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04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a:ln w="25400">
            <a:solidFill>
              <a:srgbClr val="FFC000"/>
            </a:solidFill>
          </a:ln>
        </p:spPr>
        <p:txBody>
          <a:bodyPr anchor="ctr">
            <a:noAutofit/>
          </a:bodyPr>
          <a:lstStyle>
            <a:lvl1pPr>
              <a:lnSpc>
                <a:spcPct val="100000"/>
              </a:lnSpc>
              <a:defRPr sz="4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AAB7A0D4-9843-47EE-A75F-8976288A231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403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6BDD44A-D0C4-4D18-AC08-81AAF7B21845}"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302741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AFCC7D85-FA98-45DA-93D2-5336839C7B53}"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346846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04787"/>
            <a:ext cx="6270308" cy="1371600"/>
          </a:xfrm>
          <a:ln w="25400">
            <a:solidFill>
              <a:srgbClr val="FFC000"/>
            </a:solidFill>
          </a:ln>
        </p:spPr>
        <p:txBody>
          <a:bodyPr/>
          <a:lstStyle/>
          <a:p>
            <a:r>
              <a:rPr lang="en-US" smtClean="0"/>
              <a:t>Click to edit Master title style</a:t>
            </a:r>
            <a:endParaRPr lang="en-US" dirty="0"/>
          </a:p>
        </p:txBody>
      </p:sp>
      <p:sp>
        <p:nvSpPr>
          <p:cNvPr id="3" name="Content Placeholder 2"/>
          <p:cNvSpPr>
            <a:spLocks noGrp="1"/>
          </p:cNvSpPr>
          <p:nvPr>
            <p:ph idx="1"/>
          </p:nvPr>
        </p:nvSpPr>
        <p:spPr>
          <a:ln>
            <a:solidFill>
              <a:schemeClr val="tx1"/>
            </a:solidFill>
          </a:ln>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7E08BE95-B80D-4DCB-BEAD-5A61875E6380}" type="slidenum">
              <a:rPr lang="en-US" smtClean="0">
                <a:solidFill>
                  <a:srgbClr val="434342"/>
                </a:solidFill>
              </a:rPr>
              <a:pPr>
                <a:defRPr/>
              </a:pPr>
              <a:t>‹#›</a:t>
            </a:fld>
            <a:endParaRPr lang="en-US" dirty="0">
              <a:solidFill>
                <a:srgbClr val="434342"/>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371600" cy="1371600"/>
          </a:xfrm>
          <a:prstGeom prst="rect">
            <a:avLst/>
          </a:prstGeom>
        </p:spPr>
      </p:pic>
    </p:spTree>
    <p:extLst>
      <p:ext uri="{BB962C8B-B14F-4D97-AF65-F5344CB8AC3E}">
        <p14:creationId xmlns:p14="http://schemas.microsoft.com/office/powerpoint/2010/main" val="408047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48000"/>
            <a:ext cx="7772400" cy="2720975"/>
          </a:xfrm>
        </p:spPr>
        <p:txBody>
          <a:bodyPr anchor="ctr">
            <a:noAutofit/>
          </a:bodyPr>
          <a:lstStyle>
            <a:lvl1pPr algn="l">
              <a:lnSpc>
                <a:spcPct val="100000"/>
              </a:lnSpc>
              <a:defRPr sz="1600" b="0" cap="none" spc="-80"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600"/>
            <a:ext cx="7772400" cy="1981199"/>
          </a:xfrm>
        </p:spPr>
        <p:txBody>
          <a:bodyPr anchor="b">
            <a:normAutofit/>
          </a:bodyPr>
          <a:lstStyle>
            <a:lvl1pPr marL="0" indent="0">
              <a:buNone/>
              <a:defRPr sz="2400" b="0" cap="all" spc="120" baseline="0">
                <a:solidFill>
                  <a:schemeClr val="tx2"/>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Slide Number Placeholder 7"/>
          <p:cNvSpPr>
            <a:spLocks noGrp="1"/>
          </p:cNvSpPr>
          <p:nvPr>
            <p:ph type="sldNum" sz="quarter" idx="11"/>
          </p:nvPr>
        </p:nvSpPr>
        <p:spPr/>
        <p:txBody>
          <a:bodyPr/>
          <a:lstStyle/>
          <a:p>
            <a:pPr>
              <a:defRPr/>
            </a:pPr>
            <a:fld id="{BC4DCBBB-497D-4DAF-948E-010A017788E8}" type="slidenum">
              <a:rPr lang="en-US" smtClean="0">
                <a:solidFill>
                  <a:srgbClr val="434342"/>
                </a:solidFill>
              </a:rPr>
              <a:pPr>
                <a:defRPr/>
              </a:pPr>
              <a:t>‹#›</a:t>
            </a:fld>
            <a:endParaRPr lang="en-US" dirty="0">
              <a:solidFill>
                <a:srgbClr val="434342"/>
              </a:solidFill>
            </a:endParaRPr>
          </a:p>
        </p:txBody>
      </p:sp>
      <p:sp>
        <p:nvSpPr>
          <p:cNvPr id="9" name="Footer Placeholder 8"/>
          <p:cNvSpPr>
            <a:spLocks noGrp="1"/>
          </p:cNvSpPr>
          <p:nvPr>
            <p:ph type="ftr" sz="quarter" idx="12"/>
          </p:nvPr>
        </p:nvSpPr>
        <p:spPr/>
        <p:txBody>
          <a:bodyPr/>
          <a:lstStyle/>
          <a:p>
            <a:pPr>
              <a:defRPr/>
            </a:pPr>
            <a:endParaRPr lang="en-US" dirty="0">
              <a:solidFill>
                <a:srgbClr val="000000"/>
              </a:solidFill>
            </a:endParaRPr>
          </a:p>
        </p:txBody>
      </p:sp>
    </p:spTree>
    <p:extLst>
      <p:ext uri="{BB962C8B-B14F-4D97-AF65-F5344CB8AC3E}">
        <p14:creationId xmlns:p14="http://schemas.microsoft.com/office/powerpoint/2010/main" val="32178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D87E4A3A-DB89-43D3-8A8B-2221AE9A393A}"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326412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9303E1E3-7848-4734-B610-699015802724}"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229984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CD816767-FEA9-445F-A8DA-A02B654E6F03}"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245694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67F86E2F-6A2F-4056-9A51-C44A5D50C2C2}" type="slidenum">
              <a:rPr lang="en-US" smtClean="0">
                <a:solidFill>
                  <a:srgbClr val="434342"/>
                </a:solidFill>
              </a:rPr>
              <a:pPr>
                <a:defRPr/>
              </a:pPr>
              <a:t>‹#›</a:t>
            </a:fld>
            <a:endParaRPr lang="en-US" dirty="0">
              <a:solidFill>
                <a:srgbClr val="434342"/>
              </a:solidFill>
            </a:endParaRPr>
          </a:p>
        </p:txBody>
      </p:sp>
    </p:spTree>
    <p:extLst>
      <p:ext uri="{BB962C8B-B14F-4D97-AF65-F5344CB8AC3E}">
        <p14:creationId xmlns:p14="http://schemas.microsoft.com/office/powerpoint/2010/main" val="112886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EC61A846-97C4-492C-9725-243CC5D43E21}" type="slidenum">
              <a:rPr lang="en-US" smtClean="0">
                <a:solidFill>
                  <a:srgbClr val="434342"/>
                </a:solidFill>
              </a:rPr>
              <a:pPr>
                <a:defRPr/>
              </a:pPr>
              <a:t>‹#›</a:t>
            </a:fld>
            <a:endParaRPr lang="en-US" dirty="0">
              <a:solidFill>
                <a:srgbClr val="434342"/>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149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7F5D757C-01C3-4E02-8771-F1DCD5FD345F}" type="slidenum">
              <a:rPr lang="en-US" smtClean="0">
                <a:solidFill>
                  <a:srgbClr val="000000"/>
                </a:solidFill>
              </a:rPr>
              <a:pPr>
                <a:defRPr/>
              </a:pPr>
              <a:t>‹#›</a:t>
            </a:fld>
            <a:endParaRPr lang="en-US" dirty="0">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Tree>
    <p:extLst>
      <p:ext uri="{BB962C8B-B14F-4D97-AF65-F5344CB8AC3E}">
        <p14:creationId xmlns:p14="http://schemas.microsoft.com/office/powerpoint/2010/main" val="186624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fontAlgn="base">
              <a:spcBef>
                <a:spcPct val="0"/>
              </a:spcBef>
              <a:spcAft>
                <a:spcPct val="0"/>
              </a:spcAft>
              <a:defRPr/>
            </a:pPr>
            <a:endParaRPr lang="en-US" dirty="0">
              <a:solidFill>
                <a:srgbClr val="000000"/>
              </a:solidFill>
              <a:latin typeface="Tahoma" pitchFamily="34" charset="0"/>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fontAlgn="base">
              <a:spcBef>
                <a:spcPct val="0"/>
              </a:spcBef>
              <a:spcAft>
                <a:spcPct val="0"/>
              </a:spcAft>
              <a:defRPr/>
            </a:pPr>
            <a:endParaRPr lang="en-US" dirty="0">
              <a:solidFill>
                <a:srgbClr val="000000"/>
              </a:solidFill>
              <a:latin typeface="Tahoma" pitchFamily="34" charset="0"/>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fontAlgn="base">
              <a:spcBef>
                <a:spcPct val="0"/>
              </a:spcBef>
              <a:spcAft>
                <a:spcPct val="0"/>
              </a:spcAft>
              <a:defRPr/>
            </a:pPr>
            <a:fld id="{81393281-3F54-46C2-A24A-1A40B9E7FDCD}" type="slidenum">
              <a:rPr lang="en-US" smtClean="0">
                <a:solidFill>
                  <a:srgbClr val="434342"/>
                </a:solidFill>
                <a:latin typeface="Tahoma" pitchFamily="34" charset="0"/>
              </a:rPr>
              <a:pPr fontAlgn="base">
                <a:spcBef>
                  <a:spcPct val="0"/>
                </a:spcBef>
                <a:spcAft>
                  <a:spcPct val="0"/>
                </a:spcAft>
                <a:defRPr/>
              </a:pPr>
              <a:t>‹#›</a:t>
            </a:fld>
            <a:endParaRPr lang="en-US" dirty="0">
              <a:solidFill>
                <a:srgbClr val="434342"/>
              </a:solidFill>
              <a:latin typeface="Tahoma" pitchFamily="34" charset="0"/>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Tree>
    <p:extLst>
      <p:ext uri="{BB962C8B-B14F-4D97-AF65-F5344CB8AC3E}">
        <p14:creationId xmlns:p14="http://schemas.microsoft.com/office/powerpoint/2010/main" val="2125249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 Operator Workstation Procurement Process</a:t>
            </a:r>
            <a:endParaRPr lang="en-US" dirty="0"/>
          </a:p>
        </p:txBody>
      </p:sp>
      <p:sp>
        <p:nvSpPr>
          <p:cNvPr id="3" name="Content Placeholder 2"/>
          <p:cNvSpPr>
            <a:spLocks noGrp="1"/>
          </p:cNvSpPr>
          <p:nvPr>
            <p:ph type="subTitle" idx="1"/>
          </p:nvPr>
        </p:nvSpPr>
        <p:spPr>
          <a:xfrm>
            <a:off x="457200" y="4800600"/>
            <a:ext cx="7772400" cy="914400"/>
          </a:xfrm>
        </p:spPr>
        <p:txBody>
          <a:bodyPr/>
          <a:lstStyle/>
          <a:p>
            <a:endParaRPr lang="en-US" dirty="0"/>
          </a:p>
          <a:p>
            <a:r>
              <a:rPr lang="en-US" dirty="0" smtClean="0"/>
              <a:t>Organizational guidance Tool</a:t>
            </a:r>
            <a:endParaRPr lang="en-US" dirty="0"/>
          </a:p>
        </p:txBody>
      </p:sp>
      <p:sp>
        <p:nvSpPr>
          <p:cNvPr id="4" name="Slide Number Placeholder 3"/>
          <p:cNvSpPr>
            <a:spLocks noGrp="1"/>
          </p:cNvSpPr>
          <p:nvPr>
            <p:ph type="sldNum" sz="quarter" idx="12"/>
          </p:nvPr>
        </p:nvSpPr>
        <p:spPr/>
        <p:txBody>
          <a:bodyPr/>
          <a:lstStyle/>
          <a:p>
            <a:pPr>
              <a:defRPr/>
            </a:pPr>
            <a:fld id="{7E08BE95-B80D-4DCB-BEAD-5A61875E6380}" type="slidenum">
              <a:rPr lang="en-US" smtClean="0">
                <a:solidFill>
                  <a:srgbClr val="000000"/>
                </a:solidFill>
              </a:rPr>
              <a:pPr>
                <a:defRPr/>
              </a:pPr>
              <a:t>1</a:t>
            </a:fld>
            <a:endParaRPr lang="en-US" dirty="0">
              <a:solidFill>
                <a:srgbClr val="000000"/>
              </a:solidFill>
            </a:endParaRPr>
          </a:p>
        </p:txBody>
      </p:sp>
      <p:sp>
        <p:nvSpPr>
          <p:cNvPr id="5" name="TextBox 4"/>
          <p:cNvSpPr txBox="1"/>
          <p:nvPr/>
        </p:nvSpPr>
        <p:spPr>
          <a:xfrm>
            <a:off x="457200" y="6248400"/>
            <a:ext cx="1728358" cy="246221"/>
          </a:xfrm>
          <a:prstGeom prst="rect">
            <a:avLst/>
          </a:prstGeom>
          <a:noFill/>
        </p:spPr>
        <p:txBody>
          <a:bodyPr wrap="none" rtlCol="0">
            <a:spAutoFit/>
          </a:bodyPr>
          <a:lstStyle/>
          <a:p>
            <a:r>
              <a:rPr lang="en-US" sz="1000" dirty="0" smtClean="0"/>
              <a:t>Version: February 19, 2016</a:t>
            </a:r>
            <a:endParaRPr lang="en-US" sz="1000" dirty="0"/>
          </a:p>
        </p:txBody>
      </p:sp>
      <p:sp>
        <p:nvSpPr>
          <p:cNvPr id="6" name="Text Box 1031"/>
          <p:cNvSpPr txBox="1">
            <a:spLocks noChangeArrowheads="1"/>
          </p:cNvSpPr>
          <p:nvPr/>
        </p:nvSpPr>
        <p:spPr bwMode="auto">
          <a:xfrm>
            <a:off x="6341244" y="6125289"/>
            <a:ext cx="2014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altLang="en-US" sz="1800" dirty="0" smtClean="0">
                <a:latin typeface="+mn-lt"/>
                <a:cs typeface="Times New Roman" pitchFamily="18" charset="0"/>
              </a:rPr>
              <a:t>TCRP </a:t>
            </a:r>
            <a:r>
              <a:rPr lang="en-US" altLang="en-US" sz="1800" smtClean="0">
                <a:latin typeface="+mn-lt"/>
                <a:cs typeface="Times New Roman" pitchFamily="18" charset="0"/>
              </a:rPr>
              <a:t>Report </a:t>
            </a:r>
            <a:r>
              <a:rPr lang="en-US" altLang="en-US" sz="1800" smtClean="0">
                <a:latin typeface="+mn-lt"/>
                <a:cs typeface="Times New Roman" pitchFamily="18" charset="0"/>
              </a:rPr>
              <a:t>185</a:t>
            </a:r>
            <a:endParaRPr lang="en-US" altLang="en-US" sz="1800" dirty="0">
              <a:latin typeface="+mn-lt"/>
              <a:cs typeface="Times New Roman" pitchFamily="18" charset="0"/>
            </a:endParaRPr>
          </a:p>
        </p:txBody>
      </p:sp>
    </p:spTree>
    <p:extLst>
      <p:ext uri="{BB962C8B-B14F-4D97-AF65-F5344CB8AC3E}">
        <p14:creationId xmlns:p14="http://schemas.microsoft.com/office/powerpoint/2010/main" val="388753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04787"/>
            <a:ext cx="6400800" cy="1371600"/>
          </a:xfrm>
        </p:spPr>
        <p:txBody>
          <a:bodyPr anchor="t">
            <a:normAutofit/>
          </a:bodyPr>
          <a:lstStyle/>
          <a:p>
            <a:r>
              <a:rPr lang="en-US" sz="2800" dirty="0" smtClean="0"/>
              <a:t>Phase 1: Build </a:t>
            </a:r>
            <a:r>
              <a:rPr lang="en-US" sz="2800" dirty="0"/>
              <a:t>and Support the Procurement </a:t>
            </a:r>
            <a:r>
              <a:rPr lang="en-US" sz="2800" dirty="0" smtClean="0"/>
              <a:t>Team</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0520663"/>
              </p:ext>
            </p:extLst>
          </p:nvPr>
        </p:nvGraphicFramePr>
        <p:xfrm>
          <a:off x="457200" y="1726741"/>
          <a:ext cx="8077200" cy="5051818"/>
        </p:xfrm>
        <a:graphic>
          <a:graphicData uri="http://schemas.openxmlformats.org/drawingml/2006/table">
            <a:tbl>
              <a:tblPr firstRow="1" firstCol="1" bandRow="1">
                <a:tableStyleId>{5C22544A-7EE6-4342-B048-85BDC9FD1C3A}</a:tableStyleId>
              </a:tblPr>
              <a:tblGrid>
                <a:gridCol w="6355829"/>
                <a:gridCol w="1721371"/>
              </a:tblGrid>
              <a:tr h="162966">
                <a:tc>
                  <a:txBody>
                    <a:bodyPr/>
                    <a:lstStyle/>
                    <a:p>
                      <a:pPr marL="0" marR="0">
                        <a:lnSpc>
                          <a:spcPts val="1300"/>
                        </a:lnSpc>
                        <a:spcBef>
                          <a:spcPts val="600"/>
                        </a:spcBef>
                        <a:spcAft>
                          <a:spcPts val="600"/>
                        </a:spcAft>
                      </a:pPr>
                      <a:r>
                        <a:rPr lang="en-US" sz="1050" dirty="0">
                          <a:solidFill>
                            <a:schemeClr val="tx1"/>
                          </a:solidFill>
                          <a:effectLst/>
                        </a:rPr>
                        <a:t>Step 1: Define procurement process and recruit stakeholders.</a:t>
                      </a:r>
                      <a:endParaRPr lang="en-US" sz="1050" dirty="0">
                        <a:solidFill>
                          <a:schemeClr val="tx1"/>
                        </a:solidFill>
                        <a:effectLst/>
                        <a:latin typeface="Times New Roman"/>
                        <a:ea typeface="Calibri"/>
                        <a:cs typeface="Times New Roman"/>
                      </a:endParaRPr>
                    </a:p>
                  </a:txBody>
                  <a:tcPr marL="57268" marR="57268"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7268" marR="57268" marT="0" marB="0">
                    <a:lnT w="28575" cap="flat" cmpd="sng" algn="ctr">
                      <a:solidFill>
                        <a:schemeClr val="tx1"/>
                      </a:solidFill>
                      <a:prstDash val="solid"/>
                      <a:round/>
                      <a:headEnd type="none" w="med" len="med"/>
                      <a:tailEnd type="none" w="med" len="med"/>
                    </a:lnT>
                    <a:noFill/>
                  </a:tcPr>
                </a:tc>
              </a:tr>
              <a:tr h="1035461">
                <a:tc>
                  <a:txBody>
                    <a:bodyPr/>
                    <a:lstStyle/>
                    <a:p>
                      <a:pPr marL="0" marR="0">
                        <a:lnSpc>
                          <a:spcPts val="1300"/>
                        </a:lnSpc>
                        <a:spcBef>
                          <a:spcPts val="600"/>
                        </a:spcBef>
                        <a:spcAft>
                          <a:spcPts val="600"/>
                        </a:spcAft>
                      </a:pPr>
                      <a:r>
                        <a:rPr lang="en-US" sz="1050" dirty="0" smtClean="0">
                          <a:solidFill>
                            <a:schemeClr val="tx1"/>
                          </a:solidFill>
                          <a:effectLst/>
                        </a:rPr>
                        <a:t>Recommended Practice: </a:t>
                      </a:r>
                      <a:r>
                        <a:rPr lang="en-US" sz="1050" dirty="0">
                          <a:solidFill>
                            <a:schemeClr val="tx1"/>
                          </a:solidFill>
                          <a:effectLst/>
                        </a:rPr>
                        <a:t>The transit agency procurement process engages stakeholders to address bus operator workstation health and safety.</a:t>
                      </a:r>
                    </a:p>
                    <a:p>
                      <a:pPr marL="0" marR="0">
                        <a:spcBef>
                          <a:spcPts val="0"/>
                        </a:spcBef>
                        <a:spcAft>
                          <a:spcPts val="0"/>
                        </a:spcAft>
                        <a:tabLst>
                          <a:tab pos="2637155" algn="ctr"/>
                          <a:tab pos="5274310" algn="r"/>
                        </a:tabLst>
                      </a:pPr>
                      <a:r>
                        <a:rPr lang="en-US" sz="1050" b="0" dirty="0">
                          <a:solidFill>
                            <a:schemeClr val="tx1"/>
                          </a:solidFill>
                          <a:effectLst/>
                        </a:rPr>
                        <a:t>The procurement group includes stakeholder representatives from bus operations, engineering, maintenance and safety departments, or calls on them at relevant stages. Questions of bus operator workstation design, ergonomics, and safety are raised in a systematic way. Bus operators play an active role</a:t>
                      </a:r>
                      <a:r>
                        <a:rPr lang="en-US" sz="1050" b="0" dirty="0" smtClean="0">
                          <a:solidFill>
                            <a:schemeClr val="tx1"/>
                          </a:solidFill>
                          <a:effectLst/>
                        </a:rPr>
                        <a:t>.</a:t>
                      </a:r>
                    </a:p>
                    <a:p>
                      <a:pPr marL="0" marR="0">
                        <a:spcBef>
                          <a:spcPts val="0"/>
                        </a:spcBef>
                        <a:spcAft>
                          <a:spcPts val="0"/>
                        </a:spcAft>
                        <a:tabLst>
                          <a:tab pos="2637155" algn="ctr"/>
                          <a:tab pos="5274310" algn="r"/>
                        </a:tabLst>
                      </a:pPr>
                      <a:endParaRPr lang="en-US" sz="1050" dirty="0">
                        <a:solidFill>
                          <a:schemeClr val="tx1"/>
                        </a:solidFill>
                        <a:effectLst/>
                        <a:latin typeface="Times New Roman"/>
                        <a:ea typeface="Calibri"/>
                        <a:cs typeface="Times New Roman"/>
                      </a:endParaRPr>
                    </a:p>
                  </a:txBody>
                  <a:tcPr marL="57268" marR="57268"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provide insight from their unique knowledge bases</a:t>
                      </a:r>
                      <a:endParaRPr lang="en-US" sz="1050" dirty="0">
                        <a:effectLst/>
                        <a:latin typeface="Times New Roman"/>
                        <a:ea typeface="Calibri"/>
                        <a:cs typeface="Times New Roman"/>
                      </a:endParaRPr>
                    </a:p>
                  </a:txBody>
                  <a:tcPr marL="57268" marR="57268" marT="0" marB="0">
                    <a:lnB w="28575" cap="flat" cmpd="sng" algn="ctr">
                      <a:solidFill>
                        <a:schemeClr val="tx1"/>
                      </a:solidFill>
                      <a:prstDash val="solid"/>
                      <a:round/>
                      <a:headEnd type="none" w="med" len="med"/>
                      <a:tailEnd type="none" w="med" len="med"/>
                    </a:lnB>
                    <a:noFill/>
                  </a:tcPr>
                </a:tc>
              </a:tr>
              <a:tr h="325932">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effectLst/>
                        </a:rPr>
                        <a:t>Step 2: Prepare and train procurement team</a:t>
                      </a:r>
                      <a:r>
                        <a:rPr lang="en-US" sz="1050" baseline="0" dirty="0" smtClean="0">
                          <a:solidFill>
                            <a:schemeClr val="tx1"/>
                          </a:solidFill>
                          <a:effectLst/>
                        </a:rPr>
                        <a:t> </a:t>
                      </a:r>
                      <a:r>
                        <a:rPr lang="en-US" sz="1050" dirty="0" smtClean="0">
                          <a:solidFill>
                            <a:schemeClr val="tx1"/>
                          </a:solidFill>
                          <a:effectLst/>
                        </a:rPr>
                        <a:t>and stakeholders.</a:t>
                      </a:r>
                      <a:r>
                        <a:rPr lang="en-US" sz="1050" baseline="0" dirty="0" smtClean="0">
                          <a:solidFill>
                            <a:schemeClr val="tx1"/>
                          </a:solidFill>
                          <a:effectLst/>
                          <a:latin typeface="Times New Roman"/>
                          <a:cs typeface="Times New Roman"/>
                        </a:rPr>
                        <a:t> </a:t>
                      </a:r>
                    </a:p>
                    <a:p>
                      <a:pPr marL="0" marR="0">
                        <a:lnSpc>
                          <a:spcPts val="1300"/>
                        </a:lnSpc>
                        <a:spcBef>
                          <a:spcPts val="600"/>
                        </a:spcBef>
                        <a:spcAft>
                          <a:spcPts val="600"/>
                        </a:spcAft>
                      </a:pPr>
                      <a:r>
                        <a:rPr lang="en-US" sz="1050" dirty="0" smtClean="0">
                          <a:solidFill>
                            <a:schemeClr val="tx1"/>
                          </a:solidFill>
                          <a:effectLst/>
                        </a:rPr>
                        <a:t>Recommended Practice: </a:t>
                      </a:r>
                      <a:r>
                        <a:rPr lang="en-US" sz="1050" dirty="0">
                          <a:solidFill>
                            <a:schemeClr val="tx1"/>
                          </a:solidFill>
                          <a:effectLst/>
                        </a:rPr>
                        <a:t>Stakeholders contributing to the procurement process are provided with training to understand and support bus operator health and safety.</a:t>
                      </a:r>
                    </a:p>
                    <a:p>
                      <a:pPr marL="0" marR="0">
                        <a:spcBef>
                          <a:spcPts val="0"/>
                        </a:spcBef>
                        <a:spcAft>
                          <a:spcPts val="0"/>
                        </a:spcAft>
                      </a:pPr>
                      <a:r>
                        <a:rPr lang="en-US" sz="1050" b="0" dirty="0">
                          <a:solidFill>
                            <a:schemeClr val="tx1"/>
                          </a:solidFill>
                          <a:effectLst/>
                        </a:rPr>
                        <a:t>A core module explaining the procurement process is prepared for presentation to new team members, using the skills and knowledge of current and past agency staff. Additional training topic areas include bus operator ergonomics and biomechanics, relevant design and engineering concepts, and regulations concerning operator health and safety. Members share their skills and teach others. Learning from experienced team members and others is encouraged. The team is canvassed before each procurement to identify areas where training is desired. </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57268" marR="57268" marT="0" marB="0">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7268" marR="57268" marT="0" marB="0">
                    <a:lnT w="28575" cap="flat" cmpd="sng" algn="ctr">
                      <a:solidFill>
                        <a:schemeClr val="tx1"/>
                      </a:solidFill>
                      <a:prstDash val="solid"/>
                      <a:round/>
                      <a:headEnd type="none" w="med" len="med"/>
                      <a:tailEnd type="none" w="med" len="med"/>
                    </a:lnT>
                    <a:noFill/>
                  </a:tcPr>
                </a:tc>
              </a:tr>
              <a:tr h="1667267">
                <a:tc vMerge="1">
                  <a:txBody>
                    <a:bodyPr/>
                    <a:lstStyle/>
                    <a:p>
                      <a:pPr marL="0" marR="0">
                        <a:spcBef>
                          <a:spcPts val="1200"/>
                        </a:spcBef>
                        <a:spcAft>
                          <a:spcPts val="700"/>
                        </a:spcAft>
                      </a:pPr>
                      <a:endParaRPr lang="en-US" sz="1050" dirty="0">
                        <a:solidFill>
                          <a:schemeClr val="tx1"/>
                        </a:solidFill>
                        <a:effectLst/>
                        <a:latin typeface="Times New Roman"/>
                        <a:ea typeface="Calibri"/>
                        <a:cs typeface="Times New Roman"/>
                      </a:endParaRPr>
                    </a:p>
                  </a:txBody>
                  <a:tcPr marL="57268" marR="57268" marT="0" marB="0">
                    <a:lnL w="28575" cap="flat" cmpd="sng" algn="ctr">
                      <a:noFill/>
                      <a:prstDash val="solid"/>
                      <a:round/>
                      <a:headEnd type="none" w="med" len="med"/>
                      <a:tailEnd type="none" w="med" len="med"/>
                    </a:lnL>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receive training provided to procurement team</a:t>
                      </a:r>
                    </a:p>
                    <a:p>
                      <a:pPr marL="0" marR="0">
                        <a:spcBef>
                          <a:spcPts val="0"/>
                        </a:spcBef>
                        <a:spcAft>
                          <a:spcPts val="0"/>
                        </a:spcAft>
                      </a:pPr>
                      <a:r>
                        <a:rPr lang="en-US" sz="1050" dirty="0">
                          <a:effectLst/>
                        </a:rPr>
                        <a:t>- provide guidance and mentoring to others about their job skills and demands</a:t>
                      </a:r>
                      <a:endParaRPr lang="en-US" sz="1050" dirty="0">
                        <a:effectLst/>
                        <a:latin typeface="Times New Roman"/>
                        <a:ea typeface="Calibri"/>
                        <a:cs typeface="Times New Roman"/>
                      </a:endParaRPr>
                    </a:p>
                  </a:txBody>
                  <a:tcPr marL="57268" marR="57268" marT="0" marB="0">
                    <a:lnB w="28575" cap="flat" cmpd="sng" algn="ctr">
                      <a:solidFill>
                        <a:schemeClr val="tx1"/>
                      </a:solidFill>
                      <a:prstDash val="solid"/>
                      <a:round/>
                      <a:headEnd type="none" w="med" len="med"/>
                      <a:tailEnd type="none" w="med" len="med"/>
                    </a:lnB>
                    <a:noFill/>
                  </a:tcPr>
                </a:tc>
              </a:tr>
              <a:tr h="162966">
                <a:tc>
                  <a:txBody>
                    <a:bodyPr/>
                    <a:lstStyle/>
                    <a:p>
                      <a:pPr marL="0" marR="0">
                        <a:lnSpc>
                          <a:spcPts val="1300"/>
                        </a:lnSpc>
                        <a:spcBef>
                          <a:spcPts val="600"/>
                        </a:spcBef>
                        <a:spcAft>
                          <a:spcPts val="600"/>
                        </a:spcAft>
                      </a:pPr>
                      <a:r>
                        <a:rPr lang="en-US" sz="1050" dirty="0">
                          <a:solidFill>
                            <a:schemeClr val="tx1"/>
                          </a:solidFill>
                          <a:effectLst/>
                        </a:rPr>
                        <a:t>Step 3: Maintain internal communications.</a:t>
                      </a:r>
                      <a:endParaRPr lang="en-US" sz="1050" dirty="0">
                        <a:solidFill>
                          <a:schemeClr val="tx1"/>
                        </a:solidFill>
                        <a:effectLst/>
                        <a:latin typeface="Times New Roman"/>
                        <a:ea typeface="Calibri"/>
                        <a:cs typeface="Times New Roman"/>
                      </a:endParaRPr>
                    </a:p>
                  </a:txBody>
                  <a:tcPr marL="57268" marR="57268"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7268" marR="57268" marT="0" marB="0">
                    <a:lnT w="28575" cap="flat" cmpd="sng" algn="ctr">
                      <a:solidFill>
                        <a:schemeClr val="tx1"/>
                      </a:solidFill>
                      <a:prstDash val="solid"/>
                      <a:round/>
                      <a:headEnd type="none" w="med" len="med"/>
                      <a:tailEnd type="none" w="med" len="med"/>
                    </a:lnT>
                    <a:noFill/>
                  </a:tcPr>
                </a:tc>
              </a:tr>
              <a:tr h="1521919">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Effective communication about bus cab and operator health and safety is maintained. </a:t>
                      </a:r>
                    </a:p>
                    <a:p>
                      <a:pPr marL="0" marR="0">
                        <a:spcBef>
                          <a:spcPts val="0"/>
                        </a:spcBef>
                        <a:spcAft>
                          <a:spcPts val="0"/>
                        </a:spcAft>
                      </a:pPr>
                      <a:r>
                        <a:rPr lang="en-US" sz="1050" b="0" dirty="0">
                          <a:solidFill>
                            <a:schemeClr val="tx1"/>
                          </a:solidFill>
                          <a:effectLst/>
                        </a:rPr>
                        <a:t>Lines of communication include input from and feedback to the procurement team and executive, management, and line-level employees and their representatives. Other stakeholders such as riders or expert groups are engaged when appropriate. Stakeholders understand the need for and impact of their input. Results of assessments are shared and decisions are transparent. </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57268" marR="57268" marT="0" marB="0">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report on process to other operators via union meetings or newsletters</a:t>
                      </a:r>
                    </a:p>
                    <a:p>
                      <a:pPr marL="0" marR="0">
                        <a:spcBef>
                          <a:spcPts val="0"/>
                        </a:spcBef>
                        <a:spcAft>
                          <a:spcPts val="0"/>
                        </a:spcAft>
                      </a:pPr>
                      <a:r>
                        <a:rPr lang="en-US" sz="1050" dirty="0">
                          <a:effectLst/>
                        </a:rPr>
                        <a:t>- coordinate data collection or other input</a:t>
                      </a:r>
                    </a:p>
                    <a:p>
                      <a:pPr marL="0" marR="0">
                        <a:spcBef>
                          <a:spcPts val="0"/>
                        </a:spcBef>
                        <a:spcAft>
                          <a:spcPts val="0"/>
                        </a:spcAft>
                      </a:pPr>
                      <a:r>
                        <a:rPr lang="en-US" sz="1050" dirty="0">
                          <a:effectLst/>
                        </a:rPr>
                        <a:t>- evaluate the effectiveness of communication modes</a:t>
                      </a:r>
                      <a:endParaRPr lang="en-US" sz="1050" dirty="0">
                        <a:effectLst/>
                        <a:latin typeface="Times New Roman"/>
                        <a:ea typeface="Calibri"/>
                        <a:cs typeface="Times New Roman"/>
                      </a:endParaRPr>
                    </a:p>
                  </a:txBody>
                  <a:tcPr marL="57268" marR="57268" marT="0" marB="0">
                    <a:noFill/>
                  </a:tcPr>
                </a:tc>
              </a:tr>
            </a:tbl>
          </a:graphicData>
        </a:graphic>
      </p:graphicFrame>
    </p:spTree>
    <p:extLst>
      <p:ext uri="{BB962C8B-B14F-4D97-AF65-F5344CB8AC3E}">
        <p14:creationId xmlns:p14="http://schemas.microsoft.com/office/powerpoint/2010/main" val="120555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2800" dirty="0" smtClean="0"/>
              <a:t>Phase 2: Prepare </a:t>
            </a:r>
            <a:r>
              <a:rPr lang="en-US" sz="2800" dirty="0"/>
              <a:t>for </a:t>
            </a:r>
            <a:r>
              <a:rPr lang="en-US" sz="2800" dirty="0" smtClean="0"/>
              <a:t>Procurement (Data)</a:t>
            </a:r>
            <a:endParaRPr lang="en-US" sz="2800"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1445161213"/>
              </p:ext>
            </p:extLst>
          </p:nvPr>
        </p:nvGraphicFramePr>
        <p:xfrm>
          <a:off x="457200" y="2133600"/>
          <a:ext cx="7924800" cy="2828053"/>
        </p:xfrm>
        <a:graphic>
          <a:graphicData uri="http://schemas.openxmlformats.org/drawingml/2006/table">
            <a:tbl>
              <a:tblPr firstRow="1" firstCol="1" bandRow="1">
                <a:tableStyleId>{5C22544A-7EE6-4342-B048-85BDC9FD1C3A}</a:tableStyleId>
              </a:tblPr>
              <a:tblGrid>
                <a:gridCol w="5486400"/>
                <a:gridCol w="2438400"/>
              </a:tblGrid>
              <a:tr h="166291">
                <a:tc>
                  <a:txBody>
                    <a:bodyPr/>
                    <a:lstStyle/>
                    <a:p>
                      <a:pPr marL="0" marR="0">
                        <a:lnSpc>
                          <a:spcPts val="1300"/>
                        </a:lnSpc>
                        <a:spcBef>
                          <a:spcPts val="600"/>
                        </a:spcBef>
                        <a:spcAft>
                          <a:spcPts val="600"/>
                        </a:spcAft>
                      </a:pPr>
                      <a:r>
                        <a:rPr lang="en-US" sz="1050" dirty="0">
                          <a:solidFill>
                            <a:schemeClr val="tx1"/>
                          </a:solidFill>
                          <a:effectLst/>
                        </a:rPr>
                        <a:t>Step 4: Review last procurement.</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r>
              <a:tr h="1129517">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Stakeholders systematically review past procurements for all items affecting cab design and operator health and safety, engaging safety team and operators. </a:t>
                      </a:r>
                    </a:p>
                    <a:p>
                      <a:pPr marL="0" marR="0">
                        <a:spcBef>
                          <a:spcPts val="0"/>
                        </a:spcBef>
                        <a:spcAft>
                          <a:spcPts val="0"/>
                        </a:spcAft>
                      </a:pPr>
                      <a:r>
                        <a:rPr lang="en-US" sz="1050" b="0" dirty="0">
                          <a:solidFill>
                            <a:schemeClr val="tx1"/>
                          </a:solidFill>
                          <a:effectLst/>
                        </a:rPr>
                        <a:t>Existing data about health and safety impact of last bus procurement is consulted, including workers’ compensation and injury data, repair and replacement logs, passenger incidents, etc.</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42053" marR="42053"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report any health or safety events</a:t>
                      </a:r>
                    </a:p>
                    <a:p>
                      <a:pPr marL="0" marR="0">
                        <a:spcBef>
                          <a:spcPts val="0"/>
                        </a:spcBef>
                        <a:spcAft>
                          <a:spcPts val="0"/>
                        </a:spcAft>
                      </a:pPr>
                      <a:r>
                        <a:rPr lang="en-US" sz="1050" dirty="0">
                          <a:effectLst/>
                        </a:rPr>
                        <a:t>- share information about informal adaptations</a:t>
                      </a:r>
                    </a:p>
                    <a:p>
                      <a:pPr marL="0" marR="0">
                        <a:spcBef>
                          <a:spcPts val="0"/>
                        </a:spcBef>
                        <a:spcAft>
                          <a:spcPts val="0"/>
                        </a:spcAft>
                      </a:pPr>
                      <a:r>
                        <a:rPr lang="en-US" sz="1050" dirty="0">
                          <a:effectLst/>
                        </a:rPr>
                        <a:t>- report concerns with the existing fleet</a:t>
                      </a:r>
                    </a:p>
                    <a:p>
                      <a:pPr marL="0" marR="0">
                        <a:spcBef>
                          <a:spcPts val="0"/>
                        </a:spcBef>
                        <a:spcAft>
                          <a:spcPts val="0"/>
                        </a:spcAft>
                      </a:pPr>
                      <a:r>
                        <a:rPr lang="en-US" sz="1050" dirty="0">
                          <a:effectLst/>
                        </a:rPr>
                        <a:t>- participate in reviews of procurement documents and safety reports</a:t>
                      </a:r>
                      <a:endParaRPr lang="en-US" sz="1050" dirty="0">
                        <a:effectLst/>
                        <a:latin typeface="Times New Roman"/>
                        <a:ea typeface="Calibri"/>
                        <a:cs typeface="Times New Roman"/>
                      </a:endParaRPr>
                    </a:p>
                  </a:txBody>
                  <a:tcPr marL="42053" marR="42053" marT="0" marB="0">
                    <a:lnB w="28575" cap="flat" cmpd="sng" algn="ctr">
                      <a:solidFill>
                        <a:schemeClr val="tx1"/>
                      </a:solidFill>
                      <a:prstDash val="solid"/>
                      <a:round/>
                      <a:headEnd type="none" w="med" len="med"/>
                      <a:tailEnd type="none" w="med" len="med"/>
                    </a:lnB>
                    <a:noFill/>
                  </a:tcPr>
                </a:tc>
              </a:tr>
              <a:tr h="166291">
                <a:tc>
                  <a:txBody>
                    <a:bodyPr/>
                    <a:lstStyle/>
                    <a:p>
                      <a:pPr marL="0" marR="0">
                        <a:lnSpc>
                          <a:spcPts val="1300"/>
                        </a:lnSpc>
                        <a:spcBef>
                          <a:spcPts val="600"/>
                        </a:spcBef>
                        <a:spcAft>
                          <a:spcPts val="600"/>
                        </a:spcAft>
                      </a:pPr>
                      <a:r>
                        <a:rPr lang="en-US" sz="1050" dirty="0">
                          <a:solidFill>
                            <a:schemeClr val="tx1"/>
                          </a:solidFill>
                          <a:effectLst/>
                        </a:rPr>
                        <a:t>Step 5: Request information – internally and externally.</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r>
              <a:tr h="1074497">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The procurement group collects relevant information about cab design and its impact on bus operators. </a:t>
                      </a:r>
                    </a:p>
                    <a:p>
                      <a:pPr marL="0" marR="0">
                        <a:spcBef>
                          <a:spcPts val="0"/>
                        </a:spcBef>
                        <a:spcAft>
                          <a:spcPts val="0"/>
                        </a:spcAft>
                      </a:pPr>
                      <a:r>
                        <a:rPr lang="en-US" sz="1050" b="0" dirty="0" smtClean="0">
                          <a:solidFill>
                            <a:schemeClr val="tx1"/>
                          </a:solidFill>
                          <a:effectLst/>
                        </a:rPr>
                        <a:t>Data collection  </a:t>
                      </a:r>
                      <a:r>
                        <a:rPr lang="en-US" sz="1050" b="0" dirty="0">
                          <a:solidFill>
                            <a:schemeClr val="tx1"/>
                          </a:solidFill>
                          <a:effectLst/>
                        </a:rPr>
                        <a:t>includes internal data, opinions, contact with other transit agencies, </a:t>
                      </a:r>
                      <a:r>
                        <a:rPr lang="en-US" sz="1050" b="0" dirty="0" smtClean="0">
                          <a:solidFill>
                            <a:schemeClr val="tx1"/>
                          </a:solidFill>
                          <a:effectLst/>
                        </a:rPr>
                        <a:t>professional literature, </a:t>
                      </a:r>
                      <a:r>
                        <a:rPr lang="en-US" sz="1050" b="0" dirty="0">
                          <a:solidFill>
                            <a:schemeClr val="tx1"/>
                          </a:solidFill>
                          <a:effectLst/>
                        </a:rPr>
                        <a:t>etc</a:t>
                      </a:r>
                      <a:r>
                        <a:rPr lang="en-US" sz="1050" b="0" dirty="0" smtClean="0">
                          <a:solidFill>
                            <a:schemeClr val="tx1"/>
                          </a:solidFill>
                          <a:effectLst/>
                        </a:rPr>
                        <a:t>.</a:t>
                      </a:r>
                      <a:r>
                        <a:rPr lang="en-US" sz="1050" b="0" baseline="0" dirty="0" smtClean="0">
                          <a:solidFill>
                            <a:schemeClr val="tx1"/>
                          </a:solidFill>
                          <a:effectLst/>
                        </a:rPr>
                        <a:t> It</a:t>
                      </a:r>
                      <a:r>
                        <a:rPr lang="en-US" sz="1050" b="0" dirty="0" smtClean="0">
                          <a:solidFill>
                            <a:schemeClr val="tx1"/>
                          </a:solidFill>
                          <a:effectLst/>
                        </a:rPr>
                        <a:t> accesses</a:t>
                      </a:r>
                      <a:r>
                        <a:rPr lang="en-US" sz="1050" b="0" baseline="0" dirty="0" smtClean="0">
                          <a:solidFill>
                            <a:schemeClr val="tx1"/>
                          </a:solidFill>
                          <a:effectLst/>
                        </a:rPr>
                        <a:t> </a:t>
                      </a:r>
                      <a:r>
                        <a:rPr lang="en-US" sz="1050" b="0" dirty="0" smtClean="0">
                          <a:solidFill>
                            <a:schemeClr val="tx1"/>
                          </a:solidFill>
                          <a:effectLst/>
                        </a:rPr>
                        <a:t>of </a:t>
                      </a:r>
                      <a:r>
                        <a:rPr lang="en-US" sz="1050" b="0" dirty="0">
                          <a:solidFill>
                            <a:schemeClr val="tx1"/>
                          </a:solidFill>
                          <a:effectLst/>
                        </a:rPr>
                        <a:t>staff at all </a:t>
                      </a:r>
                      <a:r>
                        <a:rPr lang="en-US" sz="1050" b="0" dirty="0" smtClean="0">
                          <a:solidFill>
                            <a:schemeClr val="tx1"/>
                          </a:solidFill>
                          <a:effectLst/>
                        </a:rPr>
                        <a:t>levels and </a:t>
                      </a:r>
                      <a:r>
                        <a:rPr lang="en-US" sz="1050" b="0" dirty="0">
                          <a:solidFill>
                            <a:schemeClr val="tx1"/>
                          </a:solidFill>
                          <a:effectLst/>
                        </a:rPr>
                        <a:t>is initiated in a timely way. The process </a:t>
                      </a:r>
                      <a:r>
                        <a:rPr lang="en-US" sz="1050" b="0" dirty="0" smtClean="0">
                          <a:solidFill>
                            <a:schemeClr val="tx1"/>
                          </a:solidFill>
                          <a:effectLst/>
                        </a:rPr>
                        <a:t>can </a:t>
                      </a:r>
                      <a:r>
                        <a:rPr lang="en-US" sz="1050" b="0" dirty="0">
                          <a:solidFill>
                            <a:schemeClr val="tx1"/>
                          </a:solidFill>
                          <a:effectLst/>
                        </a:rPr>
                        <a:t>use </a:t>
                      </a:r>
                      <a:r>
                        <a:rPr lang="en-US" sz="1050" b="0" dirty="0" smtClean="0">
                          <a:solidFill>
                            <a:schemeClr val="tx1"/>
                          </a:solidFill>
                          <a:effectLst/>
                        </a:rPr>
                        <a:t>a </a:t>
                      </a:r>
                      <a:r>
                        <a:rPr lang="en-US" sz="1050" b="0" dirty="0">
                          <a:solidFill>
                            <a:schemeClr val="tx1"/>
                          </a:solidFill>
                          <a:effectLst/>
                        </a:rPr>
                        <a:t>matrix documenting the suggestions, rating the severity or urgency of concerns, listing solutions, and describing the final </a:t>
                      </a:r>
                      <a:r>
                        <a:rPr lang="en-US" sz="1050" b="0" dirty="0" smtClean="0">
                          <a:solidFill>
                            <a:schemeClr val="tx1"/>
                          </a:solidFill>
                          <a:effectLst/>
                        </a:rPr>
                        <a:t>decisions.</a:t>
                      </a:r>
                      <a:endParaRPr lang="en-US" sz="1050" b="0" dirty="0">
                        <a:solidFill>
                          <a:schemeClr val="tx1"/>
                        </a:solidFill>
                        <a:effectLst/>
                        <a:latin typeface="Times New Roman"/>
                        <a:ea typeface="Calibri"/>
                        <a:cs typeface="Times New Roman"/>
                      </a:endParaRPr>
                    </a:p>
                  </a:txBody>
                  <a:tcPr marL="42053" marR="42053" marT="0" marB="0">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design, review and </a:t>
                      </a:r>
                      <a:r>
                        <a:rPr lang="en-US" sz="1050" dirty="0" smtClean="0">
                          <a:effectLst/>
                        </a:rPr>
                        <a:t>distribute  </a:t>
                      </a:r>
                      <a:r>
                        <a:rPr lang="en-US" sz="1050" dirty="0">
                          <a:effectLst/>
                        </a:rPr>
                        <a:t>surveys and other instruments</a:t>
                      </a:r>
                    </a:p>
                    <a:p>
                      <a:pPr marL="0" marR="0">
                        <a:spcBef>
                          <a:spcPts val="0"/>
                        </a:spcBef>
                        <a:spcAft>
                          <a:spcPts val="0"/>
                        </a:spcAft>
                      </a:pPr>
                      <a:r>
                        <a:rPr lang="en-US" sz="1050" dirty="0">
                          <a:effectLst/>
                        </a:rPr>
                        <a:t>- mark up bus workstation images</a:t>
                      </a:r>
                    </a:p>
                    <a:p>
                      <a:pPr marL="0" marR="0">
                        <a:spcBef>
                          <a:spcPts val="0"/>
                        </a:spcBef>
                        <a:spcAft>
                          <a:spcPts val="0"/>
                        </a:spcAft>
                      </a:pPr>
                      <a:r>
                        <a:rPr lang="en-US" sz="1050" dirty="0">
                          <a:effectLst/>
                        </a:rPr>
                        <a:t>- co-chair meetings</a:t>
                      </a:r>
                    </a:p>
                    <a:p>
                      <a:pPr marL="0" marR="0">
                        <a:spcBef>
                          <a:spcPts val="0"/>
                        </a:spcBef>
                        <a:spcAft>
                          <a:spcPts val="0"/>
                        </a:spcAft>
                      </a:pPr>
                      <a:r>
                        <a:rPr lang="en-US" sz="1050" dirty="0">
                          <a:effectLst/>
                        </a:rPr>
                        <a:t>- collect information about coworkers informally</a:t>
                      </a:r>
                      <a:endParaRPr lang="en-US" sz="1050" dirty="0">
                        <a:effectLst/>
                        <a:latin typeface="Times New Roman"/>
                        <a:ea typeface="Calibri"/>
                        <a:cs typeface="Times New Roman"/>
                      </a:endParaRPr>
                    </a:p>
                  </a:txBody>
                  <a:tcPr marL="42053" marR="42053" marT="0" marB="0">
                    <a:noFill/>
                  </a:tcPr>
                </a:tc>
              </a:tr>
              <a:tr h="166291">
                <a:tc>
                  <a:txBody>
                    <a:bodyPr/>
                    <a:lstStyle/>
                    <a:p>
                      <a:pPr marL="0" marR="0">
                        <a:lnSpc>
                          <a:spcPts val="1300"/>
                        </a:lnSpc>
                        <a:spcBef>
                          <a:spcPts val="600"/>
                        </a:spcBef>
                        <a:spcAft>
                          <a:spcPts val="600"/>
                        </a:spcAft>
                      </a:pPr>
                      <a:endParaRPr lang="en-US" sz="1050" dirty="0">
                        <a:solidFill>
                          <a:schemeClr val="tx1"/>
                        </a:solidFill>
                        <a:effectLst/>
                        <a:latin typeface="Times New Roman"/>
                        <a:ea typeface="Calibri"/>
                        <a:cs typeface="Times New Roman"/>
                      </a:endParaRPr>
                    </a:p>
                  </a:txBody>
                  <a:tcPr marL="42053" marR="42053" marT="0" marB="0">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42053" marR="42053" marT="0" marB="0">
                    <a:noFill/>
                  </a:tcPr>
                </a:tc>
              </a:tr>
            </a:tbl>
          </a:graphicData>
        </a:graphic>
      </p:graphicFrame>
    </p:spTree>
    <p:extLst>
      <p:ext uri="{BB962C8B-B14F-4D97-AF65-F5344CB8AC3E}">
        <p14:creationId xmlns:p14="http://schemas.microsoft.com/office/powerpoint/2010/main" val="147356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dirty="0" smtClean="0"/>
              <a:t>Phase 2: Prepare </a:t>
            </a:r>
            <a:r>
              <a:rPr lang="en-US" sz="2800" dirty="0"/>
              <a:t>for </a:t>
            </a:r>
            <a:r>
              <a:rPr lang="en-US" sz="2800" dirty="0" smtClean="0"/>
              <a:t>Procurement (technology)</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988375"/>
              </p:ext>
            </p:extLst>
          </p:nvPr>
        </p:nvGraphicFramePr>
        <p:xfrm>
          <a:off x="533399" y="1752600"/>
          <a:ext cx="7848600" cy="3049191"/>
        </p:xfrm>
        <a:graphic>
          <a:graphicData uri="http://schemas.openxmlformats.org/drawingml/2006/table">
            <a:tbl>
              <a:tblPr firstRow="1" firstCol="1" bandRow="1">
                <a:tableStyleId>{5C22544A-7EE6-4342-B048-85BDC9FD1C3A}</a:tableStyleId>
              </a:tblPr>
              <a:tblGrid>
                <a:gridCol w="5410200"/>
                <a:gridCol w="2438400"/>
              </a:tblGrid>
              <a:tr h="304800">
                <a:tc>
                  <a:txBody>
                    <a:bodyPr/>
                    <a:lstStyle/>
                    <a:p>
                      <a:pPr marL="0" marR="0">
                        <a:lnSpc>
                          <a:spcPts val="1300"/>
                        </a:lnSpc>
                        <a:spcBef>
                          <a:spcPts val="600"/>
                        </a:spcBef>
                        <a:spcAft>
                          <a:spcPts val="600"/>
                        </a:spcAft>
                      </a:pPr>
                      <a:r>
                        <a:rPr lang="en-US" sz="1050" dirty="0">
                          <a:solidFill>
                            <a:schemeClr val="tx1"/>
                          </a:solidFill>
                          <a:effectLst/>
                        </a:rPr>
                        <a:t>Step 6: Investigate new technology.</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r>
              <a:tr h="859597">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The transit agency maintains and refers to an information base of existing and developing technology and its impact on operator health and safety. </a:t>
                      </a:r>
                    </a:p>
                    <a:p>
                      <a:pPr marL="0" marR="0">
                        <a:spcBef>
                          <a:spcPts val="0"/>
                        </a:spcBef>
                        <a:spcAft>
                          <a:spcPts val="0"/>
                        </a:spcAft>
                      </a:pPr>
                      <a:r>
                        <a:rPr lang="en-US" sz="1050" b="0" dirty="0">
                          <a:solidFill>
                            <a:schemeClr val="tx1"/>
                          </a:solidFill>
                          <a:effectLst/>
                        </a:rPr>
                        <a:t>All stakeholders contribute as needed, referring to industry, academic, and labor resources. Agency employees participate in industry events, listservs, and other discussions across the industry to develop and maintain knowledge and contacts. Innovative suggestions from staff are investigated.</a:t>
                      </a:r>
                    </a:p>
                    <a:p>
                      <a:pPr marL="0" marR="0">
                        <a:spcBef>
                          <a:spcPts val="0"/>
                        </a:spcBef>
                        <a:spcAft>
                          <a:spcPts val="0"/>
                        </a:spcAft>
                      </a:pPr>
                      <a:r>
                        <a:rPr lang="en-US" sz="1050" b="0" dirty="0">
                          <a:solidFill>
                            <a:schemeClr val="tx1"/>
                          </a:solidFill>
                          <a:effectLst/>
                        </a:rPr>
                        <a:t> </a:t>
                      </a:r>
                      <a:endParaRPr lang="en-US" sz="1050" b="0" dirty="0">
                        <a:solidFill>
                          <a:schemeClr val="tx1"/>
                        </a:solidFill>
                        <a:effectLst/>
                        <a:latin typeface="Times New Roman"/>
                        <a:ea typeface="Calibri"/>
                        <a:cs typeface="Times New Roman"/>
                      </a:endParaRPr>
                    </a:p>
                  </a:txBody>
                  <a:tcPr marL="42053" marR="42053"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solidFill>
                            <a:schemeClr val="tx1"/>
                          </a:solidFill>
                          <a:effectLst/>
                        </a:rPr>
                        <a:t>Bus operator role: </a:t>
                      </a:r>
                    </a:p>
                    <a:p>
                      <a:pPr marL="0" marR="0">
                        <a:spcBef>
                          <a:spcPts val="0"/>
                        </a:spcBef>
                        <a:spcAft>
                          <a:spcPts val="0"/>
                        </a:spcAft>
                      </a:pPr>
                      <a:r>
                        <a:rPr lang="en-US" sz="1050" dirty="0">
                          <a:solidFill>
                            <a:schemeClr val="tx1"/>
                          </a:solidFill>
                          <a:effectLst/>
                        </a:rPr>
                        <a:t>- reach out through unions and other external contacts</a:t>
                      </a:r>
                    </a:p>
                    <a:p>
                      <a:pPr marL="0" marR="0">
                        <a:spcBef>
                          <a:spcPts val="0"/>
                        </a:spcBef>
                        <a:spcAft>
                          <a:spcPts val="0"/>
                        </a:spcAft>
                      </a:pPr>
                      <a:r>
                        <a:rPr lang="en-US" sz="1050" dirty="0">
                          <a:solidFill>
                            <a:schemeClr val="tx1"/>
                          </a:solidFill>
                          <a:effectLst/>
                        </a:rPr>
                        <a:t>- evaluate potential impact of new technologies from bus operator’s perspective</a:t>
                      </a:r>
                      <a:endParaRPr lang="en-US" sz="1050" dirty="0">
                        <a:solidFill>
                          <a:schemeClr val="tx1"/>
                        </a:solidFill>
                        <a:effectLst/>
                        <a:latin typeface="Times New Roman"/>
                        <a:ea typeface="Calibri"/>
                        <a:cs typeface="Times New Roman"/>
                      </a:endParaRPr>
                    </a:p>
                  </a:txBody>
                  <a:tcPr marL="42053" marR="42053" marT="0" marB="0">
                    <a:lnB w="28575" cap="flat" cmpd="sng" algn="ctr">
                      <a:solidFill>
                        <a:schemeClr val="tx1"/>
                      </a:solidFill>
                      <a:prstDash val="solid"/>
                      <a:round/>
                      <a:headEnd type="none" w="med" len="med"/>
                      <a:tailEnd type="none" w="med" len="med"/>
                    </a:lnB>
                    <a:noFill/>
                  </a:tcPr>
                </a:tc>
              </a:tr>
              <a:tr h="166291">
                <a:tc>
                  <a:txBody>
                    <a:bodyPr/>
                    <a:lstStyle/>
                    <a:p>
                      <a:pPr marL="0" marR="0">
                        <a:lnSpc>
                          <a:spcPts val="1300"/>
                        </a:lnSpc>
                        <a:spcBef>
                          <a:spcPts val="600"/>
                        </a:spcBef>
                        <a:spcAft>
                          <a:spcPts val="600"/>
                        </a:spcAft>
                      </a:pPr>
                      <a:r>
                        <a:rPr lang="en-US" sz="1050" dirty="0">
                          <a:solidFill>
                            <a:schemeClr val="tx1"/>
                          </a:solidFill>
                          <a:effectLst/>
                        </a:rPr>
                        <a:t>Step 7: Test or mock-up changes.</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42053" marR="42053" marT="0" marB="0">
                    <a:lnT w="28575" cap="flat" cmpd="sng" algn="ctr">
                      <a:solidFill>
                        <a:schemeClr val="tx1"/>
                      </a:solidFill>
                      <a:prstDash val="solid"/>
                      <a:round/>
                      <a:headEnd type="none" w="med" len="med"/>
                      <a:tailEnd type="none" w="med" len="med"/>
                    </a:lnT>
                    <a:noFill/>
                  </a:tcPr>
                </a:tc>
              </a:tr>
              <a:tr h="949139">
                <a:tc>
                  <a:txBody>
                    <a:bodyPr/>
                    <a:lstStyle/>
                    <a:p>
                      <a:pPr marL="0" marR="0">
                        <a:spcBef>
                          <a:spcPts val="1200"/>
                        </a:spcBef>
                        <a:spcAft>
                          <a:spcPts val="700"/>
                        </a:spcAft>
                      </a:pPr>
                      <a:r>
                        <a:rPr lang="en-US" sz="1050" dirty="0" smtClean="0">
                          <a:solidFill>
                            <a:schemeClr val="tx1"/>
                          </a:solidFill>
                          <a:effectLst/>
                        </a:rPr>
                        <a:t>Recommended Practice: Changes </a:t>
                      </a:r>
                      <a:r>
                        <a:rPr lang="en-US" sz="1050" dirty="0">
                          <a:solidFill>
                            <a:schemeClr val="tx1"/>
                          </a:solidFill>
                          <a:effectLst/>
                        </a:rPr>
                        <a:t>are assessed for their impact on operator health, safety, and comfort through mock-ups and loaner equipment. </a:t>
                      </a:r>
                    </a:p>
                    <a:p>
                      <a:pPr marL="0" marR="0">
                        <a:spcBef>
                          <a:spcPts val="0"/>
                        </a:spcBef>
                        <a:spcAft>
                          <a:spcPts val="0"/>
                        </a:spcAft>
                      </a:pPr>
                      <a:r>
                        <a:rPr lang="en-US" sz="1050" b="0" dirty="0">
                          <a:solidFill>
                            <a:schemeClr val="tx1"/>
                          </a:solidFill>
                          <a:effectLst/>
                        </a:rPr>
                        <a:t>Configurations are tested early and comprehensively, before the request for </a:t>
                      </a:r>
                      <a:r>
                        <a:rPr lang="en-US" sz="1050" b="0" dirty="0" smtClean="0">
                          <a:solidFill>
                            <a:schemeClr val="tx1"/>
                          </a:solidFill>
                          <a:effectLst/>
                        </a:rPr>
                        <a:t>proposals if possible. Mock-ups are </a:t>
                      </a:r>
                      <a:r>
                        <a:rPr lang="en-US" sz="1050" b="0" dirty="0">
                          <a:solidFill>
                            <a:schemeClr val="tx1"/>
                          </a:solidFill>
                          <a:effectLst/>
                        </a:rPr>
                        <a:t>built and tested in-house. Test periods </a:t>
                      </a:r>
                      <a:r>
                        <a:rPr lang="en-US" sz="1050" b="0" dirty="0" smtClean="0">
                          <a:solidFill>
                            <a:schemeClr val="tx1"/>
                          </a:solidFill>
                          <a:effectLst/>
                        </a:rPr>
                        <a:t>push </a:t>
                      </a:r>
                      <a:r>
                        <a:rPr lang="en-US" sz="1050" b="0" dirty="0">
                          <a:solidFill>
                            <a:schemeClr val="tx1"/>
                          </a:solidFill>
                          <a:effectLst/>
                        </a:rPr>
                        <a:t>the equipment to relevant limits. This phase takes advantage of design tools such as the CAD model that accompanies these recommendations</a:t>
                      </a:r>
                      <a:r>
                        <a:rPr lang="en-US" sz="1050" dirty="0">
                          <a:solidFill>
                            <a:schemeClr val="tx1"/>
                          </a:solidFill>
                          <a:effectLst/>
                        </a:rPr>
                        <a:t>. </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42053" marR="42053" marT="0" marB="0">
                    <a:noFill/>
                  </a:tcPr>
                </a:tc>
                <a:tc>
                  <a:txBody>
                    <a:bodyPr/>
                    <a:lstStyle/>
                    <a:p>
                      <a:pPr marL="0" marR="0">
                        <a:spcBef>
                          <a:spcPts val="0"/>
                        </a:spcBef>
                        <a:spcAft>
                          <a:spcPts val="0"/>
                        </a:spcAft>
                      </a:pPr>
                      <a:r>
                        <a:rPr lang="en-US" sz="1050" dirty="0">
                          <a:solidFill>
                            <a:schemeClr val="tx1"/>
                          </a:solidFill>
                          <a:effectLst/>
                        </a:rPr>
                        <a:t>Bus operator role: </a:t>
                      </a:r>
                    </a:p>
                    <a:p>
                      <a:pPr marL="0" marR="0">
                        <a:spcBef>
                          <a:spcPts val="0"/>
                        </a:spcBef>
                        <a:spcAft>
                          <a:spcPts val="0"/>
                        </a:spcAft>
                      </a:pPr>
                      <a:r>
                        <a:rPr lang="en-US" sz="1050" dirty="0">
                          <a:solidFill>
                            <a:schemeClr val="tx1"/>
                          </a:solidFill>
                          <a:effectLst/>
                        </a:rPr>
                        <a:t>- actively assist in design and test of mock-ups</a:t>
                      </a:r>
                    </a:p>
                    <a:p>
                      <a:pPr marL="0" marR="0">
                        <a:spcBef>
                          <a:spcPts val="0"/>
                        </a:spcBef>
                        <a:spcAft>
                          <a:spcPts val="0"/>
                        </a:spcAft>
                      </a:pPr>
                      <a:r>
                        <a:rPr lang="en-US" sz="1050" dirty="0">
                          <a:solidFill>
                            <a:schemeClr val="tx1"/>
                          </a:solidFill>
                          <a:effectLst/>
                        </a:rPr>
                        <a:t>- be consulted about test configuration and conditions</a:t>
                      </a:r>
                    </a:p>
                    <a:p>
                      <a:pPr marL="0" marR="0">
                        <a:spcBef>
                          <a:spcPts val="0"/>
                        </a:spcBef>
                        <a:spcAft>
                          <a:spcPts val="0"/>
                        </a:spcAft>
                      </a:pPr>
                      <a:r>
                        <a:rPr lang="en-US" sz="1050" dirty="0">
                          <a:solidFill>
                            <a:schemeClr val="tx1"/>
                          </a:solidFill>
                          <a:effectLst/>
                        </a:rPr>
                        <a:t>- serve as live test subjects for changes</a:t>
                      </a:r>
                      <a:endParaRPr lang="en-US" sz="1050" dirty="0">
                        <a:solidFill>
                          <a:schemeClr val="tx1"/>
                        </a:solidFill>
                        <a:effectLst/>
                        <a:latin typeface="Times New Roman"/>
                        <a:ea typeface="Calibri"/>
                        <a:cs typeface="Times New Roman"/>
                      </a:endParaRPr>
                    </a:p>
                  </a:txBody>
                  <a:tcPr marL="42053" marR="42053" marT="0" marB="0">
                    <a:noFill/>
                  </a:tcPr>
                </a:tc>
              </a:tr>
            </a:tbl>
          </a:graphicData>
        </a:graphic>
      </p:graphicFrame>
    </p:spTree>
    <p:extLst>
      <p:ext uri="{BB962C8B-B14F-4D97-AF65-F5344CB8AC3E}">
        <p14:creationId xmlns:p14="http://schemas.microsoft.com/office/powerpoint/2010/main" val="43695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fontAlgn="t"/>
            <a:r>
              <a:rPr lang="en-US" sz="2800" b="1" dirty="0" smtClean="0"/>
              <a:t>Phase 3: Specifications, RFP and Award</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3750738"/>
              </p:ext>
            </p:extLst>
          </p:nvPr>
        </p:nvGraphicFramePr>
        <p:xfrm>
          <a:off x="851634" y="1735614"/>
          <a:ext cx="7835166" cy="4603536"/>
        </p:xfrm>
        <a:graphic>
          <a:graphicData uri="http://schemas.openxmlformats.org/drawingml/2006/table">
            <a:tbl>
              <a:tblPr firstRow="1" firstCol="1" bandRow="1">
                <a:tableStyleId>{5C22544A-7EE6-4342-B048-85BDC9FD1C3A}</a:tableStyleId>
              </a:tblPr>
              <a:tblGrid>
                <a:gridCol w="5777766"/>
                <a:gridCol w="2057400"/>
              </a:tblGrid>
              <a:tr h="149314">
                <a:tc>
                  <a:txBody>
                    <a:bodyPr/>
                    <a:lstStyle/>
                    <a:p>
                      <a:pPr marL="0" marR="0">
                        <a:lnSpc>
                          <a:spcPts val="1300"/>
                        </a:lnSpc>
                        <a:spcBef>
                          <a:spcPts val="600"/>
                        </a:spcBef>
                        <a:spcAft>
                          <a:spcPts val="600"/>
                        </a:spcAft>
                      </a:pPr>
                      <a:r>
                        <a:rPr lang="en-US" sz="1050" dirty="0">
                          <a:solidFill>
                            <a:schemeClr val="tx1"/>
                          </a:solidFill>
                          <a:effectLst/>
                        </a:rPr>
                        <a:t>Step 8: Define options with all manufacturers.</a:t>
                      </a:r>
                      <a:endParaRPr lang="en-US" sz="1050" dirty="0">
                        <a:solidFill>
                          <a:schemeClr val="tx1"/>
                        </a:solidFill>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r>
              <a:tr h="1194515">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The procurement team engages manufacturers in active exchanges that help identify and resolve concerns related to health and safety before final specifications. </a:t>
                      </a:r>
                    </a:p>
                    <a:p>
                      <a:pPr marL="0" marR="0">
                        <a:spcBef>
                          <a:spcPts val="0"/>
                        </a:spcBef>
                        <a:spcAft>
                          <a:spcPts val="0"/>
                        </a:spcAft>
                      </a:pPr>
                      <a:r>
                        <a:rPr lang="en-US" sz="1050" b="0" dirty="0">
                          <a:solidFill>
                            <a:schemeClr val="tx1"/>
                          </a:solidFill>
                          <a:effectLst/>
                        </a:rPr>
                        <a:t>The procurement team members are involved whenever practical, and bus operators and maintainers participate throughout the process. Transit agencies bring information to the manufacturers as well as receiving it from them. </a:t>
                      </a:r>
                    </a:p>
                    <a:p>
                      <a:pPr marL="0" marR="0">
                        <a:spcBef>
                          <a:spcPts val="0"/>
                        </a:spcBef>
                        <a:spcAft>
                          <a:spcPts val="0"/>
                        </a:spcAft>
                      </a:pPr>
                      <a:r>
                        <a:rPr lang="en-US" sz="1050" b="0" dirty="0">
                          <a:solidFill>
                            <a:schemeClr val="tx1"/>
                          </a:solidFill>
                          <a:effectLst/>
                        </a:rPr>
                        <a:t> </a:t>
                      </a:r>
                      <a:endParaRPr lang="en-US" sz="1050" b="0" dirty="0">
                        <a:solidFill>
                          <a:schemeClr val="tx1"/>
                        </a:solidFill>
                        <a:effectLst/>
                        <a:latin typeface="Times New Roman"/>
                        <a:ea typeface="Calibri"/>
                        <a:cs typeface="Times New Roman"/>
                      </a:endParaRPr>
                    </a:p>
                  </a:txBody>
                  <a:tcPr marL="55993" marR="55993"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participate in factory visits as procurement team members or experienced bus operators</a:t>
                      </a:r>
                    </a:p>
                    <a:p>
                      <a:pPr marL="0" marR="0">
                        <a:spcBef>
                          <a:spcPts val="0"/>
                        </a:spcBef>
                        <a:spcAft>
                          <a:spcPts val="0"/>
                        </a:spcAft>
                      </a:pPr>
                      <a:r>
                        <a:rPr lang="en-US" sz="1050" dirty="0">
                          <a:effectLst/>
                        </a:rPr>
                        <a:t>- help prepare checklists and analyze data</a:t>
                      </a:r>
                    </a:p>
                    <a:p>
                      <a:pPr marL="0" marR="0">
                        <a:spcBef>
                          <a:spcPts val="0"/>
                        </a:spcBef>
                        <a:spcAft>
                          <a:spcPts val="0"/>
                        </a:spcAft>
                      </a:pPr>
                      <a:r>
                        <a:rPr lang="en-US" sz="1050" dirty="0">
                          <a:effectLst/>
                        </a:rPr>
                        <a:t> questions to be addressed</a:t>
                      </a:r>
                      <a:endParaRPr lang="en-US" sz="1050" dirty="0">
                        <a:effectLst/>
                        <a:latin typeface="Times New Roman"/>
                        <a:ea typeface="Calibri"/>
                        <a:cs typeface="Times New Roman"/>
                      </a:endParaRPr>
                    </a:p>
                  </a:txBody>
                  <a:tcPr marL="55993" marR="55993" marT="0" marB="0">
                    <a:lnB w="28575" cap="flat" cmpd="sng" algn="ctr">
                      <a:solidFill>
                        <a:schemeClr val="tx1"/>
                      </a:solidFill>
                      <a:prstDash val="solid"/>
                      <a:round/>
                      <a:headEnd type="none" w="med" len="med"/>
                      <a:tailEnd type="none" w="med" len="med"/>
                    </a:lnB>
                    <a:noFill/>
                  </a:tcPr>
                </a:tc>
              </a:tr>
              <a:tr h="149314">
                <a:tc>
                  <a:txBody>
                    <a:bodyPr/>
                    <a:lstStyle/>
                    <a:p>
                      <a:pPr marL="0" marR="0">
                        <a:lnSpc>
                          <a:spcPts val="1300"/>
                        </a:lnSpc>
                        <a:spcBef>
                          <a:spcPts val="600"/>
                        </a:spcBef>
                        <a:spcAft>
                          <a:spcPts val="600"/>
                        </a:spcAft>
                      </a:pPr>
                      <a:r>
                        <a:rPr lang="en-US" sz="1050" dirty="0">
                          <a:solidFill>
                            <a:schemeClr val="tx1"/>
                          </a:solidFill>
                          <a:effectLst/>
                        </a:rPr>
                        <a:t>Step 9: Draft proposal.</a:t>
                      </a:r>
                      <a:endParaRPr lang="en-US" sz="1050" dirty="0">
                        <a:solidFill>
                          <a:schemeClr val="tx1"/>
                        </a:solidFill>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r>
              <a:tr h="1690156">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The procurement proposal reflects stakeholder input to explicitly address the areas affecting bus operator health and safety. </a:t>
                      </a:r>
                    </a:p>
                    <a:p>
                      <a:pPr marL="0" marR="0">
                        <a:spcBef>
                          <a:spcPts val="0"/>
                        </a:spcBef>
                        <a:spcAft>
                          <a:spcPts val="0"/>
                        </a:spcAft>
                      </a:pPr>
                      <a:r>
                        <a:rPr lang="en-US" sz="1050" b="0" dirty="0">
                          <a:solidFill>
                            <a:schemeClr val="tx1"/>
                          </a:solidFill>
                          <a:effectLst/>
                        </a:rPr>
                        <a:t>This includes </a:t>
                      </a:r>
                      <a:r>
                        <a:rPr lang="en-US" sz="1050" b="0" dirty="0" smtClean="0">
                          <a:solidFill>
                            <a:schemeClr val="tx1"/>
                          </a:solidFill>
                          <a:effectLst/>
                        </a:rPr>
                        <a:t>seating</a:t>
                      </a:r>
                      <a:r>
                        <a:rPr lang="en-US" sz="1050" b="0" dirty="0">
                          <a:solidFill>
                            <a:schemeClr val="tx1"/>
                          </a:solidFill>
                          <a:effectLst/>
                        </a:rPr>
                        <a:t>, steering, pedals, other controls, ingress and egress, passenger interaction (communication, assault, wheelchairs), roadway visibility (mirrors, glare, blind spots), farebox, personal storage space, and environmental </a:t>
                      </a:r>
                      <a:r>
                        <a:rPr lang="en-US" sz="1050" b="0" dirty="0" smtClean="0">
                          <a:solidFill>
                            <a:schemeClr val="tx1"/>
                          </a:solidFill>
                          <a:effectLst/>
                        </a:rPr>
                        <a:t>controls, to </a:t>
                      </a:r>
                      <a:r>
                        <a:rPr lang="en-US" sz="1050" b="0" dirty="0">
                          <a:solidFill>
                            <a:schemeClr val="tx1"/>
                          </a:solidFill>
                          <a:effectLst/>
                        </a:rPr>
                        <a:t>fit bus operators ranging from the 5</a:t>
                      </a:r>
                      <a:r>
                        <a:rPr lang="en-US" sz="1050" b="0" baseline="30000" dirty="0">
                          <a:solidFill>
                            <a:schemeClr val="tx1"/>
                          </a:solidFill>
                          <a:effectLst/>
                        </a:rPr>
                        <a:t>th</a:t>
                      </a:r>
                      <a:r>
                        <a:rPr lang="en-US" sz="1050" b="0" dirty="0">
                          <a:solidFill>
                            <a:schemeClr val="tx1"/>
                          </a:solidFill>
                          <a:effectLst/>
                        </a:rPr>
                        <a:t> percentile female to the 95</a:t>
                      </a:r>
                      <a:r>
                        <a:rPr lang="en-US" sz="1050" b="0" baseline="30000" dirty="0">
                          <a:solidFill>
                            <a:schemeClr val="tx1"/>
                          </a:solidFill>
                          <a:effectLst/>
                        </a:rPr>
                        <a:t>th</a:t>
                      </a:r>
                      <a:r>
                        <a:rPr lang="en-US" sz="1050" b="0" dirty="0">
                          <a:solidFill>
                            <a:schemeClr val="tx1"/>
                          </a:solidFill>
                          <a:effectLst/>
                        </a:rPr>
                        <a:t> percentile male working population in relevant dimensions, and to be to be operated reliably and safely with minimized physical demands. </a:t>
                      </a:r>
                      <a:r>
                        <a:rPr lang="en-US" sz="1050" b="0" dirty="0" smtClean="0">
                          <a:solidFill>
                            <a:schemeClr val="tx1"/>
                          </a:solidFill>
                          <a:effectLst/>
                        </a:rPr>
                        <a:t>Stakeholders </a:t>
                      </a:r>
                      <a:r>
                        <a:rPr lang="en-US" sz="1050" b="0" dirty="0">
                          <a:solidFill>
                            <a:schemeClr val="tx1"/>
                          </a:solidFill>
                          <a:effectLst/>
                        </a:rPr>
                        <a:t>including safety department and bus operators and their representatives participate in defining the terms </a:t>
                      </a:r>
                      <a:r>
                        <a:rPr lang="en-US" sz="1050" b="0" dirty="0" smtClean="0">
                          <a:solidFill>
                            <a:schemeClr val="tx1"/>
                          </a:solidFill>
                          <a:effectLst/>
                        </a:rPr>
                        <a:t>of the RFP. </a:t>
                      </a:r>
                      <a:r>
                        <a:rPr lang="en-US" sz="1050" b="0" dirty="0">
                          <a:solidFill>
                            <a:schemeClr val="tx1"/>
                          </a:solidFill>
                          <a:effectLst/>
                        </a:rPr>
                        <a:t>The RFP references design tools such as the CAD </a:t>
                      </a:r>
                      <a:r>
                        <a:rPr lang="en-US" sz="1050" b="0" dirty="0" smtClean="0">
                          <a:solidFill>
                            <a:schemeClr val="tx1"/>
                          </a:solidFill>
                          <a:effectLst/>
                        </a:rPr>
                        <a:t>model.</a:t>
                      </a:r>
                      <a:endParaRPr lang="en-US" sz="1050" b="0" dirty="0">
                        <a:solidFill>
                          <a:schemeClr val="tx1"/>
                        </a:solidFill>
                        <a:effectLst/>
                      </a:endParaRP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55993" marR="55993"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provide recommendations for items</a:t>
                      </a:r>
                    </a:p>
                    <a:p>
                      <a:pPr marL="0" marR="0">
                        <a:spcBef>
                          <a:spcPts val="0"/>
                        </a:spcBef>
                        <a:spcAft>
                          <a:spcPts val="0"/>
                        </a:spcAft>
                      </a:pPr>
                      <a:r>
                        <a:rPr lang="en-US" sz="1050" dirty="0">
                          <a:effectLst/>
                        </a:rPr>
                        <a:t>- evaluate proposal for impact on health and safety</a:t>
                      </a:r>
                      <a:endParaRPr lang="en-US" sz="1050" dirty="0">
                        <a:effectLst/>
                        <a:latin typeface="Times New Roman"/>
                        <a:ea typeface="Calibri"/>
                        <a:cs typeface="Times New Roman"/>
                      </a:endParaRPr>
                    </a:p>
                  </a:txBody>
                  <a:tcPr marL="55993" marR="55993" marT="0" marB="0">
                    <a:lnB w="28575" cap="flat" cmpd="sng" algn="ctr">
                      <a:solidFill>
                        <a:schemeClr val="tx1"/>
                      </a:solidFill>
                      <a:prstDash val="solid"/>
                      <a:round/>
                      <a:headEnd type="none" w="med" len="med"/>
                      <a:tailEnd type="none" w="med" len="med"/>
                    </a:lnB>
                    <a:noFill/>
                  </a:tcPr>
                </a:tc>
              </a:tr>
              <a:tr h="149314">
                <a:tc>
                  <a:txBody>
                    <a:bodyPr/>
                    <a:lstStyle/>
                    <a:p>
                      <a:pPr marL="0" marR="0">
                        <a:lnSpc>
                          <a:spcPts val="1300"/>
                        </a:lnSpc>
                        <a:spcBef>
                          <a:spcPts val="600"/>
                        </a:spcBef>
                        <a:spcAft>
                          <a:spcPts val="600"/>
                        </a:spcAft>
                      </a:pPr>
                      <a:r>
                        <a:rPr lang="en-US" sz="1050" dirty="0">
                          <a:solidFill>
                            <a:schemeClr val="tx1"/>
                          </a:solidFill>
                          <a:effectLst/>
                        </a:rPr>
                        <a:t>Step 10: Review changes proposed internally or by manufacturers.</a:t>
                      </a:r>
                      <a:endParaRPr lang="en-US" sz="1050" dirty="0">
                        <a:solidFill>
                          <a:schemeClr val="tx1"/>
                        </a:solidFill>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55993" marR="55993" marT="0" marB="0">
                    <a:lnT w="28575" cap="flat" cmpd="sng" algn="ctr">
                      <a:solidFill>
                        <a:schemeClr val="tx1"/>
                      </a:solidFill>
                      <a:prstDash val="solid"/>
                      <a:round/>
                      <a:headEnd type="none" w="med" len="med"/>
                      <a:tailEnd type="none" w="med" len="med"/>
                    </a:lnT>
                    <a:noFill/>
                  </a:tcPr>
                </a:tc>
              </a:tr>
              <a:tr h="891635">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Changes proposed at any upper level, later changes, and manufacturer requests for deviations are assessed on the same terms as the procurement draft and RFP. </a:t>
                      </a:r>
                    </a:p>
                    <a:p>
                      <a:pPr marL="0" marR="0">
                        <a:spcBef>
                          <a:spcPts val="0"/>
                        </a:spcBef>
                        <a:spcAft>
                          <a:spcPts val="0"/>
                        </a:spcAft>
                      </a:pPr>
                      <a:r>
                        <a:rPr lang="en-US" sz="1050" b="0" dirty="0">
                          <a:solidFill>
                            <a:schemeClr val="tx1"/>
                          </a:solidFill>
                          <a:effectLst/>
                        </a:rPr>
                        <a:t>Core stakeholders including safety department and bus operators and their representatives have the opportunity to review and challenge in a timely way changes proposed internally or by manufacturers. </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55993" marR="55993" marT="0" marB="0">
                    <a:noFill/>
                  </a:tcPr>
                </a:tc>
                <a:tc>
                  <a:txBody>
                    <a:bodyPr/>
                    <a:lstStyle/>
                    <a:p>
                      <a:pPr marL="0" marR="0">
                        <a:spcBef>
                          <a:spcPts val="0"/>
                        </a:spcBef>
                        <a:spcAft>
                          <a:spcPts val="0"/>
                        </a:spcAft>
                      </a:pPr>
                      <a:r>
                        <a:rPr lang="en-US" sz="1050" dirty="0">
                          <a:effectLst/>
                        </a:rPr>
                        <a:t>Bus operator role:</a:t>
                      </a:r>
                    </a:p>
                    <a:p>
                      <a:pPr marL="0" marR="0">
                        <a:spcBef>
                          <a:spcPts val="0"/>
                        </a:spcBef>
                        <a:spcAft>
                          <a:spcPts val="0"/>
                        </a:spcAft>
                      </a:pPr>
                      <a:r>
                        <a:rPr lang="en-US" sz="1050" dirty="0">
                          <a:effectLst/>
                        </a:rPr>
                        <a:t>- continue to participate in document reviews</a:t>
                      </a:r>
                    </a:p>
                    <a:p>
                      <a:pPr marL="0" marR="0">
                        <a:spcBef>
                          <a:spcPts val="0"/>
                        </a:spcBef>
                        <a:spcAft>
                          <a:spcPts val="0"/>
                        </a:spcAft>
                      </a:pPr>
                      <a:r>
                        <a:rPr lang="en-US" sz="1050" dirty="0">
                          <a:effectLst/>
                        </a:rPr>
                        <a:t>- alert procurement team to concerns they identify</a:t>
                      </a:r>
                    </a:p>
                    <a:p>
                      <a:pPr marL="2514600" marR="0" lvl="5" indent="-228600">
                        <a:lnSpc>
                          <a:spcPct val="106000"/>
                        </a:lnSpc>
                        <a:spcBef>
                          <a:spcPts val="0"/>
                        </a:spcBef>
                        <a:spcAft>
                          <a:spcPts val="800"/>
                        </a:spcAft>
                        <a:buFont typeface="Times New Roman"/>
                        <a:buChar char="-"/>
                      </a:pPr>
                      <a:r>
                        <a:rPr lang="en-US" sz="1050" dirty="0">
                          <a:effectLst/>
                        </a:rPr>
                        <a:t> </a:t>
                      </a:r>
                      <a:endParaRPr lang="en-US" sz="1050" dirty="0">
                        <a:effectLst/>
                        <a:latin typeface="Times New Roman"/>
                        <a:ea typeface="Times New Roman"/>
                        <a:cs typeface="Times New Roman"/>
                      </a:endParaRPr>
                    </a:p>
                  </a:txBody>
                  <a:tcPr marL="55993" marR="55993" marT="0" marB="0">
                    <a:noFill/>
                  </a:tcPr>
                </a:tc>
              </a:tr>
            </a:tbl>
          </a:graphicData>
        </a:graphic>
      </p:graphicFrame>
    </p:spTree>
    <p:extLst>
      <p:ext uri="{BB962C8B-B14F-4D97-AF65-F5344CB8AC3E}">
        <p14:creationId xmlns:p14="http://schemas.microsoft.com/office/powerpoint/2010/main" val="253739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b="1" dirty="0" smtClean="0"/>
              <a:t>Phase 4: Build and Roll-out</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8567271"/>
              </p:ext>
            </p:extLst>
          </p:nvPr>
        </p:nvGraphicFramePr>
        <p:xfrm>
          <a:off x="457200" y="2262981"/>
          <a:ext cx="7924800" cy="3331147"/>
        </p:xfrm>
        <a:graphic>
          <a:graphicData uri="http://schemas.openxmlformats.org/drawingml/2006/table">
            <a:tbl>
              <a:tblPr firstRow="1" firstCol="1" bandRow="1">
                <a:tableStyleId>{5C22544A-7EE6-4342-B048-85BDC9FD1C3A}</a:tableStyleId>
              </a:tblPr>
              <a:tblGrid>
                <a:gridCol w="6235908"/>
                <a:gridCol w="1688892"/>
              </a:tblGrid>
              <a:tr h="166557">
                <a:tc>
                  <a:txBody>
                    <a:bodyPr/>
                    <a:lstStyle/>
                    <a:p>
                      <a:pPr marL="0" marR="0">
                        <a:lnSpc>
                          <a:spcPts val="1300"/>
                        </a:lnSpc>
                        <a:spcBef>
                          <a:spcPts val="600"/>
                        </a:spcBef>
                        <a:spcAft>
                          <a:spcPts val="600"/>
                        </a:spcAft>
                      </a:pPr>
                      <a:r>
                        <a:rPr lang="en-US" sz="1050" dirty="0">
                          <a:solidFill>
                            <a:schemeClr val="tx1"/>
                          </a:solidFill>
                          <a:effectLst/>
                        </a:rPr>
                        <a:t>Step 11: Monitor </a:t>
                      </a:r>
                      <a:r>
                        <a:rPr lang="en-US" sz="1050" dirty="0" smtClean="0">
                          <a:solidFill>
                            <a:schemeClr val="tx1"/>
                          </a:solidFill>
                          <a:effectLst/>
                        </a:rPr>
                        <a:t>bus build </a:t>
                      </a:r>
                      <a:r>
                        <a:rPr lang="en-US" sz="1050" dirty="0">
                          <a:solidFill>
                            <a:schemeClr val="tx1"/>
                          </a:solidFill>
                          <a:effectLst/>
                        </a:rPr>
                        <a:t>and test </a:t>
                      </a:r>
                      <a:r>
                        <a:rPr lang="en-US" sz="1050" dirty="0" smtClean="0">
                          <a:solidFill>
                            <a:schemeClr val="tx1"/>
                          </a:solidFill>
                          <a:effectLst/>
                        </a:rPr>
                        <a:t>pilot</a:t>
                      </a:r>
                      <a:r>
                        <a:rPr lang="en-US" sz="1050" baseline="0" dirty="0" smtClean="0">
                          <a:solidFill>
                            <a:schemeClr val="tx1"/>
                          </a:solidFill>
                          <a:effectLst/>
                        </a:rPr>
                        <a:t> buses</a:t>
                      </a:r>
                      <a:endParaRPr lang="en-US" sz="1050" dirty="0">
                        <a:solidFill>
                          <a:schemeClr val="tx1"/>
                        </a:solidFill>
                        <a:effectLst/>
                        <a:latin typeface="Times New Roman"/>
                        <a:ea typeface="Calibri"/>
                        <a:cs typeface="Times New Roman"/>
                      </a:endParaRPr>
                    </a:p>
                  </a:txBody>
                  <a:tcPr marL="62459" marR="62459"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62459" marR="62459" marT="0" marB="0">
                    <a:lnT w="28575" cap="flat" cmpd="sng" algn="ctr">
                      <a:solidFill>
                        <a:schemeClr val="tx1"/>
                      </a:solidFill>
                      <a:prstDash val="solid"/>
                      <a:round/>
                      <a:headEnd type="none" w="med" len="med"/>
                      <a:tailEnd type="none" w="med" len="med"/>
                    </a:lnT>
                    <a:noFill/>
                  </a:tcPr>
                </a:tc>
              </a:tr>
              <a:tr h="1332459">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The team continues to oversee the build process, test pilot buses, and address changes to bus operator workstation demands systematically to improve the impact on the health and safety of operators and others. </a:t>
                      </a:r>
                    </a:p>
                    <a:p>
                      <a:pPr marL="0" marR="0">
                        <a:spcBef>
                          <a:spcPts val="0"/>
                        </a:spcBef>
                        <a:spcAft>
                          <a:spcPts val="0"/>
                        </a:spcAft>
                      </a:pPr>
                      <a:r>
                        <a:rPr lang="en-US" sz="1050" b="0" dirty="0">
                          <a:solidFill>
                            <a:schemeClr val="tx1"/>
                          </a:solidFill>
                          <a:effectLst/>
                        </a:rPr>
                        <a:t>Representative and extreme conditions are tested by bus operators, in time frames that reflect actual use. Improvements are made in response to findings. </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62459" marR="62459" marT="0" marB="0">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develop checklists</a:t>
                      </a:r>
                    </a:p>
                    <a:p>
                      <a:pPr marL="0" marR="0">
                        <a:spcBef>
                          <a:spcPts val="0"/>
                        </a:spcBef>
                        <a:spcAft>
                          <a:spcPts val="0"/>
                        </a:spcAft>
                      </a:pPr>
                      <a:r>
                        <a:rPr lang="en-US" sz="1050" dirty="0">
                          <a:effectLst/>
                        </a:rPr>
                        <a:t>- help define test routes and conditions</a:t>
                      </a:r>
                    </a:p>
                    <a:p>
                      <a:pPr marL="0" marR="0">
                        <a:spcBef>
                          <a:spcPts val="0"/>
                        </a:spcBef>
                        <a:spcAft>
                          <a:spcPts val="0"/>
                        </a:spcAft>
                      </a:pPr>
                      <a:r>
                        <a:rPr lang="en-US" sz="1050" dirty="0">
                          <a:effectLst/>
                        </a:rPr>
                        <a:t>- drive prototype and pilot buses</a:t>
                      </a:r>
                    </a:p>
                    <a:p>
                      <a:pPr marL="0" marR="0">
                        <a:spcBef>
                          <a:spcPts val="0"/>
                        </a:spcBef>
                        <a:spcAft>
                          <a:spcPts val="0"/>
                        </a:spcAft>
                      </a:pPr>
                      <a:r>
                        <a:rPr lang="en-US" sz="1050" dirty="0">
                          <a:effectLst/>
                        </a:rPr>
                        <a:t>- recommend improvements</a:t>
                      </a:r>
                      <a:endParaRPr lang="en-US" sz="1050" dirty="0">
                        <a:effectLst/>
                        <a:latin typeface="Times New Roman"/>
                        <a:ea typeface="Calibri"/>
                        <a:cs typeface="Times New Roman"/>
                      </a:endParaRPr>
                    </a:p>
                  </a:txBody>
                  <a:tcPr marL="62459" marR="62459" marT="0" marB="0">
                    <a:lnB w="28575" cap="flat" cmpd="sng" algn="ctr">
                      <a:solidFill>
                        <a:schemeClr val="tx1"/>
                      </a:solidFill>
                      <a:prstDash val="solid"/>
                      <a:round/>
                      <a:headEnd type="none" w="med" len="med"/>
                      <a:tailEnd type="none" w="med" len="med"/>
                    </a:lnB>
                    <a:noFill/>
                  </a:tcPr>
                </a:tc>
              </a:tr>
              <a:tr h="166557">
                <a:tc>
                  <a:txBody>
                    <a:bodyPr/>
                    <a:lstStyle/>
                    <a:p>
                      <a:pPr marL="0" marR="0">
                        <a:lnSpc>
                          <a:spcPts val="1300"/>
                        </a:lnSpc>
                        <a:spcBef>
                          <a:spcPts val="600"/>
                        </a:spcBef>
                        <a:spcAft>
                          <a:spcPts val="600"/>
                        </a:spcAft>
                      </a:pPr>
                      <a:r>
                        <a:rPr lang="en-US" sz="1050" dirty="0">
                          <a:solidFill>
                            <a:schemeClr val="tx1"/>
                          </a:solidFill>
                          <a:effectLst/>
                        </a:rPr>
                        <a:t>Step 12: Evaluate and correct problems (in-warranty and fleet defect, and refit and retrofit.</a:t>
                      </a:r>
                      <a:endParaRPr lang="en-US" sz="1050" dirty="0">
                        <a:solidFill>
                          <a:schemeClr val="tx1"/>
                        </a:solidFill>
                        <a:effectLst/>
                        <a:latin typeface="Times New Roman"/>
                        <a:ea typeface="Calibri"/>
                        <a:cs typeface="Times New Roman"/>
                      </a:endParaRPr>
                    </a:p>
                  </a:txBody>
                  <a:tcPr marL="62459" marR="62459" marT="0" marB="0">
                    <a:lnT w="28575" cap="flat" cmpd="sng" algn="ctr">
                      <a:solidFill>
                        <a:schemeClr val="tx1"/>
                      </a:solidFill>
                      <a:prstDash val="solid"/>
                      <a:round/>
                      <a:headEnd type="none" w="med" len="med"/>
                      <a:tailEnd type="none" w="med" len="med"/>
                    </a:lnT>
                    <a:noFill/>
                  </a:tcPr>
                </a:tc>
                <a:tc>
                  <a:txBody>
                    <a:bodyPr/>
                    <a:lstStyle/>
                    <a:p>
                      <a:pPr marL="0" marR="0">
                        <a:spcBef>
                          <a:spcPts val="0"/>
                        </a:spcBef>
                        <a:spcAft>
                          <a:spcPts val="0"/>
                        </a:spcAft>
                      </a:pPr>
                      <a:r>
                        <a:rPr lang="en-US" sz="1050" dirty="0">
                          <a:effectLst/>
                        </a:rPr>
                        <a:t> </a:t>
                      </a:r>
                      <a:endParaRPr lang="en-US" sz="1050" dirty="0">
                        <a:effectLst/>
                        <a:latin typeface="Times New Roman"/>
                        <a:ea typeface="Calibri"/>
                        <a:cs typeface="Times New Roman"/>
                      </a:endParaRPr>
                    </a:p>
                  </a:txBody>
                  <a:tcPr marL="62459" marR="62459" marT="0" marB="0">
                    <a:lnT w="28575" cap="flat" cmpd="sng" algn="ctr">
                      <a:solidFill>
                        <a:schemeClr val="tx1"/>
                      </a:solidFill>
                      <a:prstDash val="solid"/>
                      <a:round/>
                      <a:headEnd type="none" w="med" len="med"/>
                      <a:tailEnd type="none" w="med" len="med"/>
                    </a:lnT>
                    <a:noFill/>
                  </a:tcPr>
                </a:tc>
              </a:tr>
              <a:tr h="1665574">
                <a:tc>
                  <a:txBody>
                    <a:bodyPr/>
                    <a:lstStyle/>
                    <a:p>
                      <a:pPr marL="0" marR="0">
                        <a:spcBef>
                          <a:spcPts val="1200"/>
                        </a:spcBef>
                        <a:spcAft>
                          <a:spcPts val="700"/>
                        </a:spcAft>
                      </a:pPr>
                      <a:r>
                        <a:rPr lang="en-US" sz="1050" dirty="0" smtClean="0">
                          <a:solidFill>
                            <a:schemeClr val="tx1"/>
                          </a:solidFill>
                          <a:effectLst/>
                        </a:rPr>
                        <a:t>Recommended Practice: </a:t>
                      </a:r>
                      <a:r>
                        <a:rPr lang="en-US" sz="1050" dirty="0">
                          <a:solidFill>
                            <a:schemeClr val="tx1"/>
                          </a:solidFill>
                          <a:effectLst/>
                        </a:rPr>
                        <a:t>Safety department and bus operators contribute to the evaluation of the fleet for issues that affect health and safety through the bus lifecycle. Solutions are identified and implemented on existing buses and future procurements. </a:t>
                      </a:r>
                    </a:p>
                    <a:p>
                      <a:pPr marL="0" marR="0">
                        <a:spcBef>
                          <a:spcPts val="0"/>
                        </a:spcBef>
                        <a:spcAft>
                          <a:spcPts val="0"/>
                        </a:spcAft>
                      </a:pPr>
                      <a:r>
                        <a:rPr lang="en-US" sz="1050" b="0" dirty="0">
                          <a:solidFill>
                            <a:schemeClr val="tx1"/>
                          </a:solidFill>
                          <a:effectLst/>
                        </a:rPr>
                        <a:t>Equipment problems affecting safety are considered fleet defects. Bus operators and maintainers are encouraged to report concerns about equipment in a timely way. Reporting forms and systems are used to document these and track the correction process. Retrofits and other changes are documented throughout and reviewed during the next procurement.</a:t>
                      </a:r>
                    </a:p>
                    <a:p>
                      <a:pPr marL="0" marR="0">
                        <a:spcBef>
                          <a:spcPts val="0"/>
                        </a:spcBef>
                        <a:spcAft>
                          <a:spcPts val="0"/>
                        </a:spcAft>
                      </a:pPr>
                      <a:r>
                        <a:rPr lang="en-US" sz="1050" dirty="0">
                          <a:solidFill>
                            <a:schemeClr val="tx1"/>
                          </a:solidFill>
                          <a:effectLst/>
                        </a:rPr>
                        <a:t> </a:t>
                      </a:r>
                      <a:endParaRPr lang="en-US" sz="1050" dirty="0">
                        <a:solidFill>
                          <a:schemeClr val="tx1"/>
                        </a:solidFill>
                        <a:effectLst/>
                        <a:latin typeface="Times New Roman"/>
                        <a:ea typeface="Calibri"/>
                        <a:cs typeface="Times New Roman"/>
                      </a:endParaRPr>
                    </a:p>
                  </a:txBody>
                  <a:tcPr marL="62459" marR="62459" marT="0" marB="0">
                    <a:noFill/>
                  </a:tcPr>
                </a:tc>
                <a:tc>
                  <a:txBody>
                    <a:bodyPr/>
                    <a:lstStyle/>
                    <a:p>
                      <a:pPr marL="0" marR="0">
                        <a:spcBef>
                          <a:spcPts val="0"/>
                        </a:spcBef>
                        <a:spcAft>
                          <a:spcPts val="0"/>
                        </a:spcAft>
                      </a:pPr>
                      <a:r>
                        <a:rPr lang="en-US" sz="1050" dirty="0">
                          <a:effectLst/>
                        </a:rPr>
                        <a:t>Bus operator role: </a:t>
                      </a:r>
                    </a:p>
                    <a:p>
                      <a:pPr marL="0" marR="0">
                        <a:spcBef>
                          <a:spcPts val="0"/>
                        </a:spcBef>
                        <a:spcAft>
                          <a:spcPts val="0"/>
                        </a:spcAft>
                      </a:pPr>
                      <a:r>
                        <a:rPr lang="en-US" sz="1050" dirty="0">
                          <a:effectLst/>
                        </a:rPr>
                        <a:t>- report concerns to management</a:t>
                      </a:r>
                    </a:p>
                    <a:p>
                      <a:pPr marL="0" marR="0">
                        <a:spcBef>
                          <a:spcPts val="0"/>
                        </a:spcBef>
                        <a:spcAft>
                          <a:spcPts val="0"/>
                        </a:spcAft>
                      </a:pPr>
                      <a:r>
                        <a:rPr lang="en-US" sz="1050" dirty="0">
                          <a:effectLst/>
                        </a:rPr>
                        <a:t>- help create checklists to be used by bus operators</a:t>
                      </a:r>
                    </a:p>
                    <a:p>
                      <a:pPr marL="0" marR="0">
                        <a:spcBef>
                          <a:spcPts val="0"/>
                        </a:spcBef>
                        <a:spcAft>
                          <a:spcPts val="0"/>
                        </a:spcAft>
                      </a:pPr>
                      <a:r>
                        <a:rPr lang="en-US" sz="1050" dirty="0">
                          <a:effectLst/>
                        </a:rPr>
                        <a:t>- coordinate reporting of concerns through union or joint safety team</a:t>
                      </a:r>
                    </a:p>
                    <a:p>
                      <a:pPr marL="0" marR="0">
                        <a:spcBef>
                          <a:spcPts val="0"/>
                        </a:spcBef>
                        <a:spcAft>
                          <a:spcPts val="0"/>
                        </a:spcAft>
                      </a:pPr>
                      <a:r>
                        <a:rPr lang="en-US" sz="1050" dirty="0">
                          <a:effectLst/>
                        </a:rPr>
                        <a:t>- discuss concerns with maintenance department</a:t>
                      </a:r>
                      <a:endParaRPr lang="en-US" sz="1050" dirty="0">
                        <a:effectLst/>
                        <a:latin typeface="Times New Roman"/>
                        <a:ea typeface="Calibri"/>
                        <a:cs typeface="Times New Roman"/>
                      </a:endParaRPr>
                    </a:p>
                  </a:txBody>
                  <a:tcPr marL="62459" marR="62459" marT="0" marB="0">
                    <a:noFill/>
                  </a:tcPr>
                </a:tc>
              </a:tr>
            </a:tbl>
          </a:graphicData>
        </a:graphic>
      </p:graphicFrame>
    </p:spTree>
    <p:extLst>
      <p:ext uri="{BB962C8B-B14F-4D97-AF65-F5344CB8AC3E}">
        <p14:creationId xmlns:p14="http://schemas.microsoft.com/office/powerpoint/2010/main" val="825964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
  <a:themeElements>
    <a:clrScheme name="Custom 2">
      <a:dk1>
        <a:srgbClr val="000000"/>
      </a:dk1>
      <a:lt1>
        <a:srgbClr val="FFFFFF"/>
      </a:lt1>
      <a:dk2>
        <a:srgbClr val="434342"/>
      </a:dk2>
      <a:lt2>
        <a:srgbClr val="CDD7D9"/>
      </a:lt2>
      <a:accent1>
        <a:srgbClr val="08A1D9"/>
      </a:accent1>
      <a:accent2>
        <a:srgbClr val="FF0000"/>
      </a:accent2>
      <a:accent3>
        <a:srgbClr val="08A1D9"/>
      </a:accent3>
      <a:accent4>
        <a:srgbClr val="7C984A"/>
      </a:accent4>
      <a:accent5>
        <a:srgbClr val="C2AD8D"/>
      </a:accent5>
      <a:accent6>
        <a:srgbClr val="506E94"/>
      </a:accent6>
      <a:hlink>
        <a:srgbClr val="5F5F5F"/>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1424</Words>
  <Application>Microsoft Office PowerPoint</Application>
  <PresentationFormat>On-screen Show (4:3)</PresentationFormat>
  <Paragraphs>117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Bus</vt:lpstr>
      <vt:lpstr>Bus Operator Workstation Procurement Process</vt:lpstr>
      <vt:lpstr>Phase 1: Build and Support the Procurement Team</vt:lpstr>
      <vt:lpstr>Phase 2: Prepare for Procurement (Data)</vt:lpstr>
      <vt:lpstr>Phase 2: Prepare for Procurement (technology)</vt:lpstr>
      <vt:lpstr>Phase 3: Specifications, RFP and Award</vt:lpstr>
      <vt:lpstr>Phase 4: Build and Roll-out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Bus Procurement Team Process</dc:title>
  <dc:creator>RMGillespie</dc:creator>
  <cp:lastModifiedBy>Lamberton</cp:lastModifiedBy>
  <cp:revision>7</cp:revision>
  <dcterms:created xsi:type="dcterms:W3CDTF">2016-02-18T18:00:12Z</dcterms:created>
  <dcterms:modified xsi:type="dcterms:W3CDTF">2016-03-29T17:32:20Z</dcterms:modified>
</cp:coreProperties>
</file>