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0"/>
  </p:notesMasterIdLst>
  <p:handoutMasterIdLst>
    <p:handoutMasterId r:id="rId21"/>
  </p:handoutMasterIdLst>
  <p:sldIdLst>
    <p:sldId id="286" r:id="rId2"/>
    <p:sldId id="299" r:id="rId3"/>
    <p:sldId id="330" r:id="rId4"/>
    <p:sldId id="329" r:id="rId5"/>
    <p:sldId id="309" r:id="rId6"/>
    <p:sldId id="340" r:id="rId7"/>
    <p:sldId id="339" r:id="rId8"/>
    <p:sldId id="289" r:id="rId9"/>
    <p:sldId id="326" r:id="rId10"/>
    <p:sldId id="312" r:id="rId11"/>
    <p:sldId id="327" r:id="rId12"/>
    <p:sldId id="331" r:id="rId13"/>
    <p:sldId id="333" r:id="rId14"/>
    <p:sldId id="338" r:id="rId15"/>
    <p:sldId id="336" r:id="rId16"/>
    <p:sldId id="335" r:id="rId17"/>
    <p:sldId id="337" r:id="rId18"/>
    <p:sldId id="341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5pPr>
    <a:lvl6pPr marL="22860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6pPr>
    <a:lvl7pPr marL="27432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7pPr>
    <a:lvl8pPr marL="32004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8pPr>
    <a:lvl9pPr marL="36576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E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4" autoAdjust="0"/>
    <p:restoredTop sz="94343" autoAdjust="0"/>
  </p:normalViewPr>
  <p:slideViewPr>
    <p:cSldViewPr>
      <p:cViewPr varScale="1">
        <p:scale>
          <a:sx n="98" d="100"/>
          <a:sy n="98" d="100"/>
        </p:scale>
        <p:origin x="3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6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8AAAC-22F9-4DB9-AB05-E918FEA2D5C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775"/>
            <a:ext cx="3038475" cy="465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0775"/>
            <a:ext cx="3038475" cy="465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57099-03A9-4FCB-B213-6FAB49EE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1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12A08-20C4-40D9-8481-B44F0759C82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22C91-0396-4B19-8101-9AF86873F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FAA1-7C27-4EFD-B5AA-3266B206F8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FAA1-7C27-4EFD-B5AA-3266B206F8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3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FAA1-7C27-4EFD-B5AA-3266B206F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FAA1-7C27-4EFD-B5AA-3266B206F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FAA1-7C27-4EFD-B5AA-3266B206F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9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FAA1-7C27-4EFD-B5AA-3266B206F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20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2C91-0396-4B19-8101-9AF86873FA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2C91-0396-4B19-8101-9AF86873FA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9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ivisi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30767 PPT 2017_4x3_orbits title_2400x18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35048"/>
            <a:ext cx="8229600" cy="244060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9707"/>
            <a:ext cx="9144000" cy="4923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1pPr>
            <a:lvl2pPr marL="4572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2pPr>
            <a:lvl3pPr marL="9144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3pPr>
            <a:lvl4pPr marL="13716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4pPr>
            <a:lvl5pPr marL="18288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32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1504603"/>
            <a:ext cx="8459369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60" y="1504603"/>
            <a:ext cx="4118076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696691" y="1504603"/>
            <a:ext cx="4108537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440107"/>
            <a:ext cx="8459369" cy="529618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47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7466-5892-4E7B-A2BA-95626759FDD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B495-8057-4953-93F9-B60B6B81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2B14-724F-4A8C-9138-847F508DA76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0984-DBD6-4E48-9694-7FE08925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030767 PowerPoint branding rev 2017_4x3_TR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95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5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Geneva" charset="0"/>
          <a:cs typeface="Trebuchet M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b.org/AboutTRB/TADStrategicAlignment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3048000"/>
          </a:xfrm>
        </p:spPr>
        <p:txBody>
          <a:bodyPr/>
          <a:lstStyle/>
          <a:p>
            <a:r>
              <a:rPr lang="en-US" sz="4000" dirty="0" smtClean="0"/>
              <a:t>Technical Activities Division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4000" dirty="0" smtClean="0"/>
              <a:t>Strategic Alignment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0480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Transportation is changing … and so is TRB</a:t>
            </a:r>
          </a:p>
          <a:p>
            <a:endParaRPr lang="en-US" sz="2400" dirty="0" smtClean="0"/>
          </a:p>
          <a:p>
            <a:r>
              <a:rPr lang="en-US" sz="3600" dirty="0">
                <a:solidFill>
                  <a:srgbClr val="002060"/>
                </a:solidFill>
              </a:rPr>
              <a:t>Briefing for 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TRB Core </a:t>
            </a:r>
            <a:r>
              <a:rPr lang="en-US" sz="3600" dirty="0">
                <a:solidFill>
                  <a:srgbClr val="002060"/>
                </a:solidFill>
              </a:rPr>
              <a:t>Program </a:t>
            </a:r>
            <a:r>
              <a:rPr lang="en-US" sz="3600" dirty="0" smtClean="0">
                <a:solidFill>
                  <a:srgbClr val="002060"/>
                </a:solidFill>
              </a:rPr>
              <a:t>Sponsors and TAD Volunteers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2400" dirty="0" smtClean="0"/>
              <a:t>August </a:t>
            </a:r>
            <a:r>
              <a:rPr lang="en-US" sz="2400" dirty="0" smtClean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8287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51"/>
            <a:ext cx="8229600" cy="715433"/>
          </a:xfrm>
        </p:spPr>
        <p:txBody>
          <a:bodyPr/>
          <a:lstStyle/>
          <a:p>
            <a:r>
              <a:rPr lang="en-US" sz="3600" dirty="0" smtClean="0"/>
              <a:t>Woods Hole Group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2315" y="609599"/>
            <a:ext cx="8459369" cy="5511701"/>
          </a:xfrm>
        </p:spPr>
        <p:txBody>
          <a:bodyPr/>
          <a:lstStyle/>
          <a:p>
            <a:r>
              <a:rPr lang="en-US" sz="2400" dirty="0" smtClean="0"/>
              <a:t>11 Groups:</a:t>
            </a:r>
          </a:p>
          <a:p>
            <a:pPr lvl="1"/>
            <a:r>
              <a:rPr lang="en-US" sz="2000" dirty="0" smtClean="0"/>
              <a:t>Policy </a:t>
            </a:r>
            <a:r>
              <a:rPr lang="en-US" sz="2000" dirty="0"/>
              <a:t>and </a:t>
            </a:r>
            <a:r>
              <a:rPr lang="en-US" sz="2000" dirty="0" smtClean="0"/>
              <a:t>Organization: focus on executive level issues</a:t>
            </a:r>
            <a:endParaRPr lang="en-US" sz="2000" dirty="0"/>
          </a:p>
          <a:p>
            <a:pPr lvl="1"/>
            <a:r>
              <a:rPr lang="en-US" sz="2000" dirty="0" smtClean="0"/>
              <a:t>Planning</a:t>
            </a:r>
            <a:r>
              <a:rPr lang="en-US" sz="2000" dirty="0"/>
              <a:t>, Methods, and Data</a:t>
            </a:r>
          </a:p>
          <a:p>
            <a:pPr lvl="1"/>
            <a:r>
              <a:rPr lang="en-US" sz="2000" dirty="0" smtClean="0"/>
              <a:t>Transportation </a:t>
            </a:r>
            <a:r>
              <a:rPr lang="en-US" sz="2000" dirty="0"/>
              <a:t>Resilience and </a:t>
            </a:r>
            <a:r>
              <a:rPr lang="en-US" sz="2000" dirty="0" smtClean="0"/>
              <a:t>Sustainability: NEW</a:t>
            </a:r>
            <a:endParaRPr lang="en-US" sz="2000" dirty="0"/>
          </a:p>
          <a:p>
            <a:pPr lvl="1"/>
            <a:r>
              <a:rPr lang="en-US" sz="2000" dirty="0" smtClean="0"/>
              <a:t>Highway Infrastructure: full “life-cycle”</a:t>
            </a:r>
          </a:p>
          <a:p>
            <a:pPr lvl="1"/>
            <a:r>
              <a:rPr lang="en-US" sz="2000" dirty="0" smtClean="0"/>
              <a:t>Safety </a:t>
            </a:r>
            <a:r>
              <a:rPr lang="en-US" sz="2000" dirty="0"/>
              <a:t>and Operations</a:t>
            </a:r>
          </a:p>
          <a:p>
            <a:pPr lvl="1"/>
            <a:r>
              <a:rPr lang="en-US" sz="2000" dirty="0" smtClean="0"/>
              <a:t>Transportation Users: NEW</a:t>
            </a:r>
            <a:endParaRPr lang="en-US" sz="2000" dirty="0"/>
          </a:p>
          <a:p>
            <a:pPr lvl="1"/>
            <a:r>
              <a:rPr lang="en-US" sz="2000" dirty="0"/>
              <a:t>Public Transportation</a:t>
            </a:r>
          </a:p>
          <a:p>
            <a:pPr lvl="1"/>
            <a:r>
              <a:rPr lang="en-US" sz="2000" dirty="0"/>
              <a:t>Rail</a:t>
            </a:r>
          </a:p>
          <a:p>
            <a:pPr lvl="1"/>
            <a:r>
              <a:rPr lang="en-US" sz="2000" dirty="0"/>
              <a:t>Aviation</a:t>
            </a:r>
          </a:p>
          <a:p>
            <a:pPr lvl="1"/>
            <a:r>
              <a:rPr lang="en-US" sz="2000" dirty="0"/>
              <a:t>Marine</a:t>
            </a:r>
          </a:p>
          <a:p>
            <a:pPr lvl="1"/>
            <a:r>
              <a:rPr lang="en-US" sz="2000" dirty="0"/>
              <a:t>Freight </a:t>
            </a:r>
            <a:r>
              <a:rPr lang="en-US" sz="2000" dirty="0" smtClean="0"/>
              <a:t>Systems</a:t>
            </a:r>
          </a:p>
          <a:p>
            <a:r>
              <a:rPr lang="en-US" sz="2400" dirty="0" smtClean="0"/>
              <a:t>17 Sections (-23%)</a:t>
            </a:r>
          </a:p>
          <a:p>
            <a:r>
              <a:rPr lang="en-US" sz="2400" i="1" dirty="0" smtClean="0"/>
              <a:t>~174 </a:t>
            </a:r>
            <a:r>
              <a:rPr lang="en-US" sz="2400" i="1" dirty="0" smtClean="0"/>
              <a:t>Committees anticipated </a:t>
            </a:r>
            <a:r>
              <a:rPr lang="en-US" sz="2400" i="1" dirty="0" smtClean="0"/>
              <a:t>(-18%)</a:t>
            </a:r>
            <a:endParaRPr lang="en-US" sz="2400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819400"/>
            <a:ext cx="40772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Make key subcommittees more visible.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website to make issues visible that aren’t clear from committee titles.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joint subcommittees to promote </a:t>
            </a:r>
            <a:r>
              <a:rPr lang="en-US" sz="2000" dirty="0" smtClean="0"/>
              <a:t>crosscutting work.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1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6213"/>
            <a:ext cx="8229600" cy="715962"/>
          </a:xfrm>
        </p:spPr>
        <p:txBody>
          <a:bodyPr/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2313" y="914400"/>
            <a:ext cx="8459369" cy="5075238"/>
          </a:xfrm>
        </p:spPr>
        <p:txBody>
          <a:bodyPr/>
          <a:lstStyle/>
          <a:p>
            <a:r>
              <a:rPr lang="en-US" sz="2400" dirty="0" smtClean="0"/>
              <a:t>August-September 2019: committee chair consultations, sponsor outreach</a:t>
            </a:r>
          </a:p>
          <a:p>
            <a:r>
              <a:rPr lang="en-US" sz="2400" dirty="0" smtClean="0"/>
              <a:t>Late September 2019: final structure decided</a:t>
            </a:r>
          </a:p>
          <a:p>
            <a:r>
              <a:rPr lang="en-US" sz="2400" dirty="0" smtClean="0"/>
              <a:t>October 2019: structure documented and announced</a:t>
            </a:r>
          </a:p>
          <a:p>
            <a:r>
              <a:rPr lang="en-US" sz="2400" dirty="0" smtClean="0"/>
              <a:t>October-December 2019: detailed implementation plans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Chairs, members, rotation plans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Staff assignments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IT changes</a:t>
            </a:r>
          </a:p>
          <a:p>
            <a:r>
              <a:rPr lang="en-US" sz="2400" dirty="0" smtClean="0"/>
              <a:t>April 2020: new structure mostly implemented</a:t>
            </a:r>
          </a:p>
          <a:p>
            <a:r>
              <a:rPr lang="en-US" sz="2400" dirty="0" smtClean="0"/>
              <a:t>Jan 2021 Annual Meeting—TRB’s 100</a:t>
            </a:r>
            <a:r>
              <a:rPr lang="en-US" sz="2400" baseline="30000" dirty="0" smtClean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Annual Meeting</a:t>
            </a:r>
          </a:p>
          <a:p>
            <a:pPr lvl="1"/>
            <a:r>
              <a:rPr lang="en-US" sz="2000" dirty="0" smtClean="0"/>
              <a:t>Sessions organized by new committees</a:t>
            </a:r>
          </a:p>
          <a:p>
            <a:pPr lvl="1"/>
            <a:r>
              <a:rPr lang="en-US" sz="2000" dirty="0" smtClean="0"/>
              <a:t>All new committees meet, many perhaps for the first 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79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63693"/>
            <a:ext cx="8229600" cy="715962"/>
          </a:xfrm>
        </p:spPr>
        <p:txBody>
          <a:bodyPr/>
          <a:lstStyle/>
          <a:p>
            <a:r>
              <a:rPr lang="en-US" sz="4000" dirty="0" smtClean="0"/>
              <a:t>Are the changes completed?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2313" y="1091376"/>
            <a:ext cx="8459369" cy="5075238"/>
          </a:xfrm>
        </p:spPr>
        <p:txBody>
          <a:bodyPr/>
          <a:lstStyle/>
          <a:p>
            <a:r>
              <a:rPr lang="en-US" sz="2400" dirty="0" smtClean="0"/>
              <a:t>A goal of this effort is to create a culture in which change can happen more easily and to put processes in place that will support more agile change</a:t>
            </a:r>
          </a:p>
          <a:p>
            <a:r>
              <a:rPr lang="en-US" sz="2400" dirty="0" smtClean="0"/>
              <a:t>This structure is not “perfect”—no structure will be</a:t>
            </a:r>
          </a:p>
          <a:p>
            <a:pPr lvl="1"/>
            <a:r>
              <a:rPr lang="en-US" sz="2000" dirty="0" smtClean="0"/>
              <a:t>We will gather input on how this structure is functioning and may make small adjustments in a year or two</a:t>
            </a:r>
          </a:p>
          <a:p>
            <a:pPr lvl="1"/>
            <a:r>
              <a:rPr lang="en-US" sz="2000" dirty="0" smtClean="0"/>
              <a:t>We will review all committee scopes, activities, membership to ensure that they are aligned with mission and current context; this may lead to additional changes as well</a:t>
            </a:r>
          </a:p>
          <a:p>
            <a:r>
              <a:rPr lang="en-US" sz="2400" dirty="0" smtClean="0"/>
              <a:t>We will develop procedures for regularly assessing and adjusting committee structure to keep TAD committees fresh through targeted changes, reducing the need to perform periodic comprehensive restructuring.</a:t>
            </a:r>
          </a:p>
        </p:txBody>
      </p:sp>
    </p:spTree>
    <p:extLst>
      <p:ext uri="{BB962C8B-B14F-4D97-AF65-F5344CB8AC3E}">
        <p14:creationId xmlns:p14="http://schemas.microsoft.com/office/powerpoint/2010/main" val="24486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77" y="-9144"/>
            <a:ext cx="8686798" cy="715962"/>
          </a:xfrm>
        </p:spPr>
        <p:txBody>
          <a:bodyPr/>
          <a:lstStyle/>
          <a:p>
            <a:r>
              <a:rPr lang="en-US" sz="4000" dirty="0" smtClean="0"/>
              <a:t>What does this mean for volunteers?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6217" y="706818"/>
            <a:ext cx="8459369" cy="5465382"/>
          </a:xfrm>
        </p:spPr>
        <p:txBody>
          <a:bodyPr/>
          <a:lstStyle/>
          <a:p>
            <a:r>
              <a:rPr lang="en-US" sz="2400" dirty="0" smtClean="0"/>
              <a:t>Some committees/sections/groups will be moved, merged, or disbanded</a:t>
            </a:r>
          </a:p>
          <a:p>
            <a:r>
              <a:rPr lang="en-US" sz="2400" dirty="0" smtClean="0"/>
              <a:t>Some new groups/sections/committees will be created</a:t>
            </a:r>
          </a:p>
          <a:p>
            <a:r>
              <a:rPr lang="en-US" sz="2400" dirty="0" smtClean="0"/>
              <a:t>All volunteers and sponsors will have the opportunity to offer input through an online survey</a:t>
            </a:r>
          </a:p>
          <a:p>
            <a:r>
              <a:rPr lang="en-US" sz="2400" dirty="0"/>
              <a:t>Details will be worked out for each group or section but </a:t>
            </a:r>
            <a:r>
              <a:rPr lang="en-US" sz="2400" dirty="0" smtClean="0"/>
              <a:t>in many cases current chairs and committee members will be able to complete their terms, though perhaps in a different role</a:t>
            </a:r>
          </a:p>
          <a:p>
            <a:r>
              <a:rPr lang="en-US" sz="2400" dirty="0" smtClean="0"/>
              <a:t>With a culture more open to change</a:t>
            </a:r>
            <a:r>
              <a:rPr lang="en-US" sz="2400" dirty="0"/>
              <a:t>,</a:t>
            </a:r>
            <a:r>
              <a:rPr lang="en-US" sz="2400" dirty="0" smtClean="0"/>
              <a:t> adjustments will be possible in the future</a:t>
            </a:r>
          </a:p>
          <a:p>
            <a:r>
              <a:rPr lang="en-US" sz="2400" dirty="0" smtClean="0"/>
              <a:t>We hope volunteers will see this as an opportunity to explore new ideas and connections</a:t>
            </a:r>
          </a:p>
        </p:txBody>
      </p:sp>
    </p:spTree>
    <p:extLst>
      <p:ext uri="{BB962C8B-B14F-4D97-AF65-F5344CB8AC3E}">
        <p14:creationId xmlns:p14="http://schemas.microsoft.com/office/powerpoint/2010/main" val="33344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77" y="-9144"/>
            <a:ext cx="8686798" cy="715962"/>
          </a:xfrm>
        </p:spPr>
        <p:txBody>
          <a:bodyPr/>
          <a:lstStyle/>
          <a:p>
            <a:r>
              <a:rPr lang="en-US" sz="4000" dirty="0" smtClean="0"/>
              <a:t>What does this mean for sponsors?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0977" y="914400"/>
            <a:ext cx="8459369" cy="4953000"/>
          </a:xfrm>
        </p:spPr>
        <p:txBody>
          <a:bodyPr/>
          <a:lstStyle/>
          <a:p>
            <a:r>
              <a:rPr lang="en-US" sz="2600" dirty="0" smtClean="0"/>
              <a:t>We intend that critical priorities of sponsors will be addressed in a clearer and more effective manner</a:t>
            </a:r>
          </a:p>
          <a:p>
            <a:pPr lvl="1"/>
            <a:r>
              <a:rPr lang="en-US" sz="2200" dirty="0" smtClean="0"/>
              <a:t>Subcommittees to be given more visibility</a:t>
            </a:r>
          </a:p>
          <a:p>
            <a:pPr lvl="1"/>
            <a:r>
              <a:rPr lang="en-US" sz="2200" dirty="0" smtClean="0"/>
              <a:t>Let us know </a:t>
            </a:r>
            <a:r>
              <a:rPr lang="en-US" sz="2200" dirty="0" smtClean="0"/>
              <a:t>via the online survey if </a:t>
            </a:r>
            <a:r>
              <a:rPr lang="en-US" sz="2200" dirty="0" smtClean="0"/>
              <a:t>something major is or appears to be missing</a:t>
            </a:r>
          </a:p>
          <a:p>
            <a:r>
              <a:rPr lang="en-US" sz="2600" dirty="0" smtClean="0"/>
              <a:t>As always, the involvement of your staff brings your issues directly to the committees that can address them</a:t>
            </a:r>
          </a:p>
          <a:p>
            <a:r>
              <a:rPr lang="en-US" sz="2600" dirty="0" smtClean="0"/>
              <a:t>A more nimble structure will allow us to move more quickly to address new topics</a:t>
            </a:r>
          </a:p>
          <a:p>
            <a:r>
              <a:rPr lang="en-US" sz="2600" dirty="0" smtClean="0"/>
              <a:t>More regular assessment of committees and activities promotes best use of your investment</a:t>
            </a:r>
          </a:p>
        </p:txBody>
      </p:sp>
    </p:spTree>
    <p:extLst>
      <p:ext uri="{BB962C8B-B14F-4D97-AF65-F5344CB8AC3E}">
        <p14:creationId xmlns:p14="http://schemas.microsoft.com/office/powerpoint/2010/main" val="14846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0" y="228600"/>
            <a:ext cx="9067800" cy="715962"/>
          </a:xfrm>
        </p:spPr>
        <p:txBody>
          <a:bodyPr/>
          <a:lstStyle/>
          <a:p>
            <a:r>
              <a:rPr lang="en-US" sz="4000" dirty="0" smtClean="0"/>
              <a:t>What about the 2020 Annual Meeting?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084008"/>
            <a:ext cx="8459369" cy="4724400"/>
          </a:xfrm>
        </p:spPr>
        <p:txBody>
          <a:bodyPr/>
          <a:lstStyle/>
          <a:p>
            <a:r>
              <a:rPr lang="en-US" sz="2800" dirty="0" smtClean="0"/>
              <a:t>The 2020 Annual Meeting will go ahead as anticipated: all current committees will plan the sessions they normally would plan and hold the meetings they normally would hold</a:t>
            </a:r>
            <a:endParaRPr lang="en-US" sz="2800" dirty="0"/>
          </a:p>
          <a:p>
            <a:r>
              <a:rPr lang="en-US" sz="2800" dirty="0" smtClean="0"/>
              <a:t>Between announcement of the new structure in October and the meeting in January, additional implementation details will be worked out</a:t>
            </a:r>
          </a:p>
          <a:p>
            <a:r>
              <a:rPr lang="en-US" sz="2800" dirty="0" smtClean="0"/>
              <a:t>The 2021 Annual Meeting—our 100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—will be planned by the new committees</a:t>
            </a:r>
          </a:p>
        </p:txBody>
      </p:sp>
    </p:spTree>
    <p:extLst>
      <p:ext uri="{BB962C8B-B14F-4D97-AF65-F5344CB8AC3E}">
        <p14:creationId xmlns:p14="http://schemas.microsoft.com/office/powerpoint/2010/main" val="22936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715962"/>
          </a:xfrm>
        </p:spPr>
        <p:txBody>
          <a:bodyPr/>
          <a:lstStyle/>
          <a:p>
            <a:r>
              <a:rPr lang="en-US" dirty="0" smtClean="0"/>
              <a:t>What else do I need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2314" y="1143000"/>
            <a:ext cx="8459369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 smtClean="0"/>
              <a:t>TRB has established a website at:</a:t>
            </a:r>
          </a:p>
          <a:p>
            <a:pPr marL="457200" indent="0">
              <a:spcAft>
                <a:spcPts val="600"/>
              </a:spcAft>
              <a:buNone/>
            </a:pPr>
            <a:r>
              <a:rPr lang="en-US" sz="2200" u="sng" dirty="0" smtClean="0">
                <a:hlinkClick r:id="rId2"/>
              </a:rPr>
              <a:t>http</a:t>
            </a:r>
            <a:r>
              <a:rPr lang="en-US" sz="2200" u="sng" dirty="0">
                <a:hlinkClick r:id="rId2"/>
              </a:rPr>
              <a:t>://</a:t>
            </a:r>
            <a:r>
              <a:rPr lang="en-US" sz="2200" u="sng" dirty="0" smtClean="0">
                <a:hlinkClick r:id="rId2"/>
              </a:rPr>
              <a:t>www.trb.org/AboutTRB/TADStrategicAlignment.aspx</a:t>
            </a:r>
            <a:endParaRPr lang="en-US" sz="2200" u="sng" dirty="0" smtClean="0"/>
          </a:p>
          <a:p>
            <a:pPr>
              <a:spcAft>
                <a:spcPts val="600"/>
              </a:spcAft>
            </a:pPr>
            <a:r>
              <a:rPr lang="en-US" sz="3000" dirty="0" smtClean="0"/>
              <a:t>You will find links to: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The current committee structure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The new Group and Section structure with committee topics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Frequently Asked Questions (FAQs)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A brief online </a:t>
            </a:r>
            <a:r>
              <a:rPr lang="en-US" sz="2600" dirty="0"/>
              <a:t>survey to gather </a:t>
            </a:r>
            <a:r>
              <a:rPr lang="en-US" sz="2600" dirty="0" smtClean="0"/>
              <a:t>input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1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/>
              <a:t>Most importantly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66800"/>
            <a:ext cx="8077200" cy="495300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dirty="0" smtClean="0"/>
              <a:t>Thanks to our sponsors </a:t>
            </a:r>
            <a:r>
              <a:rPr lang="en-US" sz="2400" dirty="0" smtClean="0"/>
              <a:t>for your financial support, volunteer participation, and </a:t>
            </a:r>
            <a:r>
              <a:rPr lang="en-US" sz="2400" smtClean="0"/>
              <a:t>transportation </a:t>
            </a:r>
            <a:r>
              <a:rPr lang="en-US" sz="2400" smtClean="0"/>
              <a:t>leadership. </a:t>
            </a:r>
            <a:endParaRPr lang="en-US" sz="24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 smtClean="0"/>
              <a:t>Thanks to our volunteers for your dedication and service.</a:t>
            </a:r>
            <a:endParaRPr lang="en-US" sz="24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 smtClean="0"/>
              <a:t>TRB depends on sponsors </a:t>
            </a:r>
            <a:r>
              <a:rPr lang="en-US" sz="2400" dirty="0" smtClean="0"/>
              <a:t>and volunteers like </a:t>
            </a:r>
            <a:r>
              <a:rPr lang="en-US" sz="2400" dirty="0" smtClean="0"/>
              <a:t>you to achieve our mission.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/>
              <a:t>If any group of people is well-suited to carry out strategic change, it is TRB’s community of sponsors, volunteers, and staff who have consistently demonstrated their commitment to innovation and service for 100 years!</a:t>
            </a:r>
          </a:p>
        </p:txBody>
      </p:sp>
    </p:spTree>
    <p:extLst>
      <p:ext uri="{BB962C8B-B14F-4D97-AF65-F5344CB8AC3E}">
        <p14:creationId xmlns:p14="http://schemas.microsoft.com/office/powerpoint/2010/main" val="326415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45859" y="1523999"/>
            <a:ext cx="8459369" cy="421229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Questions?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Comments?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097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5572" y="84304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Technical Activities Standing Committees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71272" y="990600"/>
            <a:ext cx="8458200" cy="5303838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n-US" sz="2600" b="1" dirty="0" smtClean="0"/>
              <a:t>Our origin story—our identity</a:t>
            </a:r>
          </a:p>
          <a:p>
            <a:r>
              <a:rPr lang="en-US" sz="1900" dirty="0"/>
              <a:t>TRB stands for evidence-based development of knowledge and practice and for transportation innovation in service to the country</a:t>
            </a:r>
          </a:p>
          <a:p>
            <a:r>
              <a:rPr lang="en-US" sz="1900" dirty="0"/>
              <a:t>For a century TRB has been serving the country through our volunteers’ expertise and our institutional mission, standards and reputation</a:t>
            </a:r>
          </a:p>
          <a:p>
            <a:pPr lvl="0"/>
            <a:endParaRPr lang="en-US" sz="1900" dirty="0"/>
          </a:p>
          <a:p>
            <a:pPr lvl="0"/>
            <a:r>
              <a:rPr lang="en-US" sz="1900" dirty="0"/>
              <a:t>TRB began as the National Highway Research Advisory Board in 1920</a:t>
            </a:r>
          </a:p>
          <a:p>
            <a:pPr lvl="0"/>
            <a:r>
              <a:rPr lang="en-US" sz="1900" dirty="0"/>
              <a:t>Founded to help the country prepare for that era’s “transformational technology”—the automobile</a:t>
            </a:r>
          </a:p>
          <a:p>
            <a:pPr lvl="0"/>
            <a:r>
              <a:rPr lang="en-US" sz="1900" dirty="0"/>
              <a:t>TRB’s volunteer committees identified gaps in knowledge and practice that would require research and field testing and guided that research to help fill those gaps</a:t>
            </a:r>
          </a:p>
          <a:p>
            <a:pPr lvl="0"/>
            <a:r>
              <a:rPr lang="en-US" sz="1900" dirty="0"/>
              <a:t>By the 1970s TRB’s mission had become multi-modal, growing over the years to include everything from bus rapid transit to shared mobility and freight data management and much more</a:t>
            </a:r>
          </a:p>
        </p:txBody>
      </p:sp>
    </p:spTree>
    <p:extLst>
      <p:ext uri="{BB962C8B-B14F-4D97-AF65-F5344CB8AC3E}">
        <p14:creationId xmlns:p14="http://schemas.microsoft.com/office/powerpoint/2010/main" val="40263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5572" y="108156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On the Cusp of TRB’s Second Century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71272" y="749712"/>
            <a:ext cx="8458200" cy="5346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000" dirty="0" smtClean="0"/>
              <a:t>Once again, transportation is undergoing a period of rapid and transformational—even disruptive—change</a:t>
            </a:r>
          </a:p>
          <a:p>
            <a:pPr lvl="0"/>
            <a:r>
              <a:rPr lang="en-US" sz="2000" dirty="0" smtClean="0"/>
              <a:t>The opportunities and challenges facing transportation are precisely what we are made for, and TRB is prepared to offer: </a:t>
            </a:r>
          </a:p>
          <a:p>
            <a:pPr lvl="1"/>
            <a:r>
              <a:rPr lang="en-US" sz="1600" dirty="0" smtClean="0"/>
              <a:t>An institutional history and reputation for national service and for independent, balanced approaches to research and innovation that can inform transportation practice and policy</a:t>
            </a:r>
          </a:p>
          <a:p>
            <a:pPr lvl="1"/>
            <a:r>
              <a:rPr lang="en-US" sz="1600" dirty="0" smtClean="0"/>
              <a:t>A “big tent” in which everyone can come together as equals—government, industry, and university; young people starting their professional journey and the profession’s leading light’s; CEOs and technical experts</a:t>
            </a:r>
          </a:p>
          <a:p>
            <a:pPr lvl="1"/>
            <a:r>
              <a:rPr lang="en-US" sz="1600" dirty="0" smtClean="0"/>
              <a:t>An environment in which any and all ideas can be proposed, debated, and tested on the basis of their merit</a:t>
            </a:r>
          </a:p>
          <a:p>
            <a:pPr lvl="1"/>
            <a:r>
              <a:rPr lang="en-US" sz="1600" dirty="0" smtClean="0"/>
              <a:t>A body of dedicated volunteers with experience in every mode of transportation and expertise from a wide array of disciplines, bringing perspectives from across the country and around the world</a:t>
            </a:r>
          </a:p>
          <a:p>
            <a:r>
              <a:rPr lang="en-US" sz="2000" dirty="0" smtClean="0"/>
              <a:t>To remain healthy and vital, an organization must be able to change as needed to continue to meet its essential mission in new contexts</a:t>
            </a:r>
          </a:p>
          <a:p>
            <a:pPr marL="0" indent="0" algn="ctr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This is why we are embarking on a strategic alignment</a:t>
            </a:r>
          </a:p>
        </p:txBody>
      </p:sp>
    </p:spTree>
    <p:extLst>
      <p:ext uri="{BB962C8B-B14F-4D97-AF65-F5344CB8AC3E}">
        <p14:creationId xmlns:p14="http://schemas.microsoft.com/office/powerpoint/2010/main" val="38060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TAD Strategic Alignment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81000" y="970933"/>
            <a:ext cx="8458200" cy="518160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en-US" sz="2800" b="1" dirty="0" smtClean="0"/>
              <a:t>Focus on mission, quality, and impact</a:t>
            </a:r>
          </a:p>
          <a:p>
            <a:pPr marL="0" lvl="0" indent="0">
              <a:buNone/>
            </a:pPr>
            <a:endParaRPr lang="en-US" sz="1400" b="1" dirty="0" smtClean="0"/>
          </a:p>
          <a:p>
            <a:pPr marL="0" lvl="0" indent="0">
              <a:buNone/>
            </a:pPr>
            <a:r>
              <a:rPr lang="en-US" sz="2800" b="1" dirty="0" smtClean="0"/>
              <a:t>Components:</a:t>
            </a:r>
          </a:p>
          <a:p>
            <a:pPr lvl="0"/>
            <a:r>
              <a:rPr lang="en-US" sz="2800" dirty="0" smtClean="0"/>
              <a:t>Review and updating of committee structure</a:t>
            </a:r>
          </a:p>
          <a:p>
            <a:pPr lvl="0"/>
            <a:r>
              <a:rPr lang="en-US" sz="2800" dirty="0" smtClean="0"/>
              <a:t>Improvement of committee processes, activities</a:t>
            </a:r>
          </a:p>
          <a:p>
            <a:pPr lvl="0"/>
            <a:r>
              <a:rPr lang="en-US" sz="2800" dirty="0" smtClean="0"/>
              <a:t>Re-engineering conference processes</a:t>
            </a:r>
          </a:p>
          <a:p>
            <a:pPr lvl="0"/>
            <a:r>
              <a:rPr lang="en-US" sz="2800" dirty="0" smtClean="0"/>
              <a:t>Re-engineering </a:t>
            </a:r>
            <a:r>
              <a:rPr lang="en-US" sz="2800" i="1" dirty="0" smtClean="0"/>
              <a:t>Transportation Research Record</a:t>
            </a:r>
          </a:p>
          <a:p>
            <a:pPr lvl="0"/>
            <a:r>
              <a:rPr lang="en-US" sz="2800" dirty="0" smtClean="0"/>
              <a:t>Evaluation of internal staff structure and processes</a:t>
            </a:r>
          </a:p>
          <a:p>
            <a:pPr marL="0" lvl="0" indent="0">
              <a:buNone/>
            </a:pPr>
            <a:r>
              <a:rPr lang="en-US" sz="2800" i="1" dirty="0" smtClean="0">
                <a:solidFill>
                  <a:srgbClr val="0070C0"/>
                </a:solidFill>
              </a:rPr>
              <a:t>This presentation focuses on committee structure</a:t>
            </a:r>
          </a:p>
        </p:txBody>
      </p:sp>
    </p:spTree>
    <p:extLst>
      <p:ext uri="{BB962C8B-B14F-4D97-AF65-F5344CB8AC3E}">
        <p14:creationId xmlns:p14="http://schemas.microsoft.com/office/powerpoint/2010/main" val="36856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3426" y="152400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Objectives of Strategic Alignment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99126" y="914400"/>
            <a:ext cx="8458200" cy="52227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200" dirty="0" smtClean="0"/>
              <a:t>Ensure </a:t>
            </a:r>
            <a:r>
              <a:rPr lang="en-US" sz="2200" dirty="0"/>
              <a:t>that we are able to address critical and emerging transportation </a:t>
            </a:r>
            <a:r>
              <a:rPr lang="en-US" sz="2200" dirty="0" smtClean="0"/>
              <a:t>issues</a:t>
            </a:r>
          </a:p>
          <a:p>
            <a:pPr lvl="1"/>
            <a:r>
              <a:rPr lang="en-US" sz="2000" dirty="0" smtClean="0"/>
              <a:t>Leveraging the multimodal</a:t>
            </a:r>
            <a:r>
              <a:rPr lang="en-US" sz="2000" dirty="0"/>
              <a:t>, multidisciplinary, and multi-sectoral </a:t>
            </a:r>
            <a:r>
              <a:rPr lang="en-US" sz="2000" dirty="0" smtClean="0"/>
              <a:t>expertise </a:t>
            </a:r>
            <a:r>
              <a:rPr lang="en-US" sz="2000" dirty="0"/>
              <a:t>on our </a:t>
            </a:r>
            <a:r>
              <a:rPr lang="en-US" sz="2000" dirty="0" smtClean="0"/>
              <a:t>committees</a:t>
            </a:r>
          </a:p>
          <a:p>
            <a:pPr lvl="1"/>
            <a:r>
              <a:rPr lang="en-US" sz="2000" dirty="0" smtClean="0"/>
              <a:t>Adjusting our processes </a:t>
            </a:r>
            <a:r>
              <a:rPr lang="en-US" sz="2000" dirty="0"/>
              <a:t>to be more responsive to the faster pace of change in </a:t>
            </a:r>
            <a:r>
              <a:rPr lang="en-US" sz="2000" dirty="0" smtClean="0"/>
              <a:t>transportation today</a:t>
            </a:r>
            <a:endParaRPr lang="en-US" sz="2000" dirty="0"/>
          </a:p>
          <a:p>
            <a:pPr lvl="0"/>
            <a:r>
              <a:rPr lang="en-US" sz="2200" dirty="0" smtClean="0"/>
              <a:t>Attract broad &amp; </a:t>
            </a:r>
            <a:r>
              <a:rPr lang="en-US" sz="2200" dirty="0"/>
              <a:t>deep volunteer expertise, including from new disciplines and </a:t>
            </a:r>
            <a:r>
              <a:rPr lang="en-US" sz="2200" dirty="0" smtClean="0"/>
              <a:t>sectors</a:t>
            </a:r>
            <a:endParaRPr lang="en-US" sz="2200" dirty="0"/>
          </a:p>
          <a:p>
            <a:pPr lvl="0"/>
            <a:r>
              <a:rPr lang="en-US" sz="2200" dirty="0" smtClean="0"/>
              <a:t>Continue to increase the quality </a:t>
            </a:r>
            <a:r>
              <a:rPr lang="en-US" sz="2200" dirty="0"/>
              <a:t>of our products and services by updating systems and using best </a:t>
            </a:r>
            <a:r>
              <a:rPr lang="en-US" sz="2200" dirty="0" smtClean="0"/>
              <a:t>practices</a:t>
            </a:r>
            <a:endParaRPr lang="en-US" sz="2200" dirty="0"/>
          </a:p>
          <a:p>
            <a:pPr lvl="0"/>
            <a:r>
              <a:rPr lang="en-US" sz="2200" dirty="0" smtClean="0"/>
              <a:t>Magnify </a:t>
            </a:r>
            <a:r>
              <a:rPr lang="en-US" sz="2200" dirty="0"/>
              <a:t>the impact of our work through better communication and </a:t>
            </a:r>
            <a:r>
              <a:rPr lang="en-US" sz="2200" dirty="0" smtClean="0"/>
              <a:t>dissemination</a:t>
            </a:r>
            <a:endParaRPr lang="en-US" sz="2200" dirty="0"/>
          </a:p>
          <a:p>
            <a:pPr lvl="0"/>
            <a:r>
              <a:rPr lang="en-US" sz="2200" dirty="0" smtClean="0"/>
              <a:t>Attract </a:t>
            </a:r>
            <a:r>
              <a:rPr lang="en-US" sz="2200" dirty="0"/>
              <a:t>financial support from a wider array of sources by demonstrating the value and impact of TAD activities</a:t>
            </a:r>
          </a:p>
        </p:txBody>
      </p:sp>
    </p:spTree>
    <p:extLst>
      <p:ext uri="{BB962C8B-B14F-4D97-AF65-F5344CB8AC3E}">
        <p14:creationId xmlns:p14="http://schemas.microsoft.com/office/powerpoint/2010/main" val="22866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2" y="1447800"/>
            <a:ext cx="9091448" cy="4703789"/>
            <a:chOff x="77416" y="927808"/>
            <a:chExt cx="9091448" cy="47037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16" y="927808"/>
              <a:ext cx="9091448" cy="4064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035705" y="4800600"/>
              <a:ext cx="1174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libri"/>
                  <a:cs typeface="Calibri"/>
                </a:rPr>
                <a:t>Pruning</a:t>
              </a:r>
              <a:endParaRPr lang="en-US" sz="2400" b="1" dirty="0">
                <a:latin typeface="Calibri"/>
                <a:cs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706" y="4800600"/>
              <a:ext cx="1523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libri"/>
                  <a:cs typeface="Calibri"/>
                </a:rPr>
                <a:t>Mature Tree</a:t>
              </a:r>
              <a:endParaRPr lang="en-US" sz="2400" b="1" dirty="0">
                <a:latin typeface="Calibri"/>
                <a:cs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11195" y="4800600"/>
              <a:ext cx="17470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libri"/>
                  <a:cs typeface="Calibri"/>
                </a:rPr>
                <a:t>Healthier Tree</a:t>
              </a:r>
              <a:endParaRPr lang="en-US" sz="2400" b="1" dirty="0">
                <a:latin typeface="Calibri"/>
                <a:cs typeface="Calibri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863"/>
          </a:xfrm>
        </p:spPr>
        <p:txBody>
          <a:bodyPr/>
          <a:lstStyle/>
          <a:p>
            <a:r>
              <a:rPr lang="en-US" dirty="0" smtClean="0"/>
              <a:t>Committee Restructuring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3426" y="152400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Objectives of Committee Restructuring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399" y="1219200"/>
            <a:ext cx="7772401" cy="52227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/>
              <a:t>Refresh Technical Activities committees to better identify and deliver transportation innovations to serve the country</a:t>
            </a:r>
          </a:p>
          <a:p>
            <a:pPr lvl="0"/>
            <a:r>
              <a:rPr lang="en-US" sz="2400" dirty="0"/>
              <a:t>Attract and nurture the next generation of volunteers</a:t>
            </a:r>
          </a:p>
          <a:p>
            <a:r>
              <a:rPr lang="en-US" sz="2400" dirty="0"/>
              <a:t>Foster greater collaboration across committees, building on our unique structure of multiple modes, disciplines, and sectors</a:t>
            </a:r>
            <a:endParaRPr lang="en-US" sz="2000" dirty="0"/>
          </a:p>
          <a:p>
            <a:pPr lvl="0"/>
            <a:r>
              <a:rPr lang="en-US" sz="2400" dirty="0"/>
              <a:t>Create mechanisms to maintain a sustainable and agile organization well into the future</a:t>
            </a:r>
          </a:p>
        </p:txBody>
      </p:sp>
    </p:spTree>
    <p:extLst>
      <p:ext uri="{BB962C8B-B14F-4D97-AF65-F5344CB8AC3E}">
        <p14:creationId xmlns:p14="http://schemas.microsoft.com/office/powerpoint/2010/main" val="499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65"/>
            <a:ext cx="8229600" cy="715433"/>
          </a:xfrm>
        </p:spPr>
        <p:txBody>
          <a:bodyPr/>
          <a:lstStyle/>
          <a:p>
            <a:r>
              <a:rPr lang="en-US" sz="3600" dirty="0" smtClean="0"/>
              <a:t>Key Principle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562" y="762134"/>
            <a:ext cx="8504238" cy="55452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TAD Committees exist to identify critical issues and investigate and communicate evidence-based approaches to transportation issues—they should be </a:t>
            </a:r>
            <a:r>
              <a:rPr lang="en-US" dirty="0" smtClean="0">
                <a:solidFill>
                  <a:srgbClr val="0070C0"/>
                </a:solidFill>
              </a:rPr>
              <a:t>focused on transportation research and innovation from generation and dissemination of new knowledge to implementation of solutions</a:t>
            </a:r>
          </a:p>
          <a:p>
            <a:pPr lvl="1"/>
            <a:r>
              <a:rPr lang="en-US" dirty="0" smtClean="0"/>
              <a:t>They are not (merely) “communities of practice”—they should not be mostly members of a specific group</a:t>
            </a:r>
          </a:p>
          <a:p>
            <a:pPr lvl="1"/>
            <a:r>
              <a:rPr lang="en-US" dirty="0" smtClean="0"/>
              <a:t>They are not (necessarily) mirrors of other transportation organizations, or other external groups, laws, regulations</a:t>
            </a:r>
          </a:p>
          <a:p>
            <a:pPr lvl="1"/>
            <a:r>
              <a:rPr lang="en-US" dirty="0" smtClean="0"/>
              <a:t>TRB is uniquely able—and should be expected—to break through existing “silos” if necessary to promote research and innovation</a:t>
            </a:r>
          </a:p>
          <a:p>
            <a:pPr lvl="1"/>
            <a:r>
              <a:rPr lang="en-US" dirty="0" smtClean="0"/>
              <a:t>Committees should collectively cover the spectrum of research &amp; innovation stages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5940"/>
            <a:ext cx="8229600" cy="715962"/>
          </a:xfrm>
        </p:spPr>
        <p:txBody>
          <a:bodyPr/>
          <a:lstStyle/>
          <a:p>
            <a:r>
              <a:rPr lang="en-US" sz="4000" dirty="0" smtClean="0"/>
              <a:t>Process to Date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2313" y="741902"/>
            <a:ext cx="8459369" cy="5430298"/>
          </a:xfrm>
        </p:spPr>
        <p:txBody>
          <a:bodyPr/>
          <a:lstStyle/>
          <a:p>
            <a:r>
              <a:rPr lang="en-US" sz="2800" dirty="0" smtClean="0"/>
              <a:t>2016: </a:t>
            </a:r>
            <a:r>
              <a:rPr lang="en-US" sz="2800" dirty="0"/>
              <a:t>Preliminary work by TAC </a:t>
            </a:r>
            <a:r>
              <a:rPr lang="en-US" sz="2800" dirty="0" smtClean="0"/>
              <a:t>working groups on </a:t>
            </a:r>
            <a:r>
              <a:rPr lang="en-US" sz="2800" dirty="0"/>
              <a:t>ideas for improvements</a:t>
            </a:r>
          </a:p>
          <a:p>
            <a:r>
              <a:rPr lang="en-US" sz="2800" dirty="0" smtClean="0"/>
              <a:t>2017: </a:t>
            </a:r>
            <a:r>
              <a:rPr lang="en-US" sz="2800" dirty="0"/>
              <a:t>Committee contributions to critical issues</a:t>
            </a:r>
          </a:p>
          <a:p>
            <a:r>
              <a:rPr lang="en-US" sz="2800" dirty="0" smtClean="0"/>
              <a:t>2018: </a:t>
            </a:r>
            <a:r>
              <a:rPr lang="en-US" sz="2800" dirty="0"/>
              <a:t>Group Executive Board engagement on priorities</a:t>
            </a:r>
          </a:p>
          <a:p>
            <a:r>
              <a:rPr lang="en-US" sz="2800" dirty="0" smtClean="0"/>
              <a:t>2019:</a:t>
            </a:r>
            <a:endParaRPr lang="en-US" sz="2800" dirty="0"/>
          </a:p>
          <a:p>
            <a:pPr lvl="1"/>
            <a:r>
              <a:rPr lang="en-US" sz="2400" dirty="0" smtClean="0"/>
              <a:t>January: TAC, </a:t>
            </a:r>
            <a:r>
              <a:rPr lang="en-US" sz="2400" dirty="0"/>
              <a:t>decision to go forward, initial </a:t>
            </a:r>
            <a:r>
              <a:rPr lang="en-US" sz="2400" dirty="0" smtClean="0"/>
              <a:t>discussions </a:t>
            </a:r>
            <a:r>
              <a:rPr lang="en-US" sz="2400" dirty="0"/>
              <a:t>with Group Boards</a:t>
            </a:r>
          </a:p>
          <a:p>
            <a:pPr lvl="1"/>
            <a:r>
              <a:rPr lang="en-US" sz="2400" dirty="0"/>
              <a:t>March: </a:t>
            </a:r>
            <a:r>
              <a:rPr lang="en-US" sz="2400" dirty="0" smtClean="0"/>
              <a:t>Group, Section, Committee Chair </a:t>
            </a:r>
            <a:r>
              <a:rPr lang="en-US" sz="2400" dirty="0"/>
              <a:t>input</a:t>
            </a:r>
          </a:p>
          <a:p>
            <a:pPr lvl="1"/>
            <a:r>
              <a:rPr lang="en-US" sz="2400" dirty="0"/>
              <a:t>May: Group and Section chair workshop</a:t>
            </a:r>
          </a:p>
          <a:p>
            <a:pPr lvl="1"/>
            <a:r>
              <a:rPr lang="en-US" sz="2400" dirty="0"/>
              <a:t>June: TAC meeting: “Woods Hole Structure” </a:t>
            </a:r>
            <a:r>
              <a:rPr lang="en-US" sz="2400" dirty="0" smtClean="0"/>
              <a:t>produced; Executive Committee support obtained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54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SEM Theme with graphic (really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NASEM theme with graphic</Template>
  <TotalTime>1705</TotalTime>
  <Words>1430</Words>
  <Application>Microsoft Office PowerPoint</Application>
  <PresentationFormat>On-screen Show (4:3)</PresentationFormat>
  <Paragraphs>145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Geneva</vt:lpstr>
      <vt:lpstr>News Gothic MT</vt:lpstr>
      <vt:lpstr>Trebuchet MS</vt:lpstr>
      <vt:lpstr>Tw Cen MT</vt:lpstr>
      <vt:lpstr>NASEM Theme with graphic (really)</vt:lpstr>
      <vt:lpstr>Technical Activities Division Strategic Alignment</vt:lpstr>
      <vt:lpstr>Technical Activities Standing Committees</vt:lpstr>
      <vt:lpstr>On the Cusp of TRB’s Second Century</vt:lpstr>
      <vt:lpstr>TAD Strategic Alignment</vt:lpstr>
      <vt:lpstr>Objectives of Strategic Alignment</vt:lpstr>
      <vt:lpstr>Committee Restructuring</vt:lpstr>
      <vt:lpstr>Objectives of Committee Restructuring</vt:lpstr>
      <vt:lpstr>Key Principle</vt:lpstr>
      <vt:lpstr>Process to Date</vt:lpstr>
      <vt:lpstr>Woods Hole Group Structure</vt:lpstr>
      <vt:lpstr>Next steps</vt:lpstr>
      <vt:lpstr>Are the changes completed? </vt:lpstr>
      <vt:lpstr>What does this mean for volunteers?</vt:lpstr>
      <vt:lpstr>What does this mean for sponsors?</vt:lpstr>
      <vt:lpstr>What about the 2020 Annual Meeting?</vt:lpstr>
      <vt:lpstr>What else do I need to know?</vt:lpstr>
      <vt:lpstr>Most importantly …</vt:lpstr>
      <vt:lpstr>PowerPoint Presentation</vt:lpstr>
    </vt:vector>
  </TitlesOfParts>
  <Company>The National Academies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Brach, Ann</cp:lastModifiedBy>
  <cp:revision>169</cp:revision>
  <cp:lastPrinted>2019-08-23T23:35:57Z</cp:lastPrinted>
  <dcterms:created xsi:type="dcterms:W3CDTF">2017-02-23T20:25:08Z</dcterms:created>
  <dcterms:modified xsi:type="dcterms:W3CDTF">2019-09-10T14:23:29Z</dcterms:modified>
</cp:coreProperties>
</file>