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handoutMasterIdLst>
    <p:handoutMasterId r:id="rId53"/>
  </p:handoutMasterIdLst>
  <p:sldIdLst>
    <p:sldId id="296" r:id="rId2"/>
    <p:sldId id="293" r:id="rId3"/>
    <p:sldId id="300" r:id="rId4"/>
    <p:sldId id="294" r:id="rId5"/>
    <p:sldId id="282" r:id="rId6"/>
    <p:sldId id="322" r:id="rId7"/>
    <p:sldId id="324" r:id="rId8"/>
    <p:sldId id="325" r:id="rId9"/>
    <p:sldId id="326" r:id="rId10"/>
    <p:sldId id="328" r:id="rId11"/>
    <p:sldId id="329" r:id="rId12"/>
    <p:sldId id="260" r:id="rId13"/>
    <p:sldId id="302" r:id="rId14"/>
    <p:sldId id="301" r:id="rId15"/>
    <p:sldId id="263" r:id="rId16"/>
    <p:sldId id="264" r:id="rId17"/>
    <p:sldId id="265" r:id="rId18"/>
    <p:sldId id="331" r:id="rId19"/>
    <p:sldId id="332" r:id="rId20"/>
    <p:sldId id="333" r:id="rId21"/>
    <p:sldId id="334" r:id="rId22"/>
    <p:sldId id="335" r:id="rId23"/>
    <p:sldId id="336" r:id="rId24"/>
    <p:sldId id="337" r:id="rId25"/>
    <p:sldId id="338" r:id="rId26"/>
    <p:sldId id="275" r:id="rId27"/>
    <p:sldId id="318" r:id="rId28"/>
    <p:sldId id="273" r:id="rId29"/>
    <p:sldId id="319" r:id="rId30"/>
    <p:sldId id="320" r:id="rId31"/>
    <p:sldId id="321" r:id="rId32"/>
    <p:sldId id="289" r:id="rId33"/>
    <p:sldId id="292" r:id="rId34"/>
    <p:sldId id="290" r:id="rId35"/>
    <p:sldId id="291" r:id="rId36"/>
    <p:sldId id="279" r:id="rId37"/>
    <p:sldId id="306" r:id="rId38"/>
    <p:sldId id="304" r:id="rId39"/>
    <p:sldId id="305" r:id="rId40"/>
    <p:sldId id="308" r:id="rId41"/>
    <p:sldId id="309" r:id="rId42"/>
    <p:sldId id="310" r:id="rId43"/>
    <p:sldId id="311" r:id="rId44"/>
    <p:sldId id="312" r:id="rId45"/>
    <p:sldId id="313" r:id="rId46"/>
    <p:sldId id="314" r:id="rId47"/>
    <p:sldId id="315" r:id="rId48"/>
    <p:sldId id="316" r:id="rId49"/>
    <p:sldId id="317" r:id="rId50"/>
    <p:sldId id="307"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Fulton" initials="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0000"/>
    <a:srgbClr val="2B1AFF"/>
    <a:srgbClr val="1225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7" autoAdjust="0"/>
  </p:normalViewPr>
  <p:slideViewPr>
    <p:cSldViewPr>
      <p:cViewPr>
        <p:scale>
          <a:sx n="100" d="100"/>
          <a:sy n="100" d="100"/>
        </p:scale>
        <p:origin x="-702" y="-72"/>
      </p:cViewPr>
      <p:guideLst>
        <p:guide orient="horz" pos="2160"/>
        <p:guide pos="2880"/>
      </p:guideLst>
    </p:cSldViewPr>
  </p:slideViewPr>
  <p:outlineViewPr>
    <p:cViewPr>
      <p:scale>
        <a:sx n="33" d="100"/>
        <a:sy n="33" d="100"/>
      </p:scale>
      <p:origin x="0" y="278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1-15T12:29:57.264" idx="2">
    <p:pos x="10" y="10"/>
    <p:text>(move to after project specifics?)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a:defRPr sz="1200" dirty="0">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28" tIns="45714" rIns="91428" bIns="45714" numCol="1" anchor="t" anchorCtr="0" compatLnSpc="1">
            <a:prstTxWarp prst="textNoShape">
              <a:avLst/>
            </a:prstTxWarp>
          </a:bodyPr>
          <a:lstStyle>
            <a:lvl1pPr algn="r">
              <a:defRPr sz="1200"/>
            </a:lvl1pPr>
          </a:lstStyle>
          <a:p>
            <a:pPr>
              <a:defRPr/>
            </a:pPr>
            <a:fld id="{447B76AB-ACBF-47A9-8735-1DBA62DA1DC2}" type="datetime1">
              <a:rPr lang="en-US"/>
              <a:pPr>
                <a:defRPr/>
              </a:pPr>
              <a:t>5/23/2011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28" tIns="45714" rIns="91428" bIns="45714" rtlCol="0" anchor="b"/>
          <a:lstStyle>
            <a:lvl1pPr algn="l">
              <a:defRPr sz="1200" dirty="0">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28" tIns="45714" rIns="91428" bIns="45714" numCol="1" anchor="b" anchorCtr="0" compatLnSpc="1">
            <a:prstTxWarp prst="textNoShape">
              <a:avLst/>
            </a:prstTxWarp>
          </a:bodyPr>
          <a:lstStyle>
            <a:lvl1pPr algn="r">
              <a:defRPr sz="1200"/>
            </a:lvl1pPr>
          </a:lstStyle>
          <a:p>
            <a:pPr>
              <a:defRPr/>
            </a:pPr>
            <a:fld id="{96B94F22-6153-4BD8-9EC4-1E18F7995D0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eaLnBrk="0" hangingPunct="0">
              <a:defRPr sz="1200" dirty="0">
                <a:cs typeface="ＭＳ Ｐゴシック" charset="-128"/>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eaLnBrk="0" hangingPunct="0">
              <a:defRPr sz="1200"/>
            </a:lvl1pPr>
          </a:lstStyle>
          <a:p>
            <a:pPr>
              <a:defRPr/>
            </a:pPr>
            <a:fld id="{81DF9FE1-F868-4020-A0FA-D9105971D318}" type="datetime1">
              <a:rPr lang="en-US"/>
              <a:pPr>
                <a:defRPr/>
              </a:pPr>
              <a:t>5/23/2011</a:t>
            </a:fld>
            <a:endParaRPr lang="en-US" dirty="0"/>
          </a:p>
        </p:txBody>
      </p:sp>
      <p:sp>
        <p:nvSpPr>
          <p:cNvPr id="54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eaLnBrk="0" hangingPunct="0">
              <a:defRPr sz="1200" dirty="0">
                <a:cs typeface="ＭＳ Ｐゴシック" charset="-128"/>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eaLnBrk="0" hangingPunct="0">
              <a:defRPr sz="1200"/>
            </a:lvl1pPr>
          </a:lstStyle>
          <a:p>
            <a:pPr>
              <a:defRPr/>
            </a:pPr>
            <a:fld id="{B575884A-8549-4977-8872-BE96B18BDDD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mtClean="0"/>
              <a:t>You may want to use these definitions in your presentation or just insert key strategies of your current Master Plan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smtClean="0"/>
              <a:t>Choose your Valuation Approach for your project and insert proper content.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smtClean="0"/>
              <a:t>Presenter will use one of the following lease types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6564" name="Slide Number Placeholder 3"/>
          <p:cNvSpPr>
            <a:spLocks noGrp="1"/>
          </p:cNvSpPr>
          <p:nvPr>
            <p:ph type="sldNum" sz="quarter" idx="5"/>
          </p:nvPr>
        </p:nvSpPr>
        <p:spPr>
          <a:noFill/>
        </p:spPr>
        <p:txBody>
          <a:bodyPr/>
          <a:lstStyle/>
          <a:p>
            <a:fld id="{87E39FAB-A8DD-4B86-A6D3-3F1167B96934}" type="slidenum">
              <a:rPr lang="en-US" smtClean="0"/>
              <a:pPr/>
              <a:t>45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7588" name="Slide Number Placeholder 3"/>
          <p:cNvSpPr>
            <a:spLocks noGrp="1"/>
          </p:cNvSpPr>
          <p:nvPr>
            <p:ph type="sldNum" sz="quarter" idx="5"/>
          </p:nvPr>
        </p:nvSpPr>
        <p:spPr>
          <a:noFill/>
        </p:spPr>
        <p:txBody>
          <a:bodyPr/>
          <a:lstStyle/>
          <a:p>
            <a:fld id="{774FE68D-8747-4EB8-B7B6-C4FA0277B562}" type="slidenum">
              <a:rPr lang="en-US" smtClean="0"/>
              <a:pPr/>
              <a:t>46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8612" name="Slide Number Placeholder 3"/>
          <p:cNvSpPr>
            <a:spLocks noGrp="1"/>
          </p:cNvSpPr>
          <p:nvPr>
            <p:ph type="sldNum" sz="quarter" idx="5"/>
          </p:nvPr>
        </p:nvSpPr>
        <p:spPr>
          <a:noFill/>
        </p:spPr>
        <p:txBody>
          <a:bodyPr/>
          <a:lstStyle/>
          <a:p>
            <a:fld id="{BEE4AAB8-3974-4851-83FD-684D097265C5}" type="slidenum">
              <a:rPr lang="en-US" smtClean="0"/>
              <a:pPr/>
              <a:t>47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69636" name="Slide Number Placeholder 3"/>
          <p:cNvSpPr>
            <a:spLocks noGrp="1"/>
          </p:cNvSpPr>
          <p:nvPr>
            <p:ph type="sldNum" sz="quarter" idx="5"/>
          </p:nvPr>
        </p:nvSpPr>
        <p:spPr>
          <a:noFill/>
        </p:spPr>
        <p:txBody>
          <a:bodyPr/>
          <a:lstStyle/>
          <a:p>
            <a:fld id="{CB1A5F9B-D3A6-41B4-8C1A-802DEAA60F65}" type="slidenum">
              <a:rPr lang="en-US" smtClean="0"/>
              <a:pPr/>
              <a:t>48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The following list of questions represents a checklist of considerations that the sponsor must address within the framework of the lease agreement (see </a:t>
            </a:r>
            <a:r>
              <a:rPr lang="en-US" i="1" smtClean="0"/>
              <a:t>Guidebook’s</a:t>
            </a:r>
            <a:r>
              <a:rPr lang="en-US" smtClean="0"/>
              <a:t> Section 6.3.2 for more detailed information for each line item. </a:t>
            </a:r>
          </a:p>
        </p:txBody>
      </p:sp>
      <p:sp>
        <p:nvSpPr>
          <p:cNvPr id="70660" name="Slide Number Placeholder 3"/>
          <p:cNvSpPr>
            <a:spLocks noGrp="1"/>
          </p:cNvSpPr>
          <p:nvPr>
            <p:ph type="sldNum" sz="quarter" idx="5"/>
          </p:nvPr>
        </p:nvSpPr>
        <p:spPr>
          <a:noFill/>
        </p:spPr>
        <p:txBody>
          <a:bodyPr/>
          <a:lstStyle/>
          <a:p>
            <a:fld id="{3F73C142-49FE-43E7-A8FF-9B9F0237C1E8}" type="slidenum">
              <a:rPr lang="en-US" smtClean="0"/>
              <a:pPr/>
              <a:t>49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t>You may want to use these definitions in your presentation or just insert key strategies of your current Master Plan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mtClean="0"/>
              <a:t>You may want to use these definitions in your presentation or just insert key strategies of your current Master Plan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r>
              <a:rPr lang="en-US" smtClean="0"/>
              <a:t>Provide up to date records of current infrastructure</a:t>
            </a:r>
          </a:p>
          <a:p>
            <a:pPr marL="0" lvl="1" eaLnBrk="1" hangingPunct="1"/>
            <a:r>
              <a:rPr lang="en-US" smtClean="0"/>
              <a:t>Insert current infrastructure records here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t>Insert business plan here</a:t>
            </a:r>
          </a:p>
        </p:txBody>
      </p:sp>
      <p:sp>
        <p:nvSpPr>
          <p:cNvPr id="59396" name="Slide Number Placeholder 3"/>
          <p:cNvSpPr>
            <a:spLocks noGrp="1"/>
          </p:cNvSpPr>
          <p:nvPr>
            <p:ph type="sldNum" sz="quarter" idx="5"/>
          </p:nvPr>
        </p:nvSpPr>
        <p:spPr>
          <a:noFill/>
        </p:spPr>
        <p:txBody>
          <a:bodyPr/>
          <a:lstStyle/>
          <a:p>
            <a:fld id="{6773AA67-17F9-4271-B367-4006D0A894CC}"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See section 3.1.5 for additional notes to help complete your analysis</a:t>
            </a:r>
          </a:p>
        </p:txBody>
      </p:sp>
      <p:sp>
        <p:nvSpPr>
          <p:cNvPr id="60420" name="Slide Number Placeholder 3"/>
          <p:cNvSpPr>
            <a:spLocks noGrp="1"/>
          </p:cNvSpPr>
          <p:nvPr>
            <p:ph type="sldNum" sz="quarter" idx="5"/>
          </p:nvPr>
        </p:nvSpPr>
        <p:spPr>
          <a:noFill/>
        </p:spPr>
        <p:txBody>
          <a:bodyPr/>
          <a:lstStyle/>
          <a:p>
            <a:fld id="{09294463-F55D-4395-AFD2-B237400DC993}"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smtClean="0"/>
              <a:t>Use any of the case studies as examples to help illustrate your specific project.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r>
              <a:rPr lang="en-US" smtClean="0"/>
              <a:t>Included are lease elements that may or may not be applicable to your project.  Pick and fill in the blanks that are most appropriate for your audience.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smtClean="0"/>
              <a:t>These are options that may or may not be applicable to your specific project and can be filled in or deleted as necessary.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2256A"/>
              </a:buClr>
              <a:defRPr/>
            </a:lvl1pPr>
            <a:lvl2pPr>
              <a:buClrTx/>
              <a:buFontTx/>
              <a:buBlip>
                <a:blip r:embed="rId2"/>
              </a:buBlip>
              <a:defRPr/>
            </a:lvl2pPr>
            <a:lvl3pPr>
              <a:buFontTx/>
              <a:buBlip>
                <a:blip r:embed="rId3"/>
              </a:buBlip>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r>
              <a:rPr lang="en-US"/>
              <a:t>ACRP01-08</a:t>
            </a:r>
          </a:p>
        </p:txBody>
      </p:sp>
      <p:sp>
        <p:nvSpPr>
          <p:cNvPr id="6" name="Slide Number Placeholder 5"/>
          <p:cNvSpPr>
            <a:spLocks noGrp="1"/>
          </p:cNvSpPr>
          <p:nvPr>
            <p:ph type="sldNum" sz="quarter" idx="12"/>
          </p:nvPr>
        </p:nvSpPr>
        <p:spPr/>
        <p:txBody>
          <a:bodyPr/>
          <a:lstStyle>
            <a:lvl1pPr>
              <a:defRPr/>
            </a:lvl1pPr>
          </a:lstStyle>
          <a:p>
            <a:pPr>
              <a:defRPr/>
            </a:pPr>
            <a:fld id="{0FDC285B-D34B-497C-9F98-ECEBB8DE4E0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dirty="0" smtClean="0"/>
              <a:t>Click to edit Master title style</a:t>
            </a:r>
            <a:endParaRPr lang="en-US" dirty="0"/>
          </a:p>
        </p:txBody>
      </p:sp>
      <p:sp>
        <p:nvSpPr>
          <p:cNvPr id="7" name="ClipArt Placeholder 6"/>
          <p:cNvSpPr>
            <a:spLocks noGrp="1"/>
          </p:cNvSpPr>
          <p:nvPr>
            <p:ph type="clipArt" sz="quarter" idx="13"/>
          </p:nvPr>
        </p:nvSpPr>
        <p:spPr>
          <a:xfrm>
            <a:off x="6019800" y="1676400"/>
            <a:ext cx="2667000" cy="2286000"/>
          </a:xfrm>
        </p:spPr>
        <p:txBody>
          <a:bodyPr/>
          <a:lstStyle/>
          <a:p>
            <a:pPr lvl="0"/>
            <a:endParaRPr lang="en-US" noProof="0" dirty="0"/>
          </a:p>
        </p:txBody>
      </p:sp>
      <p:sp>
        <p:nvSpPr>
          <p:cNvPr id="10" name="Text Placeholder 9"/>
          <p:cNvSpPr>
            <a:spLocks noGrp="1"/>
          </p:cNvSpPr>
          <p:nvPr>
            <p:ph type="body" sz="quarter" idx="14"/>
          </p:nvPr>
        </p:nvSpPr>
        <p:spPr>
          <a:xfrm>
            <a:off x="1524000" y="1676400"/>
            <a:ext cx="42672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5"/>
          </p:nvPr>
        </p:nvSpPr>
        <p:spPr>
          <a:xfrm>
            <a:off x="1752600" y="4343400"/>
            <a:ext cx="6934200" cy="152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3"/>
          <p:cNvSpPr>
            <a:spLocks noGrp="1"/>
          </p:cNvSpPr>
          <p:nvPr>
            <p:ph type="dt" sz="half" idx="16"/>
          </p:nvPr>
        </p:nvSpPr>
        <p:spPr/>
        <p:txBody>
          <a:bodyPr/>
          <a:lstStyle>
            <a:lvl1pPr>
              <a:defRPr/>
            </a:lvl1pPr>
          </a:lstStyle>
          <a:p>
            <a:pPr>
              <a:defRPr/>
            </a:pPr>
            <a:endParaRPr lang="en-US"/>
          </a:p>
        </p:txBody>
      </p:sp>
      <p:sp>
        <p:nvSpPr>
          <p:cNvPr id="8" name="Footer Placeholder 9"/>
          <p:cNvSpPr>
            <a:spLocks noGrp="1"/>
          </p:cNvSpPr>
          <p:nvPr>
            <p:ph type="ftr" sz="quarter" idx="17"/>
          </p:nvPr>
        </p:nvSpPr>
        <p:spPr/>
        <p:txBody>
          <a:bodyPr/>
          <a:lstStyle>
            <a:lvl1pPr>
              <a:defRPr/>
            </a:lvl1pPr>
          </a:lstStyle>
          <a:p>
            <a:pPr>
              <a:defRPr/>
            </a:pPr>
            <a:r>
              <a:rPr lang="en-US"/>
              <a:t>ACRP- 01-08</a:t>
            </a:r>
          </a:p>
        </p:txBody>
      </p:sp>
      <p:sp>
        <p:nvSpPr>
          <p:cNvPr id="9" name="Slide Number Placeholder 21"/>
          <p:cNvSpPr>
            <a:spLocks noGrp="1"/>
          </p:cNvSpPr>
          <p:nvPr>
            <p:ph type="sldNum" sz="quarter" idx="18"/>
          </p:nvPr>
        </p:nvSpPr>
        <p:spPr/>
        <p:txBody>
          <a:bodyPr/>
          <a:lstStyle>
            <a:lvl1pPr>
              <a:defRPr/>
            </a:lvl1pPr>
          </a:lstStyle>
          <a:p>
            <a:pPr>
              <a:defRPr/>
            </a:pPr>
            <a:fld id="{546EC2AE-2290-4243-9749-E5E118B3C9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a:defRPr/>
            </a:pPr>
            <a:endParaRPr lang="en-US" dirty="0">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1447800" y="1752600"/>
            <a:ext cx="749935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dirty="0">
                <a:solidFill>
                  <a:schemeClr val="bg2">
                    <a:shade val="50000"/>
                    <a:satMod val="200000"/>
                  </a:schemeClr>
                </a:solidFill>
                <a:ea typeface="+mn-ea"/>
                <a:cs typeface="+mn-cs"/>
              </a:defRPr>
            </a:lvl1pPr>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dirty="0">
                <a:solidFill>
                  <a:schemeClr val="bg2">
                    <a:shade val="50000"/>
                    <a:satMod val="200000"/>
                  </a:schemeClr>
                </a:solidFill>
                <a:effectLst/>
                <a:ea typeface="+mn-ea"/>
                <a:cs typeface="+mn-cs"/>
              </a:defRPr>
            </a:lvl1pPr>
          </a:lstStyle>
          <a:p>
            <a:pPr>
              <a:defRPr/>
            </a:pPr>
            <a:r>
              <a:rPr lang="en-US"/>
              <a:t>ACRP- 01-08</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pPr>
              <a:defRPr/>
            </a:pPr>
            <a:fld id="{2BECE68B-4D95-42E8-9896-DB95496694B6}" type="slidenum">
              <a:rPr lang="en-US"/>
              <a:pPr>
                <a:defRPr/>
              </a:pPr>
              <a:t>‹#›</a:t>
            </a:fld>
            <a:endParaRPr lang="en-US" dirty="0"/>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a:defRPr/>
            </a:pPr>
            <a:endParaRPr lang="en-US" dirty="0">
              <a:solidFill>
                <a:schemeClr val="lt1"/>
              </a:solidFill>
              <a:latin typeface="+mn-lt"/>
              <a:ea typeface="+mn-ea"/>
            </a:endParaRPr>
          </a:p>
        </p:txBody>
      </p:sp>
      <p:cxnSp>
        <p:nvCxnSpPr>
          <p:cNvPr id="13" name="Straight Connector 12"/>
          <p:cNvCxnSpPr>
            <a:cxnSpLocks noChangeShapeType="1"/>
          </p:cNvCxnSpPr>
          <p:nvPr userDrawn="1"/>
        </p:nvCxnSpPr>
        <p:spPr bwMode="auto">
          <a:xfrm>
            <a:off x="1524000" y="1219200"/>
            <a:ext cx="7391400" cy="1588"/>
          </a:xfrm>
          <a:prstGeom prst="line">
            <a:avLst/>
          </a:prstGeom>
          <a:noFill/>
          <a:ln w="25400">
            <a:solidFill>
              <a:schemeClr val="accent2"/>
            </a:solidFill>
            <a:round/>
            <a:headEnd/>
            <a:tailEnd/>
          </a:ln>
          <a:effectLst>
            <a:outerShdw blurRad="63500" dist="26940" dir="5400000" rotWithShape="0">
              <a:srgbClr val="000000">
                <a:alpha val="43137"/>
              </a:srgbClr>
            </a:outerShdw>
          </a:effectLst>
        </p:spPr>
      </p:cxnSp>
    </p:spTree>
  </p:cSld>
  <p:clrMap bg1="lt1" tx1="dk1" bg2="lt2" tx2="dk2" accent1="accent1" accent2="accent2" accent3="accent3" accent4="accent4" accent5="accent5" accent6="accent6" hlink="hlink" folHlink="folHlink"/>
  <p:sldLayoutIdLst>
    <p:sldLayoutId id="2147483764" r:id="rId1"/>
    <p:sldLayoutId id="2147483763" r:id="rId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Georgia"/>
          <a:ea typeface="ＭＳ Ｐゴシック" charset="-128"/>
          <a:cs typeface="Georgia"/>
        </a:defRPr>
      </a:lvl1pPr>
      <a:lvl2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2pPr>
      <a:lvl3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3pPr>
      <a:lvl4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4pPr>
      <a:lvl5pPr algn="l" rtl="0" eaLnBrk="0" fontAlgn="base" hangingPunct="0">
        <a:spcBef>
          <a:spcPct val="0"/>
        </a:spcBef>
        <a:spcAft>
          <a:spcPct val="0"/>
        </a:spcAft>
        <a:defRPr sz="4300">
          <a:solidFill>
            <a:srgbClr val="572314"/>
          </a:solidFill>
          <a:latin typeface="Georgia" charset="0"/>
          <a:ea typeface="ＭＳ Ｐゴシック" charset="-128"/>
          <a:cs typeface="Georgia" charset="0"/>
        </a:defRPr>
      </a:lvl5pPr>
      <a:lvl6pPr marL="4572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6pPr>
      <a:lvl7pPr marL="9144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7pPr>
      <a:lvl8pPr marL="13716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8pPr>
      <a:lvl9pPr marL="1828800" algn="l" rtl="0" fontAlgn="base">
        <a:spcBef>
          <a:spcPct val="0"/>
        </a:spcBef>
        <a:spcAft>
          <a:spcPct val="0"/>
        </a:spcAft>
        <a:defRPr sz="4300">
          <a:solidFill>
            <a:srgbClr val="572314"/>
          </a:solidFill>
          <a:latin typeface="Gill Sans MT" charset="0"/>
          <a:ea typeface="ＭＳ Ｐゴシック" charset="-128"/>
          <a:cs typeface="ＭＳ Ｐゴシック" charset="-128"/>
        </a:defRPr>
      </a:lvl9pPr>
    </p:titleStyle>
    <p:bodyStyle>
      <a:lvl1pPr marL="365125" indent="-282575" algn="l" rtl="0" eaLnBrk="0" fontAlgn="base" hangingPunct="0">
        <a:spcBef>
          <a:spcPts val="600"/>
        </a:spcBef>
        <a:spcAft>
          <a:spcPct val="0"/>
        </a:spcAft>
        <a:buClr>
          <a:srgbClr val="35436A"/>
        </a:buClr>
        <a:buSzPct val="75000"/>
        <a:buFont typeface="Wingdings" charset="2"/>
        <a:buChar char=""/>
        <a:defRPr sz="3200" kern="1200">
          <a:solidFill>
            <a:schemeClr val="tx1"/>
          </a:solidFill>
          <a:latin typeface="Georgia"/>
          <a:ea typeface="ＭＳ Ｐゴシック" charset="-128"/>
          <a:cs typeface="Georgia"/>
        </a:defRPr>
      </a:lvl1pPr>
      <a:lvl2pPr marL="639763" indent="-236538" algn="l" rtl="0" eaLnBrk="0" fontAlgn="base" hangingPunct="0">
        <a:spcBef>
          <a:spcPts val="550"/>
        </a:spcBef>
        <a:spcAft>
          <a:spcPct val="0"/>
        </a:spcAft>
        <a:buSzPct val="75000"/>
        <a:buBlip>
          <a:blip r:embed="rId5"/>
        </a:buBlip>
        <a:defRPr sz="2800" kern="1200">
          <a:solidFill>
            <a:schemeClr val="tx1"/>
          </a:solidFill>
          <a:latin typeface="Georgia"/>
          <a:ea typeface="ＭＳ Ｐゴシック" charset="-128"/>
          <a:cs typeface="Georgia"/>
        </a:defRPr>
      </a:lvl2pPr>
      <a:lvl3pPr marL="885825" indent="-228600" algn="l" rtl="0" eaLnBrk="0" fontAlgn="base" hangingPunct="0">
        <a:spcBef>
          <a:spcPct val="20000"/>
        </a:spcBef>
        <a:spcAft>
          <a:spcPct val="0"/>
        </a:spcAft>
        <a:buSzPct val="75000"/>
        <a:buBlip>
          <a:blip r:embed="rId6"/>
        </a:buBlip>
        <a:defRPr sz="2400" kern="1200">
          <a:solidFill>
            <a:schemeClr val="tx1"/>
          </a:solidFill>
          <a:latin typeface="Georgia"/>
          <a:ea typeface="ＭＳ Ｐゴシック" charset="-128"/>
          <a:cs typeface="Georgia"/>
        </a:defRPr>
      </a:lvl3pPr>
      <a:lvl4pPr marL="1096963" indent="-173038" algn="l" rtl="0" eaLnBrk="0" fontAlgn="base" hangingPunct="0">
        <a:spcBef>
          <a:spcPct val="20000"/>
        </a:spcBef>
        <a:spcAft>
          <a:spcPct val="0"/>
        </a:spcAft>
        <a:buClr>
          <a:srgbClr val="C32D2E"/>
        </a:buClr>
        <a:buFont typeface="Wingdings 2"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ChangeArrowheads="1"/>
          </p:cNvSpPr>
          <p:nvPr/>
        </p:nvSpPr>
        <p:spPr bwMode="auto">
          <a:xfrm>
            <a:off x="1143000" y="1630363"/>
            <a:ext cx="7848600" cy="1554162"/>
          </a:xfrm>
          <a:prstGeom prst="rect">
            <a:avLst/>
          </a:prstGeom>
          <a:noFill/>
          <a:ln w="9525">
            <a:noFill/>
            <a:miter lim="800000"/>
            <a:headEnd/>
            <a:tailEnd/>
          </a:ln>
        </p:spPr>
        <p:txBody>
          <a:bodyPr>
            <a:spAutoFit/>
          </a:bodyPr>
          <a:lstStyle/>
          <a:p>
            <a:pPr algn="ctr"/>
            <a:r>
              <a:rPr lang="en-US" sz="3200" b="1">
                <a:latin typeface="Georgia" charset="0"/>
              </a:rPr>
              <a:t>Best Management Practices for Leasing and Developing Airside Airport Property</a:t>
            </a:r>
            <a:endParaRPr lang="en-US" sz="3200">
              <a:latin typeface="Georgia" charset="0"/>
            </a:endParaRPr>
          </a:p>
        </p:txBody>
      </p:sp>
      <p:pic>
        <p:nvPicPr>
          <p:cNvPr id="3075" name="Picture 4" descr="http://rds.yahoo.com/_ylt=A9G_bHLI8GJLRVkABmajzbkF/SIG=131917dmr/EXP=1264861768/**http%3a/img.thesun.co.uk/multimedia/archive/00482/cessna_plane_682_482791a.jpg"/>
          <p:cNvPicPr>
            <a:picLocks noChangeAspect="1" noChangeArrowheads="1"/>
          </p:cNvPicPr>
          <p:nvPr/>
        </p:nvPicPr>
        <p:blipFill>
          <a:blip r:embed="rId2"/>
          <a:srcRect l="7047" t="2708" r="2167" b="3433"/>
          <a:stretch>
            <a:fillRect/>
          </a:stretch>
        </p:blipFill>
        <p:spPr bwMode="auto">
          <a:xfrm>
            <a:off x="5268913" y="4316413"/>
            <a:ext cx="3189287" cy="1931987"/>
          </a:xfrm>
          <a:prstGeom prst="rect">
            <a:avLst/>
          </a:prstGeom>
          <a:noFill/>
          <a:ln w="9525">
            <a:noFill/>
            <a:miter lim="800000"/>
            <a:headEnd/>
            <a:tailEnd/>
          </a:ln>
        </p:spPr>
      </p:pic>
      <p:pic>
        <p:nvPicPr>
          <p:cNvPr id="3076" name="Picture 5" descr="Delta 737 on GNV Ramp"/>
          <p:cNvPicPr>
            <a:picLocks noChangeAspect="1" noChangeArrowheads="1"/>
          </p:cNvPicPr>
          <p:nvPr/>
        </p:nvPicPr>
        <p:blipFill>
          <a:blip r:embed="rId3"/>
          <a:srcRect t="7039" b="10970"/>
          <a:stretch>
            <a:fillRect/>
          </a:stretch>
        </p:blipFill>
        <p:spPr bwMode="auto">
          <a:xfrm>
            <a:off x="1658938" y="3733800"/>
            <a:ext cx="3217862" cy="1981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2291" name="Content Placeholder 6"/>
          <p:cNvSpPr>
            <a:spLocks noGrp="1"/>
          </p:cNvSpPr>
          <p:nvPr>
            <p:ph idx="1"/>
          </p:nvPr>
        </p:nvSpPr>
        <p:spPr>
          <a:xfrm>
            <a:off x="1447800" y="1371600"/>
            <a:ext cx="7499350" cy="5257800"/>
          </a:xfrm>
        </p:spPr>
        <p:txBody>
          <a:bodyPr/>
          <a:lstStyle/>
          <a:p>
            <a:r>
              <a:rPr lang="en-US" sz="2400" smtClean="0">
                <a:latin typeface="Georgia" charset="0"/>
                <a:cs typeface="Georgia" charset="0"/>
              </a:rPr>
              <a:t>Grant Assurance 39-Competitive Access: </a:t>
            </a:r>
          </a:p>
          <a:p>
            <a:pPr lvl="1">
              <a:buFontTx/>
              <a:buBlip>
                <a:blip r:embed="rId2"/>
              </a:buBlip>
            </a:pPr>
            <a:r>
              <a:rPr lang="en-US" sz="2200" smtClean="0">
                <a:latin typeface="Georgia" charset="0"/>
                <a:cs typeface="Georgia" charset="0"/>
              </a:rPr>
              <a:t>Reporting function required of airport sponsor (at a medium-hub or large-hub airport only) should the airport, due to lack of capacity, be unable to accommodate new or expanded service by a commercial carrier</a:t>
            </a:r>
          </a:p>
          <a:p>
            <a:pPr lvl="1">
              <a:buFontTx/>
              <a:buBlip>
                <a:blip r:embed="rId2"/>
              </a:buBlip>
            </a:pPr>
            <a:r>
              <a:rPr lang="en-US" sz="2200" smtClean="0">
                <a:latin typeface="Georgia" charset="0"/>
                <a:cs typeface="Georgia" charset="0"/>
              </a:rPr>
              <a:t>If a large-hub or medium-hub airport sponsor is unable to accommodate one or more requests by an air carrier for access to gates or other facilities, airport sponsor must report the situation to the FAA </a:t>
            </a:r>
          </a:p>
          <a:p>
            <a:pPr lvl="1">
              <a:buFontTx/>
              <a:buBlip>
                <a:blip r:embed="rId2"/>
              </a:buBlip>
            </a:pPr>
            <a:r>
              <a:rPr lang="en-US" sz="2200" smtClean="0">
                <a:latin typeface="Georgia" charset="0"/>
                <a:cs typeface="Georgia" charset="0"/>
              </a:rPr>
              <a:t>The report must (1) describe requests; (2) provide  explanation as to why requests could not be accommodated; and (3) provide a time frame for airport to be able to accommodate the requests, if at 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3315" name="Content Placeholder 6"/>
          <p:cNvSpPr>
            <a:spLocks noGrp="1"/>
          </p:cNvSpPr>
          <p:nvPr>
            <p:ph idx="1"/>
          </p:nvPr>
        </p:nvSpPr>
        <p:spPr>
          <a:xfrm>
            <a:off x="1447800" y="1371600"/>
            <a:ext cx="7499350" cy="5257800"/>
          </a:xfrm>
        </p:spPr>
        <p:txBody>
          <a:bodyPr/>
          <a:lstStyle/>
          <a:p>
            <a:r>
              <a:rPr lang="en-US" sz="2400" smtClean="0">
                <a:latin typeface="Georgia" charset="0"/>
                <a:cs typeface="Georgia" charset="0"/>
              </a:rPr>
              <a:t>Grant Assurance 23-Exclusive Rights:</a:t>
            </a:r>
          </a:p>
          <a:p>
            <a:pPr lvl="1">
              <a:buFontTx/>
              <a:buBlip>
                <a:blip r:embed="rId2"/>
              </a:buBlip>
            </a:pPr>
            <a:r>
              <a:rPr lang="en-US" sz="2200" smtClean="0">
                <a:latin typeface="Georgia" charset="0"/>
                <a:cs typeface="Georgia" charset="0"/>
              </a:rPr>
              <a:t>Airport sponsor can’t grant any single commercial enterprise exclusive rights to conduct aeronautical activities or be sole provider of services </a:t>
            </a:r>
          </a:p>
          <a:p>
            <a:pPr lvl="1">
              <a:buFontTx/>
              <a:buBlip>
                <a:blip r:embed="rId2"/>
              </a:buBlip>
            </a:pPr>
            <a:r>
              <a:rPr lang="en-US" sz="2200" smtClean="0">
                <a:latin typeface="Georgia" charset="0"/>
                <a:cs typeface="Georgia" charset="0"/>
              </a:rPr>
              <a:t>Prohibition granting exclusive rights does not apply to services provided by airport sponsor itself</a:t>
            </a:r>
          </a:p>
          <a:p>
            <a:pPr lvl="1">
              <a:buFontTx/>
              <a:buBlip>
                <a:blip r:embed="rId2"/>
              </a:buBlip>
            </a:pPr>
            <a:r>
              <a:rPr lang="en-US" sz="2200" smtClean="0">
                <a:latin typeface="Georgia" charset="0"/>
                <a:cs typeface="Georgia" charset="0"/>
              </a:rPr>
              <a:t>Airport sponsor may elect to be sole provider of services such as fueling or maintenance, but must use own staff and management (i.e., the services and management of the enterprise cannot be contracted out to a third-party provider)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Airport Master Plan</a:t>
            </a:r>
          </a:p>
        </p:txBody>
      </p:sp>
      <p:sp>
        <p:nvSpPr>
          <p:cNvPr id="14339" name="Rectangle 3"/>
          <p:cNvSpPr>
            <a:spLocks noGrp="1"/>
          </p:cNvSpPr>
          <p:nvPr>
            <p:ph idx="1"/>
          </p:nvPr>
        </p:nvSpPr>
        <p:spPr/>
        <p:txBody>
          <a:bodyPr/>
          <a:lstStyle/>
          <a:p>
            <a:r>
              <a:rPr lang="en-US" smtClean="0">
                <a:latin typeface="Georgia" charset="0"/>
                <a:cs typeface="Georgia" charset="0"/>
              </a:rPr>
              <a:t>Analyses of region, infrastructure, tenant base, demand and environment</a:t>
            </a:r>
          </a:p>
          <a:p>
            <a:r>
              <a:rPr lang="en-US" smtClean="0">
                <a:latin typeface="Georgia" charset="0"/>
                <a:cs typeface="Georgia" charset="0"/>
              </a:rPr>
              <a:t>Defines areas appropriate for leasing and developing airport property</a:t>
            </a:r>
          </a:p>
          <a:p>
            <a:r>
              <a:rPr lang="en-US" smtClean="0">
                <a:latin typeface="Georgia" charset="0"/>
                <a:cs typeface="Georgia" charset="0"/>
              </a:rPr>
              <a:t>Identifies opportunities or niches for airport to pursue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Airport Layout Plan (ALP)</a:t>
            </a:r>
          </a:p>
        </p:txBody>
      </p:sp>
      <p:sp>
        <p:nvSpPr>
          <p:cNvPr id="15363" name="Rectangle 3"/>
          <p:cNvSpPr>
            <a:spLocks noGrp="1"/>
          </p:cNvSpPr>
          <p:nvPr>
            <p:ph idx="1"/>
          </p:nvPr>
        </p:nvSpPr>
        <p:spPr>
          <a:xfrm>
            <a:off x="1447800" y="1752600"/>
            <a:ext cx="3733800" cy="4495800"/>
          </a:xfrm>
        </p:spPr>
        <p:txBody>
          <a:bodyPr/>
          <a:lstStyle/>
          <a:p>
            <a:r>
              <a:rPr lang="en-US" smtClean="0">
                <a:latin typeface="Georgia" charset="0"/>
                <a:cs typeface="Georgia" charset="0"/>
              </a:rPr>
              <a:t>Component of Airport Master Plan</a:t>
            </a:r>
          </a:p>
          <a:p>
            <a:r>
              <a:rPr lang="en-US" smtClean="0">
                <a:latin typeface="Georgia" charset="0"/>
                <a:cs typeface="Georgia" charset="0"/>
              </a:rPr>
              <a:t>Shows areas of development and aeronautical features, such as Runway Protection Zones</a:t>
            </a:r>
          </a:p>
        </p:txBody>
      </p:sp>
      <p:pic>
        <p:nvPicPr>
          <p:cNvPr id="15364" name="Picture 4" descr="Map.jpg"/>
          <p:cNvPicPr>
            <a:picLocks noChangeAspect="1"/>
          </p:cNvPicPr>
          <p:nvPr/>
        </p:nvPicPr>
        <p:blipFill>
          <a:blip r:embed="rId3"/>
          <a:srcRect/>
          <a:stretch>
            <a:fillRect/>
          </a:stretch>
        </p:blipFill>
        <p:spPr bwMode="auto">
          <a:xfrm>
            <a:off x="5181600" y="2574925"/>
            <a:ext cx="3746500" cy="290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Land Use Plan</a:t>
            </a:r>
          </a:p>
        </p:txBody>
      </p:sp>
      <p:sp>
        <p:nvSpPr>
          <p:cNvPr id="16387" name="Rectangle 3"/>
          <p:cNvSpPr>
            <a:spLocks noGrp="1"/>
          </p:cNvSpPr>
          <p:nvPr>
            <p:ph idx="1"/>
          </p:nvPr>
        </p:nvSpPr>
        <p:spPr/>
        <p:txBody>
          <a:bodyPr/>
          <a:lstStyle/>
          <a:p>
            <a:r>
              <a:rPr lang="en-US" smtClean="0">
                <a:latin typeface="Georgia" charset="0"/>
                <a:cs typeface="Georgia" charset="0"/>
              </a:rPr>
              <a:t>Adds more detail to Airport Master Plan/Airport Layout Plan – Aeronautical vs. Non-Aeronautical for example</a:t>
            </a:r>
          </a:p>
          <a:p>
            <a:r>
              <a:rPr lang="en-US" smtClean="0">
                <a:latin typeface="Georgia" charset="0"/>
                <a:cs typeface="Georgia" charset="0"/>
              </a:rPr>
              <a:t>Usually describes lot or leasehold sizes</a:t>
            </a:r>
          </a:p>
          <a:p>
            <a:r>
              <a:rPr lang="en-US" smtClean="0">
                <a:latin typeface="Georgia" charset="0"/>
                <a:cs typeface="Georgia" charset="0"/>
              </a:rPr>
              <a:t>Identifies utilities and infrastructure, both current and proposed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Infrastructure Analysis</a:t>
            </a:r>
          </a:p>
        </p:txBody>
      </p:sp>
      <p:sp>
        <p:nvSpPr>
          <p:cNvPr id="17411" name="Rectangle 3"/>
          <p:cNvSpPr>
            <a:spLocks noGrp="1"/>
          </p:cNvSpPr>
          <p:nvPr>
            <p:ph idx="1"/>
          </p:nvPr>
        </p:nvSpPr>
        <p:spPr/>
        <p:txBody>
          <a:bodyPr/>
          <a:lstStyle/>
          <a:p>
            <a:r>
              <a:rPr lang="en-US" smtClean="0">
                <a:latin typeface="Georgia" charset="0"/>
                <a:cs typeface="Georgia" charset="0"/>
              </a:rPr>
              <a:t>Inventory of existing and future improvements</a:t>
            </a:r>
          </a:p>
          <a:p>
            <a:r>
              <a:rPr lang="en-US" smtClean="0">
                <a:latin typeface="Georgia" charset="0"/>
                <a:cs typeface="Georgia" charset="0"/>
              </a:rPr>
              <a:t>Includes land that airport sponsor owns and controls</a:t>
            </a:r>
          </a:p>
          <a:p>
            <a:r>
              <a:rPr lang="en-US" smtClean="0">
                <a:latin typeface="Georgia" charset="0"/>
                <a:cs typeface="Georgia" charset="0"/>
              </a:rPr>
              <a:t>Establishes relationship to infrastructure and services outside of airport property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Airport Business Plan</a:t>
            </a:r>
          </a:p>
        </p:txBody>
      </p:sp>
      <p:sp>
        <p:nvSpPr>
          <p:cNvPr id="18435" name="Rectangle 3"/>
          <p:cNvSpPr>
            <a:spLocks noGrp="1"/>
          </p:cNvSpPr>
          <p:nvPr>
            <p:ph idx="1"/>
          </p:nvPr>
        </p:nvSpPr>
        <p:spPr/>
        <p:txBody>
          <a:bodyPr/>
          <a:lstStyle/>
          <a:p>
            <a:r>
              <a:rPr lang="en-US" smtClean="0">
                <a:latin typeface="Georgia" charset="0"/>
                <a:cs typeface="Georgia" charset="0"/>
              </a:rPr>
              <a:t>Considers the market and opportunities for airport development</a:t>
            </a:r>
          </a:p>
          <a:p>
            <a:pPr lvl="1">
              <a:buFontTx/>
              <a:buBlip>
                <a:blip r:embed="rId3"/>
              </a:buBlip>
            </a:pPr>
            <a:r>
              <a:rPr lang="en-US" smtClean="0">
                <a:latin typeface="Georgia" charset="0"/>
                <a:cs typeface="Georgia" charset="0"/>
              </a:rPr>
              <a:t>Airport facilities and services</a:t>
            </a:r>
          </a:p>
          <a:p>
            <a:pPr lvl="1">
              <a:buFontTx/>
              <a:buBlip>
                <a:blip r:embed="rId3"/>
              </a:buBlip>
            </a:pPr>
            <a:r>
              <a:rPr lang="en-US" smtClean="0">
                <a:latin typeface="Georgia" charset="0"/>
                <a:cs typeface="Georgia" charset="0"/>
              </a:rPr>
              <a:t>Population and economic growth</a:t>
            </a:r>
          </a:p>
          <a:p>
            <a:pPr lvl="1">
              <a:buFontTx/>
              <a:buBlip>
                <a:blip r:embed="rId3"/>
              </a:buBlip>
            </a:pPr>
            <a:r>
              <a:rPr lang="en-US" smtClean="0">
                <a:latin typeface="Georgia" charset="0"/>
                <a:cs typeface="Georgia" charset="0"/>
              </a:rPr>
              <a:t>Surrounding airports</a:t>
            </a:r>
          </a:p>
          <a:p>
            <a:pPr lvl="1">
              <a:buFontTx/>
              <a:buBlip>
                <a:blip r:embed="rId3"/>
              </a:buBlip>
            </a:pPr>
            <a:r>
              <a:rPr lang="en-US" smtClean="0">
                <a:latin typeface="Georgia" charset="0"/>
                <a:cs typeface="Georgia" charset="0"/>
              </a:rPr>
              <a:t>Airport leasing policy</a:t>
            </a:r>
          </a:p>
          <a:p>
            <a:pPr lvl="1">
              <a:buFontTx/>
              <a:buBlip>
                <a:blip r:embed="rId3"/>
              </a:buBlip>
            </a:pPr>
            <a:r>
              <a:rPr lang="en-US" smtClean="0">
                <a:latin typeface="Georgia" charset="0"/>
                <a:cs typeface="Georgia" charset="0"/>
              </a:rPr>
              <a:t>Rates and charges</a:t>
            </a:r>
          </a:p>
          <a:p>
            <a:pPr lvl="1">
              <a:buFontTx/>
              <a:buBlip>
                <a:blip r:embed="rId3"/>
              </a:buBlip>
            </a:pPr>
            <a:r>
              <a:rPr lang="en-US" smtClean="0">
                <a:latin typeface="Georgia" charset="0"/>
                <a:cs typeface="Georgia" charset="0"/>
              </a:rPr>
              <a:t>Potential funding sources</a:t>
            </a:r>
          </a:p>
          <a:p>
            <a:pPr lvl="1">
              <a:buFontTx/>
              <a:buBlip>
                <a:blip r:embed="rId3"/>
              </a:buBlip>
            </a:pPr>
            <a:r>
              <a:rPr lang="en-US" smtClean="0">
                <a:latin typeface="Georgia" charset="0"/>
                <a:cs typeface="Georgia" charset="0"/>
              </a:rPr>
              <a:t>Land use planning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Target Industry Analysis</a:t>
            </a:r>
          </a:p>
        </p:txBody>
      </p:sp>
      <p:sp>
        <p:nvSpPr>
          <p:cNvPr id="19459" name="Rectangle 3"/>
          <p:cNvSpPr>
            <a:spLocks noGrp="1"/>
          </p:cNvSpPr>
          <p:nvPr>
            <p:ph idx="1"/>
          </p:nvPr>
        </p:nvSpPr>
        <p:spPr/>
        <p:txBody>
          <a:bodyPr/>
          <a:lstStyle/>
          <a:p>
            <a:r>
              <a:rPr lang="en-US" smtClean="0">
                <a:latin typeface="Georgia" charset="0"/>
                <a:cs typeface="Georgia" charset="0"/>
              </a:rPr>
              <a:t>Identifies businesses and industries best suited to conduct operations on available airport land</a:t>
            </a:r>
          </a:p>
          <a:p>
            <a:r>
              <a:rPr lang="en-US" smtClean="0">
                <a:latin typeface="Georgia" charset="0"/>
                <a:cs typeface="Georgia" charset="0"/>
              </a:rPr>
              <a:t>Examines </a:t>
            </a:r>
          </a:p>
          <a:p>
            <a:pPr lvl="1">
              <a:buFontTx/>
              <a:buBlip>
                <a:blip r:embed="rId3"/>
              </a:buBlip>
            </a:pPr>
            <a:r>
              <a:rPr lang="en-US" smtClean="0">
                <a:latin typeface="Georgia" charset="0"/>
                <a:cs typeface="Georgia" charset="0"/>
              </a:rPr>
              <a:t>Regional demographic trends</a:t>
            </a:r>
          </a:p>
          <a:p>
            <a:pPr lvl="1">
              <a:buFontTx/>
              <a:buBlip>
                <a:blip r:embed="rId3"/>
              </a:buBlip>
            </a:pPr>
            <a:r>
              <a:rPr lang="en-US" smtClean="0">
                <a:latin typeface="Georgia" charset="0"/>
                <a:cs typeface="Georgia" charset="0"/>
              </a:rPr>
              <a:t>Employment concentrations</a:t>
            </a:r>
          </a:p>
          <a:p>
            <a:pPr lvl="1">
              <a:buFontTx/>
              <a:buBlip>
                <a:blip r:embed="rId3"/>
              </a:buBlip>
            </a:pPr>
            <a:r>
              <a:rPr lang="en-US" smtClean="0">
                <a:latin typeface="Georgia" charset="0"/>
                <a:cs typeface="Georgia" charset="0"/>
              </a:rPr>
              <a:t>Industry clusters</a:t>
            </a:r>
          </a:p>
          <a:p>
            <a:pPr lvl="1">
              <a:buFontTx/>
              <a:buBlip>
                <a:blip r:embed="rId3"/>
              </a:buBlip>
            </a:pPr>
            <a:r>
              <a:rPr lang="en-US" smtClean="0">
                <a:latin typeface="Georgia" charset="0"/>
                <a:cs typeface="Georgia" charset="0"/>
              </a:rPr>
              <a:t>Regional industry profiles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z="4000" smtClean="0">
                <a:effectLst/>
                <a:latin typeface="Georgia" charset="0"/>
                <a:cs typeface="Georgia" charset="0"/>
              </a:rPr>
              <a:t>Case Study: Albany, NY</a:t>
            </a:r>
          </a:p>
        </p:txBody>
      </p:sp>
      <p:sp>
        <p:nvSpPr>
          <p:cNvPr id="20483" name="Rectangle 3"/>
          <p:cNvSpPr>
            <a:spLocks noGrp="1"/>
          </p:cNvSpPr>
          <p:nvPr>
            <p:ph type="body" sz="quarter" idx="14"/>
          </p:nvPr>
        </p:nvSpPr>
        <p:spPr>
          <a:xfrm>
            <a:off x="1524000" y="1676400"/>
            <a:ext cx="4267200" cy="2895600"/>
          </a:xfrm>
        </p:spPr>
        <p:txBody>
          <a:bodyPr/>
          <a:lstStyle/>
          <a:p>
            <a:pPr marL="0">
              <a:lnSpc>
                <a:spcPct val="90000"/>
              </a:lnSpc>
              <a:spcBef>
                <a:spcPct val="0"/>
              </a:spcBef>
              <a:buFont typeface="Arial" charset="0"/>
              <a:buNone/>
            </a:pPr>
            <a:r>
              <a:rPr lang="en-US" sz="2400" smtClean="0">
                <a:latin typeface="Georgia" charset="0"/>
                <a:cs typeface="Georgia" charset="0"/>
              </a:rPr>
              <a:t>Albany International Airport proactively pursued HondaJet, offering an attractive incentive package that included a prime development site next to an existing Fixed Base Operator (FBO)</a:t>
            </a:r>
          </a:p>
          <a:p>
            <a:pPr marL="0">
              <a:lnSpc>
                <a:spcPct val="90000"/>
              </a:lnSpc>
              <a:spcBef>
                <a:spcPct val="0"/>
              </a:spcBef>
              <a:buFont typeface="Arial" charset="0"/>
              <a:buNone/>
            </a:pPr>
            <a:endParaRPr lang="en-US" sz="1400" smtClean="0">
              <a:latin typeface="Georgia" charset="0"/>
              <a:cs typeface="Georgia" charset="0"/>
            </a:endParaRPr>
          </a:p>
        </p:txBody>
      </p:sp>
      <p:sp>
        <p:nvSpPr>
          <p:cNvPr id="20484" name="Text Placeholder 6"/>
          <p:cNvSpPr>
            <a:spLocks noGrp="1"/>
          </p:cNvSpPr>
          <p:nvPr>
            <p:ph type="body" sz="quarter" idx="15"/>
          </p:nvPr>
        </p:nvSpPr>
        <p:spPr>
          <a:xfrm>
            <a:off x="1447800" y="4953000"/>
            <a:ext cx="6934200" cy="1676400"/>
          </a:xfrm>
        </p:spPr>
        <p:txBody>
          <a:bodyPr/>
          <a:lstStyle/>
          <a:p>
            <a:pPr>
              <a:lnSpc>
                <a:spcPct val="90000"/>
              </a:lnSpc>
            </a:pPr>
            <a:r>
              <a:rPr lang="en-US" sz="2000" smtClean="0">
                <a:solidFill>
                  <a:srgbClr val="000000"/>
                </a:solidFill>
                <a:latin typeface="Georgia" charset="0"/>
                <a:cs typeface="Georgia" charset="0"/>
              </a:rPr>
              <a:t>Stakeholders: City of Albany, HondaJet, NYSEDAP, NYSDOT</a:t>
            </a:r>
          </a:p>
          <a:p>
            <a:pPr>
              <a:lnSpc>
                <a:spcPct val="90000"/>
              </a:lnSpc>
            </a:pPr>
            <a:r>
              <a:rPr lang="en-US" sz="2000" smtClean="0">
                <a:solidFill>
                  <a:srgbClr val="000000"/>
                </a:solidFill>
                <a:latin typeface="Georgia" charset="0"/>
                <a:cs typeface="Georgia" charset="0"/>
              </a:rPr>
              <a:t>Benefits: Increased aviation activity, additional tax base, and new job creation within the community</a:t>
            </a:r>
          </a:p>
          <a:p>
            <a:pPr>
              <a:lnSpc>
                <a:spcPct val="90000"/>
              </a:lnSpc>
              <a:buFont typeface="Wingdings" charset="2"/>
              <a:buNone/>
            </a:pPr>
            <a:r>
              <a:rPr lang="en-US" sz="1100" smtClean="0">
                <a:latin typeface="Georgia" charset="0"/>
                <a:cs typeface="Georgia" charset="0"/>
              </a:rPr>
              <a:t>*</a:t>
            </a:r>
            <a:r>
              <a:rPr lang="en-US" sz="1100" i="1" smtClean="0">
                <a:latin typeface="Georgia" charset="0"/>
                <a:cs typeface="Georgia" charset="0"/>
              </a:rPr>
              <a:t>Note: Circumstances of this project have changed since research was conducted, but initial conditions and main tenets still illustrate a solid foundation that other airports could apply to their own plans. </a:t>
            </a:r>
            <a:endParaRPr lang="en-US" sz="1100" smtClean="0">
              <a:latin typeface="Georgia" charset="0"/>
              <a:cs typeface="Georgia" charset="0"/>
            </a:endParaRPr>
          </a:p>
          <a:p>
            <a:pPr>
              <a:lnSpc>
                <a:spcPct val="90000"/>
              </a:lnSpc>
              <a:buFont typeface="Wingdings" charset="2"/>
              <a:buNone/>
            </a:pPr>
            <a:endParaRPr lang="en-US" sz="2800" smtClean="0">
              <a:solidFill>
                <a:srgbClr val="2B1AFF"/>
              </a:solidFill>
              <a:latin typeface="Georgia" charset="0"/>
              <a:cs typeface="Georgia" charset="0"/>
            </a:endParaRPr>
          </a:p>
        </p:txBody>
      </p:sp>
      <p:pic>
        <p:nvPicPr>
          <p:cNvPr id="20485" name="Picture 4" descr="airplane.png"/>
          <p:cNvPicPr>
            <a:picLocks noChangeAspect="1"/>
          </p:cNvPicPr>
          <p:nvPr/>
        </p:nvPicPr>
        <p:blipFill>
          <a:blip r:embed="rId3"/>
          <a:srcRect/>
          <a:stretch>
            <a:fillRect/>
          </a:stretch>
        </p:blipFill>
        <p:spPr bwMode="auto">
          <a:xfrm>
            <a:off x="6172200" y="1600200"/>
            <a:ext cx="2482850" cy="3200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r>
              <a:rPr lang="en-US" sz="4000" dirty="0" smtClean="0">
                <a:effectLst>
                  <a:outerShdw blurRad="38100" dist="38100" dir="2700000" algn="tl">
                    <a:srgbClr val="DDDDDD"/>
                  </a:outerShdw>
                </a:effectLst>
                <a:latin typeface="Georgia" charset="0"/>
              </a:rPr>
              <a:t>Case Study: Anchorage, AK</a:t>
            </a:r>
          </a:p>
        </p:txBody>
      </p:sp>
      <p:pic>
        <p:nvPicPr>
          <p:cNvPr id="21507" name="ClipArt Placeholder 5" descr="Ted Stevens.jpg"/>
          <p:cNvPicPr>
            <a:picLocks noGrp="1" noChangeAspect="1"/>
          </p:cNvPicPr>
          <p:nvPr>
            <p:ph type="clipArt" sz="quarter" idx="13"/>
          </p:nvPr>
        </p:nvPicPr>
        <p:blipFill>
          <a:blip r:embed="rId2"/>
          <a:srcRect t="-14285" b="-14285"/>
          <a:stretch>
            <a:fillRect/>
          </a:stretch>
        </p:blipFill>
        <p:spPr>
          <a:xfrm>
            <a:off x="5715000" y="1447800"/>
            <a:ext cx="3200400" cy="2743200"/>
          </a:xfrm>
        </p:spPr>
      </p:pic>
      <p:sp>
        <p:nvSpPr>
          <p:cNvPr id="21508" name="Content Placeholder 2"/>
          <p:cNvSpPr>
            <a:spLocks noGrp="1"/>
          </p:cNvSpPr>
          <p:nvPr>
            <p:ph type="body" sz="quarter" idx="14"/>
          </p:nvPr>
        </p:nvSpPr>
        <p:spPr>
          <a:xfrm>
            <a:off x="1371600" y="1447800"/>
            <a:ext cx="4495800" cy="2743200"/>
          </a:xfrm>
        </p:spPr>
        <p:txBody>
          <a:bodyPr/>
          <a:lstStyle/>
          <a:p>
            <a:pPr marL="0">
              <a:spcBef>
                <a:spcPct val="0"/>
              </a:spcBef>
              <a:buFont typeface="Arial" charset="0"/>
              <a:buNone/>
            </a:pPr>
            <a:r>
              <a:rPr lang="en-US" sz="2400" smtClean="0">
                <a:solidFill>
                  <a:srgbClr val="000000"/>
                </a:solidFill>
                <a:latin typeface="Georgia" charset="0"/>
                <a:cs typeface="Georgia" charset="0"/>
              </a:rPr>
              <a:t>Anchorage International Airport assisted Alaska CargoPort™ by employing creative marketing tactics and attracting Northwest Airlines.  The airport also provided tax-exempt financing for the project.</a:t>
            </a:r>
          </a:p>
        </p:txBody>
      </p:sp>
      <p:sp>
        <p:nvSpPr>
          <p:cNvPr id="21509" name="Text Placeholder 4"/>
          <p:cNvSpPr>
            <a:spLocks noGrp="1"/>
          </p:cNvSpPr>
          <p:nvPr>
            <p:ph type="body" sz="quarter" idx="15"/>
          </p:nvPr>
        </p:nvSpPr>
        <p:spPr>
          <a:xfrm>
            <a:off x="1752600" y="5029200"/>
            <a:ext cx="6934200" cy="1524000"/>
          </a:xfrm>
        </p:spPr>
        <p:txBody>
          <a:bodyPr/>
          <a:lstStyle/>
          <a:p>
            <a:r>
              <a:rPr lang="en-US" sz="2000" smtClean="0">
                <a:solidFill>
                  <a:srgbClr val="000000"/>
                </a:solidFill>
                <a:latin typeface="Georgia" charset="0"/>
                <a:cs typeface="Georgia" charset="0"/>
              </a:rPr>
              <a:t>Stakeholders: State of Alaska, tenant, sub-tenant</a:t>
            </a:r>
          </a:p>
          <a:p>
            <a:r>
              <a:rPr lang="en-US" sz="2000" smtClean="0">
                <a:solidFill>
                  <a:srgbClr val="000000"/>
                </a:solidFill>
                <a:latin typeface="Georgia" charset="0"/>
                <a:cs typeface="Georgia" charset="0"/>
              </a:rPr>
              <a:t>Benefits: Maximized revenue to the airport, created new jobs, and increased economic activity for the region </a:t>
            </a:r>
          </a:p>
          <a:p>
            <a:endParaRPr lang="en-US" smtClean="0">
              <a:latin typeface="Georgia" charset="0"/>
              <a:cs typeface="Georg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How to Use This Presentation</a:t>
            </a:r>
          </a:p>
        </p:txBody>
      </p:sp>
      <p:sp>
        <p:nvSpPr>
          <p:cNvPr id="4099" name="Rectangle 3"/>
          <p:cNvSpPr>
            <a:spLocks noGrp="1"/>
          </p:cNvSpPr>
          <p:nvPr>
            <p:ph idx="1"/>
          </p:nvPr>
        </p:nvSpPr>
        <p:spPr/>
        <p:txBody>
          <a:bodyPr/>
          <a:lstStyle/>
          <a:p>
            <a:r>
              <a:rPr lang="en-US" smtClean="0">
                <a:latin typeface="Georgia" charset="0"/>
                <a:cs typeface="Georgia" charset="0"/>
              </a:rPr>
              <a:t>This template provides content, examples and definitions for a presentation to community stakeholders</a:t>
            </a:r>
          </a:p>
          <a:p>
            <a:r>
              <a:rPr lang="en-US" smtClean="0">
                <a:latin typeface="Georgia" charset="0"/>
                <a:cs typeface="Georgia" charset="0"/>
              </a:rPr>
              <a:t>User should insert and/or delete content/slides as appropriate</a:t>
            </a:r>
          </a:p>
          <a:p>
            <a:r>
              <a:rPr lang="en-US" smtClean="0">
                <a:latin typeface="Georgia" charset="0"/>
                <a:cs typeface="Georgia" charset="0"/>
              </a:rPr>
              <a:t>The presentation assumes a non-technical audience of governing/policy-focused officials</a:t>
            </a:r>
          </a:p>
          <a:p>
            <a:endParaRPr lang="en-US" smtClean="0">
              <a:latin typeface="Georgia" charset="0"/>
              <a:cs typeface="Georgi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z="4000" smtClean="0">
                <a:effectLst/>
                <a:latin typeface="Georgia" charset="0"/>
                <a:cs typeface="Georgia" charset="0"/>
              </a:rPr>
              <a:t>Case Study: New Bern, NC</a:t>
            </a:r>
          </a:p>
        </p:txBody>
      </p:sp>
      <p:sp>
        <p:nvSpPr>
          <p:cNvPr id="22531" name="Rectangle 3"/>
          <p:cNvSpPr>
            <a:spLocks noGrp="1"/>
          </p:cNvSpPr>
          <p:nvPr>
            <p:ph type="body" sz="quarter" idx="14"/>
          </p:nvPr>
        </p:nvSpPr>
        <p:spPr>
          <a:xfrm>
            <a:off x="1524000" y="1524000"/>
            <a:ext cx="4191000" cy="2514600"/>
          </a:xfrm>
        </p:spPr>
        <p:txBody>
          <a:bodyPr/>
          <a:lstStyle/>
          <a:p>
            <a:pPr marL="0">
              <a:buFont typeface="Arial" charset="0"/>
              <a:buNone/>
            </a:pPr>
            <a:r>
              <a:rPr lang="en-US" sz="2400" smtClean="0">
                <a:solidFill>
                  <a:srgbClr val="000000"/>
                </a:solidFill>
                <a:latin typeface="Georgia" charset="0"/>
                <a:cs typeface="Georgia" charset="0"/>
              </a:rPr>
              <a:t>A new Fixed Base Operator (FBO) facility was constructed at Coastal Carolina Regional Airport, whereby the airport sponsor and the FBO shared development costs and responsibilities. </a:t>
            </a:r>
          </a:p>
        </p:txBody>
      </p:sp>
      <p:sp>
        <p:nvSpPr>
          <p:cNvPr id="22532" name="Text Placeholder 4"/>
          <p:cNvSpPr>
            <a:spLocks noGrp="1"/>
          </p:cNvSpPr>
          <p:nvPr>
            <p:ph type="body" sz="quarter" idx="15"/>
          </p:nvPr>
        </p:nvSpPr>
        <p:spPr>
          <a:xfrm>
            <a:off x="1752600" y="5029200"/>
            <a:ext cx="6934200" cy="1524000"/>
          </a:xfrm>
        </p:spPr>
        <p:txBody>
          <a:bodyPr/>
          <a:lstStyle/>
          <a:p>
            <a:r>
              <a:rPr lang="en-US" sz="2000" smtClean="0">
                <a:solidFill>
                  <a:srgbClr val="000000"/>
                </a:solidFill>
                <a:latin typeface="Georgia" charset="0"/>
                <a:cs typeface="Georgia" charset="0"/>
              </a:rPr>
              <a:t>Stakeholders: Airport sponsor, state, FBO, local businesses</a:t>
            </a:r>
          </a:p>
          <a:p>
            <a:r>
              <a:rPr lang="en-US" sz="2000" smtClean="0">
                <a:solidFill>
                  <a:srgbClr val="000000"/>
                </a:solidFill>
                <a:latin typeface="Georgia" charset="0"/>
                <a:cs typeface="Georgia" charset="0"/>
              </a:rPr>
              <a:t>Benefits: Upgraded facility to meet the needs of general aviation public, improved community relations</a:t>
            </a:r>
          </a:p>
        </p:txBody>
      </p:sp>
      <p:pic>
        <p:nvPicPr>
          <p:cNvPr id="22533" name="ClipArt Placeholder 8" descr="Coastal.png"/>
          <p:cNvPicPr>
            <a:picLocks noGrp="1" noChangeAspect="1"/>
          </p:cNvPicPr>
          <p:nvPr>
            <p:ph type="clipArt" sz="quarter" idx="13"/>
          </p:nvPr>
        </p:nvPicPr>
        <p:blipFill>
          <a:blip r:embed="rId2"/>
          <a:srcRect/>
          <a:stretch>
            <a:fillRect/>
          </a:stretch>
        </p:blipFill>
        <p:spPr>
          <a:xfrm>
            <a:off x="5715000" y="1676400"/>
            <a:ext cx="3157538" cy="23749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sz="4000" smtClean="0">
                <a:effectLst/>
                <a:latin typeface="Georgia" charset="0"/>
                <a:cs typeface="Georgia" charset="0"/>
              </a:rPr>
              <a:t>Case Study: McKinney, TX</a:t>
            </a:r>
          </a:p>
        </p:txBody>
      </p:sp>
      <p:pic>
        <p:nvPicPr>
          <p:cNvPr id="23555" name="ClipArt Placeholder 6" descr="Collin.jpg"/>
          <p:cNvPicPr>
            <a:picLocks noGrp="1" noChangeAspect="1"/>
          </p:cNvPicPr>
          <p:nvPr>
            <p:ph type="clipArt" sz="quarter" idx="13"/>
          </p:nvPr>
        </p:nvPicPr>
        <p:blipFill>
          <a:blip r:embed="rId2"/>
          <a:srcRect t="-13853" b="-13853"/>
          <a:stretch>
            <a:fillRect/>
          </a:stretch>
        </p:blipFill>
        <p:spPr>
          <a:xfrm>
            <a:off x="5715000" y="1414463"/>
            <a:ext cx="3238500" cy="2776537"/>
          </a:xfrm>
        </p:spPr>
      </p:pic>
      <p:sp>
        <p:nvSpPr>
          <p:cNvPr id="23556" name="Rectangle 3"/>
          <p:cNvSpPr>
            <a:spLocks noGrp="1"/>
          </p:cNvSpPr>
          <p:nvPr>
            <p:ph type="body" sz="quarter" idx="14"/>
          </p:nvPr>
        </p:nvSpPr>
        <p:spPr>
          <a:xfrm>
            <a:off x="1371600" y="1600200"/>
            <a:ext cx="4267200" cy="2895600"/>
          </a:xfrm>
        </p:spPr>
        <p:txBody>
          <a:bodyPr/>
          <a:lstStyle/>
          <a:p>
            <a:pPr marL="0">
              <a:spcBef>
                <a:spcPct val="0"/>
              </a:spcBef>
              <a:buFont typeface="Arial" charset="0"/>
              <a:buNone/>
            </a:pPr>
            <a:r>
              <a:rPr lang="en-US" sz="2400" smtClean="0">
                <a:solidFill>
                  <a:srgbClr val="000000"/>
                </a:solidFill>
                <a:latin typeface="Georgia" charset="0"/>
                <a:cs typeface="Georgia" charset="0"/>
              </a:rPr>
              <a:t>The City of McKinney and the McKinney Economic Development Corporation were able to offer EDS/Hewlett Packard incentives based on a minimum tax impact.</a:t>
            </a:r>
          </a:p>
          <a:p>
            <a:pPr marL="0"/>
            <a:endParaRPr lang="en-US" smtClean="0">
              <a:solidFill>
                <a:srgbClr val="2B1AFF"/>
              </a:solidFill>
              <a:latin typeface="Georgia" charset="0"/>
              <a:cs typeface="Georgia" charset="0"/>
            </a:endParaRPr>
          </a:p>
        </p:txBody>
      </p:sp>
      <p:sp>
        <p:nvSpPr>
          <p:cNvPr id="23557" name="Text Placeholder 4"/>
          <p:cNvSpPr>
            <a:spLocks noGrp="1"/>
          </p:cNvSpPr>
          <p:nvPr>
            <p:ph type="body" sz="quarter" idx="15"/>
          </p:nvPr>
        </p:nvSpPr>
        <p:spPr>
          <a:xfrm>
            <a:off x="1752600" y="4876800"/>
            <a:ext cx="6934200" cy="1524000"/>
          </a:xfrm>
        </p:spPr>
        <p:txBody>
          <a:bodyPr/>
          <a:lstStyle/>
          <a:p>
            <a:r>
              <a:rPr lang="en-US" sz="2000" smtClean="0">
                <a:solidFill>
                  <a:srgbClr val="000000"/>
                </a:solidFill>
                <a:latin typeface="Georgia" charset="0"/>
                <a:cs typeface="Georgia" charset="0"/>
              </a:rPr>
              <a:t>Stakeholders: City, airport sponsor, EDS/HP, private developer, economic development corporation</a:t>
            </a:r>
          </a:p>
          <a:p>
            <a:r>
              <a:rPr lang="en-US" sz="2000" smtClean="0">
                <a:solidFill>
                  <a:srgbClr val="000000"/>
                </a:solidFill>
                <a:latin typeface="Georgia" charset="0"/>
                <a:cs typeface="Georgia" charset="0"/>
              </a:rPr>
              <a:t>Benefits: New income to the airport, increased tax base, funds to local school districts</a:t>
            </a:r>
          </a:p>
          <a:p>
            <a:endParaRPr lang="en-US" sz="2400" smtClean="0">
              <a:latin typeface="Georgia" charset="0"/>
              <a:cs typeface="Georgia"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r>
              <a:rPr lang="en-US" sz="4000" dirty="0" smtClean="0">
                <a:effectLst>
                  <a:outerShdw blurRad="38100" dist="38100" dir="2700000" algn="tl">
                    <a:srgbClr val="C0C0C0"/>
                  </a:outerShdw>
                </a:effectLst>
                <a:latin typeface="Georgia" charset="0"/>
              </a:rPr>
              <a:t>Case Study: Bloomington, IN</a:t>
            </a:r>
          </a:p>
        </p:txBody>
      </p:sp>
      <p:pic>
        <p:nvPicPr>
          <p:cNvPr id="24579" name="ClipArt Placeholder 5" descr="Monroe.jpg"/>
          <p:cNvPicPr>
            <a:picLocks noGrp="1" noChangeAspect="1"/>
          </p:cNvPicPr>
          <p:nvPr>
            <p:ph type="clipArt" sz="quarter" idx="13"/>
          </p:nvPr>
        </p:nvPicPr>
        <p:blipFill>
          <a:blip r:embed="rId2"/>
          <a:srcRect t="-8295" b="-8295"/>
          <a:stretch>
            <a:fillRect/>
          </a:stretch>
        </p:blipFill>
        <p:spPr>
          <a:xfrm>
            <a:off x="5715000" y="1676400"/>
            <a:ext cx="3149600" cy="2700338"/>
          </a:xfrm>
        </p:spPr>
      </p:pic>
      <p:sp>
        <p:nvSpPr>
          <p:cNvPr id="24580" name="Content Placeholder 2"/>
          <p:cNvSpPr>
            <a:spLocks noGrp="1"/>
          </p:cNvSpPr>
          <p:nvPr>
            <p:ph type="body" sz="quarter" idx="14"/>
          </p:nvPr>
        </p:nvSpPr>
        <p:spPr>
          <a:xfrm>
            <a:off x="1524000" y="1676400"/>
            <a:ext cx="4267200" cy="3048000"/>
          </a:xfrm>
        </p:spPr>
        <p:txBody>
          <a:bodyPr/>
          <a:lstStyle/>
          <a:p>
            <a:pPr marL="0">
              <a:lnSpc>
                <a:spcPct val="90000"/>
              </a:lnSpc>
              <a:spcBef>
                <a:spcPct val="0"/>
              </a:spcBef>
              <a:buFont typeface="Arial" charset="0"/>
              <a:buNone/>
            </a:pPr>
            <a:r>
              <a:rPr lang="en-US" sz="2400" smtClean="0">
                <a:solidFill>
                  <a:srgbClr val="000000"/>
                </a:solidFill>
                <a:latin typeface="Georgia" charset="0"/>
                <a:cs typeface="Georgia" charset="0"/>
              </a:rPr>
              <a:t>Monroe County Airport developed and applied innovative lease terms, whereby the tenant retains equity in the facilities.  This approach stimulated development and incentivizes maintenance of the improved facilities.</a:t>
            </a:r>
          </a:p>
          <a:p>
            <a:pPr marL="0"/>
            <a:endParaRPr lang="en-US" smtClean="0">
              <a:latin typeface="Georgia" charset="0"/>
              <a:cs typeface="Georgia" charset="0"/>
            </a:endParaRPr>
          </a:p>
        </p:txBody>
      </p:sp>
      <p:sp>
        <p:nvSpPr>
          <p:cNvPr id="24581" name="Text Placeholder 4"/>
          <p:cNvSpPr>
            <a:spLocks noGrp="1"/>
          </p:cNvSpPr>
          <p:nvPr>
            <p:ph type="body" sz="quarter" idx="15"/>
          </p:nvPr>
        </p:nvSpPr>
        <p:spPr>
          <a:xfrm>
            <a:off x="1752600" y="4953000"/>
            <a:ext cx="6934200" cy="1371600"/>
          </a:xfrm>
        </p:spPr>
        <p:txBody>
          <a:bodyPr/>
          <a:lstStyle/>
          <a:p>
            <a:pPr>
              <a:lnSpc>
                <a:spcPct val="90000"/>
              </a:lnSpc>
            </a:pPr>
            <a:r>
              <a:rPr lang="en-US" sz="2000" smtClean="0">
                <a:solidFill>
                  <a:srgbClr val="000000"/>
                </a:solidFill>
                <a:latin typeface="Georgia" charset="0"/>
                <a:cs typeface="Georgia" charset="0"/>
              </a:rPr>
              <a:t>Stakeholders: Monroe County, Monroe EDA, Monroe Board of Aviation Commissioners, private developers</a:t>
            </a:r>
          </a:p>
          <a:p>
            <a:pPr>
              <a:lnSpc>
                <a:spcPct val="90000"/>
              </a:lnSpc>
            </a:pPr>
            <a:r>
              <a:rPr lang="en-US" sz="2000" smtClean="0">
                <a:solidFill>
                  <a:srgbClr val="000000"/>
                </a:solidFill>
                <a:latin typeface="Georgia" charset="0"/>
                <a:cs typeface="Georgia" charset="0"/>
              </a:rPr>
              <a:t>Benefits: Rental income, assured maintenance and upgrades</a:t>
            </a:r>
          </a:p>
          <a:p>
            <a:endParaRPr lang="en-US" smtClean="0">
              <a:latin typeface="Georgia" charset="0"/>
              <a:cs typeface="Georgia"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noAutofit/>
          </a:bodyPr>
          <a:lstStyle/>
          <a:p>
            <a:pPr>
              <a:defRPr/>
            </a:pPr>
            <a:r>
              <a:rPr lang="en-US" sz="4000" dirty="0" smtClean="0">
                <a:effectLst>
                  <a:outerShdw blurRad="38100" dist="38100" dir="2700000" algn="tl">
                    <a:srgbClr val="DDDDDD"/>
                  </a:outerShdw>
                </a:effectLst>
                <a:latin typeface="Georgia" charset="0"/>
              </a:rPr>
              <a:t>Case Study: New Bedford, MA</a:t>
            </a:r>
          </a:p>
        </p:txBody>
      </p:sp>
      <p:sp>
        <p:nvSpPr>
          <p:cNvPr id="25603" name="Content Placeholder 2"/>
          <p:cNvSpPr>
            <a:spLocks noGrp="1"/>
          </p:cNvSpPr>
          <p:nvPr>
            <p:ph type="body" sz="quarter" idx="14"/>
          </p:nvPr>
        </p:nvSpPr>
        <p:spPr>
          <a:xfrm>
            <a:off x="1524000" y="1676400"/>
            <a:ext cx="4191000" cy="2362200"/>
          </a:xfrm>
        </p:spPr>
        <p:txBody>
          <a:bodyPr/>
          <a:lstStyle/>
          <a:p>
            <a:pPr marL="0">
              <a:spcBef>
                <a:spcPct val="0"/>
              </a:spcBef>
              <a:buFont typeface="Arial" charset="0"/>
              <a:buNone/>
            </a:pPr>
            <a:r>
              <a:rPr lang="en-US" sz="2400" smtClean="0">
                <a:solidFill>
                  <a:srgbClr val="000000"/>
                </a:solidFill>
                <a:latin typeface="Georgia" charset="0"/>
                <a:cs typeface="Georgia" charset="0"/>
              </a:rPr>
              <a:t>The New Bedford Regional Airport collaborated with nearby Bridgewater State University to transform an old training facility into a modern training facility.</a:t>
            </a:r>
          </a:p>
        </p:txBody>
      </p:sp>
      <p:sp>
        <p:nvSpPr>
          <p:cNvPr id="25604" name="Text Placeholder 4"/>
          <p:cNvSpPr>
            <a:spLocks noGrp="1"/>
          </p:cNvSpPr>
          <p:nvPr>
            <p:ph type="body" sz="quarter" idx="15"/>
          </p:nvPr>
        </p:nvSpPr>
        <p:spPr>
          <a:xfrm>
            <a:off x="1752600" y="4343400"/>
            <a:ext cx="6934200" cy="1981200"/>
          </a:xfrm>
        </p:spPr>
        <p:txBody>
          <a:bodyPr/>
          <a:lstStyle/>
          <a:p>
            <a:r>
              <a:rPr lang="en-US" sz="2000" smtClean="0">
                <a:solidFill>
                  <a:srgbClr val="000000"/>
                </a:solidFill>
                <a:latin typeface="Georgia" charset="0"/>
                <a:cs typeface="Georgia" charset="0"/>
              </a:rPr>
              <a:t>Stakeholders: Airport sponsor, Bridgewater State University (tenant), New Bedford Redevelopment Authority</a:t>
            </a:r>
          </a:p>
          <a:p>
            <a:r>
              <a:rPr lang="en-US" sz="2000" smtClean="0">
                <a:solidFill>
                  <a:srgbClr val="000000"/>
                </a:solidFill>
                <a:latin typeface="Georgia" charset="0"/>
                <a:cs typeface="Georgia" charset="0"/>
              </a:rPr>
              <a:t>Benefits: New revenue to the airport in the form of rental fees, additional fuel flowage fees, and new jobs to the community</a:t>
            </a:r>
          </a:p>
          <a:p>
            <a:endParaRPr lang="en-US" smtClean="0">
              <a:solidFill>
                <a:srgbClr val="000000"/>
              </a:solidFill>
              <a:latin typeface="Georgia" charset="0"/>
              <a:cs typeface="Georgia" charset="0"/>
            </a:endParaRPr>
          </a:p>
        </p:txBody>
      </p:sp>
      <p:pic>
        <p:nvPicPr>
          <p:cNvPr id="25605" name="Picture 6"/>
          <p:cNvPicPr>
            <a:picLocks noChangeAspect="1" noChangeArrowheads="1"/>
          </p:cNvPicPr>
          <p:nvPr/>
        </p:nvPicPr>
        <p:blipFill>
          <a:blip r:embed="rId2"/>
          <a:srcRect/>
          <a:stretch>
            <a:fillRect/>
          </a:stretch>
        </p:blipFill>
        <p:spPr bwMode="auto">
          <a:xfrm>
            <a:off x="6019800" y="1524000"/>
            <a:ext cx="1981200" cy="264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a:defRPr/>
            </a:pPr>
            <a:r>
              <a:rPr lang="en-US" sz="4000" dirty="0" smtClean="0">
                <a:effectLst>
                  <a:outerShdw blurRad="38100" dist="38100" dir="2700000" algn="tl">
                    <a:srgbClr val="DDDDDD"/>
                  </a:outerShdw>
                </a:effectLst>
                <a:latin typeface="Georgia" charset="0"/>
              </a:rPr>
              <a:t>Case Study: Tampa, FL</a:t>
            </a:r>
          </a:p>
        </p:txBody>
      </p:sp>
      <p:pic>
        <p:nvPicPr>
          <p:cNvPr id="26627" name="ClipArt Placeholder 5" descr="Tampa.jpg"/>
          <p:cNvPicPr>
            <a:picLocks noGrp="1" noChangeAspect="1"/>
          </p:cNvPicPr>
          <p:nvPr>
            <p:ph type="clipArt" sz="quarter" idx="13"/>
          </p:nvPr>
        </p:nvPicPr>
        <p:blipFill>
          <a:blip r:embed="rId2"/>
          <a:srcRect t="-13763" b="-13763"/>
          <a:stretch>
            <a:fillRect/>
          </a:stretch>
        </p:blipFill>
        <p:spPr>
          <a:xfrm>
            <a:off x="5715000" y="1633538"/>
            <a:ext cx="3162300" cy="2709862"/>
          </a:xfrm>
        </p:spPr>
      </p:pic>
      <p:sp>
        <p:nvSpPr>
          <p:cNvPr id="26628" name="Content Placeholder 2"/>
          <p:cNvSpPr>
            <a:spLocks noGrp="1"/>
          </p:cNvSpPr>
          <p:nvPr>
            <p:ph type="body" sz="quarter" idx="14"/>
          </p:nvPr>
        </p:nvSpPr>
        <p:spPr>
          <a:xfrm>
            <a:off x="1600200" y="1447800"/>
            <a:ext cx="4114800" cy="3733800"/>
          </a:xfrm>
        </p:spPr>
        <p:txBody>
          <a:bodyPr/>
          <a:lstStyle/>
          <a:p>
            <a:pPr marL="0">
              <a:spcBef>
                <a:spcPct val="0"/>
              </a:spcBef>
              <a:buFont typeface="Arial" charset="0"/>
              <a:buNone/>
            </a:pPr>
            <a:r>
              <a:rPr lang="en-US" sz="2400" smtClean="0">
                <a:solidFill>
                  <a:srgbClr val="000000"/>
                </a:solidFill>
                <a:latin typeface="Georgia" charset="0"/>
                <a:cs typeface="Georgia" charset="0"/>
              </a:rPr>
              <a:t>Tampa International Airport and community Stakeholders collaborated to develop a financial incentive package that attracted a new tenant.  PEMCO World Services now provides third-party Maintenance Repair and Overhaul (MRO) services at the airport.</a:t>
            </a:r>
          </a:p>
        </p:txBody>
      </p:sp>
      <p:sp>
        <p:nvSpPr>
          <p:cNvPr id="26629" name="Text Placeholder 4"/>
          <p:cNvSpPr>
            <a:spLocks noGrp="1"/>
          </p:cNvSpPr>
          <p:nvPr>
            <p:ph type="body" sz="quarter" idx="15"/>
          </p:nvPr>
        </p:nvSpPr>
        <p:spPr>
          <a:xfrm>
            <a:off x="1676400" y="5334000"/>
            <a:ext cx="6934200" cy="1219200"/>
          </a:xfrm>
        </p:spPr>
        <p:txBody>
          <a:bodyPr/>
          <a:lstStyle/>
          <a:p>
            <a:r>
              <a:rPr lang="en-US" sz="2000" smtClean="0">
                <a:solidFill>
                  <a:srgbClr val="000000"/>
                </a:solidFill>
                <a:latin typeface="Georgia" charset="0"/>
                <a:cs typeface="Georgia" charset="0"/>
              </a:rPr>
              <a:t>Stakeholders:  Airport sponsor, tourism office, economic development partnership, PEMCO, state</a:t>
            </a:r>
          </a:p>
          <a:p>
            <a:r>
              <a:rPr lang="en-US" sz="2000" smtClean="0">
                <a:solidFill>
                  <a:srgbClr val="000000"/>
                </a:solidFill>
                <a:latin typeface="Georgia" charset="0"/>
                <a:cs typeface="Georgia" charset="0"/>
              </a:rPr>
              <a:t>Benefits: Significant increase in revenue, new jobs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Lease Elements</a:t>
            </a:r>
          </a:p>
        </p:txBody>
      </p:sp>
      <p:sp>
        <p:nvSpPr>
          <p:cNvPr id="27651" name="Rectangle 3"/>
          <p:cNvSpPr>
            <a:spLocks noGrp="1"/>
          </p:cNvSpPr>
          <p:nvPr>
            <p:ph idx="1"/>
          </p:nvPr>
        </p:nvSpPr>
        <p:spPr/>
        <p:txBody>
          <a:bodyPr/>
          <a:lstStyle/>
          <a:p>
            <a:pPr>
              <a:lnSpc>
                <a:spcPct val="90000"/>
              </a:lnSpc>
            </a:pPr>
            <a:r>
              <a:rPr lang="en-US" sz="2800" smtClean="0">
                <a:latin typeface="Georgia" charset="0"/>
                <a:cs typeface="Georgia" charset="0"/>
              </a:rPr>
              <a:t>Lessor</a:t>
            </a:r>
          </a:p>
          <a:p>
            <a:pPr>
              <a:lnSpc>
                <a:spcPct val="90000"/>
              </a:lnSpc>
            </a:pPr>
            <a:r>
              <a:rPr lang="en-US" sz="2800" smtClean="0">
                <a:latin typeface="Georgia" charset="0"/>
                <a:cs typeface="Georgia" charset="0"/>
              </a:rPr>
              <a:t>Lessee</a:t>
            </a:r>
          </a:p>
          <a:p>
            <a:pPr>
              <a:lnSpc>
                <a:spcPct val="90000"/>
              </a:lnSpc>
            </a:pPr>
            <a:r>
              <a:rPr lang="en-US" sz="2800" smtClean="0">
                <a:latin typeface="Georgia" charset="0"/>
                <a:cs typeface="Georgia" charset="0"/>
              </a:rPr>
              <a:t>Premises</a:t>
            </a:r>
          </a:p>
          <a:p>
            <a:pPr>
              <a:lnSpc>
                <a:spcPct val="90000"/>
              </a:lnSpc>
            </a:pPr>
            <a:r>
              <a:rPr lang="en-US" sz="2800" smtClean="0">
                <a:latin typeface="Georgia" charset="0"/>
                <a:cs typeface="Georgia" charset="0"/>
              </a:rPr>
              <a:t>Use of premises</a:t>
            </a:r>
          </a:p>
          <a:p>
            <a:pPr>
              <a:lnSpc>
                <a:spcPct val="90000"/>
              </a:lnSpc>
            </a:pPr>
            <a:r>
              <a:rPr lang="en-US" sz="2800" smtClean="0">
                <a:latin typeface="Georgia" charset="0"/>
                <a:cs typeface="Georgia" charset="0"/>
              </a:rPr>
              <a:t>Lease term</a:t>
            </a:r>
          </a:p>
          <a:p>
            <a:pPr>
              <a:lnSpc>
                <a:spcPct val="90000"/>
              </a:lnSpc>
            </a:pPr>
            <a:r>
              <a:rPr lang="en-US" sz="2800" smtClean="0">
                <a:latin typeface="Georgia" charset="0"/>
                <a:cs typeface="Georgia" charset="0"/>
              </a:rPr>
              <a:t>Rent</a:t>
            </a:r>
          </a:p>
          <a:p>
            <a:pPr>
              <a:lnSpc>
                <a:spcPct val="90000"/>
              </a:lnSpc>
            </a:pPr>
            <a:r>
              <a:rPr lang="en-US" sz="2800" smtClean="0">
                <a:latin typeface="Georgia" charset="0"/>
                <a:cs typeface="Georgia" charset="0"/>
              </a:rPr>
              <a:t>Escalation clause</a:t>
            </a:r>
          </a:p>
          <a:p>
            <a:pPr>
              <a:lnSpc>
                <a:spcPct val="90000"/>
              </a:lnSpc>
            </a:pPr>
            <a:r>
              <a:rPr lang="en-US" sz="2800" smtClean="0">
                <a:latin typeface="Georgia" charset="0"/>
                <a:cs typeface="Georgia" charset="0"/>
              </a:rPr>
              <a:t>Operation and maintenance</a:t>
            </a:r>
          </a:p>
          <a:p>
            <a:pPr>
              <a:lnSpc>
                <a:spcPct val="90000"/>
              </a:lnSpc>
            </a:pPr>
            <a:r>
              <a:rPr lang="en-US" sz="2800" smtClean="0">
                <a:latin typeface="Georgia" charset="0"/>
                <a:cs typeface="Georgia" charset="0"/>
              </a:rPr>
              <a:t>Construction of improvements</a:t>
            </a:r>
          </a:p>
          <a:p>
            <a:pPr>
              <a:lnSpc>
                <a:spcPct val="90000"/>
              </a:lnSpc>
            </a:pPr>
            <a:endParaRPr lang="en-US" smtClean="0">
              <a:latin typeface="Georgia" charset="0"/>
              <a:cs typeface="Georgia" charset="0"/>
            </a:endParaRPr>
          </a:p>
          <a:p>
            <a:pPr>
              <a:lnSpc>
                <a:spcPct val="90000"/>
              </a:lnSpc>
            </a:pPr>
            <a:endParaRPr lang="en-US" smtClean="0">
              <a:latin typeface="Georgia" charset="0"/>
              <a:cs typeface="Georgia" charset="0"/>
            </a:endParaRPr>
          </a:p>
          <a:p>
            <a:pPr>
              <a:lnSpc>
                <a:spcPct val="90000"/>
              </a:lnSpc>
            </a:pPr>
            <a:endParaRPr lang="en-US" smtClean="0">
              <a:latin typeface="Georgia" charset="0"/>
              <a:cs typeface="Georgia"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Lease Elements</a:t>
            </a:r>
          </a:p>
        </p:txBody>
      </p:sp>
      <p:sp>
        <p:nvSpPr>
          <p:cNvPr id="28675" name="Rectangle 3"/>
          <p:cNvSpPr>
            <a:spLocks noGrp="1"/>
          </p:cNvSpPr>
          <p:nvPr>
            <p:ph idx="1"/>
          </p:nvPr>
        </p:nvSpPr>
        <p:spPr/>
        <p:txBody>
          <a:bodyPr/>
          <a:lstStyle/>
          <a:p>
            <a:pPr>
              <a:lnSpc>
                <a:spcPct val="90000"/>
              </a:lnSpc>
            </a:pPr>
            <a:r>
              <a:rPr lang="en-US" sz="2800" smtClean="0">
                <a:latin typeface="Georgia" charset="0"/>
                <a:cs typeface="Georgia" charset="0"/>
              </a:rPr>
              <a:t>Reversion/reversionary clause</a:t>
            </a:r>
          </a:p>
          <a:p>
            <a:pPr>
              <a:lnSpc>
                <a:spcPct val="90000"/>
              </a:lnSpc>
            </a:pPr>
            <a:r>
              <a:rPr lang="en-US" sz="2800" smtClean="0">
                <a:latin typeface="Georgia" charset="0"/>
                <a:cs typeface="Georgia" charset="0"/>
              </a:rPr>
              <a:t>Rights, reservations and obligations of Lessor</a:t>
            </a:r>
          </a:p>
          <a:p>
            <a:pPr>
              <a:lnSpc>
                <a:spcPct val="90000"/>
              </a:lnSpc>
            </a:pPr>
            <a:r>
              <a:rPr lang="en-US" sz="2800" smtClean="0">
                <a:latin typeface="Georgia" charset="0"/>
                <a:cs typeface="Georgia" charset="0"/>
              </a:rPr>
              <a:t>Rights, reservations and obligations of lessee</a:t>
            </a:r>
          </a:p>
          <a:p>
            <a:pPr>
              <a:lnSpc>
                <a:spcPct val="90000"/>
              </a:lnSpc>
            </a:pPr>
            <a:r>
              <a:rPr lang="en-US" sz="2800" smtClean="0">
                <a:latin typeface="Georgia" charset="0"/>
                <a:cs typeface="Georgia" charset="0"/>
              </a:rPr>
              <a:t>Security requirements</a:t>
            </a:r>
          </a:p>
          <a:p>
            <a:pPr>
              <a:lnSpc>
                <a:spcPct val="90000"/>
              </a:lnSpc>
            </a:pPr>
            <a:r>
              <a:rPr lang="en-US" sz="2800" smtClean="0">
                <a:latin typeface="Georgia" charset="0"/>
                <a:cs typeface="Georgia" charset="0"/>
              </a:rPr>
              <a:t>Damage to facilities</a:t>
            </a:r>
          </a:p>
          <a:p>
            <a:pPr>
              <a:lnSpc>
                <a:spcPct val="90000"/>
              </a:lnSpc>
            </a:pPr>
            <a:r>
              <a:rPr lang="en-US" sz="2800" smtClean="0">
                <a:latin typeface="Georgia" charset="0"/>
                <a:cs typeface="Georgia" charset="0"/>
              </a:rPr>
              <a:t>Insurance obligations</a:t>
            </a:r>
          </a:p>
          <a:p>
            <a:pPr>
              <a:lnSpc>
                <a:spcPct val="90000"/>
              </a:lnSpc>
            </a:pPr>
            <a:r>
              <a:rPr lang="en-US" sz="2800" smtClean="0">
                <a:latin typeface="Georgia" charset="0"/>
                <a:cs typeface="Georgia" charset="0"/>
              </a:rPr>
              <a:t>Environmental</a:t>
            </a:r>
          </a:p>
          <a:p>
            <a:pPr>
              <a:lnSpc>
                <a:spcPct val="90000"/>
              </a:lnSpc>
            </a:pPr>
            <a:r>
              <a:rPr lang="en-US" sz="2800" smtClean="0">
                <a:latin typeface="Georgia" charset="0"/>
                <a:cs typeface="Georgia" charset="0"/>
              </a:rPr>
              <a:t>Taxes and fees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Lease Elements</a:t>
            </a:r>
          </a:p>
        </p:txBody>
      </p:sp>
      <p:sp>
        <p:nvSpPr>
          <p:cNvPr id="29699" name="Rectangle 3"/>
          <p:cNvSpPr>
            <a:spLocks noGrp="1"/>
          </p:cNvSpPr>
          <p:nvPr>
            <p:ph idx="1"/>
          </p:nvPr>
        </p:nvSpPr>
        <p:spPr/>
        <p:txBody>
          <a:bodyPr/>
          <a:lstStyle/>
          <a:p>
            <a:pPr>
              <a:lnSpc>
                <a:spcPct val="90000"/>
              </a:lnSpc>
            </a:pPr>
            <a:r>
              <a:rPr lang="en-US" sz="2800" smtClean="0">
                <a:latin typeface="Georgia" charset="0"/>
                <a:cs typeface="Georgia" charset="0"/>
              </a:rPr>
              <a:t>Liens</a:t>
            </a:r>
          </a:p>
          <a:p>
            <a:pPr>
              <a:lnSpc>
                <a:spcPct val="90000"/>
              </a:lnSpc>
            </a:pPr>
            <a:r>
              <a:rPr lang="en-US" sz="2800" smtClean="0">
                <a:latin typeface="Georgia" charset="0"/>
                <a:cs typeface="Georgia" charset="0"/>
              </a:rPr>
              <a:t>Defaults</a:t>
            </a:r>
          </a:p>
          <a:p>
            <a:pPr>
              <a:lnSpc>
                <a:spcPct val="90000"/>
              </a:lnSpc>
            </a:pPr>
            <a:r>
              <a:rPr lang="en-US" sz="2800" smtClean="0">
                <a:latin typeface="Georgia" charset="0"/>
                <a:cs typeface="Georgia" charset="0"/>
              </a:rPr>
              <a:t>Assignments and Subletting</a:t>
            </a:r>
          </a:p>
          <a:p>
            <a:pPr>
              <a:lnSpc>
                <a:spcPct val="90000"/>
              </a:lnSpc>
            </a:pPr>
            <a:r>
              <a:rPr lang="en-US" sz="2800" smtClean="0">
                <a:latin typeface="Georgia" charset="0"/>
                <a:cs typeface="Georgia" charset="0"/>
              </a:rPr>
              <a:t>Regulatory Compliance</a:t>
            </a:r>
          </a:p>
          <a:p>
            <a:pPr>
              <a:lnSpc>
                <a:spcPct val="90000"/>
              </a:lnSpc>
            </a:pPr>
            <a:r>
              <a:rPr lang="en-US" sz="2800" smtClean="0">
                <a:latin typeface="Georgia" charset="0"/>
                <a:cs typeface="Georgia" charset="0"/>
              </a:rPr>
              <a:t>Hold Harmless Provision</a:t>
            </a:r>
          </a:p>
          <a:p>
            <a:pPr>
              <a:lnSpc>
                <a:spcPct val="90000"/>
              </a:lnSpc>
            </a:pPr>
            <a:r>
              <a:rPr lang="en-US" sz="2800" smtClean="0">
                <a:latin typeface="Georgia" charset="0"/>
                <a:cs typeface="Georgia" charset="0"/>
              </a:rPr>
              <a:t>Nondiscrimination</a:t>
            </a:r>
          </a:p>
          <a:p>
            <a:pPr>
              <a:lnSpc>
                <a:spcPct val="90000"/>
              </a:lnSpc>
            </a:pPr>
            <a:r>
              <a:rPr lang="en-US" sz="2800" smtClean="0">
                <a:latin typeface="Georgia" charset="0"/>
                <a:cs typeface="Georgia" charset="0"/>
              </a:rPr>
              <a:t>Living Clauses</a:t>
            </a:r>
          </a:p>
          <a:p>
            <a:pPr>
              <a:lnSpc>
                <a:spcPct val="90000"/>
              </a:lnSpc>
            </a:pPr>
            <a:r>
              <a:rPr lang="en-US" sz="2800" smtClean="0">
                <a:latin typeface="Georgia" charset="0"/>
                <a:cs typeface="Georgia" charset="0"/>
              </a:rPr>
              <a:t>Force Majeure</a:t>
            </a:r>
          </a:p>
          <a:p>
            <a:pPr>
              <a:lnSpc>
                <a:spcPct val="90000"/>
              </a:lnSpc>
            </a:pPr>
            <a:r>
              <a:rPr lang="en-US" sz="2800" smtClean="0">
                <a:latin typeface="Georgia" charset="0"/>
                <a:cs typeface="Georgia" charset="0"/>
              </a:rPr>
              <a:t>Holdover</a:t>
            </a:r>
          </a:p>
          <a:p>
            <a:pPr>
              <a:lnSpc>
                <a:spcPct val="90000"/>
              </a:lnSpc>
            </a:pPr>
            <a:endParaRPr lang="en-US" sz="2800" smtClean="0">
              <a:latin typeface="Georgia" charset="0"/>
              <a:cs typeface="Georgi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Optional Lease Elements</a:t>
            </a:r>
          </a:p>
        </p:txBody>
      </p:sp>
      <p:sp>
        <p:nvSpPr>
          <p:cNvPr id="30723" name="Rectangle 3"/>
          <p:cNvSpPr>
            <a:spLocks noGrp="1"/>
          </p:cNvSpPr>
          <p:nvPr>
            <p:ph idx="1"/>
          </p:nvPr>
        </p:nvSpPr>
        <p:spPr/>
        <p:txBody>
          <a:bodyPr/>
          <a:lstStyle/>
          <a:p>
            <a:r>
              <a:rPr lang="en-US" sz="2800" smtClean="0">
                <a:latin typeface="Georgia" charset="0"/>
                <a:cs typeface="Georgia" charset="0"/>
              </a:rPr>
              <a:t>Non-Compete Clause</a:t>
            </a:r>
          </a:p>
          <a:p>
            <a:r>
              <a:rPr lang="en-US" sz="2800" smtClean="0">
                <a:latin typeface="Georgia" charset="0"/>
                <a:cs typeface="Georgia" charset="0"/>
              </a:rPr>
              <a:t>Right of First Refusal</a:t>
            </a:r>
          </a:p>
          <a:p>
            <a:r>
              <a:rPr lang="en-US" sz="2800" smtClean="0">
                <a:latin typeface="Georgia" charset="0"/>
                <a:cs typeface="Georgia" charset="0"/>
              </a:rPr>
              <a:t>Percent of Revenue</a:t>
            </a:r>
          </a:p>
          <a:p>
            <a:r>
              <a:rPr lang="en-US" sz="2800" smtClean="0">
                <a:latin typeface="Georgia" charset="0"/>
                <a:cs typeface="Georgia" charset="0"/>
              </a:rPr>
              <a:t>Extension Options/Rights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dirty="0" smtClean="0">
                <a:effectLst>
                  <a:outerShdw blurRad="38100" dist="38100" dir="2700000" algn="tl">
                    <a:srgbClr val="C0C0C0"/>
                  </a:outerShdw>
                </a:effectLst>
                <a:latin typeface="Georgia" charset="0"/>
              </a:rPr>
              <a:t>Environmental Considerations</a:t>
            </a:r>
          </a:p>
        </p:txBody>
      </p:sp>
      <p:sp>
        <p:nvSpPr>
          <p:cNvPr id="31747" name="Content Placeholder 6"/>
          <p:cNvSpPr>
            <a:spLocks noGrp="1"/>
          </p:cNvSpPr>
          <p:nvPr>
            <p:ph idx="1"/>
          </p:nvPr>
        </p:nvSpPr>
        <p:spPr/>
        <p:txBody>
          <a:bodyPr/>
          <a:lstStyle/>
          <a:p>
            <a:r>
              <a:rPr lang="en-US" sz="2800" smtClean="0">
                <a:latin typeface="Georgia" charset="0"/>
                <a:cs typeface="Georgia" charset="0"/>
              </a:rPr>
              <a:t>Current environmental condition of land/facilities</a:t>
            </a:r>
          </a:p>
          <a:p>
            <a:pPr lvl="1">
              <a:buFontTx/>
              <a:buBlip>
                <a:blip r:embed="rId2"/>
              </a:buBlip>
            </a:pPr>
            <a:r>
              <a:rPr lang="en-US" sz="2400" smtClean="0">
                <a:latin typeface="Georgia" charset="0"/>
                <a:cs typeface="Georgia" charset="0"/>
              </a:rPr>
              <a:t>Baseline conditions and historical data established</a:t>
            </a:r>
          </a:p>
          <a:p>
            <a:r>
              <a:rPr lang="en-US" sz="2800" smtClean="0">
                <a:latin typeface="Georgia" charset="0"/>
                <a:cs typeface="Georgia" charset="0"/>
              </a:rPr>
              <a:t>Responsibility for past, present and future remediation</a:t>
            </a:r>
          </a:p>
          <a:p>
            <a:r>
              <a:rPr lang="en-US" sz="2800" smtClean="0">
                <a:latin typeface="Georgia" charset="0"/>
                <a:cs typeface="Georgia" charset="0"/>
              </a:rPr>
              <a:t>Environmental insurance requirements</a:t>
            </a:r>
          </a:p>
          <a:p>
            <a:r>
              <a:rPr lang="en-US" sz="2800" smtClean="0">
                <a:latin typeface="Georgia" charset="0"/>
                <a:cs typeface="Georgia" charset="0"/>
              </a:rPr>
              <a:t>Landlord assurance of tenant’s financial capability to resolve potential liability exposures</a:t>
            </a:r>
          </a:p>
          <a:p>
            <a:endParaRPr lang="en-US" sz="2800" smtClean="0">
              <a:latin typeface="Georgia" charset="0"/>
              <a:cs typeface="Georgia" charset="0"/>
            </a:endParaRPr>
          </a:p>
          <a:p>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The Airport Sponsor</a:t>
            </a:r>
          </a:p>
        </p:txBody>
      </p:sp>
      <p:sp>
        <p:nvSpPr>
          <p:cNvPr id="5123" name="Content Placeholder 2"/>
          <p:cNvSpPr>
            <a:spLocks noGrp="1"/>
          </p:cNvSpPr>
          <p:nvPr>
            <p:ph idx="1"/>
          </p:nvPr>
        </p:nvSpPr>
        <p:spPr/>
        <p:txBody>
          <a:bodyPr/>
          <a:lstStyle/>
          <a:p>
            <a:r>
              <a:rPr lang="en-US" smtClean="0">
                <a:latin typeface="Georgia" charset="0"/>
                <a:cs typeface="Georgia" charset="0"/>
              </a:rPr>
              <a:t>A public agency or governing body that has ownership and operational responsibility for a public airport.  Examples Include:</a:t>
            </a:r>
          </a:p>
          <a:p>
            <a:pPr lvl="1">
              <a:buFontTx/>
              <a:buBlip>
                <a:blip r:embed="rId2"/>
              </a:buBlip>
            </a:pPr>
            <a:r>
              <a:rPr lang="en-US" smtClean="0">
                <a:latin typeface="Georgia" charset="0"/>
                <a:cs typeface="Georgia" charset="0"/>
              </a:rPr>
              <a:t>Airport authority</a:t>
            </a:r>
          </a:p>
          <a:p>
            <a:pPr lvl="1">
              <a:buFontTx/>
              <a:buBlip>
                <a:blip r:embed="rId2"/>
              </a:buBlip>
            </a:pPr>
            <a:r>
              <a:rPr lang="en-US" smtClean="0">
                <a:latin typeface="Georgia" charset="0"/>
                <a:cs typeface="Georgia" charset="0"/>
              </a:rPr>
              <a:t>City</a:t>
            </a:r>
          </a:p>
          <a:p>
            <a:pPr lvl="1">
              <a:buFontTx/>
              <a:buBlip>
                <a:blip r:embed="rId2"/>
              </a:buBlip>
            </a:pPr>
            <a:r>
              <a:rPr lang="en-US" smtClean="0">
                <a:latin typeface="Georgia" charset="0"/>
                <a:cs typeface="Georgia" charset="0"/>
              </a:rPr>
              <a:t>State</a:t>
            </a:r>
          </a:p>
          <a:p>
            <a:pPr lvl="1">
              <a:buFontTx/>
              <a:buBlip>
                <a:blip r:embed="rId2"/>
              </a:buBlip>
            </a:pPr>
            <a:r>
              <a:rPr lang="en-US" smtClean="0">
                <a:latin typeface="Georgia" charset="0"/>
                <a:cs typeface="Georgia" charset="0"/>
              </a:rPr>
              <a:t>Federal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dirty="0" smtClean="0">
                <a:effectLst>
                  <a:outerShdw blurRad="38100" dist="38100" dir="2700000" algn="tl">
                    <a:srgbClr val="C0C0C0"/>
                  </a:outerShdw>
                </a:effectLst>
                <a:latin typeface="Georgia" charset="0"/>
              </a:rPr>
              <a:t>Environmental Considerations</a:t>
            </a:r>
          </a:p>
        </p:txBody>
      </p:sp>
      <p:sp>
        <p:nvSpPr>
          <p:cNvPr id="32771" name="Content Placeholder 6"/>
          <p:cNvSpPr>
            <a:spLocks noGrp="1"/>
          </p:cNvSpPr>
          <p:nvPr>
            <p:ph idx="1"/>
          </p:nvPr>
        </p:nvSpPr>
        <p:spPr>
          <a:xfrm>
            <a:off x="1447800" y="1524000"/>
            <a:ext cx="7499350" cy="5029200"/>
          </a:xfrm>
        </p:spPr>
        <p:txBody>
          <a:bodyPr/>
          <a:lstStyle/>
          <a:p>
            <a:r>
              <a:rPr lang="en-US" sz="2800" smtClean="0">
                <a:latin typeface="Georgia" charset="0"/>
                <a:cs typeface="Georgia" charset="0"/>
              </a:rPr>
              <a:t>Airport sponsor is ultimately responsible for ensuring environmental compliance of all tenants and airport users, therefore should:</a:t>
            </a:r>
          </a:p>
          <a:p>
            <a:pPr lvl="1">
              <a:buFontTx/>
              <a:buBlip>
                <a:blip r:embed="rId2"/>
              </a:buBlip>
            </a:pPr>
            <a:r>
              <a:rPr lang="en-US" sz="2400" smtClean="0">
                <a:latin typeface="Georgia" charset="0"/>
                <a:cs typeface="Georgia" charset="0"/>
              </a:rPr>
              <a:t>In consultation with FAA’s Office of Airports (ARP) planners and environmental specialists, consider known environmental factors in early master planning efforts</a:t>
            </a:r>
          </a:p>
          <a:p>
            <a:pPr lvl="1">
              <a:buFontTx/>
              <a:buBlip>
                <a:blip r:embed="rId2"/>
              </a:buBlip>
            </a:pPr>
            <a:r>
              <a:rPr lang="en-US" sz="2400" smtClean="0">
                <a:latin typeface="Georgia" charset="0"/>
                <a:cs typeface="Georgia" charset="0"/>
              </a:rPr>
              <a:t>Provide environmental information to its consultant or to ARP</a:t>
            </a:r>
          </a:p>
          <a:p>
            <a:pPr lvl="1">
              <a:buFontTx/>
              <a:buBlip>
                <a:blip r:embed="rId2"/>
              </a:buBlip>
            </a:pPr>
            <a:r>
              <a:rPr lang="en-US" sz="2400" smtClean="0">
                <a:latin typeface="Georgia" charset="0"/>
                <a:cs typeface="Georgia" charset="0"/>
              </a:rPr>
              <a:t>Prepare Environmental Assessments (EA) or hire qualified environmental contractors to prepare documents</a:t>
            </a:r>
          </a:p>
          <a:p>
            <a:pPr lvl="1">
              <a:buFontTx/>
              <a:buBlip>
                <a:blip r:embed="rId2"/>
              </a:buBlip>
            </a:pPr>
            <a:endParaRPr lang="en-US" sz="2400" smtClean="0">
              <a:latin typeface="Georgia" charset="0"/>
              <a:cs typeface="Georgia" charset="0"/>
            </a:endParaRPr>
          </a:p>
          <a:p>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sz="3900" dirty="0" smtClean="0">
                <a:effectLst>
                  <a:outerShdw blurRad="38100" dist="38100" dir="2700000" algn="tl">
                    <a:srgbClr val="C0C0C0"/>
                  </a:outerShdw>
                </a:effectLst>
                <a:latin typeface="Georgia" charset="0"/>
              </a:rPr>
              <a:t>Environmental Considerations</a:t>
            </a:r>
          </a:p>
        </p:txBody>
      </p:sp>
      <p:sp>
        <p:nvSpPr>
          <p:cNvPr id="33795" name="Content Placeholder 6"/>
          <p:cNvSpPr>
            <a:spLocks noGrp="1"/>
          </p:cNvSpPr>
          <p:nvPr>
            <p:ph idx="1"/>
          </p:nvPr>
        </p:nvSpPr>
        <p:spPr>
          <a:xfrm>
            <a:off x="1447800" y="1524000"/>
            <a:ext cx="7499350" cy="5029200"/>
          </a:xfrm>
        </p:spPr>
        <p:txBody>
          <a:bodyPr/>
          <a:lstStyle/>
          <a:p>
            <a:pPr>
              <a:buFont typeface="Wingdings" charset="2"/>
              <a:buNone/>
            </a:pPr>
            <a:r>
              <a:rPr lang="en-US" sz="2800" smtClean="0">
                <a:latin typeface="Georgia" charset="0"/>
                <a:cs typeface="Georgia" charset="0"/>
              </a:rPr>
              <a:t>(cont.)</a:t>
            </a:r>
          </a:p>
          <a:p>
            <a:pPr lvl="1">
              <a:buFontTx/>
              <a:buBlip>
                <a:blip r:embed="rId2"/>
              </a:buBlip>
            </a:pPr>
            <a:r>
              <a:rPr lang="en-US" sz="2400" smtClean="0">
                <a:latin typeface="Georgia" charset="0"/>
                <a:cs typeface="Georgia" charset="0"/>
              </a:rPr>
              <a:t>Provide opportunities for public participation, and a public hearing, if appropriate</a:t>
            </a:r>
          </a:p>
          <a:p>
            <a:pPr lvl="1">
              <a:buFontTx/>
              <a:buBlip>
                <a:blip r:embed="rId2"/>
              </a:buBlip>
            </a:pPr>
            <a:r>
              <a:rPr lang="en-US" sz="2400" smtClean="0">
                <a:latin typeface="Georgia" charset="0"/>
                <a:cs typeface="Georgia" charset="0"/>
              </a:rPr>
              <a:t>Consult with ARP personnel, and coordinate with federal, state, and local agencies, federally-recognized tribes and affected community as described in Order 5050.4B</a:t>
            </a:r>
          </a:p>
          <a:p>
            <a:pPr lvl="1">
              <a:buFontTx/>
              <a:buBlip>
                <a:blip r:embed="rId2"/>
              </a:buBlip>
            </a:pPr>
            <a:r>
              <a:rPr lang="en-US" sz="2400" smtClean="0">
                <a:latin typeface="Georgia" charset="0"/>
                <a:cs typeface="Georgia" charset="0"/>
              </a:rPr>
              <a:t>Join ARP in Memorandum of Understanding to pay the contractor ARP selects to help prepare Environmental Impact Statement for proposed action</a:t>
            </a:r>
          </a:p>
          <a:p>
            <a:pPr lvl="1">
              <a:buFontTx/>
              <a:buBlip>
                <a:blip r:embed="rId2"/>
              </a:buBlip>
            </a:pPr>
            <a:endParaRPr lang="en-US" sz="2400" smtClean="0">
              <a:latin typeface="Georgia" charset="0"/>
              <a:cs typeface="Georgia" charset="0"/>
            </a:endParaRPr>
          </a:p>
          <a:p>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Autofit/>
          </a:bodyPr>
          <a:lstStyle/>
          <a:p>
            <a:pPr>
              <a:defRPr/>
            </a:pPr>
            <a:r>
              <a:rPr lang="en-US" dirty="0" smtClean="0">
                <a:effectLst>
                  <a:outerShdw blurRad="38100" dist="38100" dir="2700000" algn="tl">
                    <a:srgbClr val="C0C0C0"/>
                  </a:outerShdw>
                </a:effectLst>
                <a:latin typeface="Georgia" charset="0"/>
              </a:rPr>
              <a:t>Financial Considerations</a:t>
            </a:r>
          </a:p>
        </p:txBody>
      </p:sp>
      <p:sp>
        <p:nvSpPr>
          <p:cNvPr id="34819" name="Content Placeholder 2"/>
          <p:cNvSpPr>
            <a:spLocks noGrp="1"/>
          </p:cNvSpPr>
          <p:nvPr>
            <p:ph idx="1"/>
          </p:nvPr>
        </p:nvSpPr>
        <p:spPr/>
        <p:txBody>
          <a:bodyPr/>
          <a:lstStyle/>
          <a:p>
            <a:pPr marL="109538" indent="-26988"/>
            <a:r>
              <a:rPr lang="en-US" sz="2800" smtClean="0">
                <a:latin typeface="Georgia" charset="0"/>
                <a:cs typeface="Georgia" charset="0"/>
              </a:rPr>
              <a:t>Grant funds may be vital to making a project financially feasible but often have defined uses.  Airport Improvement Program (AIP) and Economic Development Agency (EDA) grants, for example, have specific eligibility criteria</a:t>
            </a:r>
          </a:p>
          <a:p>
            <a:pPr marL="109538" indent="-26988"/>
            <a:r>
              <a:rPr lang="en-US" sz="2800" smtClean="0">
                <a:latin typeface="Georgia" charset="0"/>
                <a:cs typeface="Georgia" charset="0"/>
              </a:rPr>
              <a:t>A pro-forma analysis will identify expected costs and revenues associated with the airport development project, across the term of the Lease Agreement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rPr>
              <a:t>Financial Considerations</a:t>
            </a:r>
          </a:p>
        </p:txBody>
      </p:sp>
      <p:sp>
        <p:nvSpPr>
          <p:cNvPr id="35843" name="Content Placeholder 2"/>
          <p:cNvSpPr>
            <a:spLocks noGrp="1"/>
          </p:cNvSpPr>
          <p:nvPr>
            <p:ph idx="1"/>
          </p:nvPr>
        </p:nvSpPr>
        <p:spPr/>
        <p:txBody>
          <a:bodyPr/>
          <a:lstStyle/>
          <a:p>
            <a:pPr marL="109538" indent="-26988"/>
            <a:r>
              <a:rPr lang="en-US" sz="2800" smtClean="0">
                <a:latin typeface="Georgia" charset="0"/>
                <a:cs typeface="Georgia" charset="0"/>
              </a:rPr>
              <a:t>Consistency of valuation is important to the long-term integrity of the airport’s development program</a:t>
            </a:r>
          </a:p>
          <a:p>
            <a:pPr marL="109538" indent="-26988"/>
            <a:r>
              <a:rPr lang="en-US" sz="2800" smtClean="0">
                <a:latin typeface="Georgia" charset="0"/>
                <a:cs typeface="Georgia" charset="0"/>
              </a:rPr>
              <a:t>On-going benchmarking of rates and charges will facilitate consistency and maximize airport revenue</a:t>
            </a:r>
          </a:p>
          <a:p>
            <a:pPr marL="109538" indent="-26988"/>
            <a:r>
              <a:rPr lang="en-US" sz="2800" smtClean="0">
                <a:latin typeface="Georgia" charset="0"/>
                <a:cs typeface="Georgia" charset="0"/>
              </a:rPr>
              <a:t>Capital recovery (CAP) rates may differ from project to project, depending on development type and market forces</a:t>
            </a:r>
          </a:p>
          <a:p>
            <a:pPr marL="109538" indent="-26988"/>
            <a:endParaRPr lang="en-US" smtClean="0">
              <a:latin typeface="Georgia" charset="0"/>
              <a:cs typeface="Georgia"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rPr>
              <a:t>Developer Considerations</a:t>
            </a:r>
          </a:p>
        </p:txBody>
      </p:sp>
      <p:sp>
        <p:nvSpPr>
          <p:cNvPr id="36867" name="Content Placeholder 2"/>
          <p:cNvSpPr>
            <a:spLocks noGrp="1"/>
          </p:cNvSpPr>
          <p:nvPr>
            <p:ph idx="1"/>
          </p:nvPr>
        </p:nvSpPr>
        <p:spPr/>
        <p:txBody>
          <a:bodyPr/>
          <a:lstStyle/>
          <a:p>
            <a:r>
              <a:rPr lang="en-US" sz="2800" smtClean="0">
                <a:latin typeface="Georgia" charset="0"/>
                <a:cs typeface="Georgia" charset="0"/>
              </a:rPr>
              <a:t>Return on investment</a:t>
            </a:r>
          </a:p>
          <a:p>
            <a:r>
              <a:rPr lang="en-US" sz="2800" smtClean="0">
                <a:latin typeface="Georgia" charset="0"/>
                <a:cs typeface="Georgia" charset="0"/>
              </a:rPr>
              <a:t>Equity/debt coverage</a:t>
            </a:r>
          </a:p>
          <a:p>
            <a:r>
              <a:rPr lang="en-US" sz="2800" smtClean="0">
                <a:latin typeface="Georgia" charset="0"/>
                <a:cs typeface="Georgia" charset="0"/>
              </a:rPr>
              <a:t>Financial effects of lease components</a:t>
            </a:r>
          </a:p>
          <a:p>
            <a:r>
              <a:rPr lang="en-US" sz="2800" smtClean="0">
                <a:latin typeface="Georgia" charset="0"/>
                <a:cs typeface="Georgia" charset="0"/>
              </a:rPr>
              <a:t>Lease term</a:t>
            </a:r>
          </a:p>
          <a:p>
            <a:r>
              <a:rPr lang="en-US" sz="2800" smtClean="0">
                <a:latin typeface="Georgia" charset="0"/>
                <a:cs typeface="Georgia" charset="0"/>
              </a:rPr>
              <a:t>Maintenance requirements</a:t>
            </a:r>
          </a:p>
          <a:p>
            <a:r>
              <a:rPr lang="en-US" sz="2800" smtClean="0">
                <a:latin typeface="Georgia" charset="0"/>
                <a:cs typeface="Georgia" charset="0"/>
              </a:rPr>
              <a:t>Allowable uses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Developer Considerations</a:t>
            </a:r>
          </a:p>
        </p:txBody>
      </p:sp>
      <p:sp>
        <p:nvSpPr>
          <p:cNvPr id="37891" name="Content Placeholder 2"/>
          <p:cNvSpPr>
            <a:spLocks noGrp="1"/>
          </p:cNvSpPr>
          <p:nvPr>
            <p:ph idx="1"/>
          </p:nvPr>
        </p:nvSpPr>
        <p:spPr/>
        <p:txBody>
          <a:bodyPr/>
          <a:lstStyle/>
          <a:p>
            <a:r>
              <a:rPr lang="en-US" smtClean="0">
                <a:latin typeface="Georgia" charset="0"/>
                <a:cs typeface="Georgia" charset="0"/>
              </a:rPr>
              <a:t>Creative or alternative financing structures, to include tax-exempt debt, may be attractive</a:t>
            </a:r>
          </a:p>
          <a:p>
            <a:r>
              <a:rPr lang="en-US" smtClean="0">
                <a:latin typeface="Georgia" charset="0"/>
                <a:cs typeface="Georgia" charset="0"/>
              </a:rPr>
              <a:t>Incentives, abatements and deferrals</a:t>
            </a:r>
          </a:p>
          <a:p>
            <a:pPr lvl="1">
              <a:buFontTx/>
              <a:buBlip>
                <a:blip r:embed="rId2"/>
              </a:buBlip>
            </a:pPr>
            <a:r>
              <a:rPr lang="en-US" smtClean="0">
                <a:latin typeface="Georgia" charset="0"/>
                <a:cs typeface="Georgia" charset="0"/>
              </a:rPr>
              <a:t>City, county, state and school district may be able to offer incentives and/or tax abatements</a:t>
            </a:r>
          </a:p>
          <a:p>
            <a:pPr lvl="1">
              <a:buFont typeface="Lucida Grande" charset="0"/>
              <a:buBlip>
                <a:blip r:embed="rId2"/>
              </a:buBlip>
            </a:pPr>
            <a:r>
              <a:rPr lang="en-US" smtClean="0">
                <a:latin typeface="Georgia" charset="0"/>
                <a:cs typeface="Georgia" charset="0"/>
              </a:rPr>
              <a:t>Airport sponsor may be able to provide rent abatements and/or fee deferrals</a:t>
            </a:r>
          </a:p>
          <a:p>
            <a:endParaRPr lang="en-US" smtClean="0">
              <a:latin typeface="Georgia" charset="0"/>
              <a:cs typeface="Georgia"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mtClean="0">
                <a:effectLst/>
                <a:latin typeface="Georgia" charset="0"/>
                <a:cs typeface="Georgia" charset="0"/>
              </a:rPr>
              <a:t>Valuation</a:t>
            </a:r>
          </a:p>
        </p:txBody>
      </p:sp>
      <p:sp>
        <p:nvSpPr>
          <p:cNvPr id="38915" name="Rectangle 3"/>
          <p:cNvSpPr>
            <a:spLocks noGrp="1"/>
          </p:cNvSpPr>
          <p:nvPr>
            <p:ph idx="1"/>
          </p:nvPr>
        </p:nvSpPr>
        <p:spPr/>
        <p:txBody>
          <a:bodyPr/>
          <a:lstStyle/>
          <a:p>
            <a:r>
              <a:rPr lang="en-US" smtClean="0">
                <a:latin typeface="Georgia" charset="0"/>
                <a:cs typeface="Georgia" charset="0"/>
              </a:rPr>
              <a:t>Comparable sales approach</a:t>
            </a:r>
          </a:p>
          <a:p>
            <a:pPr lvl="1">
              <a:buFontTx/>
              <a:buBlip>
                <a:blip r:embed="rId3"/>
              </a:buBlip>
            </a:pPr>
            <a:r>
              <a:rPr lang="en-US" smtClean="0">
                <a:latin typeface="Georgia" charset="0"/>
                <a:cs typeface="Georgia" charset="0"/>
              </a:rPr>
              <a:t>Considers similar airports and facilities</a:t>
            </a:r>
          </a:p>
          <a:p>
            <a:pPr lvl="1">
              <a:buFontTx/>
              <a:buBlip>
                <a:blip r:embed="rId3"/>
              </a:buBlip>
            </a:pPr>
            <a:r>
              <a:rPr lang="en-US" smtClean="0">
                <a:latin typeface="Georgia" charset="0"/>
                <a:cs typeface="Georgia" charset="0"/>
              </a:rPr>
              <a:t>Establishes lease rate for project</a:t>
            </a:r>
          </a:p>
          <a:p>
            <a:r>
              <a:rPr lang="en-US" smtClean="0">
                <a:latin typeface="Georgia" charset="0"/>
                <a:cs typeface="Georgia" charset="0"/>
              </a:rPr>
              <a:t>Cost approach</a:t>
            </a:r>
          </a:p>
          <a:p>
            <a:pPr lvl="1">
              <a:buFontTx/>
              <a:buBlip>
                <a:blip r:embed="rId3"/>
              </a:buBlip>
            </a:pPr>
            <a:r>
              <a:rPr lang="en-US" smtClean="0">
                <a:latin typeface="Georgia" charset="0"/>
                <a:cs typeface="Georgia" charset="0"/>
              </a:rPr>
              <a:t>Considers cost of replacing all facilities and improvements, less depreciation</a:t>
            </a:r>
          </a:p>
          <a:p>
            <a:pPr lvl="1">
              <a:buFontTx/>
              <a:buBlip>
                <a:blip r:embed="rId3"/>
              </a:buBlip>
            </a:pPr>
            <a:r>
              <a:rPr lang="en-US" smtClean="0">
                <a:latin typeface="Georgia" charset="0"/>
                <a:cs typeface="Georgia" charset="0"/>
              </a:rPr>
              <a:t>Income approach–Considers potential revenues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External Stakeholders</a:t>
            </a:r>
          </a:p>
        </p:txBody>
      </p:sp>
      <p:sp>
        <p:nvSpPr>
          <p:cNvPr id="39939" name="Content Placeholder 2"/>
          <p:cNvSpPr>
            <a:spLocks noGrp="1"/>
          </p:cNvSpPr>
          <p:nvPr>
            <p:ph idx="1"/>
          </p:nvPr>
        </p:nvSpPr>
        <p:spPr/>
        <p:txBody>
          <a:bodyPr/>
          <a:lstStyle/>
          <a:p>
            <a:r>
              <a:rPr lang="en-US" smtClean="0">
                <a:latin typeface="Georgia" charset="0"/>
                <a:cs typeface="Georgia" charset="0"/>
              </a:rPr>
              <a:t>Coordination of resources</a:t>
            </a:r>
          </a:p>
          <a:p>
            <a:pPr lvl="1">
              <a:buFontTx/>
              <a:buBlip>
                <a:blip r:embed="rId2"/>
              </a:buBlip>
            </a:pPr>
            <a:r>
              <a:rPr lang="en-US" smtClean="0">
                <a:latin typeface="Georgia" charset="0"/>
                <a:cs typeface="Georgia" charset="0"/>
              </a:rPr>
              <a:t>Tangible</a:t>
            </a:r>
          </a:p>
          <a:p>
            <a:pPr lvl="2">
              <a:buFontTx/>
              <a:buBlip>
                <a:blip r:embed="rId3"/>
              </a:buBlip>
            </a:pPr>
            <a:r>
              <a:rPr lang="en-US" smtClean="0">
                <a:latin typeface="Georgia" charset="0"/>
                <a:cs typeface="Georgia" charset="0"/>
              </a:rPr>
              <a:t>Grants</a:t>
            </a:r>
          </a:p>
          <a:p>
            <a:pPr lvl="2">
              <a:buFontTx/>
              <a:buBlip>
                <a:blip r:embed="rId3"/>
              </a:buBlip>
            </a:pPr>
            <a:r>
              <a:rPr lang="en-US" smtClean="0">
                <a:latin typeface="Georgia" charset="0"/>
                <a:cs typeface="Georgia" charset="0"/>
              </a:rPr>
              <a:t>Low-interest infrastructure loans</a:t>
            </a:r>
          </a:p>
          <a:p>
            <a:pPr lvl="2">
              <a:buFontTx/>
              <a:buBlip>
                <a:blip r:embed="rId3"/>
              </a:buBlip>
            </a:pPr>
            <a:r>
              <a:rPr lang="en-US" smtClean="0">
                <a:latin typeface="Georgia" charset="0"/>
                <a:cs typeface="Georgia" charset="0"/>
              </a:rPr>
              <a:t>Matching funds</a:t>
            </a:r>
          </a:p>
          <a:p>
            <a:pPr lvl="1">
              <a:buFontTx/>
              <a:buBlip>
                <a:blip r:embed="rId2"/>
              </a:buBlip>
            </a:pPr>
            <a:r>
              <a:rPr lang="en-US" smtClean="0">
                <a:latin typeface="Georgia" charset="0"/>
                <a:cs typeface="Georgia" charset="0"/>
              </a:rPr>
              <a:t>Intangible</a:t>
            </a:r>
          </a:p>
          <a:p>
            <a:pPr lvl="2">
              <a:buFontTx/>
              <a:buBlip>
                <a:blip r:embed="rId3"/>
              </a:buBlip>
            </a:pPr>
            <a:r>
              <a:rPr lang="en-US" smtClean="0">
                <a:latin typeface="Georgia" charset="0"/>
                <a:cs typeface="Georgia" charset="0"/>
              </a:rPr>
              <a:t>Tax incentives</a:t>
            </a:r>
          </a:p>
          <a:p>
            <a:pPr lvl="2">
              <a:buFontTx/>
              <a:buBlip>
                <a:blip r:embed="rId3"/>
              </a:buBlip>
            </a:pPr>
            <a:r>
              <a:rPr lang="en-US" smtClean="0">
                <a:latin typeface="Georgia" charset="0"/>
                <a:cs typeface="Georgia" charset="0"/>
              </a:rPr>
              <a:t>Policy direction and regulations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en-US" sz="3900" smtClean="0">
                <a:effectLst/>
                <a:latin typeface="Georgia" charset="0"/>
                <a:cs typeface="Georgia" charset="0"/>
              </a:rPr>
              <a:t>Lessons Learned</a:t>
            </a:r>
          </a:p>
        </p:txBody>
      </p:sp>
      <p:sp>
        <p:nvSpPr>
          <p:cNvPr id="40963" name="Content Placeholder 2"/>
          <p:cNvSpPr>
            <a:spLocks noGrp="1"/>
          </p:cNvSpPr>
          <p:nvPr>
            <p:ph idx="1"/>
          </p:nvPr>
        </p:nvSpPr>
        <p:spPr/>
        <p:txBody>
          <a:bodyPr/>
          <a:lstStyle/>
          <a:p>
            <a:pPr>
              <a:buClrTx/>
            </a:pPr>
            <a:r>
              <a:rPr lang="en-US" smtClean="0">
                <a:latin typeface="Georgia" charset="0"/>
                <a:cs typeface="Georgia" charset="0"/>
              </a:rPr>
              <a:t>At end of lease, all property, structures and enhancements should revert to the airport</a:t>
            </a:r>
          </a:p>
          <a:p>
            <a:pPr>
              <a:buClrTx/>
            </a:pPr>
            <a:r>
              <a:rPr lang="en-US" smtClean="0">
                <a:latin typeface="Georgia" charset="0"/>
                <a:cs typeface="Georgia" charset="0"/>
              </a:rPr>
              <a:t>Identification of this point allows for honest discussion with regards to lease term and amortization of  developer’s investment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en-US" sz="3900" smtClean="0">
                <a:effectLst/>
                <a:latin typeface="Georgia" charset="0"/>
                <a:cs typeface="Georgia" charset="0"/>
              </a:rPr>
              <a:t>Lessons Learned</a:t>
            </a:r>
          </a:p>
        </p:txBody>
      </p:sp>
      <p:sp>
        <p:nvSpPr>
          <p:cNvPr id="41987" name="Rectangle 3"/>
          <p:cNvSpPr>
            <a:spLocks noGrp="1"/>
          </p:cNvSpPr>
          <p:nvPr>
            <p:ph idx="1"/>
          </p:nvPr>
        </p:nvSpPr>
        <p:spPr/>
        <p:txBody>
          <a:bodyPr/>
          <a:lstStyle/>
          <a:p>
            <a:r>
              <a:rPr lang="en-US" smtClean="0">
                <a:latin typeface="Georgia" charset="0"/>
                <a:cs typeface="Georgia" charset="0"/>
              </a:rPr>
              <a:t>Subleasing and subletting</a:t>
            </a:r>
          </a:p>
          <a:p>
            <a:r>
              <a:rPr lang="en-US" smtClean="0">
                <a:latin typeface="Georgia" charset="0"/>
                <a:cs typeface="Georgia" charset="0"/>
              </a:rPr>
              <a:t>The developer’s/tenant’s right to sublet all or a portion of leased property should be at the discretion of the airport sponsor</a:t>
            </a:r>
          </a:p>
          <a:p>
            <a:r>
              <a:rPr lang="en-US" smtClean="0">
                <a:latin typeface="Georgia" charset="0"/>
                <a:cs typeface="Georgia" charset="0"/>
              </a:rPr>
              <a:t>Subletting should be for a defined portion of the improvements and for a defined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Sponsor’s Role</a:t>
            </a:r>
          </a:p>
        </p:txBody>
      </p:sp>
      <p:sp>
        <p:nvSpPr>
          <p:cNvPr id="6147" name="Rectangle 3"/>
          <p:cNvSpPr>
            <a:spLocks noGrp="1"/>
          </p:cNvSpPr>
          <p:nvPr>
            <p:ph idx="1"/>
          </p:nvPr>
        </p:nvSpPr>
        <p:spPr/>
        <p:txBody>
          <a:bodyPr/>
          <a:lstStyle/>
          <a:p>
            <a:r>
              <a:rPr lang="en-US" smtClean="0">
                <a:latin typeface="Georgia" charset="0"/>
                <a:cs typeface="Georgia" charset="0"/>
              </a:rPr>
              <a:t>Establish direction and planning for airport development</a:t>
            </a:r>
          </a:p>
          <a:p>
            <a:r>
              <a:rPr lang="en-US" smtClean="0">
                <a:latin typeface="Georgia" charset="0"/>
                <a:cs typeface="Georgia" charset="0"/>
              </a:rPr>
              <a:t>Maintain communication between parties and ensure mutual interests are considered</a:t>
            </a:r>
          </a:p>
          <a:p>
            <a:endParaRPr lang="en-US" smtClean="0">
              <a:latin typeface="Georgia" charset="0"/>
              <a:cs typeface="Georgia"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3011" name="Content Placeholder 6"/>
          <p:cNvSpPr>
            <a:spLocks noGrp="1"/>
          </p:cNvSpPr>
          <p:nvPr>
            <p:ph idx="1"/>
          </p:nvPr>
        </p:nvSpPr>
        <p:spPr>
          <a:xfrm>
            <a:off x="1447800" y="1295400"/>
            <a:ext cx="7499350" cy="4724400"/>
          </a:xfrm>
        </p:spPr>
        <p:txBody>
          <a:bodyPr/>
          <a:lstStyle/>
          <a:p>
            <a:pPr>
              <a:buFont typeface="Wingdings" charset="2"/>
              <a:buNone/>
            </a:pPr>
            <a:r>
              <a:rPr lang="en-US" sz="2800" b="1" smtClean="0">
                <a:latin typeface="Georgia" charset="0"/>
                <a:cs typeface="Georgia" charset="0"/>
              </a:rPr>
              <a:t>Planning:</a:t>
            </a:r>
            <a:endParaRPr lang="en-US" sz="2800" smtClean="0">
              <a:latin typeface="Georgia" charset="0"/>
              <a:cs typeface="Georgia" charset="0"/>
            </a:endParaRPr>
          </a:p>
          <a:p>
            <a:pPr>
              <a:buFont typeface="Wingdings" charset="2"/>
              <a:buChar char="q"/>
            </a:pPr>
            <a:r>
              <a:rPr lang="en-US" sz="2400" smtClean="0">
                <a:latin typeface="Georgia" charset="0"/>
                <a:cs typeface="Georgia" charset="0"/>
              </a:rPr>
              <a:t>Does the project fit stated goals of: Airport Master Plan, Land Use Plan and Airport Business Plan?</a:t>
            </a:r>
          </a:p>
          <a:p>
            <a:pPr>
              <a:buFont typeface="Wingdings" charset="2"/>
              <a:buChar char="q"/>
            </a:pPr>
            <a:r>
              <a:rPr lang="en-US" sz="2400" smtClean="0">
                <a:latin typeface="Georgia" charset="0"/>
                <a:cs typeface="Georgia" charset="0"/>
              </a:rPr>
              <a:t>Does it comply with community land use plans, zoning ordinances and other applicable planning documents?</a:t>
            </a:r>
          </a:p>
          <a:p>
            <a:pPr>
              <a:buFont typeface="Wingdings" charset="2"/>
              <a:buChar char="q"/>
            </a:pPr>
            <a:r>
              <a:rPr lang="en-US" sz="2400" smtClean="0">
                <a:latin typeface="Georgia" charset="0"/>
                <a:cs typeface="Georgia" charset="0"/>
              </a:rPr>
              <a:t>Is it in compliance with FAA approved ALP?</a:t>
            </a:r>
          </a:p>
          <a:p>
            <a:pPr>
              <a:buFont typeface="Wingdings" charset="2"/>
              <a:buChar char="q"/>
            </a:pPr>
            <a:r>
              <a:rPr lang="en-US" sz="2400" smtClean="0">
                <a:latin typeface="Georgia" charset="0"/>
                <a:cs typeface="Georgia" charset="0"/>
              </a:rPr>
              <a:t>Does proposed use of property violate any grant assurances?</a:t>
            </a:r>
          </a:p>
          <a:p>
            <a:pPr>
              <a:buFont typeface="Wingdings" charset="2"/>
              <a:buChar char="q"/>
            </a:pPr>
            <a:r>
              <a:rPr lang="en-US" sz="2400" smtClean="0">
                <a:latin typeface="Georgia" charset="0"/>
                <a:cs typeface="Georgia" charset="0"/>
              </a:rPr>
              <a:t>Is proposed use of property in compliance with security and environmental regulation?</a:t>
            </a:r>
          </a:p>
          <a:p>
            <a:pPr>
              <a:buFont typeface="Wingdings" charset="2"/>
              <a:buNone/>
            </a:pPr>
            <a:endParaRPr lang="en-US" smtClean="0">
              <a:latin typeface="Georgia" charset="0"/>
              <a:cs typeface="Georgia" charset="0"/>
            </a:endParaRPr>
          </a:p>
          <a:p>
            <a:endParaRPr lang="en-US" smtClean="0">
              <a:latin typeface="Georgia" charset="0"/>
              <a:cs typeface="Georgia"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4035" name="Content Placeholder 6"/>
          <p:cNvSpPr>
            <a:spLocks noGrp="1"/>
          </p:cNvSpPr>
          <p:nvPr>
            <p:ph idx="1"/>
          </p:nvPr>
        </p:nvSpPr>
        <p:spPr>
          <a:xfrm>
            <a:off x="1447800" y="1295400"/>
            <a:ext cx="7499350" cy="4724400"/>
          </a:xfrm>
        </p:spPr>
        <p:txBody>
          <a:bodyPr/>
          <a:lstStyle/>
          <a:p>
            <a:pPr>
              <a:buFont typeface="Wingdings" charset="2"/>
              <a:buNone/>
            </a:pPr>
            <a:r>
              <a:rPr lang="en-US" sz="2800" b="1" smtClean="0">
                <a:latin typeface="Georgia" charset="0"/>
                <a:cs typeface="Georgia" charset="0"/>
              </a:rPr>
              <a:t>Planning:</a:t>
            </a:r>
          </a:p>
          <a:p>
            <a:pPr>
              <a:buFont typeface="Wingdings" charset="2"/>
              <a:buChar char="q"/>
            </a:pPr>
            <a:r>
              <a:rPr lang="en-US" sz="2400" smtClean="0">
                <a:latin typeface="Georgia" charset="0"/>
                <a:cs typeface="Georgia" charset="0"/>
              </a:rPr>
              <a:t>Does project represent the highest-and-best use of the property?</a:t>
            </a:r>
          </a:p>
          <a:p>
            <a:pPr>
              <a:buFont typeface="Wingdings" charset="2"/>
              <a:buChar char="q"/>
            </a:pPr>
            <a:r>
              <a:rPr lang="en-US" sz="2400" smtClean="0">
                <a:latin typeface="Georgia" charset="0"/>
                <a:cs typeface="Georgia" charset="0"/>
              </a:rPr>
              <a:t>Is project in conflict with any current airport agreements such as non-compete or right-of-first-refusal clauses that may be in affect with existing tenant?</a:t>
            </a:r>
            <a:r>
              <a:rPr lang="en-US" sz="2400" smtClean="0">
                <a:solidFill>
                  <a:srgbClr val="FF0000"/>
                </a:solidFill>
                <a:latin typeface="Georgia" charset="0"/>
                <a:cs typeface="Georgia" charset="0"/>
              </a:rPr>
              <a:t> </a:t>
            </a:r>
          </a:p>
          <a:p>
            <a:pPr>
              <a:buFont typeface="Wingdings" charset="2"/>
              <a:buChar char="q"/>
            </a:pPr>
            <a:r>
              <a:rPr lang="en-US" sz="2400" smtClean="0">
                <a:solidFill>
                  <a:srgbClr val="000000"/>
                </a:solidFill>
                <a:latin typeface="Georgia" charset="0"/>
                <a:cs typeface="Georgia" charset="0"/>
              </a:rPr>
              <a:t>Does proposed use of property conform to desired aeronautical uses (airside land being used for aviation purposes for example)?</a:t>
            </a:r>
          </a:p>
          <a:p>
            <a:pPr>
              <a:buFont typeface="Wingdings" charset="2"/>
              <a:buChar char="q"/>
            </a:pPr>
            <a:endParaRPr lang="en-US" sz="2400" smtClean="0">
              <a:latin typeface="Georgia" charset="0"/>
              <a:cs typeface="Georgia" charset="0"/>
            </a:endParaRPr>
          </a:p>
          <a:p>
            <a:pPr>
              <a:buFont typeface="Wingdings" charset="2"/>
              <a:buNone/>
            </a:pPr>
            <a:endParaRPr lang="en-US" smtClean="0">
              <a:latin typeface="Georgia" charset="0"/>
              <a:cs typeface="Georgia"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5059" name="Content Placeholder 6"/>
          <p:cNvSpPr>
            <a:spLocks noGrp="1"/>
          </p:cNvSpPr>
          <p:nvPr>
            <p:ph idx="1"/>
          </p:nvPr>
        </p:nvSpPr>
        <p:spPr>
          <a:xfrm>
            <a:off x="1447800" y="1295400"/>
            <a:ext cx="7499350" cy="4724400"/>
          </a:xfrm>
        </p:spPr>
        <p:txBody>
          <a:bodyPr/>
          <a:lstStyle/>
          <a:p>
            <a:pPr>
              <a:buFont typeface="Wingdings" charset="2"/>
              <a:buNone/>
            </a:pPr>
            <a:r>
              <a:rPr lang="en-US" sz="2800" b="1" smtClean="0">
                <a:latin typeface="Georgia" charset="0"/>
                <a:cs typeface="Georgia" charset="0"/>
              </a:rPr>
              <a:t>Stakeholder Involvement:</a:t>
            </a:r>
          </a:p>
          <a:p>
            <a:pPr>
              <a:buFont typeface="Wingdings" charset="2"/>
              <a:buChar char="q"/>
            </a:pPr>
            <a:r>
              <a:rPr lang="en-US" sz="2400" smtClean="0">
                <a:latin typeface="Georgia" charset="0"/>
                <a:cs typeface="Georgia" charset="0"/>
              </a:rPr>
              <a:t>Have all of the potential stakeholders in project been identified?</a:t>
            </a:r>
          </a:p>
          <a:p>
            <a:pPr>
              <a:buFont typeface="Wingdings" charset="2"/>
              <a:buChar char="q"/>
            </a:pPr>
            <a:r>
              <a:rPr lang="en-US" sz="2400" smtClean="0">
                <a:latin typeface="Georgia" charset="0"/>
                <a:cs typeface="Georgia" charset="0"/>
              </a:rPr>
              <a:t>Have perspectives, concerns and resources (e.g. potential funding sources, marketing resources, and development expertise) of stakeholders been identified? </a:t>
            </a:r>
          </a:p>
          <a:p>
            <a:pPr>
              <a:buFont typeface="Wingdings" charset="2"/>
              <a:buChar char="q"/>
            </a:pPr>
            <a:r>
              <a:rPr lang="en-US" sz="2400" smtClean="0">
                <a:latin typeface="Georgia" charset="0"/>
                <a:cs typeface="Georgia" charset="0"/>
              </a:rPr>
              <a:t>Are plans in place to reach out to identified stakeholders; are mechanisms such as public meetings, round-table discussions and focus groups planned to facilitate communications and dialogue?</a:t>
            </a:r>
          </a:p>
          <a:p>
            <a:pPr>
              <a:buFont typeface="Wingdings" charset="2"/>
              <a:buNone/>
            </a:pPr>
            <a:endParaRPr lang="en-US" sz="2800" b="1" smtClean="0">
              <a:latin typeface="Georgia" charset="0"/>
              <a:cs typeface="Georgia" charset="0"/>
            </a:endParaRPr>
          </a:p>
          <a:p>
            <a:pPr>
              <a:buFont typeface="Wingdings" charset="2"/>
              <a:buNone/>
            </a:pPr>
            <a:endParaRPr lang="en-US" smtClean="0">
              <a:latin typeface="Georgia" charset="0"/>
              <a:cs typeface="Georgia"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6083"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Finance and Funding:</a:t>
            </a:r>
          </a:p>
          <a:p>
            <a:pPr>
              <a:buFont typeface="Wingdings" charset="2"/>
              <a:buChar char="q"/>
            </a:pPr>
            <a:r>
              <a:rPr lang="en-US" sz="2400" smtClean="0">
                <a:latin typeface="Georgia" charset="0"/>
                <a:cs typeface="Georgia" charset="0"/>
              </a:rPr>
              <a:t>What will project cost in immediate outlay of resources; what ongoing operational, maintenance and financing costs are anticipated?</a:t>
            </a:r>
          </a:p>
          <a:p>
            <a:pPr>
              <a:buFont typeface="Wingdings" charset="2"/>
              <a:buChar char="q"/>
            </a:pPr>
            <a:r>
              <a:rPr lang="en-US" sz="2400" smtClean="0">
                <a:latin typeface="Georgia" charset="0"/>
                <a:cs typeface="Georgia" charset="0"/>
              </a:rPr>
              <a:t>Where will project funding come from; what entity/stakeholder is responsible for securing it?</a:t>
            </a:r>
          </a:p>
          <a:p>
            <a:pPr>
              <a:buFont typeface="Wingdings" charset="2"/>
              <a:buChar char="q"/>
            </a:pPr>
            <a:r>
              <a:rPr lang="en-US" sz="2400" smtClean="0">
                <a:latin typeface="Georgia" charset="0"/>
                <a:cs typeface="Georgia" charset="0"/>
              </a:rPr>
              <a:t>Will airport sponsor’s debt capacity and/or credit worthiness be impacted by financing this project?</a:t>
            </a:r>
          </a:p>
          <a:p>
            <a:pPr>
              <a:buFont typeface="Wingdings" charset="2"/>
              <a:buChar char="q"/>
            </a:pPr>
            <a:r>
              <a:rPr lang="en-US" sz="2400" smtClean="0">
                <a:latin typeface="Georgia" charset="0"/>
                <a:cs typeface="Georgia" charset="0"/>
              </a:rPr>
              <a:t>Does airport have ability to issue debt - either through airport sponsor organization or through another applicable public-sector entity ?</a:t>
            </a:r>
          </a:p>
          <a:p>
            <a:pPr>
              <a:buFont typeface="Wingdings" charset="2"/>
              <a:buChar char="q"/>
            </a:pPr>
            <a:endParaRPr lang="en-US" sz="2400" b="1" smtClean="0">
              <a:latin typeface="Georgia" charset="0"/>
              <a:cs typeface="Georgia" charset="0"/>
            </a:endParaRPr>
          </a:p>
          <a:p>
            <a:pPr>
              <a:buFont typeface="Wingdings" charset="2"/>
              <a:buNone/>
            </a:pPr>
            <a:endParaRPr lang="en-US" smtClean="0">
              <a:latin typeface="Georgia" charset="0"/>
              <a:cs typeface="Georgia"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7107"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Finance and Funding:</a:t>
            </a:r>
          </a:p>
          <a:p>
            <a:pPr>
              <a:buFont typeface="Wingdings" charset="2"/>
              <a:buChar char="q"/>
            </a:pPr>
            <a:r>
              <a:rPr lang="en-US" sz="2400" smtClean="0">
                <a:latin typeface="Georgia" charset="0"/>
                <a:cs typeface="Georgia" charset="0"/>
              </a:rPr>
              <a:t>Does project qualify for EDA/EDC grants or bonds (either local, state or federal)?</a:t>
            </a:r>
          </a:p>
          <a:p>
            <a:pPr>
              <a:buFont typeface="Wingdings" charset="2"/>
              <a:buChar char="q"/>
            </a:pPr>
            <a:r>
              <a:rPr lang="en-US" sz="2400" smtClean="0">
                <a:latin typeface="Georgia" charset="0"/>
                <a:cs typeface="Georgia" charset="0"/>
              </a:rPr>
              <a:t>Will anticipated airport revenue be sufficient to cover debt obligations and recurring operational costs assigned to sponsor?</a:t>
            </a:r>
          </a:p>
          <a:p>
            <a:pPr>
              <a:buFont typeface="Wingdings" charset="2"/>
              <a:buChar char="q"/>
            </a:pPr>
            <a:r>
              <a:rPr lang="en-US" sz="2400" smtClean="0">
                <a:latin typeface="Georgia" charset="0"/>
                <a:cs typeface="Georgia" charset="0"/>
              </a:rPr>
              <a:t>Will airport sponsor recognize revenues in line with valuation estimates or appraised market value of  property?</a:t>
            </a:r>
          </a:p>
          <a:p>
            <a:pPr>
              <a:buFont typeface="Wingdings" charset="2"/>
              <a:buChar char="q"/>
            </a:pPr>
            <a:r>
              <a:rPr lang="en-US" sz="2400" smtClean="0">
                <a:latin typeface="Georgia" charset="0"/>
                <a:cs typeface="Georgia" charset="0"/>
              </a:rPr>
              <a:t>Has a pro-forma financial analysis of project been conducted that will forecast the project-specific financial implications for the airport?</a:t>
            </a:r>
          </a:p>
          <a:p>
            <a:pPr>
              <a:buFont typeface="Wingdings" charset="2"/>
              <a:buNone/>
            </a:pPr>
            <a:endParaRPr lang="en-US" smtClean="0">
              <a:latin typeface="Georgia" charset="0"/>
              <a:cs typeface="Georgia"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8131"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Are Lessor and Lessee clearly identified in lease document? </a:t>
            </a:r>
          </a:p>
          <a:p>
            <a:pPr>
              <a:buFont typeface="Wingdings" charset="2"/>
              <a:buChar char="q"/>
            </a:pPr>
            <a:r>
              <a:rPr lang="en-US" sz="2400" smtClean="0">
                <a:latin typeface="Georgia" charset="0"/>
                <a:cs typeface="Georgia" charset="0"/>
              </a:rPr>
              <a:t>Are premises (a.k.a “property”) clearly defined in lease agreement? </a:t>
            </a:r>
          </a:p>
          <a:p>
            <a:pPr>
              <a:buFont typeface="Wingdings" charset="2"/>
              <a:buChar char="q"/>
            </a:pPr>
            <a:r>
              <a:rPr lang="en-US" sz="2400" smtClean="0">
                <a:latin typeface="Georgia" charset="0"/>
                <a:cs typeface="Georgia" charset="0"/>
              </a:rPr>
              <a:t>Does lease agreement stipulate approved use of premises? </a:t>
            </a:r>
          </a:p>
          <a:p>
            <a:pPr>
              <a:buFont typeface="Wingdings" charset="2"/>
              <a:buChar char="q"/>
            </a:pPr>
            <a:r>
              <a:rPr lang="en-US" sz="2400" smtClean="0">
                <a:latin typeface="Georgia" charset="0"/>
                <a:cs typeface="Georgia" charset="0"/>
              </a:rPr>
              <a:t>Is length of lease stated with a clear “commencement date” on which lease agreement will take effect?  </a:t>
            </a:r>
          </a:p>
          <a:p>
            <a:pPr>
              <a:buFont typeface="Wingdings" charset="2"/>
              <a:buChar char="q"/>
            </a:pPr>
            <a:r>
              <a:rPr lang="en-US" sz="2400" smtClean="0">
                <a:latin typeface="Georgia" charset="0"/>
                <a:cs typeface="Georgia" charset="0"/>
              </a:rPr>
              <a:t>Does  lease term violate any local or state statutes regulating the maximum term that may be offered by a public agency? </a:t>
            </a:r>
          </a:p>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49155"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Does lease agreement clearly state rent due to  Lessor, schedule of payment, acceptable method of payment and penalties for late payment?</a:t>
            </a:r>
          </a:p>
          <a:p>
            <a:pPr>
              <a:buFont typeface="Wingdings" charset="2"/>
              <a:buChar char="q"/>
            </a:pPr>
            <a:r>
              <a:rPr lang="en-US" sz="2400" smtClean="0">
                <a:latin typeface="Georgia" charset="0"/>
                <a:cs typeface="Georgia" charset="0"/>
              </a:rPr>
              <a:t>Is there an escalation clause that will allow airport sponsor to adjust lease rent? </a:t>
            </a:r>
          </a:p>
          <a:p>
            <a:pPr>
              <a:buFont typeface="Wingdings" charset="2"/>
              <a:buChar char="q"/>
            </a:pPr>
            <a:r>
              <a:rPr lang="en-US" sz="2400" smtClean="0">
                <a:latin typeface="Georgia" charset="0"/>
                <a:cs typeface="Georgia" charset="0"/>
              </a:rPr>
              <a:t>Is division of responsibility for leasehold operation and maintenance clearly stated for Lessee and Lessor? </a:t>
            </a:r>
          </a:p>
          <a:p>
            <a:pPr>
              <a:buFont typeface="Wingdings" charset="2"/>
              <a:buChar char="q"/>
            </a:pPr>
            <a:r>
              <a:rPr lang="en-US" sz="2400" smtClean="0">
                <a:latin typeface="Georgia" charset="0"/>
                <a:cs typeface="Georgia" charset="0"/>
              </a:rPr>
              <a:t>Is process for the construction of improvements by Lessee clearly spelled out? </a:t>
            </a:r>
          </a:p>
          <a:p>
            <a:pPr>
              <a:buFont typeface="Wingdings" charset="2"/>
              <a:buNone/>
            </a:pPr>
            <a:endParaRPr lang="en-US" sz="2800" smtClean="0">
              <a:latin typeface="Georgia" charset="0"/>
              <a:cs typeface="Georgia"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50179"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Does lease clearly state how and when ownership of leasehold improvements will revert to the airport? The reversion may include: </a:t>
            </a:r>
          </a:p>
          <a:p>
            <a:pPr lvl="1">
              <a:buFont typeface="Wingdings" charset="2"/>
              <a:buBlip>
                <a:blip r:embed="rId3"/>
              </a:buBlip>
            </a:pPr>
            <a:r>
              <a:rPr lang="en-US" sz="2400" smtClean="0">
                <a:latin typeface="Georgia" charset="0"/>
                <a:cs typeface="Georgia" charset="0"/>
              </a:rPr>
              <a:t>Failure to pay rent</a:t>
            </a:r>
          </a:p>
          <a:p>
            <a:pPr lvl="1">
              <a:buFont typeface="Wingdings" charset="2"/>
              <a:buBlip>
                <a:blip r:embed="rId3"/>
              </a:buBlip>
            </a:pPr>
            <a:r>
              <a:rPr lang="en-US" sz="2400" smtClean="0">
                <a:latin typeface="Georgia" charset="0"/>
                <a:cs typeface="Georgia" charset="0"/>
              </a:rPr>
              <a:t>Violation of Airport Rules &amp; Regulations</a:t>
            </a:r>
          </a:p>
          <a:p>
            <a:pPr lvl="1">
              <a:buFont typeface="Wingdings" charset="2"/>
              <a:buBlip>
                <a:blip r:embed="rId3"/>
              </a:buBlip>
            </a:pPr>
            <a:r>
              <a:rPr lang="en-US" sz="2400" smtClean="0">
                <a:latin typeface="Georgia" charset="0"/>
                <a:cs typeface="Georgia" charset="0"/>
              </a:rPr>
              <a:t>Failure to comply with Airport Minimum Standards</a:t>
            </a:r>
          </a:p>
          <a:p>
            <a:pPr lvl="1">
              <a:buFont typeface="Wingdings" charset="2"/>
              <a:buBlip>
                <a:blip r:embed="rId3"/>
              </a:buBlip>
            </a:pPr>
            <a:r>
              <a:rPr lang="en-US" sz="2400" smtClean="0">
                <a:latin typeface="Georgia" charset="0"/>
                <a:cs typeface="Georgia" charset="0"/>
              </a:rPr>
              <a:t>Violation of a lease-specific clause within agreement</a:t>
            </a:r>
          </a:p>
          <a:p>
            <a:pPr lvl="1">
              <a:buFont typeface="Wingdings" charset="2"/>
              <a:buBlip>
                <a:blip r:embed="rId3"/>
              </a:buBlip>
            </a:pPr>
            <a:r>
              <a:rPr lang="en-US" sz="2400" smtClean="0">
                <a:latin typeface="Georgia" charset="0"/>
                <a:cs typeface="Georgia" charset="0"/>
              </a:rPr>
              <a:t>The triggering of a non-compete clause</a:t>
            </a:r>
          </a:p>
          <a:p>
            <a:pPr lvl="1">
              <a:buFont typeface="Wingdings" charset="2"/>
              <a:buBlip>
                <a:blip r:embed="rId3"/>
              </a:buBlip>
            </a:pPr>
            <a:r>
              <a:rPr lang="en-US" sz="2400" smtClean="0">
                <a:latin typeface="Georgia" charset="0"/>
                <a:cs typeface="Georgia" charset="0"/>
              </a:rPr>
              <a:t>Airport purchase of leasehold improvements</a:t>
            </a:r>
          </a:p>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51203"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Are rights, reservations and obligations of both Lessor and Lessee addressed in lease agreement? </a:t>
            </a:r>
          </a:p>
          <a:p>
            <a:pPr>
              <a:buFont typeface="Wingdings" charset="2"/>
              <a:buChar char="q"/>
            </a:pPr>
            <a:r>
              <a:rPr lang="en-US" sz="2400" smtClean="0">
                <a:latin typeface="Georgia" charset="0"/>
                <a:cs typeface="Georgia" charset="0"/>
              </a:rPr>
              <a:t>Does lease agreement allow for inspection of  premises by airport sponsor? </a:t>
            </a:r>
          </a:p>
          <a:p>
            <a:pPr>
              <a:buFont typeface="Wingdings" charset="2"/>
              <a:buChar char="q"/>
            </a:pPr>
            <a:r>
              <a:rPr lang="en-US" sz="2400" smtClean="0">
                <a:latin typeface="Georgia" charset="0"/>
                <a:cs typeface="Georgia" charset="0"/>
              </a:rPr>
              <a:t>Are insurance obligations of Lessee clearly spelled out? </a:t>
            </a:r>
          </a:p>
          <a:p>
            <a:pPr>
              <a:buFont typeface="Wingdings" charset="2"/>
              <a:buChar char="q"/>
            </a:pPr>
            <a:r>
              <a:rPr lang="en-US" sz="2400" smtClean="0">
                <a:latin typeface="Georgia" charset="0"/>
                <a:cs typeface="Georgia" charset="0"/>
              </a:rPr>
              <a:t>Will lease agreement allow primary Lessee to sublease all or a portion of property? 	</a:t>
            </a:r>
          </a:p>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 Checklist</a:t>
            </a:r>
          </a:p>
        </p:txBody>
      </p:sp>
      <p:sp>
        <p:nvSpPr>
          <p:cNvPr id="52227" name="Content Placeholder 6"/>
          <p:cNvSpPr>
            <a:spLocks noGrp="1"/>
          </p:cNvSpPr>
          <p:nvPr>
            <p:ph idx="1"/>
          </p:nvPr>
        </p:nvSpPr>
        <p:spPr>
          <a:xfrm>
            <a:off x="1447800" y="1295400"/>
            <a:ext cx="7499350" cy="5334000"/>
          </a:xfrm>
        </p:spPr>
        <p:txBody>
          <a:bodyPr/>
          <a:lstStyle/>
          <a:p>
            <a:pPr>
              <a:buFont typeface="Wingdings" charset="2"/>
              <a:buNone/>
            </a:pPr>
            <a:r>
              <a:rPr lang="en-US" sz="2800" b="1" smtClean="0">
                <a:latin typeface="Georgia" charset="0"/>
                <a:cs typeface="Georgia" charset="0"/>
              </a:rPr>
              <a:t>Lease Agreements:</a:t>
            </a:r>
          </a:p>
          <a:p>
            <a:pPr>
              <a:buFont typeface="Wingdings" charset="2"/>
              <a:buChar char="q"/>
            </a:pPr>
            <a:r>
              <a:rPr lang="en-US" sz="2400" smtClean="0">
                <a:latin typeface="Georgia" charset="0"/>
                <a:cs typeface="Georgia" charset="0"/>
              </a:rPr>
              <a:t>Does lease agreement include any potential grant assurance violations relating to lease term length, economic nondiscrimination, airport sustainability and granting of exclusive rights? </a:t>
            </a:r>
          </a:p>
          <a:p>
            <a:pPr>
              <a:buFont typeface="Wingdings" charset="2"/>
              <a:buChar char="q"/>
            </a:pPr>
            <a:r>
              <a:rPr lang="en-US" sz="2400" smtClean="0">
                <a:latin typeface="Georgia" charset="0"/>
                <a:cs typeface="Georgia" charset="0"/>
              </a:rPr>
              <a:t>If there is a potential cause for concern, has the FAA been consulted and approval sought?</a:t>
            </a:r>
          </a:p>
          <a:p>
            <a:pPr>
              <a:buFont typeface="Wingdings" charset="2"/>
              <a:buChar char="q"/>
            </a:pPr>
            <a:endParaRPr lang="en-US" sz="2400" smtClean="0">
              <a:latin typeface="Georgia" charset="0"/>
              <a:cs typeface="Georgi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447800" y="1295400"/>
            <a:ext cx="7499350" cy="5181600"/>
          </a:xfrm>
        </p:spPr>
        <p:txBody>
          <a:bodyPr/>
          <a:lstStyle/>
          <a:p>
            <a:r>
              <a:rPr lang="en-US" sz="2800" smtClean="0">
                <a:latin typeface="Georgia" charset="0"/>
                <a:cs typeface="Georgia" charset="0"/>
              </a:rPr>
              <a:t>Airport sponsor must comply with Federal Grant Assurances associated with FAA funding of infrastructure</a:t>
            </a:r>
          </a:p>
          <a:p>
            <a:pPr>
              <a:buFont typeface="Wingdings" charset="2"/>
              <a:buNone/>
            </a:pPr>
            <a:endParaRPr lang="en-US" sz="2800" smtClean="0">
              <a:latin typeface="Georgia" charset="0"/>
              <a:cs typeface="Georgia" charset="0"/>
            </a:endParaRPr>
          </a:p>
          <a:p>
            <a:r>
              <a:rPr lang="en-US" sz="2800" smtClean="0">
                <a:latin typeface="Georgia" charset="0"/>
                <a:cs typeface="Georgia" charset="0"/>
              </a:rPr>
              <a:t>Sponsor should establish Minimum Standards for Aeronautical Development/Rules &amp; Regulations</a:t>
            </a:r>
          </a:p>
          <a:p>
            <a:pPr>
              <a:buFont typeface="Wingdings" charset="2"/>
              <a:buNone/>
            </a:pPr>
            <a:endParaRPr lang="en-US" sz="2800" smtClean="0">
              <a:latin typeface="Georgia" charset="0"/>
              <a:cs typeface="Georgia" charset="0"/>
            </a:endParaRPr>
          </a:p>
          <a:p>
            <a:r>
              <a:rPr lang="en-US" sz="2800" smtClean="0">
                <a:latin typeface="Georgia" charset="0"/>
                <a:cs typeface="Georgia" charset="0"/>
              </a:rPr>
              <a:t>These foundational documents should be referenced in lease agreements and updated periodically</a:t>
            </a:r>
          </a:p>
        </p:txBody>
      </p:sp>
      <p:sp>
        <p:nvSpPr>
          <p:cNvPr id="5"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Airport Sponsor’s Role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4"/>
          <p:cNvSpPr>
            <a:spLocks noChangeArrowheads="1"/>
          </p:cNvSpPr>
          <p:nvPr/>
        </p:nvSpPr>
        <p:spPr bwMode="auto">
          <a:xfrm>
            <a:off x="1143000" y="1630363"/>
            <a:ext cx="7848600" cy="1554162"/>
          </a:xfrm>
          <a:prstGeom prst="rect">
            <a:avLst/>
          </a:prstGeom>
          <a:noFill/>
          <a:ln w="9525">
            <a:noFill/>
            <a:miter lim="800000"/>
            <a:headEnd/>
            <a:tailEnd/>
          </a:ln>
        </p:spPr>
        <p:txBody>
          <a:bodyPr>
            <a:spAutoFit/>
          </a:bodyPr>
          <a:lstStyle/>
          <a:p>
            <a:pPr algn="ctr"/>
            <a:r>
              <a:rPr lang="en-US" sz="3200" b="1">
                <a:latin typeface="Georgia" charset="0"/>
              </a:rPr>
              <a:t>Best Management Practices for Leasing and Developing Airside Airport Property</a:t>
            </a:r>
            <a:endParaRPr lang="en-US" sz="3200">
              <a:latin typeface="Georgia" charset="0"/>
            </a:endParaRPr>
          </a:p>
        </p:txBody>
      </p:sp>
      <p:pic>
        <p:nvPicPr>
          <p:cNvPr id="53251" name="Picture 4" descr="http://rds.yahoo.com/_ylt=A9G_bHLI8GJLRVkABmajzbkF/SIG=131917dmr/EXP=1264861768/**http%3a/img.thesun.co.uk/multimedia/archive/00482/cessna_plane_682_482791a.jpg"/>
          <p:cNvPicPr>
            <a:picLocks noChangeAspect="1" noChangeArrowheads="1"/>
          </p:cNvPicPr>
          <p:nvPr/>
        </p:nvPicPr>
        <p:blipFill>
          <a:blip r:embed="rId2"/>
          <a:srcRect l="7047" t="2708" r="2167" b="3433"/>
          <a:stretch>
            <a:fillRect/>
          </a:stretch>
        </p:blipFill>
        <p:spPr bwMode="auto">
          <a:xfrm>
            <a:off x="5268913" y="4316413"/>
            <a:ext cx="3189287" cy="1931987"/>
          </a:xfrm>
          <a:prstGeom prst="rect">
            <a:avLst/>
          </a:prstGeom>
          <a:noFill/>
          <a:ln w="9525">
            <a:noFill/>
            <a:miter lim="800000"/>
            <a:headEnd/>
            <a:tailEnd/>
          </a:ln>
        </p:spPr>
      </p:pic>
      <p:pic>
        <p:nvPicPr>
          <p:cNvPr id="53252" name="Picture 5" descr="Delta 737 on GNV Ramp"/>
          <p:cNvPicPr>
            <a:picLocks noChangeAspect="1" noChangeArrowheads="1"/>
          </p:cNvPicPr>
          <p:nvPr/>
        </p:nvPicPr>
        <p:blipFill>
          <a:blip r:embed="rId3"/>
          <a:srcRect t="7039" b="10970"/>
          <a:stretch>
            <a:fillRect/>
          </a:stretch>
        </p:blipFill>
        <p:spPr bwMode="auto">
          <a:xfrm>
            <a:off x="1658938" y="3733800"/>
            <a:ext cx="3217862" cy="1981200"/>
          </a:xfrm>
          <a:prstGeom prst="rect">
            <a:avLst/>
          </a:prstGeom>
          <a:noFill/>
          <a:ln w="9525">
            <a:noFill/>
            <a:miter lim="800000"/>
            <a:headEnd/>
            <a:tailEnd/>
          </a:ln>
        </p:spPr>
      </p:pic>
      <p:sp>
        <p:nvSpPr>
          <p:cNvPr id="53253" name="Text Placeholder 4"/>
          <p:cNvSpPr>
            <a:spLocks noGrp="1"/>
          </p:cNvSpPr>
          <p:nvPr>
            <p:ph type="body" sz="quarter" idx="14"/>
          </p:nvPr>
        </p:nvSpPr>
        <p:spPr/>
        <p:txBody>
          <a:bodyPr/>
          <a:lstStyle/>
          <a:p>
            <a:endParaRPr lang="en-US" smtClean="0">
              <a:latin typeface="Georgia" charset="0"/>
              <a:cs typeface="Georgia" charset="0"/>
            </a:endParaRPr>
          </a:p>
          <a:p>
            <a:pPr>
              <a:buFont typeface="Wingdings" charset="2"/>
              <a:buNone/>
            </a:pPr>
            <a:endParaRPr lang="en-US" sz="2800" smtClean="0">
              <a:latin typeface="Georgia" charset="0"/>
              <a:cs typeface="Georgi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8195" name="Content Placeholder 6"/>
          <p:cNvSpPr>
            <a:spLocks noGrp="1"/>
          </p:cNvSpPr>
          <p:nvPr>
            <p:ph idx="1"/>
          </p:nvPr>
        </p:nvSpPr>
        <p:spPr>
          <a:xfrm>
            <a:off x="1447800" y="1600200"/>
            <a:ext cx="7499350" cy="5029200"/>
          </a:xfrm>
        </p:spPr>
        <p:txBody>
          <a:bodyPr/>
          <a:lstStyle/>
          <a:p>
            <a:r>
              <a:rPr lang="en-US" sz="2800" smtClean="0">
                <a:latin typeface="Georgia" charset="0"/>
                <a:cs typeface="Georgia" charset="0"/>
              </a:rPr>
              <a:t>Grant Assurance 5-Preserving Rights and Powers:</a:t>
            </a:r>
          </a:p>
          <a:p>
            <a:pPr lvl="1">
              <a:buFontTx/>
              <a:buBlip>
                <a:blip r:embed="rId2"/>
              </a:buBlip>
            </a:pPr>
            <a:r>
              <a:rPr lang="en-US" sz="2000" i="1" smtClean="0">
                <a:latin typeface="Georgia" charset="0"/>
                <a:cs typeface="Georgia" charset="0"/>
              </a:rPr>
              <a:t> </a:t>
            </a:r>
            <a:r>
              <a:rPr lang="en-US" sz="2400" smtClean="0">
                <a:latin typeface="Georgia" charset="0"/>
                <a:cs typeface="Georgia" charset="0"/>
              </a:rPr>
              <a:t>Airport sponsor won’t take or permit any action which would operate to deprive it of any of the rights and powers to perform any or all of terms, conditions, and assurances in grant agreement without the written approval of the Secretary</a:t>
            </a:r>
          </a:p>
          <a:p>
            <a:pPr lvl="1">
              <a:buFontTx/>
              <a:buNone/>
            </a:pPr>
            <a:endParaRPr lang="en-US" sz="2400" smtClean="0">
              <a:latin typeface="Georgia" charset="0"/>
              <a:cs typeface="Georgia" charset="0"/>
            </a:endParaRPr>
          </a:p>
          <a:p>
            <a:pPr lvl="1">
              <a:buFontTx/>
              <a:buBlip>
                <a:blip r:embed="rId2"/>
              </a:buBlip>
            </a:pPr>
            <a:r>
              <a:rPr lang="en-US" sz="2400" smtClean="0">
                <a:latin typeface="Georgia" charset="0"/>
                <a:cs typeface="Georgia" charset="0"/>
              </a:rPr>
              <a:t>Airport sponsor will act promptly to acquire, extinguish or modify any outstanding rights or claims of right of others which would interfere with such performance by the sponsor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9219" name="Content Placeholder 6"/>
          <p:cNvSpPr>
            <a:spLocks noGrp="1"/>
          </p:cNvSpPr>
          <p:nvPr>
            <p:ph idx="1"/>
          </p:nvPr>
        </p:nvSpPr>
        <p:spPr>
          <a:xfrm>
            <a:off x="1447800" y="1371600"/>
            <a:ext cx="7499350" cy="5257800"/>
          </a:xfrm>
        </p:spPr>
        <p:txBody>
          <a:bodyPr/>
          <a:lstStyle/>
          <a:p>
            <a:r>
              <a:rPr lang="en-US" sz="2400" smtClean="0">
                <a:latin typeface="Georgia" charset="0"/>
                <a:cs typeface="Georgia" charset="0"/>
              </a:rPr>
              <a:t>Grant Assurance 6-Community Considerations: </a:t>
            </a:r>
          </a:p>
          <a:p>
            <a:pPr lvl="1">
              <a:buFontTx/>
              <a:buBlip>
                <a:blip r:embed="rId2"/>
              </a:buBlip>
            </a:pPr>
            <a:r>
              <a:rPr lang="en-US" sz="2200" smtClean="0">
                <a:latin typeface="Georgia" charset="0"/>
                <a:cs typeface="Georgia" charset="0"/>
              </a:rPr>
              <a:t>Project consistent with existing local public agency plans for the development of the area surrounding the airport</a:t>
            </a:r>
          </a:p>
          <a:p>
            <a:r>
              <a:rPr lang="en-US" sz="2400" smtClean="0">
                <a:latin typeface="Georgia" charset="0"/>
                <a:cs typeface="Georgia" charset="0"/>
              </a:rPr>
              <a:t>Grant Assurance 7-Consideration of Local Interest: </a:t>
            </a:r>
          </a:p>
          <a:p>
            <a:pPr lvl="1">
              <a:buFontTx/>
              <a:buBlip>
                <a:blip r:embed="rId2"/>
              </a:buBlip>
            </a:pPr>
            <a:r>
              <a:rPr lang="en-US" sz="2200" smtClean="0">
                <a:latin typeface="Georgia" charset="0"/>
                <a:cs typeface="Georgia" charset="0"/>
              </a:rPr>
              <a:t>Airport sponsor must give fair consideration to interest of communities in or near where the project may be located</a:t>
            </a:r>
          </a:p>
          <a:p>
            <a:r>
              <a:rPr lang="en-US" sz="2400" smtClean="0">
                <a:latin typeface="Georgia" charset="0"/>
                <a:cs typeface="Georgia" charset="0"/>
              </a:rPr>
              <a:t>Grant Assurance 8-Consultation with Users:</a:t>
            </a:r>
          </a:p>
          <a:p>
            <a:pPr lvl="1">
              <a:buFontTx/>
              <a:buBlip>
                <a:blip r:embed="rId2"/>
              </a:buBlip>
            </a:pPr>
            <a:r>
              <a:rPr lang="en-US" sz="2000" b="1" smtClean="0">
                <a:latin typeface="Georgia" charset="0"/>
                <a:cs typeface="Georgia" charset="0"/>
              </a:rPr>
              <a:t> </a:t>
            </a:r>
            <a:r>
              <a:rPr lang="en-US" sz="2200" smtClean="0">
                <a:latin typeface="Georgia" charset="0"/>
                <a:cs typeface="Georgia" charset="0"/>
              </a:rPr>
              <a:t>Airport sponsor must undertake reasonable consultations with affected parties using airport where project is proposed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0243" name="Content Placeholder 6"/>
          <p:cNvSpPr>
            <a:spLocks noGrp="1"/>
          </p:cNvSpPr>
          <p:nvPr>
            <p:ph idx="1"/>
          </p:nvPr>
        </p:nvSpPr>
        <p:spPr>
          <a:xfrm>
            <a:off x="1447800" y="1371600"/>
            <a:ext cx="7499350" cy="5257800"/>
          </a:xfrm>
        </p:spPr>
        <p:txBody>
          <a:bodyPr/>
          <a:lstStyle/>
          <a:p>
            <a:r>
              <a:rPr lang="en-US" sz="2800" smtClean="0">
                <a:latin typeface="Georgia" charset="0"/>
                <a:cs typeface="Georgia" charset="0"/>
              </a:rPr>
              <a:t>Grant Assurance 22-Economic Nondiscrimination:</a:t>
            </a:r>
          </a:p>
          <a:p>
            <a:pPr lvl="1">
              <a:buFontTx/>
              <a:buBlip>
                <a:blip r:embed="rId2"/>
              </a:buBlip>
            </a:pPr>
            <a:r>
              <a:rPr lang="en-US" sz="2400" smtClean="0">
                <a:latin typeface="Georgia" charset="0"/>
                <a:cs typeface="Georgia" charset="0"/>
              </a:rPr>
              <a:t>Airport sponsor will make airport available for public use on reasonable terms and without unjust discrimination to all types, kinds and classes of aeronautical activities, including commercial aeronautical activities offering services to public at airport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en-US" dirty="0" smtClean="0">
                <a:effectLst>
                  <a:outerShdw blurRad="38100" dist="38100" dir="2700000" algn="tl">
                    <a:srgbClr val="C0C0C0"/>
                  </a:outerShdw>
                </a:effectLst>
                <a:latin typeface="Georgia" charset="0"/>
              </a:rPr>
              <a:t>Federal Compliance</a:t>
            </a:r>
          </a:p>
        </p:txBody>
      </p:sp>
      <p:sp>
        <p:nvSpPr>
          <p:cNvPr id="11267" name="Content Placeholder 6"/>
          <p:cNvSpPr>
            <a:spLocks noGrp="1"/>
          </p:cNvSpPr>
          <p:nvPr>
            <p:ph idx="1"/>
          </p:nvPr>
        </p:nvSpPr>
        <p:spPr>
          <a:xfrm>
            <a:off x="1447800" y="1371600"/>
            <a:ext cx="7499350" cy="5257800"/>
          </a:xfrm>
        </p:spPr>
        <p:txBody>
          <a:bodyPr/>
          <a:lstStyle/>
          <a:p>
            <a:r>
              <a:rPr lang="en-US" sz="2800" smtClean="0">
                <a:latin typeface="Georgia" charset="0"/>
                <a:cs typeface="Georgia" charset="0"/>
              </a:rPr>
              <a:t>Grant Assurance 24-Fee and Rental Structure:</a:t>
            </a:r>
          </a:p>
          <a:p>
            <a:pPr lvl="1">
              <a:buFontTx/>
              <a:buBlip>
                <a:blip r:embed="rId2"/>
              </a:buBlip>
            </a:pPr>
            <a:r>
              <a:rPr lang="en-US" sz="2400" smtClean="0">
                <a:latin typeface="Georgia" charset="0"/>
                <a:cs typeface="Georgia" charset="0"/>
              </a:rPr>
              <a:t>Airport sponsor must set rates, charges and leasehold rents in a manner that will ensure financial self-sustainability of airport</a:t>
            </a:r>
          </a:p>
          <a:p>
            <a:pPr lvl="1">
              <a:buFontTx/>
              <a:buBlip>
                <a:blip r:embed="rId2"/>
              </a:buBlip>
            </a:pPr>
            <a:r>
              <a:rPr lang="en-US" sz="2400" smtClean="0">
                <a:latin typeface="Georgia" charset="0"/>
                <a:cs typeface="Georgia" charset="0"/>
              </a:rPr>
              <a:t>Airport sponsor will maintain a fee and rental structure for the facilities and services at airport so it can be self sustaining </a:t>
            </a:r>
          </a:p>
          <a:p>
            <a:pPr lvl="1">
              <a:buFontTx/>
              <a:buBlip>
                <a:blip r:embed="rId2"/>
              </a:buBlip>
            </a:pPr>
            <a:r>
              <a:rPr lang="en-US" sz="2400" smtClean="0">
                <a:latin typeface="Georgia" charset="0"/>
                <a:cs typeface="Georgia" charset="0"/>
              </a:rPr>
              <a:t>Federal funds can’t be included in rate basis for fees, rates and charges to airport users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9881</TotalTime>
  <Words>2818</Words>
  <Application>Microsoft Office PowerPoint</Application>
  <PresentationFormat>On-screen Show (4:3)</PresentationFormat>
  <Paragraphs>292</Paragraphs>
  <Slides>50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ＭＳ Ｐゴシック</vt:lpstr>
      <vt:lpstr>Georgia</vt:lpstr>
      <vt:lpstr>Wingdings</vt:lpstr>
      <vt:lpstr>Gill Sans MT</vt:lpstr>
      <vt:lpstr>Wingdings 2</vt:lpstr>
      <vt:lpstr>Calibri</vt:lpstr>
      <vt:lpstr>Lucida Grande</vt:lpstr>
      <vt:lpstr>Solstice</vt:lpstr>
      <vt:lpstr>Slide 1</vt:lpstr>
      <vt:lpstr>How to Use This Presentation</vt:lpstr>
      <vt:lpstr>The Airport Sponsor</vt:lpstr>
      <vt:lpstr>Airport Sponsor’s Role</vt:lpstr>
      <vt:lpstr>Airport Sponsor’s Role</vt:lpstr>
      <vt:lpstr>Federal Compliance</vt:lpstr>
      <vt:lpstr>Federal Compliance</vt:lpstr>
      <vt:lpstr>Federal Compliance</vt:lpstr>
      <vt:lpstr>Federal Compliance</vt:lpstr>
      <vt:lpstr>Federal Compliance</vt:lpstr>
      <vt:lpstr>Federal Compliance</vt:lpstr>
      <vt:lpstr>Airport Master Plan</vt:lpstr>
      <vt:lpstr>Airport Layout Plan (ALP)</vt:lpstr>
      <vt:lpstr>Land Use Plan</vt:lpstr>
      <vt:lpstr>Infrastructure Analysis</vt:lpstr>
      <vt:lpstr>Airport Business Plan</vt:lpstr>
      <vt:lpstr>Target Industry Analysis</vt:lpstr>
      <vt:lpstr>Case Study: Albany, NY</vt:lpstr>
      <vt:lpstr>Case Study: Anchorage, AK</vt:lpstr>
      <vt:lpstr>Case Study: New Bern, NC</vt:lpstr>
      <vt:lpstr>Case Study: McKinney, TX</vt:lpstr>
      <vt:lpstr>Case Study: Bloomington, IN</vt:lpstr>
      <vt:lpstr>Case Study: New Bedford, MA</vt:lpstr>
      <vt:lpstr>Case Study: Tampa, FL</vt:lpstr>
      <vt:lpstr>Lease Elements</vt:lpstr>
      <vt:lpstr>Lease Elements</vt:lpstr>
      <vt:lpstr>Lease Elements</vt:lpstr>
      <vt:lpstr>Optional Lease Elements</vt:lpstr>
      <vt:lpstr>Environmental Considerations</vt:lpstr>
      <vt:lpstr>Environmental Considerations</vt:lpstr>
      <vt:lpstr>Environmental Considerations</vt:lpstr>
      <vt:lpstr>Financial Considerations</vt:lpstr>
      <vt:lpstr>Financial Considerations</vt:lpstr>
      <vt:lpstr>Developer Considerations</vt:lpstr>
      <vt:lpstr>Developer Considerations</vt:lpstr>
      <vt:lpstr>Valuation</vt:lpstr>
      <vt:lpstr>External Stakeholders</vt:lpstr>
      <vt:lpstr>Lessons Learned</vt:lpstr>
      <vt:lpstr>Lessons Learned</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Airport Sponsor Checklist</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Lease Types: Examples</dc:title>
  <dc:creator>Stephanie Fulton</dc:creator>
  <cp:lastModifiedBy>ITS</cp:lastModifiedBy>
  <cp:revision>174</cp:revision>
  <cp:lastPrinted>2010-01-29T14:47:40Z</cp:lastPrinted>
  <dcterms:created xsi:type="dcterms:W3CDTF">2010-06-18T16:05:08Z</dcterms:created>
  <dcterms:modified xsi:type="dcterms:W3CDTF">2011-05-23T19:52:02Z</dcterms:modified>
</cp:coreProperties>
</file>