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5" r:id="rId2"/>
  </p:sldMasterIdLst>
  <p:notesMasterIdLst>
    <p:notesMasterId r:id="rId26"/>
  </p:notesMasterIdLst>
  <p:handoutMasterIdLst>
    <p:handoutMasterId r:id="rId27"/>
  </p:handoutMasterIdLst>
  <p:sldIdLst>
    <p:sldId id="256" r:id="rId3"/>
    <p:sldId id="265" r:id="rId4"/>
    <p:sldId id="261" r:id="rId5"/>
    <p:sldId id="257" r:id="rId6"/>
    <p:sldId id="258" r:id="rId7"/>
    <p:sldId id="259" r:id="rId8"/>
    <p:sldId id="264" r:id="rId9"/>
    <p:sldId id="263" r:id="rId10"/>
    <p:sldId id="262" r:id="rId11"/>
    <p:sldId id="268" r:id="rId12"/>
    <p:sldId id="271" r:id="rId13"/>
    <p:sldId id="269" r:id="rId14"/>
    <p:sldId id="279" r:id="rId15"/>
    <p:sldId id="270" r:id="rId16"/>
    <p:sldId id="272" r:id="rId17"/>
    <p:sldId id="280" r:id="rId18"/>
    <p:sldId id="282" r:id="rId19"/>
    <p:sldId id="283" r:id="rId20"/>
    <p:sldId id="289" r:id="rId21"/>
    <p:sldId id="303" r:id="rId22"/>
    <p:sldId id="297" r:id="rId23"/>
    <p:sldId id="302" r:id="rId24"/>
    <p:sldId id="301" r:id="rId2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97" autoAdjust="0"/>
    <p:restoredTop sz="99095" autoAdjust="0"/>
  </p:normalViewPr>
  <p:slideViewPr>
    <p:cSldViewPr>
      <p:cViewPr>
        <p:scale>
          <a:sx n="100" d="100"/>
          <a:sy n="100" d="100"/>
        </p:scale>
        <p:origin x="-72"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84"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1A51B-43FC-4B41-97D3-7FEA95EAF88F}" type="doc">
      <dgm:prSet loTypeId="urn:microsoft.com/office/officeart/2005/8/layout/pyramid1" loCatId="pyramid" qsTypeId="urn:microsoft.com/office/officeart/2005/8/quickstyle/simple1" qsCatId="simple" csTypeId="urn:microsoft.com/office/officeart/2005/8/colors/accent1_2" csCatId="accent1" phldr="1"/>
      <dgm:spPr/>
    </dgm:pt>
    <dgm:pt modelId="{8E17294E-1FB4-448A-B951-5550CF89567E}">
      <dgm:prSet phldrT="[Text]" custT="1"/>
      <dgm:spPr/>
      <dgm:t>
        <a:bodyPr/>
        <a:lstStyle/>
        <a:p>
          <a:r>
            <a:rPr lang="en-AU" sz="2400" dirty="0" smtClean="0"/>
            <a:t>Airport AMP</a:t>
          </a:r>
          <a:endParaRPr lang="en-AU" sz="2400" dirty="0"/>
        </a:p>
      </dgm:t>
    </dgm:pt>
    <dgm:pt modelId="{550B7E37-D958-46CF-B374-F45E6693D03D}" type="parTrans" cxnId="{9B94DCA2-CFE3-4332-92C0-20656910B86F}">
      <dgm:prSet/>
      <dgm:spPr/>
      <dgm:t>
        <a:bodyPr/>
        <a:lstStyle/>
        <a:p>
          <a:endParaRPr lang="en-AU" sz="2400"/>
        </a:p>
      </dgm:t>
    </dgm:pt>
    <dgm:pt modelId="{202FEAC2-B22F-4952-8D06-7294EC2D1B30}" type="sibTrans" cxnId="{9B94DCA2-CFE3-4332-92C0-20656910B86F}">
      <dgm:prSet/>
      <dgm:spPr/>
      <dgm:t>
        <a:bodyPr/>
        <a:lstStyle/>
        <a:p>
          <a:endParaRPr lang="en-AU" sz="2400"/>
        </a:p>
      </dgm:t>
    </dgm:pt>
    <dgm:pt modelId="{023EF8A8-93C4-414C-AE11-A6F0063A21C5}">
      <dgm:prSet phldrT="[Text]" custT="1"/>
      <dgm:spPr>
        <a:solidFill>
          <a:schemeClr val="accent1">
            <a:lumMod val="75000"/>
          </a:schemeClr>
        </a:solidFill>
      </dgm:spPr>
      <dgm:t>
        <a:bodyPr/>
        <a:lstStyle/>
        <a:p>
          <a:r>
            <a:rPr lang="en-AU" sz="2400" dirty="0" smtClean="0"/>
            <a:t>Landside and Airside Facility and Systems </a:t>
          </a:r>
          <a:r>
            <a:rPr lang="en-AU" sz="2400" dirty="0" err="1" smtClean="0"/>
            <a:t>AMPs</a:t>
          </a:r>
          <a:endParaRPr lang="en-AU" sz="2400" dirty="0"/>
        </a:p>
      </dgm:t>
    </dgm:pt>
    <dgm:pt modelId="{C04FD143-5DC5-4079-BDC5-542452F37DF5}" type="parTrans" cxnId="{1A95CAB3-45CE-42DA-91FC-A6B907A202E3}">
      <dgm:prSet/>
      <dgm:spPr/>
      <dgm:t>
        <a:bodyPr/>
        <a:lstStyle/>
        <a:p>
          <a:endParaRPr lang="en-AU" sz="2400"/>
        </a:p>
      </dgm:t>
    </dgm:pt>
    <dgm:pt modelId="{61ADF828-F6F1-410F-B813-FDD065287F7B}" type="sibTrans" cxnId="{1A95CAB3-45CE-42DA-91FC-A6B907A202E3}">
      <dgm:prSet/>
      <dgm:spPr/>
      <dgm:t>
        <a:bodyPr/>
        <a:lstStyle/>
        <a:p>
          <a:endParaRPr lang="en-AU" sz="2400"/>
        </a:p>
      </dgm:t>
    </dgm:pt>
    <dgm:pt modelId="{B9708C9B-75BE-4735-AA8B-7BD804C0F656}">
      <dgm:prSet phldrT="[Text]" custT="1"/>
      <dgm:spPr>
        <a:solidFill>
          <a:schemeClr val="accent1">
            <a:lumMod val="50000"/>
          </a:schemeClr>
        </a:solidFill>
      </dgm:spPr>
      <dgm:t>
        <a:bodyPr/>
        <a:lstStyle/>
        <a:p>
          <a:r>
            <a:rPr lang="en-AU" sz="2400" dirty="0" smtClean="0"/>
            <a:t>Asset Strategies</a:t>
          </a:r>
        </a:p>
        <a:p>
          <a:r>
            <a:rPr lang="en-AU" sz="2400" dirty="0" smtClean="0"/>
            <a:t> – MMI (Maintenance Managed Item) Level</a:t>
          </a:r>
          <a:endParaRPr lang="en-AU" sz="2400" dirty="0"/>
        </a:p>
      </dgm:t>
    </dgm:pt>
    <dgm:pt modelId="{F03D17F5-0E45-49E0-B99D-FAFB116F9613}" type="parTrans" cxnId="{D6520A2C-14C4-4A9C-82EA-E6A2DBB3D850}">
      <dgm:prSet/>
      <dgm:spPr/>
      <dgm:t>
        <a:bodyPr/>
        <a:lstStyle/>
        <a:p>
          <a:endParaRPr lang="en-AU" sz="2400"/>
        </a:p>
      </dgm:t>
    </dgm:pt>
    <dgm:pt modelId="{16D59B8F-06B1-4B05-9335-9E4C4D70FBED}" type="sibTrans" cxnId="{D6520A2C-14C4-4A9C-82EA-E6A2DBB3D850}">
      <dgm:prSet/>
      <dgm:spPr/>
      <dgm:t>
        <a:bodyPr/>
        <a:lstStyle/>
        <a:p>
          <a:endParaRPr lang="en-AU" sz="2400"/>
        </a:p>
      </dgm:t>
    </dgm:pt>
    <dgm:pt modelId="{D68E503E-2136-4737-8264-EB7EDFA158DD}" type="pres">
      <dgm:prSet presAssocID="{3141A51B-43FC-4B41-97D3-7FEA95EAF88F}" presName="Name0" presStyleCnt="0">
        <dgm:presLayoutVars>
          <dgm:dir/>
          <dgm:animLvl val="lvl"/>
          <dgm:resizeHandles val="exact"/>
        </dgm:presLayoutVars>
      </dgm:prSet>
      <dgm:spPr/>
    </dgm:pt>
    <dgm:pt modelId="{8526E35D-4659-4E6B-8D84-4E31551D6416}" type="pres">
      <dgm:prSet presAssocID="{8E17294E-1FB4-448A-B951-5550CF89567E}" presName="Name8" presStyleCnt="0"/>
      <dgm:spPr/>
    </dgm:pt>
    <dgm:pt modelId="{A288CCA0-C8FD-45C0-982B-2A6D3AA0B804}" type="pres">
      <dgm:prSet presAssocID="{8E17294E-1FB4-448A-B951-5550CF89567E}" presName="level" presStyleLbl="node1" presStyleIdx="0" presStyleCnt="3">
        <dgm:presLayoutVars>
          <dgm:chMax val="1"/>
          <dgm:bulletEnabled val="1"/>
        </dgm:presLayoutVars>
      </dgm:prSet>
      <dgm:spPr/>
      <dgm:t>
        <a:bodyPr/>
        <a:lstStyle/>
        <a:p>
          <a:endParaRPr lang="en-US"/>
        </a:p>
      </dgm:t>
    </dgm:pt>
    <dgm:pt modelId="{B27EE744-05D9-49D1-9550-0EE823ED8605}" type="pres">
      <dgm:prSet presAssocID="{8E17294E-1FB4-448A-B951-5550CF89567E}" presName="levelTx" presStyleLbl="revTx" presStyleIdx="0" presStyleCnt="0">
        <dgm:presLayoutVars>
          <dgm:chMax val="1"/>
          <dgm:bulletEnabled val="1"/>
        </dgm:presLayoutVars>
      </dgm:prSet>
      <dgm:spPr/>
      <dgm:t>
        <a:bodyPr/>
        <a:lstStyle/>
        <a:p>
          <a:endParaRPr lang="en-US"/>
        </a:p>
      </dgm:t>
    </dgm:pt>
    <dgm:pt modelId="{B7404956-6335-4AED-8528-8BD200FE6190}" type="pres">
      <dgm:prSet presAssocID="{023EF8A8-93C4-414C-AE11-A6F0063A21C5}" presName="Name8" presStyleCnt="0"/>
      <dgm:spPr/>
    </dgm:pt>
    <dgm:pt modelId="{CEFEC12F-9ADE-4036-9EA5-FD7C13DD6DF9}" type="pres">
      <dgm:prSet presAssocID="{023EF8A8-93C4-414C-AE11-A6F0063A21C5}" presName="level" presStyleLbl="node1" presStyleIdx="1" presStyleCnt="3">
        <dgm:presLayoutVars>
          <dgm:chMax val="1"/>
          <dgm:bulletEnabled val="1"/>
        </dgm:presLayoutVars>
      </dgm:prSet>
      <dgm:spPr/>
      <dgm:t>
        <a:bodyPr/>
        <a:lstStyle/>
        <a:p>
          <a:endParaRPr lang="en-AU"/>
        </a:p>
      </dgm:t>
    </dgm:pt>
    <dgm:pt modelId="{4576BDA5-C202-4CF1-B67D-0151FE15E5E8}" type="pres">
      <dgm:prSet presAssocID="{023EF8A8-93C4-414C-AE11-A6F0063A21C5}" presName="levelTx" presStyleLbl="revTx" presStyleIdx="0" presStyleCnt="0">
        <dgm:presLayoutVars>
          <dgm:chMax val="1"/>
          <dgm:bulletEnabled val="1"/>
        </dgm:presLayoutVars>
      </dgm:prSet>
      <dgm:spPr/>
      <dgm:t>
        <a:bodyPr/>
        <a:lstStyle/>
        <a:p>
          <a:endParaRPr lang="en-AU"/>
        </a:p>
      </dgm:t>
    </dgm:pt>
    <dgm:pt modelId="{E5FAF528-15C6-4C19-8F82-65A4013050D3}" type="pres">
      <dgm:prSet presAssocID="{B9708C9B-75BE-4735-AA8B-7BD804C0F656}" presName="Name8" presStyleCnt="0"/>
      <dgm:spPr/>
    </dgm:pt>
    <dgm:pt modelId="{1763804A-F479-4A6F-8DBA-CB3E306CCFF2}" type="pres">
      <dgm:prSet presAssocID="{B9708C9B-75BE-4735-AA8B-7BD804C0F656}" presName="level" presStyleLbl="node1" presStyleIdx="2" presStyleCnt="3">
        <dgm:presLayoutVars>
          <dgm:chMax val="1"/>
          <dgm:bulletEnabled val="1"/>
        </dgm:presLayoutVars>
      </dgm:prSet>
      <dgm:spPr/>
      <dgm:t>
        <a:bodyPr/>
        <a:lstStyle/>
        <a:p>
          <a:endParaRPr lang="en-AU"/>
        </a:p>
      </dgm:t>
    </dgm:pt>
    <dgm:pt modelId="{FEDC874E-6494-4AC4-AD15-732782E68903}" type="pres">
      <dgm:prSet presAssocID="{B9708C9B-75BE-4735-AA8B-7BD804C0F656}" presName="levelTx" presStyleLbl="revTx" presStyleIdx="0" presStyleCnt="0">
        <dgm:presLayoutVars>
          <dgm:chMax val="1"/>
          <dgm:bulletEnabled val="1"/>
        </dgm:presLayoutVars>
      </dgm:prSet>
      <dgm:spPr/>
      <dgm:t>
        <a:bodyPr/>
        <a:lstStyle/>
        <a:p>
          <a:endParaRPr lang="en-AU"/>
        </a:p>
      </dgm:t>
    </dgm:pt>
  </dgm:ptLst>
  <dgm:cxnLst>
    <dgm:cxn modelId="{CBC51DE8-D254-4230-911D-78454D1ED596}" type="presOf" srcId="{023EF8A8-93C4-414C-AE11-A6F0063A21C5}" destId="{CEFEC12F-9ADE-4036-9EA5-FD7C13DD6DF9}" srcOrd="0" destOrd="0" presId="urn:microsoft.com/office/officeart/2005/8/layout/pyramid1"/>
    <dgm:cxn modelId="{B806A61E-BD4B-4159-92F0-F930901D93EE}" type="presOf" srcId="{023EF8A8-93C4-414C-AE11-A6F0063A21C5}" destId="{4576BDA5-C202-4CF1-B67D-0151FE15E5E8}" srcOrd="1" destOrd="0" presId="urn:microsoft.com/office/officeart/2005/8/layout/pyramid1"/>
    <dgm:cxn modelId="{C2842F9F-C5DC-4083-9F56-A81FD69DC26D}" type="presOf" srcId="{8E17294E-1FB4-448A-B951-5550CF89567E}" destId="{B27EE744-05D9-49D1-9550-0EE823ED8605}" srcOrd="1" destOrd="0" presId="urn:microsoft.com/office/officeart/2005/8/layout/pyramid1"/>
    <dgm:cxn modelId="{D6520A2C-14C4-4A9C-82EA-E6A2DBB3D850}" srcId="{3141A51B-43FC-4B41-97D3-7FEA95EAF88F}" destId="{B9708C9B-75BE-4735-AA8B-7BD804C0F656}" srcOrd="2" destOrd="0" parTransId="{F03D17F5-0E45-49E0-B99D-FAFB116F9613}" sibTransId="{16D59B8F-06B1-4B05-9335-9E4C4D70FBED}"/>
    <dgm:cxn modelId="{17645C67-93FD-4729-B3DE-87BB88591B5F}" type="presOf" srcId="{B9708C9B-75BE-4735-AA8B-7BD804C0F656}" destId="{FEDC874E-6494-4AC4-AD15-732782E68903}" srcOrd="1" destOrd="0" presId="urn:microsoft.com/office/officeart/2005/8/layout/pyramid1"/>
    <dgm:cxn modelId="{9B94DCA2-CFE3-4332-92C0-20656910B86F}" srcId="{3141A51B-43FC-4B41-97D3-7FEA95EAF88F}" destId="{8E17294E-1FB4-448A-B951-5550CF89567E}" srcOrd="0" destOrd="0" parTransId="{550B7E37-D958-46CF-B374-F45E6693D03D}" sibTransId="{202FEAC2-B22F-4952-8D06-7294EC2D1B30}"/>
    <dgm:cxn modelId="{7129918B-C729-44CC-9C0A-46A5431D7876}" type="presOf" srcId="{8E17294E-1FB4-448A-B951-5550CF89567E}" destId="{A288CCA0-C8FD-45C0-982B-2A6D3AA0B804}" srcOrd="0" destOrd="0" presId="urn:microsoft.com/office/officeart/2005/8/layout/pyramid1"/>
    <dgm:cxn modelId="{4F81E794-B467-47A2-A6AE-400883418E04}" type="presOf" srcId="{B9708C9B-75BE-4735-AA8B-7BD804C0F656}" destId="{1763804A-F479-4A6F-8DBA-CB3E306CCFF2}" srcOrd="0" destOrd="0" presId="urn:microsoft.com/office/officeart/2005/8/layout/pyramid1"/>
    <dgm:cxn modelId="{15992AF9-5038-40AC-9204-311927AC5B48}" type="presOf" srcId="{3141A51B-43FC-4B41-97D3-7FEA95EAF88F}" destId="{D68E503E-2136-4737-8264-EB7EDFA158DD}" srcOrd="0" destOrd="0" presId="urn:microsoft.com/office/officeart/2005/8/layout/pyramid1"/>
    <dgm:cxn modelId="{1A95CAB3-45CE-42DA-91FC-A6B907A202E3}" srcId="{3141A51B-43FC-4B41-97D3-7FEA95EAF88F}" destId="{023EF8A8-93C4-414C-AE11-A6F0063A21C5}" srcOrd="1" destOrd="0" parTransId="{C04FD143-5DC5-4079-BDC5-542452F37DF5}" sibTransId="{61ADF828-F6F1-410F-B813-FDD065287F7B}"/>
    <dgm:cxn modelId="{64997DFD-F9EF-41DE-9A99-F51BC8355400}" type="presParOf" srcId="{D68E503E-2136-4737-8264-EB7EDFA158DD}" destId="{8526E35D-4659-4E6B-8D84-4E31551D6416}" srcOrd="0" destOrd="0" presId="urn:microsoft.com/office/officeart/2005/8/layout/pyramid1"/>
    <dgm:cxn modelId="{E96E66E3-8BFC-4572-AC15-3FB60F0CEFE3}" type="presParOf" srcId="{8526E35D-4659-4E6B-8D84-4E31551D6416}" destId="{A288CCA0-C8FD-45C0-982B-2A6D3AA0B804}" srcOrd="0" destOrd="0" presId="urn:microsoft.com/office/officeart/2005/8/layout/pyramid1"/>
    <dgm:cxn modelId="{0F8C25D1-15FE-46A6-960A-994CBD29CA05}" type="presParOf" srcId="{8526E35D-4659-4E6B-8D84-4E31551D6416}" destId="{B27EE744-05D9-49D1-9550-0EE823ED8605}" srcOrd="1" destOrd="0" presId="urn:microsoft.com/office/officeart/2005/8/layout/pyramid1"/>
    <dgm:cxn modelId="{C1FDB57F-6CDC-4DC8-B15D-419231D48AA5}" type="presParOf" srcId="{D68E503E-2136-4737-8264-EB7EDFA158DD}" destId="{B7404956-6335-4AED-8528-8BD200FE6190}" srcOrd="1" destOrd="0" presId="urn:microsoft.com/office/officeart/2005/8/layout/pyramid1"/>
    <dgm:cxn modelId="{06D1A8CE-0308-4986-BEBF-3185C60E8CFE}" type="presParOf" srcId="{B7404956-6335-4AED-8528-8BD200FE6190}" destId="{CEFEC12F-9ADE-4036-9EA5-FD7C13DD6DF9}" srcOrd="0" destOrd="0" presId="urn:microsoft.com/office/officeart/2005/8/layout/pyramid1"/>
    <dgm:cxn modelId="{0C334557-CE36-40F9-A18F-7FDD4996ACCF}" type="presParOf" srcId="{B7404956-6335-4AED-8528-8BD200FE6190}" destId="{4576BDA5-C202-4CF1-B67D-0151FE15E5E8}" srcOrd="1" destOrd="0" presId="urn:microsoft.com/office/officeart/2005/8/layout/pyramid1"/>
    <dgm:cxn modelId="{C2775D50-1569-44DA-B700-D46C784AE18C}" type="presParOf" srcId="{D68E503E-2136-4737-8264-EB7EDFA158DD}" destId="{E5FAF528-15C6-4C19-8F82-65A4013050D3}" srcOrd="2" destOrd="0" presId="urn:microsoft.com/office/officeart/2005/8/layout/pyramid1"/>
    <dgm:cxn modelId="{4751274E-6162-464F-9F87-C0D985411FD9}" type="presParOf" srcId="{E5FAF528-15C6-4C19-8F82-65A4013050D3}" destId="{1763804A-F479-4A6F-8DBA-CB3E306CCFF2}" srcOrd="0" destOrd="0" presId="urn:microsoft.com/office/officeart/2005/8/layout/pyramid1"/>
    <dgm:cxn modelId="{84529291-342A-4C62-8E2F-78D09AD0FF19}" type="presParOf" srcId="{E5FAF528-15C6-4C19-8F82-65A4013050D3}" destId="{FEDC874E-6494-4AC4-AD15-732782E68903}"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3" tIns="48322" rIns="96643" bIns="48322" rtlCol="0"/>
          <a:lstStyle>
            <a:lvl1pPr algn="l">
              <a:defRPr sz="1200"/>
            </a:lvl1pPr>
          </a:lstStyle>
          <a:p>
            <a:endParaRPr lang="en-AU"/>
          </a:p>
        </p:txBody>
      </p:sp>
      <p:sp>
        <p:nvSpPr>
          <p:cNvPr id="3" name="Date Placeholder 2"/>
          <p:cNvSpPr>
            <a:spLocks noGrp="1"/>
          </p:cNvSpPr>
          <p:nvPr>
            <p:ph type="dt" sz="quarter" idx="1"/>
          </p:nvPr>
        </p:nvSpPr>
        <p:spPr>
          <a:xfrm>
            <a:off x="4143588" y="2"/>
            <a:ext cx="3169920" cy="480060"/>
          </a:xfrm>
          <a:prstGeom prst="rect">
            <a:avLst/>
          </a:prstGeom>
        </p:spPr>
        <p:txBody>
          <a:bodyPr vert="horz" lIns="96643" tIns="48322" rIns="96643" bIns="48322" rtlCol="0"/>
          <a:lstStyle>
            <a:lvl1pPr algn="r">
              <a:defRPr sz="1200"/>
            </a:lvl1pPr>
          </a:lstStyle>
          <a:p>
            <a:fld id="{88097BDA-1417-4CB2-87EF-C5565BF921E0}" type="datetimeFigureOut">
              <a:rPr lang="en-AU" smtClean="0"/>
              <a:pPr/>
              <a:t>27/06/2012</a:t>
            </a:fld>
            <a:endParaRPr lang="en-AU"/>
          </a:p>
        </p:txBody>
      </p:sp>
      <p:sp>
        <p:nvSpPr>
          <p:cNvPr id="4" name="Footer Placeholder 3"/>
          <p:cNvSpPr>
            <a:spLocks noGrp="1"/>
          </p:cNvSpPr>
          <p:nvPr>
            <p:ph type="ftr" sz="quarter" idx="2"/>
          </p:nvPr>
        </p:nvSpPr>
        <p:spPr>
          <a:xfrm>
            <a:off x="0" y="9119475"/>
            <a:ext cx="3169920" cy="480060"/>
          </a:xfrm>
          <a:prstGeom prst="rect">
            <a:avLst/>
          </a:prstGeom>
        </p:spPr>
        <p:txBody>
          <a:bodyPr vert="horz" lIns="96643" tIns="48322" rIns="96643" bIns="48322" rtlCol="0" anchor="b"/>
          <a:lstStyle>
            <a:lvl1pPr algn="l">
              <a:defRPr sz="1200"/>
            </a:lvl1pPr>
          </a:lstStyle>
          <a:p>
            <a:endParaRPr lang="en-AU"/>
          </a:p>
        </p:txBody>
      </p:sp>
      <p:sp>
        <p:nvSpPr>
          <p:cNvPr id="5" name="Slide Number Placeholder 4"/>
          <p:cNvSpPr>
            <a:spLocks noGrp="1"/>
          </p:cNvSpPr>
          <p:nvPr>
            <p:ph type="sldNum" sz="quarter" idx="3"/>
          </p:nvPr>
        </p:nvSpPr>
        <p:spPr>
          <a:xfrm>
            <a:off x="4143588" y="9119475"/>
            <a:ext cx="3169920" cy="480060"/>
          </a:xfrm>
          <a:prstGeom prst="rect">
            <a:avLst/>
          </a:prstGeom>
        </p:spPr>
        <p:txBody>
          <a:bodyPr vert="horz" lIns="96643" tIns="48322" rIns="96643" bIns="48322" rtlCol="0" anchor="b"/>
          <a:lstStyle>
            <a:lvl1pPr algn="r">
              <a:defRPr sz="1200"/>
            </a:lvl1pPr>
          </a:lstStyle>
          <a:p>
            <a:fld id="{75DB8BCF-7D68-46BD-883F-E4AF5526DBA0}" type="slidenum">
              <a:rPr lang="en-AU" smtClean="0"/>
              <a:pPr/>
              <a:t>‹#›</a:t>
            </a:fld>
            <a:endParaRPr lang="en-AU"/>
          </a:p>
        </p:txBody>
      </p:sp>
    </p:spTree>
    <p:extLst>
      <p:ext uri="{BB962C8B-B14F-4D97-AF65-F5344CB8AC3E}">
        <p14:creationId xmlns="" xmlns:p14="http://schemas.microsoft.com/office/powerpoint/2010/main" val="38685721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3" tIns="48322" rIns="96643" bIns="48322" rtlCol="0"/>
          <a:lstStyle>
            <a:lvl1pPr algn="l">
              <a:defRPr sz="1200"/>
            </a:lvl1pPr>
          </a:lstStyle>
          <a:p>
            <a:endParaRPr lang="en-AU"/>
          </a:p>
        </p:txBody>
      </p:sp>
      <p:sp>
        <p:nvSpPr>
          <p:cNvPr id="3" name="Date Placeholder 2"/>
          <p:cNvSpPr>
            <a:spLocks noGrp="1"/>
          </p:cNvSpPr>
          <p:nvPr>
            <p:ph type="dt" idx="1"/>
          </p:nvPr>
        </p:nvSpPr>
        <p:spPr>
          <a:xfrm>
            <a:off x="4143588" y="2"/>
            <a:ext cx="3169920" cy="480060"/>
          </a:xfrm>
          <a:prstGeom prst="rect">
            <a:avLst/>
          </a:prstGeom>
        </p:spPr>
        <p:txBody>
          <a:bodyPr vert="horz" lIns="96643" tIns="48322" rIns="96643" bIns="48322" rtlCol="0"/>
          <a:lstStyle>
            <a:lvl1pPr algn="r">
              <a:defRPr sz="1200"/>
            </a:lvl1pPr>
          </a:lstStyle>
          <a:p>
            <a:fld id="{5DAA2347-79F3-435F-8CF1-8A77581DE8D0}" type="datetimeFigureOut">
              <a:rPr lang="en-AU" smtClean="0"/>
              <a:pPr/>
              <a:t>27/06/2012</a:t>
            </a:fld>
            <a:endParaRPr lang="en-AU"/>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3" tIns="48322" rIns="96643" bIns="48322" rtlCol="0" anchor="ctr"/>
          <a:lstStyle/>
          <a:p>
            <a:endParaRPr lang="en-AU"/>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3" tIns="48322" rIns="96643" bIns="483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endParaRPr lang="en-AU"/>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6643" tIns="48322" rIns="96643" bIns="48322" rtlCol="0" anchor="b"/>
          <a:lstStyle>
            <a:lvl1pPr algn="r">
              <a:defRPr sz="1200"/>
            </a:lvl1pPr>
          </a:lstStyle>
          <a:p>
            <a:fld id="{AD666D60-9F93-4A40-B29E-500265C17453}" type="slidenum">
              <a:rPr lang="en-AU" smtClean="0"/>
              <a:pPr/>
              <a:t>‹#›</a:t>
            </a:fld>
            <a:endParaRPr lang="en-AU"/>
          </a:p>
        </p:txBody>
      </p:sp>
    </p:spTree>
    <p:extLst>
      <p:ext uri="{BB962C8B-B14F-4D97-AF65-F5344CB8AC3E}">
        <p14:creationId xmlns="" xmlns:p14="http://schemas.microsoft.com/office/powerpoint/2010/main" val="35993772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a:t>
            </a:fld>
            <a:endParaRPr lang="en-AU" dirty="0"/>
          </a:p>
        </p:txBody>
      </p:sp>
    </p:spTree>
    <p:extLst>
      <p:ext uri="{BB962C8B-B14F-4D97-AF65-F5344CB8AC3E}">
        <p14:creationId xmlns="" xmlns:p14="http://schemas.microsoft.com/office/powerpoint/2010/main" val="3277365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model</a:t>
            </a:r>
            <a:r>
              <a:rPr lang="en-AU" baseline="0" dirty="0" smtClean="0"/>
              <a:t> for holistic asset management, on which the ISO 55000 series standards are based, shows coverage of 4 key concepts:</a:t>
            </a:r>
          </a:p>
          <a:p>
            <a:endParaRPr lang="en-AU" baseline="0" dirty="0" smtClean="0"/>
          </a:p>
          <a:p>
            <a:pPr marL="181204" indent="-181204">
              <a:buFontTx/>
              <a:buChar char="-"/>
            </a:pPr>
            <a:r>
              <a:rPr lang="en-AU" baseline="0" dirty="0" smtClean="0"/>
              <a:t>Linkage between the full portfolio of asset systems and their life cycle asset strategies (operation, maintenance and capital decisions), and the requirements of the organizational strategic plan</a:t>
            </a:r>
          </a:p>
          <a:p>
            <a:pPr marL="181204" indent="-181204">
              <a:buFontTx/>
              <a:buChar char="-"/>
            </a:pPr>
            <a:endParaRPr lang="en-AU" baseline="0" dirty="0" smtClean="0"/>
          </a:p>
          <a:p>
            <a:pPr marL="181204" indent="-181204">
              <a:buFontTx/>
              <a:buChar char="-"/>
            </a:pPr>
            <a:r>
              <a:rPr lang="en-AU" baseline="0" dirty="0" smtClean="0"/>
              <a:t>The monitoring of performance and condition, and continuous improvement relative to the asset strategies and the strategic plan</a:t>
            </a:r>
          </a:p>
          <a:p>
            <a:pPr marL="181204" indent="-181204">
              <a:buFontTx/>
              <a:buChar char="-"/>
            </a:pPr>
            <a:endParaRPr lang="en-AU" baseline="0" dirty="0" smtClean="0"/>
          </a:p>
          <a:p>
            <a:pPr marL="181204" indent="-181204">
              <a:buFontTx/>
              <a:buChar char="-"/>
            </a:pPr>
            <a:r>
              <a:rPr lang="en-AU" baseline="0" dirty="0" smtClean="0"/>
              <a:t>The role of organizational values, and existence of current functional standards and required processes</a:t>
            </a:r>
          </a:p>
          <a:p>
            <a:pPr marL="181204" indent="-181204">
              <a:buFontTx/>
              <a:buChar char="-"/>
            </a:pPr>
            <a:endParaRPr lang="en-AU" baseline="0" dirty="0" smtClean="0"/>
          </a:p>
          <a:p>
            <a:pPr marL="181204" indent="-181204">
              <a:buFontTx/>
              <a:buChar char="-"/>
            </a:pPr>
            <a:r>
              <a:rPr lang="en-AU" baseline="0" dirty="0" smtClean="0"/>
              <a:t>Support from executive staff to facilitate support in the form of enablers such as information and decision support systems, vision and culture, and provision of corporate supports, such as human</a:t>
            </a:r>
            <a:r>
              <a:rPr lang="en-AU" dirty="0" smtClean="0"/>
              <a:t> resources</a:t>
            </a:r>
            <a:r>
              <a:rPr lang="en-AU" baseline="0" dirty="0" smtClean="0"/>
              <a:t>, procurement and risk management functions</a:t>
            </a:r>
          </a:p>
          <a:p>
            <a:pPr marL="181204" indent="-181204">
              <a:buFontTx/>
              <a:buChar char="-"/>
            </a:pPr>
            <a:endParaRPr lang="en-AU" dirty="0" smtClean="0"/>
          </a:p>
          <a:p>
            <a:r>
              <a:rPr lang="en-AU" dirty="0" smtClean="0"/>
              <a:t>The asset management framework model foster</a:t>
            </a:r>
            <a:r>
              <a:rPr lang="en-AU" baseline="0" dirty="0" smtClean="0"/>
              <a:t>s optimization through ongoing data and information analysis and continuous improvement processes.</a:t>
            </a:r>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10</a:t>
            </a:fld>
            <a:endParaRPr lang="en-AU"/>
          </a:p>
        </p:txBody>
      </p:sp>
    </p:spTree>
    <p:extLst>
      <p:ext uri="{BB962C8B-B14F-4D97-AF65-F5344CB8AC3E}">
        <p14:creationId xmlns="" xmlns:p14="http://schemas.microsoft.com/office/powerpoint/2010/main" val="3415380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benefits of holistic asset management</a:t>
            </a:r>
            <a:r>
              <a:rPr lang="en-AU" baseline="0" dirty="0" smtClean="0"/>
              <a:t> vary from one airport or organization to the next, depending on the level of asset management being practiced and executive support.</a:t>
            </a:r>
          </a:p>
          <a:p>
            <a:endParaRPr lang="en-AU" baseline="0" dirty="0" smtClean="0"/>
          </a:p>
          <a:p>
            <a:r>
              <a:rPr lang="en-AU" dirty="0" smtClean="0"/>
              <a:t>A key </a:t>
            </a:r>
            <a:r>
              <a:rPr lang="en-AU" baseline="0" dirty="0" smtClean="0"/>
              <a:t>benefit identified by airport staff in organizations where asset management practices have been adopted is that airports have been able to achieve better value for money. Some of this is accredited to the better </a:t>
            </a:r>
            <a:r>
              <a:rPr lang="en-US" baseline="0" dirty="0" smtClean="0"/>
              <a:t>focus</a:t>
            </a:r>
            <a:r>
              <a:rPr lang="en-AU" baseline="0" dirty="0" smtClean="0"/>
              <a:t> on common objectives, better executive decision making through the availability of asset investment forecasts, and to improved maintenance practices.</a:t>
            </a:r>
          </a:p>
          <a:p>
            <a:endParaRPr lang="en-AU" baseline="0" dirty="0" smtClean="0"/>
          </a:p>
          <a:p>
            <a:r>
              <a:rPr lang="en-AU" baseline="0" dirty="0" smtClean="0"/>
              <a:t>Regardless of your position in the organization, there will be subtle changes to the performance of your role. Some of these may be due to a closer  working relationship with other airport functions, for example, maintenance managers participating in an Asset Management Steering Committee to ensure maintenance input to investment decisions, or with design to ensure that maintainability is addressed. </a:t>
            </a:r>
          </a:p>
          <a:p>
            <a:endParaRPr lang="en-AU" baseline="0" dirty="0" smtClean="0"/>
          </a:p>
          <a:p>
            <a:r>
              <a:rPr lang="en-AU" baseline="0" dirty="0" smtClean="0"/>
              <a:t>Since asset management planning is often a new function, the Engineering Manager role, for example, may be modified to include asset management planning for asset groups, such as airfield lighting, pavements, baggage handling, or for people moving equipment.</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11</a:t>
            </a:fld>
            <a:endParaRPr lang="en-AU"/>
          </a:p>
        </p:txBody>
      </p:sp>
    </p:spTree>
    <p:extLst>
      <p:ext uri="{BB962C8B-B14F-4D97-AF65-F5344CB8AC3E}">
        <p14:creationId xmlns="" xmlns:p14="http://schemas.microsoft.com/office/powerpoint/2010/main" val="439416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ACRP</a:t>
            </a:r>
            <a:r>
              <a:rPr lang="en-AU" dirty="0" smtClean="0"/>
              <a:t> Report 20, Strategic Planning in the Airport Industry, describes</a:t>
            </a:r>
            <a:r>
              <a:rPr lang="en-AU" baseline="0" dirty="0" smtClean="0"/>
              <a:t> the interrelationships between planning efforts in this diagram.</a:t>
            </a:r>
          </a:p>
          <a:p>
            <a:endParaRPr lang="en-AU" baseline="0" dirty="0" smtClean="0"/>
          </a:p>
          <a:p>
            <a:r>
              <a:rPr lang="en-AU" baseline="0" dirty="0" smtClean="0"/>
              <a:t>The traditional view of airport strategic planning is similar to the PAS 55 model for asset management, but it omits a focus on the planning for infrastructure.</a:t>
            </a:r>
          </a:p>
          <a:p>
            <a:endParaRPr lang="en-US" baseline="0" dirty="0" smtClean="0"/>
          </a:p>
          <a:p>
            <a:r>
              <a:rPr lang="en-AU" baseline="0" dirty="0" smtClean="0"/>
              <a:t>Asset Management Planning is concerned with ensuring that the infrastructure and assets of the airport support the airport strategic plan. The asset management planning process takes outputs of existing planning processes, such as the master plan, business plan, risk management plan, land use plan, to determine the best infrastructure and asset management solutions.</a:t>
            </a:r>
          </a:p>
          <a:p>
            <a:endParaRPr lang="en-AU" baseline="0" dirty="0" smtClean="0"/>
          </a:p>
          <a:p>
            <a:r>
              <a:rPr lang="en-AU" baseline="0" dirty="0" smtClean="0"/>
              <a:t>For many airports and utility organizations, a corporate group is often formed to manage the Asset Management Planning function.</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12</a:t>
            </a:fld>
            <a:endParaRPr lang="en-AU"/>
          </a:p>
        </p:txBody>
      </p:sp>
    </p:spTree>
    <p:extLst>
      <p:ext uri="{BB962C8B-B14F-4D97-AF65-F5344CB8AC3E}">
        <p14:creationId xmlns="" xmlns:p14="http://schemas.microsoft.com/office/powerpoint/2010/main" val="341729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2200" y="4407645"/>
            <a:ext cx="6021481" cy="5193555"/>
          </a:xfrm>
        </p:spPr>
        <p:txBody>
          <a:bodyPr/>
          <a:lstStyle/>
          <a:p>
            <a:r>
              <a:rPr lang="en-AU" dirty="0" smtClean="0"/>
              <a:t>30%  of airports surveyed indicated that they</a:t>
            </a:r>
            <a:r>
              <a:rPr lang="en-AU" baseline="0" dirty="0" smtClean="0"/>
              <a:t> have an executive position with responsibility for asset management functions.</a:t>
            </a:r>
          </a:p>
          <a:p>
            <a:endParaRPr lang="en-AU" baseline="0" dirty="0" smtClean="0"/>
          </a:p>
          <a:p>
            <a:r>
              <a:rPr lang="en-AU" baseline="0" dirty="0" smtClean="0"/>
              <a:t>Implementation of an asset management framework usually requires change, </a:t>
            </a:r>
            <a:r>
              <a:rPr lang="en-US" baseline="0" dirty="0" smtClean="0"/>
              <a:t>and</a:t>
            </a:r>
            <a:r>
              <a:rPr lang="en-AU" baseline="0" dirty="0" smtClean="0"/>
              <a:t> the ability to manage ongoing continuous improvement.</a:t>
            </a:r>
          </a:p>
          <a:p>
            <a:endParaRPr lang="en-AU" baseline="0" dirty="0" smtClean="0"/>
          </a:p>
          <a:p>
            <a:r>
              <a:rPr lang="en-AU" baseline="0" dirty="0" smtClean="0"/>
              <a:t>The International Infrastructure Management Manual recommends the use of a Corporate Asset Management Steering Committee to provide guidance and oversight to the implementation of an asset management policy across all asset groups, and to coordinate asset management improvement activities and investment decision making. </a:t>
            </a:r>
          </a:p>
          <a:p>
            <a:endParaRPr lang="en-AU" baseline="0" dirty="0" smtClean="0"/>
          </a:p>
          <a:p>
            <a:r>
              <a:rPr lang="en-AU" baseline="0" dirty="0" smtClean="0"/>
              <a:t>A common model is to assign an asset management coordinator, custodian or manager for each of the asset groups such as facilities, civil infrastructure, or airfield. This position is responsible for developing asset strategies and asset management plans, and also participates on a corporate steering committee.</a:t>
            </a:r>
          </a:p>
          <a:p>
            <a:endParaRPr lang="en-AU" baseline="0" dirty="0" smtClean="0"/>
          </a:p>
          <a:p>
            <a:r>
              <a:rPr lang="en-AU" baseline="0" dirty="0" smtClean="0"/>
              <a:t>Some benefits from this approach have included a stronger voice for maintenance and operations staff in investment decisions, and better understanding of asset capabilities by engineering and operations, as well as the alignment of all staff towards a common purpose driven by the Corporate Asset Management Steering Committee.</a:t>
            </a:r>
          </a:p>
          <a:p>
            <a:endParaRPr lang="en-AU" baseline="0" dirty="0" smtClean="0"/>
          </a:p>
          <a:p>
            <a:r>
              <a:rPr lang="en-AU" baseline="0" dirty="0" smtClean="0"/>
              <a:t>For small airports, a single asset manager often suffices, and this role can often be completed by,</a:t>
            </a:r>
            <a:r>
              <a:rPr lang="en-AU" dirty="0" smtClean="0"/>
              <a:t> </a:t>
            </a:r>
            <a:r>
              <a:rPr lang="en-AU" baseline="0" dirty="0" smtClean="0"/>
              <a:t>or managed by, a current maintenance or engineering manager. An existing capital planning committee can also fulfil the role of an Asset Management Steering Committee.</a:t>
            </a:r>
          </a:p>
          <a:p>
            <a:endParaRPr lang="en-AU" baseline="0" dirty="0" smtClean="0"/>
          </a:p>
        </p:txBody>
      </p:sp>
      <p:sp>
        <p:nvSpPr>
          <p:cNvPr id="4" name="Slide Number Placeholder 3"/>
          <p:cNvSpPr>
            <a:spLocks noGrp="1"/>
          </p:cNvSpPr>
          <p:nvPr>
            <p:ph type="sldNum" sz="quarter" idx="10"/>
          </p:nvPr>
        </p:nvSpPr>
        <p:spPr/>
        <p:txBody>
          <a:bodyPr/>
          <a:lstStyle/>
          <a:p>
            <a:fld id="{AD666D60-9F93-4A40-B29E-500265C17453}" type="slidenum">
              <a:rPr lang="en-AU" smtClean="0"/>
              <a:pPr/>
              <a:t>13</a:t>
            </a:fld>
            <a:endParaRPr lang="en-AU"/>
          </a:p>
        </p:txBody>
      </p:sp>
    </p:spTree>
    <p:extLst>
      <p:ext uri="{BB962C8B-B14F-4D97-AF65-F5344CB8AC3E}">
        <p14:creationId xmlns="" xmlns:p14="http://schemas.microsoft.com/office/powerpoint/2010/main" val="1009678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Best management practices for airport asset management planning use a hierarchical approach whereby</a:t>
            </a:r>
            <a:r>
              <a:rPr lang="en-AU" baseline="0" dirty="0" smtClean="0"/>
              <a:t> an airport wide asset management plan is built by determining the asset strategies for assets based on the performance or levels of service requirements determined at the airport executive level, for the various services. </a:t>
            </a:r>
          </a:p>
          <a:p>
            <a:endParaRPr lang="en-AU" baseline="0" dirty="0" smtClean="0"/>
          </a:p>
          <a:p>
            <a:r>
              <a:rPr lang="en-AU" baseline="0" dirty="0" smtClean="0"/>
              <a:t>For example, an airport sets its level of service for passenger boarding bridges, and baggage handling equipment both to be 100% available during operating hours, and for the baggage handling system, process 44 bags per minute, and for the passenger boarding bridge, service Boeing 757-200 to Embraer </a:t>
            </a:r>
            <a:r>
              <a:rPr lang="en-AU" baseline="0" dirty="0" err="1" smtClean="0"/>
              <a:t>E145</a:t>
            </a:r>
            <a:r>
              <a:rPr lang="en-AU" baseline="0" dirty="0" smtClean="0"/>
              <a:t> aircraft.</a:t>
            </a:r>
          </a:p>
          <a:p>
            <a:endParaRPr lang="en-AU" baseline="0" dirty="0" smtClean="0"/>
          </a:p>
          <a:p>
            <a:r>
              <a:rPr lang="en-AU" baseline="0" dirty="0" smtClean="0"/>
              <a:t>In developing the asset management plans for the baggage handling system and the passenger boarding bridge, asset strategies will be determined for all assets, such as conveyors and the lift columns on the passenger boarding bridge. The passenger boarding bridge may require replacement and upgrade to meet the aircraft servicing needs, which may result in a capital expense, as well as life cycle costs for operations and maintenance, the baggage handling system may need a conveyor replacement in 2 years time, and ongoing maintenance operating funds, in order to meet the desired levels of service.</a:t>
            </a:r>
          </a:p>
          <a:p>
            <a:endParaRPr lang="en-AU" baseline="0" dirty="0" smtClean="0"/>
          </a:p>
          <a:p>
            <a:r>
              <a:rPr lang="en-AU" baseline="0" dirty="0" smtClean="0"/>
              <a:t>The Airport AMP will summarize all the landside and airside facility and systems investment needs to meet levels of service goals to customers and stakeholders. Prioritization of capital and maintenance investments are undertaken within the Airport AMP development process, ultimately simplifying the process of budget cuts if required, and of reporting impacts of changes in investment plans due to unforeseen circumstances.</a:t>
            </a:r>
          </a:p>
          <a:p>
            <a:endParaRPr lang="en-AU" baseline="0" dirty="0" smtClean="0"/>
          </a:p>
          <a:p>
            <a:endParaRPr lang="en-AU" baseline="0" dirty="0" smtClean="0"/>
          </a:p>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14</a:t>
            </a:fld>
            <a:endParaRPr lang="en-AU"/>
          </a:p>
        </p:txBody>
      </p:sp>
    </p:spTree>
    <p:extLst>
      <p:ext uri="{BB962C8B-B14F-4D97-AF65-F5344CB8AC3E}">
        <p14:creationId xmlns="" xmlns:p14="http://schemas.microsoft.com/office/powerpoint/2010/main" val="1756025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What</a:t>
            </a:r>
            <a:r>
              <a:rPr lang="en-AU" baseline="0" dirty="0" smtClean="0"/>
              <a:t> is the process for developing an asset management plan?</a:t>
            </a:r>
          </a:p>
          <a:p>
            <a:endParaRPr lang="en-AU" dirty="0" smtClean="0"/>
          </a:p>
          <a:p>
            <a:r>
              <a:rPr lang="en-AU" dirty="0" smtClean="0"/>
              <a:t>The International Infrastructure Management Manual and the US </a:t>
            </a:r>
            <a:r>
              <a:rPr lang="en-AU" dirty="0" err="1" smtClean="0"/>
              <a:t>EPA</a:t>
            </a:r>
            <a:r>
              <a:rPr lang="en-AU" dirty="0" smtClean="0"/>
              <a:t> use a 10 step process to develop</a:t>
            </a:r>
            <a:r>
              <a:rPr lang="en-AU" baseline="0" dirty="0" smtClean="0"/>
              <a:t> an Asset Management Plan. This process can be applied to all assets.</a:t>
            </a:r>
          </a:p>
          <a:p>
            <a:endParaRPr lang="en-AU" baseline="0" dirty="0" smtClean="0"/>
          </a:p>
          <a:p>
            <a:r>
              <a:rPr lang="en-AU" baseline="0" dirty="0" smtClean="0"/>
              <a:t>The 10 step process answers 5 core questions:</a:t>
            </a:r>
          </a:p>
          <a:p>
            <a:endParaRPr lang="en-AU" baseline="0" dirty="0" smtClean="0"/>
          </a:p>
          <a:p>
            <a:pPr marL="241605" indent="-241605">
              <a:buAutoNum type="arabicPeriod"/>
            </a:pPr>
            <a:r>
              <a:rPr lang="en-AU" baseline="0" dirty="0" smtClean="0"/>
              <a:t>What is the current state of my assets?</a:t>
            </a:r>
          </a:p>
          <a:p>
            <a:pPr marL="241605" indent="-241605">
              <a:buAutoNum type="arabicPeriod"/>
            </a:pPr>
            <a:r>
              <a:rPr lang="en-AU" baseline="0" dirty="0" smtClean="0"/>
              <a:t>What is my required level of service?</a:t>
            </a:r>
          </a:p>
          <a:p>
            <a:pPr marL="241605" indent="-241605">
              <a:buAutoNum type="arabicPeriod"/>
            </a:pPr>
            <a:r>
              <a:rPr lang="en-AU" baseline="0" dirty="0" smtClean="0"/>
              <a:t>Which assets are critical to sustained performance?</a:t>
            </a:r>
          </a:p>
          <a:p>
            <a:pPr marL="241605" indent="-241605">
              <a:buAutoNum type="arabicPeriod"/>
            </a:pPr>
            <a:r>
              <a:rPr lang="en-AU" baseline="0" dirty="0" smtClean="0"/>
              <a:t>What are my best </a:t>
            </a:r>
            <a:r>
              <a:rPr lang="en-AU" baseline="0" dirty="0" err="1" smtClean="0"/>
              <a:t>O&amp;M</a:t>
            </a:r>
            <a:r>
              <a:rPr lang="en-AU" baseline="0" dirty="0" smtClean="0"/>
              <a:t> and CIP investment strategies?</a:t>
            </a:r>
          </a:p>
          <a:p>
            <a:pPr marL="241605" indent="-241605">
              <a:buAutoNum type="arabicPeriod"/>
            </a:pPr>
            <a:r>
              <a:rPr lang="en-AU" baseline="0" dirty="0" smtClean="0"/>
              <a:t>What is my best long-term funding strategy?</a:t>
            </a:r>
          </a:p>
          <a:p>
            <a:pPr marL="241605" indent="-241605">
              <a:buAutoNum type="arabicPeriod"/>
            </a:pPr>
            <a:endParaRPr lang="en-AU" baseline="0" dirty="0" smtClean="0"/>
          </a:p>
          <a:p>
            <a:r>
              <a:rPr lang="en-AU" baseline="0" dirty="0" smtClean="0"/>
              <a:t>The 10 step process takes the user through a systematic approach to understand the current performance and capability of the assets in question, the risk exposures, and the identification of the best maintenance, operations and capital investments needed to meet level of service, risk , and cost outcomes.</a:t>
            </a:r>
          </a:p>
          <a:p>
            <a:endParaRPr lang="en-AU" baseline="0" dirty="0" smtClean="0"/>
          </a:p>
          <a:p>
            <a:r>
              <a:rPr lang="en-AU" baseline="0" dirty="0" smtClean="0"/>
              <a:t>This 10 step process is a key component of the </a:t>
            </a:r>
            <a:r>
              <a:rPr lang="en-AU" baseline="0" dirty="0" err="1" smtClean="0"/>
              <a:t>ACRP</a:t>
            </a:r>
            <a:r>
              <a:rPr lang="en-AU" baseline="0" dirty="0" smtClean="0"/>
              <a:t> 01-16 Asset and Infrastructure Management for Airports Guidebook section on developing asset management plans for airport infrastructure.</a:t>
            </a:r>
          </a:p>
          <a:p>
            <a:endParaRPr lang="en-AU" baseline="0" dirty="0" smtClean="0"/>
          </a:p>
        </p:txBody>
      </p:sp>
      <p:sp>
        <p:nvSpPr>
          <p:cNvPr id="4" name="Slide Number Placeholder 3"/>
          <p:cNvSpPr>
            <a:spLocks noGrp="1"/>
          </p:cNvSpPr>
          <p:nvPr>
            <p:ph type="sldNum" sz="quarter" idx="10"/>
          </p:nvPr>
        </p:nvSpPr>
        <p:spPr/>
        <p:txBody>
          <a:bodyPr/>
          <a:lstStyle/>
          <a:p>
            <a:fld id="{AD666D60-9F93-4A40-B29E-500265C17453}" type="slidenum">
              <a:rPr lang="en-AU" smtClean="0"/>
              <a:pPr/>
              <a:t>15</a:t>
            </a:fld>
            <a:endParaRPr lang="en-AU"/>
          </a:p>
        </p:txBody>
      </p:sp>
    </p:spTree>
    <p:extLst>
      <p:ext uri="{BB962C8B-B14F-4D97-AF65-F5344CB8AC3E}">
        <p14:creationId xmlns="" xmlns:p14="http://schemas.microsoft.com/office/powerpoint/2010/main" val="2084965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62%</a:t>
            </a:r>
            <a:r>
              <a:rPr lang="en-AU" baseline="0" dirty="0" smtClean="0"/>
              <a:t> of survey respondents indicated that they use some form of computerized maintenance management system, and 40% are using decision support systems to assist with producing business cases for capital investment, and for prioritizing airport investments across asset groups.</a:t>
            </a:r>
          </a:p>
          <a:p>
            <a:endParaRPr lang="en-AU" baseline="0" dirty="0" smtClean="0"/>
          </a:p>
          <a:p>
            <a:r>
              <a:rPr lang="en-AU" baseline="0" dirty="0" smtClean="0"/>
              <a:t>The asset management planning process is heavily data driven. The final confidence that we can have in the plan, is highly dependent on the quality of the data and information we have on the assets. </a:t>
            </a:r>
          </a:p>
          <a:p>
            <a:endParaRPr lang="en-AU" baseline="0" dirty="0" smtClean="0"/>
          </a:p>
          <a:p>
            <a:r>
              <a:rPr lang="en-AU" baseline="0" dirty="0" smtClean="0"/>
              <a:t>Robust processes for capturing asset information – capturing asset descriptions and basic financial and technical information are essential as is the configuration of the maintenance management system to allow capture of criticality ratings, condition values and performance standards.</a:t>
            </a:r>
            <a:r>
              <a:rPr lang="en-AU" dirty="0" smtClean="0"/>
              <a:t> </a:t>
            </a:r>
          </a:p>
          <a:p>
            <a:endParaRPr lang="en-AU" baseline="0" dirty="0"/>
          </a:p>
          <a:p>
            <a:r>
              <a:rPr lang="en-AU" baseline="0" dirty="0" smtClean="0"/>
              <a:t>Procedures and tools for initiating projects and prioritizing them across the asset groups</a:t>
            </a:r>
            <a:r>
              <a:rPr lang="en-AU" dirty="0" smtClean="0"/>
              <a:t> enables the “roll up” of investment needs into a single Asset Management Plan for inclusion in the Capital Improvement Program, and Operating </a:t>
            </a:r>
            <a:r>
              <a:rPr lang="en-AU" dirty="0"/>
              <a:t>B</a:t>
            </a:r>
            <a:r>
              <a:rPr lang="en-AU" dirty="0" smtClean="0"/>
              <a:t>udgets.</a:t>
            </a:r>
            <a:endParaRPr lang="en-AU" baseline="0" dirty="0" smtClean="0"/>
          </a:p>
          <a:p>
            <a:endParaRPr lang="en-AU" baseline="0" dirty="0" smtClean="0"/>
          </a:p>
          <a:p>
            <a:pPr algn="r"/>
            <a:endParaRPr lang="en-AU" baseline="0" dirty="0" smtClean="0"/>
          </a:p>
        </p:txBody>
      </p:sp>
      <p:sp>
        <p:nvSpPr>
          <p:cNvPr id="4" name="Slide Number Placeholder 3"/>
          <p:cNvSpPr>
            <a:spLocks noGrp="1"/>
          </p:cNvSpPr>
          <p:nvPr>
            <p:ph type="sldNum" sz="quarter" idx="10"/>
          </p:nvPr>
        </p:nvSpPr>
        <p:spPr/>
        <p:txBody>
          <a:bodyPr/>
          <a:lstStyle/>
          <a:p>
            <a:fld id="{AD666D60-9F93-4A40-B29E-500265C17453}" type="slidenum">
              <a:rPr lang="en-AU" smtClean="0"/>
              <a:pPr/>
              <a:t>16</a:t>
            </a:fld>
            <a:endParaRPr lang="en-AU"/>
          </a:p>
        </p:txBody>
      </p:sp>
    </p:spTree>
    <p:extLst>
      <p:ext uri="{BB962C8B-B14F-4D97-AF65-F5344CB8AC3E}">
        <p14:creationId xmlns="" xmlns:p14="http://schemas.microsoft.com/office/powerpoint/2010/main" val="1756264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D666D60-9F93-4A40-B29E-500265C17453}" type="slidenum">
              <a:rPr lang="en-AU" smtClean="0"/>
              <a:pPr/>
              <a:t>17</a:t>
            </a:fld>
            <a:endParaRPr lang="en-AU"/>
          </a:p>
        </p:txBody>
      </p:sp>
    </p:spTree>
    <p:extLst>
      <p:ext uri="{BB962C8B-B14F-4D97-AF65-F5344CB8AC3E}">
        <p14:creationId xmlns="" xmlns:p14="http://schemas.microsoft.com/office/powerpoint/2010/main" val="3032823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Primer is directed at executiv</a:t>
            </a:r>
            <a:r>
              <a:rPr lang="en-AU" dirty="0"/>
              <a:t>e</a:t>
            </a:r>
            <a:r>
              <a:rPr lang="en-AU" dirty="0" smtClean="0"/>
              <a:t> decision makers, and is designed to communicate what asset management is, why we want to do it, and what the executive’s role is in enabling such changes.</a:t>
            </a:r>
          </a:p>
          <a:p>
            <a:endParaRPr lang="en-AU" dirty="0"/>
          </a:p>
          <a:p>
            <a:r>
              <a:rPr lang="en-AU" dirty="0" smtClean="0"/>
              <a:t>The introduction to asset management introduces the holistic model discussed earlier in this presentation.</a:t>
            </a:r>
          </a:p>
          <a:p>
            <a:endParaRPr lang="en-AU" dirty="0"/>
          </a:p>
          <a:p>
            <a:r>
              <a:rPr lang="en-AU" dirty="0" smtClean="0"/>
              <a:t>The primer then guides the reader through the establishment of the fundamentals of a governance system – the development of a corporate </a:t>
            </a:r>
            <a:r>
              <a:rPr lang="en-AU" dirty="0"/>
              <a:t>p</a:t>
            </a:r>
            <a:r>
              <a:rPr lang="en-AU" dirty="0" smtClean="0"/>
              <a:t>olicy for asset management, how asset management objectives are set and the role of strategies and plans in realising those objectives.</a:t>
            </a:r>
          </a:p>
          <a:p>
            <a:endParaRPr lang="en-AU" dirty="0"/>
          </a:p>
          <a:p>
            <a:r>
              <a:rPr lang="en-AU" dirty="0" smtClean="0"/>
              <a:t>Asset Management Enablers refer to the corporate organizational support and change leadership needs. For example, information systems may required upgrading, and change leadership will be required to install any new processes, practices and procedures. Additional staff may be required to implement additional maintenance or capital renewal recommended by an Asset Management Plan. Or new skill sets may be required to undertake the engineering economics analysis needed to prioritize expenditures.</a:t>
            </a:r>
          </a:p>
          <a:p>
            <a:endParaRPr lang="en-AU" dirty="0"/>
          </a:p>
          <a:p>
            <a:r>
              <a:rPr lang="en-AU" dirty="0" smtClean="0"/>
              <a:t>Pulling it all together to implement an asset management framework discusses how to get started by using an asset management assessment and implementation plan.</a:t>
            </a:r>
          </a:p>
          <a:p>
            <a:endParaRPr lang="en-AU" dirty="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18</a:t>
            </a:fld>
            <a:endParaRPr lang="en-AU"/>
          </a:p>
        </p:txBody>
      </p:sp>
    </p:spTree>
    <p:extLst>
      <p:ext uri="{BB962C8B-B14F-4D97-AF65-F5344CB8AC3E}">
        <p14:creationId xmlns="" xmlns:p14="http://schemas.microsoft.com/office/powerpoint/2010/main" val="270467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19</a:t>
            </a:fld>
            <a:endParaRPr lang="en-AU"/>
          </a:p>
        </p:txBody>
      </p:sp>
    </p:spTree>
    <p:extLst>
      <p:ext uri="{BB962C8B-B14F-4D97-AF65-F5344CB8AC3E}">
        <p14:creationId xmlns="" xmlns:p14="http://schemas.microsoft.com/office/powerpoint/2010/main" val="255084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2</a:t>
            </a:fld>
            <a:endParaRPr lang="en-AU" dirty="0"/>
          </a:p>
        </p:txBody>
      </p:sp>
    </p:spTree>
    <p:extLst>
      <p:ext uri="{BB962C8B-B14F-4D97-AF65-F5344CB8AC3E}">
        <p14:creationId xmlns="" xmlns:p14="http://schemas.microsoft.com/office/powerpoint/2010/main" val="3821897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Guidebook is directed at implementers and provides step by step guidance on implementing an asset management framework, including the typical contents of a corporate asset management policy and the </a:t>
            </a:r>
            <a:r>
              <a:rPr lang="en-US" dirty="0" smtClean="0"/>
              <a:t>approach</a:t>
            </a:r>
            <a:r>
              <a:rPr lang="en-AU" dirty="0" smtClean="0"/>
              <a:t> that other airports have used to develop such a policy.</a:t>
            </a:r>
          </a:p>
          <a:p>
            <a:endParaRPr lang="en-AU" dirty="0"/>
          </a:p>
          <a:p>
            <a:r>
              <a:rPr lang="en-AU" dirty="0" smtClean="0"/>
              <a:t>The approach for establishing asset management objectives as part of the strategic planning process is described, and a comprehensive approach for developing asset strategies and plans takes the reader through an example for a Passenger Boarding Bridge.</a:t>
            </a:r>
          </a:p>
          <a:p>
            <a:endParaRPr lang="en-AU" dirty="0"/>
          </a:p>
          <a:p>
            <a:r>
              <a:rPr lang="en-AU" dirty="0" smtClean="0"/>
              <a:t>The Guidebook includes information on the best management practices and functionalities required for asset management information support systems, and the various lifecycle management processes needed to efficiently and effectively implement asset management plans for best results.</a:t>
            </a:r>
          </a:p>
          <a:p>
            <a:endParaRPr lang="en-AU" dirty="0"/>
          </a:p>
          <a:p>
            <a:r>
              <a:rPr lang="en-AU" dirty="0" smtClean="0"/>
              <a:t>Finally, the Guidebook walks through the concepts of performance assessment and continuous improvement to describe how asset management objectives and asset management plan updates address performance gaps and management reviews of strategic objectives and priorities.</a:t>
            </a:r>
          </a:p>
          <a:p>
            <a:endParaRPr lang="en-AU" dirty="0"/>
          </a:p>
          <a:p>
            <a:r>
              <a:rPr lang="en-AU" dirty="0" smtClean="0"/>
              <a:t>The following slides illustrate a selection of the types of guidelines included in the Guidebook, as well as example outputs of a typical asset management planning process, in this case, for a Passenger Boarding Bridge.</a:t>
            </a:r>
            <a:endParaRPr lang="en-AU" dirty="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20</a:t>
            </a:fld>
            <a:endParaRPr lang="en-AU"/>
          </a:p>
        </p:txBody>
      </p:sp>
    </p:spTree>
    <p:extLst>
      <p:ext uri="{BB962C8B-B14F-4D97-AF65-F5344CB8AC3E}">
        <p14:creationId xmlns="" xmlns:p14="http://schemas.microsoft.com/office/powerpoint/2010/main" val="270467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21</a:t>
            </a:fld>
            <a:endParaRPr lang="en-AU"/>
          </a:p>
        </p:txBody>
      </p:sp>
    </p:spTree>
    <p:extLst>
      <p:ext uri="{BB962C8B-B14F-4D97-AF65-F5344CB8AC3E}">
        <p14:creationId xmlns="" xmlns:p14="http://schemas.microsoft.com/office/powerpoint/2010/main" val="2550846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Guidebook steps the user through the 10 step process for developing an Asset Management Plan for a Passenger Boarding Bridge.</a:t>
            </a:r>
          </a:p>
          <a:p>
            <a:endParaRPr lang="en-AU" dirty="0"/>
          </a:p>
          <a:p>
            <a:r>
              <a:rPr lang="en-AU" dirty="0" smtClean="0"/>
              <a:t>A simple spreadsheet tool is used to illustrate how an asset management planning analysis can be undertaken, to identify future </a:t>
            </a:r>
            <a:r>
              <a:rPr lang="en-AU" dirty="0" err="1" smtClean="0"/>
              <a:t>cashflows</a:t>
            </a:r>
            <a:r>
              <a:rPr lang="en-AU" dirty="0" smtClean="0"/>
              <a:t> to maintain the passenger boarding bridge so that it can continue to </a:t>
            </a:r>
            <a:r>
              <a:rPr lang="en-US" dirty="0" smtClean="0"/>
              <a:t>provide</a:t>
            </a:r>
            <a:r>
              <a:rPr lang="en-AU" dirty="0" smtClean="0"/>
              <a:t> the required level of service.</a:t>
            </a:r>
          </a:p>
          <a:p>
            <a:endParaRPr lang="en-AU" dirty="0"/>
          </a:p>
          <a:p>
            <a:r>
              <a:rPr lang="en-AU" dirty="0" smtClean="0"/>
              <a:t>The example here shows the asset hierarchy for the Passenger Boarding Bridge, and the associated fundamental life cycle information – installation year, condition, and expected useful life.  The figure to the right shows the 20 year cash flow analysis for the Passenger Boarding Bridge once consideration has been given to asset management objectives such as risk exposure, levels of service, and cost optimization. The figure shows operating, preventive maintenance, and capital renewal cash flows, as well as the average annual investment requirement.</a:t>
            </a:r>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22</a:t>
            </a:fld>
            <a:endParaRPr lang="en-AU"/>
          </a:p>
        </p:txBody>
      </p:sp>
    </p:spTree>
    <p:extLst>
      <p:ext uri="{BB962C8B-B14F-4D97-AF65-F5344CB8AC3E}">
        <p14:creationId xmlns="" xmlns:p14="http://schemas.microsoft.com/office/powerpoint/2010/main" val="2550846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666D60-9F93-4A40-B29E-500265C17453}" type="slidenum">
              <a:rPr lang="en-AU" smtClean="0"/>
              <a:pPr/>
              <a:t>23</a:t>
            </a:fld>
            <a:endParaRPr lang="en-AU"/>
          </a:p>
        </p:txBody>
      </p:sp>
    </p:spTree>
    <p:extLst>
      <p:ext uri="{BB962C8B-B14F-4D97-AF65-F5344CB8AC3E}">
        <p14:creationId xmlns="" xmlns:p14="http://schemas.microsoft.com/office/powerpoint/2010/main" val="3656163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666D60-9F93-4A40-B29E-500265C17453}" type="slidenum">
              <a:rPr lang="en-AU" smtClean="0"/>
              <a:pPr/>
              <a:t>3</a:t>
            </a:fld>
            <a:endParaRPr lang="en-AU"/>
          </a:p>
        </p:txBody>
      </p:sp>
    </p:spTree>
    <p:extLst>
      <p:ext uri="{BB962C8B-B14F-4D97-AF65-F5344CB8AC3E}">
        <p14:creationId xmlns="" xmlns:p14="http://schemas.microsoft.com/office/powerpoint/2010/main" val="3759357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 2010 </a:t>
            </a:r>
            <a:r>
              <a:rPr lang="en-AU" dirty="0" err="1" smtClean="0"/>
              <a:t>TRB</a:t>
            </a:r>
            <a:r>
              <a:rPr lang="en-AU" baseline="0" dirty="0" smtClean="0"/>
              <a:t> embarked on a research project to investigate the current use of holistic asset management approaches within airports. The purpose of the </a:t>
            </a:r>
            <a:r>
              <a:rPr lang="en-US" baseline="0" dirty="0" smtClean="0"/>
              <a:t>research</a:t>
            </a:r>
            <a:r>
              <a:rPr lang="en-AU" baseline="0" dirty="0" smtClean="0"/>
              <a:t> was to identify whether there are opportunities for airports to better optimize the management of infrastructure and assets, using asset management practices that have been adopted in some industry sectors throughout the past decade.</a:t>
            </a:r>
          </a:p>
          <a:p>
            <a:endParaRPr lang="en-AU" baseline="0" dirty="0" smtClean="0"/>
          </a:p>
          <a:p>
            <a:r>
              <a:rPr lang="en-AU" baseline="0" dirty="0" smtClean="0"/>
              <a:t>The objective of the project was to develop a primer and a guidebook on asset and infrastructure management for airports. The primer was to be directed at executive level decision makers to provide an overview of what an asset and infrastructure management program is, and to describe its various components, benefits and costs.</a:t>
            </a:r>
          </a:p>
          <a:p>
            <a:endParaRPr lang="en-AU" baseline="0" dirty="0" smtClean="0"/>
          </a:p>
          <a:p>
            <a:r>
              <a:rPr lang="en-AU" baseline="0" dirty="0" smtClean="0"/>
              <a:t>The intention of the guidebook is to provide instruction in the development and implementation of an asset and infrastructure management program, incorporating best management practices, and providing guidelines that can be utilized by airports</a:t>
            </a:r>
            <a:r>
              <a:rPr lang="en-AU" dirty="0" smtClean="0"/>
              <a:t> </a:t>
            </a:r>
            <a:r>
              <a:rPr lang="en-AU" baseline="0" dirty="0" smtClean="0"/>
              <a:t>of all sizes.</a:t>
            </a:r>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4</a:t>
            </a:fld>
            <a:endParaRPr lang="en-AU"/>
          </a:p>
        </p:txBody>
      </p:sp>
    </p:spTree>
    <p:extLst>
      <p:ext uri="{BB962C8B-B14F-4D97-AF65-F5344CB8AC3E}">
        <p14:creationId xmlns="" xmlns:p14="http://schemas.microsoft.com/office/powerpoint/2010/main" val="4098459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666D60-9F93-4A40-B29E-500265C17453}" type="slidenum">
              <a:rPr lang="en-AU" smtClean="0"/>
              <a:pPr/>
              <a:t>5</a:t>
            </a:fld>
            <a:endParaRPr lang="en-AU"/>
          </a:p>
        </p:txBody>
      </p:sp>
    </p:spTree>
    <p:extLst>
      <p:ext uri="{BB962C8B-B14F-4D97-AF65-F5344CB8AC3E}">
        <p14:creationId xmlns="" xmlns:p14="http://schemas.microsoft.com/office/powerpoint/2010/main" val="1272462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 total of 72 airports</a:t>
            </a:r>
            <a:r>
              <a:rPr lang="en-AU" baseline="0" dirty="0" smtClean="0"/>
              <a:t> participated in the research effort, including five outside the United States, and 67 within the United States.</a:t>
            </a:r>
          </a:p>
          <a:p>
            <a:endParaRPr lang="en-AU" baseline="0" dirty="0" smtClean="0"/>
          </a:p>
          <a:p>
            <a:r>
              <a:rPr lang="en-AU" baseline="0" dirty="0" smtClean="0"/>
              <a:t>The research included the use of a survey to identify practices amongst a group of </a:t>
            </a:r>
            <a:r>
              <a:rPr lang="en-AU" baseline="0" dirty="0" smtClean="0">
                <a:solidFill>
                  <a:srgbClr val="FF0000"/>
                </a:solidFill>
              </a:rPr>
              <a:t>156</a:t>
            </a:r>
            <a:r>
              <a:rPr lang="en-AU" baseline="0" dirty="0" smtClean="0"/>
              <a:t> survey participants. A short survey of six questions and a longer, more in depth survey of 35 participants was used to identify common approaches amongst airports of all sizes.</a:t>
            </a:r>
          </a:p>
          <a:p>
            <a:endParaRPr lang="en-AU" baseline="0" dirty="0" smtClean="0"/>
          </a:p>
          <a:p>
            <a:r>
              <a:rPr lang="en-AU" baseline="0" dirty="0" smtClean="0"/>
              <a:t>A selection of airports were identified for site visits, and for conference calls. Their selection was based on how survey questions were answered in the longer survey, and the literature search results.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6</a:t>
            </a:fld>
            <a:endParaRPr lang="en-AU"/>
          </a:p>
        </p:txBody>
      </p:sp>
    </p:spTree>
    <p:extLst>
      <p:ext uri="{BB962C8B-B14F-4D97-AF65-F5344CB8AC3E}">
        <p14:creationId xmlns="" xmlns:p14="http://schemas.microsoft.com/office/powerpoint/2010/main" val="3525671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a:t>
            </a:r>
            <a:r>
              <a:rPr lang="en-AU" baseline="0" dirty="0" smtClean="0"/>
              <a:t> understanding of what asset management is, is beginning to converge across industries from maintenance management of assets through a computerized maintenance management system, to a holistic approach that considers how the organization works to deliver strategic plan objectives. It considers organization function, staff competencies, efficiency and effectiveness of processes and practices for data capture, analysis, and decision making, and execution and optimization of the management of all phases of the asset lifecycle, from project initiation, design, through construction, commissioning, operate and </a:t>
            </a:r>
            <a:r>
              <a:rPr lang="en-US" baseline="0" dirty="0" smtClean="0"/>
              <a:t>maintain</a:t>
            </a:r>
            <a:r>
              <a:rPr lang="en-AU" baseline="0" dirty="0" smtClean="0"/>
              <a:t> through renewal or disposal.</a:t>
            </a:r>
          </a:p>
          <a:p>
            <a:endParaRPr lang="en-AU" baseline="0" dirty="0" smtClean="0"/>
          </a:p>
          <a:p>
            <a:r>
              <a:rPr lang="en-AU" baseline="0" dirty="0" smtClean="0"/>
              <a:t>The definition for asset management shown here is that used by the British Standards Institute Publicly Available Specification PAS 55.</a:t>
            </a:r>
          </a:p>
          <a:p>
            <a:endParaRPr lang="en-AU" dirty="0"/>
          </a:p>
          <a:p>
            <a:r>
              <a:rPr lang="en-AU" dirty="0" smtClean="0"/>
              <a:t>This definition formed the basis for the </a:t>
            </a:r>
            <a:r>
              <a:rPr lang="en-AU" dirty="0" err="1" smtClean="0"/>
              <a:t>ACRP</a:t>
            </a:r>
            <a:r>
              <a:rPr lang="en-AU" dirty="0" smtClean="0"/>
              <a:t> 01-16 research, and for the development of the Primer and Guidebook.</a:t>
            </a:r>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7</a:t>
            </a:fld>
            <a:endParaRPr lang="en-AU"/>
          </a:p>
        </p:txBody>
      </p:sp>
    </p:spTree>
    <p:extLst>
      <p:ext uri="{BB962C8B-B14F-4D97-AF65-F5344CB8AC3E}">
        <p14:creationId xmlns="" xmlns:p14="http://schemas.microsoft.com/office/powerpoint/2010/main" val="283017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literature</a:t>
            </a:r>
            <a:r>
              <a:rPr lang="en-AU" baseline="0" dirty="0" smtClean="0"/>
              <a:t> search of asset management applications in the airport and other sectors, and site visit interviews with participating airports showed a range of benefits.</a:t>
            </a:r>
          </a:p>
          <a:p>
            <a:endParaRPr lang="en-AU" baseline="0" dirty="0" smtClean="0"/>
          </a:p>
          <a:p>
            <a:pPr marL="181204" indent="-181204">
              <a:buFontTx/>
              <a:buChar char="-"/>
            </a:pPr>
            <a:r>
              <a:rPr lang="en-AU" baseline="0" dirty="0" smtClean="0"/>
              <a:t>Benefits directly related to lifecycle cost and level of service</a:t>
            </a:r>
          </a:p>
          <a:p>
            <a:pPr marL="181204" indent="-181204">
              <a:buFontTx/>
              <a:buChar char="-"/>
            </a:pPr>
            <a:r>
              <a:rPr lang="en-AU" baseline="0" dirty="0" smtClean="0"/>
              <a:t>Benefits associated with staff productivity</a:t>
            </a:r>
          </a:p>
          <a:p>
            <a:pPr marL="181204" indent="-181204">
              <a:buFontTx/>
              <a:buChar char="-"/>
            </a:pPr>
            <a:r>
              <a:rPr lang="en-AU" baseline="0" dirty="0" smtClean="0"/>
              <a:t>Ability to achieve more with less by focusing maintenance on a risk and performance basis, and capital renewal timing </a:t>
            </a:r>
          </a:p>
          <a:p>
            <a:pPr marL="181204" indent="-181204">
              <a:buFontTx/>
              <a:buChar char="-"/>
            </a:pPr>
            <a:endParaRPr lang="en-AU" dirty="0"/>
          </a:p>
          <a:p>
            <a:r>
              <a:rPr lang="en-AU" baseline="0" dirty="0" smtClean="0"/>
              <a:t>Many of the greatest</a:t>
            </a:r>
            <a:r>
              <a:rPr lang="en-AU" dirty="0" smtClean="0"/>
              <a:t> benefits of Asset Management are not easily quantified, for example, the </a:t>
            </a:r>
            <a:r>
              <a:rPr lang="en-AU" dirty="0" err="1" smtClean="0"/>
              <a:t>CEO</a:t>
            </a:r>
            <a:r>
              <a:rPr lang="en-AU" dirty="0" smtClean="0"/>
              <a:t> of Brisbane Airport, Australia stated that </a:t>
            </a:r>
            <a:r>
              <a:rPr lang="en-US" dirty="0"/>
              <a:t>“One of the greatest benefits of asset management has been the ability to provide information to the Board on infrastructure capabilities and future needs – this type of knowledge is invaluable and is essential for making the best, justified investment </a:t>
            </a:r>
            <a:r>
              <a:rPr lang="en-US" dirty="0" smtClean="0"/>
              <a:t>decisions.”</a:t>
            </a:r>
          </a:p>
          <a:p>
            <a:endParaRPr lang="en-US" dirty="0"/>
          </a:p>
          <a:p>
            <a:r>
              <a:rPr lang="en-US" dirty="0" smtClean="0"/>
              <a:t>At the Seattle-Tacoma International Airport, the Aviation Planning staff see asset management as a source of competitive advantage and critical to the long term stewardship of airport infrastructure.</a:t>
            </a:r>
          </a:p>
          <a:p>
            <a:endParaRPr lang="en-US" dirty="0"/>
          </a:p>
          <a:p>
            <a:r>
              <a:rPr lang="en-US" dirty="0" smtClean="0"/>
              <a:t>In addition to the less quantitative benefits, significant benefits in the extension of asset life and ability to cut costs have been documented, particularly for pavements.</a:t>
            </a:r>
            <a:endParaRPr lang="en-AU" dirty="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D666D60-9F93-4A40-B29E-500265C17453}" type="slidenum">
              <a:rPr lang="en-AU" smtClean="0"/>
              <a:pPr/>
              <a:t>8</a:t>
            </a:fld>
            <a:endParaRPr lang="en-AU"/>
          </a:p>
        </p:txBody>
      </p:sp>
    </p:spTree>
    <p:extLst>
      <p:ext uri="{BB962C8B-B14F-4D97-AF65-F5344CB8AC3E}">
        <p14:creationId xmlns="" xmlns:p14="http://schemas.microsoft.com/office/powerpoint/2010/main" val="1039990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5852160" cy="4583429"/>
          </a:xfrm>
        </p:spPr>
        <p:txBody>
          <a:bodyPr/>
          <a:lstStyle/>
          <a:p>
            <a:r>
              <a:rPr lang="en-AU" baseline="0" dirty="0" smtClean="0"/>
              <a:t>The US does not have a single standard for holistic asset management.</a:t>
            </a:r>
          </a:p>
          <a:p>
            <a:endParaRPr lang="en-AU" baseline="0" dirty="0" smtClean="0"/>
          </a:p>
          <a:p>
            <a:r>
              <a:rPr lang="en-AU" baseline="0" dirty="0" smtClean="0"/>
              <a:t>In the </a:t>
            </a:r>
            <a:r>
              <a:rPr lang="en-AU" baseline="0" dirty="0" err="1" smtClean="0"/>
              <a:t>1980’s</a:t>
            </a:r>
            <a:r>
              <a:rPr lang="en-AU" baseline="0" dirty="0" smtClean="0"/>
              <a:t> utilities in Australia, New Zealand and the United Kingdom began developing tools and approaches to be able to forecast future renewal, growth, operations and maintenance to plan for future funding needs.</a:t>
            </a:r>
          </a:p>
          <a:p>
            <a:endParaRPr lang="en-AU" baseline="0" dirty="0" smtClean="0"/>
          </a:p>
          <a:p>
            <a:r>
              <a:rPr lang="en-AU" baseline="0" dirty="0" smtClean="0"/>
              <a:t>In the 1990’s utilities began restructuring their organizations along the lines of asset owners, managers, and service delivery. They established strategic planning functions for infrastructure investment, service delivery functions, and service level agreements with service providers. Asset Management </a:t>
            </a:r>
            <a:r>
              <a:rPr lang="en-US" baseline="0" dirty="0" smtClean="0"/>
              <a:t>process</a:t>
            </a:r>
            <a:r>
              <a:rPr lang="en-AU" baseline="0" dirty="0" smtClean="0"/>
              <a:t> and practice maturity/gap assessment and auditing tools emerged during this period. The United States electricity began reforms in the way their infrastructure was managed during this period.</a:t>
            </a:r>
          </a:p>
          <a:p>
            <a:endParaRPr lang="en-AU" baseline="0" dirty="0" smtClean="0"/>
          </a:p>
          <a:p>
            <a:r>
              <a:rPr lang="en-AU" baseline="0" dirty="0" smtClean="0"/>
              <a:t>In the </a:t>
            </a:r>
            <a:r>
              <a:rPr lang="en-AU" baseline="0" dirty="0" err="1" smtClean="0"/>
              <a:t>2000’s</a:t>
            </a:r>
            <a:r>
              <a:rPr lang="en-AU" baseline="0" dirty="0" smtClean="0"/>
              <a:t>, Vice President and Director of Asset Management roles begin to appear in the US electricity industry and elsewhere. Integration of Computerized</a:t>
            </a:r>
            <a:r>
              <a:rPr lang="en-AU" dirty="0" smtClean="0"/>
              <a:t> </a:t>
            </a:r>
            <a:r>
              <a:rPr lang="en-AU" baseline="0" dirty="0" smtClean="0"/>
              <a:t>Maintenance Management System, Geographical Information</a:t>
            </a:r>
            <a:r>
              <a:rPr lang="en-AU" dirty="0" smtClean="0"/>
              <a:t> </a:t>
            </a:r>
            <a:r>
              <a:rPr lang="en-AU" baseline="0" dirty="0" smtClean="0"/>
              <a:t>System, and financial systems, emergence of Enterprise Resource Planning Systems, Enterprise Asset Management Systems. The International Infrastructure Management Manual was developed in the early 2000’s, and the British Standards Institute Publicly Available Specification for Asset Management PAS 55 was developed in the late 2000’s</a:t>
            </a:r>
          </a:p>
          <a:p>
            <a:endParaRPr lang="en-AU" baseline="0" dirty="0" smtClean="0"/>
          </a:p>
          <a:p>
            <a:r>
              <a:rPr lang="en-AU" baseline="0" dirty="0" smtClean="0"/>
              <a:t>In the </a:t>
            </a:r>
            <a:r>
              <a:rPr lang="en-AU" baseline="0" dirty="0" err="1" smtClean="0"/>
              <a:t>2010’s</a:t>
            </a:r>
            <a:r>
              <a:rPr lang="en-AU" baseline="0" dirty="0" smtClean="0"/>
              <a:t> full cost of service transparency, customer stakeholder negotiation to establish price and service level trade-offs, and increased use of level of service, risk and cost optimization models emerged. Development of an ISO standard is underway.</a:t>
            </a:r>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AD666D60-9F93-4A40-B29E-500265C17453}" type="slidenum">
              <a:rPr lang="en-AU" smtClean="0"/>
              <a:pPr/>
              <a:t>9</a:t>
            </a:fld>
            <a:endParaRPr lang="en-AU"/>
          </a:p>
        </p:txBody>
      </p:sp>
    </p:spTree>
    <p:extLst>
      <p:ext uri="{BB962C8B-B14F-4D97-AF65-F5344CB8AC3E}">
        <p14:creationId xmlns="" xmlns:p14="http://schemas.microsoft.com/office/powerpoint/2010/main" val="2552762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hasCustomPrompt="1"/>
          </p:nvPr>
        </p:nvSpPr>
        <p:spPr>
          <a:xfrm>
            <a:off x="2895600" y="1524000"/>
            <a:ext cx="5181600" cy="1905000"/>
          </a:xfrm>
        </p:spPr>
        <p:txBody>
          <a:bodyPr/>
          <a:lstStyle>
            <a:lvl1pPr>
              <a:defRPr sz="3600" b="1">
                <a:solidFill>
                  <a:schemeClr val="bg1"/>
                </a:solidFill>
                <a:latin typeface="Arial" charset="0"/>
              </a:defRPr>
            </a:lvl1pPr>
          </a:lstStyle>
          <a:p>
            <a:r>
              <a:rPr lang="en-US" dirty="0" err="1" smtClean="0"/>
              <a:t>ACRP</a:t>
            </a:r>
            <a:r>
              <a:rPr lang="en-US" dirty="0" smtClean="0"/>
              <a:t> 01-16 Asset and Infrastructure Management for Airports</a:t>
            </a:r>
            <a:endParaRPr lang="en-US" dirty="0"/>
          </a:p>
        </p:txBody>
      </p:sp>
      <p:sp>
        <p:nvSpPr>
          <p:cNvPr id="7171" name="Rectangle 3"/>
          <p:cNvSpPr>
            <a:spLocks noGrp="1" noChangeArrowheads="1"/>
          </p:cNvSpPr>
          <p:nvPr>
            <p:ph type="subTitle" idx="1"/>
          </p:nvPr>
        </p:nvSpPr>
        <p:spPr>
          <a:xfrm>
            <a:off x="2895600" y="3733800"/>
            <a:ext cx="4953000" cy="1524000"/>
          </a:xfrm>
        </p:spPr>
        <p:txBody>
          <a:bodyPr/>
          <a:lstStyle>
            <a:lvl1pPr marL="0" indent="0">
              <a:defRPr sz="2000" baseline="0">
                <a:solidFill>
                  <a:schemeClr val="bg1"/>
                </a:solidFill>
              </a:defRPr>
            </a:lvl1pPr>
          </a:lstStyle>
          <a:p>
            <a:endParaRPr lang="en-US" dirty="0" smtClean="0"/>
          </a:p>
          <a:p>
            <a:r>
              <a:rPr lang="en-US" dirty="0" err="1" smtClean="0"/>
              <a:t>GHD</a:t>
            </a:r>
            <a:r>
              <a:rPr lang="en-US" dirty="0" smtClean="0"/>
              <a:t> Consulting Inc.</a:t>
            </a:r>
          </a:p>
          <a:p>
            <a:endParaRPr lang="en-US" dirty="0" smtClean="0"/>
          </a:p>
          <a:p>
            <a:r>
              <a:rPr lang="en-US" dirty="0" smtClean="0"/>
              <a:t>August 2011</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2438400"/>
            <a:ext cx="3886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2438400"/>
            <a:ext cx="3886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2200" y="1143000"/>
            <a:ext cx="19812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143000"/>
            <a:ext cx="57912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hasCustomPrompt="1"/>
          </p:nvPr>
        </p:nvSpPr>
        <p:spPr>
          <a:xfrm>
            <a:off x="2895600" y="1524000"/>
            <a:ext cx="5181600" cy="1905000"/>
          </a:xfrm>
        </p:spPr>
        <p:txBody>
          <a:bodyPr/>
          <a:lstStyle>
            <a:lvl1pPr>
              <a:defRPr sz="3600" b="1" baseline="0">
                <a:solidFill>
                  <a:schemeClr val="bg1"/>
                </a:solidFill>
                <a:latin typeface="Arial" charset="0"/>
              </a:defRPr>
            </a:lvl1pPr>
          </a:lstStyle>
          <a:p>
            <a:r>
              <a:rPr lang="en-US" dirty="0" err="1" smtClean="0"/>
              <a:t>ACRP</a:t>
            </a:r>
            <a:r>
              <a:rPr lang="en-US" dirty="0" smtClean="0"/>
              <a:t> 01-16 Asset and Infrastructure Management for Airports</a:t>
            </a:r>
            <a:endParaRPr lang="en-US" dirty="0"/>
          </a:p>
        </p:txBody>
      </p:sp>
      <p:sp>
        <p:nvSpPr>
          <p:cNvPr id="7171" name="Rectangle 3"/>
          <p:cNvSpPr>
            <a:spLocks noGrp="1" noChangeArrowheads="1"/>
          </p:cNvSpPr>
          <p:nvPr>
            <p:ph type="subTitle" idx="1" hasCustomPrompt="1"/>
          </p:nvPr>
        </p:nvSpPr>
        <p:spPr>
          <a:xfrm>
            <a:off x="2895600" y="3733800"/>
            <a:ext cx="4953000" cy="1524000"/>
          </a:xfrm>
        </p:spPr>
        <p:txBody>
          <a:bodyPr/>
          <a:lstStyle>
            <a:lvl1pPr marL="0" indent="0">
              <a:defRPr sz="2000">
                <a:solidFill>
                  <a:schemeClr val="bg1"/>
                </a:solidFill>
              </a:defRPr>
            </a:lvl1pPr>
          </a:lstStyle>
          <a:p>
            <a:r>
              <a:rPr lang="en-US" dirty="0" smtClean="0"/>
              <a:t>Asset and Infrastructure Management for Airports</a:t>
            </a:r>
            <a:endParaRPr lang="en-US" dirty="0"/>
          </a:p>
        </p:txBody>
      </p:sp>
    </p:spTree>
    <p:extLst>
      <p:ext uri="{BB962C8B-B14F-4D97-AF65-F5344CB8AC3E}">
        <p14:creationId xmlns="" xmlns:p14="http://schemas.microsoft.com/office/powerpoint/2010/main" val="23302765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143000"/>
            <a:ext cx="8229600" cy="1143000"/>
          </a:xfrm>
        </p:spPr>
        <p:txBody>
          <a:bodyPr/>
          <a:lstStyle>
            <a:lvl1pPr>
              <a:defRPr/>
            </a:lvl1pPr>
          </a:lstStyle>
          <a:p>
            <a:r>
              <a:rPr lang="en-US" dirty="0" err="1" smtClean="0"/>
              <a:t>ACRP</a:t>
            </a:r>
            <a:r>
              <a:rPr lang="en-US" dirty="0" smtClean="0"/>
              <a:t> 01-16 Project Objectives</a:t>
            </a:r>
            <a:endParaRPr lang="en-US" dirty="0"/>
          </a:p>
        </p:txBody>
      </p:sp>
      <p:sp>
        <p:nvSpPr>
          <p:cNvPr id="3" name="Content Placeholder 2"/>
          <p:cNvSpPr>
            <a:spLocks noGrp="1" noChangeAspect="1"/>
          </p:cNvSpPr>
          <p:nvPr>
            <p:ph idx="1" hasCustomPrompt="1"/>
          </p:nvPr>
        </p:nvSpPr>
        <p:spPr>
          <a:xfrm>
            <a:off x="228600" y="2438401"/>
            <a:ext cx="7848597" cy="6838795"/>
          </a:xfrm>
        </p:spPr>
        <p:txBody>
          <a:bodyPr wrap="square">
            <a:normAutofit/>
          </a:bodyPr>
          <a:lstStyle>
            <a:lvl1pPr marL="457200" indent="-457200">
              <a:buFont typeface="Arial" pitchFamily="34" charset="0"/>
              <a:buChar char="•"/>
              <a:defRPr sz="2000" b="0" baseline="0"/>
            </a:lvl1pPr>
            <a:lvl2pPr>
              <a:defRPr sz="2000" baseline="0"/>
            </a:lvl2pPr>
            <a:lvl3pPr marL="914400" indent="0">
              <a:buNone/>
              <a:defRPr sz="1800" baseline="0"/>
            </a:lvl3pPr>
          </a:lstStyle>
          <a:p>
            <a:pPr lvl="0"/>
            <a:r>
              <a:rPr lang="en-US" dirty="0" smtClean="0"/>
              <a:t>Develop a Primer for executive-level decision makers at airports of all sizes</a:t>
            </a:r>
          </a:p>
          <a:p>
            <a:pPr lvl="1"/>
            <a:r>
              <a:rPr lang="en-US" dirty="0" smtClean="0"/>
              <a:t>Overview of an asset and infrastructure management program</a:t>
            </a:r>
          </a:p>
          <a:p>
            <a:pPr lvl="2"/>
            <a:r>
              <a:rPr lang="en-US" dirty="0" smtClean="0"/>
              <a:t>Components</a:t>
            </a:r>
          </a:p>
          <a:p>
            <a:pPr lvl="2"/>
            <a:r>
              <a:rPr lang="en-US" dirty="0" smtClean="0"/>
              <a:t>Benefits and costs</a:t>
            </a:r>
          </a:p>
          <a:p>
            <a:pPr lvl="0"/>
            <a:r>
              <a:rPr lang="en-US" dirty="0" smtClean="0"/>
              <a:t>Develop a Guidebook </a:t>
            </a:r>
          </a:p>
          <a:p>
            <a:pPr lvl="1"/>
            <a:r>
              <a:rPr lang="en-US" dirty="0" smtClean="0"/>
              <a:t>Instruction in the development and implementation of an asset and infrastructure management program</a:t>
            </a:r>
          </a:p>
          <a:p>
            <a:pPr lvl="2"/>
            <a:r>
              <a:rPr lang="en-US" dirty="0" smtClean="0"/>
              <a:t>Captures best management practices</a:t>
            </a:r>
          </a:p>
          <a:p>
            <a:pPr lvl="2"/>
            <a:r>
              <a:rPr lang="en-US" dirty="0" smtClean="0"/>
              <a:t>Provides guidance in developing and incorporating asset and infrastructure management programs at airports of all sizes</a:t>
            </a:r>
            <a:endParaRPr lang="en-US" dirty="0"/>
          </a:p>
        </p:txBody>
      </p:sp>
    </p:spTree>
    <p:extLst>
      <p:ext uri="{BB962C8B-B14F-4D97-AF65-F5344CB8AC3E}">
        <p14:creationId xmlns="" xmlns:p14="http://schemas.microsoft.com/office/powerpoint/2010/main" val="408553775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smtClean="0"/>
              <a:t>ACRP</a:t>
            </a:r>
            <a:r>
              <a:rPr lang="en-US" dirty="0" smtClean="0"/>
              <a:t> 01-16 Panel Members</a:t>
            </a:r>
            <a:endParaRPr lang="en-US" dirty="0"/>
          </a:p>
        </p:txBody>
      </p:sp>
      <p:graphicFrame>
        <p:nvGraphicFramePr>
          <p:cNvPr id="5" name="Table 4"/>
          <p:cNvGraphicFramePr>
            <a:graphicFrameLocks noGrp="1"/>
          </p:cNvGraphicFramePr>
          <p:nvPr userDrawn="1">
            <p:extLst>
              <p:ext uri="{D42A27DB-BD31-4B8C-83A1-F6EECF244321}">
                <p14:modId xmlns="" xmlns:p14="http://schemas.microsoft.com/office/powerpoint/2010/main" val="2006669604"/>
              </p:ext>
            </p:extLst>
          </p:nvPr>
        </p:nvGraphicFramePr>
        <p:xfrm>
          <a:off x="685800" y="2438400"/>
          <a:ext cx="7086600" cy="4114800"/>
        </p:xfrm>
        <a:graphic>
          <a:graphicData uri="http://schemas.openxmlformats.org/drawingml/2006/table">
            <a:tbl>
              <a:tblPr firstRow="1" bandRow="1">
                <a:tableStyleId>{F5AB1C69-6EDB-4FF4-983F-18BD219EF322}</a:tableStyleId>
              </a:tblPr>
              <a:tblGrid>
                <a:gridCol w="3543300"/>
                <a:gridCol w="3543300"/>
              </a:tblGrid>
              <a:tr h="4114800">
                <a:tc>
                  <a:txBody>
                    <a:bodyPr/>
                    <a:lstStyle/>
                    <a:p>
                      <a:r>
                        <a:rPr lang="en-AU" sz="1100" u="sng" dirty="0" smtClean="0">
                          <a:solidFill>
                            <a:srgbClr val="000000"/>
                          </a:solidFill>
                          <a:latin typeface="Times New Roman"/>
                        </a:rPr>
                        <a:t>Chair</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Karen Scott, P.E.</a:t>
                      </a:r>
                    </a:p>
                    <a:p>
                      <a:r>
                        <a:rPr lang="en-AU" sz="1100" b="0" u="sng" dirty="0" smtClean="0">
                          <a:solidFill>
                            <a:srgbClr val="000000"/>
                          </a:solidFill>
                          <a:latin typeface="Times New Roman"/>
                        </a:rPr>
                        <a:t>Deputy Executive Director - Planning &amp; Engineering</a:t>
                      </a:r>
                    </a:p>
                    <a:p>
                      <a:r>
                        <a:rPr lang="en-AU" sz="1100" b="0" u="sng" dirty="0" smtClean="0">
                          <a:solidFill>
                            <a:srgbClr val="000000"/>
                          </a:solidFill>
                          <a:latin typeface="Times New Roman"/>
                        </a:rPr>
                        <a:t>Louisville Regional Airport Authority</a:t>
                      </a:r>
                    </a:p>
                    <a:p>
                      <a:r>
                        <a:rPr lang="en-AU" sz="1100" b="0" u="sng" dirty="0" smtClean="0">
                          <a:solidFill>
                            <a:srgbClr val="000000"/>
                          </a:solidFill>
                          <a:latin typeface="Times New Roman"/>
                        </a:rPr>
                        <a:t>Members</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Carol M. F. Davis</a:t>
                      </a:r>
                    </a:p>
                    <a:p>
                      <a:r>
                        <a:rPr lang="en-AU" sz="1100" b="0" u="sng" dirty="0" smtClean="0">
                          <a:solidFill>
                            <a:srgbClr val="000000"/>
                          </a:solidFill>
                          <a:latin typeface="Times New Roman"/>
                        </a:rPr>
                        <a:t>Vice President, Asset Management</a:t>
                      </a:r>
                    </a:p>
                    <a:p>
                      <a:r>
                        <a:rPr lang="en-AU" sz="1100" b="0" u="sng" dirty="0" err="1" smtClean="0">
                          <a:solidFill>
                            <a:srgbClr val="000000"/>
                          </a:solidFill>
                          <a:latin typeface="Times New Roman"/>
                        </a:rPr>
                        <a:t>DFW</a:t>
                      </a:r>
                      <a:r>
                        <a:rPr lang="en-AU" sz="1100" b="0" u="sng" dirty="0" smtClean="0">
                          <a:solidFill>
                            <a:srgbClr val="000000"/>
                          </a:solidFill>
                          <a:latin typeface="Times New Roman"/>
                        </a:rPr>
                        <a:t> International Airport/Asset Management</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Josh </a:t>
                      </a:r>
                      <a:r>
                        <a:rPr lang="en-AU" sz="1100" b="1" u="sng" dirty="0" err="1" smtClean="0">
                          <a:solidFill>
                            <a:srgbClr val="000000"/>
                          </a:solidFill>
                          <a:latin typeface="Times New Roman"/>
                        </a:rPr>
                        <a:t>Francosky</a:t>
                      </a:r>
                      <a:r>
                        <a:rPr lang="en-AU" sz="1100" b="1" u="sng" dirty="0" smtClean="0">
                          <a:solidFill>
                            <a:srgbClr val="000000"/>
                          </a:solidFill>
                          <a:latin typeface="Times New Roman"/>
                        </a:rPr>
                        <a:t>, </a:t>
                      </a:r>
                      <a:r>
                        <a:rPr lang="en-AU" sz="1100" b="1" u="sng" dirty="0" err="1" smtClean="0">
                          <a:solidFill>
                            <a:srgbClr val="000000"/>
                          </a:solidFill>
                          <a:latin typeface="Times New Roman"/>
                        </a:rPr>
                        <a:t>AAE</a:t>
                      </a:r>
                      <a:endParaRPr lang="en-AU" sz="1100" b="1" u="sng" dirty="0" smtClean="0">
                        <a:solidFill>
                          <a:srgbClr val="000000"/>
                        </a:solidFill>
                        <a:latin typeface="Times New Roman"/>
                      </a:endParaRPr>
                    </a:p>
                    <a:p>
                      <a:r>
                        <a:rPr lang="en-AU" sz="1100" b="0" u="sng" dirty="0" smtClean="0">
                          <a:solidFill>
                            <a:srgbClr val="000000"/>
                          </a:solidFill>
                          <a:latin typeface="Times New Roman"/>
                        </a:rPr>
                        <a:t>Senior Airport Planner</a:t>
                      </a:r>
                    </a:p>
                    <a:p>
                      <a:r>
                        <a:rPr lang="en-AU" sz="1100" b="0" u="sng" dirty="0" smtClean="0">
                          <a:solidFill>
                            <a:srgbClr val="000000"/>
                          </a:solidFill>
                          <a:latin typeface="Times New Roman"/>
                        </a:rPr>
                        <a:t>Hartsfield-Jackson Atlanta International Airport</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Royce Holden</a:t>
                      </a:r>
                    </a:p>
                    <a:p>
                      <a:r>
                        <a:rPr lang="en-AU" sz="1100" b="0" u="sng" dirty="0" smtClean="0">
                          <a:solidFill>
                            <a:srgbClr val="000000"/>
                          </a:solidFill>
                          <a:latin typeface="Times New Roman"/>
                        </a:rPr>
                        <a:t>IT Director</a:t>
                      </a:r>
                    </a:p>
                    <a:p>
                      <a:r>
                        <a:rPr lang="en-AU" sz="1100" b="0" u="sng" dirty="0" smtClean="0">
                          <a:solidFill>
                            <a:srgbClr val="000000"/>
                          </a:solidFill>
                          <a:latin typeface="Times New Roman"/>
                        </a:rPr>
                        <a:t>Asheville Regional Airport</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Joyce K. Johnson</a:t>
                      </a:r>
                    </a:p>
                    <a:p>
                      <a:r>
                        <a:rPr lang="en-AU" sz="1100" b="0" u="sng" dirty="0" smtClean="0">
                          <a:solidFill>
                            <a:srgbClr val="000000"/>
                          </a:solidFill>
                          <a:latin typeface="Times New Roman"/>
                        </a:rPr>
                        <a:t>President</a:t>
                      </a:r>
                    </a:p>
                    <a:p>
                      <a:r>
                        <a:rPr lang="en-AU" sz="1100" b="0" u="sng" dirty="0" smtClean="0">
                          <a:solidFill>
                            <a:srgbClr val="000000"/>
                          </a:solidFill>
                          <a:latin typeface="Times New Roman"/>
                        </a:rPr>
                        <a:t>CAD Concepts, Inc.</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Therese "Teri" Norcross, CPA</a:t>
                      </a:r>
                    </a:p>
                    <a:p>
                      <a:r>
                        <a:rPr lang="en-AU" sz="1100" b="0" u="sng" dirty="0" smtClean="0">
                          <a:solidFill>
                            <a:srgbClr val="000000"/>
                          </a:solidFill>
                          <a:latin typeface="Times New Roman"/>
                        </a:rPr>
                        <a:t>Finance Manager</a:t>
                      </a:r>
                    </a:p>
                    <a:p>
                      <a:r>
                        <a:rPr lang="en-AU" sz="1100" b="0" u="sng" dirty="0" smtClean="0">
                          <a:solidFill>
                            <a:srgbClr val="000000"/>
                          </a:solidFill>
                          <a:latin typeface="Times New Roman"/>
                        </a:rPr>
                        <a:t>Missoula County Airport Authority</a:t>
                      </a:r>
                    </a:p>
                    <a:p>
                      <a:endParaRPr lang="en-AU" sz="1100" dirty="0"/>
                    </a:p>
                  </a:txBody>
                  <a:tcPr/>
                </a:tc>
                <a:tc>
                  <a:txBody>
                    <a:bodyPr/>
                    <a:lstStyle/>
                    <a:p>
                      <a:r>
                        <a:rPr lang="en-AU" sz="1100" b="0" u="sng" dirty="0" err="1" smtClean="0">
                          <a:solidFill>
                            <a:srgbClr val="000000"/>
                          </a:solidFill>
                          <a:latin typeface="Times New Roman"/>
                        </a:rPr>
                        <a:t>FAA</a:t>
                      </a:r>
                      <a:r>
                        <a:rPr lang="en-AU" sz="1100" b="0" u="sng" dirty="0" smtClean="0">
                          <a:solidFill>
                            <a:srgbClr val="000000"/>
                          </a:solidFill>
                          <a:latin typeface="Times New Roman"/>
                        </a:rPr>
                        <a:t>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Kevin C. Willis</a:t>
                      </a:r>
                    </a:p>
                    <a:p>
                      <a:r>
                        <a:rPr lang="en-AU" sz="1100" b="0" u="sng" dirty="0" smtClean="0">
                          <a:solidFill>
                            <a:srgbClr val="000000"/>
                          </a:solidFill>
                          <a:latin typeface="Times New Roman"/>
                        </a:rPr>
                        <a:t>Airport Compliance Officer</a:t>
                      </a:r>
                    </a:p>
                    <a:p>
                      <a:r>
                        <a:rPr lang="en-AU" sz="1100" b="0" u="sng" dirty="0" smtClean="0">
                          <a:solidFill>
                            <a:srgbClr val="000000"/>
                          </a:solidFill>
                          <a:latin typeface="Times New Roman"/>
                        </a:rPr>
                        <a:t>Federal Aviation Administration</a:t>
                      </a:r>
                    </a:p>
                    <a:p>
                      <a:r>
                        <a:rPr lang="en-AU" sz="1100" b="0" u="sng" dirty="0" err="1" smtClean="0">
                          <a:solidFill>
                            <a:srgbClr val="000000"/>
                          </a:solidFill>
                          <a:latin typeface="Times New Roman"/>
                        </a:rPr>
                        <a:t>FHWA</a:t>
                      </a:r>
                      <a:r>
                        <a:rPr lang="en-AU" sz="1100" b="0" u="sng" dirty="0" smtClean="0">
                          <a:solidFill>
                            <a:srgbClr val="000000"/>
                          </a:solidFill>
                          <a:latin typeface="Times New Roman"/>
                        </a:rPr>
                        <a:t>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J. B. "Butch" </a:t>
                      </a:r>
                      <a:r>
                        <a:rPr lang="en-AU" sz="1100" b="1" u="sng" dirty="0" err="1" smtClean="0">
                          <a:solidFill>
                            <a:srgbClr val="000000"/>
                          </a:solidFill>
                          <a:latin typeface="Times New Roman"/>
                        </a:rPr>
                        <a:t>Wlaschin</a:t>
                      </a:r>
                      <a:r>
                        <a:rPr lang="en-AU" sz="1100" b="1" u="sng" dirty="0" smtClean="0">
                          <a:solidFill>
                            <a:srgbClr val="000000"/>
                          </a:solidFill>
                          <a:latin typeface="Times New Roman"/>
                        </a:rPr>
                        <a:t>, P.E.</a:t>
                      </a:r>
                    </a:p>
                    <a:p>
                      <a:r>
                        <a:rPr lang="en-AU" sz="1100" b="0" u="sng" dirty="0" smtClean="0">
                          <a:solidFill>
                            <a:srgbClr val="000000"/>
                          </a:solidFill>
                          <a:latin typeface="Times New Roman"/>
                        </a:rPr>
                        <a:t>Director, Office of Asset Management</a:t>
                      </a:r>
                    </a:p>
                    <a:p>
                      <a:r>
                        <a:rPr lang="en-AU" sz="1100" b="0" u="sng" dirty="0" smtClean="0">
                          <a:solidFill>
                            <a:srgbClr val="000000"/>
                          </a:solidFill>
                          <a:latin typeface="Times New Roman"/>
                        </a:rPr>
                        <a:t>Federal Highway Administration</a:t>
                      </a:r>
                    </a:p>
                    <a:p>
                      <a:r>
                        <a:rPr lang="en-AU" sz="1100" b="0" u="sng" dirty="0" smtClean="0">
                          <a:solidFill>
                            <a:srgbClr val="000000"/>
                          </a:solidFill>
                          <a:latin typeface="Times New Roman"/>
                        </a:rPr>
                        <a:t>Other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Matthew J. Griffin</a:t>
                      </a:r>
                    </a:p>
                    <a:p>
                      <a:r>
                        <a:rPr lang="en-AU" sz="1100" b="0" u="sng" dirty="0" smtClean="0">
                          <a:solidFill>
                            <a:srgbClr val="000000"/>
                          </a:solidFill>
                          <a:latin typeface="Times New Roman"/>
                        </a:rPr>
                        <a:t>Manager Policy and Regulation</a:t>
                      </a:r>
                    </a:p>
                    <a:p>
                      <a:r>
                        <a:rPr lang="en-AU" sz="1100" b="0" u="sng" dirty="0" smtClean="0">
                          <a:solidFill>
                            <a:srgbClr val="000000"/>
                          </a:solidFill>
                          <a:latin typeface="Times New Roman"/>
                        </a:rPr>
                        <a:t>Airports Council International - North America</a:t>
                      </a:r>
                    </a:p>
                    <a:p>
                      <a:r>
                        <a:rPr lang="en-AU" sz="1100" b="0" u="sng" dirty="0" err="1" smtClean="0">
                          <a:solidFill>
                            <a:srgbClr val="000000"/>
                          </a:solidFill>
                          <a:latin typeface="Times New Roman"/>
                        </a:rPr>
                        <a:t>TRB</a:t>
                      </a:r>
                      <a:r>
                        <a:rPr lang="en-AU" sz="1100" b="0" u="sng" dirty="0" smtClean="0">
                          <a:solidFill>
                            <a:srgbClr val="000000"/>
                          </a:solidFill>
                          <a:latin typeface="Times New Roman"/>
                        </a:rPr>
                        <a:t>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Thomas </a:t>
                      </a:r>
                      <a:r>
                        <a:rPr lang="en-AU" sz="1100" b="1" u="sng" dirty="0" err="1" smtClean="0">
                          <a:solidFill>
                            <a:srgbClr val="000000"/>
                          </a:solidFill>
                          <a:latin typeface="Times New Roman"/>
                        </a:rPr>
                        <a:t>Palmerlee</a:t>
                      </a:r>
                      <a:endParaRPr lang="en-AU" sz="1100" b="1" u="sng" dirty="0" smtClean="0">
                        <a:solidFill>
                          <a:srgbClr val="000000"/>
                        </a:solidFill>
                        <a:latin typeface="Times New Roman"/>
                      </a:endParaRPr>
                    </a:p>
                    <a:p>
                      <a:r>
                        <a:rPr lang="en-AU" sz="1100" b="0" u="sng" dirty="0" smtClean="0">
                          <a:solidFill>
                            <a:srgbClr val="000000"/>
                          </a:solidFill>
                          <a:latin typeface="Times New Roman"/>
                        </a:rPr>
                        <a:t>Associate Division Director</a:t>
                      </a:r>
                    </a:p>
                    <a:p>
                      <a:r>
                        <a:rPr lang="en-AU" sz="1100" b="0" u="sng" dirty="0" smtClean="0">
                          <a:solidFill>
                            <a:srgbClr val="000000"/>
                          </a:solidFill>
                          <a:latin typeface="Times New Roman"/>
                        </a:rPr>
                        <a:t>Transportation Research Board</a:t>
                      </a:r>
                    </a:p>
                    <a:p>
                      <a:r>
                        <a:rPr lang="en-AU" sz="1100" b="0" u="sng" dirty="0" err="1" smtClean="0">
                          <a:solidFill>
                            <a:srgbClr val="000000"/>
                          </a:solidFill>
                          <a:latin typeface="Times New Roman"/>
                        </a:rPr>
                        <a:t>ACRP</a:t>
                      </a:r>
                      <a:r>
                        <a:rPr lang="en-AU" sz="1100" b="0" u="sng" dirty="0" smtClean="0">
                          <a:solidFill>
                            <a:srgbClr val="000000"/>
                          </a:solidFill>
                          <a:latin typeface="Times New Roman"/>
                        </a:rPr>
                        <a:t> Staff</a:t>
                      </a:r>
                    </a:p>
                    <a:p>
                      <a:r>
                        <a:rPr lang="de-DE" sz="1100" b="1" u="sng" dirty="0" smtClean="0">
                          <a:solidFill>
                            <a:srgbClr val="000000"/>
                          </a:solidFill>
                          <a:latin typeface="Times New Roman"/>
                        </a:rPr>
                        <a:t>Ms. Marci A. Greenberger, AAE</a:t>
                      </a:r>
                    </a:p>
                    <a:p>
                      <a:r>
                        <a:rPr lang="en-AU" sz="1100" b="0" u="sng" dirty="0" smtClean="0">
                          <a:solidFill>
                            <a:srgbClr val="000000"/>
                          </a:solidFill>
                          <a:latin typeface="Times New Roman"/>
                        </a:rPr>
                        <a:t>Senior Program Officer</a:t>
                      </a:r>
                    </a:p>
                    <a:p>
                      <a:r>
                        <a:rPr lang="en-AU" sz="1100" b="0" u="sng" dirty="0" smtClean="0">
                          <a:solidFill>
                            <a:srgbClr val="000000"/>
                          </a:solidFill>
                          <a:latin typeface="Times New Roman"/>
                        </a:rPr>
                        <a:t>Transportation Research Board</a:t>
                      </a:r>
                    </a:p>
                    <a:p>
                      <a:r>
                        <a:rPr lang="en-AU" sz="1100" b="0" u="sng" dirty="0" smtClean="0">
                          <a:solidFill>
                            <a:srgbClr val="000000"/>
                          </a:solidFill>
                          <a:latin typeface="Times New Roman"/>
                        </a:rPr>
                        <a:t>Airport Cooperative Research Program</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a:t>
                      </a:r>
                      <a:r>
                        <a:rPr lang="en-AU" sz="1100" b="1" u="sng" dirty="0" err="1" smtClean="0">
                          <a:solidFill>
                            <a:srgbClr val="000000"/>
                          </a:solidFill>
                          <a:latin typeface="Times New Roman"/>
                        </a:rPr>
                        <a:t>Tiana</a:t>
                      </a:r>
                      <a:r>
                        <a:rPr lang="en-AU" sz="1100" b="1" u="sng" dirty="0" smtClean="0">
                          <a:solidFill>
                            <a:srgbClr val="000000"/>
                          </a:solidFill>
                          <a:latin typeface="Times New Roman"/>
                        </a:rPr>
                        <a:t> M. Barnes</a:t>
                      </a:r>
                    </a:p>
                    <a:p>
                      <a:r>
                        <a:rPr lang="en-AU" sz="1100" b="0" u="sng" dirty="0" smtClean="0">
                          <a:solidFill>
                            <a:srgbClr val="000000"/>
                          </a:solidFill>
                          <a:latin typeface="Times New Roman"/>
                        </a:rPr>
                        <a:t>Senior Program Assistant</a:t>
                      </a:r>
                    </a:p>
                    <a:p>
                      <a:r>
                        <a:rPr lang="en-AU" sz="1100" b="0" u="sng" dirty="0" smtClean="0">
                          <a:solidFill>
                            <a:srgbClr val="000000"/>
                          </a:solidFill>
                          <a:latin typeface="Times New Roman"/>
                        </a:rPr>
                        <a:t>Transportation Research Board</a:t>
                      </a:r>
                    </a:p>
                  </a:txBody>
                  <a:tcPr/>
                </a:tc>
              </a:tr>
            </a:tbl>
          </a:graphicData>
        </a:graphic>
      </p:graphicFrame>
    </p:spTree>
    <p:extLst>
      <p:ext uri="{BB962C8B-B14F-4D97-AF65-F5344CB8AC3E}">
        <p14:creationId xmlns="" xmlns:p14="http://schemas.microsoft.com/office/powerpoint/2010/main" val="19519328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229600" cy="1143000"/>
          </a:xfrm>
        </p:spPr>
        <p:txBody>
          <a:bodyPr/>
          <a:lstStyle>
            <a:lvl1pPr>
              <a:defRPr/>
            </a:lvl1pPr>
          </a:lstStyle>
          <a:p>
            <a:endParaRPr lang="en-US" dirty="0"/>
          </a:p>
        </p:txBody>
      </p:sp>
      <p:sp>
        <p:nvSpPr>
          <p:cNvPr id="3" name="Content Placeholder 2"/>
          <p:cNvSpPr>
            <a:spLocks noGrp="1" noChangeAspect="1"/>
          </p:cNvSpPr>
          <p:nvPr>
            <p:ph idx="1"/>
          </p:nvPr>
        </p:nvSpPr>
        <p:spPr>
          <a:xfrm>
            <a:off x="228600" y="2438401"/>
            <a:ext cx="7848597" cy="6838795"/>
          </a:xfrm>
        </p:spPr>
        <p:txBody>
          <a:bodyPr wrap="square">
            <a:normAutofit/>
          </a:bodyPr>
          <a:lstStyle>
            <a:lvl1pPr marL="457200" indent="-457200">
              <a:buFont typeface="Arial" pitchFamily="34" charset="0"/>
              <a:buChar char="•"/>
              <a:defRPr sz="2000" b="0" baseline="0"/>
            </a:lvl1pPr>
            <a:lvl2pPr>
              <a:defRPr sz="2000" baseline="0"/>
            </a:lvl2pPr>
            <a:lvl3pPr marL="914400" indent="0">
              <a:buNone/>
              <a:defRPr sz="1800" baseline="0"/>
            </a:lvl3pPr>
          </a:lstStyle>
          <a:p>
            <a:pPr lvl="0"/>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smtClean="0"/>
              <a:t>ACRP</a:t>
            </a:r>
            <a:r>
              <a:rPr lang="en-US" dirty="0" smtClean="0"/>
              <a:t> 01-16 Key Participants</a:t>
            </a:r>
            <a:endParaRPr lang="en-US" dirty="0"/>
          </a:p>
        </p:txBody>
      </p:sp>
      <p:graphicFrame>
        <p:nvGraphicFramePr>
          <p:cNvPr id="5" name="Table 4"/>
          <p:cNvGraphicFramePr>
            <a:graphicFrameLocks noGrp="1"/>
          </p:cNvGraphicFramePr>
          <p:nvPr userDrawn="1">
            <p:extLst>
              <p:ext uri="{D42A27DB-BD31-4B8C-83A1-F6EECF244321}">
                <p14:modId xmlns="" xmlns:p14="http://schemas.microsoft.com/office/powerpoint/2010/main" val="3942872253"/>
              </p:ext>
            </p:extLst>
          </p:nvPr>
        </p:nvGraphicFramePr>
        <p:xfrm>
          <a:off x="228594" y="2286000"/>
          <a:ext cx="7924799" cy="7098792"/>
        </p:xfrm>
        <a:graphic>
          <a:graphicData uri="http://schemas.openxmlformats.org/drawingml/2006/table">
            <a:tbl>
              <a:tblPr firstRow="1" bandRow="1">
                <a:tableStyleId>{F5AB1C69-6EDB-4FF4-983F-18BD219EF322}</a:tableStyleId>
              </a:tblPr>
              <a:tblGrid>
                <a:gridCol w="2432364"/>
                <a:gridCol w="2432364"/>
                <a:gridCol w="3060071"/>
              </a:tblGrid>
              <a:tr h="4114800">
                <a:tc>
                  <a:txBody>
                    <a:bodyPr/>
                    <a:lstStyle/>
                    <a:p>
                      <a:pPr>
                        <a:lnSpc>
                          <a:spcPct val="90000"/>
                        </a:lnSpc>
                      </a:pPr>
                      <a:r>
                        <a:rPr lang="en-AU" sz="1100" b="0" dirty="0" smtClean="0">
                          <a:solidFill>
                            <a:schemeClr val="tx1"/>
                          </a:solidFill>
                        </a:rPr>
                        <a:t>Miami International Airport</a:t>
                      </a:r>
                    </a:p>
                    <a:p>
                      <a:pPr>
                        <a:lnSpc>
                          <a:spcPct val="90000"/>
                        </a:lnSpc>
                      </a:pPr>
                      <a:r>
                        <a:rPr lang="en-AU" sz="1100" b="0" dirty="0" smtClean="0">
                          <a:solidFill>
                            <a:schemeClr val="tx1"/>
                          </a:solidFill>
                        </a:rPr>
                        <a:t>Corpus Christi International Airport </a:t>
                      </a:r>
                    </a:p>
                    <a:p>
                      <a:pPr>
                        <a:lnSpc>
                          <a:spcPct val="90000"/>
                        </a:lnSpc>
                      </a:pPr>
                      <a:r>
                        <a:rPr lang="en-AU" sz="1100" b="0" dirty="0" smtClean="0">
                          <a:solidFill>
                            <a:schemeClr val="tx1"/>
                          </a:solidFill>
                        </a:rPr>
                        <a:t>Toronto Pearson International Airport</a:t>
                      </a:r>
                    </a:p>
                    <a:p>
                      <a:pPr>
                        <a:lnSpc>
                          <a:spcPct val="90000"/>
                        </a:lnSpc>
                      </a:pPr>
                      <a:r>
                        <a:rPr lang="en-AU" sz="1100" b="0" dirty="0" smtClean="0">
                          <a:solidFill>
                            <a:schemeClr val="tx1"/>
                          </a:solidFill>
                        </a:rPr>
                        <a:t>Cincinnati/Northern Kentucky International Airport</a:t>
                      </a:r>
                    </a:p>
                    <a:p>
                      <a:pPr>
                        <a:lnSpc>
                          <a:spcPct val="90000"/>
                        </a:lnSpc>
                      </a:pPr>
                      <a:r>
                        <a:rPr lang="en-AU" sz="1100" b="0" dirty="0" smtClean="0">
                          <a:solidFill>
                            <a:schemeClr val="tx1"/>
                          </a:solidFill>
                        </a:rPr>
                        <a:t>Churchill Manitoba Airport</a:t>
                      </a:r>
                    </a:p>
                    <a:p>
                      <a:pPr>
                        <a:lnSpc>
                          <a:spcPct val="90000"/>
                        </a:lnSpc>
                      </a:pPr>
                      <a:r>
                        <a:rPr lang="en-AU" sz="1100" b="0" dirty="0" smtClean="0">
                          <a:solidFill>
                            <a:schemeClr val="tx1"/>
                          </a:solidFill>
                        </a:rPr>
                        <a:t>Jackson Municipal Airport </a:t>
                      </a:r>
                    </a:p>
                    <a:p>
                      <a:pPr>
                        <a:lnSpc>
                          <a:spcPct val="90000"/>
                        </a:lnSpc>
                      </a:pPr>
                      <a:r>
                        <a:rPr lang="en-AU" sz="1100" b="0" dirty="0" smtClean="0">
                          <a:solidFill>
                            <a:schemeClr val="tx1"/>
                          </a:solidFill>
                        </a:rPr>
                        <a:t>Minneapolis/St. Paul International Airport</a:t>
                      </a:r>
                    </a:p>
                    <a:p>
                      <a:pPr>
                        <a:lnSpc>
                          <a:spcPct val="90000"/>
                        </a:lnSpc>
                      </a:pPr>
                      <a:r>
                        <a:rPr lang="en-AU" sz="1100" b="0" dirty="0" smtClean="0">
                          <a:solidFill>
                            <a:schemeClr val="tx1"/>
                          </a:solidFill>
                        </a:rPr>
                        <a:t>Sacramento International Airport</a:t>
                      </a:r>
                    </a:p>
                    <a:p>
                      <a:pPr>
                        <a:lnSpc>
                          <a:spcPct val="90000"/>
                        </a:lnSpc>
                      </a:pPr>
                      <a:r>
                        <a:rPr lang="en-AU" sz="1100" b="0" dirty="0" smtClean="0">
                          <a:solidFill>
                            <a:schemeClr val="tx1"/>
                          </a:solidFill>
                        </a:rPr>
                        <a:t>Fresno Yosemite International Airport</a:t>
                      </a:r>
                    </a:p>
                    <a:p>
                      <a:pPr>
                        <a:lnSpc>
                          <a:spcPct val="90000"/>
                        </a:lnSpc>
                      </a:pPr>
                      <a:r>
                        <a:rPr lang="en-AU" sz="1100" b="0" dirty="0" smtClean="0">
                          <a:solidFill>
                            <a:schemeClr val="tx1"/>
                          </a:solidFill>
                        </a:rPr>
                        <a:t>Hartsfield-Jackson Atlanta International Airport </a:t>
                      </a:r>
                    </a:p>
                    <a:p>
                      <a:pPr>
                        <a:lnSpc>
                          <a:spcPct val="90000"/>
                        </a:lnSpc>
                      </a:pPr>
                      <a:r>
                        <a:rPr lang="en-AU" sz="1100" b="0" dirty="0" smtClean="0">
                          <a:solidFill>
                            <a:schemeClr val="tx1"/>
                          </a:solidFill>
                        </a:rPr>
                        <a:t>Chicago O’Hare International Airport</a:t>
                      </a:r>
                    </a:p>
                    <a:p>
                      <a:pPr>
                        <a:lnSpc>
                          <a:spcPct val="90000"/>
                        </a:lnSpc>
                      </a:pPr>
                      <a:r>
                        <a:rPr lang="en-AU" sz="1100" b="0" dirty="0" smtClean="0">
                          <a:solidFill>
                            <a:schemeClr val="tx1"/>
                          </a:solidFill>
                        </a:rPr>
                        <a:t>Dallas/Fort Worth International Airport</a:t>
                      </a:r>
                    </a:p>
                    <a:p>
                      <a:pPr>
                        <a:lnSpc>
                          <a:spcPct val="90000"/>
                        </a:lnSpc>
                      </a:pPr>
                      <a:r>
                        <a:rPr lang="en-AU" sz="1100" b="0" dirty="0" smtClean="0">
                          <a:solidFill>
                            <a:schemeClr val="tx1"/>
                          </a:solidFill>
                        </a:rPr>
                        <a:t>Reno-Tahoe International Airport</a:t>
                      </a:r>
                    </a:p>
                    <a:p>
                      <a:pPr>
                        <a:lnSpc>
                          <a:spcPct val="90000"/>
                        </a:lnSpc>
                      </a:pPr>
                      <a:r>
                        <a:rPr lang="en-AU" sz="1100" b="0" dirty="0" smtClean="0">
                          <a:solidFill>
                            <a:schemeClr val="tx1"/>
                          </a:solidFill>
                        </a:rPr>
                        <a:t>McCarran International Airport</a:t>
                      </a:r>
                    </a:p>
                    <a:p>
                      <a:pPr>
                        <a:lnSpc>
                          <a:spcPct val="80000"/>
                        </a:lnSpc>
                      </a:pPr>
                      <a:r>
                        <a:rPr lang="en-AU" sz="1100" b="0" dirty="0" smtClean="0">
                          <a:solidFill>
                            <a:schemeClr val="tx1"/>
                          </a:solidFill>
                        </a:rPr>
                        <a:t>Bangor International Airport  </a:t>
                      </a:r>
                    </a:p>
                    <a:p>
                      <a:pPr>
                        <a:lnSpc>
                          <a:spcPct val="80000"/>
                        </a:lnSpc>
                      </a:pPr>
                      <a:r>
                        <a:rPr lang="en-AU" sz="1100" b="0" dirty="0" smtClean="0">
                          <a:solidFill>
                            <a:schemeClr val="tx1"/>
                          </a:solidFill>
                        </a:rPr>
                        <a:t>Greenville Spartanburg International Airport</a:t>
                      </a:r>
                    </a:p>
                    <a:p>
                      <a:pPr>
                        <a:lnSpc>
                          <a:spcPct val="80000"/>
                        </a:lnSpc>
                      </a:pPr>
                      <a:r>
                        <a:rPr lang="en-AU" sz="1100" b="0" dirty="0" smtClean="0">
                          <a:solidFill>
                            <a:schemeClr val="tx1"/>
                          </a:solidFill>
                        </a:rPr>
                        <a:t>Palm Springs International Airport</a:t>
                      </a:r>
                    </a:p>
                    <a:p>
                      <a:pPr>
                        <a:lnSpc>
                          <a:spcPct val="80000"/>
                        </a:lnSpc>
                      </a:pPr>
                      <a:r>
                        <a:rPr lang="en-AU" sz="1100" b="0" dirty="0" smtClean="0">
                          <a:solidFill>
                            <a:schemeClr val="tx1"/>
                          </a:solidFill>
                        </a:rPr>
                        <a:t>Jacksonville International Airport</a:t>
                      </a:r>
                    </a:p>
                    <a:p>
                      <a:pPr>
                        <a:lnSpc>
                          <a:spcPct val="80000"/>
                        </a:lnSpc>
                      </a:pPr>
                      <a:r>
                        <a:rPr lang="en-AU" sz="1100" b="0" dirty="0" smtClean="0">
                          <a:solidFill>
                            <a:schemeClr val="tx1"/>
                          </a:solidFill>
                        </a:rPr>
                        <a:t>Oakland International Airport</a:t>
                      </a:r>
                    </a:p>
                    <a:p>
                      <a:pPr>
                        <a:lnSpc>
                          <a:spcPct val="80000"/>
                        </a:lnSpc>
                      </a:pPr>
                      <a:r>
                        <a:rPr lang="en-AU" sz="1100" b="0" dirty="0" smtClean="0">
                          <a:solidFill>
                            <a:schemeClr val="tx1"/>
                          </a:solidFill>
                        </a:rPr>
                        <a:t>Charlottetown Airport</a:t>
                      </a:r>
                    </a:p>
                    <a:p>
                      <a:pPr>
                        <a:lnSpc>
                          <a:spcPct val="80000"/>
                        </a:lnSpc>
                      </a:pPr>
                      <a:r>
                        <a:rPr lang="en-AU" sz="1100" b="0" dirty="0" smtClean="0">
                          <a:solidFill>
                            <a:schemeClr val="tx1"/>
                          </a:solidFill>
                        </a:rPr>
                        <a:t>Memphis International Airport</a:t>
                      </a:r>
                    </a:p>
                    <a:p>
                      <a:pPr>
                        <a:lnSpc>
                          <a:spcPct val="80000"/>
                        </a:lnSpc>
                      </a:pPr>
                      <a:r>
                        <a:rPr lang="en-AU" sz="1100" b="0" dirty="0" smtClean="0">
                          <a:solidFill>
                            <a:schemeClr val="tx1"/>
                          </a:solidFill>
                        </a:rPr>
                        <a:t>Seattle Tacoma International Airport</a:t>
                      </a:r>
                    </a:p>
                    <a:p>
                      <a:pPr>
                        <a:lnSpc>
                          <a:spcPct val="80000"/>
                        </a:lnSpc>
                      </a:pPr>
                      <a:r>
                        <a:rPr lang="en-AU" sz="1100" b="0" dirty="0" smtClean="0">
                          <a:solidFill>
                            <a:schemeClr val="tx1"/>
                          </a:solidFill>
                        </a:rPr>
                        <a:t>Vancouver International Airport</a:t>
                      </a:r>
                    </a:p>
                    <a:p>
                      <a:pPr>
                        <a:lnSpc>
                          <a:spcPct val="80000"/>
                        </a:lnSpc>
                      </a:pPr>
                      <a:r>
                        <a:rPr lang="en-AU" sz="1100" b="0" dirty="0" smtClean="0">
                          <a:solidFill>
                            <a:schemeClr val="tx1"/>
                          </a:solidFill>
                        </a:rPr>
                        <a:t>Winnipeg Airports Authority</a:t>
                      </a:r>
                    </a:p>
                    <a:p>
                      <a:pPr>
                        <a:lnSpc>
                          <a:spcPct val="80000"/>
                        </a:lnSpc>
                      </a:pPr>
                      <a:r>
                        <a:rPr lang="en-AU" sz="1100" b="0" dirty="0" smtClean="0">
                          <a:solidFill>
                            <a:schemeClr val="tx1"/>
                          </a:solidFill>
                        </a:rPr>
                        <a:t>Springfield Branson National Airport</a:t>
                      </a:r>
                    </a:p>
                    <a:p>
                      <a:pPr>
                        <a:lnSpc>
                          <a:spcPct val="80000"/>
                        </a:lnSpc>
                      </a:pPr>
                      <a:r>
                        <a:rPr lang="en-AU" sz="1100" b="0" dirty="0" smtClean="0">
                          <a:solidFill>
                            <a:schemeClr val="tx1"/>
                          </a:solidFill>
                        </a:rPr>
                        <a:t>Salt Lake City International Airport</a:t>
                      </a:r>
                    </a:p>
                    <a:p>
                      <a:pPr>
                        <a:lnSpc>
                          <a:spcPct val="80000"/>
                        </a:lnSpc>
                      </a:pPr>
                      <a:r>
                        <a:rPr lang="en-AU" sz="1100" b="0" dirty="0" smtClean="0">
                          <a:solidFill>
                            <a:schemeClr val="tx1"/>
                          </a:solidFill>
                        </a:rPr>
                        <a:t>Louisville International Airport</a:t>
                      </a:r>
                    </a:p>
                    <a:p>
                      <a:pPr>
                        <a:lnSpc>
                          <a:spcPct val="80000"/>
                        </a:lnSpc>
                      </a:pPr>
                      <a:r>
                        <a:rPr lang="en-AU" sz="1100" b="0" dirty="0" smtClean="0">
                          <a:solidFill>
                            <a:schemeClr val="tx1"/>
                          </a:solidFill>
                        </a:rPr>
                        <a:t>Louis Armstrong New Orleans International Airport</a:t>
                      </a:r>
                    </a:p>
                    <a:p>
                      <a:pPr>
                        <a:lnSpc>
                          <a:spcPct val="80000"/>
                        </a:lnSpc>
                      </a:pPr>
                      <a:r>
                        <a:rPr lang="en-AU" sz="1100" b="0" dirty="0" smtClean="0">
                          <a:solidFill>
                            <a:schemeClr val="tx1"/>
                          </a:solidFill>
                        </a:rPr>
                        <a:t>Addison Airport</a:t>
                      </a:r>
                      <a:endParaRPr lang="en-US" sz="1100" b="0" dirty="0" smtClean="0">
                        <a:solidFill>
                          <a:schemeClr val="tx1"/>
                        </a:solidFill>
                      </a:endParaRPr>
                    </a:p>
                  </a:txBody>
                  <a:tcPr/>
                </a:tc>
                <a:tc>
                  <a:txBody>
                    <a:bodyPr/>
                    <a:lstStyle/>
                    <a:p>
                      <a:pPr>
                        <a:lnSpc>
                          <a:spcPct val="80000"/>
                        </a:lnSpc>
                      </a:pPr>
                      <a:r>
                        <a:rPr lang="en-AU" sz="1100" b="0" dirty="0" smtClean="0">
                          <a:solidFill>
                            <a:schemeClr val="tx1"/>
                          </a:solidFill>
                        </a:rPr>
                        <a:t>Addison Airport	</a:t>
                      </a:r>
                    </a:p>
                    <a:p>
                      <a:pPr>
                        <a:lnSpc>
                          <a:spcPct val="80000"/>
                        </a:lnSpc>
                      </a:pPr>
                      <a:r>
                        <a:rPr lang="en-AU" sz="1100" b="0" dirty="0" smtClean="0">
                          <a:solidFill>
                            <a:schemeClr val="tx1"/>
                          </a:solidFill>
                        </a:rPr>
                        <a:t>Arlington Municipal Airport</a:t>
                      </a:r>
                    </a:p>
                    <a:p>
                      <a:pPr>
                        <a:lnSpc>
                          <a:spcPct val="80000"/>
                        </a:lnSpc>
                      </a:pPr>
                      <a:r>
                        <a:rPr lang="en-AU" sz="1100" b="0" dirty="0" smtClean="0">
                          <a:solidFill>
                            <a:schemeClr val="tx1"/>
                          </a:solidFill>
                        </a:rPr>
                        <a:t>Baltimore Washington International Airport</a:t>
                      </a:r>
                    </a:p>
                    <a:p>
                      <a:pPr>
                        <a:lnSpc>
                          <a:spcPct val="80000"/>
                        </a:lnSpc>
                      </a:pPr>
                      <a:r>
                        <a:rPr lang="en-AU" sz="1100" b="0" dirty="0" smtClean="0">
                          <a:solidFill>
                            <a:schemeClr val="tx1"/>
                          </a:solidFill>
                        </a:rPr>
                        <a:t>Chicago O’Hare International Airport</a:t>
                      </a:r>
                    </a:p>
                    <a:p>
                      <a:pPr>
                        <a:lnSpc>
                          <a:spcPct val="80000"/>
                        </a:lnSpc>
                      </a:pPr>
                      <a:r>
                        <a:rPr lang="en-AU" sz="1100" b="0" dirty="0" smtClean="0">
                          <a:solidFill>
                            <a:schemeClr val="tx1"/>
                          </a:solidFill>
                        </a:rPr>
                        <a:t>Denver International Airport</a:t>
                      </a:r>
                    </a:p>
                    <a:p>
                      <a:pPr>
                        <a:lnSpc>
                          <a:spcPct val="80000"/>
                        </a:lnSpc>
                      </a:pPr>
                      <a:r>
                        <a:rPr lang="en-AU" sz="1100" b="0" dirty="0" smtClean="0">
                          <a:solidFill>
                            <a:schemeClr val="tx1"/>
                          </a:solidFill>
                        </a:rPr>
                        <a:t>Detroit Metro Airport</a:t>
                      </a:r>
                    </a:p>
                    <a:p>
                      <a:pPr>
                        <a:lnSpc>
                          <a:spcPct val="80000"/>
                        </a:lnSpc>
                      </a:pPr>
                      <a:r>
                        <a:rPr lang="en-AU" sz="1100" b="0" dirty="0" smtClean="0">
                          <a:solidFill>
                            <a:schemeClr val="tx1"/>
                          </a:solidFill>
                        </a:rPr>
                        <a:t>George Bush Intercontinental Airport</a:t>
                      </a:r>
                    </a:p>
                    <a:p>
                      <a:pPr>
                        <a:lnSpc>
                          <a:spcPct val="80000"/>
                        </a:lnSpc>
                      </a:pPr>
                      <a:r>
                        <a:rPr lang="en-AU" sz="1100" b="0" dirty="0" smtClean="0">
                          <a:solidFill>
                            <a:schemeClr val="tx1"/>
                          </a:solidFill>
                        </a:rPr>
                        <a:t>Minneapolis/ St. Paul International Airport</a:t>
                      </a:r>
                    </a:p>
                    <a:p>
                      <a:pPr>
                        <a:lnSpc>
                          <a:spcPct val="80000"/>
                        </a:lnSpc>
                      </a:pPr>
                      <a:r>
                        <a:rPr lang="en-AU" sz="1100" b="0" dirty="0" smtClean="0">
                          <a:solidFill>
                            <a:schemeClr val="tx1"/>
                          </a:solidFill>
                        </a:rPr>
                        <a:t>Austin Bergstrom International Airport</a:t>
                      </a:r>
                    </a:p>
                    <a:p>
                      <a:pPr>
                        <a:lnSpc>
                          <a:spcPct val="80000"/>
                        </a:lnSpc>
                      </a:pPr>
                      <a:r>
                        <a:rPr lang="en-AU" sz="1100" b="0" dirty="0" smtClean="0">
                          <a:solidFill>
                            <a:schemeClr val="tx1"/>
                          </a:solidFill>
                        </a:rPr>
                        <a:t>Cincinnati/Northern Kentucky</a:t>
                      </a:r>
                    </a:p>
                    <a:p>
                      <a:pPr>
                        <a:lnSpc>
                          <a:spcPct val="80000"/>
                        </a:lnSpc>
                      </a:pPr>
                      <a:r>
                        <a:rPr lang="en-AU" sz="1100" b="0" dirty="0" smtClean="0">
                          <a:solidFill>
                            <a:schemeClr val="tx1"/>
                          </a:solidFill>
                        </a:rPr>
                        <a:t>Colorado Springs Municipal Airport</a:t>
                      </a:r>
                    </a:p>
                    <a:p>
                      <a:pPr>
                        <a:lnSpc>
                          <a:spcPct val="80000"/>
                        </a:lnSpc>
                      </a:pPr>
                      <a:r>
                        <a:rPr lang="en-AU" sz="1100" b="0" dirty="0" smtClean="0">
                          <a:solidFill>
                            <a:schemeClr val="tx1"/>
                          </a:solidFill>
                        </a:rPr>
                        <a:t>General Mitchell International Airport</a:t>
                      </a:r>
                    </a:p>
                    <a:p>
                      <a:pPr>
                        <a:lnSpc>
                          <a:spcPct val="80000"/>
                        </a:lnSpc>
                      </a:pPr>
                      <a:r>
                        <a:rPr lang="en-AU" sz="1100" b="0" dirty="0" smtClean="0">
                          <a:solidFill>
                            <a:schemeClr val="tx1"/>
                          </a:solidFill>
                        </a:rPr>
                        <a:t>Lambert St. Louis International Airport</a:t>
                      </a:r>
                    </a:p>
                    <a:p>
                      <a:pPr>
                        <a:lnSpc>
                          <a:spcPct val="80000"/>
                        </a:lnSpc>
                      </a:pPr>
                      <a:r>
                        <a:rPr lang="en-AU" sz="1100" b="0" dirty="0" smtClean="0">
                          <a:solidFill>
                            <a:schemeClr val="tx1"/>
                          </a:solidFill>
                        </a:rPr>
                        <a:t>Manchester Boston Regional Airport</a:t>
                      </a:r>
                    </a:p>
                    <a:p>
                      <a:pPr>
                        <a:lnSpc>
                          <a:spcPct val="80000"/>
                        </a:lnSpc>
                      </a:pPr>
                      <a:r>
                        <a:rPr lang="en-AU" sz="1100" b="0" dirty="0" smtClean="0">
                          <a:solidFill>
                            <a:schemeClr val="tx1"/>
                          </a:solidFill>
                        </a:rPr>
                        <a:t>Memphis International Airport</a:t>
                      </a:r>
                    </a:p>
                    <a:p>
                      <a:pPr>
                        <a:lnSpc>
                          <a:spcPct val="80000"/>
                        </a:lnSpc>
                      </a:pPr>
                      <a:r>
                        <a:rPr lang="en-AU" sz="1100" b="0" dirty="0" smtClean="0">
                          <a:solidFill>
                            <a:schemeClr val="tx1"/>
                          </a:solidFill>
                        </a:rPr>
                        <a:t>Sacramento International Airport</a:t>
                      </a:r>
                    </a:p>
                    <a:p>
                      <a:pPr>
                        <a:lnSpc>
                          <a:spcPct val="80000"/>
                        </a:lnSpc>
                      </a:pPr>
                      <a:r>
                        <a:rPr lang="en-AU" sz="1100" b="0" dirty="0" smtClean="0">
                          <a:solidFill>
                            <a:schemeClr val="tx1"/>
                          </a:solidFill>
                        </a:rPr>
                        <a:t>South West FL. International Airport</a:t>
                      </a:r>
                    </a:p>
                    <a:p>
                      <a:pPr>
                        <a:lnSpc>
                          <a:spcPct val="80000"/>
                        </a:lnSpc>
                      </a:pPr>
                      <a:r>
                        <a:rPr lang="en-AU" sz="1100" b="0" dirty="0" smtClean="0">
                          <a:solidFill>
                            <a:schemeClr val="tx1"/>
                          </a:solidFill>
                        </a:rPr>
                        <a:t>Vancouver International Airport</a:t>
                      </a:r>
                    </a:p>
                    <a:p>
                      <a:pPr>
                        <a:lnSpc>
                          <a:spcPct val="80000"/>
                        </a:lnSpc>
                      </a:pPr>
                      <a:r>
                        <a:rPr lang="en-AU" sz="1100" b="0" dirty="0" smtClean="0">
                          <a:solidFill>
                            <a:schemeClr val="tx1"/>
                          </a:solidFill>
                        </a:rPr>
                        <a:t>Albuquerque International Airport</a:t>
                      </a:r>
                    </a:p>
                    <a:p>
                      <a:pPr>
                        <a:lnSpc>
                          <a:spcPct val="80000"/>
                        </a:lnSpc>
                      </a:pPr>
                      <a:r>
                        <a:rPr lang="en-AU" sz="1100" b="0" dirty="0" smtClean="0">
                          <a:solidFill>
                            <a:schemeClr val="tx1"/>
                          </a:solidFill>
                        </a:rPr>
                        <a:t>Bangor International Airport</a:t>
                      </a:r>
                    </a:p>
                    <a:p>
                      <a:pPr>
                        <a:lnSpc>
                          <a:spcPct val="80000"/>
                        </a:lnSpc>
                      </a:pPr>
                      <a:r>
                        <a:rPr lang="en-AU" sz="1100" b="0" dirty="0" smtClean="0">
                          <a:solidFill>
                            <a:schemeClr val="tx1"/>
                          </a:solidFill>
                        </a:rPr>
                        <a:t>Grand Canyon National Park Airport</a:t>
                      </a:r>
                    </a:p>
                    <a:p>
                      <a:pPr>
                        <a:lnSpc>
                          <a:spcPct val="80000"/>
                        </a:lnSpc>
                      </a:pPr>
                      <a:r>
                        <a:rPr lang="en-AU" sz="1100" b="0" dirty="0" smtClean="0">
                          <a:solidFill>
                            <a:schemeClr val="tx1"/>
                          </a:solidFill>
                        </a:rPr>
                        <a:t>Metropolitan Knoxville Airport Authority</a:t>
                      </a:r>
                    </a:p>
                    <a:p>
                      <a:pPr>
                        <a:lnSpc>
                          <a:spcPct val="80000"/>
                        </a:lnSpc>
                      </a:pPr>
                      <a:r>
                        <a:rPr lang="en-AU" sz="1100" b="0" dirty="0" smtClean="0">
                          <a:solidFill>
                            <a:schemeClr val="tx1"/>
                          </a:solidFill>
                        </a:rPr>
                        <a:t>Missoula International Airport</a:t>
                      </a:r>
                    </a:p>
                    <a:p>
                      <a:pPr>
                        <a:lnSpc>
                          <a:spcPct val="80000"/>
                        </a:lnSpc>
                      </a:pPr>
                      <a:r>
                        <a:rPr lang="en-AU" sz="1100" b="0" dirty="0" smtClean="0">
                          <a:solidFill>
                            <a:schemeClr val="tx1"/>
                          </a:solidFill>
                        </a:rPr>
                        <a:t>Pittsburgh International Airport</a:t>
                      </a:r>
                    </a:p>
                    <a:p>
                      <a:pPr>
                        <a:lnSpc>
                          <a:spcPct val="80000"/>
                        </a:lnSpc>
                      </a:pPr>
                      <a:r>
                        <a:rPr lang="en-AU" sz="1100" b="0" dirty="0" smtClean="0">
                          <a:solidFill>
                            <a:schemeClr val="tx1"/>
                          </a:solidFill>
                        </a:rPr>
                        <a:t>Saint John Airport Canada</a:t>
                      </a:r>
                    </a:p>
                    <a:p>
                      <a:pPr>
                        <a:lnSpc>
                          <a:spcPct val="80000"/>
                        </a:lnSpc>
                      </a:pPr>
                      <a:r>
                        <a:rPr lang="en-AU" sz="1100" b="0" dirty="0" smtClean="0">
                          <a:solidFill>
                            <a:schemeClr val="tx1"/>
                          </a:solidFill>
                        </a:rPr>
                        <a:t>San Diego International Airport</a:t>
                      </a:r>
                    </a:p>
                    <a:p>
                      <a:pPr>
                        <a:lnSpc>
                          <a:spcPct val="80000"/>
                        </a:lnSpc>
                      </a:pPr>
                      <a:r>
                        <a:rPr lang="en-AU" sz="1100" b="0" dirty="0" smtClean="0">
                          <a:solidFill>
                            <a:schemeClr val="tx1"/>
                          </a:solidFill>
                        </a:rPr>
                        <a:t>Atlantic City International Airport</a:t>
                      </a:r>
                    </a:p>
                    <a:p>
                      <a:pPr>
                        <a:lnSpc>
                          <a:spcPct val="80000"/>
                        </a:lnSpc>
                      </a:pPr>
                      <a:r>
                        <a:rPr lang="en-AU" sz="1100" b="0" dirty="0" smtClean="0">
                          <a:solidFill>
                            <a:schemeClr val="tx1"/>
                          </a:solidFill>
                        </a:rPr>
                        <a:t>Baton Rouge International Airport</a:t>
                      </a:r>
                    </a:p>
                    <a:p>
                      <a:pPr>
                        <a:lnSpc>
                          <a:spcPct val="80000"/>
                        </a:lnSpc>
                      </a:pPr>
                      <a:r>
                        <a:rPr lang="en-AU" sz="1100" b="0" dirty="0" smtClean="0">
                          <a:solidFill>
                            <a:schemeClr val="tx1"/>
                          </a:solidFill>
                        </a:rPr>
                        <a:t>Corpus Christi International Airport</a:t>
                      </a:r>
                    </a:p>
                    <a:p>
                      <a:pPr>
                        <a:lnSpc>
                          <a:spcPct val="80000"/>
                        </a:lnSpc>
                      </a:pPr>
                      <a:r>
                        <a:rPr lang="en-AU" sz="1100" b="0" dirty="0" smtClean="0">
                          <a:solidFill>
                            <a:schemeClr val="tx1"/>
                          </a:solidFill>
                        </a:rPr>
                        <a:t>Des Moines International Airport</a:t>
                      </a:r>
                    </a:p>
                    <a:p>
                      <a:pPr>
                        <a:lnSpc>
                          <a:spcPct val="80000"/>
                        </a:lnSpc>
                      </a:pPr>
                      <a:r>
                        <a:rPr lang="en-AU" sz="1100" b="0" dirty="0" smtClean="0">
                          <a:solidFill>
                            <a:schemeClr val="tx1"/>
                          </a:solidFill>
                        </a:rPr>
                        <a:t>Fresno Yosemite International Airport</a:t>
                      </a:r>
                    </a:p>
                    <a:p>
                      <a:pPr>
                        <a:lnSpc>
                          <a:spcPct val="80000"/>
                        </a:lnSpc>
                      </a:pPr>
                      <a:r>
                        <a:rPr lang="en-AU" sz="1100" b="0" dirty="0" smtClean="0">
                          <a:solidFill>
                            <a:schemeClr val="tx1"/>
                          </a:solidFill>
                        </a:rPr>
                        <a:t>Gerald Ford International Airport</a:t>
                      </a:r>
                    </a:p>
                    <a:p>
                      <a:pPr>
                        <a:lnSpc>
                          <a:spcPct val="80000"/>
                        </a:lnSpc>
                      </a:pPr>
                      <a:r>
                        <a:rPr lang="en-AU" sz="1100" b="0" dirty="0" smtClean="0">
                          <a:solidFill>
                            <a:schemeClr val="tx1"/>
                          </a:solidFill>
                        </a:rPr>
                        <a:t>Greenville Spartanburg International Airport</a:t>
                      </a:r>
                    </a:p>
                    <a:p>
                      <a:pPr>
                        <a:lnSpc>
                          <a:spcPct val="80000"/>
                        </a:lnSpc>
                      </a:pPr>
                      <a:r>
                        <a:rPr lang="en-AU" sz="1100" b="0" dirty="0" smtClean="0">
                          <a:solidFill>
                            <a:schemeClr val="tx1"/>
                          </a:solidFill>
                        </a:rPr>
                        <a:t>Huntsville International Airport</a:t>
                      </a:r>
                    </a:p>
                    <a:p>
                      <a:pPr>
                        <a:lnSpc>
                          <a:spcPct val="80000"/>
                        </a:lnSpc>
                      </a:pPr>
                      <a:r>
                        <a:rPr lang="en-AU" sz="1100" b="0" dirty="0" smtClean="0">
                          <a:solidFill>
                            <a:schemeClr val="tx1"/>
                          </a:solidFill>
                        </a:rPr>
                        <a:t>Long Island Macarthur Airport</a:t>
                      </a:r>
                    </a:p>
                    <a:p>
                      <a:pPr>
                        <a:lnSpc>
                          <a:spcPct val="80000"/>
                        </a:lnSpc>
                      </a:pPr>
                      <a:r>
                        <a:rPr lang="en-AU" sz="1100" b="0" dirty="0" smtClean="0">
                          <a:solidFill>
                            <a:schemeClr val="tx1"/>
                          </a:solidFill>
                        </a:rPr>
                        <a:t>Preston Smith International Airport</a:t>
                      </a:r>
                    </a:p>
                    <a:p>
                      <a:pPr>
                        <a:lnSpc>
                          <a:spcPct val="80000"/>
                        </a:lnSpc>
                      </a:pPr>
                      <a:r>
                        <a:rPr lang="en-AU" sz="1100" b="0" dirty="0" smtClean="0">
                          <a:solidFill>
                            <a:schemeClr val="tx1"/>
                          </a:solidFill>
                        </a:rPr>
                        <a:t>Tallahassee Regional Airport</a:t>
                      </a:r>
                    </a:p>
                    <a:p>
                      <a:pPr>
                        <a:lnSpc>
                          <a:spcPct val="80000"/>
                        </a:lnSpc>
                      </a:pPr>
                      <a:r>
                        <a:rPr lang="en-AU" sz="1100" b="0" dirty="0" smtClean="0">
                          <a:solidFill>
                            <a:schemeClr val="tx1"/>
                          </a:solidFill>
                        </a:rPr>
                        <a:t>Tucson International Airport</a:t>
                      </a:r>
                    </a:p>
                    <a:p>
                      <a:pPr>
                        <a:lnSpc>
                          <a:spcPct val="80000"/>
                        </a:lnSpc>
                      </a:pPr>
                      <a:r>
                        <a:rPr lang="en-AU" sz="1100" b="0" dirty="0" smtClean="0">
                          <a:solidFill>
                            <a:schemeClr val="tx1"/>
                          </a:solidFill>
                        </a:rPr>
                        <a:t>Tulsa International Airport</a:t>
                      </a:r>
                    </a:p>
                    <a:p>
                      <a:pPr>
                        <a:lnSpc>
                          <a:spcPct val="80000"/>
                        </a:lnSpc>
                      </a:pPr>
                      <a:r>
                        <a:rPr lang="en-AU" sz="1100" b="0" dirty="0" smtClean="0">
                          <a:solidFill>
                            <a:schemeClr val="tx1"/>
                          </a:solidFill>
                        </a:rPr>
                        <a:t>Valley International Airport</a:t>
                      </a:r>
                    </a:p>
                    <a:p>
                      <a:pPr>
                        <a:lnSpc>
                          <a:spcPct val="80000"/>
                        </a:lnSpc>
                      </a:pPr>
                      <a:r>
                        <a:rPr lang="en-AU" sz="1100" b="0" dirty="0" smtClean="0">
                          <a:solidFill>
                            <a:schemeClr val="tx1"/>
                          </a:solidFill>
                        </a:rPr>
                        <a:t>Wichita Mid-Continent Airport</a:t>
                      </a:r>
                      <a:endParaRPr lang="en-US" sz="1100" b="0" dirty="0" smtClean="0">
                        <a:solidFill>
                          <a:schemeClr val="tx1"/>
                        </a:solidFill>
                      </a:endParaRPr>
                    </a:p>
                    <a:p>
                      <a:endParaRPr lang="en-AU" sz="1100" b="0" u="sng" dirty="0" smtClean="0">
                        <a:solidFill>
                          <a:schemeClr val="tx1"/>
                        </a:solidFill>
                        <a:latin typeface="Times New Roman"/>
                      </a:endParaRPr>
                    </a:p>
                  </a:txBody>
                  <a:tcPr/>
                </a:tc>
                <a:tc>
                  <a:txBody>
                    <a:bodyPr/>
                    <a:lstStyle/>
                    <a:p>
                      <a:r>
                        <a:rPr lang="en-AU" sz="1100" b="0" u="sng" dirty="0" smtClean="0">
                          <a:solidFill>
                            <a:schemeClr val="tx1"/>
                          </a:solidFill>
                          <a:latin typeface="+mn-lt"/>
                        </a:rPr>
                        <a:t>Site Visits</a:t>
                      </a:r>
                    </a:p>
                    <a:p>
                      <a:r>
                        <a:rPr lang="en-AU" sz="1100" b="0" u="none" dirty="0" smtClean="0">
                          <a:solidFill>
                            <a:schemeClr val="tx1"/>
                          </a:solidFill>
                          <a:latin typeface="+mn-lt"/>
                        </a:rPr>
                        <a:t>Dallas/Fort Worth International Airport</a:t>
                      </a:r>
                    </a:p>
                    <a:p>
                      <a:r>
                        <a:rPr lang="en-AU" sz="1100" b="0" u="none" dirty="0" smtClean="0">
                          <a:solidFill>
                            <a:schemeClr val="tx1"/>
                          </a:solidFill>
                          <a:latin typeface="+mn-lt"/>
                        </a:rPr>
                        <a:t>Miami International Airport</a:t>
                      </a:r>
                    </a:p>
                    <a:p>
                      <a:r>
                        <a:rPr lang="en-AU" sz="1100" b="0" u="none" dirty="0" smtClean="0">
                          <a:solidFill>
                            <a:schemeClr val="tx1"/>
                          </a:solidFill>
                          <a:latin typeface="+mn-lt"/>
                        </a:rPr>
                        <a:t>Addison</a:t>
                      </a:r>
                      <a:r>
                        <a:rPr lang="en-AU" sz="1100" b="0" u="none" baseline="0" dirty="0" smtClean="0">
                          <a:solidFill>
                            <a:schemeClr val="tx1"/>
                          </a:solidFill>
                          <a:latin typeface="+mn-lt"/>
                        </a:rPr>
                        <a:t> Airport</a:t>
                      </a:r>
                    </a:p>
                    <a:p>
                      <a:r>
                        <a:rPr lang="en-AU" sz="1100" b="0" u="none" baseline="0" dirty="0" smtClean="0">
                          <a:solidFill>
                            <a:schemeClr val="tx1"/>
                          </a:solidFill>
                          <a:latin typeface="+mn-lt"/>
                        </a:rPr>
                        <a:t>Toronto Pearson International Airport</a:t>
                      </a:r>
                    </a:p>
                    <a:p>
                      <a:r>
                        <a:rPr lang="en-AU" sz="1100" b="0" u="none" baseline="0" dirty="0" smtClean="0">
                          <a:solidFill>
                            <a:schemeClr val="tx1"/>
                          </a:solidFill>
                          <a:latin typeface="+mn-lt"/>
                        </a:rPr>
                        <a:t>Bangor International Airport</a:t>
                      </a:r>
                    </a:p>
                    <a:p>
                      <a:r>
                        <a:rPr lang="en-AU" sz="1100" b="0" u="none" baseline="0" dirty="0" smtClean="0">
                          <a:solidFill>
                            <a:schemeClr val="tx1"/>
                          </a:solidFill>
                          <a:latin typeface="+mn-lt"/>
                        </a:rPr>
                        <a:t>Gatwick London Airport</a:t>
                      </a:r>
                    </a:p>
                    <a:p>
                      <a:r>
                        <a:rPr lang="en-AU" sz="1100" b="0" u="none" baseline="0" dirty="0" smtClean="0">
                          <a:solidFill>
                            <a:schemeClr val="tx1"/>
                          </a:solidFill>
                          <a:latin typeface="+mn-lt"/>
                        </a:rPr>
                        <a:t>Brisbane Airport Corporation</a:t>
                      </a:r>
                    </a:p>
                    <a:p>
                      <a:r>
                        <a:rPr lang="en-AU" sz="1100" b="0" u="none" baseline="0" dirty="0" smtClean="0">
                          <a:solidFill>
                            <a:schemeClr val="tx1"/>
                          </a:solidFill>
                          <a:latin typeface="+mn-lt"/>
                        </a:rPr>
                        <a:t>Auckland Airport</a:t>
                      </a:r>
                    </a:p>
                    <a:p>
                      <a:endParaRPr lang="en-AU" sz="1100" b="0" u="none" baseline="0" dirty="0" smtClean="0">
                        <a:solidFill>
                          <a:schemeClr val="tx1"/>
                        </a:solidFill>
                        <a:latin typeface="+mn-lt"/>
                      </a:endParaRPr>
                    </a:p>
                    <a:p>
                      <a:r>
                        <a:rPr lang="en-AU" sz="1100" b="0" u="sng" baseline="0" dirty="0" smtClean="0">
                          <a:solidFill>
                            <a:schemeClr val="tx1"/>
                          </a:solidFill>
                          <a:latin typeface="+mn-lt"/>
                        </a:rPr>
                        <a:t>Conference Calls</a:t>
                      </a:r>
                    </a:p>
                    <a:p>
                      <a:r>
                        <a:rPr lang="en-AU" sz="1100" b="0" u="none" dirty="0" smtClean="0">
                          <a:solidFill>
                            <a:schemeClr val="tx1"/>
                          </a:solidFill>
                          <a:latin typeface="+mn-lt"/>
                        </a:rPr>
                        <a:t>Port</a:t>
                      </a:r>
                      <a:r>
                        <a:rPr lang="en-AU" sz="1100" b="0" u="none" baseline="0" dirty="0" smtClean="0">
                          <a:solidFill>
                            <a:schemeClr val="tx1"/>
                          </a:solidFill>
                          <a:latin typeface="+mn-lt"/>
                        </a:rPr>
                        <a:t> Authority of NY and NJ</a:t>
                      </a:r>
                    </a:p>
                    <a:p>
                      <a:r>
                        <a:rPr lang="en-AU" sz="1100" b="0" u="none" baseline="0" dirty="0" smtClean="0">
                          <a:solidFill>
                            <a:schemeClr val="tx1"/>
                          </a:solidFill>
                          <a:latin typeface="+mn-lt"/>
                        </a:rPr>
                        <a:t>Port of Seattle</a:t>
                      </a:r>
                    </a:p>
                    <a:p>
                      <a:endParaRPr lang="en-AU" sz="1100" b="0" u="none" dirty="0" smtClean="0">
                        <a:solidFill>
                          <a:schemeClr val="tx1"/>
                        </a:solidFill>
                        <a:latin typeface="+mn-lt"/>
                      </a:endParaRPr>
                    </a:p>
                  </a:txBody>
                  <a:tcPr/>
                </a:tc>
              </a:tr>
            </a:tbl>
          </a:graphicData>
        </a:graphic>
      </p:graphicFrame>
    </p:spTree>
    <p:extLst>
      <p:ext uri="{BB962C8B-B14F-4D97-AF65-F5344CB8AC3E}">
        <p14:creationId xmlns="" xmlns:p14="http://schemas.microsoft.com/office/powerpoint/2010/main" val="328999823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Factors Motivating the Study</a:t>
            </a:r>
            <a:endParaRPr lang="en-US" dirty="0"/>
          </a:p>
        </p:txBody>
      </p:sp>
      <p:sp>
        <p:nvSpPr>
          <p:cNvPr id="4" name="Content Placeholder 2"/>
          <p:cNvSpPr>
            <a:spLocks noGrp="1" noChangeAspect="1"/>
          </p:cNvSpPr>
          <p:nvPr>
            <p:ph idx="1" hasCustomPrompt="1"/>
          </p:nvPr>
        </p:nvSpPr>
        <p:spPr>
          <a:xfrm>
            <a:off x="228600" y="2438401"/>
            <a:ext cx="7848597" cy="4267199"/>
          </a:xfrm>
        </p:spPr>
        <p:txBody>
          <a:bodyPr wrap="square">
            <a:normAutofit/>
          </a:bodyPr>
          <a:lstStyle>
            <a:lvl1pPr marL="342900" indent="-342900">
              <a:buFont typeface="Arial" pitchFamily="34" charset="0"/>
              <a:buChar char="•"/>
              <a:defRPr sz="2000" b="0" i="0" baseline="0"/>
            </a:lvl1pPr>
            <a:lvl2pPr>
              <a:defRPr sz="2000" baseline="0"/>
            </a:lvl2pPr>
            <a:lvl3pPr marL="914400" indent="0">
              <a:buNone/>
              <a:defRPr sz="1800" baseline="0"/>
            </a:lvl3pPr>
          </a:lstStyle>
          <a:p>
            <a:pPr lvl="0"/>
            <a:r>
              <a:rPr lang="en-US" dirty="0" smtClean="0"/>
              <a:t>Need to “do more with less”</a:t>
            </a:r>
          </a:p>
          <a:p>
            <a:pPr lvl="1"/>
            <a:r>
              <a:rPr lang="en-US" dirty="0" smtClean="0"/>
              <a:t>Restriction on availability of federal, state, and local  government funding for capital and other projects</a:t>
            </a:r>
          </a:p>
          <a:p>
            <a:pPr lvl="1"/>
            <a:r>
              <a:rPr lang="en-US" dirty="0" smtClean="0"/>
              <a:t>Forecast increase in passengers and air cargo over the next decade</a:t>
            </a:r>
          </a:p>
          <a:p>
            <a:pPr lvl="1"/>
            <a:endParaRPr lang="en-US" dirty="0" smtClean="0"/>
          </a:p>
          <a:p>
            <a:pPr lvl="0"/>
            <a:r>
              <a:rPr lang="en-US" dirty="0" smtClean="0"/>
              <a:t>Airport Managers constantly looking for more efficient and effective ways to manage infrastructure over time</a:t>
            </a:r>
          </a:p>
          <a:p>
            <a:pPr lvl="0"/>
            <a:endParaRPr lang="en-US" dirty="0" smtClean="0"/>
          </a:p>
          <a:p>
            <a:pPr lvl="0"/>
            <a:r>
              <a:rPr lang="en-US" dirty="0" smtClean="0"/>
              <a:t>Evidence from other sectors indicates there are likely to be benefits for airports in implementing infrastructure and asset management programs</a:t>
            </a:r>
          </a:p>
          <a:p>
            <a:pPr lvl="0"/>
            <a:endParaRPr lang="en-US" dirty="0" smtClean="0"/>
          </a:p>
        </p:txBody>
      </p:sp>
    </p:spTree>
    <p:extLst>
      <p:ext uri="{BB962C8B-B14F-4D97-AF65-F5344CB8AC3E}">
        <p14:creationId xmlns="" xmlns:p14="http://schemas.microsoft.com/office/powerpoint/2010/main" val="15510713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Main Findings of the Research</a:t>
            </a:r>
            <a:endParaRPr lang="en-US" dirty="0"/>
          </a:p>
        </p:txBody>
      </p:sp>
      <p:sp>
        <p:nvSpPr>
          <p:cNvPr id="3" name="Content Placeholder 2"/>
          <p:cNvSpPr>
            <a:spLocks noGrp="1" noChangeAspect="1"/>
          </p:cNvSpPr>
          <p:nvPr>
            <p:ph idx="1" hasCustomPrompt="1"/>
          </p:nvPr>
        </p:nvSpPr>
        <p:spPr>
          <a:xfrm>
            <a:off x="228600" y="2438401"/>
            <a:ext cx="7848597" cy="4267199"/>
          </a:xfrm>
        </p:spPr>
        <p:txBody>
          <a:bodyPr wrap="square">
            <a:normAutofit/>
          </a:bodyPr>
          <a:lstStyle>
            <a:lvl1pPr marL="342900" indent="-342900">
              <a:buFont typeface="Arial" pitchFamily="34" charset="0"/>
              <a:buChar char="•"/>
              <a:defRPr sz="2000" b="0" i="0" baseline="0"/>
            </a:lvl1pPr>
            <a:lvl2pPr>
              <a:defRPr sz="2000" baseline="0"/>
            </a:lvl2pPr>
            <a:lvl3pPr marL="914400" indent="0">
              <a:buNone/>
              <a:defRPr sz="1800" baseline="0"/>
            </a:lvl3pPr>
          </a:lstStyle>
          <a:p>
            <a:pPr lvl="0"/>
            <a:r>
              <a:rPr lang="en-US" dirty="0" smtClean="0"/>
              <a:t>Need to “do more with less”</a:t>
            </a:r>
          </a:p>
          <a:p>
            <a:pPr lvl="1"/>
            <a:r>
              <a:rPr lang="en-US" dirty="0" smtClean="0"/>
              <a:t>Restriction on availability of federal, state, and local  government funding for capital and other projects</a:t>
            </a:r>
          </a:p>
          <a:p>
            <a:pPr lvl="1"/>
            <a:r>
              <a:rPr lang="en-US" dirty="0" smtClean="0"/>
              <a:t>Forecast increase in passengers and air cargo over the next decade</a:t>
            </a:r>
          </a:p>
          <a:p>
            <a:pPr lvl="1"/>
            <a:endParaRPr lang="en-US" dirty="0" smtClean="0"/>
          </a:p>
          <a:p>
            <a:pPr lvl="0"/>
            <a:r>
              <a:rPr lang="en-US" dirty="0" smtClean="0"/>
              <a:t>Airport Managers constantly looking for more efficient and effective ways to manage infrastructure over time</a:t>
            </a:r>
          </a:p>
          <a:p>
            <a:pPr lvl="0"/>
            <a:endParaRPr lang="en-US" dirty="0" smtClean="0"/>
          </a:p>
          <a:p>
            <a:pPr lvl="0"/>
            <a:r>
              <a:rPr lang="en-US" dirty="0" smtClean="0"/>
              <a:t>Evidence from other sectors indicates there are likely to be benefits for airports in implementing infrastructure and asset management programs</a:t>
            </a:r>
          </a:p>
          <a:p>
            <a:pPr lvl="0"/>
            <a:endParaRPr lang="en-US" dirty="0" smtClean="0"/>
          </a:p>
        </p:txBody>
      </p:sp>
    </p:spTree>
    <p:extLst>
      <p:ext uri="{BB962C8B-B14F-4D97-AF65-F5344CB8AC3E}">
        <p14:creationId xmlns="" xmlns:p14="http://schemas.microsoft.com/office/powerpoint/2010/main" val="27306805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349270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969066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139260693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2438400"/>
            <a:ext cx="3886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2438400"/>
            <a:ext cx="3886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6230677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8452582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974207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1539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smtClean="0"/>
              <a:t>ACRP</a:t>
            </a:r>
            <a:r>
              <a:rPr lang="en-US" dirty="0" smtClean="0"/>
              <a:t> 01-16 Panel Members</a:t>
            </a:r>
            <a:endParaRPr lang="en-US" dirty="0"/>
          </a:p>
        </p:txBody>
      </p:sp>
    </p:spTree>
    <p:extLst>
      <p:ext uri="{BB962C8B-B14F-4D97-AF65-F5344CB8AC3E}">
        <p14:creationId xmlns="" xmlns:p14="http://schemas.microsoft.com/office/powerpoint/2010/main" val="397379391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6706026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8370673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2200" y="1143000"/>
            <a:ext cx="19812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143000"/>
            <a:ext cx="57912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5184902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smtClean="0"/>
              <a:t>ACRP</a:t>
            </a:r>
            <a:r>
              <a:rPr lang="en-US" dirty="0" smtClean="0"/>
              <a:t> 01-16 Key Participants</a:t>
            </a:r>
            <a:endParaRPr lang="en-US" dirty="0"/>
          </a:p>
        </p:txBody>
      </p:sp>
    </p:spTree>
    <p:extLst>
      <p:ext uri="{BB962C8B-B14F-4D97-AF65-F5344CB8AC3E}">
        <p14:creationId xmlns="" xmlns:p14="http://schemas.microsoft.com/office/powerpoint/2010/main" val="151992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Factors Motivating the Study</a:t>
            </a:r>
            <a:endParaRPr lang="en-US" dirty="0"/>
          </a:p>
        </p:txBody>
      </p:sp>
      <p:sp>
        <p:nvSpPr>
          <p:cNvPr id="4" name="Content Placeholder 2"/>
          <p:cNvSpPr>
            <a:spLocks noGrp="1" noChangeAspect="1"/>
          </p:cNvSpPr>
          <p:nvPr>
            <p:ph idx="1" hasCustomPrompt="1"/>
          </p:nvPr>
        </p:nvSpPr>
        <p:spPr>
          <a:xfrm>
            <a:off x="228600" y="2438401"/>
            <a:ext cx="7848597" cy="4267199"/>
          </a:xfrm>
        </p:spPr>
        <p:txBody>
          <a:bodyPr wrap="square">
            <a:normAutofit/>
          </a:bodyPr>
          <a:lstStyle>
            <a:lvl1pPr marL="342900" indent="-342900">
              <a:buFont typeface="Arial" pitchFamily="34" charset="0"/>
              <a:buChar char="•"/>
              <a:defRPr sz="2000" b="0" i="0" baseline="0"/>
            </a:lvl1pPr>
            <a:lvl2pPr>
              <a:defRPr sz="2000" baseline="0"/>
            </a:lvl2pPr>
            <a:lvl3pPr marL="914400" indent="0">
              <a:buNone/>
              <a:defRPr sz="1800" baseline="0"/>
            </a:lvl3pPr>
          </a:lstStyle>
          <a:p>
            <a:pPr lvl="0"/>
            <a:r>
              <a:rPr lang="en-US" dirty="0" smtClean="0"/>
              <a:t>Need to “do more with less”</a:t>
            </a:r>
          </a:p>
          <a:p>
            <a:pPr lvl="1"/>
            <a:r>
              <a:rPr lang="en-US" dirty="0" smtClean="0"/>
              <a:t>Restriction on availability of federal, state, and local  government funding for capital and other projects</a:t>
            </a:r>
          </a:p>
          <a:p>
            <a:pPr lvl="1"/>
            <a:r>
              <a:rPr lang="en-US" dirty="0" smtClean="0"/>
              <a:t>Forecast increase in passengers and air cargo over the next decade</a:t>
            </a:r>
          </a:p>
          <a:p>
            <a:pPr lvl="1"/>
            <a:endParaRPr lang="en-US" dirty="0" smtClean="0"/>
          </a:p>
          <a:p>
            <a:pPr lvl="0"/>
            <a:r>
              <a:rPr lang="en-US" dirty="0" smtClean="0"/>
              <a:t>Airport Managers constantly looking for more efficient and effective ways to manage infrastructure over time</a:t>
            </a:r>
          </a:p>
          <a:p>
            <a:pPr lvl="0"/>
            <a:endParaRPr lang="en-US" dirty="0" smtClean="0"/>
          </a:p>
          <a:p>
            <a:pPr lvl="0"/>
            <a:r>
              <a:rPr lang="en-US" dirty="0" smtClean="0"/>
              <a:t>Evidence from other sectors indicates there are likely to be benefits for airports in implementing infrastructure and asset management programs</a:t>
            </a:r>
          </a:p>
          <a:p>
            <a:pPr lvl="0"/>
            <a:endParaRPr lang="en-US" dirty="0" smtClean="0"/>
          </a:p>
        </p:txBody>
      </p:sp>
    </p:spTree>
    <p:extLst>
      <p:ext uri="{BB962C8B-B14F-4D97-AF65-F5344CB8AC3E}">
        <p14:creationId xmlns="" xmlns:p14="http://schemas.microsoft.com/office/powerpoint/2010/main" val="1352176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Main Findings of the Research</a:t>
            </a:r>
            <a:endParaRPr lang="en-US" dirty="0"/>
          </a:p>
        </p:txBody>
      </p:sp>
      <p:sp>
        <p:nvSpPr>
          <p:cNvPr id="3" name="Content Placeholder 2"/>
          <p:cNvSpPr>
            <a:spLocks noGrp="1" noChangeAspect="1"/>
          </p:cNvSpPr>
          <p:nvPr>
            <p:ph idx="1" hasCustomPrompt="1"/>
          </p:nvPr>
        </p:nvSpPr>
        <p:spPr>
          <a:xfrm>
            <a:off x="228600" y="2438401"/>
            <a:ext cx="7848597" cy="4267199"/>
          </a:xfrm>
        </p:spPr>
        <p:txBody>
          <a:bodyPr wrap="square">
            <a:normAutofit/>
          </a:bodyPr>
          <a:lstStyle>
            <a:lvl1pPr marL="342900" indent="-342900">
              <a:buFont typeface="Arial" pitchFamily="34" charset="0"/>
              <a:buChar char="•"/>
              <a:defRPr sz="2000" b="0" i="0" baseline="0"/>
            </a:lvl1pPr>
            <a:lvl2pPr>
              <a:defRPr sz="2000" baseline="0"/>
            </a:lvl2pPr>
            <a:lvl3pPr marL="914400" indent="0">
              <a:buNone/>
              <a:defRPr sz="1800" baseline="0"/>
            </a:lvl3pPr>
          </a:lstStyle>
          <a:p>
            <a:pPr lvl="0"/>
            <a:r>
              <a:rPr lang="en-US" dirty="0" smtClean="0"/>
              <a:t>Need to “do more with less”</a:t>
            </a:r>
          </a:p>
          <a:p>
            <a:pPr lvl="1"/>
            <a:r>
              <a:rPr lang="en-US" dirty="0" smtClean="0"/>
              <a:t>Restriction on availability of federal, state, and local  government funding for capital and other projects</a:t>
            </a:r>
          </a:p>
          <a:p>
            <a:pPr lvl="1"/>
            <a:r>
              <a:rPr lang="en-US" dirty="0" smtClean="0"/>
              <a:t>Forecast increase in passengers and air cargo over the next decade</a:t>
            </a:r>
          </a:p>
          <a:p>
            <a:pPr lvl="1"/>
            <a:endParaRPr lang="en-US" dirty="0" smtClean="0"/>
          </a:p>
          <a:p>
            <a:pPr lvl="0"/>
            <a:r>
              <a:rPr lang="en-US" dirty="0" smtClean="0"/>
              <a:t>Airport Managers constantly looking for more efficient and effective ways to manage infrastructure over time</a:t>
            </a:r>
          </a:p>
          <a:p>
            <a:pPr lvl="0"/>
            <a:endParaRPr lang="en-US" dirty="0" smtClean="0"/>
          </a:p>
          <a:p>
            <a:pPr lvl="0"/>
            <a:r>
              <a:rPr lang="en-US" dirty="0" smtClean="0"/>
              <a:t>Evidence from other sectors indicates there are likely to be benefits for airports in implementing infrastructure and asset management programs</a:t>
            </a:r>
          </a:p>
          <a:p>
            <a:pPr lvl="0"/>
            <a:endParaRPr lang="en-U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60146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420245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228600" y="2438400"/>
            <a:ext cx="7924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title"/>
          </p:nvPr>
        </p:nvSpPr>
        <p:spPr bwMode="auto">
          <a:xfrm>
            <a:off x="228600" y="11430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4" r:id="rId5"/>
    <p:sldLayoutId id="2147483654" r:id="rId6"/>
    <p:sldLayoutId id="2147483662" r:id="rId7"/>
    <p:sldLayoutId id="2147483663" r:id="rId8"/>
    <p:sldLayoutId id="2147483651" r:id="rId9"/>
    <p:sldLayoutId id="2147483652" r:id="rId10"/>
    <p:sldLayoutId id="2147483653" r:id="rId11"/>
    <p:sldLayoutId id="2147483655" r:id="rId12"/>
    <p:sldLayoutId id="2147483656" r:id="rId13"/>
    <p:sldLayoutId id="2147483657" r:id="rId14"/>
    <p:sldLayoutId id="2147483658" r:id="rId15"/>
    <p:sldLayoutId id="2147483659" r:id="rId16"/>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Futura" charset="0"/>
        </a:defRPr>
      </a:lvl2pPr>
      <a:lvl3pPr algn="l" rtl="0" fontAlgn="base">
        <a:spcBef>
          <a:spcPct val="0"/>
        </a:spcBef>
        <a:spcAft>
          <a:spcPct val="0"/>
        </a:spcAft>
        <a:defRPr sz="4400">
          <a:solidFill>
            <a:schemeClr val="tx2"/>
          </a:solidFill>
          <a:latin typeface="Futura" charset="0"/>
        </a:defRPr>
      </a:lvl3pPr>
      <a:lvl4pPr algn="l" rtl="0" fontAlgn="base">
        <a:spcBef>
          <a:spcPct val="0"/>
        </a:spcBef>
        <a:spcAft>
          <a:spcPct val="0"/>
        </a:spcAft>
        <a:defRPr sz="4400">
          <a:solidFill>
            <a:schemeClr val="tx2"/>
          </a:solidFill>
          <a:latin typeface="Futura" charset="0"/>
        </a:defRPr>
      </a:lvl4pPr>
      <a:lvl5pPr algn="l" rtl="0" fontAlgn="base">
        <a:spcBef>
          <a:spcPct val="0"/>
        </a:spcBef>
        <a:spcAft>
          <a:spcPct val="0"/>
        </a:spcAft>
        <a:defRPr sz="4400">
          <a:solidFill>
            <a:schemeClr val="tx2"/>
          </a:solidFill>
          <a:latin typeface="Futura" charset="0"/>
        </a:defRPr>
      </a:lvl5pPr>
      <a:lvl6pPr marL="457200" algn="l" rtl="0" fontAlgn="base">
        <a:spcBef>
          <a:spcPct val="0"/>
        </a:spcBef>
        <a:spcAft>
          <a:spcPct val="0"/>
        </a:spcAft>
        <a:defRPr sz="4400">
          <a:solidFill>
            <a:schemeClr val="tx2"/>
          </a:solidFill>
          <a:latin typeface="Futura" charset="0"/>
        </a:defRPr>
      </a:lvl6pPr>
      <a:lvl7pPr marL="914400" algn="l" rtl="0" fontAlgn="base">
        <a:spcBef>
          <a:spcPct val="0"/>
        </a:spcBef>
        <a:spcAft>
          <a:spcPct val="0"/>
        </a:spcAft>
        <a:defRPr sz="4400">
          <a:solidFill>
            <a:schemeClr val="tx2"/>
          </a:solidFill>
          <a:latin typeface="Futura" charset="0"/>
        </a:defRPr>
      </a:lvl7pPr>
      <a:lvl8pPr marL="1371600" algn="l" rtl="0" fontAlgn="base">
        <a:spcBef>
          <a:spcPct val="0"/>
        </a:spcBef>
        <a:spcAft>
          <a:spcPct val="0"/>
        </a:spcAft>
        <a:defRPr sz="4400">
          <a:solidFill>
            <a:schemeClr val="tx2"/>
          </a:solidFill>
          <a:latin typeface="Futura" charset="0"/>
        </a:defRPr>
      </a:lvl8pPr>
      <a:lvl9pPr marL="1828800" algn="l" rtl="0" fontAlgn="base">
        <a:spcBef>
          <a:spcPct val="0"/>
        </a:spcBef>
        <a:spcAft>
          <a:spcPct val="0"/>
        </a:spcAft>
        <a:defRPr sz="4400">
          <a:solidFill>
            <a:schemeClr val="tx2"/>
          </a:solidFill>
          <a:latin typeface="Futura" charset="0"/>
        </a:defRPr>
      </a:lvl9pPr>
    </p:titleStyle>
    <p:bodyStyle>
      <a:lvl1pPr marL="342900" indent="-342900" algn="l" rtl="0" fontAlgn="base">
        <a:spcBef>
          <a:spcPct val="20000"/>
        </a:spcBef>
        <a:spcAft>
          <a:spcPct val="0"/>
        </a:spcAft>
        <a:defRPr sz="3200" b="1">
          <a:solidFill>
            <a:schemeClr val="tx1"/>
          </a:solidFill>
          <a:latin typeface="+mn-lt"/>
          <a:ea typeface="+mn-ea"/>
          <a:cs typeface="+mn-cs"/>
        </a:defRPr>
      </a:lvl1pPr>
      <a:lvl2pPr marL="742950" indent="-285750" algn="l" rtl="0" fontAlgn="base">
        <a:spcBef>
          <a:spcPct val="20000"/>
        </a:spcBef>
        <a:spcAft>
          <a:spcPct val="0"/>
        </a:spcAft>
        <a:buChar char="–"/>
        <a:defRPr sz="32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228600" y="2438400"/>
            <a:ext cx="7924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title"/>
          </p:nvPr>
        </p:nvSpPr>
        <p:spPr bwMode="auto">
          <a:xfrm>
            <a:off x="228600" y="11430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extLst>
      <p:ext uri="{BB962C8B-B14F-4D97-AF65-F5344CB8AC3E}">
        <p14:creationId xmlns="" xmlns:p14="http://schemas.microsoft.com/office/powerpoint/2010/main" val="108482636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Futura" charset="0"/>
        </a:defRPr>
      </a:lvl2pPr>
      <a:lvl3pPr algn="l" rtl="0" fontAlgn="base">
        <a:spcBef>
          <a:spcPct val="0"/>
        </a:spcBef>
        <a:spcAft>
          <a:spcPct val="0"/>
        </a:spcAft>
        <a:defRPr sz="4400">
          <a:solidFill>
            <a:schemeClr val="tx2"/>
          </a:solidFill>
          <a:latin typeface="Futura" charset="0"/>
        </a:defRPr>
      </a:lvl3pPr>
      <a:lvl4pPr algn="l" rtl="0" fontAlgn="base">
        <a:spcBef>
          <a:spcPct val="0"/>
        </a:spcBef>
        <a:spcAft>
          <a:spcPct val="0"/>
        </a:spcAft>
        <a:defRPr sz="4400">
          <a:solidFill>
            <a:schemeClr val="tx2"/>
          </a:solidFill>
          <a:latin typeface="Futura" charset="0"/>
        </a:defRPr>
      </a:lvl4pPr>
      <a:lvl5pPr algn="l" rtl="0" fontAlgn="base">
        <a:spcBef>
          <a:spcPct val="0"/>
        </a:spcBef>
        <a:spcAft>
          <a:spcPct val="0"/>
        </a:spcAft>
        <a:defRPr sz="4400">
          <a:solidFill>
            <a:schemeClr val="tx2"/>
          </a:solidFill>
          <a:latin typeface="Futura" charset="0"/>
        </a:defRPr>
      </a:lvl5pPr>
      <a:lvl6pPr marL="457200" algn="l" rtl="0" fontAlgn="base">
        <a:spcBef>
          <a:spcPct val="0"/>
        </a:spcBef>
        <a:spcAft>
          <a:spcPct val="0"/>
        </a:spcAft>
        <a:defRPr sz="4400">
          <a:solidFill>
            <a:schemeClr val="tx2"/>
          </a:solidFill>
          <a:latin typeface="Futura" charset="0"/>
        </a:defRPr>
      </a:lvl6pPr>
      <a:lvl7pPr marL="914400" algn="l" rtl="0" fontAlgn="base">
        <a:spcBef>
          <a:spcPct val="0"/>
        </a:spcBef>
        <a:spcAft>
          <a:spcPct val="0"/>
        </a:spcAft>
        <a:defRPr sz="4400">
          <a:solidFill>
            <a:schemeClr val="tx2"/>
          </a:solidFill>
          <a:latin typeface="Futura" charset="0"/>
        </a:defRPr>
      </a:lvl7pPr>
      <a:lvl8pPr marL="1371600" algn="l" rtl="0" fontAlgn="base">
        <a:spcBef>
          <a:spcPct val="0"/>
        </a:spcBef>
        <a:spcAft>
          <a:spcPct val="0"/>
        </a:spcAft>
        <a:defRPr sz="4400">
          <a:solidFill>
            <a:schemeClr val="tx2"/>
          </a:solidFill>
          <a:latin typeface="Futura" charset="0"/>
        </a:defRPr>
      </a:lvl8pPr>
      <a:lvl9pPr marL="1828800" algn="l" rtl="0" fontAlgn="base">
        <a:spcBef>
          <a:spcPct val="0"/>
        </a:spcBef>
        <a:spcAft>
          <a:spcPct val="0"/>
        </a:spcAft>
        <a:defRPr sz="4400">
          <a:solidFill>
            <a:schemeClr val="tx2"/>
          </a:solidFill>
          <a:latin typeface="Futura" charset="0"/>
        </a:defRPr>
      </a:lvl9pPr>
    </p:titleStyle>
    <p:bodyStyle>
      <a:lvl1pPr marL="342900" indent="-342900" algn="l" rtl="0" fontAlgn="base">
        <a:spcBef>
          <a:spcPct val="20000"/>
        </a:spcBef>
        <a:spcAft>
          <a:spcPct val="0"/>
        </a:spcAft>
        <a:defRPr sz="3200" b="1">
          <a:solidFill>
            <a:schemeClr val="tx1"/>
          </a:solidFill>
          <a:latin typeface="+mn-lt"/>
          <a:ea typeface="+mn-ea"/>
          <a:cs typeface="+mn-cs"/>
        </a:defRPr>
      </a:lvl1pPr>
      <a:lvl2pPr marL="742950" indent="-285750" algn="l" rtl="0" fontAlgn="base">
        <a:spcBef>
          <a:spcPct val="20000"/>
        </a:spcBef>
        <a:spcAft>
          <a:spcPct val="0"/>
        </a:spcAft>
        <a:buChar char="–"/>
        <a:defRPr sz="32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10.xml"/><Relationship Id="rId5" Type="http://schemas.openxmlformats.org/officeDocument/2006/relationships/image" Target="../media/image14.emf"/><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hyperlink" Target="mailto:larissa.james@ghd.com"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hyperlink" Target="mailto:crystal.mcneely@ghd.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5.tif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743200" y="1143000"/>
            <a:ext cx="5867400" cy="2286000"/>
          </a:xfrm>
        </p:spPr>
        <p:txBody>
          <a:bodyPr/>
          <a:lstStyle/>
          <a:p>
            <a:r>
              <a:rPr lang="en-US" dirty="0" smtClean="0"/>
              <a:t>Report 69</a:t>
            </a:r>
            <a:br>
              <a:rPr lang="en-US" dirty="0" smtClean="0"/>
            </a:br>
            <a:r>
              <a:rPr lang="en-US" dirty="0" smtClean="0"/>
              <a:t>Asset and Infrastructure Management for Airports</a:t>
            </a:r>
            <a:endParaRPr lang="en-US" dirty="0"/>
          </a:p>
        </p:txBody>
      </p:sp>
      <p:sp>
        <p:nvSpPr>
          <p:cNvPr id="4099" name="Rectangle 3"/>
          <p:cNvSpPr>
            <a:spLocks noGrp="1" noChangeArrowheads="1"/>
          </p:cNvSpPr>
          <p:nvPr>
            <p:ph type="subTitle" idx="1"/>
          </p:nvPr>
        </p:nvSpPr>
        <p:spPr>
          <a:xfrm>
            <a:off x="2819400" y="3505200"/>
            <a:ext cx="5181600" cy="1752600"/>
          </a:xfrm>
        </p:spPr>
        <p:txBody>
          <a:bodyPr/>
          <a:lstStyle/>
          <a:p>
            <a:r>
              <a:rPr lang="en-US" b="0" smtClean="0"/>
              <a:t>June 2012</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229600" cy="1143000"/>
          </a:xfrm>
        </p:spPr>
        <p:txBody>
          <a:bodyPr/>
          <a:lstStyle/>
          <a:p>
            <a:r>
              <a:rPr lang="en-AU" sz="3200" dirty="0" smtClean="0"/>
              <a:t>The model - Asset Management Framework</a:t>
            </a:r>
            <a:endParaRPr lang="en-AU" sz="3200" dirty="0"/>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1905000"/>
            <a:ext cx="7010400" cy="476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50076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534400" cy="1143000"/>
          </a:xfrm>
        </p:spPr>
        <p:txBody>
          <a:bodyPr/>
          <a:lstStyle/>
          <a:p>
            <a:r>
              <a:rPr lang="en-AU" sz="3200" dirty="0" smtClean="0"/>
              <a:t>What Asset Management could mean to you? </a:t>
            </a:r>
            <a:endParaRPr lang="en-AU" sz="32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814022739"/>
              </p:ext>
            </p:extLst>
          </p:nvPr>
        </p:nvGraphicFramePr>
        <p:xfrm>
          <a:off x="228600" y="2057400"/>
          <a:ext cx="7848600" cy="3850640"/>
        </p:xfrm>
        <a:graphic>
          <a:graphicData uri="http://schemas.openxmlformats.org/drawingml/2006/table">
            <a:tbl>
              <a:tblPr firstRow="1" bandRow="1">
                <a:tableStyleId>{5C22544A-7EE6-4342-B048-85BDC9FD1C3A}</a:tableStyleId>
              </a:tblPr>
              <a:tblGrid>
                <a:gridCol w="1828800"/>
                <a:gridCol w="6019800"/>
              </a:tblGrid>
              <a:tr h="370840">
                <a:tc>
                  <a:txBody>
                    <a:bodyPr/>
                    <a:lstStyle/>
                    <a:p>
                      <a:r>
                        <a:rPr lang="en-AU" sz="1200" dirty="0" err="1" smtClean="0">
                          <a:solidFill>
                            <a:schemeClr val="tx1"/>
                          </a:solidFill>
                        </a:rPr>
                        <a:t>CEO</a:t>
                      </a:r>
                      <a:r>
                        <a:rPr lang="en-AU" sz="1200" dirty="0" smtClean="0">
                          <a:solidFill>
                            <a:schemeClr val="tx1"/>
                          </a:solidFill>
                        </a:rPr>
                        <a:t> and Board</a:t>
                      </a:r>
                      <a:endParaRPr lang="en-AU" sz="1200" dirty="0">
                        <a:solidFill>
                          <a:schemeClr val="tx1"/>
                        </a:solidFill>
                      </a:endParaRPr>
                    </a:p>
                  </a:txBody>
                  <a:tcPr/>
                </a:tc>
                <a:tc>
                  <a:txBody>
                    <a:bodyPr/>
                    <a:lstStyle/>
                    <a:p>
                      <a:r>
                        <a:rPr lang="en-AU" sz="1200" dirty="0" smtClean="0">
                          <a:solidFill>
                            <a:schemeClr val="tx1"/>
                          </a:solidFill>
                        </a:rPr>
                        <a:t>Better understanding</a:t>
                      </a:r>
                      <a:r>
                        <a:rPr lang="en-AU" sz="1200" baseline="0" dirty="0" smtClean="0">
                          <a:solidFill>
                            <a:schemeClr val="tx1"/>
                          </a:solidFill>
                        </a:rPr>
                        <a:t> of future needs to service customers competitively</a:t>
                      </a:r>
                      <a:endParaRPr lang="en-AU" sz="1200" dirty="0">
                        <a:solidFill>
                          <a:schemeClr val="tx1"/>
                        </a:solidFill>
                      </a:endParaRPr>
                    </a:p>
                  </a:txBody>
                  <a:tcPr/>
                </a:tc>
              </a:tr>
              <a:tr h="370840">
                <a:tc>
                  <a:txBody>
                    <a:bodyPr/>
                    <a:lstStyle/>
                    <a:p>
                      <a:r>
                        <a:rPr lang="en-AU" sz="1200" dirty="0" smtClean="0"/>
                        <a:t>Budget</a:t>
                      </a:r>
                      <a:r>
                        <a:rPr lang="en-AU" sz="1200" baseline="0" dirty="0" smtClean="0"/>
                        <a:t> and Finance</a:t>
                      </a:r>
                      <a:endParaRPr lang="en-AU" sz="1200" dirty="0"/>
                    </a:p>
                  </a:txBody>
                  <a:tcPr/>
                </a:tc>
                <a:tc>
                  <a:txBody>
                    <a:bodyPr/>
                    <a:lstStyle/>
                    <a:p>
                      <a:r>
                        <a:rPr lang="en-AU" sz="1200" dirty="0" smtClean="0"/>
                        <a:t>Reduce</a:t>
                      </a:r>
                      <a:r>
                        <a:rPr lang="en-AU" sz="1200" baseline="0" dirty="0" smtClean="0"/>
                        <a:t> unforeseen post-budget capital needs</a:t>
                      </a:r>
                    </a:p>
                    <a:p>
                      <a:r>
                        <a:rPr lang="en-AU" sz="1200" baseline="0" dirty="0" smtClean="0"/>
                        <a:t>Provide 10 year and beyond forecast of capital, operations, maintenance needs</a:t>
                      </a:r>
                    </a:p>
                    <a:p>
                      <a:r>
                        <a:rPr lang="en-AU" sz="1200" baseline="0" dirty="0" smtClean="0"/>
                        <a:t>Price forecasts to address changing infrastructure investment needs</a:t>
                      </a:r>
                      <a:endParaRPr lang="en-AU" sz="1200" dirty="0"/>
                    </a:p>
                  </a:txBody>
                  <a:tcPr/>
                </a:tc>
              </a:tr>
              <a:tr h="370840">
                <a:tc>
                  <a:txBody>
                    <a:bodyPr/>
                    <a:lstStyle/>
                    <a:p>
                      <a:r>
                        <a:rPr lang="en-AU" sz="1200" dirty="0" smtClean="0"/>
                        <a:t>Planning Manager</a:t>
                      </a:r>
                      <a:endParaRPr lang="en-AU" sz="1200" dirty="0"/>
                    </a:p>
                  </a:txBody>
                  <a:tcPr/>
                </a:tc>
                <a:tc>
                  <a:txBody>
                    <a:bodyPr/>
                    <a:lstStyle/>
                    <a:p>
                      <a:r>
                        <a:rPr lang="en-AU" sz="1200" dirty="0" smtClean="0"/>
                        <a:t>Planning requirements for infrastructure and assets included in airport asset management plans</a:t>
                      </a:r>
                      <a:endParaRPr lang="en-AU" sz="1200" dirty="0"/>
                    </a:p>
                  </a:txBody>
                  <a:tcPr/>
                </a:tc>
              </a:tr>
              <a:tr h="370840">
                <a:tc>
                  <a:txBody>
                    <a:bodyPr/>
                    <a:lstStyle/>
                    <a:p>
                      <a:r>
                        <a:rPr lang="en-AU" sz="1200" dirty="0" smtClean="0"/>
                        <a:t>Engineering Manager</a:t>
                      </a:r>
                      <a:endParaRPr lang="en-AU" sz="1200" dirty="0"/>
                    </a:p>
                  </a:txBody>
                  <a:tcPr/>
                </a:tc>
                <a:tc>
                  <a:txBody>
                    <a:bodyPr/>
                    <a:lstStyle/>
                    <a:p>
                      <a:r>
                        <a:rPr lang="en-AU" sz="1200" dirty="0" smtClean="0"/>
                        <a:t>Greater lead time on project work load, processes for continuous improvement</a:t>
                      </a:r>
                      <a:r>
                        <a:rPr lang="en-AU" sz="1200" baseline="0" dirty="0" smtClean="0"/>
                        <a:t> in design and construction standards, improved engineering records, data and knowledge management</a:t>
                      </a:r>
                      <a:endParaRPr lang="en-AU" sz="1200" dirty="0"/>
                    </a:p>
                  </a:txBody>
                  <a:tcPr/>
                </a:tc>
              </a:tr>
              <a:tr h="370840">
                <a:tc>
                  <a:txBody>
                    <a:bodyPr/>
                    <a:lstStyle/>
                    <a:p>
                      <a:r>
                        <a:rPr lang="en-AU" sz="1200" dirty="0" smtClean="0"/>
                        <a:t>Operations Manager</a:t>
                      </a:r>
                      <a:endParaRPr lang="en-AU" sz="1200" dirty="0"/>
                    </a:p>
                  </a:txBody>
                  <a:tcPr/>
                </a:tc>
                <a:tc>
                  <a:txBody>
                    <a:bodyPr/>
                    <a:lstStyle/>
                    <a:p>
                      <a:r>
                        <a:rPr lang="en-AU" sz="1200" dirty="0" smtClean="0"/>
                        <a:t>Support</a:t>
                      </a:r>
                      <a:r>
                        <a:rPr lang="en-AU" sz="1200" baseline="0" dirty="0" smtClean="0"/>
                        <a:t> for and focus on achieving operating efficiency and effectiveness, and service level outcomes</a:t>
                      </a:r>
                      <a:endParaRPr lang="en-AU" sz="1200" dirty="0"/>
                    </a:p>
                  </a:txBody>
                  <a:tcPr/>
                </a:tc>
              </a:tr>
              <a:tr h="370840">
                <a:tc>
                  <a:txBody>
                    <a:bodyPr/>
                    <a:lstStyle/>
                    <a:p>
                      <a:r>
                        <a:rPr lang="en-AU" sz="1200" dirty="0" smtClean="0"/>
                        <a:t>Maintenance Manager</a:t>
                      </a:r>
                      <a:endParaRPr lang="en-AU" sz="1200" dirty="0"/>
                    </a:p>
                  </a:txBody>
                  <a:tcPr/>
                </a:tc>
                <a:tc>
                  <a:txBody>
                    <a:bodyPr/>
                    <a:lstStyle/>
                    <a:p>
                      <a:r>
                        <a:rPr lang="en-AU" sz="1200" dirty="0" smtClean="0"/>
                        <a:t>Increased support for improved maintenance processes and practices</a:t>
                      </a:r>
                      <a:endParaRPr lang="en-AU" sz="1200" dirty="0"/>
                    </a:p>
                  </a:txBody>
                  <a:tcPr/>
                </a:tc>
              </a:tr>
              <a:tr h="370840">
                <a:tc>
                  <a:txBody>
                    <a:bodyPr/>
                    <a:lstStyle/>
                    <a:p>
                      <a:r>
                        <a:rPr lang="en-AU" sz="1200" dirty="0" smtClean="0"/>
                        <a:t>Environmental</a:t>
                      </a:r>
                      <a:r>
                        <a:rPr lang="en-AU" sz="1200" baseline="0" dirty="0" smtClean="0"/>
                        <a:t> Manager</a:t>
                      </a:r>
                      <a:endParaRPr lang="en-AU" sz="1200" dirty="0"/>
                    </a:p>
                  </a:txBody>
                  <a:tcPr/>
                </a:tc>
                <a:tc>
                  <a:txBody>
                    <a:bodyPr/>
                    <a:lstStyle/>
                    <a:p>
                      <a:r>
                        <a:rPr lang="en-AU" sz="1200" dirty="0" smtClean="0"/>
                        <a:t>Awareness of the environmental consequences</a:t>
                      </a:r>
                      <a:r>
                        <a:rPr lang="en-AU" sz="1200" baseline="0" dirty="0" smtClean="0"/>
                        <a:t> of infrastructure failures and ability to pre-plan mitigations</a:t>
                      </a:r>
                      <a:endParaRPr lang="en-AU" sz="1200" dirty="0"/>
                    </a:p>
                  </a:txBody>
                  <a:tcPr/>
                </a:tc>
              </a:tr>
              <a:tr h="370840">
                <a:tc>
                  <a:txBody>
                    <a:bodyPr/>
                    <a:lstStyle/>
                    <a:p>
                      <a:r>
                        <a:rPr lang="en-AU" sz="1200" dirty="0" smtClean="0"/>
                        <a:t>Information Technology</a:t>
                      </a:r>
                      <a:endParaRPr lang="en-AU" sz="1200" dirty="0"/>
                    </a:p>
                  </a:txBody>
                  <a:tcPr/>
                </a:tc>
                <a:tc>
                  <a:txBody>
                    <a:bodyPr/>
                    <a:lstStyle/>
                    <a:p>
                      <a:r>
                        <a:rPr lang="en-AU" sz="1200" dirty="0" smtClean="0"/>
                        <a:t>Greater awareness and understanding of the specific system functionalities needed to support the business</a:t>
                      </a:r>
                      <a:endParaRPr lang="en-AU" sz="1200" dirty="0"/>
                    </a:p>
                  </a:txBody>
                  <a:tcPr/>
                </a:tc>
              </a:tr>
            </a:tbl>
          </a:graphicData>
        </a:graphic>
      </p:graphicFrame>
    </p:spTree>
    <p:extLst>
      <p:ext uri="{BB962C8B-B14F-4D97-AF65-F5344CB8AC3E}">
        <p14:creationId xmlns="" xmlns:p14="http://schemas.microsoft.com/office/powerpoint/2010/main" val="2314116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1143000"/>
          </a:xfrm>
        </p:spPr>
        <p:txBody>
          <a:bodyPr/>
          <a:lstStyle/>
          <a:p>
            <a:r>
              <a:rPr lang="en-AU" sz="3200" dirty="0" smtClean="0"/>
              <a:t>How the model fits with current airport </a:t>
            </a:r>
            <a:r>
              <a:rPr lang="en-AU" sz="3200" dirty="0"/>
              <a:t>p</a:t>
            </a:r>
            <a:r>
              <a:rPr lang="en-AU" sz="3200" dirty="0" smtClean="0"/>
              <a:t>lanning approaches</a:t>
            </a:r>
            <a:endParaRPr lang="en-AU" sz="3200" dirty="0"/>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62015" y="2133600"/>
            <a:ext cx="6028321" cy="4529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3003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lstStyle/>
          <a:p>
            <a:r>
              <a:rPr lang="en-AU" sz="3200" dirty="0" smtClean="0"/>
              <a:t>Governance Structures</a:t>
            </a:r>
            <a:endParaRPr lang="en-AU" sz="3200" dirty="0"/>
          </a:p>
        </p:txBody>
      </p:sp>
      <p:pic>
        <p:nvPicPr>
          <p:cNvPr id="921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1828800"/>
            <a:ext cx="7897217"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57923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1143000"/>
          </a:xfrm>
        </p:spPr>
        <p:txBody>
          <a:bodyPr/>
          <a:lstStyle/>
          <a:p>
            <a:r>
              <a:rPr lang="en-AU" sz="3200" dirty="0" smtClean="0"/>
              <a:t>Best Management Practices – Asset Management Planning</a:t>
            </a:r>
            <a:endParaRPr lang="en-AU" sz="32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19620489"/>
              </p:ext>
            </p:extLst>
          </p:nvPr>
        </p:nvGraphicFramePr>
        <p:xfrm>
          <a:off x="990600" y="2286000"/>
          <a:ext cx="5715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bwMode="auto">
          <a:xfrm flipH="1">
            <a:off x="1752600" y="2971800"/>
            <a:ext cx="1524000" cy="2209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TextBox 6"/>
          <p:cNvSpPr txBox="1"/>
          <p:nvPr/>
        </p:nvSpPr>
        <p:spPr>
          <a:xfrm rot="18327983">
            <a:off x="1102712" y="3678821"/>
            <a:ext cx="2513421" cy="338554"/>
          </a:xfrm>
          <a:prstGeom prst="rect">
            <a:avLst/>
          </a:prstGeom>
          <a:noFill/>
        </p:spPr>
        <p:txBody>
          <a:bodyPr wrap="square" rtlCol="0">
            <a:spAutoFit/>
          </a:bodyPr>
          <a:lstStyle/>
          <a:p>
            <a:r>
              <a:rPr lang="en-AU" sz="1600" dirty="0" smtClean="0">
                <a:latin typeface="+mn-lt"/>
              </a:rPr>
              <a:t>Levels of Service</a:t>
            </a:r>
            <a:endParaRPr lang="en-AU" sz="1600" dirty="0">
              <a:latin typeface="+mn-lt"/>
            </a:endParaRPr>
          </a:p>
        </p:txBody>
      </p:sp>
      <p:sp>
        <p:nvSpPr>
          <p:cNvPr id="9" name="TextBox 8"/>
          <p:cNvSpPr txBox="1"/>
          <p:nvPr/>
        </p:nvSpPr>
        <p:spPr>
          <a:xfrm>
            <a:off x="6172200" y="5334000"/>
            <a:ext cx="994183" cy="338554"/>
          </a:xfrm>
          <a:prstGeom prst="rect">
            <a:avLst/>
          </a:prstGeom>
          <a:noFill/>
        </p:spPr>
        <p:txBody>
          <a:bodyPr wrap="none" rtlCol="0">
            <a:spAutoFit/>
          </a:bodyPr>
          <a:lstStyle/>
          <a:p>
            <a:r>
              <a:rPr lang="en-AU" sz="1600" dirty="0" smtClean="0">
                <a:solidFill>
                  <a:schemeClr val="accent2"/>
                </a:solidFill>
              </a:rPr>
              <a:t>Conveyor</a:t>
            </a:r>
            <a:endParaRPr lang="en-AU" sz="1600" dirty="0">
              <a:solidFill>
                <a:schemeClr val="accent2"/>
              </a:solidFill>
            </a:endParaRPr>
          </a:p>
        </p:txBody>
      </p:sp>
      <p:sp>
        <p:nvSpPr>
          <p:cNvPr id="10" name="TextBox 9"/>
          <p:cNvSpPr txBox="1"/>
          <p:nvPr/>
        </p:nvSpPr>
        <p:spPr>
          <a:xfrm>
            <a:off x="5289014" y="4079722"/>
            <a:ext cx="2375971" cy="338554"/>
          </a:xfrm>
          <a:prstGeom prst="rect">
            <a:avLst/>
          </a:prstGeom>
          <a:noFill/>
        </p:spPr>
        <p:txBody>
          <a:bodyPr wrap="none" rtlCol="0">
            <a:spAutoFit/>
          </a:bodyPr>
          <a:lstStyle/>
          <a:p>
            <a:r>
              <a:rPr lang="en-AU" sz="1600" dirty="0" smtClean="0">
                <a:solidFill>
                  <a:schemeClr val="accent2"/>
                </a:solidFill>
              </a:rPr>
              <a:t>Baggage Handling System</a:t>
            </a:r>
            <a:endParaRPr lang="en-AU" sz="1600" dirty="0">
              <a:solidFill>
                <a:schemeClr val="accent2"/>
              </a:solidFill>
            </a:endParaRPr>
          </a:p>
        </p:txBody>
      </p:sp>
      <p:sp>
        <p:nvSpPr>
          <p:cNvPr id="11" name="TextBox 10"/>
          <p:cNvSpPr txBox="1"/>
          <p:nvPr/>
        </p:nvSpPr>
        <p:spPr>
          <a:xfrm>
            <a:off x="5562600" y="4623489"/>
            <a:ext cx="2433680" cy="338554"/>
          </a:xfrm>
          <a:prstGeom prst="rect">
            <a:avLst/>
          </a:prstGeom>
          <a:noFill/>
        </p:spPr>
        <p:txBody>
          <a:bodyPr wrap="none" rtlCol="0">
            <a:spAutoFit/>
          </a:bodyPr>
          <a:lstStyle/>
          <a:p>
            <a:r>
              <a:rPr lang="en-AU" sz="1600" dirty="0" smtClean="0">
                <a:solidFill>
                  <a:srgbClr val="C00000"/>
                </a:solidFill>
              </a:rPr>
              <a:t>Passenger Boarding Bridge</a:t>
            </a:r>
            <a:endParaRPr lang="en-AU" sz="1600" dirty="0">
              <a:solidFill>
                <a:srgbClr val="C00000"/>
              </a:solidFill>
            </a:endParaRPr>
          </a:p>
        </p:txBody>
      </p:sp>
      <p:sp>
        <p:nvSpPr>
          <p:cNvPr id="12" name="TextBox 11"/>
          <p:cNvSpPr txBox="1"/>
          <p:nvPr/>
        </p:nvSpPr>
        <p:spPr>
          <a:xfrm>
            <a:off x="6565018" y="5867400"/>
            <a:ext cx="1207382" cy="338554"/>
          </a:xfrm>
          <a:prstGeom prst="rect">
            <a:avLst/>
          </a:prstGeom>
          <a:noFill/>
        </p:spPr>
        <p:txBody>
          <a:bodyPr wrap="none" rtlCol="0">
            <a:spAutoFit/>
          </a:bodyPr>
          <a:lstStyle/>
          <a:p>
            <a:r>
              <a:rPr lang="en-AU" sz="1600" dirty="0" smtClean="0">
                <a:solidFill>
                  <a:srgbClr val="C00000"/>
                </a:solidFill>
              </a:rPr>
              <a:t>Lift Column</a:t>
            </a:r>
            <a:endParaRPr lang="en-AU" sz="1600" dirty="0">
              <a:solidFill>
                <a:srgbClr val="C00000"/>
              </a:solidFill>
            </a:endParaRPr>
          </a:p>
        </p:txBody>
      </p:sp>
    </p:spTree>
    <p:extLst>
      <p:ext uri="{BB962C8B-B14F-4D97-AF65-F5344CB8AC3E}">
        <p14:creationId xmlns="" xmlns:p14="http://schemas.microsoft.com/office/powerpoint/2010/main" val="353732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lstStyle/>
          <a:p>
            <a:r>
              <a:rPr lang="en-AU" sz="3200" dirty="0" smtClean="0"/>
              <a:t>“10 Step Process” to Asset Management</a:t>
            </a:r>
            <a:endParaRPr lang="en-AU" sz="3200" dirty="0"/>
          </a:p>
        </p:txBody>
      </p:sp>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200" y="2209800"/>
            <a:ext cx="8204638" cy="346233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228600" y="6361537"/>
            <a:ext cx="3756413" cy="307777"/>
          </a:xfrm>
          <a:prstGeom prst="rect">
            <a:avLst/>
          </a:prstGeom>
          <a:noFill/>
        </p:spPr>
        <p:txBody>
          <a:bodyPr wrap="none" rtlCol="0">
            <a:spAutoFit/>
          </a:bodyPr>
          <a:lstStyle/>
          <a:p>
            <a:r>
              <a:rPr lang="en-AU" sz="1400" dirty="0" smtClean="0">
                <a:latin typeface="+mn-lt"/>
              </a:rPr>
              <a:t>Source: US </a:t>
            </a:r>
            <a:r>
              <a:rPr lang="en-AU" sz="1400" dirty="0" err="1" smtClean="0">
                <a:latin typeface="+mn-lt"/>
              </a:rPr>
              <a:t>EPA</a:t>
            </a:r>
            <a:r>
              <a:rPr lang="en-AU" sz="1400" dirty="0" smtClean="0">
                <a:latin typeface="+mn-lt"/>
              </a:rPr>
              <a:t> Asset Management Training</a:t>
            </a:r>
            <a:endParaRPr lang="en-AU" sz="1400" dirty="0">
              <a:latin typeface="+mn-lt"/>
            </a:endParaRPr>
          </a:p>
        </p:txBody>
      </p:sp>
    </p:spTree>
    <p:extLst>
      <p:ext uri="{BB962C8B-B14F-4D97-AF65-F5344CB8AC3E}">
        <p14:creationId xmlns="" xmlns:p14="http://schemas.microsoft.com/office/powerpoint/2010/main" val="4220695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7924800" cy="1143000"/>
          </a:xfrm>
        </p:spPr>
        <p:txBody>
          <a:bodyPr/>
          <a:lstStyle/>
          <a:p>
            <a:r>
              <a:rPr lang="en-AU" sz="3200" dirty="0" smtClean="0"/>
              <a:t>Asset Management Systems</a:t>
            </a:r>
            <a:endParaRPr lang="en-AU" sz="3200" dirty="0"/>
          </a:p>
        </p:txBody>
      </p:sp>
      <p:sp>
        <p:nvSpPr>
          <p:cNvPr id="5" name="Content Placeholder 4"/>
          <p:cNvSpPr>
            <a:spLocks noGrp="1"/>
          </p:cNvSpPr>
          <p:nvPr>
            <p:ph sz="half" idx="1"/>
          </p:nvPr>
        </p:nvSpPr>
        <p:spPr>
          <a:xfrm>
            <a:off x="19050" y="1600200"/>
            <a:ext cx="3181350" cy="3657600"/>
          </a:xfrm>
        </p:spPr>
        <p:txBody>
          <a:bodyPr/>
          <a:lstStyle/>
          <a:p>
            <a:pPr marL="457200" indent="-457200">
              <a:buFont typeface="Arial" pitchFamily="34" charset="0"/>
              <a:buChar char="•"/>
            </a:pPr>
            <a:r>
              <a:rPr lang="en-AU" sz="1600" b="0" dirty="0"/>
              <a:t>Integration between financial and technical data and information</a:t>
            </a:r>
          </a:p>
          <a:p>
            <a:pPr marL="457200" indent="-457200">
              <a:buFont typeface="Arial" pitchFamily="34" charset="0"/>
              <a:buChar char="•"/>
            </a:pPr>
            <a:endParaRPr lang="en-AU" sz="1600" b="0" dirty="0" smtClean="0"/>
          </a:p>
          <a:p>
            <a:pPr marL="457200" indent="-457200">
              <a:buFont typeface="Arial" pitchFamily="34" charset="0"/>
              <a:buChar char="•"/>
            </a:pPr>
            <a:r>
              <a:rPr lang="en-AU" sz="1600" b="0" dirty="0" smtClean="0"/>
              <a:t>Decision support tools to </a:t>
            </a:r>
            <a:r>
              <a:rPr lang="en-AU" sz="1600" b="0" dirty="0" err="1" smtClean="0"/>
              <a:t>analyze</a:t>
            </a:r>
            <a:r>
              <a:rPr lang="en-AU" sz="1600" b="0" dirty="0" smtClean="0"/>
              <a:t> asset data and information for optimized investment decision making</a:t>
            </a:r>
          </a:p>
          <a:p>
            <a:pPr marL="457200" indent="-457200">
              <a:buFont typeface="Arial" pitchFamily="34" charset="0"/>
              <a:buChar char="•"/>
            </a:pPr>
            <a:endParaRPr lang="en-AU" sz="1800" b="0" dirty="0" smtClean="0"/>
          </a:p>
          <a:p>
            <a:pPr marL="457200" indent="-457200">
              <a:buFont typeface="Arial" pitchFamily="34" charset="0"/>
              <a:buChar char="•"/>
            </a:pPr>
            <a:endParaRPr lang="en-AU" sz="1800" b="0" dirty="0"/>
          </a:p>
        </p:txBody>
      </p:sp>
      <p:pic>
        <p:nvPicPr>
          <p:cNvPr id="2052"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6600" y="1390143"/>
            <a:ext cx="4876800" cy="52392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16355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r>
              <a:rPr lang="en-AU" sz="3200" dirty="0" smtClean="0"/>
              <a:t>Getting started</a:t>
            </a:r>
            <a:endParaRPr lang="en-AU" sz="3200" dirty="0"/>
          </a:p>
        </p:txBody>
      </p:sp>
      <p:sp>
        <p:nvSpPr>
          <p:cNvPr id="3" name="Content Placeholder 2"/>
          <p:cNvSpPr>
            <a:spLocks noGrp="1"/>
          </p:cNvSpPr>
          <p:nvPr>
            <p:ph idx="1"/>
          </p:nvPr>
        </p:nvSpPr>
        <p:spPr>
          <a:xfrm>
            <a:off x="381003" y="1981200"/>
            <a:ext cx="7848597" cy="3733799"/>
          </a:xfrm>
        </p:spPr>
        <p:txBody>
          <a:bodyPr>
            <a:normAutofit fontScale="92500" lnSpcReduction="10000"/>
          </a:bodyPr>
          <a:lstStyle/>
          <a:p>
            <a:r>
              <a:rPr lang="en-AU" dirty="0" smtClean="0"/>
              <a:t>Report 69:  Primer – The “what” and “why” for Executive Management</a:t>
            </a:r>
          </a:p>
          <a:p>
            <a:pPr lvl="1"/>
            <a:endParaRPr lang="en-US" dirty="0" smtClean="0"/>
          </a:p>
          <a:p>
            <a:pPr lvl="1"/>
            <a:r>
              <a:rPr lang="en-US" dirty="0" smtClean="0"/>
              <a:t>Overview </a:t>
            </a:r>
            <a:r>
              <a:rPr lang="en-US" dirty="0"/>
              <a:t>of an asset and infrastructure management </a:t>
            </a:r>
            <a:r>
              <a:rPr lang="en-US" dirty="0" smtClean="0"/>
              <a:t>program</a:t>
            </a:r>
          </a:p>
          <a:p>
            <a:pPr lvl="2"/>
            <a:r>
              <a:rPr lang="en-US" dirty="0"/>
              <a:t>Components</a:t>
            </a:r>
          </a:p>
          <a:p>
            <a:pPr lvl="2"/>
            <a:r>
              <a:rPr lang="en-US" dirty="0"/>
              <a:t>Benefits and costs</a:t>
            </a:r>
          </a:p>
          <a:p>
            <a:pPr marL="0" indent="0">
              <a:buNone/>
            </a:pPr>
            <a:endParaRPr lang="en-AU" dirty="0" smtClean="0"/>
          </a:p>
          <a:p>
            <a:r>
              <a:rPr lang="en-AU" dirty="0" smtClean="0"/>
              <a:t>Report 69: Guidebook – The “how” for Implementers</a:t>
            </a:r>
          </a:p>
          <a:p>
            <a:pPr lvl="1"/>
            <a:endParaRPr lang="en-AU" dirty="0" smtClean="0"/>
          </a:p>
          <a:p>
            <a:pPr lvl="1"/>
            <a:r>
              <a:rPr lang="en-AU" dirty="0" smtClean="0"/>
              <a:t>Overview of how to implement a framework, develop and implement Asset Management Plans</a:t>
            </a:r>
          </a:p>
          <a:p>
            <a:pPr lvl="1"/>
            <a:r>
              <a:rPr lang="en-AU" dirty="0" smtClean="0"/>
              <a:t>Undertake continuous improvement reviews</a:t>
            </a:r>
            <a:endParaRPr lang="en-AU" dirty="0"/>
          </a:p>
        </p:txBody>
      </p:sp>
    </p:spTree>
    <p:extLst>
      <p:ext uri="{BB962C8B-B14F-4D97-AF65-F5344CB8AC3E}">
        <p14:creationId xmlns="" xmlns:p14="http://schemas.microsoft.com/office/powerpoint/2010/main" val="2600690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lstStyle/>
          <a:p>
            <a:r>
              <a:rPr lang="en-AU" sz="3200" dirty="0" smtClean="0"/>
              <a:t>Primer – Table of Contents</a:t>
            </a:r>
            <a:endParaRPr lang="en-AU" sz="3200" dirty="0"/>
          </a:p>
        </p:txBody>
      </p:sp>
      <p:sp>
        <p:nvSpPr>
          <p:cNvPr id="3" name="Content Placeholder 2"/>
          <p:cNvSpPr>
            <a:spLocks noGrp="1"/>
          </p:cNvSpPr>
          <p:nvPr>
            <p:ph idx="1"/>
          </p:nvPr>
        </p:nvSpPr>
        <p:spPr>
          <a:xfrm>
            <a:off x="304803" y="1828800"/>
            <a:ext cx="7848597" cy="4114799"/>
          </a:xfrm>
        </p:spPr>
        <p:txBody>
          <a:bodyPr>
            <a:normAutofit fontScale="92500" lnSpcReduction="20000"/>
          </a:bodyPr>
          <a:lstStyle/>
          <a:p>
            <a:r>
              <a:rPr lang="en-AU" dirty="0" smtClean="0"/>
              <a:t>Why Asset Management for Airports?</a:t>
            </a:r>
          </a:p>
          <a:p>
            <a:r>
              <a:rPr lang="en-AU" dirty="0" smtClean="0"/>
              <a:t>What can Asset Management do for you?</a:t>
            </a:r>
          </a:p>
          <a:p>
            <a:r>
              <a:rPr lang="en-AU" dirty="0" smtClean="0"/>
              <a:t>Introduction and Primer Overview</a:t>
            </a:r>
          </a:p>
          <a:p>
            <a:r>
              <a:rPr lang="en-AU" dirty="0" smtClean="0"/>
              <a:t>Introduction to Asset Management</a:t>
            </a:r>
          </a:p>
          <a:p>
            <a:r>
              <a:rPr lang="en-AU" dirty="0" smtClean="0"/>
              <a:t>Asset Management Policy</a:t>
            </a:r>
          </a:p>
          <a:p>
            <a:r>
              <a:rPr lang="en-AU" dirty="0" smtClean="0"/>
              <a:t>Asset Management Objectives, Strategies and Plans</a:t>
            </a:r>
          </a:p>
          <a:p>
            <a:r>
              <a:rPr lang="en-AU" dirty="0" smtClean="0"/>
              <a:t>Asset Management Enablers</a:t>
            </a:r>
          </a:p>
          <a:p>
            <a:r>
              <a:rPr lang="en-AU" dirty="0" smtClean="0"/>
              <a:t>Implementation of Asset Management Plans</a:t>
            </a:r>
          </a:p>
          <a:p>
            <a:r>
              <a:rPr lang="en-AU" dirty="0" smtClean="0"/>
              <a:t>Performance Assessment and Improvement </a:t>
            </a:r>
          </a:p>
          <a:p>
            <a:r>
              <a:rPr lang="en-AU" dirty="0" smtClean="0"/>
              <a:t>Management Review</a:t>
            </a:r>
          </a:p>
          <a:p>
            <a:r>
              <a:rPr lang="en-AU" dirty="0" smtClean="0"/>
              <a:t>Pulling it all Together: Implementing an Asset Management Framework</a:t>
            </a:r>
          </a:p>
          <a:p>
            <a:r>
              <a:rPr lang="en-AU" dirty="0" smtClean="0"/>
              <a:t>Concluding Observations</a:t>
            </a:r>
            <a:endParaRPr lang="en-AU" dirty="0"/>
          </a:p>
        </p:txBody>
      </p:sp>
    </p:spTree>
    <p:extLst>
      <p:ext uri="{BB962C8B-B14F-4D97-AF65-F5344CB8AC3E}">
        <p14:creationId xmlns="" xmlns:p14="http://schemas.microsoft.com/office/powerpoint/2010/main" val="201755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7924800" cy="1143000"/>
          </a:xfrm>
        </p:spPr>
        <p:txBody>
          <a:bodyPr/>
          <a:lstStyle/>
          <a:p>
            <a:r>
              <a:rPr lang="en-AU" sz="3200" dirty="0" smtClean="0"/>
              <a:t>Primer Highlights</a:t>
            </a:r>
            <a:endParaRPr lang="en-AU" sz="3200" dirty="0"/>
          </a:p>
        </p:txBody>
      </p:sp>
      <p:sp>
        <p:nvSpPr>
          <p:cNvPr id="4" name="Content Placeholder 3"/>
          <p:cNvSpPr>
            <a:spLocks noGrp="1"/>
          </p:cNvSpPr>
          <p:nvPr>
            <p:ph sz="half" idx="2"/>
          </p:nvPr>
        </p:nvSpPr>
        <p:spPr>
          <a:xfrm>
            <a:off x="3581400" y="1676400"/>
            <a:ext cx="4495800" cy="4343400"/>
          </a:xfrm>
          <a:ln>
            <a:solidFill>
              <a:schemeClr val="tx1"/>
            </a:solidFill>
          </a:ln>
        </p:spPr>
        <p:txBody>
          <a:bodyPr>
            <a:normAutofit/>
          </a:bodyPr>
          <a:lstStyle/>
          <a:p>
            <a:r>
              <a:rPr lang="en-AU" sz="1300" b="0" dirty="0" smtClean="0"/>
              <a:t>Undertake an asset management maturity/gap assessment to prioritize an implementation roadmap:</a:t>
            </a:r>
          </a:p>
          <a:p>
            <a:endParaRPr lang="en-AU" b="0" dirty="0" smtClean="0"/>
          </a:p>
          <a:p>
            <a:endParaRPr lang="en-AU" dirty="0"/>
          </a:p>
        </p:txBody>
      </p:sp>
      <p:sp>
        <p:nvSpPr>
          <p:cNvPr id="6" name="Rectangle 5"/>
          <p:cNvSpPr/>
          <p:nvPr/>
        </p:nvSpPr>
        <p:spPr>
          <a:xfrm>
            <a:off x="228600" y="1828800"/>
            <a:ext cx="3438608" cy="3581400"/>
          </a:xfrm>
          <a:prstGeom prst="rect">
            <a:avLst/>
          </a:prstGeom>
        </p:spPr>
        <p:txBody>
          <a:bodyPr wrap="square">
            <a:normAutofit/>
          </a:bodyPr>
          <a:lstStyle/>
          <a:p>
            <a:r>
              <a:rPr lang="en-AU" sz="1300" b="1" dirty="0" smtClean="0">
                <a:latin typeface="+mn-lt"/>
              </a:rPr>
              <a:t>Primer Table of Contents</a:t>
            </a:r>
          </a:p>
          <a:p>
            <a:endParaRPr lang="en-AU" sz="1300" dirty="0" smtClean="0">
              <a:latin typeface="+mn-lt"/>
            </a:endParaRPr>
          </a:p>
          <a:p>
            <a:r>
              <a:rPr lang="en-AU" sz="1300" dirty="0" smtClean="0">
                <a:latin typeface="+mn-lt"/>
              </a:rPr>
              <a:t>What does Asset </a:t>
            </a:r>
            <a:r>
              <a:rPr lang="en-AU" sz="1300" dirty="0">
                <a:latin typeface="+mn-lt"/>
              </a:rPr>
              <a:t>Management do for you?</a:t>
            </a:r>
          </a:p>
          <a:p>
            <a:r>
              <a:rPr lang="en-AU" sz="1300" dirty="0">
                <a:latin typeface="+mn-lt"/>
              </a:rPr>
              <a:t>Introduction and Primer Overview</a:t>
            </a:r>
          </a:p>
          <a:p>
            <a:r>
              <a:rPr lang="en-AU" sz="1300" dirty="0">
                <a:latin typeface="+mn-lt"/>
              </a:rPr>
              <a:t>Introduction to Asset Management</a:t>
            </a:r>
          </a:p>
          <a:p>
            <a:r>
              <a:rPr lang="en-AU" sz="1300" dirty="0">
                <a:latin typeface="+mn-lt"/>
              </a:rPr>
              <a:t>Asset Management Policy</a:t>
            </a:r>
          </a:p>
          <a:p>
            <a:r>
              <a:rPr lang="en-AU" sz="1300" dirty="0">
                <a:latin typeface="+mn-lt"/>
              </a:rPr>
              <a:t>Asset Management Objectives, Strategies and Plans</a:t>
            </a:r>
          </a:p>
          <a:p>
            <a:r>
              <a:rPr lang="en-AU" sz="1300" dirty="0">
                <a:latin typeface="+mn-lt"/>
              </a:rPr>
              <a:t>Asset Management Enablers</a:t>
            </a:r>
          </a:p>
          <a:p>
            <a:r>
              <a:rPr lang="en-AU" sz="1300" dirty="0">
                <a:latin typeface="+mn-lt"/>
              </a:rPr>
              <a:t>Implementation of Asset Management Plans</a:t>
            </a:r>
          </a:p>
          <a:p>
            <a:r>
              <a:rPr lang="en-AU" sz="1300" dirty="0">
                <a:latin typeface="+mn-lt"/>
              </a:rPr>
              <a:t>Performance Assessment and Improvement</a:t>
            </a:r>
          </a:p>
          <a:p>
            <a:r>
              <a:rPr lang="en-AU" sz="1300" dirty="0">
                <a:latin typeface="+mn-lt"/>
              </a:rPr>
              <a:t>Management Review</a:t>
            </a:r>
          </a:p>
          <a:p>
            <a:r>
              <a:rPr lang="en-AU" sz="1300" dirty="0">
                <a:solidFill>
                  <a:srgbClr val="FF0000"/>
                </a:solidFill>
                <a:latin typeface="+mn-lt"/>
              </a:rPr>
              <a:t>Pulling it all Together: Implementing an Asset Management Framework</a:t>
            </a:r>
          </a:p>
          <a:p>
            <a:r>
              <a:rPr lang="en-AU" sz="1300" dirty="0">
                <a:latin typeface="+mn-lt"/>
              </a:rPr>
              <a:t>Concluding </a:t>
            </a:r>
            <a:r>
              <a:rPr lang="en-AU" sz="1300" dirty="0" smtClean="0">
                <a:latin typeface="+mn-lt"/>
              </a:rPr>
              <a:t> Observations</a:t>
            </a:r>
            <a:endParaRPr lang="en-AU" sz="1300" dirty="0">
              <a:latin typeface="+mn-lt"/>
            </a:endParaRPr>
          </a:p>
        </p:txBody>
      </p:sp>
      <p:pic>
        <p:nvPicPr>
          <p:cNvPr id="1026" name="Chart 1"/>
          <p:cNvPicPr>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67207" y="2224087"/>
            <a:ext cx="4257593" cy="272891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3" name="Rectangle 2"/>
          <p:cNvSpPr/>
          <p:nvPr/>
        </p:nvSpPr>
        <p:spPr>
          <a:xfrm>
            <a:off x="4286331" y="5110118"/>
            <a:ext cx="3048000" cy="600164"/>
          </a:xfrm>
          <a:prstGeom prst="rect">
            <a:avLst/>
          </a:prstGeom>
        </p:spPr>
        <p:txBody>
          <a:bodyPr wrap="square">
            <a:spAutoFit/>
          </a:bodyPr>
          <a:lstStyle/>
          <a:p>
            <a:r>
              <a:rPr lang="en-US" sz="1100" dirty="0"/>
              <a:t>Series 1 = Your Assessment</a:t>
            </a:r>
          </a:p>
          <a:p>
            <a:r>
              <a:rPr lang="en-US" sz="1100" dirty="0"/>
              <a:t>Series 2 = Top 10 % of Airports in the US</a:t>
            </a:r>
          </a:p>
          <a:p>
            <a:r>
              <a:rPr lang="en-US" sz="1100" dirty="0"/>
              <a:t>Series 3 = Best Appropriate Practice</a:t>
            </a:r>
          </a:p>
        </p:txBody>
      </p:sp>
    </p:spTree>
    <p:extLst>
      <p:ext uri="{BB962C8B-B14F-4D97-AF65-F5344CB8AC3E}">
        <p14:creationId xmlns="" xmlns:p14="http://schemas.microsoft.com/office/powerpoint/2010/main" val="1683946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001000" cy="1143000"/>
          </a:xfrm>
        </p:spPr>
        <p:txBody>
          <a:bodyPr/>
          <a:lstStyle/>
          <a:p>
            <a:r>
              <a:rPr lang="en-AU" dirty="0" smtClean="0"/>
              <a:t>Contents</a:t>
            </a:r>
            <a:endParaRPr lang="en-AU" dirty="0"/>
          </a:p>
        </p:txBody>
      </p:sp>
      <p:sp>
        <p:nvSpPr>
          <p:cNvPr id="3" name="Content Placeholder 2"/>
          <p:cNvSpPr>
            <a:spLocks noGrp="1"/>
          </p:cNvSpPr>
          <p:nvPr>
            <p:ph idx="1"/>
          </p:nvPr>
        </p:nvSpPr>
        <p:spPr>
          <a:xfrm>
            <a:off x="228600" y="1905000"/>
            <a:ext cx="7848597" cy="6838795"/>
          </a:xfrm>
        </p:spPr>
        <p:txBody>
          <a:bodyPr/>
          <a:lstStyle/>
          <a:p>
            <a:r>
              <a:rPr lang="en-AU" dirty="0" smtClean="0"/>
              <a:t>Background to the project</a:t>
            </a:r>
          </a:p>
          <a:p>
            <a:r>
              <a:rPr lang="en-AU" dirty="0" smtClean="0"/>
              <a:t>What is Holistic Asset Management?</a:t>
            </a:r>
          </a:p>
          <a:p>
            <a:r>
              <a:rPr lang="en-AU" dirty="0" smtClean="0"/>
              <a:t>Main Findings of the Research</a:t>
            </a:r>
          </a:p>
          <a:p>
            <a:r>
              <a:rPr lang="en-AU" dirty="0" smtClean="0"/>
              <a:t>Getting Started</a:t>
            </a:r>
          </a:p>
          <a:p>
            <a:r>
              <a:rPr lang="en-AU" dirty="0" smtClean="0"/>
              <a:t>Primer Highlights</a:t>
            </a:r>
          </a:p>
          <a:p>
            <a:r>
              <a:rPr lang="en-AU" dirty="0" smtClean="0"/>
              <a:t>Guidebook Highlights</a:t>
            </a:r>
          </a:p>
          <a:p>
            <a:r>
              <a:rPr lang="en-AU" dirty="0" smtClean="0"/>
              <a:t>Conclusions</a:t>
            </a:r>
          </a:p>
          <a:p>
            <a:endParaRPr lang="en-AU" dirty="0"/>
          </a:p>
        </p:txBody>
      </p:sp>
    </p:spTree>
    <p:extLst>
      <p:ext uri="{BB962C8B-B14F-4D97-AF65-F5344CB8AC3E}">
        <p14:creationId xmlns="" xmlns:p14="http://schemas.microsoft.com/office/powerpoint/2010/main" val="689116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lstStyle/>
          <a:p>
            <a:r>
              <a:rPr lang="en-AU" sz="3200" dirty="0" smtClean="0"/>
              <a:t>Guidebook – Table of Contents</a:t>
            </a:r>
            <a:endParaRPr lang="en-AU" sz="3200" dirty="0"/>
          </a:p>
        </p:txBody>
      </p:sp>
      <p:sp>
        <p:nvSpPr>
          <p:cNvPr id="3" name="Content Placeholder 2"/>
          <p:cNvSpPr>
            <a:spLocks noGrp="1"/>
          </p:cNvSpPr>
          <p:nvPr>
            <p:ph idx="1"/>
          </p:nvPr>
        </p:nvSpPr>
        <p:spPr>
          <a:xfrm>
            <a:off x="228600" y="1905000"/>
            <a:ext cx="7848597" cy="4114799"/>
          </a:xfrm>
        </p:spPr>
        <p:txBody>
          <a:bodyPr>
            <a:normAutofit/>
          </a:bodyPr>
          <a:lstStyle/>
          <a:p>
            <a:r>
              <a:rPr lang="en-AU" dirty="0"/>
              <a:t>Introduction and Guidebook Overview</a:t>
            </a:r>
          </a:p>
          <a:p>
            <a:r>
              <a:rPr lang="en-AU" dirty="0"/>
              <a:t>Implementing an Asset Management Framework: Establishing the Foundation</a:t>
            </a:r>
          </a:p>
          <a:p>
            <a:r>
              <a:rPr lang="en-AU" dirty="0"/>
              <a:t>Asset Management Objectives</a:t>
            </a:r>
          </a:p>
          <a:p>
            <a:r>
              <a:rPr lang="en-AU" dirty="0"/>
              <a:t>Asset Management Strategies and Plans</a:t>
            </a:r>
          </a:p>
          <a:p>
            <a:r>
              <a:rPr lang="en-AU" dirty="0"/>
              <a:t>Airport Information and Data Systems</a:t>
            </a:r>
          </a:p>
          <a:p>
            <a:r>
              <a:rPr lang="en-AU" dirty="0"/>
              <a:t>Implementation of Asset Management Plans: Lifecycle Processes and Best Appropriate Practices</a:t>
            </a:r>
          </a:p>
          <a:p>
            <a:r>
              <a:rPr lang="en-AU" dirty="0"/>
              <a:t>Performance Assessment and Improvement </a:t>
            </a:r>
          </a:p>
          <a:p>
            <a:r>
              <a:rPr lang="en-AU" dirty="0"/>
              <a:t>Management Review</a:t>
            </a:r>
          </a:p>
        </p:txBody>
      </p:sp>
    </p:spTree>
    <p:extLst>
      <p:ext uri="{BB962C8B-B14F-4D97-AF65-F5344CB8AC3E}">
        <p14:creationId xmlns="" xmlns:p14="http://schemas.microsoft.com/office/powerpoint/2010/main" val="671821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924800" cy="1143000"/>
          </a:xfrm>
        </p:spPr>
        <p:txBody>
          <a:bodyPr/>
          <a:lstStyle/>
          <a:p>
            <a:r>
              <a:rPr lang="en-AU" sz="3200" dirty="0" smtClean="0"/>
              <a:t>Guidebook Highlights</a:t>
            </a:r>
            <a:endParaRPr lang="en-AU" sz="3200" dirty="0"/>
          </a:p>
        </p:txBody>
      </p:sp>
      <p:sp>
        <p:nvSpPr>
          <p:cNvPr id="4" name="Content Placeholder 3"/>
          <p:cNvSpPr>
            <a:spLocks noGrp="1"/>
          </p:cNvSpPr>
          <p:nvPr>
            <p:ph sz="half" idx="2"/>
          </p:nvPr>
        </p:nvSpPr>
        <p:spPr>
          <a:xfrm>
            <a:off x="3733800" y="1943100"/>
            <a:ext cx="4419600" cy="4000500"/>
          </a:xfrm>
          <a:ln>
            <a:solidFill>
              <a:schemeClr val="tx1"/>
            </a:solidFill>
          </a:ln>
        </p:spPr>
        <p:txBody>
          <a:bodyPr>
            <a:normAutofit/>
          </a:bodyPr>
          <a:lstStyle/>
          <a:p>
            <a:r>
              <a:rPr lang="en-AU" sz="1300" b="0" dirty="0" smtClean="0"/>
              <a:t>10 Step Asset Management Plan development process: Example for a Passenger Boarding Bridge (</a:t>
            </a:r>
            <a:r>
              <a:rPr lang="en-AU" sz="1300" b="0" dirty="0" err="1" smtClean="0"/>
              <a:t>PBB</a:t>
            </a:r>
            <a:r>
              <a:rPr lang="en-AU" sz="1300" b="0" dirty="0" smtClean="0"/>
              <a:t>)</a:t>
            </a:r>
          </a:p>
          <a:p>
            <a:endParaRPr lang="en-AU" sz="2700" b="0" dirty="0" smtClean="0"/>
          </a:p>
          <a:p>
            <a:endParaRPr lang="en-AU" sz="2700" b="0" dirty="0" smtClean="0"/>
          </a:p>
          <a:p>
            <a:endParaRPr lang="en-AU" sz="2700" b="0" dirty="0"/>
          </a:p>
          <a:p>
            <a:endParaRPr lang="en-AU" sz="2700" b="0" dirty="0" smtClean="0"/>
          </a:p>
          <a:p>
            <a:endParaRPr lang="en-AU" sz="2700" b="0" dirty="0"/>
          </a:p>
          <a:p>
            <a:endParaRPr lang="en-AU" sz="2700" b="0" dirty="0" smtClean="0"/>
          </a:p>
          <a:p>
            <a:endParaRPr lang="en-AU" sz="2700" b="0" dirty="0" smtClean="0"/>
          </a:p>
          <a:p>
            <a:pPr marL="457200" indent="-457200">
              <a:buFont typeface="+mj-lt"/>
              <a:buAutoNum type="arabicPeriod"/>
            </a:pPr>
            <a:endParaRPr lang="en-AU" sz="2400" b="0" dirty="0"/>
          </a:p>
          <a:p>
            <a:pPr marL="0" indent="0"/>
            <a:endParaRPr lang="en-AU" sz="1900" b="0" dirty="0"/>
          </a:p>
        </p:txBody>
      </p:sp>
      <p:sp>
        <p:nvSpPr>
          <p:cNvPr id="6" name="Rectangle 5"/>
          <p:cNvSpPr/>
          <p:nvPr/>
        </p:nvSpPr>
        <p:spPr>
          <a:xfrm>
            <a:off x="228600" y="1943100"/>
            <a:ext cx="3352800" cy="3581400"/>
          </a:xfrm>
          <a:prstGeom prst="rect">
            <a:avLst/>
          </a:prstGeom>
        </p:spPr>
        <p:txBody>
          <a:bodyPr wrap="square">
            <a:normAutofit/>
          </a:bodyPr>
          <a:lstStyle/>
          <a:p>
            <a:r>
              <a:rPr lang="en-AU" sz="1300" b="1" dirty="0" smtClean="0">
                <a:latin typeface="+mn-lt"/>
              </a:rPr>
              <a:t>Guidebook Table of Contents</a:t>
            </a:r>
          </a:p>
          <a:p>
            <a:endParaRPr lang="en-AU" sz="1300" dirty="0" smtClean="0">
              <a:latin typeface="+mn-lt"/>
            </a:endParaRPr>
          </a:p>
          <a:p>
            <a:r>
              <a:rPr lang="en-AU" sz="1300" dirty="0" smtClean="0">
                <a:latin typeface="+mn-lt"/>
              </a:rPr>
              <a:t>Introduction and Guidebook Overview</a:t>
            </a:r>
          </a:p>
          <a:p>
            <a:r>
              <a:rPr lang="en-AU" sz="1300" dirty="0" smtClean="0">
                <a:latin typeface="+mn-lt"/>
              </a:rPr>
              <a:t>Implementing an Asset Management Framework: Establishing the Foundation</a:t>
            </a:r>
          </a:p>
          <a:p>
            <a:r>
              <a:rPr lang="en-AU" sz="1300" dirty="0" smtClean="0">
                <a:latin typeface="+mn-lt"/>
              </a:rPr>
              <a:t>Asset Management Objectives</a:t>
            </a:r>
          </a:p>
          <a:p>
            <a:r>
              <a:rPr lang="en-AU" sz="1300" dirty="0" smtClean="0">
                <a:solidFill>
                  <a:srgbClr val="FF0000"/>
                </a:solidFill>
                <a:latin typeface="+mn-lt"/>
              </a:rPr>
              <a:t>Asset Management Strategies and Plans</a:t>
            </a:r>
          </a:p>
          <a:p>
            <a:r>
              <a:rPr lang="en-AU" sz="1300" dirty="0" smtClean="0">
                <a:latin typeface="+mn-lt"/>
              </a:rPr>
              <a:t>Airport Information and Data Systems</a:t>
            </a:r>
          </a:p>
          <a:p>
            <a:r>
              <a:rPr lang="en-AU" sz="1300" dirty="0" smtClean="0">
                <a:latin typeface="+mn-lt"/>
              </a:rPr>
              <a:t>Implementation of Asset Management Plans: Lifecycle Processes and Best Appropriate Practices</a:t>
            </a:r>
          </a:p>
          <a:p>
            <a:r>
              <a:rPr lang="en-AU" sz="1300" dirty="0" smtClean="0">
                <a:latin typeface="+mn-lt"/>
              </a:rPr>
              <a:t>Performance Assessment and Improvement </a:t>
            </a:r>
          </a:p>
          <a:p>
            <a:r>
              <a:rPr lang="en-AU" sz="1300" dirty="0" smtClean="0">
                <a:latin typeface="+mn-lt"/>
              </a:rPr>
              <a:t>Management Review</a:t>
            </a:r>
            <a:endParaRPr lang="en-AU" sz="1300" dirty="0">
              <a:latin typeface="+mn-lt"/>
            </a:endParaRPr>
          </a:p>
        </p:txBody>
      </p:sp>
      <p:pic>
        <p:nvPicPr>
          <p:cNvPr id="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733800" y="2743200"/>
            <a:ext cx="4419600" cy="2895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7225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924800" cy="1143000"/>
          </a:xfrm>
        </p:spPr>
        <p:txBody>
          <a:bodyPr/>
          <a:lstStyle/>
          <a:p>
            <a:r>
              <a:rPr lang="en-AU" sz="3200" dirty="0" smtClean="0"/>
              <a:t>Guidebook Highlights</a:t>
            </a:r>
            <a:endParaRPr lang="en-AU" sz="3200" dirty="0"/>
          </a:p>
        </p:txBody>
      </p:sp>
      <p:sp>
        <p:nvSpPr>
          <p:cNvPr id="4" name="Content Placeholder 3"/>
          <p:cNvSpPr>
            <a:spLocks noGrp="1"/>
          </p:cNvSpPr>
          <p:nvPr>
            <p:ph sz="half" idx="2"/>
          </p:nvPr>
        </p:nvSpPr>
        <p:spPr>
          <a:xfrm>
            <a:off x="152400" y="1600200"/>
            <a:ext cx="8001000" cy="4953000"/>
          </a:xfrm>
          <a:ln>
            <a:solidFill>
              <a:schemeClr val="tx1"/>
            </a:solidFill>
          </a:ln>
        </p:spPr>
        <p:txBody>
          <a:bodyPr>
            <a:normAutofit/>
          </a:bodyPr>
          <a:lstStyle/>
          <a:p>
            <a:r>
              <a:rPr lang="en-AU" sz="1300" b="0" dirty="0" smtClean="0"/>
              <a:t>10 Step Asset Management Plan development process: Example for a Passenger Boarding Bridge (</a:t>
            </a:r>
            <a:r>
              <a:rPr lang="en-AU" sz="1300" b="0" dirty="0" err="1" smtClean="0"/>
              <a:t>PBB</a:t>
            </a:r>
            <a:r>
              <a:rPr lang="en-AU" sz="1300" b="0" dirty="0" smtClean="0"/>
              <a:t>)</a:t>
            </a:r>
            <a:endParaRPr lang="en-AU" sz="2700" b="0" dirty="0" smtClean="0"/>
          </a:p>
          <a:p>
            <a:endParaRPr lang="en-AU" sz="2700" b="0" dirty="0" smtClean="0"/>
          </a:p>
          <a:p>
            <a:endParaRPr lang="en-AU" sz="2700" b="0" dirty="0"/>
          </a:p>
          <a:p>
            <a:endParaRPr lang="en-AU" sz="2700" b="0" dirty="0" smtClean="0"/>
          </a:p>
          <a:p>
            <a:endParaRPr lang="en-AU" sz="2700" b="0" dirty="0"/>
          </a:p>
          <a:p>
            <a:endParaRPr lang="en-AU" sz="2700" b="0" dirty="0" smtClean="0"/>
          </a:p>
          <a:p>
            <a:endParaRPr lang="en-AU" sz="2700" b="0" dirty="0" smtClean="0"/>
          </a:p>
          <a:p>
            <a:pPr marL="457200" indent="-457200">
              <a:buFont typeface="+mj-lt"/>
              <a:buAutoNum type="arabicPeriod"/>
            </a:pPr>
            <a:endParaRPr lang="en-AU" sz="2400" b="0" dirty="0"/>
          </a:p>
          <a:p>
            <a:pPr marL="0" indent="0"/>
            <a:endParaRPr lang="en-AU" sz="1900" b="0"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400" y="1981200"/>
            <a:ext cx="4463187" cy="32766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495800" y="1981200"/>
            <a:ext cx="3657600" cy="32766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2400" y="5257801"/>
            <a:ext cx="8001000" cy="12938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90363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r>
            <a:br>
              <a:rPr lang="en-AU" dirty="0" smtClean="0"/>
            </a:br>
            <a:r>
              <a:rPr lang="en-AU" dirty="0" smtClean="0"/>
              <a:t>Thank You</a:t>
            </a:r>
            <a:endParaRPr lang="en-AU" dirty="0"/>
          </a:p>
        </p:txBody>
      </p:sp>
      <p:sp>
        <p:nvSpPr>
          <p:cNvPr id="3" name="Text Placeholder 2"/>
          <p:cNvSpPr>
            <a:spLocks noGrp="1"/>
          </p:cNvSpPr>
          <p:nvPr>
            <p:ph type="body" idx="1"/>
          </p:nvPr>
        </p:nvSpPr>
        <p:spPr/>
        <p:txBody>
          <a:bodyPr/>
          <a:lstStyle/>
          <a:p>
            <a:r>
              <a:rPr lang="en-AU" dirty="0" smtClean="0"/>
              <a:t>For more information contact:</a:t>
            </a:r>
          </a:p>
          <a:p>
            <a:endParaRPr lang="en-AU" dirty="0" smtClean="0"/>
          </a:p>
          <a:p>
            <a:r>
              <a:rPr lang="en-AU" dirty="0" smtClean="0"/>
              <a:t>Report 69 Principal Investigator:</a:t>
            </a:r>
          </a:p>
          <a:p>
            <a:r>
              <a:rPr lang="en-AU" dirty="0" smtClean="0"/>
              <a:t>Larissa James </a:t>
            </a:r>
            <a:r>
              <a:rPr lang="en-AU" dirty="0" smtClean="0">
                <a:hlinkClick r:id="rId3"/>
              </a:rPr>
              <a:t>larissa.james@ghd.com</a:t>
            </a:r>
            <a:endParaRPr lang="en-AU" dirty="0" smtClean="0"/>
          </a:p>
          <a:p>
            <a:r>
              <a:rPr lang="en-AU" dirty="0" smtClean="0"/>
              <a:t>or</a:t>
            </a:r>
          </a:p>
          <a:p>
            <a:r>
              <a:rPr lang="en-AU" dirty="0" smtClean="0"/>
              <a:t>Crystal McNeely </a:t>
            </a:r>
            <a:r>
              <a:rPr lang="en-AU" dirty="0" smtClean="0">
                <a:hlinkClick r:id="rId4"/>
              </a:rPr>
              <a:t>crystal.mcneely@ghd.com</a:t>
            </a:r>
            <a:r>
              <a:rPr lang="en-AU" dirty="0" smtClean="0"/>
              <a:t> </a:t>
            </a:r>
          </a:p>
        </p:txBody>
      </p:sp>
    </p:spTree>
    <p:extLst>
      <p:ext uri="{BB962C8B-B14F-4D97-AF65-F5344CB8AC3E}">
        <p14:creationId xmlns="" xmlns:p14="http://schemas.microsoft.com/office/powerpoint/2010/main" val="1565155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924800" cy="1143000"/>
          </a:xfrm>
        </p:spPr>
        <p:txBody>
          <a:bodyPr/>
          <a:lstStyle/>
          <a:p>
            <a:r>
              <a:rPr lang="en-AU" sz="3200" dirty="0" smtClean="0"/>
              <a:t>Researchers</a:t>
            </a:r>
            <a:endParaRPr lang="en-AU" sz="3200" dirty="0"/>
          </a:p>
        </p:txBody>
      </p:sp>
      <p:sp>
        <p:nvSpPr>
          <p:cNvPr id="3" name="Content Placeholder 2"/>
          <p:cNvSpPr>
            <a:spLocks noGrp="1"/>
          </p:cNvSpPr>
          <p:nvPr>
            <p:ph sz="half" idx="1"/>
          </p:nvPr>
        </p:nvSpPr>
        <p:spPr>
          <a:xfrm>
            <a:off x="1981200" y="2438400"/>
            <a:ext cx="3886200" cy="3657600"/>
          </a:xfrm>
        </p:spPr>
        <p:txBody>
          <a:bodyPr>
            <a:normAutofit fontScale="55000" lnSpcReduction="20000"/>
          </a:bodyPr>
          <a:lstStyle/>
          <a:p>
            <a:r>
              <a:rPr lang="en-AU" dirty="0" smtClean="0"/>
              <a:t>GHD Consulting Inc.</a:t>
            </a:r>
          </a:p>
          <a:p>
            <a:pPr>
              <a:lnSpc>
                <a:spcPct val="120000"/>
              </a:lnSpc>
            </a:pPr>
            <a:r>
              <a:rPr lang="en-AU" b="0" dirty="0" smtClean="0"/>
              <a:t>Principal Investigator:</a:t>
            </a:r>
          </a:p>
          <a:p>
            <a:r>
              <a:rPr lang="en-AU" b="0" dirty="0" smtClean="0"/>
              <a:t>Larissa James</a:t>
            </a:r>
          </a:p>
          <a:p>
            <a:endParaRPr lang="en-AU" b="0" dirty="0" smtClean="0"/>
          </a:p>
          <a:p>
            <a:r>
              <a:rPr lang="en-AU" b="0" dirty="0" err="1" smtClean="0"/>
              <a:t>Shivprakash</a:t>
            </a:r>
            <a:r>
              <a:rPr lang="en-AU" b="0" dirty="0" smtClean="0"/>
              <a:t> </a:t>
            </a:r>
            <a:r>
              <a:rPr lang="en-AU" b="0" dirty="0" err="1" smtClean="0"/>
              <a:t>Iyer</a:t>
            </a:r>
            <a:endParaRPr lang="en-AU" b="0" dirty="0" smtClean="0"/>
          </a:p>
          <a:p>
            <a:r>
              <a:rPr lang="en-AU" b="0" dirty="0" smtClean="0"/>
              <a:t>Crystal McNeely</a:t>
            </a:r>
          </a:p>
          <a:p>
            <a:pPr>
              <a:lnSpc>
                <a:spcPct val="120000"/>
              </a:lnSpc>
            </a:pPr>
            <a:r>
              <a:rPr lang="en-AU" b="0" dirty="0" smtClean="0"/>
              <a:t>Wayne Francisco</a:t>
            </a:r>
          </a:p>
          <a:p>
            <a:r>
              <a:rPr lang="en-AU" b="0" dirty="0" smtClean="0"/>
              <a:t>Duncan Rose</a:t>
            </a:r>
          </a:p>
          <a:p>
            <a:r>
              <a:rPr lang="en-AU" b="0" dirty="0" smtClean="0"/>
              <a:t>Sophie </a:t>
            </a:r>
            <a:r>
              <a:rPr lang="en-AU" b="0" dirty="0" err="1" smtClean="0"/>
              <a:t>Denford</a:t>
            </a:r>
            <a:endParaRPr lang="en-AU" b="0" dirty="0" smtClean="0"/>
          </a:p>
          <a:p>
            <a:r>
              <a:rPr lang="en-AU" b="0" dirty="0" smtClean="0"/>
              <a:t>Keith Brown</a:t>
            </a:r>
          </a:p>
          <a:p>
            <a:r>
              <a:rPr lang="en-AU" b="0" dirty="0" smtClean="0"/>
              <a:t>Christian Roberts</a:t>
            </a:r>
          </a:p>
          <a:p>
            <a:r>
              <a:rPr lang="en-AU" b="0" dirty="0" smtClean="0"/>
              <a:t>Rex Harland</a:t>
            </a:r>
          </a:p>
          <a:p>
            <a:r>
              <a:rPr lang="en-AU" b="0" dirty="0" smtClean="0"/>
              <a:t>Colin James</a:t>
            </a:r>
          </a:p>
          <a:p>
            <a:r>
              <a:rPr lang="en-AU" b="0" dirty="0" smtClean="0"/>
              <a:t>Scott Sellers</a:t>
            </a:r>
          </a:p>
        </p:txBody>
      </p:sp>
      <p:sp>
        <p:nvSpPr>
          <p:cNvPr id="4" name="Content Placeholder 3"/>
          <p:cNvSpPr>
            <a:spLocks noGrp="1"/>
          </p:cNvSpPr>
          <p:nvPr>
            <p:ph sz="half" idx="2"/>
          </p:nvPr>
        </p:nvSpPr>
        <p:spPr>
          <a:xfrm>
            <a:off x="4191000" y="2590800"/>
            <a:ext cx="3886200" cy="3657600"/>
          </a:xfrm>
        </p:spPr>
        <p:txBody>
          <a:bodyPr/>
          <a:lstStyle/>
          <a:p>
            <a:r>
              <a:rPr lang="en-AU" sz="1500" dirty="0" err="1" smtClean="0"/>
              <a:t>Transsolutions</a:t>
            </a:r>
            <a:r>
              <a:rPr lang="en-AU" sz="1500" dirty="0" smtClean="0"/>
              <a:t> LLC</a:t>
            </a:r>
          </a:p>
          <a:p>
            <a:r>
              <a:rPr lang="en-AU" sz="1500" b="0" dirty="0" smtClean="0"/>
              <a:t>Gloria Bender</a:t>
            </a:r>
          </a:p>
          <a:p>
            <a:r>
              <a:rPr lang="en-AU" sz="1500" b="0" dirty="0" smtClean="0"/>
              <a:t>Rex Roe</a:t>
            </a:r>
          </a:p>
          <a:p>
            <a:endParaRPr lang="en-AU" sz="1500" b="0" dirty="0" smtClean="0"/>
          </a:p>
          <a:p>
            <a:r>
              <a:rPr lang="en-AU" sz="1500" dirty="0" smtClean="0"/>
              <a:t>Applied Research Associates </a:t>
            </a:r>
            <a:r>
              <a:rPr lang="en-AU" sz="1500" dirty="0" err="1" smtClean="0"/>
              <a:t>Inc</a:t>
            </a:r>
            <a:endParaRPr lang="en-AU" sz="1500" dirty="0"/>
          </a:p>
          <a:p>
            <a:r>
              <a:rPr lang="en-AU" sz="1500" b="0" dirty="0" smtClean="0"/>
              <a:t>David Hein</a:t>
            </a:r>
          </a:p>
          <a:p>
            <a:r>
              <a:rPr lang="en-AU" sz="1500" b="0" dirty="0"/>
              <a:t>Allen Parra </a:t>
            </a:r>
          </a:p>
          <a:p>
            <a:endParaRPr lang="en-AU" sz="1500" b="0" dirty="0" smtClean="0"/>
          </a:p>
          <a:p>
            <a:r>
              <a:rPr lang="en-AU" sz="1500" dirty="0" smtClean="0"/>
              <a:t>Lawrence Smith PE</a:t>
            </a:r>
          </a:p>
          <a:p>
            <a:r>
              <a:rPr lang="en-AU" sz="1500" b="0" dirty="0" smtClean="0"/>
              <a:t>Lawrence Smith</a:t>
            </a:r>
          </a:p>
        </p:txBody>
      </p:sp>
      <p:pic>
        <p:nvPicPr>
          <p:cNvPr id="6"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40184" y="3032961"/>
            <a:ext cx="2533650" cy="323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77000" y="4038600"/>
            <a:ext cx="1596834" cy="5453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7" descr="GHD logo.TIF"/>
          <p:cNvPicPr>
            <a:picLocks noChangeAspect="1"/>
          </p:cNvPicPr>
          <p:nvPr/>
        </p:nvPicPr>
        <p:blipFill>
          <a:blip r:embed="rId5" cstate="print"/>
          <a:stretch>
            <a:fillRect/>
          </a:stretch>
        </p:blipFill>
        <p:spPr>
          <a:xfrm>
            <a:off x="228600" y="2438400"/>
            <a:ext cx="1667256" cy="1691640"/>
          </a:xfrm>
          <a:prstGeom prst="rect">
            <a:avLst/>
          </a:prstGeom>
        </p:spPr>
      </p:pic>
    </p:spTree>
    <p:extLst>
      <p:ext uri="{BB962C8B-B14F-4D97-AF65-F5344CB8AC3E}">
        <p14:creationId xmlns="" xmlns:p14="http://schemas.microsoft.com/office/powerpoint/2010/main" val="42574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838200"/>
            <a:ext cx="7772400" cy="1143000"/>
          </a:xfrm>
          <a:noFill/>
          <a:ln/>
        </p:spPr>
        <p:txBody>
          <a:bodyPr/>
          <a:lstStyle/>
          <a:p>
            <a:r>
              <a:rPr lang="en-US" sz="3200" dirty="0" err="1" smtClean="0"/>
              <a:t>ACRP</a:t>
            </a:r>
            <a:r>
              <a:rPr lang="en-US" sz="3200" dirty="0" smtClean="0"/>
              <a:t> 01-16 Project Objectives</a:t>
            </a:r>
            <a:endParaRPr lang="en-US" sz="3200" dirty="0"/>
          </a:p>
        </p:txBody>
      </p:sp>
      <p:sp>
        <p:nvSpPr>
          <p:cNvPr id="8195" name="Rectangle 3"/>
          <p:cNvSpPr>
            <a:spLocks noGrp="1" noChangeArrowheads="1"/>
          </p:cNvSpPr>
          <p:nvPr>
            <p:ph type="body" idx="1"/>
          </p:nvPr>
        </p:nvSpPr>
        <p:spPr>
          <a:xfrm>
            <a:off x="381000" y="1981200"/>
            <a:ext cx="7772400" cy="5715000"/>
          </a:xfrm>
        </p:spPr>
        <p:txBody>
          <a:bodyPr>
            <a:noAutofit/>
          </a:bodyPr>
          <a:lstStyle/>
          <a:p>
            <a:pPr lvl="0"/>
            <a:r>
              <a:rPr lang="en-US" dirty="0"/>
              <a:t>Develop a Primer for executive-level decision makers at airports of all </a:t>
            </a:r>
            <a:r>
              <a:rPr lang="en-US" dirty="0" smtClean="0"/>
              <a:t>sizes</a:t>
            </a:r>
            <a:endParaRPr lang="en-US" dirty="0"/>
          </a:p>
          <a:p>
            <a:pPr lvl="1"/>
            <a:r>
              <a:rPr lang="en-US" dirty="0"/>
              <a:t>Overview of an asset and infrastructure management </a:t>
            </a:r>
            <a:r>
              <a:rPr lang="en-US" dirty="0" smtClean="0"/>
              <a:t>program</a:t>
            </a:r>
          </a:p>
          <a:p>
            <a:pPr lvl="2"/>
            <a:r>
              <a:rPr lang="en-US" sz="2000" dirty="0" smtClean="0"/>
              <a:t>Components</a:t>
            </a:r>
            <a:endParaRPr lang="en-US" sz="2000" dirty="0"/>
          </a:p>
          <a:p>
            <a:pPr lvl="2"/>
            <a:r>
              <a:rPr lang="en-US" sz="2000" dirty="0"/>
              <a:t>Benefits and </a:t>
            </a:r>
            <a:r>
              <a:rPr lang="en-US" sz="2000" dirty="0" smtClean="0"/>
              <a:t>costs</a:t>
            </a:r>
            <a:endParaRPr lang="en-US" sz="2000" dirty="0"/>
          </a:p>
          <a:p>
            <a:pPr lvl="0"/>
            <a:r>
              <a:rPr lang="en-US" dirty="0"/>
              <a:t>Develop a Guidebook </a:t>
            </a:r>
            <a:endParaRPr lang="en-US" dirty="0" smtClean="0"/>
          </a:p>
          <a:p>
            <a:pPr lvl="1"/>
            <a:r>
              <a:rPr lang="en-US" dirty="0" smtClean="0"/>
              <a:t>Instruction </a:t>
            </a:r>
            <a:r>
              <a:rPr lang="en-US" dirty="0"/>
              <a:t>in the development and implementation of an asset and infrastructure management program</a:t>
            </a:r>
          </a:p>
          <a:p>
            <a:pPr lvl="2"/>
            <a:r>
              <a:rPr lang="en-US" sz="2000" dirty="0"/>
              <a:t>Captures best management practices</a:t>
            </a:r>
          </a:p>
          <a:p>
            <a:pPr lvl="2"/>
            <a:r>
              <a:rPr lang="en-US" sz="2000" dirty="0"/>
              <a:t>Provides guidance in developing and incorporating asset and infrastructure management programs at airports of all sizes</a:t>
            </a:r>
          </a:p>
          <a:p>
            <a:pPr>
              <a:lnSpc>
                <a:spcPct val="90000"/>
              </a:lnSpc>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r>
              <a:rPr lang="en-AU" sz="3200" dirty="0" smtClean="0"/>
              <a:t>ACRP 01-16 Panellists</a:t>
            </a:r>
            <a:endParaRPr lang="en-AU" sz="3200" dirty="0"/>
          </a:p>
        </p:txBody>
      </p:sp>
      <p:graphicFrame>
        <p:nvGraphicFramePr>
          <p:cNvPr id="4" name="Table 3"/>
          <p:cNvGraphicFramePr>
            <a:graphicFrameLocks noGrp="1"/>
          </p:cNvGraphicFramePr>
          <p:nvPr>
            <p:extLst>
              <p:ext uri="{D42A27DB-BD31-4B8C-83A1-F6EECF244321}">
                <p14:modId xmlns="" xmlns:p14="http://schemas.microsoft.com/office/powerpoint/2010/main" val="3068349390"/>
              </p:ext>
            </p:extLst>
          </p:nvPr>
        </p:nvGraphicFramePr>
        <p:xfrm>
          <a:off x="304800" y="1828800"/>
          <a:ext cx="7467600" cy="4785360"/>
        </p:xfrm>
        <a:graphic>
          <a:graphicData uri="http://schemas.openxmlformats.org/drawingml/2006/table">
            <a:tbl>
              <a:tblPr firstRow="1" bandRow="1">
                <a:tableStyleId>{F5AB1C69-6EDB-4FF4-983F-18BD219EF322}</a:tableStyleId>
              </a:tblPr>
              <a:tblGrid>
                <a:gridCol w="3733800"/>
                <a:gridCol w="3733800"/>
              </a:tblGrid>
              <a:tr h="4114800">
                <a:tc>
                  <a:txBody>
                    <a:bodyPr/>
                    <a:lstStyle/>
                    <a:p>
                      <a:r>
                        <a:rPr lang="en-AU" sz="1100" u="sng" dirty="0" smtClean="0">
                          <a:solidFill>
                            <a:srgbClr val="000000"/>
                          </a:solidFill>
                          <a:latin typeface="Times New Roman"/>
                        </a:rPr>
                        <a:t>Chair</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Karen Scott, P.E.</a:t>
                      </a:r>
                    </a:p>
                    <a:p>
                      <a:r>
                        <a:rPr lang="en-AU" sz="1100" b="0" u="sng" dirty="0" smtClean="0">
                          <a:solidFill>
                            <a:srgbClr val="000000"/>
                          </a:solidFill>
                          <a:latin typeface="Times New Roman"/>
                        </a:rPr>
                        <a:t>Deputy Executive Director - Planning &amp; Engineering</a:t>
                      </a:r>
                    </a:p>
                    <a:p>
                      <a:r>
                        <a:rPr lang="en-AU" sz="1100" b="0" u="sng" dirty="0" smtClean="0">
                          <a:solidFill>
                            <a:srgbClr val="000000"/>
                          </a:solidFill>
                          <a:latin typeface="Times New Roman"/>
                        </a:rPr>
                        <a:t>Louisville Regional Airport Authority</a:t>
                      </a:r>
                    </a:p>
                    <a:p>
                      <a:endParaRPr lang="en-AU" sz="1100" b="0" u="sng" dirty="0" smtClean="0">
                        <a:solidFill>
                          <a:srgbClr val="000000"/>
                        </a:solidFill>
                        <a:latin typeface="Times New Roman"/>
                      </a:endParaRPr>
                    </a:p>
                    <a:p>
                      <a:r>
                        <a:rPr lang="en-AU" sz="1100" b="0" u="sng" dirty="0" smtClean="0">
                          <a:solidFill>
                            <a:srgbClr val="000000"/>
                          </a:solidFill>
                          <a:latin typeface="Times New Roman"/>
                        </a:rPr>
                        <a:t>Members</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Carol M. F. Davis</a:t>
                      </a:r>
                    </a:p>
                    <a:p>
                      <a:r>
                        <a:rPr lang="en-AU" sz="1100" b="0" u="sng" dirty="0" smtClean="0">
                          <a:solidFill>
                            <a:srgbClr val="000000"/>
                          </a:solidFill>
                          <a:latin typeface="Times New Roman"/>
                        </a:rPr>
                        <a:t>Vice President, Asset Management</a:t>
                      </a:r>
                    </a:p>
                    <a:p>
                      <a:r>
                        <a:rPr lang="en-AU" sz="1100" b="0" u="sng" dirty="0" err="1" smtClean="0">
                          <a:solidFill>
                            <a:srgbClr val="000000"/>
                          </a:solidFill>
                          <a:latin typeface="Times New Roman"/>
                        </a:rPr>
                        <a:t>DFW</a:t>
                      </a:r>
                      <a:r>
                        <a:rPr lang="en-AU" sz="1100" b="0" u="sng" dirty="0" smtClean="0">
                          <a:solidFill>
                            <a:srgbClr val="000000"/>
                          </a:solidFill>
                          <a:latin typeface="Times New Roman"/>
                        </a:rPr>
                        <a:t> International Airport/Asset Management</a:t>
                      </a:r>
                    </a:p>
                    <a:p>
                      <a:endParaRPr lang="en-AU" sz="1100" b="0" u="sng" dirty="0" smtClean="0">
                        <a:solidFill>
                          <a:srgbClr val="000000"/>
                        </a:solidFill>
                        <a:latin typeface="Times New Roman"/>
                      </a:endParaRPr>
                    </a:p>
                    <a:p>
                      <a:r>
                        <a:rPr lang="en-AU" sz="1100" b="1" u="sng" dirty="0" err="1" smtClean="0">
                          <a:solidFill>
                            <a:srgbClr val="000000"/>
                          </a:solidFill>
                          <a:latin typeface="Times New Roman"/>
                        </a:rPr>
                        <a:t>Mr.</a:t>
                      </a:r>
                      <a:r>
                        <a:rPr lang="en-AU" sz="1100" b="1" u="sng" dirty="0" smtClean="0">
                          <a:solidFill>
                            <a:srgbClr val="000000"/>
                          </a:solidFill>
                          <a:latin typeface="Times New Roman"/>
                        </a:rPr>
                        <a:t> Josh </a:t>
                      </a:r>
                      <a:r>
                        <a:rPr lang="en-AU" sz="1100" b="1" u="sng" dirty="0" err="1" smtClean="0">
                          <a:solidFill>
                            <a:srgbClr val="000000"/>
                          </a:solidFill>
                          <a:latin typeface="Times New Roman"/>
                        </a:rPr>
                        <a:t>Francosky</a:t>
                      </a:r>
                      <a:r>
                        <a:rPr lang="en-AU" sz="1100" b="1" u="sng" dirty="0" smtClean="0">
                          <a:solidFill>
                            <a:srgbClr val="000000"/>
                          </a:solidFill>
                          <a:latin typeface="Times New Roman"/>
                        </a:rPr>
                        <a:t>, </a:t>
                      </a:r>
                      <a:r>
                        <a:rPr lang="en-AU" sz="1100" b="1" u="sng" dirty="0" err="1" smtClean="0">
                          <a:solidFill>
                            <a:srgbClr val="000000"/>
                          </a:solidFill>
                          <a:latin typeface="Times New Roman"/>
                        </a:rPr>
                        <a:t>AAE</a:t>
                      </a:r>
                      <a:endParaRPr lang="en-AU" sz="1100" b="1" u="sng" dirty="0" smtClean="0">
                        <a:solidFill>
                          <a:srgbClr val="000000"/>
                        </a:solidFill>
                        <a:latin typeface="Times New Roman"/>
                      </a:endParaRPr>
                    </a:p>
                    <a:p>
                      <a:r>
                        <a:rPr lang="en-AU" sz="1100" b="0" u="sng" dirty="0" smtClean="0">
                          <a:solidFill>
                            <a:srgbClr val="000000"/>
                          </a:solidFill>
                          <a:latin typeface="Times New Roman"/>
                        </a:rPr>
                        <a:t>Senior Airport Planner</a:t>
                      </a:r>
                    </a:p>
                    <a:p>
                      <a:r>
                        <a:rPr lang="en-AU" sz="1100" b="0" u="sng" dirty="0" smtClean="0">
                          <a:solidFill>
                            <a:srgbClr val="000000"/>
                          </a:solidFill>
                          <a:latin typeface="Times New Roman"/>
                        </a:rPr>
                        <a:t>Hartsfield-Jackson Atlanta International Airport</a:t>
                      </a:r>
                    </a:p>
                    <a:p>
                      <a:endParaRPr lang="en-AU" sz="1100" b="0" u="sng" dirty="0" smtClean="0">
                        <a:solidFill>
                          <a:srgbClr val="000000"/>
                        </a:solidFill>
                        <a:latin typeface="Times New Roman"/>
                      </a:endParaRPr>
                    </a:p>
                    <a:p>
                      <a:r>
                        <a:rPr lang="en-AU" sz="1100" b="1" u="sng" dirty="0" err="1" smtClean="0">
                          <a:solidFill>
                            <a:srgbClr val="000000"/>
                          </a:solidFill>
                          <a:latin typeface="Times New Roman"/>
                        </a:rPr>
                        <a:t>Mr.</a:t>
                      </a:r>
                      <a:r>
                        <a:rPr lang="en-AU" sz="1100" b="1" u="sng" dirty="0" smtClean="0">
                          <a:solidFill>
                            <a:srgbClr val="000000"/>
                          </a:solidFill>
                          <a:latin typeface="Times New Roman"/>
                        </a:rPr>
                        <a:t> Royce Holden</a:t>
                      </a:r>
                    </a:p>
                    <a:p>
                      <a:r>
                        <a:rPr lang="en-AU" sz="1100" b="0" u="sng" dirty="0" smtClean="0">
                          <a:solidFill>
                            <a:srgbClr val="000000"/>
                          </a:solidFill>
                          <a:latin typeface="Times New Roman"/>
                        </a:rPr>
                        <a:t>IT Director</a:t>
                      </a:r>
                    </a:p>
                    <a:p>
                      <a:r>
                        <a:rPr lang="en-AU" sz="1100" b="0" u="sng" dirty="0" smtClean="0">
                          <a:solidFill>
                            <a:srgbClr val="000000"/>
                          </a:solidFill>
                          <a:latin typeface="Times New Roman"/>
                        </a:rPr>
                        <a:t>Asheville Regional Airport</a:t>
                      </a:r>
                    </a:p>
                    <a:p>
                      <a:endParaRPr lang="en-AU" sz="1100" b="0" u="sng" dirty="0" smtClean="0">
                        <a:solidFill>
                          <a:srgbClr val="000000"/>
                        </a:solidFill>
                        <a:latin typeface="Times New Roman"/>
                      </a:endParaRPr>
                    </a:p>
                    <a:p>
                      <a:r>
                        <a:rPr lang="en-AU" sz="1100" b="1" u="sng" dirty="0" err="1" smtClean="0">
                          <a:solidFill>
                            <a:srgbClr val="000000"/>
                          </a:solidFill>
                          <a:latin typeface="Times New Roman"/>
                        </a:rPr>
                        <a:t>Ms.</a:t>
                      </a:r>
                      <a:r>
                        <a:rPr lang="en-AU" sz="1100" b="1" u="sng" dirty="0" smtClean="0">
                          <a:solidFill>
                            <a:srgbClr val="000000"/>
                          </a:solidFill>
                          <a:latin typeface="Times New Roman"/>
                        </a:rPr>
                        <a:t> Joyce K. Johnson</a:t>
                      </a:r>
                    </a:p>
                    <a:p>
                      <a:r>
                        <a:rPr lang="en-AU" sz="1100" b="0" u="sng" dirty="0" smtClean="0">
                          <a:solidFill>
                            <a:srgbClr val="000000"/>
                          </a:solidFill>
                          <a:latin typeface="Times New Roman"/>
                        </a:rPr>
                        <a:t>President</a:t>
                      </a:r>
                    </a:p>
                    <a:p>
                      <a:r>
                        <a:rPr lang="en-AU" sz="1100" b="0" u="sng" dirty="0" smtClean="0">
                          <a:solidFill>
                            <a:srgbClr val="000000"/>
                          </a:solidFill>
                          <a:latin typeface="Times New Roman"/>
                        </a:rPr>
                        <a:t>CAD Concepts, Inc.</a:t>
                      </a:r>
                    </a:p>
                    <a:p>
                      <a:endParaRPr lang="en-AU" sz="1100" b="0" u="sng" dirty="0" smtClean="0">
                        <a:solidFill>
                          <a:srgbClr val="000000"/>
                        </a:solidFill>
                        <a:latin typeface="Times New Roman"/>
                      </a:endParaRPr>
                    </a:p>
                    <a:p>
                      <a:r>
                        <a:rPr lang="en-AU" sz="1100" b="1" u="sng" dirty="0" err="1" smtClean="0">
                          <a:solidFill>
                            <a:srgbClr val="000000"/>
                          </a:solidFill>
                          <a:latin typeface="Times New Roman"/>
                        </a:rPr>
                        <a:t>Ms.</a:t>
                      </a:r>
                      <a:r>
                        <a:rPr lang="en-AU" sz="1100" b="1" u="sng" dirty="0" smtClean="0">
                          <a:solidFill>
                            <a:srgbClr val="000000"/>
                          </a:solidFill>
                          <a:latin typeface="Times New Roman"/>
                        </a:rPr>
                        <a:t> Therese "Teri" Norcross, CPA</a:t>
                      </a:r>
                    </a:p>
                    <a:p>
                      <a:r>
                        <a:rPr lang="en-AU" sz="1100" b="0" u="sng" dirty="0" smtClean="0">
                          <a:solidFill>
                            <a:srgbClr val="000000"/>
                          </a:solidFill>
                          <a:latin typeface="Times New Roman"/>
                        </a:rPr>
                        <a:t>Finance Manager</a:t>
                      </a:r>
                    </a:p>
                    <a:p>
                      <a:r>
                        <a:rPr lang="en-AU" sz="1100" b="0" u="sng" dirty="0" smtClean="0">
                          <a:solidFill>
                            <a:srgbClr val="000000"/>
                          </a:solidFill>
                          <a:latin typeface="Times New Roman"/>
                        </a:rPr>
                        <a:t>Missoula County Airport Authority</a:t>
                      </a:r>
                    </a:p>
                    <a:p>
                      <a:endParaRPr lang="en-AU" sz="1100" dirty="0"/>
                    </a:p>
                  </a:txBody>
                  <a:tcPr/>
                </a:tc>
                <a:tc>
                  <a:txBody>
                    <a:bodyPr/>
                    <a:lstStyle/>
                    <a:p>
                      <a:r>
                        <a:rPr lang="en-AU" sz="1100" b="0" u="sng" dirty="0" err="1" smtClean="0">
                          <a:solidFill>
                            <a:srgbClr val="000000"/>
                          </a:solidFill>
                          <a:latin typeface="Times New Roman"/>
                        </a:rPr>
                        <a:t>FAA</a:t>
                      </a:r>
                      <a:r>
                        <a:rPr lang="en-AU" sz="1100" b="0" u="sng" dirty="0" smtClean="0">
                          <a:solidFill>
                            <a:srgbClr val="000000"/>
                          </a:solidFill>
                          <a:latin typeface="Times New Roman"/>
                        </a:rPr>
                        <a:t>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Kevin C. Willis</a:t>
                      </a:r>
                    </a:p>
                    <a:p>
                      <a:r>
                        <a:rPr lang="en-AU" sz="1100" b="0" u="sng" dirty="0" smtClean="0">
                          <a:solidFill>
                            <a:srgbClr val="000000"/>
                          </a:solidFill>
                          <a:latin typeface="Times New Roman"/>
                        </a:rPr>
                        <a:t>Airport Compliance Officer</a:t>
                      </a:r>
                    </a:p>
                    <a:p>
                      <a:r>
                        <a:rPr lang="en-AU" sz="1100" b="0" u="sng" dirty="0" smtClean="0">
                          <a:solidFill>
                            <a:srgbClr val="000000"/>
                          </a:solidFill>
                          <a:latin typeface="Times New Roman"/>
                        </a:rPr>
                        <a:t>Federal Aviation Administration</a:t>
                      </a:r>
                    </a:p>
                    <a:p>
                      <a:endParaRPr lang="en-AU" sz="1100" b="0" u="sng" dirty="0" smtClean="0">
                        <a:solidFill>
                          <a:srgbClr val="000000"/>
                        </a:solidFill>
                        <a:latin typeface="Times New Roman"/>
                      </a:endParaRPr>
                    </a:p>
                    <a:p>
                      <a:r>
                        <a:rPr lang="en-AU" sz="1100" b="0" u="sng" dirty="0" err="1" smtClean="0">
                          <a:solidFill>
                            <a:srgbClr val="000000"/>
                          </a:solidFill>
                          <a:latin typeface="Times New Roman"/>
                        </a:rPr>
                        <a:t>FHWA</a:t>
                      </a:r>
                      <a:r>
                        <a:rPr lang="en-AU" sz="1100" b="0" u="sng" dirty="0" smtClean="0">
                          <a:solidFill>
                            <a:srgbClr val="000000"/>
                          </a:solidFill>
                          <a:latin typeface="Times New Roman"/>
                        </a:rPr>
                        <a:t>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J. B. "Butch" </a:t>
                      </a:r>
                      <a:r>
                        <a:rPr lang="en-AU" sz="1100" b="1" u="sng" dirty="0" err="1" smtClean="0">
                          <a:solidFill>
                            <a:srgbClr val="000000"/>
                          </a:solidFill>
                          <a:latin typeface="Times New Roman"/>
                        </a:rPr>
                        <a:t>Wlaschin</a:t>
                      </a:r>
                      <a:r>
                        <a:rPr lang="en-AU" sz="1100" b="1" u="sng" dirty="0" smtClean="0">
                          <a:solidFill>
                            <a:srgbClr val="000000"/>
                          </a:solidFill>
                          <a:latin typeface="Times New Roman"/>
                        </a:rPr>
                        <a:t>, P.E.</a:t>
                      </a:r>
                    </a:p>
                    <a:p>
                      <a:r>
                        <a:rPr lang="en-AU" sz="1100" b="0" u="sng" dirty="0" smtClean="0">
                          <a:solidFill>
                            <a:srgbClr val="000000"/>
                          </a:solidFill>
                          <a:latin typeface="Times New Roman"/>
                        </a:rPr>
                        <a:t>Director, Office of Asset Management</a:t>
                      </a:r>
                    </a:p>
                    <a:p>
                      <a:r>
                        <a:rPr lang="en-AU" sz="1100" b="0" u="sng" dirty="0" smtClean="0">
                          <a:solidFill>
                            <a:srgbClr val="000000"/>
                          </a:solidFill>
                          <a:latin typeface="Times New Roman"/>
                        </a:rPr>
                        <a:t>Federal Highway Administration</a:t>
                      </a:r>
                    </a:p>
                    <a:p>
                      <a:endParaRPr lang="en-AU" sz="1100" b="0" u="sng" dirty="0" smtClean="0">
                        <a:solidFill>
                          <a:srgbClr val="000000"/>
                        </a:solidFill>
                        <a:latin typeface="Times New Roman"/>
                      </a:endParaRPr>
                    </a:p>
                    <a:p>
                      <a:r>
                        <a:rPr lang="en-AU" sz="1100" b="0" u="sng" dirty="0" smtClean="0">
                          <a:solidFill>
                            <a:srgbClr val="000000"/>
                          </a:solidFill>
                          <a:latin typeface="Times New Roman"/>
                        </a:rPr>
                        <a:t>Other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Matthew J. Griffin</a:t>
                      </a:r>
                    </a:p>
                    <a:p>
                      <a:r>
                        <a:rPr lang="en-AU" sz="1100" b="0" u="sng" dirty="0" smtClean="0">
                          <a:solidFill>
                            <a:srgbClr val="000000"/>
                          </a:solidFill>
                          <a:latin typeface="Times New Roman"/>
                        </a:rPr>
                        <a:t>Manager Policy and Regulation</a:t>
                      </a:r>
                    </a:p>
                    <a:p>
                      <a:r>
                        <a:rPr lang="en-AU" sz="1100" b="0" u="sng" dirty="0" smtClean="0">
                          <a:solidFill>
                            <a:srgbClr val="000000"/>
                          </a:solidFill>
                          <a:latin typeface="Times New Roman"/>
                        </a:rPr>
                        <a:t>Airports Council International - North America</a:t>
                      </a:r>
                    </a:p>
                    <a:p>
                      <a:endParaRPr lang="en-AU" sz="1100" b="0" u="sng" dirty="0" smtClean="0">
                        <a:solidFill>
                          <a:srgbClr val="000000"/>
                        </a:solidFill>
                        <a:latin typeface="Times New Roman"/>
                      </a:endParaRPr>
                    </a:p>
                    <a:p>
                      <a:r>
                        <a:rPr lang="en-AU" sz="1100" b="0" u="sng" dirty="0" err="1" smtClean="0">
                          <a:solidFill>
                            <a:srgbClr val="000000"/>
                          </a:solidFill>
                          <a:latin typeface="Times New Roman"/>
                        </a:rPr>
                        <a:t>TRB</a:t>
                      </a:r>
                      <a:r>
                        <a:rPr lang="en-AU" sz="1100" b="0" u="sng" dirty="0" smtClean="0">
                          <a:solidFill>
                            <a:srgbClr val="000000"/>
                          </a:solidFill>
                          <a:latin typeface="Times New Roman"/>
                        </a:rPr>
                        <a:t> Liaison</a:t>
                      </a:r>
                    </a:p>
                    <a:p>
                      <a:r>
                        <a:rPr lang="en-AU" sz="1100" b="1" u="sng" dirty="0" err="1" smtClean="0">
                          <a:solidFill>
                            <a:srgbClr val="000000"/>
                          </a:solidFill>
                          <a:latin typeface="Times New Roman"/>
                        </a:rPr>
                        <a:t>Mr.</a:t>
                      </a:r>
                      <a:r>
                        <a:rPr lang="en-AU" sz="1100" b="1" u="sng" dirty="0" smtClean="0">
                          <a:solidFill>
                            <a:srgbClr val="000000"/>
                          </a:solidFill>
                          <a:latin typeface="Times New Roman"/>
                        </a:rPr>
                        <a:t> Thomas </a:t>
                      </a:r>
                      <a:r>
                        <a:rPr lang="en-AU" sz="1100" b="1" u="sng" dirty="0" err="1" smtClean="0">
                          <a:solidFill>
                            <a:srgbClr val="000000"/>
                          </a:solidFill>
                          <a:latin typeface="Times New Roman"/>
                        </a:rPr>
                        <a:t>Palmerlee</a:t>
                      </a:r>
                      <a:endParaRPr lang="en-AU" sz="1100" b="1" u="sng" dirty="0" smtClean="0">
                        <a:solidFill>
                          <a:srgbClr val="000000"/>
                        </a:solidFill>
                        <a:latin typeface="Times New Roman"/>
                      </a:endParaRPr>
                    </a:p>
                    <a:p>
                      <a:r>
                        <a:rPr lang="en-AU" sz="1100" b="0" u="sng" dirty="0" smtClean="0">
                          <a:solidFill>
                            <a:srgbClr val="000000"/>
                          </a:solidFill>
                          <a:latin typeface="Times New Roman"/>
                        </a:rPr>
                        <a:t>Associate Division Director</a:t>
                      </a:r>
                    </a:p>
                    <a:p>
                      <a:r>
                        <a:rPr lang="en-AU" sz="1100" b="0" u="sng" dirty="0" smtClean="0">
                          <a:solidFill>
                            <a:srgbClr val="000000"/>
                          </a:solidFill>
                          <a:latin typeface="Times New Roman"/>
                        </a:rPr>
                        <a:t>Transportation Research Board</a:t>
                      </a:r>
                    </a:p>
                    <a:p>
                      <a:endParaRPr lang="en-AU" sz="1100" b="0" u="sng" dirty="0" smtClean="0">
                        <a:solidFill>
                          <a:srgbClr val="000000"/>
                        </a:solidFill>
                        <a:latin typeface="Times New Roman"/>
                      </a:endParaRPr>
                    </a:p>
                    <a:p>
                      <a:r>
                        <a:rPr lang="en-AU" sz="1100" b="0" u="sng" dirty="0" err="1" smtClean="0">
                          <a:solidFill>
                            <a:srgbClr val="000000"/>
                          </a:solidFill>
                          <a:latin typeface="Times New Roman"/>
                        </a:rPr>
                        <a:t>ACRP</a:t>
                      </a:r>
                      <a:r>
                        <a:rPr lang="en-AU" sz="1100" b="0" u="sng" dirty="0" smtClean="0">
                          <a:solidFill>
                            <a:srgbClr val="000000"/>
                          </a:solidFill>
                          <a:latin typeface="Times New Roman"/>
                        </a:rPr>
                        <a:t> Staff</a:t>
                      </a:r>
                    </a:p>
                    <a:p>
                      <a:r>
                        <a:rPr lang="de-DE" sz="1100" b="1" u="sng" dirty="0" smtClean="0">
                          <a:solidFill>
                            <a:srgbClr val="000000"/>
                          </a:solidFill>
                          <a:latin typeface="Times New Roman"/>
                        </a:rPr>
                        <a:t>Ms. Marci A. Greenberger, AAE</a:t>
                      </a:r>
                    </a:p>
                    <a:p>
                      <a:r>
                        <a:rPr lang="en-AU" sz="1100" b="0" u="sng" dirty="0" smtClean="0">
                          <a:solidFill>
                            <a:srgbClr val="000000"/>
                          </a:solidFill>
                          <a:latin typeface="Times New Roman"/>
                        </a:rPr>
                        <a:t>Senior Program Officer</a:t>
                      </a:r>
                    </a:p>
                    <a:p>
                      <a:r>
                        <a:rPr lang="en-AU" sz="1100" b="0" u="sng" dirty="0" smtClean="0">
                          <a:solidFill>
                            <a:srgbClr val="000000"/>
                          </a:solidFill>
                          <a:latin typeface="Times New Roman"/>
                        </a:rPr>
                        <a:t>Transportation Research Board</a:t>
                      </a:r>
                    </a:p>
                    <a:p>
                      <a:r>
                        <a:rPr lang="en-AU" sz="1100" b="0" u="sng" dirty="0" smtClean="0">
                          <a:solidFill>
                            <a:srgbClr val="000000"/>
                          </a:solidFill>
                          <a:latin typeface="Times New Roman"/>
                        </a:rPr>
                        <a:t>Airport Cooperative Research Program</a:t>
                      </a:r>
                    </a:p>
                    <a:p>
                      <a:r>
                        <a:rPr lang="en-AU" sz="1100" b="1" u="sng" dirty="0" err="1" smtClean="0">
                          <a:solidFill>
                            <a:srgbClr val="000000"/>
                          </a:solidFill>
                          <a:latin typeface="Times New Roman"/>
                        </a:rPr>
                        <a:t>Ms.</a:t>
                      </a:r>
                      <a:r>
                        <a:rPr lang="en-AU" sz="1100" b="1" u="sng" dirty="0" smtClean="0">
                          <a:solidFill>
                            <a:srgbClr val="000000"/>
                          </a:solidFill>
                          <a:latin typeface="Times New Roman"/>
                        </a:rPr>
                        <a:t> </a:t>
                      </a:r>
                      <a:r>
                        <a:rPr lang="en-AU" sz="1100" b="1" u="sng" dirty="0" err="1" smtClean="0">
                          <a:solidFill>
                            <a:srgbClr val="000000"/>
                          </a:solidFill>
                          <a:latin typeface="Times New Roman"/>
                        </a:rPr>
                        <a:t>Tiana</a:t>
                      </a:r>
                      <a:r>
                        <a:rPr lang="en-AU" sz="1100" b="1" u="sng" dirty="0" smtClean="0">
                          <a:solidFill>
                            <a:srgbClr val="000000"/>
                          </a:solidFill>
                          <a:latin typeface="Times New Roman"/>
                        </a:rPr>
                        <a:t> M. Barnes</a:t>
                      </a:r>
                    </a:p>
                    <a:p>
                      <a:r>
                        <a:rPr lang="en-AU" sz="1100" b="0" u="sng" dirty="0" smtClean="0">
                          <a:solidFill>
                            <a:srgbClr val="000000"/>
                          </a:solidFill>
                          <a:latin typeface="Times New Roman"/>
                        </a:rPr>
                        <a:t>Senior Program Assistant</a:t>
                      </a:r>
                    </a:p>
                    <a:p>
                      <a:r>
                        <a:rPr lang="en-AU" sz="1100" b="0" u="sng" dirty="0" smtClean="0">
                          <a:solidFill>
                            <a:srgbClr val="000000"/>
                          </a:solidFill>
                          <a:latin typeface="Times New Roman"/>
                        </a:rPr>
                        <a:t>Transportation Research Board</a:t>
                      </a:r>
                    </a:p>
                  </a:txBody>
                  <a:tcPr/>
                </a:tc>
              </a:tr>
            </a:tbl>
          </a:graphicData>
        </a:graphic>
      </p:graphicFrame>
    </p:spTree>
    <p:extLst>
      <p:ext uri="{BB962C8B-B14F-4D97-AF65-F5344CB8AC3E}">
        <p14:creationId xmlns="" xmlns:p14="http://schemas.microsoft.com/office/powerpoint/2010/main" val="461901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838200"/>
          </a:xfrm>
        </p:spPr>
        <p:txBody>
          <a:bodyPr/>
          <a:lstStyle/>
          <a:p>
            <a:r>
              <a:rPr lang="en-AU" sz="3200" dirty="0" smtClean="0"/>
              <a:t>Key Airport Participants</a:t>
            </a:r>
            <a:endParaRPr lang="en-AU" sz="3200" dirty="0"/>
          </a:p>
        </p:txBody>
      </p:sp>
      <p:graphicFrame>
        <p:nvGraphicFramePr>
          <p:cNvPr id="4" name="Table 3"/>
          <p:cNvGraphicFramePr>
            <a:graphicFrameLocks noGrp="1"/>
          </p:cNvGraphicFramePr>
          <p:nvPr>
            <p:extLst>
              <p:ext uri="{D42A27DB-BD31-4B8C-83A1-F6EECF244321}">
                <p14:modId xmlns="" xmlns:p14="http://schemas.microsoft.com/office/powerpoint/2010/main" val="2566463630"/>
              </p:ext>
            </p:extLst>
          </p:nvPr>
        </p:nvGraphicFramePr>
        <p:xfrm>
          <a:off x="152400" y="1600200"/>
          <a:ext cx="8077199" cy="5181600"/>
        </p:xfrm>
        <a:graphic>
          <a:graphicData uri="http://schemas.openxmlformats.org/drawingml/2006/table">
            <a:tbl>
              <a:tblPr firstRow="1" bandRow="1">
                <a:tableStyleId>{F5AB1C69-6EDB-4FF4-983F-18BD219EF322}</a:tableStyleId>
              </a:tblPr>
              <a:tblGrid>
                <a:gridCol w="2793049"/>
                <a:gridCol w="2643534"/>
                <a:gridCol w="2640616"/>
              </a:tblGrid>
              <a:tr h="5181600">
                <a:tc>
                  <a:txBody>
                    <a:bodyPr/>
                    <a:lstStyle/>
                    <a:p>
                      <a:pPr>
                        <a:lnSpc>
                          <a:spcPct val="90000"/>
                        </a:lnSpc>
                      </a:pPr>
                      <a:r>
                        <a:rPr lang="en-AU" sz="1000" b="1" u="sng" dirty="0" smtClean="0">
                          <a:solidFill>
                            <a:schemeClr val="tx1"/>
                          </a:solidFill>
                        </a:rPr>
                        <a:t>Long Survey Participants</a:t>
                      </a:r>
                    </a:p>
                    <a:p>
                      <a:pPr>
                        <a:lnSpc>
                          <a:spcPct val="90000"/>
                        </a:lnSpc>
                      </a:pPr>
                      <a:r>
                        <a:rPr lang="en-AU" sz="1000" b="0" dirty="0" smtClean="0">
                          <a:solidFill>
                            <a:schemeClr val="tx1"/>
                          </a:solidFill>
                        </a:rPr>
                        <a:t>Miami International Airport</a:t>
                      </a:r>
                    </a:p>
                    <a:p>
                      <a:pPr>
                        <a:lnSpc>
                          <a:spcPct val="90000"/>
                        </a:lnSpc>
                      </a:pPr>
                      <a:r>
                        <a:rPr lang="en-AU" sz="1000" b="0" dirty="0" smtClean="0">
                          <a:solidFill>
                            <a:schemeClr val="tx1"/>
                          </a:solidFill>
                        </a:rPr>
                        <a:t>Corpus Christi International Airport </a:t>
                      </a:r>
                    </a:p>
                    <a:p>
                      <a:pPr>
                        <a:lnSpc>
                          <a:spcPct val="90000"/>
                        </a:lnSpc>
                      </a:pPr>
                      <a:r>
                        <a:rPr lang="en-AU" sz="1000" b="0" dirty="0" smtClean="0">
                          <a:solidFill>
                            <a:schemeClr val="tx1"/>
                          </a:solidFill>
                        </a:rPr>
                        <a:t>Toronto Pearson International Airport</a:t>
                      </a:r>
                    </a:p>
                    <a:p>
                      <a:pPr>
                        <a:lnSpc>
                          <a:spcPct val="90000"/>
                        </a:lnSpc>
                      </a:pPr>
                      <a:r>
                        <a:rPr lang="en-AU" sz="1000" b="0" dirty="0" smtClean="0">
                          <a:solidFill>
                            <a:schemeClr val="tx1"/>
                          </a:solidFill>
                        </a:rPr>
                        <a:t>Cincinnati/Northern Kentucky Int. Airport</a:t>
                      </a:r>
                    </a:p>
                    <a:p>
                      <a:pPr>
                        <a:lnSpc>
                          <a:spcPct val="90000"/>
                        </a:lnSpc>
                      </a:pPr>
                      <a:r>
                        <a:rPr lang="en-AU" sz="1000" b="0" dirty="0" smtClean="0">
                          <a:solidFill>
                            <a:schemeClr val="tx1"/>
                          </a:solidFill>
                        </a:rPr>
                        <a:t>Churchill Manitoba Airport</a:t>
                      </a:r>
                    </a:p>
                    <a:p>
                      <a:pPr>
                        <a:lnSpc>
                          <a:spcPct val="90000"/>
                        </a:lnSpc>
                      </a:pPr>
                      <a:r>
                        <a:rPr lang="en-AU" sz="1000" b="0" dirty="0" smtClean="0">
                          <a:solidFill>
                            <a:schemeClr val="tx1"/>
                          </a:solidFill>
                        </a:rPr>
                        <a:t>Jackson Municipal Airport </a:t>
                      </a:r>
                    </a:p>
                    <a:p>
                      <a:pPr>
                        <a:lnSpc>
                          <a:spcPct val="90000"/>
                        </a:lnSpc>
                      </a:pPr>
                      <a:r>
                        <a:rPr lang="en-AU" sz="1000" b="0" dirty="0" smtClean="0">
                          <a:solidFill>
                            <a:schemeClr val="tx1"/>
                          </a:solidFill>
                        </a:rPr>
                        <a:t>Minneapolis/St. Paul International Airport</a:t>
                      </a:r>
                    </a:p>
                    <a:p>
                      <a:pPr>
                        <a:lnSpc>
                          <a:spcPct val="90000"/>
                        </a:lnSpc>
                      </a:pPr>
                      <a:r>
                        <a:rPr lang="en-AU" sz="1000" b="0" dirty="0" smtClean="0">
                          <a:solidFill>
                            <a:schemeClr val="tx1"/>
                          </a:solidFill>
                        </a:rPr>
                        <a:t>Sacramento International Airport</a:t>
                      </a:r>
                    </a:p>
                    <a:p>
                      <a:pPr>
                        <a:lnSpc>
                          <a:spcPct val="90000"/>
                        </a:lnSpc>
                      </a:pPr>
                      <a:r>
                        <a:rPr lang="en-AU" sz="1000" b="0" dirty="0" smtClean="0">
                          <a:solidFill>
                            <a:schemeClr val="tx1"/>
                          </a:solidFill>
                        </a:rPr>
                        <a:t>Fresno Yosemite International Airport</a:t>
                      </a:r>
                    </a:p>
                    <a:p>
                      <a:pPr>
                        <a:lnSpc>
                          <a:spcPct val="90000"/>
                        </a:lnSpc>
                      </a:pPr>
                      <a:r>
                        <a:rPr lang="en-AU" sz="1000" b="0" dirty="0" smtClean="0">
                          <a:solidFill>
                            <a:schemeClr val="tx1"/>
                          </a:solidFill>
                        </a:rPr>
                        <a:t>Hartsfield-Jackson Atlanta International Airport </a:t>
                      </a:r>
                    </a:p>
                    <a:p>
                      <a:pPr>
                        <a:lnSpc>
                          <a:spcPct val="90000"/>
                        </a:lnSpc>
                      </a:pPr>
                      <a:r>
                        <a:rPr lang="en-AU" sz="1000" b="0" dirty="0" smtClean="0">
                          <a:solidFill>
                            <a:schemeClr val="tx1"/>
                          </a:solidFill>
                        </a:rPr>
                        <a:t>Chicago O’Hare International Airport</a:t>
                      </a:r>
                    </a:p>
                    <a:p>
                      <a:pPr>
                        <a:lnSpc>
                          <a:spcPct val="90000"/>
                        </a:lnSpc>
                      </a:pPr>
                      <a:r>
                        <a:rPr lang="en-AU" sz="1000" b="0" dirty="0" smtClean="0">
                          <a:solidFill>
                            <a:schemeClr val="tx1"/>
                          </a:solidFill>
                        </a:rPr>
                        <a:t>Dallas/Fort Worth International Airport</a:t>
                      </a:r>
                    </a:p>
                    <a:p>
                      <a:pPr>
                        <a:lnSpc>
                          <a:spcPct val="90000"/>
                        </a:lnSpc>
                      </a:pPr>
                      <a:r>
                        <a:rPr lang="en-AU" sz="1000" b="0" dirty="0" smtClean="0">
                          <a:solidFill>
                            <a:schemeClr val="tx1"/>
                          </a:solidFill>
                        </a:rPr>
                        <a:t>Reno-Tahoe International Airport</a:t>
                      </a:r>
                    </a:p>
                    <a:p>
                      <a:pPr>
                        <a:lnSpc>
                          <a:spcPct val="90000"/>
                        </a:lnSpc>
                      </a:pPr>
                      <a:r>
                        <a:rPr lang="en-AU" sz="1000" b="0" dirty="0" smtClean="0">
                          <a:solidFill>
                            <a:schemeClr val="tx1"/>
                          </a:solidFill>
                        </a:rPr>
                        <a:t>McCarran International Airport</a:t>
                      </a:r>
                    </a:p>
                    <a:p>
                      <a:pPr>
                        <a:lnSpc>
                          <a:spcPct val="80000"/>
                        </a:lnSpc>
                      </a:pPr>
                      <a:r>
                        <a:rPr lang="en-AU" sz="1000" b="0" dirty="0" smtClean="0">
                          <a:solidFill>
                            <a:schemeClr val="tx1"/>
                          </a:solidFill>
                        </a:rPr>
                        <a:t>Bangor International Airport  </a:t>
                      </a:r>
                    </a:p>
                    <a:p>
                      <a:pPr>
                        <a:lnSpc>
                          <a:spcPct val="80000"/>
                        </a:lnSpc>
                      </a:pPr>
                      <a:r>
                        <a:rPr lang="en-AU" sz="1000" b="0" dirty="0" smtClean="0">
                          <a:solidFill>
                            <a:schemeClr val="tx1"/>
                          </a:solidFill>
                        </a:rPr>
                        <a:t>Greenville Spartanburg International Airport</a:t>
                      </a:r>
                    </a:p>
                    <a:p>
                      <a:pPr>
                        <a:lnSpc>
                          <a:spcPct val="80000"/>
                        </a:lnSpc>
                      </a:pPr>
                      <a:r>
                        <a:rPr lang="en-AU" sz="1000" b="0" dirty="0" smtClean="0">
                          <a:solidFill>
                            <a:schemeClr val="tx1"/>
                          </a:solidFill>
                        </a:rPr>
                        <a:t>Palm Springs International Airport</a:t>
                      </a:r>
                    </a:p>
                    <a:p>
                      <a:pPr>
                        <a:lnSpc>
                          <a:spcPct val="80000"/>
                        </a:lnSpc>
                      </a:pPr>
                      <a:r>
                        <a:rPr lang="en-AU" sz="1000" b="0" dirty="0" smtClean="0">
                          <a:solidFill>
                            <a:schemeClr val="tx1"/>
                          </a:solidFill>
                        </a:rPr>
                        <a:t>Jacksonville International Airport</a:t>
                      </a:r>
                    </a:p>
                    <a:p>
                      <a:pPr>
                        <a:lnSpc>
                          <a:spcPct val="80000"/>
                        </a:lnSpc>
                      </a:pPr>
                      <a:r>
                        <a:rPr lang="en-AU" sz="1000" b="0" dirty="0" smtClean="0">
                          <a:solidFill>
                            <a:schemeClr val="tx1"/>
                          </a:solidFill>
                        </a:rPr>
                        <a:t>Oakland International Airport</a:t>
                      </a:r>
                    </a:p>
                    <a:p>
                      <a:pPr>
                        <a:lnSpc>
                          <a:spcPct val="80000"/>
                        </a:lnSpc>
                      </a:pPr>
                      <a:r>
                        <a:rPr lang="en-AU" sz="1000" b="0" dirty="0" smtClean="0">
                          <a:solidFill>
                            <a:schemeClr val="tx1"/>
                          </a:solidFill>
                        </a:rPr>
                        <a:t>Charlottetown Airport</a:t>
                      </a:r>
                    </a:p>
                    <a:p>
                      <a:pPr>
                        <a:lnSpc>
                          <a:spcPct val="80000"/>
                        </a:lnSpc>
                      </a:pPr>
                      <a:r>
                        <a:rPr lang="en-AU" sz="1000" b="0" dirty="0" smtClean="0">
                          <a:solidFill>
                            <a:schemeClr val="tx1"/>
                          </a:solidFill>
                        </a:rPr>
                        <a:t>Memphis International Airport</a:t>
                      </a:r>
                    </a:p>
                    <a:p>
                      <a:pPr>
                        <a:lnSpc>
                          <a:spcPct val="80000"/>
                        </a:lnSpc>
                      </a:pPr>
                      <a:r>
                        <a:rPr lang="en-AU" sz="1000" b="0" dirty="0" smtClean="0">
                          <a:solidFill>
                            <a:schemeClr val="tx1"/>
                          </a:solidFill>
                        </a:rPr>
                        <a:t>Seattle Tacoma International Airport</a:t>
                      </a:r>
                    </a:p>
                    <a:p>
                      <a:pPr>
                        <a:lnSpc>
                          <a:spcPct val="80000"/>
                        </a:lnSpc>
                      </a:pPr>
                      <a:r>
                        <a:rPr lang="en-AU" sz="1000" b="0" dirty="0" smtClean="0">
                          <a:solidFill>
                            <a:schemeClr val="tx1"/>
                          </a:solidFill>
                        </a:rPr>
                        <a:t>Vancouver International Airport</a:t>
                      </a:r>
                    </a:p>
                    <a:p>
                      <a:pPr>
                        <a:lnSpc>
                          <a:spcPct val="80000"/>
                        </a:lnSpc>
                      </a:pPr>
                      <a:r>
                        <a:rPr lang="en-AU" sz="1000" b="0" dirty="0" smtClean="0">
                          <a:solidFill>
                            <a:schemeClr val="tx1"/>
                          </a:solidFill>
                        </a:rPr>
                        <a:t>Winnipeg Airports Authority</a:t>
                      </a:r>
                    </a:p>
                    <a:p>
                      <a:pPr>
                        <a:lnSpc>
                          <a:spcPct val="80000"/>
                        </a:lnSpc>
                      </a:pPr>
                      <a:r>
                        <a:rPr lang="en-AU" sz="1000" b="0" dirty="0" smtClean="0">
                          <a:solidFill>
                            <a:schemeClr val="tx1"/>
                          </a:solidFill>
                        </a:rPr>
                        <a:t>Springfield Branson National Airport</a:t>
                      </a:r>
                    </a:p>
                    <a:p>
                      <a:pPr>
                        <a:lnSpc>
                          <a:spcPct val="80000"/>
                        </a:lnSpc>
                      </a:pPr>
                      <a:r>
                        <a:rPr lang="en-AU" sz="1000" b="0" dirty="0" smtClean="0">
                          <a:solidFill>
                            <a:schemeClr val="tx1"/>
                          </a:solidFill>
                        </a:rPr>
                        <a:t>Salt Lake City International Airport</a:t>
                      </a:r>
                    </a:p>
                    <a:p>
                      <a:pPr>
                        <a:lnSpc>
                          <a:spcPct val="80000"/>
                        </a:lnSpc>
                      </a:pPr>
                      <a:r>
                        <a:rPr lang="en-AU" sz="1000" b="0" dirty="0" smtClean="0">
                          <a:solidFill>
                            <a:schemeClr val="tx1"/>
                          </a:solidFill>
                        </a:rPr>
                        <a:t>Louisville International Airport</a:t>
                      </a:r>
                    </a:p>
                    <a:p>
                      <a:pPr>
                        <a:lnSpc>
                          <a:spcPct val="80000"/>
                        </a:lnSpc>
                      </a:pPr>
                      <a:r>
                        <a:rPr lang="en-AU" sz="1000" b="0" dirty="0" smtClean="0">
                          <a:solidFill>
                            <a:schemeClr val="tx1"/>
                          </a:solidFill>
                        </a:rPr>
                        <a:t>Louis Armstrong New Orleans Int. Airport</a:t>
                      </a:r>
                    </a:p>
                    <a:p>
                      <a:pPr>
                        <a:lnSpc>
                          <a:spcPct val="80000"/>
                        </a:lnSpc>
                      </a:pPr>
                      <a:r>
                        <a:rPr lang="en-AU" sz="1000" b="0" dirty="0" smtClean="0">
                          <a:solidFill>
                            <a:schemeClr val="tx1"/>
                          </a:solidFill>
                        </a:rPr>
                        <a:t>Addison Airport</a:t>
                      </a:r>
                    </a:p>
                    <a:p>
                      <a:pPr>
                        <a:lnSpc>
                          <a:spcPct val="80000"/>
                        </a:lnSpc>
                      </a:pPr>
                      <a:r>
                        <a:rPr lang="en-AU" sz="1000" b="0" dirty="0" smtClean="0">
                          <a:solidFill>
                            <a:schemeClr val="tx1"/>
                          </a:solidFill>
                        </a:rPr>
                        <a:t>San Francisco</a:t>
                      </a:r>
                      <a:r>
                        <a:rPr lang="en-AU" sz="1000" b="0" baseline="0" dirty="0" smtClean="0">
                          <a:solidFill>
                            <a:schemeClr val="tx1"/>
                          </a:solidFill>
                        </a:rPr>
                        <a:t> International Airport</a:t>
                      </a:r>
                    </a:p>
                    <a:p>
                      <a:pPr>
                        <a:lnSpc>
                          <a:spcPct val="80000"/>
                        </a:lnSpc>
                      </a:pPr>
                      <a:r>
                        <a:rPr lang="en-AU" sz="1000" b="0" baseline="0" dirty="0" smtClean="0">
                          <a:solidFill>
                            <a:schemeClr val="tx1"/>
                          </a:solidFill>
                        </a:rPr>
                        <a:t>Tallahassee Regional Airport</a:t>
                      </a:r>
                    </a:p>
                    <a:p>
                      <a:pPr>
                        <a:lnSpc>
                          <a:spcPct val="80000"/>
                        </a:lnSpc>
                      </a:pPr>
                      <a:r>
                        <a:rPr lang="en-AU" sz="1000" b="0" baseline="0" dirty="0" smtClean="0">
                          <a:solidFill>
                            <a:schemeClr val="tx1"/>
                          </a:solidFill>
                        </a:rPr>
                        <a:t>Washington Dulles International Airport</a:t>
                      </a:r>
                    </a:p>
                    <a:p>
                      <a:pPr>
                        <a:lnSpc>
                          <a:spcPct val="80000"/>
                        </a:lnSpc>
                      </a:pPr>
                      <a:r>
                        <a:rPr lang="en-AU" sz="1000" b="0" baseline="0" dirty="0" smtClean="0">
                          <a:solidFill>
                            <a:schemeClr val="tx1"/>
                          </a:solidFill>
                        </a:rPr>
                        <a:t>Nashville International Airport</a:t>
                      </a:r>
                    </a:p>
                    <a:p>
                      <a:pPr>
                        <a:lnSpc>
                          <a:spcPct val="80000"/>
                        </a:lnSpc>
                      </a:pPr>
                      <a:r>
                        <a:rPr lang="en-AU" sz="1000" b="0" baseline="0" dirty="0" smtClean="0">
                          <a:solidFill>
                            <a:schemeClr val="tx1"/>
                          </a:solidFill>
                        </a:rPr>
                        <a:t>Gatwick, UK</a:t>
                      </a:r>
                      <a:endParaRPr lang="en-US" sz="1000" b="0" dirty="0" smtClean="0">
                        <a:solidFill>
                          <a:schemeClr val="tx1"/>
                        </a:solidFill>
                      </a:endParaRPr>
                    </a:p>
                  </a:txBody>
                  <a:tcPr/>
                </a:tc>
                <a:tc>
                  <a:txBody>
                    <a:bodyPr/>
                    <a:lstStyle/>
                    <a:p>
                      <a:pPr>
                        <a:lnSpc>
                          <a:spcPct val="80000"/>
                        </a:lnSpc>
                      </a:pPr>
                      <a:r>
                        <a:rPr lang="en-AU" sz="1000" b="1" u="sng" dirty="0" smtClean="0">
                          <a:solidFill>
                            <a:schemeClr val="tx1"/>
                          </a:solidFill>
                        </a:rPr>
                        <a:t>Short Survey Participants</a:t>
                      </a:r>
                    </a:p>
                    <a:p>
                      <a:pPr>
                        <a:lnSpc>
                          <a:spcPct val="80000"/>
                        </a:lnSpc>
                      </a:pPr>
                      <a:endParaRPr lang="en-AU" sz="1000" b="1" u="sng" dirty="0" smtClean="0">
                        <a:solidFill>
                          <a:schemeClr val="tx1"/>
                        </a:solidFill>
                      </a:endParaRPr>
                    </a:p>
                    <a:p>
                      <a:pPr>
                        <a:lnSpc>
                          <a:spcPct val="80000"/>
                        </a:lnSpc>
                      </a:pPr>
                      <a:r>
                        <a:rPr lang="en-AU" sz="1000" b="1" u="sng" dirty="0" smtClean="0">
                          <a:solidFill>
                            <a:schemeClr val="tx1"/>
                          </a:solidFill>
                        </a:rPr>
                        <a:t>Large Hub</a:t>
                      </a:r>
                    </a:p>
                    <a:p>
                      <a:pPr>
                        <a:lnSpc>
                          <a:spcPct val="80000"/>
                        </a:lnSpc>
                      </a:pPr>
                      <a:r>
                        <a:rPr lang="en-AU" sz="1000" b="0" dirty="0" smtClean="0">
                          <a:solidFill>
                            <a:schemeClr val="tx1"/>
                          </a:solidFill>
                        </a:rPr>
                        <a:t>Addison Airport	</a:t>
                      </a:r>
                    </a:p>
                    <a:p>
                      <a:pPr>
                        <a:lnSpc>
                          <a:spcPct val="80000"/>
                        </a:lnSpc>
                      </a:pPr>
                      <a:r>
                        <a:rPr lang="en-AU" sz="1000" b="0" dirty="0" smtClean="0">
                          <a:solidFill>
                            <a:schemeClr val="tx1"/>
                          </a:solidFill>
                        </a:rPr>
                        <a:t>Arlington Municipal Airport</a:t>
                      </a:r>
                    </a:p>
                    <a:p>
                      <a:pPr>
                        <a:lnSpc>
                          <a:spcPct val="80000"/>
                        </a:lnSpc>
                      </a:pPr>
                      <a:r>
                        <a:rPr lang="en-AU" sz="1000" b="0" dirty="0" smtClean="0">
                          <a:solidFill>
                            <a:schemeClr val="tx1"/>
                          </a:solidFill>
                        </a:rPr>
                        <a:t>Baltimore Washington International Airport</a:t>
                      </a:r>
                    </a:p>
                    <a:p>
                      <a:pPr>
                        <a:lnSpc>
                          <a:spcPct val="80000"/>
                        </a:lnSpc>
                      </a:pPr>
                      <a:r>
                        <a:rPr lang="en-AU" sz="1000" b="0" dirty="0" smtClean="0">
                          <a:solidFill>
                            <a:schemeClr val="tx1"/>
                          </a:solidFill>
                        </a:rPr>
                        <a:t>Chicago O’Hare International Airport</a:t>
                      </a:r>
                    </a:p>
                    <a:p>
                      <a:pPr>
                        <a:lnSpc>
                          <a:spcPct val="80000"/>
                        </a:lnSpc>
                      </a:pPr>
                      <a:r>
                        <a:rPr lang="en-AU" sz="1000" b="0" dirty="0" smtClean="0">
                          <a:solidFill>
                            <a:schemeClr val="tx1"/>
                          </a:solidFill>
                        </a:rPr>
                        <a:t>Denver International Airport</a:t>
                      </a:r>
                    </a:p>
                    <a:p>
                      <a:pPr>
                        <a:lnSpc>
                          <a:spcPct val="80000"/>
                        </a:lnSpc>
                      </a:pPr>
                      <a:r>
                        <a:rPr lang="en-AU" sz="1000" b="0" dirty="0" smtClean="0">
                          <a:solidFill>
                            <a:schemeClr val="tx1"/>
                          </a:solidFill>
                        </a:rPr>
                        <a:t>Detroit Metro Airport</a:t>
                      </a:r>
                    </a:p>
                    <a:p>
                      <a:pPr>
                        <a:lnSpc>
                          <a:spcPct val="80000"/>
                        </a:lnSpc>
                      </a:pPr>
                      <a:r>
                        <a:rPr lang="en-AU" sz="1000" b="0" dirty="0" smtClean="0">
                          <a:solidFill>
                            <a:schemeClr val="tx1"/>
                          </a:solidFill>
                        </a:rPr>
                        <a:t>George Bush Intercontinental Airport</a:t>
                      </a:r>
                    </a:p>
                    <a:p>
                      <a:pPr>
                        <a:lnSpc>
                          <a:spcPct val="80000"/>
                        </a:lnSpc>
                      </a:pPr>
                      <a:r>
                        <a:rPr lang="en-AU" sz="1000" b="0" dirty="0" smtClean="0">
                          <a:solidFill>
                            <a:schemeClr val="tx1"/>
                          </a:solidFill>
                        </a:rPr>
                        <a:t>Minneapolis/ St. Paul International Airport</a:t>
                      </a:r>
                    </a:p>
                    <a:p>
                      <a:pPr>
                        <a:lnSpc>
                          <a:spcPct val="80000"/>
                        </a:lnSpc>
                      </a:pPr>
                      <a:endParaRPr lang="en-AU" sz="1000" b="1" u="sng" dirty="0" smtClean="0">
                        <a:solidFill>
                          <a:schemeClr val="tx1"/>
                        </a:solidFill>
                      </a:endParaRPr>
                    </a:p>
                    <a:p>
                      <a:pPr>
                        <a:lnSpc>
                          <a:spcPct val="80000"/>
                        </a:lnSpc>
                      </a:pPr>
                      <a:r>
                        <a:rPr lang="en-AU" sz="1000" b="1" u="sng" dirty="0" smtClean="0">
                          <a:solidFill>
                            <a:schemeClr val="tx1"/>
                          </a:solidFill>
                        </a:rPr>
                        <a:t>Medium Hub</a:t>
                      </a:r>
                    </a:p>
                    <a:p>
                      <a:pPr>
                        <a:lnSpc>
                          <a:spcPct val="80000"/>
                        </a:lnSpc>
                      </a:pPr>
                      <a:r>
                        <a:rPr lang="en-AU" sz="1000" b="0" dirty="0" smtClean="0">
                          <a:solidFill>
                            <a:schemeClr val="tx1"/>
                          </a:solidFill>
                        </a:rPr>
                        <a:t>Austin Bergstrom International Airport</a:t>
                      </a:r>
                    </a:p>
                    <a:p>
                      <a:pPr>
                        <a:lnSpc>
                          <a:spcPct val="80000"/>
                        </a:lnSpc>
                      </a:pPr>
                      <a:r>
                        <a:rPr lang="en-AU" sz="1000" b="0" dirty="0" smtClean="0">
                          <a:solidFill>
                            <a:schemeClr val="tx1"/>
                          </a:solidFill>
                        </a:rPr>
                        <a:t>Cincinnati/Northern Kentucky</a:t>
                      </a:r>
                    </a:p>
                    <a:p>
                      <a:pPr>
                        <a:lnSpc>
                          <a:spcPct val="80000"/>
                        </a:lnSpc>
                      </a:pPr>
                      <a:r>
                        <a:rPr lang="en-AU" sz="1000" b="0" dirty="0" smtClean="0">
                          <a:solidFill>
                            <a:schemeClr val="tx1"/>
                          </a:solidFill>
                        </a:rPr>
                        <a:t>Colorado Springs Municipal Airport</a:t>
                      </a:r>
                    </a:p>
                    <a:p>
                      <a:pPr>
                        <a:lnSpc>
                          <a:spcPct val="80000"/>
                        </a:lnSpc>
                      </a:pPr>
                      <a:r>
                        <a:rPr lang="en-AU" sz="1000" b="0" dirty="0" smtClean="0">
                          <a:solidFill>
                            <a:schemeClr val="tx1"/>
                          </a:solidFill>
                        </a:rPr>
                        <a:t>General Mitchell International Airport</a:t>
                      </a:r>
                    </a:p>
                    <a:p>
                      <a:pPr>
                        <a:lnSpc>
                          <a:spcPct val="80000"/>
                        </a:lnSpc>
                      </a:pPr>
                      <a:r>
                        <a:rPr lang="en-AU" sz="1000" b="0" dirty="0" smtClean="0">
                          <a:solidFill>
                            <a:schemeClr val="tx1"/>
                          </a:solidFill>
                        </a:rPr>
                        <a:t>Lambert St. Louis International Airport</a:t>
                      </a:r>
                    </a:p>
                    <a:p>
                      <a:pPr>
                        <a:lnSpc>
                          <a:spcPct val="80000"/>
                        </a:lnSpc>
                      </a:pPr>
                      <a:r>
                        <a:rPr lang="en-AU" sz="1000" b="0" dirty="0" smtClean="0">
                          <a:solidFill>
                            <a:schemeClr val="tx1"/>
                          </a:solidFill>
                        </a:rPr>
                        <a:t>Manchester Boston Regional Airport</a:t>
                      </a:r>
                    </a:p>
                    <a:p>
                      <a:pPr>
                        <a:lnSpc>
                          <a:spcPct val="80000"/>
                        </a:lnSpc>
                      </a:pPr>
                      <a:r>
                        <a:rPr lang="en-AU" sz="1000" b="0" dirty="0" smtClean="0">
                          <a:solidFill>
                            <a:schemeClr val="tx1"/>
                          </a:solidFill>
                        </a:rPr>
                        <a:t>Memphis International Airport</a:t>
                      </a:r>
                    </a:p>
                    <a:p>
                      <a:pPr>
                        <a:lnSpc>
                          <a:spcPct val="80000"/>
                        </a:lnSpc>
                      </a:pPr>
                      <a:r>
                        <a:rPr lang="en-AU" sz="1000" b="0" dirty="0" smtClean="0">
                          <a:solidFill>
                            <a:schemeClr val="tx1"/>
                          </a:solidFill>
                        </a:rPr>
                        <a:t>Sacramento International Airport</a:t>
                      </a:r>
                    </a:p>
                    <a:p>
                      <a:pPr>
                        <a:lnSpc>
                          <a:spcPct val="80000"/>
                        </a:lnSpc>
                      </a:pPr>
                      <a:r>
                        <a:rPr lang="en-AU" sz="1000" b="0" dirty="0" smtClean="0">
                          <a:solidFill>
                            <a:schemeClr val="tx1"/>
                          </a:solidFill>
                        </a:rPr>
                        <a:t>South West FL. International Airport</a:t>
                      </a:r>
                    </a:p>
                    <a:p>
                      <a:pPr>
                        <a:lnSpc>
                          <a:spcPct val="80000"/>
                        </a:lnSpc>
                      </a:pPr>
                      <a:r>
                        <a:rPr lang="en-AU" sz="1000" b="0" dirty="0" smtClean="0">
                          <a:solidFill>
                            <a:schemeClr val="tx1"/>
                          </a:solidFill>
                        </a:rPr>
                        <a:t>Vancouver International Airport</a:t>
                      </a:r>
                    </a:p>
                    <a:p>
                      <a:pPr>
                        <a:lnSpc>
                          <a:spcPct val="80000"/>
                        </a:lnSpc>
                      </a:pPr>
                      <a:r>
                        <a:rPr lang="en-AU" sz="1000" b="0" dirty="0" smtClean="0">
                          <a:solidFill>
                            <a:schemeClr val="tx1"/>
                          </a:solidFill>
                        </a:rPr>
                        <a:t>Albuquerque International Airport</a:t>
                      </a:r>
                    </a:p>
                    <a:p>
                      <a:pPr>
                        <a:lnSpc>
                          <a:spcPct val="80000"/>
                        </a:lnSpc>
                      </a:pPr>
                      <a:endParaRPr lang="en-AU" sz="1000" b="1" u="sng" dirty="0" smtClean="0">
                        <a:solidFill>
                          <a:schemeClr val="tx1"/>
                        </a:solidFill>
                      </a:endParaRPr>
                    </a:p>
                    <a:p>
                      <a:pPr>
                        <a:lnSpc>
                          <a:spcPct val="80000"/>
                        </a:lnSpc>
                      </a:pPr>
                      <a:r>
                        <a:rPr lang="en-AU" sz="1000" b="1" u="sng" dirty="0" smtClean="0">
                          <a:solidFill>
                            <a:schemeClr val="tx1"/>
                          </a:solidFill>
                        </a:rPr>
                        <a:t>Non-Hub</a:t>
                      </a:r>
                    </a:p>
                    <a:p>
                      <a:pPr>
                        <a:lnSpc>
                          <a:spcPct val="80000"/>
                        </a:lnSpc>
                      </a:pPr>
                      <a:r>
                        <a:rPr lang="en-AU" sz="1000" b="0" dirty="0" smtClean="0">
                          <a:solidFill>
                            <a:schemeClr val="tx1"/>
                          </a:solidFill>
                        </a:rPr>
                        <a:t>Bangor International Airport</a:t>
                      </a:r>
                    </a:p>
                    <a:p>
                      <a:pPr>
                        <a:lnSpc>
                          <a:spcPct val="80000"/>
                        </a:lnSpc>
                      </a:pPr>
                      <a:r>
                        <a:rPr lang="en-AU" sz="1000" b="0" dirty="0" smtClean="0">
                          <a:solidFill>
                            <a:schemeClr val="tx1"/>
                          </a:solidFill>
                        </a:rPr>
                        <a:t>Grand Canyon National Park Airport</a:t>
                      </a:r>
                    </a:p>
                    <a:p>
                      <a:pPr>
                        <a:lnSpc>
                          <a:spcPct val="80000"/>
                        </a:lnSpc>
                      </a:pPr>
                      <a:r>
                        <a:rPr lang="en-AU" sz="1000" b="0" dirty="0" smtClean="0">
                          <a:solidFill>
                            <a:schemeClr val="tx1"/>
                          </a:solidFill>
                        </a:rPr>
                        <a:t>Metropolitan Knoxville Airport Authority</a:t>
                      </a:r>
                    </a:p>
                    <a:p>
                      <a:pPr>
                        <a:lnSpc>
                          <a:spcPct val="80000"/>
                        </a:lnSpc>
                      </a:pPr>
                      <a:r>
                        <a:rPr lang="en-AU" sz="1000" b="0" dirty="0" smtClean="0">
                          <a:solidFill>
                            <a:schemeClr val="tx1"/>
                          </a:solidFill>
                        </a:rPr>
                        <a:t>Missoula International Airport</a:t>
                      </a:r>
                    </a:p>
                    <a:p>
                      <a:pPr>
                        <a:lnSpc>
                          <a:spcPct val="80000"/>
                        </a:lnSpc>
                      </a:pPr>
                      <a:r>
                        <a:rPr lang="en-AU" sz="1000" b="0" dirty="0" smtClean="0">
                          <a:solidFill>
                            <a:schemeClr val="tx1"/>
                          </a:solidFill>
                        </a:rPr>
                        <a:t>Pittsburgh International Airport</a:t>
                      </a:r>
                    </a:p>
                    <a:p>
                      <a:pPr>
                        <a:lnSpc>
                          <a:spcPct val="80000"/>
                        </a:lnSpc>
                      </a:pPr>
                      <a:r>
                        <a:rPr lang="en-AU" sz="1000" b="0" dirty="0" smtClean="0">
                          <a:solidFill>
                            <a:schemeClr val="tx1"/>
                          </a:solidFill>
                        </a:rPr>
                        <a:t>Saint John Airport Canada</a:t>
                      </a:r>
                    </a:p>
                    <a:p>
                      <a:endParaRPr lang="en-AU" sz="1000" b="0" u="sng" dirty="0" smtClean="0">
                        <a:solidFill>
                          <a:schemeClr val="tx1"/>
                        </a:solidFill>
                        <a:latin typeface="Times New Roman"/>
                      </a:endParaRPr>
                    </a:p>
                  </a:txBody>
                  <a:tcPr/>
                </a:tc>
                <a:tc>
                  <a:txBody>
                    <a:bodyPr/>
                    <a:lstStyle/>
                    <a:p>
                      <a:pPr>
                        <a:lnSpc>
                          <a:spcPct val="80000"/>
                        </a:lnSpc>
                      </a:pPr>
                      <a:endParaRPr lang="en-AU" sz="1000" b="1" u="sng" dirty="0" smtClean="0">
                        <a:solidFill>
                          <a:schemeClr val="tx1"/>
                        </a:solidFill>
                      </a:endParaRPr>
                    </a:p>
                    <a:p>
                      <a:pPr>
                        <a:lnSpc>
                          <a:spcPct val="80000"/>
                        </a:lnSpc>
                      </a:pPr>
                      <a:r>
                        <a:rPr lang="en-AU" sz="1000" b="1" u="sng" dirty="0" smtClean="0">
                          <a:solidFill>
                            <a:schemeClr val="tx1"/>
                          </a:solidFill>
                        </a:rPr>
                        <a:t>Small Hub</a:t>
                      </a:r>
                    </a:p>
                    <a:p>
                      <a:pPr>
                        <a:lnSpc>
                          <a:spcPct val="80000"/>
                        </a:lnSpc>
                      </a:pPr>
                      <a:r>
                        <a:rPr lang="en-AU" sz="1000" b="0" dirty="0" smtClean="0">
                          <a:solidFill>
                            <a:schemeClr val="tx1"/>
                          </a:solidFill>
                        </a:rPr>
                        <a:t>San Diego International Airport</a:t>
                      </a:r>
                    </a:p>
                    <a:p>
                      <a:pPr>
                        <a:lnSpc>
                          <a:spcPct val="80000"/>
                        </a:lnSpc>
                      </a:pPr>
                      <a:r>
                        <a:rPr lang="en-AU" sz="1000" b="0" dirty="0" smtClean="0">
                          <a:solidFill>
                            <a:schemeClr val="tx1"/>
                          </a:solidFill>
                        </a:rPr>
                        <a:t>Atlantic City International Airport</a:t>
                      </a:r>
                    </a:p>
                    <a:p>
                      <a:pPr>
                        <a:lnSpc>
                          <a:spcPct val="80000"/>
                        </a:lnSpc>
                      </a:pPr>
                      <a:r>
                        <a:rPr lang="en-AU" sz="1000" b="0" dirty="0" smtClean="0">
                          <a:solidFill>
                            <a:schemeClr val="tx1"/>
                          </a:solidFill>
                        </a:rPr>
                        <a:t>Baton Rouge International Airport</a:t>
                      </a:r>
                    </a:p>
                    <a:p>
                      <a:pPr>
                        <a:lnSpc>
                          <a:spcPct val="80000"/>
                        </a:lnSpc>
                      </a:pPr>
                      <a:r>
                        <a:rPr lang="en-AU" sz="1000" b="0" dirty="0" smtClean="0">
                          <a:solidFill>
                            <a:schemeClr val="tx1"/>
                          </a:solidFill>
                        </a:rPr>
                        <a:t>Corpus Christi International Airport</a:t>
                      </a:r>
                    </a:p>
                    <a:p>
                      <a:pPr>
                        <a:lnSpc>
                          <a:spcPct val="80000"/>
                        </a:lnSpc>
                      </a:pPr>
                      <a:r>
                        <a:rPr lang="en-AU" sz="1000" b="0" dirty="0" smtClean="0">
                          <a:solidFill>
                            <a:schemeClr val="tx1"/>
                          </a:solidFill>
                        </a:rPr>
                        <a:t>Des Moines International Airport</a:t>
                      </a:r>
                    </a:p>
                    <a:p>
                      <a:pPr>
                        <a:lnSpc>
                          <a:spcPct val="80000"/>
                        </a:lnSpc>
                      </a:pPr>
                      <a:r>
                        <a:rPr lang="en-AU" sz="1000" b="0" dirty="0" smtClean="0">
                          <a:solidFill>
                            <a:schemeClr val="tx1"/>
                          </a:solidFill>
                        </a:rPr>
                        <a:t>Fresno Yosemite International Airport</a:t>
                      </a:r>
                    </a:p>
                    <a:p>
                      <a:pPr>
                        <a:lnSpc>
                          <a:spcPct val="80000"/>
                        </a:lnSpc>
                      </a:pPr>
                      <a:r>
                        <a:rPr lang="en-AU" sz="1000" b="0" dirty="0" smtClean="0">
                          <a:solidFill>
                            <a:schemeClr val="tx1"/>
                          </a:solidFill>
                        </a:rPr>
                        <a:t>Gerald Ford International Airport</a:t>
                      </a:r>
                    </a:p>
                    <a:p>
                      <a:pPr>
                        <a:lnSpc>
                          <a:spcPct val="80000"/>
                        </a:lnSpc>
                      </a:pPr>
                      <a:r>
                        <a:rPr lang="en-AU" sz="1000" b="0" dirty="0" smtClean="0">
                          <a:solidFill>
                            <a:schemeClr val="tx1"/>
                          </a:solidFill>
                        </a:rPr>
                        <a:t>Greenville Spartanburg International Airport</a:t>
                      </a:r>
                    </a:p>
                    <a:p>
                      <a:pPr>
                        <a:lnSpc>
                          <a:spcPct val="80000"/>
                        </a:lnSpc>
                      </a:pPr>
                      <a:r>
                        <a:rPr lang="en-AU" sz="1000" b="0" dirty="0" smtClean="0">
                          <a:solidFill>
                            <a:schemeClr val="tx1"/>
                          </a:solidFill>
                        </a:rPr>
                        <a:t>Huntsville International Airport</a:t>
                      </a:r>
                    </a:p>
                    <a:p>
                      <a:pPr>
                        <a:lnSpc>
                          <a:spcPct val="80000"/>
                        </a:lnSpc>
                      </a:pPr>
                      <a:r>
                        <a:rPr lang="en-AU" sz="1000" b="0" dirty="0" smtClean="0">
                          <a:solidFill>
                            <a:schemeClr val="tx1"/>
                          </a:solidFill>
                        </a:rPr>
                        <a:t>Long Island Macarthur Airport</a:t>
                      </a:r>
                    </a:p>
                    <a:p>
                      <a:pPr>
                        <a:lnSpc>
                          <a:spcPct val="80000"/>
                        </a:lnSpc>
                      </a:pPr>
                      <a:r>
                        <a:rPr lang="en-AU" sz="1000" b="0" dirty="0" smtClean="0">
                          <a:solidFill>
                            <a:schemeClr val="tx1"/>
                          </a:solidFill>
                        </a:rPr>
                        <a:t>Preston Smith International Airport</a:t>
                      </a:r>
                    </a:p>
                    <a:p>
                      <a:pPr>
                        <a:lnSpc>
                          <a:spcPct val="80000"/>
                        </a:lnSpc>
                      </a:pPr>
                      <a:r>
                        <a:rPr lang="en-AU" sz="1000" b="0" dirty="0" smtClean="0">
                          <a:solidFill>
                            <a:schemeClr val="tx1"/>
                          </a:solidFill>
                        </a:rPr>
                        <a:t>Tallahassee Regional Airport</a:t>
                      </a:r>
                    </a:p>
                    <a:p>
                      <a:pPr>
                        <a:lnSpc>
                          <a:spcPct val="80000"/>
                        </a:lnSpc>
                      </a:pPr>
                      <a:r>
                        <a:rPr lang="en-AU" sz="1000" b="0" dirty="0" smtClean="0">
                          <a:solidFill>
                            <a:schemeClr val="tx1"/>
                          </a:solidFill>
                        </a:rPr>
                        <a:t>Tucson International Airport</a:t>
                      </a:r>
                    </a:p>
                    <a:p>
                      <a:pPr>
                        <a:lnSpc>
                          <a:spcPct val="80000"/>
                        </a:lnSpc>
                      </a:pPr>
                      <a:r>
                        <a:rPr lang="en-AU" sz="1000" b="0" dirty="0" smtClean="0">
                          <a:solidFill>
                            <a:schemeClr val="tx1"/>
                          </a:solidFill>
                        </a:rPr>
                        <a:t>Tulsa International Airport</a:t>
                      </a:r>
                    </a:p>
                    <a:p>
                      <a:pPr>
                        <a:lnSpc>
                          <a:spcPct val="80000"/>
                        </a:lnSpc>
                      </a:pPr>
                      <a:r>
                        <a:rPr lang="en-AU" sz="1000" b="0" dirty="0" smtClean="0">
                          <a:solidFill>
                            <a:schemeClr val="tx1"/>
                          </a:solidFill>
                        </a:rPr>
                        <a:t>Valley International Airport</a:t>
                      </a:r>
                    </a:p>
                    <a:p>
                      <a:pPr>
                        <a:lnSpc>
                          <a:spcPct val="80000"/>
                        </a:lnSpc>
                      </a:pPr>
                      <a:r>
                        <a:rPr lang="en-AU" sz="1000" b="0" dirty="0" smtClean="0">
                          <a:solidFill>
                            <a:schemeClr val="tx1"/>
                          </a:solidFill>
                        </a:rPr>
                        <a:t>Wichita Mid-Continent Airport</a:t>
                      </a:r>
                      <a:endParaRPr lang="en-US" sz="1000" b="0" dirty="0" smtClean="0">
                        <a:solidFill>
                          <a:schemeClr val="tx1"/>
                        </a:solidFill>
                      </a:endParaRPr>
                    </a:p>
                    <a:p>
                      <a:endParaRPr lang="en-AU" sz="1000" b="1" u="sng" dirty="0" smtClean="0">
                        <a:solidFill>
                          <a:schemeClr val="tx1"/>
                        </a:solidFill>
                        <a:latin typeface="+mn-lt"/>
                      </a:endParaRPr>
                    </a:p>
                    <a:p>
                      <a:r>
                        <a:rPr lang="en-AU" sz="1000" b="1" u="sng" dirty="0" smtClean="0">
                          <a:solidFill>
                            <a:schemeClr val="tx1"/>
                          </a:solidFill>
                          <a:latin typeface="+mn-lt"/>
                        </a:rPr>
                        <a:t>Site Visits</a:t>
                      </a:r>
                    </a:p>
                    <a:p>
                      <a:pPr marL="0" algn="l" defTabSz="914400" rtl="0" eaLnBrk="1" latinLnBrk="0" hangingPunct="1">
                        <a:lnSpc>
                          <a:spcPct val="80000"/>
                        </a:lnSpc>
                      </a:pPr>
                      <a:r>
                        <a:rPr lang="en-AU" sz="1000" b="0" kern="1200" dirty="0" smtClean="0">
                          <a:solidFill>
                            <a:schemeClr val="tx1"/>
                          </a:solidFill>
                          <a:latin typeface="+mn-lt"/>
                          <a:ea typeface="+mn-ea"/>
                          <a:cs typeface="+mn-cs"/>
                        </a:rPr>
                        <a:t>Dallas/Fort Worth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Miami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Addison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Greenville Spartanburg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Sacramento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Toronto Pearson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Bangor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Gatwick London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Brisbane Airport Corporation</a:t>
                      </a:r>
                    </a:p>
                    <a:p>
                      <a:pPr marL="0" algn="l" defTabSz="914400" rtl="0" eaLnBrk="1" latinLnBrk="0" hangingPunct="1">
                        <a:lnSpc>
                          <a:spcPct val="80000"/>
                        </a:lnSpc>
                      </a:pPr>
                      <a:r>
                        <a:rPr lang="en-AU" sz="1000" b="0" kern="1200" dirty="0" smtClean="0">
                          <a:solidFill>
                            <a:schemeClr val="tx1"/>
                          </a:solidFill>
                          <a:latin typeface="+mn-lt"/>
                          <a:ea typeface="+mn-ea"/>
                          <a:cs typeface="+mn-cs"/>
                        </a:rPr>
                        <a:t>Auckland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Charlotte Douglas International</a:t>
                      </a:r>
                    </a:p>
                    <a:p>
                      <a:endParaRPr lang="en-AU" sz="1000" b="0" u="none" baseline="0" dirty="0" smtClean="0">
                        <a:solidFill>
                          <a:schemeClr val="tx1"/>
                        </a:solidFill>
                        <a:latin typeface="+mn-lt"/>
                      </a:endParaRPr>
                    </a:p>
                    <a:p>
                      <a:r>
                        <a:rPr lang="en-AU" sz="1000" b="1" u="sng" baseline="0" dirty="0" smtClean="0">
                          <a:solidFill>
                            <a:schemeClr val="tx1"/>
                          </a:solidFill>
                          <a:latin typeface="+mn-lt"/>
                        </a:rPr>
                        <a:t>Conference Calls</a:t>
                      </a:r>
                    </a:p>
                    <a:p>
                      <a:pPr marL="0" algn="l" defTabSz="914400" rtl="0" eaLnBrk="1" latinLnBrk="0" hangingPunct="1">
                        <a:lnSpc>
                          <a:spcPct val="80000"/>
                        </a:lnSpc>
                      </a:pPr>
                      <a:r>
                        <a:rPr lang="en-AU" sz="1000" b="0" kern="1200" dirty="0" smtClean="0">
                          <a:solidFill>
                            <a:schemeClr val="tx1"/>
                          </a:solidFill>
                          <a:latin typeface="+mn-lt"/>
                          <a:ea typeface="+mn-ea"/>
                          <a:cs typeface="+mn-cs"/>
                        </a:rPr>
                        <a:t>Port Authority of NY and NJ</a:t>
                      </a:r>
                    </a:p>
                    <a:p>
                      <a:pPr marL="0" algn="l" defTabSz="914400" rtl="0" eaLnBrk="1" latinLnBrk="0" hangingPunct="1">
                        <a:lnSpc>
                          <a:spcPct val="80000"/>
                        </a:lnSpc>
                      </a:pPr>
                      <a:r>
                        <a:rPr lang="en-AU" sz="1000" b="0" kern="1200" dirty="0" smtClean="0">
                          <a:solidFill>
                            <a:schemeClr val="tx1"/>
                          </a:solidFill>
                          <a:latin typeface="+mn-lt"/>
                          <a:ea typeface="+mn-ea"/>
                          <a:cs typeface="+mn-cs"/>
                        </a:rPr>
                        <a:t>Port of Seattle</a:t>
                      </a:r>
                    </a:p>
                    <a:p>
                      <a:pPr marL="0" algn="l" defTabSz="914400" rtl="0" eaLnBrk="1" latinLnBrk="0" hangingPunct="1">
                        <a:lnSpc>
                          <a:spcPct val="80000"/>
                        </a:lnSpc>
                      </a:pPr>
                      <a:r>
                        <a:rPr lang="en-AU" sz="1000" b="0" kern="1200" dirty="0" smtClean="0">
                          <a:solidFill>
                            <a:schemeClr val="tx1"/>
                          </a:solidFill>
                          <a:latin typeface="+mn-lt"/>
                          <a:ea typeface="+mn-ea"/>
                          <a:cs typeface="+mn-cs"/>
                        </a:rPr>
                        <a:t>Sarasota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Denver International Airport</a:t>
                      </a:r>
                    </a:p>
                    <a:p>
                      <a:pPr marL="0" algn="l" defTabSz="914400" rtl="0" eaLnBrk="1" latinLnBrk="0" hangingPunct="1">
                        <a:lnSpc>
                          <a:spcPct val="80000"/>
                        </a:lnSpc>
                      </a:pPr>
                      <a:r>
                        <a:rPr lang="en-AU" sz="1000" b="0" kern="1200" dirty="0" smtClean="0">
                          <a:solidFill>
                            <a:schemeClr val="tx1"/>
                          </a:solidFill>
                          <a:latin typeface="+mn-lt"/>
                          <a:ea typeface="+mn-ea"/>
                          <a:cs typeface="+mn-cs"/>
                        </a:rPr>
                        <a:t>Cincinnati International Airport</a:t>
                      </a:r>
                    </a:p>
                    <a:p>
                      <a:endParaRPr lang="en-AU" sz="1000" b="0" u="none" dirty="0" smtClean="0">
                        <a:solidFill>
                          <a:schemeClr val="tx1"/>
                        </a:solidFill>
                        <a:latin typeface="+mn-lt"/>
                      </a:endParaRPr>
                    </a:p>
                  </a:txBody>
                  <a:tcPr/>
                </a:tc>
              </a:tr>
            </a:tbl>
          </a:graphicData>
        </a:graphic>
      </p:graphicFrame>
    </p:spTree>
    <p:extLst>
      <p:ext uri="{BB962C8B-B14F-4D97-AF65-F5344CB8AC3E}">
        <p14:creationId xmlns="" xmlns:p14="http://schemas.microsoft.com/office/powerpoint/2010/main" val="1760290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lstStyle/>
          <a:p>
            <a:r>
              <a:rPr lang="en-AU" sz="3200" dirty="0" smtClean="0"/>
              <a:t>What is Holistic Asset Management?</a:t>
            </a:r>
            <a:endParaRPr lang="en-AU" sz="3200" dirty="0"/>
          </a:p>
        </p:txBody>
      </p:sp>
      <p:sp>
        <p:nvSpPr>
          <p:cNvPr id="3" name="Content Placeholder 2"/>
          <p:cNvSpPr>
            <a:spLocks noGrp="1"/>
          </p:cNvSpPr>
          <p:nvPr>
            <p:ph idx="1"/>
          </p:nvPr>
        </p:nvSpPr>
        <p:spPr>
          <a:xfrm>
            <a:off x="228600" y="1981200"/>
            <a:ext cx="7848597" cy="3886199"/>
          </a:xfrm>
        </p:spPr>
        <p:txBody>
          <a:bodyPr>
            <a:normAutofit fontScale="92500" lnSpcReduction="20000"/>
          </a:bodyPr>
          <a:lstStyle/>
          <a:p>
            <a:pPr marL="0" indent="0">
              <a:buNone/>
            </a:pPr>
            <a:endParaRPr lang="en-AU" dirty="0"/>
          </a:p>
          <a:p>
            <a:pPr marL="0" indent="0">
              <a:buNone/>
            </a:pPr>
            <a:r>
              <a:rPr lang="en-AU" dirty="0" smtClean="0">
                <a:solidFill>
                  <a:schemeClr val="accent2"/>
                </a:solidFill>
              </a:rPr>
              <a:t>“Systematic and coordinated activities and practices through which an organization optimally and sustainably manages its assets and asset systems, their associated performance, risks and expenditures over their life cycles for the purposes of achieving its organizational strategic plan.”</a:t>
            </a:r>
          </a:p>
          <a:p>
            <a:pPr marL="0" indent="0">
              <a:buNone/>
            </a:pPr>
            <a:endParaRPr lang="en-AU" dirty="0" smtClean="0"/>
          </a:p>
          <a:p>
            <a:pPr marL="0" indent="0">
              <a:buNone/>
            </a:pPr>
            <a:r>
              <a:rPr lang="en-AU" dirty="0" smtClean="0"/>
              <a:t>An organizational strategic plan is defined as:</a:t>
            </a:r>
          </a:p>
          <a:p>
            <a:pPr marL="0" indent="0">
              <a:buNone/>
            </a:pPr>
            <a:endParaRPr lang="en-AU" dirty="0"/>
          </a:p>
          <a:p>
            <a:pPr marL="0" indent="0">
              <a:buNone/>
            </a:pPr>
            <a:r>
              <a:rPr lang="en-AU" dirty="0" smtClean="0">
                <a:solidFill>
                  <a:schemeClr val="accent2"/>
                </a:solidFill>
              </a:rPr>
              <a:t>“ Overall long-term plan for the organization that is derived from, and embodies its vision, mission, values, business policies, stakeholder requirements, objectives and the management of its risks.”</a:t>
            </a:r>
          </a:p>
          <a:p>
            <a:pPr marL="0" indent="0">
              <a:buNone/>
            </a:pPr>
            <a:endParaRPr lang="en-AU" dirty="0" smtClean="0">
              <a:solidFill>
                <a:schemeClr val="accent2"/>
              </a:solidFill>
            </a:endParaRPr>
          </a:p>
          <a:p>
            <a:pPr marL="0" indent="0">
              <a:buNone/>
            </a:pPr>
            <a:r>
              <a:rPr lang="en-AU" sz="1500" dirty="0" smtClean="0">
                <a:solidFill>
                  <a:schemeClr val="accent2"/>
                </a:solidFill>
              </a:rPr>
              <a:t>Source: PAS 55 Part 1 2008</a:t>
            </a:r>
            <a:endParaRPr lang="en-AU" sz="1500" dirty="0">
              <a:solidFill>
                <a:schemeClr val="accent2"/>
              </a:solidFill>
            </a:endParaRPr>
          </a:p>
        </p:txBody>
      </p:sp>
    </p:spTree>
    <p:extLst>
      <p:ext uri="{BB962C8B-B14F-4D97-AF65-F5344CB8AC3E}">
        <p14:creationId xmlns="" xmlns:p14="http://schemas.microsoft.com/office/powerpoint/2010/main" val="3356237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lstStyle/>
          <a:p>
            <a:r>
              <a:rPr lang="en-AU" sz="3200" dirty="0" smtClean="0"/>
              <a:t>Main Findings of the Research</a:t>
            </a:r>
            <a:endParaRPr lang="en-AU" sz="3200" dirty="0"/>
          </a:p>
        </p:txBody>
      </p:sp>
      <p:sp>
        <p:nvSpPr>
          <p:cNvPr id="4" name="Rectangle 3"/>
          <p:cNvSpPr/>
          <p:nvPr/>
        </p:nvSpPr>
        <p:spPr>
          <a:xfrm>
            <a:off x="5105400" y="2414587"/>
            <a:ext cx="3124200" cy="2462213"/>
          </a:xfrm>
          <a:prstGeom prst="rect">
            <a:avLst/>
          </a:prstGeom>
          <a:solidFill>
            <a:srgbClr val="FFC000"/>
          </a:solidFill>
        </p:spPr>
        <p:txBody>
          <a:bodyPr wrap="square">
            <a:spAutoFit/>
          </a:bodyPr>
          <a:lstStyle/>
          <a:p>
            <a:r>
              <a:rPr lang="en-US" sz="1400" b="1" dirty="0" smtClean="0"/>
              <a:t>Aviation </a:t>
            </a:r>
            <a:r>
              <a:rPr lang="en-US" sz="1400" b="1" dirty="0"/>
              <a:t>Planning, Seattle-Tacoma International Airport, </a:t>
            </a:r>
            <a:r>
              <a:rPr lang="en-US" sz="1400" dirty="0"/>
              <a:t>“Asset Management is a planned and proactive strategy for optimizing the life of vital facilities.  The business management practices are based on total cost of ownership for ongoing renewal, maintenance and operation.  They are a source of competitive advantage and critical to the long term stewardship of airport infrastructure”</a:t>
            </a:r>
            <a:endParaRPr lang="en-AU" sz="1400" dirty="0"/>
          </a:p>
        </p:txBody>
      </p:sp>
      <p:sp>
        <p:nvSpPr>
          <p:cNvPr id="3" name="Content Placeholder 2"/>
          <p:cNvSpPr>
            <a:spLocks noGrp="1"/>
          </p:cNvSpPr>
          <p:nvPr>
            <p:ph idx="1"/>
          </p:nvPr>
        </p:nvSpPr>
        <p:spPr>
          <a:xfrm>
            <a:off x="200025" y="1828800"/>
            <a:ext cx="4981576" cy="4038599"/>
          </a:xfrm>
        </p:spPr>
        <p:txBody>
          <a:bodyPr>
            <a:noAutofit/>
          </a:bodyPr>
          <a:lstStyle/>
          <a:p>
            <a:r>
              <a:rPr lang="en-AU" sz="1600" dirty="0" smtClean="0"/>
              <a:t>An holistic approach to asset management helps infrastructure managers to:</a:t>
            </a:r>
          </a:p>
          <a:p>
            <a:pPr lvl="1"/>
            <a:r>
              <a:rPr lang="en-AU" sz="1600" dirty="0" smtClean="0"/>
              <a:t>Do more with less</a:t>
            </a:r>
          </a:p>
          <a:p>
            <a:pPr lvl="1"/>
            <a:r>
              <a:rPr lang="en-AU" sz="1600" dirty="0" smtClean="0"/>
              <a:t>Identify and manage risks to the business</a:t>
            </a:r>
          </a:p>
          <a:p>
            <a:pPr lvl="1"/>
            <a:r>
              <a:rPr lang="en-AU" sz="1600" dirty="0" smtClean="0"/>
              <a:t>Make better investment decisions</a:t>
            </a:r>
          </a:p>
          <a:p>
            <a:pPr lvl="1"/>
            <a:r>
              <a:rPr lang="en-AU" sz="1600" dirty="0" smtClean="0"/>
              <a:t>Extend asset life, reduce downtime, achieve better control over performance</a:t>
            </a:r>
          </a:p>
          <a:p>
            <a:pPr lvl="1"/>
            <a:r>
              <a:rPr lang="en-AU" sz="1600" dirty="0" smtClean="0"/>
              <a:t>Align decision makers to a common purpose</a:t>
            </a:r>
          </a:p>
          <a:p>
            <a:pPr lvl="1"/>
            <a:r>
              <a:rPr lang="en-AU" sz="1600" dirty="0" smtClean="0"/>
              <a:t>Respond more easily to changes in the regulatory and commercial environment</a:t>
            </a:r>
          </a:p>
          <a:p>
            <a:pPr lvl="1"/>
            <a:endParaRPr lang="en-AU" sz="1600" dirty="0" smtClean="0"/>
          </a:p>
          <a:p>
            <a:pPr marL="457200" lvl="1" indent="0">
              <a:buNone/>
            </a:pPr>
            <a:r>
              <a:rPr lang="en-AU" sz="1600" dirty="0" smtClean="0"/>
              <a:t>Examples:</a:t>
            </a:r>
            <a:endParaRPr lang="en-AU" sz="1600" dirty="0"/>
          </a:p>
          <a:p>
            <a:pPr lvl="1"/>
            <a:r>
              <a:rPr lang="en-AU" sz="1600" dirty="0" smtClean="0"/>
              <a:t>13.5% increase in pavement life</a:t>
            </a:r>
          </a:p>
          <a:p>
            <a:pPr lvl="1"/>
            <a:r>
              <a:rPr lang="en-AU" sz="1600" dirty="0" smtClean="0"/>
              <a:t>Pavement levels of service maintained with 30% reduction in budget</a:t>
            </a:r>
            <a:endParaRPr lang="en-AU" sz="1600" dirty="0"/>
          </a:p>
        </p:txBody>
      </p:sp>
    </p:spTree>
    <p:extLst>
      <p:ext uri="{BB962C8B-B14F-4D97-AF65-F5344CB8AC3E}">
        <p14:creationId xmlns="" xmlns:p14="http://schemas.microsoft.com/office/powerpoint/2010/main" val="3918739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r>
              <a:rPr lang="en-AU" sz="3200" dirty="0" smtClean="0"/>
              <a:t>Standards</a:t>
            </a:r>
            <a:endParaRPr lang="en-AU" sz="3200" dirty="0"/>
          </a:p>
        </p:txBody>
      </p:sp>
      <p:sp>
        <p:nvSpPr>
          <p:cNvPr id="3" name="Content Placeholder 2"/>
          <p:cNvSpPr>
            <a:spLocks noGrp="1"/>
          </p:cNvSpPr>
          <p:nvPr>
            <p:ph idx="1"/>
          </p:nvPr>
        </p:nvSpPr>
        <p:spPr>
          <a:xfrm>
            <a:off x="152400" y="1981200"/>
            <a:ext cx="7848597" cy="3962399"/>
          </a:xfrm>
        </p:spPr>
        <p:txBody>
          <a:bodyPr>
            <a:normAutofit fontScale="92500" lnSpcReduction="20000"/>
          </a:bodyPr>
          <a:lstStyle/>
          <a:p>
            <a:pPr lvl="1"/>
            <a:r>
              <a:rPr lang="en-AU" dirty="0" smtClean="0"/>
              <a:t>No current standard for holistic infrastructure management in the US</a:t>
            </a:r>
          </a:p>
          <a:p>
            <a:pPr lvl="1"/>
            <a:endParaRPr lang="en-AU" dirty="0"/>
          </a:p>
          <a:p>
            <a:pPr lvl="1"/>
            <a:r>
              <a:rPr lang="en-AU" dirty="0"/>
              <a:t>ISO 55000 series of standards currently under development</a:t>
            </a:r>
          </a:p>
          <a:p>
            <a:pPr lvl="2"/>
            <a:r>
              <a:rPr lang="en-AU" dirty="0"/>
              <a:t>Using the British Standards Institute Publicly Available Specification </a:t>
            </a:r>
            <a:r>
              <a:rPr lang="en-AU" dirty="0" smtClean="0"/>
              <a:t>PAS 55 </a:t>
            </a:r>
            <a:r>
              <a:rPr lang="en-AU" dirty="0"/>
              <a:t>as a basis</a:t>
            </a:r>
          </a:p>
          <a:p>
            <a:pPr lvl="2"/>
            <a:r>
              <a:rPr lang="en-AU" dirty="0"/>
              <a:t>Due for completion by end of </a:t>
            </a:r>
            <a:r>
              <a:rPr lang="en-AU" dirty="0" smtClean="0"/>
              <a:t>2013</a:t>
            </a:r>
          </a:p>
          <a:p>
            <a:pPr lvl="2"/>
            <a:endParaRPr lang="en-AU" dirty="0"/>
          </a:p>
          <a:p>
            <a:pPr lvl="1"/>
            <a:r>
              <a:rPr lang="en-AU" dirty="0" smtClean="0"/>
              <a:t>Recognized guidebooks for infrastructure asset management</a:t>
            </a:r>
          </a:p>
          <a:p>
            <a:pPr lvl="2"/>
            <a:r>
              <a:rPr lang="en-AU" dirty="0" smtClean="0"/>
              <a:t>International Infrastructure Management Manual produced and published by </a:t>
            </a:r>
          </a:p>
          <a:p>
            <a:pPr lvl="2"/>
            <a:r>
              <a:rPr lang="en-AU" dirty="0"/>
              <a:t>	</a:t>
            </a:r>
            <a:r>
              <a:rPr lang="en-AU" dirty="0" smtClean="0"/>
              <a:t>Institute of Public Works Engineering, Australia (</a:t>
            </a:r>
            <a:r>
              <a:rPr lang="en-AU" dirty="0" err="1" smtClean="0"/>
              <a:t>IPWEA</a:t>
            </a:r>
            <a:r>
              <a:rPr lang="en-AU" dirty="0" smtClean="0"/>
              <a:t>)</a:t>
            </a:r>
          </a:p>
          <a:p>
            <a:pPr lvl="2"/>
            <a:r>
              <a:rPr lang="en-AU" dirty="0"/>
              <a:t>	</a:t>
            </a:r>
            <a:r>
              <a:rPr lang="en-AU" dirty="0" smtClean="0"/>
              <a:t>National Asset Management Steering Group, New 	Zealand (</a:t>
            </a:r>
            <a:r>
              <a:rPr lang="en-AU" dirty="0" err="1" smtClean="0"/>
              <a:t>NAMS</a:t>
            </a:r>
            <a:r>
              <a:rPr lang="en-AU" dirty="0" smtClean="0"/>
              <a:t>)</a:t>
            </a:r>
          </a:p>
          <a:p>
            <a:pPr lvl="1"/>
            <a:endParaRPr lang="en-AU" dirty="0"/>
          </a:p>
          <a:p>
            <a:pPr lvl="2"/>
            <a:endParaRPr lang="en-AU" dirty="0" smtClean="0"/>
          </a:p>
          <a:p>
            <a:pPr lvl="1"/>
            <a:endParaRPr lang="en-AU" dirty="0" smtClean="0"/>
          </a:p>
        </p:txBody>
      </p:sp>
    </p:spTree>
    <p:extLst>
      <p:ext uri="{BB962C8B-B14F-4D97-AF65-F5344CB8AC3E}">
        <p14:creationId xmlns="" xmlns:p14="http://schemas.microsoft.com/office/powerpoint/2010/main" val="1878355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Futur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Futur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4411</TotalTime>
  <Words>4230</Words>
  <Application>Microsoft Office PowerPoint</Application>
  <PresentationFormat>On-screen Show (4:3)</PresentationFormat>
  <Paragraphs>510</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Blank</vt:lpstr>
      <vt:lpstr>1_Blank</vt:lpstr>
      <vt:lpstr>Report 69 Asset and Infrastructure Management for Airports</vt:lpstr>
      <vt:lpstr>Contents</vt:lpstr>
      <vt:lpstr>Researchers</vt:lpstr>
      <vt:lpstr>ACRP 01-16 Project Objectives</vt:lpstr>
      <vt:lpstr>ACRP 01-16 Panellists</vt:lpstr>
      <vt:lpstr>Key Airport Participants</vt:lpstr>
      <vt:lpstr>What is Holistic Asset Management?</vt:lpstr>
      <vt:lpstr>Main Findings of the Research</vt:lpstr>
      <vt:lpstr>Standards</vt:lpstr>
      <vt:lpstr>The model - Asset Management Framework</vt:lpstr>
      <vt:lpstr>What Asset Management could mean to you? </vt:lpstr>
      <vt:lpstr>How the model fits with current airport planning approaches</vt:lpstr>
      <vt:lpstr>Governance Structures</vt:lpstr>
      <vt:lpstr>Best Management Practices – Asset Management Planning</vt:lpstr>
      <vt:lpstr>“10 Step Process” to Asset Management</vt:lpstr>
      <vt:lpstr>Asset Management Systems</vt:lpstr>
      <vt:lpstr>Getting started</vt:lpstr>
      <vt:lpstr>Primer – Table of Contents</vt:lpstr>
      <vt:lpstr>Primer Highlights</vt:lpstr>
      <vt:lpstr>Guidebook – Table of Contents</vt:lpstr>
      <vt:lpstr>Guidebook Highlights</vt:lpstr>
      <vt:lpstr>Guidebook Highlights</vt:lpstr>
      <vt:lpstr> Thank You</vt:lpstr>
    </vt:vector>
  </TitlesOfParts>
  <Company>NAP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NAP</dc:creator>
  <cp:lastModifiedBy>rhouston</cp:lastModifiedBy>
  <cp:revision>253</cp:revision>
  <cp:lastPrinted>2012-01-16T22:49:42Z</cp:lastPrinted>
  <dcterms:created xsi:type="dcterms:W3CDTF">2005-12-13T19:08:17Z</dcterms:created>
  <dcterms:modified xsi:type="dcterms:W3CDTF">2012-06-27T13:11:11Z</dcterms:modified>
</cp:coreProperties>
</file>