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19"/>
  </p:notesMasterIdLst>
  <p:handoutMasterIdLst>
    <p:handoutMasterId r:id="rId20"/>
  </p:handoutMasterIdLst>
  <p:sldIdLst>
    <p:sldId id="256" r:id="rId5"/>
    <p:sldId id="257" r:id="rId6"/>
    <p:sldId id="265" r:id="rId7"/>
    <p:sldId id="355" r:id="rId8"/>
    <p:sldId id="365" r:id="rId9"/>
    <p:sldId id="356" r:id="rId10"/>
    <p:sldId id="364" r:id="rId11"/>
    <p:sldId id="358" r:id="rId12"/>
    <p:sldId id="357" r:id="rId13"/>
    <p:sldId id="359" r:id="rId14"/>
    <p:sldId id="360" r:id="rId15"/>
    <p:sldId id="367" r:id="rId16"/>
    <p:sldId id="361" r:id="rId17"/>
    <p:sldId id="362"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00" autoAdjust="0"/>
  </p:normalViewPr>
  <p:slideViewPr>
    <p:cSldViewPr>
      <p:cViewPr>
        <p:scale>
          <a:sx n="77" d="100"/>
          <a:sy n="77" d="100"/>
        </p:scale>
        <p:origin x="-1764" y="-306"/>
      </p:cViewPr>
      <p:guideLst>
        <p:guide orient="horz" pos="2160"/>
        <p:guide pos="2880"/>
      </p:guideLst>
    </p:cSldViewPr>
  </p:slideViewPr>
  <p:notesTextViewPr>
    <p:cViewPr>
      <p:scale>
        <a:sx n="1" d="1"/>
        <a:sy n="1" d="1"/>
      </p:scale>
      <p:origin x="0" y="0"/>
    </p:cViewPr>
  </p:notesTextViewPr>
  <p:notesViewPr>
    <p:cSldViewPr>
      <p:cViewPr>
        <p:scale>
          <a:sx n="50" d="100"/>
          <a:sy n="50" d="100"/>
        </p:scale>
        <p:origin x="-1872" y="-108"/>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468" cy="480144"/>
          </a:xfrm>
          <a:prstGeom prst="rect">
            <a:avLst/>
          </a:prstGeom>
        </p:spPr>
        <p:txBody>
          <a:bodyPr vert="horz" lIns="96515" tIns="48257" rIns="96515" bIns="48257" rtlCol="0"/>
          <a:lstStyle>
            <a:lvl1pPr algn="l">
              <a:defRPr sz="1300"/>
            </a:lvl1pPr>
          </a:lstStyle>
          <a:p>
            <a:endParaRPr lang="en-US"/>
          </a:p>
        </p:txBody>
      </p:sp>
      <p:sp>
        <p:nvSpPr>
          <p:cNvPr id="3" name="Date Placeholder 2"/>
          <p:cNvSpPr>
            <a:spLocks noGrp="1"/>
          </p:cNvSpPr>
          <p:nvPr>
            <p:ph type="dt" sz="quarter" idx="1"/>
          </p:nvPr>
        </p:nvSpPr>
        <p:spPr>
          <a:xfrm>
            <a:off x="4144038" y="0"/>
            <a:ext cx="3169468" cy="480144"/>
          </a:xfrm>
          <a:prstGeom prst="rect">
            <a:avLst/>
          </a:prstGeom>
        </p:spPr>
        <p:txBody>
          <a:bodyPr vert="horz" lIns="96515" tIns="48257" rIns="96515" bIns="48257" rtlCol="0"/>
          <a:lstStyle>
            <a:lvl1pPr algn="r">
              <a:defRPr sz="1300"/>
            </a:lvl1pPr>
          </a:lstStyle>
          <a:p>
            <a:fld id="{2B55D373-64DA-4720-A73C-A49108055D0A}" type="datetimeFigureOut">
              <a:rPr lang="en-US" smtClean="0"/>
              <a:pPr/>
              <a:t>7/10/2013</a:t>
            </a:fld>
            <a:endParaRPr lang="en-US"/>
          </a:p>
        </p:txBody>
      </p:sp>
      <p:sp>
        <p:nvSpPr>
          <p:cNvPr id="4" name="Footer Placeholder 3"/>
          <p:cNvSpPr>
            <a:spLocks noGrp="1"/>
          </p:cNvSpPr>
          <p:nvPr>
            <p:ph type="ftr" sz="quarter" idx="2"/>
          </p:nvPr>
        </p:nvSpPr>
        <p:spPr>
          <a:xfrm>
            <a:off x="1" y="9119396"/>
            <a:ext cx="3169468" cy="480143"/>
          </a:xfrm>
          <a:prstGeom prst="rect">
            <a:avLst/>
          </a:prstGeom>
        </p:spPr>
        <p:txBody>
          <a:bodyPr vert="horz" lIns="96515" tIns="48257" rIns="96515" bIns="48257" rtlCol="0" anchor="b"/>
          <a:lstStyle>
            <a:lvl1pPr algn="l">
              <a:defRPr sz="1300"/>
            </a:lvl1pPr>
          </a:lstStyle>
          <a:p>
            <a:endParaRPr lang="en-US"/>
          </a:p>
        </p:txBody>
      </p:sp>
      <p:sp>
        <p:nvSpPr>
          <p:cNvPr id="5" name="Slide Number Placeholder 4"/>
          <p:cNvSpPr>
            <a:spLocks noGrp="1"/>
          </p:cNvSpPr>
          <p:nvPr>
            <p:ph type="sldNum" sz="quarter" idx="3"/>
          </p:nvPr>
        </p:nvSpPr>
        <p:spPr>
          <a:xfrm>
            <a:off x="4144038" y="9119396"/>
            <a:ext cx="3169468" cy="480143"/>
          </a:xfrm>
          <a:prstGeom prst="rect">
            <a:avLst/>
          </a:prstGeom>
        </p:spPr>
        <p:txBody>
          <a:bodyPr vert="horz" lIns="96515" tIns="48257" rIns="96515" bIns="48257" rtlCol="0" anchor="b"/>
          <a:lstStyle>
            <a:lvl1pPr algn="r">
              <a:defRPr sz="1300"/>
            </a:lvl1pPr>
          </a:lstStyle>
          <a:p>
            <a:fld id="{D044D66A-340A-4F8F-9542-9A3CE3FB5A83}" type="slidenum">
              <a:rPr lang="en-US" smtClean="0"/>
              <a:pPr/>
              <a:t>‹#›</a:t>
            </a:fld>
            <a:endParaRPr lang="en-US"/>
          </a:p>
        </p:txBody>
      </p:sp>
    </p:spTree>
    <p:extLst>
      <p:ext uri="{BB962C8B-B14F-4D97-AF65-F5344CB8AC3E}">
        <p14:creationId xmlns:p14="http://schemas.microsoft.com/office/powerpoint/2010/main" xmlns="" val="31743047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47" tIns="48324" rIns="96647" bIns="48324" rtlCol="0"/>
          <a:lstStyle>
            <a:lvl1pPr algn="r">
              <a:defRPr sz="1300"/>
            </a:lvl1pPr>
          </a:lstStyle>
          <a:p>
            <a:fld id="{82320327-0329-4D77-9145-F402D70901AA}" type="datetimeFigureOut">
              <a:rPr lang="en-US" smtClean="0"/>
              <a:pPr/>
              <a:t>7/10/2013</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7" tIns="48324" rIns="96647" bIns="48324"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7" tIns="48324" rIns="96647" bIns="483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47" tIns="48324" rIns="96647" bIns="48324" rtlCol="0" anchor="b"/>
          <a:lstStyle>
            <a:lvl1pPr algn="r">
              <a:defRPr sz="1300"/>
            </a:lvl1pPr>
          </a:lstStyle>
          <a:p>
            <a:fld id="{EAE0FC5A-91E2-4378-9B50-5226A66EBD69}" type="slidenum">
              <a:rPr lang="en-US" smtClean="0"/>
              <a:pPr/>
              <a:t>‹#›</a:t>
            </a:fld>
            <a:endParaRPr lang="en-US"/>
          </a:p>
        </p:txBody>
      </p:sp>
    </p:spTree>
    <p:extLst>
      <p:ext uri="{BB962C8B-B14F-4D97-AF65-F5344CB8AC3E}">
        <p14:creationId xmlns:p14="http://schemas.microsoft.com/office/powerpoint/2010/main" xmlns="" val="25126346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smtClean="0"/>
          </a:p>
          <a:p>
            <a:endParaRPr lang="en-US" dirty="0" smtClean="0"/>
          </a:p>
          <a:p>
            <a:r>
              <a:rPr lang="en-US" dirty="0" smtClean="0"/>
              <a:t>D-2</a:t>
            </a:r>
            <a:endParaRPr lang="en-US" dirty="0"/>
          </a:p>
        </p:txBody>
      </p:sp>
    </p:spTree>
    <p:extLst>
      <p:ext uri="{BB962C8B-B14F-4D97-AF65-F5344CB8AC3E}">
        <p14:creationId xmlns:p14="http://schemas.microsoft.com/office/powerpoint/2010/main" xmlns="" val="37211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Airports may choose</a:t>
            </a:r>
            <a:r>
              <a:rPr lang="en-US" baseline="0" dirty="0" smtClean="0"/>
              <a:t> to omit this slide in presentations to local business groups.</a:t>
            </a:r>
            <a:endParaRPr lang="en-US" dirty="0"/>
          </a:p>
        </p:txBody>
      </p:sp>
      <p:sp>
        <p:nvSpPr>
          <p:cNvPr id="4" name="Slide Number Placeholder 3"/>
          <p:cNvSpPr>
            <a:spLocks noGrp="1"/>
          </p:cNvSpPr>
          <p:nvPr>
            <p:ph type="sldNum" sz="quarter" idx="10"/>
          </p:nvPr>
        </p:nvSpPr>
        <p:spPr/>
        <p:txBody>
          <a:bodyPr/>
          <a:lstStyle/>
          <a:p>
            <a:r>
              <a:rPr lang="en-US" dirty="0" smtClean="0"/>
              <a:t>D-11</a:t>
            </a:r>
            <a:endParaRPr lang="en-US" dirty="0"/>
          </a:p>
        </p:txBody>
      </p:sp>
    </p:spTree>
    <p:extLst>
      <p:ext uri="{BB962C8B-B14F-4D97-AF65-F5344CB8AC3E}">
        <p14:creationId xmlns:p14="http://schemas.microsoft.com/office/powerpoint/2010/main" xmlns="" val="3841703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Airport can provide example of grant funds used for costs of meeting federal requirement,</a:t>
            </a:r>
            <a:r>
              <a:rPr lang="en-US" baseline="0" dirty="0" smtClean="0"/>
              <a:t> instead of costs of project.  </a:t>
            </a:r>
          </a:p>
          <a:p>
            <a:endParaRPr lang="en-US" baseline="0" dirty="0" smtClean="0"/>
          </a:p>
          <a:p>
            <a:r>
              <a:rPr lang="en-US" baseline="0" dirty="0" smtClean="0"/>
              <a:t>If airport is unable to provide examples for this slide and next, the first bullets of each slide can be combined into a single slide.</a:t>
            </a:r>
            <a:endParaRPr lang="en-US" dirty="0"/>
          </a:p>
        </p:txBody>
      </p:sp>
      <p:sp>
        <p:nvSpPr>
          <p:cNvPr id="4" name="Slide Number Placeholder 3"/>
          <p:cNvSpPr>
            <a:spLocks noGrp="1"/>
          </p:cNvSpPr>
          <p:nvPr>
            <p:ph type="sldNum" sz="quarter" idx="10"/>
          </p:nvPr>
        </p:nvSpPr>
        <p:spPr/>
        <p:txBody>
          <a:bodyPr/>
          <a:lstStyle/>
          <a:p>
            <a:r>
              <a:rPr lang="en-US" dirty="0" smtClean="0"/>
              <a:t>D-12</a:t>
            </a:r>
            <a:endParaRPr lang="en-US" dirty="0"/>
          </a:p>
        </p:txBody>
      </p:sp>
    </p:spTree>
    <p:extLst>
      <p:ext uri="{BB962C8B-B14F-4D97-AF65-F5344CB8AC3E}">
        <p14:creationId xmlns:p14="http://schemas.microsoft.com/office/powerpoint/2010/main" xmlns="" val="1098576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Airport </a:t>
            </a:r>
            <a:r>
              <a:rPr lang="en-US" baseline="0" dirty="0" smtClean="0"/>
              <a:t> can provide example of new requirement that added to workload of existing staff.</a:t>
            </a:r>
          </a:p>
          <a:p>
            <a:endParaRPr lang="en-US" baseline="0" dirty="0" smtClean="0"/>
          </a:p>
          <a:p>
            <a:r>
              <a:rPr lang="en-US" baseline="0" dirty="0" smtClean="0"/>
              <a:t>If airport can’t provide an example for this slide and previous slides, the first bullets in each slide can be combined in a single slide.</a:t>
            </a:r>
            <a:endParaRPr lang="en-US" dirty="0"/>
          </a:p>
        </p:txBody>
      </p:sp>
      <p:sp>
        <p:nvSpPr>
          <p:cNvPr id="4" name="Slide Number Placeholder 3"/>
          <p:cNvSpPr>
            <a:spLocks noGrp="1"/>
          </p:cNvSpPr>
          <p:nvPr>
            <p:ph type="sldNum" sz="quarter" idx="10"/>
          </p:nvPr>
        </p:nvSpPr>
        <p:spPr/>
        <p:txBody>
          <a:bodyPr/>
          <a:lstStyle/>
          <a:p>
            <a:r>
              <a:rPr lang="en-US" dirty="0" smtClean="0"/>
              <a:t>D-13</a:t>
            </a:r>
            <a:endParaRPr lang="en-US" dirty="0"/>
          </a:p>
        </p:txBody>
      </p:sp>
    </p:spTree>
    <p:extLst>
      <p:ext uri="{BB962C8B-B14F-4D97-AF65-F5344CB8AC3E}">
        <p14:creationId xmlns:p14="http://schemas.microsoft.com/office/powerpoint/2010/main" xmlns="" val="1098576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Divide</a:t>
            </a:r>
            <a:r>
              <a:rPr lang="en-US" baseline="0" dirty="0" smtClean="0"/>
              <a:t> $1 million by twice your airport’s annual enplanements to calculate cost per passenger.  San Antonio was used because it represents the approximate middle of the range of passenger traffic for medium hub airports .</a:t>
            </a:r>
            <a:endParaRPr lang="en-US" dirty="0"/>
          </a:p>
        </p:txBody>
      </p:sp>
      <p:sp>
        <p:nvSpPr>
          <p:cNvPr id="4" name="Slide Number Placeholder 3"/>
          <p:cNvSpPr>
            <a:spLocks noGrp="1"/>
          </p:cNvSpPr>
          <p:nvPr>
            <p:ph type="sldNum" sz="quarter" idx="10"/>
          </p:nvPr>
        </p:nvSpPr>
        <p:spPr/>
        <p:txBody>
          <a:bodyPr/>
          <a:lstStyle/>
          <a:p>
            <a:r>
              <a:rPr lang="en-US" dirty="0" smtClean="0"/>
              <a:t>D-14</a:t>
            </a:r>
            <a:endParaRPr lang="en-US" dirty="0"/>
          </a:p>
        </p:txBody>
      </p:sp>
    </p:spTree>
    <p:extLst>
      <p:ext uri="{BB962C8B-B14F-4D97-AF65-F5344CB8AC3E}">
        <p14:creationId xmlns:p14="http://schemas.microsoft.com/office/powerpoint/2010/main" xmlns="" val="3214180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smtClean="0"/>
              <a:t>D-15</a:t>
            </a:r>
            <a:endParaRPr lang="en-US" dirty="0"/>
          </a:p>
        </p:txBody>
      </p:sp>
    </p:spTree>
    <p:extLst>
      <p:ext uri="{BB962C8B-B14F-4D97-AF65-F5344CB8AC3E}">
        <p14:creationId xmlns:p14="http://schemas.microsoft.com/office/powerpoint/2010/main" xmlns="" val="338414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dirty="0" smtClean="0"/>
              <a:t>D-3</a:t>
            </a:r>
          </a:p>
          <a:p>
            <a:endParaRPr lang="en-US" dirty="0"/>
          </a:p>
        </p:txBody>
      </p:sp>
    </p:spTree>
    <p:extLst>
      <p:ext uri="{BB962C8B-B14F-4D97-AF65-F5344CB8AC3E}">
        <p14:creationId xmlns:p14="http://schemas.microsoft.com/office/powerpoint/2010/main" xmlns="" val="606471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suitable for all airports.</a:t>
            </a:r>
            <a:endParaRPr lang="en-US" dirty="0"/>
          </a:p>
        </p:txBody>
      </p:sp>
      <p:sp>
        <p:nvSpPr>
          <p:cNvPr id="4" name="Slide Number Placeholder 3"/>
          <p:cNvSpPr>
            <a:spLocks noGrp="1"/>
          </p:cNvSpPr>
          <p:nvPr>
            <p:ph type="sldNum" sz="quarter" idx="10"/>
          </p:nvPr>
        </p:nvSpPr>
        <p:spPr/>
        <p:txBody>
          <a:bodyPr/>
          <a:lstStyle/>
          <a:p>
            <a:r>
              <a:rPr lang="en-US" dirty="0" smtClean="0"/>
              <a:t>D-4</a:t>
            </a:r>
            <a:endParaRPr lang="en-US" dirty="0"/>
          </a:p>
        </p:txBody>
      </p:sp>
    </p:spTree>
    <p:extLst>
      <p:ext uri="{BB962C8B-B14F-4D97-AF65-F5344CB8AC3E}">
        <p14:creationId xmlns:p14="http://schemas.microsoft.com/office/powerpoint/2010/main" xmlns="" val="105392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should be used only by airports that have estimated costs.  </a:t>
            </a:r>
          </a:p>
          <a:p>
            <a:r>
              <a:rPr lang="en-US" dirty="0" smtClean="0"/>
              <a:t>Airport’s individual costs should be inserted in right-hand column if available.  Airports that cannot estimate costs should omit slide.  Use of average airport cost data from research report is not advised.</a:t>
            </a:r>
            <a:endParaRPr lang="en-US" dirty="0"/>
          </a:p>
        </p:txBody>
      </p:sp>
      <p:sp>
        <p:nvSpPr>
          <p:cNvPr id="4" name="Slide Number Placeholder 3"/>
          <p:cNvSpPr>
            <a:spLocks noGrp="1"/>
          </p:cNvSpPr>
          <p:nvPr>
            <p:ph type="sldNum" sz="quarter" idx="10"/>
          </p:nvPr>
        </p:nvSpPr>
        <p:spPr/>
        <p:txBody>
          <a:bodyPr/>
          <a:lstStyle/>
          <a:p>
            <a:r>
              <a:rPr lang="en-US" dirty="0" smtClean="0"/>
              <a:t>D-5</a:t>
            </a:r>
            <a:endParaRPr lang="en-US" dirty="0"/>
          </a:p>
        </p:txBody>
      </p:sp>
    </p:spTree>
    <p:extLst>
      <p:ext uri="{BB962C8B-B14F-4D97-AF65-F5344CB8AC3E}">
        <p14:creationId xmlns:p14="http://schemas.microsoft.com/office/powerpoint/2010/main" xmlns="" val="210315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should be used only by airports that have estimated costs.  Use of average airport cost is not advised.</a:t>
            </a:r>
            <a:endParaRPr lang="en-US" dirty="0"/>
          </a:p>
        </p:txBody>
      </p:sp>
      <p:sp>
        <p:nvSpPr>
          <p:cNvPr id="4" name="Slide Number Placeholder 3"/>
          <p:cNvSpPr>
            <a:spLocks noGrp="1"/>
          </p:cNvSpPr>
          <p:nvPr>
            <p:ph type="sldNum" sz="quarter" idx="10"/>
          </p:nvPr>
        </p:nvSpPr>
        <p:spPr/>
        <p:txBody>
          <a:bodyPr/>
          <a:lstStyle/>
          <a:p>
            <a:r>
              <a:rPr lang="en-US" dirty="0" smtClean="0"/>
              <a:t>D-6</a:t>
            </a:r>
            <a:endParaRPr lang="en-US" dirty="0"/>
          </a:p>
        </p:txBody>
      </p:sp>
    </p:spTree>
    <p:extLst>
      <p:ext uri="{BB962C8B-B14F-4D97-AF65-F5344CB8AC3E}">
        <p14:creationId xmlns:p14="http://schemas.microsoft.com/office/powerpoint/2010/main" xmlns="" val="210315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should be used only by airports that have estimated costs.  Use of average airport cost is not advised.</a:t>
            </a:r>
            <a:endParaRPr lang="en-US" dirty="0"/>
          </a:p>
        </p:txBody>
      </p:sp>
      <p:sp>
        <p:nvSpPr>
          <p:cNvPr id="4" name="Slide Number Placeholder 3"/>
          <p:cNvSpPr>
            <a:spLocks noGrp="1"/>
          </p:cNvSpPr>
          <p:nvPr>
            <p:ph type="sldNum" sz="quarter" idx="10"/>
          </p:nvPr>
        </p:nvSpPr>
        <p:spPr/>
        <p:txBody>
          <a:bodyPr/>
          <a:lstStyle/>
          <a:p>
            <a:r>
              <a:rPr lang="en-US" dirty="0" smtClean="0"/>
              <a:t>D-7</a:t>
            </a:r>
            <a:endParaRPr lang="en-US" dirty="0"/>
          </a:p>
        </p:txBody>
      </p:sp>
    </p:spTree>
    <p:extLst>
      <p:ext uri="{BB962C8B-B14F-4D97-AF65-F5344CB8AC3E}">
        <p14:creationId xmlns:p14="http://schemas.microsoft.com/office/powerpoint/2010/main" xmlns="" val="210315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dirty="0" smtClean="0"/>
              <a:t>D-8</a:t>
            </a:r>
            <a:endParaRPr lang="en-US" dirty="0"/>
          </a:p>
        </p:txBody>
      </p:sp>
    </p:spTree>
    <p:extLst>
      <p:ext uri="{BB962C8B-B14F-4D97-AF65-F5344CB8AC3E}">
        <p14:creationId xmlns:p14="http://schemas.microsoft.com/office/powerpoint/2010/main" xmlns="" val="655549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can be omitted by airports that have inserted</a:t>
            </a:r>
            <a:r>
              <a:rPr lang="en-US" baseline="0" dirty="0" smtClean="0"/>
              <a:t> their costs into slide 4.</a:t>
            </a:r>
            <a:endParaRPr lang="en-US" dirty="0"/>
          </a:p>
        </p:txBody>
      </p:sp>
      <p:sp>
        <p:nvSpPr>
          <p:cNvPr id="4" name="Slide Number Placeholder 3"/>
          <p:cNvSpPr>
            <a:spLocks noGrp="1"/>
          </p:cNvSpPr>
          <p:nvPr>
            <p:ph type="sldNum" sz="quarter" idx="10"/>
          </p:nvPr>
        </p:nvSpPr>
        <p:spPr/>
        <p:txBody>
          <a:bodyPr/>
          <a:lstStyle/>
          <a:p>
            <a:r>
              <a:rPr lang="en-US" dirty="0" smtClean="0"/>
              <a:t>D-9</a:t>
            </a:r>
            <a:endParaRPr lang="en-US" dirty="0"/>
          </a:p>
        </p:txBody>
      </p:sp>
    </p:spTree>
    <p:extLst>
      <p:ext uri="{BB962C8B-B14F-4D97-AF65-F5344CB8AC3E}">
        <p14:creationId xmlns:p14="http://schemas.microsoft.com/office/powerpoint/2010/main" xmlns="" val="2103159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can be omitted by airports that have completed slide 5.</a:t>
            </a:r>
            <a:endParaRPr lang="en-US" dirty="0"/>
          </a:p>
        </p:txBody>
      </p:sp>
      <p:sp>
        <p:nvSpPr>
          <p:cNvPr id="4" name="Slide Number Placeholder 3"/>
          <p:cNvSpPr>
            <a:spLocks noGrp="1"/>
          </p:cNvSpPr>
          <p:nvPr>
            <p:ph type="sldNum" sz="quarter" idx="10"/>
          </p:nvPr>
        </p:nvSpPr>
        <p:spPr/>
        <p:txBody>
          <a:bodyPr/>
          <a:lstStyle/>
          <a:p>
            <a:r>
              <a:rPr lang="en-US" dirty="0" smtClean="0"/>
              <a:t>D-10</a:t>
            </a:r>
            <a:endParaRPr lang="en-US" dirty="0"/>
          </a:p>
        </p:txBody>
      </p:sp>
    </p:spTree>
    <p:extLst>
      <p:ext uri="{BB962C8B-B14F-4D97-AF65-F5344CB8AC3E}">
        <p14:creationId xmlns:p14="http://schemas.microsoft.com/office/powerpoint/2010/main" xmlns="" val="210315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B40B0-99BF-4514-95F3-6FEDCD259FA6}"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209193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689B2-D7A9-4A8F-A7E7-BA0BABBEF812}"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409315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0D5DE-387A-4478-9C4F-F7F68C0A42B6}"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424276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4B4CD-DC43-4A46-AB5B-4112685CDA79}"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22CD5-7DCF-4117-868D-B76F0C8FA34D}" type="slidenum">
              <a:rPr lang="en-US" smtClean="0"/>
              <a:pPr/>
              <a:t>‹#›</a:t>
            </a:fld>
            <a:endParaRPr lang="en-US" dirty="0"/>
          </a:p>
        </p:txBody>
      </p:sp>
    </p:spTree>
    <p:extLst>
      <p:ext uri="{BB962C8B-B14F-4D97-AF65-F5344CB8AC3E}">
        <p14:creationId xmlns:p14="http://schemas.microsoft.com/office/powerpoint/2010/main" xmlns="" val="288534259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F65AF5-6498-42DA-A5DF-CB0BB3FC41CA}"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486083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4104FE-FB50-421F-AB5A-5B5906253D4D}" type="datetime1">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226611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7DD4FF-30F3-4454-BB5E-AA4D298D4DC0}" type="datetime1">
              <a:rPr lang="en-US" smtClean="0"/>
              <a:pPr/>
              <a:t>7/10/2013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82228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9A1010-933B-4A55-973A-D2DECCEC88B8}" type="datetime1">
              <a:rPr lang="en-US" smtClean="0"/>
              <a:pPr/>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297047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E9A14-277A-4EC7-B66B-E37122629786}" type="datetime1">
              <a:rPr lang="en-US" smtClean="0"/>
              <a:pPr/>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94825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49252-7DA1-4B09-9098-7CC0D91E9920}" type="datetime1">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1231126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C3A3E-EEEA-4CAC-8E17-656C65FDDA1A}" type="datetime1">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05CC3-6541-4A26-B2D4-C255299C96E8}" type="slidenum">
              <a:rPr lang="en-US" smtClean="0"/>
              <a:pPr/>
              <a:t>‹#›</a:t>
            </a:fld>
            <a:endParaRPr lang="en-US"/>
          </a:p>
        </p:txBody>
      </p:sp>
    </p:spTree>
    <p:extLst>
      <p:ext uri="{BB962C8B-B14F-4D97-AF65-F5344CB8AC3E}">
        <p14:creationId xmlns:p14="http://schemas.microsoft.com/office/powerpoint/2010/main" xmlns="" val="349078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7D8C0-BD1A-47D0-A347-DE9FE344A7CB}" type="datetime1">
              <a:rPr lang="en-US" smtClean="0"/>
              <a:pPr/>
              <a:t>7/10/2013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1E9C20F6-AA55-4939-866B-F79A53AEFB5C}" type="slidenum">
              <a:rPr lang="en-US" smtClean="0"/>
              <a:pPr/>
              <a:t>‹#›</a:t>
            </a:fld>
            <a:endParaRPr lang="en-US" dirty="0"/>
          </a:p>
        </p:txBody>
      </p:sp>
    </p:spTree>
    <p:extLst>
      <p:ext uri="{BB962C8B-B14F-4D97-AF65-F5344CB8AC3E}">
        <p14:creationId xmlns:p14="http://schemas.microsoft.com/office/powerpoint/2010/main" xmlns="" val="932562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Regulatory Compliance Costs and the Impact on Small Airports</a:t>
            </a:r>
            <a:endParaRPr lang="en-US" dirty="0"/>
          </a:p>
        </p:txBody>
      </p:sp>
      <p:sp>
        <p:nvSpPr>
          <p:cNvPr id="3" name="Subtitle 2"/>
          <p:cNvSpPr>
            <a:spLocks noGrp="1"/>
          </p:cNvSpPr>
          <p:nvPr>
            <p:ph type="subTitle" idx="1"/>
          </p:nvPr>
        </p:nvSpPr>
        <p:spPr/>
        <p:txBody>
          <a:bodyPr/>
          <a:lstStyle/>
          <a:p>
            <a:r>
              <a:rPr lang="en-US" dirty="0" smtClean="0"/>
              <a:t>Findings of </a:t>
            </a:r>
            <a:r>
              <a:rPr lang="en-US" i="1" dirty="0" smtClean="0"/>
              <a:t>ACRP Report 90</a:t>
            </a:r>
            <a:r>
              <a:rPr lang="en-US" dirty="0" smtClean="0"/>
              <a:t> and Application to </a:t>
            </a:r>
            <a:br>
              <a:rPr lang="en-US" dirty="0" smtClean="0"/>
            </a:br>
            <a:r>
              <a:rPr lang="en-US" dirty="0" smtClean="0"/>
              <a:t>[INSERT NAME OF AIRPORT]</a:t>
            </a:r>
            <a:endParaRPr lang="en-US" dirty="0"/>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xmlns="" val="89798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Federal Funding is Shrinking</a:t>
            </a:r>
            <a:endParaRPr lang="en-US" dirty="0"/>
          </a:p>
        </p:txBody>
      </p:sp>
      <p:sp>
        <p:nvSpPr>
          <p:cNvPr id="3" name="Content Placeholder 2"/>
          <p:cNvSpPr>
            <a:spLocks noGrp="1"/>
          </p:cNvSpPr>
          <p:nvPr>
            <p:ph idx="1"/>
          </p:nvPr>
        </p:nvSpPr>
        <p:spPr/>
        <p:txBody>
          <a:bodyPr>
            <a:normAutofit fontScale="92500"/>
          </a:bodyPr>
          <a:lstStyle/>
          <a:p>
            <a:r>
              <a:rPr lang="en-US" dirty="0" smtClean="0"/>
              <a:t>AIP and PFC funds are available only for capital projects</a:t>
            </a:r>
          </a:p>
          <a:p>
            <a:pPr lvl="1"/>
            <a:r>
              <a:rPr lang="en-US" dirty="0" smtClean="0"/>
              <a:t>Most recurring costs are administrative or operational and do not qualify for these funds</a:t>
            </a:r>
          </a:p>
          <a:p>
            <a:r>
              <a:rPr lang="en-US" dirty="0" smtClean="0"/>
              <a:t>AIP funding remained level at $3.5 billion from FY 2008 to FY 2011 and declined starting in FY 2012</a:t>
            </a:r>
          </a:p>
          <a:p>
            <a:r>
              <a:rPr lang="en-US" dirty="0" smtClean="0"/>
              <a:t>The federal AIP share decreased from 95% to 90% for small airports in recent legislation</a:t>
            </a:r>
          </a:p>
          <a:p>
            <a:r>
              <a:rPr lang="en-US" dirty="0" smtClean="0"/>
              <a:t>The PFC cap has not increased since 2001</a:t>
            </a:r>
            <a:endParaRPr lang="en-US" dirty="0"/>
          </a:p>
        </p:txBody>
      </p:sp>
      <p:sp>
        <p:nvSpPr>
          <p:cNvPr id="4" name="Slide Number Placeholder 3"/>
          <p:cNvSpPr>
            <a:spLocks noGrp="1"/>
          </p:cNvSpPr>
          <p:nvPr>
            <p:ph type="sldNum" sz="quarter" idx="12"/>
          </p:nvPr>
        </p:nvSpPr>
        <p:spPr/>
        <p:txBody>
          <a:bodyPr/>
          <a:lstStyle/>
          <a:p>
            <a:fld id="{5C622CD5-7DCF-4117-868D-B76F0C8FA34D}" type="slidenum">
              <a:rPr lang="en-US" smtClean="0"/>
              <a:pPr/>
              <a:t>9</a:t>
            </a:fld>
            <a:endParaRPr lang="en-US" dirty="0"/>
          </a:p>
        </p:txBody>
      </p:sp>
    </p:spTree>
    <p:extLst>
      <p:ext uri="{BB962C8B-B14F-4D97-AF65-F5344CB8AC3E}">
        <p14:creationId xmlns:p14="http://schemas.microsoft.com/office/powerpoint/2010/main" xmlns="" val="2439702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Compliance Costs Take Resources Away from Revenue-Generating Development and Operations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sz="2800" dirty="0" smtClean="0"/>
              <a:t>Grant funds, PFCs and other airport revenue used to pay for compliance requirements cannot be spent on projects</a:t>
            </a:r>
          </a:p>
          <a:p>
            <a:r>
              <a:rPr lang="en-US" sz="2800" dirty="0" smtClean="0"/>
              <a:t>Example – [TO BE </a:t>
            </a:r>
            <a:r>
              <a:rPr lang="en-US" sz="2800" dirty="0"/>
              <a:t>COMPLETED BY AIRPORT]</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5C622CD5-7DCF-4117-868D-B76F0C8FA34D}" type="slidenum">
              <a:rPr lang="en-US" smtClean="0"/>
              <a:pPr/>
              <a:t>10</a:t>
            </a:fld>
            <a:endParaRPr lang="en-US" dirty="0"/>
          </a:p>
        </p:txBody>
      </p:sp>
    </p:spTree>
    <p:extLst>
      <p:ext uri="{BB962C8B-B14F-4D97-AF65-F5344CB8AC3E}">
        <p14:creationId xmlns:p14="http://schemas.microsoft.com/office/powerpoint/2010/main" xmlns="" val="4243511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Compliance Costs Take Resources Away from Revenue-Generating Development and Operations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sz="2800" dirty="0"/>
              <a:t>Limited budgets force small airports to use existing staff to comply with requirements—taking time away from running the airport and providing service to the public.</a:t>
            </a:r>
          </a:p>
          <a:p>
            <a:r>
              <a:rPr lang="en-US" sz="2800" dirty="0" smtClean="0"/>
              <a:t>Example – [TO BE COMPLETED BY AIRPORT]</a:t>
            </a:r>
          </a:p>
          <a:p>
            <a:endParaRPr lang="en-US" sz="2800" dirty="0"/>
          </a:p>
        </p:txBody>
      </p:sp>
      <p:sp>
        <p:nvSpPr>
          <p:cNvPr id="4" name="Slide Number Placeholder 3"/>
          <p:cNvSpPr>
            <a:spLocks noGrp="1"/>
          </p:cNvSpPr>
          <p:nvPr>
            <p:ph type="sldNum" sz="quarter" idx="12"/>
          </p:nvPr>
        </p:nvSpPr>
        <p:spPr/>
        <p:txBody>
          <a:bodyPr/>
          <a:lstStyle/>
          <a:p>
            <a:fld id="{5C622CD5-7DCF-4117-868D-B76F0C8FA34D}" type="slidenum">
              <a:rPr lang="en-US" smtClean="0"/>
              <a:pPr/>
              <a:t>11</a:t>
            </a:fld>
            <a:endParaRPr lang="en-US" dirty="0"/>
          </a:p>
        </p:txBody>
      </p:sp>
    </p:spTree>
    <p:extLst>
      <p:ext uri="{BB962C8B-B14F-4D97-AF65-F5344CB8AC3E}">
        <p14:creationId xmlns:p14="http://schemas.microsoft.com/office/powerpoint/2010/main" xmlns="" val="1174587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a:t>
            </a:r>
            <a:r>
              <a:rPr lang="en-US" sz="3000" dirty="0" smtClean="0"/>
              <a:t>One-Size-Fits-All</a:t>
            </a:r>
            <a:r>
              <a:rPr lang="en-US" sz="3000" dirty="0"/>
              <a:t>” </a:t>
            </a:r>
            <a:r>
              <a:rPr lang="en-US" sz="3000" dirty="0" smtClean="0"/>
              <a:t>Compliance Standards Result in Disproportionate Costs to Small Airports</a:t>
            </a:r>
            <a:endParaRPr lang="en-US" sz="3000" dirty="0"/>
          </a:p>
        </p:txBody>
      </p:sp>
      <p:sp>
        <p:nvSpPr>
          <p:cNvPr id="3" name="Content Placeholder 2"/>
          <p:cNvSpPr>
            <a:spLocks noGrp="1"/>
          </p:cNvSpPr>
          <p:nvPr>
            <p:ph idx="1"/>
          </p:nvPr>
        </p:nvSpPr>
        <p:spPr/>
        <p:txBody>
          <a:bodyPr>
            <a:normAutofit/>
          </a:bodyPr>
          <a:lstStyle/>
          <a:p>
            <a:r>
              <a:rPr lang="en-US" sz="2800" dirty="0" smtClean="0"/>
              <a:t>More cases of the FAA adopting uniform requirements for </a:t>
            </a:r>
            <a:r>
              <a:rPr lang="en-US" sz="2800" smtClean="0"/>
              <a:t>all size </a:t>
            </a:r>
            <a:r>
              <a:rPr lang="en-US" sz="2800" dirty="0" smtClean="0"/>
              <a:t>categories of airports </a:t>
            </a:r>
          </a:p>
          <a:p>
            <a:pPr lvl="1"/>
            <a:r>
              <a:rPr lang="en-US" sz="2400" dirty="0" smtClean="0"/>
              <a:t>Standards usually based on characteristics of large airports</a:t>
            </a:r>
          </a:p>
          <a:p>
            <a:pPr lvl="1"/>
            <a:r>
              <a:rPr lang="en-US" sz="2400" dirty="0" smtClean="0"/>
              <a:t>Standards may be excessive to needs of small commercial airports and their users</a:t>
            </a:r>
          </a:p>
          <a:p>
            <a:r>
              <a:rPr lang="en-US" sz="2800" dirty="0" smtClean="0"/>
              <a:t>A $500,000 requirement costs San Antonio Airport 7.5</a:t>
            </a:r>
            <a:r>
              <a:rPr lang="en-US" sz="2800" dirty="0" smtClean="0">
                <a:latin typeface="Arial"/>
                <a:cs typeface="Arial"/>
              </a:rPr>
              <a:t>¢ per passenger.  It costs [INSERT AIRPORT NAME] $[INSERT AMOUNT] per passenger</a:t>
            </a:r>
            <a:endParaRPr lang="en-US" sz="2800" dirty="0" smtClean="0"/>
          </a:p>
          <a:p>
            <a:r>
              <a:rPr lang="en-US" sz="2800" dirty="0" smtClean="0"/>
              <a:t>Agency estimates of compliance costs (when made) are often below actual impacts</a:t>
            </a:r>
          </a:p>
          <a:p>
            <a:endParaRPr lang="en-US" sz="2800" dirty="0" smtClean="0"/>
          </a:p>
          <a:p>
            <a:pPr marL="0" indent="0">
              <a:buNone/>
            </a:pPr>
            <a:endParaRPr lang="en-US" sz="2800" dirty="0"/>
          </a:p>
        </p:txBody>
      </p:sp>
      <p:sp>
        <p:nvSpPr>
          <p:cNvPr id="4" name="Slide Number Placeholder 3"/>
          <p:cNvSpPr>
            <a:spLocks noGrp="1"/>
          </p:cNvSpPr>
          <p:nvPr>
            <p:ph type="sldNum" sz="quarter" idx="12"/>
          </p:nvPr>
        </p:nvSpPr>
        <p:spPr/>
        <p:txBody>
          <a:bodyPr/>
          <a:lstStyle/>
          <a:p>
            <a:fld id="{5C622CD5-7DCF-4117-868D-B76F0C8FA34D}" type="slidenum">
              <a:rPr lang="en-US" smtClean="0"/>
              <a:pPr/>
              <a:t>12</a:t>
            </a:fld>
            <a:endParaRPr lang="en-US" dirty="0"/>
          </a:p>
        </p:txBody>
      </p:sp>
    </p:spTree>
    <p:extLst>
      <p:ext uri="{BB962C8B-B14F-4D97-AF65-F5344CB8AC3E}">
        <p14:creationId xmlns:p14="http://schemas.microsoft.com/office/powerpoint/2010/main" xmlns="" val="309466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to Reduce Future Cost Impacts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Increased participation by small airports in notice and comment rulemaking to provide better cost information </a:t>
            </a:r>
          </a:p>
          <a:p>
            <a:r>
              <a:rPr lang="en-US" dirty="0" smtClean="0"/>
              <a:t>Increased participation by small airports when agencies publish draft policy and guidance documents for comment </a:t>
            </a:r>
          </a:p>
          <a:p>
            <a:r>
              <a:rPr lang="en-US" dirty="0" smtClean="0"/>
              <a:t>Other potential options:</a:t>
            </a:r>
          </a:p>
          <a:p>
            <a:pPr lvl="1"/>
            <a:r>
              <a:rPr lang="en-US" dirty="0" smtClean="0"/>
              <a:t>Are outside the control of airports</a:t>
            </a:r>
          </a:p>
          <a:p>
            <a:pPr lvl="1"/>
            <a:r>
              <a:rPr lang="en-US" dirty="0" smtClean="0"/>
              <a:t>Would require action by government agencies and regulators</a:t>
            </a:r>
            <a:br>
              <a:rPr lang="en-US" dirty="0" smtClean="0"/>
            </a:br>
            <a:r>
              <a:rPr lang="en-US" dirty="0" smtClean="0"/>
              <a:t>(and </a:t>
            </a:r>
            <a:r>
              <a:rPr lang="en-US" dirty="0"/>
              <a:t>thus </a:t>
            </a:r>
            <a:r>
              <a:rPr lang="en-US" dirty="0" smtClean="0"/>
              <a:t>were outside </a:t>
            </a:r>
            <a:r>
              <a:rPr lang="en-US" dirty="0"/>
              <a:t>the scope of the </a:t>
            </a:r>
            <a:r>
              <a:rPr lang="en-US" dirty="0" smtClean="0"/>
              <a:t>research)</a:t>
            </a:r>
            <a:endParaRPr lang="en-US" dirty="0"/>
          </a:p>
          <a:p>
            <a:pPr lvl="1"/>
            <a:endParaRPr lang="en-US" dirty="0"/>
          </a:p>
        </p:txBody>
      </p:sp>
      <p:sp>
        <p:nvSpPr>
          <p:cNvPr id="4" name="Slide Number Placeholder 3"/>
          <p:cNvSpPr>
            <a:spLocks noGrp="1"/>
          </p:cNvSpPr>
          <p:nvPr>
            <p:ph type="sldNum" sz="quarter" idx="12"/>
          </p:nvPr>
        </p:nvSpPr>
        <p:spPr/>
        <p:txBody>
          <a:bodyPr/>
          <a:lstStyle/>
          <a:p>
            <a:fld id="{5C622CD5-7DCF-4117-868D-B76F0C8FA34D}" type="slidenum">
              <a:rPr lang="en-US" smtClean="0"/>
              <a:pPr/>
              <a:t>13</a:t>
            </a:fld>
            <a:endParaRPr lang="en-US" dirty="0"/>
          </a:p>
        </p:txBody>
      </p:sp>
    </p:spTree>
    <p:extLst>
      <p:ext uri="{BB962C8B-B14F-4D97-AF65-F5344CB8AC3E}">
        <p14:creationId xmlns:p14="http://schemas.microsoft.com/office/powerpoint/2010/main" xmlns="" val="15538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r>
              <a:rPr lang="en-US" sz="2800" dirty="0" smtClean="0"/>
              <a:t>Small airports face increasing regulation</a:t>
            </a:r>
          </a:p>
          <a:p>
            <a:r>
              <a:rPr lang="en-US" sz="2800" dirty="0" smtClean="0"/>
              <a:t>Compliance adds costs to [INSERT AIRPORT NAME]</a:t>
            </a:r>
          </a:p>
          <a:p>
            <a:r>
              <a:rPr lang="en-US" sz="2800" dirty="0" smtClean="0"/>
              <a:t>Compliance adds substantial industry costs</a:t>
            </a:r>
          </a:p>
          <a:p>
            <a:r>
              <a:rPr lang="en-US" sz="2800" dirty="0" smtClean="0"/>
              <a:t>Small airports have limited means to raise revenue</a:t>
            </a:r>
          </a:p>
          <a:p>
            <a:r>
              <a:rPr lang="en-US" sz="2800" dirty="0" smtClean="0"/>
              <a:t>Federal funding is shrinking</a:t>
            </a:r>
          </a:p>
          <a:p>
            <a:r>
              <a:rPr lang="en-US" sz="2800" dirty="0"/>
              <a:t>Compliance reduces funds available </a:t>
            </a:r>
            <a:r>
              <a:rPr lang="en-US" sz="2800" dirty="0" smtClean="0"/>
              <a:t>for revenue-generating </a:t>
            </a:r>
            <a:r>
              <a:rPr lang="en-US" sz="2800" dirty="0"/>
              <a:t>services and </a:t>
            </a:r>
            <a:r>
              <a:rPr lang="en-US" sz="2800" dirty="0" smtClean="0"/>
              <a:t>facilities</a:t>
            </a:r>
            <a:endParaRPr lang="en-US" sz="2400" dirty="0"/>
          </a:p>
          <a:p>
            <a:r>
              <a:rPr lang="en-US" sz="2800" dirty="0"/>
              <a:t>“One-size-fits-all” standards </a:t>
            </a:r>
            <a:r>
              <a:rPr lang="en-US" sz="2800" dirty="0" smtClean="0"/>
              <a:t>result in extra costs </a:t>
            </a:r>
            <a:r>
              <a:rPr lang="en-US" sz="2800" dirty="0"/>
              <a:t>on small commercial airports</a:t>
            </a:r>
          </a:p>
          <a:p>
            <a:r>
              <a:rPr lang="en-US" sz="2800" dirty="0" smtClean="0"/>
              <a:t>Options to reduce compliance costs</a:t>
            </a:r>
          </a:p>
        </p:txBody>
      </p:sp>
      <p:sp>
        <p:nvSpPr>
          <p:cNvPr id="4" name="Slide Number Placeholder 3"/>
          <p:cNvSpPr>
            <a:spLocks noGrp="1"/>
          </p:cNvSpPr>
          <p:nvPr>
            <p:ph type="sldNum" sz="quarter" idx="12"/>
          </p:nvPr>
        </p:nvSpPr>
        <p:spPr/>
        <p:txBody>
          <a:bodyPr/>
          <a:lstStyle/>
          <a:p>
            <a:fld id="{5C622CD5-7DCF-4117-868D-B76F0C8FA34D}" type="slidenum">
              <a:rPr lang="en-US" smtClean="0"/>
              <a:pPr/>
              <a:t>1</a:t>
            </a:fld>
            <a:endParaRPr lang="en-US" dirty="0"/>
          </a:p>
        </p:txBody>
      </p:sp>
    </p:spTree>
    <p:extLst>
      <p:ext uri="{BB962C8B-B14F-4D97-AF65-F5344CB8AC3E}">
        <p14:creationId xmlns:p14="http://schemas.microsoft.com/office/powerpoint/2010/main" xmlns="" val="96338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Small </a:t>
            </a:r>
            <a:r>
              <a:rPr lang="en-US" sz="2800" b="1" dirty="0" smtClean="0"/>
              <a:t>commercial airports </a:t>
            </a:r>
            <a:r>
              <a:rPr lang="en-US" sz="2800" b="1" dirty="0"/>
              <a:t>face increasing regulatory </a:t>
            </a:r>
            <a:r>
              <a:rPr lang="en-US" sz="2800" b="1" dirty="0" smtClean="0"/>
              <a:t>requirements</a:t>
            </a:r>
            <a:endParaRPr lang="en-US" sz="2800" dirty="0"/>
          </a:p>
        </p:txBody>
      </p:sp>
      <p:pic>
        <p:nvPicPr>
          <p:cNvPr id="1027" name="Picture 3"/>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2600" y="3276600"/>
            <a:ext cx="5962275" cy="2463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38200" y="1219200"/>
            <a:ext cx="7391400" cy="1200329"/>
          </a:xfrm>
          <a:prstGeom prst="rect">
            <a:avLst/>
          </a:prstGeom>
          <a:noFill/>
        </p:spPr>
        <p:txBody>
          <a:bodyPr wrap="square" rtlCol="0">
            <a:spAutoFit/>
          </a:bodyPr>
          <a:lstStyle/>
          <a:p>
            <a:pPr marL="285750" indent="-285750">
              <a:buFont typeface="Arial" pitchFamily="34" charset="0"/>
              <a:buChar char="•"/>
            </a:pPr>
            <a:r>
              <a:rPr lang="en-US" sz="2400" dirty="0" smtClean="0"/>
              <a:t>291 requirements adopted from 2000 to 2010</a:t>
            </a:r>
          </a:p>
          <a:p>
            <a:pPr marL="285750" indent="-285750">
              <a:buFont typeface="Arial" pitchFamily="34" charset="0"/>
              <a:buChar char="•"/>
            </a:pPr>
            <a:r>
              <a:rPr lang="en-US" sz="2400" dirty="0" smtClean="0"/>
              <a:t>Equivalent of one new requirement every two weeks</a:t>
            </a:r>
          </a:p>
          <a:p>
            <a:pPr marL="285750" indent="-285750">
              <a:buFont typeface="Arial" pitchFamily="34" charset="0"/>
              <a:buChar char="•"/>
            </a:pPr>
            <a:r>
              <a:rPr lang="en-US" sz="2400" dirty="0" smtClean="0"/>
              <a:t>Requirements </a:t>
            </a:r>
            <a:r>
              <a:rPr lang="en-US" sz="2400" dirty="0"/>
              <a:t>continue to </a:t>
            </a:r>
            <a:r>
              <a:rPr lang="en-US" sz="2400" dirty="0" smtClean="0"/>
              <a:t>grow</a:t>
            </a:r>
            <a:endParaRPr lang="en-US" sz="2400" dirty="0"/>
          </a:p>
        </p:txBody>
      </p:sp>
      <p:sp>
        <p:nvSpPr>
          <p:cNvPr id="5" name="TextBox 4"/>
          <p:cNvSpPr txBox="1"/>
          <p:nvPr/>
        </p:nvSpPr>
        <p:spPr>
          <a:xfrm>
            <a:off x="1752600" y="2743200"/>
            <a:ext cx="5873274" cy="461665"/>
          </a:xfrm>
          <a:prstGeom prst="rect">
            <a:avLst/>
          </a:prstGeom>
          <a:noFill/>
        </p:spPr>
        <p:txBody>
          <a:bodyPr wrap="none" rtlCol="0">
            <a:spAutoFit/>
          </a:bodyPr>
          <a:lstStyle/>
          <a:p>
            <a:r>
              <a:rPr lang="en-US" sz="2400" b="1" dirty="0" smtClean="0"/>
              <a:t>COMPLIANCE ACTIONS ADOPTED IN 2000-10</a:t>
            </a:r>
            <a:endParaRPr lang="en-US" sz="2400" b="1" dirty="0"/>
          </a:p>
        </p:txBody>
      </p:sp>
      <p:sp>
        <p:nvSpPr>
          <p:cNvPr id="3" name="Slide Number Placeholder 2"/>
          <p:cNvSpPr>
            <a:spLocks noGrp="1"/>
          </p:cNvSpPr>
          <p:nvPr>
            <p:ph type="sldNum" sz="quarter" idx="12"/>
          </p:nvPr>
        </p:nvSpPr>
        <p:spPr/>
        <p:txBody>
          <a:bodyPr/>
          <a:lstStyle/>
          <a:p>
            <a:fld id="{5C622CD5-7DCF-4117-868D-B76F0C8FA34D}" type="slidenum">
              <a:rPr lang="en-US" sz="2000" smtClean="0"/>
              <a:pPr/>
              <a:t>2</a:t>
            </a:fld>
            <a:endParaRPr lang="en-US" sz="2000" dirty="0"/>
          </a:p>
        </p:txBody>
      </p:sp>
    </p:spTree>
    <p:extLst>
      <p:ext uri="{BB962C8B-B14F-4D97-AF65-F5344CB8AC3E}">
        <p14:creationId xmlns:p14="http://schemas.microsoft.com/office/powerpoint/2010/main" xmlns="" val="116768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Compliance Adds Costs to </a:t>
            </a:r>
            <a:br>
              <a:rPr lang="en-US" dirty="0" smtClean="0"/>
            </a:br>
            <a:r>
              <a:rPr lang="en-US" dirty="0" smtClean="0"/>
              <a:t>[INSERT AIRPORT NAME]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09246604"/>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Compliance</a:t>
                      </a:r>
                      <a:r>
                        <a:rPr lang="en-US" baseline="0" dirty="0" smtClean="0"/>
                        <a:t> Costs for [INSERT AIRPORT NAME]</a:t>
                      </a:r>
                      <a:endParaRPr lang="en-US" dirty="0"/>
                    </a:p>
                  </a:txBody>
                  <a:tcPr/>
                </a:tc>
                <a:tc hMerge="1">
                  <a:txBody>
                    <a:bodyPr/>
                    <a:lstStyle/>
                    <a:p>
                      <a:endParaRPr lang="en-US" dirty="0"/>
                    </a:p>
                  </a:txBody>
                  <a:tcPr/>
                </a:tc>
              </a:tr>
              <a:tr h="370840">
                <a:tc>
                  <a:txBody>
                    <a:bodyPr/>
                    <a:lstStyle/>
                    <a:p>
                      <a:r>
                        <a:rPr lang="en-US" dirty="0" smtClean="0"/>
                        <a:t>FAA/DOT</a:t>
                      </a:r>
                      <a:r>
                        <a:rPr lang="en-US" baseline="0" dirty="0" smtClean="0"/>
                        <a:t> Requirements</a:t>
                      </a:r>
                      <a:endParaRPr lang="en-US" dirty="0"/>
                    </a:p>
                  </a:txBody>
                  <a:tcPr/>
                </a:tc>
                <a:tc>
                  <a:txBody>
                    <a:bodyPr/>
                    <a:lstStyle/>
                    <a:p>
                      <a:endParaRPr lang="en-US"/>
                    </a:p>
                  </a:txBody>
                  <a:tcPr/>
                </a:tc>
              </a:tr>
              <a:tr h="370840">
                <a:tc>
                  <a:txBody>
                    <a:bodyPr/>
                    <a:lstStyle/>
                    <a:p>
                      <a:r>
                        <a:rPr lang="en-US" dirty="0" smtClean="0"/>
                        <a:t>Environmental Requirements</a:t>
                      </a:r>
                      <a:endParaRPr lang="en-US" dirty="0"/>
                    </a:p>
                  </a:txBody>
                  <a:tcPr/>
                </a:tc>
                <a:tc>
                  <a:txBody>
                    <a:bodyPr/>
                    <a:lstStyle/>
                    <a:p>
                      <a:endParaRPr lang="en-US"/>
                    </a:p>
                  </a:txBody>
                  <a:tcPr/>
                </a:tc>
              </a:tr>
              <a:tr h="370840">
                <a:tc>
                  <a:txBody>
                    <a:bodyPr/>
                    <a:lstStyle/>
                    <a:p>
                      <a:r>
                        <a:rPr lang="en-US" dirty="0" smtClean="0"/>
                        <a:t>Security</a:t>
                      </a:r>
                      <a:r>
                        <a:rPr lang="en-US" baseline="0" dirty="0" smtClean="0"/>
                        <a:t> Requirements</a:t>
                      </a:r>
                    </a:p>
                  </a:txBody>
                  <a:tcPr/>
                </a:tc>
                <a:tc>
                  <a:txBody>
                    <a:bodyPr/>
                    <a:lstStyle/>
                    <a:p>
                      <a:endParaRPr lang="en-US"/>
                    </a:p>
                  </a:txBody>
                  <a:tcPr/>
                </a:tc>
              </a:tr>
              <a:tr h="370840">
                <a:tc>
                  <a:txBody>
                    <a:bodyPr/>
                    <a:lstStyle/>
                    <a:p>
                      <a:r>
                        <a:rPr lang="en-US" dirty="0" smtClean="0"/>
                        <a:t>OSHA Requirements</a:t>
                      </a:r>
                      <a:endParaRPr lang="en-US" dirty="0"/>
                    </a:p>
                  </a:txBody>
                  <a:tcPr/>
                </a:tc>
                <a:tc>
                  <a:txBody>
                    <a:bodyPr/>
                    <a:lstStyle/>
                    <a:p>
                      <a:endParaRPr lang="en-US"/>
                    </a:p>
                  </a:txBody>
                  <a:tcPr/>
                </a:tc>
              </a:tr>
              <a:tr h="370840">
                <a:tc>
                  <a:txBody>
                    <a:bodyPr/>
                    <a:lstStyle/>
                    <a:p>
                      <a:r>
                        <a:rPr lang="en-US" b="1" dirty="0" smtClean="0"/>
                        <a:t>Total Compliance Costs</a:t>
                      </a:r>
                      <a:endParaRPr lang="en-US" b="1" dirty="0"/>
                    </a:p>
                  </a:txBody>
                  <a:tcPr/>
                </a:tc>
                <a:tc>
                  <a:txBody>
                    <a:bodyPr/>
                    <a:lstStyle/>
                    <a:p>
                      <a:endParaRPr lang="en-US" b="1" dirty="0"/>
                    </a:p>
                  </a:txBody>
                  <a:tcPr/>
                </a:tc>
              </a:tr>
            </a:tbl>
          </a:graphicData>
        </a:graphic>
      </p:graphicFrame>
      <p:sp>
        <p:nvSpPr>
          <p:cNvPr id="3" name="Slide Number Placeholder 2"/>
          <p:cNvSpPr>
            <a:spLocks noGrp="1"/>
          </p:cNvSpPr>
          <p:nvPr>
            <p:ph type="sldNum" sz="quarter" idx="12"/>
          </p:nvPr>
        </p:nvSpPr>
        <p:spPr/>
        <p:txBody>
          <a:bodyPr/>
          <a:lstStyle/>
          <a:p>
            <a:fld id="{5C622CD5-7DCF-4117-868D-B76F0C8FA34D}" type="slidenum">
              <a:rPr lang="en-US" smtClean="0"/>
              <a:pPr/>
              <a:t>3</a:t>
            </a:fld>
            <a:endParaRPr lang="en-US" dirty="0"/>
          </a:p>
        </p:txBody>
      </p:sp>
    </p:spTree>
    <p:extLst>
      <p:ext uri="{BB962C8B-B14F-4D97-AF65-F5344CB8AC3E}">
        <p14:creationId xmlns:p14="http://schemas.microsoft.com/office/powerpoint/2010/main" xmlns="" val="248488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Costly Requirements for </a:t>
            </a:r>
            <a:br>
              <a:rPr lang="en-US" dirty="0" smtClean="0"/>
            </a:br>
            <a:r>
              <a:rPr lang="en-US" dirty="0" smtClean="0"/>
              <a:t>[INSERT AIRPORT NAME]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48571990"/>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Requirements with Highest Initial Cost</a:t>
                      </a:r>
                      <a:endParaRPr lang="en-US" dirty="0"/>
                    </a:p>
                  </a:txBody>
                  <a:tcPr/>
                </a:tc>
                <a:tc hMerge="1">
                  <a:txBody>
                    <a:bodyPr/>
                    <a:lstStyle/>
                    <a:p>
                      <a:endParaRPr lang="en-US" dirty="0"/>
                    </a:p>
                  </a:txBody>
                  <a:tcPr/>
                </a:tc>
              </a:tr>
              <a:tr h="370840">
                <a:tc>
                  <a:txBody>
                    <a:bodyPr/>
                    <a:lstStyle/>
                    <a:p>
                      <a:r>
                        <a:rPr lang="en-US" dirty="0" smtClean="0"/>
                        <a:t>Requirement</a:t>
                      </a:r>
                      <a:endParaRPr lang="en-US" dirty="0"/>
                    </a:p>
                  </a:txBody>
                  <a:tcPr/>
                </a:tc>
                <a:tc>
                  <a:txBody>
                    <a:bodyPr/>
                    <a:lstStyle/>
                    <a:p>
                      <a:r>
                        <a:rPr lang="en-US" dirty="0" smtClean="0"/>
                        <a:t>$$$$$$$$$</a:t>
                      </a:r>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5C622CD5-7DCF-4117-868D-B76F0C8FA34D}" type="slidenum">
              <a:rPr lang="en-US" smtClean="0"/>
              <a:pPr/>
              <a:t>4</a:t>
            </a:fld>
            <a:endParaRPr lang="en-US" dirty="0"/>
          </a:p>
        </p:txBody>
      </p:sp>
    </p:spTree>
    <p:extLst>
      <p:ext uri="{BB962C8B-B14F-4D97-AF65-F5344CB8AC3E}">
        <p14:creationId xmlns:p14="http://schemas.microsoft.com/office/powerpoint/2010/main" xmlns="" val="2873500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Costly Requirements for </a:t>
            </a:r>
            <a:br>
              <a:rPr lang="en-US" dirty="0" smtClean="0"/>
            </a:br>
            <a:r>
              <a:rPr lang="en-US" dirty="0" smtClean="0"/>
              <a:t>[INSERT AIRPORT NAME]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61440254"/>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Requirements with Highest Recurring Cost</a:t>
                      </a:r>
                      <a:endParaRPr lang="en-US" dirty="0"/>
                    </a:p>
                  </a:txBody>
                  <a:tcPr/>
                </a:tc>
                <a:tc hMerge="1">
                  <a:txBody>
                    <a:bodyPr/>
                    <a:lstStyle/>
                    <a:p>
                      <a:endParaRPr lang="en-US" dirty="0"/>
                    </a:p>
                  </a:txBody>
                  <a:tcPr/>
                </a:tc>
              </a:tr>
              <a:tr h="370840">
                <a:tc>
                  <a:txBody>
                    <a:bodyPr/>
                    <a:lstStyle/>
                    <a:p>
                      <a:r>
                        <a:rPr lang="en-US" dirty="0" smtClean="0"/>
                        <a:t>Requirement</a:t>
                      </a:r>
                      <a:endParaRPr lang="en-US" dirty="0"/>
                    </a:p>
                  </a:txBody>
                  <a:tcPr/>
                </a:tc>
                <a:tc>
                  <a:txBody>
                    <a:bodyPr/>
                    <a:lstStyle/>
                    <a:p>
                      <a:r>
                        <a:rPr lang="en-US" smtClean="0"/>
                        <a:t>$$$$$$$$$</a:t>
                      </a:r>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5C622CD5-7DCF-4117-868D-B76F0C8FA34D}" type="slidenum">
              <a:rPr lang="en-US" smtClean="0"/>
              <a:pPr/>
              <a:t>5</a:t>
            </a:fld>
            <a:endParaRPr lang="en-US" dirty="0"/>
          </a:p>
        </p:txBody>
      </p:sp>
    </p:spTree>
    <p:extLst>
      <p:ext uri="{BB962C8B-B14F-4D97-AF65-F5344CB8AC3E}">
        <p14:creationId xmlns:p14="http://schemas.microsoft.com/office/powerpoint/2010/main" xmlns="" val="4007743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Compliance </a:t>
            </a:r>
            <a:r>
              <a:rPr lang="en-US" dirty="0" smtClean="0"/>
              <a:t>Results in </a:t>
            </a:r>
            <a:r>
              <a:rPr lang="en-US" dirty="0"/>
              <a:t>Substantial Aggregate Industry Costs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20089609"/>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Total Small Airport Industry Costs</a:t>
                      </a:r>
                      <a:endParaRPr lang="en-US" dirty="0"/>
                    </a:p>
                  </a:txBody>
                  <a:tcPr/>
                </a:tc>
                <a:tc hMerge="1">
                  <a:txBody>
                    <a:bodyPr/>
                    <a:lstStyle/>
                    <a:p>
                      <a:endParaRPr lang="en-US" dirty="0"/>
                    </a:p>
                  </a:txBody>
                  <a:tcPr/>
                </a:tc>
              </a:tr>
              <a:tr h="370840">
                <a:tc>
                  <a:txBody>
                    <a:bodyPr/>
                    <a:lstStyle/>
                    <a:p>
                      <a:r>
                        <a:rPr lang="en-US" dirty="0" smtClean="0"/>
                        <a:t>FAA/DOT Requirements</a:t>
                      </a:r>
                      <a:endParaRPr lang="en-US" dirty="0"/>
                    </a:p>
                  </a:txBody>
                  <a:tcPr/>
                </a:tc>
                <a:tc>
                  <a:txBody>
                    <a:bodyPr/>
                    <a:lstStyle/>
                    <a:p>
                      <a:pPr algn="r"/>
                      <a:r>
                        <a:rPr lang="en-US" dirty="0" smtClean="0"/>
                        <a:t>$1,459,500,000</a:t>
                      </a:r>
                      <a:endParaRPr lang="en-US" dirty="0"/>
                    </a:p>
                  </a:txBody>
                  <a:tcPr/>
                </a:tc>
              </a:tr>
              <a:tr h="370840">
                <a:tc>
                  <a:txBody>
                    <a:bodyPr/>
                    <a:lstStyle/>
                    <a:p>
                      <a:r>
                        <a:rPr lang="en-US" dirty="0" smtClean="0"/>
                        <a:t>Environmental Requirements</a:t>
                      </a:r>
                      <a:endParaRPr lang="en-US" dirty="0"/>
                    </a:p>
                  </a:txBody>
                  <a:tcPr/>
                </a:tc>
                <a:tc>
                  <a:txBody>
                    <a:bodyPr/>
                    <a:lstStyle/>
                    <a:p>
                      <a:pPr algn="r"/>
                      <a:r>
                        <a:rPr lang="en-US" dirty="0" smtClean="0"/>
                        <a:t>$90,200,000</a:t>
                      </a:r>
                    </a:p>
                  </a:txBody>
                  <a:tcPr/>
                </a:tc>
              </a:tr>
              <a:tr h="370840">
                <a:tc>
                  <a:txBody>
                    <a:bodyPr/>
                    <a:lstStyle/>
                    <a:p>
                      <a:r>
                        <a:rPr lang="en-US" dirty="0" smtClean="0"/>
                        <a:t>Security Requirements</a:t>
                      </a:r>
                      <a:endParaRPr lang="en-US" dirty="0"/>
                    </a:p>
                  </a:txBody>
                  <a:tcPr/>
                </a:tc>
                <a:tc>
                  <a:txBody>
                    <a:bodyPr/>
                    <a:lstStyle/>
                    <a:p>
                      <a:pPr algn="r"/>
                      <a:r>
                        <a:rPr lang="en-US" dirty="0" smtClean="0"/>
                        <a:t>$610,800,000</a:t>
                      </a:r>
                      <a:endParaRPr lang="en-US" dirty="0"/>
                    </a:p>
                  </a:txBody>
                  <a:tcPr/>
                </a:tc>
              </a:tr>
              <a:tr h="370840">
                <a:tc>
                  <a:txBody>
                    <a:bodyPr/>
                    <a:lstStyle/>
                    <a:p>
                      <a:r>
                        <a:rPr lang="en-US" dirty="0" smtClean="0"/>
                        <a:t>OSHA Requirements</a:t>
                      </a:r>
                      <a:endParaRPr lang="en-US" dirty="0"/>
                    </a:p>
                  </a:txBody>
                  <a:tcPr/>
                </a:tc>
                <a:tc>
                  <a:txBody>
                    <a:bodyPr/>
                    <a:lstStyle/>
                    <a:p>
                      <a:pPr algn="r"/>
                      <a:r>
                        <a:rPr lang="en-US" dirty="0" smtClean="0"/>
                        <a:t>$11,700,000</a:t>
                      </a:r>
                      <a:endParaRPr lang="en-US" dirty="0"/>
                    </a:p>
                  </a:txBody>
                  <a:tcPr/>
                </a:tc>
              </a:tr>
              <a:tr h="370840">
                <a:tc>
                  <a:txBody>
                    <a:bodyPr/>
                    <a:lstStyle/>
                    <a:p>
                      <a:r>
                        <a:rPr lang="en-US" b="1" dirty="0" smtClean="0"/>
                        <a:t>Total Compliance Costs</a:t>
                      </a:r>
                      <a:endParaRPr lang="en-US" b="1" dirty="0"/>
                    </a:p>
                  </a:txBody>
                  <a:tcPr/>
                </a:tc>
                <a:tc>
                  <a:txBody>
                    <a:bodyPr/>
                    <a:lstStyle/>
                    <a:p>
                      <a:pPr algn="r"/>
                      <a:r>
                        <a:rPr lang="en-US" b="1" dirty="0" smtClean="0"/>
                        <a:t>$2,172,200,000</a:t>
                      </a:r>
                      <a:endParaRPr lang="en-US" b="1" dirty="0"/>
                    </a:p>
                  </a:txBody>
                  <a:tcPr/>
                </a:tc>
              </a:tr>
            </a:tbl>
          </a:graphicData>
        </a:graphic>
      </p:graphicFrame>
      <p:sp>
        <p:nvSpPr>
          <p:cNvPr id="3" name="Slide Number Placeholder 2"/>
          <p:cNvSpPr>
            <a:spLocks noGrp="1"/>
          </p:cNvSpPr>
          <p:nvPr>
            <p:ph type="sldNum" sz="quarter" idx="12"/>
          </p:nvPr>
        </p:nvSpPr>
        <p:spPr/>
        <p:txBody>
          <a:bodyPr/>
          <a:lstStyle/>
          <a:p>
            <a:fld id="{5C622CD5-7DCF-4117-868D-B76F0C8FA34D}" type="slidenum">
              <a:rPr lang="en-US" smtClean="0"/>
              <a:pPr/>
              <a:t>6</a:t>
            </a:fld>
            <a:endParaRPr lang="en-US" dirty="0"/>
          </a:p>
        </p:txBody>
      </p:sp>
    </p:spTree>
    <p:extLst>
      <p:ext uri="{BB962C8B-B14F-4D97-AF65-F5344CB8AC3E}">
        <p14:creationId xmlns:p14="http://schemas.microsoft.com/office/powerpoint/2010/main" xmlns="" val="2852502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Most Costly Requirements for the Small Airport Industry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37611360"/>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6324600"/>
                <a:gridCol w="1905000"/>
              </a:tblGrid>
              <a:tr h="370840">
                <a:tc gridSpan="2">
                  <a:txBody>
                    <a:bodyPr/>
                    <a:lstStyle/>
                    <a:p>
                      <a:pPr algn="ctr"/>
                      <a:r>
                        <a:rPr lang="en-US" dirty="0" smtClean="0"/>
                        <a:t>Requirements with Highest Industry Initial Cost  (Before</a:t>
                      </a:r>
                      <a:r>
                        <a:rPr lang="en-US" baseline="0" dirty="0" smtClean="0"/>
                        <a:t> Deducting Federal Funds)</a:t>
                      </a:r>
                      <a:endParaRPr lang="en-US" dirty="0"/>
                    </a:p>
                  </a:txBody>
                  <a:tcPr/>
                </a:tc>
                <a:tc hMerge="1">
                  <a:txBody>
                    <a:bodyPr/>
                    <a:lstStyle/>
                    <a:p>
                      <a:endParaRPr lang="en-US" dirty="0"/>
                    </a:p>
                  </a:txBody>
                  <a:tcPr/>
                </a:tc>
              </a:tr>
              <a:tr h="370840">
                <a:tc>
                  <a:txBody>
                    <a:bodyPr/>
                    <a:lstStyle/>
                    <a:p>
                      <a:r>
                        <a:rPr lang="en-US" dirty="0" smtClean="0"/>
                        <a:t>RSA Requirements (FAA)</a:t>
                      </a:r>
                      <a:endParaRPr lang="en-US" dirty="0"/>
                    </a:p>
                  </a:txBody>
                  <a:tcPr/>
                </a:tc>
                <a:tc>
                  <a:txBody>
                    <a:bodyPr/>
                    <a:lstStyle/>
                    <a:p>
                      <a:pPr algn="r"/>
                      <a:r>
                        <a:rPr lang="en-US" dirty="0" smtClean="0"/>
                        <a:t>$695,166,000</a:t>
                      </a:r>
                      <a:endParaRPr lang="en-US" dirty="0"/>
                    </a:p>
                  </a:txBody>
                  <a:tcPr/>
                </a:tc>
              </a:tr>
              <a:tr h="370840">
                <a:tc>
                  <a:txBody>
                    <a:bodyPr/>
                    <a:lstStyle/>
                    <a:p>
                      <a:r>
                        <a:rPr lang="en-US" dirty="0" smtClean="0"/>
                        <a:t>“Any other” Equipment or Systems for Access Control (Security)</a:t>
                      </a:r>
                      <a:endParaRPr lang="en-US" dirty="0"/>
                    </a:p>
                  </a:txBody>
                  <a:tcPr/>
                </a:tc>
                <a:tc>
                  <a:txBody>
                    <a:bodyPr/>
                    <a:lstStyle/>
                    <a:p>
                      <a:pPr algn="r"/>
                      <a:r>
                        <a:rPr lang="en-US" dirty="0" smtClean="0"/>
                        <a:t>$265,608,000</a:t>
                      </a:r>
                      <a:endParaRPr lang="en-US" dirty="0"/>
                    </a:p>
                  </a:txBody>
                  <a:tcPr/>
                </a:tc>
              </a:tr>
              <a:tr h="370840">
                <a:tc>
                  <a:txBody>
                    <a:bodyPr/>
                    <a:lstStyle/>
                    <a:p>
                      <a:r>
                        <a:rPr lang="en-US" dirty="0" smtClean="0"/>
                        <a:t>Perimeter</a:t>
                      </a:r>
                      <a:r>
                        <a:rPr lang="en-US" baseline="0" dirty="0" smtClean="0"/>
                        <a:t> Fencing for Security (FAA)</a:t>
                      </a:r>
                      <a:endParaRPr lang="en-US" dirty="0"/>
                    </a:p>
                  </a:txBody>
                  <a:tcPr/>
                </a:tc>
                <a:tc>
                  <a:txBody>
                    <a:bodyPr/>
                    <a:lstStyle/>
                    <a:p>
                      <a:pPr algn="r"/>
                      <a:r>
                        <a:rPr lang="en-US" dirty="0" smtClean="0"/>
                        <a:t>$146,982,000</a:t>
                      </a:r>
                      <a:endParaRPr lang="en-US" dirty="0"/>
                    </a:p>
                  </a:txBody>
                  <a:tcPr/>
                </a:tc>
              </a:tr>
              <a:tr h="370840">
                <a:tc>
                  <a:txBody>
                    <a:bodyPr/>
                    <a:lstStyle/>
                    <a:p>
                      <a:r>
                        <a:rPr lang="en-US" dirty="0" smtClean="0"/>
                        <a:t>Perimeter Fencing for Wildlife Hazards (FAA)</a:t>
                      </a:r>
                      <a:endParaRPr lang="en-US" dirty="0"/>
                    </a:p>
                  </a:txBody>
                  <a:tcPr/>
                </a:tc>
                <a:tc>
                  <a:txBody>
                    <a:bodyPr/>
                    <a:lstStyle/>
                    <a:p>
                      <a:pPr algn="r"/>
                      <a:r>
                        <a:rPr lang="en-US" dirty="0" smtClean="0"/>
                        <a:t>$138,296,000</a:t>
                      </a:r>
                      <a:endParaRPr lang="en-US" dirty="0"/>
                    </a:p>
                  </a:txBody>
                  <a:tcPr/>
                </a:tc>
              </a:tr>
              <a:tr h="370840">
                <a:tc>
                  <a:txBody>
                    <a:bodyPr/>
                    <a:lstStyle/>
                    <a:p>
                      <a:r>
                        <a:rPr lang="en-US" dirty="0" smtClean="0"/>
                        <a:t>Physical Access Systems (Security)</a:t>
                      </a:r>
                      <a:endParaRPr lang="en-US" dirty="0"/>
                    </a:p>
                  </a:txBody>
                  <a:tcPr/>
                </a:tc>
                <a:tc>
                  <a:txBody>
                    <a:bodyPr/>
                    <a:lstStyle/>
                    <a:p>
                      <a:pPr algn="r"/>
                      <a:r>
                        <a:rPr lang="en-US" dirty="0" smtClean="0"/>
                        <a:t>$130,122,000</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5C622CD5-7DCF-4117-868D-B76F0C8FA34D}" type="slidenum">
              <a:rPr lang="en-US" smtClean="0"/>
              <a:pPr/>
              <a:t>7</a:t>
            </a:fld>
            <a:endParaRPr lang="en-US" dirty="0"/>
          </a:p>
        </p:txBody>
      </p:sp>
    </p:spTree>
    <p:extLst>
      <p:ext uri="{BB962C8B-B14F-4D97-AF65-F5344CB8AC3E}">
        <p14:creationId xmlns:p14="http://schemas.microsoft.com/office/powerpoint/2010/main" xmlns="" val="262105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Costly Requirements for the Small Airport Industry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26412447"/>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5334000"/>
                <a:gridCol w="2895600"/>
              </a:tblGrid>
              <a:tr h="370840">
                <a:tc gridSpan="2">
                  <a:txBody>
                    <a:bodyPr/>
                    <a:lstStyle/>
                    <a:p>
                      <a:pPr algn="ctr"/>
                      <a:r>
                        <a:rPr lang="en-US" dirty="0" smtClean="0"/>
                        <a:t>Requirements with Highest Industry Recurring Cost </a:t>
                      </a:r>
                      <a:br>
                        <a:rPr lang="en-US" dirty="0" smtClean="0"/>
                      </a:br>
                      <a:r>
                        <a:rPr lang="en-US" dirty="0" smtClean="0"/>
                        <a:t>(Before Deducting Federal Funds)</a:t>
                      </a:r>
                      <a:endParaRPr lang="en-US" dirty="0"/>
                    </a:p>
                  </a:txBody>
                  <a:tcPr/>
                </a:tc>
                <a:tc hMerge="1">
                  <a:txBody>
                    <a:bodyPr/>
                    <a:lstStyle/>
                    <a:p>
                      <a:endParaRPr lang="en-US" dirty="0"/>
                    </a:p>
                  </a:txBody>
                  <a:tcPr/>
                </a:tc>
              </a:tr>
              <a:tr h="370840">
                <a:tc>
                  <a:txBody>
                    <a:bodyPr/>
                    <a:lstStyle/>
                    <a:p>
                      <a:r>
                        <a:rPr lang="en-US" dirty="0" smtClean="0"/>
                        <a:t>Vehicles in AOA, Enforcement &amp; Control (FAA)</a:t>
                      </a:r>
                      <a:endParaRPr lang="en-US" dirty="0"/>
                    </a:p>
                  </a:txBody>
                  <a:tcPr/>
                </a:tc>
                <a:tc>
                  <a:txBody>
                    <a:bodyPr/>
                    <a:lstStyle/>
                    <a:p>
                      <a:pPr algn="r"/>
                      <a:r>
                        <a:rPr lang="en-US" dirty="0" smtClean="0"/>
                        <a:t>$29,191,000</a:t>
                      </a:r>
                      <a:endParaRPr lang="en-US" dirty="0"/>
                    </a:p>
                  </a:txBody>
                  <a:tcPr/>
                </a:tc>
              </a:tr>
              <a:tr h="370840">
                <a:tc>
                  <a:txBody>
                    <a:bodyPr/>
                    <a:lstStyle/>
                    <a:p>
                      <a:r>
                        <a:rPr lang="en-US" dirty="0" smtClean="0"/>
                        <a:t>Vehicles in AOA, Emergency Operations (FAA)</a:t>
                      </a:r>
                      <a:endParaRPr lang="en-US" dirty="0"/>
                    </a:p>
                  </a:txBody>
                  <a:tcPr/>
                </a:tc>
                <a:tc>
                  <a:txBody>
                    <a:bodyPr/>
                    <a:lstStyle/>
                    <a:p>
                      <a:pPr algn="r"/>
                      <a:r>
                        <a:rPr lang="en-US" dirty="0" smtClean="0"/>
                        <a:t>$12,229,000</a:t>
                      </a:r>
                      <a:endParaRPr lang="en-US" dirty="0"/>
                    </a:p>
                  </a:txBody>
                  <a:tcPr/>
                </a:tc>
              </a:tr>
              <a:tr h="370840">
                <a:tc>
                  <a:txBody>
                    <a:bodyPr/>
                    <a:lstStyle/>
                    <a:p>
                      <a:r>
                        <a:rPr lang="en-US" dirty="0" smtClean="0"/>
                        <a:t>Use</a:t>
                      </a:r>
                      <a:r>
                        <a:rPr lang="en-US" baseline="0" dirty="0" smtClean="0"/>
                        <a:t> of GIS Techniques (FAA)</a:t>
                      </a:r>
                      <a:endParaRPr lang="en-US" dirty="0"/>
                    </a:p>
                  </a:txBody>
                  <a:tcPr/>
                </a:tc>
                <a:tc>
                  <a:txBody>
                    <a:bodyPr/>
                    <a:lstStyle/>
                    <a:p>
                      <a:pPr algn="r"/>
                      <a:r>
                        <a:rPr lang="en-US" dirty="0" smtClean="0"/>
                        <a:t>$5,642,000</a:t>
                      </a:r>
                      <a:endParaRPr lang="en-US" dirty="0"/>
                    </a:p>
                  </a:txBody>
                  <a:tcPr/>
                </a:tc>
              </a:tr>
              <a:tr h="370840">
                <a:tc>
                  <a:txBody>
                    <a:bodyPr/>
                    <a:lstStyle/>
                    <a:p>
                      <a:r>
                        <a:rPr lang="en-US" dirty="0" smtClean="0"/>
                        <a:t>ARFF Requirements, Newly Certificated Airports (FAA)</a:t>
                      </a:r>
                      <a:endParaRPr lang="en-US" dirty="0"/>
                    </a:p>
                  </a:txBody>
                  <a:tcPr/>
                </a:tc>
                <a:tc>
                  <a:txBody>
                    <a:bodyPr/>
                    <a:lstStyle/>
                    <a:p>
                      <a:pPr algn="r"/>
                      <a:r>
                        <a:rPr lang="en-US" dirty="0" smtClean="0"/>
                        <a:t>$3,278,000</a:t>
                      </a:r>
                      <a:endParaRPr lang="en-US" dirty="0"/>
                    </a:p>
                  </a:txBody>
                  <a:tcPr/>
                </a:tc>
              </a:tr>
              <a:tr h="370840">
                <a:tc>
                  <a:txBody>
                    <a:bodyPr/>
                    <a:lstStyle/>
                    <a:p>
                      <a:r>
                        <a:rPr lang="en-US" dirty="0" smtClean="0"/>
                        <a:t>Vehicles in AOA, Vehicle Access (FAA)</a:t>
                      </a:r>
                      <a:endParaRPr lang="en-US" dirty="0"/>
                    </a:p>
                  </a:txBody>
                  <a:tcPr/>
                </a:tc>
                <a:tc>
                  <a:txBody>
                    <a:bodyPr/>
                    <a:lstStyle/>
                    <a:p>
                      <a:pPr algn="r"/>
                      <a:r>
                        <a:rPr lang="en-US" dirty="0" smtClean="0"/>
                        <a:t>$3,040,000</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5C622CD5-7DCF-4117-868D-B76F0C8FA34D}" type="slidenum">
              <a:rPr lang="en-US" smtClean="0"/>
              <a:pPr/>
              <a:t>8</a:t>
            </a:fld>
            <a:endParaRPr lang="en-US" dirty="0"/>
          </a:p>
        </p:txBody>
      </p:sp>
    </p:spTree>
    <p:extLst>
      <p:ext uri="{BB962C8B-B14F-4D97-AF65-F5344CB8AC3E}">
        <p14:creationId xmlns:p14="http://schemas.microsoft.com/office/powerpoint/2010/main" xmlns="" val="3028362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rvice_x0020_Area xmlns="e428b726-d981-492a-997b-41a02edb58ba" xsi:nil="true"/>
    <Practice_x0020_Area xmlns="e428b726-d981-492a-997b-41a02edb58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2C6AFB6819C34B8B31C67CAB6B08C6" ma:contentTypeVersion="2" ma:contentTypeDescription="Create a new document." ma:contentTypeScope="" ma:versionID="293251be1d131d56ddc0c9446e0ff6ed">
  <xsd:schema xmlns:xsd="http://www.w3.org/2001/XMLSchema" xmlns:xs="http://www.w3.org/2001/XMLSchema" xmlns:p="http://schemas.microsoft.com/office/2006/metadata/properties" xmlns:ns2="e428b726-d981-492a-997b-41a02edb58ba" targetNamespace="http://schemas.microsoft.com/office/2006/metadata/properties" ma:root="true" ma:fieldsID="54e34830aa60622ac00ae03d1c82b6bd" ns2:_="">
    <xsd:import namespace="e428b726-d981-492a-997b-41a02edb58ba"/>
    <xsd:element name="properties">
      <xsd:complexType>
        <xsd:sequence>
          <xsd:element name="documentManagement">
            <xsd:complexType>
              <xsd:all>
                <xsd:element ref="ns2:Practice_x0020_Area" minOccurs="0"/>
                <xsd:element ref="ns2:Service_x0020_Are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28b726-d981-492a-997b-41a02edb58ba" elementFormDefault="qualified">
    <xsd:import namespace="http://schemas.microsoft.com/office/2006/documentManagement/types"/>
    <xsd:import namespace="http://schemas.microsoft.com/office/infopath/2007/PartnerControls"/>
    <xsd:element name="Practice_x0020_Area" ma:index="8" nillable="true" ma:displayName="Practice Area" ma:indexed="true" ma:list="{98bdc765-3cc2-4daa-9c2e-35f9d3cf32fd}" ma:internalName="Practice_x0020_Area" ma:showField="ID">
      <xsd:simpleType>
        <xsd:restriction base="dms:Lookup"/>
      </xsd:simpleType>
    </xsd:element>
    <xsd:element name="Service_x0020_Area" ma:index="9" nillable="true" ma:displayName="Service Area" ma:indexed="true" ma:list="{da6decf8-f65b-433a-b685-6063583d22ec}" ma:internalName="Service_x0020_Area" ma:showField="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25F23B-E600-479E-BB65-D029F01968A0}">
  <ds:schemaRefs>
    <ds:schemaRef ds:uri="http://schemas.microsoft.com/office/infopath/2007/PartnerControls"/>
    <ds:schemaRef ds:uri="http://purl.org/dc/elements/1.1/"/>
    <ds:schemaRef ds:uri="http://purl.org/dc/dcmitype/"/>
    <ds:schemaRef ds:uri="http://purl.org/dc/terms/"/>
    <ds:schemaRef ds:uri="e428b726-d981-492a-997b-41a02edb58ba"/>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09A3EA9-EEB2-46A4-A784-EF0BC3E40CD9}">
  <ds:schemaRefs>
    <ds:schemaRef ds:uri="http://schemas.microsoft.com/sharepoint/v3/contenttype/forms"/>
  </ds:schemaRefs>
</ds:datastoreItem>
</file>

<file path=customXml/itemProps3.xml><?xml version="1.0" encoding="utf-8"?>
<ds:datastoreItem xmlns:ds="http://schemas.openxmlformats.org/officeDocument/2006/customXml" ds:itemID="{8AC0AFA4-43CC-4297-A04C-765352E539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28b726-d981-492a-997b-41a02edb58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17224</TotalTime>
  <Words>909</Words>
  <Application>Microsoft Office PowerPoint</Application>
  <PresentationFormat>On-screen Show (4:3)</PresentationFormat>
  <Paragraphs>135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Regulatory Compliance Costs and the Impact on Small Airports</vt:lpstr>
      <vt:lpstr>Issues</vt:lpstr>
      <vt:lpstr>Small commercial airports face increasing regulatory requirements</vt:lpstr>
      <vt:lpstr>Compliance Adds Costs to  [INSERT AIRPORT NAME]</vt:lpstr>
      <vt:lpstr>Most Costly Requirements for  [INSERT AIRPORT NAME]</vt:lpstr>
      <vt:lpstr>Most Costly Requirements for  [INSERT AIRPORT NAME]</vt:lpstr>
      <vt:lpstr>Compliance Results in Substantial Aggregate Industry Costs</vt:lpstr>
      <vt:lpstr>Most Costly Requirements for the Small Airport Industry</vt:lpstr>
      <vt:lpstr>Most Costly Requirements for the Small Airport Industry</vt:lpstr>
      <vt:lpstr>Federal Funding is Shrinking</vt:lpstr>
      <vt:lpstr>Compliance Costs Take Resources Away from Revenue-Generating Development and Operations </vt:lpstr>
      <vt:lpstr>Compliance Costs Take Resources Away from Revenue-Generating Development and Operations </vt:lpstr>
      <vt:lpstr>“One-Size-Fits-All” Compliance Standards Result in Disproportionate Costs to Small Airports</vt:lpstr>
      <vt:lpstr>Options to Reduce Future Cost Impacts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Compliance Costs and the Impact on Small Airports</dc:title>
  <dc:creator>barrymolar</dc:creator>
  <cp:lastModifiedBy>rhouston</cp:lastModifiedBy>
  <cp:revision>93</cp:revision>
  <cp:lastPrinted>2013-03-11T12:54:23Z</cp:lastPrinted>
  <dcterms:created xsi:type="dcterms:W3CDTF">2012-05-27T19:30:05Z</dcterms:created>
  <dcterms:modified xsi:type="dcterms:W3CDTF">2013-07-10T14:30:35Z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0x010100EA2C6AFB6819C34B8B31C67CAB6B08C6</vt:lpwstr>
  </property>
</Properties>
</file>