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57"/>
  </p:notesMasterIdLst>
  <p:sldIdLst>
    <p:sldId id="259" r:id="rId2"/>
    <p:sldId id="260" r:id="rId3"/>
    <p:sldId id="313" r:id="rId4"/>
    <p:sldId id="314" r:id="rId5"/>
    <p:sldId id="319" r:id="rId6"/>
    <p:sldId id="318" r:id="rId7"/>
    <p:sldId id="320" r:id="rId8"/>
    <p:sldId id="316" r:id="rId9"/>
    <p:sldId id="322" r:id="rId10"/>
    <p:sldId id="317" r:id="rId11"/>
    <p:sldId id="324" r:id="rId12"/>
    <p:sldId id="326" r:id="rId13"/>
    <p:sldId id="327" r:id="rId14"/>
    <p:sldId id="328" r:id="rId15"/>
    <p:sldId id="329" r:id="rId16"/>
    <p:sldId id="333" r:id="rId17"/>
    <p:sldId id="330" r:id="rId18"/>
    <p:sldId id="331" r:id="rId19"/>
    <p:sldId id="332" r:id="rId20"/>
    <p:sldId id="261" r:id="rId21"/>
    <p:sldId id="280" r:id="rId22"/>
    <p:sldId id="312" r:id="rId23"/>
    <p:sldId id="334" r:id="rId24"/>
    <p:sldId id="335" r:id="rId25"/>
    <p:sldId id="336" r:id="rId26"/>
    <p:sldId id="337" r:id="rId27"/>
    <p:sldId id="339" r:id="rId28"/>
    <p:sldId id="338" r:id="rId29"/>
    <p:sldId id="342" r:id="rId30"/>
    <p:sldId id="341" r:id="rId31"/>
    <p:sldId id="343" r:id="rId32"/>
    <p:sldId id="344" r:id="rId33"/>
    <p:sldId id="345" r:id="rId34"/>
    <p:sldId id="346" r:id="rId35"/>
    <p:sldId id="347" r:id="rId36"/>
    <p:sldId id="286" r:id="rId37"/>
    <p:sldId id="348" r:id="rId38"/>
    <p:sldId id="349" r:id="rId39"/>
    <p:sldId id="351" r:id="rId40"/>
    <p:sldId id="352" r:id="rId41"/>
    <p:sldId id="353" r:id="rId42"/>
    <p:sldId id="354" r:id="rId43"/>
    <p:sldId id="355" r:id="rId44"/>
    <p:sldId id="356" r:id="rId45"/>
    <p:sldId id="357" r:id="rId46"/>
    <p:sldId id="358" r:id="rId47"/>
    <p:sldId id="360" r:id="rId48"/>
    <p:sldId id="361" r:id="rId49"/>
    <p:sldId id="359" r:id="rId50"/>
    <p:sldId id="362" r:id="rId51"/>
    <p:sldId id="363" r:id="rId52"/>
    <p:sldId id="364" r:id="rId53"/>
    <p:sldId id="365" r:id="rId54"/>
    <p:sldId id="366" r:id="rId55"/>
    <p:sldId id="291" r:id="rId56"/>
  </p:sldIdLst>
  <p:sldSz cx="9144000" cy="6858000" type="screen4x3"/>
  <p:notesSz cx="7315200" cy="96012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moore" initials="m" lastIdx="17" clrIdx="0"/>
  <p:cmAuthor id="1" name="Jeff A Kohlman" initials="JAK" lastIdx="9" clrIdx="1"/>
  <p:cmAuthor id="2" name="Lois S. Kramer" initials="LK" lastIdx="4" clrIdx="2"/>
  <p:cmAuthor id="3" name="pmeyers" initials="pm" lastIdx="16" clrIdx="3"/>
  <p:cmAuthor id="4" name=" Carbon Dubbs" initials="CD" lastIdx="7" clrIdx="4"/>
  <p:cmAuthor id="5" name="David Benner" initials="db"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4D9"/>
    <a:srgbClr val="8D9F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3607" autoAdjust="0"/>
    <p:restoredTop sz="81679" autoAdjust="0"/>
  </p:normalViewPr>
  <p:slideViewPr>
    <p:cSldViewPr showGuides="1">
      <p:cViewPr varScale="1">
        <p:scale>
          <a:sx n="99" d="100"/>
          <a:sy n="99" d="100"/>
        </p:scale>
        <p:origin x="1566" y="90"/>
      </p:cViewPr>
      <p:guideLst>
        <p:guide orient="horz" pos="2160"/>
        <p:guide pos="2880"/>
      </p:guideLst>
    </p:cSldViewPr>
  </p:slideViewPr>
  <p:outlineViewPr>
    <p:cViewPr>
      <p:scale>
        <a:sx n="33" d="100"/>
        <a:sy n="33" d="100"/>
      </p:scale>
      <p:origin x="0" y="5011"/>
    </p:cViewPr>
  </p:outlineViewPr>
  <p:notesTextViewPr>
    <p:cViewPr>
      <p:scale>
        <a:sx n="100" d="100"/>
        <a:sy n="100" d="100"/>
      </p:scale>
      <p:origin x="0" y="0"/>
    </p:cViewPr>
  </p:notesTextViewPr>
  <p:sorterViewPr>
    <p:cViewPr>
      <p:scale>
        <a:sx n="66" d="100"/>
        <a:sy n="66" d="100"/>
      </p:scale>
      <p:origin x="0" y="5410"/>
    </p:cViewPr>
  </p:sorterViewPr>
  <p:notesViewPr>
    <p:cSldViewPr>
      <p:cViewPr varScale="1">
        <p:scale>
          <a:sx n="64" d="100"/>
          <a:sy n="64" d="100"/>
        </p:scale>
        <p:origin x="-662"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4B760F4-18FD-46E4-8E3E-56E4273944CB}" type="datetimeFigureOut">
              <a:rPr lang="en-US" smtClean="0"/>
              <a:pPr/>
              <a:t>2/28/2014</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C7DF7765-DE40-448E-A68F-B9F3795A479F}" type="slidenum">
              <a:rPr lang="en-US" smtClean="0"/>
              <a:pPr/>
              <a:t>‹#›</a:t>
            </a:fld>
            <a:endParaRPr lang="en-US" dirty="0"/>
          </a:p>
        </p:txBody>
      </p:sp>
    </p:spTree>
    <p:extLst>
      <p:ext uri="{BB962C8B-B14F-4D97-AF65-F5344CB8AC3E}">
        <p14:creationId xmlns:p14="http://schemas.microsoft.com/office/powerpoint/2010/main" val="44028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2500" b="1" dirty="0" smtClean="0"/>
              <a:t>Introductory Notes</a:t>
            </a:r>
          </a:p>
          <a:p>
            <a:endParaRPr lang="en-US" sz="2500" dirty="0" smtClean="0"/>
          </a:p>
          <a:p>
            <a:r>
              <a:rPr lang="en-US" sz="2500" dirty="0" smtClean="0"/>
              <a:t>This presentation provides talking points for discussion with airport policymakers, TTF entities, and/or stakeholders about the background on TTF operations, the current situation (airport and TTF</a:t>
            </a:r>
            <a:r>
              <a:rPr lang="en-US" sz="2500" baseline="0" dirty="0" smtClean="0"/>
              <a:t> operation) </a:t>
            </a:r>
            <a:r>
              <a:rPr lang="en-US" sz="2500" dirty="0" smtClean="0"/>
              <a:t>at the airport, assessment of TTF operations, and recommendations on TTF operations.  This presentation is designed to be modified for the audience, </a:t>
            </a:r>
            <a:r>
              <a:rPr lang="en-US" sz="2200" dirty="0" smtClean="0"/>
              <a:t>the</a:t>
            </a:r>
            <a:r>
              <a:rPr lang="en-US" sz="2200" baseline="0" dirty="0" smtClean="0"/>
              <a:t> current situation, </a:t>
            </a:r>
            <a:r>
              <a:rPr lang="en-US" sz="1900" dirty="0" smtClean="0"/>
              <a:t>and the recommendations</a:t>
            </a:r>
            <a:r>
              <a:rPr lang="en-US" sz="2200" dirty="0" smtClean="0"/>
              <a:t>.  </a:t>
            </a:r>
            <a:r>
              <a:rPr lang="en-US" sz="2500" dirty="0" smtClean="0"/>
              <a:t>Slides can be changed, added, or deleted (as needed).</a:t>
            </a:r>
            <a:endParaRPr lang="en-US" dirty="0" smtClean="0"/>
          </a:p>
          <a:p>
            <a:endParaRPr lang="en-US" dirty="0" smtClean="0"/>
          </a:p>
          <a:p>
            <a:r>
              <a:rPr lang="en-US" sz="3000" kern="1200" dirty="0" smtClean="0">
                <a:solidFill>
                  <a:schemeClr val="tx1"/>
                </a:solidFill>
                <a:latin typeface="+mn-lt"/>
                <a:ea typeface="+mn-ea"/>
                <a:cs typeface="+mn-cs"/>
              </a:rPr>
              <a:t>The </a:t>
            </a:r>
            <a:r>
              <a:rPr lang="en-US" sz="3000" kern="1200" dirty="0" smtClean="0">
                <a:solidFill>
                  <a:schemeClr val="tx1"/>
                </a:solidFill>
                <a:latin typeface="+mn-lt"/>
                <a:ea typeface="+mn-ea"/>
                <a:cs typeface="Adobe Hebrew" pitchFamily="18" charset="-79"/>
              </a:rPr>
              <a:t>presentation</a:t>
            </a:r>
            <a:r>
              <a:rPr lang="en-US" sz="3000" kern="1200" dirty="0" smtClean="0">
                <a:solidFill>
                  <a:schemeClr val="tx1"/>
                </a:solidFill>
                <a:latin typeface="+mn-lt"/>
                <a:ea typeface="+mn-ea"/>
                <a:cs typeface="+mn-cs"/>
              </a:rPr>
              <a:t> audiences consists of:</a:t>
            </a:r>
          </a:p>
          <a:p>
            <a:endParaRPr lang="en-US" sz="3000" b="1" kern="1200" dirty="0" smtClean="0">
              <a:solidFill>
                <a:schemeClr val="tx1"/>
              </a:solidFill>
              <a:latin typeface="+mn-lt"/>
              <a:ea typeface="+mn-ea"/>
              <a:cs typeface="+mn-cs"/>
            </a:endParaRPr>
          </a:p>
          <a:p>
            <a:r>
              <a:rPr lang="en-US" b="1" i="1" dirty="0" smtClean="0"/>
              <a:t>Policymakers </a:t>
            </a:r>
            <a:r>
              <a:rPr lang="en-US" dirty="0" smtClean="0"/>
              <a:t>= individuals that have oversight and policy making authority over the operation and management of the airport.</a:t>
            </a:r>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1" dirty="0" smtClean="0"/>
              <a:t>TTF entities </a:t>
            </a:r>
            <a:r>
              <a:rPr lang="en-US" dirty="0" smtClean="0"/>
              <a:t>= individuals/companies</a:t>
            </a:r>
            <a:r>
              <a:rPr lang="en-US" baseline="0" dirty="0" smtClean="0"/>
              <a:t> </a:t>
            </a:r>
            <a:r>
              <a:rPr lang="en-US" dirty="0" smtClean="0"/>
              <a:t>that have property adjacent to the airport that have or are</a:t>
            </a:r>
            <a:r>
              <a:rPr lang="en-US" baseline="0" dirty="0" smtClean="0"/>
              <a:t> seeking ground access </a:t>
            </a:r>
            <a:r>
              <a:rPr lang="en-US" sz="1200" kern="1200" dirty="0" smtClean="0">
                <a:solidFill>
                  <a:schemeClr val="tx1"/>
                </a:solidFill>
                <a:effectLst/>
                <a:latin typeface="+mn-lt"/>
                <a:ea typeface="+mn-ea"/>
                <a:cs typeface="+mn-cs"/>
              </a:rPr>
              <a:t>by an aircraft across the airport’s property boundary to the airport’s airside infrastructure and permission to engage in associated activities from property adjacent to the airport</a:t>
            </a:r>
            <a:r>
              <a:rPr lang="en-US" dirty="0" smtClean="0"/>
              <a:t>.</a:t>
            </a:r>
          </a:p>
          <a:p>
            <a:endParaRPr lang="en-US" b="1" dirty="0" smtClean="0"/>
          </a:p>
          <a:p>
            <a:r>
              <a:rPr lang="en-US" b="1" i="1" dirty="0" smtClean="0"/>
              <a:t>Stakeholders </a:t>
            </a:r>
            <a:r>
              <a:rPr lang="en-US" dirty="0" smtClean="0"/>
              <a:t>=  individuals that have an interest in the airport (overall) or the existing, proposed,</a:t>
            </a:r>
            <a:r>
              <a:rPr lang="en-US" baseline="0" dirty="0" smtClean="0"/>
              <a:t> or future TTF operation </a:t>
            </a:r>
            <a:r>
              <a:rPr lang="en-US" dirty="0" smtClean="0"/>
              <a:t>(more specifically).</a:t>
            </a:r>
          </a:p>
          <a:p>
            <a:endParaRPr lang="en-US" sz="3000" kern="1200" dirty="0" smtClean="0">
              <a:solidFill>
                <a:schemeClr val="tx1"/>
              </a:solidFill>
              <a:latin typeface="+mn-lt"/>
              <a:ea typeface="+mn-ea"/>
              <a:cs typeface="+mn-cs"/>
            </a:endParaRPr>
          </a:p>
          <a:p>
            <a:r>
              <a:rPr lang="en-US" sz="3000" kern="1200" dirty="0" smtClean="0">
                <a:solidFill>
                  <a:schemeClr val="tx1"/>
                </a:solidFill>
                <a:latin typeface="+mn-lt"/>
                <a:ea typeface="+mn-ea"/>
                <a:cs typeface="+mn-cs"/>
              </a:rPr>
              <a:t>While all slides can be presented to policymakers, some slides may not need to be presented to stakeholders – as identified in the notes section of the slide.</a:t>
            </a:r>
            <a:endParaRPr lang="en-US" dirty="0" smtClean="0"/>
          </a:p>
          <a:p>
            <a:endParaRPr lang="en-US" dirty="0" smtClean="0"/>
          </a:p>
          <a:p>
            <a:r>
              <a:rPr lang="en-US" b="1" dirty="0" smtClean="0"/>
              <a:t>Notes for Cover Slide</a:t>
            </a:r>
          </a:p>
          <a:p>
            <a:endParaRPr lang="en-US" dirty="0" smtClean="0"/>
          </a:p>
          <a:p>
            <a:r>
              <a:rPr lang="en-US" dirty="0" smtClean="0"/>
              <a:t>Insert an aerial view of the airport, the date of the presentation, and the name of the airport.  </a:t>
            </a:r>
          </a:p>
          <a:p>
            <a:endParaRPr lang="en-US" dirty="0" smtClean="0"/>
          </a:p>
          <a:p>
            <a:r>
              <a:rPr lang="en-US" dirty="0" smtClean="0"/>
              <a:t>After customizing</a:t>
            </a:r>
            <a:r>
              <a:rPr lang="en-US" baseline="0" dirty="0" smtClean="0"/>
              <a:t> the base </a:t>
            </a:r>
            <a:r>
              <a:rPr lang="en-US" dirty="0" smtClean="0"/>
              <a:t>presentation for policymakers, save the file</a:t>
            </a:r>
            <a:r>
              <a:rPr lang="en-US" baseline="0" dirty="0" smtClean="0"/>
              <a:t> by </a:t>
            </a:r>
            <a:r>
              <a:rPr lang="en-US" dirty="0" smtClean="0"/>
              <a:t>identifying the name of the audience, the version of the file, and the date of the file in the file name (e.g., Policymakers-Version 1-022814).</a:t>
            </a:r>
          </a:p>
          <a:p>
            <a:endParaRPr lang="en-US" dirty="0" smtClean="0"/>
          </a:p>
          <a:p>
            <a:r>
              <a:rPr lang="en-US" dirty="0" smtClean="0"/>
              <a:t>Then, modify the policymaker presentation for stakeholders and save the file</a:t>
            </a:r>
            <a:r>
              <a:rPr lang="en-US" baseline="0" dirty="0" smtClean="0"/>
              <a:t> by identifying the </a:t>
            </a:r>
            <a:r>
              <a:rPr lang="en-US" dirty="0" smtClean="0"/>
              <a:t>name of the audience, the version of the file, and the date of the file in the file name (e.g., Stakeholders-Version 1-022814).</a:t>
            </a:r>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1</a:t>
            </a:fld>
            <a:endParaRPr lang="en-US" dirty="0"/>
          </a:p>
        </p:txBody>
      </p:sp>
    </p:spTree>
    <p:extLst>
      <p:ext uri="{BB962C8B-B14F-4D97-AF65-F5344CB8AC3E}">
        <p14:creationId xmlns:p14="http://schemas.microsoft.com/office/powerpoint/2010/main" val="691918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background information on the types of TTF</a:t>
            </a:r>
            <a:r>
              <a:rPr lang="en-US" baseline="0" dirty="0" smtClean="0"/>
              <a:t> activities, see Chapter 1 (in general) and Section 1.6 (specifically) of the Guidebook on TTF Operations.</a:t>
            </a:r>
          </a:p>
          <a:p>
            <a:endParaRPr lang="en-US" baseline="0" dirty="0" smtClean="0"/>
          </a:p>
          <a:p>
            <a:r>
              <a:rPr lang="en-US" baseline="0" dirty="0" smtClean="0"/>
              <a:t>The 9 and 10 News TV TTF operation is not considered a governmental/military TTF activity, but a non-commercial aeronautical TTF activity.</a:t>
            </a:r>
          </a:p>
          <a:p>
            <a:endParaRPr lang="en-US" baseline="0" dirty="0" smtClean="0"/>
          </a:p>
          <a:p>
            <a:r>
              <a:rPr lang="en-US" baseline="0" dirty="0" smtClean="0"/>
              <a:t>The presentation may be edited to focus solely on the types of TTF activities that are existing, proposed, and/or considered for the future.</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10</a:t>
            </a:fld>
            <a:endParaRPr lang="en-US" dirty="0"/>
          </a:p>
        </p:txBody>
      </p:sp>
    </p:spTree>
    <p:extLst>
      <p:ext uri="{BB962C8B-B14F-4D97-AF65-F5344CB8AC3E}">
        <p14:creationId xmlns:p14="http://schemas.microsoft.com/office/powerpoint/2010/main" val="1646452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background information on airport sponsor obligations</a:t>
            </a:r>
            <a:r>
              <a:rPr lang="en-US" baseline="0" dirty="0" smtClean="0"/>
              <a:t>, see Chapter 2 of the Guidebook on TTF Operations.</a:t>
            </a:r>
          </a:p>
        </p:txBody>
      </p:sp>
      <p:sp>
        <p:nvSpPr>
          <p:cNvPr id="4" name="Slide Number Placeholder 3"/>
          <p:cNvSpPr>
            <a:spLocks noGrp="1"/>
          </p:cNvSpPr>
          <p:nvPr>
            <p:ph type="sldNum" sz="quarter" idx="10"/>
          </p:nvPr>
        </p:nvSpPr>
        <p:spPr/>
        <p:txBody>
          <a:bodyPr/>
          <a:lstStyle/>
          <a:p>
            <a:fld id="{C7DF7765-DE40-448E-A68F-B9F3795A479F}" type="slidenum">
              <a:rPr lang="en-US" smtClean="0"/>
              <a:pPr/>
              <a:t>11</a:t>
            </a:fld>
            <a:endParaRPr lang="en-US" dirty="0"/>
          </a:p>
        </p:txBody>
      </p:sp>
    </p:spTree>
    <p:extLst>
      <p:ext uri="{BB962C8B-B14F-4D97-AF65-F5344CB8AC3E}">
        <p14:creationId xmlns:p14="http://schemas.microsoft.com/office/powerpoint/2010/main" val="1576170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background information on airport sponsor federal obligations</a:t>
            </a:r>
            <a:r>
              <a:rPr lang="en-US" baseline="0" dirty="0" smtClean="0"/>
              <a:t>, see Chapter 2 (in general) and Sections 2.2, 2.3, and 2.4 (specifically) of the Guidebook on TTF Operations.</a:t>
            </a:r>
          </a:p>
          <a:p>
            <a:endParaRPr lang="en-US" baseline="0" dirty="0" smtClean="0"/>
          </a:p>
          <a:p>
            <a:r>
              <a:rPr lang="en-US" baseline="0" dirty="0" smtClean="0"/>
              <a:t>If the airport sponsor has specific state obligations related to TTF operations, a new slide identifying and discussing the obligations should be created and added after this slide.</a:t>
            </a:r>
          </a:p>
        </p:txBody>
      </p:sp>
      <p:sp>
        <p:nvSpPr>
          <p:cNvPr id="4" name="Slide Number Placeholder 3"/>
          <p:cNvSpPr>
            <a:spLocks noGrp="1"/>
          </p:cNvSpPr>
          <p:nvPr>
            <p:ph type="sldNum" sz="quarter" idx="10"/>
          </p:nvPr>
        </p:nvSpPr>
        <p:spPr/>
        <p:txBody>
          <a:bodyPr/>
          <a:lstStyle/>
          <a:p>
            <a:fld id="{C7DF7765-DE40-448E-A68F-B9F3795A479F}" type="slidenum">
              <a:rPr lang="en-US" smtClean="0"/>
              <a:pPr/>
              <a:t>12</a:t>
            </a:fld>
            <a:endParaRPr lang="en-US" dirty="0"/>
          </a:p>
        </p:txBody>
      </p:sp>
    </p:spTree>
    <p:extLst>
      <p:ext uri="{BB962C8B-B14F-4D97-AF65-F5344CB8AC3E}">
        <p14:creationId xmlns:p14="http://schemas.microsoft.com/office/powerpoint/2010/main" val="835493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background information on airport sponsor federal obligations</a:t>
            </a:r>
            <a:r>
              <a:rPr lang="en-US" baseline="0" dirty="0" smtClean="0"/>
              <a:t>, see Chapter 2 (in general) and Sections 2.2, 2.3, and 2.4 (specifically) of the Guidebook on TTF Operations.</a:t>
            </a:r>
          </a:p>
        </p:txBody>
      </p:sp>
      <p:sp>
        <p:nvSpPr>
          <p:cNvPr id="4" name="Slide Number Placeholder 3"/>
          <p:cNvSpPr>
            <a:spLocks noGrp="1"/>
          </p:cNvSpPr>
          <p:nvPr>
            <p:ph type="sldNum" sz="quarter" idx="10"/>
          </p:nvPr>
        </p:nvSpPr>
        <p:spPr/>
        <p:txBody>
          <a:bodyPr/>
          <a:lstStyle/>
          <a:p>
            <a:fld id="{C7DF7765-DE40-448E-A68F-B9F3795A479F}" type="slidenum">
              <a:rPr lang="en-US" smtClean="0"/>
              <a:pPr/>
              <a:t>13</a:t>
            </a:fld>
            <a:endParaRPr lang="en-US" dirty="0"/>
          </a:p>
        </p:txBody>
      </p:sp>
    </p:spTree>
    <p:extLst>
      <p:ext uri="{BB962C8B-B14F-4D97-AF65-F5344CB8AC3E}">
        <p14:creationId xmlns:p14="http://schemas.microsoft.com/office/powerpoint/2010/main" val="1121766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background information on legal principles established through FAA decisions</a:t>
            </a:r>
            <a:r>
              <a:rPr lang="en-US" baseline="0" dirty="0" smtClean="0"/>
              <a:t>, see Chapter 3 (in general) and Section 3.3 (specifically) of the Guidebook on TTF Operations.</a:t>
            </a:r>
          </a:p>
        </p:txBody>
      </p:sp>
      <p:sp>
        <p:nvSpPr>
          <p:cNvPr id="4" name="Slide Number Placeholder 3"/>
          <p:cNvSpPr>
            <a:spLocks noGrp="1"/>
          </p:cNvSpPr>
          <p:nvPr>
            <p:ph type="sldNum" sz="quarter" idx="10"/>
          </p:nvPr>
        </p:nvSpPr>
        <p:spPr/>
        <p:txBody>
          <a:bodyPr/>
          <a:lstStyle/>
          <a:p>
            <a:fld id="{C7DF7765-DE40-448E-A68F-B9F3795A479F}" type="slidenum">
              <a:rPr lang="en-US" smtClean="0"/>
              <a:pPr/>
              <a:t>14</a:t>
            </a:fld>
            <a:endParaRPr lang="en-US" dirty="0"/>
          </a:p>
        </p:txBody>
      </p:sp>
    </p:spTree>
    <p:extLst>
      <p:ext uri="{BB962C8B-B14F-4D97-AF65-F5344CB8AC3E}">
        <p14:creationId xmlns:p14="http://schemas.microsoft.com/office/powerpoint/2010/main" val="1485647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background information on legal principles established through court rulings</a:t>
            </a:r>
            <a:r>
              <a:rPr lang="en-US" baseline="0" dirty="0" smtClean="0"/>
              <a:t>, see Chapter 3 (in general) and Section 3.4 (specifically) of the Guidebook on TTF Operations.</a:t>
            </a:r>
          </a:p>
        </p:txBody>
      </p:sp>
      <p:sp>
        <p:nvSpPr>
          <p:cNvPr id="4" name="Slide Number Placeholder 3"/>
          <p:cNvSpPr>
            <a:spLocks noGrp="1"/>
          </p:cNvSpPr>
          <p:nvPr>
            <p:ph type="sldNum" sz="quarter" idx="10"/>
          </p:nvPr>
        </p:nvSpPr>
        <p:spPr/>
        <p:txBody>
          <a:bodyPr/>
          <a:lstStyle/>
          <a:p>
            <a:fld id="{C7DF7765-DE40-448E-A68F-B9F3795A479F}" type="slidenum">
              <a:rPr lang="en-US" smtClean="0"/>
              <a:pPr/>
              <a:t>15</a:t>
            </a:fld>
            <a:endParaRPr lang="en-US" dirty="0"/>
          </a:p>
        </p:txBody>
      </p:sp>
    </p:spTree>
    <p:extLst>
      <p:ext uri="{BB962C8B-B14F-4D97-AF65-F5344CB8AC3E}">
        <p14:creationId xmlns:p14="http://schemas.microsoft.com/office/powerpoint/2010/main" val="2045798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background information on airport planning, management,</a:t>
            </a:r>
            <a:r>
              <a:rPr lang="en-US" baseline="0" dirty="0" smtClean="0"/>
              <a:t> and compliance tools, see Chapter 4 of the Guidebook on TTF Operations.</a:t>
            </a:r>
          </a:p>
        </p:txBody>
      </p:sp>
      <p:sp>
        <p:nvSpPr>
          <p:cNvPr id="4" name="Slide Number Placeholder 3"/>
          <p:cNvSpPr>
            <a:spLocks noGrp="1"/>
          </p:cNvSpPr>
          <p:nvPr>
            <p:ph type="sldNum" sz="quarter" idx="10"/>
          </p:nvPr>
        </p:nvSpPr>
        <p:spPr/>
        <p:txBody>
          <a:bodyPr/>
          <a:lstStyle/>
          <a:p>
            <a:fld id="{C7DF7765-DE40-448E-A68F-B9F3795A479F}" type="slidenum">
              <a:rPr lang="en-US" smtClean="0"/>
              <a:pPr/>
              <a:t>16</a:t>
            </a:fld>
            <a:endParaRPr lang="en-US" dirty="0"/>
          </a:p>
        </p:txBody>
      </p:sp>
    </p:spTree>
    <p:extLst>
      <p:ext uri="{BB962C8B-B14F-4D97-AF65-F5344CB8AC3E}">
        <p14:creationId xmlns:p14="http://schemas.microsoft.com/office/powerpoint/2010/main" val="1055141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background information on airport planning documents</a:t>
            </a:r>
            <a:r>
              <a:rPr lang="en-US" baseline="0" dirty="0" smtClean="0"/>
              <a:t>, see Chapter 4 (in general) and Section 4.2 (specifically) of the Guidebook on TTF Operations.</a:t>
            </a:r>
          </a:p>
        </p:txBody>
      </p:sp>
      <p:sp>
        <p:nvSpPr>
          <p:cNvPr id="4" name="Slide Number Placeholder 3"/>
          <p:cNvSpPr>
            <a:spLocks noGrp="1"/>
          </p:cNvSpPr>
          <p:nvPr>
            <p:ph type="sldNum" sz="quarter" idx="10"/>
          </p:nvPr>
        </p:nvSpPr>
        <p:spPr/>
        <p:txBody>
          <a:bodyPr/>
          <a:lstStyle/>
          <a:p>
            <a:fld id="{C7DF7765-DE40-448E-A68F-B9F3795A479F}" type="slidenum">
              <a:rPr lang="en-US" smtClean="0"/>
              <a:pPr/>
              <a:t>17</a:t>
            </a:fld>
            <a:endParaRPr lang="en-US" dirty="0"/>
          </a:p>
        </p:txBody>
      </p:sp>
    </p:spTree>
    <p:extLst>
      <p:ext uri="{BB962C8B-B14F-4D97-AF65-F5344CB8AC3E}">
        <p14:creationId xmlns:p14="http://schemas.microsoft.com/office/powerpoint/2010/main" val="2442745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background information on airport</a:t>
            </a:r>
            <a:r>
              <a:rPr lang="en-US" baseline="0" dirty="0" smtClean="0"/>
              <a:t> sponsor regulatory measures, see Chapter 4 (in general) and Section 4.3 (specifically) of the Guidebook on TTF Operations.</a:t>
            </a:r>
          </a:p>
        </p:txBody>
      </p:sp>
      <p:sp>
        <p:nvSpPr>
          <p:cNvPr id="4" name="Slide Number Placeholder 3"/>
          <p:cNvSpPr>
            <a:spLocks noGrp="1"/>
          </p:cNvSpPr>
          <p:nvPr>
            <p:ph type="sldNum" sz="quarter" idx="10"/>
          </p:nvPr>
        </p:nvSpPr>
        <p:spPr/>
        <p:txBody>
          <a:bodyPr/>
          <a:lstStyle/>
          <a:p>
            <a:fld id="{C7DF7765-DE40-448E-A68F-B9F3795A479F}" type="slidenum">
              <a:rPr lang="en-US" smtClean="0"/>
              <a:pPr/>
              <a:t>18</a:t>
            </a:fld>
            <a:endParaRPr lang="en-US" dirty="0"/>
          </a:p>
        </p:txBody>
      </p:sp>
    </p:spTree>
    <p:extLst>
      <p:ext uri="{BB962C8B-B14F-4D97-AF65-F5344CB8AC3E}">
        <p14:creationId xmlns:p14="http://schemas.microsoft.com/office/powerpoint/2010/main" val="1577696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background information on airport management</a:t>
            </a:r>
            <a:r>
              <a:rPr lang="en-US" baseline="0" dirty="0" smtClean="0"/>
              <a:t> and compliance </a:t>
            </a:r>
            <a:r>
              <a:rPr lang="en-US" dirty="0" smtClean="0"/>
              <a:t>documents</a:t>
            </a:r>
            <a:r>
              <a:rPr lang="en-US" baseline="0" dirty="0" smtClean="0"/>
              <a:t>, see Chapter 4 (in general) and Section 4.3 (specifically) of the Guidebook on TTF Operations.</a:t>
            </a:r>
          </a:p>
        </p:txBody>
      </p:sp>
      <p:sp>
        <p:nvSpPr>
          <p:cNvPr id="4" name="Slide Number Placeholder 3"/>
          <p:cNvSpPr>
            <a:spLocks noGrp="1"/>
          </p:cNvSpPr>
          <p:nvPr>
            <p:ph type="sldNum" sz="quarter" idx="10"/>
          </p:nvPr>
        </p:nvSpPr>
        <p:spPr/>
        <p:txBody>
          <a:bodyPr/>
          <a:lstStyle/>
          <a:p>
            <a:fld id="{C7DF7765-DE40-448E-A68F-B9F3795A479F}" type="slidenum">
              <a:rPr lang="en-US" smtClean="0"/>
              <a:pPr/>
              <a:t>19</a:t>
            </a:fld>
            <a:endParaRPr lang="en-US" dirty="0"/>
          </a:p>
        </p:txBody>
      </p:sp>
    </p:spTree>
    <p:extLst>
      <p:ext uri="{BB962C8B-B14F-4D97-AF65-F5344CB8AC3E}">
        <p14:creationId xmlns:p14="http://schemas.microsoft.com/office/powerpoint/2010/main" val="2957068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Modify this agenda to ensure that it is relevant and appropriate for the airport, the TTF operation(s), and the presentation audience (policymakers, TTF entities, and/or stakeholders).</a:t>
            </a:r>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2</a:t>
            </a:fld>
            <a:endParaRPr lang="en-US" dirty="0"/>
          </a:p>
        </p:txBody>
      </p:sp>
    </p:spTree>
    <p:extLst>
      <p:ext uri="{BB962C8B-B14F-4D97-AF65-F5344CB8AC3E}">
        <p14:creationId xmlns:p14="http://schemas.microsoft.com/office/powerpoint/2010/main" val="2910641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a:t>
            </a:r>
            <a:r>
              <a:rPr lang="en-US" baseline="0" dirty="0" smtClean="0"/>
              <a:t> this </a:t>
            </a:r>
            <a:r>
              <a:rPr lang="en-US" dirty="0" smtClean="0"/>
              <a:t>section to provide an overview of the airport and the TTF operation(s) and the information</a:t>
            </a:r>
            <a:r>
              <a:rPr lang="en-US" baseline="0" dirty="0" smtClean="0"/>
              <a:t> utilized during the assessment of TTF operations</a:t>
            </a:r>
            <a:r>
              <a:rPr lang="en-US" dirty="0" smtClean="0"/>
              <a:t>.  </a:t>
            </a:r>
            <a:r>
              <a:rPr lang="en-US" b="1" dirty="0" smtClean="0"/>
              <a:t>In essence, the </a:t>
            </a:r>
            <a:r>
              <a:rPr lang="en-US" b="1" baseline="0" dirty="0" smtClean="0"/>
              <a:t>information conveyed in this section serves as the basis for making recommendations regarding the permitting, restricting, or prohibiting of TTF operations.</a:t>
            </a:r>
            <a:endParaRPr lang="en-US" b="1"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20</a:t>
            </a:fld>
            <a:endParaRPr lang="en-US" dirty="0"/>
          </a:p>
        </p:txBody>
      </p:sp>
    </p:spTree>
    <p:extLst>
      <p:ext uri="{BB962C8B-B14F-4D97-AF65-F5344CB8AC3E}">
        <p14:creationId xmlns:p14="http://schemas.microsoft.com/office/powerpoint/2010/main" val="3071413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a:t>
            </a:r>
            <a:r>
              <a:rPr lang="en-US" dirty="0" smtClean="0"/>
              <a:t>irport (in</a:t>
            </a:r>
            <a:r>
              <a:rPr lang="en-US" baseline="0" dirty="0" smtClean="0"/>
              <a:t> general) and the attributes of the airport impacted by existing, proposed, or future TTF operations (specifically)</a:t>
            </a:r>
            <a:r>
              <a:rPr lang="en-US" dirty="0" smtClean="0"/>
              <a:t>.  Expand or add slides – as needed.  Add interesting photos or graphics of</a:t>
            </a:r>
            <a:r>
              <a:rPr lang="en-US" baseline="0" dirty="0" smtClean="0"/>
              <a:t> the airport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5-2: Airport Profile,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21</a:t>
            </a:fld>
            <a:endParaRPr lang="en-US" dirty="0"/>
          </a:p>
        </p:txBody>
      </p:sp>
    </p:spTree>
    <p:extLst>
      <p:ext uri="{BB962C8B-B14F-4D97-AF65-F5344CB8AC3E}">
        <p14:creationId xmlns:p14="http://schemas.microsoft.com/office/powerpoint/2010/main" val="760416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a:t>
            </a:r>
            <a:r>
              <a:rPr lang="en-US" dirty="0" smtClean="0"/>
              <a:t>irport (in</a:t>
            </a:r>
            <a:r>
              <a:rPr lang="en-US" baseline="0" dirty="0" smtClean="0"/>
              <a:t> general) and the attributes of the airport impacted by existing, proposed, or future TTF operations (specifically)</a:t>
            </a:r>
            <a:r>
              <a:rPr lang="en-US" dirty="0" smtClean="0"/>
              <a:t>.  Expand or add slides – as needed.  Add interesting photos or graphics of</a:t>
            </a:r>
            <a:r>
              <a:rPr lang="en-US" baseline="0" dirty="0" smtClean="0"/>
              <a:t> the airport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5-2: Airport Profile,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22</a:t>
            </a:fld>
            <a:endParaRPr lang="en-US" dirty="0"/>
          </a:p>
        </p:txBody>
      </p:sp>
    </p:spTree>
    <p:extLst>
      <p:ext uri="{BB962C8B-B14F-4D97-AF65-F5344CB8AC3E}">
        <p14:creationId xmlns:p14="http://schemas.microsoft.com/office/powerpoint/2010/main" val="2611506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a:t>
            </a:r>
            <a:r>
              <a:rPr lang="en-US" dirty="0" smtClean="0"/>
              <a:t>irport (in</a:t>
            </a:r>
            <a:r>
              <a:rPr lang="en-US" baseline="0" dirty="0" smtClean="0"/>
              <a:t> general) and the attributes of the airport impacted by existing, proposed, or future TTF operations (specifically)</a:t>
            </a:r>
            <a:r>
              <a:rPr lang="en-US" dirty="0" smtClean="0"/>
              <a:t>.  Expand or add slides – as needed.  Add interesting photos or graphics</a:t>
            </a:r>
            <a:r>
              <a:rPr lang="en-US" baseline="0" dirty="0" smtClean="0"/>
              <a:t> </a:t>
            </a:r>
            <a:r>
              <a:rPr lang="en-US" dirty="0" smtClean="0"/>
              <a:t>of</a:t>
            </a:r>
            <a:r>
              <a:rPr lang="en-US" baseline="0" dirty="0" smtClean="0"/>
              <a:t> the airport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5-2: Airport Profile,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23</a:t>
            </a:fld>
            <a:endParaRPr lang="en-US" dirty="0"/>
          </a:p>
        </p:txBody>
      </p:sp>
    </p:spTree>
    <p:extLst>
      <p:ext uri="{BB962C8B-B14F-4D97-AF65-F5344CB8AC3E}">
        <p14:creationId xmlns:p14="http://schemas.microsoft.com/office/powerpoint/2010/main" val="2739853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a:t>
            </a:r>
            <a:r>
              <a:rPr lang="en-US" dirty="0" smtClean="0"/>
              <a:t>irport (in</a:t>
            </a:r>
            <a:r>
              <a:rPr lang="en-US" baseline="0" dirty="0" smtClean="0"/>
              <a:t> general) and the attributes of the airport impacted by existing, proposed, or future TTF operations (specifically)</a:t>
            </a:r>
            <a:r>
              <a:rPr lang="en-US" dirty="0" smtClean="0"/>
              <a:t>.  Expand or add slides – as needed.  Add interesting photos or graphics</a:t>
            </a:r>
            <a:r>
              <a:rPr lang="en-US" baseline="0" dirty="0" smtClean="0"/>
              <a:t> </a:t>
            </a:r>
            <a:r>
              <a:rPr lang="en-US" dirty="0" smtClean="0"/>
              <a:t>of</a:t>
            </a:r>
            <a:r>
              <a:rPr lang="en-US" baseline="0" dirty="0" smtClean="0"/>
              <a:t> the airport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5-2: Airport Profile,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24</a:t>
            </a:fld>
            <a:endParaRPr lang="en-US" dirty="0"/>
          </a:p>
        </p:txBody>
      </p:sp>
    </p:spTree>
    <p:extLst>
      <p:ext uri="{BB962C8B-B14F-4D97-AF65-F5344CB8AC3E}">
        <p14:creationId xmlns:p14="http://schemas.microsoft.com/office/powerpoint/2010/main" val="408897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a:t>
            </a:r>
            <a:r>
              <a:rPr lang="en-US" dirty="0" smtClean="0"/>
              <a:t>irport (in</a:t>
            </a:r>
            <a:r>
              <a:rPr lang="en-US" baseline="0" dirty="0" smtClean="0"/>
              <a:t> general) and the attributes of the airport impacted by existing, proposed, or future TTF operations (specifically)</a:t>
            </a:r>
            <a:r>
              <a:rPr lang="en-US" dirty="0" smtClean="0"/>
              <a:t>.  </a:t>
            </a:r>
          </a:p>
          <a:p>
            <a:endParaRPr lang="en-US" dirty="0" smtClean="0"/>
          </a:p>
          <a:p>
            <a:r>
              <a:rPr lang="en-US" dirty="0" smtClean="0"/>
              <a:t>Identify</a:t>
            </a:r>
            <a:r>
              <a:rPr lang="en-US" baseline="0" dirty="0" smtClean="0"/>
              <a:t> the existing on-airport activities by type and entity.</a:t>
            </a:r>
            <a:endParaRPr lang="en-US" dirty="0" smtClean="0"/>
          </a:p>
          <a:p>
            <a:endParaRPr lang="en-US" dirty="0" smtClean="0"/>
          </a:p>
          <a:p>
            <a:r>
              <a:rPr lang="en-US" dirty="0" smtClean="0"/>
              <a:t>Expand or add slides – as needed.  Add interesting photos or graphics of</a:t>
            </a:r>
            <a:r>
              <a:rPr lang="en-US" baseline="0" dirty="0" smtClean="0"/>
              <a:t> the airport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5-2: Airport Profile,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25</a:t>
            </a:fld>
            <a:endParaRPr lang="en-US" dirty="0"/>
          </a:p>
        </p:txBody>
      </p:sp>
    </p:spTree>
    <p:extLst>
      <p:ext uri="{BB962C8B-B14F-4D97-AF65-F5344CB8AC3E}">
        <p14:creationId xmlns:p14="http://schemas.microsoft.com/office/powerpoint/2010/main" val="4086905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a:t>
            </a:r>
            <a:r>
              <a:rPr lang="en-US" dirty="0" smtClean="0"/>
              <a:t>irport (in</a:t>
            </a:r>
            <a:r>
              <a:rPr lang="en-US" baseline="0" dirty="0" smtClean="0"/>
              <a:t> general) and the attributes of the airport impacted by existing, proposed, or future TTF operations (specifically)</a:t>
            </a:r>
            <a:r>
              <a:rPr lang="en-US" dirty="0" smtClean="0"/>
              <a:t>.  </a:t>
            </a:r>
          </a:p>
          <a:p>
            <a:endParaRPr lang="en-US" dirty="0" smtClean="0"/>
          </a:p>
          <a:p>
            <a:r>
              <a:rPr lang="en-US" dirty="0" smtClean="0"/>
              <a:t>If</a:t>
            </a:r>
            <a:r>
              <a:rPr lang="en-US" baseline="0" dirty="0" smtClean="0"/>
              <a:t> existing, identify the airport’s mission, goals, objectives, budgets, and performance measures.  Also provide information on the goals and capital improvement plan associated with the airport master plan (pictures and graphics are like a 1000 words).</a:t>
            </a:r>
            <a:endParaRPr lang="en-US" dirty="0" smtClean="0"/>
          </a:p>
          <a:p>
            <a:endParaRPr lang="en-US" dirty="0" smtClean="0"/>
          </a:p>
          <a:p>
            <a:r>
              <a:rPr lang="en-US" dirty="0" smtClean="0"/>
              <a:t>Expand or add slides – as needed.  Add interesting photos or graphics of</a:t>
            </a:r>
            <a:r>
              <a:rPr lang="en-US" baseline="0" dirty="0" smtClean="0"/>
              <a:t> the airport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5-2: Airport Profile,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26</a:t>
            </a:fld>
            <a:endParaRPr lang="en-US" dirty="0"/>
          </a:p>
        </p:txBody>
      </p:sp>
    </p:spTree>
    <p:extLst>
      <p:ext uri="{BB962C8B-B14F-4D97-AF65-F5344CB8AC3E}">
        <p14:creationId xmlns:p14="http://schemas.microsoft.com/office/powerpoint/2010/main" val="1811448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a:t>
            </a:r>
            <a:r>
              <a:rPr lang="en-US" dirty="0" smtClean="0"/>
              <a:t>irport (in</a:t>
            </a:r>
            <a:r>
              <a:rPr lang="en-US" baseline="0" dirty="0" smtClean="0"/>
              <a:t> general) and the attributes of the airport impacted by existing, proposed, or future TTF operations (specifically)</a:t>
            </a:r>
            <a:r>
              <a:rPr lang="en-US" dirty="0" smtClean="0"/>
              <a:t>.  Expand or add slides – as needed.  Add interesting photos or graphics of</a:t>
            </a:r>
            <a:r>
              <a:rPr lang="en-US" baseline="0" dirty="0" smtClean="0"/>
              <a:t> the airport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5-2: Airport Profile, much of the information can be utilized to complete these slides. </a:t>
            </a:r>
            <a:endParaRPr lang="en-US" dirty="0" smtClean="0"/>
          </a:p>
        </p:txBody>
      </p:sp>
      <p:sp>
        <p:nvSpPr>
          <p:cNvPr id="4" name="Slide Number Placeholder 3"/>
          <p:cNvSpPr>
            <a:spLocks noGrp="1"/>
          </p:cNvSpPr>
          <p:nvPr>
            <p:ph type="sldNum" sz="quarter" idx="10"/>
          </p:nvPr>
        </p:nvSpPr>
        <p:spPr/>
        <p:txBody>
          <a:bodyPr/>
          <a:lstStyle/>
          <a:p>
            <a:fld id="{C7DF7765-DE40-448E-A68F-B9F3795A479F}" type="slidenum">
              <a:rPr lang="en-US" smtClean="0"/>
              <a:pPr/>
              <a:t>27</a:t>
            </a:fld>
            <a:endParaRPr lang="en-US" dirty="0"/>
          </a:p>
        </p:txBody>
      </p:sp>
    </p:spTree>
    <p:extLst>
      <p:ext uri="{BB962C8B-B14F-4D97-AF65-F5344CB8AC3E}">
        <p14:creationId xmlns:p14="http://schemas.microsoft.com/office/powerpoint/2010/main" val="3190832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a:t>
            </a:r>
            <a:r>
              <a:rPr lang="en-US" dirty="0" smtClean="0"/>
              <a:t>irport (in</a:t>
            </a:r>
            <a:r>
              <a:rPr lang="en-US" baseline="0" dirty="0" smtClean="0"/>
              <a:t> general) and the attributes of the airport impacted by existing, proposed, or future TTF operations (specifically)</a:t>
            </a:r>
            <a:r>
              <a:rPr lang="en-US" dirty="0" smtClean="0"/>
              <a:t>.  Expand or add slides – as needed.  Add interesting photos or graphics of</a:t>
            </a:r>
            <a:r>
              <a:rPr lang="en-US" baseline="0" dirty="0" smtClean="0"/>
              <a:t> the airport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5-2: Airport Profile,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28</a:t>
            </a:fld>
            <a:endParaRPr lang="en-US" dirty="0"/>
          </a:p>
        </p:txBody>
      </p:sp>
    </p:spTree>
    <p:extLst>
      <p:ext uri="{BB962C8B-B14F-4D97-AF65-F5344CB8AC3E}">
        <p14:creationId xmlns:p14="http://schemas.microsoft.com/office/powerpoint/2010/main" val="2923217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attributes of the existing, proposed, or future TTF operations</a:t>
            </a:r>
            <a:r>
              <a:rPr lang="en-US" dirty="0" smtClean="0"/>
              <a:t>.  Expand or add slides – as needed.  Add interesting photos </a:t>
            </a:r>
            <a:r>
              <a:rPr lang="en-US" baseline="0" dirty="0" smtClean="0"/>
              <a:t>(if existing) or graphics (if proposed) </a:t>
            </a:r>
            <a:r>
              <a:rPr lang="en-US" dirty="0" smtClean="0"/>
              <a:t>of</a:t>
            </a:r>
            <a:r>
              <a:rPr lang="en-US" baseline="0" dirty="0" smtClean="0"/>
              <a:t> the TTF operation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5-1: TTF Operation Profile,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29</a:t>
            </a:fld>
            <a:endParaRPr lang="en-US" dirty="0"/>
          </a:p>
        </p:txBody>
      </p:sp>
    </p:spTree>
    <p:extLst>
      <p:ext uri="{BB962C8B-B14F-4D97-AF65-F5344CB8AC3E}">
        <p14:creationId xmlns:p14="http://schemas.microsoft.com/office/powerpoint/2010/main" val="712458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a:t>
            </a:r>
            <a:r>
              <a:rPr lang="en-US" baseline="0" dirty="0" smtClean="0"/>
              <a:t> this </a:t>
            </a:r>
            <a:r>
              <a:rPr lang="en-US" dirty="0" smtClean="0"/>
              <a:t>section to provide background</a:t>
            </a:r>
            <a:r>
              <a:rPr lang="en-US" baseline="0" dirty="0" smtClean="0"/>
              <a:t> on</a:t>
            </a:r>
            <a:r>
              <a:rPr lang="en-US" dirty="0" smtClean="0"/>
              <a:t> TTF operation(s).  </a:t>
            </a:r>
            <a:r>
              <a:rPr lang="en-US" b="1" dirty="0" smtClean="0"/>
              <a:t>In essence, the </a:t>
            </a:r>
            <a:r>
              <a:rPr lang="en-US" b="1" baseline="0" dirty="0" smtClean="0"/>
              <a:t>information conveyed in this section serves as the background for making decisions regarding the permitting, restricting, or prohibiting of TTF operations.</a:t>
            </a:r>
            <a:endParaRPr lang="en-US" b="1"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3</a:t>
            </a:fld>
            <a:endParaRPr lang="en-US" dirty="0"/>
          </a:p>
        </p:txBody>
      </p:sp>
    </p:spTree>
    <p:extLst>
      <p:ext uri="{BB962C8B-B14F-4D97-AF65-F5344CB8AC3E}">
        <p14:creationId xmlns:p14="http://schemas.microsoft.com/office/powerpoint/2010/main" val="3721996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attributes of the existing, proposed, or future TTF operations</a:t>
            </a:r>
            <a:r>
              <a:rPr lang="en-US" dirty="0" smtClean="0"/>
              <a:t>.  Expand or add slides – as needed.  Add interesting photos </a:t>
            </a:r>
            <a:r>
              <a:rPr lang="en-US" baseline="0" dirty="0" smtClean="0"/>
              <a:t>(if existing) or graphics (if proposed) </a:t>
            </a:r>
            <a:r>
              <a:rPr lang="en-US" dirty="0" smtClean="0"/>
              <a:t>of</a:t>
            </a:r>
            <a:r>
              <a:rPr lang="en-US" baseline="0" dirty="0" smtClean="0"/>
              <a:t> the TTF operation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5-1: TTF Operation Profile,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30</a:t>
            </a:fld>
            <a:endParaRPr lang="en-US" dirty="0"/>
          </a:p>
        </p:txBody>
      </p:sp>
    </p:spTree>
    <p:extLst>
      <p:ext uri="{BB962C8B-B14F-4D97-AF65-F5344CB8AC3E}">
        <p14:creationId xmlns:p14="http://schemas.microsoft.com/office/powerpoint/2010/main" val="2467149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attributes of the existing, proposed, or future TTF operations</a:t>
            </a:r>
            <a:r>
              <a:rPr lang="en-US" dirty="0" smtClean="0"/>
              <a:t>.  Expand or add slides – as needed.  Add interesting photos </a:t>
            </a:r>
            <a:r>
              <a:rPr lang="en-US" baseline="0" dirty="0" smtClean="0"/>
              <a:t>(if existing) or graphics (if proposed) </a:t>
            </a:r>
            <a:r>
              <a:rPr lang="en-US" dirty="0" smtClean="0"/>
              <a:t>of</a:t>
            </a:r>
            <a:r>
              <a:rPr lang="en-US" baseline="0" dirty="0" smtClean="0"/>
              <a:t> the TTF operation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5-1: TTF Operation Profile,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31</a:t>
            </a:fld>
            <a:endParaRPr lang="en-US" dirty="0"/>
          </a:p>
        </p:txBody>
      </p:sp>
    </p:spTree>
    <p:extLst>
      <p:ext uri="{BB962C8B-B14F-4D97-AF65-F5344CB8AC3E}">
        <p14:creationId xmlns:p14="http://schemas.microsoft.com/office/powerpoint/2010/main" val="1382192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attributes of the existing, proposed, or future TTF operations</a:t>
            </a:r>
            <a:r>
              <a:rPr lang="en-US" dirty="0" smtClean="0"/>
              <a:t>.  Expand or add slides – as needed.  Add interesting photos </a:t>
            </a:r>
            <a:r>
              <a:rPr lang="en-US" baseline="0" dirty="0" smtClean="0"/>
              <a:t>(if existing) or graphics (if proposed) </a:t>
            </a:r>
            <a:r>
              <a:rPr lang="en-US" dirty="0" smtClean="0"/>
              <a:t>of</a:t>
            </a:r>
            <a:r>
              <a:rPr lang="en-US" baseline="0" dirty="0" smtClean="0"/>
              <a:t> the TTF operation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5-1: TTF Operation Profile, much of the information can be utilized to complete these slides. </a:t>
            </a:r>
            <a:endParaRPr lang="en-US" dirty="0" smtClean="0"/>
          </a:p>
        </p:txBody>
      </p:sp>
      <p:sp>
        <p:nvSpPr>
          <p:cNvPr id="4" name="Slide Number Placeholder 3"/>
          <p:cNvSpPr>
            <a:spLocks noGrp="1"/>
          </p:cNvSpPr>
          <p:nvPr>
            <p:ph type="sldNum" sz="quarter" idx="10"/>
          </p:nvPr>
        </p:nvSpPr>
        <p:spPr/>
        <p:txBody>
          <a:bodyPr/>
          <a:lstStyle/>
          <a:p>
            <a:fld id="{C7DF7765-DE40-448E-A68F-B9F3795A479F}" type="slidenum">
              <a:rPr lang="en-US" smtClean="0"/>
              <a:pPr/>
              <a:t>32</a:t>
            </a:fld>
            <a:endParaRPr lang="en-US" dirty="0"/>
          </a:p>
        </p:txBody>
      </p:sp>
    </p:spTree>
    <p:extLst>
      <p:ext uri="{BB962C8B-B14F-4D97-AF65-F5344CB8AC3E}">
        <p14:creationId xmlns:p14="http://schemas.microsoft.com/office/powerpoint/2010/main" val="1111838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attributes of the existing, proposed, or future TTF operations</a:t>
            </a:r>
            <a:r>
              <a:rPr lang="en-US" dirty="0" smtClean="0"/>
              <a:t>.  Expand or add slides – as needed.  Add interesting photos </a:t>
            </a:r>
            <a:r>
              <a:rPr lang="en-US" baseline="0" dirty="0" smtClean="0"/>
              <a:t>(if existing) or graphics (if proposed) </a:t>
            </a:r>
            <a:r>
              <a:rPr lang="en-US" dirty="0" smtClean="0"/>
              <a:t>of</a:t>
            </a:r>
            <a:r>
              <a:rPr lang="en-US" baseline="0" dirty="0" smtClean="0"/>
              <a:t> the TTF operation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5-1: TTF Operation Profile, much of the information can be utilized to complete these slides. </a:t>
            </a:r>
            <a:endParaRPr lang="en-US" dirty="0" smtClean="0"/>
          </a:p>
        </p:txBody>
      </p:sp>
      <p:sp>
        <p:nvSpPr>
          <p:cNvPr id="4" name="Slide Number Placeholder 3"/>
          <p:cNvSpPr>
            <a:spLocks noGrp="1"/>
          </p:cNvSpPr>
          <p:nvPr>
            <p:ph type="sldNum" sz="quarter" idx="10"/>
          </p:nvPr>
        </p:nvSpPr>
        <p:spPr/>
        <p:txBody>
          <a:bodyPr/>
          <a:lstStyle/>
          <a:p>
            <a:fld id="{C7DF7765-DE40-448E-A68F-B9F3795A479F}" type="slidenum">
              <a:rPr lang="en-US" smtClean="0"/>
              <a:pPr/>
              <a:t>33</a:t>
            </a:fld>
            <a:endParaRPr lang="en-US" dirty="0"/>
          </a:p>
        </p:txBody>
      </p:sp>
    </p:spTree>
    <p:extLst>
      <p:ext uri="{BB962C8B-B14F-4D97-AF65-F5344CB8AC3E}">
        <p14:creationId xmlns:p14="http://schemas.microsoft.com/office/powerpoint/2010/main" val="629201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attributes of the existing, proposed, or future TTF operations</a:t>
            </a:r>
            <a:r>
              <a:rPr lang="en-US" dirty="0" smtClean="0"/>
              <a:t>.  Expand or add slides – as needed.  Add interesting photos </a:t>
            </a:r>
            <a:r>
              <a:rPr lang="en-US" baseline="0" dirty="0" smtClean="0"/>
              <a:t>(if existing) or graphics (if proposed) </a:t>
            </a:r>
            <a:r>
              <a:rPr lang="en-US" dirty="0" smtClean="0"/>
              <a:t>of</a:t>
            </a:r>
            <a:r>
              <a:rPr lang="en-US" baseline="0" dirty="0" smtClean="0"/>
              <a:t> the TTF operation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5-1: TTF Operation Profile, much of the information can be utilized to complete these slides. </a:t>
            </a:r>
            <a:endParaRPr lang="en-US" dirty="0" smtClean="0"/>
          </a:p>
        </p:txBody>
      </p:sp>
      <p:sp>
        <p:nvSpPr>
          <p:cNvPr id="4" name="Slide Number Placeholder 3"/>
          <p:cNvSpPr>
            <a:spLocks noGrp="1"/>
          </p:cNvSpPr>
          <p:nvPr>
            <p:ph type="sldNum" sz="quarter" idx="10"/>
          </p:nvPr>
        </p:nvSpPr>
        <p:spPr/>
        <p:txBody>
          <a:bodyPr/>
          <a:lstStyle/>
          <a:p>
            <a:fld id="{C7DF7765-DE40-448E-A68F-B9F3795A479F}" type="slidenum">
              <a:rPr lang="en-US" smtClean="0"/>
              <a:pPr/>
              <a:t>34</a:t>
            </a:fld>
            <a:endParaRPr lang="en-US" dirty="0"/>
          </a:p>
        </p:txBody>
      </p:sp>
    </p:spTree>
    <p:extLst>
      <p:ext uri="{BB962C8B-B14F-4D97-AF65-F5344CB8AC3E}">
        <p14:creationId xmlns:p14="http://schemas.microsoft.com/office/powerpoint/2010/main" val="4023840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attributes of the existing, proposed, or future TTF operations</a:t>
            </a:r>
            <a:r>
              <a:rPr lang="en-US" dirty="0" smtClean="0"/>
              <a:t>.  Expand or add slides – as needed.  Add interesting photos </a:t>
            </a:r>
            <a:r>
              <a:rPr lang="en-US" baseline="0" dirty="0" smtClean="0"/>
              <a:t>(if existing) or graphics (if proposed) </a:t>
            </a:r>
            <a:r>
              <a:rPr lang="en-US" dirty="0" smtClean="0"/>
              <a:t>of</a:t>
            </a:r>
            <a:r>
              <a:rPr lang="en-US" baseline="0" dirty="0" smtClean="0"/>
              <a:t> the TTF operation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5-1: TTF Operation Profile,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35</a:t>
            </a:fld>
            <a:endParaRPr lang="en-US" dirty="0"/>
          </a:p>
        </p:txBody>
      </p:sp>
    </p:spTree>
    <p:extLst>
      <p:ext uri="{BB962C8B-B14F-4D97-AF65-F5344CB8AC3E}">
        <p14:creationId xmlns:p14="http://schemas.microsoft.com/office/powerpoint/2010/main" val="3415766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a:t>
            </a:r>
            <a:r>
              <a:rPr lang="en-US" baseline="0" dirty="0" smtClean="0"/>
              <a:t> this </a:t>
            </a:r>
            <a:r>
              <a:rPr lang="en-US" dirty="0" smtClean="0"/>
              <a:t>section to provide an overview of the assessment conducted on TTF operations and the </a:t>
            </a:r>
            <a:r>
              <a:rPr lang="en-US" baseline="0" dirty="0" smtClean="0"/>
              <a:t>advantages, disadvantages, and impacts associated with </a:t>
            </a:r>
            <a:r>
              <a:rPr lang="en-US" dirty="0" smtClean="0"/>
              <a:t>existing</a:t>
            </a:r>
            <a:r>
              <a:rPr lang="en-US" baseline="0" dirty="0" smtClean="0"/>
              <a:t>, proposed, or future </a:t>
            </a:r>
            <a:r>
              <a:rPr lang="en-US" dirty="0" smtClean="0"/>
              <a:t>TTF operations.  </a:t>
            </a:r>
            <a:r>
              <a:rPr lang="en-US" b="1" dirty="0" smtClean="0"/>
              <a:t>In essence, the </a:t>
            </a:r>
            <a:r>
              <a:rPr lang="en-US" b="1" baseline="0" dirty="0" smtClean="0"/>
              <a:t>information conveyed in this section serves as the basis for making recommendations regarding the permitting, restricting, or prohibiting of TTF operations.</a:t>
            </a:r>
            <a:endParaRPr lang="en-US" b="1"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36</a:t>
            </a:fld>
            <a:endParaRPr lang="en-US" dirty="0"/>
          </a:p>
        </p:txBody>
      </p:sp>
    </p:spTree>
    <p:extLst>
      <p:ext uri="{BB962C8B-B14F-4D97-AF65-F5344CB8AC3E}">
        <p14:creationId xmlns:p14="http://schemas.microsoft.com/office/powerpoint/2010/main" val="11742584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alternatives identified and assessed during the assessment process</a:t>
            </a:r>
            <a:r>
              <a:rPr lang="en-US" dirty="0" smtClean="0"/>
              <a:t>.  Expand or add slides – as needed.  Add interesting photos or graphics of</a:t>
            </a:r>
            <a:r>
              <a:rPr lang="en-US" baseline="0" dirty="0" smtClean="0"/>
              <a:t> the airport or TTF operation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5-3: TTF Operation Assessment,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37</a:t>
            </a:fld>
            <a:endParaRPr lang="en-US" dirty="0"/>
          </a:p>
        </p:txBody>
      </p:sp>
    </p:spTree>
    <p:extLst>
      <p:ext uri="{BB962C8B-B14F-4D97-AF65-F5344CB8AC3E}">
        <p14:creationId xmlns:p14="http://schemas.microsoft.com/office/powerpoint/2010/main" val="3861750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assessment of the impact of TTF operations on the airport maintain compliance with airport sponsor obligations</a:t>
            </a:r>
            <a:r>
              <a:rPr lang="en-US" dirty="0" smtClean="0"/>
              <a:t>.  Expand or add slides – as needed.  Add interesting photos or graphics of</a:t>
            </a:r>
            <a:r>
              <a:rPr lang="en-US" baseline="0" dirty="0" smtClean="0"/>
              <a:t> the airport or TTF operation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5-3: TTF Operation Assessment,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38</a:t>
            </a:fld>
            <a:endParaRPr lang="en-US" dirty="0"/>
          </a:p>
        </p:txBody>
      </p:sp>
    </p:spTree>
    <p:extLst>
      <p:ext uri="{BB962C8B-B14F-4D97-AF65-F5344CB8AC3E}">
        <p14:creationId xmlns:p14="http://schemas.microsoft.com/office/powerpoint/2010/main" val="916405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assessment of the impact of TTF operations on the airports primary planning documents</a:t>
            </a:r>
            <a:r>
              <a:rPr lang="en-US" dirty="0" smtClean="0"/>
              <a:t>.  Expand or add slides – as needed.  Add interesting photos or graphics of</a:t>
            </a:r>
            <a:r>
              <a:rPr lang="en-US" baseline="0" dirty="0" smtClean="0"/>
              <a:t> the airport or TTF operation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5-3: TTF Operation Assessment,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39</a:t>
            </a:fld>
            <a:endParaRPr lang="en-US" dirty="0"/>
          </a:p>
        </p:txBody>
      </p:sp>
    </p:spTree>
    <p:extLst>
      <p:ext uri="{BB962C8B-B14F-4D97-AF65-F5344CB8AC3E}">
        <p14:creationId xmlns:p14="http://schemas.microsoft.com/office/powerpoint/2010/main" val="4104309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background information on TTF</a:t>
            </a:r>
            <a:r>
              <a:rPr lang="en-US" baseline="0" dirty="0" smtClean="0"/>
              <a:t> operations, see Chapter 1 (in general) and Section 1.1 (specifically) of the Guidebook on TTF Operations.</a:t>
            </a:r>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4</a:t>
            </a:fld>
            <a:endParaRPr lang="en-US" dirty="0"/>
          </a:p>
        </p:txBody>
      </p:sp>
    </p:spTree>
    <p:extLst>
      <p:ext uri="{BB962C8B-B14F-4D97-AF65-F5344CB8AC3E}">
        <p14:creationId xmlns:p14="http://schemas.microsoft.com/office/powerpoint/2010/main" val="839977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airport sponsor regulatory measures that address TTF operations and the ability of the TTF operation to be compliant with the same</a:t>
            </a:r>
            <a:r>
              <a:rPr lang="en-US" dirty="0" smtClean="0"/>
              <a:t>.  Expand or add slides – as needed.  Add interesting photos or graphics of</a:t>
            </a:r>
            <a:r>
              <a:rPr lang="en-US" baseline="0" dirty="0" smtClean="0"/>
              <a:t> the airport or TTF operation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5-3: TTF Operation Assessment,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40</a:t>
            </a:fld>
            <a:endParaRPr lang="en-US" dirty="0"/>
          </a:p>
        </p:txBody>
      </p:sp>
    </p:spTree>
    <p:extLst>
      <p:ext uri="{BB962C8B-B14F-4D97-AF65-F5344CB8AC3E}">
        <p14:creationId xmlns:p14="http://schemas.microsoft.com/office/powerpoint/2010/main" val="1454799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airport management and compliance documents that address TTF operations and the ability of the TTF operation to be compliant with the same</a:t>
            </a:r>
            <a:r>
              <a:rPr lang="en-US" dirty="0" smtClean="0"/>
              <a:t>.  Expand or add slides – as needed.  Add interesting photos or graphics of</a:t>
            </a:r>
            <a:r>
              <a:rPr lang="en-US" baseline="0" dirty="0" smtClean="0"/>
              <a:t> the airport or TTF operation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5-3: TTF Operation Assessment,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41</a:t>
            </a:fld>
            <a:endParaRPr lang="en-US" dirty="0"/>
          </a:p>
        </p:txBody>
      </p:sp>
    </p:spTree>
    <p:extLst>
      <p:ext uri="{BB962C8B-B14F-4D97-AF65-F5344CB8AC3E}">
        <p14:creationId xmlns:p14="http://schemas.microsoft.com/office/powerpoint/2010/main" val="3402034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assessment of the impact of TTF operations on existing and future land, infrastructure, and improvements</a:t>
            </a:r>
            <a:r>
              <a:rPr lang="en-US" dirty="0" smtClean="0"/>
              <a:t>.  Expand or add slides – as needed.  Add interesting photos or graphics</a:t>
            </a:r>
            <a:r>
              <a:rPr lang="en-US" baseline="0" dirty="0" smtClean="0"/>
              <a:t> </a:t>
            </a:r>
            <a:r>
              <a:rPr lang="en-US" dirty="0" smtClean="0"/>
              <a:t>of</a:t>
            </a:r>
            <a:r>
              <a:rPr lang="en-US" baseline="0" dirty="0" smtClean="0"/>
              <a:t> the airport or TTF operation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5-3: TTF Operation Assessment,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42</a:t>
            </a:fld>
            <a:endParaRPr lang="en-US" dirty="0"/>
          </a:p>
        </p:txBody>
      </p:sp>
    </p:spTree>
    <p:extLst>
      <p:ext uri="{BB962C8B-B14F-4D97-AF65-F5344CB8AC3E}">
        <p14:creationId xmlns:p14="http://schemas.microsoft.com/office/powerpoint/2010/main" val="35237133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assessment of the impact of TTF operations on existing and future activities</a:t>
            </a:r>
            <a:r>
              <a:rPr lang="en-US" dirty="0" smtClean="0"/>
              <a:t>.  Expand or add slides – as needed.  Add interesting photos or graphics of</a:t>
            </a:r>
            <a:r>
              <a:rPr lang="en-US" baseline="0" dirty="0" smtClean="0"/>
              <a:t> the airport or TTF operation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5-3: TTF Operation Assessment,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43</a:t>
            </a:fld>
            <a:endParaRPr lang="en-US" dirty="0"/>
          </a:p>
        </p:txBody>
      </p:sp>
    </p:spTree>
    <p:extLst>
      <p:ext uri="{BB962C8B-B14F-4D97-AF65-F5344CB8AC3E}">
        <p14:creationId xmlns:p14="http://schemas.microsoft.com/office/powerpoint/2010/main" val="27151667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assessment of the impact of TTF operations on all interested parties and the input provided by these parties during the assessment process</a:t>
            </a:r>
            <a:r>
              <a:rPr lang="en-US" dirty="0" smtClean="0"/>
              <a:t>.  Expand or add slides – as needed.  Add interesting photos or graphics of</a:t>
            </a:r>
            <a:r>
              <a:rPr lang="en-US" baseline="0" dirty="0" smtClean="0"/>
              <a:t> the airport or TTF operation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5-3: TTF Operation Assessment, much of the information can be utilized to complete these slides. </a:t>
            </a:r>
            <a:endParaRPr lang="en-US" dirty="0" smtClean="0"/>
          </a:p>
        </p:txBody>
      </p:sp>
      <p:sp>
        <p:nvSpPr>
          <p:cNvPr id="4" name="Slide Number Placeholder 3"/>
          <p:cNvSpPr>
            <a:spLocks noGrp="1"/>
          </p:cNvSpPr>
          <p:nvPr>
            <p:ph type="sldNum" sz="quarter" idx="10"/>
          </p:nvPr>
        </p:nvSpPr>
        <p:spPr/>
        <p:txBody>
          <a:bodyPr/>
          <a:lstStyle/>
          <a:p>
            <a:fld id="{C7DF7765-DE40-448E-A68F-B9F3795A479F}" type="slidenum">
              <a:rPr lang="en-US" smtClean="0"/>
              <a:pPr/>
              <a:t>44</a:t>
            </a:fld>
            <a:endParaRPr lang="en-US" dirty="0"/>
          </a:p>
        </p:txBody>
      </p:sp>
    </p:spTree>
    <p:extLst>
      <p:ext uri="{BB962C8B-B14F-4D97-AF65-F5344CB8AC3E}">
        <p14:creationId xmlns:p14="http://schemas.microsoft.com/office/powerpoint/2010/main" val="14295096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assessment of the impact of TTF operations on the airport sponsor</a:t>
            </a:r>
            <a:r>
              <a:rPr lang="en-US" dirty="0" smtClean="0"/>
              <a:t>.  Expand or add slides – as needed.  Add interesting photos or graphics of</a:t>
            </a:r>
            <a:r>
              <a:rPr lang="en-US" baseline="0" dirty="0" smtClean="0"/>
              <a:t> the airport or TTF operation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5-3: TTF Operation Assessment,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45</a:t>
            </a:fld>
            <a:endParaRPr lang="en-US" dirty="0"/>
          </a:p>
        </p:txBody>
      </p:sp>
    </p:spTree>
    <p:extLst>
      <p:ext uri="{BB962C8B-B14F-4D97-AF65-F5344CB8AC3E}">
        <p14:creationId xmlns:p14="http://schemas.microsoft.com/office/powerpoint/2010/main" val="13061420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 this section to provide an overview</a:t>
            </a:r>
            <a:r>
              <a:rPr lang="en-US" baseline="0" dirty="0" smtClean="0"/>
              <a:t> of the assessment of the impact of TTF operations on the airport sponsor</a:t>
            </a:r>
            <a:r>
              <a:rPr lang="en-US" dirty="0" smtClean="0"/>
              <a:t>.  Expand or add slides – as needed.  Add interesting photos or graphics of</a:t>
            </a:r>
            <a:r>
              <a:rPr lang="en-US" baseline="0" dirty="0" smtClean="0"/>
              <a:t> the airport or TTF operation to improve/enhance the visual impact of the slides in this section.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have completed Worksheet 5-3: TTF Operation Assessment, much of the information can be utilized to complete these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46</a:t>
            </a:fld>
            <a:endParaRPr lang="en-US" dirty="0"/>
          </a:p>
        </p:txBody>
      </p:sp>
    </p:spTree>
    <p:extLst>
      <p:ext uri="{BB962C8B-B14F-4D97-AF65-F5344CB8AC3E}">
        <p14:creationId xmlns:p14="http://schemas.microsoft.com/office/powerpoint/2010/main" val="1289909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a:t>
            </a:r>
            <a:r>
              <a:rPr lang="en-US" baseline="0" dirty="0" smtClean="0"/>
              <a:t> this </a:t>
            </a:r>
            <a:r>
              <a:rPr lang="en-US" dirty="0" smtClean="0"/>
              <a:t>section to provide an overview of the recommendations associated with existing, proposed, or future TTF operations, based upon the information</a:t>
            </a:r>
            <a:r>
              <a:rPr lang="en-US" baseline="0" dirty="0" smtClean="0"/>
              <a:t> provided in the assessment section of this presentation</a:t>
            </a:r>
            <a:r>
              <a:rPr lang="en-US" dirty="0" smtClean="0"/>
              <a:t>.  </a:t>
            </a:r>
            <a:r>
              <a:rPr lang="en-US" b="1" dirty="0" smtClean="0"/>
              <a:t>In essence, the </a:t>
            </a:r>
            <a:r>
              <a:rPr lang="en-US" b="1" baseline="0" dirty="0" smtClean="0"/>
              <a:t>information conveyed in this section serves as the basis for making decisions regarding the permitting, restricting, or prohibiting of TTF operations.</a:t>
            </a:r>
            <a:endParaRPr lang="en-US" b="1"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47</a:t>
            </a:fld>
            <a:endParaRPr lang="en-US" dirty="0"/>
          </a:p>
        </p:txBody>
      </p:sp>
    </p:spTree>
    <p:extLst>
      <p:ext uri="{BB962C8B-B14F-4D97-AF65-F5344CB8AC3E}">
        <p14:creationId xmlns:p14="http://schemas.microsoft.com/office/powerpoint/2010/main" val="35215368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a:t>
            </a:r>
            <a:r>
              <a:rPr lang="en-US" baseline="0" dirty="0" smtClean="0"/>
              <a:t> this </a:t>
            </a:r>
            <a:r>
              <a:rPr lang="en-US" dirty="0" smtClean="0"/>
              <a:t>section to provide an overview of the benefits associated with providing a sound structure for TTF operations. Expand or add slides – as needed.  Add interesting photos or graphics of</a:t>
            </a:r>
            <a:r>
              <a:rPr lang="en-US" baseline="0" dirty="0" smtClean="0"/>
              <a:t> the airport or TTF operation to improve/enhance the visual impact of the slides in this section.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48</a:t>
            </a:fld>
            <a:endParaRPr lang="en-US" dirty="0"/>
          </a:p>
        </p:txBody>
      </p:sp>
    </p:spTree>
    <p:extLst>
      <p:ext uri="{BB962C8B-B14F-4D97-AF65-F5344CB8AC3E}">
        <p14:creationId xmlns:p14="http://schemas.microsoft.com/office/powerpoint/2010/main" val="21709394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a:t>
            </a:r>
            <a:r>
              <a:rPr lang="en-US" baseline="0" dirty="0" smtClean="0"/>
              <a:t> this </a:t>
            </a:r>
            <a:r>
              <a:rPr lang="en-US" dirty="0" smtClean="0"/>
              <a:t>section to provide an overview of the recommendations associated with a TTF operation policy. Expand or add slides – as needed.  Add interesting photos or graphics of</a:t>
            </a:r>
            <a:r>
              <a:rPr lang="en-US" baseline="0" dirty="0" smtClean="0"/>
              <a:t> the airport or TTF operation to improve/enhance the visual impact of the slides in this section.  </a:t>
            </a:r>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49</a:t>
            </a:fld>
            <a:endParaRPr lang="en-US" dirty="0"/>
          </a:p>
        </p:txBody>
      </p:sp>
    </p:spTree>
    <p:extLst>
      <p:ext uri="{BB962C8B-B14F-4D97-AF65-F5344CB8AC3E}">
        <p14:creationId xmlns:p14="http://schemas.microsoft.com/office/powerpoint/2010/main" val="3540197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background information on the types of TTF</a:t>
            </a:r>
            <a:r>
              <a:rPr lang="en-US" baseline="0" dirty="0" smtClean="0"/>
              <a:t> activities, see Chapter 1 (in general) and Section 1.6 (specifically) of the Guidebook on TTF Operations.</a:t>
            </a:r>
          </a:p>
          <a:p>
            <a:endParaRPr lang="en-US" baseline="0" dirty="0" smtClean="0"/>
          </a:p>
          <a:p>
            <a:r>
              <a:rPr lang="en-US" baseline="0" dirty="0" smtClean="0"/>
              <a:t>The presentation may be edited to focus solely on the types of TTF activities that are existing, proposed, and/or considered for the future.</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5</a:t>
            </a:fld>
            <a:endParaRPr lang="en-US" dirty="0"/>
          </a:p>
        </p:txBody>
      </p:sp>
    </p:spTree>
    <p:extLst>
      <p:ext uri="{BB962C8B-B14F-4D97-AF65-F5344CB8AC3E}">
        <p14:creationId xmlns:p14="http://schemas.microsoft.com/office/powerpoint/2010/main" val="28398941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a:t>
            </a:r>
            <a:r>
              <a:rPr lang="en-US" baseline="0" dirty="0" smtClean="0"/>
              <a:t> this </a:t>
            </a:r>
            <a:r>
              <a:rPr lang="en-US" dirty="0" smtClean="0"/>
              <a:t>section to provide an overview of the recommendations associated with setting and adjusting TTF operations rents and fees. Expand or add slides – as needed.  Add interesting photos or graphics of</a:t>
            </a:r>
            <a:r>
              <a:rPr lang="en-US" baseline="0" dirty="0" smtClean="0"/>
              <a:t> the airport or TTF operation to improve/enhance the visual impact of the slides in this section.  </a:t>
            </a:r>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50</a:t>
            </a:fld>
            <a:endParaRPr lang="en-US" dirty="0"/>
          </a:p>
        </p:txBody>
      </p:sp>
    </p:spTree>
    <p:extLst>
      <p:ext uri="{BB962C8B-B14F-4D97-AF65-F5344CB8AC3E}">
        <p14:creationId xmlns:p14="http://schemas.microsoft.com/office/powerpoint/2010/main" val="35902626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a:t>
            </a:r>
            <a:r>
              <a:rPr lang="en-US" baseline="0" dirty="0" smtClean="0"/>
              <a:t> this </a:t>
            </a:r>
            <a:r>
              <a:rPr lang="en-US" dirty="0" smtClean="0"/>
              <a:t>section to provide an overview of the recommendations associated with the type of TTF operations agreement. Expand or add slides – as needed.  Add interesting photos or graphics of</a:t>
            </a:r>
            <a:r>
              <a:rPr lang="en-US" baseline="0" dirty="0" smtClean="0"/>
              <a:t> the airport or TTF operation to improve/enhance the visual impact of the slides in this section.  </a:t>
            </a:r>
          </a:p>
        </p:txBody>
      </p:sp>
      <p:sp>
        <p:nvSpPr>
          <p:cNvPr id="4" name="Slide Number Placeholder 3"/>
          <p:cNvSpPr>
            <a:spLocks noGrp="1"/>
          </p:cNvSpPr>
          <p:nvPr>
            <p:ph type="sldNum" sz="quarter" idx="10"/>
          </p:nvPr>
        </p:nvSpPr>
        <p:spPr/>
        <p:txBody>
          <a:bodyPr/>
          <a:lstStyle/>
          <a:p>
            <a:fld id="{C7DF7765-DE40-448E-A68F-B9F3795A479F}" type="slidenum">
              <a:rPr lang="en-US" smtClean="0"/>
              <a:pPr/>
              <a:t>51</a:t>
            </a:fld>
            <a:endParaRPr lang="en-US" dirty="0"/>
          </a:p>
        </p:txBody>
      </p:sp>
    </p:spTree>
    <p:extLst>
      <p:ext uri="{BB962C8B-B14F-4D97-AF65-F5344CB8AC3E}">
        <p14:creationId xmlns:p14="http://schemas.microsoft.com/office/powerpoint/2010/main" val="6017249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a:t>
            </a:r>
            <a:r>
              <a:rPr lang="en-US" baseline="0" dirty="0" smtClean="0"/>
              <a:t> this </a:t>
            </a:r>
            <a:r>
              <a:rPr lang="en-US" dirty="0" smtClean="0"/>
              <a:t>section to provide an overview of the recommendations associated with the terms and conditions of the TTF operation agreement. Expand or add slides – as needed.  Add interesting photos or graphics of</a:t>
            </a:r>
            <a:r>
              <a:rPr lang="en-US" baseline="0" dirty="0" smtClean="0"/>
              <a:t> the airport or TTF operation to improve/enhance the visual impact of the slides in this section.  </a:t>
            </a:r>
          </a:p>
        </p:txBody>
      </p:sp>
      <p:sp>
        <p:nvSpPr>
          <p:cNvPr id="4" name="Slide Number Placeholder 3"/>
          <p:cNvSpPr>
            <a:spLocks noGrp="1"/>
          </p:cNvSpPr>
          <p:nvPr>
            <p:ph type="sldNum" sz="quarter" idx="10"/>
          </p:nvPr>
        </p:nvSpPr>
        <p:spPr/>
        <p:txBody>
          <a:bodyPr/>
          <a:lstStyle/>
          <a:p>
            <a:fld id="{C7DF7765-DE40-448E-A68F-B9F3795A479F}" type="slidenum">
              <a:rPr lang="en-US" smtClean="0"/>
              <a:pPr/>
              <a:t>52</a:t>
            </a:fld>
            <a:endParaRPr lang="en-US" dirty="0"/>
          </a:p>
        </p:txBody>
      </p:sp>
    </p:spTree>
    <p:extLst>
      <p:ext uri="{BB962C8B-B14F-4D97-AF65-F5344CB8AC3E}">
        <p14:creationId xmlns:p14="http://schemas.microsoft.com/office/powerpoint/2010/main" val="21733268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a:t>
            </a:r>
            <a:r>
              <a:rPr lang="en-US" baseline="0" dirty="0" smtClean="0"/>
              <a:t> this </a:t>
            </a:r>
            <a:r>
              <a:rPr lang="en-US" dirty="0" smtClean="0"/>
              <a:t>section to provide an overview of the recommendations associated with the management of the TTF operations. Expand or add slides – as needed.  Add interesting photos or graphics of</a:t>
            </a:r>
            <a:r>
              <a:rPr lang="en-US" baseline="0" dirty="0" smtClean="0"/>
              <a:t> the airport or TTF operation to improve/enhance the visual impact of the slides in this section.  </a:t>
            </a:r>
          </a:p>
        </p:txBody>
      </p:sp>
      <p:sp>
        <p:nvSpPr>
          <p:cNvPr id="4" name="Slide Number Placeholder 3"/>
          <p:cNvSpPr>
            <a:spLocks noGrp="1"/>
          </p:cNvSpPr>
          <p:nvPr>
            <p:ph type="sldNum" sz="quarter" idx="10"/>
          </p:nvPr>
        </p:nvSpPr>
        <p:spPr/>
        <p:txBody>
          <a:bodyPr/>
          <a:lstStyle/>
          <a:p>
            <a:fld id="{C7DF7765-DE40-448E-A68F-B9F3795A479F}" type="slidenum">
              <a:rPr lang="en-US" smtClean="0"/>
              <a:pPr/>
              <a:t>53</a:t>
            </a:fld>
            <a:endParaRPr lang="en-US" dirty="0"/>
          </a:p>
        </p:txBody>
      </p:sp>
    </p:spTree>
    <p:extLst>
      <p:ext uri="{BB962C8B-B14F-4D97-AF65-F5344CB8AC3E}">
        <p14:creationId xmlns:p14="http://schemas.microsoft.com/office/powerpoint/2010/main" val="9215233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Use</a:t>
            </a:r>
            <a:r>
              <a:rPr lang="en-US" baseline="0" dirty="0" smtClean="0"/>
              <a:t> this </a:t>
            </a:r>
            <a:r>
              <a:rPr lang="en-US" dirty="0" smtClean="0"/>
              <a:t>section to provide an overview of the recommendations associated with the management of the TTF operations. Expand or add slides – as needed.  Add interesting photos or graphics of</a:t>
            </a:r>
            <a:r>
              <a:rPr lang="en-US" baseline="0" dirty="0" smtClean="0"/>
              <a:t> the airport or TTF operation to improve/enhance the visual impact of the slides in this section.  </a:t>
            </a:r>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54</a:t>
            </a:fld>
            <a:endParaRPr lang="en-US" dirty="0"/>
          </a:p>
        </p:txBody>
      </p:sp>
    </p:spTree>
    <p:extLst>
      <p:ext uri="{BB962C8B-B14F-4D97-AF65-F5344CB8AC3E}">
        <p14:creationId xmlns:p14="http://schemas.microsoft.com/office/powerpoint/2010/main" val="38793344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this point, the approval of p</a:t>
            </a:r>
            <a:r>
              <a:rPr lang="en-US" baseline="0" dirty="0" smtClean="0"/>
              <a:t>olicymakers to permit, restrict, or prohibit TTF operations needs to be obtained.  </a:t>
            </a:r>
            <a:r>
              <a:rPr lang="en-US" b="1" baseline="0" dirty="0" smtClean="0"/>
              <a:t>This is one of the most important steps in the process.</a:t>
            </a:r>
          </a:p>
        </p:txBody>
      </p:sp>
      <p:sp>
        <p:nvSpPr>
          <p:cNvPr id="4" name="Slide Number Placeholder 3"/>
          <p:cNvSpPr>
            <a:spLocks noGrp="1"/>
          </p:cNvSpPr>
          <p:nvPr>
            <p:ph type="sldNum" sz="quarter" idx="10"/>
          </p:nvPr>
        </p:nvSpPr>
        <p:spPr/>
        <p:txBody>
          <a:bodyPr/>
          <a:lstStyle/>
          <a:p>
            <a:fld id="{C7DF7765-DE40-448E-A68F-B9F3795A479F}" type="slidenum">
              <a:rPr lang="en-US" smtClean="0"/>
              <a:pPr/>
              <a:t>55</a:t>
            </a:fld>
            <a:endParaRPr lang="en-US" dirty="0"/>
          </a:p>
        </p:txBody>
      </p:sp>
    </p:spTree>
    <p:extLst>
      <p:ext uri="{BB962C8B-B14F-4D97-AF65-F5344CB8AC3E}">
        <p14:creationId xmlns:p14="http://schemas.microsoft.com/office/powerpoint/2010/main" val="4052849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background information on the types of TTF</a:t>
            </a:r>
            <a:r>
              <a:rPr lang="en-US" baseline="0" dirty="0" smtClean="0"/>
              <a:t> activities, see Chapter 1 (in general) and Section 1.6 (specifically) of the Guidebook on TTF Operations.</a:t>
            </a:r>
          </a:p>
          <a:p>
            <a:endParaRPr lang="en-US" baseline="0" dirty="0" smtClean="0"/>
          </a:p>
          <a:p>
            <a:r>
              <a:rPr lang="en-US" baseline="0" dirty="0" smtClean="0"/>
              <a:t>The presentation may be edited to focus solely on the types of TTF activities that are existing, proposed, and/or considered for the future.</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6</a:t>
            </a:fld>
            <a:endParaRPr lang="en-US" dirty="0"/>
          </a:p>
        </p:txBody>
      </p:sp>
    </p:spTree>
    <p:extLst>
      <p:ext uri="{BB962C8B-B14F-4D97-AF65-F5344CB8AC3E}">
        <p14:creationId xmlns:p14="http://schemas.microsoft.com/office/powerpoint/2010/main" val="3480378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background information on the types of TTF</a:t>
            </a:r>
            <a:r>
              <a:rPr lang="en-US" baseline="0" dirty="0" smtClean="0"/>
              <a:t> activities, see Chapter 1 (in general) and Section 1.6 (specifically) of the Guidebook on TTF Operations.</a:t>
            </a:r>
          </a:p>
          <a:p>
            <a:endParaRPr lang="en-US" baseline="0" dirty="0" smtClean="0"/>
          </a:p>
          <a:p>
            <a:r>
              <a:rPr lang="en-US" baseline="0" dirty="0" smtClean="0"/>
              <a:t>The presentation may be edited to focus solely on the types of TTF activities that are existing, proposed, and/or considered for the future.</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7</a:t>
            </a:fld>
            <a:endParaRPr lang="en-US" dirty="0"/>
          </a:p>
        </p:txBody>
      </p:sp>
    </p:spTree>
    <p:extLst>
      <p:ext uri="{BB962C8B-B14F-4D97-AF65-F5344CB8AC3E}">
        <p14:creationId xmlns:p14="http://schemas.microsoft.com/office/powerpoint/2010/main" val="357199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background information on the types of TTF</a:t>
            </a:r>
            <a:r>
              <a:rPr lang="en-US" baseline="0" dirty="0" smtClean="0"/>
              <a:t> activities, see Chapter 1 (in general) and Section 1.6 (specifically) of the Guidebook on TTF Operations.</a:t>
            </a:r>
          </a:p>
          <a:p>
            <a:endParaRPr lang="en-US" baseline="0" dirty="0" smtClean="0"/>
          </a:p>
          <a:p>
            <a:r>
              <a:rPr lang="en-US" baseline="0" dirty="0" smtClean="0"/>
              <a:t>The presentation may be edited to focus solely on the types of TTF activities that are existing, proposed, and/or considered for the future.</a:t>
            </a:r>
            <a:endParaRPr lang="en-US" dirty="0" smtClean="0"/>
          </a:p>
          <a:p>
            <a:endParaRPr lang="en-US" dirty="0"/>
          </a:p>
        </p:txBody>
      </p:sp>
      <p:sp>
        <p:nvSpPr>
          <p:cNvPr id="4" name="Slide Number Placeholder 3"/>
          <p:cNvSpPr>
            <a:spLocks noGrp="1"/>
          </p:cNvSpPr>
          <p:nvPr>
            <p:ph type="sldNum" sz="quarter" idx="10"/>
          </p:nvPr>
        </p:nvSpPr>
        <p:spPr/>
        <p:txBody>
          <a:bodyPr/>
          <a:lstStyle/>
          <a:p>
            <a:fld id="{C7DF7765-DE40-448E-A68F-B9F3795A479F}" type="slidenum">
              <a:rPr lang="en-US" smtClean="0"/>
              <a:pPr/>
              <a:t>8</a:t>
            </a:fld>
            <a:endParaRPr lang="en-US" dirty="0"/>
          </a:p>
        </p:txBody>
      </p:sp>
    </p:spTree>
    <p:extLst>
      <p:ext uri="{BB962C8B-B14F-4D97-AF65-F5344CB8AC3E}">
        <p14:creationId xmlns:p14="http://schemas.microsoft.com/office/powerpoint/2010/main" val="4270792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background information on the types of TTF</a:t>
            </a:r>
            <a:r>
              <a:rPr lang="en-US" baseline="0" dirty="0" smtClean="0"/>
              <a:t> activities, see Chapter 1 (in general) and Section 1.6 (specifically) of the Guidebook on TTF Operations.</a:t>
            </a:r>
          </a:p>
          <a:p>
            <a:endParaRPr lang="en-US" baseline="0" dirty="0" smtClean="0"/>
          </a:p>
          <a:p>
            <a:r>
              <a:rPr lang="en-US" baseline="0" dirty="0" smtClean="0"/>
              <a:t>The presentation may be edited to focus solely on the types of TTF activities that are existing, proposed, and/or considered for the future.</a:t>
            </a:r>
            <a:endParaRPr lang="en-US" dirty="0" smtClean="0"/>
          </a:p>
        </p:txBody>
      </p:sp>
      <p:sp>
        <p:nvSpPr>
          <p:cNvPr id="4" name="Slide Number Placeholder 3"/>
          <p:cNvSpPr>
            <a:spLocks noGrp="1"/>
          </p:cNvSpPr>
          <p:nvPr>
            <p:ph type="sldNum" sz="quarter" idx="10"/>
          </p:nvPr>
        </p:nvSpPr>
        <p:spPr/>
        <p:txBody>
          <a:bodyPr/>
          <a:lstStyle/>
          <a:p>
            <a:fld id="{C7DF7765-DE40-448E-A68F-B9F3795A479F}" type="slidenum">
              <a:rPr lang="en-US" smtClean="0"/>
              <a:pPr/>
              <a:t>9</a:t>
            </a:fld>
            <a:endParaRPr lang="en-US" dirty="0"/>
          </a:p>
        </p:txBody>
      </p:sp>
    </p:spTree>
    <p:extLst>
      <p:ext uri="{BB962C8B-B14F-4D97-AF65-F5344CB8AC3E}">
        <p14:creationId xmlns:p14="http://schemas.microsoft.com/office/powerpoint/2010/main" val="3971465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A650569-EBAC-41EE-B715-CAA4CF0FF287}" type="datetime1">
              <a:rPr lang="en-US" smtClean="0"/>
              <a:pPr/>
              <a:t>2/28/2014</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Tree>
  </p:cSld>
  <p:clrMapOvr>
    <a:overrideClrMapping bg1="dk1" tx1="lt1" bg2="dk2" tx2="lt2" accent1="accent1" accent2="accent2" accent3="accent3" accent4="accent4" accent5="accent5" accent6="accent6" hlink="hlink" folHlink="folHlink"/>
  </p:clrMapOvr>
  <p:transition>
    <p:strips/>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499D336-DD19-4DAD-81B7-39C23B526B08}" type="datetime1">
              <a:rPr lang="en-US" smtClean="0"/>
              <a:pPr/>
              <a:t>2/28/2014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D2628C-B766-49ED-AD34-748A6F5FD9E6}" type="slidenum">
              <a:rPr lang="en-US" smtClean="0"/>
              <a:pPr/>
              <a:t>‹#›</a:t>
            </a:fld>
            <a:endParaRPr lang="en-US" dirty="0"/>
          </a:p>
        </p:txBody>
      </p:sp>
    </p:spTree>
  </p:cSld>
  <p:clrMapOvr>
    <a:masterClrMapping/>
  </p:clrMapOvr>
  <p:transition>
    <p:strips/>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1FEBDF15-9CE8-4E76-A19C-18D20BA16961}" type="datetime1">
              <a:rPr lang="en-US" smtClean="0"/>
              <a:pPr/>
              <a:t>2/28/2014</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41D2628C-B766-49ED-AD34-748A6F5FD9E6}"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ransition>
    <p:strip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9C081A7-2422-4E79-8850-CB41078B9928}" type="datetime1">
              <a:rPr lang="en-US" smtClean="0"/>
              <a:pPr/>
              <a:t>2/28/2014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1D2628C-B766-49ED-AD34-748A6F5FD9E6}"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strips/>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E23025F7-8D6C-4A5A-B194-5D6620AABB59}" type="datetime1">
              <a:rPr lang="en-US" smtClean="0"/>
              <a:pPr/>
              <a:t>2/28/2014</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41D2628C-B766-49ED-AD34-748A6F5FD9E6}"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transition>
    <p:strips/>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83217CDA-D285-4929-B68E-FB7DCB8AC2FD}" type="datetime1">
              <a:rPr lang="en-US" smtClean="0"/>
              <a:pPr/>
              <a:t>2/28/2014</a:t>
            </a:fld>
            <a:endParaRPr lang="en-US" dirty="0"/>
          </a:p>
        </p:txBody>
      </p:sp>
      <p:sp>
        <p:nvSpPr>
          <p:cNvPr id="10" name="Slide Number Placeholder 9"/>
          <p:cNvSpPr>
            <a:spLocks noGrp="1"/>
          </p:cNvSpPr>
          <p:nvPr>
            <p:ph type="sldNum" sz="quarter" idx="16"/>
          </p:nvPr>
        </p:nvSpPr>
        <p:spPr/>
        <p:txBody>
          <a:bodyPr rtlCol="0"/>
          <a:lstStyle/>
          <a:p>
            <a:fld id="{41D2628C-B766-49ED-AD34-748A6F5FD9E6}"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transition>
    <p:strips/>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209CC199-F509-42F4-9725-4D8215F65AF7}" type="datetime1">
              <a:rPr lang="en-US" smtClean="0"/>
              <a:pPr/>
              <a:t>2/28/2014</a:t>
            </a:fld>
            <a:endParaRPr lang="en-US" dirty="0"/>
          </a:p>
        </p:txBody>
      </p:sp>
      <p:sp>
        <p:nvSpPr>
          <p:cNvPr id="12" name="Slide Number Placeholder 11"/>
          <p:cNvSpPr>
            <a:spLocks noGrp="1"/>
          </p:cNvSpPr>
          <p:nvPr>
            <p:ph type="sldNum" sz="quarter" idx="16"/>
          </p:nvPr>
        </p:nvSpPr>
        <p:spPr/>
        <p:txBody>
          <a:bodyPr rtlCol="0"/>
          <a:lstStyle/>
          <a:p>
            <a:fld id="{41D2628C-B766-49ED-AD34-748A6F5FD9E6}"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transition>
    <p:strips/>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7871F77-9329-487C-B28D-414AD4A396D3}" type="datetime1">
              <a:rPr lang="en-US" smtClean="0"/>
              <a:pPr/>
              <a:t>2/28/2014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1D2628C-B766-49ED-AD34-748A6F5FD9E6}" type="slidenum">
              <a:rPr lang="en-US" smtClean="0"/>
              <a:pPr/>
              <a:t>‹#›</a:t>
            </a:fld>
            <a:endParaRPr lang="en-US" dirty="0"/>
          </a:p>
        </p:txBody>
      </p:sp>
    </p:spTree>
  </p:cSld>
  <p:clrMapOvr>
    <a:masterClrMapping/>
  </p:clrMapOvr>
  <p:transition>
    <p:strips/>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A64AEB-5E4B-4A20-A1D9-B8CC434A926C}" type="datetime1">
              <a:rPr lang="en-US" smtClean="0"/>
              <a:pPr/>
              <a:t>2/28/2014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41D2628C-B766-49ED-AD34-748A6F5FD9E6}" type="slidenum">
              <a:rPr lang="en-US" smtClean="0"/>
              <a:pPr/>
              <a:t>‹#›</a:t>
            </a:fld>
            <a:endParaRPr lang="en-US" dirty="0"/>
          </a:p>
        </p:txBody>
      </p:sp>
    </p:spTree>
  </p:cSld>
  <p:clrMapOvr>
    <a:masterClrMapping/>
  </p:clrMapOvr>
  <p:transition>
    <p:strips/>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3173586-CD7B-47EB-AF13-7C4295066301}" type="datetime1">
              <a:rPr lang="en-US" smtClean="0"/>
              <a:pPr/>
              <a:t>2/28/2014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41D2628C-B766-49ED-AD34-748A6F5FD9E6}"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endParaRPr kumimoji="0" lang="en-US" dirty="0" smtClean="0"/>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ransition>
    <p:strip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8EC0BF75-F6F5-40BB-804C-2422BBDD4417}" type="datetime1">
              <a:rPr lang="en-US" smtClean="0"/>
              <a:pPr/>
              <a:t>2/28/2014</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41D2628C-B766-49ED-AD34-748A6F5FD9E6}"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transition>
    <p:strips/>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D1711B58-7DAE-4FE0-ACFF-1CD85F629F9E}" type="datetime1">
              <a:rPr lang="en-US" smtClean="0"/>
              <a:pPr/>
              <a:t>2/28/2014</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41D2628C-B766-49ED-AD34-748A6F5FD9E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strips/>
  </p:transition>
  <p:timing>
    <p:tnLst>
      <p:par>
        <p:cTn id="1" dur="indefinite" restart="never" nodeType="tmRoot"/>
      </p:par>
    </p:tnLst>
  </p:timing>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jpeg"/><Relationship Id="rId7"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dirty="0" smtClean="0"/>
              <a:t>Through-the-fence</a:t>
            </a:r>
            <a:br>
              <a:rPr lang="en-US" dirty="0" smtClean="0"/>
            </a:br>
            <a:r>
              <a:rPr lang="en-US" dirty="0" smtClean="0"/>
              <a:t>operations</a:t>
            </a:r>
            <a:endParaRPr lang="en-US" dirty="0"/>
          </a:p>
        </p:txBody>
      </p:sp>
      <p:sp>
        <p:nvSpPr>
          <p:cNvPr id="6" name="Subtitle 5"/>
          <p:cNvSpPr>
            <a:spLocks noGrp="1"/>
          </p:cNvSpPr>
          <p:nvPr>
            <p:ph type="subTitle" idx="1"/>
          </p:nvPr>
        </p:nvSpPr>
        <p:spPr/>
        <p:txBody>
          <a:bodyPr/>
          <a:lstStyle/>
          <a:p>
            <a:r>
              <a:rPr lang="en-US" dirty="0" smtClean="0"/>
              <a:t>Name of the Airport</a:t>
            </a:r>
            <a:endParaRPr lang="en-US" dirty="0"/>
          </a:p>
        </p:txBody>
      </p:sp>
      <p:sp>
        <p:nvSpPr>
          <p:cNvPr id="8" name="Rectangle 7"/>
          <p:cNvSpPr/>
          <p:nvPr/>
        </p:nvSpPr>
        <p:spPr>
          <a:xfrm>
            <a:off x="152400" y="6136957"/>
            <a:ext cx="889987" cy="492443"/>
          </a:xfrm>
          <a:prstGeom prst="rect">
            <a:avLst/>
          </a:prstGeom>
        </p:spPr>
        <p:txBody>
          <a:bodyPr wrap="none">
            <a:spAutoFit/>
          </a:bodyPr>
          <a:lstStyle/>
          <a:p>
            <a:r>
              <a:rPr lang="en-US" sz="2600" dirty="0" smtClean="0"/>
              <a:t>Date</a:t>
            </a:r>
            <a:endParaRPr lang="en-US" sz="2600" dirty="0"/>
          </a:p>
        </p:txBody>
      </p:sp>
      <p:sp>
        <p:nvSpPr>
          <p:cNvPr id="10" name="Rectangle 9"/>
          <p:cNvSpPr/>
          <p:nvPr/>
        </p:nvSpPr>
        <p:spPr>
          <a:xfrm>
            <a:off x="304800" y="2895600"/>
            <a:ext cx="2834430" cy="246221"/>
          </a:xfrm>
          <a:prstGeom prst="rect">
            <a:avLst/>
          </a:prstGeom>
        </p:spPr>
        <p:txBody>
          <a:bodyPr wrap="none">
            <a:spAutoFit/>
          </a:bodyPr>
          <a:lstStyle/>
          <a:p>
            <a:r>
              <a:rPr lang="en-US" sz="1000" dirty="0" smtClean="0">
                <a:solidFill>
                  <a:schemeClr val="tx1">
                    <a:lumMod val="95000"/>
                  </a:schemeClr>
                </a:solidFill>
              </a:rPr>
              <a:t>Replace photo with an aerial view of the airport</a:t>
            </a:r>
            <a:endParaRPr lang="en-US" sz="1000" dirty="0">
              <a:solidFill>
                <a:schemeClr val="tx1">
                  <a:lumMod val="95000"/>
                </a:schemeClr>
              </a:solidFill>
            </a:endParaRPr>
          </a:p>
        </p:txBody>
      </p:sp>
      <p:pic>
        <p:nvPicPr>
          <p:cNvPr id="7" name="Picture 6" descr="MDH Aerial-040512-Cropped.jpg"/>
          <p:cNvPicPr/>
          <p:nvPr/>
        </p:nvPicPr>
        <p:blipFill>
          <a:blip r:embed="rId3" cstate="print"/>
          <a:stretch>
            <a:fillRect/>
          </a:stretch>
        </p:blipFill>
        <p:spPr>
          <a:xfrm>
            <a:off x="381000" y="381000"/>
            <a:ext cx="3429000" cy="2438400"/>
          </a:xfrm>
          <a:prstGeom prst="rect">
            <a:avLst/>
          </a:prstGeom>
        </p:spPr>
      </p:pic>
    </p:spTree>
  </p:cSld>
  <p:clrMapOvr>
    <a:masterClrMapping/>
  </p:clrMapOvr>
  <p:transition>
    <p:strips/>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Governmental/Military TTF Activities</a:t>
            </a:r>
            <a:endParaRPr lang="en-US" sz="3300" dirty="0"/>
          </a:p>
        </p:txBody>
      </p:sp>
      <p:sp>
        <p:nvSpPr>
          <p:cNvPr id="4" name="Content Placeholder 3"/>
          <p:cNvSpPr>
            <a:spLocks noGrp="1"/>
          </p:cNvSpPr>
          <p:nvPr>
            <p:ph sz="quarter" idx="1"/>
          </p:nvPr>
        </p:nvSpPr>
        <p:spPr>
          <a:xfrm>
            <a:off x="609600" y="1589566"/>
            <a:ext cx="4038600" cy="4811233"/>
          </a:xfrm>
        </p:spPr>
        <p:txBody>
          <a:bodyPr>
            <a:normAutofit/>
          </a:bodyPr>
          <a:lstStyle/>
          <a:p>
            <a:r>
              <a:rPr lang="en-US" sz="2400" b="1" dirty="0" smtClean="0"/>
              <a:t>Governmental/military </a:t>
            </a:r>
            <a:r>
              <a:rPr lang="en-US" sz="2400" b="1" dirty="0"/>
              <a:t>TTF activities </a:t>
            </a:r>
            <a:r>
              <a:rPr lang="en-US" sz="2400" dirty="0"/>
              <a:t>typically encompass federal and state government and military agencies and institutions occupying TTF property to engage in aeronautical and non-aeronautical activities which primarily benefit the airport, the community, and/or national defense</a:t>
            </a:r>
            <a:r>
              <a:rPr lang="en-US" sz="2400" dirty="0" smtClean="0"/>
              <a:t>.</a:t>
            </a:r>
          </a:p>
        </p:txBody>
      </p:sp>
      <p:sp>
        <p:nvSpPr>
          <p:cNvPr id="3" name="Slide Number Placeholder 2"/>
          <p:cNvSpPr>
            <a:spLocks noGrp="1"/>
          </p:cNvSpPr>
          <p:nvPr>
            <p:ph type="sldNum" sz="quarter" idx="16"/>
          </p:nvPr>
        </p:nvSpPr>
        <p:spPr/>
        <p:txBody>
          <a:bodyPr>
            <a:normAutofit fontScale="85000" lnSpcReduction="20000"/>
          </a:bodyPr>
          <a:lstStyle/>
          <a:p>
            <a:fld id="{41D2628C-B766-49ED-AD34-748A6F5FD9E6}" type="slidenum">
              <a:rPr lang="en-US" smtClean="0"/>
              <a:pPr/>
              <a:t>10</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689735"/>
            <a:ext cx="3581400" cy="3874192"/>
          </a:xfrm>
          <a:prstGeom prst="rect">
            <a:avLst/>
          </a:prstGeom>
        </p:spPr>
      </p:pic>
      <p:sp>
        <p:nvSpPr>
          <p:cNvPr id="7" name="TextBox 6"/>
          <p:cNvSpPr txBox="1"/>
          <p:nvPr/>
        </p:nvSpPr>
        <p:spPr>
          <a:xfrm>
            <a:off x="5001207" y="5638800"/>
            <a:ext cx="3505200" cy="646331"/>
          </a:xfrm>
          <a:prstGeom prst="rect">
            <a:avLst/>
          </a:prstGeom>
          <a:noFill/>
        </p:spPr>
        <p:txBody>
          <a:bodyPr wrap="square">
            <a:spAutoFit/>
          </a:bodyPr>
          <a:lstStyle/>
          <a:p>
            <a:pPr algn="ctr">
              <a:defRPr/>
            </a:pPr>
            <a:r>
              <a:rPr lang="en-US" sz="1800" dirty="0" smtClean="0">
                <a:latin typeface="+mn-lt"/>
              </a:rPr>
              <a:t>Cherry Capital Airport</a:t>
            </a:r>
          </a:p>
          <a:p>
            <a:pPr algn="ctr">
              <a:defRPr/>
            </a:pPr>
            <a:r>
              <a:rPr lang="en-US" dirty="0" smtClean="0"/>
              <a:t>Traverse City</a:t>
            </a:r>
            <a:r>
              <a:rPr lang="en-US" sz="1800" dirty="0" smtClean="0">
                <a:latin typeface="+mn-lt"/>
              </a:rPr>
              <a:t>, Michigan</a:t>
            </a:r>
            <a:endParaRPr lang="en-US" sz="1800" dirty="0">
              <a:latin typeface="+mn-lt"/>
            </a:endParaRPr>
          </a:p>
        </p:txBody>
      </p:sp>
      <p:pic>
        <p:nvPicPr>
          <p:cNvPr id="8" name="Picture 7" descr="Govt-Military-05.jpg"/>
          <p:cNvPicPr/>
          <p:nvPr/>
        </p:nvPicPr>
        <p:blipFill>
          <a:blip r:embed="rId4" cstate="print"/>
          <a:srcRect l="18500" t="22000" r="20000" b="18500"/>
          <a:stretch>
            <a:fillRect/>
          </a:stretch>
        </p:blipFill>
        <p:spPr>
          <a:xfrm>
            <a:off x="358140" y="1689735"/>
            <a:ext cx="502920" cy="502920"/>
          </a:xfrm>
          <a:prstGeom prst="rect">
            <a:avLst/>
          </a:prstGeom>
        </p:spPr>
      </p:pic>
    </p:spTree>
    <p:extLst>
      <p:ext uri="{BB962C8B-B14F-4D97-AF65-F5344CB8AC3E}">
        <p14:creationId xmlns:p14="http://schemas.microsoft.com/office/powerpoint/2010/main" val="681368352"/>
      </p:ext>
    </p:extLst>
  </p:cSld>
  <p:clrMapOvr>
    <a:masterClrMapping/>
  </p:clrMapOvr>
  <p:transition>
    <p:strips/>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Airport Sponsor Obligations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11</a:t>
            </a:fld>
            <a:endParaRPr lang="en-US" dirty="0"/>
          </a:p>
        </p:txBody>
      </p:sp>
      <p:sp>
        <p:nvSpPr>
          <p:cNvPr id="4" name="Content Placeholder 3"/>
          <p:cNvSpPr>
            <a:spLocks noGrp="1"/>
          </p:cNvSpPr>
          <p:nvPr>
            <p:ph sz="quarter" idx="1"/>
          </p:nvPr>
        </p:nvSpPr>
        <p:spPr>
          <a:xfrm>
            <a:off x="612648" y="1600200"/>
            <a:ext cx="8226552" cy="5029200"/>
          </a:xfrm>
        </p:spPr>
        <p:txBody>
          <a:bodyPr>
            <a:normAutofit/>
          </a:bodyPr>
          <a:lstStyle/>
          <a:p>
            <a:r>
              <a:rPr lang="en-US" sz="2400" b="1" dirty="0" smtClean="0"/>
              <a:t>Eligibility for federal and state funding</a:t>
            </a:r>
          </a:p>
          <a:p>
            <a:pPr lvl="1">
              <a:defRPr/>
            </a:pPr>
            <a:r>
              <a:rPr lang="en-US" sz="2100" b="1" dirty="0" smtClean="0"/>
              <a:t>Airports </a:t>
            </a:r>
            <a:r>
              <a:rPr lang="en-US" sz="2100" b="1" dirty="0"/>
              <a:t>must maintain compliance</a:t>
            </a:r>
            <a:r>
              <a:rPr lang="en-US" sz="2100" dirty="0"/>
              <a:t> </a:t>
            </a:r>
            <a:r>
              <a:rPr lang="en-US" sz="2100" dirty="0" smtClean="0"/>
              <a:t>with numerous airport sponsor obligations including:</a:t>
            </a:r>
            <a:endParaRPr lang="en-US" sz="2100" dirty="0"/>
          </a:p>
          <a:p>
            <a:pPr lvl="2">
              <a:defRPr/>
            </a:pPr>
            <a:r>
              <a:rPr lang="en-US" sz="1800" dirty="0" smtClean="0"/>
              <a:t>Statutes</a:t>
            </a:r>
          </a:p>
          <a:p>
            <a:pPr lvl="2">
              <a:defRPr/>
            </a:pPr>
            <a:r>
              <a:rPr lang="en-US" sz="1800" dirty="0" smtClean="0"/>
              <a:t>Regulations</a:t>
            </a:r>
          </a:p>
          <a:p>
            <a:pPr lvl="2">
              <a:defRPr/>
            </a:pPr>
            <a:r>
              <a:rPr lang="en-US" sz="1800" dirty="0" smtClean="0"/>
              <a:t>Airport Sponsor Assurances</a:t>
            </a:r>
          </a:p>
          <a:p>
            <a:pPr lvl="2">
              <a:defRPr/>
            </a:pPr>
            <a:r>
              <a:rPr lang="en-US" sz="1800" dirty="0" smtClean="0"/>
              <a:t>Executive Orders</a:t>
            </a:r>
          </a:p>
          <a:p>
            <a:pPr lvl="2">
              <a:defRPr/>
            </a:pPr>
            <a:r>
              <a:rPr lang="en-US" sz="1800" dirty="0" smtClean="0"/>
              <a:t>Policies</a:t>
            </a:r>
          </a:p>
          <a:p>
            <a:pPr lvl="2">
              <a:defRPr/>
            </a:pPr>
            <a:r>
              <a:rPr lang="en-US" sz="1800" dirty="0" smtClean="0"/>
              <a:t>Guidance</a:t>
            </a:r>
          </a:p>
          <a:p>
            <a:pPr lvl="1">
              <a:defRPr/>
            </a:pPr>
            <a:r>
              <a:rPr lang="en-US" sz="2100" b="1" dirty="0" smtClean="0"/>
              <a:t>Airport sponsor obligations </a:t>
            </a:r>
            <a:r>
              <a:rPr lang="en-US" sz="2100" dirty="0" smtClean="0"/>
              <a:t>contribute to the </a:t>
            </a:r>
            <a:r>
              <a:rPr lang="en-US" sz="2100" b="1" dirty="0" smtClean="0"/>
              <a:t>safety, utility, and efficiency</a:t>
            </a:r>
            <a:r>
              <a:rPr lang="en-US" sz="2100" dirty="0" smtClean="0"/>
              <a:t> of airports for the benefit of the public.</a:t>
            </a:r>
            <a:endParaRPr lang="en-US" sz="2100" dirty="0"/>
          </a:p>
          <a:p>
            <a:pPr lvl="1"/>
            <a:endParaRPr lang="en-US" sz="2100" dirty="0" smtClean="0"/>
          </a:p>
          <a:p>
            <a:pPr lvl="1"/>
            <a:endParaRPr lang="en-US" sz="1800" dirty="0" smtClean="0"/>
          </a:p>
        </p:txBody>
      </p:sp>
    </p:spTree>
    <p:extLst>
      <p:ext uri="{BB962C8B-B14F-4D97-AF65-F5344CB8AC3E}">
        <p14:creationId xmlns:p14="http://schemas.microsoft.com/office/powerpoint/2010/main" val="4176457382"/>
      </p:ext>
    </p:extLst>
  </p:cSld>
  <p:clrMapOvr>
    <a:masterClrMapping/>
  </p:clrMapOvr>
  <p:transition>
    <p:strip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Airport Sponsor Obligations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12</a:t>
            </a:fld>
            <a:endParaRPr lang="en-US" dirty="0"/>
          </a:p>
        </p:txBody>
      </p:sp>
      <p:sp>
        <p:nvSpPr>
          <p:cNvPr id="4" name="Content Placeholder 3"/>
          <p:cNvSpPr>
            <a:spLocks noGrp="1"/>
          </p:cNvSpPr>
          <p:nvPr>
            <p:ph sz="quarter" idx="1"/>
          </p:nvPr>
        </p:nvSpPr>
        <p:spPr>
          <a:xfrm>
            <a:off x="612648" y="1600200"/>
            <a:ext cx="7997952" cy="5029200"/>
          </a:xfrm>
        </p:spPr>
        <p:txBody>
          <a:bodyPr>
            <a:normAutofit/>
          </a:bodyPr>
          <a:lstStyle/>
          <a:p>
            <a:r>
              <a:rPr lang="en-US" sz="2400" b="1" dirty="0" smtClean="0"/>
              <a:t>Key federal obligations related to TTF operations:</a:t>
            </a:r>
          </a:p>
          <a:p>
            <a:pPr lvl="1"/>
            <a:r>
              <a:rPr lang="en-US" sz="2100" b="1" dirty="0"/>
              <a:t>Federal </a:t>
            </a:r>
            <a:r>
              <a:rPr lang="en-US" sz="2100" b="1" dirty="0" smtClean="0"/>
              <a:t>Statute</a:t>
            </a:r>
          </a:p>
          <a:p>
            <a:pPr lvl="2"/>
            <a:r>
              <a:rPr lang="en-US" sz="1800" dirty="0" smtClean="0"/>
              <a:t>Section </a:t>
            </a:r>
            <a:r>
              <a:rPr lang="en-US" sz="1800" dirty="0"/>
              <a:t>136 of the </a:t>
            </a:r>
            <a:r>
              <a:rPr lang="en-US" sz="1800" i="1" dirty="0"/>
              <a:t>FAA Modernization </a:t>
            </a:r>
            <a:r>
              <a:rPr lang="en-US" sz="1800" i="1" dirty="0" smtClean="0"/>
              <a:t>and </a:t>
            </a:r>
            <a:r>
              <a:rPr lang="en-US" sz="1800" i="1" dirty="0"/>
              <a:t>Reform Act of </a:t>
            </a:r>
            <a:r>
              <a:rPr lang="en-US" sz="1800" i="1" dirty="0" smtClean="0"/>
              <a:t>2012 (Public Law 112-95) </a:t>
            </a:r>
            <a:endParaRPr lang="en-US" sz="1800" dirty="0"/>
          </a:p>
          <a:p>
            <a:pPr lvl="1"/>
            <a:r>
              <a:rPr lang="en-US" sz="2100" b="1" dirty="0" smtClean="0"/>
              <a:t>Airport </a:t>
            </a:r>
            <a:r>
              <a:rPr lang="en-US" sz="2100" b="1" dirty="0"/>
              <a:t>Sponsor Assurances</a:t>
            </a:r>
            <a:r>
              <a:rPr lang="en-US" sz="2100" dirty="0"/>
              <a:t> </a:t>
            </a:r>
            <a:endParaRPr lang="en-US" sz="2100" dirty="0" smtClean="0"/>
          </a:p>
          <a:p>
            <a:pPr lvl="2"/>
            <a:r>
              <a:rPr lang="en-US" sz="1800" i="1" dirty="0" smtClean="0"/>
              <a:t>39 Airport Sponsor Assurances (as </a:t>
            </a:r>
            <a:r>
              <a:rPr lang="en-US" sz="1800" i="1" dirty="0"/>
              <a:t>of April </a:t>
            </a:r>
            <a:r>
              <a:rPr lang="en-US" sz="1800" i="1" dirty="0" smtClean="0"/>
              <a:t>2012)</a:t>
            </a:r>
            <a:endParaRPr lang="en-US" sz="1800" dirty="0"/>
          </a:p>
          <a:p>
            <a:pPr lvl="1"/>
            <a:r>
              <a:rPr lang="en-US" sz="2100" b="1" dirty="0" smtClean="0"/>
              <a:t>FAA </a:t>
            </a:r>
            <a:r>
              <a:rPr lang="en-US" sz="2100" b="1" dirty="0"/>
              <a:t>Policy</a:t>
            </a:r>
            <a:r>
              <a:rPr lang="en-US" sz="2100" dirty="0"/>
              <a:t> </a:t>
            </a:r>
            <a:endParaRPr lang="en-US" sz="2100" dirty="0" smtClean="0"/>
          </a:p>
          <a:p>
            <a:pPr lvl="2"/>
            <a:r>
              <a:rPr lang="en-US" sz="1800" i="1" dirty="0" smtClean="0"/>
              <a:t>Policy </a:t>
            </a:r>
            <a:r>
              <a:rPr lang="en-US" sz="1800" i="1" dirty="0"/>
              <a:t>Regarding Access to Airports </a:t>
            </a:r>
            <a:r>
              <a:rPr lang="en-US" sz="1800" i="1" dirty="0" smtClean="0"/>
              <a:t>from Residential Property (Federal </a:t>
            </a:r>
            <a:r>
              <a:rPr lang="en-US" sz="1800" i="1" dirty="0"/>
              <a:t>Register </a:t>
            </a:r>
            <a:r>
              <a:rPr lang="en-US" sz="1800" i="1" dirty="0" smtClean="0"/>
              <a:t>Vol</a:t>
            </a:r>
            <a:r>
              <a:rPr lang="en-US" sz="1800" i="1" dirty="0"/>
              <a:t>. 78, No. 136, Page </a:t>
            </a:r>
            <a:r>
              <a:rPr lang="en-US" sz="1800" i="1" dirty="0" smtClean="0"/>
              <a:t>42419 </a:t>
            </a:r>
            <a:r>
              <a:rPr lang="en-US" sz="1800" i="1" dirty="0"/>
              <a:t>on July 16, </a:t>
            </a:r>
            <a:r>
              <a:rPr lang="en-US" sz="1800" i="1" dirty="0" smtClean="0"/>
              <a:t>2013)</a:t>
            </a:r>
            <a:endParaRPr lang="en-US" sz="1800" i="1" dirty="0"/>
          </a:p>
          <a:p>
            <a:pPr lvl="1"/>
            <a:r>
              <a:rPr lang="en-US" sz="2100" b="1" dirty="0" smtClean="0"/>
              <a:t>FAA Guidance</a:t>
            </a:r>
          </a:p>
          <a:p>
            <a:pPr lvl="2"/>
            <a:r>
              <a:rPr lang="en-US" sz="1800" i="1" dirty="0" smtClean="0"/>
              <a:t>Order </a:t>
            </a:r>
            <a:r>
              <a:rPr lang="en-US" sz="1800" i="1" dirty="0"/>
              <a:t>5190.6B, Airport Compliance </a:t>
            </a:r>
            <a:r>
              <a:rPr lang="en-US" sz="1800" i="1" dirty="0" smtClean="0"/>
              <a:t>Manual </a:t>
            </a:r>
          </a:p>
          <a:p>
            <a:pPr lvl="2"/>
            <a:r>
              <a:rPr lang="en-US" sz="1800" i="1" dirty="0" smtClean="0"/>
              <a:t>Compliance Guidance </a:t>
            </a:r>
            <a:r>
              <a:rPr lang="en-US" sz="1800" i="1" dirty="0"/>
              <a:t>Letter 2013-1: </a:t>
            </a:r>
            <a:r>
              <a:rPr lang="en-US" sz="1800" i="1" dirty="0" smtClean="0"/>
              <a:t>FAA </a:t>
            </a:r>
            <a:r>
              <a:rPr lang="en-US" sz="1800" i="1" dirty="0"/>
              <a:t>Review of Existing and </a:t>
            </a:r>
            <a:r>
              <a:rPr lang="en-US" sz="1800" i="1" dirty="0" smtClean="0"/>
              <a:t>Proposed Residential </a:t>
            </a:r>
            <a:r>
              <a:rPr lang="en-US" sz="1800" i="1" dirty="0"/>
              <a:t>TTF Access Arrangements</a:t>
            </a:r>
            <a:endParaRPr lang="en-US" sz="1800" dirty="0"/>
          </a:p>
          <a:p>
            <a:pPr lvl="1"/>
            <a:endParaRPr lang="en-US" sz="2100" dirty="0" smtClean="0"/>
          </a:p>
          <a:p>
            <a:pPr lvl="1"/>
            <a:endParaRPr lang="en-US" sz="1800" dirty="0" smtClean="0"/>
          </a:p>
        </p:txBody>
      </p:sp>
    </p:spTree>
    <p:extLst>
      <p:ext uri="{BB962C8B-B14F-4D97-AF65-F5344CB8AC3E}">
        <p14:creationId xmlns:p14="http://schemas.microsoft.com/office/powerpoint/2010/main" val="4102233082"/>
      </p:ext>
    </p:extLst>
  </p:cSld>
  <p:clrMapOvr>
    <a:masterClrMapping/>
  </p:clrMapOvr>
  <p:transition>
    <p:strips/>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Airport Sponsor Obligations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13</a:t>
            </a:fld>
            <a:endParaRPr lang="en-US" dirty="0"/>
          </a:p>
        </p:txBody>
      </p:sp>
      <p:sp>
        <p:nvSpPr>
          <p:cNvPr id="6" name="Rectangle 5"/>
          <p:cNvSpPr/>
          <p:nvPr/>
        </p:nvSpPr>
        <p:spPr>
          <a:xfrm>
            <a:off x="612648" y="2863840"/>
            <a:ext cx="7921752" cy="1938992"/>
          </a:xfrm>
          <a:prstGeom prst="rect">
            <a:avLst/>
          </a:prstGeom>
        </p:spPr>
        <p:txBody>
          <a:bodyPr wrap="square">
            <a:spAutoFit/>
          </a:bodyPr>
          <a:lstStyle/>
          <a:p>
            <a:pPr algn="just"/>
            <a:r>
              <a:rPr lang="en-US" sz="2400" b="1" dirty="0" smtClean="0">
                <a:latin typeface="Calibri" panose="020F0502020204030204" pitchFamily="34" charset="0"/>
                <a:ea typeface="Calibri" panose="020F0502020204030204" pitchFamily="34" charset="0"/>
                <a:cs typeface="Times New Roman" panose="02020603050405020304" pitchFamily="18" charset="0"/>
              </a:rPr>
              <a:t>If </a:t>
            </a:r>
            <a:r>
              <a:rPr lang="en-US" sz="2400" b="1" dirty="0">
                <a:latin typeface="Calibri" panose="020F0502020204030204" pitchFamily="34" charset="0"/>
                <a:ea typeface="Calibri" panose="020F0502020204030204" pitchFamily="34" charset="0"/>
                <a:cs typeface="Times New Roman" panose="02020603050405020304" pitchFamily="18" charset="0"/>
              </a:rPr>
              <a:t>an airport sponsor </a:t>
            </a:r>
            <a:r>
              <a:rPr lang="en-US" sz="2400" b="1" dirty="0" smtClean="0">
                <a:latin typeface="Calibri" panose="020F0502020204030204" pitchFamily="34" charset="0"/>
                <a:ea typeface="Calibri" panose="020F0502020204030204" pitchFamily="34" charset="0"/>
                <a:cs typeface="Times New Roman" panose="02020603050405020304" pitchFamily="18" charset="0"/>
              </a:rPr>
              <a:t>is </a:t>
            </a:r>
            <a:r>
              <a:rPr lang="en-US" sz="2400" b="1" dirty="0">
                <a:latin typeface="Calibri" panose="020F0502020204030204" pitchFamily="34" charset="0"/>
                <a:ea typeface="Calibri" panose="020F0502020204030204" pitchFamily="34" charset="0"/>
                <a:cs typeface="Times New Roman" panose="02020603050405020304" pitchFamily="18" charset="0"/>
              </a:rPr>
              <a:t>found non-compliant with its </a:t>
            </a:r>
            <a:r>
              <a:rPr lang="en-US" sz="2400" b="1" dirty="0" smtClean="0">
                <a:latin typeface="Calibri" panose="020F0502020204030204" pitchFamily="34" charset="0"/>
                <a:ea typeface="Calibri" panose="020F0502020204030204" pitchFamily="34" charset="0"/>
                <a:cs typeface="Times New Roman" panose="02020603050405020304" pitchFamily="18" charset="0"/>
              </a:rPr>
              <a:t>obligations</a:t>
            </a:r>
            <a:r>
              <a:rPr lang="en-US" sz="2400" b="1" dirty="0">
                <a:latin typeface="Calibri" panose="020F0502020204030204" pitchFamily="34" charset="0"/>
                <a:ea typeface="Calibri" panose="020F0502020204030204" pitchFamily="34" charset="0"/>
                <a:cs typeface="Times New Roman" panose="02020603050405020304" pitchFamily="18" charset="0"/>
              </a:rPr>
              <a:t>, eligibility for future grant funds may be suspended and/or payment </a:t>
            </a:r>
            <a:r>
              <a:rPr lang="en-US" sz="2400" b="1" dirty="0" smtClean="0">
                <a:latin typeface="Calibri" panose="020F0502020204030204" pitchFamily="34" charset="0"/>
                <a:ea typeface="Calibri" panose="020F0502020204030204" pitchFamily="34" charset="0"/>
                <a:cs typeface="Times New Roman" panose="02020603050405020304" pitchFamily="18" charset="0"/>
              </a:rPr>
              <a:t>of funds </a:t>
            </a:r>
            <a:r>
              <a:rPr lang="en-US" sz="2400" b="1" dirty="0">
                <a:latin typeface="Calibri" panose="020F0502020204030204" pitchFamily="34" charset="0"/>
                <a:ea typeface="Calibri" panose="020F0502020204030204" pitchFamily="34" charset="0"/>
                <a:cs typeface="Times New Roman" panose="02020603050405020304" pitchFamily="18" charset="0"/>
              </a:rPr>
              <a:t>for open grants may be withheld.  This could create significant ramifications on the </a:t>
            </a:r>
            <a:r>
              <a:rPr lang="en-US" sz="2400" b="1" dirty="0" smtClean="0">
                <a:latin typeface="Calibri" panose="020F0502020204030204" pitchFamily="34" charset="0"/>
                <a:ea typeface="Calibri" panose="020F0502020204030204" pitchFamily="34" charset="0"/>
                <a:cs typeface="Times New Roman" panose="02020603050405020304" pitchFamily="18" charset="0"/>
              </a:rPr>
              <a:t>airport</a:t>
            </a:r>
            <a:r>
              <a:rPr lang="en-US" sz="2400" b="1" dirty="0">
                <a:latin typeface="Calibri" panose="020F0502020204030204" pitchFamily="34" charset="0"/>
                <a:ea typeface="Calibri" panose="020F0502020204030204" pitchFamily="34" charset="0"/>
                <a:cs typeface="Times New Roman" panose="02020603050405020304" pitchFamily="18" charset="0"/>
              </a:rPr>
              <a:t>.</a:t>
            </a:r>
            <a:endParaRPr lang="en-US" sz="2400" dirty="0"/>
          </a:p>
        </p:txBody>
      </p:sp>
    </p:spTree>
    <p:extLst>
      <p:ext uri="{BB962C8B-B14F-4D97-AF65-F5344CB8AC3E}">
        <p14:creationId xmlns:p14="http://schemas.microsoft.com/office/powerpoint/2010/main" val="3169038478"/>
      </p:ext>
    </p:extLst>
  </p:cSld>
  <p:clrMapOvr>
    <a:masterClrMapping/>
  </p:clrMapOvr>
  <p:transition>
    <p:strips/>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Legal Principles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14</a:t>
            </a:fld>
            <a:endParaRPr lang="en-US" dirty="0"/>
          </a:p>
        </p:txBody>
      </p:sp>
      <p:sp>
        <p:nvSpPr>
          <p:cNvPr id="4" name="Content Placeholder 3"/>
          <p:cNvSpPr>
            <a:spLocks noGrp="1"/>
          </p:cNvSpPr>
          <p:nvPr>
            <p:ph sz="quarter" idx="1"/>
          </p:nvPr>
        </p:nvSpPr>
        <p:spPr>
          <a:xfrm>
            <a:off x="612648" y="1600200"/>
            <a:ext cx="8226552" cy="5029200"/>
          </a:xfrm>
        </p:spPr>
        <p:txBody>
          <a:bodyPr>
            <a:normAutofit fontScale="92500"/>
          </a:bodyPr>
          <a:lstStyle/>
          <a:p>
            <a:r>
              <a:rPr lang="en-US" sz="2600" b="1" dirty="0"/>
              <a:t>Legal principles established through FAA decisions</a:t>
            </a:r>
            <a:r>
              <a:rPr lang="en-US" sz="2600" b="1" dirty="0" smtClean="0"/>
              <a:t>:</a:t>
            </a:r>
          </a:p>
          <a:p>
            <a:pPr lvl="1"/>
            <a:r>
              <a:rPr lang="en-US" sz="2300" dirty="0"/>
              <a:t>Airport sponsors are not obligated to permit TTF </a:t>
            </a:r>
            <a:r>
              <a:rPr lang="en-US" sz="2300" dirty="0" smtClean="0"/>
              <a:t>operations. </a:t>
            </a:r>
            <a:endParaRPr lang="en-US" sz="2300" dirty="0"/>
          </a:p>
          <a:p>
            <a:pPr lvl="1"/>
            <a:r>
              <a:rPr lang="en-US" sz="2300" dirty="0"/>
              <a:t>Airport sponsors are obligated to protect on-airport FBOs and </a:t>
            </a:r>
            <a:r>
              <a:rPr lang="en-US" sz="2300" dirty="0" smtClean="0"/>
              <a:t>SASOs.</a:t>
            </a:r>
            <a:endParaRPr lang="en-US" sz="2300" dirty="0"/>
          </a:p>
          <a:p>
            <a:pPr lvl="1"/>
            <a:r>
              <a:rPr lang="en-US" sz="2300" dirty="0"/>
              <a:t>Airport sponsors may establish fees for TTF operations utilizing different </a:t>
            </a:r>
            <a:r>
              <a:rPr lang="en-US" sz="2300" dirty="0" smtClean="0"/>
              <a:t>methodologies.</a:t>
            </a:r>
            <a:endParaRPr lang="en-US" sz="2300" dirty="0"/>
          </a:p>
          <a:p>
            <a:pPr lvl="1"/>
            <a:r>
              <a:rPr lang="en-US" sz="2300" dirty="0" smtClean="0"/>
              <a:t>The </a:t>
            </a:r>
            <a:r>
              <a:rPr lang="en-US" sz="2300" dirty="0"/>
              <a:t>FAA does not consider the reasonableness of </a:t>
            </a:r>
            <a:r>
              <a:rPr lang="en-US" sz="2300" dirty="0" smtClean="0"/>
              <a:t>fees </a:t>
            </a:r>
            <a:r>
              <a:rPr lang="en-US" sz="2300" dirty="0"/>
              <a:t>imposed </a:t>
            </a:r>
            <a:r>
              <a:rPr lang="en-US" sz="2300" dirty="0" smtClean="0"/>
              <a:t>on </a:t>
            </a:r>
            <a:r>
              <a:rPr lang="en-US" sz="2300" dirty="0"/>
              <a:t>TTF operations to be an FAA </a:t>
            </a:r>
            <a:r>
              <a:rPr lang="en-US" sz="2300" dirty="0" smtClean="0"/>
              <a:t>matter.</a:t>
            </a:r>
            <a:endParaRPr lang="en-US" sz="2300" dirty="0"/>
          </a:p>
          <a:p>
            <a:pPr lvl="1"/>
            <a:r>
              <a:rPr lang="en-US" sz="2300" dirty="0"/>
              <a:t>The right to engage in self-service fueling (on-airport) does not extend to a </a:t>
            </a:r>
            <a:r>
              <a:rPr lang="en-US" sz="2300" dirty="0" smtClean="0"/>
              <a:t>TTF entity on TTF </a:t>
            </a:r>
            <a:r>
              <a:rPr lang="en-US" sz="2300" dirty="0"/>
              <a:t>property.</a:t>
            </a:r>
          </a:p>
          <a:p>
            <a:pPr lvl="1"/>
            <a:r>
              <a:rPr lang="en-US" sz="2300" dirty="0"/>
              <a:t>Airport sponsors are obligated to impose reasonable restrictions on TTF </a:t>
            </a:r>
            <a:r>
              <a:rPr lang="en-US" sz="2300" dirty="0" smtClean="0"/>
              <a:t>operations.</a:t>
            </a:r>
            <a:endParaRPr lang="en-US" sz="2300" dirty="0"/>
          </a:p>
          <a:p>
            <a:pPr lvl="1"/>
            <a:r>
              <a:rPr lang="en-US" sz="2300" dirty="0"/>
              <a:t>Airport sponsors must maintain a current </a:t>
            </a:r>
            <a:r>
              <a:rPr lang="en-US" sz="2300" dirty="0" smtClean="0"/>
              <a:t>Airport Layout Plan.</a:t>
            </a:r>
            <a:endParaRPr lang="en-US" sz="2300" dirty="0"/>
          </a:p>
          <a:p>
            <a:pPr lvl="1"/>
            <a:endParaRPr lang="en-US" sz="2100" dirty="0"/>
          </a:p>
          <a:p>
            <a:pPr lvl="1"/>
            <a:endParaRPr lang="en-US" sz="2100" dirty="0" smtClean="0"/>
          </a:p>
          <a:p>
            <a:pPr lvl="1"/>
            <a:endParaRPr lang="en-US" sz="1800" dirty="0" smtClean="0"/>
          </a:p>
        </p:txBody>
      </p:sp>
    </p:spTree>
    <p:extLst>
      <p:ext uri="{BB962C8B-B14F-4D97-AF65-F5344CB8AC3E}">
        <p14:creationId xmlns:p14="http://schemas.microsoft.com/office/powerpoint/2010/main" val="3942514741"/>
      </p:ext>
    </p:extLst>
  </p:cSld>
  <p:clrMapOvr>
    <a:masterClrMapping/>
  </p:clrMapOvr>
  <p:transition>
    <p:strips/>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Legal Principles</a:t>
            </a:r>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15</a:t>
            </a:fld>
            <a:endParaRPr lang="en-US" dirty="0"/>
          </a:p>
        </p:txBody>
      </p:sp>
      <p:sp>
        <p:nvSpPr>
          <p:cNvPr id="4" name="Content Placeholder 3"/>
          <p:cNvSpPr>
            <a:spLocks noGrp="1"/>
          </p:cNvSpPr>
          <p:nvPr>
            <p:ph sz="quarter" idx="1"/>
          </p:nvPr>
        </p:nvSpPr>
        <p:spPr>
          <a:xfrm>
            <a:off x="612648" y="1600200"/>
            <a:ext cx="8074152" cy="5029200"/>
          </a:xfrm>
        </p:spPr>
        <p:txBody>
          <a:bodyPr>
            <a:normAutofit/>
          </a:bodyPr>
          <a:lstStyle/>
          <a:p>
            <a:r>
              <a:rPr lang="en-US" sz="2400" b="1" dirty="0"/>
              <a:t>Legal principles established through </a:t>
            </a:r>
            <a:r>
              <a:rPr lang="en-US" sz="2400" b="1" dirty="0" smtClean="0"/>
              <a:t>court rulings:</a:t>
            </a:r>
          </a:p>
          <a:p>
            <a:pPr lvl="1"/>
            <a:r>
              <a:rPr lang="en-US" sz="2100" dirty="0"/>
              <a:t>An easement granting TTF access does not negate the right of the airport sponsor to require a TTF agreement and require payment of appropriate rents and fees.</a:t>
            </a:r>
          </a:p>
          <a:p>
            <a:pPr lvl="1"/>
            <a:r>
              <a:rPr lang="en-US" sz="2100" dirty="0"/>
              <a:t>An airport sponsor may </a:t>
            </a:r>
            <a:r>
              <a:rPr lang="en-US" sz="2100" dirty="0" smtClean="0"/>
              <a:t>prohibit </a:t>
            </a:r>
            <a:r>
              <a:rPr lang="en-US" sz="2100" dirty="0"/>
              <a:t>TTF </a:t>
            </a:r>
            <a:r>
              <a:rPr lang="en-US" sz="2100" dirty="0" smtClean="0"/>
              <a:t>operations.</a:t>
            </a:r>
            <a:endParaRPr lang="en-US" sz="2100" dirty="0"/>
          </a:p>
          <a:p>
            <a:pPr lvl="1"/>
            <a:r>
              <a:rPr lang="en-US" sz="2100" dirty="0" smtClean="0"/>
              <a:t>An </a:t>
            </a:r>
            <a:r>
              <a:rPr lang="en-US" sz="2100" dirty="0"/>
              <a:t>airport sponsor may establish reasonable ordinances, policies, standards, rules, and regulations for TTF </a:t>
            </a:r>
            <a:r>
              <a:rPr lang="en-US" sz="2100" dirty="0" smtClean="0"/>
              <a:t>operations.</a:t>
            </a:r>
            <a:endParaRPr lang="en-US" sz="2100" dirty="0"/>
          </a:p>
          <a:p>
            <a:pPr lvl="1"/>
            <a:r>
              <a:rPr lang="en-US" sz="2100" dirty="0"/>
              <a:t>TTF entities must comply with </a:t>
            </a:r>
            <a:r>
              <a:rPr lang="en-US" sz="2100" dirty="0" smtClean="0"/>
              <a:t>county or municipal </a:t>
            </a:r>
            <a:r>
              <a:rPr lang="en-US" sz="2100" dirty="0"/>
              <a:t>ordinances promulgated where the property </a:t>
            </a:r>
            <a:r>
              <a:rPr lang="en-US" sz="2100" dirty="0" smtClean="0"/>
              <a:t>exists.</a:t>
            </a:r>
            <a:endParaRPr lang="en-US" sz="2100" dirty="0"/>
          </a:p>
          <a:p>
            <a:pPr lvl="1"/>
            <a:endParaRPr lang="en-US" sz="2100" dirty="0"/>
          </a:p>
          <a:p>
            <a:pPr lvl="1"/>
            <a:endParaRPr lang="en-US" sz="2100" dirty="0" smtClean="0"/>
          </a:p>
          <a:p>
            <a:pPr lvl="1"/>
            <a:endParaRPr lang="en-US" sz="1800" dirty="0" smtClean="0"/>
          </a:p>
        </p:txBody>
      </p:sp>
    </p:spTree>
    <p:extLst>
      <p:ext uri="{BB962C8B-B14F-4D97-AF65-F5344CB8AC3E}">
        <p14:creationId xmlns:p14="http://schemas.microsoft.com/office/powerpoint/2010/main" val="3434875919"/>
      </p:ext>
    </p:extLst>
  </p:cSld>
  <p:clrMapOvr>
    <a:masterClrMapping/>
  </p:clrMapOvr>
  <p:transition>
    <p:strip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smtClean="0"/>
              <a:t>Planning, Management, and Compliance Tools</a:t>
            </a:r>
            <a:endParaRPr lang="en-US" sz="30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16</a:t>
            </a:fld>
            <a:endParaRPr lang="en-US" dirty="0"/>
          </a:p>
        </p:txBody>
      </p:sp>
      <p:pic>
        <p:nvPicPr>
          <p:cNvPr id="5" name="Picture 4" descr="Planning Mgmt and Compliance Tools.png"/>
          <p:cNvPicPr>
            <a:picLocks noChangeAspect="1"/>
          </p:cNvPicPr>
          <p:nvPr/>
        </p:nvPicPr>
        <p:blipFill rotWithShape="1">
          <a:blip r:embed="rId3" cstate="print"/>
          <a:srcRect l="4974" t="33728" r="5152" b="15976"/>
          <a:stretch/>
        </p:blipFill>
        <p:spPr>
          <a:xfrm>
            <a:off x="65101" y="2819400"/>
            <a:ext cx="9012224" cy="1778378"/>
          </a:xfrm>
          <a:prstGeom prst="rect">
            <a:avLst/>
          </a:prstGeom>
        </p:spPr>
      </p:pic>
    </p:spTree>
    <p:extLst>
      <p:ext uri="{BB962C8B-B14F-4D97-AF65-F5344CB8AC3E}">
        <p14:creationId xmlns:p14="http://schemas.microsoft.com/office/powerpoint/2010/main" val="4106299396"/>
      </p:ext>
    </p:extLst>
  </p:cSld>
  <p:clrMapOvr>
    <a:masterClrMapping/>
  </p:clrMapOvr>
  <p:transition>
    <p:strips/>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Planning, Management, and Compliance Tools</a:t>
            </a:r>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17</a:t>
            </a:fld>
            <a:endParaRPr lang="en-US" dirty="0"/>
          </a:p>
        </p:txBody>
      </p:sp>
      <p:sp>
        <p:nvSpPr>
          <p:cNvPr id="4" name="Content Placeholder 3"/>
          <p:cNvSpPr>
            <a:spLocks noGrp="1"/>
          </p:cNvSpPr>
          <p:nvPr>
            <p:ph sz="quarter" idx="1"/>
          </p:nvPr>
        </p:nvSpPr>
        <p:spPr>
          <a:xfrm>
            <a:off x="612648" y="1600200"/>
            <a:ext cx="8302752" cy="5029200"/>
          </a:xfrm>
        </p:spPr>
        <p:txBody>
          <a:bodyPr>
            <a:normAutofit/>
          </a:bodyPr>
          <a:lstStyle/>
          <a:p>
            <a:r>
              <a:rPr lang="en-US" sz="2400" b="1" dirty="0" smtClean="0"/>
              <a:t>Airport Planning Documents</a:t>
            </a:r>
          </a:p>
          <a:p>
            <a:pPr lvl="1"/>
            <a:r>
              <a:rPr lang="en-US" sz="2100" b="1" dirty="0" smtClean="0"/>
              <a:t>Airport Strategic Business Plan</a:t>
            </a:r>
            <a:r>
              <a:rPr lang="en-US" sz="2100" dirty="0" smtClean="0"/>
              <a:t> </a:t>
            </a:r>
          </a:p>
          <a:p>
            <a:pPr lvl="2"/>
            <a:r>
              <a:rPr lang="en-US" sz="1800" dirty="0" smtClean="0"/>
              <a:t>Establishes </a:t>
            </a:r>
            <a:r>
              <a:rPr lang="en-US" sz="1800" dirty="0"/>
              <a:t>the airport’s mission, vision, values, goals, and </a:t>
            </a:r>
            <a:r>
              <a:rPr lang="en-US" sz="1800" dirty="0" smtClean="0"/>
              <a:t>objectives </a:t>
            </a:r>
            <a:endParaRPr lang="en-US" sz="1800" dirty="0"/>
          </a:p>
          <a:p>
            <a:pPr lvl="1"/>
            <a:r>
              <a:rPr lang="en-US" sz="2100" b="1" dirty="0" smtClean="0"/>
              <a:t>Airport Master Plan</a:t>
            </a:r>
            <a:r>
              <a:rPr lang="en-US" sz="2100" dirty="0" smtClean="0"/>
              <a:t> </a:t>
            </a:r>
          </a:p>
          <a:p>
            <a:pPr lvl="2"/>
            <a:r>
              <a:rPr lang="en-US" sz="1800" dirty="0" smtClean="0"/>
              <a:t>Conveys </a:t>
            </a:r>
            <a:r>
              <a:rPr lang="en-US" sz="1800" dirty="0"/>
              <a:t>the airport’s</a:t>
            </a:r>
            <a:r>
              <a:rPr lang="en-US" sz="1800" i="1" dirty="0"/>
              <a:t> </a:t>
            </a:r>
            <a:r>
              <a:rPr lang="en-US" sz="1800" dirty="0"/>
              <a:t>short, medium, and long-term planning and development </a:t>
            </a:r>
            <a:r>
              <a:rPr lang="en-US" sz="1800" dirty="0" smtClean="0"/>
              <a:t>goals </a:t>
            </a:r>
            <a:endParaRPr lang="en-US" sz="1800" dirty="0"/>
          </a:p>
          <a:p>
            <a:pPr lvl="1"/>
            <a:r>
              <a:rPr lang="en-US" sz="2100" b="1" dirty="0" smtClean="0"/>
              <a:t>Airport Layout Plan</a:t>
            </a:r>
            <a:r>
              <a:rPr lang="en-US" sz="2100" dirty="0" smtClean="0"/>
              <a:t> </a:t>
            </a:r>
          </a:p>
          <a:p>
            <a:pPr lvl="2"/>
            <a:r>
              <a:rPr lang="en-US" sz="1800" dirty="0" smtClean="0"/>
              <a:t>Depicts </a:t>
            </a:r>
            <a:r>
              <a:rPr lang="en-US" sz="1800" dirty="0"/>
              <a:t>the existing land, infrastructure, and improvements on the airport and planned capital improvement </a:t>
            </a:r>
            <a:r>
              <a:rPr lang="en-US" sz="1800" dirty="0" smtClean="0"/>
              <a:t>projects </a:t>
            </a:r>
            <a:endParaRPr lang="en-US" sz="1800" dirty="0"/>
          </a:p>
          <a:p>
            <a:pPr lvl="1"/>
            <a:endParaRPr lang="en-US" sz="2100" b="1" dirty="0" smtClean="0"/>
          </a:p>
          <a:p>
            <a:pPr lvl="1"/>
            <a:endParaRPr lang="en-US" sz="2100" dirty="0" smtClean="0"/>
          </a:p>
          <a:p>
            <a:pPr lvl="1"/>
            <a:endParaRPr lang="en-US" sz="2100" dirty="0" smtClean="0"/>
          </a:p>
          <a:p>
            <a:pPr lvl="1"/>
            <a:endParaRPr lang="en-US" sz="1800" dirty="0" smtClean="0"/>
          </a:p>
        </p:txBody>
      </p:sp>
      <p:pic>
        <p:nvPicPr>
          <p:cNvPr id="8" name="Picture 7" descr="Planning Mgmt and Compliance Tools.png"/>
          <p:cNvPicPr>
            <a:picLocks noChangeAspect="1"/>
          </p:cNvPicPr>
          <p:nvPr/>
        </p:nvPicPr>
        <p:blipFill rotWithShape="1">
          <a:blip r:embed="rId3" cstate="print"/>
          <a:srcRect l="4974" t="33728" r="66597" b="15976"/>
          <a:stretch/>
        </p:blipFill>
        <p:spPr>
          <a:xfrm>
            <a:off x="6553200" y="990600"/>
            <a:ext cx="2286000" cy="147357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150522864"/>
      </p:ext>
    </p:extLst>
  </p:cSld>
  <p:clrMapOvr>
    <a:masterClrMapping/>
  </p:clrMapOvr>
  <p:transition>
    <p:strips/>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Planning, Management, and Compliance Tools</a:t>
            </a:r>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18</a:t>
            </a:fld>
            <a:endParaRPr lang="en-US" dirty="0"/>
          </a:p>
        </p:txBody>
      </p:sp>
      <p:sp>
        <p:nvSpPr>
          <p:cNvPr id="4" name="Content Placeholder 3"/>
          <p:cNvSpPr>
            <a:spLocks noGrp="1"/>
          </p:cNvSpPr>
          <p:nvPr>
            <p:ph sz="quarter" idx="1"/>
          </p:nvPr>
        </p:nvSpPr>
        <p:spPr>
          <a:xfrm>
            <a:off x="612648" y="1600200"/>
            <a:ext cx="8378952" cy="5029200"/>
          </a:xfrm>
        </p:spPr>
        <p:txBody>
          <a:bodyPr>
            <a:normAutofit/>
          </a:bodyPr>
          <a:lstStyle/>
          <a:p>
            <a:r>
              <a:rPr lang="en-US" sz="2400" b="1" dirty="0" smtClean="0"/>
              <a:t>Airport Sponsor Regulatory Measures</a:t>
            </a:r>
            <a:endParaRPr lang="en-US" sz="2400" b="1" dirty="0"/>
          </a:p>
          <a:p>
            <a:pPr lvl="1"/>
            <a:r>
              <a:rPr lang="en-US" sz="2100" b="1" dirty="0" smtClean="0"/>
              <a:t>Ordinances</a:t>
            </a:r>
            <a:r>
              <a:rPr lang="en-US" sz="2100" dirty="0" smtClean="0"/>
              <a:t> </a:t>
            </a:r>
          </a:p>
          <a:p>
            <a:pPr lvl="2"/>
            <a:r>
              <a:rPr lang="en-US" sz="1800" dirty="0" smtClean="0"/>
              <a:t>Protects </a:t>
            </a:r>
            <a:r>
              <a:rPr lang="en-US" sz="1800" dirty="0"/>
              <a:t>public health, safety, and general </a:t>
            </a:r>
            <a:r>
              <a:rPr lang="en-US" sz="1800" dirty="0" smtClean="0"/>
              <a:t>welfare</a:t>
            </a:r>
            <a:endParaRPr lang="en-US" sz="1800" dirty="0"/>
          </a:p>
          <a:p>
            <a:pPr lvl="1"/>
            <a:r>
              <a:rPr lang="en-US" sz="2100" b="1" dirty="0" smtClean="0"/>
              <a:t>Zoning Codes</a:t>
            </a:r>
            <a:r>
              <a:rPr lang="en-US" sz="2100" dirty="0" smtClean="0"/>
              <a:t> </a:t>
            </a:r>
          </a:p>
          <a:p>
            <a:pPr lvl="2"/>
            <a:r>
              <a:rPr lang="en-US" sz="1800" dirty="0" smtClean="0"/>
              <a:t>Permits, restricts, </a:t>
            </a:r>
            <a:r>
              <a:rPr lang="en-US" sz="1800" dirty="0"/>
              <a:t>and/or </a:t>
            </a:r>
            <a:r>
              <a:rPr lang="en-US" sz="1800" dirty="0" smtClean="0"/>
              <a:t>prohibits </a:t>
            </a:r>
            <a:r>
              <a:rPr lang="en-US" sz="1800" dirty="0"/>
              <a:t>specific land uses, consistent with the applicable land use plans (that mitigate adverse impacts and minimize incompatible land uses</a:t>
            </a:r>
            <a:r>
              <a:rPr lang="en-US" sz="1800" dirty="0" smtClean="0"/>
              <a:t>)</a:t>
            </a:r>
            <a:endParaRPr lang="en-US" sz="1800" dirty="0"/>
          </a:p>
          <a:p>
            <a:pPr lvl="1"/>
            <a:r>
              <a:rPr lang="en-US" sz="2100" b="1" dirty="0" smtClean="0"/>
              <a:t>Building Codes </a:t>
            </a:r>
          </a:p>
          <a:p>
            <a:pPr lvl="2"/>
            <a:r>
              <a:rPr lang="en-US" sz="1800" dirty="0" smtClean="0"/>
              <a:t>Stipulates </a:t>
            </a:r>
            <a:r>
              <a:rPr lang="en-US" sz="1800" dirty="0"/>
              <a:t>minimum acceptable levels of safety for the design and construction of infrastructure, </a:t>
            </a:r>
            <a:r>
              <a:rPr lang="en-US" sz="1800" dirty="0" smtClean="0"/>
              <a:t>improvements, </a:t>
            </a:r>
            <a:r>
              <a:rPr lang="en-US" sz="1800" dirty="0"/>
              <a:t>and </a:t>
            </a:r>
            <a:r>
              <a:rPr lang="en-US" sz="1800" dirty="0" smtClean="0"/>
              <a:t>facilities</a:t>
            </a:r>
            <a:endParaRPr lang="en-US" sz="1800" b="1" dirty="0" smtClean="0"/>
          </a:p>
          <a:p>
            <a:pPr lvl="1"/>
            <a:endParaRPr lang="en-US" sz="2100" dirty="0" smtClean="0"/>
          </a:p>
          <a:p>
            <a:pPr lvl="1"/>
            <a:endParaRPr lang="en-US" sz="2100" dirty="0" smtClean="0"/>
          </a:p>
          <a:p>
            <a:pPr lvl="1"/>
            <a:endParaRPr lang="en-US" sz="1800" dirty="0" smtClean="0"/>
          </a:p>
        </p:txBody>
      </p:sp>
      <p:pic>
        <p:nvPicPr>
          <p:cNvPr id="8" name="Picture 7" descr="Planning Mgmt and Compliance Tools.png"/>
          <p:cNvPicPr>
            <a:picLocks noChangeAspect="1"/>
          </p:cNvPicPr>
          <p:nvPr/>
        </p:nvPicPr>
        <p:blipFill rotWithShape="1">
          <a:blip r:embed="rId3" cstate="print"/>
          <a:srcRect l="36116" t="33728" r="36371" b="15976"/>
          <a:stretch/>
        </p:blipFill>
        <p:spPr>
          <a:xfrm>
            <a:off x="6553200" y="990600"/>
            <a:ext cx="2286000" cy="147357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940324705"/>
      </p:ext>
    </p:extLst>
  </p:cSld>
  <p:clrMapOvr>
    <a:masterClrMapping/>
  </p:clrMapOvr>
  <p:transition>
    <p:strips/>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Planning, Management, and Compliance Tools</a:t>
            </a:r>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19</a:t>
            </a:fld>
            <a:endParaRPr lang="en-US" dirty="0"/>
          </a:p>
        </p:txBody>
      </p:sp>
      <p:sp>
        <p:nvSpPr>
          <p:cNvPr id="4" name="Content Placeholder 3"/>
          <p:cNvSpPr>
            <a:spLocks noGrp="1"/>
          </p:cNvSpPr>
          <p:nvPr>
            <p:ph sz="quarter" idx="1"/>
          </p:nvPr>
        </p:nvSpPr>
        <p:spPr>
          <a:xfrm>
            <a:off x="612648" y="1600200"/>
            <a:ext cx="8302752" cy="5181600"/>
          </a:xfrm>
        </p:spPr>
        <p:txBody>
          <a:bodyPr>
            <a:normAutofit lnSpcReduction="10000"/>
          </a:bodyPr>
          <a:lstStyle/>
          <a:p>
            <a:pPr>
              <a:lnSpc>
                <a:spcPct val="110000"/>
              </a:lnSpc>
            </a:pPr>
            <a:r>
              <a:rPr lang="en-US" sz="2400" b="1" dirty="0" smtClean="0"/>
              <a:t>Airport Management and                               Compliance Documents</a:t>
            </a:r>
          </a:p>
          <a:p>
            <a:pPr lvl="1"/>
            <a:r>
              <a:rPr lang="en-US" sz="2100" b="1" dirty="0" smtClean="0"/>
              <a:t>Leasing/Rents </a:t>
            </a:r>
            <a:r>
              <a:rPr lang="en-US" sz="2100" b="1" dirty="0"/>
              <a:t>and </a:t>
            </a:r>
            <a:r>
              <a:rPr lang="en-US" sz="2100" b="1" dirty="0" smtClean="0"/>
              <a:t>Fees Policy</a:t>
            </a:r>
          </a:p>
          <a:p>
            <a:pPr lvl="2"/>
            <a:r>
              <a:rPr lang="en-US" sz="1800" dirty="0" smtClean="0"/>
              <a:t>Sets </a:t>
            </a:r>
            <a:r>
              <a:rPr lang="en-US" sz="1800" dirty="0"/>
              <a:t>forth the parameters for leasing airport land and improvements and outlines the process for establishing and adjusting rents and </a:t>
            </a:r>
            <a:r>
              <a:rPr lang="en-US" sz="1800" dirty="0" smtClean="0"/>
              <a:t>fees</a:t>
            </a:r>
            <a:endParaRPr lang="en-US" sz="1800" dirty="0"/>
          </a:p>
          <a:p>
            <a:pPr lvl="1"/>
            <a:r>
              <a:rPr lang="en-US" sz="2100" b="1" dirty="0" smtClean="0"/>
              <a:t>Minimum Standards</a:t>
            </a:r>
          </a:p>
          <a:p>
            <a:pPr lvl="2"/>
            <a:r>
              <a:rPr lang="en-US" sz="1800" dirty="0" smtClean="0"/>
              <a:t>Conveys </a:t>
            </a:r>
            <a:r>
              <a:rPr lang="en-US" sz="1800" dirty="0"/>
              <a:t>the qualifications and minimum requirements </a:t>
            </a:r>
            <a:r>
              <a:rPr lang="en-US" sz="1800" dirty="0" smtClean="0"/>
              <a:t>and standards that </a:t>
            </a:r>
            <a:r>
              <a:rPr lang="en-US" sz="1800" dirty="0"/>
              <a:t>must be met as a condition for the right to conduct a commercial aeronautical activity </a:t>
            </a:r>
            <a:endParaRPr lang="en-US" sz="1800" dirty="0" smtClean="0"/>
          </a:p>
          <a:p>
            <a:pPr lvl="1"/>
            <a:r>
              <a:rPr lang="en-US" sz="2100" b="1" dirty="0" smtClean="0"/>
              <a:t>Rules </a:t>
            </a:r>
            <a:r>
              <a:rPr lang="en-US" sz="2100" b="1" dirty="0"/>
              <a:t>and </a:t>
            </a:r>
            <a:r>
              <a:rPr lang="en-US" sz="2100" b="1" dirty="0" smtClean="0"/>
              <a:t>Regulations </a:t>
            </a:r>
          </a:p>
          <a:p>
            <a:pPr lvl="2"/>
            <a:r>
              <a:rPr lang="en-US" sz="1800" dirty="0" smtClean="0"/>
              <a:t>Contributes to </a:t>
            </a:r>
            <a:r>
              <a:rPr lang="en-US" sz="1800" dirty="0"/>
              <a:t>the safety, utility, and efficiency of the airport for the benefit of the </a:t>
            </a:r>
            <a:r>
              <a:rPr lang="en-US" sz="1800" dirty="0" smtClean="0"/>
              <a:t>public</a:t>
            </a:r>
            <a:endParaRPr lang="en-US" sz="1800" dirty="0"/>
          </a:p>
          <a:p>
            <a:pPr lvl="1"/>
            <a:r>
              <a:rPr lang="en-US" sz="2100" b="1" dirty="0" smtClean="0"/>
              <a:t>Development Standards </a:t>
            </a:r>
          </a:p>
          <a:p>
            <a:pPr lvl="2"/>
            <a:r>
              <a:rPr lang="en-US" sz="1800" dirty="0" smtClean="0"/>
              <a:t>Governs </a:t>
            </a:r>
            <a:r>
              <a:rPr lang="en-US" sz="1800" dirty="0"/>
              <a:t>the design, construction, or modification of infrastructure, </a:t>
            </a:r>
            <a:r>
              <a:rPr lang="en-US" sz="1800" dirty="0" smtClean="0"/>
              <a:t>improvements, </a:t>
            </a:r>
            <a:r>
              <a:rPr lang="en-US" sz="1800" dirty="0"/>
              <a:t>and facilities on the </a:t>
            </a:r>
            <a:r>
              <a:rPr lang="en-US" sz="1800" dirty="0" smtClean="0"/>
              <a:t>airport </a:t>
            </a:r>
            <a:endParaRPr lang="en-US" sz="1800" dirty="0"/>
          </a:p>
          <a:p>
            <a:pPr lvl="1"/>
            <a:endParaRPr lang="en-US" sz="2100" dirty="0" smtClean="0"/>
          </a:p>
          <a:p>
            <a:pPr lvl="1"/>
            <a:endParaRPr lang="en-US" sz="2100" dirty="0" smtClean="0"/>
          </a:p>
          <a:p>
            <a:pPr lvl="1"/>
            <a:endParaRPr lang="en-US" sz="1800" dirty="0" smtClean="0"/>
          </a:p>
        </p:txBody>
      </p:sp>
      <p:pic>
        <p:nvPicPr>
          <p:cNvPr id="7" name="Picture 6" descr="Planning Mgmt and Compliance Tools.png"/>
          <p:cNvPicPr>
            <a:picLocks noChangeAspect="1"/>
          </p:cNvPicPr>
          <p:nvPr/>
        </p:nvPicPr>
        <p:blipFill rotWithShape="1">
          <a:blip r:embed="rId3" cstate="print"/>
          <a:srcRect l="67297" t="34608" r="6107" b="15976"/>
          <a:stretch/>
        </p:blipFill>
        <p:spPr>
          <a:xfrm>
            <a:off x="6553200" y="990600"/>
            <a:ext cx="2209800" cy="14478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231184916"/>
      </p:ext>
    </p:extLst>
  </p:cSld>
  <p:clrMapOvr>
    <a:masterClrMapping/>
  </p:clrMapOvr>
  <p:transition>
    <p:strip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Agenda</a:t>
            </a:r>
            <a:endParaRPr lang="en-US" sz="36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2</a:t>
            </a:fld>
            <a:endParaRPr lang="en-US" dirty="0"/>
          </a:p>
        </p:txBody>
      </p:sp>
      <p:sp>
        <p:nvSpPr>
          <p:cNvPr id="4" name="Content Placeholder 3"/>
          <p:cNvSpPr>
            <a:spLocks noGrp="1"/>
          </p:cNvSpPr>
          <p:nvPr>
            <p:ph sz="quarter" idx="1"/>
          </p:nvPr>
        </p:nvSpPr>
        <p:spPr>
          <a:xfrm>
            <a:off x="612648" y="1600200"/>
            <a:ext cx="8153400" cy="5029200"/>
          </a:xfrm>
        </p:spPr>
        <p:txBody>
          <a:bodyPr>
            <a:normAutofit/>
          </a:bodyPr>
          <a:lstStyle/>
          <a:p>
            <a:r>
              <a:rPr lang="en-US" sz="2400" dirty="0" smtClean="0"/>
              <a:t>Background on TTF Operations</a:t>
            </a:r>
          </a:p>
          <a:p>
            <a:pPr lvl="1"/>
            <a:r>
              <a:rPr lang="en-US" sz="2100" dirty="0" smtClean="0"/>
              <a:t>What are Through-The-Fence (TTF) Operations?</a:t>
            </a:r>
          </a:p>
          <a:p>
            <a:pPr lvl="1"/>
            <a:r>
              <a:rPr lang="en-US" sz="2100" dirty="0" smtClean="0"/>
              <a:t>Airport Sponsor Obligations</a:t>
            </a:r>
          </a:p>
          <a:p>
            <a:pPr lvl="1"/>
            <a:r>
              <a:rPr lang="en-US" sz="2100" dirty="0" smtClean="0"/>
              <a:t>Legal Principles</a:t>
            </a:r>
          </a:p>
          <a:p>
            <a:pPr lvl="1"/>
            <a:r>
              <a:rPr lang="en-US" sz="2100" dirty="0" smtClean="0"/>
              <a:t>Planning, Management, and Compliance Tools</a:t>
            </a:r>
          </a:p>
          <a:p>
            <a:r>
              <a:rPr lang="en-US" sz="2400" dirty="0" smtClean="0"/>
              <a:t>Current Situation</a:t>
            </a:r>
          </a:p>
          <a:p>
            <a:pPr lvl="1"/>
            <a:r>
              <a:rPr lang="en-US" sz="2100" dirty="0" smtClean="0"/>
              <a:t>Airport</a:t>
            </a:r>
          </a:p>
          <a:p>
            <a:pPr lvl="1"/>
            <a:r>
              <a:rPr lang="en-US" sz="2100" dirty="0" smtClean="0"/>
              <a:t>TTF Operation(s)</a:t>
            </a:r>
          </a:p>
          <a:p>
            <a:r>
              <a:rPr lang="en-US" sz="2400" dirty="0" smtClean="0"/>
              <a:t>Assessment of TTF Operations</a:t>
            </a:r>
            <a:endParaRPr lang="en-US" sz="2400" dirty="0"/>
          </a:p>
          <a:p>
            <a:r>
              <a:rPr lang="en-US" sz="2400" dirty="0" smtClean="0"/>
              <a:t>Recommendations</a:t>
            </a:r>
          </a:p>
          <a:p>
            <a:pPr lvl="1"/>
            <a:r>
              <a:rPr lang="en-US" sz="2100" dirty="0" smtClean="0"/>
              <a:t>Structure of TTF operation(s)</a:t>
            </a:r>
          </a:p>
          <a:p>
            <a:pPr lvl="1"/>
            <a:r>
              <a:rPr lang="en-US" sz="2100" dirty="0" smtClean="0"/>
              <a:t>Management of TTF operation(s)</a:t>
            </a:r>
            <a:endParaRPr lang="en-US" sz="2100" dirty="0"/>
          </a:p>
        </p:txBody>
      </p:sp>
    </p:spTree>
  </p:cSld>
  <p:clrMapOvr>
    <a:masterClrMapping/>
  </p:clrMapOvr>
  <p:transition>
    <p:strips/>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t>Current Situation</a:t>
            </a:r>
            <a:endParaRPr lang="en-US" sz="4000" dirty="0"/>
          </a:p>
        </p:txBody>
      </p:sp>
      <p:sp>
        <p:nvSpPr>
          <p:cNvPr id="4" name="Slide Number Placeholder 3"/>
          <p:cNvSpPr>
            <a:spLocks noGrp="1"/>
          </p:cNvSpPr>
          <p:nvPr>
            <p:ph type="sldNum" sz="quarter" idx="11"/>
          </p:nvPr>
        </p:nvSpPr>
        <p:spPr/>
        <p:txBody>
          <a:bodyPr/>
          <a:lstStyle/>
          <a:p>
            <a:fld id="{41D2628C-B766-49ED-AD34-748A6F5FD9E6}" type="slidenum">
              <a:rPr lang="en-US" smtClean="0"/>
              <a:pPr/>
              <a:t>20</a:t>
            </a:fld>
            <a:endParaRPr lang="en-US" dirty="0"/>
          </a:p>
        </p:txBody>
      </p:sp>
      <p:pic>
        <p:nvPicPr>
          <p:cNvPr id="7" name="Picture 6" descr="Citation Sovereign 008.JPG"/>
          <p:cNvPicPr>
            <a:picLocks noChangeAspect="1"/>
          </p:cNvPicPr>
          <p:nvPr/>
        </p:nvPicPr>
        <p:blipFill>
          <a:blip r:embed="rId3" cstate="print"/>
          <a:stretch>
            <a:fillRect/>
          </a:stretch>
        </p:blipFill>
        <p:spPr>
          <a:xfrm>
            <a:off x="5105400" y="4041648"/>
            <a:ext cx="3546116" cy="2359152"/>
          </a:xfrm>
          <a:prstGeom prst="rect">
            <a:avLst/>
          </a:prstGeom>
        </p:spPr>
      </p:pic>
    </p:spTree>
  </p:cSld>
  <p:clrMapOvr>
    <a:masterClrMapping/>
  </p:clrMapOvr>
  <p:transition>
    <p:strips/>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Airport</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21</a:t>
            </a:fld>
            <a:endParaRPr lang="en-US" dirty="0"/>
          </a:p>
        </p:txBody>
      </p:sp>
      <p:sp>
        <p:nvSpPr>
          <p:cNvPr id="4" name="Content Placeholder 3"/>
          <p:cNvSpPr>
            <a:spLocks noGrp="1"/>
          </p:cNvSpPr>
          <p:nvPr>
            <p:ph sz="quarter" idx="1"/>
          </p:nvPr>
        </p:nvSpPr>
        <p:spPr/>
        <p:txBody>
          <a:bodyPr>
            <a:normAutofit/>
          </a:bodyPr>
          <a:lstStyle/>
          <a:p>
            <a:r>
              <a:rPr lang="en-US" sz="2400" b="1" dirty="0" smtClean="0"/>
              <a:t>Land Attributes</a:t>
            </a:r>
          </a:p>
          <a:p>
            <a:pPr lvl="1"/>
            <a:r>
              <a:rPr lang="en-US" sz="2100" dirty="0" smtClean="0"/>
              <a:t>Location</a:t>
            </a:r>
          </a:p>
          <a:p>
            <a:pPr lvl="1"/>
            <a:r>
              <a:rPr lang="en-US" sz="2100" dirty="0" smtClean="0"/>
              <a:t>Size</a:t>
            </a:r>
          </a:p>
          <a:p>
            <a:pPr lvl="2"/>
            <a:r>
              <a:rPr lang="en-US" sz="1800" dirty="0" smtClean="0"/>
              <a:t>Acreage, square feet</a:t>
            </a:r>
          </a:p>
          <a:p>
            <a:pPr lvl="1"/>
            <a:r>
              <a:rPr lang="en-US" sz="2100" dirty="0" smtClean="0"/>
              <a:t>Airside Infrastructure Access</a:t>
            </a:r>
          </a:p>
          <a:p>
            <a:pPr lvl="1"/>
            <a:r>
              <a:rPr lang="en-US" sz="2100" dirty="0" smtClean="0"/>
              <a:t>Landside Infrastructure Access</a:t>
            </a:r>
          </a:p>
          <a:p>
            <a:pPr lvl="1"/>
            <a:r>
              <a:rPr lang="en-US" sz="2100" dirty="0" smtClean="0"/>
              <a:t>Availability of Utilities</a:t>
            </a:r>
          </a:p>
        </p:txBody>
      </p:sp>
      <p:pic>
        <p:nvPicPr>
          <p:cNvPr id="7" name="Picture 6" descr="MDH Aerial-040512-Cropped.jpg"/>
          <p:cNvPicPr/>
          <p:nvPr/>
        </p:nvPicPr>
        <p:blipFill>
          <a:blip r:embed="rId3" cstate="print"/>
          <a:stretch>
            <a:fillRect/>
          </a:stretch>
        </p:blipFill>
        <p:spPr>
          <a:xfrm>
            <a:off x="5257800" y="533400"/>
            <a:ext cx="3429000" cy="2438400"/>
          </a:xfrm>
          <a:prstGeom prst="rect">
            <a:avLst/>
          </a:prstGeom>
        </p:spPr>
      </p:pic>
      <p:sp>
        <p:nvSpPr>
          <p:cNvPr id="9" name="Rectangle 8"/>
          <p:cNvSpPr/>
          <p:nvPr/>
        </p:nvSpPr>
        <p:spPr>
          <a:xfrm>
            <a:off x="5257800" y="3091988"/>
            <a:ext cx="3206327" cy="400110"/>
          </a:xfrm>
          <a:prstGeom prst="rect">
            <a:avLst/>
          </a:prstGeom>
        </p:spPr>
        <p:txBody>
          <a:bodyPr wrap="none">
            <a:spAutoFit/>
          </a:bodyPr>
          <a:lstStyle/>
          <a:p>
            <a:r>
              <a:rPr lang="en-US" sz="1000" dirty="0">
                <a:solidFill>
                  <a:schemeClr val="bg2"/>
                </a:solidFill>
              </a:rPr>
              <a:t>Replace the photo with a relevant photo or graphic to </a:t>
            </a:r>
          </a:p>
          <a:p>
            <a:r>
              <a:rPr lang="en-US" sz="1000" dirty="0" smtClean="0">
                <a:solidFill>
                  <a:schemeClr val="bg2"/>
                </a:solidFill>
              </a:rPr>
              <a:t>Land attributes</a:t>
            </a:r>
            <a:r>
              <a:rPr lang="en-US" sz="1000" dirty="0">
                <a:solidFill>
                  <a:schemeClr val="bg2"/>
                </a:solidFill>
              </a:rPr>
              <a:t>.</a:t>
            </a:r>
          </a:p>
        </p:txBody>
      </p:sp>
    </p:spTree>
  </p:cSld>
  <p:clrMapOvr>
    <a:masterClrMapping/>
  </p:clrMapOvr>
  <p:transition>
    <p:strips/>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Airport</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22</a:t>
            </a:fld>
            <a:endParaRPr lang="en-US" dirty="0"/>
          </a:p>
        </p:txBody>
      </p:sp>
      <p:sp>
        <p:nvSpPr>
          <p:cNvPr id="4" name="Content Placeholder 3"/>
          <p:cNvSpPr>
            <a:spLocks noGrp="1"/>
          </p:cNvSpPr>
          <p:nvPr>
            <p:ph sz="quarter" idx="1"/>
          </p:nvPr>
        </p:nvSpPr>
        <p:spPr>
          <a:xfrm>
            <a:off x="612648" y="1600200"/>
            <a:ext cx="8226552" cy="4495800"/>
          </a:xfrm>
        </p:spPr>
        <p:txBody>
          <a:bodyPr>
            <a:normAutofit/>
          </a:bodyPr>
          <a:lstStyle/>
          <a:p>
            <a:r>
              <a:rPr lang="en-US" sz="2400" b="1" dirty="0" smtClean="0"/>
              <a:t>Improvements Attributes</a:t>
            </a:r>
          </a:p>
          <a:p>
            <a:pPr lvl="1"/>
            <a:r>
              <a:rPr lang="en-US" sz="2100" dirty="0" smtClean="0"/>
              <a:t>Type</a:t>
            </a:r>
          </a:p>
          <a:p>
            <a:pPr lvl="2"/>
            <a:r>
              <a:rPr lang="en-US" sz="1800" dirty="0" smtClean="0"/>
              <a:t>Hangar, office, shop, etc.</a:t>
            </a:r>
          </a:p>
          <a:p>
            <a:pPr lvl="2"/>
            <a:r>
              <a:rPr lang="en-US" sz="1800" dirty="0" smtClean="0"/>
              <a:t>Apron, vehicle parking, storage, etc.</a:t>
            </a:r>
          </a:p>
          <a:p>
            <a:pPr lvl="1"/>
            <a:r>
              <a:rPr lang="en-US" sz="2100" dirty="0" smtClean="0"/>
              <a:t>Square Footage</a:t>
            </a:r>
          </a:p>
          <a:p>
            <a:pPr lvl="1"/>
            <a:r>
              <a:rPr lang="en-US" sz="2100" dirty="0" smtClean="0"/>
              <a:t>Type of Construction</a:t>
            </a:r>
          </a:p>
          <a:p>
            <a:pPr lvl="1"/>
            <a:r>
              <a:rPr lang="en-US" sz="2100" dirty="0" smtClean="0"/>
              <a:t>Age and Condition</a:t>
            </a:r>
          </a:p>
          <a:p>
            <a:pPr lvl="1"/>
            <a:r>
              <a:rPr lang="en-US" sz="2100" dirty="0" smtClean="0"/>
              <a:t>Hangar door height and width</a:t>
            </a:r>
          </a:p>
          <a:p>
            <a:pPr lvl="1"/>
            <a:r>
              <a:rPr lang="en-US" sz="2100" dirty="0" smtClean="0"/>
              <a:t>Location</a:t>
            </a:r>
          </a:p>
          <a:p>
            <a:pPr lvl="1"/>
            <a:r>
              <a:rPr lang="en-US" sz="2100" dirty="0" smtClean="0"/>
              <a:t>Apron</a:t>
            </a:r>
          </a:p>
          <a:p>
            <a:pPr lvl="2"/>
            <a:r>
              <a:rPr lang="en-US" sz="1800" dirty="0" smtClean="0"/>
              <a:t>Dimensions, weight bearing capacity, type of pavement, condition, etc.</a:t>
            </a:r>
          </a:p>
        </p:txBody>
      </p:sp>
      <p:pic>
        <p:nvPicPr>
          <p:cNvPr id="7" name="Picture 6" descr="MDH Aerial-040512-Cropped.jpg"/>
          <p:cNvPicPr/>
          <p:nvPr/>
        </p:nvPicPr>
        <p:blipFill>
          <a:blip r:embed="rId3" cstate="print"/>
          <a:stretch>
            <a:fillRect/>
          </a:stretch>
        </p:blipFill>
        <p:spPr>
          <a:xfrm>
            <a:off x="5257800" y="533400"/>
            <a:ext cx="3429000" cy="2438400"/>
          </a:xfrm>
          <a:prstGeom prst="rect">
            <a:avLst/>
          </a:prstGeom>
        </p:spPr>
      </p:pic>
      <p:sp>
        <p:nvSpPr>
          <p:cNvPr id="8" name="Rectangle 7"/>
          <p:cNvSpPr/>
          <p:nvPr/>
        </p:nvSpPr>
        <p:spPr>
          <a:xfrm>
            <a:off x="5257800" y="3091988"/>
            <a:ext cx="3206327" cy="553998"/>
          </a:xfrm>
          <a:prstGeom prst="rect">
            <a:avLst/>
          </a:prstGeom>
        </p:spPr>
        <p:txBody>
          <a:bodyPr wrap="none">
            <a:spAutoFit/>
          </a:bodyPr>
          <a:lstStyle/>
          <a:p>
            <a:r>
              <a:rPr lang="en-US" sz="1000" dirty="0">
                <a:solidFill>
                  <a:schemeClr val="bg2"/>
                </a:solidFill>
              </a:rPr>
              <a:t>Replace the photo with a relevant photo or graphic to </a:t>
            </a:r>
          </a:p>
          <a:p>
            <a:r>
              <a:rPr lang="en-US" sz="1000" dirty="0" smtClean="0">
                <a:solidFill>
                  <a:schemeClr val="bg2"/>
                </a:solidFill>
              </a:rPr>
              <a:t>improvements </a:t>
            </a:r>
            <a:r>
              <a:rPr lang="en-US" sz="1000" dirty="0">
                <a:solidFill>
                  <a:schemeClr val="bg2"/>
                </a:solidFill>
              </a:rPr>
              <a:t>attributes.</a:t>
            </a:r>
          </a:p>
          <a:p>
            <a:r>
              <a:rPr lang="en-US" sz="1000" dirty="0" smtClean="0">
                <a:solidFill>
                  <a:schemeClr val="bg2"/>
                </a:solidFill>
              </a:rPr>
              <a:t>.</a:t>
            </a:r>
            <a:endParaRPr lang="en-US" sz="1000" dirty="0">
              <a:solidFill>
                <a:schemeClr val="bg2"/>
              </a:solidFill>
            </a:endParaRPr>
          </a:p>
        </p:txBody>
      </p:sp>
    </p:spTree>
    <p:extLst>
      <p:ext uri="{BB962C8B-B14F-4D97-AF65-F5344CB8AC3E}">
        <p14:creationId xmlns:p14="http://schemas.microsoft.com/office/powerpoint/2010/main" val="3412543967"/>
      </p:ext>
    </p:extLst>
  </p:cSld>
  <p:clrMapOvr>
    <a:masterClrMapping/>
  </p:clrMapOvr>
  <p:transition>
    <p:strips/>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Airport</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23</a:t>
            </a:fld>
            <a:endParaRPr lang="en-US" dirty="0"/>
          </a:p>
        </p:txBody>
      </p:sp>
      <p:sp>
        <p:nvSpPr>
          <p:cNvPr id="4" name="Content Placeholder 3"/>
          <p:cNvSpPr>
            <a:spLocks noGrp="1"/>
          </p:cNvSpPr>
          <p:nvPr>
            <p:ph sz="quarter" idx="1"/>
          </p:nvPr>
        </p:nvSpPr>
        <p:spPr/>
        <p:txBody>
          <a:bodyPr>
            <a:normAutofit/>
          </a:bodyPr>
          <a:lstStyle/>
          <a:p>
            <a:r>
              <a:rPr lang="en-US" sz="2400" b="1" dirty="0" smtClean="0"/>
              <a:t>Infrastructure Attributes</a:t>
            </a:r>
          </a:p>
          <a:p>
            <a:pPr lvl="1"/>
            <a:r>
              <a:rPr lang="en-US" sz="2100" dirty="0" smtClean="0"/>
              <a:t>Runways</a:t>
            </a:r>
          </a:p>
          <a:p>
            <a:pPr lvl="2"/>
            <a:r>
              <a:rPr lang="en-US" sz="1800" dirty="0" smtClean="0"/>
              <a:t>Dimensions</a:t>
            </a:r>
          </a:p>
          <a:p>
            <a:pPr lvl="2"/>
            <a:r>
              <a:rPr lang="en-US" sz="1800" dirty="0" smtClean="0"/>
              <a:t>Weight bearing capacity</a:t>
            </a:r>
          </a:p>
          <a:p>
            <a:pPr lvl="2"/>
            <a:r>
              <a:rPr lang="en-US" sz="1800" dirty="0" smtClean="0"/>
              <a:t>Type of pavement</a:t>
            </a:r>
          </a:p>
          <a:p>
            <a:pPr lvl="2"/>
            <a:r>
              <a:rPr lang="en-US" sz="1800" dirty="0" smtClean="0"/>
              <a:t>Condition</a:t>
            </a:r>
          </a:p>
          <a:p>
            <a:pPr lvl="1"/>
            <a:r>
              <a:rPr lang="en-US" sz="2100" dirty="0" smtClean="0"/>
              <a:t>Taxiways</a:t>
            </a:r>
          </a:p>
          <a:p>
            <a:pPr lvl="2"/>
            <a:r>
              <a:rPr lang="en-US" sz="1800" dirty="0" smtClean="0"/>
              <a:t>Same descriptions as Runways</a:t>
            </a:r>
          </a:p>
          <a:p>
            <a:pPr lvl="1"/>
            <a:r>
              <a:rPr lang="en-US" sz="2100" dirty="0" smtClean="0"/>
              <a:t>Aprons</a:t>
            </a:r>
          </a:p>
          <a:p>
            <a:pPr lvl="2"/>
            <a:r>
              <a:rPr lang="en-US" sz="1800" dirty="0"/>
              <a:t>Same descriptions as Runways</a:t>
            </a:r>
            <a:endParaRPr lang="en-US" sz="1800" dirty="0" smtClean="0"/>
          </a:p>
          <a:p>
            <a:pPr lvl="1"/>
            <a:r>
              <a:rPr lang="en-US" sz="2100" dirty="0" smtClean="0"/>
              <a:t>Infrastructure adjacent to TTF property</a:t>
            </a:r>
          </a:p>
        </p:txBody>
      </p:sp>
      <p:pic>
        <p:nvPicPr>
          <p:cNvPr id="7" name="Picture 6" descr="MDH Aerial-040512-Cropped.jpg"/>
          <p:cNvPicPr/>
          <p:nvPr/>
        </p:nvPicPr>
        <p:blipFill>
          <a:blip r:embed="rId3" cstate="print"/>
          <a:stretch>
            <a:fillRect/>
          </a:stretch>
        </p:blipFill>
        <p:spPr>
          <a:xfrm>
            <a:off x="5257800" y="533400"/>
            <a:ext cx="3429000" cy="2438400"/>
          </a:xfrm>
          <a:prstGeom prst="rect">
            <a:avLst/>
          </a:prstGeom>
        </p:spPr>
      </p:pic>
      <p:sp>
        <p:nvSpPr>
          <p:cNvPr id="8" name="Rectangle 7"/>
          <p:cNvSpPr/>
          <p:nvPr/>
        </p:nvSpPr>
        <p:spPr>
          <a:xfrm>
            <a:off x="5257800" y="3091988"/>
            <a:ext cx="3206327" cy="400110"/>
          </a:xfrm>
          <a:prstGeom prst="rect">
            <a:avLst/>
          </a:prstGeom>
        </p:spPr>
        <p:txBody>
          <a:bodyPr wrap="none">
            <a:spAutoFit/>
          </a:bodyPr>
          <a:lstStyle/>
          <a:p>
            <a:r>
              <a:rPr lang="en-US" sz="1000" dirty="0">
                <a:solidFill>
                  <a:schemeClr val="bg2"/>
                </a:solidFill>
              </a:rPr>
              <a:t>Replace the photo with a relevant photo or graphic to </a:t>
            </a:r>
          </a:p>
          <a:p>
            <a:r>
              <a:rPr lang="en-US" sz="1000" dirty="0" smtClean="0">
                <a:solidFill>
                  <a:schemeClr val="bg2"/>
                </a:solidFill>
              </a:rPr>
              <a:t>Infrastructure attributes</a:t>
            </a:r>
            <a:r>
              <a:rPr lang="en-US" sz="1000" dirty="0">
                <a:solidFill>
                  <a:schemeClr val="bg2"/>
                </a:solidFill>
              </a:rPr>
              <a:t>.</a:t>
            </a:r>
          </a:p>
        </p:txBody>
      </p:sp>
    </p:spTree>
    <p:extLst>
      <p:ext uri="{BB962C8B-B14F-4D97-AF65-F5344CB8AC3E}">
        <p14:creationId xmlns:p14="http://schemas.microsoft.com/office/powerpoint/2010/main" val="2255658270"/>
      </p:ext>
    </p:extLst>
  </p:cSld>
  <p:clrMapOvr>
    <a:masterClrMapping/>
  </p:clrMapOvr>
  <p:transition>
    <p:strips/>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Airport</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24</a:t>
            </a:fld>
            <a:endParaRPr lang="en-US" dirty="0"/>
          </a:p>
        </p:txBody>
      </p:sp>
      <p:sp>
        <p:nvSpPr>
          <p:cNvPr id="4" name="Content Placeholder 3"/>
          <p:cNvSpPr>
            <a:spLocks noGrp="1"/>
          </p:cNvSpPr>
          <p:nvPr>
            <p:ph sz="quarter" idx="1"/>
          </p:nvPr>
        </p:nvSpPr>
        <p:spPr/>
        <p:txBody>
          <a:bodyPr>
            <a:normAutofit/>
          </a:bodyPr>
          <a:lstStyle/>
          <a:p>
            <a:r>
              <a:rPr lang="en-US" sz="2400" b="1" dirty="0" smtClean="0"/>
              <a:t>Security Attributes</a:t>
            </a:r>
          </a:p>
          <a:p>
            <a:pPr lvl="1"/>
            <a:r>
              <a:rPr lang="en-US" sz="2100" dirty="0" smtClean="0"/>
              <a:t>Type of physical perimeter</a:t>
            </a:r>
          </a:p>
          <a:p>
            <a:pPr lvl="2"/>
            <a:r>
              <a:rPr lang="en-US" sz="1800" dirty="0" smtClean="0"/>
              <a:t>Fencing and gates</a:t>
            </a:r>
          </a:p>
          <a:p>
            <a:pPr lvl="1"/>
            <a:r>
              <a:rPr lang="en-US" sz="2100" dirty="0" smtClean="0"/>
              <a:t>Security mechanisms</a:t>
            </a:r>
          </a:p>
          <a:p>
            <a:pPr lvl="2"/>
            <a:r>
              <a:rPr lang="en-US" sz="1800" dirty="0" smtClean="0"/>
              <a:t>Pedestrian</a:t>
            </a:r>
          </a:p>
          <a:p>
            <a:pPr lvl="2"/>
            <a:r>
              <a:rPr lang="en-US" sz="1800" dirty="0" smtClean="0"/>
              <a:t>Vehicle</a:t>
            </a:r>
          </a:p>
          <a:p>
            <a:pPr lvl="3"/>
            <a:endParaRPr lang="en-US" sz="1500" dirty="0" smtClean="0"/>
          </a:p>
        </p:txBody>
      </p:sp>
      <p:pic>
        <p:nvPicPr>
          <p:cNvPr id="7" name="Picture 6" descr="MDH Aerial-040512-Cropped.jpg"/>
          <p:cNvPicPr/>
          <p:nvPr/>
        </p:nvPicPr>
        <p:blipFill>
          <a:blip r:embed="rId3" cstate="print"/>
          <a:stretch>
            <a:fillRect/>
          </a:stretch>
        </p:blipFill>
        <p:spPr>
          <a:xfrm>
            <a:off x="5257800" y="533400"/>
            <a:ext cx="3429000" cy="2438400"/>
          </a:xfrm>
          <a:prstGeom prst="rect">
            <a:avLst/>
          </a:prstGeom>
        </p:spPr>
      </p:pic>
      <p:sp>
        <p:nvSpPr>
          <p:cNvPr id="8" name="Rectangle 7"/>
          <p:cNvSpPr/>
          <p:nvPr/>
        </p:nvSpPr>
        <p:spPr>
          <a:xfrm>
            <a:off x="5257800" y="3091988"/>
            <a:ext cx="3206327" cy="400110"/>
          </a:xfrm>
          <a:prstGeom prst="rect">
            <a:avLst/>
          </a:prstGeom>
        </p:spPr>
        <p:txBody>
          <a:bodyPr wrap="none">
            <a:spAutoFit/>
          </a:bodyPr>
          <a:lstStyle/>
          <a:p>
            <a:r>
              <a:rPr lang="en-US" sz="1000" dirty="0">
                <a:solidFill>
                  <a:schemeClr val="bg2"/>
                </a:solidFill>
              </a:rPr>
              <a:t>Replace the photo with a relevant photo or graphic to </a:t>
            </a:r>
          </a:p>
          <a:p>
            <a:r>
              <a:rPr lang="en-US" sz="1000" dirty="0" smtClean="0">
                <a:solidFill>
                  <a:schemeClr val="bg2"/>
                </a:solidFill>
              </a:rPr>
              <a:t>Security attributes</a:t>
            </a:r>
            <a:r>
              <a:rPr lang="en-US" sz="1000" dirty="0">
                <a:solidFill>
                  <a:schemeClr val="bg2"/>
                </a:solidFill>
              </a:rPr>
              <a:t>.</a:t>
            </a:r>
          </a:p>
        </p:txBody>
      </p:sp>
    </p:spTree>
    <p:extLst>
      <p:ext uri="{BB962C8B-B14F-4D97-AF65-F5344CB8AC3E}">
        <p14:creationId xmlns:p14="http://schemas.microsoft.com/office/powerpoint/2010/main" val="491874651"/>
      </p:ext>
    </p:extLst>
  </p:cSld>
  <p:clrMapOvr>
    <a:masterClrMapping/>
  </p:clrMapOvr>
  <p:transition>
    <p:strips/>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Airport</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25</a:t>
            </a:fld>
            <a:endParaRPr lang="en-US" dirty="0"/>
          </a:p>
        </p:txBody>
      </p:sp>
      <p:sp>
        <p:nvSpPr>
          <p:cNvPr id="4" name="Content Placeholder 3"/>
          <p:cNvSpPr>
            <a:spLocks noGrp="1"/>
          </p:cNvSpPr>
          <p:nvPr>
            <p:ph sz="quarter" idx="1"/>
          </p:nvPr>
        </p:nvSpPr>
        <p:spPr/>
        <p:txBody>
          <a:bodyPr>
            <a:normAutofit/>
          </a:bodyPr>
          <a:lstStyle/>
          <a:p>
            <a:r>
              <a:rPr lang="en-US" sz="2400" b="1" dirty="0" smtClean="0"/>
              <a:t>Activities</a:t>
            </a:r>
          </a:p>
          <a:p>
            <a:pPr lvl="1"/>
            <a:r>
              <a:rPr lang="en-US" sz="2100" dirty="0" smtClean="0"/>
              <a:t>Commercial Aeronautical</a:t>
            </a:r>
          </a:p>
          <a:p>
            <a:pPr lvl="2"/>
            <a:r>
              <a:rPr lang="en-US" sz="1800" dirty="0" smtClean="0"/>
              <a:t>Products, services, and facilities</a:t>
            </a:r>
          </a:p>
          <a:p>
            <a:pPr lvl="1"/>
            <a:r>
              <a:rPr lang="en-US" sz="2100" dirty="0" smtClean="0"/>
              <a:t>Non-Commercial Aeronautical</a:t>
            </a:r>
          </a:p>
          <a:p>
            <a:pPr lvl="1"/>
            <a:r>
              <a:rPr lang="en-US" sz="2100" dirty="0" smtClean="0"/>
              <a:t>Non-Aeronautical</a:t>
            </a:r>
          </a:p>
          <a:p>
            <a:pPr lvl="1"/>
            <a:r>
              <a:rPr lang="en-US" sz="2100" dirty="0" smtClean="0"/>
              <a:t>Governmental/military</a:t>
            </a:r>
          </a:p>
          <a:p>
            <a:pPr lvl="3"/>
            <a:endParaRPr lang="en-US" sz="1500" dirty="0" smtClean="0"/>
          </a:p>
        </p:txBody>
      </p:sp>
      <p:sp>
        <p:nvSpPr>
          <p:cNvPr id="6" name="Rectangle 5"/>
          <p:cNvSpPr/>
          <p:nvPr/>
        </p:nvSpPr>
        <p:spPr>
          <a:xfrm>
            <a:off x="5257800" y="3091988"/>
            <a:ext cx="3206327" cy="400110"/>
          </a:xfrm>
          <a:prstGeom prst="rect">
            <a:avLst/>
          </a:prstGeom>
        </p:spPr>
        <p:txBody>
          <a:bodyPr wrap="none">
            <a:spAutoFit/>
          </a:bodyPr>
          <a:lstStyle/>
          <a:p>
            <a:r>
              <a:rPr lang="en-US" sz="1000" dirty="0">
                <a:solidFill>
                  <a:schemeClr val="bg2"/>
                </a:solidFill>
              </a:rPr>
              <a:t>Replace the photo with a relevant photo or graphic to </a:t>
            </a:r>
          </a:p>
          <a:p>
            <a:r>
              <a:rPr lang="en-US" sz="1000" dirty="0" smtClean="0">
                <a:solidFill>
                  <a:schemeClr val="bg2"/>
                </a:solidFill>
              </a:rPr>
              <a:t>activities.</a:t>
            </a:r>
            <a:endParaRPr lang="en-US" sz="1000" dirty="0">
              <a:solidFill>
                <a:schemeClr val="bg2"/>
              </a:solidFill>
            </a:endParaRPr>
          </a:p>
        </p:txBody>
      </p:sp>
      <p:pic>
        <p:nvPicPr>
          <p:cNvPr id="7" name="Picture 6" descr="MDH Aerial-040512-Cropped.jpg"/>
          <p:cNvPicPr/>
          <p:nvPr/>
        </p:nvPicPr>
        <p:blipFill>
          <a:blip r:embed="rId3" cstate="print"/>
          <a:stretch>
            <a:fillRect/>
          </a:stretch>
        </p:blipFill>
        <p:spPr>
          <a:xfrm>
            <a:off x="5257800" y="533400"/>
            <a:ext cx="3429000" cy="2438400"/>
          </a:xfrm>
          <a:prstGeom prst="rect">
            <a:avLst/>
          </a:prstGeom>
        </p:spPr>
      </p:pic>
    </p:spTree>
    <p:extLst>
      <p:ext uri="{BB962C8B-B14F-4D97-AF65-F5344CB8AC3E}">
        <p14:creationId xmlns:p14="http://schemas.microsoft.com/office/powerpoint/2010/main" val="1824221784"/>
      </p:ext>
    </p:extLst>
  </p:cSld>
  <p:clrMapOvr>
    <a:masterClrMapping/>
  </p:clrMapOvr>
  <p:transition>
    <p:strips/>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Airport</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26</a:t>
            </a:fld>
            <a:endParaRPr lang="en-US" dirty="0"/>
          </a:p>
        </p:txBody>
      </p:sp>
      <p:sp>
        <p:nvSpPr>
          <p:cNvPr id="4" name="Content Placeholder 3"/>
          <p:cNvSpPr>
            <a:spLocks noGrp="1"/>
          </p:cNvSpPr>
          <p:nvPr>
            <p:ph sz="quarter" idx="1"/>
          </p:nvPr>
        </p:nvSpPr>
        <p:spPr>
          <a:xfrm>
            <a:off x="612648" y="1600200"/>
            <a:ext cx="8153400" cy="5029200"/>
          </a:xfrm>
        </p:spPr>
        <p:txBody>
          <a:bodyPr>
            <a:normAutofit/>
          </a:bodyPr>
          <a:lstStyle/>
          <a:p>
            <a:r>
              <a:rPr lang="en-US" sz="2400" b="1" dirty="0" smtClean="0"/>
              <a:t>Airport Planning Documents</a:t>
            </a:r>
          </a:p>
          <a:p>
            <a:pPr lvl="1"/>
            <a:r>
              <a:rPr lang="en-US" sz="2100" b="1" dirty="0" smtClean="0"/>
              <a:t>Airport Strategic Business Plan</a:t>
            </a:r>
          </a:p>
          <a:p>
            <a:pPr lvl="2"/>
            <a:r>
              <a:rPr lang="en-US" sz="1800" dirty="0" smtClean="0"/>
              <a:t>Mission</a:t>
            </a:r>
          </a:p>
          <a:p>
            <a:pPr lvl="2"/>
            <a:r>
              <a:rPr lang="en-US" sz="1800" dirty="0" smtClean="0"/>
              <a:t>Vision</a:t>
            </a:r>
          </a:p>
          <a:p>
            <a:pPr lvl="2"/>
            <a:r>
              <a:rPr lang="en-US" sz="1800" dirty="0" smtClean="0"/>
              <a:t>Goals</a:t>
            </a:r>
          </a:p>
          <a:p>
            <a:pPr lvl="2"/>
            <a:r>
              <a:rPr lang="en-US" sz="1800" dirty="0" smtClean="0"/>
              <a:t>Objectives</a:t>
            </a:r>
          </a:p>
          <a:p>
            <a:pPr lvl="2"/>
            <a:r>
              <a:rPr lang="en-US" sz="1800" dirty="0" smtClean="0"/>
              <a:t>Operating budget</a:t>
            </a:r>
          </a:p>
          <a:p>
            <a:pPr lvl="2"/>
            <a:r>
              <a:rPr lang="en-US" sz="1800" dirty="0" smtClean="0"/>
              <a:t>Non-operating budget</a:t>
            </a:r>
          </a:p>
          <a:p>
            <a:pPr lvl="2"/>
            <a:r>
              <a:rPr lang="en-US" sz="1800" dirty="0" smtClean="0"/>
              <a:t>Performance measures</a:t>
            </a:r>
          </a:p>
          <a:p>
            <a:pPr lvl="1"/>
            <a:r>
              <a:rPr lang="en-US" sz="2100" b="1" dirty="0"/>
              <a:t>Airport Master </a:t>
            </a:r>
            <a:r>
              <a:rPr lang="en-US" sz="2100" b="1" dirty="0" smtClean="0"/>
              <a:t>Plan</a:t>
            </a:r>
          </a:p>
          <a:p>
            <a:pPr lvl="2"/>
            <a:r>
              <a:rPr lang="en-US" sz="1800" dirty="0" smtClean="0"/>
              <a:t>Goals</a:t>
            </a:r>
          </a:p>
          <a:p>
            <a:pPr lvl="2"/>
            <a:r>
              <a:rPr lang="en-US" sz="1800" dirty="0" smtClean="0"/>
              <a:t>Capital Improvement Plan</a:t>
            </a:r>
            <a:endParaRPr lang="en-US" sz="1800" dirty="0"/>
          </a:p>
          <a:p>
            <a:pPr lvl="1"/>
            <a:r>
              <a:rPr lang="en-US" sz="2100" b="1" dirty="0"/>
              <a:t>Airport Layout Plan</a:t>
            </a:r>
          </a:p>
          <a:p>
            <a:pPr lvl="1"/>
            <a:endParaRPr lang="en-US" sz="2100" dirty="0" smtClean="0"/>
          </a:p>
          <a:p>
            <a:pPr lvl="3"/>
            <a:endParaRPr lang="en-US" sz="1500" dirty="0" smtClean="0"/>
          </a:p>
        </p:txBody>
      </p:sp>
      <p:pic>
        <p:nvPicPr>
          <p:cNvPr id="8" name="Picture 7" descr="Planning Mgmt and Compliance Tools.png"/>
          <p:cNvPicPr>
            <a:picLocks noChangeAspect="1"/>
          </p:cNvPicPr>
          <p:nvPr/>
        </p:nvPicPr>
        <p:blipFill rotWithShape="1">
          <a:blip r:embed="rId3" cstate="print"/>
          <a:srcRect l="4974" t="33728" r="66597" b="15976"/>
          <a:stretch/>
        </p:blipFill>
        <p:spPr>
          <a:xfrm>
            <a:off x="6477000" y="990600"/>
            <a:ext cx="2362200" cy="147357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783003522"/>
      </p:ext>
    </p:extLst>
  </p:cSld>
  <p:clrMapOvr>
    <a:masterClrMapping/>
  </p:clrMapOvr>
  <p:transition>
    <p:strips/>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Airport</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27</a:t>
            </a:fld>
            <a:endParaRPr lang="en-US" dirty="0"/>
          </a:p>
        </p:txBody>
      </p:sp>
      <p:sp>
        <p:nvSpPr>
          <p:cNvPr id="4" name="Content Placeholder 3"/>
          <p:cNvSpPr>
            <a:spLocks noGrp="1"/>
          </p:cNvSpPr>
          <p:nvPr>
            <p:ph sz="quarter" idx="1"/>
          </p:nvPr>
        </p:nvSpPr>
        <p:spPr>
          <a:xfrm>
            <a:off x="612648" y="1600200"/>
            <a:ext cx="8153400" cy="5029200"/>
          </a:xfrm>
        </p:spPr>
        <p:txBody>
          <a:bodyPr>
            <a:normAutofit/>
          </a:bodyPr>
          <a:lstStyle/>
          <a:p>
            <a:r>
              <a:rPr lang="en-US" sz="2400" b="1" dirty="0" smtClean="0"/>
              <a:t>Airport Sponsor Regulatory Measures</a:t>
            </a:r>
          </a:p>
          <a:p>
            <a:pPr lvl="1"/>
            <a:r>
              <a:rPr lang="en-US" sz="2100" b="1" dirty="0" smtClean="0"/>
              <a:t>Ordinances</a:t>
            </a:r>
          </a:p>
          <a:p>
            <a:pPr lvl="2"/>
            <a:r>
              <a:rPr lang="en-US" sz="1800" dirty="0" smtClean="0"/>
              <a:t>Name (and date) of ordinances related to airport and TTF operations</a:t>
            </a:r>
          </a:p>
          <a:p>
            <a:pPr lvl="1"/>
            <a:r>
              <a:rPr lang="en-US" sz="2100" b="1" dirty="0" smtClean="0"/>
              <a:t>Zoning Codes</a:t>
            </a:r>
          </a:p>
          <a:p>
            <a:pPr lvl="2"/>
            <a:r>
              <a:rPr lang="en-US" sz="1800" dirty="0"/>
              <a:t>Name (and date) of </a:t>
            </a:r>
            <a:r>
              <a:rPr lang="en-US" sz="1800" dirty="0" smtClean="0"/>
              <a:t>zoning codes </a:t>
            </a:r>
            <a:r>
              <a:rPr lang="en-US" sz="1800" dirty="0"/>
              <a:t>related to airport and TTF operations</a:t>
            </a:r>
          </a:p>
          <a:p>
            <a:pPr lvl="1"/>
            <a:r>
              <a:rPr lang="en-US" sz="2100" b="1" dirty="0" smtClean="0"/>
              <a:t>Building Codes</a:t>
            </a:r>
          </a:p>
          <a:p>
            <a:pPr lvl="2"/>
            <a:r>
              <a:rPr lang="en-US" sz="1800" dirty="0"/>
              <a:t>Name (and date) of </a:t>
            </a:r>
            <a:r>
              <a:rPr lang="en-US" sz="1800" dirty="0" smtClean="0"/>
              <a:t>building codes </a:t>
            </a:r>
            <a:r>
              <a:rPr lang="en-US" sz="1800" dirty="0"/>
              <a:t>related to airport and TTF operations</a:t>
            </a:r>
          </a:p>
          <a:p>
            <a:pPr lvl="3"/>
            <a:endParaRPr lang="en-US" sz="1500" dirty="0" smtClean="0"/>
          </a:p>
        </p:txBody>
      </p:sp>
      <p:pic>
        <p:nvPicPr>
          <p:cNvPr id="6" name="Picture 5" descr="Planning Mgmt and Compliance Tools.png"/>
          <p:cNvPicPr>
            <a:picLocks noChangeAspect="1"/>
          </p:cNvPicPr>
          <p:nvPr/>
        </p:nvPicPr>
        <p:blipFill rotWithShape="1">
          <a:blip r:embed="rId3" cstate="print"/>
          <a:srcRect l="36116" t="33728" r="36371" b="15976"/>
          <a:stretch/>
        </p:blipFill>
        <p:spPr>
          <a:xfrm>
            <a:off x="6553200" y="990600"/>
            <a:ext cx="2286000" cy="147357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504865816"/>
      </p:ext>
    </p:extLst>
  </p:cSld>
  <p:clrMapOvr>
    <a:masterClrMapping/>
  </p:clrMapOvr>
  <p:transition>
    <p:strips/>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Airport</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28</a:t>
            </a:fld>
            <a:endParaRPr lang="en-US" dirty="0"/>
          </a:p>
        </p:txBody>
      </p:sp>
      <p:sp>
        <p:nvSpPr>
          <p:cNvPr id="4" name="Content Placeholder 3"/>
          <p:cNvSpPr>
            <a:spLocks noGrp="1"/>
          </p:cNvSpPr>
          <p:nvPr>
            <p:ph sz="quarter" idx="1"/>
          </p:nvPr>
        </p:nvSpPr>
        <p:spPr>
          <a:xfrm>
            <a:off x="612648" y="1600200"/>
            <a:ext cx="8153400" cy="5029200"/>
          </a:xfrm>
        </p:spPr>
        <p:txBody>
          <a:bodyPr>
            <a:normAutofit/>
          </a:bodyPr>
          <a:lstStyle/>
          <a:p>
            <a:r>
              <a:rPr lang="en-US" sz="2400" b="1" dirty="0" smtClean="0"/>
              <a:t>Airport Management and                             Compliance Documents</a:t>
            </a:r>
          </a:p>
          <a:p>
            <a:pPr lvl="1"/>
            <a:r>
              <a:rPr lang="en-US" sz="2100" b="1" dirty="0" smtClean="0"/>
              <a:t>Leasing/Rents and Fees Policy</a:t>
            </a:r>
          </a:p>
          <a:p>
            <a:pPr lvl="2"/>
            <a:r>
              <a:rPr lang="en-US" sz="1800" dirty="0" smtClean="0"/>
              <a:t>Name (and date) of policies related to TTF operations</a:t>
            </a:r>
          </a:p>
          <a:p>
            <a:pPr lvl="1"/>
            <a:r>
              <a:rPr lang="en-US" sz="2100" b="1" dirty="0" smtClean="0"/>
              <a:t>Minimum Standards</a:t>
            </a:r>
          </a:p>
          <a:p>
            <a:pPr lvl="2"/>
            <a:r>
              <a:rPr lang="en-US" sz="1800" dirty="0"/>
              <a:t>Name (and date) of </a:t>
            </a:r>
            <a:r>
              <a:rPr lang="en-US" sz="1800" dirty="0" smtClean="0"/>
              <a:t>standards related </a:t>
            </a:r>
            <a:r>
              <a:rPr lang="en-US" sz="1800" dirty="0"/>
              <a:t>to </a:t>
            </a:r>
            <a:r>
              <a:rPr lang="en-US" sz="1800" dirty="0" smtClean="0"/>
              <a:t>commercial aeronautical TTF activities</a:t>
            </a:r>
          </a:p>
          <a:p>
            <a:pPr lvl="1"/>
            <a:r>
              <a:rPr lang="en-US" sz="2100" b="1" dirty="0" smtClean="0"/>
              <a:t>Rules and Regulations</a:t>
            </a:r>
          </a:p>
          <a:p>
            <a:pPr lvl="2"/>
            <a:r>
              <a:rPr lang="en-US" sz="1800" dirty="0"/>
              <a:t>Name (and date) of </a:t>
            </a:r>
            <a:r>
              <a:rPr lang="en-US" sz="1800" dirty="0" smtClean="0"/>
              <a:t>rules and regulations </a:t>
            </a:r>
            <a:r>
              <a:rPr lang="en-US" sz="1800" dirty="0"/>
              <a:t>related to </a:t>
            </a:r>
            <a:r>
              <a:rPr lang="en-US" sz="1800" dirty="0" smtClean="0"/>
              <a:t>TTF </a:t>
            </a:r>
            <a:r>
              <a:rPr lang="en-US" sz="1800" dirty="0"/>
              <a:t>operations</a:t>
            </a:r>
          </a:p>
          <a:p>
            <a:pPr lvl="1"/>
            <a:r>
              <a:rPr lang="en-US" sz="2100" b="1" dirty="0" smtClean="0"/>
              <a:t>Development Standards</a:t>
            </a:r>
          </a:p>
          <a:p>
            <a:pPr lvl="2"/>
            <a:r>
              <a:rPr lang="en-US" sz="1800" dirty="0"/>
              <a:t>Name (and date) of </a:t>
            </a:r>
            <a:r>
              <a:rPr lang="en-US" sz="1800" dirty="0" smtClean="0"/>
              <a:t>standards related </a:t>
            </a:r>
            <a:r>
              <a:rPr lang="en-US" sz="1800" dirty="0"/>
              <a:t>to </a:t>
            </a:r>
            <a:r>
              <a:rPr lang="en-US" sz="1800" dirty="0" smtClean="0"/>
              <a:t>TTF </a:t>
            </a:r>
            <a:r>
              <a:rPr lang="en-US" sz="1800" dirty="0"/>
              <a:t>operations</a:t>
            </a:r>
          </a:p>
          <a:p>
            <a:pPr lvl="3"/>
            <a:endParaRPr lang="en-US" sz="1500" dirty="0" smtClean="0"/>
          </a:p>
        </p:txBody>
      </p:sp>
      <p:pic>
        <p:nvPicPr>
          <p:cNvPr id="7" name="Picture 6" descr="Planning Mgmt and Compliance Tools.png"/>
          <p:cNvPicPr>
            <a:picLocks noChangeAspect="1"/>
          </p:cNvPicPr>
          <p:nvPr/>
        </p:nvPicPr>
        <p:blipFill rotWithShape="1">
          <a:blip r:embed="rId3" cstate="print"/>
          <a:srcRect l="67297" t="34608" r="6107" b="15976"/>
          <a:stretch/>
        </p:blipFill>
        <p:spPr>
          <a:xfrm>
            <a:off x="6553200" y="990600"/>
            <a:ext cx="2209800" cy="14478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642995795"/>
      </p:ext>
    </p:extLst>
  </p:cSld>
  <p:clrMapOvr>
    <a:masterClrMapping/>
  </p:clrMapOvr>
  <p:transition>
    <p:strips/>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TTF Operation(s)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29</a:t>
            </a:fld>
            <a:endParaRPr lang="en-US" dirty="0"/>
          </a:p>
        </p:txBody>
      </p:sp>
      <p:sp>
        <p:nvSpPr>
          <p:cNvPr id="4" name="Content Placeholder 3"/>
          <p:cNvSpPr>
            <a:spLocks noGrp="1"/>
          </p:cNvSpPr>
          <p:nvPr>
            <p:ph sz="quarter" idx="1"/>
          </p:nvPr>
        </p:nvSpPr>
        <p:spPr/>
        <p:txBody>
          <a:bodyPr>
            <a:normAutofit/>
          </a:bodyPr>
          <a:lstStyle/>
          <a:p>
            <a:r>
              <a:rPr lang="en-US" sz="2400" b="1" dirty="0" smtClean="0"/>
              <a:t>TTF Property Attributes</a:t>
            </a:r>
          </a:p>
          <a:p>
            <a:pPr lvl="1"/>
            <a:r>
              <a:rPr lang="en-US" sz="2100" dirty="0" smtClean="0"/>
              <a:t>Location</a:t>
            </a:r>
          </a:p>
          <a:p>
            <a:pPr lvl="1"/>
            <a:r>
              <a:rPr lang="en-US" sz="2100" dirty="0" smtClean="0"/>
              <a:t>Size</a:t>
            </a:r>
          </a:p>
          <a:p>
            <a:pPr lvl="1"/>
            <a:r>
              <a:rPr lang="en-US" sz="2100" dirty="0" smtClean="0"/>
              <a:t>Airside infrastructure access</a:t>
            </a:r>
          </a:p>
          <a:p>
            <a:pPr lvl="1"/>
            <a:r>
              <a:rPr lang="en-US" sz="2100" dirty="0" smtClean="0"/>
              <a:t>Landside infrastructure access</a:t>
            </a:r>
          </a:p>
          <a:p>
            <a:pPr lvl="1"/>
            <a:r>
              <a:rPr lang="en-US" sz="2100" dirty="0" smtClean="0"/>
              <a:t>Availability of utilities</a:t>
            </a:r>
          </a:p>
          <a:p>
            <a:pPr lvl="1"/>
            <a:r>
              <a:rPr lang="en-US" sz="2100" dirty="0" smtClean="0"/>
              <a:t>Ordinance restrictions</a:t>
            </a:r>
          </a:p>
          <a:p>
            <a:pPr lvl="1"/>
            <a:r>
              <a:rPr lang="en-US" sz="2100" dirty="0" smtClean="0"/>
              <a:t>Zoning restrictions</a:t>
            </a:r>
          </a:p>
          <a:p>
            <a:pPr lvl="1"/>
            <a:r>
              <a:rPr lang="en-US" sz="2100" dirty="0" smtClean="0"/>
              <a:t>Building code restrictions</a:t>
            </a:r>
          </a:p>
          <a:p>
            <a:pPr lvl="1"/>
            <a:r>
              <a:rPr lang="en-US" sz="2100" dirty="0" smtClean="0"/>
              <a:t>Environmental issues</a:t>
            </a:r>
          </a:p>
          <a:p>
            <a:pPr lvl="3"/>
            <a:endParaRPr lang="en-US" sz="1500" dirty="0" smtClean="0"/>
          </a:p>
        </p:txBody>
      </p:sp>
      <p:pic>
        <p:nvPicPr>
          <p:cNvPr id="7" name="Picture 6" descr="MDH Aerial-040512-Cropped.jpg"/>
          <p:cNvPicPr/>
          <p:nvPr/>
        </p:nvPicPr>
        <p:blipFill>
          <a:blip r:embed="rId3" cstate="print"/>
          <a:stretch>
            <a:fillRect/>
          </a:stretch>
        </p:blipFill>
        <p:spPr>
          <a:xfrm>
            <a:off x="5257800" y="533400"/>
            <a:ext cx="3429000" cy="2438400"/>
          </a:xfrm>
          <a:prstGeom prst="rect">
            <a:avLst/>
          </a:prstGeom>
        </p:spPr>
      </p:pic>
      <p:sp>
        <p:nvSpPr>
          <p:cNvPr id="8" name="Rectangle 7"/>
          <p:cNvSpPr/>
          <p:nvPr/>
        </p:nvSpPr>
        <p:spPr>
          <a:xfrm>
            <a:off x="5257800" y="3091988"/>
            <a:ext cx="3206327" cy="553998"/>
          </a:xfrm>
          <a:prstGeom prst="rect">
            <a:avLst/>
          </a:prstGeom>
        </p:spPr>
        <p:txBody>
          <a:bodyPr wrap="none">
            <a:spAutoFit/>
          </a:bodyPr>
          <a:lstStyle/>
          <a:p>
            <a:r>
              <a:rPr lang="en-US" sz="1000" dirty="0">
                <a:solidFill>
                  <a:schemeClr val="bg2"/>
                </a:solidFill>
              </a:rPr>
              <a:t>Replace the photo with a relevant photo or graphic to </a:t>
            </a:r>
          </a:p>
          <a:p>
            <a:r>
              <a:rPr lang="en-US" sz="1000" dirty="0">
                <a:solidFill>
                  <a:schemeClr val="bg2"/>
                </a:solidFill>
              </a:rPr>
              <a:t>TTF </a:t>
            </a:r>
            <a:r>
              <a:rPr lang="en-US" sz="1000" dirty="0" smtClean="0">
                <a:solidFill>
                  <a:schemeClr val="bg2"/>
                </a:solidFill>
              </a:rPr>
              <a:t>property </a:t>
            </a:r>
            <a:r>
              <a:rPr lang="en-US" sz="1000" dirty="0">
                <a:solidFill>
                  <a:schemeClr val="bg2"/>
                </a:solidFill>
              </a:rPr>
              <a:t>attributes.</a:t>
            </a:r>
          </a:p>
          <a:p>
            <a:r>
              <a:rPr lang="en-US" sz="1000" dirty="0" smtClean="0">
                <a:solidFill>
                  <a:schemeClr val="bg2"/>
                </a:solidFill>
              </a:rPr>
              <a:t>.</a:t>
            </a:r>
            <a:endParaRPr lang="en-US" sz="1000" dirty="0">
              <a:solidFill>
                <a:schemeClr val="bg2"/>
              </a:solidFill>
            </a:endParaRPr>
          </a:p>
        </p:txBody>
      </p:sp>
    </p:spTree>
    <p:extLst>
      <p:ext uri="{BB962C8B-B14F-4D97-AF65-F5344CB8AC3E}">
        <p14:creationId xmlns:p14="http://schemas.microsoft.com/office/powerpoint/2010/main" val="1771128528"/>
      </p:ext>
    </p:extLst>
  </p:cSld>
  <p:clrMapOvr>
    <a:masterClrMapping/>
  </p:clrMapOvr>
  <p:transition>
    <p:strips/>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t>Background on TTF Operations</a:t>
            </a:r>
            <a:endParaRPr lang="en-US" sz="4000" dirty="0"/>
          </a:p>
        </p:txBody>
      </p:sp>
      <p:sp>
        <p:nvSpPr>
          <p:cNvPr id="4" name="Slide Number Placeholder 3"/>
          <p:cNvSpPr>
            <a:spLocks noGrp="1"/>
          </p:cNvSpPr>
          <p:nvPr>
            <p:ph type="sldNum" sz="quarter" idx="11"/>
          </p:nvPr>
        </p:nvSpPr>
        <p:spPr/>
        <p:txBody>
          <a:bodyPr/>
          <a:lstStyle/>
          <a:p>
            <a:fld id="{41D2628C-B766-49ED-AD34-748A6F5FD9E6}" type="slidenum">
              <a:rPr lang="en-US" smtClean="0"/>
              <a:pPr/>
              <a:t>3</a:t>
            </a:fld>
            <a:endParaRPr lang="en-US" dirty="0"/>
          </a:p>
        </p:txBody>
      </p:sp>
      <p:pic>
        <p:nvPicPr>
          <p:cNvPr id="6" name="Picture 5"/>
          <p:cNvPicPr/>
          <p:nvPr/>
        </p:nvPicPr>
        <p:blipFill>
          <a:blip r:embed="rId3" cstate="print"/>
          <a:stretch>
            <a:fillRect/>
          </a:stretch>
        </p:blipFill>
        <p:spPr bwMode="auto">
          <a:xfrm>
            <a:off x="5181600" y="4038600"/>
            <a:ext cx="3429000" cy="2362200"/>
          </a:xfrm>
          <a:prstGeom prst="rect">
            <a:avLst/>
          </a:prstGeom>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a:ext>
          </a:extLst>
        </p:spPr>
      </p:pic>
    </p:spTree>
    <p:extLst>
      <p:ext uri="{BB962C8B-B14F-4D97-AF65-F5344CB8AC3E}">
        <p14:creationId xmlns:p14="http://schemas.microsoft.com/office/powerpoint/2010/main" val="3299234327"/>
      </p:ext>
    </p:extLst>
  </p:cSld>
  <p:clrMapOvr>
    <a:masterClrMapping/>
  </p:clrMapOvr>
  <p:transition>
    <p:strip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TTF Operation(s)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30</a:t>
            </a:fld>
            <a:endParaRPr lang="en-US" dirty="0"/>
          </a:p>
        </p:txBody>
      </p:sp>
      <p:sp>
        <p:nvSpPr>
          <p:cNvPr id="4" name="Content Placeholder 3"/>
          <p:cNvSpPr>
            <a:spLocks noGrp="1"/>
          </p:cNvSpPr>
          <p:nvPr>
            <p:ph sz="quarter" idx="1"/>
          </p:nvPr>
        </p:nvSpPr>
        <p:spPr>
          <a:xfrm>
            <a:off x="612648" y="1600200"/>
            <a:ext cx="8153400" cy="5105400"/>
          </a:xfrm>
        </p:spPr>
        <p:txBody>
          <a:bodyPr>
            <a:normAutofit/>
          </a:bodyPr>
          <a:lstStyle/>
          <a:p>
            <a:r>
              <a:rPr lang="en-US" sz="2400" b="1" dirty="0" smtClean="0"/>
              <a:t>TTF Improvement Attributes</a:t>
            </a:r>
          </a:p>
          <a:p>
            <a:pPr lvl="1"/>
            <a:r>
              <a:rPr lang="en-US" sz="2100" dirty="0" smtClean="0"/>
              <a:t>Type of improvements</a:t>
            </a:r>
          </a:p>
          <a:p>
            <a:pPr lvl="1"/>
            <a:r>
              <a:rPr lang="en-US" sz="2100" dirty="0" smtClean="0"/>
              <a:t>Square footage</a:t>
            </a:r>
          </a:p>
          <a:p>
            <a:pPr lvl="1"/>
            <a:r>
              <a:rPr lang="en-US" sz="2100" dirty="0" smtClean="0"/>
              <a:t>Type of construction</a:t>
            </a:r>
          </a:p>
          <a:p>
            <a:pPr lvl="1"/>
            <a:r>
              <a:rPr lang="en-US" sz="2100" dirty="0" smtClean="0"/>
              <a:t>Age and condition</a:t>
            </a:r>
          </a:p>
          <a:p>
            <a:pPr lvl="1"/>
            <a:r>
              <a:rPr lang="en-US" sz="2100" dirty="0" smtClean="0"/>
              <a:t>Height</a:t>
            </a:r>
          </a:p>
          <a:p>
            <a:pPr lvl="1"/>
            <a:r>
              <a:rPr lang="en-US" sz="2100" dirty="0" smtClean="0"/>
              <a:t>Hangar door height and width</a:t>
            </a:r>
          </a:p>
          <a:p>
            <a:pPr lvl="1"/>
            <a:r>
              <a:rPr lang="en-US" sz="2100" dirty="0" smtClean="0"/>
              <a:t>Type of fencing and gates</a:t>
            </a:r>
          </a:p>
          <a:p>
            <a:pPr lvl="1"/>
            <a:r>
              <a:rPr lang="en-US" sz="2100" dirty="0" smtClean="0"/>
              <a:t>Type of landscaping</a:t>
            </a:r>
          </a:p>
          <a:p>
            <a:pPr lvl="1"/>
            <a:r>
              <a:rPr lang="en-US" sz="2100" dirty="0" smtClean="0"/>
              <a:t>Location</a:t>
            </a:r>
          </a:p>
          <a:p>
            <a:pPr lvl="1"/>
            <a:r>
              <a:rPr lang="en-US" sz="2100" dirty="0" smtClean="0"/>
              <a:t>Proximity to airport equipment</a:t>
            </a:r>
          </a:p>
          <a:p>
            <a:pPr lvl="3"/>
            <a:endParaRPr lang="en-US" sz="1500" dirty="0" smtClean="0"/>
          </a:p>
        </p:txBody>
      </p:sp>
      <p:pic>
        <p:nvPicPr>
          <p:cNvPr id="7" name="Picture 6" descr="MDH Aerial-040512-Cropped.jpg"/>
          <p:cNvPicPr/>
          <p:nvPr/>
        </p:nvPicPr>
        <p:blipFill>
          <a:blip r:embed="rId3" cstate="print"/>
          <a:stretch>
            <a:fillRect/>
          </a:stretch>
        </p:blipFill>
        <p:spPr>
          <a:xfrm>
            <a:off x="5257800" y="533400"/>
            <a:ext cx="3429000" cy="2438400"/>
          </a:xfrm>
          <a:prstGeom prst="rect">
            <a:avLst/>
          </a:prstGeom>
        </p:spPr>
      </p:pic>
      <p:sp>
        <p:nvSpPr>
          <p:cNvPr id="8" name="Rectangle 7"/>
          <p:cNvSpPr/>
          <p:nvPr/>
        </p:nvSpPr>
        <p:spPr>
          <a:xfrm>
            <a:off x="5257800" y="3091988"/>
            <a:ext cx="3206327" cy="400110"/>
          </a:xfrm>
          <a:prstGeom prst="rect">
            <a:avLst/>
          </a:prstGeom>
        </p:spPr>
        <p:txBody>
          <a:bodyPr wrap="none">
            <a:spAutoFit/>
          </a:bodyPr>
          <a:lstStyle/>
          <a:p>
            <a:r>
              <a:rPr lang="en-US" sz="1000" dirty="0" smtClean="0">
                <a:solidFill>
                  <a:schemeClr val="bg2"/>
                </a:solidFill>
              </a:rPr>
              <a:t>Replace the photo with a relevant photo or graphic to </a:t>
            </a:r>
          </a:p>
          <a:p>
            <a:r>
              <a:rPr lang="en-US" sz="1000" dirty="0" smtClean="0">
                <a:solidFill>
                  <a:schemeClr val="bg2"/>
                </a:solidFill>
              </a:rPr>
              <a:t>TTF improvement attributes.</a:t>
            </a:r>
            <a:endParaRPr lang="en-US" sz="1000" dirty="0">
              <a:solidFill>
                <a:schemeClr val="bg2"/>
              </a:solidFill>
            </a:endParaRPr>
          </a:p>
        </p:txBody>
      </p:sp>
    </p:spTree>
    <p:extLst>
      <p:ext uri="{BB962C8B-B14F-4D97-AF65-F5344CB8AC3E}">
        <p14:creationId xmlns:p14="http://schemas.microsoft.com/office/powerpoint/2010/main" val="3695173183"/>
      </p:ext>
    </p:extLst>
  </p:cSld>
  <p:clrMapOvr>
    <a:masterClrMapping/>
  </p:clrMapOvr>
  <p:transition>
    <p:strips/>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TTF Operation(s)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31</a:t>
            </a:fld>
            <a:endParaRPr lang="en-US" dirty="0"/>
          </a:p>
        </p:txBody>
      </p:sp>
      <p:sp>
        <p:nvSpPr>
          <p:cNvPr id="4" name="Content Placeholder 3"/>
          <p:cNvSpPr>
            <a:spLocks noGrp="1"/>
          </p:cNvSpPr>
          <p:nvPr>
            <p:ph sz="quarter" idx="1"/>
          </p:nvPr>
        </p:nvSpPr>
        <p:spPr>
          <a:xfrm>
            <a:off x="612648" y="1600200"/>
            <a:ext cx="8153400" cy="5105400"/>
          </a:xfrm>
        </p:spPr>
        <p:txBody>
          <a:bodyPr>
            <a:normAutofit/>
          </a:bodyPr>
          <a:lstStyle/>
          <a:p>
            <a:r>
              <a:rPr lang="en-US" sz="2400" b="1" dirty="0" smtClean="0"/>
              <a:t>TTF Infrastructure Attributes</a:t>
            </a:r>
          </a:p>
          <a:p>
            <a:pPr lvl="1"/>
            <a:r>
              <a:rPr lang="en-US" sz="2100" dirty="0" smtClean="0"/>
              <a:t>Apron</a:t>
            </a:r>
          </a:p>
          <a:p>
            <a:pPr lvl="2"/>
            <a:r>
              <a:rPr lang="en-US" sz="1800" dirty="0" smtClean="0"/>
              <a:t>Dimensions</a:t>
            </a:r>
          </a:p>
          <a:p>
            <a:pPr lvl="2"/>
            <a:r>
              <a:rPr lang="en-US" sz="1800" dirty="0" smtClean="0"/>
              <a:t>Weight bearing capacity</a:t>
            </a:r>
          </a:p>
          <a:p>
            <a:pPr lvl="2"/>
            <a:r>
              <a:rPr lang="en-US" sz="1800" dirty="0" smtClean="0"/>
              <a:t>Type of pavement</a:t>
            </a:r>
          </a:p>
          <a:p>
            <a:pPr lvl="2"/>
            <a:r>
              <a:rPr lang="en-US" sz="1800" dirty="0" smtClean="0"/>
              <a:t>Condition</a:t>
            </a:r>
          </a:p>
          <a:p>
            <a:pPr lvl="1"/>
            <a:r>
              <a:rPr lang="en-US" sz="2100" dirty="0" smtClean="0"/>
              <a:t>Taxilanes/Taxiways</a:t>
            </a:r>
          </a:p>
          <a:p>
            <a:pPr lvl="2"/>
            <a:r>
              <a:rPr lang="en-US" sz="1800" dirty="0"/>
              <a:t>Same </a:t>
            </a:r>
            <a:r>
              <a:rPr lang="en-US" sz="1800" dirty="0" smtClean="0"/>
              <a:t>descriptions </a:t>
            </a:r>
            <a:r>
              <a:rPr lang="en-US" sz="1800" dirty="0"/>
              <a:t>as </a:t>
            </a:r>
            <a:r>
              <a:rPr lang="en-US" sz="1800" dirty="0" smtClean="0"/>
              <a:t>Aprons</a:t>
            </a:r>
            <a:endParaRPr lang="en-US" sz="1800" dirty="0"/>
          </a:p>
          <a:p>
            <a:pPr lvl="1"/>
            <a:r>
              <a:rPr lang="en-US" sz="2100" dirty="0" smtClean="0"/>
              <a:t>Roadways</a:t>
            </a:r>
          </a:p>
          <a:p>
            <a:pPr lvl="2"/>
            <a:r>
              <a:rPr lang="en-US" sz="1800" dirty="0"/>
              <a:t>Same descriptions as Aprons</a:t>
            </a:r>
          </a:p>
          <a:p>
            <a:pPr lvl="1"/>
            <a:r>
              <a:rPr lang="en-US" sz="2100" dirty="0" smtClean="0"/>
              <a:t>Walkways</a:t>
            </a:r>
          </a:p>
          <a:p>
            <a:pPr lvl="2"/>
            <a:r>
              <a:rPr lang="en-US" sz="1800" dirty="0"/>
              <a:t>Same descriptions as </a:t>
            </a:r>
            <a:r>
              <a:rPr lang="en-US" sz="1800" dirty="0" smtClean="0"/>
              <a:t>Aprons</a:t>
            </a:r>
          </a:p>
          <a:p>
            <a:pPr lvl="1"/>
            <a:endParaRPr lang="en-US" sz="2100" dirty="0" smtClean="0"/>
          </a:p>
          <a:p>
            <a:pPr lvl="1"/>
            <a:endParaRPr lang="en-US" sz="2100" dirty="0" smtClean="0"/>
          </a:p>
          <a:p>
            <a:pPr lvl="3"/>
            <a:endParaRPr lang="en-US" sz="1500" dirty="0" smtClean="0"/>
          </a:p>
        </p:txBody>
      </p:sp>
      <p:pic>
        <p:nvPicPr>
          <p:cNvPr id="7" name="Picture 6" descr="MDH Aerial-040512-Cropped.jpg"/>
          <p:cNvPicPr/>
          <p:nvPr/>
        </p:nvPicPr>
        <p:blipFill>
          <a:blip r:embed="rId3" cstate="print"/>
          <a:stretch>
            <a:fillRect/>
          </a:stretch>
        </p:blipFill>
        <p:spPr>
          <a:xfrm>
            <a:off x="5257800" y="533400"/>
            <a:ext cx="3429000" cy="2438400"/>
          </a:xfrm>
          <a:prstGeom prst="rect">
            <a:avLst/>
          </a:prstGeom>
        </p:spPr>
      </p:pic>
      <p:sp>
        <p:nvSpPr>
          <p:cNvPr id="8" name="Rectangle 7"/>
          <p:cNvSpPr/>
          <p:nvPr/>
        </p:nvSpPr>
        <p:spPr>
          <a:xfrm>
            <a:off x="5257800" y="3091988"/>
            <a:ext cx="3206327" cy="400110"/>
          </a:xfrm>
          <a:prstGeom prst="rect">
            <a:avLst/>
          </a:prstGeom>
        </p:spPr>
        <p:txBody>
          <a:bodyPr wrap="none">
            <a:spAutoFit/>
          </a:bodyPr>
          <a:lstStyle/>
          <a:p>
            <a:r>
              <a:rPr lang="en-US" sz="1000" dirty="0" smtClean="0">
                <a:solidFill>
                  <a:schemeClr val="bg2"/>
                </a:solidFill>
              </a:rPr>
              <a:t>Replace the photo with a relevant photo or graphic to </a:t>
            </a:r>
          </a:p>
          <a:p>
            <a:r>
              <a:rPr lang="en-US" sz="1000" dirty="0" smtClean="0">
                <a:solidFill>
                  <a:schemeClr val="bg2"/>
                </a:solidFill>
              </a:rPr>
              <a:t>TTF infrastructure attributes.</a:t>
            </a:r>
            <a:endParaRPr lang="en-US" sz="1000" dirty="0">
              <a:solidFill>
                <a:schemeClr val="bg2"/>
              </a:solidFill>
            </a:endParaRPr>
          </a:p>
        </p:txBody>
      </p:sp>
    </p:spTree>
    <p:extLst>
      <p:ext uri="{BB962C8B-B14F-4D97-AF65-F5344CB8AC3E}">
        <p14:creationId xmlns:p14="http://schemas.microsoft.com/office/powerpoint/2010/main" val="1697475041"/>
      </p:ext>
    </p:extLst>
  </p:cSld>
  <p:clrMapOvr>
    <a:masterClrMapping/>
  </p:clrMapOvr>
  <p:transition>
    <p:strips/>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TTF Operation(s)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32</a:t>
            </a:fld>
            <a:endParaRPr lang="en-US" dirty="0"/>
          </a:p>
        </p:txBody>
      </p:sp>
      <p:sp>
        <p:nvSpPr>
          <p:cNvPr id="4" name="Content Placeholder 3"/>
          <p:cNvSpPr>
            <a:spLocks noGrp="1"/>
          </p:cNvSpPr>
          <p:nvPr>
            <p:ph sz="quarter" idx="1"/>
          </p:nvPr>
        </p:nvSpPr>
        <p:spPr/>
        <p:txBody>
          <a:bodyPr>
            <a:normAutofit/>
          </a:bodyPr>
          <a:lstStyle/>
          <a:p>
            <a:r>
              <a:rPr lang="en-US" sz="2400" b="1" dirty="0" smtClean="0"/>
              <a:t>TTF Activities</a:t>
            </a:r>
          </a:p>
          <a:p>
            <a:pPr lvl="1"/>
            <a:r>
              <a:rPr lang="en-US" sz="2100" dirty="0" smtClean="0"/>
              <a:t>Residential</a:t>
            </a:r>
          </a:p>
          <a:p>
            <a:pPr lvl="2"/>
            <a:r>
              <a:rPr lang="en-US" sz="1800" dirty="0" smtClean="0"/>
              <a:t>Type of residence and hangars</a:t>
            </a:r>
          </a:p>
          <a:p>
            <a:pPr lvl="1"/>
            <a:r>
              <a:rPr lang="en-US" sz="2100" dirty="0" smtClean="0"/>
              <a:t>Commercial Aeronautical</a:t>
            </a:r>
          </a:p>
          <a:p>
            <a:pPr lvl="2"/>
            <a:r>
              <a:rPr lang="en-US" sz="1800" dirty="0" smtClean="0"/>
              <a:t>Products, services, and facilities</a:t>
            </a:r>
          </a:p>
          <a:p>
            <a:pPr lvl="1"/>
            <a:r>
              <a:rPr lang="en-US" sz="2100" dirty="0" smtClean="0"/>
              <a:t>Non-Commercial Aeronautical</a:t>
            </a:r>
          </a:p>
          <a:p>
            <a:pPr lvl="2"/>
            <a:endParaRPr lang="en-US" sz="1800" dirty="0" smtClean="0"/>
          </a:p>
          <a:p>
            <a:pPr lvl="1"/>
            <a:r>
              <a:rPr lang="en-US" sz="2100" dirty="0" smtClean="0"/>
              <a:t>Non-Aeronautical</a:t>
            </a:r>
          </a:p>
          <a:p>
            <a:pPr lvl="2"/>
            <a:endParaRPr lang="en-US" sz="1800" dirty="0"/>
          </a:p>
          <a:p>
            <a:pPr lvl="1"/>
            <a:r>
              <a:rPr lang="en-US" sz="2100" dirty="0" smtClean="0"/>
              <a:t>Governmental/military</a:t>
            </a:r>
          </a:p>
          <a:p>
            <a:pPr lvl="1"/>
            <a:endParaRPr lang="en-US" sz="1800" dirty="0" smtClean="0"/>
          </a:p>
          <a:p>
            <a:pPr lvl="3"/>
            <a:endParaRPr lang="en-US" sz="1500" dirty="0" smtClean="0"/>
          </a:p>
        </p:txBody>
      </p:sp>
      <p:sp>
        <p:nvSpPr>
          <p:cNvPr id="6" name="Rectangle 5"/>
          <p:cNvSpPr/>
          <p:nvPr/>
        </p:nvSpPr>
        <p:spPr>
          <a:xfrm>
            <a:off x="5257800" y="3091988"/>
            <a:ext cx="3206327" cy="400110"/>
          </a:xfrm>
          <a:prstGeom prst="rect">
            <a:avLst/>
          </a:prstGeom>
        </p:spPr>
        <p:txBody>
          <a:bodyPr wrap="none">
            <a:spAutoFit/>
          </a:bodyPr>
          <a:lstStyle/>
          <a:p>
            <a:r>
              <a:rPr lang="en-US" sz="1000" dirty="0" smtClean="0">
                <a:solidFill>
                  <a:schemeClr val="bg2"/>
                </a:solidFill>
              </a:rPr>
              <a:t>Replace the photo with a relevant photo or graphic to </a:t>
            </a:r>
          </a:p>
          <a:p>
            <a:r>
              <a:rPr lang="en-US" sz="1000" dirty="0" smtClean="0">
                <a:solidFill>
                  <a:schemeClr val="bg2"/>
                </a:solidFill>
              </a:rPr>
              <a:t>airport security.</a:t>
            </a:r>
            <a:endParaRPr lang="en-US" sz="1000" dirty="0">
              <a:solidFill>
                <a:schemeClr val="bg2"/>
              </a:solidFill>
            </a:endParaRPr>
          </a:p>
        </p:txBody>
      </p:sp>
      <p:pic>
        <p:nvPicPr>
          <p:cNvPr id="7" name="Picture 6" descr="MDH Aerial-040512-Cropped.jpg"/>
          <p:cNvPicPr/>
          <p:nvPr/>
        </p:nvPicPr>
        <p:blipFill>
          <a:blip r:embed="rId3" cstate="print"/>
          <a:stretch>
            <a:fillRect/>
          </a:stretch>
        </p:blipFill>
        <p:spPr>
          <a:xfrm>
            <a:off x="5257800" y="533400"/>
            <a:ext cx="3429000" cy="2438400"/>
          </a:xfrm>
          <a:prstGeom prst="rect">
            <a:avLst/>
          </a:prstGeom>
        </p:spPr>
      </p:pic>
      <p:pic>
        <p:nvPicPr>
          <p:cNvPr id="8" name="Picture 7" descr="Residential.jpg"/>
          <p:cNvPicPr/>
          <p:nvPr/>
        </p:nvPicPr>
        <p:blipFill>
          <a:blip r:embed="rId4" cstate="print"/>
          <a:srcRect l="20000" t="20000" r="20000" b="20000"/>
          <a:stretch>
            <a:fillRect/>
          </a:stretch>
        </p:blipFill>
        <p:spPr>
          <a:xfrm>
            <a:off x="760857" y="1995425"/>
            <a:ext cx="502920" cy="502920"/>
          </a:xfrm>
          <a:prstGeom prst="rect">
            <a:avLst/>
          </a:prstGeom>
        </p:spPr>
      </p:pic>
      <p:pic>
        <p:nvPicPr>
          <p:cNvPr id="9" name="Picture 8" descr="Commercial Aero.jpg"/>
          <p:cNvPicPr/>
          <p:nvPr/>
        </p:nvPicPr>
        <p:blipFill>
          <a:blip r:embed="rId5" cstate="print"/>
          <a:srcRect l="20000" t="20000" r="20000" b="20000"/>
          <a:stretch>
            <a:fillRect/>
          </a:stretch>
        </p:blipFill>
        <p:spPr>
          <a:xfrm>
            <a:off x="748416" y="2744496"/>
            <a:ext cx="502920" cy="502920"/>
          </a:xfrm>
          <a:prstGeom prst="rect">
            <a:avLst/>
          </a:prstGeom>
        </p:spPr>
      </p:pic>
      <p:pic>
        <p:nvPicPr>
          <p:cNvPr id="10" name="Picture 9" descr="Non-Commercial Aero.jpg"/>
          <p:cNvPicPr/>
          <p:nvPr/>
        </p:nvPicPr>
        <p:blipFill>
          <a:blip r:embed="rId6" cstate="print"/>
          <a:srcRect l="20000" t="15000" r="20000" b="22500"/>
          <a:stretch>
            <a:fillRect/>
          </a:stretch>
        </p:blipFill>
        <p:spPr>
          <a:xfrm>
            <a:off x="770382" y="3488590"/>
            <a:ext cx="493395" cy="511810"/>
          </a:xfrm>
          <a:prstGeom prst="rect">
            <a:avLst/>
          </a:prstGeom>
        </p:spPr>
      </p:pic>
      <p:pic>
        <p:nvPicPr>
          <p:cNvPr id="11" name="Picture 10" descr="Non-aeronautical.png"/>
          <p:cNvPicPr/>
          <p:nvPr/>
        </p:nvPicPr>
        <p:blipFill>
          <a:blip r:embed="rId7" cstate="print"/>
          <a:srcRect l="20000" t="20000" r="20000" b="19000"/>
          <a:stretch>
            <a:fillRect/>
          </a:stretch>
        </p:blipFill>
        <p:spPr>
          <a:xfrm>
            <a:off x="770382" y="4202024"/>
            <a:ext cx="502920" cy="502920"/>
          </a:xfrm>
          <a:prstGeom prst="rect">
            <a:avLst/>
          </a:prstGeom>
        </p:spPr>
      </p:pic>
      <p:pic>
        <p:nvPicPr>
          <p:cNvPr id="12" name="Picture 11" descr="Govt-Military-05.jpg"/>
          <p:cNvPicPr/>
          <p:nvPr/>
        </p:nvPicPr>
        <p:blipFill>
          <a:blip r:embed="rId8" cstate="print"/>
          <a:srcRect l="18500" t="22000" r="20000" b="18500"/>
          <a:stretch>
            <a:fillRect/>
          </a:stretch>
        </p:blipFill>
        <p:spPr>
          <a:xfrm>
            <a:off x="770382" y="4926736"/>
            <a:ext cx="502920" cy="502920"/>
          </a:xfrm>
          <a:prstGeom prst="rect">
            <a:avLst/>
          </a:prstGeom>
        </p:spPr>
      </p:pic>
    </p:spTree>
    <p:extLst>
      <p:ext uri="{BB962C8B-B14F-4D97-AF65-F5344CB8AC3E}">
        <p14:creationId xmlns:p14="http://schemas.microsoft.com/office/powerpoint/2010/main" val="4232651129"/>
      </p:ext>
    </p:extLst>
  </p:cSld>
  <p:clrMapOvr>
    <a:masterClrMapping/>
  </p:clrMapOvr>
  <p:transition>
    <p:strips/>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TTF Operation(s)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33</a:t>
            </a:fld>
            <a:endParaRPr lang="en-US" dirty="0"/>
          </a:p>
        </p:txBody>
      </p:sp>
      <p:sp>
        <p:nvSpPr>
          <p:cNvPr id="4" name="Content Placeholder 3"/>
          <p:cNvSpPr>
            <a:spLocks noGrp="1"/>
          </p:cNvSpPr>
          <p:nvPr>
            <p:ph sz="quarter" idx="1"/>
          </p:nvPr>
        </p:nvSpPr>
        <p:spPr/>
        <p:txBody>
          <a:bodyPr>
            <a:normAutofit/>
          </a:bodyPr>
          <a:lstStyle/>
          <a:p>
            <a:r>
              <a:rPr lang="en-US" sz="2400" b="1" dirty="0" smtClean="0"/>
              <a:t>TTF Access</a:t>
            </a:r>
          </a:p>
          <a:p>
            <a:pPr lvl="1"/>
            <a:r>
              <a:rPr lang="en-US" sz="2100" b="1" dirty="0" smtClean="0"/>
              <a:t>Aircraft</a:t>
            </a:r>
          </a:p>
          <a:p>
            <a:pPr lvl="2"/>
            <a:r>
              <a:rPr lang="en-US" sz="1800" dirty="0" smtClean="0"/>
              <a:t>Number, type, and size</a:t>
            </a:r>
          </a:p>
          <a:p>
            <a:pPr lvl="2"/>
            <a:r>
              <a:rPr lang="en-US" sz="1800" dirty="0" smtClean="0"/>
              <a:t>Frequency</a:t>
            </a:r>
          </a:p>
          <a:p>
            <a:pPr lvl="2"/>
            <a:r>
              <a:rPr lang="en-US" sz="1800" dirty="0" smtClean="0"/>
              <a:t>Purpose for access</a:t>
            </a:r>
          </a:p>
          <a:p>
            <a:pPr lvl="1"/>
            <a:r>
              <a:rPr lang="en-US" sz="2100" b="1" dirty="0" smtClean="0"/>
              <a:t>Vehicles</a:t>
            </a:r>
          </a:p>
          <a:p>
            <a:pPr lvl="2"/>
            <a:r>
              <a:rPr lang="en-US" sz="1800" dirty="0" smtClean="0"/>
              <a:t>Same descriptions as aircraft</a:t>
            </a:r>
            <a:endParaRPr lang="en-US" sz="1800" dirty="0"/>
          </a:p>
          <a:p>
            <a:pPr lvl="1"/>
            <a:r>
              <a:rPr lang="en-US" sz="2100" b="1" dirty="0" smtClean="0"/>
              <a:t>Pedestrians</a:t>
            </a:r>
          </a:p>
          <a:p>
            <a:pPr lvl="2"/>
            <a:r>
              <a:rPr lang="en-US" sz="1800" dirty="0"/>
              <a:t>Same descriptions as aircraft</a:t>
            </a:r>
          </a:p>
          <a:p>
            <a:pPr lvl="1"/>
            <a:endParaRPr lang="en-US" sz="1800" dirty="0" smtClean="0"/>
          </a:p>
          <a:p>
            <a:pPr lvl="3"/>
            <a:endParaRPr lang="en-US" sz="1500" dirty="0" smtClean="0"/>
          </a:p>
        </p:txBody>
      </p:sp>
      <p:sp>
        <p:nvSpPr>
          <p:cNvPr id="6" name="Rectangle 5"/>
          <p:cNvSpPr/>
          <p:nvPr/>
        </p:nvSpPr>
        <p:spPr>
          <a:xfrm>
            <a:off x="5257800" y="3091988"/>
            <a:ext cx="3206327" cy="400110"/>
          </a:xfrm>
          <a:prstGeom prst="rect">
            <a:avLst/>
          </a:prstGeom>
        </p:spPr>
        <p:txBody>
          <a:bodyPr wrap="none">
            <a:spAutoFit/>
          </a:bodyPr>
          <a:lstStyle/>
          <a:p>
            <a:r>
              <a:rPr lang="en-US" sz="1000" dirty="0" smtClean="0">
                <a:solidFill>
                  <a:schemeClr val="bg2"/>
                </a:solidFill>
              </a:rPr>
              <a:t>Replace the photo with a relevant photo or graphic to </a:t>
            </a:r>
          </a:p>
          <a:p>
            <a:r>
              <a:rPr lang="en-US" sz="1000" dirty="0" smtClean="0">
                <a:solidFill>
                  <a:schemeClr val="bg2"/>
                </a:solidFill>
              </a:rPr>
              <a:t>TTF access</a:t>
            </a:r>
            <a:endParaRPr lang="en-US" sz="1000" dirty="0">
              <a:solidFill>
                <a:schemeClr val="bg2"/>
              </a:solidFill>
            </a:endParaRPr>
          </a:p>
        </p:txBody>
      </p:sp>
      <p:pic>
        <p:nvPicPr>
          <p:cNvPr id="7" name="Picture 6" descr="MDH Aerial-040512-Cropped.jpg"/>
          <p:cNvPicPr/>
          <p:nvPr/>
        </p:nvPicPr>
        <p:blipFill>
          <a:blip r:embed="rId3" cstate="print"/>
          <a:stretch>
            <a:fillRect/>
          </a:stretch>
        </p:blipFill>
        <p:spPr>
          <a:xfrm>
            <a:off x="5257800" y="533400"/>
            <a:ext cx="3429000" cy="2438400"/>
          </a:xfrm>
          <a:prstGeom prst="rect">
            <a:avLst/>
          </a:prstGeom>
        </p:spPr>
      </p:pic>
    </p:spTree>
    <p:extLst>
      <p:ext uri="{BB962C8B-B14F-4D97-AF65-F5344CB8AC3E}">
        <p14:creationId xmlns:p14="http://schemas.microsoft.com/office/powerpoint/2010/main" val="4096031545"/>
      </p:ext>
    </p:extLst>
  </p:cSld>
  <p:clrMapOvr>
    <a:masterClrMapping/>
  </p:clrMapOvr>
  <p:transition>
    <p:strips/>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TTF Operation(s)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34</a:t>
            </a:fld>
            <a:endParaRPr lang="en-US" dirty="0"/>
          </a:p>
        </p:txBody>
      </p:sp>
      <p:sp>
        <p:nvSpPr>
          <p:cNvPr id="4" name="Content Placeholder 3"/>
          <p:cNvSpPr>
            <a:spLocks noGrp="1"/>
          </p:cNvSpPr>
          <p:nvPr>
            <p:ph sz="quarter" idx="1"/>
          </p:nvPr>
        </p:nvSpPr>
        <p:spPr/>
        <p:txBody>
          <a:bodyPr>
            <a:normAutofit/>
          </a:bodyPr>
          <a:lstStyle/>
          <a:p>
            <a:r>
              <a:rPr lang="en-US" sz="2400" b="1" dirty="0" smtClean="0"/>
              <a:t>TTF Access Point(s)</a:t>
            </a:r>
          </a:p>
          <a:p>
            <a:pPr lvl="1"/>
            <a:r>
              <a:rPr lang="en-US" sz="2100" b="1" dirty="0" smtClean="0"/>
              <a:t>Location</a:t>
            </a:r>
          </a:p>
          <a:p>
            <a:pPr lvl="1"/>
            <a:r>
              <a:rPr lang="en-US" sz="2100" b="1" dirty="0" smtClean="0"/>
              <a:t>Type</a:t>
            </a:r>
          </a:p>
          <a:p>
            <a:pPr lvl="1"/>
            <a:r>
              <a:rPr lang="en-US" sz="2100" b="1" dirty="0" smtClean="0"/>
              <a:t>Security mechanisms</a:t>
            </a:r>
          </a:p>
          <a:p>
            <a:pPr lvl="1"/>
            <a:endParaRPr lang="en-US" sz="1800" dirty="0" smtClean="0"/>
          </a:p>
          <a:p>
            <a:pPr lvl="3"/>
            <a:endParaRPr lang="en-US" sz="1500" dirty="0" smtClean="0"/>
          </a:p>
        </p:txBody>
      </p:sp>
      <p:sp>
        <p:nvSpPr>
          <p:cNvPr id="6" name="Rectangle 5"/>
          <p:cNvSpPr/>
          <p:nvPr/>
        </p:nvSpPr>
        <p:spPr>
          <a:xfrm>
            <a:off x="5257800" y="3091988"/>
            <a:ext cx="3206327" cy="400110"/>
          </a:xfrm>
          <a:prstGeom prst="rect">
            <a:avLst/>
          </a:prstGeom>
        </p:spPr>
        <p:txBody>
          <a:bodyPr wrap="none">
            <a:spAutoFit/>
          </a:bodyPr>
          <a:lstStyle/>
          <a:p>
            <a:r>
              <a:rPr lang="en-US" sz="1000" dirty="0" smtClean="0">
                <a:solidFill>
                  <a:schemeClr val="bg2"/>
                </a:solidFill>
              </a:rPr>
              <a:t>Replace the photo with a relevant photo or graphic to </a:t>
            </a:r>
          </a:p>
          <a:p>
            <a:r>
              <a:rPr lang="en-US" sz="1000" dirty="0" smtClean="0">
                <a:solidFill>
                  <a:schemeClr val="bg2"/>
                </a:solidFill>
              </a:rPr>
              <a:t>TTF access points.</a:t>
            </a:r>
            <a:endParaRPr lang="en-US" sz="1000" dirty="0">
              <a:solidFill>
                <a:schemeClr val="bg2"/>
              </a:solidFill>
            </a:endParaRPr>
          </a:p>
        </p:txBody>
      </p:sp>
      <p:pic>
        <p:nvPicPr>
          <p:cNvPr id="7" name="Picture 6" descr="MDH Aerial-040512-Cropped.jpg"/>
          <p:cNvPicPr/>
          <p:nvPr/>
        </p:nvPicPr>
        <p:blipFill>
          <a:blip r:embed="rId3" cstate="print"/>
          <a:stretch>
            <a:fillRect/>
          </a:stretch>
        </p:blipFill>
        <p:spPr>
          <a:xfrm>
            <a:off x="5257800" y="533400"/>
            <a:ext cx="3429000" cy="2438400"/>
          </a:xfrm>
          <a:prstGeom prst="rect">
            <a:avLst/>
          </a:prstGeom>
        </p:spPr>
      </p:pic>
    </p:spTree>
    <p:extLst>
      <p:ext uri="{BB962C8B-B14F-4D97-AF65-F5344CB8AC3E}">
        <p14:creationId xmlns:p14="http://schemas.microsoft.com/office/powerpoint/2010/main" val="2122596770"/>
      </p:ext>
    </p:extLst>
  </p:cSld>
  <p:clrMapOvr>
    <a:masterClrMapping/>
  </p:clrMapOvr>
  <p:transition>
    <p:strips/>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TTF Operation(s)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35</a:t>
            </a:fld>
            <a:endParaRPr lang="en-US" dirty="0"/>
          </a:p>
        </p:txBody>
      </p:sp>
      <p:sp>
        <p:nvSpPr>
          <p:cNvPr id="4" name="Content Placeholder 3"/>
          <p:cNvSpPr>
            <a:spLocks noGrp="1"/>
          </p:cNvSpPr>
          <p:nvPr>
            <p:ph sz="quarter" idx="1"/>
          </p:nvPr>
        </p:nvSpPr>
        <p:spPr>
          <a:xfrm>
            <a:off x="612648" y="1600200"/>
            <a:ext cx="8153400" cy="5105400"/>
          </a:xfrm>
        </p:spPr>
        <p:txBody>
          <a:bodyPr>
            <a:normAutofit/>
          </a:bodyPr>
          <a:lstStyle/>
          <a:p>
            <a:r>
              <a:rPr lang="en-US" sz="2400" b="1" dirty="0" smtClean="0"/>
              <a:t>Economic and Social Impacts</a:t>
            </a:r>
          </a:p>
          <a:p>
            <a:pPr lvl="1"/>
            <a:r>
              <a:rPr lang="en-US" sz="2100" b="1" dirty="0" smtClean="0"/>
              <a:t>Jobs</a:t>
            </a:r>
          </a:p>
          <a:p>
            <a:pPr lvl="2"/>
            <a:r>
              <a:rPr lang="en-US" sz="1800" dirty="0" smtClean="0"/>
              <a:t>Number</a:t>
            </a:r>
          </a:p>
          <a:p>
            <a:pPr lvl="2"/>
            <a:r>
              <a:rPr lang="en-US" sz="1800" dirty="0" smtClean="0"/>
              <a:t>Type</a:t>
            </a:r>
          </a:p>
          <a:p>
            <a:pPr lvl="2"/>
            <a:r>
              <a:rPr lang="en-US" sz="1800" dirty="0" smtClean="0"/>
              <a:t>Average Compensation</a:t>
            </a:r>
          </a:p>
          <a:p>
            <a:pPr lvl="1"/>
            <a:r>
              <a:rPr lang="en-US" sz="2100" b="1" dirty="0" smtClean="0"/>
              <a:t>Taxes</a:t>
            </a:r>
          </a:p>
          <a:p>
            <a:pPr lvl="2"/>
            <a:r>
              <a:rPr lang="en-US" sz="1800" dirty="0" smtClean="0"/>
              <a:t>Property</a:t>
            </a:r>
          </a:p>
          <a:p>
            <a:pPr lvl="2"/>
            <a:r>
              <a:rPr lang="en-US" sz="1800" dirty="0" smtClean="0"/>
              <a:t>Personal</a:t>
            </a:r>
          </a:p>
          <a:p>
            <a:pPr lvl="2"/>
            <a:r>
              <a:rPr lang="en-US" sz="1800" dirty="0" smtClean="0"/>
              <a:t>Other</a:t>
            </a:r>
          </a:p>
          <a:p>
            <a:pPr lvl="1"/>
            <a:r>
              <a:rPr lang="en-US" sz="2100" b="1" dirty="0" smtClean="0"/>
              <a:t>Economic</a:t>
            </a:r>
            <a:endParaRPr lang="en-US" sz="2100" dirty="0" smtClean="0"/>
          </a:p>
          <a:p>
            <a:pPr lvl="2"/>
            <a:r>
              <a:rPr lang="en-US" sz="1800" dirty="0" smtClean="0"/>
              <a:t>Direct</a:t>
            </a:r>
          </a:p>
          <a:p>
            <a:pPr lvl="2"/>
            <a:r>
              <a:rPr lang="en-US" sz="1800" dirty="0" smtClean="0"/>
              <a:t>Indirect</a:t>
            </a:r>
          </a:p>
          <a:p>
            <a:pPr lvl="2"/>
            <a:r>
              <a:rPr lang="en-US" sz="1800" dirty="0" smtClean="0"/>
              <a:t>Multiplier Effect</a:t>
            </a:r>
          </a:p>
          <a:p>
            <a:pPr lvl="1"/>
            <a:r>
              <a:rPr lang="en-US" sz="2100" b="1" dirty="0" smtClean="0"/>
              <a:t>Social </a:t>
            </a:r>
          </a:p>
          <a:p>
            <a:pPr lvl="1"/>
            <a:endParaRPr lang="en-US" sz="1800" dirty="0" smtClean="0"/>
          </a:p>
          <a:p>
            <a:pPr lvl="3"/>
            <a:endParaRPr lang="en-US" sz="1500" dirty="0" smtClean="0"/>
          </a:p>
        </p:txBody>
      </p:sp>
      <p:sp>
        <p:nvSpPr>
          <p:cNvPr id="6" name="Rectangle 5"/>
          <p:cNvSpPr/>
          <p:nvPr/>
        </p:nvSpPr>
        <p:spPr>
          <a:xfrm>
            <a:off x="5382920" y="2954179"/>
            <a:ext cx="3206327" cy="400110"/>
          </a:xfrm>
          <a:prstGeom prst="rect">
            <a:avLst/>
          </a:prstGeom>
        </p:spPr>
        <p:txBody>
          <a:bodyPr wrap="none">
            <a:spAutoFit/>
          </a:bodyPr>
          <a:lstStyle/>
          <a:p>
            <a:r>
              <a:rPr lang="en-US" sz="1000" dirty="0" smtClean="0">
                <a:solidFill>
                  <a:schemeClr val="bg2"/>
                </a:solidFill>
              </a:rPr>
              <a:t>Replace the photo with a relevant photo or graphic to </a:t>
            </a:r>
          </a:p>
          <a:p>
            <a:r>
              <a:rPr lang="en-US" sz="1000" dirty="0" smtClean="0">
                <a:solidFill>
                  <a:schemeClr val="bg2"/>
                </a:solidFill>
              </a:rPr>
              <a:t>Economic and social impacts.</a:t>
            </a:r>
            <a:endParaRPr lang="en-US" sz="1000" dirty="0">
              <a:solidFill>
                <a:schemeClr val="bg2"/>
              </a:solidFill>
            </a:endParaRPr>
          </a:p>
        </p:txBody>
      </p:sp>
      <p:pic>
        <p:nvPicPr>
          <p:cNvPr id="7" name="Picture 6" descr="MDH Aerial-040512-Cropped.jpg"/>
          <p:cNvPicPr/>
          <p:nvPr/>
        </p:nvPicPr>
        <p:blipFill>
          <a:blip r:embed="rId3" cstate="print"/>
          <a:stretch>
            <a:fillRect/>
          </a:stretch>
        </p:blipFill>
        <p:spPr>
          <a:xfrm>
            <a:off x="5486400" y="533400"/>
            <a:ext cx="3200400" cy="2286000"/>
          </a:xfrm>
          <a:prstGeom prst="rect">
            <a:avLst/>
          </a:prstGeom>
        </p:spPr>
      </p:pic>
    </p:spTree>
    <p:extLst>
      <p:ext uri="{BB962C8B-B14F-4D97-AF65-F5344CB8AC3E}">
        <p14:creationId xmlns:p14="http://schemas.microsoft.com/office/powerpoint/2010/main" val="1198130287"/>
      </p:ext>
    </p:extLst>
  </p:cSld>
  <p:clrMapOvr>
    <a:masterClrMapping/>
  </p:clrMapOvr>
  <p:transition>
    <p:strips/>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71600" y="1676400"/>
            <a:ext cx="7620000" cy="914400"/>
          </a:xfrm>
        </p:spPr>
        <p:txBody>
          <a:bodyPr>
            <a:normAutofit fontScale="90000"/>
          </a:bodyPr>
          <a:lstStyle/>
          <a:p>
            <a:pPr>
              <a:lnSpc>
                <a:spcPts val="3800"/>
              </a:lnSpc>
              <a:spcBef>
                <a:spcPts val="0"/>
              </a:spcBef>
            </a:pPr>
            <a:r>
              <a:rPr lang="en-US" dirty="0" smtClean="0"/>
              <a:t>Assessment of TTF Operation(s)</a:t>
            </a:r>
            <a:endParaRPr lang="en-US" dirty="0"/>
          </a:p>
        </p:txBody>
      </p:sp>
      <p:sp>
        <p:nvSpPr>
          <p:cNvPr id="3" name="Slide Number Placeholder 2"/>
          <p:cNvSpPr>
            <a:spLocks noGrp="1"/>
          </p:cNvSpPr>
          <p:nvPr>
            <p:ph type="sldNum" sz="quarter" idx="11"/>
          </p:nvPr>
        </p:nvSpPr>
        <p:spPr/>
        <p:txBody>
          <a:bodyPr>
            <a:normAutofit/>
          </a:bodyPr>
          <a:lstStyle/>
          <a:p>
            <a:fld id="{41D2628C-B766-49ED-AD34-748A6F5FD9E6}" type="slidenum">
              <a:rPr lang="en-US" smtClean="0"/>
              <a:pPr/>
              <a:t>36</a:t>
            </a:fld>
            <a:endParaRPr lang="en-US" dirty="0"/>
          </a:p>
        </p:txBody>
      </p:sp>
      <p:pic>
        <p:nvPicPr>
          <p:cNvPr id="7" name="Picture 3"/>
          <p:cNvPicPr>
            <a:picLocks noChangeAspect="1" noChangeArrowheads="1"/>
          </p:cNvPicPr>
          <p:nvPr/>
        </p:nvPicPr>
        <p:blipFill>
          <a:blip r:embed="rId3" cstate="print"/>
          <a:srcRect/>
          <a:stretch>
            <a:fillRect/>
          </a:stretch>
        </p:blipFill>
        <p:spPr bwMode="auto">
          <a:xfrm>
            <a:off x="5447114" y="3965448"/>
            <a:ext cx="3087286" cy="2359152"/>
          </a:xfrm>
          <a:prstGeom prst="rect">
            <a:avLst/>
          </a:prstGeom>
          <a:noFill/>
          <a:ln w="9525">
            <a:noFill/>
            <a:miter lim="800000"/>
            <a:headEnd/>
            <a:tailEnd/>
          </a:ln>
        </p:spPr>
      </p:pic>
    </p:spTree>
  </p:cSld>
  <p:clrMapOvr>
    <a:masterClrMapping/>
  </p:clrMapOvr>
  <p:transition>
    <p:strips/>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Alternatives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37</a:t>
            </a:fld>
            <a:endParaRPr lang="en-US" dirty="0"/>
          </a:p>
        </p:txBody>
      </p:sp>
      <p:sp>
        <p:nvSpPr>
          <p:cNvPr id="4" name="Content Placeholder 3"/>
          <p:cNvSpPr>
            <a:spLocks noGrp="1"/>
          </p:cNvSpPr>
          <p:nvPr>
            <p:ph sz="quarter" idx="1"/>
          </p:nvPr>
        </p:nvSpPr>
        <p:spPr>
          <a:xfrm>
            <a:off x="612648" y="1600200"/>
            <a:ext cx="8153400" cy="5105400"/>
          </a:xfrm>
        </p:spPr>
        <p:txBody>
          <a:bodyPr>
            <a:normAutofit/>
          </a:bodyPr>
          <a:lstStyle/>
          <a:p>
            <a:r>
              <a:rPr lang="en-US" sz="2400" dirty="0" smtClean="0"/>
              <a:t>Which </a:t>
            </a:r>
            <a:r>
              <a:rPr lang="en-US" sz="2400" b="1" dirty="0" smtClean="0"/>
              <a:t>alternatives </a:t>
            </a:r>
            <a:r>
              <a:rPr lang="en-US" sz="2400" dirty="0" smtClean="0"/>
              <a:t>are viable for the TTF operation(s)?</a:t>
            </a:r>
          </a:p>
          <a:p>
            <a:pPr lvl="1"/>
            <a:r>
              <a:rPr lang="en-US" sz="2100" dirty="0" smtClean="0"/>
              <a:t>Can TTF operation(s) be accommodated on airport?</a:t>
            </a:r>
          </a:p>
          <a:p>
            <a:pPr lvl="1"/>
            <a:r>
              <a:rPr lang="en-US" sz="2100" dirty="0" smtClean="0"/>
              <a:t>Is TTF entity willing to lease airport land and improvements?</a:t>
            </a:r>
          </a:p>
          <a:p>
            <a:pPr lvl="1"/>
            <a:r>
              <a:rPr lang="en-US" sz="2100" dirty="0" smtClean="0"/>
              <a:t>Is TTF entity willing to donate or sell TTF property to airport?</a:t>
            </a:r>
          </a:p>
          <a:p>
            <a:pPr lvl="1"/>
            <a:r>
              <a:rPr lang="en-US" sz="2100" dirty="0" smtClean="0"/>
              <a:t>Does the airport have funding to purchase TTF property?</a:t>
            </a:r>
          </a:p>
          <a:p>
            <a:pPr lvl="1"/>
            <a:endParaRPr lang="en-US" sz="2100" dirty="0" smtClean="0"/>
          </a:p>
          <a:p>
            <a:pPr lvl="1"/>
            <a:endParaRPr lang="en-US" sz="2100" dirty="0" smtClean="0"/>
          </a:p>
          <a:p>
            <a:pPr lvl="1"/>
            <a:endParaRPr lang="en-US" sz="1800" dirty="0" smtClean="0"/>
          </a:p>
          <a:p>
            <a:pPr lvl="3"/>
            <a:endParaRPr lang="en-US" sz="1500" dirty="0" smtClean="0"/>
          </a:p>
        </p:txBody>
      </p:sp>
    </p:spTree>
    <p:extLst>
      <p:ext uri="{BB962C8B-B14F-4D97-AF65-F5344CB8AC3E}">
        <p14:creationId xmlns:p14="http://schemas.microsoft.com/office/powerpoint/2010/main" val="188721272"/>
      </p:ext>
    </p:extLst>
  </p:cSld>
  <p:clrMapOvr>
    <a:masterClrMapping/>
  </p:clrMapOvr>
  <p:transition>
    <p:strips/>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Airport Sponsor Obligations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38</a:t>
            </a:fld>
            <a:endParaRPr lang="en-US" dirty="0"/>
          </a:p>
        </p:txBody>
      </p:sp>
      <p:sp>
        <p:nvSpPr>
          <p:cNvPr id="4" name="Content Placeholder 3"/>
          <p:cNvSpPr>
            <a:spLocks noGrp="1"/>
          </p:cNvSpPr>
          <p:nvPr>
            <p:ph sz="quarter" idx="1"/>
          </p:nvPr>
        </p:nvSpPr>
        <p:spPr>
          <a:xfrm>
            <a:off x="612648" y="1600200"/>
            <a:ext cx="8153400" cy="5105400"/>
          </a:xfrm>
        </p:spPr>
        <p:txBody>
          <a:bodyPr>
            <a:normAutofit/>
          </a:bodyPr>
          <a:lstStyle/>
          <a:p>
            <a:r>
              <a:rPr lang="en-US" sz="2400" dirty="0" smtClean="0"/>
              <a:t>What type of impacts will the TTF operation(s) have on the airport sponsor </a:t>
            </a:r>
            <a:r>
              <a:rPr lang="en-US" sz="2400" b="1" dirty="0" smtClean="0"/>
              <a:t>maintaining compliance </a:t>
            </a:r>
            <a:r>
              <a:rPr lang="en-US" sz="2400" dirty="0" smtClean="0"/>
              <a:t>with:</a:t>
            </a:r>
          </a:p>
          <a:p>
            <a:pPr lvl="1"/>
            <a:r>
              <a:rPr lang="en-US" sz="2100" dirty="0" smtClean="0"/>
              <a:t>Assurance 5 (Preserving Rights and Powers)</a:t>
            </a:r>
          </a:p>
          <a:p>
            <a:pPr lvl="1"/>
            <a:r>
              <a:rPr lang="en-US" sz="2100" dirty="0" smtClean="0"/>
              <a:t>Assurance 19 (Operation and Maintenance)</a:t>
            </a:r>
          </a:p>
          <a:p>
            <a:pPr lvl="1"/>
            <a:r>
              <a:rPr lang="en-US" sz="2100" dirty="0" smtClean="0"/>
              <a:t>Assurance 20 (Hazard Removal and Mitigation)</a:t>
            </a:r>
          </a:p>
          <a:p>
            <a:pPr lvl="1"/>
            <a:r>
              <a:rPr lang="en-US" sz="2100" dirty="0" smtClean="0"/>
              <a:t>Assurance 21 (Compatible Land Use) </a:t>
            </a:r>
          </a:p>
          <a:p>
            <a:pPr lvl="1"/>
            <a:r>
              <a:rPr lang="en-US" sz="2100" dirty="0" smtClean="0"/>
              <a:t>Assurance 22 (Economic Discrimination)</a:t>
            </a:r>
          </a:p>
          <a:p>
            <a:pPr lvl="1"/>
            <a:r>
              <a:rPr lang="en-US" sz="2100" dirty="0" smtClean="0"/>
              <a:t>Assurance 23 (Exclusive Rights)</a:t>
            </a:r>
          </a:p>
          <a:p>
            <a:pPr lvl="1"/>
            <a:r>
              <a:rPr lang="en-US" sz="2100" dirty="0" smtClean="0"/>
              <a:t>Assurance 24 (Fee and Rental Structure)</a:t>
            </a:r>
          </a:p>
          <a:p>
            <a:pPr lvl="1"/>
            <a:r>
              <a:rPr lang="en-US" sz="2100" dirty="0" smtClean="0"/>
              <a:t>Assurance 29 (Airport Layout Plan)</a:t>
            </a:r>
          </a:p>
          <a:p>
            <a:pPr lvl="1"/>
            <a:r>
              <a:rPr lang="en-US" sz="2100" dirty="0" smtClean="0"/>
              <a:t>Other Federal Obligations</a:t>
            </a:r>
          </a:p>
          <a:p>
            <a:pPr lvl="1"/>
            <a:r>
              <a:rPr lang="en-US" sz="2100" dirty="0" smtClean="0"/>
              <a:t>Other State Obligations</a:t>
            </a:r>
          </a:p>
          <a:p>
            <a:pPr lvl="1"/>
            <a:endParaRPr lang="en-US" sz="2100" dirty="0" smtClean="0"/>
          </a:p>
          <a:p>
            <a:pPr lvl="1"/>
            <a:endParaRPr lang="en-US" sz="2100" dirty="0" smtClean="0"/>
          </a:p>
          <a:p>
            <a:pPr lvl="1"/>
            <a:endParaRPr lang="en-US" sz="2100" dirty="0" smtClean="0"/>
          </a:p>
          <a:p>
            <a:pPr lvl="1"/>
            <a:endParaRPr lang="en-US" sz="1800" dirty="0" smtClean="0"/>
          </a:p>
          <a:p>
            <a:pPr lvl="3"/>
            <a:endParaRPr lang="en-US" sz="1500" dirty="0" smtClean="0"/>
          </a:p>
        </p:txBody>
      </p:sp>
    </p:spTree>
    <p:extLst>
      <p:ext uri="{BB962C8B-B14F-4D97-AF65-F5344CB8AC3E}">
        <p14:creationId xmlns:p14="http://schemas.microsoft.com/office/powerpoint/2010/main" val="1899786526"/>
      </p:ext>
    </p:extLst>
  </p:cSld>
  <p:clrMapOvr>
    <a:masterClrMapping/>
  </p:clrMapOvr>
  <p:transition>
    <p:strips/>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Primary Planning Documents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39</a:t>
            </a:fld>
            <a:endParaRPr lang="en-US" dirty="0"/>
          </a:p>
        </p:txBody>
      </p:sp>
      <p:sp>
        <p:nvSpPr>
          <p:cNvPr id="4" name="Content Placeholder 3"/>
          <p:cNvSpPr>
            <a:spLocks noGrp="1"/>
          </p:cNvSpPr>
          <p:nvPr>
            <p:ph sz="quarter" idx="1"/>
          </p:nvPr>
        </p:nvSpPr>
        <p:spPr>
          <a:xfrm>
            <a:off x="612648" y="1600200"/>
            <a:ext cx="8153400" cy="5105400"/>
          </a:xfrm>
        </p:spPr>
        <p:txBody>
          <a:bodyPr>
            <a:normAutofit/>
          </a:bodyPr>
          <a:lstStyle/>
          <a:p>
            <a:r>
              <a:rPr lang="en-US" sz="2400" dirty="0" smtClean="0"/>
              <a:t>What type of impacts will the TTF operation(s) have on the </a:t>
            </a:r>
            <a:r>
              <a:rPr lang="en-US" sz="2400" b="1" dirty="0" smtClean="0"/>
              <a:t>Airport Strategic Business Plan’s:</a:t>
            </a:r>
          </a:p>
          <a:p>
            <a:pPr lvl="1"/>
            <a:r>
              <a:rPr lang="en-US" sz="2100" dirty="0" smtClean="0"/>
              <a:t>Mission Statement</a:t>
            </a:r>
          </a:p>
          <a:p>
            <a:pPr lvl="1"/>
            <a:r>
              <a:rPr lang="en-US" sz="2100" dirty="0" smtClean="0"/>
              <a:t>Vision Statement</a:t>
            </a:r>
          </a:p>
          <a:p>
            <a:pPr lvl="1"/>
            <a:r>
              <a:rPr lang="en-US" sz="2100" dirty="0" smtClean="0"/>
              <a:t>Goals and Objectives</a:t>
            </a:r>
          </a:p>
          <a:p>
            <a:pPr lvl="1"/>
            <a:r>
              <a:rPr lang="en-US" sz="2100" dirty="0" smtClean="0"/>
              <a:t>Operating Budget</a:t>
            </a:r>
          </a:p>
          <a:p>
            <a:pPr lvl="1"/>
            <a:r>
              <a:rPr lang="en-US" sz="2100" dirty="0" smtClean="0"/>
              <a:t>Non-Operating Budget</a:t>
            </a:r>
          </a:p>
          <a:p>
            <a:pPr lvl="1"/>
            <a:r>
              <a:rPr lang="en-US" sz="2100" dirty="0" smtClean="0"/>
              <a:t>Financial Budget</a:t>
            </a:r>
          </a:p>
          <a:p>
            <a:pPr lvl="1"/>
            <a:r>
              <a:rPr lang="en-US" sz="2100" dirty="0" smtClean="0"/>
              <a:t>Performance Measures</a:t>
            </a:r>
          </a:p>
          <a:p>
            <a:r>
              <a:rPr lang="en-US" sz="2400" dirty="0"/>
              <a:t>What </a:t>
            </a:r>
            <a:r>
              <a:rPr lang="en-US" sz="2400" dirty="0" smtClean="0"/>
              <a:t>type of impacts </a:t>
            </a:r>
            <a:r>
              <a:rPr lang="en-US" sz="2400" dirty="0"/>
              <a:t>will the TTF operation(s) have on </a:t>
            </a:r>
            <a:r>
              <a:rPr lang="en-US" sz="2400" dirty="0" smtClean="0"/>
              <a:t>implementation of the </a:t>
            </a:r>
            <a:r>
              <a:rPr lang="en-US" sz="2400" b="1" dirty="0"/>
              <a:t>Airport </a:t>
            </a:r>
            <a:r>
              <a:rPr lang="en-US" sz="2400" b="1" dirty="0" smtClean="0"/>
              <a:t>Master Plan/Airport Layout Plan?</a:t>
            </a:r>
            <a:endParaRPr lang="en-US" sz="2400" b="1" dirty="0"/>
          </a:p>
          <a:p>
            <a:pPr lvl="1"/>
            <a:endParaRPr lang="en-US" sz="2100" dirty="0" smtClean="0"/>
          </a:p>
          <a:p>
            <a:pPr lvl="1"/>
            <a:endParaRPr lang="en-US" sz="2100" dirty="0" smtClean="0"/>
          </a:p>
          <a:p>
            <a:pPr lvl="1"/>
            <a:endParaRPr lang="en-US" sz="2100" dirty="0" smtClean="0"/>
          </a:p>
          <a:p>
            <a:pPr lvl="1"/>
            <a:endParaRPr lang="en-US" sz="1800" dirty="0" smtClean="0"/>
          </a:p>
          <a:p>
            <a:pPr lvl="3"/>
            <a:endParaRPr lang="en-US" sz="1500" dirty="0" smtClean="0"/>
          </a:p>
        </p:txBody>
      </p:sp>
    </p:spTree>
    <p:extLst>
      <p:ext uri="{BB962C8B-B14F-4D97-AF65-F5344CB8AC3E}">
        <p14:creationId xmlns:p14="http://schemas.microsoft.com/office/powerpoint/2010/main" val="1089016523"/>
      </p:ext>
    </p:extLst>
  </p:cSld>
  <p:clrMapOvr>
    <a:masterClrMapping/>
  </p:clrMapOvr>
  <p:transition>
    <p:strip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300" dirty="0" smtClean="0"/>
              <a:t>What are Through-The-Fence Operations?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4</a:t>
            </a:fld>
            <a:endParaRPr lang="en-US" dirty="0"/>
          </a:p>
        </p:txBody>
      </p:sp>
      <p:sp>
        <p:nvSpPr>
          <p:cNvPr id="4" name="Content Placeholder 3"/>
          <p:cNvSpPr>
            <a:spLocks noGrp="1"/>
          </p:cNvSpPr>
          <p:nvPr>
            <p:ph sz="quarter" idx="1"/>
          </p:nvPr>
        </p:nvSpPr>
        <p:spPr>
          <a:xfrm>
            <a:off x="612648" y="1600200"/>
            <a:ext cx="8153400" cy="5029200"/>
          </a:xfrm>
        </p:spPr>
        <p:txBody>
          <a:bodyPr>
            <a:normAutofit/>
          </a:bodyPr>
          <a:lstStyle/>
          <a:p>
            <a:pPr marL="0" indent="0">
              <a:buNone/>
            </a:pPr>
            <a:r>
              <a:rPr lang="en-US" sz="2400" dirty="0" smtClean="0"/>
              <a:t>Through-The-Fence (TTF) </a:t>
            </a:r>
            <a:r>
              <a:rPr lang="en-US" sz="2400" dirty="0"/>
              <a:t>operations occur when an airport sponsor grants an entity ground access by an aircraft across the airport’s property boundary to the airport’s airside </a:t>
            </a:r>
            <a:r>
              <a:rPr lang="en-US" sz="2400" dirty="0" smtClean="0"/>
              <a:t>infrastructure (e.g., runways and taxiways) </a:t>
            </a:r>
            <a:r>
              <a:rPr lang="en-US" sz="2400" dirty="0"/>
              <a:t>and permission to engage in associated activities from property adjacent to the </a:t>
            </a:r>
            <a:r>
              <a:rPr lang="en-US" sz="2400" dirty="0" smtClean="0"/>
              <a:t>airport.</a:t>
            </a:r>
            <a:endParaRPr lang="en-US" sz="2100" dirty="0" smtClean="0"/>
          </a:p>
        </p:txBody>
      </p:sp>
    </p:spTree>
    <p:extLst>
      <p:ext uri="{BB962C8B-B14F-4D97-AF65-F5344CB8AC3E}">
        <p14:creationId xmlns:p14="http://schemas.microsoft.com/office/powerpoint/2010/main" val="3008769958"/>
      </p:ext>
    </p:extLst>
  </p:cSld>
  <p:clrMapOvr>
    <a:masterClrMapping/>
  </p:clrMapOvr>
  <p:transition>
    <p:strips/>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Airport Sponsor Regulatory Measures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40</a:t>
            </a:fld>
            <a:endParaRPr lang="en-US" dirty="0"/>
          </a:p>
        </p:txBody>
      </p:sp>
      <p:sp>
        <p:nvSpPr>
          <p:cNvPr id="4" name="Content Placeholder 3"/>
          <p:cNvSpPr>
            <a:spLocks noGrp="1"/>
          </p:cNvSpPr>
          <p:nvPr>
            <p:ph sz="quarter" idx="1"/>
          </p:nvPr>
        </p:nvSpPr>
        <p:spPr>
          <a:xfrm>
            <a:off x="612648" y="1600200"/>
            <a:ext cx="8153400" cy="5105400"/>
          </a:xfrm>
        </p:spPr>
        <p:txBody>
          <a:bodyPr>
            <a:normAutofit/>
          </a:bodyPr>
          <a:lstStyle/>
          <a:p>
            <a:r>
              <a:rPr lang="en-US" sz="2400" dirty="0"/>
              <a:t>Does the airport sponsor have </a:t>
            </a:r>
            <a:r>
              <a:rPr lang="en-US" sz="2400" b="1" dirty="0" smtClean="0"/>
              <a:t>regulatory measures </a:t>
            </a:r>
            <a:r>
              <a:rPr lang="en-US" sz="2400" dirty="0" smtClean="0"/>
              <a:t>that </a:t>
            </a:r>
            <a:r>
              <a:rPr lang="en-US" sz="2400" dirty="0"/>
              <a:t>address TTF </a:t>
            </a:r>
            <a:r>
              <a:rPr lang="en-US" sz="2400" dirty="0" smtClean="0"/>
              <a:t>operations?  </a:t>
            </a:r>
            <a:endParaRPr lang="en-US" sz="2400" b="1" dirty="0"/>
          </a:p>
          <a:p>
            <a:pPr lvl="1"/>
            <a:r>
              <a:rPr lang="en-US" sz="2100" dirty="0"/>
              <a:t>Ordinances</a:t>
            </a:r>
          </a:p>
          <a:p>
            <a:pPr lvl="1"/>
            <a:r>
              <a:rPr lang="en-US" sz="2100" dirty="0"/>
              <a:t>Zoning Codes</a:t>
            </a:r>
          </a:p>
          <a:p>
            <a:pPr lvl="1"/>
            <a:r>
              <a:rPr lang="en-US" sz="2100" dirty="0"/>
              <a:t>Building Codes</a:t>
            </a:r>
          </a:p>
          <a:p>
            <a:r>
              <a:rPr lang="en-US" sz="2400" dirty="0" smtClean="0"/>
              <a:t>Will the TTF operation(s) be compliant with </a:t>
            </a:r>
            <a:r>
              <a:rPr lang="en-US" sz="2400" b="1" dirty="0" smtClean="0"/>
              <a:t>airport sponsor regulatory measures</a:t>
            </a:r>
            <a:r>
              <a:rPr lang="en-US" sz="2400" dirty="0" smtClean="0"/>
              <a:t>? </a:t>
            </a:r>
            <a:endParaRPr lang="en-US" sz="2400" b="1" dirty="0" smtClean="0"/>
          </a:p>
          <a:p>
            <a:pPr lvl="1"/>
            <a:r>
              <a:rPr lang="en-US" sz="2100" dirty="0" smtClean="0"/>
              <a:t>Ordinances</a:t>
            </a:r>
          </a:p>
          <a:p>
            <a:pPr lvl="1"/>
            <a:r>
              <a:rPr lang="en-US" sz="2100" dirty="0" smtClean="0"/>
              <a:t>Zoning Codes</a:t>
            </a:r>
          </a:p>
          <a:p>
            <a:pPr lvl="1"/>
            <a:r>
              <a:rPr lang="en-US" sz="2100" dirty="0" smtClean="0"/>
              <a:t>Building Codes</a:t>
            </a:r>
          </a:p>
          <a:p>
            <a:pPr lvl="1"/>
            <a:endParaRPr lang="en-US" sz="2100" dirty="0" smtClean="0"/>
          </a:p>
          <a:p>
            <a:pPr lvl="1"/>
            <a:endParaRPr lang="en-US" sz="2100" dirty="0" smtClean="0"/>
          </a:p>
          <a:p>
            <a:pPr lvl="1"/>
            <a:endParaRPr lang="en-US" sz="2100" dirty="0" smtClean="0"/>
          </a:p>
          <a:p>
            <a:pPr lvl="1"/>
            <a:endParaRPr lang="en-US" sz="1800" dirty="0" smtClean="0"/>
          </a:p>
          <a:p>
            <a:pPr lvl="3"/>
            <a:endParaRPr lang="en-US" sz="1500" dirty="0" smtClean="0"/>
          </a:p>
        </p:txBody>
      </p:sp>
    </p:spTree>
    <p:extLst>
      <p:ext uri="{BB962C8B-B14F-4D97-AF65-F5344CB8AC3E}">
        <p14:creationId xmlns:p14="http://schemas.microsoft.com/office/powerpoint/2010/main" val="3343994022"/>
      </p:ext>
    </p:extLst>
  </p:cSld>
  <p:clrMapOvr>
    <a:masterClrMapping/>
  </p:clrMapOvr>
  <p:transition>
    <p:strips/>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02752" cy="990600"/>
          </a:xfrm>
        </p:spPr>
        <p:txBody>
          <a:bodyPr>
            <a:noAutofit/>
          </a:bodyPr>
          <a:lstStyle/>
          <a:p>
            <a:r>
              <a:rPr lang="en-US" sz="3300" dirty="0" smtClean="0"/>
              <a:t>Management and Compliance Documents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41</a:t>
            </a:fld>
            <a:endParaRPr lang="en-US" dirty="0"/>
          </a:p>
        </p:txBody>
      </p:sp>
      <p:sp>
        <p:nvSpPr>
          <p:cNvPr id="4" name="Content Placeholder 3"/>
          <p:cNvSpPr>
            <a:spLocks noGrp="1"/>
          </p:cNvSpPr>
          <p:nvPr>
            <p:ph sz="quarter" idx="1"/>
          </p:nvPr>
        </p:nvSpPr>
        <p:spPr>
          <a:xfrm>
            <a:off x="612648" y="1600200"/>
            <a:ext cx="8153400" cy="5181600"/>
          </a:xfrm>
        </p:spPr>
        <p:txBody>
          <a:bodyPr>
            <a:normAutofit/>
          </a:bodyPr>
          <a:lstStyle/>
          <a:p>
            <a:r>
              <a:rPr lang="en-US" sz="2400" dirty="0"/>
              <a:t>Does the airport sponsor have </a:t>
            </a:r>
            <a:r>
              <a:rPr lang="en-US" sz="2400" b="1" dirty="0" smtClean="0"/>
              <a:t>management and compliance documents </a:t>
            </a:r>
            <a:r>
              <a:rPr lang="en-US" sz="2400" dirty="0" smtClean="0"/>
              <a:t>that </a:t>
            </a:r>
            <a:r>
              <a:rPr lang="en-US" sz="2400" dirty="0"/>
              <a:t>address TTF </a:t>
            </a:r>
            <a:r>
              <a:rPr lang="en-US" sz="2400" dirty="0" smtClean="0"/>
              <a:t>operations?  </a:t>
            </a:r>
            <a:endParaRPr lang="en-US" sz="2400" b="1" dirty="0"/>
          </a:p>
          <a:p>
            <a:pPr lvl="1"/>
            <a:r>
              <a:rPr lang="en-US" sz="2100" dirty="0" smtClean="0"/>
              <a:t>Leasing/Rents and Fees Policy</a:t>
            </a:r>
          </a:p>
          <a:p>
            <a:pPr lvl="1"/>
            <a:r>
              <a:rPr lang="en-US" sz="2100" dirty="0" smtClean="0"/>
              <a:t>Minimum Standards</a:t>
            </a:r>
          </a:p>
          <a:p>
            <a:pPr lvl="1"/>
            <a:r>
              <a:rPr lang="en-US" sz="2100" dirty="0" smtClean="0"/>
              <a:t>Rules and Regulations</a:t>
            </a:r>
          </a:p>
          <a:p>
            <a:pPr lvl="1"/>
            <a:r>
              <a:rPr lang="en-US" sz="2100" dirty="0" smtClean="0"/>
              <a:t>Development Standards</a:t>
            </a:r>
            <a:endParaRPr lang="en-US" sz="2100" dirty="0"/>
          </a:p>
          <a:p>
            <a:r>
              <a:rPr lang="en-US" sz="2400" dirty="0" smtClean="0"/>
              <a:t>Will the TTF operation(s) be compliant with </a:t>
            </a:r>
            <a:r>
              <a:rPr lang="en-US" sz="2400" b="1" dirty="0" smtClean="0"/>
              <a:t>airport sponsor management and compliance documents</a:t>
            </a:r>
            <a:r>
              <a:rPr lang="en-US" sz="2400" dirty="0" smtClean="0"/>
              <a:t>? </a:t>
            </a:r>
            <a:endParaRPr lang="en-US" sz="2400" b="1" dirty="0" smtClean="0"/>
          </a:p>
          <a:p>
            <a:pPr lvl="1"/>
            <a:r>
              <a:rPr lang="en-US" sz="2100" dirty="0"/>
              <a:t>Leasing/Rents and Fees Policy</a:t>
            </a:r>
          </a:p>
          <a:p>
            <a:pPr lvl="1"/>
            <a:r>
              <a:rPr lang="en-US" sz="2100" dirty="0"/>
              <a:t>Minimum Standards</a:t>
            </a:r>
          </a:p>
          <a:p>
            <a:pPr lvl="1"/>
            <a:r>
              <a:rPr lang="en-US" sz="2100" dirty="0"/>
              <a:t>Rules and Regulations</a:t>
            </a:r>
          </a:p>
          <a:p>
            <a:pPr lvl="1"/>
            <a:r>
              <a:rPr lang="en-US" sz="2100" dirty="0"/>
              <a:t>Development </a:t>
            </a:r>
            <a:r>
              <a:rPr lang="en-US" sz="2100" dirty="0" smtClean="0"/>
              <a:t>Standards</a:t>
            </a:r>
          </a:p>
          <a:p>
            <a:pPr lvl="1"/>
            <a:endParaRPr lang="en-US" sz="2100" dirty="0" smtClean="0"/>
          </a:p>
          <a:p>
            <a:pPr lvl="1"/>
            <a:endParaRPr lang="en-US" sz="2100" dirty="0" smtClean="0"/>
          </a:p>
          <a:p>
            <a:pPr lvl="1"/>
            <a:endParaRPr lang="en-US" sz="1800" dirty="0" smtClean="0"/>
          </a:p>
          <a:p>
            <a:pPr lvl="3"/>
            <a:endParaRPr lang="en-US" sz="1500" dirty="0" smtClean="0"/>
          </a:p>
        </p:txBody>
      </p:sp>
    </p:spTree>
    <p:extLst>
      <p:ext uri="{BB962C8B-B14F-4D97-AF65-F5344CB8AC3E}">
        <p14:creationId xmlns:p14="http://schemas.microsoft.com/office/powerpoint/2010/main" val="3881750551"/>
      </p:ext>
    </p:extLst>
  </p:cSld>
  <p:clrMapOvr>
    <a:masterClrMapping/>
  </p:clrMapOvr>
  <p:transition>
    <p:strips/>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02752" cy="990600"/>
          </a:xfrm>
        </p:spPr>
        <p:txBody>
          <a:bodyPr>
            <a:noAutofit/>
          </a:bodyPr>
          <a:lstStyle/>
          <a:p>
            <a:r>
              <a:rPr lang="en-US" sz="3300" dirty="0" smtClean="0"/>
              <a:t>Land, Infrastructure, and Improvements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42</a:t>
            </a:fld>
            <a:endParaRPr lang="en-US" dirty="0"/>
          </a:p>
        </p:txBody>
      </p:sp>
      <p:sp>
        <p:nvSpPr>
          <p:cNvPr id="4" name="Content Placeholder 3"/>
          <p:cNvSpPr>
            <a:spLocks noGrp="1"/>
          </p:cNvSpPr>
          <p:nvPr>
            <p:ph sz="quarter" idx="1"/>
          </p:nvPr>
        </p:nvSpPr>
        <p:spPr>
          <a:xfrm>
            <a:off x="612648" y="1600200"/>
            <a:ext cx="8226552" cy="5181600"/>
          </a:xfrm>
        </p:spPr>
        <p:txBody>
          <a:bodyPr>
            <a:normAutofit/>
          </a:bodyPr>
          <a:lstStyle/>
          <a:p>
            <a:r>
              <a:rPr lang="en-US" sz="2400" dirty="0" smtClean="0"/>
              <a:t>What type of impacts will the TTF operation(s) have on existing and future:</a:t>
            </a:r>
          </a:p>
          <a:p>
            <a:pPr lvl="1"/>
            <a:r>
              <a:rPr lang="en-US" sz="2100" b="1" dirty="0" smtClean="0"/>
              <a:t>Airside land, infrastructure, and improvements</a:t>
            </a:r>
            <a:r>
              <a:rPr lang="en-US" sz="2100" dirty="0" smtClean="0"/>
              <a:t>  </a:t>
            </a:r>
            <a:endParaRPr lang="en-US" sz="2100" b="1" dirty="0"/>
          </a:p>
          <a:p>
            <a:pPr lvl="1"/>
            <a:r>
              <a:rPr lang="en-US" sz="2100" b="1" dirty="0" smtClean="0"/>
              <a:t>Landside land, infrastructure, and improvements</a:t>
            </a:r>
          </a:p>
          <a:p>
            <a:pPr lvl="1"/>
            <a:r>
              <a:rPr lang="en-US" sz="2100" b="1" dirty="0" smtClean="0"/>
              <a:t>Aviation real estate </a:t>
            </a:r>
            <a:r>
              <a:rPr lang="en-US" sz="2100" b="1" dirty="0"/>
              <a:t>land, infrastructure, and improvements</a:t>
            </a:r>
          </a:p>
          <a:p>
            <a:pPr lvl="1"/>
            <a:r>
              <a:rPr lang="en-US" sz="2100" b="1" dirty="0" smtClean="0"/>
              <a:t>Non-aviation real estate </a:t>
            </a:r>
            <a:r>
              <a:rPr lang="en-US" sz="2100" b="1" dirty="0"/>
              <a:t>land, infrastructure, and improvements</a:t>
            </a:r>
          </a:p>
          <a:p>
            <a:pPr lvl="1"/>
            <a:endParaRPr lang="en-US" sz="2100" dirty="0" smtClean="0"/>
          </a:p>
          <a:p>
            <a:pPr lvl="1"/>
            <a:endParaRPr lang="en-US" sz="2100" dirty="0" smtClean="0"/>
          </a:p>
          <a:p>
            <a:pPr lvl="1"/>
            <a:endParaRPr lang="en-US" sz="2100" dirty="0" smtClean="0"/>
          </a:p>
          <a:p>
            <a:pPr lvl="1"/>
            <a:endParaRPr lang="en-US" sz="1800" dirty="0" smtClean="0"/>
          </a:p>
          <a:p>
            <a:pPr lvl="3"/>
            <a:endParaRPr lang="en-US" sz="1500" dirty="0" smtClean="0"/>
          </a:p>
        </p:txBody>
      </p:sp>
    </p:spTree>
    <p:extLst>
      <p:ext uri="{BB962C8B-B14F-4D97-AF65-F5344CB8AC3E}">
        <p14:creationId xmlns:p14="http://schemas.microsoft.com/office/powerpoint/2010/main" val="1963789488"/>
      </p:ext>
    </p:extLst>
  </p:cSld>
  <p:clrMapOvr>
    <a:masterClrMapping/>
  </p:clrMapOvr>
  <p:transition>
    <p:strips/>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02752" cy="990600"/>
          </a:xfrm>
        </p:spPr>
        <p:txBody>
          <a:bodyPr>
            <a:noAutofit/>
          </a:bodyPr>
          <a:lstStyle/>
          <a:p>
            <a:r>
              <a:rPr lang="en-US" sz="3300" dirty="0" smtClean="0"/>
              <a:t>Activities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43</a:t>
            </a:fld>
            <a:endParaRPr lang="en-US" dirty="0"/>
          </a:p>
        </p:txBody>
      </p:sp>
      <p:sp>
        <p:nvSpPr>
          <p:cNvPr id="4" name="Content Placeholder 3"/>
          <p:cNvSpPr>
            <a:spLocks noGrp="1"/>
          </p:cNvSpPr>
          <p:nvPr>
            <p:ph sz="quarter" idx="1"/>
          </p:nvPr>
        </p:nvSpPr>
        <p:spPr>
          <a:xfrm>
            <a:off x="612648" y="1600200"/>
            <a:ext cx="8153400" cy="5181600"/>
          </a:xfrm>
        </p:spPr>
        <p:txBody>
          <a:bodyPr>
            <a:normAutofit/>
          </a:bodyPr>
          <a:lstStyle/>
          <a:p>
            <a:r>
              <a:rPr lang="en-US" sz="2400" dirty="0" smtClean="0"/>
              <a:t>What type of impacts will the TTF operation(s) have on existing and future:</a:t>
            </a:r>
          </a:p>
          <a:p>
            <a:pPr lvl="1"/>
            <a:r>
              <a:rPr lang="en-US" sz="2100" b="1" dirty="0" smtClean="0"/>
              <a:t>Commercial aeronautical activities</a:t>
            </a:r>
            <a:endParaRPr lang="en-US" sz="2100" b="1" dirty="0"/>
          </a:p>
          <a:p>
            <a:pPr lvl="1"/>
            <a:r>
              <a:rPr lang="en-US" sz="2100" b="1" dirty="0" smtClean="0"/>
              <a:t>Future non-commercial aeronautical activities</a:t>
            </a:r>
          </a:p>
          <a:p>
            <a:pPr lvl="1"/>
            <a:r>
              <a:rPr lang="en-US" sz="2100" b="1" dirty="0" smtClean="0"/>
              <a:t>Non-aeronautical activities</a:t>
            </a:r>
          </a:p>
          <a:p>
            <a:pPr lvl="1"/>
            <a:r>
              <a:rPr lang="en-US" sz="2100" b="1" dirty="0" smtClean="0"/>
              <a:t>Governmental activities</a:t>
            </a:r>
            <a:endParaRPr lang="en-US" sz="2100" b="1" dirty="0"/>
          </a:p>
          <a:p>
            <a:pPr lvl="1"/>
            <a:endParaRPr lang="en-US" sz="2100" dirty="0" smtClean="0"/>
          </a:p>
          <a:p>
            <a:pPr lvl="1"/>
            <a:endParaRPr lang="en-US" sz="2100" dirty="0" smtClean="0"/>
          </a:p>
          <a:p>
            <a:pPr lvl="1"/>
            <a:endParaRPr lang="en-US" sz="2100" dirty="0" smtClean="0"/>
          </a:p>
          <a:p>
            <a:pPr lvl="1"/>
            <a:endParaRPr lang="en-US" sz="1800" dirty="0" smtClean="0"/>
          </a:p>
          <a:p>
            <a:pPr lvl="3"/>
            <a:endParaRPr lang="en-US" sz="1500" dirty="0" smtClean="0"/>
          </a:p>
        </p:txBody>
      </p:sp>
    </p:spTree>
    <p:extLst>
      <p:ext uri="{BB962C8B-B14F-4D97-AF65-F5344CB8AC3E}">
        <p14:creationId xmlns:p14="http://schemas.microsoft.com/office/powerpoint/2010/main" val="3325809809"/>
      </p:ext>
    </p:extLst>
  </p:cSld>
  <p:clrMapOvr>
    <a:masterClrMapping/>
  </p:clrMapOvr>
  <p:transition>
    <p:strips/>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02752" cy="990600"/>
          </a:xfrm>
        </p:spPr>
        <p:txBody>
          <a:bodyPr>
            <a:noAutofit/>
          </a:bodyPr>
          <a:lstStyle/>
          <a:p>
            <a:r>
              <a:rPr lang="en-US" sz="3300" dirty="0" smtClean="0"/>
              <a:t>Interested Parties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44</a:t>
            </a:fld>
            <a:endParaRPr lang="en-US" dirty="0"/>
          </a:p>
        </p:txBody>
      </p:sp>
      <p:sp>
        <p:nvSpPr>
          <p:cNvPr id="4" name="Content Placeholder 3"/>
          <p:cNvSpPr>
            <a:spLocks noGrp="1"/>
          </p:cNvSpPr>
          <p:nvPr>
            <p:ph sz="quarter" idx="1"/>
          </p:nvPr>
        </p:nvSpPr>
        <p:spPr>
          <a:xfrm>
            <a:off x="612648" y="1600200"/>
            <a:ext cx="8153400" cy="5181600"/>
          </a:xfrm>
        </p:spPr>
        <p:txBody>
          <a:bodyPr>
            <a:normAutofit/>
          </a:bodyPr>
          <a:lstStyle/>
          <a:p>
            <a:r>
              <a:rPr lang="en-US" sz="2400" dirty="0" smtClean="0"/>
              <a:t>What type of impacts will the TTF operation(s) have on the </a:t>
            </a:r>
            <a:r>
              <a:rPr lang="en-US" sz="2400" b="1" dirty="0" smtClean="0"/>
              <a:t>following interested parties </a:t>
            </a:r>
            <a:r>
              <a:rPr lang="en-US" sz="2400" dirty="0" smtClean="0"/>
              <a:t>and what input has been provided?</a:t>
            </a:r>
          </a:p>
          <a:p>
            <a:pPr lvl="1"/>
            <a:r>
              <a:rPr lang="en-US" sz="2100" dirty="0" smtClean="0"/>
              <a:t>FAA</a:t>
            </a:r>
          </a:p>
          <a:p>
            <a:pPr lvl="1"/>
            <a:r>
              <a:rPr lang="en-US" sz="2100" dirty="0" smtClean="0"/>
              <a:t>State aviation organization</a:t>
            </a:r>
          </a:p>
          <a:p>
            <a:pPr lvl="1"/>
            <a:r>
              <a:rPr lang="en-US" sz="2100" dirty="0" smtClean="0"/>
              <a:t>Airport operators, tenants, and users</a:t>
            </a:r>
          </a:p>
          <a:p>
            <a:pPr lvl="1"/>
            <a:r>
              <a:rPr lang="en-US" sz="2100" dirty="0" smtClean="0"/>
              <a:t>Adjacent property owners</a:t>
            </a:r>
          </a:p>
          <a:p>
            <a:pPr lvl="1"/>
            <a:r>
              <a:rPr lang="en-US" sz="2100" dirty="0" smtClean="0"/>
              <a:t>Community</a:t>
            </a:r>
          </a:p>
          <a:p>
            <a:pPr lvl="1"/>
            <a:endParaRPr lang="en-US" sz="2100" dirty="0" smtClean="0"/>
          </a:p>
          <a:p>
            <a:pPr lvl="1"/>
            <a:endParaRPr lang="en-US" sz="1800" dirty="0" smtClean="0"/>
          </a:p>
          <a:p>
            <a:pPr lvl="3"/>
            <a:endParaRPr lang="en-US" sz="1500" dirty="0" smtClean="0"/>
          </a:p>
        </p:txBody>
      </p:sp>
    </p:spTree>
    <p:extLst>
      <p:ext uri="{BB962C8B-B14F-4D97-AF65-F5344CB8AC3E}">
        <p14:creationId xmlns:p14="http://schemas.microsoft.com/office/powerpoint/2010/main" val="2458696598"/>
      </p:ext>
    </p:extLst>
  </p:cSld>
  <p:clrMapOvr>
    <a:masterClrMapping/>
  </p:clrMapOvr>
  <p:transition>
    <p:strips/>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02752" cy="990600"/>
          </a:xfrm>
        </p:spPr>
        <p:txBody>
          <a:bodyPr>
            <a:noAutofit/>
          </a:bodyPr>
          <a:lstStyle/>
          <a:p>
            <a:r>
              <a:rPr lang="en-US" sz="3300" dirty="0" smtClean="0"/>
              <a:t>Interested Parties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45</a:t>
            </a:fld>
            <a:endParaRPr lang="en-US" dirty="0"/>
          </a:p>
        </p:txBody>
      </p:sp>
      <p:sp>
        <p:nvSpPr>
          <p:cNvPr id="4" name="Content Placeholder 3"/>
          <p:cNvSpPr>
            <a:spLocks noGrp="1"/>
          </p:cNvSpPr>
          <p:nvPr>
            <p:ph sz="quarter" idx="1"/>
          </p:nvPr>
        </p:nvSpPr>
        <p:spPr>
          <a:xfrm>
            <a:off x="612648" y="1600200"/>
            <a:ext cx="8153400" cy="5181600"/>
          </a:xfrm>
        </p:spPr>
        <p:txBody>
          <a:bodyPr>
            <a:normAutofit/>
          </a:bodyPr>
          <a:lstStyle/>
          <a:p>
            <a:r>
              <a:rPr lang="en-US" sz="2400" dirty="0" smtClean="0"/>
              <a:t>What type of impacts will the TTF operation(s) have </a:t>
            </a:r>
            <a:r>
              <a:rPr lang="en-US" sz="2400" b="1" dirty="0" smtClean="0"/>
              <a:t>on the airport sponsor’s</a:t>
            </a:r>
            <a:r>
              <a:rPr lang="en-US" sz="2400" dirty="0" smtClean="0"/>
              <a:t>:</a:t>
            </a:r>
          </a:p>
          <a:p>
            <a:pPr lvl="1"/>
            <a:r>
              <a:rPr lang="en-US" sz="2100" dirty="0" smtClean="0"/>
              <a:t>Administrative and operational personnel</a:t>
            </a:r>
          </a:p>
          <a:p>
            <a:pPr lvl="1"/>
            <a:r>
              <a:rPr lang="en-US" sz="2100" dirty="0" smtClean="0"/>
              <a:t>Airport certification manual</a:t>
            </a:r>
          </a:p>
          <a:p>
            <a:pPr lvl="1"/>
            <a:r>
              <a:rPr lang="en-US" sz="2100" dirty="0" smtClean="0"/>
              <a:t>Airport security plan</a:t>
            </a:r>
          </a:p>
          <a:p>
            <a:pPr lvl="1"/>
            <a:r>
              <a:rPr lang="en-US" sz="2100" dirty="0" smtClean="0"/>
              <a:t>Airport safety management system (SMS)</a:t>
            </a:r>
          </a:p>
          <a:p>
            <a:pPr lvl="1"/>
            <a:r>
              <a:rPr lang="en-US" sz="2100" dirty="0" smtClean="0"/>
              <a:t>Airport sustainability management plan</a:t>
            </a:r>
          </a:p>
          <a:p>
            <a:pPr lvl="1"/>
            <a:r>
              <a:rPr lang="en-US" sz="2100" dirty="0" smtClean="0"/>
              <a:t>Airport wildlife management plan</a:t>
            </a:r>
          </a:p>
          <a:p>
            <a:pPr lvl="1"/>
            <a:r>
              <a:rPr lang="en-US" sz="2100" dirty="0" smtClean="0"/>
              <a:t>Airport emergency preparedness/response plan</a:t>
            </a:r>
          </a:p>
          <a:p>
            <a:pPr lvl="1"/>
            <a:endParaRPr lang="en-US" sz="2100" dirty="0" smtClean="0"/>
          </a:p>
          <a:p>
            <a:pPr lvl="1"/>
            <a:endParaRPr lang="en-US" sz="2100" dirty="0" smtClean="0"/>
          </a:p>
          <a:p>
            <a:pPr lvl="1"/>
            <a:endParaRPr lang="en-US" sz="1800" dirty="0" smtClean="0"/>
          </a:p>
          <a:p>
            <a:pPr lvl="3"/>
            <a:endParaRPr lang="en-US" sz="1500" dirty="0" smtClean="0"/>
          </a:p>
        </p:txBody>
      </p:sp>
    </p:spTree>
    <p:extLst>
      <p:ext uri="{BB962C8B-B14F-4D97-AF65-F5344CB8AC3E}">
        <p14:creationId xmlns:p14="http://schemas.microsoft.com/office/powerpoint/2010/main" val="949283971"/>
      </p:ext>
    </p:extLst>
  </p:cSld>
  <p:clrMapOvr>
    <a:masterClrMapping/>
  </p:clrMapOvr>
  <p:transition>
    <p:strips/>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02752" cy="990600"/>
          </a:xfrm>
        </p:spPr>
        <p:txBody>
          <a:bodyPr>
            <a:noAutofit/>
          </a:bodyPr>
          <a:lstStyle/>
          <a:p>
            <a:r>
              <a:rPr lang="en-US" sz="3300" dirty="0" smtClean="0"/>
              <a:t>Interested Parties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46</a:t>
            </a:fld>
            <a:endParaRPr lang="en-US" dirty="0"/>
          </a:p>
        </p:txBody>
      </p:sp>
      <p:sp>
        <p:nvSpPr>
          <p:cNvPr id="4" name="Content Placeholder 3"/>
          <p:cNvSpPr>
            <a:spLocks noGrp="1"/>
          </p:cNvSpPr>
          <p:nvPr>
            <p:ph sz="quarter" idx="1"/>
          </p:nvPr>
        </p:nvSpPr>
        <p:spPr>
          <a:xfrm>
            <a:off x="612648" y="1600200"/>
            <a:ext cx="8153400" cy="5181600"/>
          </a:xfrm>
        </p:spPr>
        <p:txBody>
          <a:bodyPr>
            <a:normAutofit/>
          </a:bodyPr>
          <a:lstStyle/>
          <a:p>
            <a:r>
              <a:rPr lang="en-US" sz="2400" dirty="0" smtClean="0"/>
              <a:t>What type of impacts will the TTF operation(s) have </a:t>
            </a:r>
            <a:r>
              <a:rPr lang="en-US" sz="2400" b="1" dirty="0" smtClean="0"/>
              <a:t>on the airport sponsor’s</a:t>
            </a:r>
            <a:r>
              <a:rPr lang="en-US" sz="2400" dirty="0" smtClean="0"/>
              <a:t>:</a:t>
            </a:r>
          </a:p>
          <a:p>
            <a:pPr lvl="1"/>
            <a:r>
              <a:rPr lang="en-US" sz="2100" dirty="0" smtClean="0"/>
              <a:t>Airport irregular operations plan</a:t>
            </a:r>
          </a:p>
          <a:p>
            <a:pPr lvl="1"/>
            <a:r>
              <a:rPr lang="en-US" sz="2100" dirty="0" smtClean="0"/>
              <a:t>Airport business and operational continuity plan</a:t>
            </a:r>
          </a:p>
          <a:p>
            <a:pPr lvl="1"/>
            <a:r>
              <a:rPr lang="en-US" sz="2100" dirty="0" smtClean="0"/>
              <a:t>Airport environmental plan</a:t>
            </a:r>
          </a:p>
          <a:p>
            <a:pPr lvl="1"/>
            <a:r>
              <a:rPr lang="en-US" sz="2100" dirty="0" smtClean="0"/>
              <a:t>Airport noise abatement plan</a:t>
            </a:r>
          </a:p>
          <a:p>
            <a:pPr lvl="1"/>
            <a:r>
              <a:rPr lang="en-US" sz="2100" dirty="0" smtClean="0"/>
              <a:t>Airport stormwater management plan</a:t>
            </a:r>
          </a:p>
          <a:p>
            <a:pPr lvl="1"/>
            <a:r>
              <a:rPr lang="en-US" sz="2100" dirty="0" smtClean="0"/>
              <a:t>Airport pavement maintenance/repair plan</a:t>
            </a:r>
          </a:p>
          <a:p>
            <a:pPr lvl="1"/>
            <a:r>
              <a:rPr lang="en-US" sz="2100" dirty="0" smtClean="0"/>
              <a:t>Airport snow removal or mowing program</a:t>
            </a:r>
          </a:p>
          <a:p>
            <a:pPr lvl="1"/>
            <a:endParaRPr lang="en-US" sz="2100" dirty="0" smtClean="0"/>
          </a:p>
          <a:p>
            <a:pPr lvl="1"/>
            <a:endParaRPr lang="en-US" sz="1800" dirty="0" smtClean="0"/>
          </a:p>
          <a:p>
            <a:pPr lvl="3"/>
            <a:endParaRPr lang="en-US" sz="1500" dirty="0" smtClean="0"/>
          </a:p>
        </p:txBody>
      </p:sp>
    </p:spTree>
    <p:extLst>
      <p:ext uri="{BB962C8B-B14F-4D97-AF65-F5344CB8AC3E}">
        <p14:creationId xmlns:p14="http://schemas.microsoft.com/office/powerpoint/2010/main" val="3022798331"/>
      </p:ext>
    </p:extLst>
  </p:cSld>
  <p:clrMapOvr>
    <a:masterClrMapping/>
  </p:clrMapOvr>
  <p:transition>
    <p:strips/>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71600" y="1676400"/>
            <a:ext cx="7620000" cy="914400"/>
          </a:xfrm>
        </p:spPr>
        <p:txBody>
          <a:bodyPr>
            <a:normAutofit/>
          </a:bodyPr>
          <a:lstStyle/>
          <a:p>
            <a:pPr>
              <a:lnSpc>
                <a:spcPts val="3800"/>
              </a:lnSpc>
              <a:spcBef>
                <a:spcPts val="0"/>
              </a:spcBef>
            </a:pPr>
            <a:r>
              <a:rPr lang="en-US" sz="4000" dirty="0" smtClean="0"/>
              <a:t>Recommendations</a:t>
            </a:r>
            <a:endParaRPr lang="en-US" sz="4000" dirty="0"/>
          </a:p>
        </p:txBody>
      </p:sp>
      <p:sp>
        <p:nvSpPr>
          <p:cNvPr id="3" name="Slide Number Placeholder 2"/>
          <p:cNvSpPr>
            <a:spLocks noGrp="1"/>
          </p:cNvSpPr>
          <p:nvPr>
            <p:ph type="sldNum" sz="quarter" idx="11"/>
          </p:nvPr>
        </p:nvSpPr>
        <p:spPr/>
        <p:txBody>
          <a:bodyPr>
            <a:normAutofit/>
          </a:bodyPr>
          <a:lstStyle/>
          <a:p>
            <a:fld id="{41D2628C-B766-49ED-AD34-748A6F5FD9E6}" type="slidenum">
              <a:rPr lang="en-US" smtClean="0"/>
              <a:pPr/>
              <a:t>47</a:t>
            </a:fld>
            <a:endParaRPr lang="en-US" dirty="0"/>
          </a:p>
        </p:txBody>
      </p:sp>
      <p:pic>
        <p:nvPicPr>
          <p:cNvPr id="7" name="Picture 3"/>
          <p:cNvPicPr>
            <a:picLocks noChangeAspect="1" noChangeArrowheads="1"/>
          </p:cNvPicPr>
          <p:nvPr/>
        </p:nvPicPr>
        <p:blipFill>
          <a:blip r:embed="rId3" cstate="print"/>
          <a:srcRect/>
          <a:stretch>
            <a:fillRect/>
          </a:stretch>
        </p:blipFill>
        <p:spPr bwMode="auto">
          <a:xfrm>
            <a:off x="4800600" y="3886200"/>
            <a:ext cx="3642771" cy="2359152"/>
          </a:xfrm>
          <a:prstGeom prst="rect">
            <a:avLst/>
          </a:prstGeom>
          <a:noFill/>
          <a:ln w="9525">
            <a:noFill/>
            <a:miter lim="800000"/>
            <a:headEnd/>
            <a:tailEnd/>
          </a:ln>
        </p:spPr>
      </p:pic>
    </p:spTree>
    <p:extLst>
      <p:ext uri="{BB962C8B-B14F-4D97-AF65-F5344CB8AC3E}">
        <p14:creationId xmlns:p14="http://schemas.microsoft.com/office/powerpoint/2010/main" val="2341652185"/>
      </p:ext>
    </p:extLst>
  </p:cSld>
  <p:clrMapOvr>
    <a:masterClrMapping/>
  </p:clrMapOvr>
  <p:transition>
    <p:strips/>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02752" cy="990600"/>
          </a:xfrm>
        </p:spPr>
        <p:txBody>
          <a:bodyPr>
            <a:noAutofit/>
          </a:bodyPr>
          <a:lstStyle/>
          <a:p>
            <a:r>
              <a:rPr lang="en-US" sz="3300" dirty="0" smtClean="0"/>
              <a:t>Structure of TTF Operations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48</a:t>
            </a:fld>
            <a:endParaRPr lang="en-US" dirty="0"/>
          </a:p>
        </p:txBody>
      </p:sp>
      <p:sp>
        <p:nvSpPr>
          <p:cNvPr id="4" name="Content Placeholder 3"/>
          <p:cNvSpPr>
            <a:spLocks noGrp="1"/>
          </p:cNvSpPr>
          <p:nvPr>
            <p:ph sz="quarter" idx="1"/>
          </p:nvPr>
        </p:nvSpPr>
        <p:spPr>
          <a:xfrm>
            <a:off x="612648" y="1600200"/>
            <a:ext cx="8455152" cy="5181600"/>
          </a:xfrm>
        </p:spPr>
        <p:txBody>
          <a:bodyPr>
            <a:normAutofit/>
          </a:bodyPr>
          <a:lstStyle/>
          <a:p>
            <a:r>
              <a:rPr lang="en-US" sz="2400" dirty="0" smtClean="0"/>
              <a:t>What does a </a:t>
            </a:r>
            <a:r>
              <a:rPr lang="en-US" sz="2400" b="1" dirty="0" smtClean="0"/>
              <a:t>sound structure of TTF operation(s) </a:t>
            </a:r>
            <a:r>
              <a:rPr lang="en-US" sz="2400" dirty="0" smtClean="0"/>
              <a:t>provide?</a:t>
            </a:r>
          </a:p>
          <a:p>
            <a:pPr lvl="1"/>
            <a:r>
              <a:rPr lang="en-US" sz="2100" dirty="0" smtClean="0"/>
              <a:t>Contributes to the potential of TTF </a:t>
            </a:r>
            <a:r>
              <a:rPr lang="en-US" sz="2100" dirty="0"/>
              <a:t>operations </a:t>
            </a:r>
            <a:r>
              <a:rPr lang="en-US" sz="2100" dirty="0" smtClean="0"/>
              <a:t>having </a:t>
            </a:r>
            <a:r>
              <a:rPr lang="en-US" sz="2100" dirty="0"/>
              <a:t>a positive impact on the airport and the </a:t>
            </a:r>
            <a:r>
              <a:rPr lang="en-US" sz="2100" dirty="0" smtClean="0"/>
              <a:t>community.</a:t>
            </a:r>
            <a:endParaRPr lang="en-US" sz="2100" dirty="0"/>
          </a:p>
          <a:p>
            <a:pPr lvl="1"/>
            <a:r>
              <a:rPr lang="en-US" sz="2100" dirty="0" smtClean="0"/>
              <a:t>Mitigates and/or eliminates </a:t>
            </a:r>
            <a:r>
              <a:rPr lang="en-US" sz="2100" dirty="0"/>
              <a:t>any potential negative impacts on the airport and the community related to TTF </a:t>
            </a:r>
            <a:r>
              <a:rPr lang="en-US" sz="2100" dirty="0" smtClean="0"/>
              <a:t>operations. </a:t>
            </a:r>
            <a:endParaRPr lang="en-US" sz="2100" dirty="0"/>
          </a:p>
          <a:p>
            <a:pPr lvl="1"/>
            <a:r>
              <a:rPr lang="en-US" sz="2100" dirty="0" smtClean="0"/>
              <a:t>Promotes </a:t>
            </a:r>
            <a:r>
              <a:rPr lang="en-US" sz="2100" dirty="0"/>
              <a:t>a level playing field among providers of commercial aeronautical activities </a:t>
            </a:r>
            <a:r>
              <a:rPr lang="en-US" sz="2100" dirty="0" smtClean="0"/>
              <a:t>(e.g., FBOs and SASOs) on </a:t>
            </a:r>
            <a:r>
              <a:rPr lang="en-US" sz="2100" dirty="0"/>
              <a:t>TTF property and </a:t>
            </a:r>
            <a:r>
              <a:rPr lang="en-US" sz="2100" dirty="0" smtClean="0"/>
              <a:t>on-airport).</a:t>
            </a:r>
            <a:endParaRPr lang="en-US" sz="2100" dirty="0"/>
          </a:p>
          <a:p>
            <a:pPr lvl="1"/>
            <a:r>
              <a:rPr lang="en-US" sz="2100" dirty="0" smtClean="0"/>
              <a:t>Assists with maintaining </a:t>
            </a:r>
            <a:r>
              <a:rPr lang="en-US" sz="2100" dirty="0"/>
              <a:t>compliance with </a:t>
            </a:r>
            <a:r>
              <a:rPr lang="en-US" sz="2100" dirty="0" smtClean="0"/>
              <a:t>the airport sponsor federal </a:t>
            </a:r>
            <a:r>
              <a:rPr lang="en-US" sz="2100" dirty="0"/>
              <a:t>and state obligations. </a:t>
            </a:r>
          </a:p>
          <a:p>
            <a:pPr lvl="1"/>
            <a:endParaRPr lang="en-US" sz="1800" dirty="0" smtClean="0"/>
          </a:p>
          <a:p>
            <a:pPr lvl="1"/>
            <a:endParaRPr lang="en-US" sz="2100" dirty="0" smtClean="0"/>
          </a:p>
          <a:p>
            <a:pPr lvl="1"/>
            <a:endParaRPr lang="en-US" sz="2100" dirty="0" smtClean="0"/>
          </a:p>
          <a:p>
            <a:pPr lvl="1"/>
            <a:endParaRPr lang="en-US" sz="1800" dirty="0" smtClean="0"/>
          </a:p>
          <a:p>
            <a:pPr lvl="3"/>
            <a:endParaRPr lang="en-US" sz="1500" dirty="0" smtClean="0"/>
          </a:p>
        </p:txBody>
      </p:sp>
    </p:spTree>
    <p:extLst>
      <p:ext uri="{BB962C8B-B14F-4D97-AF65-F5344CB8AC3E}">
        <p14:creationId xmlns:p14="http://schemas.microsoft.com/office/powerpoint/2010/main" val="1302143214"/>
      </p:ext>
    </p:extLst>
  </p:cSld>
  <p:clrMapOvr>
    <a:masterClrMapping/>
  </p:clrMapOvr>
  <p:transition>
    <p:strips/>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02752" cy="990600"/>
          </a:xfrm>
        </p:spPr>
        <p:txBody>
          <a:bodyPr>
            <a:noAutofit/>
          </a:bodyPr>
          <a:lstStyle/>
          <a:p>
            <a:r>
              <a:rPr lang="en-US" sz="3300" dirty="0" smtClean="0"/>
              <a:t>Structure of TTF Operations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49</a:t>
            </a:fld>
            <a:endParaRPr lang="en-US" dirty="0"/>
          </a:p>
        </p:txBody>
      </p:sp>
      <p:sp>
        <p:nvSpPr>
          <p:cNvPr id="4" name="Content Placeholder 3"/>
          <p:cNvSpPr>
            <a:spLocks noGrp="1"/>
          </p:cNvSpPr>
          <p:nvPr>
            <p:ph sz="quarter" idx="1"/>
          </p:nvPr>
        </p:nvSpPr>
        <p:spPr>
          <a:xfrm>
            <a:off x="612648" y="1600200"/>
            <a:ext cx="8455152" cy="5181600"/>
          </a:xfrm>
        </p:spPr>
        <p:txBody>
          <a:bodyPr>
            <a:normAutofit/>
          </a:bodyPr>
          <a:lstStyle/>
          <a:p>
            <a:r>
              <a:rPr lang="en-US" sz="2400" b="1" dirty="0" smtClean="0"/>
              <a:t>Recommendations for TTF operation policy:</a:t>
            </a:r>
          </a:p>
          <a:p>
            <a:pPr lvl="1"/>
            <a:r>
              <a:rPr lang="en-US" sz="2100" dirty="0" smtClean="0"/>
              <a:t>Application and approval process</a:t>
            </a:r>
          </a:p>
          <a:p>
            <a:pPr lvl="1"/>
            <a:r>
              <a:rPr lang="en-US" sz="2100" dirty="0" smtClean="0"/>
              <a:t>Restrictions</a:t>
            </a:r>
          </a:p>
          <a:p>
            <a:pPr lvl="1"/>
            <a:r>
              <a:rPr lang="en-US" sz="2100" dirty="0" smtClean="0"/>
              <a:t>Prohibitions</a:t>
            </a:r>
          </a:p>
          <a:p>
            <a:pPr lvl="1"/>
            <a:r>
              <a:rPr lang="en-US" sz="2100" dirty="0" smtClean="0"/>
              <a:t>Grounds for denial</a:t>
            </a:r>
          </a:p>
          <a:p>
            <a:pPr lvl="1"/>
            <a:endParaRPr lang="en-US" sz="2100" dirty="0"/>
          </a:p>
          <a:p>
            <a:pPr lvl="1"/>
            <a:endParaRPr lang="en-US" sz="1800" dirty="0" smtClean="0"/>
          </a:p>
          <a:p>
            <a:pPr lvl="1"/>
            <a:endParaRPr lang="en-US" sz="2100" dirty="0" smtClean="0"/>
          </a:p>
          <a:p>
            <a:pPr lvl="1"/>
            <a:endParaRPr lang="en-US" sz="2100" dirty="0" smtClean="0"/>
          </a:p>
          <a:p>
            <a:pPr lvl="1"/>
            <a:endParaRPr lang="en-US" sz="1800" dirty="0" smtClean="0"/>
          </a:p>
          <a:p>
            <a:pPr lvl="3"/>
            <a:endParaRPr lang="en-US" sz="1500" dirty="0" smtClean="0"/>
          </a:p>
        </p:txBody>
      </p:sp>
    </p:spTree>
    <p:extLst>
      <p:ext uri="{BB962C8B-B14F-4D97-AF65-F5344CB8AC3E}">
        <p14:creationId xmlns:p14="http://schemas.microsoft.com/office/powerpoint/2010/main" val="2053433833"/>
      </p:ext>
    </p:extLst>
  </p:cSld>
  <p:clrMapOvr>
    <a:masterClrMapping/>
  </p:clrMapOvr>
  <p:transition>
    <p:strip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Types of TTF Activities</a:t>
            </a:r>
            <a:endParaRPr lang="en-US" sz="36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5</a:t>
            </a:fld>
            <a:endParaRPr lang="en-US" dirty="0"/>
          </a:p>
        </p:txBody>
      </p:sp>
      <p:sp>
        <p:nvSpPr>
          <p:cNvPr id="4" name="Content Placeholder 3"/>
          <p:cNvSpPr>
            <a:spLocks noGrp="1"/>
          </p:cNvSpPr>
          <p:nvPr>
            <p:ph sz="quarter" idx="1"/>
          </p:nvPr>
        </p:nvSpPr>
        <p:spPr>
          <a:xfrm>
            <a:off x="304800" y="1590869"/>
            <a:ext cx="8153400" cy="5029200"/>
          </a:xfrm>
        </p:spPr>
        <p:txBody>
          <a:bodyPr>
            <a:normAutofit/>
          </a:bodyPr>
          <a:lstStyle/>
          <a:p>
            <a:pPr marL="0" indent="0">
              <a:spcBef>
                <a:spcPts val="1800"/>
              </a:spcBef>
              <a:buNone/>
            </a:pPr>
            <a:r>
              <a:rPr lang="en-US" sz="2400" dirty="0" smtClean="0"/>
              <a:t>         	 Residential TTF Activities</a:t>
            </a:r>
          </a:p>
          <a:p>
            <a:pPr marL="0" indent="0">
              <a:spcBef>
                <a:spcPts val="1800"/>
              </a:spcBef>
              <a:buNone/>
            </a:pPr>
            <a:r>
              <a:rPr lang="en-US" sz="2400" dirty="0" smtClean="0"/>
              <a:t>         	 Commercial Aeronautical TTF Activities</a:t>
            </a:r>
          </a:p>
          <a:p>
            <a:pPr marL="0" indent="0">
              <a:spcBef>
                <a:spcPts val="1800"/>
              </a:spcBef>
              <a:buNone/>
            </a:pPr>
            <a:r>
              <a:rPr lang="en-US" sz="2400" dirty="0" smtClean="0"/>
              <a:t>         	 Non-Commercial Aeronautical TTF Activities</a:t>
            </a:r>
          </a:p>
          <a:p>
            <a:pPr marL="0" indent="0">
              <a:spcBef>
                <a:spcPts val="1800"/>
              </a:spcBef>
              <a:buNone/>
            </a:pPr>
            <a:r>
              <a:rPr lang="en-US" sz="2400" dirty="0" smtClean="0"/>
              <a:t>        	 Non-Aeronautical TTF Activities</a:t>
            </a:r>
          </a:p>
          <a:p>
            <a:pPr marL="0" indent="0">
              <a:spcBef>
                <a:spcPts val="1800"/>
              </a:spcBef>
              <a:buNone/>
            </a:pPr>
            <a:r>
              <a:rPr lang="en-US" sz="2400" dirty="0" smtClean="0"/>
              <a:t>	 Governmental/Military TTF Activities</a:t>
            </a:r>
          </a:p>
          <a:p>
            <a:endParaRPr lang="en-US" sz="2400" dirty="0"/>
          </a:p>
          <a:p>
            <a:endParaRPr lang="en-US" sz="2400" dirty="0" smtClean="0"/>
          </a:p>
        </p:txBody>
      </p:sp>
      <p:pic>
        <p:nvPicPr>
          <p:cNvPr id="5" name="Picture 4" descr="Residential.jpg"/>
          <p:cNvPicPr/>
          <p:nvPr/>
        </p:nvPicPr>
        <p:blipFill>
          <a:blip r:embed="rId3" cstate="print"/>
          <a:srcRect l="20000" t="20000" r="20000" b="20000"/>
          <a:stretch>
            <a:fillRect/>
          </a:stretch>
        </p:blipFill>
        <p:spPr>
          <a:xfrm>
            <a:off x="760857" y="1619250"/>
            <a:ext cx="502920" cy="502920"/>
          </a:xfrm>
          <a:prstGeom prst="rect">
            <a:avLst/>
          </a:prstGeom>
        </p:spPr>
      </p:pic>
      <p:pic>
        <p:nvPicPr>
          <p:cNvPr id="6" name="Picture 5" descr="Commercial Aero.jpg"/>
          <p:cNvPicPr/>
          <p:nvPr/>
        </p:nvPicPr>
        <p:blipFill>
          <a:blip r:embed="rId4" cstate="print"/>
          <a:srcRect l="20000" t="20000" r="20000" b="20000"/>
          <a:stretch>
            <a:fillRect/>
          </a:stretch>
        </p:blipFill>
        <p:spPr>
          <a:xfrm>
            <a:off x="748416" y="2232245"/>
            <a:ext cx="502920" cy="502920"/>
          </a:xfrm>
          <a:prstGeom prst="rect">
            <a:avLst/>
          </a:prstGeom>
        </p:spPr>
      </p:pic>
      <p:pic>
        <p:nvPicPr>
          <p:cNvPr id="7" name="Picture 6" descr="Non-Commercial Aero.jpg"/>
          <p:cNvPicPr/>
          <p:nvPr/>
        </p:nvPicPr>
        <p:blipFill>
          <a:blip r:embed="rId5" cstate="print"/>
          <a:srcRect l="20000" t="15000" r="20000" b="22500"/>
          <a:stretch>
            <a:fillRect/>
          </a:stretch>
        </p:blipFill>
        <p:spPr>
          <a:xfrm>
            <a:off x="770382" y="2801126"/>
            <a:ext cx="493395" cy="511810"/>
          </a:xfrm>
          <a:prstGeom prst="rect">
            <a:avLst/>
          </a:prstGeom>
        </p:spPr>
      </p:pic>
      <p:pic>
        <p:nvPicPr>
          <p:cNvPr id="8" name="Picture 7" descr="Non-aeronautical.png"/>
          <p:cNvPicPr/>
          <p:nvPr/>
        </p:nvPicPr>
        <p:blipFill>
          <a:blip r:embed="rId6" cstate="print"/>
          <a:srcRect l="20000" t="20000" r="20000" b="19000"/>
          <a:stretch>
            <a:fillRect/>
          </a:stretch>
        </p:blipFill>
        <p:spPr>
          <a:xfrm>
            <a:off x="770382" y="3410971"/>
            <a:ext cx="502920" cy="502920"/>
          </a:xfrm>
          <a:prstGeom prst="rect">
            <a:avLst/>
          </a:prstGeom>
        </p:spPr>
      </p:pic>
      <p:pic>
        <p:nvPicPr>
          <p:cNvPr id="9" name="Picture 8" descr="Govt-Military-05.jpg"/>
          <p:cNvPicPr/>
          <p:nvPr/>
        </p:nvPicPr>
        <p:blipFill>
          <a:blip r:embed="rId7" cstate="print"/>
          <a:srcRect l="18500" t="22000" r="20000" b="18500"/>
          <a:stretch>
            <a:fillRect/>
          </a:stretch>
        </p:blipFill>
        <p:spPr>
          <a:xfrm>
            <a:off x="770382" y="3997705"/>
            <a:ext cx="502920" cy="502920"/>
          </a:xfrm>
          <a:prstGeom prst="rect">
            <a:avLst/>
          </a:prstGeom>
        </p:spPr>
      </p:pic>
    </p:spTree>
    <p:extLst>
      <p:ext uri="{BB962C8B-B14F-4D97-AF65-F5344CB8AC3E}">
        <p14:creationId xmlns:p14="http://schemas.microsoft.com/office/powerpoint/2010/main" val="936499713"/>
      </p:ext>
    </p:extLst>
  </p:cSld>
  <p:clrMapOvr>
    <a:masterClrMapping/>
  </p:clrMapOvr>
  <p:transition>
    <p:strips/>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02752" cy="990600"/>
          </a:xfrm>
        </p:spPr>
        <p:txBody>
          <a:bodyPr>
            <a:noAutofit/>
          </a:bodyPr>
          <a:lstStyle/>
          <a:p>
            <a:r>
              <a:rPr lang="en-US" sz="3300" dirty="0" smtClean="0"/>
              <a:t>Structure of TTF Operations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50</a:t>
            </a:fld>
            <a:endParaRPr lang="en-US" dirty="0"/>
          </a:p>
        </p:txBody>
      </p:sp>
      <p:sp>
        <p:nvSpPr>
          <p:cNvPr id="4" name="Content Placeholder 3"/>
          <p:cNvSpPr>
            <a:spLocks noGrp="1"/>
          </p:cNvSpPr>
          <p:nvPr>
            <p:ph sz="quarter" idx="1"/>
          </p:nvPr>
        </p:nvSpPr>
        <p:spPr>
          <a:xfrm>
            <a:off x="612648" y="1600200"/>
            <a:ext cx="8455152" cy="5181600"/>
          </a:xfrm>
        </p:spPr>
        <p:txBody>
          <a:bodyPr>
            <a:normAutofit/>
          </a:bodyPr>
          <a:lstStyle/>
          <a:p>
            <a:r>
              <a:rPr lang="en-US" sz="2400" b="1" dirty="0" smtClean="0"/>
              <a:t>Recommendations for setting TTF operations rents and fees :</a:t>
            </a:r>
          </a:p>
          <a:p>
            <a:pPr lvl="1"/>
            <a:r>
              <a:rPr lang="en-US" sz="2100" dirty="0" smtClean="0"/>
              <a:t>On-airport land, infrastructure, and improvements</a:t>
            </a:r>
          </a:p>
          <a:p>
            <a:pPr lvl="1"/>
            <a:r>
              <a:rPr lang="en-US" sz="2100" dirty="0" smtClean="0"/>
              <a:t>TTF property land, infrastructure, and improvements</a:t>
            </a:r>
          </a:p>
          <a:p>
            <a:pPr lvl="1"/>
            <a:r>
              <a:rPr lang="en-US" sz="2100" dirty="0" smtClean="0"/>
              <a:t>TTF activities</a:t>
            </a:r>
          </a:p>
          <a:p>
            <a:pPr lvl="1"/>
            <a:r>
              <a:rPr lang="en-US" sz="2100" dirty="0" smtClean="0"/>
              <a:t>TTF access</a:t>
            </a:r>
          </a:p>
          <a:p>
            <a:r>
              <a:rPr lang="en-US" sz="2400" b="1" dirty="0"/>
              <a:t>Recommendations for </a:t>
            </a:r>
            <a:r>
              <a:rPr lang="en-US" sz="2400" b="1" dirty="0" smtClean="0"/>
              <a:t>adjusting </a:t>
            </a:r>
            <a:r>
              <a:rPr lang="en-US" sz="2400" b="1" dirty="0"/>
              <a:t>TTF </a:t>
            </a:r>
            <a:r>
              <a:rPr lang="en-US" sz="2400" b="1" dirty="0" smtClean="0"/>
              <a:t>operations </a:t>
            </a:r>
            <a:r>
              <a:rPr lang="en-US" sz="2400" b="1" dirty="0"/>
              <a:t>rents and fees :</a:t>
            </a:r>
          </a:p>
          <a:p>
            <a:pPr lvl="1"/>
            <a:r>
              <a:rPr lang="en-US" sz="2100" dirty="0"/>
              <a:t>On-airport land, infrastructure, and improvements</a:t>
            </a:r>
          </a:p>
          <a:p>
            <a:pPr lvl="1"/>
            <a:r>
              <a:rPr lang="en-US" sz="2100" dirty="0"/>
              <a:t>TTF property land, infrastructure, and improvements</a:t>
            </a:r>
          </a:p>
          <a:p>
            <a:pPr lvl="1"/>
            <a:r>
              <a:rPr lang="en-US" sz="2100" dirty="0"/>
              <a:t>TTF activities</a:t>
            </a:r>
          </a:p>
          <a:p>
            <a:pPr lvl="1"/>
            <a:r>
              <a:rPr lang="en-US" sz="2100" dirty="0"/>
              <a:t>TTF access</a:t>
            </a:r>
          </a:p>
          <a:p>
            <a:endParaRPr lang="en-US" sz="2400" dirty="0" smtClean="0"/>
          </a:p>
          <a:p>
            <a:pPr lvl="1"/>
            <a:endParaRPr lang="en-US" sz="2100" dirty="0"/>
          </a:p>
          <a:p>
            <a:pPr lvl="1"/>
            <a:endParaRPr lang="en-US" sz="1800" dirty="0" smtClean="0"/>
          </a:p>
          <a:p>
            <a:pPr lvl="1"/>
            <a:endParaRPr lang="en-US" sz="2100" dirty="0" smtClean="0"/>
          </a:p>
          <a:p>
            <a:pPr lvl="1"/>
            <a:endParaRPr lang="en-US" sz="2100" dirty="0" smtClean="0"/>
          </a:p>
          <a:p>
            <a:pPr lvl="1"/>
            <a:endParaRPr lang="en-US" sz="1800" dirty="0" smtClean="0"/>
          </a:p>
          <a:p>
            <a:pPr lvl="3"/>
            <a:endParaRPr lang="en-US" sz="1500" dirty="0" smtClean="0"/>
          </a:p>
        </p:txBody>
      </p:sp>
    </p:spTree>
    <p:extLst>
      <p:ext uri="{BB962C8B-B14F-4D97-AF65-F5344CB8AC3E}">
        <p14:creationId xmlns:p14="http://schemas.microsoft.com/office/powerpoint/2010/main" val="248793061"/>
      </p:ext>
    </p:extLst>
  </p:cSld>
  <p:clrMapOvr>
    <a:masterClrMapping/>
  </p:clrMapOvr>
  <p:transition>
    <p:strips/>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02752" cy="990600"/>
          </a:xfrm>
        </p:spPr>
        <p:txBody>
          <a:bodyPr>
            <a:noAutofit/>
          </a:bodyPr>
          <a:lstStyle/>
          <a:p>
            <a:r>
              <a:rPr lang="en-US" sz="3300" dirty="0" smtClean="0"/>
              <a:t>Structure of TTF Operations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51</a:t>
            </a:fld>
            <a:endParaRPr lang="en-US" dirty="0"/>
          </a:p>
        </p:txBody>
      </p:sp>
      <p:sp>
        <p:nvSpPr>
          <p:cNvPr id="4" name="Content Placeholder 3"/>
          <p:cNvSpPr>
            <a:spLocks noGrp="1"/>
          </p:cNvSpPr>
          <p:nvPr>
            <p:ph sz="quarter" idx="1"/>
          </p:nvPr>
        </p:nvSpPr>
        <p:spPr>
          <a:xfrm>
            <a:off x="612648" y="1600200"/>
            <a:ext cx="8455152" cy="5181600"/>
          </a:xfrm>
        </p:spPr>
        <p:txBody>
          <a:bodyPr>
            <a:normAutofit/>
          </a:bodyPr>
          <a:lstStyle/>
          <a:p>
            <a:r>
              <a:rPr lang="en-US" sz="2400" b="1" dirty="0" smtClean="0"/>
              <a:t>Recommendations for type of TTF operations agreement:</a:t>
            </a:r>
          </a:p>
          <a:p>
            <a:pPr lvl="1"/>
            <a:r>
              <a:rPr lang="en-US" sz="2100" dirty="0" smtClean="0"/>
              <a:t>Deed restriction</a:t>
            </a:r>
          </a:p>
          <a:p>
            <a:pPr lvl="1"/>
            <a:r>
              <a:rPr lang="en-US" sz="2100" dirty="0" smtClean="0"/>
              <a:t>Easement</a:t>
            </a:r>
          </a:p>
          <a:p>
            <a:pPr lvl="1"/>
            <a:r>
              <a:rPr lang="en-US" sz="2100" dirty="0" smtClean="0"/>
              <a:t>Lease</a:t>
            </a:r>
          </a:p>
          <a:p>
            <a:pPr lvl="1"/>
            <a:r>
              <a:rPr lang="en-US" sz="2100" dirty="0" smtClean="0"/>
              <a:t>License/Permit</a:t>
            </a:r>
          </a:p>
          <a:p>
            <a:pPr lvl="1"/>
            <a:r>
              <a:rPr lang="en-US" sz="2100" dirty="0" smtClean="0"/>
              <a:t>Contract</a:t>
            </a:r>
          </a:p>
          <a:p>
            <a:pPr lvl="1"/>
            <a:endParaRPr lang="en-US" sz="2100" dirty="0"/>
          </a:p>
          <a:p>
            <a:pPr lvl="1"/>
            <a:endParaRPr lang="en-US" sz="1800" dirty="0" smtClean="0"/>
          </a:p>
          <a:p>
            <a:pPr lvl="1"/>
            <a:endParaRPr lang="en-US" sz="2100" dirty="0" smtClean="0"/>
          </a:p>
          <a:p>
            <a:pPr lvl="1"/>
            <a:endParaRPr lang="en-US" sz="2100" dirty="0" smtClean="0"/>
          </a:p>
          <a:p>
            <a:pPr lvl="1"/>
            <a:endParaRPr lang="en-US" sz="1800" dirty="0" smtClean="0"/>
          </a:p>
          <a:p>
            <a:pPr lvl="3"/>
            <a:endParaRPr lang="en-US" sz="1500" dirty="0" smtClean="0"/>
          </a:p>
        </p:txBody>
      </p:sp>
    </p:spTree>
    <p:extLst>
      <p:ext uri="{BB962C8B-B14F-4D97-AF65-F5344CB8AC3E}">
        <p14:creationId xmlns:p14="http://schemas.microsoft.com/office/powerpoint/2010/main" val="3353586699"/>
      </p:ext>
    </p:extLst>
  </p:cSld>
  <p:clrMapOvr>
    <a:masterClrMapping/>
  </p:clrMapOvr>
  <p:transition>
    <p:strips/>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02752" cy="990600"/>
          </a:xfrm>
        </p:spPr>
        <p:txBody>
          <a:bodyPr>
            <a:noAutofit/>
          </a:bodyPr>
          <a:lstStyle/>
          <a:p>
            <a:r>
              <a:rPr lang="en-US" sz="3300" dirty="0" smtClean="0"/>
              <a:t>Structure of TTF Operations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52</a:t>
            </a:fld>
            <a:endParaRPr lang="en-US" dirty="0"/>
          </a:p>
        </p:txBody>
      </p:sp>
      <p:sp>
        <p:nvSpPr>
          <p:cNvPr id="4" name="Content Placeholder 3"/>
          <p:cNvSpPr>
            <a:spLocks noGrp="1"/>
          </p:cNvSpPr>
          <p:nvPr>
            <p:ph sz="quarter" idx="1"/>
          </p:nvPr>
        </p:nvSpPr>
        <p:spPr>
          <a:xfrm>
            <a:off x="612648" y="1600200"/>
            <a:ext cx="8455152" cy="5181600"/>
          </a:xfrm>
        </p:spPr>
        <p:txBody>
          <a:bodyPr>
            <a:normAutofit/>
          </a:bodyPr>
          <a:lstStyle/>
          <a:p>
            <a:r>
              <a:rPr lang="en-US" sz="2400" b="1" dirty="0" smtClean="0"/>
              <a:t>Recommendations for terms and conditions of TTF operations agreement:</a:t>
            </a:r>
          </a:p>
          <a:p>
            <a:pPr lvl="1"/>
            <a:r>
              <a:rPr lang="en-US" sz="2100" dirty="0" smtClean="0"/>
              <a:t>Term of agreement</a:t>
            </a:r>
          </a:p>
          <a:p>
            <a:pPr lvl="1"/>
            <a:r>
              <a:rPr lang="en-US" sz="2100" dirty="0" smtClean="0"/>
              <a:t>Permitted, restricted, and prohibited TTF access and activities</a:t>
            </a:r>
          </a:p>
          <a:p>
            <a:pPr lvl="1"/>
            <a:r>
              <a:rPr lang="en-US" sz="2100" dirty="0" smtClean="0"/>
              <a:t>TTF rents and fees</a:t>
            </a:r>
          </a:p>
          <a:p>
            <a:pPr lvl="1"/>
            <a:r>
              <a:rPr lang="en-US" sz="2100" dirty="0" smtClean="0"/>
              <a:t>Infrastructure and improvements</a:t>
            </a:r>
          </a:p>
          <a:p>
            <a:pPr lvl="1"/>
            <a:r>
              <a:rPr lang="en-US" sz="2100" dirty="0" smtClean="0"/>
              <a:t>Maintenance and repair</a:t>
            </a:r>
          </a:p>
          <a:p>
            <a:pPr lvl="1"/>
            <a:r>
              <a:rPr lang="en-US" sz="2100" dirty="0" smtClean="0"/>
              <a:t>TTF entity obligations</a:t>
            </a:r>
          </a:p>
          <a:p>
            <a:pPr lvl="1"/>
            <a:r>
              <a:rPr lang="en-US" sz="2100" dirty="0" smtClean="0"/>
              <a:t>Airport sponsor obligations</a:t>
            </a:r>
          </a:p>
          <a:p>
            <a:pPr lvl="1"/>
            <a:r>
              <a:rPr lang="en-US" sz="2100" dirty="0" smtClean="0"/>
              <a:t>Transfer, sublease, assignment</a:t>
            </a:r>
          </a:p>
          <a:p>
            <a:pPr lvl="1"/>
            <a:r>
              <a:rPr lang="en-US" sz="2100" dirty="0" smtClean="0"/>
              <a:t>Insurance</a:t>
            </a:r>
          </a:p>
          <a:p>
            <a:pPr lvl="1"/>
            <a:r>
              <a:rPr lang="en-US" sz="2100" dirty="0" smtClean="0"/>
              <a:t>Default and termination</a:t>
            </a:r>
            <a:endParaRPr lang="en-US" sz="2100" dirty="0"/>
          </a:p>
          <a:p>
            <a:pPr lvl="1"/>
            <a:endParaRPr lang="en-US" sz="1800" dirty="0" smtClean="0"/>
          </a:p>
          <a:p>
            <a:pPr lvl="1"/>
            <a:endParaRPr lang="en-US" sz="2100" dirty="0" smtClean="0"/>
          </a:p>
          <a:p>
            <a:pPr lvl="1"/>
            <a:endParaRPr lang="en-US" sz="2100" dirty="0" smtClean="0"/>
          </a:p>
          <a:p>
            <a:pPr lvl="1"/>
            <a:endParaRPr lang="en-US" sz="1800" dirty="0" smtClean="0"/>
          </a:p>
          <a:p>
            <a:pPr lvl="3"/>
            <a:endParaRPr lang="en-US" sz="1500" dirty="0" smtClean="0"/>
          </a:p>
        </p:txBody>
      </p:sp>
    </p:spTree>
    <p:extLst>
      <p:ext uri="{BB962C8B-B14F-4D97-AF65-F5344CB8AC3E}">
        <p14:creationId xmlns:p14="http://schemas.microsoft.com/office/powerpoint/2010/main" val="2355550758"/>
      </p:ext>
    </p:extLst>
  </p:cSld>
  <p:clrMapOvr>
    <a:masterClrMapping/>
  </p:clrMapOvr>
  <p:transition>
    <p:strips/>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02752" cy="990600"/>
          </a:xfrm>
        </p:spPr>
        <p:txBody>
          <a:bodyPr>
            <a:noAutofit/>
          </a:bodyPr>
          <a:lstStyle/>
          <a:p>
            <a:r>
              <a:rPr lang="en-US" sz="3300" dirty="0" smtClean="0"/>
              <a:t>Management of TTF Operations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53</a:t>
            </a:fld>
            <a:endParaRPr lang="en-US" dirty="0"/>
          </a:p>
        </p:txBody>
      </p:sp>
      <p:sp>
        <p:nvSpPr>
          <p:cNvPr id="4" name="Content Placeholder 3"/>
          <p:cNvSpPr>
            <a:spLocks noGrp="1"/>
          </p:cNvSpPr>
          <p:nvPr>
            <p:ph sz="quarter" idx="1"/>
          </p:nvPr>
        </p:nvSpPr>
        <p:spPr>
          <a:xfrm>
            <a:off x="612648" y="1600200"/>
            <a:ext cx="8455152" cy="5181600"/>
          </a:xfrm>
        </p:spPr>
        <p:txBody>
          <a:bodyPr>
            <a:normAutofit/>
          </a:bodyPr>
          <a:lstStyle/>
          <a:p>
            <a:r>
              <a:rPr lang="en-US" sz="2400" b="1" dirty="0" smtClean="0"/>
              <a:t>Recommendations for management of TTF operations:</a:t>
            </a:r>
          </a:p>
          <a:p>
            <a:pPr lvl="1"/>
            <a:r>
              <a:rPr lang="en-US" sz="2100" dirty="0" smtClean="0"/>
              <a:t>Airport sponsor regulatory measures</a:t>
            </a:r>
          </a:p>
          <a:p>
            <a:pPr lvl="2"/>
            <a:r>
              <a:rPr lang="en-US" sz="1800" dirty="0" smtClean="0"/>
              <a:t>Ordinances</a:t>
            </a:r>
          </a:p>
          <a:p>
            <a:pPr lvl="2"/>
            <a:r>
              <a:rPr lang="en-US" sz="1800" dirty="0" smtClean="0"/>
              <a:t>Zoning codes</a:t>
            </a:r>
          </a:p>
          <a:p>
            <a:pPr lvl="2"/>
            <a:r>
              <a:rPr lang="en-US" sz="1800" dirty="0" smtClean="0"/>
              <a:t>Building codes</a:t>
            </a:r>
          </a:p>
          <a:p>
            <a:pPr lvl="1"/>
            <a:r>
              <a:rPr lang="en-US" sz="2100" dirty="0" smtClean="0"/>
              <a:t>Planning documents</a:t>
            </a:r>
          </a:p>
          <a:p>
            <a:pPr lvl="2"/>
            <a:r>
              <a:rPr lang="en-US" sz="1800" dirty="0" smtClean="0"/>
              <a:t>Airport strategic plan</a:t>
            </a:r>
          </a:p>
          <a:p>
            <a:pPr lvl="2"/>
            <a:r>
              <a:rPr lang="en-US" sz="1800" dirty="0" smtClean="0"/>
              <a:t>Airport master plan/layout plan</a:t>
            </a:r>
          </a:p>
          <a:p>
            <a:pPr lvl="1"/>
            <a:r>
              <a:rPr lang="en-US" sz="2100" dirty="0" smtClean="0"/>
              <a:t>Management and compliance documents</a:t>
            </a:r>
            <a:endParaRPr lang="en-US" sz="2100" dirty="0"/>
          </a:p>
          <a:p>
            <a:pPr lvl="2"/>
            <a:r>
              <a:rPr lang="en-US" sz="1800" dirty="0" smtClean="0"/>
              <a:t>Minimum standards</a:t>
            </a:r>
          </a:p>
          <a:p>
            <a:pPr lvl="2"/>
            <a:r>
              <a:rPr lang="en-US" sz="1800" dirty="0" smtClean="0"/>
              <a:t>Rules and regulations</a:t>
            </a:r>
          </a:p>
          <a:p>
            <a:pPr lvl="2"/>
            <a:r>
              <a:rPr lang="en-US" sz="1800" dirty="0" smtClean="0"/>
              <a:t>Development standards</a:t>
            </a:r>
          </a:p>
          <a:p>
            <a:pPr lvl="2"/>
            <a:r>
              <a:rPr lang="en-US" sz="1800" dirty="0" smtClean="0"/>
              <a:t>Other documents</a:t>
            </a:r>
            <a:endParaRPr lang="en-US" sz="1800" dirty="0"/>
          </a:p>
          <a:p>
            <a:pPr lvl="1"/>
            <a:endParaRPr lang="en-US" sz="2100" dirty="0" smtClean="0"/>
          </a:p>
          <a:p>
            <a:pPr lvl="1"/>
            <a:endParaRPr lang="en-US" sz="2100" dirty="0" smtClean="0"/>
          </a:p>
          <a:p>
            <a:pPr lvl="1"/>
            <a:endParaRPr lang="en-US" sz="1800" dirty="0" smtClean="0"/>
          </a:p>
          <a:p>
            <a:pPr lvl="3"/>
            <a:endParaRPr lang="en-US" sz="1500" dirty="0" smtClean="0"/>
          </a:p>
        </p:txBody>
      </p:sp>
    </p:spTree>
    <p:extLst>
      <p:ext uri="{BB962C8B-B14F-4D97-AF65-F5344CB8AC3E}">
        <p14:creationId xmlns:p14="http://schemas.microsoft.com/office/powerpoint/2010/main" val="1452554753"/>
      </p:ext>
    </p:extLst>
  </p:cSld>
  <p:clrMapOvr>
    <a:masterClrMapping/>
  </p:clrMapOvr>
  <p:transition>
    <p:strips/>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02752" cy="990600"/>
          </a:xfrm>
        </p:spPr>
        <p:txBody>
          <a:bodyPr>
            <a:noAutofit/>
          </a:bodyPr>
          <a:lstStyle/>
          <a:p>
            <a:r>
              <a:rPr lang="en-US" sz="3300" dirty="0" smtClean="0"/>
              <a:t>Management of TTF Operations</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54</a:t>
            </a:fld>
            <a:endParaRPr lang="en-US" dirty="0"/>
          </a:p>
        </p:txBody>
      </p:sp>
      <p:sp>
        <p:nvSpPr>
          <p:cNvPr id="4" name="Content Placeholder 3"/>
          <p:cNvSpPr>
            <a:spLocks noGrp="1"/>
          </p:cNvSpPr>
          <p:nvPr>
            <p:ph sz="quarter" idx="1"/>
          </p:nvPr>
        </p:nvSpPr>
        <p:spPr>
          <a:xfrm>
            <a:off x="612648" y="1600200"/>
            <a:ext cx="8455152" cy="5181600"/>
          </a:xfrm>
        </p:spPr>
        <p:txBody>
          <a:bodyPr>
            <a:normAutofit/>
          </a:bodyPr>
          <a:lstStyle/>
          <a:p>
            <a:r>
              <a:rPr lang="en-US" sz="2400" b="1" dirty="0" smtClean="0"/>
              <a:t>Recommendations (continued) for management of TTF operations:</a:t>
            </a:r>
          </a:p>
          <a:p>
            <a:pPr lvl="1"/>
            <a:r>
              <a:rPr lang="en-US" sz="2100" dirty="0" smtClean="0"/>
              <a:t>Airport operations</a:t>
            </a:r>
          </a:p>
          <a:p>
            <a:pPr lvl="2"/>
            <a:r>
              <a:rPr lang="en-US" sz="1800" dirty="0" smtClean="0"/>
              <a:t>TTF access</a:t>
            </a:r>
          </a:p>
          <a:p>
            <a:pPr lvl="2"/>
            <a:r>
              <a:rPr lang="en-US" sz="1800" dirty="0" smtClean="0"/>
              <a:t>Safety and security</a:t>
            </a:r>
          </a:p>
          <a:p>
            <a:pPr lvl="2"/>
            <a:r>
              <a:rPr lang="en-US" sz="1800" dirty="0" smtClean="0"/>
              <a:t>Maintenance</a:t>
            </a:r>
          </a:p>
          <a:p>
            <a:pPr lvl="2"/>
            <a:r>
              <a:rPr lang="en-US" sz="1800" dirty="0" smtClean="0"/>
              <a:t>Incursions</a:t>
            </a:r>
          </a:p>
          <a:p>
            <a:pPr lvl="1"/>
            <a:r>
              <a:rPr lang="en-US" sz="2100" dirty="0" smtClean="0"/>
              <a:t>Education</a:t>
            </a:r>
          </a:p>
          <a:p>
            <a:pPr lvl="1"/>
            <a:r>
              <a:rPr lang="en-US" sz="2100" dirty="0"/>
              <a:t>E</a:t>
            </a:r>
            <a:r>
              <a:rPr lang="en-US" sz="2100" dirty="0" smtClean="0"/>
              <a:t>nforcement</a:t>
            </a:r>
          </a:p>
          <a:p>
            <a:pPr lvl="1"/>
            <a:endParaRPr lang="en-US" sz="2100" dirty="0" smtClean="0"/>
          </a:p>
          <a:p>
            <a:pPr lvl="1"/>
            <a:endParaRPr lang="en-US" sz="2100" dirty="0" smtClean="0"/>
          </a:p>
          <a:p>
            <a:pPr lvl="1"/>
            <a:endParaRPr lang="en-US" sz="1800" dirty="0" smtClean="0"/>
          </a:p>
          <a:p>
            <a:pPr lvl="3"/>
            <a:endParaRPr lang="en-US" sz="1500" dirty="0" smtClean="0"/>
          </a:p>
        </p:txBody>
      </p:sp>
    </p:spTree>
    <p:extLst>
      <p:ext uri="{BB962C8B-B14F-4D97-AF65-F5344CB8AC3E}">
        <p14:creationId xmlns:p14="http://schemas.microsoft.com/office/powerpoint/2010/main" val="4120758912"/>
      </p:ext>
    </p:extLst>
  </p:cSld>
  <p:clrMapOvr>
    <a:masterClrMapping/>
  </p:clrMapOvr>
  <p:transition>
    <p:strips/>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Approval to Move Forward?</a:t>
            </a:r>
            <a:endParaRPr lang="en-US" sz="3300" dirty="0"/>
          </a:p>
        </p:txBody>
      </p:sp>
      <p:sp>
        <p:nvSpPr>
          <p:cNvPr id="3" name="Slide Number Placeholder 2"/>
          <p:cNvSpPr>
            <a:spLocks noGrp="1"/>
          </p:cNvSpPr>
          <p:nvPr>
            <p:ph type="sldNum" sz="quarter" idx="12"/>
          </p:nvPr>
        </p:nvSpPr>
        <p:spPr/>
        <p:txBody>
          <a:bodyPr>
            <a:normAutofit fontScale="85000" lnSpcReduction="20000"/>
          </a:bodyPr>
          <a:lstStyle/>
          <a:p>
            <a:fld id="{41D2628C-B766-49ED-AD34-748A6F5FD9E6}" type="slidenum">
              <a:rPr lang="en-US" smtClean="0"/>
              <a:pPr/>
              <a:t>55</a:t>
            </a:fld>
            <a:endParaRPr lang="en-US" dirty="0"/>
          </a:p>
        </p:txBody>
      </p:sp>
      <p:pic>
        <p:nvPicPr>
          <p:cNvPr id="5" name="Picture 4" descr="MP900216025.JPG"/>
          <p:cNvPicPr/>
          <p:nvPr/>
        </p:nvPicPr>
        <p:blipFill>
          <a:blip r:embed="rId3" cstate="print"/>
          <a:stretch>
            <a:fillRect/>
          </a:stretch>
        </p:blipFill>
        <p:spPr>
          <a:xfrm>
            <a:off x="2590800" y="2766846"/>
            <a:ext cx="3957638" cy="2643354"/>
          </a:xfrm>
          <a:prstGeom prst="rect">
            <a:avLst/>
          </a:prstGeom>
        </p:spPr>
      </p:pic>
    </p:spTree>
  </p:cSld>
  <p:clrMapOvr>
    <a:masterClrMapping/>
  </p:clrMapOvr>
  <p:transition>
    <p:strip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609600" y="1589566"/>
            <a:ext cx="4343400" cy="5039833"/>
          </a:xfrm>
        </p:spPr>
        <p:txBody>
          <a:bodyPr>
            <a:normAutofit lnSpcReduction="10000"/>
          </a:bodyPr>
          <a:lstStyle/>
          <a:p>
            <a:r>
              <a:rPr lang="en-US" sz="2400" b="1" dirty="0" smtClean="0"/>
              <a:t>Residential </a:t>
            </a:r>
            <a:r>
              <a:rPr lang="en-US" sz="2400" b="1" dirty="0"/>
              <a:t>TTF activities </a:t>
            </a:r>
            <a:r>
              <a:rPr lang="en-US" sz="2400" dirty="0"/>
              <a:t>encompass TTF entities with single and multi-unit (user) residences (e.g., homes, duplexes, apartments, etc.) located on TTF property with an attached or detached hangar.  A hangar on TTF property that incorporates living quarters for permanent or long-term use is considered a residential TTF activity as well</a:t>
            </a:r>
            <a:r>
              <a:rPr lang="en-US" sz="2400" dirty="0" smtClean="0"/>
              <a:t>.</a:t>
            </a:r>
          </a:p>
        </p:txBody>
      </p:sp>
      <p:sp>
        <p:nvSpPr>
          <p:cNvPr id="3" name="Slide Number Placeholder 2"/>
          <p:cNvSpPr>
            <a:spLocks noGrp="1"/>
          </p:cNvSpPr>
          <p:nvPr>
            <p:ph type="sldNum" sz="quarter" idx="16"/>
          </p:nvPr>
        </p:nvSpPr>
        <p:spPr/>
        <p:txBody>
          <a:bodyPr>
            <a:normAutofit fontScale="85000" lnSpcReduction="20000"/>
          </a:bodyPr>
          <a:lstStyle/>
          <a:p>
            <a:fld id="{41D2628C-B766-49ED-AD34-748A6F5FD9E6}" type="slidenum">
              <a:rPr lang="en-US" smtClean="0"/>
              <a:pPr/>
              <a:t>6</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676400"/>
            <a:ext cx="2373831" cy="4357547"/>
          </a:xfrm>
          <a:prstGeom prst="rect">
            <a:avLst/>
          </a:prstGeom>
        </p:spPr>
      </p:pic>
      <p:sp>
        <p:nvSpPr>
          <p:cNvPr id="8" name="TextBox 7"/>
          <p:cNvSpPr txBox="1"/>
          <p:nvPr/>
        </p:nvSpPr>
        <p:spPr>
          <a:xfrm>
            <a:off x="5276850" y="6107668"/>
            <a:ext cx="3276600" cy="646331"/>
          </a:xfrm>
          <a:prstGeom prst="rect">
            <a:avLst/>
          </a:prstGeom>
          <a:noFill/>
        </p:spPr>
        <p:txBody>
          <a:bodyPr wrap="square">
            <a:spAutoFit/>
          </a:bodyPr>
          <a:lstStyle/>
          <a:p>
            <a:pPr algn="ctr">
              <a:defRPr/>
            </a:pPr>
            <a:r>
              <a:rPr lang="en-US" sz="1800" dirty="0">
                <a:latin typeface="+mn-lt"/>
              </a:rPr>
              <a:t>Independence </a:t>
            </a:r>
            <a:r>
              <a:rPr lang="en-US" sz="1800" dirty="0" smtClean="0">
                <a:latin typeface="+mn-lt"/>
              </a:rPr>
              <a:t>Airport</a:t>
            </a:r>
          </a:p>
          <a:p>
            <a:pPr algn="ctr">
              <a:defRPr/>
            </a:pPr>
            <a:r>
              <a:rPr lang="en-US" dirty="0" smtClean="0"/>
              <a:t>Independence, </a:t>
            </a:r>
            <a:r>
              <a:rPr lang="en-US" sz="1800" dirty="0" smtClean="0">
                <a:latin typeface="+mn-lt"/>
              </a:rPr>
              <a:t>Oregon</a:t>
            </a:r>
            <a:endParaRPr lang="en-US" sz="1800" dirty="0">
              <a:latin typeface="+mn-lt"/>
            </a:endParaRPr>
          </a:p>
        </p:txBody>
      </p:sp>
      <p:pic>
        <p:nvPicPr>
          <p:cNvPr id="10" name="Picture 9" descr="Residential.jpg"/>
          <p:cNvPicPr/>
          <p:nvPr/>
        </p:nvPicPr>
        <p:blipFill>
          <a:blip r:embed="rId4" cstate="print"/>
          <a:srcRect l="20000" t="20000" r="20000" b="20000"/>
          <a:stretch>
            <a:fillRect/>
          </a:stretch>
        </p:blipFill>
        <p:spPr>
          <a:xfrm>
            <a:off x="358140" y="1676400"/>
            <a:ext cx="502920" cy="502920"/>
          </a:xfrm>
          <a:prstGeom prst="rect">
            <a:avLst/>
          </a:prstGeom>
        </p:spPr>
      </p:pic>
      <p:sp>
        <p:nvSpPr>
          <p:cNvPr id="11" name="Title 1"/>
          <p:cNvSpPr txBox="1">
            <a:spLocks/>
          </p:cNvSpPr>
          <p:nvPr/>
        </p:nvSpPr>
        <p:spPr>
          <a:xfrm>
            <a:off x="612648" y="22860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300" dirty="0"/>
              <a:t>Residential TTF Activities</a:t>
            </a:r>
          </a:p>
        </p:txBody>
      </p:sp>
    </p:spTree>
    <p:extLst>
      <p:ext uri="{BB962C8B-B14F-4D97-AF65-F5344CB8AC3E}">
        <p14:creationId xmlns:p14="http://schemas.microsoft.com/office/powerpoint/2010/main" val="2332019004"/>
      </p:ext>
    </p:extLst>
  </p:cSld>
  <p:clrMapOvr>
    <a:masterClrMapping/>
  </p:clrMapOvr>
  <p:transition>
    <p:strip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382000" cy="990600"/>
          </a:xfrm>
        </p:spPr>
        <p:txBody>
          <a:bodyPr>
            <a:noAutofit/>
          </a:bodyPr>
          <a:lstStyle/>
          <a:p>
            <a:r>
              <a:rPr lang="en-US" sz="3300" dirty="0" smtClean="0"/>
              <a:t>Commercial Aeronautical TTF Activities</a:t>
            </a:r>
            <a:endParaRPr lang="en-US" sz="3300" dirty="0"/>
          </a:p>
        </p:txBody>
      </p:sp>
      <p:sp>
        <p:nvSpPr>
          <p:cNvPr id="4" name="Content Placeholder 3"/>
          <p:cNvSpPr>
            <a:spLocks noGrp="1"/>
          </p:cNvSpPr>
          <p:nvPr>
            <p:ph sz="quarter" idx="1"/>
          </p:nvPr>
        </p:nvSpPr>
        <p:spPr>
          <a:xfrm>
            <a:off x="609600" y="1589566"/>
            <a:ext cx="4191000" cy="5116034"/>
          </a:xfrm>
        </p:spPr>
        <p:txBody>
          <a:bodyPr>
            <a:noAutofit/>
          </a:bodyPr>
          <a:lstStyle/>
          <a:p>
            <a:r>
              <a:rPr lang="en-US" sz="2400" b="1" dirty="0" smtClean="0"/>
              <a:t>Commercial </a:t>
            </a:r>
            <a:r>
              <a:rPr lang="en-US" sz="2400" b="1" dirty="0"/>
              <a:t>aeronautical TTF activities </a:t>
            </a:r>
            <a:r>
              <a:rPr lang="en-US" sz="2400" dirty="0"/>
              <a:t>include any commercial activity, located on TTF property, that involves, makes possible, or is required for the operation of an aircraft, or which contributes to, or is required for conducting aircraft </a:t>
            </a:r>
            <a:r>
              <a:rPr lang="en-US" sz="2400" dirty="0" smtClean="0"/>
              <a:t>operations – fixed  base operators (FBO) or specialized aviation service operators (SASO).</a:t>
            </a:r>
          </a:p>
        </p:txBody>
      </p:sp>
      <p:sp>
        <p:nvSpPr>
          <p:cNvPr id="3" name="Slide Number Placeholder 2"/>
          <p:cNvSpPr>
            <a:spLocks noGrp="1"/>
          </p:cNvSpPr>
          <p:nvPr>
            <p:ph type="sldNum" sz="quarter" idx="16"/>
          </p:nvPr>
        </p:nvSpPr>
        <p:spPr/>
        <p:txBody>
          <a:bodyPr>
            <a:normAutofit fontScale="85000" lnSpcReduction="20000"/>
          </a:bodyPr>
          <a:lstStyle/>
          <a:p>
            <a:fld id="{41D2628C-B766-49ED-AD34-748A6F5FD9E6}" type="slidenum">
              <a:rPr lang="en-US" smtClean="0"/>
              <a:pPr/>
              <a:t>7</a:t>
            </a:fld>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949"/>
          <a:stretch/>
        </p:blipFill>
        <p:spPr bwMode="auto">
          <a:xfrm>
            <a:off x="4953000" y="1676400"/>
            <a:ext cx="3657600" cy="4097166"/>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4962331" y="5879068"/>
            <a:ext cx="3657600" cy="646331"/>
          </a:xfrm>
          <a:prstGeom prst="rect">
            <a:avLst/>
          </a:prstGeom>
          <a:noFill/>
        </p:spPr>
        <p:txBody>
          <a:bodyPr wrap="square">
            <a:spAutoFit/>
          </a:bodyPr>
          <a:lstStyle/>
          <a:p>
            <a:pPr algn="ctr">
              <a:defRPr/>
            </a:pPr>
            <a:r>
              <a:rPr lang="en-US" sz="1800" dirty="0">
                <a:latin typeface="+mn-lt"/>
              </a:rPr>
              <a:t>St. Louis </a:t>
            </a:r>
            <a:r>
              <a:rPr lang="en-US" sz="1800" dirty="0" smtClean="0">
                <a:latin typeface="+mn-lt"/>
              </a:rPr>
              <a:t>Regional Airport</a:t>
            </a:r>
          </a:p>
          <a:p>
            <a:pPr algn="ctr">
              <a:defRPr/>
            </a:pPr>
            <a:r>
              <a:rPr lang="en-US" dirty="0" smtClean="0"/>
              <a:t>East Alton, </a:t>
            </a:r>
            <a:r>
              <a:rPr lang="en-US" sz="1800" dirty="0" smtClean="0">
                <a:latin typeface="+mn-lt"/>
              </a:rPr>
              <a:t>Illinois</a:t>
            </a:r>
            <a:endParaRPr lang="en-US" sz="1800" dirty="0">
              <a:latin typeface="+mn-lt"/>
            </a:endParaRPr>
          </a:p>
        </p:txBody>
      </p:sp>
      <p:pic>
        <p:nvPicPr>
          <p:cNvPr id="8" name="Picture 7" descr="Commercial Aero.jpg"/>
          <p:cNvPicPr/>
          <p:nvPr/>
        </p:nvPicPr>
        <p:blipFill>
          <a:blip r:embed="rId4" cstate="print"/>
          <a:srcRect l="20000" t="20000" r="20000" b="20000"/>
          <a:stretch>
            <a:fillRect/>
          </a:stretch>
        </p:blipFill>
        <p:spPr>
          <a:xfrm>
            <a:off x="361950" y="1676400"/>
            <a:ext cx="502920" cy="502920"/>
          </a:xfrm>
          <a:prstGeom prst="rect">
            <a:avLst/>
          </a:prstGeom>
        </p:spPr>
      </p:pic>
    </p:spTree>
    <p:extLst>
      <p:ext uri="{BB962C8B-B14F-4D97-AF65-F5344CB8AC3E}">
        <p14:creationId xmlns:p14="http://schemas.microsoft.com/office/powerpoint/2010/main" val="3460154285"/>
      </p:ext>
    </p:extLst>
  </p:cSld>
  <p:clrMapOvr>
    <a:masterClrMapping/>
  </p:clrMapOvr>
  <p:transition>
    <p:strips/>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458200" cy="990600"/>
          </a:xfrm>
        </p:spPr>
        <p:txBody>
          <a:bodyPr>
            <a:noAutofit/>
          </a:bodyPr>
          <a:lstStyle/>
          <a:p>
            <a:r>
              <a:rPr lang="en-US" sz="3300" dirty="0" smtClean="0"/>
              <a:t>Non-Commercial Aeronautical TTF Activities</a:t>
            </a:r>
            <a:endParaRPr lang="en-US" sz="3300" dirty="0"/>
          </a:p>
        </p:txBody>
      </p:sp>
      <p:sp>
        <p:nvSpPr>
          <p:cNvPr id="4" name="Content Placeholder 3"/>
          <p:cNvSpPr>
            <a:spLocks noGrp="1"/>
          </p:cNvSpPr>
          <p:nvPr>
            <p:ph sz="quarter" idx="1"/>
          </p:nvPr>
        </p:nvSpPr>
        <p:spPr>
          <a:xfrm>
            <a:off x="609600" y="1590869"/>
            <a:ext cx="4343400" cy="4572000"/>
          </a:xfrm>
        </p:spPr>
        <p:txBody>
          <a:bodyPr>
            <a:normAutofit/>
          </a:bodyPr>
          <a:lstStyle/>
          <a:p>
            <a:r>
              <a:rPr lang="en-US" sz="2400" b="1" dirty="0" smtClean="0"/>
              <a:t>Non-commercial </a:t>
            </a:r>
            <a:r>
              <a:rPr lang="en-US" sz="2400" b="1" dirty="0"/>
              <a:t>aeronautical TTF activities </a:t>
            </a:r>
            <a:r>
              <a:rPr lang="en-US" sz="2400" dirty="0"/>
              <a:t>encompass TTF entities owning, leasing, or having the full and exclusive control of aircraft -- for non-commercial purposes -- located on and operated from TTF property</a:t>
            </a:r>
            <a:r>
              <a:rPr lang="en-US" sz="2400" dirty="0" smtClean="0"/>
              <a:t>.</a:t>
            </a:r>
          </a:p>
        </p:txBody>
      </p:sp>
      <p:sp>
        <p:nvSpPr>
          <p:cNvPr id="3" name="Slide Number Placeholder 2"/>
          <p:cNvSpPr>
            <a:spLocks noGrp="1"/>
          </p:cNvSpPr>
          <p:nvPr>
            <p:ph type="sldNum" sz="quarter" idx="16"/>
          </p:nvPr>
        </p:nvSpPr>
        <p:spPr/>
        <p:txBody>
          <a:bodyPr>
            <a:normAutofit fontScale="85000" lnSpcReduction="20000"/>
          </a:bodyPr>
          <a:lstStyle/>
          <a:p>
            <a:fld id="{41D2628C-B766-49ED-AD34-748A6F5FD9E6}" type="slidenum">
              <a:rPr lang="en-US" smtClean="0"/>
              <a:pPr/>
              <a:t>8</a:t>
            </a:fld>
            <a:endParaRPr lang="en-US" dirty="0"/>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5105400" y="1676400"/>
            <a:ext cx="3225165" cy="4044950"/>
          </a:xfrm>
          <a:prstGeom prst="rect">
            <a:avLst/>
          </a:prstGeom>
        </p:spPr>
      </p:pic>
      <p:sp>
        <p:nvSpPr>
          <p:cNvPr id="7" name="TextBox 6"/>
          <p:cNvSpPr txBox="1"/>
          <p:nvPr/>
        </p:nvSpPr>
        <p:spPr>
          <a:xfrm>
            <a:off x="5229225" y="5879068"/>
            <a:ext cx="3009900" cy="646331"/>
          </a:xfrm>
          <a:prstGeom prst="rect">
            <a:avLst/>
          </a:prstGeom>
          <a:noFill/>
        </p:spPr>
        <p:txBody>
          <a:bodyPr wrap="square">
            <a:spAutoFit/>
          </a:bodyPr>
          <a:lstStyle/>
          <a:p>
            <a:pPr algn="ctr">
              <a:defRPr/>
            </a:pPr>
            <a:r>
              <a:rPr lang="en-US" sz="1800" dirty="0">
                <a:latin typeface="+mn-lt"/>
              </a:rPr>
              <a:t>Scottsdale </a:t>
            </a:r>
            <a:r>
              <a:rPr lang="en-US" sz="1800" dirty="0" smtClean="0">
                <a:latin typeface="+mn-lt"/>
              </a:rPr>
              <a:t>Airport</a:t>
            </a:r>
          </a:p>
          <a:p>
            <a:pPr algn="ctr">
              <a:defRPr/>
            </a:pPr>
            <a:r>
              <a:rPr lang="en-US" dirty="0" smtClean="0"/>
              <a:t>Scottsdale</a:t>
            </a:r>
            <a:r>
              <a:rPr lang="en-US" sz="1800" dirty="0" smtClean="0">
                <a:latin typeface="+mn-lt"/>
              </a:rPr>
              <a:t>, Arizona</a:t>
            </a:r>
            <a:endParaRPr lang="en-US" sz="1800" dirty="0">
              <a:latin typeface="+mn-lt"/>
            </a:endParaRPr>
          </a:p>
        </p:txBody>
      </p:sp>
      <p:pic>
        <p:nvPicPr>
          <p:cNvPr id="8" name="Picture 7" descr="Non-Commercial Aero.jpg"/>
          <p:cNvPicPr/>
          <p:nvPr/>
        </p:nvPicPr>
        <p:blipFill>
          <a:blip r:embed="rId4" cstate="print"/>
          <a:srcRect l="20000" t="15000" r="20000" b="22500"/>
          <a:stretch>
            <a:fillRect/>
          </a:stretch>
        </p:blipFill>
        <p:spPr>
          <a:xfrm>
            <a:off x="362902" y="1676400"/>
            <a:ext cx="493395" cy="511810"/>
          </a:xfrm>
          <a:prstGeom prst="rect">
            <a:avLst/>
          </a:prstGeom>
        </p:spPr>
      </p:pic>
    </p:spTree>
    <p:extLst>
      <p:ext uri="{BB962C8B-B14F-4D97-AF65-F5344CB8AC3E}">
        <p14:creationId xmlns:p14="http://schemas.microsoft.com/office/powerpoint/2010/main" val="2641108206"/>
      </p:ext>
    </p:extLst>
  </p:cSld>
  <p:clrMapOvr>
    <a:masterClrMapping/>
  </p:clrMapOvr>
  <p:transition>
    <p:strips/>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Non-Aeronautical TTF Activities</a:t>
            </a:r>
            <a:endParaRPr lang="en-US" sz="3300" dirty="0"/>
          </a:p>
        </p:txBody>
      </p:sp>
      <p:sp>
        <p:nvSpPr>
          <p:cNvPr id="4" name="Content Placeholder 3"/>
          <p:cNvSpPr>
            <a:spLocks noGrp="1"/>
          </p:cNvSpPr>
          <p:nvPr>
            <p:ph sz="quarter" idx="1"/>
          </p:nvPr>
        </p:nvSpPr>
        <p:spPr>
          <a:xfrm>
            <a:off x="609600" y="1587887"/>
            <a:ext cx="4419600" cy="5071058"/>
          </a:xfrm>
        </p:spPr>
        <p:txBody>
          <a:bodyPr>
            <a:noAutofit/>
          </a:bodyPr>
          <a:lstStyle/>
          <a:p>
            <a:r>
              <a:rPr lang="en-US" sz="2400" b="1" dirty="0" smtClean="0"/>
              <a:t>Non-aeronautical </a:t>
            </a:r>
            <a:r>
              <a:rPr lang="en-US" sz="2400" b="1" dirty="0"/>
              <a:t>TTF activities </a:t>
            </a:r>
            <a:r>
              <a:rPr lang="en-US" sz="2400" dirty="0"/>
              <a:t>encompass activities that do not involve, make possible, </a:t>
            </a:r>
            <a:r>
              <a:rPr lang="en-US" sz="2400" dirty="0" smtClean="0"/>
              <a:t>or </a:t>
            </a:r>
            <a:r>
              <a:rPr lang="en-US" sz="2400" dirty="0"/>
              <a:t>are not required for the operation of aircraft or do not contribute to or are not required for the safety of aircraft operations.  </a:t>
            </a:r>
            <a:r>
              <a:rPr lang="en-US" sz="2400" dirty="0" smtClean="0"/>
              <a:t>Non-aeronautical </a:t>
            </a:r>
            <a:r>
              <a:rPr lang="en-US" sz="2400" dirty="0"/>
              <a:t>activities include the manufacturing of aircraft, </a:t>
            </a:r>
            <a:r>
              <a:rPr lang="en-US" sz="2400" dirty="0" smtClean="0"/>
              <a:t>parts</a:t>
            </a:r>
            <a:r>
              <a:rPr lang="en-US" sz="2400" dirty="0"/>
              <a:t>, </a:t>
            </a:r>
            <a:r>
              <a:rPr lang="en-US" sz="2400" dirty="0" smtClean="0"/>
              <a:t>and </a:t>
            </a:r>
            <a:r>
              <a:rPr lang="en-US" sz="2400" dirty="0"/>
              <a:t>accessories; ground based aviation </a:t>
            </a:r>
            <a:r>
              <a:rPr lang="en-US" sz="2400" dirty="0" smtClean="0"/>
              <a:t>training; </a:t>
            </a:r>
            <a:r>
              <a:rPr lang="en-US" sz="2400" dirty="0"/>
              <a:t>and non-flying aircraft museums</a:t>
            </a:r>
            <a:r>
              <a:rPr lang="en-US" sz="2400" dirty="0" smtClean="0"/>
              <a:t>.</a:t>
            </a:r>
          </a:p>
        </p:txBody>
      </p:sp>
      <p:sp>
        <p:nvSpPr>
          <p:cNvPr id="3" name="Slide Number Placeholder 2"/>
          <p:cNvSpPr>
            <a:spLocks noGrp="1"/>
          </p:cNvSpPr>
          <p:nvPr>
            <p:ph type="sldNum" sz="quarter" idx="16"/>
          </p:nvPr>
        </p:nvSpPr>
        <p:spPr/>
        <p:txBody>
          <a:bodyPr>
            <a:normAutofit fontScale="85000" lnSpcReduction="20000"/>
          </a:bodyPr>
          <a:lstStyle/>
          <a:p>
            <a:fld id="{41D2628C-B766-49ED-AD34-748A6F5FD9E6}" type="slidenum">
              <a:rPr lang="en-US" smtClean="0"/>
              <a:pPr/>
              <a:t>9</a:t>
            </a:fld>
            <a:endParaRPr lang="en-US" dirty="0"/>
          </a:p>
        </p:txBody>
      </p:sp>
      <p:sp>
        <p:nvSpPr>
          <p:cNvPr id="7" name="TextBox 6"/>
          <p:cNvSpPr txBox="1"/>
          <p:nvPr/>
        </p:nvSpPr>
        <p:spPr>
          <a:xfrm>
            <a:off x="4926647" y="5297906"/>
            <a:ext cx="4038600" cy="646331"/>
          </a:xfrm>
          <a:prstGeom prst="rect">
            <a:avLst/>
          </a:prstGeom>
          <a:noFill/>
        </p:spPr>
        <p:txBody>
          <a:bodyPr wrap="square">
            <a:spAutoFit/>
          </a:bodyPr>
          <a:lstStyle/>
          <a:p>
            <a:pPr algn="ctr">
              <a:defRPr/>
            </a:pPr>
            <a:r>
              <a:rPr lang="en-US" dirty="0" smtClean="0"/>
              <a:t>Savannah/Hilton Head Int’l Airport </a:t>
            </a:r>
          </a:p>
          <a:p>
            <a:pPr algn="ctr">
              <a:defRPr/>
            </a:pPr>
            <a:r>
              <a:rPr lang="en-US" dirty="0" smtClean="0"/>
              <a:t>Savannah, Georgia</a:t>
            </a:r>
            <a:endParaRPr lang="en-US" sz="1800" dirty="0">
              <a:latin typeface="+mn-lt"/>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5128895" y="1752600"/>
            <a:ext cx="3634105" cy="3453130"/>
          </a:xfrm>
          <a:prstGeom prst="rect">
            <a:avLst/>
          </a:prstGeom>
        </p:spPr>
      </p:pic>
      <p:pic>
        <p:nvPicPr>
          <p:cNvPr id="9" name="Picture 8" descr="Non-aeronautical.png"/>
          <p:cNvPicPr/>
          <p:nvPr/>
        </p:nvPicPr>
        <p:blipFill>
          <a:blip r:embed="rId4" cstate="print"/>
          <a:srcRect l="20000" t="20000" r="20000" b="19000"/>
          <a:stretch>
            <a:fillRect/>
          </a:stretch>
        </p:blipFill>
        <p:spPr>
          <a:xfrm>
            <a:off x="358140" y="1706880"/>
            <a:ext cx="502920" cy="502920"/>
          </a:xfrm>
          <a:prstGeom prst="rect">
            <a:avLst/>
          </a:prstGeom>
        </p:spPr>
      </p:pic>
    </p:spTree>
    <p:extLst>
      <p:ext uri="{BB962C8B-B14F-4D97-AF65-F5344CB8AC3E}">
        <p14:creationId xmlns:p14="http://schemas.microsoft.com/office/powerpoint/2010/main" val="4190246384"/>
      </p:ext>
    </p:extLst>
  </p:cSld>
  <p:clrMapOvr>
    <a:masterClrMapping/>
  </p:clrMapOvr>
  <p:transition>
    <p:strips/>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40af25381fd7a169f27f2462a68f478bf15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9373</TotalTime>
  <Words>6347</Words>
  <Application>Microsoft Office PowerPoint</Application>
  <PresentationFormat>On-screen Show (4:3)</PresentationFormat>
  <Paragraphs>757</Paragraphs>
  <Slides>55</Slides>
  <Notes>55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Adobe Hebrew</vt:lpstr>
      <vt:lpstr>Calibri</vt:lpstr>
      <vt:lpstr>Times New Roman</vt:lpstr>
      <vt:lpstr>Tw Cen MT</vt:lpstr>
      <vt:lpstr>Wingdings</vt:lpstr>
      <vt:lpstr>Wingdings 2</vt:lpstr>
      <vt:lpstr>Median</vt:lpstr>
      <vt:lpstr>Through-the-fence operations</vt:lpstr>
      <vt:lpstr>Agenda</vt:lpstr>
      <vt:lpstr>Background on TTF Operations</vt:lpstr>
      <vt:lpstr>What are Through-The-Fence Operations?</vt:lpstr>
      <vt:lpstr>Types of TTF Activities</vt:lpstr>
      <vt:lpstr>PowerPoint Presentation</vt:lpstr>
      <vt:lpstr>Commercial Aeronautical TTF Activities</vt:lpstr>
      <vt:lpstr>Non-Commercial Aeronautical TTF Activities</vt:lpstr>
      <vt:lpstr>Non-Aeronautical TTF Activities</vt:lpstr>
      <vt:lpstr>Governmental/Military TTF Activities</vt:lpstr>
      <vt:lpstr>Airport Sponsor Obligations</vt:lpstr>
      <vt:lpstr>Airport Sponsor Obligations</vt:lpstr>
      <vt:lpstr>Airport Sponsor Obligations</vt:lpstr>
      <vt:lpstr>Legal Principles</vt:lpstr>
      <vt:lpstr>Legal Principles</vt:lpstr>
      <vt:lpstr>Planning, Management, and Compliance Tools</vt:lpstr>
      <vt:lpstr>Planning, Management, and Compliance Tools</vt:lpstr>
      <vt:lpstr>Planning, Management, and Compliance Tools</vt:lpstr>
      <vt:lpstr>Planning, Management, and Compliance Tools</vt:lpstr>
      <vt:lpstr>Current Situation</vt:lpstr>
      <vt:lpstr>Airport</vt:lpstr>
      <vt:lpstr>Airport</vt:lpstr>
      <vt:lpstr>Airport</vt:lpstr>
      <vt:lpstr>Airport</vt:lpstr>
      <vt:lpstr>Airport</vt:lpstr>
      <vt:lpstr>Airport</vt:lpstr>
      <vt:lpstr>Airport</vt:lpstr>
      <vt:lpstr>Airport</vt:lpstr>
      <vt:lpstr>TTF Operation(s)</vt:lpstr>
      <vt:lpstr>TTF Operation(s)</vt:lpstr>
      <vt:lpstr>TTF Operation(s)</vt:lpstr>
      <vt:lpstr>TTF Operation(s)</vt:lpstr>
      <vt:lpstr>TTF Operation(s)</vt:lpstr>
      <vt:lpstr>TTF Operation(s)</vt:lpstr>
      <vt:lpstr>TTF Operation(s)</vt:lpstr>
      <vt:lpstr>Assessment of TTF Operation(s)</vt:lpstr>
      <vt:lpstr>Alternatives</vt:lpstr>
      <vt:lpstr>Airport Sponsor Obligations</vt:lpstr>
      <vt:lpstr>Primary Planning Documents</vt:lpstr>
      <vt:lpstr>Airport Sponsor Regulatory Measures</vt:lpstr>
      <vt:lpstr>Management and Compliance Documents</vt:lpstr>
      <vt:lpstr>Land, Infrastructure, and Improvements</vt:lpstr>
      <vt:lpstr>Activities</vt:lpstr>
      <vt:lpstr>Interested Parties</vt:lpstr>
      <vt:lpstr>Interested Parties</vt:lpstr>
      <vt:lpstr>Interested Parties</vt:lpstr>
      <vt:lpstr>Recommendations</vt:lpstr>
      <vt:lpstr>Structure of TTF Operations</vt:lpstr>
      <vt:lpstr>Structure of TTF Operations</vt:lpstr>
      <vt:lpstr>Structure of TTF Operations</vt:lpstr>
      <vt:lpstr>Structure of TTF Operations</vt:lpstr>
      <vt:lpstr>Structure of TTF Operations</vt:lpstr>
      <vt:lpstr>Management of TTF Operations</vt:lpstr>
      <vt:lpstr>Management of TTF Operations</vt:lpstr>
      <vt:lpstr>Approval to Move Forward?</vt:lpstr>
    </vt:vector>
  </TitlesOfParts>
  <Company>KRAMER aerotek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ACRP 01-15  Interim Report</dc:title>
  <dc:creator>Lois S. Kramer</dc:creator>
  <cp:lastModifiedBy>Regan Massey</cp:lastModifiedBy>
  <cp:revision>540</cp:revision>
  <dcterms:created xsi:type="dcterms:W3CDTF">2011-10-26T13:06:52Z</dcterms:created>
  <dcterms:modified xsi:type="dcterms:W3CDTF">2014-02-28T20:46:07Z</dcterms:modified>
</cp:coreProperties>
</file>