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74"/>
  </p:notesMasterIdLst>
  <p:handoutMasterIdLst>
    <p:handoutMasterId r:id="rId75"/>
  </p:handoutMasterIdLst>
  <p:sldIdLst>
    <p:sldId id="334" r:id="rId2"/>
    <p:sldId id="402" r:id="rId3"/>
    <p:sldId id="335" r:id="rId4"/>
    <p:sldId id="407" r:id="rId5"/>
    <p:sldId id="336" r:id="rId6"/>
    <p:sldId id="404" r:id="rId7"/>
    <p:sldId id="337" r:id="rId8"/>
    <p:sldId id="338" r:id="rId9"/>
    <p:sldId id="408" r:id="rId10"/>
    <p:sldId id="405" r:id="rId11"/>
    <p:sldId id="339" r:id="rId12"/>
    <p:sldId id="340" r:id="rId13"/>
    <p:sldId id="341" r:id="rId14"/>
    <p:sldId id="342" r:id="rId15"/>
    <p:sldId id="343" r:id="rId16"/>
    <p:sldId id="344" r:id="rId17"/>
    <p:sldId id="345" r:id="rId18"/>
    <p:sldId id="346" r:id="rId19"/>
    <p:sldId id="347" r:id="rId20"/>
    <p:sldId id="406" r:id="rId21"/>
    <p:sldId id="349" r:id="rId22"/>
    <p:sldId id="350" r:id="rId23"/>
    <p:sldId id="351" r:id="rId24"/>
    <p:sldId id="352" r:id="rId25"/>
    <p:sldId id="353" r:id="rId26"/>
    <p:sldId id="354" r:id="rId27"/>
    <p:sldId id="355" r:id="rId28"/>
    <p:sldId id="356" r:id="rId29"/>
    <p:sldId id="357" r:id="rId30"/>
    <p:sldId id="358"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a:srgbClr val="FF9966"/>
    <a:srgbClr val="000099"/>
    <a:srgbClr val="6699FF"/>
    <a:srgbClr val="33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7429" autoAdjust="0"/>
  </p:normalViewPr>
  <p:slideViewPr>
    <p:cSldViewPr>
      <p:cViewPr>
        <p:scale>
          <a:sx n="105" d="100"/>
          <a:sy n="105" d="100"/>
        </p:scale>
        <p:origin x="-462" y="-72"/>
      </p:cViewPr>
      <p:guideLst>
        <p:guide orient="horz" pos="2160"/>
        <p:guide pos="3840"/>
      </p:guideLst>
    </p:cSldViewPr>
  </p:slideViewPr>
  <p:outlineViewPr>
    <p:cViewPr>
      <p:scale>
        <a:sx n="33" d="100"/>
        <a:sy n="33" d="100"/>
      </p:scale>
      <p:origin x="0" y="45582"/>
    </p:cViewPr>
  </p:outlineViewPr>
  <p:notesTextViewPr>
    <p:cViewPr>
      <p:scale>
        <a:sx n="100" d="100"/>
        <a:sy n="100" d="100"/>
      </p:scale>
      <p:origin x="0" y="0"/>
    </p:cViewPr>
  </p:notesTextViewPr>
  <p:sorterViewPr>
    <p:cViewPr>
      <p:scale>
        <a:sx n="90" d="100"/>
        <a:sy n="90" d="100"/>
      </p:scale>
      <p:origin x="0" y="-37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defTabSz="922338">
              <a:defRPr sz="1200">
                <a:latin typeface="Arial" charset="0"/>
              </a:defRPr>
            </a:lvl1pPr>
          </a:lstStyle>
          <a:p>
            <a:pPr>
              <a:defRPr/>
            </a:pPr>
            <a:endParaRPr lang="en-US" dirty="0"/>
          </a:p>
        </p:txBody>
      </p:sp>
      <p:sp>
        <p:nvSpPr>
          <p:cNvPr id="49155"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lgn="r" defTabSz="922338">
              <a:defRPr sz="1200">
                <a:latin typeface="Arial" charset="0"/>
              </a:defRPr>
            </a:lvl1pPr>
          </a:lstStyle>
          <a:p>
            <a:pPr>
              <a:defRPr/>
            </a:pPr>
            <a:endParaRPr lang="en-US" dirty="0"/>
          </a:p>
        </p:txBody>
      </p:sp>
      <p:sp>
        <p:nvSpPr>
          <p:cNvPr id="49156"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defTabSz="922338">
              <a:defRPr sz="1200">
                <a:latin typeface="Arial" charset="0"/>
              </a:defRPr>
            </a:lvl1pPr>
          </a:lstStyle>
          <a:p>
            <a:pPr>
              <a:defRPr/>
            </a:pPr>
            <a:endParaRPr lang="en-US" dirty="0"/>
          </a:p>
        </p:txBody>
      </p:sp>
      <p:sp>
        <p:nvSpPr>
          <p:cNvPr id="49157"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lgn="r" defTabSz="922338">
              <a:defRPr sz="1200">
                <a:latin typeface="Arial" charset="0"/>
              </a:defRPr>
            </a:lvl1pPr>
          </a:lstStyle>
          <a:p>
            <a:pPr>
              <a:defRPr/>
            </a:pPr>
            <a:fld id="{AF807A0D-0C30-416B-B5D5-E8DEEBC0FAD7}" type="slidenum">
              <a:rPr lang="en-US"/>
              <a:pPr>
                <a:defRPr/>
              </a:pPr>
              <a:t>‹#›</a:t>
            </a:fld>
            <a:endParaRPr lang="en-US" dirty="0"/>
          </a:p>
        </p:txBody>
      </p:sp>
    </p:spTree>
    <p:extLst>
      <p:ext uri="{BB962C8B-B14F-4D97-AF65-F5344CB8AC3E}">
        <p14:creationId xmlns:p14="http://schemas.microsoft.com/office/powerpoint/2010/main" val="1473864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defTabSz="930275">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lvl1pPr algn="r" defTabSz="930275">
              <a:defRPr sz="1200">
                <a:latin typeface="Arial"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7" tIns="46588" rIns="93177" bIns="465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defTabSz="930275">
              <a:defRPr sz="1200">
                <a:latin typeface="Arial" charset="0"/>
              </a:defRPr>
            </a:lvl1pPr>
          </a:lstStyle>
          <a:p>
            <a:pPr>
              <a:defRPr/>
            </a:pPr>
            <a:endParaRPr lang="en-US" dirty="0"/>
          </a:p>
        </p:txBody>
      </p:sp>
      <p:sp>
        <p:nvSpPr>
          <p:cNvPr id="5127"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7" tIns="46588" rIns="93177" bIns="46588" numCol="1" anchor="b" anchorCtr="0" compatLnSpc="1">
            <a:prstTxWarp prst="textNoShape">
              <a:avLst/>
            </a:prstTxWarp>
          </a:bodyPr>
          <a:lstStyle>
            <a:lvl1pPr algn="r" defTabSz="930275">
              <a:defRPr sz="1200">
                <a:latin typeface="Arial" charset="0"/>
              </a:defRPr>
            </a:lvl1pPr>
          </a:lstStyle>
          <a:p>
            <a:pPr>
              <a:defRPr/>
            </a:pPr>
            <a:fld id="{1CB7D3F1-A412-4573-948C-518A4B46121D}" type="slidenum">
              <a:rPr lang="en-US"/>
              <a:pPr>
                <a:defRPr/>
              </a:pPr>
              <a:t>‹#›</a:t>
            </a:fld>
            <a:endParaRPr lang="en-US" dirty="0"/>
          </a:p>
        </p:txBody>
      </p:sp>
    </p:spTree>
    <p:extLst>
      <p:ext uri="{BB962C8B-B14F-4D97-AF65-F5344CB8AC3E}">
        <p14:creationId xmlns:p14="http://schemas.microsoft.com/office/powerpoint/2010/main" val="277949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4A0B5CA-1BE9-42BD-AC17-4A838A459698}" type="slidenum">
              <a:rPr lang="en-US" altLang="en-US" smtClean="0"/>
              <a:pPr eaLnBrk="1" hangingPunct="1">
                <a:spcBef>
                  <a:spcPct val="0"/>
                </a:spcBef>
              </a:pPr>
              <a:t>1</a:t>
            </a:fld>
            <a:endParaRPr lang="en-US" alt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Please use these pages to keep notes from our Focus Group discussion.</a:t>
            </a:r>
          </a:p>
        </p:txBody>
      </p:sp>
    </p:spTree>
    <p:extLst>
      <p:ext uri="{BB962C8B-B14F-4D97-AF65-F5344CB8AC3E}">
        <p14:creationId xmlns:p14="http://schemas.microsoft.com/office/powerpoint/2010/main" val="307603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99764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40213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1409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While disability affects all age groups, its prevalence rises steeply with age.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According to the U.S. Census Bureau (2012), 18.7 percent of Americans (56.7 million people) report having some degree of disability. By age 45-54, almost one-fifth (19.75 percent) have a disability. By age 65-69, this jumps to more than one-third (35 percent) and by 80 and older to more than two-thirds (70.5 percent). Among Americans 65 and older, more than half (51.8 percent) have a disability, 36.9 percent have a severe disability. </a:t>
            </a:r>
            <a:endParaRPr lang="en-US" dirty="0"/>
          </a:p>
          <a:p>
            <a:pPr eaLnBrk="1" hangingPunct="1"/>
            <a:endParaRPr lang="en-US" altLang="en-US" dirty="0"/>
          </a:p>
        </p:txBody>
      </p:sp>
    </p:spTree>
    <p:extLst>
      <p:ext uri="{BB962C8B-B14F-4D97-AF65-F5344CB8AC3E}">
        <p14:creationId xmlns:p14="http://schemas.microsoft.com/office/powerpoint/2010/main" val="2052829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It’s not just in the U.S. that the population is rapidly aging. According to the World Health Organization (WHO), the percentage of people over age 60, which in 2000 was 11 percent, will double to 22 percent of the world population in 2050; equivalent to 2 billion people (WHO 2014).</a:t>
            </a:r>
            <a:endParaRPr lang="en-US" dirty="0"/>
          </a:p>
          <a:p>
            <a:pPr eaLnBrk="1" hangingPunct="1"/>
            <a:endParaRPr lang="en-US" altLang="en-US" dirty="0"/>
          </a:p>
        </p:txBody>
      </p:sp>
    </p:spTree>
    <p:extLst>
      <p:ext uri="{BB962C8B-B14F-4D97-AF65-F5344CB8AC3E}">
        <p14:creationId xmlns:p14="http://schemas.microsoft.com/office/powerpoint/2010/main" val="3655298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Shows the adoption of mobile technology is very similar between PWD’s and the general population - </a:t>
            </a:r>
            <a:endParaRPr lang="en-U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Rehabilitation Engineering Research Center for Wireless Technologies and Pew Research Center (fact tank in Washington DC)</a:t>
            </a:r>
            <a:endParaRPr lang="en-US" altLang="en-US" dirty="0"/>
          </a:p>
        </p:txBody>
      </p:sp>
    </p:spTree>
    <p:extLst>
      <p:ext uri="{BB962C8B-B14F-4D97-AF65-F5344CB8AC3E}">
        <p14:creationId xmlns:p14="http://schemas.microsoft.com/office/powerpoint/2010/main" val="404714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9542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New common-use self-service (CUSS) kiosks, at San Francisco International Airport, allow standing and seated users to input information in a variety of ways: by scanning a passport or other ID, typing on the touch screen or using the EZ Access keypad. An audio jack allows those who are blind to get instructions verbally. Since all six stations at each table are accessible [exceeding the 25 percent mandated under Air Carrier Access Act (ACAA) regulations] these CUSS kiosks also illustrate Principle 1: Equity in Use. </a:t>
            </a:r>
          </a:p>
          <a:p>
            <a:pPr eaLnBrk="1" hangingPunct="1"/>
            <a:endParaRPr lang="en-US" altLang="en-US" dirty="0"/>
          </a:p>
        </p:txBody>
      </p:sp>
    </p:spTree>
    <p:extLst>
      <p:ext uri="{BB962C8B-B14F-4D97-AF65-F5344CB8AC3E}">
        <p14:creationId xmlns:p14="http://schemas.microsoft.com/office/powerpoint/2010/main" val="3385037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solidFill>
                  <a:schemeClr val="bg1">
                    <a:lumMod val="50000"/>
                  </a:schemeClr>
                </a:solidFill>
              </a:rPr>
              <a:t>Chapter 3 looks</a:t>
            </a:r>
            <a:r>
              <a:rPr lang="en-US" sz="1200" b="0" baseline="0" dirty="0">
                <a:solidFill>
                  <a:schemeClr val="bg1">
                    <a:lumMod val="50000"/>
                  </a:schemeClr>
                </a:solidFill>
              </a:rPr>
              <a:t> at </a:t>
            </a:r>
            <a:r>
              <a:rPr lang="en-US" sz="1200" i="1" dirty="0">
                <a:solidFill>
                  <a:srgbClr val="FF9900"/>
                </a:solidFill>
              </a:rPr>
              <a:t>WHAT</a:t>
            </a:r>
            <a:r>
              <a:rPr lang="en-US" sz="1200" b="0" dirty="0">
                <a:solidFill>
                  <a:schemeClr val="bg1">
                    <a:lumMod val="50000"/>
                  </a:schemeClr>
                </a:solidFill>
              </a:rPr>
              <a:t> these strategies are, and how they apply to the target audience</a:t>
            </a:r>
            <a:endParaRPr lang="en-US" sz="1200" dirty="0">
              <a:solidFill>
                <a:schemeClr val="bg1">
                  <a:lumMod val="50000"/>
                </a:schemeClr>
              </a:solidFill>
            </a:endParaRPr>
          </a:p>
          <a:p>
            <a:pPr eaLnBrk="1" hangingPunct="1"/>
            <a:endParaRPr lang="en-US" altLang="en-US" dirty="0"/>
          </a:p>
        </p:txBody>
      </p:sp>
    </p:spTree>
    <p:extLst>
      <p:ext uri="{BB962C8B-B14F-4D97-AF65-F5344CB8AC3E}">
        <p14:creationId xmlns:p14="http://schemas.microsoft.com/office/powerpoint/2010/main" val="129775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Survey included 1,000</a:t>
            </a:r>
            <a:r>
              <a:rPr lang="en-US" altLang="en-US" baseline="0" dirty="0"/>
              <a:t> international customers at 8 US gateway airports. All of the 3 V’s of communication were at the top of what is most important to customers!</a:t>
            </a:r>
            <a:endParaRPr lang="en-US" altLang="en-US" dirty="0"/>
          </a:p>
        </p:txBody>
      </p:sp>
    </p:spTree>
    <p:extLst>
      <p:ext uri="{BB962C8B-B14F-4D97-AF65-F5344CB8AC3E}">
        <p14:creationId xmlns:p14="http://schemas.microsoft.com/office/powerpoint/2010/main" val="42083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GS&amp;P – aviation</a:t>
            </a:r>
            <a:r>
              <a:rPr lang="en-US" baseline="0" dirty="0"/>
              <a:t> industry wayfinding expertise</a:t>
            </a:r>
          </a:p>
          <a:p>
            <a:r>
              <a:rPr lang="en-US" baseline="0" dirty="0"/>
              <a:t>ODO – advocacy group for PWD’s in the aviation market</a:t>
            </a:r>
          </a:p>
          <a:p>
            <a:r>
              <a:rPr lang="en-US" baseline="0" dirty="0"/>
              <a:t>Arora – digital signing and technology expertise in the aviation market</a:t>
            </a:r>
          </a:p>
          <a:p>
            <a:r>
              <a:rPr lang="en-US" baseline="0" dirty="0"/>
              <a:t>GaTech CATEA – Testing of mobile app technology and app criteria</a:t>
            </a:r>
          </a:p>
          <a:p>
            <a:r>
              <a:rPr lang="en-US" baseline="0" dirty="0"/>
              <a:t>USF CUTR – mobile technology development and app criteria</a:t>
            </a:r>
          </a:p>
          <a:p>
            <a:r>
              <a:rPr lang="en-US" baseline="0" dirty="0"/>
              <a:t>John Duval – airport industry representative</a:t>
            </a:r>
          </a:p>
          <a:p>
            <a:r>
              <a:rPr lang="en-US" baseline="0" dirty="0"/>
              <a:t>Southwest Airlines – aviation industry representative</a:t>
            </a:r>
            <a:endParaRPr lang="en-US" dirty="0"/>
          </a:p>
        </p:txBody>
      </p:sp>
      <p:sp>
        <p:nvSpPr>
          <p:cNvPr id="4" name="Slide Number Placeholder 3"/>
          <p:cNvSpPr>
            <a:spLocks noGrp="1"/>
          </p:cNvSpPr>
          <p:nvPr>
            <p:ph type="sldNum" sz="quarter" idx="10"/>
          </p:nvPr>
        </p:nvSpPr>
        <p:spPr/>
        <p:txBody>
          <a:bodyPr/>
          <a:lstStyle/>
          <a:p>
            <a:pPr>
              <a:defRPr/>
            </a:pPr>
            <a:fld id="{1CB7D3F1-A412-4573-948C-518A4B46121D}" type="slidenum">
              <a:rPr lang="en-US" smtClean="0"/>
              <a:pPr>
                <a:defRPr/>
              </a:pPr>
              <a:t>3</a:t>
            </a:fld>
            <a:endParaRPr lang="en-US" dirty="0"/>
          </a:p>
        </p:txBody>
      </p:sp>
    </p:spTree>
    <p:extLst>
      <p:ext uri="{BB962C8B-B14F-4D97-AF65-F5344CB8AC3E}">
        <p14:creationId xmlns:p14="http://schemas.microsoft.com/office/powerpoint/2010/main" val="983045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It is important</a:t>
            </a:r>
            <a:r>
              <a:rPr lang="en-US" altLang="en-US" baseline="0" dirty="0"/>
              <a:t> to understand how vision impacts access to information. The eye loses light with age. Eyes also lose focus.</a:t>
            </a:r>
            <a:endParaRPr lang="en-US" altLang="en-US" dirty="0"/>
          </a:p>
        </p:txBody>
      </p:sp>
    </p:spTree>
    <p:extLst>
      <p:ext uri="{BB962C8B-B14F-4D97-AF65-F5344CB8AC3E}">
        <p14:creationId xmlns:p14="http://schemas.microsoft.com/office/powerpoint/2010/main" val="2583342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Verbal communication is a very important part of the wayfinding experience for aging travelers and persons with disabilities.</a:t>
            </a:r>
          </a:p>
          <a:p>
            <a:endParaRPr lang="en-US" sz="1200" dirty="0"/>
          </a:p>
          <a:p>
            <a:r>
              <a:rPr lang="en-US" sz="1200" dirty="0"/>
              <a:t>A building’s design should allow people to use its features in more than one prescribed way, e.g., standing and seated, as at this information desk at Tampa International Airport. </a:t>
            </a:r>
          </a:p>
          <a:p>
            <a:endParaRPr lang="en-US" sz="1200" dirty="0"/>
          </a:p>
          <a:p>
            <a:r>
              <a:rPr lang="en-US" sz="1200" b="1" dirty="0"/>
              <a:t>UD Principle 2. Flexibility in Use</a:t>
            </a:r>
            <a:r>
              <a:rPr lang="en-US" sz="1200" dirty="0"/>
              <a:t>: The design accommodates a wide range of individual preferences and abilities.</a:t>
            </a:r>
          </a:p>
          <a:p>
            <a:pPr eaLnBrk="1" hangingPunct="1"/>
            <a:endParaRPr lang="en-US" altLang="en-US" dirty="0"/>
          </a:p>
        </p:txBody>
      </p:sp>
    </p:spTree>
    <p:extLst>
      <p:ext uri="{BB962C8B-B14F-4D97-AF65-F5344CB8AC3E}">
        <p14:creationId xmlns:p14="http://schemas.microsoft.com/office/powerpoint/2010/main" val="2835524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The ability to plan in advance via digital media is becoming more and more effective. For older adults and pax with disabilities, advance knowledge can greatly enhance the wayfinding experience. The Wayfinding Accessibility Audit Checklist recommends including a link for disability-related information and resources. The preferred LOS is to have a link on the home page. A higher LOS would have the link visible above the scroll </a:t>
            </a:r>
            <a:endParaRPr lang="en-US" sz="1200" b="1" dirty="0"/>
          </a:p>
          <a:p>
            <a:pPr eaLnBrk="1" hangingPunct="1"/>
            <a:endParaRPr lang="en-US" altLang="en-US" dirty="0"/>
          </a:p>
        </p:txBody>
      </p:sp>
    </p:spTree>
    <p:extLst>
      <p:ext uri="{BB962C8B-B14F-4D97-AF65-F5344CB8AC3E}">
        <p14:creationId xmlns:p14="http://schemas.microsoft.com/office/powerpoint/2010/main" val="138531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Accessible help/call points are easy-to-use communication devices that provide means for arriving travelers needing accessibility information or assistance to connect to a remotely located service provider.</a:t>
            </a:r>
          </a:p>
          <a:p>
            <a:endParaRPr lang="en-US" sz="1200" b="1" dirty="0"/>
          </a:p>
          <a:p>
            <a:r>
              <a:rPr lang="en-US" sz="1200" dirty="0"/>
              <a:t>These devices help provide convenient points for people with disabilities to initiate their wayfinding experience upon their arrival at the terminal.</a:t>
            </a:r>
            <a:endParaRPr lang="en-US" sz="1200" b="1" dirty="0"/>
          </a:p>
          <a:p>
            <a:pPr eaLnBrk="1" hangingPunct="1"/>
            <a:endParaRPr lang="en-US" altLang="en-US" dirty="0"/>
          </a:p>
        </p:txBody>
      </p:sp>
    </p:spTree>
    <p:extLst>
      <p:ext uri="{BB962C8B-B14F-4D97-AF65-F5344CB8AC3E}">
        <p14:creationId xmlns:p14="http://schemas.microsoft.com/office/powerpoint/2010/main" val="177452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Uses of tactile information can be less obvious. For instance, clear delineation between a hard surface floor in the main concourse, versus a soft, carpeted surface in a hold-room seating area creates a shoreline that can provide a detectable, navigable path. A similar concept can also be applied to the boarding gate area. For those with low vision, contrasting light and dark colors provide an additional cue.</a:t>
            </a:r>
          </a:p>
          <a:p>
            <a:pPr eaLnBrk="1" hangingPunct="1"/>
            <a:endParaRPr lang="en-US" altLang="en-US" dirty="0"/>
          </a:p>
        </p:txBody>
      </p:sp>
    </p:spTree>
    <p:extLst>
      <p:ext uri="{BB962C8B-B14F-4D97-AF65-F5344CB8AC3E}">
        <p14:creationId xmlns:p14="http://schemas.microsoft.com/office/powerpoint/2010/main" val="156411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29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53338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solidFill>
                  <a:schemeClr val="bg1">
                    <a:lumMod val="50000"/>
                  </a:schemeClr>
                </a:solidFill>
              </a:rPr>
              <a:t>Heretofore, there has not been a consolidated tool that merges both </a:t>
            </a:r>
            <a:r>
              <a:rPr lang="en-US" sz="1200" dirty="0">
                <a:solidFill>
                  <a:srgbClr val="FF9900"/>
                </a:solidFill>
              </a:rPr>
              <a:t>wayfinding analyses  </a:t>
            </a:r>
            <a:r>
              <a:rPr lang="en-US" sz="1200" b="0" dirty="0">
                <a:solidFill>
                  <a:schemeClr val="bg1">
                    <a:lumMod val="50000"/>
                  </a:schemeClr>
                </a:solidFill>
              </a:rPr>
              <a:t>AND </a:t>
            </a:r>
            <a:r>
              <a:rPr lang="en-US" sz="1200" dirty="0">
                <a:solidFill>
                  <a:srgbClr val="FF9900"/>
                </a:solidFill>
              </a:rPr>
              <a:t>accessibility audits</a:t>
            </a:r>
            <a:r>
              <a:rPr lang="en-US" sz="1200" b="0" dirty="0">
                <a:solidFill>
                  <a:srgbClr val="FF9900"/>
                </a:solidFill>
              </a:rPr>
              <a:t> </a:t>
            </a:r>
            <a:r>
              <a:rPr lang="en-US" sz="1200" b="0" dirty="0">
                <a:solidFill>
                  <a:schemeClr val="bg1">
                    <a:lumMod val="50000"/>
                  </a:schemeClr>
                </a:solidFill>
              </a:rPr>
              <a:t>into a single all-inclusive assessment. The wayfinding accessibility audit checklist includes wayfinding strategies and accessibility features relevant to a passenger’s specific disability. To conduct a successful wayfinding accessibility audit, the following key factors must be evaluated: </a:t>
            </a:r>
          </a:p>
          <a:p>
            <a:pPr eaLnBrk="1" hangingPunct="1"/>
            <a:endParaRPr lang="en-US" altLang="en-US" dirty="0"/>
          </a:p>
        </p:txBody>
      </p:sp>
    </p:spTree>
    <p:extLst>
      <p:ext uri="{BB962C8B-B14F-4D97-AF65-F5344CB8AC3E}">
        <p14:creationId xmlns:p14="http://schemas.microsoft.com/office/powerpoint/2010/main" val="3303798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solidFill>
                  <a:schemeClr val="bg1">
                    <a:lumMod val="50000"/>
                  </a:schemeClr>
                </a:solidFill>
              </a:rPr>
              <a:t>Excerpt from the Chapter 5 Wayfinding Accessibility Audit Checklist</a:t>
            </a:r>
          </a:p>
        </p:txBody>
      </p:sp>
    </p:spTree>
    <p:extLst>
      <p:ext uri="{BB962C8B-B14F-4D97-AF65-F5344CB8AC3E}">
        <p14:creationId xmlns:p14="http://schemas.microsoft.com/office/powerpoint/2010/main" val="2281232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bg1">
                    <a:lumMod val="50000"/>
                  </a:schemeClr>
                </a:solidFill>
              </a:rPr>
              <a:t>Excerpt from the Chapter 5 Wayfinding Accessibility Audit Checklist</a:t>
            </a:r>
          </a:p>
          <a:p>
            <a:pPr eaLnBrk="1" hangingPunct="1"/>
            <a:endParaRPr lang="en-US" altLang="en-US" dirty="0"/>
          </a:p>
        </p:txBody>
      </p:sp>
    </p:spTree>
    <p:extLst>
      <p:ext uri="{BB962C8B-B14F-4D97-AF65-F5344CB8AC3E}">
        <p14:creationId xmlns:p14="http://schemas.microsoft.com/office/powerpoint/2010/main" val="3253180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bg1">
                    <a:lumMod val="50000"/>
                  </a:schemeClr>
                </a:solidFill>
              </a:rPr>
              <a:t>Excerpt from the Chapter 5 Wayfinding Accessibility Audit Checklist</a:t>
            </a:r>
          </a:p>
          <a:p>
            <a:pPr eaLnBrk="1" hangingPunct="1"/>
            <a:endParaRPr lang="en-US" altLang="en-US" dirty="0"/>
          </a:p>
        </p:txBody>
      </p:sp>
    </p:spTree>
    <p:extLst>
      <p:ext uri="{BB962C8B-B14F-4D97-AF65-F5344CB8AC3E}">
        <p14:creationId xmlns:p14="http://schemas.microsoft.com/office/powerpoint/2010/main" val="59856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1" i="1" dirty="0">
                <a:solidFill>
                  <a:schemeClr val="bg1">
                    <a:lumMod val="50000"/>
                  </a:schemeClr>
                </a:solidFill>
              </a:rPr>
              <a:t>The purpose is</a:t>
            </a:r>
            <a:r>
              <a:rPr lang="en-US" sz="1200" cap="none" dirty="0">
                <a:solidFill>
                  <a:schemeClr val="bg1">
                    <a:lumMod val="50000"/>
                  </a:schemeClr>
                </a:solidFill>
              </a:rPr>
              <a:t> to extract and distill relevant information as required to create an easy-to-follow guide that supports the recommendations resulting from </a:t>
            </a:r>
            <a:r>
              <a:rPr lang="en-US" sz="1200" i="1" cap="none" dirty="0">
                <a:solidFill>
                  <a:schemeClr val="bg1">
                    <a:lumMod val="50000"/>
                  </a:schemeClr>
                </a:solidFill>
              </a:rPr>
              <a:t>ACRP 07-13</a:t>
            </a:r>
            <a:r>
              <a:rPr lang="en-US" sz="1200" cap="none" dirty="0">
                <a:solidFill>
                  <a:schemeClr val="bg1">
                    <a:lumMod val="50000"/>
                  </a:schemeClr>
                </a:solidFill>
              </a:rPr>
              <a:t> research. </a:t>
            </a:r>
          </a:p>
          <a:p>
            <a:pPr eaLnBrk="1" hangingPunct="1"/>
            <a:r>
              <a:rPr lang="en-US" sz="1200" cap="none" dirty="0">
                <a:solidFill>
                  <a:schemeClr val="bg1">
                    <a:lumMod val="50000"/>
                  </a:schemeClr>
                </a:solidFill>
              </a:rPr>
              <a:t>For additional information and details associated with the specific aspects of wayfinding in airports not addressed in this guidebook, please reference </a:t>
            </a:r>
            <a:r>
              <a:rPr lang="en-US" sz="1200" i="1" cap="none" dirty="0">
                <a:solidFill>
                  <a:schemeClr val="bg1">
                    <a:lumMod val="50000"/>
                  </a:schemeClr>
                </a:solidFill>
              </a:rPr>
              <a:t>ACRP Report 52</a:t>
            </a:r>
            <a:r>
              <a:rPr lang="en-US" sz="1200" cap="none" dirty="0">
                <a:solidFill>
                  <a:schemeClr val="bg1">
                    <a:lumMod val="50000"/>
                  </a:schemeClr>
                </a:solidFill>
              </a:rPr>
              <a:t>. </a:t>
            </a:r>
            <a:r>
              <a:rPr lang="en-US" sz="1400" cap="none" dirty="0">
                <a:solidFill>
                  <a:schemeClr val="bg1">
                    <a:lumMod val="50000"/>
                  </a:schemeClr>
                </a:solidFill>
              </a:rPr>
              <a:t/>
            </a:r>
            <a:br>
              <a:rPr lang="en-US" sz="1400" cap="none" dirty="0">
                <a:solidFill>
                  <a:schemeClr val="bg1">
                    <a:lumMod val="50000"/>
                  </a:schemeClr>
                </a:solidFill>
              </a:rPr>
            </a:br>
            <a:endParaRPr lang="en-US" altLang="en-US" dirty="0"/>
          </a:p>
        </p:txBody>
      </p:sp>
    </p:spTree>
    <p:extLst>
      <p:ext uri="{BB962C8B-B14F-4D97-AF65-F5344CB8AC3E}">
        <p14:creationId xmlns:p14="http://schemas.microsoft.com/office/powerpoint/2010/main" val="2931006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bg1">
                    <a:lumMod val="50000"/>
                  </a:schemeClr>
                </a:solidFill>
              </a:rPr>
              <a:t>Excerpt from the Chapter 5 Wayfinding Accessibility Audit Checklist</a:t>
            </a:r>
          </a:p>
          <a:p>
            <a:pPr eaLnBrk="1" hangingPunct="1"/>
            <a:endParaRPr lang="en-US" altLang="en-US" dirty="0"/>
          </a:p>
        </p:txBody>
      </p:sp>
    </p:spTree>
    <p:extLst>
      <p:ext uri="{BB962C8B-B14F-4D97-AF65-F5344CB8AC3E}">
        <p14:creationId xmlns:p14="http://schemas.microsoft.com/office/powerpoint/2010/main" val="14726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guidebook includes virtual models of each customer journey segment</a:t>
            </a:r>
          </a:p>
        </p:txBody>
      </p:sp>
    </p:spTree>
    <p:extLst>
      <p:ext uri="{BB962C8B-B14F-4D97-AF65-F5344CB8AC3E}">
        <p14:creationId xmlns:p14="http://schemas.microsoft.com/office/powerpoint/2010/main" val="2150604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53740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49297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There are planned adjacencies at key decision nodes for information sources:</a:t>
            </a:r>
          </a:p>
          <a:p>
            <a:r>
              <a:rPr lang="en-US" sz="1200" dirty="0"/>
              <a:t>Virtual, e.g., Flight Information Display Systems (FIDS)</a:t>
            </a:r>
          </a:p>
          <a:p>
            <a:r>
              <a:rPr lang="en-US" sz="1200" dirty="0"/>
              <a:t>Verbal, e.g., staff positions and information desks</a:t>
            </a:r>
          </a:p>
          <a:p>
            <a:r>
              <a:rPr lang="en-US" sz="1200" dirty="0"/>
              <a:t>Visual, e.g., airport directories, etc.</a:t>
            </a:r>
          </a:p>
          <a:p>
            <a:pPr eaLnBrk="1" hangingPunct="1"/>
            <a:endParaRPr lang="en-US" altLang="en-US" dirty="0"/>
          </a:p>
        </p:txBody>
      </p:sp>
    </p:spTree>
    <p:extLst>
      <p:ext uri="{BB962C8B-B14F-4D97-AF65-F5344CB8AC3E}">
        <p14:creationId xmlns:p14="http://schemas.microsoft.com/office/powerpoint/2010/main" val="297113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39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Online virtual tour for pre-trip planning is captioned 2 that uses both captioning for those who cannot hear as well as audio for persons who are blind or have low vision</a:t>
            </a:r>
          </a:p>
          <a:p>
            <a:pPr eaLnBrk="1" hangingPunct="1"/>
            <a:endParaRPr lang="en-US" altLang="en-US" dirty="0"/>
          </a:p>
        </p:txBody>
      </p:sp>
    </p:spTree>
    <p:extLst>
      <p:ext uri="{BB962C8B-B14F-4D97-AF65-F5344CB8AC3E}">
        <p14:creationId xmlns:p14="http://schemas.microsoft.com/office/powerpoint/2010/main" val="1217823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24629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Clr>
                <a:srgbClr val="FF9966"/>
              </a:buClr>
              <a:buSzPct val="130000"/>
              <a:buFont typeface="Arial" panose="020B0604020202020204" pitchFamily="34" charset="0"/>
              <a:buChar char="•"/>
            </a:pPr>
            <a:r>
              <a:rPr lang="en-US" altLang="en-US" dirty="0"/>
              <a:t>The virtual model of vertical transitions show how it is important to plan and design for </a:t>
            </a:r>
            <a:r>
              <a:rPr lang="en-US" sz="1200" dirty="0"/>
              <a:t>Intuitive circulation</a:t>
            </a:r>
            <a:r>
              <a:rPr lang="en-US" sz="1200" baseline="0" dirty="0"/>
              <a:t> with </a:t>
            </a:r>
            <a:r>
              <a:rPr lang="en-US" sz="1200" dirty="0"/>
              <a:t>Clear lines of sight with logical</a:t>
            </a:r>
            <a:r>
              <a:rPr lang="en-US" sz="1200" baseline="0" dirty="0"/>
              <a:t> </a:t>
            </a:r>
            <a:r>
              <a:rPr lang="en-US" sz="1200" dirty="0"/>
              <a:t>Adjacencies</a:t>
            </a:r>
            <a:r>
              <a:rPr lang="en-US" sz="1200" baseline="0" dirty="0"/>
              <a:t> of stairs, escalators, and elevators. DO NOT hide the elevators!</a:t>
            </a:r>
            <a:endParaRPr lang="en-US" sz="1200" dirty="0"/>
          </a:p>
          <a:p>
            <a:pPr eaLnBrk="1" hangingPunct="1"/>
            <a:endParaRPr lang="en-US" altLang="en-US" dirty="0"/>
          </a:p>
        </p:txBody>
      </p:sp>
    </p:spTree>
    <p:extLst>
      <p:ext uri="{BB962C8B-B14F-4D97-AF65-F5344CB8AC3E}">
        <p14:creationId xmlns:p14="http://schemas.microsoft.com/office/powerpoint/2010/main" val="2315080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Escalators include visual reinforcement of operating direction. Simple, bold graphic indicators help customers with cognitive issues, as well aging travelers who may struggle with visual acuity, know which escalator to use at vertical transitions, and also helps mitigate safety concerns associated with escalators</a:t>
            </a:r>
          </a:p>
          <a:p>
            <a:pPr eaLnBrk="1" hangingPunct="1"/>
            <a:endParaRPr lang="en-US" altLang="en-US" dirty="0"/>
          </a:p>
        </p:txBody>
      </p:sp>
    </p:spTree>
    <p:extLst>
      <p:ext uri="{BB962C8B-B14F-4D97-AF65-F5344CB8AC3E}">
        <p14:creationId xmlns:p14="http://schemas.microsoft.com/office/powerpoint/2010/main" val="1117030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Elevators that have glass doors promote  open sight lines and ease of identification. The consequence of architectural design that hides essential vertical transportation is adding extra signage and wayfinding.</a:t>
            </a:r>
          </a:p>
          <a:p>
            <a:pPr eaLnBrk="1" hangingPunct="1"/>
            <a:endParaRPr lang="en-US" altLang="en-US" dirty="0"/>
          </a:p>
        </p:txBody>
      </p:sp>
    </p:spTree>
    <p:extLst>
      <p:ext uri="{BB962C8B-B14F-4D97-AF65-F5344CB8AC3E}">
        <p14:creationId xmlns:p14="http://schemas.microsoft.com/office/powerpoint/2010/main" val="106830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92080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708512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The Prague International Airport (PRG), illustrates the challenges of trying to overcome non-intuitive architecture that dictates counterintuitive passenger circulation at the bottom of the escalators.</a:t>
            </a:r>
          </a:p>
          <a:p>
            <a:pPr eaLnBrk="1" hangingPunct="1"/>
            <a:endParaRPr lang="en-US" altLang="en-US" dirty="0"/>
          </a:p>
        </p:txBody>
      </p:sp>
    </p:spTree>
    <p:extLst>
      <p:ext uri="{BB962C8B-B14F-4D97-AF65-F5344CB8AC3E}">
        <p14:creationId xmlns:p14="http://schemas.microsoft.com/office/powerpoint/2010/main" val="773454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By comparison, escalators at the Zurich Airport provide simple, clear and bold visual graphics that support intuitive wayfinding in ways that can help customers with cognitive disabilities.</a:t>
            </a:r>
          </a:p>
          <a:p>
            <a:pPr eaLnBrk="1" hangingPunct="1"/>
            <a:endParaRPr lang="en-US" altLang="en-US" dirty="0"/>
          </a:p>
        </p:txBody>
      </p:sp>
    </p:spTree>
    <p:extLst>
      <p:ext uri="{BB962C8B-B14F-4D97-AF65-F5344CB8AC3E}">
        <p14:creationId xmlns:p14="http://schemas.microsoft.com/office/powerpoint/2010/main" val="245137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44909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Interactive digital technology can help customer find destinations with highlighted routes</a:t>
            </a:r>
            <a:r>
              <a:rPr lang="en-US" altLang="en-US" baseline="0" dirty="0"/>
              <a:t> – walking distances – time – etc.</a:t>
            </a:r>
            <a:r>
              <a:rPr lang="en-US" altLang="en-US" dirty="0"/>
              <a:t> Photos of the destination help customers with cognitive issues with recognition and confirmation</a:t>
            </a:r>
          </a:p>
        </p:txBody>
      </p:sp>
    </p:spTree>
    <p:extLst>
      <p:ext uri="{BB962C8B-B14F-4D97-AF65-F5344CB8AC3E}">
        <p14:creationId xmlns:p14="http://schemas.microsoft.com/office/powerpoint/2010/main" val="504032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49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Service Animal Relief Area (SARAs) available airside are centrally located to minimize walk times, have appropriate directional and identification signage, appear on maps directories. 49 CFR Part 27.71 requires SARAs airside with limited exceptions.</a:t>
            </a:r>
          </a:p>
          <a:p>
            <a:endParaRPr lang="en-US" sz="1200" dirty="0"/>
          </a:p>
          <a:p>
            <a:r>
              <a:rPr lang="en-US" sz="1200" dirty="0"/>
              <a:t>Location of the SARA at DTW is communicated </a:t>
            </a:r>
            <a:r>
              <a:rPr lang="en-US" sz="1200" dirty="0">
                <a:solidFill>
                  <a:srgbClr val="FF9966"/>
                </a:solidFill>
              </a:rPr>
              <a:t>virtually</a:t>
            </a:r>
            <a:r>
              <a:rPr lang="en-US" sz="1200" dirty="0"/>
              <a:t> through the interactive directories, that show route and photo of destination to help with recognition and confirmation </a:t>
            </a:r>
            <a:r>
              <a:rPr lang="en-US" sz="1200" dirty="0">
                <a:solidFill>
                  <a:srgbClr val="FF9966"/>
                </a:solidFill>
              </a:rPr>
              <a:t>visually.</a:t>
            </a:r>
          </a:p>
          <a:p>
            <a:pPr eaLnBrk="1" hangingPunct="1"/>
            <a:endParaRPr lang="en-US" altLang="en-US" dirty="0"/>
          </a:p>
        </p:txBody>
      </p:sp>
    </p:spTree>
    <p:extLst>
      <p:ext uri="{BB962C8B-B14F-4D97-AF65-F5344CB8AC3E}">
        <p14:creationId xmlns:p14="http://schemas.microsoft.com/office/powerpoint/2010/main" val="905465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Signs, visually indicate lanes for employees and people with disabilities. This benefits those not being escorted, especially those with hidden disabilities. </a:t>
            </a:r>
          </a:p>
          <a:p>
            <a:endParaRPr lang="en-US" sz="1200" dirty="0"/>
          </a:p>
          <a:p>
            <a:r>
              <a:rPr lang="en-US" sz="1200" dirty="0"/>
              <a:t>Color-coded wayfinding in the Customs and Border Patrol area at BOS helps visually guide persons with disabilities with advance education prior to the queue and confirmation at queue entry point.</a:t>
            </a:r>
          </a:p>
          <a:p>
            <a:pPr eaLnBrk="1" hangingPunct="1"/>
            <a:endParaRPr lang="en-US" altLang="en-US" dirty="0"/>
          </a:p>
        </p:txBody>
      </p:sp>
    </p:spTree>
    <p:extLst>
      <p:ext uri="{BB962C8B-B14F-4D97-AF65-F5344CB8AC3E}">
        <p14:creationId xmlns:p14="http://schemas.microsoft.com/office/powerpoint/2010/main" val="2336683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Color coding</a:t>
            </a:r>
            <a:r>
              <a:rPr lang="en-US" sz="1200" baseline="0" dirty="0"/>
              <a:t> at CBP Primary inspection with </a:t>
            </a:r>
            <a:r>
              <a:rPr lang="en-US" sz="1200" dirty="0"/>
              <a:t>Dedicated lanes for persons with disabilities at Boston Logan International Airport</a:t>
            </a:r>
          </a:p>
          <a:p>
            <a:pPr eaLnBrk="1" hangingPunct="1"/>
            <a:endParaRPr lang="en-US" altLang="en-US" dirty="0"/>
          </a:p>
        </p:txBody>
      </p:sp>
    </p:spTree>
    <p:extLst>
      <p:ext uri="{BB962C8B-B14F-4D97-AF65-F5344CB8AC3E}">
        <p14:creationId xmlns:p14="http://schemas.microsoft.com/office/powerpoint/2010/main" val="3447281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Accessible passport kiosks enables U.S. passengers to scan passport and customs forms and print a receipt to show CBP officers</a:t>
            </a:r>
          </a:p>
          <a:p>
            <a:pPr eaLnBrk="1" hangingPunct="1"/>
            <a:endParaRPr lang="en-US" altLang="en-US" dirty="0"/>
          </a:p>
        </p:txBody>
      </p:sp>
    </p:spTree>
    <p:extLst>
      <p:ext uri="{BB962C8B-B14F-4D97-AF65-F5344CB8AC3E}">
        <p14:creationId xmlns:p14="http://schemas.microsoft.com/office/powerpoint/2010/main" val="3194862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8721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68477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Providing information that can help customers establish relationships between concrete landmarks and graphic representations on maps is one way to help aging travelers and persons with disabilities navigate a complex airport environment and confirm they are on the correct path to find their connecting gate. </a:t>
            </a:r>
          </a:p>
          <a:p>
            <a:r>
              <a:rPr lang="en-US" sz="1200" dirty="0"/>
              <a:t>Example at DFW shows how artwork, in this case a castle, can be used as a recognizable landmark for navigation.</a:t>
            </a:r>
          </a:p>
          <a:p>
            <a:pPr eaLnBrk="1" hangingPunct="1"/>
            <a:endParaRPr lang="en-US" altLang="en-US" dirty="0"/>
          </a:p>
        </p:txBody>
      </p:sp>
    </p:spTree>
    <p:extLst>
      <p:ext uri="{BB962C8B-B14F-4D97-AF65-F5344CB8AC3E}">
        <p14:creationId xmlns:p14="http://schemas.microsoft.com/office/powerpoint/2010/main" val="548234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78268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89735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01015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998964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59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00002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t>Airports tested listed in alphabetical order included: </a:t>
            </a:r>
          </a:p>
          <a:p>
            <a:r>
              <a:rPr lang="en-US" sz="1200" dirty="0"/>
              <a:t>Amsterdam – Copenhagen - Dallas Fort Worth – Dubai - Fort Lauderdale – Frankfurt – Heathrow – Miami – Munich - San Francisco - Zurich</a:t>
            </a:r>
          </a:p>
          <a:p>
            <a:pPr eaLnBrk="1" hangingPunct="1"/>
            <a:endParaRPr lang="en-US" altLang="en-US" dirty="0"/>
          </a:p>
        </p:txBody>
      </p:sp>
    </p:spTree>
    <p:extLst>
      <p:ext uri="{BB962C8B-B14F-4D97-AF65-F5344CB8AC3E}">
        <p14:creationId xmlns:p14="http://schemas.microsoft.com/office/powerpoint/2010/main" val="25235591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4099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790143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30219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48780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64</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66321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65</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15652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66</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33353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67</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963365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68</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86775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69</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130808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70</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5858656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71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542883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72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0591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11</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07601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a:t>
            </a:r>
            <a:r>
              <a:rPr lang="en-US" altLang="en-US" baseline="0" dirty="0"/>
              <a:t> needs of these user groups are not being met</a:t>
            </a:r>
            <a:endParaRPr lang="en-US" altLang="en-US" dirty="0"/>
          </a:p>
        </p:txBody>
      </p:sp>
    </p:spTree>
    <p:extLst>
      <p:ext uri="{BB962C8B-B14F-4D97-AF65-F5344CB8AC3E}">
        <p14:creationId xmlns:p14="http://schemas.microsoft.com/office/powerpoint/2010/main" val="1019090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Arial" charset="0"/>
              </a:defRPr>
            </a:lvl1pPr>
            <a:lvl2pPr marL="742950" indent="-285750" defTabSz="930275" eaLnBrk="0" hangingPunct="0">
              <a:spcBef>
                <a:spcPct val="30000"/>
              </a:spcBef>
              <a:defRPr sz="1200">
                <a:solidFill>
                  <a:schemeClr val="tx1"/>
                </a:solidFill>
                <a:latin typeface="Arial" charset="0"/>
              </a:defRPr>
            </a:lvl2pPr>
            <a:lvl3pPr marL="1143000" indent="-228600" defTabSz="930275" eaLnBrk="0" hangingPunct="0">
              <a:spcBef>
                <a:spcPct val="30000"/>
              </a:spcBef>
              <a:defRPr sz="1200">
                <a:solidFill>
                  <a:schemeClr val="tx1"/>
                </a:solidFill>
                <a:latin typeface="Arial" charset="0"/>
              </a:defRPr>
            </a:lvl3pPr>
            <a:lvl4pPr marL="1600200" indent="-228600" defTabSz="930275" eaLnBrk="0" hangingPunct="0">
              <a:spcBef>
                <a:spcPct val="30000"/>
              </a:spcBef>
              <a:defRPr sz="1200">
                <a:solidFill>
                  <a:schemeClr val="tx1"/>
                </a:solidFill>
                <a:latin typeface="Arial" charset="0"/>
              </a:defRPr>
            </a:lvl4pPr>
            <a:lvl5pPr marL="2057400" indent="-228600" defTabSz="930275" eaLnBrk="0" hangingPunct="0">
              <a:spcBef>
                <a:spcPct val="30000"/>
              </a:spcBef>
              <a:defRPr sz="1200">
                <a:solidFill>
                  <a:schemeClr val="tx1"/>
                </a:solidFill>
                <a:latin typeface="Arial" charset="0"/>
              </a:defRPr>
            </a:lvl5pPr>
            <a:lvl6pPr marL="2514600" indent="-228600" defTabSz="930275" eaLnBrk="0" fontAlgn="base" hangingPunct="0">
              <a:spcBef>
                <a:spcPct val="30000"/>
              </a:spcBef>
              <a:spcAft>
                <a:spcPct val="0"/>
              </a:spcAft>
              <a:defRPr sz="1200">
                <a:solidFill>
                  <a:schemeClr val="tx1"/>
                </a:solidFill>
                <a:latin typeface="Arial" charset="0"/>
              </a:defRPr>
            </a:lvl6pPr>
            <a:lvl7pPr marL="2971800" indent="-228600" defTabSz="930275" eaLnBrk="0" fontAlgn="base" hangingPunct="0">
              <a:spcBef>
                <a:spcPct val="30000"/>
              </a:spcBef>
              <a:spcAft>
                <a:spcPct val="0"/>
              </a:spcAft>
              <a:defRPr sz="1200">
                <a:solidFill>
                  <a:schemeClr val="tx1"/>
                </a:solidFill>
                <a:latin typeface="Arial" charset="0"/>
              </a:defRPr>
            </a:lvl7pPr>
            <a:lvl8pPr marL="3429000" indent="-228600" defTabSz="930275" eaLnBrk="0" fontAlgn="base" hangingPunct="0">
              <a:spcBef>
                <a:spcPct val="30000"/>
              </a:spcBef>
              <a:spcAft>
                <a:spcPct val="0"/>
              </a:spcAft>
              <a:defRPr sz="1200">
                <a:solidFill>
                  <a:schemeClr val="tx1"/>
                </a:solidFill>
                <a:latin typeface="Arial" charset="0"/>
              </a:defRPr>
            </a:lvl8pPr>
            <a:lvl9pPr marL="3886200" indent="-228600" defTabSz="9302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CDA3CCB-3963-4C40-89BA-A01FEC520235}" type="slidenum">
              <a:rPr lang="en-US" altLang="en-US" smtClean="0"/>
              <a:pPr eaLnBrk="1" hangingPunct="1">
                <a:spcBef>
                  <a:spcPct val="0"/>
                </a:spcBef>
              </a:pPr>
              <a:t>13</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025644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1506" name="Rectangle 2"/>
          <p:cNvSpPr>
            <a:spLocks noGrp="1" noChangeArrowheads="1"/>
          </p:cNvSpPr>
          <p:nvPr>
            <p:ph type="subTitle" idx="1"/>
          </p:nvPr>
        </p:nvSpPr>
        <p:spPr>
          <a:xfrm>
            <a:off x="812800" y="38862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4131261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191000"/>
            <a:ext cx="8432800" cy="381000"/>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09600" y="1371600"/>
            <a:ext cx="8432800" cy="2743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09600" y="4572000"/>
            <a:ext cx="8432800" cy="7620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224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432800" cy="762000"/>
          </a:xfrm>
        </p:spPr>
        <p:txBody>
          <a:bodyPr/>
          <a:lstStyle/>
          <a:p>
            <a:r>
              <a:rPr lang="en-US"/>
              <a:t>Click to edit Master title style</a:t>
            </a:r>
          </a:p>
        </p:txBody>
      </p:sp>
      <p:sp>
        <p:nvSpPr>
          <p:cNvPr id="3" name="Vertical Text Placeholder 2"/>
          <p:cNvSpPr>
            <a:spLocks noGrp="1"/>
          </p:cNvSpPr>
          <p:nvPr>
            <p:ph type="body" orient="vert" idx="1"/>
          </p:nvPr>
        </p:nvSpPr>
        <p:spPr>
          <a:xfrm>
            <a:off x="609600" y="2209800"/>
            <a:ext cx="8432800" cy="312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486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29600" y="1371600"/>
            <a:ext cx="812800" cy="3962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371600"/>
            <a:ext cx="75184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6869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0968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458788"/>
            <a:ext cx="103632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1117600" y="1809750"/>
            <a:ext cx="5080000" cy="41132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400800" y="1809750"/>
            <a:ext cx="5080000" cy="4113213"/>
          </a:xfrm>
          <a:prstGeom prst="rect">
            <a:avLst/>
          </a:prstGeom>
        </p:spPr>
        <p:txBody>
          <a:bodyPr/>
          <a:lstStyle/>
          <a:p>
            <a:pPr lvl="0"/>
            <a:endParaRPr lang="en-US" noProof="0" dirty="0"/>
          </a:p>
        </p:txBody>
      </p:sp>
    </p:spTree>
    <p:extLst>
      <p:ext uri="{BB962C8B-B14F-4D97-AF65-F5344CB8AC3E}">
        <p14:creationId xmlns:p14="http://schemas.microsoft.com/office/powerpoint/2010/main" val="208899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605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984252" y="1177448"/>
            <a:ext cx="10331449" cy="4297841"/>
          </a:xfrm>
          <a:prstGeom prst="rect">
            <a:avLst/>
          </a:prstGeo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74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783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5951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954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09600" y="1371600"/>
            <a:ext cx="8534400" cy="762000"/>
          </a:xfrm>
        </p:spPr>
        <p:txBody>
          <a:bodyPr anchor="t"/>
          <a:lstStyle>
            <a:lvl1pPr algn="r">
              <a:defRPr sz="3600" b="1">
                <a:solidFill>
                  <a:schemeClr val="tx1"/>
                </a:solidFill>
                <a:latin typeface="HelveticaNeueLT Std Blk"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609600" y="2209800"/>
            <a:ext cx="8534400" cy="3124200"/>
          </a:xfrm>
        </p:spPr>
        <p:txBody>
          <a:bodyPr/>
          <a:lstStyle>
            <a:lvl1pPr marL="0" indent="0" algn="r">
              <a:defRPr sz="1800">
                <a:solidFill>
                  <a:schemeClr val="tx1"/>
                </a:solidFill>
                <a:latin typeface="HelveticaNeueLT Std Lt"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034395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917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609600" y="2209800"/>
            <a:ext cx="8534400" cy="31242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71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2209801"/>
            <a:ext cx="8534400" cy="3124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hasCustomPrompt="1"/>
          </p:nvPr>
        </p:nvSpPr>
        <p:spPr>
          <a:xfrm>
            <a:off x="609601" y="1371602"/>
            <a:ext cx="8534400" cy="761999"/>
          </a:xfrm>
        </p:spPr>
        <p:txBody>
          <a:bodyPr anchor="ctr"/>
          <a:lstStyle>
            <a:lvl1pPr marL="0" indent="0">
              <a:buNone/>
              <a:defRPr sz="3600">
                <a:latin typeface="HelveticaNeueLT Std Bl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a:t>ext</a:t>
            </a:r>
            <a:r>
              <a:rPr lang="en-US" dirty="0"/>
              <a:t> styles</a:t>
            </a:r>
          </a:p>
        </p:txBody>
      </p:sp>
    </p:spTree>
    <p:extLst>
      <p:ext uri="{BB962C8B-B14F-4D97-AF65-F5344CB8AC3E}">
        <p14:creationId xmlns:p14="http://schemas.microsoft.com/office/powerpoint/2010/main" val="12213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209800"/>
            <a:ext cx="4267200" cy="3048000"/>
          </a:xfrm>
        </p:spPr>
        <p:txBody>
          <a:bodyPr/>
          <a:lstStyle>
            <a:lvl1pPr>
              <a:defRPr sz="16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76800" y="2209800"/>
            <a:ext cx="4267200" cy="3048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99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0"/>
          </p:nvPr>
        </p:nvSpPr>
        <p:spPr>
          <a:xfrm>
            <a:off x="4876800" y="2209802"/>
            <a:ext cx="4267200" cy="304799"/>
          </a:xfrm>
        </p:spPr>
        <p:txBody>
          <a:bodyPr anchor="ct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11"/>
          </p:nvPr>
        </p:nvSpPr>
        <p:spPr>
          <a:xfrm>
            <a:off x="4876800" y="2590800"/>
            <a:ext cx="4267200" cy="2667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404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8534400" cy="762000"/>
          </a:xfrm>
        </p:spPr>
        <p:txBody>
          <a:bodyPr/>
          <a:lstStyle/>
          <a:p>
            <a:r>
              <a:rPr lang="en-US"/>
              <a:t>Click to edit Master title style</a:t>
            </a:r>
          </a:p>
        </p:txBody>
      </p:sp>
    </p:spTree>
    <p:extLst>
      <p:ext uri="{BB962C8B-B14F-4D97-AF65-F5344CB8AC3E}">
        <p14:creationId xmlns:p14="http://schemas.microsoft.com/office/powerpoint/2010/main" val="2466859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11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3556000" cy="685800"/>
          </a:xfrm>
        </p:spPr>
        <p:txBody>
          <a:bodyPr anchor="b"/>
          <a:lstStyle>
            <a:lvl1pPr algn="l">
              <a:defRPr sz="1600" b="1"/>
            </a:lvl1pPr>
          </a:lstStyle>
          <a:p>
            <a:r>
              <a:rPr lang="en-US"/>
              <a:t>Click to edit Master title style</a:t>
            </a:r>
            <a:endParaRPr lang="en-US" dirty="0"/>
          </a:p>
        </p:txBody>
      </p:sp>
      <p:sp>
        <p:nvSpPr>
          <p:cNvPr id="3" name="Content Placeholder 2"/>
          <p:cNvSpPr>
            <a:spLocks noGrp="1"/>
          </p:cNvSpPr>
          <p:nvPr>
            <p:ph idx="1"/>
          </p:nvPr>
        </p:nvSpPr>
        <p:spPr>
          <a:xfrm>
            <a:off x="4267200" y="1371601"/>
            <a:ext cx="4775200" cy="3962400"/>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057400"/>
            <a:ext cx="3556000" cy="3276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690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microsoft.com/office/2007/relationships/hdphoto" Target="../media/hdphoto2.wdp"/><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lum/>
          </a:blip>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2209800"/>
            <a:ext cx="85344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8"/>
          <p:cNvSpPr>
            <a:spLocks noGrp="1" noChangeArrowheads="1"/>
          </p:cNvSpPr>
          <p:nvPr>
            <p:ph type="title"/>
          </p:nvPr>
        </p:nvSpPr>
        <p:spPr bwMode="auto">
          <a:xfrm>
            <a:off x="609600" y="13716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 name="Picture 2" descr="C:\Users\joser\Downloads\academynet_171951.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518161" y="6019801"/>
            <a:ext cx="2840284" cy="2450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24" cstate="print">
            <a:duotone>
              <a:schemeClr val="bg2">
                <a:shade val="45000"/>
                <a:satMod val="135000"/>
              </a:schemeClr>
              <a:prstClr val="white"/>
            </a:duotone>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6096000" y="6076535"/>
            <a:ext cx="3657600" cy="131544"/>
          </a:xfrm>
          <a:prstGeom prst="rect">
            <a:avLst/>
          </a:prstGeom>
          <a:solidFill>
            <a:schemeClr val="accent1">
              <a:alpha val="0"/>
            </a:schemeClr>
          </a:solidFill>
        </p:spPr>
      </p:pic>
      <p:grpSp>
        <p:nvGrpSpPr>
          <p:cNvPr id="6" name="Group 5"/>
          <p:cNvGrpSpPr/>
          <p:nvPr userDrawn="1"/>
        </p:nvGrpSpPr>
        <p:grpSpPr>
          <a:xfrm>
            <a:off x="5301" y="0"/>
            <a:ext cx="12192000" cy="6858000"/>
            <a:chOff x="0" y="0"/>
            <a:chExt cx="12192000" cy="6858000"/>
          </a:xfrm>
        </p:grpSpPr>
        <p:pic>
          <p:nvPicPr>
            <p:cNvPr id="7" name="Picture 6"/>
            <p:cNvPicPr>
              <a:picLocks noChangeAspect="1"/>
            </p:cNvPicPr>
            <p:nvPr/>
          </p:nvPicPr>
          <p:blipFill rotWithShape="1">
            <a:blip r:embed="rId26" cstate="print">
              <a:extLst>
                <a:ext uri="{28A0092B-C50C-407E-A947-70E740481C1C}">
                  <a14:useLocalDpi xmlns:a14="http://schemas.microsoft.com/office/drawing/2010/main" val="0"/>
                </a:ext>
              </a:extLst>
            </a:blip>
            <a:srcRect l="63889"/>
            <a:stretch/>
          </p:blipFill>
          <p:spPr>
            <a:xfrm>
              <a:off x="8890000" y="0"/>
              <a:ext cx="3302000" cy="6858000"/>
            </a:xfrm>
            <a:prstGeom prst="rect">
              <a:avLst/>
            </a:prstGeom>
          </p:spPr>
        </p:pic>
        <p:pic>
          <p:nvPicPr>
            <p:cNvPr id="8" name="Picture 7"/>
            <p:cNvPicPr>
              <a:picLocks noChangeAspect="1"/>
            </p:cNvPicPr>
            <p:nvPr/>
          </p:nvPicPr>
          <p:blipFill rotWithShape="1">
            <a:blip r:embed="rId26" cstate="print">
              <a:extLst>
                <a:ext uri="{28A0092B-C50C-407E-A947-70E740481C1C}">
                  <a14:useLocalDpi xmlns:a14="http://schemas.microsoft.com/office/drawing/2010/main" val="0"/>
                </a:ext>
              </a:extLst>
            </a:blip>
            <a:srcRect r="33333"/>
            <a:stretch/>
          </p:blipFill>
          <p:spPr>
            <a:xfrm>
              <a:off x="0" y="0"/>
              <a:ext cx="6096000" cy="6858000"/>
            </a:xfrm>
            <a:prstGeom prst="rect">
              <a:avLst/>
            </a:prstGeom>
          </p:spPr>
        </p:pic>
        <p:pic>
          <p:nvPicPr>
            <p:cNvPr id="9" name="Picture 8"/>
            <p:cNvPicPr>
              <a:picLocks noChangeAspect="1"/>
            </p:cNvPicPr>
            <p:nvPr/>
          </p:nvPicPr>
          <p:blipFill rotWithShape="1">
            <a:blip r:embed="rId26">
              <a:extLst>
                <a:ext uri="{28A0092B-C50C-407E-A947-70E740481C1C}">
                  <a14:useLocalDpi xmlns:a14="http://schemas.microsoft.com/office/drawing/2010/main" val="0"/>
                </a:ext>
              </a:extLst>
            </a:blip>
            <a:srcRect l="65139" r="33333"/>
            <a:stretch/>
          </p:blipFill>
          <p:spPr>
            <a:xfrm>
              <a:off x="5857938" y="0"/>
              <a:ext cx="3460814" cy="6858000"/>
            </a:xfrm>
            <a:prstGeom prst="rect">
              <a:avLst/>
            </a:prstGeom>
          </p:spPr>
        </p:pic>
      </p:grpSp>
      <p:pic>
        <p:nvPicPr>
          <p:cNvPr id="10" name="Picture 2" descr="C:\Users\joser\Downloads\academynet_171951.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52400" y="6019802"/>
            <a:ext cx="2130213" cy="245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27" cstate="print">
            <a:duotone>
              <a:schemeClr val="bg2">
                <a:shade val="45000"/>
                <a:satMod val="135000"/>
              </a:schemeClr>
              <a:prstClr val="white"/>
            </a:duotone>
            <a:extLst>
              <a:ext uri="{BEBA8EAE-BF5A-486C-A8C5-ECC9F3942E4B}">
                <a14:imgProps xmlns:a14="http://schemas.microsoft.com/office/drawing/2010/main">
                  <a14:imgLayer r:embed="rId28">
                    <a14:imgEffect>
                      <a14:saturation sat="400000"/>
                    </a14:imgEffect>
                  </a14:imgLayer>
                </a14:imgProps>
              </a:ext>
              <a:ext uri="{28A0092B-C50C-407E-A947-70E740481C1C}">
                <a14:useLocalDpi xmlns:a14="http://schemas.microsoft.com/office/drawing/2010/main" val="0"/>
              </a:ext>
            </a:extLst>
          </a:blip>
          <a:stretch>
            <a:fillRect/>
          </a:stretch>
        </p:blipFill>
        <p:spPr>
          <a:xfrm>
            <a:off x="7239000" y="6096000"/>
            <a:ext cx="2743200" cy="131544"/>
          </a:xfrm>
          <a:prstGeom prst="rect">
            <a:avLst/>
          </a:prstGeom>
          <a:solidFill>
            <a:schemeClr val="accent1">
              <a:alpha val="0"/>
            </a:schemeClr>
          </a:solidFill>
        </p:spPr>
      </p:pic>
    </p:spTree>
    <p:extLst>
      <p:ext uri="{BB962C8B-B14F-4D97-AF65-F5344CB8AC3E}">
        <p14:creationId xmlns:p14="http://schemas.microsoft.com/office/powerpoint/2010/main" val="3969392822"/>
      </p:ext>
    </p:extLst>
  </p:cSld>
  <p:clrMap bg1="lt1" tx1="dk1" bg2="lt2" tx2="dk2" accent1="accent1" accent2="accent2" accent3="accent3" accent4="accent4" accent5="accent5" accent6="accent6" hlink="hlink" folHlink="folHlink"/>
  <p:sldLayoutIdLst>
    <p:sldLayoutId id="214748390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txStyles>
    <p:titleStyle>
      <a:lvl1pPr algn="l" rtl="0" eaLnBrk="1" fontAlgn="base" hangingPunct="1">
        <a:spcBef>
          <a:spcPct val="0"/>
        </a:spcBef>
        <a:spcAft>
          <a:spcPct val="0"/>
        </a:spcAft>
        <a:defRPr sz="2400">
          <a:solidFill>
            <a:schemeClr val="tx2"/>
          </a:solidFill>
          <a:latin typeface="HelveticaNeueLT Std Blk" pitchFamily="34" charset="0"/>
          <a:ea typeface="+mj-ea"/>
          <a:cs typeface="+mj-cs"/>
        </a:defRPr>
      </a:lvl1pPr>
      <a:lvl2pPr algn="l" rtl="0" eaLnBrk="1" fontAlgn="base" hangingPunct="1">
        <a:spcBef>
          <a:spcPct val="0"/>
        </a:spcBef>
        <a:spcAft>
          <a:spcPct val="0"/>
        </a:spcAft>
        <a:defRPr sz="2400">
          <a:solidFill>
            <a:schemeClr val="tx2"/>
          </a:solidFill>
          <a:latin typeface="HelveticaNeueLT Std Blk" pitchFamily="34" charset="0"/>
        </a:defRPr>
      </a:lvl2pPr>
      <a:lvl3pPr algn="l" rtl="0" eaLnBrk="1" fontAlgn="base" hangingPunct="1">
        <a:spcBef>
          <a:spcPct val="0"/>
        </a:spcBef>
        <a:spcAft>
          <a:spcPct val="0"/>
        </a:spcAft>
        <a:defRPr sz="2400">
          <a:solidFill>
            <a:schemeClr val="tx2"/>
          </a:solidFill>
          <a:latin typeface="HelveticaNeueLT Std Blk" pitchFamily="34" charset="0"/>
        </a:defRPr>
      </a:lvl3pPr>
      <a:lvl4pPr algn="l" rtl="0" eaLnBrk="1" fontAlgn="base" hangingPunct="1">
        <a:spcBef>
          <a:spcPct val="0"/>
        </a:spcBef>
        <a:spcAft>
          <a:spcPct val="0"/>
        </a:spcAft>
        <a:defRPr sz="2400">
          <a:solidFill>
            <a:schemeClr val="tx2"/>
          </a:solidFill>
          <a:latin typeface="HelveticaNeueLT Std Blk" pitchFamily="34" charset="0"/>
        </a:defRPr>
      </a:lvl4pPr>
      <a:lvl5pPr algn="l" rtl="0" eaLnBrk="1" fontAlgn="base" hangingPunct="1">
        <a:spcBef>
          <a:spcPct val="0"/>
        </a:spcBef>
        <a:spcAft>
          <a:spcPct val="0"/>
        </a:spcAft>
        <a:defRPr sz="2400">
          <a:solidFill>
            <a:schemeClr val="tx2"/>
          </a:solidFill>
          <a:latin typeface="HelveticaNeueLT Std Blk" pitchFamily="34" charset="0"/>
        </a:defRPr>
      </a:lvl5pPr>
      <a:lvl6pPr marL="457200" algn="l" rtl="0" eaLnBrk="1" fontAlgn="base" hangingPunct="1">
        <a:spcBef>
          <a:spcPct val="0"/>
        </a:spcBef>
        <a:spcAft>
          <a:spcPct val="0"/>
        </a:spcAft>
        <a:defRPr sz="4400">
          <a:solidFill>
            <a:schemeClr val="tx2"/>
          </a:solidFill>
          <a:latin typeface="Futura" charset="0"/>
        </a:defRPr>
      </a:lvl6pPr>
      <a:lvl7pPr marL="914400" algn="l" rtl="0" eaLnBrk="1" fontAlgn="base" hangingPunct="1">
        <a:spcBef>
          <a:spcPct val="0"/>
        </a:spcBef>
        <a:spcAft>
          <a:spcPct val="0"/>
        </a:spcAft>
        <a:defRPr sz="4400">
          <a:solidFill>
            <a:schemeClr val="tx2"/>
          </a:solidFill>
          <a:latin typeface="Futura" charset="0"/>
        </a:defRPr>
      </a:lvl7pPr>
      <a:lvl8pPr marL="1371600" algn="l" rtl="0" eaLnBrk="1" fontAlgn="base" hangingPunct="1">
        <a:spcBef>
          <a:spcPct val="0"/>
        </a:spcBef>
        <a:spcAft>
          <a:spcPct val="0"/>
        </a:spcAft>
        <a:defRPr sz="4400">
          <a:solidFill>
            <a:schemeClr val="tx2"/>
          </a:solidFill>
          <a:latin typeface="Futura" charset="0"/>
        </a:defRPr>
      </a:lvl8pPr>
      <a:lvl9pPr marL="1828800" algn="l" rtl="0" eaLnBrk="1" fontAlgn="base" hangingPunct="1">
        <a:spcBef>
          <a:spcPct val="0"/>
        </a:spcBef>
        <a:spcAft>
          <a:spcPct val="0"/>
        </a:spcAft>
        <a:defRPr sz="4400">
          <a:solidFill>
            <a:schemeClr val="tx2"/>
          </a:solidFill>
          <a:latin typeface="Futura" charset="0"/>
        </a:defRPr>
      </a:lvl9pPr>
    </p:titleStyle>
    <p:body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17"/>
          <p:cNvSpPr txBox="1">
            <a:spLocks noChangeArrowheads="1"/>
          </p:cNvSpPr>
          <p:nvPr/>
        </p:nvSpPr>
        <p:spPr bwMode="auto">
          <a:xfrm>
            <a:off x="1752600" y="35593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2800">
                <a:solidFill>
                  <a:schemeClr val="bg1"/>
                </a:solidFill>
                <a:latin typeface="Arial" charset="0"/>
              </a:defRPr>
            </a:lvl2pPr>
            <a:lvl3pPr marL="1143000" indent="-228600" eaLnBrk="0" hangingPunct="0">
              <a:spcBef>
                <a:spcPct val="20000"/>
              </a:spcBef>
              <a:buChar char="•"/>
              <a:defRPr sz="2400">
                <a:solidFill>
                  <a:schemeClr val="bg1"/>
                </a:solidFill>
                <a:latin typeface="Arial" charset="0"/>
              </a:defRPr>
            </a:lvl3pPr>
            <a:lvl4pPr marL="1600200" indent="-228600" eaLnBrk="0" hangingPunct="0">
              <a:spcBef>
                <a:spcPct val="20000"/>
              </a:spcBef>
              <a:buChar char="–"/>
              <a:defRPr sz="2000">
                <a:solidFill>
                  <a:schemeClr val="bg1"/>
                </a:solidFill>
                <a:latin typeface="Arial" charset="0"/>
              </a:defRPr>
            </a:lvl4pPr>
            <a:lvl5pPr marL="2057400" indent="-228600" eaLnBrk="0" hangingPunct="0">
              <a:spcBef>
                <a:spcPct val="20000"/>
              </a:spcBef>
              <a:buChar char="»"/>
              <a:defRPr sz="2000">
                <a:solidFill>
                  <a:schemeClr val="bg1"/>
                </a:solidFill>
                <a:latin typeface="Arial" charset="0"/>
              </a:defRPr>
            </a:lvl5pPr>
            <a:lvl6pPr marL="2514600" indent="-228600" eaLnBrk="0" fontAlgn="base" hangingPunct="0">
              <a:spcBef>
                <a:spcPct val="20000"/>
              </a:spcBef>
              <a:spcAft>
                <a:spcPct val="0"/>
              </a:spcAft>
              <a:buChar char="»"/>
              <a:defRPr sz="2000">
                <a:solidFill>
                  <a:schemeClr val="bg1"/>
                </a:solidFill>
                <a:latin typeface="Arial" charset="0"/>
              </a:defRPr>
            </a:lvl6pPr>
            <a:lvl7pPr marL="2971800" indent="-228600" eaLnBrk="0" fontAlgn="base" hangingPunct="0">
              <a:spcBef>
                <a:spcPct val="20000"/>
              </a:spcBef>
              <a:spcAft>
                <a:spcPct val="0"/>
              </a:spcAft>
              <a:buChar char="»"/>
              <a:defRPr sz="2000">
                <a:solidFill>
                  <a:schemeClr val="bg1"/>
                </a:solidFill>
                <a:latin typeface="Arial" charset="0"/>
              </a:defRPr>
            </a:lvl7pPr>
            <a:lvl8pPr marL="3429000" indent="-228600" eaLnBrk="0" fontAlgn="base" hangingPunct="0">
              <a:spcBef>
                <a:spcPct val="20000"/>
              </a:spcBef>
              <a:spcAft>
                <a:spcPct val="0"/>
              </a:spcAft>
              <a:buChar char="»"/>
              <a:defRPr sz="2000">
                <a:solidFill>
                  <a:schemeClr val="bg1"/>
                </a:solidFill>
                <a:latin typeface="Arial" charset="0"/>
              </a:defRPr>
            </a:lvl8pPr>
            <a:lvl9pPr marL="3886200" indent="-228600" eaLnBrk="0" fontAlgn="base" hangingPunct="0">
              <a:spcBef>
                <a:spcPct val="20000"/>
              </a:spcBef>
              <a:spcAft>
                <a:spcPct val="0"/>
              </a:spcAft>
              <a:buChar char="»"/>
              <a:defRPr sz="2000">
                <a:solidFill>
                  <a:schemeClr val="bg1"/>
                </a:solidFill>
                <a:latin typeface="Arial" charset="0"/>
              </a:defRPr>
            </a:lvl9pPr>
          </a:lstStyle>
          <a:p>
            <a:pPr algn="ctr" eaLnBrk="1" hangingPunct="1">
              <a:spcBef>
                <a:spcPct val="50000"/>
              </a:spcBef>
              <a:buFontTx/>
              <a:buNone/>
            </a:pPr>
            <a:r>
              <a:rPr lang="en-US" altLang="en-US" sz="4800" b="1" dirty="0">
                <a:solidFill>
                  <a:srgbClr val="FF9900"/>
                </a:solidFill>
                <a:latin typeface="HelvCondBlk" panose="020B0500000000000000" pitchFamily="34" charset="0"/>
              </a:rPr>
              <a:t>ACRP </a:t>
            </a:r>
            <a:r>
              <a:rPr lang="en-US" altLang="en-US" sz="4800" b="1" dirty="0" smtClean="0">
                <a:solidFill>
                  <a:srgbClr val="FF9900"/>
                </a:solidFill>
                <a:latin typeface="HelvCondBlk" panose="020B0500000000000000" pitchFamily="34" charset="0"/>
              </a:rPr>
              <a:t>Research Report 177</a:t>
            </a:r>
            <a:endParaRPr lang="en-US" altLang="en-US" sz="4800" b="1" dirty="0">
              <a:solidFill>
                <a:srgbClr val="FF9900"/>
              </a:solidFill>
              <a:latin typeface="HelvCondBlk" panose="020B0500000000000000" pitchFamily="34" charset="0"/>
            </a:endParaRPr>
          </a:p>
        </p:txBody>
      </p:sp>
      <p:sp>
        <p:nvSpPr>
          <p:cNvPr id="2" name="TextBox 1"/>
          <p:cNvSpPr txBox="1"/>
          <p:nvPr/>
        </p:nvSpPr>
        <p:spPr>
          <a:xfrm>
            <a:off x="3559866" y="5345668"/>
            <a:ext cx="3733800" cy="369332"/>
          </a:xfrm>
          <a:prstGeom prst="rect">
            <a:avLst/>
          </a:prstGeom>
          <a:noFill/>
        </p:spPr>
        <p:txBody>
          <a:bodyPr wrap="square" rtlCol="0">
            <a:spAutoFit/>
          </a:bodyPr>
          <a:lstStyle/>
          <a:p>
            <a:pPr algn="ctr"/>
            <a:r>
              <a:rPr lang="en-US" dirty="0">
                <a:solidFill>
                  <a:schemeClr val="bg1">
                    <a:lumMod val="50000"/>
                  </a:schemeClr>
                </a:solidFill>
              </a:rPr>
              <a:t>February 17, 2017</a:t>
            </a:r>
          </a:p>
        </p:txBody>
      </p:sp>
      <p:sp>
        <p:nvSpPr>
          <p:cNvPr id="3" name="Subtitle 2"/>
          <p:cNvSpPr>
            <a:spLocks noGrp="1"/>
          </p:cNvSpPr>
          <p:nvPr>
            <p:ph type="subTitle" idx="4294967295"/>
          </p:nvPr>
        </p:nvSpPr>
        <p:spPr>
          <a:xfrm>
            <a:off x="2242934" y="1371600"/>
            <a:ext cx="6367667" cy="1651000"/>
          </a:xfrm>
        </p:spPr>
        <p:txBody>
          <a:bodyPr/>
          <a:lstStyle/>
          <a:p>
            <a:pPr algn="ctr"/>
            <a:r>
              <a:rPr lang="en-US" sz="2400" b="0" dirty="0">
                <a:solidFill>
                  <a:schemeClr val="bg1">
                    <a:lumMod val="50000"/>
                  </a:schemeClr>
                </a:solidFill>
              </a:rPr>
              <a:t>Enhancing Wayfinding for Aging Travelers</a:t>
            </a:r>
          </a:p>
          <a:p>
            <a:pPr algn="ctr"/>
            <a:r>
              <a:rPr lang="en-US" sz="2400" b="0" dirty="0">
                <a:solidFill>
                  <a:schemeClr val="bg1">
                    <a:lumMod val="50000"/>
                  </a:schemeClr>
                </a:solidFill>
              </a:rPr>
              <a:t>and </a:t>
            </a:r>
          </a:p>
          <a:p>
            <a:pPr algn="ctr"/>
            <a:r>
              <a:rPr lang="en-US" sz="2400" b="0" dirty="0">
                <a:solidFill>
                  <a:schemeClr val="bg1">
                    <a:lumMod val="50000"/>
                  </a:schemeClr>
                </a:solidFill>
              </a:rPr>
              <a:t>Persons with Disabilities</a:t>
            </a:r>
          </a:p>
        </p:txBody>
      </p:sp>
      <p:pic>
        <p:nvPicPr>
          <p:cNvPr id="10" name="Picture 9" descr="IMG_1090"/>
          <p:cNvPicPr/>
          <p:nvPr/>
        </p:nvPicPr>
        <p:blipFill>
          <a:blip r:embed="rId3" cstate="print">
            <a:extLst>
              <a:ext uri="{28A0092B-C50C-407E-A947-70E740481C1C}">
                <a14:useLocalDpi xmlns:a14="http://schemas.microsoft.com/office/drawing/2010/main"/>
              </a:ext>
            </a:extLst>
          </a:blip>
          <a:srcRect/>
          <a:stretch>
            <a:fillRect/>
          </a:stretch>
        </p:blipFill>
        <p:spPr bwMode="auto">
          <a:xfrm>
            <a:off x="2242935" y="3265677"/>
            <a:ext cx="1407269" cy="1463040"/>
          </a:xfrm>
          <a:prstGeom prst="rect">
            <a:avLst/>
          </a:prstGeom>
          <a:noFill/>
          <a:ln w="38100">
            <a:solidFill>
              <a:schemeClr val="bg1">
                <a:lumMod val="50000"/>
              </a:schemeClr>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56945" y="3276600"/>
            <a:ext cx="1463040" cy="1463040"/>
          </a:xfrm>
          <a:prstGeom prst="rect">
            <a:avLst/>
          </a:prstGeom>
          <a:ln w="38100">
            <a:solidFill>
              <a:schemeClr val="bg1">
                <a:lumMod val="50000"/>
              </a:schemeClr>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6601" y="3265677"/>
            <a:ext cx="1524000" cy="1495754"/>
          </a:xfrm>
          <a:prstGeom prst="rect">
            <a:avLst/>
          </a:prstGeom>
          <a:ln w="38100">
            <a:solidFill>
              <a:schemeClr val="bg1">
                <a:lumMod val="50000"/>
              </a:schemeClr>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16819" y="3265677"/>
            <a:ext cx="1473513" cy="1463040"/>
          </a:xfrm>
          <a:prstGeom prst="rect">
            <a:avLst/>
          </a:prstGeom>
          <a:ln w="38100">
            <a:solidFill>
              <a:schemeClr val="bg1">
                <a:lumMod val="50000"/>
              </a:schemeClr>
            </a:solidFill>
          </a:ln>
        </p:spPr>
      </p:pic>
    </p:spTree>
    <p:extLst>
      <p:ext uri="{BB962C8B-B14F-4D97-AF65-F5344CB8AC3E}">
        <p14:creationId xmlns:p14="http://schemas.microsoft.com/office/powerpoint/2010/main" val="19730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l"/>
            <a:r>
              <a:rPr lang="en-US" sz="6000" dirty="0">
                <a:solidFill>
                  <a:schemeClr val="bg1">
                    <a:lumMod val="50000"/>
                  </a:schemeClr>
                </a:solidFill>
              </a:rPr>
              <a:t>ORGANIZATION</a:t>
            </a:r>
          </a:p>
        </p:txBody>
      </p:sp>
      <p:sp>
        <p:nvSpPr>
          <p:cNvPr id="3" name="Oval 2"/>
          <p:cNvSpPr/>
          <p:nvPr/>
        </p:nvSpPr>
        <p:spPr bwMode="auto">
          <a:xfrm>
            <a:off x="508000" y="4267200"/>
            <a:ext cx="304800" cy="304800"/>
          </a:xfrm>
          <a:prstGeom prst="ellips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106458903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890760" cy="4114800"/>
          </a:xfrm>
        </p:spPr>
        <p:txBody>
          <a:bodyPr/>
          <a:lstStyle/>
          <a:p>
            <a:r>
              <a:rPr lang="en-US" sz="2000" dirty="0">
                <a:solidFill>
                  <a:schemeClr val="bg1">
                    <a:lumMod val="50000"/>
                  </a:schemeClr>
                </a:solidFill>
              </a:rPr>
              <a:t>Chapter </a:t>
            </a:r>
            <a:r>
              <a:rPr lang="en-US" sz="2000" dirty="0">
                <a:solidFill>
                  <a:srgbClr val="FF9900"/>
                </a:solidFill>
              </a:rPr>
              <a:t>1</a:t>
            </a:r>
            <a:r>
              <a:rPr lang="en-US" sz="2000" dirty="0">
                <a:solidFill>
                  <a:schemeClr val="bg1">
                    <a:lumMod val="50000"/>
                  </a:schemeClr>
                </a:solidFill>
              </a:rPr>
              <a:t>: </a:t>
            </a:r>
            <a:r>
              <a:rPr lang="en-US" sz="2000" b="0" dirty="0">
                <a:solidFill>
                  <a:schemeClr val="bg1">
                    <a:lumMod val="50000"/>
                  </a:schemeClr>
                </a:solidFill>
              </a:rPr>
              <a:t>Introduction</a:t>
            </a:r>
            <a:r>
              <a:rPr lang="en-US" sz="2000" dirty="0">
                <a:solidFill>
                  <a:schemeClr val="bg1">
                    <a:lumMod val="50000"/>
                  </a:schemeClr>
                </a:solidFill>
              </a:rPr>
              <a:t> </a:t>
            </a:r>
          </a:p>
          <a:p>
            <a:pPr marL="1312863" indent="-1312863"/>
            <a:r>
              <a:rPr lang="en-US" sz="2000" dirty="0">
                <a:solidFill>
                  <a:schemeClr val="bg1">
                    <a:lumMod val="50000"/>
                  </a:schemeClr>
                </a:solidFill>
              </a:rPr>
              <a:t>Chapter </a:t>
            </a:r>
            <a:r>
              <a:rPr lang="en-US" sz="2000" dirty="0">
                <a:solidFill>
                  <a:srgbClr val="FF9900"/>
                </a:solidFill>
              </a:rPr>
              <a:t>2</a:t>
            </a:r>
            <a:r>
              <a:rPr lang="en-US" sz="2000" dirty="0">
                <a:solidFill>
                  <a:schemeClr val="bg2">
                    <a:lumMod val="50000"/>
                  </a:schemeClr>
                </a:solidFill>
              </a:rPr>
              <a:t>: </a:t>
            </a:r>
            <a:r>
              <a:rPr lang="en-US" sz="2000" b="0" dirty="0">
                <a:solidFill>
                  <a:schemeClr val="bg2">
                    <a:lumMod val="50000"/>
                  </a:schemeClr>
                </a:solidFill>
              </a:rPr>
              <a:t>Understanding the Needs of Aging Travelers and Passengers with Disabilities</a:t>
            </a:r>
          </a:p>
          <a:p>
            <a:r>
              <a:rPr lang="en-US" sz="2000" dirty="0">
                <a:solidFill>
                  <a:schemeClr val="bg1">
                    <a:lumMod val="50000"/>
                  </a:schemeClr>
                </a:solidFill>
              </a:rPr>
              <a:t>Chapter </a:t>
            </a:r>
            <a:r>
              <a:rPr lang="en-US" sz="2000" dirty="0">
                <a:solidFill>
                  <a:srgbClr val="FF9900"/>
                </a:solidFill>
              </a:rPr>
              <a:t>3</a:t>
            </a:r>
            <a:r>
              <a:rPr lang="en-US" sz="2000" dirty="0">
                <a:solidFill>
                  <a:schemeClr val="bg1">
                    <a:lumMod val="50000"/>
                  </a:schemeClr>
                </a:solidFill>
              </a:rPr>
              <a:t>: </a:t>
            </a:r>
            <a:r>
              <a:rPr lang="en-US" sz="2000" b="0" dirty="0">
                <a:solidFill>
                  <a:schemeClr val="bg1">
                    <a:lumMod val="50000"/>
                  </a:schemeClr>
                </a:solidFill>
              </a:rPr>
              <a:t>Wayfinding Strategies </a:t>
            </a:r>
            <a:r>
              <a:rPr lang="en-US" sz="2000" b="0" dirty="0">
                <a:solidFill>
                  <a:schemeClr val="bg2">
                    <a:lumMod val="50000"/>
                  </a:schemeClr>
                </a:solidFill>
              </a:rPr>
              <a:t>via Visual, Verbal, and Virtual Communication</a:t>
            </a:r>
          </a:p>
          <a:p>
            <a:r>
              <a:rPr lang="en-US" sz="2000" dirty="0">
                <a:solidFill>
                  <a:schemeClr val="bg1">
                    <a:lumMod val="50000"/>
                  </a:schemeClr>
                </a:solidFill>
              </a:rPr>
              <a:t>Chapter </a:t>
            </a:r>
            <a:r>
              <a:rPr lang="en-US" sz="2000" dirty="0">
                <a:solidFill>
                  <a:srgbClr val="FF9900"/>
                </a:solidFill>
              </a:rPr>
              <a:t>4</a:t>
            </a:r>
            <a:r>
              <a:rPr lang="en-US" sz="2000" dirty="0">
                <a:solidFill>
                  <a:schemeClr val="bg1">
                    <a:lumMod val="50000"/>
                  </a:schemeClr>
                </a:solidFill>
              </a:rPr>
              <a:t>: </a:t>
            </a:r>
            <a:r>
              <a:rPr lang="en-US" sz="2000" b="0" dirty="0">
                <a:solidFill>
                  <a:schemeClr val="bg1">
                    <a:lumMod val="50000"/>
                  </a:schemeClr>
                </a:solidFill>
              </a:rPr>
              <a:t>Airport Planning &amp; Design Considerations</a:t>
            </a:r>
          </a:p>
          <a:p>
            <a:r>
              <a:rPr lang="en-US" sz="2000" dirty="0">
                <a:solidFill>
                  <a:schemeClr val="bg1">
                    <a:lumMod val="50000"/>
                  </a:schemeClr>
                </a:solidFill>
              </a:rPr>
              <a:t>Chapter </a:t>
            </a:r>
            <a:r>
              <a:rPr lang="en-US" sz="2000" dirty="0">
                <a:solidFill>
                  <a:srgbClr val="FF9900"/>
                </a:solidFill>
              </a:rPr>
              <a:t>5</a:t>
            </a:r>
            <a:r>
              <a:rPr lang="en-US" sz="2000" dirty="0">
                <a:solidFill>
                  <a:schemeClr val="bg1">
                    <a:lumMod val="50000"/>
                  </a:schemeClr>
                </a:solidFill>
              </a:rPr>
              <a:t>: </a:t>
            </a:r>
            <a:r>
              <a:rPr lang="en-US" sz="2000" b="0" dirty="0">
                <a:solidFill>
                  <a:schemeClr val="bg1">
                    <a:lumMod val="50000"/>
                  </a:schemeClr>
                </a:solidFill>
              </a:rPr>
              <a:t>Departing Customer Journey </a:t>
            </a:r>
          </a:p>
          <a:p>
            <a:r>
              <a:rPr lang="en-US" sz="2000" dirty="0">
                <a:solidFill>
                  <a:schemeClr val="bg1">
                    <a:lumMod val="50000"/>
                  </a:schemeClr>
                </a:solidFill>
              </a:rPr>
              <a:t>Chapter </a:t>
            </a:r>
            <a:r>
              <a:rPr lang="en-US" sz="2000" dirty="0">
                <a:solidFill>
                  <a:srgbClr val="FF9900"/>
                </a:solidFill>
              </a:rPr>
              <a:t>6</a:t>
            </a:r>
            <a:r>
              <a:rPr lang="en-US" sz="2000" dirty="0">
                <a:solidFill>
                  <a:schemeClr val="bg1">
                    <a:lumMod val="50000"/>
                  </a:schemeClr>
                </a:solidFill>
              </a:rPr>
              <a:t>: </a:t>
            </a:r>
            <a:r>
              <a:rPr lang="en-US" sz="2000" b="0" dirty="0">
                <a:solidFill>
                  <a:schemeClr val="bg1">
                    <a:lumMod val="50000"/>
                  </a:schemeClr>
                </a:solidFill>
              </a:rPr>
              <a:t>Arriving Customer Journey </a:t>
            </a:r>
          </a:p>
          <a:p>
            <a:r>
              <a:rPr lang="en-US" sz="2000" dirty="0">
                <a:solidFill>
                  <a:schemeClr val="bg1">
                    <a:lumMod val="50000"/>
                  </a:schemeClr>
                </a:solidFill>
              </a:rPr>
              <a:t>Chapter </a:t>
            </a:r>
            <a:r>
              <a:rPr lang="en-US" sz="2000" dirty="0">
                <a:solidFill>
                  <a:srgbClr val="FF9900"/>
                </a:solidFill>
              </a:rPr>
              <a:t>7</a:t>
            </a:r>
            <a:r>
              <a:rPr lang="en-US" sz="2000" dirty="0">
                <a:solidFill>
                  <a:schemeClr val="bg1">
                    <a:lumMod val="50000"/>
                  </a:schemeClr>
                </a:solidFill>
              </a:rPr>
              <a:t>: </a:t>
            </a:r>
            <a:r>
              <a:rPr lang="en-US" sz="2000" b="0" dirty="0">
                <a:solidFill>
                  <a:schemeClr val="bg1">
                    <a:lumMod val="50000"/>
                  </a:schemeClr>
                </a:solidFill>
              </a:rPr>
              <a:t>Connecting Customer Journey</a:t>
            </a:r>
          </a:p>
          <a:p>
            <a:r>
              <a:rPr lang="en-US" sz="2000" dirty="0">
                <a:solidFill>
                  <a:schemeClr val="bg1">
                    <a:lumMod val="50000"/>
                  </a:schemeClr>
                </a:solidFill>
              </a:rPr>
              <a:t>Chapter </a:t>
            </a:r>
            <a:r>
              <a:rPr lang="en-US" sz="2000" dirty="0">
                <a:solidFill>
                  <a:srgbClr val="FF9900"/>
                </a:solidFill>
              </a:rPr>
              <a:t>8</a:t>
            </a:r>
            <a:r>
              <a:rPr lang="en-US" sz="2000" dirty="0">
                <a:solidFill>
                  <a:schemeClr val="bg1">
                    <a:lumMod val="50000"/>
                  </a:schemeClr>
                </a:solidFill>
              </a:rPr>
              <a:t>: </a:t>
            </a:r>
            <a:r>
              <a:rPr lang="en-US" sz="2000" b="0" dirty="0">
                <a:solidFill>
                  <a:schemeClr val="bg1">
                    <a:lumMod val="50000"/>
                  </a:schemeClr>
                </a:solidFill>
              </a:rPr>
              <a:t>Wayfinding Technologies for Aging Travelers and Persons with Disabilities</a:t>
            </a:r>
          </a:p>
          <a:p>
            <a:endParaRPr lang="en-US" sz="2000" b="0" dirty="0">
              <a:solidFill>
                <a:schemeClr val="bg1">
                  <a:lumMod val="50000"/>
                </a:schemeClr>
              </a:solidFill>
            </a:endParaRPr>
          </a:p>
        </p:txBody>
      </p:sp>
      <p:sp>
        <p:nvSpPr>
          <p:cNvPr id="10"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ORGANIZATION</a:t>
            </a:r>
          </a:p>
        </p:txBody>
      </p:sp>
    </p:spTree>
    <p:extLst>
      <p:ext uri="{BB962C8B-B14F-4D97-AF65-F5344CB8AC3E}">
        <p14:creationId xmlns:p14="http://schemas.microsoft.com/office/powerpoint/2010/main" val="399267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114800"/>
          </a:xfrm>
        </p:spPr>
        <p:txBody>
          <a:bodyPr/>
          <a:lstStyle/>
          <a:p>
            <a:r>
              <a:rPr lang="en-US" sz="2000" i="1" dirty="0">
                <a:solidFill>
                  <a:srgbClr val="FF9900"/>
                </a:solidFill>
              </a:rPr>
              <a:t>WHY</a:t>
            </a:r>
            <a:r>
              <a:rPr lang="en-US" sz="2000" b="0" i="1" dirty="0">
                <a:solidFill>
                  <a:schemeClr val="bg1">
                    <a:lumMod val="50000"/>
                  </a:schemeClr>
                </a:solidFill>
              </a:rPr>
              <a:t> this research is important</a:t>
            </a:r>
          </a:p>
          <a:p>
            <a:endParaRPr lang="en-US" sz="2000" b="0"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4641974" y="1278748"/>
            <a:ext cx="5321070" cy="4420564"/>
          </a:xfrm>
          <a:prstGeom prst="rect">
            <a:avLst/>
          </a:prstGeom>
        </p:spPr>
      </p:pic>
      <p:sp>
        <p:nvSpPr>
          <p:cNvPr id="4" name="TextBox 3"/>
          <p:cNvSpPr txBox="1"/>
          <p:nvPr/>
        </p:nvSpPr>
        <p:spPr>
          <a:xfrm>
            <a:off x="4584526" y="5674230"/>
            <a:ext cx="7299960" cy="523220"/>
          </a:xfrm>
          <a:prstGeom prst="rect">
            <a:avLst/>
          </a:prstGeom>
          <a:noFill/>
        </p:spPr>
        <p:txBody>
          <a:bodyPr wrap="square" rtlCol="0">
            <a:spAutoFit/>
          </a:bodyPr>
          <a:lstStyle/>
          <a:p>
            <a:r>
              <a:rPr lang="en-US" sz="1000" dirty="0">
                <a:solidFill>
                  <a:schemeClr val="bg1">
                    <a:lumMod val="50000"/>
                  </a:schemeClr>
                </a:solidFill>
              </a:rPr>
              <a:t>Source: U.S. Department of Transportation Annual Report of Disability-Related Air Travel Complaints</a:t>
            </a:r>
          </a:p>
          <a:p>
            <a:endParaRPr lang="en-US" dirty="0"/>
          </a:p>
        </p:txBody>
      </p:sp>
      <p:sp>
        <p:nvSpPr>
          <p:cNvPr id="5" name="TextBox 4"/>
          <p:cNvSpPr txBox="1"/>
          <p:nvPr/>
        </p:nvSpPr>
        <p:spPr>
          <a:xfrm>
            <a:off x="533400" y="2610279"/>
            <a:ext cx="2731698" cy="3028521"/>
          </a:xfrm>
          <a:prstGeom prst="rect">
            <a:avLst/>
          </a:prstGeom>
          <a:noFill/>
        </p:spPr>
        <p:txBody>
          <a:bodyPr wrap="square" rtlCol="0">
            <a:spAutoFit/>
          </a:bodyPr>
          <a:lstStyle/>
          <a:p>
            <a:r>
              <a:rPr lang="en-US" dirty="0">
                <a:solidFill>
                  <a:schemeClr val="bg1">
                    <a:lumMod val="50000"/>
                  </a:schemeClr>
                </a:solidFill>
              </a:rPr>
              <a:t>Over a 10-year period, the DOT Annual Reports to Congress showed a </a:t>
            </a:r>
            <a:r>
              <a:rPr lang="en-US" b="1" dirty="0">
                <a:solidFill>
                  <a:srgbClr val="FF9900"/>
                </a:solidFill>
              </a:rPr>
              <a:t>139% </a:t>
            </a:r>
            <a:r>
              <a:rPr lang="en-US" dirty="0">
                <a:solidFill>
                  <a:schemeClr val="bg1">
                    <a:lumMod val="50000"/>
                  </a:schemeClr>
                </a:solidFill>
              </a:rPr>
              <a:t>increase in disability complaints for all air carriers. </a:t>
            </a:r>
          </a:p>
          <a:p>
            <a:pPr>
              <a:spcAft>
                <a:spcPct val="20000"/>
              </a:spcAft>
              <a:defRPr/>
            </a:pPr>
            <a:endParaRPr lang="en-US" altLang="en-US" dirty="0">
              <a:solidFill>
                <a:schemeClr val="bg1">
                  <a:lumMod val="50000"/>
                </a:schemeClr>
              </a:solidFill>
            </a:endParaRPr>
          </a:p>
          <a:p>
            <a:pPr>
              <a:spcAft>
                <a:spcPct val="20000"/>
              </a:spcAft>
              <a:defRPr/>
            </a:pPr>
            <a:endParaRPr lang="en-US" altLang="en-US" dirty="0">
              <a:solidFill>
                <a:schemeClr val="bg1">
                  <a:lumMod val="50000"/>
                </a:schemeClr>
              </a:solidFill>
            </a:endParaRPr>
          </a:p>
          <a:p>
            <a:pPr>
              <a:spcAft>
                <a:spcPct val="20000"/>
              </a:spcAft>
              <a:defRPr/>
            </a:pPr>
            <a:r>
              <a:rPr lang="en-US" altLang="en-US" dirty="0">
                <a:solidFill>
                  <a:schemeClr val="bg1">
                    <a:lumMod val="50000"/>
                  </a:schemeClr>
                </a:solidFill>
              </a:rPr>
              <a:t> </a:t>
            </a:r>
          </a:p>
          <a:p>
            <a:endParaRPr lang="en-US" dirty="0"/>
          </a:p>
        </p:txBody>
      </p:sp>
      <p:sp>
        <p:nvSpPr>
          <p:cNvPr id="6" name="Rectangle 5"/>
          <p:cNvSpPr/>
          <p:nvPr/>
        </p:nvSpPr>
        <p:spPr bwMode="auto">
          <a:xfrm flipV="1">
            <a:off x="8386492" y="1981200"/>
            <a:ext cx="1455834" cy="304800"/>
          </a:xfrm>
          <a:prstGeom prst="rect">
            <a:avLst/>
          </a:prstGeom>
          <a:solidFill>
            <a:srgbClr val="FFFF00">
              <a:alpha val="30196"/>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0"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1</a:t>
            </a:r>
            <a:endParaRPr lang="en-US" sz="4000" b="0" dirty="0">
              <a:solidFill>
                <a:schemeClr val="bg1">
                  <a:lumMod val="50000"/>
                </a:schemeClr>
              </a:solidFill>
            </a:endParaRPr>
          </a:p>
        </p:txBody>
      </p:sp>
      <p:sp>
        <p:nvSpPr>
          <p:cNvPr id="12" name="Rectangle 11"/>
          <p:cNvSpPr/>
          <p:nvPr/>
        </p:nvSpPr>
        <p:spPr bwMode="auto">
          <a:xfrm flipV="1">
            <a:off x="8386492" y="5334000"/>
            <a:ext cx="1455834" cy="304800"/>
          </a:xfrm>
          <a:prstGeom prst="rect">
            <a:avLst/>
          </a:prstGeom>
          <a:solidFill>
            <a:srgbClr val="FFFF00">
              <a:alpha val="30196"/>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cxnSp>
        <p:nvCxnSpPr>
          <p:cNvPr id="7" name="Straight Arrow Connector 6"/>
          <p:cNvCxnSpPr/>
          <p:nvPr/>
        </p:nvCxnSpPr>
        <p:spPr bwMode="auto">
          <a:xfrm flipV="1">
            <a:off x="8763000" y="2321430"/>
            <a:ext cx="0" cy="274756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8763000" y="3352800"/>
            <a:ext cx="0" cy="194577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6892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662160" cy="4114800"/>
          </a:xfrm>
        </p:spPr>
        <p:txBody>
          <a:bodyPr/>
          <a:lstStyle/>
          <a:p>
            <a:r>
              <a:rPr lang="en-US" sz="2000" i="1" dirty="0">
                <a:solidFill>
                  <a:srgbClr val="FF9900"/>
                </a:solidFill>
              </a:rPr>
              <a:t>WHY</a:t>
            </a:r>
            <a:r>
              <a:rPr lang="en-US" sz="2000" b="0" i="1" dirty="0">
                <a:solidFill>
                  <a:schemeClr val="bg1">
                    <a:lumMod val="50000"/>
                  </a:schemeClr>
                </a:solidFill>
              </a:rPr>
              <a:t> this research is important</a:t>
            </a:r>
          </a:p>
          <a:p>
            <a:endParaRPr lang="en-US" sz="2000" dirty="0">
              <a:solidFill>
                <a:schemeClr val="bg1">
                  <a:lumMod val="50000"/>
                </a:schemeClr>
              </a:solidFill>
            </a:endParaRPr>
          </a:p>
          <a:p>
            <a:pPr marL="0" indent="0"/>
            <a:r>
              <a:rPr lang="en-US" sz="2000" dirty="0">
                <a:solidFill>
                  <a:schemeClr val="bg1">
                    <a:lumMod val="50000"/>
                  </a:schemeClr>
                </a:solidFill>
              </a:rPr>
              <a:t>Objective: </a:t>
            </a:r>
            <a:r>
              <a:rPr lang="en-US" sz="2000" b="0" dirty="0">
                <a:solidFill>
                  <a:schemeClr val="bg1">
                    <a:lumMod val="50000"/>
                  </a:schemeClr>
                </a:solidFill>
              </a:rPr>
              <a:t> to help airports successfully </a:t>
            </a:r>
            <a:r>
              <a:rPr lang="en-US" sz="2000" i="1" dirty="0">
                <a:solidFill>
                  <a:srgbClr val="FF9900"/>
                </a:solidFill>
              </a:rPr>
              <a:t>communicate</a:t>
            </a:r>
            <a:r>
              <a:rPr lang="en-US" sz="2000" b="0" i="1" dirty="0">
                <a:solidFill>
                  <a:schemeClr val="bg1">
                    <a:lumMod val="50000"/>
                  </a:schemeClr>
                </a:solidFill>
              </a:rPr>
              <a:t> </a:t>
            </a:r>
            <a:r>
              <a:rPr lang="en-US" sz="2000" i="1" dirty="0">
                <a:solidFill>
                  <a:srgbClr val="C00000"/>
                </a:solidFill>
              </a:rPr>
              <a:t>information</a:t>
            </a:r>
            <a:r>
              <a:rPr lang="en-US" sz="2000" b="0" dirty="0">
                <a:solidFill>
                  <a:schemeClr val="bg1">
                    <a:lumMod val="50000"/>
                  </a:schemeClr>
                </a:solidFill>
              </a:rPr>
              <a:t> to </a:t>
            </a:r>
          </a:p>
          <a:p>
            <a:pPr marL="0" indent="0"/>
            <a:r>
              <a:rPr lang="en-US" sz="2000" b="0" dirty="0">
                <a:solidFill>
                  <a:schemeClr val="bg1">
                    <a:lumMod val="50000"/>
                  </a:schemeClr>
                </a:solidFill>
              </a:rPr>
              <a:t>aging travelers and persons with disabilities to help them </a:t>
            </a:r>
            <a:r>
              <a:rPr lang="en-US" sz="2000" i="1" dirty="0">
                <a:solidFill>
                  <a:srgbClr val="FF9900"/>
                </a:solidFill>
              </a:rPr>
              <a:t>find their way </a:t>
            </a:r>
          </a:p>
          <a:p>
            <a:pPr marL="0" indent="0"/>
            <a:r>
              <a:rPr lang="en-US" sz="2000" b="0" dirty="0">
                <a:solidFill>
                  <a:schemeClr val="bg1">
                    <a:lumMod val="50000"/>
                  </a:schemeClr>
                </a:solidFill>
              </a:rPr>
              <a:t>using the </a:t>
            </a:r>
            <a:r>
              <a:rPr lang="en-US" sz="2000" i="1" dirty="0">
                <a:solidFill>
                  <a:srgbClr val="FF9900"/>
                </a:solidFill>
              </a:rPr>
              <a:t>principles of universal design</a:t>
            </a:r>
            <a:r>
              <a:rPr lang="en-US" sz="2000" b="0" dirty="0">
                <a:solidFill>
                  <a:schemeClr val="bg1">
                    <a:lumMod val="50000"/>
                  </a:schemeClr>
                </a:solidFill>
              </a:rPr>
              <a:t>. </a:t>
            </a:r>
            <a:endParaRPr lang="en-US" sz="2000" dirty="0">
              <a:solidFill>
                <a:schemeClr val="bg1">
                  <a:lumMod val="50000"/>
                </a:schemeClr>
              </a:solidFill>
            </a:endParaRPr>
          </a:p>
          <a:p>
            <a:endParaRPr lang="en-US" sz="2000" b="0" dirty="0">
              <a:solidFill>
                <a:schemeClr val="bg1">
                  <a:lumMod val="50000"/>
                </a:schemeClr>
              </a:solidFill>
            </a:endParaRPr>
          </a:p>
        </p:txBody>
      </p:sp>
      <p:sp>
        <p:nvSpPr>
          <p:cNvPr id="5"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1</a:t>
            </a:r>
            <a:endParaRPr lang="en-US" sz="4000" b="0" dirty="0">
              <a:solidFill>
                <a:schemeClr val="bg1">
                  <a:lumMod val="50000"/>
                </a:schemeClr>
              </a:solidFill>
            </a:endParaRPr>
          </a:p>
        </p:txBody>
      </p:sp>
    </p:spTree>
    <p:extLst>
      <p:ext uri="{BB962C8B-B14F-4D97-AF65-F5344CB8AC3E}">
        <p14:creationId xmlns:p14="http://schemas.microsoft.com/office/powerpoint/2010/main" val="69500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585960" cy="4114800"/>
          </a:xfrm>
        </p:spPr>
        <p:txBody>
          <a:bodyPr/>
          <a:lstStyle/>
          <a:p>
            <a:r>
              <a:rPr lang="en-US" sz="2000" i="1" dirty="0">
                <a:solidFill>
                  <a:srgbClr val="FF9900"/>
                </a:solidFill>
              </a:rPr>
              <a:t>WHY</a:t>
            </a:r>
            <a:r>
              <a:rPr lang="en-US" sz="2000" i="1" dirty="0">
                <a:solidFill>
                  <a:srgbClr val="FF9966"/>
                </a:solidFill>
              </a:rPr>
              <a:t> </a:t>
            </a:r>
            <a:r>
              <a:rPr lang="en-US" sz="2000" b="0" i="1" dirty="0">
                <a:solidFill>
                  <a:schemeClr val="bg1">
                    <a:lumMod val="50000"/>
                  </a:schemeClr>
                </a:solidFill>
              </a:rPr>
              <a:t>this research is important</a:t>
            </a:r>
          </a:p>
          <a:p>
            <a:endParaRPr lang="en-US" sz="2000" dirty="0">
              <a:solidFill>
                <a:schemeClr val="bg1">
                  <a:lumMod val="50000"/>
                </a:schemeClr>
              </a:solidFill>
            </a:endParaRPr>
          </a:p>
          <a:p>
            <a:pPr marL="0" indent="0"/>
            <a:r>
              <a:rPr lang="en-US" sz="2000" b="0" dirty="0">
                <a:solidFill>
                  <a:schemeClr val="bg1">
                    <a:lumMod val="50000"/>
                  </a:schemeClr>
                </a:solidFill>
              </a:rPr>
              <a:t>What is </a:t>
            </a:r>
            <a:r>
              <a:rPr lang="en-US" sz="2000" dirty="0">
                <a:solidFill>
                  <a:srgbClr val="FF9900"/>
                </a:solidFill>
              </a:rPr>
              <a:t>Wayfinding</a:t>
            </a:r>
            <a:r>
              <a:rPr lang="en-US" sz="2000" b="0" dirty="0">
                <a:solidFill>
                  <a:schemeClr val="bg1">
                    <a:lumMod val="50000"/>
                  </a:schemeClr>
                </a:solidFill>
              </a:rPr>
              <a:t>?</a:t>
            </a:r>
          </a:p>
          <a:p>
            <a:pPr marL="0" indent="0"/>
            <a:r>
              <a:rPr lang="en-US" sz="2000" i="1" dirty="0">
                <a:solidFill>
                  <a:srgbClr val="C00000"/>
                </a:solidFill>
              </a:rPr>
              <a:t>	Information</a:t>
            </a:r>
            <a:r>
              <a:rPr lang="en-US" sz="2000" b="0" i="1" dirty="0">
                <a:solidFill>
                  <a:srgbClr val="FF9900"/>
                </a:solidFill>
              </a:rPr>
              <a:t> </a:t>
            </a:r>
            <a:r>
              <a:rPr lang="en-US" sz="2000" b="0" i="1" dirty="0">
                <a:solidFill>
                  <a:schemeClr val="bg1">
                    <a:lumMod val="50000"/>
                  </a:schemeClr>
                </a:solidFill>
              </a:rPr>
              <a:t>systems that guide people through a physical environment 	and enhance their understanding and experience of the space. </a:t>
            </a:r>
          </a:p>
        </p:txBody>
      </p:sp>
      <p:sp>
        <p:nvSpPr>
          <p:cNvPr id="2" name="TextBox 1"/>
          <p:cNvSpPr txBox="1"/>
          <p:nvPr/>
        </p:nvSpPr>
        <p:spPr>
          <a:xfrm>
            <a:off x="1447800" y="3458289"/>
            <a:ext cx="6781800" cy="246221"/>
          </a:xfrm>
          <a:prstGeom prst="rect">
            <a:avLst/>
          </a:prstGeom>
          <a:noFill/>
        </p:spPr>
        <p:txBody>
          <a:bodyPr wrap="square" rtlCol="0">
            <a:spAutoFit/>
          </a:bodyPr>
          <a:lstStyle/>
          <a:p>
            <a:r>
              <a:rPr lang="en-US" sz="1000" dirty="0">
                <a:solidFill>
                  <a:schemeClr val="bg1">
                    <a:lumMod val="50000"/>
                  </a:schemeClr>
                </a:solidFill>
              </a:rPr>
              <a:t>Source: Society for Experiential Graphic Design</a:t>
            </a:r>
          </a:p>
        </p:txBody>
      </p:sp>
      <p:sp>
        <p:nvSpPr>
          <p:cNvPr id="6" name="Rectangle 5"/>
          <p:cNvSpPr txBox="1">
            <a:spLocks noChangeArrowheads="1"/>
          </p:cNvSpPr>
          <p:nvPr/>
        </p:nvSpPr>
        <p:spPr bwMode="auto">
          <a:xfrm>
            <a:off x="548640" y="533401"/>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1</a:t>
            </a:r>
            <a:endParaRPr lang="en-US" sz="4000" dirty="0">
              <a:solidFill>
                <a:schemeClr val="bg1">
                  <a:lumMod val="50000"/>
                </a:schemeClr>
              </a:solidFill>
            </a:endParaRPr>
          </a:p>
        </p:txBody>
      </p:sp>
    </p:spTree>
    <p:extLst>
      <p:ext uri="{BB962C8B-B14F-4D97-AF65-F5344CB8AC3E}">
        <p14:creationId xmlns:p14="http://schemas.microsoft.com/office/powerpoint/2010/main" val="431754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1776734"/>
          </a:xfrm>
        </p:spPr>
        <p:txBody>
          <a:bodyPr/>
          <a:lstStyle/>
          <a:p>
            <a:pPr marL="0">
              <a:buClr>
                <a:srgbClr val="FF9966"/>
              </a:buClr>
              <a:buSzPct val="130000"/>
              <a:buFont typeface="Arial" panose="020B0604020202020204" pitchFamily="34" charset="0"/>
              <a:buChar char="•"/>
            </a:pPr>
            <a:r>
              <a:rPr lang="en-US" sz="2000" b="0" i="1" dirty="0">
                <a:solidFill>
                  <a:schemeClr val="bg1">
                    <a:lumMod val="50000"/>
                  </a:schemeClr>
                </a:solidFill>
              </a:rPr>
              <a:t>Understanding </a:t>
            </a:r>
            <a:r>
              <a:rPr lang="en-US" sz="2000" i="1" dirty="0">
                <a:solidFill>
                  <a:srgbClr val="FF9900"/>
                </a:solidFill>
              </a:rPr>
              <a:t>WHO</a:t>
            </a:r>
            <a:r>
              <a:rPr lang="en-US" sz="2000" b="0" i="1" dirty="0">
                <a:solidFill>
                  <a:schemeClr val="bg1">
                    <a:lumMod val="50000"/>
                  </a:schemeClr>
                </a:solidFill>
              </a:rPr>
              <a:t> are the different types of passengers with disabilities and aging travelers</a:t>
            </a:r>
          </a:p>
          <a:p>
            <a:pPr marL="0">
              <a:buClr>
                <a:srgbClr val="FF9966"/>
              </a:buClr>
              <a:buSzPct val="130000"/>
              <a:buFont typeface="Arial" panose="020B0604020202020204" pitchFamily="34" charset="0"/>
              <a:buChar char="•"/>
            </a:pPr>
            <a:r>
              <a:rPr lang="en-US" sz="2000" b="0" i="1" dirty="0">
                <a:solidFill>
                  <a:schemeClr val="bg1">
                    <a:lumMod val="50000"/>
                  </a:schemeClr>
                </a:solidFill>
              </a:rPr>
              <a:t>Outlines universal design and its principles, illustrating their application in airports</a:t>
            </a:r>
            <a:r>
              <a:rPr lang="en-US" sz="2000" dirty="0"/>
              <a:t>.</a:t>
            </a:r>
            <a:endParaRPr lang="en-US" sz="200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kern="1200" dirty="0">
              <a:solidFill>
                <a:srgbClr val="FF0000"/>
              </a:solidFill>
              <a:latin typeface="Arial" charset="0"/>
            </a:endParaRPr>
          </a:p>
          <a:p>
            <a:pPr marL="0" indent="0">
              <a:spcAft>
                <a:spcPct val="20000"/>
              </a:spcAft>
              <a:defRPr/>
            </a:pPr>
            <a:r>
              <a:rPr lang="en-US" altLang="en-US" sz="2000" dirty="0">
                <a:solidFill>
                  <a:schemeClr val="bg1">
                    <a:lumMod val="50000"/>
                  </a:schemeClr>
                </a:solidFill>
              </a:rPr>
              <a:t> </a:t>
            </a:r>
          </a:p>
        </p:txBody>
      </p:sp>
      <p:sp>
        <p:nvSpPr>
          <p:cNvPr id="6" name="TextBox 5"/>
          <p:cNvSpPr txBox="1"/>
          <p:nvPr/>
        </p:nvSpPr>
        <p:spPr>
          <a:xfrm>
            <a:off x="609600" y="3461873"/>
            <a:ext cx="6270839" cy="1643527"/>
          </a:xfrm>
          <a:prstGeom prst="rect">
            <a:avLst/>
          </a:prstGeom>
          <a:noFill/>
        </p:spPr>
        <p:txBody>
          <a:bodyPr wrap="square" rtlCol="0">
            <a:spAutoFit/>
          </a:bodyPr>
          <a:lstStyle/>
          <a:p>
            <a:r>
              <a:rPr lang="en-US" b="1" dirty="0">
                <a:solidFill>
                  <a:srgbClr val="FF9900"/>
                </a:solidFill>
              </a:rPr>
              <a:t>Why</a:t>
            </a:r>
            <a:r>
              <a:rPr lang="en-US" dirty="0">
                <a:solidFill>
                  <a:schemeClr val="bg1">
                    <a:lumMod val="50000"/>
                  </a:schemeClr>
                </a:solidFill>
              </a:rPr>
              <a:t>? Because Universal Design benefits almost everyone</a:t>
            </a:r>
          </a:p>
          <a:p>
            <a:pPr>
              <a:spcAft>
                <a:spcPct val="20000"/>
              </a:spcAft>
              <a:defRPr/>
            </a:pPr>
            <a:endParaRPr lang="en-US" altLang="en-US" dirty="0">
              <a:solidFill>
                <a:schemeClr val="bg1">
                  <a:lumMod val="50000"/>
                </a:schemeClr>
              </a:solidFill>
            </a:endParaRPr>
          </a:p>
          <a:p>
            <a:pPr>
              <a:spcAft>
                <a:spcPct val="20000"/>
              </a:spcAft>
              <a:defRPr/>
            </a:pPr>
            <a:endParaRPr lang="en-US" altLang="en-US" dirty="0">
              <a:solidFill>
                <a:schemeClr val="bg1">
                  <a:lumMod val="50000"/>
                </a:schemeClr>
              </a:solidFill>
            </a:endParaRPr>
          </a:p>
          <a:p>
            <a:pPr>
              <a:spcAft>
                <a:spcPct val="20000"/>
              </a:spcAft>
              <a:defRPr/>
            </a:pPr>
            <a:r>
              <a:rPr lang="en-US" altLang="en-US" dirty="0">
                <a:solidFill>
                  <a:schemeClr val="bg1">
                    <a:lumMod val="50000"/>
                  </a:schemeClr>
                </a:solidFill>
              </a:rPr>
              <a:t> </a:t>
            </a:r>
          </a:p>
          <a:p>
            <a:endParaRPr lang="en-US" dirty="0"/>
          </a:p>
        </p:txBody>
      </p:sp>
      <p:sp>
        <p:nvSpPr>
          <p:cNvPr id="2" name="Oval 1"/>
          <p:cNvSpPr/>
          <p:nvPr/>
        </p:nvSpPr>
        <p:spPr bwMode="auto">
          <a:xfrm>
            <a:off x="6926232" y="2560599"/>
            <a:ext cx="3211281" cy="3211281"/>
          </a:xfrm>
          <a:prstGeom prst="ellipse">
            <a:avLst/>
          </a:prstGeom>
          <a:solidFill>
            <a:schemeClr val="accent6">
              <a:lumMod val="10000"/>
              <a:lumOff val="90000"/>
            </a:schemeClr>
          </a:solid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8" name="Oval 7"/>
          <p:cNvSpPr/>
          <p:nvPr/>
        </p:nvSpPr>
        <p:spPr bwMode="auto">
          <a:xfrm>
            <a:off x="1676400" y="4109572"/>
            <a:ext cx="381000" cy="381000"/>
          </a:xfrm>
          <a:prstGeom prst="ellipse">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0" name="Oval 9"/>
          <p:cNvSpPr/>
          <p:nvPr/>
        </p:nvSpPr>
        <p:spPr bwMode="auto">
          <a:xfrm>
            <a:off x="1676400" y="4604872"/>
            <a:ext cx="381000" cy="381000"/>
          </a:xfrm>
          <a:prstGeom prst="ellipse">
            <a:avLst/>
          </a:prstGeom>
          <a:noFill/>
          <a:ln w="57150" cap="flat" cmpd="sng" algn="ctr">
            <a:solidFill>
              <a:schemeClr val="accent6">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2" name="Oval 11"/>
          <p:cNvSpPr/>
          <p:nvPr/>
        </p:nvSpPr>
        <p:spPr bwMode="auto">
          <a:xfrm>
            <a:off x="7820700" y="4144573"/>
            <a:ext cx="1779707" cy="1779707"/>
          </a:xfrm>
          <a:prstGeom prst="ellipse">
            <a:avLst/>
          </a:prstGeom>
          <a:solidFill>
            <a:srgbClr val="F3D8A8">
              <a:alpha val="50196"/>
            </a:srgb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 name="Oval 12"/>
          <p:cNvSpPr/>
          <p:nvPr/>
        </p:nvSpPr>
        <p:spPr bwMode="auto">
          <a:xfrm>
            <a:off x="8028578" y="3044611"/>
            <a:ext cx="2267085" cy="2267085"/>
          </a:xfrm>
          <a:prstGeom prst="ellipse">
            <a:avLst/>
          </a:prstGeom>
          <a:solidFill>
            <a:srgbClr val="E1D3B6">
              <a:alpha val="50196"/>
            </a:srgbClr>
          </a:solidFill>
          <a:ln w="571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3" name="TextBox 2"/>
          <p:cNvSpPr txBox="1"/>
          <p:nvPr/>
        </p:nvSpPr>
        <p:spPr>
          <a:xfrm>
            <a:off x="7088317" y="3809674"/>
            <a:ext cx="992985" cy="523220"/>
          </a:xfrm>
          <a:prstGeom prst="rect">
            <a:avLst/>
          </a:prstGeom>
          <a:noFill/>
        </p:spPr>
        <p:txBody>
          <a:bodyPr wrap="square" rtlCol="0">
            <a:spAutoFit/>
          </a:bodyPr>
          <a:lstStyle/>
          <a:p>
            <a:pPr algn="ctr"/>
            <a:r>
              <a:rPr lang="en-US" sz="1400" dirty="0">
                <a:solidFill>
                  <a:schemeClr val="accent6">
                    <a:lumMod val="75000"/>
                    <a:lumOff val="25000"/>
                  </a:schemeClr>
                </a:solidFill>
              </a:rPr>
              <a:t>Average</a:t>
            </a:r>
          </a:p>
          <a:p>
            <a:pPr algn="ctr"/>
            <a:r>
              <a:rPr lang="en-US" sz="1400" dirty="0">
                <a:solidFill>
                  <a:schemeClr val="accent6">
                    <a:lumMod val="75000"/>
                    <a:lumOff val="25000"/>
                  </a:schemeClr>
                </a:solidFill>
              </a:rPr>
              <a:t>Abilities</a:t>
            </a:r>
          </a:p>
        </p:txBody>
      </p:sp>
      <p:sp>
        <p:nvSpPr>
          <p:cNvPr id="15" name="TextBox 14"/>
          <p:cNvSpPr txBox="1"/>
          <p:nvPr/>
        </p:nvSpPr>
        <p:spPr>
          <a:xfrm>
            <a:off x="8153400" y="5254823"/>
            <a:ext cx="589606" cy="307777"/>
          </a:xfrm>
          <a:prstGeom prst="rect">
            <a:avLst/>
          </a:prstGeom>
          <a:noFill/>
        </p:spPr>
        <p:txBody>
          <a:bodyPr wrap="square" rtlCol="0">
            <a:spAutoFit/>
          </a:bodyPr>
          <a:lstStyle/>
          <a:p>
            <a:pPr algn="ctr"/>
            <a:r>
              <a:rPr lang="en-US" sz="1400" dirty="0">
                <a:solidFill>
                  <a:schemeClr val="accent6">
                    <a:lumMod val="75000"/>
                    <a:lumOff val="25000"/>
                  </a:schemeClr>
                </a:solidFill>
              </a:rPr>
              <a:t>Age</a:t>
            </a:r>
          </a:p>
        </p:txBody>
      </p:sp>
      <p:sp>
        <p:nvSpPr>
          <p:cNvPr id="16" name="TextBox 15"/>
          <p:cNvSpPr txBox="1"/>
          <p:nvPr/>
        </p:nvSpPr>
        <p:spPr>
          <a:xfrm>
            <a:off x="8372901" y="3654623"/>
            <a:ext cx="1685499" cy="307777"/>
          </a:xfrm>
          <a:prstGeom prst="rect">
            <a:avLst/>
          </a:prstGeom>
          <a:noFill/>
        </p:spPr>
        <p:txBody>
          <a:bodyPr wrap="square" rtlCol="0">
            <a:spAutoFit/>
          </a:bodyPr>
          <a:lstStyle/>
          <a:p>
            <a:pPr algn="ctr"/>
            <a:r>
              <a:rPr lang="en-US" sz="1400" dirty="0">
                <a:solidFill>
                  <a:schemeClr val="accent6">
                    <a:lumMod val="75000"/>
                    <a:lumOff val="25000"/>
                  </a:schemeClr>
                </a:solidFill>
              </a:rPr>
              <a:t>Height &amp; Reach</a:t>
            </a:r>
          </a:p>
        </p:txBody>
      </p:sp>
      <p:sp>
        <p:nvSpPr>
          <p:cNvPr id="18" name="Oval 17"/>
          <p:cNvSpPr/>
          <p:nvPr/>
        </p:nvSpPr>
        <p:spPr bwMode="auto">
          <a:xfrm>
            <a:off x="6926232" y="2560599"/>
            <a:ext cx="3211281" cy="3211281"/>
          </a:xfrm>
          <a:prstGeom prst="ellipse">
            <a:avLst/>
          </a:prstGeom>
          <a:noFill/>
          <a:ln w="5715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7" name="TextBox 6"/>
          <p:cNvSpPr txBox="1"/>
          <p:nvPr/>
        </p:nvSpPr>
        <p:spPr>
          <a:xfrm>
            <a:off x="2963058" y="5524170"/>
            <a:ext cx="4918183" cy="400110"/>
          </a:xfrm>
          <a:prstGeom prst="rect">
            <a:avLst/>
          </a:prstGeom>
          <a:noFill/>
        </p:spPr>
        <p:txBody>
          <a:bodyPr wrap="square" rtlCol="0">
            <a:spAutoFit/>
          </a:bodyPr>
          <a:lstStyle/>
          <a:p>
            <a:r>
              <a:rPr lang="en-US" sz="1000" dirty="0">
                <a:solidFill>
                  <a:schemeClr val="bg1">
                    <a:lumMod val="50000"/>
                  </a:schemeClr>
                </a:solidFill>
              </a:rPr>
              <a:t>Source: Pruett, Scott and Sarah, Universal Design Guide for Inclusive Tourism</a:t>
            </a:r>
          </a:p>
          <a:p>
            <a:endParaRPr lang="en-US" sz="1000" dirty="0">
              <a:solidFill>
                <a:schemeClr val="bg1">
                  <a:lumMod val="50000"/>
                </a:schemeClr>
              </a:solidFill>
            </a:endParaRPr>
          </a:p>
        </p:txBody>
      </p:sp>
      <p:sp>
        <p:nvSpPr>
          <p:cNvPr id="14" name="Rectangle 13"/>
          <p:cNvSpPr/>
          <p:nvPr/>
        </p:nvSpPr>
        <p:spPr>
          <a:xfrm>
            <a:off x="2103193" y="4233466"/>
            <a:ext cx="4572000" cy="720710"/>
          </a:xfrm>
          <a:prstGeom prst="rect">
            <a:avLst/>
          </a:prstGeom>
        </p:spPr>
        <p:txBody>
          <a:bodyPr>
            <a:spAutoFit/>
          </a:bodyPr>
          <a:lstStyle/>
          <a:p>
            <a:pPr>
              <a:lnSpc>
                <a:spcPts val="1000"/>
              </a:lnSpc>
              <a:spcBef>
                <a:spcPts val="300"/>
              </a:spcBef>
              <a:spcAft>
                <a:spcPts val="0"/>
              </a:spcAft>
              <a:tabLst>
                <a:tab pos="3648710" algn="l"/>
              </a:tabLst>
            </a:pPr>
            <a:r>
              <a:rPr lang="en-US" dirty="0">
                <a:solidFill>
                  <a:schemeClr val="bg1">
                    <a:lumMod val="50000"/>
                  </a:schemeClr>
                </a:solidFill>
                <a:latin typeface="Arial" panose="020B0604020202020204" pitchFamily="34" charset="0"/>
                <a:ea typeface="Times New Roman" panose="02020603050405020304" pitchFamily="18" charset="0"/>
              </a:rPr>
              <a:t>= the focus of universal design</a:t>
            </a:r>
          </a:p>
          <a:p>
            <a:pPr>
              <a:lnSpc>
                <a:spcPts val="1000"/>
              </a:lnSpc>
              <a:spcBef>
                <a:spcPts val="300"/>
              </a:spcBef>
              <a:spcAft>
                <a:spcPts val="0"/>
              </a:spcAft>
              <a:tabLst>
                <a:tab pos="3648710" algn="l"/>
              </a:tabLst>
            </a:pPr>
            <a:endParaRPr lang="en-US" dirty="0">
              <a:solidFill>
                <a:schemeClr val="bg1">
                  <a:lumMod val="50000"/>
                </a:schemeClr>
              </a:solidFill>
              <a:latin typeface="Arial" panose="020B0604020202020204" pitchFamily="34" charset="0"/>
              <a:ea typeface="Times New Roman" panose="02020603050405020304" pitchFamily="18" charset="0"/>
            </a:endParaRPr>
          </a:p>
          <a:p>
            <a:pPr>
              <a:lnSpc>
                <a:spcPts val="1000"/>
              </a:lnSpc>
              <a:spcBef>
                <a:spcPts val="300"/>
              </a:spcBef>
              <a:spcAft>
                <a:spcPts val="0"/>
              </a:spcAft>
              <a:tabLst>
                <a:tab pos="3648710" algn="l"/>
              </a:tabLst>
            </a:pPr>
            <a:endParaRPr lang="en-US" dirty="0">
              <a:solidFill>
                <a:schemeClr val="bg1">
                  <a:lumMod val="50000"/>
                </a:schemeClr>
              </a:solidFill>
              <a:effectLst/>
              <a:latin typeface="Arial" panose="020B0604020202020204" pitchFamily="34" charset="0"/>
              <a:ea typeface="Times New Roman" panose="02020603050405020304" pitchFamily="18" charset="0"/>
            </a:endParaRPr>
          </a:p>
          <a:p>
            <a:pPr>
              <a:lnSpc>
                <a:spcPts val="1000"/>
              </a:lnSpc>
              <a:spcBef>
                <a:spcPts val="300"/>
              </a:spcBef>
              <a:spcAft>
                <a:spcPts val="0"/>
              </a:spcAft>
              <a:tabLst>
                <a:tab pos="3648710" algn="l"/>
              </a:tabLst>
            </a:pPr>
            <a:r>
              <a:rPr lang="en-US" dirty="0">
                <a:solidFill>
                  <a:schemeClr val="bg1">
                    <a:lumMod val="50000"/>
                  </a:schemeClr>
                </a:solidFill>
                <a:latin typeface="Arial" panose="020B0604020202020204" pitchFamily="34" charset="0"/>
                <a:ea typeface="Times New Roman" panose="02020603050405020304" pitchFamily="18" charset="0"/>
              </a:rPr>
              <a:t>= the focus of design for disability</a:t>
            </a:r>
            <a:endParaRPr lang="en-US" dirty="0">
              <a:solidFill>
                <a:schemeClr val="bg1">
                  <a:lumMod val="50000"/>
                </a:schemeClr>
              </a:solidFill>
              <a:effectLst/>
              <a:latin typeface="Arial" panose="020B0604020202020204" pitchFamily="34" charset="0"/>
              <a:ea typeface="Times New Roman" panose="02020603050405020304" pitchFamily="18" charset="0"/>
            </a:endParaRPr>
          </a:p>
        </p:txBody>
      </p:sp>
      <p:sp>
        <p:nvSpPr>
          <p:cNvPr id="11" name="Oval 10"/>
          <p:cNvSpPr/>
          <p:nvPr/>
        </p:nvSpPr>
        <p:spPr bwMode="auto">
          <a:xfrm>
            <a:off x="8724378" y="4331864"/>
            <a:ext cx="1211416" cy="1211416"/>
          </a:xfrm>
          <a:prstGeom prst="ellipse">
            <a:avLst/>
          </a:prstGeom>
          <a:solidFill>
            <a:srgbClr val="C4A76D">
              <a:alpha val="50196"/>
            </a:srgbClr>
          </a:solidFill>
          <a:ln w="57150" cap="flat" cmpd="sng" algn="ctr">
            <a:solidFill>
              <a:schemeClr val="accent6">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7" name="TextBox 16"/>
          <p:cNvSpPr txBox="1"/>
          <p:nvPr/>
        </p:nvSpPr>
        <p:spPr>
          <a:xfrm>
            <a:off x="8744556" y="4663365"/>
            <a:ext cx="1206984" cy="523220"/>
          </a:xfrm>
          <a:prstGeom prst="rect">
            <a:avLst/>
          </a:prstGeom>
          <a:noFill/>
        </p:spPr>
        <p:txBody>
          <a:bodyPr wrap="square" rtlCol="0">
            <a:spAutoFit/>
          </a:bodyPr>
          <a:lstStyle/>
          <a:p>
            <a:pPr algn="ctr"/>
            <a:r>
              <a:rPr lang="en-US" sz="1400" dirty="0">
                <a:solidFill>
                  <a:schemeClr val="accent6">
                    <a:lumMod val="75000"/>
                    <a:lumOff val="25000"/>
                  </a:schemeClr>
                </a:solidFill>
              </a:rPr>
              <a:t>Health</a:t>
            </a:r>
          </a:p>
          <a:p>
            <a:pPr algn="ctr"/>
            <a:r>
              <a:rPr lang="en-US" sz="1400" dirty="0">
                <a:solidFill>
                  <a:schemeClr val="accent6">
                    <a:lumMod val="75000"/>
                    <a:lumOff val="25000"/>
                  </a:schemeClr>
                </a:solidFill>
              </a:rPr>
              <a:t>Conditions</a:t>
            </a:r>
          </a:p>
        </p:txBody>
      </p:sp>
      <p:sp>
        <p:nvSpPr>
          <p:cNvPr id="23" name="Rectangle 5"/>
          <p:cNvSpPr txBox="1">
            <a:spLocks noChangeArrowheads="1"/>
          </p:cNvSpPr>
          <p:nvPr/>
        </p:nvSpPr>
        <p:spPr bwMode="auto">
          <a:xfrm>
            <a:off x="548639" y="533401"/>
            <a:ext cx="9747023"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866103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814560" cy="4114800"/>
          </a:xfrm>
        </p:spPr>
        <p:txBody>
          <a:bodyPr/>
          <a:lstStyle/>
          <a:p>
            <a:pPr marL="0"/>
            <a:r>
              <a:rPr lang="en-US" sz="2000" i="1" dirty="0">
                <a:solidFill>
                  <a:srgbClr val="FF9900"/>
                </a:solidFill>
              </a:rPr>
              <a:t>WHO</a:t>
            </a:r>
            <a:r>
              <a:rPr lang="en-US" sz="2000" b="0" i="1" dirty="0">
                <a:solidFill>
                  <a:schemeClr val="bg1">
                    <a:lumMod val="50000"/>
                  </a:schemeClr>
                </a:solidFill>
              </a:rPr>
              <a:t> are the different types of passengers with disabilities and aging travelers?</a:t>
            </a:r>
          </a:p>
          <a:p>
            <a:endParaRPr lang="en-US" sz="2000" b="0" i="1" dirty="0">
              <a:solidFill>
                <a:schemeClr val="bg1">
                  <a:lumMod val="50000"/>
                </a:schemeClr>
              </a:solidFill>
            </a:endParaRPr>
          </a:p>
          <a:p>
            <a:pPr>
              <a:buClr>
                <a:srgbClr val="FF9966"/>
              </a:buClr>
              <a:buSzPct val="130000"/>
              <a:buFont typeface="Arial" panose="020B0604020202020204" pitchFamily="34" charset="0"/>
              <a:buChar char="•"/>
            </a:pPr>
            <a:r>
              <a:rPr lang="en-US" b="0" dirty="0">
                <a:solidFill>
                  <a:schemeClr val="bg1">
                    <a:lumMod val="50000"/>
                  </a:schemeClr>
                </a:solidFill>
              </a:rPr>
              <a:t>Broad disability categories include blind and low vision, deaf and hard of hearing, ambulatory and non-ambulatory, and intellectual disabilities including autism and dementia.</a:t>
            </a:r>
          </a:p>
          <a:p>
            <a:pPr>
              <a:buClr>
                <a:srgbClr val="FF9966"/>
              </a:buClr>
              <a:buSzPct val="130000"/>
              <a:buFont typeface="Arial" panose="020B0604020202020204" pitchFamily="34" charset="0"/>
              <a:buChar char="•"/>
            </a:pPr>
            <a:endParaRPr lang="en-US" b="0" dirty="0">
              <a:solidFill>
                <a:schemeClr val="bg1">
                  <a:lumMod val="50000"/>
                </a:schemeClr>
              </a:solidFill>
            </a:endParaRPr>
          </a:p>
          <a:p>
            <a:pPr>
              <a:buClr>
                <a:srgbClr val="FF9966"/>
              </a:buClr>
              <a:buSzPct val="130000"/>
              <a:buFont typeface="Arial" panose="020B0604020202020204" pitchFamily="34" charset="0"/>
              <a:buChar char="•"/>
            </a:pPr>
            <a:r>
              <a:rPr lang="en-US" b="0" dirty="0">
                <a:solidFill>
                  <a:schemeClr val="bg1">
                    <a:lumMod val="50000"/>
                  </a:schemeClr>
                </a:solidFill>
              </a:rPr>
              <a:t>Very important to understand that each person with a disability is an individual with </a:t>
            </a:r>
            <a:r>
              <a:rPr lang="en-US" dirty="0">
                <a:solidFill>
                  <a:srgbClr val="FF9900"/>
                </a:solidFill>
              </a:rPr>
              <a:t>unique </a:t>
            </a:r>
            <a:r>
              <a:rPr lang="en-US" b="0" dirty="0">
                <a:solidFill>
                  <a:schemeClr val="bg1">
                    <a:lumMod val="50000"/>
                  </a:schemeClr>
                </a:solidFill>
              </a:rPr>
              <a:t>needs. </a:t>
            </a:r>
          </a:p>
          <a:p>
            <a:pPr>
              <a:buClr>
                <a:srgbClr val="FF9966"/>
              </a:buClr>
              <a:buSzPct val="130000"/>
              <a:buFont typeface="Arial" panose="020B0604020202020204" pitchFamily="34" charset="0"/>
              <a:buChar char="•"/>
            </a:pPr>
            <a:endParaRPr lang="en-US" b="0" dirty="0">
              <a:solidFill>
                <a:schemeClr val="bg1">
                  <a:lumMod val="50000"/>
                </a:schemeClr>
              </a:solidFill>
            </a:endParaRPr>
          </a:p>
          <a:p>
            <a:pPr>
              <a:buClr>
                <a:srgbClr val="FF9966"/>
              </a:buClr>
              <a:buSzPct val="130000"/>
              <a:buFont typeface="Arial" panose="020B0604020202020204" pitchFamily="34" charset="0"/>
              <a:buChar char="•"/>
            </a:pPr>
            <a:r>
              <a:rPr lang="en-US" b="0" dirty="0">
                <a:solidFill>
                  <a:schemeClr val="bg1">
                    <a:lumMod val="50000"/>
                  </a:schemeClr>
                </a:solidFill>
              </a:rPr>
              <a:t>For example, the needs of a traveler with late onset vision loss will be different from someone born partially sighted, even though their visual acuity is more or less identical. Coping skills, psychological makeup, past travel experiences and much more have a role to play. </a:t>
            </a:r>
          </a:p>
          <a:p>
            <a:pPr>
              <a:buClr>
                <a:srgbClr val="FF9966"/>
              </a:buClr>
              <a:buSzPct val="130000"/>
              <a:buFont typeface="Arial" panose="020B0604020202020204" pitchFamily="34" charset="0"/>
              <a:buChar char="•"/>
            </a:pPr>
            <a:endParaRPr lang="en-US" b="0" dirty="0">
              <a:solidFill>
                <a:schemeClr val="bg1">
                  <a:lumMod val="50000"/>
                </a:schemeClr>
              </a:solidFill>
            </a:endParaRPr>
          </a:p>
          <a:p>
            <a:pPr>
              <a:buClr>
                <a:srgbClr val="FF9966"/>
              </a:buClr>
              <a:buSzPct val="130000"/>
              <a:buFont typeface="Arial" panose="020B0604020202020204" pitchFamily="34" charset="0"/>
              <a:buChar char="•"/>
            </a:pPr>
            <a:r>
              <a:rPr lang="en-US" b="0" dirty="0">
                <a:solidFill>
                  <a:schemeClr val="bg1">
                    <a:lumMod val="50000"/>
                  </a:schemeClr>
                </a:solidFill>
              </a:rPr>
              <a:t>Because of these individual differences that the primary focus must be on creating universal accessibility, enabling wayfinding by all travelers regardless of ability, rather than meeting the assumed needs of a general disability type. </a:t>
            </a:r>
            <a:endParaRPr lang="en-US" altLang="en-US" dirty="0">
              <a:solidFill>
                <a:schemeClr val="bg1">
                  <a:lumMod val="50000"/>
                </a:schemeClr>
              </a:solidFill>
            </a:endParaRPr>
          </a:p>
        </p:txBody>
      </p:sp>
      <p:sp>
        <p:nvSpPr>
          <p:cNvPr id="10" name="Rectangle 5"/>
          <p:cNvSpPr txBox="1">
            <a:spLocks noChangeArrowheads="1"/>
          </p:cNvSpPr>
          <p:nvPr/>
        </p:nvSpPr>
        <p:spPr bwMode="auto">
          <a:xfrm>
            <a:off x="548640" y="533401"/>
            <a:ext cx="98145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66"/>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269525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 y="5352030"/>
            <a:ext cx="10591801"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pic>
        <p:nvPicPr>
          <p:cNvPr id="23" name="Picture 22"/>
          <p:cNvPicPr/>
          <p:nvPr/>
        </p:nvPicPr>
        <p:blipFill rotWithShape="1">
          <a:blip r:embed="rId3" cstate="print">
            <a:extLst>
              <a:ext uri="{28A0092B-C50C-407E-A947-70E740481C1C}">
                <a14:useLocalDpi xmlns:a14="http://schemas.microsoft.com/office/drawing/2010/main"/>
              </a:ext>
            </a:extLst>
          </a:blip>
          <a:srcRect/>
          <a:stretch/>
        </p:blipFill>
        <p:spPr bwMode="auto">
          <a:xfrm>
            <a:off x="3522442" y="329504"/>
            <a:ext cx="4849654" cy="6269063"/>
          </a:xfrm>
          <a:prstGeom prst="rect">
            <a:avLst/>
          </a:prstGeom>
          <a:noFill/>
          <a:ln>
            <a:solidFill>
              <a:srgbClr val="9933FF"/>
            </a:solidFill>
          </a:ln>
        </p:spPr>
      </p:pic>
      <p:sp>
        <p:nvSpPr>
          <p:cNvPr id="13316" name="Rectangle 5"/>
          <p:cNvSpPr>
            <a:spLocks noGrp="1" noChangeArrowheads="1"/>
          </p:cNvSpPr>
          <p:nvPr>
            <p:ph sz="half" idx="1"/>
          </p:nvPr>
        </p:nvSpPr>
        <p:spPr>
          <a:xfrm>
            <a:off x="548640" y="1524000"/>
            <a:ext cx="2265468" cy="4114800"/>
          </a:xfrm>
        </p:spPr>
        <p:txBody>
          <a:bodyPr/>
          <a:lstStyle/>
          <a:p>
            <a:pPr marL="0" indent="0">
              <a:buClr>
                <a:srgbClr val="FF9966"/>
              </a:buClr>
              <a:buSzPct val="130000"/>
            </a:pPr>
            <a:r>
              <a:rPr lang="en-US" sz="2000" b="0" dirty="0">
                <a:solidFill>
                  <a:schemeClr val="bg1">
                    <a:lumMod val="50000"/>
                  </a:schemeClr>
                </a:solidFill>
              </a:rPr>
              <a:t>While disability affects all age groups, its prevalence rises steeply with age. </a:t>
            </a:r>
          </a:p>
          <a:p>
            <a:pPr marL="0" indent="0">
              <a:buClr>
                <a:srgbClr val="FF9966"/>
              </a:buClr>
              <a:buSzPct val="130000"/>
            </a:pPr>
            <a:endParaRPr lang="en-US" sz="2000"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8430320" y="6114030"/>
            <a:ext cx="4918183" cy="400110"/>
          </a:xfrm>
          <a:prstGeom prst="rect">
            <a:avLst/>
          </a:prstGeom>
          <a:noFill/>
        </p:spPr>
        <p:txBody>
          <a:bodyPr wrap="square" rtlCol="0">
            <a:spAutoFit/>
          </a:bodyPr>
          <a:lstStyle/>
          <a:p>
            <a:r>
              <a:rPr lang="en-US" sz="1000" dirty="0">
                <a:solidFill>
                  <a:schemeClr val="bg1">
                    <a:lumMod val="50000"/>
                  </a:schemeClr>
                </a:solidFill>
              </a:rPr>
              <a:t>Source: U.S. Census Bureau, </a:t>
            </a:r>
            <a:r>
              <a:rPr lang="en-US" sz="1000" i="1" dirty="0">
                <a:solidFill>
                  <a:schemeClr val="bg1">
                    <a:lumMod val="50000"/>
                  </a:schemeClr>
                </a:solidFill>
              </a:rPr>
              <a:t>Americans with Disabilities: 2010</a:t>
            </a:r>
            <a:endParaRPr lang="en-US" sz="1000" dirty="0">
              <a:solidFill>
                <a:schemeClr val="bg1">
                  <a:lumMod val="50000"/>
                </a:schemeClr>
              </a:solidFill>
            </a:endParaRPr>
          </a:p>
          <a:p>
            <a:endParaRPr lang="en-US" sz="1000" dirty="0">
              <a:solidFill>
                <a:schemeClr val="bg1">
                  <a:lumMod val="50000"/>
                </a:schemeClr>
              </a:solidFill>
            </a:endParaRPr>
          </a:p>
        </p:txBody>
      </p:sp>
      <p:sp>
        <p:nvSpPr>
          <p:cNvPr id="25" name="Rectangle 5"/>
          <p:cNvSpPr txBox="1">
            <a:spLocks noChangeArrowheads="1"/>
          </p:cNvSpPr>
          <p:nvPr/>
        </p:nvSpPr>
        <p:spPr bwMode="auto">
          <a:xfrm>
            <a:off x="548640" y="533401"/>
            <a:ext cx="98145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a:solidFill>
                  <a:srgbClr val="FF9900"/>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177628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5352030"/>
            <a:ext cx="10591801"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457200" y="1247023"/>
            <a:ext cx="7374636" cy="5666178"/>
          </a:xfrm>
          <a:prstGeom prst="rect">
            <a:avLst/>
          </a:prstGeom>
          <a:noFill/>
          <a:ln>
            <a:noFill/>
          </a:ln>
        </p:spPr>
      </p:pic>
      <p:sp>
        <p:nvSpPr>
          <p:cNvPr id="13316" name="Rectangle 5"/>
          <p:cNvSpPr>
            <a:spLocks noGrp="1" noChangeArrowheads="1"/>
          </p:cNvSpPr>
          <p:nvPr>
            <p:ph sz="half" idx="1"/>
          </p:nvPr>
        </p:nvSpPr>
        <p:spPr>
          <a:xfrm>
            <a:off x="7904108" y="1524000"/>
            <a:ext cx="2459092" cy="4114800"/>
          </a:xfrm>
        </p:spPr>
        <p:txBody>
          <a:bodyPr/>
          <a:lstStyle/>
          <a:p>
            <a:pPr marL="0" indent="0">
              <a:buClr>
                <a:srgbClr val="FF9966"/>
              </a:buClr>
              <a:buSzPct val="130000"/>
            </a:pPr>
            <a:r>
              <a:rPr lang="en-US" sz="2000" b="0" i="1" dirty="0">
                <a:solidFill>
                  <a:schemeClr val="bg1">
                    <a:lumMod val="50000"/>
                  </a:schemeClr>
                </a:solidFill>
              </a:rPr>
              <a:t>Population Aged 65 and Over: </a:t>
            </a:r>
            <a:br>
              <a:rPr lang="en-US" sz="2000" b="0" i="1" dirty="0">
                <a:solidFill>
                  <a:schemeClr val="bg1">
                    <a:lumMod val="50000"/>
                  </a:schemeClr>
                </a:solidFill>
              </a:rPr>
            </a:br>
            <a:r>
              <a:rPr lang="en-US" sz="2000" b="0" i="1" dirty="0">
                <a:solidFill>
                  <a:schemeClr val="bg1">
                    <a:lumMod val="50000"/>
                  </a:schemeClr>
                </a:solidFill>
              </a:rPr>
              <a:t>1900-2050 </a:t>
            </a:r>
            <a:endParaRPr lang="en-US" altLang="en-US" sz="2000" b="0" i="1" dirty="0">
              <a:solidFill>
                <a:schemeClr val="bg1">
                  <a:lumMod val="50000"/>
                </a:schemeClr>
              </a:solidFill>
            </a:endParaRPr>
          </a:p>
        </p:txBody>
      </p:sp>
      <p:sp>
        <p:nvSpPr>
          <p:cNvPr id="7" name="TextBox 6"/>
          <p:cNvSpPr txBox="1"/>
          <p:nvPr/>
        </p:nvSpPr>
        <p:spPr>
          <a:xfrm>
            <a:off x="7904108" y="6113115"/>
            <a:ext cx="4918183" cy="400110"/>
          </a:xfrm>
          <a:prstGeom prst="rect">
            <a:avLst/>
          </a:prstGeom>
          <a:noFill/>
        </p:spPr>
        <p:txBody>
          <a:bodyPr wrap="square" rtlCol="0">
            <a:spAutoFit/>
          </a:bodyPr>
          <a:lstStyle/>
          <a:p>
            <a:r>
              <a:rPr lang="en-US" sz="1000" dirty="0">
                <a:solidFill>
                  <a:schemeClr val="bg1">
                    <a:lumMod val="50000"/>
                  </a:schemeClr>
                </a:solidFill>
              </a:rPr>
              <a:t>Source: U.S. Census Bureau, </a:t>
            </a:r>
            <a:r>
              <a:rPr lang="en-US" sz="1000" i="1" dirty="0">
                <a:solidFill>
                  <a:schemeClr val="bg1">
                    <a:lumMod val="50000"/>
                  </a:schemeClr>
                </a:solidFill>
              </a:rPr>
              <a:t>65+ In The United States: 2010</a:t>
            </a:r>
            <a:endParaRPr lang="en-US" sz="1000" dirty="0">
              <a:solidFill>
                <a:schemeClr val="bg1">
                  <a:lumMod val="50000"/>
                </a:schemeClr>
              </a:solidFill>
            </a:endParaRPr>
          </a:p>
          <a:p>
            <a:endParaRPr lang="en-US" sz="1000" dirty="0">
              <a:solidFill>
                <a:schemeClr val="bg1">
                  <a:lumMod val="50000"/>
                </a:schemeClr>
              </a:solidFill>
            </a:endParaRPr>
          </a:p>
        </p:txBody>
      </p:sp>
      <p:sp>
        <p:nvSpPr>
          <p:cNvPr id="11"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1376363" indent="-1376363"/>
            <a:r>
              <a:rPr lang="en-US" sz="4000" dirty="0">
                <a:solidFill>
                  <a:schemeClr val="bg1">
                    <a:lumMod val="50000"/>
                  </a:schemeClr>
                </a:solidFill>
              </a:rPr>
              <a:t>Chapter </a:t>
            </a:r>
            <a:r>
              <a:rPr lang="en-US" sz="4000" dirty="0" smtClean="0">
                <a:solidFill>
                  <a:srgbClr val="FF9900"/>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144037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 y="5352030"/>
            <a:ext cx="10591801"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Wireless Use and Device Type</a:t>
            </a:r>
          </a:p>
          <a:p>
            <a:pPr lvl="1">
              <a:buClr>
                <a:srgbClr val="FF9966"/>
              </a:buClr>
              <a:buSzPct val="130000"/>
              <a:buFont typeface="Arial" panose="020B0604020202020204" pitchFamily="34" charset="0"/>
              <a:buChar char="•"/>
            </a:pPr>
            <a:r>
              <a:rPr lang="en-US" sz="2000" i="1" dirty="0">
                <a:solidFill>
                  <a:schemeClr val="bg1">
                    <a:lumMod val="50000"/>
                  </a:schemeClr>
                </a:solidFill>
              </a:rPr>
              <a:t>Americans with disabilities (SUN) vs.</a:t>
            </a:r>
          </a:p>
          <a:p>
            <a:pPr lvl="1">
              <a:buClr>
                <a:srgbClr val="FF9966"/>
              </a:buClr>
              <a:buSzPct val="130000"/>
              <a:buFont typeface="Arial" panose="020B0604020202020204" pitchFamily="34" charset="0"/>
              <a:buChar char="•"/>
            </a:pPr>
            <a:r>
              <a:rPr lang="en-US" sz="2000" i="1" dirty="0">
                <a:solidFill>
                  <a:schemeClr val="bg1">
                    <a:lumMod val="50000"/>
                  </a:schemeClr>
                </a:solidFill>
              </a:rPr>
              <a:t>General population (PEW)</a:t>
            </a:r>
          </a:p>
          <a:p>
            <a:endParaRPr lang="en-US" altLang="en-US" sz="2000" dirty="0">
              <a:solidFill>
                <a:schemeClr val="bg1">
                  <a:lumMod val="50000"/>
                </a:schemeClr>
              </a:solidFill>
            </a:endParaRPr>
          </a:p>
        </p:txBody>
      </p:sp>
      <p:sp>
        <p:nvSpPr>
          <p:cNvPr id="4" name="TextBox 3"/>
          <p:cNvSpPr txBox="1"/>
          <p:nvPr/>
        </p:nvSpPr>
        <p:spPr>
          <a:xfrm>
            <a:off x="9151352" y="2277476"/>
            <a:ext cx="1440449" cy="1892826"/>
          </a:xfrm>
          <a:prstGeom prst="rect">
            <a:avLst/>
          </a:prstGeom>
          <a:noFill/>
        </p:spPr>
        <p:txBody>
          <a:bodyPr wrap="square" rtlCol="0">
            <a:spAutoFit/>
          </a:bodyPr>
          <a:lstStyle/>
          <a:p>
            <a:r>
              <a:rPr lang="en-US" sz="900" dirty="0"/>
              <a:t>The 2012-13 Survey of User Needs (SUN) by the Rehabilitation Engineering Research Center for Wireless Technologies (RERC) finds that "as a group, people with disabilities own and use wireless technology at rates similar to the general population” (Morris et al 2013).</a:t>
            </a:r>
            <a:endParaRPr lang="en-US" dirty="0"/>
          </a:p>
        </p:txBody>
      </p:sp>
      <p:pic>
        <p:nvPicPr>
          <p:cNvPr id="8" name="Picture 7"/>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2593643"/>
            <a:ext cx="9699151" cy="3752878"/>
          </a:xfrm>
          <a:prstGeom prst="rect">
            <a:avLst/>
          </a:prstGeom>
          <a:noFill/>
          <a:ln>
            <a:noFill/>
          </a:ln>
        </p:spPr>
      </p:pic>
      <p:sp>
        <p:nvSpPr>
          <p:cNvPr id="10" name="TextBox 9"/>
          <p:cNvSpPr txBox="1"/>
          <p:nvPr/>
        </p:nvSpPr>
        <p:spPr>
          <a:xfrm>
            <a:off x="685800" y="6308333"/>
            <a:ext cx="6553200" cy="400110"/>
          </a:xfrm>
          <a:prstGeom prst="rect">
            <a:avLst/>
          </a:prstGeom>
          <a:noFill/>
        </p:spPr>
        <p:txBody>
          <a:bodyPr wrap="square" rtlCol="0">
            <a:spAutoFit/>
          </a:bodyPr>
          <a:lstStyle/>
          <a:p>
            <a:r>
              <a:rPr lang="en-US" sz="1000" dirty="0">
                <a:solidFill>
                  <a:schemeClr val="bg1">
                    <a:lumMod val="50000"/>
                  </a:schemeClr>
                </a:solidFill>
              </a:rPr>
              <a:t>Sources: Wireless RERC, </a:t>
            </a:r>
            <a:r>
              <a:rPr lang="en-US" sz="1000" i="1" dirty="0">
                <a:solidFill>
                  <a:schemeClr val="bg1">
                    <a:lumMod val="50000"/>
                  </a:schemeClr>
                </a:solidFill>
              </a:rPr>
              <a:t>Survey of User Needs</a:t>
            </a:r>
            <a:r>
              <a:rPr lang="en-US" sz="1000" dirty="0">
                <a:solidFill>
                  <a:schemeClr val="bg1">
                    <a:lumMod val="50000"/>
                  </a:schemeClr>
                </a:solidFill>
              </a:rPr>
              <a:t>, 2012-2013. Pew Internet Surveys, 2006-2013</a:t>
            </a:r>
          </a:p>
          <a:p>
            <a:endParaRPr lang="en-US" sz="1000" dirty="0">
              <a:solidFill>
                <a:schemeClr val="bg1">
                  <a:lumMod val="50000"/>
                </a:schemeClr>
              </a:solidFill>
            </a:endParaRPr>
          </a:p>
        </p:txBody>
      </p:sp>
      <p:sp>
        <p:nvSpPr>
          <p:cNvPr id="11"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1376363" indent="-1376363"/>
            <a:r>
              <a:rPr lang="en-US" sz="4000" dirty="0">
                <a:solidFill>
                  <a:schemeClr val="bg1">
                    <a:lumMod val="50000"/>
                  </a:schemeClr>
                </a:solidFill>
              </a:rPr>
              <a:t>Chapter </a:t>
            </a:r>
            <a:r>
              <a:rPr lang="en-US" sz="4000" dirty="0" smtClean="0">
                <a:solidFill>
                  <a:srgbClr val="FF9900"/>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2304301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l"/>
            <a:r>
              <a:rPr lang="en-US" sz="6000" dirty="0">
                <a:solidFill>
                  <a:schemeClr val="bg1">
                    <a:lumMod val="50000"/>
                  </a:schemeClr>
                </a:solidFill>
              </a:rPr>
              <a:t>RESEARCH</a:t>
            </a:r>
          </a:p>
        </p:txBody>
      </p:sp>
      <p:sp>
        <p:nvSpPr>
          <p:cNvPr id="4" name="Oval 3"/>
          <p:cNvSpPr/>
          <p:nvPr/>
        </p:nvSpPr>
        <p:spPr bwMode="auto">
          <a:xfrm>
            <a:off x="508000" y="4267200"/>
            <a:ext cx="304800" cy="304800"/>
          </a:xfrm>
          <a:prstGeom prst="ellips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384222745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114800"/>
          </a:xfrm>
        </p:spPr>
        <p:txBody>
          <a:bodyPr/>
          <a:lstStyle/>
          <a:p>
            <a:pPr>
              <a:buClr>
                <a:srgbClr val="FF9966"/>
              </a:buClr>
              <a:buSzPct val="130000"/>
              <a:buFont typeface="Arial" panose="020B0604020202020204" pitchFamily="34" charset="0"/>
              <a:buChar char="•"/>
            </a:pPr>
            <a:r>
              <a:rPr lang="en-US" sz="2000" b="0" i="1" dirty="0">
                <a:solidFill>
                  <a:schemeClr val="bg1">
                    <a:lumMod val="50000"/>
                  </a:schemeClr>
                </a:solidFill>
              </a:rPr>
              <a:t>Appropriate language</a:t>
            </a:r>
          </a:p>
          <a:p>
            <a:endParaRPr lang="en-US" altLang="en-US" sz="2000" dirty="0">
              <a:solidFill>
                <a:schemeClr val="bg1">
                  <a:lumMod val="50000"/>
                </a:schemeClr>
              </a:solidFill>
            </a:endParaRPr>
          </a:p>
        </p:txBody>
      </p:sp>
      <p:sp>
        <p:nvSpPr>
          <p:cNvPr id="8"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a:solidFill>
                  <a:srgbClr val="FF9900"/>
                </a:solidFill>
              </a:rPr>
              <a:t>2</a:t>
            </a:r>
            <a:r>
              <a:rPr lang="en-US" sz="4000" dirty="0" smtClean="0">
                <a:solidFill>
                  <a:schemeClr val="bg1">
                    <a:lumMod val="50000"/>
                  </a:schemeClr>
                </a:solidFill>
              </a:rPr>
              <a:t> </a:t>
            </a:r>
            <a:r>
              <a:rPr lang="en-US" sz="4000" b="0" dirty="0" smtClean="0">
                <a:solidFill>
                  <a:schemeClr val="bg1">
                    <a:lumMod val="50000"/>
                  </a:schemeClr>
                </a:solidFill>
              </a:rPr>
              <a:t>Principles of Universal Design </a:t>
            </a:r>
            <a:endParaRPr lang="en-US" sz="4000" b="0" dirty="0">
              <a:solidFill>
                <a:schemeClr val="bg1">
                  <a:lumMod val="50000"/>
                </a:schemeClr>
              </a:solidFill>
            </a:endParaRPr>
          </a:p>
        </p:txBody>
      </p:sp>
      <p:grpSp>
        <p:nvGrpSpPr>
          <p:cNvPr id="5" name="Group 4"/>
          <p:cNvGrpSpPr/>
          <p:nvPr/>
        </p:nvGrpSpPr>
        <p:grpSpPr>
          <a:xfrm>
            <a:off x="942584" y="204059"/>
            <a:ext cx="8928353" cy="5585068"/>
            <a:chOff x="942584" y="204059"/>
            <a:chExt cx="8928353" cy="5585068"/>
          </a:xfrm>
        </p:grpSpPr>
        <p:sp>
          <p:nvSpPr>
            <p:cNvPr id="4" name="TextBox 3"/>
            <p:cNvSpPr txBox="1"/>
            <p:nvPr/>
          </p:nvSpPr>
          <p:spPr>
            <a:xfrm>
              <a:off x="942584" y="2133600"/>
              <a:ext cx="2625863" cy="3046988"/>
            </a:xfrm>
            <a:prstGeom prst="rect">
              <a:avLst/>
            </a:prstGeom>
            <a:noFill/>
          </p:spPr>
          <p:txBody>
            <a:bodyPr wrap="square" rtlCol="0">
              <a:spAutoFit/>
            </a:bodyPr>
            <a:lstStyle/>
            <a:p>
              <a:r>
                <a:rPr lang="en-US" sz="1600" dirty="0">
                  <a:solidFill>
                    <a:schemeClr val="bg1">
                      <a:lumMod val="50000"/>
                    </a:schemeClr>
                  </a:solidFill>
                </a:rPr>
                <a:t>By acknowledging the person first, one is recognizing that this individual is more than just their disability. </a:t>
              </a:r>
            </a:p>
            <a:p>
              <a:endParaRPr lang="en-US" sz="1600" dirty="0">
                <a:solidFill>
                  <a:schemeClr val="bg1">
                    <a:lumMod val="50000"/>
                  </a:schemeClr>
                </a:solidFill>
              </a:endParaRPr>
            </a:p>
            <a:p>
              <a:r>
                <a:rPr lang="en-US" sz="1600" dirty="0">
                  <a:solidFill>
                    <a:schemeClr val="bg1">
                      <a:lumMod val="50000"/>
                    </a:schemeClr>
                  </a:solidFill>
                </a:rPr>
                <a:t>Therefore, person-first language is used throughout this guidebook, e.g., "a man who is blind" rather than "a blind man." </a:t>
              </a:r>
            </a:p>
            <a:p>
              <a:endParaRPr lang="en-US" sz="1600" dirty="0">
                <a:solidFill>
                  <a:schemeClr val="bg1">
                    <a:lumMod val="50000"/>
                  </a:schemeClr>
                </a:solidFill>
              </a:endParaRPr>
            </a:p>
          </p:txBody>
        </p:sp>
        <p:sp>
          <p:nvSpPr>
            <p:cNvPr id="9" name="TextBox 8"/>
            <p:cNvSpPr txBox="1"/>
            <p:nvPr/>
          </p:nvSpPr>
          <p:spPr>
            <a:xfrm>
              <a:off x="942584" y="5086528"/>
              <a:ext cx="2570671" cy="400110"/>
            </a:xfrm>
            <a:prstGeom prst="rect">
              <a:avLst/>
            </a:prstGeom>
            <a:noFill/>
          </p:spPr>
          <p:txBody>
            <a:bodyPr wrap="square" rtlCol="0">
              <a:spAutoFit/>
            </a:bodyPr>
            <a:lstStyle/>
            <a:p>
              <a:r>
                <a:rPr lang="en-US" sz="1000" dirty="0">
                  <a:solidFill>
                    <a:schemeClr val="bg1">
                      <a:lumMod val="50000"/>
                    </a:schemeClr>
                  </a:solidFill>
                </a:rPr>
                <a:t>Source: Open Doors Organization</a:t>
              </a:r>
            </a:p>
            <a:p>
              <a:endParaRPr lang="en-US" sz="1000" dirty="0">
                <a:solidFill>
                  <a:schemeClr val="bg1">
                    <a:lumMod val="50000"/>
                  </a:schemeClr>
                </a:solidFill>
              </a:endParaRPr>
            </a:p>
          </p:txBody>
        </p:sp>
        <p:sp>
          <p:nvSpPr>
            <p:cNvPr id="3" name="Rectangle 2"/>
            <p:cNvSpPr/>
            <p:nvPr/>
          </p:nvSpPr>
          <p:spPr bwMode="auto">
            <a:xfrm>
              <a:off x="2999984" y="533401"/>
              <a:ext cx="6870953" cy="67624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pic>
          <p:nvPicPr>
            <p:cNvPr id="2" name="Picture 1"/>
            <p:cNvPicPr>
              <a:picLocks noChangeAspect="1"/>
            </p:cNvPicPr>
            <p:nvPr/>
          </p:nvPicPr>
          <p:blipFill>
            <a:blip r:embed="rId3"/>
            <a:stretch>
              <a:fillRect/>
            </a:stretch>
          </p:blipFill>
          <p:spPr>
            <a:xfrm>
              <a:off x="4066784" y="204059"/>
              <a:ext cx="5305816" cy="5585068"/>
            </a:xfrm>
            <a:prstGeom prst="rect">
              <a:avLst/>
            </a:prstGeom>
            <a:ln>
              <a:solidFill>
                <a:srgbClr val="002060"/>
              </a:solidFill>
            </a:ln>
          </p:spPr>
        </p:pic>
      </p:grpSp>
    </p:spTree>
    <p:extLst>
      <p:ext uri="{BB962C8B-B14F-4D97-AF65-F5344CB8AC3E}">
        <p14:creationId xmlns:p14="http://schemas.microsoft.com/office/powerpoint/2010/main" val="33379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604760" cy="4114800"/>
          </a:xfrm>
        </p:spPr>
        <p:txBody>
          <a:bodyPr/>
          <a:lstStyle/>
          <a:p>
            <a:pPr>
              <a:buClr>
                <a:srgbClr val="FF9966"/>
              </a:buClr>
              <a:buSzPct val="130000"/>
              <a:buFont typeface="Arial" panose="020B0604020202020204" pitchFamily="34" charset="0"/>
              <a:buChar char="•"/>
            </a:pPr>
            <a:r>
              <a:rPr lang="en-US" sz="2000" b="0" i="1" dirty="0">
                <a:solidFill>
                  <a:schemeClr val="bg1">
                    <a:lumMod val="50000"/>
                  </a:schemeClr>
                </a:solidFill>
              </a:rPr>
              <a:t>Example of universal design </a:t>
            </a:r>
            <a:r>
              <a:rPr lang="en-US" sz="2000" i="1" dirty="0">
                <a:solidFill>
                  <a:schemeClr val="bg1">
                    <a:lumMod val="50000"/>
                  </a:schemeClr>
                </a:solidFill>
              </a:rPr>
              <a:t>Principle 2 - </a:t>
            </a:r>
            <a:r>
              <a:rPr lang="en-US" sz="2000" i="1" dirty="0">
                <a:solidFill>
                  <a:srgbClr val="FF9900"/>
                </a:solidFill>
              </a:rPr>
              <a:t>Flexibility in Use</a:t>
            </a:r>
            <a:r>
              <a:rPr lang="en-US" sz="2000" i="1" dirty="0">
                <a:solidFill>
                  <a:schemeClr val="bg1">
                    <a:lumMod val="50000"/>
                  </a:schemeClr>
                </a:solidFill>
              </a:rPr>
              <a:t>: </a:t>
            </a:r>
          </a:p>
          <a:p>
            <a:pPr marL="0">
              <a:buClr>
                <a:srgbClr val="FF9966"/>
              </a:buClr>
              <a:buSzPct val="130000"/>
              <a:buFont typeface="Arial" panose="020B0604020202020204" pitchFamily="34" charset="0"/>
              <a:buChar char="•"/>
            </a:pPr>
            <a:r>
              <a:rPr lang="en-US" sz="2000" b="0" i="1" dirty="0">
                <a:solidFill>
                  <a:schemeClr val="bg1">
                    <a:lumMod val="50000"/>
                  </a:schemeClr>
                </a:solidFill>
              </a:rPr>
              <a:t>The design accommodates a wide range of individual 	preferences and abilities</a:t>
            </a:r>
            <a:r>
              <a:rPr lang="en-US" sz="2000" i="1" dirty="0">
                <a:solidFill>
                  <a:schemeClr val="bg1">
                    <a:lumMod val="50000"/>
                  </a:schemeClr>
                </a:solidFill>
              </a:rPr>
              <a:t>. </a:t>
            </a:r>
            <a:endParaRPr lang="en-US" sz="200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5716105" y="5757176"/>
            <a:ext cx="4918183" cy="400110"/>
          </a:xfrm>
          <a:prstGeom prst="rect">
            <a:avLst/>
          </a:prstGeom>
          <a:noFill/>
        </p:spPr>
        <p:txBody>
          <a:bodyPr wrap="square" rtlCol="0">
            <a:spAutoFit/>
          </a:bodyPr>
          <a:lstStyle/>
          <a:p>
            <a:r>
              <a:rPr lang="en-US" sz="1000" dirty="0">
                <a:solidFill>
                  <a:schemeClr val="bg1">
                    <a:lumMod val="50000"/>
                  </a:schemeClr>
                </a:solidFill>
              </a:rPr>
              <a:t>Source: ACRP 07-13 Research Team</a:t>
            </a:r>
          </a:p>
          <a:p>
            <a:endParaRPr lang="en-US" sz="1000" dirty="0">
              <a:solidFill>
                <a:schemeClr val="bg1">
                  <a:lumMod val="50000"/>
                </a:schemeClr>
              </a:solidFill>
            </a:endParaRPr>
          </a:p>
        </p:txBody>
      </p:sp>
      <p:pic>
        <p:nvPicPr>
          <p:cNvPr id="19" name="Picture 18" descr="IMG_1146"/>
          <p:cNvPicPr/>
          <p:nvPr/>
        </p:nvPicPr>
        <p:blipFill>
          <a:blip r:embed="rId3">
            <a:extLst>
              <a:ext uri="{28A0092B-C50C-407E-A947-70E740481C1C}">
                <a14:useLocalDpi xmlns:a14="http://schemas.microsoft.com/office/drawing/2010/main"/>
              </a:ext>
            </a:extLst>
          </a:blip>
          <a:srcRect/>
          <a:stretch>
            <a:fillRect/>
          </a:stretch>
        </p:blipFill>
        <p:spPr bwMode="auto">
          <a:xfrm>
            <a:off x="674988" y="2616100"/>
            <a:ext cx="5013977" cy="3141076"/>
          </a:xfrm>
          <a:prstGeom prst="rect">
            <a:avLst/>
          </a:prstGeom>
          <a:noFill/>
        </p:spPr>
      </p:pic>
      <p:pic>
        <p:nvPicPr>
          <p:cNvPr id="20" name="Picture 19" descr="IMG_1090"/>
          <p:cNvPicPr/>
          <p:nvPr/>
        </p:nvPicPr>
        <p:blipFill>
          <a:blip r:embed="rId4">
            <a:extLst>
              <a:ext uri="{28A0092B-C50C-407E-A947-70E740481C1C}">
                <a14:useLocalDpi xmlns:a14="http://schemas.microsoft.com/office/drawing/2010/main"/>
              </a:ext>
            </a:extLst>
          </a:blip>
          <a:srcRect/>
          <a:stretch>
            <a:fillRect/>
          </a:stretch>
        </p:blipFill>
        <p:spPr bwMode="auto">
          <a:xfrm>
            <a:off x="5815313" y="2645700"/>
            <a:ext cx="2795287" cy="3111476"/>
          </a:xfrm>
          <a:prstGeom prst="rect">
            <a:avLst/>
          </a:prstGeom>
          <a:noFill/>
        </p:spPr>
      </p:pic>
      <p:sp>
        <p:nvSpPr>
          <p:cNvPr id="2" name="TextBox 1"/>
          <p:cNvSpPr txBox="1"/>
          <p:nvPr/>
        </p:nvSpPr>
        <p:spPr>
          <a:xfrm>
            <a:off x="10586306" y="6488669"/>
            <a:ext cx="1608825" cy="307777"/>
          </a:xfrm>
          <a:prstGeom prst="rect">
            <a:avLst/>
          </a:prstGeom>
          <a:noFill/>
        </p:spPr>
        <p:txBody>
          <a:bodyPr wrap="square" rtlCol="0">
            <a:spAutoFit/>
          </a:bodyPr>
          <a:lstStyle/>
          <a:p>
            <a:pPr algn="ctr"/>
            <a:r>
              <a:rPr lang="en-US" sz="1400" b="1" dirty="0">
                <a:solidFill>
                  <a:srgbClr val="FF9966"/>
                </a:solidFill>
              </a:rPr>
              <a:t>SFO</a:t>
            </a:r>
          </a:p>
        </p:txBody>
      </p:sp>
      <p:sp>
        <p:nvSpPr>
          <p:cNvPr id="10"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2</a:t>
            </a:r>
            <a:endParaRPr lang="en-US" sz="4000" b="0" dirty="0">
              <a:solidFill>
                <a:schemeClr val="bg1">
                  <a:lumMod val="50000"/>
                </a:schemeClr>
              </a:solidFill>
            </a:endParaRPr>
          </a:p>
        </p:txBody>
      </p:sp>
    </p:spTree>
    <p:extLst>
      <p:ext uri="{BB962C8B-B14F-4D97-AF65-F5344CB8AC3E}">
        <p14:creationId xmlns:p14="http://schemas.microsoft.com/office/powerpoint/2010/main" val="126651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509760" cy="4114800"/>
          </a:xfrm>
        </p:spPr>
        <p:txBody>
          <a:bodyPr/>
          <a:lstStyle/>
          <a:p>
            <a:pPr marL="0" indent="0">
              <a:buClr>
                <a:srgbClr val="FF9966"/>
              </a:buClr>
              <a:buSzPct val="130000"/>
            </a:pPr>
            <a:r>
              <a:rPr lang="en-US" sz="2000" i="1" dirty="0">
                <a:solidFill>
                  <a:srgbClr val="FF9900"/>
                </a:solidFill>
              </a:rPr>
              <a:t>WHAT</a:t>
            </a:r>
            <a:r>
              <a:rPr lang="en-US" sz="2000" b="0" i="1" dirty="0">
                <a:solidFill>
                  <a:schemeClr val="bg1">
                    <a:lumMod val="50000"/>
                  </a:schemeClr>
                </a:solidFill>
              </a:rPr>
              <a:t> type of information is needed to communicate with the various passenger types</a:t>
            </a: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5339" y="2869743"/>
            <a:ext cx="1752600" cy="16764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1600" y="2853920"/>
            <a:ext cx="1722120" cy="16764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2260" y="2840982"/>
            <a:ext cx="1722120" cy="1733925"/>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09558" y="2819400"/>
            <a:ext cx="1752600" cy="1733925"/>
          </a:xfrm>
          <a:prstGeom prst="rect">
            <a:avLst/>
          </a:prstGeom>
        </p:spPr>
      </p:pic>
      <p:sp>
        <p:nvSpPr>
          <p:cNvPr id="2" name="TextBox 1"/>
          <p:cNvSpPr txBox="1"/>
          <p:nvPr/>
        </p:nvSpPr>
        <p:spPr>
          <a:xfrm>
            <a:off x="1706305" y="4452043"/>
            <a:ext cx="7391400" cy="369332"/>
          </a:xfrm>
          <a:prstGeom prst="rect">
            <a:avLst/>
          </a:prstGeom>
          <a:noFill/>
        </p:spPr>
        <p:txBody>
          <a:bodyPr wrap="square" rtlCol="0">
            <a:spAutoFit/>
          </a:bodyPr>
          <a:lstStyle/>
          <a:p>
            <a:r>
              <a:rPr lang="en-US" dirty="0">
                <a:solidFill>
                  <a:srgbClr val="FF9900"/>
                </a:solidFill>
              </a:rPr>
              <a:t>VISUAL                   VERBAL                 VIRTUAL               TACTILE</a:t>
            </a:r>
          </a:p>
        </p:txBody>
      </p:sp>
      <p:sp>
        <p:nvSpPr>
          <p:cNvPr id="9"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1822966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30155"/>
          </a:xfrm>
        </p:spPr>
        <p:txBody>
          <a:bodyPr/>
          <a:lstStyle/>
          <a:p>
            <a:pPr marL="0" indent="0">
              <a:buClr>
                <a:srgbClr val="FF9966"/>
              </a:buClr>
              <a:buSzPct val="130000"/>
            </a:pPr>
            <a:r>
              <a:rPr lang="en-US" sz="2000" b="0" i="1" dirty="0">
                <a:solidFill>
                  <a:schemeClr val="bg1">
                    <a:lumMod val="50000"/>
                  </a:schemeClr>
                </a:solidFill>
              </a:rPr>
              <a:t>“3 V’s” of Communication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1026" name="Picture 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2163" y="1962506"/>
            <a:ext cx="7931092" cy="3505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70882" y="5468370"/>
            <a:ext cx="8820918" cy="246221"/>
          </a:xfrm>
          <a:prstGeom prst="rect">
            <a:avLst/>
          </a:prstGeom>
          <a:noFill/>
        </p:spPr>
        <p:txBody>
          <a:bodyPr wrap="square" rtlCol="0">
            <a:spAutoFit/>
          </a:bodyPr>
          <a:lstStyle/>
          <a:p>
            <a:r>
              <a:rPr lang="en-US" sz="1000" dirty="0">
                <a:solidFill>
                  <a:schemeClr val="bg1">
                    <a:lumMod val="50000"/>
                  </a:schemeClr>
                </a:solidFill>
              </a:rPr>
              <a:t>Source: ACRP Report 161 - results from eight U.S. gateway airports, show  percentages of the level of customer satisfaction for each factor surveyed</a:t>
            </a:r>
          </a:p>
        </p:txBody>
      </p:sp>
      <p:grpSp>
        <p:nvGrpSpPr>
          <p:cNvPr id="13" name="Group 12"/>
          <p:cNvGrpSpPr/>
          <p:nvPr/>
        </p:nvGrpSpPr>
        <p:grpSpPr>
          <a:xfrm>
            <a:off x="1828800" y="2502073"/>
            <a:ext cx="7086600" cy="454323"/>
            <a:chOff x="1828800" y="2502073"/>
            <a:chExt cx="7086600" cy="454323"/>
          </a:xfrm>
        </p:grpSpPr>
        <p:sp>
          <p:nvSpPr>
            <p:cNvPr id="3" name="Rectangle 2"/>
            <p:cNvSpPr/>
            <p:nvPr/>
          </p:nvSpPr>
          <p:spPr bwMode="auto">
            <a:xfrm>
              <a:off x="1828800" y="2502073"/>
              <a:ext cx="6661719" cy="454323"/>
            </a:xfrm>
            <a:prstGeom prst="rect">
              <a:avLst/>
            </a:prstGeom>
            <a:solidFill>
              <a:srgbClr val="FFFF00">
                <a:alpha val="3294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4" name="TextBox 3"/>
            <p:cNvSpPr txBox="1"/>
            <p:nvPr/>
          </p:nvSpPr>
          <p:spPr>
            <a:xfrm>
              <a:off x="8534400" y="2502074"/>
              <a:ext cx="381000" cy="380999"/>
            </a:xfrm>
            <a:prstGeom prst="rect">
              <a:avLst/>
            </a:prstGeom>
            <a:noFill/>
          </p:spPr>
          <p:txBody>
            <a:bodyPr wrap="square" rtlCol="0">
              <a:spAutoFit/>
            </a:bodyPr>
            <a:lstStyle/>
            <a:p>
              <a:pPr algn="ctr"/>
              <a:r>
                <a:rPr lang="en-US" b="1" dirty="0">
                  <a:solidFill>
                    <a:srgbClr val="FF9900"/>
                  </a:solidFill>
                </a:rPr>
                <a:t>1</a:t>
              </a:r>
            </a:p>
          </p:txBody>
        </p:sp>
      </p:grpSp>
      <p:grpSp>
        <p:nvGrpSpPr>
          <p:cNvPr id="14" name="Group 13"/>
          <p:cNvGrpSpPr/>
          <p:nvPr/>
        </p:nvGrpSpPr>
        <p:grpSpPr>
          <a:xfrm>
            <a:off x="1784919" y="2877816"/>
            <a:ext cx="7169103" cy="369332"/>
            <a:chOff x="1784919" y="2877816"/>
            <a:chExt cx="7169103" cy="369332"/>
          </a:xfrm>
        </p:grpSpPr>
        <p:sp>
          <p:nvSpPr>
            <p:cNvPr id="9" name="Rectangle 8"/>
            <p:cNvSpPr/>
            <p:nvPr/>
          </p:nvSpPr>
          <p:spPr bwMode="auto">
            <a:xfrm>
              <a:off x="1784919" y="2956397"/>
              <a:ext cx="6705600" cy="244003"/>
            </a:xfrm>
            <a:prstGeom prst="rect">
              <a:avLst/>
            </a:prstGeom>
            <a:solidFill>
              <a:srgbClr val="FFFF00">
                <a:alpha val="3294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1" name="TextBox 10"/>
            <p:cNvSpPr txBox="1"/>
            <p:nvPr/>
          </p:nvSpPr>
          <p:spPr>
            <a:xfrm>
              <a:off x="8508937" y="2877816"/>
              <a:ext cx="445085" cy="369332"/>
            </a:xfrm>
            <a:prstGeom prst="rect">
              <a:avLst/>
            </a:prstGeom>
            <a:noFill/>
          </p:spPr>
          <p:txBody>
            <a:bodyPr wrap="square" rtlCol="0">
              <a:spAutoFit/>
            </a:bodyPr>
            <a:lstStyle/>
            <a:p>
              <a:pPr algn="ctr"/>
              <a:r>
                <a:rPr lang="en-US" b="1" dirty="0">
                  <a:solidFill>
                    <a:srgbClr val="FF9900"/>
                  </a:solidFill>
                </a:rPr>
                <a:t>2</a:t>
              </a:r>
            </a:p>
          </p:txBody>
        </p:sp>
      </p:grpSp>
      <p:grpSp>
        <p:nvGrpSpPr>
          <p:cNvPr id="15" name="Group 14"/>
          <p:cNvGrpSpPr/>
          <p:nvPr/>
        </p:nvGrpSpPr>
        <p:grpSpPr>
          <a:xfrm>
            <a:off x="1828800" y="3198936"/>
            <a:ext cx="7086600" cy="474057"/>
            <a:chOff x="1828800" y="3198936"/>
            <a:chExt cx="7086600" cy="474057"/>
          </a:xfrm>
        </p:grpSpPr>
        <p:sp>
          <p:nvSpPr>
            <p:cNvPr id="8" name="Rectangle 7"/>
            <p:cNvSpPr/>
            <p:nvPr/>
          </p:nvSpPr>
          <p:spPr bwMode="auto">
            <a:xfrm>
              <a:off x="1828800" y="3198936"/>
              <a:ext cx="6661719" cy="474057"/>
            </a:xfrm>
            <a:prstGeom prst="rect">
              <a:avLst/>
            </a:prstGeom>
            <a:solidFill>
              <a:srgbClr val="FFFF00">
                <a:alpha val="3294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2" name="TextBox 11"/>
            <p:cNvSpPr txBox="1"/>
            <p:nvPr/>
          </p:nvSpPr>
          <p:spPr>
            <a:xfrm>
              <a:off x="8534400" y="3200400"/>
              <a:ext cx="381000" cy="380999"/>
            </a:xfrm>
            <a:prstGeom prst="rect">
              <a:avLst/>
            </a:prstGeom>
            <a:noFill/>
          </p:spPr>
          <p:txBody>
            <a:bodyPr wrap="square" rtlCol="0">
              <a:spAutoFit/>
            </a:bodyPr>
            <a:lstStyle/>
            <a:p>
              <a:pPr algn="ctr"/>
              <a:r>
                <a:rPr lang="en-US" b="1" dirty="0">
                  <a:solidFill>
                    <a:srgbClr val="FF9900"/>
                  </a:solidFill>
                </a:rPr>
                <a:t>3</a:t>
              </a:r>
            </a:p>
          </p:txBody>
        </p:sp>
      </p:grpSp>
      <p:sp>
        <p:nvSpPr>
          <p:cNvPr id="16"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38873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Visual</a:t>
            </a:r>
          </a:p>
          <a:p>
            <a:pPr marL="0" indent="0">
              <a:buClr>
                <a:srgbClr val="FF9966"/>
              </a:buClr>
              <a:buSzPct val="130000"/>
            </a:pPr>
            <a:r>
              <a:rPr lang="en-US" sz="2000" b="0" i="1" dirty="0">
                <a:solidFill>
                  <a:schemeClr val="bg1">
                    <a:lumMod val="50000"/>
                  </a:schemeClr>
                </a:solidFill>
              </a:rPr>
              <a:t>Communication</a:t>
            </a:r>
            <a:endParaRPr lang="en-US" altLang="en-US" b="0" i="1"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93275" y="3825154"/>
            <a:ext cx="3276600" cy="9144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93275" y="1631365"/>
            <a:ext cx="6858000" cy="117348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6476113" y="3758548"/>
            <a:ext cx="3276600" cy="880440"/>
          </a:xfrm>
          <a:prstGeom prst="rect">
            <a:avLst/>
          </a:prstGeom>
        </p:spPr>
      </p:pic>
      <p:sp>
        <p:nvSpPr>
          <p:cNvPr id="8" name="TextBox 7"/>
          <p:cNvSpPr txBox="1"/>
          <p:nvPr/>
        </p:nvSpPr>
        <p:spPr>
          <a:xfrm>
            <a:off x="2864522" y="5374137"/>
            <a:ext cx="7558177" cy="400110"/>
          </a:xfrm>
          <a:prstGeom prst="rect">
            <a:avLst/>
          </a:prstGeom>
          <a:noFill/>
        </p:spPr>
        <p:txBody>
          <a:bodyPr wrap="square" rtlCol="0">
            <a:spAutoFit/>
          </a:bodyPr>
          <a:lstStyle/>
          <a:p>
            <a:r>
              <a:rPr lang="en-US" sz="1000" dirty="0">
                <a:solidFill>
                  <a:schemeClr val="bg1">
                    <a:lumMod val="50000"/>
                  </a:schemeClr>
                </a:solidFill>
              </a:rPr>
              <a:t>Source: </a:t>
            </a:r>
            <a:r>
              <a:rPr lang="en-US" sz="1000" i="1" dirty="0">
                <a:solidFill>
                  <a:schemeClr val="bg1">
                    <a:lumMod val="50000"/>
                  </a:schemeClr>
                </a:solidFill>
              </a:rPr>
              <a:t>Typography and the Aging Eye: Typeface Legibility for Older Viewers with Vision Problems</a:t>
            </a:r>
            <a:r>
              <a:rPr lang="en-US" sz="1000" dirty="0">
                <a:solidFill>
                  <a:schemeClr val="bg1">
                    <a:lumMod val="50000"/>
                  </a:schemeClr>
                </a:solidFill>
              </a:rPr>
              <a:t> by Paul </a:t>
            </a:r>
            <a:r>
              <a:rPr lang="en-US" sz="1000" dirty="0">
                <a:solidFill>
                  <a:schemeClr val="bg1">
                    <a:lumMod val="50000"/>
                  </a:schemeClr>
                </a:solidFill>
              </a:rPr>
              <a:t>Nini</a:t>
            </a:r>
            <a:r>
              <a:rPr lang="en-US" sz="1000" dirty="0">
                <a:solidFill>
                  <a:schemeClr val="bg1">
                    <a:lumMod val="50000"/>
                  </a:schemeClr>
                </a:solidFill>
              </a:rPr>
              <a:t> (01.23.06).</a:t>
            </a:r>
          </a:p>
          <a:p>
            <a:endParaRPr lang="en-US" sz="1000" dirty="0">
              <a:solidFill>
                <a:schemeClr val="bg1">
                  <a:lumMod val="50000"/>
                </a:schemeClr>
              </a:solidFill>
            </a:endParaRPr>
          </a:p>
        </p:txBody>
      </p:sp>
      <p:sp>
        <p:nvSpPr>
          <p:cNvPr id="10" name="TextBox 9"/>
          <p:cNvSpPr txBox="1"/>
          <p:nvPr/>
        </p:nvSpPr>
        <p:spPr>
          <a:xfrm>
            <a:off x="3557509" y="2767948"/>
            <a:ext cx="6193766" cy="369332"/>
          </a:xfrm>
          <a:prstGeom prst="rect">
            <a:avLst/>
          </a:prstGeom>
          <a:noFill/>
        </p:spPr>
        <p:txBody>
          <a:bodyPr wrap="square" rtlCol="0">
            <a:spAutoFit/>
          </a:bodyPr>
          <a:lstStyle/>
          <a:p>
            <a:r>
              <a:rPr lang="en-US" dirty="0">
                <a:solidFill>
                  <a:schemeClr val="bg1">
                    <a:lumMod val="50000"/>
                  </a:schemeClr>
                </a:solidFill>
              </a:rPr>
              <a:t>Age</a:t>
            </a:r>
            <a:r>
              <a:rPr lang="en-US" dirty="0">
                <a:solidFill>
                  <a:srgbClr val="FF9900"/>
                </a:solidFill>
              </a:rPr>
              <a:t> </a:t>
            </a:r>
            <a:r>
              <a:rPr lang="en-US" b="1" dirty="0">
                <a:solidFill>
                  <a:srgbClr val="FF9900"/>
                </a:solidFill>
              </a:rPr>
              <a:t>20</a:t>
            </a:r>
            <a:r>
              <a:rPr lang="en-US" dirty="0">
                <a:solidFill>
                  <a:schemeClr val="bg1">
                    <a:lumMod val="50000"/>
                  </a:schemeClr>
                </a:solidFill>
              </a:rPr>
              <a:t>		     Age </a:t>
            </a:r>
            <a:r>
              <a:rPr lang="en-US" b="1" dirty="0">
                <a:solidFill>
                  <a:srgbClr val="FF9900"/>
                </a:solidFill>
              </a:rPr>
              <a:t>60</a:t>
            </a:r>
            <a:r>
              <a:rPr lang="en-US" dirty="0">
                <a:solidFill>
                  <a:schemeClr val="bg1">
                    <a:lumMod val="50000"/>
                  </a:schemeClr>
                </a:solidFill>
              </a:rPr>
              <a:t>	              Age </a:t>
            </a:r>
            <a:r>
              <a:rPr lang="en-US" b="1" dirty="0">
                <a:solidFill>
                  <a:srgbClr val="FF9900"/>
                </a:solidFill>
              </a:rPr>
              <a:t>75</a:t>
            </a:r>
          </a:p>
        </p:txBody>
      </p:sp>
      <p:sp>
        <p:nvSpPr>
          <p:cNvPr id="15" name="TextBox 14"/>
          <p:cNvSpPr txBox="1"/>
          <p:nvPr/>
        </p:nvSpPr>
        <p:spPr>
          <a:xfrm>
            <a:off x="2822827" y="4720719"/>
            <a:ext cx="7052094" cy="830997"/>
          </a:xfrm>
          <a:prstGeom prst="rect">
            <a:avLst/>
          </a:prstGeom>
          <a:noFill/>
        </p:spPr>
        <p:txBody>
          <a:bodyPr wrap="square" rtlCol="0">
            <a:spAutoFit/>
          </a:bodyPr>
          <a:lstStyle/>
          <a:p>
            <a:r>
              <a:rPr lang="en-US" sz="1200" dirty="0">
                <a:solidFill>
                  <a:schemeClr val="bg1">
                    <a:lumMod val="50000"/>
                  </a:schemeClr>
                </a:solidFill>
              </a:rPr>
              <a:t>Uniform, legible typefaces like the sans-serif font, </a:t>
            </a:r>
            <a:r>
              <a:rPr lang="en-US" sz="1200" dirty="0">
                <a:solidFill>
                  <a:schemeClr val="bg1">
                    <a:lumMod val="50000"/>
                  </a:schemeClr>
                </a:solidFill>
              </a:rPr>
              <a:t>Frutiger</a:t>
            </a:r>
            <a:r>
              <a:rPr lang="en-US" sz="1200" dirty="0">
                <a:solidFill>
                  <a:schemeClr val="bg1">
                    <a:lumMod val="50000"/>
                  </a:schemeClr>
                </a:solidFill>
              </a:rPr>
              <a:t> Bold, as it would be seen by a viewer with no vision problem (left) compared to an example of how it would be perceived by a viewer experiencing a loss of light and focus (right). Despite loss of resolution, the message remains legible.</a:t>
            </a:r>
          </a:p>
          <a:p>
            <a:endParaRPr lang="en-US" sz="1200" dirty="0">
              <a:solidFill>
                <a:schemeClr val="bg1">
                  <a:lumMod val="50000"/>
                </a:schemeClr>
              </a:solidFill>
            </a:endParaRPr>
          </a:p>
        </p:txBody>
      </p:sp>
      <p:sp>
        <p:nvSpPr>
          <p:cNvPr id="17" name="TextBox 16"/>
          <p:cNvSpPr txBox="1"/>
          <p:nvPr/>
        </p:nvSpPr>
        <p:spPr>
          <a:xfrm>
            <a:off x="2822827" y="3072749"/>
            <a:ext cx="6921260" cy="830997"/>
          </a:xfrm>
          <a:prstGeom prst="rect">
            <a:avLst/>
          </a:prstGeom>
          <a:noFill/>
        </p:spPr>
        <p:txBody>
          <a:bodyPr wrap="square" rtlCol="0">
            <a:spAutoFit/>
          </a:bodyPr>
          <a:lstStyle/>
          <a:p>
            <a:r>
              <a:rPr lang="en-US" sz="1200" dirty="0">
                <a:solidFill>
                  <a:schemeClr val="bg1">
                    <a:lumMod val="50000"/>
                  </a:schemeClr>
                </a:solidFill>
              </a:rPr>
              <a:t>Human vision deteriorates with age, with older adults often experiencing significant vision problems in low-light environments. The above images show how much aging changes the relative transmission of light through the optic media for viewers of ages 20, 60 and 75</a:t>
            </a:r>
            <a:endParaRPr lang="en-US" sz="1200" b="1" dirty="0">
              <a:solidFill>
                <a:schemeClr val="bg1">
                  <a:lumMod val="50000"/>
                </a:schemeClr>
              </a:solidFill>
            </a:endParaRPr>
          </a:p>
          <a:p>
            <a:endParaRPr lang="en-US" sz="1200" dirty="0">
              <a:solidFill>
                <a:schemeClr val="bg1">
                  <a:lumMod val="50000"/>
                </a:schemeClr>
              </a:solidFill>
            </a:endParaRPr>
          </a:p>
        </p:txBody>
      </p:sp>
      <p:sp>
        <p:nvSpPr>
          <p:cNvPr id="13"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425983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Verbal</a:t>
            </a:r>
          </a:p>
          <a:p>
            <a:pPr marL="0" indent="0">
              <a:buClr>
                <a:srgbClr val="FF9966"/>
              </a:buClr>
              <a:buSzPct val="130000"/>
            </a:pPr>
            <a:r>
              <a:rPr lang="en-US" sz="2000" b="0" i="1" dirty="0">
                <a:solidFill>
                  <a:schemeClr val="bg1">
                    <a:lumMod val="50000"/>
                  </a:schemeClr>
                </a:solidFill>
              </a:rPr>
              <a:t>Communication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26" name="TextBox 25"/>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TPA</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255" r="12255"/>
          <a:stretch/>
        </p:blipFill>
        <p:spPr>
          <a:xfrm>
            <a:off x="3310386" y="1495831"/>
            <a:ext cx="6595614" cy="4380669"/>
          </a:xfrm>
          <a:prstGeom prst="rect">
            <a:avLst/>
          </a:prstGeom>
        </p:spPr>
      </p:pic>
      <p:sp>
        <p:nvSpPr>
          <p:cNvPr id="8"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
        <p:nvSpPr>
          <p:cNvPr id="9" name="TextBox 8"/>
          <p:cNvSpPr txBox="1"/>
          <p:nvPr/>
        </p:nvSpPr>
        <p:spPr>
          <a:xfrm>
            <a:off x="10668000" y="2209800"/>
            <a:ext cx="1447800" cy="3785652"/>
          </a:xfrm>
          <a:prstGeom prst="rect">
            <a:avLst/>
          </a:prstGeom>
          <a:noFill/>
        </p:spPr>
        <p:txBody>
          <a:bodyPr wrap="square" rtlCol="0">
            <a:spAutoFit/>
          </a:bodyPr>
          <a:lstStyle/>
          <a:p>
            <a:r>
              <a:rPr lang="en-US" sz="1000" dirty="0"/>
              <a:t>Verbal communication is a very important part of the wayfinding experience for aging travelers and persons with disabilities.</a:t>
            </a:r>
          </a:p>
          <a:p>
            <a:endParaRPr lang="en-US" sz="1000" dirty="0"/>
          </a:p>
          <a:p>
            <a:r>
              <a:rPr lang="en-US" sz="1000" dirty="0"/>
              <a:t>A building’s design should allow people to use its features in more than one prescribed way, e.g., standing and seated, as at this information desk at Tampa International Airport. </a:t>
            </a:r>
          </a:p>
          <a:p>
            <a:endParaRPr lang="en-US" sz="1000" dirty="0"/>
          </a:p>
          <a:p>
            <a:r>
              <a:rPr lang="en-US" sz="1000" b="1" dirty="0"/>
              <a:t>UD Principle 2. Flexibility in Use</a:t>
            </a:r>
            <a:r>
              <a:rPr lang="en-US" sz="1000" dirty="0"/>
              <a:t>: The design accommodates a wide range of individual preferences and abilities.</a:t>
            </a:r>
          </a:p>
        </p:txBody>
      </p:sp>
    </p:spTree>
    <p:extLst>
      <p:ext uri="{BB962C8B-B14F-4D97-AF65-F5344CB8AC3E}">
        <p14:creationId xmlns:p14="http://schemas.microsoft.com/office/powerpoint/2010/main" val="1982788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Virtual Communication via Pre-trip Planning</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21" name="TextBox 20"/>
          <p:cNvSpPr txBox="1"/>
          <p:nvPr/>
        </p:nvSpPr>
        <p:spPr>
          <a:xfrm>
            <a:off x="10591800" y="2218104"/>
            <a:ext cx="1608825" cy="3016210"/>
          </a:xfrm>
          <a:prstGeom prst="rect">
            <a:avLst/>
          </a:prstGeom>
          <a:noFill/>
        </p:spPr>
        <p:txBody>
          <a:bodyPr wrap="square" rtlCol="0">
            <a:spAutoFit/>
          </a:bodyPr>
          <a:lstStyle/>
          <a:p>
            <a:r>
              <a:rPr lang="en-US" sz="1000" dirty="0"/>
              <a:t>The ability to plan in advance via digital media is becoming more and more effective. For older adults and </a:t>
            </a:r>
            <a:r>
              <a:rPr lang="en-US" sz="1000" dirty="0"/>
              <a:t>pax</a:t>
            </a:r>
            <a:r>
              <a:rPr lang="en-US" sz="1000" dirty="0"/>
              <a:t> with disabilities, advance knowledge can greatly enhance the wayfinding experience. The Wayfinding Accessibility Audit Checklist recommends including a link for disability-related information and resources. The preferred LOS is to have a link on the home page. A higher LOS would have the link visible above the scroll </a:t>
            </a:r>
            <a:endParaRPr lang="en-US" sz="1000" b="1" dirty="0"/>
          </a:p>
        </p:txBody>
      </p:sp>
      <p:sp>
        <p:nvSpPr>
          <p:cNvPr id="26" name="TextBox 25"/>
          <p:cNvSpPr txBox="1"/>
          <p:nvPr/>
        </p:nvSpPr>
        <p:spPr>
          <a:xfrm>
            <a:off x="10595701" y="6482374"/>
            <a:ext cx="1608825" cy="307777"/>
          </a:xfrm>
          <a:prstGeom prst="rect">
            <a:avLst/>
          </a:prstGeom>
          <a:noFill/>
        </p:spPr>
        <p:txBody>
          <a:bodyPr wrap="square" rtlCol="0">
            <a:spAutoFit/>
          </a:bodyPr>
          <a:lstStyle/>
          <a:p>
            <a:pPr algn="ctr"/>
            <a:r>
              <a:rPr lang="en-US" sz="1400" b="1" dirty="0">
                <a:solidFill>
                  <a:srgbClr val="FF9966"/>
                </a:solidFill>
              </a:rPr>
              <a:t>LAX</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2116748"/>
            <a:ext cx="6629400" cy="4759282"/>
          </a:xfrm>
          <a:prstGeom prst="rect">
            <a:avLst/>
          </a:prstGeom>
        </p:spPr>
      </p:pic>
      <p:sp>
        <p:nvSpPr>
          <p:cNvPr id="4" name="Oval 3"/>
          <p:cNvSpPr/>
          <p:nvPr/>
        </p:nvSpPr>
        <p:spPr bwMode="auto">
          <a:xfrm>
            <a:off x="5622099" y="2892904"/>
            <a:ext cx="1600200" cy="1600200"/>
          </a:xfrm>
          <a:prstGeom prst="ellipse">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9"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3170491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28601" y="5352030"/>
            <a:ext cx="10811775"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Virtual &amp; Verbal Communication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21" name="TextBox 20"/>
          <p:cNvSpPr txBox="1"/>
          <p:nvPr/>
        </p:nvSpPr>
        <p:spPr>
          <a:xfrm>
            <a:off x="10668000" y="2218104"/>
            <a:ext cx="1439174" cy="3016210"/>
          </a:xfrm>
          <a:prstGeom prst="rect">
            <a:avLst/>
          </a:prstGeom>
          <a:noFill/>
        </p:spPr>
        <p:txBody>
          <a:bodyPr wrap="square" rtlCol="0">
            <a:spAutoFit/>
          </a:bodyPr>
          <a:lstStyle/>
          <a:p>
            <a:r>
              <a:rPr lang="en-US" sz="1000" dirty="0"/>
              <a:t>Accessible help/call points are easy-to-use communication devices that provide means for arriving travelers needing accessibility information or assistance to connect to a remotely located service provider.</a:t>
            </a:r>
          </a:p>
          <a:p>
            <a:endParaRPr lang="en-US" sz="1000" b="1" dirty="0"/>
          </a:p>
          <a:p>
            <a:r>
              <a:rPr lang="en-US" sz="1000" dirty="0"/>
              <a:t>These devices help provide convenient points for people with disabilities to initiate their wayfinding experience upon their arrival at the terminal.</a:t>
            </a:r>
            <a:endParaRPr lang="en-US" sz="1000" b="1" dirty="0"/>
          </a:p>
        </p:txBody>
      </p:sp>
      <p:sp>
        <p:nvSpPr>
          <p:cNvPr id="26" name="TextBox 25"/>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CDG/LGA/MAD</a:t>
            </a:r>
          </a:p>
        </p:txBody>
      </p:sp>
      <p:pic>
        <p:nvPicPr>
          <p:cNvPr id="11" name="Picture 10"/>
          <p:cNvPicPr/>
          <p:nvPr/>
        </p:nvPicPr>
        <p:blipFill>
          <a:blip r:embed="rId3">
            <a:extLst>
              <a:ext uri="{28A0092B-C50C-407E-A947-70E740481C1C}">
                <a14:useLocalDpi xmlns:a14="http://schemas.microsoft.com/office/drawing/2010/main"/>
              </a:ext>
            </a:extLst>
          </a:blip>
          <a:stretch>
            <a:fillRect/>
          </a:stretch>
        </p:blipFill>
        <p:spPr>
          <a:xfrm>
            <a:off x="663678" y="2135335"/>
            <a:ext cx="1506532" cy="4722665"/>
          </a:xfrm>
          <a:prstGeom prst="rect">
            <a:avLst/>
          </a:prstGeom>
        </p:spPr>
      </p:pic>
      <p:pic>
        <p:nvPicPr>
          <p:cNvPr id="12" name="Picture 11"/>
          <p:cNvPicPr/>
          <p:nvPr/>
        </p:nvPicPr>
        <p:blipFill>
          <a:blip r:embed="rId4">
            <a:extLst>
              <a:ext uri="{28A0092B-C50C-407E-A947-70E740481C1C}">
                <a14:useLocalDpi xmlns:a14="http://schemas.microsoft.com/office/drawing/2010/main"/>
              </a:ext>
            </a:extLst>
          </a:blip>
          <a:stretch>
            <a:fillRect/>
          </a:stretch>
        </p:blipFill>
        <p:spPr>
          <a:xfrm>
            <a:off x="2438400" y="2131588"/>
            <a:ext cx="1912784" cy="4726412"/>
          </a:xfrm>
          <a:prstGeom prst="rect">
            <a:avLst/>
          </a:prstGeom>
        </p:spPr>
      </p:pic>
      <p:pic>
        <p:nvPicPr>
          <p:cNvPr id="13" name="Picture 12"/>
          <p:cNvPicPr/>
          <p:nvPr/>
        </p:nvPicPr>
        <p:blipFill>
          <a:blip r:embed="rId5">
            <a:extLst>
              <a:ext uri="{28A0092B-C50C-407E-A947-70E740481C1C}">
                <a14:useLocalDpi xmlns:a14="http://schemas.microsoft.com/office/drawing/2010/main"/>
              </a:ext>
            </a:extLst>
          </a:blip>
          <a:stretch>
            <a:fillRect/>
          </a:stretch>
        </p:blipFill>
        <p:spPr>
          <a:xfrm>
            <a:off x="4599858" y="2153366"/>
            <a:ext cx="2562941" cy="4722664"/>
          </a:xfrm>
          <a:prstGeom prst="rect">
            <a:avLst/>
          </a:prstGeom>
        </p:spPr>
      </p:pic>
      <p:sp>
        <p:nvSpPr>
          <p:cNvPr id="10"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3078364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 y="5352030"/>
            <a:ext cx="10583175"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Tactile </a:t>
            </a:r>
          </a:p>
          <a:p>
            <a:pPr marL="0" indent="0">
              <a:buClr>
                <a:srgbClr val="FF9966"/>
              </a:buClr>
              <a:buSzPct val="130000"/>
            </a:pPr>
            <a:r>
              <a:rPr lang="en-US" sz="2000" b="0" i="1" dirty="0">
                <a:solidFill>
                  <a:schemeClr val="bg1">
                    <a:lumMod val="50000"/>
                  </a:schemeClr>
                </a:solidFill>
              </a:rPr>
              <a:t>Communication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2" name="TextBox 1"/>
          <p:cNvSpPr txBox="1"/>
          <p:nvPr/>
        </p:nvSpPr>
        <p:spPr>
          <a:xfrm>
            <a:off x="2895600" y="5972146"/>
            <a:ext cx="5732313" cy="246221"/>
          </a:xfrm>
          <a:prstGeom prst="rect">
            <a:avLst/>
          </a:prstGeom>
          <a:noFill/>
        </p:spPr>
        <p:txBody>
          <a:bodyPr wrap="square" rtlCol="0">
            <a:spAutoFit/>
          </a:bodyPr>
          <a:lstStyle/>
          <a:p>
            <a:r>
              <a:rPr lang="en-US" sz="1000" dirty="0">
                <a:solidFill>
                  <a:schemeClr val="bg1">
                    <a:lumMod val="50000"/>
                  </a:schemeClr>
                </a:solidFill>
              </a:rPr>
              <a:t>Source: ACRP Research Team</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97347" y="1557486"/>
            <a:ext cx="7543800" cy="4953000"/>
          </a:xfrm>
          <a:prstGeom prst="rect">
            <a:avLst/>
          </a:prstGeom>
        </p:spPr>
      </p:pic>
      <p:cxnSp>
        <p:nvCxnSpPr>
          <p:cNvPr id="16" name="Straight Connector 15"/>
          <p:cNvCxnSpPr/>
          <p:nvPr/>
        </p:nvCxnSpPr>
        <p:spPr bwMode="auto">
          <a:xfrm flipV="1">
            <a:off x="2133600" y="4114800"/>
            <a:ext cx="2514600" cy="228600"/>
          </a:xfrm>
          <a:prstGeom prst="line">
            <a:avLst/>
          </a:prstGeom>
          <a:solidFill>
            <a:schemeClr val="accent1"/>
          </a:solidFill>
          <a:ln w="57150" cap="flat" cmpd="sng" algn="ctr">
            <a:solidFill>
              <a:srgbClr val="FF0000"/>
            </a:solidFill>
            <a:prstDash val="sysDash"/>
            <a:round/>
            <a:headEnd type="none" w="med" len="med"/>
            <a:tailEnd type="none" w="med" len="med"/>
          </a:ln>
          <a:effectLst/>
        </p:spPr>
      </p:cxnSp>
      <p:cxnSp>
        <p:nvCxnSpPr>
          <p:cNvPr id="23" name="Straight Connector 22"/>
          <p:cNvCxnSpPr/>
          <p:nvPr/>
        </p:nvCxnSpPr>
        <p:spPr bwMode="auto">
          <a:xfrm flipV="1">
            <a:off x="2133600" y="4524251"/>
            <a:ext cx="6197386" cy="1266949"/>
          </a:xfrm>
          <a:prstGeom prst="line">
            <a:avLst/>
          </a:prstGeom>
          <a:solidFill>
            <a:schemeClr val="accent1"/>
          </a:solidFill>
          <a:ln w="57150" cap="flat" cmpd="sng" algn="ctr">
            <a:solidFill>
              <a:srgbClr val="FF0000"/>
            </a:solidFill>
            <a:prstDash val="sysDash"/>
            <a:round/>
            <a:headEnd type="none" w="med" len="med"/>
            <a:tailEnd type="none" w="med" len="med"/>
          </a:ln>
          <a:effectLst/>
        </p:spPr>
      </p:cxnSp>
      <p:sp>
        <p:nvSpPr>
          <p:cNvPr id="21" name="TextBox 20"/>
          <p:cNvSpPr txBox="1"/>
          <p:nvPr/>
        </p:nvSpPr>
        <p:spPr>
          <a:xfrm>
            <a:off x="10668000" y="2218105"/>
            <a:ext cx="1439174" cy="3631763"/>
          </a:xfrm>
          <a:prstGeom prst="rect">
            <a:avLst/>
          </a:prstGeom>
          <a:noFill/>
        </p:spPr>
        <p:txBody>
          <a:bodyPr wrap="square" rtlCol="0">
            <a:spAutoFit/>
          </a:bodyPr>
          <a:lstStyle/>
          <a:p>
            <a:r>
              <a:rPr lang="en-US" sz="1000" dirty="0"/>
              <a:t>Uses of tactile information can be less obvious. For instance, clear delineation between a hard surface floor in the main concourse, versus a soft, carpeted surface in a hold-room seating area creates a shoreline that can provide a detectable, navigable path. A similar concept can also be applied to the boarding gate area. For those with low vision, contrasting light and dark colors provide an additional cue.</a:t>
            </a:r>
          </a:p>
          <a:p>
            <a:endParaRPr lang="en-US" sz="1000" dirty="0"/>
          </a:p>
        </p:txBody>
      </p:sp>
      <p:sp>
        <p:nvSpPr>
          <p:cNvPr id="26" name="TextBox 25"/>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ATL</a:t>
            </a:r>
          </a:p>
        </p:txBody>
      </p:sp>
      <p:sp>
        <p:nvSpPr>
          <p:cNvPr id="11" name="Rectangle 5"/>
          <p:cNvSpPr txBox="1">
            <a:spLocks noChangeArrowheads="1"/>
          </p:cNvSpPr>
          <p:nvPr/>
        </p:nvSpPr>
        <p:spPr bwMode="auto">
          <a:xfrm>
            <a:off x="548640" y="533401"/>
            <a:ext cx="98907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 </a:t>
            </a:r>
            <a:r>
              <a:rPr lang="en-US" sz="4000" dirty="0" smtClean="0">
                <a:solidFill>
                  <a:srgbClr val="FF9900"/>
                </a:solidFill>
              </a:rPr>
              <a:t>3</a:t>
            </a:r>
            <a:endParaRPr lang="en-US" sz="4000" b="0" dirty="0">
              <a:solidFill>
                <a:schemeClr val="bg1">
                  <a:lumMod val="50000"/>
                </a:schemeClr>
              </a:solidFill>
            </a:endParaRPr>
          </a:p>
        </p:txBody>
      </p:sp>
    </p:spTree>
    <p:extLst>
      <p:ext uri="{BB962C8B-B14F-4D97-AF65-F5344CB8AC3E}">
        <p14:creationId xmlns:p14="http://schemas.microsoft.com/office/powerpoint/2010/main" val="3176530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7162800" cy="4114800"/>
          </a:xfrm>
        </p:spPr>
        <p:txBody>
          <a:bodyPr/>
          <a:lstStyle/>
          <a:p>
            <a:pPr marL="0"/>
            <a:r>
              <a:rPr lang="en-US" sz="2000" dirty="0">
                <a:solidFill>
                  <a:srgbClr val="FF9900"/>
                </a:solidFill>
              </a:rPr>
              <a:t>4</a:t>
            </a:r>
            <a:r>
              <a:rPr lang="en-US" sz="2000" b="0" dirty="0">
                <a:solidFill>
                  <a:schemeClr val="bg1">
                    <a:lumMod val="50000"/>
                  </a:schemeClr>
                </a:solidFill>
              </a:rPr>
              <a:t>. Airport Planning and </a:t>
            </a:r>
            <a:r>
              <a:rPr lang="en-US" sz="2000" b="0" dirty="0" smtClean="0">
                <a:solidFill>
                  <a:schemeClr val="bg1">
                    <a:lumMod val="50000"/>
                  </a:schemeClr>
                </a:solidFill>
              </a:rPr>
              <a:t>Design Considerations</a:t>
            </a:r>
            <a:endParaRPr lang="en-US" sz="2000" b="0" dirty="0">
              <a:solidFill>
                <a:schemeClr val="bg1">
                  <a:lumMod val="50000"/>
                </a:schemeClr>
              </a:solidFill>
            </a:endParaRPr>
          </a:p>
          <a:p>
            <a:pPr marL="0"/>
            <a:r>
              <a:rPr lang="en-US" sz="2000" dirty="0">
                <a:solidFill>
                  <a:srgbClr val="FF9900"/>
                </a:solidFill>
              </a:rPr>
              <a:t>5</a:t>
            </a:r>
            <a:r>
              <a:rPr lang="en-US" sz="2000" b="0" dirty="0">
                <a:solidFill>
                  <a:schemeClr val="bg1">
                    <a:lumMod val="50000"/>
                  </a:schemeClr>
                </a:solidFill>
              </a:rPr>
              <a:t>. Departing Customer Journey</a:t>
            </a:r>
          </a:p>
          <a:p>
            <a:pPr marL="0"/>
            <a:r>
              <a:rPr lang="en-US" sz="2000" dirty="0">
                <a:solidFill>
                  <a:srgbClr val="FF9900"/>
                </a:solidFill>
              </a:rPr>
              <a:t>6</a:t>
            </a:r>
            <a:r>
              <a:rPr lang="en-US" sz="2000" b="0" dirty="0">
                <a:solidFill>
                  <a:schemeClr val="bg1">
                    <a:lumMod val="50000"/>
                  </a:schemeClr>
                </a:solidFill>
              </a:rPr>
              <a:t>. Arriving Customer Journey</a:t>
            </a:r>
          </a:p>
          <a:p>
            <a:pPr marL="0"/>
            <a:r>
              <a:rPr lang="en-US" sz="2000" dirty="0">
                <a:solidFill>
                  <a:srgbClr val="FF9900"/>
                </a:solidFill>
              </a:rPr>
              <a:t>7</a:t>
            </a:r>
            <a:r>
              <a:rPr lang="en-US" sz="2000" b="0" dirty="0">
                <a:solidFill>
                  <a:schemeClr val="bg1">
                    <a:lumMod val="50000"/>
                  </a:schemeClr>
                </a:solidFill>
              </a:rPr>
              <a:t>. Connecting Customer Journey </a:t>
            </a:r>
          </a:p>
          <a:p>
            <a:pPr marL="0"/>
            <a:endParaRPr lang="en-US" sz="2000" b="0" dirty="0">
              <a:solidFill>
                <a:schemeClr val="bg1">
                  <a:lumMod val="50000"/>
                </a:schemeClr>
              </a:solidFill>
            </a:endParaRPr>
          </a:p>
          <a:p>
            <a:pPr marL="0" indent="0"/>
            <a:r>
              <a:rPr lang="en-US" sz="2000" i="1" dirty="0">
                <a:solidFill>
                  <a:srgbClr val="FF9900"/>
                </a:solidFill>
              </a:rPr>
              <a:t>HOW</a:t>
            </a:r>
            <a:r>
              <a:rPr lang="en-US" sz="2000" b="0" i="1" dirty="0">
                <a:solidFill>
                  <a:schemeClr val="bg1">
                    <a:lumMod val="50000"/>
                  </a:schemeClr>
                </a:solidFill>
              </a:rPr>
              <a:t> to create a difference that creates a change and where appropriate </a:t>
            </a:r>
            <a:r>
              <a:rPr lang="en-US" sz="2000" i="1" dirty="0">
                <a:solidFill>
                  <a:srgbClr val="FF9900"/>
                </a:solidFill>
              </a:rPr>
              <a:t>WHY</a:t>
            </a:r>
            <a:r>
              <a:rPr lang="en-US" sz="2000" b="0" i="1" dirty="0">
                <a:solidFill>
                  <a:schemeClr val="bg1">
                    <a:lumMod val="50000"/>
                  </a:schemeClr>
                </a:solidFill>
              </a:rPr>
              <a:t> it is important.</a:t>
            </a: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6" name="Rectangle 5"/>
          <p:cNvSpPr txBox="1">
            <a:spLocks noChangeArrowheads="1"/>
          </p:cNvSpPr>
          <p:nvPr/>
        </p:nvSpPr>
        <p:spPr bwMode="auto">
          <a:xfrm>
            <a:off x="548640" y="533401"/>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Chapters </a:t>
            </a:r>
            <a:r>
              <a:rPr lang="en-US" sz="4000" dirty="0">
                <a:solidFill>
                  <a:srgbClr val="FF9900"/>
                </a:solidFill>
              </a:rPr>
              <a:t>4, 5, 6, &amp; 7 </a:t>
            </a:r>
            <a:r>
              <a:rPr lang="en-US" sz="4000" b="0" dirty="0">
                <a:solidFill>
                  <a:schemeClr val="bg1">
                    <a:lumMod val="50000"/>
                  </a:schemeClr>
                </a:solidFill>
              </a:rPr>
              <a:t>-  </a:t>
            </a:r>
          </a:p>
        </p:txBody>
      </p:sp>
    </p:spTree>
    <p:extLst>
      <p:ext uri="{BB962C8B-B14F-4D97-AF65-F5344CB8AC3E}">
        <p14:creationId xmlns:p14="http://schemas.microsoft.com/office/powerpoint/2010/main" val="57222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48640" y="1527048"/>
            <a:ext cx="7757160" cy="3730752"/>
          </a:xfrm>
        </p:spPr>
        <p:txBody>
          <a:bodyPr/>
          <a:lstStyle/>
          <a:p>
            <a:pPr>
              <a:buClr>
                <a:srgbClr val="FF9900"/>
              </a:buClr>
              <a:buSzPct val="130000"/>
              <a:buFont typeface="Arial" panose="020B0604020202020204" pitchFamily="34" charset="0"/>
              <a:buChar char="•"/>
            </a:pPr>
            <a:r>
              <a:rPr lang="en-US" sz="2400" b="0" dirty="0">
                <a:solidFill>
                  <a:schemeClr val="bg1">
                    <a:lumMod val="50000"/>
                  </a:schemeClr>
                </a:solidFill>
              </a:rPr>
              <a:t>Gresham, Smith and Partners (Principal Investigator)</a:t>
            </a:r>
          </a:p>
          <a:p>
            <a:pPr>
              <a:buClr>
                <a:srgbClr val="FF9900"/>
              </a:buClr>
              <a:buSzPct val="130000"/>
              <a:buFont typeface="Arial" panose="020B0604020202020204" pitchFamily="34" charset="0"/>
              <a:buChar char="•"/>
            </a:pPr>
            <a:r>
              <a:rPr lang="en-US" sz="2400" b="0" dirty="0">
                <a:solidFill>
                  <a:schemeClr val="bg1">
                    <a:lumMod val="50000"/>
                  </a:schemeClr>
                </a:solidFill>
              </a:rPr>
              <a:t>Open Doors Organization</a:t>
            </a:r>
          </a:p>
          <a:p>
            <a:pPr>
              <a:buClr>
                <a:srgbClr val="FF9900"/>
              </a:buClr>
              <a:buSzPct val="130000"/>
              <a:buFont typeface="Arial" panose="020B0604020202020204" pitchFamily="34" charset="0"/>
              <a:buChar char="•"/>
            </a:pPr>
            <a:r>
              <a:rPr lang="en-US" sz="2400" b="0" dirty="0">
                <a:solidFill>
                  <a:schemeClr val="bg1">
                    <a:lumMod val="50000"/>
                  </a:schemeClr>
                </a:solidFill>
              </a:rPr>
              <a:t>Arora Engineers</a:t>
            </a:r>
          </a:p>
          <a:p>
            <a:pPr>
              <a:buClr>
                <a:srgbClr val="FF9900"/>
              </a:buClr>
              <a:buSzPct val="130000"/>
              <a:buFont typeface="Arial" panose="020B0604020202020204" pitchFamily="34" charset="0"/>
              <a:buChar char="•"/>
            </a:pPr>
            <a:r>
              <a:rPr lang="en-US" sz="2400" b="0" dirty="0">
                <a:solidFill>
                  <a:schemeClr val="bg1">
                    <a:lumMod val="50000"/>
                  </a:schemeClr>
                </a:solidFill>
              </a:rPr>
              <a:t>Georgia Tech - Center for Assistive Technology and 	Environmental Access</a:t>
            </a:r>
          </a:p>
          <a:p>
            <a:pPr>
              <a:buClr>
                <a:srgbClr val="FF9900"/>
              </a:buClr>
              <a:buSzPct val="130000"/>
              <a:buFont typeface="Arial" panose="020B0604020202020204" pitchFamily="34" charset="0"/>
              <a:buChar char="•"/>
            </a:pPr>
            <a:r>
              <a:rPr lang="en-US" sz="2400" b="0" dirty="0">
                <a:solidFill>
                  <a:schemeClr val="bg1">
                    <a:lumMod val="50000"/>
                  </a:schemeClr>
                </a:solidFill>
              </a:rPr>
              <a:t>University of South Florida - Center for Urban 	Transportation Research </a:t>
            </a:r>
          </a:p>
          <a:p>
            <a:pPr>
              <a:buClr>
                <a:srgbClr val="FF9900"/>
              </a:buClr>
              <a:buSzPct val="130000"/>
              <a:buFont typeface="Arial" panose="020B0604020202020204" pitchFamily="34" charset="0"/>
              <a:buChar char="•"/>
            </a:pPr>
            <a:r>
              <a:rPr lang="en-US" sz="2400" b="0" dirty="0">
                <a:solidFill>
                  <a:schemeClr val="bg1">
                    <a:lumMod val="50000"/>
                  </a:schemeClr>
                </a:solidFill>
              </a:rPr>
              <a:t>John Duval</a:t>
            </a:r>
          </a:p>
          <a:p>
            <a:pPr>
              <a:buClr>
                <a:srgbClr val="FF9900"/>
              </a:buClr>
              <a:buSzPct val="130000"/>
              <a:buFont typeface="Arial" panose="020B0604020202020204" pitchFamily="34" charset="0"/>
              <a:buChar char="•"/>
            </a:pPr>
            <a:r>
              <a:rPr lang="en-US" sz="2400" b="0" dirty="0">
                <a:solidFill>
                  <a:schemeClr val="bg1">
                    <a:lumMod val="50000"/>
                  </a:schemeClr>
                </a:solidFill>
              </a:rPr>
              <a:t>Southwest Airlines</a:t>
            </a:r>
          </a:p>
          <a:p>
            <a:endParaRPr lang="en-US" dirty="0"/>
          </a:p>
        </p:txBody>
      </p:sp>
      <p:sp>
        <p:nvSpPr>
          <p:cNvPr id="3"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RESEARCH TEAM</a:t>
            </a:r>
          </a:p>
        </p:txBody>
      </p:sp>
    </p:spTree>
    <p:extLst>
      <p:ext uri="{BB962C8B-B14F-4D97-AF65-F5344CB8AC3E}">
        <p14:creationId xmlns:p14="http://schemas.microsoft.com/office/powerpoint/2010/main" val="354646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9281160" cy="4114800"/>
          </a:xfrm>
        </p:spPr>
        <p:txBody>
          <a:bodyPr/>
          <a:lstStyle/>
          <a:p>
            <a:pPr marL="0"/>
            <a:r>
              <a:rPr lang="en-US" sz="1800" b="0" u="sng" dirty="0">
                <a:solidFill>
                  <a:schemeClr val="bg1">
                    <a:lumMod val="50000"/>
                  </a:schemeClr>
                </a:solidFill>
              </a:rPr>
              <a:t>First of its kind </a:t>
            </a:r>
            <a:r>
              <a:rPr lang="en-US" sz="1800" b="0" dirty="0">
                <a:solidFill>
                  <a:schemeClr val="bg1">
                    <a:lumMod val="50000"/>
                  </a:schemeClr>
                </a:solidFill>
              </a:rPr>
              <a:t>consolidated tool that merges both </a:t>
            </a:r>
            <a:r>
              <a:rPr lang="en-US" sz="1800" dirty="0">
                <a:solidFill>
                  <a:srgbClr val="FF9900"/>
                </a:solidFill>
              </a:rPr>
              <a:t>wayfinding analyses  </a:t>
            </a:r>
            <a:r>
              <a:rPr lang="en-US" sz="1800" b="0" dirty="0">
                <a:solidFill>
                  <a:schemeClr val="bg1">
                    <a:lumMod val="50000"/>
                  </a:schemeClr>
                </a:solidFill>
              </a:rPr>
              <a:t>AND </a:t>
            </a:r>
            <a:r>
              <a:rPr lang="en-US" sz="1800" dirty="0">
                <a:solidFill>
                  <a:srgbClr val="FF9900"/>
                </a:solidFill>
              </a:rPr>
              <a:t>accessibility audits</a:t>
            </a:r>
            <a:r>
              <a:rPr lang="en-US" sz="1800" b="0" dirty="0">
                <a:solidFill>
                  <a:srgbClr val="FF9900"/>
                </a:solidFill>
              </a:rPr>
              <a:t> </a:t>
            </a:r>
            <a:r>
              <a:rPr lang="en-US" sz="1800" b="0" dirty="0">
                <a:solidFill>
                  <a:schemeClr val="bg1">
                    <a:lumMod val="50000"/>
                  </a:schemeClr>
                </a:solidFill>
              </a:rPr>
              <a:t>into a single all-inclusive assessment. </a:t>
            </a:r>
          </a:p>
          <a:p>
            <a:pPr marL="0"/>
            <a:endParaRPr lang="en-US" sz="1800" b="0" dirty="0">
              <a:solidFill>
                <a:schemeClr val="bg1">
                  <a:lumMod val="50000"/>
                </a:schemeClr>
              </a:solidFill>
            </a:endParaRPr>
          </a:p>
          <a:p>
            <a:pPr marL="0"/>
            <a:r>
              <a:rPr lang="en-US" sz="1800" b="0" dirty="0">
                <a:solidFill>
                  <a:schemeClr val="bg1">
                    <a:lumMod val="50000"/>
                  </a:schemeClr>
                </a:solidFill>
              </a:rPr>
              <a:t>Includes wayfinding strategies and accessibility features relevant to a passenger’s specific disability. </a:t>
            </a:r>
          </a:p>
          <a:p>
            <a:pPr marL="0"/>
            <a:endParaRPr lang="en-US" sz="1800" b="0" dirty="0">
              <a:solidFill>
                <a:schemeClr val="bg1">
                  <a:lumMod val="50000"/>
                </a:schemeClr>
              </a:solidFill>
            </a:endParaRPr>
          </a:p>
          <a:p>
            <a:pPr marL="0"/>
            <a:r>
              <a:rPr lang="en-US" sz="1800" b="0" dirty="0">
                <a:solidFill>
                  <a:schemeClr val="bg1">
                    <a:lumMod val="50000"/>
                  </a:schemeClr>
                </a:solidFill>
              </a:rPr>
              <a:t>The following key factors must be evaluated: </a:t>
            </a:r>
          </a:p>
          <a:p>
            <a:pPr>
              <a:buClr>
                <a:srgbClr val="FF9966"/>
              </a:buClr>
              <a:buSzPct val="130000"/>
              <a:buFont typeface="Arial" panose="020B0604020202020204" pitchFamily="34" charset="0"/>
              <a:buChar char="•"/>
            </a:pPr>
            <a:r>
              <a:rPr lang="en-US" sz="1800" b="0" dirty="0">
                <a:solidFill>
                  <a:schemeClr val="bg1">
                    <a:lumMod val="50000"/>
                  </a:schemeClr>
                </a:solidFill>
              </a:rPr>
              <a:t>Type of passenger: Departing - Arriving - Connecting </a:t>
            </a:r>
          </a:p>
          <a:p>
            <a:pPr>
              <a:buClr>
                <a:srgbClr val="FF9966"/>
              </a:buClr>
              <a:buSzPct val="130000"/>
              <a:buFont typeface="Arial" panose="020B0604020202020204" pitchFamily="34" charset="0"/>
              <a:buChar char="•"/>
            </a:pPr>
            <a:r>
              <a:rPr lang="en-US" sz="1800" b="0" dirty="0">
                <a:solidFill>
                  <a:schemeClr val="bg1">
                    <a:lumMod val="50000"/>
                  </a:schemeClr>
                </a:solidFill>
              </a:rPr>
              <a:t>Passenger journey touch points </a:t>
            </a:r>
          </a:p>
          <a:p>
            <a:pPr>
              <a:buClr>
                <a:srgbClr val="FF9966"/>
              </a:buClr>
              <a:buSzPct val="130000"/>
              <a:buFont typeface="Arial" panose="020B0604020202020204" pitchFamily="34" charset="0"/>
              <a:buChar char="•"/>
            </a:pPr>
            <a:r>
              <a:rPr lang="en-US" sz="1800" b="0" dirty="0">
                <a:solidFill>
                  <a:schemeClr val="bg1">
                    <a:lumMod val="50000"/>
                  </a:schemeClr>
                </a:solidFill>
              </a:rPr>
              <a:t>Type of disability or functional limitation </a:t>
            </a:r>
          </a:p>
          <a:p>
            <a:pPr>
              <a:buClr>
                <a:srgbClr val="FF9966"/>
              </a:buClr>
              <a:buSzPct val="130000"/>
              <a:buFont typeface="Arial" panose="020B0604020202020204" pitchFamily="34" charset="0"/>
              <a:buChar char="•"/>
            </a:pPr>
            <a:r>
              <a:rPr lang="en-US" sz="1800" b="0" dirty="0">
                <a:solidFill>
                  <a:schemeClr val="bg1">
                    <a:lumMod val="50000"/>
                  </a:schemeClr>
                </a:solidFill>
              </a:rPr>
              <a:t>3V’s of communication: Visual - Verbal - Virtual </a:t>
            </a:r>
          </a:p>
          <a:p>
            <a:pPr>
              <a:buClr>
                <a:srgbClr val="FF9966"/>
              </a:buClr>
              <a:buSzPct val="130000"/>
              <a:buFont typeface="Arial" panose="020B0604020202020204" pitchFamily="34" charset="0"/>
              <a:buChar char="•"/>
            </a:pPr>
            <a:r>
              <a:rPr lang="en-US" sz="1800" b="0" dirty="0">
                <a:solidFill>
                  <a:schemeClr val="bg1">
                    <a:lumMod val="50000"/>
                  </a:schemeClr>
                </a:solidFill>
              </a:rPr>
              <a:t>Standards and/or regulations that apply </a:t>
            </a:r>
          </a:p>
          <a:p>
            <a:pPr marL="0"/>
            <a:endParaRPr lang="en-US" sz="2000"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10058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spc="-120" dirty="0">
                <a:solidFill>
                  <a:schemeClr val="bg1">
                    <a:lumMod val="50000"/>
                  </a:schemeClr>
                </a:solidFill>
              </a:rPr>
              <a:t>Wayfinding</a:t>
            </a:r>
            <a:r>
              <a:rPr lang="en-US" sz="4000" dirty="0">
                <a:solidFill>
                  <a:schemeClr val="bg1">
                    <a:lumMod val="50000"/>
                  </a:schemeClr>
                </a:solidFill>
              </a:rPr>
              <a:t> Accessibility Audit Checklist</a:t>
            </a:r>
          </a:p>
        </p:txBody>
      </p:sp>
    </p:spTree>
    <p:extLst>
      <p:ext uri="{BB962C8B-B14F-4D97-AF65-F5344CB8AC3E}">
        <p14:creationId xmlns:p14="http://schemas.microsoft.com/office/powerpoint/2010/main" val="139926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2526" y="5334000"/>
            <a:ext cx="1060704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10" name="Picture 9"/>
          <p:cNvPicPr/>
          <p:nvPr/>
        </p:nvPicPr>
        <p:blipFill>
          <a:blip r:embed="rId3" cstate="print">
            <a:extLst>
              <a:ext uri="{28A0092B-C50C-407E-A947-70E740481C1C}">
                <a14:useLocalDpi xmlns:a14="http://schemas.microsoft.com/office/drawing/2010/main"/>
              </a:ext>
            </a:extLst>
          </a:blip>
          <a:stretch>
            <a:fillRect/>
          </a:stretch>
        </p:blipFill>
        <p:spPr>
          <a:xfrm>
            <a:off x="685800" y="1234029"/>
            <a:ext cx="8991600" cy="5471571"/>
          </a:xfrm>
          <a:prstGeom prst="rect">
            <a:avLst/>
          </a:prstGeom>
        </p:spPr>
      </p:pic>
      <p:sp>
        <p:nvSpPr>
          <p:cNvPr id="9" name="Rectangle 8"/>
          <p:cNvSpPr/>
          <p:nvPr/>
        </p:nvSpPr>
        <p:spPr bwMode="auto">
          <a:xfrm flipH="1">
            <a:off x="1524000" y="2590800"/>
            <a:ext cx="2362200" cy="2590800"/>
          </a:xfrm>
          <a:prstGeom prst="rect">
            <a:avLst/>
          </a:prstGeom>
          <a:solidFill>
            <a:srgbClr val="FFFF00">
              <a:alpha val="32941"/>
            </a:srgb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7" name="Rectangle 5"/>
          <p:cNvSpPr txBox="1">
            <a:spLocks noChangeArrowheads="1"/>
          </p:cNvSpPr>
          <p:nvPr/>
        </p:nvSpPr>
        <p:spPr bwMode="auto">
          <a:xfrm>
            <a:off x="548640" y="533400"/>
            <a:ext cx="10058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Recommendations and/or Requirements</a:t>
            </a:r>
          </a:p>
        </p:txBody>
      </p:sp>
    </p:spTree>
    <p:extLst>
      <p:ext uri="{BB962C8B-B14F-4D97-AF65-F5344CB8AC3E}">
        <p14:creationId xmlns:p14="http://schemas.microsoft.com/office/powerpoint/2010/main" val="389725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8" name="Rectangle 5"/>
          <p:cNvSpPr txBox="1">
            <a:spLocks noChangeArrowheads="1"/>
          </p:cNvSpPr>
          <p:nvPr/>
        </p:nvSpPr>
        <p:spPr bwMode="auto">
          <a:xfrm>
            <a:off x="548640" y="533400"/>
            <a:ext cx="10058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Type of communication</a:t>
            </a:r>
          </a:p>
        </p:txBody>
      </p:sp>
      <p:pic>
        <p:nvPicPr>
          <p:cNvPr id="10" name="Picture 9"/>
          <p:cNvPicPr/>
          <p:nvPr/>
        </p:nvPicPr>
        <p:blipFill>
          <a:blip r:embed="rId3" cstate="print">
            <a:extLst>
              <a:ext uri="{28A0092B-C50C-407E-A947-70E740481C1C}">
                <a14:useLocalDpi xmlns:a14="http://schemas.microsoft.com/office/drawing/2010/main"/>
              </a:ext>
            </a:extLst>
          </a:blip>
          <a:stretch>
            <a:fillRect/>
          </a:stretch>
        </p:blipFill>
        <p:spPr>
          <a:xfrm>
            <a:off x="685800" y="1234029"/>
            <a:ext cx="8991600" cy="5471571"/>
          </a:xfrm>
          <a:prstGeom prst="rect">
            <a:avLst/>
          </a:prstGeom>
        </p:spPr>
      </p:pic>
      <p:sp>
        <p:nvSpPr>
          <p:cNvPr id="9" name="Rectangle 8"/>
          <p:cNvSpPr/>
          <p:nvPr/>
        </p:nvSpPr>
        <p:spPr bwMode="auto">
          <a:xfrm>
            <a:off x="3886200" y="2590800"/>
            <a:ext cx="533400" cy="2590800"/>
          </a:xfrm>
          <a:prstGeom prst="rect">
            <a:avLst/>
          </a:prstGeom>
          <a:solidFill>
            <a:srgbClr val="FFFF00">
              <a:alpha val="32941"/>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Tree>
    <p:extLst>
      <p:ext uri="{BB962C8B-B14F-4D97-AF65-F5344CB8AC3E}">
        <p14:creationId xmlns:p14="http://schemas.microsoft.com/office/powerpoint/2010/main" val="2525532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66385" y="1524000"/>
            <a:ext cx="716280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8" name="Rectangle 5"/>
          <p:cNvSpPr txBox="1">
            <a:spLocks noChangeArrowheads="1"/>
          </p:cNvSpPr>
          <p:nvPr/>
        </p:nvSpPr>
        <p:spPr bwMode="auto">
          <a:xfrm>
            <a:off x="548640" y="533400"/>
            <a:ext cx="10058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Types of disability</a:t>
            </a:r>
          </a:p>
        </p:txBody>
      </p:sp>
      <p:pic>
        <p:nvPicPr>
          <p:cNvPr id="10" name="Picture 9"/>
          <p:cNvPicPr/>
          <p:nvPr/>
        </p:nvPicPr>
        <p:blipFill>
          <a:blip r:embed="rId3" cstate="print">
            <a:extLst>
              <a:ext uri="{28A0092B-C50C-407E-A947-70E740481C1C}">
                <a14:useLocalDpi xmlns:a14="http://schemas.microsoft.com/office/drawing/2010/main"/>
              </a:ext>
            </a:extLst>
          </a:blip>
          <a:stretch>
            <a:fillRect/>
          </a:stretch>
        </p:blipFill>
        <p:spPr>
          <a:xfrm>
            <a:off x="685800" y="1234029"/>
            <a:ext cx="8991600" cy="5471571"/>
          </a:xfrm>
          <a:prstGeom prst="rect">
            <a:avLst/>
          </a:prstGeom>
        </p:spPr>
      </p:pic>
      <p:sp>
        <p:nvSpPr>
          <p:cNvPr id="9" name="Rectangle 8"/>
          <p:cNvSpPr/>
          <p:nvPr/>
        </p:nvSpPr>
        <p:spPr bwMode="auto">
          <a:xfrm flipH="1">
            <a:off x="4419600" y="2590800"/>
            <a:ext cx="2209800" cy="2590800"/>
          </a:xfrm>
          <a:prstGeom prst="rect">
            <a:avLst/>
          </a:prstGeom>
          <a:solidFill>
            <a:srgbClr val="FFFF00">
              <a:alpha val="3294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Tree>
    <p:extLst>
      <p:ext uri="{BB962C8B-B14F-4D97-AF65-F5344CB8AC3E}">
        <p14:creationId xmlns:p14="http://schemas.microsoft.com/office/powerpoint/2010/main" val="1653410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685800" y="1524000"/>
            <a:ext cx="830580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8" name="Rectangle 5"/>
          <p:cNvSpPr txBox="1">
            <a:spLocks noChangeArrowheads="1"/>
          </p:cNvSpPr>
          <p:nvPr/>
        </p:nvSpPr>
        <p:spPr bwMode="auto">
          <a:xfrm>
            <a:off x="548640" y="533400"/>
            <a:ext cx="10058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Standards reference</a:t>
            </a:r>
          </a:p>
        </p:txBody>
      </p:sp>
      <p:pic>
        <p:nvPicPr>
          <p:cNvPr id="13" name="Picture 12"/>
          <p:cNvPicPr/>
          <p:nvPr/>
        </p:nvPicPr>
        <p:blipFill>
          <a:blip r:embed="rId3" cstate="print">
            <a:extLst>
              <a:ext uri="{28A0092B-C50C-407E-A947-70E740481C1C}">
                <a14:useLocalDpi xmlns:a14="http://schemas.microsoft.com/office/drawing/2010/main"/>
              </a:ext>
            </a:extLst>
          </a:blip>
          <a:stretch>
            <a:fillRect/>
          </a:stretch>
        </p:blipFill>
        <p:spPr>
          <a:xfrm>
            <a:off x="685800" y="1234029"/>
            <a:ext cx="8991600" cy="5471571"/>
          </a:xfrm>
          <a:prstGeom prst="rect">
            <a:avLst/>
          </a:prstGeom>
        </p:spPr>
      </p:pic>
      <p:sp>
        <p:nvSpPr>
          <p:cNvPr id="9" name="Rectangle 8"/>
          <p:cNvSpPr/>
          <p:nvPr/>
        </p:nvSpPr>
        <p:spPr bwMode="auto">
          <a:xfrm>
            <a:off x="6629400" y="2590800"/>
            <a:ext cx="1981200" cy="2590800"/>
          </a:xfrm>
          <a:prstGeom prst="rect">
            <a:avLst/>
          </a:prstGeom>
          <a:solidFill>
            <a:srgbClr val="FFFF00">
              <a:alpha val="32941"/>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Tree>
    <p:extLst>
      <p:ext uri="{BB962C8B-B14F-4D97-AF65-F5344CB8AC3E}">
        <p14:creationId xmlns:p14="http://schemas.microsoft.com/office/powerpoint/2010/main" val="774804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a:r>
              <a:rPr lang="en-US" sz="2000" b="0" i="1" dirty="0">
                <a:solidFill>
                  <a:schemeClr val="bg1">
                    <a:lumMod val="50000"/>
                  </a:schemeClr>
                </a:solidFill>
              </a:rPr>
              <a:t>Checklist is illustrated in 3D virtual airport model</a:t>
            </a:r>
            <a:endParaRPr lang="en-US" altLang="en-US" sz="2000" i="1" dirty="0">
              <a:solidFill>
                <a:schemeClr val="bg1">
                  <a:lumMod val="50000"/>
                </a:schemeClr>
              </a:solidFill>
            </a:endParaRPr>
          </a:p>
        </p:txBody>
      </p:sp>
      <p:sp>
        <p:nvSpPr>
          <p:cNvPr id="6"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VIRTUAL MODEL</a:t>
            </a:r>
          </a:p>
          <a:p>
            <a:pPr>
              <a:spcBef>
                <a:spcPts val="0"/>
              </a:spcBef>
            </a:pPr>
            <a:endParaRPr lang="en-US" altLang="en-US" sz="4000" kern="0" dirty="0">
              <a:solidFill>
                <a:schemeClr val="bg1">
                  <a:lumMod val="50000"/>
                </a:schemeClr>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3359" y="1879684"/>
            <a:ext cx="9017043" cy="5206916"/>
          </a:xfrm>
          <a:prstGeom prst="rect">
            <a:avLst/>
          </a:prstGeom>
        </p:spPr>
      </p:pic>
    </p:spTree>
    <p:extLst>
      <p:ext uri="{BB962C8B-B14F-4D97-AF65-F5344CB8AC3E}">
        <p14:creationId xmlns:p14="http://schemas.microsoft.com/office/powerpoint/2010/main" val="181841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7086600" y="1524000"/>
            <a:ext cx="3200400" cy="4114800"/>
          </a:xfrm>
        </p:spPr>
        <p:txBody>
          <a:bodyPr/>
          <a:lstStyle/>
          <a:p>
            <a:pPr marL="0"/>
            <a:r>
              <a:rPr lang="en-US" sz="2000" b="0" i="1" dirty="0">
                <a:solidFill>
                  <a:schemeClr val="bg1">
                    <a:lumMod val="50000"/>
                  </a:schemeClr>
                </a:solidFill>
              </a:rPr>
              <a:t>Unique reference number labels in the 3D virtual model correlate with the checklist </a:t>
            </a:r>
            <a:endParaRPr lang="en-US" altLang="en-US" sz="2000" b="0" i="1" dirty="0">
              <a:solidFill>
                <a:schemeClr val="bg1">
                  <a:lumMod val="50000"/>
                </a:schemeClr>
              </a:solidFill>
            </a:endParaRPr>
          </a:p>
        </p:txBody>
      </p:sp>
      <p:pic>
        <p:nvPicPr>
          <p:cNvPr id="7" name="Picture 6"/>
          <p:cNvPicPr/>
          <p:nvPr/>
        </p:nvPicPr>
        <p:blipFill>
          <a:blip r:embed="rId3" cstate="print">
            <a:extLst>
              <a:ext uri="{28A0092B-C50C-407E-A947-70E740481C1C}">
                <a14:useLocalDpi xmlns:a14="http://schemas.microsoft.com/office/drawing/2010/main"/>
              </a:ext>
            </a:extLst>
          </a:blip>
          <a:stretch>
            <a:fillRect/>
          </a:stretch>
        </p:blipFill>
        <p:spPr>
          <a:xfrm>
            <a:off x="573691" y="1379265"/>
            <a:ext cx="6284309" cy="5478736"/>
          </a:xfrm>
          <a:prstGeom prst="rect">
            <a:avLst/>
          </a:prstGeom>
        </p:spPr>
      </p:pic>
      <p:sp>
        <p:nvSpPr>
          <p:cNvPr id="8"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VIRTUAL MODEL</a:t>
            </a: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1241253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6"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4</a:t>
            </a:r>
            <a:endParaRPr lang="en-US" alt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44830" y="1295400"/>
            <a:ext cx="9525000" cy="3136823"/>
          </a:xfrm>
          <a:prstGeom prst="rect">
            <a:avLst/>
          </a:prstGeom>
        </p:spPr>
      </p:pic>
    </p:spTree>
    <p:extLst>
      <p:ext uri="{BB962C8B-B14F-4D97-AF65-F5344CB8AC3E}">
        <p14:creationId xmlns:p14="http://schemas.microsoft.com/office/powerpoint/2010/main" val="1699771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Planned adjacencies</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40" y="2124530"/>
            <a:ext cx="7085705" cy="4754880"/>
          </a:xfrm>
          <a:prstGeom prst="rect">
            <a:avLst/>
          </a:prstGeom>
        </p:spPr>
      </p:pic>
      <p:sp>
        <p:nvSpPr>
          <p:cNvPr id="8" name="TextBox 7"/>
          <p:cNvSpPr txBox="1"/>
          <p:nvPr/>
        </p:nvSpPr>
        <p:spPr>
          <a:xfrm>
            <a:off x="10591800" y="6488669"/>
            <a:ext cx="1608825" cy="307777"/>
          </a:xfrm>
          <a:prstGeom prst="rect">
            <a:avLst/>
          </a:prstGeom>
          <a:noFill/>
        </p:spPr>
        <p:txBody>
          <a:bodyPr wrap="square" rtlCol="0">
            <a:spAutoFit/>
          </a:bodyPr>
          <a:lstStyle/>
          <a:p>
            <a:pPr algn="ctr"/>
            <a:r>
              <a:rPr lang="en-US" sz="1400" b="1" dirty="0">
                <a:solidFill>
                  <a:srgbClr val="FF9966"/>
                </a:solidFill>
              </a:rPr>
              <a:t>AMS</a:t>
            </a:r>
          </a:p>
        </p:txBody>
      </p:sp>
      <p:sp>
        <p:nvSpPr>
          <p:cNvPr id="3" name="TextBox 2"/>
          <p:cNvSpPr txBox="1"/>
          <p:nvPr/>
        </p:nvSpPr>
        <p:spPr>
          <a:xfrm>
            <a:off x="10604601" y="2438401"/>
            <a:ext cx="1600199" cy="2400657"/>
          </a:xfrm>
          <a:prstGeom prst="rect">
            <a:avLst/>
          </a:prstGeom>
          <a:noFill/>
        </p:spPr>
        <p:txBody>
          <a:bodyPr wrap="square" rtlCol="0">
            <a:spAutoFit/>
          </a:bodyPr>
          <a:lstStyle/>
          <a:p>
            <a:r>
              <a:rPr lang="en-US" sz="1000" dirty="0"/>
              <a:t>There are planned adjacencies at key decision nodes for information sources:</a:t>
            </a:r>
          </a:p>
          <a:p>
            <a:endParaRPr lang="en-US" sz="1000" dirty="0"/>
          </a:p>
          <a:p>
            <a:r>
              <a:rPr lang="en-US" sz="1000" dirty="0"/>
              <a:t>Virtual, e.g., Flight Information Display Systems (FIDS)</a:t>
            </a:r>
          </a:p>
          <a:p>
            <a:endParaRPr lang="en-US" sz="1000" dirty="0"/>
          </a:p>
          <a:p>
            <a:r>
              <a:rPr lang="en-US" sz="1000" dirty="0"/>
              <a:t>Verbal, e.g., staff positions and information desks</a:t>
            </a:r>
          </a:p>
          <a:p>
            <a:endParaRPr lang="en-US" sz="1000" dirty="0"/>
          </a:p>
          <a:p>
            <a:r>
              <a:rPr lang="en-US" sz="1000" dirty="0"/>
              <a:t>Visual, e.g., airport directories, etc.</a:t>
            </a:r>
          </a:p>
        </p:txBody>
      </p:sp>
      <p:sp>
        <p:nvSpPr>
          <p:cNvPr id="9"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4</a:t>
            </a:r>
            <a:endParaRPr lang="en-US" alt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1930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Pre-trip planning information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8" name="TextBox 7"/>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BOS</a:t>
            </a:r>
          </a:p>
        </p:txBody>
      </p:sp>
      <p:sp>
        <p:nvSpPr>
          <p:cNvPr id="3" name="TextBox 2"/>
          <p:cNvSpPr txBox="1"/>
          <p:nvPr/>
        </p:nvSpPr>
        <p:spPr>
          <a:xfrm>
            <a:off x="10668000" y="2438401"/>
            <a:ext cx="1600199" cy="1323439"/>
          </a:xfrm>
          <a:prstGeom prst="rect">
            <a:avLst/>
          </a:prstGeom>
          <a:noFill/>
        </p:spPr>
        <p:txBody>
          <a:bodyPr wrap="square" rtlCol="0">
            <a:spAutoFit/>
          </a:bodyPr>
          <a:lstStyle/>
          <a:p>
            <a:r>
              <a:rPr lang="en-US" sz="1000" dirty="0"/>
              <a:t>Online virtual tour for pre-trip planning is captioned 2 that uses both captioning for those who cannot hear as well as audio for persons who are blind or have low vision</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39" y="2142614"/>
            <a:ext cx="8045558" cy="4754880"/>
          </a:xfrm>
          <a:prstGeom prst="rect">
            <a:avLst/>
          </a:prstGeom>
        </p:spPr>
      </p:pic>
      <p:sp>
        <p:nvSpPr>
          <p:cNvPr id="9"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4</a:t>
            </a:r>
            <a:endParaRPr lang="en-US" alt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79795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48640" y="1527048"/>
            <a:ext cx="7757160" cy="3730752"/>
          </a:xfrm>
        </p:spPr>
        <p:txBody>
          <a:bodyPr/>
          <a:lstStyle/>
          <a:p>
            <a:pPr>
              <a:buClr>
                <a:srgbClr val="FF9900"/>
              </a:buClr>
              <a:buSzPct val="130000"/>
              <a:buFont typeface="Arial" panose="020B0604020202020204" pitchFamily="34" charset="0"/>
              <a:buChar char="•"/>
            </a:pPr>
            <a:r>
              <a:rPr lang="en-US" sz="2400" b="0" dirty="0">
                <a:solidFill>
                  <a:schemeClr val="bg1">
                    <a:lumMod val="50000"/>
                  </a:schemeClr>
                </a:solidFill>
              </a:rPr>
              <a:t>Research was conducted from 2014 to 2016</a:t>
            </a:r>
          </a:p>
          <a:p>
            <a:pPr>
              <a:buClr>
                <a:srgbClr val="FF9900"/>
              </a:buClr>
              <a:buSzPct val="130000"/>
              <a:buFont typeface="Arial" panose="020B0604020202020204" pitchFamily="34" charset="0"/>
              <a:buChar char="•"/>
            </a:pPr>
            <a:r>
              <a:rPr lang="en-US" sz="2400" b="0" dirty="0">
                <a:solidFill>
                  <a:schemeClr val="bg1">
                    <a:lumMod val="50000"/>
                  </a:schemeClr>
                </a:solidFill>
              </a:rPr>
              <a:t>Guidebook scheduled to be published in fall of 2017</a:t>
            </a:r>
          </a:p>
        </p:txBody>
      </p:sp>
      <p:sp>
        <p:nvSpPr>
          <p:cNvPr id="3"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RESEARCH PERIOD</a:t>
            </a:r>
          </a:p>
        </p:txBody>
      </p:sp>
    </p:spTree>
    <p:extLst>
      <p:ext uri="{BB962C8B-B14F-4D97-AF65-F5344CB8AC3E}">
        <p14:creationId xmlns:p14="http://schemas.microsoft.com/office/powerpoint/2010/main" val="857593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6"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pic>
        <p:nvPicPr>
          <p:cNvPr id="5" name="Picture 4"/>
          <p:cNvPicPr>
            <a:picLocks noChangeAspect="1"/>
          </p:cNvPicPr>
          <p:nvPr/>
        </p:nvPicPr>
        <p:blipFill>
          <a:blip r:embed="rId3"/>
          <a:stretch>
            <a:fillRect/>
          </a:stretch>
        </p:blipFill>
        <p:spPr>
          <a:xfrm>
            <a:off x="548640" y="1295400"/>
            <a:ext cx="9662160" cy="4478040"/>
          </a:xfrm>
          <a:prstGeom prst="rect">
            <a:avLst/>
          </a:prstGeom>
        </p:spPr>
      </p:pic>
    </p:spTree>
    <p:extLst>
      <p:ext uri="{BB962C8B-B14F-4D97-AF65-F5344CB8AC3E}">
        <p14:creationId xmlns:p14="http://schemas.microsoft.com/office/powerpoint/2010/main" val="559445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7162800" cy="4114800"/>
          </a:xfrm>
        </p:spPr>
        <p:txBody>
          <a:bodyPr/>
          <a:lstStyle/>
          <a:p>
            <a:pPr marL="0" indent="0">
              <a:buClr>
                <a:srgbClr val="FF9966"/>
              </a:buClr>
              <a:buSzPct val="130000"/>
            </a:pPr>
            <a:r>
              <a:rPr lang="en-US" sz="2000" b="0" i="1" dirty="0">
                <a:solidFill>
                  <a:schemeClr val="bg1">
                    <a:lumMod val="50000"/>
                  </a:schemeClr>
                </a:solidFill>
              </a:rPr>
              <a:t>Vertical Transitions: Section 5.7</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10744200" y="2286001"/>
            <a:ext cx="1447800" cy="1015663"/>
          </a:xfrm>
          <a:prstGeom prst="rect">
            <a:avLst/>
          </a:prstGeom>
          <a:noFill/>
        </p:spPr>
        <p:txBody>
          <a:bodyPr wrap="square" rtlCol="0">
            <a:spAutoFit/>
          </a:bodyPr>
          <a:lstStyle/>
          <a:p>
            <a:pPr marL="171450" indent="-171450">
              <a:buClr>
                <a:srgbClr val="FF9966"/>
              </a:buClr>
              <a:buSzPct val="130000"/>
              <a:buFont typeface="Arial" panose="020B0604020202020204" pitchFamily="34" charset="0"/>
              <a:buChar char="•"/>
            </a:pPr>
            <a:r>
              <a:rPr lang="en-US" sz="1000" dirty="0"/>
              <a:t>Intuitive</a:t>
            </a:r>
          </a:p>
          <a:p>
            <a:pPr marL="171450" indent="-171450">
              <a:buClr>
                <a:srgbClr val="FF9966"/>
              </a:buClr>
              <a:buSzPct val="130000"/>
              <a:buFont typeface="Arial" panose="020B0604020202020204" pitchFamily="34" charset="0"/>
              <a:buChar char="•"/>
            </a:pPr>
            <a:endParaRPr lang="en-US" sz="1000" dirty="0"/>
          </a:p>
          <a:p>
            <a:pPr marL="171450" indent="-171450">
              <a:buClr>
                <a:srgbClr val="FF9966"/>
              </a:buClr>
              <a:buSzPct val="130000"/>
              <a:buFont typeface="Arial" panose="020B0604020202020204" pitchFamily="34" charset="0"/>
              <a:buChar char="•"/>
            </a:pPr>
            <a:r>
              <a:rPr lang="en-US" sz="1000" dirty="0"/>
              <a:t>Clear line of sight</a:t>
            </a:r>
          </a:p>
          <a:p>
            <a:pPr marL="171450" indent="-171450">
              <a:buClr>
                <a:srgbClr val="FF9966"/>
              </a:buClr>
              <a:buSzPct val="130000"/>
              <a:buFont typeface="Arial" panose="020B0604020202020204" pitchFamily="34" charset="0"/>
              <a:buChar char="•"/>
            </a:pPr>
            <a:endParaRPr lang="en-US" sz="1000" dirty="0"/>
          </a:p>
          <a:p>
            <a:pPr marL="171450" indent="-171450">
              <a:buClr>
                <a:srgbClr val="FF9966"/>
              </a:buClr>
              <a:buSzPct val="130000"/>
              <a:buFont typeface="Arial" panose="020B0604020202020204" pitchFamily="34" charset="0"/>
              <a:buChar char="•"/>
            </a:pPr>
            <a:r>
              <a:rPr lang="en-US" sz="1000" dirty="0"/>
              <a:t>Adjacency</a:t>
            </a:r>
          </a:p>
          <a:p>
            <a:endParaRPr lang="en-US" sz="1000"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40" y="2131176"/>
            <a:ext cx="7739591" cy="4498224"/>
          </a:xfrm>
          <a:prstGeom prst="rect">
            <a:avLst/>
          </a:prstGeom>
        </p:spPr>
      </p:pic>
      <p:sp>
        <p:nvSpPr>
          <p:cNvPr id="10"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2605982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Vertical Transitions: Section 5.7</a:t>
            </a:r>
            <a:endParaRPr lang="en-US" altLang="en-US" sz="2000" b="0" i="1" dirty="0">
              <a:solidFill>
                <a:schemeClr val="bg1">
                  <a:lumMod val="50000"/>
                </a:schemeClr>
              </a:solidFill>
            </a:endParaRPr>
          </a:p>
          <a:p>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39" y="2133601"/>
            <a:ext cx="6287980" cy="4754880"/>
          </a:xfrm>
          <a:prstGeom prst="rect">
            <a:avLst/>
          </a:prstGeom>
        </p:spPr>
      </p:pic>
      <p:sp>
        <p:nvSpPr>
          <p:cNvPr id="7" name="TextBox 6"/>
          <p:cNvSpPr txBox="1"/>
          <p:nvPr/>
        </p:nvSpPr>
        <p:spPr>
          <a:xfrm>
            <a:off x="10663687" y="2286000"/>
            <a:ext cx="1447800" cy="2708434"/>
          </a:xfrm>
          <a:prstGeom prst="rect">
            <a:avLst/>
          </a:prstGeom>
          <a:noFill/>
        </p:spPr>
        <p:txBody>
          <a:bodyPr wrap="square" rtlCol="0">
            <a:spAutoFit/>
          </a:bodyPr>
          <a:lstStyle/>
          <a:p>
            <a:r>
              <a:rPr lang="en-US" sz="1000" dirty="0"/>
              <a:t>Escalators include visual reinforcement of operating direction. </a:t>
            </a:r>
          </a:p>
          <a:p>
            <a:endParaRPr lang="en-US" sz="1000" dirty="0"/>
          </a:p>
          <a:p>
            <a:r>
              <a:rPr lang="en-US" sz="1000" dirty="0"/>
              <a:t>Simple, bold graphic indicators help customers with cognitive issues, as well aging travelers who may struggle with visual acuity, know which escalator to use at vertical transitions, and also helps mitigate safety concerns associated with escalators</a:t>
            </a:r>
          </a:p>
        </p:txBody>
      </p:sp>
      <p:sp>
        <p:nvSpPr>
          <p:cNvPr id="10" name="TextBox 9"/>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CHANGI</a:t>
            </a:r>
          </a:p>
        </p:txBody>
      </p:sp>
      <p:sp>
        <p:nvSpPr>
          <p:cNvPr id="11"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578458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Vertical Transitions: Section 5.7</a:t>
            </a:r>
            <a:endParaRPr lang="en-US" altLang="en-US" sz="2000" b="0" i="1" dirty="0">
              <a:solidFill>
                <a:schemeClr val="bg1">
                  <a:lumMod val="50000"/>
                </a:schemeClr>
              </a:solidFill>
            </a:endParaRPr>
          </a:p>
          <a:p>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9684" y="2103120"/>
            <a:ext cx="6184612" cy="4754880"/>
          </a:xfrm>
          <a:prstGeom prst="rect">
            <a:avLst/>
          </a:prstGeom>
        </p:spPr>
      </p:pic>
      <p:sp>
        <p:nvSpPr>
          <p:cNvPr id="7" name="TextBox 6"/>
          <p:cNvSpPr txBox="1"/>
          <p:nvPr/>
        </p:nvSpPr>
        <p:spPr>
          <a:xfrm>
            <a:off x="10668000" y="2286000"/>
            <a:ext cx="1447800" cy="1938992"/>
          </a:xfrm>
          <a:prstGeom prst="rect">
            <a:avLst/>
          </a:prstGeom>
          <a:noFill/>
        </p:spPr>
        <p:txBody>
          <a:bodyPr wrap="square" rtlCol="0">
            <a:spAutoFit/>
          </a:bodyPr>
          <a:lstStyle/>
          <a:p>
            <a:r>
              <a:rPr lang="en-US" sz="1000" dirty="0"/>
              <a:t>Elevators that have glass doors promote  open sight lines and ease of identification. </a:t>
            </a:r>
          </a:p>
          <a:p>
            <a:endParaRPr lang="en-US" sz="1000" dirty="0"/>
          </a:p>
          <a:p>
            <a:r>
              <a:rPr lang="en-US" sz="1000" dirty="0"/>
              <a:t>The consequence of architectural design that hides essential vertical transportation is adding extra signage and wayfinding.</a:t>
            </a:r>
          </a:p>
        </p:txBody>
      </p:sp>
      <p:sp>
        <p:nvSpPr>
          <p:cNvPr id="9" name="TextBox 8"/>
          <p:cNvSpPr txBox="1"/>
          <p:nvPr/>
        </p:nvSpPr>
        <p:spPr>
          <a:xfrm>
            <a:off x="10591800" y="6488669"/>
            <a:ext cx="1608825" cy="307777"/>
          </a:xfrm>
          <a:prstGeom prst="rect">
            <a:avLst/>
          </a:prstGeom>
          <a:noFill/>
        </p:spPr>
        <p:txBody>
          <a:bodyPr wrap="square" rtlCol="0">
            <a:spAutoFit/>
          </a:bodyPr>
          <a:lstStyle/>
          <a:p>
            <a:pPr algn="ctr"/>
            <a:r>
              <a:rPr lang="en-US" sz="1400" b="1" dirty="0">
                <a:solidFill>
                  <a:srgbClr val="FF9966"/>
                </a:solidFill>
              </a:rPr>
              <a:t>MUC</a:t>
            </a:r>
          </a:p>
        </p:txBody>
      </p:sp>
      <p:sp>
        <p:nvSpPr>
          <p:cNvPr id="10"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3814144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5181600"/>
          </a:xfrm>
        </p:spPr>
        <p:txBody>
          <a:bodyPr/>
          <a:lstStyle/>
          <a:p>
            <a:pPr marL="0" indent="0">
              <a:buClr>
                <a:srgbClr val="FF9966"/>
              </a:buClr>
              <a:buSzPct val="130000"/>
            </a:pPr>
            <a:r>
              <a:rPr lang="en-US" sz="2000" b="0" i="1" dirty="0">
                <a:solidFill>
                  <a:schemeClr val="bg1">
                    <a:lumMod val="50000"/>
                  </a:schemeClr>
                </a:solidFill>
              </a:rPr>
              <a:t>Vertical Transition: Intuitive design</a:t>
            </a:r>
          </a:p>
          <a:p>
            <a:endParaRPr lang="en-US" altLang="en-US" sz="2000" b="0" dirty="0">
              <a:solidFill>
                <a:schemeClr val="bg1">
                  <a:lumMod val="50000"/>
                </a:schemeClr>
              </a:solidFill>
            </a:endParaRPr>
          </a:p>
          <a:p>
            <a:pPr marL="0">
              <a:buClr>
                <a:srgbClr val="FF9966"/>
              </a:buClr>
              <a:buSzPct val="130000"/>
              <a:buFont typeface="Arial" panose="020B0604020202020204" pitchFamily="34" charset="0"/>
              <a:buChar char="•"/>
            </a:pPr>
            <a:r>
              <a:rPr lang="en-US" sz="1800" b="0" dirty="0">
                <a:solidFill>
                  <a:schemeClr val="bg1">
                    <a:lumMod val="50000"/>
                  </a:schemeClr>
                </a:solidFill>
              </a:rPr>
              <a:t>Over-signing is commonly used to compensate for the complex floor plan layouts where wayfinding is a chronic problem. </a:t>
            </a:r>
          </a:p>
          <a:p>
            <a:pPr marL="0" indent="0">
              <a:buClr>
                <a:srgbClr val="FF9966"/>
              </a:buClr>
              <a:buSzPct val="130000"/>
            </a:pPr>
            <a:endParaRPr lang="en-US" sz="1800" b="0" dirty="0">
              <a:solidFill>
                <a:schemeClr val="bg1">
                  <a:lumMod val="50000"/>
                </a:schemeClr>
              </a:solidFill>
            </a:endParaRPr>
          </a:p>
          <a:p>
            <a:pPr marL="0">
              <a:buClr>
                <a:srgbClr val="FF9966"/>
              </a:buClr>
              <a:buSzPct val="130000"/>
              <a:buFont typeface="Arial" panose="020B0604020202020204" pitchFamily="34" charset="0"/>
              <a:buChar char="•"/>
            </a:pPr>
            <a:r>
              <a:rPr lang="en-US" sz="1800" b="0" dirty="0">
                <a:solidFill>
                  <a:schemeClr val="bg1">
                    <a:lumMod val="50000"/>
                  </a:schemeClr>
                </a:solidFill>
              </a:rPr>
              <a:t>Increases in plan complexity are directly related to decreases in wayfinding performance. The presence of signs is not able to compensate for wayfinding problems due to the complexity of the floor plan. </a:t>
            </a:r>
          </a:p>
          <a:p>
            <a:pPr marL="0" indent="0">
              <a:buClr>
                <a:srgbClr val="FF9966"/>
              </a:buClr>
              <a:buSzPct val="130000"/>
            </a:pPr>
            <a:endParaRPr lang="en-US" sz="1800" b="0" dirty="0">
              <a:solidFill>
                <a:schemeClr val="bg1">
                  <a:lumMod val="50000"/>
                </a:schemeClr>
              </a:solidFill>
            </a:endParaRPr>
          </a:p>
          <a:p>
            <a:pPr marL="0">
              <a:buClr>
                <a:srgbClr val="FF9966"/>
              </a:buClr>
              <a:buSzPct val="130000"/>
              <a:buFont typeface="Arial" panose="020B0604020202020204" pitchFamily="34" charset="0"/>
              <a:buChar char="•"/>
            </a:pPr>
            <a:r>
              <a:rPr lang="en-US" sz="1800" b="0" dirty="0">
                <a:solidFill>
                  <a:schemeClr val="bg1">
                    <a:lumMod val="50000"/>
                  </a:schemeClr>
                </a:solidFill>
              </a:rPr>
              <a:t>The next 2 slides are a comparison of non-intuitive versus intuitive wayfinding at vertical transitions and </a:t>
            </a:r>
            <a:r>
              <a:rPr lang="en-US" sz="1800" dirty="0">
                <a:solidFill>
                  <a:srgbClr val="FF9900"/>
                </a:solidFill>
              </a:rPr>
              <a:t>WHY</a:t>
            </a:r>
            <a:r>
              <a:rPr lang="en-US" sz="1800" b="0" dirty="0">
                <a:solidFill>
                  <a:schemeClr val="bg1">
                    <a:lumMod val="50000"/>
                  </a:schemeClr>
                </a:solidFill>
              </a:rPr>
              <a:t> architecture plays a critical role.</a:t>
            </a:r>
          </a:p>
          <a:p>
            <a:pPr marL="0"/>
            <a:endParaRPr lang="en-US" b="0" dirty="0">
              <a:solidFill>
                <a:schemeClr val="bg1">
                  <a:lumMod val="50000"/>
                </a:schemeClr>
              </a:solidFill>
            </a:endParaRPr>
          </a:p>
          <a:p>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5"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688987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Vertical Transition: Non-intuitive design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10672312" y="2286000"/>
            <a:ext cx="1447800" cy="1785104"/>
          </a:xfrm>
          <a:prstGeom prst="rect">
            <a:avLst/>
          </a:prstGeom>
          <a:noFill/>
        </p:spPr>
        <p:txBody>
          <a:bodyPr wrap="square" rtlCol="0">
            <a:spAutoFit/>
          </a:bodyPr>
          <a:lstStyle/>
          <a:p>
            <a:r>
              <a:rPr lang="en-US" sz="1000" dirty="0"/>
              <a:t>The Prague International Airport (PRG), illustrates the challenges of trying to overcome non-intuitive architecture that dictates counterintuitive passenger circulation at the bottom of the escalators.</a:t>
            </a:r>
          </a:p>
        </p:txBody>
      </p:sp>
      <p:sp>
        <p:nvSpPr>
          <p:cNvPr id="9" name="TextBox 8"/>
          <p:cNvSpPr txBox="1"/>
          <p:nvPr/>
        </p:nvSpPr>
        <p:spPr>
          <a:xfrm>
            <a:off x="10591800" y="6488669"/>
            <a:ext cx="1608825" cy="307777"/>
          </a:xfrm>
          <a:prstGeom prst="rect">
            <a:avLst/>
          </a:prstGeom>
          <a:noFill/>
        </p:spPr>
        <p:txBody>
          <a:bodyPr wrap="square" rtlCol="0">
            <a:spAutoFit/>
          </a:bodyPr>
          <a:lstStyle/>
          <a:p>
            <a:pPr algn="ctr"/>
            <a:r>
              <a:rPr lang="en-US" sz="1400" b="1" dirty="0">
                <a:solidFill>
                  <a:srgbClr val="FF9966"/>
                </a:solidFill>
              </a:rPr>
              <a:t>PRG</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39" y="2103120"/>
            <a:ext cx="7124771" cy="4754880"/>
          </a:xfrm>
          <a:prstGeom prst="rect">
            <a:avLst/>
          </a:prstGeom>
        </p:spPr>
      </p:pic>
      <p:sp>
        <p:nvSpPr>
          <p:cNvPr id="10"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315055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Vertical Transition: Intuitive design</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10663687" y="2286000"/>
            <a:ext cx="1447800" cy="1631216"/>
          </a:xfrm>
          <a:prstGeom prst="rect">
            <a:avLst/>
          </a:prstGeom>
          <a:noFill/>
        </p:spPr>
        <p:txBody>
          <a:bodyPr wrap="square" rtlCol="0">
            <a:spAutoFit/>
          </a:bodyPr>
          <a:lstStyle/>
          <a:p>
            <a:r>
              <a:rPr lang="en-US" sz="1000" dirty="0"/>
              <a:t>By comparison, escalators at the Zurich Airport provide simple, clear and bold visual graphics that support intuitive wayfinding in ways that can help customers with cognitive disabilities.</a:t>
            </a:r>
          </a:p>
        </p:txBody>
      </p:sp>
      <p:sp>
        <p:nvSpPr>
          <p:cNvPr id="9" name="TextBox 8"/>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ZRH</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014" y="2103120"/>
            <a:ext cx="6350083" cy="4754880"/>
          </a:xfrm>
          <a:prstGeom prst="rect">
            <a:avLst/>
          </a:prstGeom>
        </p:spPr>
      </p:pic>
      <p:sp>
        <p:nvSpPr>
          <p:cNvPr id="10" name="Rectangle 5"/>
          <p:cNvSpPr txBox="1">
            <a:spLocks noChangeArrowheads="1"/>
          </p:cNvSpPr>
          <p:nvPr/>
        </p:nvSpPr>
        <p:spPr bwMode="auto">
          <a:xfrm>
            <a:off x="548640" y="533401"/>
            <a:ext cx="966216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 </a:t>
            </a:r>
            <a:r>
              <a:rPr lang="en-US" sz="4000" dirty="0" smtClean="0">
                <a:solidFill>
                  <a:srgbClr val="FF9900"/>
                </a:solidFill>
              </a:rPr>
              <a:t>5</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931675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lstStyle/>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6"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altLang="en-US" sz="4000" kern="0" dirty="0">
              <a:solidFill>
                <a:schemeClr val="bg1">
                  <a:lumMod val="50000"/>
                </a:schemeClr>
              </a:solidFill>
            </a:endParaRPr>
          </a:p>
        </p:txBody>
      </p:sp>
      <p:pic>
        <p:nvPicPr>
          <p:cNvPr id="3" name="Picture 2"/>
          <p:cNvPicPr>
            <a:picLocks noChangeAspect="1"/>
          </p:cNvPicPr>
          <p:nvPr/>
        </p:nvPicPr>
        <p:blipFill>
          <a:blip r:embed="rId3"/>
          <a:stretch>
            <a:fillRect/>
          </a:stretch>
        </p:blipFill>
        <p:spPr>
          <a:xfrm>
            <a:off x="548640" y="1295399"/>
            <a:ext cx="9525000" cy="3784487"/>
          </a:xfrm>
          <a:prstGeom prst="rect">
            <a:avLst/>
          </a:prstGeom>
        </p:spPr>
      </p:pic>
    </p:spTree>
    <p:extLst>
      <p:ext uri="{BB962C8B-B14F-4D97-AF65-F5344CB8AC3E}">
        <p14:creationId xmlns:p14="http://schemas.microsoft.com/office/powerpoint/2010/main" val="1242151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Service Animal Relief Area (SARA) at DTW McNamara</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1586"/>
          <a:stretch/>
        </p:blipFill>
        <p:spPr>
          <a:xfrm>
            <a:off x="548640" y="2136408"/>
            <a:ext cx="2719374" cy="475488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r="4445"/>
          <a:stretch/>
        </p:blipFill>
        <p:spPr>
          <a:xfrm>
            <a:off x="3429000" y="2136407"/>
            <a:ext cx="7001980" cy="4754880"/>
          </a:xfrm>
          <a:prstGeom prst="rect">
            <a:avLst/>
          </a:prstGeom>
        </p:spPr>
      </p:pic>
      <p:sp>
        <p:nvSpPr>
          <p:cNvPr id="8"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
        <p:nvSpPr>
          <p:cNvPr id="9" name="TextBox 8"/>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DTW</a:t>
            </a:r>
          </a:p>
        </p:txBody>
      </p:sp>
      <p:sp>
        <p:nvSpPr>
          <p:cNvPr id="2" name="Oval 1"/>
          <p:cNvSpPr/>
          <p:nvPr/>
        </p:nvSpPr>
        <p:spPr bwMode="auto">
          <a:xfrm>
            <a:off x="8298366" y="3981378"/>
            <a:ext cx="2125180" cy="2125180"/>
          </a:xfrm>
          <a:prstGeom prst="ellipse">
            <a:avLst/>
          </a:prstGeom>
          <a:noFill/>
          <a:ln w="5715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3988969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 y="5352030"/>
            <a:ext cx="10583174"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dirty="0">
                <a:solidFill>
                  <a:schemeClr val="bg1">
                    <a:lumMod val="50000"/>
                  </a:schemeClr>
                </a:solidFill>
              </a:rPr>
              <a:t>Service Animal Relief Area (SARA)</a:t>
            </a:r>
            <a:endParaRPr lang="en-US" altLang="en-US" sz="2000" dirty="0">
              <a:solidFill>
                <a:schemeClr val="bg1">
                  <a:lumMod val="50000"/>
                </a:schemeClr>
              </a:solidFill>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8114" t="11722" r="9314"/>
          <a:stretch/>
        </p:blipFill>
        <p:spPr>
          <a:xfrm>
            <a:off x="548640" y="2103119"/>
            <a:ext cx="6662383" cy="4761143"/>
          </a:xfrm>
          <a:prstGeom prst="rect">
            <a:avLst/>
          </a:prstGeom>
        </p:spPr>
      </p:pic>
      <p:sp>
        <p:nvSpPr>
          <p:cNvPr id="2" name="TextBox 1"/>
          <p:cNvSpPr txBox="1"/>
          <p:nvPr/>
        </p:nvSpPr>
        <p:spPr>
          <a:xfrm>
            <a:off x="10715331" y="2320756"/>
            <a:ext cx="1447800" cy="3785652"/>
          </a:xfrm>
          <a:prstGeom prst="rect">
            <a:avLst/>
          </a:prstGeom>
          <a:noFill/>
        </p:spPr>
        <p:txBody>
          <a:bodyPr wrap="square" rtlCol="0">
            <a:spAutoFit/>
          </a:bodyPr>
          <a:lstStyle/>
          <a:p>
            <a:r>
              <a:rPr lang="en-US" sz="1000" dirty="0"/>
              <a:t>Service Animal Relief Area (SARAs) available airside are centrally located to minimize walk times, have appropriate directional and identification signage, appear on maps directories. 49 CFR Part 27.71 requires SARAs airside with limited exceptions.</a:t>
            </a:r>
          </a:p>
          <a:p>
            <a:endParaRPr lang="en-US" sz="1000" dirty="0"/>
          </a:p>
          <a:p>
            <a:r>
              <a:rPr lang="en-US" sz="1000" dirty="0"/>
              <a:t>Location of the SARA at DTW is communicated </a:t>
            </a:r>
            <a:r>
              <a:rPr lang="en-US" sz="1000" dirty="0">
                <a:solidFill>
                  <a:srgbClr val="FF9966"/>
                </a:solidFill>
              </a:rPr>
              <a:t>virtually</a:t>
            </a:r>
            <a:r>
              <a:rPr lang="en-US" sz="1000" dirty="0"/>
              <a:t> through the interactive directories, that show route and photo of destination to help with recognition and confirmation </a:t>
            </a:r>
            <a:r>
              <a:rPr lang="en-US" sz="1000" dirty="0">
                <a:solidFill>
                  <a:srgbClr val="FF9966"/>
                </a:solidFill>
              </a:rPr>
              <a:t>visually.</a:t>
            </a:r>
          </a:p>
        </p:txBody>
      </p:sp>
      <p:sp>
        <p:nvSpPr>
          <p:cNvPr id="11" name="TextBox 10"/>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DTW</a:t>
            </a:r>
          </a:p>
        </p:txBody>
      </p:sp>
      <p:sp>
        <p:nvSpPr>
          <p:cNvPr id="9"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134110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bwMode="auto">
          <a:xfrm>
            <a:off x="548640" y="1371600"/>
            <a:ext cx="8534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cap="none" dirty="0">
                <a:solidFill>
                  <a:schemeClr val="bg1">
                    <a:lumMod val="50000"/>
                  </a:schemeClr>
                </a:solidFill>
              </a:rPr>
              <a:t/>
            </a:r>
            <a:br>
              <a:rPr lang="en-US" sz="2000" cap="none" dirty="0">
                <a:solidFill>
                  <a:schemeClr val="bg1">
                    <a:lumMod val="50000"/>
                  </a:schemeClr>
                </a:solidFill>
              </a:rPr>
            </a:br>
            <a:r>
              <a:rPr lang="en-US" sz="2000" cap="none" dirty="0">
                <a:solidFill>
                  <a:schemeClr val="bg1">
                    <a:lumMod val="50000"/>
                  </a:schemeClr>
                </a:solidFill>
              </a:rPr>
              <a:t>- </a:t>
            </a:r>
            <a:r>
              <a:rPr lang="en-US" sz="1800" b="1" cap="none" dirty="0">
                <a:solidFill>
                  <a:schemeClr val="bg1">
                    <a:lumMod val="50000"/>
                  </a:schemeClr>
                </a:solidFill>
              </a:rPr>
              <a:t>ACRP Synthesis 51</a:t>
            </a:r>
            <a:r>
              <a:rPr lang="en-US" sz="1800" cap="none" dirty="0">
                <a:solidFill>
                  <a:schemeClr val="bg1">
                    <a:lumMod val="50000"/>
                  </a:schemeClr>
                </a:solidFill>
              </a:rPr>
              <a:t>: Impacts of Aging Travelers on Airports</a:t>
            </a:r>
            <a:br>
              <a:rPr lang="en-US" sz="1800" cap="none" dirty="0">
                <a:solidFill>
                  <a:schemeClr val="bg1">
                    <a:lumMod val="50000"/>
                  </a:schemeClr>
                </a:solidFill>
              </a:rPr>
            </a:br>
            <a:r>
              <a:rPr lang="en-US" sz="1800" cap="none" dirty="0">
                <a:solidFill>
                  <a:schemeClr val="bg1">
                    <a:lumMod val="50000"/>
                  </a:schemeClr>
                </a:solidFill>
              </a:rPr>
              <a:t>- </a:t>
            </a:r>
            <a:r>
              <a:rPr lang="en-US" sz="1800" b="1" cap="none" dirty="0">
                <a:solidFill>
                  <a:schemeClr val="bg1">
                    <a:lumMod val="50000"/>
                  </a:schemeClr>
                </a:solidFill>
              </a:rPr>
              <a:t>ACRP Report 52</a:t>
            </a:r>
            <a:r>
              <a:rPr lang="en-US" sz="1800" cap="none" dirty="0">
                <a:solidFill>
                  <a:schemeClr val="bg1">
                    <a:lumMod val="50000"/>
                  </a:schemeClr>
                </a:solidFill>
              </a:rPr>
              <a:t>: </a:t>
            </a:r>
            <a:r>
              <a:rPr lang="en-US" sz="1800" i="1" cap="none" dirty="0">
                <a:solidFill>
                  <a:schemeClr val="bg1">
                    <a:lumMod val="50000"/>
                  </a:schemeClr>
                </a:solidFill>
              </a:rPr>
              <a:t>Wayfinding and Signing Guidelines for Airport Terminals and Landside</a:t>
            </a:r>
            <a:br>
              <a:rPr lang="en-US" sz="1800" i="1" cap="none" dirty="0">
                <a:solidFill>
                  <a:schemeClr val="bg1">
                    <a:lumMod val="50000"/>
                  </a:schemeClr>
                </a:solidFill>
              </a:rPr>
            </a:br>
            <a:r>
              <a:rPr lang="en-US" sz="1800" i="1" cap="none" dirty="0">
                <a:solidFill>
                  <a:schemeClr val="bg1">
                    <a:lumMod val="50000"/>
                  </a:schemeClr>
                </a:solidFill>
              </a:rPr>
              <a:t/>
            </a:r>
            <a:br>
              <a:rPr lang="en-US" sz="1800" i="1" cap="none" dirty="0">
                <a:solidFill>
                  <a:schemeClr val="bg1">
                    <a:lumMod val="50000"/>
                  </a:schemeClr>
                </a:solidFill>
              </a:rPr>
            </a:br>
            <a:r>
              <a:rPr lang="en-US" sz="1800" cap="none" dirty="0">
                <a:solidFill>
                  <a:schemeClr val="bg1">
                    <a:lumMod val="50000"/>
                  </a:schemeClr>
                </a:solidFill>
              </a:rPr>
              <a:t>The purpose of </a:t>
            </a:r>
            <a:r>
              <a:rPr lang="en-US" sz="1800" b="1" i="1" cap="none" dirty="0">
                <a:solidFill>
                  <a:schemeClr val="bg1">
                    <a:lumMod val="50000"/>
                  </a:schemeClr>
                </a:solidFill>
              </a:rPr>
              <a:t>ACRP </a:t>
            </a:r>
            <a:r>
              <a:rPr lang="en-US" sz="1800" b="1" i="1" cap="none" dirty="0" smtClean="0">
                <a:solidFill>
                  <a:schemeClr val="bg1">
                    <a:lumMod val="50000"/>
                  </a:schemeClr>
                </a:solidFill>
              </a:rPr>
              <a:t>Research Report </a:t>
            </a:r>
            <a:r>
              <a:rPr lang="en-US" sz="1800" b="1" i="1" dirty="0" smtClean="0">
                <a:solidFill>
                  <a:schemeClr val="bg1">
                    <a:lumMod val="50000"/>
                  </a:schemeClr>
                </a:solidFill>
              </a:rPr>
              <a:t>177</a:t>
            </a:r>
            <a:r>
              <a:rPr lang="en-US" sz="1800" i="1" cap="none" dirty="0">
                <a:solidFill>
                  <a:schemeClr val="bg1">
                    <a:lumMod val="50000"/>
                  </a:schemeClr>
                </a:solidFill>
              </a:rPr>
              <a:t>: Enhancing Wayfinding for Aging Travelers and Persons with Disabilities</a:t>
            </a:r>
            <a:r>
              <a:rPr lang="en-US" sz="1800" cap="none" dirty="0">
                <a:solidFill>
                  <a:schemeClr val="bg1">
                    <a:lumMod val="50000"/>
                  </a:schemeClr>
                </a:solidFill>
              </a:rPr>
              <a:t> is </a:t>
            </a:r>
            <a:r>
              <a:rPr lang="en-US" sz="1800" b="1" cap="none" dirty="0">
                <a:solidFill>
                  <a:srgbClr val="FF9900"/>
                </a:solidFill>
              </a:rPr>
              <a:t>NOT</a:t>
            </a:r>
            <a:r>
              <a:rPr lang="en-US" sz="1800" cap="none" dirty="0">
                <a:solidFill>
                  <a:schemeClr val="bg1">
                    <a:lumMod val="50000"/>
                  </a:schemeClr>
                </a:solidFill>
              </a:rPr>
              <a:t> to repeat the content in </a:t>
            </a:r>
            <a:r>
              <a:rPr lang="en-US" sz="1800" b="1" i="1" cap="none" dirty="0">
                <a:solidFill>
                  <a:schemeClr val="bg1">
                    <a:lumMod val="50000"/>
                  </a:schemeClr>
                </a:solidFill>
              </a:rPr>
              <a:t>ACRP Report 52</a:t>
            </a:r>
            <a:br>
              <a:rPr lang="en-US" sz="1800" b="1" i="1" cap="none" dirty="0">
                <a:solidFill>
                  <a:schemeClr val="bg1">
                    <a:lumMod val="50000"/>
                  </a:schemeClr>
                </a:solidFill>
              </a:rPr>
            </a:br>
            <a:r>
              <a:rPr lang="en-US" sz="1800" b="1" i="1" dirty="0">
                <a:solidFill>
                  <a:schemeClr val="bg1">
                    <a:lumMod val="50000"/>
                  </a:schemeClr>
                </a:solidFill>
              </a:rPr>
              <a:t/>
            </a:r>
            <a:br>
              <a:rPr lang="en-US" sz="1800" b="1" i="1" dirty="0">
                <a:solidFill>
                  <a:schemeClr val="bg1">
                    <a:lumMod val="50000"/>
                  </a:schemeClr>
                </a:solidFill>
              </a:rPr>
            </a:br>
            <a:r>
              <a:rPr lang="en-US" sz="1800" cap="none" dirty="0">
                <a:solidFill>
                  <a:schemeClr val="bg1">
                    <a:lumMod val="50000"/>
                  </a:schemeClr>
                </a:solidFill>
              </a:rPr>
              <a:t/>
            </a:r>
            <a:br>
              <a:rPr lang="en-US" sz="1800" cap="none" dirty="0">
                <a:solidFill>
                  <a:schemeClr val="bg1">
                    <a:lumMod val="50000"/>
                  </a:schemeClr>
                </a:solidFill>
              </a:rPr>
            </a:br>
            <a:r>
              <a:rPr lang="en-US" altLang="en-US" sz="2000" cap="none" dirty="0">
                <a:solidFill>
                  <a:schemeClr val="bg1">
                    <a:lumMod val="50000"/>
                  </a:schemeClr>
                </a:solidFill>
              </a:rPr>
              <a:t/>
            </a:r>
            <a:br>
              <a:rPr lang="en-US" altLang="en-US" sz="2000" cap="none" dirty="0">
                <a:solidFill>
                  <a:schemeClr val="bg1">
                    <a:lumMod val="50000"/>
                  </a:schemeClr>
                </a:solidFill>
              </a:rPr>
            </a:br>
            <a:endParaRPr lang="en-US" altLang="en-US" sz="2000" u="sng" dirty="0">
              <a:solidFill>
                <a:schemeClr val="bg1">
                  <a:lumMod val="50000"/>
                </a:schemeClr>
              </a:solidFill>
            </a:endParaRPr>
          </a:p>
        </p:txBody>
      </p:sp>
      <p:sp>
        <p:nvSpPr>
          <p:cNvPr id="13316" name="Rectangle 5"/>
          <p:cNvSpPr>
            <a:spLocks noGrp="1" noChangeArrowheads="1"/>
          </p:cNvSpPr>
          <p:nvPr>
            <p:ph idx="1"/>
          </p:nvPr>
        </p:nvSpPr>
        <p:spPr>
          <a:xfrm>
            <a:off x="533400" y="457200"/>
            <a:ext cx="8534400" cy="914400"/>
          </a:xfrm>
        </p:spPr>
        <p:txBody>
          <a:bodyPr/>
          <a:lstStyle/>
          <a:p>
            <a:r>
              <a:rPr lang="en-US" sz="4000" dirty="0">
                <a:solidFill>
                  <a:schemeClr val="bg1">
                    <a:lumMod val="50000"/>
                  </a:schemeClr>
                </a:solidFill>
              </a:rPr>
              <a:t>PREVIOUS RESEARCH</a:t>
            </a:r>
          </a:p>
        </p:txBody>
      </p:sp>
    </p:spTree>
    <p:extLst>
      <p:ext uri="{BB962C8B-B14F-4D97-AF65-F5344CB8AC3E}">
        <p14:creationId xmlns:p14="http://schemas.microsoft.com/office/powerpoint/2010/main" val="3504124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International arrivals</a:t>
            </a:r>
            <a:endParaRPr lang="en-US" altLang="en-US"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38" y="2103120"/>
            <a:ext cx="6339840" cy="4754880"/>
          </a:xfrm>
          <a:prstGeom prst="rect">
            <a:avLst/>
          </a:prstGeom>
        </p:spPr>
      </p:pic>
      <p:sp>
        <p:nvSpPr>
          <p:cNvPr id="3" name="TextBox 2"/>
          <p:cNvSpPr txBox="1"/>
          <p:nvPr/>
        </p:nvSpPr>
        <p:spPr>
          <a:xfrm>
            <a:off x="10668000" y="2304031"/>
            <a:ext cx="1524000" cy="3170099"/>
          </a:xfrm>
          <a:prstGeom prst="rect">
            <a:avLst/>
          </a:prstGeom>
          <a:noFill/>
        </p:spPr>
        <p:txBody>
          <a:bodyPr wrap="square" rtlCol="0">
            <a:spAutoFit/>
          </a:bodyPr>
          <a:lstStyle/>
          <a:p>
            <a:r>
              <a:rPr lang="en-US" sz="1000" dirty="0"/>
              <a:t>Signs, visually indicate lanes for employees and people with disabilities. This benefits those not being escorted, especially those with hidden disabilities. </a:t>
            </a:r>
          </a:p>
          <a:p>
            <a:endParaRPr lang="en-US" sz="1000" dirty="0"/>
          </a:p>
          <a:p>
            <a:r>
              <a:rPr lang="en-US" sz="1000" dirty="0"/>
              <a:t>Color-coded wayfinding in the Customs and Border Patrol area at BOS helps visually guide persons with disabilities with advance education prior to the queue and confirmation at queue entry point.</a:t>
            </a:r>
          </a:p>
          <a:p>
            <a:endParaRPr lang="en-US" sz="1000" dirty="0"/>
          </a:p>
        </p:txBody>
      </p:sp>
      <p:sp>
        <p:nvSpPr>
          <p:cNvPr id="9" name="TextBox 8"/>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BOS</a:t>
            </a:r>
          </a:p>
        </p:txBody>
      </p:sp>
      <p:sp>
        <p:nvSpPr>
          <p:cNvPr id="10"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1384905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International arrivals</a:t>
            </a:r>
            <a:endParaRPr lang="en-US" altLang="en-US" sz="2000"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 y="2103120"/>
            <a:ext cx="6492476" cy="4754880"/>
          </a:xfrm>
          <a:prstGeom prst="rect">
            <a:avLst/>
          </a:prstGeom>
        </p:spPr>
      </p:pic>
      <p:sp>
        <p:nvSpPr>
          <p:cNvPr id="9" name="TextBox 8"/>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BOS</a:t>
            </a:r>
          </a:p>
        </p:txBody>
      </p:sp>
      <p:sp>
        <p:nvSpPr>
          <p:cNvPr id="5" name="TextBox 4"/>
          <p:cNvSpPr txBox="1"/>
          <p:nvPr/>
        </p:nvSpPr>
        <p:spPr>
          <a:xfrm>
            <a:off x="10668000" y="2286000"/>
            <a:ext cx="1524000" cy="861774"/>
          </a:xfrm>
          <a:prstGeom prst="rect">
            <a:avLst/>
          </a:prstGeom>
          <a:noFill/>
        </p:spPr>
        <p:txBody>
          <a:bodyPr wrap="square" rtlCol="0">
            <a:spAutoFit/>
          </a:bodyPr>
          <a:lstStyle/>
          <a:p>
            <a:r>
              <a:rPr lang="en-US" sz="1000" dirty="0"/>
              <a:t>Dedicated lanes for persons with disabilities at Boston Logan International Airport</a:t>
            </a:r>
          </a:p>
          <a:p>
            <a:endParaRPr lang="en-US" sz="1000" dirty="0"/>
          </a:p>
        </p:txBody>
      </p:sp>
      <p:sp>
        <p:nvSpPr>
          <p:cNvPr id="8"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952620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International arrivals</a:t>
            </a:r>
            <a:endParaRPr lang="en-US" altLang="en-US" sz="2000" b="0" i="1"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40" y="2103120"/>
            <a:ext cx="6486768" cy="4754880"/>
          </a:xfrm>
          <a:prstGeom prst="rect">
            <a:avLst/>
          </a:prstGeom>
        </p:spPr>
      </p:pic>
      <p:sp>
        <p:nvSpPr>
          <p:cNvPr id="3" name="TextBox 2"/>
          <p:cNvSpPr txBox="1"/>
          <p:nvPr/>
        </p:nvSpPr>
        <p:spPr>
          <a:xfrm>
            <a:off x="10668000" y="2286001"/>
            <a:ext cx="1524000" cy="1169551"/>
          </a:xfrm>
          <a:prstGeom prst="rect">
            <a:avLst/>
          </a:prstGeom>
          <a:noFill/>
        </p:spPr>
        <p:txBody>
          <a:bodyPr wrap="square" rtlCol="0">
            <a:spAutoFit/>
          </a:bodyPr>
          <a:lstStyle/>
          <a:p>
            <a:r>
              <a:rPr lang="en-US" sz="1000" dirty="0"/>
              <a:t>Accessible passport kiosks enables U.S. passengers to scan passport and customs forms and print a receipt to show CBP officers</a:t>
            </a:r>
          </a:p>
        </p:txBody>
      </p:sp>
      <p:sp>
        <p:nvSpPr>
          <p:cNvPr id="9" name="TextBox 8"/>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TPA</a:t>
            </a:r>
          </a:p>
        </p:txBody>
      </p:sp>
      <p:sp>
        <p:nvSpPr>
          <p:cNvPr id="10" name="Rectangle 5"/>
          <p:cNvSpPr txBox="1">
            <a:spLocks noChangeArrowheads="1"/>
          </p:cNvSpPr>
          <p:nvPr/>
        </p:nvSpPr>
        <p:spPr bwMode="auto">
          <a:xfrm>
            <a:off x="548640" y="533401"/>
            <a:ext cx="95250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sz="4000" dirty="0">
                <a:solidFill>
                  <a:schemeClr val="bg1">
                    <a:lumMod val="50000"/>
                  </a:schemeClr>
                </a:solidFill>
              </a:rPr>
              <a:t>Chapter</a:t>
            </a:r>
            <a:r>
              <a:rPr lang="en-US" sz="4000" dirty="0">
                <a:solidFill>
                  <a:srgbClr val="FF9966"/>
                </a:solidFill>
              </a:rPr>
              <a:t> </a:t>
            </a:r>
            <a:r>
              <a:rPr lang="en-US" sz="4000" dirty="0" smtClean="0">
                <a:solidFill>
                  <a:srgbClr val="FF9900"/>
                </a:solidFill>
              </a:rPr>
              <a:t>6</a:t>
            </a:r>
            <a:endParaRPr lang="en-US" sz="4000" b="0" dirty="0">
              <a:solidFill>
                <a:schemeClr val="bg1">
                  <a:lumMod val="50000"/>
                </a:schemeClr>
              </a:solidFill>
            </a:endParaRPr>
          </a:p>
          <a:p>
            <a:pPr>
              <a:spcBef>
                <a:spcPts val="0"/>
              </a:spcBef>
            </a:pPr>
            <a:endParaRPr lang="en-US" altLang="en-US" sz="4000" kern="0" dirty="0">
              <a:solidFill>
                <a:schemeClr val="bg1">
                  <a:lumMod val="50000"/>
                </a:schemeClr>
              </a:solidFill>
            </a:endParaRPr>
          </a:p>
        </p:txBody>
      </p:sp>
    </p:spTree>
    <p:extLst>
      <p:ext uri="{BB962C8B-B14F-4D97-AF65-F5344CB8AC3E}">
        <p14:creationId xmlns:p14="http://schemas.microsoft.com/office/powerpoint/2010/main" val="31468776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lstStyle/>
          <a:p>
            <a:pPr marL="0" indent="0">
              <a:spcAft>
                <a:spcPct val="20000"/>
              </a:spcAft>
              <a:defRPr/>
            </a:pPr>
            <a:r>
              <a:rPr lang="en-US" altLang="en-US" sz="2000" dirty="0">
                <a:solidFill>
                  <a:schemeClr val="bg1">
                    <a:lumMod val="50000"/>
                  </a:schemeClr>
                </a:solidFill>
              </a:rPr>
              <a:t> </a:t>
            </a:r>
          </a:p>
        </p:txBody>
      </p:sp>
      <p:sp>
        <p:nvSpPr>
          <p:cNvPr id="6" name="Rectangle 5"/>
          <p:cNvSpPr txBox="1">
            <a:spLocks noChangeArrowheads="1"/>
          </p:cNvSpPr>
          <p:nvPr/>
        </p:nvSpPr>
        <p:spPr bwMode="auto">
          <a:xfrm>
            <a:off x="548640" y="533401"/>
            <a:ext cx="97536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7</a:t>
            </a:r>
            <a:endParaRPr lang="en-US" sz="4000" b="0" dirty="0">
              <a:solidFill>
                <a:schemeClr val="bg1">
                  <a:lumMod val="50000"/>
                </a:schemeClr>
              </a:solidFill>
            </a:endParaRPr>
          </a:p>
        </p:txBody>
      </p:sp>
      <p:pic>
        <p:nvPicPr>
          <p:cNvPr id="2" name="Picture 1"/>
          <p:cNvPicPr>
            <a:picLocks noChangeAspect="1"/>
          </p:cNvPicPr>
          <p:nvPr/>
        </p:nvPicPr>
        <p:blipFill>
          <a:blip r:embed="rId3"/>
          <a:stretch>
            <a:fillRect/>
          </a:stretch>
        </p:blipFill>
        <p:spPr>
          <a:xfrm>
            <a:off x="548640" y="1524000"/>
            <a:ext cx="9753600" cy="2542439"/>
          </a:xfrm>
          <a:prstGeom prst="rect">
            <a:avLst/>
          </a:prstGeom>
        </p:spPr>
      </p:pic>
    </p:spTree>
    <p:extLst>
      <p:ext uri="{BB962C8B-B14F-4D97-AF65-F5344CB8AC3E}">
        <p14:creationId xmlns:p14="http://schemas.microsoft.com/office/powerpoint/2010/main" val="915435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4114800"/>
          </a:xfrm>
        </p:spPr>
        <p:txBody>
          <a:bodyPr/>
          <a:lstStyle/>
          <a:p>
            <a:r>
              <a:rPr lang="en-US" sz="2000" b="0" i="1" dirty="0">
                <a:solidFill>
                  <a:schemeClr val="bg1">
                    <a:lumMod val="50000"/>
                  </a:schemeClr>
                </a:solidFill>
              </a:rPr>
              <a:t>Landmarks</a:t>
            </a:r>
            <a:endParaRPr lang="en-US" altLang="en-US" b="0" i="1"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7" name="TextBox 6"/>
          <p:cNvSpPr txBox="1"/>
          <p:nvPr/>
        </p:nvSpPr>
        <p:spPr>
          <a:xfrm>
            <a:off x="10583175" y="6488669"/>
            <a:ext cx="1608825" cy="307777"/>
          </a:xfrm>
          <a:prstGeom prst="rect">
            <a:avLst/>
          </a:prstGeom>
          <a:noFill/>
        </p:spPr>
        <p:txBody>
          <a:bodyPr wrap="square" rtlCol="0">
            <a:spAutoFit/>
          </a:bodyPr>
          <a:lstStyle/>
          <a:p>
            <a:pPr algn="ctr"/>
            <a:r>
              <a:rPr lang="en-US" sz="1400" b="1" dirty="0">
                <a:solidFill>
                  <a:srgbClr val="FF9966"/>
                </a:solidFill>
              </a:rPr>
              <a:t>DFW</a:t>
            </a:r>
          </a:p>
        </p:txBody>
      </p:sp>
      <p:sp>
        <p:nvSpPr>
          <p:cNvPr id="5" name="TextBox 4"/>
          <p:cNvSpPr txBox="1"/>
          <p:nvPr/>
        </p:nvSpPr>
        <p:spPr>
          <a:xfrm>
            <a:off x="10629900" y="2345591"/>
            <a:ext cx="1524000" cy="3447098"/>
          </a:xfrm>
          <a:prstGeom prst="rect">
            <a:avLst/>
          </a:prstGeom>
          <a:noFill/>
        </p:spPr>
        <p:txBody>
          <a:bodyPr wrap="square" rtlCol="0">
            <a:spAutoFit/>
          </a:bodyPr>
          <a:lstStyle/>
          <a:p>
            <a:r>
              <a:rPr lang="en-US" sz="1000" dirty="0"/>
              <a:t>Providing information that can help customers establish relationships between concrete landmarks and graphic representations on maps is one way to help aging travelers and persons with disabilities navigate a complex airport environment and confirm they are on the correct path to find their connecting gate. </a:t>
            </a:r>
          </a:p>
          <a:p>
            <a:r>
              <a:rPr lang="en-US" sz="1000" dirty="0"/>
              <a:t>Example at DFW shows how artwork, in this case a castle, can be used as a recognizable landmark for navigation.</a:t>
            </a:r>
          </a:p>
        </p:txBody>
      </p:sp>
      <p:sp>
        <p:nvSpPr>
          <p:cNvPr id="8" name="Rectangle 5"/>
          <p:cNvSpPr txBox="1">
            <a:spLocks noChangeArrowheads="1"/>
          </p:cNvSpPr>
          <p:nvPr/>
        </p:nvSpPr>
        <p:spPr bwMode="auto">
          <a:xfrm>
            <a:off x="548640" y="533401"/>
            <a:ext cx="97536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7</a:t>
            </a:r>
            <a:endParaRPr lang="en-US" sz="4000" b="0" dirty="0">
              <a:solidFill>
                <a:schemeClr val="bg1">
                  <a:lumMod val="50000"/>
                </a:schemeClr>
              </a:solidFill>
            </a:endParaRPr>
          </a:p>
        </p:txBody>
      </p:sp>
      <p:sp>
        <p:nvSpPr>
          <p:cNvPr id="9" name="Rectangle 8"/>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39" y="2103120"/>
            <a:ext cx="3158091" cy="475488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89338" y="2103120"/>
            <a:ext cx="4835471" cy="4754880"/>
          </a:xfrm>
          <a:prstGeom prst="rect">
            <a:avLst/>
          </a:prstGeom>
        </p:spPr>
      </p:pic>
    </p:spTree>
    <p:extLst>
      <p:ext uri="{BB962C8B-B14F-4D97-AF65-F5344CB8AC3E}">
        <p14:creationId xmlns:p14="http://schemas.microsoft.com/office/powerpoint/2010/main" val="3295965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8442960" cy="4114800"/>
          </a:xfrm>
        </p:spPr>
        <p:txBody>
          <a:bodyPr/>
          <a:lstStyle/>
          <a:p>
            <a:r>
              <a:rPr lang="en-US" altLang="en-US" sz="2000" b="0" i="1" dirty="0">
                <a:solidFill>
                  <a:schemeClr val="bg1">
                    <a:lumMod val="50000"/>
                  </a:schemeClr>
                </a:solidFill>
              </a:rPr>
              <a:t>Help points</a:t>
            </a:r>
          </a:p>
          <a:p>
            <a:pPr marL="0" indent="0">
              <a:spcAft>
                <a:spcPct val="20000"/>
              </a:spcAft>
              <a:defRPr/>
            </a:pPr>
            <a:r>
              <a:rPr lang="en-US" altLang="en-US" sz="2000" dirty="0">
                <a:solidFill>
                  <a:schemeClr val="bg1">
                    <a:lumMod val="50000"/>
                  </a:schemeClr>
                </a:solidFill>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3400" y="4465427"/>
            <a:ext cx="3581400" cy="2424766"/>
          </a:xfrm>
          <a:prstGeom prst="rect">
            <a:avLst/>
          </a:prstGeom>
          <a:ln>
            <a:solidFill>
              <a:schemeClr val="tx2">
                <a:lumMod val="75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4465" y="2133600"/>
            <a:ext cx="3450292" cy="4754880"/>
          </a:xfrm>
          <a:prstGeom prst="rect">
            <a:avLst/>
          </a:prstGeom>
        </p:spPr>
      </p:pic>
      <p:sp>
        <p:nvSpPr>
          <p:cNvPr id="5" name="TextBox 4"/>
          <p:cNvSpPr txBox="1"/>
          <p:nvPr/>
        </p:nvSpPr>
        <p:spPr>
          <a:xfrm>
            <a:off x="4343400" y="2159425"/>
            <a:ext cx="3810000" cy="2031325"/>
          </a:xfrm>
          <a:prstGeom prst="rect">
            <a:avLst/>
          </a:prstGeom>
          <a:noFill/>
        </p:spPr>
        <p:txBody>
          <a:bodyPr wrap="square" rtlCol="0">
            <a:spAutoFit/>
          </a:bodyPr>
          <a:lstStyle/>
          <a:p>
            <a:r>
              <a:rPr lang="en-US" sz="1400" dirty="0">
                <a:solidFill>
                  <a:schemeClr val="bg1">
                    <a:lumMod val="50000"/>
                  </a:schemeClr>
                </a:solidFill>
              </a:rPr>
              <a:t>Courtesy phones are located at regular intervals along the concourse, including at major decision points, and identified by visual and tactile signage. In Europe, help points are used as an additional level of support to connect with aging travelers and persons with disabilities as shown at London Gatwick. Pictograms denote the service. Information includes the location of the courtesy phone</a:t>
            </a:r>
            <a:r>
              <a:rPr lang="en-US" sz="1400" dirty="0">
                <a:solidFill>
                  <a:srgbClr val="FF0000"/>
                </a:solidFill>
              </a:rPr>
              <a:t>.</a:t>
            </a:r>
          </a:p>
        </p:txBody>
      </p:sp>
      <p:sp>
        <p:nvSpPr>
          <p:cNvPr id="9" name="TextBox 8"/>
          <p:cNvSpPr txBox="1"/>
          <p:nvPr/>
        </p:nvSpPr>
        <p:spPr>
          <a:xfrm>
            <a:off x="10595975" y="6488669"/>
            <a:ext cx="1608825" cy="307777"/>
          </a:xfrm>
          <a:prstGeom prst="rect">
            <a:avLst/>
          </a:prstGeom>
          <a:noFill/>
        </p:spPr>
        <p:txBody>
          <a:bodyPr wrap="square" rtlCol="0">
            <a:spAutoFit/>
          </a:bodyPr>
          <a:lstStyle/>
          <a:p>
            <a:pPr algn="ctr"/>
            <a:r>
              <a:rPr lang="en-US" sz="1400" b="1" dirty="0">
                <a:solidFill>
                  <a:srgbClr val="FF9966"/>
                </a:solidFill>
              </a:rPr>
              <a:t>LGW</a:t>
            </a:r>
          </a:p>
        </p:txBody>
      </p:sp>
      <p:sp>
        <p:nvSpPr>
          <p:cNvPr id="11" name="Rectangle 5"/>
          <p:cNvSpPr txBox="1">
            <a:spLocks noChangeArrowheads="1"/>
          </p:cNvSpPr>
          <p:nvPr/>
        </p:nvSpPr>
        <p:spPr bwMode="auto">
          <a:xfrm>
            <a:off x="548640" y="533401"/>
            <a:ext cx="97536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sz="4000" dirty="0">
                <a:solidFill>
                  <a:schemeClr val="bg1">
                    <a:lumMod val="50000"/>
                  </a:schemeClr>
                </a:solidFill>
              </a:rPr>
              <a:t>Chapter </a:t>
            </a:r>
            <a:r>
              <a:rPr lang="en-US" sz="4000" dirty="0" smtClean="0">
                <a:solidFill>
                  <a:srgbClr val="FF9900"/>
                </a:solidFill>
              </a:rPr>
              <a:t>7</a:t>
            </a:r>
            <a:endParaRPr lang="en-US" sz="4000" b="0" dirty="0">
              <a:solidFill>
                <a:schemeClr val="bg1">
                  <a:lumMod val="50000"/>
                </a:schemeClr>
              </a:solidFill>
            </a:endParaRPr>
          </a:p>
        </p:txBody>
      </p:sp>
    </p:spTree>
    <p:extLst>
      <p:ext uri="{BB962C8B-B14F-4D97-AF65-F5344CB8AC3E}">
        <p14:creationId xmlns:p14="http://schemas.microsoft.com/office/powerpoint/2010/main" val="2240155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2667000"/>
            <a:ext cx="9144000" cy="2971800"/>
          </a:xfrm>
        </p:spPr>
        <p:txBody>
          <a:bodyPr/>
          <a:lstStyle/>
          <a:p>
            <a:pPr marL="0"/>
            <a:r>
              <a:rPr lang="en-US" sz="2000" b="0" dirty="0">
                <a:solidFill>
                  <a:schemeClr val="bg1">
                    <a:lumMod val="50000"/>
                  </a:schemeClr>
                </a:solidFill>
              </a:rPr>
              <a:t>Technology that shows </a:t>
            </a:r>
            <a:r>
              <a:rPr lang="en-US" sz="2000" dirty="0">
                <a:solidFill>
                  <a:srgbClr val="FF9900"/>
                </a:solidFill>
              </a:rPr>
              <a:t>HOW</a:t>
            </a:r>
            <a:r>
              <a:rPr lang="en-US" sz="2000" b="0" dirty="0">
                <a:solidFill>
                  <a:schemeClr val="bg1">
                    <a:lumMod val="50000"/>
                  </a:schemeClr>
                </a:solidFill>
              </a:rPr>
              <a:t> to </a:t>
            </a:r>
            <a:r>
              <a:rPr lang="en-US" sz="2000" b="0" i="1" dirty="0">
                <a:solidFill>
                  <a:schemeClr val="bg1">
                    <a:lumMod val="50000"/>
                  </a:schemeClr>
                </a:solidFill>
              </a:rPr>
              <a:t>create a difference that creates a change</a:t>
            </a:r>
            <a:r>
              <a:rPr lang="en-US" sz="2000" b="0" dirty="0">
                <a:solidFill>
                  <a:schemeClr val="bg1">
                    <a:lumMod val="50000"/>
                  </a:schemeClr>
                </a:solidFill>
              </a:rPr>
              <a:t> and where appropriate, </a:t>
            </a:r>
            <a:r>
              <a:rPr lang="en-US" sz="2000" dirty="0">
                <a:solidFill>
                  <a:srgbClr val="FF9900"/>
                </a:solidFill>
              </a:rPr>
              <a:t>WHY</a:t>
            </a:r>
            <a:r>
              <a:rPr lang="en-US" sz="2000" b="0" dirty="0">
                <a:solidFill>
                  <a:schemeClr val="bg1">
                    <a:lumMod val="50000"/>
                  </a:schemeClr>
                </a:solidFill>
              </a:rPr>
              <a:t> it is important.</a:t>
            </a:r>
          </a:p>
          <a:p>
            <a:pPr marL="0" indent="0">
              <a:spcAft>
                <a:spcPct val="20000"/>
              </a:spcAft>
              <a:defRPr/>
            </a:pP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5"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3383152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4114800"/>
          </a:xfrm>
        </p:spPr>
        <p:txBody>
          <a:bodyPr/>
          <a:lstStyle/>
          <a:p>
            <a:pPr marL="0">
              <a:buClr>
                <a:srgbClr val="FF9966"/>
              </a:buClr>
              <a:buSzPct val="130000"/>
              <a:buFont typeface="Arial" panose="020B0604020202020204" pitchFamily="34" charset="0"/>
              <a:buChar char="•"/>
            </a:pPr>
            <a:r>
              <a:rPr lang="en-US" b="0" dirty="0">
                <a:solidFill>
                  <a:schemeClr val="bg1">
                    <a:lumMod val="50000"/>
                  </a:schemeClr>
                </a:solidFill>
              </a:rPr>
              <a:t>Recent years have seen an </a:t>
            </a:r>
            <a:r>
              <a:rPr lang="en-US" dirty="0">
                <a:solidFill>
                  <a:srgbClr val="FF9900"/>
                </a:solidFill>
              </a:rPr>
              <a:t>explosion of digital devices</a:t>
            </a:r>
            <a:r>
              <a:rPr lang="en-US" b="0" dirty="0">
                <a:solidFill>
                  <a:schemeClr val="bg1">
                    <a:lumMod val="50000"/>
                  </a:schemeClr>
                </a:solidFill>
              </a:rPr>
              <a:t>, software and content in many aspects of life. </a:t>
            </a:r>
          </a:p>
          <a:p>
            <a:pPr marL="0">
              <a:buClr>
                <a:srgbClr val="FF9966"/>
              </a:buClr>
              <a:buSzPct val="130000"/>
              <a:buFont typeface="Arial" panose="020B0604020202020204" pitchFamily="34" charset="0"/>
              <a:buChar char="•"/>
            </a:pPr>
            <a:r>
              <a:rPr lang="en-US" b="0" dirty="0">
                <a:solidFill>
                  <a:schemeClr val="bg1">
                    <a:lumMod val="50000"/>
                  </a:schemeClr>
                </a:solidFill>
              </a:rPr>
              <a:t>Because mainstream access was feasible for all of these technologies when developed, the digital revolution should have been a powerful engine for integration of </a:t>
            </a:r>
            <a:r>
              <a:rPr lang="en-US" dirty="0">
                <a:solidFill>
                  <a:srgbClr val="FF9900"/>
                </a:solidFill>
              </a:rPr>
              <a:t>people with disabilities </a:t>
            </a:r>
            <a:r>
              <a:rPr lang="en-US" b="0" dirty="0">
                <a:solidFill>
                  <a:schemeClr val="bg1">
                    <a:lumMod val="50000"/>
                  </a:schemeClr>
                </a:solidFill>
              </a:rPr>
              <a:t>through equal access to these enhancements of modern life. </a:t>
            </a:r>
          </a:p>
          <a:p>
            <a:pPr marL="0">
              <a:buClr>
                <a:srgbClr val="FF9966"/>
              </a:buClr>
              <a:buSzPct val="130000"/>
              <a:buFont typeface="Arial" panose="020B0604020202020204" pitchFamily="34" charset="0"/>
              <a:buChar char="•"/>
            </a:pPr>
            <a:r>
              <a:rPr lang="en-US" b="0" dirty="0">
                <a:solidFill>
                  <a:schemeClr val="bg1">
                    <a:lumMod val="50000"/>
                  </a:schemeClr>
                </a:solidFill>
              </a:rPr>
              <a:t>Unfortunately, only recently have developers of these technologies begun to recognize the benefits of and need for </a:t>
            </a:r>
            <a:r>
              <a:rPr lang="en-US" dirty="0">
                <a:solidFill>
                  <a:srgbClr val="FF9900"/>
                </a:solidFill>
              </a:rPr>
              <a:t>universal design </a:t>
            </a:r>
            <a:r>
              <a:rPr lang="en-US" b="0" dirty="0">
                <a:solidFill>
                  <a:schemeClr val="bg1">
                    <a:lumMod val="50000"/>
                  </a:schemeClr>
                </a:solidFill>
              </a:rPr>
              <a:t>of these technologies to permit access by people with disabilities.</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4"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990864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4114800"/>
          </a:xfrm>
        </p:spPr>
        <p:txBody>
          <a:bodyPr/>
          <a:lstStyle/>
          <a:p>
            <a:pPr marL="0"/>
            <a:r>
              <a:rPr lang="en-US" sz="2000" b="0" dirty="0">
                <a:solidFill>
                  <a:schemeClr val="bg1">
                    <a:lumMod val="50000"/>
                  </a:schemeClr>
                </a:solidFill>
              </a:rPr>
              <a:t>8.1 Overview </a:t>
            </a:r>
          </a:p>
          <a:p>
            <a:r>
              <a:rPr lang="en-US" sz="2000" b="0" dirty="0">
                <a:solidFill>
                  <a:schemeClr val="bg1">
                    <a:lumMod val="50000"/>
                  </a:schemeClr>
                </a:solidFill>
              </a:rPr>
              <a:t>8.2 Accessible Websites </a:t>
            </a:r>
          </a:p>
          <a:p>
            <a:r>
              <a:rPr lang="en-US" sz="2000" b="0" dirty="0">
                <a:solidFill>
                  <a:schemeClr val="bg1">
                    <a:lumMod val="50000"/>
                  </a:schemeClr>
                </a:solidFill>
              </a:rPr>
              <a:t>8.3 Mobile Wayfinding </a:t>
            </a:r>
            <a:r>
              <a:rPr lang="en-US" sz="2000" b="0" dirty="0" smtClean="0">
                <a:solidFill>
                  <a:schemeClr val="bg1">
                    <a:lumMod val="50000"/>
                  </a:schemeClr>
                </a:solidFill>
              </a:rPr>
              <a:t>Applications </a:t>
            </a:r>
            <a:endParaRPr lang="en-US" sz="2000" b="0" dirty="0">
              <a:solidFill>
                <a:schemeClr val="bg1">
                  <a:lumMod val="50000"/>
                </a:schemeClr>
              </a:solidFill>
            </a:endParaRPr>
          </a:p>
          <a:p>
            <a:r>
              <a:rPr lang="en-US" sz="2000" b="0" dirty="0">
                <a:solidFill>
                  <a:schemeClr val="bg1">
                    <a:lumMod val="50000"/>
                  </a:schemeClr>
                </a:solidFill>
              </a:rPr>
              <a:t>8.4 Accessible Help/Call Points </a:t>
            </a:r>
          </a:p>
          <a:p>
            <a:r>
              <a:rPr lang="en-US" sz="2000" b="0" dirty="0">
                <a:solidFill>
                  <a:schemeClr val="bg1">
                    <a:lumMod val="50000"/>
                  </a:schemeClr>
                </a:solidFill>
              </a:rPr>
              <a:t>8.5 Interactive Kiosks </a:t>
            </a:r>
          </a:p>
          <a:p>
            <a:r>
              <a:rPr lang="en-US" sz="2000" b="0" dirty="0">
                <a:solidFill>
                  <a:schemeClr val="bg1">
                    <a:lumMod val="50000"/>
                  </a:schemeClr>
                </a:solidFill>
              </a:rPr>
              <a:t>8.6 Digital Wayfinding Directories </a:t>
            </a:r>
          </a:p>
          <a:p>
            <a:r>
              <a:rPr lang="en-US" sz="2000" b="0" dirty="0">
                <a:solidFill>
                  <a:schemeClr val="bg1">
                    <a:lumMod val="50000"/>
                  </a:schemeClr>
                </a:solidFill>
              </a:rPr>
              <a:t>8.7 FIDS (Flight Information Display System) </a:t>
            </a:r>
          </a:p>
          <a:p>
            <a:r>
              <a:rPr lang="en-US" sz="2000" b="0" dirty="0">
                <a:solidFill>
                  <a:schemeClr val="bg1">
                    <a:lumMod val="50000"/>
                  </a:schemeClr>
                </a:solidFill>
              </a:rPr>
              <a:t>8.8 Hearing Loops </a:t>
            </a:r>
          </a:p>
          <a:p>
            <a:r>
              <a:rPr lang="en-US" sz="2000" b="0" dirty="0">
                <a:solidFill>
                  <a:schemeClr val="bg1">
                    <a:lumMod val="50000"/>
                  </a:schemeClr>
                </a:solidFill>
              </a:rPr>
              <a:t>8.9 Visual Paging </a:t>
            </a:r>
            <a:endParaRPr lang="en-US" altLang="en-US"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111921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4114800"/>
          </a:xfrm>
        </p:spPr>
        <p:txBody>
          <a:bodyPr/>
          <a:lstStyle/>
          <a:p>
            <a:pPr marL="0" indent="0">
              <a:buClr>
                <a:srgbClr val="FF9966"/>
              </a:buClr>
              <a:buSzPct val="130000"/>
            </a:pPr>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r>
              <a:rPr lang="en-US" b="0" dirty="0">
                <a:solidFill>
                  <a:schemeClr val="bg1">
                    <a:lumMod val="50000"/>
                  </a:schemeClr>
                </a:solidFill>
              </a:rPr>
              <a:t>Current mobile applications for airport wayfinding do not meet the needs of users with disabilities. The research team asked participants to download and test award-winning and industry-leading applications from airports around the world, such as the airport app at Amsterdam Airport Schiphol that is now in its fifth generation</a:t>
            </a:r>
            <a:r>
              <a:rPr lang="en-US" b="0" dirty="0">
                <a:solidFill>
                  <a:srgbClr val="FF0000"/>
                </a:solidFill>
              </a:rPr>
              <a:t>.</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8640" y="3048000"/>
            <a:ext cx="6781800" cy="2514600"/>
          </a:xfrm>
          <a:prstGeom prst="rect">
            <a:avLst/>
          </a:prstGeom>
        </p:spPr>
      </p:pic>
      <p:sp>
        <p:nvSpPr>
          <p:cNvPr id="6"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576676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algn="l"/>
            <a:r>
              <a:rPr lang="en-US" sz="6000" dirty="0">
                <a:solidFill>
                  <a:schemeClr val="bg1">
                    <a:lumMod val="50000"/>
                  </a:schemeClr>
                </a:solidFill>
              </a:rPr>
              <a:t>OBJECTIVE</a:t>
            </a:r>
            <a:r>
              <a:rPr lang="en-US" dirty="0"/>
              <a:t>E</a:t>
            </a:r>
          </a:p>
        </p:txBody>
      </p:sp>
      <p:sp>
        <p:nvSpPr>
          <p:cNvPr id="3" name="Oval 2"/>
          <p:cNvSpPr/>
          <p:nvPr/>
        </p:nvSpPr>
        <p:spPr bwMode="auto">
          <a:xfrm>
            <a:off x="508000" y="4267200"/>
            <a:ext cx="304800" cy="304800"/>
          </a:xfrm>
          <a:prstGeom prst="ellipse">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143184551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41148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indent="0">
              <a:spcAft>
                <a:spcPct val="20000"/>
              </a:spcAft>
              <a:defRPr/>
            </a:pPr>
            <a:r>
              <a:rPr lang="en-US" b="0" dirty="0">
                <a:solidFill>
                  <a:schemeClr val="bg1">
                    <a:lumMod val="50000"/>
                  </a:schemeClr>
                </a:solidFill>
              </a:rPr>
              <a:t>Each airport’s app was rated for functionality or capability as it pertained to the </a:t>
            </a:r>
            <a:r>
              <a:rPr lang="en-US" dirty="0">
                <a:solidFill>
                  <a:srgbClr val="FF9900"/>
                </a:solidFill>
              </a:rPr>
              <a:t>universal design principles </a:t>
            </a:r>
            <a:r>
              <a:rPr lang="en-US" b="0" dirty="0">
                <a:solidFill>
                  <a:schemeClr val="bg1">
                    <a:lumMod val="50000"/>
                  </a:schemeClr>
                </a:solidFill>
              </a:rPr>
              <a:t>as good (4), fair (3), poor (2), and absent (1).  The scores were averaged over the users and applied to each category. In general, the applications tested demonstrated great usability for users without disabilities, but scored poorly for </a:t>
            </a:r>
            <a:r>
              <a:rPr lang="en-US" dirty="0">
                <a:solidFill>
                  <a:srgbClr val="FF9900"/>
                </a:solidFill>
              </a:rPr>
              <a:t>users with disabilities</a:t>
            </a:r>
            <a:r>
              <a:rPr lang="en-US" b="0" dirty="0">
                <a:solidFill>
                  <a:schemeClr val="bg1">
                    <a:lumMod val="50000"/>
                  </a:schemeClr>
                </a:solidFill>
              </a:rPr>
              <a:t>. </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6" name="Rectangle 5"/>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pic>
        <p:nvPicPr>
          <p:cNvPr id="7" name="Picture 6"/>
          <p:cNvPicPr/>
          <p:nvPr/>
        </p:nvPicPr>
        <p:blipFill>
          <a:blip r:embed="rId3">
            <a:extLst>
              <a:ext uri="{28A0092B-C50C-407E-A947-70E740481C1C}">
                <a14:useLocalDpi xmlns:a14="http://schemas.microsoft.com/office/drawing/2010/main"/>
              </a:ext>
            </a:extLst>
          </a:blip>
          <a:stretch>
            <a:fillRect/>
          </a:stretch>
        </p:blipFill>
        <p:spPr>
          <a:xfrm>
            <a:off x="685800" y="3299165"/>
            <a:ext cx="9006840" cy="3405234"/>
          </a:xfrm>
          <a:prstGeom prst="rect">
            <a:avLst/>
          </a:prstGeom>
        </p:spPr>
      </p:pic>
      <p:sp>
        <p:nvSpPr>
          <p:cNvPr id="2" name="TextBox 1"/>
          <p:cNvSpPr txBox="1"/>
          <p:nvPr/>
        </p:nvSpPr>
        <p:spPr>
          <a:xfrm>
            <a:off x="10599733" y="2362201"/>
            <a:ext cx="1524000" cy="2246769"/>
          </a:xfrm>
          <a:prstGeom prst="rect">
            <a:avLst/>
          </a:prstGeom>
          <a:noFill/>
        </p:spPr>
        <p:txBody>
          <a:bodyPr wrap="square" rtlCol="0">
            <a:spAutoFit/>
          </a:bodyPr>
          <a:lstStyle/>
          <a:p>
            <a:r>
              <a:rPr lang="en-US" sz="1000" dirty="0"/>
              <a:t>Airports tested listed in alphabetical order included: </a:t>
            </a:r>
          </a:p>
          <a:p>
            <a:r>
              <a:rPr lang="en-US" sz="1000" dirty="0"/>
              <a:t>Amsterdam</a:t>
            </a:r>
          </a:p>
          <a:p>
            <a:r>
              <a:rPr lang="en-US" sz="1000" dirty="0"/>
              <a:t>Copenhagen</a:t>
            </a:r>
          </a:p>
          <a:p>
            <a:r>
              <a:rPr lang="en-US" sz="1000" dirty="0"/>
              <a:t>Dallas Fort Worth</a:t>
            </a:r>
          </a:p>
          <a:p>
            <a:r>
              <a:rPr lang="en-US" sz="1000" dirty="0"/>
              <a:t>Dubai</a:t>
            </a:r>
          </a:p>
          <a:p>
            <a:r>
              <a:rPr lang="en-US" sz="1000" dirty="0"/>
              <a:t>Fort Lauderdale</a:t>
            </a:r>
          </a:p>
          <a:p>
            <a:r>
              <a:rPr lang="en-US" sz="1000" dirty="0"/>
              <a:t>Frankfurt</a:t>
            </a:r>
          </a:p>
          <a:p>
            <a:r>
              <a:rPr lang="en-US" sz="1000" dirty="0"/>
              <a:t>Heathrow</a:t>
            </a:r>
          </a:p>
          <a:p>
            <a:r>
              <a:rPr lang="en-US" sz="1000" dirty="0"/>
              <a:t>Miami</a:t>
            </a:r>
          </a:p>
          <a:p>
            <a:r>
              <a:rPr lang="en-US" sz="1000" dirty="0"/>
              <a:t>Munich</a:t>
            </a:r>
          </a:p>
          <a:p>
            <a:r>
              <a:rPr lang="en-US" sz="1000" dirty="0"/>
              <a:t>San Francisco</a:t>
            </a:r>
          </a:p>
          <a:p>
            <a:r>
              <a:rPr lang="en-US" sz="1000" dirty="0"/>
              <a:t>Zurich</a:t>
            </a:r>
          </a:p>
        </p:txBody>
      </p:sp>
      <p:sp>
        <p:nvSpPr>
          <p:cNvPr id="8"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3576244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5105400"/>
          </a:xfrm>
        </p:spPr>
        <p:txBody>
          <a:bodyPr/>
          <a:lstStyle/>
          <a:p>
            <a:pPr marL="0" indent="0">
              <a:buClr>
                <a:srgbClr val="FF9966"/>
              </a:buClr>
              <a:buSzPct val="130000"/>
            </a:pPr>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These test results illustrate that most airport wayfinding apps are not currently designed to accommodate </a:t>
            </a:r>
            <a:r>
              <a:rPr lang="en-US" dirty="0">
                <a:solidFill>
                  <a:srgbClr val="FF9900"/>
                </a:solidFill>
              </a:rPr>
              <a:t>users with disabilities</a:t>
            </a:r>
            <a:r>
              <a:rPr lang="en-US" b="0" dirty="0">
                <a:solidFill>
                  <a:schemeClr val="bg1">
                    <a:lumMod val="50000"/>
                  </a:schemeClr>
                </a:solidFill>
              </a:rPr>
              <a:t>.  </a:t>
            </a:r>
          </a:p>
          <a:p>
            <a:pPr marL="0">
              <a:buClr>
                <a:srgbClr val="FF9966"/>
              </a:buClr>
              <a:buSzPct val="130000"/>
              <a:buFont typeface="Arial" panose="020B0604020202020204" pitchFamily="34" charset="0"/>
              <a:buChar char="•"/>
            </a:pPr>
            <a:r>
              <a:rPr lang="en-US" b="0" dirty="0">
                <a:solidFill>
                  <a:schemeClr val="bg1">
                    <a:lumMod val="50000"/>
                  </a:schemeClr>
                </a:solidFill>
              </a:rPr>
              <a:t>Section 8.3.4 discusses a set of research-based guidelines that can help app developers who are creating or updating wayfinding apps avoid common pitfalls and achieve </a:t>
            </a:r>
            <a:r>
              <a:rPr lang="en-US" dirty="0">
                <a:solidFill>
                  <a:srgbClr val="FF9900"/>
                </a:solidFill>
              </a:rPr>
              <a:t>universal design principles </a:t>
            </a:r>
            <a:r>
              <a:rPr lang="en-US" b="0" dirty="0">
                <a:solidFill>
                  <a:schemeClr val="bg1">
                    <a:lumMod val="50000"/>
                  </a:schemeClr>
                </a:solidFill>
              </a:rPr>
              <a:t>in their apps.</a:t>
            </a:r>
          </a:p>
          <a:p>
            <a:pPr marL="0">
              <a:buClr>
                <a:srgbClr val="FF9966"/>
              </a:buClr>
              <a:buSzPct val="130000"/>
              <a:buFont typeface="Arial" panose="020B0604020202020204" pitchFamily="34" charset="0"/>
              <a:buChar char="•"/>
            </a:pPr>
            <a:r>
              <a:rPr lang="en-US" b="0" dirty="0">
                <a:solidFill>
                  <a:schemeClr val="bg1">
                    <a:lumMod val="50000"/>
                  </a:schemeClr>
                </a:solidFill>
              </a:rPr>
              <a:t>A number of indoor and outdoor mobile wayfinding and navigation applications have been developed for specific user groups, including the general public, people with </a:t>
            </a:r>
            <a:r>
              <a:rPr lang="en-US" dirty="0">
                <a:solidFill>
                  <a:srgbClr val="FF9900"/>
                </a:solidFill>
              </a:rPr>
              <a:t>mobility disabilities</a:t>
            </a:r>
            <a:r>
              <a:rPr lang="en-US" b="0" dirty="0">
                <a:solidFill>
                  <a:schemeClr val="bg1">
                    <a:lumMod val="50000"/>
                  </a:schemeClr>
                </a:solidFill>
              </a:rPr>
              <a:t>, and people with vision disabilities. </a:t>
            </a:r>
          </a:p>
          <a:p>
            <a:pPr marL="0">
              <a:buClr>
                <a:srgbClr val="FF9966"/>
              </a:buClr>
              <a:buSzPct val="130000"/>
              <a:buFont typeface="Arial" panose="020B0604020202020204" pitchFamily="34" charset="0"/>
              <a:buChar char="•"/>
            </a:pPr>
            <a:r>
              <a:rPr lang="en-US" b="0" dirty="0">
                <a:solidFill>
                  <a:schemeClr val="bg1">
                    <a:lumMod val="50000"/>
                  </a:schemeClr>
                </a:solidFill>
              </a:rPr>
              <a:t>Similarly, where applications have used alternative inputs (e.g., speech recognition) and outputs (e.g., voice output, high contrast) to provide accessible information for users with </a:t>
            </a:r>
            <a:r>
              <a:rPr lang="en-US" dirty="0">
                <a:solidFill>
                  <a:srgbClr val="FF9900"/>
                </a:solidFill>
              </a:rPr>
              <a:t>vision loss</a:t>
            </a:r>
            <a:r>
              <a:rPr lang="en-US" b="0" dirty="0">
                <a:solidFill>
                  <a:schemeClr val="bg1">
                    <a:lumMod val="50000"/>
                  </a:schemeClr>
                </a:solidFill>
              </a:rPr>
              <a:t>, no single application has been developed that is usable by people with a wide range of </a:t>
            </a:r>
            <a:r>
              <a:rPr lang="en-US" dirty="0">
                <a:solidFill>
                  <a:srgbClr val="FF9900"/>
                </a:solidFill>
              </a:rPr>
              <a:t>physical</a:t>
            </a:r>
            <a:r>
              <a:rPr lang="en-US" b="0" dirty="0">
                <a:solidFill>
                  <a:schemeClr val="bg1">
                    <a:lumMod val="50000"/>
                  </a:schemeClr>
                </a:solidFill>
              </a:rPr>
              <a:t>, </a:t>
            </a:r>
            <a:r>
              <a:rPr lang="en-US" dirty="0">
                <a:solidFill>
                  <a:srgbClr val="FF9900"/>
                </a:solidFill>
              </a:rPr>
              <a:t>sensory</a:t>
            </a:r>
            <a:r>
              <a:rPr lang="en-US" b="0" dirty="0">
                <a:solidFill>
                  <a:schemeClr val="bg1">
                    <a:lumMod val="50000"/>
                  </a:schemeClr>
                </a:solidFill>
              </a:rPr>
              <a:t> and </a:t>
            </a:r>
            <a:r>
              <a:rPr lang="en-US" dirty="0">
                <a:solidFill>
                  <a:srgbClr val="FF9900"/>
                </a:solidFill>
              </a:rPr>
              <a:t>cognitive abilities</a:t>
            </a:r>
            <a:r>
              <a:rPr lang="en-US" b="0" dirty="0">
                <a:solidFill>
                  <a:schemeClr val="bg1">
                    <a:lumMod val="50000"/>
                  </a:schemeClr>
                </a:solidFill>
              </a:rPr>
              <a:t>. </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862670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51054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However, to date, </a:t>
            </a:r>
            <a:r>
              <a:rPr lang="en-US" dirty="0">
                <a:solidFill>
                  <a:srgbClr val="C00000"/>
                </a:solidFill>
              </a:rPr>
              <a:t>no single application </a:t>
            </a:r>
            <a:r>
              <a:rPr lang="en-US" b="0" dirty="0">
                <a:solidFill>
                  <a:schemeClr val="bg1">
                    <a:lumMod val="50000"/>
                  </a:schemeClr>
                </a:solidFill>
              </a:rPr>
              <a:t>has been developed that provides essential route information </a:t>
            </a:r>
            <a:r>
              <a:rPr lang="en-US" dirty="0">
                <a:solidFill>
                  <a:srgbClr val="C00000"/>
                </a:solidFill>
              </a:rPr>
              <a:t>useful to all users</a:t>
            </a:r>
            <a:r>
              <a:rPr lang="en-US" b="0" dirty="0">
                <a:solidFill>
                  <a:schemeClr val="bg1">
                    <a:lumMod val="50000"/>
                  </a:schemeClr>
                </a:solidFill>
              </a:rPr>
              <a:t>. </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3760230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51054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However, to date, </a:t>
            </a:r>
            <a:r>
              <a:rPr lang="en-US" dirty="0">
                <a:solidFill>
                  <a:srgbClr val="C00000"/>
                </a:solidFill>
              </a:rPr>
              <a:t>no single application </a:t>
            </a:r>
            <a:r>
              <a:rPr lang="en-US" b="0" dirty="0">
                <a:solidFill>
                  <a:schemeClr val="bg1">
                    <a:lumMod val="50000"/>
                  </a:schemeClr>
                </a:solidFill>
              </a:rPr>
              <a:t>has been developed that provides essential route information </a:t>
            </a:r>
            <a:r>
              <a:rPr lang="en-US" dirty="0">
                <a:solidFill>
                  <a:srgbClr val="C00000"/>
                </a:solidFill>
              </a:rPr>
              <a:t>useful to all users</a:t>
            </a:r>
            <a:r>
              <a:rPr lang="en-US" b="0" dirty="0">
                <a:solidFill>
                  <a:schemeClr val="bg1">
                    <a:lumMod val="50000"/>
                  </a:schemeClr>
                </a:solidFill>
              </a:rPr>
              <a:t>. </a:t>
            </a:r>
          </a:p>
          <a:p>
            <a:pPr marL="0">
              <a:buClr>
                <a:srgbClr val="FF9966"/>
              </a:buClr>
              <a:buSzPct val="130000"/>
              <a:buFont typeface="Arial" panose="020B0604020202020204" pitchFamily="34" charset="0"/>
              <a:buChar char="•"/>
            </a:pPr>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The goal of the guidelines in Section 8.3 is to provide mobile app developers (e.g., airlines, airports, third-parties) with a set of </a:t>
            </a:r>
            <a:r>
              <a:rPr lang="en-US" dirty="0">
                <a:solidFill>
                  <a:srgbClr val="FF9900"/>
                </a:solidFill>
              </a:rPr>
              <a:t>principles</a:t>
            </a:r>
            <a:r>
              <a:rPr lang="en-US" b="0" dirty="0">
                <a:solidFill>
                  <a:schemeClr val="bg1">
                    <a:lumMod val="50000"/>
                  </a:schemeClr>
                </a:solidFill>
              </a:rPr>
              <a:t> and accompanying checklist that they can reference when creating or improving wayfinding mobile apps in order to maximize the utility and usability for all travelers, especially </a:t>
            </a:r>
            <a:r>
              <a:rPr lang="en-US" dirty="0">
                <a:solidFill>
                  <a:srgbClr val="FF9900"/>
                </a:solidFill>
              </a:rPr>
              <a:t>travelers with disabilities</a:t>
            </a:r>
            <a:r>
              <a:rPr lang="en-US" b="0" dirty="0">
                <a:solidFill>
                  <a:schemeClr val="bg1">
                    <a:lumMod val="50000"/>
                  </a:schemeClr>
                </a:solidFill>
              </a:rPr>
              <a:t>. </a:t>
            </a:r>
          </a:p>
          <a:p>
            <a:pPr marL="0">
              <a:buClr>
                <a:srgbClr val="FF9966"/>
              </a:buClr>
              <a:buSzPct val="130000"/>
              <a:buFont typeface="Arial" panose="020B0604020202020204" pitchFamily="34" charset="0"/>
              <a:buChar char="•"/>
            </a:pPr>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These guidelines are relevant regardless of the underlying positioning technology used to determine the user’s location and orientation (e.g., beacon, Wi-Fi trilateration, camera).</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3" name="Rectangle 2"/>
          <p:cNvSpPr/>
          <p:nvPr/>
        </p:nvSpPr>
        <p:spPr bwMode="auto">
          <a:xfrm>
            <a:off x="534026" y="2057400"/>
            <a:ext cx="8457574" cy="609600"/>
          </a:xfrm>
          <a:prstGeom prst="rect">
            <a:avLst/>
          </a:prstGeom>
          <a:solidFill>
            <a:srgbClr val="FFFFFF">
              <a:alpha val="6705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174603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51054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The guidelines reinforce the extension of the seven </a:t>
            </a:r>
            <a:r>
              <a:rPr lang="en-US" dirty="0">
                <a:solidFill>
                  <a:srgbClr val="FF9900"/>
                </a:solidFill>
              </a:rPr>
              <a:t>Principles of Universal Design</a:t>
            </a:r>
            <a:r>
              <a:rPr lang="en-US" b="0" dirty="0">
                <a:solidFill>
                  <a:srgbClr val="FF9900"/>
                </a:solidFill>
              </a:rPr>
              <a:t> </a:t>
            </a:r>
            <a:r>
              <a:rPr lang="en-US" b="0" dirty="0">
                <a:solidFill>
                  <a:schemeClr val="bg1">
                    <a:lumMod val="50000"/>
                  </a:schemeClr>
                </a:solidFill>
              </a:rPr>
              <a:t>(Center for Universal Design, 1997) beyond the design of physical objects and spaces to the development of airport and other wayfinding applications. </a:t>
            </a:r>
          </a:p>
          <a:p>
            <a:pPr marL="0">
              <a:buClr>
                <a:srgbClr val="FF9966"/>
              </a:buClr>
              <a:buSzPct val="130000"/>
              <a:buFont typeface="Arial" panose="020B0604020202020204" pitchFamily="34" charset="0"/>
              <a:buChar char="•"/>
            </a:pPr>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Each guideline discusses a general principle to be followed, and is accompanied by a checklist of “Do’s and Don’ts” to help make it easier for developers to organize and implement each concept. </a:t>
            </a:r>
          </a:p>
          <a:p>
            <a:pPr marL="0">
              <a:buClr>
                <a:srgbClr val="FF9966"/>
              </a:buClr>
              <a:buSzPct val="130000"/>
              <a:buFont typeface="Arial" panose="020B0604020202020204" pitchFamily="34" charset="0"/>
              <a:buChar char="•"/>
            </a:pPr>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“Do’s” are actions that developers should take to improve their application for travelers, while “Don’ts” are common pitfalls that developers should avoid.</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b="0" dirty="0">
                <a:solidFill>
                  <a:schemeClr val="bg1">
                    <a:lumMod val="50000"/>
                  </a:schemeClr>
                </a:solidFill>
              </a:rPr>
              <a:t> </a:t>
            </a:r>
          </a:p>
        </p:txBody>
      </p:sp>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490642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548640" y="1524000"/>
            <a:ext cx="8442960" cy="51054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pPr marL="0"/>
            <a:endParaRPr lang="en-US" b="0" dirty="0">
              <a:solidFill>
                <a:schemeClr val="bg1">
                  <a:lumMod val="50000"/>
                </a:schemeClr>
              </a:solidFill>
            </a:endParaRPr>
          </a:p>
          <a:p>
            <a:pPr marL="0">
              <a:buClr>
                <a:srgbClr val="FF9966"/>
              </a:buClr>
              <a:buSzPct val="130000"/>
              <a:buFont typeface="Arial" panose="020B0604020202020204" pitchFamily="34" charset="0"/>
              <a:buChar char="•"/>
            </a:pPr>
            <a:r>
              <a:rPr lang="en-US" b="0" dirty="0">
                <a:solidFill>
                  <a:schemeClr val="bg1">
                    <a:lumMod val="50000"/>
                  </a:schemeClr>
                </a:solidFill>
              </a:rPr>
              <a:t>To ensure the guidelines are grounded in real-world conditions and environments as well as empirical evidence, the research team tested a prototype wayfinding app that was based on the principles of </a:t>
            </a:r>
            <a:r>
              <a:rPr lang="en-US" dirty="0">
                <a:solidFill>
                  <a:srgbClr val="FF9900"/>
                </a:solidFill>
              </a:rPr>
              <a:t>universal design</a:t>
            </a:r>
            <a:r>
              <a:rPr lang="en-US" b="0" dirty="0">
                <a:solidFill>
                  <a:schemeClr val="bg1">
                    <a:lumMod val="50000"/>
                  </a:schemeClr>
                </a:solidFill>
              </a:rPr>
              <a:t>.</a:t>
            </a:r>
            <a:r>
              <a:rPr lang="en-US" altLang="en-US" b="0" dirty="0">
                <a:solidFill>
                  <a:schemeClr val="bg1">
                    <a:lumMod val="50000"/>
                  </a:schemeClr>
                </a:solidFill>
              </a:rPr>
              <a:t> </a:t>
            </a:r>
          </a:p>
          <a:p>
            <a:pPr marL="0">
              <a:buClr>
                <a:srgbClr val="FF9966"/>
              </a:buClr>
              <a:buSzPct val="130000"/>
              <a:buFont typeface="Arial" panose="020B0604020202020204" pitchFamily="34" charset="0"/>
              <a:buChar char="•"/>
            </a:pPr>
            <a:r>
              <a:rPr lang="en-US" b="0" dirty="0">
                <a:solidFill>
                  <a:schemeClr val="bg1">
                    <a:lumMod val="50000"/>
                  </a:schemeClr>
                </a:solidFill>
              </a:rPr>
              <a:t>Utility testing of this prototype app was conducted by the Georgia Tech Center for Assistive Technology and Environmental Access on-site in the Austin-Bergstrom International Airport in Austin, Texas. </a:t>
            </a:r>
          </a:p>
          <a:p>
            <a:pPr marL="0">
              <a:buClr>
                <a:srgbClr val="FF9966"/>
              </a:buClr>
              <a:buSzPct val="130000"/>
              <a:buFont typeface="Arial" panose="020B0604020202020204" pitchFamily="34" charset="0"/>
              <a:buChar char="•"/>
            </a:pPr>
            <a:r>
              <a:rPr lang="en-US" b="0" dirty="0">
                <a:solidFill>
                  <a:schemeClr val="bg1">
                    <a:lumMod val="50000"/>
                  </a:schemeClr>
                </a:solidFill>
              </a:rPr>
              <a:t>Usability testing of the prototype app was conducted at the Georgia Tech Center for Assistive Technology and Environmental Access.</a:t>
            </a:r>
          </a:p>
          <a:p>
            <a:pPr marL="0">
              <a:buClr>
                <a:srgbClr val="FF9966"/>
              </a:buClr>
              <a:buSzPct val="130000"/>
              <a:buFont typeface="Arial" panose="020B0604020202020204" pitchFamily="34" charset="0"/>
              <a:buChar char="•"/>
            </a:pPr>
            <a:r>
              <a:rPr lang="en-US" b="0" dirty="0">
                <a:solidFill>
                  <a:schemeClr val="bg1">
                    <a:lumMod val="50000"/>
                  </a:schemeClr>
                </a:solidFill>
              </a:rPr>
              <a:t>Participants included a variety of impairments including blind, low vision, deaf, hard of hearing, mobility and cognitive.</a:t>
            </a:r>
            <a:r>
              <a:rPr lang="en-US" dirty="0"/>
              <a:t>.</a:t>
            </a:r>
            <a:endParaRPr lang="en-US" altLang="en-US" b="0" dirty="0">
              <a:solidFill>
                <a:schemeClr val="bg1">
                  <a:lumMod val="50000"/>
                </a:schemeClr>
              </a:solidFill>
            </a:endParaRPr>
          </a:p>
        </p:txBody>
      </p:sp>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3947676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5352030"/>
            <a:ext cx="10591800" cy="1524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dirty="0">
              <a:latin typeface="Times"/>
            </a:endParaRPr>
          </a:p>
        </p:txBody>
      </p:sp>
      <p:sp>
        <p:nvSpPr>
          <p:cNvPr id="13316" name="Rectangle 5"/>
          <p:cNvSpPr>
            <a:spLocks noGrp="1" noChangeArrowheads="1"/>
          </p:cNvSpPr>
          <p:nvPr>
            <p:ph sz="half" idx="1"/>
          </p:nvPr>
        </p:nvSpPr>
        <p:spPr>
          <a:xfrm>
            <a:off x="548640" y="1524000"/>
            <a:ext cx="9144000" cy="5105400"/>
          </a:xfrm>
        </p:spPr>
        <p:txBody>
          <a:bodyPr/>
          <a:lstStyle/>
          <a:p>
            <a:pPr marL="0"/>
            <a:r>
              <a:rPr lang="en-US" sz="2000" b="0" i="1" dirty="0">
                <a:solidFill>
                  <a:schemeClr val="bg1">
                    <a:lumMod val="50000"/>
                  </a:schemeClr>
                </a:solidFill>
              </a:rPr>
              <a:t>Section 8.3 Mobile Wayfinding </a:t>
            </a:r>
            <a:r>
              <a:rPr lang="en-US" sz="2000" b="0" i="1" dirty="0" smtClean="0">
                <a:solidFill>
                  <a:schemeClr val="bg1">
                    <a:lumMod val="50000"/>
                  </a:schemeClr>
                </a:solidFill>
              </a:rPr>
              <a:t>Applications </a:t>
            </a:r>
            <a:endParaRPr lang="en-US" sz="2000" b="0" i="1" dirty="0">
              <a:solidFill>
                <a:schemeClr val="bg1">
                  <a:lumMod val="50000"/>
                </a:schemeClr>
              </a:solidFill>
            </a:endParaRPr>
          </a:p>
          <a:p>
            <a:r>
              <a:rPr lang="en-US" b="0" dirty="0">
                <a:solidFill>
                  <a:schemeClr val="bg1">
                    <a:lumMod val="50000"/>
                  </a:schemeClr>
                </a:solidFill>
              </a:rPr>
              <a:t>The mobile app guidelines consists of 19 criteria, e.g.: </a:t>
            </a:r>
            <a:r>
              <a:rPr lang="en-US" b="0" i="1" dirty="0">
                <a:solidFill>
                  <a:schemeClr val="bg1">
                    <a:lumMod val="50000"/>
                  </a:schemeClr>
                </a:solidFill>
              </a:rPr>
              <a:t>Design Your Application for a Wide Range of Devices </a:t>
            </a:r>
            <a:r>
              <a:rPr lang="en-US" b="0" dirty="0">
                <a:solidFill>
                  <a:schemeClr val="bg1">
                    <a:lumMod val="50000"/>
                  </a:schemeClr>
                </a:solidFill>
              </a:rPr>
              <a:t>to </a:t>
            </a:r>
            <a:r>
              <a:rPr lang="en-US" b="0" i="1" dirty="0">
                <a:solidFill>
                  <a:schemeClr val="bg1">
                    <a:lumMod val="50000"/>
                  </a:schemeClr>
                </a:solidFill>
              </a:rPr>
              <a:t>Low Physical Effort</a:t>
            </a:r>
          </a:p>
          <a:p>
            <a:r>
              <a:rPr lang="en-US" b="0" dirty="0">
                <a:solidFill>
                  <a:schemeClr val="bg1">
                    <a:lumMod val="50000"/>
                  </a:schemeClr>
                </a:solidFill>
              </a:rPr>
              <a:t>Example of Do’s and Don’ts from </a:t>
            </a:r>
            <a:r>
              <a:rPr lang="en-US" i="1" dirty="0">
                <a:solidFill>
                  <a:srgbClr val="FF9900"/>
                </a:solidFill>
              </a:rPr>
              <a:t>Low Physical Effort</a:t>
            </a:r>
            <a:endParaRPr lang="en-US" dirty="0">
              <a:solidFill>
                <a:srgbClr val="FF9900"/>
              </a:solidFill>
            </a:endParaRPr>
          </a:p>
          <a:p>
            <a:r>
              <a:rPr lang="en-US" dirty="0"/>
              <a:t>8.3.4.9	  Provide Choice in Wayfinding Directions</a:t>
            </a:r>
          </a:p>
          <a:p>
            <a:r>
              <a:rPr lang="en-US" dirty="0"/>
              <a:t>8.3.4.9	  Provide Choice in Wayfinding Directions</a:t>
            </a:r>
          </a:p>
          <a:p>
            <a:r>
              <a:rPr lang="en-US" dirty="0"/>
              <a:t>8.3.4.11   Advanced Planning</a:t>
            </a:r>
          </a:p>
          <a:p>
            <a:endParaRPr lang="en-US" b="0" dirty="0">
              <a:solidFill>
                <a:schemeClr val="bg1">
                  <a:lumMod val="50000"/>
                </a:schemeClr>
              </a:solidFill>
            </a:endParaRPr>
          </a:p>
          <a:p>
            <a:endParaRPr lang="en-US" b="0" dirty="0">
              <a:solidFill>
                <a:schemeClr val="bg1">
                  <a:lumMod val="50000"/>
                </a:schemeClr>
              </a:solidFill>
            </a:endParaRPr>
          </a:p>
          <a:p>
            <a:endParaRPr lang="en-US" b="0" dirty="0">
              <a:solidFill>
                <a:schemeClr val="bg1">
                  <a:lumMod val="50000"/>
                </a:schemeClr>
              </a:solidFill>
            </a:endParaRPr>
          </a:p>
        </p:txBody>
      </p:sp>
      <p:pic>
        <p:nvPicPr>
          <p:cNvPr id="3" name="Picture 2"/>
          <p:cNvPicPr>
            <a:picLocks noChangeAspect="1"/>
          </p:cNvPicPr>
          <p:nvPr/>
        </p:nvPicPr>
        <p:blipFill>
          <a:blip r:embed="rId3"/>
          <a:stretch>
            <a:fillRect/>
          </a:stretch>
        </p:blipFill>
        <p:spPr>
          <a:xfrm>
            <a:off x="548640" y="2819400"/>
            <a:ext cx="6350312" cy="4038600"/>
          </a:xfrm>
          <a:prstGeom prst="rect">
            <a:avLst/>
          </a:prstGeom>
        </p:spPr>
      </p:pic>
      <p:sp>
        <p:nvSpPr>
          <p:cNvPr id="7" name="Rectangle 5"/>
          <p:cNvSpPr txBox="1">
            <a:spLocks noChangeArrowheads="1"/>
          </p:cNvSpPr>
          <p:nvPr/>
        </p:nvSpPr>
        <p:spPr bwMode="auto">
          <a:xfrm>
            <a:off x="548640" y="533400"/>
            <a:ext cx="91440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0"/>
            <a:r>
              <a:rPr lang="en-US" sz="4000" dirty="0">
                <a:solidFill>
                  <a:schemeClr val="bg1">
                    <a:lumMod val="50000"/>
                  </a:schemeClr>
                </a:solidFill>
              </a:rPr>
              <a:t>Chapter</a:t>
            </a:r>
            <a:r>
              <a:rPr lang="en-US" sz="4000" dirty="0">
                <a:solidFill>
                  <a:srgbClr val="FF9900"/>
                </a:solidFill>
              </a:rPr>
              <a:t> </a:t>
            </a:r>
            <a:r>
              <a:rPr lang="en-US" sz="4000" dirty="0" smtClean="0">
                <a:solidFill>
                  <a:srgbClr val="FF9900"/>
                </a:solidFill>
              </a:rPr>
              <a:t>8</a:t>
            </a:r>
            <a:endParaRPr lang="en-US" sz="4000" b="0" dirty="0">
              <a:solidFill>
                <a:schemeClr val="bg1">
                  <a:lumMod val="50000"/>
                </a:schemeClr>
              </a:solidFill>
            </a:endParaRPr>
          </a:p>
        </p:txBody>
      </p:sp>
    </p:spTree>
    <p:extLst>
      <p:ext uri="{BB962C8B-B14F-4D97-AF65-F5344CB8AC3E}">
        <p14:creationId xmlns:p14="http://schemas.microsoft.com/office/powerpoint/2010/main" val="1554117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772400" cy="4114800"/>
          </a:xfrm>
        </p:spPr>
        <p:txBody>
          <a:bodyPr anchor="ctr"/>
          <a:lstStyle/>
          <a:p>
            <a:pPr marL="0" algn="ctr"/>
            <a:r>
              <a:rPr lang="en-US" sz="2000" b="0" dirty="0">
                <a:solidFill>
                  <a:schemeClr val="bg1">
                    <a:lumMod val="50000"/>
                  </a:schemeClr>
                </a:solidFill>
              </a:rPr>
              <a:t>In order for airports to properly apply the recommendations and requirements in </a:t>
            </a:r>
            <a:r>
              <a:rPr lang="en-US" sz="2000" dirty="0">
                <a:solidFill>
                  <a:schemeClr val="bg1">
                    <a:lumMod val="50000"/>
                  </a:schemeClr>
                </a:solidFill>
              </a:rPr>
              <a:t>ACRP </a:t>
            </a:r>
            <a:r>
              <a:rPr lang="en-US" sz="2000" dirty="0" smtClean="0">
                <a:solidFill>
                  <a:schemeClr val="bg1">
                    <a:lumMod val="50000"/>
                  </a:schemeClr>
                </a:solidFill>
              </a:rPr>
              <a:t>Research Report 177</a:t>
            </a:r>
            <a:r>
              <a:rPr lang="en-US" sz="2000" b="0" dirty="0">
                <a:solidFill>
                  <a:schemeClr val="bg1">
                    <a:lumMod val="50000"/>
                  </a:schemeClr>
                </a:solidFill>
              </a:rPr>
              <a:t>, it is important to understand </a:t>
            </a:r>
            <a:br>
              <a:rPr lang="en-US" sz="2000" b="0" dirty="0">
                <a:solidFill>
                  <a:schemeClr val="bg1">
                    <a:lumMod val="50000"/>
                  </a:schemeClr>
                </a:solidFill>
              </a:rPr>
            </a:br>
            <a:r>
              <a:rPr lang="en-US" sz="2000" dirty="0">
                <a:solidFill>
                  <a:srgbClr val="FF9900"/>
                </a:solidFill>
              </a:rPr>
              <a:t>WHY</a:t>
            </a:r>
            <a:r>
              <a:rPr lang="en-US" sz="2000" b="0" dirty="0">
                <a:solidFill>
                  <a:schemeClr val="bg1">
                    <a:lumMod val="50000"/>
                  </a:schemeClr>
                </a:solidFill>
              </a:rPr>
              <a:t> this research is important as presented in Chapter </a:t>
            </a:r>
            <a:r>
              <a:rPr lang="en-US" sz="2000" dirty="0">
                <a:solidFill>
                  <a:srgbClr val="FF9900"/>
                </a:solidFill>
              </a:rPr>
              <a:t>1</a:t>
            </a:r>
            <a:r>
              <a:rPr lang="en-US" sz="2000" b="0" dirty="0">
                <a:solidFill>
                  <a:schemeClr val="bg1">
                    <a:lumMod val="50000"/>
                  </a:schemeClr>
                </a:solidFill>
              </a:rPr>
              <a:t>.</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5"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2131726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nchor="ctr"/>
          <a:lstStyle/>
          <a:p>
            <a:pPr marL="0" algn="ctr"/>
            <a:r>
              <a:rPr lang="en-US" sz="2000" b="0" dirty="0">
                <a:solidFill>
                  <a:schemeClr val="bg1">
                    <a:lumMod val="50000"/>
                  </a:schemeClr>
                </a:solidFill>
              </a:rPr>
              <a:t>It is also important to understand </a:t>
            </a:r>
            <a:r>
              <a:rPr lang="en-US" sz="2000" dirty="0">
                <a:solidFill>
                  <a:srgbClr val="FF9900"/>
                </a:solidFill>
              </a:rPr>
              <a:t>WHO</a:t>
            </a:r>
            <a:r>
              <a:rPr lang="en-US" sz="2000" b="0" dirty="0">
                <a:solidFill>
                  <a:schemeClr val="bg1">
                    <a:lumMod val="50000"/>
                  </a:schemeClr>
                </a:solidFill>
              </a:rPr>
              <a:t> the users are and the needs of the different types of passengers with disabilities and aging travelers in Chapter </a:t>
            </a:r>
            <a:r>
              <a:rPr lang="en-US" sz="2000" dirty="0">
                <a:solidFill>
                  <a:srgbClr val="FF9900"/>
                </a:solidFill>
              </a:rPr>
              <a:t>2</a:t>
            </a:r>
            <a:r>
              <a:rPr lang="en-US" sz="2000" b="0" dirty="0">
                <a:solidFill>
                  <a:schemeClr val="bg1">
                    <a:lumMod val="50000"/>
                  </a:schemeClr>
                </a:solidFill>
              </a:rPr>
              <a:t>. </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2544054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6858000" cy="4114800"/>
          </a:xfrm>
        </p:spPr>
        <p:txBody>
          <a:bodyPr anchor="ctr"/>
          <a:lstStyle/>
          <a:p>
            <a:pPr marL="0" algn="ctr"/>
            <a:r>
              <a:rPr lang="en-US" sz="2000" b="0" dirty="0">
                <a:solidFill>
                  <a:schemeClr val="bg1">
                    <a:lumMod val="50000"/>
                  </a:schemeClr>
                </a:solidFill>
              </a:rPr>
              <a:t>It is also important to focus on </a:t>
            </a:r>
            <a:r>
              <a:rPr lang="en-US" sz="2000" dirty="0">
                <a:solidFill>
                  <a:srgbClr val="FF9900"/>
                </a:solidFill>
              </a:rPr>
              <a:t>WHAT</a:t>
            </a:r>
            <a:r>
              <a:rPr lang="en-US" sz="2000" b="0" dirty="0">
                <a:solidFill>
                  <a:schemeClr val="bg1">
                    <a:lumMod val="50000"/>
                  </a:schemeClr>
                </a:solidFill>
              </a:rPr>
              <a:t> kind of information is needed to communicate with the various passenger types in Chapter </a:t>
            </a:r>
            <a:r>
              <a:rPr lang="en-US" sz="2000" dirty="0">
                <a:solidFill>
                  <a:srgbClr val="FF9900"/>
                </a:solidFill>
              </a:rPr>
              <a:t>3</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128699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bwMode="auto">
          <a:xfrm>
            <a:off x="548640" y="1280160"/>
            <a:ext cx="85344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000" b="0" cap="none" dirty="0">
                <a:solidFill>
                  <a:schemeClr val="bg1">
                    <a:lumMod val="50000"/>
                  </a:schemeClr>
                </a:solidFill>
              </a:rPr>
              <a:t>The key overall goal of the guidebook’s content is to:</a:t>
            </a:r>
            <a:br>
              <a:rPr lang="en-US" sz="2000" b="0" cap="none" dirty="0">
                <a:solidFill>
                  <a:schemeClr val="bg1">
                    <a:lumMod val="50000"/>
                  </a:schemeClr>
                </a:solidFill>
              </a:rPr>
            </a:br>
            <a:r>
              <a:rPr lang="en-US" sz="2000" b="0" cap="none" dirty="0">
                <a:solidFill>
                  <a:schemeClr val="bg1">
                    <a:lumMod val="50000"/>
                  </a:schemeClr>
                </a:solidFill>
              </a:rPr>
              <a:t/>
            </a:r>
            <a:br>
              <a:rPr lang="en-US" sz="2000" b="0" cap="none" dirty="0">
                <a:solidFill>
                  <a:schemeClr val="bg1">
                    <a:lumMod val="50000"/>
                  </a:schemeClr>
                </a:solidFill>
              </a:rPr>
            </a:br>
            <a:r>
              <a:rPr lang="en-US" sz="2000" b="0" cap="none" dirty="0">
                <a:solidFill>
                  <a:schemeClr val="bg1">
                    <a:lumMod val="50000"/>
                  </a:schemeClr>
                </a:solidFill>
              </a:rPr>
              <a:t>Engage the reader, understand the user, and equip the reader with the </a:t>
            </a:r>
            <a:r>
              <a:rPr lang="en-US" sz="2000" cap="none" dirty="0">
                <a:solidFill>
                  <a:schemeClr val="bg1">
                    <a:lumMod val="50000"/>
                  </a:schemeClr>
                </a:solidFill>
              </a:rPr>
              <a:t>WHO, WHAT, WHY </a:t>
            </a:r>
            <a:r>
              <a:rPr lang="en-US" sz="2000" b="0" cap="none" dirty="0">
                <a:solidFill>
                  <a:schemeClr val="bg1">
                    <a:lumMod val="50000"/>
                  </a:schemeClr>
                </a:solidFill>
              </a:rPr>
              <a:t>and</a:t>
            </a:r>
            <a:r>
              <a:rPr lang="en-US" sz="2000" cap="none" dirty="0">
                <a:solidFill>
                  <a:schemeClr val="bg1">
                    <a:lumMod val="50000"/>
                  </a:schemeClr>
                </a:solidFill>
              </a:rPr>
              <a:t> HOW </a:t>
            </a:r>
            <a:r>
              <a:rPr lang="en-US" sz="2000" b="0" cap="none" dirty="0">
                <a:solidFill>
                  <a:schemeClr val="bg1">
                    <a:lumMod val="50000"/>
                  </a:schemeClr>
                </a:solidFill>
              </a:rPr>
              <a:t>an airport can…</a:t>
            </a:r>
            <a:r>
              <a:rPr lang="en-US" sz="2000" dirty="0">
                <a:solidFill>
                  <a:schemeClr val="bg1">
                    <a:lumMod val="50000"/>
                  </a:schemeClr>
                </a:solidFill>
              </a:rPr>
              <a:t/>
            </a:r>
            <a:br>
              <a:rPr lang="en-US" sz="2000" dirty="0">
                <a:solidFill>
                  <a:schemeClr val="bg1">
                    <a:lumMod val="50000"/>
                  </a:schemeClr>
                </a:solidFill>
              </a:rPr>
            </a:br>
            <a:r>
              <a:rPr lang="en-US" sz="2000" dirty="0">
                <a:solidFill>
                  <a:schemeClr val="bg1">
                    <a:lumMod val="50000"/>
                  </a:schemeClr>
                </a:solidFill>
              </a:rPr>
              <a:t/>
            </a:r>
            <a:br>
              <a:rPr lang="en-US" sz="2000" dirty="0">
                <a:solidFill>
                  <a:schemeClr val="bg1">
                    <a:lumMod val="50000"/>
                  </a:schemeClr>
                </a:solidFill>
              </a:rPr>
            </a:br>
            <a:r>
              <a:rPr lang="en-US" sz="2000" i="1" cap="none" dirty="0">
                <a:solidFill>
                  <a:srgbClr val="FF9900"/>
                </a:solidFill>
              </a:rPr>
              <a:t>Create a difference that creates change</a:t>
            </a:r>
            <a:r>
              <a:rPr lang="en-US" sz="2000" i="1" dirty="0">
                <a:solidFill>
                  <a:srgbClr val="FF9900"/>
                </a:solidFill>
              </a:rPr>
              <a:t>…</a:t>
            </a:r>
            <a:br>
              <a:rPr lang="en-US" sz="2000" i="1" dirty="0">
                <a:solidFill>
                  <a:srgbClr val="FF9900"/>
                </a:solidFill>
              </a:rPr>
            </a:br>
            <a:r>
              <a:rPr lang="en-US" sz="2000" i="1" dirty="0">
                <a:solidFill>
                  <a:srgbClr val="FF9900"/>
                </a:solidFill>
              </a:rPr>
              <a:t/>
            </a:r>
            <a:br>
              <a:rPr lang="en-US" sz="2000" i="1" dirty="0">
                <a:solidFill>
                  <a:srgbClr val="FF9900"/>
                </a:solidFill>
              </a:rPr>
            </a:br>
            <a:r>
              <a:rPr lang="en-US" sz="2000" i="1" dirty="0">
                <a:solidFill>
                  <a:srgbClr val="FF9900"/>
                </a:solidFill>
              </a:rPr>
              <a:t>…</a:t>
            </a:r>
            <a:r>
              <a:rPr lang="en-US" sz="2000" i="1" cap="none" dirty="0">
                <a:solidFill>
                  <a:srgbClr val="FF9900"/>
                </a:solidFill>
              </a:rPr>
              <a:t>that promotes Independent Travel.</a:t>
            </a:r>
            <a:r>
              <a:rPr lang="en-US" sz="2000" i="1" dirty="0">
                <a:solidFill>
                  <a:srgbClr val="FF9966"/>
                </a:solidFill>
              </a:rPr>
              <a:t/>
            </a:r>
            <a:br>
              <a:rPr lang="en-US" sz="2000" i="1" dirty="0">
                <a:solidFill>
                  <a:srgbClr val="FF9966"/>
                </a:solidFill>
              </a:rPr>
            </a:br>
            <a:r>
              <a:rPr lang="en-US" altLang="en-US" sz="3200" dirty="0"/>
              <a:t> </a:t>
            </a:r>
            <a:br>
              <a:rPr lang="en-US" altLang="en-US" sz="3200" dirty="0"/>
            </a:br>
            <a:endParaRPr lang="en-US" altLang="en-US" sz="3200" u="sng" dirty="0">
              <a:solidFill>
                <a:schemeClr val="accent1"/>
              </a:solidFill>
            </a:endParaRPr>
          </a:p>
        </p:txBody>
      </p:sp>
      <p:sp>
        <p:nvSpPr>
          <p:cNvPr id="3"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OBJECTIVE</a:t>
            </a:r>
          </a:p>
        </p:txBody>
      </p:sp>
    </p:spTree>
    <p:extLst>
      <p:ext uri="{BB962C8B-B14F-4D97-AF65-F5344CB8AC3E}">
        <p14:creationId xmlns:p14="http://schemas.microsoft.com/office/powerpoint/2010/main" val="1348216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nchor="ctr"/>
          <a:lstStyle/>
          <a:p>
            <a:pPr marL="0" algn="ctr"/>
            <a:r>
              <a:rPr lang="en-US" sz="2000" b="0" dirty="0">
                <a:solidFill>
                  <a:schemeClr val="bg1">
                    <a:lumMod val="50000"/>
                  </a:schemeClr>
                </a:solidFill>
              </a:rPr>
              <a:t>Apply the best practices and </a:t>
            </a:r>
            <a:r>
              <a:rPr lang="en-US" sz="2000" b="0" dirty="0" smtClean="0">
                <a:solidFill>
                  <a:schemeClr val="bg1">
                    <a:lumMod val="50000"/>
                  </a:schemeClr>
                </a:solidFill>
              </a:rPr>
              <a:t>recommendations </a:t>
            </a:r>
            <a:r>
              <a:rPr lang="en-US" sz="2000" b="0" dirty="0">
                <a:solidFill>
                  <a:schemeClr val="bg1">
                    <a:lumMod val="50000"/>
                  </a:schemeClr>
                </a:solidFill>
              </a:rPr>
              <a:t>from the Wayfinding Accessibility Audit Checklist in Chapters </a:t>
            </a:r>
            <a:r>
              <a:rPr lang="en-US" sz="2000" dirty="0">
                <a:solidFill>
                  <a:srgbClr val="FF9900"/>
                </a:solidFill>
              </a:rPr>
              <a:t>4, 5, 6 </a:t>
            </a:r>
            <a:r>
              <a:rPr lang="en-US" sz="2000" b="0" dirty="0">
                <a:solidFill>
                  <a:schemeClr val="bg1">
                    <a:lumMod val="50000"/>
                  </a:schemeClr>
                </a:solidFill>
              </a:rPr>
              <a:t>and </a:t>
            </a:r>
            <a:r>
              <a:rPr lang="en-US" sz="2000" dirty="0">
                <a:solidFill>
                  <a:srgbClr val="FF9900"/>
                </a:solidFill>
              </a:rPr>
              <a:t>7</a:t>
            </a:r>
            <a:r>
              <a:rPr lang="en-US" sz="2000" b="0" dirty="0">
                <a:solidFill>
                  <a:schemeClr val="bg1">
                    <a:lumMod val="50000"/>
                  </a:schemeClr>
                </a:solidFill>
              </a:rPr>
              <a:t> that will help the reader understand </a:t>
            </a:r>
            <a:r>
              <a:rPr lang="en-US" sz="2000" dirty="0">
                <a:solidFill>
                  <a:srgbClr val="FF9900"/>
                </a:solidFill>
              </a:rPr>
              <a:t>HOW</a:t>
            </a:r>
            <a:r>
              <a:rPr lang="en-US" sz="2000" b="0" dirty="0">
                <a:solidFill>
                  <a:schemeClr val="bg1">
                    <a:lumMod val="50000"/>
                  </a:schemeClr>
                </a:solidFill>
              </a:rPr>
              <a:t> to </a:t>
            </a:r>
            <a:r>
              <a:rPr lang="en-US" sz="2000" i="1" dirty="0">
                <a:solidFill>
                  <a:srgbClr val="FF9900"/>
                </a:solidFill>
              </a:rPr>
              <a:t>create a difference that creates a change</a:t>
            </a:r>
            <a:r>
              <a:rPr lang="en-US" sz="2000" dirty="0">
                <a:solidFill>
                  <a:srgbClr val="FF9900"/>
                </a:solidFill>
              </a:rPr>
              <a:t>.</a:t>
            </a: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568882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nchor="ctr"/>
          <a:lstStyle/>
          <a:p>
            <a:pPr marL="0" algn="ctr"/>
            <a:r>
              <a:rPr lang="en-US" sz="2000" b="0" dirty="0">
                <a:solidFill>
                  <a:schemeClr val="bg1">
                    <a:lumMod val="50000"/>
                  </a:schemeClr>
                </a:solidFill>
              </a:rPr>
              <a:t>Virtual wayfinding systems encompass a diverse and rapidly changing range of wired and wireless communications-based information and electronics technologies.</a:t>
            </a:r>
          </a:p>
          <a:p>
            <a:pPr marL="0"/>
            <a:endParaRPr lang="en-US" sz="2000" b="0" dirty="0">
              <a:solidFill>
                <a:schemeClr val="bg1">
                  <a:lumMod val="50000"/>
                </a:schemeClr>
              </a:solidFill>
            </a:endParaRPr>
          </a:p>
          <a:p>
            <a:pPr marL="0" algn="ctr"/>
            <a:r>
              <a:rPr lang="en-US" sz="2000" b="0" dirty="0">
                <a:solidFill>
                  <a:schemeClr val="bg1">
                    <a:lumMod val="50000"/>
                  </a:schemeClr>
                </a:solidFill>
              </a:rPr>
              <a:t>Chapter </a:t>
            </a:r>
            <a:r>
              <a:rPr lang="en-US" sz="2000" dirty="0">
                <a:solidFill>
                  <a:srgbClr val="FF9900"/>
                </a:solidFill>
              </a:rPr>
              <a:t>8</a:t>
            </a:r>
            <a:r>
              <a:rPr lang="en-US" sz="2000" b="0" dirty="0">
                <a:solidFill>
                  <a:schemeClr val="bg1">
                    <a:lumMod val="50000"/>
                  </a:schemeClr>
                </a:solidFill>
              </a:rPr>
              <a:t> covers some of the technologies encountered in the airport wayfinding travel experience, best practices for implementation, and how the </a:t>
            </a:r>
            <a:r>
              <a:rPr lang="en-US" sz="2000" dirty="0">
                <a:solidFill>
                  <a:srgbClr val="FF9900"/>
                </a:solidFill>
              </a:rPr>
              <a:t>principles</a:t>
            </a:r>
            <a:r>
              <a:rPr lang="en-US" sz="2000" b="0" dirty="0">
                <a:solidFill>
                  <a:schemeClr val="bg1">
                    <a:lumMod val="50000"/>
                  </a:schemeClr>
                </a:solidFill>
              </a:rPr>
              <a:t> of </a:t>
            </a:r>
            <a:r>
              <a:rPr lang="en-US" sz="2000" dirty="0">
                <a:solidFill>
                  <a:srgbClr val="FF9900"/>
                </a:solidFill>
              </a:rPr>
              <a:t>universal design </a:t>
            </a:r>
            <a:r>
              <a:rPr lang="en-US" sz="2000" b="0" dirty="0">
                <a:solidFill>
                  <a:schemeClr val="bg1">
                    <a:lumMod val="50000"/>
                  </a:schemeClr>
                </a:solidFill>
              </a:rPr>
              <a:t>can be incorporated to expand or enhance the capabilities of the technology to be inclusive of as many people as possible regardless of limitations or disabilities.</a:t>
            </a: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31525460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sz="half" idx="1"/>
          </p:nvPr>
        </p:nvSpPr>
        <p:spPr>
          <a:xfrm>
            <a:off x="1828800" y="1524000"/>
            <a:ext cx="7162800" cy="4114800"/>
          </a:xfrm>
        </p:spPr>
        <p:txBody>
          <a:bodyPr anchor="ctr"/>
          <a:lstStyle/>
          <a:p>
            <a:pPr marL="0" algn="ctr"/>
            <a:r>
              <a:rPr lang="en-US" sz="2000" b="0" dirty="0">
                <a:solidFill>
                  <a:schemeClr val="bg1">
                    <a:lumMod val="50000"/>
                  </a:schemeClr>
                </a:solidFill>
              </a:rPr>
              <a:t>The cumulative result of </a:t>
            </a:r>
            <a:r>
              <a:rPr lang="en-US" sz="2000" dirty="0">
                <a:solidFill>
                  <a:schemeClr val="bg1">
                    <a:lumMod val="50000"/>
                  </a:schemeClr>
                </a:solidFill>
              </a:rPr>
              <a:t>ACRP </a:t>
            </a:r>
            <a:r>
              <a:rPr lang="en-US" sz="2000" dirty="0" smtClean="0">
                <a:solidFill>
                  <a:schemeClr val="bg1">
                    <a:lumMod val="50000"/>
                  </a:schemeClr>
                </a:solidFill>
              </a:rPr>
              <a:t>Research Report 177 </a:t>
            </a:r>
            <a:r>
              <a:rPr lang="en-US" sz="2000" b="0" dirty="0">
                <a:solidFill>
                  <a:schemeClr val="bg1">
                    <a:lumMod val="50000"/>
                  </a:schemeClr>
                </a:solidFill>
              </a:rPr>
              <a:t>will equip airports with the information they need to</a:t>
            </a:r>
          </a:p>
          <a:p>
            <a:pPr marL="0" algn="ctr"/>
            <a:r>
              <a:rPr lang="en-US" sz="2000" b="0" dirty="0">
                <a:solidFill>
                  <a:schemeClr val="bg1">
                    <a:lumMod val="50000"/>
                  </a:schemeClr>
                </a:solidFill>
              </a:rPr>
              <a:t/>
            </a:r>
            <a:br>
              <a:rPr lang="en-US" sz="2000" b="0" dirty="0">
                <a:solidFill>
                  <a:schemeClr val="bg1">
                    <a:lumMod val="50000"/>
                  </a:schemeClr>
                </a:solidFill>
              </a:rPr>
            </a:br>
            <a:r>
              <a:rPr lang="en-US" sz="2000" b="0" i="1" dirty="0">
                <a:solidFill>
                  <a:srgbClr val="FF9900"/>
                </a:solidFill>
              </a:rPr>
              <a:t>create a difference that creates a change…</a:t>
            </a:r>
            <a:br>
              <a:rPr lang="en-US" sz="2000" b="0" i="1" dirty="0">
                <a:solidFill>
                  <a:srgbClr val="FF9900"/>
                </a:solidFill>
              </a:rPr>
            </a:br>
            <a:r>
              <a:rPr lang="en-US" sz="2000" b="0" i="1" dirty="0">
                <a:solidFill>
                  <a:srgbClr val="FF9900"/>
                </a:solidFill>
              </a:rPr>
              <a:t>…that promotes Independent Travel</a:t>
            </a:r>
          </a:p>
          <a:p>
            <a:pPr marL="0" algn="ctr"/>
            <a:endParaRPr lang="en-US" sz="2000" b="0" i="1" dirty="0">
              <a:solidFill>
                <a:srgbClr val="FF9900"/>
              </a:solidFill>
            </a:endParaRPr>
          </a:p>
          <a:p>
            <a:pPr marL="0" algn="ctr"/>
            <a:r>
              <a:rPr lang="en-US" sz="2000" b="0" i="1" dirty="0">
                <a:solidFill>
                  <a:schemeClr val="bg1">
                    <a:lumMod val="50000"/>
                  </a:schemeClr>
                </a:solidFill>
              </a:rPr>
              <a:t>for aging travelers and persons with disabilities</a:t>
            </a:r>
            <a:endParaRPr lang="en-US" sz="2000" b="0" dirty="0">
              <a:solidFill>
                <a:schemeClr val="bg1">
                  <a:lumMod val="50000"/>
                </a:schemeClr>
              </a:solidFill>
            </a:endParaRPr>
          </a:p>
          <a:p>
            <a:pPr marL="0" indent="0">
              <a:spcAft>
                <a:spcPct val="20000"/>
              </a:spcAft>
              <a:defRPr/>
            </a:pPr>
            <a:endParaRPr lang="en-US" altLang="en-US" b="0" dirty="0">
              <a:solidFill>
                <a:schemeClr val="bg1">
                  <a:lumMod val="50000"/>
                </a:schemeClr>
              </a:solidFill>
            </a:endParaRPr>
          </a:p>
          <a:p>
            <a:pPr marL="0" indent="0">
              <a:spcAft>
                <a:spcPct val="20000"/>
              </a:spcAft>
              <a:defRPr/>
            </a:pPr>
            <a:r>
              <a:rPr lang="en-US" altLang="en-US" sz="2000" dirty="0">
                <a:solidFill>
                  <a:schemeClr val="bg1">
                    <a:lumMod val="50000"/>
                  </a:schemeClr>
                </a:solidFill>
              </a:rPr>
              <a:t> </a:t>
            </a:r>
          </a:p>
        </p:txBody>
      </p:sp>
      <p:sp>
        <p:nvSpPr>
          <p:cNvPr id="4" name="Rectangle 5"/>
          <p:cNvSpPr txBox="1">
            <a:spLocks noChangeArrowheads="1"/>
          </p:cNvSpPr>
          <p:nvPr/>
        </p:nvSpPr>
        <p:spPr bwMode="auto">
          <a:xfrm>
            <a:off x="548640" y="533400"/>
            <a:ext cx="64008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SUMMARY</a:t>
            </a:r>
          </a:p>
        </p:txBody>
      </p:sp>
    </p:spTree>
    <p:extLst>
      <p:ext uri="{BB962C8B-B14F-4D97-AF65-F5344CB8AC3E}">
        <p14:creationId xmlns:p14="http://schemas.microsoft.com/office/powerpoint/2010/main" val="3371948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bwMode="auto">
          <a:xfrm>
            <a:off x="548640" y="1280160"/>
            <a:ext cx="85344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800" b="0" cap="none" dirty="0">
                <a:solidFill>
                  <a:schemeClr val="bg1">
                    <a:lumMod val="50000"/>
                  </a:schemeClr>
                </a:solidFill>
              </a:rPr>
              <a:t>In order to achieve the overall objective of helping aging travelers and persons with disabilities to </a:t>
            </a:r>
            <a:r>
              <a:rPr lang="en-US" sz="1800" cap="none" dirty="0">
                <a:solidFill>
                  <a:srgbClr val="FF9900"/>
                </a:solidFill>
              </a:rPr>
              <a:t>travel</a:t>
            </a:r>
            <a:r>
              <a:rPr lang="en-US" sz="1800" cap="none" dirty="0">
                <a:solidFill>
                  <a:srgbClr val="FF9966"/>
                </a:solidFill>
              </a:rPr>
              <a:t> </a:t>
            </a:r>
            <a:r>
              <a:rPr lang="en-US" sz="1800" cap="none" dirty="0">
                <a:solidFill>
                  <a:srgbClr val="FF9900"/>
                </a:solidFill>
              </a:rPr>
              <a:t>independently</a:t>
            </a:r>
            <a:r>
              <a:rPr lang="en-US" sz="1800" b="0" cap="none" dirty="0">
                <a:solidFill>
                  <a:schemeClr val="bg1">
                    <a:lumMod val="50000"/>
                  </a:schemeClr>
                </a:solidFill>
              </a:rPr>
              <a:t>, an airport has to consider more than just helping these customers know where to go. </a:t>
            </a:r>
            <a:br>
              <a:rPr lang="en-US" sz="1800" b="0" cap="none" dirty="0">
                <a:solidFill>
                  <a:schemeClr val="bg1">
                    <a:lumMod val="50000"/>
                  </a:schemeClr>
                </a:solidFill>
              </a:rPr>
            </a:br>
            <a:r>
              <a:rPr lang="en-US" sz="1800" b="0" cap="none" dirty="0">
                <a:solidFill>
                  <a:schemeClr val="bg1">
                    <a:lumMod val="50000"/>
                  </a:schemeClr>
                </a:solidFill>
              </a:rPr>
              <a:t/>
            </a:r>
            <a:br>
              <a:rPr lang="en-US" sz="1800" b="0" cap="none" dirty="0">
                <a:solidFill>
                  <a:schemeClr val="bg1">
                    <a:lumMod val="50000"/>
                  </a:schemeClr>
                </a:solidFill>
              </a:rPr>
            </a:br>
            <a:r>
              <a:rPr lang="en-US" sz="1800" b="0" cap="none" dirty="0">
                <a:solidFill>
                  <a:schemeClr val="bg1">
                    <a:lumMod val="50000"/>
                  </a:schemeClr>
                </a:solidFill>
              </a:rPr>
              <a:t>Unless a comprehensive list of considerations are addressed, these customers will encounter issues that affect their ability to </a:t>
            </a:r>
            <a:r>
              <a:rPr lang="en-US" sz="1800" cap="none" dirty="0">
                <a:solidFill>
                  <a:srgbClr val="FF9900"/>
                </a:solidFill>
              </a:rPr>
              <a:t>travel </a:t>
            </a:r>
            <a:r>
              <a:rPr lang="en-US" sz="1800" b="0" cap="none" dirty="0">
                <a:solidFill>
                  <a:schemeClr val="bg1">
                    <a:lumMod val="50000"/>
                  </a:schemeClr>
                </a:solidFill>
              </a:rPr>
              <a:t>independently regardless of their wayfinding abilities. </a:t>
            </a:r>
            <a:br>
              <a:rPr lang="en-US" sz="1800" b="0" cap="none" dirty="0">
                <a:solidFill>
                  <a:schemeClr val="bg1">
                    <a:lumMod val="50000"/>
                  </a:schemeClr>
                </a:solidFill>
              </a:rPr>
            </a:br>
            <a:r>
              <a:rPr lang="en-US" sz="1800" b="0" cap="none" dirty="0">
                <a:solidFill>
                  <a:schemeClr val="bg1">
                    <a:lumMod val="50000"/>
                  </a:schemeClr>
                </a:solidFill>
              </a:rPr>
              <a:t/>
            </a:r>
            <a:br>
              <a:rPr lang="en-US" sz="1800" b="0" cap="none" dirty="0">
                <a:solidFill>
                  <a:schemeClr val="bg1">
                    <a:lumMod val="50000"/>
                  </a:schemeClr>
                </a:solidFill>
              </a:rPr>
            </a:br>
            <a:r>
              <a:rPr lang="en-US" sz="1800" b="0" cap="none" dirty="0">
                <a:solidFill>
                  <a:schemeClr val="bg1">
                    <a:lumMod val="50000"/>
                  </a:schemeClr>
                </a:solidFill>
              </a:rPr>
              <a:t>Therefore, the 07-13 guidebook is about more than just wayfinding; it is about a customer experience aimed at promoting </a:t>
            </a:r>
            <a:r>
              <a:rPr lang="en-US" sz="1800" cap="none" dirty="0">
                <a:solidFill>
                  <a:srgbClr val="FF9900"/>
                </a:solidFill>
              </a:rPr>
              <a:t>independent travel </a:t>
            </a:r>
            <a:r>
              <a:rPr lang="en-US" sz="1800" cap="none" dirty="0"/>
              <a:t>for aging travelers and persons with disabilities. </a:t>
            </a:r>
            <a:br>
              <a:rPr lang="en-US" sz="1800" cap="none" dirty="0"/>
            </a:br>
            <a:r>
              <a:rPr lang="en-US" sz="2000" cap="none" dirty="0"/>
              <a:t/>
            </a:r>
            <a:br>
              <a:rPr lang="en-US" sz="2000" cap="none" dirty="0"/>
            </a:br>
            <a:r>
              <a:rPr lang="en-US" altLang="en-US" sz="2000" cap="none" dirty="0"/>
              <a:t/>
            </a:r>
            <a:br>
              <a:rPr lang="en-US" altLang="en-US" sz="2000" cap="none" dirty="0"/>
            </a:br>
            <a:endParaRPr lang="en-US" altLang="en-US" sz="2000" u="sng" dirty="0">
              <a:solidFill>
                <a:schemeClr val="accent1"/>
              </a:solidFill>
            </a:endParaRPr>
          </a:p>
        </p:txBody>
      </p:sp>
      <p:sp>
        <p:nvSpPr>
          <p:cNvPr id="3"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OBJECTIVE</a:t>
            </a:r>
          </a:p>
        </p:txBody>
      </p:sp>
    </p:spTree>
    <p:extLst>
      <p:ext uri="{BB962C8B-B14F-4D97-AF65-F5344CB8AC3E}">
        <p14:creationId xmlns:p14="http://schemas.microsoft.com/office/powerpoint/2010/main" val="393816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bwMode="auto">
          <a:xfrm>
            <a:off x="548640" y="1280160"/>
            <a:ext cx="85344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1800" b="0" cap="none" dirty="0">
                <a:solidFill>
                  <a:schemeClr val="bg1">
                    <a:lumMod val="50000"/>
                  </a:schemeClr>
                </a:solidFill>
              </a:rPr>
              <a:t>Objective of this presentation:</a:t>
            </a:r>
            <a:br>
              <a:rPr lang="en-US" sz="1800" b="0" cap="none" dirty="0">
                <a:solidFill>
                  <a:schemeClr val="bg1">
                    <a:lumMod val="50000"/>
                  </a:schemeClr>
                </a:solidFill>
              </a:rPr>
            </a:br>
            <a:r>
              <a:rPr lang="en-US" sz="1800" b="0" cap="none" dirty="0">
                <a:solidFill>
                  <a:schemeClr val="bg1">
                    <a:lumMod val="50000"/>
                  </a:schemeClr>
                </a:solidFill>
              </a:rPr>
              <a:t/>
            </a:r>
            <a:br>
              <a:rPr lang="en-US" sz="1800" b="0" cap="none" dirty="0">
                <a:solidFill>
                  <a:schemeClr val="bg1">
                    <a:lumMod val="50000"/>
                  </a:schemeClr>
                </a:solidFill>
              </a:rPr>
            </a:br>
            <a:r>
              <a:rPr lang="en-US" sz="1800" b="0" cap="none" dirty="0">
                <a:solidFill>
                  <a:schemeClr val="bg1">
                    <a:lumMod val="50000"/>
                  </a:schemeClr>
                </a:solidFill>
              </a:rPr>
              <a:t>Provide overview of the research, content, with a selected examples from what you will find in each </a:t>
            </a:r>
            <a:r>
              <a:rPr lang="en-US" sz="1800" b="0" cap="none" dirty="0" smtClean="0">
                <a:solidFill>
                  <a:schemeClr val="bg1">
                    <a:lumMod val="50000"/>
                  </a:schemeClr>
                </a:solidFill>
              </a:rPr>
              <a:t>chapter.</a:t>
            </a:r>
            <a:r>
              <a:rPr lang="en-US" sz="1800" cap="none" dirty="0" smtClean="0"/>
              <a:t> </a:t>
            </a:r>
            <a:r>
              <a:rPr lang="en-US" sz="1800" cap="none" dirty="0"/>
              <a:t>travelers and persons with disabilities. </a:t>
            </a:r>
            <a:br>
              <a:rPr lang="en-US" sz="1800" cap="none" dirty="0"/>
            </a:br>
            <a:r>
              <a:rPr lang="en-US" sz="2000" cap="none" dirty="0"/>
              <a:t/>
            </a:r>
            <a:br>
              <a:rPr lang="en-US" sz="2000" cap="none" dirty="0"/>
            </a:br>
            <a:r>
              <a:rPr lang="en-US" altLang="en-US" sz="2000" cap="none" dirty="0"/>
              <a:t/>
            </a:r>
            <a:br>
              <a:rPr lang="en-US" altLang="en-US" sz="2000" cap="none" dirty="0"/>
            </a:br>
            <a:endParaRPr lang="en-US" altLang="en-US" sz="2000" u="sng" dirty="0">
              <a:solidFill>
                <a:schemeClr val="accent1"/>
              </a:solidFill>
            </a:endParaRPr>
          </a:p>
        </p:txBody>
      </p:sp>
      <p:sp>
        <p:nvSpPr>
          <p:cNvPr id="3" name="Rectangle 5"/>
          <p:cNvSpPr txBox="1">
            <a:spLocks noChangeArrowheads="1"/>
          </p:cNvSpPr>
          <p:nvPr/>
        </p:nvSpPr>
        <p:spPr bwMode="auto">
          <a:xfrm>
            <a:off x="548640" y="548640"/>
            <a:ext cx="6400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a:spcBef>
                <a:spcPts val="0"/>
              </a:spcBef>
            </a:pPr>
            <a:r>
              <a:rPr lang="en-US" altLang="en-US" sz="4000" kern="0" dirty="0">
                <a:solidFill>
                  <a:schemeClr val="bg1">
                    <a:lumMod val="50000"/>
                  </a:schemeClr>
                </a:solidFill>
              </a:rPr>
              <a:t>OBJECTIVE</a:t>
            </a:r>
          </a:p>
        </p:txBody>
      </p:sp>
    </p:spTree>
    <p:extLst>
      <p:ext uri="{BB962C8B-B14F-4D97-AF65-F5344CB8AC3E}">
        <p14:creationId xmlns:p14="http://schemas.microsoft.com/office/powerpoint/2010/main" val="1761567790"/>
      </p:ext>
    </p:extLst>
  </p:cSld>
  <p:clrMapOvr>
    <a:masterClrMapping/>
  </p:clrMapOvr>
</p:sld>
</file>

<file path=ppt/theme/theme1.xml><?xml version="1.0" encoding="utf-8"?>
<a:theme xmlns:a="http://schemas.openxmlformats.org/drawingml/2006/main" name="5_Blank">
  <a:themeElements>
    <a:clrScheme name="ACRP-blue-v2">
      <a:dk1>
        <a:srgbClr val="FFFFFF"/>
      </a:dk1>
      <a:lt1>
        <a:srgbClr val="7CA1C9"/>
      </a:lt1>
      <a:dk2>
        <a:srgbClr val="FFFFFF"/>
      </a:dk2>
      <a:lt2>
        <a:srgbClr val="7CA1C9"/>
      </a:lt2>
      <a:accent1>
        <a:srgbClr val="7CA1C9"/>
      </a:accent1>
      <a:accent2>
        <a:srgbClr val="59BD7D"/>
      </a:accent2>
      <a:accent3>
        <a:srgbClr val="1E4734"/>
      </a:accent3>
      <a:accent4>
        <a:srgbClr val="B77B28"/>
      </a:accent4>
      <a:accent5>
        <a:srgbClr val="E09E26"/>
      </a:accent5>
      <a:accent6>
        <a:srgbClr val="47391D"/>
      </a:accent6>
      <a:hlink>
        <a:srgbClr val="0378AD"/>
      </a:hlink>
      <a:folHlink>
        <a:srgbClr val="7CA1C9"/>
      </a:folHlink>
    </a:clrScheme>
    <a:fontScheme name="HelveticaNeueLT Std">
      <a:majorFont>
        <a:latin typeface="HelveticaNeueLT Std Med"/>
        <a:ea typeface=""/>
        <a:cs typeface=""/>
      </a:majorFont>
      <a:minorFont>
        <a:latin typeface="HelveticaNeueLT Std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acrp_webinar_template.pptx" id="{F7DF8169-9D3F-4A61-B572-8D1E9E3E97B6}" vid="{2FDD2520-77F7-49FE-9360-89B17A952FC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4982</TotalTime>
  <Words>4681</Words>
  <Application>Microsoft Office PowerPoint</Application>
  <PresentationFormat>Custom</PresentationFormat>
  <Paragraphs>589</Paragraphs>
  <Slides>72</Slides>
  <Notes>68</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5_Blank</vt:lpstr>
      <vt:lpstr>PowerPoint Presentation</vt:lpstr>
      <vt:lpstr>PowerPoint Presentation</vt:lpstr>
      <vt:lpstr>PowerPoint Presentation</vt:lpstr>
      <vt:lpstr>PowerPoint Presentation</vt:lpstr>
      <vt:lpstr> - ACRP Synthesis 51: Impacts of Aging Travelers on Airports - ACRP Report 52: Wayfinding and Signing Guidelines for Airport Terminals and Landside  The purpose of ACRP Research Report 177: Enhancing Wayfinding for Aging Travelers and Persons with Disabilities is NOT to repeat the content in ACRP Report 52    </vt:lpstr>
      <vt:lpstr>PowerPoint Presentation</vt:lpstr>
      <vt:lpstr>The key overall goal of the guidebook’s content is to:  Engage the reader, understand the user, and equip the reader with the WHO, WHAT, WHY and HOW an airport can…  Create a difference that creates change…  …that promotes Independent Travel.   </vt:lpstr>
      <vt:lpstr>In order to achieve the overall objective of helping aging travelers and persons with disabilities to travel independently, an airport has to consider more than just helping these customers know where to go.   Unless a comprehensive list of considerations are addressed, these customers will encounter issues that affect their ability to travel independently regardless of their wayfinding abilities.   Therefore, the 07-13 guidebook is about more than just wayfinding; it is about a customer experience aimed at promoting independent travel for aging travelers and persons with disabilities.    </vt:lpstr>
      <vt:lpstr>Objective of this presentation:  Provide overview of the research, content, with a selected examples from what you will find in each chapter. travelers and persons with disabilities.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Panel Meeting Orientation</dc:title>
  <dc:subject>ACRP Orientation</dc:subject>
  <dc:creator>Mike Salamone</dc:creator>
  <cp:lastModifiedBy>Ellen Chafee</cp:lastModifiedBy>
  <cp:revision>180</cp:revision>
  <dcterms:created xsi:type="dcterms:W3CDTF">2008-04-18T10:29:21Z</dcterms:created>
  <dcterms:modified xsi:type="dcterms:W3CDTF">2017-09-12T18:53:41Z</dcterms:modified>
</cp:coreProperties>
</file>