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2"/>
  </p:notesMasterIdLst>
  <p:sldIdLst>
    <p:sldId id="313" r:id="rId5"/>
    <p:sldId id="306" r:id="rId6"/>
    <p:sldId id="315" r:id="rId7"/>
    <p:sldId id="317" r:id="rId8"/>
    <p:sldId id="318" r:id="rId9"/>
    <p:sldId id="319" r:id="rId10"/>
    <p:sldId id="314" r:id="rId11"/>
    <p:sldId id="320" r:id="rId12"/>
    <p:sldId id="304" r:id="rId13"/>
    <p:sldId id="321" r:id="rId14"/>
    <p:sldId id="309" r:id="rId15"/>
    <p:sldId id="322" r:id="rId16"/>
    <p:sldId id="349" r:id="rId17"/>
    <p:sldId id="347" r:id="rId18"/>
    <p:sldId id="350" r:id="rId19"/>
    <p:sldId id="342" r:id="rId20"/>
    <p:sldId id="329" r:id="rId21"/>
    <p:sldId id="330" r:id="rId22"/>
    <p:sldId id="331" r:id="rId23"/>
    <p:sldId id="343" r:id="rId24"/>
    <p:sldId id="301" r:id="rId25"/>
    <p:sldId id="289" r:id="rId26"/>
    <p:sldId id="332" r:id="rId27"/>
    <p:sldId id="345" r:id="rId28"/>
    <p:sldId id="348" r:id="rId29"/>
    <p:sldId id="341" r:id="rId30"/>
    <p:sldId id="344"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521415D9-36F7-43E2-AB2F-B90AF26B5E84}">
      <p14:sectionLst xmlns:p14="http://schemas.microsoft.com/office/powerpoint/2010/main">
        <p14:section name="Untitled Section" id="{234A3180-973D-43D8-ACC1-A46255E207D2}">
          <p14:sldIdLst>
            <p14:sldId id="313"/>
            <p14:sldId id="306"/>
            <p14:sldId id="315"/>
            <p14:sldId id="317"/>
            <p14:sldId id="318"/>
            <p14:sldId id="319"/>
            <p14:sldId id="314"/>
            <p14:sldId id="320"/>
            <p14:sldId id="304"/>
            <p14:sldId id="321"/>
            <p14:sldId id="309"/>
            <p14:sldId id="322"/>
            <p14:sldId id="349"/>
            <p14:sldId id="347"/>
            <p14:sldId id="350"/>
            <p14:sldId id="342"/>
            <p14:sldId id="329"/>
            <p14:sldId id="330"/>
            <p14:sldId id="331"/>
            <p14:sldId id="343"/>
            <p14:sldId id="301"/>
            <p14:sldId id="289"/>
            <p14:sldId id="332"/>
            <p14:sldId id="345"/>
            <p14:sldId id="348"/>
            <p14:sldId id="341"/>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B9C"/>
    <a:srgbClr val="0067AC"/>
    <a:srgbClr val="626262"/>
    <a:srgbClr val="3A85B3"/>
    <a:srgbClr val="599C9C"/>
    <a:srgbClr val="599B0F"/>
    <a:srgbClr val="599B9B"/>
    <a:srgbClr val="005792"/>
    <a:srgbClr val="000000"/>
    <a:srgbClr val="008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9BA97-5F7F-4B3B-86BD-7D138988BAFF}" v="2" dt="2020-06-30T20:34:35.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80408" autoAdjust="0"/>
  </p:normalViewPr>
  <p:slideViewPr>
    <p:cSldViewPr>
      <p:cViewPr varScale="1">
        <p:scale>
          <a:sx n="59" d="100"/>
          <a:sy n="59" d="100"/>
        </p:scale>
        <p:origin x="18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inetz, Louis D." userId="84d56afb-fda0-4463-9592-e591417242b4" providerId="ADAL" clId="{0FF9BA97-5F7F-4B3B-86BD-7D138988BAFF}"/>
    <pc:docChg chg="undo custSel addSld delSld modSld modSection">
      <pc:chgData name="Wolinetz, Louis D." userId="84d56afb-fda0-4463-9592-e591417242b4" providerId="ADAL" clId="{0FF9BA97-5F7F-4B3B-86BD-7D138988BAFF}" dt="2020-06-30T20:35:16.120" v="32" actId="6549"/>
      <pc:docMkLst>
        <pc:docMk/>
      </pc:docMkLst>
      <pc:sldChg chg="modSp add">
        <pc:chgData name="Wolinetz, Louis D." userId="84d56afb-fda0-4463-9592-e591417242b4" providerId="ADAL" clId="{0FF9BA97-5F7F-4B3B-86BD-7D138988BAFF}" dt="2020-06-30T20:31:32.521" v="1" actId="27636"/>
        <pc:sldMkLst>
          <pc:docMk/>
          <pc:sldMk cId="1362464835" sldId="289"/>
        </pc:sldMkLst>
        <pc:spChg chg="mod">
          <ac:chgData name="Wolinetz, Louis D." userId="84d56afb-fda0-4463-9592-e591417242b4" providerId="ADAL" clId="{0FF9BA97-5F7F-4B3B-86BD-7D138988BAFF}" dt="2020-06-30T20:31:32.521" v="1" actId="27636"/>
          <ac:spMkLst>
            <pc:docMk/>
            <pc:sldMk cId="1362464835" sldId="289"/>
            <ac:spMk id="3" creationId="{00000000-0000-0000-0000-000000000000}"/>
          </ac:spMkLst>
        </pc:spChg>
      </pc:sldChg>
      <pc:sldChg chg="add">
        <pc:chgData name="Wolinetz, Louis D." userId="84d56afb-fda0-4463-9592-e591417242b4" providerId="ADAL" clId="{0FF9BA97-5F7F-4B3B-86BD-7D138988BAFF}" dt="2020-06-30T20:31:32.194" v="0"/>
        <pc:sldMkLst>
          <pc:docMk/>
          <pc:sldMk cId="3994096872" sldId="301"/>
        </pc:sldMkLst>
      </pc:sldChg>
      <pc:sldChg chg="modSp add">
        <pc:chgData name="Wolinetz, Louis D." userId="84d56afb-fda0-4463-9592-e591417242b4" providerId="ADAL" clId="{0FF9BA97-5F7F-4B3B-86BD-7D138988BAFF}" dt="2020-06-30T20:32:12.422" v="7" actId="1076"/>
        <pc:sldMkLst>
          <pc:docMk/>
          <pc:sldMk cId="3109513778" sldId="304"/>
        </pc:sldMkLst>
        <pc:spChg chg="mod">
          <ac:chgData name="Wolinetz, Louis D." userId="84d56afb-fda0-4463-9592-e591417242b4" providerId="ADAL" clId="{0FF9BA97-5F7F-4B3B-86BD-7D138988BAFF}" dt="2020-06-30T20:32:12.422" v="7" actId="1076"/>
          <ac:spMkLst>
            <pc:docMk/>
            <pc:sldMk cId="3109513778" sldId="304"/>
            <ac:spMk id="2" creationId="{F4BD6B52-9A69-4751-8F79-0D7070960AC9}"/>
          </ac:spMkLst>
        </pc:spChg>
        <pc:spChg chg="mod">
          <ac:chgData name="Wolinetz, Louis D." userId="84d56afb-fda0-4463-9592-e591417242b4" providerId="ADAL" clId="{0FF9BA97-5F7F-4B3B-86BD-7D138988BAFF}" dt="2020-06-30T20:32:00.269" v="4" actId="1076"/>
          <ac:spMkLst>
            <pc:docMk/>
            <pc:sldMk cId="3109513778" sldId="304"/>
            <ac:spMk id="4" creationId="{92953C8D-B91E-4D57-AE56-2791447D6790}"/>
          </ac:spMkLst>
        </pc:spChg>
        <pc:grpChg chg="mod">
          <ac:chgData name="Wolinetz, Louis D." userId="84d56afb-fda0-4463-9592-e591417242b4" providerId="ADAL" clId="{0FF9BA97-5F7F-4B3B-86BD-7D138988BAFF}" dt="2020-06-30T20:32:08.828" v="6" actId="1076"/>
          <ac:grpSpMkLst>
            <pc:docMk/>
            <pc:sldMk cId="3109513778" sldId="304"/>
            <ac:grpSpMk id="7" creationId="{4548B00D-30E5-4178-B704-192F7F4963AC}"/>
          </ac:grpSpMkLst>
        </pc:grpChg>
        <pc:graphicFrameChg chg="modGraphic">
          <ac:chgData name="Wolinetz, Louis D." userId="84d56afb-fda0-4463-9592-e591417242b4" providerId="ADAL" clId="{0FF9BA97-5F7F-4B3B-86BD-7D138988BAFF}" dt="2020-06-30T20:32:05.894" v="5" actId="14100"/>
          <ac:graphicFrameMkLst>
            <pc:docMk/>
            <pc:sldMk cId="3109513778" sldId="304"/>
            <ac:graphicFrameMk id="16" creationId="{888EBC7D-F35F-4F0B-8017-96CDA16B285C}"/>
          </ac:graphicFrameMkLst>
        </pc:graphicFrameChg>
      </pc:sldChg>
      <pc:sldChg chg="add">
        <pc:chgData name="Wolinetz, Louis D." userId="84d56afb-fda0-4463-9592-e591417242b4" providerId="ADAL" clId="{0FF9BA97-5F7F-4B3B-86BD-7D138988BAFF}" dt="2020-06-30T20:31:32.194" v="0"/>
        <pc:sldMkLst>
          <pc:docMk/>
          <pc:sldMk cId="3455404611" sldId="306"/>
        </pc:sldMkLst>
      </pc:sldChg>
      <pc:sldChg chg="modSp add">
        <pc:chgData name="Wolinetz, Louis D." userId="84d56afb-fda0-4463-9592-e591417242b4" providerId="ADAL" clId="{0FF9BA97-5F7F-4B3B-86BD-7D138988BAFF}" dt="2020-06-30T20:32:41.860" v="11" actId="1076"/>
        <pc:sldMkLst>
          <pc:docMk/>
          <pc:sldMk cId="2826316547" sldId="309"/>
        </pc:sldMkLst>
        <pc:spChg chg="mod">
          <ac:chgData name="Wolinetz, Louis D." userId="84d56afb-fda0-4463-9592-e591417242b4" providerId="ADAL" clId="{0FF9BA97-5F7F-4B3B-86BD-7D138988BAFF}" dt="2020-06-30T20:32:41.860" v="11" actId="1076"/>
          <ac:spMkLst>
            <pc:docMk/>
            <pc:sldMk cId="2826316547" sldId="309"/>
            <ac:spMk id="2" creationId="{983B82E9-0497-4260-8B9C-259772B1E47F}"/>
          </ac:spMkLst>
        </pc:spChg>
        <pc:grpChg chg="mod">
          <ac:chgData name="Wolinetz, Louis D." userId="84d56afb-fda0-4463-9592-e591417242b4" providerId="ADAL" clId="{0FF9BA97-5F7F-4B3B-86BD-7D138988BAFF}" dt="2020-06-30T20:32:38.299" v="10" actId="14100"/>
          <ac:grpSpMkLst>
            <pc:docMk/>
            <pc:sldMk cId="2826316547" sldId="309"/>
            <ac:grpSpMk id="4" creationId="{232089FB-DE1F-456C-95DA-63941B120F0C}"/>
          </ac:grpSpMkLst>
        </pc:grpChg>
      </pc:sldChg>
      <pc:sldChg chg="addSp delSp modSp">
        <pc:chgData name="Wolinetz, Louis D." userId="84d56afb-fda0-4463-9592-e591417242b4" providerId="ADAL" clId="{0FF9BA97-5F7F-4B3B-86BD-7D138988BAFF}" dt="2020-06-30T20:35:16.120" v="32" actId="6549"/>
        <pc:sldMkLst>
          <pc:docMk/>
          <pc:sldMk cId="4280433525" sldId="313"/>
        </pc:sldMkLst>
        <pc:spChg chg="mod">
          <ac:chgData name="Wolinetz, Louis D." userId="84d56afb-fda0-4463-9592-e591417242b4" providerId="ADAL" clId="{0FF9BA97-5F7F-4B3B-86BD-7D138988BAFF}" dt="2020-06-30T20:35:16.120" v="32" actId="6549"/>
          <ac:spMkLst>
            <pc:docMk/>
            <pc:sldMk cId="4280433525" sldId="313"/>
            <ac:spMk id="2" creationId="{50EB5D4F-EAEC-4974-A457-F74629051964}"/>
          </ac:spMkLst>
        </pc:spChg>
        <pc:spChg chg="del mod">
          <ac:chgData name="Wolinetz, Louis D." userId="84d56afb-fda0-4463-9592-e591417242b4" providerId="ADAL" clId="{0FF9BA97-5F7F-4B3B-86BD-7D138988BAFF}" dt="2020-06-30T20:34:39.537" v="27" actId="478"/>
          <ac:spMkLst>
            <pc:docMk/>
            <pc:sldMk cId="4280433525" sldId="313"/>
            <ac:spMk id="4" creationId="{F8120C74-8834-46B0-A032-79BFCA18FD2B}"/>
          </ac:spMkLst>
        </pc:spChg>
        <pc:spChg chg="add del mod">
          <ac:chgData name="Wolinetz, Louis D." userId="84d56afb-fda0-4463-9592-e591417242b4" providerId="ADAL" clId="{0FF9BA97-5F7F-4B3B-86BD-7D138988BAFF}" dt="2020-06-30T20:34:42.681" v="28" actId="478"/>
          <ac:spMkLst>
            <pc:docMk/>
            <pc:sldMk cId="4280433525" sldId="313"/>
            <ac:spMk id="5" creationId="{497B2331-6DF9-415F-BD19-B07C2D8B6019}"/>
          </ac:spMkLst>
        </pc:spChg>
      </pc:sldChg>
      <pc:sldChg chg="add">
        <pc:chgData name="Wolinetz, Louis D." userId="84d56afb-fda0-4463-9592-e591417242b4" providerId="ADAL" clId="{0FF9BA97-5F7F-4B3B-86BD-7D138988BAFF}" dt="2020-06-30T20:31:32.194" v="0"/>
        <pc:sldMkLst>
          <pc:docMk/>
          <pc:sldMk cId="2123967125" sldId="314"/>
        </pc:sldMkLst>
      </pc:sldChg>
      <pc:sldChg chg="add">
        <pc:chgData name="Wolinetz, Louis D." userId="84d56afb-fda0-4463-9592-e591417242b4" providerId="ADAL" clId="{0FF9BA97-5F7F-4B3B-86BD-7D138988BAFF}" dt="2020-06-30T20:31:32.194" v="0"/>
        <pc:sldMkLst>
          <pc:docMk/>
          <pc:sldMk cId="1370510770" sldId="315"/>
        </pc:sldMkLst>
      </pc:sldChg>
      <pc:sldChg chg="del">
        <pc:chgData name="Wolinetz, Louis D." userId="84d56afb-fda0-4463-9592-e591417242b4" providerId="ADAL" clId="{0FF9BA97-5F7F-4B3B-86BD-7D138988BAFF}" dt="2020-06-30T20:33:59.479" v="21" actId="2696"/>
        <pc:sldMkLst>
          <pc:docMk/>
          <pc:sldMk cId="4282202719" sldId="316"/>
        </pc:sldMkLst>
      </pc:sldChg>
      <pc:sldChg chg="add setBg">
        <pc:chgData name="Wolinetz, Louis D." userId="84d56afb-fda0-4463-9592-e591417242b4" providerId="ADAL" clId="{0FF9BA97-5F7F-4B3B-86BD-7D138988BAFF}" dt="2020-06-30T20:31:32.194" v="0"/>
        <pc:sldMkLst>
          <pc:docMk/>
          <pc:sldMk cId="21841180" sldId="317"/>
        </pc:sldMkLst>
      </pc:sldChg>
      <pc:sldChg chg="add">
        <pc:chgData name="Wolinetz, Louis D." userId="84d56afb-fda0-4463-9592-e591417242b4" providerId="ADAL" clId="{0FF9BA97-5F7F-4B3B-86BD-7D138988BAFF}" dt="2020-06-30T20:31:32.194" v="0"/>
        <pc:sldMkLst>
          <pc:docMk/>
          <pc:sldMk cId="3335951454" sldId="318"/>
        </pc:sldMkLst>
      </pc:sldChg>
      <pc:sldChg chg="add">
        <pc:chgData name="Wolinetz, Louis D." userId="84d56afb-fda0-4463-9592-e591417242b4" providerId="ADAL" clId="{0FF9BA97-5F7F-4B3B-86BD-7D138988BAFF}" dt="2020-06-30T20:31:32.194" v="0"/>
        <pc:sldMkLst>
          <pc:docMk/>
          <pc:sldMk cId="2406248327" sldId="319"/>
        </pc:sldMkLst>
      </pc:sldChg>
      <pc:sldChg chg="add">
        <pc:chgData name="Wolinetz, Louis D." userId="84d56afb-fda0-4463-9592-e591417242b4" providerId="ADAL" clId="{0FF9BA97-5F7F-4B3B-86BD-7D138988BAFF}" dt="2020-06-30T20:31:32.194" v="0"/>
        <pc:sldMkLst>
          <pc:docMk/>
          <pc:sldMk cId="3702092352" sldId="320"/>
        </pc:sldMkLst>
      </pc:sldChg>
      <pc:sldChg chg="add">
        <pc:chgData name="Wolinetz, Louis D." userId="84d56afb-fda0-4463-9592-e591417242b4" providerId="ADAL" clId="{0FF9BA97-5F7F-4B3B-86BD-7D138988BAFF}" dt="2020-06-30T20:31:32.194" v="0"/>
        <pc:sldMkLst>
          <pc:docMk/>
          <pc:sldMk cId="3936569557" sldId="321"/>
        </pc:sldMkLst>
      </pc:sldChg>
      <pc:sldChg chg="add">
        <pc:chgData name="Wolinetz, Louis D." userId="84d56afb-fda0-4463-9592-e591417242b4" providerId="ADAL" clId="{0FF9BA97-5F7F-4B3B-86BD-7D138988BAFF}" dt="2020-06-30T20:31:32.194" v="0"/>
        <pc:sldMkLst>
          <pc:docMk/>
          <pc:sldMk cId="405754594" sldId="322"/>
        </pc:sldMkLst>
      </pc:sldChg>
      <pc:sldChg chg="modSp add">
        <pc:chgData name="Wolinetz, Louis D." userId="84d56afb-fda0-4463-9592-e591417242b4" providerId="ADAL" clId="{0FF9BA97-5F7F-4B3B-86BD-7D138988BAFF}" dt="2020-06-30T20:33:30.677" v="17" actId="1076"/>
        <pc:sldMkLst>
          <pc:docMk/>
          <pc:sldMk cId="421365174" sldId="329"/>
        </pc:sldMkLst>
        <pc:spChg chg="mod">
          <ac:chgData name="Wolinetz, Louis D." userId="84d56afb-fda0-4463-9592-e591417242b4" providerId="ADAL" clId="{0FF9BA97-5F7F-4B3B-86BD-7D138988BAFF}" dt="2020-06-30T20:33:30.677" v="17" actId="1076"/>
          <ac:spMkLst>
            <pc:docMk/>
            <pc:sldMk cId="421365174" sldId="329"/>
            <ac:spMk id="6" creationId="{EB21BDA8-73C8-4FE4-83B8-E0E8B26BF3E2}"/>
          </ac:spMkLst>
        </pc:spChg>
      </pc:sldChg>
      <pc:sldChg chg="add">
        <pc:chgData name="Wolinetz, Louis D." userId="84d56afb-fda0-4463-9592-e591417242b4" providerId="ADAL" clId="{0FF9BA97-5F7F-4B3B-86BD-7D138988BAFF}" dt="2020-06-30T20:31:32.194" v="0"/>
        <pc:sldMkLst>
          <pc:docMk/>
          <pc:sldMk cId="2037245650" sldId="330"/>
        </pc:sldMkLst>
      </pc:sldChg>
      <pc:sldChg chg="add">
        <pc:chgData name="Wolinetz, Louis D." userId="84d56afb-fda0-4463-9592-e591417242b4" providerId="ADAL" clId="{0FF9BA97-5F7F-4B3B-86BD-7D138988BAFF}" dt="2020-06-30T20:31:32.194" v="0"/>
        <pc:sldMkLst>
          <pc:docMk/>
          <pc:sldMk cId="1863310614" sldId="331"/>
        </pc:sldMkLst>
      </pc:sldChg>
      <pc:sldChg chg="modSp add">
        <pc:chgData name="Wolinetz, Louis D." userId="84d56afb-fda0-4463-9592-e591417242b4" providerId="ADAL" clId="{0FF9BA97-5F7F-4B3B-86BD-7D138988BAFF}" dt="2020-06-30T20:31:32.531" v="2" actId="27636"/>
        <pc:sldMkLst>
          <pc:docMk/>
          <pc:sldMk cId="84897927" sldId="332"/>
        </pc:sldMkLst>
        <pc:spChg chg="mod">
          <ac:chgData name="Wolinetz, Louis D." userId="84d56afb-fda0-4463-9592-e591417242b4" providerId="ADAL" clId="{0FF9BA97-5F7F-4B3B-86BD-7D138988BAFF}" dt="2020-06-30T20:31:32.531" v="2" actId="27636"/>
          <ac:spMkLst>
            <pc:docMk/>
            <pc:sldMk cId="84897927" sldId="332"/>
            <ac:spMk id="3" creationId="{00000000-0000-0000-0000-000000000000}"/>
          </ac:spMkLst>
        </pc:spChg>
      </pc:sldChg>
      <pc:sldChg chg="modSp add">
        <pc:chgData name="Wolinetz, Louis D." userId="84d56afb-fda0-4463-9592-e591417242b4" providerId="ADAL" clId="{0FF9BA97-5F7F-4B3B-86BD-7D138988BAFF}" dt="2020-06-30T20:31:32.540" v="3" actId="27636"/>
        <pc:sldMkLst>
          <pc:docMk/>
          <pc:sldMk cId="1339693087" sldId="341"/>
        </pc:sldMkLst>
        <pc:spChg chg="mod">
          <ac:chgData name="Wolinetz, Louis D." userId="84d56afb-fda0-4463-9592-e591417242b4" providerId="ADAL" clId="{0FF9BA97-5F7F-4B3B-86BD-7D138988BAFF}" dt="2020-06-30T20:31:32.540" v="3" actId="27636"/>
          <ac:spMkLst>
            <pc:docMk/>
            <pc:sldMk cId="1339693087" sldId="341"/>
            <ac:spMk id="3" creationId="{00000000-0000-0000-0000-000000000000}"/>
          </ac:spMkLst>
        </pc:spChg>
      </pc:sldChg>
      <pc:sldChg chg="add">
        <pc:chgData name="Wolinetz, Louis D." userId="84d56afb-fda0-4463-9592-e591417242b4" providerId="ADAL" clId="{0FF9BA97-5F7F-4B3B-86BD-7D138988BAFF}" dt="2020-06-30T20:31:32.194" v="0"/>
        <pc:sldMkLst>
          <pc:docMk/>
          <pc:sldMk cId="4204152514" sldId="342"/>
        </pc:sldMkLst>
      </pc:sldChg>
      <pc:sldChg chg="modSp add">
        <pc:chgData name="Wolinetz, Louis D." userId="84d56afb-fda0-4463-9592-e591417242b4" providerId="ADAL" clId="{0FF9BA97-5F7F-4B3B-86BD-7D138988BAFF}" dt="2020-06-30T20:33:42.754" v="20" actId="14100"/>
        <pc:sldMkLst>
          <pc:docMk/>
          <pc:sldMk cId="1150509054" sldId="343"/>
        </pc:sldMkLst>
        <pc:spChg chg="mod">
          <ac:chgData name="Wolinetz, Louis D." userId="84d56afb-fda0-4463-9592-e591417242b4" providerId="ADAL" clId="{0FF9BA97-5F7F-4B3B-86BD-7D138988BAFF}" dt="2020-06-30T20:33:42.754" v="20" actId="14100"/>
          <ac:spMkLst>
            <pc:docMk/>
            <pc:sldMk cId="1150509054" sldId="343"/>
            <ac:spMk id="2" creationId="{B024D2A6-D96F-4906-98E0-E4E71214FC76}"/>
          </ac:spMkLst>
        </pc:spChg>
      </pc:sldChg>
      <pc:sldChg chg="add">
        <pc:chgData name="Wolinetz, Louis D." userId="84d56afb-fda0-4463-9592-e591417242b4" providerId="ADAL" clId="{0FF9BA97-5F7F-4B3B-86BD-7D138988BAFF}" dt="2020-06-30T20:31:32.194" v="0"/>
        <pc:sldMkLst>
          <pc:docMk/>
          <pc:sldMk cId="2693289513" sldId="344"/>
        </pc:sldMkLst>
      </pc:sldChg>
      <pc:sldChg chg="add">
        <pc:chgData name="Wolinetz, Louis D." userId="84d56afb-fda0-4463-9592-e591417242b4" providerId="ADAL" clId="{0FF9BA97-5F7F-4B3B-86BD-7D138988BAFF}" dt="2020-06-30T20:31:32.194" v="0"/>
        <pc:sldMkLst>
          <pc:docMk/>
          <pc:sldMk cId="4027826062" sldId="345"/>
        </pc:sldMkLst>
      </pc:sldChg>
      <pc:sldChg chg="add">
        <pc:chgData name="Wolinetz, Louis D." userId="84d56afb-fda0-4463-9592-e591417242b4" providerId="ADAL" clId="{0FF9BA97-5F7F-4B3B-86BD-7D138988BAFF}" dt="2020-06-30T20:31:32.194" v="0"/>
        <pc:sldMkLst>
          <pc:docMk/>
          <pc:sldMk cId="2457666640" sldId="347"/>
        </pc:sldMkLst>
      </pc:sldChg>
      <pc:sldChg chg="add">
        <pc:chgData name="Wolinetz, Louis D." userId="84d56afb-fda0-4463-9592-e591417242b4" providerId="ADAL" clId="{0FF9BA97-5F7F-4B3B-86BD-7D138988BAFF}" dt="2020-06-30T20:31:32.194" v="0"/>
        <pc:sldMkLst>
          <pc:docMk/>
          <pc:sldMk cId="888588141" sldId="348"/>
        </pc:sldMkLst>
      </pc:sldChg>
      <pc:sldChg chg="add">
        <pc:chgData name="Wolinetz, Louis D." userId="84d56afb-fda0-4463-9592-e591417242b4" providerId="ADAL" clId="{0FF9BA97-5F7F-4B3B-86BD-7D138988BAFF}" dt="2020-06-30T20:31:32.194" v="0"/>
        <pc:sldMkLst>
          <pc:docMk/>
          <pc:sldMk cId="3035468136" sldId="349"/>
        </pc:sldMkLst>
      </pc:sldChg>
      <pc:sldChg chg="modSp add">
        <pc:chgData name="Wolinetz, Louis D." userId="84d56afb-fda0-4463-9592-e591417242b4" providerId="ADAL" clId="{0FF9BA97-5F7F-4B3B-86BD-7D138988BAFF}" dt="2020-06-30T20:33:15.966" v="16" actId="14100"/>
        <pc:sldMkLst>
          <pc:docMk/>
          <pc:sldMk cId="2387334886" sldId="350"/>
        </pc:sldMkLst>
        <pc:spChg chg="mod">
          <ac:chgData name="Wolinetz, Louis D." userId="84d56afb-fda0-4463-9592-e591417242b4" providerId="ADAL" clId="{0FF9BA97-5F7F-4B3B-86BD-7D138988BAFF}" dt="2020-06-30T20:33:12.566" v="15" actId="1076"/>
          <ac:spMkLst>
            <pc:docMk/>
            <pc:sldMk cId="2387334886" sldId="350"/>
            <ac:spMk id="8" creationId="{7E65001D-D823-44BE-9C7B-7EADD75B9652}"/>
          </ac:spMkLst>
        </pc:spChg>
        <pc:picChg chg="mod">
          <ac:chgData name="Wolinetz, Louis D." userId="84d56afb-fda0-4463-9592-e591417242b4" providerId="ADAL" clId="{0FF9BA97-5F7F-4B3B-86BD-7D138988BAFF}" dt="2020-06-30T20:33:15.966" v="16" actId="14100"/>
          <ac:picMkLst>
            <pc:docMk/>
            <pc:sldMk cId="2387334886" sldId="350"/>
            <ac:picMk id="5" creationId="{CFF16979-9EF9-493D-8B3E-F225FA5806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4/22/2021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eaLnBrk="1" fontAlgn="t" latinLnBrk="0" hangingPunct="1"/>
            <a:r>
              <a:rPr lang="en-US" sz="1200" b="1" i="0" u="none" strike="noStrike" kern="1200" dirty="0">
                <a:solidFill>
                  <a:schemeClr val="tx1"/>
                </a:solidFill>
                <a:effectLst/>
                <a:latin typeface="+mn-lt"/>
                <a:ea typeface="+mn-ea"/>
                <a:cs typeface="+mn-cs"/>
              </a:rPr>
              <a:t>Project Characteristics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Airport</a:t>
            </a:r>
            <a:r>
              <a:rPr lang="en-US" sz="1200" b="0" i="0" u="none" strike="noStrike" kern="1200" baseline="0" dirty="0">
                <a:solidFill>
                  <a:schemeClr val="tx1"/>
                </a:solidFill>
                <a:effectLst/>
                <a:latin typeface="+mn-lt"/>
                <a:ea typeface="+mn-ea"/>
                <a:cs typeface="+mn-cs"/>
              </a:rPr>
              <a:t> development</a:t>
            </a:r>
            <a:r>
              <a:rPr lang="en-US" sz="1200" b="0" i="0" u="none" strike="noStrike" kern="1200" dirty="0">
                <a:solidFill>
                  <a:schemeClr val="tx1"/>
                </a:solidFill>
                <a:effectLst/>
                <a:latin typeface="+mn-lt"/>
                <a:ea typeface="+mn-ea"/>
                <a:cs typeface="+mn-cs"/>
              </a:rPr>
              <a:t> vs. monetization of existing</a:t>
            </a:r>
            <a:r>
              <a:rPr lang="en-US" sz="1200" b="0" i="0" u="none" strike="noStrike" kern="1200" baseline="0" dirty="0">
                <a:solidFill>
                  <a:schemeClr val="tx1"/>
                </a:solidFill>
                <a:effectLst/>
                <a:latin typeface="+mn-lt"/>
                <a:ea typeface="+mn-ea"/>
                <a:cs typeface="+mn-cs"/>
              </a:rPr>
              <a:t> asset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Term</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Payment</a:t>
            </a:r>
            <a:r>
              <a:rPr lang="en-US" sz="1200" b="0" i="0" u="none" strike="noStrike" kern="1200" baseline="0" dirty="0">
                <a:solidFill>
                  <a:schemeClr val="tx1"/>
                </a:solidFill>
                <a:effectLst/>
                <a:latin typeface="+mn-lt"/>
                <a:ea typeface="+mn-ea"/>
                <a:cs typeface="+mn-cs"/>
              </a:rPr>
              <a:t> mechanism</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FAA pilot program vs. outside program</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Full airport vs. facilities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Successfully closed vs. P3 abandoned</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baseline="0" dirty="0">
                <a:solidFill>
                  <a:schemeClr val="tx1"/>
                </a:solidFill>
                <a:effectLst/>
                <a:latin typeface="+mn-lt"/>
                <a:ea typeface="+mn-ea"/>
                <a:cs typeface="+mn-cs"/>
              </a:rPr>
              <a:t>Impetus for P3 (airport, political, equity, etc.)</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baseline="0" dirty="0">
                <a:solidFill>
                  <a:schemeClr val="tx1"/>
                </a:solidFill>
                <a:effectLst/>
                <a:latin typeface="+mn-lt"/>
                <a:ea typeface="+mn-ea"/>
                <a:cs typeface="+mn-cs"/>
              </a:rPr>
              <a:t>Project status (in development, operating, etc.)</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baseline="0" dirty="0">
                <a:solidFill>
                  <a:schemeClr val="tx1"/>
                </a:solidFill>
                <a:effectLst/>
                <a:latin typeface="+mn-lt"/>
                <a:ea typeface="+mn-ea"/>
                <a:cs typeface="+mn-cs"/>
              </a:rPr>
              <a:t>Applicability to other airports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Airport/Local Characteristics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a:t>
            </a:r>
            <a:r>
              <a:rPr lang="en-US" sz="1200" b="0" i="0" u="none" strike="noStrike" kern="1200" baseline="0" dirty="0">
                <a:solidFill>
                  <a:schemeClr val="tx1"/>
                </a:solidFill>
                <a:effectLst/>
                <a:latin typeface="+mn-lt"/>
                <a:ea typeface="+mn-ea"/>
                <a:cs typeface="+mn-cs"/>
              </a:rPr>
              <a:t>irport size and usage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Governance structure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US, Canada, international</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Agency experience with P3/alternative delivery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State/local law contemplating P3</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Airport rates and charges structure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baseline="0" dirty="0">
                <a:solidFill>
                  <a:schemeClr val="tx1"/>
                </a:solidFill>
                <a:effectLst/>
                <a:latin typeface="+mn-lt"/>
                <a:ea typeface="+mn-ea"/>
                <a:cs typeface="+mn-cs"/>
              </a:rPr>
              <a:t>Availability of documents and key participants</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7</a:t>
            </a:fld>
            <a:endParaRPr lang="en-US" dirty="0"/>
          </a:p>
        </p:txBody>
      </p:sp>
    </p:spTree>
    <p:extLst>
      <p:ext uri="{BB962C8B-B14F-4D97-AF65-F5344CB8AC3E}">
        <p14:creationId xmlns:p14="http://schemas.microsoft.com/office/powerpoint/2010/main" val="152339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2B039-9580-452D-9B09-F63E2DDEADFE}" type="slidenum">
              <a:rPr lang="en-US" smtClean="0"/>
              <a:t>9</a:t>
            </a:fld>
            <a:endParaRPr lang="en-US" dirty="0"/>
          </a:p>
        </p:txBody>
      </p:sp>
    </p:spTree>
    <p:extLst>
      <p:ext uri="{BB962C8B-B14F-4D97-AF65-F5344CB8AC3E}">
        <p14:creationId xmlns:p14="http://schemas.microsoft.com/office/powerpoint/2010/main" val="96350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F4CFCB9-F89E-46E4-9FCA-C8F2422CE8D7}" type="slidenum">
              <a:rPr lang="en-US" smtClean="0"/>
              <a:t>17</a:t>
            </a:fld>
            <a:endParaRPr lang="en-US" dirty="0"/>
          </a:p>
        </p:txBody>
      </p:sp>
    </p:spTree>
    <p:extLst>
      <p:ext uri="{BB962C8B-B14F-4D97-AF65-F5344CB8AC3E}">
        <p14:creationId xmlns:p14="http://schemas.microsoft.com/office/powerpoint/2010/main" val="14648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F4CFCB9-F89E-46E4-9FCA-C8F2422CE8D7}" type="slidenum">
              <a:rPr lang="en-US" smtClean="0"/>
              <a:t>18</a:t>
            </a:fld>
            <a:endParaRPr lang="en-US" dirty="0"/>
          </a:p>
        </p:txBody>
      </p:sp>
    </p:spTree>
    <p:extLst>
      <p:ext uri="{BB962C8B-B14F-4D97-AF65-F5344CB8AC3E}">
        <p14:creationId xmlns:p14="http://schemas.microsoft.com/office/powerpoint/2010/main" val="6015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Cait</a:t>
            </a:r>
          </a:p>
        </p:txBody>
      </p:sp>
      <p:sp>
        <p:nvSpPr>
          <p:cNvPr id="4" name="Slide Number Placeholder 3"/>
          <p:cNvSpPr>
            <a:spLocks noGrp="1"/>
          </p:cNvSpPr>
          <p:nvPr>
            <p:ph type="sldNum" sz="quarter" idx="10"/>
          </p:nvPr>
        </p:nvSpPr>
        <p:spPr/>
        <p:txBody>
          <a:bodyPr/>
          <a:lstStyle/>
          <a:p>
            <a:fld id="{1F4CFCB9-F89E-46E4-9FCA-C8F2422CE8D7}" type="slidenum">
              <a:rPr lang="en-US" smtClean="0"/>
              <a:t>19</a:t>
            </a:fld>
            <a:endParaRPr lang="en-US" dirty="0"/>
          </a:p>
        </p:txBody>
      </p:sp>
    </p:spTree>
    <p:extLst>
      <p:ext uri="{BB962C8B-B14F-4D97-AF65-F5344CB8AC3E}">
        <p14:creationId xmlns:p14="http://schemas.microsoft.com/office/powerpoint/2010/main" val="342627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2B039-9580-452D-9B09-F63E2DDEADFE}" type="slidenum">
              <a:rPr lang="en-US" smtClean="0"/>
              <a:t>21</a:t>
            </a:fld>
            <a:endParaRPr lang="en-US" dirty="0"/>
          </a:p>
        </p:txBody>
      </p:sp>
    </p:spTree>
    <p:extLst>
      <p:ext uri="{BB962C8B-B14F-4D97-AF65-F5344CB8AC3E}">
        <p14:creationId xmlns:p14="http://schemas.microsoft.com/office/powerpoint/2010/main" val="84222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2B039-9580-452D-9B09-F63E2DDEADFE}" type="slidenum">
              <a:rPr lang="en-US" smtClean="0"/>
              <a:t>22</a:t>
            </a:fld>
            <a:endParaRPr lang="en-US" dirty="0"/>
          </a:p>
        </p:txBody>
      </p:sp>
    </p:spTree>
    <p:extLst>
      <p:ext uri="{BB962C8B-B14F-4D97-AF65-F5344CB8AC3E}">
        <p14:creationId xmlns:p14="http://schemas.microsoft.com/office/powerpoint/2010/main" val="85084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2B039-9580-452D-9B09-F63E2DDEADFE}" type="slidenum">
              <a:rPr lang="en-US" smtClean="0"/>
              <a:t>23</a:t>
            </a:fld>
            <a:endParaRPr lang="en-US" dirty="0"/>
          </a:p>
        </p:txBody>
      </p:sp>
    </p:spTree>
    <p:extLst>
      <p:ext uri="{BB962C8B-B14F-4D97-AF65-F5344CB8AC3E}">
        <p14:creationId xmlns:p14="http://schemas.microsoft.com/office/powerpoint/2010/main" val="21077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2B039-9580-452D-9B09-F63E2DDEADFE}" type="slidenum">
              <a:rPr lang="en-US" smtClean="0"/>
              <a:t>26</a:t>
            </a:fld>
            <a:endParaRPr lang="en-US" dirty="0"/>
          </a:p>
        </p:txBody>
      </p:sp>
    </p:spTree>
    <p:extLst>
      <p:ext uri="{BB962C8B-B14F-4D97-AF65-F5344CB8AC3E}">
        <p14:creationId xmlns:p14="http://schemas.microsoft.com/office/powerpoint/2010/main" val="1368701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view of a city at sunset&#10;&#10;Description automatically generated">
            <a:extLst>
              <a:ext uri="{FF2B5EF4-FFF2-40B4-BE49-F238E27FC236}">
                <a16:creationId xmlns:a16="http://schemas.microsoft.com/office/drawing/2014/main" id="{7C225C4C-B553-4958-833E-652C09A967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Logo">
            <a:extLst>
              <a:ext uri="{FF2B5EF4-FFF2-40B4-BE49-F238E27FC236}">
                <a16:creationId xmlns:a16="http://schemas.microsoft.com/office/drawing/2014/main" id="{29998E3B-238B-4F94-8433-8EBEA7A765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3400" y="6136135"/>
            <a:ext cx="1676400" cy="496711"/>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3581400" y="1483513"/>
            <a:ext cx="5334000"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4413250" y="2971800"/>
            <a:ext cx="4502150"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457200" y="1371600"/>
            <a:ext cx="8153400" cy="4572000"/>
          </a:xfrm>
        </p:spPr>
        <p:txBody>
          <a:bodyPr/>
          <a:lstStyle>
            <a:lvl1pPr>
              <a:defRPr sz="2800"/>
            </a:lvl1pPr>
            <a:lvl2pPr marL="742950" indent="-285750">
              <a:buFont typeface="Wingdings" panose="05000000000000000000" pitchFamily="2" charset="2"/>
              <a:buChar char="§"/>
              <a:defRPr sz="2000"/>
            </a:lvl2pPr>
            <a:lvl3pPr>
              <a:defRPr sz="2000"/>
            </a:lvl3pPr>
            <a:lvl4pPr>
              <a:defRPr sz="2000"/>
            </a:lvl4pPr>
            <a:lvl5pPr>
              <a:defRPr sz="200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FE4C-E44D-40DC-8E8E-B2D9BDBB2B15}"/>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070D176D-378C-4E35-B19D-7E7DCE787C66}"/>
              </a:ext>
            </a:extLst>
          </p:cNvPr>
          <p:cNvSpPr>
            <a:spLocks noGrp="1"/>
          </p:cNvSpPr>
          <p:nvPr>
            <p:ph type="body" idx="1"/>
          </p:nvPr>
        </p:nvSpPr>
        <p:spPr>
          <a:xfrm>
            <a:off x="457200" y="1524000"/>
            <a:ext cx="4114800" cy="304799"/>
          </a:xfrm>
        </p:spPr>
        <p:txBody>
          <a:bodyPr anchor="ctr"/>
          <a:lstStyle>
            <a:lvl1pPr marL="0" indent="0">
              <a:buNone/>
              <a:defRPr sz="1800" b="1">
                <a:solidFill>
                  <a:srgbClr val="62626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4D95887-B8BF-4196-ADF2-51D5887E7D22}"/>
              </a:ext>
            </a:extLst>
          </p:cNvPr>
          <p:cNvSpPr>
            <a:spLocks noGrp="1"/>
          </p:cNvSpPr>
          <p:nvPr>
            <p:ph sz="half" idx="2"/>
          </p:nvPr>
        </p:nvSpPr>
        <p:spPr>
          <a:xfrm>
            <a:off x="457200" y="1981200"/>
            <a:ext cx="41148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4D22E77B-96C6-4515-B193-64F943DACC92}"/>
              </a:ext>
            </a:extLst>
          </p:cNvPr>
          <p:cNvSpPr>
            <a:spLocks noGrp="1"/>
          </p:cNvSpPr>
          <p:nvPr>
            <p:ph type="body" idx="10"/>
          </p:nvPr>
        </p:nvSpPr>
        <p:spPr>
          <a:xfrm>
            <a:off x="4572000" y="1524000"/>
            <a:ext cx="3810000" cy="304799"/>
          </a:xfrm>
        </p:spPr>
        <p:txBody>
          <a:bodyPr anchor="ctr"/>
          <a:lstStyle>
            <a:lvl1pPr marL="0" indent="0">
              <a:buNone/>
              <a:defRPr sz="1800" b="1">
                <a:solidFill>
                  <a:srgbClr val="62626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93E0210C-096C-4281-A652-3570C4938365}"/>
              </a:ext>
            </a:extLst>
          </p:cNvPr>
          <p:cNvSpPr>
            <a:spLocks noGrp="1"/>
          </p:cNvSpPr>
          <p:nvPr>
            <p:ph sz="half" idx="11"/>
          </p:nvPr>
        </p:nvSpPr>
        <p:spPr>
          <a:xfrm>
            <a:off x="4572000" y="1981200"/>
            <a:ext cx="381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678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6549-1BB6-4B3C-85F5-30C9C634B28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821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724400"/>
          </a:xfrm>
        </p:spPr>
        <p:txBody>
          <a:bodyPr/>
          <a:lstStyle>
            <a:lvl1pPr>
              <a:spcAft>
                <a:spcPts val="600"/>
              </a:spcAft>
              <a:defRPr sz="1600" u="sng" baseline="0">
                <a:solidFill>
                  <a:srgbClr val="0067AC"/>
                </a:solidFill>
                <a:uFill>
                  <a:solidFill>
                    <a:srgbClr val="DE842E"/>
                  </a:solidFill>
                </a:uFill>
              </a:defRPr>
            </a:lvl1pPr>
            <a:lvl2pPr marL="742950" indent="-285750">
              <a:buFontTx/>
              <a:buBlip>
                <a:blip r:embed="rId3"/>
              </a:buBlip>
              <a:defRPr sz="1600">
                <a:solidFill>
                  <a:srgbClr val="626262"/>
                </a:solidFill>
              </a:defRPr>
            </a:lvl2pPr>
            <a:lvl3pPr marL="1200150" indent="-285750">
              <a:buFont typeface="Wingdings" panose="05000000000000000000" pitchFamily="2" charset="2"/>
              <a:buChar char="§"/>
              <a:defRPr sz="1600">
                <a:solidFill>
                  <a:srgbClr val="626262"/>
                </a:solidFill>
              </a:defRPr>
            </a:lvl3pPr>
            <a:lvl4pPr marL="1600200" indent="-228600">
              <a:buFontTx/>
              <a:buBlip>
                <a:blip r:embed="rId3"/>
              </a:buBlip>
              <a:defRPr sz="1600">
                <a:solidFill>
                  <a:srgbClr val="626262"/>
                </a:solidFill>
              </a:defRPr>
            </a:lvl4pPr>
            <a:lvl5pPr marL="2057400" indent="-228600">
              <a:buFont typeface="Wingdings" panose="05000000000000000000" pitchFamily="2" charset="2"/>
              <a:buChar char="§"/>
              <a:defRPr sz="1600">
                <a:solidFill>
                  <a:srgbClr val="62626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36CFB71F-8CE0-8C44-BC50-7DDF1C2BE2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399" y="6400800"/>
            <a:ext cx="1053057" cy="228600"/>
          </a:xfrm>
          <a:prstGeom prst="rect">
            <a:avLst/>
          </a:prstGeom>
        </p:spPr>
      </p:pic>
    </p:spTree>
    <p:extLst>
      <p:ext uri="{BB962C8B-B14F-4D97-AF65-F5344CB8AC3E}">
        <p14:creationId xmlns:p14="http://schemas.microsoft.com/office/powerpoint/2010/main" val="362613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15 Content : 1 columns">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938222" y="6385144"/>
            <a:ext cx="1053702" cy="323850"/>
          </a:xfrm>
        </p:spPr>
        <p:txBody>
          <a:bodyPr/>
          <a:lstStyle>
            <a:lvl1pPr algn="r">
              <a:defRPr sz="1400"/>
            </a:lvl1pPr>
          </a:lstStyle>
          <a:p>
            <a:pPr defTabSz="385763"/>
            <a:fld id="{52326D77-2960-1A4A-B5CA-B95B3484A035}" type="slidenum">
              <a:rPr lang="en-CA" kern="0" smtClean="0">
                <a:solidFill>
                  <a:sysClr val="windowText" lastClr="000000"/>
                </a:solidFill>
              </a:rPr>
              <a:pPr defTabSz="385763"/>
              <a:t>‹#›</a:t>
            </a:fld>
            <a:endParaRPr lang="en-CA" kern="0" dirty="0">
              <a:solidFill>
                <a:sysClr val="windowText" lastClr="000000"/>
              </a:solidFill>
            </a:endParaRPr>
          </a:p>
        </p:txBody>
      </p:sp>
      <p:sp>
        <p:nvSpPr>
          <p:cNvPr id="13" name="Titre 12"/>
          <p:cNvSpPr>
            <a:spLocks noGrp="1"/>
          </p:cNvSpPr>
          <p:nvPr>
            <p:ph type="title" hasCustomPrompt="1"/>
          </p:nvPr>
        </p:nvSpPr>
        <p:spPr>
          <a:xfrm>
            <a:off x="533400" y="0"/>
            <a:ext cx="6938962" cy="1152526"/>
          </a:xfrm>
        </p:spPr>
        <p:txBody>
          <a:bodyPr/>
          <a:lstStyle/>
          <a:p>
            <a:r>
              <a:rPr lang="en-CA"/>
              <a:t>Insert slide title here</a:t>
            </a:r>
          </a:p>
        </p:txBody>
      </p:sp>
      <p:sp>
        <p:nvSpPr>
          <p:cNvPr id="9" name="Espace réservé du contenu 2"/>
          <p:cNvSpPr>
            <a:spLocks noGrp="1"/>
          </p:cNvSpPr>
          <p:nvPr>
            <p:ph sz="quarter" idx="14"/>
          </p:nvPr>
        </p:nvSpPr>
        <p:spPr>
          <a:xfrm>
            <a:off x="511590" y="1447800"/>
            <a:ext cx="6938963" cy="4356100"/>
          </a:xfrm>
        </p:spPr>
        <p:txBody>
          <a:bodyPr/>
          <a:lstStyle>
            <a:lvl1pPr>
              <a:defRPr sz="2000"/>
            </a:lvl1pPr>
            <a:lvl2pPr algn="l" rtl="0" eaLnBrk="0" fontAlgn="base" hangingPunct="0">
              <a:spcBef>
                <a:spcPct val="20000"/>
              </a:spcBef>
              <a:spcAft>
                <a:spcPct val="0"/>
              </a:spcAft>
              <a:buClr>
                <a:srgbClr val="DE842E"/>
              </a:buClr>
              <a:defRPr lang="en-US" sz="1600" dirty="0" smtClean="0">
                <a:solidFill>
                  <a:srgbClr val="626262"/>
                </a:solidFill>
                <a:latin typeface="Calibri" panose="020F0502020204030204" pitchFamily="34" charset="0"/>
                <a:cs typeface="Calibri" panose="020F0502020204030204" pitchFamily="34" charset="0"/>
              </a:defRPr>
            </a:lvl2pPr>
            <a:lvl3pPr algn="l" rtl="0" eaLnBrk="0" fontAlgn="base" hangingPunct="0">
              <a:spcBef>
                <a:spcPct val="20000"/>
              </a:spcBef>
              <a:spcAft>
                <a:spcPct val="0"/>
              </a:spcAft>
              <a:buClr>
                <a:srgbClr val="DE842E"/>
              </a:buClr>
              <a:defRPr lang="en-US" sz="1600" dirty="0" smtClean="0">
                <a:solidFill>
                  <a:srgbClr val="626262"/>
                </a:solidFill>
                <a:latin typeface="Calibri" panose="020F0502020204030204" pitchFamily="34" charset="0"/>
                <a:cs typeface="Calibri" panose="020F0502020204030204" pitchFamily="34" charset="0"/>
              </a:defRPr>
            </a:lvl3pPr>
            <a:lvl4pPr algn="l" rtl="0" eaLnBrk="0" fontAlgn="base" hangingPunct="0">
              <a:spcBef>
                <a:spcPct val="20000"/>
              </a:spcBef>
              <a:spcAft>
                <a:spcPct val="0"/>
              </a:spcAft>
              <a:buClr>
                <a:srgbClr val="DE842E"/>
              </a:buClr>
              <a:defRPr lang="en-US" sz="1600" dirty="0" smtClean="0">
                <a:solidFill>
                  <a:srgbClr val="626262"/>
                </a:solidFill>
                <a:latin typeface="Calibri" panose="020F0502020204030204" pitchFamily="34" charset="0"/>
                <a:cs typeface="Calibri" panose="020F0502020204030204" pitchFamily="34" charset="0"/>
              </a:defRPr>
            </a:lvl4pPr>
            <a:lvl5pPr algn="l" rtl="0" eaLnBrk="0" fontAlgn="base" hangingPunct="0">
              <a:spcBef>
                <a:spcPct val="20000"/>
              </a:spcBef>
              <a:spcAft>
                <a:spcPct val="0"/>
              </a:spcAft>
              <a:buClr>
                <a:srgbClr val="DE842E"/>
              </a:buClr>
              <a:defRPr lang="en-CA" sz="1600" dirty="0">
                <a:solidFill>
                  <a:srgbClr val="626262"/>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388867067"/>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3962402" y="-3962401"/>
            <a:ext cx="1219200" cy="9144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pic>
        <p:nvPicPr>
          <p:cNvPr id="8" name="Picture 7">
            <a:extLst>
              <a:ext uri="{FF2B5EF4-FFF2-40B4-BE49-F238E27FC236}">
                <a16:creationId xmlns:a16="http://schemas.microsoft.com/office/drawing/2014/main" id="{BB81619C-3BE2-46E5-901B-18DE3B970BAD}"/>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0" y="1260110"/>
            <a:ext cx="9144000" cy="4933506"/>
          </a:xfrm>
          <a:prstGeom prst="rect">
            <a:avLst/>
          </a:prstGeom>
        </p:spPr>
      </p:pic>
      <p:sp>
        <p:nvSpPr>
          <p:cNvPr id="1026" name="Rectangle 3"/>
          <p:cNvSpPr>
            <a:spLocks noGrp="1" noChangeArrowheads="1"/>
          </p:cNvSpPr>
          <p:nvPr>
            <p:ph type="body" idx="1"/>
          </p:nvPr>
        </p:nvSpPr>
        <p:spPr bwMode="auto">
          <a:xfrm>
            <a:off x="457200" y="1371600"/>
            <a:ext cx="8153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457200" y="228600"/>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0" y="6019800"/>
            <a:ext cx="9150285" cy="838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pic>
        <p:nvPicPr>
          <p:cNvPr id="13" name="Picture 12">
            <a:extLst>
              <a:ext uri="{FF2B5EF4-FFF2-40B4-BE49-F238E27FC236}">
                <a16:creationId xmlns:a16="http://schemas.microsoft.com/office/drawing/2014/main" id="{D81D31AF-8F26-4A3A-A868-CCF081FBDAAD}"/>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6934200" y="6248034"/>
            <a:ext cx="1783153" cy="381733"/>
          </a:xfrm>
          <a:prstGeom prst="rect">
            <a:avLst/>
          </a:prstGeom>
        </p:spPr>
      </p:pic>
      <p:pic>
        <p:nvPicPr>
          <p:cNvPr id="14" name="Picture 13">
            <a:extLst>
              <a:ext uri="{FF2B5EF4-FFF2-40B4-BE49-F238E27FC236}">
                <a16:creationId xmlns:a16="http://schemas.microsoft.com/office/drawing/2014/main" id="{65D304AF-504A-4896-A2F2-75B39765A30D}"/>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p:blipFill>
        <p:spPr>
          <a:xfrm>
            <a:off x="533400" y="6143247"/>
            <a:ext cx="1752600" cy="591307"/>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7" r:id="rId3"/>
    <p:sldLayoutId id="2147483688" r:id="rId4"/>
    <p:sldLayoutId id="2147483685" r:id="rId5"/>
    <p:sldLayoutId id="2147483689" r:id="rId6"/>
    <p:sldLayoutId id="2147483690" r:id="rId7"/>
  </p:sldLayoutIdLst>
  <p:txStyles>
    <p:titleStyle>
      <a:lvl1pPr algn="l" rtl="0" eaLnBrk="0" fontAlgn="base" hangingPunct="0">
        <a:spcBef>
          <a:spcPct val="0"/>
        </a:spcBef>
        <a:spcAft>
          <a:spcPct val="0"/>
        </a:spcAft>
        <a:defRPr sz="3200" b="1">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p:titleStyle>
    <p:bodyStyle>
      <a:lvl1pPr marL="342900" indent="-342900" algn="l" rtl="0" eaLnBrk="0" fontAlgn="base" hangingPunct="0">
        <a:spcBef>
          <a:spcPct val="20000"/>
        </a:spcBef>
        <a:spcAft>
          <a:spcPct val="0"/>
        </a:spcAft>
        <a:defRPr sz="2800" b="1">
          <a:solidFill>
            <a:srgbClr val="0067AC"/>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0" fontAlgn="base" hangingPunct="0">
        <a:spcBef>
          <a:spcPct val="20000"/>
        </a:spcBef>
        <a:spcAft>
          <a:spcPct val="0"/>
        </a:spcAft>
        <a:buClr>
          <a:srgbClr val="0067AC"/>
        </a:buClr>
        <a:buFont typeface="Wingdings" panose="05000000000000000000" pitchFamily="2" charset="2"/>
        <a:buChar char="§"/>
        <a:defRPr sz="2000">
          <a:solidFill>
            <a:srgbClr val="0067AC"/>
          </a:solidFill>
          <a:latin typeface="Open Sans" panose="020B0606030504020204" pitchFamily="34" charset="0"/>
          <a:ea typeface="Open Sans" panose="020B0606030504020204" pitchFamily="34" charset="0"/>
          <a:cs typeface="Open Sans" panose="020B0606030504020204" pitchFamily="34" charset="0"/>
        </a:defRPr>
      </a:lvl2pPr>
      <a:lvl3pPr marL="1200150" indent="-285750" algn="l" rtl="0" eaLnBrk="0" fontAlgn="base" hangingPunct="0">
        <a:spcBef>
          <a:spcPct val="20000"/>
        </a:spcBef>
        <a:spcAft>
          <a:spcPct val="0"/>
        </a:spcAft>
        <a:buClr>
          <a:srgbClr val="0067AC"/>
        </a:buClr>
        <a:buFont typeface="Arial" panose="020B0604020202020204" pitchFamily="34" charset="0"/>
        <a:buChar char="•"/>
        <a:defRPr sz="2000">
          <a:solidFill>
            <a:srgbClr val="0067A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spcBef>
          <a:spcPct val="20000"/>
        </a:spcBef>
        <a:spcAft>
          <a:spcPct val="0"/>
        </a:spcAft>
        <a:buClr>
          <a:srgbClr val="0067AC"/>
        </a:buClr>
        <a:buFont typeface="Wingdings" panose="05000000000000000000" pitchFamily="2" charset="2"/>
        <a:buChar char="§"/>
        <a:defRPr sz="2000">
          <a:solidFill>
            <a:srgbClr val="0067A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spcBef>
          <a:spcPct val="20000"/>
        </a:spcBef>
        <a:spcAft>
          <a:spcPct val="0"/>
        </a:spcAft>
        <a:buClr>
          <a:srgbClr val="0067AC"/>
        </a:buClr>
        <a:buFont typeface="Arial" panose="020B0604020202020204" pitchFamily="34" charset="0"/>
        <a:buChar char="•"/>
        <a:defRPr sz="2000">
          <a:solidFill>
            <a:srgbClr val="0067A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acrp-p3readines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acconline.org/" TargetMode="External"/><Relationship Id="rId4" Type="http://schemas.openxmlformats.org/officeDocument/2006/relationships/hyperlink" Target="https://www.iata.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Louis.Wolinetz@wsp.com" TargetMode="External"/><Relationship Id="rId2" Type="http://schemas.openxmlformats.org/officeDocument/2006/relationships/hyperlink" Target="mailto:tschatz@nas.edu" TargetMode="External"/><Relationship Id="rId1" Type="http://schemas.openxmlformats.org/officeDocument/2006/relationships/slideLayout" Target="../slideLayouts/slideLayout7.xml"/><Relationship Id="rId4" Type="http://schemas.openxmlformats.org/officeDocument/2006/relationships/hyperlink" Target="mailto:Caitlin.Ghoshal@ws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acrp-p3readiness.org/"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3962400" y="1483513"/>
            <a:ext cx="4953000" cy="1031087"/>
          </a:xfrm>
        </p:spPr>
        <p:txBody>
          <a:bodyPr/>
          <a:lstStyle/>
          <a:p>
            <a:pPr algn="l"/>
            <a:r>
              <a:rPr lang="en-US" sz="3600" dirty="0"/>
              <a:t>Implementing Airport Privatization/P3: Guidance for Airport Decision Makers</a:t>
            </a:r>
            <a:endParaRPr lang="en-US" dirty="0"/>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1EB0CF-0CF9-4361-8590-2111EFBFE8E0}"/>
              </a:ext>
            </a:extLst>
          </p:cNvPr>
          <p:cNvSpPr>
            <a:spLocks noGrp="1"/>
          </p:cNvSpPr>
          <p:nvPr>
            <p:ph type="title"/>
          </p:nvPr>
        </p:nvSpPr>
        <p:spPr/>
        <p:txBody>
          <a:bodyPr/>
          <a:lstStyle/>
          <a:p>
            <a:r>
              <a:rPr lang="en-US" dirty="0"/>
              <a:t>Guidebook Table of Contents</a:t>
            </a:r>
          </a:p>
        </p:txBody>
      </p:sp>
      <p:graphicFrame>
        <p:nvGraphicFramePr>
          <p:cNvPr id="5" name="Table 22">
            <a:extLst>
              <a:ext uri="{FF2B5EF4-FFF2-40B4-BE49-F238E27FC236}">
                <a16:creationId xmlns:a16="http://schemas.microsoft.com/office/drawing/2014/main" id="{8B744F96-8497-420D-BEBC-8942CBD726AA}"/>
              </a:ext>
            </a:extLst>
          </p:cNvPr>
          <p:cNvGraphicFramePr>
            <a:graphicFrameLocks/>
          </p:cNvGraphicFramePr>
          <p:nvPr>
            <p:extLst/>
          </p:nvPr>
        </p:nvGraphicFramePr>
        <p:xfrm>
          <a:off x="304800" y="1524000"/>
          <a:ext cx="8534400" cy="4084320"/>
        </p:xfrm>
        <a:graphic>
          <a:graphicData uri="http://schemas.openxmlformats.org/drawingml/2006/table">
            <a:tbl>
              <a:tblPr firstRow="1" bandRow="1">
                <a:gradFill rotWithShape="1">
                  <a:gsLst>
                    <a:gs pos="0">
                      <a:srgbClr val="D9D9D6">
                        <a:lumMod val="110000"/>
                        <a:satMod val="105000"/>
                        <a:tint val="67000"/>
                      </a:srgbClr>
                    </a:gs>
                    <a:gs pos="50000">
                      <a:srgbClr val="D9D9D6">
                        <a:lumMod val="105000"/>
                        <a:satMod val="103000"/>
                        <a:tint val="73000"/>
                      </a:srgbClr>
                    </a:gs>
                    <a:gs pos="100000">
                      <a:srgbClr val="D9D9D6">
                        <a:lumMod val="105000"/>
                        <a:satMod val="109000"/>
                        <a:tint val="81000"/>
                      </a:srgbClr>
                    </a:gs>
                  </a:gsLst>
                  <a:lin ang="5400000" scaled="0"/>
                </a:gradFill>
                <a:effectLst/>
              </a:tblPr>
              <a:tblGrid>
                <a:gridCol w="8534400">
                  <a:extLst>
                    <a:ext uri="{9D8B030D-6E8A-4147-A177-3AD203B41FA5}">
                      <a16:colId xmlns:a16="http://schemas.microsoft.com/office/drawing/2014/main" val="3275326269"/>
                    </a:ext>
                  </a:extLst>
                </a:gridCol>
              </a:tblGrid>
              <a:tr h="370633">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r>
                        <a:rPr lang="en-US" sz="2200" dirty="0">
                          <a:solidFill>
                            <a:schemeClr val="bg1">
                              <a:lumMod val="50000"/>
                            </a:schemeClr>
                          </a:solidFill>
                          <a:latin typeface="Calibri" panose="020F0502020204030204" pitchFamily="34" charset="0"/>
                          <a:cs typeface="Calibri" panose="020F0502020204030204" pitchFamily="34" charset="0"/>
                        </a:rPr>
                        <a:t>Section I: The Context for Airport P3s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D8E6F0"/>
                    </a:solidFill>
                  </a:tcPr>
                </a:tc>
                <a:extLst>
                  <a:ext uri="{0D108BD9-81ED-4DB2-BD59-A6C34878D82A}">
                    <a16:rowId xmlns:a16="http://schemas.microsoft.com/office/drawing/2014/main" val="3642042582"/>
                  </a:ext>
                </a:extLst>
              </a:tr>
              <a:tr h="808653">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914400" lvl="2" algn="l" defTabSz="914400" rtl="0" eaLnBrk="1" latinLnBrk="0" hangingPunct="1"/>
                      <a:r>
                        <a:rPr lang="en-US" sz="2000" kern="1200" dirty="0">
                          <a:solidFill>
                            <a:schemeClr val="bg1">
                              <a:lumMod val="50000"/>
                            </a:schemeClr>
                          </a:solidFill>
                          <a:latin typeface="Calibri" panose="020F0502020204030204" pitchFamily="34" charset="0"/>
                          <a:ea typeface="+mn-ea"/>
                          <a:cs typeface="Calibri" panose="020F0502020204030204" pitchFamily="34" charset="0"/>
                        </a:rPr>
                        <a:t>Chapter 1: Understanding the State of Practice	</a:t>
                      </a:r>
                    </a:p>
                    <a:p>
                      <a:pPr marL="914400" lvl="2" algn="l" defTabSz="914400" rtl="0" eaLnBrk="1" latinLnBrk="0" hangingPunct="1"/>
                      <a:r>
                        <a:rPr lang="en-US" sz="2000" kern="1200" dirty="0">
                          <a:solidFill>
                            <a:schemeClr val="bg1">
                              <a:lumMod val="50000"/>
                            </a:schemeClr>
                          </a:solidFill>
                          <a:latin typeface="Calibri" panose="020F0502020204030204" pitchFamily="34" charset="0"/>
                          <a:ea typeface="+mn-ea"/>
                          <a:cs typeface="Calibri" panose="020F0502020204030204" pitchFamily="34" charset="0"/>
                        </a:rPr>
                        <a:t>Chapter 2: Legal and Regulatory Context for Airport P3</a:t>
                      </a:r>
                    </a:p>
                    <a:p>
                      <a:pPr marL="914400" lvl="2" algn="l" defTabSz="914400" rtl="0" eaLnBrk="1" latinLnBrk="0" hangingPunct="1"/>
                      <a:r>
                        <a:rPr lang="en-US" sz="2000" kern="1200" dirty="0">
                          <a:solidFill>
                            <a:schemeClr val="bg1">
                              <a:lumMod val="50000"/>
                            </a:schemeClr>
                          </a:solidFill>
                          <a:latin typeface="Calibri" panose="020F0502020204030204" pitchFamily="34" charset="0"/>
                          <a:ea typeface="+mn-ea"/>
                          <a:cs typeface="Calibri" panose="020F0502020204030204" pitchFamily="34" charset="0"/>
                        </a:rPr>
                        <a:t>Chapter 3: Case Studies</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8E6F0"/>
                    </a:solidFill>
                  </a:tcPr>
                </a:tc>
                <a:extLst>
                  <a:ext uri="{0D108BD9-81ED-4DB2-BD59-A6C34878D82A}">
                    <a16:rowId xmlns:a16="http://schemas.microsoft.com/office/drawing/2014/main" val="3179721600"/>
                  </a:ext>
                </a:extLst>
              </a:tr>
              <a:tr h="370633">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en-US" sz="2200" b="1" dirty="0">
                          <a:solidFill>
                            <a:schemeClr val="bg1">
                              <a:lumMod val="50000"/>
                            </a:schemeClr>
                          </a:solidFill>
                          <a:latin typeface="Calibri" panose="020F0502020204030204" pitchFamily="34" charset="0"/>
                          <a:cs typeface="Calibri" panose="020F0502020204030204" pitchFamily="34" charset="0"/>
                        </a:rPr>
                        <a:t>Section II: Implementing an Airport P3</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706652682"/>
                  </a:ext>
                </a:extLst>
              </a:tr>
              <a:tr h="1752082">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lvl="2"/>
                      <a:r>
                        <a:rPr lang="en-US" sz="2000" dirty="0">
                          <a:solidFill>
                            <a:schemeClr val="bg1">
                              <a:lumMod val="50000"/>
                            </a:schemeClr>
                          </a:solidFill>
                          <a:latin typeface="Calibri" panose="020F0502020204030204" pitchFamily="34" charset="0"/>
                          <a:cs typeface="Calibri" panose="020F0502020204030204" pitchFamily="34" charset="0"/>
                        </a:rPr>
                        <a:t>Chapter 4: Project Planning	</a:t>
                      </a:r>
                    </a:p>
                    <a:p>
                      <a:pPr lvl="2"/>
                      <a:r>
                        <a:rPr lang="en-US" sz="2000" dirty="0">
                          <a:solidFill>
                            <a:schemeClr val="bg1">
                              <a:lumMod val="50000"/>
                            </a:schemeClr>
                          </a:solidFill>
                          <a:latin typeface="Calibri" panose="020F0502020204030204" pitchFamily="34" charset="0"/>
                          <a:cs typeface="Calibri" panose="020F0502020204030204" pitchFamily="34" charset="0"/>
                        </a:rPr>
                        <a:t>Chapter 5: Selecting a Project Delivery Method</a:t>
                      </a:r>
                    </a:p>
                    <a:p>
                      <a:pPr lvl="2"/>
                      <a:r>
                        <a:rPr lang="en-US" sz="2000" dirty="0">
                          <a:solidFill>
                            <a:schemeClr val="bg1">
                              <a:lumMod val="50000"/>
                            </a:schemeClr>
                          </a:solidFill>
                          <a:latin typeface="Calibri" panose="020F0502020204030204" pitchFamily="34" charset="0"/>
                          <a:cs typeface="Calibri" panose="020F0502020204030204" pitchFamily="34" charset="0"/>
                        </a:rPr>
                        <a:t>Chapter 6: Structuring the Procurement Process</a:t>
                      </a:r>
                    </a:p>
                    <a:p>
                      <a:pPr lvl="2"/>
                      <a:r>
                        <a:rPr lang="en-US" sz="2000" dirty="0">
                          <a:solidFill>
                            <a:schemeClr val="bg1">
                              <a:lumMod val="50000"/>
                            </a:schemeClr>
                          </a:solidFill>
                          <a:latin typeface="Calibri" panose="020F0502020204030204" pitchFamily="34" charset="0"/>
                          <a:cs typeface="Calibri" panose="020F0502020204030204" pitchFamily="34" charset="0"/>
                        </a:rPr>
                        <a:t>Chapter 7: Procurement – Advertisement to Shortlist</a:t>
                      </a:r>
                    </a:p>
                    <a:p>
                      <a:pPr lvl="2"/>
                      <a:r>
                        <a:rPr lang="en-US" sz="2000" dirty="0">
                          <a:solidFill>
                            <a:schemeClr val="bg1">
                              <a:lumMod val="50000"/>
                            </a:schemeClr>
                          </a:solidFill>
                          <a:latin typeface="Calibri" panose="020F0502020204030204" pitchFamily="34" charset="0"/>
                          <a:cs typeface="Calibri" panose="020F0502020204030204" pitchFamily="34" charset="0"/>
                        </a:rPr>
                        <a:t>Chapter 8: Procurement – Preferred Proponent to Financial Close</a:t>
                      </a:r>
                    </a:p>
                    <a:p>
                      <a:pPr lvl="2"/>
                      <a:r>
                        <a:rPr lang="en-US" sz="2000" dirty="0">
                          <a:solidFill>
                            <a:schemeClr val="bg1">
                              <a:lumMod val="50000"/>
                            </a:schemeClr>
                          </a:solidFill>
                          <a:latin typeface="Calibri" panose="020F0502020204030204" pitchFamily="34" charset="0"/>
                          <a:cs typeface="Calibri" panose="020F0502020204030204" pitchFamily="34" charset="0"/>
                        </a:rPr>
                        <a:t>Chapter 9: Contract Management and Oversight</a:t>
                      </a:r>
                    </a:p>
                    <a:p>
                      <a:pPr lvl="2"/>
                      <a:r>
                        <a:rPr lang="en-US" sz="2000" dirty="0">
                          <a:solidFill>
                            <a:schemeClr val="bg1">
                              <a:lumMod val="50000"/>
                            </a:schemeClr>
                          </a:solidFill>
                          <a:latin typeface="Calibri" panose="020F0502020204030204" pitchFamily="34" charset="0"/>
                          <a:cs typeface="Calibri" panose="020F0502020204030204" pitchFamily="34" charset="0"/>
                        </a:rPr>
                        <a:t>Chapter 10: P3 Principles for Airport Projects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189858105"/>
                  </a:ext>
                </a:extLst>
              </a:tr>
            </a:tbl>
          </a:graphicData>
        </a:graphic>
      </p:graphicFrame>
    </p:spTree>
    <p:extLst>
      <p:ext uri="{BB962C8B-B14F-4D97-AF65-F5344CB8AC3E}">
        <p14:creationId xmlns:p14="http://schemas.microsoft.com/office/powerpoint/2010/main" val="393656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DD616-053B-4678-B55D-25F2795BB7FF}"/>
              </a:ext>
            </a:extLst>
          </p:cNvPr>
          <p:cNvSpPr>
            <a:spLocks noGrp="1"/>
          </p:cNvSpPr>
          <p:nvPr>
            <p:ph type="title"/>
          </p:nvPr>
        </p:nvSpPr>
        <p:spPr/>
        <p:txBody>
          <a:bodyPr/>
          <a:lstStyle/>
          <a:p>
            <a:r>
              <a:rPr lang="en-US" dirty="0"/>
              <a:t>Project Status: Case Studies</a:t>
            </a:r>
          </a:p>
        </p:txBody>
      </p:sp>
      <p:grpSp>
        <p:nvGrpSpPr>
          <p:cNvPr id="4" name="Group 3">
            <a:extLst>
              <a:ext uri="{FF2B5EF4-FFF2-40B4-BE49-F238E27FC236}">
                <a16:creationId xmlns:a16="http://schemas.microsoft.com/office/drawing/2014/main" id="{232089FB-DE1F-456C-95DA-63941B120F0C}"/>
              </a:ext>
            </a:extLst>
          </p:cNvPr>
          <p:cNvGrpSpPr/>
          <p:nvPr/>
        </p:nvGrpSpPr>
        <p:grpSpPr>
          <a:xfrm>
            <a:off x="1287187" y="1159617"/>
            <a:ext cx="6942413" cy="4631583"/>
            <a:chOff x="1339753" y="821249"/>
            <a:chExt cx="7359871" cy="5496281"/>
          </a:xfrm>
        </p:grpSpPr>
        <p:cxnSp>
          <p:nvCxnSpPr>
            <p:cNvPr id="6" name="Straight Connector 5">
              <a:extLst>
                <a:ext uri="{FF2B5EF4-FFF2-40B4-BE49-F238E27FC236}">
                  <a16:creationId xmlns:a16="http://schemas.microsoft.com/office/drawing/2014/main" id="{69EDFC38-5DCD-4F58-A061-3DA8F903DB09}"/>
                </a:ext>
              </a:extLst>
            </p:cNvPr>
            <p:cNvCxnSpPr/>
            <p:nvPr/>
          </p:nvCxnSpPr>
          <p:spPr>
            <a:xfrm>
              <a:off x="2931025" y="821249"/>
              <a:ext cx="0" cy="5029200"/>
            </a:xfrm>
            <a:prstGeom prst="line">
              <a:avLst/>
            </a:prstGeom>
            <a:noFill/>
            <a:ln w="12700" cap="flat" cmpd="sng" algn="ctr">
              <a:solidFill>
                <a:srgbClr val="F9423A"/>
              </a:solidFill>
              <a:prstDash val="solid"/>
              <a:miter lim="800000"/>
            </a:ln>
            <a:effectLst/>
          </p:spPr>
        </p:cxnSp>
        <p:sp>
          <p:nvSpPr>
            <p:cNvPr id="7" name="Oval 6">
              <a:extLst>
                <a:ext uri="{FF2B5EF4-FFF2-40B4-BE49-F238E27FC236}">
                  <a16:creationId xmlns:a16="http://schemas.microsoft.com/office/drawing/2014/main" id="{14CC2A67-3EE0-4859-BDF0-546BE6959E00}"/>
                </a:ext>
              </a:extLst>
            </p:cNvPr>
            <p:cNvSpPr/>
            <p:nvPr/>
          </p:nvSpPr>
          <p:spPr>
            <a:xfrm>
              <a:off x="1343770" y="1611942"/>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1</a:t>
              </a:r>
            </a:p>
          </p:txBody>
        </p:sp>
        <p:sp>
          <p:nvSpPr>
            <p:cNvPr id="8" name="Oval 7">
              <a:extLst>
                <a:ext uri="{FF2B5EF4-FFF2-40B4-BE49-F238E27FC236}">
                  <a16:creationId xmlns:a16="http://schemas.microsoft.com/office/drawing/2014/main" id="{B2AE9A2E-96E7-40E7-B4ED-A96555747678}"/>
                </a:ext>
              </a:extLst>
            </p:cNvPr>
            <p:cNvSpPr/>
            <p:nvPr/>
          </p:nvSpPr>
          <p:spPr>
            <a:xfrm>
              <a:off x="1339754" y="2174853"/>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2</a:t>
              </a:r>
            </a:p>
          </p:txBody>
        </p:sp>
        <p:sp>
          <p:nvSpPr>
            <p:cNvPr id="9" name="Oval 8">
              <a:extLst>
                <a:ext uri="{FF2B5EF4-FFF2-40B4-BE49-F238E27FC236}">
                  <a16:creationId xmlns:a16="http://schemas.microsoft.com/office/drawing/2014/main" id="{DB062EC5-9D27-4A2D-A319-1C0984B1B41C}"/>
                </a:ext>
              </a:extLst>
            </p:cNvPr>
            <p:cNvSpPr/>
            <p:nvPr/>
          </p:nvSpPr>
          <p:spPr>
            <a:xfrm>
              <a:off x="1339754" y="2737764"/>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3</a:t>
              </a:r>
            </a:p>
          </p:txBody>
        </p:sp>
        <p:sp>
          <p:nvSpPr>
            <p:cNvPr id="10" name="Oval 9">
              <a:extLst>
                <a:ext uri="{FF2B5EF4-FFF2-40B4-BE49-F238E27FC236}">
                  <a16:creationId xmlns:a16="http://schemas.microsoft.com/office/drawing/2014/main" id="{7DA85C0E-DEFF-4A81-9F57-4B870DCD6AD9}"/>
                </a:ext>
              </a:extLst>
            </p:cNvPr>
            <p:cNvSpPr/>
            <p:nvPr/>
          </p:nvSpPr>
          <p:spPr>
            <a:xfrm>
              <a:off x="1339754" y="3287409"/>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4</a:t>
              </a:r>
            </a:p>
          </p:txBody>
        </p:sp>
        <p:sp>
          <p:nvSpPr>
            <p:cNvPr id="11" name="Oval 10">
              <a:extLst>
                <a:ext uri="{FF2B5EF4-FFF2-40B4-BE49-F238E27FC236}">
                  <a16:creationId xmlns:a16="http://schemas.microsoft.com/office/drawing/2014/main" id="{F594349C-D058-4CB7-A4D1-BB327A2745A2}"/>
                </a:ext>
              </a:extLst>
            </p:cNvPr>
            <p:cNvSpPr/>
            <p:nvPr/>
          </p:nvSpPr>
          <p:spPr>
            <a:xfrm>
              <a:off x="1339754" y="3856845"/>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5</a:t>
              </a:r>
            </a:p>
          </p:txBody>
        </p:sp>
        <p:sp>
          <p:nvSpPr>
            <p:cNvPr id="12" name="Oval 11">
              <a:extLst>
                <a:ext uri="{FF2B5EF4-FFF2-40B4-BE49-F238E27FC236}">
                  <a16:creationId xmlns:a16="http://schemas.microsoft.com/office/drawing/2014/main" id="{9534AFCB-D213-44F4-B6F9-3463C8EF863F}"/>
                </a:ext>
              </a:extLst>
            </p:cNvPr>
            <p:cNvSpPr/>
            <p:nvPr/>
          </p:nvSpPr>
          <p:spPr>
            <a:xfrm>
              <a:off x="1339754" y="4432499"/>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6</a:t>
              </a:r>
            </a:p>
          </p:txBody>
        </p:sp>
        <p:sp>
          <p:nvSpPr>
            <p:cNvPr id="13" name="Oval 12">
              <a:extLst>
                <a:ext uri="{FF2B5EF4-FFF2-40B4-BE49-F238E27FC236}">
                  <a16:creationId xmlns:a16="http://schemas.microsoft.com/office/drawing/2014/main" id="{F812E834-8D53-46DD-96A6-16708546E593}"/>
                </a:ext>
              </a:extLst>
            </p:cNvPr>
            <p:cNvSpPr/>
            <p:nvPr/>
          </p:nvSpPr>
          <p:spPr>
            <a:xfrm>
              <a:off x="1339753" y="5552320"/>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8</a:t>
              </a:r>
            </a:p>
          </p:txBody>
        </p:sp>
        <p:sp>
          <p:nvSpPr>
            <p:cNvPr id="14" name="Oval 13">
              <a:extLst>
                <a:ext uri="{FF2B5EF4-FFF2-40B4-BE49-F238E27FC236}">
                  <a16:creationId xmlns:a16="http://schemas.microsoft.com/office/drawing/2014/main" id="{20BC3CB4-C68C-4F9D-9D84-0FE22EFDF873}"/>
                </a:ext>
              </a:extLst>
            </p:cNvPr>
            <p:cNvSpPr/>
            <p:nvPr/>
          </p:nvSpPr>
          <p:spPr>
            <a:xfrm>
              <a:off x="1339754" y="4989408"/>
              <a:ext cx="189596" cy="173932"/>
            </a:xfrm>
            <a:prstGeom prst="ellipse">
              <a:avLst/>
            </a:prstGeom>
            <a:solidFill>
              <a:srgbClr val="1E252B"/>
            </a:solidFill>
            <a:ln w="12700" cap="flat" cmpd="sng" algn="ctr">
              <a:solidFill>
                <a:srgbClr val="1E252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7</a:t>
              </a:r>
            </a:p>
          </p:txBody>
        </p:sp>
        <p:sp>
          <p:nvSpPr>
            <p:cNvPr id="15" name="Footer Placeholder 56">
              <a:extLst>
                <a:ext uri="{FF2B5EF4-FFF2-40B4-BE49-F238E27FC236}">
                  <a16:creationId xmlns:a16="http://schemas.microsoft.com/office/drawing/2014/main" id="{C36F420E-5EEB-4BDD-A961-A94F3197BAD3}"/>
                </a:ext>
              </a:extLst>
            </p:cNvPr>
            <p:cNvSpPr txBox="1">
              <a:spLocks/>
            </p:cNvSpPr>
            <p:nvPr/>
          </p:nvSpPr>
          <p:spPr>
            <a:xfrm>
              <a:off x="1486484" y="6143585"/>
              <a:ext cx="7213140" cy="173945"/>
            </a:xfrm>
            <a:prstGeom prst="rect">
              <a:avLst/>
            </a:prstGeom>
          </p:spPr>
          <p:txBody>
            <a:bodyPr vert="horz" lIns="91440" tIns="45720" rIns="91440" bIns="45720" rtlCol="0" anchor="t"/>
            <a:lstStyle>
              <a:defPPr>
                <a:defRPr lang="en-US"/>
              </a:defPPr>
              <a:lvl1pPr marL="0" algn="l" defTabSz="457200" rtl="0" eaLnBrk="1" latinLnBrk="0" hangingPunct="1">
                <a:defRPr sz="422"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85763" rtl="0" eaLnBrk="1" fontAlgn="auto" latinLnBrk="0" hangingPunct="1">
                <a:lnSpc>
                  <a:spcPct val="100000"/>
                </a:lnSpc>
                <a:spcBef>
                  <a:spcPts val="0"/>
                </a:spcBef>
                <a:spcAft>
                  <a:spcPts val="0"/>
                </a:spcAft>
                <a:buClrTx/>
                <a:buSzTx/>
                <a:buFontTx/>
                <a:buNone/>
                <a:tabLst/>
                <a:defRPr/>
              </a:pPr>
              <a:endParaRPr kumimoji="0" lang="en-CA" sz="700" b="0" i="0" u="none" strike="noStrike" kern="0" cap="none" spc="0" normalizeH="0" baseline="0" noProof="0" dirty="0">
                <a:ln>
                  <a:noFill/>
                </a:ln>
                <a:solidFill>
                  <a:sysClr val="windowText" lastClr="000000"/>
                </a:solidFill>
                <a:effectLst/>
                <a:uLnTx/>
                <a:uFillTx/>
                <a:latin typeface="Montserrat" charset="0"/>
              </a:endParaRPr>
            </a:p>
          </p:txBody>
        </p:sp>
        <p:sp>
          <p:nvSpPr>
            <p:cNvPr id="16" name="Rectangle 15">
              <a:extLst>
                <a:ext uri="{FF2B5EF4-FFF2-40B4-BE49-F238E27FC236}">
                  <a16:creationId xmlns:a16="http://schemas.microsoft.com/office/drawing/2014/main" id="{4D5C4A2C-C626-4320-B904-9582BB93393E}"/>
                </a:ext>
              </a:extLst>
            </p:cNvPr>
            <p:cNvSpPr/>
            <p:nvPr/>
          </p:nvSpPr>
          <p:spPr>
            <a:xfrm>
              <a:off x="3055741" y="926877"/>
              <a:ext cx="914400" cy="420624"/>
            </a:xfrm>
            <a:prstGeom prst="rect">
              <a:avLst/>
            </a:prstGeom>
            <a:solidFill>
              <a:srgbClr val="FEE9E8"/>
            </a:solidFill>
            <a:ln w="12700" cap="flat" cmpd="sng" algn="ctr">
              <a:solidFill>
                <a:srgbClr val="F9423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ontserrat"/>
                  <a:ea typeface="+mn-ea"/>
                  <a:cs typeface="+mn-cs"/>
                </a:rPr>
                <a:t>2017 EPAX (millions)</a:t>
              </a:r>
              <a:endParaRPr kumimoji="0" lang="en-US" sz="900" b="0" i="0" u="none" strike="noStrike" kern="0" cap="none" spc="0" normalizeH="0" baseline="30000" noProof="0" dirty="0">
                <a:ln>
                  <a:noFill/>
                </a:ln>
                <a:solidFill>
                  <a:prstClr val="black"/>
                </a:solidFill>
                <a:effectLst/>
                <a:uLnTx/>
                <a:uFillTx/>
                <a:latin typeface="Montserrat"/>
                <a:ea typeface="+mn-ea"/>
                <a:cs typeface="+mn-cs"/>
              </a:endParaRPr>
            </a:p>
          </p:txBody>
        </p:sp>
        <p:sp>
          <p:nvSpPr>
            <p:cNvPr id="17" name="Rectangle 16">
              <a:extLst>
                <a:ext uri="{FF2B5EF4-FFF2-40B4-BE49-F238E27FC236}">
                  <a16:creationId xmlns:a16="http://schemas.microsoft.com/office/drawing/2014/main" id="{CA21C371-F0B0-4E59-A5C9-D106A5CAB01B}"/>
                </a:ext>
              </a:extLst>
            </p:cNvPr>
            <p:cNvSpPr/>
            <p:nvPr/>
          </p:nvSpPr>
          <p:spPr>
            <a:xfrm>
              <a:off x="4086210" y="926877"/>
              <a:ext cx="914400" cy="420624"/>
            </a:xfrm>
            <a:prstGeom prst="rect">
              <a:avLst/>
            </a:prstGeom>
            <a:solidFill>
              <a:srgbClr val="FEE9E8"/>
            </a:solidFill>
            <a:ln w="12700" cap="flat" cmpd="sng" algn="ctr">
              <a:solidFill>
                <a:srgbClr val="F9423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ontserrat"/>
                  <a:ea typeface="+mn-ea"/>
                  <a:cs typeface="+mn-cs"/>
                </a:rPr>
                <a:t>Primary Purpose</a:t>
              </a:r>
              <a:endParaRPr kumimoji="0" lang="en-US" sz="900" b="0" i="0" u="none" strike="noStrike" kern="0" cap="none" spc="0" normalizeH="0" baseline="30000" noProof="0" dirty="0">
                <a:ln>
                  <a:noFill/>
                </a:ln>
                <a:solidFill>
                  <a:prstClr val="black"/>
                </a:solidFill>
                <a:effectLst/>
                <a:uLnTx/>
                <a:uFillTx/>
                <a:latin typeface="Montserrat"/>
                <a:ea typeface="+mn-ea"/>
                <a:cs typeface="+mn-cs"/>
              </a:endParaRPr>
            </a:p>
          </p:txBody>
        </p:sp>
        <p:sp>
          <p:nvSpPr>
            <p:cNvPr id="18" name="Rectangle 17">
              <a:extLst>
                <a:ext uri="{FF2B5EF4-FFF2-40B4-BE49-F238E27FC236}">
                  <a16:creationId xmlns:a16="http://schemas.microsoft.com/office/drawing/2014/main" id="{91EF6FEB-02A5-4118-9B69-21E094B94B58}"/>
                </a:ext>
              </a:extLst>
            </p:cNvPr>
            <p:cNvSpPr/>
            <p:nvPr/>
          </p:nvSpPr>
          <p:spPr>
            <a:xfrm>
              <a:off x="5116679" y="926877"/>
              <a:ext cx="914400" cy="420624"/>
            </a:xfrm>
            <a:prstGeom prst="rect">
              <a:avLst/>
            </a:prstGeom>
            <a:solidFill>
              <a:srgbClr val="FEE9E8"/>
            </a:solidFill>
            <a:ln w="12700" cap="flat" cmpd="sng" algn="ctr">
              <a:solidFill>
                <a:srgbClr val="F9423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ontserrat"/>
                  <a:ea typeface="+mn-ea"/>
                  <a:cs typeface="+mn-cs"/>
                </a:rPr>
                <a:t>P3 Delivery Model</a:t>
              </a:r>
              <a:r>
                <a:rPr kumimoji="0" lang="en-US" sz="900" b="0" i="0" u="none" strike="noStrike" kern="0" cap="none" spc="0" normalizeH="0" baseline="30000" noProof="0" dirty="0">
                  <a:ln>
                    <a:noFill/>
                  </a:ln>
                  <a:solidFill>
                    <a:prstClr val="black"/>
                  </a:solidFill>
                  <a:effectLst/>
                  <a:uLnTx/>
                  <a:uFillTx/>
                  <a:latin typeface="Montserrat"/>
                  <a:ea typeface="+mn-ea"/>
                  <a:cs typeface="+mn-cs"/>
                </a:rPr>
                <a:t>1</a:t>
              </a:r>
            </a:p>
          </p:txBody>
        </p:sp>
        <p:sp>
          <p:nvSpPr>
            <p:cNvPr id="19" name="Rectangle 18">
              <a:extLst>
                <a:ext uri="{FF2B5EF4-FFF2-40B4-BE49-F238E27FC236}">
                  <a16:creationId xmlns:a16="http://schemas.microsoft.com/office/drawing/2014/main" id="{278C61A6-0E71-455E-8406-53F4DF904C3B}"/>
                </a:ext>
              </a:extLst>
            </p:cNvPr>
            <p:cNvSpPr/>
            <p:nvPr/>
          </p:nvSpPr>
          <p:spPr>
            <a:xfrm>
              <a:off x="6147148" y="926877"/>
              <a:ext cx="914400" cy="420624"/>
            </a:xfrm>
            <a:prstGeom prst="rect">
              <a:avLst/>
            </a:prstGeom>
            <a:solidFill>
              <a:srgbClr val="FEE9E8"/>
            </a:solidFill>
            <a:ln w="12700" cap="flat" cmpd="sng" algn="ctr">
              <a:solidFill>
                <a:srgbClr val="F9423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ontserrat"/>
                  <a:ea typeface="+mn-ea"/>
                  <a:cs typeface="+mn-cs"/>
                </a:rPr>
                <a:t>Transaction Size</a:t>
              </a:r>
              <a:r>
                <a:rPr kumimoji="0" lang="en-US" sz="900" b="0" i="0" u="none" strike="noStrike" kern="0" cap="none" spc="0" normalizeH="0" baseline="30000" noProof="0" dirty="0">
                  <a:ln>
                    <a:noFill/>
                  </a:ln>
                  <a:solidFill>
                    <a:prstClr val="black"/>
                  </a:solidFill>
                  <a:effectLst/>
                  <a:uLnTx/>
                  <a:uFillTx/>
                  <a:latin typeface="Montserrat"/>
                  <a:ea typeface="+mn-ea"/>
                  <a:cs typeface="+mn-cs"/>
                </a:rPr>
                <a:t>2</a:t>
              </a:r>
            </a:p>
          </p:txBody>
        </p:sp>
        <p:sp>
          <p:nvSpPr>
            <p:cNvPr id="20" name="Rectangle 19">
              <a:extLst>
                <a:ext uri="{FF2B5EF4-FFF2-40B4-BE49-F238E27FC236}">
                  <a16:creationId xmlns:a16="http://schemas.microsoft.com/office/drawing/2014/main" id="{E3E3ABD7-0497-4B3D-82EB-EBCD55A455D9}"/>
                </a:ext>
              </a:extLst>
            </p:cNvPr>
            <p:cNvSpPr/>
            <p:nvPr/>
          </p:nvSpPr>
          <p:spPr>
            <a:xfrm>
              <a:off x="7177619" y="926877"/>
              <a:ext cx="914400" cy="420624"/>
            </a:xfrm>
            <a:prstGeom prst="rect">
              <a:avLst/>
            </a:prstGeom>
            <a:solidFill>
              <a:srgbClr val="FEE9E8"/>
            </a:solidFill>
            <a:ln w="12700" cap="flat" cmpd="sng" algn="ctr">
              <a:solidFill>
                <a:srgbClr val="F9423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ontserrat"/>
                  <a:ea typeface="+mn-ea"/>
                  <a:cs typeface="+mn-cs"/>
                </a:rPr>
                <a:t>Current Status</a:t>
              </a:r>
              <a:endParaRPr kumimoji="0" lang="en-US" sz="900" b="0" i="0" u="none" strike="noStrike" kern="0" cap="none" spc="0" normalizeH="0" baseline="30000" noProof="0" dirty="0">
                <a:ln>
                  <a:noFill/>
                </a:ln>
                <a:solidFill>
                  <a:prstClr val="black"/>
                </a:solidFill>
                <a:effectLst/>
                <a:uLnTx/>
                <a:uFillTx/>
                <a:latin typeface="Montserrat"/>
                <a:ea typeface="+mn-ea"/>
                <a:cs typeface="+mn-cs"/>
              </a:endParaRPr>
            </a:p>
          </p:txBody>
        </p:sp>
        <p:cxnSp>
          <p:nvCxnSpPr>
            <p:cNvPr id="21" name="Straight Connector 20">
              <a:extLst>
                <a:ext uri="{FF2B5EF4-FFF2-40B4-BE49-F238E27FC236}">
                  <a16:creationId xmlns:a16="http://schemas.microsoft.com/office/drawing/2014/main" id="{66FF5BFD-48E1-4AD8-93FC-E227393F80C4}"/>
                </a:ext>
              </a:extLst>
            </p:cNvPr>
            <p:cNvCxnSpPr/>
            <p:nvPr/>
          </p:nvCxnSpPr>
          <p:spPr>
            <a:xfrm>
              <a:off x="1391687" y="5945741"/>
              <a:ext cx="7203437" cy="0"/>
            </a:xfrm>
            <a:prstGeom prst="line">
              <a:avLst/>
            </a:prstGeom>
            <a:noFill/>
            <a:ln w="6350" cap="flat" cmpd="sng" algn="ctr">
              <a:solidFill>
                <a:srgbClr val="1E252B"/>
              </a:solidFill>
              <a:prstDash val="solid"/>
              <a:miter lim="800000"/>
            </a:ln>
            <a:effectLst/>
          </p:spPr>
        </p:cxnSp>
        <p:grpSp>
          <p:nvGrpSpPr>
            <p:cNvPr id="22" name="Group 21">
              <a:extLst>
                <a:ext uri="{FF2B5EF4-FFF2-40B4-BE49-F238E27FC236}">
                  <a16:creationId xmlns:a16="http://schemas.microsoft.com/office/drawing/2014/main" id="{0F594BDE-28AA-4D23-9B68-E72655D0FF1E}"/>
                </a:ext>
              </a:extLst>
            </p:cNvPr>
            <p:cNvGrpSpPr/>
            <p:nvPr/>
          </p:nvGrpSpPr>
          <p:grpSpPr>
            <a:xfrm>
              <a:off x="1625024" y="1487424"/>
              <a:ext cx="6466995" cy="420624"/>
              <a:chOff x="1625024" y="1487424"/>
              <a:chExt cx="6466995" cy="420624"/>
            </a:xfrm>
          </p:grpSpPr>
          <p:sp>
            <p:nvSpPr>
              <p:cNvPr id="73" name="Rectangle 72">
                <a:extLst>
                  <a:ext uri="{FF2B5EF4-FFF2-40B4-BE49-F238E27FC236}">
                    <a16:creationId xmlns:a16="http://schemas.microsoft.com/office/drawing/2014/main" id="{524A53AB-A4D6-49FE-9736-62E94F4FB968}"/>
                  </a:ext>
                </a:extLst>
              </p:cNvPr>
              <p:cNvSpPr/>
              <p:nvPr/>
            </p:nvSpPr>
            <p:spPr>
              <a:xfrm>
                <a:off x="1625024" y="1488568"/>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Austin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South Terminal</a:t>
                </a:r>
              </a:p>
            </p:txBody>
          </p:sp>
          <p:sp>
            <p:nvSpPr>
              <p:cNvPr id="74" name="Rectangle 73">
                <a:extLst>
                  <a:ext uri="{FF2B5EF4-FFF2-40B4-BE49-F238E27FC236}">
                    <a16:creationId xmlns:a16="http://schemas.microsoft.com/office/drawing/2014/main" id="{73D3607A-04E2-4059-B257-3C2F9CB0E93F}"/>
                  </a:ext>
                </a:extLst>
              </p:cNvPr>
              <p:cNvSpPr/>
              <p:nvPr/>
            </p:nvSpPr>
            <p:spPr>
              <a:xfrm>
                <a:off x="3051418" y="1487424"/>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6.8</a:t>
                </a:r>
              </a:p>
            </p:txBody>
          </p:sp>
          <p:sp>
            <p:nvSpPr>
              <p:cNvPr id="75" name="Rectangle 74">
                <a:extLst>
                  <a:ext uri="{FF2B5EF4-FFF2-40B4-BE49-F238E27FC236}">
                    <a16:creationId xmlns:a16="http://schemas.microsoft.com/office/drawing/2014/main" id="{08036E84-7D12-4534-B426-186674805951}"/>
                  </a:ext>
                </a:extLst>
              </p:cNvPr>
              <p:cNvSpPr/>
              <p:nvPr/>
            </p:nvSpPr>
            <p:spPr>
              <a:xfrm>
                <a:off x="4082968" y="1487424"/>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New Facility</a:t>
                </a:r>
              </a:p>
            </p:txBody>
          </p:sp>
          <p:sp>
            <p:nvSpPr>
              <p:cNvPr id="76" name="Rectangle 75">
                <a:extLst>
                  <a:ext uri="{FF2B5EF4-FFF2-40B4-BE49-F238E27FC236}">
                    <a16:creationId xmlns:a16="http://schemas.microsoft.com/office/drawing/2014/main" id="{CE109DE5-2ED5-41E1-8661-0C798346855A}"/>
                  </a:ext>
                </a:extLst>
              </p:cNvPr>
              <p:cNvSpPr/>
              <p:nvPr/>
            </p:nvSpPr>
            <p:spPr>
              <a:xfrm>
                <a:off x="5114518" y="1487424"/>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DBFOM</a:t>
                </a:r>
                <a:endParaRPr kumimoji="0" lang="en-US" sz="850" b="1" i="0" u="none" strike="noStrike" kern="0" cap="none" spc="0" normalizeH="0" baseline="0" noProof="0" dirty="0">
                  <a:ln>
                    <a:noFill/>
                  </a:ln>
                  <a:solidFill>
                    <a:prstClr val="black"/>
                  </a:solidFill>
                  <a:effectLst/>
                  <a:uLnTx/>
                  <a:uFillTx/>
                  <a:latin typeface="Montserrat"/>
                  <a:ea typeface="+mn-ea"/>
                  <a:cs typeface="+mn-cs"/>
                </a:endParaRPr>
              </a:p>
            </p:txBody>
          </p:sp>
          <p:sp>
            <p:nvSpPr>
              <p:cNvPr id="77" name="Rectangle 76">
                <a:extLst>
                  <a:ext uri="{FF2B5EF4-FFF2-40B4-BE49-F238E27FC236}">
                    <a16:creationId xmlns:a16="http://schemas.microsoft.com/office/drawing/2014/main" id="{851FD0B9-3684-4237-96C0-7AFDAD3F7AF5}"/>
                  </a:ext>
                </a:extLst>
              </p:cNvPr>
              <p:cNvSpPr/>
              <p:nvPr/>
            </p:nvSpPr>
            <p:spPr>
              <a:xfrm>
                <a:off x="6146068" y="1487424"/>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$10M</a:t>
                </a:r>
              </a:p>
            </p:txBody>
          </p:sp>
          <p:sp>
            <p:nvSpPr>
              <p:cNvPr id="78" name="Rectangle 77">
                <a:extLst>
                  <a:ext uri="{FF2B5EF4-FFF2-40B4-BE49-F238E27FC236}">
                    <a16:creationId xmlns:a16="http://schemas.microsoft.com/office/drawing/2014/main" id="{C6069098-8AB5-4D74-A057-7C076886B45B}"/>
                  </a:ext>
                </a:extLst>
              </p:cNvPr>
              <p:cNvSpPr/>
              <p:nvPr/>
            </p:nvSpPr>
            <p:spPr>
              <a:xfrm>
                <a:off x="7177619" y="1487424"/>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In Operation</a:t>
                </a:r>
              </a:p>
            </p:txBody>
          </p:sp>
        </p:grpSp>
        <p:grpSp>
          <p:nvGrpSpPr>
            <p:cNvPr id="23" name="Group 22">
              <a:extLst>
                <a:ext uri="{FF2B5EF4-FFF2-40B4-BE49-F238E27FC236}">
                  <a16:creationId xmlns:a16="http://schemas.microsoft.com/office/drawing/2014/main" id="{BBA7AE65-AE53-40E9-AE64-F881964BDACB}"/>
                </a:ext>
              </a:extLst>
            </p:cNvPr>
            <p:cNvGrpSpPr/>
            <p:nvPr/>
          </p:nvGrpSpPr>
          <p:grpSpPr>
            <a:xfrm>
              <a:off x="1625024" y="2060479"/>
              <a:ext cx="6466995" cy="420624"/>
              <a:chOff x="1625024" y="2060479"/>
              <a:chExt cx="6466995" cy="420624"/>
            </a:xfrm>
          </p:grpSpPr>
          <p:sp>
            <p:nvSpPr>
              <p:cNvPr id="67" name="Rectangle 66">
                <a:extLst>
                  <a:ext uri="{FF2B5EF4-FFF2-40B4-BE49-F238E27FC236}">
                    <a16:creationId xmlns:a16="http://schemas.microsoft.com/office/drawing/2014/main" id="{476B665C-D87A-46D7-89DC-3F5B7308F1D8}"/>
                  </a:ext>
                </a:extLst>
              </p:cNvPr>
              <p:cNvSpPr/>
              <p:nvPr/>
            </p:nvSpPr>
            <p:spPr>
              <a:xfrm>
                <a:off x="1625024" y="2061623"/>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Denver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Great Hall</a:t>
                </a:r>
              </a:p>
            </p:txBody>
          </p:sp>
          <p:sp>
            <p:nvSpPr>
              <p:cNvPr id="68" name="Rectangle 67">
                <a:extLst>
                  <a:ext uri="{FF2B5EF4-FFF2-40B4-BE49-F238E27FC236}">
                    <a16:creationId xmlns:a16="http://schemas.microsoft.com/office/drawing/2014/main" id="{115C3845-7132-484C-ACE2-DF6F03F51B67}"/>
                  </a:ext>
                </a:extLst>
              </p:cNvPr>
              <p:cNvSpPr/>
              <p:nvPr/>
            </p:nvSpPr>
            <p:spPr>
              <a:xfrm>
                <a:off x="3051418" y="206047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29.8</a:t>
                </a:r>
              </a:p>
            </p:txBody>
          </p:sp>
          <p:sp>
            <p:nvSpPr>
              <p:cNvPr id="69" name="Rectangle 68">
                <a:extLst>
                  <a:ext uri="{FF2B5EF4-FFF2-40B4-BE49-F238E27FC236}">
                    <a16:creationId xmlns:a16="http://schemas.microsoft.com/office/drawing/2014/main" id="{62C4512E-2958-4C42-97D0-B624AF56BC72}"/>
                  </a:ext>
                </a:extLst>
              </p:cNvPr>
              <p:cNvSpPr/>
              <p:nvPr/>
            </p:nvSpPr>
            <p:spPr>
              <a:xfrm>
                <a:off x="4082968" y="206047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Renovation</a:t>
                </a:r>
              </a:p>
            </p:txBody>
          </p:sp>
          <p:sp>
            <p:nvSpPr>
              <p:cNvPr id="70" name="Rectangle 69">
                <a:extLst>
                  <a:ext uri="{FF2B5EF4-FFF2-40B4-BE49-F238E27FC236}">
                    <a16:creationId xmlns:a16="http://schemas.microsoft.com/office/drawing/2014/main" id="{9F32FEC9-8234-437E-9F6B-F163EAA5C695}"/>
                  </a:ext>
                </a:extLst>
              </p:cNvPr>
              <p:cNvSpPr/>
              <p:nvPr/>
            </p:nvSpPr>
            <p:spPr>
              <a:xfrm>
                <a:off x="5114518" y="206047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DBFOM/ Availability Payment</a:t>
                </a:r>
              </a:p>
            </p:txBody>
          </p:sp>
          <p:sp>
            <p:nvSpPr>
              <p:cNvPr id="71" name="Rectangle 70">
                <a:extLst>
                  <a:ext uri="{FF2B5EF4-FFF2-40B4-BE49-F238E27FC236}">
                    <a16:creationId xmlns:a16="http://schemas.microsoft.com/office/drawing/2014/main" id="{B5C99746-BB4E-4924-8670-C5D84182F47A}"/>
                  </a:ext>
                </a:extLst>
              </p:cNvPr>
              <p:cNvSpPr/>
              <p:nvPr/>
            </p:nvSpPr>
            <p:spPr>
              <a:xfrm>
                <a:off x="6146068" y="206047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$650M</a:t>
                </a:r>
              </a:p>
            </p:txBody>
          </p:sp>
          <p:sp>
            <p:nvSpPr>
              <p:cNvPr id="72" name="Rectangle 71">
                <a:extLst>
                  <a:ext uri="{FF2B5EF4-FFF2-40B4-BE49-F238E27FC236}">
                    <a16:creationId xmlns:a16="http://schemas.microsoft.com/office/drawing/2014/main" id="{E98E48E5-3F79-42C8-9927-674AA5941608}"/>
                  </a:ext>
                </a:extLst>
              </p:cNvPr>
              <p:cNvSpPr/>
              <p:nvPr/>
            </p:nvSpPr>
            <p:spPr>
              <a:xfrm>
                <a:off x="7177619" y="206047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Terminated</a:t>
                </a:r>
              </a:p>
            </p:txBody>
          </p:sp>
        </p:grpSp>
        <p:grpSp>
          <p:nvGrpSpPr>
            <p:cNvPr id="24" name="Group 23">
              <a:extLst>
                <a:ext uri="{FF2B5EF4-FFF2-40B4-BE49-F238E27FC236}">
                  <a16:creationId xmlns:a16="http://schemas.microsoft.com/office/drawing/2014/main" id="{E9857526-77DE-493A-BD0B-D80D70637DAA}"/>
                </a:ext>
              </a:extLst>
            </p:cNvPr>
            <p:cNvGrpSpPr/>
            <p:nvPr/>
          </p:nvGrpSpPr>
          <p:grpSpPr>
            <a:xfrm>
              <a:off x="1625024" y="3733499"/>
              <a:ext cx="6466995" cy="420624"/>
              <a:chOff x="1625024" y="3733499"/>
              <a:chExt cx="6466995" cy="420624"/>
            </a:xfrm>
          </p:grpSpPr>
          <p:sp>
            <p:nvSpPr>
              <p:cNvPr id="61" name="Rectangle 60">
                <a:extLst>
                  <a:ext uri="{FF2B5EF4-FFF2-40B4-BE49-F238E27FC236}">
                    <a16:creationId xmlns:a16="http://schemas.microsoft.com/office/drawing/2014/main" id="{740F6A1A-7CCD-4CFC-83B8-81723F36FBEF}"/>
                  </a:ext>
                </a:extLst>
              </p:cNvPr>
              <p:cNvSpPr/>
              <p:nvPr/>
            </p:nvSpPr>
            <p:spPr>
              <a:xfrm>
                <a:off x="1625024" y="3734643"/>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LaGuardia Terminal B</a:t>
                </a:r>
              </a:p>
            </p:txBody>
          </p:sp>
          <p:sp>
            <p:nvSpPr>
              <p:cNvPr id="62" name="Rectangle 61">
                <a:extLst>
                  <a:ext uri="{FF2B5EF4-FFF2-40B4-BE49-F238E27FC236}">
                    <a16:creationId xmlns:a16="http://schemas.microsoft.com/office/drawing/2014/main" id="{21662953-B050-4B72-994A-2B7398437288}"/>
                  </a:ext>
                </a:extLst>
              </p:cNvPr>
              <p:cNvSpPr/>
              <p:nvPr/>
            </p:nvSpPr>
            <p:spPr>
              <a:xfrm>
                <a:off x="3051418" y="373349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14.6</a:t>
                </a:r>
              </a:p>
            </p:txBody>
          </p:sp>
          <p:sp>
            <p:nvSpPr>
              <p:cNvPr id="63" name="Rectangle 62">
                <a:extLst>
                  <a:ext uri="{FF2B5EF4-FFF2-40B4-BE49-F238E27FC236}">
                    <a16:creationId xmlns:a16="http://schemas.microsoft.com/office/drawing/2014/main" id="{9196CF3A-6415-4638-B7EB-18ABBC66DFF9}"/>
                  </a:ext>
                </a:extLst>
              </p:cNvPr>
              <p:cNvSpPr/>
              <p:nvPr/>
            </p:nvSpPr>
            <p:spPr>
              <a:xfrm>
                <a:off x="4082968" y="373349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Renovation</a:t>
                </a:r>
              </a:p>
            </p:txBody>
          </p:sp>
          <p:sp>
            <p:nvSpPr>
              <p:cNvPr id="64" name="Rectangle 63">
                <a:extLst>
                  <a:ext uri="{FF2B5EF4-FFF2-40B4-BE49-F238E27FC236}">
                    <a16:creationId xmlns:a16="http://schemas.microsoft.com/office/drawing/2014/main" id="{074EDA14-AB40-460A-8E6D-A97B2C6D2222}"/>
                  </a:ext>
                </a:extLst>
              </p:cNvPr>
              <p:cNvSpPr/>
              <p:nvPr/>
            </p:nvSpPr>
            <p:spPr>
              <a:xfrm>
                <a:off x="5114518" y="373349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DBFOM</a:t>
                </a:r>
              </a:p>
            </p:txBody>
          </p:sp>
          <p:sp>
            <p:nvSpPr>
              <p:cNvPr id="65" name="Rectangle 64">
                <a:extLst>
                  <a:ext uri="{FF2B5EF4-FFF2-40B4-BE49-F238E27FC236}">
                    <a16:creationId xmlns:a16="http://schemas.microsoft.com/office/drawing/2014/main" id="{6665E9A7-16AB-4313-B926-AEB2676A6C24}"/>
                  </a:ext>
                </a:extLst>
              </p:cNvPr>
              <p:cNvSpPr/>
              <p:nvPr/>
            </p:nvSpPr>
            <p:spPr>
              <a:xfrm>
                <a:off x="6146068" y="373349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$4B</a:t>
                </a:r>
              </a:p>
            </p:txBody>
          </p:sp>
          <p:sp>
            <p:nvSpPr>
              <p:cNvPr id="66" name="Rectangle 65">
                <a:extLst>
                  <a:ext uri="{FF2B5EF4-FFF2-40B4-BE49-F238E27FC236}">
                    <a16:creationId xmlns:a16="http://schemas.microsoft.com/office/drawing/2014/main" id="{11235947-A1BA-4B52-9D0C-74049DD0C9A2}"/>
                  </a:ext>
                </a:extLst>
              </p:cNvPr>
              <p:cNvSpPr/>
              <p:nvPr/>
            </p:nvSpPr>
            <p:spPr>
              <a:xfrm>
                <a:off x="7177619" y="3733499"/>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Under  Construction</a:t>
                </a:r>
              </a:p>
            </p:txBody>
          </p:sp>
        </p:grpSp>
        <p:grpSp>
          <p:nvGrpSpPr>
            <p:cNvPr id="25" name="Group 24">
              <a:extLst>
                <a:ext uri="{FF2B5EF4-FFF2-40B4-BE49-F238E27FC236}">
                  <a16:creationId xmlns:a16="http://schemas.microsoft.com/office/drawing/2014/main" id="{CDA9B4A3-CCDB-415E-BC8A-4C6AC65C3AC4}"/>
                </a:ext>
              </a:extLst>
            </p:cNvPr>
            <p:cNvGrpSpPr/>
            <p:nvPr/>
          </p:nvGrpSpPr>
          <p:grpSpPr>
            <a:xfrm>
              <a:off x="1625024" y="4838437"/>
              <a:ext cx="6466995" cy="420624"/>
              <a:chOff x="1625024" y="4838437"/>
              <a:chExt cx="6466995" cy="420624"/>
            </a:xfrm>
          </p:grpSpPr>
          <p:sp>
            <p:nvSpPr>
              <p:cNvPr id="55" name="Rectangle 54">
                <a:extLst>
                  <a:ext uri="{FF2B5EF4-FFF2-40B4-BE49-F238E27FC236}">
                    <a16:creationId xmlns:a16="http://schemas.microsoft.com/office/drawing/2014/main" id="{4BE5CF19-2D1B-4ACF-BADE-78149ED616B7}"/>
                  </a:ext>
                </a:extLst>
              </p:cNvPr>
              <p:cNvSpPr/>
              <p:nvPr/>
            </p:nvSpPr>
            <p:spPr>
              <a:xfrm>
                <a:off x="1625024" y="4839581"/>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San Juan Privatization</a:t>
                </a:r>
              </a:p>
            </p:txBody>
          </p:sp>
          <p:sp>
            <p:nvSpPr>
              <p:cNvPr id="56" name="Rectangle 55">
                <a:extLst>
                  <a:ext uri="{FF2B5EF4-FFF2-40B4-BE49-F238E27FC236}">
                    <a16:creationId xmlns:a16="http://schemas.microsoft.com/office/drawing/2014/main" id="{97F28DBB-D010-457C-9536-6B43A4961559}"/>
                  </a:ext>
                </a:extLst>
              </p:cNvPr>
              <p:cNvSpPr/>
              <p:nvPr/>
            </p:nvSpPr>
            <p:spPr>
              <a:xfrm>
                <a:off x="3051418" y="4838437"/>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4.2</a:t>
                </a:r>
              </a:p>
            </p:txBody>
          </p:sp>
          <p:sp>
            <p:nvSpPr>
              <p:cNvPr id="57" name="Rectangle 56">
                <a:extLst>
                  <a:ext uri="{FF2B5EF4-FFF2-40B4-BE49-F238E27FC236}">
                    <a16:creationId xmlns:a16="http://schemas.microsoft.com/office/drawing/2014/main" id="{0C6E4C55-09E0-4278-9219-AD392190B94C}"/>
                  </a:ext>
                </a:extLst>
              </p:cNvPr>
              <p:cNvSpPr/>
              <p:nvPr/>
            </p:nvSpPr>
            <p:spPr>
              <a:xfrm>
                <a:off x="4082968" y="4838437"/>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Monetization</a:t>
                </a:r>
              </a:p>
            </p:txBody>
          </p:sp>
          <p:sp>
            <p:nvSpPr>
              <p:cNvPr id="58" name="Rectangle 57">
                <a:extLst>
                  <a:ext uri="{FF2B5EF4-FFF2-40B4-BE49-F238E27FC236}">
                    <a16:creationId xmlns:a16="http://schemas.microsoft.com/office/drawing/2014/main" id="{BB8EDF03-5E60-43F3-AEFE-C597CDFFA2F9}"/>
                  </a:ext>
                </a:extLst>
              </p:cNvPr>
              <p:cNvSpPr/>
              <p:nvPr/>
            </p:nvSpPr>
            <p:spPr>
              <a:xfrm>
                <a:off x="5114518" y="4838437"/>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APPP</a:t>
                </a:r>
              </a:p>
            </p:txBody>
          </p:sp>
          <p:sp>
            <p:nvSpPr>
              <p:cNvPr id="59" name="Rectangle 58">
                <a:extLst>
                  <a:ext uri="{FF2B5EF4-FFF2-40B4-BE49-F238E27FC236}">
                    <a16:creationId xmlns:a16="http://schemas.microsoft.com/office/drawing/2014/main" id="{4E57E1C3-EC69-44C9-AB33-53664AEFBC14}"/>
                  </a:ext>
                </a:extLst>
              </p:cNvPr>
              <p:cNvSpPr/>
              <p:nvPr/>
            </p:nvSpPr>
            <p:spPr>
              <a:xfrm>
                <a:off x="6146068" y="4838437"/>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$620M</a:t>
                </a:r>
              </a:p>
            </p:txBody>
          </p:sp>
          <p:sp>
            <p:nvSpPr>
              <p:cNvPr id="60" name="Rectangle 59">
                <a:extLst>
                  <a:ext uri="{FF2B5EF4-FFF2-40B4-BE49-F238E27FC236}">
                    <a16:creationId xmlns:a16="http://schemas.microsoft.com/office/drawing/2014/main" id="{91CA1860-9F15-412A-9AF0-49D6A4BE1BB5}"/>
                  </a:ext>
                </a:extLst>
              </p:cNvPr>
              <p:cNvSpPr/>
              <p:nvPr/>
            </p:nvSpPr>
            <p:spPr>
              <a:xfrm>
                <a:off x="7177619" y="4838437"/>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In Operation</a:t>
                </a:r>
              </a:p>
            </p:txBody>
          </p:sp>
        </p:grpSp>
        <p:grpSp>
          <p:nvGrpSpPr>
            <p:cNvPr id="26" name="Group 25">
              <a:extLst>
                <a:ext uri="{FF2B5EF4-FFF2-40B4-BE49-F238E27FC236}">
                  <a16:creationId xmlns:a16="http://schemas.microsoft.com/office/drawing/2014/main" id="{EFBA4818-166E-4417-9D88-EE1FE8DD2ADC}"/>
                </a:ext>
              </a:extLst>
            </p:cNvPr>
            <p:cNvGrpSpPr/>
            <p:nvPr/>
          </p:nvGrpSpPr>
          <p:grpSpPr>
            <a:xfrm>
              <a:off x="1625024" y="3164063"/>
              <a:ext cx="6466995" cy="420624"/>
              <a:chOff x="1625024" y="3164063"/>
              <a:chExt cx="6466995" cy="420624"/>
            </a:xfrm>
          </p:grpSpPr>
          <p:sp>
            <p:nvSpPr>
              <p:cNvPr id="49" name="Rectangle 48">
                <a:extLst>
                  <a:ext uri="{FF2B5EF4-FFF2-40B4-BE49-F238E27FC236}">
                    <a16:creationId xmlns:a16="http://schemas.microsoft.com/office/drawing/2014/main" id="{BD0BE775-AE63-4DF4-9637-D4AE96AD64A5}"/>
                  </a:ext>
                </a:extLst>
              </p:cNvPr>
              <p:cNvSpPr/>
              <p:nvPr/>
            </p:nvSpPr>
            <p:spPr>
              <a:xfrm>
                <a:off x="1625024" y="3165207"/>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Gary Airport Management and Development</a:t>
                </a:r>
              </a:p>
            </p:txBody>
          </p:sp>
          <p:sp>
            <p:nvSpPr>
              <p:cNvPr id="50" name="Rectangle 49">
                <a:extLst>
                  <a:ext uri="{FF2B5EF4-FFF2-40B4-BE49-F238E27FC236}">
                    <a16:creationId xmlns:a16="http://schemas.microsoft.com/office/drawing/2014/main" id="{183CEBF9-5278-4014-9664-F4D656B31F13}"/>
                  </a:ext>
                </a:extLst>
              </p:cNvPr>
              <p:cNvSpPr/>
              <p:nvPr/>
            </p:nvSpPr>
            <p:spPr>
              <a:xfrm>
                <a:off x="3051418" y="3164063"/>
                <a:ext cx="914400" cy="420624"/>
              </a:xfrm>
              <a:prstGeom prst="rect">
                <a:avLst/>
              </a:prstGeom>
              <a:solidFill>
                <a:srgbClr val="D8E6F0"/>
              </a:solidFill>
              <a:ln w="12700" cap="flat" cmpd="sng" algn="ctr">
                <a:solidFill>
                  <a:srgbClr val="9EA9B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N/A</a:t>
                </a:r>
              </a:p>
            </p:txBody>
          </p:sp>
          <p:sp>
            <p:nvSpPr>
              <p:cNvPr id="51" name="Rectangle 50">
                <a:extLst>
                  <a:ext uri="{FF2B5EF4-FFF2-40B4-BE49-F238E27FC236}">
                    <a16:creationId xmlns:a16="http://schemas.microsoft.com/office/drawing/2014/main" id="{8B7AF056-8C76-4CBA-B592-8BE6B8FE262B}"/>
                  </a:ext>
                </a:extLst>
              </p:cNvPr>
              <p:cNvSpPr/>
              <p:nvPr/>
            </p:nvSpPr>
            <p:spPr>
              <a:xfrm>
                <a:off x="4082968" y="3164063"/>
                <a:ext cx="914399"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Development</a:t>
                </a:r>
              </a:p>
            </p:txBody>
          </p:sp>
          <p:sp>
            <p:nvSpPr>
              <p:cNvPr id="52" name="Rectangle 51">
                <a:extLst>
                  <a:ext uri="{FF2B5EF4-FFF2-40B4-BE49-F238E27FC236}">
                    <a16:creationId xmlns:a16="http://schemas.microsoft.com/office/drawing/2014/main" id="{5309E2D5-7F12-47DC-A4A1-78991F0B9A6D}"/>
                  </a:ext>
                </a:extLst>
              </p:cNvPr>
              <p:cNvSpPr/>
              <p:nvPr/>
            </p:nvSpPr>
            <p:spPr>
              <a:xfrm>
                <a:off x="5114518" y="316406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Private Operation</a:t>
                </a:r>
                <a:endParaRPr kumimoji="0" lang="en-US" sz="850" b="1" i="0" u="none" strike="noStrike" kern="0" cap="none" spc="0" normalizeH="0" baseline="0" noProof="0" dirty="0">
                  <a:ln>
                    <a:noFill/>
                  </a:ln>
                  <a:solidFill>
                    <a:prstClr val="black"/>
                  </a:solidFill>
                  <a:effectLst/>
                  <a:uLnTx/>
                  <a:uFillTx/>
                  <a:latin typeface="Montserrat"/>
                  <a:ea typeface="+mn-ea"/>
                  <a:cs typeface="+mn-cs"/>
                </a:endParaRPr>
              </a:p>
            </p:txBody>
          </p:sp>
          <p:sp>
            <p:nvSpPr>
              <p:cNvPr id="53" name="Rectangle 52">
                <a:extLst>
                  <a:ext uri="{FF2B5EF4-FFF2-40B4-BE49-F238E27FC236}">
                    <a16:creationId xmlns:a16="http://schemas.microsoft.com/office/drawing/2014/main" id="{4654684F-FEAA-4372-A505-DDECFB0BF6DD}"/>
                  </a:ext>
                </a:extLst>
              </p:cNvPr>
              <p:cNvSpPr/>
              <p:nvPr/>
            </p:nvSpPr>
            <p:spPr>
              <a:xfrm>
                <a:off x="6146068" y="316406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$170M</a:t>
                </a:r>
              </a:p>
            </p:txBody>
          </p:sp>
          <p:sp>
            <p:nvSpPr>
              <p:cNvPr id="54" name="Rectangle 53">
                <a:extLst>
                  <a:ext uri="{FF2B5EF4-FFF2-40B4-BE49-F238E27FC236}">
                    <a16:creationId xmlns:a16="http://schemas.microsoft.com/office/drawing/2014/main" id="{F49EE04D-21D4-46E6-884F-0D857E3BA963}"/>
                  </a:ext>
                </a:extLst>
              </p:cNvPr>
              <p:cNvSpPr/>
              <p:nvPr/>
            </p:nvSpPr>
            <p:spPr>
              <a:xfrm>
                <a:off x="7177619" y="316406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In Operation</a:t>
                </a:r>
              </a:p>
            </p:txBody>
          </p:sp>
        </p:grpSp>
        <p:grpSp>
          <p:nvGrpSpPr>
            <p:cNvPr id="27" name="Group 26">
              <a:extLst>
                <a:ext uri="{FF2B5EF4-FFF2-40B4-BE49-F238E27FC236}">
                  <a16:creationId xmlns:a16="http://schemas.microsoft.com/office/drawing/2014/main" id="{D561B7EF-1EED-4840-AF53-487584E1D368}"/>
                </a:ext>
              </a:extLst>
            </p:cNvPr>
            <p:cNvGrpSpPr/>
            <p:nvPr/>
          </p:nvGrpSpPr>
          <p:grpSpPr>
            <a:xfrm>
              <a:off x="1625024" y="5409090"/>
              <a:ext cx="6466995" cy="420624"/>
              <a:chOff x="1625024" y="5409090"/>
              <a:chExt cx="6466995" cy="420624"/>
            </a:xfrm>
          </p:grpSpPr>
          <p:sp>
            <p:nvSpPr>
              <p:cNvPr id="43" name="Rectangle 42">
                <a:extLst>
                  <a:ext uri="{FF2B5EF4-FFF2-40B4-BE49-F238E27FC236}">
                    <a16:creationId xmlns:a16="http://schemas.microsoft.com/office/drawing/2014/main" id="{9CFE4CE0-A14F-44CC-A315-F4C029335891}"/>
                  </a:ext>
                </a:extLst>
              </p:cNvPr>
              <p:cNvSpPr/>
              <p:nvPr/>
            </p:nvSpPr>
            <p:spPr>
              <a:xfrm>
                <a:off x="1625024" y="5410234"/>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Stewart Int’l.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Privatization and Reversion</a:t>
                </a:r>
              </a:p>
            </p:txBody>
          </p:sp>
          <p:sp>
            <p:nvSpPr>
              <p:cNvPr id="44" name="Rectangle 43">
                <a:extLst>
                  <a:ext uri="{FF2B5EF4-FFF2-40B4-BE49-F238E27FC236}">
                    <a16:creationId xmlns:a16="http://schemas.microsoft.com/office/drawing/2014/main" id="{520D578F-2226-41DB-9E03-32ADD2CD55BE}"/>
                  </a:ext>
                </a:extLst>
              </p:cNvPr>
              <p:cNvSpPr/>
              <p:nvPr/>
            </p:nvSpPr>
            <p:spPr>
              <a:xfrm>
                <a:off x="3051418" y="5409090"/>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0.2</a:t>
                </a:r>
              </a:p>
            </p:txBody>
          </p:sp>
          <p:sp>
            <p:nvSpPr>
              <p:cNvPr id="45" name="Rectangle 44">
                <a:extLst>
                  <a:ext uri="{FF2B5EF4-FFF2-40B4-BE49-F238E27FC236}">
                    <a16:creationId xmlns:a16="http://schemas.microsoft.com/office/drawing/2014/main" id="{D2AA1910-58FF-4CF4-AD6A-B1C2AFA3EA9C}"/>
                  </a:ext>
                </a:extLst>
              </p:cNvPr>
              <p:cNvSpPr/>
              <p:nvPr/>
            </p:nvSpPr>
            <p:spPr>
              <a:xfrm>
                <a:off x="4082968" y="5409090"/>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Monetization</a:t>
                </a:r>
              </a:p>
            </p:txBody>
          </p:sp>
          <p:sp>
            <p:nvSpPr>
              <p:cNvPr id="46" name="Rectangle 45">
                <a:extLst>
                  <a:ext uri="{FF2B5EF4-FFF2-40B4-BE49-F238E27FC236}">
                    <a16:creationId xmlns:a16="http://schemas.microsoft.com/office/drawing/2014/main" id="{750F56A8-70BA-4DE6-9900-BBB905C46339}"/>
                  </a:ext>
                </a:extLst>
              </p:cNvPr>
              <p:cNvSpPr/>
              <p:nvPr/>
            </p:nvSpPr>
            <p:spPr>
              <a:xfrm>
                <a:off x="5114518" y="5409090"/>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APPP</a:t>
                </a:r>
                <a:endParaRPr kumimoji="0" lang="en-US" sz="850" b="1" i="0" u="none" strike="noStrike" kern="0" cap="none" spc="0" normalizeH="0" baseline="0" noProof="0" dirty="0">
                  <a:ln>
                    <a:noFill/>
                  </a:ln>
                  <a:solidFill>
                    <a:prstClr val="black"/>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C2F1E359-2168-427E-BC83-B93765D792A9}"/>
                  </a:ext>
                </a:extLst>
              </p:cNvPr>
              <p:cNvSpPr/>
              <p:nvPr/>
            </p:nvSpPr>
            <p:spPr>
              <a:xfrm>
                <a:off x="6146068" y="5409090"/>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$35M</a:t>
                </a:r>
                <a:r>
                  <a:rPr kumimoji="0" lang="en-US" sz="850" b="0" i="0" u="none" strike="noStrike" kern="0" cap="none" spc="0" normalizeH="0" baseline="30000" noProof="0" dirty="0">
                    <a:ln>
                      <a:noFill/>
                    </a:ln>
                    <a:solidFill>
                      <a:prstClr val="black"/>
                    </a:solidFill>
                    <a:effectLst/>
                    <a:uLnTx/>
                    <a:uFillTx/>
                    <a:latin typeface="Montserrat"/>
                    <a:ea typeface="+mn-ea"/>
                    <a:cs typeface="+mn-cs"/>
                  </a:rPr>
                  <a:t>3</a:t>
                </a:r>
              </a:p>
            </p:txBody>
          </p:sp>
          <p:sp>
            <p:nvSpPr>
              <p:cNvPr id="48" name="Rectangle 47">
                <a:extLst>
                  <a:ext uri="{FF2B5EF4-FFF2-40B4-BE49-F238E27FC236}">
                    <a16:creationId xmlns:a16="http://schemas.microsoft.com/office/drawing/2014/main" id="{3912D39F-3529-4F0E-A7A6-0170EB27786C}"/>
                  </a:ext>
                </a:extLst>
              </p:cNvPr>
              <p:cNvSpPr/>
              <p:nvPr/>
            </p:nvSpPr>
            <p:spPr>
              <a:xfrm>
                <a:off x="7177619" y="5409090"/>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Lease Sold</a:t>
                </a:r>
                <a:r>
                  <a:rPr kumimoji="0" lang="en-US" sz="850" b="0" i="0" u="none" strike="noStrike" kern="0" cap="none" spc="0" normalizeH="0" baseline="30000" noProof="0" dirty="0">
                    <a:ln>
                      <a:noFill/>
                    </a:ln>
                    <a:solidFill>
                      <a:prstClr val="black"/>
                    </a:solidFill>
                    <a:effectLst/>
                    <a:uLnTx/>
                    <a:uFillTx/>
                    <a:latin typeface="Montserrat"/>
                    <a:ea typeface="+mn-ea"/>
                    <a:cs typeface="+mn-cs"/>
                  </a:rPr>
                  <a:t>4</a:t>
                </a:r>
              </a:p>
            </p:txBody>
          </p:sp>
        </p:grpSp>
        <p:grpSp>
          <p:nvGrpSpPr>
            <p:cNvPr id="28" name="Group 27">
              <a:extLst>
                <a:ext uri="{FF2B5EF4-FFF2-40B4-BE49-F238E27FC236}">
                  <a16:creationId xmlns:a16="http://schemas.microsoft.com/office/drawing/2014/main" id="{CE6231BC-84FF-4C9C-B0AE-45AB0B62BA3D}"/>
                </a:ext>
              </a:extLst>
            </p:cNvPr>
            <p:cNvGrpSpPr/>
            <p:nvPr/>
          </p:nvGrpSpPr>
          <p:grpSpPr>
            <a:xfrm>
              <a:off x="1625024" y="2580204"/>
              <a:ext cx="6466995" cy="420624"/>
              <a:chOff x="1625024" y="2608173"/>
              <a:chExt cx="6466995" cy="420624"/>
            </a:xfrm>
          </p:grpSpPr>
          <p:sp>
            <p:nvSpPr>
              <p:cNvPr id="37" name="Rectangle 36">
                <a:extLst>
                  <a:ext uri="{FF2B5EF4-FFF2-40B4-BE49-F238E27FC236}">
                    <a16:creationId xmlns:a16="http://schemas.microsoft.com/office/drawing/2014/main" id="{6D76A9AF-920C-4C89-B6D3-4575A668F79E}"/>
                  </a:ext>
                </a:extLst>
              </p:cNvPr>
              <p:cNvSpPr/>
              <p:nvPr/>
            </p:nvSpPr>
            <p:spPr>
              <a:xfrm>
                <a:off x="1625024" y="2609317"/>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Everett Paine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Field Terminal</a:t>
                </a:r>
              </a:p>
            </p:txBody>
          </p:sp>
          <p:sp>
            <p:nvSpPr>
              <p:cNvPr id="38" name="Rectangle 37">
                <a:extLst>
                  <a:ext uri="{FF2B5EF4-FFF2-40B4-BE49-F238E27FC236}">
                    <a16:creationId xmlns:a16="http://schemas.microsoft.com/office/drawing/2014/main" id="{D477F424-18C8-48B3-93F9-567B4BF5D439}"/>
                  </a:ext>
                </a:extLst>
              </p:cNvPr>
              <p:cNvSpPr/>
              <p:nvPr/>
            </p:nvSpPr>
            <p:spPr>
              <a:xfrm>
                <a:off x="3051418" y="2608173"/>
                <a:ext cx="914400" cy="420624"/>
              </a:xfrm>
              <a:prstGeom prst="rect">
                <a:avLst/>
              </a:prstGeom>
              <a:solidFill>
                <a:srgbClr val="D8E6F0"/>
              </a:solidFill>
              <a:ln w="12700" cap="flat" cmpd="sng" algn="ctr">
                <a:solidFill>
                  <a:srgbClr val="9EA9B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N/A</a:t>
                </a:r>
              </a:p>
            </p:txBody>
          </p:sp>
          <p:sp>
            <p:nvSpPr>
              <p:cNvPr id="39" name="Rectangle 38">
                <a:extLst>
                  <a:ext uri="{FF2B5EF4-FFF2-40B4-BE49-F238E27FC236}">
                    <a16:creationId xmlns:a16="http://schemas.microsoft.com/office/drawing/2014/main" id="{2E0805F6-4313-4AE0-8A44-2833C75AB32C}"/>
                  </a:ext>
                </a:extLst>
              </p:cNvPr>
              <p:cNvSpPr/>
              <p:nvPr/>
            </p:nvSpPr>
            <p:spPr>
              <a:xfrm>
                <a:off x="4082968" y="260817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New Facility</a:t>
                </a:r>
              </a:p>
            </p:txBody>
          </p:sp>
          <p:sp>
            <p:nvSpPr>
              <p:cNvPr id="40" name="Rectangle 39">
                <a:extLst>
                  <a:ext uri="{FF2B5EF4-FFF2-40B4-BE49-F238E27FC236}">
                    <a16:creationId xmlns:a16="http://schemas.microsoft.com/office/drawing/2014/main" id="{670B018B-C897-4BB8-A416-540470B3AA9F}"/>
                  </a:ext>
                </a:extLst>
              </p:cNvPr>
              <p:cNvSpPr/>
              <p:nvPr/>
            </p:nvSpPr>
            <p:spPr>
              <a:xfrm>
                <a:off x="5114518" y="260817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DBFOM</a:t>
                </a:r>
              </a:p>
            </p:txBody>
          </p:sp>
          <p:sp>
            <p:nvSpPr>
              <p:cNvPr id="41" name="Rectangle 40">
                <a:extLst>
                  <a:ext uri="{FF2B5EF4-FFF2-40B4-BE49-F238E27FC236}">
                    <a16:creationId xmlns:a16="http://schemas.microsoft.com/office/drawing/2014/main" id="{AD4B578F-0B49-47F6-9F83-99DE04446982}"/>
                  </a:ext>
                </a:extLst>
              </p:cNvPr>
              <p:cNvSpPr/>
              <p:nvPr/>
            </p:nvSpPr>
            <p:spPr>
              <a:xfrm>
                <a:off x="6146068" y="260817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$40M</a:t>
                </a:r>
              </a:p>
            </p:txBody>
          </p:sp>
          <p:sp>
            <p:nvSpPr>
              <p:cNvPr id="42" name="Rectangle 41">
                <a:extLst>
                  <a:ext uri="{FF2B5EF4-FFF2-40B4-BE49-F238E27FC236}">
                    <a16:creationId xmlns:a16="http://schemas.microsoft.com/office/drawing/2014/main" id="{F7D84C0F-3888-4953-9FA0-6638C90A33AE}"/>
                  </a:ext>
                </a:extLst>
              </p:cNvPr>
              <p:cNvSpPr/>
              <p:nvPr/>
            </p:nvSpPr>
            <p:spPr>
              <a:xfrm>
                <a:off x="7177619" y="260817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Under  Construction</a:t>
                </a:r>
              </a:p>
            </p:txBody>
          </p:sp>
        </p:grpSp>
        <p:grpSp>
          <p:nvGrpSpPr>
            <p:cNvPr id="29" name="Group 28">
              <a:extLst>
                <a:ext uri="{FF2B5EF4-FFF2-40B4-BE49-F238E27FC236}">
                  <a16:creationId xmlns:a16="http://schemas.microsoft.com/office/drawing/2014/main" id="{028B9E84-47DC-4921-A102-A21B2017DDD7}"/>
                </a:ext>
              </a:extLst>
            </p:cNvPr>
            <p:cNvGrpSpPr/>
            <p:nvPr/>
          </p:nvGrpSpPr>
          <p:grpSpPr>
            <a:xfrm>
              <a:off x="1625024" y="4309153"/>
              <a:ext cx="6466995" cy="420624"/>
              <a:chOff x="1625024" y="4309153"/>
              <a:chExt cx="6466995" cy="420624"/>
            </a:xfrm>
          </p:grpSpPr>
          <p:sp>
            <p:nvSpPr>
              <p:cNvPr id="31" name="Rectangle 30">
                <a:extLst>
                  <a:ext uri="{FF2B5EF4-FFF2-40B4-BE49-F238E27FC236}">
                    <a16:creationId xmlns:a16="http://schemas.microsoft.com/office/drawing/2014/main" id="{5254BFE8-1A0C-4023-8AC0-76BB18AB1E48}"/>
                  </a:ext>
                </a:extLst>
              </p:cNvPr>
              <p:cNvSpPr/>
              <p:nvPr/>
            </p:nvSpPr>
            <p:spPr>
              <a:xfrm>
                <a:off x="1625024" y="4310297"/>
                <a:ext cx="1207008" cy="418336"/>
              </a:xfrm>
              <a:prstGeom prst="rect">
                <a:avLst/>
              </a:prstGeom>
              <a:solidFill>
                <a:srgbClr val="F9423A"/>
              </a:solidFill>
              <a:ln w="12700" cap="flat" cmpd="sng" algn="ctr">
                <a:solidFill>
                  <a:srgbClr val="F9423A">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Montserrat"/>
                    <a:ea typeface="+mn-ea"/>
                    <a:cs typeface="+mn-cs"/>
                  </a:rPr>
                  <a:t>LAX Automated People Mover</a:t>
                </a:r>
              </a:p>
            </p:txBody>
          </p:sp>
          <p:sp>
            <p:nvSpPr>
              <p:cNvPr id="32" name="Rectangle 31">
                <a:extLst>
                  <a:ext uri="{FF2B5EF4-FFF2-40B4-BE49-F238E27FC236}">
                    <a16:creationId xmlns:a16="http://schemas.microsoft.com/office/drawing/2014/main" id="{9BDEE9F3-2C7E-49B2-BA79-294231E3558A}"/>
                  </a:ext>
                </a:extLst>
              </p:cNvPr>
              <p:cNvSpPr/>
              <p:nvPr/>
            </p:nvSpPr>
            <p:spPr>
              <a:xfrm>
                <a:off x="3051418" y="430915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41.2</a:t>
                </a:r>
              </a:p>
            </p:txBody>
          </p:sp>
          <p:sp>
            <p:nvSpPr>
              <p:cNvPr id="33" name="Rectangle 32">
                <a:extLst>
                  <a:ext uri="{FF2B5EF4-FFF2-40B4-BE49-F238E27FC236}">
                    <a16:creationId xmlns:a16="http://schemas.microsoft.com/office/drawing/2014/main" id="{D1BFDFEB-E05C-4DE5-B9CC-50A2F689CA4A}"/>
                  </a:ext>
                </a:extLst>
              </p:cNvPr>
              <p:cNvSpPr/>
              <p:nvPr/>
            </p:nvSpPr>
            <p:spPr>
              <a:xfrm>
                <a:off x="4082968" y="430915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New Facility</a:t>
                </a:r>
              </a:p>
            </p:txBody>
          </p:sp>
          <p:sp>
            <p:nvSpPr>
              <p:cNvPr id="34" name="Rectangle 33">
                <a:extLst>
                  <a:ext uri="{FF2B5EF4-FFF2-40B4-BE49-F238E27FC236}">
                    <a16:creationId xmlns:a16="http://schemas.microsoft.com/office/drawing/2014/main" id="{306E1F41-7374-43D7-B1E3-5B974848D3DD}"/>
                  </a:ext>
                </a:extLst>
              </p:cNvPr>
              <p:cNvSpPr/>
              <p:nvPr/>
            </p:nvSpPr>
            <p:spPr>
              <a:xfrm>
                <a:off x="5114518" y="430915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DBFOM/ Availability Payment</a:t>
                </a:r>
              </a:p>
            </p:txBody>
          </p:sp>
          <p:sp>
            <p:nvSpPr>
              <p:cNvPr id="35" name="Rectangle 34">
                <a:extLst>
                  <a:ext uri="{FF2B5EF4-FFF2-40B4-BE49-F238E27FC236}">
                    <a16:creationId xmlns:a16="http://schemas.microsoft.com/office/drawing/2014/main" id="{20C8675A-AED6-44EE-9FF8-6E973D928E31}"/>
                  </a:ext>
                </a:extLst>
              </p:cNvPr>
              <p:cNvSpPr/>
              <p:nvPr/>
            </p:nvSpPr>
            <p:spPr>
              <a:xfrm>
                <a:off x="6146068" y="430915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$2B</a:t>
                </a:r>
              </a:p>
            </p:txBody>
          </p:sp>
          <p:sp>
            <p:nvSpPr>
              <p:cNvPr id="36" name="Rectangle 35">
                <a:extLst>
                  <a:ext uri="{FF2B5EF4-FFF2-40B4-BE49-F238E27FC236}">
                    <a16:creationId xmlns:a16="http://schemas.microsoft.com/office/drawing/2014/main" id="{39909E25-0205-456A-BF0C-0ED5DC826E50}"/>
                  </a:ext>
                </a:extLst>
              </p:cNvPr>
              <p:cNvSpPr/>
              <p:nvPr/>
            </p:nvSpPr>
            <p:spPr>
              <a:xfrm>
                <a:off x="7177619" y="4309153"/>
                <a:ext cx="914400" cy="420624"/>
              </a:xfrm>
              <a:prstGeom prst="rect">
                <a:avLst/>
              </a:prstGeom>
              <a:solidFill>
                <a:srgbClr val="D8E6F0"/>
              </a:solidFill>
              <a:ln w="12700" cap="flat" cmpd="sng" algn="ctr">
                <a:solidFill>
                  <a:srgbClr val="D8E6F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ontserrat"/>
                    <a:ea typeface="+mn-ea"/>
                    <a:cs typeface="+mn-cs"/>
                  </a:rPr>
                  <a:t>Under  Construction</a:t>
                </a:r>
              </a:p>
            </p:txBody>
          </p:sp>
        </p:grpSp>
        <p:cxnSp>
          <p:nvCxnSpPr>
            <p:cNvPr id="30" name="Straight Connector 29">
              <a:extLst>
                <a:ext uri="{FF2B5EF4-FFF2-40B4-BE49-F238E27FC236}">
                  <a16:creationId xmlns:a16="http://schemas.microsoft.com/office/drawing/2014/main" id="{3871D03E-8E7A-41A6-8C22-E610FD84909F}"/>
                </a:ext>
              </a:extLst>
            </p:cNvPr>
            <p:cNvCxnSpPr/>
            <p:nvPr/>
          </p:nvCxnSpPr>
          <p:spPr>
            <a:xfrm flipH="1">
              <a:off x="1508339" y="1410684"/>
              <a:ext cx="6583680" cy="12439"/>
            </a:xfrm>
            <a:prstGeom prst="line">
              <a:avLst/>
            </a:prstGeom>
            <a:noFill/>
            <a:ln w="12700" cap="flat" cmpd="sng" algn="ctr">
              <a:solidFill>
                <a:srgbClr val="F9423A"/>
              </a:solidFill>
              <a:prstDash val="solid"/>
              <a:miter lim="800000"/>
            </a:ln>
            <a:effectLst/>
          </p:spPr>
        </p:cxnSp>
      </p:grpSp>
      <p:sp>
        <p:nvSpPr>
          <p:cNvPr id="2" name="Rectangle 1">
            <a:extLst>
              <a:ext uri="{FF2B5EF4-FFF2-40B4-BE49-F238E27FC236}">
                <a16:creationId xmlns:a16="http://schemas.microsoft.com/office/drawing/2014/main" id="{983B82E9-0497-4260-8B9C-259772B1E47F}"/>
              </a:ext>
            </a:extLst>
          </p:cNvPr>
          <p:cNvSpPr/>
          <p:nvPr/>
        </p:nvSpPr>
        <p:spPr>
          <a:xfrm>
            <a:off x="1287187" y="5475955"/>
            <a:ext cx="7680723" cy="584775"/>
          </a:xfrm>
          <a:prstGeom prst="rect">
            <a:avLst/>
          </a:prstGeom>
        </p:spPr>
        <p:txBody>
          <a:bodyPr wrap="square">
            <a:spAutoFit/>
          </a:bodyPr>
          <a:lstStyle/>
          <a:p>
            <a:pPr defTabSz="385763"/>
            <a:r>
              <a:rPr lang="en-CA" sz="800" kern="0" baseline="30000" dirty="0">
                <a:solidFill>
                  <a:sysClr val="windowText" lastClr="000000"/>
                </a:solidFill>
              </a:rPr>
              <a:t>1</a:t>
            </a:r>
            <a:r>
              <a:rPr lang="en-CA" sz="800" kern="0" dirty="0">
                <a:solidFill>
                  <a:sysClr val="windowText" lastClr="000000"/>
                </a:solidFill>
              </a:rPr>
              <a:t>The following abbreviations are used: DBF (Design Building Finance), DBFOM (Design Building Finance Operate Maintain), AIPP (Airport Investment Partnership Program)</a:t>
            </a:r>
            <a:r>
              <a:rPr lang="en-CA" sz="800" kern="0" dirty="0"/>
              <a:t>e Air</a:t>
            </a:r>
            <a:endParaRPr lang="en-CA" sz="800" kern="0" baseline="30000" dirty="0"/>
          </a:p>
          <a:p>
            <a:pPr defTabSz="385763"/>
            <a:r>
              <a:rPr lang="en-CA" sz="800" kern="0" baseline="30000" dirty="0">
                <a:solidFill>
                  <a:sysClr val="windowText" lastClr="000000"/>
                </a:solidFill>
              </a:rPr>
              <a:t>2</a:t>
            </a:r>
            <a:r>
              <a:rPr lang="en-CA" sz="800" kern="0" dirty="0">
                <a:solidFill>
                  <a:sysClr val="windowText" lastClr="000000"/>
                </a:solidFill>
              </a:rPr>
              <a:t> Transaction size is </a:t>
            </a:r>
            <a:r>
              <a:rPr lang="en-US" sz="800" kern="0" dirty="0">
                <a:solidFill>
                  <a:sysClr val="windowText" lastClr="000000"/>
                </a:solidFill>
              </a:rPr>
              <a:t>capital value of project at time of project’s current status</a:t>
            </a:r>
            <a:endParaRPr lang="en-CA" sz="800" kern="0" dirty="0">
              <a:solidFill>
                <a:sysClr val="windowText" lastClr="000000"/>
              </a:solidFill>
            </a:endParaRPr>
          </a:p>
          <a:p>
            <a:pPr defTabSz="385763"/>
            <a:r>
              <a:rPr lang="en-CA" sz="800" kern="0" baseline="30000" dirty="0">
                <a:solidFill>
                  <a:sysClr val="windowText" lastClr="000000"/>
                </a:solidFill>
              </a:rPr>
              <a:t>3 </a:t>
            </a:r>
            <a:r>
              <a:rPr lang="en-US" sz="800" kern="0" dirty="0">
                <a:solidFill>
                  <a:sysClr val="windowText" lastClr="000000"/>
                </a:solidFill>
              </a:rPr>
              <a:t>$35 million in lease payments + 5% of gross income on 10th anniversary and $10 million CAPEX</a:t>
            </a:r>
            <a:endParaRPr lang="en-CA" sz="800" kern="0" baseline="30000" dirty="0">
              <a:solidFill>
                <a:sysClr val="windowText" lastClr="000000"/>
              </a:solidFill>
            </a:endParaRPr>
          </a:p>
          <a:p>
            <a:pPr defTabSz="385763"/>
            <a:r>
              <a:rPr lang="en-CA" sz="800" kern="0" baseline="30000" dirty="0">
                <a:solidFill>
                  <a:sysClr val="windowText" lastClr="000000"/>
                </a:solidFill>
              </a:rPr>
              <a:t>4</a:t>
            </a:r>
            <a:r>
              <a:rPr lang="en-CA" sz="800" kern="0" dirty="0">
                <a:solidFill>
                  <a:sysClr val="windowText" lastClr="000000"/>
                </a:solidFill>
              </a:rPr>
              <a:t> </a:t>
            </a:r>
            <a:r>
              <a:rPr lang="en-US" sz="800" kern="0" dirty="0">
                <a:solidFill>
                  <a:sysClr val="windowText" lastClr="000000"/>
                </a:solidFill>
              </a:rPr>
              <a:t>Lease sold to PANYNJ in 2007 for $78.5M</a:t>
            </a:r>
            <a:endParaRPr lang="en-CA" sz="800" kern="0" dirty="0">
              <a:solidFill>
                <a:sysClr val="windowText" lastClr="000000"/>
              </a:solidFill>
            </a:endParaRPr>
          </a:p>
        </p:txBody>
      </p:sp>
    </p:spTree>
    <p:extLst>
      <p:ext uri="{BB962C8B-B14F-4D97-AF65-F5344CB8AC3E}">
        <p14:creationId xmlns:p14="http://schemas.microsoft.com/office/powerpoint/2010/main" val="282631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F3B1F5-2629-413D-974A-4D12F0B593D9}"/>
              </a:ext>
            </a:extLst>
          </p:cNvPr>
          <p:cNvSpPr>
            <a:spLocks noGrp="1"/>
          </p:cNvSpPr>
          <p:nvPr>
            <p:ph idx="1"/>
          </p:nvPr>
        </p:nvSpPr>
        <p:spPr>
          <a:xfrm>
            <a:off x="457200" y="1219200"/>
            <a:ext cx="8458200" cy="5105400"/>
          </a:xfrm>
        </p:spPr>
        <p:txBody>
          <a:bodyPr/>
          <a:lstStyle/>
          <a:p>
            <a:pPr marL="339725" indent="-339725">
              <a:spcBef>
                <a:spcPts val="0"/>
              </a:spcBef>
              <a:spcAft>
                <a:spcPts val="0"/>
              </a:spcAft>
              <a:buFont typeface="Wingdings" panose="05000000000000000000" pitchFamily="2" charset="2"/>
              <a:buChar char="q"/>
            </a:pPr>
            <a:r>
              <a:rPr lang="en-US" sz="2400" b="0" u="none" dirty="0">
                <a:solidFill>
                  <a:schemeClr val="bg1">
                    <a:lumMod val="50000"/>
                  </a:schemeClr>
                </a:solidFill>
              </a:rPr>
              <a:t>What are the developer's P3 qualifications? Financial capability? Track record in meeting performance-based requirements?</a:t>
            </a:r>
          </a:p>
          <a:p>
            <a:pPr marL="339725" indent="-339725">
              <a:spcBef>
                <a:spcPts val="0"/>
              </a:spcBef>
              <a:spcAft>
                <a:spcPts val="0"/>
              </a:spcAft>
              <a:buFont typeface="Wingdings" panose="05000000000000000000" pitchFamily="2" charset="2"/>
              <a:buChar char="q"/>
            </a:pPr>
            <a:r>
              <a:rPr lang="en-US" sz="2400" b="0" u="none" dirty="0">
                <a:solidFill>
                  <a:schemeClr val="bg1">
                    <a:lumMod val="50000"/>
                  </a:schemeClr>
                </a:solidFill>
              </a:rPr>
              <a:t>Are there other studies or information needed to show sufficient due diligence regarding the feasibility of the project? </a:t>
            </a:r>
          </a:p>
          <a:p>
            <a:pPr marL="339725" indent="-339725">
              <a:spcBef>
                <a:spcPts val="0"/>
              </a:spcBef>
              <a:spcAft>
                <a:spcPts val="0"/>
              </a:spcAft>
              <a:buFont typeface="Wingdings" panose="05000000000000000000" pitchFamily="2" charset="2"/>
              <a:buChar char="q"/>
            </a:pPr>
            <a:r>
              <a:rPr lang="en-US" sz="2400" b="0" u="none" dirty="0">
                <a:solidFill>
                  <a:schemeClr val="bg1">
                    <a:lumMod val="50000"/>
                  </a:schemeClr>
                </a:solidFill>
              </a:rPr>
              <a:t>Are there additional responsibilities that a developer can suggest to drive innovation, generate cost savings or increase lifecycle efficiencies? Are there untapped revenue generation capabilities that the owner has not thought of?</a:t>
            </a:r>
          </a:p>
          <a:p>
            <a:pPr marL="339725" indent="-339725">
              <a:spcBef>
                <a:spcPts val="0"/>
              </a:spcBef>
              <a:spcAft>
                <a:spcPts val="0"/>
              </a:spcAft>
              <a:buFont typeface="Wingdings" panose="05000000000000000000" pitchFamily="2" charset="2"/>
              <a:buChar char="q"/>
            </a:pPr>
            <a:r>
              <a:rPr lang="en-US" sz="2400" b="0" u="none" dirty="0">
                <a:solidFill>
                  <a:schemeClr val="bg1">
                    <a:lumMod val="50000"/>
                  </a:schemeClr>
                </a:solidFill>
              </a:rPr>
              <a:t>What is the developer's sense of the concession lease timeframe required to make the project financially feasible to the </a:t>
            </a:r>
            <a:r>
              <a:rPr lang="en-US" sz="2400" b="0" u="none">
                <a:solidFill>
                  <a:schemeClr val="bg1">
                    <a:lumMod val="50000"/>
                  </a:schemeClr>
                </a:solidFill>
              </a:rPr>
              <a:t>developer?</a:t>
            </a:r>
            <a:endParaRPr lang="en-US" sz="2400" b="0" u="none" dirty="0">
              <a:solidFill>
                <a:schemeClr val="bg1">
                  <a:lumMod val="50000"/>
                </a:schemeClr>
              </a:solidFill>
            </a:endParaRPr>
          </a:p>
        </p:txBody>
      </p:sp>
      <p:sp>
        <p:nvSpPr>
          <p:cNvPr id="3" name="Title 2">
            <a:extLst>
              <a:ext uri="{FF2B5EF4-FFF2-40B4-BE49-F238E27FC236}">
                <a16:creationId xmlns:a16="http://schemas.microsoft.com/office/drawing/2014/main" id="{9C4CED45-0604-4276-A219-21EF7D1189A5}"/>
              </a:ext>
            </a:extLst>
          </p:cNvPr>
          <p:cNvSpPr>
            <a:spLocks noGrp="1"/>
          </p:cNvSpPr>
          <p:nvPr>
            <p:ph type="title"/>
          </p:nvPr>
        </p:nvSpPr>
        <p:spPr/>
        <p:txBody>
          <a:bodyPr/>
          <a:lstStyle/>
          <a:p>
            <a:r>
              <a:rPr lang="en-US" dirty="0"/>
              <a:t>Example Checklist: </a:t>
            </a:r>
            <a:r>
              <a:rPr lang="en-US" i="1" dirty="0"/>
              <a:t>Assessing Market Interest</a:t>
            </a:r>
          </a:p>
        </p:txBody>
      </p:sp>
    </p:spTree>
    <p:extLst>
      <p:ext uri="{BB962C8B-B14F-4D97-AF65-F5344CB8AC3E}">
        <p14:creationId xmlns:p14="http://schemas.microsoft.com/office/powerpoint/2010/main" val="40575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F3B1F5-2629-413D-974A-4D12F0B593D9}"/>
              </a:ext>
            </a:extLst>
          </p:cNvPr>
          <p:cNvSpPr>
            <a:spLocks noGrp="1"/>
          </p:cNvSpPr>
          <p:nvPr>
            <p:ph idx="1"/>
          </p:nvPr>
        </p:nvSpPr>
        <p:spPr>
          <a:xfrm>
            <a:off x="457200" y="1219200"/>
            <a:ext cx="8458200" cy="5105400"/>
          </a:xfrm>
        </p:spPr>
        <p:txBody>
          <a:bodyPr/>
          <a:lstStyle/>
          <a:p>
            <a:pPr marL="339725" indent="-339725">
              <a:spcBef>
                <a:spcPts val="0"/>
              </a:spcBef>
              <a:spcAft>
                <a:spcPts val="0"/>
              </a:spcAft>
              <a:buFont typeface="Wingdings" panose="05000000000000000000" pitchFamily="2" charset="2"/>
              <a:buChar char="q"/>
            </a:pPr>
            <a:r>
              <a:rPr lang="en-US" sz="2400" b="0" u="none">
                <a:solidFill>
                  <a:schemeClr val="bg1">
                    <a:lumMod val="50000"/>
                  </a:schemeClr>
                </a:solidFill>
              </a:rPr>
              <a:t>Given </a:t>
            </a:r>
            <a:r>
              <a:rPr lang="en-US" sz="2400" b="0" u="none" dirty="0">
                <a:solidFill>
                  <a:schemeClr val="bg1">
                    <a:lumMod val="50000"/>
                  </a:schemeClr>
                </a:solidFill>
              </a:rPr>
              <a:t>the desired performance level and broad functional specification of the project, is the project too big or too small to generate private equity's return on investment?</a:t>
            </a:r>
          </a:p>
          <a:p>
            <a:pPr marL="339725" indent="-339725">
              <a:spcBef>
                <a:spcPts val="0"/>
              </a:spcBef>
              <a:spcAft>
                <a:spcPts val="0"/>
              </a:spcAft>
              <a:buFont typeface="Wingdings" panose="05000000000000000000" pitchFamily="2" charset="2"/>
              <a:buChar char="q"/>
            </a:pPr>
            <a:r>
              <a:rPr lang="en-US" sz="2400" b="0" u="none" dirty="0">
                <a:solidFill>
                  <a:schemeClr val="bg1">
                    <a:lumMod val="50000"/>
                  </a:schemeClr>
                </a:solidFill>
              </a:rPr>
              <a:t>Given the project's characteristics and the airport's goals, what contract structure is most suitable for the project? What risks are not acceptable for the developer to assume or mitigate? Are there risks that would be appropriate for the developer to assume that the airport has not proposed to transfer? </a:t>
            </a:r>
          </a:p>
          <a:p>
            <a:pPr marL="339725" indent="-339725">
              <a:spcBef>
                <a:spcPts val="0"/>
              </a:spcBef>
              <a:spcAft>
                <a:spcPts val="0"/>
              </a:spcAft>
              <a:buFont typeface="Wingdings" panose="05000000000000000000" pitchFamily="2" charset="2"/>
              <a:buChar char="q"/>
            </a:pPr>
            <a:r>
              <a:rPr lang="en-US" sz="2400" b="0" u="none" dirty="0">
                <a:solidFill>
                  <a:schemeClr val="bg1">
                    <a:lumMod val="50000"/>
                  </a:schemeClr>
                </a:solidFill>
              </a:rPr>
              <a:t>Is the developer interested in bidding on the project and are there any issues that would stop the developer from doing so?</a:t>
            </a:r>
          </a:p>
          <a:p>
            <a:endParaRPr lang="en-US" dirty="0"/>
          </a:p>
        </p:txBody>
      </p:sp>
      <p:sp>
        <p:nvSpPr>
          <p:cNvPr id="3" name="Title 2">
            <a:extLst>
              <a:ext uri="{FF2B5EF4-FFF2-40B4-BE49-F238E27FC236}">
                <a16:creationId xmlns:a16="http://schemas.microsoft.com/office/drawing/2014/main" id="{9C4CED45-0604-4276-A219-21EF7D1189A5}"/>
              </a:ext>
            </a:extLst>
          </p:cNvPr>
          <p:cNvSpPr>
            <a:spLocks noGrp="1"/>
          </p:cNvSpPr>
          <p:nvPr>
            <p:ph type="title"/>
          </p:nvPr>
        </p:nvSpPr>
        <p:spPr/>
        <p:txBody>
          <a:bodyPr/>
          <a:lstStyle/>
          <a:p>
            <a:r>
              <a:rPr lang="en-US" dirty="0"/>
              <a:t>Example Checklist: </a:t>
            </a:r>
            <a:r>
              <a:rPr lang="en-US" i="1" dirty="0"/>
              <a:t>Assessing Market Interest</a:t>
            </a:r>
          </a:p>
        </p:txBody>
      </p:sp>
    </p:spTree>
    <p:extLst>
      <p:ext uri="{BB962C8B-B14F-4D97-AF65-F5344CB8AC3E}">
        <p14:creationId xmlns:p14="http://schemas.microsoft.com/office/powerpoint/2010/main" val="303546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5C8C0-55B4-47EF-BDAE-39F55B473A71}"/>
              </a:ext>
            </a:extLst>
          </p:cNvPr>
          <p:cNvSpPr>
            <a:spLocks noGrp="1"/>
          </p:cNvSpPr>
          <p:nvPr>
            <p:ph type="title"/>
          </p:nvPr>
        </p:nvSpPr>
        <p:spPr/>
        <p:txBody>
          <a:bodyPr/>
          <a:lstStyle/>
          <a:p>
            <a:r>
              <a:rPr lang="en-US" dirty="0"/>
              <a:t>Visual Aids to Enhance Understanding</a:t>
            </a:r>
          </a:p>
        </p:txBody>
      </p:sp>
      <p:pic>
        <p:nvPicPr>
          <p:cNvPr id="4" name="Picture 3">
            <a:extLst>
              <a:ext uri="{FF2B5EF4-FFF2-40B4-BE49-F238E27FC236}">
                <a16:creationId xmlns:a16="http://schemas.microsoft.com/office/drawing/2014/main" id="{437168D7-8D5A-40F7-96D6-810772F5AA49}"/>
              </a:ext>
            </a:extLst>
          </p:cNvPr>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95656" y="1948934"/>
            <a:ext cx="8467344" cy="3766066"/>
          </a:xfrm>
          <a:prstGeom prst="rect">
            <a:avLst/>
          </a:prstGeom>
          <a:noFill/>
        </p:spPr>
      </p:pic>
      <p:sp>
        <p:nvSpPr>
          <p:cNvPr id="6" name="TextBox 5">
            <a:extLst>
              <a:ext uri="{FF2B5EF4-FFF2-40B4-BE49-F238E27FC236}">
                <a16:creationId xmlns:a16="http://schemas.microsoft.com/office/drawing/2014/main" id="{51178DB3-0847-4834-A984-A96365DF5DF9}"/>
              </a:ext>
            </a:extLst>
          </p:cNvPr>
          <p:cNvSpPr txBox="1"/>
          <p:nvPr/>
        </p:nvSpPr>
        <p:spPr>
          <a:xfrm>
            <a:off x="524256" y="1506202"/>
            <a:ext cx="3733800" cy="369332"/>
          </a:xfrm>
          <a:prstGeom prst="rect">
            <a:avLst/>
          </a:prstGeom>
          <a:noFill/>
        </p:spPr>
        <p:txBody>
          <a:bodyPr wrap="square" rtlCol="0">
            <a:spAutoFit/>
          </a:bodyPr>
          <a:lstStyle/>
          <a:p>
            <a:r>
              <a:rPr lang="en-US" sz="1800" b="1" dirty="0">
                <a:solidFill>
                  <a:schemeClr val="accent6"/>
                </a:solidFill>
              </a:rPr>
              <a:t>Typical Transaction Timeline</a:t>
            </a:r>
          </a:p>
        </p:txBody>
      </p:sp>
    </p:spTree>
    <p:extLst>
      <p:ext uri="{BB962C8B-B14F-4D97-AF65-F5344CB8AC3E}">
        <p14:creationId xmlns:p14="http://schemas.microsoft.com/office/powerpoint/2010/main" val="245766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5C8C0-55B4-47EF-BDAE-39F55B473A71}"/>
              </a:ext>
            </a:extLst>
          </p:cNvPr>
          <p:cNvSpPr>
            <a:spLocks noGrp="1"/>
          </p:cNvSpPr>
          <p:nvPr>
            <p:ph type="title"/>
          </p:nvPr>
        </p:nvSpPr>
        <p:spPr/>
        <p:txBody>
          <a:bodyPr/>
          <a:lstStyle/>
          <a:p>
            <a:r>
              <a:rPr lang="en-US" dirty="0"/>
              <a:t>Visual Aids to Enhance Understanding</a:t>
            </a:r>
          </a:p>
        </p:txBody>
      </p:sp>
      <p:pic>
        <p:nvPicPr>
          <p:cNvPr id="5" name="Picture 4">
            <a:extLst>
              <a:ext uri="{FF2B5EF4-FFF2-40B4-BE49-F238E27FC236}">
                <a16:creationId xmlns:a16="http://schemas.microsoft.com/office/drawing/2014/main" id="{CFF16979-9EF9-493D-8B3E-F225FA58063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19200" y="1447801"/>
            <a:ext cx="6324600" cy="4572000"/>
          </a:xfrm>
          <a:prstGeom prst="rect">
            <a:avLst/>
          </a:prstGeom>
        </p:spPr>
      </p:pic>
      <p:sp>
        <p:nvSpPr>
          <p:cNvPr id="8" name="TextBox 7">
            <a:extLst>
              <a:ext uri="{FF2B5EF4-FFF2-40B4-BE49-F238E27FC236}">
                <a16:creationId xmlns:a16="http://schemas.microsoft.com/office/drawing/2014/main" id="{7E65001D-D823-44BE-9C7B-7EADD75B9652}"/>
              </a:ext>
            </a:extLst>
          </p:cNvPr>
          <p:cNvSpPr txBox="1"/>
          <p:nvPr/>
        </p:nvSpPr>
        <p:spPr>
          <a:xfrm>
            <a:off x="464906" y="1420402"/>
            <a:ext cx="3733800" cy="369332"/>
          </a:xfrm>
          <a:prstGeom prst="rect">
            <a:avLst/>
          </a:prstGeom>
          <a:noFill/>
        </p:spPr>
        <p:txBody>
          <a:bodyPr wrap="square" rtlCol="0">
            <a:spAutoFit/>
          </a:bodyPr>
          <a:lstStyle/>
          <a:p>
            <a:r>
              <a:rPr lang="en-US" sz="1800" b="1" dirty="0">
                <a:solidFill>
                  <a:schemeClr val="accent6"/>
                </a:solidFill>
              </a:rPr>
              <a:t>Key Transaction Documents</a:t>
            </a:r>
          </a:p>
        </p:txBody>
      </p:sp>
    </p:spTree>
    <p:extLst>
      <p:ext uri="{BB962C8B-B14F-4D97-AF65-F5344CB8AC3E}">
        <p14:creationId xmlns:p14="http://schemas.microsoft.com/office/powerpoint/2010/main" val="238733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4D2A6-D96F-4906-98E0-E4E71214FC76}"/>
              </a:ext>
            </a:extLst>
          </p:cNvPr>
          <p:cNvSpPr>
            <a:spLocks noGrp="1"/>
          </p:cNvSpPr>
          <p:nvPr>
            <p:ph idx="1"/>
          </p:nvPr>
        </p:nvSpPr>
        <p:spPr>
          <a:xfrm>
            <a:off x="1828800" y="1905000"/>
            <a:ext cx="5486400" cy="914400"/>
          </a:xfrm>
        </p:spPr>
        <p:txBody>
          <a:bodyPr/>
          <a:lstStyle/>
          <a:p>
            <a:r>
              <a:rPr lang="en-US" sz="3200" u="none" dirty="0"/>
              <a:t>Readiness Assessment Tool</a:t>
            </a:r>
          </a:p>
        </p:txBody>
      </p:sp>
      <p:sp>
        <p:nvSpPr>
          <p:cNvPr id="3" name="Title 2">
            <a:extLst>
              <a:ext uri="{FF2B5EF4-FFF2-40B4-BE49-F238E27FC236}">
                <a16:creationId xmlns:a16="http://schemas.microsoft.com/office/drawing/2014/main" id="{21306198-2069-498B-978D-BEF55E3FFD3D}"/>
              </a:ext>
            </a:extLst>
          </p:cNvPr>
          <p:cNvSpPr>
            <a:spLocks noGrp="1"/>
          </p:cNvSpPr>
          <p:nvPr>
            <p:ph type="title"/>
          </p:nvPr>
        </p:nvSpPr>
        <p:spPr/>
        <p:txBody>
          <a:bodyPr/>
          <a:lstStyle/>
          <a:p>
            <a:endParaRPr lang="en-US" dirty="0"/>
          </a:p>
        </p:txBody>
      </p:sp>
      <p:grpSp>
        <p:nvGrpSpPr>
          <p:cNvPr id="4" name="Group 3">
            <a:extLst>
              <a:ext uri="{FF2B5EF4-FFF2-40B4-BE49-F238E27FC236}">
                <a16:creationId xmlns:a16="http://schemas.microsoft.com/office/drawing/2014/main" id="{F6017002-02BE-45D2-B656-B30CEF8120AF}"/>
              </a:ext>
            </a:extLst>
          </p:cNvPr>
          <p:cNvGrpSpPr/>
          <p:nvPr/>
        </p:nvGrpSpPr>
        <p:grpSpPr>
          <a:xfrm>
            <a:off x="1651591" y="2590800"/>
            <a:ext cx="6024680" cy="2724608"/>
            <a:chOff x="3422423" y="3657600"/>
            <a:chExt cx="6024680" cy="2724608"/>
          </a:xfrm>
        </p:grpSpPr>
        <p:pic>
          <p:nvPicPr>
            <p:cNvPr id="5" name="Picture 6" descr="Related image">
              <a:extLst>
                <a:ext uri="{FF2B5EF4-FFF2-40B4-BE49-F238E27FC236}">
                  <a16:creationId xmlns:a16="http://schemas.microsoft.com/office/drawing/2014/main" id="{3551CF4E-1823-44CD-8D0E-4A70647EA2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88" b="31970"/>
            <a:stretch/>
          </p:blipFill>
          <p:spPr bwMode="auto">
            <a:xfrm flipH="1">
              <a:off x="3654019" y="3657600"/>
              <a:ext cx="5212888" cy="2490813"/>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D4471AEB-9258-46E5-845D-C7B94C24CD10}"/>
                </a:ext>
              </a:extLst>
            </p:cNvPr>
            <p:cNvSpPr txBox="1">
              <a:spLocks/>
            </p:cNvSpPr>
            <p:nvPr/>
          </p:nvSpPr>
          <p:spPr>
            <a:xfrm>
              <a:off x="3422423" y="5914618"/>
              <a:ext cx="2545302" cy="467590"/>
            </a:xfrm>
            <a:prstGeom prst="rect">
              <a:avLst/>
            </a:prstGeom>
          </p:spPr>
          <p:txBody>
            <a:bodyPr vert="horz" lIns="91440" tIns="45720" rIns="91440" bIns="45720" rtlCol="0">
              <a:normAutofit/>
            </a:bodyPr>
            <a:lstStyle>
              <a:lvl1pPr marL="170111" indent="-170111" algn="l" defTabSz="385763" rtl="0" eaLnBrk="1" latinLnBrk="0" hangingPunct="1">
                <a:lnSpc>
                  <a:spcPct val="90000"/>
                </a:lnSpc>
                <a:spcBef>
                  <a:spcPts val="422"/>
                </a:spcBef>
                <a:buFont typeface=".HelveticaNeueDeskInterface-Regular" charset="0"/>
                <a:buChar char="—"/>
                <a:tabLst/>
                <a:defRPr sz="20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337542" indent="-144661" algn="l" defTabSz="385763" rtl="0" eaLnBrk="1" latinLnBrk="0" hangingPunct="1">
                <a:lnSpc>
                  <a:spcPct val="90000"/>
                </a:lnSpc>
                <a:spcBef>
                  <a:spcPts val="211"/>
                </a:spcBef>
                <a:buFont typeface=".HelveticaNeueDeskInterface-Regular" charset="0"/>
                <a:buChar char="—"/>
                <a:tabLst/>
                <a:defRPr sz="844"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482204" indent="-96441" algn="l" defTabSz="385763" rtl="0" eaLnBrk="1" latinLnBrk="0" hangingPunct="1">
                <a:lnSpc>
                  <a:spcPct val="90000"/>
                </a:lnSpc>
                <a:spcBef>
                  <a:spcPts val="211"/>
                </a:spcBef>
                <a:buFont typeface=".HelveticaNeueDeskInterface-Regular" charset="0"/>
                <a:buChar char="—"/>
                <a:defRPr sz="675"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675085" indent="-96441" algn="l" defTabSz="385763" rtl="0" eaLnBrk="1" latinLnBrk="0" hangingPunct="1">
                <a:lnSpc>
                  <a:spcPct val="90000"/>
                </a:lnSpc>
                <a:spcBef>
                  <a:spcPts val="211"/>
                </a:spcBef>
                <a:buFont typeface=".HelveticaNeueDeskInterface-Regular" charset="0"/>
                <a:buChar char="—"/>
                <a:defRPr sz="675"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867966" indent="-96441" algn="l" defTabSz="385763" rtl="0" eaLnBrk="1" latinLnBrk="0" hangingPunct="1">
                <a:lnSpc>
                  <a:spcPct val="90000"/>
                </a:lnSpc>
                <a:spcBef>
                  <a:spcPts val="211"/>
                </a:spcBef>
                <a:buFont typeface=".HelveticaNeueDeskInterface-Regular" charset="0"/>
                <a:buChar char="—"/>
                <a:defRPr sz="675"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1060847"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9pPr>
            </a:lstStyle>
            <a:p>
              <a:pPr marL="0" indent="0">
                <a:buNone/>
              </a:pPr>
              <a:r>
                <a:rPr lang="en-US" b="1" dirty="0"/>
                <a:t> Not Ready for P3</a:t>
              </a:r>
            </a:p>
          </p:txBody>
        </p:sp>
        <p:sp>
          <p:nvSpPr>
            <p:cNvPr id="7" name="Rectangle 6">
              <a:extLst>
                <a:ext uri="{FF2B5EF4-FFF2-40B4-BE49-F238E27FC236}">
                  <a16:creationId xmlns:a16="http://schemas.microsoft.com/office/drawing/2014/main" id="{D8722B8D-3249-4BC0-913C-D4972102B4F1}"/>
                </a:ext>
              </a:extLst>
            </p:cNvPr>
            <p:cNvSpPr/>
            <p:nvPr/>
          </p:nvSpPr>
          <p:spPr>
            <a:xfrm>
              <a:off x="6553200" y="5809552"/>
              <a:ext cx="2893903" cy="400110"/>
            </a:xfrm>
            <a:prstGeom prst="rect">
              <a:avLst/>
            </a:prstGeom>
          </p:spPr>
          <p:txBody>
            <a:bodyPr wrap="square">
              <a:spAutoFit/>
            </a:bodyPr>
            <a:lstStyle/>
            <a:p>
              <a:pPr algn="ctr"/>
              <a:r>
                <a:rPr lang="en-US" sz="2000" b="1" dirty="0">
                  <a:latin typeface="Montserrat" panose="00000500000000000000" pitchFamily="2" charset="0"/>
                  <a:cs typeface="Times" panose="02020603050405020304" pitchFamily="18" charset="0"/>
                </a:rPr>
                <a:t> </a:t>
              </a:r>
              <a:r>
                <a:rPr lang="en-US" sz="2000" b="1" dirty="0">
                  <a:solidFill>
                    <a:schemeClr val="accent6"/>
                  </a:solidFill>
                  <a:latin typeface="Montserrat" panose="00000500000000000000" pitchFamily="2" charset="0"/>
                  <a:cs typeface="Times" panose="02020603050405020304" pitchFamily="18" charset="0"/>
                </a:rPr>
                <a:t>Ready for P3</a:t>
              </a:r>
            </a:p>
          </p:txBody>
        </p:sp>
      </p:grpSp>
    </p:spTree>
    <p:extLst>
      <p:ext uri="{BB962C8B-B14F-4D97-AF65-F5344CB8AC3E}">
        <p14:creationId xmlns:p14="http://schemas.microsoft.com/office/powerpoint/2010/main" val="420415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E8AB-9C02-4FF7-AF6E-98A5474EDF27}"/>
              </a:ext>
            </a:extLst>
          </p:cNvPr>
          <p:cNvSpPr>
            <a:spLocks noGrp="1"/>
          </p:cNvSpPr>
          <p:nvPr>
            <p:ph type="title"/>
          </p:nvPr>
        </p:nvSpPr>
        <p:spPr/>
        <p:txBody>
          <a:bodyPr/>
          <a:lstStyle/>
          <a:p>
            <a:r>
              <a:rPr lang="en-US" dirty="0"/>
              <a:t>Online, Interactive Tool</a:t>
            </a:r>
            <a:endParaRPr lang="en-US" sz="1800" i="1" dirty="0"/>
          </a:p>
        </p:txBody>
      </p:sp>
      <p:sp>
        <p:nvSpPr>
          <p:cNvPr id="6" name="Content Placeholder 5">
            <a:extLst>
              <a:ext uri="{FF2B5EF4-FFF2-40B4-BE49-F238E27FC236}">
                <a16:creationId xmlns:a16="http://schemas.microsoft.com/office/drawing/2014/main" id="{EB21BDA8-73C8-4FE4-83B8-E0E8B26BF3E2}"/>
              </a:ext>
            </a:extLst>
          </p:cNvPr>
          <p:cNvSpPr>
            <a:spLocks noGrp="1"/>
          </p:cNvSpPr>
          <p:nvPr>
            <p:ph sz="quarter" idx="14"/>
          </p:nvPr>
        </p:nvSpPr>
        <p:spPr>
          <a:xfrm>
            <a:off x="762000" y="1371600"/>
            <a:ext cx="7909324" cy="4682025"/>
          </a:xfrm>
        </p:spPr>
        <p:txBody>
          <a:bodyPr>
            <a:normAutofit lnSpcReduction="10000"/>
          </a:bodyPr>
          <a:lstStyle/>
          <a:p>
            <a:pPr lvl="1">
              <a:lnSpc>
                <a:spcPct val="100000"/>
              </a:lnSpc>
              <a:buBlip>
                <a:blip r:embed="rId3"/>
              </a:buBlip>
            </a:pPr>
            <a:r>
              <a:rPr lang="en-US" sz="2800" dirty="0"/>
              <a:t>Helps determine if the project and operating environment may yield a successful P3 project</a:t>
            </a:r>
          </a:p>
          <a:p>
            <a:pPr lvl="2">
              <a:buFont typeface="Wingdings" panose="05000000000000000000" pitchFamily="2" charset="2"/>
              <a:buChar char="§"/>
            </a:pPr>
            <a:r>
              <a:rPr lang="en-US" sz="2600" dirty="0"/>
              <a:t>Tool identifies fatal flaws called “ground-stops” </a:t>
            </a:r>
          </a:p>
          <a:p>
            <a:pPr lvl="2">
              <a:buFont typeface="Wingdings" panose="05000000000000000000" pitchFamily="2" charset="2"/>
              <a:buChar char="§"/>
            </a:pPr>
            <a:r>
              <a:rPr lang="en-US" sz="2600" dirty="0"/>
              <a:t>input provided by users defines the end outcome report</a:t>
            </a:r>
          </a:p>
          <a:p>
            <a:pPr lvl="1">
              <a:lnSpc>
                <a:spcPct val="100000"/>
              </a:lnSpc>
              <a:buBlip>
                <a:blip r:embed="rId3"/>
              </a:buBlip>
            </a:pPr>
            <a:r>
              <a:rPr lang="en-US" sz="2800" dirty="0"/>
              <a:t>Six defined end outcomes</a:t>
            </a:r>
          </a:p>
          <a:p>
            <a:pPr lvl="1">
              <a:lnSpc>
                <a:spcPct val="100000"/>
              </a:lnSpc>
              <a:buBlip>
                <a:blip r:embed="rId3"/>
              </a:buBlip>
            </a:pPr>
            <a:r>
              <a:rPr lang="en-US" sz="2800" dirty="0"/>
              <a:t>Provides links to Guidebook and other resources</a:t>
            </a:r>
          </a:p>
          <a:p>
            <a:pPr lvl="1">
              <a:lnSpc>
                <a:spcPct val="100000"/>
              </a:lnSpc>
              <a:buBlip>
                <a:blip r:embed="rId3"/>
              </a:buBlip>
            </a:pPr>
            <a:r>
              <a:rPr lang="en-US" sz="2800" dirty="0"/>
              <a:t>Fully confidential – no identifying information required</a:t>
            </a:r>
          </a:p>
          <a:p>
            <a:pPr marL="1947863">
              <a:spcBef>
                <a:spcPts val="600"/>
              </a:spcBef>
            </a:pPr>
            <a:r>
              <a:rPr lang="en-US" sz="2400" u="sng" dirty="0">
                <a:hlinkClick r:id="rId4"/>
              </a:rPr>
              <a:t>https://www.acrp-p3readiness.org</a:t>
            </a:r>
            <a:endParaRPr lang="en-US" sz="2400" u="sng" dirty="0"/>
          </a:p>
          <a:p>
            <a:pPr>
              <a:spcBef>
                <a:spcPts val="600"/>
              </a:spcBef>
            </a:pPr>
            <a:endParaRPr lang="en-US" dirty="0"/>
          </a:p>
        </p:txBody>
      </p:sp>
      <p:sp>
        <p:nvSpPr>
          <p:cNvPr id="5" name="Slide Number Placeholder 6">
            <a:extLst>
              <a:ext uri="{FF2B5EF4-FFF2-40B4-BE49-F238E27FC236}">
                <a16:creationId xmlns:a16="http://schemas.microsoft.com/office/drawing/2014/main" id="{C3E6C5EC-D9FA-4C61-A797-FA07603CF07E}"/>
              </a:ext>
            </a:extLst>
          </p:cNvPr>
          <p:cNvSpPr txBox="1">
            <a:spLocks/>
          </p:cNvSpPr>
          <p:nvPr/>
        </p:nvSpPr>
        <p:spPr>
          <a:xfrm>
            <a:off x="7894694" y="6394021"/>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17</a:t>
            </a:fld>
            <a:endParaRPr lang="en-CA" kern="0" dirty="0">
              <a:solidFill>
                <a:sysClr val="windowText" lastClr="000000"/>
              </a:solidFill>
            </a:endParaRPr>
          </a:p>
        </p:txBody>
      </p:sp>
    </p:spTree>
    <p:extLst>
      <p:ext uri="{BB962C8B-B14F-4D97-AF65-F5344CB8AC3E}">
        <p14:creationId xmlns:p14="http://schemas.microsoft.com/office/powerpoint/2010/main" val="42136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E8AB-9C02-4FF7-AF6E-98A5474EDF27}"/>
              </a:ext>
            </a:extLst>
          </p:cNvPr>
          <p:cNvSpPr>
            <a:spLocks noGrp="1"/>
          </p:cNvSpPr>
          <p:nvPr>
            <p:ph type="title"/>
          </p:nvPr>
        </p:nvSpPr>
        <p:spPr/>
        <p:txBody>
          <a:bodyPr/>
          <a:lstStyle/>
          <a:p>
            <a:r>
              <a:rPr lang="en-US" dirty="0"/>
              <a:t>Factors Contributing to Airport P3 Readiness</a:t>
            </a:r>
            <a:endParaRPr lang="en-US" sz="1800" i="1" dirty="0"/>
          </a:p>
        </p:txBody>
      </p:sp>
      <p:sp>
        <p:nvSpPr>
          <p:cNvPr id="6" name="Content Placeholder 5">
            <a:extLst>
              <a:ext uri="{FF2B5EF4-FFF2-40B4-BE49-F238E27FC236}">
                <a16:creationId xmlns:a16="http://schemas.microsoft.com/office/drawing/2014/main" id="{EB21BDA8-73C8-4FE4-83B8-E0E8B26BF3E2}"/>
              </a:ext>
            </a:extLst>
          </p:cNvPr>
          <p:cNvSpPr>
            <a:spLocks noGrp="1"/>
          </p:cNvSpPr>
          <p:nvPr>
            <p:ph sz="quarter" idx="14"/>
          </p:nvPr>
        </p:nvSpPr>
        <p:spPr>
          <a:xfrm>
            <a:off x="609601" y="1152527"/>
            <a:ext cx="7985524" cy="4992634"/>
          </a:xfrm>
        </p:spPr>
        <p:txBody>
          <a:bodyPr>
            <a:noAutofit/>
          </a:bodyPr>
          <a:lstStyle/>
          <a:p>
            <a:pPr lvl="1">
              <a:lnSpc>
                <a:spcPct val="100000"/>
              </a:lnSpc>
              <a:buBlip>
                <a:blip r:embed="rId3"/>
              </a:buBlip>
            </a:pPr>
            <a:r>
              <a:rPr lang="en-US" sz="2400" dirty="0"/>
              <a:t>Airport Owner Characteristics: </a:t>
            </a:r>
          </a:p>
          <a:p>
            <a:pPr lvl="2">
              <a:buFont typeface="Wingdings" panose="05000000000000000000" pitchFamily="2" charset="2"/>
              <a:buChar char="§"/>
            </a:pPr>
            <a:r>
              <a:rPr lang="en-US" sz="2400" dirty="0"/>
              <a:t>Does the owner have clear goals and objectives?</a:t>
            </a:r>
          </a:p>
          <a:p>
            <a:pPr lvl="2">
              <a:buFont typeface="Wingdings" panose="05000000000000000000" pitchFamily="2" charset="2"/>
              <a:buChar char="§"/>
            </a:pPr>
            <a:r>
              <a:rPr lang="en-US" sz="2400" dirty="0"/>
              <a:t>Understanding of the project's scope and involvement of key stakeholders?</a:t>
            </a:r>
          </a:p>
          <a:p>
            <a:pPr lvl="2">
              <a:buFont typeface="Wingdings" panose="05000000000000000000" pitchFamily="2" charset="2"/>
              <a:buChar char="§"/>
            </a:pPr>
            <a:r>
              <a:rPr lang="en-US" sz="2400" dirty="0"/>
              <a:t>Staff resources for intensive procurement process?</a:t>
            </a:r>
          </a:p>
          <a:p>
            <a:pPr lvl="2">
              <a:buFont typeface="Wingdings" panose="05000000000000000000" pitchFamily="2" charset="2"/>
              <a:buChar char="§"/>
            </a:pPr>
            <a:r>
              <a:rPr lang="en-US" sz="2400" dirty="0"/>
              <a:t>Access to external legal, financial, technical advisors?</a:t>
            </a:r>
          </a:p>
          <a:p>
            <a:pPr lvl="1">
              <a:buBlip>
                <a:blip r:embed="rId3"/>
              </a:buBlip>
            </a:pPr>
            <a:r>
              <a:rPr lang="en-US" sz="2400" dirty="0"/>
              <a:t>Project Screening: does the project scope align with the value a private developer can bring?</a:t>
            </a:r>
          </a:p>
          <a:p>
            <a:pPr lvl="1">
              <a:lnSpc>
                <a:spcPct val="100000"/>
              </a:lnSpc>
              <a:buBlip>
                <a:blip r:embed="rId3"/>
              </a:buBlip>
            </a:pPr>
            <a:r>
              <a:rPr lang="en-US" sz="2400" dirty="0"/>
              <a:t>Legal and Policy: procurement processes and contract formats are allowable?</a:t>
            </a:r>
          </a:p>
          <a:p>
            <a:pPr lvl="1">
              <a:lnSpc>
                <a:spcPct val="100000"/>
              </a:lnSpc>
              <a:buBlip>
                <a:blip r:embed="rId3"/>
              </a:buBlip>
            </a:pPr>
            <a:r>
              <a:rPr lang="en-US" sz="2400" dirty="0"/>
              <a:t>Risk: Are key risks identified? Which will owner retain, transfer, or share?</a:t>
            </a:r>
          </a:p>
        </p:txBody>
      </p:sp>
      <p:sp>
        <p:nvSpPr>
          <p:cNvPr id="5" name="Slide Number Placeholder 6">
            <a:extLst>
              <a:ext uri="{FF2B5EF4-FFF2-40B4-BE49-F238E27FC236}">
                <a16:creationId xmlns:a16="http://schemas.microsoft.com/office/drawing/2014/main" id="{C3E6C5EC-D9FA-4C61-A797-FA07603CF07E}"/>
              </a:ext>
            </a:extLst>
          </p:cNvPr>
          <p:cNvSpPr txBox="1">
            <a:spLocks/>
          </p:cNvSpPr>
          <p:nvPr/>
        </p:nvSpPr>
        <p:spPr>
          <a:xfrm>
            <a:off x="7894694" y="6394021"/>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18</a:t>
            </a:fld>
            <a:endParaRPr lang="en-CA" kern="0" dirty="0">
              <a:solidFill>
                <a:sysClr val="windowText" lastClr="000000"/>
              </a:solidFill>
            </a:endParaRPr>
          </a:p>
        </p:txBody>
      </p:sp>
    </p:spTree>
    <p:extLst>
      <p:ext uri="{BB962C8B-B14F-4D97-AF65-F5344CB8AC3E}">
        <p14:creationId xmlns:p14="http://schemas.microsoft.com/office/powerpoint/2010/main" val="203724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E8AB-9C02-4FF7-AF6E-98A5474EDF27}"/>
              </a:ext>
            </a:extLst>
          </p:cNvPr>
          <p:cNvSpPr>
            <a:spLocks noGrp="1"/>
          </p:cNvSpPr>
          <p:nvPr>
            <p:ph type="title"/>
          </p:nvPr>
        </p:nvSpPr>
        <p:spPr/>
        <p:txBody>
          <a:bodyPr/>
          <a:lstStyle/>
          <a:p>
            <a:r>
              <a:rPr lang="en-US" dirty="0"/>
              <a:t>P3 Readiness Assessment Tool Outcomes</a:t>
            </a:r>
            <a:endParaRPr lang="en-US" sz="1800" i="1" dirty="0"/>
          </a:p>
        </p:txBody>
      </p:sp>
      <p:sp>
        <p:nvSpPr>
          <p:cNvPr id="6" name="Content Placeholder 5">
            <a:extLst>
              <a:ext uri="{FF2B5EF4-FFF2-40B4-BE49-F238E27FC236}">
                <a16:creationId xmlns:a16="http://schemas.microsoft.com/office/drawing/2014/main" id="{EB21BDA8-73C8-4FE4-83B8-E0E8B26BF3E2}"/>
              </a:ext>
            </a:extLst>
          </p:cNvPr>
          <p:cNvSpPr>
            <a:spLocks noGrp="1"/>
          </p:cNvSpPr>
          <p:nvPr>
            <p:ph sz="quarter" idx="14"/>
          </p:nvPr>
        </p:nvSpPr>
        <p:spPr>
          <a:xfrm>
            <a:off x="496186" y="1269977"/>
            <a:ext cx="7437494" cy="3225823"/>
          </a:xfrm>
        </p:spPr>
        <p:txBody>
          <a:bodyPr>
            <a:noAutofit/>
          </a:bodyPr>
          <a:lstStyle/>
          <a:p>
            <a:pPr lvl="1">
              <a:buBlip>
                <a:blip r:embed="rId3"/>
              </a:buBlip>
            </a:pPr>
            <a:r>
              <a:rPr lang="en-US" sz="2800" dirty="0"/>
              <a:t>Identifies areas that require guidance</a:t>
            </a:r>
          </a:p>
          <a:p>
            <a:pPr lvl="2">
              <a:buFont typeface="Wingdings" panose="05000000000000000000" pitchFamily="2" charset="2"/>
              <a:buChar char="§"/>
            </a:pPr>
            <a:r>
              <a:rPr lang="en-US" sz="2400" dirty="0"/>
              <a:t>Building internal capacity and support</a:t>
            </a:r>
          </a:p>
          <a:p>
            <a:pPr lvl="2">
              <a:buFont typeface="Wingdings" panose="05000000000000000000" pitchFamily="2" charset="2"/>
              <a:buChar char="§"/>
            </a:pPr>
            <a:r>
              <a:rPr lang="en-US" sz="2400" dirty="0"/>
              <a:t>Assessing Project feasibility</a:t>
            </a:r>
          </a:p>
          <a:p>
            <a:pPr lvl="2">
              <a:buFont typeface="Wingdings" panose="05000000000000000000" pitchFamily="2" charset="2"/>
              <a:buChar char="§"/>
            </a:pPr>
            <a:r>
              <a:rPr lang="en-US" sz="2400" dirty="0"/>
              <a:t>Understanding the Policy and Regulatory Framework</a:t>
            </a:r>
          </a:p>
          <a:p>
            <a:pPr lvl="2">
              <a:buFont typeface="Wingdings" panose="05000000000000000000" pitchFamily="2" charset="2"/>
              <a:buChar char="§"/>
            </a:pPr>
            <a:r>
              <a:rPr lang="en-US" sz="2400" dirty="0"/>
              <a:t>Effective Procurement Strategies</a:t>
            </a:r>
          </a:p>
          <a:p>
            <a:pPr lvl="2">
              <a:buFont typeface="Wingdings" panose="05000000000000000000" pitchFamily="2" charset="2"/>
              <a:buChar char="§"/>
            </a:pPr>
            <a:r>
              <a:rPr lang="en-US" sz="2400" dirty="0"/>
              <a:t>Embarking on the AIPP path</a:t>
            </a:r>
          </a:p>
          <a:p>
            <a:pPr lvl="1">
              <a:buBlip>
                <a:blip r:embed="rId3"/>
              </a:buBlip>
            </a:pPr>
            <a:r>
              <a:rPr lang="en-US" sz="2800" dirty="0"/>
              <a:t>Points to useful case studies and vignettes</a:t>
            </a:r>
          </a:p>
          <a:p>
            <a:pPr lvl="1">
              <a:buBlip>
                <a:blip r:embed="rId3"/>
              </a:buBlip>
            </a:pPr>
            <a:r>
              <a:rPr lang="en-US" sz="2800" dirty="0"/>
              <a:t>Identifies chapters to read first</a:t>
            </a:r>
          </a:p>
          <a:p>
            <a:pPr lvl="1">
              <a:buBlip>
                <a:blip r:embed="rId3"/>
              </a:buBlip>
            </a:pPr>
            <a:r>
              <a:rPr lang="en-US" sz="2800" dirty="0"/>
              <a:t>Provides links to external resources</a:t>
            </a:r>
          </a:p>
        </p:txBody>
      </p:sp>
      <p:sp>
        <p:nvSpPr>
          <p:cNvPr id="5" name="Slide Number Placeholder 6">
            <a:extLst>
              <a:ext uri="{FF2B5EF4-FFF2-40B4-BE49-F238E27FC236}">
                <a16:creationId xmlns:a16="http://schemas.microsoft.com/office/drawing/2014/main" id="{C3E6C5EC-D9FA-4C61-A797-FA07603CF07E}"/>
              </a:ext>
            </a:extLst>
          </p:cNvPr>
          <p:cNvSpPr txBox="1">
            <a:spLocks/>
          </p:cNvSpPr>
          <p:nvPr/>
        </p:nvSpPr>
        <p:spPr>
          <a:xfrm>
            <a:off x="7894694" y="6394021"/>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19</a:t>
            </a:fld>
            <a:endParaRPr lang="en-CA" kern="0" dirty="0">
              <a:solidFill>
                <a:sysClr val="windowText" lastClr="000000"/>
              </a:solidFill>
            </a:endParaRPr>
          </a:p>
        </p:txBody>
      </p:sp>
    </p:spTree>
    <p:extLst>
      <p:ext uri="{BB962C8B-B14F-4D97-AF65-F5344CB8AC3E}">
        <p14:creationId xmlns:p14="http://schemas.microsoft.com/office/powerpoint/2010/main" val="186331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CDCFEB-DDB8-4B43-A35B-427E15AA588A}"/>
              </a:ext>
            </a:extLst>
          </p:cNvPr>
          <p:cNvSpPr>
            <a:spLocks noGrp="1"/>
          </p:cNvSpPr>
          <p:nvPr>
            <p:ph idx="1"/>
          </p:nvPr>
        </p:nvSpPr>
        <p:spPr/>
        <p:txBody>
          <a:bodyPr/>
          <a:lstStyle/>
          <a:p>
            <a:pPr lvl="1"/>
            <a:endParaRPr lang="en-US" sz="2000" dirty="0"/>
          </a:p>
          <a:p>
            <a:pPr lvl="1"/>
            <a:r>
              <a:rPr lang="en-US" sz="2800" dirty="0"/>
              <a:t>Identify lessons learned in U.S. and international airport privatization and P3 models, expanding on ACRP Report 66 (2012)</a:t>
            </a:r>
          </a:p>
          <a:p>
            <a:pPr lvl="1"/>
            <a:r>
              <a:rPr lang="en-US" sz="2800" dirty="0"/>
              <a:t>Operationalize information to help airport leaders consider if a P3 is right for them</a:t>
            </a:r>
          </a:p>
          <a:p>
            <a:pPr lvl="1"/>
            <a:r>
              <a:rPr lang="en-US" sz="2800" dirty="0"/>
              <a:t>Provide guidance on strategies and capabilities necessary to implement a P3</a:t>
            </a:r>
          </a:p>
          <a:p>
            <a:pPr lvl="1"/>
            <a:r>
              <a:rPr lang="en-US" sz="2800" dirty="0"/>
              <a:t>Broaden the airports and projects using P3</a:t>
            </a:r>
          </a:p>
          <a:p>
            <a:pPr marL="457200" lvl="1" indent="0">
              <a:buNone/>
            </a:pPr>
            <a:endParaRPr lang="en-US" sz="2000" dirty="0"/>
          </a:p>
        </p:txBody>
      </p:sp>
      <p:sp>
        <p:nvSpPr>
          <p:cNvPr id="3" name="Title 2">
            <a:extLst>
              <a:ext uri="{FF2B5EF4-FFF2-40B4-BE49-F238E27FC236}">
                <a16:creationId xmlns:a16="http://schemas.microsoft.com/office/drawing/2014/main" id="{AABDD616-053B-4678-B55D-25F2795BB7FF}"/>
              </a:ext>
            </a:extLst>
          </p:cNvPr>
          <p:cNvSpPr>
            <a:spLocks noGrp="1"/>
          </p:cNvSpPr>
          <p:nvPr>
            <p:ph type="title"/>
          </p:nvPr>
        </p:nvSpPr>
        <p:spPr/>
        <p:txBody>
          <a:bodyPr/>
          <a:lstStyle/>
          <a:p>
            <a:r>
              <a:rPr lang="en-US" dirty="0"/>
              <a:t>Research Objectives</a:t>
            </a:r>
          </a:p>
        </p:txBody>
      </p:sp>
    </p:spTree>
    <p:extLst>
      <p:ext uri="{BB962C8B-B14F-4D97-AF65-F5344CB8AC3E}">
        <p14:creationId xmlns:p14="http://schemas.microsoft.com/office/powerpoint/2010/main" val="345540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4D2A6-D96F-4906-98E0-E4E71214FC76}"/>
              </a:ext>
            </a:extLst>
          </p:cNvPr>
          <p:cNvSpPr>
            <a:spLocks noGrp="1"/>
          </p:cNvSpPr>
          <p:nvPr>
            <p:ph idx="1"/>
          </p:nvPr>
        </p:nvSpPr>
        <p:spPr>
          <a:xfrm>
            <a:off x="3371850" y="2819400"/>
            <a:ext cx="2724150" cy="914400"/>
          </a:xfrm>
        </p:spPr>
        <p:txBody>
          <a:bodyPr/>
          <a:lstStyle/>
          <a:p>
            <a:r>
              <a:rPr lang="en-US" sz="3200" u="none" dirty="0"/>
              <a:t>Key Findings</a:t>
            </a:r>
          </a:p>
        </p:txBody>
      </p:sp>
      <p:sp>
        <p:nvSpPr>
          <p:cNvPr id="3" name="Title 2">
            <a:extLst>
              <a:ext uri="{FF2B5EF4-FFF2-40B4-BE49-F238E27FC236}">
                <a16:creationId xmlns:a16="http://schemas.microsoft.com/office/drawing/2014/main" id="{21306198-2069-498B-978D-BEF55E3FFD3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150509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P3 Principles: Project Elements and Market Conditions</a:t>
            </a:r>
          </a:p>
        </p:txBody>
      </p:sp>
      <p:sp>
        <p:nvSpPr>
          <p:cNvPr id="2" name="Rectangle 1"/>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TextBox 7"/>
          <p:cNvSpPr txBox="1"/>
          <p:nvPr/>
        </p:nvSpPr>
        <p:spPr>
          <a:xfrm>
            <a:off x="5257800" y="6069661"/>
            <a:ext cx="3067291" cy="230832"/>
          </a:xfrm>
          <a:prstGeom prst="rect">
            <a:avLst/>
          </a:prstGeom>
          <a:noFill/>
        </p:spPr>
        <p:txBody>
          <a:bodyPr wrap="square" rtlCol="0">
            <a:spAutoFit/>
          </a:bodyPr>
          <a:lstStyle/>
          <a:p>
            <a:r>
              <a:rPr lang="en-US" sz="900" dirty="0"/>
              <a:t>Source: BizJournals</a:t>
            </a:r>
          </a:p>
        </p:txBody>
      </p:sp>
      <p:sp>
        <p:nvSpPr>
          <p:cNvPr id="9" name="Slide Number Placeholder 6">
            <a:extLst>
              <a:ext uri="{FF2B5EF4-FFF2-40B4-BE49-F238E27FC236}">
                <a16:creationId xmlns:a16="http://schemas.microsoft.com/office/drawing/2014/main" id="{796018AD-DDFE-4659-9C83-613B7359801A}"/>
              </a:ext>
            </a:extLst>
          </p:cNvPr>
          <p:cNvSpPr txBox="1">
            <a:spLocks/>
          </p:cNvSpPr>
          <p:nvPr/>
        </p:nvSpPr>
        <p:spPr>
          <a:xfrm>
            <a:off x="7894694" y="6394021"/>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21</a:t>
            </a:fld>
            <a:endParaRPr lang="en-CA" kern="0" dirty="0">
              <a:solidFill>
                <a:sysClr val="windowText" lastClr="000000"/>
              </a:solidFill>
            </a:endParaRPr>
          </a:p>
        </p:txBody>
      </p:sp>
      <p:sp>
        <p:nvSpPr>
          <p:cNvPr id="6" name="Rectangle 5">
            <a:extLst>
              <a:ext uri="{FF2B5EF4-FFF2-40B4-BE49-F238E27FC236}">
                <a16:creationId xmlns:a16="http://schemas.microsoft.com/office/drawing/2014/main" id="{125D6CEA-F6F4-4387-BAF4-73045812B81E}"/>
              </a:ext>
            </a:extLst>
          </p:cNvPr>
          <p:cNvSpPr/>
          <p:nvPr/>
        </p:nvSpPr>
        <p:spPr>
          <a:xfrm>
            <a:off x="518746" y="1439196"/>
            <a:ext cx="8106507" cy="3637919"/>
          </a:xfrm>
          <a:prstGeom prst="rect">
            <a:avLst/>
          </a:prstGeom>
        </p:spPr>
        <p:txBody>
          <a:bodyPr wrap="square">
            <a:spAutoFit/>
          </a:bodyPr>
          <a:lstStyle/>
          <a:p>
            <a:pPr marL="742950" lvl="1" indent="-285750" eaLnBrk="0" hangingPunct="0">
              <a:spcBef>
                <a:spcPct val="20000"/>
              </a:spcBef>
              <a:buClr>
                <a:srgbClr val="DE842E"/>
              </a:buClr>
              <a:buBlip>
                <a:blip r:embed="rId3"/>
              </a:buBlip>
            </a:pPr>
            <a:r>
              <a:rPr lang="en-US" dirty="0">
                <a:solidFill>
                  <a:srgbClr val="626262"/>
                </a:solidFill>
                <a:latin typeface="Calibri" panose="020F0502020204030204" pitchFamily="34" charset="0"/>
                <a:cs typeface="Calibri" panose="020F0502020204030204" pitchFamily="34" charset="0"/>
              </a:rPr>
              <a:t>Politics and economics greatly impact P3 delivery</a:t>
            </a:r>
          </a:p>
          <a:p>
            <a:pPr marL="742950" lvl="1" indent="-285750" eaLnBrk="0" hangingPunct="0">
              <a:spcBef>
                <a:spcPct val="20000"/>
              </a:spcBef>
              <a:buClr>
                <a:srgbClr val="DE842E"/>
              </a:buClr>
              <a:buBlip>
                <a:blip r:embed="rId3"/>
              </a:buBlip>
            </a:pPr>
            <a:r>
              <a:rPr lang="en-US" dirty="0">
                <a:solidFill>
                  <a:srgbClr val="626262"/>
                </a:solidFill>
                <a:latin typeface="Calibri" panose="020F0502020204030204" pitchFamily="34" charset="0"/>
                <a:cs typeface="Calibri" panose="020F0502020204030204" pitchFamily="34" charset="0"/>
              </a:rPr>
              <a:t>P3 usually works best for large, complex projects but can also be applicable to smaller airports</a:t>
            </a:r>
          </a:p>
          <a:p>
            <a:pPr marL="742950" lvl="1" indent="-285750" eaLnBrk="0" hangingPunct="0">
              <a:lnSpc>
                <a:spcPct val="100000"/>
              </a:lnSpc>
              <a:spcBef>
                <a:spcPct val="20000"/>
              </a:spcBef>
              <a:buClr>
                <a:srgbClr val="DE842E"/>
              </a:buClr>
              <a:buBlip>
                <a:blip r:embed="rId3"/>
              </a:buBlip>
            </a:pPr>
            <a:r>
              <a:rPr lang="en-US" dirty="0">
                <a:solidFill>
                  <a:srgbClr val="626262"/>
                </a:solidFill>
                <a:latin typeface="Calibri" panose="020F0502020204030204" pitchFamily="34" charset="0"/>
                <a:cs typeface="Calibri" panose="020F0502020204030204" pitchFamily="34" charset="0"/>
              </a:rPr>
              <a:t>The value of to private sector developers is highly dependent on market conditions at the time the transactions occur </a:t>
            </a:r>
          </a:p>
          <a:p>
            <a:pPr marL="742950" lvl="1" indent="-285750" eaLnBrk="0" hangingPunct="0">
              <a:spcBef>
                <a:spcPct val="20000"/>
              </a:spcBef>
              <a:buClr>
                <a:srgbClr val="DE842E"/>
              </a:buClr>
              <a:buBlip>
                <a:blip r:embed="rId3"/>
              </a:buBlip>
            </a:pPr>
            <a:r>
              <a:rPr lang="en-US" dirty="0">
                <a:solidFill>
                  <a:srgbClr val="626262"/>
                </a:solidFill>
                <a:latin typeface="Calibri" panose="020F0502020204030204" pitchFamily="34" charset="0"/>
                <a:cs typeface="Calibri" panose="020F0502020204030204" pitchFamily="34" charset="0"/>
              </a:rPr>
              <a:t>P3 delivery can drive competition and innovation by private parties.</a:t>
            </a:r>
          </a:p>
          <a:p>
            <a:pPr>
              <a:lnSpc>
                <a:spcPct val="100000"/>
              </a:lnSpc>
              <a:spcAft>
                <a:spcPts val="600"/>
              </a:spcAft>
              <a:buClr>
                <a:schemeClr val="accent1"/>
              </a:buClr>
              <a:buFont typeface="Montserrat" panose="00000500000000000000" pitchFamily="2" charset="0"/>
              <a:buChar char="■"/>
            </a:pPr>
            <a:endParaRPr lang="en-US" dirty="0">
              <a:solidFill>
                <a:schemeClr val="accent6"/>
              </a:solidFill>
            </a:endParaRPr>
          </a:p>
        </p:txBody>
      </p:sp>
      <p:pic>
        <p:nvPicPr>
          <p:cNvPr id="3074" name="Picture 2" descr="Image result for kansas city 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177" y="4274432"/>
            <a:ext cx="3186223" cy="192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9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779721" y="1376315"/>
            <a:ext cx="6938963" cy="4356100"/>
          </a:xfrm>
        </p:spPr>
        <p:txBody>
          <a:bodyPr>
            <a:noAutofit/>
          </a:bodyPr>
          <a:lstStyle/>
          <a:p>
            <a:pPr lvl="1">
              <a:buBlip>
                <a:blip r:embed="rId3"/>
              </a:buBlip>
            </a:pPr>
            <a:r>
              <a:rPr lang="en-US" sz="2400" dirty="0"/>
              <a:t>Stakeholders must be engaged and educated about P3 in every stage of project development</a:t>
            </a:r>
          </a:p>
          <a:p>
            <a:pPr lvl="1">
              <a:buBlip>
                <a:blip r:embed="rId3"/>
              </a:buBlip>
            </a:pPr>
            <a:r>
              <a:rPr lang="en-US" sz="2400" dirty="0"/>
              <a:t>Political leaders and project champions are critical to spur a project onward</a:t>
            </a:r>
          </a:p>
          <a:p>
            <a:pPr lvl="1">
              <a:buBlip>
                <a:blip r:embed="rId3"/>
              </a:buBlip>
            </a:pPr>
            <a:r>
              <a:rPr lang="en-US" sz="2400" dirty="0"/>
              <a:t>A politicized procurement process can be difficult to overcome </a:t>
            </a:r>
          </a:p>
          <a:p>
            <a:pPr lvl="1">
              <a:buBlip>
                <a:blip r:embed="rId3"/>
              </a:buBlip>
            </a:pPr>
            <a:r>
              <a:rPr lang="en-US" sz="2400" dirty="0"/>
              <a:t>Educating decision-makers and the public about P3 is essential for success</a:t>
            </a:r>
          </a:p>
          <a:p>
            <a:pPr lvl="1">
              <a:buBlip>
                <a:blip r:embed="rId3"/>
              </a:buBlip>
            </a:pPr>
            <a:endParaRPr lang="en-US" sz="2400" dirty="0"/>
          </a:p>
        </p:txBody>
      </p:sp>
      <p:sp>
        <p:nvSpPr>
          <p:cNvPr id="3" name="Title 2"/>
          <p:cNvSpPr>
            <a:spLocks noGrp="1"/>
          </p:cNvSpPr>
          <p:nvPr>
            <p:ph type="title"/>
          </p:nvPr>
        </p:nvSpPr>
        <p:spPr>
          <a:xfrm>
            <a:off x="762000" y="150169"/>
            <a:ext cx="6938962" cy="814974"/>
          </a:xfrm>
        </p:spPr>
        <p:txBody>
          <a:bodyPr>
            <a:normAutofit fontScale="90000"/>
          </a:bodyPr>
          <a:lstStyle/>
          <a:p>
            <a:r>
              <a:rPr lang="en-US" dirty="0"/>
              <a:t>P3 Principles: Stakeholder Engagement</a:t>
            </a:r>
          </a:p>
        </p:txBody>
      </p:sp>
      <p:pic>
        <p:nvPicPr>
          <p:cNvPr id="5" name="Picture 4" descr="https://static1.squarespace.com/static/58e831a6c534a5cf5fc38830/t/59403196ff7c50ca37828dc2/1497379224808/?format=1000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1857" y="4331274"/>
            <a:ext cx="3067291" cy="1917126"/>
          </a:xfrm>
          <a:prstGeom prst="rect">
            <a:avLst/>
          </a:prstGeom>
          <a:noFill/>
          <a:ln>
            <a:noFill/>
          </a:ln>
        </p:spPr>
      </p:pic>
      <p:sp>
        <p:nvSpPr>
          <p:cNvPr id="6" name="TextBox 5"/>
          <p:cNvSpPr txBox="1"/>
          <p:nvPr/>
        </p:nvSpPr>
        <p:spPr>
          <a:xfrm>
            <a:off x="5068945" y="6017568"/>
            <a:ext cx="3067291" cy="230832"/>
          </a:xfrm>
          <a:prstGeom prst="rect">
            <a:avLst/>
          </a:prstGeom>
          <a:noFill/>
        </p:spPr>
        <p:txBody>
          <a:bodyPr wrap="square" rtlCol="0" anchor="t">
            <a:spAutoFit/>
          </a:bodyPr>
          <a:lstStyle/>
          <a:p>
            <a:r>
              <a:rPr lang="en-US" sz="900" dirty="0"/>
              <a:t>Source: Gateway LA</a:t>
            </a:r>
          </a:p>
        </p:txBody>
      </p:sp>
      <p:sp>
        <p:nvSpPr>
          <p:cNvPr id="8" name="Slide Number Placeholder 6">
            <a:extLst>
              <a:ext uri="{FF2B5EF4-FFF2-40B4-BE49-F238E27FC236}">
                <a16:creationId xmlns:a16="http://schemas.microsoft.com/office/drawing/2014/main" id="{8082B32B-75A7-419E-95B4-055F07582CA4}"/>
              </a:ext>
            </a:extLst>
          </p:cNvPr>
          <p:cNvSpPr txBox="1">
            <a:spLocks/>
          </p:cNvSpPr>
          <p:nvPr/>
        </p:nvSpPr>
        <p:spPr>
          <a:xfrm>
            <a:off x="7894694" y="6394021"/>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22</a:t>
            </a:fld>
            <a:endParaRPr lang="en-CA" kern="0" dirty="0">
              <a:solidFill>
                <a:sysClr val="windowText" lastClr="000000"/>
              </a:solidFill>
            </a:endParaRPr>
          </a:p>
        </p:txBody>
      </p:sp>
    </p:spTree>
    <p:extLst>
      <p:ext uri="{BB962C8B-B14F-4D97-AF65-F5344CB8AC3E}">
        <p14:creationId xmlns:p14="http://schemas.microsoft.com/office/powerpoint/2010/main" val="136246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63737" y="1196365"/>
            <a:ext cx="7041532" cy="4724539"/>
          </a:xfrm>
        </p:spPr>
        <p:txBody>
          <a:bodyPr>
            <a:noAutofit/>
          </a:bodyPr>
          <a:lstStyle/>
          <a:p>
            <a:pPr lvl="1">
              <a:buBlip>
                <a:blip r:embed="rId3"/>
              </a:buBlip>
            </a:pPr>
            <a:r>
              <a:rPr lang="en-US" sz="2400" dirty="0"/>
              <a:t>The P3 procurement process is far more complex than traditional delivery</a:t>
            </a:r>
          </a:p>
          <a:p>
            <a:pPr lvl="2"/>
            <a:r>
              <a:rPr lang="en-US" sz="2400" dirty="0"/>
              <a:t>Requires greater internal resources </a:t>
            </a:r>
          </a:p>
          <a:p>
            <a:pPr lvl="2"/>
            <a:r>
              <a:rPr lang="en-US" sz="2400" dirty="0"/>
              <a:t>More expensive for owner and bidders</a:t>
            </a:r>
          </a:p>
          <a:p>
            <a:pPr lvl="1">
              <a:buBlip>
                <a:blip r:embed="rId3"/>
              </a:buBlip>
            </a:pPr>
            <a:r>
              <a:rPr lang="en-US" sz="2400" dirty="0"/>
              <a:t>The procurement process should match the project and its airport's operating context.</a:t>
            </a:r>
          </a:p>
          <a:p>
            <a:pPr lvl="2"/>
            <a:r>
              <a:rPr lang="en-US" sz="2400" dirty="0"/>
              <a:t>Airports requiring more interaction with decisionmakers and the public require more open procurement processes</a:t>
            </a:r>
          </a:p>
          <a:p>
            <a:pPr lvl="2"/>
            <a:r>
              <a:rPr lang="en-US" sz="2400" dirty="0"/>
              <a:t>Smaller airports or those with greater enterprise-level decision-making capability may be best suited for private negotiations.</a:t>
            </a:r>
          </a:p>
        </p:txBody>
      </p:sp>
      <p:sp>
        <p:nvSpPr>
          <p:cNvPr id="3" name="Title 2"/>
          <p:cNvSpPr>
            <a:spLocks noGrp="1"/>
          </p:cNvSpPr>
          <p:nvPr>
            <p:ph type="title"/>
          </p:nvPr>
        </p:nvSpPr>
        <p:spPr>
          <a:xfrm>
            <a:off x="609600" y="264101"/>
            <a:ext cx="6938962" cy="932264"/>
          </a:xfrm>
        </p:spPr>
        <p:txBody>
          <a:bodyPr>
            <a:normAutofit fontScale="90000"/>
          </a:bodyPr>
          <a:lstStyle/>
          <a:p>
            <a:r>
              <a:rPr lang="en-US" dirty="0"/>
              <a:t>P3 Principles: Procurement Mechanics</a:t>
            </a:r>
          </a:p>
        </p:txBody>
      </p:sp>
      <p:sp>
        <p:nvSpPr>
          <p:cNvPr id="6" name="TextBox 5"/>
          <p:cNvSpPr txBox="1"/>
          <p:nvPr/>
        </p:nvSpPr>
        <p:spPr>
          <a:xfrm>
            <a:off x="2728367" y="6557760"/>
            <a:ext cx="3067291" cy="230832"/>
          </a:xfrm>
          <a:prstGeom prst="rect">
            <a:avLst/>
          </a:prstGeom>
          <a:noFill/>
        </p:spPr>
        <p:txBody>
          <a:bodyPr wrap="square" rtlCol="0">
            <a:spAutoFit/>
          </a:bodyPr>
          <a:lstStyle/>
          <a:p>
            <a:r>
              <a:rPr lang="en-US" sz="900" dirty="0"/>
              <a:t>Source: Airports Data Net</a:t>
            </a:r>
          </a:p>
        </p:txBody>
      </p:sp>
      <p:sp>
        <p:nvSpPr>
          <p:cNvPr id="8" name="Slide Number Placeholder 6">
            <a:extLst>
              <a:ext uri="{FF2B5EF4-FFF2-40B4-BE49-F238E27FC236}">
                <a16:creationId xmlns:a16="http://schemas.microsoft.com/office/drawing/2014/main" id="{8F5D6397-6182-4927-B1A7-7BD6AAA3F072}"/>
              </a:ext>
            </a:extLst>
          </p:cNvPr>
          <p:cNvSpPr txBox="1">
            <a:spLocks/>
          </p:cNvSpPr>
          <p:nvPr/>
        </p:nvSpPr>
        <p:spPr>
          <a:xfrm>
            <a:off x="7894694" y="6394021"/>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23</a:t>
            </a:fld>
            <a:endParaRPr lang="en-CA" kern="0" dirty="0">
              <a:solidFill>
                <a:sysClr val="windowText" lastClr="000000"/>
              </a:solidFill>
            </a:endParaRPr>
          </a:p>
        </p:txBody>
      </p:sp>
    </p:spTree>
    <p:extLst>
      <p:ext uri="{BB962C8B-B14F-4D97-AF65-F5344CB8AC3E}">
        <p14:creationId xmlns:p14="http://schemas.microsoft.com/office/powerpoint/2010/main" val="8489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AF4C-05F8-4D23-870E-E09E0AC3BC38}"/>
              </a:ext>
            </a:extLst>
          </p:cNvPr>
          <p:cNvSpPr>
            <a:spLocks noGrp="1"/>
          </p:cNvSpPr>
          <p:nvPr>
            <p:ph type="title"/>
          </p:nvPr>
        </p:nvSpPr>
        <p:spPr/>
        <p:txBody>
          <a:bodyPr/>
          <a:lstStyle/>
          <a:p>
            <a:r>
              <a:rPr lang="en-US" dirty="0"/>
              <a:t>The Iterative Process</a:t>
            </a:r>
          </a:p>
        </p:txBody>
      </p:sp>
      <p:pic>
        <p:nvPicPr>
          <p:cNvPr id="4" name="Content Placeholder 3">
            <a:extLst>
              <a:ext uri="{FF2B5EF4-FFF2-40B4-BE49-F238E27FC236}">
                <a16:creationId xmlns:a16="http://schemas.microsoft.com/office/drawing/2014/main" id="{E15194C6-93B1-4C4F-A93B-461C81729738}"/>
              </a:ext>
            </a:extLst>
          </p:cNvPr>
          <p:cNvPicPr>
            <a:picLocks noGrp="1"/>
          </p:cNvPicPr>
          <p:nvPr>
            <p:ph sz="quarter" idx="14"/>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1175" y="1600200"/>
            <a:ext cx="6938963" cy="4148348"/>
          </a:xfrm>
          <a:prstGeom prst="rect">
            <a:avLst/>
          </a:prstGeom>
          <a:noFill/>
        </p:spPr>
      </p:pic>
    </p:spTree>
    <p:extLst>
      <p:ext uri="{BB962C8B-B14F-4D97-AF65-F5344CB8AC3E}">
        <p14:creationId xmlns:p14="http://schemas.microsoft.com/office/powerpoint/2010/main" val="402782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455106-4A54-4355-B3F3-1E18A4949F59}"/>
              </a:ext>
            </a:extLst>
          </p:cNvPr>
          <p:cNvSpPr>
            <a:spLocks noGrp="1"/>
          </p:cNvSpPr>
          <p:nvPr>
            <p:ph type="title"/>
          </p:nvPr>
        </p:nvSpPr>
        <p:spPr/>
        <p:txBody>
          <a:bodyPr/>
          <a:lstStyle/>
          <a:p>
            <a:r>
              <a:rPr lang="en-US" dirty="0"/>
              <a:t>Risk Allocation</a:t>
            </a:r>
          </a:p>
        </p:txBody>
      </p:sp>
      <p:pic>
        <p:nvPicPr>
          <p:cNvPr id="4" name="Content Placeholder 3">
            <a:extLst>
              <a:ext uri="{FF2B5EF4-FFF2-40B4-BE49-F238E27FC236}">
                <a16:creationId xmlns:a16="http://schemas.microsoft.com/office/drawing/2014/main" id="{1BEE063F-A5DB-4D2C-B239-906135F3954A}"/>
              </a:ext>
            </a:extLst>
          </p:cNvPr>
          <p:cNvPicPr>
            <a:picLocks noGrp="1"/>
          </p:cNvPicPr>
          <p:nvPr>
            <p:ph idx="1"/>
          </p:nvPr>
        </p:nvPicPr>
        <p:blipFill>
          <a:blip r:embed="rId2">
            <a:grayscl/>
            <a:extLst>
              <a:ext uri="{28A0092B-C50C-407E-A947-70E740481C1C}">
                <a14:useLocalDpi xmlns:a14="http://schemas.microsoft.com/office/drawing/2010/main" val="0"/>
              </a:ext>
            </a:extLst>
          </a:blip>
          <a:srcRect/>
          <a:stretch>
            <a:fillRect/>
          </a:stretch>
        </p:blipFill>
        <p:spPr bwMode="auto">
          <a:xfrm>
            <a:off x="3581400" y="2057400"/>
            <a:ext cx="5562600" cy="3048000"/>
          </a:xfrm>
          <a:prstGeom prst="rect">
            <a:avLst/>
          </a:prstGeom>
          <a:noFill/>
          <a:ln>
            <a:noFill/>
          </a:ln>
        </p:spPr>
      </p:pic>
      <p:sp>
        <p:nvSpPr>
          <p:cNvPr id="6" name="Content Placeholder 5">
            <a:extLst>
              <a:ext uri="{FF2B5EF4-FFF2-40B4-BE49-F238E27FC236}">
                <a16:creationId xmlns:a16="http://schemas.microsoft.com/office/drawing/2014/main" id="{CB22A05D-8036-45A5-9F5F-98F458885410}"/>
              </a:ext>
            </a:extLst>
          </p:cNvPr>
          <p:cNvSpPr txBox="1">
            <a:spLocks/>
          </p:cNvSpPr>
          <p:nvPr/>
        </p:nvSpPr>
        <p:spPr bwMode="auto">
          <a:xfrm>
            <a:off x="76200" y="1219200"/>
            <a:ext cx="43434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defRPr sz="1600" b="1" u="sng" baseline="0">
                <a:solidFill>
                  <a:srgbClr val="0067AC"/>
                </a:solidFill>
                <a:uFill>
                  <a:solidFill>
                    <a:srgbClr val="DE842E"/>
                  </a:solidFill>
                </a:u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DE842E"/>
              </a:buClr>
              <a:buFontTx/>
              <a:buBlip>
                <a:blip r:embed="rId3"/>
              </a:buBlip>
              <a:defRPr sz="1600">
                <a:solidFill>
                  <a:srgbClr val="626262"/>
                </a:solidFill>
                <a:latin typeface="Calibri" panose="020F0502020204030204" pitchFamily="34" charset="0"/>
                <a:cs typeface="Calibri" panose="020F0502020204030204" pitchFamily="34" charset="0"/>
              </a:defRPr>
            </a:lvl2pPr>
            <a:lvl3pPr marL="1200150" indent="-285750" algn="l" rtl="0" eaLnBrk="0" fontAlgn="base" hangingPunct="0">
              <a:spcBef>
                <a:spcPct val="20000"/>
              </a:spcBef>
              <a:spcAft>
                <a:spcPct val="0"/>
              </a:spcAft>
              <a:buClr>
                <a:srgbClr val="DE842E"/>
              </a:buClr>
              <a:buFont typeface="Wingdings" panose="05000000000000000000" pitchFamily="2" charset="2"/>
              <a:buChar char="§"/>
              <a:defRPr sz="1600">
                <a:solidFill>
                  <a:srgbClr val="626262"/>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rgbClr val="DE842E"/>
              </a:buClr>
              <a:buFontTx/>
              <a:buBlip>
                <a:blip r:embed="rId3"/>
              </a:buBlip>
              <a:defRPr sz="1600">
                <a:solidFill>
                  <a:srgbClr val="626262"/>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rgbClr val="DE842E"/>
              </a:buClr>
              <a:buFont typeface="Wingdings" panose="05000000000000000000" pitchFamily="2" charset="2"/>
              <a:buChar char="§"/>
              <a:defRPr sz="1600">
                <a:solidFill>
                  <a:srgbClr val="626262"/>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400" kern="0" dirty="0"/>
              <a:t>P3 is about transferring the right risk, not the most risk</a:t>
            </a:r>
          </a:p>
          <a:p>
            <a:pPr lvl="1"/>
            <a:r>
              <a:rPr lang="en-US" sz="2400" kern="0" dirty="0"/>
              <a:t>Proponents will price risk into bids</a:t>
            </a:r>
          </a:p>
          <a:p>
            <a:pPr lvl="1"/>
            <a:r>
              <a:rPr lang="en-US" sz="2400" kern="0" dirty="0"/>
              <a:t>Some risk, such as interfaces with other agencies, are often best retained by the owner</a:t>
            </a:r>
          </a:p>
          <a:p>
            <a:pPr lvl="1"/>
            <a:r>
              <a:rPr lang="en-US" sz="2400" kern="0" dirty="0"/>
              <a:t>Costs are minimized by allocating risks to the party in the best position to control and manage them at the lowest cost</a:t>
            </a:r>
          </a:p>
          <a:p>
            <a:pPr lvl="1"/>
            <a:endParaRPr lang="en-US" sz="2400" kern="0" dirty="0"/>
          </a:p>
          <a:p>
            <a:pPr lvl="1"/>
            <a:endParaRPr lang="en-US" sz="2400" kern="0" dirty="0"/>
          </a:p>
          <a:p>
            <a:pPr lvl="1"/>
            <a:endParaRPr lang="en-US" sz="2400" kern="0" dirty="0"/>
          </a:p>
          <a:p>
            <a:pPr marL="457200" lvl="1" indent="0">
              <a:buFontTx/>
              <a:buNone/>
            </a:pPr>
            <a:endParaRPr lang="en-US" sz="2000" kern="0" dirty="0"/>
          </a:p>
          <a:p>
            <a:pPr lvl="1">
              <a:buFont typeface="Arial" panose="020B0604020202020204" pitchFamily="34" charset="0"/>
              <a:buChar char="•"/>
            </a:pPr>
            <a:endParaRPr lang="en-US" kern="0" dirty="0"/>
          </a:p>
        </p:txBody>
      </p:sp>
    </p:spTree>
    <p:extLst>
      <p:ext uri="{BB962C8B-B14F-4D97-AF65-F5344CB8AC3E}">
        <p14:creationId xmlns:p14="http://schemas.microsoft.com/office/powerpoint/2010/main" val="88858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0610"/>
            <a:ext cx="7756924" cy="932264"/>
          </a:xfrm>
        </p:spPr>
        <p:txBody>
          <a:bodyPr>
            <a:normAutofit fontScale="90000"/>
          </a:bodyPr>
          <a:lstStyle/>
          <a:p>
            <a:r>
              <a:rPr lang="en-US" dirty="0"/>
              <a:t>Selected Resources for Further Understanding</a:t>
            </a:r>
          </a:p>
        </p:txBody>
      </p:sp>
      <p:sp>
        <p:nvSpPr>
          <p:cNvPr id="8" name="Slide Number Placeholder 6">
            <a:extLst>
              <a:ext uri="{FF2B5EF4-FFF2-40B4-BE49-F238E27FC236}">
                <a16:creationId xmlns:a16="http://schemas.microsoft.com/office/drawing/2014/main" id="{8F5D6397-6182-4927-B1A7-7BD6AAA3F072}"/>
              </a:ext>
            </a:extLst>
          </p:cNvPr>
          <p:cNvSpPr txBox="1">
            <a:spLocks/>
          </p:cNvSpPr>
          <p:nvPr/>
        </p:nvSpPr>
        <p:spPr>
          <a:xfrm>
            <a:off x="7894694" y="6394021"/>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26</a:t>
            </a:fld>
            <a:endParaRPr lang="en-CA" kern="0" dirty="0">
              <a:solidFill>
                <a:sysClr val="windowText" lastClr="000000"/>
              </a:solidFill>
            </a:endParaRPr>
          </a:p>
        </p:txBody>
      </p:sp>
      <p:sp>
        <p:nvSpPr>
          <p:cNvPr id="7" name="Content Placeholder 6">
            <a:extLst>
              <a:ext uri="{FF2B5EF4-FFF2-40B4-BE49-F238E27FC236}">
                <a16:creationId xmlns:a16="http://schemas.microsoft.com/office/drawing/2014/main" id="{6E38BCAC-2CBA-4649-B245-4D9D45D6458B}"/>
              </a:ext>
            </a:extLst>
          </p:cNvPr>
          <p:cNvSpPr>
            <a:spLocks noGrp="1"/>
          </p:cNvSpPr>
          <p:nvPr>
            <p:ph sz="quarter" idx="14"/>
          </p:nvPr>
        </p:nvSpPr>
        <p:spPr>
          <a:xfrm>
            <a:off x="152400" y="1176766"/>
            <a:ext cx="8795995" cy="4356100"/>
          </a:xfrm>
        </p:spPr>
        <p:txBody>
          <a:bodyPr>
            <a:noAutofit/>
          </a:bodyPr>
          <a:lstStyle/>
          <a:p>
            <a:pPr marL="457200" lvl="1" indent="0">
              <a:buNone/>
            </a:pPr>
            <a:endParaRPr lang="en-US" sz="2000" i="1" dirty="0"/>
          </a:p>
          <a:p>
            <a:pPr marL="457200" lvl="1" indent="0">
              <a:buNone/>
            </a:pPr>
            <a:r>
              <a:rPr lang="en-US" sz="2000" dirty="0"/>
              <a:t>Airport-Specific Resources</a:t>
            </a:r>
          </a:p>
          <a:p>
            <a:pPr lvl="1">
              <a:buBlip>
                <a:blip r:embed="rId3"/>
              </a:buBlip>
            </a:pPr>
            <a:r>
              <a:rPr lang="en-US" sz="2000" dirty="0"/>
              <a:t>Guidebook Annotated Bibliography</a:t>
            </a:r>
          </a:p>
          <a:p>
            <a:pPr lvl="1">
              <a:buBlip>
                <a:blip r:embed="rId3"/>
              </a:buBlip>
            </a:pPr>
            <a:r>
              <a:rPr lang="en-US" sz="2000" i="1" dirty="0"/>
              <a:t>ACRP Report 66: Considering and Evaluating Airport Privatization </a:t>
            </a:r>
          </a:p>
          <a:p>
            <a:pPr lvl="1">
              <a:buBlip>
                <a:blip r:embed="rId3"/>
              </a:buBlip>
            </a:pPr>
            <a:r>
              <a:rPr lang="en-US" sz="2000" dirty="0"/>
              <a:t>International Air Transport Association (IATA) </a:t>
            </a:r>
            <a:r>
              <a:rPr lang="en-US" sz="2000" dirty="0">
                <a:hlinkClick r:id="rId4">
                  <a:extLst>
                    <a:ext uri="{A12FA001-AC4F-418D-AE19-62706E023703}">
                      <ahyp:hlinkClr xmlns:ahyp="http://schemas.microsoft.com/office/drawing/2018/hyperlinkcolor" xmlns="" val="tx"/>
                    </a:ext>
                  </a:extLst>
                </a:hlinkClick>
              </a:rPr>
              <a:t>https://www.iata.org/</a:t>
            </a:r>
            <a:r>
              <a:rPr lang="en-US" sz="2000" dirty="0"/>
              <a:t> </a:t>
            </a:r>
            <a:r>
              <a:rPr lang="en-US" sz="2000" i="1" dirty="0"/>
              <a:t>Airport Ownership and Regulation Guidance Booklet</a:t>
            </a:r>
          </a:p>
          <a:p>
            <a:pPr lvl="1">
              <a:buBlip>
                <a:blip r:embed="rId3"/>
              </a:buBlip>
            </a:pPr>
            <a:r>
              <a:rPr lang="en-US" sz="2000" dirty="0"/>
              <a:t>Airport Consultants Council (ACC) </a:t>
            </a:r>
            <a:r>
              <a:rPr lang="en-US" sz="2000" dirty="0">
                <a:hlinkClick r:id="rId5">
                  <a:extLst>
                    <a:ext uri="{A12FA001-AC4F-418D-AE19-62706E023703}">
                      <ahyp:hlinkClr xmlns:ahyp="http://schemas.microsoft.com/office/drawing/2018/hyperlinkcolor" xmlns="" val="tx"/>
                    </a:ext>
                  </a:extLst>
                </a:hlinkClick>
              </a:rPr>
              <a:t>https://www.acconline.org/</a:t>
            </a:r>
            <a:r>
              <a:rPr lang="en-US" sz="2000" dirty="0"/>
              <a:t> </a:t>
            </a:r>
            <a:r>
              <a:rPr lang="en-US" sz="2000" i="1" dirty="0"/>
              <a:t>Airport Owners’ Guide to Project Delivery Systems</a:t>
            </a:r>
          </a:p>
          <a:p>
            <a:pPr marL="457200" lvl="1" indent="0">
              <a:buNone/>
            </a:pPr>
            <a:endParaRPr lang="en-US" sz="2000" i="1" dirty="0"/>
          </a:p>
          <a:p>
            <a:pPr marL="457200" lvl="1" indent="0">
              <a:buNone/>
            </a:pPr>
            <a:r>
              <a:rPr lang="en-US" sz="2000" i="1" dirty="0"/>
              <a:t>General P3 Transportation Resources</a:t>
            </a:r>
            <a:endParaRPr lang="en-US" sz="2000" dirty="0"/>
          </a:p>
          <a:p>
            <a:pPr lvl="1">
              <a:buBlip>
                <a:blip r:embed="rId3"/>
              </a:buBlip>
            </a:pPr>
            <a:r>
              <a:rPr lang="en-US" sz="2000" dirty="0"/>
              <a:t>FHWA User Guidebook on Implementing Public-Private Partnerships for Transportation Infrastructure Projects in the United States (2007)</a:t>
            </a:r>
          </a:p>
          <a:p>
            <a:pPr lvl="1">
              <a:buBlip>
                <a:blip r:embed="rId3"/>
              </a:buBlip>
            </a:pPr>
            <a:r>
              <a:rPr lang="en-US" sz="2000" dirty="0"/>
              <a:t>The National Conference of State Legislatures' (NCSL) Public-Private Partnerships for Transportation: A Toolkit for Legislators (2010)</a:t>
            </a:r>
          </a:p>
        </p:txBody>
      </p:sp>
    </p:spTree>
    <p:extLst>
      <p:ext uri="{BB962C8B-B14F-4D97-AF65-F5344CB8AC3E}">
        <p14:creationId xmlns:p14="http://schemas.microsoft.com/office/powerpoint/2010/main" val="133969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56A8-E094-457B-BFEF-CB4487C09B9C}"/>
              </a:ext>
            </a:extLst>
          </p:cNvPr>
          <p:cNvSpPr>
            <a:spLocks noGrp="1"/>
          </p:cNvSpPr>
          <p:nvPr>
            <p:ph type="title"/>
          </p:nvPr>
        </p:nvSpPr>
        <p:spPr/>
        <p:txBody>
          <a:bodyPr/>
          <a:lstStyle/>
          <a:p>
            <a:r>
              <a:rPr lang="en-US" dirty="0"/>
              <a:t>Contact Information</a:t>
            </a:r>
          </a:p>
        </p:txBody>
      </p:sp>
      <p:sp>
        <p:nvSpPr>
          <p:cNvPr id="4" name="Title 1">
            <a:extLst>
              <a:ext uri="{FF2B5EF4-FFF2-40B4-BE49-F238E27FC236}">
                <a16:creationId xmlns:a16="http://schemas.microsoft.com/office/drawing/2014/main" id="{E70219D4-3974-45F6-B29C-B797F3CAD8E2}"/>
              </a:ext>
            </a:extLst>
          </p:cNvPr>
          <p:cNvSpPr>
            <a:spLocks noGrp="1"/>
          </p:cNvSpPr>
          <p:nvPr>
            <p:ph sz="quarter" idx="14"/>
          </p:nvPr>
        </p:nvSpPr>
        <p:spPr>
          <a:xfrm>
            <a:off x="511175" y="1752600"/>
            <a:ext cx="6938963" cy="4495800"/>
          </a:xfrm>
        </p:spPr>
        <p:txBody>
          <a:bodyPr numCol="2">
            <a:normAutofit fontScale="97500" lnSpcReduction="10000"/>
          </a:bodyPr>
          <a:lstStyle/>
          <a:p>
            <a:pPr algn="ctr"/>
            <a:endParaRPr lang="en-CA" sz="2000" b="1" dirty="0"/>
          </a:p>
          <a:p>
            <a:pPr algn="ctr"/>
            <a:r>
              <a:rPr lang="en-CA" sz="2000" b="1" dirty="0">
                <a:solidFill>
                  <a:schemeClr val="bg1">
                    <a:lumMod val="50000"/>
                  </a:schemeClr>
                </a:solidFill>
              </a:rPr>
              <a:t>Airport Cooperative Research Program</a:t>
            </a:r>
            <a:r>
              <a:rPr lang="en-CA" sz="2000" dirty="0"/>
              <a:t/>
            </a:r>
            <a:br>
              <a:rPr lang="en-CA" sz="2000" dirty="0"/>
            </a:br>
            <a:r>
              <a:rPr lang="en-CA" sz="2000" dirty="0"/>
              <a:t/>
            </a:r>
            <a:br>
              <a:rPr lang="en-CA" sz="2000" dirty="0"/>
            </a:br>
            <a:r>
              <a:rPr lang="en-CA" sz="2000" b="0" dirty="0">
                <a:solidFill>
                  <a:schemeClr val="accent6"/>
                </a:solidFill>
              </a:rPr>
              <a:t>Theresia H. Schatz, A.A.E.</a:t>
            </a:r>
            <a:br>
              <a:rPr lang="en-CA" sz="2000" b="0" dirty="0">
                <a:solidFill>
                  <a:schemeClr val="accent6"/>
                </a:solidFill>
              </a:rPr>
            </a:br>
            <a:r>
              <a:rPr lang="en-CA" sz="2000" b="0" dirty="0">
                <a:solidFill>
                  <a:schemeClr val="accent6"/>
                </a:solidFill>
              </a:rPr>
              <a:t>Senior Program Officer</a:t>
            </a:r>
            <a:br>
              <a:rPr lang="en-CA" sz="2000" b="0" dirty="0">
                <a:solidFill>
                  <a:schemeClr val="accent6"/>
                </a:solidFill>
              </a:rPr>
            </a:br>
            <a:r>
              <a:rPr lang="en-CA" sz="2000" b="0" dirty="0">
                <a:solidFill>
                  <a:schemeClr val="accent6"/>
                </a:solidFill>
              </a:rPr>
              <a:t>202-334-2981</a:t>
            </a:r>
            <a:br>
              <a:rPr lang="en-CA" sz="2000" b="0" dirty="0">
                <a:solidFill>
                  <a:schemeClr val="accent6"/>
                </a:solidFill>
              </a:rPr>
            </a:br>
            <a:r>
              <a:rPr lang="en-CA" sz="2000" b="0" dirty="0">
                <a:solidFill>
                  <a:schemeClr val="accent6"/>
                </a:solidFill>
                <a:hlinkClick r:id="rId2">
                  <a:extLst>
                    <a:ext uri="{A12FA001-AC4F-418D-AE19-62706E023703}">
                      <ahyp:hlinkClr xmlns:ahyp="http://schemas.microsoft.com/office/drawing/2018/hyperlinkcolor" xmlns="" val="tx"/>
                    </a:ext>
                  </a:extLst>
                </a:hlinkClick>
              </a:rPr>
              <a:t>tschatz@nas.edu</a:t>
            </a:r>
            <a:r>
              <a:rPr lang="en-CA" sz="2000" b="0" dirty="0">
                <a:solidFill>
                  <a:schemeClr val="accent6"/>
                </a:solidFill>
              </a:rPr>
              <a:t> </a:t>
            </a:r>
            <a:r>
              <a:rPr lang="en-CA" sz="5400" dirty="0">
                <a:solidFill>
                  <a:schemeClr val="accent6"/>
                </a:solidFill>
              </a:rPr>
              <a:t/>
            </a:r>
            <a:br>
              <a:rPr lang="en-CA" sz="5400" dirty="0">
                <a:solidFill>
                  <a:schemeClr val="accent6"/>
                </a:solidFill>
              </a:rPr>
            </a:br>
            <a:r>
              <a:rPr lang="en-CA" sz="2000" dirty="0">
                <a:solidFill>
                  <a:schemeClr val="accent6"/>
                </a:solidFill>
              </a:rPr>
              <a:t/>
            </a:r>
            <a:br>
              <a:rPr lang="en-CA" sz="2000" dirty="0">
                <a:solidFill>
                  <a:schemeClr val="accent6"/>
                </a:solidFill>
              </a:rPr>
            </a:br>
            <a:r>
              <a:rPr lang="en-CA" sz="2000" dirty="0">
                <a:solidFill>
                  <a:schemeClr val="accent6"/>
                </a:solidFill>
              </a:rPr>
              <a:t/>
            </a:r>
            <a:br>
              <a:rPr lang="en-CA" sz="2000" dirty="0">
                <a:solidFill>
                  <a:schemeClr val="accent6"/>
                </a:solidFill>
              </a:rPr>
            </a:br>
            <a:r>
              <a:rPr lang="en-CA" sz="5400" dirty="0">
                <a:solidFill>
                  <a:schemeClr val="accent6"/>
                </a:solidFill>
              </a:rPr>
              <a:t/>
            </a:r>
            <a:br>
              <a:rPr lang="en-CA" sz="5400" dirty="0">
                <a:solidFill>
                  <a:schemeClr val="accent6"/>
                </a:solidFill>
              </a:rPr>
            </a:br>
            <a:endParaRPr lang="en-CA" sz="5400" dirty="0">
              <a:solidFill>
                <a:schemeClr val="accent6"/>
              </a:solidFill>
            </a:endParaRPr>
          </a:p>
          <a:p>
            <a:pPr algn="ctr"/>
            <a:r>
              <a:rPr lang="en-CA" sz="5400" dirty="0">
                <a:solidFill>
                  <a:schemeClr val="accent6"/>
                </a:solidFill>
              </a:rPr>
              <a:t>	</a:t>
            </a:r>
            <a:r>
              <a:rPr lang="en-CA" sz="2100" dirty="0">
                <a:solidFill>
                  <a:schemeClr val="bg1">
                    <a:lumMod val="50000"/>
                  </a:schemeClr>
                </a:solidFill>
              </a:rPr>
              <a:t>Research Team</a:t>
            </a:r>
            <a:r>
              <a:rPr lang="en-CA" sz="5400" dirty="0">
                <a:solidFill>
                  <a:schemeClr val="accent6"/>
                </a:solidFill>
              </a:rPr>
              <a:t/>
            </a:r>
            <a:br>
              <a:rPr lang="en-CA" sz="5400" dirty="0">
                <a:solidFill>
                  <a:schemeClr val="accent6"/>
                </a:solidFill>
              </a:rPr>
            </a:br>
            <a:r>
              <a:rPr lang="en-CA" dirty="0">
                <a:solidFill>
                  <a:schemeClr val="accent6"/>
                </a:solidFill>
              </a:rPr>
              <a:t/>
            </a:r>
            <a:br>
              <a:rPr lang="en-CA" dirty="0">
                <a:solidFill>
                  <a:schemeClr val="accent6"/>
                </a:solidFill>
              </a:rPr>
            </a:br>
            <a:r>
              <a:rPr lang="en-CA" sz="2000" b="0" dirty="0">
                <a:solidFill>
                  <a:schemeClr val="accent6"/>
                </a:solidFill>
              </a:rPr>
              <a:t>Louis D. Wolinetz, WSP</a:t>
            </a:r>
          </a:p>
          <a:p>
            <a:pPr algn="ctr"/>
            <a:r>
              <a:rPr lang="en-CA" b="0" dirty="0">
                <a:solidFill>
                  <a:schemeClr val="accent6"/>
                </a:solidFill>
              </a:rPr>
              <a:t>Principal Investigator</a:t>
            </a:r>
            <a:r>
              <a:rPr lang="en-CA" sz="2000" b="0" dirty="0">
                <a:solidFill>
                  <a:schemeClr val="accent6"/>
                </a:solidFill>
              </a:rPr>
              <a:t/>
            </a:r>
            <a:br>
              <a:rPr lang="en-CA" sz="2000" b="0" dirty="0">
                <a:solidFill>
                  <a:schemeClr val="accent6"/>
                </a:solidFill>
              </a:rPr>
            </a:br>
            <a:r>
              <a:rPr lang="en-US" sz="2000" b="0" dirty="0">
                <a:solidFill>
                  <a:schemeClr val="accent6"/>
                </a:solidFill>
              </a:rPr>
              <a:t>202-661-5323</a:t>
            </a:r>
            <a:br>
              <a:rPr lang="en-US" sz="2000" b="0" dirty="0">
                <a:solidFill>
                  <a:schemeClr val="accent6"/>
                </a:solidFill>
              </a:rPr>
            </a:br>
            <a:r>
              <a:rPr lang="en-US" sz="2000" b="0" dirty="0">
                <a:solidFill>
                  <a:schemeClr val="accent6"/>
                </a:solidFill>
                <a:hlinkClick r:id="rId3">
                  <a:extLst>
                    <a:ext uri="{A12FA001-AC4F-418D-AE19-62706E023703}">
                      <ahyp:hlinkClr xmlns:ahyp="http://schemas.microsoft.com/office/drawing/2018/hyperlinkcolor" xmlns="" val="tx"/>
                    </a:ext>
                  </a:extLst>
                </a:hlinkClick>
              </a:rPr>
              <a:t>Louis.Wolinetz@wsp.com</a:t>
            </a:r>
            <a:r>
              <a:rPr lang="en-US" sz="2000" b="0" dirty="0">
                <a:solidFill>
                  <a:schemeClr val="accent6"/>
                </a:solidFill>
              </a:rPr>
              <a:t> </a:t>
            </a:r>
            <a:r>
              <a:rPr lang="en-US" sz="2000" dirty="0">
                <a:solidFill>
                  <a:schemeClr val="accent6"/>
                </a:solidFill>
              </a:rPr>
              <a:t/>
            </a:r>
            <a:br>
              <a:rPr lang="en-US" sz="2000" dirty="0">
                <a:solidFill>
                  <a:schemeClr val="accent6"/>
                </a:solidFill>
              </a:rPr>
            </a:br>
            <a:r>
              <a:rPr lang="en-CA" sz="2000" dirty="0">
                <a:solidFill>
                  <a:schemeClr val="accent6"/>
                </a:solidFill>
              </a:rPr>
              <a:t/>
            </a:r>
            <a:br>
              <a:rPr lang="en-CA" sz="2000" dirty="0">
                <a:solidFill>
                  <a:schemeClr val="accent6"/>
                </a:solidFill>
              </a:rPr>
            </a:br>
            <a:endParaRPr lang="en-CA" sz="2000" dirty="0">
              <a:solidFill>
                <a:schemeClr val="accent6"/>
              </a:solidFill>
            </a:endParaRPr>
          </a:p>
          <a:p>
            <a:pPr algn="ctr"/>
            <a:r>
              <a:rPr lang="en-CA" sz="2000" b="0" dirty="0">
                <a:solidFill>
                  <a:schemeClr val="accent6"/>
                </a:solidFill>
              </a:rPr>
              <a:t>Caitlin Ghoshal, WSP</a:t>
            </a:r>
            <a:br>
              <a:rPr lang="en-CA" sz="2000" b="0" dirty="0">
                <a:solidFill>
                  <a:schemeClr val="accent6"/>
                </a:solidFill>
              </a:rPr>
            </a:br>
            <a:r>
              <a:rPr lang="en-CA" sz="2000" b="0" dirty="0">
                <a:solidFill>
                  <a:schemeClr val="accent6"/>
                </a:solidFill>
              </a:rPr>
              <a:t>303-390-5906</a:t>
            </a:r>
            <a:br>
              <a:rPr lang="en-CA" sz="2000" b="0" dirty="0">
                <a:solidFill>
                  <a:schemeClr val="accent6"/>
                </a:solidFill>
              </a:rPr>
            </a:br>
            <a:r>
              <a:rPr lang="en-CA" sz="2000" b="0" dirty="0">
                <a:solidFill>
                  <a:schemeClr val="accent6"/>
                </a:solidFill>
                <a:hlinkClick r:id="rId4">
                  <a:extLst>
                    <a:ext uri="{A12FA001-AC4F-418D-AE19-62706E023703}">
                      <ahyp:hlinkClr xmlns:ahyp="http://schemas.microsoft.com/office/drawing/2018/hyperlinkcolor" xmlns="" val="tx"/>
                    </a:ext>
                  </a:extLst>
                </a:hlinkClick>
              </a:rPr>
              <a:t>Caitlin.Ghoshal@wsp.com</a:t>
            </a:r>
            <a:r>
              <a:rPr lang="en-CA" sz="2000" dirty="0">
                <a:solidFill>
                  <a:schemeClr val="accent6"/>
                </a:solidFill>
              </a:rPr>
              <a:t/>
            </a:r>
            <a:br>
              <a:rPr lang="en-CA" sz="2000" dirty="0">
                <a:solidFill>
                  <a:schemeClr val="accent6"/>
                </a:solidFill>
              </a:rPr>
            </a:br>
            <a:endParaRPr lang="en-US" sz="2000" dirty="0">
              <a:solidFill>
                <a:schemeClr val="accent6"/>
              </a:solidFill>
              <a:latin typeface="+mn-lt"/>
            </a:endParaRPr>
          </a:p>
        </p:txBody>
      </p:sp>
    </p:spTree>
    <p:extLst>
      <p:ext uri="{BB962C8B-B14F-4D97-AF65-F5344CB8AC3E}">
        <p14:creationId xmlns:p14="http://schemas.microsoft.com/office/powerpoint/2010/main" val="269328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CDCFEB-DDB8-4B43-A35B-427E15AA588A}"/>
              </a:ext>
            </a:extLst>
          </p:cNvPr>
          <p:cNvSpPr>
            <a:spLocks noGrp="1"/>
          </p:cNvSpPr>
          <p:nvPr>
            <p:ph idx="1"/>
          </p:nvPr>
        </p:nvSpPr>
        <p:spPr/>
        <p:txBody>
          <a:bodyPr/>
          <a:lstStyle/>
          <a:p>
            <a:pPr lvl="1"/>
            <a:r>
              <a:rPr lang="en-US" sz="2800" b="1" dirty="0"/>
              <a:t>Airport practitioners</a:t>
            </a:r>
          </a:p>
          <a:p>
            <a:pPr lvl="2"/>
            <a:r>
              <a:rPr lang="en-US" sz="2400" dirty="0"/>
              <a:t>Procurement and finance staff</a:t>
            </a:r>
          </a:p>
          <a:p>
            <a:pPr lvl="2"/>
            <a:r>
              <a:rPr lang="en-US" sz="2400" dirty="0"/>
              <a:t>Executive staff</a:t>
            </a:r>
          </a:p>
          <a:p>
            <a:pPr lvl="2"/>
            <a:r>
              <a:rPr lang="en-US" sz="2400" dirty="0"/>
              <a:t>Project management and construction management staff or those overseeing the design, construction and operations of airport assets</a:t>
            </a:r>
          </a:p>
          <a:p>
            <a:pPr lvl="1"/>
            <a:r>
              <a:rPr lang="en-US" sz="2800" b="1" dirty="0"/>
              <a:t>Airport stakeholders </a:t>
            </a:r>
          </a:p>
          <a:p>
            <a:pPr lvl="2"/>
            <a:r>
              <a:rPr lang="en-US" sz="2400" dirty="0"/>
              <a:t>Airlines </a:t>
            </a:r>
          </a:p>
          <a:p>
            <a:pPr lvl="2"/>
            <a:r>
              <a:rPr lang="en-US" sz="2400" dirty="0"/>
              <a:t>Policy decision-makers</a:t>
            </a:r>
          </a:p>
          <a:p>
            <a:pPr lvl="2"/>
            <a:r>
              <a:rPr lang="en-US" sz="2400" dirty="0"/>
              <a:t>Consultants</a:t>
            </a:r>
            <a:endParaRPr lang="en-US" sz="2800" dirty="0"/>
          </a:p>
          <a:p>
            <a:pPr marL="457200" lvl="1" indent="0">
              <a:buNone/>
            </a:pPr>
            <a:endParaRPr lang="en-US" sz="2000" dirty="0"/>
          </a:p>
        </p:txBody>
      </p:sp>
      <p:sp>
        <p:nvSpPr>
          <p:cNvPr id="3" name="Title 2">
            <a:extLst>
              <a:ext uri="{FF2B5EF4-FFF2-40B4-BE49-F238E27FC236}">
                <a16:creationId xmlns:a16="http://schemas.microsoft.com/office/drawing/2014/main" id="{AABDD616-053B-4678-B55D-25F2795BB7FF}"/>
              </a:ext>
            </a:extLst>
          </p:cNvPr>
          <p:cNvSpPr>
            <a:spLocks noGrp="1"/>
          </p:cNvSpPr>
          <p:nvPr>
            <p:ph type="title"/>
          </p:nvPr>
        </p:nvSpPr>
        <p:spPr/>
        <p:txBody>
          <a:bodyPr/>
          <a:lstStyle/>
          <a:p>
            <a:r>
              <a:rPr lang="en-US" dirty="0"/>
              <a:t>Who should use this research?</a:t>
            </a:r>
          </a:p>
        </p:txBody>
      </p:sp>
    </p:spTree>
    <p:extLst>
      <p:ext uri="{BB962C8B-B14F-4D97-AF65-F5344CB8AC3E}">
        <p14:creationId xmlns:p14="http://schemas.microsoft.com/office/powerpoint/2010/main" val="137051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CDCFEB-DDB8-4B43-A35B-427E15AA588A}"/>
              </a:ext>
            </a:extLst>
          </p:cNvPr>
          <p:cNvSpPr>
            <a:spLocks noGrp="1"/>
          </p:cNvSpPr>
          <p:nvPr>
            <p:ph idx="1"/>
          </p:nvPr>
        </p:nvSpPr>
        <p:spPr/>
        <p:txBody>
          <a:bodyPr/>
          <a:lstStyle/>
          <a:p>
            <a:pPr lvl="1"/>
            <a:r>
              <a:rPr lang="en-US" sz="2400" dirty="0"/>
              <a:t>A range of delivery methods outside of the traditional design-bid-build method for contracting</a:t>
            </a:r>
          </a:p>
          <a:p>
            <a:pPr lvl="1"/>
            <a:r>
              <a:rPr lang="en-US" sz="2400" dirty="0"/>
              <a:t>Includes privatization (asset monetization or recycling)</a:t>
            </a:r>
          </a:p>
          <a:p>
            <a:pPr lvl="1"/>
            <a:r>
              <a:rPr lang="en-US" sz="2400" dirty="0"/>
              <a:t>Research focuses on P3 with operational and/or financing risk held by private party</a:t>
            </a:r>
          </a:p>
        </p:txBody>
      </p:sp>
      <p:sp>
        <p:nvSpPr>
          <p:cNvPr id="3" name="Title 2">
            <a:extLst>
              <a:ext uri="{FF2B5EF4-FFF2-40B4-BE49-F238E27FC236}">
                <a16:creationId xmlns:a16="http://schemas.microsoft.com/office/drawing/2014/main" id="{AABDD616-053B-4678-B55D-25F2795BB7FF}"/>
              </a:ext>
            </a:extLst>
          </p:cNvPr>
          <p:cNvSpPr>
            <a:spLocks noGrp="1"/>
          </p:cNvSpPr>
          <p:nvPr>
            <p:ph type="title"/>
          </p:nvPr>
        </p:nvSpPr>
        <p:spPr/>
        <p:txBody>
          <a:bodyPr/>
          <a:lstStyle/>
          <a:p>
            <a:r>
              <a:rPr lang="en-US" dirty="0"/>
              <a:t>What is a public-private partnership (P3)?</a:t>
            </a:r>
          </a:p>
        </p:txBody>
      </p:sp>
      <p:pic>
        <p:nvPicPr>
          <p:cNvPr id="4" name="Picture 3">
            <a:extLst>
              <a:ext uri="{FF2B5EF4-FFF2-40B4-BE49-F238E27FC236}">
                <a16:creationId xmlns:a16="http://schemas.microsoft.com/office/drawing/2014/main" id="{4ED60E8F-9DD4-4A31-9E92-91B77D106706}"/>
              </a:ext>
            </a:extLst>
          </p:cNvPr>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291"/>
          <a:stretch/>
        </p:blipFill>
        <p:spPr bwMode="auto">
          <a:xfrm>
            <a:off x="1304969" y="3478822"/>
            <a:ext cx="6888757" cy="2587052"/>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1BE25FD9-4CEB-413C-9FCA-8E13456E0625}"/>
              </a:ext>
            </a:extLst>
          </p:cNvPr>
          <p:cNvSpPr/>
          <p:nvPr/>
        </p:nvSpPr>
        <p:spPr>
          <a:xfrm>
            <a:off x="975083" y="5982086"/>
            <a:ext cx="7924799" cy="307777"/>
          </a:xfrm>
          <a:prstGeom prst="rect">
            <a:avLst/>
          </a:prstGeom>
        </p:spPr>
        <p:txBody>
          <a:bodyPr wrap="square">
            <a:spAutoFit/>
          </a:bodyPr>
          <a:lstStyle/>
          <a:p>
            <a:pPr algn="ctr"/>
            <a:r>
              <a:rPr lang="en-US" sz="1400" i="1" dirty="0">
                <a:solidFill>
                  <a:schemeClr val="bg1">
                    <a:lumMod val="50000"/>
                  </a:schemeClr>
                </a:solidFill>
                <a:latin typeface="+mj-lt"/>
                <a:ea typeface="Times New Roman" panose="02020603050405020304" pitchFamily="18" charset="0"/>
              </a:rPr>
              <a:t>Range of Alternative Delivery Methods and Spectrum of Risk Transfer</a:t>
            </a:r>
            <a:endParaRPr lang="en-US" sz="1400" i="1" dirty="0">
              <a:solidFill>
                <a:schemeClr val="bg1">
                  <a:lumMod val="50000"/>
                </a:schemeClr>
              </a:solidFill>
              <a:latin typeface="+mj-lt"/>
            </a:endParaRPr>
          </a:p>
        </p:txBody>
      </p:sp>
    </p:spTree>
    <p:extLst>
      <p:ext uri="{BB962C8B-B14F-4D97-AF65-F5344CB8AC3E}">
        <p14:creationId xmlns:p14="http://schemas.microsoft.com/office/powerpoint/2010/main" val="2184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FD029-A988-4926-9182-5557B8566AB2}"/>
              </a:ext>
            </a:extLst>
          </p:cNvPr>
          <p:cNvSpPr>
            <a:spLocks noGrp="1"/>
          </p:cNvSpPr>
          <p:nvPr>
            <p:ph idx="1"/>
          </p:nvPr>
        </p:nvSpPr>
        <p:spPr>
          <a:xfrm>
            <a:off x="457200" y="1371600"/>
            <a:ext cx="8305800" cy="4724400"/>
          </a:xfrm>
        </p:spPr>
        <p:txBody>
          <a:bodyPr/>
          <a:lstStyle/>
          <a:p>
            <a:pPr lvl="1"/>
            <a:r>
              <a:rPr lang="en-US" sz="2400" dirty="0"/>
              <a:t>In P3, the private operator is responsible for at least two of the following:</a:t>
            </a:r>
          </a:p>
          <a:p>
            <a:pPr lvl="2"/>
            <a:r>
              <a:rPr lang="en-US" sz="2400" dirty="0"/>
              <a:t>Design and construction of a project; </a:t>
            </a:r>
          </a:p>
          <a:p>
            <a:pPr lvl="2"/>
            <a:r>
              <a:rPr lang="en-US" sz="2400" dirty="0"/>
              <a:t>Operations of the facility developed; and/or, </a:t>
            </a:r>
          </a:p>
          <a:p>
            <a:pPr lvl="2"/>
            <a:r>
              <a:rPr lang="en-US" sz="2400" dirty="0"/>
              <a:t>Providing financing with the expectation of repayment over time through project revenue or availability payments from the airport owner. </a:t>
            </a:r>
          </a:p>
          <a:p>
            <a:pPr lvl="1"/>
            <a:r>
              <a:rPr lang="en-US" sz="2400" dirty="0"/>
              <a:t>Privatization is the full private ownership and/or control of an asset</a:t>
            </a:r>
          </a:p>
          <a:p>
            <a:pPr lvl="2"/>
            <a:r>
              <a:rPr lang="en-US" sz="2400" dirty="0"/>
              <a:t>Private entity holds airport operating certificate</a:t>
            </a:r>
          </a:p>
          <a:p>
            <a:endParaRPr lang="en-US" sz="2400" dirty="0"/>
          </a:p>
        </p:txBody>
      </p:sp>
      <p:sp>
        <p:nvSpPr>
          <p:cNvPr id="3" name="Title 2">
            <a:extLst>
              <a:ext uri="{FF2B5EF4-FFF2-40B4-BE49-F238E27FC236}">
                <a16:creationId xmlns:a16="http://schemas.microsoft.com/office/drawing/2014/main" id="{BA180DD4-4135-4887-B4D1-7DB345B0BCF6}"/>
              </a:ext>
            </a:extLst>
          </p:cNvPr>
          <p:cNvSpPr>
            <a:spLocks noGrp="1"/>
          </p:cNvSpPr>
          <p:nvPr>
            <p:ph type="title"/>
          </p:nvPr>
        </p:nvSpPr>
        <p:spPr/>
        <p:txBody>
          <a:bodyPr/>
          <a:lstStyle/>
          <a:p>
            <a:r>
              <a:rPr lang="en-US" dirty="0"/>
              <a:t>Privatization vs. P3</a:t>
            </a:r>
          </a:p>
        </p:txBody>
      </p:sp>
    </p:spTree>
    <p:extLst>
      <p:ext uri="{BB962C8B-B14F-4D97-AF65-F5344CB8AC3E}">
        <p14:creationId xmlns:p14="http://schemas.microsoft.com/office/powerpoint/2010/main" val="33359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190F5E-680B-4AA0-83D6-0090D1978DFF}"/>
              </a:ext>
            </a:extLst>
          </p:cNvPr>
          <p:cNvSpPr>
            <a:spLocks noGrp="1"/>
          </p:cNvSpPr>
          <p:nvPr>
            <p:ph type="title"/>
          </p:nvPr>
        </p:nvSpPr>
        <p:spPr/>
        <p:txBody>
          <a:bodyPr/>
          <a:lstStyle/>
          <a:p>
            <a:r>
              <a:rPr lang="en-US" dirty="0"/>
              <a:t>Research Results</a:t>
            </a:r>
          </a:p>
        </p:txBody>
      </p:sp>
      <p:sp>
        <p:nvSpPr>
          <p:cNvPr id="4" name="Content Placeholder 2">
            <a:extLst>
              <a:ext uri="{FF2B5EF4-FFF2-40B4-BE49-F238E27FC236}">
                <a16:creationId xmlns:a16="http://schemas.microsoft.com/office/drawing/2014/main" id="{F7814C68-F4D2-4E4C-83D1-02F091CDF3A9}"/>
              </a:ext>
            </a:extLst>
          </p:cNvPr>
          <p:cNvSpPr txBox="1">
            <a:spLocks/>
          </p:cNvSpPr>
          <p:nvPr/>
        </p:nvSpPr>
        <p:spPr>
          <a:xfrm>
            <a:off x="609600" y="1338590"/>
            <a:ext cx="7391400" cy="4114800"/>
          </a:xfrm>
          <a:prstGeom prst="rect">
            <a:avLst/>
          </a:prstGeom>
        </p:spPr>
        <p:txBody>
          <a:bodyPr>
            <a:noAutofit/>
          </a:bodyPr>
          <a:lstStyle>
            <a:lvl1pPr marL="342900" indent="-342900" algn="l" rtl="0" eaLnBrk="0" fontAlgn="base" hangingPunct="0">
              <a:spcBef>
                <a:spcPct val="20000"/>
              </a:spcBef>
              <a:spcAft>
                <a:spcPct val="0"/>
              </a:spcAft>
              <a:defRPr sz="1800" b="1">
                <a:solidFill>
                  <a:srgbClr val="0067AC"/>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DE842E"/>
              </a:buClr>
              <a:buFont typeface="Wingdings" panose="05000000000000000000" pitchFamily="2" charset="2"/>
              <a:buChar char="§"/>
              <a:defRPr sz="1600">
                <a:solidFill>
                  <a:srgbClr val="626262"/>
                </a:solidFill>
                <a:latin typeface="Calibri" panose="020F0502020204030204" pitchFamily="34" charset="0"/>
                <a:cs typeface="Calibri" panose="020F0502020204030204" pitchFamily="34" charset="0"/>
              </a:defRPr>
            </a:lvl2pPr>
            <a:lvl3pPr marL="1200150" indent="-285750" algn="l" rtl="0" eaLnBrk="0" fontAlgn="base" hangingPunct="0">
              <a:spcBef>
                <a:spcPct val="20000"/>
              </a:spcBef>
              <a:spcAft>
                <a:spcPct val="0"/>
              </a:spcAft>
              <a:buClr>
                <a:srgbClr val="DE842E"/>
              </a:buClr>
              <a:buFont typeface="Arial" panose="020B0604020202020204" pitchFamily="34" charset="0"/>
              <a:buChar char="•"/>
              <a:defRPr sz="1600">
                <a:solidFill>
                  <a:srgbClr val="626262"/>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rgbClr val="DE842E"/>
              </a:buClr>
              <a:buFont typeface="Wingdings" panose="05000000000000000000" pitchFamily="2" charset="2"/>
              <a:buChar char="§"/>
              <a:defRPr sz="1600">
                <a:solidFill>
                  <a:srgbClr val="626262"/>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rgbClr val="DE842E"/>
              </a:buClr>
              <a:buFont typeface="Arial" panose="020B0604020202020204" pitchFamily="34" charset="0"/>
              <a:buChar char="•"/>
              <a:defRPr sz="1600">
                <a:solidFill>
                  <a:srgbClr val="626262"/>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Blip>
                <a:blip r:embed="rId2"/>
              </a:buBlip>
            </a:pPr>
            <a:r>
              <a:rPr lang="en-US" sz="2400" dirty="0"/>
              <a:t>Guidebook</a:t>
            </a:r>
          </a:p>
          <a:p>
            <a:pPr lvl="2">
              <a:buFont typeface="Wingdings" panose="05000000000000000000" pitchFamily="2" charset="2"/>
              <a:buChar char="§"/>
            </a:pPr>
            <a:r>
              <a:rPr lang="en-US" sz="2400" dirty="0"/>
              <a:t>Distills case study research into effective practice</a:t>
            </a:r>
          </a:p>
          <a:p>
            <a:pPr lvl="2">
              <a:buFont typeface="Wingdings" panose="05000000000000000000" pitchFamily="2" charset="2"/>
              <a:buChar char="§"/>
            </a:pPr>
            <a:r>
              <a:rPr lang="en-US" sz="2400" dirty="0"/>
              <a:t>Organized by the project development lifecycle</a:t>
            </a:r>
          </a:p>
          <a:p>
            <a:pPr lvl="1">
              <a:buBlip>
                <a:blip r:embed="rId2"/>
              </a:buBlip>
            </a:pPr>
            <a:r>
              <a:rPr lang="en-US" sz="2400" dirty="0"/>
              <a:t>P3 Readiness Tool </a:t>
            </a:r>
          </a:p>
          <a:p>
            <a:pPr lvl="2">
              <a:buFont typeface="Wingdings" panose="05000000000000000000" pitchFamily="2" charset="2"/>
              <a:buChar char="§"/>
            </a:pPr>
            <a:r>
              <a:rPr lang="en-US" sz="2400" dirty="0"/>
              <a:t>Interactive online questionnaire </a:t>
            </a:r>
          </a:p>
          <a:p>
            <a:pPr lvl="2">
              <a:buFont typeface="Wingdings" panose="05000000000000000000" pitchFamily="2" charset="2"/>
              <a:buChar char="§"/>
            </a:pPr>
            <a:r>
              <a:rPr lang="en-US" sz="2400" dirty="0"/>
              <a:t>Designed to assist airport owners in assessing if:</a:t>
            </a:r>
          </a:p>
          <a:p>
            <a:pPr lvl="3"/>
            <a:r>
              <a:rPr lang="en-US" sz="2400" dirty="0"/>
              <a:t>If their organization is prepared to implement a P3</a:t>
            </a:r>
          </a:p>
          <a:p>
            <a:pPr lvl="3"/>
            <a:r>
              <a:rPr lang="en-US" sz="2400" dirty="0"/>
              <a:t>If project is a strong candidate for P3. </a:t>
            </a:r>
          </a:p>
        </p:txBody>
      </p:sp>
      <p:sp>
        <p:nvSpPr>
          <p:cNvPr id="5" name="TextBox 4">
            <a:extLst>
              <a:ext uri="{FF2B5EF4-FFF2-40B4-BE49-F238E27FC236}">
                <a16:creationId xmlns:a16="http://schemas.microsoft.com/office/drawing/2014/main" id="{D3B503E9-DAC0-49BA-82D3-CBA32AF7454E}"/>
              </a:ext>
            </a:extLst>
          </p:cNvPr>
          <p:cNvSpPr txBox="1"/>
          <p:nvPr/>
        </p:nvSpPr>
        <p:spPr>
          <a:xfrm>
            <a:off x="1866900" y="5638800"/>
            <a:ext cx="5410200" cy="523220"/>
          </a:xfrm>
          <a:prstGeom prst="rect">
            <a:avLst/>
          </a:prstGeom>
          <a:noFill/>
        </p:spPr>
        <p:txBody>
          <a:bodyPr wrap="square" rtlCol="0">
            <a:spAutoFit/>
          </a:bodyPr>
          <a:lstStyle/>
          <a:p>
            <a:r>
              <a:rPr lang="en-US" sz="2800" u="sng" dirty="0">
                <a:latin typeface="Calibri" panose="020F0502020204030204" pitchFamily="34" charset="0"/>
                <a:cs typeface="Calibri" panose="020F0502020204030204" pitchFamily="34" charset="0"/>
                <a:hlinkClick r:id="rId3"/>
              </a:rPr>
              <a:t>https://www.acrp-p3readiness.org</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624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DD616-053B-4678-B55D-25F2795BB7FF}"/>
              </a:ext>
            </a:extLst>
          </p:cNvPr>
          <p:cNvSpPr>
            <a:spLocks noGrp="1"/>
          </p:cNvSpPr>
          <p:nvPr>
            <p:ph type="title"/>
          </p:nvPr>
        </p:nvSpPr>
        <p:spPr/>
        <p:txBody>
          <a:bodyPr/>
          <a:lstStyle/>
          <a:p>
            <a:r>
              <a:rPr lang="en-US" dirty="0"/>
              <a:t>Research Approach: Precedents</a:t>
            </a:r>
          </a:p>
        </p:txBody>
      </p:sp>
      <p:sp>
        <p:nvSpPr>
          <p:cNvPr id="9" name="Content Placeholder 5"/>
          <p:cNvSpPr>
            <a:spLocks noGrp="1"/>
          </p:cNvSpPr>
          <p:nvPr>
            <p:ph idx="1"/>
          </p:nvPr>
        </p:nvSpPr>
        <p:spPr>
          <a:xfrm>
            <a:off x="76200" y="1219200"/>
            <a:ext cx="8077200" cy="2590800"/>
          </a:xfrm>
        </p:spPr>
        <p:txBody>
          <a:bodyPr/>
          <a:lstStyle/>
          <a:p>
            <a:pPr lvl="1"/>
            <a:r>
              <a:rPr lang="en-US" sz="2000" dirty="0"/>
              <a:t>Annotated existing resources relevant to airport P3 developed after ACRP 66:</a:t>
            </a:r>
          </a:p>
          <a:p>
            <a:pPr lvl="2"/>
            <a:r>
              <a:rPr lang="en-US" sz="2000" dirty="0"/>
              <a:t>Airport-specific sources focused on definitions, not best practices</a:t>
            </a:r>
          </a:p>
          <a:p>
            <a:pPr lvl="2"/>
            <a:r>
              <a:rPr lang="en-US" sz="2000" dirty="0"/>
              <a:t>Industry sources oriented toward case studies and market analysis</a:t>
            </a:r>
          </a:p>
          <a:p>
            <a:pPr lvl="2"/>
            <a:r>
              <a:rPr lang="en-US" sz="2000" dirty="0"/>
              <a:t>Federal/state: Transferable best practices related to P3, not tailored to operating environment of airports</a:t>
            </a:r>
          </a:p>
          <a:p>
            <a:pPr lvl="1"/>
            <a:r>
              <a:rPr lang="en-US" sz="2000" dirty="0"/>
              <a:t>Federal and local legal considerations </a:t>
            </a:r>
          </a:p>
          <a:p>
            <a:pPr lvl="1"/>
            <a:r>
              <a:rPr lang="en-US" sz="2000" dirty="0"/>
              <a:t>Comparative Deal Matrix of predecessor transactions:</a:t>
            </a:r>
          </a:p>
          <a:p>
            <a:pPr marL="457200" lvl="1" indent="0">
              <a:buNone/>
            </a:pPr>
            <a:endParaRPr lang="en-US" sz="1800" dirty="0"/>
          </a:p>
          <a:p>
            <a:pPr lvl="1">
              <a:buFont typeface="Arial" panose="020B0604020202020204" pitchFamily="34" charset="0"/>
              <a:buChar char="•"/>
            </a:pPr>
            <a:endParaRPr lang="en-US" sz="1400" b="0" dirty="0"/>
          </a:p>
        </p:txBody>
      </p:sp>
      <p:grpSp>
        <p:nvGrpSpPr>
          <p:cNvPr id="4" name="Group 3">
            <a:extLst>
              <a:ext uri="{FF2B5EF4-FFF2-40B4-BE49-F238E27FC236}">
                <a16:creationId xmlns:a16="http://schemas.microsoft.com/office/drawing/2014/main" id="{DF200E42-BD87-4AB0-8CB0-284393620B8C}"/>
              </a:ext>
            </a:extLst>
          </p:cNvPr>
          <p:cNvGrpSpPr/>
          <p:nvPr/>
        </p:nvGrpSpPr>
        <p:grpSpPr>
          <a:xfrm>
            <a:off x="1257300" y="4800600"/>
            <a:ext cx="6477000" cy="1230575"/>
            <a:chOff x="990600" y="5257800"/>
            <a:chExt cx="6477000" cy="1230575"/>
          </a:xfrm>
        </p:grpSpPr>
        <p:pic>
          <p:nvPicPr>
            <p:cNvPr id="25" name="Picture 24"/>
            <p:cNvPicPr>
              <a:picLocks noChangeAspect="1"/>
            </p:cNvPicPr>
            <p:nvPr/>
          </p:nvPicPr>
          <p:blipFill>
            <a:blip r:embed="rId3"/>
            <a:stretch>
              <a:fillRect/>
            </a:stretch>
          </p:blipFill>
          <p:spPr>
            <a:xfrm>
              <a:off x="990600" y="5257800"/>
              <a:ext cx="6477000" cy="1230575"/>
            </a:xfrm>
            <a:prstGeom prst="rect">
              <a:avLst/>
            </a:prstGeom>
          </p:spPr>
        </p:pic>
        <p:sp>
          <p:nvSpPr>
            <p:cNvPr id="2" name="TextBox 1">
              <a:extLst>
                <a:ext uri="{FF2B5EF4-FFF2-40B4-BE49-F238E27FC236}">
                  <a16:creationId xmlns:a16="http://schemas.microsoft.com/office/drawing/2014/main" id="{329F012B-D0F3-477C-AC85-C9F4B3A8BFCA}"/>
                </a:ext>
              </a:extLst>
            </p:cNvPr>
            <p:cNvSpPr txBox="1"/>
            <p:nvPr/>
          </p:nvSpPr>
          <p:spPr>
            <a:xfrm>
              <a:off x="3505200" y="6019800"/>
              <a:ext cx="533400" cy="261610"/>
            </a:xfrm>
            <a:prstGeom prst="rect">
              <a:avLst/>
            </a:prstGeom>
            <a:solidFill>
              <a:schemeClr val="tx1"/>
            </a:solidFill>
          </p:spPr>
          <p:txBody>
            <a:bodyPr wrap="square" rtlCol="0">
              <a:spAutoFit/>
            </a:bodyPr>
            <a:lstStyle/>
            <a:p>
              <a:r>
                <a:rPr lang="en-US" sz="1100" dirty="0">
                  <a:solidFill>
                    <a:srgbClr val="000000"/>
                  </a:solidFill>
                  <a:latin typeface="+mn-lt"/>
                </a:rPr>
                <a:t>AIPP</a:t>
              </a:r>
            </a:p>
          </p:txBody>
        </p:sp>
      </p:grpSp>
    </p:spTree>
    <p:extLst>
      <p:ext uri="{BB962C8B-B14F-4D97-AF65-F5344CB8AC3E}">
        <p14:creationId xmlns:p14="http://schemas.microsoft.com/office/powerpoint/2010/main" val="212396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4D2A6-D96F-4906-98E0-E4E71214FC76}"/>
              </a:ext>
            </a:extLst>
          </p:cNvPr>
          <p:cNvSpPr>
            <a:spLocks noGrp="1"/>
          </p:cNvSpPr>
          <p:nvPr>
            <p:ph idx="1"/>
          </p:nvPr>
        </p:nvSpPr>
        <p:spPr>
          <a:xfrm>
            <a:off x="2667000" y="2971800"/>
            <a:ext cx="4114800" cy="914400"/>
          </a:xfrm>
        </p:spPr>
        <p:txBody>
          <a:bodyPr/>
          <a:lstStyle/>
          <a:p>
            <a:r>
              <a:rPr lang="en-US" sz="3200" dirty="0"/>
              <a:t>The Guidebook</a:t>
            </a:r>
          </a:p>
        </p:txBody>
      </p:sp>
    </p:spTree>
    <p:extLst>
      <p:ext uri="{BB962C8B-B14F-4D97-AF65-F5344CB8AC3E}">
        <p14:creationId xmlns:p14="http://schemas.microsoft.com/office/powerpoint/2010/main" val="370209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9663C-BBC0-410B-A3BD-A643FEDA10A8}"/>
              </a:ext>
            </a:extLst>
          </p:cNvPr>
          <p:cNvSpPr>
            <a:spLocks noGrp="1"/>
          </p:cNvSpPr>
          <p:nvPr>
            <p:ph type="title"/>
          </p:nvPr>
        </p:nvSpPr>
        <p:spPr/>
        <p:txBody>
          <a:bodyPr/>
          <a:lstStyle/>
          <a:p>
            <a:r>
              <a:rPr lang="en-US" dirty="0"/>
              <a:t>How do you use the Guidebook?</a:t>
            </a:r>
          </a:p>
        </p:txBody>
      </p:sp>
      <p:sp>
        <p:nvSpPr>
          <p:cNvPr id="4" name="Content Placeholder 3">
            <a:extLst>
              <a:ext uri="{FF2B5EF4-FFF2-40B4-BE49-F238E27FC236}">
                <a16:creationId xmlns:a16="http://schemas.microsoft.com/office/drawing/2014/main" id="{92953C8D-B91E-4D57-AE56-2791447D6790}"/>
              </a:ext>
            </a:extLst>
          </p:cNvPr>
          <p:cNvSpPr>
            <a:spLocks noGrp="1"/>
          </p:cNvSpPr>
          <p:nvPr>
            <p:ph sz="quarter" idx="14"/>
          </p:nvPr>
        </p:nvSpPr>
        <p:spPr>
          <a:xfrm>
            <a:off x="381000" y="1377173"/>
            <a:ext cx="8214125" cy="1855395"/>
          </a:xfrm>
        </p:spPr>
        <p:txBody>
          <a:bodyPr>
            <a:normAutofit fontScale="77500" lnSpcReduction="20000"/>
          </a:bodyPr>
          <a:lstStyle/>
          <a:p>
            <a:pPr lvl="1">
              <a:buBlip>
                <a:blip r:embed="rId3"/>
              </a:buBlip>
            </a:pPr>
            <a:r>
              <a:rPr lang="en-US" sz="3000" dirty="0"/>
              <a:t>Begins with terminology, resource assessment, landscape of P3s in the US, legal considerations</a:t>
            </a:r>
          </a:p>
          <a:p>
            <a:pPr lvl="1">
              <a:buBlip>
                <a:blip r:embed="rId3"/>
              </a:buBlip>
            </a:pPr>
            <a:r>
              <a:rPr lang="en-US" sz="3000" dirty="0"/>
              <a:t>Organized by project phase</a:t>
            </a:r>
          </a:p>
          <a:p>
            <a:pPr lvl="1">
              <a:buBlip>
                <a:blip r:embed="rId3"/>
              </a:buBlip>
            </a:pPr>
            <a:r>
              <a:rPr lang="en-US" sz="3000" dirty="0"/>
              <a:t>Chapters contain lessons learned from case studies</a:t>
            </a:r>
          </a:p>
          <a:p>
            <a:pPr lvl="1">
              <a:buBlip>
                <a:blip r:embed="rId3"/>
              </a:buBlip>
            </a:pPr>
            <a:r>
              <a:rPr lang="en-US" sz="3000" dirty="0"/>
              <a:t>Checklists and icons to indicate best practice:</a:t>
            </a:r>
          </a:p>
          <a:p>
            <a:pPr marL="170111" lvl="2" indent="-170111">
              <a:lnSpc>
                <a:spcPct val="100000"/>
              </a:lnSpc>
              <a:spcBef>
                <a:spcPts val="422"/>
              </a:spcBef>
              <a:spcAft>
                <a:spcPts val="600"/>
              </a:spcAft>
              <a:buClr>
                <a:schemeClr val="accent1"/>
              </a:buClr>
              <a:buFont typeface="Montserrat" panose="00000500000000000000" pitchFamily="2" charset="0"/>
              <a:buChar char="■"/>
            </a:pPr>
            <a:endParaRPr lang="en-US" sz="2000" dirty="0"/>
          </a:p>
          <a:p>
            <a:pPr marL="170111" lvl="2" indent="-170111">
              <a:lnSpc>
                <a:spcPct val="100000"/>
              </a:lnSpc>
              <a:spcBef>
                <a:spcPts val="422"/>
              </a:spcBef>
              <a:spcAft>
                <a:spcPts val="600"/>
              </a:spcAft>
              <a:buClr>
                <a:schemeClr val="accent1"/>
              </a:buClr>
              <a:buFont typeface="Montserrat" panose="00000500000000000000" pitchFamily="2" charset="0"/>
              <a:buChar char="■"/>
            </a:pPr>
            <a:endParaRPr lang="en-US" sz="2000" dirty="0"/>
          </a:p>
          <a:p>
            <a:pPr marL="170111" lvl="2" indent="-170111">
              <a:lnSpc>
                <a:spcPct val="100000"/>
              </a:lnSpc>
              <a:spcBef>
                <a:spcPts val="422"/>
              </a:spcBef>
              <a:spcAft>
                <a:spcPts val="600"/>
              </a:spcAft>
              <a:buClr>
                <a:schemeClr val="accent1"/>
              </a:buClr>
              <a:buFont typeface="Montserrat" panose="00000500000000000000" pitchFamily="2" charset="0"/>
              <a:buChar char="■"/>
            </a:pPr>
            <a:endParaRPr lang="en-US" sz="2000" dirty="0"/>
          </a:p>
          <a:p>
            <a:pPr marL="170111" lvl="2" indent="-170111">
              <a:lnSpc>
                <a:spcPct val="100000"/>
              </a:lnSpc>
              <a:spcBef>
                <a:spcPts val="422"/>
              </a:spcBef>
              <a:spcAft>
                <a:spcPts val="600"/>
              </a:spcAft>
              <a:buClr>
                <a:schemeClr val="accent1"/>
              </a:buClr>
              <a:buFont typeface="Montserrat" panose="00000500000000000000" pitchFamily="2" charset="0"/>
              <a:buChar char="■"/>
            </a:pPr>
            <a:endParaRPr lang="en-US" sz="2000" dirty="0"/>
          </a:p>
        </p:txBody>
      </p:sp>
      <p:grpSp>
        <p:nvGrpSpPr>
          <p:cNvPr id="7" name="Group 6">
            <a:extLst>
              <a:ext uri="{FF2B5EF4-FFF2-40B4-BE49-F238E27FC236}">
                <a16:creationId xmlns:a16="http://schemas.microsoft.com/office/drawing/2014/main" id="{4548B00D-30E5-4178-B704-192F7F4963AC}"/>
              </a:ext>
            </a:extLst>
          </p:cNvPr>
          <p:cNvGrpSpPr/>
          <p:nvPr/>
        </p:nvGrpSpPr>
        <p:grpSpPr>
          <a:xfrm>
            <a:off x="1214043" y="3257582"/>
            <a:ext cx="744825" cy="2288125"/>
            <a:chOff x="931575" y="3127246"/>
            <a:chExt cx="664881" cy="2589879"/>
          </a:xfrm>
        </p:grpSpPr>
        <p:pic>
          <p:nvPicPr>
            <p:cNvPr id="6" name="Picture 5" descr="A close up of a logo&#10;&#10;Description generated with very high confidence">
              <a:extLst>
                <a:ext uri="{FF2B5EF4-FFF2-40B4-BE49-F238E27FC236}">
                  <a16:creationId xmlns:a16="http://schemas.microsoft.com/office/drawing/2014/main" id="{AA090CAB-B213-4E16-9AFF-F17E1F713B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27" y="3127246"/>
              <a:ext cx="526463" cy="526463"/>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DC4E15C6-AA86-4DF8-B0B8-8E3FAF5E5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575" y="3653709"/>
              <a:ext cx="664881" cy="664881"/>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8B0C7F7B-0BDB-4891-AD5D-95F9F29A5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196" y="5186773"/>
              <a:ext cx="530352" cy="530352"/>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5538CB7E-E6BA-4E85-AED7-836D6AEF80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96" y="4460408"/>
              <a:ext cx="530352" cy="530352"/>
            </a:xfrm>
            <a:prstGeom prst="rect">
              <a:avLst/>
            </a:prstGeom>
          </p:spPr>
        </p:pic>
      </p:grpSp>
      <p:sp>
        <p:nvSpPr>
          <p:cNvPr id="11" name="Slide Number Placeholder 6">
            <a:extLst>
              <a:ext uri="{FF2B5EF4-FFF2-40B4-BE49-F238E27FC236}">
                <a16:creationId xmlns:a16="http://schemas.microsoft.com/office/drawing/2014/main" id="{CDD2CC54-14A5-4552-901C-C42AE73FB78D}"/>
              </a:ext>
            </a:extLst>
          </p:cNvPr>
          <p:cNvSpPr txBox="1">
            <a:spLocks/>
          </p:cNvSpPr>
          <p:nvPr/>
        </p:nvSpPr>
        <p:spPr>
          <a:xfrm>
            <a:off x="7807608" y="6327320"/>
            <a:ext cx="1053702" cy="32385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FF4337"/>
                </a:solidFill>
                <a:latin typeface="Montserrat" charset="0"/>
                <a:ea typeface="Montserrat" charset="0"/>
                <a:cs typeface="Montserra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85763"/>
            <a:fld id="{52326D77-2960-1A4A-B5CA-B95B3484A035}" type="slidenum">
              <a:rPr lang="en-CA" kern="0" smtClean="0">
                <a:solidFill>
                  <a:sysClr val="windowText" lastClr="000000"/>
                </a:solidFill>
              </a:rPr>
              <a:pPr defTabSz="385763"/>
              <a:t>9</a:t>
            </a:fld>
            <a:endParaRPr lang="en-CA" kern="0" dirty="0">
              <a:solidFill>
                <a:sysClr val="windowText" lastClr="000000"/>
              </a:solidFill>
            </a:endParaRPr>
          </a:p>
        </p:txBody>
      </p:sp>
      <p:sp>
        <p:nvSpPr>
          <p:cNvPr id="2" name="Rectangle 1">
            <a:extLst>
              <a:ext uri="{FF2B5EF4-FFF2-40B4-BE49-F238E27FC236}">
                <a16:creationId xmlns:a16="http://schemas.microsoft.com/office/drawing/2014/main" id="{F4BD6B52-9A69-4751-8F79-0D7070960AC9}"/>
              </a:ext>
            </a:extLst>
          </p:cNvPr>
          <p:cNvSpPr/>
          <p:nvPr/>
        </p:nvSpPr>
        <p:spPr>
          <a:xfrm>
            <a:off x="381000" y="5728652"/>
            <a:ext cx="6938962" cy="382541"/>
          </a:xfrm>
          <a:prstGeom prst="rect">
            <a:avLst/>
          </a:prstGeom>
        </p:spPr>
        <p:txBody>
          <a:bodyPr wrap="square">
            <a:spAutoFit/>
          </a:bodyPr>
          <a:lstStyle/>
          <a:p>
            <a:pPr marL="742950" lvl="1" indent="-285750" eaLnBrk="0" hangingPunct="0">
              <a:lnSpc>
                <a:spcPct val="80000"/>
              </a:lnSpc>
              <a:spcBef>
                <a:spcPct val="20000"/>
              </a:spcBef>
              <a:buClr>
                <a:srgbClr val="DE842E"/>
              </a:buClr>
              <a:buBlip>
                <a:blip r:embed="rId3"/>
              </a:buBlip>
            </a:pPr>
            <a:r>
              <a:rPr lang="en-US" sz="2300" dirty="0">
                <a:solidFill>
                  <a:srgbClr val="626262"/>
                </a:solidFill>
                <a:latin typeface="Calibri" panose="020F0502020204030204" pitchFamily="34" charset="0"/>
                <a:cs typeface="Calibri" panose="020F0502020204030204" pitchFamily="34" charset="0"/>
              </a:rPr>
              <a:t>Concludes with the identification of P3 Principles</a:t>
            </a:r>
          </a:p>
        </p:txBody>
      </p:sp>
      <p:graphicFrame>
        <p:nvGraphicFramePr>
          <p:cNvPr id="16" name="Table 15">
            <a:extLst>
              <a:ext uri="{FF2B5EF4-FFF2-40B4-BE49-F238E27FC236}">
                <a16:creationId xmlns:a16="http://schemas.microsoft.com/office/drawing/2014/main" id="{888EBC7D-F35F-4F0B-8017-96CDA16B285C}"/>
              </a:ext>
            </a:extLst>
          </p:cNvPr>
          <p:cNvGraphicFramePr>
            <a:graphicFrameLocks noGrp="1"/>
          </p:cNvGraphicFramePr>
          <p:nvPr>
            <p:extLst>
              <p:ext uri="{D42A27DB-BD31-4B8C-83A1-F6EECF244321}">
                <p14:modId xmlns:p14="http://schemas.microsoft.com/office/powerpoint/2010/main" val="3150532776"/>
              </p:ext>
            </p:extLst>
          </p:nvPr>
        </p:nvGraphicFramePr>
        <p:xfrm>
          <a:off x="2182152" y="3202908"/>
          <a:ext cx="6185977" cy="2333500"/>
        </p:xfrm>
        <a:graphic>
          <a:graphicData uri="http://schemas.openxmlformats.org/drawingml/2006/table">
            <a:tbl>
              <a:tblPr firstRow="1" bandRow="1">
                <a:tableStyleId>{2D5ABB26-0587-4C30-8999-92F81FD0307C}</a:tableStyleId>
              </a:tblPr>
              <a:tblGrid>
                <a:gridCol w="6185977">
                  <a:extLst>
                    <a:ext uri="{9D8B030D-6E8A-4147-A177-3AD203B41FA5}">
                      <a16:colId xmlns:a16="http://schemas.microsoft.com/office/drawing/2014/main" val="3816349127"/>
                    </a:ext>
                  </a:extLst>
                </a:gridCol>
              </a:tblGrid>
              <a:tr h="569480">
                <a:tc>
                  <a:txBody>
                    <a:bodyPr/>
                    <a:lstStyle/>
                    <a:p>
                      <a:pPr marL="0" marR="0" lvl="0" indent="-285750" algn="l" defTabSz="385763" rtl="0" eaLnBrk="0" fontAlgn="base" latinLnBrk="0" hangingPunct="0">
                        <a:lnSpc>
                          <a:spcPct val="150000"/>
                        </a:lnSpc>
                        <a:spcBef>
                          <a:spcPct val="20000"/>
                        </a:spcBef>
                        <a:spcAft>
                          <a:spcPct val="0"/>
                        </a:spcAft>
                        <a:buClr>
                          <a:srgbClr val="DE842E"/>
                        </a:buClr>
                        <a:buSzTx/>
                        <a:buFont typeface="Montserrat" panose="00000500000000000000" pitchFamily="2" charset="0"/>
                        <a:buNone/>
                        <a:tabLst/>
                        <a:defRPr/>
                      </a:pPr>
                      <a:r>
                        <a:rPr lang="en-US" sz="2400" b="0" kern="1200" dirty="0">
                          <a:solidFill>
                            <a:srgbClr val="626262"/>
                          </a:solidFill>
                          <a:latin typeface="Calibri" panose="020F0502020204030204" pitchFamily="34" charset="0"/>
                          <a:ea typeface="+mn-ea"/>
                          <a:cs typeface="Calibri" panose="020F0502020204030204" pitchFamily="34" charset="0"/>
                        </a:rPr>
                        <a:t>Legal, policy, and regulatory considerations</a:t>
                      </a:r>
                    </a:p>
                  </a:txBody>
                  <a:tcPr anchor="ctr"/>
                </a:tc>
                <a:extLst>
                  <a:ext uri="{0D108BD9-81ED-4DB2-BD59-A6C34878D82A}">
                    <a16:rowId xmlns:a16="http://schemas.microsoft.com/office/drawing/2014/main" val="2845476922"/>
                  </a:ext>
                </a:extLst>
              </a:tr>
              <a:tr h="569480">
                <a:tc>
                  <a:txBody>
                    <a:bodyPr/>
                    <a:lstStyle/>
                    <a:p>
                      <a:pPr marL="0" marR="0" lvl="0" indent="-285750" algn="l" defTabSz="385763" rtl="0" eaLnBrk="0" fontAlgn="base" latinLnBrk="0" hangingPunct="0">
                        <a:lnSpc>
                          <a:spcPct val="150000"/>
                        </a:lnSpc>
                        <a:spcBef>
                          <a:spcPct val="20000"/>
                        </a:spcBef>
                        <a:spcAft>
                          <a:spcPct val="0"/>
                        </a:spcAft>
                        <a:buClr>
                          <a:srgbClr val="DE842E"/>
                        </a:buClr>
                        <a:buSzTx/>
                        <a:buFont typeface="Montserrat" panose="00000500000000000000" pitchFamily="2" charset="0"/>
                        <a:buNone/>
                        <a:tabLst/>
                        <a:defRPr/>
                      </a:pPr>
                      <a:r>
                        <a:rPr lang="en-US" sz="2400" b="0" kern="1200" dirty="0">
                          <a:solidFill>
                            <a:srgbClr val="626262"/>
                          </a:solidFill>
                          <a:latin typeface="Calibri" panose="020F0502020204030204" pitchFamily="34" charset="0"/>
                          <a:ea typeface="+mn-ea"/>
                          <a:cs typeface="Calibri" panose="020F0502020204030204" pitchFamily="34" charset="0"/>
                        </a:rPr>
                        <a:t>Stakeholder considerations</a:t>
                      </a:r>
                    </a:p>
                  </a:txBody>
                  <a:tcPr anchor="ctr"/>
                </a:tc>
                <a:extLst>
                  <a:ext uri="{0D108BD9-81ED-4DB2-BD59-A6C34878D82A}">
                    <a16:rowId xmlns:a16="http://schemas.microsoft.com/office/drawing/2014/main" val="2310006311"/>
                  </a:ext>
                </a:extLst>
              </a:tr>
              <a:tr h="569480">
                <a:tc>
                  <a:txBody>
                    <a:bodyPr/>
                    <a:lstStyle/>
                    <a:p>
                      <a:pPr marL="0" marR="0" lvl="0" indent="-285750" algn="l" defTabSz="385763" rtl="0" eaLnBrk="0" fontAlgn="base" latinLnBrk="0" hangingPunct="0">
                        <a:lnSpc>
                          <a:spcPct val="150000"/>
                        </a:lnSpc>
                        <a:spcBef>
                          <a:spcPct val="20000"/>
                        </a:spcBef>
                        <a:spcAft>
                          <a:spcPct val="0"/>
                        </a:spcAft>
                        <a:buClr>
                          <a:srgbClr val="DE842E"/>
                        </a:buClr>
                        <a:buSzTx/>
                        <a:buFont typeface="Montserrat" panose="00000500000000000000" pitchFamily="2" charset="0"/>
                        <a:buNone/>
                        <a:tabLst/>
                        <a:defRPr/>
                      </a:pPr>
                      <a:r>
                        <a:rPr lang="en-US" sz="2400" b="0" kern="1200" dirty="0">
                          <a:solidFill>
                            <a:srgbClr val="626262"/>
                          </a:solidFill>
                          <a:latin typeface="Calibri" panose="020F0502020204030204" pitchFamily="34" charset="0"/>
                          <a:ea typeface="+mn-ea"/>
                          <a:cs typeface="Calibri" panose="020F0502020204030204" pitchFamily="34" charset="0"/>
                        </a:rPr>
                        <a:t>Issues that present challenges or obstacles</a:t>
                      </a:r>
                    </a:p>
                  </a:txBody>
                  <a:tcPr anchor="ctr"/>
                </a:tc>
                <a:extLst>
                  <a:ext uri="{0D108BD9-81ED-4DB2-BD59-A6C34878D82A}">
                    <a16:rowId xmlns:a16="http://schemas.microsoft.com/office/drawing/2014/main" val="1219384326"/>
                  </a:ext>
                </a:extLst>
              </a:tr>
              <a:tr h="569480">
                <a:tc>
                  <a:txBody>
                    <a:bodyPr/>
                    <a:lstStyle/>
                    <a:p>
                      <a:pPr marL="0" marR="0" lvl="0" indent="-285750" algn="l" defTabSz="385763" rtl="0" eaLnBrk="0" fontAlgn="base" latinLnBrk="0" hangingPunct="0">
                        <a:lnSpc>
                          <a:spcPct val="150000"/>
                        </a:lnSpc>
                        <a:spcBef>
                          <a:spcPct val="20000"/>
                        </a:spcBef>
                        <a:spcAft>
                          <a:spcPct val="0"/>
                        </a:spcAft>
                        <a:buClr>
                          <a:srgbClr val="DE842E"/>
                        </a:buClr>
                        <a:buSzTx/>
                        <a:buFont typeface="Montserrat" panose="00000500000000000000" pitchFamily="2" charset="0"/>
                        <a:buNone/>
                        <a:tabLst/>
                        <a:defRPr/>
                      </a:pPr>
                      <a:r>
                        <a:rPr lang="en-US" sz="2400" b="0" kern="1200" dirty="0">
                          <a:solidFill>
                            <a:srgbClr val="626262"/>
                          </a:solidFill>
                          <a:latin typeface="Calibri" panose="020F0502020204030204" pitchFamily="34" charset="0"/>
                          <a:ea typeface="+mn-ea"/>
                          <a:cs typeface="Calibri" panose="020F0502020204030204" pitchFamily="34" charset="0"/>
                        </a:rPr>
                        <a:t>Best practice</a:t>
                      </a:r>
                    </a:p>
                  </a:txBody>
                  <a:tcPr anchor="ctr"/>
                </a:tc>
                <a:extLst>
                  <a:ext uri="{0D108BD9-81ED-4DB2-BD59-A6C34878D82A}">
                    <a16:rowId xmlns:a16="http://schemas.microsoft.com/office/drawing/2014/main" val="547617367"/>
                  </a:ext>
                </a:extLst>
              </a:tr>
            </a:tbl>
          </a:graphicData>
        </a:graphic>
      </p:graphicFrame>
      <p:pic>
        <p:nvPicPr>
          <p:cNvPr id="17" name="Picture 16">
            <a:extLst>
              <a:ext uri="{FF2B5EF4-FFF2-40B4-BE49-F238E27FC236}">
                <a16:creationId xmlns:a16="http://schemas.microsoft.com/office/drawing/2014/main" id="{658DE774-C5AB-4C60-AF36-4C1F84DA0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399" y="6400800"/>
            <a:ext cx="1053057" cy="228600"/>
          </a:xfrm>
          <a:prstGeom prst="rect">
            <a:avLst/>
          </a:prstGeom>
        </p:spPr>
      </p:pic>
    </p:spTree>
    <p:extLst>
      <p:ext uri="{BB962C8B-B14F-4D97-AF65-F5344CB8AC3E}">
        <p14:creationId xmlns:p14="http://schemas.microsoft.com/office/powerpoint/2010/main" val="3109513778"/>
      </p:ext>
    </p:extLst>
  </p:cSld>
  <p:clrMapOvr>
    <a:masterClrMapping/>
  </p:clrMapOvr>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56EA7C3F2E014A854F745FBB0940B8" ma:contentTypeVersion="13" ma:contentTypeDescription="Create a new document." ma:contentTypeScope="" ma:versionID="e2d9c748278dfb7298389246822dbccc">
  <xsd:schema xmlns:xsd="http://www.w3.org/2001/XMLSchema" xmlns:xs="http://www.w3.org/2001/XMLSchema" xmlns:p="http://schemas.microsoft.com/office/2006/metadata/properties" xmlns:ns3="8cfb5b32-b692-4cc5-ad7b-65e1d2ccf29d" xmlns:ns4="9b9d32a5-46fb-4e43-a55d-5881f559ff24" targetNamespace="http://schemas.microsoft.com/office/2006/metadata/properties" ma:root="true" ma:fieldsID="c8dcbcf236753311d9e76a95f994f90f" ns3:_="" ns4:_="">
    <xsd:import namespace="8cfb5b32-b692-4cc5-ad7b-65e1d2ccf29d"/>
    <xsd:import namespace="9b9d32a5-46fb-4e43-a55d-5881f559ff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fb5b32-b692-4cc5-ad7b-65e1d2ccf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32a5-46fb-4e43-a55d-5881f559ff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EE4360-AE6A-4EC7-BF0A-8FD6D83A6A32}">
  <ds:schemaRefs>
    <ds:schemaRef ds:uri="http://schemas.microsoft.com/sharepoint/v3/contenttype/forms"/>
  </ds:schemaRefs>
</ds:datastoreItem>
</file>

<file path=customXml/itemProps2.xml><?xml version="1.0" encoding="utf-8"?>
<ds:datastoreItem xmlns:ds="http://schemas.openxmlformats.org/officeDocument/2006/customXml" ds:itemID="{AA84E8B0-3471-486F-A04B-CB04EBC89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fb5b32-b692-4cc5-ad7b-65e1d2ccf29d"/>
    <ds:schemaRef ds:uri="9b9d32a5-46fb-4e43-a55d-5881f559f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96AC64-3011-4A53-9CB4-1A849DB930B7}">
  <ds:schemaRefs>
    <ds:schemaRef ds:uri="http://schemas.microsoft.com/office/2006/documentManagement/types"/>
    <ds:schemaRef ds:uri="http://schemas.microsoft.com/office/infopath/2007/PartnerControls"/>
    <ds:schemaRef ds:uri="http://schemas.microsoft.com/office/2006/metadata/properties"/>
    <ds:schemaRef ds:uri="9b9d32a5-46fb-4e43-a55d-5881f559ff24"/>
    <ds:schemaRef ds:uri="http://purl.org/dc/elements/1.1/"/>
    <ds:schemaRef ds:uri="http://www.w3.org/XML/1998/namespace"/>
    <ds:schemaRef ds:uri="http://schemas.openxmlformats.org/package/2006/metadata/core-properties"/>
    <ds:schemaRef ds:uri="8cfb5b32-b692-4cc5-ad7b-65e1d2ccf29d"/>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3494</TotalTime>
  <Words>1658</Words>
  <Application>Microsoft Office PowerPoint</Application>
  <PresentationFormat>On-screen Show (4:3)</PresentationFormat>
  <Paragraphs>269</Paragraphs>
  <Slides>27</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.HelveticaNeueDeskInterface-Regular</vt:lpstr>
      <vt:lpstr>Arial</vt:lpstr>
      <vt:lpstr>Calibri</vt:lpstr>
      <vt:lpstr>Futura</vt:lpstr>
      <vt:lpstr>HelveticaNeueLT Std Blk</vt:lpstr>
      <vt:lpstr>HelveticaNeueLT Std Lt</vt:lpstr>
      <vt:lpstr>HelveticaNeueLT Std Med</vt:lpstr>
      <vt:lpstr>Montserrat</vt:lpstr>
      <vt:lpstr>Open Sans</vt:lpstr>
      <vt:lpstr>Times</vt:lpstr>
      <vt:lpstr>Times New Roman</vt:lpstr>
      <vt:lpstr>Wingdings</vt:lpstr>
      <vt:lpstr>Basic slide</vt:lpstr>
      <vt:lpstr>Implementing Airport Privatization/P3: Guidance for Airport Decision Makers</vt:lpstr>
      <vt:lpstr>Research Objectives</vt:lpstr>
      <vt:lpstr>Who should use this research?</vt:lpstr>
      <vt:lpstr>What is a public-private partnership (P3)?</vt:lpstr>
      <vt:lpstr>Privatization vs. P3</vt:lpstr>
      <vt:lpstr>Research Results</vt:lpstr>
      <vt:lpstr>Research Approach: Precedents</vt:lpstr>
      <vt:lpstr>PowerPoint Presentation</vt:lpstr>
      <vt:lpstr>How do you use the Guidebook?</vt:lpstr>
      <vt:lpstr>Guidebook Table of Contents</vt:lpstr>
      <vt:lpstr>Project Status: Case Studies</vt:lpstr>
      <vt:lpstr>Example Checklist: Assessing Market Interest</vt:lpstr>
      <vt:lpstr>Example Checklist: Assessing Market Interest</vt:lpstr>
      <vt:lpstr>Visual Aids to Enhance Understanding</vt:lpstr>
      <vt:lpstr>Visual Aids to Enhance Understanding</vt:lpstr>
      <vt:lpstr>PowerPoint Presentation</vt:lpstr>
      <vt:lpstr>Online, Interactive Tool</vt:lpstr>
      <vt:lpstr>Factors Contributing to Airport P3 Readiness</vt:lpstr>
      <vt:lpstr>P3 Readiness Assessment Tool Outcomes</vt:lpstr>
      <vt:lpstr>PowerPoint Presentation</vt:lpstr>
      <vt:lpstr>P3 Principles: Project Elements and Market Conditions</vt:lpstr>
      <vt:lpstr>P3 Principles: Stakeholder Engagement</vt:lpstr>
      <vt:lpstr>P3 Principles: Procurement Mechanics</vt:lpstr>
      <vt:lpstr>The Iterative Process</vt:lpstr>
      <vt:lpstr>Risk Allocation</vt:lpstr>
      <vt:lpstr>Selected Resources for Further Understanding</vt:lpstr>
      <vt:lpstr>Contact Information</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Mackie, Paul</cp:lastModifiedBy>
  <cp:revision>478</cp:revision>
  <dcterms:created xsi:type="dcterms:W3CDTF">2005-12-13T19:08:17Z</dcterms:created>
  <dcterms:modified xsi:type="dcterms:W3CDTF">2021-04-22T14:44:21Z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0x0101005D56EA7C3F2E014A854F745FBB0940B8</vt:lpwstr>
  </property>
</Properties>
</file>