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5" r:id="rId2"/>
    <p:sldId id="266" r:id="rId3"/>
    <p:sldId id="283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81" r:id="rId17"/>
    <p:sldId id="279" r:id="rId18"/>
    <p:sldId id="280" r:id="rId19"/>
    <p:sldId id="282" r:id="rId20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63F"/>
    <a:srgbClr val="1B4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240" autoAdjust="0"/>
  </p:normalViewPr>
  <p:slideViewPr>
    <p:cSldViewPr snapToGrid="0">
      <p:cViewPr varScale="1">
        <p:scale>
          <a:sx n="71" d="100"/>
          <a:sy n="71" d="100"/>
        </p:scale>
        <p:origin x="10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ACRP 01-28 Community Outreach Presentation Template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7/19/2015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C8EC8-1573-41EA-A575-A745F8A83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83671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ACRP 01-28 Community Outreach Presentation Template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7/19/2015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15191-F218-4391-9940-C08E0FFFE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07583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ACRP 01-28 Community Outreach Presentation Template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7/19/2015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Summarize airport’s past to set</a:t>
            </a:r>
            <a:r>
              <a:rPr lang="en-US" baseline="0" dirty="0" smtClean="0"/>
              <a:t> context, set a tone of movement into the future, highlight important role airport has played, point out that airport may have been there before community encroached.</a:t>
            </a:r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ACRP 01-28 Community Outreach Presentation Template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7/19/2015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41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http://www.airnav.com/airport/K[airport</a:t>
            </a:r>
            <a:r>
              <a:rPr lang="en-US" baseline="0" dirty="0" smtClean="0"/>
              <a:t> code]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http://openflights.org</a:t>
            </a:r>
          </a:p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ACRP 01-28 Community Outreach Presentation Template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7/19/2015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1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ACRP 01-28 Community Outreach Presentation Template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7/19/2015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59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http://factfinder.census.gov/faces/nav/jsf/pages/community_facts.xhtml</a:t>
            </a:r>
          </a:p>
          <a:p>
            <a:r>
              <a:rPr lang="en-US" dirty="0" smtClean="0"/>
              <a:t>http://demographics.coopercenter.org/DotMap/</a:t>
            </a:r>
          </a:p>
          <a:p>
            <a:r>
              <a:rPr lang="en-US" dirty="0" smtClean="0"/>
              <a:t>https://www.socialexplorer.com</a:t>
            </a:r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ACRP 01-28 Community Outreach Presentation Template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7/19/2015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2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12433"/>
          <a:stretch/>
        </p:blipFill>
        <p:spPr>
          <a:xfrm>
            <a:off x="-9525" y="-9524"/>
            <a:ext cx="12201525" cy="6257924"/>
          </a:xfrm>
          <a:prstGeom prst="rect">
            <a:avLst/>
          </a:prstGeom>
        </p:spPr>
      </p:pic>
      <p:sp>
        <p:nvSpPr>
          <p:cNvPr id="10" name="Round Same Side Corner Rectangle 6"/>
          <p:cNvSpPr/>
          <p:nvPr userDrawn="1"/>
        </p:nvSpPr>
        <p:spPr>
          <a:xfrm rot="10800000" flipH="1" flipV="1">
            <a:off x="1479550" y="2016124"/>
            <a:ext cx="9232900" cy="4841875"/>
          </a:xfrm>
          <a:prstGeom prst="round2SameRect">
            <a:avLst/>
          </a:prstGeom>
          <a:solidFill>
            <a:srgbClr val="8DC63F">
              <a:alpha val="8600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3382" y="2519216"/>
            <a:ext cx="8145236" cy="139841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600"/>
              </a:spcAft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3857" y="4072650"/>
            <a:ext cx="8145236" cy="47207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B457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3AC7-39EC-41B0-BB55-ECA5FDB5941F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4F884-C29E-43C6-83DB-12EBC134AB79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11" b="23554"/>
          <a:stretch/>
        </p:blipFill>
        <p:spPr>
          <a:xfrm>
            <a:off x="0" y="5587029"/>
            <a:ext cx="12192000" cy="127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48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3AC7-39EC-41B0-BB55-ECA5FDB5941F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4F884-C29E-43C6-83DB-12EBC134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2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3AC7-39EC-41B0-BB55-ECA5FDB5941F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4F884-C29E-43C6-83DB-12EBC134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8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3AC7-39EC-41B0-BB55-ECA5FDB5941F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4F884-C29E-43C6-83DB-12EBC134AB7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220200" y="6356350"/>
            <a:ext cx="2133600" cy="30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8137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973110-B895-4F29-BAD9-2FDECBF85CC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9" b="17305"/>
          <a:stretch/>
        </p:blipFill>
        <p:spPr>
          <a:xfrm>
            <a:off x="0" y="4467225"/>
            <a:ext cx="12192000" cy="2381250"/>
          </a:xfrm>
          <a:prstGeom prst="rect">
            <a:avLst/>
          </a:prstGeom>
        </p:spPr>
      </p:pic>
      <p:sp>
        <p:nvSpPr>
          <p:cNvPr id="10" name="Round Same Side Corner Rectangle 9"/>
          <p:cNvSpPr/>
          <p:nvPr userDrawn="1"/>
        </p:nvSpPr>
        <p:spPr>
          <a:xfrm flipV="1">
            <a:off x="0" y="0"/>
            <a:ext cx="12192000" cy="365126"/>
          </a:xfrm>
          <a:prstGeom prst="round2SameRect">
            <a:avLst/>
          </a:prstGeom>
          <a:solidFill>
            <a:srgbClr val="8DC63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04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" t="16563" r="-104" b="46111"/>
          <a:stretch/>
        </p:blipFill>
        <p:spPr>
          <a:xfrm flipH="1">
            <a:off x="0" y="0"/>
            <a:ext cx="12192000" cy="2903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31280" r="52" b="4088"/>
          <a:stretch/>
        </p:blipFill>
        <p:spPr>
          <a:xfrm flipH="1">
            <a:off x="-19050" y="2435604"/>
            <a:ext cx="12211050" cy="4431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475" y="1305217"/>
            <a:ext cx="8655050" cy="1219200"/>
          </a:xfrm>
          <a:effectLst/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>
                <a:solidFill>
                  <a:srgbClr val="1B4575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8475" y="2752804"/>
            <a:ext cx="8655050" cy="723821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4F884-C29E-43C6-83DB-12EBC134AB7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 Side Corner Rectangle 7"/>
          <p:cNvSpPr/>
          <p:nvPr userDrawn="1"/>
        </p:nvSpPr>
        <p:spPr>
          <a:xfrm rot="10800000" flipV="1">
            <a:off x="-19050" y="6365875"/>
            <a:ext cx="12211050" cy="501650"/>
          </a:xfrm>
          <a:prstGeom prst="round2SameRect">
            <a:avLst/>
          </a:prstGeom>
          <a:solidFill>
            <a:srgbClr val="8DC63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90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3AC7-39EC-41B0-BB55-ECA5FDB5941F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4F884-C29E-43C6-83DB-12EBC134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00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3AC7-39EC-41B0-BB55-ECA5FDB5941F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4F884-C29E-43C6-83DB-12EBC134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9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3AC7-39EC-41B0-BB55-ECA5FDB5941F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4F884-C29E-43C6-83DB-12EBC134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3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3AC7-39EC-41B0-BB55-ECA5FDB5941F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4F884-C29E-43C6-83DB-12EBC134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3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3AC7-39EC-41B0-BB55-ECA5FDB5941F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4F884-C29E-43C6-83DB-12EBC134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3AC7-39EC-41B0-BB55-ECA5FDB5941F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4F884-C29E-43C6-83DB-12EBC134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6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93AC7-39EC-41B0-BB55-ECA5FDB5941F}" type="datetimeFigureOut">
              <a:rPr lang="en-US" smtClean="0"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4F884-C29E-43C6-83DB-12EBC134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7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u="none" kern="1200">
          <a:solidFill>
            <a:srgbClr val="1B457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DC63F"/>
        </a:buClr>
        <a:buSzPct val="115000"/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DC63F"/>
        </a:buClr>
        <a:buSzPct val="115000"/>
        <a:buFont typeface="Arial" panose="020B0604020202020204" pitchFamily="34" charset="0"/>
        <a:buChar char="•"/>
        <a:defRPr sz="2400" b="0" i="0" u="none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DC63F"/>
        </a:buClr>
        <a:buSzPct val="115000"/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DC63F"/>
        </a:buClr>
        <a:buSzPct val="115000"/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DC63F"/>
        </a:buClr>
        <a:buSzPct val="115000"/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l31LgkyQl10" TargetMode="External"/><Relationship Id="rId1" Type="http://schemas.openxmlformats.org/officeDocument/2006/relationships/video" Target="https://www.youtube.com/embed/dsa0j39oc7k" TargetMode="External"/><Relationship Id="rId6" Type="http://schemas.openxmlformats.org/officeDocument/2006/relationships/hyperlink" Target="http://wamu.org/audio-player?nid=179361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18964" b="38030"/>
          <a:stretch/>
        </p:blipFill>
        <p:spPr>
          <a:xfrm>
            <a:off x="9525" y="0"/>
            <a:ext cx="12201525" cy="307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39192" r="52" b="29271"/>
          <a:stretch/>
        </p:blipFill>
        <p:spPr>
          <a:xfrm flipH="1">
            <a:off x="0" y="4695441"/>
            <a:ext cx="12211050" cy="2162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52" y="1402101"/>
            <a:ext cx="1828647" cy="905779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168662" y="2697771"/>
            <a:ext cx="9569450" cy="8183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B45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200" dirty="0" smtClean="0"/>
              <a:t>NextGen and its Impact on You</a:t>
            </a:r>
          </a:p>
          <a:p>
            <a:pPr algn="ctr">
              <a:lnSpc>
                <a:spcPct val="110000"/>
              </a:lnSpc>
            </a:pPr>
            <a:r>
              <a:rPr lang="en-US" sz="3200" dirty="0" smtClean="0"/>
              <a:t>&amp;</a:t>
            </a:r>
            <a:br>
              <a:rPr lang="en-US" sz="3200" dirty="0" smtClean="0"/>
            </a:br>
            <a:r>
              <a:rPr lang="en-US" sz="3200" dirty="0" smtClean="0"/>
              <a:t>Your Impact on It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701363" y="4561835"/>
            <a:ext cx="8655050" cy="5087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[Airport Name]</a:t>
            </a:r>
          </a:p>
          <a:p>
            <a:pPr marL="0" indent="0" algn="ctr">
              <a:buNone/>
            </a:pPr>
            <a:r>
              <a:rPr lang="en-US" sz="2000" dirty="0" smtClean="0"/>
              <a:t>[Date of Presentation]</a:t>
            </a:r>
            <a:endParaRPr lang="en-US" sz="2000" dirty="0"/>
          </a:p>
        </p:txBody>
      </p:sp>
      <p:sp>
        <p:nvSpPr>
          <p:cNvPr id="9" name="Round Same Side Corner Rectangle 8"/>
          <p:cNvSpPr/>
          <p:nvPr/>
        </p:nvSpPr>
        <p:spPr>
          <a:xfrm rot="10800000" flipV="1">
            <a:off x="-19050" y="6642099"/>
            <a:ext cx="12230100" cy="215901"/>
          </a:xfrm>
          <a:prstGeom prst="round2SameRect">
            <a:avLst/>
          </a:prstGeom>
          <a:solidFill>
            <a:srgbClr val="8DC63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7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Aviation’s Fuels our Growth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500" y="1332918"/>
            <a:ext cx="7297775" cy="5275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1985" y="6550223"/>
            <a:ext cx="1462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OEF 2005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757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8145" b="-15804"/>
          <a:stretch/>
        </p:blipFill>
        <p:spPr>
          <a:xfrm>
            <a:off x="485884" y="457200"/>
            <a:ext cx="3139439" cy="1607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Makes It Possible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Room to grow via air service capacity improvements</a:t>
            </a:r>
          </a:p>
          <a:p>
            <a:r>
              <a:rPr lang="en-US" dirty="0" smtClean="0"/>
              <a:t>Improved safety</a:t>
            </a:r>
          </a:p>
          <a:p>
            <a:r>
              <a:rPr lang="en-US" dirty="0" smtClean="0"/>
              <a:t>Improved operational efficiency </a:t>
            </a:r>
          </a:p>
          <a:p>
            <a:r>
              <a:rPr lang="en-US" dirty="0" smtClean="0"/>
              <a:t>Reduced environmental impact</a:t>
            </a:r>
          </a:p>
          <a:p>
            <a:endParaRPr lang="en-US" dirty="0"/>
          </a:p>
        </p:txBody>
      </p:sp>
      <p:pic>
        <p:nvPicPr>
          <p:cNvPr id="5" name="We_Build_our_Fut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5913" y="2685061"/>
            <a:ext cx="5742960" cy="323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3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NextGen?</a:t>
            </a:r>
            <a:endParaRPr lang="en-US" dirty="0"/>
          </a:p>
        </p:txBody>
      </p:sp>
      <p:pic>
        <p:nvPicPr>
          <p:cNvPr id="4" name="NextGen Gate to Ga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3058" y="1883642"/>
            <a:ext cx="7017055" cy="394700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613647"/>
            <a:ext cx="10515600" cy="4563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400" b="0" i="0" u="none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New technology</a:t>
            </a:r>
          </a:p>
          <a:p>
            <a:r>
              <a:rPr lang="en-US" dirty="0" smtClean="0"/>
              <a:t>New processes</a:t>
            </a:r>
          </a:p>
          <a:p>
            <a:r>
              <a:rPr lang="en-US" dirty="0" smtClean="0"/>
              <a:t>New capabilities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0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3240" cy="1325563"/>
          </a:xfrm>
        </p:spPr>
        <p:txBody>
          <a:bodyPr/>
          <a:lstStyle/>
          <a:p>
            <a:r>
              <a:rPr lang="en-US" dirty="0" smtClean="0"/>
              <a:t>What are the effects of NextGen?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0528" y="1263971"/>
            <a:ext cx="3840804" cy="43513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 smtClean="0"/>
              <a:t>Increase</a:t>
            </a:r>
          </a:p>
          <a:p>
            <a:r>
              <a:rPr lang="en-US" sz="3200" dirty="0" smtClean="0"/>
              <a:t>Operational Efficiency</a:t>
            </a:r>
          </a:p>
          <a:p>
            <a:r>
              <a:rPr lang="en-US" sz="3200" dirty="0" smtClean="0"/>
              <a:t>Safety</a:t>
            </a:r>
          </a:p>
          <a:p>
            <a:r>
              <a:rPr lang="en-US" sz="3200" dirty="0" smtClean="0"/>
              <a:t>Capacity</a:t>
            </a:r>
          </a:p>
          <a:p>
            <a:r>
              <a:rPr lang="en-US" sz="3200" dirty="0" smtClean="0"/>
              <a:t>Economic Growth</a:t>
            </a:r>
          </a:p>
          <a:p>
            <a:r>
              <a:rPr lang="en-US" sz="3200" dirty="0" smtClean="0"/>
              <a:t>Noise*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72719" y="1263971"/>
            <a:ext cx="3840804" cy="43513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u="sng" dirty="0" smtClean="0"/>
              <a:t>Decrease</a:t>
            </a:r>
          </a:p>
          <a:p>
            <a:r>
              <a:rPr lang="en-US" sz="3200" dirty="0" smtClean="0"/>
              <a:t>Noise*</a:t>
            </a:r>
          </a:p>
          <a:p>
            <a:r>
              <a:rPr lang="en-US" sz="3200" dirty="0" smtClean="0"/>
              <a:t>Emissions </a:t>
            </a:r>
          </a:p>
          <a:p>
            <a:r>
              <a:rPr lang="en-US" sz="3200" dirty="0" smtClean="0"/>
              <a:t>Operational cost </a:t>
            </a:r>
          </a:p>
          <a:p>
            <a:r>
              <a:rPr lang="en-US" sz="3200" dirty="0" smtClean="0"/>
              <a:t>Airfield Congestion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23" y="4304102"/>
            <a:ext cx="11387762" cy="1548057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350196" y="6189605"/>
            <a:ext cx="11841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smtClean="0"/>
              <a:t>* Noise has been consistent mentioned as an effect that will increase in some areas and decrease in others.  </a:t>
            </a:r>
            <a:br>
              <a:rPr lang="en-US" sz="1400" i="1" dirty="0" smtClean="0"/>
            </a:br>
            <a:r>
              <a:rPr lang="en-US" sz="1400" i="1" dirty="0" smtClean="0"/>
              <a:t>   The general feeling, based on research thus far, is that the overall (i.e. national) effect will be to reduce aircraft noise.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22729" y="5883249"/>
            <a:ext cx="6971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Source: % of respondents to ACRP 01-28 survey who indicated an expected effect of NextGen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56239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will NextGen Effect You?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5162"/>
            <a:ext cx="10515600" cy="4541801"/>
          </a:xfrm>
        </p:spPr>
        <p:txBody>
          <a:bodyPr/>
          <a:lstStyle/>
          <a:p>
            <a:r>
              <a:rPr lang="en-US" dirty="0" smtClean="0"/>
              <a:t>Noise may increase or decrease</a:t>
            </a:r>
          </a:p>
          <a:p>
            <a:r>
              <a:rPr lang="en-US" dirty="0" smtClean="0"/>
              <a:t>Air Transportation options will improve and become more reliable</a:t>
            </a:r>
          </a:p>
          <a:p>
            <a:r>
              <a:rPr lang="en-US" dirty="0" smtClean="0"/>
              <a:t>Delays will be reduced</a:t>
            </a:r>
          </a:p>
          <a:p>
            <a:r>
              <a:rPr lang="en-US" dirty="0" smtClean="0"/>
              <a:t>Emissions will decline improving the environment for all of 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8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Noise </a:t>
            </a:r>
            <a:r>
              <a:rPr lang="en-US" dirty="0" smtClean="0"/>
              <a:t>such a </a:t>
            </a:r>
            <a:r>
              <a:rPr lang="en-US" dirty="0" smtClean="0"/>
              <a:t>Concern?</a:t>
            </a:r>
            <a:endParaRPr lang="en-US" dirty="0"/>
          </a:p>
        </p:txBody>
      </p:sp>
      <p:pic>
        <p:nvPicPr>
          <p:cNvPr id="4" name="dsa0j39oc7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094468" y="3539265"/>
            <a:ext cx="3652820" cy="2054711"/>
          </a:xfrm>
          <a:prstGeom prst="rect">
            <a:avLst/>
          </a:prstGeom>
        </p:spPr>
      </p:pic>
      <p:pic>
        <p:nvPicPr>
          <p:cNvPr id="6" name="l31LgkyQl10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8075407" y="1389081"/>
            <a:ext cx="3657600" cy="20574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635162"/>
            <a:ext cx="7262308" cy="4541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400" b="0" i="0" u="none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Annoying</a:t>
            </a:r>
          </a:p>
          <a:p>
            <a:r>
              <a:rPr lang="en-US" dirty="0" smtClean="0"/>
              <a:t>Distracting</a:t>
            </a:r>
          </a:p>
          <a:p>
            <a:r>
              <a:rPr lang="en-US" dirty="0" smtClean="0"/>
              <a:t>May be linked to increased health risks</a:t>
            </a:r>
          </a:p>
          <a:p>
            <a:r>
              <a:rPr lang="en-US" dirty="0" smtClean="0"/>
              <a:t>Congress found</a:t>
            </a:r>
            <a:r>
              <a:rPr lang="en-US" baseline="30000" dirty="0" smtClean="0"/>
              <a:t>1</a:t>
            </a:r>
            <a:r>
              <a:rPr lang="en-US" dirty="0" smtClean="0"/>
              <a:t> that aviation noise is critical</a:t>
            </a:r>
          </a:p>
        </p:txBody>
      </p:sp>
      <p:sp>
        <p:nvSpPr>
          <p:cNvPr id="8" name="TextBox 7">
            <a:hlinkClick r:id="rId6"/>
          </p:cNvPr>
          <p:cNvSpPr txBox="1"/>
          <p:nvPr/>
        </p:nvSpPr>
        <p:spPr>
          <a:xfrm>
            <a:off x="8003690" y="5647765"/>
            <a:ext cx="377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</a:t>
            </a:r>
            <a:r>
              <a:rPr lang="en-US" sz="1600" dirty="0" smtClean="0"/>
              <a:t>et </a:t>
            </a:r>
            <a:r>
              <a:rPr lang="en-US" sz="1600" dirty="0"/>
              <a:t>Noise From National Airport Pushes D.C. And Virginia Residents To Sound Off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6673" y="6488668"/>
            <a:ext cx="37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30000" dirty="0" smtClean="0"/>
              <a:t>1 </a:t>
            </a:r>
            <a:r>
              <a:rPr lang="en-US" i="1" dirty="0" smtClean="0"/>
              <a:t>1990 Airport Noise and Capacity Act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2748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will I be Effected?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33656" y="6347012"/>
            <a:ext cx="647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[Before and after maps showing flight tracks and or noise contours]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567" y="1355464"/>
            <a:ext cx="3188184" cy="4957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092" y="1333947"/>
            <a:ext cx="3194336" cy="492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Has Been Done?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7592"/>
            <a:ext cx="11353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Congress</a:t>
            </a:r>
          </a:p>
          <a:p>
            <a:pPr lvl="1"/>
            <a:r>
              <a:rPr lang="en-US" dirty="0" smtClean="0"/>
              <a:t>Noise </a:t>
            </a:r>
            <a:r>
              <a:rPr lang="en-US" dirty="0"/>
              <a:t>policy </a:t>
            </a:r>
            <a:r>
              <a:rPr lang="en-US" dirty="0" smtClean="0"/>
              <a:t>to be </a:t>
            </a:r>
            <a:r>
              <a:rPr lang="en-US" dirty="0"/>
              <a:t>carried out at a national level</a:t>
            </a:r>
          </a:p>
          <a:p>
            <a:pPr lvl="1"/>
            <a:r>
              <a:rPr lang="en-US" dirty="0"/>
              <a:t>Quieter (Stage 3) jets by 2000</a:t>
            </a:r>
          </a:p>
          <a:p>
            <a:r>
              <a:rPr lang="en-US" dirty="0" smtClean="0"/>
              <a:t>FAA</a:t>
            </a:r>
          </a:p>
          <a:p>
            <a:pPr lvl="1"/>
            <a:r>
              <a:rPr lang="en-US" dirty="0" smtClean="0"/>
              <a:t>National </a:t>
            </a:r>
            <a:r>
              <a:rPr lang="en-US" dirty="0"/>
              <a:t>program to review and approve noise and </a:t>
            </a:r>
            <a:r>
              <a:rPr lang="en-US" dirty="0" smtClean="0"/>
              <a:t>access restrictions</a:t>
            </a:r>
            <a:r>
              <a:rPr lang="en-US" baseline="30000" dirty="0" smtClean="0"/>
              <a:t>1</a:t>
            </a:r>
          </a:p>
          <a:p>
            <a:pPr lvl="1"/>
            <a:r>
              <a:rPr lang="en-US" dirty="0" smtClean="0"/>
              <a:t>Since 1990 has not approved any airport access restrictions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Airports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Cannot establish access restrictions, like a curfew, without federal approval</a:t>
            </a:r>
          </a:p>
          <a:p>
            <a:pPr lvl="1"/>
            <a:r>
              <a:rPr lang="en-US" dirty="0" smtClean="0"/>
              <a:t>Difficult to impose restrictions, because FAA has determined they are discriminatory</a:t>
            </a:r>
          </a:p>
          <a:p>
            <a:pPr lvl="1"/>
            <a:r>
              <a:rPr lang="en-US" dirty="0" smtClean="0"/>
              <a:t>Study and monitor noise impacts, establish and manage sound insulation programs, create and encourage use of noise abatement procedures, control and notify about run-ups, plan and encourage compatible land use, keep the community informed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1219" y="6174890"/>
            <a:ext cx="50213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600" i="1" baseline="30000" dirty="0" smtClean="0"/>
              <a:t>1</a:t>
            </a:r>
            <a:r>
              <a:rPr lang="en-US" sz="1600" i="1" dirty="0" smtClean="0"/>
              <a:t> 14 </a:t>
            </a:r>
            <a:r>
              <a:rPr lang="en-US" sz="1600" i="1" dirty="0"/>
              <a:t>CFR </a:t>
            </a:r>
            <a:r>
              <a:rPr lang="en-US" sz="1600" i="1" dirty="0" smtClean="0"/>
              <a:t>161</a:t>
            </a:r>
          </a:p>
          <a:p>
            <a:pPr marL="0" lvl="1"/>
            <a:r>
              <a:rPr lang="en-US" sz="1600" i="1" baseline="30000" dirty="0" smtClean="0"/>
              <a:t>2</a:t>
            </a:r>
            <a:r>
              <a:rPr lang="en-US" sz="1600" i="1" dirty="0" smtClean="0"/>
              <a:t> Minneapolis / St. Paul Metropolitan Airports Commission</a:t>
            </a:r>
            <a:endParaRPr lang="en-US" sz="1600" i="1" dirty="0"/>
          </a:p>
          <a:p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95399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Stay </a:t>
            </a:r>
            <a:r>
              <a:rPr lang="en-US" dirty="0"/>
              <a:t>informed</a:t>
            </a:r>
          </a:p>
          <a:p>
            <a:r>
              <a:rPr lang="en-US" dirty="0"/>
              <a:t>Participate in </a:t>
            </a:r>
            <a:r>
              <a:rPr lang="en-US" dirty="0" smtClean="0"/>
              <a:t>meetings (see [Airport’s URL] for announcements)</a:t>
            </a:r>
          </a:p>
          <a:p>
            <a:r>
              <a:rPr lang="en-US" dirty="0" smtClean="0"/>
              <a:t>Express your concerns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4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&amp; Answers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[Enter Airport Contract Information Here]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36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40496" y="1792069"/>
            <a:ext cx="4589477" cy="4351338"/>
          </a:xfrm>
        </p:spPr>
        <p:txBody>
          <a:bodyPr numCol="1">
            <a:normAutofit lnSpcReduction="10000"/>
          </a:bodyPr>
          <a:lstStyle/>
          <a:p>
            <a:r>
              <a:rPr lang="en-US" dirty="0" smtClean="0"/>
              <a:t>Introductions</a:t>
            </a:r>
          </a:p>
          <a:p>
            <a:r>
              <a:rPr lang="en-US" dirty="0" smtClean="0"/>
              <a:t>Our Airport</a:t>
            </a:r>
          </a:p>
          <a:p>
            <a:pPr lvl="1"/>
            <a:r>
              <a:rPr lang="en-US" dirty="0" smtClean="0"/>
              <a:t>Past</a:t>
            </a:r>
          </a:p>
          <a:p>
            <a:pPr lvl="1"/>
            <a:r>
              <a:rPr lang="en-US" dirty="0" smtClean="0"/>
              <a:t>Present</a:t>
            </a:r>
          </a:p>
          <a:p>
            <a:pPr lvl="1"/>
            <a:r>
              <a:rPr lang="en-US" dirty="0" smtClean="0"/>
              <a:t>Future</a:t>
            </a:r>
          </a:p>
          <a:p>
            <a:r>
              <a:rPr lang="en-US" dirty="0" smtClean="0"/>
              <a:t>Our Community</a:t>
            </a:r>
          </a:p>
          <a:p>
            <a:pPr lvl="1"/>
            <a:r>
              <a:rPr lang="en-US" dirty="0" smtClean="0"/>
              <a:t>Past</a:t>
            </a:r>
          </a:p>
          <a:p>
            <a:pPr lvl="1"/>
            <a:r>
              <a:rPr lang="en-US" dirty="0" smtClean="0"/>
              <a:t>Present</a:t>
            </a:r>
          </a:p>
          <a:p>
            <a:pPr lvl="1"/>
            <a:r>
              <a:rPr lang="en-US" dirty="0" smtClean="0"/>
              <a:t>Future</a:t>
            </a:r>
          </a:p>
          <a:p>
            <a:pPr lvl="1"/>
            <a:r>
              <a:rPr lang="en-US" dirty="0" smtClean="0"/>
              <a:t>Aviation Benefits</a:t>
            </a:r>
          </a:p>
          <a:p>
            <a:pPr lvl="1"/>
            <a:r>
              <a:rPr lang="en-US" dirty="0" smtClean="0"/>
              <a:t>Aviation Impacts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149129" y="1792069"/>
            <a:ext cx="4828563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Our NextGen</a:t>
            </a:r>
          </a:p>
          <a:p>
            <a:pPr lvl="1"/>
            <a:r>
              <a:rPr lang="en-US" dirty="0" smtClean="0"/>
              <a:t>What is NextGen?</a:t>
            </a:r>
          </a:p>
          <a:p>
            <a:pPr lvl="1"/>
            <a:r>
              <a:rPr lang="en-US" dirty="0" smtClean="0"/>
              <a:t>What are its effects?</a:t>
            </a:r>
          </a:p>
          <a:p>
            <a:pPr lvl="1"/>
            <a:r>
              <a:rPr lang="en-US" dirty="0" smtClean="0"/>
              <a:t>What does it mean for us?</a:t>
            </a:r>
          </a:p>
          <a:p>
            <a:r>
              <a:rPr lang="en-US" dirty="0" smtClean="0"/>
              <a:t>Noise is a big concern</a:t>
            </a:r>
          </a:p>
          <a:p>
            <a:pPr lvl="1"/>
            <a:r>
              <a:rPr lang="en-US" dirty="0" smtClean="0"/>
              <a:t>Why is noise a big concern?</a:t>
            </a:r>
          </a:p>
          <a:p>
            <a:pPr lvl="1"/>
            <a:r>
              <a:rPr lang="en-US" dirty="0" smtClean="0"/>
              <a:t>What can be done?</a:t>
            </a:r>
          </a:p>
          <a:p>
            <a:pPr lvl="1"/>
            <a:r>
              <a:rPr lang="en-US" dirty="0" smtClean="0"/>
              <a:t>What are we doing?</a:t>
            </a:r>
          </a:p>
          <a:p>
            <a:r>
              <a:rPr lang="en-US" dirty="0" smtClean="0"/>
              <a:t>What can you do?</a:t>
            </a:r>
          </a:p>
          <a:p>
            <a:r>
              <a:rPr lang="en-US" dirty="0" smtClean="0"/>
              <a:t>What’s Next?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51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[Name, title, brief bio, headshot (if available) of speakers]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[airport code]’s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33216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Established in [year established]</a:t>
            </a:r>
          </a:p>
          <a:p>
            <a:r>
              <a:rPr lang="en-US" dirty="0" smtClean="0"/>
              <a:t>Primarily provided [early type of air service] to</a:t>
            </a:r>
          </a:p>
          <a:p>
            <a:pPr lvl="1"/>
            <a:r>
              <a:rPr lang="en-US" dirty="0" smtClean="0"/>
              <a:t>[Destination/Market Region 1]</a:t>
            </a:r>
          </a:p>
          <a:p>
            <a:pPr lvl="1"/>
            <a:r>
              <a:rPr lang="en-US" dirty="0"/>
              <a:t>[Destination/Market Region </a:t>
            </a:r>
            <a:r>
              <a:rPr lang="en-US" dirty="0" smtClean="0"/>
              <a:t>2]</a:t>
            </a:r>
            <a:endParaRPr lang="en-US" dirty="0"/>
          </a:p>
          <a:p>
            <a:pPr lvl="1"/>
            <a:r>
              <a:rPr lang="en-US" dirty="0"/>
              <a:t>[Destination/Market Region </a:t>
            </a:r>
            <a:r>
              <a:rPr lang="en-US" dirty="0" smtClean="0"/>
              <a:t>3]</a:t>
            </a:r>
          </a:p>
          <a:p>
            <a:r>
              <a:rPr lang="en-US" dirty="0" smtClean="0"/>
              <a:t>[Original number and length of runways]</a:t>
            </a:r>
          </a:p>
          <a:p>
            <a:r>
              <a:rPr lang="en-US" dirty="0" smtClean="0"/>
              <a:t>Significant Milestones</a:t>
            </a:r>
          </a:p>
          <a:p>
            <a:pPr lvl="1"/>
            <a:r>
              <a:rPr lang="en-US" dirty="0" smtClean="0"/>
              <a:t>[Milestone 1]</a:t>
            </a:r>
          </a:p>
          <a:p>
            <a:pPr lvl="1"/>
            <a:r>
              <a:rPr lang="en-US" dirty="0"/>
              <a:t>[Milestone </a:t>
            </a:r>
            <a:r>
              <a:rPr lang="en-US" dirty="0" smtClean="0"/>
              <a:t>2]</a:t>
            </a:r>
          </a:p>
          <a:p>
            <a:pPr lvl="1"/>
            <a:r>
              <a:rPr lang="en-US" dirty="0"/>
              <a:t>[Milestone </a:t>
            </a:r>
            <a:r>
              <a:rPr lang="en-US" dirty="0" smtClean="0"/>
              <a:t>3]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260" y="1418438"/>
            <a:ext cx="2917708" cy="2074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650" y="3587124"/>
            <a:ext cx="2917708" cy="197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0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[airport code]’s </a:t>
            </a:r>
            <a:r>
              <a:rPr lang="en-US" dirty="0" smtClean="0"/>
              <a:t>Present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7111701" cy="4351338"/>
          </a:xfrm>
        </p:spPr>
        <p:txBody>
          <a:bodyPr/>
          <a:lstStyle/>
          <a:p>
            <a:r>
              <a:rPr lang="en-US" dirty="0" smtClean="0"/>
              <a:t>Our Aircraft [total based aircraft]</a:t>
            </a:r>
          </a:p>
          <a:p>
            <a:r>
              <a:rPr lang="en-US" dirty="0" smtClean="0"/>
              <a:t>[Current number </a:t>
            </a:r>
            <a:r>
              <a:rPr lang="en-US" dirty="0"/>
              <a:t>and length of runways]</a:t>
            </a:r>
          </a:p>
          <a:p>
            <a:r>
              <a:rPr lang="en-US" dirty="0" smtClean="0"/>
              <a:t>Passengers served [number of enplanements]</a:t>
            </a:r>
          </a:p>
          <a:p>
            <a:r>
              <a:rPr lang="en-US" dirty="0" smtClean="0"/>
              <a:t>Primary Destinations</a:t>
            </a:r>
          </a:p>
          <a:p>
            <a:pPr lvl="1"/>
            <a:r>
              <a:rPr lang="en-US" dirty="0"/>
              <a:t>[Destination/Market Region 1]</a:t>
            </a:r>
          </a:p>
          <a:p>
            <a:pPr lvl="1"/>
            <a:r>
              <a:rPr lang="en-US" dirty="0"/>
              <a:t>[Destination/Market Region 2]</a:t>
            </a:r>
          </a:p>
          <a:p>
            <a:pPr lvl="1"/>
            <a:r>
              <a:rPr lang="en-US" dirty="0"/>
              <a:t>[Destination/Market Region 3]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201" y="1290917"/>
            <a:ext cx="2453139" cy="3808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761" y="4050812"/>
            <a:ext cx="5436646" cy="2248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815" y="2528047"/>
            <a:ext cx="3038623" cy="21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5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[airport code]’s</a:t>
            </a:r>
            <a:r>
              <a:rPr lang="en-US" dirty="0" smtClean="0"/>
              <a:t>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Trend is Clear</a:t>
            </a:r>
          </a:p>
          <a:p>
            <a:r>
              <a:rPr lang="en-US" dirty="0" smtClean="0"/>
              <a:t>Our Near Term Plans</a:t>
            </a:r>
          </a:p>
          <a:p>
            <a:pPr lvl="1"/>
            <a:r>
              <a:rPr lang="en-US" dirty="0" smtClean="0"/>
              <a:t>[Initiative 2]</a:t>
            </a:r>
          </a:p>
          <a:p>
            <a:pPr lvl="1"/>
            <a:r>
              <a:rPr lang="en-US" dirty="0"/>
              <a:t>[Initiative </a:t>
            </a:r>
            <a:r>
              <a:rPr lang="en-US" dirty="0" smtClean="0"/>
              <a:t>2]</a:t>
            </a:r>
            <a:endParaRPr lang="en-US" dirty="0"/>
          </a:p>
          <a:p>
            <a:pPr lvl="1"/>
            <a:r>
              <a:rPr lang="en-US" dirty="0"/>
              <a:t>[Initiative </a:t>
            </a:r>
            <a:r>
              <a:rPr lang="en-US" dirty="0" smtClean="0"/>
              <a:t>2]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534" y="3352519"/>
            <a:ext cx="4286250" cy="3057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176" y="1325879"/>
            <a:ext cx="4069976" cy="3052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0489" y="3969572"/>
            <a:ext cx="1130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ICAO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4035" y="579533"/>
            <a:ext cx="1931951" cy="24133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6098" y="2949388"/>
            <a:ext cx="1272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Boeing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09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Community’s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8344"/>
            <a:ext cx="10515600" cy="4638619"/>
          </a:xfrm>
        </p:spPr>
        <p:txBody>
          <a:bodyPr/>
          <a:lstStyle/>
          <a:p>
            <a:r>
              <a:rPr lang="en-US" dirty="0" smtClean="0"/>
              <a:t>Our community was established [era when community was founded]</a:t>
            </a:r>
          </a:p>
          <a:p>
            <a:r>
              <a:rPr lang="en-US" dirty="0" smtClean="0"/>
              <a:t>Early settlers came from [origins early settlers]</a:t>
            </a:r>
          </a:p>
          <a:p>
            <a:r>
              <a:rPr lang="en-US" dirty="0" smtClean="0"/>
              <a:t>Growth was fueled by </a:t>
            </a:r>
          </a:p>
          <a:p>
            <a:pPr lvl="1"/>
            <a:r>
              <a:rPr lang="en-US" dirty="0" smtClean="0"/>
              <a:t>[Economic Driver 1]</a:t>
            </a:r>
          </a:p>
          <a:p>
            <a:pPr lvl="1"/>
            <a:r>
              <a:rPr lang="en-US" dirty="0"/>
              <a:t>[Economic Driver </a:t>
            </a:r>
            <a:r>
              <a:rPr lang="en-US" dirty="0" smtClean="0"/>
              <a:t>2]</a:t>
            </a:r>
          </a:p>
          <a:p>
            <a:pPr lvl="1"/>
            <a:r>
              <a:rPr lang="en-US" dirty="0"/>
              <a:t>[Economic Driver </a:t>
            </a:r>
            <a:r>
              <a:rPr lang="en-US" dirty="0" smtClean="0"/>
              <a:t>3]</a:t>
            </a:r>
          </a:p>
          <a:p>
            <a:r>
              <a:rPr lang="en-US" dirty="0" smtClean="0"/>
              <a:t>Transportation played a major role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8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46828" y="432334"/>
            <a:ext cx="6316137" cy="6425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 smtClean="0"/>
              <a:t>Community Today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538344"/>
            <a:ext cx="10515600" cy="4638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63F"/>
              </a:buClr>
              <a:buSzPct val="115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Population of [regional population]</a:t>
            </a:r>
          </a:p>
          <a:p>
            <a:r>
              <a:rPr lang="en-US" dirty="0" smtClean="0"/>
              <a:t>Early settlers came from [</a:t>
            </a:r>
            <a:r>
              <a:rPr lang="en-US" dirty="0" err="1" smtClean="0"/>
              <a:t>orgins</a:t>
            </a:r>
            <a:r>
              <a:rPr lang="en-US" dirty="0" smtClean="0"/>
              <a:t> early settlers]</a:t>
            </a:r>
          </a:p>
          <a:p>
            <a:r>
              <a:rPr lang="en-US" dirty="0" smtClean="0"/>
              <a:t>Economy was driven by </a:t>
            </a:r>
          </a:p>
          <a:p>
            <a:pPr lvl="1"/>
            <a:r>
              <a:rPr lang="en-US" dirty="0" smtClean="0"/>
              <a:t>[Economic Driver 1]</a:t>
            </a:r>
          </a:p>
          <a:p>
            <a:pPr lvl="1"/>
            <a:r>
              <a:rPr lang="en-US" dirty="0" smtClean="0"/>
              <a:t>[Economic Driver 2]</a:t>
            </a:r>
          </a:p>
          <a:p>
            <a:pPr lvl="1"/>
            <a:r>
              <a:rPr lang="en-US" dirty="0" smtClean="0"/>
              <a:t>[Economic Driver 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9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Community’s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[Community Direction 1]</a:t>
            </a:r>
          </a:p>
          <a:p>
            <a:r>
              <a:rPr lang="en-US" dirty="0"/>
              <a:t>[Community Direction </a:t>
            </a:r>
            <a:r>
              <a:rPr lang="en-US" dirty="0" smtClean="0"/>
              <a:t>2]</a:t>
            </a:r>
            <a:endParaRPr lang="en-US" dirty="0"/>
          </a:p>
          <a:p>
            <a:r>
              <a:rPr lang="en-US" dirty="0"/>
              <a:t>[Community Direction </a:t>
            </a:r>
            <a:r>
              <a:rPr lang="en-US" dirty="0" smtClean="0"/>
              <a:t>3]</a:t>
            </a:r>
            <a:endParaRPr lang="en-US" dirty="0"/>
          </a:p>
          <a:p>
            <a:r>
              <a:rPr lang="en-US" dirty="0" smtClean="0"/>
              <a:t>[</a:t>
            </a:r>
            <a:r>
              <a:rPr lang="en-US" dirty="0"/>
              <a:t>Community Direction </a:t>
            </a:r>
            <a:r>
              <a:rPr lang="en-US" dirty="0" smtClean="0"/>
              <a:t>4]</a:t>
            </a:r>
            <a:endParaRPr lang="en-US" dirty="0"/>
          </a:p>
          <a:p>
            <a:r>
              <a:rPr lang="en-US" dirty="0" smtClean="0"/>
              <a:t>[</a:t>
            </a:r>
            <a:r>
              <a:rPr lang="en-US" dirty="0"/>
              <a:t>Community Direction </a:t>
            </a:r>
            <a:r>
              <a:rPr lang="en-US" dirty="0" smtClean="0"/>
              <a:t>5]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10&quot;&gt;&lt;property id=&quot;20148&quot; value=&quot;5&quot;/&gt;&lt;property id=&quot;20300&quot; value=&quot;Slide 1&quot;/&gt;&lt;property id=&quot;20307&quot; value=&quot;265&quot;/&gt;&lt;/object&gt;&lt;object type=&quot;3&quot; unique_id=&quot;10011&quot;&gt;&lt;property id=&quot;20148&quot; value=&quot;5&quot;/&gt;&lt;property id=&quot;20300&quot; value=&quot;Slide 2 - &amp;quot;Agenda&amp;quot;&quot;/&gt;&lt;property id=&quot;20307&quot; value=&quot;266&quot;/&gt;&lt;/object&gt;&lt;object type=&quot;3&quot; unique_id=&quot;10133&quot;&gt;&lt;property id=&quot;20148&quot; value=&quot;5&quot;/&gt;&lt;property id=&quot;20300&quot; value=&quot;Slide 4 - &amp;quot;[airport code]’s Past&amp;quot;&quot;/&gt;&lt;property id=&quot;20307&quot; value=&quot;267&quot;/&gt;&lt;/object&gt;&lt;object type=&quot;3&quot; unique_id=&quot;10134&quot;&gt;&lt;property id=&quot;20148&quot; value=&quot;5&quot;/&gt;&lt;property id=&quot;20300&quot; value=&quot;Slide 5 - &amp;quot;[airport code]’s Present&amp;quot;&quot;/&gt;&lt;property id=&quot;20307&quot; value=&quot;268&quot;/&gt;&lt;/object&gt;&lt;object type=&quot;3&quot; unique_id=&quot;10135&quot;&gt;&lt;property id=&quot;20148&quot; value=&quot;5&quot;/&gt;&lt;property id=&quot;20300&quot; value=&quot;Slide 6 - &amp;quot;[airport code]’s Future&amp;quot;&quot;/&gt;&lt;property id=&quot;20307&quot; value=&quot;269&quot;/&gt;&lt;/object&gt;&lt;object type=&quot;3&quot; unique_id=&quot;10136&quot;&gt;&lt;property id=&quot;20148&quot; value=&quot;5&quot;/&gt;&lt;property id=&quot;20300&quot; value=&quot;Slide 7 - &amp;quot;Our Community’s Past&amp;quot;&quot;/&gt;&lt;property id=&quot;20307&quot; value=&quot;270&quot;/&gt;&lt;/object&gt;&lt;object type=&quot;3&quot; unique_id=&quot;10137&quot;&gt;&lt;property id=&quot;20148&quot; value=&quot;5&quot;/&gt;&lt;property id=&quot;20300&quot; value=&quot;Slide 8 - &amp;quot;Our Community Today&amp;quot;&quot;/&gt;&lt;property id=&quot;20307&quot; value=&quot;271&quot;/&gt;&lt;/object&gt;&lt;object type=&quot;3&quot; unique_id=&quot;10138&quot;&gt;&lt;property id=&quot;20148&quot; value=&quot;5&quot;/&gt;&lt;property id=&quot;20300&quot; value=&quot;Slide 9 - &amp;quot;Our Community’s Future&amp;quot;&quot;/&gt;&lt;property id=&quot;20307&quot; value=&quot;272&quot;/&gt;&lt;/object&gt;&lt;object type=&quot;3&quot; unique_id=&quot;10139&quot;&gt;&lt;property id=&quot;20148&quot; value=&quot;5&quot;/&gt;&lt;property id=&quot;20300&quot; value=&quot;Slide 10 - &amp;quot;Aviation’s Fuels our Growth&amp;quot;&quot;/&gt;&lt;property id=&quot;20307&quot; value=&quot;273&quot;/&gt;&lt;/object&gt;&lt;object type=&quot;3&quot; unique_id=&quot;10140&quot;&gt;&lt;property id=&quot;20148&quot; value=&quot;5&quot;/&gt;&lt;property id=&quot;20300&quot; value=&quot;Slide 11 - &amp;quot;              Makes It Possible&amp;quot;&quot;/&gt;&lt;property id=&quot;20307&quot; value=&quot;274&quot;/&gt;&lt;/object&gt;&lt;object type=&quot;3&quot; unique_id=&quot;10328&quot;&gt;&lt;property id=&quot;20148&quot; value=&quot;5&quot;/&gt;&lt;property id=&quot;20300&quot; value=&quot;Slide 12 - &amp;quot;What is NextGen?&amp;quot;&quot;/&gt;&lt;property id=&quot;20307&quot; value=&quot;275&quot;/&gt;&lt;/object&gt;&lt;object type=&quot;3&quot; unique_id=&quot;10459&quot;&gt;&lt;property id=&quot;20148&quot; value=&quot;5&quot;/&gt;&lt;property id=&quot;20300&quot; value=&quot;Slide 13 - &amp;quot;What are the effects of NextGen?&amp;quot;&quot;/&gt;&lt;property id=&quot;20307&quot; value=&quot;276&quot;/&gt;&lt;/object&gt;&lt;object type=&quot;3&quot; unique_id=&quot;10460&quot;&gt;&lt;property id=&quot;20148&quot; value=&quot;5&quot;/&gt;&lt;property id=&quot;20300&quot; value=&quot;Slide 14 - &amp;quot;How will NextGen Effect You?&amp;quot;&quot;/&gt;&lt;property id=&quot;20307&quot; value=&quot;277&quot;/&gt;&lt;/object&gt;&lt;object type=&quot;3&quot; unique_id=&quot;10461&quot;&gt;&lt;property id=&quot;20148&quot; value=&quot;5&quot;/&gt;&lt;property id=&quot;20300&quot; value=&quot;Slide 15 - &amp;quot;Why is Noise such a Concern?&amp;quot;&quot;/&gt;&lt;property id=&quot;20307&quot; value=&quot;278&quot;/&gt;&lt;/object&gt;&lt;object type=&quot;3&quot; unique_id=&quot;10462&quot;&gt;&lt;property id=&quot;20148&quot; value=&quot;5&quot;/&gt;&lt;property id=&quot;20300&quot; value=&quot;Slide 16 - &amp;quot;How will I be Effected?&amp;quot;&quot;/&gt;&lt;property id=&quot;20307&quot; value=&quot;281&quot;/&gt;&lt;/object&gt;&lt;object type=&quot;3&quot; unique_id=&quot;10463&quot;&gt;&lt;property id=&quot;20148&quot; value=&quot;5&quot;/&gt;&lt;property id=&quot;20300&quot; value=&quot;Slide 17 - &amp;quot;What Has Been Done?&amp;quot;&quot;/&gt;&lt;property id=&quot;20307&quot; value=&quot;279&quot;/&gt;&lt;/object&gt;&lt;object type=&quot;3&quot; unique_id=&quot;10464&quot;&gt;&lt;property id=&quot;20148&quot; value=&quot;5&quot;/&gt;&lt;property id=&quot;20300&quot; value=&quot;Slide 18 - &amp;quot;What can you do?&amp;quot;&quot;/&gt;&lt;property id=&quot;20307&quot; value=&quot;280&quot;/&gt;&lt;/object&gt;&lt;object type=&quot;3&quot; unique_id=&quot;10465&quot;&gt;&lt;property id=&quot;20148&quot; value=&quot;5&quot;/&gt;&lt;property id=&quot;20300&quot; value=&quot;Slide 19 - &amp;quot;Questions &amp;amp; Answers&amp;quot;&quot;/&gt;&lt;property id=&quot;20307&quot; value=&quot;282&quot;/&gt;&lt;/object&gt;&lt;object type=&quot;3&quot; unique_id=&quot;10547&quot;&gt;&lt;property id=&quot;20148&quot; value=&quot;5&quot;/&gt;&lt;property id=&quot;20300&quot; value=&quot;Slide 3 - &amp;quot;Introductions&amp;quot;&quot;/&gt;&lt;property id=&quot;20307&quot; value=&quot;283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781</Words>
  <Application>Microsoft Office PowerPoint</Application>
  <PresentationFormat>Widescreen</PresentationFormat>
  <Paragraphs>150</Paragraphs>
  <Slides>19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Verdana</vt:lpstr>
      <vt:lpstr>Office Theme</vt:lpstr>
      <vt:lpstr>PowerPoint Presentation</vt:lpstr>
      <vt:lpstr>Agenda</vt:lpstr>
      <vt:lpstr>Introductions</vt:lpstr>
      <vt:lpstr>[airport code]’s Past</vt:lpstr>
      <vt:lpstr>[airport code]’s Present</vt:lpstr>
      <vt:lpstr>[airport code]’s Future</vt:lpstr>
      <vt:lpstr>Our Community’s Past</vt:lpstr>
      <vt:lpstr>Our Community Today</vt:lpstr>
      <vt:lpstr>Our Community’s Future</vt:lpstr>
      <vt:lpstr>Aviation’s Fuels our Growth</vt:lpstr>
      <vt:lpstr>              Makes It Possible</vt:lpstr>
      <vt:lpstr>What is NextGen?</vt:lpstr>
      <vt:lpstr>What are the effects of NextGen?</vt:lpstr>
      <vt:lpstr>How will NextGen Effect You?</vt:lpstr>
      <vt:lpstr>Why is Noise such a Concern?</vt:lpstr>
      <vt:lpstr>How will I be Effected?</vt:lpstr>
      <vt:lpstr>What Has Been Done?</vt:lpstr>
      <vt:lpstr>What can you do?</vt:lpstr>
      <vt:lpstr>Questions &amp; Answers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Sumayal Shrestha</dc:creator>
  <cp:lastModifiedBy>Randy Murphy</cp:lastModifiedBy>
  <cp:revision>51</cp:revision>
  <cp:lastPrinted>2015-07-18T17:22:45Z</cp:lastPrinted>
  <dcterms:created xsi:type="dcterms:W3CDTF">2015-07-15T20:00:40Z</dcterms:created>
  <dcterms:modified xsi:type="dcterms:W3CDTF">2015-07-19T22:54:16Z</dcterms:modified>
</cp:coreProperties>
</file>