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2"/>
    <p:sldMasterId id="2147483671" r:id="rId3"/>
    <p:sldMasterId id="2147483683" r:id="rId4"/>
    <p:sldMasterId id="2147483698" r:id="rId5"/>
  </p:sldMasterIdLst>
  <p:notesMasterIdLst>
    <p:notesMasterId r:id="rId50"/>
  </p:notesMasterIdLst>
  <p:handoutMasterIdLst>
    <p:handoutMasterId r:id="rId51"/>
  </p:handoutMasterIdLst>
  <p:sldIdLst>
    <p:sldId id="369" r:id="rId6"/>
    <p:sldId id="873" r:id="rId7"/>
    <p:sldId id="379" r:id="rId8"/>
    <p:sldId id="889" r:id="rId9"/>
    <p:sldId id="397" r:id="rId10"/>
    <p:sldId id="381" r:id="rId11"/>
    <p:sldId id="301" r:id="rId12"/>
    <p:sldId id="382" r:id="rId13"/>
    <p:sldId id="263" r:id="rId14"/>
    <p:sldId id="264" r:id="rId15"/>
    <p:sldId id="266" r:id="rId16"/>
    <p:sldId id="267" r:id="rId17"/>
    <p:sldId id="268" r:id="rId18"/>
    <p:sldId id="269" r:id="rId19"/>
    <p:sldId id="270" r:id="rId20"/>
    <p:sldId id="318" r:id="rId21"/>
    <p:sldId id="385" r:id="rId22"/>
    <p:sldId id="886" r:id="rId23"/>
    <p:sldId id="374" r:id="rId24"/>
    <p:sldId id="376" r:id="rId25"/>
    <p:sldId id="349" r:id="rId26"/>
    <p:sldId id="350" r:id="rId27"/>
    <p:sldId id="377" r:id="rId28"/>
    <p:sldId id="281" r:id="rId29"/>
    <p:sldId id="328" r:id="rId30"/>
    <p:sldId id="383" r:id="rId31"/>
    <p:sldId id="388" r:id="rId32"/>
    <p:sldId id="386" r:id="rId33"/>
    <p:sldId id="887" r:id="rId34"/>
    <p:sldId id="871" r:id="rId35"/>
    <p:sldId id="872" r:id="rId36"/>
    <p:sldId id="309" r:id="rId37"/>
    <p:sldId id="288" r:id="rId38"/>
    <p:sldId id="875" r:id="rId39"/>
    <p:sldId id="888" r:id="rId40"/>
    <p:sldId id="683" r:id="rId41"/>
    <p:sldId id="870" r:id="rId42"/>
    <p:sldId id="744" r:id="rId43"/>
    <p:sldId id="730" r:id="rId44"/>
    <p:sldId id="750" r:id="rId45"/>
    <p:sldId id="883" r:id="rId46"/>
    <p:sldId id="890" r:id="rId47"/>
    <p:sldId id="891" r:id="rId48"/>
    <p:sldId id="286" r:id="rId49"/>
  </p:sldIdLst>
  <p:sldSz cx="24384000" cy="13716000"/>
  <p:notesSz cx="7315200" cy="9601200"/>
  <p:embeddedFontLst>
    <p:embeddedFont>
      <p:font typeface="Montserrat-Regular" panose="020B0604020202020204" charset="0"/>
      <p:regular r:id="rId52"/>
    </p:embeddedFont>
    <p:embeddedFont>
      <p:font typeface="Calibri Light" panose="020F0302020204030204" pitchFamily="34" charset="0"/>
      <p:regular r:id="rId53"/>
      <p:italic r:id="rId54"/>
    </p:embeddedFont>
    <p:embeddedFont>
      <p:font typeface="Calibri" panose="020F0502020204030204" pitchFamily="34" charset="0"/>
      <p:regular r:id="rId55"/>
      <p:bold r:id="rId56"/>
      <p:italic r:id="rId57"/>
      <p:boldItalic r:id="rId58"/>
    </p:embeddedFont>
    <p:embeddedFont>
      <p:font typeface="RaphaelIcons Medium" panose="020B0604020202020204" charset="0"/>
      <p:regular r:id="rId59"/>
    </p:embeddedFont>
    <p:embeddedFont>
      <p:font typeface="Helvetica" panose="020B0604020202020204" pitchFamily="34" charset="0"/>
      <p:regular r:id="rId60"/>
      <p:bold r:id="rId61"/>
      <p:italic r:id="rId62"/>
      <p:boldItalic r:id="rId63"/>
    </p:embeddedFont>
    <p:embeddedFont>
      <p:font typeface="ArialUnicodeMS" panose="020B0604020202020204" charset="-128"/>
      <p:regular r:id="rId64"/>
    </p:embeddedFont>
  </p:embeddedFontLst>
  <p:defaultTex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p:defaultTextStyle>
  <p:extLst>
    <p:ext uri="{EFAFB233-063F-42B5-8137-9DF3F51BA10A}">
      <p15:sldGuideLst xmlns:p15="http://schemas.microsoft.com/office/powerpoint/2012/main">
        <p15:guide id="1" orient="horz" pos="4368">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we, David E" initials="RDE" lastIdx="22" clrIdx="0">
    <p:extLst>
      <p:ext uri="{19B8F6BF-5375-455C-9EA6-DF929625EA0E}">
        <p15:presenceInfo xmlns:p15="http://schemas.microsoft.com/office/powerpoint/2012/main" userId="S::derowe@burnsmcd.com::7b893861-06bc-4679-94cb-d05485f071d8" providerId="AD"/>
      </p:ext>
    </p:extLst>
  </p:cmAuthor>
  <p:cmAuthor id="2" name="Lorenz, Julie" initials="LJ" lastIdx="4" clrIdx="1">
    <p:extLst>
      <p:ext uri="{19B8F6BF-5375-455C-9EA6-DF929625EA0E}">
        <p15:presenceInfo xmlns:p15="http://schemas.microsoft.com/office/powerpoint/2012/main" userId="S::jlorenz@burnsmcd.com::4da344af-e17e-4ffb-b820-9b5345676ae6" providerId="AD"/>
      </p:ext>
    </p:extLst>
  </p:cmAuthor>
  <p:cmAuthor id="3" name="Joe Crossett" initials="JC" lastIdx="20" clrIdx="2">
    <p:extLst>
      <p:ext uri="{19B8F6BF-5375-455C-9EA6-DF929625EA0E}">
        <p15:presenceInfo xmlns:p15="http://schemas.microsoft.com/office/powerpoint/2012/main" userId="S::crossett@highstreetconsulting.com::001ba3d5-31bc-4930-9607-21857e2cf5ea" providerId="AD"/>
      </p:ext>
    </p:extLst>
  </p:cmAuthor>
  <p:cmAuthor id="4" name="Woelfel, Steve (DOT)" initials="WS(" lastIdx="9" clrIdx="3">
    <p:extLst>
      <p:ext uri="{19B8F6BF-5375-455C-9EA6-DF929625EA0E}">
        <p15:presenceInfo xmlns:p15="http://schemas.microsoft.com/office/powerpoint/2012/main" userId="S-1-5-21-3988934800-3850723687-536165619-5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F3760"/>
    <a:srgbClr val="FFFFFF"/>
    <a:srgbClr val="E8AC00"/>
    <a:srgbClr val="000066"/>
    <a:srgbClr val="6197CE"/>
    <a:srgbClr val="35495C"/>
    <a:srgbClr val="FFCD0D"/>
    <a:srgbClr val="B4B831"/>
    <a:srgbClr val="698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9FD8"/>
        </a:fontRef>
        <a:srgbClr val="009FD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3EE"/>
          </a:solidFill>
        </a:fill>
      </a:tcStyle>
    </a:wholeTbl>
    <a:band2H>
      <a:tcTxStyle/>
      <a:tcStyle>
        <a:tcBdr/>
        <a:fill>
          <a:solidFill>
            <a:srgbClr val="EBF2F7"/>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EA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EA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EA9"/>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2" autoAdjust="0"/>
    <p:restoredTop sz="67970" autoAdjust="0"/>
  </p:normalViewPr>
  <p:slideViewPr>
    <p:cSldViewPr showGuides="1">
      <p:cViewPr varScale="1">
        <p:scale>
          <a:sx n="29" d="100"/>
          <a:sy n="29" d="100"/>
        </p:scale>
        <p:origin x="1805" y="14"/>
      </p:cViewPr>
      <p:guideLst>
        <p:guide orient="horz" pos="4368"/>
        <p:guide pos="76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27" tIns="45714" rIns="91427" bIns="45714" rtlCol="0"/>
          <a:lstStyle>
            <a:lvl1pPr algn="r">
              <a:defRPr sz="1200"/>
            </a:lvl1pPr>
          </a:lstStyle>
          <a:p>
            <a:fld id="{FABA8DF8-5F02-4BE5-84D6-C3ED6DCBED94}" type="datetimeFigureOut">
              <a:rPr lang="en-US" smtClean="0"/>
              <a:t>5/1/2019</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27" tIns="45714" rIns="91427" bIns="45714" rtlCol="0" anchor="b"/>
          <a:lstStyle>
            <a:lvl1pPr algn="r">
              <a:defRPr sz="1200"/>
            </a:lvl1pPr>
          </a:lstStyle>
          <a:p>
            <a:fld id="{ABB9BF92-5845-4CF8-9DCF-6310DB2378B0}" type="slidenum">
              <a:rPr lang="en-US" smtClean="0"/>
              <a:t>‹#›</a:t>
            </a:fld>
            <a:endParaRPr lang="en-US"/>
          </a:p>
        </p:txBody>
      </p:sp>
    </p:spTree>
    <p:extLst>
      <p:ext uri="{BB962C8B-B14F-4D97-AF65-F5344CB8AC3E}">
        <p14:creationId xmlns:p14="http://schemas.microsoft.com/office/powerpoint/2010/main" val="2274023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457200" y="719138"/>
            <a:ext cx="6400800" cy="3600450"/>
          </a:xfrm>
          <a:prstGeom prst="rect">
            <a:avLst/>
          </a:prstGeom>
        </p:spPr>
        <p:txBody>
          <a:bodyPr lIns="96639" tIns="48320" rIns="96639" bIns="48320"/>
          <a:lstStyle/>
          <a:p>
            <a:pPr lvl="0"/>
            <a:endParaRPr dirty="0"/>
          </a:p>
        </p:txBody>
      </p:sp>
      <p:sp>
        <p:nvSpPr>
          <p:cNvPr id="53" name="Shape 53"/>
          <p:cNvSpPr>
            <a:spLocks noGrp="1"/>
          </p:cNvSpPr>
          <p:nvPr>
            <p:ph type="body" sz="quarter" idx="1"/>
          </p:nvPr>
        </p:nvSpPr>
        <p:spPr>
          <a:xfrm>
            <a:off x="975360" y="4560570"/>
            <a:ext cx="5364480" cy="4320540"/>
          </a:xfrm>
          <a:prstGeom prst="rect">
            <a:avLst/>
          </a:prstGeom>
        </p:spPr>
        <p:txBody>
          <a:bodyPr lIns="96639" tIns="48320" rIns="96639" bIns="48320"/>
          <a:lstStyle/>
          <a:p>
            <a:pPr lvl="0"/>
            <a:endParaRPr/>
          </a:p>
        </p:txBody>
      </p:sp>
    </p:spTree>
    <p:extLst>
      <p:ext uri="{BB962C8B-B14F-4D97-AF65-F5344CB8AC3E}">
        <p14:creationId xmlns:p14="http://schemas.microsoft.com/office/powerpoint/2010/main" val="3162594929"/>
      </p:ext>
    </p:extLst>
  </p:cSld>
  <p:clrMap bg1="dk1" tx1="lt1" bg2="dk2" tx2="lt2" accent1="accent1" accent2="accent2" accent3="accent3" accent4="accent4" accent5="accent5" accent6="accent6" hlink="hlink" folHlink="folHlink"/>
  <p:hf hdr="0" ftr="0" dt="0"/>
  <p:notesStyle>
    <a:lvl1pPr>
      <a:defRPr sz="1200">
        <a:solidFill>
          <a:srgbClr val="009FD8"/>
        </a:solidFill>
        <a:uFill>
          <a:solidFill>
            <a:srgbClr val="009FD8"/>
          </a:solidFill>
        </a:uFill>
        <a:latin typeface="+mn-lt"/>
        <a:ea typeface="+mn-ea"/>
        <a:cs typeface="+mn-cs"/>
        <a:sym typeface="ArialUnicodeMS"/>
      </a:defRPr>
    </a:lvl1pPr>
    <a:lvl2pPr indent="228600">
      <a:defRPr sz="1200">
        <a:solidFill>
          <a:srgbClr val="009FD8"/>
        </a:solidFill>
        <a:uFill>
          <a:solidFill>
            <a:srgbClr val="009FD8"/>
          </a:solidFill>
        </a:uFill>
        <a:latin typeface="+mn-lt"/>
        <a:ea typeface="+mn-ea"/>
        <a:cs typeface="+mn-cs"/>
        <a:sym typeface="ArialUnicodeMS"/>
      </a:defRPr>
    </a:lvl2pPr>
    <a:lvl3pPr indent="457200">
      <a:defRPr sz="1200">
        <a:solidFill>
          <a:srgbClr val="009FD8"/>
        </a:solidFill>
        <a:uFill>
          <a:solidFill>
            <a:srgbClr val="009FD8"/>
          </a:solidFill>
        </a:uFill>
        <a:latin typeface="+mn-lt"/>
        <a:ea typeface="+mn-ea"/>
        <a:cs typeface="+mn-cs"/>
        <a:sym typeface="ArialUnicodeMS"/>
      </a:defRPr>
    </a:lvl3pPr>
    <a:lvl4pPr indent="685800">
      <a:defRPr sz="1200">
        <a:solidFill>
          <a:srgbClr val="009FD8"/>
        </a:solidFill>
        <a:uFill>
          <a:solidFill>
            <a:srgbClr val="009FD8"/>
          </a:solidFill>
        </a:uFill>
        <a:latin typeface="+mn-lt"/>
        <a:ea typeface="+mn-ea"/>
        <a:cs typeface="+mn-cs"/>
        <a:sym typeface="ArialUnicodeMS"/>
      </a:defRPr>
    </a:lvl4pPr>
    <a:lvl5pPr indent="914400">
      <a:defRPr sz="1200">
        <a:solidFill>
          <a:srgbClr val="009FD8"/>
        </a:solidFill>
        <a:uFill>
          <a:solidFill>
            <a:srgbClr val="009FD8"/>
          </a:solidFill>
        </a:uFill>
        <a:latin typeface="+mn-lt"/>
        <a:ea typeface="+mn-ea"/>
        <a:cs typeface="+mn-cs"/>
        <a:sym typeface="ArialUnicodeMS"/>
      </a:defRPr>
    </a:lvl5pPr>
    <a:lvl6pPr indent="1143000">
      <a:defRPr sz="1200">
        <a:solidFill>
          <a:srgbClr val="009FD8"/>
        </a:solidFill>
        <a:uFill>
          <a:solidFill>
            <a:srgbClr val="009FD8"/>
          </a:solidFill>
        </a:uFill>
        <a:latin typeface="+mn-lt"/>
        <a:ea typeface="+mn-ea"/>
        <a:cs typeface="+mn-cs"/>
        <a:sym typeface="ArialUnicodeMS"/>
      </a:defRPr>
    </a:lvl6pPr>
    <a:lvl7pPr indent="1371600">
      <a:defRPr sz="1200">
        <a:solidFill>
          <a:srgbClr val="009FD8"/>
        </a:solidFill>
        <a:uFill>
          <a:solidFill>
            <a:srgbClr val="009FD8"/>
          </a:solidFill>
        </a:uFill>
        <a:latin typeface="+mn-lt"/>
        <a:ea typeface="+mn-ea"/>
        <a:cs typeface="+mn-cs"/>
        <a:sym typeface="ArialUnicodeMS"/>
      </a:defRPr>
    </a:lvl7pPr>
    <a:lvl8pPr indent="1600200">
      <a:defRPr sz="1200">
        <a:solidFill>
          <a:srgbClr val="009FD8"/>
        </a:solidFill>
        <a:uFill>
          <a:solidFill>
            <a:srgbClr val="009FD8"/>
          </a:solidFill>
        </a:uFill>
        <a:latin typeface="+mn-lt"/>
        <a:ea typeface="+mn-ea"/>
        <a:cs typeface="+mn-cs"/>
        <a:sym typeface="ArialUnicodeMS"/>
      </a:defRPr>
    </a:lvl8pPr>
    <a:lvl9pPr indent="1828800">
      <a:defRPr sz="1200">
        <a:solidFill>
          <a:srgbClr val="009FD8"/>
        </a:solidFill>
        <a:uFill>
          <a:solidFill>
            <a:srgbClr val="009FD8"/>
          </a:solidFill>
        </a:uFill>
        <a:latin typeface="+mn-lt"/>
        <a:ea typeface="+mn-ea"/>
        <a:cs typeface="+mn-cs"/>
        <a:sym typeface="ArialUnicodeM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10000"/>
                  </a:schemeClr>
                </a:solidFill>
                <a:latin typeface="Arial" panose="020B0604020202020204" pitchFamily="34" charset="0"/>
                <a:cs typeface="Arial" panose="020B0604020202020204" pitchFamily="34" charset="0"/>
              </a:rPr>
              <a:t>Customizable Talking Points – The slides in this deck are designed to provide a customized introduction to scenario planning for use in your own scenario planning working group.  Suggested talking points in the ‘slide notes’ offer thought starter language for delivering the slides.</a:t>
            </a:r>
          </a:p>
          <a:p>
            <a:endParaRPr lang="en-US" i="1"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Suggested talking points - The future is uncertain, that much we know. Fifty years from now, will technology win with a game-changing generation of faster, cheaper, cleaner, and safer driverless vehicles that launches a new era of economic, population and travel growth? Could more intense weather patterns combined with geo-political disorder curtail GDP growth while creating energy price instability and sending infrastructure budget shortfalls skyrocketing? </a:t>
            </a:r>
          </a:p>
          <a:p>
            <a:r>
              <a:rPr lang="en-US" dirty="0">
                <a:solidFill>
                  <a:schemeClr val="bg1">
                    <a:lumMod val="10000"/>
                  </a:schemeClr>
                </a:solidFill>
                <a:latin typeface="Arial" panose="020B0604020202020204" pitchFamily="34" charset="0"/>
                <a:cs typeface="Arial" panose="020B0604020202020204" pitchFamily="34" charset="0"/>
              </a:rPr>
              <a:t> </a:t>
            </a:r>
          </a:p>
          <a:p>
            <a:r>
              <a:rPr lang="en-US" dirty="0">
                <a:solidFill>
                  <a:schemeClr val="bg1">
                    <a:lumMod val="10000"/>
                  </a:schemeClr>
                </a:solidFill>
                <a:latin typeface="Arial" panose="020B0604020202020204" pitchFamily="34" charset="0"/>
                <a:cs typeface="Arial" panose="020B0604020202020204" pitchFamily="34" charset="0"/>
              </a:rPr>
              <a:t>NCHRP’s Foresight 750 Series is built upon six volumes of research covering topics as varied as freight movement, climate change, technology, sustainability, energy and socio-demographics and explains how these topics may shape the transportation system of the future. </a:t>
            </a:r>
          </a:p>
          <a:p>
            <a:r>
              <a:rPr lang="en-US" dirty="0">
                <a:solidFill>
                  <a:schemeClr val="bg1">
                    <a:lumMod val="10000"/>
                  </a:schemeClr>
                </a:solidFill>
                <a:latin typeface="Arial" panose="020B0604020202020204" pitchFamily="34" charset="0"/>
                <a:cs typeface="Arial" panose="020B0604020202020204" pitchFamily="34" charset="0"/>
              </a:rPr>
              <a:t> </a:t>
            </a:r>
          </a:p>
          <a:p>
            <a:r>
              <a:rPr lang="en-US" dirty="0">
                <a:solidFill>
                  <a:schemeClr val="bg1">
                    <a:lumMod val="10000"/>
                  </a:schemeClr>
                </a:solidFill>
                <a:latin typeface="Arial" panose="020B0604020202020204" pitchFamily="34" charset="0"/>
                <a:cs typeface="Arial" panose="020B0604020202020204" pitchFamily="34" charset="0"/>
              </a:rPr>
              <a:t>Together, the reports embody the importance of foresight in managing for an uncertain future by giving DOTs a better understanding of the significance and nature of needs or events before they occur.  </a:t>
            </a:r>
          </a:p>
        </p:txBody>
      </p:sp>
    </p:spTree>
    <p:extLst>
      <p:ext uri="{BB962C8B-B14F-4D97-AF65-F5344CB8AC3E}">
        <p14:creationId xmlns:p14="http://schemas.microsoft.com/office/powerpoint/2010/main" val="378272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A5ED4FA8-A368-41D2-BF27-66BB66AD2BDC}"/>
              </a:ext>
            </a:extLst>
          </p:cNvPr>
          <p:cNvSpPr>
            <a:spLocks noGrp="1" noRot="1" noChangeAspect="1" noTextEdit="1"/>
          </p:cNvSpPr>
          <p:nvPr>
            <p:ph type="sldImg"/>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a:extLst>
              <a:ext uri="{FF2B5EF4-FFF2-40B4-BE49-F238E27FC236}">
                <a16:creationId xmlns:a16="http://schemas.microsoft.com/office/drawing/2014/main" id="{A332FEF5-AE28-4B01-85A6-F5CCF6BCE21E}"/>
              </a:ext>
            </a:extLst>
          </p:cNvPr>
          <p:cNvSpPr>
            <a:spLocks noGrp="1"/>
          </p:cNvSpPr>
          <p:nvPr>
            <p:ph type="body" idx="1"/>
          </p:nvPr>
        </p:nvSpPr>
        <p:spPr/>
        <p:txBody>
          <a:bodyPr/>
          <a:lstStyle/>
          <a:p>
            <a:pPr defTabSz="914132">
              <a:defRPr/>
            </a:pPr>
            <a:endParaRPr lang="en-US" dirty="0">
              <a:solidFill>
                <a:schemeClr val="bg1">
                  <a:lumMod val="10000"/>
                </a:schemeClr>
              </a:solidFill>
              <a:latin typeface="Arial" panose="020B0604020202020204" pitchFamily="34" charset="0"/>
              <a:cs typeface="Arial" panose="020B0604020202020204" pitchFamily="34" charset="0"/>
            </a:endParaRPr>
          </a:p>
          <a:p>
            <a:pPr defTabSz="914132">
              <a:defRPr/>
            </a:pPr>
            <a:r>
              <a:rPr lang="en-US" dirty="0">
                <a:solidFill>
                  <a:schemeClr val="bg1">
                    <a:lumMod val="10000"/>
                  </a:schemeClr>
                </a:solidFill>
                <a:latin typeface="Arial" panose="020B0604020202020204" pitchFamily="34" charset="0"/>
                <a:cs typeface="Arial" panose="020B0604020202020204" pitchFamily="34" charset="0"/>
              </a:rPr>
              <a:t>And, then there was Thomas Watson.</a:t>
            </a:r>
          </a:p>
          <a:p>
            <a:pPr defTabSz="914132">
              <a:defRPr/>
            </a:pPr>
            <a:endParaRPr lang="en-US" dirty="0">
              <a:solidFill>
                <a:schemeClr val="bg1">
                  <a:lumMod val="10000"/>
                </a:schemeClr>
              </a:solidFill>
              <a:latin typeface="Arial" panose="020B0604020202020204" pitchFamily="34" charset="0"/>
              <a:cs typeface="Arial" panose="020B0604020202020204" pitchFamily="34" charset="0"/>
            </a:endParaRPr>
          </a:p>
          <a:p>
            <a:pPr defTabSz="914132">
              <a:defRPr/>
            </a:pPr>
            <a:r>
              <a:rPr lang="en-US" dirty="0">
                <a:solidFill>
                  <a:schemeClr val="bg1">
                    <a:lumMod val="10000"/>
                  </a:schemeClr>
                </a:solidFill>
                <a:latin typeface="Arial" panose="020B0604020202020204" pitchFamily="34" charset="0"/>
                <a:cs typeface="Arial" panose="020B0604020202020204" pitchFamily="34" charset="0"/>
              </a:rPr>
              <a:t>He obviously had this one wrong.  Over 300 million computers are sold each year.</a:t>
            </a:r>
          </a:p>
          <a:p>
            <a:pPr>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64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277730A1-5CEA-4B3F-9597-D659F14281E9}"/>
              </a:ext>
            </a:extLst>
          </p:cNvPr>
          <p:cNvSpPr>
            <a:spLocks noGrp="1" noRot="1" noChangeAspect="1" noTextEdit="1"/>
          </p:cNvSpPr>
          <p:nvPr>
            <p:ph type="sldImg"/>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a:extLst>
              <a:ext uri="{FF2B5EF4-FFF2-40B4-BE49-F238E27FC236}">
                <a16:creationId xmlns:a16="http://schemas.microsoft.com/office/drawing/2014/main" id="{DA23CB5A-E093-4A2C-9553-A72C9FFCC4F8}"/>
              </a:ext>
            </a:extLst>
          </p:cNvPr>
          <p:cNvSpPr>
            <a:spLocks noGrp="1"/>
          </p:cNvSpPr>
          <p:nvPr>
            <p:ph type="body" idx="1"/>
          </p:nvPr>
        </p:nvSpPr>
        <p:spPr/>
        <p:txBody>
          <a:bodyPr/>
          <a:lstStyle/>
          <a:p>
            <a:pPr>
              <a:defRPr/>
            </a:pPr>
            <a:r>
              <a:rPr lang="en-US" dirty="0">
                <a:solidFill>
                  <a:schemeClr val="bg1">
                    <a:lumMod val="10000"/>
                  </a:schemeClr>
                </a:solidFill>
                <a:latin typeface="Arial" panose="020B0604020202020204" pitchFamily="34" charset="0"/>
                <a:cs typeface="Arial" panose="020B0604020202020204" pitchFamily="34" charset="0"/>
              </a:rPr>
              <a:t>Suggested talking points: </a:t>
            </a:r>
          </a:p>
          <a:p>
            <a:pPr>
              <a:defRPr/>
            </a:pPr>
            <a:endParaRPr lang="en-US" dirty="0">
              <a:solidFill>
                <a:schemeClr val="bg1">
                  <a:lumMod val="10000"/>
                </a:schemeClr>
              </a:solidFill>
              <a:latin typeface="Arial" panose="020B0604020202020204" pitchFamily="34" charset="0"/>
              <a:cs typeface="Arial" panose="020B0604020202020204" pitchFamily="34" charset="0"/>
            </a:endParaRPr>
          </a:p>
          <a:p>
            <a:pPr>
              <a:defRPr/>
            </a:pPr>
            <a:r>
              <a:rPr lang="en-US" dirty="0">
                <a:solidFill>
                  <a:schemeClr val="bg1">
                    <a:lumMod val="10000"/>
                  </a:schemeClr>
                </a:solidFill>
                <a:latin typeface="Arial" panose="020B0604020202020204" pitchFamily="34" charset="0"/>
                <a:cs typeface="Arial" panose="020B0604020202020204" pitchFamily="34" charset="0"/>
              </a:rPr>
              <a:t>Take a moment to look at the years to adopt different technologies.</a:t>
            </a:r>
            <a:br>
              <a:rPr lang="en-US" dirty="0">
                <a:solidFill>
                  <a:schemeClr val="bg1">
                    <a:lumMod val="10000"/>
                  </a:schemeClr>
                </a:solidFill>
                <a:latin typeface="Arial" panose="020B0604020202020204" pitchFamily="34" charset="0"/>
                <a:cs typeface="Arial" panose="020B0604020202020204" pitchFamily="34" charset="0"/>
              </a:rPr>
            </a:br>
            <a:endParaRPr lang="en-US" dirty="0">
              <a:solidFill>
                <a:schemeClr val="bg1">
                  <a:lumMod val="10000"/>
                </a:schemeClr>
              </a:solidFill>
              <a:latin typeface="Arial" panose="020B0604020202020204" pitchFamily="34" charset="0"/>
              <a:cs typeface="Arial" panose="020B0604020202020204" pitchFamily="34" charset="0"/>
            </a:endParaRPr>
          </a:p>
          <a:p>
            <a:pPr>
              <a:defRPr/>
            </a:pPr>
            <a:r>
              <a:rPr lang="en-US" dirty="0">
                <a:solidFill>
                  <a:schemeClr val="bg1">
                    <a:lumMod val="10000"/>
                  </a:schemeClr>
                </a:solidFill>
                <a:latin typeface="Arial" panose="020B0604020202020204" pitchFamily="34" charset="0"/>
                <a:cs typeface="Arial" panose="020B0604020202020204" pitchFamily="34" charset="0"/>
              </a:rPr>
              <a:t>The rate at which we adopt new technology is accelerating.  It took us 35 years to adopt a landline telephone but only 13 years to adopt mobile phones.  Sixteen years to adopt personal computers but the world wide web was built out in less than half that time.</a:t>
            </a:r>
          </a:p>
          <a:p>
            <a:pPr>
              <a:defRPr/>
            </a:pPr>
            <a:endParaRPr lang="en-US" dirty="0">
              <a:solidFill>
                <a:schemeClr val="bg1">
                  <a:lumMod val="10000"/>
                </a:schemeClr>
              </a:solidFill>
              <a:latin typeface="Arial" panose="020B0604020202020204" pitchFamily="34" charset="0"/>
              <a:cs typeface="Arial" panose="020B0604020202020204" pitchFamily="34" charset="0"/>
            </a:endParaRPr>
          </a:p>
          <a:p>
            <a:pPr>
              <a:defRPr/>
            </a:pPr>
            <a:r>
              <a:rPr lang="en-US" dirty="0">
                <a:solidFill>
                  <a:schemeClr val="bg1">
                    <a:lumMod val="10000"/>
                  </a:schemeClr>
                </a:solidFill>
                <a:latin typeface="Arial" panose="020B0604020202020204" pitchFamily="34" charset="0"/>
                <a:cs typeface="Arial" panose="020B0604020202020204" pitchFamily="34" charset="0"/>
              </a:rPr>
              <a:t>So how do transportation agencies decide how and when to invest in new technology?  This volume introduces STREAM – an evaluation methodology DOTs can use to select the right technology investments at the right time.</a:t>
            </a:r>
            <a:br>
              <a:rPr lang="en-US" dirty="0">
                <a:solidFill>
                  <a:schemeClr val="bg1">
                    <a:lumMod val="10000"/>
                  </a:schemeClr>
                </a:solidFill>
                <a:latin typeface="Arial" panose="020B0604020202020204" pitchFamily="34" charset="0"/>
                <a:cs typeface="Arial" panose="020B0604020202020204" pitchFamily="34" charset="0"/>
              </a:rPr>
            </a:br>
            <a:endParaRPr lang="en-US" dirty="0">
              <a:solidFill>
                <a:schemeClr val="bg1">
                  <a:lumMod val="10000"/>
                </a:schemeClr>
              </a:solidFill>
              <a:latin typeface="Arial" panose="020B0604020202020204" pitchFamily="34" charset="0"/>
              <a:cs typeface="Arial" panose="020B0604020202020204" pitchFamily="34" charset="0"/>
            </a:endParaRPr>
          </a:p>
          <a:p>
            <a:pPr>
              <a:defRPr/>
            </a:pPr>
            <a:r>
              <a:rPr lang="en-US" dirty="0">
                <a:solidFill>
                  <a:schemeClr val="bg1">
                    <a:lumMod val="10000"/>
                  </a:schemeClr>
                </a:solidFill>
                <a:latin typeface="Arial" panose="020B0604020202020204" pitchFamily="34" charset="0"/>
                <a:cs typeface="Arial" panose="020B0604020202020204" pitchFamily="34" charset="0"/>
              </a:rPr>
              <a:t>But this graphic also begs the question: what is next transportation technology will Americans adopt?  Will it be autonomous vehicles? Will it be a connected network of vehicles and infrastructure, where vehicles are in constant contact with each other and the roadway features, creating a potentially “crash less”  driving environment?  Some argue it isn’t a matter of if but rather when.  And will DOTs be ready?</a:t>
            </a:r>
          </a:p>
          <a:p>
            <a:pPr>
              <a:defRPr/>
            </a:pPr>
            <a:endParaRPr lang="en-US" dirty="0">
              <a:solidFill>
                <a:schemeClr val="bg1">
                  <a:lumMod val="10000"/>
                </a:schemeClr>
              </a:solidFill>
              <a:latin typeface="Arial" panose="020B0604020202020204" pitchFamily="34" charset="0"/>
              <a:cs typeface="Arial" panose="020B0604020202020204" pitchFamily="34" charset="0"/>
            </a:endParaRPr>
          </a:p>
          <a:p>
            <a:pPr>
              <a:defRPr/>
            </a:pPr>
            <a:r>
              <a:rPr lang="en-US" dirty="0">
                <a:solidFill>
                  <a:schemeClr val="bg1">
                    <a:lumMod val="10000"/>
                  </a:schemeClr>
                </a:solidFill>
                <a:latin typeface="Arial" panose="020B0604020202020204" pitchFamily="34" charset="0"/>
                <a:cs typeface="Arial" panose="020B0604020202020204" pitchFamily="34" charset="0"/>
              </a:rPr>
              <a:t>(Source The Atlantic)</a:t>
            </a:r>
          </a:p>
        </p:txBody>
      </p:sp>
    </p:spTree>
    <p:extLst>
      <p:ext uri="{BB962C8B-B14F-4D97-AF65-F5344CB8AC3E}">
        <p14:creationId xmlns:p14="http://schemas.microsoft.com/office/powerpoint/2010/main" val="4101824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10000"/>
                  </a:schemeClr>
                </a:solidFill>
                <a:latin typeface="Arial" panose="020B0604020202020204" pitchFamily="34" charset="0"/>
                <a:cs typeface="Arial" panose="020B0604020202020204" pitchFamily="34" charset="0"/>
              </a:rPr>
              <a:t>Suggested talking points:</a:t>
            </a:r>
          </a:p>
          <a:p>
            <a:r>
              <a:rPr lang="en-US" dirty="0">
                <a:solidFill>
                  <a:schemeClr val="bg1">
                    <a:lumMod val="10000"/>
                  </a:schemeClr>
                </a:solidFill>
                <a:latin typeface="Arial" panose="020B0604020202020204" pitchFamily="34" charset="0"/>
                <a:cs typeface="Arial" panose="020B0604020202020204" pitchFamily="34" charset="0"/>
              </a:rPr>
              <a:t>Two pictures from NYC provide us with a great view of the accelerating pace of change – and the importance of technology adoption.  Here’s a view of 5th Avenue in New York in 1900.  Where’s the car?</a:t>
            </a:r>
          </a:p>
        </p:txBody>
      </p:sp>
    </p:spTree>
    <p:extLst>
      <p:ext uri="{BB962C8B-B14F-4D97-AF65-F5344CB8AC3E}">
        <p14:creationId xmlns:p14="http://schemas.microsoft.com/office/powerpoint/2010/main" val="385869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48507" eaLnBrk="1" fontAlgn="auto" latinLnBrk="0" hangingPunct="1">
              <a:lnSpc>
                <a:spcPct val="100000"/>
              </a:lnSpc>
              <a:spcBef>
                <a:spcPts val="0"/>
              </a:spcBef>
              <a:spcAft>
                <a:spcPts val="0"/>
              </a:spcAft>
              <a:buClrTx/>
              <a:buSzTx/>
              <a:buFontTx/>
              <a:buNone/>
              <a:tabLst/>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pPr defTabSz="948507">
              <a:defRPr/>
            </a:pPr>
            <a:r>
              <a:rPr lang="en-US" dirty="0">
                <a:solidFill>
                  <a:schemeClr val="bg1">
                    <a:lumMod val="10000"/>
                  </a:schemeClr>
                </a:solidFill>
                <a:latin typeface="Arial" panose="020B0604020202020204" pitchFamily="34" charset="0"/>
                <a:cs typeface="Arial" panose="020B0604020202020204" pitchFamily="34" charset="0"/>
              </a:rPr>
              <a:t>There it is – one car in a mass of horses.</a:t>
            </a: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74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48507" eaLnBrk="1" fontAlgn="auto" latinLnBrk="0" hangingPunct="1">
              <a:lnSpc>
                <a:spcPct val="100000"/>
              </a:lnSpc>
              <a:spcBef>
                <a:spcPts val="0"/>
              </a:spcBef>
              <a:spcAft>
                <a:spcPts val="0"/>
              </a:spcAft>
              <a:buClrTx/>
              <a:buSzTx/>
              <a:buFontTx/>
              <a:buNone/>
              <a:tabLst/>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pPr defTabSz="948507">
              <a:defRPr/>
            </a:pPr>
            <a:r>
              <a:rPr lang="en-US" dirty="0">
                <a:solidFill>
                  <a:schemeClr val="bg1">
                    <a:lumMod val="10000"/>
                  </a:schemeClr>
                </a:solidFill>
                <a:latin typeface="Arial" panose="020B0604020202020204" pitchFamily="34" charset="0"/>
                <a:cs typeface="Arial" panose="020B0604020202020204" pitchFamily="34" charset="0"/>
              </a:rPr>
              <a:t>Fast forward just 13 years; the same street view.  Where’s the horse?</a:t>
            </a: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301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There it is.</a:t>
            </a:r>
          </a:p>
          <a:p>
            <a:endParaRPr lang="en-US" dirty="0">
              <a:solidFill>
                <a:schemeClr val="bg1">
                  <a:lumMod val="10000"/>
                </a:schemeClr>
              </a:solidFill>
              <a:latin typeface="Arial" panose="020B0604020202020204" pitchFamily="34" charset="0"/>
              <a:cs typeface="Arial" panose="020B0604020202020204" pitchFamily="34" charset="0"/>
            </a:endParaRPr>
          </a:p>
          <a:p>
            <a:pPr defTabSz="948507">
              <a:defRPr/>
            </a:pPr>
            <a:r>
              <a:rPr lang="en-US" dirty="0">
                <a:solidFill>
                  <a:schemeClr val="bg1">
                    <a:lumMod val="10000"/>
                  </a:schemeClr>
                </a:solidFill>
                <a:latin typeface="Arial" panose="020B0604020202020204" pitchFamily="34" charset="0"/>
                <a:cs typeface="Arial" panose="020B0604020202020204" pitchFamily="34" charset="0"/>
              </a:rPr>
              <a:t>These slides not only illustrate the rapid adoption – but pause for a moment and think how disruptive it was for those 13 years to have horses and early automobiles sharing the road.  Many parallels to the both the transformation and disruption we’ll see with automated vehicles in the future.</a:t>
            </a: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5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dirty="0">
                <a:solidFill>
                  <a:schemeClr val="bg1">
                    <a:lumMod val="10000"/>
                  </a:schemeClr>
                </a:solidFill>
                <a:latin typeface="Arial" panose="020B0604020202020204" pitchFamily="34" charset="0"/>
                <a:cs typeface="Arial" panose="020B0604020202020204" pitchFamily="34" charset="0"/>
              </a:rPr>
              <a:t>Suggested talking points: </a:t>
            </a:r>
          </a:p>
          <a:p>
            <a:pPr defTabSz="948368">
              <a:defRPr/>
            </a:pPr>
            <a:r>
              <a:rPr lang="en-US" dirty="0">
                <a:solidFill>
                  <a:schemeClr val="bg1">
                    <a:lumMod val="10000"/>
                  </a:schemeClr>
                </a:solidFill>
                <a:latin typeface="Arial" panose="020B0604020202020204" pitchFamily="34" charset="0"/>
                <a:cs typeface="Arial" panose="020B0604020202020204" pitchFamily="34" charset="0"/>
              </a:rPr>
              <a:t>Before we take a closer look at the driving forces and trends suggested in the original Foresight series, I’d like to pause on this slide and ask for your thoughts on issues we might want to consider as we plan for the future of transportation in [insert state, or region or the US]? </a:t>
            </a:r>
          </a:p>
        </p:txBody>
      </p:sp>
    </p:spTree>
    <p:extLst>
      <p:ext uri="{BB962C8B-B14F-4D97-AF65-F5344CB8AC3E}">
        <p14:creationId xmlns:p14="http://schemas.microsoft.com/office/powerpoint/2010/main" val="3107505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lumMod val="10000"/>
                  </a:schemeClr>
                </a:solidFill>
                <a:latin typeface="Arial" panose="020B0604020202020204" pitchFamily="34" charset="0"/>
                <a:cs typeface="Arial" panose="020B0604020202020204" pitchFamily="34" charset="0"/>
              </a:rPr>
              <a:t>Suggested talking points: </a:t>
            </a:r>
          </a:p>
          <a:p>
            <a:r>
              <a:rPr lang="en-US" sz="1200" dirty="0">
                <a:solidFill>
                  <a:schemeClr val="bg1">
                    <a:lumMod val="10000"/>
                  </a:schemeClr>
                </a:solidFill>
                <a:uFill>
                  <a:solidFill>
                    <a:srgbClr val="009FD8"/>
                  </a:solidFill>
                </a:uFill>
                <a:latin typeface="Arial" panose="020B0604020202020204" pitchFamily="34" charset="0"/>
                <a:ea typeface="+mn-ea"/>
                <a:cs typeface="Arial" panose="020B0604020202020204" pitchFamily="34" charset="0"/>
                <a:sym typeface="ArialUnicodeMS"/>
              </a:rPr>
              <a:t>Driving forces are issues that we expect to play a large role in shaping the future for the topic we are examining. They usually contain a blend of two components:</a:t>
            </a:r>
          </a:p>
          <a:p>
            <a:pPr lvl="0"/>
            <a:r>
              <a:rPr lang="en-US" sz="1200" dirty="0">
                <a:solidFill>
                  <a:schemeClr val="bg1">
                    <a:lumMod val="10000"/>
                  </a:schemeClr>
                </a:solidFill>
                <a:uFill>
                  <a:solidFill>
                    <a:srgbClr val="009FD8"/>
                  </a:solidFill>
                </a:uFill>
                <a:latin typeface="Arial" panose="020B0604020202020204" pitchFamily="34" charset="0"/>
                <a:ea typeface="+mn-ea"/>
                <a:cs typeface="Arial" panose="020B0604020202020204" pitchFamily="34" charset="0"/>
                <a:sym typeface="ArialUnicodeMS"/>
              </a:rPr>
              <a:t>Predictable Trends– Trends are the elements of driving forces that possess considerable momentum and continuity and therefore are known and certain, at least for a particular period. E.g. Rising sea levels, aging population. </a:t>
            </a:r>
          </a:p>
          <a:p>
            <a:r>
              <a:rPr lang="en-US" sz="1200" dirty="0">
                <a:solidFill>
                  <a:schemeClr val="bg1">
                    <a:lumMod val="10000"/>
                  </a:schemeClr>
                </a:solidFill>
                <a:uFill>
                  <a:solidFill>
                    <a:srgbClr val="009FD8"/>
                  </a:solidFill>
                </a:uFill>
                <a:latin typeface="Arial" panose="020B0604020202020204" pitchFamily="34" charset="0"/>
                <a:ea typeface="+mn-ea"/>
                <a:cs typeface="Arial" panose="020B0604020202020204" pitchFamily="34" charset="0"/>
                <a:sym typeface="ArialUnicodeMS"/>
              </a:rPr>
              <a:t>Uncertainties – Uncertainties are the elements of driving forces that may emerge in the future, but could follow different trajectories and therefore are unknown and hard to predict. E.g. Extreme weather patterns, technology advances.</a:t>
            </a:r>
          </a:p>
        </p:txBody>
      </p:sp>
    </p:spTree>
    <p:extLst>
      <p:ext uri="{BB962C8B-B14F-4D97-AF65-F5344CB8AC3E}">
        <p14:creationId xmlns:p14="http://schemas.microsoft.com/office/powerpoint/2010/main" val="45028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10000"/>
                  </a:schemeClr>
                </a:solidFill>
                <a:latin typeface="Arial" panose="020B0604020202020204" pitchFamily="34" charset="0"/>
                <a:cs typeface="Arial" panose="020B0604020202020204" pitchFamily="34" charset="0"/>
              </a:rPr>
              <a:t>Information from a range of sources will likely be needed to inform scenarios and cover the quickly changing transportation landscape, including: </a:t>
            </a:r>
          </a:p>
          <a:p>
            <a:r>
              <a:rPr lang="en-US" dirty="0">
                <a:solidFill>
                  <a:schemeClr val="bg1">
                    <a:lumMod val="10000"/>
                  </a:schemeClr>
                </a:solidFill>
                <a:latin typeface="Arial" panose="020B0604020202020204" pitchFamily="34" charset="0"/>
                <a:cs typeface="Arial" panose="020B0604020202020204" pitchFamily="34" charset="0"/>
              </a:rPr>
              <a:t> </a:t>
            </a:r>
          </a:p>
          <a:p>
            <a:pPr marL="177845" indent="-177845">
              <a:buFont typeface="Arial" panose="020B0604020202020204" pitchFamily="34" charset="0"/>
              <a:buChar char="•"/>
            </a:pPr>
            <a:r>
              <a:rPr lang="en-US" b="1" dirty="0">
                <a:solidFill>
                  <a:schemeClr val="bg1">
                    <a:lumMod val="10000"/>
                  </a:schemeClr>
                </a:solidFill>
                <a:latin typeface="Arial" panose="020B0604020202020204" pitchFamily="34" charset="0"/>
                <a:cs typeface="Arial" panose="020B0604020202020204" pitchFamily="34" charset="0"/>
              </a:rPr>
              <a:t>Research reports</a:t>
            </a:r>
            <a:r>
              <a:rPr lang="en-US" dirty="0">
                <a:solidFill>
                  <a:schemeClr val="bg1">
                    <a:lumMod val="10000"/>
                  </a:schemeClr>
                </a:solidFill>
                <a:latin typeface="Arial" panose="020B0604020202020204" pitchFamily="34" charset="0"/>
                <a:cs typeface="Arial" panose="020B0604020202020204" pitchFamily="34" charset="0"/>
              </a:rPr>
              <a:t>; E.g. governments, think tanks, and private firms knowledgeable about the industry.  </a:t>
            </a:r>
          </a:p>
          <a:p>
            <a:pPr marL="177845" indent="-177845">
              <a:buFont typeface="Arial" panose="020B0604020202020204" pitchFamily="34" charset="0"/>
              <a:buChar char="•"/>
            </a:pPr>
            <a:r>
              <a:rPr lang="en-US" b="1" dirty="0">
                <a:solidFill>
                  <a:schemeClr val="bg1">
                    <a:lumMod val="10000"/>
                  </a:schemeClr>
                </a:solidFill>
                <a:latin typeface="Arial" panose="020B0604020202020204" pitchFamily="34" charset="0"/>
                <a:cs typeface="Arial" panose="020B0604020202020204" pitchFamily="34" charset="0"/>
              </a:rPr>
              <a:t>Media articles</a:t>
            </a:r>
            <a:r>
              <a:rPr lang="en-US" dirty="0">
                <a:solidFill>
                  <a:schemeClr val="bg1">
                    <a:lumMod val="10000"/>
                  </a:schemeClr>
                </a:solidFill>
                <a:latin typeface="Arial" panose="020B0604020202020204" pitchFamily="34" charset="0"/>
                <a:cs typeface="Arial" panose="020B0604020202020204" pitchFamily="34" charset="0"/>
              </a:rPr>
              <a:t> - News story articles are more current than reports and can help your members stay engaged on fast changing areas like electrification, mobility as a service, and autonomous vehicles. </a:t>
            </a:r>
          </a:p>
          <a:p>
            <a:pPr marL="177845" indent="-177845">
              <a:buFont typeface="Arial" panose="020B0604020202020204" pitchFamily="34" charset="0"/>
              <a:buChar char="•"/>
            </a:pPr>
            <a:r>
              <a:rPr lang="en-US" b="1" dirty="0">
                <a:solidFill>
                  <a:schemeClr val="bg1">
                    <a:lumMod val="10000"/>
                  </a:schemeClr>
                </a:solidFill>
                <a:latin typeface="Arial" panose="020B0604020202020204" pitchFamily="34" charset="0"/>
                <a:cs typeface="Arial" panose="020B0604020202020204" pitchFamily="34" charset="0"/>
              </a:rPr>
              <a:t>Academic peer reviewed journals – </a:t>
            </a:r>
            <a:r>
              <a:rPr lang="en-US" dirty="0">
                <a:solidFill>
                  <a:schemeClr val="bg1">
                    <a:lumMod val="10000"/>
                  </a:schemeClr>
                </a:solidFill>
                <a:latin typeface="Arial" panose="020B0604020202020204" pitchFamily="34" charset="0"/>
                <a:cs typeface="Arial" panose="020B0604020202020204" pitchFamily="34" charset="0"/>
              </a:rPr>
              <a:t>Some of this information may be too dense to support high level recommendations.</a:t>
            </a:r>
          </a:p>
          <a:p>
            <a:pPr marL="0" indent="0">
              <a:buFont typeface="Arial" panose="020B0604020202020204" pitchFamily="34" charset="0"/>
              <a:buNone/>
            </a:pPr>
            <a:endParaRPr lang="en-US" dirty="0">
              <a:solidFill>
                <a:schemeClr val="bg1">
                  <a:lumMod val="1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solidFill>
                  <a:schemeClr val="bg1">
                    <a:lumMod val="10000"/>
                  </a:schemeClr>
                </a:solidFill>
                <a:latin typeface="Arial" panose="020B0604020202020204" pitchFamily="34" charset="0"/>
                <a:cs typeface="Arial" panose="020B0604020202020204" pitchFamily="34" charset="0"/>
              </a:rPr>
              <a:t>Consider the charge of your group as you curate information sources. Always cite sources. </a:t>
            </a:r>
          </a:p>
          <a:p>
            <a:endParaRPr lang="en-US" dirty="0">
              <a:solidFill>
                <a:schemeClr val="bg1">
                  <a:lumMod val="10000"/>
                </a:schemeClr>
              </a:solidFill>
              <a:latin typeface="Arial" panose="020B0604020202020204" pitchFamily="34" charset="0"/>
              <a:cs typeface="Arial" panose="020B0604020202020204" pitchFamily="34" charset="0"/>
            </a:endParaRPr>
          </a:p>
          <a:p>
            <a:endParaRPr lang="en-US" dirty="0">
              <a:solidFill>
                <a:schemeClr val="bg1">
                  <a:lumMod val="10000"/>
                </a:schemeClr>
              </a:solidFill>
            </a:endParaRPr>
          </a:p>
        </p:txBody>
      </p:sp>
    </p:spTree>
    <p:extLst>
      <p:ext uri="{BB962C8B-B14F-4D97-AF65-F5344CB8AC3E}">
        <p14:creationId xmlns:p14="http://schemas.microsoft.com/office/powerpoint/2010/main" val="454860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10000"/>
                  </a:schemeClr>
                </a:solidFill>
                <a:latin typeface="Arial" panose="020B0604020202020204" pitchFamily="34" charset="0"/>
                <a:cs typeface="Arial" panose="020B0604020202020204" pitchFamily="34" charset="0"/>
              </a:rPr>
              <a:t>Suggested talking points:</a:t>
            </a:r>
          </a:p>
          <a:p>
            <a:r>
              <a:rPr lang="en-US" dirty="0">
                <a:solidFill>
                  <a:schemeClr val="bg1">
                    <a:lumMod val="10000"/>
                  </a:schemeClr>
                </a:solidFill>
                <a:latin typeface="Arial" panose="020B0604020202020204" pitchFamily="34" charset="0"/>
                <a:cs typeface="Arial" panose="020B0604020202020204" pitchFamily="34" charset="0"/>
              </a:rPr>
              <a:t>The original Foresight focuses on six topics that may effect the future of transportation including freight, climate, technology, sustainability, energy and socio-demographics.</a:t>
            </a:r>
          </a:p>
          <a:p>
            <a:r>
              <a:rPr lang="en-US" dirty="0">
                <a:solidFill>
                  <a:schemeClr val="bg1">
                    <a:lumMod val="10000"/>
                  </a:schemeClr>
                </a:solidFill>
                <a:latin typeface="Arial" panose="020B0604020202020204" pitchFamily="34" charset="0"/>
                <a:cs typeface="Arial" panose="020B0604020202020204" pitchFamily="34" charset="0"/>
              </a:rPr>
              <a:t>Lets examine some of the ‘signposts’ in each of these topics that could suggest different scenarios for transportation in the future.</a:t>
            </a:r>
          </a:p>
          <a:p>
            <a:endParaRPr lang="en-US" baseline="0" dirty="0">
              <a:solidFill>
                <a:schemeClr val="bg1">
                  <a:lumMod val="10000"/>
                </a:schemeClr>
              </a:solidFill>
              <a:latin typeface="Arial" panose="020B0604020202020204" pitchFamily="34" charset="0"/>
              <a:cs typeface="Arial" panose="020B0604020202020204" pitchFamily="34" charset="0"/>
            </a:endParaRPr>
          </a:p>
          <a:p>
            <a:endParaRPr lang="en-US" baseline="0"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72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lumMod val="10000"/>
                  </a:schemeClr>
                </a:solidFill>
                <a:latin typeface="Arial" panose="020B0604020202020204" pitchFamily="34" charset="0"/>
                <a:cs typeface="Arial" panose="020B0604020202020204" pitchFamily="34" charset="0"/>
              </a:rPr>
              <a:t>TRB’s Foresight 750 Series encourages transportation policy makers to adopt scenario planning as a practical tool for considering future investment in mobility needs. Scenario planning uses information about projected directions for various ‘driving forces’ as building blocks for a set of distinct stories that distill voluminous data into a digestible set of plausible scenarios the future might follow. Scenario planning helps avoid overconfidence and tunnel vision in decision-making that otherwise lead to consideration of a narrow range of futures that leave us inadequately prepared for unanticipated outcomes. </a:t>
            </a:r>
          </a:p>
          <a:p>
            <a:r>
              <a:rPr lang="en-US">
                <a:solidFill>
                  <a:schemeClr val="bg1">
                    <a:lumMod val="10000"/>
                  </a:schemeClr>
                </a:solidFill>
                <a:latin typeface="Arial" panose="020B0604020202020204" pitchFamily="34" charset="0"/>
                <a:cs typeface="Arial" panose="020B0604020202020204" pitchFamily="34" charset="0"/>
              </a:rPr>
              <a:t> </a:t>
            </a:r>
          </a:p>
          <a:p>
            <a:r>
              <a:rPr lang="en-US">
                <a:solidFill>
                  <a:schemeClr val="bg1">
                    <a:lumMod val="10000"/>
                  </a:schemeClr>
                </a:solidFill>
                <a:latin typeface="Arial" panose="020B0604020202020204" pitchFamily="34" charset="0"/>
                <a:cs typeface="Arial" panose="020B0604020202020204" pitchFamily="34" charset="0"/>
              </a:rPr>
              <a:t>The fast pace of change in transportation makes the timing right to provide supplemental Foresight content that helps agencies keep pace with the changing transportation landscape.  New materials include a guidebook, fact books (instead of research that takes years), fresh scenario ‘thought starters’ that complement original Foresight concepts, and customizable materials for stakeholders from a state’s executive branch to DOT staff. The Massachusetts Commission on the Future of Transportation served as the pilot for these approaches and materials. Lessons learned in 2018 as part of the Commission process were used to update and expand materials and information initiated under Foresight.</a:t>
            </a: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900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pPr defTabSz="948368">
              <a:defRPr/>
            </a:pPr>
            <a:r>
              <a:rPr lang="en-US" dirty="0">
                <a:solidFill>
                  <a:schemeClr val="bg1">
                    <a:lumMod val="10000"/>
                  </a:schemeClr>
                </a:solidFill>
                <a:latin typeface="Arial" panose="020B0604020202020204" pitchFamily="34" charset="0"/>
                <a:cs typeface="Arial" panose="020B0604020202020204" pitchFamily="34" charset="0"/>
              </a:rPr>
              <a:t>What other signposts will be important to follow?</a:t>
            </a:r>
          </a:p>
        </p:txBody>
      </p:sp>
    </p:spTree>
    <p:extLst>
      <p:ext uri="{BB962C8B-B14F-4D97-AF65-F5344CB8AC3E}">
        <p14:creationId xmlns:p14="http://schemas.microsoft.com/office/powerpoint/2010/main" val="158539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39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3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3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886">
              <a:defRPr/>
            </a:pPr>
            <a:r>
              <a:rPr lang="en-US" baseline="0" dirty="0">
                <a:solidFill>
                  <a:schemeClr val="bg1">
                    <a:lumMod val="10000"/>
                  </a:schemeClr>
                </a:solidFill>
                <a:latin typeface="Arial" panose="020B0604020202020204" pitchFamily="34" charset="0"/>
                <a:cs typeface="Arial" panose="020B0604020202020204" pitchFamily="34" charset="0"/>
              </a:rPr>
              <a:t>There are so many questions and possibilities associated with energy and fuels – and we to keep a close eye on the signposts.</a:t>
            </a:r>
          </a:p>
          <a:p>
            <a:pPr defTabSz="983886">
              <a:defRPr/>
            </a:pPr>
            <a:endParaRPr lang="en-US" baseline="0" dirty="0">
              <a:solidFill>
                <a:schemeClr val="bg1">
                  <a:lumMod val="10000"/>
                </a:schemeClr>
              </a:solidFill>
              <a:latin typeface="Arial" panose="020B0604020202020204" pitchFamily="34" charset="0"/>
              <a:cs typeface="Arial" panose="020B0604020202020204" pitchFamily="34" charset="0"/>
            </a:endParaRPr>
          </a:p>
          <a:p>
            <a:pPr defTabSz="983886">
              <a:defRPr/>
            </a:pPr>
            <a:r>
              <a:rPr lang="en-US" baseline="0" dirty="0">
                <a:solidFill>
                  <a:schemeClr val="bg1">
                    <a:lumMod val="10000"/>
                  </a:schemeClr>
                </a:solidFill>
                <a:latin typeface="Arial" panose="020B0604020202020204" pitchFamily="34" charset="0"/>
                <a:cs typeface="Arial" panose="020B0604020202020204" pitchFamily="34" charset="0"/>
              </a:rPr>
              <a:t>For example, the percentage of the fleet using alternative fuels is a very small , however, the signs point towards a change in that percentage.  The question is how significant will that change be, and how long before we start to feel its effects?  Likewise, how and when should we try to capture revenues from alternative fuels?   </a:t>
            </a:r>
            <a:endParaRPr lang="en-US" dirty="0">
              <a:solidFill>
                <a:schemeClr val="bg1">
                  <a:lumMod val="10000"/>
                </a:schemeClr>
              </a:solidFill>
              <a:latin typeface="Arial" panose="020B0604020202020204" pitchFamily="34" charset="0"/>
              <a:cs typeface="Arial" panose="020B0604020202020204" pitchFamily="34" charset="0"/>
            </a:endParaRP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614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39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AB2DFD2-1E49-41CC-AF10-5E85F13609FC}"/>
              </a:ext>
            </a:extLst>
          </p:cNvPr>
          <p:cNvSpPr>
            <a:spLocks noGrp="1" noRot="1" noChangeAspect="1" noTextEdit="1"/>
          </p:cNvSpPr>
          <p:nvPr>
            <p:ph type="sldImg"/>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a:extLst>
              <a:ext uri="{FF2B5EF4-FFF2-40B4-BE49-F238E27FC236}">
                <a16:creationId xmlns:a16="http://schemas.microsoft.com/office/drawing/2014/main" id="{8A134FC9-6AD9-4C7F-9ED6-7114E86005BC}"/>
              </a:ext>
            </a:extLst>
          </p:cNvPr>
          <p:cNvSpPr>
            <a:spLocks noGrp="1"/>
          </p:cNvSpPr>
          <p:nvPr>
            <p:ph type="body" idx="1"/>
          </p:nvPr>
        </p:nvSpPr>
        <p:spPr/>
        <p:txBody>
          <a:bodyPr/>
          <a:lstStyle/>
          <a:p>
            <a:r>
              <a:rPr lang="en-US" dirty="0">
                <a:solidFill>
                  <a:schemeClr val="bg1">
                    <a:lumMod val="10000"/>
                  </a:schemeClr>
                </a:solidFill>
                <a:latin typeface="Arial" panose="020B0604020202020204" pitchFamily="34" charset="0"/>
                <a:cs typeface="Arial" panose="020B0604020202020204" pitchFamily="34" charset="0"/>
              </a:rPr>
              <a:t>Suggested talking points:</a:t>
            </a:r>
          </a:p>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With the accelerating pace of change, it’s time to think further into the future and plan for multiple potential futures.</a:t>
            </a:r>
          </a:p>
          <a:p>
            <a:r>
              <a:rPr lang="en-US" dirty="0">
                <a:solidFill>
                  <a:schemeClr val="bg1">
                    <a:lumMod val="10000"/>
                  </a:schemeClr>
                </a:solidFill>
                <a:latin typeface="Arial" panose="020B0604020202020204" pitchFamily="34" charset="0"/>
                <a:cs typeface="Arial" panose="020B0604020202020204" pitchFamily="34" charset="0"/>
              </a:rPr>
              <a:t>Many DOTs find themselves planning for the very short term. This approach of making single point forecasts may be driven by uncertain budgets or politics, and it is what many of us are asked to do.</a:t>
            </a:r>
          </a:p>
          <a:p>
            <a:r>
              <a:rPr lang="en-US" dirty="0">
                <a:solidFill>
                  <a:schemeClr val="bg1">
                    <a:lumMod val="10000"/>
                  </a:schemeClr>
                </a:solidFill>
                <a:latin typeface="Arial" panose="020B0604020202020204" pitchFamily="34" charset="0"/>
                <a:cs typeface="Arial" panose="020B0604020202020204" pitchFamily="34" charset="0"/>
              </a:rPr>
              <a:t> But what we’re going to talk about is long term planning where we identify multiple future scenarios and work backwards to identify the work that needs to happen today.  So, we begin with the end in mind and let that drive our planning.   </a:t>
            </a:r>
          </a:p>
          <a:p>
            <a:r>
              <a:rPr lang="en-US" dirty="0">
                <a:solidFill>
                  <a:schemeClr val="bg1">
                    <a:lumMod val="10000"/>
                  </a:schemeClr>
                </a:solidFill>
                <a:latin typeface="Arial" panose="020B0604020202020204" pitchFamily="34" charset="0"/>
                <a:cs typeface="Arial" panose="020B0604020202020204" pitchFamily="34" charset="0"/>
              </a:rPr>
              <a:t> </a:t>
            </a:r>
          </a:p>
          <a:p>
            <a:r>
              <a:rPr lang="en-US" dirty="0">
                <a:solidFill>
                  <a:schemeClr val="bg1">
                    <a:lumMod val="10000"/>
                  </a:schemeClr>
                </a:solidFill>
                <a:latin typeface="Arial" panose="020B0604020202020204" pitchFamily="34" charset="0"/>
                <a:cs typeface="Arial" panose="020B0604020202020204" pitchFamily="34" charset="0"/>
              </a:rPr>
              <a:t>In other words, a scenario is a set of assumptions about how drivers of change interact. Scenario planning is about thinking about implications of deficient profiles.</a:t>
            </a:r>
          </a:p>
          <a:p>
            <a:endParaRPr lang="en-US" dirty="0">
              <a:solidFill>
                <a:schemeClr val="bg1">
                  <a:lumMod val="10000"/>
                </a:schemeClr>
              </a:solidFill>
              <a:latin typeface="Arial" panose="020B0604020202020204" pitchFamily="34" charset="0"/>
              <a:cs typeface="Arial" panose="020B0604020202020204" pitchFamily="34" charset="0"/>
            </a:endParaRPr>
          </a:p>
          <a:p>
            <a:r>
              <a:rPr lang="en-US" b="1" dirty="0">
                <a:solidFill>
                  <a:schemeClr val="bg1">
                    <a:lumMod val="10000"/>
                  </a:schemeClr>
                </a:solidFill>
                <a:latin typeface="Arial" panose="020B0604020202020204" pitchFamily="34" charset="0"/>
                <a:cs typeface="Arial" panose="020B0604020202020204" pitchFamily="34" charset="0"/>
              </a:rPr>
              <a:t>Scenarios are planning aids used to develop long-range plans by considering potentially different futures; they are not predictions.</a:t>
            </a:r>
          </a:p>
          <a:p>
            <a:pPr>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667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r>
              <a:rPr lang="en-US" dirty="0">
                <a:solidFill>
                  <a:schemeClr val="bg1">
                    <a:lumMod val="10000"/>
                  </a:schemeClr>
                </a:solidFill>
                <a:latin typeface="Arial" panose="020B0604020202020204" pitchFamily="34" charset="0"/>
                <a:cs typeface="Arial" panose="020B0604020202020204" pitchFamily="34" charset="0"/>
              </a:rPr>
              <a:t>In MA, data and trends were gathered and presented about each of the forces on this slide; the materials are collected in factbooks that are included on the Foresight website.   </a:t>
            </a:r>
            <a:endParaRPr lang="en-US" dirty="0">
              <a:solidFill>
                <a:schemeClr val="bg1">
                  <a:lumMod val="1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569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687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We’re now at phase B – develop scenarios.</a:t>
            </a:r>
          </a:p>
        </p:txBody>
      </p:sp>
    </p:spTree>
    <p:extLst>
      <p:ext uri="{BB962C8B-B14F-4D97-AF65-F5344CB8AC3E}">
        <p14:creationId xmlns:p14="http://schemas.microsoft.com/office/powerpoint/2010/main" val="84293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10000"/>
                  </a:schemeClr>
                </a:solidFill>
                <a:latin typeface="Arial" panose="020B0604020202020204" pitchFamily="34" charset="0"/>
                <a:cs typeface="Arial" panose="020B0604020202020204" pitchFamily="34" charset="0"/>
              </a:rPr>
              <a:t>Suggested talking points: </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Scenario planning is a flexible tool for helping inform future transportation investments and policies.</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Practical implementation of NCHRP Foresight series-style scenario planning has proven that three core elements will likely feature in any agency’s process. </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This presentation introduces the core elements.</a:t>
            </a:r>
          </a:p>
          <a:p>
            <a:r>
              <a:rPr lang="en-US" dirty="0">
                <a:solidFill>
                  <a:schemeClr val="bg1">
                    <a:lumMod val="1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42516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solidFill>
                  <a:schemeClr val="bg1">
                    <a:lumMod val="10000"/>
                  </a:schemeClr>
                </a:solidFill>
                <a:latin typeface="Arial" panose="020B0604020202020204" pitchFamily="34" charset="0"/>
                <a:cs typeface="Arial" panose="020B0604020202020204" pitchFamily="34" charset="0"/>
              </a:rPr>
              <a:t>Suggested talking points: </a:t>
            </a:r>
          </a:p>
          <a:p>
            <a:r>
              <a:rPr lang="en-US" dirty="0">
                <a:solidFill>
                  <a:schemeClr val="bg1">
                    <a:lumMod val="10000"/>
                  </a:schemeClr>
                </a:solidFill>
                <a:latin typeface="Arial" panose="020B0604020202020204" pitchFamily="34" charset="0"/>
                <a:cs typeface="Arial" panose="020B0604020202020204" pitchFamily="34" charset="0"/>
              </a:rPr>
              <a:t>Developing scenario names and narratives that resonate typically takes a couple of iterations. Push the bounds of plausibility by framing the first iteration or two of the scenarios as “strawmen”. </a:t>
            </a:r>
          </a:p>
        </p:txBody>
      </p:sp>
    </p:spTree>
    <p:extLst>
      <p:ext uri="{BB962C8B-B14F-4D97-AF65-F5344CB8AC3E}">
        <p14:creationId xmlns:p14="http://schemas.microsoft.com/office/powerpoint/2010/main" val="676577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751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dirty="0">
                <a:solidFill>
                  <a:schemeClr val="bg1">
                    <a:lumMod val="10000"/>
                  </a:schemeClr>
                </a:solidFill>
                <a:latin typeface="Arial" panose="020B0604020202020204" pitchFamily="34" charset="0"/>
                <a:cs typeface="Arial" panose="020B0604020202020204" pitchFamily="34" charset="0"/>
              </a:rPr>
              <a:t>Suggested taking points:</a:t>
            </a:r>
          </a:p>
          <a:p>
            <a:pPr defTabSz="948368">
              <a:defRPr/>
            </a:pPr>
            <a:r>
              <a:rPr lang="en-US" dirty="0">
                <a:solidFill>
                  <a:schemeClr val="bg1">
                    <a:lumMod val="10000"/>
                  </a:schemeClr>
                </a:solidFill>
                <a:latin typeface="Arial" panose="020B0604020202020204" pitchFamily="34" charset="0"/>
                <a:cs typeface="Arial" panose="020B0604020202020204" pitchFamily="34" charset="0"/>
              </a:rPr>
              <a:t>In the original Foresight work, several possible scenarios of the future were constructed by taking a number of pressing global trends and issues and using them as “lenses” through which to view the world. </a:t>
            </a:r>
          </a:p>
        </p:txBody>
      </p:sp>
    </p:spTree>
    <p:extLst>
      <p:ext uri="{BB962C8B-B14F-4D97-AF65-F5344CB8AC3E}">
        <p14:creationId xmlns:p14="http://schemas.microsoft.com/office/powerpoint/2010/main" val="158539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041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r>
              <a:rPr lang="en-US" dirty="0">
                <a:solidFill>
                  <a:schemeClr val="bg1">
                    <a:lumMod val="10000"/>
                  </a:schemeClr>
                </a:solidFill>
                <a:latin typeface="Arial" panose="020B0604020202020204" pitchFamily="34" charset="0"/>
                <a:cs typeface="Arial" panose="020B0604020202020204" pitchFamily="34" charset="0"/>
              </a:rPr>
              <a:t>In the Commission example, the primary drivers of change in the future were identified as ‘technology’ and ‘the location of growth in jobs/people.’</a:t>
            </a:r>
          </a:p>
        </p:txBody>
      </p:sp>
    </p:spTree>
    <p:extLst>
      <p:ext uri="{BB962C8B-B14F-4D97-AF65-F5344CB8AC3E}">
        <p14:creationId xmlns:p14="http://schemas.microsoft.com/office/powerpoint/2010/main" val="1475295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endParaRPr lang="en-US" dirty="0">
              <a:solidFill>
                <a:schemeClr val="bg1">
                  <a:lumMod val="10000"/>
                </a:schemeClr>
              </a:solidFill>
              <a:latin typeface="Arial" panose="020B0604020202020204" pitchFamily="34" charset="0"/>
              <a:cs typeface="Arial" panose="020B0604020202020204" pitchFamily="34" charset="0"/>
            </a:endParaRPr>
          </a:p>
          <a:p>
            <a:pPr defTabSz="948507">
              <a:defRPr/>
            </a:pPr>
            <a:r>
              <a:rPr lang="en-US" dirty="0">
                <a:solidFill>
                  <a:schemeClr val="bg1">
                    <a:lumMod val="10000"/>
                  </a:schemeClr>
                </a:solidFill>
                <a:latin typeface="Arial" panose="020B0604020202020204" pitchFamily="34" charset="0"/>
                <a:cs typeface="Arial" panose="020B0604020202020204" pitchFamily="34" charset="0"/>
              </a:rPr>
              <a:t>We’re now at phase C – discuss and deliver recommendations.</a:t>
            </a:r>
          </a:p>
          <a:p>
            <a:r>
              <a:rPr lang="en-US" dirty="0">
                <a:solidFill>
                  <a:schemeClr val="bg1">
                    <a:lumMod val="10000"/>
                  </a:schemeClr>
                </a:solidFill>
                <a:latin typeface="Arial" panose="020B0604020202020204" pitchFamily="34" charset="0"/>
                <a:cs typeface="Arial" panose="020B0604020202020204" pitchFamily="34" charset="0"/>
              </a:rPr>
              <a:t>The next few slides provide a summary of how to lead your workgroup through recommendation development.</a:t>
            </a:r>
          </a:p>
          <a:p>
            <a:pPr defTabSz="948507">
              <a:defRPr/>
            </a:pPr>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590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lIns="94851" tIns="47425" rIns="94851" bIns="47425"/>
          <a:lstStyle/>
          <a:p>
            <a:pPr algn="r" defTabSz="948507" rtl="0">
              <a:buClrTx/>
              <a:defRPr/>
            </a:pPr>
            <a:fld id="{99E170D6-5459-4798-9901-22F81A3CBB19}" type="slidenum">
              <a:rPr lang="en-US" sz="1200" kern="1200">
                <a:solidFill>
                  <a:prstClr val="black"/>
                </a:solidFill>
                <a:uFillTx/>
                <a:latin typeface="Calibri"/>
              </a:rPr>
              <a:pPr algn="r" defTabSz="948507" rtl="0">
                <a:buClrTx/>
                <a:defRPr/>
              </a:pPr>
              <a:t>36</a:t>
            </a:fld>
            <a:endParaRPr lang="en-US" sz="1200" kern="1200">
              <a:solidFill>
                <a:prstClr val="black"/>
              </a:solidFill>
              <a:uFillTx/>
              <a:latin typeface="Calibri"/>
            </a:endParaRPr>
          </a:p>
        </p:txBody>
      </p:sp>
    </p:spTree>
    <p:extLst>
      <p:ext uri="{BB962C8B-B14F-4D97-AF65-F5344CB8AC3E}">
        <p14:creationId xmlns:p14="http://schemas.microsoft.com/office/powerpoint/2010/main" val="3921123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10000"/>
                  </a:schemeClr>
                </a:solidFill>
                <a:latin typeface="Arial" panose="020B0604020202020204" pitchFamily="34" charset="0"/>
                <a:cs typeface="Arial" panose="020B0604020202020204" pitchFamily="34" charset="0"/>
              </a:rPr>
              <a:t>Suggested talking points:</a:t>
            </a:r>
          </a:p>
          <a:p>
            <a:r>
              <a:rPr lang="en-US" dirty="0">
                <a:solidFill>
                  <a:schemeClr val="tx2">
                    <a:lumMod val="10000"/>
                  </a:schemeClr>
                </a:solidFill>
                <a:latin typeface="Arial" panose="020B0604020202020204" pitchFamily="34" charset="0"/>
                <a:cs typeface="Arial" panose="020B0604020202020204" pitchFamily="34" charset="0"/>
              </a:rPr>
              <a:t>This is an important graphic.  Challenge the group to to think about recommendations using this categorization approach, with particular focus on leap forward recommendations. </a:t>
            </a:r>
          </a:p>
          <a:p>
            <a:endParaRPr lang="en-US" dirty="0">
              <a:solidFill>
                <a:schemeClr val="tx2">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lIns="94851" tIns="47425" rIns="94851" bIns="47425"/>
          <a:lstStyle/>
          <a:p>
            <a:pPr algn="r" defTabSz="948507" rtl="0">
              <a:buClrTx/>
              <a:defRPr/>
            </a:pPr>
            <a:fld id="{99E170D6-5459-4798-9901-22F81A3CBB19}" type="slidenum">
              <a:rPr lang="en-US" sz="1200" kern="1200">
                <a:solidFill>
                  <a:prstClr val="black"/>
                </a:solidFill>
                <a:uFillTx/>
                <a:latin typeface="Calibri" panose="020F0502020204030204"/>
              </a:rPr>
              <a:pPr algn="r" defTabSz="948507" rtl="0">
                <a:buClrTx/>
                <a:defRPr/>
              </a:pPr>
              <a:t>37</a:t>
            </a:fld>
            <a:endParaRPr lang="en-US" sz="1200" kern="1200">
              <a:solidFill>
                <a:prstClr val="black"/>
              </a:solidFill>
              <a:uFillTx/>
              <a:latin typeface="Calibri" panose="020F0502020204030204"/>
            </a:endParaRPr>
          </a:p>
        </p:txBody>
      </p:sp>
    </p:spTree>
    <p:extLst>
      <p:ext uri="{BB962C8B-B14F-4D97-AF65-F5344CB8AC3E}">
        <p14:creationId xmlns:p14="http://schemas.microsoft.com/office/powerpoint/2010/main" val="3456608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840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lIns="94851" tIns="47425" rIns="94851" bIns="47425"/>
          <a:lstStyle/>
          <a:p>
            <a:pPr algn="r" defTabSz="948507" rtl="0">
              <a:buClrTx/>
              <a:defRPr/>
            </a:pPr>
            <a:fld id="{99E170D6-5459-4798-9901-22F81A3CBB19}" type="slidenum">
              <a:rPr lang="en-US" sz="1200" kern="1200">
                <a:solidFill>
                  <a:prstClr val="black"/>
                </a:solidFill>
                <a:uFillTx/>
                <a:latin typeface="Calibri" panose="020F0502020204030204"/>
              </a:rPr>
              <a:pPr algn="r" defTabSz="948507" rtl="0">
                <a:buClrTx/>
                <a:defRPr/>
              </a:pPr>
              <a:t>39</a:t>
            </a:fld>
            <a:endParaRPr lang="en-US" sz="1200" kern="1200">
              <a:solidFill>
                <a:prstClr val="black"/>
              </a:solidFill>
              <a:uFillTx/>
              <a:latin typeface="Calibri" panose="020F0502020204030204"/>
            </a:endParaRPr>
          </a:p>
        </p:txBody>
      </p:sp>
    </p:spTree>
    <p:extLst>
      <p:ext uri="{BB962C8B-B14F-4D97-AF65-F5344CB8AC3E}">
        <p14:creationId xmlns:p14="http://schemas.microsoft.com/office/powerpoint/2010/main" val="2837585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Suggested talking points:</a:t>
            </a:r>
          </a:p>
          <a:p>
            <a:r>
              <a:rPr lang="en-US" dirty="0">
                <a:solidFill>
                  <a:schemeClr val="bg1">
                    <a:lumMod val="10000"/>
                  </a:schemeClr>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This process overview depicts how scenario planning’s three core elements fit together. </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Your timeline will be set by your agency’s particular demands. </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White diamonds during ‘scenario development’ and ‘recommendations’ show how initial exploration or ideating moves to convergence on common ideas.</a:t>
            </a: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904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656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190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10000"/>
                  </a:schemeClr>
                </a:solidFill>
                <a:latin typeface="Arial" panose="020B0604020202020204" pitchFamily="34" charset="0"/>
                <a:cs typeface="Arial" panose="020B0604020202020204" pitchFamily="34" charset="0"/>
              </a:rPr>
              <a:t>Suggested talking points: </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Scenario planning is a flexible tool for helping inform future transportation investments and policies.</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Practical implementation of NCHRP Foresight series-style scenario planning has proven that three core elements will likely feature in any agency’s process. </a:t>
            </a: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This presentation introduces the core elements.</a:t>
            </a:r>
          </a:p>
          <a:p>
            <a:r>
              <a:rPr lang="en-US" dirty="0">
                <a:solidFill>
                  <a:schemeClr val="bg1">
                    <a:lumMod val="1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00418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203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862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Suggested talking points:</a:t>
            </a:r>
          </a:p>
          <a:p>
            <a:endParaRPr lang="en-US" dirty="0">
              <a:solidFill>
                <a:schemeClr val="bg1">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Let’s walk through the process of scenario planning, starting with ‘research &amp; data gathering.’</a:t>
            </a:r>
          </a:p>
        </p:txBody>
      </p:sp>
    </p:spTree>
    <p:extLst>
      <p:ext uri="{BB962C8B-B14F-4D97-AF65-F5344CB8AC3E}">
        <p14:creationId xmlns:p14="http://schemas.microsoft.com/office/powerpoint/2010/main" val="200436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Suggested talking points:</a:t>
            </a:r>
          </a:p>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At the kickoff, give an introduction to scenario planning along with thought starters on key facts and trends to spur thinking.  At this stage, other important checkpoints to cover include:</a:t>
            </a:r>
          </a:p>
          <a:p>
            <a:pPr marL="177845" indent="-177845">
              <a:buFont typeface="Arial" panose="020B0604020202020204" pitchFamily="34" charset="0"/>
              <a:buChar char="•"/>
            </a:pPr>
            <a:endParaRPr lang="en-US" dirty="0">
              <a:solidFill>
                <a:schemeClr val="bg1">
                  <a:lumMod val="10000"/>
                </a:schemeClr>
              </a:solidFill>
              <a:latin typeface="Arial" panose="020B0604020202020204" pitchFamily="34" charset="0"/>
              <a:cs typeface="Arial" panose="020B0604020202020204" pitchFamily="34" charset="0"/>
            </a:endParaRPr>
          </a:p>
          <a:p>
            <a:pPr marL="177845" indent="-177845">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Establishing and/or clarifying the group’s charge (which may already be set by leadership)</a:t>
            </a:r>
          </a:p>
          <a:p>
            <a:pPr marL="177845" indent="-177845">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Choosing the planning horizon</a:t>
            </a:r>
          </a:p>
          <a:p>
            <a:pPr marL="177845" indent="-177845">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Have participants to identify data they think would help the discussion.  </a:t>
            </a:r>
          </a:p>
          <a:p>
            <a:pPr marL="177845" indent="-177845">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Encourage sharing of data, articles and other information throughout the scenario planning process. </a:t>
            </a:r>
          </a:p>
          <a:p>
            <a:pPr marL="177845" indent="-177845">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Consider establishing rules for discussion that help to increase openness of public discussion on controversial issues.</a:t>
            </a: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4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solidFill>
                  <a:schemeClr val="bg1">
                    <a:lumMod val="10000"/>
                  </a:schemeClr>
                </a:solidFill>
                <a:latin typeface="Arial" panose="020B0604020202020204" pitchFamily="34" charset="0"/>
                <a:cs typeface="Arial" panose="020B0604020202020204" pitchFamily="34" charset="0"/>
              </a:rPr>
              <a:t>Suggested talking points:</a:t>
            </a:r>
          </a:p>
          <a:p>
            <a:endParaRPr lang="en-US" dirty="0">
              <a:solidFill>
                <a:schemeClr val="bg1">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bg1">
                    <a:lumMod val="10000"/>
                  </a:schemeClr>
                </a:solidFill>
                <a:latin typeface="Arial" panose="020B0604020202020204" pitchFamily="34" charset="0"/>
                <a:cs typeface="Arial" panose="020B0604020202020204" pitchFamily="34" charset="0"/>
              </a:rPr>
              <a:t>All our great transportation achievements would not have been possible without people like you willing to look forward and invest in the future</a:t>
            </a: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85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There’s a difference, though, between looking forward and planning for the future and trying to PREDICT it.</a:t>
            </a:r>
          </a:p>
          <a:p>
            <a:endParaRPr lang="en-US" dirty="0">
              <a:solidFill>
                <a:schemeClr val="bg1">
                  <a:lumMod val="10000"/>
                </a:schemeClr>
              </a:solidFill>
              <a:latin typeface="Arial" panose="020B0604020202020204" pitchFamily="34" charset="0"/>
              <a:cs typeface="Arial" panose="020B0604020202020204" pitchFamily="34" charset="0"/>
            </a:endParaRPr>
          </a:p>
          <a:p>
            <a:r>
              <a:rPr lang="en-US" dirty="0">
                <a:solidFill>
                  <a:schemeClr val="bg1">
                    <a:lumMod val="10000"/>
                  </a:schemeClr>
                </a:solidFill>
                <a:latin typeface="Arial" panose="020B0604020202020204" pitchFamily="34" charset="0"/>
                <a:cs typeface="Arial" panose="020B0604020202020204" pitchFamily="34" charset="0"/>
              </a:rPr>
              <a:t>We humans have a long history of trying to predict the future – and a long history of getting it wrong.  In fact, some very smart people have gotten it completely wrong at times.</a:t>
            </a:r>
          </a:p>
          <a:p>
            <a:endParaRPr lang="en-US"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208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dirty="0">
              <a:solidFill>
                <a:schemeClr val="bg1">
                  <a:lumMod val="10000"/>
                </a:schemeClr>
              </a:solidFill>
              <a:latin typeface="Arial" panose="020B0604020202020204" pitchFamily="34" charset="0"/>
              <a:cs typeface="Arial" panose="020B0604020202020204" pitchFamily="34" charset="0"/>
            </a:endParaRPr>
          </a:p>
          <a:p>
            <a:pPr defTabSz="914132">
              <a:defRPr/>
            </a:pPr>
            <a:r>
              <a:rPr lang="en-US" dirty="0">
                <a:solidFill>
                  <a:schemeClr val="bg1">
                    <a:lumMod val="10000"/>
                  </a:schemeClr>
                </a:solidFill>
                <a:latin typeface="Arial" panose="020B0604020202020204" pitchFamily="34" charset="0"/>
                <a:cs typeface="Arial" panose="020B0604020202020204" pitchFamily="34" charset="0"/>
              </a:rPr>
              <a:t>For example, there’s Harry Warner.  In 1925 he doubted anyone would want to hear actors talk.  </a:t>
            </a:r>
          </a:p>
          <a:p>
            <a:pPr defTabSz="914132">
              <a:defRPr/>
            </a:pPr>
            <a:endParaRPr lang="en-US" dirty="0">
              <a:solidFill>
                <a:schemeClr val="bg1">
                  <a:lumMod val="10000"/>
                </a:schemeClr>
              </a:solidFill>
              <a:latin typeface="Arial" panose="020B0604020202020204" pitchFamily="34" charset="0"/>
              <a:cs typeface="Arial" panose="020B0604020202020204" pitchFamily="34" charset="0"/>
            </a:endParaRPr>
          </a:p>
          <a:p>
            <a:pPr defTabSz="914132">
              <a:defRPr/>
            </a:pPr>
            <a:r>
              <a:rPr lang="en-US" dirty="0">
                <a:solidFill>
                  <a:schemeClr val="bg1">
                    <a:lumMod val="10000"/>
                  </a:schemeClr>
                </a:solidFill>
                <a:latin typeface="Arial" panose="020B0604020202020204" pitchFamily="34" charset="0"/>
                <a:cs typeface="Arial" panose="020B0604020202020204" pitchFamily="34" charset="0"/>
              </a:rPr>
              <a:t>Two years later, in October 1927, Warner released the first “talkie” “The Jazz Singer” starring Al Jolson.  It essentially saved a struggling Warner Brothers studio.</a:t>
            </a:r>
          </a:p>
          <a:p>
            <a:pPr>
              <a:defRPr/>
            </a:pPr>
            <a:endParaRPr lang="en-US" dirty="0">
              <a:solidFill>
                <a:schemeClr val="bg1">
                  <a:lumMod val="10000"/>
                </a:schemeClr>
              </a:solidFill>
              <a:latin typeface="Arial" panose="020B0604020202020204" pitchFamily="34" charset="0"/>
              <a:cs typeface="Arial" panose="020B0604020202020204" pitchFamily="34" charset="0"/>
            </a:endParaRPr>
          </a:p>
          <a:p>
            <a:endParaRPr lang="en-US" dirty="0">
              <a:solidFill>
                <a:schemeClr val="bg1">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lIns="91427" tIns="45714" rIns="91427" bIns="45714"/>
          <a:lstStyle/>
          <a:p>
            <a:pPr algn="r" defTabSz="914266" rtl="0">
              <a:buClrTx/>
            </a:pPr>
            <a:fld id="{99E170D6-5459-4798-9901-22F81A3CBB19}" type="slidenum">
              <a:rPr lang="en-US" sz="1200" kern="1200">
                <a:solidFill>
                  <a:prstClr val="black"/>
                </a:solidFill>
                <a:uFillTx/>
                <a:latin typeface="Calibri" panose="020F0502020204030204"/>
              </a:rPr>
              <a:pPr algn="r" defTabSz="914266" rtl="0">
                <a:buClrTx/>
              </a:pPr>
              <a:t>9</a:t>
            </a:fld>
            <a:endParaRPr lang="en-US" sz="1200" kern="1200">
              <a:solidFill>
                <a:prstClr val="black"/>
              </a:solidFill>
              <a:uFillTx/>
              <a:latin typeface="Calibri" panose="020F0502020204030204"/>
            </a:endParaRPr>
          </a:p>
        </p:txBody>
      </p:sp>
    </p:spTree>
    <p:extLst>
      <p:ext uri="{BB962C8B-B14F-4D97-AF65-F5344CB8AC3E}">
        <p14:creationId xmlns:p14="http://schemas.microsoft.com/office/powerpoint/2010/main" val="3060009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Main Cover">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dirty="0"/>
          </a:p>
        </p:txBody>
      </p:sp>
    </p:spTree>
    <p:extLst>
      <p:ext uri="{BB962C8B-B14F-4D97-AF65-F5344CB8AC3E}">
        <p14:creationId xmlns:p14="http://schemas.microsoft.com/office/powerpoint/2010/main" val="177461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1174875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20B7B0-5610-4FCD-B2EF-B02636E27F00}"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1789721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20B7B0-5610-4FCD-B2EF-B02636E27F00}" type="datetimeFigureOut">
              <a:rPr lang="en-US" smtClean="0"/>
              <a:t>5/1/2019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704204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20B7B0-5610-4FCD-B2EF-B02636E27F00}" type="datetimeFigureOut">
              <a:rPr lang="en-US" smtClean="0"/>
              <a:t>5/1/2019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3266002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0B7B0-5610-4FCD-B2EF-B02636E27F00}" type="datetimeFigureOut">
              <a:rPr lang="en-US" smtClean="0"/>
              <a:t>5/1/2019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4036673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AB20B7B0-5610-4FCD-B2EF-B02636E27F00}"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369776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AB20B7B0-5610-4FCD-B2EF-B02636E27F00}"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4160776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17251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123595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hapter Break">
    <p:spTree>
      <p:nvGrpSpPr>
        <p:cNvPr id="1" name=""/>
        <p:cNvGrpSpPr/>
        <p:nvPr/>
      </p:nvGrpSpPr>
      <p:grpSpPr>
        <a:xfrm>
          <a:off x="0" y="0"/>
          <a:ext cx="0" cy="0"/>
          <a:chOff x="0" y="0"/>
          <a:chExt cx="0" cy="0"/>
        </a:xfrm>
      </p:grpSpPr>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9" name="Shape 49"/>
          <p:cNvSpPr>
            <a:spLocks noGrp="1"/>
          </p:cNvSpPr>
          <p:nvPr>
            <p:ph type="title"/>
          </p:nvPr>
        </p:nvSpPr>
        <p:spPr>
          <a:xfrm>
            <a:off x="1219200" y="587683"/>
            <a:ext cx="21945600" cy="1295402"/>
          </a:xfrm>
          <a:prstGeom prst="rect">
            <a:avLst/>
          </a:prstGeom>
        </p:spPr>
        <p:txBody>
          <a:bodyPr/>
          <a:lstStyle/>
          <a:p>
            <a:pPr lvl="0"/>
            <a:r>
              <a:t>Title Text</a:t>
            </a:r>
          </a:p>
        </p:txBody>
      </p:sp>
      <p:sp>
        <p:nvSpPr>
          <p:cNvPr id="50" name="Shape 50"/>
          <p:cNvSpPr>
            <a:spLocks noGrp="1"/>
          </p:cNvSpPr>
          <p:nvPr>
            <p:ph type="body" idx="1"/>
          </p:nvPr>
        </p:nvSpPr>
        <p:spPr>
          <a:xfrm>
            <a:off x="1219200" y="1850719"/>
            <a:ext cx="21945600" cy="939802"/>
          </a:xfrm>
          <a:prstGeom prst="rect">
            <a:avLst/>
          </a:prstGeom>
        </p:spPr>
        <p:txBody>
          <a:bodyPr lIns="38100" tIns="38100" rIns="38100" bIns="38100" numCol="1" spcCol="38100"/>
          <a:lstStyle>
            <a:lvl1pPr algn="ctr">
              <a:spcBef>
                <a:spcPts val="0"/>
              </a:spcBef>
              <a:buClrTx/>
              <a:buFontTx/>
              <a:defRPr sz="5200" spc="0">
                <a:solidFill>
                  <a:srgbClr val="899AA5"/>
                </a:solidFill>
                <a:uFill>
                  <a:solidFill>
                    <a:srgbClr val="899AA5"/>
                  </a:solidFill>
                </a:uFill>
              </a:defRPr>
            </a:lvl1pPr>
            <a:lvl2pPr marL="742950" indent="-285750">
              <a:spcBef>
                <a:spcPts val="1300"/>
              </a:spcBef>
              <a:buClrTx/>
              <a:buFont typeface="Arial"/>
              <a:buChar char="–"/>
              <a:defRPr sz="5200" spc="0">
                <a:solidFill>
                  <a:srgbClr val="899AA5"/>
                </a:solidFill>
                <a:uFill>
                  <a:solidFill>
                    <a:srgbClr val="899AA5"/>
                  </a:solidFill>
                </a:uFill>
              </a:defRPr>
            </a:lvl2pPr>
            <a:lvl3pPr>
              <a:buClrTx/>
              <a:buFont typeface="Arial"/>
              <a:defRPr sz="5200" spc="0">
                <a:solidFill>
                  <a:srgbClr val="899AA5"/>
                </a:solidFill>
                <a:uFill>
                  <a:solidFill>
                    <a:srgbClr val="899AA5"/>
                  </a:solidFill>
                </a:uFill>
              </a:defRPr>
            </a:lvl3pPr>
            <a:lvl4pPr>
              <a:spcBef>
                <a:spcPts val="900"/>
              </a:spcBef>
              <a:buClrTx/>
              <a:buFont typeface="Arial"/>
              <a:buChar char="–"/>
              <a:defRPr sz="5200" spc="0">
                <a:solidFill>
                  <a:srgbClr val="899AA5"/>
                </a:solidFill>
                <a:uFill>
                  <a:solidFill>
                    <a:srgbClr val="899AA5"/>
                  </a:solidFill>
                </a:uFill>
              </a:defRPr>
            </a:lvl4pPr>
            <a:lvl5pPr>
              <a:spcBef>
                <a:spcPts val="900"/>
              </a:spcBef>
              <a:buClrTx/>
              <a:buFont typeface="Arial"/>
              <a:buChar char="»"/>
              <a:defRPr sz="5200" spc="0">
                <a:solidFill>
                  <a:srgbClr val="899AA5"/>
                </a:solidFill>
                <a:uFill>
                  <a:solidFill>
                    <a:srgbClr val="899AA5"/>
                  </a:solidFill>
                </a:uFill>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40559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2AF8-4B9B-47E0-BEB5-566AED575220}"/>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C8FA82FF-E9CE-47DC-B7E7-6CFC038444E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517DA7E6-5C16-4426-934E-C78859165730}"/>
              </a:ext>
            </a:extLst>
          </p:cNvPr>
          <p:cNvSpPr>
            <a:spLocks noGrp="1"/>
          </p:cNvSpPr>
          <p:nvPr>
            <p:ph type="dt" sz="half" idx="10"/>
          </p:nvPr>
        </p:nvSpPr>
        <p:spPr/>
        <p:txBody>
          <a:bodyPr/>
          <a:lstStyle>
            <a:lvl1pPr>
              <a:defRPr/>
            </a:lvl1pPr>
          </a:lstStyle>
          <a:p>
            <a:pPr>
              <a:defRPr/>
            </a:pPr>
            <a:fld id="{DAE9E180-E8B4-4ABE-AF7C-99667DBCA069}" type="datetimeFigureOut">
              <a:rPr lang="en-US"/>
              <a:pPr>
                <a:defRPr/>
              </a:pPr>
              <a:t>5/1/2019</a:t>
            </a:fld>
            <a:endParaRPr lang="en-US"/>
          </a:p>
        </p:txBody>
      </p:sp>
      <p:sp>
        <p:nvSpPr>
          <p:cNvPr id="5" name="Footer Placeholder 4">
            <a:extLst>
              <a:ext uri="{FF2B5EF4-FFF2-40B4-BE49-F238E27FC236}">
                <a16:creationId xmlns:a16="http://schemas.microsoft.com/office/drawing/2014/main" id="{35E172A8-1697-48F3-9295-6E20D19AE8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A17454-1AAD-4463-94BD-6378D9737B71}"/>
              </a:ext>
            </a:extLst>
          </p:cNvPr>
          <p:cNvSpPr>
            <a:spLocks noGrp="1"/>
          </p:cNvSpPr>
          <p:nvPr>
            <p:ph type="sldNum" sz="quarter" idx="12"/>
          </p:nvPr>
        </p:nvSpPr>
        <p:spPr/>
        <p:txBody>
          <a:bodyPr/>
          <a:lstStyle>
            <a:lvl1pPr>
              <a:defRPr/>
            </a:lvl1pPr>
          </a:lstStyle>
          <a:p>
            <a:pPr>
              <a:defRPr/>
            </a:pPr>
            <a:fld id="{49F6076D-DDD4-425F-94BD-C642BA5D4FC6}" type="slidenum">
              <a:rPr lang="en-US"/>
              <a:pPr>
                <a:defRPr/>
              </a:pPr>
              <a:t>‹#›</a:t>
            </a:fld>
            <a:endParaRPr lang="en-US"/>
          </a:p>
        </p:txBody>
      </p:sp>
    </p:spTree>
    <p:extLst>
      <p:ext uri="{BB962C8B-B14F-4D97-AF65-F5344CB8AC3E}">
        <p14:creationId xmlns:p14="http://schemas.microsoft.com/office/powerpoint/2010/main" val="4132551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39EA-14DB-489E-8798-284D498E80B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90E15E72-0468-44A8-93FA-DBD89E6A78A6}"/>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4157FA95-97EF-4F1D-AA42-50F80E62BC82}"/>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5" name="Footer Placeholder 4">
            <a:extLst>
              <a:ext uri="{FF2B5EF4-FFF2-40B4-BE49-F238E27FC236}">
                <a16:creationId xmlns:a16="http://schemas.microsoft.com/office/drawing/2014/main" id="{87392AD9-BA49-44B0-AD2C-270B34FF3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EF7DA-E806-4D2A-9681-6C096792D7A9}"/>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4118040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0304-8EFF-4873-8BC8-389A550B4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A7B5F-05A3-471B-81F4-80D15068C0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D00BC-A222-46C9-8FA8-B770DDB92D49}"/>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5" name="Footer Placeholder 4">
            <a:extLst>
              <a:ext uri="{FF2B5EF4-FFF2-40B4-BE49-F238E27FC236}">
                <a16:creationId xmlns:a16="http://schemas.microsoft.com/office/drawing/2014/main" id="{EA3148BA-2C53-48D5-9BDC-E7DFBF6CB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5F31B-D243-4048-BDF0-E6012161B4A5}"/>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1031831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3331-8B7F-4CA7-915C-C319AA94F2CC}"/>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9E70DB51-86BA-4946-A6E3-EFF409D806AD}"/>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604F40-2771-4E23-9CE9-23CB6D0F548A}"/>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5" name="Footer Placeholder 4">
            <a:extLst>
              <a:ext uri="{FF2B5EF4-FFF2-40B4-BE49-F238E27FC236}">
                <a16:creationId xmlns:a16="http://schemas.microsoft.com/office/drawing/2014/main" id="{9F6D06C3-9096-4742-A025-F009DF37C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97185-160D-47CD-8C44-2B3F244837DC}"/>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1990907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7914-E25D-4383-A2C1-BED80C788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84C8EC-B11A-4243-B6CD-C459020101A5}"/>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A934D-E793-4699-A120-C5E73FE2F369}"/>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AC0F1F-2E6D-4E70-AE38-72ED30D4193B}"/>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6" name="Footer Placeholder 5">
            <a:extLst>
              <a:ext uri="{FF2B5EF4-FFF2-40B4-BE49-F238E27FC236}">
                <a16:creationId xmlns:a16="http://schemas.microsoft.com/office/drawing/2014/main" id="{4B5B3170-1DAF-40E1-8BE6-15729A0B7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A27AC-64B6-4FE5-8065-57276CAD493C}"/>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1368099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4CDED-C8BC-41EF-87CC-85DC6342703C}"/>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FB638C-E918-46F4-91F0-6E19F644059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A4568361-E62A-4B1B-A740-55EA08676D82}"/>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33BB2-D075-4498-8E0A-6503CDFDC39E}"/>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CFB7BEAD-BA62-47A5-9608-33757EB28FB2}"/>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B623C-51A2-4F62-9721-FA13741F8943}"/>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8" name="Footer Placeholder 7">
            <a:extLst>
              <a:ext uri="{FF2B5EF4-FFF2-40B4-BE49-F238E27FC236}">
                <a16:creationId xmlns:a16="http://schemas.microsoft.com/office/drawing/2014/main" id="{965A6890-6CFA-47A7-8E63-AE9DF1BBC3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6036DD-2810-4EA4-81B6-8B47BF9F6928}"/>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1206661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8F70-49E7-4A36-A7C8-8C233E1DB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2AF1FE-E778-479E-A5C1-C1609D8A09C8}"/>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4" name="Footer Placeholder 3">
            <a:extLst>
              <a:ext uri="{FF2B5EF4-FFF2-40B4-BE49-F238E27FC236}">
                <a16:creationId xmlns:a16="http://schemas.microsoft.com/office/drawing/2014/main" id="{216EFBAB-6AEF-48BB-A5A9-DB6A1FACC1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0F78C-399E-431B-AFC8-4F19922FA794}"/>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1011078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FC79D9-A2C1-40BF-8DB5-4156AF65F2E0}"/>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3" name="Footer Placeholder 2">
            <a:extLst>
              <a:ext uri="{FF2B5EF4-FFF2-40B4-BE49-F238E27FC236}">
                <a16:creationId xmlns:a16="http://schemas.microsoft.com/office/drawing/2014/main" id="{8A562E10-D7F2-450F-993F-74C933FDC1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67C11-7347-4479-A6D7-D64B5CA656A8}"/>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3266767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80C3-DAF9-419E-8ECB-860C56BE3940}"/>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3BC371DD-19FC-4003-91D9-1EB695C36896}"/>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6D372C-EEB3-47A8-87C7-5D175B1156E9}"/>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BFE74EB7-7531-45B2-9CA0-AB1BFFAD6EB8}"/>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6" name="Footer Placeholder 5">
            <a:extLst>
              <a:ext uri="{FF2B5EF4-FFF2-40B4-BE49-F238E27FC236}">
                <a16:creationId xmlns:a16="http://schemas.microsoft.com/office/drawing/2014/main" id="{058E35C1-7511-4F42-848B-5478DA3C7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FF4E4-ACB8-488F-B90E-838EF888A48E}"/>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2373948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xt 2 Column">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b="0" cap="none" spc="0">
                <a:solidFill>
                  <a:srgbClr val="000000"/>
                </a:solidFill>
                <a:uFillTx/>
              </a:defRPr>
            </a:pPr>
            <a:r>
              <a:rPr sz="8400" b="1" cap="all" spc="-315">
                <a:solidFill>
                  <a:srgbClr val="FFFFFF"/>
                </a:solidFill>
                <a:uFill>
                  <a:solidFill>
                    <a:srgbClr val="FFFFFF"/>
                  </a:solidFill>
                </a:uFill>
              </a:rPr>
              <a:t>Title Text</a:t>
            </a:r>
          </a:p>
        </p:txBody>
      </p:sp>
      <p:sp>
        <p:nvSpPr>
          <p:cNvPr id="18" name="Shape 18"/>
          <p:cNvSpPr>
            <a:spLocks noGrp="1"/>
          </p:cNvSpPr>
          <p:nvPr>
            <p:ph type="body" idx="1"/>
          </p:nvPr>
        </p:nvSpPr>
        <p:spPr>
          <a:prstGeom prst="rect">
            <a:avLst/>
          </a:prstGeom>
        </p:spPr>
        <p:txBody>
          <a:bodyPr/>
          <a:lstStyle>
            <a:lvl2pPr>
              <a:buClrTx/>
              <a:buFont typeface="Arial"/>
              <a:buChar char="●"/>
              <a:defRPr>
                <a:solidFill>
                  <a:srgbClr val="D6D6D6"/>
                </a:solidFill>
                <a:uFill>
                  <a:solidFill>
                    <a:srgbClr val="D6D6D6"/>
                  </a:solidFill>
                </a:uFill>
              </a:defRPr>
            </a:lvl2pPr>
            <a:lvl3pPr>
              <a:buClrTx/>
              <a:buFont typeface="Arial"/>
              <a:defRPr>
                <a:solidFill>
                  <a:srgbClr val="D6D6D6"/>
                </a:solidFill>
                <a:uFill>
                  <a:solidFill>
                    <a:srgbClr val="D6D6D6"/>
                  </a:solidFill>
                </a:uFill>
              </a:defRPr>
            </a:lvl3pPr>
            <a:lvl4pPr>
              <a:buClrTx/>
              <a:buFont typeface="Arial"/>
              <a:buChar char="–"/>
              <a:defRPr>
                <a:solidFill>
                  <a:srgbClr val="D6D6D6"/>
                </a:solidFill>
                <a:uFill>
                  <a:solidFill>
                    <a:srgbClr val="D6D6D6"/>
                  </a:solidFill>
                </a:uFill>
              </a:defRPr>
            </a:lvl4pPr>
            <a:lvl5pPr>
              <a:buClrTx/>
              <a:buFont typeface="Arial"/>
              <a:buChar char="»"/>
              <a:defRPr>
                <a:solidFill>
                  <a:srgbClr val="D6D6D6"/>
                </a:solidFill>
                <a:uFill>
                  <a:solidFill>
                    <a:srgbClr val="D6D6D6"/>
                  </a:solidFill>
                </a:uFill>
              </a:defRPr>
            </a:lvl5pPr>
          </a:lstStyle>
          <a:p>
            <a:pPr lvl="0">
              <a:defRPr sz="1800" spc="0">
                <a:solidFill>
                  <a:srgbClr val="000000"/>
                </a:solidFill>
                <a:uFillTx/>
              </a:defRPr>
            </a:pPr>
            <a:r>
              <a:rPr sz="3400" spc="-170">
                <a:solidFill>
                  <a:srgbClr val="E0E0E0"/>
                </a:solidFill>
                <a:uFill>
                  <a:solidFill>
                    <a:srgbClr val="E0E0E0"/>
                  </a:solidFill>
                </a:uFill>
              </a:rPr>
              <a:t>Body Level One</a:t>
            </a:r>
          </a:p>
          <a:p>
            <a:pPr lvl="1">
              <a:defRPr sz="1800" spc="0">
                <a:solidFill>
                  <a:srgbClr val="000000"/>
                </a:solidFill>
                <a:uFillTx/>
              </a:defRPr>
            </a:pPr>
            <a:r>
              <a:rPr sz="3400" spc="-170">
                <a:solidFill>
                  <a:srgbClr val="D6D6D6"/>
                </a:solidFill>
                <a:uFill>
                  <a:solidFill>
                    <a:srgbClr val="D6D6D6"/>
                  </a:solidFill>
                </a:uFill>
              </a:rPr>
              <a:t>Body Level Two</a:t>
            </a:r>
          </a:p>
          <a:p>
            <a:pPr lvl="2">
              <a:defRPr sz="1800" spc="0">
                <a:solidFill>
                  <a:srgbClr val="000000"/>
                </a:solidFill>
                <a:uFillTx/>
              </a:defRPr>
            </a:pPr>
            <a:r>
              <a:rPr sz="3400" spc="-170">
                <a:solidFill>
                  <a:srgbClr val="D6D6D6"/>
                </a:solidFill>
                <a:uFill>
                  <a:solidFill>
                    <a:srgbClr val="D6D6D6"/>
                  </a:solidFill>
                </a:uFill>
              </a:rPr>
              <a:t>Body Level Three</a:t>
            </a:r>
          </a:p>
          <a:p>
            <a:pPr lvl="3">
              <a:defRPr sz="1800" spc="0">
                <a:solidFill>
                  <a:srgbClr val="000000"/>
                </a:solidFill>
                <a:uFillTx/>
              </a:defRPr>
            </a:pPr>
            <a:r>
              <a:rPr sz="3400" spc="-170">
                <a:solidFill>
                  <a:srgbClr val="D6D6D6"/>
                </a:solidFill>
                <a:uFill>
                  <a:solidFill>
                    <a:srgbClr val="D6D6D6"/>
                  </a:solidFill>
                </a:uFill>
              </a:rPr>
              <a:t>Body Level Four</a:t>
            </a:r>
          </a:p>
          <a:p>
            <a:pPr lvl="4">
              <a:defRPr sz="1800" spc="0">
                <a:solidFill>
                  <a:srgbClr val="000000"/>
                </a:solidFill>
                <a:uFillTx/>
              </a:defRPr>
            </a:pPr>
            <a:r>
              <a:rPr sz="3400" spc="-170">
                <a:solidFill>
                  <a:srgbClr val="D6D6D6"/>
                </a:solidFill>
                <a:uFill>
                  <a:solidFill>
                    <a:srgbClr val="D6D6D6"/>
                  </a:solidFill>
                </a:uFill>
              </a:rPr>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EA4D-CA9D-415F-882E-B153CA3447E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A41FE16D-50CC-4EA6-88C1-E9B5F039739F}"/>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4112DCE3-0577-4D87-A68C-FCDB484088C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EC6A6E75-4B74-485F-A671-FD0CE1F0E6C5}"/>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6" name="Footer Placeholder 5">
            <a:extLst>
              <a:ext uri="{FF2B5EF4-FFF2-40B4-BE49-F238E27FC236}">
                <a16:creationId xmlns:a16="http://schemas.microsoft.com/office/drawing/2014/main" id="{D467D93C-F9F0-46BF-8431-53515DC3F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7B29F-6224-4A95-93B3-7D5905DCE1F6}"/>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2200358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BC9D-1BCE-44B3-A87B-EAEF5042A0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9DDED2-4F57-4CD8-9D35-17EC8DAAA4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FB7B9-3D92-4C0A-B61F-BFE85986E5E3}"/>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5" name="Footer Placeholder 4">
            <a:extLst>
              <a:ext uri="{FF2B5EF4-FFF2-40B4-BE49-F238E27FC236}">
                <a16:creationId xmlns:a16="http://schemas.microsoft.com/office/drawing/2014/main" id="{130E6453-148C-47BE-98C9-9EF54C72A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24877-FAC1-4ED5-B35B-6F8F82E792BB}"/>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1435893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177745-54B9-412E-9A12-50B68886AD52}"/>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E8BF27-DB68-4E68-9094-8D05245AA18C}"/>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C03AC-2730-4CFF-BA78-5953DB143B15}"/>
              </a:ext>
            </a:extLst>
          </p:cNvPr>
          <p:cNvSpPr>
            <a:spLocks noGrp="1"/>
          </p:cNvSpPr>
          <p:nvPr>
            <p:ph type="dt" sz="half" idx="10"/>
          </p:nvPr>
        </p:nvSpPr>
        <p:spPr/>
        <p:txBody>
          <a:bodyPr/>
          <a:lstStyle/>
          <a:p>
            <a:fld id="{A9207E67-07E1-46EE-9BB0-39BDBA9373F7}" type="datetimeFigureOut">
              <a:rPr lang="en-US" smtClean="0"/>
              <a:t>5/1/2019</a:t>
            </a:fld>
            <a:endParaRPr lang="en-US"/>
          </a:p>
        </p:txBody>
      </p:sp>
      <p:sp>
        <p:nvSpPr>
          <p:cNvPr id="5" name="Footer Placeholder 4">
            <a:extLst>
              <a:ext uri="{FF2B5EF4-FFF2-40B4-BE49-F238E27FC236}">
                <a16:creationId xmlns:a16="http://schemas.microsoft.com/office/drawing/2014/main" id="{54E44F96-43BA-4C19-BFEF-F3931D8BE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8DFD5-33E7-4575-95F8-225F9A8AF73E}"/>
              </a:ext>
            </a:extLst>
          </p:cNvPr>
          <p:cNvSpPr>
            <a:spLocks noGrp="1"/>
          </p:cNvSpPr>
          <p:nvPr>
            <p:ph type="sldNum" sz="quarter" idx="12"/>
          </p:nvPr>
        </p:nvSpPr>
        <p:spPr/>
        <p:txBody>
          <a:bodyPr/>
          <a:lstStyle/>
          <a:p>
            <a:fld id="{DB59ECA1-552E-4ACA-9E5E-1A1880F2EEDB}" type="slidenum">
              <a:rPr lang="en-US" smtClean="0"/>
              <a:t>‹#›</a:t>
            </a:fld>
            <a:endParaRPr lang="en-US"/>
          </a:p>
        </p:txBody>
      </p:sp>
    </p:spTree>
    <p:extLst>
      <p:ext uri="{BB962C8B-B14F-4D97-AF65-F5344CB8AC3E}">
        <p14:creationId xmlns:p14="http://schemas.microsoft.com/office/powerpoint/2010/main" val="1405501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4384000" cy="13716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sp>
        <p:nvSpPr>
          <p:cNvPr id="8" name="Oval 7"/>
          <p:cNvSpPr/>
          <p:nvPr userDrawn="1"/>
        </p:nvSpPr>
        <p:spPr>
          <a:xfrm>
            <a:off x="1264337" y="11186161"/>
            <a:ext cx="405618" cy="405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pic>
        <p:nvPicPr>
          <p:cNvPr id="9" name="Picture 2" descr="Image result for massachusetts"/>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17917" b="82361" l="32500" r="60417">
                        <a14:foregroundMark x1="45417" y1="26250" x2="45417" y2="26250"/>
                        <a14:foregroundMark x1="58583" y1="38611" x2="58583" y2="38611"/>
                        <a14:foregroundMark x1="55333" y1="65278" x2="55333" y2="65278"/>
                        <a14:foregroundMark x1="40833" y1="34861" x2="40833" y2="34861"/>
                        <a14:foregroundMark x1="34917" y1="41944" x2="34917" y2="41944"/>
                        <a14:foregroundMark x1="46417" y1="75556" x2="46417" y2="75556"/>
                        <a14:foregroundMark x1="39500" y1="69583" x2="39500" y2="69583"/>
                        <a14:foregroundMark x1="40000" y1="37778" x2="40000" y2="37778"/>
                        <a14:foregroundMark x1="37083" y1="58194" x2="37083" y2="58194"/>
                        <a14:foregroundMark x1="37083" y1="56667" x2="37083" y2="56667"/>
                        <a14:foregroundMark x1="37417" y1="60000" x2="37417" y2="60000"/>
                        <a14:foregroundMark x1="45000" y1="73333" x2="45000" y2="73333"/>
                        <a14:foregroundMark x1="48000" y1="73333" x2="48000" y2="73333"/>
                      </a14:backgroundRemoval>
                    </a14:imgEffect>
                  </a14:imgLayer>
                </a14:imgProps>
              </a:ext>
              <a:ext uri="{28A0092B-C50C-407E-A947-70E740481C1C}">
                <a14:useLocalDpi xmlns:a14="http://schemas.microsoft.com/office/drawing/2010/main" val="0"/>
              </a:ext>
            </a:extLst>
          </a:blip>
          <a:srcRect l="29093" t="10616" r="36037" b="15996"/>
          <a:stretch/>
        </p:blipFill>
        <p:spPr bwMode="auto">
          <a:xfrm>
            <a:off x="668216" y="10339754"/>
            <a:ext cx="2409092" cy="30421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077308" y="11500339"/>
            <a:ext cx="21306692" cy="931986"/>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cxnSp>
        <p:nvCxnSpPr>
          <p:cNvPr id="11" name="Straight Connector 10"/>
          <p:cNvCxnSpPr/>
          <p:nvPr userDrawn="1"/>
        </p:nvCxnSpPr>
        <p:spPr>
          <a:xfrm>
            <a:off x="3077308" y="12432324"/>
            <a:ext cx="21306692" cy="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3840481" y="11584117"/>
            <a:ext cx="19118662" cy="584775"/>
          </a:xfrm>
          <a:prstGeom prst="rect">
            <a:avLst/>
          </a:prstGeom>
          <a:noFill/>
        </p:spPr>
        <p:txBody>
          <a:bodyPr wrap="square" rtlCol="0">
            <a:spAutoFit/>
          </a:bodyPr>
          <a:lstStyle/>
          <a:p>
            <a:r>
              <a:rPr lang="en-US" sz="3200" spc="600" dirty="0">
                <a:solidFill>
                  <a:schemeClr val="bg1">
                    <a:lumMod val="75000"/>
                  </a:schemeClr>
                </a:solidFill>
              </a:rPr>
              <a:t>COMMONWEALTH OF </a:t>
            </a:r>
            <a:r>
              <a:rPr lang="en-US" sz="2800" spc="600" dirty="0">
                <a:solidFill>
                  <a:schemeClr val="bg1">
                    <a:lumMod val="75000"/>
                  </a:schemeClr>
                </a:solidFill>
              </a:rPr>
              <a:t>MASSACHUSETTS</a:t>
            </a:r>
          </a:p>
        </p:txBody>
      </p:sp>
      <p:pic>
        <p:nvPicPr>
          <p:cNvPr id="13" name="Picture 4" descr="Image result for png The"/>
          <p:cNvPicPr>
            <a:picLocks noChangeAspect="1" noChangeArrowheads="1"/>
          </p:cNvPicPr>
          <p:nvPr userDrawn="1"/>
        </p:nvPicPr>
        <p:blipFill rotWithShape="1">
          <a:blip r:embed="rId4" cstate="print">
            <a:lum bright="70000" contrast="-70000"/>
            <a:extLst>
              <a:ext uri="{BEBA8EAE-BF5A-486C-A8C5-ECC9F3942E4B}">
                <a14:imgProps xmlns:a14="http://schemas.microsoft.com/office/drawing/2010/main">
                  <a14:imgLayer r:embed="rId5">
                    <a14:imgEffect>
                      <a14:backgroundRemoval t="20991" b="49175" l="18167" r="48750">
                        <a14:foregroundMark x1="32083" y1="33373" x2="32083" y2="33373"/>
                        <a14:foregroundMark x1="36833" y1="22524" x2="36833" y2="22524"/>
                        <a14:foregroundMark x1="35833" y1="39976" x2="35833" y2="39976"/>
                        <a14:foregroundMark x1="43083" y1="42217" x2="43083" y2="42217"/>
                      </a14:backgroundRemoval>
                    </a14:imgEffect>
                  </a14:imgLayer>
                </a14:imgProps>
              </a:ext>
              <a:ext uri="{28A0092B-C50C-407E-A947-70E740481C1C}">
                <a14:useLocalDpi xmlns:a14="http://schemas.microsoft.com/office/drawing/2010/main" val="0"/>
              </a:ext>
            </a:extLst>
          </a:blip>
          <a:srcRect l="16381" t="17997" r="50857" b="49793"/>
          <a:stretch/>
        </p:blipFill>
        <p:spPr bwMode="auto">
          <a:xfrm>
            <a:off x="3453871" y="11764558"/>
            <a:ext cx="461386" cy="32055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2185523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dirty="0"/>
          </a:p>
        </p:txBody>
      </p:sp>
    </p:spTree>
    <p:extLst>
      <p:ext uri="{BB962C8B-B14F-4D97-AF65-F5344CB8AC3E}">
        <p14:creationId xmlns:p14="http://schemas.microsoft.com/office/powerpoint/2010/main" val="2171182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4043862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20B7B0-5610-4FCD-B2EF-B02636E27F00}"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3611289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20B7B0-5610-4FCD-B2EF-B02636E27F00}" type="datetimeFigureOut">
              <a:rPr lang="en-US" smtClean="0"/>
              <a:t>5/1/2019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3872480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20B7B0-5610-4FCD-B2EF-B02636E27F00}" type="datetimeFigureOut">
              <a:rPr lang="en-US" smtClean="0"/>
              <a:t>5/1/2019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2930418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0B7B0-5610-4FCD-B2EF-B02636E27F00}" type="datetimeFigureOut">
              <a:rPr lang="en-US" smtClean="0"/>
              <a:t>5/1/2019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3543433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howcase CEO">
    <p:spTree>
      <p:nvGrpSpPr>
        <p:cNvPr id="1" name=""/>
        <p:cNvGrpSpPr/>
        <p:nvPr/>
      </p:nvGrpSpPr>
      <p:grpSpPr>
        <a:xfrm>
          <a:off x="0" y="0"/>
          <a:ext cx="0" cy="0"/>
          <a:chOff x="0" y="0"/>
          <a:chExt cx="0" cy="0"/>
        </a:xfrm>
      </p:grpSpPr>
      <p:pic>
        <p:nvPicPr>
          <p:cNvPr id="20" name="image3.png"/>
          <p:cNvPicPr/>
          <p:nvPr/>
        </p:nvPicPr>
        <p:blipFill>
          <a:blip r:embed="rId2">
            <a:extLst/>
          </a:blip>
          <a:stretch>
            <a:fillRect/>
          </a:stretch>
        </p:blipFill>
        <p:spPr>
          <a:xfrm>
            <a:off x="10554411" y="3656587"/>
            <a:ext cx="12712701" cy="7180394"/>
          </a:xfrm>
          <a:prstGeom prst="rect">
            <a:avLst/>
          </a:prstGeom>
          <a:ln w="12700">
            <a:round/>
          </a:ln>
          <a:effectLst>
            <a:reflection stA="14000" endPos="40000" dir="5400000" sy="-100000" algn="bl" rotWithShape="0"/>
          </a:effectLst>
        </p:spPr>
      </p:pic>
      <p:sp>
        <p:nvSpPr>
          <p:cNvPr id="27" name="Shape 27"/>
          <p:cNvSpPr>
            <a:spLocks noGrp="1"/>
          </p:cNvSpPr>
          <p:nvPr>
            <p:ph type="title"/>
          </p:nvPr>
        </p:nvSpPr>
        <p:spPr>
          <a:prstGeom prst="rect">
            <a:avLst/>
          </a:prstGeom>
        </p:spPr>
        <p:txBody>
          <a:bodyPr/>
          <a:lstStyle/>
          <a:p>
            <a:pPr lvl="0">
              <a:defRPr sz="1800" b="0" cap="none" spc="0">
                <a:solidFill>
                  <a:srgbClr val="000000"/>
                </a:solidFill>
                <a:uFillTx/>
              </a:defRPr>
            </a:pPr>
            <a:r>
              <a:rPr sz="8400" b="1" cap="all" spc="-315">
                <a:solidFill>
                  <a:srgbClr val="FFFFFF"/>
                </a:solidFill>
                <a:uFill>
                  <a:solidFill>
                    <a:srgbClr val="FFFFFF"/>
                  </a:solidFill>
                </a:uFill>
              </a:rPr>
              <a:t>Title Text</a:t>
            </a:r>
          </a:p>
        </p:txBody>
      </p:sp>
      <p:sp>
        <p:nvSpPr>
          <p:cNvPr id="28" name="Shape 28"/>
          <p:cNvSpPr>
            <a:spLocks noGrp="1"/>
          </p:cNvSpPr>
          <p:nvPr>
            <p:ph type="body" idx="1"/>
          </p:nvPr>
        </p:nvSpPr>
        <p:spPr>
          <a:xfrm>
            <a:off x="1260150" y="3962400"/>
            <a:ext cx="6616701" cy="6489700"/>
          </a:xfrm>
          <a:prstGeom prst="rect">
            <a:avLst/>
          </a:prstGeom>
        </p:spPr>
        <p:txBody>
          <a:bodyPr lIns="0" tIns="0" rIns="0" bIns="0" numCol="1" spcCol="38100"/>
          <a:lstStyle>
            <a:lvl1pPr>
              <a:spcBef>
                <a:spcPts val="3500"/>
              </a:spcBef>
              <a:buClr>
                <a:srgbClr val="E0E0E0"/>
              </a:buClr>
              <a:defRPr spc="0"/>
            </a:lvl1pPr>
            <a:lvl2pPr marL="742950" indent="-285750">
              <a:spcBef>
                <a:spcPts val="3500"/>
              </a:spcBef>
              <a:buClrTx/>
              <a:buFont typeface="Arial"/>
              <a:buChar char="–"/>
              <a:defRPr spc="0">
                <a:solidFill>
                  <a:srgbClr val="D6D6D6"/>
                </a:solidFill>
                <a:uFill>
                  <a:solidFill>
                    <a:srgbClr val="D6D6D6"/>
                  </a:solidFill>
                </a:uFill>
              </a:defRPr>
            </a:lvl2pPr>
            <a:lvl3pPr>
              <a:spcBef>
                <a:spcPts val="3500"/>
              </a:spcBef>
              <a:buClrTx/>
              <a:buFont typeface="Arial"/>
              <a:defRPr spc="0">
                <a:solidFill>
                  <a:srgbClr val="D6D6D6"/>
                </a:solidFill>
                <a:uFill>
                  <a:solidFill>
                    <a:srgbClr val="D6D6D6"/>
                  </a:solidFill>
                </a:uFill>
              </a:defRPr>
            </a:lvl3pPr>
            <a:lvl4pPr>
              <a:spcBef>
                <a:spcPts val="3500"/>
              </a:spcBef>
              <a:buClrTx/>
              <a:buFont typeface="Arial"/>
              <a:buChar char="–"/>
              <a:defRPr spc="0">
                <a:solidFill>
                  <a:srgbClr val="D6D6D6"/>
                </a:solidFill>
                <a:uFill>
                  <a:solidFill>
                    <a:srgbClr val="D6D6D6"/>
                  </a:solidFill>
                </a:uFill>
              </a:defRPr>
            </a:lvl4pPr>
            <a:lvl5pPr>
              <a:spcBef>
                <a:spcPts val="3500"/>
              </a:spcBef>
              <a:buClrTx/>
              <a:buFont typeface="Arial"/>
              <a:buChar char="»"/>
              <a:defRPr spc="0">
                <a:solidFill>
                  <a:srgbClr val="D6D6D6"/>
                </a:solidFill>
                <a:uFill>
                  <a:solidFill>
                    <a:srgbClr val="D6D6D6"/>
                  </a:solidFill>
                </a:uFill>
              </a:defRPr>
            </a:lvl5pPr>
          </a:lstStyle>
          <a:p>
            <a:pPr lvl="0">
              <a:defRPr sz="1800">
                <a:solidFill>
                  <a:srgbClr val="000000"/>
                </a:solidFill>
                <a:uFillTx/>
              </a:defRPr>
            </a:pPr>
            <a:r>
              <a:rPr sz="3400">
                <a:solidFill>
                  <a:srgbClr val="E0E0E0"/>
                </a:solidFill>
                <a:uFill>
                  <a:solidFill>
                    <a:srgbClr val="E0E0E0"/>
                  </a:solidFill>
                </a:uFill>
              </a:rPr>
              <a:t>Body Level One</a:t>
            </a:r>
          </a:p>
          <a:p>
            <a:pPr lvl="1">
              <a:defRPr sz="1800">
                <a:solidFill>
                  <a:srgbClr val="000000"/>
                </a:solidFill>
                <a:uFillTx/>
              </a:defRPr>
            </a:pPr>
            <a:r>
              <a:rPr sz="3400">
                <a:solidFill>
                  <a:srgbClr val="D6D6D6"/>
                </a:solidFill>
                <a:uFill>
                  <a:solidFill>
                    <a:srgbClr val="D6D6D6"/>
                  </a:solidFill>
                </a:uFill>
              </a:rPr>
              <a:t>Body Level Two</a:t>
            </a:r>
          </a:p>
          <a:p>
            <a:pPr lvl="2">
              <a:defRPr sz="1800">
                <a:solidFill>
                  <a:srgbClr val="000000"/>
                </a:solidFill>
                <a:uFillTx/>
              </a:defRPr>
            </a:pPr>
            <a:r>
              <a:rPr sz="3400">
                <a:solidFill>
                  <a:srgbClr val="D6D6D6"/>
                </a:solidFill>
                <a:uFill>
                  <a:solidFill>
                    <a:srgbClr val="D6D6D6"/>
                  </a:solidFill>
                </a:uFill>
              </a:rPr>
              <a:t>Body Level Three</a:t>
            </a:r>
          </a:p>
          <a:p>
            <a:pPr lvl="3">
              <a:defRPr sz="1800">
                <a:solidFill>
                  <a:srgbClr val="000000"/>
                </a:solidFill>
                <a:uFillTx/>
              </a:defRPr>
            </a:pPr>
            <a:r>
              <a:rPr sz="3400">
                <a:solidFill>
                  <a:srgbClr val="D6D6D6"/>
                </a:solidFill>
                <a:uFill>
                  <a:solidFill>
                    <a:srgbClr val="D6D6D6"/>
                  </a:solidFill>
                </a:uFill>
              </a:rPr>
              <a:t>Body Level Four</a:t>
            </a:r>
          </a:p>
          <a:p>
            <a:pPr lvl="4">
              <a:defRPr sz="1800">
                <a:solidFill>
                  <a:srgbClr val="000000"/>
                </a:solidFill>
                <a:uFillTx/>
              </a:defRPr>
            </a:pPr>
            <a:r>
              <a:rPr sz="3400">
                <a:solidFill>
                  <a:srgbClr val="D6D6D6"/>
                </a:solidFill>
                <a:uFill>
                  <a:solidFill>
                    <a:srgbClr val="D6D6D6"/>
                  </a:solidFill>
                </a:uFill>
              </a:rP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AB20B7B0-5610-4FCD-B2EF-B02636E27F00}"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2513570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AB20B7B0-5610-4FCD-B2EF-B02636E27F00}"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3862335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1341957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20B7B0-5610-4FCD-B2EF-B02636E27F00}"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261419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05476" name="Rectangle 4"/>
          <p:cNvSpPr>
            <a:spLocks noGrp="1" noChangeArrowheads="1"/>
          </p:cNvSpPr>
          <p:nvPr>
            <p:ph type="ftr" sz="quarter" idx="3"/>
          </p:nvPr>
        </p:nvSpPr>
        <p:spPr bwMode="auto">
          <a:xfrm>
            <a:off x="8331200" y="12490450"/>
            <a:ext cx="7721600" cy="9525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00">
                <a:latin typeface="Calibri" panose="020F0502020204030204" pitchFamily="34" charset="0"/>
                <a:cs typeface="+mn-cs"/>
              </a:defRPr>
            </a:lvl1pPr>
          </a:lstStyle>
          <a:p>
            <a:endParaRPr lang="en-US" altLang="en-US" dirty="0"/>
          </a:p>
        </p:txBody>
      </p:sp>
      <p:sp>
        <p:nvSpPr>
          <p:cNvPr id="105477" name="Rectangle 5"/>
          <p:cNvSpPr>
            <a:spLocks noGrp="1" noChangeArrowheads="1"/>
          </p:cNvSpPr>
          <p:nvPr>
            <p:ph type="sldNum" sz="quarter" idx="4"/>
          </p:nvPr>
        </p:nvSpPr>
        <p:spPr>
          <a:xfrm>
            <a:off x="17475200" y="12490450"/>
            <a:ext cx="5689600" cy="952500"/>
          </a:xfrm>
        </p:spPr>
        <p:txBody>
          <a:bodyPr/>
          <a:lstStyle>
            <a:lvl1pPr>
              <a:defRPr>
                <a:latin typeface="Calibri" panose="020F0502020204030204" pitchFamily="34" charset="0"/>
              </a:defRPr>
            </a:lvl1pPr>
          </a:lstStyle>
          <a:p>
            <a:fld id="{946CD7A9-2FCD-4B65-A3B6-CC6D298BB735}" type="slidenum">
              <a:rPr lang="en-US" altLang="en-US" smtClean="0"/>
              <a:pPr/>
              <a:t>‹#›</a:t>
            </a:fld>
            <a:endParaRPr lang="en-US" altLang="en-US" dirty="0"/>
          </a:p>
        </p:txBody>
      </p:sp>
      <p:sp>
        <p:nvSpPr>
          <p:cNvPr id="105478" name="Rectangle 6"/>
          <p:cNvSpPr>
            <a:spLocks noGrp="1" noChangeArrowheads="1"/>
          </p:cNvSpPr>
          <p:nvPr>
            <p:ph type="ctrTitle"/>
          </p:nvPr>
        </p:nvSpPr>
        <p:spPr>
          <a:xfrm>
            <a:off x="6273802" y="2286000"/>
            <a:ext cx="16281400" cy="4914900"/>
          </a:xfrm>
        </p:spPr>
        <p:txBody>
          <a:bodyPr anchor="t"/>
          <a:lstStyle>
            <a:lvl1pPr>
              <a:spcAft>
                <a:spcPct val="25000"/>
              </a:spcAft>
              <a:defRPr sz="6400">
                <a:latin typeface="Calibri" panose="020F0502020204030204" pitchFamily="34" charset="0"/>
              </a:defRPr>
            </a:lvl1pPr>
          </a:lstStyle>
          <a:p>
            <a:pPr lvl="0"/>
            <a:r>
              <a:rPr lang="en-US" altLang="en-US" noProof="0" dirty="0"/>
              <a:t>Click to edit Master title style</a:t>
            </a:r>
          </a:p>
        </p:txBody>
      </p:sp>
      <p:sp>
        <p:nvSpPr>
          <p:cNvPr id="105479" name="Line 7"/>
          <p:cNvSpPr>
            <a:spLocks noChangeShapeType="1"/>
          </p:cNvSpPr>
          <p:nvPr/>
        </p:nvSpPr>
        <p:spPr bwMode="auto">
          <a:xfrm>
            <a:off x="0" y="1495426"/>
            <a:ext cx="2438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dirty="0"/>
          </a:p>
        </p:txBody>
      </p:sp>
      <p:pic>
        <p:nvPicPr>
          <p:cNvPr id="105480" name="Picture 8" descr="The Commonwealth of Massachusetts state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469" y="2251076"/>
            <a:ext cx="3945466" cy="282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2" name="Line 10"/>
          <p:cNvSpPr>
            <a:spLocks noChangeShapeType="1"/>
          </p:cNvSpPr>
          <p:nvPr/>
        </p:nvSpPr>
        <p:spPr bwMode="auto">
          <a:xfrm>
            <a:off x="5507571" y="2330453"/>
            <a:ext cx="38098" cy="9115426"/>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dirty="0"/>
          </a:p>
        </p:txBody>
      </p:sp>
      <p:sp>
        <p:nvSpPr>
          <p:cNvPr id="105483" name="Line 11"/>
          <p:cNvSpPr>
            <a:spLocks noChangeShapeType="1"/>
          </p:cNvSpPr>
          <p:nvPr/>
        </p:nvSpPr>
        <p:spPr bwMode="auto">
          <a:xfrm>
            <a:off x="6515103" y="7505700"/>
            <a:ext cx="15261166"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dirty="0"/>
          </a:p>
        </p:txBody>
      </p:sp>
    </p:spTree>
    <p:extLst>
      <p:ext uri="{BB962C8B-B14F-4D97-AF65-F5344CB8AC3E}">
        <p14:creationId xmlns:p14="http://schemas.microsoft.com/office/powerpoint/2010/main" val="2811365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9" name="Shape 49"/>
          <p:cNvSpPr>
            <a:spLocks noGrp="1"/>
          </p:cNvSpPr>
          <p:nvPr>
            <p:ph type="title"/>
          </p:nvPr>
        </p:nvSpPr>
        <p:spPr>
          <a:xfrm>
            <a:off x="1219200" y="587687"/>
            <a:ext cx="21945600" cy="1295402"/>
          </a:xfrm>
          <a:prstGeom prst="rect">
            <a:avLst/>
          </a:prstGeom>
        </p:spPr>
        <p:txBody>
          <a:bodyPr/>
          <a:lstStyle/>
          <a:p>
            <a:pPr lvl="0"/>
            <a:r>
              <a:t>Title Text</a:t>
            </a:r>
          </a:p>
        </p:txBody>
      </p:sp>
      <p:sp>
        <p:nvSpPr>
          <p:cNvPr id="50" name="Shape 50"/>
          <p:cNvSpPr>
            <a:spLocks noGrp="1"/>
          </p:cNvSpPr>
          <p:nvPr>
            <p:ph type="body" idx="1"/>
          </p:nvPr>
        </p:nvSpPr>
        <p:spPr>
          <a:xfrm>
            <a:off x="1219200" y="1850723"/>
            <a:ext cx="21945600" cy="939802"/>
          </a:xfrm>
          <a:prstGeom prst="rect">
            <a:avLst/>
          </a:prstGeom>
        </p:spPr>
        <p:txBody>
          <a:bodyPr lIns="38100" tIns="38100" rIns="38100" bIns="38100" numCol="1" spcCol="38100"/>
          <a:lstStyle>
            <a:lvl1pPr algn="ctr">
              <a:spcBef>
                <a:spcPts val="0"/>
              </a:spcBef>
              <a:buClrTx/>
              <a:buFontTx/>
              <a:defRPr sz="3900" spc="0">
                <a:solidFill>
                  <a:srgbClr val="899AA5"/>
                </a:solidFill>
                <a:uFill>
                  <a:solidFill>
                    <a:srgbClr val="899AA5"/>
                  </a:solidFill>
                </a:uFill>
              </a:defRPr>
            </a:lvl1pPr>
            <a:lvl2pPr marL="557212" indent="-214312">
              <a:spcBef>
                <a:spcPts val="976"/>
              </a:spcBef>
              <a:buClrTx/>
              <a:buFont typeface="Arial"/>
              <a:buChar char="–"/>
              <a:defRPr sz="3900" spc="0">
                <a:solidFill>
                  <a:srgbClr val="899AA5"/>
                </a:solidFill>
                <a:uFill>
                  <a:solidFill>
                    <a:srgbClr val="899AA5"/>
                  </a:solidFill>
                </a:uFill>
              </a:defRPr>
            </a:lvl2pPr>
            <a:lvl3pPr>
              <a:buClrTx/>
              <a:buFont typeface="Arial"/>
              <a:defRPr sz="3900" spc="0">
                <a:solidFill>
                  <a:srgbClr val="899AA5"/>
                </a:solidFill>
                <a:uFill>
                  <a:solidFill>
                    <a:srgbClr val="899AA5"/>
                  </a:solidFill>
                </a:uFill>
              </a:defRPr>
            </a:lvl3pPr>
            <a:lvl4pPr>
              <a:spcBef>
                <a:spcPts val="676"/>
              </a:spcBef>
              <a:buClrTx/>
              <a:buFont typeface="Arial"/>
              <a:buChar char="–"/>
              <a:defRPr sz="3900" spc="0">
                <a:solidFill>
                  <a:srgbClr val="899AA5"/>
                </a:solidFill>
                <a:uFill>
                  <a:solidFill>
                    <a:srgbClr val="899AA5"/>
                  </a:solidFill>
                </a:uFill>
              </a:defRPr>
            </a:lvl4pPr>
            <a:lvl5pPr>
              <a:spcBef>
                <a:spcPts val="676"/>
              </a:spcBef>
              <a:buClrTx/>
              <a:buFont typeface="Arial"/>
              <a:buChar char="»"/>
              <a:defRPr sz="3900" spc="0">
                <a:solidFill>
                  <a:srgbClr val="899AA5"/>
                </a:solidFill>
                <a:uFill>
                  <a:solidFill>
                    <a:srgbClr val="899AA5"/>
                  </a:solidFill>
                </a:uFill>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5211763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0"/>
            <a:ext cx="21945600" cy="91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9"/>
          </p:nvPr>
        </p:nvSpPr>
        <p:spPr>
          <a:xfrm>
            <a:off x="1219200" y="12344400"/>
            <a:ext cx="21945600" cy="609600"/>
          </a:xfrm>
        </p:spPr>
        <p:txBody>
          <a:bodyPr>
            <a:normAutofit/>
          </a:bodyPr>
          <a:lstStyle>
            <a:lvl1pPr>
              <a:buNone/>
              <a:defRPr sz="2400"/>
            </a:lvl1pPr>
          </a:lstStyle>
          <a:p>
            <a:pPr lvl="0"/>
            <a:r>
              <a:rPr lang="en-US" dirty="0"/>
              <a:t>Click to edit Master text styles</a:t>
            </a:r>
          </a:p>
        </p:txBody>
      </p:sp>
    </p:spTree>
    <p:extLst>
      <p:ext uri="{BB962C8B-B14F-4D97-AF65-F5344CB8AC3E}">
        <p14:creationId xmlns:p14="http://schemas.microsoft.com/office/powerpoint/2010/main" val="4152439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Chapter 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03797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4DB94186-289B-49FD-9ED7-8B7753F834F7}" type="datetime1">
              <a:rPr lang="en-US" smtClean="0"/>
              <a:t>5/1/2019</a:t>
            </a:fld>
            <a:endParaRPr lang="en-US"/>
          </a:p>
        </p:txBody>
      </p:sp>
      <p:sp>
        <p:nvSpPr>
          <p:cNvPr id="5" name="Footer Placeholder 4"/>
          <p:cNvSpPr>
            <a:spLocks noGrp="1"/>
          </p:cNvSpPr>
          <p:nvPr>
            <p:ph type="ftr" sz="quarter" idx="11"/>
          </p:nvPr>
        </p:nvSpPr>
        <p:spPr/>
        <p:txBody>
          <a:bodyPr/>
          <a:lstStyle/>
          <a:p>
            <a:r>
              <a:rPr lang="en-US"/>
              <a:t>FOR DISCUSSION PURPOSES ONLY</a:t>
            </a:r>
          </a:p>
        </p:txBody>
      </p:sp>
      <p:sp>
        <p:nvSpPr>
          <p:cNvPr id="6" name="Slide Number Placeholder 5"/>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621964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97D19-5991-48D2-8A5A-8B0DAE5EB968}" type="datetime1">
              <a:rPr lang="en-US" smtClean="0"/>
              <a:t>5/1/2019</a:t>
            </a:fld>
            <a:endParaRPr lang="en-US"/>
          </a:p>
        </p:txBody>
      </p:sp>
      <p:sp>
        <p:nvSpPr>
          <p:cNvPr id="5" name="Footer Placeholder 4"/>
          <p:cNvSpPr>
            <a:spLocks noGrp="1"/>
          </p:cNvSpPr>
          <p:nvPr>
            <p:ph type="ftr" sz="quarter" idx="11"/>
          </p:nvPr>
        </p:nvSpPr>
        <p:spPr/>
        <p:txBody>
          <a:bodyPr/>
          <a:lstStyle/>
          <a:p>
            <a:r>
              <a:rPr lang="en-US"/>
              <a:t>FOR DISCUSSION PURPOSES ONLY</a:t>
            </a:r>
          </a:p>
        </p:txBody>
      </p:sp>
      <p:sp>
        <p:nvSpPr>
          <p:cNvPr id="6" name="Slide Number Placeholder 5"/>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63100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howcase mobile">
    <p:spTree>
      <p:nvGrpSpPr>
        <p:cNvPr id="1" name=""/>
        <p:cNvGrpSpPr/>
        <p:nvPr/>
      </p:nvGrpSpPr>
      <p:grpSpPr>
        <a:xfrm>
          <a:off x="0" y="0"/>
          <a:ext cx="0" cy="0"/>
          <a:chOff x="0" y="0"/>
          <a:chExt cx="0" cy="0"/>
        </a:xfrm>
      </p:grpSpPr>
      <p:pic>
        <p:nvPicPr>
          <p:cNvPr id="31" name="image5.png"/>
          <p:cNvPicPr/>
          <p:nvPr/>
        </p:nvPicPr>
        <p:blipFill>
          <a:blip r:embed="rId2">
            <a:extLst/>
          </a:blip>
          <a:stretch>
            <a:fillRect/>
          </a:stretch>
        </p:blipFill>
        <p:spPr>
          <a:xfrm>
            <a:off x="12513564" y="5305423"/>
            <a:ext cx="2857502" cy="5784356"/>
          </a:xfrm>
          <a:prstGeom prst="rect">
            <a:avLst/>
          </a:prstGeom>
          <a:ln w="12700">
            <a:round/>
          </a:ln>
          <a:effectLst>
            <a:reflection stA="29000" endPos="40000" dir="5400000" sy="-100000" algn="bl" rotWithShape="0"/>
          </a:effectLst>
        </p:spPr>
      </p:pic>
      <p:pic>
        <p:nvPicPr>
          <p:cNvPr id="32" name="image4.png"/>
          <p:cNvPicPr/>
          <p:nvPr/>
        </p:nvPicPr>
        <p:blipFill>
          <a:blip r:embed="rId3">
            <a:extLst/>
          </a:blip>
          <a:stretch>
            <a:fillRect/>
          </a:stretch>
        </p:blipFill>
        <p:spPr>
          <a:xfrm>
            <a:off x="16494397" y="3255705"/>
            <a:ext cx="6096001" cy="7934206"/>
          </a:xfrm>
          <a:prstGeom prst="rect">
            <a:avLst/>
          </a:prstGeom>
          <a:ln w="12700">
            <a:round/>
          </a:ln>
          <a:effectLst>
            <a:reflection stA="29000" endPos="40000" dir="5400000" sy="-100000" algn="bl" rotWithShape="0"/>
          </a:effectLst>
        </p:spPr>
      </p:pic>
      <p:sp>
        <p:nvSpPr>
          <p:cNvPr id="39" name="Shape 39"/>
          <p:cNvSpPr>
            <a:spLocks noGrp="1"/>
          </p:cNvSpPr>
          <p:nvPr>
            <p:ph type="title"/>
          </p:nvPr>
        </p:nvSpPr>
        <p:spPr>
          <a:prstGeom prst="rect">
            <a:avLst/>
          </a:prstGeom>
        </p:spPr>
        <p:txBody>
          <a:bodyPr/>
          <a:lstStyle/>
          <a:p>
            <a:pPr lvl="0">
              <a:defRPr sz="1800" b="0" cap="none" spc="0">
                <a:solidFill>
                  <a:srgbClr val="000000"/>
                </a:solidFill>
                <a:uFillTx/>
              </a:defRPr>
            </a:pPr>
            <a:r>
              <a:rPr sz="8400" b="1" cap="all" spc="-315">
                <a:solidFill>
                  <a:srgbClr val="FFFFFF"/>
                </a:solidFill>
                <a:uFill>
                  <a:solidFill>
                    <a:srgbClr val="FFFFFF"/>
                  </a:solidFill>
                </a:uFill>
              </a:rPr>
              <a:t>Title Text</a:t>
            </a:r>
          </a:p>
        </p:txBody>
      </p:sp>
      <p:sp>
        <p:nvSpPr>
          <p:cNvPr id="40" name="Shape 40"/>
          <p:cNvSpPr>
            <a:spLocks noGrp="1"/>
          </p:cNvSpPr>
          <p:nvPr>
            <p:ph type="body" idx="1"/>
          </p:nvPr>
        </p:nvSpPr>
        <p:spPr>
          <a:xfrm>
            <a:off x="1219200" y="3772628"/>
            <a:ext cx="9144000" cy="7467601"/>
          </a:xfrm>
          <a:prstGeom prst="rect">
            <a:avLst/>
          </a:prstGeom>
        </p:spPr>
        <p:txBody>
          <a:bodyPr lIns="0" tIns="0" rIns="0" bIns="0" numCol="1" spcCol="38100"/>
          <a:lstStyle>
            <a:lvl1pPr>
              <a:spcBef>
                <a:spcPts val="2400"/>
              </a:spcBef>
              <a:buClr>
                <a:srgbClr val="E0E0E0"/>
              </a:buClr>
              <a:defRPr spc="0"/>
            </a:lvl1pPr>
            <a:lvl2pPr marL="742950" indent="-285750">
              <a:spcBef>
                <a:spcPts val="1300"/>
              </a:spcBef>
              <a:buClrTx/>
              <a:buFont typeface="Arial"/>
              <a:buChar char="–"/>
              <a:defRPr spc="0">
                <a:solidFill>
                  <a:srgbClr val="D6D6D6"/>
                </a:solidFill>
                <a:uFill>
                  <a:solidFill>
                    <a:srgbClr val="D6D6D6"/>
                  </a:solidFill>
                </a:uFill>
              </a:defRPr>
            </a:lvl2pPr>
            <a:lvl3pPr>
              <a:buClrTx/>
              <a:buFont typeface="Arial"/>
              <a:defRPr spc="0">
                <a:solidFill>
                  <a:srgbClr val="D6D6D6"/>
                </a:solidFill>
                <a:uFill>
                  <a:solidFill>
                    <a:srgbClr val="D6D6D6"/>
                  </a:solidFill>
                </a:uFill>
              </a:defRPr>
            </a:lvl3pPr>
            <a:lvl4pPr>
              <a:spcBef>
                <a:spcPts val="900"/>
              </a:spcBef>
              <a:buClrTx/>
              <a:buFont typeface="Arial"/>
              <a:buChar char="–"/>
              <a:defRPr spc="0">
                <a:solidFill>
                  <a:srgbClr val="D6D6D6"/>
                </a:solidFill>
                <a:uFill>
                  <a:solidFill>
                    <a:srgbClr val="D6D6D6"/>
                  </a:solidFill>
                </a:uFill>
              </a:defRPr>
            </a:lvl4pPr>
            <a:lvl5pPr>
              <a:spcBef>
                <a:spcPts val="900"/>
              </a:spcBef>
              <a:buClrTx/>
              <a:buFont typeface="Arial"/>
              <a:buChar char="»"/>
              <a:defRPr spc="0">
                <a:solidFill>
                  <a:srgbClr val="D6D6D6"/>
                </a:solidFill>
                <a:uFill>
                  <a:solidFill>
                    <a:srgbClr val="D6D6D6"/>
                  </a:solidFill>
                </a:uFill>
              </a:defRPr>
            </a:lvl5pPr>
          </a:lstStyle>
          <a:p>
            <a:pPr lvl="0">
              <a:defRPr sz="1800">
                <a:solidFill>
                  <a:srgbClr val="000000"/>
                </a:solidFill>
                <a:uFillTx/>
              </a:defRPr>
            </a:pPr>
            <a:r>
              <a:rPr sz="3400">
                <a:solidFill>
                  <a:srgbClr val="E0E0E0"/>
                </a:solidFill>
                <a:uFill>
                  <a:solidFill>
                    <a:srgbClr val="E0E0E0"/>
                  </a:solidFill>
                </a:uFill>
              </a:rPr>
              <a:t>Body Level One</a:t>
            </a:r>
          </a:p>
          <a:p>
            <a:pPr lvl="1">
              <a:defRPr sz="1800">
                <a:solidFill>
                  <a:srgbClr val="000000"/>
                </a:solidFill>
                <a:uFillTx/>
              </a:defRPr>
            </a:pPr>
            <a:r>
              <a:rPr sz="3400">
                <a:solidFill>
                  <a:srgbClr val="D6D6D6"/>
                </a:solidFill>
                <a:uFill>
                  <a:solidFill>
                    <a:srgbClr val="D6D6D6"/>
                  </a:solidFill>
                </a:uFill>
              </a:rPr>
              <a:t>Body Level Two</a:t>
            </a:r>
          </a:p>
          <a:p>
            <a:pPr lvl="2">
              <a:defRPr sz="1800">
                <a:solidFill>
                  <a:srgbClr val="000000"/>
                </a:solidFill>
                <a:uFillTx/>
              </a:defRPr>
            </a:pPr>
            <a:r>
              <a:rPr sz="3400">
                <a:solidFill>
                  <a:srgbClr val="D6D6D6"/>
                </a:solidFill>
                <a:uFill>
                  <a:solidFill>
                    <a:srgbClr val="D6D6D6"/>
                  </a:solidFill>
                </a:uFill>
              </a:rPr>
              <a:t>Body Level Three</a:t>
            </a:r>
          </a:p>
          <a:p>
            <a:pPr lvl="3">
              <a:defRPr sz="1800">
                <a:solidFill>
                  <a:srgbClr val="000000"/>
                </a:solidFill>
                <a:uFillTx/>
              </a:defRPr>
            </a:pPr>
            <a:r>
              <a:rPr sz="3400">
                <a:solidFill>
                  <a:srgbClr val="D6D6D6"/>
                </a:solidFill>
                <a:uFill>
                  <a:solidFill>
                    <a:srgbClr val="D6D6D6"/>
                  </a:solidFill>
                </a:uFill>
              </a:rPr>
              <a:t>Body Level Four</a:t>
            </a:r>
          </a:p>
          <a:p>
            <a:pPr lvl="4">
              <a:defRPr sz="1800">
                <a:solidFill>
                  <a:srgbClr val="000000"/>
                </a:solidFill>
                <a:uFillTx/>
              </a:defRPr>
            </a:pPr>
            <a:r>
              <a:rPr sz="3400">
                <a:solidFill>
                  <a:srgbClr val="D6D6D6"/>
                </a:solidFill>
                <a:uFill>
                  <a:solidFill>
                    <a:srgbClr val="D6D6D6"/>
                  </a:solidFill>
                </a:uFill>
              </a:rPr>
              <a:t>Body Level Five</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9DE7D1-49C6-4C3B-A527-B4D9399800E5}" type="datetime1">
              <a:rPr lang="en-US" smtClean="0"/>
              <a:t>5/1/2019</a:t>
            </a:fld>
            <a:endParaRPr lang="en-US"/>
          </a:p>
        </p:txBody>
      </p:sp>
      <p:sp>
        <p:nvSpPr>
          <p:cNvPr id="5" name="Footer Placeholder 4"/>
          <p:cNvSpPr>
            <a:spLocks noGrp="1"/>
          </p:cNvSpPr>
          <p:nvPr>
            <p:ph type="ftr" sz="quarter" idx="11"/>
          </p:nvPr>
        </p:nvSpPr>
        <p:spPr/>
        <p:txBody>
          <a:bodyPr/>
          <a:lstStyle/>
          <a:p>
            <a:r>
              <a:rPr lang="en-US"/>
              <a:t>FOR DISCUSSION PURPOSES ONLY</a:t>
            </a:r>
          </a:p>
        </p:txBody>
      </p:sp>
      <p:sp>
        <p:nvSpPr>
          <p:cNvPr id="6" name="Slide Number Placeholder 5"/>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09846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0C9599-355A-4A7F-B8E3-CB829B25EED5}" type="datetime1">
              <a:rPr lang="en-US" smtClean="0"/>
              <a:t>5/1/2019</a:t>
            </a:fld>
            <a:endParaRPr lang="en-US"/>
          </a:p>
        </p:txBody>
      </p:sp>
      <p:sp>
        <p:nvSpPr>
          <p:cNvPr id="6" name="Footer Placeholder 5"/>
          <p:cNvSpPr>
            <a:spLocks noGrp="1"/>
          </p:cNvSpPr>
          <p:nvPr>
            <p:ph type="ftr" sz="quarter" idx="11"/>
          </p:nvPr>
        </p:nvSpPr>
        <p:spPr/>
        <p:txBody>
          <a:bodyPr/>
          <a:lstStyle/>
          <a:p>
            <a:r>
              <a:rPr lang="en-US"/>
              <a:t>FOR DISCUSSION PURPOSES ONLY</a:t>
            </a:r>
          </a:p>
        </p:txBody>
      </p:sp>
      <p:sp>
        <p:nvSpPr>
          <p:cNvPr id="7" name="Slide Number Placeholder 6"/>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252427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741EAB-D34D-4EF7-8181-815FDDBF6DE5}" type="datetime1">
              <a:rPr lang="en-US" smtClean="0"/>
              <a:t>5/1/2019</a:t>
            </a:fld>
            <a:endParaRPr lang="en-US"/>
          </a:p>
        </p:txBody>
      </p:sp>
      <p:sp>
        <p:nvSpPr>
          <p:cNvPr id="8" name="Footer Placeholder 7"/>
          <p:cNvSpPr>
            <a:spLocks noGrp="1"/>
          </p:cNvSpPr>
          <p:nvPr>
            <p:ph type="ftr" sz="quarter" idx="11"/>
          </p:nvPr>
        </p:nvSpPr>
        <p:spPr/>
        <p:txBody>
          <a:bodyPr/>
          <a:lstStyle/>
          <a:p>
            <a:r>
              <a:rPr lang="en-US"/>
              <a:t>FOR DISCUSSION PURPOSES ONLY</a:t>
            </a:r>
          </a:p>
        </p:txBody>
      </p:sp>
      <p:sp>
        <p:nvSpPr>
          <p:cNvPr id="9" name="Slide Number Placeholder 8"/>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10772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77CC86-E758-4E03-8C2E-65A9A9FC5759}" type="datetime1">
              <a:rPr lang="en-US" smtClean="0"/>
              <a:t>5/1/2019</a:t>
            </a:fld>
            <a:endParaRPr lang="en-US"/>
          </a:p>
        </p:txBody>
      </p:sp>
      <p:sp>
        <p:nvSpPr>
          <p:cNvPr id="4" name="Footer Placeholder 3"/>
          <p:cNvSpPr>
            <a:spLocks noGrp="1"/>
          </p:cNvSpPr>
          <p:nvPr>
            <p:ph type="ftr" sz="quarter" idx="11"/>
          </p:nvPr>
        </p:nvSpPr>
        <p:spPr/>
        <p:txBody>
          <a:bodyPr/>
          <a:lstStyle/>
          <a:p>
            <a:r>
              <a:rPr lang="en-US"/>
              <a:t>FOR DISCUSSION PURPOSES ONLY</a:t>
            </a:r>
          </a:p>
        </p:txBody>
      </p:sp>
      <p:sp>
        <p:nvSpPr>
          <p:cNvPr id="5" name="Slide Number Placeholder 4"/>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49001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A60A9-E078-4CE8-8F01-935E11A07659}" type="datetime1">
              <a:rPr lang="en-US" smtClean="0"/>
              <a:t>5/1/2019</a:t>
            </a:fld>
            <a:endParaRPr lang="en-US"/>
          </a:p>
        </p:txBody>
      </p:sp>
      <p:sp>
        <p:nvSpPr>
          <p:cNvPr id="3" name="Footer Placeholder 2"/>
          <p:cNvSpPr>
            <a:spLocks noGrp="1"/>
          </p:cNvSpPr>
          <p:nvPr>
            <p:ph type="ftr" sz="quarter" idx="11"/>
          </p:nvPr>
        </p:nvSpPr>
        <p:spPr/>
        <p:txBody>
          <a:bodyPr/>
          <a:lstStyle/>
          <a:p>
            <a:r>
              <a:rPr lang="en-US"/>
              <a:t>FOR DISCUSSION PURPOSES ONLY</a:t>
            </a:r>
          </a:p>
        </p:txBody>
      </p:sp>
      <p:sp>
        <p:nvSpPr>
          <p:cNvPr id="4" name="Slide Number Placeholder 3"/>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451123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9F17A63-560E-4679-A728-01A49685C79B}" type="datetime1">
              <a:rPr lang="en-US" smtClean="0"/>
              <a:t>5/1/2019</a:t>
            </a:fld>
            <a:endParaRPr lang="en-US"/>
          </a:p>
        </p:txBody>
      </p:sp>
      <p:sp>
        <p:nvSpPr>
          <p:cNvPr id="6" name="Footer Placeholder 5"/>
          <p:cNvSpPr>
            <a:spLocks noGrp="1"/>
          </p:cNvSpPr>
          <p:nvPr>
            <p:ph type="ftr" sz="quarter" idx="11"/>
          </p:nvPr>
        </p:nvSpPr>
        <p:spPr/>
        <p:txBody>
          <a:bodyPr/>
          <a:lstStyle/>
          <a:p>
            <a:r>
              <a:rPr lang="en-US"/>
              <a:t>FOR DISCUSSION PURPOSES ONLY</a:t>
            </a:r>
          </a:p>
        </p:txBody>
      </p:sp>
      <p:sp>
        <p:nvSpPr>
          <p:cNvPr id="7" name="Slide Number Placeholder 6"/>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659911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79E38BB0-964F-4125-8B6E-91966A2B6B4A}" type="datetime1">
              <a:rPr lang="en-US" smtClean="0"/>
              <a:t>5/1/2019</a:t>
            </a:fld>
            <a:endParaRPr lang="en-US"/>
          </a:p>
        </p:txBody>
      </p:sp>
      <p:sp>
        <p:nvSpPr>
          <p:cNvPr id="6" name="Footer Placeholder 5"/>
          <p:cNvSpPr>
            <a:spLocks noGrp="1"/>
          </p:cNvSpPr>
          <p:nvPr>
            <p:ph type="ftr" sz="quarter" idx="11"/>
          </p:nvPr>
        </p:nvSpPr>
        <p:spPr/>
        <p:txBody>
          <a:bodyPr/>
          <a:lstStyle/>
          <a:p>
            <a:r>
              <a:rPr lang="en-US"/>
              <a:t>FOR DISCUSSION PURPOSES ONLY</a:t>
            </a:r>
          </a:p>
        </p:txBody>
      </p:sp>
      <p:sp>
        <p:nvSpPr>
          <p:cNvPr id="7" name="Slide Number Placeholder 6"/>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431389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1D56A6-3B83-476D-B9E5-F4AF4CE4C23C}" type="datetime1">
              <a:rPr lang="en-US" smtClean="0"/>
              <a:t>5/1/2019</a:t>
            </a:fld>
            <a:endParaRPr lang="en-US"/>
          </a:p>
        </p:txBody>
      </p:sp>
      <p:sp>
        <p:nvSpPr>
          <p:cNvPr id="5" name="Footer Placeholder 4"/>
          <p:cNvSpPr>
            <a:spLocks noGrp="1"/>
          </p:cNvSpPr>
          <p:nvPr>
            <p:ph type="ftr" sz="quarter" idx="11"/>
          </p:nvPr>
        </p:nvSpPr>
        <p:spPr/>
        <p:txBody>
          <a:bodyPr/>
          <a:lstStyle/>
          <a:p>
            <a:r>
              <a:rPr lang="en-US"/>
              <a:t>FOR DISCUSSION PURPOSES ONLY</a:t>
            </a:r>
          </a:p>
        </p:txBody>
      </p:sp>
      <p:sp>
        <p:nvSpPr>
          <p:cNvPr id="6" name="Slide Number Placeholder 5"/>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782020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E59ED-0B71-4488-B56A-09F08172B2B2}" type="datetime1">
              <a:rPr lang="en-US" smtClean="0"/>
              <a:t>5/1/2019</a:t>
            </a:fld>
            <a:endParaRPr lang="en-US"/>
          </a:p>
        </p:txBody>
      </p:sp>
      <p:sp>
        <p:nvSpPr>
          <p:cNvPr id="5" name="Footer Placeholder 4"/>
          <p:cNvSpPr>
            <a:spLocks noGrp="1"/>
          </p:cNvSpPr>
          <p:nvPr>
            <p:ph type="ftr" sz="quarter" idx="11"/>
          </p:nvPr>
        </p:nvSpPr>
        <p:spPr/>
        <p:txBody>
          <a:bodyPr/>
          <a:lstStyle/>
          <a:p>
            <a:r>
              <a:rPr lang="en-US"/>
              <a:t>FOR DISCUSSION PURPOSES ONLY</a:t>
            </a:r>
          </a:p>
        </p:txBody>
      </p:sp>
      <p:sp>
        <p:nvSpPr>
          <p:cNvPr id="6" name="Slide Number Placeholder 5"/>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3993686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Chapter 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21490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 name="Shape 49"/>
          <p:cNvSpPr>
            <a:spLocks noGrp="1"/>
          </p:cNvSpPr>
          <p:nvPr>
            <p:ph type="title"/>
          </p:nvPr>
        </p:nvSpPr>
        <p:spPr>
          <a:xfrm>
            <a:off x="1219200" y="587682"/>
            <a:ext cx="21945600" cy="1295401"/>
          </a:xfrm>
          <a:prstGeom prst="rect">
            <a:avLst/>
          </a:prstGeom>
        </p:spPr>
        <p:txBody>
          <a:bodyPr/>
          <a:lstStyle/>
          <a:p>
            <a:pPr lvl="0">
              <a:defRPr sz="1800" b="0" cap="none" spc="0">
                <a:solidFill>
                  <a:srgbClr val="000000"/>
                </a:solidFill>
                <a:uFillTx/>
              </a:defRPr>
            </a:pPr>
            <a:r>
              <a:rPr sz="8400" b="1" cap="all" spc="-315">
                <a:solidFill>
                  <a:srgbClr val="FFFFFF"/>
                </a:solidFill>
                <a:uFill>
                  <a:solidFill>
                    <a:srgbClr val="FFFFFF"/>
                  </a:solidFill>
                </a:uFill>
              </a:rPr>
              <a:t>Title Text</a:t>
            </a:r>
          </a:p>
        </p:txBody>
      </p:sp>
      <p:sp>
        <p:nvSpPr>
          <p:cNvPr id="50" name="Shape 50"/>
          <p:cNvSpPr>
            <a:spLocks noGrp="1"/>
          </p:cNvSpPr>
          <p:nvPr>
            <p:ph type="body" idx="1"/>
          </p:nvPr>
        </p:nvSpPr>
        <p:spPr>
          <a:xfrm>
            <a:off x="1219200" y="1850718"/>
            <a:ext cx="21945600" cy="939801"/>
          </a:xfrm>
          <a:prstGeom prst="rect">
            <a:avLst/>
          </a:prstGeom>
        </p:spPr>
        <p:txBody>
          <a:bodyPr lIns="38100" tIns="38100" rIns="38100" bIns="38100" numCol="1" spcCol="38100"/>
          <a:lstStyle>
            <a:lvl1pPr algn="ctr">
              <a:spcBef>
                <a:spcPts val="0"/>
              </a:spcBef>
              <a:buClrTx/>
              <a:buFontTx/>
              <a:defRPr sz="5200" spc="0">
                <a:solidFill>
                  <a:srgbClr val="899AA5"/>
                </a:solidFill>
                <a:uFill>
                  <a:solidFill>
                    <a:srgbClr val="899AA5"/>
                  </a:solidFill>
                </a:uFill>
              </a:defRPr>
            </a:lvl1pPr>
            <a:lvl2pPr marL="742950" indent="-285750">
              <a:spcBef>
                <a:spcPts val="1300"/>
              </a:spcBef>
              <a:buClrTx/>
              <a:buFont typeface="Arial"/>
              <a:buChar char="–"/>
              <a:defRPr sz="5200" spc="0">
                <a:solidFill>
                  <a:srgbClr val="899AA5"/>
                </a:solidFill>
                <a:uFill>
                  <a:solidFill>
                    <a:srgbClr val="899AA5"/>
                  </a:solidFill>
                </a:uFill>
              </a:defRPr>
            </a:lvl2pPr>
            <a:lvl3pPr>
              <a:buClrTx/>
              <a:buFont typeface="Arial"/>
              <a:defRPr sz="5200" spc="0">
                <a:solidFill>
                  <a:srgbClr val="899AA5"/>
                </a:solidFill>
                <a:uFill>
                  <a:solidFill>
                    <a:srgbClr val="899AA5"/>
                  </a:solidFill>
                </a:uFill>
              </a:defRPr>
            </a:lvl3pPr>
            <a:lvl4pPr>
              <a:spcBef>
                <a:spcPts val="900"/>
              </a:spcBef>
              <a:buClrTx/>
              <a:buFont typeface="Arial"/>
              <a:buChar char="–"/>
              <a:defRPr sz="5200" spc="0">
                <a:solidFill>
                  <a:srgbClr val="899AA5"/>
                </a:solidFill>
                <a:uFill>
                  <a:solidFill>
                    <a:srgbClr val="899AA5"/>
                  </a:solidFill>
                </a:uFill>
              </a:defRPr>
            </a:lvl4pPr>
            <a:lvl5pPr>
              <a:spcBef>
                <a:spcPts val="900"/>
              </a:spcBef>
              <a:buClrTx/>
              <a:buFont typeface="Arial"/>
              <a:buChar char="»"/>
              <a:defRPr sz="5200" spc="0">
                <a:solidFill>
                  <a:srgbClr val="899AA5"/>
                </a:solidFill>
                <a:uFill>
                  <a:solidFill>
                    <a:srgbClr val="899AA5"/>
                  </a:solidFill>
                </a:uFill>
              </a:defRPr>
            </a:lvl5pPr>
          </a:lstStyle>
          <a:p>
            <a:pPr lvl="0">
              <a:defRPr sz="1800">
                <a:solidFill>
                  <a:srgbClr val="000000"/>
                </a:solidFill>
                <a:uFillTx/>
              </a:defRPr>
            </a:pPr>
            <a:r>
              <a:rPr sz="5200">
                <a:solidFill>
                  <a:srgbClr val="899AA5"/>
                </a:solidFill>
                <a:uFill>
                  <a:solidFill>
                    <a:srgbClr val="899AA5"/>
                  </a:solidFill>
                </a:uFill>
              </a:rPr>
              <a:t>Body Level One</a:t>
            </a:r>
          </a:p>
          <a:p>
            <a:pPr lvl="1">
              <a:defRPr sz="1800">
                <a:solidFill>
                  <a:srgbClr val="000000"/>
                </a:solidFill>
                <a:uFillTx/>
              </a:defRPr>
            </a:pPr>
            <a:r>
              <a:rPr sz="5200">
                <a:solidFill>
                  <a:srgbClr val="899AA5"/>
                </a:solidFill>
                <a:uFill>
                  <a:solidFill>
                    <a:srgbClr val="899AA5"/>
                  </a:solidFill>
                </a:uFill>
              </a:rPr>
              <a:t>Body Level Two</a:t>
            </a:r>
          </a:p>
          <a:p>
            <a:pPr lvl="2">
              <a:defRPr sz="1800">
                <a:solidFill>
                  <a:srgbClr val="000000"/>
                </a:solidFill>
                <a:uFillTx/>
              </a:defRPr>
            </a:pPr>
            <a:r>
              <a:rPr sz="5200">
                <a:solidFill>
                  <a:srgbClr val="899AA5"/>
                </a:solidFill>
                <a:uFill>
                  <a:solidFill>
                    <a:srgbClr val="899AA5"/>
                  </a:solidFill>
                </a:uFill>
              </a:rPr>
              <a:t>Body Level Three</a:t>
            </a:r>
          </a:p>
          <a:p>
            <a:pPr lvl="3">
              <a:defRPr sz="1800">
                <a:solidFill>
                  <a:srgbClr val="000000"/>
                </a:solidFill>
                <a:uFillTx/>
              </a:defRPr>
            </a:pPr>
            <a:r>
              <a:rPr sz="5200">
                <a:solidFill>
                  <a:srgbClr val="899AA5"/>
                </a:solidFill>
                <a:uFill>
                  <a:solidFill>
                    <a:srgbClr val="899AA5"/>
                  </a:solidFill>
                </a:uFill>
              </a:rPr>
              <a:t>Body Level Four</a:t>
            </a:r>
          </a:p>
          <a:p>
            <a:pPr lvl="4">
              <a:defRPr sz="1800">
                <a:solidFill>
                  <a:srgbClr val="000000"/>
                </a:solidFill>
                <a:uFillTx/>
              </a:defRPr>
            </a:pPr>
            <a:r>
              <a:rPr sz="5200">
                <a:solidFill>
                  <a:srgbClr val="899AA5"/>
                </a:solidFill>
                <a:uFill>
                  <a:solidFill>
                    <a:srgbClr val="899AA5"/>
                  </a:solidFill>
                </a:u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2AF8-4B9B-47E0-BEB5-566AED575220}"/>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C8FA82FF-E9CE-47DC-B7E7-6CFC038444E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517DA7E6-5C16-4426-934E-C78859165730}"/>
              </a:ext>
            </a:extLst>
          </p:cNvPr>
          <p:cNvSpPr>
            <a:spLocks noGrp="1"/>
          </p:cNvSpPr>
          <p:nvPr>
            <p:ph type="dt" sz="half" idx="10"/>
          </p:nvPr>
        </p:nvSpPr>
        <p:spPr/>
        <p:txBody>
          <a:bodyPr/>
          <a:lstStyle>
            <a:lvl1pPr>
              <a:defRPr/>
            </a:lvl1pPr>
          </a:lstStyle>
          <a:p>
            <a:pPr>
              <a:defRPr/>
            </a:pPr>
            <a:fld id="{DAE9E180-E8B4-4ABE-AF7C-99667DBCA069}" type="datetimeFigureOut">
              <a:rPr lang="en-US"/>
              <a:pPr>
                <a:defRPr/>
              </a:pPr>
              <a:t>5/1/2019</a:t>
            </a:fld>
            <a:endParaRPr lang="en-US"/>
          </a:p>
        </p:txBody>
      </p:sp>
      <p:sp>
        <p:nvSpPr>
          <p:cNvPr id="5" name="Footer Placeholder 4">
            <a:extLst>
              <a:ext uri="{FF2B5EF4-FFF2-40B4-BE49-F238E27FC236}">
                <a16:creationId xmlns:a16="http://schemas.microsoft.com/office/drawing/2014/main" id="{35E172A8-1697-48F3-9295-6E20D19AE8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A17454-1AAD-4463-94BD-6378D9737B71}"/>
              </a:ext>
            </a:extLst>
          </p:cNvPr>
          <p:cNvSpPr>
            <a:spLocks noGrp="1"/>
          </p:cNvSpPr>
          <p:nvPr>
            <p:ph type="sldNum" sz="quarter" idx="12"/>
          </p:nvPr>
        </p:nvSpPr>
        <p:spPr/>
        <p:txBody>
          <a:bodyPr/>
          <a:lstStyle>
            <a:lvl1pPr>
              <a:defRPr/>
            </a:lvl1pPr>
          </a:lstStyle>
          <a:p>
            <a:pPr>
              <a:defRPr/>
            </a:pPr>
            <a:fld id="{49F6076D-DDD4-425F-94BD-C642BA5D4FC6}" type="slidenum">
              <a:rPr lang="en-US"/>
              <a:pPr>
                <a:defRPr/>
              </a:pPr>
              <a:t>‹#›</a:t>
            </a:fld>
            <a:endParaRPr lang="en-US"/>
          </a:p>
        </p:txBody>
      </p:sp>
    </p:spTree>
    <p:extLst>
      <p:ext uri="{BB962C8B-B14F-4D97-AF65-F5344CB8AC3E}">
        <p14:creationId xmlns:p14="http://schemas.microsoft.com/office/powerpoint/2010/main" val="46297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97D19-5991-48D2-8A5A-8B0DAE5EB968}" type="datetime1">
              <a:rPr lang="en-US" smtClean="0"/>
              <a:t>5/1/2019</a:t>
            </a:fld>
            <a:endParaRPr lang="en-US"/>
          </a:p>
        </p:txBody>
      </p:sp>
      <p:sp>
        <p:nvSpPr>
          <p:cNvPr id="5" name="Footer Placeholder 4"/>
          <p:cNvSpPr>
            <a:spLocks noGrp="1"/>
          </p:cNvSpPr>
          <p:nvPr>
            <p:ph type="ftr" sz="quarter" idx="11"/>
          </p:nvPr>
        </p:nvSpPr>
        <p:spPr/>
        <p:txBody>
          <a:bodyPr/>
          <a:lstStyle/>
          <a:p>
            <a:r>
              <a:rPr lang="en-US"/>
              <a:t>FOR DISCUSSION PURPOSES ONLY</a:t>
            </a:r>
          </a:p>
        </p:txBody>
      </p:sp>
      <p:sp>
        <p:nvSpPr>
          <p:cNvPr id="6" name="Slide Number Placeholder 5"/>
          <p:cNvSpPr>
            <a:spLocks noGrp="1"/>
          </p:cNvSpPr>
          <p:nvPr>
            <p:ph type="sldNum" sz="quarter" idx="12"/>
          </p:nvPr>
        </p:nvSpPr>
        <p:spPr/>
        <p:txBody>
          <a:bodyPr/>
          <a:lstStyle/>
          <a:p>
            <a:fld id="{0CC0C8DE-5DF6-4D38-89B0-F629D899EC2D}" type="slidenum">
              <a:rPr lang="en-US" smtClean="0"/>
              <a:t>‹#›</a:t>
            </a:fld>
            <a:endParaRPr lang="en-US"/>
          </a:p>
        </p:txBody>
      </p:sp>
    </p:spTree>
    <p:extLst>
      <p:ext uri="{BB962C8B-B14F-4D97-AF65-F5344CB8AC3E}">
        <p14:creationId xmlns:p14="http://schemas.microsoft.com/office/powerpoint/2010/main" val="2341200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4384000" cy="13716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sp>
        <p:nvSpPr>
          <p:cNvPr id="8" name="Oval 7"/>
          <p:cNvSpPr/>
          <p:nvPr userDrawn="1"/>
        </p:nvSpPr>
        <p:spPr>
          <a:xfrm>
            <a:off x="1264337" y="11186161"/>
            <a:ext cx="405618" cy="405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pic>
        <p:nvPicPr>
          <p:cNvPr id="9" name="Picture 2" descr="Image result for massachusetts"/>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17917" b="82361" l="32500" r="60417">
                        <a14:foregroundMark x1="45417" y1="26250" x2="45417" y2="26250"/>
                        <a14:foregroundMark x1="58583" y1="38611" x2="58583" y2="38611"/>
                        <a14:foregroundMark x1="55333" y1="65278" x2="55333" y2="65278"/>
                        <a14:foregroundMark x1="40833" y1="34861" x2="40833" y2="34861"/>
                        <a14:foregroundMark x1="34917" y1="41944" x2="34917" y2="41944"/>
                        <a14:foregroundMark x1="46417" y1="75556" x2="46417" y2="75556"/>
                        <a14:foregroundMark x1="39500" y1="69583" x2="39500" y2="69583"/>
                        <a14:foregroundMark x1="40000" y1="37778" x2="40000" y2="37778"/>
                        <a14:foregroundMark x1="37083" y1="58194" x2="37083" y2="58194"/>
                        <a14:foregroundMark x1="37083" y1="56667" x2="37083" y2="56667"/>
                        <a14:foregroundMark x1="37417" y1="60000" x2="37417" y2="60000"/>
                        <a14:foregroundMark x1="45000" y1="73333" x2="45000" y2="73333"/>
                        <a14:foregroundMark x1="48000" y1="73333" x2="48000" y2="73333"/>
                      </a14:backgroundRemoval>
                    </a14:imgEffect>
                  </a14:imgLayer>
                </a14:imgProps>
              </a:ext>
              <a:ext uri="{28A0092B-C50C-407E-A947-70E740481C1C}">
                <a14:useLocalDpi xmlns:a14="http://schemas.microsoft.com/office/drawing/2010/main" val="0"/>
              </a:ext>
            </a:extLst>
          </a:blip>
          <a:srcRect l="29093" t="10616" r="36037" b="15996"/>
          <a:stretch/>
        </p:blipFill>
        <p:spPr bwMode="auto">
          <a:xfrm>
            <a:off x="668216" y="10339754"/>
            <a:ext cx="2409092" cy="30421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077308" y="11500339"/>
            <a:ext cx="21306692" cy="931986"/>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cxnSp>
        <p:nvCxnSpPr>
          <p:cNvPr id="11" name="Straight Connector 10"/>
          <p:cNvCxnSpPr/>
          <p:nvPr userDrawn="1"/>
        </p:nvCxnSpPr>
        <p:spPr>
          <a:xfrm>
            <a:off x="3077308" y="12432324"/>
            <a:ext cx="21306692" cy="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3840481" y="11584117"/>
            <a:ext cx="19118662" cy="584775"/>
          </a:xfrm>
          <a:prstGeom prst="rect">
            <a:avLst/>
          </a:prstGeom>
          <a:noFill/>
        </p:spPr>
        <p:txBody>
          <a:bodyPr wrap="square" rtlCol="0">
            <a:spAutoFit/>
          </a:bodyPr>
          <a:lstStyle/>
          <a:p>
            <a:r>
              <a:rPr lang="en-US" sz="3200" spc="600" dirty="0">
                <a:solidFill>
                  <a:schemeClr val="bg1">
                    <a:lumMod val="75000"/>
                  </a:schemeClr>
                </a:solidFill>
              </a:rPr>
              <a:t>COMMONWEALTH OF </a:t>
            </a:r>
            <a:r>
              <a:rPr lang="en-US" sz="2800" spc="600" dirty="0">
                <a:solidFill>
                  <a:schemeClr val="bg1">
                    <a:lumMod val="75000"/>
                  </a:schemeClr>
                </a:solidFill>
              </a:rPr>
              <a:t>MASSACHUSETTS</a:t>
            </a:r>
          </a:p>
        </p:txBody>
      </p:sp>
      <p:pic>
        <p:nvPicPr>
          <p:cNvPr id="13" name="Picture 4" descr="Image result for png The"/>
          <p:cNvPicPr>
            <a:picLocks noChangeAspect="1" noChangeArrowheads="1"/>
          </p:cNvPicPr>
          <p:nvPr userDrawn="1"/>
        </p:nvPicPr>
        <p:blipFill rotWithShape="1">
          <a:blip r:embed="rId4" cstate="print">
            <a:lum bright="70000" contrast="-70000"/>
            <a:extLst>
              <a:ext uri="{BEBA8EAE-BF5A-486C-A8C5-ECC9F3942E4B}">
                <a14:imgProps xmlns:a14="http://schemas.microsoft.com/office/drawing/2010/main">
                  <a14:imgLayer r:embed="rId5">
                    <a14:imgEffect>
                      <a14:backgroundRemoval t="20991" b="49175" l="18167" r="48750">
                        <a14:foregroundMark x1="32083" y1="33373" x2="32083" y2="33373"/>
                        <a14:foregroundMark x1="36833" y1="22524" x2="36833" y2="22524"/>
                        <a14:foregroundMark x1="35833" y1="39976" x2="35833" y2="39976"/>
                        <a14:foregroundMark x1="43083" y1="42217" x2="43083" y2="42217"/>
                      </a14:backgroundRemoval>
                    </a14:imgEffect>
                  </a14:imgLayer>
                </a14:imgProps>
              </a:ext>
              <a:ext uri="{28A0092B-C50C-407E-A947-70E740481C1C}">
                <a14:useLocalDpi xmlns:a14="http://schemas.microsoft.com/office/drawing/2010/main" val="0"/>
              </a:ext>
            </a:extLst>
          </a:blip>
          <a:srcRect l="16381" t="17997" r="50857" b="49793"/>
          <a:stretch/>
        </p:blipFill>
        <p:spPr bwMode="auto">
          <a:xfrm>
            <a:off x="3453871" y="11764558"/>
            <a:ext cx="461386" cy="32055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930B97E7-4250-4D55-BEE0-4A8C866736EC}" type="slidenum">
              <a:rPr lang="en-US" smtClean="0"/>
              <a:t>‹#›</a:t>
            </a:fld>
            <a:endParaRPr lang="en-US"/>
          </a:p>
        </p:txBody>
      </p:sp>
    </p:spTree>
    <p:extLst>
      <p:ext uri="{BB962C8B-B14F-4D97-AF65-F5344CB8AC3E}">
        <p14:creationId xmlns:p14="http://schemas.microsoft.com/office/powerpoint/2010/main" val="446754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microsoft.com/office/2007/relationships/hdphoto" Target="../media/hdphoto1.wdp"/><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6.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1219200" y="584200"/>
            <a:ext cx="21945600" cy="1295400"/>
          </a:xfrm>
          <a:prstGeom prst="rect">
            <a:avLst/>
          </a:prstGeom>
          <a:ln w="12700">
            <a:round/>
          </a:ln>
          <a:extLst>
            <a:ext uri="{C572A759-6A51-4108-AA02-DFA0A04FC94B}">
              <ma14:wrappingTextBoxFlag xmlns:ma14="http://schemas.microsoft.com/office/mac/drawingml/2011/main" xmlns="" val="1"/>
            </a:ext>
          </a:extLst>
        </p:spPr>
        <p:txBody>
          <a:bodyPr lIns="38100" tIns="38100" rIns="38100" bIns="38100" anchor="ctr"/>
          <a:lstStyle/>
          <a:p>
            <a:pPr lvl="0">
              <a:defRPr sz="1800" b="0" cap="none" spc="0">
                <a:solidFill>
                  <a:srgbClr val="000000"/>
                </a:solidFill>
                <a:uFillTx/>
              </a:defRPr>
            </a:pPr>
            <a:r>
              <a:rPr sz="8400" b="1" cap="all" spc="-315" dirty="0">
                <a:solidFill>
                  <a:srgbClr val="FFFFFF"/>
                </a:solidFill>
                <a:uFill>
                  <a:solidFill>
                    <a:srgbClr val="FFFFFF"/>
                  </a:solidFill>
                </a:uFill>
              </a:rPr>
              <a:t>Title Text</a:t>
            </a:r>
          </a:p>
        </p:txBody>
      </p:sp>
      <p:sp>
        <p:nvSpPr>
          <p:cNvPr id="9" name="Shape 9"/>
          <p:cNvSpPr>
            <a:spLocks noGrp="1"/>
          </p:cNvSpPr>
          <p:nvPr>
            <p:ph type="body" idx="1"/>
          </p:nvPr>
        </p:nvSpPr>
        <p:spPr>
          <a:xfrm>
            <a:off x="1219200" y="4292600"/>
            <a:ext cx="21945600" cy="6858000"/>
          </a:xfrm>
          <a:prstGeom prst="rect">
            <a:avLst/>
          </a:prstGeom>
          <a:ln w="12700">
            <a:round/>
          </a:ln>
          <a:extLst>
            <a:ext uri="{C572A759-6A51-4108-AA02-DFA0A04FC94B}">
              <ma14:wrappingTextBoxFlag xmlns:ma14="http://schemas.microsoft.com/office/mac/drawingml/2011/main" xmlns="" val="1"/>
            </a:ext>
          </a:extLst>
        </p:spPr>
        <p:txBody>
          <a:bodyPr lIns="254000" tIns="254000" rIns="254000" bIns="254000" numCol="2" spcCol="479999"/>
          <a:lstStyle>
            <a:lvl2pPr>
              <a:buClrTx/>
              <a:buFont typeface="Arial"/>
              <a:buChar char="●"/>
              <a:defRPr>
                <a:solidFill>
                  <a:srgbClr val="D6D6D6"/>
                </a:solidFill>
                <a:uFill>
                  <a:solidFill>
                    <a:srgbClr val="D6D6D6"/>
                  </a:solidFill>
                </a:uFill>
              </a:defRPr>
            </a:lvl2pPr>
            <a:lvl3pPr>
              <a:buClrTx/>
              <a:buFont typeface="Arial"/>
              <a:defRPr>
                <a:solidFill>
                  <a:srgbClr val="D6D6D6"/>
                </a:solidFill>
                <a:uFill>
                  <a:solidFill>
                    <a:srgbClr val="D6D6D6"/>
                  </a:solidFill>
                </a:uFill>
              </a:defRPr>
            </a:lvl3pPr>
            <a:lvl4pPr>
              <a:buClrTx/>
              <a:buFont typeface="Arial"/>
              <a:buChar char="–"/>
              <a:defRPr>
                <a:solidFill>
                  <a:srgbClr val="D6D6D6"/>
                </a:solidFill>
                <a:uFill>
                  <a:solidFill>
                    <a:srgbClr val="D6D6D6"/>
                  </a:solidFill>
                </a:uFill>
              </a:defRPr>
            </a:lvl4pPr>
            <a:lvl5pPr>
              <a:buClrTx/>
              <a:buFont typeface="Arial"/>
              <a:buChar char="»"/>
              <a:defRPr>
                <a:solidFill>
                  <a:srgbClr val="D6D6D6"/>
                </a:solidFill>
                <a:uFill>
                  <a:solidFill>
                    <a:srgbClr val="D6D6D6"/>
                  </a:solidFill>
                </a:uFill>
              </a:defRPr>
            </a:lvl5pPr>
          </a:lstStyle>
          <a:p>
            <a:pPr lvl="0">
              <a:defRPr sz="1800" spc="0">
                <a:solidFill>
                  <a:srgbClr val="000000"/>
                </a:solidFill>
                <a:uFillTx/>
              </a:defRPr>
            </a:pPr>
            <a:r>
              <a:rPr sz="3400" spc="-170" dirty="0">
                <a:solidFill>
                  <a:srgbClr val="E0E0E0"/>
                </a:solidFill>
                <a:uFill>
                  <a:solidFill>
                    <a:srgbClr val="E0E0E0"/>
                  </a:solidFill>
                </a:uFill>
              </a:rPr>
              <a:t>Body Level One</a:t>
            </a:r>
          </a:p>
          <a:p>
            <a:pPr lvl="1">
              <a:defRPr sz="1800" spc="0">
                <a:solidFill>
                  <a:srgbClr val="000000"/>
                </a:solidFill>
                <a:uFillTx/>
              </a:defRPr>
            </a:pPr>
            <a:r>
              <a:rPr sz="3400" spc="-170" dirty="0">
                <a:solidFill>
                  <a:srgbClr val="D6D6D6"/>
                </a:solidFill>
                <a:uFill>
                  <a:solidFill>
                    <a:srgbClr val="D6D6D6"/>
                  </a:solidFill>
                </a:uFill>
              </a:rPr>
              <a:t>Body Level Two</a:t>
            </a:r>
          </a:p>
          <a:p>
            <a:pPr lvl="2">
              <a:defRPr sz="1800" spc="0">
                <a:solidFill>
                  <a:srgbClr val="000000"/>
                </a:solidFill>
                <a:uFillTx/>
              </a:defRPr>
            </a:pPr>
            <a:r>
              <a:rPr sz="3400" spc="-170" dirty="0">
                <a:solidFill>
                  <a:srgbClr val="D6D6D6"/>
                </a:solidFill>
                <a:uFill>
                  <a:solidFill>
                    <a:srgbClr val="D6D6D6"/>
                  </a:solidFill>
                </a:uFill>
              </a:rPr>
              <a:t>Body Level Three</a:t>
            </a:r>
          </a:p>
          <a:p>
            <a:pPr lvl="3">
              <a:defRPr sz="1800" spc="0">
                <a:solidFill>
                  <a:srgbClr val="000000"/>
                </a:solidFill>
                <a:uFillTx/>
              </a:defRPr>
            </a:pPr>
            <a:r>
              <a:rPr sz="3400" spc="-170" dirty="0">
                <a:solidFill>
                  <a:srgbClr val="D6D6D6"/>
                </a:solidFill>
                <a:uFill>
                  <a:solidFill>
                    <a:srgbClr val="D6D6D6"/>
                  </a:solidFill>
                </a:uFill>
              </a:rPr>
              <a:t>Body Level Four</a:t>
            </a:r>
          </a:p>
          <a:p>
            <a:pPr lvl="4">
              <a:defRPr sz="1800" spc="0">
                <a:solidFill>
                  <a:srgbClr val="000000"/>
                </a:solidFill>
                <a:uFillTx/>
              </a:defRPr>
            </a:pPr>
            <a:r>
              <a:rPr sz="3400" spc="-170" dirty="0">
                <a:solidFill>
                  <a:srgbClr val="D6D6D6"/>
                </a:solidFill>
                <a:uFill>
                  <a:solidFill>
                    <a:srgbClr val="D6D6D6"/>
                  </a:solidFill>
                </a:u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70" r:id="rId7"/>
    <p:sldLayoutId id="2147483710" r:id="rId8"/>
  </p:sldLayoutIdLst>
  <p:transition spd="med"/>
  <p:hf hdr="0" ftr="0" dt="0"/>
  <p:txStyles>
    <p:titleStyle>
      <a:lvl1pPr algn="ctr" defTabSz="1828800">
        <a:defRPr sz="8400" b="1" cap="all" spc="-315">
          <a:solidFill>
            <a:srgbClr val="FFFFFF"/>
          </a:solidFill>
          <a:uFill>
            <a:solidFill>
              <a:srgbClr val="FFFFFF"/>
            </a:solidFill>
          </a:uFill>
          <a:latin typeface="Arial" panose="020B0604020202020204" pitchFamily="34" charset="0"/>
          <a:ea typeface="Arial" panose="020B0604020202020204" pitchFamily="34" charset="0"/>
          <a:cs typeface="Arial" panose="020B0604020202020204" pitchFamily="34" charset="0"/>
          <a:sym typeface="Montserrat-Regular"/>
        </a:defRPr>
      </a:lvl1pPr>
      <a:lvl2pPr indent="2286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2pPr>
      <a:lvl3pPr indent="4572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3pPr>
      <a:lvl4pPr indent="6858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4pPr>
      <a:lvl5pPr indent="9144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5pPr>
      <a:lvl6pPr indent="11430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6pPr>
      <a:lvl7pPr indent="13716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7pPr>
      <a:lvl8pPr indent="16002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8pPr>
      <a:lvl9pPr indent="1828800" algn="ctr" defTabSz="1828800">
        <a:defRPr sz="8400" b="1" cap="all" spc="-315">
          <a:solidFill>
            <a:srgbClr val="FFFFFF"/>
          </a:solidFill>
          <a:uFill>
            <a:solidFill>
              <a:srgbClr val="FFFFFF"/>
            </a:solidFill>
          </a:uFill>
          <a:latin typeface="Montserrat-Regular"/>
          <a:ea typeface="Montserrat-Regular"/>
          <a:cs typeface="Montserrat-Regular"/>
          <a:sym typeface="Montserrat-Regular"/>
        </a:defRPr>
      </a:lvl9pPr>
    </p:titleStyle>
    <p:bodyStyle>
      <a:lvl1pPr defTabSz="1828800">
        <a:spcBef>
          <a:spcPts val="1100"/>
        </a:spcBef>
        <a:buClr>
          <a:srgbClr val="85929C"/>
        </a:buClr>
        <a:buFont typeface="ArialUnicodeMS"/>
        <a:defRPr sz="3400" spc="-170">
          <a:solidFill>
            <a:srgbClr val="E0E0E0"/>
          </a:solidFill>
          <a:uFill>
            <a:solidFill>
              <a:srgbClr val="E0E0E0"/>
            </a:solidFill>
          </a:uFill>
          <a:latin typeface="Arial" panose="020B0604020202020204" pitchFamily="34" charset="0"/>
          <a:ea typeface="Arial" panose="020B0604020202020204" pitchFamily="34" charset="0"/>
          <a:cs typeface="Arial" panose="020B0604020202020204" pitchFamily="34" charset="0"/>
          <a:sym typeface="Montserrat-Regular"/>
        </a:defRPr>
      </a:lvl1pPr>
      <a:lvl2pPr marL="361950" indent="-276225" defTabSz="1828800">
        <a:spcBef>
          <a:spcPts val="1100"/>
        </a:spcBef>
        <a:buClr>
          <a:srgbClr val="85929C"/>
        </a:buClr>
        <a:buSzPct val="100000"/>
        <a:buFont typeface="ArialUnicodeMS"/>
        <a:buChar char="•"/>
        <a:defRPr sz="3400" spc="-170">
          <a:solidFill>
            <a:srgbClr val="E0E0E0"/>
          </a:solidFill>
          <a:uFill>
            <a:solidFill>
              <a:srgbClr val="E0E0E0"/>
            </a:solidFill>
          </a:uFill>
          <a:latin typeface="Arial" panose="020B0604020202020204" pitchFamily="34" charset="0"/>
          <a:ea typeface="Arial" panose="020B0604020202020204" pitchFamily="34" charset="0"/>
          <a:cs typeface="Arial" panose="020B0604020202020204" pitchFamily="34" charset="0"/>
          <a:sym typeface="Montserrat-Regular"/>
        </a:defRPr>
      </a:lvl2pPr>
      <a:lvl3pPr marL="1143000" indent="-228600" defTabSz="1828800">
        <a:spcBef>
          <a:spcPts val="1100"/>
        </a:spcBef>
        <a:buClr>
          <a:srgbClr val="85929C"/>
        </a:buClr>
        <a:buSzPct val="100000"/>
        <a:buFont typeface="ArialUnicodeMS"/>
        <a:buChar char="•"/>
        <a:defRPr sz="3400" spc="-170">
          <a:solidFill>
            <a:srgbClr val="E0E0E0"/>
          </a:solidFill>
          <a:uFill>
            <a:solidFill>
              <a:srgbClr val="E0E0E0"/>
            </a:solidFill>
          </a:uFill>
          <a:latin typeface="Arial" panose="020B0604020202020204" pitchFamily="34" charset="0"/>
          <a:ea typeface="Arial" panose="020B0604020202020204" pitchFamily="34" charset="0"/>
          <a:cs typeface="Arial" panose="020B0604020202020204" pitchFamily="34" charset="0"/>
          <a:sym typeface="Montserrat-Regular"/>
        </a:defRPr>
      </a:lvl3pPr>
      <a:lvl4pPr marL="1600200" indent="-228600" defTabSz="1828800">
        <a:spcBef>
          <a:spcPts val="1100"/>
        </a:spcBef>
        <a:buClr>
          <a:srgbClr val="85929C"/>
        </a:buClr>
        <a:buSzPct val="100000"/>
        <a:buFont typeface="ArialUnicodeMS"/>
        <a:buChar char="•"/>
        <a:defRPr sz="3400" spc="-170">
          <a:solidFill>
            <a:srgbClr val="E0E0E0"/>
          </a:solidFill>
          <a:uFill>
            <a:solidFill>
              <a:srgbClr val="E0E0E0"/>
            </a:solidFill>
          </a:uFill>
          <a:latin typeface="Arial" panose="020B0604020202020204" pitchFamily="34" charset="0"/>
          <a:ea typeface="Arial" panose="020B0604020202020204" pitchFamily="34" charset="0"/>
          <a:cs typeface="Arial" panose="020B0604020202020204" pitchFamily="34" charset="0"/>
          <a:sym typeface="Montserrat-Regular"/>
        </a:defRPr>
      </a:lvl4pPr>
      <a:lvl5pPr marL="2057400" indent="-228600" defTabSz="1828800">
        <a:spcBef>
          <a:spcPts val="1100"/>
        </a:spcBef>
        <a:buClr>
          <a:srgbClr val="85929C"/>
        </a:buClr>
        <a:buSzPct val="100000"/>
        <a:buFont typeface="ArialUnicodeMS"/>
        <a:buChar char="•"/>
        <a:defRPr sz="3400" spc="-170">
          <a:solidFill>
            <a:srgbClr val="E0E0E0"/>
          </a:solidFill>
          <a:uFill>
            <a:solidFill>
              <a:srgbClr val="E0E0E0"/>
            </a:solidFill>
          </a:uFill>
          <a:latin typeface="Arial" panose="020B0604020202020204" pitchFamily="34" charset="0"/>
          <a:ea typeface="Arial" panose="020B0604020202020204" pitchFamily="34" charset="0"/>
          <a:cs typeface="Arial" panose="020B0604020202020204" pitchFamily="34" charset="0"/>
          <a:sym typeface="Montserrat-Regular"/>
        </a:defRPr>
      </a:lvl5pPr>
      <a:lvl6pPr marL="3022600" indent="-571500" defTabSz="1828800">
        <a:spcBef>
          <a:spcPts val="1100"/>
        </a:spcBef>
        <a:buClr>
          <a:srgbClr val="85929C"/>
        </a:buClr>
        <a:buSzPct val="171000"/>
        <a:buFont typeface="ArialUnicodeMS"/>
        <a:buChar char="•"/>
        <a:defRPr sz="3400" spc="-170">
          <a:solidFill>
            <a:srgbClr val="E0E0E0"/>
          </a:solidFill>
          <a:uFill>
            <a:solidFill>
              <a:srgbClr val="E0E0E0"/>
            </a:solidFill>
          </a:uFill>
          <a:latin typeface="Montserrat-Regular"/>
          <a:ea typeface="Montserrat-Regular"/>
          <a:cs typeface="Montserrat-Regular"/>
          <a:sym typeface="Montserrat-Regular"/>
        </a:defRPr>
      </a:lvl6pPr>
      <a:lvl7pPr marL="3378200" indent="-571500" defTabSz="1828800">
        <a:spcBef>
          <a:spcPts val="1100"/>
        </a:spcBef>
        <a:buClr>
          <a:srgbClr val="85929C"/>
        </a:buClr>
        <a:buSzPct val="171000"/>
        <a:buFont typeface="ArialUnicodeMS"/>
        <a:buChar char="•"/>
        <a:defRPr sz="3400" spc="-170">
          <a:solidFill>
            <a:srgbClr val="E0E0E0"/>
          </a:solidFill>
          <a:uFill>
            <a:solidFill>
              <a:srgbClr val="E0E0E0"/>
            </a:solidFill>
          </a:uFill>
          <a:latin typeface="Montserrat-Regular"/>
          <a:ea typeface="Montserrat-Regular"/>
          <a:cs typeface="Montserrat-Regular"/>
          <a:sym typeface="Montserrat-Regular"/>
        </a:defRPr>
      </a:lvl7pPr>
      <a:lvl8pPr marL="3733800" indent="-571500" defTabSz="1828800">
        <a:spcBef>
          <a:spcPts val="1100"/>
        </a:spcBef>
        <a:buClr>
          <a:srgbClr val="85929C"/>
        </a:buClr>
        <a:buSzPct val="171000"/>
        <a:buFont typeface="ArialUnicodeMS"/>
        <a:buChar char="•"/>
        <a:defRPr sz="3400" spc="-170">
          <a:solidFill>
            <a:srgbClr val="E0E0E0"/>
          </a:solidFill>
          <a:uFill>
            <a:solidFill>
              <a:srgbClr val="E0E0E0"/>
            </a:solidFill>
          </a:uFill>
          <a:latin typeface="Montserrat-Regular"/>
          <a:ea typeface="Montserrat-Regular"/>
          <a:cs typeface="Montserrat-Regular"/>
          <a:sym typeface="Montserrat-Regular"/>
        </a:defRPr>
      </a:lvl8pPr>
      <a:lvl9pPr marL="4089400" indent="-571500" defTabSz="1828800">
        <a:spcBef>
          <a:spcPts val="1100"/>
        </a:spcBef>
        <a:buClr>
          <a:srgbClr val="85929C"/>
        </a:buClr>
        <a:buSzPct val="171000"/>
        <a:buFont typeface="ArialUnicodeMS"/>
        <a:buChar char="•"/>
        <a:defRPr sz="3400" spc="-170">
          <a:solidFill>
            <a:srgbClr val="E0E0E0"/>
          </a:solidFill>
          <a:uFill>
            <a:solidFill>
              <a:srgbClr val="E0E0E0"/>
            </a:solidFill>
          </a:uFill>
          <a:latin typeface="Montserrat-Regular"/>
          <a:ea typeface="Montserrat-Regular"/>
          <a:cs typeface="Montserrat-Regular"/>
          <a:sym typeface="Montserrat-Regular"/>
        </a:defRPr>
      </a:lvl9pPr>
    </p:bodyStyle>
    <p:otherStyle>
      <a:lvl1pPr algn="r" defTabSz="1828800">
        <a:defRPr sz="2200">
          <a:solidFill>
            <a:schemeClr val="tx1"/>
          </a:solidFill>
          <a:uFill>
            <a:solidFill>
              <a:srgbClr val="009FD8"/>
            </a:solidFill>
          </a:uFill>
          <a:latin typeface="+mn-lt"/>
          <a:ea typeface="+mn-ea"/>
          <a:cs typeface="+mn-cs"/>
          <a:sym typeface="ArialUnicodeMS"/>
        </a:defRPr>
      </a:lvl1pPr>
      <a:lvl2pPr algn="r" defTabSz="1828800">
        <a:defRPr sz="2200">
          <a:solidFill>
            <a:schemeClr val="tx1"/>
          </a:solidFill>
          <a:uFill>
            <a:solidFill>
              <a:srgbClr val="009FD8"/>
            </a:solidFill>
          </a:uFill>
          <a:latin typeface="+mn-lt"/>
          <a:ea typeface="+mn-ea"/>
          <a:cs typeface="+mn-cs"/>
          <a:sym typeface="ArialUnicodeMS"/>
        </a:defRPr>
      </a:lvl2pPr>
      <a:lvl3pPr algn="r" defTabSz="1828800">
        <a:defRPr sz="2200">
          <a:solidFill>
            <a:schemeClr val="tx1"/>
          </a:solidFill>
          <a:uFill>
            <a:solidFill>
              <a:srgbClr val="009FD8"/>
            </a:solidFill>
          </a:uFill>
          <a:latin typeface="+mn-lt"/>
          <a:ea typeface="+mn-ea"/>
          <a:cs typeface="+mn-cs"/>
          <a:sym typeface="ArialUnicodeMS"/>
        </a:defRPr>
      </a:lvl3pPr>
      <a:lvl4pPr algn="r" defTabSz="1828800">
        <a:defRPr sz="2200">
          <a:solidFill>
            <a:schemeClr val="tx1"/>
          </a:solidFill>
          <a:uFill>
            <a:solidFill>
              <a:srgbClr val="009FD8"/>
            </a:solidFill>
          </a:uFill>
          <a:latin typeface="+mn-lt"/>
          <a:ea typeface="+mn-ea"/>
          <a:cs typeface="+mn-cs"/>
          <a:sym typeface="ArialUnicodeMS"/>
        </a:defRPr>
      </a:lvl4pPr>
      <a:lvl5pPr algn="r" defTabSz="1828800">
        <a:defRPr sz="2200">
          <a:solidFill>
            <a:schemeClr val="tx1"/>
          </a:solidFill>
          <a:uFill>
            <a:solidFill>
              <a:srgbClr val="009FD8"/>
            </a:solidFill>
          </a:uFill>
          <a:latin typeface="+mn-lt"/>
          <a:ea typeface="+mn-ea"/>
          <a:cs typeface="+mn-cs"/>
          <a:sym typeface="ArialUnicodeMS"/>
        </a:defRPr>
      </a:lvl5pPr>
      <a:lvl6pPr algn="r" defTabSz="1828800">
        <a:defRPr sz="2200">
          <a:solidFill>
            <a:schemeClr val="tx1"/>
          </a:solidFill>
          <a:uFill>
            <a:solidFill>
              <a:srgbClr val="009FD8"/>
            </a:solidFill>
          </a:uFill>
          <a:latin typeface="+mn-lt"/>
          <a:ea typeface="+mn-ea"/>
          <a:cs typeface="+mn-cs"/>
          <a:sym typeface="ArialUnicodeMS"/>
        </a:defRPr>
      </a:lvl6pPr>
      <a:lvl7pPr algn="r" defTabSz="1828800">
        <a:defRPr sz="2200">
          <a:solidFill>
            <a:schemeClr val="tx1"/>
          </a:solidFill>
          <a:uFill>
            <a:solidFill>
              <a:srgbClr val="009FD8"/>
            </a:solidFill>
          </a:uFill>
          <a:latin typeface="+mn-lt"/>
          <a:ea typeface="+mn-ea"/>
          <a:cs typeface="+mn-cs"/>
          <a:sym typeface="ArialUnicodeMS"/>
        </a:defRPr>
      </a:lvl7pPr>
      <a:lvl8pPr algn="r" defTabSz="1828800">
        <a:defRPr sz="2200">
          <a:solidFill>
            <a:schemeClr val="tx1"/>
          </a:solidFill>
          <a:uFill>
            <a:solidFill>
              <a:srgbClr val="009FD8"/>
            </a:solidFill>
          </a:uFill>
          <a:latin typeface="+mn-lt"/>
          <a:ea typeface="+mn-ea"/>
          <a:cs typeface="+mn-cs"/>
          <a:sym typeface="ArialUnicodeMS"/>
        </a:defRPr>
      </a:lvl8pPr>
      <a:lvl9pPr algn="r" defTabSz="1828800">
        <a:defRPr sz="2200">
          <a:solidFill>
            <a:schemeClr val="tx1"/>
          </a:solidFill>
          <a:uFill>
            <a:solidFill>
              <a:srgbClr val="009FD8"/>
            </a:solidFill>
          </a:uFill>
          <a:latin typeface="+mn-lt"/>
          <a:ea typeface="+mn-ea"/>
          <a:cs typeface="+mn-cs"/>
          <a:sym typeface="ArialUnicodeM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AB20B7B0-5610-4FCD-B2EF-B02636E27F00}" type="datetimeFigureOut">
              <a:rPr lang="en-US" smtClean="0"/>
              <a:t>5/1/2019</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30B97E7-4250-4D55-BEE0-4A8C866736EC}" type="slidenum">
              <a:rPr lang="en-US" smtClean="0"/>
              <a:t>‹#›</a:t>
            </a:fld>
            <a:endParaRPr lang="en-US"/>
          </a:p>
        </p:txBody>
      </p:sp>
      <p:sp>
        <p:nvSpPr>
          <p:cNvPr id="7" name="Rectangle 6"/>
          <p:cNvSpPr/>
          <p:nvPr userDrawn="1"/>
        </p:nvSpPr>
        <p:spPr>
          <a:xfrm>
            <a:off x="0" y="0"/>
            <a:ext cx="24384000" cy="13716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sp>
        <p:nvSpPr>
          <p:cNvPr id="10" name="Rectangle 9"/>
          <p:cNvSpPr/>
          <p:nvPr userDrawn="1"/>
        </p:nvSpPr>
        <p:spPr>
          <a:xfrm>
            <a:off x="0" y="11500339"/>
            <a:ext cx="24384000" cy="931986"/>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cxnSp>
        <p:nvCxnSpPr>
          <p:cNvPr id="11" name="Straight Connector 10"/>
          <p:cNvCxnSpPr/>
          <p:nvPr userDrawn="1"/>
        </p:nvCxnSpPr>
        <p:spPr>
          <a:xfrm>
            <a:off x="33252" y="12432324"/>
            <a:ext cx="24384000" cy="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603551" y="11627778"/>
            <a:ext cx="19118662" cy="584775"/>
          </a:xfrm>
          <a:prstGeom prst="rect">
            <a:avLst/>
          </a:prstGeom>
          <a:noFill/>
        </p:spPr>
        <p:txBody>
          <a:bodyPr wrap="square" rtlCol="0">
            <a:spAutoFit/>
          </a:bodyPr>
          <a:lstStyle/>
          <a:p>
            <a:r>
              <a:rPr lang="en-US" sz="3200" spc="600" dirty="0">
                <a:solidFill>
                  <a:schemeClr val="bg1">
                    <a:lumMod val="75000"/>
                  </a:schemeClr>
                </a:solidFill>
              </a:rPr>
              <a:t>COMMISSION</a:t>
            </a:r>
            <a:r>
              <a:rPr lang="en-US" sz="3200" spc="600" baseline="0" dirty="0">
                <a:solidFill>
                  <a:schemeClr val="bg1">
                    <a:lumMod val="75000"/>
                  </a:schemeClr>
                </a:solidFill>
              </a:rPr>
              <a:t> ON THE FUTURE OF TRANSPORTATION IN THE COMMONWEALTH</a:t>
            </a:r>
            <a:endParaRPr lang="en-US" sz="2800" spc="600" dirty="0">
              <a:solidFill>
                <a:schemeClr val="bg1">
                  <a:lumMod val="75000"/>
                </a:schemeClr>
              </a:solidFill>
            </a:endParaRPr>
          </a:p>
        </p:txBody>
      </p:sp>
      <p:pic>
        <p:nvPicPr>
          <p:cNvPr id="13" name="Picture 4" descr="Image result for png The"/>
          <p:cNvPicPr>
            <a:picLocks noChangeAspect="1" noChangeArrowheads="1"/>
          </p:cNvPicPr>
          <p:nvPr userDrawn="1"/>
        </p:nvPicPr>
        <p:blipFill rotWithShape="1">
          <a:blip r:embed="rId15" cstate="print">
            <a:lum bright="70000" contrast="-70000"/>
            <a:extLst>
              <a:ext uri="{BEBA8EAE-BF5A-486C-A8C5-ECC9F3942E4B}">
                <a14:imgProps xmlns:a14="http://schemas.microsoft.com/office/drawing/2010/main">
                  <a14:imgLayer r:embed="rId16">
                    <a14:imgEffect>
                      <a14:backgroundRemoval t="20991" b="49175" l="18167" r="48750">
                        <a14:foregroundMark x1="32083" y1="33373" x2="32083" y2="33373"/>
                        <a14:foregroundMark x1="36833" y1="22524" x2="36833" y2="22524"/>
                        <a14:foregroundMark x1="35833" y1="39976" x2="35833" y2="39976"/>
                        <a14:foregroundMark x1="43083" y1="42217" x2="43083" y2="42217"/>
                      </a14:backgroundRemoval>
                    </a14:imgEffect>
                  </a14:imgLayer>
                </a14:imgProps>
              </a:ext>
              <a:ext uri="{28A0092B-C50C-407E-A947-70E740481C1C}">
                <a14:useLocalDpi xmlns:a14="http://schemas.microsoft.com/office/drawing/2010/main" val="0"/>
              </a:ext>
            </a:extLst>
          </a:blip>
          <a:srcRect l="16381" t="17997" r="50857" b="49793"/>
          <a:stretch/>
        </p:blipFill>
        <p:spPr bwMode="auto">
          <a:xfrm>
            <a:off x="1167063" y="11791744"/>
            <a:ext cx="461386" cy="320556"/>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p:cNvSpPr txBox="1">
            <a:spLocks/>
          </p:cNvSpPr>
          <p:nvPr userDrawn="1"/>
        </p:nvSpPr>
        <p:spPr>
          <a:xfrm>
            <a:off x="17221200" y="12712701"/>
            <a:ext cx="5486400" cy="730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0B97E7-4250-4D55-BEE0-4A8C866736EC}" type="slidenum">
              <a:rPr lang="en-US" sz="3600" smtClean="0">
                <a:solidFill>
                  <a:schemeClr val="tx1">
                    <a:lumMod val="65000"/>
                    <a:lumOff val="35000"/>
                  </a:schemeClr>
                </a:solidFill>
              </a:rPr>
              <a:pPr algn="r"/>
              <a:t>‹#›</a:t>
            </a:fld>
            <a:endParaRPr lang="en-US" sz="3600" dirty="0">
              <a:solidFill>
                <a:schemeClr val="tx1">
                  <a:lumMod val="65000"/>
                  <a:lumOff val="35000"/>
                </a:schemeClr>
              </a:solidFill>
            </a:endParaRPr>
          </a:p>
        </p:txBody>
      </p:sp>
    </p:spTree>
    <p:extLst>
      <p:ext uri="{BB962C8B-B14F-4D97-AF65-F5344CB8AC3E}">
        <p14:creationId xmlns:p14="http://schemas.microsoft.com/office/powerpoint/2010/main" val="198172149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9AD48-F427-4E45-B1C3-AAA68FE701A4}"/>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1221BB-A3B3-4C88-B643-BBF53BE41C1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EB5F-CC68-4FCF-9599-8A5934532A49}"/>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A9207E67-07E1-46EE-9BB0-39BDBA9373F7}" type="datetimeFigureOut">
              <a:rPr lang="en-US" smtClean="0"/>
              <a:t>5/1/2019</a:t>
            </a:fld>
            <a:endParaRPr lang="en-US"/>
          </a:p>
        </p:txBody>
      </p:sp>
      <p:sp>
        <p:nvSpPr>
          <p:cNvPr id="5" name="Footer Placeholder 4">
            <a:extLst>
              <a:ext uri="{FF2B5EF4-FFF2-40B4-BE49-F238E27FC236}">
                <a16:creationId xmlns:a16="http://schemas.microsoft.com/office/drawing/2014/main" id="{445573CF-0BC3-499D-8366-B99F2CE23BD4}"/>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3A98A6-2534-43BD-A96D-4CDBBE752765}"/>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B59ECA1-552E-4ACA-9E5E-1A1880F2EEDB}" type="slidenum">
              <a:rPr lang="en-US" smtClean="0"/>
              <a:t>‹#›</a:t>
            </a:fld>
            <a:endParaRPr lang="en-US"/>
          </a:p>
        </p:txBody>
      </p:sp>
    </p:spTree>
    <p:extLst>
      <p:ext uri="{BB962C8B-B14F-4D97-AF65-F5344CB8AC3E}">
        <p14:creationId xmlns:p14="http://schemas.microsoft.com/office/powerpoint/2010/main" val="134991743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AB20B7B0-5610-4FCD-B2EF-B02636E27F00}" type="datetimeFigureOut">
              <a:rPr lang="en-US" smtClean="0"/>
              <a:t>5/1/2019</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30B97E7-4250-4D55-BEE0-4A8C866736EC}" type="slidenum">
              <a:rPr lang="en-US" smtClean="0"/>
              <a:t>‹#›</a:t>
            </a:fld>
            <a:endParaRPr lang="en-US"/>
          </a:p>
        </p:txBody>
      </p:sp>
      <p:sp>
        <p:nvSpPr>
          <p:cNvPr id="7" name="Rectangle 6"/>
          <p:cNvSpPr/>
          <p:nvPr userDrawn="1"/>
        </p:nvSpPr>
        <p:spPr>
          <a:xfrm>
            <a:off x="0" y="0"/>
            <a:ext cx="24384000" cy="13716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sp>
        <p:nvSpPr>
          <p:cNvPr id="10" name="Rectangle 9"/>
          <p:cNvSpPr/>
          <p:nvPr userDrawn="1"/>
        </p:nvSpPr>
        <p:spPr>
          <a:xfrm>
            <a:off x="0" y="11500339"/>
            <a:ext cx="24384000" cy="931986"/>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cxnSp>
        <p:nvCxnSpPr>
          <p:cNvPr id="11" name="Straight Connector 10"/>
          <p:cNvCxnSpPr/>
          <p:nvPr userDrawn="1"/>
        </p:nvCxnSpPr>
        <p:spPr>
          <a:xfrm>
            <a:off x="33252" y="12432324"/>
            <a:ext cx="24384000" cy="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603551" y="11627778"/>
            <a:ext cx="19118662" cy="584775"/>
          </a:xfrm>
          <a:prstGeom prst="rect">
            <a:avLst/>
          </a:prstGeom>
          <a:noFill/>
        </p:spPr>
        <p:txBody>
          <a:bodyPr wrap="square" rtlCol="0">
            <a:spAutoFit/>
          </a:bodyPr>
          <a:lstStyle/>
          <a:p>
            <a:r>
              <a:rPr lang="en-US" sz="3200" spc="600" dirty="0">
                <a:solidFill>
                  <a:schemeClr val="bg1">
                    <a:lumMod val="75000"/>
                  </a:schemeClr>
                </a:solidFill>
              </a:rPr>
              <a:t>COMMISSION</a:t>
            </a:r>
            <a:r>
              <a:rPr lang="en-US" sz="3200" spc="600" baseline="0" dirty="0">
                <a:solidFill>
                  <a:schemeClr val="bg1">
                    <a:lumMod val="75000"/>
                  </a:schemeClr>
                </a:solidFill>
              </a:rPr>
              <a:t> ON THE FUTURE OF TRANSPORTATION IN THE COMMONWEALTH</a:t>
            </a:r>
            <a:endParaRPr lang="en-US" sz="2800" spc="600" dirty="0">
              <a:solidFill>
                <a:schemeClr val="bg1">
                  <a:lumMod val="75000"/>
                </a:schemeClr>
              </a:solidFill>
            </a:endParaRPr>
          </a:p>
        </p:txBody>
      </p:sp>
      <p:sp>
        <p:nvSpPr>
          <p:cNvPr id="14" name="Slide Number Placeholder 5"/>
          <p:cNvSpPr txBox="1">
            <a:spLocks/>
          </p:cNvSpPr>
          <p:nvPr userDrawn="1"/>
        </p:nvSpPr>
        <p:spPr>
          <a:xfrm>
            <a:off x="17221200" y="12712701"/>
            <a:ext cx="5486400" cy="730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0B97E7-4250-4D55-BEE0-4A8C866736EC}" type="slidenum">
              <a:rPr lang="en-US" sz="3600" smtClean="0">
                <a:solidFill>
                  <a:schemeClr val="tx1">
                    <a:lumMod val="65000"/>
                    <a:lumOff val="35000"/>
                  </a:schemeClr>
                </a:solidFill>
              </a:rPr>
              <a:pPr algn="r"/>
              <a:t>‹#›</a:t>
            </a:fld>
            <a:endParaRPr lang="en-US" sz="3600" dirty="0">
              <a:solidFill>
                <a:schemeClr val="tx1">
                  <a:lumMod val="65000"/>
                  <a:lumOff val="35000"/>
                </a:schemeClr>
              </a:solidFill>
            </a:endParaRPr>
          </a:p>
        </p:txBody>
      </p:sp>
      <p:sp>
        <p:nvSpPr>
          <p:cNvPr id="8" name="Star: 5 Points 7">
            <a:extLst>
              <a:ext uri="{FF2B5EF4-FFF2-40B4-BE49-F238E27FC236}">
                <a16:creationId xmlns:a16="http://schemas.microsoft.com/office/drawing/2014/main" id="{F27E804C-26C9-4F39-98CB-4DD3165705A6}"/>
              </a:ext>
            </a:extLst>
          </p:cNvPr>
          <p:cNvSpPr/>
          <p:nvPr userDrawn="1"/>
        </p:nvSpPr>
        <p:spPr>
          <a:xfrm>
            <a:off x="1240234" y="11775270"/>
            <a:ext cx="330064" cy="330064"/>
          </a:xfrm>
          <a:prstGeom prst="star5">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p>
        </p:txBody>
      </p:sp>
    </p:spTree>
    <p:extLst>
      <p:ext uri="{BB962C8B-B14F-4D97-AF65-F5344CB8AC3E}">
        <p14:creationId xmlns:p14="http://schemas.microsoft.com/office/powerpoint/2010/main" val="31550559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712" r:id="rId15"/>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CEED5E5-FDC1-4D01-80E4-A7821F37A2A4}" type="datetime1">
              <a:rPr lang="en-US" smtClean="0"/>
              <a:t>5/1/2019</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US"/>
              <a:t>FOR DISCUSSION PURPOSES ONLY</a:t>
            </a:r>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CC0C8DE-5DF6-4D38-89B0-F629D899EC2D}" type="slidenum">
              <a:rPr lang="en-US" smtClean="0"/>
              <a:t>‹#›</a:t>
            </a:fld>
            <a:endParaRPr lang="en-US"/>
          </a:p>
        </p:txBody>
      </p:sp>
    </p:spTree>
    <p:extLst>
      <p:ext uri="{BB962C8B-B14F-4D97-AF65-F5344CB8AC3E}">
        <p14:creationId xmlns:p14="http://schemas.microsoft.com/office/powerpoint/2010/main" val="4096558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1" r:id="rId12"/>
  </p:sldLayoutIdLst>
  <p:hf hd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8.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43BEF-3CE5-4336-A093-9A95FEAFCF3B}"/>
              </a:ext>
            </a:extLst>
          </p:cNvPr>
          <p:cNvSpPr/>
          <p:nvPr/>
        </p:nvSpPr>
        <p:spPr>
          <a:xfrm>
            <a:off x="0" y="0"/>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55" name="Foresight logo-01.png"/>
          <p:cNvPicPr/>
          <p:nvPr/>
        </p:nvPicPr>
        <p:blipFill>
          <a:blip r:embed="rId3">
            <a:extLst/>
          </a:blip>
          <a:stretch>
            <a:fillRect/>
          </a:stretch>
        </p:blipFill>
        <p:spPr>
          <a:xfrm>
            <a:off x="7812087" y="3048000"/>
            <a:ext cx="7620001" cy="7620000"/>
          </a:xfrm>
          <a:prstGeom prst="rect">
            <a:avLst/>
          </a:prstGeom>
          <a:ln w="12700">
            <a:miter lim="400000"/>
          </a:ln>
        </p:spPr>
      </p:pic>
    </p:spTree>
    <p:extLst>
      <p:ext uri="{BB962C8B-B14F-4D97-AF65-F5344CB8AC3E}">
        <p14:creationId xmlns:p14="http://schemas.microsoft.com/office/powerpoint/2010/main" val="42826900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49C54A9-67DC-4876-BBB3-6A6817AACBD3}"/>
              </a:ext>
            </a:extLst>
          </p:cNvPr>
          <p:cNvSpPr/>
          <p:nvPr/>
        </p:nvSpPr>
        <p:spPr>
          <a:xfrm>
            <a:off x="0" y="0"/>
            <a:ext cx="24384000" cy="13716000"/>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grpSp>
        <p:nvGrpSpPr>
          <p:cNvPr id="153602" name="Group 181">
            <a:extLst>
              <a:ext uri="{FF2B5EF4-FFF2-40B4-BE49-F238E27FC236}">
                <a16:creationId xmlns:a16="http://schemas.microsoft.com/office/drawing/2014/main" id="{D2A00C09-8147-4856-B1EA-8017CDB9DE46}"/>
              </a:ext>
            </a:extLst>
          </p:cNvPr>
          <p:cNvGrpSpPr>
            <a:grpSpLocks/>
          </p:cNvGrpSpPr>
          <p:nvPr/>
        </p:nvGrpSpPr>
        <p:grpSpPr bwMode="auto">
          <a:xfrm>
            <a:off x="14663738" y="3512344"/>
            <a:ext cx="7518400" cy="7518400"/>
            <a:chOff x="0" y="0"/>
            <a:chExt cx="7518628" cy="7518516"/>
          </a:xfrm>
        </p:grpSpPr>
        <p:pic>
          <p:nvPicPr>
            <p:cNvPr id="179" name="watson-filtered.png">
              <a:extLst>
                <a:ext uri="{FF2B5EF4-FFF2-40B4-BE49-F238E27FC236}">
                  <a16:creationId xmlns:a16="http://schemas.microsoft.com/office/drawing/2014/main" id="{F4E95743-15B9-4720-8170-CD2BB57BD511}"/>
                </a:ext>
              </a:extLst>
            </p:cNvPr>
            <p:cNvPicPr/>
            <p:nvPr/>
          </p:nvPicPr>
          <p:blipFill>
            <a:blip r:embed="rId3">
              <a:extLst/>
            </a:blip>
            <a:stretch>
              <a:fillRect/>
            </a:stretch>
          </p:blipFill>
          <p:spPr>
            <a:xfrm>
              <a:off x="0" y="0"/>
              <a:ext cx="7518629" cy="7518517"/>
            </a:xfrm>
            <a:prstGeom prst="rect">
              <a:avLst/>
            </a:prstGeom>
            <a:ln>
              <a:noFill/>
            </a:ln>
            <a:effectLst>
              <a:reflection stA="29553" endPos="40000" dir="5400000" sy="-100000" algn="bl" rotWithShape="0"/>
            </a:effectLst>
          </p:spPr>
        </p:pic>
        <p:sp>
          <p:nvSpPr>
            <p:cNvPr id="180" name="Shape 180">
              <a:extLst>
                <a:ext uri="{FF2B5EF4-FFF2-40B4-BE49-F238E27FC236}">
                  <a16:creationId xmlns:a16="http://schemas.microsoft.com/office/drawing/2014/main" id="{D9DCBD4F-4F99-4DD3-933F-2BFB9FB8D843}"/>
                </a:ext>
              </a:extLst>
            </p:cNvPr>
            <p:cNvSpPr/>
            <p:nvPr/>
          </p:nvSpPr>
          <p:spPr>
            <a:xfrm>
              <a:off x="0" y="0"/>
              <a:ext cx="7518628" cy="751851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63500" cap="flat">
              <a:solidFill>
                <a:srgbClr val="E6A300"/>
              </a:solidFill>
              <a:prstDash val="solid"/>
              <a:round/>
            </a:ln>
          </p:spPr>
          <p:txBody>
            <a:bodyPr/>
            <a:lstStyle/>
            <a:p>
              <a:pPr algn="l" rtl="0">
                <a:defRPr/>
              </a:pPr>
              <a:endParaRPr sz="1800" dirty="0">
                <a:solidFill>
                  <a:prstClr val="black"/>
                </a:solidFill>
                <a:latin typeface="Calibri" panose="020F0502020204030204"/>
              </a:endParaRPr>
            </a:p>
          </p:txBody>
        </p:sp>
      </p:grpSp>
      <p:sp>
        <p:nvSpPr>
          <p:cNvPr id="182" name="Shape 182">
            <a:extLst>
              <a:ext uri="{FF2B5EF4-FFF2-40B4-BE49-F238E27FC236}">
                <a16:creationId xmlns:a16="http://schemas.microsoft.com/office/drawing/2014/main" id="{285B1F47-FDC4-45D6-83F8-64522A5DBCEB}"/>
              </a:ext>
            </a:extLst>
          </p:cNvPr>
          <p:cNvSpPr/>
          <p:nvPr/>
        </p:nvSpPr>
        <p:spPr>
          <a:xfrm>
            <a:off x="2402840" y="4241800"/>
            <a:ext cx="11442700" cy="3770263"/>
          </a:xfrm>
          <a:prstGeom prst="rect">
            <a:avLst/>
          </a:prstGeom>
          <a:ln w="12700">
            <a:miter lim="400000"/>
          </a:ln>
          <a:extLst>
            <a:ext uri="{C572A759-6A51-4108-AA02-DFA0A04FC94B}"/>
          </a:extLst>
        </p:spPr>
        <p:txBody>
          <a:bodyPr wrap="square" lIns="38100" tIns="38100" rIns="38100" bIns="38100">
            <a:spAutoFit/>
          </a:bodyPr>
          <a:lstStyle/>
          <a:p>
            <a:pPr lvl="1" indent="0" algn="l" rtl="0">
              <a:buClr>
                <a:srgbClr val="FFFFFF"/>
              </a:buClr>
              <a:defRPr sz="1800">
                <a:solidFill>
                  <a:srgbClr val="000000"/>
                </a:solidFill>
                <a:uFillTx/>
              </a:defRPr>
            </a:pPr>
            <a:r>
              <a:rPr sz="8000" b="1" dirty="0">
                <a:solidFill>
                  <a:prstClr val="black">
                    <a:lumMod val="65000"/>
                    <a:lumOff val="35000"/>
                  </a:prstClr>
                </a:solidFill>
                <a:uFill>
                  <a:solidFill>
                    <a:srgbClr val="899AA5"/>
                  </a:solidFill>
                </a:uFill>
                <a:latin typeface="Arial" panose="020B0604020202020204" pitchFamily="34" charset="0"/>
                <a:ea typeface="Montserrat-Regular"/>
                <a:cs typeface="Montserrat-Regular"/>
                <a:sym typeface="Montserrat-Regular"/>
              </a:rPr>
              <a:t>“I think there is a world</a:t>
            </a:r>
          </a:p>
          <a:p>
            <a:pPr lvl="1" indent="0" algn="l" rtl="0">
              <a:buClr>
                <a:srgbClr val="FFFFFF"/>
              </a:buClr>
              <a:defRPr sz="1800">
                <a:solidFill>
                  <a:srgbClr val="000000"/>
                </a:solidFill>
                <a:uFillTx/>
              </a:defRPr>
            </a:pPr>
            <a:r>
              <a:rPr sz="8000" b="1" dirty="0">
                <a:solidFill>
                  <a:prstClr val="black">
                    <a:lumMod val="65000"/>
                    <a:lumOff val="35000"/>
                  </a:prstClr>
                </a:solidFill>
                <a:uFill>
                  <a:solidFill>
                    <a:srgbClr val="899AA5"/>
                  </a:solidFill>
                </a:uFill>
                <a:latin typeface="Arial" panose="020B0604020202020204" pitchFamily="34" charset="0"/>
                <a:ea typeface="Montserrat-Regular"/>
                <a:cs typeface="Montserrat-Regular"/>
                <a:sym typeface="Montserrat-Regular"/>
              </a:rPr>
              <a:t> market for maybe</a:t>
            </a:r>
          </a:p>
          <a:p>
            <a:pPr lvl="1" indent="0" algn="l" rtl="0">
              <a:buClr>
                <a:srgbClr val="FFFFFF"/>
              </a:buClr>
              <a:defRPr sz="1800">
                <a:solidFill>
                  <a:srgbClr val="000000"/>
                </a:solidFill>
                <a:uFillTx/>
              </a:defRPr>
            </a:pPr>
            <a:r>
              <a:rPr sz="8000" b="1" dirty="0">
                <a:solidFill>
                  <a:prstClr val="black">
                    <a:lumMod val="65000"/>
                    <a:lumOff val="35000"/>
                  </a:prstClr>
                </a:solidFill>
                <a:uFill>
                  <a:solidFill>
                    <a:srgbClr val="899AA5"/>
                  </a:solidFill>
                </a:uFill>
                <a:latin typeface="Arial" panose="020B0604020202020204" pitchFamily="34" charset="0"/>
                <a:ea typeface="Montserrat-Regular"/>
                <a:cs typeface="Montserrat-Regular"/>
                <a:sym typeface="Montserrat-Regular"/>
              </a:rPr>
              <a:t> five computers</a:t>
            </a:r>
            <a:r>
              <a:rPr lang="en-US" sz="8000" b="1" dirty="0">
                <a:solidFill>
                  <a:prstClr val="black">
                    <a:lumMod val="65000"/>
                    <a:lumOff val="35000"/>
                  </a:prstClr>
                </a:solidFill>
                <a:uFill>
                  <a:solidFill>
                    <a:srgbClr val="899AA5"/>
                  </a:solidFill>
                </a:uFill>
                <a:latin typeface="Arial" panose="020B0604020202020204" pitchFamily="34" charset="0"/>
                <a:ea typeface="Montserrat-Regular"/>
                <a:cs typeface="Montserrat-Regular"/>
                <a:sym typeface="Montserrat-Regular"/>
              </a:rPr>
              <a:t>.</a:t>
            </a:r>
            <a:r>
              <a:rPr sz="8000" b="1" dirty="0">
                <a:solidFill>
                  <a:prstClr val="black">
                    <a:lumMod val="65000"/>
                    <a:lumOff val="35000"/>
                  </a:prstClr>
                </a:solidFill>
                <a:uFill>
                  <a:solidFill>
                    <a:srgbClr val="899AA5"/>
                  </a:solidFill>
                </a:uFill>
                <a:latin typeface="Arial" panose="020B0604020202020204" pitchFamily="34" charset="0"/>
                <a:ea typeface="Montserrat-Regular"/>
                <a:cs typeface="Montserrat-Regular"/>
                <a:sym typeface="Montserrat-Regular"/>
              </a:rPr>
              <a:t>”</a:t>
            </a:r>
          </a:p>
        </p:txBody>
      </p:sp>
      <p:sp>
        <p:nvSpPr>
          <p:cNvPr id="183" name="Shape 183">
            <a:extLst>
              <a:ext uri="{FF2B5EF4-FFF2-40B4-BE49-F238E27FC236}">
                <a16:creationId xmlns:a16="http://schemas.microsoft.com/office/drawing/2014/main" id="{12A005C3-D7D0-4B69-97B3-4B25727F66FD}"/>
              </a:ext>
            </a:extLst>
          </p:cNvPr>
          <p:cNvSpPr>
            <a:spLocks noGrp="1"/>
          </p:cNvSpPr>
          <p:nvPr>
            <p:ph type="title"/>
          </p:nvPr>
        </p:nvSpPr>
        <p:spPr>
          <a:xfrm>
            <a:off x="1219200" y="587376"/>
            <a:ext cx="21945600" cy="1295400"/>
          </a:xfrm>
        </p:spPr>
        <p:txBody>
          <a:bodyPr>
            <a:normAutofit/>
          </a:bodyPr>
          <a:lstStyle/>
          <a:p>
            <a:pPr algn="ctr">
              <a:spcBef>
                <a:spcPts val="0"/>
              </a:spcBef>
              <a:defRPr sz="1800" b="0" cap="none" spc="0">
                <a:solidFill>
                  <a:srgbClr val="000000"/>
                </a:solidFill>
                <a:uFillTx/>
              </a:defRPr>
            </a:pPr>
            <a:r>
              <a:rPr sz="8000" b="1" dirty="0">
                <a:solidFill>
                  <a:schemeClr val="tx1">
                    <a:lumMod val="65000"/>
                    <a:lumOff val="35000"/>
                  </a:schemeClr>
                </a:solidFill>
                <a:latin typeface="Arial" panose="020B0604020202020204" pitchFamily="34" charset="0"/>
                <a:cs typeface="Arial" panose="020B0604020202020204" pitchFamily="34" charset="0"/>
                <a:sym typeface="Montserrat-Regular"/>
              </a:rPr>
              <a:t>THOMAS WATSON </a:t>
            </a:r>
            <a:r>
              <a:rPr sz="8000" b="1" dirty="0">
                <a:solidFill>
                  <a:srgbClr val="1F2C5C"/>
                </a:solidFill>
                <a:uFill>
                  <a:solidFill>
                    <a:srgbClr val="899AA5"/>
                  </a:solidFill>
                </a:uFill>
                <a:latin typeface="Arial" panose="020B0604020202020204" pitchFamily="34" charset="0"/>
                <a:cs typeface="Arial" panose="020B0604020202020204" pitchFamily="34" charset="0"/>
                <a:sym typeface="Montserrat-Regular"/>
              </a:rPr>
              <a:t>1943</a:t>
            </a:r>
          </a:p>
        </p:txBody>
      </p:sp>
      <p:sp>
        <p:nvSpPr>
          <p:cNvPr id="153606" name="Shape 185">
            <a:extLst>
              <a:ext uri="{FF2B5EF4-FFF2-40B4-BE49-F238E27FC236}">
                <a16:creationId xmlns:a16="http://schemas.microsoft.com/office/drawing/2014/main" id="{521ADE54-46DD-4C44-A9F7-4AE48E8934DF}"/>
              </a:ext>
            </a:extLst>
          </p:cNvPr>
          <p:cNvSpPr>
            <a:spLocks/>
          </p:cNvSpPr>
          <p:nvPr/>
        </p:nvSpPr>
        <p:spPr bwMode="auto">
          <a:xfrm flipH="1">
            <a:off x="14630400" y="3620294"/>
            <a:ext cx="1411288" cy="16256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71" y="9422"/>
                </a:moveTo>
                <a:cubicBezTo>
                  <a:pt x="771" y="0"/>
                  <a:pt x="771" y="0"/>
                  <a:pt x="771" y="0"/>
                </a:cubicBezTo>
                <a:cubicBezTo>
                  <a:pt x="9814" y="0"/>
                  <a:pt x="9814" y="0"/>
                  <a:pt x="9814" y="0"/>
                </a:cubicBezTo>
                <a:cubicBezTo>
                  <a:pt x="9814" y="7447"/>
                  <a:pt x="9814" y="7447"/>
                  <a:pt x="9814" y="7447"/>
                </a:cubicBezTo>
                <a:cubicBezTo>
                  <a:pt x="9814" y="11438"/>
                  <a:pt x="9343" y="14359"/>
                  <a:pt x="8357" y="16128"/>
                </a:cubicBezTo>
                <a:cubicBezTo>
                  <a:pt x="7029" y="18555"/>
                  <a:pt x="4929" y="20366"/>
                  <a:pt x="2057" y="21600"/>
                </a:cubicBezTo>
                <a:cubicBezTo>
                  <a:pt x="0" y="18432"/>
                  <a:pt x="0" y="18432"/>
                  <a:pt x="0" y="18432"/>
                </a:cubicBezTo>
                <a:cubicBezTo>
                  <a:pt x="1714" y="17774"/>
                  <a:pt x="2957" y="16704"/>
                  <a:pt x="3771" y="15305"/>
                </a:cubicBezTo>
                <a:cubicBezTo>
                  <a:pt x="4629" y="13865"/>
                  <a:pt x="5100" y="11890"/>
                  <a:pt x="5186" y="9422"/>
                </a:cubicBezTo>
                <a:lnTo>
                  <a:pt x="771" y="9422"/>
                </a:lnTo>
                <a:close/>
                <a:moveTo>
                  <a:pt x="12557" y="9422"/>
                </a:moveTo>
                <a:cubicBezTo>
                  <a:pt x="12557" y="0"/>
                  <a:pt x="12557" y="0"/>
                  <a:pt x="12557" y="0"/>
                </a:cubicBezTo>
                <a:cubicBezTo>
                  <a:pt x="21600" y="0"/>
                  <a:pt x="21600" y="0"/>
                  <a:pt x="21600" y="0"/>
                </a:cubicBezTo>
                <a:cubicBezTo>
                  <a:pt x="21600" y="7447"/>
                  <a:pt x="21600" y="7447"/>
                  <a:pt x="21600" y="7447"/>
                </a:cubicBezTo>
                <a:cubicBezTo>
                  <a:pt x="21600" y="11438"/>
                  <a:pt x="21129" y="14359"/>
                  <a:pt x="20143" y="16128"/>
                </a:cubicBezTo>
                <a:cubicBezTo>
                  <a:pt x="18814" y="18555"/>
                  <a:pt x="16714" y="20366"/>
                  <a:pt x="13886" y="21600"/>
                </a:cubicBezTo>
                <a:cubicBezTo>
                  <a:pt x="11829" y="18432"/>
                  <a:pt x="11829" y="18432"/>
                  <a:pt x="11829" y="18432"/>
                </a:cubicBezTo>
                <a:cubicBezTo>
                  <a:pt x="13500" y="17774"/>
                  <a:pt x="14743" y="16704"/>
                  <a:pt x="15600" y="15305"/>
                </a:cubicBezTo>
                <a:cubicBezTo>
                  <a:pt x="16414" y="13865"/>
                  <a:pt x="16886" y="11890"/>
                  <a:pt x="16971" y="9422"/>
                </a:cubicBezTo>
                <a:lnTo>
                  <a:pt x="12557" y="9422"/>
                </a:lnTo>
                <a:close/>
              </a:path>
            </a:pathLst>
          </a:custGeom>
          <a:solidFill>
            <a:srgbClr val="1F2C5C"/>
          </a:solidFill>
          <a:ln>
            <a:noFill/>
          </a:ln>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86" name="Shape 186">
            <a:extLst>
              <a:ext uri="{FF2B5EF4-FFF2-40B4-BE49-F238E27FC236}">
                <a16:creationId xmlns:a16="http://schemas.microsoft.com/office/drawing/2014/main" id="{108F4067-61D2-4A6B-A2AC-63F9D27850B8}"/>
              </a:ext>
            </a:extLst>
          </p:cNvPr>
          <p:cNvSpPr/>
          <p:nvPr/>
        </p:nvSpPr>
        <p:spPr>
          <a:xfrm>
            <a:off x="1219200" y="1851027"/>
            <a:ext cx="21945600" cy="933450"/>
          </a:xfrm>
          <a:prstGeom prst="rect">
            <a:avLst/>
          </a:prstGeom>
          <a:ln w="12700">
            <a:round/>
          </a:ln>
          <a:extLst>
            <a:ext uri="{C572A759-6A51-4108-AA02-DFA0A04FC94B}"/>
          </a:extLst>
        </p:spPr>
        <p:txBody>
          <a:bodyPr lIns="38100" tIns="38100" rIns="38100" bIns="38100"/>
          <a:lstStyle>
            <a:lvl1pPr algn="ctr">
              <a:defRPr sz="5200">
                <a:solidFill>
                  <a:srgbClr val="899AA5"/>
                </a:solidFill>
                <a:uFill>
                  <a:solidFill>
                    <a:srgbClr val="899AA5"/>
                  </a:solidFill>
                </a:uFill>
                <a:latin typeface="Montserrat-Regular"/>
                <a:ea typeface="Montserrat-Regular"/>
                <a:cs typeface="Montserrat-Regular"/>
                <a:sym typeface="Montserrat-Regular"/>
              </a:defRPr>
            </a:lvl1pPr>
          </a:lstStyle>
          <a:p>
            <a:pPr rtl="0">
              <a:defRPr sz="1800">
                <a:solidFill>
                  <a:srgbClr val="000000"/>
                </a:solidFill>
                <a:uFillTx/>
              </a:defRPr>
            </a:pPr>
            <a:r>
              <a:rPr sz="5400" b="1" dirty="0">
                <a:solidFill>
                  <a:prstClr val="black">
                    <a:lumMod val="65000"/>
                    <a:lumOff val="35000"/>
                  </a:prstClr>
                </a:solidFill>
                <a:uFillTx/>
                <a:latin typeface="Arial" panose="020B0604020202020204" pitchFamily="34" charset="0"/>
                <a:cs typeface="Arial" panose="020B0604020202020204" pitchFamily="34" charset="0"/>
              </a:rPr>
              <a:t>Chairman of IBM</a:t>
            </a:r>
          </a:p>
        </p:txBody>
      </p:sp>
      <p:grpSp>
        <p:nvGrpSpPr>
          <p:cNvPr id="24" name="Group 23">
            <a:extLst>
              <a:ext uri="{FF2B5EF4-FFF2-40B4-BE49-F238E27FC236}">
                <a16:creationId xmlns:a16="http://schemas.microsoft.com/office/drawing/2014/main" id="{B8EF1BB2-3E00-446F-95C5-6E566EEE624D}"/>
              </a:ext>
            </a:extLst>
          </p:cNvPr>
          <p:cNvGrpSpPr/>
          <p:nvPr/>
        </p:nvGrpSpPr>
        <p:grpSpPr>
          <a:xfrm>
            <a:off x="0" y="12031494"/>
            <a:ext cx="24384000" cy="1227306"/>
            <a:chOff x="0" y="12031494"/>
            <a:chExt cx="24384000" cy="1227306"/>
          </a:xfrm>
        </p:grpSpPr>
        <p:sp>
          <p:nvSpPr>
            <p:cNvPr id="25" name="Rectangle 24">
              <a:extLst>
                <a:ext uri="{FF2B5EF4-FFF2-40B4-BE49-F238E27FC236}">
                  <a16:creationId xmlns:a16="http://schemas.microsoft.com/office/drawing/2014/main" id="{D22669FA-CA7C-4F02-A79C-93F2C66A0B52}"/>
                </a:ext>
              </a:extLst>
            </p:cNvPr>
            <p:cNvSpPr/>
            <p:nvPr/>
          </p:nvSpPr>
          <p:spPr>
            <a:xfrm>
              <a:off x="0" y="12115800"/>
              <a:ext cx="24384000" cy="914400"/>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6" name="Rectangle 25">
              <a:extLst>
                <a:ext uri="{FF2B5EF4-FFF2-40B4-BE49-F238E27FC236}">
                  <a16:creationId xmlns:a16="http://schemas.microsoft.com/office/drawing/2014/main" id="{E8A1ED1A-7987-4B54-8EEC-D7C6CADCF7BC}"/>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27" name="Straight Connector 26">
              <a:extLst>
                <a:ext uri="{FF2B5EF4-FFF2-40B4-BE49-F238E27FC236}">
                  <a16:creationId xmlns:a16="http://schemas.microsoft.com/office/drawing/2014/main" id="{90006CB8-0F78-4F1E-98CF-878AFE6E5E1F}"/>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28" name="Foresight logo-01.png">
              <a:extLst>
                <a:ext uri="{FF2B5EF4-FFF2-40B4-BE49-F238E27FC236}">
                  <a16:creationId xmlns:a16="http://schemas.microsoft.com/office/drawing/2014/main" id="{E14DE681-B27C-40E0-AC0D-20A23A84CDD8}"/>
                </a:ext>
              </a:extLst>
            </p:cNvPr>
            <p:cNvPicPr/>
            <p:nvPr/>
          </p:nvPicPr>
          <p:blipFill rotWithShape="1">
            <a:blip r:embed="rId4">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Tree>
    <p:extLst>
      <p:ext uri="{BB962C8B-B14F-4D97-AF65-F5344CB8AC3E}">
        <p14:creationId xmlns:p14="http://schemas.microsoft.com/office/powerpoint/2010/main" val="29221033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B452B9B6-7CB7-4FC6-ACF8-B3E6C1E54D55}"/>
              </a:ext>
            </a:extLst>
          </p:cNvPr>
          <p:cNvSpPr/>
          <p:nvPr/>
        </p:nvSpPr>
        <p:spPr>
          <a:xfrm>
            <a:off x="0" y="0"/>
            <a:ext cx="24384000" cy="13680668"/>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144386" name="Shape 449">
            <a:extLst>
              <a:ext uri="{FF2B5EF4-FFF2-40B4-BE49-F238E27FC236}">
                <a16:creationId xmlns:a16="http://schemas.microsoft.com/office/drawing/2014/main" id="{49B0780A-D446-4137-B75D-7757E7C3C382}"/>
              </a:ext>
            </a:extLst>
          </p:cNvPr>
          <p:cNvSpPr>
            <a:spLocks noGrp="1"/>
          </p:cNvSpPr>
          <p:nvPr>
            <p:ph type="title"/>
          </p:nvPr>
        </p:nvSpPr>
        <p:spPr bwMode="auto">
          <a:xfrm>
            <a:off x="-76200" y="457200"/>
            <a:ext cx="24557052" cy="1295400"/>
          </a:xfrm>
        </p:spPr>
        <p:txBody>
          <a:bodyPr vert="horz" wrap="square" numCol="1" anchorCtr="0" compatLnSpc="1">
            <a:prstTxWarp prst="textNoShape">
              <a:avLst/>
            </a:prstTxWarp>
            <a:noAutofit/>
          </a:bodyPr>
          <a:lstStyle/>
          <a:p>
            <a:pPr algn="ctr" eaLnBrk="1" hangingPunct="1">
              <a:defRPr/>
            </a:pPr>
            <a:r>
              <a:rPr lang="en-US" altLang="en-US" sz="10400" b="1" dirty="0">
                <a:solidFill>
                  <a:schemeClr val="tx1">
                    <a:lumMod val="65000"/>
                    <a:lumOff val="35000"/>
                  </a:schemeClr>
                </a:solidFill>
                <a:latin typeface="Arial" panose="020B0604020202020204" pitchFamily="34" charset="0"/>
                <a:cs typeface="Arial" panose="020B0604020202020204" pitchFamily="34" charset="0"/>
              </a:rPr>
              <a:t>PACE OF CHANGE IS ACCELERATING</a:t>
            </a:r>
          </a:p>
        </p:txBody>
      </p:sp>
      <p:sp>
        <p:nvSpPr>
          <p:cNvPr id="144387" name="Shape 450">
            <a:extLst>
              <a:ext uri="{FF2B5EF4-FFF2-40B4-BE49-F238E27FC236}">
                <a16:creationId xmlns:a16="http://schemas.microsoft.com/office/drawing/2014/main" id="{FC5CFC66-F9B2-4439-9A5B-F1A10385BD8A}"/>
              </a:ext>
            </a:extLst>
          </p:cNvPr>
          <p:cNvSpPr>
            <a:spLocks noGrp="1"/>
          </p:cNvSpPr>
          <p:nvPr>
            <p:ph type="body" idx="1"/>
          </p:nvPr>
        </p:nvSpPr>
        <p:spPr bwMode="auto">
          <a:xfrm>
            <a:off x="1219200" y="1851026"/>
            <a:ext cx="21945600" cy="939800"/>
          </a:xfrm>
        </p:spPr>
        <p:txBody>
          <a:bodyPr vert="horz" wrap="square" anchor="t" anchorCtr="0" compatLnSpc="1">
            <a:prstTxWarp prst="textNoShape">
              <a:avLst/>
            </a:prstTxWarp>
            <a:normAutofit/>
          </a:bodyPr>
          <a:lstStyle/>
          <a:p>
            <a:pPr marL="0" indent="0">
              <a:spcBef>
                <a:spcPct val="0"/>
              </a:spcBef>
              <a:buNone/>
              <a:defRPr/>
            </a:pPr>
            <a:r>
              <a:rPr lang="en-US" altLang="en-US" sz="5400" b="1" dirty="0">
                <a:solidFill>
                  <a:schemeClr val="tx1">
                    <a:lumMod val="65000"/>
                    <a:lumOff val="35000"/>
                  </a:schemeClr>
                </a:solidFill>
                <a:latin typeface="Arial" panose="020B0604020202020204" pitchFamily="34" charset="0"/>
                <a:cs typeface="Arial" panose="020B0604020202020204" pitchFamily="34" charset="0"/>
              </a:rPr>
              <a:t>Years until technology was used by one-quarter of Americans</a:t>
            </a:r>
          </a:p>
        </p:txBody>
      </p:sp>
      <p:sp>
        <p:nvSpPr>
          <p:cNvPr id="155653" name="Shape 452">
            <a:extLst>
              <a:ext uri="{FF2B5EF4-FFF2-40B4-BE49-F238E27FC236}">
                <a16:creationId xmlns:a16="http://schemas.microsoft.com/office/drawing/2014/main" id="{4C149B15-7C3B-42C6-8955-0F66958B13E1}"/>
              </a:ext>
            </a:extLst>
          </p:cNvPr>
          <p:cNvSpPr>
            <a:spLocks noChangeShapeType="1"/>
          </p:cNvSpPr>
          <p:nvPr/>
        </p:nvSpPr>
        <p:spPr bwMode="auto">
          <a:xfrm>
            <a:off x="862014" y="7078664"/>
            <a:ext cx="22659976" cy="0"/>
          </a:xfrm>
          <a:prstGeom prst="line">
            <a:avLst/>
          </a:prstGeom>
          <a:noFill/>
          <a:ln w="50800">
            <a:solidFill>
              <a:srgbClr val="1F2C5C"/>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grpSp>
        <p:nvGrpSpPr>
          <p:cNvPr id="155654" name="Group 455">
            <a:extLst>
              <a:ext uri="{FF2B5EF4-FFF2-40B4-BE49-F238E27FC236}">
                <a16:creationId xmlns:a16="http://schemas.microsoft.com/office/drawing/2014/main" id="{ED393F5B-D32E-4EA0-9A6E-8A60C28E50BA}"/>
              </a:ext>
            </a:extLst>
          </p:cNvPr>
          <p:cNvGrpSpPr>
            <a:grpSpLocks/>
          </p:cNvGrpSpPr>
          <p:nvPr/>
        </p:nvGrpSpPr>
        <p:grpSpPr bwMode="auto">
          <a:xfrm>
            <a:off x="3119120" y="3670301"/>
            <a:ext cx="2744341" cy="977661"/>
            <a:chOff x="0" y="0"/>
            <a:chExt cx="2743839" cy="977517"/>
          </a:xfrm>
        </p:grpSpPr>
        <p:sp>
          <p:nvSpPr>
            <p:cNvPr id="453" name="Shape 453">
              <a:extLst>
                <a:ext uri="{FF2B5EF4-FFF2-40B4-BE49-F238E27FC236}">
                  <a16:creationId xmlns:a16="http://schemas.microsoft.com/office/drawing/2014/main" id="{2F9E64C4-E0DE-4B6B-AA7B-1486F7DD6440}"/>
                </a:ext>
              </a:extLst>
            </p:cNvPr>
            <p:cNvSpPr/>
            <p:nvPr/>
          </p:nvSpPr>
          <p:spPr>
            <a:xfrm>
              <a:off x="0" y="0"/>
              <a:ext cx="2743839" cy="569303"/>
            </a:xfrm>
            <a:prstGeom prst="rect">
              <a:avLst/>
            </a:prstGeom>
            <a:noFill/>
            <a:ln w="12700" cap="flat">
              <a:noFill/>
              <a:round/>
            </a:ln>
            <a:effectLst/>
            <a:extLst>
              <a:ext uri="{C572A759-6A51-4108-AA02-DFA0A04FC94B}"/>
            </a:extLst>
          </p:spPr>
          <p:txBody>
            <a:bodyPr wrap="none" lIns="38100" tIns="38100" rIns="38100" bIns="38100">
              <a:spAutoFit/>
            </a:bodyPr>
            <a:lstStyle>
              <a:lvl1pPr>
                <a:buClr>
                  <a:srgbClr val="006EA9"/>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ELECTRICITY</a:t>
              </a:r>
            </a:p>
          </p:txBody>
        </p:sp>
        <p:sp>
          <p:nvSpPr>
            <p:cNvPr id="454" name="Shape 454">
              <a:extLst>
                <a:ext uri="{FF2B5EF4-FFF2-40B4-BE49-F238E27FC236}">
                  <a16:creationId xmlns:a16="http://schemas.microsoft.com/office/drawing/2014/main" id="{465CEC40-5AEC-4D71-B09C-8A244A627EEB}"/>
                </a:ext>
              </a:extLst>
            </p:cNvPr>
            <p:cNvSpPr/>
            <p:nvPr/>
          </p:nvSpPr>
          <p:spPr>
            <a:xfrm>
              <a:off x="0" y="496815"/>
              <a:ext cx="2539535" cy="480702"/>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46 years</a:t>
              </a:r>
            </a:p>
          </p:txBody>
        </p:sp>
      </p:grpSp>
      <p:grpSp>
        <p:nvGrpSpPr>
          <p:cNvPr id="155655" name="Group 458">
            <a:extLst>
              <a:ext uri="{FF2B5EF4-FFF2-40B4-BE49-F238E27FC236}">
                <a16:creationId xmlns:a16="http://schemas.microsoft.com/office/drawing/2014/main" id="{916802AC-B499-40FF-A5B8-0FEF25942D11}"/>
              </a:ext>
            </a:extLst>
          </p:cNvPr>
          <p:cNvGrpSpPr>
            <a:grpSpLocks/>
          </p:cNvGrpSpPr>
          <p:nvPr/>
        </p:nvGrpSpPr>
        <p:grpSpPr bwMode="auto">
          <a:xfrm>
            <a:off x="4408171" y="10083800"/>
            <a:ext cx="2584158" cy="1025287"/>
            <a:chOff x="68929" y="811702"/>
            <a:chExt cx="2585279" cy="1024895"/>
          </a:xfrm>
        </p:grpSpPr>
        <p:sp>
          <p:nvSpPr>
            <p:cNvPr id="456" name="Shape 456">
              <a:extLst>
                <a:ext uri="{FF2B5EF4-FFF2-40B4-BE49-F238E27FC236}">
                  <a16:creationId xmlns:a16="http://schemas.microsoft.com/office/drawing/2014/main" id="{4D9F3DAA-DC74-4D89-9E99-A07F12A5F876}"/>
                </a:ext>
              </a:extLst>
            </p:cNvPr>
            <p:cNvSpPr/>
            <p:nvPr/>
          </p:nvSpPr>
          <p:spPr>
            <a:xfrm>
              <a:off x="89894" y="811702"/>
              <a:ext cx="2564314" cy="569169"/>
            </a:xfrm>
            <a:prstGeom prst="rect">
              <a:avLst/>
            </a:prstGeom>
            <a:noFill/>
            <a:ln w="12700" cap="flat">
              <a:noFill/>
              <a:round/>
            </a:ln>
            <a:effectLst/>
            <a:extLst>
              <a:ext uri="{C572A759-6A51-4108-AA02-DFA0A04FC94B}"/>
            </a:extLst>
          </p:spPr>
          <p:txBody>
            <a:bodyPr wrap="none" lIns="38100" tIns="38100" rIns="38100" bIns="38100">
              <a:spAutoFit/>
            </a:bodyPr>
            <a:lstStyle>
              <a:lvl1pPr>
                <a:buClr>
                  <a:srgbClr val="FFFFFF"/>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TELEPHONE</a:t>
              </a:r>
            </a:p>
          </p:txBody>
        </p:sp>
        <p:sp>
          <p:nvSpPr>
            <p:cNvPr id="457" name="Shape 457">
              <a:extLst>
                <a:ext uri="{FF2B5EF4-FFF2-40B4-BE49-F238E27FC236}">
                  <a16:creationId xmlns:a16="http://schemas.microsoft.com/office/drawing/2014/main" id="{33142638-9D5A-4E9F-AA22-C0BBE2354353}"/>
                </a:ext>
              </a:extLst>
            </p:cNvPr>
            <p:cNvSpPr/>
            <p:nvPr/>
          </p:nvSpPr>
          <p:spPr>
            <a:xfrm>
              <a:off x="68929" y="1356008"/>
              <a:ext cx="2107528" cy="480589"/>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35 years</a:t>
              </a:r>
            </a:p>
          </p:txBody>
        </p:sp>
      </p:grpSp>
      <p:grpSp>
        <p:nvGrpSpPr>
          <p:cNvPr id="155656" name="Group 461">
            <a:extLst>
              <a:ext uri="{FF2B5EF4-FFF2-40B4-BE49-F238E27FC236}">
                <a16:creationId xmlns:a16="http://schemas.microsoft.com/office/drawing/2014/main" id="{82CABCE3-5303-40D7-9656-46AD781CC248}"/>
              </a:ext>
            </a:extLst>
          </p:cNvPr>
          <p:cNvGrpSpPr>
            <a:grpSpLocks/>
          </p:cNvGrpSpPr>
          <p:nvPr/>
        </p:nvGrpSpPr>
        <p:grpSpPr bwMode="auto">
          <a:xfrm>
            <a:off x="8935721" y="3663951"/>
            <a:ext cx="2397126" cy="939561"/>
            <a:chOff x="0" y="0"/>
            <a:chExt cx="2397761" cy="939421"/>
          </a:xfrm>
        </p:grpSpPr>
        <p:sp>
          <p:nvSpPr>
            <p:cNvPr id="459" name="Shape 459">
              <a:extLst>
                <a:ext uri="{FF2B5EF4-FFF2-40B4-BE49-F238E27FC236}">
                  <a16:creationId xmlns:a16="http://schemas.microsoft.com/office/drawing/2014/main" id="{99753184-3C60-4C6C-9B05-0DC1CB280EEA}"/>
                </a:ext>
              </a:extLst>
            </p:cNvPr>
            <p:cNvSpPr/>
            <p:nvPr/>
          </p:nvSpPr>
          <p:spPr>
            <a:xfrm>
              <a:off x="0" y="0"/>
              <a:ext cx="1377345" cy="569302"/>
            </a:xfrm>
            <a:prstGeom prst="rect">
              <a:avLst/>
            </a:prstGeom>
            <a:noFill/>
            <a:ln w="12700" cap="flat">
              <a:noFill/>
              <a:round/>
            </a:ln>
            <a:effectLst/>
            <a:extLst>
              <a:ext uri="{C572A759-6A51-4108-AA02-DFA0A04FC94B}"/>
            </a:extLst>
          </p:spPr>
          <p:txBody>
            <a:bodyPr wrap="none" lIns="38100" tIns="38100" rIns="38100" bIns="38100">
              <a:spAutoFit/>
            </a:bodyPr>
            <a:lstStyle>
              <a:lvl1pPr>
                <a:buClr>
                  <a:srgbClr val="85929C"/>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RADIO</a:t>
              </a:r>
            </a:p>
          </p:txBody>
        </p:sp>
        <p:sp>
          <p:nvSpPr>
            <p:cNvPr id="460" name="Shape 460">
              <a:extLst>
                <a:ext uri="{FF2B5EF4-FFF2-40B4-BE49-F238E27FC236}">
                  <a16:creationId xmlns:a16="http://schemas.microsoft.com/office/drawing/2014/main" id="{43FCA676-82F4-43D9-A1A3-EF42D2E8CC72}"/>
                </a:ext>
              </a:extLst>
            </p:cNvPr>
            <p:cNvSpPr/>
            <p:nvPr/>
          </p:nvSpPr>
          <p:spPr>
            <a:xfrm>
              <a:off x="9529" y="458720"/>
              <a:ext cx="2388232" cy="480701"/>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31 years</a:t>
              </a:r>
            </a:p>
          </p:txBody>
        </p:sp>
      </p:grpSp>
      <p:grpSp>
        <p:nvGrpSpPr>
          <p:cNvPr id="155657" name="Group 464">
            <a:extLst>
              <a:ext uri="{FF2B5EF4-FFF2-40B4-BE49-F238E27FC236}">
                <a16:creationId xmlns:a16="http://schemas.microsoft.com/office/drawing/2014/main" id="{55621E43-936A-47D9-BA64-06F54D7D9FDD}"/>
              </a:ext>
            </a:extLst>
          </p:cNvPr>
          <p:cNvGrpSpPr>
            <a:grpSpLocks/>
          </p:cNvGrpSpPr>
          <p:nvPr/>
        </p:nvGrpSpPr>
        <p:grpSpPr bwMode="auto">
          <a:xfrm>
            <a:off x="14742796" y="3670301"/>
            <a:ext cx="2286000" cy="952261"/>
            <a:chOff x="0" y="0"/>
            <a:chExt cx="2286000" cy="952119"/>
          </a:xfrm>
        </p:grpSpPr>
        <p:sp>
          <p:nvSpPr>
            <p:cNvPr id="462" name="Shape 462">
              <a:extLst>
                <a:ext uri="{FF2B5EF4-FFF2-40B4-BE49-F238E27FC236}">
                  <a16:creationId xmlns:a16="http://schemas.microsoft.com/office/drawing/2014/main" id="{66DD70FB-C21F-4BDD-8DD1-2D46787309D4}"/>
                </a:ext>
              </a:extLst>
            </p:cNvPr>
            <p:cNvSpPr/>
            <p:nvPr/>
          </p:nvSpPr>
          <p:spPr>
            <a:xfrm>
              <a:off x="0" y="0"/>
              <a:ext cx="647613" cy="569302"/>
            </a:xfrm>
            <a:prstGeom prst="rect">
              <a:avLst/>
            </a:prstGeom>
            <a:noFill/>
            <a:ln w="12700" cap="flat">
              <a:noFill/>
              <a:round/>
            </a:ln>
            <a:effectLst/>
            <a:extLst>
              <a:ext uri="{C572A759-6A51-4108-AA02-DFA0A04FC94B}"/>
            </a:extLst>
          </p:spPr>
          <p:txBody>
            <a:bodyPr wrap="none" lIns="38100" tIns="38100" rIns="38100" bIns="38100">
              <a:spAutoFit/>
            </a:bodyPr>
            <a:lstStyle>
              <a:lvl1pPr>
                <a:buClr>
                  <a:srgbClr val="FFFFFF"/>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PC</a:t>
              </a:r>
            </a:p>
          </p:txBody>
        </p:sp>
        <p:sp>
          <p:nvSpPr>
            <p:cNvPr id="463" name="Shape 463">
              <a:extLst>
                <a:ext uri="{FF2B5EF4-FFF2-40B4-BE49-F238E27FC236}">
                  <a16:creationId xmlns:a16="http://schemas.microsoft.com/office/drawing/2014/main" id="{655ADF67-5D57-48F6-BB50-412FC5BD4129}"/>
                </a:ext>
              </a:extLst>
            </p:cNvPr>
            <p:cNvSpPr/>
            <p:nvPr/>
          </p:nvSpPr>
          <p:spPr>
            <a:xfrm>
              <a:off x="0" y="471418"/>
              <a:ext cx="2286000" cy="480701"/>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16 years</a:t>
              </a:r>
            </a:p>
          </p:txBody>
        </p:sp>
      </p:grpSp>
      <p:grpSp>
        <p:nvGrpSpPr>
          <p:cNvPr id="155658" name="Group 467">
            <a:extLst>
              <a:ext uri="{FF2B5EF4-FFF2-40B4-BE49-F238E27FC236}">
                <a16:creationId xmlns:a16="http://schemas.microsoft.com/office/drawing/2014/main" id="{17CBDE9D-B116-445D-BC86-EFEE13F44954}"/>
              </a:ext>
            </a:extLst>
          </p:cNvPr>
          <p:cNvGrpSpPr>
            <a:grpSpLocks/>
          </p:cNvGrpSpPr>
          <p:nvPr/>
        </p:nvGrpSpPr>
        <p:grpSpPr bwMode="auto">
          <a:xfrm>
            <a:off x="10270809" y="10045700"/>
            <a:ext cx="2582862" cy="980835"/>
            <a:chOff x="59401" y="873258"/>
            <a:chExt cx="2582199" cy="981170"/>
          </a:xfrm>
        </p:grpSpPr>
        <p:sp>
          <p:nvSpPr>
            <p:cNvPr id="465" name="Shape 465">
              <a:extLst>
                <a:ext uri="{FF2B5EF4-FFF2-40B4-BE49-F238E27FC236}">
                  <a16:creationId xmlns:a16="http://schemas.microsoft.com/office/drawing/2014/main" id="{84664B7C-5C67-4CC1-90F5-E904C264ECD6}"/>
                </a:ext>
              </a:extLst>
            </p:cNvPr>
            <p:cNvSpPr/>
            <p:nvPr/>
          </p:nvSpPr>
          <p:spPr>
            <a:xfrm>
              <a:off x="59401" y="873258"/>
              <a:ext cx="2493633" cy="569581"/>
            </a:xfrm>
            <a:prstGeom prst="rect">
              <a:avLst/>
            </a:prstGeom>
            <a:noFill/>
            <a:ln w="12700" cap="flat">
              <a:noFill/>
              <a:round/>
            </a:ln>
            <a:effectLst/>
            <a:extLst>
              <a:ext uri="{C572A759-6A51-4108-AA02-DFA0A04FC94B}"/>
            </a:extLst>
          </p:spPr>
          <p:txBody>
            <a:bodyPr wrap="none" lIns="38100" tIns="38100" rIns="38100" bIns="38100">
              <a:spAutoFit/>
            </a:bodyPr>
            <a:lstStyle>
              <a:lvl1pPr>
                <a:buClr>
                  <a:srgbClr val="0081C6"/>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TELEVISION</a:t>
              </a:r>
            </a:p>
          </p:txBody>
        </p:sp>
        <p:sp>
          <p:nvSpPr>
            <p:cNvPr id="466" name="Shape 466">
              <a:extLst>
                <a:ext uri="{FF2B5EF4-FFF2-40B4-BE49-F238E27FC236}">
                  <a16:creationId xmlns:a16="http://schemas.microsoft.com/office/drawing/2014/main" id="{13B63CCD-4B9A-40D0-B4DD-4541C75F90B3}"/>
                </a:ext>
              </a:extLst>
            </p:cNvPr>
            <p:cNvSpPr/>
            <p:nvPr/>
          </p:nvSpPr>
          <p:spPr>
            <a:xfrm>
              <a:off x="102252" y="1373491"/>
              <a:ext cx="2539348" cy="480937"/>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26 years</a:t>
              </a:r>
            </a:p>
          </p:txBody>
        </p:sp>
      </p:grpSp>
      <p:grpSp>
        <p:nvGrpSpPr>
          <p:cNvPr id="155659" name="Group 470">
            <a:extLst>
              <a:ext uri="{FF2B5EF4-FFF2-40B4-BE49-F238E27FC236}">
                <a16:creationId xmlns:a16="http://schemas.microsoft.com/office/drawing/2014/main" id="{6B0903AC-FE73-4944-934A-EF18F23150C9}"/>
              </a:ext>
            </a:extLst>
          </p:cNvPr>
          <p:cNvGrpSpPr>
            <a:grpSpLocks/>
          </p:cNvGrpSpPr>
          <p:nvPr/>
        </p:nvGrpSpPr>
        <p:grpSpPr bwMode="auto">
          <a:xfrm>
            <a:off x="21164869" y="10096500"/>
            <a:ext cx="3087384" cy="979247"/>
            <a:chOff x="0" y="873258"/>
            <a:chExt cx="3086529" cy="978550"/>
          </a:xfrm>
        </p:grpSpPr>
        <p:sp>
          <p:nvSpPr>
            <p:cNvPr id="468" name="Shape 468">
              <a:extLst>
                <a:ext uri="{FF2B5EF4-FFF2-40B4-BE49-F238E27FC236}">
                  <a16:creationId xmlns:a16="http://schemas.microsoft.com/office/drawing/2014/main" id="{7A990061-9CF8-439B-A9E2-305DC30D17AB}"/>
                </a:ext>
              </a:extLst>
            </p:cNvPr>
            <p:cNvSpPr/>
            <p:nvPr/>
          </p:nvSpPr>
          <p:spPr>
            <a:xfrm>
              <a:off x="0" y="873258"/>
              <a:ext cx="3086529" cy="568982"/>
            </a:xfrm>
            <a:prstGeom prst="rect">
              <a:avLst/>
            </a:prstGeom>
            <a:noFill/>
            <a:ln w="12700" cap="flat">
              <a:noFill/>
              <a:round/>
            </a:ln>
            <a:effectLst/>
            <a:extLst>
              <a:ext uri="{C572A759-6A51-4108-AA02-DFA0A04FC94B}"/>
            </a:extLst>
          </p:spPr>
          <p:txBody>
            <a:bodyPr wrap="none" lIns="38100" tIns="38100" rIns="38100" bIns="38100">
              <a:spAutoFit/>
            </a:bodyPr>
            <a:lstStyle>
              <a:lvl1pPr>
                <a:buClr>
                  <a:srgbClr val="85929C"/>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WHAT’S NEXT?</a:t>
              </a:r>
            </a:p>
          </p:txBody>
        </p:sp>
        <p:sp>
          <p:nvSpPr>
            <p:cNvPr id="469" name="Shape 469">
              <a:extLst>
                <a:ext uri="{FF2B5EF4-FFF2-40B4-BE49-F238E27FC236}">
                  <a16:creationId xmlns:a16="http://schemas.microsoft.com/office/drawing/2014/main" id="{CC2EA3B7-4A97-4C0B-B8A6-C7016AF30078}"/>
                </a:ext>
              </a:extLst>
            </p:cNvPr>
            <p:cNvSpPr/>
            <p:nvPr/>
          </p:nvSpPr>
          <p:spPr>
            <a:xfrm>
              <a:off x="88875" y="1371377"/>
              <a:ext cx="2950344" cy="480431"/>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faster adoption</a:t>
              </a:r>
            </a:p>
          </p:txBody>
        </p:sp>
      </p:grpSp>
      <p:grpSp>
        <p:nvGrpSpPr>
          <p:cNvPr id="155660" name="Group 473">
            <a:extLst>
              <a:ext uri="{FF2B5EF4-FFF2-40B4-BE49-F238E27FC236}">
                <a16:creationId xmlns:a16="http://schemas.microsoft.com/office/drawing/2014/main" id="{2F069953-580E-4392-9983-220514E56108}"/>
              </a:ext>
            </a:extLst>
          </p:cNvPr>
          <p:cNvGrpSpPr>
            <a:grpSpLocks/>
          </p:cNvGrpSpPr>
          <p:nvPr/>
        </p:nvGrpSpPr>
        <p:grpSpPr bwMode="auto">
          <a:xfrm>
            <a:off x="16246477" y="10109200"/>
            <a:ext cx="2699457" cy="999887"/>
            <a:chOff x="59401" y="873258"/>
            <a:chExt cx="2698049" cy="998847"/>
          </a:xfrm>
        </p:grpSpPr>
        <p:sp>
          <p:nvSpPr>
            <p:cNvPr id="471" name="Shape 471">
              <a:extLst>
                <a:ext uri="{FF2B5EF4-FFF2-40B4-BE49-F238E27FC236}">
                  <a16:creationId xmlns:a16="http://schemas.microsoft.com/office/drawing/2014/main" id="{13830732-1C32-439C-8E47-7B6BB0505620}"/>
                </a:ext>
              </a:extLst>
            </p:cNvPr>
            <p:cNvSpPr/>
            <p:nvPr/>
          </p:nvSpPr>
          <p:spPr>
            <a:xfrm>
              <a:off x="59401" y="873258"/>
              <a:ext cx="2698049" cy="568795"/>
            </a:xfrm>
            <a:prstGeom prst="rect">
              <a:avLst/>
            </a:prstGeom>
            <a:noFill/>
            <a:ln w="12700" cap="flat">
              <a:noFill/>
              <a:round/>
            </a:ln>
            <a:effectLst/>
            <a:extLst>
              <a:ext uri="{C572A759-6A51-4108-AA02-DFA0A04FC94B}"/>
            </a:extLst>
          </p:spPr>
          <p:txBody>
            <a:bodyPr wrap="none" lIns="38100" tIns="38100" rIns="38100" bIns="38100">
              <a:spAutoFit/>
            </a:bodyPr>
            <a:lstStyle>
              <a:lvl1pP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Calibri" panose="020F0502020204030204" pitchFamily="34" charset="0"/>
                </a:rPr>
                <a:t>MOBILE PHONE</a:t>
              </a:r>
            </a:p>
          </p:txBody>
        </p:sp>
        <p:sp>
          <p:nvSpPr>
            <p:cNvPr id="472" name="Shape 472">
              <a:extLst>
                <a:ext uri="{FF2B5EF4-FFF2-40B4-BE49-F238E27FC236}">
                  <a16:creationId xmlns:a16="http://schemas.microsoft.com/office/drawing/2014/main" id="{DB32CCF4-8327-4E27-A75D-1903C9E9343E}"/>
                </a:ext>
              </a:extLst>
            </p:cNvPr>
            <p:cNvSpPr/>
            <p:nvPr/>
          </p:nvSpPr>
          <p:spPr>
            <a:xfrm>
              <a:off x="60988" y="1391832"/>
              <a:ext cx="1827846" cy="480273"/>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Calibri" panose="020F0502020204030204" pitchFamily="34" charset="0"/>
                </a:rPr>
                <a:t>13 years</a:t>
              </a:r>
            </a:p>
          </p:txBody>
        </p:sp>
      </p:grpSp>
      <p:grpSp>
        <p:nvGrpSpPr>
          <p:cNvPr id="155661" name="Group 476">
            <a:extLst>
              <a:ext uri="{FF2B5EF4-FFF2-40B4-BE49-F238E27FC236}">
                <a16:creationId xmlns:a16="http://schemas.microsoft.com/office/drawing/2014/main" id="{BE184CE1-A3D6-4318-A1CD-0FE986A46FFC}"/>
              </a:ext>
            </a:extLst>
          </p:cNvPr>
          <p:cNvGrpSpPr>
            <a:grpSpLocks/>
          </p:cNvGrpSpPr>
          <p:nvPr/>
        </p:nvGrpSpPr>
        <p:grpSpPr bwMode="auto">
          <a:xfrm>
            <a:off x="19800571" y="3657601"/>
            <a:ext cx="3840795" cy="964961"/>
            <a:chOff x="0" y="0"/>
            <a:chExt cx="3841108" cy="964817"/>
          </a:xfrm>
        </p:grpSpPr>
        <p:sp>
          <p:nvSpPr>
            <p:cNvPr id="474" name="Shape 474">
              <a:extLst>
                <a:ext uri="{FF2B5EF4-FFF2-40B4-BE49-F238E27FC236}">
                  <a16:creationId xmlns:a16="http://schemas.microsoft.com/office/drawing/2014/main" id="{E6F2B9B1-BB28-4EF3-8886-37739FE55387}"/>
                </a:ext>
              </a:extLst>
            </p:cNvPr>
            <p:cNvSpPr/>
            <p:nvPr/>
          </p:nvSpPr>
          <p:spPr>
            <a:xfrm>
              <a:off x="0" y="0"/>
              <a:ext cx="3841108" cy="569302"/>
            </a:xfrm>
            <a:prstGeom prst="rect">
              <a:avLst/>
            </a:prstGeom>
            <a:noFill/>
            <a:ln w="12700" cap="flat">
              <a:noFill/>
              <a:round/>
            </a:ln>
            <a:effectLst/>
            <a:extLst>
              <a:ext uri="{C572A759-6A51-4108-AA02-DFA0A04FC94B}"/>
            </a:extLst>
          </p:spPr>
          <p:txBody>
            <a:bodyPr wrap="none" lIns="38100" tIns="38100" rIns="38100" bIns="38100">
              <a:spAutoFit/>
            </a:bodyPr>
            <a:lstStyle>
              <a:lvl1pPr>
                <a:defRPr sz="3000">
                  <a:solidFill>
                    <a:srgbClr val="FFFFFF"/>
                  </a:solidFill>
                  <a:uFill>
                    <a:solidFill>
                      <a:srgbClr val="FFFFFF"/>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WORLD WIDE WEB</a:t>
              </a:r>
            </a:p>
          </p:txBody>
        </p:sp>
        <p:sp>
          <p:nvSpPr>
            <p:cNvPr id="475" name="Shape 475">
              <a:extLst>
                <a:ext uri="{FF2B5EF4-FFF2-40B4-BE49-F238E27FC236}">
                  <a16:creationId xmlns:a16="http://schemas.microsoft.com/office/drawing/2014/main" id="{0F62D4E4-599B-46E2-83D3-A58A8F6B405D}"/>
                </a:ext>
              </a:extLst>
            </p:cNvPr>
            <p:cNvSpPr/>
            <p:nvPr/>
          </p:nvSpPr>
          <p:spPr>
            <a:xfrm>
              <a:off x="0" y="484116"/>
              <a:ext cx="2883135" cy="480701"/>
            </a:xfrm>
            <a:prstGeom prst="rect">
              <a:avLst/>
            </a:prstGeom>
            <a:noFill/>
            <a:ln w="12700" cap="flat">
              <a:noFill/>
              <a:round/>
            </a:ln>
            <a:effectLst/>
            <a:extLst>
              <a:ext uri="{C572A759-6A51-4108-AA02-DFA0A04FC94B}"/>
            </a:extLst>
          </p:spPr>
          <p:txBody>
            <a:bodyPr lIns="38100" tIns="38100" rIns="38100" bIns="38100">
              <a:spAutoFit/>
            </a:bodyPr>
            <a:lstStyle>
              <a:lvl1pPr>
                <a:lnSpc>
                  <a:spcPct val="80000"/>
                </a:lnSpc>
                <a:buClr>
                  <a:srgbClr val="E0E0E0"/>
                </a:buClr>
                <a:defRPr sz="2600">
                  <a:solidFill>
                    <a:srgbClr val="C6CCD0"/>
                  </a:solidFill>
                  <a:uFill>
                    <a:solidFill>
                      <a:srgbClr val="C6CCD0"/>
                    </a:solidFill>
                  </a:u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uFillTx/>
                  <a:latin typeface="Arial" panose="020B0604020202020204" pitchFamily="34" charset="0"/>
                  <a:cs typeface="Arial" panose="020B0604020202020204" pitchFamily="34" charset="0"/>
                </a:rPr>
                <a:t>7 years</a:t>
              </a:r>
            </a:p>
          </p:txBody>
        </p:sp>
      </p:grpSp>
      <p:sp>
        <p:nvSpPr>
          <p:cNvPr id="155662" name="Shape 477">
            <a:extLst>
              <a:ext uri="{FF2B5EF4-FFF2-40B4-BE49-F238E27FC236}">
                <a16:creationId xmlns:a16="http://schemas.microsoft.com/office/drawing/2014/main" id="{A53C08B3-792A-4C9E-9904-5871EAADB632}"/>
              </a:ext>
            </a:extLst>
          </p:cNvPr>
          <p:cNvSpPr>
            <a:spLocks noChangeShapeType="1"/>
          </p:cNvSpPr>
          <p:nvPr/>
        </p:nvSpPr>
        <p:spPr bwMode="auto">
          <a:xfrm flipV="1">
            <a:off x="1927226" y="6426200"/>
            <a:ext cx="0" cy="469900"/>
          </a:xfrm>
          <a:prstGeom prst="line">
            <a:avLst/>
          </a:prstGeom>
          <a:noFill/>
          <a:ln w="38100">
            <a:solidFill>
              <a:srgbClr val="FBAF47"/>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63" name="Shape 478">
            <a:extLst>
              <a:ext uri="{FF2B5EF4-FFF2-40B4-BE49-F238E27FC236}">
                <a16:creationId xmlns:a16="http://schemas.microsoft.com/office/drawing/2014/main" id="{02C886D3-5836-4584-B151-0BBAE6693731}"/>
              </a:ext>
            </a:extLst>
          </p:cNvPr>
          <p:cNvSpPr>
            <a:spLocks noChangeShapeType="1"/>
          </p:cNvSpPr>
          <p:nvPr/>
        </p:nvSpPr>
        <p:spPr bwMode="auto">
          <a:xfrm>
            <a:off x="3536950" y="7259639"/>
            <a:ext cx="0" cy="479426"/>
          </a:xfrm>
          <a:prstGeom prst="line">
            <a:avLst/>
          </a:prstGeom>
          <a:noFill/>
          <a:ln w="38100">
            <a:solidFill>
              <a:srgbClr val="00C9CA"/>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64" name="Shape 479">
            <a:extLst>
              <a:ext uri="{FF2B5EF4-FFF2-40B4-BE49-F238E27FC236}">
                <a16:creationId xmlns:a16="http://schemas.microsoft.com/office/drawing/2014/main" id="{43CB559E-5221-4F20-9AD7-02054F7A20D7}"/>
              </a:ext>
            </a:extLst>
          </p:cNvPr>
          <p:cNvSpPr>
            <a:spLocks noChangeShapeType="1"/>
          </p:cNvSpPr>
          <p:nvPr/>
        </p:nvSpPr>
        <p:spPr bwMode="auto">
          <a:xfrm>
            <a:off x="7680326" y="6427788"/>
            <a:ext cx="0" cy="468312"/>
          </a:xfrm>
          <a:prstGeom prst="line">
            <a:avLst/>
          </a:prstGeom>
          <a:noFill/>
          <a:ln w="38100">
            <a:solidFill>
              <a:srgbClr val="36495B"/>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65" name="Shape 480">
            <a:extLst>
              <a:ext uri="{FF2B5EF4-FFF2-40B4-BE49-F238E27FC236}">
                <a16:creationId xmlns:a16="http://schemas.microsoft.com/office/drawing/2014/main" id="{B19C27C9-EA5A-4BC9-8071-901C5120F8B9}"/>
              </a:ext>
            </a:extLst>
          </p:cNvPr>
          <p:cNvSpPr>
            <a:spLocks noChangeShapeType="1"/>
          </p:cNvSpPr>
          <p:nvPr/>
        </p:nvSpPr>
        <p:spPr bwMode="auto">
          <a:xfrm>
            <a:off x="9451976" y="7259639"/>
            <a:ext cx="0" cy="479426"/>
          </a:xfrm>
          <a:prstGeom prst="line">
            <a:avLst/>
          </a:prstGeom>
          <a:noFill/>
          <a:ln w="38100">
            <a:solidFill>
              <a:srgbClr val="2456AF"/>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66" name="Shape 481">
            <a:extLst>
              <a:ext uri="{FF2B5EF4-FFF2-40B4-BE49-F238E27FC236}">
                <a16:creationId xmlns:a16="http://schemas.microsoft.com/office/drawing/2014/main" id="{4882C422-8734-4E59-B182-3FE36B72BE51}"/>
              </a:ext>
            </a:extLst>
          </p:cNvPr>
          <p:cNvSpPr>
            <a:spLocks noChangeShapeType="1"/>
          </p:cNvSpPr>
          <p:nvPr/>
        </p:nvSpPr>
        <p:spPr bwMode="auto">
          <a:xfrm>
            <a:off x="13627100" y="6427788"/>
            <a:ext cx="0" cy="468312"/>
          </a:xfrm>
          <a:prstGeom prst="line">
            <a:avLst/>
          </a:prstGeom>
          <a:noFill/>
          <a:ln w="38100">
            <a:solidFill>
              <a:srgbClr val="D935E1"/>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67" name="Shape 482">
            <a:extLst>
              <a:ext uri="{FF2B5EF4-FFF2-40B4-BE49-F238E27FC236}">
                <a16:creationId xmlns:a16="http://schemas.microsoft.com/office/drawing/2014/main" id="{E71055D9-E80A-4305-8461-15E3DD169099}"/>
              </a:ext>
            </a:extLst>
          </p:cNvPr>
          <p:cNvSpPr>
            <a:spLocks noChangeShapeType="1"/>
          </p:cNvSpPr>
          <p:nvPr/>
        </p:nvSpPr>
        <p:spPr bwMode="auto">
          <a:xfrm>
            <a:off x="15382876" y="7235827"/>
            <a:ext cx="0" cy="503238"/>
          </a:xfrm>
          <a:prstGeom prst="line">
            <a:avLst/>
          </a:prstGeom>
          <a:noFill/>
          <a:ln w="38100">
            <a:solidFill>
              <a:srgbClr val="899AA5"/>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68" name="Shape 483">
            <a:extLst>
              <a:ext uri="{FF2B5EF4-FFF2-40B4-BE49-F238E27FC236}">
                <a16:creationId xmlns:a16="http://schemas.microsoft.com/office/drawing/2014/main" id="{D3AB05FC-4156-46A7-A257-56B41B26FDF5}"/>
              </a:ext>
            </a:extLst>
          </p:cNvPr>
          <p:cNvSpPr>
            <a:spLocks noChangeShapeType="1"/>
          </p:cNvSpPr>
          <p:nvPr/>
        </p:nvSpPr>
        <p:spPr bwMode="auto">
          <a:xfrm>
            <a:off x="18727738" y="6427789"/>
            <a:ext cx="0" cy="474662"/>
          </a:xfrm>
          <a:prstGeom prst="line">
            <a:avLst/>
          </a:prstGeom>
          <a:noFill/>
          <a:ln w="38100">
            <a:solidFill>
              <a:srgbClr val="B4B73E"/>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69" name="Shape 484">
            <a:extLst>
              <a:ext uri="{FF2B5EF4-FFF2-40B4-BE49-F238E27FC236}">
                <a16:creationId xmlns:a16="http://schemas.microsoft.com/office/drawing/2014/main" id="{4B02CA45-3E5E-4F04-A2CD-2313CF490973}"/>
              </a:ext>
            </a:extLst>
          </p:cNvPr>
          <p:cNvSpPr>
            <a:spLocks noChangeShapeType="1"/>
          </p:cNvSpPr>
          <p:nvPr/>
        </p:nvSpPr>
        <p:spPr bwMode="auto">
          <a:xfrm>
            <a:off x="20394614" y="7270751"/>
            <a:ext cx="0" cy="468314"/>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0" name="Shape 485">
            <a:extLst>
              <a:ext uri="{FF2B5EF4-FFF2-40B4-BE49-F238E27FC236}">
                <a16:creationId xmlns:a16="http://schemas.microsoft.com/office/drawing/2014/main" id="{27107CCA-9ED5-4935-AF41-E0F7D0FC8D5D}"/>
              </a:ext>
            </a:extLst>
          </p:cNvPr>
          <p:cNvSpPr>
            <a:spLocks/>
          </p:cNvSpPr>
          <p:nvPr/>
        </p:nvSpPr>
        <p:spPr bwMode="auto">
          <a:xfrm rot="-5400000">
            <a:off x="1705770" y="4114006"/>
            <a:ext cx="1349376" cy="98266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FBAF47"/>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1" name="Shape 486">
            <a:extLst>
              <a:ext uri="{FF2B5EF4-FFF2-40B4-BE49-F238E27FC236}">
                <a16:creationId xmlns:a16="http://schemas.microsoft.com/office/drawing/2014/main" id="{4E883236-6F5A-49E0-8123-1B67B4B96ECB}"/>
              </a:ext>
            </a:extLst>
          </p:cNvPr>
          <p:cNvSpPr>
            <a:spLocks/>
          </p:cNvSpPr>
          <p:nvPr/>
        </p:nvSpPr>
        <p:spPr bwMode="auto">
          <a:xfrm rot="-5400000">
            <a:off x="7484270" y="4114006"/>
            <a:ext cx="1349376" cy="98266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36495B"/>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2" name="Shape 487">
            <a:extLst>
              <a:ext uri="{FF2B5EF4-FFF2-40B4-BE49-F238E27FC236}">
                <a16:creationId xmlns:a16="http://schemas.microsoft.com/office/drawing/2014/main" id="{C8983CBC-F23D-4D0B-A129-08396D25EC49}"/>
              </a:ext>
            </a:extLst>
          </p:cNvPr>
          <p:cNvSpPr>
            <a:spLocks/>
          </p:cNvSpPr>
          <p:nvPr/>
        </p:nvSpPr>
        <p:spPr bwMode="auto">
          <a:xfrm rot="-5400000">
            <a:off x="13366750" y="4191000"/>
            <a:ext cx="1349376" cy="82867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D935E1"/>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3" name="Shape 488">
            <a:extLst>
              <a:ext uri="{FF2B5EF4-FFF2-40B4-BE49-F238E27FC236}">
                <a16:creationId xmlns:a16="http://schemas.microsoft.com/office/drawing/2014/main" id="{CD873930-0134-46EA-B6F5-33E044043788}"/>
              </a:ext>
            </a:extLst>
          </p:cNvPr>
          <p:cNvSpPr>
            <a:spLocks/>
          </p:cNvSpPr>
          <p:nvPr/>
        </p:nvSpPr>
        <p:spPr bwMode="auto">
          <a:xfrm rot="-5400000">
            <a:off x="18437226" y="4208465"/>
            <a:ext cx="1349376" cy="793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B4B73E"/>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4" name="Shape 489">
            <a:extLst>
              <a:ext uri="{FF2B5EF4-FFF2-40B4-BE49-F238E27FC236}">
                <a16:creationId xmlns:a16="http://schemas.microsoft.com/office/drawing/2014/main" id="{7A568466-4DA3-43EB-A771-AFF3388AA415}"/>
              </a:ext>
            </a:extLst>
          </p:cNvPr>
          <p:cNvSpPr>
            <a:spLocks/>
          </p:cNvSpPr>
          <p:nvPr/>
        </p:nvSpPr>
        <p:spPr bwMode="auto">
          <a:xfrm rot="16200000" flipH="1">
            <a:off x="3084514" y="9321801"/>
            <a:ext cx="1525588" cy="56991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00C9CA"/>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5" name="Shape 490">
            <a:extLst>
              <a:ext uri="{FF2B5EF4-FFF2-40B4-BE49-F238E27FC236}">
                <a16:creationId xmlns:a16="http://schemas.microsoft.com/office/drawing/2014/main" id="{72EC169B-2092-4E7A-9F64-FE38CDDDF625}"/>
              </a:ext>
            </a:extLst>
          </p:cNvPr>
          <p:cNvSpPr>
            <a:spLocks/>
          </p:cNvSpPr>
          <p:nvPr/>
        </p:nvSpPr>
        <p:spPr bwMode="auto">
          <a:xfrm rot="16200000" flipH="1">
            <a:off x="8978106" y="9317833"/>
            <a:ext cx="1525588" cy="5778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2456AF"/>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6" name="Shape 491">
            <a:extLst>
              <a:ext uri="{FF2B5EF4-FFF2-40B4-BE49-F238E27FC236}">
                <a16:creationId xmlns:a16="http://schemas.microsoft.com/office/drawing/2014/main" id="{CA3E6921-3491-4D9B-9130-B07AB0981A43}"/>
              </a:ext>
            </a:extLst>
          </p:cNvPr>
          <p:cNvSpPr>
            <a:spLocks/>
          </p:cNvSpPr>
          <p:nvPr/>
        </p:nvSpPr>
        <p:spPr bwMode="auto">
          <a:xfrm rot="16200000" flipH="1">
            <a:off x="14927264" y="9324976"/>
            <a:ext cx="1525588" cy="56356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899AA5"/>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7" name="Shape 492">
            <a:extLst>
              <a:ext uri="{FF2B5EF4-FFF2-40B4-BE49-F238E27FC236}">
                <a16:creationId xmlns:a16="http://schemas.microsoft.com/office/drawing/2014/main" id="{AD314322-86CC-41C4-BB5F-23241BC90BE7}"/>
              </a:ext>
            </a:extLst>
          </p:cNvPr>
          <p:cNvSpPr>
            <a:spLocks/>
          </p:cNvSpPr>
          <p:nvPr/>
        </p:nvSpPr>
        <p:spPr bwMode="auto">
          <a:xfrm rot="16200000" flipH="1">
            <a:off x="19900108" y="9325770"/>
            <a:ext cx="1525588" cy="51117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38100">
            <a:solidFill>
              <a:srgbClr val="FFFFFF"/>
            </a:solidFill>
            <a:round/>
            <a:headEn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5678" name="Shape 501">
            <a:extLst>
              <a:ext uri="{FF2B5EF4-FFF2-40B4-BE49-F238E27FC236}">
                <a16:creationId xmlns:a16="http://schemas.microsoft.com/office/drawing/2014/main" id="{0186F9F6-4973-45F1-B19F-075FABD0233F}"/>
              </a:ext>
            </a:extLst>
          </p:cNvPr>
          <p:cNvSpPr>
            <a:spLocks/>
          </p:cNvSpPr>
          <p:nvPr/>
        </p:nvSpPr>
        <p:spPr bwMode="auto">
          <a:xfrm>
            <a:off x="1736726" y="6899276"/>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FBAF47"/>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155679" name="Shape 502">
            <a:extLst>
              <a:ext uri="{FF2B5EF4-FFF2-40B4-BE49-F238E27FC236}">
                <a16:creationId xmlns:a16="http://schemas.microsoft.com/office/drawing/2014/main" id="{7AF38E60-744D-40FA-B64F-D0A361F8C4F1}"/>
              </a:ext>
            </a:extLst>
          </p:cNvPr>
          <p:cNvSpPr>
            <a:spLocks/>
          </p:cNvSpPr>
          <p:nvPr/>
        </p:nvSpPr>
        <p:spPr bwMode="auto">
          <a:xfrm>
            <a:off x="3348038" y="6899276"/>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00C9CA"/>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155680" name="Shape 503">
            <a:extLst>
              <a:ext uri="{FF2B5EF4-FFF2-40B4-BE49-F238E27FC236}">
                <a16:creationId xmlns:a16="http://schemas.microsoft.com/office/drawing/2014/main" id="{B0E94D7C-8EDE-4377-8773-BD49B205001E}"/>
              </a:ext>
            </a:extLst>
          </p:cNvPr>
          <p:cNvSpPr>
            <a:spLocks/>
          </p:cNvSpPr>
          <p:nvPr/>
        </p:nvSpPr>
        <p:spPr bwMode="auto">
          <a:xfrm>
            <a:off x="7489826" y="6899276"/>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36495B"/>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155681" name="Shape 504">
            <a:extLst>
              <a:ext uri="{FF2B5EF4-FFF2-40B4-BE49-F238E27FC236}">
                <a16:creationId xmlns:a16="http://schemas.microsoft.com/office/drawing/2014/main" id="{71DE03EE-0474-4100-938F-9009BE8F32FA}"/>
              </a:ext>
            </a:extLst>
          </p:cNvPr>
          <p:cNvSpPr>
            <a:spLocks/>
          </p:cNvSpPr>
          <p:nvPr/>
        </p:nvSpPr>
        <p:spPr bwMode="auto">
          <a:xfrm>
            <a:off x="9261476" y="6899276"/>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2456AF"/>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155682" name="Shape 505">
            <a:extLst>
              <a:ext uri="{FF2B5EF4-FFF2-40B4-BE49-F238E27FC236}">
                <a16:creationId xmlns:a16="http://schemas.microsoft.com/office/drawing/2014/main" id="{3767E1CD-6E2A-439F-8804-1B068ADDC6F0}"/>
              </a:ext>
            </a:extLst>
          </p:cNvPr>
          <p:cNvSpPr>
            <a:spLocks/>
          </p:cNvSpPr>
          <p:nvPr/>
        </p:nvSpPr>
        <p:spPr bwMode="auto">
          <a:xfrm>
            <a:off x="13438188" y="6899276"/>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D935E1"/>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155683" name="Shape 506">
            <a:extLst>
              <a:ext uri="{FF2B5EF4-FFF2-40B4-BE49-F238E27FC236}">
                <a16:creationId xmlns:a16="http://schemas.microsoft.com/office/drawing/2014/main" id="{8602E2E2-F28E-406D-8B93-F29DF0C14E33}"/>
              </a:ext>
            </a:extLst>
          </p:cNvPr>
          <p:cNvSpPr>
            <a:spLocks/>
          </p:cNvSpPr>
          <p:nvPr/>
        </p:nvSpPr>
        <p:spPr bwMode="auto">
          <a:xfrm>
            <a:off x="15193964" y="6875464"/>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899AA5"/>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155684" name="Shape 507">
            <a:extLst>
              <a:ext uri="{FF2B5EF4-FFF2-40B4-BE49-F238E27FC236}">
                <a16:creationId xmlns:a16="http://schemas.microsoft.com/office/drawing/2014/main" id="{D2EC4447-0154-41FF-9755-436DAA082155}"/>
              </a:ext>
            </a:extLst>
          </p:cNvPr>
          <p:cNvSpPr>
            <a:spLocks/>
          </p:cNvSpPr>
          <p:nvPr/>
        </p:nvSpPr>
        <p:spPr bwMode="auto">
          <a:xfrm>
            <a:off x="18538826" y="6905626"/>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B4B73E"/>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155685" name="Shape 508">
            <a:extLst>
              <a:ext uri="{FF2B5EF4-FFF2-40B4-BE49-F238E27FC236}">
                <a16:creationId xmlns:a16="http://schemas.microsoft.com/office/drawing/2014/main" id="{3FAC3ABA-409B-4E3E-9F0B-5FC4969190BF}"/>
              </a:ext>
            </a:extLst>
          </p:cNvPr>
          <p:cNvSpPr>
            <a:spLocks/>
          </p:cNvSpPr>
          <p:nvPr/>
        </p:nvSpPr>
        <p:spPr bwMode="auto">
          <a:xfrm>
            <a:off x="20204114" y="6910388"/>
            <a:ext cx="381000" cy="3810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50800">
            <a:solidFill>
              <a:srgbClr val="FFFFFF"/>
            </a:solidFill>
            <a:round/>
            <a:headEnd/>
            <a:tailEnd/>
          </a:ln>
        </p:spPr>
        <p:txBody>
          <a:bodyPr lIns="0" tIns="0" rIns="0" bIns="0"/>
          <a:lstStyle/>
          <a:p>
            <a:pPr algn="l" rtl="0">
              <a:buClrTx/>
            </a:pPr>
            <a:endParaRPr lang="en-US" sz="1800" kern="1200">
              <a:solidFill>
                <a:prstClr val="black"/>
              </a:solidFill>
              <a:uFillTx/>
              <a:latin typeface="Calibri" panose="020F0502020204030204"/>
            </a:endParaRPr>
          </a:p>
        </p:txBody>
      </p:sp>
      <p:sp>
        <p:nvSpPr>
          <p:cNvPr id="509" name="Shape 509">
            <a:extLst>
              <a:ext uri="{FF2B5EF4-FFF2-40B4-BE49-F238E27FC236}">
                <a16:creationId xmlns:a16="http://schemas.microsoft.com/office/drawing/2014/main" id="{5BDAA923-2F37-415F-8854-B4548C12DCEA}"/>
              </a:ext>
            </a:extLst>
          </p:cNvPr>
          <p:cNvSpPr/>
          <p:nvPr/>
        </p:nvSpPr>
        <p:spPr>
          <a:xfrm>
            <a:off x="1423988" y="7424084"/>
            <a:ext cx="1013098" cy="595035"/>
          </a:xfrm>
          <a:prstGeom prst="rect">
            <a:avLst/>
          </a:prstGeom>
          <a:ln w="12700">
            <a:miter lim="400000"/>
          </a:ln>
          <a:extLst>
            <a:ext uri="{C572A759-6A51-4108-AA02-DFA0A04FC94B}"/>
          </a:extLst>
        </p:spPr>
        <p:txBody>
          <a:bodyPr wrap="none" lIns="50800" tIns="50800" rIns="50800" bIns="50800" anchor="ctr">
            <a:spAutoFit/>
          </a:bodyPr>
          <a:lstStyle>
            <a:lvl1pPr>
              <a:defRPr>
                <a:solidFill>
                  <a:srgbClr val="FFFFFF"/>
                </a:solid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latin typeface="Arial" panose="020B0604020202020204" pitchFamily="34" charset="0"/>
                <a:cs typeface="Arial" panose="020B0604020202020204" pitchFamily="34" charset="0"/>
              </a:rPr>
              <a:t>1873</a:t>
            </a:r>
          </a:p>
        </p:txBody>
      </p:sp>
      <p:sp>
        <p:nvSpPr>
          <p:cNvPr id="510" name="Shape 510">
            <a:extLst>
              <a:ext uri="{FF2B5EF4-FFF2-40B4-BE49-F238E27FC236}">
                <a16:creationId xmlns:a16="http://schemas.microsoft.com/office/drawing/2014/main" id="{A76A80CD-7152-4043-8351-C1642D59071C}"/>
              </a:ext>
            </a:extLst>
          </p:cNvPr>
          <p:cNvSpPr/>
          <p:nvPr/>
        </p:nvSpPr>
        <p:spPr>
          <a:xfrm>
            <a:off x="3014664" y="6139002"/>
            <a:ext cx="1013098" cy="595035"/>
          </a:xfrm>
          <a:prstGeom prst="rect">
            <a:avLst/>
          </a:prstGeom>
          <a:ln w="12700">
            <a:miter lim="400000"/>
          </a:ln>
          <a:extLst>
            <a:ext uri="{C572A759-6A51-4108-AA02-DFA0A04FC94B}"/>
          </a:extLst>
        </p:spPr>
        <p:txBody>
          <a:bodyPr wrap="none" lIns="50800" tIns="50800" rIns="50800" bIns="50800" anchor="ctr">
            <a:spAutoFit/>
          </a:bodyPr>
          <a:lstStyle>
            <a:lvl1pPr>
              <a:defRPr>
                <a:solidFill>
                  <a:srgbClr val="FFFFFF"/>
                </a:solid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latin typeface="Arial" panose="020B0604020202020204" pitchFamily="34" charset="0"/>
                <a:cs typeface="Arial" panose="020B0604020202020204" pitchFamily="34" charset="0"/>
              </a:rPr>
              <a:t>1876</a:t>
            </a:r>
          </a:p>
        </p:txBody>
      </p:sp>
      <p:sp>
        <p:nvSpPr>
          <p:cNvPr id="511" name="Shape 511">
            <a:extLst>
              <a:ext uri="{FF2B5EF4-FFF2-40B4-BE49-F238E27FC236}">
                <a16:creationId xmlns:a16="http://schemas.microsoft.com/office/drawing/2014/main" id="{4B4C0586-A81F-47E6-A251-6AE72AFA1142}"/>
              </a:ext>
            </a:extLst>
          </p:cNvPr>
          <p:cNvSpPr/>
          <p:nvPr/>
        </p:nvSpPr>
        <p:spPr>
          <a:xfrm>
            <a:off x="7154864" y="7424084"/>
            <a:ext cx="1013098" cy="595035"/>
          </a:xfrm>
          <a:prstGeom prst="rect">
            <a:avLst/>
          </a:prstGeom>
          <a:ln w="12700">
            <a:miter lim="400000"/>
          </a:ln>
          <a:extLst>
            <a:ext uri="{C572A759-6A51-4108-AA02-DFA0A04FC94B}"/>
          </a:extLst>
        </p:spPr>
        <p:txBody>
          <a:bodyPr wrap="none" lIns="50800" tIns="50800" rIns="50800" bIns="50800" anchor="ctr">
            <a:spAutoFit/>
          </a:bodyPr>
          <a:lstStyle>
            <a:lvl1pPr>
              <a:defRPr>
                <a:solidFill>
                  <a:srgbClr val="FFFFFF"/>
                </a:solid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latin typeface="Arial" panose="020B0604020202020204" pitchFamily="34" charset="0"/>
                <a:cs typeface="Arial" panose="020B0604020202020204" pitchFamily="34" charset="0"/>
              </a:rPr>
              <a:t>1897</a:t>
            </a:r>
          </a:p>
        </p:txBody>
      </p:sp>
      <p:sp>
        <p:nvSpPr>
          <p:cNvPr id="512" name="Shape 512">
            <a:extLst>
              <a:ext uri="{FF2B5EF4-FFF2-40B4-BE49-F238E27FC236}">
                <a16:creationId xmlns:a16="http://schemas.microsoft.com/office/drawing/2014/main" id="{56673500-83F9-4EF0-9828-05D0CA353E6E}"/>
              </a:ext>
            </a:extLst>
          </p:cNvPr>
          <p:cNvSpPr/>
          <p:nvPr/>
        </p:nvSpPr>
        <p:spPr>
          <a:xfrm>
            <a:off x="8928100" y="6136622"/>
            <a:ext cx="1013098" cy="595035"/>
          </a:xfrm>
          <a:prstGeom prst="rect">
            <a:avLst/>
          </a:prstGeom>
          <a:ln w="12700">
            <a:miter lim="400000"/>
          </a:ln>
          <a:extLst>
            <a:ext uri="{C572A759-6A51-4108-AA02-DFA0A04FC94B}"/>
          </a:extLst>
        </p:spPr>
        <p:txBody>
          <a:bodyPr wrap="none" lIns="50800" tIns="50800" rIns="50800" bIns="50800" anchor="ctr">
            <a:spAutoFit/>
          </a:bodyPr>
          <a:lstStyle>
            <a:lvl1pPr>
              <a:defRPr>
                <a:solidFill>
                  <a:srgbClr val="FFFFFF"/>
                </a:solid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latin typeface="Arial" panose="020B0604020202020204" pitchFamily="34" charset="0"/>
                <a:cs typeface="Arial" panose="020B0604020202020204" pitchFamily="34" charset="0"/>
              </a:rPr>
              <a:t>1926</a:t>
            </a:r>
          </a:p>
        </p:txBody>
      </p:sp>
      <p:sp>
        <p:nvSpPr>
          <p:cNvPr id="513" name="Shape 513">
            <a:extLst>
              <a:ext uri="{FF2B5EF4-FFF2-40B4-BE49-F238E27FC236}">
                <a16:creationId xmlns:a16="http://schemas.microsoft.com/office/drawing/2014/main" id="{33483405-6EBA-473B-AD3C-5DD991003991}"/>
              </a:ext>
            </a:extLst>
          </p:cNvPr>
          <p:cNvSpPr/>
          <p:nvPr/>
        </p:nvSpPr>
        <p:spPr>
          <a:xfrm>
            <a:off x="13103226" y="7428846"/>
            <a:ext cx="936154" cy="595035"/>
          </a:xfrm>
          <a:prstGeom prst="rect">
            <a:avLst/>
          </a:prstGeom>
          <a:ln w="12700">
            <a:miter lim="400000"/>
          </a:ln>
          <a:extLst>
            <a:ext uri="{C572A759-6A51-4108-AA02-DFA0A04FC94B}"/>
          </a:extLst>
        </p:spPr>
        <p:txBody>
          <a:bodyPr wrap="none" lIns="50800" tIns="50800" rIns="50800" bIns="50800" anchor="ctr">
            <a:spAutoFit/>
          </a:bodyPr>
          <a:lstStyle>
            <a:lvl1pPr>
              <a:defRPr>
                <a:solidFill>
                  <a:srgbClr val="FFFFFF"/>
                </a:solid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FDFDFD"/>
                </a:solidFill>
                <a:latin typeface="Calibri" panose="020F0502020204030204" pitchFamily="34" charset="0"/>
              </a:rPr>
              <a:t>1975</a:t>
            </a:r>
          </a:p>
        </p:txBody>
      </p:sp>
      <p:sp>
        <p:nvSpPr>
          <p:cNvPr id="514" name="Shape 514">
            <a:extLst>
              <a:ext uri="{FF2B5EF4-FFF2-40B4-BE49-F238E27FC236}">
                <a16:creationId xmlns:a16="http://schemas.microsoft.com/office/drawing/2014/main" id="{F2B89E05-0F1F-4AA4-B57D-C7CA3CB06135}"/>
              </a:ext>
            </a:extLst>
          </p:cNvPr>
          <p:cNvSpPr/>
          <p:nvPr/>
        </p:nvSpPr>
        <p:spPr>
          <a:xfrm>
            <a:off x="14855826" y="6136622"/>
            <a:ext cx="1013098" cy="595035"/>
          </a:xfrm>
          <a:prstGeom prst="rect">
            <a:avLst/>
          </a:prstGeom>
          <a:ln w="12700">
            <a:miter lim="400000"/>
          </a:ln>
          <a:extLst>
            <a:ext uri="{C572A759-6A51-4108-AA02-DFA0A04FC94B}"/>
          </a:extLst>
        </p:spPr>
        <p:txBody>
          <a:bodyPr wrap="none" lIns="50800" tIns="50800" rIns="50800" bIns="50800" anchor="ctr">
            <a:spAutoFit/>
          </a:bodyPr>
          <a:lstStyle>
            <a:lvl1pPr>
              <a:defRPr>
                <a:solidFill>
                  <a:srgbClr val="FFFFFF"/>
                </a:solid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latin typeface="Arial" panose="020B0604020202020204" pitchFamily="34" charset="0"/>
                <a:cs typeface="Arial" panose="020B0604020202020204" pitchFamily="34" charset="0"/>
              </a:rPr>
              <a:t>1983</a:t>
            </a:r>
          </a:p>
        </p:txBody>
      </p:sp>
      <p:sp>
        <p:nvSpPr>
          <p:cNvPr id="515" name="Shape 515">
            <a:extLst>
              <a:ext uri="{FF2B5EF4-FFF2-40B4-BE49-F238E27FC236}">
                <a16:creationId xmlns:a16="http://schemas.microsoft.com/office/drawing/2014/main" id="{742947CA-ADA3-47C0-B9C9-B81B13F06208}"/>
              </a:ext>
            </a:extLst>
          </p:cNvPr>
          <p:cNvSpPr/>
          <p:nvPr/>
        </p:nvSpPr>
        <p:spPr>
          <a:xfrm>
            <a:off x="18229264" y="7418528"/>
            <a:ext cx="1013098" cy="595035"/>
          </a:xfrm>
          <a:prstGeom prst="rect">
            <a:avLst/>
          </a:prstGeom>
          <a:ln w="12700">
            <a:miter lim="400000"/>
          </a:ln>
          <a:extLst>
            <a:ext uri="{C572A759-6A51-4108-AA02-DFA0A04FC94B}"/>
          </a:extLst>
        </p:spPr>
        <p:txBody>
          <a:bodyPr wrap="none" lIns="50800" tIns="50800" rIns="50800" bIns="50800" anchor="ctr">
            <a:spAutoFit/>
          </a:bodyPr>
          <a:lstStyle>
            <a:lvl1pPr>
              <a:defRPr>
                <a:solidFill>
                  <a:srgbClr val="FFFFFF"/>
                </a:solidFill>
                <a:latin typeface="Montserrat-Regular"/>
                <a:ea typeface="Montserrat-Regular"/>
                <a:cs typeface="Montserrat-Regular"/>
                <a:sym typeface="Montserrat-Regular"/>
              </a:defRPr>
            </a:lvl1pPr>
          </a:lstStyle>
          <a:p>
            <a:pPr algn="l" rtl="0">
              <a:defRPr sz="1800">
                <a:solidFill>
                  <a:srgbClr val="000000"/>
                </a:solidFill>
                <a:uFillTx/>
              </a:defRPr>
            </a:pPr>
            <a:r>
              <a:rPr sz="3200" dirty="0">
                <a:solidFill>
                  <a:srgbClr val="1F2C5C"/>
                </a:solidFill>
                <a:latin typeface="Arial" panose="020B0604020202020204" pitchFamily="34" charset="0"/>
                <a:cs typeface="Arial" panose="020B0604020202020204" pitchFamily="34" charset="0"/>
              </a:rPr>
              <a:t>1991</a:t>
            </a:r>
          </a:p>
        </p:txBody>
      </p:sp>
      <p:grpSp>
        <p:nvGrpSpPr>
          <p:cNvPr id="155693" name="Group 518">
            <a:extLst>
              <a:ext uri="{FF2B5EF4-FFF2-40B4-BE49-F238E27FC236}">
                <a16:creationId xmlns:a16="http://schemas.microsoft.com/office/drawing/2014/main" id="{309F0767-3C23-4887-B1DF-4032308BCE23}"/>
              </a:ext>
            </a:extLst>
          </p:cNvPr>
          <p:cNvGrpSpPr>
            <a:grpSpLocks/>
          </p:cNvGrpSpPr>
          <p:nvPr/>
        </p:nvGrpSpPr>
        <p:grpSpPr bwMode="auto">
          <a:xfrm>
            <a:off x="22539327" y="6308727"/>
            <a:ext cx="1495426" cy="1497014"/>
            <a:chOff x="0" y="0"/>
            <a:chExt cx="1495896" cy="1495896"/>
          </a:xfrm>
        </p:grpSpPr>
        <p:sp>
          <p:nvSpPr>
            <p:cNvPr id="516" name="Shape 516">
              <a:extLst>
                <a:ext uri="{FF2B5EF4-FFF2-40B4-BE49-F238E27FC236}">
                  <a16:creationId xmlns:a16="http://schemas.microsoft.com/office/drawing/2014/main" id="{CE7A3CD4-ADB8-4482-AB63-2EB71E713DDF}"/>
                </a:ext>
              </a:extLst>
            </p:cNvPr>
            <p:cNvSpPr/>
            <p:nvPr/>
          </p:nvSpPr>
          <p:spPr>
            <a:xfrm>
              <a:off x="0" y="0"/>
              <a:ext cx="1495896" cy="14958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5495C"/>
            </a:solidFill>
            <a:ln w="25400" cap="flat">
              <a:noFill/>
              <a:round/>
            </a:ln>
            <a:effectLst/>
          </p:spPr>
          <p:txBody>
            <a:bodyPr lIns="0" tIns="0" rIns="0" bIns="0" anchor="ctr"/>
            <a:lstStyle/>
            <a:p>
              <a:pPr algn="ctr" defTabSz="2590800" rtl="0">
                <a:buClr>
                  <a:srgbClr val="FFFFFF"/>
                </a:buClr>
                <a:defRPr sz="8200"/>
              </a:pPr>
              <a:endParaRPr sz="8200" dirty="0">
                <a:solidFill>
                  <a:srgbClr val="FDFDFD"/>
                </a:solidFill>
                <a:latin typeface="Calibri" panose="020F0502020204030204" pitchFamily="34" charset="0"/>
              </a:endParaRPr>
            </a:p>
          </p:txBody>
        </p:sp>
        <p:pic>
          <p:nvPicPr>
            <p:cNvPr id="155719" name="2083tech.png">
              <a:extLst>
                <a:ext uri="{FF2B5EF4-FFF2-40B4-BE49-F238E27FC236}">
                  <a16:creationId xmlns:a16="http://schemas.microsoft.com/office/drawing/2014/main" id="{67CEA139-1438-4CBF-A5EC-572E42D3A5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4587" y="298789"/>
              <a:ext cx="898357" cy="89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55694" name="Group 2">
            <a:extLst>
              <a:ext uri="{FF2B5EF4-FFF2-40B4-BE49-F238E27FC236}">
                <a16:creationId xmlns:a16="http://schemas.microsoft.com/office/drawing/2014/main" id="{EDCFAFEB-418D-4392-9C33-08F1C56455CE}"/>
              </a:ext>
            </a:extLst>
          </p:cNvPr>
          <p:cNvGrpSpPr>
            <a:grpSpLocks/>
          </p:cNvGrpSpPr>
          <p:nvPr/>
        </p:nvGrpSpPr>
        <p:grpSpPr bwMode="auto">
          <a:xfrm>
            <a:off x="1206500" y="4953000"/>
            <a:ext cx="1435100" cy="1435100"/>
            <a:chOff x="1206500" y="4953000"/>
            <a:chExt cx="1435101" cy="1435101"/>
          </a:xfrm>
        </p:grpSpPr>
        <p:sp>
          <p:nvSpPr>
            <p:cNvPr id="493" name="Shape 493">
              <a:extLst>
                <a:ext uri="{FF2B5EF4-FFF2-40B4-BE49-F238E27FC236}">
                  <a16:creationId xmlns:a16="http://schemas.microsoft.com/office/drawing/2014/main" id="{D6282C77-4386-4569-AB49-B435D615B1B5}"/>
                </a:ext>
              </a:extLst>
            </p:cNvPr>
            <p:cNvSpPr/>
            <p:nvPr/>
          </p:nvSpPr>
          <p:spPr>
            <a:xfrm>
              <a:off x="1206500" y="4953000"/>
              <a:ext cx="1435101" cy="1435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DB039"/>
            </a:solidFill>
            <a:ln w="25400">
              <a:round/>
            </a:ln>
            <a:extLst>
              <a:ext uri="{C572A759-6A51-4108-AA02-DFA0A04FC94B}"/>
            </a:extLst>
          </p:spPr>
          <p:txBody>
            <a:bodyPr lIns="0" tIns="0" rIns="0" bIns="0" anchor="ctr"/>
            <a:lstStyle>
              <a:lvl1pPr algn="ctr" defTabSz="2590800">
                <a:buClr>
                  <a:srgbClr val="FFFFFF"/>
                </a:buClr>
                <a:buFont typeface="Entypo"/>
                <a:defRPr sz="10000">
                  <a:solidFill>
                    <a:srgbClr val="FFFFFF"/>
                  </a:solidFill>
                  <a:uFill>
                    <a:solidFill>
                      <a:srgbClr val="FFFFFF"/>
                    </a:solidFill>
                  </a:uFill>
                  <a:latin typeface="Entypo"/>
                  <a:ea typeface="Entypo"/>
                  <a:cs typeface="Entypo"/>
                  <a:sym typeface="Entypo"/>
                </a:defRPr>
              </a:lvl1pPr>
            </a:lstStyle>
            <a:p>
              <a:pPr defTabSz="5181600" rtl="0">
                <a:defRPr sz="1800">
                  <a:solidFill>
                    <a:srgbClr val="000000"/>
                  </a:solidFill>
                  <a:uFillTx/>
                </a:defRPr>
              </a:pPr>
              <a:endParaRPr sz="8800" dirty="0">
                <a:solidFill>
                  <a:srgbClr val="FDFDFD"/>
                </a:solidFill>
                <a:uFillTx/>
                <a:latin typeface="Calibri" panose="020F0502020204030204" pitchFamily="34" charset="0"/>
              </a:endParaRPr>
            </a:p>
          </p:txBody>
        </p:sp>
        <p:pic>
          <p:nvPicPr>
            <p:cNvPr id="155717" name="2083energy.png">
              <a:extLst>
                <a:ext uri="{FF2B5EF4-FFF2-40B4-BE49-F238E27FC236}">
                  <a16:creationId xmlns:a16="http://schemas.microsoft.com/office/drawing/2014/main" id="{5CAC6879-4F46-4DA1-B5F5-E5F169C603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7951" y="5180102"/>
              <a:ext cx="980895" cy="98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55695" name="Group 9">
            <a:extLst>
              <a:ext uri="{FF2B5EF4-FFF2-40B4-BE49-F238E27FC236}">
                <a16:creationId xmlns:a16="http://schemas.microsoft.com/office/drawing/2014/main" id="{7363A4CB-92E3-4EA2-ACF8-BBBC219964B6}"/>
              </a:ext>
            </a:extLst>
          </p:cNvPr>
          <p:cNvGrpSpPr>
            <a:grpSpLocks/>
          </p:cNvGrpSpPr>
          <p:nvPr/>
        </p:nvGrpSpPr>
        <p:grpSpPr bwMode="auto">
          <a:xfrm>
            <a:off x="2817814" y="7713664"/>
            <a:ext cx="1435100" cy="1435100"/>
            <a:chOff x="2817685" y="7713788"/>
            <a:chExt cx="1435101" cy="1435101"/>
          </a:xfrm>
        </p:grpSpPr>
        <p:sp>
          <p:nvSpPr>
            <p:cNvPr id="495" name="Shape 495">
              <a:extLst>
                <a:ext uri="{FF2B5EF4-FFF2-40B4-BE49-F238E27FC236}">
                  <a16:creationId xmlns:a16="http://schemas.microsoft.com/office/drawing/2014/main" id="{12F1B466-4970-4145-BC15-565AFA61CE90}"/>
                </a:ext>
              </a:extLst>
            </p:cNvPr>
            <p:cNvSpPr/>
            <p:nvPr/>
          </p:nvSpPr>
          <p:spPr>
            <a:xfrm>
              <a:off x="2817685" y="7713788"/>
              <a:ext cx="1435101" cy="1435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C9CA"/>
            </a:solidFill>
            <a:ln w="25400">
              <a:round/>
            </a:ln>
            <a:extLst>
              <a:ext uri="{C572A759-6A51-4108-AA02-DFA0A04FC94B}"/>
            </a:extLst>
          </p:spPr>
          <p:txBody>
            <a:bodyPr lIns="0" tIns="0" rIns="0" bIns="0" anchor="ctr"/>
            <a:lstStyle>
              <a:lvl1pPr algn="ctr" defTabSz="2590800">
                <a:buClr>
                  <a:srgbClr val="FFFFFF"/>
                </a:buClr>
                <a:buFont typeface="Sosa Regular"/>
                <a:defRPr sz="5500">
                  <a:solidFill>
                    <a:srgbClr val="FFFFFF"/>
                  </a:solidFill>
                  <a:uFill>
                    <a:solidFill>
                      <a:srgbClr val="FFFFFF"/>
                    </a:solidFill>
                  </a:uFill>
                  <a:latin typeface="Sosa Regular"/>
                  <a:ea typeface="Sosa Regular"/>
                  <a:cs typeface="Sosa Regular"/>
                  <a:sym typeface="Sosa Regular"/>
                </a:defRPr>
              </a:lvl1pPr>
            </a:lstStyle>
            <a:p>
              <a:pPr defTabSz="5181600" rtl="0">
                <a:defRPr sz="1800">
                  <a:solidFill>
                    <a:srgbClr val="000000"/>
                  </a:solidFill>
                  <a:uFillTx/>
                </a:defRPr>
              </a:pPr>
              <a:endParaRPr sz="1800" dirty="0">
                <a:solidFill>
                  <a:srgbClr val="FDFDFD"/>
                </a:solidFill>
                <a:uFillTx/>
                <a:latin typeface="Calibri" panose="020F0502020204030204" pitchFamily="34" charset="0"/>
              </a:endParaRPr>
            </a:p>
          </p:txBody>
        </p:sp>
        <p:pic>
          <p:nvPicPr>
            <p:cNvPr id="155715" name="Picture 8">
              <a:extLst>
                <a:ext uri="{FF2B5EF4-FFF2-40B4-BE49-F238E27FC236}">
                  <a16:creationId xmlns:a16="http://schemas.microsoft.com/office/drawing/2014/main" id="{1D80BE5A-3E57-4BF4-AB84-F0CBD84FA84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951761" y="7887368"/>
              <a:ext cx="1180432" cy="118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96" name="Group 11">
            <a:extLst>
              <a:ext uri="{FF2B5EF4-FFF2-40B4-BE49-F238E27FC236}">
                <a16:creationId xmlns:a16="http://schemas.microsoft.com/office/drawing/2014/main" id="{1C71645C-EAD2-4F98-9F9E-2D884F53F2B6}"/>
              </a:ext>
            </a:extLst>
          </p:cNvPr>
          <p:cNvGrpSpPr>
            <a:grpSpLocks/>
          </p:cNvGrpSpPr>
          <p:nvPr/>
        </p:nvGrpSpPr>
        <p:grpSpPr bwMode="auto">
          <a:xfrm>
            <a:off x="6959600" y="5043488"/>
            <a:ext cx="1435100" cy="1435100"/>
            <a:chOff x="6959600" y="5043821"/>
            <a:chExt cx="1435101" cy="1435101"/>
          </a:xfrm>
        </p:grpSpPr>
        <p:sp>
          <p:nvSpPr>
            <p:cNvPr id="494" name="Shape 494">
              <a:extLst>
                <a:ext uri="{FF2B5EF4-FFF2-40B4-BE49-F238E27FC236}">
                  <a16:creationId xmlns:a16="http://schemas.microsoft.com/office/drawing/2014/main" id="{542EC380-6885-4681-A777-D49BEAB3B798}"/>
                </a:ext>
              </a:extLst>
            </p:cNvPr>
            <p:cNvSpPr/>
            <p:nvPr/>
          </p:nvSpPr>
          <p:spPr>
            <a:xfrm>
              <a:off x="6959600" y="5043821"/>
              <a:ext cx="1435101" cy="1435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5495C"/>
            </a:solidFill>
            <a:ln w="25400">
              <a:round/>
            </a:ln>
            <a:extLst>
              <a:ext uri="{C572A759-6A51-4108-AA02-DFA0A04FC94B}"/>
            </a:extLst>
          </p:spPr>
          <p:txBody>
            <a:bodyPr lIns="0" tIns="0" rIns="0" bIns="0" anchor="ctr"/>
            <a:lstStyle>
              <a:lvl1pPr algn="ctr" defTabSz="2590800">
                <a:buClr>
                  <a:srgbClr val="FFFFFF"/>
                </a:buClr>
                <a:buFont typeface="Sosa Regular"/>
                <a:defRPr sz="5400">
                  <a:solidFill>
                    <a:srgbClr val="FFFFFF"/>
                  </a:solidFill>
                  <a:uFill>
                    <a:solidFill>
                      <a:srgbClr val="FFFFFF"/>
                    </a:solidFill>
                  </a:uFill>
                  <a:latin typeface="Sosa Regular"/>
                  <a:ea typeface="Sosa Regular"/>
                  <a:cs typeface="Sosa Regular"/>
                  <a:sym typeface="Sosa Regular"/>
                </a:defRPr>
              </a:lvl1pPr>
            </a:lstStyle>
            <a:p>
              <a:pPr defTabSz="5181600" rtl="0">
                <a:defRPr sz="1800">
                  <a:solidFill>
                    <a:srgbClr val="000000"/>
                  </a:solidFill>
                  <a:uFillTx/>
                </a:defRPr>
              </a:pPr>
              <a:endParaRPr sz="1800" dirty="0">
                <a:solidFill>
                  <a:srgbClr val="FDFDFD"/>
                </a:solidFill>
                <a:uFillTx/>
                <a:latin typeface="Calibri" panose="020F0502020204030204" pitchFamily="34" charset="0"/>
              </a:endParaRPr>
            </a:p>
          </p:txBody>
        </p:sp>
        <p:pic>
          <p:nvPicPr>
            <p:cNvPr id="155713" name="Picture 10">
              <a:extLst>
                <a:ext uri="{FF2B5EF4-FFF2-40B4-BE49-F238E27FC236}">
                  <a16:creationId xmlns:a16="http://schemas.microsoft.com/office/drawing/2014/main" id="{1D4549CF-6148-4492-AC5A-8698B5D9E12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010400" y="5068857"/>
              <a:ext cx="1331943" cy="133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97" name="Group 13">
            <a:extLst>
              <a:ext uri="{FF2B5EF4-FFF2-40B4-BE49-F238E27FC236}">
                <a16:creationId xmlns:a16="http://schemas.microsoft.com/office/drawing/2014/main" id="{2FECA8B1-07A1-4960-9070-38CF3A1DD5F2}"/>
              </a:ext>
            </a:extLst>
          </p:cNvPr>
          <p:cNvGrpSpPr>
            <a:grpSpLocks/>
          </p:cNvGrpSpPr>
          <p:nvPr/>
        </p:nvGrpSpPr>
        <p:grpSpPr bwMode="auto">
          <a:xfrm>
            <a:off x="8731250" y="7713664"/>
            <a:ext cx="1435100" cy="1435100"/>
            <a:chOff x="8731320" y="7713788"/>
            <a:chExt cx="1435101" cy="1435101"/>
          </a:xfrm>
        </p:grpSpPr>
        <p:sp>
          <p:nvSpPr>
            <p:cNvPr id="496" name="Shape 496">
              <a:extLst>
                <a:ext uri="{FF2B5EF4-FFF2-40B4-BE49-F238E27FC236}">
                  <a16:creationId xmlns:a16="http://schemas.microsoft.com/office/drawing/2014/main" id="{98BCF139-DA02-404C-A347-C8F8B8604081}"/>
                </a:ext>
              </a:extLst>
            </p:cNvPr>
            <p:cNvSpPr/>
            <p:nvPr/>
          </p:nvSpPr>
          <p:spPr>
            <a:xfrm>
              <a:off x="8731320" y="7713788"/>
              <a:ext cx="1435101" cy="1435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2053B2"/>
            </a:solidFill>
            <a:ln w="25400">
              <a:round/>
            </a:ln>
            <a:extLst>
              <a:ext uri="{C572A759-6A51-4108-AA02-DFA0A04FC94B}"/>
            </a:extLst>
          </p:spPr>
          <p:txBody>
            <a:bodyPr lIns="0" tIns="0" rIns="0" bIns="0" anchor="ctr"/>
            <a:lstStyle>
              <a:lvl1pPr algn="ctr" defTabSz="2590800">
                <a:buClr>
                  <a:srgbClr val="FFFFFF"/>
                </a:buClr>
                <a:buFont typeface="Sosa Regular"/>
                <a:defRPr sz="5500">
                  <a:solidFill>
                    <a:srgbClr val="FFFFFF"/>
                  </a:solidFill>
                  <a:uFill>
                    <a:solidFill>
                      <a:srgbClr val="FFFFFF"/>
                    </a:solidFill>
                  </a:uFill>
                  <a:latin typeface="Sosa Regular"/>
                  <a:ea typeface="Sosa Regular"/>
                  <a:cs typeface="Sosa Regular"/>
                  <a:sym typeface="Sosa Regular"/>
                </a:defRPr>
              </a:lvl1pPr>
            </a:lstStyle>
            <a:p>
              <a:pPr defTabSz="5181600" rtl="0">
                <a:defRPr sz="1800">
                  <a:solidFill>
                    <a:srgbClr val="000000"/>
                  </a:solidFill>
                  <a:uFillTx/>
                </a:defRPr>
              </a:pPr>
              <a:endParaRPr sz="1800" dirty="0">
                <a:solidFill>
                  <a:srgbClr val="FDFDFD"/>
                </a:solidFill>
                <a:uFillTx/>
                <a:latin typeface="Calibri" panose="020F0502020204030204" pitchFamily="34" charset="0"/>
              </a:endParaRPr>
            </a:p>
          </p:txBody>
        </p:sp>
        <p:pic>
          <p:nvPicPr>
            <p:cNvPr id="155711" name="Picture 12">
              <a:extLst>
                <a:ext uri="{FF2B5EF4-FFF2-40B4-BE49-F238E27FC236}">
                  <a16:creationId xmlns:a16="http://schemas.microsoft.com/office/drawing/2014/main" id="{6276059E-DB9D-495F-BBA9-8B7A8289F16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810052" y="7819452"/>
              <a:ext cx="1248348" cy="124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98" name="Group 15">
            <a:extLst>
              <a:ext uri="{FF2B5EF4-FFF2-40B4-BE49-F238E27FC236}">
                <a16:creationId xmlns:a16="http://schemas.microsoft.com/office/drawing/2014/main" id="{8E91BAE2-6A12-4CE6-A082-F8EC35220BAD}"/>
              </a:ext>
            </a:extLst>
          </p:cNvPr>
          <p:cNvGrpSpPr>
            <a:grpSpLocks/>
          </p:cNvGrpSpPr>
          <p:nvPr/>
        </p:nvGrpSpPr>
        <p:grpSpPr bwMode="auto">
          <a:xfrm>
            <a:off x="12907964" y="5043488"/>
            <a:ext cx="1435100" cy="1435100"/>
            <a:chOff x="12907283" y="5043821"/>
            <a:chExt cx="1435101" cy="1435102"/>
          </a:xfrm>
        </p:grpSpPr>
        <p:sp>
          <p:nvSpPr>
            <p:cNvPr id="497" name="Shape 497">
              <a:extLst>
                <a:ext uri="{FF2B5EF4-FFF2-40B4-BE49-F238E27FC236}">
                  <a16:creationId xmlns:a16="http://schemas.microsoft.com/office/drawing/2014/main" id="{B3D65113-80E0-454A-9708-337B454B1713}"/>
                </a:ext>
              </a:extLst>
            </p:cNvPr>
            <p:cNvSpPr/>
            <p:nvPr/>
          </p:nvSpPr>
          <p:spPr>
            <a:xfrm>
              <a:off x="12907283" y="5043821"/>
              <a:ext cx="1435101" cy="14351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B26E4"/>
            </a:solidFill>
            <a:ln w="25400">
              <a:round/>
            </a:ln>
            <a:extLst>
              <a:ext uri="{C572A759-6A51-4108-AA02-DFA0A04FC94B}"/>
            </a:extLst>
          </p:spPr>
          <p:txBody>
            <a:bodyPr lIns="0" tIns="0" rIns="0" bIns="0" anchor="ctr"/>
            <a:lstStyle>
              <a:lvl1pPr algn="ctr" defTabSz="2590800">
                <a:buClr>
                  <a:srgbClr val="FFFFFF"/>
                </a:buClr>
                <a:buFont typeface="Sosa Regular"/>
                <a:defRPr sz="6000">
                  <a:solidFill>
                    <a:srgbClr val="FFFFFF"/>
                  </a:solidFill>
                  <a:uFill>
                    <a:solidFill>
                      <a:srgbClr val="FFFFFF"/>
                    </a:solidFill>
                  </a:uFill>
                  <a:latin typeface="Sosa Regular"/>
                  <a:ea typeface="Sosa Regular"/>
                  <a:cs typeface="Sosa Regular"/>
                  <a:sym typeface="Sosa Regular"/>
                </a:defRPr>
              </a:lvl1pPr>
            </a:lstStyle>
            <a:p>
              <a:pPr defTabSz="5181600" rtl="0">
                <a:defRPr sz="1800">
                  <a:solidFill>
                    <a:srgbClr val="000000"/>
                  </a:solidFill>
                  <a:uFillTx/>
                </a:defRPr>
              </a:pPr>
              <a:endParaRPr sz="1800" dirty="0">
                <a:solidFill>
                  <a:srgbClr val="FDFDFD"/>
                </a:solidFill>
                <a:uFillTx/>
                <a:latin typeface="Calibri" panose="020F0502020204030204" pitchFamily="34" charset="0"/>
              </a:endParaRPr>
            </a:p>
          </p:txBody>
        </p:sp>
        <p:pic>
          <p:nvPicPr>
            <p:cNvPr id="155709" name="Picture 14">
              <a:extLst>
                <a:ext uri="{FF2B5EF4-FFF2-40B4-BE49-F238E27FC236}">
                  <a16:creationId xmlns:a16="http://schemas.microsoft.com/office/drawing/2014/main" id="{5958C359-D8F1-480E-8BDB-9DC59F607880}"/>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3004512" y="5155912"/>
              <a:ext cx="1244888" cy="12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99" name="Group 17">
            <a:extLst>
              <a:ext uri="{FF2B5EF4-FFF2-40B4-BE49-F238E27FC236}">
                <a16:creationId xmlns:a16="http://schemas.microsoft.com/office/drawing/2014/main" id="{E2979718-B7B0-45E3-BB43-CF7E0F7AD74C}"/>
              </a:ext>
            </a:extLst>
          </p:cNvPr>
          <p:cNvGrpSpPr>
            <a:grpSpLocks/>
          </p:cNvGrpSpPr>
          <p:nvPr/>
        </p:nvGrpSpPr>
        <p:grpSpPr bwMode="auto">
          <a:xfrm>
            <a:off x="14662150" y="7713664"/>
            <a:ext cx="1435100" cy="1435100"/>
            <a:chOff x="14662480" y="7713788"/>
            <a:chExt cx="1435101" cy="1435101"/>
          </a:xfrm>
        </p:grpSpPr>
        <p:sp>
          <p:nvSpPr>
            <p:cNvPr id="498" name="Shape 498">
              <a:extLst>
                <a:ext uri="{FF2B5EF4-FFF2-40B4-BE49-F238E27FC236}">
                  <a16:creationId xmlns:a16="http://schemas.microsoft.com/office/drawing/2014/main" id="{7AD18B35-96B3-4BC0-B017-6F9F7E4325EB}"/>
                </a:ext>
              </a:extLst>
            </p:cNvPr>
            <p:cNvSpPr/>
            <p:nvPr/>
          </p:nvSpPr>
          <p:spPr>
            <a:xfrm>
              <a:off x="14662480" y="7713788"/>
              <a:ext cx="1435101" cy="1435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99AA5"/>
            </a:solidFill>
            <a:ln w="25400">
              <a:round/>
            </a:ln>
            <a:extLst>
              <a:ext uri="{C572A759-6A51-4108-AA02-DFA0A04FC94B}"/>
            </a:extLst>
          </p:spPr>
          <p:txBody>
            <a:bodyPr lIns="0" tIns="0" rIns="0" bIns="0" anchor="ctr"/>
            <a:lstStyle>
              <a:lvl1pPr algn="ctr" defTabSz="2590800">
                <a:buClr>
                  <a:srgbClr val="FFFFFF"/>
                </a:buClr>
                <a:buFont typeface="Sosa Regular"/>
                <a:defRPr sz="5500">
                  <a:solidFill>
                    <a:srgbClr val="FFFFFF"/>
                  </a:solidFill>
                  <a:uFill>
                    <a:solidFill>
                      <a:srgbClr val="FFFFFF"/>
                    </a:solidFill>
                  </a:uFill>
                  <a:latin typeface="Sosa Regular"/>
                  <a:ea typeface="Sosa Regular"/>
                  <a:cs typeface="Sosa Regular"/>
                  <a:sym typeface="Sosa Regular"/>
                </a:defRPr>
              </a:lvl1pPr>
            </a:lstStyle>
            <a:p>
              <a:pPr defTabSz="5181600" rtl="0">
                <a:defRPr sz="1800">
                  <a:solidFill>
                    <a:srgbClr val="000000"/>
                  </a:solidFill>
                  <a:uFillTx/>
                </a:defRPr>
              </a:pPr>
              <a:endParaRPr sz="1800" dirty="0">
                <a:solidFill>
                  <a:srgbClr val="FDFDFD"/>
                </a:solidFill>
                <a:uFillTx/>
                <a:latin typeface="Calibri" panose="020F0502020204030204" pitchFamily="34" charset="0"/>
              </a:endParaRPr>
            </a:p>
          </p:txBody>
        </p:sp>
        <p:pic>
          <p:nvPicPr>
            <p:cNvPr id="155707" name="Picture 16">
              <a:extLst>
                <a:ext uri="{FF2B5EF4-FFF2-40B4-BE49-F238E27FC236}">
                  <a16:creationId xmlns:a16="http://schemas.microsoft.com/office/drawing/2014/main" id="{EE5344A9-EFC8-402A-B9B7-0C03F4D985C9}"/>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4859746" y="7887368"/>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700" name="Group 19">
            <a:extLst>
              <a:ext uri="{FF2B5EF4-FFF2-40B4-BE49-F238E27FC236}">
                <a16:creationId xmlns:a16="http://schemas.microsoft.com/office/drawing/2014/main" id="{7E1E2EAB-D299-4D2D-A053-CD8B18D0EAF5}"/>
              </a:ext>
            </a:extLst>
          </p:cNvPr>
          <p:cNvGrpSpPr>
            <a:grpSpLocks/>
          </p:cNvGrpSpPr>
          <p:nvPr/>
        </p:nvGrpSpPr>
        <p:grpSpPr bwMode="auto">
          <a:xfrm>
            <a:off x="18007014" y="5043488"/>
            <a:ext cx="1435100" cy="1435100"/>
            <a:chOff x="18007600" y="5043821"/>
            <a:chExt cx="1435101" cy="1435101"/>
          </a:xfrm>
        </p:grpSpPr>
        <p:sp>
          <p:nvSpPr>
            <p:cNvPr id="500" name="Shape 500">
              <a:extLst>
                <a:ext uri="{FF2B5EF4-FFF2-40B4-BE49-F238E27FC236}">
                  <a16:creationId xmlns:a16="http://schemas.microsoft.com/office/drawing/2014/main" id="{1225A84E-F87D-4825-8E98-40060CB81574}"/>
                </a:ext>
              </a:extLst>
            </p:cNvPr>
            <p:cNvSpPr/>
            <p:nvPr/>
          </p:nvSpPr>
          <p:spPr>
            <a:xfrm>
              <a:off x="18007600" y="5043821"/>
              <a:ext cx="1435101" cy="1435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831"/>
            </a:solidFill>
            <a:ln w="25400">
              <a:round/>
            </a:ln>
            <a:extLst>
              <a:ext uri="{C572A759-6A51-4108-AA02-DFA0A04FC94B}"/>
            </a:extLst>
          </p:spPr>
          <p:txBody>
            <a:bodyPr lIns="0" tIns="0" rIns="0" bIns="0" anchor="ctr"/>
            <a:lstStyle>
              <a:lvl1pPr algn="ctr" defTabSz="2590800">
                <a:buClr>
                  <a:srgbClr val="FFFFFF"/>
                </a:buClr>
                <a:buFont typeface="RaphaelIcons Medium"/>
                <a:defRPr sz="7300">
                  <a:solidFill>
                    <a:srgbClr val="FFFFFF"/>
                  </a:solidFill>
                  <a:uFill>
                    <a:solidFill>
                      <a:srgbClr val="FFFFFF"/>
                    </a:solidFill>
                  </a:uFill>
                  <a:latin typeface="RaphaelIcons Medium"/>
                  <a:ea typeface="RaphaelIcons Medium"/>
                  <a:cs typeface="RaphaelIcons Medium"/>
                  <a:sym typeface="RaphaelIcons Medium"/>
                </a:defRPr>
              </a:lvl1pPr>
            </a:lstStyle>
            <a:p>
              <a:pPr defTabSz="5181600" rtl="0">
                <a:defRPr sz="1800">
                  <a:solidFill>
                    <a:srgbClr val="000000"/>
                  </a:solidFill>
                  <a:uFillTx/>
                </a:defRPr>
              </a:pPr>
              <a:endParaRPr sz="1800" dirty="0">
                <a:solidFill>
                  <a:srgbClr val="FDFDFD"/>
                </a:solidFill>
                <a:uFillTx/>
                <a:latin typeface="Calibri" panose="020F0502020204030204" pitchFamily="34" charset="0"/>
              </a:endParaRPr>
            </a:p>
          </p:txBody>
        </p:sp>
        <p:pic>
          <p:nvPicPr>
            <p:cNvPr id="155705" name="Picture 18">
              <a:extLst>
                <a:ext uri="{FF2B5EF4-FFF2-40B4-BE49-F238E27FC236}">
                  <a16:creationId xmlns:a16="http://schemas.microsoft.com/office/drawing/2014/main" id="{95D97EFF-1ED3-4D82-9503-35FCF9A7F88A}"/>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8050217" y="51073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701" name="Group 22">
            <a:extLst>
              <a:ext uri="{FF2B5EF4-FFF2-40B4-BE49-F238E27FC236}">
                <a16:creationId xmlns:a16="http://schemas.microsoft.com/office/drawing/2014/main" id="{D953FB1F-D8C9-4F42-8E75-059146F00190}"/>
              </a:ext>
            </a:extLst>
          </p:cNvPr>
          <p:cNvGrpSpPr>
            <a:grpSpLocks/>
          </p:cNvGrpSpPr>
          <p:nvPr/>
        </p:nvGrpSpPr>
        <p:grpSpPr bwMode="auto">
          <a:xfrm>
            <a:off x="19673888" y="7713664"/>
            <a:ext cx="1435100" cy="1435100"/>
            <a:chOff x="19674078" y="7713788"/>
            <a:chExt cx="1435101" cy="1435101"/>
          </a:xfrm>
        </p:grpSpPr>
        <p:sp>
          <p:nvSpPr>
            <p:cNvPr id="499" name="Shape 499">
              <a:extLst>
                <a:ext uri="{FF2B5EF4-FFF2-40B4-BE49-F238E27FC236}">
                  <a16:creationId xmlns:a16="http://schemas.microsoft.com/office/drawing/2014/main" id="{B59A1ED6-66B5-43B2-96F6-3804ECDA499D}"/>
                </a:ext>
              </a:extLst>
            </p:cNvPr>
            <p:cNvSpPr/>
            <p:nvPr/>
          </p:nvSpPr>
          <p:spPr>
            <a:xfrm>
              <a:off x="19674078" y="7713788"/>
              <a:ext cx="1435101" cy="1435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round/>
            </a:ln>
            <a:extLst>
              <a:ext uri="{C572A759-6A51-4108-AA02-DFA0A04FC94B}"/>
            </a:extLst>
          </p:spPr>
          <p:txBody>
            <a:bodyPr lIns="0" tIns="0" rIns="0" bIns="0" anchor="ctr"/>
            <a:lstStyle>
              <a:lvl1pPr algn="ctr" defTabSz="2590800">
                <a:buClr>
                  <a:srgbClr val="FFFFFF"/>
                </a:buClr>
                <a:buFont typeface="RaphaelIcons Medium"/>
                <a:defRPr sz="6900">
                  <a:solidFill>
                    <a:srgbClr val="0C0A29"/>
                  </a:solidFill>
                  <a:uFill>
                    <a:solidFill>
                      <a:srgbClr val="FFFFFF"/>
                    </a:solidFill>
                  </a:uFill>
                  <a:latin typeface="RaphaelIcons Medium"/>
                  <a:ea typeface="RaphaelIcons Medium"/>
                  <a:cs typeface="RaphaelIcons Medium"/>
                  <a:sym typeface="RaphaelIcons Medium"/>
                </a:defRPr>
              </a:lvl1pPr>
            </a:lstStyle>
            <a:p>
              <a:pPr defTabSz="5181600" rtl="0">
                <a:defRPr sz="1800">
                  <a:solidFill>
                    <a:srgbClr val="000000"/>
                  </a:solidFill>
                  <a:uFillTx/>
                </a:defRPr>
              </a:pPr>
              <a:endParaRPr sz="1800" dirty="0">
                <a:solidFill>
                  <a:srgbClr val="FDFDFD"/>
                </a:solidFill>
                <a:uFillTx/>
                <a:latin typeface="Calibri" panose="020F0502020204030204" pitchFamily="34" charset="0"/>
              </a:endParaRPr>
            </a:p>
          </p:txBody>
        </p:sp>
        <p:pic>
          <p:nvPicPr>
            <p:cNvPr id="155703" name="Picture 21">
              <a:extLst>
                <a:ext uri="{FF2B5EF4-FFF2-40B4-BE49-F238E27FC236}">
                  <a16:creationId xmlns:a16="http://schemas.microsoft.com/office/drawing/2014/main" id="{164B10BC-87AC-486A-AEFF-0CFEA20274F7}"/>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9735800" y="7819127"/>
              <a:ext cx="1324873" cy="132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100">
            <a:extLst>
              <a:ext uri="{FF2B5EF4-FFF2-40B4-BE49-F238E27FC236}">
                <a16:creationId xmlns:a16="http://schemas.microsoft.com/office/drawing/2014/main" id="{D2C95CC7-8EA5-49BD-A557-C86314EA0D54}"/>
              </a:ext>
            </a:extLst>
          </p:cNvPr>
          <p:cNvGrpSpPr/>
          <p:nvPr/>
        </p:nvGrpSpPr>
        <p:grpSpPr>
          <a:xfrm>
            <a:off x="0" y="12031494"/>
            <a:ext cx="24384000" cy="1227306"/>
            <a:chOff x="0" y="12031494"/>
            <a:chExt cx="24384000" cy="1227306"/>
          </a:xfrm>
        </p:grpSpPr>
        <p:sp>
          <p:nvSpPr>
            <p:cNvPr id="102" name="Rectangle 101">
              <a:extLst>
                <a:ext uri="{FF2B5EF4-FFF2-40B4-BE49-F238E27FC236}">
                  <a16:creationId xmlns:a16="http://schemas.microsoft.com/office/drawing/2014/main" id="{0CA9164B-31CE-4ABE-A2C2-434CDFA36BF8}"/>
                </a:ext>
              </a:extLst>
            </p:cNvPr>
            <p:cNvSpPr/>
            <p:nvPr/>
          </p:nvSpPr>
          <p:spPr>
            <a:xfrm>
              <a:off x="0" y="12115800"/>
              <a:ext cx="24384000" cy="914400"/>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103" name="Rectangle 102">
              <a:extLst>
                <a:ext uri="{FF2B5EF4-FFF2-40B4-BE49-F238E27FC236}">
                  <a16:creationId xmlns:a16="http://schemas.microsoft.com/office/drawing/2014/main" id="{218D3A4F-8236-499D-B353-DA909CA9EDAB}"/>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104" name="Straight Connector 103">
              <a:extLst>
                <a:ext uri="{FF2B5EF4-FFF2-40B4-BE49-F238E27FC236}">
                  <a16:creationId xmlns:a16="http://schemas.microsoft.com/office/drawing/2014/main" id="{B034DA92-6DB1-4542-BE18-76C018E97371}"/>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105" name="Foresight logo-01.png">
              <a:extLst>
                <a:ext uri="{FF2B5EF4-FFF2-40B4-BE49-F238E27FC236}">
                  <a16:creationId xmlns:a16="http://schemas.microsoft.com/office/drawing/2014/main" id="{540D3636-6198-4CA8-8D3C-10342B2C1A19}"/>
                </a:ext>
              </a:extLst>
            </p:cNvPr>
            <p:cNvPicPr/>
            <p:nvPr/>
          </p:nvPicPr>
          <p:blipFill rotWithShape="1">
            <a:blip r:embed="rId12">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Tree>
    <p:extLst>
      <p:ext uri="{BB962C8B-B14F-4D97-AF65-F5344CB8AC3E}">
        <p14:creationId xmlns:p14="http://schemas.microsoft.com/office/powerpoint/2010/main" val="35410949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5th avenue easter 1900"/>
          <p:cNvPicPr>
            <a:picLocks noChangeAspect="1" noChangeArrowheads="1"/>
          </p:cNvPicPr>
          <p:nvPr/>
        </p:nvPicPr>
        <p:blipFill rotWithShape="1">
          <a:blip r:embed="rId3">
            <a:extLst>
              <a:ext uri="{28A0092B-C50C-407E-A947-70E740481C1C}">
                <a14:useLocalDpi xmlns:a14="http://schemas.microsoft.com/office/drawing/2010/main" val="0"/>
              </a:ext>
            </a:extLst>
          </a:blip>
          <a:srcRect b="10455"/>
          <a:stretch/>
        </p:blipFill>
        <p:spPr bwMode="auto">
          <a:xfrm>
            <a:off x="4811619" y="0"/>
            <a:ext cx="20154626"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6927"/>
            <a:ext cx="4811618" cy="13716000"/>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pPr>
            <a:endParaRPr lang="en-US" sz="3600" kern="1200">
              <a:solidFill>
                <a:prstClr val="white"/>
              </a:solidFill>
              <a:uFillTx/>
              <a:latin typeface="Calibri" panose="020F0502020204030204"/>
            </a:endParaRPr>
          </a:p>
        </p:txBody>
      </p:sp>
      <p:cxnSp>
        <p:nvCxnSpPr>
          <p:cNvPr id="8" name="Straight Connector 7"/>
          <p:cNvCxnSpPr/>
          <p:nvPr/>
        </p:nvCxnSpPr>
        <p:spPr>
          <a:xfrm>
            <a:off x="4811618" y="0"/>
            <a:ext cx="0" cy="1371600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239" y="822960"/>
            <a:ext cx="4099551" cy="4154984"/>
          </a:xfrm>
          <a:prstGeom prst="rect">
            <a:avLst/>
          </a:prstGeom>
          <a:noFill/>
        </p:spPr>
        <p:txBody>
          <a:bodyPr wrap="square" rtlCol="0">
            <a:spAutoFit/>
          </a:bodyPr>
          <a:lstStyle/>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5</a:t>
            </a:r>
            <a:r>
              <a:rPr lang="en-US" sz="4800" kern="1200" baseline="30000" dirty="0">
                <a:solidFill>
                  <a:prstClr val="white">
                    <a:lumMod val="95000"/>
                  </a:prstClr>
                </a:solidFill>
                <a:uFillTx/>
                <a:latin typeface="Arial" panose="020B0604020202020204" pitchFamily="34" charset="0"/>
                <a:cs typeface="Arial" panose="020B0604020202020204" pitchFamily="34" charset="0"/>
              </a:rPr>
              <a:t>th</a:t>
            </a:r>
            <a:r>
              <a:rPr lang="en-US" sz="4800" kern="1200" dirty="0">
                <a:solidFill>
                  <a:prstClr val="white">
                    <a:lumMod val="95000"/>
                  </a:prstClr>
                </a:solidFill>
                <a:uFillTx/>
                <a:latin typeface="Arial" panose="020B0604020202020204" pitchFamily="34" charset="0"/>
                <a:cs typeface="Arial" panose="020B0604020202020204" pitchFamily="34" charset="0"/>
              </a:rPr>
              <a:t> Avenue</a:t>
            </a:r>
          </a:p>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New York City</a:t>
            </a:r>
          </a:p>
          <a:p>
            <a:pPr algn="l" rtl="0">
              <a:buClrTx/>
            </a:pPr>
            <a:endParaRPr lang="en-US" sz="4800" kern="1200" dirty="0">
              <a:solidFill>
                <a:prstClr val="white">
                  <a:lumMod val="95000"/>
                </a:prstClr>
              </a:solidFill>
              <a:uFillTx/>
              <a:latin typeface="Arial" panose="020B0604020202020204" pitchFamily="34" charset="0"/>
              <a:cs typeface="Arial" panose="020B0604020202020204" pitchFamily="34" charset="0"/>
            </a:endParaRPr>
          </a:p>
          <a:p>
            <a:pPr algn="l" rtl="0">
              <a:buClrTx/>
            </a:pPr>
            <a:r>
              <a:rPr lang="en-US" sz="12000" b="1" kern="1200" dirty="0">
                <a:solidFill>
                  <a:prstClr val="white">
                    <a:lumMod val="85000"/>
                  </a:prstClr>
                </a:solidFill>
                <a:uFillTx/>
                <a:latin typeface="Arial" panose="020B0604020202020204" pitchFamily="34" charset="0"/>
                <a:cs typeface="Arial" panose="020B0604020202020204" pitchFamily="34" charset="0"/>
              </a:rPr>
              <a:t>1900</a:t>
            </a:r>
          </a:p>
        </p:txBody>
      </p:sp>
      <p:sp>
        <p:nvSpPr>
          <p:cNvPr id="12" name="TextBox 11"/>
          <p:cNvSpPr txBox="1"/>
          <p:nvPr/>
        </p:nvSpPr>
        <p:spPr>
          <a:xfrm>
            <a:off x="396239" y="8991600"/>
            <a:ext cx="4099545" cy="4524315"/>
          </a:xfrm>
          <a:prstGeom prst="rect">
            <a:avLst/>
          </a:prstGeom>
          <a:noFill/>
        </p:spPr>
        <p:txBody>
          <a:bodyPr wrap="square" rtlCol="0">
            <a:spAutoFit/>
          </a:bodyPr>
          <a:lstStyle/>
          <a:p>
            <a:pPr algn="l" rtl="0">
              <a:buClrTx/>
            </a:pPr>
            <a:r>
              <a:rPr lang="en-US" sz="8000" b="1" kern="1200" dirty="0">
                <a:solidFill>
                  <a:srgbClr val="E6A300"/>
                </a:solidFill>
                <a:uFillTx/>
                <a:latin typeface="Arial" panose="020B0604020202020204" pitchFamily="34" charset="0"/>
                <a:cs typeface="Arial" panose="020B0604020202020204" pitchFamily="34" charset="0"/>
              </a:rPr>
              <a:t>WHERE IS THE CAR?</a:t>
            </a:r>
          </a:p>
          <a:p>
            <a:pPr algn="l" rtl="0">
              <a:buClrTx/>
            </a:pPr>
            <a:endParaRPr lang="en-US" sz="4800" kern="1200" dirty="0">
              <a:solidFill>
                <a:srgbClr val="E6A300"/>
              </a:solidFill>
              <a:uFillTx/>
              <a:latin typeface="Arial" panose="020B0604020202020204" pitchFamily="34" charset="0"/>
              <a:cs typeface="Arial" panose="020B0604020202020204" pitchFamily="34" charset="0"/>
            </a:endParaRPr>
          </a:p>
        </p:txBody>
      </p:sp>
      <p:sp>
        <p:nvSpPr>
          <p:cNvPr id="10" name="TextBox 9"/>
          <p:cNvSpPr txBox="1"/>
          <p:nvPr/>
        </p:nvSpPr>
        <p:spPr>
          <a:xfrm>
            <a:off x="396237" y="12893039"/>
            <a:ext cx="2423159" cy="400110"/>
          </a:xfrm>
          <a:prstGeom prst="rect">
            <a:avLst/>
          </a:prstGeom>
          <a:noFill/>
        </p:spPr>
        <p:txBody>
          <a:bodyPr wrap="square" rtlCol="0">
            <a:spAutoFit/>
          </a:bodyPr>
          <a:lstStyle/>
          <a:p>
            <a:pPr algn="l" rtl="0">
              <a:buClrTx/>
            </a:pPr>
            <a:r>
              <a:rPr lang="en-US" sz="2000" kern="1200" dirty="0">
                <a:solidFill>
                  <a:prstClr val="white">
                    <a:lumMod val="95000"/>
                  </a:prstClr>
                </a:solidFill>
                <a:uFillTx/>
                <a:latin typeface="Arial" panose="020B0604020202020204" pitchFamily="34" charset="0"/>
                <a:cs typeface="Arial" panose="020B0604020202020204" pitchFamily="34" charset="0"/>
              </a:rPr>
              <a:t>2016 Tony </a:t>
            </a:r>
            <a:r>
              <a:rPr lang="en-US" sz="2000" kern="1200" dirty="0" err="1">
                <a:solidFill>
                  <a:prstClr val="white">
                    <a:lumMod val="95000"/>
                  </a:prstClr>
                </a:solidFill>
                <a:uFillTx/>
                <a:latin typeface="Arial" panose="020B0604020202020204" pitchFamily="34" charset="0"/>
                <a:cs typeface="Arial" panose="020B0604020202020204" pitchFamily="34" charset="0"/>
              </a:rPr>
              <a:t>Seba</a:t>
            </a:r>
            <a:endParaRPr lang="en-US" sz="2000" kern="1200" dirty="0">
              <a:solidFill>
                <a:prstClr val="white">
                  <a:lumMod val="95000"/>
                </a:prstClr>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1372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5th avenue easter 1900"/>
          <p:cNvPicPr>
            <a:picLocks noChangeAspect="1" noChangeArrowheads="1"/>
          </p:cNvPicPr>
          <p:nvPr/>
        </p:nvPicPr>
        <p:blipFill rotWithShape="1">
          <a:blip r:embed="rId3">
            <a:extLst>
              <a:ext uri="{28A0092B-C50C-407E-A947-70E740481C1C}">
                <a14:useLocalDpi xmlns:a14="http://schemas.microsoft.com/office/drawing/2010/main" val="0"/>
              </a:ext>
            </a:extLst>
          </a:blip>
          <a:srcRect b="10455"/>
          <a:stretch/>
        </p:blipFill>
        <p:spPr bwMode="auto">
          <a:xfrm>
            <a:off x="4811619" y="0"/>
            <a:ext cx="20154626"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4811618" cy="13716000"/>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pPr>
            <a:endParaRPr lang="en-US" sz="3600" kern="1200">
              <a:solidFill>
                <a:prstClr val="white"/>
              </a:solidFill>
              <a:uFillTx/>
              <a:latin typeface="Calibri" panose="020F0502020204030204"/>
            </a:endParaRPr>
          </a:p>
        </p:txBody>
      </p:sp>
      <p:cxnSp>
        <p:nvCxnSpPr>
          <p:cNvPr id="8" name="Straight Connector 7"/>
          <p:cNvCxnSpPr/>
          <p:nvPr/>
        </p:nvCxnSpPr>
        <p:spPr>
          <a:xfrm>
            <a:off x="4811618" y="0"/>
            <a:ext cx="0" cy="1371600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239" y="822960"/>
            <a:ext cx="4099547" cy="4154984"/>
          </a:xfrm>
          <a:prstGeom prst="rect">
            <a:avLst/>
          </a:prstGeom>
          <a:noFill/>
        </p:spPr>
        <p:txBody>
          <a:bodyPr wrap="square" rtlCol="0">
            <a:spAutoFit/>
          </a:bodyPr>
          <a:lstStyle/>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5</a:t>
            </a:r>
            <a:r>
              <a:rPr lang="en-US" sz="4800" kern="1200" baseline="30000" dirty="0">
                <a:solidFill>
                  <a:prstClr val="white">
                    <a:lumMod val="95000"/>
                  </a:prstClr>
                </a:solidFill>
                <a:uFillTx/>
                <a:latin typeface="Arial" panose="020B0604020202020204" pitchFamily="34" charset="0"/>
                <a:cs typeface="Arial" panose="020B0604020202020204" pitchFamily="34" charset="0"/>
              </a:rPr>
              <a:t>th</a:t>
            </a:r>
            <a:r>
              <a:rPr lang="en-US" sz="4800" kern="1200" dirty="0">
                <a:solidFill>
                  <a:prstClr val="white">
                    <a:lumMod val="95000"/>
                  </a:prstClr>
                </a:solidFill>
                <a:uFillTx/>
                <a:latin typeface="Arial" panose="020B0604020202020204" pitchFamily="34" charset="0"/>
                <a:cs typeface="Arial" panose="020B0604020202020204" pitchFamily="34" charset="0"/>
              </a:rPr>
              <a:t> Avenue</a:t>
            </a:r>
          </a:p>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New York City</a:t>
            </a:r>
          </a:p>
          <a:p>
            <a:pPr algn="l" rtl="0">
              <a:buClrTx/>
            </a:pPr>
            <a:endParaRPr lang="en-US" sz="4800" kern="1200" dirty="0">
              <a:solidFill>
                <a:prstClr val="white">
                  <a:lumMod val="95000"/>
                </a:prstClr>
              </a:solidFill>
              <a:uFillTx/>
              <a:latin typeface="Arial" panose="020B0604020202020204" pitchFamily="34" charset="0"/>
              <a:cs typeface="Arial" panose="020B0604020202020204" pitchFamily="34" charset="0"/>
            </a:endParaRPr>
          </a:p>
          <a:p>
            <a:pPr algn="l" rtl="0">
              <a:buClrTx/>
            </a:pPr>
            <a:r>
              <a:rPr lang="en-US" sz="12000" b="1" kern="1200" dirty="0">
                <a:solidFill>
                  <a:prstClr val="white">
                    <a:lumMod val="85000"/>
                  </a:prstClr>
                </a:solidFill>
                <a:uFillTx/>
                <a:latin typeface="Arial" panose="020B0604020202020204" pitchFamily="34" charset="0"/>
                <a:cs typeface="Arial" panose="020B0604020202020204" pitchFamily="34" charset="0"/>
              </a:rPr>
              <a:t>1900</a:t>
            </a:r>
          </a:p>
        </p:txBody>
      </p:sp>
      <p:sp>
        <p:nvSpPr>
          <p:cNvPr id="12" name="TextBox 11"/>
          <p:cNvSpPr txBox="1"/>
          <p:nvPr/>
        </p:nvSpPr>
        <p:spPr>
          <a:xfrm>
            <a:off x="396239" y="8991600"/>
            <a:ext cx="4099559" cy="4524315"/>
          </a:xfrm>
          <a:prstGeom prst="rect">
            <a:avLst/>
          </a:prstGeom>
          <a:noFill/>
        </p:spPr>
        <p:txBody>
          <a:bodyPr wrap="square" rtlCol="0">
            <a:spAutoFit/>
          </a:bodyPr>
          <a:lstStyle/>
          <a:p>
            <a:pPr algn="l" rtl="0">
              <a:buClrTx/>
            </a:pPr>
            <a:r>
              <a:rPr lang="en-US" sz="8000" b="1" kern="1200" dirty="0">
                <a:solidFill>
                  <a:srgbClr val="E6A300"/>
                </a:solidFill>
                <a:uFillTx/>
                <a:latin typeface="Arial" panose="020B0604020202020204" pitchFamily="34" charset="0"/>
                <a:cs typeface="Arial" panose="020B0604020202020204" pitchFamily="34" charset="0"/>
              </a:rPr>
              <a:t>WHERE IS THE CAR?</a:t>
            </a:r>
          </a:p>
          <a:p>
            <a:pPr algn="l" rtl="0">
              <a:buClrTx/>
            </a:pPr>
            <a:endParaRPr lang="en-US" sz="4800" kern="1200" dirty="0">
              <a:solidFill>
                <a:srgbClr val="E6A300"/>
              </a:solidFill>
              <a:uFillTx/>
              <a:latin typeface="Calibri" panose="020F0502020204030204"/>
            </a:endParaRPr>
          </a:p>
        </p:txBody>
      </p:sp>
      <p:sp>
        <p:nvSpPr>
          <p:cNvPr id="2" name="Oval 1"/>
          <p:cNvSpPr/>
          <p:nvPr/>
        </p:nvSpPr>
        <p:spPr>
          <a:xfrm>
            <a:off x="12466320" y="6278880"/>
            <a:ext cx="2468880" cy="2468880"/>
          </a:xfrm>
          <a:prstGeom prst="ellipse">
            <a:avLst/>
          </a:prstGeom>
          <a:noFill/>
          <a:ln w="76200">
            <a:solidFill>
              <a:srgbClr val="E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pPr>
            <a:endParaRPr lang="en-US" sz="3600" kern="1200">
              <a:solidFill>
                <a:prstClr val="white"/>
              </a:solidFill>
              <a:uFillTx/>
              <a:latin typeface="Calibri" panose="020F0502020204030204"/>
            </a:endParaRPr>
          </a:p>
        </p:txBody>
      </p:sp>
      <p:sp>
        <p:nvSpPr>
          <p:cNvPr id="10" name="TextBox 9"/>
          <p:cNvSpPr txBox="1"/>
          <p:nvPr/>
        </p:nvSpPr>
        <p:spPr>
          <a:xfrm>
            <a:off x="396238" y="12893039"/>
            <a:ext cx="2270762" cy="400110"/>
          </a:xfrm>
          <a:prstGeom prst="rect">
            <a:avLst/>
          </a:prstGeom>
          <a:noFill/>
        </p:spPr>
        <p:txBody>
          <a:bodyPr wrap="square" rtlCol="0">
            <a:spAutoFit/>
          </a:bodyPr>
          <a:lstStyle/>
          <a:p>
            <a:pPr algn="l" rtl="0">
              <a:buClrTx/>
            </a:pPr>
            <a:r>
              <a:rPr lang="en-US" sz="2000" kern="1200" dirty="0">
                <a:solidFill>
                  <a:prstClr val="white">
                    <a:lumMod val="95000"/>
                  </a:prstClr>
                </a:solidFill>
                <a:uFillTx/>
                <a:latin typeface="Arial" panose="020B0604020202020204" pitchFamily="34" charset="0"/>
                <a:cs typeface="Arial" panose="020B0604020202020204" pitchFamily="34" charset="0"/>
              </a:rPr>
              <a:t>2016 Tony </a:t>
            </a:r>
            <a:r>
              <a:rPr lang="en-US" sz="2000" kern="1200" dirty="0" err="1">
                <a:solidFill>
                  <a:prstClr val="white">
                    <a:lumMod val="95000"/>
                  </a:prstClr>
                </a:solidFill>
                <a:uFillTx/>
                <a:latin typeface="Arial" panose="020B0604020202020204" pitchFamily="34" charset="0"/>
                <a:cs typeface="Arial" panose="020B0604020202020204" pitchFamily="34" charset="0"/>
              </a:rPr>
              <a:t>Seba</a:t>
            </a:r>
            <a:endParaRPr lang="en-US" sz="2000" kern="1200" dirty="0">
              <a:solidFill>
                <a:prstClr val="white">
                  <a:lumMod val="95000"/>
                </a:prstClr>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55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5th avenue easter 1913"/>
          <p:cNvPicPr>
            <a:picLocks noChangeAspect="1" noChangeArrowheads="1"/>
          </p:cNvPicPr>
          <p:nvPr/>
        </p:nvPicPr>
        <p:blipFill rotWithShape="1">
          <a:blip r:embed="rId3">
            <a:extLst>
              <a:ext uri="{28A0092B-C50C-407E-A947-70E740481C1C}">
                <a14:useLocalDpi xmlns:a14="http://schemas.microsoft.com/office/drawing/2010/main" val="0"/>
              </a:ext>
            </a:extLst>
          </a:blip>
          <a:srcRect b="2522"/>
          <a:stretch/>
        </p:blipFill>
        <p:spPr bwMode="auto">
          <a:xfrm>
            <a:off x="4811618" y="0"/>
            <a:ext cx="19690080"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4811618" cy="13716000"/>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pPr>
            <a:endParaRPr lang="en-US" sz="3600" kern="1200">
              <a:solidFill>
                <a:prstClr val="white"/>
              </a:solidFill>
              <a:uFillTx/>
              <a:latin typeface="Calibri" panose="020F0502020204030204"/>
            </a:endParaRPr>
          </a:p>
        </p:txBody>
      </p:sp>
      <p:cxnSp>
        <p:nvCxnSpPr>
          <p:cNvPr id="8" name="Straight Connector 7"/>
          <p:cNvCxnSpPr/>
          <p:nvPr/>
        </p:nvCxnSpPr>
        <p:spPr>
          <a:xfrm>
            <a:off x="4811618" y="0"/>
            <a:ext cx="0" cy="1371600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240" y="822960"/>
            <a:ext cx="4175760" cy="4154984"/>
          </a:xfrm>
          <a:prstGeom prst="rect">
            <a:avLst/>
          </a:prstGeom>
          <a:noFill/>
        </p:spPr>
        <p:txBody>
          <a:bodyPr wrap="square" rtlCol="0">
            <a:spAutoFit/>
          </a:bodyPr>
          <a:lstStyle/>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5</a:t>
            </a:r>
            <a:r>
              <a:rPr lang="en-US" sz="4800" kern="1200" baseline="30000" dirty="0">
                <a:solidFill>
                  <a:prstClr val="white">
                    <a:lumMod val="95000"/>
                  </a:prstClr>
                </a:solidFill>
                <a:uFillTx/>
                <a:latin typeface="Arial" panose="020B0604020202020204" pitchFamily="34" charset="0"/>
                <a:cs typeface="Arial" panose="020B0604020202020204" pitchFamily="34" charset="0"/>
              </a:rPr>
              <a:t>th</a:t>
            </a:r>
            <a:r>
              <a:rPr lang="en-US" sz="4800" kern="1200" dirty="0">
                <a:solidFill>
                  <a:prstClr val="white">
                    <a:lumMod val="95000"/>
                  </a:prstClr>
                </a:solidFill>
                <a:uFillTx/>
                <a:latin typeface="Arial" panose="020B0604020202020204" pitchFamily="34" charset="0"/>
                <a:cs typeface="Arial" panose="020B0604020202020204" pitchFamily="34" charset="0"/>
              </a:rPr>
              <a:t> Avenue</a:t>
            </a:r>
          </a:p>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New York City</a:t>
            </a:r>
          </a:p>
          <a:p>
            <a:pPr algn="l" rtl="0">
              <a:buClrTx/>
            </a:pPr>
            <a:endParaRPr lang="en-US" sz="4800" kern="1200" dirty="0">
              <a:solidFill>
                <a:prstClr val="white">
                  <a:lumMod val="95000"/>
                </a:prstClr>
              </a:solidFill>
              <a:uFillTx/>
              <a:latin typeface="Arial" panose="020B0604020202020204" pitchFamily="34" charset="0"/>
              <a:cs typeface="Arial" panose="020B0604020202020204" pitchFamily="34" charset="0"/>
            </a:endParaRPr>
          </a:p>
          <a:p>
            <a:pPr algn="l" rtl="0">
              <a:buClrTx/>
            </a:pPr>
            <a:r>
              <a:rPr lang="en-US" sz="12000" b="1" kern="1200" dirty="0">
                <a:solidFill>
                  <a:prstClr val="white">
                    <a:lumMod val="85000"/>
                  </a:prstClr>
                </a:solidFill>
                <a:uFillTx/>
                <a:latin typeface="Arial" panose="020B0604020202020204" pitchFamily="34" charset="0"/>
                <a:cs typeface="Arial" panose="020B0604020202020204" pitchFamily="34" charset="0"/>
              </a:rPr>
              <a:t>1913</a:t>
            </a:r>
          </a:p>
        </p:txBody>
      </p:sp>
      <p:sp>
        <p:nvSpPr>
          <p:cNvPr id="12" name="TextBox 11"/>
          <p:cNvSpPr txBox="1"/>
          <p:nvPr/>
        </p:nvSpPr>
        <p:spPr>
          <a:xfrm>
            <a:off x="396239" y="9099352"/>
            <a:ext cx="4415331" cy="4431983"/>
          </a:xfrm>
          <a:prstGeom prst="rect">
            <a:avLst/>
          </a:prstGeom>
          <a:noFill/>
        </p:spPr>
        <p:txBody>
          <a:bodyPr wrap="square" rtlCol="0">
            <a:spAutoFit/>
          </a:bodyPr>
          <a:lstStyle/>
          <a:p>
            <a:pPr algn="l" rtl="0">
              <a:buClrTx/>
            </a:pPr>
            <a:r>
              <a:rPr lang="en-US" sz="7800" b="1" kern="1200" dirty="0">
                <a:solidFill>
                  <a:srgbClr val="E6A300"/>
                </a:solidFill>
                <a:uFillTx/>
                <a:latin typeface="Arial" panose="020B0604020202020204" pitchFamily="34" charset="0"/>
                <a:cs typeface="Arial" panose="020B0604020202020204" pitchFamily="34" charset="0"/>
              </a:rPr>
              <a:t>WHERE IS THE HORSE?</a:t>
            </a:r>
          </a:p>
          <a:p>
            <a:pPr algn="l" rtl="0">
              <a:buClrTx/>
            </a:pPr>
            <a:endParaRPr lang="en-US" sz="4800" kern="1200" dirty="0">
              <a:solidFill>
                <a:srgbClr val="E6A300"/>
              </a:solidFill>
              <a:uFillTx/>
              <a:latin typeface="Arial" panose="020B0604020202020204" pitchFamily="34" charset="0"/>
              <a:cs typeface="Arial" panose="020B0604020202020204" pitchFamily="34" charset="0"/>
            </a:endParaRPr>
          </a:p>
        </p:txBody>
      </p:sp>
      <p:sp>
        <p:nvSpPr>
          <p:cNvPr id="10" name="TextBox 9"/>
          <p:cNvSpPr txBox="1"/>
          <p:nvPr/>
        </p:nvSpPr>
        <p:spPr>
          <a:xfrm>
            <a:off x="396238" y="12862560"/>
            <a:ext cx="2499362" cy="400110"/>
          </a:xfrm>
          <a:prstGeom prst="rect">
            <a:avLst/>
          </a:prstGeom>
          <a:noFill/>
        </p:spPr>
        <p:txBody>
          <a:bodyPr wrap="square" rtlCol="0">
            <a:spAutoFit/>
          </a:bodyPr>
          <a:lstStyle/>
          <a:p>
            <a:pPr algn="l" rtl="0">
              <a:buClrTx/>
            </a:pPr>
            <a:r>
              <a:rPr lang="en-US" sz="2000" kern="1200" dirty="0">
                <a:solidFill>
                  <a:prstClr val="white">
                    <a:lumMod val="95000"/>
                  </a:prstClr>
                </a:solidFill>
                <a:uFillTx/>
                <a:latin typeface="Arial" panose="020B0604020202020204" pitchFamily="34" charset="0"/>
                <a:cs typeface="Arial" panose="020B0604020202020204" pitchFamily="34" charset="0"/>
              </a:rPr>
              <a:t>2016 Tony </a:t>
            </a:r>
            <a:r>
              <a:rPr lang="en-US" sz="2000" kern="1200" dirty="0" err="1">
                <a:solidFill>
                  <a:prstClr val="white">
                    <a:lumMod val="95000"/>
                  </a:prstClr>
                </a:solidFill>
                <a:uFillTx/>
                <a:latin typeface="Arial" panose="020B0604020202020204" pitchFamily="34" charset="0"/>
                <a:cs typeface="Arial" panose="020B0604020202020204" pitchFamily="34" charset="0"/>
              </a:rPr>
              <a:t>Seba</a:t>
            </a:r>
            <a:endParaRPr lang="en-US" sz="2000" kern="1200" dirty="0">
              <a:solidFill>
                <a:prstClr val="white">
                  <a:lumMod val="95000"/>
                </a:prstClr>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58999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5th avenue easter 1913"/>
          <p:cNvPicPr>
            <a:picLocks noChangeAspect="1" noChangeArrowheads="1"/>
          </p:cNvPicPr>
          <p:nvPr/>
        </p:nvPicPr>
        <p:blipFill rotWithShape="1">
          <a:blip r:embed="rId3">
            <a:extLst>
              <a:ext uri="{28A0092B-C50C-407E-A947-70E740481C1C}">
                <a14:useLocalDpi xmlns:a14="http://schemas.microsoft.com/office/drawing/2010/main" val="0"/>
              </a:ext>
            </a:extLst>
          </a:blip>
          <a:srcRect b="2522"/>
          <a:stretch/>
        </p:blipFill>
        <p:spPr bwMode="auto">
          <a:xfrm>
            <a:off x="4811618" y="0"/>
            <a:ext cx="19690080"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4811618" cy="13716000"/>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pPr>
            <a:endParaRPr lang="en-US" sz="3600" kern="1200">
              <a:solidFill>
                <a:prstClr val="white"/>
              </a:solidFill>
              <a:uFillTx/>
              <a:latin typeface="Calibri" panose="020F0502020204030204"/>
            </a:endParaRPr>
          </a:p>
        </p:txBody>
      </p:sp>
      <p:cxnSp>
        <p:nvCxnSpPr>
          <p:cNvPr id="8" name="Straight Connector 7"/>
          <p:cNvCxnSpPr/>
          <p:nvPr/>
        </p:nvCxnSpPr>
        <p:spPr>
          <a:xfrm>
            <a:off x="4811618" y="0"/>
            <a:ext cx="0" cy="13716000"/>
          </a:xfrm>
          <a:prstGeom prst="line">
            <a:avLst/>
          </a:prstGeom>
          <a:ln w="38100">
            <a:solidFill>
              <a:srgbClr val="E6A3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240" y="822960"/>
            <a:ext cx="4099560" cy="4154984"/>
          </a:xfrm>
          <a:prstGeom prst="rect">
            <a:avLst/>
          </a:prstGeom>
          <a:noFill/>
        </p:spPr>
        <p:txBody>
          <a:bodyPr wrap="square" rtlCol="0">
            <a:spAutoFit/>
          </a:bodyPr>
          <a:lstStyle/>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5</a:t>
            </a:r>
            <a:r>
              <a:rPr lang="en-US" sz="4800" kern="1200" baseline="30000" dirty="0">
                <a:solidFill>
                  <a:prstClr val="white">
                    <a:lumMod val="95000"/>
                  </a:prstClr>
                </a:solidFill>
                <a:uFillTx/>
                <a:latin typeface="Arial" panose="020B0604020202020204" pitchFamily="34" charset="0"/>
                <a:cs typeface="Arial" panose="020B0604020202020204" pitchFamily="34" charset="0"/>
              </a:rPr>
              <a:t>th</a:t>
            </a:r>
            <a:r>
              <a:rPr lang="en-US" sz="4800" kern="1200" dirty="0">
                <a:solidFill>
                  <a:prstClr val="white">
                    <a:lumMod val="95000"/>
                  </a:prstClr>
                </a:solidFill>
                <a:uFillTx/>
                <a:latin typeface="Arial" panose="020B0604020202020204" pitchFamily="34" charset="0"/>
                <a:cs typeface="Arial" panose="020B0604020202020204" pitchFamily="34" charset="0"/>
              </a:rPr>
              <a:t> Avenue</a:t>
            </a:r>
          </a:p>
          <a:p>
            <a:pPr algn="l" rtl="0">
              <a:buClrTx/>
            </a:pPr>
            <a:r>
              <a:rPr lang="en-US" sz="4800" kern="1200" dirty="0">
                <a:solidFill>
                  <a:prstClr val="white">
                    <a:lumMod val="95000"/>
                  </a:prstClr>
                </a:solidFill>
                <a:uFillTx/>
                <a:latin typeface="Arial" panose="020B0604020202020204" pitchFamily="34" charset="0"/>
                <a:cs typeface="Arial" panose="020B0604020202020204" pitchFamily="34" charset="0"/>
              </a:rPr>
              <a:t>New York City</a:t>
            </a:r>
          </a:p>
          <a:p>
            <a:pPr algn="l" rtl="0">
              <a:buClrTx/>
            </a:pPr>
            <a:endParaRPr lang="en-US" sz="4800" kern="1200" dirty="0">
              <a:solidFill>
                <a:prstClr val="white">
                  <a:lumMod val="95000"/>
                </a:prstClr>
              </a:solidFill>
              <a:uFillTx/>
              <a:latin typeface="Arial" panose="020B0604020202020204" pitchFamily="34" charset="0"/>
              <a:cs typeface="Arial" panose="020B0604020202020204" pitchFamily="34" charset="0"/>
            </a:endParaRPr>
          </a:p>
          <a:p>
            <a:pPr algn="l" rtl="0">
              <a:buClrTx/>
            </a:pPr>
            <a:r>
              <a:rPr lang="en-US" sz="12000" b="1" kern="1200" dirty="0">
                <a:solidFill>
                  <a:prstClr val="white">
                    <a:lumMod val="85000"/>
                  </a:prstClr>
                </a:solidFill>
                <a:uFillTx/>
                <a:latin typeface="Arial" panose="020B0604020202020204" pitchFamily="34" charset="0"/>
                <a:cs typeface="Arial" panose="020B0604020202020204" pitchFamily="34" charset="0"/>
              </a:rPr>
              <a:t>1913</a:t>
            </a:r>
          </a:p>
        </p:txBody>
      </p:sp>
      <p:sp>
        <p:nvSpPr>
          <p:cNvPr id="7" name="Oval 6"/>
          <p:cNvSpPr/>
          <p:nvPr/>
        </p:nvSpPr>
        <p:spPr>
          <a:xfrm>
            <a:off x="10439398" y="6630472"/>
            <a:ext cx="2468880" cy="2468880"/>
          </a:xfrm>
          <a:prstGeom prst="ellipse">
            <a:avLst/>
          </a:prstGeom>
          <a:noFill/>
          <a:ln w="76200">
            <a:solidFill>
              <a:srgbClr val="E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pPr>
            <a:endParaRPr lang="en-US" sz="3600" kern="1200">
              <a:solidFill>
                <a:prstClr val="white"/>
              </a:solidFill>
              <a:uFillTx/>
              <a:latin typeface="Calibri" panose="020F0502020204030204"/>
            </a:endParaRPr>
          </a:p>
        </p:txBody>
      </p:sp>
      <p:sp>
        <p:nvSpPr>
          <p:cNvPr id="10" name="TextBox 9"/>
          <p:cNvSpPr txBox="1"/>
          <p:nvPr/>
        </p:nvSpPr>
        <p:spPr>
          <a:xfrm>
            <a:off x="396238" y="12862561"/>
            <a:ext cx="2011680" cy="707886"/>
          </a:xfrm>
          <a:prstGeom prst="rect">
            <a:avLst/>
          </a:prstGeom>
          <a:noFill/>
        </p:spPr>
        <p:txBody>
          <a:bodyPr wrap="square" rtlCol="0">
            <a:spAutoFit/>
          </a:bodyPr>
          <a:lstStyle/>
          <a:p>
            <a:pPr algn="l" rtl="0">
              <a:buClrTx/>
            </a:pPr>
            <a:r>
              <a:rPr lang="en-US" sz="2000" kern="1200" dirty="0">
                <a:solidFill>
                  <a:prstClr val="white">
                    <a:lumMod val="95000"/>
                  </a:prstClr>
                </a:solidFill>
                <a:uFillTx/>
                <a:latin typeface="Arial" panose="020B0604020202020204" pitchFamily="34" charset="0"/>
                <a:cs typeface="Arial" panose="020B0604020202020204" pitchFamily="34" charset="0"/>
              </a:rPr>
              <a:t>2016 Tony </a:t>
            </a:r>
            <a:r>
              <a:rPr lang="en-US" sz="2000" kern="1200" dirty="0" err="1">
                <a:solidFill>
                  <a:prstClr val="white">
                    <a:lumMod val="95000"/>
                  </a:prstClr>
                </a:solidFill>
                <a:uFillTx/>
                <a:latin typeface="Arial" panose="020B0604020202020204" pitchFamily="34" charset="0"/>
                <a:cs typeface="Arial" panose="020B0604020202020204" pitchFamily="34" charset="0"/>
              </a:rPr>
              <a:t>Seba</a:t>
            </a:r>
            <a:endParaRPr lang="en-US" sz="2000" kern="1200" dirty="0">
              <a:solidFill>
                <a:prstClr val="white">
                  <a:lumMod val="95000"/>
                </a:prstClr>
              </a:solidFill>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119F746-FE58-4748-BFFD-F8E73A5A8560}"/>
              </a:ext>
            </a:extLst>
          </p:cNvPr>
          <p:cNvSpPr txBox="1"/>
          <p:nvPr/>
        </p:nvSpPr>
        <p:spPr>
          <a:xfrm>
            <a:off x="396239" y="9099352"/>
            <a:ext cx="4415331" cy="3693319"/>
          </a:xfrm>
          <a:prstGeom prst="rect">
            <a:avLst/>
          </a:prstGeom>
          <a:noFill/>
        </p:spPr>
        <p:txBody>
          <a:bodyPr wrap="square" rtlCol="0">
            <a:spAutoFit/>
          </a:bodyPr>
          <a:lstStyle/>
          <a:p>
            <a:pPr algn="l" rtl="0">
              <a:buClrTx/>
            </a:pPr>
            <a:r>
              <a:rPr lang="en-US" sz="7800" b="1" kern="1200" dirty="0">
                <a:solidFill>
                  <a:srgbClr val="E6A300"/>
                </a:solidFill>
                <a:uFillTx/>
                <a:latin typeface="Arial" panose="020B0604020202020204" pitchFamily="34" charset="0"/>
                <a:cs typeface="Arial" panose="020B0604020202020204" pitchFamily="34" charset="0"/>
              </a:rPr>
              <a:t>WHERE IS THE HORSE?</a:t>
            </a:r>
            <a:endParaRPr lang="en-US" sz="4800" kern="1200" dirty="0">
              <a:solidFill>
                <a:srgbClr val="E6A300"/>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8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3414AF5-A503-4D18-AA02-B1D711EDD3BC}"/>
              </a:ext>
            </a:extLst>
          </p:cNvPr>
          <p:cNvSpPr/>
          <p:nvPr/>
        </p:nvSpPr>
        <p:spPr>
          <a:xfrm>
            <a:off x="0" y="0"/>
            <a:ext cx="24384000" cy="13680668"/>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26" name="Group 25">
            <a:extLst>
              <a:ext uri="{FF2B5EF4-FFF2-40B4-BE49-F238E27FC236}">
                <a16:creationId xmlns:a16="http://schemas.microsoft.com/office/drawing/2014/main" id="{5C763EA3-ABBA-4C86-9018-19D761C877A9}"/>
              </a:ext>
            </a:extLst>
          </p:cNvPr>
          <p:cNvGrpSpPr/>
          <p:nvPr/>
        </p:nvGrpSpPr>
        <p:grpSpPr>
          <a:xfrm>
            <a:off x="0" y="12031494"/>
            <a:ext cx="24384000" cy="1227306"/>
            <a:chOff x="0" y="12031494"/>
            <a:chExt cx="24384000" cy="1227306"/>
          </a:xfrm>
        </p:grpSpPr>
        <p:sp>
          <p:nvSpPr>
            <p:cNvPr id="27" name="Rectangle 26">
              <a:extLst>
                <a:ext uri="{FF2B5EF4-FFF2-40B4-BE49-F238E27FC236}">
                  <a16:creationId xmlns:a16="http://schemas.microsoft.com/office/drawing/2014/main" id="{05779A4E-50E5-42A4-BD33-0BCD3DE14D80}"/>
                </a:ext>
              </a:extLst>
            </p:cNvPr>
            <p:cNvSpPr/>
            <p:nvPr/>
          </p:nvSpPr>
          <p:spPr>
            <a:xfrm>
              <a:off x="0" y="12115800"/>
              <a:ext cx="24384000" cy="914400"/>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8" name="Rectangle 27">
              <a:extLst>
                <a:ext uri="{FF2B5EF4-FFF2-40B4-BE49-F238E27FC236}">
                  <a16:creationId xmlns:a16="http://schemas.microsoft.com/office/drawing/2014/main" id="{EBBE6DDA-EC43-4FD8-9C20-846019DAE0C9}"/>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29" name="Straight Connector 28">
              <a:extLst>
                <a:ext uri="{FF2B5EF4-FFF2-40B4-BE49-F238E27FC236}">
                  <a16:creationId xmlns:a16="http://schemas.microsoft.com/office/drawing/2014/main" id="{7DA05E90-6C5E-4F10-AAA0-C3169185FBE3}"/>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30" name="Foresight logo-01.png">
              <a:extLst>
                <a:ext uri="{FF2B5EF4-FFF2-40B4-BE49-F238E27FC236}">
                  <a16:creationId xmlns:a16="http://schemas.microsoft.com/office/drawing/2014/main" id="{364164CF-1674-46B1-8832-C00B70836E0B}"/>
                </a:ext>
              </a:extLst>
            </p:cNvPr>
            <p:cNvPicPr/>
            <p:nvPr/>
          </p:nvPicPr>
          <p:blipFill rotWithShape="1">
            <a:blip r:embed="rId3">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
        <p:nvSpPr>
          <p:cNvPr id="262" name="Shape 262"/>
          <p:cNvSpPr>
            <a:spLocks noGrp="1"/>
          </p:cNvSpPr>
          <p:nvPr>
            <p:ph type="title"/>
          </p:nvPr>
        </p:nvSpPr>
        <p:spPr>
          <a:prstGeom prst="rect">
            <a:avLst/>
          </a:prstGeom>
        </p:spPr>
        <p:txBody>
          <a:bodyPr/>
          <a:lstStyle/>
          <a:p>
            <a:pPr lvl="0">
              <a:defRPr sz="1800" b="0" cap="none" spc="0">
                <a:solidFill>
                  <a:srgbClr val="000000"/>
                </a:solidFill>
                <a:uFillTx/>
              </a:defRPr>
            </a:pPr>
            <a:r>
              <a:rPr lang="en-US" sz="8400" b="1" cap="all" spc="-315" dirty="0">
                <a:solidFill>
                  <a:srgbClr val="FFFFFF"/>
                </a:solidFill>
                <a:uFill>
                  <a:solidFill>
                    <a:srgbClr val="FFFFFF"/>
                  </a:solidFill>
                </a:uFill>
              </a:rPr>
              <a:t>HOW TO NAVIGATE AN UNCERTAIN FUTURE</a:t>
            </a:r>
            <a:endParaRPr sz="8400" b="1" cap="all" spc="-315" dirty="0">
              <a:solidFill>
                <a:srgbClr val="FFFFFF"/>
              </a:solidFill>
              <a:uFill>
                <a:solidFill>
                  <a:srgbClr val="FFFFFF"/>
                </a:solidFill>
              </a:uFill>
            </a:endParaRPr>
          </a:p>
        </p:txBody>
      </p:sp>
      <p:grpSp>
        <p:nvGrpSpPr>
          <p:cNvPr id="267" name="Group 267"/>
          <p:cNvGrpSpPr/>
          <p:nvPr/>
        </p:nvGrpSpPr>
        <p:grpSpPr>
          <a:xfrm>
            <a:off x="8140369" y="3048000"/>
            <a:ext cx="8103260" cy="8241564"/>
            <a:chOff x="-1" y="-51209"/>
            <a:chExt cx="8103259" cy="8241562"/>
          </a:xfrm>
        </p:grpSpPr>
        <p:sp>
          <p:nvSpPr>
            <p:cNvPr id="265" name="Shape 265"/>
            <p:cNvSpPr/>
            <p:nvPr/>
          </p:nvSpPr>
          <p:spPr>
            <a:xfrm>
              <a:off x="-1" y="0"/>
              <a:ext cx="8103259" cy="79155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2060"/>
            </a:solidFill>
            <a:ln w="25400" cap="flat">
              <a:noFill/>
              <a:round/>
            </a:ln>
            <a:effectLst/>
          </p:spPr>
          <p:txBody>
            <a:bodyPr wrap="square" lIns="0" tIns="0" rIns="0" bIns="0" numCol="1" anchor="t">
              <a:noAutofit/>
            </a:bodyPr>
            <a:lstStyle/>
            <a:p>
              <a:pPr lvl="0" defTabSz="1219200">
                <a:defRPr sz="3200">
                  <a:solidFill>
                    <a:srgbClr val="000000"/>
                  </a:solidFill>
                  <a:uFillTx/>
                  <a:latin typeface="Helvetica"/>
                  <a:ea typeface="Helvetica"/>
                  <a:cs typeface="Helvetica"/>
                  <a:sym typeface="Helvetica"/>
                </a:defRPr>
              </a:pPr>
              <a:endParaRPr dirty="0"/>
            </a:p>
          </p:txBody>
        </p:sp>
        <p:sp>
          <p:nvSpPr>
            <p:cNvPr id="266" name="Shape 266"/>
            <p:cNvSpPr/>
            <p:nvPr/>
          </p:nvSpPr>
          <p:spPr>
            <a:xfrm>
              <a:off x="1460830" y="-51209"/>
              <a:ext cx="5027353" cy="8241562"/>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2590800">
                <a:buClr>
                  <a:srgbClr val="FFFFFF"/>
                </a:buClr>
                <a:buFont typeface="Entypo"/>
                <a:defRPr sz="50000">
                  <a:solidFill>
                    <a:srgbClr val="FFFFFF"/>
                  </a:solidFill>
                  <a:uFill>
                    <a:solidFill>
                      <a:srgbClr val="FFFFFF"/>
                    </a:solidFill>
                  </a:uFill>
                  <a:latin typeface="Montserrat-Regular"/>
                  <a:ea typeface="Montserrat-Regular"/>
                  <a:cs typeface="Montserrat-Regular"/>
                  <a:sym typeface="Montserrat-Regular"/>
                </a:defRPr>
              </a:lvl1pPr>
            </a:lstStyle>
            <a:p>
              <a:pPr lvl="0">
                <a:defRPr sz="1800">
                  <a:solidFill>
                    <a:srgbClr val="000000"/>
                  </a:solidFill>
                  <a:uFillTx/>
                </a:defRPr>
              </a:pPr>
              <a:r>
                <a:rPr sz="50000" b="1" dirty="0">
                  <a:solidFill>
                    <a:srgbClr val="FFFFFF"/>
                  </a:solidFill>
                  <a:uFill>
                    <a:solidFill>
                      <a:srgbClr val="FFFFFF"/>
                    </a:solidFill>
                  </a:uFill>
                  <a:latin typeface="+mj-lt"/>
                </a:rPr>
                <a:t>?</a:t>
              </a:r>
            </a:p>
          </p:txBody>
        </p:sp>
      </p:grpSp>
      <p:grpSp>
        <p:nvGrpSpPr>
          <p:cNvPr id="270" name="Group 270"/>
          <p:cNvGrpSpPr/>
          <p:nvPr/>
        </p:nvGrpSpPr>
        <p:grpSpPr>
          <a:xfrm>
            <a:off x="2125986" y="5651499"/>
            <a:ext cx="1587501" cy="1587501"/>
            <a:chOff x="0" y="0"/>
            <a:chExt cx="1587500" cy="1587500"/>
          </a:xfrm>
        </p:grpSpPr>
        <p:sp>
          <p:nvSpPr>
            <p:cNvPr id="268" name="Shape 268"/>
            <p:cNvSpPr/>
            <p:nvPr/>
          </p:nvSpPr>
          <p:spPr>
            <a:xfrm>
              <a:off x="-1" y="0"/>
              <a:ext cx="1587502" cy="1587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DB039"/>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9600">
                  <a:solidFill>
                    <a:srgbClr val="FFFFFF"/>
                  </a:solidFill>
                  <a:uFill>
                    <a:solidFill>
                      <a:srgbClr val="FFFFFF"/>
                    </a:solidFill>
                  </a:uFill>
                </a:defRPr>
              </a:pPr>
              <a:endParaRPr dirty="0"/>
            </a:p>
          </p:txBody>
        </p:sp>
        <p:pic>
          <p:nvPicPr>
            <p:cNvPr id="269" name="2083freight.png"/>
            <p:cNvPicPr/>
            <p:nvPr/>
          </p:nvPicPr>
          <p:blipFill>
            <a:blip r:embed="rId4">
              <a:extLst/>
            </a:blip>
            <a:stretch>
              <a:fillRect/>
            </a:stretch>
          </p:blipFill>
          <p:spPr>
            <a:xfrm>
              <a:off x="279153" y="266300"/>
              <a:ext cx="1054900" cy="1054900"/>
            </a:xfrm>
            <a:prstGeom prst="rect">
              <a:avLst/>
            </a:prstGeom>
            <a:ln w="12700" cap="flat">
              <a:noFill/>
              <a:miter lim="400000"/>
            </a:ln>
            <a:effectLst/>
          </p:spPr>
        </p:pic>
      </p:grpSp>
      <p:grpSp>
        <p:nvGrpSpPr>
          <p:cNvPr id="273" name="Group 273"/>
          <p:cNvGrpSpPr/>
          <p:nvPr/>
        </p:nvGrpSpPr>
        <p:grpSpPr>
          <a:xfrm>
            <a:off x="4029181" y="5651499"/>
            <a:ext cx="1587501" cy="1587501"/>
            <a:chOff x="0" y="0"/>
            <a:chExt cx="1587500" cy="1587500"/>
          </a:xfrm>
        </p:grpSpPr>
        <p:sp>
          <p:nvSpPr>
            <p:cNvPr id="271" name="Shape 271"/>
            <p:cNvSpPr/>
            <p:nvPr/>
          </p:nvSpPr>
          <p:spPr>
            <a:xfrm>
              <a:off x="-1" y="0"/>
              <a:ext cx="1587502" cy="1587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C9CA"/>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7200"/>
              </a:pPr>
              <a:endParaRPr dirty="0"/>
            </a:p>
          </p:txBody>
        </p:sp>
        <p:pic>
          <p:nvPicPr>
            <p:cNvPr id="272" name="2083climate.png"/>
            <p:cNvPicPr/>
            <p:nvPr/>
          </p:nvPicPr>
          <p:blipFill>
            <a:blip r:embed="rId5">
              <a:extLst/>
            </a:blip>
            <a:stretch>
              <a:fillRect/>
            </a:stretch>
          </p:blipFill>
          <p:spPr>
            <a:xfrm>
              <a:off x="270393" y="263165"/>
              <a:ext cx="1055633" cy="1055634"/>
            </a:xfrm>
            <a:prstGeom prst="rect">
              <a:avLst/>
            </a:prstGeom>
            <a:ln w="12700" cap="flat">
              <a:noFill/>
              <a:miter lim="400000"/>
            </a:ln>
            <a:effectLst/>
          </p:spPr>
        </p:pic>
      </p:grpSp>
      <p:grpSp>
        <p:nvGrpSpPr>
          <p:cNvPr id="276" name="Group 276"/>
          <p:cNvGrpSpPr/>
          <p:nvPr/>
        </p:nvGrpSpPr>
        <p:grpSpPr>
          <a:xfrm>
            <a:off x="5932375" y="5651499"/>
            <a:ext cx="1587501" cy="1587501"/>
            <a:chOff x="0" y="0"/>
            <a:chExt cx="1587500" cy="1587500"/>
          </a:xfrm>
        </p:grpSpPr>
        <p:sp>
          <p:nvSpPr>
            <p:cNvPr id="274" name="Shape 274"/>
            <p:cNvSpPr/>
            <p:nvPr/>
          </p:nvSpPr>
          <p:spPr>
            <a:xfrm>
              <a:off x="-1" y="0"/>
              <a:ext cx="1587502" cy="1587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D0D"/>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p>
          </p:txBody>
        </p:sp>
        <p:pic>
          <p:nvPicPr>
            <p:cNvPr id="275" name="2083tech.png"/>
            <p:cNvPicPr/>
            <p:nvPr/>
          </p:nvPicPr>
          <p:blipFill>
            <a:blip r:embed="rId6">
              <a:extLst/>
            </a:blip>
            <a:srcRect/>
            <a:stretch>
              <a:fillRect/>
            </a:stretch>
          </p:blipFill>
          <p:spPr>
            <a:xfrm>
              <a:off x="312627" y="317086"/>
              <a:ext cx="953369" cy="953369"/>
            </a:xfrm>
            <a:prstGeom prst="rect">
              <a:avLst/>
            </a:prstGeom>
            <a:ln w="12700" cap="flat">
              <a:noFill/>
              <a:miter lim="400000"/>
            </a:ln>
            <a:effectLst/>
          </p:spPr>
        </p:pic>
      </p:grpSp>
      <p:grpSp>
        <p:nvGrpSpPr>
          <p:cNvPr id="279" name="Group 279"/>
          <p:cNvGrpSpPr/>
          <p:nvPr/>
        </p:nvGrpSpPr>
        <p:grpSpPr>
          <a:xfrm>
            <a:off x="16864124" y="5651499"/>
            <a:ext cx="1587501" cy="1587501"/>
            <a:chOff x="0" y="0"/>
            <a:chExt cx="1587500" cy="1587500"/>
          </a:xfrm>
        </p:grpSpPr>
        <p:sp>
          <p:nvSpPr>
            <p:cNvPr id="277" name="Shape 277"/>
            <p:cNvSpPr/>
            <p:nvPr/>
          </p:nvSpPr>
          <p:spPr>
            <a:xfrm>
              <a:off x="-1" y="0"/>
              <a:ext cx="1587502" cy="1587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2053B2"/>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p>
          </p:txBody>
        </p:sp>
        <p:pic>
          <p:nvPicPr>
            <p:cNvPr id="278" name="2083sustain.png"/>
            <p:cNvPicPr/>
            <p:nvPr/>
          </p:nvPicPr>
          <p:blipFill>
            <a:blip r:embed="rId7">
              <a:extLst/>
            </a:blip>
            <a:srcRect/>
            <a:stretch>
              <a:fillRect/>
            </a:stretch>
          </p:blipFill>
          <p:spPr>
            <a:xfrm>
              <a:off x="269068" y="284401"/>
              <a:ext cx="1054246" cy="1054246"/>
            </a:xfrm>
            <a:prstGeom prst="rect">
              <a:avLst/>
            </a:prstGeom>
            <a:ln w="12700" cap="flat">
              <a:noFill/>
              <a:miter lim="400000"/>
            </a:ln>
            <a:effectLst/>
          </p:spPr>
        </p:pic>
      </p:grpSp>
      <p:grpSp>
        <p:nvGrpSpPr>
          <p:cNvPr id="282" name="Group 282"/>
          <p:cNvGrpSpPr/>
          <p:nvPr/>
        </p:nvGrpSpPr>
        <p:grpSpPr>
          <a:xfrm>
            <a:off x="18767318" y="5651499"/>
            <a:ext cx="1587501" cy="1587501"/>
            <a:chOff x="0" y="0"/>
            <a:chExt cx="1587500" cy="1587500"/>
          </a:xfrm>
        </p:grpSpPr>
        <p:sp>
          <p:nvSpPr>
            <p:cNvPr id="280" name="Shape 280"/>
            <p:cNvSpPr/>
            <p:nvPr/>
          </p:nvSpPr>
          <p:spPr>
            <a:xfrm>
              <a:off x="-1" y="0"/>
              <a:ext cx="1587502" cy="1587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B26E4"/>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p>
          </p:txBody>
        </p:sp>
        <p:pic>
          <p:nvPicPr>
            <p:cNvPr id="281" name="2083energy.png"/>
            <p:cNvPicPr/>
            <p:nvPr/>
          </p:nvPicPr>
          <p:blipFill>
            <a:blip r:embed="rId8">
              <a:extLst/>
            </a:blip>
            <a:srcRect/>
            <a:stretch>
              <a:fillRect/>
            </a:stretch>
          </p:blipFill>
          <p:spPr>
            <a:xfrm>
              <a:off x="226927" y="213733"/>
              <a:ext cx="1098490" cy="1098490"/>
            </a:xfrm>
            <a:prstGeom prst="rect">
              <a:avLst/>
            </a:prstGeom>
            <a:ln w="12700" cap="flat">
              <a:noFill/>
              <a:miter lim="400000"/>
            </a:ln>
            <a:effectLst/>
          </p:spPr>
        </p:pic>
      </p:grpSp>
      <p:grpSp>
        <p:nvGrpSpPr>
          <p:cNvPr id="285" name="Group 285"/>
          <p:cNvGrpSpPr/>
          <p:nvPr/>
        </p:nvGrpSpPr>
        <p:grpSpPr>
          <a:xfrm>
            <a:off x="20663439" y="5651499"/>
            <a:ext cx="1587501" cy="1587501"/>
            <a:chOff x="0" y="0"/>
            <a:chExt cx="1587500" cy="1587500"/>
          </a:xfrm>
        </p:grpSpPr>
        <p:sp>
          <p:nvSpPr>
            <p:cNvPr id="283" name="Shape 283"/>
            <p:cNvSpPr/>
            <p:nvPr/>
          </p:nvSpPr>
          <p:spPr>
            <a:xfrm>
              <a:off x="-1" y="0"/>
              <a:ext cx="1587502" cy="1587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831"/>
            </a:solidFill>
            <a:ln w="25400" cap="flat">
              <a:noFill/>
              <a:round/>
            </a:ln>
            <a:effectLst/>
          </p:spPr>
          <p:txBody>
            <a:bodyPr wrap="square" lIns="0" tIns="0" rIns="0" bIns="0" numCol="1" anchor="ctr">
              <a:noAutofit/>
            </a:bodyPr>
            <a:lstStyle/>
            <a:p>
              <a:pPr lvl="0" algn="ctr">
                <a:buClr>
                  <a:srgbClr val="FFFFFF"/>
                </a:buClr>
                <a:buFont typeface="RaphaelIcons Medium"/>
                <a:defRPr sz="10000"/>
              </a:pPr>
              <a:endParaRPr dirty="0"/>
            </a:p>
          </p:txBody>
        </p:sp>
        <p:pic>
          <p:nvPicPr>
            <p:cNvPr id="284" name="2083demo.png"/>
            <p:cNvPicPr/>
            <p:nvPr/>
          </p:nvPicPr>
          <p:blipFill>
            <a:blip r:embed="rId9">
              <a:extLst/>
            </a:blip>
            <a:srcRect/>
            <a:stretch>
              <a:fillRect/>
            </a:stretch>
          </p:blipFill>
          <p:spPr>
            <a:xfrm>
              <a:off x="260070" y="193953"/>
              <a:ext cx="987947" cy="987947"/>
            </a:xfrm>
            <a:prstGeom prst="rect">
              <a:avLst/>
            </a:prstGeom>
            <a:ln w="12700" cap="flat">
              <a:noFill/>
              <a:miter lim="400000"/>
            </a:ln>
            <a:effectLst/>
          </p:spPr>
        </p:pic>
      </p:grpSp>
    </p:spTree>
    <p:extLst>
      <p:ext uri="{BB962C8B-B14F-4D97-AF65-F5344CB8AC3E}">
        <p14:creationId xmlns:p14="http://schemas.microsoft.com/office/powerpoint/2010/main" val="38590433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599574"/>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21" name="Group 20">
            <a:extLst>
              <a:ext uri="{FF2B5EF4-FFF2-40B4-BE49-F238E27FC236}">
                <a16:creationId xmlns:a16="http://schemas.microsoft.com/office/drawing/2014/main" id="{7623981D-C1FE-49E4-A7A1-0CE7D41562FB}"/>
              </a:ext>
            </a:extLst>
          </p:cNvPr>
          <p:cNvGrpSpPr/>
          <p:nvPr/>
        </p:nvGrpSpPr>
        <p:grpSpPr>
          <a:xfrm>
            <a:off x="0" y="12115800"/>
            <a:ext cx="24384000" cy="1143000"/>
            <a:chOff x="0" y="12115800"/>
            <a:chExt cx="24384000" cy="1143000"/>
          </a:xfrm>
        </p:grpSpPr>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sp>
        <p:nvSpPr>
          <p:cNvPr id="18" name="TextBox 17">
            <a:extLst>
              <a:ext uri="{FF2B5EF4-FFF2-40B4-BE49-F238E27FC236}">
                <a16:creationId xmlns:a16="http://schemas.microsoft.com/office/drawing/2014/main" id="{BB991E56-4ECB-484A-A34D-C5FB3F95974F}"/>
              </a:ext>
            </a:extLst>
          </p:cNvPr>
          <p:cNvSpPr txBox="1"/>
          <p:nvPr/>
        </p:nvSpPr>
        <p:spPr>
          <a:xfrm>
            <a:off x="4190999" y="1123811"/>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IDENTIFY DRIVING FORCES FOR CHANGE</a:t>
            </a:r>
          </a:p>
        </p:txBody>
      </p:sp>
      <p:cxnSp>
        <p:nvCxnSpPr>
          <p:cNvPr id="9" name="Straight Connector 8">
            <a:extLst>
              <a:ext uri="{FF2B5EF4-FFF2-40B4-BE49-F238E27FC236}">
                <a16:creationId xmlns:a16="http://schemas.microsoft.com/office/drawing/2014/main" id="{C76E087B-CA02-4154-B0C7-7AE0244031A9}"/>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CB079082-BC71-48A1-922D-F97C603BAA96}"/>
              </a:ext>
            </a:extLst>
          </p:cNvPr>
          <p:cNvSpPr txBox="1"/>
          <p:nvPr/>
        </p:nvSpPr>
        <p:spPr>
          <a:xfrm>
            <a:off x="5486403" y="3879214"/>
            <a:ext cx="17602193" cy="61965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b="1" dirty="0">
                <a:solidFill>
                  <a:srgbClr val="002060"/>
                </a:solidFill>
                <a:latin typeface="Arial" panose="020B0604020202020204" pitchFamily="34" charset="0"/>
                <a:cs typeface="Arial" panose="020B0604020202020204" pitchFamily="34" charset="0"/>
              </a:rPr>
              <a:t>What are Driving Forces?</a:t>
            </a:r>
            <a:endParaRPr lang="en-US" sz="4400" dirty="0">
              <a:solidFill>
                <a:srgbClr val="002060"/>
              </a:solidFill>
              <a:latin typeface="Arial" panose="020B0604020202020204" pitchFamily="34" charset="0"/>
              <a:cs typeface="Arial" panose="020B0604020202020204" pitchFamily="34" charset="0"/>
            </a:endParaRPr>
          </a:p>
          <a:p>
            <a:r>
              <a:rPr lang="en-US" sz="4400" dirty="0">
                <a:solidFill>
                  <a:srgbClr val="002060"/>
                </a:solidFill>
                <a:latin typeface="Arial" panose="020B0604020202020204" pitchFamily="34" charset="0"/>
                <a:cs typeface="Arial" panose="020B0604020202020204" pitchFamily="34" charset="0"/>
              </a:rPr>
              <a:t>Issues likely to shape the future. Look for:</a:t>
            </a:r>
            <a:br>
              <a:rPr lang="en-US" sz="4400" dirty="0">
                <a:solidFill>
                  <a:srgbClr val="002060"/>
                </a:solidFill>
                <a:latin typeface="Arial" panose="020B0604020202020204" pitchFamily="34" charset="0"/>
                <a:cs typeface="Arial" panose="020B0604020202020204" pitchFamily="34" charset="0"/>
              </a:rPr>
            </a:br>
            <a:endParaRPr lang="en-US" sz="4400" dirty="0">
              <a:solidFill>
                <a:srgbClr val="002060"/>
              </a:solidFill>
              <a:latin typeface="Arial" panose="020B0604020202020204" pitchFamily="34" charset="0"/>
              <a:cs typeface="Arial" panose="020B0604020202020204" pitchFamily="34" charset="0"/>
            </a:endParaRPr>
          </a:p>
          <a:p>
            <a:pPr marL="571500" lvl="0" indent="-571500">
              <a:buFont typeface="Arial" panose="020B0604020202020204" pitchFamily="34" charset="0"/>
              <a:buChar char="•"/>
            </a:pPr>
            <a:r>
              <a:rPr lang="en-US" sz="4400" b="1" dirty="0">
                <a:solidFill>
                  <a:srgbClr val="002060"/>
                </a:solidFill>
                <a:latin typeface="Arial" panose="020B0604020202020204" pitchFamily="34" charset="0"/>
                <a:cs typeface="Arial" panose="020B0604020202020204" pitchFamily="34" charset="0"/>
              </a:rPr>
              <a:t>Predictable Trends – </a:t>
            </a:r>
            <a:r>
              <a:rPr lang="en-US" sz="4400" dirty="0">
                <a:solidFill>
                  <a:srgbClr val="002060"/>
                </a:solidFill>
                <a:latin typeface="Arial" panose="020B0604020202020204" pitchFamily="34" charset="0"/>
                <a:cs typeface="Arial" panose="020B0604020202020204" pitchFamily="34" charset="0"/>
              </a:rPr>
              <a:t>Elements of driving forces with momentum and therefore a clear trajectory </a:t>
            </a:r>
            <a:br>
              <a:rPr lang="en-US" sz="4400" dirty="0">
                <a:solidFill>
                  <a:srgbClr val="002060"/>
                </a:solidFill>
                <a:latin typeface="Arial" panose="020B0604020202020204" pitchFamily="34" charset="0"/>
                <a:cs typeface="Arial" panose="020B0604020202020204" pitchFamily="34" charset="0"/>
              </a:rPr>
            </a:br>
            <a:endParaRPr lang="en-US" sz="4400" dirty="0">
              <a:solidFill>
                <a:srgbClr val="002060"/>
              </a:solidFill>
              <a:latin typeface="Arial" panose="020B0604020202020204" pitchFamily="34" charset="0"/>
              <a:cs typeface="Arial" panose="020B0604020202020204" pitchFamily="34" charset="0"/>
            </a:endParaRPr>
          </a:p>
          <a:p>
            <a:pPr marL="571500" lvl="0" indent="-571500">
              <a:buFont typeface="Arial" panose="020B0604020202020204" pitchFamily="34" charset="0"/>
              <a:buChar char="•"/>
            </a:pPr>
            <a:r>
              <a:rPr lang="en-US" sz="4400" b="1" dirty="0">
                <a:solidFill>
                  <a:srgbClr val="002060"/>
                </a:solidFill>
                <a:latin typeface="Arial" panose="020B0604020202020204" pitchFamily="34" charset="0"/>
                <a:cs typeface="Arial" panose="020B0604020202020204" pitchFamily="34" charset="0"/>
              </a:rPr>
              <a:t>Uncertainties –</a:t>
            </a:r>
            <a:r>
              <a:rPr lang="en-US" sz="4400" dirty="0">
                <a:solidFill>
                  <a:srgbClr val="002060"/>
                </a:solidFill>
                <a:latin typeface="Arial" panose="020B0604020202020204" pitchFamily="34" charset="0"/>
                <a:cs typeface="Arial" panose="020B0604020202020204" pitchFamily="34" charset="0"/>
              </a:rPr>
              <a:t> Elements of driving forces that could follow different trajectories and therefore are hard to predict.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4400" b="0"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14" name="Group 13">
            <a:extLst>
              <a:ext uri="{FF2B5EF4-FFF2-40B4-BE49-F238E27FC236}">
                <a16:creationId xmlns:a16="http://schemas.microsoft.com/office/drawing/2014/main" id="{391837AA-ED48-0B47-B636-08897B785C8A}"/>
              </a:ext>
            </a:extLst>
          </p:cNvPr>
          <p:cNvGrpSpPr/>
          <p:nvPr/>
        </p:nvGrpSpPr>
        <p:grpSpPr>
          <a:xfrm>
            <a:off x="182519" y="760722"/>
            <a:ext cx="3597366" cy="3916802"/>
            <a:chOff x="182519" y="760722"/>
            <a:chExt cx="3597366" cy="3916802"/>
          </a:xfrm>
        </p:grpSpPr>
        <p:grpSp>
          <p:nvGrpSpPr>
            <p:cNvPr id="13" name="Group 12">
              <a:extLst>
                <a:ext uri="{FF2B5EF4-FFF2-40B4-BE49-F238E27FC236}">
                  <a16:creationId xmlns:a16="http://schemas.microsoft.com/office/drawing/2014/main" id="{0081D9A8-1135-8845-911F-D6ED311DB81D}"/>
                </a:ext>
              </a:extLst>
            </p:cNvPr>
            <p:cNvGrpSpPr/>
            <p:nvPr/>
          </p:nvGrpSpPr>
          <p:grpSpPr>
            <a:xfrm>
              <a:off x="926829" y="760722"/>
              <a:ext cx="2654573" cy="1859403"/>
              <a:chOff x="820511" y="2712597"/>
              <a:chExt cx="2654573" cy="1859403"/>
            </a:xfrm>
          </p:grpSpPr>
          <p:grpSp>
            <p:nvGrpSpPr>
              <p:cNvPr id="28" name="Group 27">
                <a:extLst>
                  <a:ext uri="{FF2B5EF4-FFF2-40B4-BE49-F238E27FC236}">
                    <a16:creationId xmlns:a16="http://schemas.microsoft.com/office/drawing/2014/main" id="{A4BBF52E-8901-4C81-A025-A7E44F51016C}"/>
                  </a:ext>
                </a:extLst>
              </p:cNvPr>
              <p:cNvGrpSpPr/>
              <p:nvPr/>
            </p:nvGrpSpPr>
            <p:grpSpPr>
              <a:xfrm>
                <a:off x="2697116" y="2712597"/>
                <a:ext cx="685800" cy="685800"/>
                <a:chOff x="487017" y="10763552"/>
                <a:chExt cx="685800" cy="685800"/>
              </a:xfrm>
            </p:grpSpPr>
            <p:sp>
              <p:nvSpPr>
                <p:cNvPr id="33" name="Oval 32">
                  <a:extLst>
                    <a:ext uri="{FF2B5EF4-FFF2-40B4-BE49-F238E27FC236}">
                      <a16:creationId xmlns:a16="http://schemas.microsoft.com/office/drawing/2014/main" id="{E5243DDC-3780-414D-9A65-10FA449FEE06}"/>
                    </a:ext>
                  </a:extLst>
                </p:cNvPr>
                <p:cNvSpPr/>
                <p:nvPr/>
              </p:nvSpPr>
              <p:spPr>
                <a:xfrm>
                  <a:off x="487017" y="10763552"/>
                  <a:ext cx="685800" cy="685800"/>
                </a:xfrm>
                <a:prstGeom prst="ellipse">
                  <a:avLst/>
                </a:prstGeom>
                <a:solidFill>
                  <a:srgbClr val="E8AC00"/>
                </a:solidFill>
                <a:ln w="5080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34" name="TextBox 33">
                  <a:extLst>
                    <a:ext uri="{FF2B5EF4-FFF2-40B4-BE49-F238E27FC236}">
                      <a16:creationId xmlns:a16="http://schemas.microsoft.com/office/drawing/2014/main" id="{93C98BE1-86ED-48C0-A45B-EBCC51308D8F}"/>
                    </a:ext>
                  </a:extLst>
                </p:cNvPr>
                <p:cNvSpPr txBox="1"/>
                <p:nvPr/>
              </p:nvSpPr>
              <p:spPr>
                <a:xfrm>
                  <a:off x="633549" y="10777943"/>
                  <a:ext cx="392736" cy="6258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sp>
            <p:nvSpPr>
              <p:cNvPr id="29" name="TextBox 28">
                <a:extLst>
                  <a:ext uri="{FF2B5EF4-FFF2-40B4-BE49-F238E27FC236}">
                    <a16:creationId xmlns:a16="http://schemas.microsoft.com/office/drawing/2014/main" id="{A4D7897F-EA1C-46BA-84EE-A52C86FF9CC9}"/>
                  </a:ext>
                </a:extLst>
              </p:cNvPr>
              <p:cNvSpPr txBox="1"/>
              <p:nvPr/>
            </p:nvSpPr>
            <p:spPr>
              <a:xfrm>
                <a:off x="820511" y="3607633"/>
                <a:ext cx="2654573"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RESEARCH &amp;</a:t>
                </a:r>
              </a:p>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lang="en-US" sz="2800" dirty="0">
                    <a:solidFill>
                      <a:srgbClr val="000066"/>
                    </a:solidFill>
                    <a:latin typeface="Arial" panose="020B0604020202020204" pitchFamily="34" charset="0"/>
                    <a:cs typeface="Arial" panose="020B0604020202020204" pitchFamily="34" charset="0"/>
                  </a:rPr>
                  <a:t>GATHER DATA</a:t>
                </a:r>
                <a:endPar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grpSp>
          <p:nvGrpSpPr>
            <p:cNvPr id="5" name="Group 4">
              <a:extLst>
                <a:ext uri="{FF2B5EF4-FFF2-40B4-BE49-F238E27FC236}">
                  <a16:creationId xmlns:a16="http://schemas.microsoft.com/office/drawing/2014/main" id="{2DBBC7F2-D15B-6645-9BF7-F830F5FD6B4B}"/>
                </a:ext>
              </a:extLst>
            </p:cNvPr>
            <p:cNvGrpSpPr/>
            <p:nvPr/>
          </p:nvGrpSpPr>
          <p:grpSpPr>
            <a:xfrm>
              <a:off x="182519" y="2315325"/>
              <a:ext cx="3597366" cy="2362199"/>
              <a:chOff x="0" y="381001"/>
              <a:chExt cx="3597366" cy="2362199"/>
            </a:xfrm>
          </p:grpSpPr>
          <p:sp>
            <p:nvSpPr>
              <p:cNvPr id="27" name="Rectangle: Single Corner Snipped 26">
                <a:extLst>
                  <a:ext uri="{FF2B5EF4-FFF2-40B4-BE49-F238E27FC236}">
                    <a16:creationId xmlns:a16="http://schemas.microsoft.com/office/drawing/2014/main" id="{FC06FA28-9F66-4036-82D2-D4022B1C5157}"/>
                  </a:ext>
                </a:extLst>
              </p:cNvPr>
              <p:cNvSpPr/>
              <p:nvPr/>
            </p:nvSpPr>
            <p:spPr>
              <a:xfrm>
                <a:off x="0" y="762000"/>
                <a:ext cx="3597366" cy="1789926"/>
              </a:xfrm>
              <a:prstGeom prst="snip1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30" name="Picture 10">
                <a:extLst>
                  <a:ext uri="{FF2B5EF4-FFF2-40B4-BE49-F238E27FC236}">
                    <a16:creationId xmlns:a16="http://schemas.microsoft.com/office/drawing/2014/main" id="{602B0ADD-56D4-42CD-B900-A71EBBDC9B6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2000" y="543407"/>
                <a:ext cx="2198445" cy="2199793"/>
              </a:xfrm>
              <a:prstGeom prst="rect">
                <a:avLst/>
              </a:prstGeom>
              <a:noFill/>
              <a:ln w="9525">
                <a:noFill/>
                <a:miter lim="800000"/>
                <a:headEnd/>
                <a:tailEnd/>
              </a:ln>
              <a:extLst/>
            </p:spPr>
          </p:pic>
          <p:sp>
            <p:nvSpPr>
              <p:cNvPr id="31" name="Rectangle 30">
                <a:extLst>
                  <a:ext uri="{FF2B5EF4-FFF2-40B4-BE49-F238E27FC236}">
                    <a16:creationId xmlns:a16="http://schemas.microsoft.com/office/drawing/2014/main" id="{B9398A48-C033-47F5-A89A-0FBCC7569002}"/>
                  </a:ext>
                </a:extLst>
              </p:cNvPr>
              <p:cNvSpPr/>
              <p:nvPr/>
            </p:nvSpPr>
            <p:spPr>
              <a:xfrm rot="16200000">
                <a:off x="-45249" y="1060674"/>
                <a:ext cx="2005677" cy="646331"/>
              </a:xfrm>
              <a:prstGeom prst="rect">
                <a:avLst/>
              </a:prstGeom>
            </p:spPr>
            <p:txBody>
              <a:bodyPr wrap="square">
                <a:spAutoFit/>
              </a:bodyPr>
              <a:lstStyle/>
              <a:p>
                <a:r>
                  <a:rPr lang="en-US" sz="3600" b="1" dirty="0">
                    <a:solidFill>
                      <a:srgbClr val="FFFFFF"/>
                    </a:solidFill>
                    <a:latin typeface="Arial" panose="020B0604020202020204" pitchFamily="34" charset="0"/>
                    <a:cs typeface="Arial" panose="020B0604020202020204" pitchFamily="34" charset="0"/>
                  </a:rPr>
                  <a:t>STEP</a:t>
                </a:r>
                <a:endParaRPr lang="en-US" sz="3600" dirty="0">
                  <a:solidFill>
                    <a:srgbClr val="FFFFFF"/>
                  </a:solidFill>
                </a:endParaRPr>
              </a:p>
            </p:txBody>
          </p:sp>
          <p:sp>
            <p:nvSpPr>
              <p:cNvPr id="32" name="TextBox 31">
                <a:extLst>
                  <a:ext uri="{FF2B5EF4-FFF2-40B4-BE49-F238E27FC236}">
                    <a16:creationId xmlns:a16="http://schemas.microsoft.com/office/drawing/2014/main" id="{CB17AEBE-8622-43C5-8E95-97EB7DAE954F}"/>
                  </a:ext>
                </a:extLst>
              </p:cNvPr>
              <p:cNvSpPr txBox="1"/>
              <p:nvPr/>
            </p:nvSpPr>
            <p:spPr>
              <a:xfrm>
                <a:off x="1371600" y="1323866"/>
                <a:ext cx="914400" cy="841256"/>
              </a:xfrm>
              <a:prstGeom prst="rect">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828800" rtl="0" fontAlgn="auto" latinLnBrk="1" hangingPunct="0">
                  <a:lnSpc>
                    <a:spcPct val="100000"/>
                  </a:lnSpc>
                  <a:spcBef>
                    <a:spcPts val="0"/>
                  </a:spcBef>
                  <a:spcAft>
                    <a:spcPts val="0"/>
                  </a:spcAft>
                  <a:buClr>
                    <a:srgbClr val="009FD8"/>
                  </a:buClr>
                  <a:buSzTx/>
                  <a:buFont typeface="ArialUnicodeMS"/>
                  <a:buNone/>
                  <a:tabLst/>
                </a:pPr>
                <a:r>
                  <a:rPr kumimoji="0" lang="en-US" sz="4800" b="1" i="0" u="none" strike="noStrike" cap="none" spc="0" normalizeH="0" baseline="0" dirty="0">
                    <a:ln>
                      <a:noFill/>
                    </a:ln>
                    <a:solidFill>
                      <a:srgbClr val="FFFFFF"/>
                    </a:solidFill>
                    <a:effectLst/>
                    <a:uFill>
                      <a:solidFill>
                        <a:srgbClr val="009FD8"/>
                      </a:solidFill>
                    </a:uFill>
                    <a:latin typeface="Arial" panose="020B0604020202020204" pitchFamily="34" charset="0"/>
                    <a:cs typeface="Arial" panose="020B0604020202020204" pitchFamily="34" charset="0"/>
                    <a:sym typeface="ArialUnicodeMS"/>
                  </a:rPr>
                  <a:t>2</a:t>
                </a:r>
              </a:p>
            </p:txBody>
          </p:sp>
        </p:grpSp>
      </p:grpSp>
    </p:spTree>
    <p:extLst>
      <p:ext uri="{BB962C8B-B14F-4D97-AF65-F5344CB8AC3E}">
        <p14:creationId xmlns:p14="http://schemas.microsoft.com/office/powerpoint/2010/main" val="249434472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20092"/>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18" name="TextBox 17">
            <a:extLst>
              <a:ext uri="{FF2B5EF4-FFF2-40B4-BE49-F238E27FC236}">
                <a16:creationId xmlns:a16="http://schemas.microsoft.com/office/drawing/2014/main" id="{BB991E56-4ECB-484A-A34D-C5FB3F95974F}"/>
              </a:ext>
            </a:extLst>
          </p:cNvPr>
          <p:cNvSpPr txBox="1"/>
          <p:nvPr/>
        </p:nvSpPr>
        <p:spPr>
          <a:xfrm>
            <a:off x="4190999" y="1123811"/>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kumimoji="0" lang="en-US" sz="5400" b="1" i="0" u="none" strike="noStrike" cap="none" spc="0" normalizeH="0" baseline="0" dirty="0">
                <a:ln>
                  <a:noFill/>
                </a:ln>
                <a:solidFill>
                  <a:srgbClr val="35495C"/>
                </a:solidFill>
                <a:effectLst/>
                <a:uFill>
                  <a:solidFill>
                    <a:srgbClr val="009FD8"/>
                  </a:solidFill>
                </a:uFill>
                <a:latin typeface="Arial" panose="020B0604020202020204" pitchFamily="34" charset="0"/>
                <a:cs typeface="Arial" panose="020B0604020202020204" pitchFamily="34" charset="0"/>
                <a:sym typeface="ArialUnicodeMS"/>
              </a:rPr>
              <a:t>A NOTE: Gather Rel</a:t>
            </a:r>
            <a:r>
              <a:rPr lang="en-US" sz="5400" b="1" dirty="0">
                <a:solidFill>
                  <a:srgbClr val="35495C"/>
                </a:solidFill>
                <a:latin typeface="Arial" panose="020B0604020202020204" pitchFamily="34" charset="0"/>
                <a:cs typeface="Arial" panose="020B0604020202020204" pitchFamily="34" charset="0"/>
              </a:rPr>
              <a:t>evant Data</a:t>
            </a:r>
            <a:endParaRPr kumimoji="0" lang="en-US" sz="5400" b="1" i="0" u="none" strike="noStrike" cap="none" spc="0" normalizeH="0" baseline="0" dirty="0">
              <a:ln>
                <a:noFill/>
              </a:ln>
              <a:solidFill>
                <a:srgbClr val="35495C"/>
              </a:solidFill>
              <a:effectLst/>
              <a:uFill>
                <a:solidFill>
                  <a:srgbClr val="009FD8"/>
                </a:solidFill>
              </a:uFill>
              <a:latin typeface="Arial" panose="020B0604020202020204" pitchFamily="34" charset="0"/>
              <a:cs typeface="Arial" panose="020B0604020202020204" pitchFamily="34" charset="0"/>
              <a:sym typeface="ArialUnicodeMS"/>
            </a:endParaRPr>
          </a:p>
        </p:txBody>
      </p:sp>
      <p:cxnSp>
        <p:nvCxnSpPr>
          <p:cNvPr id="9" name="Straight Connector 8">
            <a:extLst>
              <a:ext uri="{FF2B5EF4-FFF2-40B4-BE49-F238E27FC236}">
                <a16:creationId xmlns:a16="http://schemas.microsoft.com/office/drawing/2014/main" id="{C76E087B-CA02-4154-B0C7-7AE0244031A9}"/>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39" name="TextBox 38">
            <a:extLst>
              <a:ext uri="{FF2B5EF4-FFF2-40B4-BE49-F238E27FC236}">
                <a16:creationId xmlns:a16="http://schemas.microsoft.com/office/drawing/2014/main" id="{8F099E57-9C55-44C4-8518-17FC26B2D98F}"/>
              </a:ext>
            </a:extLst>
          </p:cNvPr>
          <p:cNvSpPr txBox="1"/>
          <p:nvPr/>
        </p:nvSpPr>
        <p:spPr>
          <a:xfrm>
            <a:off x="5308210" y="2743200"/>
            <a:ext cx="18237577" cy="347787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4400" kern="1200" dirty="0">
                <a:solidFill>
                  <a:srgbClr val="002060"/>
                </a:solidFill>
                <a:uFillTx/>
                <a:latin typeface="Arial" panose="020B0604020202020204" pitchFamily="34" charset="0"/>
                <a:cs typeface="Arial" panose="020B0604020202020204" pitchFamily="34" charset="0"/>
              </a:rPr>
              <a:t>Members will often find “mainstream or pop culture” articles, photos, and real-world examples from the internet compelling and interesting.</a:t>
            </a: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4400" kern="1200" dirty="0">
                <a:solidFill>
                  <a:srgbClr val="002060"/>
                </a:solidFill>
                <a:uFillTx/>
                <a:latin typeface="Arial" panose="020B0604020202020204" pitchFamily="34" charset="0"/>
                <a:cs typeface="Arial" panose="020B0604020202020204" pitchFamily="34" charset="0"/>
              </a:rPr>
              <a:t>Academic sources may not be accessible enough to everyday users.</a:t>
            </a: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4400" kern="1200" dirty="0">
                <a:solidFill>
                  <a:srgbClr val="002060"/>
                </a:solidFill>
                <a:uFillTx/>
                <a:latin typeface="Arial" panose="020B0604020202020204" pitchFamily="34" charset="0"/>
                <a:cs typeface="Arial" panose="020B0604020202020204" pitchFamily="34" charset="0"/>
              </a:rPr>
              <a:t>Strike a balance between types of research sources.</a:t>
            </a:r>
            <a:br>
              <a:rPr lang="en-US" sz="4400" kern="1200" dirty="0">
                <a:solidFill>
                  <a:srgbClr val="002060"/>
                </a:solidFill>
                <a:uFillTx/>
                <a:latin typeface="Arial" panose="020B0604020202020204" pitchFamily="34" charset="0"/>
                <a:cs typeface="Arial" panose="020B0604020202020204" pitchFamily="34" charset="0"/>
              </a:rPr>
            </a:br>
            <a:endParaRPr lang="en-US" sz="4400" kern="1200" dirty="0">
              <a:solidFill>
                <a:srgbClr val="002060"/>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1906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61B3163-308C-4618-8423-FC9D721E66AD}"/>
              </a:ext>
            </a:extLst>
          </p:cNvPr>
          <p:cNvSpPr/>
          <p:nvPr/>
        </p:nvSpPr>
        <p:spPr>
          <a:xfrm>
            <a:off x="0" y="0"/>
            <a:ext cx="24384000" cy="13680668"/>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50" name="Group 49">
            <a:extLst>
              <a:ext uri="{FF2B5EF4-FFF2-40B4-BE49-F238E27FC236}">
                <a16:creationId xmlns:a16="http://schemas.microsoft.com/office/drawing/2014/main" id="{FB0126E7-3256-482C-AF86-5D54DE50F0B7}"/>
              </a:ext>
            </a:extLst>
          </p:cNvPr>
          <p:cNvGrpSpPr/>
          <p:nvPr/>
        </p:nvGrpSpPr>
        <p:grpSpPr>
          <a:xfrm>
            <a:off x="0" y="12031494"/>
            <a:ext cx="24384000" cy="1227306"/>
            <a:chOff x="0" y="12031494"/>
            <a:chExt cx="24384000" cy="1227306"/>
          </a:xfrm>
        </p:grpSpPr>
        <p:sp>
          <p:nvSpPr>
            <p:cNvPr id="51" name="Rectangle 50">
              <a:extLst>
                <a:ext uri="{FF2B5EF4-FFF2-40B4-BE49-F238E27FC236}">
                  <a16:creationId xmlns:a16="http://schemas.microsoft.com/office/drawing/2014/main" id="{87FFDF1C-BA13-4225-B2E8-4F63E4A58E1C}"/>
                </a:ext>
              </a:extLst>
            </p:cNvPr>
            <p:cNvSpPr/>
            <p:nvPr/>
          </p:nvSpPr>
          <p:spPr>
            <a:xfrm>
              <a:off x="0" y="12115800"/>
              <a:ext cx="24384000" cy="914400"/>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52" name="Rectangle 51">
              <a:extLst>
                <a:ext uri="{FF2B5EF4-FFF2-40B4-BE49-F238E27FC236}">
                  <a16:creationId xmlns:a16="http://schemas.microsoft.com/office/drawing/2014/main" id="{7AFC76CE-F3D2-4310-88D2-F2F731E1D014}"/>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53" name="Straight Connector 52">
              <a:extLst>
                <a:ext uri="{FF2B5EF4-FFF2-40B4-BE49-F238E27FC236}">
                  <a16:creationId xmlns:a16="http://schemas.microsoft.com/office/drawing/2014/main" id="{AB136401-937E-4F13-B673-EA65FF6DFC83}"/>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54" name="Foresight logo-01.png">
              <a:extLst>
                <a:ext uri="{FF2B5EF4-FFF2-40B4-BE49-F238E27FC236}">
                  <a16:creationId xmlns:a16="http://schemas.microsoft.com/office/drawing/2014/main" id="{BF369EEE-F9B8-4345-9538-4DA2883A56D8}"/>
                </a:ext>
              </a:extLst>
            </p:cNvPr>
            <p:cNvPicPr/>
            <p:nvPr/>
          </p:nvPicPr>
          <p:blipFill rotWithShape="1">
            <a:blip r:embed="rId3">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
        <p:nvSpPr>
          <p:cNvPr id="287" name="Shape 287"/>
          <p:cNvSpPr/>
          <p:nvPr/>
        </p:nvSpPr>
        <p:spPr>
          <a:xfrm>
            <a:off x="12842333" y="3279761"/>
            <a:ext cx="9047085" cy="527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79" y="0"/>
                </a:lnTo>
                <a:lnTo>
                  <a:pt x="10279" y="21600"/>
                </a:lnTo>
                <a:lnTo>
                  <a:pt x="21600" y="21600"/>
                </a:lnTo>
              </a:path>
            </a:pathLst>
          </a:custGeom>
          <a:ln w="38100">
            <a:solidFill>
              <a:srgbClr val="899AA5"/>
            </a:solidFill>
            <a:round/>
            <a:tailEnd type="oval"/>
          </a:ln>
        </p:spPr>
        <p:txBody>
          <a:bodyPr lIns="0" tIns="0" rIns="0" bIns="0"/>
          <a:lstStyle/>
          <a:p>
            <a:pPr lvl="0" defTabSz="1219200">
              <a:defRPr sz="3200">
                <a:solidFill>
                  <a:srgbClr val="000000"/>
                </a:solidFill>
                <a:uFillTx/>
                <a:latin typeface="Helvetica"/>
                <a:ea typeface="Helvetica"/>
                <a:cs typeface="Helvetica"/>
                <a:sym typeface="Helvetica"/>
              </a:defRPr>
            </a:pPr>
            <a:endParaRPr dirty="0"/>
          </a:p>
        </p:txBody>
      </p:sp>
      <p:grpSp>
        <p:nvGrpSpPr>
          <p:cNvPr id="296" name="Group 296"/>
          <p:cNvGrpSpPr/>
          <p:nvPr/>
        </p:nvGrpSpPr>
        <p:grpSpPr>
          <a:xfrm>
            <a:off x="10264068" y="5006632"/>
            <a:ext cx="3810001" cy="3810002"/>
            <a:chOff x="0" y="-1"/>
            <a:chExt cx="3810000" cy="3810001"/>
          </a:xfrm>
        </p:grpSpPr>
        <p:sp>
          <p:nvSpPr>
            <p:cNvPr id="294" name="Shape 294"/>
            <p:cNvSpPr/>
            <p:nvPr/>
          </p:nvSpPr>
          <p:spPr>
            <a:xfrm>
              <a:off x="0" y="-1"/>
              <a:ext cx="3810000" cy="381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2060"/>
            </a:solidFill>
            <a:ln w="25400" cap="flat">
              <a:noFill/>
              <a:round/>
            </a:ln>
            <a:effectLst/>
          </p:spPr>
          <p:txBody>
            <a:bodyPr wrap="square" lIns="0" tIns="0" rIns="0" bIns="0" numCol="1" anchor="t">
              <a:noAutofit/>
            </a:bodyPr>
            <a:lstStyle/>
            <a:p>
              <a:pPr lvl="0"/>
              <a:endParaRPr dirty="0"/>
            </a:p>
          </p:txBody>
        </p:sp>
        <p:sp>
          <p:nvSpPr>
            <p:cNvPr id="295" name="Shape 295"/>
            <p:cNvSpPr/>
            <p:nvPr/>
          </p:nvSpPr>
          <p:spPr>
            <a:xfrm>
              <a:off x="170656" y="540206"/>
              <a:ext cx="3446662" cy="2277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buClr>
                  <a:srgbClr val="FFFFFF"/>
                </a:buClr>
                <a:defRPr sz="1800">
                  <a:solidFill>
                    <a:srgbClr val="000000"/>
                  </a:solidFill>
                  <a:uFillTx/>
                </a:defRPr>
              </a:pPr>
              <a:r>
                <a:rPr sz="7000" b="1" dirty="0">
                  <a:solidFill>
                    <a:srgbClr val="FFFFFF"/>
                  </a:solidFill>
                  <a:uFill>
                    <a:solidFill>
                      <a:srgbClr val="FFFFFF"/>
                    </a:solidFill>
                  </a:uFill>
                  <a:latin typeface="Arial" panose="020B0604020202020204" pitchFamily="34" charset="0"/>
                  <a:ea typeface="Montserrat-Regular"/>
                  <a:cs typeface="Montserrat-Regular"/>
                  <a:sym typeface="Montserrat-Regular"/>
                </a:rPr>
                <a:t>SIX </a:t>
              </a:r>
              <a:r>
                <a:rPr lang="en-US" sz="4800" b="1" dirty="0">
                  <a:solidFill>
                    <a:srgbClr val="FFFFFF"/>
                  </a:solidFill>
                  <a:uFill>
                    <a:solidFill>
                      <a:srgbClr val="FFFFFF"/>
                    </a:solidFill>
                  </a:uFill>
                  <a:latin typeface="Arial" panose="020B0604020202020204" pitchFamily="34" charset="0"/>
                  <a:ea typeface="Montserrat-Regular"/>
                  <a:cs typeface="Montserrat-Regular"/>
                  <a:sym typeface="Montserrat-Regular"/>
                </a:rPr>
                <a:t>TOPICS</a:t>
              </a:r>
              <a:endParaRPr sz="4800" b="1" dirty="0">
                <a:solidFill>
                  <a:srgbClr val="FFFFFF"/>
                </a:solidFill>
                <a:uFill>
                  <a:solidFill>
                    <a:srgbClr val="FFFFFF"/>
                  </a:solidFill>
                </a:uFill>
                <a:latin typeface="Arial" panose="020B0604020202020204" pitchFamily="34" charset="0"/>
                <a:ea typeface="Montserrat-Regular"/>
                <a:cs typeface="Montserrat-Regular"/>
                <a:sym typeface="Montserrat-Regular"/>
              </a:endParaRPr>
            </a:p>
            <a:p>
              <a:pPr lvl="0" algn="ctr">
                <a:buClr>
                  <a:srgbClr val="FFFFFF"/>
                </a:buClr>
                <a:defRPr sz="1800">
                  <a:solidFill>
                    <a:srgbClr val="000000"/>
                  </a:solidFill>
                  <a:uFillTx/>
                </a:defRPr>
              </a:pPr>
              <a:r>
                <a:rPr sz="3000" b="1" dirty="0">
                  <a:solidFill>
                    <a:srgbClr val="FFFFFF"/>
                  </a:solidFill>
                  <a:uFill>
                    <a:solidFill>
                      <a:srgbClr val="FFFFFF"/>
                    </a:solidFill>
                  </a:uFill>
                  <a:latin typeface="Arial" panose="020B0604020202020204" pitchFamily="34" charset="0"/>
                  <a:ea typeface="Montserrat-Regular"/>
                  <a:cs typeface="Montserrat-Regular"/>
                  <a:sym typeface="Montserrat-Regular"/>
                </a:rPr>
                <a:t>AT-A-GLANCE</a:t>
              </a:r>
            </a:p>
          </p:txBody>
        </p:sp>
      </p:grpSp>
      <p:sp>
        <p:nvSpPr>
          <p:cNvPr id="297" name="Shape 297"/>
          <p:cNvSpPr/>
          <p:nvPr/>
        </p:nvSpPr>
        <p:spPr>
          <a:xfrm>
            <a:off x="16114191" y="5400590"/>
            <a:ext cx="5831412" cy="14293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23" y="0"/>
                </a:lnTo>
                <a:lnTo>
                  <a:pt x="3723" y="21600"/>
                </a:lnTo>
                <a:lnTo>
                  <a:pt x="21600" y="21600"/>
                </a:lnTo>
              </a:path>
            </a:pathLst>
          </a:custGeom>
          <a:ln w="38100">
            <a:solidFill>
              <a:srgbClr val="899AA5"/>
            </a:solidFill>
            <a:round/>
            <a:tailEnd type="oval"/>
          </a:ln>
        </p:spPr>
        <p:txBody>
          <a:bodyPr lIns="0" tIns="0" rIns="0" bIns="0"/>
          <a:lstStyle/>
          <a:p>
            <a:pPr lvl="0" defTabSz="1219200">
              <a:defRPr sz="3200">
                <a:solidFill>
                  <a:srgbClr val="000000"/>
                </a:solidFill>
                <a:uFillTx/>
                <a:latin typeface="Helvetica"/>
                <a:ea typeface="Helvetica"/>
                <a:cs typeface="Helvetica"/>
                <a:sym typeface="Helvetica"/>
              </a:defRPr>
            </a:pPr>
            <a:endParaRPr dirty="0"/>
          </a:p>
        </p:txBody>
      </p:sp>
      <p:grpSp>
        <p:nvGrpSpPr>
          <p:cNvPr id="300" name="Group 300"/>
          <p:cNvGrpSpPr/>
          <p:nvPr/>
        </p:nvGrpSpPr>
        <p:grpSpPr>
          <a:xfrm>
            <a:off x="17753607" y="6029280"/>
            <a:ext cx="6333465" cy="2183548"/>
            <a:chOff x="0" y="0"/>
            <a:chExt cx="6333462" cy="2183544"/>
          </a:xfrm>
        </p:grpSpPr>
        <p:sp>
          <p:nvSpPr>
            <p:cNvPr id="298" name="Shape 298"/>
            <p:cNvSpPr/>
            <p:nvPr/>
          </p:nvSpPr>
          <p:spPr>
            <a:xfrm>
              <a:off x="0" y="0"/>
              <a:ext cx="6333462" cy="815607"/>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lang="en-US" sz="4800" b="1" cap="all" dirty="0">
                  <a:solidFill>
                    <a:srgbClr val="002060"/>
                  </a:solidFill>
                  <a:uFill>
                    <a:solidFill>
                      <a:srgbClr val="009FD8"/>
                    </a:solidFill>
                  </a:uFill>
                  <a:latin typeface="Arial" panose="020B0604020202020204" pitchFamily="34" charset="0"/>
                </a:rPr>
                <a:t>Extreme weather</a:t>
              </a:r>
              <a:endParaRPr sz="4800" b="1" cap="all" dirty="0">
                <a:solidFill>
                  <a:srgbClr val="002060"/>
                </a:solidFill>
                <a:uFill>
                  <a:solidFill>
                    <a:srgbClr val="009FD8"/>
                  </a:solidFill>
                </a:uFill>
                <a:latin typeface="Arial" panose="020B0604020202020204" pitchFamily="34" charset="0"/>
              </a:endParaRPr>
            </a:p>
          </p:txBody>
        </p:sp>
        <p:sp>
          <p:nvSpPr>
            <p:cNvPr id="299" name="Shape 299"/>
            <p:cNvSpPr/>
            <p:nvPr/>
          </p:nvSpPr>
          <p:spPr>
            <a:xfrm>
              <a:off x="220182" y="906273"/>
              <a:ext cx="5284854" cy="1277271"/>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p>
              <a:pPr lvl="0">
                <a:buClr>
                  <a:srgbClr val="E0E0E0"/>
                </a:buClr>
                <a:defRPr sz="1800">
                  <a:solidFill>
                    <a:srgbClr val="000000"/>
                  </a:solidFill>
                  <a:uFillTx/>
                </a:defRPr>
              </a:pPr>
              <a:r>
                <a:rPr lang="en-US" sz="2600" b="1" dirty="0">
                  <a:solidFill>
                    <a:srgbClr val="002060"/>
                  </a:solidFill>
                  <a:uFill>
                    <a:solidFill>
                      <a:srgbClr val="FFFFFF"/>
                    </a:solidFill>
                  </a:uFill>
                  <a:latin typeface="Arial" panose="020B0604020202020204" pitchFamily="34" charset="0"/>
                  <a:ea typeface="Montserrat-Regular"/>
                  <a:cs typeface="Montserrat-Regular"/>
                  <a:sym typeface="Montserrat-Regular"/>
                </a:rPr>
                <a:t>How will your agency prepare for more frequent extreme weather events?</a:t>
              </a:r>
              <a:endParaRPr sz="2600" b="1" dirty="0">
                <a:solidFill>
                  <a:srgbClr val="002060"/>
                </a:solidFill>
                <a:uFill>
                  <a:solidFill>
                    <a:srgbClr val="FFFFFF"/>
                  </a:solidFill>
                </a:uFill>
                <a:latin typeface="Arial" panose="020B0604020202020204" pitchFamily="34" charset="0"/>
                <a:ea typeface="Montserrat-Regular"/>
                <a:cs typeface="Montserrat-Regular"/>
                <a:sym typeface="Montserrat-Regular"/>
              </a:endParaRPr>
            </a:p>
          </p:txBody>
        </p:sp>
      </p:grpSp>
      <p:sp>
        <p:nvSpPr>
          <p:cNvPr id="301" name="Shape 301"/>
          <p:cNvSpPr/>
          <p:nvPr/>
        </p:nvSpPr>
        <p:spPr>
          <a:xfrm>
            <a:off x="16213563" y="8238536"/>
            <a:ext cx="5732039" cy="16069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600" y="0"/>
                </a:lnTo>
                <a:lnTo>
                  <a:pt x="3600" y="21600"/>
                </a:lnTo>
                <a:lnTo>
                  <a:pt x="21600" y="21600"/>
                </a:lnTo>
              </a:path>
            </a:pathLst>
          </a:custGeom>
          <a:ln w="38100">
            <a:solidFill>
              <a:srgbClr val="899AA5"/>
            </a:solidFill>
            <a:round/>
            <a:tailEnd type="oval"/>
          </a:ln>
        </p:spPr>
        <p:txBody>
          <a:bodyPr lIns="0" tIns="0" rIns="0" bIns="0"/>
          <a:lstStyle/>
          <a:p>
            <a:pPr lvl="0" defTabSz="1219200">
              <a:defRPr sz="3200">
                <a:solidFill>
                  <a:srgbClr val="000000"/>
                </a:solidFill>
                <a:uFillTx/>
                <a:latin typeface="Helvetica"/>
                <a:ea typeface="Helvetica"/>
                <a:cs typeface="Helvetica"/>
                <a:sym typeface="Helvetica"/>
              </a:defRPr>
            </a:pPr>
            <a:endParaRPr dirty="0"/>
          </a:p>
        </p:txBody>
      </p:sp>
      <p:grpSp>
        <p:nvGrpSpPr>
          <p:cNvPr id="304" name="Group 304"/>
          <p:cNvGrpSpPr/>
          <p:nvPr/>
        </p:nvGrpSpPr>
        <p:grpSpPr>
          <a:xfrm>
            <a:off x="17753606" y="9097071"/>
            <a:ext cx="5095396" cy="3323529"/>
            <a:chOff x="0" y="25400"/>
            <a:chExt cx="5095395" cy="3323527"/>
          </a:xfrm>
        </p:grpSpPr>
        <p:sp>
          <p:nvSpPr>
            <p:cNvPr id="302" name="Shape 302"/>
            <p:cNvSpPr/>
            <p:nvPr/>
          </p:nvSpPr>
          <p:spPr>
            <a:xfrm>
              <a:off x="0" y="25400"/>
              <a:ext cx="5095395" cy="787986"/>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sz="4800" b="1" cap="all" dirty="0">
                  <a:solidFill>
                    <a:srgbClr val="002060"/>
                  </a:solidFill>
                  <a:uFill>
                    <a:solidFill>
                      <a:srgbClr val="009FD8"/>
                    </a:solidFill>
                  </a:uFill>
                  <a:latin typeface="Arial" panose="020B0604020202020204" pitchFamily="34" charset="0"/>
                </a:rPr>
                <a:t>TECHNOLOGY</a:t>
              </a:r>
            </a:p>
          </p:txBody>
        </p:sp>
        <p:sp>
          <p:nvSpPr>
            <p:cNvPr id="303" name="Shape 303"/>
            <p:cNvSpPr/>
            <p:nvPr/>
          </p:nvSpPr>
          <p:spPr>
            <a:xfrm>
              <a:off x="5" y="921932"/>
              <a:ext cx="4995827" cy="2426995"/>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p>
              <a:pPr lvl="0" defTabSz="2438400">
                <a:spcBef>
                  <a:spcPts val="1100"/>
                </a:spcBef>
                <a:buClr>
                  <a:srgbClr val="FFFFFF"/>
                </a:buClr>
                <a:defRPr sz="1800">
                  <a:solidFill>
                    <a:srgbClr val="000000"/>
                  </a:solidFill>
                  <a:uFillTx/>
                </a:defRPr>
              </a:pPr>
              <a:r>
                <a:rPr lang="en-US" sz="2600" b="1" dirty="0">
                  <a:solidFill>
                    <a:srgbClr val="002060"/>
                  </a:solidFill>
                  <a:uFill>
                    <a:solidFill>
                      <a:srgbClr val="009FD8"/>
                    </a:solidFill>
                  </a:uFill>
                  <a:latin typeface="Arial" panose="020B0604020202020204" pitchFamily="34" charset="0"/>
                  <a:ea typeface="Montserrat-Regular"/>
                  <a:cs typeface="Montserrat-Regular"/>
                  <a:sym typeface="Montserrat-Regular"/>
                </a:rPr>
                <a:t>Will technology drastically change your core mission? Will it help or hurt?</a:t>
              </a:r>
              <a:endParaRPr sz="2600" b="1" dirty="0">
                <a:solidFill>
                  <a:srgbClr val="002060"/>
                </a:solidFill>
                <a:uFill>
                  <a:solidFill>
                    <a:srgbClr val="009FD8"/>
                  </a:solidFill>
                </a:uFill>
                <a:latin typeface="Arial" panose="020B0604020202020204" pitchFamily="34" charset="0"/>
                <a:ea typeface="Montserrat-Regular"/>
                <a:cs typeface="Montserrat-Regular"/>
                <a:sym typeface="Montserrat-Regular"/>
              </a:endParaRPr>
            </a:p>
          </p:txBody>
        </p:sp>
      </p:grpSp>
      <p:grpSp>
        <p:nvGrpSpPr>
          <p:cNvPr id="307" name="Group 307"/>
          <p:cNvGrpSpPr/>
          <p:nvPr/>
        </p:nvGrpSpPr>
        <p:grpSpPr>
          <a:xfrm>
            <a:off x="17753606" y="2982574"/>
            <a:ext cx="5725219" cy="2516492"/>
            <a:chOff x="0" y="0"/>
            <a:chExt cx="5725218" cy="2516491"/>
          </a:xfrm>
        </p:grpSpPr>
        <p:sp>
          <p:nvSpPr>
            <p:cNvPr id="305" name="Shape 305"/>
            <p:cNvSpPr/>
            <p:nvPr/>
          </p:nvSpPr>
          <p:spPr>
            <a:xfrm>
              <a:off x="0" y="0"/>
              <a:ext cx="3010632" cy="903031"/>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sz="4800" b="1" cap="all" dirty="0">
                  <a:solidFill>
                    <a:srgbClr val="002060"/>
                  </a:solidFill>
                  <a:uFill>
                    <a:solidFill>
                      <a:srgbClr val="009FD8"/>
                    </a:solidFill>
                  </a:uFill>
                  <a:latin typeface="Arial" panose="020B0604020202020204" pitchFamily="34" charset="0"/>
                </a:rPr>
                <a:t>FREIGHT</a:t>
              </a:r>
            </a:p>
          </p:txBody>
        </p:sp>
        <p:sp>
          <p:nvSpPr>
            <p:cNvPr id="306" name="Shape 306"/>
            <p:cNvSpPr/>
            <p:nvPr/>
          </p:nvSpPr>
          <p:spPr>
            <a:xfrm>
              <a:off x="4" y="947150"/>
              <a:ext cx="5725215" cy="1569342"/>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p>
              <a:pPr lvl="0" defTabSz="2438400">
                <a:spcBef>
                  <a:spcPts val="2500"/>
                </a:spcBef>
                <a:buClr>
                  <a:srgbClr val="FFFFFF"/>
                </a:buClr>
                <a:defRPr sz="1800">
                  <a:solidFill>
                    <a:srgbClr val="000000"/>
                  </a:solidFill>
                  <a:uFillTx/>
                </a:defRPr>
              </a:pPr>
              <a:r>
                <a:rPr lang="en-US" sz="2600" b="1" dirty="0">
                  <a:solidFill>
                    <a:srgbClr val="002060"/>
                  </a:solidFill>
                  <a:uFill>
                    <a:solidFill>
                      <a:srgbClr val="009FD8"/>
                    </a:solidFill>
                  </a:uFill>
                  <a:latin typeface="Arial" panose="020B0604020202020204" pitchFamily="34" charset="0"/>
                  <a:ea typeface="Montserrat-Regular"/>
                  <a:cs typeface="Montserrat-Regular"/>
                  <a:sym typeface="Montserrat-Regular"/>
                </a:rPr>
                <a:t>How will freight change in the future? More automation?</a:t>
              </a:r>
              <a:endParaRPr sz="3000" b="1" dirty="0">
                <a:solidFill>
                  <a:srgbClr val="002060"/>
                </a:solidFill>
                <a:uFill>
                  <a:solidFill>
                    <a:srgbClr val="009FD8"/>
                  </a:solidFill>
                </a:uFill>
                <a:latin typeface="Arial" panose="020B0604020202020204" pitchFamily="34" charset="0"/>
                <a:ea typeface="Montserrat-Regular"/>
                <a:cs typeface="Montserrat-Regular"/>
                <a:sym typeface="Montserrat-Regular"/>
              </a:endParaRPr>
            </a:p>
          </p:txBody>
        </p:sp>
      </p:grpSp>
      <p:sp>
        <p:nvSpPr>
          <p:cNvPr id="308" name="Shape 308"/>
          <p:cNvSpPr/>
          <p:nvPr/>
        </p:nvSpPr>
        <p:spPr>
          <a:xfrm rot="10800000">
            <a:off x="1828800" y="9733888"/>
            <a:ext cx="9209297" cy="6609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612" y="0"/>
                </a:lnTo>
                <a:lnTo>
                  <a:pt x="10612" y="21600"/>
                </a:lnTo>
                <a:lnTo>
                  <a:pt x="21600" y="21600"/>
                </a:lnTo>
              </a:path>
            </a:pathLst>
          </a:custGeom>
          <a:ln w="38100">
            <a:solidFill>
              <a:srgbClr val="899AA5"/>
            </a:solidFill>
            <a:round/>
            <a:tailEnd type="oval"/>
          </a:ln>
        </p:spPr>
        <p:txBody>
          <a:bodyPr lIns="0" tIns="0" rIns="0" bIns="0"/>
          <a:lstStyle/>
          <a:p>
            <a:pPr lvl="0" defTabSz="1219200">
              <a:defRPr sz="3200">
                <a:solidFill>
                  <a:srgbClr val="000000"/>
                </a:solidFill>
                <a:uFillTx/>
                <a:latin typeface="Helvetica"/>
                <a:ea typeface="Helvetica"/>
                <a:cs typeface="Helvetica"/>
                <a:sym typeface="Helvetica"/>
              </a:defRPr>
            </a:pPr>
            <a:endParaRPr dirty="0"/>
          </a:p>
        </p:txBody>
      </p:sp>
      <p:grpSp>
        <p:nvGrpSpPr>
          <p:cNvPr id="311" name="Group 311"/>
          <p:cNvGrpSpPr/>
          <p:nvPr/>
        </p:nvGrpSpPr>
        <p:grpSpPr>
          <a:xfrm>
            <a:off x="2088831" y="8937559"/>
            <a:ext cx="5172891" cy="2251402"/>
            <a:chOff x="0" y="0"/>
            <a:chExt cx="5172888" cy="2251401"/>
          </a:xfrm>
        </p:grpSpPr>
        <p:sp>
          <p:nvSpPr>
            <p:cNvPr id="309" name="Shape 309"/>
            <p:cNvSpPr/>
            <p:nvPr/>
          </p:nvSpPr>
          <p:spPr>
            <a:xfrm>
              <a:off x="0" y="0"/>
              <a:ext cx="5172888" cy="815608"/>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sz="4800" b="1" cap="all" dirty="0">
                  <a:solidFill>
                    <a:srgbClr val="002060"/>
                  </a:solidFill>
                  <a:uFill>
                    <a:solidFill>
                      <a:srgbClr val="009FD8"/>
                    </a:solidFill>
                  </a:uFill>
                  <a:latin typeface="Arial" panose="020B0604020202020204" pitchFamily="34" charset="0"/>
                </a:rPr>
                <a:t>SUSTAINABILITY</a:t>
              </a:r>
            </a:p>
          </p:txBody>
        </p:sp>
        <p:sp>
          <p:nvSpPr>
            <p:cNvPr id="310" name="Shape 310"/>
            <p:cNvSpPr/>
            <p:nvPr/>
          </p:nvSpPr>
          <p:spPr>
            <a:xfrm>
              <a:off x="2" y="974129"/>
              <a:ext cx="4344613" cy="1277272"/>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defTabSz="2438400">
                <a:spcBef>
                  <a:spcPts val="1100"/>
                </a:spcBef>
                <a:buClr>
                  <a:srgbClr val="FFFFFF"/>
                </a:buClr>
                <a:defRPr sz="2600">
                  <a:latin typeface="Montserrat-Regular"/>
                  <a:ea typeface="Montserrat-Regular"/>
                  <a:cs typeface="Montserrat-Regular"/>
                  <a:sym typeface="Montserrat-Regular"/>
                </a:defRPr>
              </a:lvl1pPr>
            </a:lstStyle>
            <a:p>
              <a:pPr lvl="0">
                <a:defRPr sz="1800">
                  <a:solidFill>
                    <a:srgbClr val="000000"/>
                  </a:solidFill>
                  <a:uFillTx/>
                </a:defRPr>
              </a:pPr>
              <a:r>
                <a:rPr lang="en-US" sz="2600" b="1" dirty="0">
                  <a:solidFill>
                    <a:srgbClr val="002060"/>
                  </a:solidFill>
                  <a:uFill>
                    <a:solidFill>
                      <a:srgbClr val="009FD8"/>
                    </a:solidFill>
                  </a:uFill>
                  <a:latin typeface="Arial" panose="020B0604020202020204" pitchFamily="34" charset="0"/>
                </a:rPr>
                <a:t>With fewer fuel tax dollars how does your agency sustain itself?</a:t>
              </a:r>
              <a:endParaRPr sz="2600" b="1" dirty="0">
                <a:solidFill>
                  <a:srgbClr val="002060"/>
                </a:solidFill>
                <a:uFill>
                  <a:solidFill>
                    <a:srgbClr val="009FD8"/>
                  </a:solidFill>
                </a:uFill>
                <a:latin typeface="Arial" panose="020B0604020202020204" pitchFamily="34" charset="0"/>
              </a:endParaRPr>
            </a:p>
          </p:txBody>
        </p:sp>
      </p:grpSp>
      <p:sp>
        <p:nvSpPr>
          <p:cNvPr id="312" name="Shape 312"/>
          <p:cNvSpPr/>
          <p:nvPr/>
        </p:nvSpPr>
        <p:spPr>
          <a:xfrm rot="10800000">
            <a:off x="1828800" y="4224917"/>
            <a:ext cx="5765800" cy="10541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25" y="0"/>
                </a:lnTo>
                <a:lnTo>
                  <a:pt x="3325" y="21600"/>
                </a:lnTo>
                <a:lnTo>
                  <a:pt x="21600" y="21600"/>
                </a:lnTo>
              </a:path>
            </a:pathLst>
          </a:custGeom>
          <a:ln w="38100">
            <a:solidFill>
              <a:srgbClr val="899AA5"/>
            </a:solidFill>
            <a:round/>
            <a:tailEnd type="oval"/>
          </a:ln>
        </p:spPr>
        <p:txBody>
          <a:bodyPr lIns="0" tIns="0" rIns="0" bIns="0"/>
          <a:lstStyle/>
          <a:p>
            <a:pPr lvl="0" defTabSz="1219200">
              <a:defRPr sz="3200">
                <a:solidFill>
                  <a:srgbClr val="000000"/>
                </a:solidFill>
                <a:uFillTx/>
                <a:latin typeface="Helvetica"/>
                <a:ea typeface="Helvetica"/>
                <a:cs typeface="Helvetica"/>
                <a:sym typeface="Helvetica"/>
              </a:defRPr>
            </a:pPr>
            <a:endParaRPr dirty="0"/>
          </a:p>
        </p:txBody>
      </p:sp>
      <p:sp>
        <p:nvSpPr>
          <p:cNvPr id="313" name="Shape 313"/>
          <p:cNvSpPr/>
          <p:nvPr/>
        </p:nvSpPr>
        <p:spPr>
          <a:xfrm rot="10800000">
            <a:off x="1765300" y="6874209"/>
            <a:ext cx="5740400" cy="15621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89" y="0"/>
                </a:lnTo>
                <a:lnTo>
                  <a:pt x="2944" y="21600"/>
                </a:lnTo>
                <a:lnTo>
                  <a:pt x="21600" y="21600"/>
                </a:lnTo>
              </a:path>
            </a:pathLst>
          </a:custGeom>
          <a:ln w="38100">
            <a:solidFill>
              <a:srgbClr val="899AA5"/>
            </a:solidFill>
            <a:round/>
            <a:tailEnd type="oval"/>
          </a:ln>
        </p:spPr>
        <p:txBody>
          <a:bodyPr lIns="0" tIns="0" rIns="0" bIns="0"/>
          <a:lstStyle/>
          <a:p>
            <a:pPr lvl="0" defTabSz="1219200">
              <a:defRPr sz="3200">
                <a:solidFill>
                  <a:srgbClr val="000000"/>
                </a:solidFill>
                <a:uFillTx/>
                <a:latin typeface="Helvetica"/>
                <a:ea typeface="Helvetica"/>
                <a:cs typeface="Helvetica"/>
                <a:sym typeface="Helvetica"/>
              </a:defRPr>
            </a:pPr>
            <a:endParaRPr dirty="0"/>
          </a:p>
        </p:txBody>
      </p:sp>
      <p:grpSp>
        <p:nvGrpSpPr>
          <p:cNvPr id="316" name="Group 316"/>
          <p:cNvGrpSpPr/>
          <p:nvPr/>
        </p:nvGrpSpPr>
        <p:grpSpPr>
          <a:xfrm>
            <a:off x="2088832" y="6028863"/>
            <a:ext cx="5480668" cy="1845045"/>
            <a:chOff x="0" y="0"/>
            <a:chExt cx="5480667" cy="1845044"/>
          </a:xfrm>
        </p:grpSpPr>
        <p:sp>
          <p:nvSpPr>
            <p:cNvPr id="314" name="Shape 314"/>
            <p:cNvSpPr/>
            <p:nvPr/>
          </p:nvSpPr>
          <p:spPr>
            <a:xfrm>
              <a:off x="0" y="0"/>
              <a:ext cx="5480667" cy="815608"/>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sz="4800" b="1" cap="all" dirty="0">
                  <a:solidFill>
                    <a:srgbClr val="002060"/>
                  </a:solidFill>
                  <a:uFill>
                    <a:solidFill>
                      <a:srgbClr val="009FD8"/>
                    </a:solidFill>
                  </a:uFill>
                  <a:latin typeface="Arial" panose="020B0604020202020204" pitchFamily="34" charset="0"/>
                </a:rPr>
                <a:t>ENERGY &amp; FUELS</a:t>
              </a:r>
            </a:p>
          </p:txBody>
        </p:sp>
        <p:sp>
          <p:nvSpPr>
            <p:cNvPr id="315" name="Shape 315"/>
            <p:cNvSpPr/>
            <p:nvPr/>
          </p:nvSpPr>
          <p:spPr>
            <a:xfrm>
              <a:off x="1" y="967882"/>
              <a:ext cx="4692964" cy="877162"/>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defTabSz="2438400">
                <a:spcBef>
                  <a:spcPts val="1100"/>
                </a:spcBef>
                <a:buClr>
                  <a:srgbClr val="FFFFFF"/>
                </a:buClr>
                <a:defRPr sz="2600">
                  <a:latin typeface="Montserrat-Regular"/>
                  <a:ea typeface="Montserrat-Regular"/>
                  <a:cs typeface="Montserrat-Regular"/>
                  <a:sym typeface="Montserrat-Regular"/>
                </a:defRPr>
              </a:lvl1pPr>
            </a:lstStyle>
            <a:p>
              <a:pPr lvl="0">
                <a:defRPr sz="1800">
                  <a:solidFill>
                    <a:srgbClr val="000000"/>
                  </a:solidFill>
                  <a:uFillTx/>
                </a:defRPr>
              </a:pPr>
              <a:r>
                <a:rPr lang="en-US" sz="2600" b="1" dirty="0">
                  <a:solidFill>
                    <a:srgbClr val="002060"/>
                  </a:solidFill>
                  <a:uFill>
                    <a:solidFill>
                      <a:srgbClr val="009FD8"/>
                    </a:solidFill>
                  </a:uFill>
                  <a:latin typeface="Arial" panose="020B0604020202020204" pitchFamily="34" charset="0"/>
                </a:rPr>
                <a:t>Will we be plugging in rather than fueling up?</a:t>
              </a:r>
              <a:endParaRPr sz="2600" b="1" dirty="0">
                <a:solidFill>
                  <a:srgbClr val="002060"/>
                </a:solidFill>
                <a:uFill>
                  <a:solidFill>
                    <a:srgbClr val="009FD8"/>
                  </a:solidFill>
                </a:uFill>
                <a:latin typeface="Arial" panose="020B0604020202020204" pitchFamily="34" charset="0"/>
              </a:endParaRPr>
            </a:p>
          </p:txBody>
        </p:sp>
      </p:grpSp>
      <p:grpSp>
        <p:nvGrpSpPr>
          <p:cNvPr id="319" name="Group 319"/>
          <p:cNvGrpSpPr/>
          <p:nvPr/>
        </p:nvGrpSpPr>
        <p:grpSpPr>
          <a:xfrm>
            <a:off x="2088831" y="3360545"/>
            <a:ext cx="7327327" cy="2481209"/>
            <a:chOff x="0" y="0"/>
            <a:chExt cx="7327325" cy="2481208"/>
          </a:xfrm>
        </p:grpSpPr>
        <p:sp>
          <p:nvSpPr>
            <p:cNvPr id="317" name="Shape 317"/>
            <p:cNvSpPr/>
            <p:nvPr/>
          </p:nvSpPr>
          <p:spPr>
            <a:xfrm>
              <a:off x="0" y="0"/>
              <a:ext cx="7327325" cy="815607"/>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lang="en-US" sz="4800" b="1" cap="all" dirty="0">
                  <a:solidFill>
                    <a:srgbClr val="002060"/>
                  </a:solidFill>
                  <a:uFill>
                    <a:solidFill>
                      <a:srgbClr val="009FD8"/>
                    </a:solidFill>
                  </a:uFill>
                  <a:latin typeface="Arial" panose="020B0604020202020204" pitchFamily="34" charset="0"/>
                </a:rPr>
                <a:t>Socio-</a:t>
              </a:r>
              <a:r>
                <a:rPr sz="4800" b="1" cap="all" dirty="0">
                  <a:solidFill>
                    <a:srgbClr val="002060"/>
                  </a:solidFill>
                  <a:uFill>
                    <a:solidFill>
                      <a:srgbClr val="009FD8"/>
                    </a:solidFill>
                  </a:uFill>
                  <a:latin typeface="Arial" panose="020B0604020202020204" pitchFamily="34" charset="0"/>
                </a:rPr>
                <a:t>DEMOGRAPHICS</a:t>
              </a:r>
            </a:p>
          </p:txBody>
        </p:sp>
        <p:sp>
          <p:nvSpPr>
            <p:cNvPr id="318" name="Shape 318"/>
            <p:cNvSpPr/>
            <p:nvPr/>
          </p:nvSpPr>
          <p:spPr>
            <a:xfrm>
              <a:off x="1" y="926937"/>
              <a:ext cx="4692965" cy="1554271"/>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defTabSz="2438400">
                <a:spcBef>
                  <a:spcPts val="1100"/>
                </a:spcBef>
                <a:buClr>
                  <a:srgbClr val="FFFFFF"/>
                </a:buClr>
                <a:defRPr sz="2600">
                  <a:latin typeface="Montserrat-Regular"/>
                  <a:ea typeface="Montserrat-Regular"/>
                  <a:cs typeface="Montserrat-Regular"/>
                  <a:sym typeface="Montserrat-Regular"/>
                </a:defRPr>
              </a:lvl1pPr>
            </a:lstStyle>
            <a:p>
              <a:pPr lvl="0">
                <a:defRPr sz="1800">
                  <a:solidFill>
                    <a:srgbClr val="000000"/>
                  </a:solidFill>
                  <a:uFillTx/>
                </a:defRPr>
              </a:pPr>
              <a:r>
                <a:rPr lang="en-US" sz="2400" b="1" dirty="0">
                  <a:solidFill>
                    <a:srgbClr val="002060"/>
                  </a:solidFill>
                  <a:uFill>
                    <a:solidFill>
                      <a:srgbClr val="009FD8"/>
                    </a:solidFill>
                  </a:uFill>
                  <a:latin typeface="Arial" panose="020B0604020202020204" pitchFamily="34" charset="0"/>
                </a:rPr>
                <a:t>Our population is aging</a:t>
              </a:r>
              <a:r>
                <a:rPr lang="en-US" sz="2400" b="1" dirty="0">
                  <a:solidFill>
                    <a:srgbClr val="002060"/>
                  </a:solidFill>
                  <a:uFillTx/>
                  <a:latin typeface="Arial" panose="020B0604020202020204" pitchFamily="34" charset="0"/>
                </a:rPr>
                <a:t>. What will we need to do to accommodate changing trends?</a:t>
              </a:r>
              <a:endParaRPr sz="2400" b="1" dirty="0">
                <a:solidFill>
                  <a:srgbClr val="002060"/>
                </a:solidFill>
                <a:uFill>
                  <a:solidFill>
                    <a:srgbClr val="009FD8"/>
                  </a:solidFill>
                </a:uFill>
                <a:latin typeface="Arial" panose="020B0604020202020204" pitchFamily="34" charset="0"/>
              </a:endParaRPr>
            </a:p>
          </p:txBody>
        </p:sp>
      </p:grpSp>
      <p:sp>
        <p:nvSpPr>
          <p:cNvPr id="320" name="Shape 320"/>
          <p:cNvSpPr>
            <a:spLocks noGrp="1"/>
          </p:cNvSpPr>
          <p:nvPr>
            <p:ph type="title"/>
          </p:nvPr>
        </p:nvSpPr>
        <p:spPr>
          <a:xfrm>
            <a:off x="1219200" y="584200"/>
            <a:ext cx="21945600" cy="1295400"/>
          </a:xfrm>
          <a:prstGeom prst="rect">
            <a:avLst/>
          </a:prstGeom>
        </p:spPr>
        <p:txBody>
          <a:bodyPr/>
          <a:lstStyle/>
          <a:p>
            <a:pPr lvl="0">
              <a:defRPr sz="1800" b="0" cap="none" spc="0">
                <a:solidFill>
                  <a:srgbClr val="000000"/>
                </a:solidFill>
                <a:uFillTx/>
              </a:defRPr>
            </a:pPr>
            <a:r>
              <a:rPr lang="en-US" sz="8400" b="1" cap="all" spc="-315" dirty="0">
                <a:solidFill>
                  <a:srgbClr val="002060"/>
                </a:solidFill>
                <a:uFill>
                  <a:solidFill>
                    <a:srgbClr val="FFFFFF"/>
                  </a:solidFill>
                </a:uFill>
              </a:rPr>
              <a:t>Disruptive drivers of change</a:t>
            </a:r>
            <a:endParaRPr sz="8400" b="1" cap="all" spc="-315" dirty="0">
              <a:solidFill>
                <a:srgbClr val="002060"/>
              </a:solidFill>
              <a:uFill>
                <a:solidFill>
                  <a:srgbClr val="FFFFFF"/>
                </a:solidFill>
              </a:uFill>
            </a:endParaRPr>
          </a:p>
        </p:txBody>
      </p:sp>
      <p:grpSp>
        <p:nvGrpSpPr>
          <p:cNvPr id="324" name="Group 324"/>
          <p:cNvGrpSpPr/>
          <p:nvPr/>
        </p:nvGrpSpPr>
        <p:grpSpPr>
          <a:xfrm>
            <a:off x="11030491" y="2349573"/>
            <a:ext cx="2286001" cy="2286000"/>
            <a:chOff x="0" y="0"/>
            <a:chExt cx="2286000" cy="2285999"/>
          </a:xfrm>
        </p:grpSpPr>
        <p:sp>
          <p:nvSpPr>
            <p:cNvPr id="322" name="Shape 322"/>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DB039"/>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9600">
                  <a:solidFill>
                    <a:srgbClr val="FFFFFF"/>
                  </a:solidFill>
                  <a:uFill>
                    <a:solidFill>
                      <a:srgbClr val="FFFFFF"/>
                    </a:solidFill>
                  </a:uFill>
                </a:defRPr>
              </a:pPr>
              <a:endParaRPr dirty="0"/>
            </a:p>
          </p:txBody>
        </p:sp>
        <p:pic>
          <p:nvPicPr>
            <p:cNvPr id="323" name="2083freight.png"/>
            <p:cNvPicPr/>
            <p:nvPr/>
          </p:nvPicPr>
          <p:blipFill>
            <a:blip r:embed="rId4">
              <a:extLst/>
            </a:blip>
            <a:stretch>
              <a:fillRect/>
            </a:stretch>
          </p:blipFill>
          <p:spPr>
            <a:xfrm>
              <a:off x="401981" y="383473"/>
              <a:ext cx="1519054" cy="1519054"/>
            </a:xfrm>
            <a:prstGeom prst="rect">
              <a:avLst/>
            </a:prstGeom>
            <a:ln w="12700" cap="flat">
              <a:noFill/>
              <a:miter lim="400000"/>
            </a:ln>
            <a:effectLst/>
          </p:spPr>
        </p:pic>
      </p:grpSp>
      <p:grpSp>
        <p:nvGrpSpPr>
          <p:cNvPr id="327" name="Group 327"/>
          <p:cNvGrpSpPr/>
          <p:nvPr/>
        </p:nvGrpSpPr>
        <p:grpSpPr>
          <a:xfrm>
            <a:off x="14427199" y="4108919"/>
            <a:ext cx="2286002" cy="2286000"/>
            <a:chOff x="0" y="0"/>
            <a:chExt cx="2286000" cy="2285999"/>
          </a:xfrm>
        </p:grpSpPr>
        <p:sp>
          <p:nvSpPr>
            <p:cNvPr id="325" name="Shape 325"/>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C9CA"/>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7200"/>
              </a:pPr>
              <a:endParaRPr dirty="0"/>
            </a:p>
          </p:txBody>
        </p:sp>
        <p:pic>
          <p:nvPicPr>
            <p:cNvPr id="326" name="2083climate.png"/>
            <p:cNvPicPr/>
            <p:nvPr/>
          </p:nvPicPr>
          <p:blipFill>
            <a:blip r:embed="rId5">
              <a:extLst/>
            </a:blip>
            <a:stretch>
              <a:fillRect/>
            </a:stretch>
          </p:blipFill>
          <p:spPr>
            <a:xfrm>
              <a:off x="389366" y="378958"/>
              <a:ext cx="1520111" cy="1520112"/>
            </a:xfrm>
            <a:prstGeom prst="rect">
              <a:avLst/>
            </a:prstGeom>
            <a:ln w="12700" cap="flat">
              <a:noFill/>
              <a:miter lim="400000"/>
            </a:ln>
            <a:effectLst/>
          </p:spPr>
        </p:pic>
      </p:grpSp>
      <p:grpSp>
        <p:nvGrpSpPr>
          <p:cNvPr id="330" name="Group 330"/>
          <p:cNvGrpSpPr/>
          <p:nvPr/>
        </p:nvGrpSpPr>
        <p:grpSpPr>
          <a:xfrm>
            <a:off x="14433621" y="7267233"/>
            <a:ext cx="2286001" cy="2286001"/>
            <a:chOff x="0" y="0"/>
            <a:chExt cx="2286000" cy="2285999"/>
          </a:xfrm>
          <a:solidFill>
            <a:srgbClr val="FFCD0D"/>
          </a:solidFill>
        </p:grpSpPr>
        <p:sp>
          <p:nvSpPr>
            <p:cNvPr id="328" name="Shape 328"/>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p>
          </p:txBody>
        </p:sp>
        <p:pic>
          <p:nvPicPr>
            <p:cNvPr id="329" name="2083tech.png"/>
            <p:cNvPicPr/>
            <p:nvPr/>
          </p:nvPicPr>
          <p:blipFill>
            <a:blip r:embed="rId6">
              <a:extLst/>
            </a:blip>
            <a:srcRect/>
            <a:stretch>
              <a:fillRect/>
            </a:stretch>
          </p:blipFill>
          <p:spPr>
            <a:xfrm>
              <a:off x="450183" y="456604"/>
              <a:ext cx="1372851" cy="1372851"/>
            </a:xfrm>
            <a:prstGeom prst="rect">
              <a:avLst/>
            </a:prstGeom>
            <a:grpFill/>
            <a:ln w="12700" cap="flat">
              <a:noFill/>
              <a:miter lim="400000"/>
            </a:ln>
            <a:effectLst/>
          </p:spPr>
        </p:pic>
      </p:grpSp>
      <p:grpSp>
        <p:nvGrpSpPr>
          <p:cNvPr id="333" name="Group 333"/>
          <p:cNvGrpSpPr/>
          <p:nvPr/>
        </p:nvGrpSpPr>
        <p:grpSpPr>
          <a:xfrm>
            <a:off x="11024681" y="9251261"/>
            <a:ext cx="2286001" cy="2286000"/>
            <a:chOff x="0" y="0"/>
            <a:chExt cx="2286000" cy="2285999"/>
          </a:xfrm>
        </p:grpSpPr>
        <p:sp>
          <p:nvSpPr>
            <p:cNvPr id="331" name="Shape 331"/>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2053B2"/>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p>
          </p:txBody>
        </p:sp>
        <p:pic>
          <p:nvPicPr>
            <p:cNvPr id="332" name="2083sustain.png"/>
            <p:cNvPicPr/>
            <p:nvPr/>
          </p:nvPicPr>
          <p:blipFill>
            <a:blip r:embed="rId7">
              <a:extLst/>
            </a:blip>
            <a:srcRect/>
            <a:stretch>
              <a:fillRect/>
            </a:stretch>
          </p:blipFill>
          <p:spPr>
            <a:xfrm>
              <a:off x="387459" y="409538"/>
              <a:ext cx="1518113" cy="1518113"/>
            </a:xfrm>
            <a:prstGeom prst="rect">
              <a:avLst/>
            </a:prstGeom>
            <a:ln w="12700" cap="flat">
              <a:noFill/>
              <a:miter lim="400000"/>
            </a:ln>
            <a:effectLst/>
          </p:spPr>
        </p:pic>
      </p:grpSp>
      <p:grpSp>
        <p:nvGrpSpPr>
          <p:cNvPr id="336" name="Group 336"/>
          <p:cNvGrpSpPr/>
          <p:nvPr/>
        </p:nvGrpSpPr>
        <p:grpSpPr>
          <a:xfrm>
            <a:off x="7513181" y="7267233"/>
            <a:ext cx="2286001" cy="2286001"/>
            <a:chOff x="0" y="0"/>
            <a:chExt cx="2286000" cy="2285999"/>
          </a:xfrm>
        </p:grpSpPr>
        <p:sp>
          <p:nvSpPr>
            <p:cNvPr id="334" name="Shape 334"/>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B26E4"/>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p>
          </p:txBody>
        </p:sp>
        <p:pic>
          <p:nvPicPr>
            <p:cNvPr id="335" name="2083energy.png"/>
            <p:cNvPicPr/>
            <p:nvPr/>
          </p:nvPicPr>
          <p:blipFill>
            <a:blip r:embed="rId8">
              <a:extLst/>
            </a:blip>
            <a:srcRect/>
            <a:stretch>
              <a:fillRect/>
            </a:stretch>
          </p:blipFill>
          <p:spPr>
            <a:xfrm>
              <a:off x="326776" y="307776"/>
              <a:ext cx="1581825" cy="1581825"/>
            </a:xfrm>
            <a:prstGeom prst="rect">
              <a:avLst/>
            </a:prstGeom>
            <a:ln w="12700" cap="flat">
              <a:noFill/>
              <a:miter lim="400000"/>
            </a:ln>
            <a:effectLst/>
          </p:spPr>
        </p:pic>
      </p:grpSp>
      <p:grpSp>
        <p:nvGrpSpPr>
          <p:cNvPr id="339" name="Group 339"/>
          <p:cNvGrpSpPr/>
          <p:nvPr/>
        </p:nvGrpSpPr>
        <p:grpSpPr>
          <a:xfrm>
            <a:off x="7570281" y="4104933"/>
            <a:ext cx="2286001" cy="2286001"/>
            <a:chOff x="0" y="0"/>
            <a:chExt cx="2286000" cy="2285999"/>
          </a:xfrm>
        </p:grpSpPr>
        <p:sp>
          <p:nvSpPr>
            <p:cNvPr id="337" name="Shape 337"/>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831"/>
            </a:solidFill>
            <a:ln w="25400" cap="flat">
              <a:noFill/>
              <a:round/>
            </a:ln>
            <a:effectLst/>
          </p:spPr>
          <p:txBody>
            <a:bodyPr wrap="square" lIns="0" tIns="0" rIns="0" bIns="0" numCol="1" anchor="ctr">
              <a:noAutofit/>
            </a:bodyPr>
            <a:lstStyle/>
            <a:p>
              <a:pPr lvl="0" algn="ctr">
                <a:buClr>
                  <a:srgbClr val="FFFFFF"/>
                </a:buClr>
                <a:buFont typeface="RaphaelIcons Medium"/>
                <a:defRPr sz="10000"/>
              </a:pPr>
              <a:endParaRPr dirty="0"/>
            </a:p>
          </p:txBody>
        </p:sp>
        <p:pic>
          <p:nvPicPr>
            <p:cNvPr id="338" name="2083demo.png"/>
            <p:cNvPicPr/>
            <p:nvPr/>
          </p:nvPicPr>
          <p:blipFill>
            <a:blip r:embed="rId9">
              <a:extLst/>
            </a:blip>
            <a:srcRect/>
            <a:stretch>
              <a:fillRect/>
            </a:stretch>
          </p:blipFill>
          <p:spPr>
            <a:xfrm>
              <a:off x="374501" y="279293"/>
              <a:ext cx="1422644" cy="1422643"/>
            </a:xfrm>
            <a:prstGeom prst="rect">
              <a:avLst/>
            </a:prstGeom>
            <a:ln w="12700" cap="flat">
              <a:noFill/>
              <a:miter lim="400000"/>
            </a:ln>
            <a:effectLst/>
          </p:spPr>
        </p:pic>
      </p:grpSp>
    </p:spTree>
    <p:extLst>
      <p:ext uri="{BB962C8B-B14F-4D97-AF65-F5344CB8AC3E}">
        <p14:creationId xmlns:p14="http://schemas.microsoft.com/office/powerpoint/2010/main" val="4433307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FA4F00-0FED-4487-A886-376663554BEA}"/>
              </a:ext>
            </a:extLst>
          </p:cNvPr>
          <p:cNvSpPr/>
          <p:nvPr/>
        </p:nvSpPr>
        <p:spPr>
          <a:xfrm>
            <a:off x="0" y="22123"/>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2" name="TextBox 1">
            <a:extLst>
              <a:ext uri="{FF2B5EF4-FFF2-40B4-BE49-F238E27FC236}">
                <a16:creationId xmlns:a16="http://schemas.microsoft.com/office/drawing/2014/main" id="{D134D5C9-3EFF-448D-9AFD-BD0F7E40D1BD}"/>
              </a:ext>
            </a:extLst>
          </p:cNvPr>
          <p:cNvSpPr txBox="1"/>
          <p:nvPr/>
        </p:nvSpPr>
        <p:spPr>
          <a:xfrm>
            <a:off x="0" y="1421870"/>
            <a:ext cx="23926800" cy="74892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b="1" dirty="0">
                <a:solidFill>
                  <a:srgbClr val="FFFFFF"/>
                </a:solidFill>
                <a:latin typeface="Arial" panose="020B0604020202020204" pitchFamily="34" charset="0"/>
                <a:cs typeface="Arial" panose="020B0604020202020204" pitchFamily="34" charset="0"/>
              </a:rPr>
              <a:t>Using Scenario Planning to Inform Transportation’s Future -</a:t>
            </a:r>
            <a:endParaRPr lang="en-US" sz="8000" dirty="0">
              <a:solidFill>
                <a:srgbClr val="FFFFFF"/>
              </a:solidFill>
              <a:latin typeface="Arial" panose="020B0604020202020204" pitchFamily="34" charset="0"/>
              <a:cs typeface="Arial" panose="020B0604020202020204" pitchFamily="34" charset="0"/>
            </a:endParaRPr>
          </a:p>
          <a:p>
            <a:pPr algn="ctr"/>
            <a:endParaRPr lang="en-US" sz="8000" b="1" dirty="0">
              <a:solidFill>
                <a:srgbClr val="FFFFFF"/>
              </a:solidFill>
              <a:latin typeface="Arial" panose="020B0604020202020204" pitchFamily="34" charset="0"/>
              <a:cs typeface="Arial" panose="020B0604020202020204" pitchFamily="34" charset="0"/>
            </a:endParaRPr>
          </a:p>
          <a:p>
            <a:pPr algn="ctr"/>
            <a:r>
              <a:rPr lang="en-US" sz="8000" b="1" dirty="0">
                <a:solidFill>
                  <a:srgbClr val="FFFFFF"/>
                </a:solidFill>
                <a:latin typeface="Arial" panose="020B0604020202020204" pitchFamily="34" charset="0"/>
                <a:cs typeface="Arial" panose="020B0604020202020204" pitchFamily="34" charset="0"/>
              </a:rPr>
              <a:t>Latest Lessons from NCHRP’s</a:t>
            </a:r>
          </a:p>
          <a:p>
            <a:pPr algn="ctr"/>
            <a:r>
              <a:rPr lang="en-US" sz="8000" b="1" dirty="0">
                <a:solidFill>
                  <a:srgbClr val="FFFFFF"/>
                </a:solidFill>
                <a:latin typeface="Arial" panose="020B0604020202020204" pitchFamily="34" charset="0"/>
                <a:cs typeface="Arial" panose="020B0604020202020204" pitchFamily="34" charset="0"/>
              </a:rPr>
              <a:t> </a:t>
            </a:r>
            <a:r>
              <a:rPr lang="en-US" sz="8000" b="1" i="1" dirty="0">
                <a:solidFill>
                  <a:srgbClr val="FFFFFF"/>
                </a:solidFill>
                <a:latin typeface="Arial" panose="020B0604020202020204" pitchFamily="34" charset="0"/>
                <a:cs typeface="Arial" panose="020B0604020202020204" pitchFamily="34" charset="0"/>
              </a:rPr>
              <a:t>Foresight 750</a:t>
            </a:r>
            <a:r>
              <a:rPr lang="en-US" sz="8000" b="1" dirty="0">
                <a:solidFill>
                  <a:srgbClr val="FFFFFF"/>
                </a:solidFill>
                <a:latin typeface="Arial" panose="020B0604020202020204" pitchFamily="34" charset="0"/>
                <a:cs typeface="Arial" panose="020B0604020202020204" pitchFamily="34" charset="0"/>
              </a:rPr>
              <a:t> Series</a:t>
            </a:r>
          </a:p>
          <a:p>
            <a:pPr algn="ctr"/>
            <a:endParaRPr lang="en-US" sz="8000" b="1" dirty="0">
              <a:solidFill>
                <a:srgbClr val="FFFF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FF40C79-E526-4446-A05B-0B5B0E91C2D7}"/>
              </a:ext>
            </a:extLst>
          </p:cNvPr>
          <p:cNvSpPr txBox="1"/>
          <p:nvPr/>
        </p:nvSpPr>
        <p:spPr>
          <a:xfrm>
            <a:off x="0" y="11149445"/>
            <a:ext cx="24384000"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828800" rtl="0" fontAlgn="auto" latinLnBrk="1" hangingPunct="0">
              <a:lnSpc>
                <a:spcPct val="100000"/>
              </a:lnSpc>
              <a:spcBef>
                <a:spcPts val="0"/>
              </a:spcBef>
              <a:spcAft>
                <a:spcPts val="0"/>
              </a:spcAft>
              <a:buClr>
                <a:srgbClr val="009FD8"/>
              </a:buClr>
              <a:buSzTx/>
              <a:buFont typeface="ArialUnicodeMS"/>
              <a:buNone/>
              <a:tabLst/>
            </a:pPr>
            <a:r>
              <a:rPr kumimoji="0" lang="en-US" sz="5400" b="0" i="0" u="none" strike="noStrike" cap="none" spc="0" normalizeH="0" baseline="0" dirty="0">
                <a:ln>
                  <a:noFill/>
                </a:ln>
                <a:solidFill>
                  <a:srgbClr val="E8AC00"/>
                </a:solidFill>
                <a:effectLst/>
                <a:uFill>
                  <a:solidFill>
                    <a:srgbClr val="009FD8"/>
                  </a:solidFill>
                </a:uFill>
                <a:latin typeface="Arial" panose="020B0604020202020204" pitchFamily="34" charset="0"/>
                <a:cs typeface="Arial" panose="020B0604020202020204" pitchFamily="34" charset="0"/>
                <a:sym typeface="ArialUnicodeMS"/>
              </a:rPr>
              <a:t>Guidebook | Customizable Presentation</a:t>
            </a:r>
          </a:p>
        </p:txBody>
      </p:sp>
    </p:spTree>
    <p:extLst>
      <p:ext uri="{BB962C8B-B14F-4D97-AF65-F5344CB8AC3E}">
        <p14:creationId xmlns:p14="http://schemas.microsoft.com/office/powerpoint/2010/main" val="301428249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D211982-6D05-447B-BFF2-9AA369293742}"/>
              </a:ext>
            </a:extLst>
          </p:cNvPr>
          <p:cNvGrpSpPr/>
          <p:nvPr/>
        </p:nvGrpSpPr>
        <p:grpSpPr>
          <a:xfrm>
            <a:off x="0" y="0"/>
            <a:ext cx="24384000" cy="13680668"/>
            <a:chOff x="0" y="0"/>
            <a:chExt cx="24384000" cy="13680668"/>
          </a:xfrm>
        </p:grpSpPr>
        <p:sp>
          <p:nvSpPr>
            <p:cNvPr id="18" name="Rectangle 17">
              <a:extLst>
                <a:ext uri="{FF2B5EF4-FFF2-40B4-BE49-F238E27FC236}">
                  <a16:creationId xmlns:a16="http://schemas.microsoft.com/office/drawing/2014/main" id="{DE700A2B-EFBA-4D47-B39E-590851FCAE2B}"/>
                </a:ext>
              </a:extLst>
            </p:cNvPr>
            <p:cNvSpPr/>
            <p:nvPr/>
          </p:nvSpPr>
          <p:spPr>
            <a:xfrm>
              <a:off x="0" y="0"/>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19" name="Foresight logo-01.png">
              <a:extLst>
                <a:ext uri="{FF2B5EF4-FFF2-40B4-BE49-F238E27FC236}">
                  <a16:creationId xmlns:a16="http://schemas.microsoft.com/office/drawing/2014/main" id="{6FE882C8-F1F1-4480-B324-020B40E86997}"/>
                </a:ext>
              </a:extLst>
            </p:cNvPr>
            <p:cNvPicPr/>
            <p:nvPr/>
          </p:nvPicPr>
          <p:blipFill>
            <a:blip r:embed="rId3">
              <a:extLst/>
            </a:blip>
            <a:stretch>
              <a:fillRect/>
            </a:stretch>
          </p:blipFill>
          <p:spPr>
            <a:xfrm>
              <a:off x="681930" y="11757868"/>
              <a:ext cx="1435151" cy="1435150"/>
            </a:xfrm>
            <a:prstGeom prst="rect">
              <a:avLst/>
            </a:prstGeom>
            <a:ln w="12700">
              <a:miter lim="400000"/>
            </a:ln>
          </p:spPr>
        </p:pic>
      </p:grpSp>
      <p:sp>
        <p:nvSpPr>
          <p:cNvPr id="422" name="Shape 422"/>
          <p:cNvSpPr>
            <a:spLocks noGrp="1"/>
          </p:cNvSpPr>
          <p:nvPr>
            <p:ph type="title"/>
          </p:nvPr>
        </p:nvSpPr>
        <p:spPr>
          <a:prstGeom prst="rect">
            <a:avLst/>
          </a:prstGeom>
        </p:spPr>
        <p:txBody>
          <a:bodyPr/>
          <a:lstStyle/>
          <a:p>
            <a:pPr lvl="0">
              <a:defRPr sz="1800" b="0" cap="none" spc="0">
                <a:solidFill>
                  <a:srgbClr val="000000"/>
                </a:solidFill>
                <a:uFillTx/>
              </a:defRPr>
            </a:pPr>
            <a:r>
              <a:rPr lang="en-US" sz="8400" b="1" cap="all" spc="-315" dirty="0">
                <a:solidFill>
                  <a:srgbClr val="FFFFFF"/>
                </a:solidFill>
                <a:uFill>
                  <a:solidFill>
                    <a:srgbClr val="FFFFFF"/>
                  </a:solidFill>
                </a:uFill>
              </a:rPr>
              <a:t>EXAMPLE FREIGHT SIGNPOSTS</a:t>
            </a:r>
            <a:endParaRPr sz="8400" b="1" cap="all" spc="-315" dirty="0">
              <a:solidFill>
                <a:srgbClr val="899AA5"/>
              </a:solidFill>
              <a:uFill>
                <a:solidFill>
                  <a:srgbClr val="899AA5"/>
                </a:solidFill>
              </a:uFill>
            </a:endParaRPr>
          </a:p>
        </p:txBody>
      </p:sp>
      <p:sp>
        <p:nvSpPr>
          <p:cNvPr id="3" name="Rectangle 2"/>
          <p:cNvSpPr/>
          <p:nvPr/>
        </p:nvSpPr>
        <p:spPr>
          <a:xfrm>
            <a:off x="12192000" y="3414891"/>
            <a:ext cx="10972800" cy="9233298"/>
          </a:xfrm>
          <a:prstGeom prst="rect">
            <a:avLst/>
          </a:prstGeom>
        </p:spPr>
        <p:txBody>
          <a:bodyPr wrap="square">
            <a:spAutoFit/>
          </a:bodyPr>
          <a:lstStyle/>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Re-shoring of manufacturing?</a:t>
            </a:r>
          </a:p>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Global shipping trends </a:t>
            </a:r>
          </a:p>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Advances in industrial technology?</a:t>
            </a:r>
          </a:p>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Trade protectionism</a:t>
            </a:r>
          </a:p>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Growth in the digital economy?</a:t>
            </a:r>
          </a:p>
          <a:p>
            <a:r>
              <a:rPr lang="en-US" sz="6600" b="1" dirty="0">
                <a:solidFill>
                  <a:srgbClr val="FFFFFF"/>
                </a:solidFill>
                <a:uFill>
                  <a:solidFill>
                    <a:srgbClr val="899AA5"/>
                  </a:solidFill>
                </a:uFill>
                <a:latin typeface="Arial" panose="020B0604020202020204" pitchFamily="34" charset="0"/>
                <a:ea typeface="Montserrat-Regular"/>
                <a:cs typeface="Montserrat-Regular"/>
              </a:rPr>
              <a:t> </a:t>
            </a:r>
            <a:endParaRPr lang="en-US" sz="6600" b="1" dirty="0">
              <a:solidFill>
                <a:srgbClr val="FFFFFF"/>
              </a:solidFill>
              <a:uFill>
                <a:solidFill>
                  <a:srgbClr val="899AA5"/>
                </a:solidFill>
              </a:uFill>
              <a:latin typeface="Arial" panose="020B0604020202020204" pitchFamily="34" charset="0"/>
              <a:ea typeface="Montserrat-Regular"/>
              <a:cs typeface="Montserrat-Regular"/>
              <a:sym typeface="Montserrat-Regular"/>
            </a:endParaRPr>
          </a:p>
        </p:txBody>
      </p:sp>
      <p:grpSp>
        <p:nvGrpSpPr>
          <p:cNvPr id="11" name="Group 324"/>
          <p:cNvGrpSpPr/>
          <p:nvPr/>
        </p:nvGrpSpPr>
        <p:grpSpPr>
          <a:xfrm>
            <a:off x="5486400" y="4876800"/>
            <a:ext cx="4648201" cy="4724400"/>
            <a:chOff x="0" y="0"/>
            <a:chExt cx="2286000" cy="2285999"/>
          </a:xfrm>
        </p:grpSpPr>
        <p:sp>
          <p:nvSpPr>
            <p:cNvPr id="12" name="Shape 322"/>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DB039"/>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9600">
                  <a:solidFill>
                    <a:srgbClr val="FFFFFF"/>
                  </a:solidFill>
                  <a:uFill>
                    <a:solidFill>
                      <a:srgbClr val="FFFFFF"/>
                    </a:solidFill>
                  </a:uFill>
                </a:defRPr>
              </a:pPr>
              <a:endParaRPr dirty="0"/>
            </a:p>
          </p:txBody>
        </p:sp>
        <p:pic>
          <p:nvPicPr>
            <p:cNvPr id="13" name="2083freight.png"/>
            <p:cNvPicPr/>
            <p:nvPr/>
          </p:nvPicPr>
          <p:blipFill>
            <a:blip r:embed="rId4">
              <a:extLst/>
            </a:blip>
            <a:stretch>
              <a:fillRect/>
            </a:stretch>
          </p:blipFill>
          <p:spPr>
            <a:xfrm>
              <a:off x="401981" y="383473"/>
              <a:ext cx="1519054" cy="1519054"/>
            </a:xfrm>
            <a:prstGeom prst="rect">
              <a:avLst/>
            </a:prstGeom>
            <a:ln w="12700" cap="flat">
              <a:noFill/>
              <a:miter lim="400000"/>
            </a:ln>
            <a:effectLst/>
          </p:spPr>
        </p:pic>
      </p:grpSp>
      <p:grpSp>
        <p:nvGrpSpPr>
          <p:cNvPr id="14" name="Group 13"/>
          <p:cNvGrpSpPr/>
          <p:nvPr/>
        </p:nvGrpSpPr>
        <p:grpSpPr>
          <a:xfrm>
            <a:off x="4114800" y="3429000"/>
            <a:ext cx="3015519" cy="2958359"/>
            <a:chOff x="1917369" y="3204775"/>
            <a:chExt cx="5080002" cy="4962337"/>
          </a:xfrm>
        </p:grpSpPr>
        <p:sp>
          <p:nvSpPr>
            <p:cNvPr id="15" name="Shape 381"/>
            <p:cNvSpPr/>
            <p:nvPr/>
          </p:nvSpPr>
          <p:spPr>
            <a:xfrm>
              <a:off x="1917369" y="3204775"/>
              <a:ext cx="5080002" cy="4962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C0A27"/>
            </a:solidFill>
            <a:ln w="279400" cap="flat">
              <a:solidFill>
                <a:srgbClr val="00C9CA"/>
              </a:solidFill>
              <a:prstDash val="solid"/>
              <a:miter lim="400000"/>
            </a:ln>
            <a:effectLst/>
          </p:spPr>
          <p:txBody>
            <a:bodyPr wrap="square" lIns="0" tIns="0" rIns="0" bIns="0" numCol="1" anchor="t">
              <a:noAutofit/>
            </a:bodyPr>
            <a:lstStyle/>
            <a:p>
              <a:pPr lvl="0" defTabSz="1219200">
                <a:defRPr sz="3200">
                  <a:solidFill>
                    <a:srgbClr val="000000"/>
                  </a:solidFill>
                  <a:uFillTx/>
                  <a:latin typeface="Helvetica"/>
                  <a:ea typeface="Helvetica"/>
                  <a:cs typeface="Helvetica"/>
                  <a:sym typeface="Helvetica"/>
                </a:defRPr>
              </a:pPr>
              <a:endParaRPr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933" y="3481158"/>
              <a:ext cx="3880152" cy="3880152"/>
            </a:xfrm>
            <a:prstGeom prst="rect">
              <a:avLst/>
            </a:prstGeom>
          </p:spPr>
        </p:pic>
      </p:grpSp>
    </p:spTree>
    <p:extLst>
      <p:ext uri="{BB962C8B-B14F-4D97-AF65-F5344CB8AC3E}">
        <p14:creationId xmlns:p14="http://schemas.microsoft.com/office/powerpoint/2010/main" val="12451828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5A73D8D-67EF-47CA-B715-892ECC7795A2}"/>
              </a:ext>
            </a:extLst>
          </p:cNvPr>
          <p:cNvGrpSpPr/>
          <p:nvPr/>
        </p:nvGrpSpPr>
        <p:grpSpPr>
          <a:xfrm>
            <a:off x="28479" y="0"/>
            <a:ext cx="24384000" cy="13680668"/>
            <a:chOff x="0" y="0"/>
            <a:chExt cx="24384000" cy="13680668"/>
          </a:xfrm>
        </p:grpSpPr>
        <p:sp>
          <p:nvSpPr>
            <p:cNvPr id="20" name="Rectangle 19">
              <a:extLst>
                <a:ext uri="{FF2B5EF4-FFF2-40B4-BE49-F238E27FC236}">
                  <a16:creationId xmlns:a16="http://schemas.microsoft.com/office/drawing/2014/main" id="{58D9249C-6E2A-4998-A523-51173B75AF67}"/>
                </a:ext>
              </a:extLst>
            </p:cNvPr>
            <p:cNvSpPr/>
            <p:nvPr/>
          </p:nvSpPr>
          <p:spPr>
            <a:xfrm>
              <a:off x="0" y="0"/>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21" name="Foresight logo-01.png">
              <a:extLst>
                <a:ext uri="{FF2B5EF4-FFF2-40B4-BE49-F238E27FC236}">
                  <a16:creationId xmlns:a16="http://schemas.microsoft.com/office/drawing/2014/main" id="{128DE54E-2452-41B4-A334-00BBAFBF843F}"/>
                </a:ext>
              </a:extLst>
            </p:cNvPr>
            <p:cNvPicPr/>
            <p:nvPr/>
          </p:nvPicPr>
          <p:blipFill>
            <a:blip r:embed="rId3">
              <a:extLst/>
            </a:blip>
            <a:stretch>
              <a:fillRect/>
            </a:stretch>
          </p:blipFill>
          <p:spPr>
            <a:xfrm>
              <a:off x="681930" y="11757868"/>
              <a:ext cx="1435151" cy="1435150"/>
            </a:xfrm>
            <a:prstGeom prst="rect">
              <a:avLst/>
            </a:prstGeom>
            <a:ln w="12700">
              <a:miter lim="400000"/>
            </a:ln>
          </p:spPr>
        </p:pic>
      </p:grpSp>
      <p:grpSp>
        <p:nvGrpSpPr>
          <p:cNvPr id="11" name="Group 327"/>
          <p:cNvGrpSpPr/>
          <p:nvPr/>
        </p:nvGrpSpPr>
        <p:grpSpPr>
          <a:xfrm>
            <a:off x="5181600" y="5085347"/>
            <a:ext cx="5943600" cy="5735053"/>
            <a:chOff x="0" y="0"/>
            <a:chExt cx="2286000" cy="2285999"/>
          </a:xfrm>
        </p:grpSpPr>
        <p:sp>
          <p:nvSpPr>
            <p:cNvPr id="12" name="Shape 325"/>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C9CA"/>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7200"/>
              </a:pPr>
              <a:endParaRPr dirty="0"/>
            </a:p>
          </p:txBody>
        </p:sp>
        <p:pic>
          <p:nvPicPr>
            <p:cNvPr id="13" name="2083climate.png"/>
            <p:cNvPicPr/>
            <p:nvPr/>
          </p:nvPicPr>
          <p:blipFill>
            <a:blip r:embed="rId4">
              <a:extLst/>
            </a:blip>
            <a:stretch>
              <a:fillRect/>
            </a:stretch>
          </p:blipFill>
          <p:spPr>
            <a:xfrm>
              <a:off x="389366" y="378958"/>
              <a:ext cx="1520111" cy="1520112"/>
            </a:xfrm>
            <a:prstGeom prst="rect">
              <a:avLst/>
            </a:prstGeom>
            <a:ln w="12700" cap="flat">
              <a:noFill/>
              <a:miter lim="400000"/>
            </a:ln>
            <a:effectLst/>
          </p:spPr>
        </p:pic>
      </p:grpSp>
      <p:sp>
        <p:nvSpPr>
          <p:cNvPr id="422" name="Shape 422"/>
          <p:cNvSpPr>
            <a:spLocks noGrp="1"/>
          </p:cNvSpPr>
          <p:nvPr>
            <p:ph type="title"/>
          </p:nvPr>
        </p:nvSpPr>
        <p:spPr>
          <a:xfrm>
            <a:off x="304800" y="587682"/>
            <a:ext cx="23622000" cy="1295401"/>
          </a:xfrm>
          <a:prstGeom prst="rect">
            <a:avLst/>
          </a:prstGeom>
        </p:spPr>
        <p:txBody>
          <a:bodyPr/>
          <a:lstStyle/>
          <a:p>
            <a:pPr lvl="0">
              <a:defRPr sz="1800" b="0" cap="none" spc="0">
                <a:solidFill>
                  <a:srgbClr val="000000"/>
                </a:solidFill>
                <a:uFillTx/>
              </a:defRPr>
            </a:pPr>
            <a:r>
              <a:rPr lang="en-US" sz="8400" b="1" cap="all" spc="-315" dirty="0">
                <a:solidFill>
                  <a:srgbClr val="FFFFFF"/>
                </a:solidFill>
                <a:uFill>
                  <a:solidFill>
                    <a:srgbClr val="FFFFFF"/>
                  </a:solidFill>
                </a:uFill>
              </a:rPr>
              <a:t>EXAMPLE EXTREME WEATHER signposts</a:t>
            </a:r>
            <a:endParaRPr sz="8400" b="1" cap="all" spc="-315" dirty="0">
              <a:solidFill>
                <a:srgbClr val="899AA5"/>
              </a:solidFill>
              <a:uFill>
                <a:solidFill>
                  <a:srgbClr val="899AA5"/>
                </a:solidFill>
              </a:uFill>
            </a:endParaRPr>
          </a:p>
        </p:txBody>
      </p:sp>
      <p:sp>
        <p:nvSpPr>
          <p:cNvPr id="3" name="Rectangle 2"/>
          <p:cNvSpPr/>
          <p:nvPr/>
        </p:nvSpPr>
        <p:spPr>
          <a:xfrm>
            <a:off x="12192000" y="3414891"/>
            <a:ext cx="10972800" cy="7201972"/>
          </a:xfrm>
          <a:prstGeom prst="rect">
            <a:avLst/>
          </a:prstGeom>
        </p:spPr>
        <p:txBody>
          <a:bodyPr wrap="square">
            <a:spAutoFit/>
          </a:bodyPr>
          <a:lstStyle/>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Long term weather patterns?</a:t>
            </a:r>
          </a:p>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Frequency and scale of extreme weather events</a:t>
            </a:r>
          </a:p>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New risk management practices?</a:t>
            </a:r>
          </a:p>
          <a:p>
            <a:pPr marL="857250" lvl="0" indent="-857250">
              <a:buFont typeface="Arial"/>
              <a:buChar char="•"/>
            </a:pPr>
            <a:r>
              <a:rPr lang="en-US" sz="6600" b="1" dirty="0">
                <a:solidFill>
                  <a:srgbClr val="FFFFFF"/>
                </a:solidFill>
                <a:uFill>
                  <a:solidFill>
                    <a:srgbClr val="899AA5"/>
                  </a:solidFill>
                </a:uFill>
                <a:latin typeface="Arial" panose="020B0604020202020204" pitchFamily="34" charset="0"/>
                <a:ea typeface="Montserrat-Regular"/>
                <a:cs typeface="Montserrat-Regular"/>
              </a:rPr>
              <a:t>New design standards?</a:t>
            </a:r>
          </a:p>
        </p:txBody>
      </p:sp>
      <p:grpSp>
        <p:nvGrpSpPr>
          <p:cNvPr id="14" name="Group 13"/>
          <p:cNvGrpSpPr/>
          <p:nvPr/>
        </p:nvGrpSpPr>
        <p:grpSpPr>
          <a:xfrm>
            <a:off x="4114800" y="3429000"/>
            <a:ext cx="3015519" cy="2958359"/>
            <a:chOff x="1917369" y="3204775"/>
            <a:chExt cx="5080002" cy="4962337"/>
          </a:xfrm>
        </p:grpSpPr>
        <p:sp>
          <p:nvSpPr>
            <p:cNvPr id="15" name="Shape 381"/>
            <p:cNvSpPr/>
            <p:nvPr/>
          </p:nvSpPr>
          <p:spPr>
            <a:xfrm>
              <a:off x="1917369" y="3204775"/>
              <a:ext cx="5080002" cy="4962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C0A27"/>
            </a:solidFill>
            <a:ln w="279400" cap="flat">
              <a:solidFill>
                <a:srgbClr val="00C9CA"/>
              </a:solidFill>
              <a:prstDash val="solid"/>
              <a:miter lim="400000"/>
            </a:ln>
            <a:effectLst/>
          </p:spPr>
          <p:txBody>
            <a:bodyPr wrap="square" lIns="0" tIns="0" rIns="0" bIns="0" numCol="1" anchor="t">
              <a:noAutofit/>
            </a:bodyPr>
            <a:lstStyle/>
            <a:p>
              <a:pPr lvl="0" defTabSz="1219200">
                <a:defRPr sz="3200">
                  <a:solidFill>
                    <a:srgbClr val="000000"/>
                  </a:solidFill>
                  <a:uFillTx/>
                  <a:latin typeface="Helvetica"/>
                  <a:ea typeface="Helvetica"/>
                  <a:cs typeface="Helvetica"/>
                  <a:sym typeface="Helvetica"/>
                </a:defRPr>
              </a:pPr>
              <a:endParaRPr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933" y="3481158"/>
              <a:ext cx="3880152" cy="3880152"/>
            </a:xfrm>
            <a:prstGeom prst="rect">
              <a:avLst/>
            </a:prstGeom>
          </p:spPr>
        </p:pic>
      </p:grpSp>
    </p:spTree>
    <p:extLst>
      <p:ext uri="{BB962C8B-B14F-4D97-AF65-F5344CB8AC3E}">
        <p14:creationId xmlns:p14="http://schemas.microsoft.com/office/powerpoint/2010/main" val="23208345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E6AE05B-9092-4211-9E5E-99B3AC6B8BA7}"/>
              </a:ext>
            </a:extLst>
          </p:cNvPr>
          <p:cNvGrpSpPr/>
          <p:nvPr/>
        </p:nvGrpSpPr>
        <p:grpSpPr>
          <a:xfrm>
            <a:off x="0" y="0"/>
            <a:ext cx="24384000" cy="13680668"/>
            <a:chOff x="0" y="0"/>
            <a:chExt cx="24384000" cy="13680668"/>
          </a:xfrm>
        </p:grpSpPr>
        <p:sp>
          <p:nvSpPr>
            <p:cNvPr id="11" name="Rectangle 10">
              <a:extLst>
                <a:ext uri="{FF2B5EF4-FFF2-40B4-BE49-F238E27FC236}">
                  <a16:creationId xmlns:a16="http://schemas.microsoft.com/office/drawing/2014/main" id="{4193D198-EA4F-4870-831F-4100B1540A56}"/>
                </a:ext>
              </a:extLst>
            </p:cNvPr>
            <p:cNvSpPr/>
            <p:nvPr/>
          </p:nvSpPr>
          <p:spPr>
            <a:xfrm>
              <a:off x="0" y="0"/>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12" name="Foresight logo-01.png">
              <a:extLst>
                <a:ext uri="{FF2B5EF4-FFF2-40B4-BE49-F238E27FC236}">
                  <a16:creationId xmlns:a16="http://schemas.microsoft.com/office/drawing/2014/main" id="{448547AC-BFAB-4ECF-B5C1-F43CAB3551BC}"/>
                </a:ext>
              </a:extLst>
            </p:cNvPr>
            <p:cNvPicPr/>
            <p:nvPr/>
          </p:nvPicPr>
          <p:blipFill>
            <a:blip r:embed="rId3">
              <a:extLst/>
            </a:blip>
            <a:stretch>
              <a:fillRect/>
            </a:stretch>
          </p:blipFill>
          <p:spPr>
            <a:xfrm>
              <a:off x="681930" y="11757868"/>
              <a:ext cx="1435151" cy="1435150"/>
            </a:xfrm>
            <a:prstGeom prst="rect">
              <a:avLst/>
            </a:prstGeom>
            <a:ln w="12700">
              <a:miter lim="400000"/>
            </a:ln>
          </p:spPr>
        </p:pic>
      </p:grpSp>
      <p:grpSp>
        <p:nvGrpSpPr>
          <p:cNvPr id="16" name="Group 330"/>
          <p:cNvGrpSpPr/>
          <p:nvPr/>
        </p:nvGrpSpPr>
        <p:grpSpPr>
          <a:xfrm>
            <a:off x="5029200" y="5105400"/>
            <a:ext cx="5943600" cy="5754914"/>
            <a:chOff x="0" y="0"/>
            <a:chExt cx="2286000" cy="2285999"/>
          </a:xfrm>
          <a:solidFill>
            <a:srgbClr val="FFCD0D"/>
          </a:solidFill>
        </p:grpSpPr>
        <p:sp>
          <p:nvSpPr>
            <p:cNvPr id="17" name="Shape 328"/>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p>
          </p:txBody>
        </p:sp>
        <p:pic>
          <p:nvPicPr>
            <p:cNvPr id="18" name="2083tech.png"/>
            <p:cNvPicPr/>
            <p:nvPr/>
          </p:nvPicPr>
          <p:blipFill>
            <a:blip r:embed="rId4">
              <a:extLst/>
            </a:blip>
            <a:srcRect/>
            <a:stretch>
              <a:fillRect/>
            </a:stretch>
          </p:blipFill>
          <p:spPr>
            <a:xfrm>
              <a:off x="450183" y="456604"/>
              <a:ext cx="1372851" cy="1372851"/>
            </a:xfrm>
            <a:prstGeom prst="rect">
              <a:avLst/>
            </a:prstGeom>
            <a:grpFill/>
            <a:ln w="12700" cap="flat">
              <a:noFill/>
              <a:miter lim="400000"/>
            </a:ln>
            <a:effectLst/>
          </p:spPr>
        </p:pic>
      </p:grpSp>
      <p:grpSp>
        <p:nvGrpSpPr>
          <p:cNvPr id="14" name="Group 13"/>
          <p:cNvGrpSpPr/>
          <p:nvPr/>
        </p:nvGrpSpPr>
        <p:grpSpPr>
          <a:xfrm>
            <a:off x="4114800" y="3429000"/>
            <a:ext cx="3015519" cy="2958359"/>
            <a:chOff x="1917369" y="3204775"/>
            <a:chExt cx="5080002" cy="4962337"/>
          </a:xfrm>
        </p:grpSpPr>
        <p:sp>
          <p:nvSpPr>
            <p:cNvPr id="15" name="Shape 381"/>
            <p:cNvSpPr/>
            <p:nvPr/>
          </p:nvSpPr>
          <p:spPr>
            <a:xfrm>
              <a:off x="1917369" y="3204775"/>
              <a:ext cx="5080002" cy="4962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C0A27"/>
            </a:solidFill>
            <a:ln w="279400" cap="flat">
              <a:solidFill>
                <a:srgbClr val="00C9CA"/>
              </a:solidFill>
              <a:prstDash val="solid"/>
              <a:miter lim="400000"/>
            </a:ln>
            <a:effectLst/>
          </p:spPr>
          <p:txBody>
            <a:bodyPr wrap="square" lIns="0" tIns="0" rIns="0" bIns="0" numCol="1" anchor="t">
              <a:noAutofit/>
            </a:bodyPr>
            <a:lstStyle/>
            <a:p>
              <a:pPr lvl="0" defTabSz="1219200">
                <a:defRPr sz="3200">
                  <a:solidFill>
                    <a:srgbClr val="000000"/>
                  </a:solidFill>
                  <a:uFillTx/>
                  <a:latin typeface="Helvetica"/>
                  <a:ea typeface="Helvetica"/>
                  <a:cs typeface="Helvetica"/>
                  <a:sym typeface="Helvetica"/>
                </a:defRPr>
              </a:pPr>
              <a:endParaRPr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933" y="3481158"/>
              <a:ext cx="3880152" cy="3880152"/>
            </a:xfrm>
            <a:prstGeom prst="rect">
              <a:avLst/>
            </a:prstGeom>
          </p:spPr>
        </p:pic>
      </p:grpSp>
      <p:sp>
        <p:nvSpPr>
          <p:cNvPr id="422" name="Shape 422"/>
          <p:cNvSpPr>
            <a:spLocks noGrp="1"/>
          </p:cNvSpPr>
          <p:nvPr>
            <p:ph type="title"/>
          </p:nvPr>
        </p:nvSpPr>
        <p:spPr>
          <a:xfrm>
            <a:off x="1422365" y="869194"/>
            <a:ext cx="21945600" cy="1295401"/>
          </a:xfrm>
          <a:prstGeom prst="rect">
            <a:avLst/>
          </a:prstGeom>
        </p:spPr>
        <p:txBody>
          <a:bodyPr/>
          <a:lstStyle/>
          <a:p>
            <a:pPr lvl="0">
              <a:defRPr sz="1800" b="0" cap="none" spc="0">
                <a:solidFill>
                  <a:srgbClr val="000000"/>
                </a:solidFill>
                <a:uFillTx/>
              </a:defRPr>
            </a:pPr>
            <a:r>
              <a:rPr lang="en-US" sz="8400" b="1" cap="all" spc="-315" dirty="0">
                <a:solidFill>
                  <a:srgbClr val="FFFFFF"/>
                </a:solidFill>
                <a:uFill>
                  <a:solidFill>
                    <a:srgbClr val="FFFFFF"/>
                  </a:solidFill>
                </a:uFill>
              </a:rPr>
              <a:t>EXAMPLE Tech signposts</a:t>
            </a:r>
            <a:endParaRPr sz="8400" b="1" cap="all" spc="-315" dirty="0">
              <a:solidFill>
                <a:srgbClr val="899AA5"/>
              </a:solidFill>
              <a:uFill>
                <a:solidFill>
                  <a:srgbClr val="899AA5"/>
                </a:solidFill>
              </a:uFill>
            </a:endParaRPr>
          </a:p>
        </p:txBody>
      </p:sp>
      <p:sp>
        <p:nvSpPr>
          <p:cNvPr id="3" name="Rectangle 2"/>
          <p:cNvSpPr/>
          <p:nvPr/>
        </p:nvSpPr>
        <p:spPr>
          <a:xfrm>
            <a:off x="12192000" y="3414891"/>
            <a:ext cx="10972800" cy="5170646"/>
          </a:xfrm>
          <a:prstGeom prst="rect">
            <a:avLst/>
          </a:prstGeom>
        </p:spPr>
        <p:txBody>
          <a:bodyPr wrap="square">
            <a:spAutoFit/>
          </a:bodyPr>
          <a:lstStyle/>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Fatality rates?</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Autonomous car technology trends?</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Fleet turnover rate?</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Vehicle costs?</a:t>
            </a:r>
          </a:p>
        </p:txBody>
      </p:sp>
    </p:spTree>
    <p:extLst>
      <p:ext uri="{BB962C8B-B14F-4D97-AF65-F5344CB8AC3E}">
        <p14:creationId xmlns:p14="http://schemas.microsoft.com/office/powerpoint/2010/main" val="2190896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0071F5D-A1EE-4BCB-9A8E-FF6DF6320D03}"/>
              </a:ext>
            </a:extLst>
          </p:cNvPr>
          <p:cNvGrpSpPr/>
          <p:nvPr/>
        </p:nvGrpSpPr>
        <p:grpSpPr>
          <a:xfrm>
            <a:off x="0" y="0"/>
            <a:ext cx="24384000" cy="13680668"/>
            <a:chOff x="0" y="0"/>
            <a:chExt cx="24384000" cy="13680668"/>
          </a:xfrm>
        </p:grpSpPr>
        <p:sp>
          <p:nvSpPr>
            <p:cNvPr id="13" name="Rectangle 12">
              <a:extLst>
                <a:ext uri="{FF2B5EF4-FFF2-40B4-BE49-F238E27FC236}">
                  <a16:creationId xmlns:a16="http://schemas.microsoft.com/office/drawing/2014/main" id="{263DEA97-C079-4747-9220-15D6125F999E}"/>
                </a:ext>
              </a:extLst>
            </p:cNvPr>
            <p:cNvSpPr/>
            <p:nvPr/>
          </p:nvSpPr>
          <p:spPr>
            <a:xfrm>
              <a:off x="0" y="0"/>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16" name="Foresight logo-01.png">
              <a:extLst>
                <a:ext uri="{FF2B5EF4-FFF2-40B4-BE49-F238E27FC236}">
                  <a16:creationId xmlns:a16="http://schemas.microsoft.com/office/drawing/2014/main" id="{F5F3E0D1-2F7C-4DAF-A145-F5C58213B705}"/>
                </a:ext>
              </a:extLst>
            </p:cNvPr>
            <p:cNvPicPr/>
            <p:nvPr/>
          </p:nvPicPr>
          <p:blipFill>
            <a:blip r:embed="rId3">
              <a:extLst/>
            </a:blip>
            <a:stretch>
              <a:fillRect/>
            </a:stretch>
          </p:blipFill>
          <p:spPr>
            <a:xfrm>
              <a:off x="681930" y="11757868"/>
              <a:ext cx="1435151" cy="1435150"/>
            </a:xfrm>
            <a:prstGeom prst="rect">
              <a:avLst/>
            </a:prstGeom>
            <a:ln w="12700">
              <a:miter lim="400000"/>
            </a:ln>
          </p:spPr>
        </p:pic>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4191000"/>
            <a:ext cx="6905766" cy="6400800"/>
          </a:xfrm>
          <a:prstGeom prst="rect">
            <a:avLst/>
          </a:prstGeom>
        </p:spPr>
      </p:pic>
      <p:grpSp>
        <p:nvGrpSpPr>
          <p:cNvPr id="14" name="Group 13"/>
          <p:cNvGrpSpPr/>
          <p:nvPr/>
        </p:nvGrpSpPr>
        <p:grpSpPr>
          <a:xfrm>
            <a:off x="4114800" y="3429000"/>
            <a:ext cx="3015519" cy="2958359"/>
            <a:chOff x="1917369" y="3204775"/>
            <a:chExt cx="5080002" cy="4962337"/>
          </a:xfrm>
        </p:grpSpPr>
        <p:sp>
          <p:nvSpPr>
            <p:cNvPr id="15" name="Shape 381"/>
            <p:cNvSpPr/>
            <p:nvPr/>
          </p:nvSpPr>
          <p:spPr>
            <a:xfrm>
              <a:off x="1917369" y="3204775"/>
              <a:ext cx="5080002" cy="4962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C0A27"/>
            </a:solidFill>
            <a:ln w="279400" cap="flat">
              <a:solidFill>
                <a:srgbClr val="00C9CA"/>
              </a:solidFill>
              <a:prstDash val="solid"/>
              <a:miter lim="400000"/>
            </a:ln>
            <a:effectLst/>
          </p:spPr>
          <p:txBody>
            <a:bodyPr wrap="square" lIns="0" tIns="0" rIns="0" bIns="0" numCol="1" anchor="t">
              <a:noAutofit/>
            </a:bodyPr>
            <a:lstStyle/>
            <a:p>
              <a:pPr lvl="0" defTabSz="1219200">
                <a:defRPr sz="3200">
                  <a:solidFill>
                    <a:srgbClr val="000000"/>
                  </a:solidFill>
                  <a:uFillTx/>
                  <a:latin typeface="Helvetica"/>
                  <a:ea typeface="Helvetica"/>
                  <a:cs typeface="Helvetica"/>
                  <a:sym typeface="Helvetica"/>
                </a:defRPr>
              </a:pPr>
              <a:endParaRPr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933" y="3481158"/>
              <a:ext cx="3880152" cy="3880152"/>
            </a:xfrm>
            <a:prstGeom prst="rect">
              <a:avLst/>
            </a:prstGeom>
          </p:spPr>
        </p:pic>
      </p:grpSp>
      <p:sp>
        <p:nvSpPr>
          <p:cNvPr id="422" name="Shape 422"/>
          <p:cNvSpPr>
            <a:spLocks noGrp="1"/>
          </p:cNvSpPr>
          <p:nvPr>
            <p:ph type="title"/>
          </p:nvPr>
        </p:nvSpPr>
        <p:spPr>
          <a:prstGeom prst="rect">
            <a:avLst/>
          </a:prstGeom>
        </p:spPr>
        <p:txBody>
          <a:bodyPr/>
          <a:lstStyle/>
          <a:p>
            <a:pPr lvl="0">
              <a:defRPr sz="1800" b="0" cap="none" spc="0">
                <a:solidFill>
                  <a:srgbClr val="000000"/>
                </a:solidFill>
                <a:uFillTx/>
              </a:defRPr>
            </a:pPr>
            <a:r>
              <a:rPr lang="en-US" sz="8400" b="1" cap="all" spc="-315" dirty="0">
                <a:solidFill>
                  <a:srgbClr val="FFFFFF"/>
                </a:solidFill>
                <a:uFill>
                  <a:solidFill>
                    <a:srgbClr val="FFFFFF"/>
                  </a:solidFill>
                </a:uFill>
              </a:rPr>
              <a:t>EXAMPLE SUSTAINABILITY signposts</a:t>
            </a:r>
            <a:endParaRPr sz="8400" b="1" cap="all" spc="-315" dirty="0">
              <a:solidFill>
                <a:srgbClr val="899AA5"/>
              </a:solidFill>
              <a:uFill>
                <a:solidFill>
                  <a:srgbClr val="899AA5"/>
                </a:solidFill>
              </a:uFill>
            </a:endParaRPr>
          </a:p>
        </p:txBody>
      </p:sp>
      <p:sp>
        <p:nvSpPr>
          <p:cNvPr id="3" name="Rectangle 2"/>
          <p:cNvSpPr/>
          <p:nvPr/>
        </p:nvSpPr>
        <p:spPr>
          <a:xfrm>
            <a:off x="11582400" y="4114800"/>
            <a:ext cx="12573000" cy="4154984"/>
          </a:xfrm>
          <a:prstGeom prst="rect">
            <a:avLst/>
          </a:prstGeom>
        </p:spPr>
        <p:txBody>
          <a:bodyPr wrap="square">
            <a:spAutoFit/>
          </a:bodyPr>
          <a:lstStyle/>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Population change?</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Economic growth patterns?</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Energy use changes?</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Transportation revenue?</a:t>
            </a:r>
          </a:p>
        </p:txBody>
      </p:sp>
    </p:spTree>
    <p:extLst>
      <p:ext uri="{BB962C8B-B14F-4D97-AF65-F5344CB8AC3E}">
        <p14:creationId xmlns:p14="http://schemas.microsoft.com/office/powerpoint/2010/main" val="21370788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176CDFA-0EA6-4539-BCDE-C14E13C3533C}"/>
              </a:ext>
            </a:extLst>
          </p:cNvPr>
          <p:cNvGrpSpPr/>
          <p:nvPr/>
        </p:nvGrpSpPr>
        <p:grpSpPr>
          <a:xfrm>
            <a:off x="0" y="-1066800"/>
            <a:ext cx="24384000" cy="13680668"/>
            <a:chOff x="0" y="0"/>
            <a:chExt cx="24384000" cy="13680668"/>
          </a:xfrm>
        </p:grpSpPr>
        <p:sp>
          <p:nvSpPr>
            <p:cNvPr id="15" name="Rectangle 14">
              <a:extLst>
                <a:ext uri="{FF2B5EF4-FFF2-40B4-BE49-F238E27FC236}">
                  <a16:creationId xmlns:a16="http://schemas.microsoft.com/office/drawing/2014/main" id="{3753696B-2CBD-4810-BD2E-11AF4256D48B}"/>
                </a:ext>
              </a:extLst>
            </p:cNvPr>
            <p:cNvSpPr/>
            <p:nvPr/>
          </p:nvSpPr>
          <p:spPr>
            <a:xfrm>
              <a:off x="0" y="0"/>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16" name="Foresight logo-01.png">
              <a:extLst>
                <a:ext uri="{FF2B5EF4-FFF2-40B4-BE49-F238E27FC236}">
                  <a16:creationId xmlns:a16="http://schemas.microsoft.com/office/drawing/2014/main" id="{0C403FA4-5E1D-40FD-AFF7-04088794AAB5}"/>
                </a:ext>
              </a:extLst>
            </p:cNvPr>
            <p:cNvPicPr/>
            <p:nvPr/>
          </p:nvPicPr>
          <p:blipFill>
            <a:blip r:embed="rId3">
              <a:extLst/>
            </a:blip>
            <a:stretch>
              <a:fillRect/>
            </a:stretch>
          </p:blipFill>
          <p:spPr>
            <a:xfrm>
              <a:off x="681930" y="11757868"/>
              <a:ext cx="1435151" cy="1435150"/>
            </a:xfrm>
            <a:prstGeom prst="rect">
              <a:avLst/>
            </a:prstGeom>
            <a:ln w="12700">
              <a:miter lim="400000"/>
            </a:ln>
          </p:spPr>
        </p:pic>
      </p:grpSp>
      <p:grpSp>
        <p:nvGrpSpPr>
          <p:cNvPr id="22" name="Group 21"/>
          <p:cNvGrpSpPr/>
          <p:nvPr/>
        </p:nvGrpSpPr>
        <p:grpSpPr>
          <a:xfrm>
            <a:off x="4198614" y="3215162"/>
            <a:ext cx="5080002" cy="4962337"/>
            <a:chOff x="1917369" y="3204775"/>
            <a:chExt cx="5080002" cy="4962337"/>
          </a:xfrm>
        </p:grpSpPr>
        <p:sp>
          <p:nvSpPr>
            <p:cNvPr id="23" name="Shape 381"/>
            <p:cNvSpPr/>
            <p:nvPr/>
          </p:nvSpPr>
          <p:spPr>
            <a:xfrm>
              <a:off x="1917369" y="3204775"/>
              <a:ext cx="5080002" cy="4962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C0A27"/>
            </a:solidFill>
            <a:ln w="279400" cap="flat">
              <a:solidFill>
                <a:srgbClr val="DB26E4"/>
              </a:solidFill>
              <a:prstDash val="solid"/>
              <a:miter lim="400000"/>
            </a:ln>
            <a:effectLst/>
          </p:spPr>
          <p:txBody>
            <a:bodyPr wrap="square" lIns="0" tIns="0" rIns="0" bIns="0" numCol="1" anchor="t">
              <a:noAutofit/>
            </a:bodyPr>
            <a:lstStyle/>
            <a:p>
              <a:pPr lvl="0" defTabSz="1219200">
                <a:defRPr sz="3200">
                  <a:solidFill>
                    <a:srgbClr val="000000"/>
                  </a:solidFill>
                  <a:uFillTx/>
                  <a:latin typeface="Helvetica"/>
                  <a:ea typeface="Helvetica"/>
                  <a:cs typeface="Helvetica"/>
                  <a:sym typeface="Helvetica"/>
                </a:defRPr>
              </a:pPr>
              <a:endParaRPr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933" y="3481158"/>
              <a:ext cx="3880152" cy="3880152"/>
            </a:xfrm>
            <a:prstGeom prst="rect">
              <a:avLst/>
            </a:prstGeom>
            <a:ln>
              <a:noFill/>
            </a:ln>
          </p:spPr>
        </p:pic>
      </p:grpSp>
      <p:sp>
        <p:nvSpPr>
          <p:cNvPr id="625" name="Shape 625"/>
          <p:cNvSpPr>
            <a:spLocks noGrp="1"/>
          </p:cNvSpPr>
          <p:nvPr>
            <p:ph type="title"/>
          </p:nvPr>
        </p:nvSpPr>
        <p:spPr>
          <a:prstGeom prst="rect">
            <a:avLst/>
          </a:prstGeom>
        </p:spPr>
        <p:txBody>
          <a:bodyPr/>
          <a:lstStyle/>
          <a:p>
            <a:pPr lvl="0">
              <a:defRPr sz="1800" b="0" cap="none" spc="0">
                <a:solidFill>
                  <a:srgbClr val="000000"/>
                </a:solidFill>
                <a:uFillTx/>
              </a:defRPr>
            </a:pPr>
            <a:r>
              <a:rPr lang="en-US" sz="8400" b="1" cap="all" spc="-315" dirty="0">
                <a:solidFill>
                  <a:srgbClr val="FFFFFF"/>
                </a:solidFill>
                <a:uFill>
                  <a:solidFill>
                    <a:srgbClr val="FFFFFF"/>
                  </a:solidFill>
                </a:uFill>
              </a:rPr>
              <a:t>EXAMPLE FUELS signposts</a:t>
            </a:r>
            <a:endParaRPr sz="8400" b="1" cap="all" spc="-315" dirty="0">
              <a:solidFill>
                <a:srgbClr val="899AA5"/>
              </a:solidFill>
              <a:uFill>
                <a:solidFill>
                  <a:srgbClr val="899AA5"/>
                </a:solidFill>
              </a:uFill>
            </a:endParaRPr>
          </a:p>
        </p:txBody>
      </p:sp>
      <p:pic>
        <p:nvPicPr>
          <p:cNvPr id="627" name="Foresight logo-01.png"/>
          <p:cNvPicPr/>
          <p:nvPr/>
        </p:nvPicPr>
        <p:blipFill>
          <a:blip r:embed="rId3">
            <a:extLst/>
          </a:blip>
          <a:stretch>
            <a:fillRect/>
          </a:stretch>
        </p:blipFill>
        <p:spPr>
          <a:xfrm>
            <a:off x="681930" y="11757868"/>
            <a:ext cx="1435151" cy="1435150"/>
          </a:xfrm>
          <a:prstGeom prst="rect">
            <a:avLst/>
          </a:prstGeom>
          <a:ln w="12700">
            <a:miter lim="400000"/>
          </a:ln>
        </p:spPr>
      </p:pic>
      <p:grpSp>
        <p:nvGrpSpPr>
          <p:cNvPr id="634" name="Group 634"/>
          <p:cNvGrpSpPr/>
          <p:nvPr/>
        </p:nvGrpSpPr>
        <p:grpSpPr>
          <a:xfrm>
            <a:off x="7086600" y="6172200"/>
            <a:ext cx="3175001" cy="3175001"/>
            <a:chOff x="0" y="0"/>
            <a:chExt cx="3175000" cy="3175000"/>
          </a:xfrm>
        </p:grpSpPr>
        <p:sp>
          <p:nvSpPr>
            <p:cNvPr id="632" name="Shape 632"/>
            <p:cNvSpPr/>
            <p:nvPr/>
          </p:nvSpPr>
          <p:spPr>
            <a:xfrm>
              <a:off x="-1" y="0"/>
              <a:ext cx="3175002" cy="3175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B26E4"/>
            </a:solidFill>
            <a:ln w="25400" cap="flat">
              <a:noFill/>
              <a:round/>
            </a:ln>
            <a:effectLst/>
          </p:spPr>
          <p:txBody>
            <a:bodyPr wrap="square" lIns="0" tIns="0" rIns="0" bIns="0" numCol="1" anchor="ctr">
              <a:noAutofit/>
            </a:bodyPr>
            <a:lstStyle/>
            <a:p>
              <a:pPr lvl="0" algn="ctr" defTabSz="2590800">
                <a:buClr>
                  <a:srgbClr val="FFFFFF"/>
                </a:buClr>
                <a:buFont typeface="FontAwesome Regular"/>
                <a:defRPr sz="8200"/>
              </a:pPr>
              <a:endParaRPr dirty="0">
                <a:latin typeface="Arial" panose="020B0604020202020204" pitchFamily="34" charset="0"/>
                <a:cs typeface="Arial" panose="020B0604020202020204" pitchFamily="34" charset="0"/>
              </a:endParaRPr>
            </a:p>
          </p:txBody>
        </p:sp>
        <p:pic>
          <p:nvPicPr>
            <p:cNvPr id="633" name="2083energy.png"/>
            <p:cNvPicPr/>
            <p:nvPr/>
          </p:nvPicPr>
          <p:blipFill>
            <a:blip r:embed="rId5">
              <a:extLst/>
            </a:blip>
            <a:srcRect/>
            <a:stretch>
              <a:fillRect/>
            </a:stretch>
          </p:blipFill>
          <p:spPr>
            <a:xfrm>
              <a:off x="453855" y="427467"/>
              <a:ext cx="2196979" cy="2196979"/>
            </a:xfrm>
            <a:prstGeom prst="rect">
              <a:avLst/>
            </a:prstGeom>
            <a:ln w="12700" cap="flat">
              <a:noFill/>
              <a:miter lim="400000"/>
            </a:ln>
            <a:effectLst/>
          </p:spPr>
        </p:pic>
      </p:grpSp>
      <p:sp>
        <p:nvSpPr>
          <p:cNvPr id="19" name="Rectangle 18">
            <a:extLst>
              <a:ext uri="{FF2B5EF4-FFF2-40B4-BE49-F238E27FC236}">
                <a16:creationId xmlns:a16="http://schemas.microsoft.com/office/drawing/2014/main" id="{20E23F08-051F-4668-A091-9BE139712442}"/>
              </a:ext>
            </a:extLst>
          </p:cNvPr>
          <p:cNvSpPr/>
          <p:nvPr/>
        </p:nvSpPr>
        <p:spPr>
          <a:xfrm>
            <a:off x="11582400" y="4114800"/>
            <a:ext cx="12573000" cy="4154984"/>
          </a:xfrm>
          <a:prstGeom prst="rect">
            <a:avLst/>
          </a:prstGeom>
        </p:spPr>
        <p:txBody>
          <a:bodyPr wrap="square">
            <a:spAutoFit/>
          </a:bodyPr>
          <a:lstStyle/>
          <a:p>
            <a:pPr lvl="0"/>
            <a:endParaRPr lang="en-US" sz="6600" b="1" dirty="0">
              <a:solidFill>
                <a:srgbClr val="FFFFFF"/>
              </a:solidFill>
              <a:latin typeface="Arial" panose="020B0604020202020204" pitchFamily="34" charset="0"/>
              <a:cs typeface="Arial" panose="020B0604020202020204" pitchFamily="34" charset="0"/>
            </a:endParaRP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Electric car  adoption?</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Driverless cars?</a:t>
            </a:r>
          </a:p>
          <a:p>
            <a:pPr marL="857250" lvl="0" indent="-857250">
              <a:buFont typeface="Arial"/>
              <a:buChar char="•"/>
            </a:pPr>
            <a:r>
              <a:rPr lang="en-US" sz="6600" b="1" dirty="0">
                <a:solidFill>
                  <a:srgbClr val="FFFFFF"/>
                </a:solidFill>
                <a:latin typeface="Arial" panose="020B0604020202020204" pitchFamily="34" charset="0"/>
                <a:cs typeface="Arial" panose="020B0604020202020204" pitchFamily="34" charset="0"/>
              </a:rPr>
              <a:t>Costs of technology?</a:t>
            </a: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C6F64D-D3F9-44DC-819F-F6E67031CB8D}"/>
              </a:ext>
            </a:extLst>
          </p:cNvPr>
          <p:cNvGrpSpPr/>
          <p:nvPr/>
        </p:nvGrpSpPr>
        <p:grpSpPr>
          <a:xfrm>
            <a:off x="0" y="0"/>
            <a:ext cx="24384000" cy="13680668"/>
            <a:chOff x="0" y="0"/>
            <a:chExt cx="24384000" cy="13680668"/>
          </a:xfrm>
        </p:grpSpPr>
        <p:sp>
          <p:nvSpPr>
            <p:cNvPr id="16" name="Rectangle 15">
              <a:extLst>
                <a:ext uri="{FF2B5EF4-FFF2-40B4-BE49-F238E27FC236}">
                  <a16:creationId xmlns:a16="http://schemas.microsoft.com/office/drawing/2014/main" id="{D075ACAE-079A-42BC-BCEC-A166226248EF}"/>
                </a:ext>
              </a:extLst>
            </p:cNvPr>
            <p:cNvSpPr/>
            <p:nvPr/>
          </p:nvSpPr>
          <p:spPr>
            <a:xfrm>
              <a:off x="0" y="0"/>
              <a:ext cx="24384000" cy="13680668"/>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17" name="Foresight logo-01.png">
              <a:extLst>
                <a:ext uri="{FF2B5EF4-FFF2-40B4-BE49-F238E27FC236}">
                  <a16:creationId xmlns:a16="http://schemas.microsoft.com/office/drawing/2014/main" id="{5C29A60D-4DAB-4000-B5F0-307DC3DCCA37}"/>
                </a:ext>
              </a:extLst>
            </p:cNvPr>
            <p:cNvPicPr/>
            <p:nvPr/>
          </p:nvPicPr>
          <p:blipFill>
            <a:blip r:embed="rId3">
              <a:extLst/>
            </a:blip>
            <a:stretch>
              <a:fillRect/>
            </a:stretch>
          </p:blipFill>
          <p:spPr>
            <a:xfrm>
              <a:off x="681930" y="11757868"/>
              <a:ext cx="1435151" cy="1435150"/>
            </a:xfrm>
            <a:prstGeom prst="rect">
              <a:avLst/>
            </a:prstGeom>
            <a:ln w="12700">
              <a:miter lim="400000"/>
            </a:ln>
          </p:spPr>
        </p:pic>
      </p:grpSp>
      <p:grpSp>
        <p:nvGrpSpPr>
          <p:cNvPr id="24" name="Group 339"/>
          <p:cNvGrpSpPr/>
          <p:nvPr/>
        </p:nvGrpSpPr>
        <p:grpSpPr>
          <a:xfrm>
            <a:off x="4876801" y="5105400"/>
            <a:ext cx="6019800" cy="6019800"/>
            <a:chOff x="0" y="0"/>
            <a:chExt cx="2286000" cy="2285999"/>
          </a:xfrm>
        </p:grpSpPr>
        <p:sp>
          <p:nvSpPr>
            <p:cNvPr id="25" name="Shape 337"/>
            <p:cNvSpPr/>
            <p:nvPr/>
          </p:nvSpPr>
          <p:spPr>
            <a:xfrm>
              <a:off x="-1" y="0"/>
              <a:ext cx="2286002" cy="228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831"/>
            </a:solidFill>
            <a:ln w="25400" cap="flat">
              <a:noFill/>
              <a:round/>
            </a:ln>
            <a:effectLst/>
          </p:spPr>
          <p:txBody>
            <a:bodyPr wrap="square" lIns="0" tIns="0" rIns="0" bIns="0" numCol="1" anchor="ctr">
              <a:noAutofit/>
            </a:bodyPr>
            <a:lstStyle/>
            <a:p>
              <a:pPr lvl="0" algn="ctr">
                <a:buClr>
                  <a:srgbClr val="FFFFFF"/>
                </a:buClr>
                <a:buFont typeface="RaphaelIcons Medium"/>
                <a:defRPr sz="10000"/>
              </a:pPr>
              <a:endParaRPr dirty="0"/>
            </a:p>
          </p:txBody>
        </p:sp>
        <p:pic>
          <p:nvPicPr>
            <p:cNvPr id="26" name="2083demo.png"/>
            <p:cNvPicPr/>
            <p:nvPr/>
          </p:nvPicPr>
          <p:blipFill>
            <a:blip r:embed="rId4">
              <a:extLst/>
            </a:blip>
            <a:srcRect/>
            <a:stretch>
              <a:fillRect/>
            </a:stretch>
          </p:blipFill>
          <p:spPr>
            <a:xfrm>
              <a:off x="374501" y="279293"/>
              <a:ext cx="1422644" cy="1422643"/>
            </a:xfrm>
            <a:prstGeom prst="rect">
              <a:avLst/>
            </a:prstGeom>
            <a:ln w="12700" cap="flat">
              <a:noFill/>
              <a:miter lim="400000"/>
            </a:ln>
            <a:effectLst/>
          </p:spPr>
        </p:pic>
      </p:grpSp>
      <p:sp>
        <p:nvSpPr>
          <p:cNvPr id="422" name="Shape 422"/>
          <p:cNvSpPr>
            <a:spLocks noGrp="1"/>
          </p:cNvSpPr>
          <p:nvPr>
            <p:ph type="title"/>
          </p:nvPr>
        </p:nvSpPr>
        <p:spPr>
          <a:xfrm>
            <a:off x="876300" y="1038304"/>
            <a:ext cx="22631400" cy="1295401"/>
          </a:xfrm>
          <a:prstGeom prst="rect">
            <a:avLst/>
          </a:prstGeom>
        </p:spPr>
        <p:txBody>
          <a:bodyPr/>
          <a:lstStyle/>
          <a:p>
            <a:pPr lvl="0">
              <a:defRPr sz="1800" b="0" cap="none" spc="0">
                <a:solidFill>
                  <a:srgbClr val="000000"/>
                </a:solidFill>
                <a:uFillTx/>
              </a:defRPr>
            </a:pPr>
            <a:r>
              <a:rPr lang="en-US" sz="8400" b="1" cap="all" spc="-315" dirty="0">
                <a:solidFill>
                  <a:srgbClr val="FFFFFF"/>
                </a:solidFill>
                <a:uFill>
                  <a:solidFill>
                    <a:srgbClr val="FFFFFF"/>
                  </a:solidFill>
                </a:uFill>
              </a:rPr>
              <a:t>EXAMPLE Demographics signposts</a:t>
            </a:r>
            <a:endParaRPr sz="8400" b="1" cap="all" spc="-315" dirty="0">
              <a:solidFill>
                <a:srgbClr val="899AA5"/>
              </a:solidFill>
              <a:uFill>
                <a:solidFill>
                  <a:srgbClr val="899AA5"/>
                </a:solidFill>
              </a:uFill>
            </a:endParaRPr>
          </a:p>
        </p:txBody>
      </p:sp>
      <p:sp>
        <p:nvSpPr>
          <p:cNvPr id="3" name="Rectangle 2"/>
          <p:cNvSpPr/>
          <p:nvPr/>
        </p:nvSpPr>
        <p:spPr>
          <a:xfrm>
            <a:off x="12192000" y="3414891"/>
            <a:ext cx="10972800" cy="6186309"/>
          </a:xfrm>
          <a:prstGeom prst="rect">
            <a:avLst/>
          </a:prstGeom>
        </p:spPr>
        <p:txBody>
          <a:bodyPr wrap="square">
            <a:spAutoFit/>
          </a:bodyPr>
          <a:lstStyle/>
          <a:p>
            <a:pPr marL="857250" lvl="0" indent="-857250">
              <a:buFont typeface="Arial"/>
              <a:buChar char="•"/>
            </a:pPr>
            <a:r>
              <a:rPr lang="en-US" sz="6600" dirty="0">
                <a:solidFill>
                  <a:srgbClr val="FFFFFF"/>
                </a:solidFill>
                <a:uFill>
                  <a:solidFill>
                    <a:srgbClr val="899AA5"/>
                  </a:solidFill>
                </a:uFill>
                <a:latin typeface="Arial" panose="020B0604020202020204" pitchFamily="34" charset="0"/>
                <a:ea typeface="Montserrat-Regular"/>
                <a:cs typeface="Montserrat-Regular"/>
              </a:rPr>
              <a:t>VMT and VMT/capita?</a:t>
            </a:r>
          </a:p>
          <a:p>
            <a:pPr marL="857250" lvl="0" indent="-857250">
              <a:buFont typeface="Arial"/>
              <a:buChar char="•"/>
            </a:pPr>
            <a:r>
              <a:rPr lang="en-US" sz="6600" dirty="0">
                <a:solidFill>
                  <a:srgbClr val="FFFFFF"/>
                </a:solidFill>
                <a:uFill>
                  <a:solidFill>
                    <a:srgbClr val="899AA5"/>
                  </a:solidFill>
                </a:uFill>
                <a:latin typeface="Arial" panose="020B0604020202020204" pitchFamily="34" charset="0"/>
                <a:ea typeface="Montserrat-Regular"/>
                <a:cs typeface="Montserrat-Regular"/>
              </a:rPr>
              <a:t>Dependency ratio?</a:t>
            </a:r>
          </a:p>
          <a:p>
            <a:pPr marL="857250" lvl="0" indent="-857250">
              <a:buFont typeface="Arial"/>
              <a:buChar char="•"/>
            </a:pPr>
            <a:r>
              <a:rPr lang="en-US" sz="6600" dirty="0">
                <a:solidFill>
                  <a:srgbClr val="FFFFFF"/>
                </a:solidFill>
                <a:uFill>
                  <a:solidFill>
                    <a:srgbClr val="899AA5"/>
                  </a:solidFill>
                </a:uFill>
                <a:latin typeface="Arial" panose="020B0604020202020204" pitchFamily="34" charset="0"/>
                <a:ea typeface="Montserrat-Regular"/>
                <a:cs typeface="Montserrat-Regular"/>
              </a:rPr>
              <a:t>Immigration?</a:t>
            </a:r>
          </a:p>
          <a:p>
            <a:pPr marL="857250" lvl="0" indent="-857250">
              <a:buFont typeface="Arial"/>
              <a:buChar char="•"/>
            </a:pPr>
            <a:r>
              <a:rPr lang="en-US" sz="6600" dirty="0">
                <a:solidFill>
                  <a:srgbClr val="FFFFFF"/>
                </a:solidFill>
                <a:uFill>
                  <a:solidFill>
                    <a:srgbClr val="899AA5"/>
                  </a:solidFill>
                </a:uFill>
                <a:latin typeface="Arial" panose="020B0604020202020204" pitchFamily="34" charset="0"/>
                <a:ea typeface="Montserrat-Regular"/>
                <a:cs typeface="Montserrat-Regular"/>
              </a:rPr>
              <a:t>Labor force participation?</a:t>
            </a:r>
          </a:p>
          <a:p>
            <a:pPr marL="857250" lvl="0" indent="-857250">
              <a:buFont typeface="Arial"/>
              <a:buChar char="•"/>
            </a:pPr>
            <a:r>
              <a:rPr lang="en-US" sz="6600" dirty="0">
                <a:solidFill>
                  <a:srgbClr val="FFFFFF"/>
                </a:solidFill>
                <a:uFill>
                  <a:solidFill>
                    <a:srgbClr val="899AA5"/>
                  </a:solidFill>
                </a:uFill>
                <a:latin typeface="Arial" panose="020B0604020202020204" pitchFamily="34" charset="0"/>
                <a:ea typeface="Montserrat-Regular"/>
                <a:cs typeface="Montserrat-Regular"/>
              </a:rPr>
              <a:t>Birth rate/life expectancy?</a:t>
            </a:r>
          </a:p>
          <a:p>
            <a:pPr marL="857250" indent="-857250">
              <a:buFont typeface="Arial"/>
              <a:buChar char="•"/>
            </a:pPr>
            <a:r>
              <a:rPr lang="en-US" sz="6600" dirty="0">
                <a:solidFill>
                  <a:srgbClr val="FFFFFF"/>
                </a:solidFill>
                <a:uFill>
                  <a:solidFill>
                    <a:srgbClr val="899AA5"/>
                  </a:solidFill>
                </a:uFill>
                <a:latin typeface="Arial" panose="020B0604020202020204" pitchFamily="34" charset="0"/>
                <a:ea typeface="Montserrat-Regular"/>
                <a:cs typeface="Montserrat-Regular"/>
              </a:rPr>
              <a:t>Household size</a:t>
            </a:r>
            <a:r>
              <a:rPr lang="en-US" sz="6600" dirty="0">
                <a:solidFill>
                  <a:srgbClr val="FFFFFF"/>
                </a:solidFill>
                <a:uFill>
                  <a:solidFill>
                    <a:srgbClr val="899AA5"/>
                  </a:solidFill>
                </a:uFill>
                <a:latin typeface="Arial" panose="020B0604020202020204" pitchFamily="34" charset="0"/>
                <a:ea typeface="Montserrat-Regular"/>
                <a:cs typeface="Montserrat-Regular"/>
                <a:sym typeface="Montserrat-Regular"/>
              </a:rPr>
              <a:t>? </a:t>
            </a:r>
          </a:p>
        </p:txBody>
      </p:sp>
      <p:grpSp>
        <p:nvGrpSpPr>
          <p:cNvPr id="14" name="Group 13"/>
          <p:cNvGrpSpPr/>
          <p:nvPr/>
        </p:nvGrpSpPr>
        <p:grpSpPr>
          <a:xfrm>
            <a:off x="4114800" y="3429000"/>
            <a:ext cx="3015519" cy="2958359"/>
            <a:chOff x="1917369" y="3204775"/>
            <a:chExt cx="5080002" cy="4962337"/>
          </a:xfrm>
        </p:grpSpPr>
        <p:sp>
          <p:nvSpPr>
            <p:cNvPr id="15" name="Shape 381"/>
            <p:cNvSpPr/>
            <p:nvPr/>
          </p:nvSpPr>
          <p:spPr>
            <a:xfrm>
              <a:off x="1917369" y="3204775"/>
              <a:ext cx="5080002" cy="4962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C0A27"/>
            </a:solidFill>
            <a:ln w="279400" cap="flat">
              <a:solidFill>
                <a:srgbClr val="00C9CA"/>
              </a:solidFill>
              <a:prstDash val="solid"/>
              <a:miter lim="400000"/>
            </a:ln>
            <a:effectLst/>
          </p:spPr>
          <p:txBody>
            <a:bodyPr wrap="square" lIns="0" tIns="0" rIns="0" bIns="0" numCol="1" anchor="t">
              <a:noAutofit/>
            </a:bodyPr>
            <a:lstStyle/>
            <a:p>
              <a:pPr lvl="0" defTabSz="1219200">
                <a:defRPr sz="3200">
                  <a:solidFill>
                    <a:srgbClr val="000000"/>
                  </a:solidFill>
                  <a:uFillTx/>
                  <a:latin typeface="Helvetica"/>
                  <a:ea typeface="Helvetica"/>
                  <a:cs typeface="Helvetica"/>
                  <a:sym typeface="Helvetica"/>
                </a:defRPr>
              </a:pPr>
              <a:endParaRPr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933" y="3481158"/>
              <a:ext cx="3880152" cy="3880152"/>
            </a:xfrm>
            <a:prstGeom prst="rect">
              <a:avLst/>
            </a:prstGeom>
          </p:spPr>
        </p:pic>
      </p:grpSp>
    </p:spTree>
    <p:extLst>
      <p:ext uri="{BB962C8B-B14F-4D97-AF65-F5344CB8AC3E}">
        <p14:creationId xmlns:p14="http://schemas.microsoft.com/office/powerpoint/2010/main" val="17489120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F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pPr>
            <a:endParaRPr lang="en-US" sz="3600" kern="1200">
              <a:solidFill>
                <a:prstClr val="white"/>
              </a:solidFill>
              <a:uFillTx/>
              <a:latin typeface="Calibri" panose="020F0502020204030204"/>
            </a:endParaRPr>
          </a:p>
        </p:txBody>
      </p:sp>
      <p:grpSp>
        <p:nvGrpSpPr>
          <p:cNvPr id="159747" name="Group 82">
            <a:extLst>
              <a:ext uri="{FF2B5EF4-FFF2-40B4-BE49-F238E27FC236}">
                <a16:creationId xmlns:a16="http://schemas.microsoft.com/office/drawing/2014/main" id="{F0560415-1C2F-4AB0-8110-9D3FBA7055CF}"/>
              </a:ext>
            </a:extLst>
          </p:cNvPr>
          <p:cNvGrpSpPr>
            <a:grpSpLocks/>
          </p:cNvGrpSpPr>
          <p:nvPr/>
        </p:nvGrpSpPr>
        <p:grpSpPr bwMode="auto">
          <a:xfrm>
            <a:off x="4230634" y="5449887"/>
            <a:ext cx="5056188" cy="2377758"/>
            <a:chOff x="0" y="254000"/>
            <a:chExt cx="5056378" cy="2377499"/>
          </a:xfrm>
        </p:grpSpPr>
        <p:sp>
          <p:nvSpPr>
            <p:cNvPr id="80" name="Shape 80">
              <a:extLst>
                <a:ext uri="{FF2B5EF4-FFF2-40B4-BE49-F238E27FC236}">
                  <a16:creationId xmlns:a16="http://schemas.microsoft.com/office/drawing/2014/main" id="{11F274E7-D403-47AE-B7F3-644AE6036CB7}"/>
                </a:ext>
              </a:extLst>
            </p:cNvPr>
            <p:cNvSpPr/>
            <p:nvPr/>
          </p:nvSpPr>
          <p:spPr>
            <a:xfrm>
              <a:off x="0" y="254000"/>
              <a:ext cx="5056378" cy="750806"/>
            </a:xfrm>
            <a:prstGeom prst="rect">
              <a:avLst/>
            </a:prstGeom>
            <a:noFill/>
            <a:ln w="12700" cap="flat">
              <a:noFill/>
              <a:round/>
            </a:ln>
            <a:effectLst/>
            <a:extLst>
              <a:ext uri="{C572A759-6A51-4108-AA02-DFA0A04FC94B}"/>
            </a:extLst>
          </p:spPr>
          <p:txBody>
            <a:bodyPr lIns="38100" tIns="38100" rIns="38100" bIns="38100"/>
            <a:lstStyle>
              <a:lvl1pPr defTabSz="2438400">
                <a:buClr>
                  <a:srgbClr val="FFFFFF"/>
                </a:buClr>
                <a:defRPr sz="4000">
                  <a:solidFill>
                    <a:srgbClr val="FFFFFF"/>
                  </a:solidFill>
                  <a:uFill>
                    <a:solidFill>
                      <a:srgbClr val="FFFFFF"/>
                    </a:solidFill>
                  </a:uFill>
                  <a:latin typeface="Montserrat-Regular"/>
                  <a:ea typeface="Montserrat-Regular"/>
                  <a:cs typeface="Montserrat-Regular"/>
                  <a:sym typeface="Montserrat-Regular"/>
                </a:defRPr>
              </a:lvl1pPr>
            </a:lstStyle>
            <a:p>
              <a:pPr algn="l" defTabSz="4876800" rtl="0">
                <a:defRPr sz="1800">
                  <a:solidFill>
                    <a:srgbClr val="000000"/>
                  </a:solidFill>
                  <a:uFillTx/>
                </a:defRPr>
              </a:pPr>
              <a:r>
                <a:rPr sz="3200" b="1" dirty="0">
                  <a:solidFill>
                    <a:srgbClr val="FEFFFF"/>
                  </a:solidFill>
                  <a:uFillTx/>
                  <a:latin typeface="Arial" panose="020B0604020202020204" pitchFamily="34" charset="0"/>
                </a:rPr>
                <a:t>POINT FORECAST</a:t>
              </a:r>
            </a:p>
          </p:txBody>
        </p:sp>
        <p:sp>
          <p:nvSpPr>
            <p:cNvPr id="81" name="Shape 81">
              <a:extLst>
                <a:ext uri="{FF2B5EF4-FFF2-40B4-BE49-F238E27FC236}">
                  <a16:creationId xmlns:a16="http://schemas.microsoft.com/office/drawing/2014/main" id="{28615BB6-464D-44B2-8A28-08EAC7B5FF9C}"/>
                </a:ext>
              </a:extLst>
            </p:cNvPr>
            <p:cNvSpPr/>
            <p:nvPr/>
          </p:nvSpPr>
          <p:spPr>
            <a:xfrm>
              <a:off x="0" y="1485448"/>
              <a:ext cx="3275135" cy="1146051"/>
            </a:xfrm>
            <a:prstGeom prst="rect">
              <a:avLst/>
            </a:prstGeom>
            <a:noFill/>
            <a:ln w="12700" cap="flat">
              <a:noFill/>
              <a:round/>
            </a:ln>
            <a:effectLst/>
            <a:extLst>
              <a:ext uri="{C572A759-6A51-4108-AA02-DFA0A04FC94B}"/>
            </a:extLst>
          </p:spPr>
          <p:txBody>
            <a:bodyPr lIns="38100" tIns="38100" rIns="38100" bIns="38100"/>
            <a:lstStyle>
              <a:lvl1pPr defTabSz="2438400">
                <a:lnSpc>
                  <a:spcPct val="80000"/>
                </a:lnSpc>
                <a:buClr>
                  <a:srgbClr val="E0E0E0"/>
                </a:buClr>
                <a:defRPr sz="2600">
                  <a:solidFill>
                    <a:srgbClr val="C6CCD0"/>
                  </a:solidFill>
                  <a:uFill>
                    <a:solidFill>
                      <a:srgbClr val="C6CCD0"/>
                    </a:solidFill>
                  </a:uFill>
                </a:defRPr>
              </a:lvl1pPr>
            </a:lstStyle>
            <a:p>
              <a:pPr algn="l" defTabSz="4876800" rtl="0">
                <a:lnSpc>
                  <a:spcPct val="100000"/>
                </a:lnSpc>
                <a:defRPr sz="1800">
                  <a:solidFill>
                    <a:srgbClr val="000000"/>
                  </a:solidFill>
                  <a:uFillTx/>
                </a:defRPr>
              </a:pPr>
              <a:r>
                <a:rPr sz="2800" b="1" dirty="0">
                  <a:solidFill>
                    <a:srgbClr val="FEFFFF"/>
                  </a:solidFill>
                  <a:uFillTx/>
                  <a:latin typeface="Arial" panose="020B0604020202020204" pitchFamily="34" charset="0"/>
                </a:rPr>
                <a:t>Planning for a short term point in time.</a:t>
              </a:r>
            </a:p>
          </p:txBody>
        </p:sp>
      </p:grpSp>
      <p:sp>
        <p:nvSpPr>
          <p:cNvPr id="83" name="Shape 83">
            <a:extLst>
              <a:ext uri="{FF2B5EF4-FFF2-40B4-BE49-F238E27FC236}">
                <a16:creationId xmlns:a16="http://schemas.microsoft.com/office/drawing/2014/main" id="{8084C49D-0C7F-433E-936E-50E24E8FEEB7}"/>
              </a:ext>
            </a:extLst>
          </p:cNvPr>
          <p:cNvSpPr/>
          <p:nvPr/>
        </p:nvSpPr>
        <p:spPr>
          <a:xfrm>
            <a:off x="19688176" y="8096251"/>
            <a:ext cx="3113032" cy="507831"/>
          </a:xfrm>
          <a:prstGeom prst="rect">
            <a:avLst/>
          </a:prstGeom>
          <a:noFill/>
          <a:ln w="12700" cap="flat">
            <a:noFill/>
            <a:round/>
          </a:ln>
          <a:effectLst/>
          <a:extLst>
            <a:ext uri="{C572A759-6A51-4108-AA02-DFA0A04FC94B}"/>
          </a:extLst>
        </p:spPr>
        <p:txBody>
          <a:bodyPr wrap="none" lIns="38100" tIns="38100" rIns="38100" bIns="38100">
            <a:spAutoFit/>
          </a:bodyPr>
          <a:lstStyle>
            <a:lvl1pPr defTabSz="2438400">
              <a:buClr>
                <a:srgbClr val="FFFFFF"/>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defTabSz="4876800" rtl="0">
              <a:defRPr sz="1800">
                <a:solidFill>
                  <a:srgbClr val="000000"/>
                </a:solidFill>
                <a:uFillTx/>
              </a:defRPr>
            </a:pPr>
            <a:r>
              <a:rPr lang="en-US" sz="2800" b="1" dirty="0">
                <a:solidFill>
                  <a:srgbClr val="FEFFFF"/>
                </a:solidFill>
                <a:uFillTx/>
                <a:latin typeface="Arial" panose="020B0604020202020204" pitchFamily="34" charset="0"/>
              </a:rPr>
              <a:t>Future Scenario </a:t>
            </a:r>
            <a:r>
              <a:rPr sz="2800" b="1" dirty="0">
                <a:solidFill>
                  <a:srgbClr val="FEFFFF"/>
                </a:solidFill>
                <a:uFillTx/>
                <a:latin typeface="Arial" panose="020B0604020202020204" pitchFamily="34" charset="0"/>
              </a:rPr>
              <a:t>1</a:t>
            </a:r>
          </a:p>
        </p:txBody>
      </p:sp>
      <p:grpSp>
        <p:nvGrpSpPr>
          <p:cNvPr id="159749" name="Group 88">
            <a:extLst>
              <a:ext uri="{FF2B5EF4-FFF2-40B4-BE49-F238E27FC236}">
                <a16:creationId xmlns:a16="http://schemas.microsoft.com/office/drawing/2014/main" id="{C4EA3EBC-76CC-4C76-84A5-7A5439EA36E7}"/>
              </a:ext>
            </a:extLst>
          </p:cNvPr>
          <p:cNvGrpSpPr>
            <a:grpSpLocks/>
          </p:cNvGrpSpPr>
          <p:nvPr/>
        </p:nvGrpSpPr>
        <p:grpSpPr bwMode="auto">
          <a:xfrm>
            <a:off x="4189415" y="9750426"/>
            <a:ext cx="6278963" cy="2536310"/>
            <a:chOff x="0" y="190500"/>
            <a:chExt cx="6278924" cy="2536443"/>
          </a:xfrm>
        </p:grpSpPr>
        <p:sp>
          <p:nvSpPr>
            <p:cNvPr id="86" name="Shape 86">
              <a:extLst>
                <a:ext uri="{FF2B5EF4-FFF2-40B4-BE49-F238E27FC236}">
                  <a16:creationId xmlns:a16="http://schemas.microsoft.com/office/drawing/2014/main" id="{03E1190E-5649-4BB6-98CF-8FADF4A5B2AD}"/>
                </a:ext>
              </a:extLst>
            </p:cNvPr>
            <p:cNvSpPr/>
            <p:nvPr/>
          </p:nvSpPr>
          <p:spPr>
            <a:xfrm>
              <a:off x="0" y="190500"/>
              <a:ext cx="6278924" cy="569417"/>
            </a:xfrm>
            <a:prstGeom prst="rect">
              <a:avLst/>
            </a:prstGeom>
            <a:noFill/>
            <a:ln w="12700" cap="flat">
              <a:noFill/>
              <a:round/>
            </a:ln>
            <a:effectLst/>
            <a:extLst>
              <a:ext uri="{C572A759-6A51-4108-AA02-DFA0A04FC94B}"/>
            </a:extLst>
          </p:spPr>
          <p:txBody>
            <a:bodyPr wrap="none" lIns="38100" tIns="38100" rIns="38100" bIns="38100">
              <a:spAutoFit/>
            </a:bodyPr>
            <a:lstStyle>
              <a:lvl1pPr defTabSz="2438400">
                <a:buClr>
                  <a:srgbClr val="006EA9"/>
                </a:buClr>
                <a:defRPr sz="4000">
                  <a:solidFill>
                    <a:srgbClr val="FFFFFF"/>
                  </a:solidFill>
                  <a:uFill>
                    <a:solidFill>
                      <a:srgbClr val="FFFFFF"/>
                    </a:solidFill>
                  </a:uFill>
                  <a:latin typeface="Montserrat-Regular"/>
                  <a:ea typeface="Montserrat-Regular"/>
                  <a:cs typeface="Montserrat-Regular"/>
                  <a:sym typeface="Montserrat-Regular"/>
                </a:defRPr>
              </a:lvl1pPr>
            </a:lstStyle>
            <a:p>
              <a:pPr algn="l" defTabSz="4876800" rtl="0">
                <a:defRPr sz="1800">
                  <a:solidFill>
                    <a:srgbClr val="000000"/>
                  </a:solidFill>
                  <a:uFillTx/>
                </a:defRPr>
              </a:pPr>
              <a:r>
                <a:rPr lang="en-US" sz="3200" b="1" dirty="0">
                  <a:solidFill>
                    <a:srgbClr val="FEFFFF"/>
                  </a:solidFill>
                  <a:uFillTx/>
                  <a:latin typeface="Arial" panose="020B0604020202020204" pitchFamily="34" charset="0"/>
                </a:rPr>
                <a:t>FUTURE SCENARIO </a:t>
              </a:r>
              <a:r>
                <a:rPr sz="3200" b="1" dirty="0">
                  <a:solidFill>
                    <a:srgbClr val="FEFFFF"/>
                  </a:solidFill>
                  <a:uFillTx/>
                  <a:latin typeface="Arial" panose="020B0604020202020204" pitchFamily="34" charset="0"/>
                </a:rPr>
                <a:t>PLANNING</a:t>
              </a:r>
            </a:p>
          </p:txBody>
        </p:sp>
        <p:sp>
          <p:nvSpPr>
            <p:cNvPr id="87" name="Shape 87">
              <a:extLst>
                <a:ext uri="{FF2B5EF4-FFF2-40B4-BE49-F238E27FC236}">
                  <a16:creationId xmlns:a16="http://schemas.microsoft.com/office/drawing/2014/main" id="{C5137377-8B82-4761-88D1-CE1F189CAE66}"/>
                </a:ext>
              </a:extLst>
            </p:cNvPr>
            <p:cNvSpPr/>
            <p:nvPr/>
          </p:nvSpPr>
          <p:spPr>
            <a:xfrm>
              <a:off x="41220" y="1357265"/>
              <a:ext cx="5394292" cy="1369678"/>
            </a:xfrm>
            <a:prstGeom prst="rect">
              <a:avLst/>
            </a:prstGeom>
            <a:noFill/>
            <a:ln w="12700" cap="flat">
              <a:noFill/>
              <a:round/>
            </a:ln>
            <a:effectLst/>
            <a:extLst>
              <a:ext uri="{C572A759-6A51-4108-AA02-DFA0A04FC94B}"/>
            </a:extLst>
          </p:spPr>
          <p:txBody>
            <a:bodyPr lIns="38100" tIns="38100" rIns="38100" bIns="38100">
              <a:spAutoFit/>
            </a:bodyPr>
            <a:lstStyle>
              <a:lvl1pPr defTabSz="2438400">
                <a:lnSpc>
                  <a:spcPct val="80000"/>
                </a:lnSpc>
                <a:buClr>
                  <a:srgbClr val="E0E0E0"/>
                </a:buClr>
                <a:defRPr sz="2600">
                  <a:solidFill>
                    <a:srgbClr val="C6CCD0"/>
                  </a:solidFill>
                  <a:uFill>
                    <a:solidFill>
                      <a:srgbClr val="C6CCD0"/>
                    </a:solidFill>
                  </a:uFill>
                </a:defRPr>
              </a:lvl1pPr>
            </a:lstStyle>
            <a:p>
              <a:pPr algn="l" defTabSz="4876800" rtl="0">
                <a:lnSpc>
                  <a:spcPct val="100000"/>
                </a:lnSpc>
                <a:defRPr sz="1800">
                  <a:solidFill>
                    <a:srgbClr val="000000"/>
                  </a:solidFill>
                  <a:uFillTx/>
                </a:defRPr>
              </a:pPr>
              <a:r>
                <a:rPr sz="2800" b="1" dirty="0">
                  <a:solidFill>
                    <a:srgbClr val="FEFFFF"/>
                  </a:solidFill>
                  <a:uFillTx/>
                  <a:latin typeface="Arial" panose="020B0604020202020204" pitchFamily="34" charset="0"/>
                </a:rPr>
                <a:t>Looking out decades and letting the future drive the planning.</a:t>
              </a:r>
            </a:p>
          </p:txBody>
        </p:sp>
      </p:grpSp>
      <p:sp>
        <p:nvSpPr>
          <p:cNvPr id="159750" name="Shape 89">
            <a:extLst>
              <a:ext uri="{FF2B5EF4-FFF2-40B4-BE49-F238E27FC236}">
                <a16:creationId xmlns:a16="http://schemas.microsoft.com/office/drawing/2014/main" id="{F64C5499-D7A5-448D-92C0-377DC1349374}"/>
              </a:ext>
            </a:extLst>
          </p:cNvPr>
          <p:cNvSpPr>
            <a:spLocks noChangeShapeType="1"/>
          </p:cNvSpPr>
          <p:nvPr/>
        </p:nvSpPr>
        <p:spPr bwMode="auto">
          <a:xfrm>
            <a:off x="19375438" y="8858250"/>
            <a:ext cx="4000500" cy="0"/>
          </a:xfrm>
          <a:prstGeom prst="line">
            <a:avLst/>
          </a:prstGeom>
          <a:noFill/>
          <a:ln w="38100">
            <a:solidFill>
              <a:srgbClr val="85929C"/>
            </a:solidFill>
            <a:round/>
            <a:headEn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9752" name="Shape 91">
            <a:extLst>
              <a:ext uri="{FF2B5EF4-FFF2-40B4-BE49-F238E27FC236}">
                <a16:creationId xmlns:a16="http://schemas.microsoft.com/office/drawing/2014/main" id="{849F173A-1107-4760-B423-4EBB8858C1FC}"/>
              </a:ext>
            </a:extLst>
          </p:cNvPr>
          <p:cNvSpPr>
            <a:spLocks noChangeShapeType="1"/>
          </p:cNvSpPr>
          <p:nvPr/>
        </p:nvSpPr>
        <p:spPr bwMode="auto">
          <a:xfrm>
            <a:off x="3640084" y="6237286"/>
            <a:ext cx="7699376" cy="0"/>
          </a:xfrm>
          <a:prstGeom prst="line">
            <a:avLst/>
          </a:prstGeom>
          <a:noFill/>
          <a:ln w="38100">
            <a:solidFill>
              <a:srgbClr val="85929C"/>
            </a:solidFill>
            <a:round/>
            <a:headEn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9753" name="Shape 92">
            <a:extLst>
              <a:ext uri="{FF2B5EF4-FFF2-40B4-BE49-F238E27FC236}">
                <a16:creationId xmlns:a16="http://schemas.microsoft.com/office/drawing/2014/main" id="{FD593D3D-0DF6-4874-B694-B86F07BCC007}"/>
              </a:ext>
            </a:extLst>
          </p:cNvPr>
          <p:cNvSpPr>
            <a:spLocks noChangeShapeType="1"/>
          </p:cNvSpPr>
          <p:nvPr/>
        </p:nvSpPr>
        <p:spPr bwMode="auto">
          <a:xfrm>
            <a:off x="3871915" y="10512426"/>
            <a:ext cx="11833226" cy="179388"/>
          </a:xfrm>
          <a:prstGeom prst="line">
            <a:avLst/>
          </a:prstGeom>
          <a:noFill/>
          <a:ln w="38100">
            <a:solidFill>
              <a:srgbClr val="85929C"/>
            </a:solidFill>
            <a:miter lim="400000"/>
            <a:headEn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02411" name="Shape 106">
            <a:extLst>
              <a:ext uri="{FF2B5EF4-FFF2-40B4-BE49-F238E27FC236}">
                <a16:creationId xmlns:a16="http://schemas.microsoft.com/office/drawing/2014/main" id="{FCCC3E65-5FE7-4EB4-9966-A0E2B6A344DA}"/>
              </a:ext>
            </a:extLst>
          </p:cNvPr>
          <p:cNvSpPr>
            <a:spLocks noGrp="1"/>
          </p:cNvSpPr>
          <p:nvPr>
            <p:ph type="body" idx="1"/>
          </p:nvPr>
        </p:nvSpPr>
        <p:spPr bwMode="auto">
          <a:xfrm>
            <a:off x="1219200" y="609065"/>
            <a:ext cx="21945600" cy="933450"/>
          </a:xfrm>
        </p:spPr>
        <p:txBody>
          <a:bodyPr vert="horz" wrap="square" anchor="t" anchorCtr="0" compatLnSpc="1">
            <a:prstTxWarp prst="textNoShape">
              <a:avLst/>
            </a:prstTxWarp>
            <a:noAutofit/>
          </a:bodyPr>
          <a:lstStyle/>
          <a:p>
            <a:pPr eaLnBrk="1" hangingPunct="1">
              <a:spcBef>
                <a:spcPct val="0"/>
              </a:spcBef>
              <a:buClr>
                <a:srgbClr val="009FD8"/>
              </a:buClr>
              <a:buFont typeface="ArialUnicodeMS"/>
              <a:buNone/>
              <a:defRPr/>
            </a:pPr>
            <a:r>
              <a:rPr lang="en-US" altLang="en-US" sz="9600" b="1" dirty="0">
                <a:solidFill>
                  <a:srgbClr val="FEFFFF"/>
                </a:solidFill>
                <a:latin typeface="Arial" panose="020B0604020202020204" pitchFamily="34" charset="0"/>
                <a:cs typeface="Arial" panose="020B0604020202020204" pitchFamily="34" charset="0"/>
              </a:rPr>
              <a:t>A shift from prediction to preparation</a:t>
            </a:r>
          </a:p>
        </p:txBody>
      </p:sp>
      <p:sp>
        <p:nvSpPr>
          <p:cNvPr id="159758" name="Shape 109">
            <a:extLst>
              <a:ext uri="{FF2B5EF4-FFF2-40B4-BE49-F238E27FC236}">
                <a16:creationId xmlns:a16="http://schemas.microsoft.com/office/drawing/2014/main" id="{FF931CE5-18DC-4766-9A82-E42C036BB3C8}"/>
              </a:ext>
            </a:extLst>
          </p:cNvPr>
          <p:cNvSpPr>
            <a:spLocks/>
          </p:cNvSpPr>
          <p:nvPr/>
        </p:nvSpPr>
        <p:spPr bwMode="auto">
          <a:xfrm>
            <a:off x="11204520" y="5921372"/>
            <a:ext cx="639764" cy="639764"/>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B26E4"/>
          </a:solidFill>
          <a:ln>
            <a:noFill/>
          </a:ln>
          <a:extLst>
            <a:ext uri="{91240B29-F687-4F45-9708-019B960494DF}">
              <a14:hiddenLine xmlns:a14="http://schemas.microsoft.com/office/drawing/2010/main" w="25400">
                <a:solidFill>
                  <a:srgbClr val="000000"/>
                </a:solidFill>
                <a:round/>
                <a:headEnd/>
                <a:tailEnd/>
              </a14:hiddenLine>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14" name="Shape 114">
            <a:extLst>
              <a:ext uri="{FF2B5EF4-FFF2-40B4-BE49-F238E27FC236}">
                <a16:creationId xmlns:a16="http://schemas.microsoft.com/office/drawing/2014/main" id="{DC802525-0B14-442D-8CE7-1678F3BB3AD6}"/>
              </a:ext>
            </a:extLst>
          </p:cNvPr>
          <p:cNvSpPr/>
          <p:nvPr/>
        </p:nvSpPr>
        <p:spPr>
          <a:xfrm>
            <a:off x="18730000" y="3789887"/>
            <a:ext cx="4225516" cy="569387"/>
          </a:xfrm>
          <a:prstGeom prst="rect">
            <a:avLst/>
          </a:prstGeom>
          <a:ln w="12700">
            <a:round/>
          </a:ln>
          <a:extLst>
            <a:ext uri="{C572A759-6A51-4108-AA02-DFA0A04FC94B}"/>
          </a:extLst>
        </p:spPr>
        <p:txBody>
          <a:bodyPr wrap="none" lIns="38100" tIns="38100" rIns="38100" bIns="38100">
            <a:spAutoFit/>
          </a:bodyPr>
          <a:lstStyle>
            <a:lvl1pPr defTabSz="2438400">
              <a:buClr>
                <a:srgbClr val="FFFFFF"/>
              </a:buClr>
              <a:defRPr sz="3300">
                <a:solidFill>
                  <a:srgbClr val="FFFFFF"/>
                </a:solidFill>
                <a:uFill>
                  <a:solidFill>
                    <a:srgbClr val="FFFFFF"/>
                  </a:solidFill>
                </a:uFill>
                <a:latin typeface="Montserrat-Regular"/>
                <a:ea typeface="Montserrat-Regular"/>
                <a:cs typeface="Montserrat-Regular"/>
                <a:sym typeface="Montserrat-Regular"/>
              </a:defRPr>
            </a:lvl1pPr>
          </a:lstStyle>
          <a:p>
            <a:pPr algn="l" defTabSz="4876800" rtl="0">
              <a:defRPr sz="1800">
                <a:solidFill>
                  <a:srgbClr val="000000"/>
                </a:solidFill>
                <a:uFillTx/>
              </a:defRPr>
            </a:pPr>
            <a:r>
              <a:rPr sz="3200" b="1" dirty="0">
                <a:solidFill>
                  <a:srgbClr val="FEFFFF"/>
                </a:solidFill>
                <a:uFillTx/>
                <a:latin typeface="Arial" panose="020B0604020202020204" pitchFamily="34" charset="0"/>
              </a:rPr>
              <a:t>PLANNING HORIZON</a:t>
            </a:r>
          </a:p>
        </p:txBody>
      </p:sp>
      <p:sp>
        <p:nvSpPr>
          <p:cNvPr id="159761" name="Shape 115">
            <a:extLst>
              <a:ext uri="{FF2B5EF4-FFF2-40B4-BE49-F238E27FC236}">
                <a16:creationId xmlns:a16="http://schemas.microsoft.com/office/drawing/2014/main" id="{94D51C2C-8F5A-432A-995A-A4D40EE1226C}"/>
              </a:ext>
            </a:extLst>
          </p:cNvPr>
          <p:cNvSpPr>
            <a:spLocks noChangeShapeType="1"/>
          </p:cNvSpPr>
          <p:nvPr/>
        </p:nvSpPr>
        <p:spPr bwMode="auto">
          <a:xfrm flipV="1">
            <a:off x="15932151" y="9245600"/>
            <a:ext cx="1852614" cy="1222376"/>
          </a:xfrm>
          <a:prstGeom prst="line">
            <a:avLst/>
          </a:prstGeom>
          <a:noFill/>
          <a:ln w="38100">
            <a:solidFill>
              <a:srgbClr val="85929C"/>
            </a:solidFill>
            <a:miter lim="400000"/>
            <a:headEnd type="stealth" w="med" len="me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9762" name="Shape 116">
            <a:extLst>
              <a:ext uri="{FF2B5EF4-FFF2-40B4-BE49-F238E27FC236}">
                <a16:creationId xmlns:a16="http://schemas.microsoft.com/office/drawing/2014/main" id="{0AF1F990-FF5B-4D2B-8796-A7C492AD2B41}"/>
              </a:ext>
            </a:extLst>
          </p:cNvPr>
          <p:cNvSpPr>
            <a:spLocks noChangeShapeType="1"/>
          </p:cNvSpPr>
          <p:nvPr/>
        </p:nvSpPr>
        <p:spPr bwMode="auto">
          <a:xfrm>
            <a:off x="15928976" y="10948989"/>
            <a:ext cx="1858964" cy="1176338"/>
          </a:xfrm>
          <a:prstGeom prst="line">
            <a:avLst/>
          </a:prstGeom>
          <a:noFill/>
          <a:ln w="38100">
            <a:solidFill>
              <a:srgbClr val="85929C"/>
            </a:solidFill>
            <a:miter lim="400000"/>
            <a:headEnd type="stealth" w="med" len="me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59763" name="Shape 117">
            <a:extLst>
              <a:ext uri="{FF2B5EF4-FFF2-40B4-BE49-F238E27FC236}">
                <a16:creationId xmlns:a16="http://schemas.microsoft.com/office/drawing/2014/main" id="{2E32386A-E63F-4855-9283-F683891B0CD4}"/>
              </a:ext>
            </a:extLst>
          </p:cNvPr>
          <p:cNvSpPr>
            <a:spLocks noChangeShapeType="1"/>
          </p:cNvSpPr>
          <p:nvPr/>
        </p:nvSpPr>
        <p:spPr bwMode="auto">
          <a:xfrm>
            <a:off x="15887701" y="10709276"/>
            <a:ext cx="2041526" cy="0"/>
          </a:xfrm>
          <a:prstGeom prst="line">
            <a:avLst/>
          </a:prstGeom>
          <a:noFill/>
          <a:ln w="38100">
            <a:solidFill>
              <a:srgbClr val="85929C"/>
            </a:solidFill>
            <a:round/>
            <a:headEnd type="stealth" w="med" len="me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18" name="Shape 118">
            <a:extLst>
              <a:ext uri="{FF2B5EF4-FFF2-40B4-BE49-F238E27FC236}">
                <a16:creationId xmlns:a16="http://schemas.microsoft.com/office/drawing/2014/main" id="{7F03E77F-14ED-43A7-B956-34C5F8A20E4C}"/>
              </a:ext>
            </a:extLst>
          </p:cNvPr>
          <p:cNvSpPr/>
          <p:nvPr/>
        </p:nvSpPr>
        <p:spPr>
          <a:xfrm>
            <a:off x="19669126" y="9810751"/>
            <a:ext cx="3113032" cy="507831"/>
          </a:xfrm>
          <a:prstGeom prst="rect">
            <a:avLst/>
          </a:prstGeom>
          <a:noFill/>
          <a:ln w="12700" cap="flat">
            <a:noFill/>
            <a:round/>
          </a:ln>
          <a:effectLst/>
          <a:extLst>
            <a:ext uri="{C572A759-6A51-4108-AA02-DFA0A04FC94B}"/>
          </a:extLst>
        </p:spPr>
        <p:txBody>
          <a:bodyPr wrap="none" lIns="38100" tIns="38100" rIns="38100" bIns="38100">
            <a:spAutoFit/>
          </a:bodyPr>
          <a:lstStyle>
            <a:lvl1pPr defTabSz="2438400">
              <a:buClr>
                <a:srgbClr val="FFFFFF"/>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defTabSz="4876800" rtl="0">
              <a:defRPr sz="1800">
                <a:solidFill>
                  <a:srgbClr val="000000"/>
                </a:solidFill>
                <a:uFillTx/>
              </a:defRPr>
            </a:pPr>
            <a:r>
              <a:rPr lang="en-US" sz="2800" b="1" dirty="0">
                <a:solidFill>
                  <a:srgbClr val="FEFFFF"/>
                </a:solidFill>
                <a:uFillTx/>
                <a:latin typeface="Arial" panose="020B0604020202020204" pitchFamily="34" charset="0"/>
              </a:rPr>
              <a:t>Future Scenario </a:t>
            </a:r>
            <a:r>
              <a:rPr sz="2800" b="1" dirty="0">
                <a:solidFill>
                  <a:srgbClr val="FEFFFF"/>
                </a:solidFill>
                <a:uFillTx/>
                <a:latin typeface="Arial" panose="020B0604020202020204" pitchFamily="34" charset="0"/>
              </a:rPr>
              <a:t>2</a:t>
            </a:r>
          </a:p>
        </p:txBody>
      </p:sp>
      <p:sp>
        <p:nvSpPr>
          <p:cNvPr id="159765" name="Shape 121">
            <a:extLst>
              <a:ext uri="{FF2B5EF4-FFF2-40B4-BE49-F238E27FC236}">
                <a16:creationId xmlns:a16="http://schemas.microsoft.com/office/drawing/2014/main" id="{ED6C804E-5F5A-4FB8-9F9A-F39D1C3D5365}"/>
              </a:ext>
            </a:extLst>
          </p:cNvPr>
          <p:cNvSpPr>
            <a:spLocks noChangeShapeType="1"/>
          </p:cNvSpPr>
          <p:nvPr/>
        </p:nvSpPr>
        <p:spPr bwMode="auto">
          <a:xfrm flipV="1">
            <a:off x="19357976" y="10572750"/>
            <a:ext cx="4017964" cy="0"/>
          </a:xfrm>
          <a:prstGeom prst="line">
            <a:avLst/>
          </a:prstGeom>
          <a:noFill/>
          <a:ln w="38100">
            <a:solidFill>
              <a:srgbClr val="85929C"/>
            </a:solidFill>
            <a:round/>
            <a:headEn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125" name="Shape 125">
            <a:extLst>
              <a:ext uri="{FF2B5EF4-FFF2-40B4-BE49-F238E27FC236}">
                <a16:creationId xmlns:a16="http://schemas.microsoft.com/office/drawing/2014/main" id="{4402D7DB-69F7-4548-8EED-284DF467589C}"/>
              </a:ext>
            </a:extLst>
          </p:cNvPr>
          <p:cNvSpPr/>
          <p:nvPr/>
        </p:nvSpPr>
        <p:spPr>
          <a:xfrm>
            <a:off x="19669126" y="11415715"/>
            <a:ext cx="3113032" cy="507831"/>
          </a:xfrm>
          <a:prstGeom prst="rect">
            <a:avLst/>
          </a:prstGeom>
          <a:noFill/>
          <a:ln w="12700" cap="flat">
            <a:noFill/>
            <a:round/>
          </a:ln>
          <a:effectLst/>
          <a:extLst>
            <a:ext uri="{C572A759-6A51-4108-AA02-DFA0A04FC94B}"/>
          </a:extLst>
        </p:spPr>
        <p:txBody>
          <a:bodyPr wrap="none" lIns="38100" tIns="38100" rIns="38100" bIns="38100">
            <a:spAutoFit/>
          </a:bodyPr>
          <a:lstStyle>
            <a:lvl1pPr defTabSz="2438400">
              <a:buClr>
                <a:srgbClr val="FFFFFF"/>
              </a:buClr>
              <a:defRPr sz="3000">
                <a:solidFill>
                  <a:srgbClr val="FFFFFF"/>
                </a:solidFill>
                <a:uFill>
                  <a:solidFill>
                    <a:srgbClr val="FFFFFF"/>
                  </a:solidFill>
                </a:uFill>
                <a:latin typeface="Montserrat-Regular"/>
                <a:ea typeface="Montserrat-Regular"/>
                <a:cs typeface="Montserrat-Regular"/>
                <a:sym typeface="Montserrat-Regular"/>
              </a:defRPr>
            </a:lvl1pPr>
          </a:lstStyle>
          <a:p>
            <a:pPr algn="l" defTabSz="4876800" rtl="0">
              <a:defRPr sz="1800">
                <a:solidFill>
                  <a:srgbClr val="000000"/>
                </a:solidFill>
                <a:uFillTx/>
              </a:defRPr>
            </a:pPr>
            <a:r>
              <a:rPr lang="en-US" sz="2800" b="1" dirty="0">
                <a:solidFill>
                  <a:srgbClr val="FEFFFF"/>
                </a:solidFill>
                <a:uFillTx/>
                <a:latin typeface="Arial" panose="020B0604020202020204" pitchFamily="34" charset="0"/>
              </a:rPr>
              <a:t>Future Scenario </a:t>
            </a:r>
            <a:r>
              <a:rPr sz="2800" b="1" dirty="0">
                <a:solidFill>
                  <a:srgbClr val="FEFFFF"/>
                </a:solidFill>
                <a:uFillTx/>
                <a:latin typeface="Arial" panose="020B0604020202020204" pitchFamily="34" charset="0"/>
              </a:rPr>
              <a:t>3</a:t>
            </a:r>
          </a:p>
        </p:txBody>
      </p:sp>
      <p:sp>
        <p:nvSpPr>
          <p:cNvPr id="159767" name="Shape 128">
            <a:extLst>
              <a:ext uri="{FF2B5EF4-FFF2-40B4-BE49-F238E27FC236}">
                <a16:creationId xmlns:a16="http://schemas.microsoft.com/office/drawing/2014/main" id="{D28DFD40-8AEE-400F-BDAC-E4B6A2359B1C}"/>
              </a:ext>
            </a:extLst>
          </p:cNvPr>
          <p:cNvSpPr>
            <a:spLocks noChangeShapeType="1"/>
          </p:cNvSpPr>
          <p:nvPr/>
        </p:nvSpPr>
        <p:spPr bwMode="auto">
          <a:xfrm>
            <a:off x="19357977" y="12177714"/>
            <a:ext cx="3998914" cy="0"/>
          </a:xfrm>
          <a:prstGeom prst="line">
            <a:avLst/>
          </a:prstGeom>
          <a:noFill/>
          <a:ln w="38100">
            <a:solidFill>
              <a:srgbClr val="85929C"/>
            </a:solidFill>
            <a:round/>
            <a:headEnd/>
            <a:tailEnd type="oval"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grpSp>
        <p:nvGrpSpPr>
          <p:cNvPr id="159768" name="Group 2">
            <a:extLst>
              <a:ext uri="{FF2B5EF4-FFF2-40B4-BE49-F238E27FC236}">
                <a16:creationId xmlns:a16="http://schemas.microsoft.com/office/drawing/2014/main" id="{C5D27689-FBC2-465A-AD80-FB95768596D2}"/>
              </a:ext>
            </a:extLst>
          </p:cNvPr>
          <p:cNvGrpSpPr>
            <a:grpSpLocks/>
          </p:cNvGrpSpPr>
          <p:nvPr/>
        </p:nvGrpSpPr>
        <p:grpSpPr bwMode="auto">
          <a:xfrm>
            <a:off x="1970089" y="9456739"/>
            <a:ext cx="1909762" cy="1909762"/>
            <a:chOff x="1970221" y="9456952"/>
            <a:chExt cx="1909813" cy="1909813"/>
          </a:xfrm>
        </p:grpSpPr>
        <p:sp>
          <p:nvSpPr>
            <p:cNvPr id="159787" name="Shape 99">
              <a:extLst>
                <a:ext uri="{FF2B5EF4-FFF2-40B4-BE49-F238E27FC236}">
                  <a16:creationId xmlns:a16="http://schemas.microsoft.com/office/drawing/2014/main" id="{4557D504-F4C1-4F0D-9923-5ABF71064735}"/>
                </a:ext>
              </a:extLst>
            </p:cNvPr>
            <p:cNvSpPr>
              <a:spLocks/>
            </p:cNvSpPr>
            <p:nvPr/>
          </p:nvSpPr>
          <p:spPr bwMode="auto">
            <a:xfrm>
              <a:off x="1970221" y="9456952"/>
              <a:ext cx="1909813" cy="19098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831"/>
            </a:solidFill>
            <a:ln>
              <a:noFill/>
            </a:ln>
            <a:extLst>
              <a:ext uri="{91240B29-F687-4F45-9708-019B960494DF}">
                <a14:hiddenLine xmlns:a14="http://schemas.microsoft.com/office/drawing/2010/main" w="25400" cap="flat">
                  <a:solidFill>
                    <a:srgbClr val="000000"/>
                  </a:solidFill>
                  <a:round/>
                  <a:headEnd/>
                  <a:tailEnd/>
                </a14:hiddenLine>
              </a:ext>
            </a:extLst>
          </p:spPr>
          <p:txBody>
            <a:bodyPr lIns="0" tIns="0" rIns="0" bIns="0"/>
            <a:lstStyle/>
            <a:p>
              <a:pPr algn="l" rtl="0">
                <a:buClrTx/>
              </a:pPr>
              <a:endParaRPr lang="en-US" sz="1800" kern="1200">
                <a:solidFill>
                  <a:prstClr val="black"/>
                </a:solidFill>
                <a:uFillTx/>
                <a:latin typeface="Calibri" panose="020F0502020204030204"/>
              </a:endParaRPr>
            </a:p>
          </p:txBody>
        </p:sp>
        <p:pic>
          <p:nvPicPr>
            <p:cNvPr id="159788" name="Picture 1">
              <a:extLst>
                <a:ext uri="{FF2B5EF4-FFF2-40B4-BE49-F238E27FC236}">
                  <a16:creationId xmlns:a16="http://schemas.microsoft.com/office/drawing/2014/main" id="{B9E0DCF5-56B4-4BF3-A070-6D9E0D51655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9587799"/>
              <a:ext cx="1613601" cy="16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769" name="Group 3">
            <a:extLst>
              <a:ext uri="{FF2B5EF4-FFF2-40B4-BE49-F238E27FC236}">
                <a16:creationId xmlns:a16="http://schemas.microsoft.com/office/drawing/2014/main" id="{DF78EEC9-5E41-4EA9-B276-2948A2C0F5AB}"/>
              </a:ext>
            </a:extLst>
          </p:cNvPr>
          <p:cNvGrpSpPr>
            <a:grpSpLocks/>
          </p:cNvGrpSpPr>
          <p:nvPr/>
        </p:nvGrpSpPr>
        <p:grpSpPr bwMode="auto">
          <a:xfrm>
            <a:off x="18130839" y="8248650"/>
            <a:ext cx="1249362" cy="1219200"/>
            <a:chOff x="18131434" y="8248227"/>
            <a:chExt cx="1248692" cy="1219766"/>
          </a:xfrm>
        </p:grpSpPr>
        <p:sp>
          <p:nvSpPr>
            <p:cNvPr id="159785" name="Shape 102">
              <a:extLst>
                <a:ext uri="{FF2B5EF4-FFF2-40B4-BE49-F238E27FC236}">
                  <a16:creationId xmlns:a16="http://schemas.microsoft.com/office/drawing/2014/main" id="{31CC42C9-DC22-4729-B231-A357267C5F2D}"/>
                </a:ext>
              </a:extLst>
            </p:cNvPr>
            <p:cNvSpPr>
              <a:spLocks/>
            </p:cNvSpPr>
            <p:nvPr/>
          </p:nvSpPr>
          <p:spPr bwMode="auto">
            <a:xfrm>
              <a:off x="18131434" y="8248227"/>
              <a:ext cx="1248692" cy="121976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831"/>
            </a:solidFill>
            <a:ln>
              <a:noFill/>
            </a:ln>
            <a:extLst>
              <a:ext uri="{91240B29-F687-4F45-9708-019B960494DF}">
                <a14:hiddenLine xmlns:a14="http://schemas.microsoft.com/office/drawing/2010/main" w="25400" cap="flat">
                  <a:solidFill>
                    <a:srgbClr val="000000"/>
                  </a:solidFill>
                  <a:round/>
                  <a:headEnd/>
                  <a:tailEnd/>
                </a14:hiddenLine>
              </a:ext>
            </a:extLst>
          </p:spPr>
          <p:txBody>
            <a:bodyPr lIns="0" tIns="0" rIns="0" bIns="0"/>
            <a:lstStyle/>
            <a:p>
              <a:pPr algn="l" rtl="0">
                <a:buClrTx/>
              </a:pPr>
              <a:endParaRPr lang="en-US" sz="1800" kern="1200">
                <a:solidFill>
                  <a:prstClr val="black"/>
                </a:solidFill>
                <a:uFillTx/>
                <a:latin typeface="Calibri" panose="020F0502020204030204"/>
              </a:endParaRPr>
            </a:p>
          </p:txBody>
        </p:sp>
        <p:pic>
          <p:nvPicPr>
            <p:cNvPr id="159786" name="Picture 64">
              <a:extLst>
                <a:ext uri="{FF2B5EF4-FFF2-40B4-BE49-F238E27FC236}">
                  <a16:creationId xmlns:a16="http://schemas.microsoft.com/office/drawing/2014/main" id="{32B50DC7-AF70-40C3-A095-4299F64984C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314662" y="8382000"/>
              <a:ext cx="884121" cy="88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770" name="Group 5">
            <a:extLst>
              <a:ext uri="{FF2B5EF4-FFF2-40B4-BE49-F238E27FC236}">
                <a16:creationId xmlns:a16="http://schemas.microsoft.com/office/drawing/2014/main" id="{2D29C5A0-0804-4437-B1DF-BC6D00DEFFD7}"/>
              </a:ext>
            </a:extLst>
          </p:cNvPr>
          <p:cNvGrpSpPr>
            <a:grpSpLocks/>
          </p:cNvGrpSpPr>
          <p:nvPr/>
        </p:nvGrpSpPr>
        <p:grpSpPr bwMode="auto">
          <a:xfrm>
            <a:off x="18113376" y="9963150"/>
            <a:ext cx="1247776" cy="1219200"/>
            <a:chOff x="18112984" y="9962873"/>
            <a:chExt cx="1248691" cy="1219767"/>
          </a:xfrm>
        </p:grpSpPr>
        <p:sp>
          <p:nvSpPr>
            <p:cNvPr id="159783" name="Shape 122">
              <a:extLst>
                <a:ext uri="{FF2B5EF4-FFF2-40B4-BE49-F238E27FC236}">
                  <a16:creationId xmlns:a16="http://schemas.microsoft.com/office/drawing/2014/main" id="{8E87A95D-C36D-4729-B642-6CE253542DED}"/>
                </a:ext>
              </a:extLst>
            </p:cNvPr>
            <p:cNvSpPr>
              <a:spLocks/>
            </p:cNvSpPr>
            <p:nvPr/>
          </p:nvSpPr>
          <p:spPr bwMode="auto">
            <a:xfrm>
              <a:off x="18112984" y="9962873"/>
              <a:ext cx="1248691" cy="1219767"/>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73E"/>
            </a:solidFill>
            <a:ln>
              <a:noFill/>
            </a:ln>
            <a:extLst>
              <a:ext uri="{91240B29-F687-4F45-9708-019B960494DF}">
                <a14:hiddenLine xmlns:a14="http://schemas.microsoft.com/office/drawing/2010/main" w="25400" cap="flat">
                  <a:solidFill>
                    <a:srgbClr val="000000"/>
                  </a:solidFill>
                  <a:round/>
                  <a:headEnd/>
                  <a:tailEnd/>
                </a14:hiddenLine>
              </a:ext>
            </a:extLst>
          </p:spPr>
          <p:txBody>
            <a:bodyPr lIns="0" tIns="0" rIns="0" bIns="0"/>
            <a:lstStyle/>
            <a:p>
              <a:pPr algn="l" rtl="0">
                <a:buClrTx/>
              </a:pPr>
              <a:endParaRPr lang="en-US" sz="1800" kern="1200">
                <a:solidFill>
                  <a:prstClr val="black"/>
                </a:solidFill>
                <a:uFillTx/>
                <a:latin typeface="Calibri" panose="020F0502020204030204"/>
              </a:endParaRPr>
            </a:p>
          </p:txBody>
        </p:sp>
        <p:pic>
          <p:nvPicPr>
            <p:cNvPr id="159784" name="Picture 65">
              <a:extLst>
                <a:ext uri="{FF2B5EF4-FFF2-40B4-BE49-F238E27FC236}">
                  <a16:creationId xmlns:a16="http://schemas.microsoft.com/office/drawing/2014/main" id="{B4717AF2-5714-482F-91BF-6325B9256F1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95268" y="10130694"/>
              <a:ext cx="884121" cy="88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771" name="Group 6">
            <a:extLst>
              <a:ext uri="{FF2B5EF4-FFF2-40B4-BE49-F238E27FC236}">
                <a16:creationId xmlns:a16="http://schemas.microsoft.com/office/drawing/2014/main" id="{11EAB316-B110-436D-BB60-BD78E00FB230}"/>
              </a:ext>
            </a:extLst>
          </p:cNvPr>
          <p:cNvGrpSpPr>
            <a:grpSpLocks/>
          </p:cNvGrpSpPr>
          <p:nvPr/>
        </p:nvGrpSpPr>
        <p:grpSpPr bwMode="auto">
          <a:xfrm>
            <a:off x="18113376" y="11568114"/>
            <a:ext cx="1247776" cy="1219200"/>
            <a:chOff x="18112984" y="11568134"/>
            <a:chExt cx="1248691" cy="1219767"/>
          </a:xfrm>
        </p:grpSpPr>
        <p:sp>
          <p:nvSpPr>
            <p:cNvPr id="159781" name="Shape 129">
              <a:extLst>
                <a:ext uri="{FF2B5EF4-FFF2-40B4-BE49-F238E27FC236}">
                  <a16:creationId xmlns:a16="http://schemas.microsoft.com/office/drawing/2014/main" id="{ACF74685-E06C-439A-9BC5-D18C79AEB97E}"/>
                </a:ext>
              </a:extLst>
            </p:cNvPr>
            <p:cNvSpPr>
              <a:spLocks/>
            </p:cNvSpPr>
            <p:nvPr/>
          </p:nvSpPr>
          <p:spPr bwMode="auto">
            <a:xfrm>
              <a:off x="18112984" y="11568134"/>
              <a:ext cx="1248691" cy="1219767"/>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73E"/>
            </a:solidFill>
            <a:ln>
              <a:noFill/>
            </a:ln>
            <a:extLst>
              <a:ext uri="{91240B29-F687-4F45-9708-019B960494DF}">
                <a14:hiddenLine xmlns:a14="http://schemas.microsoft.com/office/drawing/2010/main" w="25400" cap="flat">
                  <a:solidFill>
                    <a:srgbClr val="000000"/>
                  </a:solidFill>
                  <a:round/>
                  <a:headEnd/>
                  <a:tailEnd/>
                </a14:hiddenLine>
              </a:ext>
            </a:extLst>
          </p:spPr>
          <p:txBody>
            <a:bodyPr lIns="0" tIns="0" rIns="0" bIns="0"/>
            <a:lstStyle/>
            <a:p>
              <a:pPr algn="l" rtl="0">
                <a:buClrTx/>
              </a:pPr>
              <a:endParaRPr lang="en-US" sz="1800" kern="1200">
                <a:solidFill>
                  <a:prstClr val="black"/>
                </a:solidFill>
                <a:uFillTx/>
                <a:latin typeface="Calibri" panose="020F0502020204030204"/>
              </a:endParaRPr>
            </a:p>
          </p:txBody>
        </p:sp>
        <p:pic>
          <p:nvPicPr>
            <p:cNvPr id="159782" name="Picture 66">
              <a:extLst>
                <a:ext uri="{FF2B5EF4-FFF2-40B4-BE49-F238E27FC236}">
                  <a16:creationId xmlns:a16="http://schemas.microsoft.com/office/drawing/2014/main" id="{E2B69F9B-A9CA-438A-9174-6B36C36670B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0" y="11682482"/>
              <a:ext cx="884121" cy="88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772" name="Group 7">
            <a:extLst>
              <a:ext uri="{FF2B5EF4-FFF2-40B4-BE49-F238E27FC236}">
                <a16:creationId xmlns:a16="http://schemas.microsoft.com/office/drawing/2014/main" id="{05CC160A-B7DC-4345-8E19-BD8CB8B20820}"/>
              </a:ext>
            </a:extLst>
          </p:cNvPr>
          <p:cNvGrpSpPr>
            <a:grpSpLocks/>
          </p:cNvGrpSpPr>
          <p:nvPr/>
        </p:nvGrpSpPr>
        <p:grpSpPr bwMode="auto">
          <a:xfrm>
            <a:off x="2030358" y="5340349"/>
            <a:ext cx="1903412" cy="1903414"/>
            <a:chOff x="1970221" y="4582148"/>
            <a:chExt cx="1903363" cy="1903364"/>
          </a:xfrm>
        </p:grpSpPr>
        <p:sp>
          <p:nvSpPr>
            <p:cNvPr id="159779" name="Shape 96">
              <a:extLst>
                <a:ext uri="{FF2B5EF4-FFF2-40B4-BE49-F238E27FC236}">
                  <a16:creationId xmlns:a16="http://schemas.microsoft.com/office/drawing/2014/main" id="{52D293F8-4671-40A4-A2F9-7CA8E28AFFD5}"/>
                </a:ext>
              </a:extLst>
            </p:cNvPr>
            <p:cNvSpPr>
              <a:spLocks/>
            </p:cNvSpPr>
            <p:nvPr/>
          </p:nvSpPr>
          <p:spPr bwMode="auto">
            <a:xfrm>
              <a:off x="1970221" y="4582148"/>
              <a:ext cx="1903363" cy="1903364"/>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935E1"/>
            </a:solidFill>
            <a:ln>
              <a:noFill/>
            </a:ln>
            <a:extLst>
              <a:ext uri="{91240B29-F687-4F45-9708-019B960494DF}">
                <a14:hiddenLine xmlns:a14="http://schemas.microsoft.com/office/drawing/2010/main" w="25400" cap="flat">
                  <a:solidFill>
                    <a:srgbClr val="000000"/>
                  </a:solidFill>
                  <a:round/>
                  <a:headEnd/>
                  <a:tailEnd/>
                </a14:hiddenLine>
              </a:ext>
            </a:extLst>
          </p:spPr>
          <p:txBody>
            <a:bodyPr lIns="0" tIns="0" rIns="0" bIns="0"/>
            <a:lstStyle/>
            <a:p>
              <a:pPr algn="l" rtl="0">
                <a:buClrTx/>
              </a:pPr>
              <a:endParaRPr lang="en-US" sz="1800" kern="1200">
                <a:solidFill>
                  <a:prstClr val="black"/>
                </a:solidFill>
                <a:uFillTx/>
                <a:latin typeface="Calibri" panose="020F0502020204030204"/>
              </a:endParaRPr>
            </a:p>
          </p:txBody>
        </p:sp>
        <p:pic>
          <p:nvPicPr>
            <p:cNvPr id="159780" name="Picture 4">
              <a:extLst>
                <a:ext uri="{FF2B5EF4-FFF2-40B4-BE49-F238E27FC236}">
                  <a16:creationId xmlns:a16="http://schemas.microsoft.com/office/drawing/2014/main" id="{C8A86149-5CC6-4466-8A5D-8762CFA7F49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09800" y="4829689"/>
              <a:ext cx="1431601" cy="143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1" name="Shape 111">
            <a:extLst>
              <a:ext uri="{FF2B5EF4-FFF2-40B4-BE49-F238E27FC236}">
                <a16:creationId xmlns:a16="http://schemas.microsoft.com/office/drawing/2014/main" id="{CC0B87A1-8141-4EF9-BC69-FFE8A914F360}"/>
              </a:ext>
            </a:extLst>
          </p:cNvPr>
          <p:cNvSpPr/>
          <p:nvPr/>
        </p:nvSpPr>
        <p:spPr bwMode="auto">
          <a:xfrm>
            <a:off x="4180393" y="3755491"/>
            <a:ext cx="1513235" cy="569387"/>
          </a:xfrm>
          <a:prstGeom prst="rect">
            <a:avLst/>
          </a:prstGeom>
          <a:noFill/>
          <a:ln w="12700" cap="flat">
            <a:noFill/>
            <a:round/>
          </a:ln>
          <a:effectLst/>
          <a:extLst>
            <a:ext uri="{C572A759-6A51-4108-AA02-DFA0A04FC94B}"/>
          </a:extLst>
        </p:spPr>
        <p:txBody>
          <a:bodyPr wrap="none" lIns="38100" tIns="38100" rIns="38100" bIns="38100">
            <a:spAutoFit/>
          </a:bodyPr>
          <a:lstStyle>
            <a:lvl1pPr defTabSz="2438400">
              <a:buClr>
                <a:srgbClr val="FFFFFF"/>
              </a:buClr>
              <a:defRPr sz="3300">
                <a:solidFill>
                  <a:srgbClr val="FFFFFF"/>
                </a:solidFill>
                <a:uFill>
                  <a:solidFill>
                    <a:srgbClr val="FFFFFF"/>
                  </a:solidFill>
                </a:uFill>
                <a:latin typeface="Montserrat-Regular"/>
                <a:ea typeface="Montserrat-Regular"/>
                <a:cs typeface="Montserrat-Regular"/>
                <a:sym typeface="Montserrat-Regular"/>
              </a:defRPr>
            </a:lvl1pPr>
          </a:lstStyle>
          <a:p>
            <a:pPr algn="l" defTabSz="4876800" rtl="0">
              <a:defRPr sz="1800">
                <a:solidFill>
                  <a:srgbClr val="000000"/>
                </a:solidFill>
                <a:uFillTx/>
              </a:defRPr>
            </a:pPr>
            <a:r>
              <a:rPr sz="3200" b="1" dirty="0">
                <a:solidFill>
                  <a:srgbClr val="FEFFFF"/>
                </a:solidFill>
                <a:uFillTx/>
                <a:latin typeface="Arial" panose="020B0604020202020204" pitchFamily="34" charset="0"/>
              </a:rPr>
              <a:t>TODAY</a:t>
            </a:r>
            <a:endParaRPr sz="2800" b="1" dirty="0">
              <a:solidFill>
                <a:srgbClr val="FEFFFF"/>
              </a:solidFill>
              <a:uFillTx/>
              <a:latin typeface="Arial" panose="020B0604020202020204" pitchFamily="34" charset="0"/>
            </a:endParaRPr>
          </a:p>
        </p:txBody>
      </p:sp>
      <p:pic>
        <p:nvPicPr>
          <p:cNvPr id="159776" name="Picture 10">
            <a:extLst>
              <a:ext uri="{FF2B5EF4-FFF2-40B4-BE49-F238E27FC236}">
                <a16:creationId xmlns:a16="http://schemas.microsoft.com/office/drawing/2014/main" id="{3784791A-4548-43B9-8E79-9AE6BD317EA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89388" y="2225676"/>
            <a:ext cx="1344280" cy="1345104"/>
          </a:xfrm>
          <a:prstGeom prst="rect">
            <a:avLst/>
          </a:prstGeom>
          <a:solidFill>
            <a:srgbClr val="1F2C5C"/>
          </a:solidFill>
          <a:ln w="9525">
            <a:noFill/>
            <a:miter lim="800000"/>
            <a:headEnd/>
            <a:tailEnd/>
          </a:ln>
          <a:extLst/>
        </p:spPr>
      </p:pic>
      <p:sp>
        <p:nvSpPr>
          <p:cNvPr id="159757" name="Shape 108">
            <a:extLst>
              <a:ext uri="{FF2B5EF4-FFF2-40B4-BE49-F238E27FC236}">
                <a16:creationId xmlns:a16="http://schemas.microsoft.com/office/drawing/2014/main" id="{FF77E3AA-AB52-497D-8DE0-AD1921690039}"/>
              </a:ext>
            </a:extLst>
          </p:cNvPr>
          <p:cNvSpPr>
            <a:spLocks noChangeShapeType="1"/>
          </p:cNvSpPr>
          <p:nvPr/>
        </p:nvSpPr>
        <p:spPr bwMode="auto">
          <a:xfrm>
            <a:off x="2269945" y="3521076"/>
            <a:ext cx="20894854" cy="0"/>
          </a:xfrm>
          <a:prstGeom prst="line">
            <a:avLst/>
          </a:prstGeom>
          <a:noFill/>
          <a:ln w="38100">
            <a:solidFill>
              <a:srgbClr val="E6A300"/>
            </a:solidFill>
            <a:round/>
            <a:headEnd/>
            <a:tailEnd type="stealth" w="med" len="med"/>
          </a:ln>
          <a:extLst>
            <a:ext uri="{909E8E84-426E-40DD-AFC4-6F175D3DCCD1}">
              <a14:hiddenFill xmlns:a14="http://schemas.microsoft.com/office/drawing/2010/main">
                <a:noFill/>
              </a14:hiddenFill>
            </a:ext>
          </a:extLst>
        </p:spPr>
        <p:txBody>
          <a:bodyPr lIns="0" tIns="0" rIns="0" bIns="0"/>
          <a:lstStyle/>
          <a:p>
            <a:pPr algn="l" rtl="0">
              <a:buClrTx/>
            </a:pPr>
            <a:endParaRPr lang="en-US" sz="1800" kern="1200">
              <a:solidFill>
                <a:prstClr val="black"/>
              </a:solidFill>
              <a:uFillTx/>
              <a:latin typeface="Calibri" panose="020F0502020204030204"/>
            </a:endParaRPr>
          </a:p>
        </p:txBody>
      </p:sp>
    </p:spTree>
    <p:extLst>
      <p:ext uri="{BB962C8B-B14F-4D97-AF65-F5344CB8AC3E}">
        <p14:creationId xmlns:p14="http://schemas.microsoft.com/office/powerpoint/2010/main" val="5958849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45720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grpSp>
        <p:nvGrpSpPr>
          <p:cNvPr id="21" name="Group 20">
            <a:extLst>
              <a:ext uri="{FF2B5EF4-FFF2-40B4-BE49-F238E27FC236}">
                <a16:creationId xmlns:a16="http://schemas.microsoft.com/office/drawing/2014/main" id="{7623981D-C1FE-49E4-A7A1-0CE7D41562FB}"/>
              </a:ext>
            </a:extLst>
          </p:cNvPr>
          <p:cNvGrpSpPr/>
          <p:nvPr/>
        </p:nvGrpSpPr>
        <p:grpSpPr>
          <a:xfrm>
            <a:off x="0" y="12115800"/>
            <a:ext cx="24384000" cy="1143000"/>
            <a:chOff x="0" y="12115800"/>
            <a:chExt cx="24384000" cy="1143000"/>
          </a:xfrm>
        </p:grpSpPr>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sp>
        <p:nvSpPr>
          <p:cNvPr id="18" name="TextBox 17">
            <a:extLst>
              <a:ext uri="{FF2B5EF4-FFF2-40B4-BE49-F238E27FC236}">
                <a16:creationId xmlns:a16="http://schemas.microsoft.com/office/drawing/2014/main" id="{BB991E56-4ECB-484A-A34D-C5FB3F95974F}"/>
              </a:ext>
            </a:extLst>
          </p:cNvPr>
          <p:cNvSpPr txBox="1"/>
          <p:nvPr/>
        </p:nvSpPr>
        <p:spPr>
          <a:xfrm>
            <a:off x="4154905" y="576224"/>
            <a:ext cx="19888200" cy="25955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sz="5400" b="1" dirty="0">
                <a:solidFill>
                  <a:srgbClr val="002060"/>
                </a:solidFill>
                <a:latin typeface="Arial" panose="020B0604020202020204" pitchFamily="34" charset="0"/>
                <a:cs typeface="Arial" panose="020B0604020202020204" pitchFamily="34" charset="0"/>
              </a:rPr>
              <a:t>EXAMPLE</a:t>
            </a: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 DRIVING FORCES CONSIDERED BY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MASSACHUSETTS COMMISSION ON FUTURE OF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TRANSPORTATION</a:t>
            </a:r>
          </a:p>
        </p:txBody>
      </p:sp>
      <p:cxnSp>
        <p:nvCxnSpPr>
          <p:cNvPr id="9" name="Straight Connector 8">
            <a:extLst>
              <a:ext uri="{FF2B5EF4-FFF2-40B4-BE49-F238E27FC236}">
                <a16:creationId xmlns:a16="http://schemas.microsoft.com/office/drawing/2014/main" id="{C76E087B-CA02-4154-B0C7-7AE0244031A9}"/>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6167EAE9-1BB5-4215-A723-ECEEB26E5974}"/>
              </a:ext>
            </a:extLst>
          </p:cNvPr>
          <p:cNvSpPr txBox="1"/>
          <p:nvPr/>
        </p:nvSpPr>
        <p:spPr>
          <a:xfrm>
            <a:off x="5410200" y="3207902"/>
            <a:ext cx="16276678" cy="8679299"/>
          </a:xfrm>
          <a:prstGeom prst="rect">
            <a:avLst/>
          </a:prstGeom>
          <a:noFill/>
        </p:spPr>
        <p:txBody>
          <a:bodyPr wrap="square" rtlCol="0">
            <a:spAutoFit/>
          </a:bodyPr>
          <a:lstStyle/>
          <a:p>
            <a:pPr marL="571500" indent="-571500" algn="l" defTabSz="914400" rtl="0">
              <a:buClrTx/>
              <a:buSzPct val="100000"/>
              <a:buFont typeface="Arial" panose="020B0604020202020204" pitchFamily="34" charset="0"/>
              <a:buChar char="•"/>
              <a:defRPr/>
            </a:pPr>
            <a:r>
              <a:rPr lang="en-US" sz="5400" kern="1200" dirty="0">
                <a:solidFill>
                  <a:srgbClr val="002060"/>
                </a:solidFill>
                <a:uFillTx/>
                <a:latin typeface="Arial" panose="020B0604020202020204" pitchFamily="34" charset="0"/>
                <a:cs typeface="Arial" panose="020B0604020202020204" pitchFamily="34" charset="0"/>
              </a:rPr>
              <a:t>Demographics &amp; Land Use</a:t>
            </a:r>
          </a:p>
          <a:p>
            <a:pPr marL="571500" indent="-571500" algn="l" defTabSz="914400" rtl="0">
              <a:buClrTx/>
              <a:buSzPct val="100000"/>
              <a:buFont typeface="Arial" panose="020B0604020202020204" pitchFamily="34" charset="0"/>
              <a:buChar char="•"/>
              <a:defRPr/>
            </a:pPr>
            <a:r>
              <a:rPr lang="en-US" sz="5400" kern="1200" dirty="0">
                <a:solidFill>
                  <a:srgbClr val="002060"/>
                </a:solidFill>
                <a:uFillTx/>
                <a:latin typeface="Arial" panose="020B0604020202020204" pitchFamily="34" charset="0"/>
                <a:cs typeface="Arial" panose="020B0604020202020204" pitchFamily="34" charset="0"/>
              </a:rPr>
              <a:t>Transit, Active Transportation, &amp; Mobility Services</a:t>
            </a: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5400" kern="1200" dirty="0">
                <a:solidFill>
                  <a:srgbClr val="002060"/>
                </a:solidFill>
                <a:uFillTx/>
                <a:latin typeface="Arial" panose="020B0604020202020204" pitchFamily="34" charset="0"/>
                <a:cs typeface="Arial" panose="020B0604020202020204" pitchFamily="34" charset="0"/>
              </a:rPr>
              <a:t>Autonomous &amp; Connected Vehicles</a:t>
            </a: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5400" kern="1200" dirty="0">
                <a:solidFill>
                  <a:srgbClr val="002060"/>
                </a:solidFill>
                <a:uFillTx/>
                <a:latin typeface="Arial" panose="020B0604020202020204" pitchFamily="34" charset="0"/>
                <a:cs typeface="Arial" panose="020B0604020202020204" pitchFamily="34" charset="0"/>
              </a:rPr>
              <a:t>Climate Change &amp; Resilience</a:t>
            </a: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5400" kern="1200" dirty="0">
                <a:solidFill>
                  <a:srgbClr val="002060"/>
                </a:solidFill>
                <a:uFillTx/>
                <a:latin typeface="Arial" panose="020B0604020202020204" pitchFamily="34" charset="0"/>
                <a:cs typeface="Arial" panose="020B0604020202020204" pitchFamily="34" charset="0"/>
              </a:rPr>
              <a:t>Transportation Electrification</a:t>
            </a: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5400" kern="1200" dirty="0">
              <a:solidFill>
                <a:srgbClr val="002060"/>
              </a:solidFill>
              <a:uFillTx/>
              <a:latin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5400" kern="1200" dirty="0">
              <a:solidFill>
                <a:srgbClr val="002060"/>
              </a:solidFill>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Pct val="100000"/>
              <a:tabLst/>
              <a:defRPr/>
            </a:pPr>
            <a:r>
              <a:rPr lang="en-US" sz="3600" kern="1200" dirty="0">
                <a:solidFill>
                  <a:srgbClr val="002060"/>
                </a:solidFill>
                <a:uFillTx/>
                <a:latin typeface="Arial" panose="020B0604020202020204" pitchFamily="34" charset="0"/>
                <a:cs typeface="Arial" panose="020B0604020202020204" pitchFamily="34" charset="0"/>
              </a:rPr>
              <a:t>Note - MA conducted transportation scenario planning as part of the process followed by a Governor-appointed Commission on the Future of Transportation in the Commonwealth. For more information – see ‘Choices for Stewardship: Background Books’ (Vol II) of the report by the Commission on the Future of Transportation in the Commonwealth.</a:t>
            </a:r>
          </a:p>
        </p:txBody>
      </p:sp>
    </p:spTree>
    <p:extLst>
      <p:ext uri="{BB962C8B-B14F-4D97-AF65-F5344CB8AC3E}">
        <p14:creationId xmlns:p14="http://schemas.microsoft.com/office/powerpoint/2010/main" val="309163382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C96DA7C-88B9-45D4-8BEF-C085FF235E72}"/>
              </a:ext>
            </a:extLst>
          </p:cNvPr>
          <p:cNvSpPr/>
          <p:nvPr/>
        </p:nvSpPr>
        <p:spPr>
          <a:xfrm>
            <a:off x="0" y="35332"/>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21" name="Group 20">
            <a:extLst>
              <a:ext uri="{FF2B5EF4-FFF2-40B4-BE49-F238E27FC236}">
                <a16:creationId xmlns:a16="http://schemas.microsoft.com/office/drawing/2014/main" id="{7623981D-C1FE-49E4-A7A1-0CE7D41562FB}"/>
              </a:ext>
            </a:extLst>
          </p:cNvPr>
          <p:cNvGrpSpPr/>
          <p:nvPr/>
        </p:nvGrpSpPr>
        <p:grpSpPr>
          <a:xfrm>
            <a:off x="0" y="12115800"/>
            <a:ext cx="24384000" cy="1143000"/>
            <a:chOff x="0" y="12115800"/>
            <a:chExt cx="24384000" cy="1143000"/>
          </a:xfrm>
        </p:grpSpPr>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sp>
        <p:nvSpPr>
          <p:cNvPr id="18" name="TextBox 17">
            <a:extLst>
              <a:ext uri="{FF2B5EF4-FFF2-40B4-BE49-F238E27FC236}">
                <a16:creationId xmlns:a16="http://schemas.microsoft.com/office/drawing/2014/main" id="{BB991E56-4ECB-484A-A34D-C5FB3F95974F}"/>
              </a:ext>
            </a:extLst>
          </p:cNvPr>
          <p:cNvSpPr txBox="1"/>
          <p:nvPr/>
        </p:nvSpPr>
        <p:spPr>
          <a:xfrm>
            <a:off x="4190999" y="1123811"/>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IT’S YOUR TURN</a:t>
            </a:r>
          </a:p>
        </p:txBody>
      </p:sp>
      <p:cxnSp>
        <p:nvCxnSpPr>
          <p:cNvPr id="9" name="Straight Connector 8">
            <a:extLst>
              <a:ext uri="{FF2B5EF4-FFF2-40B4-BE49-F238E27FC236}">
                <a16:creationId xmlns:a16="http://schemas.microsoft.com/office/drawing/2014/main" id="{C76E087B-CA02-4154-B0C7-7AE0244031A9}"/>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37" name="TextBox 36">
            <a:extLst>
              <a:ext uri="{FF2B5EF4-FFF2-40B4-BE49-F238E27FC236}">
                <a16:creationId xmlns:a16="http://schemas.microsoft.com/office/drawing/2014/main" id="{E9E7CF57-BDFB-41E5-8A73-EFD16DFAFFF8}"/>
              </a:ext>
            </a:extLst>
          </p:cNvPr>
          <p:cNvSpPr txBox="1"/>
          <p:nvPr/>
        </p:nvSpPr>
        <p:spPr>
          <a:xfrm>
            <a:off x="5216231" y="3268866"/>
            <a:ext cx="17491365" cy="757130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5400" kern="1200" dirty="0">
                <a:solidFill>
                  <a:srgbClr val="002060"/>
                </a:solidFill>
                <a:uFillTx/>
                <a:latin typeface="Arial" panose="020B0604020202020204" pitchFamily="34" charset="0"/>
                <a:cs typeface="Arial" panose="020B0604020202020204" pitchFamily="34" charset="0"/>
              </a:rPr>
              <a:t>What facts and trends do you think are important for the workgroup to consider?</a:t>
            </a:r>
            <a:br>
              <a:rPr lang="en-US" sz="5400" kern="1200" dirty="0">
                <a:solidFill>
                  <a:srgbClr val="002060"/>
                </a:solidFill>
                <a:uFillTx/>
                <a:latin typeface="Arial" panose="020B0604020202020204" pitchFamily="34" charset="0"/>
                <a:cs typeface="Arial" panose="020B0604020202020204" pitchFamily="34" charset="0"/>
              </a:rPr>
            </a:br>
            <a:endParaRPr lang="en-US" sz="5400" kern="1200" dirty="0">
              <a:solidFill>
                <a:srgbClr val="002060"/>
              </a:solidFill>
              <a:uFillTx/>
              <a:latin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5400" kern="1200" dirty="0">
                <a:solidFill>
                  <a:srgbClr val="002060"/>
                </a:solidFill>
                <a:uFillTx/>
                <a:latin typeface="Arial" panose="020B0604020202020204" pitchFamily="34" charset="0"/>
                <a:cs typeface="Arial" panose="020B0604020202020204" pitchFamily="34" charset="0"/>
              </a:rPr>
              <a:t>What issues are important today to your cities, suburbs, and rural communities?</a:t>
            </a: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5400" kern="1200" dirty="0">
              <a:solidFill>
                <a:srgbClr val="002060"/>
              </a:solidFill>
              <a:uFillTx/>
              <a:latin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5400" kern="1200" dirty="0">
                <a:solidFill>
                  <a:srgbClr val="002060"/>
                </a:solidFill>
                <a:uFillTx/>
                <a:latin typeface="Arial" panose="020B0604020202020204" pitchFamily="34" charset="0"/>
                <a:cs typeface="Arial" panose="020B0604020202020204" pitchFamily="34" charset="0"/>
              </a:rPr>
              <a:t>Put yourself in the future:</a:t>
            </a:r>
          </a:p>
          <a:p>
            <a:pPr lvl="6" indent="0" algn="l" defTabSz="914400" rtl="0">
              <a:buClrTx/>
              <a:buSzPct val="100000"/>
              <a:defRPr/>
            </a:pPr>
            <a:r>
              <a:rPr lang="en-US" sz="5400" kern="1200" dirty="0">
                <a:solidFill>
                  <a:srgbClr val="002060"/>
                </a:solidFill>
                <a:uFillTx/>
                <a:latin typeface="Arial" panose="020B0604020202020204" pitchFamily="34" charset="0"/>
                <a:cs typeface="Arial" panose="020B0604020202020204" pitchFamily="34" charset="0"/>
              </a:rPr>
              <a:t>	- How do you (or your children) get to work?</a:t>
            </a:r>
          </a:p>
          <a:p>
            <a:pPr lvl="6" indent="0" algn="l" defTabSz="914400" rtl="0">
              <a:buClrTx/>
              <a:buSzPct val="100000"/>
              <a:defRPr/>
            </a:pPr>
            <a:r>
              <a:rPr lang="en-US" sz="5400" kern="1200" dirty="0">
                <a:solidFill>
                  <a:srgbClr val="002060"/>
                </a:solidFill>
                <a:uFillTx/>
                <a:latin typeface="Arial" panose="020B0604020202020204" pitchFamily="34" charset="0"/>
                <a:cs typeface="Arial" panose="020B0604020202020204" pitchFamily="34" charset="0"/>
              </a:rPr>
              <a:t>	- How do you receive a package from California?</a:t>
            </a:r>
          </a:p>
        </p:txBody>
      </p:sp>
      <p:grpSp>
        <p:nvGrpSpPr>
          <p:cNvPr id="39" name="Group 38">
            <a:extLst>
              <a:ext uri="{FF2B5EF4-FFF2-40B4-BE49-F238E27FC236}">
                <a16:creationId xmlns:a16="http://schemas.microsoft.com/office/drawing/2014/main" id="{EDD9DB09-F226-094C-B24D-5D5854441F9F}"/>
              </a:ext>
            </a:extLst>
          </p:cNvPr>
          <p:cNvGrpSpPr/>
          <p:nvPr/>
        </p:nvGrpSpPr>
        <p:grpSpPr>
          <a:xfrm>
            <a:off x="182519" y="760722"/>
            <a:ext cx="3597366" cy="3916802"/>
            <a:chOff x="182519" y="760722"/>
            <a:chExt cx="3597366" cy="3916802"/>
          </a:xfrm>
        </p:grpSpPr>
        <p:grpSp>
          <p:nvGrpSpPr>
            <p:cNvPr id="48" name="Group 47">
              <a:extLst>
                <a:ext uri="{FF2B5EF4-FFF2-40B4-BE49-F238E27FC236}">
                  <a16:creationId xmlns:a16="http://schemas.microsoft.com/office/drawing/2014/main" id="{C9C05376-B139-B749-AF4C-FB096115CACE}"/>
                </a:ext>
              </a:extLst>
            </p:cNvPr>
            <p:cNvGrpSpPr/>
            <p:nvPr/>
          </p:nvGrpSpPr>
          <p:grpSpPr>
            <a:xfrm>
              <a:off x="926829" y="760722"/>
              <a:ext cx="2654573" cy="1859403"/>
              <a:chOff x="820511" y="2712597"/>
              <a:chExt cx="2654573" cy="1859403"/>
            </a:xfrm>
          </p:grpSpPr>
          <p:grpSp>
            <p:nvGrpSpPr>
              <p:cNvPr id="54" name="Group 53">
                <a:extLst>
                  <a:ext uri="{FF2B5EF4-FFF2-40B4-BE49-F238E27FC236}">
                    <a16:creationId xmlns:a16="http://schemas.microsoft.com/office/drawing/2014/main" id="{2A2AA5A0-24B0-9D46-9AA7-B9F20A92D81B}"/>
                  </a:ext>
                </a:extLst>
              </p:cNvPr>
              <p:cNvGrpSpPr/>
              <p:nvPr/>
            </p:nvGrpSpPr>
            <p:grpSpPr>
              <a:xfrm>
                <a:off x="2697116" y="2712597"/>
                <a:ext cx="685800" cy="685800"/>
                <a:chOff x="487017" y="10763552"/>
                <a:chExt cx="685800" cy="685800"/>
              </a:xfrm>
            </p:grpSpPr>
            <p:sp>
              <p:nvSpPr>
                <p:cNvPr id="56" name="Oval 55">
                  <a:extLst>
                    <a:ext uri="{FF2B5EF4-FFF2-40B4-BE49-F238E27FC236}">
                      <a16:creationId xmlns:a16="http://schemas.microsoft.com/office/drawing/2014/main" id="{AB726D13-64C1-5D4E-BC87-E8F5E90E9B19}"/>
                    </a:ext>
                  </a:extLst>
                </p:cNvPr>
                <p:cNvSpPr/>
                <p:nvPr/>
              </p:nvSpPr>
              <p:spPr>
                <a:xfrm>
                  <a:off x="487017" y="10763552"/>
                  <a:ext cx="685800" cy="685800"/>
                </a:xfrm>
                <a:prstGeom prst="ellipse">
                  <a:avLst/>
                </a:prstGeom>
                <a:solidFill>
                  <a:srgbClr val="E8AC00"/>
                </a:solidFill>
                <a:ln w="5080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57" name="TextBox 56">
                  <a:extLst>
                    <a:ext uri="{FF2B5EF4-FFF2-40B4-BE49-F238E27FC236}">
                      <a16:creationId xmlns:a16="http://schemas.microsoft.com/office/drawing/2014/main" id="{2E200245-D454-0445-8BF3-029035458EA9}"/>
                    </a:ext>
                  </a:extLst>
                </p:cNvPr>
                <p:cNvSpPr txBox="1"/>
                <p:nvPr/>
              </p:nvSpPr>
              <p:spPr>
                <a:xfrm>
                  <a:off x="633549" y="10777943"/>
                  <a:ext cx="392736" cy="6258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sp>
            <p:nvSpPr>
              <p:cNvPr id="55" name="TextBox 54">
                <a:extLst>
                  <a:ext uri="{FF2B5EF4-FFF2-40B4-BE49-F238E27FC236}">
                    <a16:creationId xmlns:a16="http://schemas.microsoft.com/office/drawing/2014/main" id="{09B19406-CB64-AF4B-85CB-687EE00A0373}"/>
                  </a:ext>
                </a:extLst>
              </p:cNvPr>
              <p:cNvSpPr txBox="1"/>
              <p:nvPr/>
            </p:nvSpPr>
            <p:spPr>
              <a:xfrm>
                <a:off x="820511" y="3607633"/>
                <a:ext cx="2654573"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RESEARCH &amp;</a:t>
                </a:r>
              </a:p>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lang="en-US" sz="2800" dirty="0">
                    <a:solidFill>
                      <a:srgbClr val="000066"/>
                    </a:solidFill>
                    <a:latin typeface="Arial" panose="020B0604020202020204" pitchFamily="34" charset="0"/>
                    <a:cs typeface="Arial" panose="020B0604020202020204" pitchFamily="34" charset="0"/>
                  </a:rPr>
                  <a:t>GATHER DATA</a:t>
                </a:r>
                <a:endPar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grpSp>
          <p:nvGrpSpPr>
            <p:cNvPr id="49" name="Group 48">
              <a:extLst>
                <a:ext uri="{FF2B5EF4-FFF2-40B4-BE49-F238E27FC236}">
                  <a16:creationId xmlns:a16="http://schemas.microsoft.com/office/drawing/2014/main" id="{80CB3C23-6409-8B4F-8929-C38B64A76BC8}"/>
                </a:ext>
              </a:extLst>
            </p:cNvPr>
            <p:cNvGrpSpPr/>
            <p:nvPr/>
          </p:nvGrpSpPr>
          <p:grpSpPr>
            <a:xfrm>
              <a:off x="182519" y="2315325"/>
              <a:ext cx="3597366" cy="2362199"/>
              <a:chOff x="0" y="381001"/>
              <a:chExt cx="3597366" cy="2362199"/>
            </a:xfrm>
          </p:grpSpPr>
          <p:sp>
            <p:nvSpPr>
              <p:cNvPr id="50" name="Rectangle: Single Corner Snipped 26">
                <a:extLst>
                  <a:ext uri="{FF2B5EF4-FFF2-40B4-BE49-F238E27FC236}">
                    <a16:creationId xmlns:a16="http://schemas.microsoft.com/office/drawing/2014/main" id="{0AB16C0D-0AD4-1646-ABE6-EC5A7BC2FE5D}"/>
                  </a:ext>
                </a:extLst>
              </p:cNvPr>
              <p:cNvSpPr/>
              <p:nvPr/>
            </p:nvSpPr>
            <p:spPr>
              <a:xfrm>
                <a:off x="0" y="762000"/>
                <a:ext cx="3597366" cy="1789926"/>
              </a:xfrm>
              <a:prstGeom prst="snip1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51" name="Picture 10">
                <a:extLst>
                  <a:ext uri="{FF2B5EF4-FFF2-40B4-BE49-F238E27FC236}">
                    <a16:creationId xmlns:a16="http://schemas.microsoft.com/office/drawing/2014/main" id="{BACE97A2-2C88-7140-B4BF-02D18D8D02E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2000" y="543407"/>
                <a:ext cx="2198445" cy="2199793"/>
              </a:xfrm>
              <a:prstGeom prst="rect">
                <a:avLst/>
              </a:prstGeom>
              <a:noFill/>
              <a:ln w="9525">
                <a:noFill/>
                <a:miter lim="800000"/>
                <a:headEnd/>
                <a:tailEnd/>
              </a:ln>
              <a:extLst/>
            </p:spPr>
          </p:pic>
          <p:sp>
            <p:nvSpPr>
              <p:cNvPr id="52" name="Rectangle 51">
                <a:extLst>
                  <a:ext uri="{FF2B5EF4-FFF2-40B4-BE49-F238E27FC236}">
                    <a16:creationId xmlns:a16="http://schemas.microsoft.com/office/drawing/2014/main" id="{6092F4C5-E9B6-2947-BDEF-1B9A9257A3A5}"/>
                  </a:ext>
                </a:extLst>
              </p:cNvPr>
              <p:cNvSpPr/>
              <p:nvPr/>
            </p:nvSpPr>
            <p:spPr>
              <a:xfrm rot="16200000">
                <a:off x="-45249" y="1060674"/>
                <a:ext cx="2005677" cy="646331"/>
              </a:xfrm>
              <a:prstGeom prst="rect">
                <a:avLst/>
              </a:prstGeom>
            </p:spPr>
            <p:txBody>
              <a:bodyPr wrap="square">
                <a:spAutoFit/>
              </a:bodyPr>
              <a:lstStyle/>
              <a:p>
                <a:r>
                  <a:rPr lang="en-US" sz="3600" b="1" dirty="0">
                    <a:solidFill>
                      <a:srgbClr val="FFFFFF"/>
                    </a:solidFill>
                    <a:latin typeface="Arial" panose="020B0604020202020204" pitchFamily="34" charset="0"/>
                    <a:cs typeface="Arial" panose="020B0604020202020204" pitchFamily="34" charset="0"/>
                  </a:rPr>
                  <a:t>STEP</a:t>
                </a:r>
                <a:endParaRPr lang="en-US" sz="3600" dirty="0">
                  <a:solidFill>
                    <a:srgbClr val="FFFFFF"/>
                  </a:solidFill>
                </a:endParaRPr>
              </a:p>
            </p:txBody>
          </p:sp>
          <p:sp>
            <p:nvSpPr>
              <p:cNvPr id="53" name="TextBox 52">
                <a:extLst>
                  <a:ext uri="{FF2B5EF4-FFF2-40B4-BE49-F238E27FC236}">
                    <a16:creationId xmlns:a16="http://schemas.microsoft.com/office/drawing/2014/main" id="{29A4661E-9D00-D44B-989A-11D18EE9214D}"/>
                  </a:ext>
                </a:extLst>
              </p:cNvPr>
              <p:cNvSpPr txBox="1"/>
              <p:nvPr/>
            </p:nvSpPr>
            <p:spPr>
              <a:xfrm>
                <a:off x="1371600" y="1323866"/>
                <a:ext cx="914400" cy="841256"/>
              </a:xfrm>
              <a:prstGeom prst="rect">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828800" rtl="0" fontAlgn="auto" latinLnBrk="1" hangingPunct="0">
                  <a:lnSpc>
                    <a:spcPct val="100000"/>
                  </a:lnSpc>
                  <a:spcBef>
                    <a:spcPts val="0"/>
                  </a:spcBef>
                  <a:spcAft>
                    <a:spcPts val="0"/>
                  </a:spcAft>
                  <a:buClr>
                    <a:srgbClr val="009FD8"/>
                  </a:buClr>
                  <a:buSzTx/>
                  <a:buFont typeface="ArialUnicodeMS"/>
                  <a:buNone/>
                  <a:tabLst/>
                </a:pPr>
                <a:r>
                  <a:rPr lang="en-US" sz="4800" b="1" dirty="0">
                    <a:solidFill>
                      <a:srgbClr val="FFFFFF"/>
                    </a:solidFill>
                    <a:latin typeface="Arial" panose="020B0604020202020204" pitchFamily="34" charset="0"/>
                    <a:cs typeface="Arial" panose="020B0604020202020204" pitchFamily="34" charset="0"/>
                  </a:rPr>
                  <a:t>3</a:t>
                </a:r>
                <a:endParaRPr kumimoji="0" lang="en-US" sz="4800" b="1" i="0" u="none" strike="noStrike" cap="none" spc="0" normalizeH="0" baseline="0" dirty="0">
                  <a:ln>
                    <a:noFill/>
                  </a:ln>
                  <a:solidFill>
                    <a:srgbClr val="FFFFFF"/>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grpSp>
    </p:spTree>
    <p:extLst>
      <p:ext uri="{BB962C8B-B14F-4D97-AF65-F5344CB8AC3E}">
        <p14:creationId xmlns:p14="http://schemas.microsoft.com/office/powerpoint/2010/main" val="20069052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22860"/>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5" name="Rectangle 4">
            <a:extLst>
              <a:ext uri="{FF2B5EF4-FFF2-40B4-BE49-F238E27FC236}">
                <a16:creationId xmlns:a16="http://schemas.microsoft.com/office/drawing/2014/main" id="{E4898020-F594-4CC0-B6BC-ADA8E560977D}"/>
              </a:ext>
            </a:extLst>
          </p:cNvPr>
          <p:cNvSpPr/>
          <p:nvPr/>
        </p:nvSpPr>
        <p:spPr>
          <a:xfrm>
            <a:off x="9185286" y="1795716"/>
            <a:ext cx="6355311" cy="9524994"/>
          </a:xfrm>
          <a:prstGeom prst="rect">
            <a:avLst/>
          </a:prstGeom>
          <a:solidFill>
            <a:srgbClr val="FFFFFF">
              <a:alpha val="80000"/>
            </a:srgbClr>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nvGrpSpPr>
          <p:cNvPr id="21" name="Group 20">
            <a:extLst>
              <a:ext uri="{FF2B5EF4-FFF2-40B4-BE49-F238E27FC236}">
                <a16:creationId xmlns:a16="http://schemas.microsoft.com/office/drawing/2014/main" id="{FD85D09D-A0D1-4A27-9116-8D24F66E11BA}"/>
              </a:ext>
            </a:extLst>
          </p:cNvPr>
          <p:cNvGrpSpPr/>
          <p:nvPr/>
        </p:nvGrpSpPr>
        <p:grpSpPr>
          <a:xfrm>
            <a:off x="3977214" y="4191000"/>
            <a:ext cx="2328606" cy="2328606"/>
            <a:chOff x="3977214" y="2493296"/>
            <a:chExt cx="2328606" cy="2328606"/>
          </a:xfrm>
        </p:grpSpPr>
        <p:sp>
          <p:nvSpPr>
            <p:cNvPr id="19" name="Oval 18">
              <a:extLst>
                <a:ext uri="{FF2B5EF4-FFF2-40B4-BE49-F238E27FC236}">
                  <a16:creationId xmlns:a16="http://schemas.microsoft.com/office/drawing/2014/main" id="{4A99D250-AA38-4C75-88CA-A8F3C40DD3F7}"/>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0" name="TextBox 19">
              <a:extLst>
                <a:ext uri="{FF2B5EF4-FFF2-40B4-BE49-F238E27FC236}">
                  <a16:creationId xmlns:a16="http://schemas.microsoft.com/office/drawing/2014/main" id="{D59719D9-6E82-44A1-BFA2-6299247BCF4A}"/>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grpSp>
        <p:nvGrpSpPr>
          <p:cNvPr id="22" name="Group 21">
            <a:extLst>
              <a:ext uri="{FF2B5EF4-FFF2-40B4-BE49-F238E27FC236}">
                <a16:creationId xmlns:a16="http://schemas.microsoft.com/office/drawing/2014/main" id="{A1A4BE67-1E58-49E1-B60A-413984566110}"/>
              </a:ext>
            </a:extLst>
          </p:cNvPr>
          <p:cNvGrpSpPr/>
          <p:nvPr/>
        </p:nvGrpSpPr>
        <p:grpSpPr>
          <a:xfrm>
            <a:off x="11158794" y="4200947"/>
            <a:ext cx="2328606" cy="2328606"/>
            <a:chOff x="3977214" y="2493296"/>
            <a:chExt cx="2328606" cy="2328606"/>
          </a:xfrm>
        </p:grpSpPr>
        <p:sp>
          <p:nvSpPr>
            <p:cNvPr id="23" name="Oval 22">
              <a:extLst>
                <a:ext uri="{FF2B5EF4-FFF2-40B4-BE49-F238E27FC236}">
                  <a16:creationId xmlns:a16="http://schemas.microsoft.com/office/drawing/2014/main" id="{97632A9A-8284-4C10-BBCF-A07385FE52B1}"/>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4" name="TextBox 23">
              <a:extLst>
                <a:ext uri="{FF2B5EF4-FFF2-40B4-BE49-F238E27FC236}">
                  <a16:creationId xmlns:a16="http://schemas.microsoft.com/office/drawing/2014/main" id="{D34A4E9B-9BB5-4BD1-BBFB-522FE26FE043}"/>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B</a:t>
              </a:r>
            </a:p>
          </p:txBody>
        </p:sp>
      </p:grpSp>
      <p:grpSp>
        <p:nvGrpSpPr>
          <p:cNvPr id="25" name="Group 24">
            <a:extLst>
              <a:ext uri="{FF2B5EF4-FFF2-40B4-BE49-F238E27FC236}">
                <a16:creationId xmlns:a16="http://schemas.microsoft.com/office/drawing/2014/main" id="{51D84FE5-DD1B-4BD6-BFD4-839CC6A17FED}"/>
              </a:ext>
            </a:extLst>
          </p:cNvPr>
          <p:cNvGrpSpPr/>
          <p:nvPr/>
        </p:nvGrpSpPr>
        <p:grpSpPr>
          <a:xfrm>
            <a:off x="17809029" y="4191000"/>
            <a:ext cx="2328606" cy="2328606"/>
            <a:chOff x="3977214" y="2493296"/>
            <a:chExt cx="2328606" cy="2328606"/>
          </a:xfrm>
        </p:grpSpPr>
        <p:sp>
          <p:nvSpPr>
            <p:cNvPr id="26" name="Oval 25">
              <a:extLst>
                <a:ext uri="{FF2B5EF4-FFF2-40B4-BE49-F238E27FC236}">
                  <a16:creationId xmlns:a16="http://schemas.microsoft.com/office/drawing/2014/main" id="{9D86E85B-8B1D-4A9C-BB99-EC9D638D2846}"/>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7" name="TextBox 26">
              <a:extLst>
                <a:ext uri="{FF2B5EF4-FFF2-40B4-BE49-F238E27FC236}">
                  <a16:creationId xmlns:a16="http://schemas.microsoft.com/office/drawing/2014/main" id="{748F143C-5F1F-420D-8315-54B0304077B7}"/>
                </a:ext>
              </a:extLst>
            </p:cNvPr>
            <p:cNvSpPr txBox="1"/>
            <p:nvPr/>
          </p:nvSpPr>
          <p:spPr>
            <a:xfrm>
              <a:off x="4713515" y="2929195"/>
              <a:ext cx="916918"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C</a:t>
              </a:r>
            </a:p>
          </p:txBody>
        </p:sp>
      </p:grpSp>
      <p:cxnSp>
        <p:nvCxnSpPr>
          <p:cNvPr id="29" name="Straight Connector 28">
            <a:extLst>
              <a:ext uri="{FF2B5EF4-FFF2-40B4-BE49-F238E27FC236}">
                <a16:creationId xmlns:a16="http://schemas.microsoft.com/office/drawing/2014/main" id="{DBFA3AC7-21CC-4314-B5A8-2D253433A6D9}"/>
              </a:ext>
            </a:extLst>
          </p:cNvPr>
          <p:cNvCxnSpPr/>
          <p:nvPr/>
        </p:nvCxnSpPr>
        <p:spPr>
          <a:xfrm>
            <a:off x="35195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DF1F9DB8-0DB9-4A3D-9FF9-BC0B0346F7E7}"/>
              </a:ext>
            </a:extLst>
          </p:cNvPr>
          <p:cNvCxnSpPr/>
          <p:nvPr/>
        </p:nvCxnSpPr>
        <p:spPr>
          <a:xfrm>
            <a:off x="106823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0E330A26-494F-4A1A-8E83-637992E9CEBA}"/>
              </a:ext>
            </a:extLst>
          </p:cNvPr>
          <p:cNvCxnSpPr/>
          <p:nvPr/>
        </p:nvCxnSpPr>
        <p:spPr>
          <a:xfrm>
            <a:off x="17334562"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32" name="Rectangle 31">
            <a:extLst>
              <a:ext uri="{FF2B5EF4-FFF2-40B4-BE49-F238E27FC236}">
                <a16:creationId xmlns:a16="http://schemas.microsoft.com/office/drawing/2014/main" id="{0D03E329-6F6C-441D-9DD9-181D5CEA432E}"/>
              </a:ext>
            </a:extLst>
          </p:cNvPr>
          <p:cNvSpPr/>
          <p:nvPr/>
        </p:nvSpPr>
        <p:spPr>
          <a:xfrm>
            <a:off x="2917371" y="7655752"/>
            <a:ext cx="4474029" cy="1200329"/>
          </a:xfrm>
          <a:prstGeom prst="rect">
            <a:avLst/>
          </a:prstGeom>
        </p:spPr>
        <p:txBody>
          <a:bodyPr wrap="square">
            <a:spAutoFit/>
          </a:bodyPr>
          <a:lstStyle/>
          <a:p>
            <a:pPr algn="ctr" rtl="0" latinLnBrk="1" hangingPunct="0"/>
            <a:r>
              <a:rPr lang="en-US" sz="3600" b="1" dirty="0">
                <a:solidFill>
                  <a:srgbClr val="000066"/>
                </a:solidFill>
                <a:latin typeface="Arial" panose="020B0604020202020204" pitchFamily="34" charset="0"/>
                <a:cs typeface="Arial" panose="020B0604020202020204" pitchFamily="34" charset="0"/>
              </a:rPr>
              <a:t>RESEARCH &amp;</a:t>
            </a:r>
          </a:p>
          <a:p>
            <a:pPr algn="ctr" rtl="0" latinLnBrk="1" hangingPunct="0"/>
            <a:r>
              <a:rPr lang="en-US" sz="3600" b="1" dirty="0">
                <a:solidFill>
                  <a:srgbClr val="000066"/>
                </a:solidFill>
                <a:latin typeface="Arial" panose="020B0604020202020204" pitchFamily="34" charset="0"/>
                <a:cs typeface="Arial" panose="020B0604020202020204" pitchFamily="34" charset="0"/>
              </a:rPr>
              <a:t>GATHER DATA</a:t>
            </a:r>
          </a:p>
        </p:txBody>
      </p:sp>
      <p:sp>
        <p:nvSpPr>
          <p:cNvPr id="33" name="Rectangle 32">
            <a:extLst>
              <a:ext uri="{FF2B5EF4-FFF2-40B4-BE49-F238E27FC236}">
                <a16:creationId xmlns:a16="http://schemas.microsoft.com/office/drawing/2014/main" id="{982A272C-5DB8-40D7-AF01-2C4CF15D5BA2}"/>
              </a:ext>
            </a:extLst>
          </p:cNvPr>
          <p:cNvSpPr/>
          <p:nvPr/>
        </p:nvSpPr>
        <p:spPr>
          <a:xfrm>
            <a:off x="9448800" y="7655752"/>
            <a:ext cx="5773335" cy="1200329"/>
          </a:xfrm>
          <a:prstGeom prst="rect">
            <a:avLst/>
          </a:prstGeom>
        </p:spPr>
        <p:txBody>
          <a:bodyPr wrap="square">
            <a:spAutoFit/>
          </a:bodyPr>
          <a:lstStyle/>
          <a:p>
            <a:pPr algn="ctr" rtl="0" latinLnBrk="1" hangingPunct="0"/>
            <a:r>
              <a:rPr lang="en-US" sz="3600" b="1" dirty="0">
                <a:solidFill>
                  <a:srgbClr val="000066"/>
                </a:solidFill>
              </a:rPr>
              <a:t>SCENARIO </a:t>
            </a:r>
          </a:p>
          <a:p>
            <a:pPr algn="ctr" rtl="0" latinLnBrk="1" hangingPunct="0"/>
            <a:r>
              <a:rPr lang="en-US" sz="3600" b="1" dirty="0">
                <a:solidFill>
                  <a:srgbClr val="000066"/>
                </a:solidFill>
              </a:rPr>
              <a:t>DEVELOPMENT</a:t>
            </a:r>
          </a:p>
        </p:txBody>
      </p:sp>
      <p:sp>
        <p:nvSpPr>
          <p:cNvPr id="34" name="Rectangle 33">
            <a:extLst>
              <a:ext uri="{FF2B5EF4-FFF2-40B4-BE49-F238E27FC236}">
                <a16:creationId xmlns:a16="http://schemas.microsoft.com/office/drawing/2014/main" id="{0D2C214D-E2AC-43A8-A87A-1AA3214D7CB5}"/>
              </a:ext>
            </a:extLst>
          </p:cNvPr>
          <p:cNvSpPr/>
          <p:nvPr/>
        </p:nvSpPr>
        <p:spPr>
          <a:xfrm>
            <a:off x="16154400" y="7655343"/>
            <a:ext cx="6400800" cy="1754326"/>
          </a:xfrm>
          <a:prstGeom prst="rect">
            <a:avLst/>
          </a:prstGeom>
        </p:spPr>
        <p:txBody>
          <a:bodyPr wrap="square">
            <a:spAutoFit/>
          </a:bodyPr>
          <a:lstStyle/>
          <a:p>
            <a:pPr algn="ctr" rtl="0" latinLnBrk="1" hangingPunct="0"/>
            <a:r>
              <a:rPr lang="en-US" sz="3600" b="1" dirty="0">
                <a:solidFill>
                  <a:srgbClr val="000066"/>
                </a:solidFill>
              </a:rPr>
              <a:t>RECOMMENDATIONS</a:t>
            </a:r>
          </a:p>
          <a:p>
            <a:pPr algn="ctr" rtl="0" latinLnBrk="1" hangingPunct="0"/>
            <a:r>
              <a:rPr lang="en-US" sz="3600" b="1" dirty="0">
                <a:solidFill>
                  <a:srgbClr val="000066"/>
                </a:solidFill>
              </a:rPr>
              <a:t>DISCUSSION &amp; DELIVERY</a:t>
            </a:r>
          </a:p>
          <a:p>
            <a:pPr algn="ctr" rtl="0" latinLnBrk="1" hangingPunct="0"/>
            <a:endParaRPr lang="en-US" sz="36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4130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BB991E56-4ECB-484A-A34D-C5FB3F95974F}"/>
              </a:ext>
            </a:extLst>
          </p:cNvPr>
          <p:cNvSpPr txBox="1"/>
          <p:nvPr/>
        </p:nvSpPr>
        <p:spPr>
          <a:xfrm>
            <a:off x="775205" y="830094"/>
            <a:ext cx="14144898"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SCENARIO PLANNING - </a:t>
            </a:r>
            <a:r>
              <a:rPr lang="en-US" sz="5400" b="1" dirty="0">
                <a:solidFill>
                  <a:srgbClr val="002060"/>
                </a:solidFill>
                <a:latin typeface="Arial" panose="020B0604020202020204" pitchFamily="34" charset="0"/>
                <a:cs typeface="Arial" panose="020B0604020202020204" pitchFamily="34" charset="0"/>
              </a:rPr>
              <a:t>CORE</a:t>
            </a: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 ELEMENTS</a:t>
            </a:r>
          </a:p>
        </p:txBody>
      </p:sp>
      <p:grpSp>
        <p:nvGrpSpPr>
          <p:cNvPr id="21" name="Group 20">
            <a:extLst>
              <a:ext uri="{FF2B5EF4-FFF2-40B4-BE49-F238E27FC236}">
                <a16:creationId xmlns:a16="http://schemas.microsoft.com/office/drawing/2014/main" id="{FD85D09D-A0D1-4A27-9116-8D24F66E11BA}"/>
              </a:ext>
            </a:extLst>
          </p:cNvPr>
          <p:cNvGrpSpPr/>
          <p:nvPr/>
        </p:nvGrpSpPr>
        <p:grpSpPr>
          <a:xfrm>
            <a:off x="3977214" y="4191000"/>
            <a:ext cx="2328606" cy="2328606"/>
            <a:chOff x="3977214" y="2493296"/>
            <a:chExt cx="2328606" cy="2328606"/>
          </a:xfrm>
        </p:grpSpPr>
        <p:sp>
          <p:nvSpPr>
            <p:cNvPr id="19" name="Oval 18">
              <a:extLst>
                <a:ext uri="{FF2B5EF4-FFF2-40B4-BE49-F238E27FC236}">
                  <a16:creationId xmlns:a16="http://schemas.microsoft.com/office/drawing/2014/main" id="{4A99D250-AA38-4C75-88CA-A8F3C40DD3F7}"/>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0" name="TextBox 19">
              <a:extLst>
                <a:ext uri="{FF2B5EF4-FFF2-40B4-BE49-F238E27FC236}">
                  <a16:creationId xmlns:a16="http://schemas.microsoft.com/office/drawing/2014/main" id="{D59719D9-6E82-44A1-BFA2-6299247BCF4A}"/>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grpSp>
        <p:nvGrpSpPr>
          <p:cNvPr id="22" name="Group 21">
            <a:extLst>
              <a:ext uri="{FF2B5EF4-FFF2-40B4-BE49-F238E27FC236}">
                <a16:creationId xmlns:a16="http://schemas.microsoft.com/office/drawing/2014/main" id="{A1A4BE67-1E58-49E1-B60A-413984566110}"/>
              </a:ext>
            </a:extLst>
          </p:cNvPr>
          <p:cNvGrpSpPr/>
          <p:nvPr/>
        </p:nvGrpSpPr>
        <p:grpSpPr>
          <a:xfrm>
            <a:off x="11158794" y="4200947"/>
            <a:ext cx="2328606" cy="2328606"/>
            <a:chOff x="3977214" y="2493296"/>
            <a:chExt cx="2328606" cy="2328606"/>
          </a:xfrm>
        </p:grpSpPr>
        <p:sp>
          <p:nvSpPr>
            <p:cNvPr id="23" name="Oval 22">
              <a:extLst>
                <a:ext uri="{FF2B5EF4-FFF2-40B4-BE49-F238E27FC236}">
                  <a16:creationId xmlns:a16="http://schemas.microsoft.com/office/drawing/2014/main" id="{97632A9A-8284-4C10-BBCF-A07385FE52B1}"/>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4" name="TextBox 23">
              <a:extLst>
                <a:ext uri="{FF2B5EF4-FFF2-40B4-BE49-F238E27FC236}">
                  <a16:creationId xmlns:a16="http://schemas.microsoft.com/office/drawing/2014/main" id="{D34A4E9B-9BB5-4BD1-BBFB-522FE26FE043}"/>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B</a:t>
              </a:r>
            </a:p>
          </p:txBody>
        </p:sp>
      </p:grpSp>
      <p:grpSp>
        <p:nvGrpSpPr>
          <p:cNvPr id="25" name="Group 24">
            <a:extLst>
              <a:ext uri="{FF2B5EF4-FFF2-40B4-BE49-F238E27FC236}">
                <a16:creationId xmlns:a16="http://schemas.microsoft.com/office/drawing/2014/main" id="{51D84FE5-DD1B-4BD6-BFD4-839CC6A17FED}"/>
              </a:ext>
            </a:extLst>
          </p:cNvPr>
          <p:cNvGrpSpPr/>
          <p:nvPr/>
        </p:nvGrpSpPr>
        <p:grpSpPr>
          <a:xfrm>
            <a:off x="17809029" y="4191000"/>
            <a:ext cx="2328606" cy="2328606"/>
            <a:chOff x="3977214" y="2493296"/>
            <a:chExt cx="2328606" cy="2328606"/>
          </a:xfrm>
        </p:grpSpPr>
        <p:sp>
          <p:nvSpPr>
            <p:cNvPr id="26" name="Oval 25">
              <a:extLst>
                <a:ext uri="{FF2B5EF4-FFF2-40B4-BE49-F238E27FC236}">
                  <a16:creationId xmlns:a16="http://schemas.microsoft.com/office/drawing/2014/main" id="{9D86E85B-8B1D-4A9C-BB99-EC9D638D2846}"/>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7" name="TextBox 26">
              <a:extLst>
                <a:ext uri="{FF2B5EF4-FFF2-40B4-BE49-F238E27FC236}">
                  <a16:creationId xmlns:a16="http://schemas.microsoft.com/office/drawing/2014/main" id="{748F143C-5F1F-420D-8315-54B0304077B7}"/>
                </a:ext>
              </a:extLst>
            </p:cNvPr>
            <p:cNvSpPr txBox="1"/>
            <p:nvPr/>
          </p:nvSpPr>
          <p:spPr>
            <a:xfrm>
              <a:off x="4713515" y="2929195"/>
              <a:ext cx="916918"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C</a:t>
              </a:r>
            </a:p>
          </p:txBody>
        </p:sp>
      </p:grpSp>
      <p:cxnSp>
        <p:nvCxnSpPr>
          <p:cNvPr id="29" name="Straight Connector 28">
            <a:extLst>
              <a:ext uri="{FF2B5EF4-FFF2-40B4-BE49-F238E27FC236}">
                <a16:creationId xmlns:a16="http://schemas.microsoft.com/office/drawing/2014/main" id="{DBFA3AC7-21CC-4314-B5A8-2D253433A6D9}"/>
              </a:ext>
            </a:extLst>
          </p:cNvPr>
          <p:cNvCxnSpPr/>
          <p:nvPr/>
        </p:nvCxnSpPr>
        <p:spPr>
          <a:xfrm>
            <a:off x="35195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DF1F9DB8-0DB9-4A3D-9FF9-BC0B0346F7E7}"/>
              </a:ext>
            </a:extLst>
          </p:cNvPr>
          <p:cNvCxnSpPr/>
          <p:nvPr/>
        </p:nvCxnSpPr>
        <p:spPr>
          <a:xfrm>
            <a:off x="106823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0E330A26-494F-4A1A-8E83-637992E9CEBA}"/>
              </a:ext>
            </a:extLst>
          </p:cNvPr>
          <p:cNvCxnSpPr/>
          <p:nvPr/>
        </p:nvCxnSpPr>
        <p:spPr>
          <a:xfrm>
            <a:off x="17334562"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32" name="Rectangle 31">
            <a:extLst>
              <a:ext uri="{FF2B5EF4-FFF2-40B4-BE49-F238E27FC236}">
                <a16:creationId xmlns:a16="http://schemas.microsoft.com/office/drawing/2014/main" id="{0D03E329-6F6C-441D-9DD9-181D5CEA432E}"/>
              </a:ext>
            </a:extLst>
          </p:cNvPr>
          <p:cNvSpPr/>
          <p:nvPr/>
        </p:nvSpPr>
        <p:spPr>
          <a:xfrm>
            <a:off x="2917371" y="7655752"/>
            <a:ext cx="4474029" cy="1200329"/>
          </a:xfrm>
          <a:prstGeom prst="rect">
            <a:avLst/>
          </a:prstGeom>
        </p:spPr>
        <p:txBody>
          <a:bodyPr wrap="square">
            <a:spAutoFit/>
          </a:bodyPr>
          <a:lstStyle/>
          <a:p>
            <a:pPr algn="ctr" rtl="0" latinLnBrk="1" hangingPunct="0"/>
            <a:r>
              <a:rPr lang="en-US" sz="3600" b="1" dirty="0">
                <a:solidFill>
                  <a:srgbClr val="000066"/>
                </a:solidFill>
              </a:rPr>
              <a:t>RESEARCH &amp;</a:t>
            </a:r>
          </a:p>
          <a:p>
            <a:pPr algn="ctr" rtl="0" latinLnBrk="1" hangingPunct="0"/>
            <a:r>
              <a:rPr lang="en-US" sz="3600" b="1" dirty="0">
                <a:solidFill>
                  <a:srgbClr val="000066"/>
                </a:solidFill>
              </a:rPr>
              <a:t>GATHER DATA</a:t>
            </a:r>
          </a:p>
        </p:txBody>
      </p:sp>
      <p:sp>
        <p:nvSpPr>
          <p:cNvPr id="33" name="Rectangle 32">
            <a:extLst>
              <a:ext uri="{FF2B5EF4-FFF2-40B4-BE49-F238E27FC236}">
                <a16:creationId xmlns:a16="http://schemas.microsoft.com/office/drawing/2014/main" id="{982A272C-5DB8-40D7-AF01-2C4CF15D5BA2}"/>
              </a:ext>
            </a:extLst>
          </p:cNvPr>
          <p:cNvSpPr/>
          <p:nvPr/>
        </p:nvSpPr>
        <p:spPr>
          <a:xfrm>
            <a:off x="9448800" y="7655752"/>
            <a:ext cx="5471303" cy="1200329"/>
          </a:xfrm>
          <a:prstGeom prst="rect">
            <a:avLst/>
          </a:prstGeom>
        </p:spPr>
        <p:txBody>
          <a:bodyPr wrap="square">
            <a:spAutoFit/>
          </a:bodyPr>
          <a:lstStyle/>
          <a:p>
            <a:pPr algn="ctr" rtl="0" latinLnBrk="1" hangingPunct="0"/>
            <a:r>
              <a:rPr lang="en-US" sz="3600" b="1" dirty="0">
                <a:solidFill>
                  <a:srgbClr val="000066"/>
                </a:solidFill>
              </a:rPr>
              <a:t>SCENARIO </a:t>
            </a:r>
          </a:p>
          <a:p>
            <a:pPr algn="ctr" rtl="0" latinLnBrk="1" hangingPunct="0"/>
            <a:r>
              <a:rPr lang="en-US" sz="3600" b="1" dirty="0">
                <a:solidFill>
                  <a:srgbClr val="000066"/>
                </a:solidFill>
              </a:rPr>
              <a:t>DEVELOPMENT</a:t>
            </a:r>
          </a:p>
        </p:txBody>
      </p:sp>
      <p:sp>
        <p:nvSpPr>
          <p:cNvPr id="34" name="Rectangle 33">
            <a:extLst>
              <a:ext uri="{FF2B5EF4-FFF2-40B4-BE49-F238E27FC236}">
                <a16:creationId xmlns:a16="http://schemas.microsoft.com/office/drawing/2014/main" id="{0D2C214D-E2AC-43A8-A87A-1AA3214D7CB5}"/>
              </a:ext>
            </a:extLst>
          </p:cNvPr>
          <p:cNvSpPr/>
          <p:nvPr/>
        </p:nvSpPr>
        <p:spPr>
          <a:xfrm>
            <a:off x="16154400" y="7655343"/>
            <a:ext cx="5944515" cy="1200329"/>
          </a:xfrm>
          <a:prstGeom prst="rect">
            <a:avLst/>
          </a:prstGeom>
        </p:spPr>
        <p:txBody>
          <a:bodyPr wrap="square">
            <a:spAutoFit/>
          </a:bodyPr>
          <a:lstStyle/>
          <a:p>
            <a:pPr algn="ctr" rtl="0" latinLnBrk="1" hangingPunct="0"/>
            <a:r>
              <a:rPr lang="en-US" sz="3600" b="1" dirty="0">
                <a:solidFill>
                  <a:srgbClr val="000066"/>
                </a:solidFill>
              </a:rPr>
              <a:t>RECOMMENDATIONS</a:t>
            </a:r>
          </a:p>
          <a:p>
            <a:pPr algn="ctr" rtl="0" latinLnBrk="1" hangingPunct="0"/>
            <a:r>
              <a:rPr lang="en-US" sz="3600" b="1" dirty="0">
                <a:solidFill>
                  <a:srgbClr val="000066"/>
                </a:solidFill>
              </a:rPr>
              <a:t>DISCUSSION &amp; DELIVERY</a:t>
            </a:r>
          </a:p>
        </p:txBody>
      </p:sp>
    </p:spTree>
    <p:extLst>
      <p:ext uri="{BB962C8B-B14F-4D97-AF65-F5344CB8AC3E}">
        <p14:creationId xmlns:p14="http://schemas.microsoft.com/office/powerpoint/2010/main" val="15002488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EDE0F25-EAF6-4420-B31E-72FD3576903E}"/>
              </a:ext>
            </a:extLst>
          </p:cNvPr>
          <p:cNvSpPr/>
          <p:nvPr/>
        </p:nvSpPr>
        <p:spPr>
          <a:xfrm>
            <a:off x="10994" y="-536168"/>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21" name="Group 20">
            <a:extLst>
              <a:ext uri="{FF2B5EF4-FFF2-40B4-BE49-F238E27FC236}">
                <a16:creationId xmlns:a16="http://schemas.microsoft.com/office/drawing/2014/main" id="{7623981D-C1FE-49E4-A7A1-0CE7D41562FB}"/>
              </a:ext>
            </a:extLst>
          </p:cNvPr>
          <p:cNvGrpSpPr/>
          <p:nvPr/>
        </p:nvGrpSpPr>
        <p:grpSpPr>
          <a:xfrm>
            <a:off x="0" y="12115800"/>
            <a:ext cx="24384000" cy="1143000"/>
            <a:chOff x="0" y="12115800"/>
            <a:chExt cx="24384000" cy="1143000"/>
          </a:xfrm>
        </p:grpSpPr>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sp>
        <p:nvSpPr>
          <p:cNvPr id="18" name="TextBox 17">
            <a:extLst>
              <a:ext uri="{FF2B5EF4-FFF2-40B4-BE49-F238E27FC236}">
                <a16:creationId xmlns:a16="http://schemas.microsoft.com/office/drawing/2014/main" id="{BB991E56-4ECB-484A-A34D-C5FB3F95974F}"/>
              </a:ext>
            </a:extLst>
          </p:cNvPr>
          <p:cNvSpPr txBox="1"/>
          <p:nvPr/>
        </p:nvSpPr>
        <p:spPr>
          <a:xfrm>
            <a:off x="4190999" y="1295400"/>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ATTRIBUTES OF </a:t>
            </a:r>
            <a:r>
              <a:rPr lang="en-US" sz="5400" b="1" dirty="0">
                <a:solidFill>
                  <a:srgbClr val="002060"/>
                </a:solidFill>
                <a:latin typeface="Arial" panose="020B0604020202020204" pitchFamily="34" charset="0"/>
                <a:cs typeface="Arial" panose="020B0604020202020204" pitchFamily="34" charset="0"/>
              </a:rPr>
              <a:t>GOOD SCENARIO PLANNING</a:t>
            </a:r>
            <a:endPar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cxnSp>
        <p:nvCxnSpPr>
          <p:cNvPr id="9" name="Straight Connector 8">
            <a:extLst>
              <a:ext uri="{FF2B5EF4-FFF2-40B4-BE49-F238E27FC236}">
                <a16:creationId xmlns:a16="http://schemas.microsoft.com/office/drawing/2014/main" id="{C76E087B-CA02-4154-B0C7-7AE0244031A9}"/>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E671375-E55E-42FC-B879-5A08DC4C15D6}"/>
              </a:ext>
            </a:extLst>
          </p:cNvPr>
          <p:cNvSpPr txBox="1"/>
          <p:nvPr/>
        </p:nvSpPr>
        <p:spPr>
          <a:xfrm>
            <a:off x="4284423" y="4016970"/>
            <a:ext cx="18194578" cy="65659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4800" dirty="0">
                <a:solidFill>
                  <a:srgbClr val="002060"/>
                </a:solidFill>
                <a:latin typeface="Arial" panose="020B0604020202020204" pitchFamily="34" charset="0"/>
                <a:cs typeface="Arial" panose="020B0604020202020204" pitchFamily="34" charset="0"/>
              </a:rPr>
              <a:t>Avoid too much complexity by having four or fewer scenarios </a:t>
            </a:r>
            <a:br>
              <a:rPr lang="en-US" sz="4800" dirty="0">
                <a:solidFill>
                  <a:srgbClr val="002060"/>
                </a:solidFill>
                <a:latin typeface="Arial" panose="020B0604020202020204" pitchFamily="34" charset="0"/>
                <a:cs typeface="Arial" panose="020B0604020202020204" pitchFamily="34" charset="0"/>
              </a:rPr>
            </a:br>
            <a:endParaRPr lang="en-US" sz="4800" dirty="0">
              <a:solidFill>
                <a:srgbClr val="002060"/>
              </a:solidFill>
              <a:latin typeface="Arial" panose="020B0604020202020204" pitchFamily="34" charset="0"/>
              <a:cs typeface="Arial" panose="020B0604020202020204" pitchFamily="34" charset="0"/>
            </a:endParaRPr>
          </a:p>
          <a:p>
            <a:pPr lvl="0"/>
            <a:r>
              <a:rPr lang="en-US" sz="4800" dirty="0">
                <a:solidFill>
                  <a:srgbClr val="002060"/>
                </a:solidFill>
                <a:latin typeface="Arial" panose="020B0604020202020204" pitchFamily="34" charset="0"/>
                <a:cs typeface="Arial" panose="020B0604020202020204" pitchFamily="34" charset="0"/>
              </a:rPr>
              <a:t>Challenge conventional wisdom about the future</a:t>
            </a:r>
            <a:br>
              <a:rPr lang="en-US" sz="4800" dirty="0">
                <a:solidFill>
                  <a:srgbClr val="002060"/>
                </a:solidFill>
                <a:latin typeface="Arial" panose="020B0604020202020204" pitchFamily="34" charset="0"/>
                <a:cs typeface="Arial" panose="020B0604020202020204" pitchFamily="34" charset="0"/>
              </a:rPr>
            </a:br>
            <a:endParaRPr lang="en-US" sz="4800" dirty="0">
              <a:solidFill>
                <a:srgbClr val="002060"/>
              </a:solidFill>
              <a:latin typeface="Arial" panose="020B0604020202020204" pitchFamily="34" charset="0"/>
              <a:cs typeface="Arial" panose="020B0604020202020204" pitchFamily="34" charset="0"/>
            </a:endParaRPr>
          </a:p>
          <a:p>
            <a:pPr lvl="0"/>
            <a:r>
              <a:rPr lang="en-US" sz="4800" dirty="0">
                <a:solidFill>
                  <a:srgbClr val="002060"/>
                </a:solidFill>
                <a:latin typeface="Arial" panose="020B0604020202020204" pitchFamily="34" charset="0"/>
                <a:cs typeface="Arial" panose="020B0604020202020204" pitchFamily="34" charset="0"/>
              </a:rPr>
              <a:t>Present dramatically different visions</a:t>
            </a:r>
            <a:br>
              <a:rPr lang="en-US" sz="4800" dirty="0">
                <a:solidFill>
                  <a:srgbClr val="002060"/>
                </a:solidFill>
                <a:latin typeface="Arial" panose="020B0604020202020204" pitchFamily="34" charset="0"/>
                <a:cs typeface="Arial" panose="020B0604020202020204" pitchFamily="34" charset="0"/>
              </a:rPr>
            </a:br>
            <a:endParaRPr lang="en-US" sz="4800" dirty="0">
              <a:solidFill>
                <a:srgbClr val="002060"/>
              </a:solidFill>
              <a:latin typeface="Arial" panose="020B0604020202020204" pitchFamily="34" charset="0"/>
              <a:cs typeface="Arial" panose="020B0604020202020204" pitchFamily="34" charset="0"/>
            </a:endParaRPr>
          </a:p>
          <a:p>
            <a:pPr lvl="0"/>
            <a:r>
              <a:rPr lang="en-US" sz="4800" dirty="0">
                <a:solidFill>
                  <a:srgbClr val="002060"/>
                </a:solidFill>
                <a:latin typeface="Arial" panose="020B0604020202020204" pitchFamily="34" charset="0"/>
                <a:cs typeface="Arial" panose="020B0604020202020204" pitchFamily="34" charset="0"/>
              </a:rPr>
              <a:t>Avoid a preferred scenario, “heaven &amp; hell” contrasts, or a ‘business as usual’ scenario.</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600" b="0"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25" name="Group 24">
            <a:extLst>
              <a:ext uri="{FF2B5EF4-FFF2-40B4-BE49-F238E27FC236}">
                <a16:creationId xmlns:a16="http://schemas.microsoft.com/office/drawing/2014/main" id="{51126CC1-DCA8-0B41-9F40-1952F0FA27C8}"/>
              </a:ext>
            </a:extLst>
          </p:cNvPr>
          <p:cNvGrpSpPr/>
          <p:nvPr/>
        </p:nvGrpSpPr>
        <p:grpSpPr>
          <a:xfrm>
            <a:off x="0" y="760722"/>
            <a:ext cx="3779885" cy="3916802"/>
            <a:chOff x="0" y="760722"/>
            <a:chExt cx="3779885" cy="3916802"/>
          </a:xfrm>
        </p:grpSpPr>
        <p:grpSp>
          <p:nvGrpSpPr>
            <p:cNvPr id="26" name="Group 25">
              <a:extLst>
                <a:ext uri="{FF2B5EF4-FFF2-40B4-BE49-F238E27FC236}">
                  <a16:creationId xmlns:a16="http://schemas.microsoft.com/office/drawing/2014/main" id="{D00B7F9A-5D2D-D24C-975F-C886ED375F30}"/>
                </a:ext>
              </a:extLst>
            </p:cNvPr>
            <p:cNvGrpSpPr/>
            <p:nvPr/>
          </p:nvGrpSpPr>
          <p:grpSpPr>
            <a:xfrm>
              <a:off x="0" y="760722"/>
              <a:ext cx="3581402" cy="1857828"/>
              <a:chOff x="-106318" y="2712597"/>
              <a:chExt cx="3581402" cy="1857828"/>
            </a:xfrm>
          </p:grpSpPr>
          <p:grpSp>
            <p:nvGrpSpPr>
              <p:cNvPr id="39" name="Group 38">
                <a:extLst>
                  <a:ext uri="{FF2B5EF4-FFF2-40B4-BE49-F238E27FC236}">
                    <a16:creationId xmlns:a16="http://schemas.microsoft.com/office/drawing/2014/main" id="{E5758D8C-4BFD-DC41-8D4C-646C87F61929}"/>
                  </a:ext>
                </a:extLst>
              </p:cNvPr>
              <p:cNvGrpSpPr/>
              <p:nvPr/>
            </p:nvGrpSpPr>
            <p:grpSpPr>
              <a:xfrm>
                <a:off x="2697116" y="2712597"/>
                <a:ext cx="685800" cy="685800"/>
                <a:chOff x="487017" y="10763552"/>
                <a:chExt cx="685800" cy="685800"/>
              </a:xfrm>
            </p:grpSpPr>
            <p:sp>
              <p:nvSpPr>
                <p:cNvPr id="41" name="Oval 40">
                  <a:extLst>
                    <a:ext uri="{FF2B5EF4-FFF2-40B4-BE49-F238E27FC236}">
                      <a16:creationId xmlns:a16="http://schemas.microsoft.com/office/drawing/2014/main" id="{B8414DFC-DFA6-5142-BBC9-535924A3AB3C}"/>
                    </a:ext>
                  </a:extLst>
                </p:cNvPr>
                <p:cNvSpPr/>
                <p:nvPr/>
              </p:nvSpPr>
              <p:spPr>
                <a:xfrm>
                  <a:off x="487017" y="10763552"/>
                  <a:ext cx="685800" cy="685800"/>
                </a:xfrm>
                <a:prstGeom prst="ellipse">
                  <a:avLst/>
                </a:prstGeom>
                <a:solidFill>
                  <a:srgbClr val="E8AC00"/>
                </a:solidFill>
                <a:ln w="5080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42" name="TextBox 41">
                  <a:extLst>
                    <a:ext uri="{FF2B5EF4-FFF2-40B4-BE49-F238E27FC236}">
                      <a16:creationId xmlns:a16="http://schemas.microsoft.com/office/drawing/2014/main" id="{2A67BF2D-D633-B845-AF59-C1A4042657A1}"/>
                    </a:ext>
                  </a:extLst>
                </p:cNvPr>
                <p:cNvSpPr txBox="1"/>
                <p:nvPr/>
              </p:nvSpPr>
              <p:spPr>
                <a:xfrm>
                  <a:off x="633549" y="10777943"/>
                  <a:ext cx="392736" cy="6258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dirty="0">
                      <a:solidFill>
                        <a:srgbClr val="FFFFFF"/>
                      </a:solidFill>
                    </a:rPr>
                    <a:t>B</a:t>
                  </a:r>
                  <a:endParaRPr kumimoji="0" lang="en-US" sz="3400" b="0" i="0" u="none" strike="noStrike" cap="none" spc="0" normalizeH="0" baseline="0" dirty="0">
                    <a:ln>
                      <a:noFill/>
                    </a:ln>
                    <a:solidFill>
                      <a:srgbClr val="FFFFFF"/>
                    </a:solidFill>
                    <a:effectLst/>
                    <a:uFill>
                      <a:solidFill>
                        <a:srgbClr val="009FD8"/>
                      </a:solidFill>
                    </a:uFill>
                    <a:latin typeface="+mn-lt"/>
                    <a:ea typeface="+mn-ea"/>
                    <a:cs typeface="+mn-cs"/>
                    <a:sym typeface="ArialUnicodeMS"/>
                  </a:endParaRPr>
                </a:p>
              </p:txBody>
            </p:sp>
          </p:grpSp>
          <p:sp>
            <p:nvSpPr>
              <p:cNvPr id="40" name="TextBox 39">
                <a:extLst>
                  <a:ext uri="{FF2B5EF4-FFF2-40B4-BE49-F238E27FC236}">
                    <a16:creationId xmlns:a16="http://schemas.microsoft.com/office/drawing/2014/main" id="{6A54C03E-027C-3943-84B8-568ADD9D8B9B}"/>
                  </a:ext>
                </a:extLst>
              </p:cNvPr>
              <p:cNvSpPr txBox="1"/>
              <p:nvPr/>
            </p:nvSpPr>
            <p:spPr>
              <a:xfrm>
                <a:off x="-106318" y="3606058"/>
                <a:ext cx="3581402"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SCENARIO </a:t>
                </a:r>
              </a:p>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DEVELOPMENT</a:t>
                </a:r>
              </a:p>
            </p:txBody>
          </p:sp>
        </p:grpSp>
        <p:grpSp>
          <p:nvGrpSpPr>
            <p:cNvPr id="34" name="Group 33">
              <a:extLst>
                <a:ext uri="{FF2B5EF4-FFF2-40B4-BE49-F238E27FC236}">
                  <a16:creationId xmlns:a16="http://schemas.microsoft.com/office/drawing/2014/main" id="{789FE7EA-BDC1-E44A-BA55-056592B54172}"/>
                </a:ext>
              </a:extLst>
            </p:cNvPr>
            <p:cNvGrpSpPr/>
            <p:nvPr/>
          </p:nvGrpSpPr>
          <p:grpSpPr>
            <a:xfrm>
              <a:off x="182519" y="2315325"/>
              <a:ext cx="3597366" cy="2362199"/>
              <a:chOff x="0" y="381001"/>
              <a:chExt cx="3597366" cy="2362199"/>
            </a:xfrm>
          </p:grpSpPr>
          <p:sp>
            <p:nvSpPr>
              <p:cNvPr id="35" name="Rectangle: Single Corner Snipped 26">
                <a:extLst>
                  <a:ext uri="{FF2B5EF4-FFF2-40B4-BE49-F238E27FC236}">
                    <a16:creationId xmlns:a16="http://schemas.microsoft.com/office/drawing/2014/main" id="{3228FAE0-AD4B-4945-B809-D3DA22ADFE48}"/>
                  </a:ext>
                </a:extLst>
              </p:cNvPr>
              <p:cNvSpPr/>
              <p:nvPr/>
            </p:nvSpPr>
            <p:spPr>
              <a:xfrm>
                <a:off x="0" y="762000"/>
                <a:ext cx="3597366" cy="1789926"/>
              </a:xfrm>
              <a:prstGeom prst="snip1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36" name="Picture 10">
                <a:extLst>
                  <a:ext uri="{FF2B5EF4-FFF2-40B4-BE49-F238E27FC236}">
                    <a16:creationId xmlns:a16="http://schemas.microsoft.com/office/drawing/2014/main" id="{02989403-D333-3646-8EFE-902C8D681625}"/>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2000" y="543407"/>
                <a:ext cx="2198445" cy="2199793"/>
              </a:xfrm>
              <a:prstGeom prst="rect">
                <a:avLst/>
              </a:prstGeom>
              <a:noFill/>
              <a:ln w="9525">
                <a:noFill/>
                <a:miter lim="800000"/>
                <a:headEnd/>
                <a:tailEnd/>
              </a:ln>
              <a:extLst/>
            </p:spPr>
          </p:pic>
          <p:sp>
            <p:nvSpPr>
              <p:cNvPr id="37" name="Rectangle 36">
                <a:extLst>
                  <a:ext uri="{FF2B5EF4-FFF2-40B4-BE49-F238E27FC236}">
                    <a16:creationId xmlns:a16="http://schemas.microsoft.com/office/drawing/2014/main" id="{B5E874AA-6D48-0940-BC51-177A2BF44956}"/>
                  </a:ext>
                </a:extLst>
              </p:cNvPr>
              <p:cNvSpPr/>
              <p:nvPr/>
            </p:nvSpPr>
            <p:spPr>
              <a:xfrm rot="16200000">
                <a:off x="-45249" y="1060674"/>
                <a:ext cx="2005677" cy="646331"/>
              </a:xfrm>
              <a:prstGeom prst="rect">
                <a:avLst/>
              </a:prstGeom>
            </p:spPr>
            <p:txBody>
              <a:bodyPr wrap="square">
                <a:spAutoFit/>
              </a:bodyPr>
              <a:lstStyle/>
              <a:p>
                <a:r>
                  <a:rPr lang="en-US" sz="3600" b="1" dirty="0">
                    <a:solidFill>
                      <a:srgbClr val="FFFFFF"/>
                    </a:solidFill>
                    <a:latin typeface="Arial" panose="020B0604020202020204" pitchFamily="34" charset="0"/>
                    <a:cs typeface="Arial" panose="020B0604020202020204" pitchFamily="34" charset="0"/>
                  </a:rPr>
                  <a:t>STEP</a:t>
                </a:r>
                <a:endParaRPr lang="en-US" sz="3600" dirty="0">
                  <a:solidFill>
                    <a:srgbClr val="FFFFFF"/>
                  </a:solidFill>
                </a:endParaRPr>
              </a:p>
            </p:txBody>
          </p:sp>
          <p:sp>
            <p:nvSpPr>
              <p:cNvPr id="38" name="TextBox 37">
                <a:extLst>
                  <a:ext uri="{FF2B5EF4-FFF2-40B4-BE49-F238E27FC236}">
                    <a16:creationId xmlns:a16="http://schemas.microsoft.com/office/drawing/2014/main" id="{F7DEFFC0-BBEB-7E41-86C5-259184C6DEC0}"/>
                  </a:ext>
                </a:extLst>
              </p:cNvPr>
              <p:cNvSpPr txBox="1"/>
              <p:nvPr/>
            </p:nvSpPr>
            <p:spPr>
              <a:xfrm>
                <a:off x="1371600" y="1323866"/>
                <a:ext cx="914400" cy="841256"/>
              </a:xfrm>
              <a:prstGeom prst="rect">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828800" rtl="0" fontAlgn="auto" latinLnBrk="1" hangingPunct="0">
                  <a:lnSpc>
                    <a:spcPct val="100000"/>
                  </a:lnSpc>
                  <a:spcBef>
                    <a:spcPts val="0"/>
                  </a:spcBef>
                  <a:spcAft>
                    <a:spcPts val="0"/>
                  </a:spcAft>
                  <a:buClr>
                    <a:srgbClr val="009FD8"/>
                  </a:buClr>
                  <a:buSzTx/>
                  <a:buFont typeface="ArialUnicodeMS"/>
                  <a:buNone/>
                  <a:tabLst/>
                </a:pPr>
                <a:r>
                  <a:rPr kumimoji="0" lang="en-US" sz="4800" b="1" i="0" u="none" strike="noStrike" cap="none" spc="0" normalizeH="0" baseline="0" dirty="0">
                    <a:ln>
                      <a:noFill/>
                    </a:ln>
                    <a:solidFill>
                      <a:srgbClr val="FFFFFF"/>
                    </a:solidFill>
                    <a:effectLst/>
                    <a:uFill>
                      <a:solidFill>
                        <a:srgbClr val="009FD8"/>
                      </a:solidFill>
                    </a:uFill>
                    <a:latin typeface="Arial" panose="020B0604020202020204" pitchFamily="34" charset="0"/>
                    <a:cs typeface="Arial" panose="020B0604020202020204" pitchFamily="34" charset="0"/>
                    <a:sym typeface="ArialUnicodeMS"/>
                  </a:rPr>
                  <a:t>4</a:t>
                </a:r>
              </a:p>
            </p:txBody>
          </p:sp>
        </p:grpSp>
      </p:grpSp>
    </p:spTree>
    <p:extLst>
      <p:ext uri="{BB962C8B-B14F-4D97-AF65-F5344CB8AC3E}">
        <p14:creationId xmlns:p14="http://schemas.microsoft.com/office/powerpoint/2010/main" val="278389284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839E9C3-5494-43FF-8721-4D31C8ECDFA2}"/>
              </a:ext>
            </a:extLst>
          </p:cNvPr>
          <p:cNvSpPr/>
          <p:nvPr/>
        </p:nvSpPr>
        <p:spPr>
          <a:xfrm>
            <a:off x="0" y="0"/>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22" name="TextBox 21">
            <a:extLst>
              <a:ext uri="{FF2B5EF4-FFF2-40B4-BE49-F238E27FC236}">
                <a16:creationId xmlns:a16="http://schemas.microsoft.com/office/drawing/2014/main" id="{84CA37B2-BC2E-4EE8-B33D-450424B5401C}"/>
              </a:ext>
            </a:extLst>
          </p:cNvPr>
          <p:cNvSpPr txBox="1"/>
          <p:nvPr/>
        </p:nvSpPr>
        <p:spPr>
          <a:xfrm>
            <a:off x="4190999" y="1101297"/>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WHAT MAKES A GOOD </a:t>
            </a:r>
            <a:r>
              <a:rPr lang="en-US" sz="5400" b="1" dirty="0">
                <a:solidFill>
                  <a:srgbClr val="002060"/>
                </a:solidFill>
                <a:latin typeface="Arial" panose="020B0604020202020204" pitchFamily="34" charset="0"/>
                <a:cs typeface="Arial" panose="020B0604020202020204" pitchFamily="34" charset="0"/>
              </a:rPr>
              <a:t>SCENARIO?</a:t>
            </a:r>
            <a:endPar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cxnSp>
        <p:nvCxnSpPr>
          <p:cNvPr id="9" name="Straight Connector 8">
            <a:extLst>
              <a:ext uri="{FF2B5EF4-FFF2-40B4-BE49-F238E27FC236}">
                <a16:creationId xmlns:a16="http://schemas.microsoft.com/office/drawing/2014/main" id="{C76E087B-CA02-4154-B0C7-7AE0244031A9}"/>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E671375-E55E-42FC-B879-5A08DC4C15D6}"/>
              </a:ext>
            </a:extLst>
          </p:cNvPr>
          <p:cNvSpPr txBox="1"/>
          <p:nvPr/>
        </p:nvSpPr>
        <p:spPr>
          <a:xfrm>
            <a:off x="4298439" y="2751812"/>
            <a:ext cx="19673323" cy="90896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lvl="0">
              <a:spcBef>
                <a:spcPts val="0"/>
              </a:spcBef>
              <a:spcAft>
                <a:spcPts val="600"/>
              </a:spcAft>
            </a:pPr>
            <a:r>
              <a:rPr lang="en-US" sz="4800" b="1" dirty="0">
                <a:solidFill>
                  <a:srgbClr val="002060"/>
                </a:solidFill>
                <a:latin typeface="Arial" panose="020B0604020202020204" pitchFamily="34" charset="0"/>
                <a:ea typeface="MS Mincho" panose="02020609040205080304" pitchFamily="49" charset="-128"/>
                <a:cs typeface="Arial" panose="020B0604020202020204" pitchFamily="34" charset="0"/>
              </a:rPr>
              <a:t>Plausible—</a:t>
            </a:r>
            <a:r>
              <a:rPr lang="en-US" sz="4800" dirty="0">
                <a:solidFill>
                  <a:srgbClr val="002060"/>
                </a:solidFill>
                <a:latin typeface="Arial" panose="020B0604020202020204" pitchFamily="34" charset="0"/>
                <a:ea typeface="MS Mincho" panose="02020609040205080304" pitchFamily="49" charset="-128"/>
                <a:cs typeface="Arial" panose="020B0604020202020204" pitchFamily="34" charset="0"/>
              </a:rPr>
              <a:t>Users must believe scenario grows from the past to the future. A scenario with “save the world” technology, for example, may feel unrealistic.</a:t>
            </a:r>
            <a:br>
              <a:rPr lang="en-US" sz="4800" dirty="0">
                <a:solidFill>
                  <a:srgbClr val="002060"/>
                </a:solidFill>
                <a:latin typeface="Arial" panose="020B0604020202020204" pitchFamily="34" charset="0"/>
                <a:ea typeface="MS Mincho" panose="02020609040205080304" pitchFamily="49" charset="-128"/>
                <a:cs typeface="Arial" panose="020B0604020202020204" pitchFamily="34" charset="0"/>
              </a:rPr>
            </a:br>
            <a:endParaRPr lang="en-US" sz="4800" dirty="0">
              <a:solidFill>
                <a:srgbClr val="002060"/>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600"/>
              </a:spcAft>
            </a:pPr>
            <a:r>
              <a:rPr lang="en-US" sz="4800" b="1" dirty="0">
                <a:solidFill>
                  <a:srgbClr val="002060"/>
                </a:solidFill>
                <a:latin typeface="Arial" panose="020B0604020202020204" pitchFamily="34" charset="0"/>
                <a:ea typeface="MS Mincho" panose="02020609040205080304" pitchFamily="49" charset="-128"/>
                <a:cs typeface="Arial" panose="020B0604020202020204" pitchFamily="34" charset="0"/>
              </a:rPr>
              <a:t>Internally Consistent—</a:t>
            </a:r>
            <a:r>
              <a:rPr lang="en-US" sz="4800" dirty="0">
                <a:solidFill>
                  <a:srgbClr val="002060"/>
                </a:solidFill>
                <a:latin typeface="Arial" panose="020B0604020202020204" pitchFamily="34" charset="0"/>
                <a:ea typeface="MS Mincho" panose="02020609040205080304" pitchFamily="49" charset="-128"/>
                <a:cs typeface="Arial" panose="020B0604020202020204" pitchFamily="34" charset="0"/>
              </a:rPr>
              <a:t>The logic in a scenario should be consistent. One aspect of the scenario cannot contradict others. </a:t>
            </a:r>
          </a:p>
          <a:p>
            <a:pPr marR="0" lvl="0">
              <a:spcBef>
                <a:spcPts val="0"/>
              </a:spcBef>
              <a:spcAft>
                <a:spcPts val="600"/>
              </a:spcAft>
            </a:pPr>
            <a:endParaRPr lang="en-US" sz="4800" dirty="0">
              <a:solidFill>
                <a:srgbClr val="002060"/>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600"/>
              </a:spcAft>
            </a:pPr>
            <a:r>
              <a:rPr lang="en-US" sz="4800" b="1" dirty="0">
                <a:solidFill>
                  <a:srgbClr val="002060"/>
                </a:solidFill>
                <a:latin typeface="Arial" panose="020B0604020202020204" pitchFamily="34" charset="0"/>
                <a:ea typeface="MS Mincho" panose="02020609040205080304" pitchFamily="49" charset="-128"/>
                <a:cs typeface="Arial" panose="020B0604020202020204" pitchFamily="34" charset="0"/>
              </a:rPr>
              <a:t>Memorable— </a:t>
            </a:r>
            <a:r>
              <a:rPr lang="en-US" sz="4800" dirty="0">
                <a:solidFill>
                  <a:srgbClr val="002060"/>
                </a:solidFill>
                <a:latin typeface="Arial" panose="020B0604020202020204" pitchFamily="34" charset="0"/>
                <a:ea typeface="MS Mincho" panose="02020609040205080304" pitchFamily="49" charset="-128"/>
                <a:cs typeface="Arial" panose="020B0604020202020204" pitchFamily="34" charset="0"/>
              </a:rPr>
              <a:t>Scenarios should be easy to recall. Names should be descriptive and catchy. They will become touchstones for future conversation.</a:t>
            </a:r>
            <a:br>
              <a:rPr lang="en-US" sz="4800" dirty="0">
                <a:solidFill>
                  <a:srgbClr val="002060"/>
                </a:solidFill>
                <a:latin typeface="Arial" panose="020B0604020202020204" pitchFamily="34" charset="0"/>
                <a:ea typeface="MS Mincho" panose="02020609040205080304" pitchFamily="49" charset="-128"/>
                <a:cs typeface="Arial" panose="020B0604020202020204" pitchFamily="34" charset="0"/>
              </a:rPr>
            </a:br>
            <a:endParaRPr lang="en-US" sz="4800" dirty="0">
              <a:solidFill>
                <a:srgbClr val="002060"/>
              </a:solidFill>
              <a:latin typeface="Arial" panose="020B0604020202020204" pitchFamily="34" charset="0"/>
              <a:cs typeface="Arial" panose="020B0604020202020204" pitchFamily="34" charset="0"/>
            </a:endParaRPr>
          </a:p>
          <a:p>
            <a:pPr marR="0" algn="l" defTabSz="1828800" rtl="0" fontAlgn="auto" latinLnBrk="1" hangingPunct="0">
              <a:spcBef>
                <a:spcPts val="0"/>
              </a:spcBef>
              <a:spcAft>
                <a:spcPts val="0"/>
              </a:spcAft>
              <a:buClr>
                <a:srgbClr val="009FD8"/>
              </a:buClr>
              <a:buSzTx/>
              <a:tabLst/>
            </a:pPr>
            <a:endParaRPr kumimoji="0" lang="en-US" sz="3600" b="0"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spTree>
    <p:extLst>
      <p:ext uri="{BB962C8B-B14F-4D97-AF65-F5344CB8AC3E}">
        <p14:creationId xmlns:p14="http://schemas.microsoft.com/office/powerpoint/2010/main" val="226847744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037F167-46AE-40C7-9A37-007383F9C1E8}"/>
              </a:ext>
            </a:extLst>
          </p:cNvPr>
          <p:cNvSpPr/>
          <p:nvPr/>
        </p:nvSpPr>
        <p:spPr>
          <a:xfrm>
            <a:off x="30480" y="22860"/>
            <a:ext cx="24384000" cy="13680668"/>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43" name="Group 42">
            <a:extLst>
              <a:ext uri="{FF2B5EF4-FFF2-40B4-BE49-F238E27FC236}">
                <a16:creationId xmlns:a16="http://schemas.microsoft.com/office/drawing/2014/main" id="{B89AF3AC-E906-4D52-A0D8-6D395AF593EF}"/>
              </a:ext>
            </a:extLst>
          </p:cNvPr>
          <p:cNvGrpSpPr/>
          <p:nvPr/>
        </p:nvGrpSpPr>
        <p:grpSpPr>
          <a:xfrm>
            <a:off x="0" y="12031494"/>
            <a:ext cx="24384000" cy="1598870"/>
            <a:chOff x="0" y="12031494"/>
            <a:chExt cx="24384000" cy="1598870"/>
          </a:xfrm>
        </p:grpSpPr>
        <p:sp>
          <p:nvSpPr>
            <p:cNvPr id="44" name="Rectangle 43">
              <a:extLst>
                <a:ext uri="{FF2B5EF4-FFF2-40B4-BE49-F238E27FC236}">
                  <a16:creationId xmlns:a16="http://schemas.microsoft.com/office/drawing/2014/main" id="{F0795094-2103-46EE-BED6-1D6A893C5B74}"/>
                </a:ext>
              </a:extLst>
            </p:cNvPr>
            <p:cNvSpPr/>
            <p:nvPr/>
          </p:nvSpPr>
          <p:spPr>
            <a:xfrm>
              <a:off x="0" y="12115800"/>
              <a:ext cx="24384000" cy="1123384"/>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F08EDEE9-BF7F-4012-8301-3AA5F0039CFA}"/>
                </a:ext>
              </a:extLst>
            </p:cNvPr>
            <p:cNvSpPr/>
            <p:nvPr/>
          </p:nvSpPr>
          <p:spPr>
            <a:xfrm>
              <a:off x="0" y="13030200"/>
              <a:ext cx="24384000" cy="600164"/>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cxnSp>
          <p:nvCxnSpPr>
            <p:cNvPr id="46" name="Straight Connector 45">
              <a:extLst>
                <a:ext uri="{FF2B5EF4-FFF2-40B4-BE49-F238E27FC236}">
                  <a16:creationId xmlns:a16="http://schemas.microsoft.com/office/drawing/2014/main" id="{CB21125B-8ECD-474E-8371-EF7CC552AE3A}"/>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47" name="Foresight logo-01.png">
              <a:extLst>
                <a:ext uri="{FF2B5EF4-FFF2-40B4-BE49-F238E27FC236}">
                  <a16:creationId xmlns:a16="http://schemas.microsoft.com/office/drawing/2014/main" id="{C4A2EC90-FB0D-4B6D-8E73-ECD3FF472588}"/>
                </a:ext>
              </a:extLst>
            </p:cNvPr>
            <p:cNvPicPr/>
            <p:nvPr/>
          </p:nvPicPr>
          <p:blipFill rotWithShape="1">
            <a:blip r:embed="rId3">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
        <p:nvSpPr>
          <p:cNvPr id="422" name="Shape 422"/>
          <p:cNvSpPr>
            <a:spLocks noGrp="1"/>
          </p:cNvSpPr>
          <p:nvPr>
            <p:ph type="title"/>
          </p:nvPr>
        </p:nvSpPr>
        <p:spPr>
          <a:prstGeom prst="rect">
            <a:avLst/>
          </a:prstGeom>
        </p:spPr>
        <p:txBody>
          <a:bodyPr/>
          <a:lstStyle/>
          <a:p>
            <a:pPr lvl="0">
              <a:defRPr sz="1800" b="0" cap="none" spc="0">
                <a:solidFill>
                  <a:srgbClr val="000000"/>
                </a:solidFill>
                <a:uFillTx/>
              </a:defRPr>
            </a:pPr>
            <a:r>
              <a:rPr lang="en-US" sz="8400" b="1" cap="all" spc="-315" dirty="0">
                <a:solidFill>
                  <a:srgbClr val="002060"/>
                </a:solidFill>
                <a:uFill>
                  <a:solidFill>
                    <a:srgbClr val="FFFFFF"/>
                  </a:solidFill>
                </a:uFill>
              </a:rPr>
              <a:t>FORESIGHT SCENARIO EXAMPLES</a:t>
            </a:r>
            <a:endParaRPr sz="8400" b="1" cap="all" spc="-315" dirty="0">
              <a:solidFill>
                <a:srgbClr val="002060"/>
              </a:solidFill>
              <a:uFill>
                <a:solidFill>
                  <a:srgbClr val="899AA5"/>
                </a:solidFill>
              </a:uFill>
            </a:endParaRPr>
          </a:p>
        </p:txBody>
      </p:sp>
      <p:grpSp>
        <p:nvGrpSpPr>
          <p:cNvPr id="12" name="Group 210"/>
          <p:cNvGrpSpPr/>
          <p:nvPr/>
        </p:nvGrpSpPr>
        <p:grpSpPr>
          <a:xfrm>
            <a:off x="1018355" y="7355573"/>
            <a:ext cx="4920495" cy="1009653"/>
            <a:chOff x="12700" y="0"/>
            <a:chExt cx="4920494" cy="1009653"/>
          </a:xfrm>
        </p:grpSpPr>
        <p:sp>
          <p:nvSpPr>
            <p:cNvPr id="13" name="Shape 207"/>
            <p:cNvSpPr/>
            <p:nvPr/>
          </p:nvSpPr>
          <p:spPr>
            <a:xfrm>
              <a:off x="734037" y="0"/>
              <a:ext cx="3460882" cy="754053"/>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algn="ct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sz="4400" b="1" cap="all" dirty="0">
                  <a:solidFill>
                    <a:srgbClr val="002060"/>
                  </a:solidFill>
                  <a:uFill>
                    <a:solidFill>
                      <a:srgbClr val="009FD8"/>
                    </a:solidFill>
                  </a:uFill>
                  <a:latin typeface="Arial" panose="020B0604020202020204" pitchFamily="34" charset="0"/>
                </a:rPr>
                <a:t>MOMENTUM</a:t>
              </a:r>
            </a:p>
          </p:txBody>
        </p:sp>
        <p:sp>
          <p:nvSpPr>
            <p:cNvPr id="14" name="Shape 208"/>
            <p:cNvSpPr/>
            <p:nvPr/>
          </p:nvSpPr>
          <p:spPr>
            <a:xfrm>
              <a:off x="12700" y="1009652"/>
              <a:ext cx="4920494" cy="1"/>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buClrTx/>
                <a:buFontTx/>
                <a:defRPr sz="1200">
                  <a:solidFill>
                    <a:srgbClr val="000000"/>
                  </a:solidFill>
                  <a:uFillTx/>
                  <a:latin typeface="Helvetica"/>
                  <a:ea typeface="Helvetica"/>
                  <a:cs typeface="Helvetica"/>
                  <a:sym typeface="Helvetica"/>
                </a:defRPr>
              </a:pPr>
              <a:endParaRPr b="1" dirty="0">
                <a:solidFill>
                  <a:srgbClr val="002060"/>
                </a:solidFill>
              </a:endParaRPr>
            </a:p>
          </p:txBody>
        </p:sp>
      </p:grpSp>
      <p:grpSp>
        <p:nvGrpSpPr>
          <p:cNvPr id="16" name="Group 214"/>
          <p:cNvGrpSpPr/>
          <p:nvPr/>
        </p:nvGrpSpPr>
        <p:grpSpPr>
          <a:xfrm>
            <a:off x="6553200" y="7355573"/>
            <a:ext cx="5211621" cy="1009653"/>
            <a:chOff x="-266405" y="0"/>
            <a:chExt cx="5211619" cy="1009653"/>
          </a:xfrm>
        </p:grpSpPr>
        <p:sp>
          <p:nvSpPr>
            <p:cNvPr id="17" name="Shape 211"/>
            <p:cNvSpPr/>
            <p:nvPr/>
          </p:nvSpPr>
          <p:spPr>
            <a:xfrm>
              <a:off x="-266405" y="0"/>
              <a:ext cx="5211619" cy="754053"/>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algn="ct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sz="4400" b="1" cap="all" dirty="0">
                  <a:solidFill>
                    <a:srgbClr val="002060"/>
                  </a:solidFill>
                  <a:uFill>
                    <a:solidFill>
                      <a:srgbClr val="009FD8"/>
                    </a:solidFill>
                  </a:uFill>
                  <a:latin typeface="Arial" panose="020B0604020202020204" pitchFamily="34" charset="0"/>
                </a:rPr>
                <a:t>GLOBAL CHAOS</a:t>
              </a:r>
            </a:p>
          </p:txBody>
        </p:sp>
        <p:sp>
          <p:nvSpPr>
            <p:cNvPr id="18" name="Shape 212"/>
            <p:cNvSpPr/>
            <p:nvPr/>
          </p:nvSpPr>
          <p:spPr>
            <a:xfrm>
              <a:off x="0" y="1009652"/>
              <a:ext cx="4920494" cy="1"/>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buClrTx/>
                <a:buFontTx/>
                <a:defRPr sz="1200">
                  <a:solidFill>
                    <a:srgbClr val="000000"/>
                  </a:solidFill>
                  <a:uFillTx/>
                  <a:latin typeface="Helvetica"/>
                  <a:ea typeface="Helvetica"/>
                  <a:cs typeface="Helvetica"/>
                  <a:sym typeface="Helvetica"/>
                </a:defRPr>
              </a:pPr>
              <a:endParaRPr b="1" dirty="0">
                <a:solidFill>
                  <a:srgbClr val="002060"/>
                </a:solidFill>
              </a:endParaRPr>
            </a:p>
          </p:txBody>
        </p:sp>
      </p:grpSp>
      <p:grpSp>
        <p:nvGrpSpPr>
          <p:cNvPr id="20" name="Group 218"/>
          <p:cNvGrpSpPr/>
          <p:nvPr/>
        </p:nvGrpSpPr>
        <p:grpSpPr>
          <a:xfrm>
            <a:off x="12633556" y="7355573"/>
            <a:ext cx="4945217" cy="1009653"/>
            <a:chOff x="0" y="0"/>
            <a:chExt cx="4945215" cy="1009653"/>
          </a:xfrm>
        </p:grpSpPr>
        <p:sp>
          <p:nvSpPr>
            <p:cNvPr id="21" name="Shape 215"/>
            <p:cNvSpPr/>
            <p:nvPr/>
          </p:nvSpPr>
          <p:spPr>
            <a:xfrm>
              <a:off x="4914" y="0"/>
              <a:ext cx="4940301" cy="754053"/>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algn="ctr" defTabSz="2438400">
                <a:buClr>
                  <a:srgbClr val="FFFFFF"/>
                </a:buClr>
                <a:defRPr sz="4800" cap="all">
                  <a:latin typeface="Montserrat-Regular"/>
                  <a:ea typeface="Montserrat-Regular"/>
                  <a:cs typeface="Montserrat-Regular"/>
                  <a:sym typeface="Montserrat-Regular"/>
                </a:defRPr>
              </a:lvl1pPr>
            </a:lstStyle>
            <a:p>
              <a:pPr lvl="0">
                <a:defRPr sz="1800" cap="none">
                  <a:solidFill>
                    <a:srgbClr val="000000"/>
                  </a:solidFill>
                  <a:uFillTx/>
                </a:defRPr>
              </a:pPr>
              <a:r>
                <a:rPr sz="4400" b="1" cap="all" dirty="0">
                  <a:solidFill>
                    <a:srgbClr val="002060"/>
                  </a:solidFill>
                  <a:uFill>
                    <a:solidFill>
                      <a:srgbClr val="009FD8"/>
                    </a:solidFill>
                  </a:uFill>
                  <a:latin typeface="Arial" panose="020B0604020202020204" pitchFamily="34" charset="0"/>
                </a:rPr>
                <a:t>TECH TRIUMPH</a:t>
              </a:r>
            </a:p>
          </p:txBody>
        </p:sp>
        <p:sp>
          <p:nvSpPr>
            <p:cNvPr id="25" name="Shape 216"/>
            <p:cNvSpPr/>
            <p:nvPr/>
          </p:nvSpPr>
          <p:spPr>
            <a:xfrm>
              <a:off x="0" y="1009652"/>
              <a:ext cx="4920494" cy="1"/>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buClrTx/>
                <a:buFontTx/>
                <a:defRPr sz="1200">
                  <a:solidFill>
                    <a:srgbClr val="000000"/>
                  </a:solidFill>
                  <a:uFillTx/>
                  <a:latin typeface="Helvetica"/>
                  <a:ea typeface="Helvetica"/>
                  <a:cs typeface="Helvetica"/>
                  <a:sym typeface="Helvetica"/>
                </a:defRPr>
              </a:pPr>
              <a:endParaRPr b="1" dirty="0">
                <a:solidFill>
                  <a:srgbClr val="002060"/>
                </a:solidFill>
              </a:endParaRPr>
            </a:p>
          </p:txBody>
        </p:sp>
      </p:grpSp>
      <p:grpSp>
        <p:nvGrpSpPr>
          <p:cNvPr id="27" name="Group 222"/>
          <p:cNvGrpSpPr/>
          <p:nvPr/>
        </p:nvGrpSpPr>
        <p:grpSpPr>
          <a:xfrm>
            <a:off x="17830800" y="7379050"/>
            <a:ext cx="6553200" cy="1625252"/>
            <a:chOff x="-240529" y="127000"/>
            <a:chExt cx="6553198" cy="1625251"/>
          </a:xfrm>
        </p:grpSpPr>
        <p:sp>
          <p:nvSpPr>
            <p:cNvPr id="28" name="Shape 219"/>
            <p:cNvSpPr/>
            <p:nvPr/>
          </p:nvSpPr>
          <p:spPr>
            <a:xfrm>
              <a:off x="-240529" y="127000"/>
              <a:ext cx="6553198" cy="1625251"/>
            </a:xfrm>
            <a:prstGeom prst="rect">
              <a:avLst/>
            </a:prstGeom>
            <a:noFill/>
            <a:ln w="12700" cap="flat">
              <a:noFill/>
              <a:round/>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algn="ctr" defTabSz="2438400">
                <a:buClr>
                  <a:srgbClr val="FFFFFF"/>
                </a:buClr>
                <a:defRPr sz="4800">
                  <a:latin typeface="Montserrat-Regular"/>
                  <a:ea typeface="Montserrat-Regular"/>
                  <a:cs typeface="Montserrat-Regular"/>
                  <a:sym typeface="Montserrat-Regular"/>
                </a:defRPr>
              </a:lvl1pPr>
            </a:lstStyle>
            <a:p>
              <a:pPr lvl="0">
                <a:defRPr sz="1800">
                  <a:solidFill>
                    <a:srgbClr val="000000"/>
                  </a:solidFill>
                  <a:uFillTx/>
                </a:defRPr>
              </a:pPr>
              <a:r>
                <a:rPr sz="4400" b="1" dirty="0">
                  <a:solidFill>
                    <a:srgbClr val="002060"/>
                  </a:solidFill>
                  <a:uFill>
                    <a:solidFill>
                      <a:srgbClr val="009FD8"/>
                    </a:solidFill>
                  </a:uFill>
                  <a:latin typeface="Arial" panose="020B0604020202020204" pitchFamily="34" charset="0"/>
                </a:rPr>
                <a:t>GENTLE FOOTPRINT</a:t>
              </a:r>
            </a:p>
          </p:txBody>
        </p:sp>
        <p:sp>
          <p:nvSpPr>
            <p:cNvPr id="29" name="Shape 220"/>
            <p:cNvSpPr/>
            <p:nvPr/>
          </p:nvSpPr>
          <p:spPr>
            <a:xfrm>
              <a:off x="0" y="1174617"/>
              <a:ext cx="5724435" cy="1"/>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buClrTx/>
                <a:buFontTx/>
                <a:defRPr sz="1200">
                  <a:solidFill>
                    <a:srgbClr val="000000"/>
                  </a:solidFill>
                  <a:uFillTx/>
                  <a:latin typeface="Helvetica"/>
                  <a:ea typeface="Helvetica"/>
                  <a:cs typeface="Helvetica"/>
                  <a:sym typeface="Helvetica"/>
                </a:defRPr>
              </a:pPr>
              <a:endParaRPr b="1" dirty="0">
                <a:solidFill>
                  <a:srgbClr val="002060"/>
                </a:solidFill>
              </a:endParaRPr>
            </a:p>
          </p:txBody>
        </p:sp>
      </p:grpSp>
      <p:grpSp>
        <p:nvGrpSpPr>
          <p:cNvPr id="31" name="Group 228"/>
          <p:cNvGrpSpPr/>
          <p:nvPr/>
        </p:nvGrpSpPr>
        <p:grpSpPr>
          <a:xfrm>
            <a:off x="1790700" y="3581400"/>
            <a:ext cx="3365501" cy="3365501"/>
            <a:chOff x="0" y="0"/>
            <a:chExt cx="3365500" cy="3365500"/>
          </a:xfrm>
        </p:grpSpPr>
        <p:sp>
          <p:nvSpPr>
            <p:cNvPr id="32" name="Shape 226"/>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B8C14"/>
            </a:solidFill>
            <a:ln w="25400" cap="flat">
              <a:noFill/>
              <a:round/>
            </a:ln>
            <a:effectLst/>
          </p:spPr>
          <p:txBody>
            <a:bodyPr wrap="square" lIns="0" tIns="0" rIns="0" bIns="0" numCol="1" anchor="ctr">
              <a:noAutofit/>
            </a:bodyPr>
            <a:lstStyle/>
            <a:p>
              <a:pPr lvl="0" algn="ctr">
                <a:buClr>
                  <a:srgbClr val="FFFFFF"/>
                </a:buClr>
                <a:buFont typeface="Modern Pictograms"/>
                <a:defRPr sz="17600"/>
              </a:pPr>
              <a:endParaRPr dirty="0"/>
            </a:p>
          </p:txBody>
        </p:sp>
        <p:pic>
          <p:nvPicPr>
            <p:cNvPr id="33" name="momentumicon-01.png"/>
            <p:cNvPicPr/>
            <p:nvPr/>
          </p:nvPicPr>
          <p:blipFill>
            <a:blip r:embed="rId4">
              <a:extLst/>
            </a:blip>
            <a:stretch>
              <a:fillRect/>
            </a:stretch>
          </p:blipFill>
          <p:spPr>
            <a:xfrm>
              <a:off x="291526" y="291526"/>
              <a:ext cx="2782448" cy="2782448"/>
            </a:xfrm>
            <a:prstGeom prst="rect">
              <a:avLst/>
            </a:prstGeom>
            <a:ln w="12700" cap="flat">
              <a:noFill/>
              <a:miter lim="400000"/>
            </a:ln>
            <a:effectLst/>
          </p:spPr>
        </p:pic>
      </p:grpSp>
      <p:grpSp>
        <p:nvGrpSpPr>
          <p:cNvPr id="34" name="Group 231"/>
          <p:cNvGrpSpPr/>
          <p:nvPr/>
        </p:nvGrpSpPr>
        <p:grpSpPr>
          <a:xfrm>
            <a:off x="7604650" y="3581400"/>
            <a:ext cx="3365501" cy="3365501"/>
            <a:chOff x="0" y="0"/>
            <a:chExt cx="3365500" cy="3365500"/>
          </a:xfrm>
        </p:grpSpPr>
        <p:sp>
          <p:nvSpPr>
            <p:cNvPr id="35" name="Shape 229"/>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16E1F"/>
            </a:solidFill>
            <a:ln w="25400" cap="flat">
              <a:noFill/>
              <a:round/>
            </a:ln>
            <a:effectLst/>
          </p:spPr>
          <p:txBody>
            <a:bodyPr wrap="square" lIns="0" tIns="0" rIns="0" bIns="0" numCol="1" anchor="ctr">
              <a:noAutofit/>
            </a:bodyPr>
            <a:lstStyle/>
            <a:p>
              <a:pPr lvl="0" algn="ctr">
                <a:buClr>
                  <a:srgbClr val="FFFFFF"/>
                </a:buClr>
                <a:defRPr sz="14400"/>
              </a:pPr>
              <a:endParaRPr dirty="0"/>
            </a:p>
          </p:txBody>
        </p:sp>
        <p:pic>
          <p:nvPicPr>
            <p:cNvPr id="36" name="choasicon.png"/>
            <p:cNvPicPr/>
            <p:nvPr/>
          </p:nvPicPr>
          <p:blipFill>
            <a:blip r:embed="rId5">
              <a:extLst/>
            </a:blip>
            <a:srcRect b="7835"/>
            <a:stretch>
              <a:fillRect/>
            </a:stretch>
          </p:blipFill>
          <p:spPr>
            <a:xfrm>
              <a:off x="776566" y="774761"/>
              <a:ext cx="1821992" cy="2103821"/>
            </a:xfrm>
            <a:prstGeom prst="rect">
              <a:avLst/>
            </a:prstGeom>
            <a:ln w="12700" cap="flat">
              <a:noFill/>
              <a:miter lim="400000"/>
            </a:ln>
            <a:effectLst/>
          </p:spPr>
        </p:pic>
      </p:grpSp>
      <p:grpSp>
        <p:nvGrpSpPr>
          <p:cNvPr id="37" name="Group 234"/>
          <p:cNvGrpSpPr/>
          <p:nvPr/>
        </p:nvGrpSpPr>
        <p:grpSpPr>
          <a:xfrm>
            <a:off x="13418599" y="3581400"/>
            <a:ext cx="3365501" cy="3365501"/>
            <a:chOff x="0" y="0"/>
            <a:chExt cx="3365500" cy="3365500"/>
          </a:xfrm>
        </p:grpSpPr>
        <p:sp>
          <p:nvSpPr>
            <p:cNvPr id="38" name="Shape 232"/>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9D1F60"/>
            </a:solidFill>
            <a:ln w="25400" cap="flat">
              <a:noFill/>
              <a:round/>
            </a:ln>
            <a:effectLst/>
          </p:spPr>
          <p:txBody>
            <a:bodyPr wrap="square" lIns="0" tIns="0" rIns="0" bIns="0" numCol="1" anchor="ctr">
              <a:noAutofit/>
            </a:bodyPr>
            <a:lstStyle/>
            <a:p>
              <a:pPr lvl="0" algn="ctr">
                <a:buClr>
                  <a:srgbClr val="FFFFFF"/>
                </a:buClr>
                <a:buFont typeface="RaphaelIcons Medium"/>
                <a:defRPr sz="19200"/>
              </a:pPr>
              <a:endParaRPr dirty="0"/>
            </a:p>
          </p:txBody>
        </p:sp>
        <p:pic>
          <p:nvPicPr>
            <p:cNvPr id="39" name="techicon.png"/>
            <p:cNvPicPr/>
            <p:nvPr/>
          </p:nvPicPr>
          <p:blipFill>
            <a:blip r:embed="rId6">
              <a:extLst/>
            </a:blip>
            <a:srcRect b="9157"/>
            <a:stretch>
              <a:fillRect/>
            </a:stretch>
          </p:blipFill>
          <p:spPr>
            <a:xfrm>
              <a:off x="616650" y="668353"/>
              <a:ext cx="2081403" cy="2490321"/>
            </a:xfrm>
            <a:prstGeom prst="rect">
              <a:avLst/>
            </a:prstGeom>
            <a:ln w="12700" cap="flat">
              <a:noFill/>
              <a:miter lim="400000"/>
            </a:ln>
            <a:effectLst/>
          </p:spPr>
        </p:pic>
      </p:grpSp>
      <p:grpSp>
        <p:nvGrpSpPr>
          <p:cNvPr id="40" name="Group 237"/>
          <p:cNvGrpSpPr/>
          <p:nvPr/>
        </p:nvGrpSpPr>
        <p:grpSpPr>
          <a:xfrm>
            <a:off x="19232551" y="3598566"/>
            <a:ext cx="3365501" cy="3365501"/>
            <a:chOff x="0" y="0"/>
            <a:chExt cx="3365500" cy="3365500"/>
          </a:xfrm>
        </p:grpSpPr>
        <p:sp>
          <p:nvSpPr>
            <p:cNvPr id="41" name="Shape 235"/>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6982EF"/>
            </a:solidFill>
            <a:ln w="25400" cap="flat">
              <a:noFill/>
              <a:round/>
            </a:ln>
            <a:effectLst/>
          </p:spPr>
          <p:txBody>
            <a:bodyPr wrap="square" lIns="0" tIns="0" rIns="0" bIns="0" numCol="1" anchor="ctr">
              <a:noAutofit/>
            </a:bodyPr>
            <a:lstStyle/>
            <a:p>
              <a:pPr lvl="0" algn="ctr">
                <a:buClr>
                  <a:srgbClr val="FFFFFF"/>
                </a:buClr>
                <a:buFont typeface="Modern Pictograms"/>
                <a:defRPr sz="17600">
                  <a:solidFill>
                    <a:srgbClr val="FFFFFF"/>
                  </a:solidFill>
                  <a:uFill>
                    <a:solidFill>
                      <a:srgbClr val="FFFFFF"/>
                    </a:solidFill>
                  </a:uFill>
                </a:defRPr>
              </a:pPr>
              <a:endParaRPr dirty="0"/>
            </a:p>
          </p:txBody>
        </p:sp>
        <p:pic>
          <p:nvPicPr>
            <p:cNvPr id="42" name="gentleicon.png"/>
            <p:cNvPicPr/>
            <p:nvPr/>
          </p:nvPicPr>
          <p:blipFill>
            <a:blip r:embed="rId7">
              <a:extLst/>
            </a:blip>
            <a:srcRect b="8865"/>
            <a:stretch>
              <a:fillRect/>
            </a:stretch>
          </p:blipFill>
          <p:spPr>
            <a:xfrm>
              <a:off x="736715" y="668353"/>
              <a:ext cx="1968270" cy="2498318"/>
            </a:xfrm>
            <a:prstGeom prst="rect">
              <a:avLst/>
            </a:prstGeom>
            <a:ln w="12700" cap="flat">
              <a:noFill/>
              <a:miter lim="400000"/>
            </a:ln>
            <a:effectLst/>
          </p:spPr>
        </p:pic>
      </p:grpSp>
    </p:spTree>
    <p:extLst>
      <p:ext uri="{BB962C8B-B14F-4D97-AF65-F5344CB8AC3E}">
        <p14:creationId xmlns:p14="http://schemas.microsoft.com/office/powerpoint/2010/main" val="19976621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C0E2281-BB0C-4AE0-8520-66758D0EABC4}"/>
              </a:ext>
            </a:extLst>
          </p:cNvPr>
          <p:cNvSpPr/>
          <p:nvPr/>
        </p:nvSpPr>
        <p:spPr>
          <a:xfrm>
            <a:off x="0" y="0"/>
            <a:ext cx="24384000" cy="13680668"/>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4" name="TextBox 3">
            <a:extLst>
              <a:ext uri="{FF2B5EF4-FFF2-40B4-BE49-F238E27FC236}">
                <a16:creationId xmlns:a16="http://schemas.microsoft.com/office/drawing/2014/main" id="{16412D35-1B1D-49F8-A8A8-EEB83EEAAB5C}"/>
              </a:ext>
            </a:extLst>
          </p:cNvPr>
          <p:cNvSpPr txBox="1"/>
          <p:nvPr/>
        </p:nvSpPr>
        <p:spPr>
          <a:xfrm>
            <a:off x="0" y="262765"/>
            <a:ext cx="24384000" cy="2800767"/>
          </a:xfrm>
          <a:prstGeom prst="rect">
            <a:avLst/>
          </a:prstGeom>
          <a:noFill/>
        </p:spPr>
        <p:txBody>
          <a:bodyPr wrap="square" rtlCol="0">
            <a:spAutoFit/>
          </a:bodyPr>
          <a:lstStyle/>
          <a:p>
            <a:pPr algn="ctr"/>
            <a:r>
              <a:rPr lang="en-US" sz="8800" b="1" dirty="0">
                <a:solidFill>
                  <a:srgbClr val="002060"/>
                </a:solidFill>
                <a:latin typeface="Arial" panose="020B0604020202020204" pitchFamily="34" charset="0"/>
                <a:cs typeface="Arial" panose="020B0604020202020204" pitchFamily="34" charset="0"/>
              </a:rPr>
              <a:t>Foresight 750</a:t>
            </a:r>
            <a:br>
              <a:rPr lang="en-US" sz="8800" b="1" dirty="0">
                <a:solidFill>
                  <a:srgbClr val="002060"/>
                </a:solidFill>
                <a:latin typeface="Arial" panose="020B0604020202020204" pitchFamily="34" charset="0"/>
                <a:cs typeface="Arial" panose="020B0604020202020204" pitchFamily="34" charset="0"/>
              </a:rPr>
            </a:br>
            <a:r>
              <a:rPr lang="en-US" sz="8800" b="1" dirty="0">
                <a:solidFill>
                  <a:srgbClr val="002060"/>
                </a:solidFill>
                <a:latin typeface="Arial" panose="020B0604020202020204" pitchFamily="34" charset="0"/>
                <a:cs typeface="Arial" panose="020B0604020202020204" pitchFamily="34" charset="0"/>
              </a:rPr>
              <a:t> </a:t>
            </a:r>
          </a:p>
        </p:txBody>
      </p:sp>
      <p:sp>
        <p:nvSpPr>
          <p:cNvPr id="5" name="Shape 195">
            <a:extLst>
              <a:ext uri="{FF2B5EF4-FFF2-40B4-BE49-F238E27FC236}">
                <a16:creationId xmlns:a16="http://schemas.microsoft.com/office/drawing/2014/main" id="{81677587-B0BE-48FB-9055-54FEB2C19071}"/>
              </a:ext>
            </a:extLst>
          </p:cNvPr>
          <p:cNvSpPr txBox="1">
            <a:spLocks/>
          </p:cNvSpPr>
          <p:nvPr/>
        </p:nvSpPr>
        <p:spPr bwMode="auto">
          <a:xfrm>
            <a:off x="1219200" y="1851026"/>
            <a:ext cx="21945600" cy="939800"/>
          </a:xfrm>
          <a:prstGeom prst="rect">
            <a:avLst/>
          </a:prstGeom>
        </p:spPr>
        <p:txBody>
          <a:bodyPr vert="horz" wrap="square" lIns="182880" tIns="91440" rIns="182880" bIns="91440" rtlCol="0" anchor="t" anchorCtr="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defRPr/>
            </a:pPr>
            <a:r>
              <a:rPr lang="en-US" altLang="en-US" sz="5400" b="1" dirty="0">
                <a:solidFill>
                  <a:srgbClr val="002060"/>
                </a:solidFill>
                <a:latin typeface="Arial" panose="020B0604020202020204" pitchFamily="34" charset="0"/>
                <a:cs typeface="Arial" panose="020B0604020202020204" pitchFamily="34" charset="0"/>
              </a:rPr>
              <a:t>Analysis of Driving Forces</a:t>
            </a:r>
            <a:endParaRPr lang="en-US" altLang="en-US" sz="5400" dirty="0">
              <a:solidFill>
                <a:srgbClr val="002060"/>
              </a:solidFill>
              <a:latin typeface="Arial" panose="020B0604020202020204" pitchFamily="34" charset="0"/>
              <a:cs typeface="Arial" panose="020B0604020202020204" pitchFamily="34" charset="0"/>
            </a:endParaRPr>
          </a:p>
        </p:txBody>
      </p:sp>
      <p:grpSp>
        <p:nvGrpSpPr>
          <p:cNvPr id="7" name="Group 6"/>
          <p:cNvGrpSpPr/>
          <p:nvPr/>
        </p:nvGrpSpPr>
        <p:grpSpPr>
          <a:xfrm>
            <a:off x="5394960" y="5875825"/>
            <a:ext cx="3806644" cy="1664833"/>
            <a:chOff x="0" y="0"/>
            <a:chExt cx="4940300" cy="2160638"/>
          </a:xfrm>
        </p:grpSpPr>
        <p:sp>
          <p:nvSpPr>
            <p:cNvPr id="32" name="Shape 207"/>
            <p:cNvSpPr/>
            <p:nvPr/>
          </p:nvSpPr>
          <p:spPr>
            <a:xfrm>
              <a:off x="734036" y="0"/>
              <a:ext cx="3393121" cy="838815"/>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none" lIns="76200" tIns="76200" rIns="76200" bIns="76200" numCol="1" anchor="t">
              <a:sp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cap="none">
                  <a:solidFill>
                    <a:srgbClr val="000000"/>
                  </a:solidFill>
                  <a:uFillTx/>
                </a:defRPr>
              </a:pPr>
              <a:r>
                <a:rPr sz="3200" b="1" cap="all" dirty="0">
                  <a:solidFill>
                    <a:srgbClr val="002060"/>
                  </a:solidFill>
                  <a:latin typeface="Arial" panose="020B0604020202020204" pitchFamily="34" charset="0"/>
                  <a:cs typeface="Arial" panose="020B0604020202020204" pitchFamily="34" charset="0"/>
                </a:rPr>
                <a:t>MOMENTUM</a:t>
              </a:r>
            </a:p>
          </p:txBody>
        </p:sp>
        <p:sp>
          <p:nvSpPr>
            <p:cNvPr id="34" name="Shape 209"/>
            <p:cNvSpPr/>
            <p:nvPr/>
          </p:nvSpPr>
          <p:spPr>
            <a:xfrm>
              <a:off x="0" y="1162049"/>
              <a:ext cx="4940300" cy="998589"/>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square" lIns="76200" tIns="76200" rIns="76200" bIns="76200" numCol="1" anchor="t">
              <a:sp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a:solidFill>
                    <a:srgbClr val="000000"/>
                  </a:solidFill>
                  <a:uFillTx/>
                </a:defRPr>
              </a:pPr>
              <a:endParaRPr sz="4000" b="1" dirty="0">
                <a:solidFill>
                  <a:srgbClr val="002060"/>
                </a:solidFill>
                <a:uFill>
                  <a:solidFill>
                    <a:srgbClr val="899AA5"/>
                  </a:solidFill>
                </a:uFill>
                <a:latin typeface="Arial" panose="020B0604020202020204" pitchFamily="34" charset="0"/>
                <a:cs typeface="Arial" panose="020B0604020202020204" pitchFamily="34" charset="0"/>
              </a:endParaRPr>
            </a:p>
          </p:txBody>
        </p:sp>
      </p:grpSp>
      <p:grpSp>
        <p:nvGrpSpPr>
          <p:cNvPr id="8" name="Group 7"/>
          <p:cNvGrpSpPr/>
          <p:nvPr/>
        </p:nvGrpSpPr>
        <p:grpSpPr>
          <a:xfrm>
            <a:off x="9793570" y="5875825"/>
            <a:ext cx="4015704" cy="1664833"/>
            <a:chOff x="-266405" y="0"/>
            <a:chExt cx="5211619" cy="2160638"/>
          </a:xfrm>
        </p:grpSpPr>
        <p:sp>
          <p:nvSpPr>
            <p:cNvPr id="29" name="Shape 211"/>
            <p:cNvSpPr/>
            <p:nvPr/>
          </p:nvSpPr>
          <p:spPr>
            <a:xfrm>
              <a:off x="-266405" y="0"/>
              <a:ext cx="5211619" cy="838815"/>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square" lIns="76200" tIns="76200" rIns="76200" bIns="76200" numCol="1" anchor="t">
              <a:sp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cap="none">
                  <a:solidFill>
                    <a:srgbClr val="000000"/>
                  </a:solidFill>
                  <a:uFillTx/>
                </a:defRPr>
              </a:pPr>
              <a:r>
                <a:rPr sz="3200" b="1" cap="all" dirty="0">
                  <a:solidFill>
                    <a:srgbClr val="002060"/>
                  </a:solidFill>
                  <a:latin typeface="Arial" panose="020B0604020202020204" pitchFamily="34" charset="0"/>
                  <a:cs typeface="Arial" panose="020B0604020202020204" pitchFamily="34" charset="0"/>
                </a:rPr>
                <a:t>GLOBAL CHAOS</a:t>
              </a:r>
            </a:p>
          </p:txBody>
        </p:sp>
        <p:sp>
          <p:nvSpPr>
            <p:cNvPr id="31" name="Shape 213"/>
            <p:cNvSpPr/>
            <p:nvPr/>
          </p:nvSpPr>
          <p:spPr>
            <a:xfrm>
              <a:off x="-1" y="1162049"/>
              <a:ext cx="4940302" cy="998589"/>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square" lIns="76200" tIns="76200" rIns="76200" bIns="76200" numCol="1" anchor="t">
              <a:sp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a:solidFill>
                    <a:srgbClr val="000000"/>
                  </a:solidFill>
                  <a:uFillTx/>
                </a:defRPr>
              </a:pPr>
              <a:endParaRPr sz="4000" b="1" dirty="0">
                <a:solidFill>
                  <a:srgbClr val="002060"/>
                </a:solidFill>
                <a:uFill>
                  <a:solidFill>
                    <a:srgbClr val="899AA5"/>
                  </a:solidFill>
                </a:uFill>
                <a:latin typeface="Arial" panose="020B0604020202020204" pitchFamily="34" charset="0"/>
                <a:cs typeface="Arial" panose="020B0604020202020204" pitchFamily="34" charset="0"/>
              </a:endParaRPr>
            </a:p>
          </p:txBody>
        </p:sp>
      </p:grpSp>
      <p:grpSp>
        <p:nvGrpSpPr>
          <p:cNvPr id="9" name="Group 8"/>
          <p:cNvGrpSpPr/>
          <p:nvPr/>
        </p:nvGrpSpPr>
        <p:grpSpPr>
          <a:xfrm>
            <a:off x="14354595" y="5875824"/>
            <a:ext cx="3993310" cy="1664833"/>
            <a:chOff x="0" y="0"/>
            <a:chExt cx="5182559" cy="2160638"/>
          </a:xfrm>
        </p:grpSpPr>
        <p:sp>
          <p:nvSpPr>
            <p:cNvPr id="26" name="Shape 215"/>
            <p:cNvSpPr/>
            <p:nvPr/>
          </p:nvSpPr>
          <p:spPr>
            <a:xfrm>
              <a:off x="242260" y="0"/>
              <a:ext cx="4940299" cy="838815"/>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square" lIns="76200" tIns="76200" rIns="76200" bIns="76200" numCol="1" anchor="t">
              <a:sp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cap="none">
                  <a:solidFill>
                    <a:srgbClr val="000000"/>
                  </a:solidFill>
                  <a:uFillTx/>
                </a:defRPr>
              </a:pPr>
              <a:r>
                <a:rPr sz="3200" b="1" cap="all" dirty="0">
                  <a:solidFill>
                    <a:srgbClr val="002060"/>
                  </a:solidFill>
                  <a:latin typeface="Arial" panose="020B0604020202020204" pitchFamily="34" charset="0"/>
                  <a:cs typeface="Arial" panose="020B0604020202020204" pitchFamily="34" charset="0"/>
                </a:rPr>
                <a:t>TECH TRIUMPH</a:t>
              </a:r>
            </a:p>
          </p:txBody>
        </p:sp>
        <p:sp>
          <p:nvSpPr>
            <p:cNvPr id="28" name="Shape 217"/>
            <p:cNvSpPr/>
            <p:nvPr/>
          </p:nvSpPr>
          <p:spPr>
            <a:xfrm>
              <a:off x="0" y="1162049"/>
              <a:ext cx="4940299" cy="998589"/>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square" lIns="76200" tIns="76200" rIns="76200" bIns="76200" numCol="1" anchor="t">
              <a:sp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a:solidFill>
                    <a:srgbClr val="000000"/>
                  </a:solidFill>
                  <a:uFillTx/>
                </a:defRPr>
              </a:pPr>
              <a:endParaRPr sz="4000" b="1" dirty="0">
                <a:solidFill>
                  <a:srgbClr val="002060"/>
                </a:solidFill>
                <a:uFill>
                  <a:solidFill>
                    <a:srgbClr val="899AA5"/>
                  </a:solidFill>
                </a:uFill>
                <a:latin typeface="Arial" panose="020B0604020202020204" pitchFamily="34" charset="0"/>
                <a:cs typeface="Arial" panose="020B0604020202020204" pitchFamily="34" charset="0"/>
              </a:endParaRPr>
            </a:p>
          </p:txBody>
        </p:sp>
      </p:grpSp>
      <p:grpSp>
        <p:nvGrpSpPr>
          <p:cNvPr id="10" name="Group 9"/>
          <p:cNvGrpSpPr/>
          <p:nvPr/>
        </p:nvGrpSpPr>
        <p:grpSpPr>
          <a:xfrm>
            <a:off x="18544548" y="5880686"/>
            <a:ext cx="5290812" cy="3492120"/>
            <a:chOff x="-1" y="127000"/>
            <a:chExt cx="6866470" cy="4532107"/>
          </a:xfrm>
        </p:grpSpPr>
        <p:sp>
          <p:nvSpPr>
            <p:cNvPr id="23" name="Shape 219"/>
            <p:cNvSpPr/>
            <p:nvPr/>
          </p:nvSpPr>
          <p:spPr>
            <a:xfrm>
              <a:off x="313270" y="127000"/>
              <a:ext cx="6553199" cy="1625252"/>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square" lIns="76200" tIns="76200" rIns="76200" bIns="76200" numCol="1" anchor="t">
              <a:no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a:solidFill>
                    <a:srgbClr val="000000"/>
                  </a:solidFill>
                  <a:uFillTx/>
                </a:defRPr>
              </a:pPr>
              <a:r>
                <a:rPr sz="3200" b="1" dirty="0">
                  <a:solidFill>
                    <a:srgbClr val="002060"/>
                  </a:solidFill>
                  <a:latin typeface="Arial" panose="020B0604020202020204" pitchFamily="34" charset="0"/>
                  <a:cs typeface="Arial" panose="020B0604020202020204" pitchFamily="34" charset="0"/>
                </a:rPr>
                <a:t>GENTLE FOOTPRINT</a:t>
              </a:r>
            </a:p>
          </p:txBody>
        </p:sp>
        <p:sp>
          <p:nvSpPr>
            <p:cNvPr id="25" name="Shape 221"/>
            <p:cNvSpPr/>
            <p:nvPr/>
          </p:nvSpPr>
          <p:spPr>
            <a:xfrm>
              <a:off x="-1" y="1351916"/>
              <a:ext cx="5747479" cy="3307191"/>
            </a:xfrm>
            <a:prstGeom prst="rect">
              <a:avLst/>
            </a:prstGeom>
            <a:noFill/>
            <a:ln w="12700" cap="flat">
              <a:noFill/>
              <a:round/>
            </a:ln>
            <a:effectLst/>
            <a:extLst>
              <a:ext uri="{C572A759-6A51-4108-AA02-DFA0A04FC94B}">
                <ma14:wrappingTextBoxFlag xmlns="" xmlns:ma14="http://schemas.microsoft.com/office/mac/drawingml/2011/main" xmlns:lc="http://schemas.openxmlformats.org/drawingml/2006/lockedCanvas" val="1"/>
              </a:ext>
            </a:extLst>
          </p:spPr>
          <p:txBody>
            <a:bodyPr wrap="square" lIns="76200" tIns="76200" rIns="76200" bIns="76200" numCol="1" anchor="t">
              <a:no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defRPr sz="1800">
                  <a:solidFill>
                    <a:srgbClr val="000000"/>
                  </a:solidFill>
                  <a:uFillTx/>
                </a:defRPr>
              </a:pPr>
              <a:endParaRPr sz="4000" b="1" dirty="0">
                <a:solidFill>
                  <a:srgbClr val="002060"/>
                </a:solidFill>
                <a:uFill>
                  <a:solidFill>
                    <a:srgbClr val="899AA5"/>
                  </a:solidFill>
                </a:uFill>
                <a:latin typeface="Arial" panose="020B0604020202020204" pitchFamily="34" charset="0"/>
                <a:cs typeface="Arial" panose="020B0604020202020204" pitchFamily="34" charset="0"/>
              </a:endParaRPr>
            </a:p>
          </p:txBody>
        </p:sp>
      </p:grpSp>
      <p:grpSp>
        <p:nvGrpSpPr>
          <p:cNvPr id="11" name="Group 10"/>
          <p:cNvGrpSpPr/>
          <p:nvPr/>
        </p:nvGrpSpPr>
        <p:grpSpPr>
          <a:xfrm>
            <a:off x="5999859" y="2967714"/>
            <a:ext cx="2593218" cy="2593216"/>
            <a:chOff x="-1" y="-1"/>
            <a:chExt cx="3365502" cy="3365502"/>
          </a:xfrm>
        </p:grpSpPr>
        <p:sp>
          <p:nvSpPr>
            <p:cNvPr id="21" name="Shape 226"/>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B8C14"/>
            </a:solidFill>
            <a:ln w="25400" cap="flat">
              <a:noFill/>
              <a:round/>
            </a:ln>
            <a:effectLst/>
          </p:spPr>
          <p:txBody>
            <a:bodyPr wrap="square" lIns="0" tIns="0" rIns="0" bIns="0" numCol="1" anchor="ctr">
              <a:no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lgn="ctr">
                <a:buClr>
                  <a:srgbClr val="FFFFFF"/>
                </a:buClr>
                <a:buFont typeface="Modern Pictograms"/>
                <a:defRPr sz="17600"/>
              </a:pPr>
              <a:endParaRPr sz="35200" dirty="0">
                <a:latin typeface="Arial" panose="020B0604020202020204" pitchFamily="34" charset="0"/>
                <a:cs typeface="Arial" panose="020B0604020202020204" pitchFamily="34" charset="0"/>
              </a:endParaRPr>
            </a:p>
          </p:txBody>
        </p:sp>
        <p:pic>
          <p:nvPicPr>
            <p:cNvPr id="22" name="momentumicon-01.png"/>
            <p:cNvPicPr/>
            <p:nvPr/>
          </p:nvPicPr>
          <p:blipFill>
            <a:blip r:embed="rId3">
              <a:extLst/>
            </a:blip>
            <a:stretch>
              <a:fillRect/>
            </a:stretch>
          </p:blipFill>
          <p:spPr>
            <a:xfrm>
              <a:off x="291526" y="291526"/>
              <a:ext cx="2782448" cy="2782448"/>
            </a:xfrm>
            <a:prstGeom prst="rect">
              <a:avLst/>
            </a:prstGeom>
            <a:ln w="12700" cap="flat">
              <a:noFill/>
              <a:miter lim="400000"/>
            </a:ln>
            <a:effectLst/>
          </p:spPr>
        </p:pic>
      </p:grpSp>
      <p:grpSp>
        <p:nvGrpSpPr>
          <p:cNvPr id="12" name="Group 11"/>
          <p:cNvGrpSpPr/>
          <p:nvPr/>
        </p:nvGrpSpPr>
        <p:grpSpPr>
          <a:xfrm>
            <a:off x="10479677" y="2967714"/>
            <a:ext cx="2593218" cy="2593216"/>
            <a:chOff x="-1" y="-1"/>
            <a:chExt cx="3365502" cy="3365502"/>
          </a:xfrm>
        </p:grpSpPr>
        <p:sp>
          <p:nvSpPr>
            <p:cNvPr id="19" name="Shape 229"/>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16E1F"/>
            </a:solidFill>
            <a:ln w="25400" cap="flat">
              <a:noFill/>
              <a:round/>
            </a:ln>
            <a:effectLst/>
          </p:spPr>
          <p:txBody>
            <a:bodyPr wrap="square" lIns="0" tIns="0" rIns="0" bIns="0" numCol="1" anchor="ctr">
              <a:no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lgn="ctr">
                <a:buClr>
                  <a:srgbClr val="FFFFFF"/>
                </a:buClr>
                <a:defRPr sz="14400"/>
              </a:pPr>
              <a:endParaRPr sz="28800" dirty="0">
                <a:latin typeface="Arial" panose="020B0604020202020204" pitchFamily="34" charset="0"/>
                <a:cs typeface="Arial" panose="020B0604020202020204" pitchFamily="34" charset="0"/>
              </a:endParaRPr>
            </a:p>
          </p:txBody>
        </p:sp>
        <p:pic>
          <p:nvPicPr>
            <p:cNvPr id="20" name="choasicon.png"/>
            <p:cNvPicPr/>
            <p:nvPr/>
          </p:nvPicPr>
          <p:blipFill>
            <a:blip r:embed="rId4">
              <a:extLst/>
            </a:blip>
            <a:srcRect b="7835"/>
            <a:stretch>
              <a:fillRect/>
            </a:stretch>
          </p:blipFill>
          <p:spPr>
            <a:xfrm>
              <a:off x="776566" y="774761"/>
              <a:ext cx="1821992" cy="2103821"/>
            </a:xfrm>
            <a:prstGeom prst="rect">
              <a:avLst/>
            </a:prstGeom>
            <a:ln w="12700" cap="flat">
              <a:noFill/>
              <a:miter lim="400000"/>
            </a:ln>
            <a:effectLst/>
          </p:spPr>
        </p:pic>
      </p:grpSp>
      <p:grpSp>
        <p:nvGrpSpPr>
          <p:cNvPr id="13" name="Group 12"/>
          <p:cNvGrpSpPr/>
          <p:nvPr/>
        </p:nvGrpSpPr>
        <p:grpSpPr>
          <a:xfrm>
            <a:off x="14959491" y="2967714"/>
            <a:ext cx="2593218" cy="2593216"/>
            <a:chOff x="-1" y="-1"/>
            <a:chExt cx="3365502" cy="3365502"/>
          </a:xfrm>
        </p:grpSpPr>
        <p:sp>
          <p:nvSpPr>
            <p:cNvPr id="17" name="Shape 232"/>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9D1F60"/>
            </a:solidFill>
            <a:ln w="25400" cap="flat">
              <a:noFill/>
              <a:round/>
            </a:ln>
            <a:effectLst/>
          </p:spPr>
          <p:txBody>
            <a:bodyPr wrap="square" lIns="0" tIns="0" rIns="0" bIns="0" numCol="1" anchor="ctr">
              <a:no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lgn="ctr">
                <a:buClr>
                  <a:srgbClr val="FFFFFF"/>
                </a:buClr>
                <a:buFont typeface="RaphaelIcons Medium"/>
                <a:defRPr sz="19200"/>
              </a:pPr>
              <a:endParaRPr sz="38400" dirty="0">
                <a:latin typeface="Arial" panose="020B0604020202020204" pitchFamily="34" charset="0"/>
                <a:cs typeface="Arial" panose="020B0604020202020204" pitchFamily="34" charset="0"/>
              </a:endParaRPr>
            </a:p>
          </p:txBody>
        </p:sp>
        <p:pic>
          <p:nvPicPr>
            <p:cNvPr id="18" name="techicon.png"/>
            <p:cNvPicPr/>
            <p:nvPr/>
          </p:nvPicPr>
          <p:blipFill>
            <a:blip r:embed="rId5">
              <a:extLst/>
            </a:blip>
            <a:srcRect b="9157"/>
            <a:stretch>
              <a:fillRect/>
            </a:stretch>
          </p:blipFill>
          <p:spPr>
            <a:xfrm>
              <a:off x="616650" y="668353"/>
              <a:ext cx="2081403" cy="2490321"/>
            </a:xfrm>
            <a:prstGeom prst="rect">
              <a:avLst/>
            </a:prstGeom>
            <a:ln w="12700" cap="flat">
              <a:noFill/>
              <a:miter lim="400000"/>
            </a:ln>
            <a:effectLst/>
          </p:spPr>
        </p:pic>
      </p:grpSp>
      <p:grpSp>
        <p:nvGrpSpPr>
          <p:cNvPr id="14" name="Group 13"/>
          <p:cNvGrpSpPr/>
          <p:nvPr/>
        </p:nvGrpSpPr>
        <p:grpSpPr>
          <a:xfrm>
            <a:off x="19439309" y="2967714"/>
            <a:ext cx="2593218" cy="2593216"/>
            <a:chOff x="-1" y="-1"/>
            <a:chExt cx="3365502" cy="3365502"/>
          </a:xfrm>
        </p:grpSpPr>
        <p:sp>
          <p:nvSpPr>
            <p:cNvPr id="15" name="Shape 235"/>
            <p:cNvSpPr/>
            <p:nvPr/>
          </p:nvSpPr>
          <p:spPr>
            <a:xfrm>
              <a:off x="-1" y="-1"/>
              <a:ext cx="3365502" cy="3365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6982EF"/>
            </a:solidFill>
            <a:ln w="25400" cap="flat">
              <a:noFill/>
              <a:round/>
            </a:ln>
            <a:effectLst/>
          </p:spPr>
          <p:txBody>
            <a:bodyPr wrap="square" lIns="0" tIns="0" rIns="0" bIns="0" numCol="1" anchor="ctr">
              <a:noAutofit/>
            </a:bodyPr>
            <a:lstStyle>
              <a:lvl1pPr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1pPr>
              <a:lvl2pPr indent="3429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2pPr>
              <a:lvl3pPr indent="6858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3pPr>
              <a:lvl4pPr indent="10287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4pPr>
              <a:lvl5pPr indent="13716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5pPr>
              <a:lvl6pPr indent="17145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6pPr>
              <a:lvl7pPr indent="20574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7pPr>
              <a:lvl8pPr indent="24003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8pPr>
              <a:lvl9pPr indent="2743200" defTabSz="1828800">
                <a:buClr>
                  <a:srgbClr val="009FD8"/>
                </a:buClr>
                <a:buFont typeface="ArialUnicodeMS"/>
                <a:defRPr sz="3400">
                  <a:solidFill>
                    <a:srgbClr val="009FD8"/>
                  </a:solidFill>
                  <a:uFill>
                    <a:solidFill>
                      <a:srgbClr val="009FD8"/>
                    </a:solidFill>
                  </a:uFill>
                  <a:latin typeface="+mn-lt"/>
                  <a:ea typeface="+mn-ea"/>
                  <a:cs typeface="+mn-cs"/>
                  <a:sym typeface="ArialUnicodeMS"/>
                </a:defRPr>
              </a:lvl9pPr>
            </a:lstStyle>
            <a:p>
              <a:pPr lvl="0" algn="ctr">
                <a:buClr>
                  <a:srgbClr val="FFFFFF"/>
                </a:buClr>
                <a:buFont typeface="Modern Pictograms"/>
                <a:defRPr sz="17600">
                  <a:solidFill>
                    <a:srgbClr val="FFFFFF"/>
                  </a:solidFill>
                  <a:uFill>
                    <a:solidFill>
                      <a:srgbClr val="FFFFFF"/>
                    </a:solidFill>
                  </a:uFill>
                </a:defRPr>
              </a:pPr>
              <a:endParaRPr sz="35200" dirty="0">
                <a:latin typeface="Arial" panose="020B0604020202020204" pitchFamily="34" charset="0"/>
                <a:cs typeface="Arial" panose="020B0604020202020204" pitchFamily="34" charset="0"/>
              </a:endParaRPr>
            </a:p>
          </p:txBody>
        </p:sp>
        <p:pic>
          <p:nvPicPr>
            <p:cNvPr id="16" name="gentleicon.png"/>
            <p:cNvPicPr/>
            <p:nvPr/>
          </p:nvPicPr>
          <p:blipFill>
            <a:blip r:embed="rId6">
              <a:extLst/>
            </a:blip>
            <a:srcRect b="8865"/>
            <a:stretch>
              <a:fillRect/>
            </a:stretch>
          </p:blipFill>
          <p:spPr>
            <a:xfrm>
              <a:off x="736715" y="668353"/>
              <a:ext cx="1968270" cy="2498318"/>
            </a:xfrm>
            <a:prstGeom prst="rect">
              <a:avLst/>
            </a:prstGeom>
            <a:ln w="12700" cap="flat">
              <a:noFill/>
              <a:miter lim="400000"/>
            </a:ln>
            <a:effectLst/>
          </p:spPr>
        </p:pic>
      </p:grpSp>
      <p:cxnSp>
        <p:nvCxnSpPr>
          <p:cNvPr id="40" name="Straight Connector 39"/>
          <p:cNvCxnSpPr/>
          <p:nvPr/>
        </p:nvCxnSpPr>
        <p:spPr>
          <a:xfrm>
            <a:off x="579120" y="7010400"/>
            <a:ext cx="22707600" cy="0"/>
          </a:xfrm>
          <a:prstGeom prst="line">
            <a:avLst/>
          </a:prstGeom>
          <a:ln>
            <a:solidFill>
              <a:srgbClr val="E6A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059680" y="3192344"/>
            <a:ext cx="0" cy="10035976"/>
          </a:xfrm>
          <a:prstGeom prst="line">
            <a:avLst/>
          </a:prstGeom>
          <a:ln>
            <a:solidFill>
              <a:srgbClr val="1F2C5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448800" y="3192344"/>
            <a:ext cx="0" cy="10035976"/>
          </a:xfrm>
          <a:prstGeom prst="line">
            <a:avLst/>
          </a:prstGeom>
          <a:ln>
            <a:solidFill>
              <a:srgbClr val="1F2C5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3957884" y="3192344"/>
            <a:ext cx="0" cy="10035976"/>
          </a:xfrm>
          <a:prstGeom prst="line">
            <a:avLst/>
          </a:prstGeom>
          <a:ln>
            <a:solidFill>
              <a:srgbClr val="1F2C5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359212" y="3192344"/>
            <a:ext cx="0" cy="10035976"/>
          </a:xfrm>
          <a:prstGeom prst="line">
            <a:avLst/>
          </a:prstGeom>
          <a:ln>
            <a:solidFill>
              <a:srgbClr val="1F2C5C"/>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39226" y="6771216"/>
            <a:ext cx="4114800" cy="6056851"/>
          </a:xfrm>
          <a:prstGeom prst="rect">
            <a:avLst/>
          </a:prstGeom>
          <a:noFill/>
        </p:spPr>
        <p:txBody>
          <a:bodyPr wrap="square" rtlCol="0">
            <a:spAutoFit/>
          </a:bodyPr>
          <a:lstStyle/>
          <a:p>
            <a:pPr>
              <a:lnSpc>
                <a:spcPct val="200000"/>
              </a:lnSpc>
            </a:pPr>
            <a:r>
              <a:rPr lang="en-US" sz="4000" b="1" dirty="0">
                <a:solidFill>
                  <a:srgbClr val="1F2C5C"/>
                </a:solidFill>
                <a:latin typeface="Arial" panose="020B0604020202020204" pitchFamily="34" charset="0"/>
                <a:cs typeface="Arial" panose="020B0604020202020204" pitchFamily="34" charset="0"/>
              </a:rPr>
              <a:t>Economy</a:t>
            </a:r>
          </a:p>
          <a:p>
            <a:pPr>
              <a:lnSpc>
                <a:spcPct val="200000"/>
              </a:lnSpc>
            </a:pPr>
            <a:r>
              <a:rPr lang="en-US" sz="4000" b="1" dirty="0">
                <a:solidFill>
                  <a:srgbClr val="1F2C5C"/>
                </a:solidFill>
                <a:latin typeface="Arial" panose="020B0604020202020204" pitchFamily="34" charset="0"/>
                <a:cs typeface="Arial" panose="020B0604020202020204" pitchFamily="34" charset="0"/>
              </a:rPr>
              <a:t>Technology</a:t>
            </a:r>
          </a:p>
          <a:p>
            <a:pPr>
              <a:lnSpc>
                <a:spcPct val="200000"/>
              </a:lnSpc>
            </a:pPr>
            <a:r>
              <a:rPr lang="en-US" sz="4000" b="1" dirty="0">
                <a:solidFill>
                  <a:srgbClr val="1F2C5C"/>
                </a:solidFill>
                <a:latin typeface="Arial" panose="020B0604020202020204" pitchFamily="34" charset="0"/>
                <a:cs typeface="Arial" panose="020B0604020202020204" pitchFamily="34" charset="0"/>
              </a:rPr>
              <a:t>Politics</a:t>
            </a:r>
          </a:p>
          <a:p>
            <a:pPr>
              <a:lnSpc>
                <a:spcPct val="200000"/>
              </a:lnSpc>
            </a:pPr>
            <a:r>
              <a:rPr lang="en-US" sz="4000" b="1" dirty="0">
                <a:solidFill>
                  <a:srgbClr val="1F2C5C"/>
                </a:solidFill>
                <a:latin typeface="Arial" panose="020B0604020202020204" pitchFamily="34" charset="0"/>
                <a:cs typeface="Arial" panose="020B0604020202020204" pitchFamily="34" charset="0"/>
              </a:rPr>
              <a:t>Society</a:t>
            </a:r>
          </a:p>
          <a:p>
            <a:pPr>
              <a:lnSpc>
                <a:spcPct val="200000"/>
              </a:lnSpc>
            </a:pPr>
            <a:r>
              <a:rPr lang="en-US" sz="4000" b="1" dirty="0">
                <a:solidFill>
                  <a:srgbClr val="1F2C5C"/>
                </a:solidFill>
                <a:latin typeface="Arial" panose="020B0604020202020204" pitchFamily="34" charset="0"/>
                <a:cs typeface="Arial" panose="020B0604020202020204" pitchFamily="34" charset="0"/>
              </a:rPr>
              <a:t>Environment</a:t>
            </a:r>
          </a:p>
        </p:txBody>
      </p:sp>
      <p:cxnSp>
        <p:nvCxnSpPr>
          <p:cNvPr id="49" name="Straight Connector 48"/>
          <p:cNvCxnSpPr/>
          <p:nvPr/>
        </p:nvCxnSpPr>
        <p:spPr>
          <a:xfrm>
            <a:off x="579120" y="8098662"/>
            <a:ext cx="22707600" cy="0"/>
          </a:xfrm>
          <a:prstGeom prst="line">
            <a:avLst/>
          </a:prstGeom>
          <a:ln>
            <a:solidFill>
              <a:srgbClr val="E6A3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9120" y="9351348"/>
            <a:ext cx="22707600" cy="0"/>
          </a:xfrm>
          <a:prstGeom prst="line">
            <a:avLst/>
          </a:prstGeom>
          <a:ln>
            <a:solidFill>
              <a:srgbClr val="E6A3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8364" y="10604034"/>
            <a:ext cx="22707600" cy="0"/>
          </a:xfrm>
          <a:prstGeom prst="line">
            <a:avLst/>
          </a:prstGeom>
          <a:ln>
            <a:solidFill>
              <a:srgbClr val="E6A3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48364" y="11856720"/>
            <a:ext cx="22707600" cy="0"/>
          </a:xfrm>
          <a:prstGeom prst="line">
            <a:avLst/>
          </a:prstGeom>
          <a:ln>
            <a:solidFill>
              <a:srgbClr val="E6A3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6528714-9C40-41EA-8B62-70F6ECBA515E}"/>
              </a:ext>
            </a:extLst>
          </p:cNvPr>
          <p:cNvGrpSpPr/>
          <p:nvPr/>
        </p:nvGrpSpPr>
        <p:grpSpPr>
          <a:xfrm>
            <a:off x="11399520" y="7397602"/>
            <a:ext cx="437340" cy="5445560"/>
            <a:chOff x="5699760" y="3698801"/>
            <a:chExt cx="218670" cy="2722780"/>
          </a:xfrm>
        </p:grpSpPr>
        <p:sp>
          <p:nvSpPr>
            <p:cNvPr id="54" name="Down Arrow 53"/>
            <p:cNvSpPr/>
            <p:nvPr/>
          </p:nvSpPr>
          <p:spPr>
            <a:xfrm>
              <a:off x="5699760" y="3698801"/>
              <a:ext cx="200951" cy="233119"/>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55" name="Down Arrow 54"/>
            <p:cNvSpPr/>
            <p:nvPr/>
          </p:nvSpPr>
          <p:spPr>
            <a:xfrm>
              <a:off x="5717479" y="4278214"/>
              <a:ext cx="200951" cy="233119"/>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
          <p:nvSpPr>
            <p:cNvPr id="56" name="Down Arrow 55"/>
            <p:cNvSpPr/>
            <p:nvPr/>
          </p:nvSpPr>
          <p:spPr>
            <a:xfrm>
              <a:off x="5699760" y="4980147"/>
              <a:ext cx="200951" cy="233119"/>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
          <p:nvSpPr>
            <p:cNvPr id="57" name="Down Arrow 56"/>
            <p:cNvSpPr/>
            <p:nvPr/>
          </p:nvSpPr>
          <p:spPr>
            <a:xfrm>
              <a:off x="5717479" y="5559560"/>
              <a:ext cx="200951" cy="233119"/>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
          <p:nvSpPr>
            <p:cNvPr id="58" name="Down Arrow 57"/>
            <p:cNvSpPr/>
            <p:nvPr/>
          </p:nvSpPr>
          <p:spPr>
            <a:xfrm>
              <a:off x="5717479" y="6188462"/>
              <a:ext cx="200951" cy="233119"/>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grpSp>
      <p:sp>
        <p:nvSpPr>
          <p:cNvPr id="59" name="Down Arrow 58"/>
          <p:cNvSpPr/>
          <p:nvPr/>
        </p:nvSpPr>
        <p:spPr>
          <a:xfrm rot="10800000">
            <a:off x="16004359" y="8530539"/>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0" name="Rectangle 59"/>
          <p:cNvSpPr/>
          <p:nvPr/>
        </p:nvSpPr>
        <p:spPr>
          <a:xfrm>
            <a:off x="15971991" y="9960294"/>
            <a:ext cx="486986" cy="145544"/>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
        <p:nvSpPr>
          <p:cNvPr id="61" name="Down Arrow 60"/>
          <p:cNvSpPr/>
          <p:nvPr/>
        </p:nvSpPr>
        <p:spPr>
          <a:xfrm rot="10800000">
            <a:off x="16004359" y="7341985"/>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2" name="Down Arrow 61"/>
          <p:cNvSpPr/>
          <p:nvPr/>
        </p:nvSpPr>
        <p:spPr>
          <a:xfrm>
            <a:off x="15971991" y="10940897"/>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3" name="Down Arrow 62"/>
          <p:cNvSpPr/>
          <p:nvPr/>
        </p:nvSpPr>
        <p:spPr>
          <a:xfrm rot="10800000">
            <a:off x="15971991" y="12376925"/>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4" name="Down Arrow 63"/>
          <p:cNvSpPr/>
          <p:nvPr/>
        </p:nvSpPr>
        <p:spPr>
          <a:xfrm rot="10800000">
            <a:off x="20658347" y="12334299"/>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5" name="Down Arrow 64"/>
          <p:cNvSpPr/>
          <p:nvPr/>
        </p:nvSpPr>
        <p:spPr>
          <a:xfrm rot="10800000">
            <a:off x="20658347" y="10952599"/>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6" name="Down Arrow 65"/>
          <p:cNvSpPr/>
          <p:nvPr/>
        </p:nvSpPr>
        <p:spPr>
          <a:xfrm>
            <a:off x="20658347" y="9804031"/>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7" name="Down Arrow 66"/>
          <p:cNvSpPr/>
          <p:nvPr/>
        </p:nvSpPr>
        <p:spPr>
          <a:xfrm rot="10800000">
            <a:off x="20617113" y="8469363"/>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8" name="Down Arrow 67"/>
          <p:cNvSpPr/>
          <p:nvPr/>
        </p:nvSpPr>
        <p:spPr>
          <a:xfrm>
            <a:off x="20618855" y="7424551"/>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69" name="Rectangle 68"/>
          <p:cNvSpPr/>
          <p:nvPr/>
        </p:nvSpPr>
        <p:spPr>
          <a:xfrm>
            <a:off x="6975659" y="7491242"/>
            <a:ext cx="486986" cy="145544"/>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
        <p:nvSpPr>
          <p:cNvPr id="70" name="Down Arrow 69"/>
          <p:cNvSpPr/>
          <p:nvPr/>
        </p:nvSpPr>
        <p:spPr>
          <a:xfrm rot="10800000">
            <a:off x="7069793" y="8561287"/>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latin typeface="Arial" panose="020B0604020202020204" pitchFamily="34" charset="0"/>
              <a:cs typeface="Arial" panose="020B0604020202020204" pitchFamily="34" charset="0"/>
            </a:endParaRPr>
          </a:p>
        </p:txBody>
      </p:sp>
      <p:sp>
        <p:nvSpPr>
          <p:cNvPr id="71" name="Rectangle 70"/>
          <p:cNvSpPr/>
          <p:nvPr/>
        </p:nvSpPr>
        <p:spPr>
          <a:xfrm>
            <a:off x="6975659" y="10053686"/>
            <a:ext cx="486986" cy="145544"/>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
        <p:nvSpPr>
          <p:cNvPr id="72" name="Rectangle 71"/>
          <p:cNvSpPr/>
          <p:nvPr/>
        </p:nvSpPr>
        <p:spPr>
          <a:xfrm>
            <a:off x="6975659" y="12494646"/>
            <a:ext cx="486986" cy="145544"/>
          </a:xfrm>
          <a:prstGeom prst="rect">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
        <p:nvSpPr>
          <p:cNvPr id="73" name="Down Arrow 72"/>
          <p:cNvSpPr/>
          <p:nvPr/>
        </p:nvSpPr>
        <p:spPr>
          <a:xfrm>
            <a:off x="7045003" y="11119121"/>
            <a:ext cx="401902" cy="466238"/>
          </a:xfrm>
          <a:prstGeom prst="downArrow">
            <a:avLst/>
          </a:prstGeom>
          <a:solidFill>
            <a:srgbClr val="1F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016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3C24EF-6174-4827-90A9-0C806F402D21}"/>
              </a:ext>
            </a:extLst>
          </p:cNvPr>
          <p:cNvGrpSpPr/>
          <p:nvPr/>
        </p:nvGrpSpPr>
        <p:grpSpPr>
          <a:xfrm>
            <a:off x="-68960" y="8234"/>
            <a:ext cx="24384000" cy="13716000"/>
            <a:chOff x="0" y="-35332"/>
            <a:chExt cx="24384000" cy="13716000"/>
          </a:xfrm>
        </p:grpSpPr>
        <p:sp>
          <p:nvSpPr>
            <p:cNvPr id="28" name="Rectangle 27">
              <a:extLst>
                <a:ext uri="{FF2B5EF4-FFF2-40B4-BE49-F238E27FC236}">
                  <a16:creationId xmlns:a16="http://schemas.microsoft.com/office/drawing/2014/main" id="{C7FC18C5-EBB6-499D-903D-D825F43831C2}"/>
                </a:ext>
              </a:extLst>
            </p:cNvPr>
            <p:cNvSpPr/>
            <p:nvPr/>
          </p:nvSpPr>
          <p:spPr>
            <a:xfrm>
              <a:off x="0" y="0"/>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29" name="Picture 28">
              <a:extLst>
                <a:ext uri="{FF2B5EF4-FFF2-40B4-BE49-F238E27FC236}">
                  <a16:creationId xmlns:a16="http://schemas.microsoft.com/office/drawing/2014/main" id="{0A3A3422-D9C7-4AF8-991D-74C43DD45597}"/>
                </a:ext>
              </a:extLst>
            </p:cNvPr>
            <p:cNvPicPr>
              <a:picLocks noChangeAspect="1"/>
            </p:cNvPicPr>
            <p:nvPr/>
          </p:nvPicPr>
          <p:blipFill rotWithShape="1">
            <a:blip r:embed="rId3">
              <a:alphaModFix amt="39000"/>
              <a:extLst>
                <a:ext uri="{28A0092B-C50C-407E-A947-70E740481C1C}">
                  <a14:useLocalDpi xmlns:a14="http://schemas.microsoft.com/office/drawing/2010/main" val="0"/>
                </a:ext>
              </a:extLst>
            </a:blip>
            <a:srcRect t="21721" r="33150"/>
            <a:stretch/>
          </p:blipFill>
          <p:spPr>
            <a:xfrm>
              <a:off x="13182600" y="-35332"/>
              <a:ext cx="11201400" cy="13116426"/>
            </a:xfrm>
            <a:prstGeom prst="rect">
              <a:avLst/>
            </a:prstGeom>
          </p:spPr>
        </p:pic>
        <p:grpSp>
          <p:nvGrpSpPr>
            <p:cNvPr id="30" name="Group 29">
              <a:extLst>
                <a:ext uri="{FF2B5EF4-FFF2-40B4-BE49-F238E27FC236}">
                  <a16:creationId xmlns:a16="http://schemas.microsoft.com/office/drawing/2014/main" id="{DDC72447-47F6-408D-B8AB-ABC3148CB3C4}"/>
                </a:ext>
              </a:extLst>
            </p:cNvPr>
            <p:cNvGrpSpPr/>
            <p:nvPr/>
          </p:nvGrpSpPr>
          <p:grpSpPr>
            <a:xfrm>
              <a:off x="0" y="12115800"/>
              <a:ext cx="24384000" cy="1143000"/>
              <a:chOff x="0" y="12115800"/>
              <a:chExt cx="24384000" cy="1143000"/>
            </a:xfrm>
          </p:grpSpPr>
          <p:sp>
            <p:nvSpPr>
              <p:cNvPr id="31" name="Rectangle 30">
                <a:extLst>
                  <a:ext uri="{FF2B5EF4-FFF2-40B4-BE49-F238E27FC236}">
                    <a16:creationId xmlns:a16="http://schemas.microsoft.com/office/drawing/2014/main" id="{F36F842F-66AF-4938-8ABA-7CB66DD8B12A}"/>
                  </a:ext>
                </a:extLst>
              </p:cNvPr>
              <p:cNvSpPr/>
              <p:nvPr/>
            </p:nvSpPr>
            <p:spPr>
              <a:xfrm>
                <a:off x="0" y="12115800"/>
                <a:ext cx="24384000" cy="1123384"/>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32" name="Rectangle 31">
                <a:extLst>
                  <a:ext uri="{FF2B5EF4-FFF2-40B4-BE49-F238E27FC236}">
                    <a16:creationId xmlns:a16="http://schemas.microsoft.com/office/drawing/2014/main" id="{B24D2FFF-8FD2-4825-B979-C5DE0549C8CB}"/>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sym typeface="ArialUnicodeMS"/>
                </a:endParaRPr>
              </a:p>
            </p:txBody>
          </p:sp>
          <p:cxnSp>
            <p:nvCxnSpPr>
              <p:cNvPr id="33" name="Straight Connector 32">
                <a:extLst>
                  <a:ext uri="{FF2B5EF4-FFF2-40B4-BE49-F238E27FC236}">
                    <a16:creationId xmlns:a16="http://schemas.microsoft.com/office/drawing/2014/main" id="{FB446706-A579-42AB-8070-6DB284A541D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grpSp>
      <p:sp>
        <p:nvSpPr>
          <p:cNvPr id="10" name="Up-Down Arrow 7">
            <a:extLst>
              <a:ext uri="{FF2B5EF4-FFF2-40B4-BE49-F238E27FC236}">
                <a16:creationId xmlns:a16="http://schemas.microsoft.com/office/drawing/2014/main" id="{E7F1450D-F7E7-412E-9550-30ADA8A774E1}"/>
              </a:ext>
            </a:extLst>
          </p:cNvPr>
          <p:cNvSpPr/>
          <p:nvPr/>
        </p:nvSpPr>
        <p:spPr>
          <a:xfrm>
            <a:off x="7318846" y="3992513"/>
            <a:ext cx="519936" cy="5881844"/>
          </a:xfrm>
          <a:prstGeom prst="upDownArrow">
            <a:avLst/>
          </a:prstGeom>
          <a:solidFill>
            <a:srgbClr val="1F2C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buClrTx/>
              <a:defRPr/>
            </a:pPr>
            <a:endParaRPr lang="en-US" sz="3600" kern="1200">
              <a:solidFill>
                <a:prstClr val="white"/>
              </a:solidFill>
              <a:uFillTx/>
              <a:latin typeface="Calibri" panose="020F0502020204030204"/>
            </a:endParaRPr>
          </a:p>
        </p:txBody>
      </p:sp>
      <p:sp>
        <p:nvSpPr>
          <p:cNvPr id="11" name="TextBox 10">
            <a:extLst>
              <a:ext uri="{FF2B5EF4-FFF2-40B4-BE49-F238E27FC236}">
                <a16:creationId xmlns:a16="http://schemas.microsoft.com/office/drawing/2014/main" id="{031CB608-F889-4F35-9374-036F36426EDD}"/>
              </a:ext>
            </a:extLst>
          </p:cNvPr>
          <p:cNvSpPr txBox="1"/>
          <p:nvPr/>
        </p:nvSpPr>
        <p:spPr>
          <a:xfrm>
            <a:off x="1957825" y="4558605"/>
            <a:ext cx="5327678" cy="1384995"/>
          </a:xfrm>
          <a:prstGeom prst="rect">
            <a:avLst/>
          </a:prstGeom>
          <a:noFill/>
        </p:spPr>
        <p:txBody>
          <a:bodyPr wrap="square" rtlCol="0">
            <a:spAutoFit/>
          </a:bodyPr>
          <a:lstStyle/>
          <a:p>
            <a:pPr algn="r" rtl="0">
              <a:buClrTx/>
              <a:defRPr/>
            </a:pPr>
            <a:r>
              <a:rPr lang="en-US" sz="4800" b="1" kern="1200" dirty="0">
                <a:solidFill>
                  <a:prstClr val="black"/>
                </a:solidFill>
                <a:uFillTx/>
                <a:latin typeface="Arial" panose="020B0604020202020204" pitchFamily="34" charset="0"/>
                <a:cs typeface="Arial" panose="020B0604020202020204" pitchFamily="34" charset="0"/>
              </a:rPr>
              <a:t>Widespread tech</a:t>
            </a:r>
          </a:p>
          <a:p>
            <a:pPr algn="r" rtl="0">
              <a:buClrTx/>
              <a:defRPr/>
            </a:pPr>
            <a:r>
              <a:rPr lang="en-US" sz="3600" kern="1200" dirty="0">
                <a:solidFill>
                  <a:prstClr val="black"/>
                </a:solidFill>
                <a:uFillTx/>
                <a:latin typeface="Arial" panose="020B0604020202020204" pitchFamily="34" charset="0"/>
                <a:cs typeface="Arial" panose="020B0604020202020204" pitchFamily="34" charset="0"/>
              </a:rPr>
              <a:t>adoption</a:t>
            </a:r>
          </a:p>
        </p:txBody>
      </p:sp>
      <p:sp>
        <p:nvSpPr>
          <p:cNvPr id="12" name="TextBox 11">
            <a:extLst>
              <a:ext uri="{FF2B5EF4-FFF2-40B4-BE49-F238E27FC236}">
                <a16:creationId xmlns:a16="http://schemas.microsoft.com/office/drawing/2014/main" id="{8ADD252F-2128-450C-BCD2-2CBB0E4A06E9}"/>
              </a:ext>
            </a:extLst>
          </p:cNvPr>
          <p:cNvSpPr txBox="1"/>
          <p:nvPr/>
        </p:nvSpPr>
        <p:spPr>
          <a:xfrm>
            <a:off x="12812220" y="10349805"/>
            <a:ext cx="6085380" cy="1384995"/>
          </a:xfrm>
          <a:prstGeom prst="rect">
            <a:avLst/>
          </a:prstGeom>
          <a:noFill/>
        </p:spPr>
        <p:txBody>
          <a:bodyPr wrap="square" rtlCol="0">
            <a:spAutoFit/>
          </a:bodyPr>
          <a:lstStyle/>
          <a:p>
            <a:pPr algn="r" rtl="0">
              <a:buClrTx/>
              <a:defRPr/>
            </a:pPr>
            <a:r>
              <a:rPr lang="en-US" sz="3600" kern="1200" dirty="0">
                <a:solidFill>
                  <a:prstClr val="black"/>
                </a:solidFill>
                <a:uFillTx/>
                <a:latin typeface="Arial" panose="020B0604020202020204" pitchFamily="34" charset="0"/>
                <a:cs typeface="Arial" panose="020B0604020202020204" pitchFamily="34" charset="0"/>
              </a:rPr>
              <a:t>Jobs/housing are </a:t>
            </a:r>
            <a:br>
              <a:rPr lang="en-US" sz="3600" kern="1200" dirty="0">
                <a:solidFill>
                  <a:prstClr val="black"/>
                </a:solidFill>
                <a:uFillTx/>
                <a:latin typeface="Arial" panose="020B0604020202020204" pitchFamily="34" charset="0"/>
                <a:cs typeface="Arial" panose="020B0604020202020204" pitchFamily="34" charset="0"/>
              </a:rPr>
            </a:br>
            <a:r>
              <a:rPr lang="en-US" sz="4800" b="1" kern="1200" dirty="0">
                <a:solidFill>
                  <a:prstClr val="black"/>
                </a:solidFill>
                <a:uFillTx/>
                <a:latin typeface="Arial" panose="020B0604020202020204" pitchFamily="34" charset="0"/>
                <a:cs typeface="Arial" panose="020B0604020202020204" pitchFamily="34" charset="0"/>
              </a:rPr>
              <a:t>widely dispersed</a:t>
            </a:r>
          </a:p>
        </p:txBody>
      </p:sp>
      <p:sp>
        <p:nvSpPr>
          <p:cNvPr id="13" name="TextBox 12">
            <a:extLst>
              <a:ext uri="{FF2B5EF4-FFF2-40B4-BE49-F238E27FC236}">
                <a16:creationId xmlns:a16="http://schemas.microsoft.com/office/drawing/2014/main" id="{79969279-B4C9-4629-AB72-5A3A59CED2A2}"/>
              </a:ext>
            </a:extLst>
          </p:cNvPr>
          <p:cNvSpPr txBox="1"/>
          <p:nvPr/>
        </p:nvSpPr>
        <p:spPr>
          <a:xfrm>
            <a:off x="7079226" y="10349805"/>
            <a:ext cx="5953289" cy="1384995"/>
          </a:xfrm>
          <a:prstGeom prst="rect">
            <a:avLst/>
          </a:prstGeom>
          <a:noFill/>
        </p:spPr>
        <p:txBody>
          <a:bodyPr wrap="square" rtlCol="0">
            <a:spAutoFit/>
          </a:bodyPr>
          <a:lstStyle/>
          <a:p>
            <a:pPr algn="l" rtl="0">
              <a:buClrTx/>
              <a:defRPr/>
            </a:pPr>
            <a:r>
              <a:rPr lang="en-US" sz="3600" kern="1200" dirty="0">
                <a:solidFill>
                  <a:prstClr val="black"/>
                </a:solidFill>
                <a:uFillTx/>
                <a:latin typeface="Arial" panose="020B0604020202020204" pitchFamily="34" charset="0"/>
                <a:cs typeface="Arial" panose="020B0604020202020204" pitchFamily="34" charset="0"/>
              </a:rPr>
              <a:t>Jobs/housing are</a:t>
            </a:r>
          </a:p>
          <a:p>
            <a:pPr algn="l" rtl="0">
              <a:buClrTx/>
              <a:defRPr/>
            </a:pPr>
            <a:r>
              <a:rPr lang="en-US" sz="4800" b="1" kern="1200" dirty="0">
                <a:solidFill>
                  <a:prstClr val="black"/>
                </a:solidFill>
                <a:uFillTx/>
                <a:latin typeface="Arial" panose="020B0604020202020204" pitchFamily="34" charset="0"/>
                <a:cs typeface="Arial" panose="020B0604020202020204" pitchFamily="34" charset="0"/>
              </a:rPr>
              <a:t>more concentrated </a:t>
            </a:r>
          </a:p>
        </p:txBody>
      </p:sp>
      <p:sp>
        <p:nvSpPr>
          <p:cNvPr id="14" name="Up-Down Arrow 13">
            <a:extLst>
              <a:ext uri="{FF2B5EF4-FFF2-40B4-BE49-F238E27FC236}">
                <a16:creationId xmlns:a16="http://schemas.microsoft.com/office/drawing/2014/main" id="{A0D73AEE-B2EC-47BB-86FB-495EEF8907C5}"/>
              </a:ext>
            </a:extLst>
          </p:cNvPr>
          <p:cNvSpPr/>
          <p:nvPr/>
        </p:nvSpPr>
        <p:spPr>
          <a:xfrm rot="16200000">
            <a:off x="12552140" y="5409251"/>
            <a:ext cx="656420" cy="9354564"/>
          </a:xfrm>
          <a:prstGeom prst="upDownArrow">
            <a:avLst/>
          </a:prstGeom>
          <a:solidFill>
            <a:srgbClr val="E6A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buClrTx/>
              <a:defRPr/>
            </a:pPr>
            <a:endParaRPr lang="en-US" sz="3600" kern="1200">
              <a:solidFill>
                <a:prstClr val="white"/>
              </a:solidFill>
              <a:uFillTx/>
              <a:latin typeface="Calibri" panose="020F0502020204030204"/>
            </a:endParaRPr>
          </a:p>
        </p:txBody>
      </p:sp>
      <p:sp>
        <p:nvSpPr>
          <p:cNvPr id="15" name="TextBox 14">
            <a:extLst>
              <a:ext uri="{FF2B5EF4-FFF2-40B4-BE49-F238E27FC236}">
                <a16:creationId xmlns:a16="http://schemas.microsoft.com/office/drawing/2014/main" id="{13A1F3A0-F2CE-47F3-8DEC-610FF8497F2B}"/>
              </a:ext>
            </a:extLst>
          </p:cNvPr>
          <p:cNvSpPr txBox="1"/>
          <p:nvPr/>
        </p:nvSpPr>
        <p:spPr>
          <a:xfrm>
            <a:off x="2260724" y="7827875"/>
            <a:ext cx="4660492" cy="1384995"/>
          </a:xfrm>
          <a:prstGeom prst="rect">
            <a:avLst/>
          </a:prstGeom>
          <a:noFill/>
        </p:spPr>
        <p:txBody>
          <a:bodyPr wrap="square" rtlCol="0">
            <a:spAutoFit/>
          </a:bodyPr>
          <a:lstStyle/>
          <a:p>
            <a:pPr algn="r" rtl="0">
              <a:buClrTx/>
              <a:defRPr/>
            </a:pPr>
            <a:r>
              <a:rPr lang="en-US" sz="4800" b="1" kern="1200" dirty="0">
                <a:solidFill>
                  <a:prstClr val="black"/>
                </a:solidFill>
                <a:uFillTx/>
                <a:latin typeface="Arial" panose="020B0604020202020204" pitchFamily="34" charset="0"/>
                <a:cs typeface="Arial" panose="020B0604020202020204" pitchFamily="34" charset="0"/>
              </a:rPr>
              <a:t>Uneven tech</a:t>
            </a:r>
          </a:p>
          <a:p>
            <a:pPr algn="r" rtl="0">
              <a:buClrTx/>
              <a:defRPr/>
            </a:pPr>
            <a:r>
              <a:rPr lang="en-US" sz="3600" kern="1200" dirty="0">
                <a:solidFill>
                  <a:prstClr val="black"/>
                </a:solidFill>
                <a:uFillTx/>
                <a:latin typeface="Arial" panose="020B0604020202020204" pitchFamily="34" charset="0"/>
                <a:cs typeface="Arial" panose="020B0604020202020204" pitchFamily="34" charset="0"/>
              </a:rPr>
              <a:t>adoption</a:t>
            </a:r>
          </a:p>
        </p:txBody>
      </p:sp>
      <p:sp>
        <p:nvSpPr>
          <p:cNvPr id="16" name="Oval 15">
            <a:extLst>
              <a:ext uri="{FF2B5EF4-FFF2-40B4-BE49-F238E27FC236}">
                <a16:creationId xmlns:a16="http://schemas.microsoft.com/office/drawing/2014/main" id="{67BEBB71-F8BB-42BD-A48F-C69ADF003251}"/>
              </a:ext>
            </a:extLst>
          </p:cNvPr>
          <p:cNvSpPr/>
          <p:nvPr/>
        </p:nvSpPr>
        <p:spPr>
          <a:xfrm>
            <a:off x="7414097" y="9905098"/>
            <a:ext cx="256126" cy="256126"/>
          </a:xfrm>
          <a:prstGeom prst="ellipse">
            <a:avLst/>
          </a:prstGeom>
          <a:solidFill>
            <a:srgbClr val="1F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defRPr/>
            </a:pPr>
            <a:endParaRPr lang="en-US" sz="3600" kern="1200">
              <a:solidFill>
                <a:srgbClr val="1F2C5C"/>
              </a:solidFill>
              <a:uFillTx/>
              <a:latin typeface="Calibri" panose="020F0502020204030204"/>
            </a:endParaRPr>
          </a:p>
        </p:txBody>
      </p:sp>
      <p:sp>
        <p:nvSpPr>
          <p:cNvPr id="17" name="Oval 16">
            <a:extLst>
              <a:ext uri="{FF2B5EF4-FFF2-40B4-BE49-F238E27FC236}">
                <a16:creationId xmlns:a16="http://schemas.microsoft.com/office/drawing/2014/main" id="{A128FC12-C668-440E-98BA-5DCD869A016D}"/>
              </a:ext>
            </a:extLst>
          </p:cNvPr>
          <p:cNvSpPr/>
          <p:nvPr/>
        </p:nvSpPr>
        <p:spPr>
          <a:xfrm>
            <a:off x="7456629" y="3562488"/>
            <a:ext cx="256126" cy="256126"/>
          </a:xfrm>
          <a:prstGeom prst="ellipse">
            <a:avLst/>
          </a:prstGeom>
          <a:solidFill>
            <a:srgbClr val="1F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defRPr/>
            </a:pPr>
            <a:endParaRPr lang="en-US" sz="3600" kern="1200">
              <a:solidFill>
                <a:srgbClr val="1F2C5C"/>
              </a:solidFill>
              <a:uFillTx/>
              <a:latin typeface="Calibri" panose="020F0502020204030204"/>
            </a:endParaRPr>
          </a:p>
        </p:txBody>
      </p:sp>
      <p:sp>
        <p:nvSpPr>
          <p:cNvPr id="18" name="Oval 17">
            <a:extLst>
              <a:ext uri="{FF2B5EF4-FFF2-40B4-BE49-F238E27FC236}">
                <a16:creationId xmlns:a16="http://schemas.microsoft.com/office/drawing/2014/main" id="{1EB8B27B-8E88-44F7-A392-0FFD4AA81A00}"/>
              </a:ext>
            </a:extLst>
          </p:cNvPr>
          <p:cNvSpPr/>
          <p:nvPr/>
        </p:nvSpPr>
        <p:spPr>
          <a:xfrm>
            <a:off x="17707717" y="9989150"/>
            <a:ext cx="256126" cy="256126"/>
          </a:xfrm>
          <a:prstGeom prst="ellipse">
            <a:avLst/>
          </a:prstGeom>
          <a:solidFill>
            <a:srgbClr val="1F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defRPr/>
            </a:pPr>
            <a:endParaRPr lang="en-US" sz="3600" kern="1200">
              <a:solidFill>
                <a:srgbClr val="1F2C5C"/>
              </a:solidFill>
              <a:uFillTx/>
              <a:latin typeface="Calibri" panose="020F0502020204030204"/>
            </a:endParaRPr>
          </a:p>
        </p:txBody>
      </p:sp>
      <p:sp>
        <p:nvSpPr>
          <p:cNvPr id="2" name="Rectangle 1">
            <a:extLst>
              <a:ext uri="{FF2B5EF4-FFF2-40B4-BE49-F238E27FC236}">
                <a16:creationId xmlns:a16="http://schemas.microsoft.com/office/drawing/2014/main" id="{1A3E5295-525D-4E55-8B4C-D6030B651E84}"/>
              </a:ext>
            </a:extLst>
          </p:cNvPr>
          <p:cNvSpPr/>
          <p:nvPr/>
        </p:nvSpPr>
        <p:spPr>
          <a:xfrm>
            <a:off x="8203069" y="4189056"/>
            <a:ext cx="4401878" cy="2524634"/>
          </a:xfrm>
          <a:prstGeom prst="rect">
            <a:avLst/>
          </a:prstGeom>
          <a:solidFill>
            <a:schemeClr val="bg1">
              <a:lumMod val="95000"/>
            </a:schemeClr>
          </a:solidFill>
          <a:ln>
            <a:solidFill>
              <a:srgbClr val="1F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defRPr/>
            </a:pPr>
            <a:endParaRPr lang="en-US" sz="3600" kern="1200">
              <a:solidFill>
                <a:prstClr val="white"/>
              </a:solidFill>
              <a:uFillTx/>
              <a:latin typeface="Calibri" panose="020F0502020204030204"/>
            </a:endParaRPr>
          </a:p>
        </p:txBody>
      </p:sp>
      <p:sp>
        <p:nvSpPr>
          <p:cNvPr id="19" name="Rectangle 18">
            <a:extLst>
              <a:ext uri="{FF2B5EF4-FFF2-40B4-BE49-F238E27FC236}">
                <a16:creationId xmlns:a16="http://schemas.microsoft.com/office/drawing/2014/main" id="{724B3F98-DBD1-4BFC-831C-307CE4A10630}"/>
              </a:ext>
            </a:extLst>
          </p:cNvPr>
          <p:cNvSpPr/>
          <p:nvPr/>
        </p:nvSpPr>
        <p:spPr>
          <a:xfrm>
            <a:off x="12782157" y="4226996"/>
            <a:ext cx="4401878" cy="2524634"/>
          </a:xfrm>
          <a:prstGeom prst="rect">
            <a:avLst/>
          </a:prstGeom>
          <a:solidFill>
            <a:schemeClr val="bg1">
              <a:lumMod val="95000"/>
            </a:schemeClr>
          </a:solidFill>
          <a:ln>
            <a:solidFill>
              <a:srgbClr val="1F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defRPr/>
            </a:pPr>
            <a:endParaRPr lang="en-US" sz="3600" kern="1200">
              <a:solidFill>
                <a:prstClr val="white"/>
              </a:solidFill>
              <a:uFillTx/>
              <a:latin typeface="Calibri" panose="020F0502020204030204"/>
            </a:endParaRPr>
          </a:p>
        </p:txBody>
      </p:sp>
      <p:sp>
        <p:nvSpPr>
          <p:cNvPr id="21" name="Rectangle 20">
            <a:extLst>
              <a:ext uri="{FF2B5EF4-FFF2-40B4-BE49-F238E27FC236}">
                <a16:creationId xmlns:a16="http://schemas.microsoft.com/office/drawing/2014/main" id="{0C999552-B05A-48CD-AADE-C41DF1047DE4}"/>
              </a:ext>
            </a:extLst>
          </p:cNvPr>
          <p:cNvSpPr/>
          <p:nvPr/>
        </p:nvSpPr>
        <p:spPr>
          <a:xfrm>
            <a:off x="8203069" y="7026282"/>
            <a:ext cx="4401878" cy="2524634"/>
          </a:xfrm>
          <a:prstGeom prst="rect">
            <a:avLst/>
          </a:prstGeom>
          <a:solidFill>
            <a:schemeClr val="bg1">
              <a:lumMod val="95000"/>
            </a:schemeClr>
          </a:solidFill>
          <a:ln>
            <a:solidFill>
              <a:srgbClr val="1F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defRPr/>
            </a:pPr>
            <a:endParaRPr lang="en-US" sz="3600" kern="1200">
              <a:solidFill>
                <a:prstClr val="white"/>
              </a:solidFill>
              <a:uFillTx/>
              <a:latin typeface="Calibri" panose="020F0502020204030204"/>
            </a:endParaRPr>
          </a:p>
        </p:txBody>
      </p:sp>
      <p:sp>
        <p:nvSpPr>
          <p:cNvPr id="22" name="Rectangle 21">
            <a:extLst>
              <a:ext uri="{FF2B5EF4-FFF2-40B4-BE49-F238E27FC236}">
                <a16:creationId xmlns:a16="http://schemas.microsoft.com/office/drawing/2014/main" id="{AFB61DE5-3820-40BA-8E98-5CD6FB7BB06F}"/>
              </a:ext>
            </a:extLst>
          </p:cNvPr>
          <p:cNvSpPr/>
          <p:nvPr/>
        </p:nvSpPr>
        <p:spPr>
          <a:xfrm>
            <a:off x="12782157" y="7064222"/>
            <a:ext cx="4401878" cy="2524634"/>
          </a:xfrm>
          <a:prstGeom prst="rect">
            <a:avLst/>
          </a:prstGeom>
          <a:solidFill>
            <a:schemeClr val="bg1">
              <a:lumMod val="95000"/>
            </a:schemeClr>
          </a:solidFill>
          <a:ln>
            <a:solidFill>
              <a:srgbClr val="1F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Tx/>
              <a:defRPr/>
            </a:pPr>
            <a:endParaRPr lang="en-US" sz="3600" kern="1200">
              <a:solidFill>
                <a:prstClr val="white"/>
              </a:solidFill>
              <a:uFillTx/>
              <a:latin typeface="Calibri" panose="020F0502020204030204"/>
            </a:endParaRPr>
          </a:p>
        </p:txBody>
      </p:sp>
      <p:sp>
        <p:nvSpPr>
          <p:cNvPr id="44" name="TextBox 43">
            <a:extLst>
              <a:ext uri="{FF2B5EF4-FFF2-40B4-BE49-F238E27FC236}">
                <a16:creationId xmlns:a16="http://schemas.microsoft.com/office/drawing/2014/main" id="{2C67BA73-E519-4EDB-A326-DF2790E92D50}"/>
              </a:ext>
            </a:extLst>
          </p:cNvPr>
          <p:cNvSpPr txBox="1"/>
          <p:nvPr/>
        </p:nvSpPr>
        <p:spPr>
          <a:xfrm>
            <a:off x="4190999" y="879902"/>
            <a:ext cx="20193001"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CONNECT SCENARIOS WITH DRIVING FORCES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sz="5400" b="1" dirty="0">
                <a:solidFill>
                  <a:srgbClr val="002060"/>
                </a:solidFill>
                <a:latin typeface="Arial" panose="020B0604020202020204" pitchFamily="34" charset="0"/>
                <a:cs typeface="Arial" panose="020B0604020202020204" pitchFamily="34" charset="0"/>
              </a:rPr>
              <a:t>Example from Commonwealth Commission</a:t>
            </a:r>
            <a:endPar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3" name="TextBox 2">
            <a:extLst>
              <a:ext uri="{FF2B5EF4-FFF2-40B4-BE49-F238E27FC236}">
                <a16:creationId xmlns:a16="http://schemas.microsoft.com/office/drawing/2014/main" id="{45B32CB4-B163-432E-BE8E-EC890850EA34}"/>
              </a:ext>
            </a:extLst>
          </p:cNvPr>
          <p:cNvSpPr txBox="1"/>
          <p:nvPr/>
        </p:nvSpPr>
        <p:spPr>
          <a:xfrm>
            <a:off x="20669415" y="11614584"/>
            <a:ext cx="3896732"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kumimoji="0" lang="en-US" sz="1600" b="0" i="0" u="none" strike="noStrike" cap="none" spc="0" normalizeH="0" baseline="0" dirty="0">
                <a:ln>
                  <a:noFill/>
                </a:ln>
                <a:solidFill>
                  <a:schemeClr val="tx2">
                    <a:lumMod val="10000"/>
                  </a:schemeClr>
                </a:solidFill>
                <a:effectLst/>
                <a:uFill>
                  <a:solidFill>
                    <a:srgbClr val="009FD8"/>
                  </a:solidFill>
                </a:uFill>
                <a:latin typeface="Arial" panose="020B0604020202020204" pitchFamily="34" charset="0"/>
                <a:cs typeface="Arial" panose="020B0604020202020204" pitchFamily="34" charset="0"/>
                <a:sym typeface="ArialUnicodeMS"/>
              </a:rPr>
              <a:t>Source: </a:t>
            </a:r>
            <a:r>
              <a:rPr lang="en-US" sz="1600" dirty="0">
                <a:solidFill>
                  <a:schemeClr val="tx2">
                    <a:lumMod val="10000"/>
                  </a:schemeClr>
                </a:solidFill>
                <a:latin typeface="Arial" panose="020B0604020202020204" pitchFamily="34" charset="0"/>
                <a:cs typeface="Arial" panose="020B0604020202020204" pitchFamily="34" charset="0"/>
              </a:rPr>
              <a:t>Massachusetts Commission</a:t>
            </a:r>
            <a:endParaRPr kumimoji="0" lang="en-US" sz="1600" b="0" i="0" u="none" strike="noStrike" cap="none" spc="0" normalizeH="0" baseline="0" dirty="0">
              <a:ln>
                <a:noFill/>
              </a:ln>
              <a:solidFill>
                <a:schemeClr val="tx2">
                  <a:lumMod val="10000"/>
                </a:schemeClr>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43" name="Group 42">
            <a:extLst>
              <a:ext uri="{FF2B5EF4-FFF2-40B4-BE49-F238E27FC236}">
                <a16:creationId xmlns:a16="http://schemas.microsoft.com/office/drawing/2014/main" id="{E694558B-1966-F844-BDE9-3709C496F3A1}"/>
              </a:ext>
            </a:extLst>
          </p:cNvPr>
          <p:cNvGrpSpPr/>
          <p:nvPr/>
        </p:nvGrpSpPr>
        <p:grpSpPr>
          <a:xfrm>
            <a:off x="0" y="760722"/>
            <a:ext cx="3779885" cy="3916802"/>
            <a:chOff x="0" y="760722"/>
            <a:chExt cx="3779885" cy="3916802"/>
          </a:xfrm>
        </p:grpSpPr>
        <p:grpSp>
          <p:nvGrpSpPr>
            <p:cNvPr id="54" name="Group 53">
              <a:extLst>
                <a:ext uri="{FF2B5EF4-FFF2-40B4-BE49-F238E27FC236}">
                  <a16:creationId xmlns:a16="http://schemas.microsoft.com/office/drawing/2014/main" id="{1DA4C437-65AB-324E-A555-D5C447622033}"/>
                </a:ext>
              </a:extLst>
            </p:cNvPr>
            <p:cNvGrpSpPr/>
            <p:nvPr/>
          </p:nvGrpSpPr>
          <p:grpSpPr>
            <a:xfrm>
              <a:off x="0" y="760722"/>
              <a:ext cx="3581402" cy="1857828"/>
              <a:chOff x="-106318" y="2712597"/>
              <a:chExt cx="3581402" cy="1857828"/>
            </a:xfrm>
          </p:grpSpPr>
          <p:grpSp>
            <p:nvGrpSpPr>
              <p:cNvPr id="60" name="Group 59">
                <a:extLst>
                  <a:ext uri="{FF2B5EF4-FFF2-40B4-BE49-F238E27FC236}">
                    <a16:creationId xmlns:a16="http://schemas.microsoft.com/office/drawing/2014/main" id="{977324EB-2E11-A547-A84B-A5026112CBE7}"/>
                  </a:ext>
                </a:extLst>
              </p:cNvPr>
              <p:cNvGrpSpPr/>
              <p:nvPr/>
            </p:nvGrpSpPr>
            <p:grpSpPr>
              <a:xfrm>
                <a:off x="2697116" y="2712597"/>
                <a:ext cx="685800" cy="685800"/>
                <a:chOff x="487017" y="10763552"/>
                <a:chExt cx="685800" cy="685800"/>
              </a:xfrm>
            </p:grpSpPr>
            <p:sp>
              <p:nvSpPr>
                <p:cNvPr id="62" name="Oval 61">
                  <a:extLst>
                    <a:ext uri="{FF2B5EF4-FFF2-40B4-BE49-F238E27FC236}">
                      <a16:creationId xmlns:a16="http://schemas.microsoft.com/office/drawing/2014/main" id="{3EA394E7-3655-BA42-A22D-7E778DC78CE9}"/>
                    </a:ext>
                  </a:extLst>
                </p:cNvPr>
                <p:cNvSpPr/>
                <p:nvPr/>
              </p:nvSpPr>
              <p:spPr>
                <a:xfrm>
                  <a:off x="487017" y="10763552"/>
                  <a:ext cx="685800" cy="685800"/>
                </a:xfrm>
                <a:prstGeom prst="ellipse">
                  <a:avLst/>
                </a:prstGeom>
                <a:solidFill>
                  <a:srgbClr val="E8AC00"/>
                </a:solidFill>
                <a:ln w="5080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63" name="TextBox 62">
                  <a:extLst>
                    <a:ext uri="{FF2B5EF4-FFF2-40B4-BE49-F238E27FC236}">
                      <a16:creationId xmlns:a16="http://schemas.microsoft.com/office/drawing/2014/main" id="{92908B63-DAD4-164C-9D51-B623CA1B0106}"/>
                    </a:ext>
                  </a:extLst>
                </p:cNvPr>
                <p:cNvSpPr txBox="1"/>
                <p:nvPr/>
              </p:nvSpPr>
              <p:spPr>
                <a:xfrm>
                  <a:off x="633549" y="10777943"/>
                  <a:ext cx="392736" cy="6258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dirty="0">
                      <a:solidFill>
                        <a:srgbClr val="FFFFFF"/>
                      </a:solidFill>
                    </a:rPr>
                    <a:t>B</a:t>
                  </a:r>
                  <a:endParaRPr kumimoji="0" lang="en-US" sz="3400" b="0" i="0" u="none" strike="noStrike" cap="none" spc="0" normalizeH="0" baseline="0" dirty="0">
                    <a:ln>
                      <a:noFill/>
                    </a:ln>
                    <a:solidFill>
                      <a:srgbClr val="FFFFFF"/>
                    </a:solidFill>
                    <a:effectLst/>
                    <a:uFill>
                      <a:solidFill>
                        <a:srgbClr val="009FD8"/>
                      </a:solidFill>
                    </a:uFill>
                    <a:latin typeface="+mn-lt"/>
                    <a:ea typeface="+mn-ea"/>
                    <a:cs typeface="+mn-cs"/>
                    <a:sym typeface="ArialUnicodeMS"/>
                  </a:endParaRPr>
                </a:p>
              </p:txBody>
            </p:sp>
          </p:grpSp>
          <p:sp>
            <p:nvSpPr>
              <p:cNvPr id="61" name="TextBox 60">
                <a:extLst>
                  <a:ext uri="{FF2B5EF4-FFF2-40B4-BE49-F238E27FC236}">
                    <a16:creationId xmlns:a16="http://schemas.microsoft.com/office/drawing/2014/main" id="{BA6CA249-2824-6A4C-8D07-54FD43055A4C}"/>
                  </a:ext>
                </a:extLst>
              </p:cNvPr>
              <p:cNvSpPr txBox="1"/>
              <p:nvPr/>
            </p:nvSpPr>
            <p:spPr>
              <a:xfrm>
                <a:off x="-106318" y="3606058"/>
                <a:ext cx="3581402"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SCENARIO </a:t>
                </a:r>
              </a:p>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DEVELOPMENT</a:t>
                </a:r>
              </a:p>
            </p:txBody>
          </p:sp>
        </p:grpSp>
        <p:grpSp>
          <p:nvGrpSpPr>
            <p:cNvPr id="55" name="Group 54">
              <a:extLst>
                <a:ext uri="{FF2B5EF4-FFF2-40B4-BE49-F238E27FC236}">
                  <a16:creationId xmlns:a16="http://schemas.microsoft.com/office/drawing/2014/main" id="{55928F9B-ED57-5848-9999-B8E38E933A17}"/>
                </a:ext>
              </a:extLst>
            </p:cNvPr>
            <p:cNvGrpSpPr/>
            <p:nvPr/>
          </p:nvGrpSpPr>
          <p:grpSpPr>
            <a:xfrm>
              <a:off x="182519" y="2315325"/>
              <a:ext cx="3597366" cy="2362199"/>
              <a:chOff x="0" y="381001"/>
              <a:chExt cx="3597366" cy="2362199"/>
            </a:xfrm>
          </p:grpSpPr>
          <p:sp>
            <p:nvSpPr>
              <p:cNvPr id="56" name="Rectangle: Single Corner Snipped 26">
                <a:extLst>
                  <a:ext uri="{FF2B5EF4-FFF2-40B4-BE49-F238E27FC236}">
                    <a16:creationId xmlns:a16="http://schemas.microsoft.com/office/drawing/2014/main" id="{ABDE1CEF-B9EB-4243-969C-67A498323460}"/>
                  </a:ext>
                </a:extLst>
              </p:cNvPr>
              <p:cNvSpPr/>
              <p:nvPr/>
            </p:nvSpPr>
            <p:spPr>
              <a:xfrm>
                <a:off x="0" y="762000"/>
                <a:ext cx="3597366" cy="1789926"/>
              </a:xfrm>
              <a:prstGeom prst="snip1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57" name="Picture 10">
                <a:extLst>
                  <a:ext uri="{FF2B5EF4-FFF2-40B4-BE49-F238E27FC236}">
                    <a16:creationId xmlns:a16="http://schemas.microsoft.com/office/drawing/2014/main" id="{08846EAD-22DB-0847-921B-16C6F5BBD29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2000" y="543407"/>
                <a:ext cx="2198445" cy="2199793"/>
              </a:xfrm>
              <a:prstGeom prst="rect">
                <a:avLst/>
              </a:prstGeom>
              <a:noFill/>
              <a:ln w="9525">
                <a:noFill/>
                <a:miter lim="800000"/>
                <a:headEnd/>
                <a:tailEnd/>
              </a:ln>
              <a:extLst/>
            </p:spPr>
          </p:pic>
          <p:sp>
            <p:nvSpPr>
              <p:cNvPr id="58" name="Rectangle 57">
                <a:extLst>
                  <a:ext uri="{FF2B5EF4-FFF2-40B4-BE49-F238E27FC236}">
                    <a16:creationId xmlns:a16="http://schemas.microsoft.com/office/drawing/2014/main" id="{21CEE124-49B3-8E46-9205-FD116275D653}"/>
                  </a:ext>
                </a:extLst>
              </p:cNvPr>
              <p:cNvSpPr/>
              <p:nvPr/>
            </p:nvSpPr>
            <p:spPr>
              <a:xfrm rot="16200000">
                <a:off x="-45249" y="1060674"/>
                <a:ext cx="2005677" cy="646331"/>
              </a:xfrm>
              <a:prstGeom prst="rect">
                <a:avLst/>
              </a:prstGeom>
            </p:spPr>
            <p:txBody>
              <a:bodyPr wrap="square">
                <a:spAutoFit/>
              </a:bodyPr>
              <a:lstStyle/>
              <a:p>
                <a:r>
                  <a:rPr lang="en-US" sz="3600" b="1" dirty="0">
                    <a:solidFill>
                      <a:srgbClr val="FFFFFF"/>
                    </a:solidFill>
                    <a:latin typeface="Arial" panose="020B0604020202020204" pitchFamily="34" charset="0"/>
                    <a:cs typeface="Arial" panose="020B0604020202020204" pitchFamily="34" charset="0"/>
                  </a:rPr>
                  <a:t>STEP</a:t>
                </a:r>
                <a:endParaRPr lang="en-US" sz="3600" dirty="0">
                  <a:solidFill>
                    <a:srgbClr val="FFFFFF"/>
                  </a:solidFill>
                </a:endParaRPr>
              </a:p>
            </p:txBody>
          </p:sp>
          <p:sp>
            <p:nvSpPr>
              <p:cNvPr id="59" name="TextBox 58">
                <a:extLst>
                  <a:ext uri="{FF2B5EF4-FFF2-40B4-BE49-F238E27FC236}">
                    <a16:creationId xmlns:a16="http://schemas.microsoft.com/office/drawing/2014/main" id="{CF358A9D-7765-BD40-A28C-D957EA47E0F6}"/>
                  </a:ext>
                </a:extLst>
              </p:cNvPr>
              <p:cNvSpPr txBox="1"/>
              <p:nvPr/>
            </p:nvSpPr>
            <p:spPr>
              <a:xfrm>
                <a:off x="1371600" y="1323866"/>
                <a:ext cx="914400" cy="841256"/>
              </a:xfrm>
              <a:prstGeom prst="rect">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828800" rtl="0" fontAlgn="auto" latinLnBrk="1" hangingPunct="0">
                  <a:lnSpc>
                    <a:spcPct val="100000"/>
                  </a:lnSpc>
                  <a:spcBef>
                    <a:spcPts val="0"/>
                  </a:spcBef>
                  <a:spcAft>
                    <a:spcPts val="0"/>
                  </a:spcAft>
                  <a:buClr>
                    <a:srgbClr val="009FD8"/>
                  </a:buClr>
                  <a:buSzTx/>
                  <a:buFont typeface="ArialUnicodeMS"/>
                  <a:buNone/>
                  <a:tabLst/>
                </a:pPr>
                <a:r>
                  <a:rPr lang="en-US" sz="4800" b="1" dirty="0">
                    <a:solidFill>
                      <a:srgbClr val="FFFFFF"/>
                    </a:solidFill>
                    <a:latin typeface="Arial" panose="020B0604020202020204" pitchFamily="34" charset="0"/>
                    <a:cs typeface="Arial" panose="020B0604020202020204" pitchFamily="34" charset="0"/>
                  </a:rPr>
                  <a:t>5</a:t>
                </a:r>
                <a:endParaRPr kumimoji="0" lang="en-US" sz="4800" b="1" i="0" u="none" strike="noStrike" cap="none" spc="0" normalizeH="0" baseline="0" dirty="0">
                  <a:ln>
                    <a:noFill/>
                  </a:ln>
                  <a:solidFill>
                    <a:srgbClr val="FFFFFF"/>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grpSp>
      <p:sp>
        <p:nvSpPr>
          <p:cNvPr id="4" name="TextBox 3">
            <a:extLst>
              <a:ext uri="{FF2B5EF4-FFF2-40B4-BE49-F238E27FC236}">
                <a16:creationId xmlns:a16="http://schemas.microsoft.com/office/drawing/2014/main" id="{C27BBF00-113C-E848-A531-8181C6112BA9}"/>
              </a:ext>
            </a:extLst>
          </p:cNvPr>
          <p:cNvSpPr txBox="1"/>
          <p:nvPr/>
        </p:nvSpPr>
        <p:spPr>
          <a:xfrm>
            <a:off x="9461053" y="4857689"/>
            <a:ext cx="2686444" cy="11490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rPr>
              <a:t>Scenario: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rPr>
              <a:t>Vibrant Core</a:t>
            </a:r>
          </a:p>
        </p:txBody>
      </p:sp>
      <p:sp>
        <p:nvSpPr>
          <p:cNvPr id="64" name="TextBox 63">
            <a:extLst>
              <a:ext uri="{FF2B5EF4-FFF2-40B4-BE49-F238E27FC236}">
                <a16:creationId xmlns:a16="http://schemas.microsoft.com/office/drawing/2014/main" id="{F415EA94-E8C1-3941-8DF6-A62B53215C83}"/>
              </a:ext>
            </a:extLst>
          </p:cNvPr>
          <p:cNvSpPr txBox="1"/>
          <p:nvPr/>
        </p:nvSpPr>
        <p:spPr>
          <a:xfrm>
            <a:off x="14020800" y="4596079"/>
            <a:ext cx="2686444" cy="16722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rPr>
              <a:t>Scenario:</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dirty="0">
                <a:solidFill>
                  <a:schemeClr val="bg2"/>
                </a:solidFill>
              </a:rPr>
              <a:t>Statewide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rPr>
              <a:t>Spread</a:t>
            </a:r>
          </a:p>
        </p:txBody>
      </p:sp>
      <p:sp>
        <p:nvSpPr>
          <p:cNvPr id="65" name="TextBox 64">
            <a:extLst>
              <a:ext uri="{FF2B5EF4-FFF2-40B4-BE49-F238E27FC236}">
                <a16:creationId xmlns:a16="http://schemas.microsoft.com/office/drawing/2014/main" id="{6F143F9E-628A-B544-A0D6-27080F582979}"/>
              </a:ext>
            </a:extLst>
          </p:cNvPr>
          <p:cNvSpPr txBox="1"/>
          <p:nvPr/>
        </p:nvSpPr>
        <p:spPr>
          <a:xfrm>
            <a:off x="9468673" y="7714083"/>
            <a:ext cx="2686444" cy="11490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rPr>
              <a:t>Scenario: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rPr>
              <a:t>Gridlock</a:t>
            </a:r>
          </a:p>
        </p:txBody>
      </p:sp>
      <p:sp>
        <p:nvSpPr>
          <p:cNvPr id="66" name="TextBox 65">
            <a:extLst>
              <a:ext uri="{FF2B5EF4-FFF2-40B4-BE49-F238E27FC236}">
                <a16:creationId xmlns:a16="http://schemas.microsoft.com/office/drawing/2014/main" id="{59BA3D03-C5EC-BA4E-B566-CD081968167A}"/>
              </a:ext>
            </a:extLst>
          </p:cNvPr>
          <p:cNvSpPr txBox="1"/>
          <p:nvPr/>
        </p:nvSpPr>
        <p:spPr>
          <a:xfrm>
            <a:off x="14001356" y="7401580"/>
            <a:ext cx="2686444" cy="16722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rPr>
              <a:t>Scenario: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dirty="0">
                <a:solidFill>
                  <a:schemeClr val="bg2"/>
                </a:solidFill>
              </a:rPr>
              <a:t>Multiple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dirty="0">
                <a:solidFill>
                  <a:schemeClr val="bg2"/>
                </a:solidFill>
              </a:rPr>
              <a:t>Hubs</a:t>
            </a:r>
            <a:endParaRPr kumimoji="0" lang="en-US" sz="3400" b="0" i="0" u="none" strike="noStrike" cap="none" spc="0" normalizeH="0" baseline="0" dirty="0">
              <a:ln>
                <a:noFill/>
              </a:ln>
              <a:solidFill>
                <a:schemeClr val="bg2"/>
              </a:solidFill>
              <a:effectLst/>
              <a:uFill>
                <a:solidFill>
                  <a:srgbClr val="009FD8"/>
                </a:solidFill>
              </a:uFill>
              <a:latin typeface="+mn-lt"/>
              <a:ea typeface="+mn-ea"/>
              <a:cs typeface="+mn-cs"/>
              <a:sym typeface="ArialUnicodeMS"/>
            </a:endParaRPr>
          </a:p>
        </p:txBody>
      </p:sp>
    </p:spTree>
    <p:extLst>
      <p:ext uri="{BB962C8B-B14F-4D97-AF65-F5344CB8AC3E}">
        <p14:creationId xmlns:p14="http://schemas.microsoft.com/office/powerpoint/2010/main" val="2169691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22860"/>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5" name="Rectangle 4">
            <a:extLst>
              <a:ext uri="{FF2B5EF4-FFF2-40B4-BE49-F238E27FC236}">
                <a16:creationId xmlns:a16="http://schemas.microsoft.com/office/drawing/2014/main" id="{E4898020-F594-4CC0-B6BC-ADA8E560977D}"/>
              </a:ext>
            </a:extLst>
          </p:cNvPr>
          <p:cNvSpPr/>
          <p:nvPr/>
        </p:nvSpPr>
        <p:spPr>
          <a:xfrm>
            <a:off x="15966056" y="1767056"/>
            <a:ext cx="6355311" cy="9524994"/>
          </a:xfrm>
          <a:prstGeom prst="rect">
            <a:avLst/>
          </a:prstGeom>
          <a:solidFill>
            <a:srgbClr val="FFFFFF">
              <a:alpha val="80000"/>
            </a:srgbClr>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nvGrpSpPr>
          <p:cNvPr id="21" name="Group 20">
            <a:extLst>
              <a:ext uri="{FF2B5EF4-FFF2-40B4-BE49-F238E27FC236}">
                <a16:creationId xmlns:a16="http://schemas.microsoft.com/office/drawing/2014/main" id="{FD85D09D-A0D1-4A27-9116-8D24F66E11BA}"/>
              </a:ext>
            </a:extLst>
          </p:cNvPr>
          <p:cNvGrpSpPr/>
          <p:nvPr/>
        </p:nvGrpSpPr>
        <p:grpSpPr>
          <a:xfrm>
            <a:off x="3977214" y="4191000"/>
            <a:ext cx="2328606" cy="2328606"/>
            <a:chOff x="3977214" y="2493296"/>
            <a:chExt cx="2328606" cy="2328606"/>
          </a:xfrm>
        </p:grpSpPr>
        <p:sp>
          <p:nvSpPr>
            <p:cNvPr id="19" name="Oval 18">
              <a:extLst>
                <a:ext uri="{FF2B5EF4-FFF2-40B4-BE49-F238E27FC236}">
                  <a16:creationId xmlns:a16="http://schemas.microsoft.com/office/drawing/2014/main" id="{4A99D250-AA38-4C75-88CA-A8F3C40DD3F7}"/>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0" name="TextBox 19">
              <a:extLst>
                <a:ext uri="{FF2B5EF4-FFF2-40B4-BE49-F238E27FC236}">
                  <a16:creationId xmlns:a16="http://schemas.microsoft.com/office/drawing/2014/main" id="{D59719D9-6E82-44A1-BFA2-6299247BCF4A}"/>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grpSp>
        <p:nvGrpSpPr>
          <p:cNvPr id="22" name="Group 21">
            <a:extLst>
              <a:ext uri="{FF2B5EF4-FFF2-40B4-BE49-F238E27FC236}">
                <a16:creationId xmlns:a16="http://schemas.microsoft.com/office/drawing/2014/main" id="{A1A4BE67-1E58-49E1-B60A-413984566110}"/>
              </a:ext>
            </a:extLst>
          </p:cNvPr>
          <p:cNvGrpSpPr/>
          <p:nvPr/>
        </p:nvGrpSpPr>
        <p:grpSpPr>
          <a:xfrm>
            <a:off x="11158794" y="4200947"/>
            <a:ext cx="2328606" cy="2328606"/>
            <a:chOff x="3977214" y="2493296"/>
            <a:chExt cx="2328606" cy="2328606"/>
          </a:xfrm>
        </p:grpSpPr>
        <p:sp>
          <p:nvSpPr>
            <p:cNvPr id="23" name="Oval 22">
              <a:extLst>
                <a:ext uri="{FF2B5EF4-FFF2-40B4-BE49-F238E27FC236}">
                  <a16:creationId xmlns:a16="http://schemas.microsoft.com/office/drawing/2014/main" id="{97632A9A-8284-4C10-BBCF-A07385FE52B1}"/>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4" name="TextBox 23">
              <a:extLst>
                <a:ext uri="{FF2B5EF4-FFF2-40B4-BE49-F238E27FC236}">
                  <a16:creationId xmlns:a16="http://schemas.microsoft.com/office/drawing/2014/main" id="{D34A4E9B-9BB5-4BD1-BBFB-522FE26FE043}"/>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B</a:t>
              </a:r>
            </a:p>
          </p:txBody>
        </p:sp>
      </p:grpSp>
      <p:grpSp>
        <p:nvGrpSpPr>
          <p:cNvPr id="25" name="Group 24">
            <a:extLst>
              <a:ext uri="{FF2B5EF4-FFF2-40B4-BE49-F238E27FC236}">
                <a16:creationId xmlns:a16="http://schemas.microsoft.com/office/drawing/2014/main" id="{51D84FE5-DD1B-4BD6-BFD4-839CC6A17FED}"/>
              </a:ext>
            </a:extLst>
          </p:cNvPr>
          <p:cNvGrpSpPr/>
          <p:nvPr/>
        </p:nvGrpSpPr>
        <p:grpSpPr>
          <a:xfrm>
            <a:off x="17809029" y="4191000"/>
            <a:ext cx="2328606" cy="2328606"/>
            <a:chOff x="3977214" y="2493296"/>
            <a:chExt cx="2328606" cy="2328606"/>
          </a:xfrm>
        </p:grpSpPr>
        <p:sp>
          <p:nvSpPr>
            <p:cNvPr id="26" name="Oval 25">
              <a:extLst>
                <a:ext uri="{FF2B5EF4-FFF2-40B4-BE49-F238E27FC236}">
                  <a16:creationId xmlns:a16="http://schemas.microsoft.com/office/drawing/2014/main" id="{9D86E85B-8B1D-4A9C-BB99-EC9D638D2846}"/>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7" name="TextBox 26">
              <a:extLst>
                <a:ext uri="{FF2B5EF4-FFF2-40B4-BE49-F238E27FC236}">
                  <a16:creationId xmlns:a16="http://schemas.microsoft.com/office/drawing/2014/main" id="{748F143C-5F1F-420D-8315-54B0304077B7}"/>
                </a:ext>
              </a:extLst>
            </p:cNvPr>
            <p:cNvSpPr txBox="1"/>
            <p:nvPr/>
          </p:nvSpPr>
          <p:spPr>
            <a:xfrm>
              <a:off x="4713515" y="2929195"/>
              <a:ext cx="916918"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C</a:t>
              </a:r>
            </a:p>
          </p:txBody>
        </p:sp>
      </p:grpSp>
      <p:cxnSp>
        <p:nvCxnSpPr>
          <p:cNvPr id="29" name="Straight Connector 28">
            <a:extLst>
              <a:ext uri="{FF2B5EF4-FFF2-40B4-BE49-F238E27FC236}">
                <a16:creationId xmlns:a16="http://schemas.microsoft.com/office/drawing/2014/main" id="{DBFA3AC7-21CC-4314-B5A8-2D253433A6D9}"/>
              </a:ext>
            </a:extLst>
          </p:cNvPr>
          <p:cNvCxnSpPr/>
          <p:nvPr/>
        </p:nvCxnSpPr>
        <p:spPr>
          <a:xfrm>
            <a:off x="35195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DF1F9DB8-0DB9-4A3D-9FF9-BC0B0346F7E7}"/>
              </a:ext>
            </a:extLst>
          </p:cNvPr>
          <p:cNvCxnSpPr/>
          <p:nvPr/>
        </p:nvCxnSpPr>
        <p:spPr>
          <a:xfrm>
            <a:off x="106823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0E330A26-494F-4A1A-8E83-637992E9CEBA}"/>
              </a:ext>
            </a:extLst>
          </p:cNvPr>
          <p:cNvCxnSpPr/>
          <p:nvPr/>
        </p:nvCxnSpPr>
        <p:spPr>
          <a:xfrm>
            <a:off x="17334562"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32" name="Rectangle 31">
            <a:extLst>
              <a:ext uri="{FF2B5EF4-FFF2-40B4-BE49-F238E27FC236}">
                <a16:creationId xmlns:a16="http://schemas.microsoft.com/office/drawing/2014/main" id="{0D03E329-6F6C-441D-9DD9-181D5CEA432E}"/>
              </a:ext>
            </a:extLst>
          </p:cNvPr>
          <p:cNvSpPr/>
          <p:nvPr/>
        </p:nvSpPr>
        <p:spPr>
          <a:xfrm>
            <a:off x="2917371" y="7655752"/>
            <a:ext cx="4474029" cy="1200329"/>
          </a:xfrm>
          <a:prstGeom prst="rect">
            <a:avLst/>
          </a:prstGeom>
        </p:spPr>
        <p:txBody>
          <a:bodyPr wrap="square">
            <a:spAutoFit/>
          </a:bodyPr>
          <a:lstStyle/>
          <a:p>
            <a:pPr algn="ctr" rtl="0" latinLnBrk="1" hangingPunct="0"/>
            <a:r>
              <a:rPr lang="en-US" sz="3600" b="1" dirty="0">
                <a:solidFill>
                  <a:srgbClr val="000066"/>
                </a:solidFill>
                <a:latin typeface="Arial" panose="020B0604020202020204" pitchFamily="34" charset="0"/>
                <a:cs typeface="Arial" panose="020B0604020202020204" pitchFamily="34" charset="0"/>
              </a:rPr>
              <a:t>RESEARCH &amp;</a:t>
            </a:r>
          </a:p>
          <a:p>
            <a:pPr algn="ctr" rtl="0" latinLnBrk="1" hangingPunct="0"/>
            <a:r>
              <a:rPr lang="en-US" sz="3600" b="1" dirty="0">
                <a:solidFill>
                  <a:srgbClr val="000066"/>
                </a:solidFill>
                <a:latin typeface="Arial" panose="020B0604020202020204" pitchFamily="34" charset="0"/>
                <a:cs typeface="Arial" panose="020B0604020202020204" pitchFamily="34" charset="0"/>
              </a:rPr>
              <a:t>GATHER DATA</a:t>
            </a:r>
          </a:p>
        </p:txBody>
      </p:sp>
      <p:sp>
        <p:nvSpPr>
          <p:cNvPr id="33" name="Rectangle 32">
            <a:extLst>
              <a:ext uri="{FF2B5EF4-FFF2-40B4-BE49-F238E27FC236}">
                <a16:creationId xmlns:a16="http://schemas.microsoft.com/office/drawing/2014/main" id="{982A272C-5DB8-40D7-AF01-2C4CF15D5BA2}"/>
              </a:ext>
            </a:extLst>
          </p:cNvPr>
          <p:cNvSpPr/>
          <p:nvPr/>
        </p:nvSpPr>
        <p:spPr>
          <a:xfrm>
            <a:off x="9448800" y="7655752"/>
            <a:ext cx="5773335" cy="1200329"/>
          </a:xfrm>
          <a:prstGeom prst="rect">
            <a:avLst/>
          </a:prstGeom>
        </p:spPr>
        <p:txBody>
          <a:bodyPr wrap="square">
            <a:spAutoFit/>
          </a:bodyPr>
          <a:lstStyle/>
          <a:p>
            <a:pPr algn="ctr" rtl="0" latinLnBrk="1" hangingPunct="0"/>
            <a:r>
              <a:rPr lang="en-US" sz="3600" b="1" dirty="0">
                <a:solidFill>
                  <a:srgbClr val="000066"/>
                </a:solidFill>
              </a:rPr>
              <a:t>SCENARIO </a:t>
            </a:r>
          </a:p>
          <a:p>
            <a:pPr algn="ctr" rtl="0" latinLnBrk="1" hangingPunct="0"/>
            <a:r>
              <a:rPr lang="en-US" sz="3600" b="1" dirty="0">
                <a:solidFill>
                  <a:srgbClr val="000066"/>
                </a:solidFill>
              </a:rPr>
              <a:t>DEVELOPMENT</a:t>
            </a:r>
          </a:p>
        </p:txBody>
      </p:sp>
      <p:sp>
        <p:nvSpPr>
          <p:cNvPr id="34" name="Rectangle 33">
            <a:extLst>
              <a:ext uri="{FF2B5EF4-FFF2-40B4-BE49-F238E27FC236}">
                <a16:creationId xmlns:a16="http://schemas.microsoft.com/office/drawing/2014/main" id="{0D2C214D-E2AC-43A8-A87A-1AA3214D7CB5}"/>
              </a:ext>
            </a:extLst>
          </p:cNvPr>
          <p:cNvSpPr/>
          <p:nvPr/>
        </p:nvSpPr>
        <p:spPr>
          <a:xfrm>
            <a:off x="16154400" y="7655343"/>
            <a:ext cx="6400800" cy="1754326"/>
          </a:xfrm>
          <a:prstGeom prst="rect">
            <a:avLst/>
          </a:prstGeom>
        </p:spPr>
        <p:txBody>
          <a:bodyPr wrap="square">
            <a:spAutoFit/>
          </a:bodyPr>
          <a:lstStyle/>
          <a:p>
            <a:pPr algn="ctr" rtl="0" latinLnBrk="1" hangingPunct="0"/>
            <a:r>
              <a:rPr lang="en-US" sz="3600" b="1" dirty="0">
                <a:solidFill>
                  <a:srgbClr val="000066"/>
                </a:solidFill>
              </a:rPr>
              <a:t>RECOMMENDATIONS</a:t>
            </a:r>
          </a:p>
          <a:p>
            <a:pPr algn="ctr" rtl="0" latinLnBrk="1" hangingPunct="0"/>
            <a:r>
              <a:rPr lang="en-US" sz="3600" b="1" dirty="0">
                <a:solidFill>
                  <a:srgbClr val="000066"/>
                </a:solidFill>
              </a:rPr>
              <a:t>DISCUSSION &amp; DELIVERY</a:t>
            </a:r>
          </a:p>
          <a:p>
            <a:pPr algn="ctr" rtl="0" latinLnBrk="1" hangingPunct="0"/>
            <a:endParaRPr lang="en-US" sz="36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6154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C2BCB1-E907-4987-88C9-A80D6FEE1409}"/>
              </a:ext>
            </a:extLst>
          </p:cNvPr>
          <p:cNvSpPr/>
          <p:nvPr/>
        </p:nvSpPr>
        <p:spPr>
          <a:xfrm>
            <a:off x="0" y="-616510"/>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1026" name="Picture 2" descr="Image result for images massachusetts">
            <a:extLst>
              <a:ext uri="{FF2B5EF4-FFF2-40B4-BE49-F238E27FC236}">
                <a16:creationId xmlns:a16="http://schemas.microsoft.com/office/drawing/2014/main" id="{42CBBC03-CFD2-420A-9E70-CBC42DA35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93" y="0"/>
            <a:ext cx="6723842" cy="3491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6C842063-5CC4-4773-B407-765B55DA9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90" y="8956424"/>
            <a:ext cx="6723844" cy="4759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s massachusetts">
            <a:extLst>
              <a:ext uri="{FF2B5EF4-FFF2-40B4-BE49-F238E27FC236}">
                <a16:creationId xmlns:a16="http://schemas.microsoft.com/office/drawing/2014/main" id="{FBA6F7FC-FAF0-471C-95CF-EE2AF27B8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94" y="3791526"/>
            <a:ext cx="6723840" cy="4864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4EBB36-9FCC-4402-8D29-8707B39DD7EC}"/>
              </a:ext>
            </a:extLst>
          </p:cNvPr>
          <p:cNvSpPr txBox="1"/>
          <p:nvPr/>
        </p:nvSpPr>
        <p:spPr>
          <a:xfrm>
            <a:off x="8295862" y="3856477"/>
            <a:ext cx="15702844" cy="6370975"/>
          </a:xfrm>
          <a:prstGeom prst="rect">
            <a:avLst/>
          </a:prstGeom>
          <a:noFill/>
        </p:spPr>
        <p:txBody>
          <a:bodyPr wrap="square" rtlCol="0">
            <a:spAutoFit/>
          </a:bodyPr>
          <a:lstStyle/>
          <a:p>
            <a:pPr marL="571500" indent="-571500" algn="l" rtl="0">
              <a:buClrTx/>
              <a:buFont typeface="Arial" panose="020B0604020202020204" pitchFamily="34" charset="0"/>
              <a:buChar char="•"/>
            </a:pPr>
            <a:r>
              <a:rPr lang="en-US" sz="3600" kern="1200" dirty="0">
                <a:solidFill>
                  <a:prstClr val="black"/>
                </a:solidFill>
                <a:uFillTx/>
                <a:latin typeface="Arial" panose="020B0604020202020204" pitchFamily="34" charset="0"/>
                <a:cs typeface="Arial" panose="020B0604020202020204" pitchFamily="34" charset="0"/>
              </a:rPr>
              <a:t>Use scenarios to start talking about futures</a:t>
            </a:r>
          </a:p>
          <a:p>
            <a:pPr marL="571500" indent="-571500" algn="l" rtl="0">
              <a:buClrTx/>
              <a:buFont typeface="Arial" panose="020B0604020202020204" pitchFamily="34" charset="0"/>
              <a:buChar char="•"/>
            </a:pPr>
            <a:r>
              <a:rPr lang="en-US" sz="3600" kern="1200" dirty="0">
                <a:solidFill>
                  <a:prstClr val="black"/>
                </a:solidFill>
                <a:uFillTx/>
                <a:latin typeface="Arial" panose="020B0604020202020204" pitchFamily="34" charset="0"/>
                <a:cs typeface="Arial" panose="020B0604020202020204" pitchFamily="34" charset="0"/>
              </a:rPr>
              <a:t>Focus on recommendations you can offer that work across scenarios</a:t>
            </a:r>
          </a:p>
          <a:p>
            <a:pPr algn="l" rtl="0">
              <a:buClrTx/>
            </a:pPr>
            <a:endParaRPr lang="en-US" sz="3600" kern="1200" dirty="0">
              <a:solidFill>
                <a:prstClr val="black"/>
              </a:solidFill>
              <a:uFillTx/>
              <a:latin typeface="Arial" panose="020B0604020202020204" pitchFamily="34" charset="0"/>
              <a:cs typeface="Arial" panose="020B0604020202020204" pitchFamily="34" charset="0"/>
            </a:endParaRPr>
          </a:p>
          <a:p>
            <a:pPr algn="l" rtl="0">
              <a:buClrTx/>
            </a:pPr>
            <a:r>
              <a:rPr lang="en-US" sz="6000" b="1" kern="1200" dirty="0">
                <a:solidFill>
                  <a:srgbClr val="002060"/>
                </a:solidFill>
                <a:uFillTx/>
                <a:latin typeface="Arial" panose="020B0604020202020204" pitchFamily="34" charset="0"/>
                <a:cs typeface="Arial" panose="020B0604020202020204" pitchFamily="34" charset="0"/>
              </a:rPr>
              <a:t>Scenarios are your sandbox to develop recommendations</a:t>
            </a:r>
          </a:p>
          <a:p>
            <a:pPr algn="l" rtl="0">
              <a:buClrTx/>
            </a:pPr>
            <a:endParaRPr lang="en-US" sz="3600" kern="1200" dirty="0">
              <a:solidFill>
                <a:prstClr val="black"/>
              </a:solidFill>
              <a:uFillTx/>
              <a:latin typeface="Arial" panose="020B0604020202020204" pitchFamily="34" charset="0"/>
              <a:cs typeface="Arial" panose="020B0604020202020204" pitchFamily="34" charset="0"/>
            </a:endParaRPr>
          </a:p>
          <a:p>
            <a:pPr marL="571500" indent="-571500" algn="l" rtl="0">
              <a:buClrTx/>
              <a:buFont typeface="Arial" panose="020B0604020202020204" pitchFamily="34" charset="0"/>
              <a:buChar char="•"/>
            </a:pPr>
            <a:r>
              <a:rPr lang="en-US" sz="3600" kern="1200" dirty="0">
                <a:solidFill>
                  <a:prstClr val="black"/>
                </a:solidFill>
                <a:uFillTx/>
                <a:latin typeface="Arial" panose="020B0604020202020204" pitchFamily="34" charset="0"/>
                <a:cs typeface="Arial" panose="020B0604020202020204" pitchFamily="34" charset="0"/>
              </a:rPr>
              <a:t>What kinds of transportation systems will be needed in each scenario?</a:t>
            </a:r>
          </a:p>
          <a:p>
            <a:pPr marL="571500" indent="-571500" algn="l" rtl="0">
              <a:buClrTx/>
              <a:buFont typeface="Arial" panose="020B0604020202020204" pitchFamily="34" charset="0"/>
              <a:buChar char="•"/>
            </a:pPr>
            <a:r>
              <a:rPr lang="en-US" sz="3600" kern="1200" dirty="0">
                <a:solidFill>
                  <a:prstClr val="black"/>
                </a:solidFill>
                <a:uFillTx/>
                <a:latin typeface="Arial" panose="020B0604020202020204" pitchFamily="34" charset="0"/>
                <a:cs typeface="Arial" panose="020B0604020202020204" pitchFamily="34" charset="0"/>
              </a:rPr>
              <a:t>How might your DOT need to be reshaped to deliver those systems? </a:t>
            </a:r>
          </a:p>
          <a:p>
            <a:pPr marL="571500" indent="-571500" algn="l" rtl="0">
              <a:buClrTx/>
              <a:buFont typeface="Arial" panose="020B0604020202020204" pitchFamily="34" charset="0"/>
              <a:buChar char="•"/>
            </a:pPr>
            <a:r>
              <a:rPr lang="en-US" sz="3600" kern="1200" dirty="0">
                <a:solidFill>
                  <a:prstClr val="black"/>
                </a:solidFill>
                <a:uFillTx/>
                <a:latin typeface="Arial" panose="020B0604020202020204" pitchFamily="34" charset="0"/>
                <a:cs typeface="Arial" panose="020B0604020202020204" pitchFamily="34" charset="0"/>
              </a:rPr>
              <a:t>What investment strategies might be needed?</a:t>
            </a:r>
          </a:p>
          <a:p>
            <a:pPr marL="571500" indent="-571500" algn="l" rtl="0">
              <a:buClrTx/>
              <a:buFont typeface="Arial" panose="020B0604020202020204" pitchFamily="34" charset="0"/>
              <a:buChar char="•"/>
            </a:pPr>
            <a:r>
              <a:rPr lang="en-US" sz="3600" kern="1200" dirty="0">
                <a:solidFill>
                  <a:prstClr val="black"/>
                </a:solidFill>
                <a:uFillTx/>
                <a:latin typeface="Arial" panose="020B0604020202020204" pitchFamily="34" charset="0"/>
                <a:cs typeface="Arial" panose="020B0604020202020204" pitchFamily="34" charset="0"/>
              </a:rPr>
              <a:t>What other sorts of policies might be needed?</a:t>
            </a:r>
          </a:p>
        </p:txBody>
      </p:sp>
      <p:sp>
        <p:nvSpPr>
          <p:cNvPr id="5" name="TextBox 4">
            <a:extLst>
              <a:ext uri="{FF2B5EF4-FFF2-40B4-BE49-F238E27FC236}">
                <a16:creationId xmlns:a16="http://schemas.microsoft.com/office/drawing/2014/main" id="{58530CBD-EC6B-49BD-909A-43AE5F13720F}"/>
              </a:ext>
            </a:extLst>
          </p:cNvPr>
          <p:cNvSpPr txBox="1"/>
          <p:nvPr/>
        </p:nvSpPr>
        <p:spPr>
          <a:xfrm>
            <a:off x="8295862" y="609594"/>
            <a:ext cx="15459500" cy="2369880"/>
          </a:xfrm>
          <a:prstGeom prst="rect">
            <a:avLst/>
          </a:prstGeom>
          <a:noFill/>
        </p:spPr>
        <p:txBody>
          <a:bodyPr wrap="square" rtlCol="0">
            <a:spAutoFit/>
          </a:bodyPr>
          <a:lstStyle/>
          <a:p>
            <a:pPr algn="l" rtl="0">
              <a:buClrTx/>
            </a:pPr>
            <a:r>
              <a:rPr lang="en-US" sz="7200" b="1" kern="1200" dirty="0">
                <a:solidFill>
                  <a:srgbClr val="002060"/>
                </a:solidFill>
                <a:uFillTx/>
                <a:latin typeface="Arial" panose="020B0604020202020204" pitchFamily="34" charset="0"/>
                <a:cs typeface="Arial" panose="020B0604020202020204" pitchFamily="34" charset="0"/>
              </a:rPr>
              <a:t>Practical Tips –</a:t>
            </a:r>
          </a:p>
          <a:p>
            <a:pPr algn="l" rtl="0">
              <a:buClrTx/>
            </a:pPr>
            <a:endParaRPr lang="en-US" sz="1600" b="1" kern="1200" dirty="0">
              <a:solidFill>
                <a:srgbClr val="002060"/>
              </a:solidFill>
              <a:uFillTx/>
              <a:latin typeface="Arial" panose="020B0604020202020204" pitchFamily="34" charset="0"/>
              <a:cs typeface="Arial" panose="020B0604020202020204" pitchFamily="34" charset="0"/>
            </a:endParaRPr>
          </a:p>
          <a:p>
            <a:pPr algn="l" rtl="0">
              <a:buClrTx/>
            </a:pPr>
            <a:r>
              <a:rPr lang="en-US" sz="6000" b="1" kern="1200" dirty="0">
                <a:solidFill>
                  <a:srgbClr val="002060"/>
                </a:solidFill>
                <a:uFillTx/>
                <a:latin typeface="Arial" panose="020B0604020202020204" pitchFamily="34" charset="0"/>
                <a:cs typeface="Arial" panose="020B0604020202020204" pitchFamily="34" charset="0"/>
              </a:rPr>
              <a:t>Scenarios are a means to an end </a:t>
            </a:r>
          </a:p>
        </p:txBody>
      </p:sp>
    </p:spTree>
    <p:extLst>
      <p:ext uri="{BB962C8B-B14F-4D97-AF65-F5344CB8AC3E}">
        <p14:creationId xmlns:p14="http://schemas.microsoft.com/office/powerpoint/2010/main" val="1693726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F805759-7261-4549-A3F2-FA9603582A6A}"/>
              </a:ext>
            </a:extLst>
          </p:cNvPr>
          <p:cNvSpPr/>
          <p:nvPr/>
        </p:nvSpPr>
        <p:spPr>
          <a:xfrm>
            <a:off x="-76200" y="28073"/>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pic>
        <p:nvPicPr>
          <p:cNvPr id="4" name="Picture 3">
            <a:extLst>
              <a:ext uri="{FF2B5EF4-FFF2-40B4-BE49-F238E27FC236}">
                <a16:creationId xmlns:a16="http://schemas.microsoft.com/office/drawing/2014/main" id="{67BE6342-0B84-4A26-B4DA-F0C74FB37209}"/>
              </a:ext>
            </a:extLst>
          </p:cNvPr>
          <p:cNvPicPr>
            <a:picLocks noChangeAspect="1"/>
          </p:cNvPicPr>
          <p:nvPr/>
        </p:nvPicPr>
        <p:blipFill>
          <a:blip r:embed="rId3"/>
          <a:stretch>
            <a:fillRect/>
          </a:stretch>
        </p:blipFill>
        <p:spPr>
          <a:xfrm>
            <a:off x="4689069" y="3584379"/>
            <a:ext cx="19340600" cy="7172346"/>
          </a:xfrm>
          <a:prstGeom prst="rect">
            <a:avLst/>
          </a:prstGeom>
          <a:ln>
            <a:noFill/>
          </a:ln>
        </p:spPr>
      </p:pic>
      <p:grpSp>
        <p:nvGrpSpPr>
          <p:cNvPr id="14" name="Group 13">
            <a:extLst>
              <a:ext uri="{FF2B5EF4-FFF2-40B4-BE49-F238E27FC236}">
                <a16:creationId xmlns:a16="http://schemas.microsoft.com/office/drawing/2014/main" id="{C675A4DA-26A4-45A4-8DF7-1833CCC3449A}"/>
              </a:ext>
            </a:extLst>
          </p:cNvPr>
          <p:cNvGrpSpPr/>
          <p:nvPr/>
        </p:nvGrpSpPr>
        <p:grpSpPr>
          <a:xfrm>
            <a:off x="0" y="12115800"/>
            <a:ext cx="24384000" cy="1143000"/>
            <a:chOff x="0" y="12115800"/>
            <a:chExt cx="24384000" cy="1143000"/>
          </a:xfrm>
        </p:grpSpPr>
        <p:sp>
          <p:nvSpPr>
            <p:cNvPr id="15" name="Rectangle 14">
              <a:extLst>
                <a:ext uri="{FF2B5EF4-FFF2-40B4-BE49-F238E27FC236}">
                  <a16:creationId xmlns:a16="http://schemas.microsoft.com/office/drawing/2014/main" id="{43DF6C09-1F47-4041-AFC1-7C2B457192CF}"/>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16" name="Rectangle 15">
              <a:extLst>
                <a:ext uri="{FF2B5EF4-FFF2-40B4-BE49-F238E27FC236}">
                  <a16:creationId xmlns:a16="http://schemas.microsoft.com/office/drawing/2014/main" id="{7342CEBE-98DB-4474-931A-F50D443401CC}"/>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17" name="Straight Connector 16">
              <a:extLst>
                <a:ext uri="{FF2B5EF4-FFF2-40B4-BE49-F238E27FC236}">
                  <a16:creationId xmlns:a16="http://schemas.microsoft.com/office/drawing/2014/main" id="{86583EF8-1EA3-4BFA-A13E-44B7E94F0787}"/>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sp>
        <p:nvSpPr>
          <p:cNvPr id="38" name="TextBox 37">
            <a:extLst>
              <a:ext uri="{FF2B5EF4-FFF2-40B4-BE49-F238E27FC236}">
                <a16:creationId xmlns:a16="http://schemas.microsoft.com/office/drawing/2014/main" id="{319F0DB8-8255-4F19-B374-C85616F0EA4E}"/>
              </a:ext>
            </a:extLst>
          </p:cNvPr>
          <p:cNvSpPr txBox="1"/>
          <p:nvPr/>
        </p:nvSpPr>
        <p:spPr>
          <a:xfrm>
            <a:off x="7485609" y="1321384"/>
            <a:ext cx="1621259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BRAINSTORM POLICY RECOMMENDATIONS</a:t>
            </a:r>
          </a:p>
        </p:txBody>
      </p:sp>
      <p:grpSp>
        <p:nvGrpSpPr>
          <p:cNvPr id="39" name="Group 38">
            <a:extLst>
              <a:ext uri="{FF2B5EF4-FFF2-40B4-BE49-F238E27FC236}">
                <a16:creationId xmlns:a16="http://schemas.microsoft.com/office/drawing/2014/main" id="{B6D4030F-A926-BA4F-8050-920562306136}"/>
              </a:ext>
            </a:extLst>
          </p:cNvPr>
          <p:cNvGrpSpPr/>
          <p:nvPr/>
        </p:nvGrpSpPr>
        <p:grpSpPr>
          <a:xfrm>
            <a:off x="-76200" y="760722"/>
            <a:ext cx="3932278" cy="3916802"/>
            <a:chOff x="-76200" y="760722"/>
            <a:chExt cx="3932278" cy="3916802"/>
          </a:xfrm>
        </p:grpSpPr>
        <p:grpSp>
          <p:nvGrpSpPr>
            <p:cNvPr id="40" name="Group 39">
              <a:extLst>
                <a:ext uri="{FF2B5EF4-FFF2-40B4-BE49-F238E27FC236}">
                  <a16:creationId xmlns:a16="http://schemas.microsoft.com/office/drawing/2014/main" id="{632558E6-F6B8-1644-AA7F-E00482B03C32}"/>
                </a:ext>
              </a:extLst>
            </p:cNvPr>
            <p:cNvGrpSpPr/>
            <p:nvPr/>
          </p:nvGrpSpPr>
          <p:grpSpPr>
            <a:xfrm>
              <a:off x="-76200" y="760722"/>
              <a:ext cx="3932278" cy="1642384"/>
              <a:chOff x="-182518" y="2712597"/>
              <a:chExt cx="3932278" cy="1642384"/>
            </a:xfrm>
          </p:grpSpPr>
          <p:grpSp>
            <p:nvGrpSpPr>
              <p:cNvPr id="46" name="Group 45">
                <a:extLst>
                  <a:ext uri="{FF2B5EF4-FFF2-40B4-BE49-F238E27FC236}">
                    <a16:creationId xmlns:a16="http://schemas.microsoft.com/office/drawing/2014/main" id="{8B9FF41C-CC6F-424A-81D4-ADC1AE8D8C28}"/>
                  </a:ext>
                </a:extLst>
              </p:cNvPr>
              <p:cNvGrpSpPr/>
              <p:nvPr/>
            </p:nvGrpSpPr>
            <p:grpSpPr>
              <a:xfrm>
                <a:off x="2697116" y="2712597"/>
                <a:ext cx="685800" cy="685800"/>
                <a:chOff x="487017" y="10763552"/>
                <a:chExt cx="685800" cy="685800"/>
              </a:xfrm>
            </p:grpSpPr>
            <p:sp>
              <p:nvSpPr>
                <p:cNvPr id="48" name="Oval 47">
                  <a:extLst>
                    <a:ext uri="{FF2B5EF4-FFF2-40B4-BE49-F238E27FC236}">
                      <a16:creationId xmlns:a16="http://schemas.microsoft.com/office/drawing/2014/main" id="{3F6CEB6C-DFE6-394E-813B-E975179B29BA}"/>
                    </a:ext>
                  </a:extLst>
                </p:cNvPr>
                <p:cNvSpPr/>
                <p:nvPr/>
              </p:nvSpPr>
              <p:spPr>
                <a:xfrm>
                  <a:off x="487017" y="10763552"/>
                  <a:ext cx="685800" cy="685800"/>
                </a:xfrm>
                <a:prstGeom prst="ellipse">
                  <a:avLst/>
                </a:prstGeom>
                <a:solidFill>
                  <a:srgbClr val="E8AC00"/>
                </a:solidFill>
                <a:ln w="5080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49" name="TextBox 48">
                  <a:extLst>
                    <a:ext uri="{FF2B5EF4-FFF2-40B4-BE49-F238E27FC236}">
                      <a16:creationId xmlns:a16="http://schemas.microsoft.com/office/drawing/2014/main" id="{F0D21200-2D8B-BA4E-9DFF-6E14E518122C}"/>
                    </a:ext>
                  </a:extLst>
                </p:cNvPr>
                <p:cNvSpPr txBox="1"/>
                <p:nvPr/>
              </p:nvSpPr>
              <p:spPr>
                <a:xfrm>
                  <a:off x="633549" y="10777943"/>
                  <a:ext cx="335028" cy="6258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C</a:t>
                  </a:r>
                </a:p>
              </p:txBody>
            </p:sp>
          </p:grpSp>
          <p:sp>
            <p:nvSpPr>
              <p:cNvPr id="47" name="TextBox 46">
                <a:extLst>
                  <a:ext uri="{FF2B5EF4-FFF2-40B4-BE49-F238E27FC236}">
                    <a16:creationId xmlns:a16="http://schemas.microsoft.com/office/drawing/2014/main" id="{0C987656-DACC-3746-86AD-4435FC528266}"/>
                  </a:ext>
                </a:extLst>
              </p:cNvPr>
              <p:cNvSpPr txBox="1"/>
              <p:nvPr/>
            </p:nvSpPr>
            <p:spPr>
              <a:xfrm>
                <a:off x="-182518" y="3821502"/>
                <a:ext cx="3932278"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RECOMMENDATIONS</a:t>
                </a:r>
              </a:p>
            </p:txBody>
          </p:sp>
        </p:grpSp>
        <p:grpSp>
          <p:nvGrpSpPr>
            <p:cNvPr id="41" name="Group 40">
              <a:extLst>
                <a:ext uri="{FF2B5EF4-FFF2-40B4-BE49-F238E27FC236}">
                  <a16:creationId xmlns:a16="http://schemas.microsoft.com/office/drawing/2014/main" id="{FB62A0D7-2955-7547-B959-7C6A3B66456E}"/>
                </a:ext>
              </a:extLst>
            </p:cNvPr>
            <p:cNvGrpSpPr/>
            <p:nvPr/>
          </p:nvGrpSpPr>
          <p:grpSpPr>
            <a:xfrm>
              <a:off x="182519" y="2315325"/>
              <a:ext cx="3597366" cy="2362199"/>
              <a:chOff x="0" y="381001"/>
              <a:chExt cx="3597366" cy="2362199"/>
            </a:xfrm>
          </p:grpSpPr>
          <p:sp>
            <p:nvSpPr>
              <p:cNvPr id="42" name="Rectangle: Single Corner Snipped 26">
                <a:extLst>
                  <a:ext uri="{FF2B5EF4-FFF2-40B4-BE49-F238E27FC236}">
                    <a16:creationId xmlns:a16="http://schemas.microsoft.com/office/drawing/2014/main" id="{A248E763-8F37-8448-81C6-38D59039733A}"/>
                  </a:ext>
                </a:extLst>
              </p:cNvPr>
              <p:cNvSpPr/>
              <p:nvPr/>
            </p:nvSpPr>
            <p:spPr>
              <a:xfrm>
                <a:off x="0" y="762000"/>
                <a:ext cx="3597366" cy="1789926"/>
              </a:xfrm>
              <a:prstGeom prst="snip1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43" name="Picture 10">
                <a:extLst>
                  <a:ext uri="{FF2B5EF4-FFF2-40B4-BE49-F238E27FC236}">
                    <a16:creationId xmlns:a16="http://schemas.microsoft.com/office/drawing/2014/main" id="{D06181F8-E93C-3D4B-95B1-F20A4D07A49C}"/>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2000" y="543407"/>
                <a:ext cx="2198445" cy="2199793"/>
              </a:xfrm>
              <a:prstGeom prst="rect">
                <a:avLst/>
              </a:prstGeom>
              <a:noFill/>
              <a:ln w="9525">
                <a:noFill/>
                <a:miter lim="800000"/>
                <a:headEnd/>
                <a:tailEnd/>
              </a:ln>
              <a:extLst/>
            </p:spPr>
          </p:pic>
          <p:sp>
            <p:nvSpPr>
              <p:cNvPr id="44" name="Rectangle 43">
                <a:extLst>
                  <a:ext uri="{FF2B5EF4-FFF2-40B4-BE49-F238E27FC236}">
                    <a16:creationId xmlns:a16="http://schemas.microsoft.com/office/drawing/2014/main" id="{7BFA25CB-F6CE-CF48-9708-EC9D147B6627}"/>
                  </a:ext>
                </a:extLst>
              </p:cNvPr>
              <p:cNvSpPr/>
              <p:nvPr/>
            </p:nvSpPr>
            <p:spPr>
              <a:xfrm rot="16200000">
                <a:off x="-45249" y="1060674"/>
                <a:ext cx="2005677" cy="646331"/>
              </a:xfrm>
              <a:prstGeom prst="rect">
                <a:avLst/>
              </a:prstGeom>
            </p:spPr>
            <p:txBody>
              <a:bodyPr wrap="square">
                <a:spAutoFit/>
              </a:bodyPr>
              <a:lstStyle/>
              <a:p>
                <a:r>
                  <a:rPr lang="en-US" sz="3600" b="1" dirty="0">
                    <a:solidFill>
                      <a:srgbClr val="FFFFFF"/>
                    </a:solidFill>
                    <a:latin typeface="Arial" panose="020B0604020202020204" pitchFamily="34" charset="0"/>
                    <a:cs typeface="Arial" panose="020B0604020202020204" pitchFamily="34" charset="0"/>
                  </a:rPr>
                  <a:t>STEP</a:t>
                </a:r>
                <a:endParaRPr lang="en-US" sz="3600" dirty="0">
                  <a:solidFill>
                    <a:srgbClr val="FFFFFF"/>
                  </a:solidFill>
                </a:endParaRPr>
              </a:p>
            </p:txBody>
          </p:sp>
          <p:sp>
            <p:nvSpPr>
              <p:cNvPr id="45" name="TextBox 44">
                <a:extLst>
                  <a:ext uri="{FF2B5EF4-FFF2-40B4-BE49-F238E27FC236}">
                    <a16:creationId xmlns:a16="http://schemas.microsoft.com/office/drawing/2014/main" id="{19034531-4358-D440-8430-654551EE504B}"/>
                  </a:ext>
                </a:extLst>
              </p:cNvPr>
              <p:cNvSpPr txBox="1"/>
              <p:nvPr/>
            </p:nvSpPr>
            <p:spPr>
              <a:xfrm>
                <a:off x="1371600" y="1323866"/>
                <a:ext cx="914400" cy="841256"/>
              </a:xfrm>
              <a:prstGeom prst="rect">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828800" rtl="0" fontAlgn="auto" latinLnBrk="1" hangingPunct="0">
                  <a:lnSpc>
                    <a:spcPct val="100000"/>
                  </a:lnSpc>
                  <a:spcBef>
                    <a:spcPts val="0"/>
                  </a:spcBef>
                  <a:spcAft>
                    <a:spcPts val="0"/>
                  </a:spcAft>
                  <a:buClr>
                    <a:srgbClr val="009FD8"/>
                  </a:buClr>
                  <a:buSzTx/>
                  <a:buFont typeface="ArialUnicodeMS"/>
                  <a:buNone/>
                  <a:tabLst/>
                </a:pPr>
                <a:r>
                  <a:rPr kumimoji="0" lang="en-US" sz="4800" b="1" i="0" u="none" strike="noStrike" cap="none" spc="0" normalizeH="0" baseline="0" dirty="0">
                    <a:ln>
                      <a:noFill/>
                    </a:ln>
                    <a:solidFill>
                      <a:srgbClr val="FFFFFF"/>
                    </a:solidFill>
                    <a:effectLst/>
                    <a:uFill>
                      <a:solidFill>
                        <a:srgbClr val="009FD8"/>
                      </a:solidFill>
                    </a:uFill>
                    <a:latin typeface="Arial" panose="020B0604020202020204" pitchFamily="34" charset="0"/>
                    <a:cs typeface="Arial" panose="020B0604020202020204" pitchFamily="34" charset="0"/>
                    <a:sym typeface="ArialUnicodeMS"/>
                  </a:rPr>
                  <a:t>6</a:t>
                </a:r>
              </a:p>
            </p:txBody>
          </p:sp>
        </p:grpSp>
      </p:grpSp>
    </p:spTree>
    <p:extLst>
      <p:ext uri="{BB962C8B-B14F-4D97-AF65-F5344CB8AC3E}">
        <p14:creationId xmlns:p14="http://schemas.microsoft.com/office/powerpoint/2010/main" val="2911498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80D94-6E59-47EE-AC47-46C3F37A4D04}"/>
              </a:ext>
            </a:extLst>
          </p:cNvPr>
          <p:cNvSpPr/>
          <p:nvPr/>
        </p:nvSpPr>
        <p:spPr>
          <a:xfrm>
            <a:off x="0" y="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6" name="Rectangle 5">
            <a:extLst>
              <a:ext uri="{FF2B5EF4-FFF2-40B4-BE49-F238E27FC236}">
                <a16:creationId xmlns:a16="http://schemas.microsoft.com/office/drawing/2014/main" id="{70EA3359-231A-4777-B2D0-0AD9D875454B}"/>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7" name="Rectangle 6">
            <a:extLst>
              <a:ext uri="{FF2B5EF4-FFF2-40B4-BE49-F238E27FC236}">
                <a16:creationId xmlns:a16="http://schemas.microsoft.com/office/drawing/2014/main" id="{170EF0F8-5A18-4EB6-9E0C-73328985EBD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8" name="Straight Connector 7">
            <a:extLst>
              <a:ext uri="{FF2B5EF4-FFF2-40B4-BE49-F238E27FC236}">
                <a16:creationId xmlns:a16="http://schemas.microsoft.com/office/drawing/2014/main" id="{842B60FF-9E43-4C75-9166-C1CCA57E1B30}"/>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338C6DEE-7FDB-424F-9D6D-DDF2BF63AC8E}"/>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452A2317-60B0-489B-80CD-26C839D849C1}"/>
              </a:ext>
            </a:extLst>
          </p:cNvPr>
          <p:cNvSpPr txBox="1"/>
          <p:nvPr/>
        </p:nvSpPr>
        <p:spPr>
          <a:xfrm>
            <a:off x="4190999" y="1295400"/>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sz="5400" b="1" dirty="0">
                <a:solidFill>
                  <a:srgbClr val="002060"/>
                </a:solidFill>
                <a:latin typeface="Arial" panose="020B0604020202020204" pitchFamily="34" charset="0"/>
                <a:cs typeface="Arial" panose="020B0604020202020204" pitchFamily="34" charset="0"/>
              </a:rPr>
              <a:t>SOURCES FOR RECOMMENDATIONS</a:t>
            </a:r>
            <a:endPar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3" name="Content Placeholder 2">
            <a:extLst>
              <a:ext uri="{FF2B5EF4-FFF2-40B4-BE49-F238E27FC236}">
                <a16:creationId xmlns:a16="http://schemas.microsoft.com/office/drawing/2014/main" id="{E8B57346-54F5-4826-9FFB-00728D80D3ED}"/>
              </a:ext>
            </a:extLst>
          </p:cNvPr>
          <p:cNvSpPr>
            <a:spLocks noGrp="1"/>
          </p:cNvSpPr>
          <p:nvPr>
            <p:ph idx="1"/>
          </p:nvPr>
        </p:nvSpPr>
        <p:spPr>
          <a:xfrm>
            <a:off x="4434244" y="3438994"/>
            <a:ext cx="18792664" cy="8702676"/>
          </a:xfrm>
        </p:spPr>
        <p:txBody>
          <a:bodyPr>
            <a:normAutofit/>
          </a:bodyPr>
          <a:lstStyle/>
          <a:p>
            <a:r>
              <a:rPr lang="en-US" sz="4800" dirty="0">
                <a:latin typeface="Arial" panose="020B0604020202020204" pitchFamily="34" charset="0"/>
                <a:cs typeface="Arial" panose="020B0604020202020204" pitchFamily="34" charset="0"/>
              </a:rPr>
              <a:t>Consider existing DOT planning efforts and other state agency efforts </a:t>
            </a:r>
          </a:p>
          <a:p>
            <a:r>
              <a:rPr lang="en-US" sz="4800" dirty="0">
                <a:latin typeface="Arial" panose="020B0604020202020204" pitchFamily="34" charset="0"/>
                <a:cs typeface="Arial" panose="020B0604020202020204" pitchFamily="34" charset="0"/>
              </a:rPr>
              <a:t>Background books</a:t>
            </a:r>
          </a:p>
          <a:p>
            <a:r>
              <a:rPr lang="en-US" sz="4800" dirty="0">
                <a:latin typeface="Arial" panose="020B0604020202020204" pitchFamily="34" charset="0"/>
                <a:cs typeface="Arial" panose="020B0604020202020204" pitchFamily="34" charset="0"/>
              </a:rPr>
              <a:t>Speakers</a:t>
            </a:r>
          </a:p>
          <a:p>
            <a:r>
              <a:rPr lang="en-US" sz="4800" dirty="0">
                <a:latin typeface="Arial" panose="020B0604020202020204" pitchFamily="34" charset="0"/>
                <a:cs typeface="Arial" panose="020B0604020202020204" pitchFamily="34" charset="0"/>
              </a:rPr>
              <a:t>Workgroup members</a:t>
            </a:r>
          </a:p>
          <a:p>
            <a:r>
              <a:rPr lang="en-US" sz="4800" dirty="0">
                <a:latin typeface="Arial" panose="020B0604020202020204" pitchFamily="34" charset="0"/>
                <a:cs typeface="Arial" panose="020B0604020202020204" pitchFamily="34" charset="0"/>
              </a:rPr>
              <a:t>Best practices from other states, municipalities and academia</a:t>
            </a:r>
            <a:endParaRPr lang="en-US" sz="4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934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F805759-7261-4549-A3F2-FA9603582A6A}"/>
              </a:ext>
            </a:extLst>
          </p:cNvPr>
          <p:cNvSpPr/>
          <p:nvPr/>
        </p:nvSpPr>
        <p:spPr>
          <a:xfrm>
            <a:off x="0" y="-493295"/>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grpSp>
        <p:nvGrpSpPr>
          <p:cNvPr id="14" name="Group 13">
            <a:extLst>
              <a:ext uri="{FF2B5EF4-FFF2-40B4-BE49-F238E27FC236}">
                <a16:creationId xmlns:a16="http://schemas.microsoft.com/office/drawing/2014/main" id="{C675A4DA-26A4-45A4-8DF7-1833CCC3449A}"/>
              </a:ext>
            </a:extLst>
          </p:cNvPr>
          <p:cNvGrpSpPr/>
          <p:nvPr/>
        </p:nvGrpSpPr>
        <p:grpSpPr>
          <a:xfrm>
            <a:off x="0" y="12115800"/>
            <a:ext cx="24384000" cy="1143000"/>
            <a:chOff x="0" y="12115800"/>
            <a:chExt cx="24384000" cy="1143000"/>
          </a:xfrm>
        </p:grpSpPr>
        <p:sp>
          <p:nvSpPr>
            <p:cNvPr id="15" name="Rectangle 14">
              <a:extLst>
                <a:ext uri="{FF2B5EF4-FFF2-40B4-BE49-F238E27FC236}">
                  <a16:creationId xmlns:a16="http://schemas.microsoft.com/office/drawing/2014/main" id="{43DF6C09-1F47-4041-AFC1-7C2B457192CF}"/>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16" name="Rectangle 15">
              <a:extLst>
                <a:ext uri="{FF2B5EF4-FFF2-40B4-BE49-F238E27FC236}">
                  <a16:creationId xmlns:a16="http://schemas.microsoft.com/office/drawing/2014/main" id="{7342CEBE-98DB-4474-931A-F50D443401CC}"/>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17" name="Straight Connector 16">
              <a:extLst>
                <a:ext uri="{FF2B5EF4-FFF2-40B4-BE49-F238E27FC236}">
                  <a16:creationId xmlns:a16="http://schemas.microsoft.com/office/drawing/2014/main" id="{86583EF8-1EA3-4BFA-A13E-44B7E94F0787}"/>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sp>
        <p:nvSpPr>
          <p:cNvPr id="24" name="Content Placeholder 2">
            <a:extLst>
              <a:ext uri="{FF2B5EF4-FFF2-40B4-BE49-F238E27FC236}">
                <a16:creationId xmlns:a16="http://schemas.microsoft.com/office/drawing/2014/main" id="{488D78EA-9243-4FF7-860D-2622467E4707}"/>
              </a:ext>
            </a:extLst>
          </p:cNvPr>
          <p:cNvSpPr txBox="1">
            <a:spLocks/>
          </p:cNvSpPr>
          <p:nvPr/>
        </p:nvSpPr>
        <p:spPr>
          <a:xfrm>
            <a:off x="4648204" y="3505200"/>
            <a:ext cx="16535396" cy="6747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7838" marR="0" lvl="0" indent="-454025"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5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Fact-based</a:t>
            </a:r>
          </a:p>
          <a:p>
            <a:pPr marL="477838" indent="-454025">
              <a:buClrTx/>
              <a:tabLst/>
              <a:defRPr/>
            </a:pPr>
            <a:r>
              <a:rPr lang="en-US" sz="5400" dirty="0">
                <a:solidFill>
                  <a:srgbClr val="002060"/>
                </a:solidFill>
                <a:uFillTx/>
                <a:latin typeface="Arial" panose="020B0604020202020204" pitchFamily="34" charset="0"/>
                <a:cs typeface="Arial" panose="020B0604020202020204" pitchFamily="34" charset="0"/>
              </a:rPr>
              <a:t>Address problems </a:t>
            </a:r>
          </a:p>
          <a:p>
            <a:pPr marL="477838" indent="-454025">
              <a:buClrTx/>
              <a:tabLst/>
              <a:defRPr/>
            </a:pPr>
            <a:r>
              <a:rPr lang="en-US" sz="5400" dirty="0">
                <a:solidFill>
                  <a:srgbClr val="002060"/>
                </a:solidFill>
                <a:uFillTx/>
                <a:latin typeface="Arial" panose="020B0604020202020204" pitchFamily="34" charset="0"/>
                <a:cs typeface="Arial" panose="020B0604020202020204" pitchFamily="34" charset="0"/>
              </a:rPr>
              <a:t>Cross-cutting, systems concepts not ‘siloed’ solutions</a:t>
            </a:r>
          </a:p>
          <a:p>
            <a:pPr marL="477838" indent="-454025">
              <a:buClrTx/>
              <a:tabLst/>
              <a:defRPr/>
            </a:pPr>
            <a:r>
              <a:rPr lang="en-US" sz="5400" dirty="0">
                <a:solidFill>
                  <a:srgbClr val="002060"/>
                </a:solidFill>
                <a:uFillTx/>
                <a:latin typeface="Arial" panose="020B0604020202020204" pitchFamily="34" charset="0"/>
                <a:cs typeface="Arial" panose="020B0604020202020204" pitchFamily="34" charset="0"/>
              </a:rPr>
              <a:t>Desirable in multiple future scenarios</a:t>
            </a:r>
          </a:p>
        </p:txBody>
      </p:sp>
      <p:sp>
        <p:nvSpPr>
          <p:cNvPr id="42" name="TextBox 41">
            <a:extLst>
              <a:ext uri="{FF2B5EF4-FFF2-40B4-BE49-F238E27FC236}">
                <a16:creationId xmlns:a16="http://schemas.microsoft.com/office/drawing/2014/main" id="{91594CF5-3ADD-43EC-A2FE-E1588797308B}"/>
              </a:ext>
            </a:extLst>
          </p:cNvPr>
          <p:cNvSpPr txBox="1"/>
          <p:nvPr/>
        </p:nvSpPr>
        <p:spPr>
          <a:xfrm>
            <a:off x="4190999" y="1241712"/>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WHAT MAKES GOOD RECOMMENDATIONS?</a:t>
            </a:r>
          </a:p>
        </p:txBody>
      </p:sp>
      <p:cxnSp>
        <p:nvCxnSpPr>
          <p:cNvPr id="43" name="Straight Connector 42">
            <a:extLst>
              <a:ext uri="{FF2B5EF4-FFF2-40B4-BE49-F238E27FC236}">
                <a16:creationId xmlns:a16="http://schemas.microsoft.com/office/drawing/2014/main" id="{4FE946F2-C7E7-4F70-BE03-6EEDA003EF5D}"/>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21683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BB991E56-4ECB-484A-A34D-C5FB3F95974F}"/>
              </a:ext>
            </a:extLst>
          </p:cNvPr>
          <p:cNvSpPr txBox="1"/>
          <p:nvPr/>
        </p:nvSpPr>
        <p:spPr>
          <a:xfrm>
            <a:off x="775205" y="395330"/>
            <a:ext cx="7412286"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PROCESS OVERVIEW</a:t>
            </a:r>
          </a:p>
        </p:txBody>
      </p:sp>
      <p:pic>
        <p:nvPicPr>
          <p:cNvPr id="8" name="Picture 7">
            <a:extLst>
              <a:ext uri="{FF2B5EF4-FFF2-40B4-BE49-F238E27FC236}">
                <a16:creationId xmlns:a16="http://schemas.microsoft.com/office/drawing/2014/main" id="{D27D96C0-E6EA-41E9-8373-A7143FA43261}"/>
              </a:ext>
            </a:extLst>
          </p:cNvPr>
          <p:cNvPicPr>
            <a:picLocks noChangeAspect="1"/>
          </p:cNvPicPr>
          <p:nvPr/>
        </p:nvPicPr>
        <p:blipFill rotWithShape="1">
          <a:blip r:embed="rId3">
            <a:extLst>
              <a:ext uri="{28A0092B-C50C-407E-A947-70E740481C1C}">
                <a14:useLocalDpi xmlns:a14="http://schemas.microsoft.com/office/drawing/2010/main" val="0"/>
              </a:ext>
            </a:extLst>
          </a:blip>
          <a:srcRect t="13726" b="29412"/>
          <a:stretch/>
        </p:blipFill>
        <p:spPr>
          <a:xfrm>
            <a:off x="-562299" y="685798"/>
            <a:ext cx="24972613" cy="10972798"/>
          </a:xfrm>
          <a:prstGeom prst="rect">
            <a:avLst/>
          </a:prstGeom>
        </p:spPr>
      </p:pic>
    </p:spTree>
    <p:extLst>
      <p:ext uri="{BB962C8B-B14F-4D97-AF65-F5344CB8AC3E}">
        <p14:creationId xmlns:p14="http://schemas.microsoft.com/office/powerpoint/2010/main" val="56747274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6C8B9E-B43B-4AF5-A6DB-A5E3DEDAA55A}"/>
              </a:ext>
            </a:extLst>
          </p:cNvPr>
          <p:cNvSpPr/>
          <p:nvPr/>
        </p:nvSpPr>
        <p:spPr>
          <a:xfrm>
            <a:off x="0" y="-68580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6" name="Rectangle 5">
            <a:extLst>
              <a:ext uri="{FF2B5EF4-FFF2-40B4-BE49-F238E27FC236}">
                <a16:creationId xmlns:a16="http://schemas.microsoft.com/office/drawing/2014/main" id="{B50A5E8C-D73B-4991-A707-30CD0091DFFE}"/>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7" name="Rectangle 6">
            <a:extLst>
              <a:ext uri="{FF2B5EF4-FFF2-40B4-BE49-F238E27FC236}">
                <a16:creationId xmlns:a16="http://schemas.microsoft.com/office/drawing/2014/main" id="{FF5B2739-4899-4B9D-AF71-ADCDA872277E}"/>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8" name="Straight Connector 7">
            <a:extLst>
              <a:ext uri="{FF2B5EF4-FFF2-40B4-BE49-F238E27FC236}">
                <a16:creationId xmlns:a16="http://schemas.microsoft.com/office/drawing/2014/main" id="{88672B0D-026F-474C-B1D2-EA93BE2E44D4}"/>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F4AF299B-4BB2-4F23-9E29-D9E1725F419A}"/>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9E2F71DA-8F90-4665-AA42-111B259C6FC3}"/>
              </a:ext>
            </a:extLst>
          </p:cNvPr>
          <p:cNvSpPr txBox="1"/>
          <p:nvPr/>
        </p:nvSpPr>
        <p:spPr>
          <a:xfrm>
            <a:off x="4190999" y="1295400"/>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5400" b="1" dirty="0">
                <a:solidFill>
                  <a:srgbClr val="002060"/>
                </a:solidFill>
                <a:latin typeface="Arial" panose="020B0604020202020204" pitchFamily="34" charset="0"/>
                <a:cs typeface="Arial" panose="020B0604020202020204" pitchFamily="34" charset="0"/>
              </a:rPr>
              <a:t>RECOMMENDATION CHECKLIST</a:t>
            </a:r>
            <a:endPar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3" name="Content Placeholder 2">
            <a:extLst>
              <a:ext uri="{FF2B5EF4-FFF2-40B4-BE49-F238E27FC236}">
                <a16:creationId xmlns:a16="http://schemas.microsoft.com/office/drawing/2014/main" id="{BCF5895E-1A89-4195-B581-C33434DE9E5B}"/>
              </a:ext>
            </a:extLst>
          </p:cNvPr>
          <p:cNvSpPr>
            <a:spLocks noGrp="1"/>
          </p:cNvSpPr>
          <p:nvPr>
            <p:ph idx="1"/>
          </p:nvPr>
        </p:nvSpPr>
        <p:spPr>
          <a:xfrm>
            <a:off x="4190999" y="2514600"/>
            <a:ext cx="17971845" cy="8019876"/>
          </a:xfrm>
        </p:spPr>
        <p:txBody>
          <a:bodyPr>
            <a:normAutofit lnSpcReduction="10000"/>
          </a:bodyPr>
          <a:lstStyle/>
          <a:p>
            <a:r>
              <a:rPr lang="en-US" dirty="0">
                <a:latin typeface="Arial" panose="020B0604020202020204" pitchFamily="34" charset="0"/>
                <a:cs typeface="Arial" panose="020B0604020202020204" pitchFamily="34" charset="0"/>
              </a:rPr>
              <a:t>Concept: _______________</a:t>
            </a:r>
          </a:p>
          <a:p>
            <a:r>
              <a:rPr lang="en-US" dirty="0">
                <a:latin typeface="Arial" panose="020B0604020202020204" pitchFamily="34" charset="0"/>
                <a:cs typeface="Arial" panose="020B0604020202020204" pitchFamily="34" charset="0"/>
              </a:rPr>
              <a:t>Addresses which scenario(s): ___________</a:t>
            </a:r>
          </a:p>
          <a:p>
            <a:r>
              <a:rPr lang="en-US" dirty="0">
                <a:latin typeface="Arial" panose="020B0604020202020204" pitchFamily="34" charset="0"/>
                <a:cs typeface="Arial" panose="020B0604020202020204" pitchFamily="34" charset="0"/>
              </a:rPr>
              <a:t>Timeframe: ______________</a:t>
            </a:r>
          </a:p>
          <a:p>
            <a:r>
              <a:rPr lang="en-US" dirty="0">
                <a:latin typeface="Arial" panose="020B0604020202020204" pitchFamily="34" charset="0"/>
                <a:cs typeface="Arial" panose="020B0604020202020204" pitchFamily="34" charset="0"/>
              </a:rPr>
              <a:t>Pursuing this strategy may involve (actions/implementers/stakeholders): _____________</a:t>
            </a:r>
          </a:p>
          <a:p>
            <a:r>
              <a:rPr lang="en-US" dirty="0">
                <a:latin typeface="Arial" panose="020B0604020202020204" pitchFamily="34" charset="0"/>
                <a:cs typeface="Arial" panose="020B0604020202020204" pitchFamily="34" charset="0"/>
              </a:rPr>
              <a:t>Financial Implications: ______________</a:t>
            </a:r>
          </a:p>
          <a:p>
            <a:r>
              <a:rPr lang="en-US" dirty="0">
                <a:latin typeface="Arial" panose="020B0604020202020204" pitchFamily="34" charset="0"/>
                <a:cs typeface="Arial" panose="020B0604020202020204" pitchFamily="34" charset="0"/>
              </a:rPr>
              <a:t>Organizational Implications: ______________</a:t>
            </a:r>
          </a:p>
          <a:p>
            <a:r>
              <a:rPr lang="en-US" dirty="0">
                <a:latin typeface="Arial" panose="020B0604020202020204" pitchFamily="34" charset="0"/>
                <a:cs typeface="Arial" panose="020B0604020202020204" pitchFamily="34" charset="0"/>
              </a:rPr>
              <a:t>Rationale: ______________</a:t>
            </a:r>
          </a:p>
          <a:p>
            <a:r>
              <a:rPr lang="en-US" dirty="0">
                <a:latin typeface="Arial" panose="020B0604020202020204" pitchFamily="34" charset="0"/>
                <a:cs typeface="Arial" panose="020B0604020202020204" pitchFamily="34" charset="0"/>
              </a:rPr>
              <a:t>Counter-Rationale - ______________</a:t>
            </a:r>
          </a:p>
        </p:txBody>
      </p:sp>
    </p:spTree>
    <p:extLst>
      <p:ext uri="{BB962C8B-B14F-4D97-AF65-F5344CB8AC3E}">
        <p14:creationId xmlns:p14="http://schemas.microsoft.com/office/powerpoint/2010/main" val="236180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4C53CB-8C7A-41E2-B8A1-2376439DAFBE}"/>
              </a:ext>
            </a:extLst>
          </p:cNvPr>
          <p:cNvSpPr/>
          <p:nvPr/>
        </p:nvSpPr>
        <p:spPr>
          <a:xfrm>
            <a:off x="0" y="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pic>
        <p:nvPicPr>
          <p:cNvPr id="9" name="Picture 8">
            <a:extLst>
              <a:ext uri="{FF2B5EF4-FFF2-40B4-BE49-F238E27FC236}">
                <a16:creationId xmlns:a16="http://schemas.microsoft.com/office/drawing/2014/main" id="{00C5D3BA-EA04-4930-AAD1-10101520F0FE}"/>
              </a:ext>
            </a:extLst>
          </p:cNvPr>
          <p:cNvPicPr>
            <a:picLocks noChangeAspect="1"/>
          </p:cNvPicPr>
          <p:nvPr/>
        </p:nvPicPr>
        <p:blipFill rotWithShape="1">
          <a:blip r:embed="rId3">
            <a:alphaModFix amt="39000"/>
            <a:extLst>
              <a:ext uri="{28A0092B-C50C-407E-A947-70E740481C1C}">
                <a14:useLocalDpi xmlns:a14="http://schemas.microsoft.com/office/drawing/2010/main" val="0"/>
              </a:ext>
            </a:extLst>
          </a:blip>
          <a:srcRect t="21721" r="33150"/>
          <a:stretch/>
        </p:blipFill>
        <p:spPr>
          <a:xfrm>
            <a:off x="13182600" y="0"/>
            <a:ext cx="11201400" cy="13116426"/>
          </a:xfrm>
          <a:prstGeom prst="rect">
            <a:avLst/>
          </a:prstGeom>
        </p:spPr>
      </p:pic>
      <p:sp>
        <p:nvSpPr>
          <p:cNvPr id="10" name="Rectangle 9">
            <a:extLst>
              <a:ext uri="{FF2B5EF4-FFF2-40B4-BE49-F238E27FC236}">
                <a16:creationId xmlns:a16="http://schemas.microsoft.com/office/drawing/2014/main" id="{D518E9DF-DB14-422B-B73E-F7198F09795D}"/>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11" name="Rectangle 10">
            <a:extLst>
              <a:ext uri="{FF2B5EF4-FFF2-40B4-BE49-F238E27FC236}">
                <a16:creationId xmlns:a16="http://schemas.microsoft.com/office/drawing/2014/main" id="{6DB667D5-02BA-44AD-9496-685C8218A5C8}"/>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12" name="Straight Connector 11">
            <a:extLst>
              <a:ext uri="{FF2B5EF4-FFF2-40B4-BE49-F238E27FC236}">
                <a16:creationId xmlns:a16="http://schemas.microsoft.com/office/drawing/2014/main" id="{DF951E6F-FD73-49C0-B3CF-780DAFBC96BA}"/>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sp>
        <p:nvSpPr>
          <p:cNvPr id="31" name="TextBox 30">
            <a:extLst>
              <a:ext uri="{FF2B5EF4-FFF2-40B4-BE49-F238E27FC236}">
                <a16:creationId xmlns:a16="http://schemas.microsoft.com/office/drawing/2014/main" id="{EB543D22-C16E-42E4-B85D-E86B6F06B3B3}"/>
              </a:ext>
            </a:extLst>
          </p:cNvPr>
          <p:cNvSpPr txBox="1"/>
          <p:nvPr/>
        </p:nvSpPr>
        <p:spPr>
          <a:xfrm>
            <a:off x="4190999" y="568384"/>
            <a:ext cx="20193001"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sz="5400" b="1" dirty="0">
                <a:solidFill>
                  <a:srgbClr val="002060"/>
                </a:solidFill>
                <a:latin typeface="Arial" panose="020B0604020202020204" pitchFamily="34" charset="0"/>
                <a:cs typeface="Arial" panose="020B0604020202020204" pitchFamily="34" charset="0"/>
              </a:rPr>
              <a:t>EXAMPLE RECOMMENDATION GROUPINGS </a:t>
            </a: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lang="en-US" sz="5400" b="1" dirty="0">
                <a:solidFill>
                  <a:srgbClr val="002060"/>
                </a:solidFill>
                <a:latin typeface="Arial" panose="020B0604020202020204" pitchFamily="34" charset="0"/>
                <a:cs typeface="Arial" panose="020B0604020202020204" pitchFamily="34" charset="0"/>
              </a:rPr>
              <a:t>DEVELOPED BY MASSACHUSETTS COMMISSSION</a:t>
            </a:r>
            <a:endPar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3" name="TextBox 2">
            <a:extLst>
              <a:ext uri="{FF2B5EF4-FFF2-40B4-BE49-F238E27FC236}">
                <a16:creationId xmlns:a16="http://schemas.microsoft.com/office/drawing/2014/main" id="{5610626F-69A8-4334-9C10-83C4371CB802}"/>
              </a:ext>
            </a:extLst>
          </p:cNvPr>
          <p:cNvSpPr txBox="1"/>
          <p:nvPr/>
        </p:nvSpPr>
        <p:spPr>
          <a:xfrm>
            <a:off x="4343399" y="2485370"/>
            <a:ext cx="19553575" cy="9325630"/>
          </a:xfrm>
          <a:prstGeom prst="rect">
            <a:avLst/>
          </a:prstGeom>
          <a:noFill/>
        </p:spPr>
        <p:txBody>
          <a:bodyPr wrap="square" rtlCol="0">
            <a:spAutoFit/>
          </a:bodyPr>
          <a:lstStyle/>
          <a:p>
            <a:pPr marL="514350" indent="-514350">
              <a:buFont typeface="+mj-lt"/>
              <a:buAutoNum type="arabicPeriod"/>
            </a:pPr>
            <a:r>
              <a:rPr lang="en-US" sz="4000" b="1" dirty="0">
                <a:solidFill>
                  <a:schemeClr val="tx1"/>
                </a:solidFill>
              </a:rPr>
              <a:t>Modernize existing state and municipal transit and transportation assets to more effectively and sustainably move more people throughout a growing Commonwealth. </a:t>
            </a:r>
            <a:endParaRPr lang="en-US" sz="4000" dirty="0">
              <a:solidFill>
                <a:schemeClr val="tx1"/>
              </a:solidFill>
            </a:endParaRPr>
          </a:p>
          <a:p>
            <a:pPr marL="514350" indent="-514350">
              <a:buFont typeface="+mj-lt"/>
              <a:buAutoNum type="arabicPeriod"/>
            </a:pPr>
            <a:r>
              <a:rPr lang="en-US" sz="4000" b="1" dirty="0">
                <a:solidFill>
                  <a:schemeClr val="tx1"/>
                </a:solidFill>
              </a:rPr>
              <a:t>Create a 21st century “mobility infrastructure” that will prepare the Commonwealth and its municipalities to capitalize on emerging changes in transportation technology and behavior </a:t>
            </a:r>
            <a:endParaRPr lang="en-US" sz="4000" dirty="0">
              <a:solidFill>
                <a:schemeClr val="tx1"/>
              </a:solidFill>
            </a:endParaRPr>
          </a:p>
          <a:p>
            <a:pPr marL="514350" indent="-514350">
              <a:buFont typeface="+mj-lt"/>
              <a:buAutoNum type="arabicPeriod"/>
            </a:pPr>
            <a:r>
              <a:rPr lang="en-US" sz="4000" b="1" dirty="0">
                <a:solidFill>
                  <a:schemeClr val="tx1"/>
                </a:solidFill>
              </a:rPr>
              <a:t>Substantially reduce greenhouse gas (GHG) emissions from transportation sector in order to meet Commonwealth’s Global Warming Solutions Act (GWSA) commitments, while also accelerating efforts to make transportation infrastructure resilient to a changing climate </a:t>
            </a:r>
            <a:endParaRPr lang="en-US" sz="4000" dirty="0">
              <a:solidFill>
                <a:schemeClr val="tx1"/>
              </a:solidFill>
            </a:endParaRPr>
          </a:p>
          <a:p>
            <a:pPr marL="514350" indent="-514350">
              <a:buFont typeface="+mj-lt"/>
              <a:buAutoNum type="arabicPeriod"/>
            </a:pPr>
            <a:r>
              <a:rPr lang="en-US" sz="4000" b="1" dirty="0">
                <a:solidFill>
                  <a:schemeClr val="tx1"/>
                </a:solidFill>
              </a:rPr>
              <a:t>Coordinate and modernize land use, economic development, housing, and transportation policies and investment in order to support resilient and dynamic regions and communities throughout the Commonwealth </a:t>
            </a:r>
            <a:endParaRPr lang="en-US" sz="4000" dirty="0">
              <a:solidFill>
                <a:schemeClr val="tx1"/>
              </a:solidFill>
            </a:endParaRPr>
          </a:p>
          <a:p>
            <a:pPr marL="514350" indent="-514350">
              <a:buFont typeface="+mj-lt"/>
              <a:buAutoNum type="arabicPeriod"/>
            </a:pPr>
            <a:r>
              <a:rPr lang="en-US" sz="4000" b="1" dirty="0">
                <a:solidFill>
                  <a:schemeClr val="tx1"/>
                </a:solidFill>
              </a:rPr>
              <a:t>Make changes to current transportation governance and financial structures in order to better position Massachusetts for the transportation system that it needs in the next years and decades </a:t>
            </a:r>
            <a:endParaRPr lang="en-US" sz="4000" dirty="0">
              <a:solidFill>
                <a:schemeClr val="tx1"/>
              </a:solidFill>
            </a:endParaRPr>
          </a:p>
        </p:txBody>
      </p:sp>
      <p:cxnSp>
        <p:nvCxnSpPr>
          <p:cNvPr id="32" name="Straight Connector 31">
            <a:extLst>
              <a:ext uri="{FF2B5EF4-FFF2-40B4-BE49-F238E27FC236}">
                <a16:creationId xmlns:a16="http://schemas.microsoft.com/office/drawing/2014/main" id="{9BEEBF6E-FE02-451D-9D65-339425819C08}"/>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89995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BB991E56-4ECB-484A-A34D-C5FB3F95974F}"/>
              </a:ext>
            </a:extLst>
          </p:cNvPr>
          <p:cNvSpPr txBox="1"/>
          <p:nvPr/>
        </p:nvSpPr>
        <p:spPr>
          <a:xfrm>
            <a:off x="775205" y="830094"/>
            <a:ext cx="19646404"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SCENARIO PLANNING - </a:t>
            </a:r>
            <a:r>
              <a:rPr lang="en-US" sz="5400" b="1" dirty="0">
                <a:solidFill>
                  <a:srgbClr val="002060"/>
                </a:solidFill>
                <a:latin typeface="Arial" panose="020B0604020202020204" pitchFamily="34" charset="0"/>
                <a:cs typeface="Arial" panose="020B0604020202020204" pitchFamily="34" charset="0"/>
              </a:rPr>
              <a:t>CORE</a:t>
            </a: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 ELEMENTS IN A NUTSHELL</a:t>
            </a:r>
          </a:p>
        </p:txBody>
      </p:sp>
      <p:grpSp>
        <p:nvGrpSpPr>
          <p:cNvPr id="21" name="Group 20">
            <a:extLst>
              <a:ext uri="{FF2B5EF4-FFF2-40B4-BE49-F238E27FC236}">
                <a16:creationId xmlns:a16="http://schemas.microsoft.com/office/drawing/2014/main" id="{FD85D09D-A0D1-4A27-9116-8D24F66E11BA}"/>
              </a:ext>
            </a:extLst>
          </p:cNvPr>
          <p:cNvGrpSpPr/>
          <p:nvPr/>
        </p:nvGrpSpPr>
        <p:grpSpPr>
          <a:xfrm>
            <a:off x="3977214" y="4191000"/>
            <a:ext cx="2328606" cy="2328606"/>
            <a:chOff x="3977214" y="2493296"/>
            <a:chExt cx="2328606" cy="2328606"/>
          </a:xfrm>
        </p:grpSpPr>
        <p:sp>
          <p:nvSpPr>
            <p:cNvPr id="19" name="Oval 18">
              <a:extLst>
                <a:ext uri="{FF2B5EF4-FFF2-40B4-BE49-F238E27FC236}">
                  <a16:creationId xmlns:a16="http://schemas.microsoft.com/office/drawing/2014/main" id="{4A99D250-AA38-4C75-88CA-A8F3C40DD3F7}"/>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0" name="TextBox 19">
              <a:extLst>
                <a:ext uri="{FF2B5EF4-FFF2-40B4-BE49-F238E27FC236}">
                  <a16:creationId xmlns:a16="http://schemas.microsoft.com/office/drawing/2014/main" id="{D59719D9-6E82-44A1-BFA2-6299247BCF4A}"/>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grpSp>
        <p:nvGrpSpPr>
          <p:cNvPr id="22" name="Group 21">
            <a:extLst>
              <a:ext uri="{FF2B5EF4-FFF2-40B4-BE49-F238E27FC236}">
                <a16:creationId xmlns:a16="http://schemas.microsoft.com/office/drawing/2014/main" id="{A1A4BE67-1E58-49E1-B60A-413984566110}"/>
              </a:ext>
            </a:extLst>
          </p:cNvPr>
          <p:cNvGrpSpPr/>
          <p:nvPr/>
        </p:nvGrpSpPr>
        <p:grpSpPr>
          <a:xfrm>
            <a:off x="11158794" y="4200947"/>
            <a:ext cx="2328606" cy="2328606"/>
            <a:chOff x="3977214" y="2493296"/>
            <a:chExt cx="2328606" cy="2328606"/>
          </a:xfrm>
        </p:grpSpPr>
        <p:sp>
          <p:nvSpPr>
            <p:cNvPr id="23" name="Oval 22">
              <a:extLst>
                <a:ext uri="{FF2B5EF4-FFF2-40B4-BE49-F238E27FC236}">
                  <a16:creationId xmlns:a16="http://schemas.microsoft.com/office/drawing/2014/main" id="{97632A9A-8284-4C10-BBCF-A07385FE52B1}"/>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4" name="TextBox 23">
              <a:extLst>
                <a:ext uri="{FF2B5EF4-FFF2-40B4-BE49-F238E27FC236}">
                  <a16:creationId xmlns:a16="http://schemas.microsoft.com/office/drawing/2014/main" id="{D34A4E9B-9BB5-4BD1-BBFB-522FE26FE043}"/>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B</a:t>
              </a:r>
            </a:p>
          </p:txBody>
        </p:sp>
      </p:grpSp>
      <p:grpSp>
        <p:nvGrpSpPr>
          <p:cNvPr id="25" name="Group 24">
            <a:extLst>
              <a:ext uri="{FF2B5EF4-FFF2-40B4-BE49-F238E27FC236}">
                <a16:creationId xmlns:a16="http://schemas.microsoft.com/office/drawing/2014/main" id="{51D84FE5-DD1B-4BD6-BFD4-839CC6A17FED}"/>
              </a:ext>
            </a:extLst>
          </p:cNvPr>
          <p:cNvGrpSpPr/>
          <p:nvPr/>
        </p:nvGrpSpPr>
        <p:grpSpPr>
          <a:xfrm>
            <a:off x="17809029" y="4191000"/>
            <a:ext cx="2328606" cy="2328606"/>
            <a:chOff x="3977214" y="2493296"/>
            <a:chExt cx="2328606" cy="2328606"/>
          </a:xfrm>
        </p:grpSpPr>
        <p:sp>
          <p:nvSpPr>
            <p:cNvPr id="26" name="Oval 25">
              <a:extLst>
                <a:ext uri="{FF2B5EF4-FFF2-40B4-BE49-F238E27FC236}">
                  <a16:creationId xmlns:a16="http://schemas.microsoft.com/office/drawing/2014/main" id="{9D86E85B-8B1D-4A9C-BB99-EC9D638D2846}"/>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7" name="TextBox 26">
              <a:extLst>
                <a:ext uri="{FF2B5EF4-FFF2-40B4-BE49-F238E27FC236}">
                  <a16:creationId xmlns:a16="http://schemas.microsoft.com/office/drawing/2014/main" id="{748F143C-5F1F-420D-8315-54B0304077B7}"/>
                </a:ext>
              </a:extLst>
            </p:cNvPr>
            <p:cNvSpPr txBox="1"/>
            <p:nvPr/>
          </p:nvSpPr>
          <p:spPr>
            <a:xfrm>
              <a:off x="4713515" y="2929195"/>
              <a:ext cx="916918"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C</a:t>
              </a:r>
            </a:p>
          </p:txBody>
        </p:sp>
      </p:grpSp>
      <p:cxnSp>
        <p:nvCxnSpPr>
          <p:cNvPr id="29" name="Straight Connector 28">
            <a:extLst>
              <a:ext uri="{FF2B5EF4-FFF2-40B4-BE49-F238E27FC236}">
                <a16:creationId xmlns:a16="http://schemas.microsoft.com/office/drawing/2014/main" id="{DBFA3AC7-21CC-4314-B5A8-2D253433A6D9}"/>
              </a:ext>
            </a:extLst>
          </p:cNvPr>
          <p:cNvCxnSpPr/>
          <p:nvPr/>
        </p:nvCxnSpPr>
        <p:spPr>
          <a:xfrm>
            <a:off x="35195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DF1F9DB8-0DB9-4A3D-9FF9-BC0B0346F7E7}"/>
              </a:ext>
            </a:extLst>
          </p:cNvPr>
          <p:cNvCxnSpPr/>
          <p:nvPr/>
        </p:nvCxnSpPr>
        <p:spPr>
          <a:xfrm>
            <a:off x="106823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0E330A26-494F-4A1A-8E83-637992E9CEBA}"/>
              </a:ext>
            </a:extLst>
          </p:cNvPr>
          <p:cNvCxnSpPr/>
          <p:nvPr/>
        </p:nvCxnSpPr>
        <p:spPr>
          <a:xfrm>
            <a:off x="17334562"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32" name="Rectangle 31">
            <a:extLst>
              <a:ext uri="{FF2B5EF4-FFF2-40B4-BE49-F238E27FC236}">
                <a16:creationId xmlns:a16="http://schemas.microsoft.com/office/drawing/2014/main" id="{0D03E329-6F6C-441D-9DD9-181D5CEA432E}"/>
              </a:ext>
            </a:extLst>
          </p:cNvPr>
          <p:cNvSpPr/>
          <p:nvPr/>
        </p:nvSpPr>
        <p:spPr>
          <a:xfrm>
            <a:off x="2917371" y="7655752"/>
            <a:ext cx="4474029" cy="1200329"/>
          </a:xfrm>
          <a:prstGeom prst="rect">
            <a:avLst/>
          </a:prstGeom>
        </p:spPr>
        <p:txBody>
          <a:bodyPr wrap="square">
            <a:spAutoFit/>
          </a:bodyPr>
          <a:lstStyle/>
          <a:p>
            <a:pPr algn="ctr" rtl="0" latinLnBrk="1" hangingPunct="0"/>
            <a:r>
              <a:rPr lang="en-US" sz="3600" b="1" dirty="0">
                <a:solidFill>
                  <a:srgbClr val="000066"/>
                </a:solidFill>
              </a:rPr>
              <a:t>RESEARCH &amp;</a:t>
            </a:r>
          </a:p>
          <a:p>
            <a:pPr algn="ctr" rtl="0" latinLnBrk="1" hangingPunct="0"/>
            <a:r>
              <a:rPr lang="en-US" sz="3600" b="1" dirty="0">
                <a:solidFill>
                  <a:srgbClr val="000066"/>
                </a:solidFill>
              </a:rPr>
              <a:t>GATHER DATA</a:t>
            </a:r>
          </a:p>
        </p:txBody>
      </p:sp>
      <p:sp>
        <p:nvSpPr>
          <p:cNvPr id="33" name="Rectangle 32">
            <a:extLst>
              <a:ext uri="{FF2B5EF4-FFF2-40B4-BE49-F238E27FC236}">
                <a16:creationId xmlns:a16="http://schemas.microsoft.com/office/drawing/2014/main" id="{982A272C-5DB8-40D7-AF01-2C4CF15D5BA2}"/>
              </a:ext>
            </a:extLst>
          </p:cNvPr>
          <p:cNvSpPr/>
          <p:nvPr/>
        </p:nvSpPr>
        <p:spPr>
          <a:xfrm>
            <a:off x="9448800" y="7655752"/>
            <a:ext cx="5471303" cy="1200329"/>
          </a:xfrm>
          <a:prstGeom prst="rect">
            <a:avLst/>
          </a:prstGeom>
        </p:spPr>
        <p:txBody>
          <a:bodyPr wrap="square">
            <a:spAutoFit/>
          </a:bodyPr>
          <a:lstStyle/>
          <a:p>
            <a:pPr algn="ctr" rtl="0" latinLnBrk="1" hangingPunct="0"/>
            <a:r>
              <a:rPr lang="en-US" sz="3600" b="1" dirty="0">
                <a:solidFill>
                  <a:srgbClr val="000066"/>
                </a:solidFill>
              </a:rPr>
              <a:t>SCENARIO </a:t>
            </a:r>
          </a:p>
          <a:p>
            <a:pPr algn="ctr" rtl="0" latinLnBrk="1" hangingPunct="0"/>
            <a:r>
              <a:rPr lang="en-US" sz="3600" b="1" dirty="0">
                <a:solidFill>
                  <a:srgbClr val="000066"/>
                </a:solidFill>
              </a:rPr>
              <a:t>DEVELOPMENT</a:t>
            </a:r>
          </a:p>
        </p:txBody>
      </p:sp>
      <p:sp>
        <p:nvSpPr>
          <p:cNvPr id="34" name="Rectangle 33">
            <a:extLst>
              <a:ext uri="{FF2B5EF4-FFF2-40B4-BE49-F238E27FC236}">
                <a16:creationId xmlns:a16="http://schemas.microsoft.com/office/drawing/2014/main" id="{0D2C214D-E2AC-43A8-A87A-1AA3214D7CB5}"/>
              </a:ext>
            </a:extLst>
          </p:cNvPr>
          <p:cNvSpPr/>
          <p:nvPr/>
        </p:nvSpPr>
        <p:spPr>
          <a:xfrm>
            <a:off x="16154400" y="7655343"/>
            <a:ext cx="5944515" cy="1200329"/>
          </a:xfrm>
          <a:prstGeom prst="rect">
            <a:avLst/>
          </a:prstGeom>
        </p:spPr>
        <p:txBody>
          <a:bodyPr wrap="square">
            <a:spAutoFit/>
          </a:bodyPr>
          <a:lstStyle/>
          <a:p>
            <a:pPr algn="ctr" rtl="0" latinLnBrk="1" hangingPunct="0"/>
            <a:r>
              <a:rPr lang="en-US" sz="3600" b="1" dirty="0">
                <a:solidFill>
                  <a:srgbClr val="000066"/>
                </a:solidFill>
              </a:rPr>
              <a:t>RECOMMENDATIONS</a:t>
            </a:r>
          </a:p>
          <a:p>
            <a:pPr algn="ctr" rtl="0" latinLnBrk="1" hangingPunct="0"/>
            <a:r>
              <a:rPr lang="en-US" sz="3600" b="1" dirty="0">
                <a:solidFill>
                  <a:srgbClr val="000066"/>
                </a:solidFill>
              </a:rPr>
              <a:t>DISCUSSION &amp; DELIVERY</a:t>
            </a:r>
          </a:p>
        </p:txBody>
      </p:sp>
    </p:spTree>
    <p:extLst>
      <p:ext uri="{BB962C8B-B14F-4D97-AF65-F5344CB8AC3E}">
        <p14:creationId xmlns:p14="http://schemas.microsoft.com/office/powerpoint/2010/main" val="398287417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4706132-AE6F-400D-900E-5955A0059D32}"/>
              </a:ext>
            </a:extLst>
          </p:cNvPr>
          <p:cNvSpPr/>
          <p:nvPr/>
        </p:nvSpPr>
        <p:spPr>
          <a:xfrm>
            <a:off x="0" y="0"/>
            <a:ext cx="24384000" cy="13716000"/>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pic>
        <p:nvPicPr>
          <p:cNvPr id="7" name="Picture 6">
            <a:extLst>
              <a:ext uri="{FF2B5EF4-FFF2-40B4-BE49-F238E27FC236}">
                <a16:creationId xmlns:a16="http://schemas.microsoft.com/office/drawing/2014/main" id="{E04F2B84-AA7C-48B1-BB28-6D86D7CFF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07035"/>
          </a:xfrm>
          <a:prstGeom prst="rect">
            <a:avLst/>
          </a:prstGeom>
        </p:spPr>
      </p:pic>
    </p:spTree>
    <p:extLst>
      <p:ext uri="{BB962C8B-B14F-4D97-AF65-F5344CB8AC3E}">
        <p14:creationId xmlns:p14="http://schemas.microsoft.com/office/powerpoint/2010/main" val="195866446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8F9BD8-E614-4BAD-89BA-63361A631262}"/>
              </a:ext>
            </a:extLst>
          </p:cNvPr>
          <p:cNvSpPr/>
          <p:nvPr/>
        </p:nvSpPr>
        <p:spPr>
          <a:xfrm>
            <a:off x="0" y="0"/>
            <a:ext cx="24384000" cy="13680668"/>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731" name="Shape 731">
            <a:hlinkClick r:id="" action="ppaction://hlinkshowjump?jump=endshow"/>
          </p:cNvPr>
          <p:cNvSpPr/>
          <p:nvPr/>
        </p:nvSpPr>
        <p:spPr>
          <a:xfrm>
            <a:off x="8077199" y="1879208"/>
            <a:ext cx="8229601" cy="8229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2060"/>
          </a:solidFill>
          <a:ln w="25400">
            <a:round/>
          </a:ln>
        </p:spPr>
        <p:txBody>
          <a:bodyPr lIns="0" tIns="0" rIns="0" bIns="0"/>
          <a:lstStyle/>
          <a:p>
            <a:pPr lvl="0" defTabSz="914400">
              <a:buClrTx/>
              <a:buFontTx/>
              <a:defRPr sz="2200">
                <a:solidFill>
                  <a:srgbClr val="000000"/>
                </a:solidFill>
                <a:uFillTx/>
                <a:latin typeface="Helvetica"/>
                <a:ea typeface="Helvetica"/>
                <a:cs typeface="Helvetica"/>
                <a:sym typeface="Helvetica"/>
              </a:defRPr>
            </a:pPr>
            <a:endParaRPr dirty="0"/>
          </a:p>
        </p:txBody>
      </p:sp>
      <p:sp>
        <p:nvSpPr>
          <p:cNvPr id="732" name="Shape 732"/>
          <p:cNvSpPr/>
          <p:nvPr/>
        </p:nvSpPr>
        <p:spPr>
          <a:xfrm>
            <a:off x="7746999" y="2667000"/>
            <a:ext cx="508001" cy="50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B26E4"/>
          </a:solidFill>
          <a:ln w="25400">
            <a:round/>
          </a:ln>
        </p:spPr>
        <p:txBody>
          <a:bodyPr lIns="0" tIns="0" rIns="0" bIns="0"/>
          <a:lstStyle/>
          <a:p>
            <a:pPr lvl="0" defTabSz="914400">
              <a:buClrTx/>
              <a:buFontTx/>
              <a:defRPr sz="2200">
                <a:solidFill>
                  <a:srgbClr val="000000"/>
                </a:solidFill>
                <a:uFillTx/>
                <a:latin typeface="Helvetica"/>
                <a:ea typeface="Helvetica"/>
                <a:cs typeface="Helvetica"/>
                <a:sym typeface="Helvetica"/>
              </a:defRPr>
            </a:pPr>
            <a:endParaRPr dirty="0"/>
          </a:p>
        </p:txBody>
      </p:sp>
      <p:sp>
        <p:nvSpPr>
          <p:cNvPr id="733" name="Shape 733"/>
          <p:cNvSpPr/>
          <p:nvPr/>
        </p:nvSpPr>
        <p:spPr>
          <a:xfrm>
            <a:off x="8128000" y="11036300"/>
            <a:ext cx="8137560" cy="1727200"/>
          </a:xfrm>
          <a:prstGeom prst="rect">
            <a:avLst/>
          </a:prstGeom>
          <a:ln w="12700">
            <a:round/>
          </a:ln>
          <a:extLst>
            <a:ext uri="{C572A759-6A51-4108-AA02-DFA0A04FC94B}">
              <ma14:wrappingTextBoxFlag xmlns:ma14="http://schemas.microsoft.com/office/mac/drawingml/2011/main" xmlns="" val="1"/>
            </a:ext>
          </a:extLst>
        </p:spPr>
        <p:txBody>
          <a:bodyPr lIns="38100" tIns="38100" rIns="38100" bIns="38100"/>
          <a:lstStyle>
            <a:lvl1pPr algn="ctr">
              <a:lnSpc>
                <a:spcPct val="90000"/>
              </a:lnSpc>
              <a:spcBef>
                <a:spcPts val="1300"/>
              </a:spcBef>
              <a:buClr>
                <a:srgbClr val="FFFFFF"/>
              </a:buClr>
              <a:defRPr sz="5400">
                <a:solidFill>
                  <a:srgbClr val="FFFFFF"/>
                </a:solidFill>
                <a:uFill>
                  <a:solidFill>
                    <a:srgbClr val="FFFFFF"/>
                  </a:solidFill>
                </a:uFill>
                <a:latin typeface="Montserrat-Regular"/>
                <a:ea typeface="Montserrat-Regular"/>
                <a:cs typeface="Montserrat-Regular"/>
                <a:sym typeface="Montserrat-Regular"/>
              </a:defRPr>
            </a:lvl1pPr>
          </a:lstStyle>
          <a:p>
            <a:pPr lvl="0">
              <a:defRPr sz="1800">
                <a:solidFill>
                  <a:srgbClr val="000000"/>
                </a:solidFill>
                <a:uFillTx/>
              </a:defRPr>
            </a:pPr>
            <a:r>
              <a:rPr sz="5400" b="1" dirty="0">
                <a:solidFill>
                  <a:srgbClr val="002060"/>
                </a:solidFill>
                <a:uFill>
                  <a:solidFill>
                    <a:srgbClr val="FFFFFF"/>
                  </a:solidFill>
                </a:uFill>
                <a:latin typeface="Arial" panose="020B0604020202020204" pitchFamily="34" charset="0"/>
              </a:rPr>
              <a:t>See you in the FUTURE!</a:t>
            </a:r>
          </a:p>
        </p:txBody>
      </p:sp>
      <p:grpSp>
        <p:nvGrpSpPr>
          <p:cNvPr id="3" name="Group 2"/>
          <p:cNvGrpSpPr/>
          <p:nvPr/>
        </p:nvGrpSpPr>
        <p:grpSpPr>
          <a:xfrm>
            <a:off x="11607799" y="9461499"/>
            <a:ext cx="1181102" cy="1181102"/>
            <a:chOff x="11607799" y="9461499"/>
            <a:chExt cx="1181102" cy="1181102"/>
          </a:xfrm>
        </p:grpSpPr>
        <p:sp>
          <p:nvSpPr>
            <p:cNvPr id="736" name="Shape 736"/>
            <p:cNvSpPr/>
            <p:nvPr/>
          </p:nvSpPr>
          <p:spPr>
            <a:xfrm>
              <a:off x="11607799" y="9461499"/>
              <a:ext cx="1181102" cy="11811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4B831"/>
            </a:solidFill>
            <a:ln w="50800">
              <a:miter lim="400000"/>
            </a:ln>
            <a:extLst>
              <a:ext uri="{C572A759-6A51-4108-AA02-DFA0A04FC94B}">
                <ma14:wrappingTextBoxFlag xmlns:ma14="http://schemas.microsoft.com/office/mac/drawingml/2011/main" xmlns="" val="1"/>
              </a:ext>
            </a:extLst>
          </p:spPr>
          <p:txBody>
            <a:bodyPr lIns="0" tIns="0" rIns="0" bIns="0" anchor="ctr"/>
            <a:lstStyle>
              <a:lvl1pPr algn="ctr" defTabSz="2590800">
                <a:buClr>
                  <a:srgbClr val="FFFFFF"/>
                </a:buClr>
                <a:buFont typeface="FontAwesome Regular"/>
                <a:defRPr sz="5600">
                  <a:solidFill>
                    <a:srgbClr val="FFFFFF"/>
                  </a:solidFill>
                  <a:uFill>
                    <a:solidFill>
                      <a:srgbClr val="FFFFFF"/>
                    </a:solidFill>
                  </a:uFill>
                  <a:latin typeface="FontAwesome Regular"/>
                  <a:ea typeface="FontAwesome Regular"/>
                  <a:cs typeface="FontAwesome Regular"/>
                  <a:sym typeface="FontAwesome Regular"/>
                </a:defRPr>
              </a:lvl1pPr>
            </a:lstStyle>
            <a:p>
              <a:pPr lvl="0">
                <a:defRPr sz="1800">
                  <a:solidFill>
                    <a:srgbClr val="000000"/>
                  </a:solidFill>
                  <a:uFillTx/>
                </a:defRPr>
              </a:pPr>
              <a:endParaRPr sz="5600" dirty="0">
                <a:solidFill>
                  <a:srgbClr val="FFFFFF"/>
                </a:solidFill>
                <a:uFill>
                  <a:solidFill>
                    <a:srgbClr val="FFFFFF"/>
                  </a:solidFill>
                </a:u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6699" y="9525000"/>
              <a:ext cx="990600" cy="990600"/>
            </a:xfrm>
            <a:prstGeom prst="rect">
              <a:avLst/>
            </a:prstGeom>
          </p:spPr>
        </p:pic>
      </p:grpSp>
      <p:sp>
        <p:nvSpPr>
          <p:cNvPr id="734" name="Shape 734"/>
          <p:cNvSpPr/>
          <p:nvPr/>
        </p:nvSpPr>
        <p:spPr>
          <a:xfrm>
            <a:off x="7997560" y="6134099"/>
            <a:ext cx="8394701" cy="1727201"/>
          </a:xfrm>
          <a:prstGeom prst="rect">
            <a:avLst/>
          </a:prstGeom>
          <a:ln w="12700">
            <a:round/>
          </a:ln>
          <a:extLst>
            <a:ext uri="{C572A759-6A51-4108-AA02-DFA0A04FC94B}">
              <ma14:wrappingTextBoxFlag xmlns:ma14="http://schemas.microsoft.com/office/mac/drawingml/2011/main" xmlns="" val="1"/>
            </a:ext>
          </a:extLst>
        </p:spPr>
        <p:txBody>
          <a:bodyPr lIns="38100" tIns="38100" rIns="38100" bIns="38100" anchor="b">
            <a:spAutoFit/>
          </a:bodyPr>
          <a:lstStyle>
            <a:lvl1pPr algn="ctr">
              <a:buClr>
                <a:srgbClr val="FFFFFF"/>
              </a:buClr>
              <a:defRPr sz="10600" b="1">
                <a:solidFill>
                  <a:srgbClr val="FFFFFF"/>
                </a:solidFill>
                <a:uFill>
                  <a:solidFill>
                    <a:srgbClr val="FFFFFF"/>
                  </a:solidFill>
                </a:uFill>
                <a:latin typeface="Montserrat-Regular"/>
                <a:ea typeface="Montserrat-Regular"/>
                <a:cs typeface="Montserrat-Regular"/>
                <a:sym typeface="Montserrat-Regular"/>
              </a:defRPr>
            </a:lvl1pPr>
          </a:lstStyle>
          <a:p>
            <a:pPr lvl="0">
              <a:defRPr sz="1800" b="0">
                <a:solidFill>
                  <a:srgbClr val="000000"/>
                </a:solidFill>
                <a:uFillTx/>
              </a:defRPr>
            </a:pPr>
            <a:r>
              <a:rPr sz="10600" b="1" dirty="0">
                <a:solidFill>
                  <a:srgbClr val="FFFFFF"/>
                </a:solidFill>
                <a:uFill>
                  <a:solidFill>
                    <a:srgbClr val="FFFFFF"/>
                  </a:solidFill>
                </a:uFill>
                <a:latin typeface="Arial" panose="020B0604020202020204" pitchFamily="34" charset="0"/>
              </a:rPr>
              <a:t>YOU</a:t>
            </a:r>
          </a:p>
        </p:txBody>
      </p:sp>
      <p:sp>
        <p:nvSpPr>
          <p:cNvPr id="735" name="Shape 735"/>
          <p:cNvSpPr/>
          <p:nvPr/>
        </p:nvSpPr>
        <p:spPr>
          <a:xfrm>
            <a:off x="7327900" y="4343400"/>
            <a:ext cx="9753600" cy="2209800"/>
          </a:xfrm>
          <a:prstGeom prst="rect">
            <a:avLst/>
          </a:prstGeom>
          <a:ln w="12700">
            <a:round/>
          </a:ln>
          <a:extLst>
            <a:ext uri="{C572A759-6A51-4108-AA02-DFA0A04FC94B}">
              <ma14:wrappingTextBoxFlag xmlns:ma14="http://schemas.microsoft.com/office/mac/drawingml/2011/main" xmlns="" val="1"/>
            </a:ext>
          </a:extLst>
        </p:spPr>
        <p:txBody>
          <a:bodyPr lIns="38100" tIns="38100" rIns="38100" bIns="38100" anchor="b"/>
          <a:lstStyle>
            <a:lvl1pPr algn="ctr">
              <a:defRPr sz="13000" b="1">
                <a:solidFill>
                  <a:srgbClr val="FFFFFF"/>
                </a:solidFill>
                <a:uFill>
                  <a:solidFill>
                    <a:srgbClr val="FFFFFF"/>
                  </a:solidFill>
                </a:uFill>
                <a:latin typeface="Montserrat-Regular"/>
                <a:ea typeface="Montserrat-Regular"/>
                <a:cs typeface="Montserrat-Regular"/>
                <a:sym typeface="Montserrat-Regular"/>
              </a:defRPr>
            </a:lvl1pPr>
          </a:lstStyle>
          <a:p>
            <a:pPr lvl="0">
              <a:defRPr sz="1800" b="0">
                <a:solidFill>
                  <a:srgbClr val="000000"/>
                </a:solidFill>
                <a:uFillTx/>
              </a:defRPr>
            </a:pPr>
            <a:r>
              <a:rPr sz="13000" b="1" dirty="0">
                <a:solidFill>
                  <a:srgbClr val="FFFFFF"/>
                </a:solidFill>
                <a:uFill>
                  <a:solidFill>
                    <a:srgbClr val="FFFFFF"/>
                  </a:solidFill>
                </a:uFill>
                <a:latin typeface="Arial" panose="020B0604020202020204" pitchFamily="34" charset="0"/>
              </a:rPr>
              <a:t>THANK</a:t>
            </a: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22860"/>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5" name="Rectangle 4">
            <a:extLst>
              <a:ext uri="{FF2B5EF4-FFF2-40B4-BE49-F238E27FC236}">
                <a16:creationId xmlns:a16="http://schemas.microsoft.com/office/drawing/2014/main" id="{E4898020-F594-4CC0-B6BC-ADA8E560977D}"/>
              </a:ext>
            </a:extLst>
          </p:cNvPr>
          <p:cNvSpPr/>
          <p:nvPr/>
        </p:nvSpPr>
        <p:spPr>
          <a:xfrm>
            <a:off x="1828800" y="1828800"/>
            <a:ext cx="6355311" cy="9524994"/>
          </a:xfrm>
          <a:prstGeom prst="rect">
            <a:avLst/>
          </a:prstGeom>
          <a:solidFill>
            <a:srgbClr val="FFFFFF">
              <a:alpha val="80000"/>
            </a:srgbClr>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nvGrpSpPr>
          <p:cNvPr id="21" name="Group 20">
            <a:extLst>
              <a:ext uri="{FF2B5EF4-FFF2-40B4-BE49-F238E27FC236}">
                <a16:creationId xmlns:a16="http://schemas.microsoft.com/office/drawing/2014/main" id="{FD85D09D-A0D1-4A27-9116-8D24F66E11BA}"/>
              </a:ext>
            </a:extLst>
          </p:cNvPr>
          <p:cNvGrpSpPr/>
          <p:nvPr/>
        </p:nvGrpSpPr>
        <p:grpSpPr>
          <a:xfrm>
            <a:off x="3977214" y="4191000"/>
            <a:ext cx="2328606" cy="2328606"/>
            <a:chOff x="3977214" y="2493296"/>
            <a:chExt cx="2328606" cy="2328606"/>
          </a:xfrm>
        </p:grpSpPr>
        <p:sp>
          <p:nvSpPr>
            <p:cNvPr id="19" name="Oval 18">
              <a:extLst>
                <a:ext uri="{FF2B5EF4-FFF2-40B4-BE49-F238E27FC236}">
                  <a16:creationId xmlns:a16="http://schemas.microsoft.com/office/drawing/2014/main" id="{4A99D250-AA38-4C75-88CA-A8F3C40DD3F7}"/>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0" name="TextBox 19">
              <a:extLst>
                <a:ext uri="{FF2B5EF4-FFF2-40B4-BE49-F238E27FC236}">
                  <a16:creationId xmlns:a16="http://schemas.microsoft.com/office/drawing/2014/main" id="{D59719D9-6E82-44A1-BFA2-6299247BCF4A}"/>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grpSp>
        <p:nvGrpSpPr>
          <p:cNvPr id="22" name="Group 21">
            <a:extLst>
              <a:ext uri="{FF2B5EF4-FFF2-40B4-BE49-F238E27FC236}">
                <a16:creationId xmlns:a16="http://schemas.microsoft.com/office/drawing/2014/main" id="{A1A4BE67-1E58-49E1-B60A-413984566110}"/>
              </a:ext>
            </a:extLst>
          </p:cNvPr>
          <p:cNvGrpSpPr/>
          <p:nvPr/>
        </p:nvGrpSpPr>
        <p:grpSpPr>
          <a:xfrm>
            <a:off x="11158794" y="4200947"/>
            <a:ext cx="2328606" cy="2328606"/>
            <a:chOff x="3977214" y="2493296"/>
            <a:chExt cx="2328606" cy="2328606"/>
          </a:xfrm>
        </p:grpSpPr>
        <p:sp>
          <p:nvSpPr>
            <p:cNvPr id="23" name="Oval 22">
              <a:extLst>
                <a:ext uri="{FF2B5EF4-FFF2-40B4-BE49-F238E27FC236}">
                  <a16:creationId xmlns:a16="http://schemas.microsoft.com/office/drawing/2014/main" id="{97632A9A-8284-4C10-BBCF-A07385FE52B1}"/>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4" name="TextBox 23">
              <a:extLst>
                <a:ext uri="{FF2B5EF4-FFF2-40B4-BE49-F238E27FC236}">
                  <a16:creationId xmlns:a16="http://schemas.microsoft.com/office/drawing/2014/main" id="{D34A4E9B-9BB5-4BD1-BBFB-522FE26FE043}"/>
                </a:ext>
              </a:extLst>
            </p:cNvPr>
            <p:cNvSpPr txBox="1"/>
            <p:nvPr/>
          </p:nvSpPr>
          <p:spPr>
            <a:xfrm>
              <a:off x="4713515" y="2929195"/>
              <a:ext cx="85600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B</a:t>
              </a:r>
            </a:p>
          </p:txBody>
        </p:sp>
      </p:grpSp>
      <p:grpSp>
        <p:nvGrpSpPr>
          <p:cNvPr id="25" name="Group 24">
            <a:extLst>
              <a:ext uri="{FF2B5EF4-FFF2-40B4-BE49-F238E27FC236}">
                <a16:creationId xmlns:a16="http://schemas.microsoft.com/office/drawing/2014/main" id="{51D84FE5-DD1B-4BD6-BFD4-839CC6A17FED}"/>
              </a:ext>
            </a:extLst>
          </p:cNvPr>
          <p:cNvGrpSpPr/>
          <p:nvPr/>
        </p:nvGrpSpPr>
        <p:grpSpPr>
          <a:xfrm>
            <a:off x="17809029" y="4191000"/>
            <a:ext cx="2328606" cy="2328606"/>
            <a:chOff x="3977214" y="2493296"/>
            <a:chExt cx="2328606" cy="2328606"/>
          </a:xfrm>
        </p:grpSpPr>
        <p:sp>
          <p:nvSpPr>
            <p:cNvPr id="26" name="Oval 25">
              <a:extLst>
                <a:ext uri="{FF2B5EF4-FFF2-40B4-BE49-F238E27FC236}">
                  <a16:creationId xmlns:a16="http://schemas.microsoft.com/office/drawing/2014/main" id="{9D86E85B-8B1D-4A9C-BB99-EC9D638D2846}"/>
                </a:ext>
              </a:extLst>
            </p:cNvPr>
            <p:cNvSpPr/>
            <p:nvPr/>
          </p:nvSpPr>
          <p:spPr>
            <a:xfrm>
              <a:off x="3977214" y="2493296"/>
              <a:ext cx="2328606" cy="2328606"/>
            </a:xfrm>
            <a:prstGeom prst="ellipse">
              <a:avLst/>
            </a:prstGeom>
            <a:solidFill>
              <a:srgbClr val="E8AC0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7" name="TextBox 26">
              <a:extLst>
                <a:ext uri="{FF2B5EF4-FFF2-40B4-BE49-F238E27FC236}">
                  <a16:creationId xmlns:a16="http://schemas.microsoft.com/office/drawing/2014/main" id="{748F143C-5F1F-420D-8315-54B0304077B7}"/>
                </a:ext>
              </a:extLst>
            </p:cNvPr>
            <p:cNvSpPr txBox="1"/>
            <p:nvPr/>
          </p:nvSpPr>
          <p:spPr>
            <a:xfrm>
              <a:off x="4713515" y="2929195"/>
              <a:ext cx="916918"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88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C</a:t>
              </a:r>
            </a:p>
          </p:txBody>
        </p:sp>
      </p:grpSp>
      <p:cxnSp>
        <p:nvCxnSpPr>
          <p:cNvPr id="29" name="Straight Connector 28">
            <a:extLst>
              <a:ext uri="{FF2B5EF4-FFF2-40B4-BE49-F238E27FC236}">
                <a16:creationId xmlns:a16="http://schemas.microsoft.com/office/drawing/2014/main" id="{DBFA3AC7-21CC-4314-B5A8-2D253433A6D9}"/>
              </a:ext>
            </a:extLst>
          </p:cNvPr>
          <p:cNvCxnSpPr/>
          <p:nvPr/>
        </p:nvCxnSpPr>
        <p:spPr>
          <a:xfrm>
            <a:off x="35195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DF1F9DB8-0DB9-4A3D-9FF9-BC0B0346F7E7}"/>
              </a:ext>
            </a:extLst>
          </p:cNvPr>
          <p:cNvCxnSpPr/>
          <p:nvPr/>
        </p:nvCxnSpPr>
        <p:spPr>
          <a:xfrm>
            <a:off x="10682346"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0E330A26-494F-4A1A-8E83-637992E9CEBA}"/>
              </a:ext>
            </a:extLst>
          </p:cNvPr>
          <p:cNvCxnSpPr/>
          <p:nvPr/>
        </p:nvCxnSpPr>
        <p:spPr>
          <a:xfrm>
            <a:off x="17334562" y="7031704"/>
            <a:ext cx="3338454" cy="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32" name="Rectangle 31">
            <a:extLst>
              <a:ext uri="{FF2B5EF4-FFF2-40B4-BE49-F238E27FC236}">
                <a16:creationId xmlns:a16="http://schemas.microsoft.com/office/drawing/2014/main" id="{0D03E329-6F6C-441D-9DD9-181D5CEA432E}"/>
              </a:ext>
            </a:extLst>
          </p:cNvPr>
          <p:cNvSpPr/>
          <p:nvPr/>
        </p:nvSpPr>
        <p:spPr>
          <a:xfrm>
            <a:off x="2917371" y="7655752"/>
            <a:ext cx="4474029" cy="1200329"/>
          </a:xfrm>
          <a:prstGeom prst="rect">
            <a:avLst/>
          </a:prstGeom>
        </p:spPr>
        <p:txBody>
          <a:bodyPr wrap="square">
            <a:spAutoFit/>
          </a:bodyPr>
          <a:lstStyle/>
          <a:p>
            <a:pPr algn="ctr" rtl="0" latinLnBrk="1" hangingPunct="0"/>
            <a:r>
              <a:rPr lang="en-US" sz="3600" b="1" dirty="0">
                <a:solidFill>
                  <a:srgbClr val="000066"/>
                </a:solidFill>
                <a:latin typeface="Arial" panose="020B0604020202020204" pitchFamily="34" charset="0"/>
                <a:cs typeface="Arial" panose="020B0604020202020204" pitchFamily="34" charset="0"/>
              </a:rPr>
              <a:t>RESEARCH &amp;</a:t>
            </a:r>
          </a:p>
          <a:p>
            <a:pPr algn="ctr" rtl="0" latinLnBrk="1" hangingPunct="0"/>
            <a:r>
              <a:rPr lang="en-US" sz="3600" b="1" dirty="0">
                <a:solidFill>
                  <a:srgbClr val="000066"/>
                </a:solidFill>
                <a:latin typeface="Arial" panose="020B0604020202020204" pitchFamily="34" charset="0"/>
                <a:cs typeface="Arial" panose="020B0604020202020204" pitchFamily="34" charset="0"/>
              </a:rPr>
              <a:t>GATHER DATA</a:t>
            </a:r>
          </a:p>
        </p:txBody>
      </p:sp>
      <p:sp>
        <p:nvSpPr>
          <p:cNvPr id="33" name="Rectangle 32">
            <a:extLst>
              <a:ext uri="{FF2B5EF4-FFF2-40B4-BE49-F238E27FC236}">
                <a16:creationId xmlns:a16="http://schemas.microsoft.com/office/drawing/2014/main" id="{982A272C-5DB8-40D7-AF01-2C4CF15D5BA2}"/>
              </a:ext>
            </a:extLst>
          </p:cNvPr>
          <p:cNvSpPr/>
          <p:nvPr/>
        </p:nvSpPr>
        <p:spPr>
          <a:xfrm>
            <a:off x="9448800" y="7655752"/>
            <a:ext cx="5773335" cy="1200329"/>
          </a:xfrm>
          <a:prstGeom prst="rect">
            <a:avLst/>
          </a:prstGeom>
        </p:spPr>
        <p:txBody>
          <a:bodyPr wrap="square">
            <a:spAutoFit/>
          </a:bodyPr>
          <a:lstStyle/>
          <a:p>
            <a:pPr algn="ctr" rtl="0" latinLnBrk="1" hangingPunct="0"/>
            <a:r>
              <a:rPr lang="en-US" sz="3600" b="1" dirty="0">
                <a:solidFill>
                  <a:srgbClr val="000066"/>
                </a:solidFill>
              </a:rPr>
              <a:t>SCENARIO </a:t>
            </a:r>
          </a:p>
          <a:p>
            <a:pPr algn="ctr" rtl="0" latinLnBrk="1" hangingPunct="0"/>
            <a:r>
              <a:rPr lang="en-US" sz="3600" b="1" dirty="0">
                <a:solidFill>
                  <a:srgbClr val="000066"/>
                </a:solidFill>
              </a:rPr>
              <a:t>DEVELOPMENT</a:t>
            </a:r>
          </a:p>
        </p:txBody>
      </p:sp>
      <p:sp>
        <p:nvSpPr>
          <p:cNvPr id="34" name="Rectangle 33">
            <a:extLst>
              <a:ext uri="{FF2B5EF4-FFF2-40B4-BE49-F238E27FC236}">
                <a16:creationId xmlns:a16="http://schemas.microsoft.com/office/drawing/2014/main" id="{0D2C214D-E2AC-43A8-A87A-1AA3214D7CB5}"/>
              </a:ext>
            </a:extLst>
          </p:cNvPr>
          <p:cNvSpPr/>
          <p:nvPr/>
        </p:nvSpPr>
        <p:spPr>
          <a:xfrm>
            <a:off x="16154400" y="7655343"/>
            <a:ext cx="6400800" cy="1754326"/>
          </a:xfrm>
          <a:prstGeom prst="rect">
            <a:avLst/>
          </a:prstGeom>
        </p:spPr>
        <p:txBody>
          <a:bodyPr wrap="square">
            <a:spAutoFit/>
          </a:bodyPr>
          <a:lstStyle/>
          <a:p>
            <a:pPr algn="ctr" rtl="0" latinLnBrk="1" hangingPunct="0"/>
            <a:r>
              <a:rPr lang="en-US" sz="3600" b="1" dirty="0">
                <a:solidFill>
                  <a:srgbClr val="000066"/>
                </a:solidFill>
              </a:rPr>
              <a:t>RECOMMENDATIONS</a:t>
            </a:r>
          </a:p>
          <a:p>
            <a:pPr algn="ctr" rtl="0" latinLnBrk="1" hangingPunct="0"/>
            <a:r>
              <a:rPr lang="en-US" sz="3600" b="1" dirty="0">
                <a:solidFill>
                  <a:srgbClr val="000066"/>
                </a:solidFill>
              </a:rPr>
              <a:t>DISCUSSION &amp; DELIVERY</a:t>
            </a:r>
          </a:p>
          <a:p>
            <a:pPr algn="ctr" rtl="0" latinLnBrk="1" hangingPunct="0"/>
            <a:endParaRPr lang="en-US" sz="36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6605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9D9CB-D597-4335-A5CE-4E19A6D13B21}"/>
              </a:ext>
            </a:extLst>
          </p:cNvPr>
          <p:cNvSpPr/>
          <p:nvPr/>
        </p:nvSpPr>
        <p:spPr>
          <a:xfrm>
            <a:off x="0" y="27712"/>
            <a:ext cx="24384000" cy="13680668"/>
          </a:xfrm>
          <a:prstGeom prst="rect">
            <a:avLst/>
          </a:prstGeom>
          <a:gradFill flip="none" rotWithShape="1">
            <a:gsLst>
              <a:gs pos="66000">
                <a:srgbClr val="FFCD0D">
                  <a:lumMod val="65000"/>
                  <a:lumOff val="35000"/>
                </a:srgbClr>
              </a:gs>
              <a:gs pos="100000">
                <a:srgbClr val="E8AC00"/>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nvGrpSpPr>
          <p:cNvPr id="21" name="Group 20">
            <a:extLst>
              <a:ext uri="{FF2B5EF4-FFF2-40B4-BE49-F238E27FC236}">
                <a16:creationId xmlns:a16="http://schemas.microsoft.com/office/drawing/2014/main" id="{7623981D-C1FE-49E4-A7A1-0CE7D41562FB}"/>
              </a:ext>
            </a:extLst>
          </p:cNvPr>
          <p:cNvGrpSpPr/>
          <p:nvPr/>
        </p:nvGrpSpPr>
        <p:grpSpPr>
          <a:xfrm>
            <a:off x="0" y="12115800"/>
            <a:ext cx="24384000" cy="1143000"/>
            <a:chOff x="0" y="12115800"/>
            <a:chExt cx="24384000" cy="1143000"/>
          </a:xfrm>
        </p:grpSpPr>
        <p:sp>
          <p:nvSpPr>
            <p:cNvPr id="3" name="Rectangle 2">
              <a:extLst>
                <a:ext uri="{FF2B5EF4-FFF2-40B4-BE49-F238E27FC236}">
                  <a16:creationId xmlns:a16="http://schemas.microsoft.com/office/drawing/2014/main" id="{BF29E1D0-01EA-41AD-B1B0-4BE96DDE188A}"/>
                </a:ext>
              </a:extLst>
            </p:cNvPr>
            <p:cNvSpPr/>
            <p:nvPr/>
          </p:nvSpPr>
          <p:spPr>
            <a:xfrm>
              <a:off x="0" y="12115800"/>
              <a:ext cx="24384000" cy="914400"/>
            </a:xfrm>
            <a:prstGeom prst="rect">
              <a:avLst/>
            </a:prstGeom>
            <a:solidFill>
              <a:srgbClr val="6197CE"/>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Rectangle 3">
              <a:extLst>
                <a:ext uri="{FF2B5EF4-FFF2-40B4-BE49-F238E27FC236}">
                  <a16:creationId xmlns:a16="http://schemas.microsoft.com/office/drawing/2014/main" id="{51FA1351-72BD-4C93-8271-B4D049C9EB5F}"/>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6" name="Straight Connector 5">
              <a:extLst>
                <a:ext uri="{FF2B5EF4-FFF2-40B4-BE49-F238E27FC236}">
                  <a16:creationId xmlns:a16="http://schemas.microsoft.com/office/drawing/2014/main" id="{B29EA694-6522-4ACF-B677-A9F2554F817E}"/>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grpSp>
      <p:sp>
        <p:nvSpPr>
          <p:cNvPr id="18" name="TextBox 17">
            <a:extLst>
              <a:ext uri="{FF2B5EF4-FFF2-40B4-BE49-F238E27FC236}">
                <a16:creationId xmlns:a16="http://schemas.microsoft.com/office/drawing/2014/main" id="{BB991E56-4ECB-484A-A34D-C5FB3F95974F}"/>
              </a:ext>
            </a:extLst>
          </p:cNvPr>
          <p:cNvSpPr txBox="1"/>
          <p:nvPr/>
        </p:nvSpPr>
        <p:spPr>
          <a:xfrm>
            <a:off x="4190999" y="1123811"/>
            <a:ext cx="2019300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5400" b="1" i="0" u="none" strike="noStrike" cap="none" spc="0" normalizeH="0" baseline="0" dirty="0">
                <a:ln>
                  <a:noFill/>
                </a:ln>
                <a:solidFill>
                  <a:srgbClr val="002060"/>
                </a:solidFill>
                <a:effectLst/>
                <a:uFill>
                  <a:solidFill>
                    <a:srgbClr val="009FD8"/>
                  </a:solidFill>
                </a:uFill>
                <a:latin typeface="Arial" panose="020B0604020202020204" pitchFamily="34" charset="0"/>
                <a:cs typeface="Arial" panose="020B0604020202020204" pitchFamily="34" charset="0"/>
                <a:sym typeface="ArialUnicodeMS"/>
              </a:rPr>
              <a:t>KICKOFF: INTRODUCE SCENARIO PLANNING</a:t>
            </a:r>
          </a:p>
        </p:txBody>
      </p:sp>
      <p:cxnSp>
        <p:nvCxnSpPr>
          <p:cNvPr id="9" name="Straight Connector 8">
            <a:extLst>
              <a:ext uri="{FF2B5EF4-FFF2-40B4-BE49-F238E27FC236}">
                <a16:creationId xmlns:a16="http://schemas.microsoft.com/office/drawing/2014/main" id="{C76E087B-CA02-4154-B0C7-7AE0244031A9}"/>
              </a:ext>
            </a:extLst>
          </p:cNvPr>
          <p:cNvCxnSpPr/>
          <p:nvPr/>
        </p:nvCxnSpPr>
        <p:spPr>
          <a:xfrm>
            <a:off x="3886200" y="457200"/>
            <a:ext cx="0" cy="10744200"/>
          </a:xfrm>
          <a:prstGeom prst="line">
            <a:avLst/>
          </a:prstGeom>
          <a:noFill/>
          <a:ln w="38100" cap="flat">
            <a:solidFill>
              <a:srgbClr val="000066"/>
            </a:solidFill>
            <a:prstDash val="solid"/>
            <a:miter lim="400000"/>
          </a:ln>
          <a:effectLst/>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12D909DB-5903-40E8-9AE3-05C363B27A88}"/>
              </a:ext>
            </a:extLst>
          </p:cNvPr>
          <p:cNvSpPr txBox="1"/>
          <p:nvPr/>
        </p:nvSpPr>
        <p:spPr>
          <a:xfrm>
            <a:off x="5216231" y="3268866"/>
            <a:ext cx="17643770" cy="563231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6000" kern="1200" dirty="0">
                <a:solidFill>
                  <a:srgbClr val="002060"/>
                </a:solidFill>
                <a:uFillTx/>
                <a:latin typeface="Arial" panose="020B0604020202020204" pitchFamily="34" charset="0"/>
                <a:cs typeface="Arial" panose="020B0604020202020204" pitchFamily="34" charset="0"/>
              </a:rPr>
              <a:t>Establish your workgroup’s charge</a:t>
            </a:r>
          </a:p>
          <a:p>
            <a:pPr marL="571500" marR="0" lvl="0" indent="-571500" algn="l" defTabSz="914400" rtl="0" eaLnBrk="1" fontAlgn="auto" latinLnBrk="0" hangingPunct="1">
              <a:lnSpc>
                <a:spcPct val="100000"/>
              </a:lnSpc>
              <a:spcBef>
                <a:spcPts val="0"/>
              </a:spcBef>
              <a:spcAft>
                <a:spcPts val="0"/>
              </a:spcAft>
              <a:buClr>
                <a:schemeClr val="tx1"/>
              </a:buClr>
              <a:buSzPct val="125000"/>
              <a:buFont typeface="Arial" panose="020B0604020202020204" pitchFamily="34" charset="0"/>
              <a:buChar char="•"/>
              <a:tabLst/>
              <a:defRPr/>
            </a:pPr>
            <a:endParaRPr lang="en-US" sz="6000" kern="1200" dirty="0">
              <a:solidFill>
                <a:srgbClr val="002060"/>
              </a:solidFill>
              <a:uFillTx/>
              <a:latin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6000" kern="1200" dirty="0">
                <a:solidFill>
                  <a:srgbClr val="002060"/>
                </a:solidFill>
                <a:uFillTx/>
                <a:latin typeface="Arial" panose="020B0604020202020204" pitchFamily="34" charset="0"/>
                <a:cs typeface="Arial" panose="020B0604020202020204" pitchFamily="34" charset="0"/>
              </a:rPr>
              <a:t>Choose a planning horizon</a:t>
            </a:r>
          </a:p>
          <a:p>
            <a:pPr lvl="2" indent="0" algn="l" defTabSz="914400" rtl="0">
              <a:buClr>
                <a:schemeClr val="tx1"/>
              </a:buClr>
              <a:buSzPct val="125000"/>
              <a:defRPr/>
            </a:pPr>
            <a:r>
              <a:rPr lang="en-US" sz="6000" kern="1200" dirty="0">
                <a:solidFill>
                  <a:srgbClr val="002060"/>
                </a:solidFill>
                <a:uFillTx/>
                <a:latin typeface="Arial" panose="020B0604020202020204" pitchFamily="34" charset="0"/>
                <a:cs typeface="Arial" panose="020B0604020202020204" pitchFamily="34" charset="0"/>
              </a:rPr>
              <a:t>				20 years? 40 years? 60 years? Beyond?</a:t>
            </a:r>
          </a:p>
          <a:p>
            <a:pPr marL="571500" lvl="1" indent="-571500" algn="l" defTabSz="914400" rtl="0">
              <a:buClr>
                <a:schemeClr val="tx1"/>
              </a:buClr>
              <a:buSzPct val="125000"/>
              <a:buFont typeface="Arial" panose="020B0604020202020204" pitchFamily="34" charset="0"/>
              <a:buChar char="•"/>
              <a:defRPr/>
            </a:pPr>
            <a:endParaRPr lang="en-US" sz="6000" kern="1200" dirty="0">
              <a:solidFill>
                <a:srgbClr val="002060"/>
              </a:solidFill>
              <a:uFillTx/>
              <a:latin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6000" kern="1200" dirty="0">
                <a:solidFill>
                  <a:srgbClr val="002060"/>
                </a:solidFill>
                <a:uFillTx/>
                <a:latin typeface="Arial" panose="020B0604020202020204" pitchFamily="34" charset="0"/>
                <a:cs typeface="Arial" panose="020B0604020202020204" pitchFamily="34" charset="0"/>
              </a:rPr>
              <a:t>Use facts and trends data to support discussion</a:t>
            </a:r>
          </a:p>
        </p:txBody>
      </p:sp>
      <p:grpSp>
        <p:nvGrpSpPr>
          <p:cNvPr id="28" name="Group 27">
            <a:extLst>
              <a:ext uri="{FF2B5EF4-FFF2-40B4-BE49-F238E27FC236}">
                <a16:creationId xmlns:a16="http://schemas.microsoft.com/office/drawing/2014/main" id="{FC52F552-56B4-8947-BAA8-3CA9D852FAF9}"/>
              </a:ext>
            </a:extLst>
          </p:cNvPr>
          <p:cNvGrpSpPr/>
          <p:nvPr/>
        </p:nvGrpSpPr>
        <p:grpSpPr>
          <a:xfrm>
            <a:off x="182519" y="760722"/>
            <a:ext cx="3597366" cy="3916802"/>
            <a:chOff x="182519" y="760722"/>
            <a:chExt cx="3597366" cy="3916802"/>
          </a:xfrm>
        </p:grpSpPr>
        <p:grpSp>
          <p:nvGrpSpPr>
            <p:cNvPr id="29" name="Group 28">
              <a:extLst>
                <a:ext uri="{FF2B5EF4-FFF2-40B4-BE49-F238E27FC236}">
                  <a16:creationId xmlns:a16="http://schemas.microsoft.com/office/drawing/2014/main" id="{CD14BC9E-E764-D147-9D87-A8ED5C9DB786}"/>
                </a:ext>
              </a:extLst>
            </p:cNvPr>
            <p:cNvGrpSpPr/>
            <p:nvPr/>
          </p:nvGrpSpPr>
          <p:grpSpPr>
            <a:xfrm>
              <a:off x="926829" y="760722"/>
              <a:ext cx="2654573" cy="1859403"/>
              <a:chOff x="820511" y="2712597"/>
              <a:chExt cx="2654573" cy="1859403"/>
            </a:xfrm>
          </p:grpSpPr>
          <p:grpSp>
            <p:nvGrpSpPr>
              <p:cNvPr id="35" name="Group 34">
                <a:extLst>
                  <a:ext uri="{FF2B5EF4-FFF2-40B4-BE49-F238E27FC236}">
                    <a16:creationId xmlns:a16="http://schemas.microsoft.com/office/drawing/2014/main" id="{00B180F2-F270-4F47-B10D-C5B8C358DC14}"/>
                  </a:ext>
                </a:extLst>
              </p:cNvPr>
              <p:cNvGrpSpPr/>
              <p:nvPr/>
            </p:nvGrpSpPr>
            <p:grpSpPr>
              <a:xfrm>
                <a:off x="2697116" y="2712597"/>
                <a:ext cx="685800" cy="685800"/>
                <a:chOff x="487017" y="10763552"/>
                <a:chExt cx="685800" cy="685800"/>
              </a:xfrm>
            </p:grpSpPr>
            <p:sp>
              <p:nvSpPr>
                <p:cNvPr id="37" name="Oval 36">
                  <a:extLst>
                    <a:ext uri="{FF2B5EF4-FFF2-40B4-BE49-F238E27FC236}">
                      <a16:creationId xmlns:a16="http://schemas.microsoft.com/office/drawing/2014/main" id="{8F130AFF-25ED-C944-ACC9-AE53AD0B8E09}"/>
                    </a:ext>
                  </a:extLst>
                </p:cNvPr>
                <p:cNvSpPr/>
                <p:nvPr/>
              </p:nvSpPr>
              <p:spPr>
                <a:xfrm>
                  <a:off x="487017" y="10763552"/>
                  <a:ext cx="685800" cy="685800"/>
                </a:xfrm>
                <a:prstGeom prst="ellipse">
                  <a:avLst/>
                </a:prstGeom>
                <a:solidFill>
                  <a:srgbClr val="E8AC00"/>
                </a:solidFill>
                <a:ln w="5080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sp>
              <p:nvSpPr>
                <p:cNvPr id="38" name="TextBox 37">
                  <a:extLst>
                    <a:ext uri="{FF2B5EF4-FFF2-40B4-BE49-F238E27FC236}">
                      <a16:creationId xmlns:a16="http://schemas.microsoft.com/office/drawing/2014/main" id="{E1627B79-DF74-434E-BFB8-4AA53AEA6F0A}"/>
                    </a:ext>
                  </a:extLst>
                </p:cNvPr>
                <p:cNvSpPr txBox="1"/>
                <p:nvPr/>
              </p:nvSpPr>
              <p:spPr>
                <a:xfrm>
                  <a:off x="633549" y="10777943"/>
                  <a:ext cx="392736" cy="6258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r>
                    <a:rPr kumimoji="0" lang="en-US" sz="3400" b="0" i="0" u="none" strike="noStrike" cap="none" spc="0" normalizeH="0" baseline="0" dirty="0">
                      <a:ln>
                        <a:noFill/>
                      </a:ln>
                      <a:solidFill>
                        <a:srgbClr val="FFFFFF"/>
                      </a:solidFill>
                      <a:effectLst/>
                      <a:uFill>
                        <a:solidFill>
                          <a:srgbClr val="009FD8"/>
                        </a:solidFill>
                      </a:uFill>
                      <a:latin typeface="+mn-lt"/>
                      <a:ea typeface="+mn-ea"/>
                      <a:cs typeface="+mn-cs"/>
                      <a:sym typeface="ArialUnicodeMS"/>
                    </a:rPr>
                    <a:t>A</a:t>
                  </a:r>
                </a:p>
              </p:txBody>
            </p:sp>
          </p:grpSp>
          <p:sp>
            <p:nvSpPr>
              <p:cNvPr id="36" name="TextBox 35">
                <a:extLst>
                  <a:ext uri="{FF2B5EF4-FFF2-40B4-BE49-F238E27FC236}">
                    <a16:creationId xmlns:a16="http://schemas.microsoft.com/office/drawing/2014/main" id="{4AA64544-7EE7-6A42-9C6F-B3DA763BE42D}"/>
                  </a:ext>
                </a:extLst>
              </p:cNvPr>
              <p:cNvSpPr txBox="1"/>
              <p:nvPr/>
            </p:nvSpPr>
            <p:spPr>
              <a:xfrm>
                <a:off x="820511" y="3607633"/>
                <a:ext cx="2654573"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rPr>
                  <a:t>RESEARCH &amp;</a:t>
                </a:r>
              </a:p>
              <a:p>
                <a:pPr marL="0" marR="0" indent="0" algn="r" defTabSz="1828800" rtl="0" fontAlgn="auto" latinLnBrk="1" hangingPunct="0">
                  <a:lnSpc>
                    <a:spcPct val="100000"/>
                  </a:lnSpc>
                  <a:spcBef>
                    <a:spcPts val="0"/>
                  </a:spcBef>
                  <a:spcAft>
                    <a:spcPts val="0"/>
                  </a:spcAft>
                  <a:buClr>
                    <a:srgbClr val="009FD8"/>
                  </a:buClr>
                  <a:buSzTx/>
                  <a:buFont typeface="ArialUnicodeMS"/>
                  <a:buNone/>
                  <a:tabLst/>
                </a:pPr>
                <a:r>
                  <a:rPr lang="en-US" sz="2800" dirty="0">
                    <a:solidFill>
                      <a:srgbClr val="000066"/>
                    </a:solidFill>
                    <a:latin typeface="Arial" panose="020B0604020202020204" pitchFamily="34" charset="0"/>
                    <a:cs typeface="Arial" panose="020B0604020202020204" pitchFamily="34" charset="0"/>
                  </a:rPr>
                  <a:t>GATHER DATA</a:t>
                </a:r>
                <a:endParaRPr kumimoji="0" lang="en-US" sz="2800" b="0" i="0" u="none" strike="noStrike" cap="none" spc="0" normalizeH="0" baseline="0" dirty="0">
                  <a:ln>
                    <a:noFill/>
                  </a:ln>
                  <a:solidFill>
                    <a:srgbClr val="000066"/>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grpSp>
          <p:nvGrpSpPr>
            <p:cNvPr id="30" name="Group 29">
              <a:extLst>
                <a:ext uri="{FF2B5EF4-FFF2-40B4-BE49-F238E27FC236}">
                  <a16:creationId xmlns:a16="http://schemas.microsoft.com/office/drawing/2014/main" id="{2C8D4B3C-FD33-374D-9EE2-590BD24E5461}"/>
                </a:ext>
              </a:extLst>
            </p:cNvPr>
            <p:cNvGrpSpPr/>
            <p:nvPr/>
          </p:nvGrpSpPr>
          <p:grpSpPr>
            <a:xfrm>
              <a:off x="182519" y="2315325"/>
              <a:ext cx="3597366" cy="2362199"/>
              <a:chOff x="0" y="381001"/>
              <a:chExt cx="3597366" cy="2362199"/>
            </a:xfrm>
          </p:grpSpPr>
          <p:sp>
            <p:nvSpPr>
              <p:cNvPr id="31" name="Rectangle: Single Corner Snipped 26">
                <a:extLst>
                  <a:ext uri="{FF2B5EF4-FFF2-40B4-BE49-F238E27FC236}">
                    <a16:creationId xmlns:a16="http://schemas.microsoft.com/office/drawing/2014/main" id="{E17140CE-62D3-5D42-BC3A-8820CCEA7148}"/>
                  </a:ext>
                </a:extLst>
              </p:cNvPr>
              <p:cNvSpPr/>
              <p:nvPr/>
            </p:nvSpPr>
            <p:spPr>
              <a:xfrm>
                <a:off x="0" y="762000"/>
                <a:ext cx="3597366" cy="1789926"/>
              </a:xfrm>
              <a:prstGeom prst="snip1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pic>
            <p:nvPicPr>
              <p:cNvPr id="32" name="Picture 10">
                <a:extLst>
                  <a:ext uri="{FF2B5EF4-FFF2-40B4-BE49-F238E27FC236}">
                    <a16:creationId xmlns:a16="http://schemas.microsoft.com/office/drawing/2014/main" id="{04FDBD2F-74CE-AF4D-B772-C931F1402BE3}"/>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2000" y="543407"/>
                <a:ext cx="2198445" cy="2199793"/>
              </a:xfrm>
              <a:prstGeom prst="rect">
                <a:avLst/>
              </a:prstGeom>
              <a:noFill/>
              <a:ln w="9525">
                <a:noFill/>
                <a:miter lim="800000"/>
                <a:headEnd/>
                <a:tailEnd/>
              </a:ln>
              <a:extLst/>
            </p:spPr>
          </p:pic>
          <p:sp>
            <p:nvSpPr>
              <p:cNvPr id="33" name="Rectangle 32">
                <a:extLst>
                  <a:ext uri="{FF2B5EF4-FFF2-40B4-BE49-F238E27FC236}">
                    <a16:creationId xmlns:a16="http://schemas.microsoft.com/office/drawing/2014/main" id="{F906518E-8421-F64E-9182-6770E648D051}"/>
                  </a:ext>
                </a:extLst>
              </p:cNvPr>
              <p:cNvSpPr/>
              <p:nvPr/>
            </p:nvSpPr>
            <p:spPr>
              <a:xfrm rot="16200000">
                <a:off x="-45249" y="1060674"/>
                <a:ext cx="2005677" cy="646331"/>
              </a:xfrm>
              <a:prstGeom prst="rect">
                <a:avLst/>
              </a:prstGeom>
            </p:spPr>
            <p:txBody>
              <a:bodyPr wrap="square">
                <a:spAutoFit/>
              </a:bodyPr>
              <a:lstStyle/>
              <a:p>
                <a:r>
                  <a:rPr lang="en-US" sz="3600" b="1" dirty="0">
                    <a:solidFill>
                      <a:srgbClr val="FFFFFF"/>
                    </a:solidFill>
                    <a:latin typeface="Arial" panose="020B0604020202020204" pitchFamily="34" charset="0"/>
                    <a:cs typeface="Arial" panose="020B0604020202020204" pitchFamily="34" charset="0"/>
                  </a:rPr>
                  <a:t>STEP</a:t>
                </a:r>
                <a:endParaRPr lang="en-US" sz="3600" dirty="0">
                  <a:solidFill>
                    <a:srgbClr val="FFFFFF"/>
                  </a:solidFill>
                </a:endParaRPr>
              </a:p>
            </p:txBody>
          </p:sp>
          <p:sp>
            <p:nvSpPr>
              <p:cNvPr id="34" name="TextBox 33">
                <a:extLst>
                  <a:ext uri="{FF2B5EF4-FFF2-40B4-BE49-F238E27FC236}">
                    <a16:creationId xmlns:a16="http://schemas.microsoft.com/office/drawing/2014/main" id="{AC7F242B-D549-EF4B-8E69-7A5E923E9805}"/>
                  </a:ext>
                </a:extLst>
              </p:cNvPr>
              <p:cNvSpPr txBox="1"/>
              <p:nvPr/>
            </p:nvSpPr>
            <p:spPr>
              <a:xfrm>
                <a:off x="1371600" y="1323866"/>
                <a:ext cx="914400" cy="841256"/>
              </a:xfrm>
              <a:prstGeom prst="rect">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828800" rtl="0" fontAlgn="auto" latinLnBrk="1" hangingPunct="0">
                  <a:lnSpc>
                    <a:spcPct val="100000"/>
                  </a:lnSpc>
                  <a:spcBef>
                    <a:spcPts val="0"/>
                  </a:spcBef>
                  <a:spcAft>
                    <a:spcPts val="0"/>
                  </a:spcAft>
                  <a:buClr>
                    <a:srgbClr val="009FD8"/>
                  </a:buClr>
                  <a:buSzTx/>
                  <a:buFont typeface="ArialUnicodeMS"/>
                  <a:buNone/>
                  <a:tabLst/>
                </a:pPr>
                <a:r>
                  <a:rPr lang="en-US" sz="4800" b="1" dirty="0">
                    <a:solidFill>
                      <a:srgbClr val="FFFFFF"/>
                    </a:solidFill>
                    <a:latin typeface="Arial" panose="020B0604020202020204" pitchFamily="34" charset="0"/>
                    <a:cs typeface="Arial" panose="020B0604020202020204" pitchFamily="34" charset="0"/>
                  </a:rPr>
                  <a:t>1</a:t>
                </a:r>
                <a:endParaRPr kumimoji="0" lang="en-US" sz="4800" b="1" i="0" u="none" strike="noStrike" cap="none" spc="0" normalizeH="0" baseline="0" dirty="0">
                  <a:ln>
                    <a:noFill/>
                  </a:ln>
                  <a:solidFill>
                    <a:srgbClr val="FFFFFF"/>
                  </a:solidFill>
                  <a:effectLst/>
                  <a:uFill>
                    <a:solidFill>
                      <a:srgbClr val="009FD8"/>
                    </a:solidFill>
                  </a:uFill>
                  <a:latin typeface="Arial" panose="020B0604020202020204" pitchFamily="34" charset="0"/>
                  <a:cs typeface="Arial" panose="020B0604020202020204" pitchFamily="34" charset="0"/>
                  <a:sym typeface="ArialUnicodeMS"/>
                </a:endParaRPr>
              </a:p>
            </p:txBody>
          </p:sp>
        </p:grpSp>
      </p:grpSp>
    </p:spTree>
    <p:extLst>
      <p:ext uri="{BB962C8B-B14F-4D97-AF65-F5344CB8AC3E}">
        <p14:creationId xmlns:p14="http://schemas.microsoft.com/office/powerpoint/2010/main" val="16449669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34E4F1-F08F-4235-878D-D6AA16AB7B44}"/>
              </a:ext>
            </a:extLst>
          </p:cNvPr>
          <p:cNvSpPr/>
          <p:nvPr/>
        </p:nvSpPr>
        <p:spPr>
          <a:xfrm>
            <a:off x="0" y="0"/>
            <a:ext cx="24384000" cy="13680668"/>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lang="en-US" dirty="0">
              <a:latin typeface="Arial" panose="020B0604020202020204" pitchFamily="34" charset="0"/>
              <a:cs typeface="Arial" panose="020B0604020202020204" pitchFamily="34" charset="0"/>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Arial" panose="020B0604020202020204" pitchFamily="34" charset="0"/>
              <a:cs typeface="Arial" panose="020B0604020202020204" pitchFamily="34" charset="0"/>
              <a:sym typeface="ArialUnicodeMS"/>
            </a:endParaRPr>
          </a:p>
        </p:txBody>
      </p:sp>
      <p:sp>
        <p:nvSpPr>
          <p:cNvPr id="139" name="Shape 139"/>
          <p:cNvSpPr>
            <a:spLocks noGrp="1"/>
          </p:cNvSpPr>
          <p:nvPr>
            <p:ph type="title"/>
          </p:nvPr>
        </p:nvSpPr>
        <p:spPr>
          <a:xfrm>
            <a:off x="1219200" y="5108882"/>
            <a:ext cx="21945600" cy="1295401"/>
          </a:xfrm>
          <a:prstGeom prst="rect">
            <a:avLst/>
          </a:prstGeom>
        </p:spPr>
        <p:txBody>
          <a:bodyPr/>
          <a:lstStyle/>
          <a:p>
            <a:pPr lvl="0">
              <a:defRPr sz="1800" b="0" cap="none" spc="0">
                <a:solidFill>
                  <a:srgbClr val="000000"/>
                </a:solidFill>
                <a:uFillTx/>
              </a:defRPr>
            </a:pPr>
            <a:r>
              <a:rPr lang="en-US" sz="8400" b="1" cap="all" spc="-315" dirty="0">
                <a:solidFill>
                  <a:schemeClr val="bg2">
                    <a:lumMod val="75000"/>
                  </a:schemeClr>
                </a:solidFill>
                <a:uFill>
                  <a:solidFill>
                    <a:srgbClr val="FFFFFF"/>
                  </a:solidFill>
                </a:uFill>
              </a:rPr>
              <a:t>Why do We plan for the Future?</a:t>
            </a:r>
            <a:endParaRPr sz="8400" b="1" cap="all" spc="-315" dirty="0">
              <a:solidFill>
                <a:schemeClr val="bg2">
                  <a:lumMod val="75000"/>
                </a:schemeClr>
              </a:solidFill>
              <a:uFill>
                <a:solidFill>
                  <a:srgbClr val="FFFFFF"/>
                </a:solidFill>
              </a:uFill>
            </a:endParaRPr>
          </a:p>
        </p:txBody>
      </p:sp>
      <p:sp>
        <p:nvSpPr>
          <p:cNvPr id="140" name="Shape 140"/>
          <p:cNvSpPr>
            <a:spLocks noGrp="1"/>
          </p:cNvSpPr>
          <p:nvPr>
            <p:ph type="body" idx="1"/>
          </p:nvPr>
        </p:nvSpPr>
        <p:spPr>
          <a:xfrm>
            <a:off x="1219200" y="6371918"/>
            <a:ext cx="21945600" cy="939801"/>
          </a:xfrm>
          <a:prstGeom prst="rect">
            <a:avLst/>
          </a:prstGeom>
        </p:spPr>
        <p:txBody>
          <a:bodyPr/>
          <a:lstStyle/>
          <a:p>
            <a:pPr lvl="0">
              <a:defRPr sz="1800">
                <a:solidFill>
                  <a:srgbClr val="000000"/>
                </a:solidFill>
                <a:uFillTx/>
              </a:defRPr>
            </a:pPr>
            <a:r>
              <a:rPr lang="en-US" sz="5200" b="1" dirty="0">
                <a:solidFill>
                  <a:srgbClr val="000066"/>
                </a:solidFill>
                <a:uFill>
                  <a:solidFill>
                    <a:srgbClr val="899AA5"/>
                  </a:solidFill>
                </a:uFill>
              </a:rPr>
              <a:t>Does it really make a difference?</a:t>
            </a:r>
            <a:endParaRPr sz="5200" b="1" dirty="0">
              <a:solidFill>
                <a:srgbClr val="000066"/>
              </a:solidFill>
              <a:uFill>
                <a:solidFill>
                  <a:srgbClr val="899AA5"/>
                </a:solidFill>
              </a:uFill>
            </a:endParaRPr>
          </a:p>
        </p:txBody>
      </p:sp>
      <p:grpSp>
        <p:nvGrpSpPr>
          <p:cNvPr id="4" name="Group 3">
            <a:extLst>
              <a:ext uri="{FF2B5EF4-FFF2-40B4-BE49-F238E27FC236}">
                <a16:creationId xmlns:a16="http://schemas.microsoft.com/office/drawing/2014/main" id="{7033F05B-8800-43E8-AAC7-9D3633E9EFE8}"/>
              </a:ext>
            </a:extLst>
          </p:cNvPr>
          <p:cNvGrpSpPr/>
          <p:nvPr/>
        </p:nvGrpSpPr>
        <p:grpSpPr>
          <a:xfrm>
            <a:off x="0" y="12107694"/>
            <a:ext cx="24384000" cy="1227306"/>
            <a:chOff x="0" y="12031494"/>
            <a:chExt cx="24384000" cy="1227306"/>
          </a:xfrm>
        </p:grpSpPr>
        <p:sp>
          <p:nvSpPr>
            <p:cNvPr id="5" name="Rectangle 4">
              <a:extLst>
                <a:ext uri="{FF2B5EF4-FFF2-40B4-BE49-F238E27FC236}">
                  <a16:creationId xmlns:a16="http://schemas.microsoft.com/office/drawing/2014/main" id="{D644BABA-1036-44A3-B8A3-89456451FE40}"/>
                </a:ext>
              </a:extLst>
            </p:cNvPr>
            <p:cNvSpPr/>
            <p:nvPr/>
          </p:nvSpPr>
          <p:spPr>
            <a:xfrm>
              <a:off x="0" y="12115800"/>
              <a:ext cx="24384000" cy="914400"/>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6" name="Rectangle 5">
              <a:extLst>
                <a:ext uri="{FF2B5EF4-FFF2-40B4-BE49-F238E27FC236}">
                  <a16:creationId xmlns:a16="http://schemas.microsoft.com/office/drawing/2014/main" id="{98B664FF-7E3E-4759-A2AB-EE79537CBA7E}"/>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cxnSp>
          <p:nvCxnSpPr>
            <p:cNvPr id="7" name="Straight Connector 6">
              <a:extLst>
                <a:ext uri="{FF2B5EF4-FFF2-40B4-BE49-F238E27FC236}">
                  <a16:creationId xmlns:a16="http://schemas.microsoft.com/office/drawing/2014/main" id="{D31EA758-D388-464A-B1AC-43D77FC1A7C6}"/>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8" name="Foresight logo-01.png">
              <a:extLst>
                <a:ext uri="{FF2B5EF4-FFF2-40B4-BE49-F238E27FC236}">
                  <a16:creationId xmlns:a16="http://schemas.microsoft.com/office/drawing/2014/main" id="{0E7931B0-04F9-42A5-889F-281ABAFBAC9F}"/>
                </a:ext>
              </a:extLst>
            </p:cNvPr>
            <p:cNvPicPr/>
            <p:nvPr/>
          </p:nvPicPr>
          <p:blipFill rotWithShape="1">
            <a:blip r:embed="rId3">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Tree>
    <p:extLst>
      <p:ext uri="{BB962C8B-B14F-4D97-AF65-F5344CB8AC3E}">
        <p14:creationId xmlns:p14="http://schemas.microsoft.com/office/powerpoint/2010/main" val="14976401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4B93E6A-8607-46BF-9622-9EDAF3528806}"/>
              </a:ext>
            </a:extLst>
          </p:cNvPr>
          <p:cNvSpPr/>
          <p:nvPr/>
        </p:nvSpPr>
        <p:spPr>
          <a:xfrm>
            <a:off x="0" y="0"/>
            <a:ext cx="24384000" cy="13716000"/>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4" name="Shape 139">
            <a:extLst>
              <a:ext uri="{FF2B5EF4-FFF2-40B4-BE49-F238E27FC236}">
                <a16:creationId xmlns:a16="http://schemas.microsoft.com/office/drawing/2014/main" id="{69C7C446-BF8A-47C4-808A-5A3A36F666E8}"/>
              </a:ext>
            </a:extLst>
          </p:cNvPr>
          <p:cNvSpPr txBox="1">
            <a:spLocks/>
          </p:cNvSpPr>
          <p:nvPr/>
        </p:nvSpPr>
        <p:spPr bwMode="auto">
          <a:xfrm>
            <a:off x="682626" y="5105400"/>
            <a:ext cx="23164800" cy="1295400"/>
          </a:xfrm>
          <a:prstGeom prst="rect">
            <a:avLst/>
          </a:prstGeom>
        </p:spPr>
        <p:txBody>
          <a:bodyPr vert="horz" wrap="square" numCol="1" anchorCtr="0" compatLnSpc="1">
            <a:prstTxWarp prst="textNoShape">
              <a:avLst/>
            </a:prstTxWarp>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800">
              <a:buClrTx/>
              <a:defRPr/>
            </a:pPr>
            <a:r>
              <a:rPr lang="en-US" altLang="en-US" sz="11500" b="1" dirty="0">
                <a:solidFill>
                  <a:prstClr val="black">
                    <a:lumMod val="75000"/>
                    <a:lumOff val="25000"/>
                  </a:prstClr>
                </a:solidFill>
                <a:uFillTx/>
                <a:latin typeface="Arial" panose="020B0604020202020204" pitchFamily="34" charset="0"/>
                <a:cs typeface="Arial" panose="020B0604020202020204" pitchFamily="34" charset="0"/>
              </a:rPr>
              <a:t>IT’S EASY TO GET THE FUTURE WRONG</a:t>
            </a:r>
          </a:p>
        </p:txBody>
      </p:sp>
      <p:sp>
        <p:nvSpPr>
          <p:cNvPr id="5" name="Shape 140">
            <a:extLst>
              <a:ext uri="{FF2B5EF4-FFF2-40B4-BE49-F238E27FC236}">
                <a16:creationId xmlns:a16="http://schemas.microsoft.com/office/drawing/2014/main" id="{6B37DAA1-5E61-4D38-9CC7-DD2377409297}"/>
              </a:ext>
            </a:extLst>
          </p:cNvPr>
          <p:cNvSpPr txBox="1">
            <a:spLocks/>
          </p:cNvSpPr>
          <p:nvPr/>
        </p:nvSpPr>
        <p:spPr bwMode="auto">
          <a:xfrm>
            <a:off x="1219200" y="6908800"/>
            <a:ext cx="21945600" cy="939800"/>
          </a:xfrm>
          <a:prstGeom prst="rect">
            <a:avLst/>
          </a:prstGeom>
        </p:spPr>
        <p:txBody>
          <a:bodyPr vert="horz" wrap="square"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ct val="0"/>
              </a:spcBef>
              <a:buClrTx/>
              <a:buNone/>
              <a:defRPr/>
            </a:pPr>
            <a:r>
              <a:rPr lang="en-US" altLang="en-US" sz="5600" b="1" dirty="0">
                <a:solidFill>
                  <a:prstClr val="black">
                    <a:lumMod val="75000"/>
                    <a:lumOff val="25000"/>
                  </a:prstClr>
                </a:solidFill>
                <a:uFillTx/>
                <a:latin typeface="Calibri" panose="020F0502020204030204"/>
              </a:rPr>
              <a:t>We have a long history of it, in fact.</a:t>
            </a:r>
          </a:p>
        </p:txBody>
      </p:sp>
      <p:grpSp>
        <p:nvGrpSpPr>
          <p:cNvPr id="25" name="Group 24">
            <a:extLst>
              <a:ext uri="{FF2B5EF4-FFF2-40B4-BE49-F238E27FC236}">
                <a16:creationId xmlns:a16="http://schemas.microsoft.com/office/drawing/2014/main" id="{5BE67762-6F56-4FCD-89EB-307837B203FA}"/>
              </a:ext>
            </a:extLst>
          </p:cNvPr>
          <p:cNvGrpSpPr/>
          <p:nvPr/>
        </p:nvGrpSpPr>
        <p:grpSpPr>
          <a:xfrm>
            <a:off x="0" y="12031494"/>
            <a:ext cx="24384000" cy="1227306"/>
            <a:chOff x="0" y="12031494"/>
            <a:chExt cx="24384000" cy="1227306"/>
          </a:xfrm>
        </p:grpSpPr>
        <p:sp>
          <p:nvSpPr>
            <p:cNvPr id="26" name="Rectangle 25">
              <a:extLst>
                <a:ext uri="{FF2B5EF4-FFF2-40B4-BE49-F238E27FC236}">
                  <a16:creationId xmlns:a16="http://schemas.microsoft.com/office/drawing/2014/main" id="{91D16A7E-C015-41F6-819E-43154CA5C4C6}"/>
                </a:ext>
              </a:extLst>
            </p:cNvPr>
            <p:cNvSpPr/>
            <p:nvPr/>
          </p:nvSpPr>
          <p:spPr>
            <a:xfrm>
              <a:off x="0" y="12115800"/>
              <a:ext cx="24384000" cy="914400"/>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27" name="Rectangle 26">
              <a:extLst>
                <a:ext uri="{FF2B5EF4-FFF2-40B4-BE49-F238E27FC236}">
                  <a16:creationId xmlns:a16="http://schemas.microsoft.com/office/drawing/2014/main" id="{28465129-7C3A-4224-9133-FE35659E56E7}"/>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28" name="Straight Connector 27">
              <a:extLst>
                <a:ext uri="{FF2B5EF4-FFF2-40B4-BE49-F238E27FC236}">
                  <a16:creationId xmlns:a16="http://schemas.microsoft.com/office/drawing/2014/main" id="{150BC9FB-C899-48F4-99DA-6180501E09A2}"/>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29" name="Foresight logo-01.png">
              <a:extLst>
                <a:ext uri="{FF2B5EF4-FFF2-40B4-BE49-F238E27FC236}">
                  <a16:creationId xmlns:a16="http://schemas.microsoft.com/office/drawing/2014/main" id="{31DBA266-D77C-4C94-9486-41ECC5A1E199}"/>
                </a:ext>
              </a:extLst>
            </p:cNvPr>
            <p:cNvPicPr/>
            <p:nvPr/>
          </p:nvPicPr>
          <p:blipFill rotWithShape="1">
            <a:blip r:embed="rId3">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Tree>
    <p:extLst>
      <p:ext uri="{BB962C8B-B14F-4D97-AF65-F5344CB8AC3E}">
        <p14:creationId xmlns:p14="http://schemas.microsoft.com/office/powerpoint/2010/main" val="271173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CB0F38B-298C-4BA2-97C8-5A006512E30D}"/>
              </a:ext>
            </a:extLst>
          </p:cNvPr>
          <p:cNvSpPr/>
          <p:nvPr/>
        </p:nvSpPr>
        <p:spPr>
          <a:xfrm>
            <a:off x="0" y="0"/>
            <a:ext cx="24384000" cy="13716000"/>
          </a:xfrm>
          <a:prstGeom prst="rect">
            <a:avLst/>
          </a:prstGeom>
          <a:gradFill flip="none" rotWithShape="1">
            <a:gsLst>
              <a:gs pos="66000">
                <a:schemeClr val="bg1">
                  <a:lumMod val="95000"/>
                </a:schemeClr>
              </a:gs>
              <a:gs pos="100000">
                <a:schemeClr val="bg1">
                  <a:lumMod val="65000"/>
                </a:schemeClr>
              </a:gs>
            </a:gsLst>
            <a:path path="circle">
              <a:fillToRect l="50000" t="50000" r="50000" b="50000"/>
            </a:path>
            <a:tileRect/>
          </a:gra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grpSp>
        <p:nvGrpSpPr>
          <p:cNvPr id="11" name="Group 166">
            <a:extLst>
              <a:ext uri="{FF2B5EF4-FFF2-40B4-BE49-F238E27FC236}">
                <a16:creationId xmlns:a16="http://schemas.microsoft.com/office/drawing/2014/main" id="{D6104CA7-B7CE-43D9-A0F7-29108C44BA83}"/>
              </a:ext>
            </a:extLst>
          </p:cNvPr>
          <p:cNvGrpSpPr>
            <a:grpSpLocks/>
          </p:cNvGrpSpPr>
          <p:nvPr/>
        </p:nvGrpSpPr>
        <p:grpSpPr bwMode="auto">
          <a:xfrm>
            <a:off x="14574996" y="3415032"/>
            <a:ext cx="7518400" cy="7518400"/>
            <a:chOff x="0" y="0"/>
            <a:chExt cx="7518628" cy="7518516"/>
          </a:xfrm>
        </p:grpSpPr>
        <p:pic>
          <p:nvPicPr>
            <p:cNvPr id="12" name="Harry-Warner.png">
              <a:extLst>
                <a:ext uri="{FF2B5EF4-FFF2-40B4-BE49-F238E27FC236}">
                  <a16:creationId xmlns:a16="http://schemas.microsoft.com/office/drawing/2014/main" id="{17F5712F-DC46-4B64-BC4E-98DB3BBCC341}"/>
                </a:ext>
              </a:extLst>
            </p:cNvPr>
            <p:cNvPicPr/>
            <p:nvPr/>
          </p:nvPicPr>
          <p:blipFill>
            <a:blip r:embed="rId3">
              <a:extLst/>
            </a:blip>
            <a:stretch>
              <a:fillRect/>
            </a:stretch>
          </p:blipFill>
          <p:spPr>
            <a:xfrm>
              <a:off x="0" y="0"/>
              <a:ext cx="7518629" cy="7518517"/>
            </a:xfrm>
            <a:prstGeom prst="rect">
              <a:avLst/>
            </a:prstGeom>
            <a:ln>
              <a:noFill/>
            </a:ln>
            <a:effectLst>
              <a:reflection stA="29553" endPos="40000" dir="5400000" sy="-100000" algn="bl" rotWithShape="0"/>
            </a:effectLst>
          </p:spPr>
        </p:pic>
        <p:sp>
          <p:nvSpPr>
            <p:cNvPr id="13" name="Shape 165">
              <a:extLst>
                <a:ext uri="{FF2B5EF4-FFF2-40B4-BE49-F238E27FC236}">
                  <a16:creationId xmlns:a16="http://schemas.microsoft.com/office/drawing/2014/main" id="{5D4A6156-8F78-4D69-992F-8EB149E11C86}"/>
                </a:ext>
              </a:extLst>
            </p:cNvPr>
            <p:cNvSpPr/>
            <p:nvPr/>
          </p:nvSpPr>
          <p:spPr>
            <a:xfrm>
              <a:off x="0" y="0"/>
              <a:ext cx="7518628" cy="751851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63500" cap="flat">
              <a:solidFill>
                <a:srgbClr val="E6A300"/>
              </a:solidFill>
              <a:prstDash val="solid"/>
              <a:round/>
            </a:ln>
          </p:spPr>
          <p:txBody>
            <a:bodyPr/>
            <a:lstStyle/>
            <a:p>
              <a:pPr algn="l" rtl="0">
                <a:defRPr/>
              </a:pPr>
              <a:endParaRPr sz="1800" dirty="0">
                <a:solidFill>
                  <a:prstClr val="black"/>
                </a:solidFill>
                <a:latin typeface="Calibri" panose="020F0502020204030204"/>
              </a:endParaRPr>
            </a:p>
          </p:txBody>
        </p:sp>
      </p:grpSp>
      <p:sp>
        <p:nvSpPr>
          <p:cNvPr id="14" name="Shape 167">
            <a:extLst>
              <a:ext uri="{FF2B5EF4-FFF2-40B4-BE49-F238E27FC236}">
                <a16:creationId xmlns:a16="http://schemas.microsoft.com/office/drawing/2014/main" id="{E27C4DF9-5A71-468D-8290-F2BFA98A7457}"/>
              </a:ext>
            </a:extLst>
          </p:cNvPr>
          <p:cNvSpPr/>
          <p:nvPr/>
        </p:nvSpPr>
        <p:spPr>
          <a:xfrm>
            <a:off x="3395344" y="4352927"/>
            <a:ext cx="11442700" cy="2539157"/>
          </a:xfrm>
          <a:prstGeom prst="rect">
            <a:avLst/>
          </a:prstGeom>
          <a:ln w="12700">
            <a:miter lim="400000"/>
          </a:ln>
          <a:extLst>
            <a:ext uri="{C572A759-6A51-4108-AA02-DFA0A04FC94B}"/>
          </a:extLst>
        </p:spPr>
        <p:txBody>
          <a:bodyPr lIns="38100" tIns="38100" rIns="38100" bIns="38100">
            <a:spAutoFit/>
          </a:bodyPr>
          <a:lstStyle/>
          <a:p>
            <a:pPr lvl="1" indent="0" algn="l" rtl="0">
              <a:buClr>
                <a:srgbClr val="FFFFFF"/>
              </a:buClr>
              <a:defRPr sz="1800">
                <a:solidFill>
                  <a:srgbClr val="000000"/>
                </a:solidFill>
                <a:uFillTx/>
              </a:defRPr>
            </a:pPr>
            <a:r>
              <a:rPr sz="8000" b="1" dirty="0">
                <a:solidFill>
                  <a:prstClr val="black">
                    <a:lumMod val="65000"/>
                    <a:lumOff val="35000"/>
                  </a:prstClr>
                </a:solidFill>
                <a:uFill>
                  <a:solidFill>
                    <a:srgbClr val="899AA5"/>
                  </a:solidFill>
                </a:uFill>
                <a:latin typeface="Arial" panose="020B0604020202020204" pitchFamily="34" charset="0"/>
                <a:ea typeface="Montserrat-Regular"/>
                <a:cs typeface="Montserrat-Regular"/>
                <a:sym typeface="Montserrat-Regular"/>
              </a:rPr>
              <a:t>“Who the hell wants</a:t>
            </a:r>
          </a:p>
          <a:p>
            <a:pPr lvl="1" indent="0" algn="l" rtl="0">
              <a:buClr>
                <a:srgbClr val="FFFFFF"/>
              </a:buClr>
              <a:defRPr sz="1800">
                <a:solidFill>
                  <a:srgbClr val="000000"/>
                </a:solidFill>
                <a:uFillTx/>
              </a:defRPr>
            </a:pPr>
            <a:r>
              <a:rPr sz="8000" b="1" dirty="0">
                <a:solidFill>
                  <a:prstClr val="black">
                    <a:lumMod val="65000"/>
                    <a:lumOff val="35000"/>
                  </a:prstClr>
                </a:solidFill>
                <a:uFill>
                  <a:solidFill>
                    <a:srgbClr val="899AA5"/>
                  </a:solidFill>
                </a:uFill>
                <a:latin typeface="Arial" panose="020B0604020202020204" pitchFamily="34" charset="0"/>
                <a:ea typeface="Montserrat-Regular"/>
                <a:cs typeface="Montserrat-Regular"/>
                <a:sym typeface="Montserrat-Regular"/>
              </a:rPr>
              <a:t> to hear actors talk?”</a:t>
            </a:r>
          </a:p>
        </p:txBody>
      </p:sp>
      <p:sp>
        <p:nvSpPr>
          <p:cNvPr id="15" name="Shape 168">
            <a:extLst>
              <a:ext uri="{FF2B5EF4-FFF2-40B4-BE49-F238E27FC236}">
                <a16:creationId xmlns:a16="http://schemas.microsoft.com/office/drawing/2014/main" id="{8553621F-7161-4258-AF30-702A3601E6C5}"/>
              </a:ext>
            </a:extLst>
          </p:cNvPr>
          <p:cNvSpPr txBox="1">
            <a:spLocks/>
          </p:cNvSpPr>
          <p:nvPr/>
        </p:nvSpPr>
        <p:spPr>
          <a:xfrm>
            <a:off x="1158240" y="648336"/>
            <a:ext cx="21945600" cy="1295400"/>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800">
              <a:spcBef>
                <a:spcPts val="0"/>
              </a:spcBef>
              <a:buClrTx/>
              <a:defRPr sz="1800" b="0" cap="none" spc="0">
                <a:solidFill>
                  <a:srgbClr val="000000"/>
                </a:solidFill>
                <a:uFillTx/>
              </a:defRPr>
            </a:pPr>
            <a:r>
              <a:rPr lang="en-US" sz="8000" b="1" dirty="0">
                <a:solidFill>
                  <a:prstClr val="black">
                    <a:lumMod val="65000"/>
                    <a:lumOff val="35000"/>
                  </a:prstClr>
                </a:solidFill>
                <a:uFillTx/>
                <a:latin typeface="Arial" panose="020B0604020202020204" pitchFamily="34" charset="0"/>
                <a:cs typeface="Arial" panose="020B0604020202020204" pitchFamily="34" charset="0"/>
                <a:sym typeface="Montserrat-Regular"/>
              </a:rPr>
              <a:t>HARRY WARNER </a:t>
            </a:r>
            <a:r>
              <a:rPr lang="en-US" sz="8000" b="1" dirty="0">
                <a:solidFill>
                  <a:srgbClr val="1F2C5C"/>
                </a:solidFill>
                <a:uFill>
                  <a:solidFill>
                    <a:srgbClr val="899AA5"/>
                  </a:solidFill>
                </a:uFill>
                <a:latin typeface="Arial" panose="020B0604020202020204" pitchFamily="34" charset="0"/>
                <a:cs typeface="Arial" panose="020B0604020202020204" pitchFamily="34" charset="0"/>
                <a:sym typeface="Montserrat-Regular"/>
              </a:rPr>
              <a:t>1925</a:t>
            </a:r>
          </a:p>
        </p:txBody>
      </p:sp>
      <p:sp>
        <p:nvSpPr>
          <p:cNvPr id="16" name="Shape 170">
            <a:extLst>
              <a:ext uri="{FF2B5EF4-FFF2-40B4-BE49-F238E27FC236}">
                <a16:creationId xmlns:a16="http://schemas.microsoft.com/office/drawing/2014/main" id="{E4511DE0-C904-43E6-AC0B-68659AF6C55C}"/>
              </a:ext>
            </a:extLst>
          </p:cNvPr>
          <p:cNvSpPr>
            <a:spLocks/>
          </p:cNvSpPr>
          <p:nvPr/>
        </p:nvSpPr>
        <p:spPr bwMode="auto">
          <a:xfrm flipH="1">
            <a:off x="14574996" y="9009382"/>
            <a:ext cx="1487488" cy="16256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71" y="9422"/>
                </a:moveTo>
                <a:cubicBezTo>
                  <a:pt x="771" y="0"/>
                  <a:pt x="771" y="0"/>
                  <a:pt x="771" y="0"/>
                </a:cubicBezTo>
                <a:cubicBezTo>
                  <a:pt x="9814" y="0"/>
                  <a:pt x="9814" y="0"/>
                  <a:pt x="9814" y="0"/>
                </a:cubicBezTo>
                <a:cubicBezTo>
                  <a:pt x="9814" y="7447"/>
                  <a:pt x="9814" y="7447"/>
                  <a:pt x="9814" y="7447"/>
                </a:cubicBezTo>
                <a:cubicBezTo>
                  <a:pt x="9814" y="11438"/>
                  <a:pt x="9343" y="14359"/>
                  <a:pt x="8357" y="16128"/>
                </a:cubicBezTo>
                <a:cubicBezTo>
                  <a:pt x="7029" y="18555"/>
                  <a:pt x="4929" y="20366"/>
                  <a:pt x="2057" y="21600"/>
                </a:cubicBezTo>
                <a:cubicBezTo>
                  <a:pt x="0" y="18432"/>
                  <a:pt x="0" y="18432"/>
                  <a:pt x="0" y="18432"/>
                </a:cubicBezTo>
                <a:cubicBezTo>
                  <a:pt x="1714" y="17774"/>
                  <a:pt x="2957" y="16704"/>
                  <a:pt x="3771" y="15305"/>
                </a:cubicBezTo>
                <a:cubicBezTo>
                  <a:pt x="4629" y="13865"/>
                  <a:pt x="5100" y="11890"/>
                  <a:pt x="5186" y="9422"/>
                </a:cubicBezTo>
                <a:lnTo>
                  <a:pt x="771" y="9422"/>
                </a:lnTo>
                <a:close/>
                <a:moveTo>
                  <a:pt x="12557" y="9422"/>
                </a:moveTo>
                <a:cubicBezTo>
                  <a:pt x="12557" y="0"/>
                  <a:pt x="12557" y="0"/>
                  <a:pt x="12557" y="0"/>
                </a:cubicBezTo>
                <a:cubicBezTo>
                  <a:pt x="21600" y="0"/>
                  <a:pt x="21600" y="0"/>
                  <a:pt x="21600" y="0"/>
                </a:cubicBezTo>
                <a:cubicBezTo>
                  <a:pt x="21600" y="7447"/>
                  <a:pt x="21600" y="7447"/>
                  <a:pt x="21600" y="7447"/>
                </a:cubicBezTo>
                <a:cubicBezTo>
                  <a:pt x="21600" y="11438"/>
                  <a:pt x="21129" y="14359"/>
                  <a:pt x="20143" y="16128"/>
                </a:cubicBezTo>
                <a:cubicBezTo>
                  <a:pt x="18814" y="18555"/>
                  <a:pt x="16714" y="20366"/>
                  <a:pt x="13886" y="21600"/>
                </a:cubicBezTo>
                <a:cubicBezTo>
                  <a:pt x="11829" y="18432"/>
                  <a:pt x="11829" y="18432"/>
                  <a:pt x="11829" y="18432"/>
                </a:cubicBezTo>
                <a:cubicBezTo>
                  <a:pt x="13500" y="17774"/>
                  <a:pt x="14743" y="16704"/>
                  <a:pt x="15600" y="15305"/>
                </a:cubicBezTo>
                <a:cubicBezTo>
                  <a:pt x="16414" y="13865"/>
                  <a:pt x="16886" y="11890"/>
                  <a:pt x="16971" y="9422"/>
                </a:cubicBezTo>
                <a:lnTo>
                  <a:pt x="12557" y="9422"/>
                </a:lnTo>
                <a:close/>
              </a:path>
            </a:pathLst>
          </a:custGeom>
          <a:solidFill>
            <a:srgbClr val="1F2C5C"/>
          </a:solidFill>
          <a:ln>
            <a:noFill/>
          </a:ln>
          <a:extLst/>
        </p:spPr>
        <p:txBody>
          <a:bodyPr lIns="0" tIns="0" rIns="0" bIns="0"/>
          <a:lstStyle/>
          <a:p>
            <a:pPr algn="l" rtl="0">
              <a:buClrTx/>
            </a:pPr>
            <a:endParaRPr lang="en-US" sz="1800" kern="1200">
              <a:solidFill>
                <a:prstClr val="black"/>
              </a:solidFill>
              <a:uFillTx/>
              <a:latin typeface="Calibri" panose="020F0502020204030204"/>
            </a:endParaRPr>
          </a:p>
        </p:txBody>
      </p:sp>
      <p:sp>
        <p:nvSpPr>
          <p:cNvPr id="9" name="Shape 156">
            <a:extLst>
              <a:ext uri="{FF2B5EF4-FFF2-40B4-BE49-F238E27FC236}">
                <a16:creationId xmlns:a16="http://schemas.microsoft.com/office/drawing/2014/main" id="{1E050888-9CB6-4D8C-A0AD-2C503B02E984}"/>
              </a:ext>
            </a:extLst>
          </p:cNvPr>
          <p:cNvSpPr/>
          <p:nvPr/>
        </p:nvSpPr>
        <p:spPr>
          <a:xfrm>
            <a:off x="1219200" y="1851027"/>
            <a:ext cx="21945600" cy="933450"/>
          </a:xfrm>
          <a:prstGeom prst="rect">
            <a:avLst/>
          </a:prstGeom>
          <a:ln w="12700">
            <a:round/>
          </a:ln>
          <a:extLst>
            <a:ext uri="{C572A759-6A51-4108-AA02-DFA0A04FC94B}"/>
          </a:extLst>
        </p:spPr>
        <p:txBody>
          <a:bodyPr lIns="38100" tIns="38100" rIns="38100" bIns="38100"/>
          <a:lstStyle>
            <a:lvl1pPr algn="ctr">
              <a:defRPr sz="5200">
                <a:solidFill>
                  <a:srgbClr val="899AA5"/>
                </a:solidFill>
                <a:uFill>
                  <a:solidFill>
                    <a:srgbClr val="899AA5"/>
                  </a:solidFill>
                </a:uFill>
                <a:latin typeface="Montserrat-Regular"/>
                <a:ea typeface="Montserrat-Regular"/>
                <a:cs typeface="Montserrat-Regular"/>
                <a:sym typeface="Montserrat-Regular"/>
              </a:defRPr>
            </a:lvl1pPr>
          </a:lstStyle>
          <a:p>
            <a:pPr rtl="0">
              <a:defRPr sz="1800">
                <a:solidFill>
                  <a:srgbClr val="000000"/>
                </a:solidFill>
                <a:uFillTx/>
              </a:defRPr>
            </a:pPr>
            <a:r>
              <a:rPr lang="en-US" sz="5400" b="1" dirty="0">
                <a:solidFill>
                  <a:prstClr val="black">
                    <a:lumMod val="65000"/>
                    <a:lumOff val="35000"/>
                  </a:prstClr>
                </a:solidFill>
                <a:uFillTx/>
                <a:latin typeface="Arial" panose="020B0604020202020204" pitchFamily="34" charset="0"/>
                <a:cs typeface="Arial" panose="020B0604020202020204" pitchFamily="34" charset="0"/>
              </a:rPr>
              <a:t>One of the Warner Brothers</a:t>
            </a:r>
            <a:endParaRPr sz="5400" b="1" dirty="0">
              <a:solidFill>
                <a:prstClr val="black">
                  <a:lumMod val="65000"/>
                  <a:lumOff val="35000"/>
                </a:prstClr>
              </a:solidFill>
              <a:uFillTx/>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09D525C2-1798-4C11-9E4B-B1FB005686DE}"/>
              </a:ext>
            </a:extLst>
          </p:cNvPr>
          <p:cNvGrpSpPr/>
          <p:nvPr/>
        </p:nvGrpSpPr>
        <p:grpSpPr>
          <a:xfrm>
            <a:off x="0" y="12031494"/>
            <a:ext cx="24384000" cy="1227306"/>
            <a:chOff x="0" y="12031494"/>
            <a:chExt cx="24384000" cy="1227306"/>
          </a:xfrm>
        </p:grpSpPr>
        <p:sp>
          <p:nvSpPr>
            <p:cNvPr id="32" name="Rectangle 31">
              <a:extLst>
                <a:ext uri="{FF2B5EF4-FFF2-40B4-BE49-F238E27FC236}">
                  <a16:creationId xmlns:a16="http://schemas.microsoft.com/office/drawing/2014/main" id="{03539DB9-9A29-40EE-B89D-FCEA18649E0A}"/>
                </a:ext>
              </a:extLst>
            </p:cNvPr>
            <p:cNvSpPr/>
            <p:nvPr/>
          </p:nvSpPr>
          <p:spPr>
            <a:xfrm>
              <a:off x="0" y="12115800"/>
              <a:ext cx="24384000" cy="914400"/>
            </a:xfrm>
            <a:prstGeom prst="rect">
              <a:avLst/>
            </a:prstGeom>
            <a:solidFill>
              <a:srgbClr val="002060"/>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dirty="0">
                <a:ln>
                  <a:noFill/>
                </a:ln>
                <a:solidFill>
                  <a:srgbClr val="009FD8"/>
                </a:solidFill>
                <a:effectLst/>
                <a:uFill>
                  <a:solidFill>
                    <a:srgbClr val="009FD8"/>
                  </a:solidFill>
                </a:uFill>
                <a:latin typeface="+mn-lt"/>
                <a:ea typeface="+mn-ea"/>
                <a:cs typeface="+mn-cs"/>
                <a:sym typeface="ArialUnicodeMS"/>
              </a:endParaRPr>
            </a:p>
          </p:txBody>
        </p:sp>
        <p:sp>
          <p:nvSpPr>
            <p:cNvPr id="33" name="Rectangle 32">
              <a:extLst>
                <a:ext uri="{FF2B5EF4-FFF2-40B4-BE49-F238E27FC236}">
                  <a16:creationId xmlns:a16="http://schemas.microsoft.com/office/drawing/2014/main" id="{7B2FB956-99D1-4ADB-AC1B-52D1BD7FE527}"/>
                </a:ext>
              </a:extLst>
            </p:cNvPr>
            <p:cNvSpPr/>
            <p:nvPr/>
          </p:nvSpPr>
          <p:spPr>
            <a:xfrm>
              <a:off x="0" y="13030200"/>
              <a:ext cx="24384000" cy="228600"/>
            </a:xfrm>
            <a:prstGeom prst="rect">
              <a:avLst/>
            </a:prstGeom>
            <a:solidFill>
              <a:schemeClr val="tx2"/>
            </a:solidFill>
            <a:ln w="50800" cap="flat">
              <a:no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1828800" rtl="0" fontAlgn="auto" latinLnBrk="1" hangingPunct="0">
                <a:lnSpc>
                  <a:spcPct val="100000"/>
                </a:lnSpc>
                <a:spcBef>
                  <a:spcPts val="0"/>
                </a:spcBef>
                <a:spcAft>
                  <a:spcPts val="0"/>
                </a:spcAft>
                <a:buClr>
                  <a:srgbClr val="009FD8"/>
                </a:buClr>
                <a:buSzTx/>
                <a:buFont typeface="ArialUnicodeMS"/>
                <a:buNone/>
                <a:tabLst/>
              </a:pPr>
              <a:endParaRPr kumimoji="0" lang="en-US" sz="3400" b="0" i="0" u="none" strike="noStrike" cap="none" spc="0" normalizeH="0" baseline="0">
                <a:ln>
                  <a:noFill/>
                </a:ln>
                <a:solidFill>
                  <a:srgbClr val="009FD8"/>
                </a:solidFill>
                <a:effectLst/>
                <a:uFill>
                  <a:solidFill>
                    <a:srgbClr val="009FD8"/>
                  </a:solidFill>
                </a:uFill>
                <a:latin typeface="+mn-lt"/>
                <a:ea typeface="+mn-ea"/>
                <a:cs typeface="+mn-cs"/>
                <a:sym typeface="ArialUnicodeMS"/>
              </a:endParaRPr>
            </a:p>
          </p:txBody>
        </p:sp>
        <p:cxnSp>
          <p:nvCxnSpPr>
            <p:cNvPr id="34" name="Straight Connector 33">
              <a:extLst>
                <a:ext uri="{FF2B5EF4-FFF2-40B4-BE49-F238E27FC236}">
                  <a16:creationId xmlns:a16="http://schemas.microsoft.com/office/drawing/2014/main" id="{2EAE3CED-B332-4B30-B0F4-25CE507B4D08}"/>
                </a:ext>
              </a:extLst>
            </p:cNvPr>
            <p:cNvCxnSpPr/>
            <p:nvPr/>
          </p:nvCxnSpPr>
          <p:spPr>
            <a:xfrm>
              <a:off x="0" y="13030200"/>
              <a:ext cx="24384000" cy="0"/>
            </a:xfrm>
            <a:prstGeom prst="line">
              <a:avLst/>
            </a:prstGeom>
            <a:noFill/>
            <a:ln w="38100" cap="flat">
              <a:solidFill>
                <a:srgbClr val="FFFFFF"/>
              </a:solidFill>
              <a:prstDash val="solid"/>
              <a:miter lim="400000"/>
            </a:ln>
            <a:effectLst/>
          </p:spPr>
          <p:style>
            <a:lnRef idx="0">
              <a:scrgbClr r="0" g="0" b="0"/>
            </a:lnRef>
            <a:fillRef idx="0">
              <a:scrgbClr r="0" g="0" b="0"/>
            </a:fillRef>
            <a:effectRef idx="0">
              <a:scrgbClr r="0" g="0" b="0"/>
            </a:effectRef>
            <a:fontRef idx="none"/>
          </p:style>
        </p:cxnSp>
        <p:pic>
          <p:nvPicPr>
            <p:cNvPr id="35" name="Foresight logo-01.png">
              <a:extLst>
                <a:ext uri="{FF2B5EF4-FFF2-40B4-BE49-F238E27FC236}">
                  <a16:creationId xmlns:a16="http://schemas.microsoft.com/office/drawing/2014/main" id="{D488BB6C-3534-442D-AC50-7D284911503C}"/>
                </a:ext>
              </a:extLst>
            </p:cNvPr>
            <p:cNvPicPr/>
            <p:nvPr/>
          </p:nvPicPr>
          <p:blipFill rotWithShape="1">
            <a:blip r:embed="rId4">
              <a:duotone>
                <a:schemeClr val="bg2">
                  <a:shade val="45000"/>
                  <a:satMod val="135000"/>
                </a:schemeClr>
                <a:prstClr val="white"/>
              </a:duotone>
              <a:extLst/>
            </a:blip>
            <a:srcRect b="46312"/>
            <a:stretch/>
          </p:blipFill>
          <p:spPr>
            <a:xfrm>
              <a:off x="304800" y="12031494"/>
              <a:ext cx="2286000" cy="1227306"/>
            </a:xfrm>
            <a:prstGeom prst="rect">
              <a:avLst/>
            </a:prstGeom>
            <a:ln w="12700">
              <a:miter lim="400000"/>
            </a:ln>
          </p:spPr>
        </p:pic>
      </p:grpSp>
    </p:spTree>
    <p:extLst>
      <p:ext uri="{BB962C8B-B14F-4D97-AF65-F5344CB8AC3E}">
        <p14:creationId xmlns:p14="http://schemas.microsoft.com/office/powerpoint/2010/main" val="3255499177"/>
      </p:ext>
    </p:extLst>
  </p:cSld>
  <p:clrMapOvr>
    <a:masterClrMapping/>
  </p:clrMapOvr>
</p:sld>
</file>

<file path=ppt/theme/theme1.xml><?xml version="1.0" encoding="utf-8"?>
<a:theme xmlns:a="http://schemas.openxmlformats.org/drawingml/2006/main" name="White">
  <a:themeElements>
    <a:clrScheme name="White">
      <a:dk1>
        <a:srgbClr val="D8D8D8"/>
      </a:dk1>
      <a:lt1>
        <a:srgbClr val="009FD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UnicodeMS"/>
        <a:ea typeface="ArialUnicodeMS"/>
        <a:cs typeface="ArialUnicodeMS"/>
      </a:majorFont>
      <a:minorFont>
        <a:latin typeface="ArialUnicodeMS"/>
        <a:ea typeface="ArialUnicodeMS"/>
        <a:cs typeface="ArialUnicodeM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0800" cap="flat">
          <a:solidFill>
            <a:srgbClr val="009FD8"/>
          </a:solidFill>
          <a:prstDash val="solid"/>
          <a:miter lim="400000"/>
        </a:ln>
        <a:effectLst/>
      </a:spPr>
      <a:bodyPr rot="0" spcFirstLastPara="1" vertOverflow="overflow" horzOverflow="overflow" vert="horz" wrap="square" lIns="38100" tIns="38100" rIns="38100" bIns="38100" numCol="1" spcCol="38100" rtlCol="0" anchor="t">
        <a:spAutoFit/>
      </a:bodyPr>
      <a:lstStyle>
        <a:defPPr marL="0" marR="0" indent="0" algn="l" defTabSz="1828800" rtl="0" fontAlgn="auto" latinLnBrk="1" hangingPunct="0">
          <a:lnSpc>
            <a:spcPct val="100000"/>
          </a:lnSpc>
          <a:spcBef>
            <a:spcPts val="0"/>
          </a:spcBef>
          <a:spcAft>
            <a:spcPts val="0"/>
          </a:spcAft>
          <a:buClr>
            <a:srgbClr val="009FD8"/>
          </a:buClr>
          <a:buSzTx/>
          <a:buFont typeface="ArialUnicodeMS"/>
          <a:buNone/>
          <a:tabLst/>
          <a:defRPr kumimoji="0" sz="3400" b="0" i="0" u="none" strike="noStrike" cap="none" spc="0" normalizeH="0" baseline="0">
            <a:ln>
              <a:noFill/>
            </a:ln>
            <a:solidFill>
              <a:srgbClr val="009FD8"/>
            </a:solidFill>
            <a:effectLst/>
            <a:uFill>
              <a:solidFill>
                <a:srgbClr val="009FD8"/>
              </a:solidFill>
            </a:uFill>
            <a:latin typeface="+mn-lt"/>
            <a:ea typeface="+mn-ea"/>
            <a:cs typeface="+mn-cs"/>
            <a:sym typeface="ArialUnicode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1828800" rtl="0" fontAlgn="auto" latinLnBrk="1" hangingPunct="0">
          <a:lnSpc>
            <a:spcPct val="100000"/>
          </a:lnSpc>
          <a:spcBef>
            <a:spcPts val="0"/>
          </a:spcBef>
          <a:spcAft>
            <a:spcPts val="0"/>
          </a:spcAft>
          <a:buClr>
            <a:srgbClr val="009FD8"/>
          </a:buClr>
          <a:buSzTx/>
          <a:buFont typeface="ArialUnicodeMS"/>
          <a:buNone/>
          <a:tabLst/>
          <a:defRPr kumimoji="0" sz="3400" b="0" i="0" u="none" strike="noStrike" cap="none" spc="0" normalizeH="0" baseline="0">
            <a:ln>
              <a:noFill/>
            </a:ln>
            <a:solidFill>
              <a:srgbClr val="009FD8"/>
            </a:solidFill>
            <a:effectLst/>
            <a:uFill>
              <a:solidFill>
                <a:srgbClr val="009FD8"/>
              </a:solidFill>
            </a:uFill>
            <a:latin typeface="+mn-lt"/>
            <a:ea typeface="+mn-ea"/>
            <a:cs typeface="+mn-cs"/>
            <a:sym typeface="ArialUnicode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D8D8D8"/>
      </a:dk1>
      <a:lt1>
        <a:srgbClr val="009FD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UnicodeMS"/>
        <a:ea typeface="ArialUnicodeMS"/>
        <a:cs typeface="ArialUnicodeMS"/>
      </a:majorFont>
      <a:minorFont>
        <a:latin typeface="ArialUnicodeMS"/>
        <a:ea typeface="ArialUnicodeMS"/>
        <a:cs typeface="ArialUnicodeM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0800" cap="flat">
          <a:solidFill>
            <a:srgbClr val="009FD8"/>
          </a:solidFill>
          <a:prstDash val="solid"/>
          <a:miter lim="400000"/>
        </a:ln>
        <a:effectLst/>
      </a:spPr>
      <a:bodyPr rot="0" spcFirstLastPara="1" vertOverflow="overflow" horzOverflow="overflow" vert="horz" wrap="square" lIns="38100" tIns="38100" rIns="38100" bIns="38100" numCol="1" spcCol="38100" rtlCol="0" anchor="t">
        <a:spAutoFit/>
      </a:bodyPr>
      <a:lstStyle>
        <a:defPPr marL="0" marR="0" indent="0" algn="l" defTabSz="1828800" rtl="0" fontAlgn="auto" latinLnBrk="1" hangingPunct="0">
          <a:lnSpc>
            <a:spcPct val="100000"/>
          </a:lnSpc>
          <a:spcBef>
            <a:spcPts val="0"/>
          </a:spcBef>
          <a:spcAft>
            <a:spcPts val="0"/>
          </a:spcAft>
          <a:buClr>
            <a:srgbClr val="009FD8"/>
          </a:buClr>
          <a:buSzTx/>
          <a:buFont typeface="ArialUnicodeMS"/>
          <a:buNone/>
          <a:tabLst/>
          <a:defRPr kumimoji="0" sz="3400" b="0" i="0" u="none" strike="noStrike" cap="none" spc="0" normalizeH="0" baseline="0">
            <a:ln>
              <a:noFill/>
            </a:ln>
            <a:solidFill>
              <a:srgbClr val="009FD8"/>
            </a:solidFill>
            <a:effectLst/>
            <a:uFill>
              <a:solidFill>
                <a:srgbClr val="009FD8"/>
              </a:solidFill>
            </a:uFill>
            <a:latin typeface="+mn-lt"/>
            <a:ea typeface="+mn-ea"/>
            <a:cs typeface="+mn-cs"/>
            <a:sym typeface="ArialUnicode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1828800" rtl="0" fontAlgn="auto" latinLnBrk="1" hangingPunct="0">
          <a:lnSpc>
            <a:spcPct val="100000"/>
          </a:lnSpc>
          <a:spcBef>
            <a:spcPts val="0"/>
          </a:spcBef>
          <a:spcAft>
            <a:spcPts val="0"/>
          </a:spcAft>
          <a:buClr>
            <a:srgbClr val="009FD8"/>
          </a:buClr>
          <a:buSzTx/>
          <a:buFont typeface="ArialUnicodeMS"/>
          <a:buNone/>
          <a:tabLst/>
          <a:defRPr kumimoji="0" sz="3400" b="0" i="0" u="none" strike="noStrike" cap="none" spc="0" normalizeH="0" baseline="0">
            <a:ln>
              <a:noFill/>
            </a:ln>
            <a:solidFill>
              <a:srgbClr val="009FD8"/>
            </a:solidFill>
            <a:effectLst/>
            <a:uFill>
              <a:solidFill>
                <a:srgbClr val="009FD8"/>
              </a:solidFill>
            </a:uFill>
            <a:latin typeface="+mn-lt"/>
            <a:ea typeface="+mn-ea"/>
            <a:cs typeface="+mn-cs"/>
            <a:sym typeface="ArialUnicode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19195</TotalTime>
  <Words>2462</Words>
  <Application>Microsoft Office PowerPoint</Application>
  <PresentationFormat>Custom</PresentationFormat>
  <Paragraphs>1083</Paragraphs>
  <Slides>44</Slides>
  <Notes>44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44</vt:i4>
      </vt:variant>
    </vt:vector>
  </HeadingPairs>
  <TitlesOfParts>
    <vt:vector size="61" baseType="lpstr">
      <vt:lpstr>Sosa Regular</vt:lpstr>
      <vt:lpstr>Entypo</vt:lpstr>
      <vt:lpstr>Montserrat-Regular</vt:lpstr>
      <vt:lpstr>Calibri Light</vt:lpstr>
      <vt:lpstr>Modern Pictograms</vt:lpstr>
      <vt:lpstr>MS Mincho</vt:lpstr>
      <vt:lpstr>Calibri</vt:lpstr>
      <vt:lpstr>Arial</vt:lpstr>
      <vt:lpstr>RaphaelIcons Medium</vt:lpstr>
      <vt:lpstr>Helvetica</vt:lpstr>
      <vt:lpstr>ArialUnicodeMS</vt:lpstr>
      <vt:lpstr>FontAwesome Regular</vt:lpstr>
      <vt:lpstr>White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Why do We plan for the Future?</vt:lpstr>
      <vt:lpstr>PowerPoint Presentation</vt:lpstr>
      <vt:lpstr>PowerPoint Presentation</vt:lpstr>
      <vt:lpstr>THOMAS WATSON 1943</vt:lpstr>
      <vt:lpstr>PACE OF CHANGE IS ACCELERATING</vt:lpstr>
      <vt:lpstr>PowerPoint Presentation</vt:lpstr>
      <vt:lpstr>PowerPoint Presentation</vt:lpstr>
      <vt:lpstr>PowerPoint Presentation</vt:lpstr>
      <vt:lpstr>PowerPoint Presentation</vt:lpstr>
      <vt:lpstr>HOW TO NAVIGATE AN UNCERTAIN FUTURE</vt:lpstr>
      <vt:lpstr>PowerPoint Presentation</vt:lpstr>
      <vt:lpstr>PowerPoint Presentation</vt:lpstr>
      <vt:lpstr>Disruptive drivers of change</vt:lpstr>
      <vt:lpstr>EXAMPLE FREIGHT SIGNPOSTS</vt:lpstr>
      <vt:lpstr>EXAMPLE EXTREME WEATHER signposts</vt:lpstr>
      <vt:lpstr>EXAMPLE Tech signposts</vt:lpstr>
      <vt:lpstr>EXAMPLE SUSTAINABILITY signposts</vt:lpstr>
      <vt:lpstr>EXAMPLE FUELS signposts</vt:lpstr>
      <vt:lpstr>EXAMPLE Demographics signposts</vt:lpstr>
      <vt:lpstr>PowerPoint Presentation</vt:lpstr>
      <vt:lpstr>PowerPoint Presentation</vt:lpstr>
      <vt:lpstr>PowerPoint Presentation</vt:lpstr>
      <vt:lpstr>PowerPoint Presentation</vt:lpstr>
      <vt:lpstr>PowerPoint Presentation</vt:lpstr>
      <vt:lpstr>PowerPoint Presentation</vt:lpstr>
      <vt:lpstr>FORESIGHT SCENARIO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Rotert, Daniel P (Danny)</dc:creator>
  <cp:lastModifiedBy>Sid Mohan</cp:lastModifiedBy>
  <cp:revision>376</cp:revision>
  <cp:lastPrinted>2018-12-18T21:00:56Z</cp:lastPrinted>
  <dcterms:modified xsi:type="dcterms:W3CDTF">2019-05-01T15:26:52Z</dcterms:modified>
</cp:coreProperties>
</file>