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58" r:id="rId2"/>
    <p:sldMasterId id="2147483660" r:id="rId3"/>
    <p:sldMasterId id="2147483668" r:id="rId4"/>
    <p:sldMasterId id="2147483670" r:id="rId5"/>
  </p:sldMasterIdLst>
  <p:notesMasterIdLst>
    <p:notesMasterId r:id="rId28"/>
  </p:notesMasterIdLst>
  <p:sldIdLst>
    <p:sldId id="281" r:id="rId6"/>
    <p:sldId id="282" r:id="rId7"/>
    <p:sldId id="257" r:id="rId8"/>
    <p:sldId id="267" r:id="rId9"/>
    <p:sldId id="268" r:id="rId10"/>
    <p:sldId id="269" r:id="rId11"/>
    <p:sldId id="266" r:id="rId12"/>
    <p:sldId id="270" r:id="rId13"/>
    <p:sldId id="271" r:id="rId14"/>
    <p:sldId id="263" r:id="rId15"/>
    <p:sldId id="264" r:id="rId16"/>
    <p:sldId id="261" r:id="rId17"/>
    <p:sldId id="262" r:id="rId18"/>
    <p:sldId id="259" r:id="rId19"/>
    <p:sldId id="260" r:id="rId20"/>
    <p:sldId id="276" r:id="rId21"/>
    <p:sldId id="272" r:id="rId22"/>
    <p:sldId id="273" r:id="rId23"/>
    <p:sldId id="277" r:id="rId24"/>
    <p:sldId id="274" r:id="rId25"/>
    <p:sldId id="275" r:id="rId26"/>
    <p:sldId id="258"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8058" autoAdjust="0"/>
  </p:normalViewPr>
  <p:slideViewPr>
    <p:cSldViewPr snapToGrid="0" snapToObjects="1" showGuides="1">
      <p:cViewPr varScale="1">
        <p:scale>
          <a:sx n="61" d="100"/>
          <a:sy n="61" d="100"/>
        </p:scale>
        <p:origin x="-2136" y="-90"/>
      </p:cViewPr>
      <p:guideLst>
        <p:guide orient="horz" pos="2160"/>
        <p:guide pos="2880"/>
      </p:guideLst>
    </p:cSldViewPr>
  </p:slideViewPr>
  <p:notesTextViewPr>
    <p:cViewPr>
      <p:scale>
        <a:sx n="100" d="100"/>
        <a:sy n="100" d="100"/>
      </p:scale>
      <p:origin x="0" y="0"/>
    </p:cViewPr>
  </p:notesTextViewPr>
  <p:notesViewPr>
    <p:cSldViewPr snapToGrid="0" snapToObjects="1">
      <p:cViewPr>
        <p:scale>
          <a:sx n="77" d="100"/>
          <a:sy n="77" d="100"/>
        </p:scale>
        <p:origin x="-307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1A8936-9575-4A7B-96FF-759D075096BF}" type="datetimeFigureOut">
              <a:rPr lang="en-US" smtClean="0"/>
              <a:pPr/>
              <a:t>6/8/2017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B0A10-6CCD-44B8-ADDC-B8A3B3A8A373}" type="slidenum">
              <a:rPr lang="en-US" smtClean="0"/>
              <a:pPr/>
              <a:t>‹#›</a:t>
            </a:fld>
            <a:endParaRPr lang="en-US"/>
          </a:p>
        </p:txBody>
      </p:sp>
    </p:spTree>
    <p:extLst>
      <p:ext uri="{BB962C8B-B14F-4D97-AF65-F5344CB8AC3E}">
        <p14:creationId xmlns:p14="http://schemas.microsoft.com/office/powerpoint/2010/main" val="290502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3</a:t>
            </a:fld>
            <a:endParaRPr lang="en-US"/>
          </a:p>
        </p:txBody>
      </p:sp>
    </p:spTree>
    <p:extLst>
      <p:ext uri="{BB962C8B-B14F-4D97-AF65-F5344CB8AC3E}">
        <p14:creationId xmlns:p14="http://schemas.microsoft.com/office/powerpoint/2010/main" val="1481186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12</a:t>
            </a:fld>
            <a:endParaRPr lang="en-US"/>
          </a:p>
        </p:txBody>
      </p:sp>
    </p:spTree>
    <p:extLst>
      <p:ext uri="{BB962C8B-B14F-4D97-AF65-F5344CB8AC3E}">
        <p14:creationId xmlns:p14="http://schemas.microsoft.com/office/powerpoint/2010/main" val="1189246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13</a:t>
            </a:fld>
            <a:endParaRPr lang="en-US"/>
          </a:p>
        </p:txBody>
      </p:sp>
    </p:spTree>
    <p:extLst>
      <p:ext uri="{BB962C8B-B14F-4D97-AF65-F5344CB8AC3E}">
        <p14:creationId xmlns:p14="http://schemas.microsoft.com/office/powerpoint/2010/main" val="2658247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14</a:t>
            </a:fld>
            <a:endParaRPr lang="en-US"/>
          </a:p>
        </p:txBody>
      </p:sp>
    </p:spTree>
    <p:extLst>
      <p:ext uri="{BB962C8B-B14F-4D97-AF65-F5344CB8AC3E}">
        <p14:creationId xmlns:p14="http://schemas.microsoft.com/office/powerpoint/2010/main" val="1891965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15</a:t>
            </a:fld>
            <a:endParaRPr lang="en-US"/>
          </a:p>
        </p:txBody>
      </p:sp>
    </p:spTree>
    <p:extLst>
      <p:ext uri="{BB962C8B-B14F-4D97-AF65-F5344CB8AC3E}">
        <p14:creationId xmlns:p14="http://schemas.microsoft.com/office/powerpoint/2010/main" val="2067000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16</a:t>
            </a:fld>
            <a:endParaRPr lang="en-US"/>
          </a:p>
        </p:txBody>
      </p:sp>
    </p:spTree>
    <p:extLst>
      <p:ext uri="{BB962C8B-B14F-4D97-AF65-F5344CB8AC3E}">
        <p14:creationId xmlns:p14="http://schemas.microsoft.com/office/powerpoint/2010/main" val="2902219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17</a:t>
            </a:fld>
            <a:endParaRPr lang="en-US"/>
          </a:p>
        </p:txBody>
      </p:sp>
    </p:spTree>
    <p:extLst>
      <p:ext uri="{BB962C8B-B14F-4D97-AF65-F5344CB8AC3E}">
        <p14:creationId xmlns:p14="http://schemas.microsoft.com/office/powerpoint/2010/main" val="156777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total peak-period travel time (TPPTT) performance measure allows an in-depth mode comparison and system assessment.  Though automobile travel is the primary mode here based on the methodology assumptions, future work will focus on bringing in additional modes as multimodal data sources become available.</a:t>
            </a:r>
          </a:p>
          <a:p>
            <a:pPr lvl="0"/>
            <a:r>
              <a:rPr lang="en-US" dirty="0"/>
              <a:t>Regarding the TPPTT performance measure, through developing data collection methods and technologies, it is anticipated that multimodal data will become available (e.g., bicycle travel time, pedestrian travel time, and telecommuting travel time) to fill existing multimodal data gaps.  Though not mature yet, an approach such as the TPPTT that can integrate multiple modes provides a promising method for comprehensive assessment of the transportation system</a:t>
            </a:r>
            <a:r>
              <a:rPr lang="en-US" dirty="0" smtClean="0"/>
              <a:t>.</a:t>
            </a:r>
          </a:p>
          <a:p>
            <a:pPr lvl="0"/>
            <a:endParaRPr lang="en-US" dirty="0"/>
          </a:p>
          <a:p>
            <a:pPr lvl="0"/>
            <a:r>
              <a:rPr lang="en-US" dirty="0"/>
              <a:t>As the first systematic approach using “consistent cumulative opportunity measurements” for metropolitan areas, the Urban Macroscopic Network Accessibility Indicator enables potential comparison of intra-metropolitan accessibility using “observed network speeds and measured network circuities.”</a:t>
            </a:r>
          </a:p>
          <a:p>
            <a:pPr lvl="0"/>
            <a:r>
              <a:rPr lang="en-US" dirty="0" smtClean="0"/>
              <a:t>Differentiating </a:t>
            </a:r>
            <a:r>
              <a:rPr lang="en-US" dirty="0"/>
              <a:t>accessibility by breaking down jobs by type can be a next step to better evaluate the accessibility.  Computing accessibility for other transportation modes can be an extension (e.g., bicycle and pedestrian) for further consideration.  </a:t>
            </a:r>
          </a:p>
        </p:txBody>
      </p:sp>
      <p:sp>
        <p:nvSpPr>
          <p:cNvPr id="4" name="Slide Number Placeholder 3"/>
          <p:cNvSpPr>
            <a:spLocks noGrp="1"/>
          </p:cNvSpPr>
          <p:nvPr>
            <p:ph type="sldNum" sz="quarter" idx="10"/>
          </p:nvPr>
        </p:nvSpPr>
        <p:spPr/>
        <p:txBody>
          <a:bodyPr/>
          <a:lstStyle/>
          <a:p>
            <a:fld id="{AE2B0A10-6CCD-44B8-ADDC-B8A3B3A8A373}" type="slidenum">
              <a:rPr lang="en-US" smtClean="0"/>
              <a:pPr/>
              <a:t>18</a:t>
            </a:fld>
            <a:endParaRPr lang="en-US"/>
          </a:p>
        </p:txBody>
      </p:sp>
    </p:spTree>
    <p:extLst>
      <p:ext uri="{BB962C8B-B14F-4D97-AF65-F5344CB8AC3E}">
        <p14:creationId xmlns:p14="http://schemas.microsoft.com/office/powerpoint/2010/main" val="671102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19</a:t>
            </a:fld>
            <a:endParaRPr lang="en-US"/>
          </a:p>
        </p:txBody>
      </p:sp>
    </p:spTree>
    <p:extLst>
      <p:ext uri="{BB962C8B-B14F-4D97-AF65-F5344CB8AC3E}">
        <p14:creationId xmlns:p14="http://schemas.microsoft.com/office/powerpoint/2010/main" val="3737500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20</a:t>
            </a:fld>
            <a:endParaRPr lang="en-US"/>
          </a:p>
        </p:txBody>
      </p:sp>
    </p:spTree>
    <p:extLst>
      <p:ext uri="{BB962C8B-B14F-4D97-AF65-F5344CB8AC3E}">
        <p14:creationId xmlns:p14="http://schemas.microsoft.com/office/powerpoint/2010/main" val="3479852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21</a:t>
            </a:fld>
            <a:endParaRPr lang="en-US"/>
          </a:p>
        </p:txBody>
      </p:sp>
    </p:spTree>
    <p:extLst>
      <p:ext uri="{BB962C8B-B14F-4D97-AF65-F5344CB8AC3E}">
        <p14:creationId xmlns:p14="http://schemas.microsoft.com/office/powerpoint/2010/main" val="1752091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Agencies are moving beyond measuring traditional impact areas such as congestion, safety, and infrastructure into “quality of life” aspects:  economic opportunity, sustainability, housing, and social equity are the major categories.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4</a:t>
            </a:fld>
            <a:endParaRPr lang="en-US"/>
          </a:p>
        </p:txBody>
      </p:sp>
    </p:spTree>
    <p:extLst>
      <p:ext uri="{BB962C8B-B14F-4D97-AF65-F5344CB8AC3E}">
        <p14:creationId xmlns:p14="http://schemas.microsoft.com/office/powerpoint/2010/main" val="20286222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22</a:t>
            </a:fld>
            <a:endParaRPr lang="en-US"/>
          </a:p>
        </p:txBody>
      </p:sp>
    </p:spTree>
    <p:extLst>
      <p:ext uri="{BB962C8B-B14F-4D97-AF65-F5344CB8AC3E}">
        <p14:creationId xmlns:p14="http://schemas.microsoft.com/office/powerpoint/2010/main" val="4221654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gaps exist for both traditional measures of mobility, safety, and infrastructure as well as for the emerging performance measures.</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5</a:t>
            </a:fld>
            <a:endParaRPr lang="en-US"/>
          </a:p>
        </p:txBody>
      </p:sp>
    </p:spTree>
    <p:extLst>
      <p:ext uri="{BB962C8B-B14F-4D97-AF65-F5344CB8AC3E}">
        <p14:creationId xmlns:p14="http://schemas.microsoft.com/office/powerpoint/2010/main" val="4195710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6</a:t>
            </a:fld>
            <a:endParaRPr lang="en-US"/>
          </a:p>
        </p:txBody>
      </p:sp>
    </p:spTree>
    <p:extLst>
      <p:ext uri="{BB962C8B-B14F-4D97-AF65-F5344CB8AC3E}">
        <p14:creationId xmlns:p14="http://schemas.microsoft.com/office/powerpoint/2010/main" val="3902045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and more detailed data on speed and travel time has enabled mobility measures to evolve from those based primarily on volume, periodic speed and delay runs, and level of service.  Continuous speed data have been available for some time in large urban areas from ITS systems, and more recently have been expanded geographically by private vendors who use various technologies and crowdsourcing techniques to monitor speed and delay. </a:t>
            </a:r>
            <a:r>
              <a:rPr lang="en-US" dirty="0" smtClean="0"/>
              <a:t>The </a:t>
            </a:r>
            <a:r>
              <a:rPr lang="en-US" dirty="0"/>
              <a:t>main source of innovation identified has been in the application of delay measures to specific corridors and measures that relate specifically to the users, such as time lost per vehicle or commuter.  Drilling in on specific areas impacted by delay and congestion will help to refine proposed strategies and regional plans and congestion management plans.</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7</a:t>
            </a:fld>
            <a:endParaRPr lang="en-US"/>
          </a:p>
        </p:txBody>
      </p:sp>
    </p:spTree>
    <p:extLst>
      <p:ext uri="{BB962C8B-B14F-4D97-AF65-F5344CB8AC3E}">
        <p14:creationId xmlns:p14="http://schemas.microsoft.com/office/powerpoint/2010/main" val="2808717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
            </a:r>
            <a:r>
              <a:rPr lang="en-US" dirty="0" smtClean="0"/>
              <a:t>ost </a:t>
            </a:r>
            <a:r>
              <a:rPr lang="en-US" dirty="0"/>
              <a:t>of the performance measures used for congestion and mobility are based on the fundamental measurements of travel time or speed.  With a few additional data items such as free flow/ideal travel time, segment or trip length, and vehicle-miles of travel, a large array of performance measures can be created.  These include such measures as delay, travel time indices, measures of reliability (which can be related to the distribution of travel times or on-time arrivals), accessibility, and measures related to duration and extent of congestion.  This large set of measures can appear overwhelming, but at their core is travel time or speed.  However, the measures have been crafted to reveal different facets of mobility, hence, the need to maintain a suite of measures.  A primary or “flagship” measure can be used for communicating the general state of mobility, but using additional measures provides greater insight.</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8</a:t>
            </a:fld>
            <a:endParaRPr lang="en-US"/>
          </a:p>
        </p:txBody>
      </p:sp>
    </p:spTree>
    <p:extLst>
      <p:ext uri="{BB962C8B-B14F-4D97-AF65-F5344CB8AC3E}">
        <p14:creationId xmlns:p14="http://schemas.microsoft.com/office/powerpoint/2010/main" val="3320826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landscape has changed dramatically in the past five years, and we expect it to change even more.  Although it is hard to predict with certainty, data on monitoring the movement of individuals will likely be available, allowing the development of multimodal mobility performance measures (e.g., time spent walking vs. biking vs. auto vs transit, even for the same trip)</a:t>
            </a:r>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9</a:t>
            </a:fld>
            <a:endParaRPr lang="en-US"/>
          </a:p>
        </p:txBody>
      </p:sp>
    </p:spTree>
    <p:extLst>
      <p:ext uri="{BB962C8B-B14F-4D97-AF65-F5344CB8AC3E}">
        <p14:creationId xmlns:p14="http://schemas.microsoft.com/office/powerpoint/2010/main" val="3851655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Accessibility</a:t>
            </a:r>
            <a:r>
              <a:rPr lang="en-US" dirty="0"/>
              <a:t> (the ease with which the population can access jobs and services) is becoming a major aspect of mobility performance.  However, direct measurement of accessibility – the actual travel times users experience in accessing opportunities – has not yet been achieved.  Instead, accessibility measures are derived from either regional travel demand models or through subjective assessments.  New forms of O/D data are just now becoming available from private vendors that should enable development of empirical accessibility measures, as well as other types of trip-based measures.  However, widespread use will wait until the profession gains experience with validating and processing these data.</a:t>
            </a:r>
          </a:p>
          <a:p>
            <a:endParaRPr lang="en-US" dirty="0"/>
          </a:p>
        </p:txBody>
      </p:sp>
      <p:sp>
        <p:nvSpPr>
          <p:cNvPr id="4" name="Slide Number Placeholder 3"/>
          <p:cNvSpPr>
            <a:spLocks noGrp="1"/>
          </p:cNvSpPr>
          <p:nvPr>
            <p:ph type="sldNum" sz="quarter" idx="10"/>
          </p:nvPr>
        </p:nvSpPr>
        <p:spPr/>
        <p:txBody>
          <a:bodyPr/>
          <a:lstStyle/>
          <a:p>
            <a:fld id="{AE2B0A10-6CCD-44B8-ADDC-B8A3B3A8A373}" type="slidenum">
              <a:rPr lang="en-US" smtClean="0"/>
              <a:pPr/>
              <a:t>10</a:t>
            </a:fld>
            <a:endParaRPr lang="en-US"/>
          </a:p>
        </p:txBody>
      </p:sp>
    </p:spTree>
    <p:extLst>
      <p:ext uri="{BB962C8B-B14F-4D97-AF65-F5344CB8AC3E}">
        <p14:creationId xmlns:p14="http://schemas.microsoft.com/office/powerpoint/2010/main" val="304862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2B0A10-6CCD-44B8-ADDC-B8A3B3A8A373}" type="slidenum">
              <a:rPr lang="en-US" smtClean="0"/>
              <a:pPr/>
              <a:t>11</a:t>
            </a:fld>
            <a:endParaRPr lang="en-US"/>
          </a:p>
        </p:txBody>
      </p:sp>
    </p:spTree>
    <p:extLst>
      <p:ext uri="{BB962C8B-B14F-4D97-AF65-F5344CB8AC3E}">
        <p14:creationId xmlns:p14="http://schemas.microsoft.com/office/powerpoint/2010/main" val="1212006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72544" y="220805"/>
            <a:ext cx="5470178" cy="2485136"/>
          </a:xfrm>
        </p:spPr>
        <p:txBody>
          <a:bodyPr/>
          <a:lstStyle>
            <a:lvl1pPr algn="r">
              <a:defRPr sz="4400" b="0">
                <a:solidFill>
                  <a:srgbClr val="3E4D54"/>
                </a:solidFill>
                <a:latin typeface="+mn-lt"/>
              </a:defRPr>
            </a:lvl1pPr>
          </a:lstStyle>
          <a:p>
            <a:r>
              <a:rPr lang="en-US" smtClean="0"/>
              <a:t>Click to edit Master title style</a:t>
            </a:r>
            <a:endParaRPr lang="en-US" dirty="0"/>
          </a:p>
        </p:txBody>
      </p:sp>
      <p:sp>
        <p:nvSpPr>
          <p:cNvPr id="7" name="TextBox 6"/>
          <p:cNvSpPr txBox="1"/>
          <p:nvPr/>
        </p:nvSpPr>
        <p:spPr>
          <a:xfrm>
            <a:off x="908331" y="2800210"/>
            <a:ext cx="8034391" cy="3147015"/>
          </a:xfrm>
          <a:prstGeom prst="rect">
            <a:avLst/>
          </a:prstGeom>
          <a:noFill/>
        </p:spPr>
        <p:txBody>
          <a:bodyPr wrap="square" rtlCol="0">
            <a:spAutoFit/>
          </a:bodyPr>
          <a:lstStyle/>
          <a:p>
            <a:pPr algn="r">
              <a:spcAft>
                <a:spcPts val="7500"/>
              </a:spcAft>
            </a:pPr>
            <a:r>
              <a:rPr lang="en-US" sz="1400" i="1" dirty="0" smtClean="0">
                <a:solidFill>
                  <a:srgbClr val="3E4D54"/>
                </a:solidFill>
                <a:latin typeface="Arial Narrow"/>
              </a:rPr>
              <a:t>presented to</a:t>
            </a:r>
          </a:p>
          <a:p>
            <a:pPr algn="r"/>
            <a:r>
              <a:rPr lang="en-US" sz="1400" i="1" dirty="0" smtClean="0">
                <a:solidFill>
                  <a:srgbClr val="3E4D54"/>
                </a:solidFill>
                <a:latin typeface="Arial Narrow"/>
              </a:rPr>
              <a:t>presented by</a:t>
            </a:r>
          </a:p>
          <a:p>
            <a:pPr algn="r"/>
            <a:endParaRPr lang="en-US" dirty="0" smtClean="0">
              <a:solidFill>
                <a:srgbClr val="3E4D54"/>
              </a:solidFill>
              <a:latin typeface="Arial Narrow"/>
            </a:endParaRPr>
          </a:p>
          <a:p>
            <a:pPr algn="r"/>
            <a:endParaRPr lang="en-US" dirty="0" smtClean="0">
              <a:solidFill>
                <a:srgbClr val="3E4D54"/>
              </a:solidFill>
              <a:latin typeface="Arial Narrow"/>
            </a:endParaRPr>
          </a:p>
          <a:p>
            <a:pPr algn="r"/>
            <a:endParaRPr lang="en-US" dirty="0" smtClean="0">
              <a:solidFill>
                <a:srgbClr val="3E4D54"/>
              </a:solidFill>
              <a:latin typeface="Arial Narrow"/>
            </a:endParaRPr>
          </a:p>
          <a:p>
            <a:pPr algn="r"/>
            <a:endParaRPr lang="en-US" dirty="0" smtClean="0">
              <a:solidFill>
                <a:srgbClr val="3E4D54"/>
              </a:solidFill>
              <a:latin typeface="Arial Narrow"/>
            </a:endParaRPr>
          </a:p>
          <a:p>
            <a:pPr algn="r"/>
            <a:endParaRPr lang="en-US" dirty="0" smtClean="0">
              <a:solidFill>
                <a:srgbClr val="3E4D54"/>
              </a:solidFill>
              <a:latin typeface="Arial Narrow"/>
            </a:endParaRPr>
          </a:p>
          <a:p>
            <a:pPr algn="r"/>
            <a:endParaRPr lang="en-US" dirty="0">
              <a:solidFill>
                <a:srgbClr val="3E4D54"/>
              </a:solidFill>
              <a:latin typeface="Arial Narrow"/>
            </a:endParaRPr>
          </a:p>
        </p:txBody>
      </p:sp>
      <p:sp>
        <p:nvSpPr>
          <p:cNvPr id="9" name="Text Placeholder 8"/>
          <p:cNvSpPr>
            <a:spLocks noGrp="1"/>
          </p:cNvSpPr>
          <p:nvPr>
            <p:ph type="body" sz="quarter" idx="10" hasCustomPrompt="1"/>
          </p:nvPr>
        </p:nvSpPr>
        <p:spPr>
          <a:xfrm>
            <a:off x="3472544" y="3057723"/>
            <a:ext cx="5502836" cy="470931"/>
          </a:xfrm>
        </p:spPr>
        <p:txBody>
          <a:bodyPr>
            <a:normAutofit/>
          </a:bodyPr>
          <a:lstStyle>
            <a:lvl1pPr algn="r">
              <a:buFontTx/>
              <a:buNone/>
              <a:defRPr sz="2400">
                <a:solidFill>
                  <a:srgbClr val="3E4D54"/>
                </a:solidFill>
                <a:latin typeface="+mj-lt"/>
              </a:defRPr>
            </a:lvl1pPr>
          </a:lstStyle>
          <a:p>
            <a:pPr lvl="0"/>
            <a:r>
              <a:rPr lang="en-US" sz="2400" dirty="0" smtClean="0"/>
              <a:t>Client Name</a:t>
            </a:r>
            <a:endParaRPr lang="en-US" dirty="0"/>
          </a:p>
        </p:txBody>
      </p:sp>
      <p:sp>
        <p:nvSpPr>
          <p:cNvPr id="11" name="Text Placeholder 10"/>
          <p:cNvSpPr>
            <a:spLocks noGrp="1"/>
          </p:cNvSpPr>
          <p:nvPr>
            <p:ph type="body" sz="quarter" idx="11" hasCustomPrompt="1"/>
          </p:nvPr>
        </p:nvSpPr>
        <p:spPr>
          <a:xfrm>
            <a:off x="281937" y="6425745"/>
            <a:ext cx="1857375" cy="377825"/>
          </a:xfrm>
        </p:spPr>
        <p:txBody>
          <a:bodyPr>
            <a:normAutofit/>
          </a:bodyPr>
          <a:lstStyle>
            <a:lvl1pPr>
              <a:buFontTx/>
              <a:buNone/>
              <a:defRPr sz="1600">
                <a:solidFill>
                  <a:srgbClr val="3E4D54"/>
                </a:solidFill>
                <a:latin typeface="+mj-lt"/>
              </a:defRPr>
            </a:lvl1pPr>
          </a:lstStyle>
          <a:p>
            <a:pPr lvl="0"/>
            <a:r>
              <a:rPr lang="en-US" dirty="0" smtClean="0"/>
              <a:t>Date</a:t>
            </a:r>
            <a:endParaRPr lang="en-US" dirty="0"/>
          </a:p>
        </p:txBody>
      </p:sp>
      <p:sp>
        <p:nvSpPr>
          <p:cNvPr id="13" name="Text Placeholder 12"/>
          <p:cNvSpPr>
            <a:spLocks noGrp="1"/>
          </p:cNvSpPr>
          <p:nvPr>
            <p:ph type="body" sz="quarter" idx="12" hasCustomPrompt="1"/>
          </p:nvPr>
        </p:nvSpPr>
        <p:spPr>
          <a:xfrm>
            <a:off x="6421092" y="4251751"/>
            <a:ext cx="2554288" cy="989096"/>
          </a:xfrm>
        </p:spPr>
        <p:txBody>
          <a:bodyPr>
            <a:noAutofit/>
          </a:bodyPr>
          <a:lstStyle>
            <a:lvl1pPr algn="r">
              <a:buFontTx/>
              <a:buNone/>
              <a:defRPr sz="1600" baseline="0">
                <a:solidFill>
                  <a:srgbClr val="3E4D54"/>
                </a:solidFill>
                <a:latin typeface="+mj-lt"/>
              </a:defRPr>
            </a:lvl1pPr>
          </a:lstStyle>
          <a:p>
            <a:pPr lvl="0"/>
            <a:r>
              <a:rPr lang="en-US" dirty="0" smtClean="0"/>
              <a:t>Presenters Name(s)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9516" y="5341814"/>
            <a:ext cx="2743206" cy="1344171"/>
          </a:xfrm>
          <a:prstGeom prst="rect">
            <a:avLst/>
          </a:prstGeom>
        </p:spPr>
      </p:pic>
      <p:grpSp>
        <p:nvGrpSpPr>
          <p:cNvPr id="17" name="Group 16"/>
          <p:cNvGrpSpPr/>
          <p:nvPr/>
        </p:nvGrpSpPr>
        <p:grpSpPr>
          <a:xfrm>
            <a:off x="0" y="0"/>
            <a:ext cx="214604" cy="6866627"/>
            <a:chOff x="211639" y="0"/>
            <a:chExt cx="214604" cy="6866627"/>
          </a:xfrm>
        </p:grpSpPr>
        <p:sp>
          <p:nvSpPr>
            <p:cNvPr id="18" name="Rectangle 17"/>
            <p:cNvSpPr/>
            <p:nvPr/>
          </p:nvSpPr>
          <p:spPr>
            <a:xfrm>
              <a:off x="211639" y="0"/>
              <a:ext cx="214604" cy="1797603"/>
            </a:xfrm>
            <a:prstGeom prst="rect">
              <a:avLst/>
            </a:prstGeom>
            <a:solidFill>
              <a:srgbClr val="26A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11639" y="1797603"/>
              <a:ext cx="214604" cy="1635711"/>
            </a:xfrm>
            <a:prstGeom prst="rect">
              <a:avLst/>
            </a:prstGeom>
            <a:solidFill>
              <a:srgbClr val="1C9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11639" y="3433314"/>
              <a:ext cx="214604" cy="16508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11639" y="5084190"/>
              <a:ext cx="214604" cy="1782437"/>
            </a:xfrm>
            <a:prstGeom prst="rect">
              <a:avLst/>
            </a:prstGeom>
            <a:solidFill>
              <a:srgbClr val="97C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3035996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666875"/>
            <a:ext cx="3867150" cy="4510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66875"/>
            <a:ext cx="3867150" cy="4510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Rectangle 12"/>
          <p:cNvSpPr/>
          <p:nvPr/>
        </p:nvSpPr>
        <p:spPr>
          <a:xfrm>
            <a:off x="628650" y="1323448"/>
            <a:ext cx="7886700" cy="45719"/>
          </a:xfrm>
          <a:prstGeom prst="rect">
            <a:avLst/>
          </a:prstGeom>
          <a:gradFill flip="none" rotWithShape="1">
            <a:gsLst>
              <a:gs pos="0">
                <a:srgbClr val="00BDD5"/>
              </a:gs>
              <a:gs pos="50000">
                <a:srgbClr val="98C31F"/>
              </a:gs>
              <a:gs pos="100000">
                <a:srgbClr val="27A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4" name="Group 13"/>
          <p:cNvGrpSpPr/>
          <p:nvPr/>
        </p:nvGrpSpPr>
        <p:grpSpPr>
          <a:xfrm>
            <a:off x="0" y="6780947"/>
            <a:ext cx="9144000" cy="88357"/>
            <a:chOff x="0" y="6631143"/>
            <a:chExt cx="9144000" cy="88357"/>
          </a:xfrm>
        </p:grpSpPr>
        <p:sp>
          <p:nvSpPr>
            <p:cNvPr id="15" name="Rectangle 14"/>
            <p:cNvSpPr>
              <a:spLocks noChangeArrowheads="1"/>
            </p:cNvSpPr>
            <p:nvPr/>
          </p:nvSpPr>
          <p:spPr bwMode="auto">
            <a:xfrm>
              <a:off x="0" y="6631143"/>
              <a:ext cx="1833995" cy="88357"/>
            </a:xfrm>
            <a:prstGeom prst="rect">
              <a:avLst/>
            </a:prstGeom>
            <a:solidFill>
              <a:srgbClr val="98C3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6" name="Rectangle 15"/>
            <p:cNvSpPr>
              <a:spLocks noChangeArrowheads="1"/>
            </p:cNvSpPr>
            <p:nvPr/>
          </p:nvSpPr>
          <p:spPr bwMode="auto">
            <a:xfrm>
              <a:off x="1828800" y="6631143"/>
              <a:ext cx="1833995" cy="88357"/>
            </a:xfrm>
            <a:prstGeom prst="rect">
              <a:avLst/>
            </a:prstGeom>
            <a:solidFill>
              <a:srgbClr val="27A670"/>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7" name="Rectangle 16"/>
            <p:cNvSpPr>
              <a:spLocks noChangeArrowheads="1"/>
            </p:cNvSpPr>
            <p:nvPr/>
          </p:nvSpPr>
          <p:spPr bwMode="auto">
            <a:xfrm>
              <a:off x="3657600" y="6631143"/>
              <a:ext cx="1833995" cy="88357"/>
            </a:xfrm>
            <a:prstGeom prst="rect">
              <a:avLst/>
            </a:prstGeom>
            <a:solidFill>
              <a:srgbClr val="00BDD5"/>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8" name="Rectangle 17"/>
            <p:cNvSpPr>
              <a:spLocks noChangeArrowheads="1"/>
            </p:cNvSpPr>
            <p:nvPr/>
          </p:nvSpPr>
          <p:spPr bwMode="auto">
            <a:xfrm>
              <a:off x="5486400" y="6631143"/>
              <a:ext cx="1833995" cy="88357"/>
            </a:xfrm>
            <a:prstGeom prst="rect">
              <a:avLst/>
            </a:pr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9" name="Rectangle 18"/>
            <p:cNvSpPr>
              <a:spLocks noChangeArrowheads="1"/>
            </p:cNvSpPr>
            <p:nvPr/>
          </p:nvSpPr>
          <p:spPr bwMode="auto">
            <a:xfrm>
              <a:off x="7310005" y="6631143"/>
              <a:ext cx="1833995" cy="88357"/>
            </a:xfrm>
            <a:prstGeom prst="rect">
              <a:avLst/>
            </a:prstGeom>
            <a:solidFill>
              <a:srgbClr val="6B7DB7"/>
            </a:solidFill>
            <a:ln>
              <a:noFill/>
            </a:ln>
          </p:spPr>
          <p:txBody>
            <a:bodyPr vert="horz" wrap="square" lIns="91440" tIns="45720" rIns="91440" bIns="45720" numCol="1" anchor="t" anchorCtr="0" compatLnSpc="1">
              <a:prstTxWarp prst="textNoShape">
                <a:avLst/>
              </a:prstTxWarp>
            </a:bodyPr>
            <a:lstStyle/>
            <a:p>
              <a:endParaRPr lang="en-US" sz="1350"/>
            </a:p>
          </p:txBody>
        </p:sp>
      </p:grpSp>
    </p:spTree>
    <p:extLst>
      <p:ext uri="{BB962C8B-B14F-4D97-AF65-F5344CB8AC3E}">
        <p14:creationId xmlns:p14="http://schemas.microsoft.com/office/powerpoint/2010/main" val="18616410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_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0" name="Rectangle 9"/>
          <p:cNvSpPr/>
          <p:nvPr/>
        </p:nvSpPr>
        <p:spPr>
          <a:xfrm>
            <a:off x="628650" y="1323448"/>
            <a:ext cx="7886700" cy="45719"/>
          </a:xfrm>
          <a:prstGeom prst="rect">
            <a:avLst/>
          </a:prstGeom>
          <a:gradFill flip="none" rotWithShape="1">
            <a:gsLst>
              <a:gs pos="0">
                <a:srgbClr val="00BDD5"/>
              </a:gs>
              <a:gs pos="50000">
                <a:srgbClr val="98C31F"/>
              </a:gs>
              <a:gs pos="100000">
                <a:srgbClr val="27A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1" name="Group 10"/>
          <p:cNvGrpSpPr/>
          <p:nvPr/>
        </p:nvGrpSpPr>
        <p:grpSpPr>
          <a:xfrm>
            <a:off x="0" y="6780947"/>
            <a:ext cx="9144000" cy="88357"/>
            <a:chOff x="0" y="6631143"/>
            <a:chExt cx="9144000" cy="88357"/>
          </a:xfrm>
        </p:grpSpPr>
        <p:sp>
          <p:nvSpPr>
            <p:cNvPr id="12" name="Rectangle 11"/>
            <p:cNvSpPr>
              <a:spLocks noChangeArrowheads="1"/>
            </p:cNvSpPr>
            <p:nvPr/>
          </p:nvSpPr>
          <p:spPr bwMode="auto">
            <a:xfrm>
              <a:off x="0" y="6631143"/>
              <a:ext cx="1833995" cy="88357"/>
            </a:xfrm>
            <a:prstGeom prst="rect">
              <a:avLst/>
            </a:prstGeom>
            <a:solidFill>
              <a:srgbClr val="98C3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3" name="Rectangle 12"/>
            <p:cNvSpPr>
              <a:spLocks noChangeArrowheads="1"/>
            </p:cNvSpPr>
            <p:nvPr/>
          </p:nvSpPr>
          <p:spPr bwMode="auto">
            <a:xfrm>
              <a:off x="1828800" y="6631143"/>
              <a:ext cx="1833995" cy="88357"/>
            </a:xfrm>
            <a:prstGeom prst="rect">
              <a:avLst/>
            </a:prstGeom>
            <a:solidFill>
              <a:srgbClr val="27A670"/>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4" name="Rectangle 13"/>
            <p:cNvSpPr>
              <a:spLocks noChangeArrowheads="1"/>
            </p:cNvSpPr>
            <p:nvPr/>
          </p:nvSpPr>
          <p:spPr bwMode="auto">
            <a:xfrm>
              <a:off x="3657600" y="6631143"/>
              <a:ext cx="1833995" cy="88357"/>
            </a:xfrm>
            <a:prstGeom prst="rect">
              <a:avLst/>
            </a:prstGeom>
            <a:solidFill>
              <a:srgbClr val="00BDD5"/>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5" name="Rectangle 14"/>
            <p:cNvSpPr>
              <a:spLocks noChangeArrowheads="1"/>
            </p:cNvSpPr>
            <p:nvPr/>
          </p:nvSpPr>
          <p:spPr bwMode="auto">
            <a:xfrm>
              <a:off x="5486400" y="6631143"/>
              <a:ext cx="1833995" cy="88357"/>
            </a:xfrm>
            <a:prstGeom prst="rect">
              <a:avLst/>
            </a:pr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6" name="Rectangle 15"/>
            <p:cNvSpPr>
              <a:spLocks noChangeArrowheads="1"/>
            </p:cNvSpPr>
            <p:nvPr/>
          </p:nvSpPr>
          <p:spPr bwMode="auto">
            <a:xfrm>
              <a:off x="7310005" y="6631143"/>
              <a:ext cx="1833995" cy="88357"/>
            </a:xfrm>
            <a:prstGeom prst="rect">
              <a:avLst/>
            </a:prstGeom>
            <a:solidFill>
              <a:srgbClr val="6B7DB7"/>
            </a:solidFill>
            <a:ln>
              <a:noFill/>
            </a:ln>
          </p:spPr>
          <p:txBody>
            <a:bodyPr vert="horz" wrap="square" lIns="91440" tIns="45720" rIns="91440" bIns="45720" numCol="1" anchor="t" anchorCtr="0" compatLnSpc="1">
              <a:prstTxWarp prst="textNoShape">
                <a:avLst/>
              </a:prstTxWarp>
            </a:bodyPr>
            <a:lstStyle/>
            <a:p>
              <a:endParaRPr lang="en-US" sz="1350"/>
            </a:p>
          </p:txBody>
        </p:sp>
      </p:grpSp>
    </p:spTree>
    <p:extLst>
      <p:ext uri="{BB962C8B-B14F-4D97-AF65-F5344CB8AC3E}">
        <p14:creationId xmlns:p14="http://schemas.microsoft.com/office/powerpoint/2010/main" val="4280934515"/>
      </p:ext>
    </p:extLst>
  </p:cSld>
  <p:clrMapOvr>
    <a:masterClrMapping/>
  </p:clrMapOvr>
  <p:transition>
    <p:fad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71856" y="6490355"/>
            <a:ext cx="664464" cy="365125"/>
          </a:xfrm>
          <a:prstGeom prst="rect">
            <a:avLst/>
          </a:prstGeom>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grpSp>
        <p:nvGrpSpPr>
          <p:cNvPr id="11" name="Group 10"/>
          <p:cNvGrpSpPr/>
          <p:nvPr/>
        </p:nvGrpSpPr>
        <p:grpSpPr>
          <a:xfrm>
            <a:off x="0" y="6780947"/>
            <a:ext cx="9144000" cy="88357"/>
            <a:chOff x="0" y="6631143"/>
            <a:chExt cx="9144000" cy="88357"/>
          </a:xfrm>
        </p:grpSpPr>
        <p:sp>
          <p:nvSpPr>
            <p:cNvPr id="12" name="Rectangle 11"/>
            <p:cNvSpPr>
              <a:spLocks noChangeArrowheads="1"/>
            </p:cNvSpPr>
            <p:nvPr/>
          </p:nvSpPr>
          <p:spPr bwMode="auto">
            <a:xfrm>
              <a:off x="0" y="6631143"/>
              <a:ext cx="1833995" cy="88357"/>
            </a:xfrm>
            <a:prstGeom prst="rect">
              <a:avLst/>
            </a:prstGeom>
            <a:solidFill>
              <a:srgbClr val="98C3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3" name="Rectangle 12"/>
            <p:cNvSpPr>
              <a:spLocks noChangeArrowheads="1"/>
            </p:cNvSpPr>
            <p:nvPr/>
          </p:nvSpPr>
          <p:spPr bwMode="auto">
            <a:xfrm>
              <a:off x="1828800" y="6631143"/>
              <a:ext cx="1833995" cy="88357"/>
            </a:xfrm>
            <a:prstGeom prst="rect">
              <a:avLst/>
            </a:prstGeom>
            <a:solidFill>
              <a:srgbClr val="27A670"/>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4" name="Rectangle 13"/>
            <p:cNvSpPr>
              <a:spLocks noChangeArrowheads="1"/>
            </p:cNvSpPr>
            <p:nvPr/>
          </p:nvSpPr>
          <p:spPr bwMode="auto">
            <a:xfrm>
              <a:off x="3657600" y="6631143"/>
              <a:ext cx="1833995" cy="88357"/>
            </a:xfrm>
            <a:prstGeom prst="rect">
              <a:avLst/>
            </a:prstGeom>
            <a:solidFill>
              <a:srgbClr val="00BDD5"/>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5" name="Rectangle 14"/>
            <p:cNvSpPr>
              <a:spLocks noChangeArrowheads="1"/>
            </p:cNvSpPr>
            <p:nvPr/>
          </p:nvSpPr>
          <p:spPr bwMode="auto">
            <a:xfrm>
              <a:off x="5486400" y="6631143"/>
              <a:ext cx="1833995" cy="88357"/>
            </a:xfrm>
            <a:prstGeom prst="rect">
              <a:avLst/>
            </a:pr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6" name="Rectangle 15"/>
            <p:cNvSpPr>
              <a:spLocks noChangeArrowheads="1"/>
            </p:cNvSpPr>
            <p:nvPr/>
          </p:nvSpPr>
          <p:spPr bwMode="auto">
            <a:xfrm>
              <a:off x="7310005" y="6631143"/>
              <a:ext cx="1833995" cy="88357"/>
            </a:xfrm>
            <a:prstGeom prst="rect">
              <a:avLst/>
            </a:prstGeom>
            <a:solidFill>
              <a:srgbClr val="6B7DB7"/>
            </a:solidFill>
            <a:ln>
              <a:noFill/>
            </a:ln>
          </p:spPr>
          <p:txBody>
            <a:bodyPr vert="horz" wrap="square" lIns="91440" tIns="45720" rIns="91440" bIns="45720" numCol="1" anchor="t" anchorCtr="0" compatLnSpc="1">
              <a:prstTxWarp prst="textNoShape">
                <a:avLst/>
              </a:prstTxWarp>
            </a:bodyPr>
            <a:lstStyle/>
            <a:p>
              <a:endParaRPr lang="en-US" sz="1350"/>
            </a:p>
          </p:txBody>
        </p:sp>
      </p:grpSp>
    </p:spTree>
    <p:extLst>
      <p:ext uri="{BB962C8B-B14F-4D97-AF65-F5344CB8AC3E}">
        <p14:creationId xmlns:p14="http://schemas.microsoft.com/office/powerpoint/2010/main" val="32642230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grpSp>
        <p:nvGrpSpPr>
          <p:cNvPr id="3" name="Group 2"/>
          <p:cNvGrpSpPr/>
          <p:nvPr/>
        </p:nvGrpSpPr>
        <p:grpSpPr>
          <a:xfrm>
            <a:off x="-2" y="0"/>
            <a:ext cx="9144002" cy="6858000"/>
            <a:chOff x="-2" y="0"/>
            <a:chExt cx="9144002" cy="6858000"/>
          </a:xfrm>
        </p:grpSpPr>
        <p:sp>
          <p:nvSpPr>
            <p:cNvPr id="11" name="Rectangle 10"/>
            <p:cNvSpPr/>
            <p:nvPr/>
          </p:nvSpPr>
          <p:spPr>
            <a:xfrm flipV="1">
              <a:off x="0" y="5484269"/>
              <a:ext cx="2542233" cy="1373731"/>
            </a:xfrm>
            <a:prstGeom prst="rect">
              <a:avLst/>
            </a:prstGeom>
            <a:solidFill>
              <a:srgbClr val="98C3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flipV="1">
              <a:off x="0" y="4114800"/>
              <a:ext cx="2542233" cy="1369469"/>
            </a:xfrm>
            <a:prstGeom prst="rect">
              <a:avLst/>
            </a:prstGeom>
            <a:solidFill>
              <a:srgbClr val="27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flipV="1">
              <a:off x="0" y="2745569"/>
              <a:ext cx="2542233" cy="1369231"/>
            </a:xfrm>
            <a:prstGeom prst="rect">
              <a:avLst/>
            </a:prstGeom>
            <a:solidFill>
              <a:srgbClr val="00BD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flipV="1">
              <a:off x="-2" y="1376338"/>
              <a:ext cx="9144002" cy="1369231"/>
            </a:xfrm>
            <a:prstGeom prst="rect">
              <a:avLst/>
            </a:prstGeom>
            <a:solidFill>
              <a:srgbClr val="0199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a:xfrm flipV="1">
              <a:off x="0" y="0"/>
              <a:ext cx="2542233" cy="1376338"/>
            </a:xfrm>
            <a:prstGeom prst="rect">
              <a:avLst/>
            </a:prstGeom>
            <a:solidFill>
              <a:srgbClr val="6B7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5" name="Title 4"/>
          <p:cNvSpPr>
            <a:spLocks noGrp="1"/>
          </p:cNvSpPr>
          <p:nvPr>
            <p:ph type="title" hasCustomPrompt="1"/>
          </p:nvPr>
        </p:nvSpPr>
        <p:spPr>
          <a:xfrm>
            <a:off x="628649" y="1371601"/>
            <a:ext cx="7934325" cy="1362075"/>
          </a:xfrm>
        </p:spPr>
        <p:txBody>
          <a:bodyPr anchor="ctr"/>
          <a:lstStyle>
            <a:lvl1pPr algn="r">
              <a:defRPr>
                <a:solidFill>
                  <a:schemeClr val="bg1"/>
                </a:solidFill>
              </a:defRPr>
            </a:lvl1pPr>
          </a:lstStyle>
          <a:p>
            <a:r>
              <a:rPr lang="en-US" dirty="0" smtClean="0"/>
              <a:t>Click to edit Divider title style</a:t>
            </a:r>
            <a:endParaRPr lang="en-US" dirty="0"/>
          </a:p>
        </p:txBody>
      </p:sp>
    </p:spTree>
    <p:extLst>
      <p:ext uri="{BB962C8B-B14F-4D97-AF65-F5344CB8AC3E}">
        <p14:creationId xmlns:p14="http://schemas.microsoft.com/office/powerpoint/2010/main" val="514663104"/>
      </p:ext>
    </p:extLst>
  </p:cSld>
  <p:clrMapOvr>
    <a:masterClrMapping/>
  </p:clrMapOvr>
  <p:transition>
    <p:fad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49830" y="2262433"/>
            <a:ext cx="999241" cy="139045"/>
          </a:xfrm>
          <a:prstGeom prst="rect">
            <a:avLst/>
          </a:prstGeom>
        </p:spPr>
        <p:txBody>
          <a:bodyPr/>
          <a:lstStyle>
            <a:lvl1pPr marL="0" indent="0" algn="ctr">
              <a:buNone/>
              <a:defRPr sz="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itle 6"/>
          <p:cNvSpPr>
            <a:spLocks noGrp="1"/>
          </p:cNvSpPr>
          <p:nvPr>
            <p:ph type="title"/>
          </p:nvPr>
        </p:nvSpPr>
        <p:spPr>
          <a:xfrm>
            <a:off x="3949830" y="2005553"/>
            <a:ext cx="999241" cy="256880"/>
          </a:xfrm>
          <a:prstGeom prst="rect">
            <a:avLst/>
          </a:prstGeom>
        </p:spPr>
        <p:txBody>
          <a:bodyPr>
            <a:normAutofit/>
          </a:bodyPr>
          <a:lstStyle>
            <a:lvl1pPr>
              <a:defRPr sz="100">
                <a:solidFill>
                  <a:schemeClr val="bg1"/>
                </a:solidFill>
              </a:defRPr>
            </a:lvl1pPr>
          </a:lstStyle>
          <a:p>
            <a:r>
              <a:rPr lang="en-US" smtClean="0"/>
              <a:t>Click to edit Master title style</a:t>
            </a:r>
            <a:endParaRPr lang="en-US" dirty="0"/>
          </a:p>
        </p:txBody>
      </p:sp>
      <p:sp>
        <p:nvSpPr>
          <p:cNvPr id="8" name="TextBox 7"/>
          <p:cNvSpPr txBox="1"/>
          <p:nvPr userDrawn="1"/>
        </p:nvSpPr>
        <p:spPr>
          <a:xfrm>
            <a:off x="457200" y="1674674"/>
            <a:ext cx="8229600" cy="1754326"/>
          </a:xfrm>
          <a:prstGeom prst="rect">
            <a:avLst/>
          </a:prstGeom>
          <a:solidFill>
            <a:schemeClr val="accent1"/>
          </a:solidFill>
        </p:spPr>
        <p:txBody>
          <a:bodyPr wrap="square" rtlCol="0">
            <a:spAutoFit/>
          </a:bodyPr>
          <a:lstStyle/>
          <a:p>
            <a:pPr algn="ctr"/>
            <a:r>
              <a:rPr lang="en-US" sz="3600" dirty="0" smtClean="0"/>
              <a:t>Please select a Custom</a:t>
            </a:r>
            <a:r>
              <a:rPr lang="en-US" sz="3600" baseline="0" dirty="0" smtClean="0"/>
              <a:t> CS Theme </a:t>
            </a:r>
            <a:br>
              <a:rPr lang="en-US" sz="3600" baseline="0" dirty="0" smtClean="0"/>
            </a:br>
            <a:r>
              <a:rPr lang="en-US" sz="3600" baseline="0" dirty="0" smtClean="0"/>
              <a:t>from the Design Tab . . .</a:t>
            </a:r>
          </a:p>
          <a:p>
            <a:pPr algn="ctr"/>
            <a:r>
              <a:rPr lang="en-US" sz="3600" baseline="0" dirty="0" smtClean="0"/>
              <a:t>then Delete this Slide</a:t>
            </a:r>
          </a:p>
        </p:txBody>
      </p:sp>
    </p:spTree>
    <p:extLst>
      <p:ext uri="{BB962C8B-B14F-4D97-AF65-F5344CB8AC3E}">
        <p14:creationId xmlns:p14="http://schemas.microsoft.com/office/powerpoint/2010/main" val="1747747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TextBox 4"/>
          <p:cNvSpPr txBox="1"/>
          <p:nvPr/>
        </p:nvSpPr>
        <p:spPr>
          <a:xfrm>
            <a:off x="727788" y="1567543"/>
            <a:ext cx="7787562" cy="2446824"/>
          </a:xfrm>
          <a:prstGeom prst="rect">
            <a:avLst/>
          </a:prstGeom>
          <a:noFill/>
        </p:spPr>
        <p:txBody>
          <a:bodyPr wrap="square" rtlCol="0">
            <a:spAutoFit/>
          </a:bodyPr>
          <a:lstStyle/>
          <a:p>
            <a:pPr algn="ctr"/>
            <a:r>
              <a:rPr lang="en-US" sz="2700" dirty="0" smtClean="0">
                <a:solidFill>
                  <a:prstClr val="black"/>
                </a:solidFill>
              </a:rPr>
              <a:t>Included in this template are 4 layouts.</a:t>
            </a:r>
          </a:p>
          <a:p>
            <a:pPr algn="ctr"/>
            <a:endParaRPr lang="en-US" sz="2100" dirty="0" smtClean="0">
              <a:solidFill>
                <a:prstClr val="black"/>
              </a:solidFill>
            </a:endParaRPr>
          </a:p>
          <a:p>
            <a:pPr algn="ctr"/>
            <a:r>
              <a:rPr lang="en-US" sz="2100" dirty="0" smtClean="0">
                <a:solidFill>
                  <a:prstClr val="black"/>
                </a:solidFill>
              </a:rPr>
              <a:t>To begin, select the desired look from the “Layouts” drop down next to the “New Slide” drop down.   </a:t>
            </a:r>
          </a:p>
          <a:p>
            <a:pPr algn="ctr"/>
            <a:endParaRPr lang="en-US" sz="2100" dirty="0" smtClean="0">
              <a:solidFill>
                <a:prstClr val="black"/>
              </a:solidFill>
            </a:endParaRPr>
          </a:p>
          <a:p>
            <a:pPr algn="ctr"/>
            <a:r>
              <a:rPr lang="en-US" sz="2100" dirty="0" smtClean="0">
                <a:solidFill>
                  <a:prstClr val="black"/>
                </a:solidFill>
              </a:rPr>
              <a:t>Each design is intended to be used independently, do not mix and match from the different looks.</a:t>
            </a:r>
            <a:endParaRPr lang="en-US" sz="2100" dirty="0">
              <a:solidFill>
                <a:prstClr val="black"/>
              </a:solidFill>
            </a:endParaRPr>
          </a:p>
        </p:txBody>
      </p:sp>
    </p:spTree>
    <p:extLst>
      <p:ext uri="{BB962C8B-B14F-4D97-AF65-F5344CB8AC3E}">
        <p14:creationId xmlns:p14="http://schemas.microsoft.com/office/powerpoint/2010/main" val="2148895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TextBox 4"/>
          <p:cNvSpPr txBox="1"/>
          <p:nvPr/>
        </p:nvSpPr>
        <p:spPr>
          <a:xfrm>
            <a:off x="727788" y="1567543"/>
            <a:ext cx="7787562" cy="3231654"/>
          </a:xfrm>
          <a:prstGeom prst="rect">
            <a:avLst/>
          </a:prstGeom>
          <a:noFill/>
        </p:spPr>
        <p:txBody>
          <a:bodyPr wrap="square" rtlCol="0">
            <a:spAutoFit/>
          </a:bodyPr>
          <a:lstStyle/>
          <a:p>
            <a:pPr algn="ctr"/>
            <a:r>
              <a:rPr lang="en-US" sz="3600" dirty="0" smtClean="0"/>
              <a:t>Included in this template are 4 layouts.</a:t>
            </a:r>
          </a:p>
          <a:p>
            <a:pPr algn="ctr"/>
            <a:endParaRPr lang="en-US" sz="2800" dirty="0" smtClean="0"/>
          </a:p>
          <a:p>
            <a:pPr algn="ctr"/>
            <a:r>
              <a:rPr lang="en-US" sz="2800" dirty="0" smtClean="0"/>
              <a:t>To</a:t>
            </a:r>
            <a:r>
              <a:rPr lang="en-US" sz="2800" baseline="0" dirty="0" smtClean="0"/>
              <a:t> begin, select the desired look from the “Layouts” drop down next to the “New Slide” drop down.   </a:t>
            </a:r>
          </a:p>
          <a:p>
            <a:pPr algn="ctr"/>
            <a:endParaRPr lang="en-US" sz="2800" baseline="0" dirty="0" smtClean="0"/>
          </a:p>
          <a:p>
            <a:pPr algn="ctr"/>
            <a:r>
              <a:rPr lang="en-US" sz="2800" baseline="0" dirty="0" smtClean="0"/>
              <a:t>Each design is intended to be used independently, do not mix and match from the different looks.</a:t>
            </a:r>
            <a:endParaRPr lang="en-US" sz="2800" dirty="0"/>
          </a:p>
        </p:txBody>
      </p:sp>
    </p:spTree>
    <p:extLst>
      <p:ext uri="{BB962C8B-B14F-4D97-AF65-F5344CB8AC3E}">
        <p14:creationId xmlns:p14="http://schemas.microsoft.com/office/powerpoint/2010/main" val="43076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sp>
        <p:nvSpPr>
          <p:cNvPr id="4" name="Rectangle 3"/>
          <p:cNvSpPr/>
          <p:nvPr/>
        </p:nvSpPr>
        <p:spPr>
          <a:xfrm>
            <a:off x="457200" y="1480456"/>
            <a:ext cx="8246677"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200727056"/>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sp>
        <p:nvSpPr>
          <p:cNvPr id="8" name="Rectangle 7"/>
          <p:cNvSpPr/>
          <p:nvPr/>
        </p:nvSpPr>
        <p:spPr>
          <a:xfrm>
            <a:off x="457200" y="1480456"/>
            <a:ext cx="8246677"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385015589"/>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4"/>
          </p:nvPr>
        </p:nvSpPr>
        <p:spPr>
          <a:xfrm>
            <a:off x="371856" y="6490353"/>
            <a:ext cx="66446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A8406-D672-4E03-9ABF-F4A7E3A351AA}" type="slidenum">
              <a:rPr lang="en-US" smtClean="0">
                <a:solidFill>
                  <a:srgbClr val="3F4D55">
                    <a:tint val="75000"/>
                  </a:srgbClr>
                </a:solidFill>
              </a:rPr>
              <a:pPr/>
              <a:t>‹#›</a:t>
            </a:fld>
            <a:endParaRPr lang="en-US" dirty="0">
              <a:solidFill>
                <a:srgbClr val="3F4D55">
                  <a:tint val="75000"/>
                </a:srgbClr>
              </a:solidFill>
            </a:endParaRPr>
          </a:p>
        </p:txBody>
      </p:sp>
      <p:sp>
        <p:nvSpPr>
          <p:cNvPr id="6" name="Rectangle 5"/>
          <p:cNvSpPr/>
          <p:nvPr/>
        </p:nvSpPr>
        <p:spPr>
          <a:xfrm>
            <a:off x="457200" y="1480456"/>
            <a:ext cx="8246677" cy="27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326908353"/>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a:t>
            </a:fld>
            <a:endParaRPr lang="en-US">
              <a:solidFill>
                <a:srgbClr val="3F4D55">
                  <a:tint val="75000"/>
                </a:srgbClr>
              </a:solidFill>
            </a:endParaRPr>
          </a:p>
        </p:txBody>
      </p:sp>
    </p:spTree>
    <p:extLst>
      <p:ext uri="{BB962C8B-B14F-4D97-AF65-F5344CB8AC3E}">
        <p14:creationId xmlns:p14="http://schemas.microsoft.com/office/powerpoint/2010/main" val="381850448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782148"/>
            <a:ext cx="7772400" cy="3275044"/>
          </a:xfrm>
        </p:spPr>
        <p:txBody>
          <a:bodyPr anchor="ctr" anchorCtr="0"/>
          <a:lstStyle>
            <a:lvl1pPr algn="ctr">
              <a:defRPr sz="3600" b="1" cap="all"/>
            </a:lvl1pPr>
          </a:lstStyle>
          <a:p>
            <a:r>
              <a:rPr lang="en-US" smtClean="0"/>
              <a:t>Click to edit Master title style</a:t>
            </a:r>
            <a:endParaRPr lang="en-US" dirty="0"/>
          </a:p>
        </p:txBody>
      </p:sp>
    </p:spTree>
    <p:extLst>
      <p:ext uri="{BB962C8B-B14F-4D97-AF65-F5344CB8AC3E}">
        <p14:creationId xmlns:p14="http://schemas.microsoft.com/office/powerpoint/2010/main" val="360821655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TextBox 4"/>
          <p:cNvSpPr txBox="1"/>
          <p:nvPr/>
        </p:nvSpPr>
        <p:spPr>
          <a:xfrm>
            <a:off x="727788" y="1567543"/>
            <a:ext cx="7787562" cy="3231654"/>
          </a:xfrm>
          <a:prstGeom prst="rect">
            <a:avLst/>
          </a:prstGeom>
          <a:noFill/>
        </p:spPr>
        <p:txBody>
          <a:bodyPr wrap="square" rtlCol="0">
            <a:spAutoFit/>
          </a:bodyPr>
          <a:lstStyle/>
          <a:p>
            <a:pPr algn="ctr"/>
            <a:r>
              <a:rPr lang="en-US" sz="3600" dirty="0" smtClean="0"/>
              <a:t>Included in this template are 4 layouts.</a:t>
            </a:r>
          </a:p>
          <a:p>
            <a:pPr algn="ctr"/>
            <a:endParaRPr lang="en-US" sz="2800" dirty="0" smtClean="0"/>
          </a:p>
          <a:p>
            <a:pPr algn="ctr"/>
            <a:r>
              <a:rPr lang="en-US" sz="2800" dirty="0" smtClean="0"/>
              <a:t>To</a:t>
            </a:r>
            <a:r>
              <a:rPr lang="en-US" sz="2800" baseline="0" dirty="0" smtClean="0"/>
              <a:t> begin, select the desired look from the “Layouts” drop down next to the “New Slide” drop down.   </a:t>
            </a:r>
          </a:p>
          <a:p>
            <a:pPr algn="ctr"/>
            <a:endParaRPr lang="en-US" sz="2800" baseline="0" dirty="0" smtClean="0"/>
          </a:p>
          <a:p>
            <a:pPr algn="ctr"/>
            <a:r>
              <a:rPr lang="en-US" sz="2800" baseline="0" dirty="0" smtClean="0"/>
              <a:t>Each design is intended to be used independently, do not mix and match from the different looks.</a:t>
            </a:r>
            <a:endParaRPr lang="en-US" sz="2800" dirty="0"/>
          </a:p>
        </p:txBody>
      </p:sp>
    </p:spTree>
    <p:extLst>
      <p:ext uri="{BB962C8B-B14F-4D97-AF65-F5344CB8AC3E}">
        <p14:creationId xmlns:p14="http://schemas.microsoft.com/office/powerpoint/2010/main" val="33692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4" name="Rectangle 33"/>
          <p:cNvSpPr/>
          <p:nvPr/>
        </p:nvSpPr>
        <p:spPr>
          <a:xfrm>
            <a:off x="1" y="0"/>
            <a:ext cx="9140825" cy="6869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4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 y="3286127"/>
            <a:ext cx="9141315" cy="3583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6" name="Group 45"/>
          <p:cNvGrpSpPr/>
          <p:nvPr/>
        </p:nvGrpSpPr>
        <p:grpSpPr>
          <a:xfrm>
            <a:off x="821267" y="3288175"/>
            <a:ext cx="8217959" cy="3571406"/>
            <a:chOff x="-2552700" y="138113"/>
            <a:chExt cx="17291050" cy="5705860"/>
          </a:xfrm>
        </p:grpSpPr>
        <p:sp>
          <p:nvSpPr>
            <p:cNvPr id="40" name="Freeform 14"/>
            <p:cNvSpPr>
              <a:spLocks/>
            </p:cNvSpPr>
            <p:nvPr/>
          </p:nvSpPr>
          <p:spPr bwMode="auto">
            <a:xfrm>
              <a:off x="2298700" y="138113"/>
              <a:ext cx="6661150" cy="1433513"/>
            </a:xfrm>
            <a:custGeom>
              <a:avLst/>
              <a:gdLst>
                <a:gd name="T0" fmla="*/ 4196 w 4196"/>
                <a:gd name="T1" fmla="*/ 0 h 903"/>
                <a:gd name="T2" fmla="*/ 2870 w 4196"/>
                <a:gd name="T3" fmla="*/ 903 h 903"/>
                <a:gd name="T4" fmla="*/ 0 w 4196"/>
                <a:gd name="T5" fmla="*/ 903 h 903"/>
                <a:gd name="T6" fmla="*/ 1855 w 4196"/>
                <a:gd name="T7" fmla="*/ 0 h 903"/>
                <a:gd name="T8" fmla="*/ 4196 w 4196"/>
                <a:gd name="T9" fmla="*/ 0 h 903"/>
              </a:gdLst>
              <a:ahLst/>
              <a:cxnLst>
                <a:cxn ang="0">
                  <a:pos x="T0" y="T1"/>
                </a:cxn>
                <a:cxn ang="0">
                  <a:pos x="T2" y="T3"/>
                </a:cxn>
                <a:cxn ang="0">
                  <a:pos x="T4" y="T5"/>
                </a:cxn>
                <a:cxn ang="0">
                  <a:pos x="T6" y="T7"/>
                </a:cxn>
                <a:cxn ang="0">
                  <a:pos x="T8" y="T9"/>
                </a:cxn>
              </a:cxnLst>
              <a:rect l="0" t="0" r="r" b="b"/>
              <a:pathLst>
                <a:path w="4196" h="903">
                  <a:moveTo>
                    <a:pt x="4196" y="0"/>
                  </a:moveTo>
                  <a:lnTo>
                    <a:pt x="2870" y="903"/>
                  </a:lnTo>
                  <a:lnTo>
                    <a:pt x="0" y="903"/>
                  </a:lnTo>
                  <a:lnTo>
                    <a:pt x="1855" y="0"/>
                  </a:lnTo>
                  <a:lnTo>
                    <a:pt x="4196" y="0"/>
                  </a:lnTo>
                  <a:close/>
                </a:path>
              </a:pathLst>
            </a:cu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41" name="Freeform 15"/>
            <p:cNvSpPr>
              <a:spLocks/>
            </p:cNvSpPr>
            <p:nvPr/>
          </p:nvSpPr>
          <p:spPr bwMode="auto">
            <a:xfrm>
              <a:off x="7298582" y="4283075"/>
              <a:ext cx="6077693" cy="1560898"/>
            </a:xfrm>
            <a:custGeom>
              <a:avLst/>
              <a:gdLst>
                <a:gd name="T0" fmla="*/ 0 w 4397"/>
                <a:gd name="T1" fmla="*/ 1538 h 1538"/>
                <a:gd name="T2" fmla="*/ 3591 w 4397"/>
                <a:gd name="T3" fmla="*/ 1538 h 1538"/>
                <a:gd name="T4" fmla="*/ 4397 w 4397"/>
                <a:gd name="T5" fmla="*/ 5 h 1538"/>
                <a:gd name="T6" fmla="*/ 1489 w 4397"/>
                <a:gd name="T7" fmla="*/ 0 h 1538"/>
                <a:gd name="T8" fmla="*/ 0 w 4397"/>
                <a:gd name="T9" fmla="*/ 1538 h 1538"/>
                <a:gd name="connsiteX0" fmla="*/ 0 w 10000"/>
                <a:gd name="connsiteY0" fmla="*/ 10000 h 10000"/>
                <a:gd name="connsiteX1" fmla="*/ 8167 w 10000"/>
                <a:gd name="connsiteY1" fmla="*/ 10000 h 10000"/>
                <a:gd name="connsiteX2" fmla="*/ 10000 w 10000"/>
                <a:gd name="connsiteY2" fmla="*/ 33 h 10000"/>
                <a:gd name="connsiteX3" fmla="*/ 3386 w 10000"/>
                <a:gd name="connsiteY3" fmla="*/ 0 h 10000"/>
                <a:gd name="connsiteX4" fmla="*/ 1293 w 10000"/>
                <a:gd name="connsiteY4" fmla="*/ 6393 h 10000"/>
                <a:gd name="connsiteX5" fmla="*/ 0 w 10000"/>
                <a:gd name="connsiteY5" fmla="*/ 10000 h 10000"/>
                <a:gd name="connsiteX0" fmla="*/ 0 w 10000"/>
                <a:gd name="connsiteY0" fmla="*/ 10000 h 10000"/>
                <a:gd name="connsiteX1" fmla="*/ 8167 w 10000"/>
                <a:gd name="connsiteY1" fmla="*/ 10000 h 10000"/>
                <a:gd name="connsiteX2" fmla="*/ 8796 w 10000"/>
                <a:gd name="connsiteY2" fmla="*/ 6393 h 10000"/>
                <a:gd name="connsiteX3" fmla="*/ 10000 w 10000"/>
                <a:gd name="connsiteY3" fmla="*/ 33 h 10000"/>
                <a:gd name="connsiteX4" fmla="*/ 3386 w 10000"/>
                <a:gd name="connsiteY4" fmla="*/ 0 h 10000"/>
                <a:gd name="connsiteX5" fmla="*/ 1293 w 10000"/>
                <a:gd name="connsiteY5" fmla="*/ 6393 h 10000"/>
                <a:gd name="connsiteX6" fmla="*/ 0 w 10000"/>
                <a:gd name="connsiteY6" fmla="*/ 10000 h 10000"/>
                <a:gd name="connsiteX0" fmla="*/ 0 w 10000"/>
                <a:gd name="connsiteY0" fmla="*/ 10000 h 10000"/>
                <a:gd name="connsiteX1" fmla="*/ 8796 w 10000"/>
                <a:gd name="connsiteY1" fmla="*/ 6393 h 10000"/>
                <a:gd name="connsiteX2" fmla="*/ 10000 w 10000"/>
                <a:gd name="connsiteY2" fmla="*/ 33 h 10000"/>
                <a:gd name="connsiteX3" fmla="*/ 3386 w 10000"/>
                <a:gd name="connsiteY3" fmla="*/ 0 h 10000"/>
                <a:gd name="connsiteX4" fmla="*/ 1293 w 10000"/>
                <a:gd name="connsiteY4" fmla="*/ 6393 h 10000"/>
                <a:gd name="connsiteX5" fmla="*/ 0 w 10000"/>
                <a:gd name="connsiteY5" fmla="*/ 10000 h 10000"/>
                <a:gd name="connsiteX0" fmla="*/ 0 w 8707"/>
                <a:gd name="connsiteY0" fmla="*/ 6393 h 6393"/>
                <a:gd name="connsiteX1" fmla="*/ 7503 w 8707"/>
                <a:gd name="connsiteY1" fmla="*/ 6393 h 6393"/>
                <a:gd name="connsiteX2" fmla="*/ 8707 w 8707"/>
                <a:gd name="connsiteY2" fmla="*/ 33 h 6393"/>
                <a:gd name="connsiteX3" fmla="*/ 2093 w 8707"/>
                <a:gd name="connsiteY3" fmla="*/ 0 h 6393"/>
                <a:gd name="connsiteX4" fmla="*/ 0 w 8707"/>
                <a:gd name="connsiteY4" fmla="*/ 6393 h 63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7" h="6393">
                  <a:moveTo>
                    <a:pt x="0" y="6393"/>
                  </a:moveTo>
                  <a:lnTo>
                    <a:pt x="7503" y="6393"/>
                  </a:lnTo>
                  <a:lnTo>
                    <a:pt x="8707" y="33"/>
                  </a:lnTo>
                  <a:lnTo>
                    <a:pt x="2093" y="0"/>
                  </a:lnTo>
                  <a:lnTo>
                    <a:pt x="0" y="6393"/>
                  </a:lnTo>
                  <a:close/>
                </a:path>
              </a:pathLst>
            </a:cu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43" name="Freeform 17"/>
            <p:cNvSpPr>
              <a:spLocks/>
            </p:cNvSpPr>
            <p:nvPr/>
          </p:nvSpPr>
          <p:spPr bwMode="auto">
            <a:xfrm>
              <a:off x="-2552700" y="1752600"/>
              <a:ext cx="9159875" cy="2365375"/>
            </a:xfrm>
            <a:custGeom>
              <a:avLst/>
              <a:gdLst>
                <a:gd name="T0" fmla="*/ 5770 w 5770"/>
                <a:gd name="T1" fmla="*/ 0 h 1490"/>
                <a:gd name="T2" fmla="*/ 3593 w 5770"/>
                <a:gd name="T3" fmla="*/ 1485 h 1490"/>
                <a:gd name="T4" fmla="*/ 0 w 5770"/>
                <a:gd name="T5" fmla="*/ 1490 h 1490"/>
                <a:gd name="T6" fmla="*/ 2900 w 5770"/>
                <a:gd name="T7" fmla="*/ 0 h 1490"/>
                <a:gd name="T8" fmla="*/ 5770 w 5770"/>
                <a:gd name="T9" fmla="*/ 0 h 1490"/>
              </a:gdLst>
              <a:ahLst/>
              <a:cxnLst>
                <a:cxn ang="0">
                  <a:pos x="T0" y="T1"/>
                </a:cxn>
                <a:cxn ang="0">
                  <a:pos x="T2" y="T3"/>
                </a:cxn>
                <a:cxn ang="0">
                  <a:pos x="T4" y="T5"/>
                </a:cxn>
                <a:cxn ang="0">
                  <a:pos x="T6" y="T7"/>
                </a:cxn>
                <a:cxn ang="0">
                  <a:pos x="T8" y="T9"/>
                </a:cxn>
              </a:cxnLst>
              <a:rect l="0" t="0" r="r" b="b"/>
              <a:pathLst>
                <a:path w="5770" h="1490">
                  <a:moveTo>
                    <a:pt x="5770" y="0"/>
                  </a:moveTo>
                  <a:lnTo>
                    <a:pt x="3593" y="1485"/>
                  </a:lnTo>
                  <a:lnTo>
                    <a:pt x="0" y="1490"/>
                  </a:lnTo>
                  <a:lnTo>
                    <a:pt x="2900" y="0"/>
                  </a:lnTo>
                  <a:lnTo>
                    <a:pt x="5770" y="0"/>
                  </a:lnTo>
                  <a:close/>
                </a:path>
              </a:pathLst>
            </a:cu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44" name="Freeform 18"/>
            <p:cNvSpPr>
              <a:spLocks/>
            </p:cNvSpPr>
            <p:nvPr/>
          </p:nvSpPr>
          <p:spPr bwMode="auto">
            <a:xfrm>
              <a:off x="8864600" y="1747838"/>
              <a:ext cx="5873750" cy="2366963"/>
            </a:xfrm>
            <a:custGeom>
              <a:avLst/>
              <a:gdLst>
                <a:gd name="T0" fmla="*/ 0 w 3700"/>
                <a:gd name="T1" fmla="*/ 1479 h 1491"/>
                <a:gd name="T2" fmla="*/ 2898 w 3700"/>
                <a:gd name="T3" fmla="*/ 1491 h 1491"/>
                <a:gd name="T4" fmla="*/ 3700 w 3700"/>
                <a:gd name="T5" fmla="*/ 0 h 1491"/>
                <a:gd name="T6" fmla="*/ 1419 w 3700"/>
                <a:gd name="T7" fmla="*/ 0 h 1491"/>
                <a:gd name="T8" fmla="*/ 0 w 3700"/>
                <a:gd name="T9" fmla="*/ 1479 h 1491"/>
              </a:gdLst>
              <a:ahLst/>
              <a:cxnLst>
                <a:cxn ang="0">
                  <a:pos x="T0" y="T1"/>
                </a:cxn>
                <a:cxn ang="0">
                  <a:pos x="T2" y="T3"/>
                </a:cxn>
                <a:cxn ang="0">
                  <a:pos x="T4" y="T5"/>
                </a:cxn>
                <a:cxn ang="0">
                  <a:pos x="T6" y="T7"/>
                </a:cxn>
                <a:cxn ang="0">
                  <a:pos x="T8" y="T9"/>
                </a:cxn>
              </a:cxnLst>
              <a:rect l="0" t="0" r="r" b="b"/>
              <a:pathLst>
                <a:path w="3700" h="1491">
                  <a:moveTo>
                    <a:pt x="0" y="1479"/>
                  </a:moveTo>
                  <a:lnTo>
                    <a:pt x="2898" y="1491"/>
                  </a:lnTo>
                  <a:lnTo>
                    <a:pt x="3700" y="0"/>
                  </a:lnTo>
                  <a:lnTo>
                    <a:pt x="1419" y="0"/>
                  </a:lnTo>
                  <a:lnTo>
                    <a:pt x="0" y="1479"/>
                  </a:lnTo>
                  <a:close/>
                </a:path>
              </a:pathLst>
            </a:cu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45" name="Freeform 19"/>
            <p:cNvSpPr>
              <a:spLocks/>
            </p:cNvSpPr>
            <p:nvPr/>
          </p:nvSpPr>
          <p:spPr bwMode="auto">
            <a:xfrm>
              <a:off x="3487738" y="1747838"/>
              <a:ext cx="7362825" cy="2370138"/>
            </a:xfrm>
            <a:custGeom>
              <a:avLst/>
              <a:gdLst>
                <a:gd name="T0" fmla="*/ 2163 w 4638"/>
                <a:gd name="T1" fmla="*/ 3 h 1493"/>
                <a:gd name="T2" fmla="*/ 4638 w 4638"/>
                <a:gd name="T3" fmla="*/ 0 h 1493"/>
                <a:gd name="T4" fmla="*/ 3196 w 4638"/>
                <a:gd name="T5" fmla="*/ 1493 h 1493"/>
                <a:gd name="T6" fmla="*/ 0 w 4638"/>
                <a:gd name="T7" fmla="*/ 1488 h 1493"/>
                <a:gd name="T8" fmla="*/ 2163 w 4638"/>
                <a:gd name="T9" fmla="*/ 3 h 1493"/>
              </a:gdLst>
              <a:ahLst/>
              <a:cxnLst>
                <a:cxn ang="0">
                  <a:pos x="T0" y="T1"/>
                </a:cxn>
                <a:cxn ang="0">
                  <a:pos x="T2" y="T3"/>
                </a:cxn>
                <a:cxn ang="0">
                  <a:pos x="T4" y="T5"/>
                </a:cxn>
                <a:cxn ang="0">
                  <a:pos x="T6" y="T7"/>
                </a:cxn>
                <a:cxn ang="0">
                  <a:pos x="T8" y="T9"/>
                </a:cxn>
              </a:cxnLst>
              <a:rect l="0" t="0" r="r" b="b"/>
              <a:pathLst>
                <a:path w="4638" h="1493">
                  <a:moveTo>
                    <a:pt x="2163" y="3"/>
                  </a:moveTo>
                  <a:lnTo>
                    <a:pt x="4638" y="0"/>
                  </a:lnTo>
                  <a:lnTo>
                    <a:pt x="3196" y="1493"/>
                  </a:lnTo>
                  <a:lnTo>
                    <a:pt x="0" y="1488"/>
                  </a:lnTo>
                  <a:lnTo>
                    <a:pt x="2163" y="3"/>
                  </a:lnTo>
                  <a:close/>
                </a:path>
              </a:pathLst>
            </a:cu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grpSp>
      <p:sp>
        <p:nvSpPr>
          <p:cNvPr id="16" name="Title 1"/>
          <p:cNvSpPr>
            <a:spLocks noGrp="1"/>
          </p:cNvSpPr>
          <p:nvPr>
            <p:ph type="ctrTitle"/>
          </p:nvPr>
        </p:nvSpPr>
        <p:spPr>
          <a:xfrm>
            <a:off x="438150" y="3286125"/>
            <a:ext cx="7562850" cy="1385888"/>
          </a:xfrm>
        </p:spPr>
        <p:txBody>
          <a:bodyPr anchor="b"/>
          <a:lstStyle>
            <a:lvl1pPr algn="l">
              <a:defRPr sz="3375">
                <a:solidFill>
                  <a:schemeClr val="bg1"/>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38150" y="4672013"/>
            <a:ext cx="6858000" cy="400050"/>
          </a:xfrm>
        </p:spPr>
        <p:txBody>
          <a:bodyPr>
            <a:noAutofit/>
          </a:bodyPr>
          <a:lstStyle>
            <a:lvl1pPr marL="0" indent="0" algn="l">
              <a:buNone/>
              <a:defRPr sz="1800" b="0" i="1">
                <a:solidFill>
                  <a:schemeClr val="bg1"/>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sp>
        <p:nvSpPr>
          <p:cNvPr id="18" name="Text Placeholder 7"/>
          <p:cNvSpPr>
            <a:spLocks noGrp="1"/>
          </p:cNvSpPr>
          <p:nvPr>
            <p:ph type="body" sz="quarter" idx="11" hasCustomPrompt="1"/>
          </p:nvPr>
        </p:nvSpPr>
        <p:spPr>
          <a:xfrm>
            <a:off x="438151" y="5461121"/>
            <a:ext cx="3854450" cy="751946"/>
          </a:xfrm>
        </p:spPr>
        <p:txBody>
          <a:bodyPr>
            <a:noAutofit/>
          </a:bodyPr>
          <a:lstStyle>
            <a:lvl1pPr marL="0" indent="0">
              <a:buNone/>
              <a:defRPr sz="1350" b="0" i="1">
                <a:solidFill>
                  <a:schemeClr val="bg1"/>
                </a:solidFill>
              </a:defRPr>
            </a:lvl1pPr>
          </a:lstStyle>
          <a:p>
            <a:pPr lvl="0"/>
            <a:r>
              <a:rPr lang="en-US" dirty="0" smtClean="0"/>
              <a:t>Client name</a:t>
            </a:r>
            <a:endParaRPr lang="en-US" dirty="0"/>
          </a:p>
        </p:txBody>
      </p:sp>
      <p:sp>
        <p:nvSpPr>
          <p:cNvPr id="19" name="Text Placeholder 7"/>
          <p:cNvSpPr>
            <a:spLocks noGrp="1"/>
          </p:cNvSpPr>
          <p:nvPr>
            <p:ph type="body" sz="quarter" idx="13" hasCustomPrompt="1"/>
          </p:nvPr>
        </p:nvSpPr>
        <p:spPr>
          <a:xfrm>
            <a:off x="4402668" y="5884983"/>
            <a:ext cx="3979333" cy="431800"/>
          </a:xfrm>
        </p:spPr>
        <p:txBody>
          <a:bodyPr>
            <a:noAutofit/>
          </a:bodyPr>
          <a:lstStyle>
            <a:lvl1pPr marL="0" indent="0">
              <a:buNone/>
              <a:defRPr sz="1350" b="0" i="1">
                <a:solidFill>
                  <a:schemeClr val="bg1"/>
                </a:solidFill>
              </a:defRPr>
            </a:lvl1pPr>
          </a:lstStyle>
          <a:p>
            <a:pPr lvl="0"/>
            <a:r>
              <a:rPr lang="en-US" dirty="0" smtClean="0"/>
              <a:t>Presenters name</a:t>
            </a:r>
            <a:endParaRPr lang="en-US" dirty="0"/>
          </a:p>
        </p:txBody>
      </p:sp>
      <p:sp>
        <p:nvSpPr>
          <p:cNvPr id="20" name="TextBox 19"/>
          <p:cNvSpPr txBox="1"/>
          <p:nvPr/>
        </p:nvSpPr>
        <p:spPr>
          <a:xfrm>
            <a:off x="4402668" y="5461121"/>
            <a:ext cx="3835400" cy="300082"/>
          </a:xfrm>
          <a:prstGeom prst="rect">
            <a:avLst/>
          </a:prstGeom>
          <a:noFill/>
        </p:spPr>
        <p:txBody>
          <a:bodyPr wrap="square" rtlCol="0">
            <a:spAutoFit/>
          </a:bodyPr>
          <a:lstStyle/>
          <a:p>
            <a:r>
              <a:rPr lang="en-US" sz="1350" b="0" i="1" kern="1200" dirty="0" smtClean="0">
                <a:solidFill>
                  <a:schemeClr val="bg1"/>
                </a:solidFill>
                <a:latin typeface="+mn-lt"/>
                <a:ea typeface="+mn-ea"/>
                <a:cs typeface="+mn-cs"/>
              </a:rPr>
              <a:t>Cambridge Systematics, Inc.</a:t>
            </a:r>
            <a:endParaRPr lang="en-US" sz="1350" b="0" i="1" kern="1200" dirty="0">
              <a:solidFill>
                <a:schemeClr val="bg1"/>
              </a:solidFill>
              <a:latin typeface="+mn-lt"/>
              <a:ea typeface="+mn-ea"/>
              <a:cs typeface="+mn-cs"/>
            </a:endParaRPr>
          </a:p>
        </p:txBody>
      </p:sp>
      <p:sp>
        <p:nvSpPr>
          <p:cNvPr id="21" name="TextBox 20"/>
          <p:cNvSpPr txBox="1"/>
          <p:nvPr/>
        </p:nvSpPr>
        <p:spPr>
          <a:xfrm>
            <a:off x="438150" y="5168584"/>
            <a:ext cx="1468044" cy="253916"/>
          </a:xfrm>
          <a:prstGeom prst="rect">
            <a:avLst/>
          </a:prstGeom>
          <a:noFill/>
        </p:spPr>
        <p:txBody>
          <a:bodyPr wrap="square" rtlCol="0">
            <a:spAutoFit/>
          </a:bodyPr>
          <a:lstStyle/>
          <a:p>
            <a:r>
              <a:rPr lang="en-US" sz="1050" b="1" i="1" dirty="0" smtClean="0">
                <a:solidFill>
                  <a:srgbClr val="BEDA83"/>
                </a:solidFill>
              </a:rPr>
              <a:t>presented to</a:t>
            </a:r>
            <a:endParaRPr lang="en-US" sz="1050" b="1" i="1" dirty="0">
              <a:solidFill>
                <a:srgbClr val="BEDA83"/>
              </a:solidFill>
            </a:endParaRPr>
          </a:p>
        </p:txBody>
      </p:sp>
      <p:sp>
        <p:nvSpPr>
          <p:cNvPr id="22" name="TextBox 21"/>
          <p:cNvSpPr txBox="1"/>
          <p:nvPr/>
        </p:nvSpPr>
        <p:spPr>
          <a:xfrm>
            <a:off x="4402667" y="5169431"/>
            <a:ext cx="1626870" cy="253916"/>
          </a:xfrm>
          <a:prstGeom prst="rect">
            <a:avLst/>
          </a:prstGeom>
          <a:noFill/>
        </p:spPr>
        <p:txBody>
          <a:bodyPr wrap="square" rtlCol="0">
            <a:spAutoFit/>
          </a:bodyPr>
          <a:lstStyle/>
          <a:p>
            <a:r>
              <a:rPr lang="en-US" sz="1050" b="1" i="1" dirty="0" smtClean="0">
                <a:solidFill>
                  <a:srgbClr val="BEDA83"/>
                </a:solidFill>
              </a:rPr>
              <a:t>presented by</a:t>
            </a:r>
            <a:endParaRPr lang="en-US" sz="1050" b="1" i="1" dirty="0">
              <a:solidFill>
                <a:srgbClr val="BEDA83"/>
              </a:solidFill>
            </a:endParaRPr>
          </a:p>
        </p:txBody>
      </p:sp>
      <p:sp>
        <p:nvSpPr>
          <p:cNvPr id="23" name="Text Placeholder 7"/>
          <p:cNvSpPr>
            <a:spLocks noGrp="1"/>
          </p:cNvSpPr>
          <p:nvPr>
            <p:ph type="body" sz="quarter" idx="14" hasCustomPrompt="1"/>
          </p:nvPr>
        </p:nvSpPr>
        <p:spPr>
          <a:xfrm>
            <a:off x="438151" y="6508267"/>
            <a:ext cx="3854450" cy="349735"/>
          </a:xfrm>
        </p:spPr>
        <p:txBody>
          <a:bodyPr>
            <a:noAutofit/>
          </a:bodyPr>
          <a:lstStyle>
            <a:lvl1pPr marL="0" indent="0">
              <a:buNone/>
              <a:defRPr sz="1050" b="0" i="0">
                <a:solidFill>
                  <a:schemeClr val="bg1"/>
                </a:solidFill>
              </a:defRPr>
            </a:lvl1pPr>
          </a:lstStyle>
          <a:p>
            <a:pPr lvl="0"/>
            <a:r>
              <a:rPr lang="en-US" dirty="0" smtClean="0"/>
              <a:t>Date</a:t>
            </a:r>
            <a:endParaRPr lang="en-US" dirty="0"/>
          </a:p>
        </p:txBody>
      </p:sp>
      <p:grpSp>
        <p:nvGrpSpPr>
          <p:cNvPr id="10" name="Group 9"/>
          <p:cNvGrpSpPr/>
          <p:nvPr/>
        </p:nvGrpSpPr>
        <p:grpSpPr>
          <a:xfrm>
            <a:off x="0" y="3278400"/>
            <a:ext cx="9144000" cy="109728"/>
            <a:chOff x="-833438" y="3360738"/>
            <a:chExt cx="10814051" cy="141288"/>
          </a:xfrm>
        </p:grpSpPr>
        <p:sp>
          <p:nvSpPr>
            <p:cNvPr id="5" name="AutoShape 3"/>
            <p:cNvSpPr>
              <a:spLocks noChangeAspect="1" noChangeArrowheads="1" noTextEdit="1"/>
            </p:cNvSpPr>
            <p:nvPr/>
          </p:nvSpPr>
          <p:spPr bwMode="auto">
            <a:xfrm>
              <a:off x="-833438" y="3360738"/>
              <a:ext cx="10810876"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6" name="Rectangle 5"/>
            <p:cNvSpPr>
              <a:spLocks noChangeArrowheads="1"/>
            </p:cNvSpPr>
            <p:nvPr/>
          </p:nvSpPr>
          <p:spPr bwMode="auto">
            <a:xfrm>
              <a:off x="-830263" y="3360738"/>
              <a:ext cx="2703513" cy="141288"/>
            </a:xfrm>
            <a:prstGeom prst="rect">
              <a:avLst/>
            </a:prstGeom>
            <a:solidFill>
              <a:srgbClr val="98C3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7" name="Rectangle 6"/>
            <p:cNvSpPr>
              <a:spLocks noChangeArrowheads="1"/>
            </p:cNvSpPr>
            <p:nvPr/>
          </p:nvSpPr>
          <p:spPr bwMode="auto">
            <a:xfrm>
              <a:off x="7275513" y="3360738"/>
              <a:ext cx="2705100" cy="141288"/>
            </a:xfrm>
            <a:prstGeom prst="rect">
              <a:avLst/>
            </a:prstGeom>
            <a:solidFill>
              <a:srgbClr val="6B7D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8" name="Rectangle 7"/>
            <p:cNvSpPr>
              <a:spLocks noChangeArrowheads="1"/>
            </p:cNvSpPr>
            <p:nvPr/>
          </p:nvSpPr>
          <p:spPr bwMode="auto">
            <a:xfrm>
              <a:off x="1873250" y="3360738"/>
              <a:ext cx="2701925" cy="141288"/>
            </a:xfrm>
            <a:prstGeom prst="rect">
              <a:avLst/>
            </a:prstGeom>
            <a:solidFill>
              <a:srgbClr val="27A6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9" name="Rectangle 8"/>
            <p:cNvSpPr>
              <a:spLocks noChangeArrowheads="1"/>
            </p:cNvSpPr>
            <p:nvPr/>
          </p:nvSpPr>
          <p:spPr bwMode="auto">
            <a:xfrm>
              <a:off x="4572000" y="3360738"/>
              <a:ext cx="2703513" cy="141288"/>
            </a:xfrm>
            <a:prstGeom prst="rect">
              <a:avLst/>
            </a:prstGeom>
            <a:solidFill>
              <a:srgbClr val="00BD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grpSp>
      <p:sp>
        <p:nvSpPr>
          <p:cNvPr id="26" name="Freeform 14"/>
          <p:cNvSpPr>
            <a:spLocks/>
          </p:cNvSpPr>
          <p:nvPr/>
        </p:nvSpPr>
        <p:spPr bwMode="auto">
          <a:xfrm>
            <a:off x="3941762" y="5862638"/>
            <a:ext cx="4351338" cy="1522412"/>
          </a:xfrm>
          <a:custGeom>
            <a:avLst/>
            <a:gdLst>
              <a:gd name="T0" fmla="*/ 0 w 2741"/>
              <a:gd name="T1" fmla="*/ 959 h 959"/>
              <a:gd name="T2" fmla="*/ 2239 w 2741"/>
              <a:gd name="T3" fmla="*/ 959 h 959"/>
              <a:gd name="T4" fmla="*/ 2741 w 2741"/>
              <a:gd name="T5" fmla="*/ 2 h 959"/>
              <a:gd name="T6" fmla="*/ 929 w 2741"/>
              <a:gd name="T7" fmla="*/ 0 h 959"/>
            </a:gdLst>
            <a:ahLst/>
            <a:cxnLst>
              <a:cxn ang="0">
                <a:pos x="T0" y="T1"/>
              </a:cxn>
              <a:cxn ang="0">
                <a:pos x="T2" y="T3"/>
              </a:cxn>
              <a:cxn ang="0">
                <a:pos x="T4" y="T5"/>
              </a:cxn>
              <a:cxn ang="0">
                <a:pos x="T6" y="T7"/>
              </a:cxn>
            </a:cxnLst>
            <a:rect l="0" t="0" r="r" b="b"/>
            <a:pathLst>
              <a:path w="2741" h="959">
                <a:moveTo>
                  <a:pt x="0" y="959"/>
                </a:moveTo>
                <a:lnTo>
                  <a:pt x="2239" y="959"/>
                </a:lnTo>
                <a:lnTo>
                  <a:pt x="2741" y="2"/>
                </a:lnTo>
                <a:lnTo>
                  <a:pt x="9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8021" y="355702"/>
            <a:ext cx="3977648" cy="2599949"/>
          </a:xfrm>
          <a:prstGeom prst="rect">
            <a:avLst/>
          </a:prstGeom>
        </p:spPr>
      </p:pic>
      <p:sp>
        <p:nvSpPr>
          <p:cNvPr id="42" name="Freeform 16"/>
          <p:cNvSpPr>
            <a:spLocks/>
          </p:cNvSpPr>
          <p:nvPr/>
        </p:nvSpPr>
        <p:spPr bwMode="auto">
          <a:xfrm>
            <a:off x="4797028" y="4283076"/>
            <a:ext cx="5235179" cy="2441575"/>
          </a:xfrm>
          <a:custGeom>
            <a:avLst/>
            <a:gdLst>
              <a:gd name="T0" fmla="*/ 0 w 4397"/>
              <a:gd name="T1" fmla="*/ 1538 h 1538"/>
              <a:gd name="T2" fmla="*/ 3591 w 4397"/>
              <a:gd name="T3" fmla="*/ 1538 h 1538"/>
              <a:gd name="T4" fmla="*/ 4397 w 4397"/>
              <a:gd name="T5" fmla="*/ 5 h 1538"/>
              <a:gd name="T6" fmla="*/ 1489 w 4397"/>
              <a:gd name="T7" fmla="*/ 0 h 1538"/>
            </a:gdLst>
            <a:ahLst/>
            <a:cxnLst>
              <a:cxn ang="0">
                <a:pos x="T0" y="T1"/>
              </a:cxn>
              <a:cxn ang="0">
                <a:pos x="T2" y="T3"/>
              </a:cxn>
              <a:cxn ang="0">
                <a:pos x="T4" y="T5"/>
              </a:cxn>
              <a:cxn ang="0">
                <a:pos x="T6" y="T7"/>
              </a:cxn>
            </a:cxnLst>
            <a:rect l="0" t="0" r="r" b="b"/>
            <a:pathLst>
              <a:path w="4397" h="1538">
                <a:moveTo>
                  <a:pt x="0" y="1538"/>
                </a:moveTo>
                <a:lnTo>
                  <a:pt x="3591" y="1538"/>
                </a:lnTo>
                <a:lnTo>
                  <a:pt x="4397" y="5"/>
                </a:lnTo>
                <a:lnTo>
                  <a:pt x="14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3949590470"/>
      </p:ext>
    </p:extLst>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solidFill>
                  <a:schemeClr val="accent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35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p:nvSpPr>
        <p:spPr>
          <a:xfrm>
            <a:off x="628650" y="1323448"/>
            <a:ext cx="7886700" cy="45719"/>
          </a:xfrm>
          <a:prstGeom prst="rect">
            <a:avLst/>
          </a:prstGeom>
          <a:gradFill flip="none" rotWithShape="1">
            <a:gsLst>
              <a:gs pos="0">
                <a:srgbClr val="00BDD5"/>
              </a:gs>
              <a:gs pos="50000">
                <a:srgbClr val="98C31F"/>
              </a:gs>
              <a:gs pos="100000">
                <a:srgbClr val="27A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2" name="Group 11"/>
          <p:cNvGrpSpPr/>
          <p:nvPr/>
        </p:nvGrpSpPr>
        <p:grpSpPr>
          <a:xfrm>
            <a:off x="0" y="6780947"/>
            <a:ext cx="9144000" cy="88357"/>
            <a:chOff x="0" y="6631143"/>
            <a:chExt cx="9144000" cy="88357"/>
          </a:xfrm>
        </p:grpSpPr>
        <p:sp>
          <p:nvSpPr>
            <p:cNvPr id="13" name="Rectangle 12"/>
            <p:cNvSpPr>
              <a:spLocks noChangeArrowheads="1"/>
            </p:cNvSpPr>
            <p:nvPr/>
          </p:nvSpPr>
          <p:spPr bwMode="auto">
            <a:xfrm>
              <a:off x="0" y="6631143"/>
              <a:ext cx="1833995" cy="88357"/>
            </a:xfrm>
            <a:prstGeom prst="rect">
              <a:avLst/>
            </a:prstGeom>
            <a:solidFill>
              <a:srgbClr val="98C3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4" name="Rectangle 13"/>
            <p:cNvSpPr>
              <a:spLocks noChangeArrowheads="1"/>
            </p:cNvSpPr>
            <p:nvPr/>
          </p:nvSpPr>
          <p:spPr bwMode="auto">
            <a:xfrm>
              <a:off x="1828800" y="6631143"/>
              <a:ext cx="1833995" cy="88357"/>
            </a:xfrm>
            <a:prstGeom prst="rect">
              <a:avLst/>
            </a:prstGeom>
            <a:solidFill>
              <a:srgbClr val="27A670"/>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5" name="Rectangle 14"/>
            <p:cNvSpPr>
              <a:spLocks noChangeArrowheads="1"/>
            </p:cNvSpPr>
            <p:nvPr/>
          </p:nvSpPr>
          <p:spPr bwMode="auto">
            <a:xfrm>
              <a:off x="3657600" y="6631143"/>
              <a:ext cx="1833995" cy="88357"/>
            </a:xfrm>
            <a:prstGeom prst="rect">
              <a:avLst/>
            </a:prstGeom>
            <a:solidFill>
              <a:srgbClr val="00BDD5"/>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6" name="Rectangle 15"/>
            <p:cNvSpPr>
              <a:spLocks noChangeArrowheads="1"/>
            </p:cNvSpPr>
            <p:nvPr/>
          </p:nvSpPr>
          <p:spPr bwMode="auto">
            <a:xfrm>
              <a:off x="5486400" y="6631143"/>
              <a:ext cx="1833995" cy="88357"/>
            </a:xfrm>
            <a:prstGeom prst="rect">
              <a:avLst/>
            </a:prstGeom>
            <a:solidFill>
              <a:srgbClr val="0199DD"/>
            </a:solidFill>
            <a:ln>
              <a:noFill/>
            </a:ln>
          </p:spPr>
          <p:txBody>
            <a:bodyPr vert="horz" wrap="square" lIns="91440" tIns="45720" rIns="91440" bIns="45720" numCol="1" anchor="t" anchorCtr="0" compatLnSpc="1">
              <a:prstTxWarp prst="textNoShape">
                <a:avLst/>
              </a:prstTxWarp>
            </a:bodyPr>
            <a:lstStyle/>
            <a:p>
              <a:endParaRPr lang="en-US" sz="1350"/>
            </a:p>
          </p:txBody>
        </p:sp>
        <p:sp>
          <p:nvSpPr>
            <p:cNvPr id="17" name="Rectangle 16"/>
            <p:cNvSpPr>
              <a:spLocks noChangeArrowheads="1"/>
            </p:cNvSpPr>
            <p:nvPr/>
          </p:nvSpPr>
          <p:spPr bwMode="auto">
            <a:xfrm>
              <a:off x="7310005" y="6631143"/>
              <a:ext cx="1833995" cy="88357"/>
            </a:xfrm>
            <a:prstGeom prst="rect">
              <a:avLst/>
            </a:prstGeom>
            <a:solidFill>
              <a:srgbClr val="6B7DB7"/>
            </a:solidFill>
            <a:ln>
              <a:noFill/>
            </a:ln>
          </p:spPr>
          <p:txBody>
            <a:bodyPr vert="horz" wrap="square" lIns="91440" tIns="45720" rIns="91440" bIns="45720" numCol="1" anchor="t" anchorCtr="0" compatLnSpc="1">
              <a:prstTxWarp prst="textNoShape">
                <a:avLst/>
              </a:prstTxWarp>
            </a:bodyPr>
            <a:lstStyle/>
            <a:p>
              <a:endParaRPr lang="en-US" sz="1350"/>
            </a:p>
          </p:txBody>
        </p:sp>
      </p:grpSp>
    </p:spTree>
    <p:extLst>
      <p:ext uri="{BB962C8B-B14F-4D97-AF65-F5344CB8AC3E}">
        <p14:creationId xmlns:p14="http://schemas.microsoft.com/office/powerpoint/2010/main" val="89706344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6.png"/><Relationship Id="rId4" Type="http://schemas.openxmlformats.org/officeDocument/2006/relationships/slideLayout" Target="../slideLayouts/slideLayout11.xml"/><Relationship Id="rId9"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78"/>
            <a:ext cx="8229600" cy="1453578"/>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07029"/>
            <a:ext cx="8229600" cy="43191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71856" y="6490353"/>
            <a:ext cx="66446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A8406-D672-4E03-9ABF-F4A7E3A351AA}" type="slidenum">
              <a:rPr lang="en-US" smtClean="0">
                <a:solidFill>
                  <a:srgbClr val="3F4D55">
                    <a:tint val="75000"/>
                  </a:srgbClr>
                </a:solidFill>
              </a:rPr>
              <a:pPr/>
              <a:t>‹#›</a:t>
            </a:fld>
            <a:endParaRPr lang="en-US" dirty="0">
              <a:solidFill>
                <a:srgbClr val="3F4D55">
                  <a:tint val="75000"/>
                </a:srgbClr>
              </a:solidFill>
            </a:endParaRPr>
          </a:p>
        </p:txBody>
      </p:sp>
      <p:grpSp>
        <p:nvGrpSpPr>
          <p:cNvPr id="11" name="Group 10"/>
          <p:cNvGrpSpPr/>
          <p:nvPr/>
        </p:nvGrpSpPr>
        <p:grpSpPr>
          <a:xfrm>
            <a:off x="0" y="0"/>
            <a:ext cx="214604" cy="6866627"/>
            <a:chOff x="211639" y="0"/>
            <a:chExt cx="214604" cy="6866627"/>
          </a:xfrm>
        </p:grpSpPr>
        <p:sp>
          <p:nvSpPr>
            <p:cNvPr id="5" name="Rectangle 4"/>
            <p:cNvSpPr/>
            <p:nvPr/>
          </p:nvSpPr>
          <p:spPr>
            <a:xfrm>
              <a:off x="211639" y="0"/>
              <a:ext cx="214604" cy="1797603"/>
            </a:xfrm>
            <a:prstGeom prst="rect">
              <a:avLst/>
            </a:prstGeom>
            <a:solidFill>
              <a:srgbClr val="26A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1639" y="1797603"/>
              <a:ext cx="214604" cy="1635711"/>
            </a:xfrm>
            <a:prstGeom prst="rect">
              <a:avLst/>
            </a:prstGeom>
            <a:solidFill>
              <a:srgbClr val="1C93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1639" y="3433314"/>
              <a:ext cx="214604" cy="16508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11639" y="5084190"/>
              <a:ext cx="214604" cy="1782437"/>
            </a:xfrm>
            <a:prstGeom prst="rect">
              <a:avLst/>
            </a:prstGeom>
            <a:solidFill>
              <a:srgbClr val="97C3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12403" y="6340619"/>
            <a:ext cx="2374397" cy="356617"/>
          </a:xfrm>
          <a:prstGeom prst="rect">
            <a:avLst/>
          </a:prstGeom>
        </p:spPr>
      </p:pic>
    </p:spTree>
    <p:extLst>
      <p:ext uri="{BB962C8B-B14F-4D97-AF65-F5344CB8AC3E}">
        <p14:creationId xmlns:p14="http://schemas.microsoft.com/office/powerpoint/2010/main" val="417945543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Lst>
  <p:hf hdr="0" ftr="0" dt="0"/>
  <p:txStyles>
    <p:titleStyle>
      <a:lvl1pPr algn="r" defTabSz="914400" rtl="0" eaLnBrk="1" latinLnBrk="0" hangingPunct="1">
        <a:spcBef>
          <a:spcPct val="0"/>
        </a:spcBef>
        <a:buNone/>
        <a:defRPr sz="4000" b="0" i="1" kern="1200">
          <a:solidFill>
            <a:srgbClr val="3E4D54"/>
          </a:solidFill>
          <a:latin typeface="+mn-lt"/>
          <a:ea typeface="+mj-ea"/>
          <a:cs typeface="Arial" pitchFamily="34" charset="0"/>
        </a:defRPr>
      </a:lvl1pPr>
    </p:titleStyle>
    <p:bodyStyle>
      <a:lvl1pPr marL="342900" indent="-342900" algn="l" defTabSz="914400" rtl="0" eaLnBrk="1" latinLnBrk="0" hangingPunct="1">
        <a:spcBef>
          <a:spcPts val="2400"/>
        </a:spcBef>
        <a:buFontTx/>
        <a:buBlip>
          <a:blip r:embed="rId10"/>
        </a:buBlip>
        <a:defRPr sz="2400" b="0" kern="1200">
          <a:solidFill>
            <a:srgbClr val="3E4D54"/>
          </a:solidFill>
          <a:latin typeface="Arial" pitchFamily="34" charset="0"/>
          <a:ea typeface="+mn-ea"/>
          <a:cs typeface="Arial" pitchFamily="34" charset="0"/>
        </a:defRPr>
      </a:lvl1pPr>
      <a:lvl2pPr marL="742950" indent="-285750" algn="l" defTabSz="914400" rtl="0" eaLnBrk="1" latinLnBrk="0" hangingPunct="1">
        <a:spcBef>
          <a:spcPts val="600"/>
        </a:spcBef>
        <a:buClr>
          <a:schemeClr val="accent6"/>
        </a:buClr>
        <a:buFont typeface="Arial" pitchFamily="34" charset="0"/>
        <a:buChar char="»"/>
        <a:defRPr sz="2200" b="0" kern="1200">
          <a:solidFill>
            <a:srgbClr val="3E4D54"/>
          </a:solidFill>
          <a:latin typeface="Arial" pitchFamily="34" charset="0"/>
          <a:ea typeface="+mn-ea"/>
          <a:cs typeface="Arial" pitchFamily="34" charset="0"/>
        </a:defRPr>
      </a:lvl2pPr>
      <a:lvl3pPr marL="1143000" indent="-228600" algn="l" defTabSz="914400" rtl="0" eaLnBrk="1" latinLnBrk="0" hangingPunct="1">
        <a:spcBef>
          <a:spcPts val="600"/>
        </a:spcBef>
        <a:buFont typeface="Arial" pitchFamily="34" charset="0"/>
        <a:buChar char="–"/>
        <a:defRPr sz="2200" b="0" kern="1200">
          <a:solidFill>
            <a:srgbClr val="3E4D54"/>
          </a:solidFill>
          <a:latin typeface="Arial" pitchFamily="34" charset="0"/>
          <a:ea typeface="+mn-ea"/>
          <a:cs typeface="Arial" pitchFamily="34" charset="0"/>
        </a:defRPr>
      </a:lvl3pPr>
      <a:lvl4pPr marL="1600200" indent="-228600" algn="l" defTabSz="914400" rtl="0" eaLnBrk="1" latinLnBrk="0" hangingPunct="1">
        <a:spcBef>
          <a:spcPts val="600"/>
        </a:spcBef>
        <a:buClr>
          <a:schemeClr val="accent1"/>
        </a:buClr>
        <a:buFont typeface="Arial" pitchFamily="34" charset="0"/>
        <a:buChar char="•"/>
        <a:defRPr sz="1800" b="0" kern="1200">
          <a:solidFill>
            <a:srgbClr val="3E4D54"/>
          </a:solidFill>
          <a:latin typeface="Arial" pitchFamily="34" charset="0"/>
          <a:ea typeface="+mn-ea"/>
          <a:cs typeface="Arial" pitchFamily="34" charset="0"/>
        </a:defRPr>
      </a:lvl4pPr>
      <a:lvl5pPr marL="2057400" indent="-228600" algn="l" defTabSz="914400" rtl="0" eaLnBrk="1" latinLnBrk="0" hangingPunct="1">
        <a:spcBef>
          <a:spcPts val="600"/>
        </a:spcBef>
        <a:buFont typeface="Wingdings" pitchFamily="2" charset="2"/>
        <a:buChar char="§"/>
        <a:defRPr sz="1800" b="0" kern="1200">
          <a:solidFill>
            <a:srgbClr val="3E4D54"/>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D0108-2971-4A9A-93ED-BBCB490AF7A0}" type="datetimeFigureOut">
              <a:rPr lang="en-US" smtClean="0"/>
              <a:t>6/8/2017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9702C-8D24-458A-B1AA-5E62E3CA5188}" type="slidenum">
              <a:rPr lang="en-US" smtClean="0"/>
              <a:t>‹#›</a:t>
            </a:fld>
            <a:endParaRPr lang="en-US"/>
          </a:p>
        </p:txBody>
      </p:sp>
    </p:spTree>
    <p:extLst>
      <p:ext uri="{BB962C8B-B14F-4D97-AF65-F5344CB8AC3E}">
        <p14:creationId xmlns:p14="http://schemas.microsoft.com/office/powerpoint/2010/main" val="3092382242"/>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8480" y="-22585"/>
            <a:ext cx="9160956" cy="6874235"/>
            <a:chOff x="-11306" y="-22585"/>
            <a:chExt cx="12214608" cy="6874235"/>
          </a:xfrm>
        </p:grpSpPr>
        <p:sp>
          <p:nvSpPr>
            <p:cNvPr id="10" name="Freeform 5"/>
            <p:cNvSpPr>
              <a:spLocks/>
            </p:cNvSpPr>
            <p:nvPr/>
          </p:nvSpPr>
          <p:spPr bwMode="auto">
            <a:xfrm>
              <a:off x="954972" y="-22585"/>
              <a:ext cx="6676128" cy="1303697"/>
            </a:xfrm>
            <a:custGeom>
              <a:avLst/>
              <a:gdLst>
                <a:gd name="T0" fmla="*/ 4462 w 4462"/>
                <a:gd name="T1" fmla="*/ 0 h 978"/>
                <a:gd name="T2" fmla="*/ 3054 w 4462"/>
                <a:gd name="T3" fmla="*/ 978 h 978"/>
                <a:gd name="T4" fmla="*/ 0 w 4462"/>
                <a:gd name="T5" fmla="*/ 978 h 978"/>
                <a:gd name="T6" fmla="*/ 1976 w 4462"/>
                <a:gd name="T7" fmla="*/ 0 h 978"/>
                <a:gd name="T8" fmla="*/ 4462 w 4462"/>
                <a:gd name="T9" fmla="*/ 0 h 978"/>
                <a:gd name="connsiteX0" fmla="*/ 10000 w 10000"/>
                <a:gd name="connsiteY0" fmla="*/ 0 h 10000"/>
                <a:gd name="connsiteX1" fmla="*/ 6844 w 10000"/>
                <a:gd name="connsiteY1" fmla="*/ 10000 h 10000"/>
                <a:gd name="connsiteX2" fmla="*/ 0 w 10000"/>
                <a:gd name="connsiteY2" fmla="*/ 10000 h 10000"/>
                <a:gd name="connsiteX3" fmla="*/ 3672 w 10000"/>
                <a:gd name="connsiteY3" fmla="*/ 1676 h 10000"/>
                <a:gd name="connsiteX4" fmla="*/ 4429 w 10000"/>
                <a:gd name="connsiteY4" fmla="*/ 0 h 10000"/>
                <a:gd name="connsiteX5" fmla="*/ 10000 w 10000"/>
                <a:gd name="connsiteY5" fmla="*/ 0 h 10000"/>
                <a:gd name="connsiteX0" fmla="*/ 10000 w 10000"/>
                <a:gd name="connsiteY0" fmla="*/ 0 h 10000"/>
                <a:gd name="connsiteX1" fmla="*/ 9425 w 10000"/>
                <a:gd name="connsiteY1" fmla="*/ 1603 h 10000"/>
                <a:gd name="connsiteX2" fmla="*/ 6844 w 10000"/>
                <a:gd name="connsiteY2" fmla="*/ 10000 h 10000"/>
                <a:gd name="connsiteX3" fmla="*/ 0 w 10000"/>
                <a:gd name="connsiteY3" fmla="*/ 10000 h 10000"/>
                <a:gd name="connsiteX4" fmla="*/ 3672 w 10000"/>
                <a:gd name="connsiteY4" fmla="*/ 1676 h 10000"/>
                <a:gd name="connsiteX5" fmla="*/ 4429 w 10000"/>
                <a:gd name="connsiteY5" fmla="*/ 0 h 10000"/>
                <a:gd name="connsiteX6" fmla="*/ 10000 w 10000"/>
                <a:gd name="connsiteY6" fmla="*/ 0 h 10000"/>
                <a:gd name="connsiteX0" fmla="*/ 4429 w 9425"/>
                <a:gd name="connsiteY0" fmla="*/ 0 h 10000"/>
                <a:gd name="connsiteX1" fmla="*/ 9425 w 9425"/>
                <a:gd name="connsiteY1" fmla="*/ 1603 h 10000"/>
                <a:gd name="connsiteX2" fmla="*/ 6844 w 9425"/>
                <a:gd name="connsiteY2" fmla="*/ 10000 h 10000"/>
                <a:gd name="connsiteX3" fmla="*/ 0 w 9425"/>
                <a:gd name="connsiteY3" fmla="*/ 10000 h 10000"/>
                <a:gd name="connsiteX4" fmla="*/ 3672 w 9425"/>
                <a:gd name="connsiteY4" fmla="*/ 1676 h 10000"/>
                <a:gd name="connsiteX5" fmla="*/ 4429 w 9425"/>
                <a:gd name="connsiteY5" fmla="*/ 0 h 10000"/>
                <a:gd name="connsiteX0" fmla="*/ 3896 w 10000"/>
                <a:gd name="connsiteY0" fmla="*/ 73 h 8397"/>
                <a:gd name="connsiteX1" fmla="*/ 10000 w 10000"/>
                <a:gd name="connsiteY1" fmla="*/ 0 h 8397"/>
                <a:gd name="connsiteX2" fmla="*/ 7262 w 10000"/>
                <a:gd name="connsiteY2" fmla="*/ 8397 h 8397"/>
                <a:gd name="connsiteX3" fmla="*/ 0 w 10000"/>
                <a:gd name="connsiteY3" fmla="*/ 8397 h 8397"/>
                <a:gd name="connsiteX4" fmla="*/ 3896 w 10000"/>
                <a:gd name="connsiteY4" fmla="*/ 73 h 83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8397">
                  <a:moveTo>
                    <a:pt x="3896" y="73"/>
                  </a:moveTo>
                  <a:lnTo>
                    <a:pt x="10000" y="0"/>
                  </a:lnTo>
                  <a:lnTo>
                    <a:pt x="7262" y="8397"/>
                  </a:lnTo>
                  <a:lnTo>
                    <a:pt x="0" y="8397"/>
                  </a:lnTo>
                  <a:lnTo>
                    <a:pt x="3896" y="73"/>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2" name="Freeform 6"/>
            <p:cNvSpPr>
              <a:spLocks/>
            </p:cNvSpPr>
            <p:nvPr/>
          </p:nvSpPr>
          <p:spPr bwMode="auto">
            <a:xfrm>
              <a:off x="5315835" y="4210050"/>
              <a:ext cx="6876091" cy="2641600"/>
            </a:xfrm>
            <a:custGeom>
              <a:avLst/>
              <a:gdLst>
                <a:gd name="T0" fmla="*/ 0 w 4674"/>
                <a:gd name="T1" fmla="*/ 1662 h 1664"/>
                <a:gd name="T2" fmla="*/ 3818 w 4674"/>
                <a:gd name="T3" fmla="*/ 1664 h 1664"/>
                <a:gd name="T4" fmla="*/ 4674 w 4674"/>
                <a:gd name="T5" fmla="*/ 7 h 1664"/>
                <a:gd name="T6" fmla="*/ 1583 w 4674"/>
                <a:gd name="T7" fmla="*/ 0 h 1664"/>
                <a:gd name="T8" fmla="*/ 0 w 4674"/>
                <a:gd name="T9" fmla="*/ 1662 h 1664"/>
                <a:gd name="connsiteX0" fmla="*/ 0 w 10000"/>
                <a:gd name="connsiteY0" fmla="*/ 9988 h 10000"/>
                <a:gd name="connsiteX1" fmla="*/ 8169 w 10000"/>
                <a:gd name="connsiteY1" fmla="*/ 10000 h 10000"/>
                <a:gd name="connsiteX2" fmla="*/ 10000 w 10000"/>
                <a:gd name="connsiteY2" fmla="*/ 42 h 10000"/>
                <a:gd name="connsiteX3" fmla="*/ 9267 w 10000"/>
                <a:gd name="connsiteY3" fmla="*/ 45 h 10000"/>
                <a:gd name="connsiteX4" fmla="*/ 3387 w 10000"/>
                <a:gd name="connsiteY4" fmla="*/ 0 h 10000"/>
                <a:gd name="connsiteX5" fmla="*/ 0 w 10000"/>
                <a:gd name="connsiteY5" fmla="*/ 9988 h 10000"/>
                <a:gd name="connsiteX0" fmla="*/ 0 w 10000"/>
                <a:gd name="connsiteY0" fmla="*/ 9988 h 10000"/>
                <a:gd name="connsiteX1" fmla="*/ 8169 w 10000"/>
                <a:gd name="connsiteY1" fmla="*/ 10000 h 10000"/>
                <a:gd name="connsiteX2" fmla="*/ 9267 w 10000"/>
                <a:gd name="connsiteY2" fmla="*/ 3934 h 10000"/>
                <a:gd name="connsiteX3" fmla="*/ 10000 w 10000"/>
                <a:gd name="connsiteY3" fmla="*/ 42 h 10000"/>
                <a:gd name="connsiteX4" fmla="*/ 9267 w 10000"/>
                <a:gd name="connsiteY4" fmla="*/ 45 h 10000"/>
                <a:gd name="connsiteX5" fmla="*/ 3387 w 10000"/>
                <a:gd name="connsiteY5" fmla="*/ 0 h 10000"/>
                <a:gd name="connsiteX6" fmla="*/ 0 w 10000"/>
                <a:gd name="connsiteY6" fmla="*/ 9988 h 10000"/>
                <a:gd name="connsiteX0" fmla="*/ 0 w 9267"/>
                <a:gd name="connsiteY0" fmla="*/ 9988 h 10000"/>
                <a:gd name="connsiteX1" fmla="*/ 8169 w 9267"/>
                <a:gd name="connsiteY1" fmla="*/ 10000 h 10000"/>
                <a:gd name="connsiteX2" fmla="*/ 9267 w 9267"/>
                <a:gd name="connsiteY2" fmla="*/ 3934 h 10000"/>
                <a:gd name="connsiteX3" fmla="*/ 9267 w 9267"/>
                <a:gd name="connsiteY3" fmla="*/ 45 h 10000"/>
                <a:gd name="connsiteX4" fmla="*/ 3387 w 9267"/>
                <a:gd name="connsiteY4" fmla="*/ 0 h 10000"/>
                <a:gd name="connsiteX5" fmla="*/ 0 w 9267"/>
                <a:gd name="connsiteY5" fmla="*/ 998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67" h="10000">
                  <a:moveTo>
                    <a:pt x="0" y="9988"/>
                  </a:moveTo>
                  <a:lnTo>
                    <a:pt x="8169" y="10000"/>
                  </a:lnTo>
                  <a:lnTo>
                    <a:pt x="9267" y="3934"/>
                  </a:lnTo>
                  <a:lnTo>
                    <a:pt x="9267" y="45"/>
                  </a:lnTo>
                  <a:lnTo>
                    <a:pt x="3387" y="0"/>
                  </a:lnTo>
                  <a:lnTo>
                    <a:pt x="0" y="9988"/>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4" name="Freeform 8"/>
            <p:cNvSpPr>
              <a:spLocks/>
            </p:cNvSpPr>
            <p:nvPr/>
          </p:nvSpPr>
          <p:spPr bwMode="auto">
            <a:xfrm>
              <a:off x="-11306" y="1473199"/>
              <a:ext cx="5549391" cy="2551117"/>
            </a:xfrm>
            <a:custGeom>
              <a:avLst/>
              <a:gdLst>
                <a:gd name="T0" fmla="*/ 6136 w 6136"/>
                <a:gd name="T1" fmla="*/ 0 h 1612"/>
                <a:gd name="T2" fmla="*/ 3822 w 6136"/>
                <a:gd name="T3" fmla="*/ 1607 h 1612"/>
                <a:gd name="T4" fmla="*/ 0 w 6136"/>
                <a:gd name="T5" fmla="*/ 1612 h 1612"/>
                <a:gd name="T6" fmla="*/ 3084 w 6136"/>
                <a:gd name="T7" fmla="*/ 0 h 1612"/>
                <a:gd name="T8" fmla="*/ 6136 w 6136"/>
                <a:gd name="T9" fmla="*/ 0 h 1612"/>
                <a:gd name="connsiteX0" fmla="*/ 10000 w 10000"/>
                <a:gd name="connsiteY0" fmla="*/ 0 h 10000"/>
                <a:gd name="connsiteX1" fmla="*/ 6229 w 10000"/>
                <a:gd name="connsiteY1" fmla="*/ 9969 h 10000"/>
                <a:gd name="connsiteX2" fmla="*/ 0 w 10000"/>
                <a:gd name="connsiteY2" fmla="*/ 10000 h 10000"/>
                <a:gd name="connsiteX3" fmla="*/ 4303 w 10000"/>
                <a:gd name="connsiteY3" fmla="*/ 1434 h 10000"/>
                <a:gd name="connsiteX4" fmla="*/ 5026 w 10000"/>
                <a:gd name="connsiteY4" fmla="*/ 0 h 10000"/>
                <a:gd name="connsiteX5" fmla="*/ 10000 w 10000"/>
                <a:gd name="connsiteY5" fmla="*/ 0 h 10000"/>
                <a:gd name="connsiteX0" fmla="*/ 10000 w 10000"/>
                <a:gd name="connsiteY0" fmla="*/ 0 h 10000"/>
                <a:gd name="connsiteX1" fmla="*/ 6229 w 10000"/>
                <a:gd name="connsiteY1" fmla="*/ 9969 h 10000"/>
                <a:gd name="connsiteX2" fmla="*/ 4303 w 10000"/>
                <a:gd name="connsiteY2" fmla="*/ 9948 h 10000"/>
                <a:gd name="connsiteX3" fmla="*/ 0 w 10000"/>
                <a:gd name="connsiteY3" fmla="*/ 10000 h 10000"/>
                <a:gd name="connsiteX4" fmla="*/ 4303 w 10000"/>
                <a:gd name="connsiteY4" fmla="*/ 1434 h 10000"/>
                <a:gd name="connsiteX5" fmla="*/ 5026 w 10000"/>
                <a:gd name="connsiteY5" fmla="*/ 0 h 10000"/>
                <a:gd name="connsiteX6" fmla="*/ 10000 w 10000"/>
                <a:gd name="connsiteY6" fmla="*/ 0 h 10000"/>
                <a:gd name="connsiteX0" fmla="*/ 5697 w 5697"/>
                <a:gd name="connsiteY0" fmla="*/ 0 h 9969"/>
                <a:gd name="connsiteX1" fmla="*/ 1926 w 5697"/>
                <a:gd name="connsiteY1" fmla="*/ 9969 h 9969"/>
                <a:gd name="connsiteX2" fmla="*/ 0 w 5697"/>
                <a:gd name="connsiteY2" fmla="*/ 9948 h 9969"/>
                <a:gd name="connsiteX3" fmla="*/ 0 w 5697"/>
                <a:gd name="connsiteY3" fmla="*/ 1434 h 9969"/>
                <a:gd name="connsiteX4" fmla="*/ 723 w 5697"/>
                <a:gd name="connsiteY4" fmla="*/ 0 h 9969"/>
                <a:gd name="connsiteX5" fmla="*/ 5697 w 5697"/>
                <a:gd name="connsiteY5" fmla="*/ 0 h 9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7" h="9969">
                  <a:moveTo>
                    <a:pt x="5697" y="0"/>
                  </a:moveTo>
                  <a:lnTo>
                    <a:pt x="1926" y="9969"/>
                  </a:lnTo>
                  <a:lnTo>
                    <a:pt x="0" y="9948"/>
                  </a:lnTo>
                  <a:lnTo>
                    <a:pt x="0" y="1434"/>
                  </a:lnTo>
                  <a:lnTo>
                    <a:pt x="723" y="0"/>
                  </a:lnTo>
                  <a:lnTo>
                    <a:pt x="5697" y="0"/>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5" name="Freeform 9"/>
            <p:cNvSpPr>
              <a:spLocks/>
            </p:cNvSpPr>
            <p:nvPr/>
          </p:nvSpPr>
          <p:spPr bwMode="auto">
            <a:xfrm>
              <a:off x="7941560" y="1456205"/>
              <a:ext cx="4261742" cy="2552141"/>
            </a:xfrm>
            <a:custGeom>
              <a:avLst/>
              <a:gdLst>
                <a:gd name="T0" fmla="*/ 0 w 3934"/>
                <a:gd name="T1" fmla="*/ 1599 h 1612"/>
                <a:gd name="T2" fmla="*/ 3082 w 3934"/>
                <a:gd name="T3" fmla="*/ 1612 h 1612"/>
                <a:gd name="T4" fmla="*/ 3934 w 3934"/>
                <a:gd name="T5" fmla="*/ 0 h 1612"/>
                <a:gd name="T6" fmla="*/ 1508 w 3934"/>
                <a:gd name="T7" fmla="*/ 0 h 1612"/>
                <a:gd name="T8" fmla="*/ 0 w 3934"/>
                <a:gd name="T9" fmla="*/ 1599 h 1612"/>
                <a:gd name="connsiteX0" fmla="*/ 0 w 10000"/>
                <a:gd name="connsiteY0" fmla="*/ 9919 h 10000"/>
                <a:gd name="connsiteX1" fmla="*/ 6806 w 10000"/>
                <a:gd name="connsiteY1" fmla="*/ 9916 h 10000"/>
                <a:gd name="connsiteX2" fmla="*/ 7834 w 10000"/>
                <a:gd name="connsiteY2" fmla="*/ 10000 h 10000"/>
                <a:gd name="connsiteX3" fmla="*/ 10000 w 10000"/>
                <a:gd name="connsiteY3" fmla="*/ 0 h 10000"/>
                <a:gd name="connsiteX4" fmla="*/ 3833 w 10000"/>
                <a:gd name="connsiteY4" fmla="*/ 0 h 10000"/>
                <a:gd name="connsiteX5" fmla="*/ 0 w 10000"/>
                <a:gd name="connsiteY5" fmla="*/ 9919 h 10000"/>
                <a:gd name="connsiteX0" fmla="*/ 0 w 10000"/>
                <a:gd name="connsiteY0" fmla="*/ 9973 h 10054"/>
                <a:gd name="connsiteX1" fmla="*/ 6806 w 10000"/>
                <a:gd name="connsiteY1" fmla="*/ 9970 h 10054"/>
                <a:gd name="connsiteX2" fmla="*/ 7834 w 10000"/>
                <a:gd name="connsiteY2" fmla="*/ 10054 h 10054"/>
                <a:gd name="connsiteX3" fmla="*/ 10000 w 10000"/>
                <a:gd name="connsiteY3" fmla="*/ 54 h 10054"/>
                <a:gd name="connsiteX4" fmla="*/ 6824 w 10000"/>
                <a:gd name="connsiteY4" fmla="*/ 0 h 10054"/>
                <a:gd name="connsiteX5" fmla="*/ 3833 w 10000"/>
                <a:gd name="connsiteY5" fmla="*/ 54 h 10054"/>
                <a:gd name="connsiteX6" fmla="*/ 0 w 10000"/>
                <a:gd name="connsiteY6" fmla="*/ 9973 h 10054"/>
                <a:gd name="connsiteX0" fmla="*/ 0 w 10000"/>
                <a:gd name="connsiteY0" fmla="*/ 9973 h 9973"/>
                <a:gd name="connsiteX1" fmla="*/ 6806 w 10000"/>
                <a:gd name="connsiteY1" fmla="*/ 9970 h 9973"/>
                <a:gd name="connsiteX2" fmla="*/ 10000 w 10000"/>
                <a:gd name="connsiteY2" fmla="*/ 54 h 9973"/>
                <a:gd name="connsiteX3" fmla="*/ 6824 w 10000"/>
                <a:gd name="connsiteY3" fmla="*/ 0 h 9973"/>
                <a:gd name="connsiteX4" fmla="*/ 3833 w 10000"/>
                <a:gd name="connsiteY4" fmla="*/ 54 h 9973"/>
                <a:gd name="connsiteX5" fmla="*/ 0 w 10000"/>
                <a:gd name="connsiteY5" fmla="*/ 9973 h 9973"/>
                <a:gd name="connsiteX0" fmla="*/ 0 w 6824"/>
                <a:gd name="connsiteY0" fmla="*/ 10000 h 10000"/>
                <a:gd name="connsiteX1" fmla="*/ 6806 w 6824"/>
                <a:gd name="connsiteY1" fmla="*/ 9997 h 10000"/>
                <a:gd name="connsiteX2" fmla="*/ 6824 w 6824"/>
                <a:gd name="connsiteY2" fmla="*/ 0 h 10000"/>
                <a:gd name="connsiteX3" fmla="*/ 3833 w 6824"/>
                <a:gd name="connsiteY3" fmla="*/ 54 h 10000"/>
                <a:gd name="connsiteX4" fmla="*/ 0 w 6824"/>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 h="10000">
                  <a:moveTo>
                    <a:pt x="0" y="10000"/>
                  </a:moveTo>
                  <a:lnTo>
                    <a:pt x="6806" y="9997"/>
                  </a:lnTo>
                  <a:cubicBezTo>
                    <a:pt x="6812" y="6665"/>
                    <a:pt x="6818" y="3332"/>
                    <a:pt x="6824" y="0"/>
                  </a:cubicBezTo>
                  <a:lnTo>
                    <a:pt x="3833" y="54"/>
                  </a:lnTo>
                  <a:lnTo>
                    <a:pt x="0" y="10000"/>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sp>
          <p:nvSpPr>
            <p:cNvPr id="16" name="Freeform 10"/>
            <p:cNvSpPr>
              <a:spLocks/>
            </p:cNvSpPr>
            <p:nvPr/>
          </p:nvSpPr>
          <p:spPr bwMode="auto">
            <a:xfrm>
              <a:off x="2224972" y="1470025"/>
              <a:ext cx="7827963" cy="2559050"/>
            </a:xfrm>
            <a:custGeom>
              <a:avLst/>
              <a:gdLst>
                <a:gd name="T0" fmla="*/ 2297 w 4931"/>
                <a:gd name="T1" fmla="*/ 2 h 1612"/>
                <a:gd name="T2" fmla="*/ 4931 w 4931"/>
                <a:gd name="T3" fmla="*/ 0 h 1612"/>
                <a:gd name="T4" fmla="*/ 3395 w 4931"/>
                <a:gd name="T5" fmla="*/ 1612 h 1612"/>
                <a:gd name="T6" fmla="*/ 0 w 4931"/>
                <a:gd name="T7" fmla="*/ 1609 h 1612"/>
                <a:gd name="T8" fmla="*/ 2297 w 4931"/>
                <a:gd name="T9" fmla="*/ 2 h 1612"/>
              </a:gdLst>
              <a:ahLst/>
              <a:cxnLst>
                <a:cxn ang="0">
                  <a:pos x="T0" y="T1"/>
                </a:cxn>
                <a:cxn ang="0">
                  <a:pos x="T2" y="T3"/>
                </a:cxn>
                <a:cxn ang="0">
                  <a:pos x="T4" y="T5"/>
                </a:cxn>
                <a:cxn ang="0">
                  <a:pos x="T6" y="T7"/>
                </a:cxn>
                <a:cxn ang="0">
                  <a:pos x="T8" y="T9"/>
                </a:cxn>
              </a:cxnLst>
              <a:rect l="0" t="0" r="r" b="b"/>
              <a:pathLst>
                <a:path w="4931" h="1612">
                  <a:moveTo>
                    <a:pt x="2297" y="2"/>
                  </a:moveTo>
                  <a:lnTo>
                    <a:pt x="4931" y="0"/>
                  </a:lnTo>
                  <a:lnTo>
                    <a:pt x="3395" y="1612"/>
                  </a:lnTo>
                  <a:lnTo>
                    <a:pt x="0" y="1609"/>
                  </a:lnTo>
                  <a:lnTo>
                    <a:pt x="2297" y="2"/>
                  </a:lnTo>
                  <a:close/>
                </a:path>
              </a:pathLst>
            </a:custGeom>
            <a:solidFill>
              <a:srgbClr val="F6F6F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a:p>
          </p:txBody>
        </p:sp>
      </p:grpSp>
      <p:sp>
        <p:nvSpPr>
          <p:cNvPr id="2" name="Title Placeholder 1"/>
          <p:cNvSpPr>
            <a:spLocks noGrp="1"/>
          </p:cNvSpPr>
          <p:nvPr>
            <p:ph type="title"/>
          </p:nvPr>
        </p:nvSpPr>
        <p:spPr>
          <a:xfrm>
            <a:off x="628650" y="102659"/>
            <a:ext cx="7886700" cy="119274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676400"/>
            <a:ext cx="7886700" cy="4500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p:nvSpPr>
        <p:spPr>
          <a:xfrm>
            <a:off x="506943" y="6507584"/>
            <a:ext cx="440267" cy="230832"/>
          </a:xfrm>
          <a:prstGeom prst="rect">
            <a:avLst/>
          </a:prstGeom>
          <a:noFill/>
        </p:spPr>
        <p:txBody>
          <a:bodyPr wrap="square" rtlCol="0">
            <a:spAutoFit/>
          </a:bodyPr>
          <a:lstStyle/>
          <a:p>
            <a:pPr algn="ctr"/>
            <a:fld id="{E123B50A-269E-4CEA-B042-34E83D64DBCC}" type="slidenum">
              <a:rPr lang="en-US" sz="900" smtClean="0">
                <a:solidFill>
                  <a:srgbClr val="597794"/>
                </a:solidFill>
              </a:rPr>
              <a:t>‹#›</a:t>
            </a:fld>
            <a:endParaRPr lang="en-US" sz="900" dirty="0">
              <a:solidFill>
                <a:srgbClr val="597794"/>
              </a:solidFill>
            </a:endParaRPr>
          </a:p>
        </p:txBody>
      </p:sp>
      <p:sp>
        <p:nvSpPr>
          <p:cNvPr id="11" name="AutoShape 3"/>
          <p:cNvSpPr>
            <a:spLocks noChangeAspect="1" noChangeArrowheads="1" noTextEdit="1"/>
          </p:cNvSpPr>
          <p:nvPr/>
        </p:nvSpPr>
        <p:spPr bwMode="auto">
          <a:xfrm>
            <a:off x="1" y="5803728"/>
            <a:ext cx="9141315" cy="8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26086" y="6339014"/>
            <a:ext cx="1780798" cy="356617"/>
          </a:xfrm>
          <a:prstGeom prst="rect">
            <a:avLst/>
          </a:prstGeom>
        </p:spPr>
      </p:pic>
      <p:sp>
        <p:nvSpPr>
          <p:cNvPr id="13" name="Freeform 7"/>
          <p:cNvSpPr>
            <a:spLocks/>
          </p:cNvSpPr>
          <p:nvPr/>
        </p:nvSpPr>
        <p:spPr bwMode="auto">
          <a:xfrm>
            <a:off x="3792142" y="4210050"/>
            <a:ext cx="5564981" cy="2641600"/>
          </a:xfrm>
          <a:custGeom>
            <a:avLst/>
            <a:gdLst>
              <a:gd name="T0" fmla="*/ 0 w 4674"/>
              <a:gd name="T1" fmla="*/ 1662 h 1664"/>
              <a:gd name="T2" fmla="*/ 3818 w 4674"/>
              <a:gd name="T3" fmla="*/ 1664 h 1664"/>
              <a:gd name="T4" fmla="*/ 4674 w 4674"/>
              <a:gd name="T5" fmla="*/ 7 h 1664"/>
              <a:gd name="T6" fmla="*/ 1583 w 4674"/>
              <a:gd name="T7" fmla="*/ 0 h 1664"/>
            </a:gdLst>
            <a:ahLst/>
            <a:cxnLst>
              <a:cxn ang="0">
                <a:pos x="T0" y="T1"/>
              </a:cxn>
              <a:cxn ang="0">
                <a:pos x="T2" y="T3"/>
              </a:cxn>
              <a:cxn ang="0">
                <a:pos x="T4" y="T5"/>
              </a:cxn>
              <a:cxn ang="0">
                <a:pos x="T6" y="T7"/>
              </a:cxn>
            </a:cxnLst>
            <a:rect l="0" t="0" r="r" b="b"/>
            <a:pathLst>
              <a:path w="4674" h="1664">
                <a:moveTo>
                  <a:pt x="0" y="1662"/>
                </a:moveTo>
                <a:lnTo>
                  <a:pt x="3818" y="1664"/>
                </a:lnTo>
                <a:lnTo>
                  <a:pt x="4674" y="7"/>
                </a:lnTo>
                <a:lnTo>
                  <a:pt x="15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4205722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685800" rtl="0" eaLnBrk="1" latinLnBrk="0" hangingPunct="1">
        <a:lnSpc>
          <a:spcPct val="90000"/>
        </a:lnSpc>
        <a:spcBef>
          <a:spcPct val="0"/>
        </a:spcBef>
        <a:buNone/>
        <a:defRPr sz="3300" kern="1200">
          <a:solidFill>
            <a:schemeClr val="accent5"/>
          </a:solidFill>
          <a:latin typeface="+mj-lt"/>
          <a:ea typeface="+mj-ea"/>
          <a:cs typeface="+mj-cs"/>
        </a:defRPr>
      </a:lvl1pPr>
    </p:titleStyle>
    <p:bodyStyle>
      <a:lvl1pPr marL="342900" indent="-342900" algn="l" defTabSz="685800" rtl="0" eaLnBrk="1" latinLnBrk="0" hangingPunct="1">
        <a:lnSpc>
          <a:spcPct val="90000"/>
        </a:lnSpc>
        <a:spcBef>
          <a:spcPts val="750"/>
        </a:spcBef>
        <a:buFontTx/>
        <a:buBlip>
          <a:blip r:embed="rId10"/>
        </a:buBlip>
        <a:defRPr sz="2100" kern="1200">
          <a:solidFill>
            <a:srgbClr val="3E4D54"/>
          </a:solidFill>
          <a:latin typeface="+mn-lt"/>
          <a:ea typeface="+mn-ea"/>
          <a:cs typeface="+mn-cs"/>
        </a:defRPr>
      </a:lvl1pPr>
      <a:lvl2pPr marL="557213" marR="0" indent="-214313" algn="l" defTabSz="685800" rtl="0" eaLnBrk="1" fontAlgn="auto" latinLnBrk="0" hangingPunct="1">
        <a:lnSpc>
          <a:spcPct val="100000"/>
        </a:lnSpc>
        <a:spcBef>
          <a:spcPts val="450"/>
        </a:spcBef>
        <a:spcAft>
          <a:spcPts val="0"/>
        </a:spcAft>
        <a:buClr>
          <a:srgbClr val="25BED5"/>
        </a:buClr>
        <a:buSzTx/>
        <a:buFont typeface="Arial" pitchFamily="34" charset="0"/>
        <a:buChar char="»"/>
        <a:tabLst/>
        <a:defRPr sz="1800" kern="1200">
          <a:solidFill>
            <a:srgbClr val="3E4D54"/>
          </a:solidFill>
          <a:latin typeface="+mn-lt"/>
          <a:ea typeface="+mn-ea"/>
          <a:cs typeface="+mn-cs"/>
        </a:defRPr>
      </a:lvl2pPr>
      <a:lvl3pPr marL="901304" indent="-215504" algn="l" defTabSz="685800" rtl="0" eaLnBrk="1" latinLnBrk="0" hangingPunct="1">
        <a:lnSpc>
          <a:spcPct val="90000"/>
        </a:lnSpc>
        <a:spcBef>
          <a:spcPts val="375"/>
        </a:spcBef>
        <a:buClr>
          <a:schemeClr val="accent6"/>
        </a:buClr>
        <a:buFont typeface="Wingdings" panose="05000000000000000000" pitchFamily="2" charset="2"/>
        <a:buChar char="§"/>
        <a:defRPr sz="1500" kern="1200">
          <a:solidFill>
            <a:srgbClr val="3E4D54"/>
          </a:solidFill>
          <a:latin typeface="+mn-lt"/>
          <a:ea typeface="+mn-ea"/>
          <a:cs typeface="+mn-cs"/>
        </a:defRPr>
      </a:lvl3pPr>
      <a:lvl4pPr marL="1117997" indent="-216694"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rgbClr val="3E4D54"/>
          </a:solidFill>
          <a:latin typeface="+mn-lt"/>
          <a:ea typeface="+mn-ea"/>
          <a:cs typeface="+mn-cs"/>
        </a:defRPr>
      </a:lvl4pPr>
      <a:lvl5pPr marL="1327547" indent="-209550" algn="l" defTabSz="685800" rtl="0" eaLnBrk="1" latinLnBrk="0" hangingPunct="1">
        <a:lnSpc>
          <a:spcPct val="90000"/>
        </a:lnSpc>
        <a:spcBef>
          <a:spcPts val="375"/>
        </a:spcBef>
        <a:buClr>
          <a:schemeClr val="accent3"/>
        </a:buClr>
        <a:buFont typeface="Arial" panose="020B0604020202020204" pitchFamily="34" charset="0"/>
        <a:buChar char="–"/>
        <a:defRPr sz="1350" kern="1200">
          <a:solidFill>
            <a:srgbClr val="3E4D54"/>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BAD0108-2971-4A9A-93ED-BBCB490AF7A0}" type="datetimeFigureOut">
              <a:rPr lang="en-US" smtClean="0">
                <a:solidFill>
                  <a:prstClr val="black">
                    <a:tint val="75000"/>
                  </a:prstClr>
                </a:solidFill>
              </a:rPr>
              <a:pPr/>
              <a:t>6/8/2017</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B9702C-8D24-458A-B1AA-5E62E3CA51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775787"/>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D0108-2971-4A9A-93ED-BBCB490AF7A0}" type="datetimeFigureOut">
              <a:rPr lang="en-US" smtClean="0"/>
              <a:t>6/8/2017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B9702C-8D24-458A-B1AA-5E62E3CA5188}" type="slidenum">
              <a:rPr lang="en-US" smtClean="0"/>
              <a:t>‹#›</a:t>
            </a:fld>
            <a:endParaRPr lang="en-US"/>
          </a:p>
        </p:txBody>
      </p:sp>
    </p:spTree>
    <p:extLst>
      <p:ext uri="{BB962C8B-B14F-4D97-AF65-F5344CB8AC3E}">
        <p14:creationId xmlns:p14="http://schemas.microsoft.com/office/powerpoint/2010/main" val="1557547980"/>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FA8406-D672-4E03-9ABF-F4A7E3A351AA}" type="slidenum">
              <a:rPr lang="en-US" smtClean="0">
                <a:solidFill>
                  <a:srgbClr val="3F4D55">
                    <a:tint val="75000"/>
                  </a:srgbClr>
                </a:solidFill>
              </a:rPr>
              <a:pPr/>
              <a:t>1</a:t>
            </a:fld>
            <a:endParaRPr lang="en-US">
              <a:solidFill>
                <a:srgbClr val="3F4D55">
                  <a:tint val="75000"/>
                </a:srgbClr>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0138"/>
            <a:ext cx="9037983" cy="5672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5139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of Practice: Nontraditional Performance Measures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Multimodal </a:t>
            </a:r>
            <a:r>
              <a:rPr lang="en-US" dirty="0"/>
              <a:t>mobility performance </a:t>
            </a:r>
            <a:r>
              <a:rPr lang="en-US" dirty="0" smtClean="0"/>
              <a:t>measures --</a:t>
            </a:r>
            <a:r>
              <a:rPr lang="en-US" b="1" dirty="0" smtClean="0"/>
              <a:t> </a:t>
            </a:r>
            <a:r>
              <a:rPr lang="en-US" dirty="0" smtClean="0"/>
              <a:t>a </a:t>
            </a:r>
            <a:r>
              <a:rPr lang="en-US" dirty="0"/>
              <a:t>single measure or small set of measures that can be used for the performance of multiple modes </a:t>
            </a:r>
            <a:endParaRPr lang="en-US" dirty="0" smtClean="0"/>
          </a:p>
          <a:p>
            <a:pPr lvl="1"/>
            <a:r>
              <a:rPr lang="en-US" dirty="0" smtClean="0"/>
              <a:t>Current generation of “multimodal” measures are unique to each mode</a:t>
            </a:r>
          </a:p>
          <a:p>
            <a:pPr lvl="1"/>
            <a:r>
              <a:rPr lang="en-US" dirty="0" smtClean="0"/>
              <a:t>Data </a:t>
            </a:r>
            <a:r>
              <a:rPr lang="en-US" dirty="0"/>
              <a:t>on movements at the </a:t>
            </a:r>
            <a:r>
              <a:rPr lang="en-US" b="1" i="1" dirty="0"/>
              <a:t>person-</a:t>
            </a:r>
            <a:r>
              <a:rPr lang="en-US" dirty="0"/>
              <a:t>level are needed to support true multimodal performance </a:t>
            </a:r>
            <a:r>
              <a:rPr lang="en-US" dirty="0" smtClean="0"/>
              <a:t>measurement</a:t>
            </a:r>
          </a:p>
          <a:p>
            <a:r>
              <a:rPr lang="en-US" dirty="0"/>
              <a:t>Accessibility is just starting to be a major aspect of mobility performance</a:t>
            </a:r>
          </a:p>
          <a:p>
            <a:pPr lvl="1"/>
            <a:r>
              <a:rPr lang="en-US" dirty="0"/>
              <a:t>Emerging data sources offer the </a:t>
            </a:r>
            <a:r>
              <a:rPr lang="en-US" dirty="0" err="1"/>
              <a:t>prosect</a:t>
            </a:r>
            <a:r>
              <a:rPr lang="en-US" dirty="0"/>
              <a:t> of measuring accessibility and trip performance, but technical challenges remain</a:t>
            </a:r>
          </a:p>
          <a:p>
            <a:pPr lvl="2"/>
            <a:r>
              <a:rPr lang="en-US" dirty="0"/>
              <a:t>How a “trip” is defined?</a:t>
            </a:r>
          </a:p>
          <a:p>
            <a:pPr lvl="2"/>
            <a:r>
              <a:rPr lang="en-US" dirty="0"/>
              <a:t>How long the dwell time is before a trip is terminated? </a:t>
            </a:r>
          </a:p>
          <a:p>
            <a:pPr lvl="2"/>
            <a:r>
              <a:rPr lang="en-US" dirty="0"/>
              <a:t>What quality control has been applied to the data?</a:t>
            </a:r>
          </a:p>
          <a:p>
            <a:endParaRPr lang="en-US" dirty="0"/>
          </a:p>
          <a:p>
            <a:endParaRPr lang="en-US" dirty="0"/>
          </a:p>
          <a:p>
            <a:pPr lvl="2"/>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10</a:t>
            </a:fld>
            <a:endParaRPr lang="en-US">
              <a:solidFill>
                <a:srgbClr val="3F4D55">
                  <a:tint val="75000"/>
                </a:srgbClr>
              </a:solidFill>
            </a:endParaRPr>
          </a:p>
        </p:txBody>
      </p:sp>
    </p:spTree>
    <p:extLst>
      <p:ext uri="{BB962C8B-B14F-4D97-AF65-F5344CB8AC3E}">
        <p14:creationId xmlns:p14="http://schemas.microsoft.com/office/powerpoint/2010/main" val="2010415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 of Practice: Nontraditional Performance Measures</a:t>
            </a:r>
          </a:p>
        </p:txBody>
      </p:sp>
      <p:sp>
        <p:nvSpPr>
          <p:cNvPr id="3" name="Content Placeholder 2"/>
          <p:cNvSpPr>
            <a:spLocks noGrp="1"/>
          </p:cNvSpPr>
          <p:nvPr>
            <p:ph idx="1"/>
          </p:nvPr>
        </p:nvSpPr>
        <p:spPr/>
        <p:txBody>
          <a:bodyPr>
            <a:normAutofit fontScale="92500" lnSpcReduction="20000"/>
          </a:bodyPr>
          <a:lstStyle/>
          <a:p>
            <a:pPr lvl="0"/>
            <a:r>
              <a:rPr lang="en-US" dirty="0" smtClean="0"/>
              <a:t>Health </a:t>
            </a:r>
          </a:p>
          <a:p>
            <a:pPr lvl="1"/>
            <a:r>
              <a:rPr lang="en-US" dirty="0" smtClean="0"/>
              <a:t>Data </a:t>
            </a:r>
            <a:r>
              <a:rPr lang="en-US" dirty="0"/>
              <a:t>on the general health of individuals in a region are available but </a:t>
            </a:r>
            <a:r>
              <a:rPr lang="en-US" dirty="0" smtClean="0"/>
              <a:t>are controlled by </a:t>
            </a:r>
            <a:r>
              <a:rPr lang="en-US" dirty="0" smtClean="0"/>
              <a:t>non-transportation </a:t>
            </a:r>
            <a:r>
              <a:rPr lang="en-US" dirty="0" smtClean="0"/>
              <a:t>agencies</a:t>
            </a:r>
          </a:p>
          <a:p>
            <a:pPr lvl="1"/>
            <a:r>
              <a:rPr lang="en-US" dirty="0" smtClean="0"/>
              <a:t>Challenge is </a:t>
            </a:r>
            <a:r>
              <a:rPr lang="en-US" dirty="0"/>
              <a:t>to build a collaborative effort with health mission agencies </a:t>
            </a:r>
            <a:r>
              <a:rPr lang="en-US" dirty="0" smtClean="0"/>
              <a:t>for data </a:t>
            </a:r>
            <a:r>
              <a:rPr lang="en-US" dirty="0"/>
              <a:t>sharing </a:t>
            </a:r>
            <a:endParaRPr lang="en-US" dirty="0" smtClean="0"/>
          </a:p>
          <a:p>
            <a:r>
              <a:rPr lang="en-US" dirty="0" smtClean="0"/>
              <a:t>Sustainability</a:t>
            </a:r>
          </a:p>
          <a:p>
            <a:pPr lvl="1"/>
            <a:r>
              <a:rPr lang="en-US" dirty="0" smtClean="0"/>
              <a:t>Definitions </a:t>
            </a:r>
            <a:r>
              <a:rPr lang="en-US" dirty="0"/>
              <a:t>of what constitutes “sustainability” vary from environmental impacts to broader cultural and economic impacts. </a:t>
            </a:r>
            <a:endParaRPr lang="en-US" dirty="0" smtClean="0"/>
          </a:p>
          <a:p>
            <a:pPr lvl="1"/>
            <a:r>
              <a:rPr lang="en-US" dirty="0" smtClean="0"/>
              <a:t>For </a:t>
            </a:r>
            <a:r>
              <a:rPr lang="en-US" dirty="0"/>
              <a:t>some aspects of sustainability, new data collection is required to support potential measures, especially in the areas of ecosystem impacts, waste generation, and resource consumption.</a:t>
            </a:r>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11</a:t>
            </a:fld>
            <a:endParaRPr lang="en-US">
              <a:solidFill>
                <a:srgbClr val="3F4D55">
                  <a:tint val="75000"/>
                </a:srgbClr>
              </a:solidFill>
            </a:endParaRPr>
          </a:p>
        </p:txBody>
      </p:sp>
    </p:spTree>
    <p:extLst>
      <p:ext uri="{BB962C8B-B14F-4D97-AF65-F5344CB8AC3E}">
        <p14:creationId xmlns:p14="http://schemas.microsoft.com/office/powerpoint/2010/main" val="2097783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 of Practice: Nontraditional Performance Measures</a:t>
            </a:r>
          </a:p>
        </p:txBody>
      </p:sp>
      <p:sp>
        <p:nvSpPr>
          <p:cNvPr id="3" name="Content Placeholder 2"/>
          <p:cNvSpPr>
            <a:spLocks noGrp="1"/>
          </p:cNvSpPr>
          <p:nvPr>
            <p:ph idx="1"/>
          </p:nvPr>
        </p:nvSpPr>
        <p:spPr>
          <a:xfrm>
            <a:off x="457200" y="1807028"/>
            <a:ext cx="8229600" cy="4528457"/>
          </a:xfrm>
        </p:spPr>
        <p:txBody>
          <a:bodyPr>
            <a:normAutofit fontScale="62500" lnSpcReduction="20000"/>
          </a:bodyPr>
          <a:lstStyle/>
          <a:p>
            <a:r>
              <a:rPr lang="en-US" sz="3100" dirty="0"/>
              <a:t>Land Use and Economic Development</a:t>
            </a:r>
          </a:p>
          <a:p>
            <a:pPr lvl="1"/>
            <a:r>
              <a:rPr lang="en-US" sz="2900" dirty="0" smtClean="0"/>
              <a:t>Interaction </a:t>
            </a:r>
            <a:r>
              <a:rPr lang="en-US" sz="2900" dirty="0"/>
              <a:t>of land use and economic development with transportation is becoming a topic of </a:t>
            </a:r>
            <a:r>
              <a:rPr lang="en-US" sz="2900" dirty="0" smtClean="0"/>
              <a:t>great </a:t>
            </a:r>
            <a:r>
              <a:rPr lang="en-US" sz="2900" dirty="0"/>
              <a:t>interest </a:t>
            </a:r>
            <a:endParaRPr lang="en-US" sz="2900" dirty="0" smtClean="0"/>
          </a:p>
          <a:p>
            <a:pPr lvl="1"/>
            <a:r>
              <a:rPr lang="en-US" sz="2900" dirty="0" smtClean="0"/>
              <a:t>Land use patterns (e.g. densification) seen as a way to reduce congestion</a:t>
            </a:r>
          </a:p>
          <a:p>
            <a:pPr lvl="1"/>
            <a:r>
              <a:rPr lang="en-US" sz="2900" dirty="0" smtClean="0"/>
              <a:t>Land </a:t>
            </a:r>
            <a:r>
              <a:rPr lang="en-US" sz="2900" dirty="0"/>
              <a:t>use and economic activity change slowly over time, making many of these measures more appropriate for long-range planning </a:t>
            </a:r>
            <a:r>
              <a:rPr lang="en-US" sz="2900" dirty="0" smtClean="0"/>
              <a:t>efforts</a:t>
            </a:r>
          </a:p>
          <a:p>
            <a:pPr lvl="1"/>
            <a:r>
              <a:rPr lang="en-US" sz="2900" dirty="0" smtClean="0"/>
              <a:t>Economic “equity” and “opportunity” across socio-demographic groups being used a measure in a few places</a:t>
            </a:r>
          </a:p>
          <a:p>
            <a:pPr lvl="2"/>
            <a:r>
              <a:rPr lang="en-US" sz="2600" dirty="0" smtClean="0"/>
              <a:t>Transit investments sometimes spur gentrification</a:t>
            </a:r>
          </a:p>
          <a:p>
            <a:pPr lvl="2"/>
            <a:r>
              <a:rPr lang="en-US" sz="2600" dirty="0" smtClean="0"/>
              <a:t>improving </a:t>
            </a:r>
            <a:r>
              <a:rPr lang="en-US" sz="2600" dirty="0"/>
              <a:t>economic opportunity does not necessarily maximize economic </a:t>
            </a:r>
            <a:r>
              <a:rPr lang="en-US" sz="2600" dirty="0" smtClean="0"/>
              <a:t>output</a:t>
            </a:r>
          </a:p>
          <a:p>
            <a:pPr marL="0" indent="0" algn="ctr">
              <a:buNone/>
            </a:pPr>
            <a:r>
              <a:rPr lang="en-US" sz="2900" b="1" i="1" dirty="0" smtClean="0"/>
              <a:t>A compendium on nontraditional measures currently in use by agencies was compiled by the project.  The compendium should be used as a starting point for the follow-on research.</a:t>
            </a:r>
            <a:endParaRPr lang="en-US" sz="2900" b="1" i="1"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12</a:t>
            </a:fld>
            <a:endParaRPr lang="en-US">
              <a:solidFill>
                <a:srgbClr val="3F4D55">
                  <a:tint val="75000"/>
                </a:srgbClr>
              </a:solidFill>
            </a:endParaRPr>
          </a:p>
        </p:txBody>
      </p:sp>
    </p:spTree>
    <p:extLst>
      <p:ext uri="{BB962C8B-B14F-4D97-AF65-F5344CB8AC3E}">
        <p14:creationId xmlns:p14="http://schemas.microsoft.com/office/powerpoint/2010/main" val="2837180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of Practice:  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Agencies are expanding the set of performance measures used for </a:t>
            </a:r>
            <a:r>
              <a:rPr lang="en-US" b="1" dirty="0"/>
              <a:t>project evaluations </a:t>
            </a:r>
            <a:r>
              <a:rPr lang="en-US" dirty="0"/>
              <a:t>and </a:t>
            </a:r>
            <a:r>
              <a:rPr lang="en-US" b="1" dirty="0"/>
              <a:t>areawide </a:t>
            </a:r>
            <a:r>
              <a:rPr lang="en-US" b="1" dirty="0" smtClean="0"/>
              <a:t>monitoring</a:t>
            </a:r>
            <a:endParaRPr lang="en-US" b="1" dirty="0"/>
          </a:p>
          <a:p>
            <a:pPr lvl="1"/>
            <a:r>
              <a:rPr lang="en-US" dirty="0" smtClean="0"/>
              <a:t>It </a:t>
            </a:r>
            <a:r>
              <a:rPr lang="en-US" dirty="0"/>
              <a:t>is clear that the traditional set of measures focused on congestion, safety, and infrastructure condition are insufficient to meet the needs of agencies.  </a:t>
            </a:r>
            <a:endParaRPr lang="en-US" dirty="0" smtClean="0"/>
          </a:p>
          <a:p>
            <a:pPr lvl="1"/>
            <a:r>
              <a:rPr lang="en-US" dirty="0" smtClean="0"/>
              <a:t>Visions</a:t>
            </a:r>
            <a:r>
              <a:rPr lang="en-US" dirty="0"/>
              <a:t>, goals, and objectives set by agencies are broadening to include areas such as social equity, sustainability, economic development, and </a:t>
            </a:r>
            <a:r>
              <a:rPr lang="en-US" dirty="0" smtClean="0"/>
              <a:t>livability</a:t>
            </a:r>
          </a:p>
          <a:p>
            <a:pPr lvl="2"/>
            <a:r>
              <a:rPr lang="en-US" dirty="0" smtClean="0"/>
              <a:t>performance </a:t>
            </a:r>
            <a:r>
              <a:rPr lang="en-US" dirty="0"/>
              <a:t>measures to monitor progress in these areas are being developed and tested.  </a:t>
            </a:r>
            <a:endParaRPr lang="en-US" dirty="0" smtClean="0"/>
          </a:p>
          <a:p>
            <a:pPr lvl="1"/>
            <a:r>
              <a:rPr lang="en-US" dirty="0" smtClean="0"/>
              <a:t>In </a:t>
            </a:r>
            <a:r>
              <a:rPr lang="en-US" dirty="0"/>
              <a:t>general, there is a recognition that transportation investments affect the overall quality of life in an area and must be viewed within that context, rather than narrowly focused on the first order impacts on </a:t>
            </a:r>
            <a:r>
              <a:rPr lang="en-US" dirty="0" smtClean="0"/>
              <a:t>users</a:t>
            </a: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13</a:t>
            </a:fld>
            <a:endParaRPr lang="en-US">
              <a:solidFill>
                <a:srgbClr val="3F4D55">
                  <a:tint val="75000"/>
                </a:srgbClr>
              </a:solidFill>
            </a:endParaRPr>
          </a:p>
        </p:txBody>
      </p:sp>
    </p:spTree>
    <p:extLst>
      <p:ext uri="{BB962C8B-B14F-4D97-AF65-F5344CB8AC3E}">
        <p14:creationId xmlns:p14="http://schemas.microsoft.com/office/powerpoint/2010/main" val="2226275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 of Practice:  </a:t>
            </a:r>
            <a:r>
              <a:rPr lang="en-US" dirty="0" smtClean="0"/>
              <a:t>Findings (cont.)</a:t>
            </a:r>
            <a:endParaRPr lang="en-US" dirty="0"/>
          </a:p>
        </p:txBody>
      </p:sp>
      <p:sp>
        <p:nvSpPr>
          <p:cNvPr id="3" name="Content Placeholder 2"/>
          <p:cNvSpPr>
            <a:spLocks noGrp="1"/>
          </p:cNvSpPr>
          <p:nvPr>
            <p:ph idx="1"/>
          </p:nvPr>
        </p:nvSpPr>
        <p:spPr/>
        <p:txBody>
          <a:bodyPr>
            <a:normAutofit lnSpcReduction="10000"/>
          </a:bodyPr>
          <a:lstStyle/>
          <a:p>
            <a:r>
              <a:rPr lang="en-US" dirty="0"/>
              <a:t>P</a:t>
            </a:r>
            <a:r>
              <a:rPr lang="en-US" dirty="0" smtClean="0"/>
              <a:t>roject-level </a:t>
            </a:r>
            <a:r>
              <a:rPr lang="en-US" dirty="0"/>
              <a:t>measures/‌criteria are linked to agency performance goals, but quantitative measures and supporting data to track progress toward those goals is lacking or not well </a:t>
            </a:r>
            <a:r>
              <a:rPr lang="en-US" dirty="0" smtClean="0"/>
              <a:t>formed</a:t>
            </a:r>
          </a:p>
          <a:p>
            <a:pPr lvl="1"/>
            <a:r>
              <a:rPr lang="en-US" dirty="0" smtClean="0"/>
              <a:t>Developed </a:t>
            </a:r>
            <a:r>
              <a:rPr lang="en-US" dirty="0"/>
              <a:t>primarily through the use of models or qualitative assessments during the project development process. </a:t>
            </a:r>
          </a:p>
          <a:p>
            <a:pPr lvl="1"/>
            <a:r>
              <a:rPr lang="en-US" dirty="0" smtClean="0"/>
              <a:t>Some </a:t>
            </a:r>
            <a:r>
              <a:rPr lang="en-US" dirty="0"/>
              <a:t>agencies have plans to put monitoring systems in place, but none of them seem sophisticated enough to capture performance metrics such as equity (e.g., number of disadvantaged population or transit dependent population served per square-mile; number of households at risk of displacement</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14</a:t>
            </a:fld>
            <a:endParaRPr lang="en-US">
              <a:solidFill>
                <a:srgbClr val="3F4D55">
                  <a:tint val="75000"/>
                </a:srgbClr>
              </a:solidFill>
            </a:endParaRPr>
          </a:p>
        </p:txBody>
      </p:sp>
    </p:spTree>
    <p:extLst>
      <p:ext uri="{BB962C8B-B14F-4D97-AF65-F5344CB8AC3E}">
        <p14:creationId xmlns:p14="http://schemas.microsoft.com/office/powerpoint/2010/main" val="1575868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 of Practice:  Findings (cont.)</a:t>
            </a:r>
          </a:p>
        </p:txBody>
      </p:sp>
      <p:sp>
        <p:nvSpPr>
          <p:cNvPr id="3" name="Content Placeholder 2"/>
          <p:cNvSpPr>
            <a:spLocks noGrp="1"/>
          </p:cNvSpPr>
          <p:nvPr>
            <p:ph idx="1"/>
          </p:nvPr>
        </p:nvSpPr>
        <p:spPr/>
        <p:txBody>
          <a:bodyPr>
            <a:normAutofit fontScale="92500" lnSpcReduction="10000"/>
          </a:bodyPr>
          <a:lstStyle/>
          <a:p>
            <a:r>
              <a:rPr lang="en-US" dirty="0"/>
              <a:t>N</a:t>
            </a:r>
            <a:r>
              <a:rPr lang="en-US" dirty="0" smtClean="0"/>
              <a:t>ontraditional </a:t>
            </a:r>
            <a:r>
              <a:rPr lang="en-US" dirty="0"/>
              <a:t>measures used for project evaluation are most often imbedded within a multiple criteria ranking </a:t>
            </a:r>
            <a:r>
              <a:rPr lang="en-US" dirty="0" smtClean="0"/>
              <a:t>system</a:t>
            </a:r>
          </a:p>
          <a:p>
            <a:pPr lvl="1"/>
            <a:r>
              <a:rPr lang="en-US" dirty="0" smtClean="0"/>
              <a:t>GIS </a:t>
            </a:r>
            <a:r>
              <a:rPr lang="en-US" dirty="0"/>
              <a:t>technologies are widely used to join data from disparate sources and to conduct spatial </a:t>
            </a:r>
            <a:r>
              <a:rPr lang="en-US" dirty="0" smtClean="0"/>
              <a:t>analyses</a:t>
            </a:r>
            <a:endParaRPr lang="en-US" dirty="0"/>
          </a:p>
          <a:p>
            <a:r>
              <a:rPr lang="en-US" dirty="0" smtClean="0"/>
              <a:t>Monitoring </a:t>
            </a:r>
            <a:r>
              <a:rPr lang="en-US" dirty="0"/>
              <a:t>performance at a more global level is also </a:t>
            </a:r>
            <a:r>
              <a:rPr lang="en-US" dirty="0" smtClean="0"/>
              <a:t>required </a:t>
            </a:r>
          </a:p>
          <a:p>
            <a:pPr lvl="1"/>
            <a:r>
              <a:rPr lang="en-US" dirty="0" smtClean="0"/>
              <a:t>Trends </a:t>
            </a:r>
            <a:r>
              <a:rPr lang="en-US" dirty="0"/>
              <a:t>in areawide </a:t>
            </a:r>
            <a:r>
              <a:rPr lang="en-US" dirty="0" smtClean="0"/>
              <a:t>performance show the </a:t>
            </a:r>
            <a:r>
              <a:rPr lang="en-US" dirty="0"/>
              <a:t>effect of </a:t>
            </a:r>
            <a:r>
              <a:rPr lang="en-US" dirty="0" smtClean="0"/>
              <a:t>programs </a:t>
            </a:r>
            <a:r>
              <a:rPr lang="en-US" dirty="0"/>
              <a:t>can be assessed and </a:t>
            </a:r>
            <a:r>
              <a:rPr lang="en-US" dirty="0" smtClean="0"/>
              <a:t>redirected</a:t>
            </a:r>
            <a:endParaRPr lang="en-US" dirty="0"/>
          </a:p>
          <a:p>
            <a:pPr lvl="1"/>
            <a:r>
              <a:rPr lang="en-US" dirty="0" smtClean="0"/>
              <a:t>However, areawide </a:t>
            </a:r>
            <a:r>
              <a:rPr lang="en-US" dirty="0"/>
              <a:t>trends are affected by many factors, not just transportation </a:t>
            </a:r>
            <a:r>
              <a:rPr lang="en-US" dirty="0" smtClean="0"/>
              <a:t>investments</a:t>
            </a:r>
            <a:endParaRPr lang="en-US" dirty="0"/>
          </a:p>
          <a:p>
            <a:pPr lvl="2"/>
            <a:r>
              <a:rPr lang="en-US" dirty="0" smtClean="0"/>
              <a:t>E.g., congestion </a:t>
            </a:r>
            <a:r>
              <a:rPr lang="en-US" dirty="0"/>
              <a:t>trends are highly influenced by demand changes, which are driven by external factors such as fuel price and general economic conditions.  </a:t>
            </a:r>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15</a:t>
            </a:fld>
            <a:endParaRPr lang="en-US">
              <a:solidFill>
                <a:srgbClr val="3F4D55">
                  <a:tint val="75000"/>
                </a:srgbClr>
              </a:solidFill>
            </a:endParaRPr>
          </a:p>
        </p:txBody>
      </p:sp>
    </p:spTree>
    <p:extLst>
      <p:ext uri="{BB962C8B-B14F-4D97-AF65-F5344CB8AC3E}">
        <p14:creationId xmlns:p14="http://schemas.microsoft.com/office/powerpoint/2010/main" val="2185056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Use of Nontraditional Mobility Performance Measures and Data Integration </a:t>
            </a:r>
          </a:p>
        </p:txBody>
      </p:sp>
    </p:spTree>
    <p:extLst>
      <p:ext uri="{BB962C8B-B14F-4D97-AF65-F5344CB8AC3E}">
        <p14:creationId xmlns:p14="http://schemas.microsoft.com/office/powerpoint/2010/main" val="3479582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Two Emerging Performance Measures </a:t>
            </a:r>
          </a:p>
        </p:txBody>
      </p:sp>
      <p:sp>
        <p:nvSpPr>
          <p:cNvPr id="3" name="Content Placeholder 2"/>
          <p:cNvSpPr>
            <a:spLocks noGrp="1"/>
          </p:cNvSpPr>
          <p:nvPr>
            <p:ph idx="1"/>
          </p:nvPr>
        </p:nvSpPr>
        <p:spPr/>
        <p:txBody>
          <a:bodyPr/>
          <a:lstStyle/>
          <a:p>
            <a:r>
              <a:rPr lang="en-US" dirty="0" smtClean="0"/>
              <a:t>Total Peak Period Travel Time (</a:t>
            </a:r>
            <a:r>
              <a:rPr lang="en-US" dirty="0" err="1" smtClean="0"/>
              <a:t>TPPTT</a:t>
            </a:r>
            <a:r>
              <a:rPr lang="en-US" dirty="0" smtClean="0"/>
              <a:t>)</a:t>
            </a:r>
          </a:p>
          <a:p>
            <a:pPr lvl="1"/>
            <a:r>
              <a:rPr lang="en-US" dirty="0" smtClean="0"/>
              <a:t>Computed from VHT, VMT, and road mileage using vehicle probe data</a:t>
            </a:r>
          </a:p>
          <a:p>
            <a:r>
              <a:rPr lang="en-US" dirty="0"/>
              <a:t>Urban Macroscopic Network Accessibility </a:t>
            </a:r>
            <a:r>
              <a:rPr lang="en-US" dirty="0" smtClean="0"/>
              <a:t>Indicator</a:t>
            </a:r>
          </a:p>
          <a:p>
            <a:pPr lvl="1"/>
            <a:r>
              <a:rPr lang="en-US" dirty="0"/>
              <a:t>W</a:t>
            </a:r>
            <a:r>
              <a:rPr lang="en-US" dirty="0" smtClean="0"/>
              <a:t>eighted </a:t>
            </a:r>
            <a:r>
              <a:rPr lang="en-US" dirty="0"/>
              <a:t>accessibility </a:t>
            </a:r>
            <a:r>
              <a:rPr lang="en-US" dirty="0" smtClean="0"/>
              <a:t>score: measured </a:t>
            </a:r>
            <a:r>
              <a:rPr lang="en-US" dirty="0"/>
              <a:t>by the number of jobs reachable from an average point in the metro area by </a:t>
            </a:r>
            <a:r>
              <a:rPr lang="en-US" dirty="0" smtClean="0"/>
              <a:t>automobile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17</a:t>
            </a:fld>
            <a:endParaRPr lang="en-US">
              <a:solidFill>
                <a:srgbClr val="3F4D55">
                  <a:tint val="75000"/>
                </a:srgbClr>
              </a:solidFill>
            </a:endParaRPr>
          </a:p>
        </p:txBody>
      </p:sp>
    </p:spTree>
    <p:extLst>
      <p:ext uri="{BB962C8B-B14F-4D97-AF65-F5344CB8AC3E}">
        <p14:creationId xmlns:p14="http://schemas.microsoft.com/office/powerpoint/2010/main" val="1912517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Two Emerging Performance </a:t>
            </a:r>
            <a:r>
              <a:rPr lang="en-US" dirty="0" smtClean="0"/>
              <a:t>Measures (cont.)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4430521"/>
              </p:ext>
            </p:extLst>
          </p:nvPr>
        </p:nvGraphicFramePr>
        <p:xfrm>
          <a:off x="457200" y="1992923"/>
          <a:ext cx="8229600" cy="4445000"/>
        </p:xfrm>
        <a:graphic>
          <a:graphicData uri="http://schemas.openxmlformats.org/drawingml/2006/table">
            <a:tbl>
              <a:tblPr firstRow="1" bandRow="1">
                <a:tableStyleId>{5C22544A-7EE6-4342-B048-85BDC9FD1C3A}</a:tableStyleId>
              </a:tblPr>
              <a:tblGrid>
                <a:gridCol w="2743200"/>
                <a:gridCol w="2743200"/>
                <a:gridCol w="2743200"/>
              </a:tblGrid>
              <a:tr h="184492">
                <a:tc>
                  <a:txBody>
                    <a:bodyPr/>
                    <a:lstStyle/>
                    <a:p>
                      <a:endParaRPr lang="en-US" dirty="0"/>
                    </a:p>
                  </a:txBody>
                  <a:tcPr/>
                </a:tc>
                <a:tc>
                  <a:txBody>
                    <a:bodyPr/>
                    <a:lstStyle/>
                    <a:p>
                      <a:pPr algn="ctr"/>
                      <a:r>
                        <a:rPr lang="en-US" dirty="0" err="1" smtClean="0"/>
                        <a:t>TPPTT</a:t>
                      </a:r>
                      <a:endParaRPr lang="en-US" dirty="0"/>
                    </a:p>
                  </a:txBody>
                  <a:tcPr/>
                </a:tc>
                <a:tc>
                  <a:txBody>
                    <a:bodyPr/>
                    <a:lstStyle/>
                    <a:p>
                      <a:pPr algn="ctr"/>
                      <a:r>
                        <a:rPr lang="en-US" dirty="0" smtClean="0"/>
                        <a:t>Urban Accessibility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Urban Area</a:t>
                      </a:r>
                    </a:p>
                  </a:txBody>
                  <a:tcPr/>
                </a:tc>
                <a:tc>
                  <a:txBody>
                    <a:bodyPr/>
                    <a:lstStyle/>
                    <a:p>
                      <a:pPr algn="ctr"/>
                      <a:r>
                        <a:rPr lang="en-US" b="1" dirty="0" smtClean="0"/>
                        <a:t>Rank</a:t>
                      </a:r>
                      <a:endParaRPr lang="en-US" b="1" dirty="0"/>
                    </a:p>
                  </a:txBody>
                  <a:tcPr/>
                </a:tc>
                <a:tc>
                  <a:txBody>
                    <a:bodyPr/>
                    <a:lstStyle/>
                    <a:p>
                      <a:pPr algn="ctr"/>
                      <a:r>
                        <a:rPr lang="en-US" b="1" dirty="0" smtClean="0"/>
                        <a:t>Rank</a:t>
                      </a:r>
                      <a:endParaRPr lang="en-US" b="1" dirty="0"/>
                    </a:p>
                  </a:txBody>
                  <a:tcPr/>
                </a:tc>
              </a:tr>
              <a:tr h="370840">
                <a:tc>
                  <a:txBody>
                    <a:bodyPr/>
                    <a:lstStyle/>
                    <a:p>
                      <a:r>
                        <a:rPr lang="en-US" dirty="0" smtClean="0"/>
                        <a:t>Atlanta, GA</a:t>
                      </a:r>
                      <a:endParaRPr lang="en-US" dirty="0"/>
                    </a:p>
                  </a:txBody>
                  <a:tcPr/>
                </a:tc>
                <a:tc>
                  <a:txBody>
                    <a:bodyPr/>
                    <a:lstStyle/>
                    <a:p>
                      <a:pPr algn="ctr"/>
                      <a:r>
                        <a:rPr lang="en-US" dirty="0" smtClean="0"/>
                        <a:t>3</a:t>
                      </a:r>
                      <a:endParaRPr lang="en-US" dirty="0"/>
                    </a:p>
                  </a:txBody>
                  <a:tcPr/>
                </a:tc>
                <a:tc>
                  <a:txBody>
                    <a:bodyPr/>
                    <a:lstStyle/>
                    <a:p>
                      <a:pPr algn="ctr"/>
                      <a:r>
                        <a:rPr lang="en-US" dirty="0" smtClean="0"/>
                        <a:t>28</a:t>
                      </a:r>
                      <a:endParaRPr lang="en-US" dirty="0"/>
                    </a:p>
                  </a:txBody>
                  <a:tcPr/>
                </a:tc>
              </a:tr>
              <a:tr h="370840">
                <a:tc>
                  <a:txBody>
                    <a:bodyPr/>
                    <a:lstStyle/>
                    <a:p>
                      <a:r>
                        <a:rPr lang="en-US" dirty="0" smtClean="0"/>
                        <a:t>Boston,</a:t>
                      </a:r>
                      <a:r>
                        <a:rPr lang="en-US" baseline="0" dirty="0" smtClean="0"/>
                        <a:t> MA</a:t>
                      </a:r>
                      <a:endParaRPr lang="en-US" dirty="0"/>
                    </a:p>
                  </a:txBody>
                  <a:tcPr/>
                </a:tc>
                <a:tc>
                  <a:txBody>
                    <a:bodyPr/>
                    <a:lstStyle/>
                    <a:p>
                      <a:pPr algn="ctr"/>
                      <a:r>
                        <a:rPr lang="en-US" dirty="0" smtClean="0"/>
                        <a:t>6</a:t>
                      </a:r>
                      <a:endParaRPr lang="en-US" dirty="0"/>
                    </a:p>
                  </a:txBody>
                  <a:tcPr/>
                </a:tc>
                <a:tc>
                  <a:txBody>
                    <a:bodyPr/>
                    <a:lstStyle/>
                    <a:p>
                      <a:pPr algn="ctr"/>
                      <a:r>
                        <a:rPr lang="en-US" dirty="0" smtClean="0"/>
                        <a:t>9</a:t>
                      </a:r>
                      <a:endParaRPr lang="en-US" dirty="0"/>
                    </a:p>
                  </a:txBody>
                  <a:tcPr/>
                </a:tc>
              </a:tr>
              <a:tr h="370840">
                <a:tc>
                  <a:txBody>
                    <a:bodyPr/>
                    <a:lstStyle/>
                    <a:p>
                      <a:r>
                        <a:rPr lang="en-US" dirty="0" smtClean="0"/>
                        <a:t>Chicago, IL</a:t>
                      </a:r>
                      <a:endParaRPr lang="en-US" dirty="0"/>
                    </a:p>
                  </a:txBody>
                  <a:tcPr/>
                </a:tc>
                <a:tc>
                  <a:txBody>
                    <a:bodyPr/>
                    <a:lstStyle/>
                    <a:p>
                      <a:pPr algn="ctr"/>
                      <a:r>
                        <a:rPr lang="en-US" dirty="0" smtClean="0"/>
                        <a:t>24</a:t>
                      </a:r>
                      <a:endParaRPr lang="en-US" dirty="0"/>
                    </a:p>
                  </a:txBody>
                  <a:tcPr/>
                </a:tc>
                <a:tc>
                  <a:txBody>
                    <a:bodyPr/>
                    <a:lstStyle/>
                    <a:p>
                      <a:pPr algn="ctr"/>
                      <a:r>
                        <a:rPr lang="en-US" dirty="0" smtClean="0"/>
                        <a:t>4</a:t>
                      </a:r>
                      <a:endParaRPr lang="en-US" dirty="0"/>
                    </a:p>
                  </a:txBody>
                  <a:tcPr/>
                </a:tc>
              </a:tr>
              <a:tr h="370840">
                <a:tc>
                  <a:txBody>
                    <a:bodyPr/>
                    <a:lstStyle/>
                    <a:p>
                      <a:r>
                        <a:rPr lang="en-US" dirty="0" smtClean="0"/>
                        <a:t>Dallas,</a:t>
                      </a:r>
                      <a:r>
                        <a:rPr lang="en-US" baseline="0" dirty="0" smtClean="0"/>
                        <a:t> TX</a:t>
                      </a:r>
                      <a:endParaRPr lang="en-US" dirty="0"/>
                    </a:p>
                  </a:txBody>
                  <a:tcPr/>
                </a:tc>
                <a:tc>
                  <a:txBody>
                    <a:bodyPr/>
                    <a:lstStyle/>
                    <a:p>
                      <a:pPr algn="ctr"/>
                      <a:r>
                        <a:rPr lang="en-US" dirty="0" smtClean="0"/>
                        <a:t>35</a:t>
                      </a:r>
                      <a:endParaRPr lang="en-US" dirty="0"/>
                    </a:p>
                  </a:txBody>
                  <a:tcPr/>
                </a:tc>
                <a:tc>
                  <a:txBody>
                    <a:bodyPr/>
                    <a:lstStyle/>
                    <a:p>
                      <a:pPr algn="ctr"/>
                      <a:r>
                        <a:rPr lang="en-US" dirty="0" smtClean="0"/>
                        <a:t>8</a:t>
                      </a:r>
                      <a:endParaRPr lang="en-US" dirty="0"/>
                    </a:p>
                  </a:txBody>
                  <a:tcPr/>
                </a:tc>
              </a:tr>
              <a:tr h="370840">
                <a:tc>
                  <a:txBody>
                    <a:bodyPr/>
                    <a:lstStyle/>
                    <a:p>
                      <a:r>
                        <a:rPr lang="en-US" dirty="0" smtClean="0"/>
                        <a:t>Detroit, MI</a:t>
                      </a:r>
                      <a:endParaRPr lang="en-US" dirty="0"/>
                    </a:p>
                  </a:txBody>
                  <a:tcPr/>
                </a:tc>
                <a:tc>
                  <a:txBody>
                    <a:bodyPr/>
                    <a:lstStyle/>
                    <a:p>
                      <a:pPr algn="ctr"/>
                      <a:r>
                        <a:rPr lang="en-US" dirty="0" smtClean="0"/>
                        <a:t>6</a:t>
                      </a:r>
                      <a:endParaRPr lang="en-US" dirty="0"/>
                    </a:p>
                  </a:txBody>
                  <a:tcPr/>
                </a:tc>
                <a:tc>
                  <a:txBody>
                    <a:bodyPr/>
                    <a:lstStyle/>
                    <a:p>
                      <a:pPr algn="ctr"/>
                      <a:r>
                        <a:rPr lang="en-US" dirty="0" smtClean="0"/>
                        <a:t>19</a:t>
                      </a:r>
                      <a:endParaRPr lang="en-US" dirty="0"/>
                    </a:p>
                  </a:txBody>
                  <a:tcPr/>
                </a:tc>
              </a:tr>
              <a:tr h="370840">
                <a:tc>
                  <a:txBody>
                    <a:bodyPr/>
                    <a:lstStyle/>
                    <a:p>
                      <a:r>
                        <a:rPr lang="en-US" dirty="0" smtClean="0"/>
                        <a:t>Los Angeles, CA</a:t>
                      </a:r>
                      <a:endParaRPr lang="en-US" dirty="0"/>
                    </a:p>
                  </a:txBody>
                  <a:tcPr/>
                </a:tc>
                <a:tc>
                  <a:txBody>
                    <a:bodyPr/>
                    <a:lstStyle/>
                    <a:p>
                      <a:pPr algn="ctr"/>
                      <a:r>
                        <a:rPr lang="en-US" dirty="0" smtClean="0"/>
                        <a:t>6</a:t>
                      </a:r>
                      <a:endParaRPr lang="en-US" dirty="0"/>
                    </a:p>
                  </a:txBody>
                  <a:tcPr/>
                </a:tc>
                <a:tc>
                  <a:txBody>
                    <a:bodyPr/>
                    <a:lstStyle/>
                    <a:p>
                      <a:pPr algn="ctr"/>
                      <a:r>
                        <a:rPr lang="en-US" dirty="0" smtClean="0"/>
                        <a:t>1</a:t>
                      </a:r>
                      <a:endParaRPr lang="en-US" dirty="0"/>
                    </a:p>
                  </a:txBody>
                  <a:tcPr/>
                </a:tc>
              </a:tr>
              <a:tr h="370840">
                <a:tc>
                  <a:txBody>
                    <a:bodyPr/>
                    <a:lstStyle/>
                    <a:p>
                      <a:r>
                        <a:rPr lang="en-US" dirty="0" smtClean="0"/>
                        <a:t>Miami, FL</a:t>
                      </a:r>
                      <a:endParaRPr lang="en-US" dirty="0"/>
                    </a:p>
                  </a:txBody>
                  <a:tcPr/>
                </a:tc>
                <a:tc>
                  <a:txBody>
                    <a:bodyPr/>
                    <a:lstStyle/>
                    <a:p>
                      <a:pPr algn="ctr"/>
                      <a:r>
                        <a:rPr lang="en-US" dirty="0" smtClean="0"/>
                        <a:t>18</a:t>
                      </a:r>
                      <a:endParaRPr lang="en-US" dirty="0"/>
                    </a:p>
                  </a:txBody>
                  <a:tcPr/>
                </a:tc>
                <a:tc>
                  <a:txBody>
                    <a:bodyPr/>
                    <a:lstStyle/>
                    <a:p>
                      <a:pPr algn="ctr"/>
                      <a:r>
                        <a:rPr lang="en-US" dirty="0" smtClean="0"/>
                        <a:t>12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New York Metro</a:t>
                      </a:r>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r>
              <a:tr h="370840">
                <a:tc>
                  <a:txBody>
                    <a:bodyPr/>
                    <a:lstStyle/>
                    <a:p>
                      <a:r>
                        <a:rPr lang="en-US" dirty="0" smtClean="0"/>
                        <a:t>Philadelphia, PA</a:t>
                      </a:r>
                      <a:endParaRPr lang="en-US" dirty="0"/>
                    </a:p>
                  </a:txBody>
                  <a:tcPr/>
                </a:tc>
                <a:tc>
                  <a:txBody>
                    <a:bodyPr/>
                    <a:lstStyle/>
                    <a:p>
                      <a:pPr algn="ctr"/>
                      <a:r>
                        <a:rPr lang="en-US" dirty="0" smtClean="0"/>
                        <a:t>18</a:t>
                      </a:r>
                      <a:endParaRPr lang="en-US" dirty="0"/>
                    </a:p>
                  </a:txBody>
                  <a:tcPr/>
                </a:tc>
                <a:tc>
                  <a:txBody>
                    <a:bodyPr/>
                    <a:lstStyle/>
                    <a:p>
                      <a:pPr algn="ctr"/>
                      <a:r>
                        <a:rPr lang="en-US" dirty="0" smtClean="0"/>
                        <a:t>14</a:t>
                      </a:r>
                      <a:endParaRPr lang="en-US" dirty="0"/>
                    </a:p>
                  </a:txBody>
                  <a:tcPr/>
                </a:tc>
              </a:tr>
              <a:tr h="370840">
                <a:tc>
                  <a:txBody>
                    <a:bodyPr/>
                    <a:lstStyle/>
                    <a:p>
                      <a:r>
                        <a:rPr lang="en-US" dirty="0" smtClean="0"/>
                        <a:t>Phoenix,</a:t>
                      </a:r>
                      <a:r>
                        <a:rPr lang="en-US" baseline="0" dirty="0" smtClean="0"/>
                        <a:t> AZ</a:t>
                      </a:r>
                      <a:endParaRPr lang="en-US" dirty="0"/>
                    </a:p>
                  </a:txBody>
                  <a:tcPr/>
                </a:tc>
                <a:tc>
                  <a:txBody>
                    <a:bodyPr/>
                    <a:lstStyle/>
                    <a:p>
                      <a:pPr algn="ctr"/>
                      <a:r>
                        <a:rPr lang="en-US" dirty="0" smtClean="0"/>
                        <a:t>30</a:t>
                      </a:r>
                      <a:endParaRPr lang="en-US" dirty="0"/>
                    </a:p>
                  </a:txBody>
                  <a:tcPr/>
                </a:tc>
                <a:tc>
                  <a:txBody>
                    <a:bodyPr/>
                    <a:lstStyle/>
                    <a:p>
                      <a:pPr algn="ctr"/>
                      <a:r>
                        <a:rPr lang="en-US" dirty="0" smtClean="0"/>
                        <a:t>15</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18</a:t>
            </a:fld>
            <a:endParaRPr lang="en-US">
              <a:solidFill>
                <a:srgbClr val="3F4D55">
                  <a:tint val="75000"/>
                </a:srgbClr>
              </a:solidFill>
            </a:endParaRPr>
          </a:p>
        </p:txBody>
      </p:sp>
    </p:spTree>
    <p:extLst>
      <p:ext uri="{BB962C8B-B14F-4D97-AF65-F5344CB8AC3E}">
        <p14:creationId xmlns:p14="http://schemas.microsoft.com/office/powerpoint/2010/main" val="3091882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Research Needs Statements</a:t>
            </a:r>
            <a:endParaRPr lang="en-US" sz="3400"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a:t>Incorporating Origin-Destination </a:t>
            </a:r>
            <a:r>
              <a:rPr lang="en-US" dirty="0" smtClean="0"/>
              <a:t>Data </a:t>
            </a:r>
            <a:r>
              <a:rPr lang="en-US" dirty="0"/>
              <a:t>into </a:t>
            </a:r>
            <a:r>
              <a:rPr lang="en-US" dirty="0" smtClean="0"/>
              <a:t>Mobility Performance Measurement</a:t>
            </a:r>
          </a:p>
          <a:p>
            <a:pPr lvl="1">
              <a:buFont typeface="Wingdings" panose="05000000000000000000" pitchFamily="2" charset="2"/>
              <a:buChar char="Ø"/>
            </a:pPr>
            <a:r>
              <a:rPr lang="en-US" dirty="0" smtClean="0"/>
              <a:t>Test </a:t>
            </a:r>
            <a:r>
              <a:rPr lang="en-US" dirty="0"/>
              <a:t>the feasibility of using empirical origin-destination data to enhance current mobility performance measures and evaluate the feasibility of using new measures.  </a:t>
            </a:r>
            <a:endParaRPr lang="en-US" dirty="0" smtClean="0"/>
          </a:p>
          <a:p>
            <a:pPr lvl="1">
              <a:buFont typeface="Wingdings" panose="05000000000000000000" pitchFamily="2" charset="2"/>
              <a:buChar char="Ø"/>
            </a:pPr>
            <a:r>
              <a:rPr lang="en-US" dirty="0" smtClean="0"/>
              <a:t>Potential </a:t>
            </a:r>
            <a:r>
              <a:rPr lang="en-US" dirty="0"/>
              <a:t>applications </a:t>
            </a:r>
            <a:r>
              <a:rPr lang="en-US" dirty="0" smtClean="0"/>
              <a:t>include:</a:t>
            </a:r>
          </a:p>
          <a:p>
            <a:pPr lvl="2">
              <a:buFont typeface="Wingdings" panose="05000000000000000000" pitchFamily="2" charset="2"/>
              <a:buChar char="Ø"/>
            </a:pPr>
            <a:r>
              <a:rPr lang="en-US" dirty="0" smtClean="0"/>
              <a:t>Input </a:t>
            </a:r>
            <a:r>
              <a:rPr lang="en-US" dirty="0"/>
              <a:t>of O-D data to current measures such as travel time delay and various travel time </a:t>
            </a:r>
            <a:r>
              <a:rPr lang="en-US" dirty="0" smtClean="0"/>
              <a:t>indices</a:t>
            </a:r>
          </a:p>
          <a:p>
            <a:pPr lvl="2">
              <a:buFont typeface="Wingdings" panose="05000000000000000000" pitchFamily="2" charset="2"/>
              <a:buChar char="Ø"/>
            </a:pPr>
            <a:r>
              <a:rPr lang="en-US" dirty="0" smtClean="0"/>
              <a:t>Breakdown </a:t>
            </a:r>
            <a:r>
              <a:rPr lang="en-US" dirty="0"/>
              <a:t>of measures by market segment and/or geographic </a:t>
            </a:r>
            <a:r>
              <a:rPr lang="en-US" dirty="0" smtClean="0"/>
              <a:t>area</a:t>
            </a:r>
          </a:p>
          <a:p>
            <a:pPr lvl="2">
              <a:buFont typeface="Wingdings" panose="05000000000000000000" pitchFamily="2" charset="2"/>
              <a:buChar char="Ø"/>
            </a:pPr>
            <a:r>
              <a:rPr lang="en-US" dirty="0" smtClean="0"/>
              <a:t>Development </a:t>
            </a:r>
            <a:r>
              <a:rPr lang="en-US" dirty="0"/>
              <a:t>of new measures related specifically to O-D </a:t>
            </a:r>
            <a:r>
              <a:rPr lang="en-US" dirty="0" smtClean="0"/>
              <a:t>data</a:t>
            </a:r>
          </a:p>
          <a:p>
            <a:pPr lvl="2">
              <a:buFont typeface="Wingdings" panose="05000000000000000000" pitchFamily="2" charset="2"/>
              <a:buChar char="Ø"/>
            </a:pPr>
            <a:r>
              <a:rPr lang="en-US" dirty="0" smtClean="0"/>
              <a:t>Use </a:t>
            </a:r>
            <a:r>
              <a:rPr lang="en-US" dirty="0"/>
              <a:t>of O-D data in refinement of demand and simulation models currently used in performance measure estimation</a:t>
            </a:r>
          </a:p>
          <a:p>
            <a:pPr lvl="1">
              <a:buFont typeface="Wingdings" panose="05000000000000000000" pitchFamily="2" charset="2"/>
              <a:buChar char="Ø"/>
            </a:pPr>
            <a:endParaRPr lang="en-US" dirty="0" smtClean="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19</a:t>
            </a:fld>
            <a:endParaRPr lang="en-US">
              <a:solidFill>
                <a:srgbClr val="3F4D55">
                  <a:tint val="75000"/>
                </a:srgbClr>
              </a:solidFill>
            </a:endParaRPr>
          </a:p>
        </p:txBody>
      </p:sp>
    </p:spTree>
    <p:extLst>
      <p:ext uri="{BB962C8B-B14F-4D97-AF65-F5344CB8AC3E}">
        <p14:creationId xmlns:p14="http://schemas.microsoft.com/office/powerpoint/2010/main" val="3357117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FA8406-D672-4E03-9ABF-F4A7E3A351AA}" type="slidenum">
              <a:rPr lang="en-US" smtClean="0">
                <a:solidFill>
                  <a:srgbClr val="3F4D55">
                    <a:tint val="75000"/>
                  </a:srgbClr>
                </a:solidFill>
              </a:rPr>
              <a:pPr/>
              <a:t>2</a:t>
            </a:fld>
            <a:endParaRPr lang="en-US">
              <a:solidFill>
                <a:srgbClr val="3F4D55">
                  <a:tint val="75000"/>
                </a:srgb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74763"/>
            <a:ext cx="8228013" cy="431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7498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Research Needs </a:t>
            </a:r>
            <a:r>
              <a:rPr lang="en-US" sz="3800" dirty="0" smtClean="0"/>
              <a:t>Statements (cont.)</a:t>
            </a:r>
            <a:endParaRPr lang="en-US" sz="3800" dirty="0"/>
          </a:p>
        </p:txBody>
      </p:sp>
      <p:sp>
        <p:nvSpPr>
          <p:cNvPr id="3" name="Content Placeholder 2"/>
          <p:cNvSpPr>
            <a:spLocks noGrp="1"/>
          </p:cNvSpPr>
          <p:nvPr>
            <p:ph idx="1"/>
          </p:nvPr>
        </p:nvSpPr>
        <p:spPr/>
        <p:txBody>
          <a:bodyPr>
            <a:normAutofit/>
          </a:bodyPr>
          <a:lstStyle/>
          <a:p>
            <a:pPr marL="457200" indent="-457200">
              <a:buFont typeface="+mj-lt"/>
              <a:buAutoNum type="arabicPeriod" startAt="2"/>
            </a:pPr>
            <a:r>
              <a:rPr lang="en-US" dirty="0"/>
              <a:t>Development of </a:t>
            </a:r>
            <a:r>
              <a:rPr lang="en-US" dirty="0" smtClean="0"/>
              <a:t>Multi-Modal Measures </a:t>
            </a:r>
            <a:r>
              <a:rPr lang="en-US" dirty="0"/>
              <a:t>for </a:t>
            </a:r>
            <a:r>
              <a:rPr lang="en-US" dirty="0" smtClean="0"/>
              <a:t>Mobility Performance Measurement</a:t>
            </a:r>
          </a:p>
          <a:p>
            <a:pPr lvl="1">
              <a:buFont typeface="Wingdings" panose="05000000000000000000" pitchFamily="2" charset="2"/>
              <a:buChar char="Ø"/>
            </a:pPr>
            <a:r>
              <a:rPr lang="en-US" dirty="0" smtClean="0"/>
              <a:t>advance </a:t>
            </a:r>
            <a:r>
              <a:rPr lang="en-US" dirty="0"/>
              <a:t>the development of meaningful mobility and accessibility performance measures that incorporate and integrate multiple modes of </a:t>
            </a:r>
            <a:r>
              <a:rPr lang="en-US" dirty="0" smtClean="0"/>
              <a:t>transportation simultaneously</a:t>
            </a:r>
          </a:p>
          <a:p>
            <a:pPr lvl="1">
              <a:buFont typeface="Wingdings" panose="05000000000000000000" pitchFamily="2" charset="2"/>
              <a:buChar char="Ø"/>
            </a:pPr>
            <a:r>
              <a:rPr lang="en-US" dirty="0" smtClean="0"/>
              <a:t> Designed </a:t>
            </a:r>
            <a:r>
              <a:rPr lang="en-US" dirty="0"/>
              <a:t>to help agencies to better identify transportation needs and evaluate the impact of proposed projects on all transportation users. </a:t>
            </a:r>
            <a:endParaRPr lang="en-US" dirty="0" smtClean="0"/>
          </a:p>
          <a:p>
            <a:pPr lvl="1">
              <a:buFont typeface="Wingdings" panose="05000000000000000000" pitchFamily="2" charset="2"/>
              <a:buChar char="Ø"/>
            </a:pPr>
            <a:r>
              <a:rPr lang="en-US" dirty="0" smtClean="0"/>
              <a:t>Benefits </a:t>
            </a:r>
            <a:r>
              <a:rPr lang="en-US" dirty="0"/>
              <a:t>will allow better assessment of transportation needs and impacts of different market segments, including transportation-disadvantaged </a:t>
            </a:r>
            <a:r>
              <a:rPr lang="en-US" dirty="0" smtClean="0"/>
              <a:t>groups</a:t>
            </a:r>
            <a:endParaRPr lang="en-US" dirty="0"/>
          </a:p>
          <a:p>
            <a:pPr marL="457200" indent="-457200">
              <a:buFont typeface="+mj-lt"/>
              <a:buAutoNum type="arabicPeriod" startAt="2"/>
            </a:pP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20</a:t>
            </a:fld>
            <a:endParaRPr lang="en-US">
              <a:solidFill>
                <a:srgbClr val="3F4D55">
                  <a:tint val="75000"/>
                </a:srgbClr>
              </a:solidFill>
            </a:endParaRPr>
          </a:p>
        </p:txBody>
      </p:sp>
    </p:spTree>
    <p:extLst>
      <p:ext uri="{BB962C8B-B14F-4D97-AF65-F5344CB8AC3E}">
        <p14:creationId xmlns:p14="http://schemas.microsoft.com/office/powerpoint/2010/main" val="40771106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Research Needs Statements (cont.)</a:t>
            </a:r>
          </a:p>
        </p:txBody>
      </p:sp>
      <p:sp>
        <p:nvSpPr>
          <p:cNvPr id="3" name="Content Placeholder 2"/>
          <p:cNvSpPr>
            <a:spLocks noGrp="1"/>
          </p:cNvSpPr>
          <p:nvPr>
            <p:ph idx="1"/>
          </p:nvPr>
        </p:nvSpPr>
        <p:spPr/>
        <p:txBody>
          <a:bodyPr/>
          <a:lstStyle/>
          <a:p>
            <a:pPr marL="457200" indent="-457200">
              <a:buFont typeface="+mj-lt"/>
              <a:buAutoNum type="arabicPeriod" startAt="3"/>
            </a:pPr>
            <a:r>
              <a:rPr lang="en-US" dirty="0"/>
              <a:t>Development of </a:t>
            </a:r>
            <a:r>
              <a:rPr lang="en-US" dirty="0" smtClean="0"/>
              <a:t>Non-Traditional Performance Measures </a:t>
            </a:r>
            <a:r>
              <a:rPr lang="en-US" dirty="0"/>
              <a:t>for </a:t>
            </a:r>
            <a:r>
              <a:rPr lang="en-US" dirty="0" smtClean="0"/>
              <a:t>Economic Accessibility</a:t>
            </a:r>
          </a:p>
          <a:p>
            <a:pPr lvl="1">
              <a:buFont typeface="Wingdings" panose="05000000000000000000" pitchFamily="2" charset="2"/>
              <a:buChar char="Ø"/>
            </a:pPr>
            <a:r>
              <a:rPr lang="en-US" dirty="0"/>
              <a:t>A</a:t>
            </a:r>
            <a:r>
              <a:rPr lang="en-US" dirty="0" smtClean="0"/>
              <a:t>dvance </a:t>
            </a:r>
            <a:r>
              <a:rPr lang="en-US" dirty="0"/>
              <a:t>the development of meaningful economic accessibility </a:t>
            </a:r>
            <a:r>
              <a:rPr lang="en-US" dirty="0" smtClean="0"/>
              <a:t>measures</a:t>
            </a:r>
          </a:p>
          <a:p>
            <a:pPr lvl="1">
              <a:buFont typeface="Wingdings" panose="05000000000000000000" pitchFamily="2" charset="2"/>
              <a:buChar char="Ø"/>
            </a:pPr>
            <a:r>
              <a:rPr lang="en-US" dirty="0" smtClean="0"/>
              <a:t>Designed </a:t>
            </a:r>
            <a:r>
              <a:rPr lang="en-US" dirty="0"/>
              <a:t>to help agencies to better conduct baseline assessments of current economic </a:t>
            </a:r>
            <a:r>
              <a:rPr lang="en-US" dirty="0" smtClean="0"/>
              <a:t>accessibility</a:t>
            </a:r>
          </a:p>
          <a:p>
            <a:pPr lvl="1">
              <a:buFont typeface="Wingdings" panose="05000000000000000000" pitchFamily="2" charset="2"/>
              <a:buChar char="Ø"/>
            </a:pPr>
            <a:r>
              <a:rPr lang="en-US" dirty="0" smtClean="0"/>
              <a:t>Identify </a:t>
            </a:r>
            <a:r>
              <a:rPr lang="en-US" dirty="0"/>
              <a:t>transportation needs and evaluate </a:t>
            </a:r>
            <a:endParaRPr lang="en-US" dirty="0" smtClean="0"/>
          </a:p>
          <a:p>
            <a:pPr lvl="1">
              <a:buFont typeface="Wingdings" panose="05000000000000000000" pitchFamily="2" charset="2"/>
              <a:buChar char="Ø"/>
            </a:pPr>
            <a:r>
              <a:rPr lang="en-US" dirty="0" smtClean="0"/>
              <a:t>Evaluate </a:t>
            </a:r>
            <a:r>
              <a:rPr lang="en-US" dirty="0"/>
              <a:t>the impact of proposed projects on all transportation users by market </a:t>
            </a:r>
            <a:r>
              <a:rPr lang="en-US" dirty="0" smtClean="0"/>
              <a:t>segment  </a:t>
            </a:r>
            <a:endParaRPr lang="en-US" dirty="0"/>
          </a:p>
          <a:p>
            <a:pPr marL="457200" indent="-457200">
              <a:buFont typeface="+mj-lt"/>
              <a:buAutoNum type="arabicPeriod" startAt="3"/>
            </a:pP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21</a:t>
            </a:fld>
            <a:endParaRPr lang="en-US">
              <a:solidFill>
                <a:srgbClr val="3F4D55">
                  <a:tint val="75000"/>
                </a:srgbClr>
              </a:solidFill>
            </a:endParaRPr>
          </a:p>
        </p:txBody>
      </p:sp>
    </p:spTree>
    <p:extLst>
      <p:ext uri="{BB962C8B-B14F-4D97-AF65-F5344CB8AC3E}">
        <p14:creationId xmlns:p14="http://schemas.microsoft.com/office/powerpoint/2010/main" val="3594246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Research Needs Statements (cont.)</a:t>
            </a:r>
          </a:p>
        </p:txBody>
      </p:sp>
      <p:sp>
        <p:nvSpPr>
          <p:cNvPr id="3" name="Content Placeholder 2"/>
          <p:cNvSpPr>
            <a:spLocks noGrp="1"/>
          </p:cNvSpPr>
          <p:nvPr>
            <p:ph idx="1"/>
          </p:nvPr>
        </p:nvSpPr>
        <p:spPr/>
        <p:txBody>
          <a:bodyPr>
            <a:normAutofit/>
          </a:bodyPr>
          <a:lstStyle/>
          <a:p>
            <a:pPr marL="457200" indent="-457200">
              <a:buFont typeface="+mj-lt"/>
              <a:buAutoNum type="arabicPeriod" startAt="4"/>
            </a:pPr>
            <a:r>
              <a:rPr lang="en-US" dirty="0"/>
              <a:t>Development of </a:t>
            </a:r>
            <a:r>
              <a:rPr lang="en-US" dirty="0" smtClean="0"/>
              <a:t>Non-Traditional Performance Measures </a:t>
            </a:r>
            <a:r>
              <a:rPr lang="en-US" dirty="0"/>
              <a:t>for </a:t>
            </a:r>
            <a:r>
              <a:rPr lang="en-US" dirty="0" smtClean="0"/>
              <a:t>Land </a:t>
            </a:r>
            <a:r>
              <a:rPr lang="en-US" dirty="0"/>
              <a:t>U</a:t>
            </a:r>
            <a:r>
              <a:rPr lang="en-US" dirty="0" smtClean="0"/>
              <a:t>se </a:t>
            </a:r>
            <a:r>
              <a:rPr lang="en-US" dirty="0"/>
              <a:t>and </a:t>
            </a:r>
            <a:r>
              <a:rPr lang="en-US" dirty="0" smtClean="0"/>
              <a:t>Environment</a:t>
            </a:r>
          </a:p>
          <a:p>
            <a:pPr lvl="1">
              <a:buFont typeface="Wingdings" panose="05000000000000000000" pitchFamily="2" charset="2"/>
              <a:buChar char="Ø"/>
            </a:pPr>
            <a:r>
              <a:rPr lang="en-US" dirty="0" smtClean="0"/>
              <a:t>Advance </a:t>
            </a:r>
            <a:r>
              <a:rPr lang="en-US" dirty="0"/>
              <a:t>the development of meaningful land use and environmental measures that can be applied at the plan development </a:t>
            </a:r>
            <a:r>
              <a:rPr lang="en-US" dirty="0" smtClean="0"/>
              <a:t>level</a:t>
            </a:r>
          </a:p>
          <a:p>
            <a:pPr lvl="1">
              <a:buFont typeface="Wingdings" panose="05000000000000000000" pitchFamily="2" charset="2"/>
              <a:buChar char="Ø"/>
            </a:pPr>
            <a:r>
              <a:rPr lang="en-US" dirty="0" smtClean="0"/>
              <a:t>Develop guidance on what measures should be used and standard procedures for developing them</a:t>
            </a:r>
          </a:p>
          <a:p>
            <a:pPr lvl="2">
              <a:buFont typeface="Wingdings" panose="05000000000000000000" pitchFamily="2" charset="2"/>
              <a:buChar char="Ø"/>
            </a:pPr>
            <a:r>
              <a:rPr lang="en-US" dirty="0" smtClean="0"/>
              <a:t>Data requirements</a:t>
            </a:r>
          </a:p>
          <a:p>
            <a:pPr lvl="2">
              <a:buFont typeface="Wingdings" panose="05000000000000000000" pitchFamily="2" charset="2"/>
              <a:buChar char="Ø"/>
            </a:pPr>
            <a:r>
              <a:rPr lang="en-US" dirty="0" smtClean="0"/>
              <a:t>Scoring methods</a:t>
            </a:r>
            <a:endParaRPr lang="en-US" dirty="0"/>
          </a:p>
          <a:p>
            <a:pPr marL="457200" indent="-457200">
              <a:buFont typeface="+mj-lt"/>
              <a:buAutoNum type="arabicPeriod" startAt="4"/>
            </a:pP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22</a:t>
            </a:fld>
            <a:endParaRPr lang="en-US">
              <a:solidFill>
                <a:srgbClr val="3F4D55">
                  <a:tint val="75000"/>
                </a:srgbClr>
              </a:solidFill>
            </a:endParaRPr>
          </a:p>
        </p:txBody>
      </p:sp>
    </p:spTree>
    <p:extLst>
      <p:ext uri="{BB962C8B-B14F-4D97-AF65-F5344CB8AC3E}">
        <p14:creationId xmlns:p14="http://schemas.microsoft.com/office/powerpoint/2010/main" val="2712029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Purpose</a:t>
            </a:r>
            <a:endParaRPr lang="en-US" dirty="0"/>
          </a:p>
        </p:txBody>
      </p:sp>
      <p:sp>
        <p:nvSpPr>
          <p:cNvPr id="3" name="Content Placeholder 2"/>
          <p:cNvSpPr>
            <a:spLocks noGrp="1"/>
          </p:cNvSpPr>
          <p:nvPr>
            <p:ph idx="1"/>
          </p:nvPr>
        </p:nvSpPr>
        <p:spPr/>
        <p:txBody>
          <a:bodyPr/>
          <a:lstStyle/>
          <a:p>
            <a:r>
              <a:rPr lang="en-US" dirty="0" smtClean="0"/>
              <a:t>Compile current practices for developing planning performance measures in terms of:</a:t>
            </a:r>
          </a:p>
          <a:p>
            <a:pPr lvl="1"/>
            <a:r>
              <a:rPr lang="en-US" dirty="0" smtClean="0"/>
              <a:t>Data integration methods</a:t>
            </a:r>
          </a:p>
          <a:p>
            <a:pPr lvl="1"/>
            <a:r>
              <a:rPr lang="en-US" dirty="0" smtClean="0"/>
              <a:t>Nontraditional performance measures</a:t>
            </a:r>
          </a:p>
          <a:p>
            <a:pPr lvl="2"/>
            <a:r>
              <a:rPr lang="en-US" dirty="0" smtClean="0"/>
              <a:t>Beyond user costs, travel time, safety, emissions</a:t>
            </a:r>
          </a:p>
          <a:p>
            <a:r>
              <a:rPr lang="en-US" dirty="0" smtClean="0"/>
              <a:t>Develop a research plan for developing specific guidance in these two areas</a:t>
            </a:r>
          </a:p>
          <a:p>
            <a:pPr lvl="1"/>
            <a:r>
              <a:rPr lang="en-US" dirty="0" smtClean="0"/>
              <a:t>Four Research Needs Statements Prepared</a:t>
            </a:r>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3</a:t>
            </a:fld>
            <a:endParaRPr lang="en-US">
              <a:solidFill>
                <a:srgbClr val="3F4D55">
                  <a:tint val="75000"/>
                </a:srgbClr>
              </a:solidFill>
            </a:endParaRPr>
          </a:p>
        </p:txBody>
      </p:sp>
    </p:spTree>
    <p:extLst>
      <p:ext uri="{BB962C8B-B14F-4D97-AF65-F5344CB8AC3E}">
        <p14:creationId xmlns:p14="http://schemas.microsoft.com/office/powerpoint/2010/main" val="2706190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Findings</a:t>
            </a:r>
            <a:endParaRPr lang="en-US" dirty="0"/>
          </a:p>
        </p:txBody>
      </p:sp>
      <p:sp>
        <p:nvSpPr>
          <p:cNvPr id="3" name="Content Placeholder 2"/>
          <p:cNvSpPr>
            <a:spLocks noGrp="1"/>
          </p:cNvSpPr>
          <p:nvPr>
            <p:ph idx="1"/>
          </p:nvPr>
        </p:nvSpPr>
        <p:spPr/>
        <p:txBody>
          <a:bodyPr/>
          <a:lstStyle/>
          <a:p>
            <a:r>
              <a:rPr lang="en-US" dirty="0"/>
              <a:t>T</a:t>
            </a:r>
            <a:r>
              <a:rPr lang="en-US" dirty="0" smtClean="0"/>
              <a:t>ransportation </a:t>
            </a:r>
            <a:r>
              <a:rPr lang="en-US" dirty="0"/>
              <a:t>agencies are </a:t>
            </a:r>
            <a:r>
              <a:rPr lang="en-US" dirty="0" smtClean="0"/>
              <a:t>integrating a variety of data to </a:t>
            </a:r>
            <a:r>
              <a:rPr lang="en-US" dirty="0"/>
              <a:t>form new types of </a:t>
            </a:r>
            <a:r>
              <a:rPr lang="en-US" dirty="0" smtClean="0"/>
              <a:t>performance measures for assessing the effectiveness of projects and programs  </a:t>
            </a:r>
          </a:p>
          <a:p>
            <a:r>
              <a:rPr lang="en-US" dirty="0" smtClean="0"/>
              <a:t>Transportation-related </a:t>
            </a:r>
            <a:r>
              <a:rPr lang="en-US" dirty="0"/>
              <a:t>data sources, as well as the geospatial, ecological, built environment, cultural and social data </a:t>
            </a:r>
            <a:r>
              <a:rPr lang="en-US" dirty="0" smtClean="0"/>
              <a:t>sources, </a:t>
            </a:r>
            <a:r>
              <a:rPr lang="en-US" dirty="0"/>
              <a:t>are of high relevance to meeting current and future transportation </a:t>
            </a:r>
            <a:r>
              <a:rPr lang="en-US" dirty="0" smtClean="0"/>
              <a:t>needs </a:t>
            </a: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4</a:t>
            </a:fld>
            <a:endParaRPr lang="en-US">
              <a:solidFill>
                <a:srgbClr val="3F4D55">
                  <a:tint val="75000"/>
                </a:srgbClr>
              </a:solidFill>
            </a:endParaRPr>
          </a:p>
        </p:txBody>
      </p:sp>
    </p:spTree>
    <p:extLst>
      <p:ext uri="{BB962C8B-B14F-4D97-AF65-F5344CB8AC3E}">
        <p14:creationId xmlns:p14="http://schemas.microsoft.com/office/powerpoint/2010/main" val="3826531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  Data Gaps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Insufficient </a:t>
            </a:r>
            <a:r>
              <a:rPr lang="en-US" dirty="0"/>
              <a:t>data samples </a:t>
            </a:r>
            <a:endParaRPr lang="en-US" dirty="0" smtClean="0"/>
          </a:p>
          <a:p>
            <a:r>
              <a:rPr lang="en-US" dirty="0" smtClean="0"/>
              <a:t>Poor </a:t>
            </a:r>
            <a:r>
              <a:rPr lang="en-US" dirty="0"/>
              <a:t>quality or biased data </a:t>
            </a:r>
            <a:endParaRPr lang="en-US" dirty="0" smtClean="0"/>
          </a:p>
          <a:p>
            <a:r>
              <a:rPr lang="en-US" dirty="0" smtClean="0"/>
              <a:t>Incompatible </a:t>
            </a:r>
            <a:r>
              <a:rPr lang="en-US" dirty="0"/>
              <a:t>data </a:t>
            </a:r>
            <a:r>
              <a:rPr lang="en-US" dirty="0" smtClean="0"/>
              <a:t>sources</a:t>
            </a:r>
          </a:p>
          <a:p>
            <a:r>
              <a:rPr lang="en-US" dirty="0" smtClean="0"/>
              <a:t>Inconsistencies </a:t>
            </a:r>
            <a:r>
              <a:rPr lang="en-US" dirty="0"/>
              <a:t>across the existing public and commercial </a:t>
            </a:r>
            <a:r>
              <a:rPr lang="en-US" dirty="0" smtClean="0"/>
              <a:t>databases</a:t>
            </a:r>
          </a:p>
          <a:p>
            <a:r>
              <a:rPr lang="en-US" dirty="0" smtClean="0"/>
              <a:t>Lack </a:t>
            </a:r>
            <a:r>
              <a:rPr lang="en-US" dirty="0"/>
              <a:t>of centralized data </a:t>
            </a:r>
            <a:r>
              <a:rPr lang="en-US" dirty="0" smtClean="0"/>
              <a:t>storage</a:t>
            </a:r>
            <a:endParaRPr lang="en-US" dirty="0"/>
          </a:p>
          <a:p>
            <a:r>
              <a:rPr lang="en-US" dirty="0"/>
              <a:t>Organizational </a:t>
            </a:r>
            <a:r>
              <a:rPr lang="en-US" dirty="0" smtClean="0"/>
              <a:t>challenges</a:t>
            </a:r>
          </a:p>
          <a:p>
            <a:pPr lvl="1"/>
            <a:r>
              <a:rPr lang="en-US" dirty="0" smtClean="0"/>
              <a:t>Outdated </a:t>
            </a:r>
            <a:r>
              <a:rPr lang="en-US" dirty="0"/>
              <a:t>data collection methods and data delivery practices </a:t>
            </a:r>
            <a:endParaRPr lang="en-US" dirty="0" smtClean="0"/>
          </a:p>
          <a:p>
            <a:pPr lvl="1"/>
            <a:r>
              <a:rPr lang="en-US" dirty="0" smtClean="0"/>
              <a:t>Lack </a:t>
            </a:r>
            <a:r>
              <a:rPr lang="en-US" dirty="0"/>
              <a:t>of skilled data analysts and experts </a:t>
            </a:r>
            <a:endParaRPr lang="en-US" dirty="0" smtClean="0"/>
          </a:p>
          <a:p>
            <a:pPr lvl="2"/>
            <a:r>
              <a:rPr lang="en-US" dirty="0" smtClean="0"/>
              <a:t>Integration tools exist but require specialized skills</a:t>
            </a:r>
          </a:p>
          <a:p>
            <a:pPr lvl="1"/>
            <a:r>
              <a:rPr lang="en-US" dirty="0" smtClean="0"/>
              <a:t>Weak </a:t>
            </a:r>
            <a:r>
              <a:rPr lang="en-US" dirty="0"/>
              <a:t>partnerships across various transportation </a:t>
            </a:r>
            <a:r>
              <a:rPr lang="en-US" dirty="0" smtClean="0"/>
              <a:t>agencies</a:t>
            </a: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5</a:t>
            </a:fld>
            <a:endParaRPr lang="en-US">
              <a:solidFill>
                <a:srgbClr val="3F4D55">
                  <a:tint val="75000"/>
                </a:srgbClr>
              </a:solidFill>
            </a:endParaRPr>
          </a:p>
        </p:txBody>
      </p:sp>
    </p:spTree>
    <p:extLst>
      <p:ext uri="{BB962C8B-B14F-4D97-AF65-F5344CB8AC3E}">
        <p14:creationId xmlns:p14="http://schemas.microsoft.com/office/powerpoint/2010/main" val="3372526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of Practice:  Agencies Reviewed</a:t>
            </a:r>
            <a:endParaRPr lang="en-US" dirty="0"/>
          </a:p>
        </p:txBody>
      </p:sp>
      <p:sp>
        <p:nvSpPr>
          <p:cNvPr id="3" name="Content Placeholder 2"/>
          <p:cNvSpPr>
            <a:spLocks noGrp="1"/>
          </p:cNvSpPr>
          <p:nvPr>
            <p:ph idx="1"/>
          </p:nvPr>
        </p:nvSpPr>
        <p:spPr/>
        <p:txBody>
          <a:bodyPr>
            <a:normAutofit/>
          </a:bodyPr>
          <a:lstStyle/>
          <a:p>
            <a:pPr lvl="1"/>
            <a:r>
              <a:rPr lang="en-US" dirty="0"/>
              <a:t>Metropolitan Transportation Commission (Bay </a:t>
            </a:r>
            <a:r>
              <a:rPr lang="en-US" dirty="0" smtClean="0"/>
              <a:t>Area)</a:t>
            </a:r>
          </a:p>
          <a:p>
            <a:pPr lvl="1"/>
            <a:r>
              <a:rPr lang="en-US" dirty="0" smtClean="0"/>
              <a:t>Metroplan </a:t>
            </a:r>
            <a:r>
              <a:rPr lang="en-US" dirty="0"/>
              <a:t>(Little Rock, </a:t>
            </a:r>
            <a:r>
              <a:rPr lang="en-US" dirty="0" smtClean="0"/>
              <a:t>AR)</a:t>
            </a:r>
          </a:p>
          <a:p>
            <a:pPr lvl="1"/>
            <a:r>
              <a:rPr lang="en-US" dirty="0" smtClean="0"/>
              <a:t>Transportation </a:t>
            </a:r>
            <a:r>
              <a:rPr lang="en-US" dirty="0"/>
              <a:t>Planning </a:t>
            </a:r>
            <a:r>
              <a:rPr lang="en-US" dirty="0" smtClean="0"/>
              <a:t>Organization (Chattanooga, TN)</a:t>
            </a:r>
          </a:p>
          <a:p>
            <a:pPr lvl="1"/>
            <a:r>
              <a:rPr lang="en-US" dirty="0" smtClean="0"/>
              <a:t>Southern </a:t>
            </a:r>
            <a:r>
              <a:rPr lang="en-US" dirty="0"/>
              <a:t>California Association of Governments, CA </a:t>
            </a:r>
            <a:endParaRPr lang="en-US" dirty="0" smtClean="0"/>
          </a:p>
          <a:p>
            <a:pPr lvl="1"/>
            <a:r>
              <a:rPr lang="en-US" dirty="0" smtClean="0"/>
              <a:t>Washington </a:t>
            </a:r>
            <a:r>
              <a:rPr lang="en-US" dirty="0"/>
              <a:t>DOT</a:t>
            </a:r>
          </a:p>
          <a:p>
            <a:pPr lvl="1"/>
            <a:r>
              <a:rPr lang="en-US" dirty="0" smtClean="0"/>
              <a:t>Delaware </a:t>
            </a:r>
            <a:r>
              <a:rPr lang="en-US" dirty="0"/>
              <a:t>Valley Regional Planning Commission, </a:t>
            </a:r>
            <a:r>
              <a:rPr lang="en-US" dirty="0" smtClean="0"/>
              <a:t>PA/NJ</a:t>
            </a:r>
            <a:endParaRPr lang="en-US" dirty="0"/>
          </a:p>
          <a:p>
            <a:pPr lvl="1"/>
            <a:r>
              <a:rPr lang="en-US" dirty="0" smtClean="0"/>
              <a:t>North </a:t>
            </a:r>
            <a:r>
              <a:rPr lang="en-US" dirty="0"/>
              <a:t>Central Texas Council of Governments, TX (Dallas Area)</a:t>
            </a:r>
          </a:p>
          <a:p>
            <a:pPr lvl="1"/>
            <a:r>
              <a:rPr lang="en-US" dirty="0" smtClean="0"/>
              <a:t>Portland </a:t>
            </a:r>
            <a:r>
              <a:rPr lang="en-US" dirty="0"/>
              <a:t>Metro (OR)</a:t>
            </a:r>
          </a:p>
          <a:p>
            <a:pPr lvl="1"/>
            <a:r>
              <a:rPr lang="en-US" dirty="0" smtClean="0"/>
              <a:t>Los </a:t>
            </a:r>
            <a:r>
              <a:rPr lang="en-US" dirty="0"/>
              <a:t>Angeles Metro, CA</a:t>
            </a:r>
          </a:p>
          <a:p>
            <a:pPr lvl="1"/>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6</a:t>
            </a:fld>
            <a:endParaRPr lang="en-US">
              <a:solidFill>
                <a:srgbClr val="3F4D55">
                  <a:tint val="75000"/>
                </a:srgbClr>
              </a:solidFill>
            </a:endParaRPr>
          </a:p>
        </p:txBody>
      </p:sp>
    </p:spTree>
    <p:extLst>
      <p:ext uri="{BB962C8B-B14F-4D97-AF65-F5344CB8AC3E}">
        <p14:creationId xmlns:p14="http://schemas.microsoft.com/office/powerpoint/2010/main" val="1284853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of Practice: Mobility</a:t>
            </a:r>
            <a:endParaRPr lang="en-US" dirty="0"/>
          </a:p>
        </p:txBody>
      </p:sp>
      <p:sp>
        <p:nvSpPr>
          <p:cNvPr id="3" name="Content Placeholder 2"/>
          <p:cNvSpPr>
            <a:spLocks noGrp="1"/>
          </p:cNvSpPr>
          <p:nvPr>
            <p:ph idx="1"/>
          </p:nvPr>
        </p:nvSpPr>
        <p:spPr/>
        <p:txBody>
          <a:bodyPr/>
          <a:lstStyle/>
          <a:p>
            <a:r>
              <a:rPr lang="en-US" dirty="0" smtClean="0"/>
              <a:t>Much activity in measuring mobility/congestion</a:t>
            </a:r>
          </a:p>
          <a:p>
            <a:pPr lvl="1"/>
            <a:r>
              <a:rPr lang="en-US" dirty="0" smtClean="0"/>
              <a:t>Commercially available vehicle probe-based travel times are “changing the game” – ability to monitor performance on the entire system</a:t>
            </a:r>
          </a:p>
          <a:p>
            <a:pPr lvl="1"/>
            <a:r>
              <a:rPr lang="en-US" dirty="0" smtClean="0"/>
              <a:t>Integration with other data – volumes, incidents, roadway inventories, safety – is gaining momentum</a:t>
            </a:r>
          </a:p>
          <a:p>
            <a:pPr lvl="1"/>
            <a:r>
              <a:rPr lang="en-US" dirty="0" smtClean="0"/>
              <a:t>Lack of data science skills hinders in-house development</a:t>
            </a:r>
          </a:p>
          <a:p>
            <a:pPr lvl="2"/>
            <a:r>
              <a:rPr lang="en-US" dirty="0" smtClean="0"/>
              <a:t>Commercial analysis packages are available</a:t>
            </a:r>
          </a:p>
          <a:p>
            <a:pPr lvl="2"/>
            <a:r>
              <a:rPr lang="en-US" dirty="0" smtClean="0"/>
              <a:t>Contractor-developed customized systems</a:t>
            </a:r>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7</a:t>
            </a:fld>
            <a:endParaRPr lang="en-US">
              <a:solidFill>
                <a:srgbClr val="3F4D55">
                  <a:tint val="75000"/>
                </a:srgbClr>
              </a:solidFill>
            </a:endParaRPr>
          </a:p>
        </p:txBody>
      </p:sp>
    </p:spTree>
    <p:extLst>
      <p:ext uri="{BB962C8B-B14F-4D97-AF65-F5344CB8AC3E}">
        <p14:creationId xmlns:p14="http://schemas.microsoft.com/office/powerpoint/2010/main" val="596028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 of Practice: </a:t>
            </a:r>
            <a:r>
              <a:rPr lang="en-US" dirty="0" smtClean="0"/>
              <a:t>Mobility (cont.)</a:t>
            </a:r>
            <a:endParaRPr lang="en-US" dirty="0"/>
          </a:p>
        </p:txBody>
      </p:sp>
      <p:sp>
        <p:nvSpPr>
          <p:cNvPr id="3" name="Content Placeholder 2"/>
          <p:cNvSpPr>
            <a:spLocks noGrp="1"/>
          </p:cNvSpPr>
          <p:nvPr>
            <p:ph idx="1"/>
          </p:nvPr>
        </p:nvSpPr>
        <p:spPr/>
        <p:txBody>
          <a:bodyPr/>
          <a:lstStyle/>
          <a:p>
            <a:r>
              <a:rPr lang="en-US" dirty="0" smtClean="0"/>
              <a:t>Mobility measurement is </a:t>
            </a:r>
            <a:r>
              <a:rPr lang="en-US" dirty="0"/>
              <a:t>now shifting its perspective to how users experience the system for complete </a:t>
            </a:r>
            <a:r>
              <a:rPr lang="en-US" dirty="0" smtClean="0"/>
              <a:t>trips</a:t>
            </a:r>
            <a:endParaRPr lang="en-US" dirty="0"/>
          </a:p>
          <a:p>
            <a:pPr lvl="1"/>
            <a:r>
              <a:rPr lang="en-US" dirty="0" smtClean="0"/>
              <a:t>Enabled </a:t>
            </a:r>
            <a:r>
              <a:rPr lang="en-US" dirty="0"/>
              <a:t>by the emergence of probe speed data that are greatly improving the accuracy and spatial coverage of performance measures for mobility </a:t>
            </a:r>
            <a:r>
              <a:rPr lang="en-US" dirty="0" smtClean="0"/>
              <a:t>analysis </a:t>
            </a:r>
          </a:p>
          <a:p>
            <a:pPr lvl="1"/>
            <a:r>
              <a:rPr lang="en-US" dirty="0" smtClean="0"/>
              <a:t>The </a:t>
            </a:r>
            <a:r>
              <a:rPr lang="en-US" dirty="0"/>
              <a:t>“next big thing” in transportation data seems to be maturing origin-destination datasets, especially those that include origin-destination travel </a:t>
            </a:r>
            <a:r>
              <a:rPr lang="en-US" dirty="0" smtClean="0"/>
              <a:t>times</a:t>
            </a:r>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8</a:t>
            </a:fld>
            <a:endParaRPr lang="en-US">
              <a:solidFill>
                <a:srgbClr val="3F4D55">
                  <a:tint val="75000"/>
                </a:srgbClr>
              </a:solidFill>
            </a:endParaRPr>
          </a:p>
        </p:txBody>
      </p:sp>
    </p:spTree>
    <p:extLst>
      <p:ext uri="{BB962C8B-B14F-4D97-AF65-F5344CB8AC3E}">
        <p14:creationId xmlns:p14="http://schemas.microsoft.com/office/powerpoint/2010/main" val="966281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 of Practice: Mobility (cont.)</a:t>
            </a:r>
          </a:p>
        </p:txBody>
      </p:sp>
      <p:sp>
        <p:nvSpPr>
          <p:cNvPr id="3" name="Content Placeholder 2"/>
          <p:cNvSpPr>
            <a:spLocks noGrp="1"/>
          </p:cNvSpPr>
          <p:nvPr>
            <p:ph idx="1"/>
          </p:nvPr>
        </p:nvSpPr>
        <p:spPr>
          <a:xfrm>
            <a:off x="457200" y="1807029"/>
            <a:ext cx="8229600" cy="4499986"/>
          </a:xfrm>
        </p:spPr>
        <p:txBody>
          <a:bodyPr>
            <a:normAutofit/>
          </a:bodyPr>
          <a:lstStyle/>
          <a:p>
            <a:r>
              <a:rPr lang="en-US" dirty="0"/>
              <a:t>The vision for the “next generation” of </a:t>
            </a:r>
            <a:r>
              <a:rPr lang="en-US" dirty="0" smtClean="0"/>
              <a:t>performance </a:t>
            </a:r>
            <a:r>
              <a:rPr lang="en-US" dirty="0"/>
              <a:t>measures is the integration of: </a:t>
            </a:r>
            <a:endParaRPr lang="en-US" dirty="0" smtClean="0"/>
          </a:p>
          <a:p>
            <a:pPr marL="914400" lvl="1" indent="-457200">
              <a:buFont typeface="+mj-lt"/>
              <a:buAutoNum type="arabicPeriod"/>
            </a:pPr>
            <a:r>
              <a:rPr lang="en-US" dirty="0"/>
              <a:t>T</a:t>
            </a:r>
            <a:r>
              <a:rPr lang="en-US" dirty="0" smtClean="0"/>
              <a:t>ransportation </a:t>
            </a:r>
            <a:r>
              <a:rPr lang="en-US" dirty="0"/>
              <a:t>system </a:t>
            </a:r>
            <a:r>
              <a:rPr lang="en-US" dirty="0" smtClean="0"/>
              <a:t>data</a:t>
            </a:r>
          </a:p>
          <a:p>
            <a:pPr marL="914400" lvl="1" indent="-457200">
              <a:buFont typeface="+mj-lt"/>
              <a:buAutoNum type="arabicPeriod"/>
            </a:pPr>
            <a:r>
              <a:rPr lang="en-US" dirty="0" smtClean="0"/>
              <a:t>Origin-destination </a:t>
            </a:r>
            <a:r>
              <a:rPr lang="en-US" dirty="0"/>
              <a:t>(O/‌D) </a:t>
            </a:r>
            <a:r>
              <a:rPr lang="en-US" dirty="0" smtClean="0"/>
              <a:t>data</a:t>
            </a:r>
          </a:p>
          <a:p>
            <a:pPr marL="914400" lvl="1" indent="-457200">
              <a:buFont typeface="+mj-lt"/>
              <a:buAutoNum type="arabicPeriod"/>
            </a:pPr>
            <a:r>
              <a:rPr lang="en-US" dirty="0" smtClean="0"/>
              <a:t>Travel </a:t>
            </a:r>
            <a:r>
              <a:rPr lang="en-US" dirty="0"/>
              <a:t>behavior data sources.  </a:t>
            </a:r>
            <a:endParaRPr lang="en-US" dirty="0" smtClean="0"/>
          </a:p>
          <a:p>
            <a:r>
              <a:rPr lang="en-US" dirty="0" smtClean="0"/>
              <a:t>Transportation </a:t>
            </a:r>
            <a:r>
              <a:rPr lang="en-US" dirty="0"/>
              <a:t>system </a:t>
            </a:r>
            <a:r>
              <a:rPr lang="en-US" dirty="0" smtClean="0"/>
              <a:t>performance data </a:t>
            </a:r>
            <a:r>
              <a:rPr lang="en-US" dirty="0"/>
              <a:t>from </a:t>
            </a:r>
            <a:r>
              <a:rPr lang="en-US" dirty="0" smtClean="0"/>
              <a:t>a variety of sources will continue </a:t>
            </a:r>
            <a:r>
              <a:rPr lang="en-US" dirty="0"/>
              <a:t>to improve.  </a:t>
            </a:r>
            <a:endParaRPr lang="en-US" dirty="0" smtClean="0"/>
          </a:p>
          <a:p>
            <a:r>
              <a:rPr lang="en-US" dirty="0" smtClean="0"/>
              <a:t>In </a:t>
            </a:r>
            <a:r>
              <a:rPr lang="en-US" dirty="0"/>
              <a:t>the future, improved traveler behavior data </a:t>
            </a:r>
            <a:r>
              <a:rPr lang="en-US" dirty="0" smtClean="0"/>
              <a:t>from “crowd sources” will provide data on personal travel and habits</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6EFA8406-D672-4E03-9ABF-F4A7E3A351AA}" type="slidenum">
              <a:rPr lang="en-US" smtClean="0">
                <a:solidFill>
                  <a:srgbClr val="3F4D55">
                    <a:tint val="75000"/>
                  </a:srgbClr>
                </a:solidFill>
              </a:rPr>
              <a:pPr/>
              <a:t>9</a:t>
            </a:fld>
            <a:endParaRPr lang="en-US">
              <a:solidFill>
                <a:srgbClr val="3F4D55">
                  <a:tint val="75000"/>
                </a:srgbClr>
              </a:solidFill>
            </a:endParaRPr>
          </a:p>
        </p:txBody>
      </p:sp>
    </p:spTree>
    <p:extLst>
      <p:ext uri="{BB962C8B-B14F-4D97-AF65-F5344CB8AC3E}">
        <p14:creationId xmlns:p14="http://schemas.microsoft.com/office/powerpoint/2010/main" val="14345562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Light2_standard">
  <a:themeElements>
    <a:clrScheme name="Light2">
      <a:dk1>
        <a:srgbClr val="3F4D55"/>
      </a:dk1>
      <a:lt1>
        <a:srgbClr val="FFFFFF"/>
      </a:lt1>
      <a:dk2>
        <a:srgbClr val="3F4D55"/>
      </a:dk2>
      <a:lt2>
        <a:srgbClr val="FFFFFF"/>
      </a:lt2>
      <a:accent1>
        <a:srgbClr val="25BED5"/>
      </a:accent1>
      <a:accent2>
        <a:srgbClr val="2BA570"/>
      </a:accent2>
      <a:accent3>
        <a:srgbClr val="6A7CB8"/>
      </a:accent3>
      <a:accent4>
        <a:srgbClr val="97C21C"/>
      </a:accent4>
      <a:accent5>
        <a:srgbClr val="2494D8"/>
      </a:accent5>
      <a:accent6>
        <a:srgbClr val="F88113"/>
      </a:accent6>
      <a:hlink>
        <a:srgbClr val="1A6FA2"/>
      </a:hlink>
      <a:folHlink>
        <a:srgbClr val="465793"/>
      </a:folHlink>
    </a:clrScheme>
    <a:fontScheme name="Custom 2">
      <a:majorFont>
        <a:latin typeface="Arial Narrow"/>
        <a:ea typeface=""/>
        <a:cs typeface=""/>
      </a:majorFont>
      <a:minorFont>
        <a:latin typeface="Arial"/>
        <a:ea typeface=""/>
        <a:cs typeface=""/>
      </a:minorFont>
    </a:fontScheme>
    <a:fmtScheme name="CSBl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2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Light2_standard" id="{9868475F-F6BD-45B0-8736-01E535907713}" vid="{99C0C7A6-B8B9-4020-965F-52C0B8966066}"/>
    </a:ext>
  </a:extLst>
</a:theme>
</file>

<file path=ppt/theme/theme2.xml><?xml version="1.0" encoding="utf-8"?>
<a:theme xmlns:a="http://schemas.openxmlformats.org/drawingml/2006/main" name="Instructio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T_Template_NewLook.potm" id="{081F9E09-7B66-4D33-98C6-7AEE9D55E143}" vid="{397E66A9-3CB1-4515-90B0-35064AF6B080}"/>
    </a:ext>
  </a:extLst>
</a:theme>
</file>

<file path=ppt/theme/theme3.xml><?xml version="1.0" encoding="utf-8"?>
<a:theme xmlns:a="http://schemas.openxmlformats.org/drawingml/2006/main" name="Light1_widescreen">
  <a:themeElements>
    <a:clrScheme name="New Logo">
      <a:dk1>
        <a:sysClr val="windowText" lastClr="000000"/>
      </a:dk1>
      <a:lt1>
        <a:sysClr val="window" lastClr="FFFFFF"/>
      </a:lt1>
      <a:dk2>
        <a:srgbClr val="44546A"/>
      </a:dk2>
      <a:lt2>
        <a:srgbClr val="E7E6E6"/>
      </a:lt2>
      <a:accent1>
        <a:srgbClr val="6B7DB8"/>
      </a:accent1>
      <a:accent2>
        <a:srgbClr val="16BED4"/>
      </a:accent2>
      <a:accent3>
        <a:srgbClr val="26A771"/>
      </a:accent3>
      <a:accent4>
        <a:srgbClr val="8DC63F"/>
      </a:accent4>
      <a:accent5>
        <a:srgbClr val="1C93D1"/>
      </a:accent5>
      <a:accent6>
        <a:srgbClr val="ED7D3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Light1_widescreen" id="{675C0639-B17D-40DF-8993-35A2EE6FCE50}" vid="{313B36D7-4998-40E3-AD38-47857AB8CCB5}"/>
    </a:ext>
  </a:extLst>
</a:theme>
</file>

<file path=ppt/theme/theme4.xml><?xml version="1.0" encoding="utf-8"?>
<a:theme xmlns:a="http://schemas.openxmlformats.org/drawingml/2006/main" name="1_Instructio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T_Template_NewLook_widescreen.potm" id="{021FE16A-FD06-4EF0-9ECC-8E69E14F5176}" vid="{5EF4727D-C1BD-4AB2-B86F-B712432FEB8C}"/>
    </a:ext>
  </a:extLst>
</a:theme>
</file>

<file path=ppt/theme/theme5.xml><?xml version="1.0" encoding="utf-8"?>
<a:theme xmlns:a="http://schemas.openxmlformats.org/drawingml/2006/main" name="2_Instructio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T_Template_NewLook.potm" id="{081F9E09-7B66-4D33-98C6-7AEE9D55E143}" vid="{397E66A9-3CB1-4515-90B0-35064AF6B08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Light2_standard</Template>
  <TotalTime>1650</TotalTime>
  <Words>2200</Words>
  <Application>Microsoft Office PowerPoint</Application>
  <PresentationFormat>On-screen Show (4:3)</PresentationFormat>
  <Paragraphs>211</Paragraphs>
  <Slides>22</Slides>
  <Notes>20</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Light2_standard</vt:lpstr>
      <vt:lpstr>Instructions</vt:lpstr>
      <vt:lpstr>Light1_widescreen</vt:lpstr>
      <vt:lpstr>1_Instructions</vt:lpstr>
      <vt:lpstr>2_Instructions</vt:lpstr>
      <vt:lpstr>PowerPoint Presentation</vt:lpstr>
      <vt:lpstr>PowerPoint Presentation</vt:lpstr>
      <vt:lpstr>Project Purpose</vt:lpstr>
      <vt:lpstr>Literature Review: Findings</vt:lpstr>
      <vt:lpstr>Literature Review:  Data Gaps</vt:lpstr>
      <vt:lpstr>Scan of Practice:  Agencies Reviewed</vt:lpstr>
      <vt:lpstr>Scan of Practice: Mobility</vt:lpstr>
      <vt:lpstr>Scan of Practice: Mobility (cont.)</vt:lpstr>
      <vt:lpstr>Scan of Practice: Mobility (cont.)</vt:lpstr>
      <vt:lpstr>Scan of Practice: Nontraditional Performance Measures</vt:lpstr>
      <vt:lpstr>Scan of Practice: Nontraditional Performance Measures</vt:lpstr>
      <vt:lpstr>Scan of Practice: Nontraditional Performance Measures</vt:lpstr>
      <vt:lpstr>Scan of Practice:  Findings</vt:lpstr>
      <vt:lpstr>Scan of Practice:  Findings (cont.)</vt:lpstr>
      <vt:lpstr>Scan of Practice:  Findings (cont.)</vt:lpstr>
      <vt:lpstr>Case Study:  Use of Nontraditional Mobility Performance Measures and Data Integration </vt:lpstr>
      <vt:lpstr>Comparison of Two Emerging Performance Measures </vt:lpstr>
      <vt:lpstr>Comparison of Two Emerging Performance Measures (cont.)</vt:lpstr>
      <vt:lpstr>Research Needs Statements</vt:lpstr>
      <vt:lpstr>Research Needs Statements (cont.)</vt:lpstr>
      <vt:lpstr>Research Needs Statements (cont.)</vt:lpstr>
      <vt:lpstr>Research Needs Statements (cont.)</vt:lpstr>
    </vt:vector>
  </TitlesOfParts>
  <Company>Cambridge Systematics,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NCHRP 08-36/131: Transportation Data Integration to Develop Planning Performance Measures</dc:title>
  <dc:creator>Cambridge Systematics, Inc.</dc:creator>
  <cp:lastModifiedBy>LGoldstein</cp:lastModifiedBy>
  <cp:revision>15</cp:revision>
  <dcterms:created xsi:type="dcterms:W3CDTF">2017-03-23T19:26:13Z</dcterms:created>
  <dcterms:modified xsi:type="dcterms:W3CDTF">2017-06-08T12:04:48Z</dcterms:modified>
</cp:coreProperties>
</file>