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1" r:id="rId3"/>
    <p:sldId id="282" r:id="rId4"/>
    <p:sldId id="283" r:id="rId5"/>
    <p:sldId id="284" r:id="rId6"/>
    <p:sldId id="256" r:id="rId7"/>
    <p:sldId id="259" r:id="rId8"/>
    <p:sldId id="262" r:id="rId9"/>
    <p:sldId id="263" r:id="rId10"/>
    <p:sldId id="264" r:id="rId11"/>
    <p:sldId id="265" r:id="rId12"/>
    <p:sldId id="266" r:id="rId13"/>
    <p:sldId id="267" r:id="rId14"/>
    <p:sldId id="268" r:id="rId15"/>
    <p:sldId id="269" r:id="rId16"/>
    <p:sldId id="270" r:id="rId17"/>
    <p:sldId id="271" r:id="rId18"/>
    <p:sldId id="272" r:id="rId19"/>
    <p:sldId id="260" r:id="rId20"/>
    <p:sldId id="273" r:id="rId21"/>
    <p:sldId id="274" r:id="rId22"/>
    <p:sldId id="275" r:id="rId23"/>
    <p:sldId id="276" r:id="rId24"/>
    <p:sldId id="261" r:id="rId25"/>
    <p:sldId id="277" r:id="rId26"/>
    <p:sldId id="278" r:id="rId27"/>
    <p:sldId id="280" r:id="rId28"/>
    <p:sldId id="279" r:id="rId29"/>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a Waltersdorfer" initials="DW" lastIdx="1" clrIdx="0">
    <p:extLst>
      <p:ext uri="{19B8F6BF-5375-455C-9EA6-DF929625EA0E}">
        <p15:presenceInfo xmlns:p15="http://schemas.microsoft.com/office/powerpoint/2012/main" userId="S-1-5-21-2141823802-1446982699-382816893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4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 y="0"/>
            <a:ext cx="12188952" cy="6858000"/>
          </a:xfrm>
          <a:prstGeom prst="rect">
            <a:avLst/>
          </a:prstGeom>
        </p:spPr>
      </p:pic>
      <p:sp>
        <p:nvSpPr>
          <p:cNvPr id="2" name="Title 1"/>
          <p:cNvSpPr>
            <a:spLocks noGrp="1"/>
          </p:cNvSpPr>
          <p:nvPr>
            <p:ph type="ctrTitle"/>
          </p:nvPr>
        </p:nvSpPr>
        <p:spPr>
          <a:xfrm>
            <a:off x="211884" y="200996"/>
            <a:ext cx="5821447" cy="2161151"/>
          </a:xfrm>
        </p:spPr>
        <p:txBody>
          <a:bodyPr anchor="ctr">
            <a:normAutofit/>
          </a:bodyPr>
          <a:lstStyle>
            <a:lvl1pPr algn="l">
              <a:defRPr sz="5400" b="0">
                <a:solidFill>
                  <a:srgbClr val="3E4D54"/>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5830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5653024" y="6483463"/>
            <a:ext cx="885952" cy="365125"/>
          </a:xfrm>
          <a:prstGeom prst="rect">
            <a:avLst/>
          </a:prstGeom>
        </p:spPr>
        <p:txBody>
          <a:bodyPr/>
          <a:lstStyle/>
          <a:p>
            <a:fld id="{83D38B64-5D0D-4F67-AD12-B9775A392F75}" type="slidenum">
              <a:rPr lang="en-US" smtClean="0"/>
              <a:t>‹#›</a:t>
            </a:fld>
            <a:endParaRPr lang="en-US"/>
          </a:p>
        </p:txBody>
      </p:sp>
    </p:spTree>
    <p:extLst>
      <p:ext uri="{BB962C8B-B14F-4D97-AF65-F5344CB8AC3E}">
        <p14:creationId xmlns:p14="http://schemas.microsoft.com/office/powerpoint/2010/main" val="25111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d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70516"/>
            <a:ext cx="3995854" cy="5055647"/>
          </a:xfrm>
        </p:spPr>
        <p:txBody>
          <a:bodyPr anchor="t"/>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06536" y="1070516"/>
            <a:ext cx="6675863" cy="5055648"/>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653024" y="6483463"/>
            <a:ext cx="885952" cy="365125"/>
          </a:xfrm>
          <a:prstGeom prst="rect">
            <a:avLst/>
          </a:prstGeom>
        </p:spPr>
        <p:txBody>
          <a:bodyPr/>
          <a:lstStyle/>
          <a:p>
            <a:fld id="{83D38B64-5D0D-4F67-AD12-B9775A392F75}" type="slidenum">
              <a:rPr lang="en-US" smtClean="0"/>
              <a:t>‹#›</a:t>
            </a:fld>
            <a:endParaRPr lang="en-US"/>
          </a:p>
        </p:txBody>
      </p:sp>
    </p:spTree>
    <p:extLst>
      <p:ext uri="{BB962C8B-B14F-4D97-AF65-F5344CB8AC3E}">
        <p14:creationId xmlns:p14="http://schemas.microsoft.com/office/powerpoint/2010/main" val="140758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5653024" y="6483463"/>
            <a:ext cx="885952" cy="365125"/>
          </a:xfrm>
          <a:prstGeom prst="rect">
            <a:avLst/>
          </a:prstGeom>
        </p:spPr>
        <p:txBody>
          <a:bodyPr/>
          <a:lstStyle/>
          <a:p>
            <a:fld id="{83D38B64-5D0D-4F67-AD12-B9775A392F75}" type="slidenum">
              <a:rPr lang="en-US" smtClean="0"/>
              <a:t>‹#›</a:t>
            </a:fld>
            <a:endParaRPr lang="en-US"/>
          </a:p>
        </p:txBody>
      </p:sp>
    </p:spTree>
    <p:extLst>
      <p:ext uri="{BB962C8B-B14F-4D97-AF65-F5344CB8AC3E}">
        <p14:creationId xmlns:p14="http://schemas.microsoft.com/office/powerpoint/2010/main" val="340448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495808" y="6490354"/>
            <a:ext cx="8859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38B64-5D0D-4F67-AD12-B9775A392F75}" type="slidenum">
              <a:rPr lang="en-US" smtClean="0"/>
              <a:t>‹#›</a:t>
            </a:fld>
            <a:endParaRPr lang="en-US"/>
          </a:p>
        </p:txBody>
      </p:sp>
    </p:spTree>
    <p:extLst>
      <p:ext uri="{BB962C8B-B14F-4D97-AF65-F5344CB8AC3E}">
        <p14:creationId xmlns:p14="http://schemas.microsoft.com/office/powerpoint/2010/main" val="7402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653024" y="6483463"/>
            <a:ext cx="885952" cy="365125"/>
          </a:xfrm>
          <a:prstGeom prst="rect">
            <a:avLst/>
          </a:prstGeom>
        </p:spPr>
        <p:txBody>
          <a:bodyPr/>
          <a:lstStyle/>
          <a:p>
            <a:fld id="{83D38B64-5D0D-4F67-AD12-B9775A392F75}" type="slidenum">
              <a:rPr lang="en-US" smtClean="0"/>
              <a:t>‹#›</a:t>
            </a:fld>
            <a:endParaRPr lang="en-US"/>
          </a:p>
        </p:txBody>
      </p:sp>
    </p:spTree>
    <p:extLst>
      <p:ext uri="{BB962C8B-B14F-4D97-AF65-F5344CB8AC3E}">
        <p14:creationId xmlns:p14="http://schemas.microsoft.com/office/powerpoint/2010/main" val="151478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467557"/>
            <a:ext cx="10363200" cy="3883376"/>
          </a:xfrm>
        </p:spPr>
        <p:txBody>
          <a:bodyPr anchor="ctr" anchorCtr="0"/>
          <a:lstStyle>
            <a:lvl1pPr algn="ctr">
              <a:defRPr sz="3600" b="1" cap="all"/>
            </a:lvl1pPr>
          </a:lstStyle>
          <a:p>
            <a:r>
              <a:rPr lang="en-US" smtClean="0"/>
              <a:t>Click to edit Master title style</a:t>
            </a:r>
            <a:endParaRPr lang="en-US" dirty="0"/>
          </a:p>
        </p:txBody>
      </p:sp>
    </p:spTree>
    <p:extLst>
      <p:ext uri="{BB962C8B-B14F-4D97-AF65-F5344CB8AC3E}">
        <p14:creationId xmlns:p14="http://schemas.microsoft.com/office/powerpoint/2010/main" val="330748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0349"/>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97002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5653024" y="6483463"/>
            <a:ext cx="885952" cy="365125"/>
          </a:xfrm>
          <a:prstGeom prst="rect">
            <a:avLst/>
          </a:prstGeom>
        </p:spPr>
        <p:txBody>
          <a:bodyPr/>
          <a:lstStyle/>
          <a:p>
            <a:fld id="{83D38B64-5D0D-4F67-AD12-B9775A392F75}" type="slidenum">
              <a:rPr lang="en-US" smtClean="0"/>
              <a:t>‹#›</a:t>
            </a:fld>
            <a:endParaRPr lang="en-US"/>
          </a:p>
        </p:txBody>
      </p:sp>
    </p:spTree>
    <p:extLst>
      <p:ext uri="{BB962C8B-B14F-4D97-AF65-F5344CB8AC3E}">
        <p14:creationId xmlns:p14="http://schemas.microsoft.com/office/powerpoint/2010/main" val="167559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25" y="0"/>
            <a:ext cx="12190473" cy="6858856"/>
          </a:xfrm>
          <a:prstGeom prst="rect">
            <a:avLst/>
          </a:prstGeom>
        </p:spPr>
      </p:pic>
      <p:sp>
        <p:nvSpPr>
          <p:cNvPr id="2" name="Title Placeholder 1"/>
          <p:cNvSpPr>
            <a:spLocks noGrp="1"/>
          </p:cNvSpPr>
          <p:nvPr>
            <p:ph type="title"/>
          </p:nvPr>
        </p:nvSpPr>
        <p:spPr>
          <a:xfrm>
            <a:off x="609600" y="-5778"/>
            <a:ext cx="10972800" cy="148889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50380"/>
            <a:ext cx="10972800" cy="447578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979348" y="6338621"/>
            <a:ext cx="2233304" cy="307777"/>
          </a:xfrm>
          <a:prstGeom prst="rect">
            <a:avLst/>
          </a:prstGeom>
          <a:noFill/>
        </p:spPr>
        <p:txBody>
          <a:bodyPr wrap="none" rtlCol="0">
            <a:spAutoFit/>
          </a:bodyPr>
          <a:lstStyle/>
          <a:p>
            <a:r>
              <a:rPr lang="en-US" sz="1400" b="1" dirty="0" smtClean="0">
                <a:latin typeface="+mj-lt"/>
              </a:rPr>
              <a:t>NCHRP</a:t>
            </a:r>
            <a:r>
              <a:rPr lang="en-US" sz="1400" b="1" baseline="0" dirty="0" smtClean="0">
                <a:latin typeface="+mj-lt"/>
              </a:rPr>
              <a:t> 08-36 | Task 145</a:t>
            </a:r>
            <a:endParaRPr lang="en-US" sz="1400" b="1" dirty="0">
              <a:latin typeface="+mj-lt"/>
            </a:endParaRPr>
          </a:p>
        </p:txBody>
      </p:sp>
    </p:spTree>
    <p:extLst>
      <p:ext uri="{BB962C8B-B14F-4D97-AF65-F5344CB8AC3E}">
        <p14:creationId xmlns:p14="http://schemas.microsoft.com/office/powerpoint/2010/main" val="313410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3" r:id="rId4"/>
    <p:sldLayoutId id="2147483664" r:id="rId5"/>
    <p:sldLayoutId id="2147483665" r:id="rId6"/>
    <p:sldLayoutId id="2147483666" r:id="rId7"/>
    <p:sldLayoutId id="2147483667" r:id="rId8"/>
  </p:sldLayoutIdLst>
  <p:txStyles>
    <p:titleStyle>
      <a:lvl1pPr algn="ctr" defTabSz="914400" rtl="0" eaLnBrk="1" latinLnBrk="0" hangingPunct="1">
        <a:spcBef>
          <a:spcPct val="0"/>
        </a:spcBef>
        <a:buNone/>
        <a:defRPr sz="4000" b="1" i="1" u="none" kern="1200">
          <a:solidFill>
            <a:srgbClr val="3E4D54"/>
          </a:solidFill>
          <a:effectLst>
            <a:innerShdw blurRad="63500" dist="50800" dir="16200000">
              <a:prstClr val="black">
                <a:alpha val="50000"/>
              </a:prstClr>
            </a:innerShdw>
          </a:effectLst>
          <a:latin typeface="+mj-lt"/>
          <a:ea typeface="+mj-ea"/>
          <a:cs typeface="Arial" pitchFamily="34" charset="0"/>
        </a:defRPr>
      </a:lvl1pPr>
    </p:titleStyle>
    <p:bodyStyle>
      <a:lvl1pPr marL="342900" indent="-342900" algn="l" defTabSz="914400" rtl="0" eaLnBrk="1" latinLnBrk="0" hangingPunct="1">
        <a:spcBef>
          <a:spcPts val="2400"/>
        </a:spcBef>
        <a:buClr>
          <a:schemeClr val="accent1"/>
        </a:buClr>
        <a:buSzPct val="100000"/>
        <a:buFontTx/>
        <a:buBlip>
          <a:blip r:embed="rId11"/>
        </a:buBlip>
        <a:defRPr sz="2000" b="0" kern="1200">
          <a:solidFill>
            <a:srgbClr val="3E4D54"/>
          </a:solidFill>
          <a:latin typeface="+mn-lt"/>
          <a:ea typeface="+mn-ea"/>
          <a:cs typeface="Arial" pitchFamily="34" charset="0"/>
        </a:defRPr>
      </a:lvl1pPr>
      <a:lvl2pPr marL="742950" indent="-285750" algn="l" defTabSz="914400" rtl="0" eaLnBrk="1" latinLnBrk="0" hangingPunct="1">
        <a:spcBef>
          <a:spcPts val="600"/>
        </a:spcBef>
        <a:buClr>
          <a:schemeClr val="accent6"/>
        </a:buClr>
        <a:buFont typeface="Arial" pitchFamily="34" charset="0"/>
        <a:buChar char="»"/>
        <a:defRPr sz="2000" b="0" i="0" u="none" kern="1200">
          <a:solidFill>
            <a:srgbClr val="3E4D54"/>
          </a:solidFill>
          <a:latin typeface="+mn-lt"/>
          <a:ea typeface="+mn-ea"/>
          <a:cs typeface="Arial" pitchFamily="34" charset="0"/>
        </a:defRPr>
      </a:lvl2pPr>
      <a:lvl3pPr marL="1143000" indent="-228600" algn="l" defTabSz="914400" rtl="0" eaLnBrk="1" latinLnBrk="0" hangingPunct="1">
        <a:spcBef>
          <a:spcPts val="600"/>
        </a:spcBef>
        <a:buFont typeface="Arial" pitchFamily="34" charset="0"/>
        <a:buChar char="–"/>
        <a:defRPr sz="2000" b="0" kern="1200">
          <a:solidFill>
            <a:srgbClr val="3E4D54"/>
          </a:solidFill>
          <a:latin typeface="+mn-lt"/>
          <a:ea typeface="+mn-ea"/>
          <a:cs typeface="Arial" pitchFamily="34" charset="0"/>
        </a:defRPr>
      </a:lvl3pPr>
      <a:lvl4pPr marL="1600200" indent="-228600" algn="l" defTabSz="914400" rtl="0" eaLnBrk="1" latinLnBrk="0" hangingPunct="1">
        <a:spcBef>
          <a:spcPts val="600"/>
        </a:spcBef>
        <a:buClr>
          <a:schemeClr val="accent1"/>
        </a:buClr>
        <a:buFont typeface="Arial" pitchFamily="34" charset="0"/>
        <a:buChar char="•"/>
        <a:defRPr sz="1600" b="0" kern="1200">
          <a:solidFill>
            <a:srgbClr val="3E4D54"/>
          </a:solidFill>
          <a:latin typeface="+mn-lt"/>
          <a:ea typeface="+mn-ea"/>
          <a:cs typeface="Arial" pitchFamily="34" charset="0"/>
        </a:defRPr>
      </a:lvl4pPr>
      <a:lvl5pPr marL="2057400" indent="-228600" algn="l" defTabSz="914400" rtl="0" eaLnBrk="1" latinLnBrk="0" hangingPunct="1">
        <a:spcBef>
          <a:spcPts val="600"/>
        </a:spcBef>
        <a:buFont typeface="Wingdings" pitchFamily="2" charset="2"/>
        <a:buChar char="§"/>
        <a:defRPr sz="1600" b="0" kern="1200">
          <a:solidFill>
            <a:srgbClr val="3E4D5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39045" y="4401804"/>
            <a:ext cx="5821447" cy="2161151"/>
          </a:xfrm>
        </p:spPr>
        <p:txBody>
          <a:bodyPr/>
          <a:lstStyle/>
          <a:p>
            <a:r>
              <a:rPr lang="en-US" dirty="0" smtClean="0"/>
              <a:t>Guidance for Scenario Planning</a:t>
            </a:r>
            <a:endParaRPr lang="en-US" dirty="0"/>
          </a:p>
        </p:txBody>
      </p:sp>
    </p:spTree>
    <p:extLst>
      <p:ext uri="{BB962C8B-B14F-4D97-AF65-F5344CB8AC3E}">
        <p14:creationId xmlns:p14="http://schemas.microsoft.com/office/powerpoint/2010/main" val="669022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4829283" y="2561869"/>
            <a:ext cx="1950098" cy="1791477"/>
          </a:xfrm>
          <a:custGeom>
            <a:avLst/>
            <a:gdLst>
              <a:gd name="connsiteX0" fmla="*/ 0 w 1940768"/>
              <a:gd name="connsiteY0" fmla="*/ 1791477 h 1791477"/>
              <a:gd name="connsiteX1" fmla="*/ 1940768 w 1940768"/>
              <a:gd name="connsiteY1" fmla="*/ 0 h 1791477"/>
              <a:gd name="connsiteX2" fmla="*/ 1940768 w 1940768"/>
              <a:gd name="connsiteY2" fmla="*/ 606490 h 1791477"/>
              <a:gd name="connsiteX3" fmla="*/ 0 w 1940768"/>
              <a:gd name="connsiteY3" fmla="*/ 1791477 h 1791477"/>
            </a:gdLst>
            <a:ahLst/>
            <a:cxnLst>
              <a:cxn ang="0">
                <a:pos x="connsiteX0" y="connsiteY0"/>
              </a:cxn>
              <a:cxn ang="0">
                <a:pos x="connsiteX1" y="connsiteY1"/>
              </a:cxn>
              <a:cxn ang="0">
                <a:pos x="connsiteX2" y="connsiteY2"/>
              </a:cxn>
              <a:cxn ang="0">
                <a:pos x="connsiteX3" y="connsiteY3"/>
              </a:cxn>
            </a:cxnLst>
            <a:rect l="l" t="t" r="r" b="b"/>
            <a:pathLst>
              <a:path w="1940768" h="1791477">
                <a:moveTo>
                  <a:pt x="0" y="1791477"/>
                </a:moveTo>
                <a:lnTo>
                  <a:pt x="1940768" y="0"/>
                </a:lnTo>
                <a:lnTo>
                  <a:pt x="1940768" y="606490"/>
                </a:lnTo>
                <a:lnTo>
                  <a:pt x="0" y="1791477"/>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819953" y="3159028"/>
            <a:ext cx="1959428" cy="1194318"/>
          </a:xfrm>
          <a:custGeom>
            <a:avLst/>
            <a:gdLst>
              <a:gd name="connsiteX0" fmla="*/ 0 w 1959428"/>
              <a:gd name="connsiteY0" fmla="*/ 1194318 h 1194318"/>
              <a:gd name="connsiteX1" fmla="*/ 1959428 w 1959428"/>
              <a:gd name="connsiteY1" fmla="*/ 0 h 1194318"/>
              <a:gd name="connsiteX2" fmla="*/ 1959428 w 1959428"/>
              <a:gd name="connsiteY2" fmla="*/ 1110343 h 1194318"/>
              <a:gd name="connsiteX3" fmla="*/ 0 w 1959428"/>
              <a:gd name="connsiteY3" fmla="*/ 1194318 h 1194318"/>
            </a:gdLst>
            <a:ahLst/>
            <a:cxnLst>
              <a:cxn ang="0">
                <a:pos x="connsiteX0" y="connsiteY0"/>
              </a:cxn>
              <a:cxn ang="0">
                <a:pos x="connsiteX1" y="connsiteY1"/>
              </a:cxn>
              <a:cxn ang="0">
                <a:pos x="connsiteX2" y="connsiteY2"/>
              </a:cxn>
              <a:cxn ang="0">
                <a:pos x="connsiteX3" y="connsiteY3"/>
              </a:cxn>
            </a:cxnLst>
            <a:rect l="l" t="t" r="r" b="b"/>
            <a:pathLst>
              <a:path w="1959428" h="1194318">
                <a:moveTo>
                  <a:pt x="0" y="1194318"/>
                </a:moveTo>
                <a:lnTo>
                  <a:pt x="1959428" y="0"/>
                </a:lnTo>
                <a:lnTo>
                  <a:pt x="1959428" y="1110343"/>
                </a:lnTo>
                <a:lnTo>
                  <a:pt x="0" y="1194318"/>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890155" y="4219195"/>
            <a:ext cx="1889226" cy="442062"/>
          </a:xfrm>
          <a:custGeom>
            <a:avLst/>
            <a:gdLst>
              <a:gd name="connsiteX0" fmla="*/ 0 w 1987420"/>
              <a:gd name="connsiteY0" fmla="*/ 102637 h 391886"/>
              <a:gd name="connsiteX1" fmla="*/ 1987420 w 1987420"/>
              <a:gd name="connsiteY1" fmla="*/ 0 h 391886"/>
              <a:gd name="connsiteX2" fmla="*/ 1987420 w 1987420"/>
              <a:gd name="connsiteY2" fmla="*/ 391886 h 391886"/>
              <a:gd name="connsiteX3" fmla="*/ 0 w 1987420"/>
              <a:gd name="connsiteY3" fmla="*/ 102637 h 391886"/>
            </a:gdLst>
            <a:ahLst/>
            <a:cxnLst>
              <a:cxn ang="0">
                <a:pos x="connsiteX0" y="connsiteY0"/>
              </a:cxn>
              <a:cxn ang="0">
                <a:pos x="connsiteX1" y="connsiteY1"/>
              </a:cxn>
              <a:cxn ang="0">
                <a:pos x="connsiteX2" y="connsiteY2"/>
              </a:cxn>
              <a:cxn ang="0">
                <a:pos x="connsiteX3" y="connsiteY3"/>
              </a:cxn>
            </a:cxnLst>
            <a:rect l="l" t="t" r="r" b="b"/>
            <a:pathLst>
              <a:path w="1987420" h="391886">
                <a:moveTo>
                  <a:pt x="0" y="102637"/>
                </a:moveTo>
                <a:lnTo>
                  <a:pt x="1987420" y="0"/>
                </a:lnTo>
                <a:lnTo>
                  <a:pt x="1987420" y="391886"/>
                </a:lnTo>
                <a:lnTo>
                  <a:pt x="0" y="10263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842348" y="2713595"/>
            <a:ext cx="562975" cy="338554"/>
          </a:xfrm>
          <a:prstGeom prst="rect">
            <a:avLst/>
          </a:prstGeom>
          <a:noFill/>
        </p:spPr>
        <p:txBody>
          <a:bodyPr wrap="none" rtlCol="0">
            <a:spAutoFit/>
          </a:bodyPr>
          <a:lstStyle/>
          <a:p>
            <a:r>
              <a:rPr lang="en-US" sz="1600" dirty="0" smtClean="0"/>
              <a:t>High</a:t>
            </a:r>
          </a:p>
        </p:txBody>
      </p:sp>
      <p:sp>
        <p:nvSpPr>
          <p:cNvPr id="23" name="TextBox 22"/>
          <p:cNvSpPr txBox="1"/>
          <p:nvPr/>
        </p:nvSpPr>
        <p:spPr>
          <a:xfrm>
            <a:off x="6842348" y="3586910"/>
            <a:ext cx="1011495" cy="338554"/>
          </a:xfrm>
          <a:prstGeom prst="rect">
            <a:avLst/>
          </a:prstGeom>
          <a:noFill/>
        </p:spPr>
        <p:txBody>
          <a:bodyPr wrap="none" rtlCol="0">
            <a:spAutoFit/>
          </a:bodyPr>
          <a:lstStyle/>
          <a:p>
            <a:r>
              <a:rPr lang="en-US" sz="1600" dirty="0" smtClean="0"/>
              <a:t>Moderate</a:t>
            </a:r>
          </a:p>
        </p:txBody>
      </p:sp>
      <p:sp>
        <p:nvSpPr>
          <p:cNvPr id="24" name="TextBox 23"/>
          <p:cNvSpPr txBox="1"/>
          <p:nvPr/>
        </p:nvSpPr>
        <p:spPr>
          <a:xfrm>
            <a:off x="6828434" y="4270949"/>
            <a:ext cx="526876" cy="338554"/>
          </a:xfrm>
          <a:prstGeom prst="rect">
            <a:avLst/>
          </a:prstGeom>
          <a:noFill/>
        </p:spPr>
        <p:txBody>
          <a:bodyPr wrap="none" rtlCol="0">
            <a:spAutoFit/>
          </a:bodyPr>
          <a:lstStyle/>
          <a:p>
            <a:r>
              <a:rPr lang="en-US" sz="1600" dirty="0" smtClean="0"/>
              <a:t>Low</a:t>
            </a:r>
          </a:p>
        </p:txBody>
      </p:sp>
      <p:sp>
        <p:nvSpPr>
          <p:cNvPr id="2" name="Title 1"/>
          <p:cNvSpPr>
            <a:spLocks noGrp="1"/>
          </p:cNvSpPr>
          <p:nvPr>
            <p:ph type="title"/>
          </p:nvPr>
        </p:nvSpPr>
        <p:spPr/>
        <p:txBody>
          <a:bodyPr/>
          <a:lstStyle/>
          <a:p>
            <a:r>
              <a:rPr lang="en-US" dirty="0" smtClean="0"/>
              <a:t>Trends</a:t>
            </a:r>
            <a:br>
              <a:rPr lang="en-US" dirty="0" smtClean="0"/>
            </a:br>
            <a:r>
              <a:rPr lang="en-US" sz="2800" dirty="0" smtClean="0"/>
              <a:t/>
            </a:r>
            <a:br>
              <a:rPr lang="en-US" sz="2800" dirty="0" smtClean="0"/>
            </a:br>
            <a:r>
              <a:rPr lang="en-US" sz="2800" b="0" i="0" dirty="0"/>
              <a:t>Your trends might be </a:t>
            </a:r>
            <a:r>
              <a:rPr lang="en-US" sz="2800" i="0" dirty="0">
                <a:solidFill>
                  <a:schemeClr val="accent1"/>
                </a:solidFill>
              </a:rPr>
              <a:t>intuitive</a:t>
            </a:r>
            <a:r>
              <a:rPr lang="en-US" sz="2800" b="0" i="0" dirty="0"/>
              <a:t>…</a:t>
            </a:r>
            <a:br>
              <a:rPr lang="en-US" sz="2800" b="0" i="0" dirty="0"/>
            </a:br>
            <a:r>
              <a:rPr lang="en-US" sz="2800" b="0" i="0" dirty="0" smtClean="0"/>
              <a:t/>
            </a:r>
            <a:br>
              <a:rPr lang="en-US" sz="2800" b="0" i="0" dirty="0" smtClean="0"/>
            </a:br>
            <a:r>
              <a:rPr lang="en-US" sz="1400" dirty="0" smtClean="0"/>
              <a:t/>
            </a:r>
            <a:br>
              <a:rPr lang="en-US" sz="1400" dirty="0" smtClean="0"/>
            </a:br>
            <a:r>
              <a:rPr lang="en-US" sz="1400" b="0" dirty="0" smtClean="0"/>
              <a:t/>
            </a:r>
            <a:br>
              <a:rPr lang="en-US" sz="1400" b="0" dirty="0" smtClean="0"/>
            </a:br>
            <a:endParaRPr lang="en-US" sz="1400" b="0" dirty="0"/>
          </a:p>
        </p:txBody>
      </p:sp>
      <p:cxnSp>
        <p:nvCxnSpPr>
          <p:cNvPr id="6" name="Straight Connector 5"/>
          <p:cNvCxnSpPr/>
          <p:nvPr/>
        </p:nvCxnSpPr>
        <p:spPr>
          <a:xfrm>
            <a:off x="4819953" y="6126163"/>
            <a:ext cx="4572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19953" y="1554163"/>
            <a:ext cx="0" cy="45720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682793" y="4195446"/>
            <a:ext cx="274320" cy="27432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p:cNvSpPr txBox="1"/>
          <p:nvPr/>
        </p:nvSpPr>
        <p:spPr>
          <a:xfrm>
            <a:off x="5103834" y="6183320"/>
            <a:ext cx="583814" cy="338554"/>
          </a:xfrm>
          <a:prstGeom prst="rect">
            <a:avLst/>
          </a:prstGeom>
          <a:noFill/>
        </p:spPr>
        <p:txBody>
          <a:bodyPr wrap="none" rtlCol="0">
            <a:spAutoFit/>
          </a:bodyPr>
          <a:lstStyle/>
          <a:p>
            <a:r>
              <a:rPr lang="en-US" sz="1600" b="1" dirty="0" smtClean="0">
                <a:solidFill>
                  <a:schemeClr val="bg2">
                    <a:lumMod val="50000"/>
                  </a:schemeClr>
                </a:solidFill>
              </a:rPr>
              <a:t>time</a:t>
            </a:r>
            <a:endParaRPr lang="en-US" sz="1600" dirty="0" smtClean="0">
              <a:solidFill>
                <a:schemeClr val="bg2">
                  <a:lumMod val="50000"/>
                </a:schemeClr>
              </a:solidFill>
            </a:endParaRPr>
          </a:p>
        </p:txBody>
      </p:sp>
      <p:sp>
        <p:nvSpPr>
          <p:cNvPr id="14" name="TextBox 13"/>
          <p:cNvSpPr txBox="1"/>
          <p:nvPr/>
        </p:nvSpPr>
        <p:spPr>
          <a:xfrm rot="16200000">
            <a:off x="3996068" y="5416499"/>
            <a:ext cx="1151277" cy="338554"/>
          </a:xfrm>
          <a:prstGeom prst="rect">
            <a:avLst/>
          </a:prstGeom>
          <a:noFill/>
        </p:spPr>
        <p:txBody>
          <a:bodyPr wrap="none" rtlCol="0">
            <a:spAutoFit/>
          </a:bodyPr>
          <a:lstStyle/>
          <a:p>
            <a:r>
              <a:rPr lang="en-US" sz="1600" b="1" dirty="0" smtClean="0">
                <a:solidFill>
                  <a:schemeClr val="bg2">
                    <a:lumMod val="50000"/>
                  </a:schemeClr>
                </a:solidFill>
              </a:rPr>
              <a:t>population</a:t>
            </a:r>
            <a:endParaRPr lang="en-US" sz="1600" dirty="0" smtClean="0">
              <a:solidFill>
                <a:schemeClr val="bg2">
                  <a:lumMod val="50000"/>
                </a:schemeClr>
              </a:solidFill>
            </a:endParaRPr>
          </a:p>
        </p:txBody>
      </p:sp>
      <p:cxnSp>
        <p:nvCxnSpPr>
          <p:cNvPr id="15" name="Straight Connector 14"/>
          <p:cNvCxnSpPr/>
          <p:nvPr/>
        </p:nvCxnSpPr>
        <p:spPr>
          <a:xfrm flipH="1" flipV="1">
            <a:off x="4589043" y="4037313"/>
            <a:ext cx="0" cy="91440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78030" y="6369966"/>
            <a:ext cx="914400" cy="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09426" y="1096963"/>
            <a:ext cx="182880" cy="5486400"/>
          </a:xfrm>
          <a:prstGeom prst="rect">
            <a:avLst/>
          </a:prstGeom>
          <a:solidFill>
            <a:schemeClr val="accent5"/>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Theory</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265409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V="1">
            <a:off x="4819953" y="2810547"/>
            <a:ext cx="1963839" cy="1520890"/>
          </a:xfrm>
          <a:prstGeom prst="line">
            <a:avLst/>
          </a:prstGeom>
          <a:ln w="57150">
            <a:solidFill>
              <a:schemeClr val="accent1">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819953" y="3640971"/>
            <a:ext cx="1963839" cy="690466"/>
          </a:xfrm>
          <a:prstGeom prst="line">
            <a:avLst/>
          </a:prstGeom>
          <a:ln w="57150">
            <a:solidFill>
              <a:schemeClr val="accent6">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19953" y="4331437"/>
            <a:ext cx="1963839" cy="65314"/>
          </a:xfrm>
          <a:prstGeom prst="line">
            <a:avLst/>
          </a:prstGeom>
          <a:ln w="571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Trends</a:t>
            </a:r>
            <a:br>
              <a:rPr lang="en-US" dirty="0" smtClean="0"/>
            </a:br>
            <a:r>
              <a:rPr lang="en-US" sz="2800" dirty="0" smtClean="0"/>
              <a:t/>
            </a:r>
            <a:br>
              <a:rPr lang="en-US" sz="2800" dirty="0" smtClean="0"/>
            </a:br>
            <a:r>
              <a:rPr lang="en-US" sz="2800" b="0" i="0" dirty="0"/>
              <a:t>Or they could be </a:t>
            </a:r>
            <a:r>
              <a:rPr lang="en-US" sz="2800" i="0" dirty="0">
                <a:solidFill>
                  <a:schemeClr val="accent1"/>
                </a:solidFill>
              </a:rPr>
              <a:t>formal</a:t>
            </a:r>
            <a:r>
              <a:rPr lang="en-US" sz="2800" b="0" i="0" dirty="0"/>
              <a:t> – informed by data or defined by </a:t>
            </a:r>
            <a:r>
              <a:rPr lang="en-US" sz="2800" b="0" i="0" dirty="0" smtClean="0"/>
              <a:t>you</a:t>
            </a:r>
            <a:br>
              <a:rPr lang="en-US" sz="2800" b="0" i="0" dirty="0" smtClean="0"/>
            </a:br>
            <a:r>
              <a:rPr lang="en-US" sz="1400" dirty="0" smtClean="0"/>
              <a:t/>
            </a:r>
            <a:br>
              <a:rPr lang="en-US" sz="1400" dirty="0" smtClean="0"/>
            </a:br>
            <a:r>
              <a:rPr lang="en-US" sz="1400" b="0" dirty="0" smtClean="0"/>
              <a:t/>
            </a:r>
            <a:br>
              <a:rPr lang="en-US" sz="1400" b="0" dirty="0" smtClean="0"/>
            </a:br>
            <a:endParaRPr lang="en-US" sz="1400" b="0" dirty="0"/>
          </a:p>
        </p:txBody>
      </p:sp>
      <p:cxnSp>
        <p:nvCxnSpPr>
          <p:cNvPr id="6" name="Straight Connector 5"/>
          <p:cNvCxnSpPr/>
          <p:nvPr/>
        </p:nvCxnSpPr>
        <p:spPr>
          <a:xfrm>
            <a:off x="4819953" y="6126163"/>
            <a:ext cx="4572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19953" y="1554163"/>
            <a:ext cx="0" cy="45720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682793" y="4195446"/>
            <a:ext cx="274320" cy="27432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p:cNvSpPr txBox="1"/>
          <p:nvPr/>
        </p:nvSpPr>
        <p:spPr>
          <a:xfrm>
            <a:off x="5103834" y="6183320"/>
            <a:ext cx="583814" cy="338554"/>
          </a:xfrm>
          <a:prstGeom prst="rect">
            <a:avLst/>
          </a:prstGeom>
          <a:noFill/>
        </p:spPr>
        <p:txBody>
          <a:bodyPr wrap="none" rtlCol="0">
            <a:spAutoFit/>
          </a:bodyPr>
          <a:lstStyle/>
          <a:p>
            <a:r>
              <a:rPr lang="en-US" sz="1600" b="1" dirty="0" smtClean="0">
                <a:solidFill>
                  <a:schemeClr val="bg2">
                    <a:lumMod val="50000"/>
                  </a:schemeClr>
                </a:solidFill>
              </a:rPr>
              <a:t>time</a:t>
            </a:r>
            <a:endParaRPr lang="en-US" sz="1600" dirty="0" smtClean="0">
              <a:solidFill>
                <a:schemeClr val="bg2">
                  <a:lumMod val="50000"/>
                </a:schemeClr>
              </a:solidFill>
            </a:endParaRPr>
          </a:p>
        </p:txBody>
      </p:sp>
      <p:sp>
        <p:nvSpPr>
          <p:cNvPr id="14" name="TextBox 13"/>
          <p:cNvSpPr txBox="1"/>
          <p:nvPr/>
        </p:nvSpPr>
        <p:spPr>
          <a:xfrm rot="16200000">
            <a:off x="3996068" y="5416499"/>
            <a:ext cx="1151277" cy="338554"/>
          </a:xfrm>
          <a:prstGeom prst="rect">
            <a:avLst/>
          </a:prstGeom>
          <a:noFill/>
        </p:spPr>
        <p:txBody>
          <a:bodyPr wrap="none" rtlCol="0">
            <a:spAutoFit/>
          </a:bodyPr>
          <a:lstStyle/>
          <a:p>
            <a:r>
              <a:rPr lang="en-US" sz="1600" b="1" dirty="0" smtClean="0">
                <a:solidFill>
                  <a:schemeClr val="bg2">
                    <a:lumMod val="50000"/>
                  </a:schemeClr>
                </a:solidFill>
              </a:rPr>
              <a:t>population</a:t>
            </a:r>
            <a:endParaRPr lang="en-US" sz="1600" dirty="0" smtClean="0">
              <a:solidFill>
                <a:schemeClr val="bg2">
                  <a:lumMod val="50000"/>
                </a:schemeClr>
              </a:solidFill>
            </a:endParaRPr>
          </a:p>
        </p:txBody>
      </p:sp>
      <p:cxnSp>
        <p:nvCxnSpPr>
          <p:cNvPr id="15" name="Straight Connector 14"/>
          <p:cNvCxnSpPr/>
          <p:nvPr/>
        </p:nvCxnSpPr>
        <p:spPr>
          <a:xfrm flipH="1" flipV="1">
            <a:off x="4589043" y="4037313"/>
            <a:ext cx="0" cy="91440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78030" y="6369966"/>
            <a:ext cx="914400" cy="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09426" y="1096963"/>
            <a:ext cx="182880" cy="5486400"/>
          </a:xfrm>
          <a:prstGeom prst="rect">
            <a:avLst/>
          </a:prstGeom>
          <a:solidFill>
            <a:schemeClr val="accent5"/>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46759" y="2691685"/>
            <a:ext cx="562975" cy="338554"/>
          </a:xfrm>
          <a:prstGeom prst="rect">
            <a:avLst/>
          </a:prstGeom>
          <a:noFill/>
        </p:spPr>
        <p:txBody>
          <a:bodyPr wrap="none" rtlCol="0">
            <a:spAutoFit/>
          </a:bodyPr>
          <a:lstStyle/>
          <a:p>
            <a:r>
              <a:rPr lang="en-US" sz="1600" dirty="0" smtClean="0"/>
              <a:t>High</a:t>
            </a:r>
          </a:p>
        </p:txBody>
      </p:sp>
      <p:sp>
        <p:nvSpPr>
          <p:cNvPr id="25" name="TextBox 24"/>
          <p:cNvSpPr txBox="1"/>
          <p:nvPr/>
        </p:nvSpPr>
        <p:spPr>
          <a:xfrm>
            <a:off x="6846759" y="3565000"/>
            <a:ext cx="1011495" cy="338554"/>
          </a:xfrm>
          <a:prstGeom prst="rect">
            <a:avLst/>
          </a:prstGeom>
          <a:noFill/>
        </p:spPr>
        <p:txBody>
          <a:bodyPr wrap="none" rtlCol="0">
            <a:spAutoFit/>
          </a:bodyPr>
          <a:lstStyle/>
          <a:p>
            <a:r>
              <a:rPr lang="en-US" sz="1600" dirty="0" smtClean="0"/>
              <a:t>Moderate</a:t>
            </a:r>
          </a:p>
        </p:txBody>
      </p:sp>
      <p:sp>
        <p:nvSpPr>
          <p:cNvPr id="26" name="TextBox 25"/>
          <p:cNvSpPr txBox="1"/>
          <p:nvPr/>
        </p:nvSpPr>
        <p:spPr>
          <a:xfrm>
            <a:off x="6832845" y="4249039"/>
            <a:ext cx="526876" cy="338554"/>
          </a:xfrm>
          <a:prstGeom prst="rect">
            <a:avLst/>
          </a:prstGeom>
          <a:noFill/>
        </p:spPr>
        <p:txBody>
          <a:bodyPr wrap="none" rtlCol="0">
            <a:spAutoFit/>
          </a:bodyPr>
          <a:lstStyle/>
          <a:p>
            <a:r>
              <a:rPr lang="en-US" sz="1600" dirty="0" smtClean="0"/>
              <a:t>Low</a:t>
            </a:r>
          </a:p>
        </p:txBody>
      </p:sp>
      <p:sp>
        <p:nvSpPr>
          <p:cNvPr id="20" name="TextBox 19"/>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Theory</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114942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br>
              <a:rPr lang="en-US" dirty="0" smtClean="0"/>
            </a:br>
            <a:r>
              <a:rPr lang="en-US" sz="2800" dirty="0" smtClean="0"/>
              <a:t/>
            </a:r>
            <a:br>
              <a:rPr lang="en-US" sz="2800" dirty="0" smtClean="0"/>
            </a:br>
            <a:r>
              <a:rPr lang="en-US" sz="2800" b="0" i="0" dirty="0"/>
              <a:t>As the continuum progresses, you may end up with discrete </a:t>
            </a:r>
            <a:r>
              <a:rPr lang="en-US" sz="2800" i="0" dirty="0">
                <a:solidFill>
                  <a:schemeClr val="accent1"/>
                </a:solidFill>
              </a:rPr>
              <a:t>outcomes</a:t>
            </a:r>
            <a:r>
              <a:rPr lang="en-US" sz="2800" b="0" i="0" dirty="0"/>
              <a:t>. </a:t>
            </a:r>
            <a:r>
              <a:rPr lang="en-US" sz="2800" b="0" i="0" dirty="0" smtClean="0"/>
              <a:t/>
            </a:r>
            <a:br>
              <a:rPr lang="en-US" sz="2800" b="0" i="0" dirty="0" smtClean="0"/>
            </a:br>
            <a:r>
              <a:rPr lang="en-US" sz="1400" dirty="0" smtClean="0"/>
              <a:t/>
            </a:r>
            <a:br>
              <a:rPr lang="en-US" sz="1400" dirty="0" smtClean="0"/>
            </a:br>
            <a:r>
              <a:rPr lang="en-US" sz="1400" b="0" dirty="0" smtClean="0"/>
              <a:t/>
            </a:r>
            <a:br>
              <a:rPr lang="en-US" sz="1400" b="0" dirty="0" smtClean="0"/>
            </a:br>
            <a:endParaRPr lang="en-US" sz="1400" b="0" dirty="0"/>
          </a:p>
        </p:txBody>
      </p:sp>
      <p:cxnSp>
        <p:nvCxnSpPr>
          <p:cNvPr id="6" name="Straight Connector 5"/>
          <p:cNvCxnSpPr/>
          <p:nvPr/>
        </p:nvCxnSpPr>
        <p:spPr>
          <a:xfrm>
            <a:off x="4819953" y="6126163"/>
            <a:ext cx="4572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19953" y="1554163"/>
            <a:ext cx="0" cy="45720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03834" y="6183320"/>
            <a:ext cx="583814" cy="338554"/>
          </a:xfrm>
          <a:prstGeom prst="rect">
            <a:avLst/>
          </a:prstGeom>
          <a:noFill/>
        </p:spPr>
        <p:txBody>
          <a:bodyPr wrap="none" rtlCol="0">
            <a:spAutoFit/>
          </a:bodyPr>
          <a:lstStyle/>
          <a:p>
            <a:r>
              <a:rPr lang="en-US" sz="1600" b="1" dirty="0" smtClean="0">
                <a:solidFill>
                  <a:schemeClr val="bg2">
                    <a:lumMod val="50000"/>
                  </a:schemeClr>
                </a:solidFill>
              </a:rPr>
              <a:t>time</a:t>
            </a:r>
            <a:endParaRPr lang="en-US" sz="1600" dirty="0" smtClean="0">
              <a:solidFill>
                <a:schemeClr val="bg2">
                  <a:lumMod val="50000"/>
                </a:schemeClr>
              </a:solidFill>
            </a:endParaRPr>
          </a:p>
        </p:txBody>
      </p:sp>
      <p:sp>
        <p:nvSpPr>
          <p:cNvPr id="14" name="TextBox 13"/>
          <p:cNvSpPr txBox="1"/>
          <p:nvPr/>
        </p:nvSpPr>
        <p:spPr>
          <a:xfrm rot="16200000">
            <a:off x="3996068" y="5416499"/>
            <a:ext cx="1151277" cy="338554"/>
          </a:xfrm>
          <a:prstGeom prst="rect">
            <a:avLst/>
          </a:prstGeom>
          <a:noFill/>
        </p:spPr>
        <p:txBody>
          <a:bodyPr wrap="none" rtlCol="0">
            <a:spAutoFit/>
          </a:bodyPr>
          <a:lstStyle/>
          <a:p>
            <a:r>
              <a:rPr lang="en-US" sz="1600" b="1" dirty="0" smtClean="0">
                <a:solidFill>
                  <a:schemeClr val="bg2">
                    <a:lumMod val="50000"/>
                  </a:schemeClr>
                </a:solidFill>
              </a:rPr>
              <a:t>population</a:t>
            </a:r>
            <a:endParaRPr lang="en-US" sz="1600" dirty="0" smtClean="0">
              <a:solidFill>
                <a:schemeClr val="bg2">
                  <a:lumMod val="50000"/>
                </a:schemeClr>
              </a:solidFill>
            </a:endParaRPr>
          </a:p>
        </p:txBody>
      </p:sp>
      <p:cxnSp>
        <p:nvCxnSpPr>
          <p:cNvPr id="15" name="Straight Connector 14"/>
          <p:cNvCxnSpPr/>
          <p:nvPr/>
        </p:nvCxnSpPr>
        <p:spPr>
          <a:xfrm flipH="1" flipV="1">
            <a:off x="4589043" y="4037313"/>
            <a:ext cx="0" cy="91440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78030" y="6369966"/>
            <a:ext cx="914400" cy="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818890" y="2805666"/>
            <a:ext cx="1963839" cy="1520890"/>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818890" y="3636090"/>
            <a:ext cx="1963839" cy="690466"/>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18890" y="4326556"/>
            <a:ext cx="1963839" cy="65314"/>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818304" y="1260984"/>
            <a:ext cx="1963839" cy="1520890"/>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818304" y="2091408"/>
            <a:ext cx="1963839" cy="690466"/>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818304" y="2781874"/>
            <a:ext cx="1963839" cy="65314"/>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819568" y="2113758"/>
            <a:ext cx="1963839" cy="1520890"/>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819568" y="2850835"/>
            <a:ext cx="1998150" cy="783813"/>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19568" y="3634648"/>
            <a:ext cx="1963839" cy="65314"/>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826708" y="2866357"/>
            <a:ext cx="1963839" cy="1520890"/>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826708" y="3696781"/>
            <a:ext cx="1963839" cy="690466"/>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826708" y="4387247"/>
            <a:ext cx="1963839" cy="65314"/>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682793" y="4195446"/>
            <a:ext cx="274320" cy="27432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 name="Oval 34"/>
          <p:cNvSpPr/>
          <p:nvPr/>
        </p:nvSpPr>
        <p:spPr>
          <a:xfrm>
            <a:off x="6681794" y="3498930"/>
            <a:ext cx="274320" cy="2743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684760" y="1088622"/>
            <a:ext cx="274320" cy="2743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684760" y="2710028"/>
            <a:ext cx="274320" cy="2743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684760" y="1954248"/>
            <a:ext cx="274320" cy="2743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684760" y="3562802"/>
            <a:ext cx="274320" cy="2743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684760" y="4315401"/>
            <a:ext cx="274320" cy="2743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681794" y="2633304"/>
            <a:ext cx="274320" cy="2743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681794" y="4254710"/>
            <a:ext cx="274320" cy="2743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Theory</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383241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402431" y="3305583"/>
            <a:ext cx="4989522" cy="3216291"/>
            <a:chOff x="1752100" y="3081456"/>
            <a:chExt cx="4989522" cy="3216291"/>
          </a:xfrm>
        </p:grpSpPr>
        <p:cxnSp>
          <p:nvCxnSpPr>
            <p:cNvPr id="42" name="Straight Connector 41"/>
            <p:cNvCxnSpPr/>
            <p:nvPr/>
          </p:nvCxnSpPr>
          <p:spPr>
            <a:xfrm>
              <a:off x="2169622" y="5902036"/>
              <a:ext cx="4572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453503" y="5959193"/>
              <a:ext cx="1000595" cy="338554"/>
            </a:xfrm>
            <a:prstGeom prst="rect">
              <a:avLst/>
            </a:prstGeom>
            <a:noFill/>
          </p:spPr>
          <p:txBody>
            <a:bodyPr wrap="none" rtlCol="0">
              <a:spAutoFit/>
            </a:bodyPr>
            <a:lstStyle/>
            <a:p>
              <a:r>
                <a:rPr lang="en-US" sz="1600" b="1" dirty="0" smtClean="0">
                  <a:solidFill>
                    <a:schemeClr val="bg2">
                      <a:lumMod val="50000"/>
                    </a:schemeClr>
                  </a:solidFill>
                </a:rPr>
                <a:t>decisions</a:t>
              </a:r>
              <a:endParaRPr lang="en-US" sz="1600" dirty="0" smtClean="0">
                <a:solidFill>
                  <a:schemeClr val="bg2">
                    <a:lumMod val="50000"/>
                  </a:schemeClr>
                </a:solidFill>
              </a:endParaRPr>
            </a:p>
          </p:txBody>
        </p:sp>
        <p:sp>
          <p:nvSpPr>
            <p:cNvPr id="53" name="TextBox 52"/>
            <p:cNvSpPr txBox="1"/>
            <p:nvPr/>
          </p:nvSpPr>
          <p:spPr>
            <a:xfrm rot="16200000">
              <a:off x="1256772" y="5093659"/>
              <a:ext cx="1329210" cy="338554"/>
            </a:xfrm>
            <a:prstGeom prst="rect">
              <a:avLst/>
            </a:prstGeom>
            <a:noFill/>
          </p:spPr>
          <p:txBody>
            <a:bodyPr wrap="none" rtlCol="0">
              <a:spAutoFit/>
            </a:bodyPr>
            <a:lstStyle/>
            <a:p>
              <a:r>
                <a:rPr lang="en-US" sz="1600" b="1" dirty="0" smtClean="0">
                  <a:solidFill>
                    <a:schemeClr val="bg2">
                      <a:lumMod val="50000"/>
                    </a:schemeClr>
                  </a:solidFill>
                </a:rPr>
                <a:t>development</a:t>
              </a:r>
              <a:endParaRPr lang="en-US" sz="1600" dirty="0" smtClean="0">
                <a:solidFill>
                  <a:schemeClr val="bg2">
                    <a:lumMod val="50000"/>
                  </a:schemeClr>
                </a:solidFill>
              </a:endParaRPr>
            </a:p>
          </p:txBody>
        </p:sp>
        <p:cxnSp>
          <p:nvCxnSpPr>
            <p:cNvPr id="54" name="Straight Connector 53"/>
            <p:cNvCxnSpPr/>
            <p:nvPr/>
          </p:nvCxnSpPr>
          <p:spPr>
            <a:xfrm flipH="1" flipV="1">
              <a:off x="1938712" y="3572119"/>
              <a:ext cx="0" cy="91440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540949" y="6145839"/>
              <a:ext cx="914400" cy="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032462" y="3971319"/>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6072854" y="3081456"/>
              <a:ext cx="275620" cy="1895726"/>
              <a:chOff x="6081166" y="2886296"/>
              <a:chExt cx="275620" cy="1895726"/>
            </a:xfrm>
            <a:solidFill>
              <a:schemeClr val="accent3"/>
            </a:solidFill>
          </p:grpSpPr>
          <p:sp>
            <p:nvSpPr>
              <p:cNvPr id="58" name="Parallelogram 57"/>
              <p:cNvSpPr/>
              <p:nvPr/>
            </p:nvSpPr>
            <p:spPr>
              <a:xfrm>
                <a:off x="6082466" y="2886296"/>
                <a:ext cx="274320" cy="27432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Off-page Connector 58"/>
              <p:cNvSpPr/>
              <p:nvPr/>
            </p:nvSpPr>
            <p:spPr>
              <a:xfrm>
                <a:off x="6081166" y="4507702"/>
                <a:ext cx="274320" cy="274320"/>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aque 59"/>
              <p:cNvSpPr/>
              <p:nvPr/>
            </p:nvSpPr>
            <p:spPr>
              <a:xfrm>
                <a:off x="6082466" y="3696999"/>
                <a:ext cx="274320" cy="274320"/>
              </a:xfrm>
              <a:prstGeom prst="plaqu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smtClean="0"/>
              <a:t>Decisions</a:t>
            </a:r>
            <a:br>
              <a:rPr lang="en-US" dirty="0" smtClean="0"/>
            </a:br>
            <a:r>
              <a:rPr lang="en-US" sz="2800" dirty="0" smtClean="0"/>
              <a:t/>
            </a:r>
            <a:br>
              <a:rPr lang="en-US" sz="2800" dirty="0" smtClean="0"/>
            </a:br>
            <a:r>
              <a:rPr lang="en-US" sz="2800" b="0" i="0" dirty="0"/>
              <a:t>Alternatively, maybe you know the outcomes but need to describe how you get there…</a:t>
            </a:r>
            <a:br>
              <a:rPr lang="en-US" sz="2800" b="0" i="0" dirty="0"/>
            </a:br>
            <a:r>
              <a:rPr lang="en-US" sz="2800" b="0" i="0" dirty="0"/>
              <a:t/>
            </a:r>
            <a:br>
              <a:rPr lang="en-US" sz="2800" b="0" i="0" dirty="0"/>
            </a:br>
            <a:r>
              <a:rPr lang="en-US" sz="2000" b="0" i="0" dirty="0">
                <a:latin typeface="+mn-lt"/>
              </a:rPr>
              <a:t>For example, you want to evaluate several potential policy decisions</a:t>
            </a:r>
            <a:r>
              <a:rPr lang="en-US" sz="2000" b="0" i="0" dirty="0" smtClean="0">
                <a:latin typeface="+mn-lt"/>
              </a:rPr>
              <a:t>.</a:t>
            </a:r>
            <a:r>
              <a:rPr lang="en-US" sz="1100" b="0" dirty="0" smtClean="0">
                <a:latin typeface="+mn-lt"/>
              </a:rPr>
              <a:t/>
            </a:r>
            <a:br>
              <a:rPr lang="en-US" sz="1100" b="0" dirty="0" smtClean="0">
                <a:latin typeface="+mn-lt"/>
              </a:rPr>
            </a:br>
            <a:endParaRPr lang="en-US" sz="1100" b="0" dirty="0">
              <a:latin typeface="+mn-lt"/>
            </a:endParaRPr>
          </a:p>
        </p:txBody>
      </p:sp>
      <p:sp>
        <p:nvSpPr>
          <p:cNvPr id="15" name="TextBox 14"/>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Theory</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420354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a:off x="4819953" y="6126163"/>
            <a:ext cx="4572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103834" y="6183320"/>
            <a:ext cx="1000595" cy="338554"/>
          </a:xfrm>
          <a:prstGeom prst="rect">
            <a:avLst/>
          </a:prstGeom>
          <a:noFill/>
        </p:spPr>
        <p:txBody>
          <a:bodyPr wrap="none" rtlCol="0">
            <a:spAutoFit/>
          </a:bodyPr>
          <a:lstStyle/>
          <a:p>
            <a:r>
              <a:rPr lang="en-US" sz="1600" b="1" dirty="0" smtClean="0">
                <a:solidFill>
                  <a:schemeClr val="bg2">
                    <a:lumMod val="50000"/>
                  </a:schemeClr>
                </a:solidFill>
              </a:rPr>
              <a:t>decisions</a:t>
            </a:r>
            <a:endParaRPr lang="en-US" sz="1600" dirty="0" smtClean="0">
              <a:solidFill>
                <a:schemeClr val="bg2">
                  <a:lumMod val="50000"/>
                </a:schemeClr>
              </a:solidFill>
            </a:endParaRPr>
          </a:p>
        </p:txBody>
      </p:sp>
      <p:sp>
        <p:nvSpPr>
          <p:cNvPr id="53" name="TextBox 52"/>
          <p:cNvSpPr txBox="1"/>
          <p:nvPr/>
        </p:nvSpPr>
        <p:spPr>
          <a:xfrm rot="16200000">
            <a:off x="3907103" y="5317786"/>
            <a:ext cx="1329210" cy="338554"/>
          </a:xfrm>
          <a:prstGeom prst="rect">
            <a:avLst/>
          </a:prstGeom>
          <a:noFill/>
        </p:spPr>
        <p:txBody>
          <a:bodyPr wrap="none" rtlCol="0">
            <a:spAutoFit/>
          </a:bodyPr>
          <a:lstStyle/>
          <a:p>
            <a:r>
              <a:rPr lang="en-US" sz="1600" b="1" dirty="0" smtClean="0">
                <a:solidFill>
                  <a:schemeClr val="bg2">
                    <a:lumMod val="50000"/>
                  </a:schemeClr>
                </a:solidFill>
              </a:rPr>
              <a:t>development</a:t>
            </a:r>
            <a:endParaRPr lang="en-US" sz="1600" dirty="0" smtClean="0">
              <a:solidFill>
                <a:schemeClr val="bg2">
                  <a:lumMod val="50000"/>
                </a:schemeClr>
              </a:solidFill>
            </a:endParaRPr>
          </a:p>
        </p:txBody>
      </p:sp>
      <p:cxnSp>
        <p:nvCxnSpPr>
          <p:cNvPr id="54" name="Straight Connector 53"/>
          <p:cNvCxnSpPr/>
          <p:nvPr/>
        </p:nvCxnSpPr>
        <p:spPr>
          <a:xfrm flipH="1" flipV="1">
            <a:off x="4589043" y="3796246"/>
            <a:ext cx="0" cy="91440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191280" y="6369966"/>
            <a:ext cx="914400" cy="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682793" y="4195446"/>
            <a:ext cx="27432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Decisions</a:t>
            </a:r>
            <a:br>
              <a:rPr lang="en-US" dirty="0" smtClean="0"/>
            </a:br>
            <a:r>
              <a:rPr lang="en-US" sz="2800" dirty="0" smtClean="0"/>
              <a:t/>
            </a:r>
            <a:br>
              <a:rPr lang="en-US" sz="2800" dirty="0" smtClean="0"/>
            </a:br>
            <a:r>
              <a:rPr lang="en-US" sz="2800" b="0" i="0" dirty="0" smtClean="0"/>
              <a:t>You can establish </a:t>
            </a:r>
            <a:r>
              <a:rPr lang="en-US" sz="2800" i="0" dirty="0" smtClean="0">
                <a:solidFill>
                  <a:schemeClr val="accent1"/>
                </a:solidFill>
              </a:rPr>
              <a:t>decision points</a:t>
            </a:r>
            <a:r>
              <a:rPr lang="en-US" sz="2800" b="0" i="0" dirty="0" smtClean="0"/>
              <a:t>: </a:t>
            </a:r>
            <a:r>
              <a:rPr lang="en-US" sz="2800" b="0" i="0" dirty="0"/>
              <a:t/>
            </a:r>
            <a:br>
              <a:rPr lang="en-US" sz="2800" b="0" i="0" dirty="0"/>
            </a:br>
            <a:r>
              <a:rPr lang="en-US" sz="2800" b="0" i="0" dirty="0" smtClean="0"/>
              <a:t/>
            </a:r>
            <a:br>
              <a:rPr lang="en-US" sz="2800" b="0" i="0" dirty="0" smtClean="0"/>
            </a:br>
            <a:r>
              <a:rPr lang="en-US" sz="2000" b="0" i="0" dirty="0">
                <a:latin typeface="+mn-lt"/>
              </a:rPr>
              <a:t>In this example, the first decision leads to a certain outcome if things go one way, but to two potential outcomes in the other.</a:t>
            </a:r>
            <a:br>
              <a:rPr lang="en-US" sz="2000" b="0" i="0" dirty="0">
                <a:latin typeface="+mn-lt"/>
              </a:rPr>
            </a:br>
            <a:r>
              <a:rPr lang="en-US" sz="2000" b="0" i="0" dirty="0">
                <a:latin typeface="+mn-lt"/>
              </a:rPr>
              <a:t/>
            </a:r>
            <a:br>
              <a:rPr lang="en-US" sz="2000" b="0" i="0" dirty="0">
                <a:latin typeface="+mn-lt"/>
              </a:rPr>
            </a:br>
            <a:r>
              <a:rPr lang="en-US" sz="2000" b="0" i="0" dirty="0">
                <a:latin typeface="+mn-lt"/>
              </a:rPr>
              <a:t>That’s a second decision point.</a:t>
            </a:r>
          </a:p>
        </p:txBody>
      </p:sp>
      <p:sp>
        <p:nvSpPr>
          <p:cNvPr id="14" name="Diamond 13"/>
          <p:cNvSpPr/>
          <p:nvPr/>
        </p:nvSpPr>
        <p:spPr>
          <a:xfrm>
            <a:off x="3650758" y="2350455"/>
            <a:ext cx="548640" cy="54864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8723185" y="3302100"/>
            <a:ext cx="275620" cy="1895726"/>
            <a:chOff x="6081166" y="2886296"/>
            <a:chExt cx="275620" cy="1895726"/>
          </a:xfrm>
          <a:solidFill>
            <a:schemeClr val="accent2"/>
          </a:solidFill>
        </p:grpSpPr>
        <p:sp>
          <p:nvSpPr>
            <p:cNvPr id="17" name="Parallelogram 16"/>
            <p:cNvSpPr/>
            <p:nvPr/>
          </p:nvSpPr>
          <p:spPr>
            <a:xfrm>
              <a:off x="6082466" y="2886296"/>
              <a:ext cx="274320" cy="274320"/>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Off-page Connector 17"/>
            <p:cNvSpPr/>
            <p:nvPr/>
          </p:nvSpPr>
          <p:spPr>
            <a:xfrm>
              <a:off x="6081166" y="4507702"/>
              <a:ext cx="274320" cy="274320"/>
            </a:xfrm>
            <a:prstGeom prst="flowChartOffpage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aque 18"/>
            <p:cNvSpPr/>
            <p:nvPr/>
          </p:nvSpPr>
          <p:spPr>
            <a:xfrm>
              <a:off x="6082466" y="3696999"/>
              <a:ext cx="274320" cy="274320"/>
            </a:xfrm>
            <a:prstGeom prst="plaqu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iamond 19"/>
          <p:cNvSpPr/>
          <p:nvPr/>
        </p:nvSpPr>
        <p:spPr>
          <a:xfrm>
            <a:off x="5450941" y="4191535"/>
            <a:ext cx="274320" cy="27432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7088548" y="4476484"/>
            <a:ext cx="274320" cy="27432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20" idx="1"/>
          </p:cNvCxnSpPr>
          <p:nvPr/>
        </p:nvCxnSpPr>
        <p:spPr>
          <a:xfrm flipV="1">
            <a:off x="4957113" y="4328695"/>
            <a:ext cx="493828" cy="428"/>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0" idx="3"/>
            <a:endCxn id="17" idx="5"/>
          </p:cNvCxnSpPr>
          <p:nvPr/>
        </p:nvCxnSpPr>
        <p:spPr>
          <a:xfrm flipV="1">
            <a:off x="5725261" y="3439260"/>
            <a:ext cx="3033514" cy="889435"/>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3"/>
            <a:endCxn id="21" idx="1"/>
          </p:cNvCxnSpPr>
          <p:nvPr/>
        </p:nvCxnSpPr>
        <p:spPr>
          <a:xfrm>
            <a:off x="5725261" y="4328695"/>
            <a:ext cx="1363287" cy="284949"/>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3"/>
          </p:cNvCxnSpPr>
          <p:nvPr/>
        </p:nvCxnSpPr>
        <p:spPr>
          <a:xfrm flipV="1">
            <a:off x="7362868" y="4249963"/>
            <a:ext cx="1361617" cy="363681"/>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3"/>
            <a:endCxn id="18" idx="1"/>
          </p:cNvCxnSpPr>
          <p:nvPr/>
        </p:nvCxnSpPr>
        <p:spPr>
          <a:xfrm>
            <a:off x="7362868" y="4613644"/>
            <a:ext cx="1360317" cy="447022"/>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Theory</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73420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r>
              <a:rPr lang="en-US" sz="2000" dirty="0" smtClean="0"/>
              <a:t/>
            </a:r>
            <a:br>
              <a:rPr lang="en-US" sz="2000" dirty="0" smtClean="0"/>
            </a:br>
            <a:r>
              <a:rPr lang="en-US" sz="2000" dirty="0" smtClean="0"/>
              <a:t> </a:t>
            </a:r>
            <a:r>
              <a:rPr lang="en-US" dirty="0" smtClean="0"/>
              <a:t/>
            </a:r>
            <a:br>
              <a:rPr lang="en-US" dirty="0" smtClean="0"/>
            </a:br>
            <a:r>
              <a:rPr lang="en-US" sz="1400" b="0" i="0" dirty="0" smtClean="0">
                <a:latin typeface="+mn-lt"/>
              </a:rPr>
              <a:t>Your decisions may be based on trends. Let’s combine our two variables together.</a:t>
            </a:r>
            <a:br>
              <a:rPr lang="en-US" sz="1400" b="0" i="0" dirty="0" smtClean="0">
                <a:latin typeface="+mn-lt"/>
              </a:rPr>
            </a:br>
            <a:r>
              <a:rPr lang="en-US" sz="1400" b="0" i="0" dirty="0">
                <a:latin typeface="+mn-lt"/>
              </a:rPr>
              <a:t/>
            </a:r>
            <a:br>
              <a:rPr lang="en-US" sz="1400" b="0" i="0" dirty="0">
                <a:latin typeface="+mn-lt"/>
              </a:rPr>
            </a:br>
            <a:r>
              <a:rPr lang="en-US" sz="1400" b="0" i="0" dirty="0" smtClean="0">
                <a:latin typeface="+mn-lt"/>
              </a:rPr>
              <a:t>Your policies impact population growth.</a:t>
            </a:r>
            <a:r>
              <a:rPr lang="en-US" sz="1400" b="0" i="0" dirty="0">
                <a:latin typeface="+mn-lt"/>
              </a:rPr>
              <a:t/>
            </a:r>
            <a:br>
              <a:rPr lang="en-US" sz="1400" b="0" i="0" dirty="0">
                <a:latin typeface="+mn-lt"/>
              </a:rPr>
            </a:br>
            <a:r>
              <a:rPr lang="en-US" sz="1400" b="0" i="0" dirty="0">
                <a:latin typeface="+mn-lt"/>
              </a:rPr>
              <a:t/>
            </a:r>
            <a:br>
              <a:rPr lang="en-US" sz="1400" b="0" i="0" dirty="0">
                <a:latin typeface="+mn-lt"/>
              </a:rPr>
            </a:br>
            <a:r>
              <a:rPr lang="en-US" sz="1400" b="0" i="0" dirty="0" smtClean="0">
                <a:latin typeface="+mn-lt"/>
              </a:rPr>
              <a:t>When we reach our second horizon, we have combinations of policy and population outcomes.</a:t>
            </a:r>
            <a:br>
              <a:rPr lang="en-US" sz="1400" b="0" i="0" dirty="0" smtClean="0">
                <a:latin typeface="+mn-lt"/>
              </a:rPr>
            </a:br>
            <a:r>
              <a:rPr lang="en-US" sz="2800" dirty="0" smtClean="0"/>
              <a:t/>
            </a:r>
            <a:br>
              <a:rPr lang="en-US" sz="2800" dirty="0" smtClean="0"/>
            </a:br>
            <a:r>
              <a:rPr lang="en-US" sz="2800" b="0" i="0" dirty="0" smtClean="0"/>
              <a:t>These are </a:t>
            </a:r>
            <a:r>
              <a:rPr lang="en-US" sz="2800" i="0" dirty="0" smtClean="0">
                <a:solidFill>
                  <a:schemeClr val="accent1"/>
                </a:solidFill>
              </a:rPr>
              <a:t>scenarios</a:t>
            </a:r>
            <a:r>
              <a:rPr lang="en-US" sz="2800" b="0" i="0" dirty="0" smtClean="0"/>
              <a:t>.</a:t>
            </a:r>
            <a:br>
              <a:rPr lang="en-US" sz="2800" b="0" i="0" dirty="0" smtClean="0"/>
            </a:br>
            <a:r>
              <a:rPr lang="en-US" sz="2800" b="0" i="0" dirty="0" smtClean="0"/>
              <a:t/>
            </a:r>
            <a:br>
              <a:rPr lang="en-US" sz="2800" b="0" i="0" dirty="0" smtClean="0"/>
            </a:br>
            <a:r>
              <a:rPr lang="en-US" sz="1400" b="0" i="0" dirty="0" smtClean="0">
                <a:latin typeface="+mn-lt"/>
              </a:rPr>
              <a:t>Of course, there can be many variables and they can all interact to produce scenarios together.</a:t>
            </a:r>
            <a:br>
              <a:rPr lang="en-US" sz="1400" b="0" i="0" dirty="0" smtClean="0">
                <a:latin typeface="+mn-lt"/>
              </a:rPr>
            </a:br>
            <a:r>
              <a:rPr lang="en-US" sz="1400" b="0" i="0" dirty="0" smtClean="0">
                <a:latin typeface="+mn-lt"/>
              </a:rPr>
              <a:t/>
            </a:r>
            <a:br>
              <a:rPr lang="en-US" sz="1400" b="0" i="0" dirty="0" smtClean="0">
                <a:latin typeface="+mn-lt"/>
              </a:rPr>
            </a:br>
            <a:r>
              <a:rPr lang="en-US" sz="1400" b="0" i="0" dirty="0" smtClean="0">
                <a:latin typeface="+mn-lt"/>
              </a:rPr>
              <a:t>Alternatively, you can define a subset of scenarios based on variables independently.</a:t>
            </a:r>
            <a:endParaRPr lang="en-US" sz="1400" b="0" i="0" dirty="0">
              <a:latin typeface="+mn-lt"/>
            </a:endParaRPr>
          </a:p>
        </p:txBody>
      </p:sp>
      <p:cxnSp>
        <p:nvCxnSpPr>
          <p:cNvPr id="27" name="Straight Connector 26"/>
          <p:cNvCxnSpPr/>
          <p:nvPr/>
        </p:nvCxnSpPr>
        <p:spPr>
          <a:xfrm>
            <a:off x="4819954" y="1554163"/>
            <a:ext cx="0" cy="45720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19954" y="6126163"/>
            <a:ext cx="4572000" cy="0"/>
          </a:xfrm>
          <a:prstGeom prst="line">
            <a:avLst/>
          </a:prstGeom>
          <a:ln w="28575">
            <a:solidFill>
              <a:srgbClr val="3E4D54"/>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03835" y="6183320"/>
            <a:ext cx="583814" cy="338554"/>
          </a:xfrm>
          <a:prstGeom prst="rect">
            <a:avLst/>
          </a:prstGeom>
          <a:noFill/>
        </p:spPr>
        <p:txBody>
          <a:bodyPr wrap="none" rtlCol="0">
            <a:spAutoFit/>
          </a:bodyPr>
          <a:lstStyle/>
          <a:p>
            <a:r>
              <a:rPr lang="en-US" sz="1600" b="1" dirty="0" smtClean="0">
                <a:solidFill>
                  <a:schemeClr val="bg2">
                    <a:lumMod val="50000"/>
                  </a:schemeClr>
                </a:solidFill>
              </a:rPr>
              <a:t>time</a:t>
            </a:r>
            <a:endParaRPr lang="en-US" sz="1600" dirty="0" smtClean="0">
              <a:solidFill>
                <a:schemeClr val="bg2">
                  <a:lumMod val="50000"/>
                </a:schemeClr>
              </a:solidFill>
            </a:endParaRPr>
          </a:p>
        </p:txBody>
      </p:sp>
      <p:sp>
        <p:nvSpPr>
          <p:cNvPr id="30" name="TextBox 29"/>
          <p:cNvSpPr txBox="1"/>
          <p:nvPr/>
        </p:nvSpPr>
        <p:spPr>
          <a:xfrm rot="16200000">
            <a:off x="3996069" y="5416499"/>
            <a:ext cx="1151277" cy="338554"/>
          </a:xfrm>
          <a:prstGeom prst="rect">
            <a:avLst/>
          </a:prstGeom>
          <a:noFill/>
        </p:spPr>
        <p:txBody>
          <a:bodyPr wrap="none" rtlCol="0">
            <a:spAutoFit/>
          </a:bodyPr>
          <a:lstStyle/>
          <a:p>
            <a:r>
              <a:rPr lang="en-US" sz="1600" b="1" dirty="0" smtClean="0">
                <a:solidFill>
                  <a:schemeClr val="bg2">
                    <a:lumMod val="50000"/>
                  </a:schemeClr>
                </a:solidFill>
              </a:rPr>
              <a:t>population</a:t>
            </a:r>
            <a:endParaRPr lang="en-US" sz="1600" dirty="0" smtClean="0">
              <a:solidFill>
                <a:schemeClr val="bg2">
                  <a:lumMod val="50000"/>
                </a:schemeClr>
              </a:solidFill>
            </a:endParaRPr>
          </a:p>
        </p:txBody>
      </p:sp>
      <p:cxnSp>
        <p:nvCxnSpPr>
          <p:cNvPr id="31" name="Straight Connector 30"/>
          <p:cNvCxnSpPr/>
          <p:nvPr/>
        </p:nvCxnSpPr>
        <p:spPr>
          <a:xfrm flipH="1" flipV="1">
            <a:off x="4589044" y="4037313"/>
            <a:ext cx="0" cy="91440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78031" y="6369966"/>
            <a:ext cx="914400" cy="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819954" y="2808707"/>
            <a:ext cx="1963839" cy="1520890"/>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819954" y="3639131"/>
            <a:ext cx="1963839" cy="690466"/>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19954" y="4329597"/>
            <a:ext cx="1963839" cy="65314"/>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682794" y="4195446"/>
            <a:ext cx="274320" cy="2743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6683508" y="2636345"/>
            <a:ext cx="274320" cy="27432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6682208" y="4257751"/>
            <a:ext cx="274320" cy="27432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6683508" y="3501971"/>
            <a:ext cx="274320" cy="27432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867696" y="5493602"/>
            <a:ext cx="4673630" cy="584775"/>
          </a:xfrm>
          <a:prstGeom prst="rect">
            <a:avLst/>
          </a:prstGeom>
          <a:noFill/>
        </p:spPr>
        <p:txBody>
          <a:bodyPr wrap="square" rtlCol="0">
            <a:spAutoFit/>
          </a:bodyPr>
          <a:lstStyle/>
          <a:p>
            <a:r>
              <a:rPr lang="en-US" sz="1600" dirty="0" smtClean="0">
                <a:solidFill>
                  <a:schemeClr val="bg2">
                    <a:lumMod val="50000"/>
                  </a:schemeClr>
                </a:solidFill>
              </a:rPr>
              <a:t>We can change a policy to influence land use. We’ll do it in response to population growth.</a:t>
            </a:r>
            <a:endParaRPr lang="en-US" sz="1600" dirty="0">
              <a:solidFill>
                <a:schemeClr val="bg2">
                  <a:lumMod val="50000"/>
                </a:schemeClr>
              </a:solidFill>
            </a:endParaRPr>
          </a:p>
        </p:txBody>
      </p:sp>
      <p:cxnSp>
        <p:nvCxnSpPr>
          <p:cNvPr id="41" name="Straight Connector 40"/>
          <p:cNvCxnSpPr>
            <a:stCxn id="37" idx="3"/>
          </p:cNvCxnSpPr>
          <p:nvPr/>
        </p:nvCxnSpPr>
        <p:spPr>
          <a:xfrm flipV="1">
            <a:off x="6957828" y="2608037"/>
            <a:ext cx="123699" cy="165468"/>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64" idx="1"/>
            <a:endCxn id="37" idx="3"/>
          </p:cNvCxnSpPr>
          <p:nvPr/>
        </p:nvCxnSpPr>
        <p:spPr>
          <a:xfrm flipH="1" flipV="1">
            <a:off x="6957828" y="2773505"/>
            <a:ext cx="123699" cy="160083"/>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6" idx="1"/>
            <a:endCxn id="39" idx="3"/>
          </p:cNvCxnSpPr>
          <p:nvPr/>
        </p:nvCxnSpPr>
        <p:spPr>
          <a:xfrm flipH="1">
            <a:off x="6957828" y="3476355"/>
            <a:ext cx="123699" cy="162776"/>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67" idx="1"/>
            <a:endCxn id="39" idx="3"/>
          </p:cNvCxnSpPr>
          <p:nvPr/>
        </p:nvCxnSpPr>
        <p:spPr>
          <a:xfrm flipH="1" flipV="1">
            <a:off x="6957828" y="3639131"/>
            <a:ext cx="123699" cy="162775"/>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9" idx="5"/>
            <a:endCxn id="38" idx="3"/>
          </p:cNvCxnSpPr>
          <p:nvPr/>
        </p:nvCxnSpPr>
        <p:spPr>
          <a:xfrm flipH="1">
            <a:off x="6956528" y="4199478"/>
            <a:ext cx="159289" cy="195433"/>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0" idx="1"/>
            <a:endCxn id="38" idx="3"/>
          </p:cNvCxnSpPr>
          <p:nvPr/>
        </p:nvCxnSpPr>
        <p:spPr>
          <a:xfrm flipH="1" flipV="1">
            <a:off x="6956528" y="4394911"/>
            <a:ext cx="124999" cy="130118"/>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9" idx="1"/>
          </p:cNvCxnSpPr>
          <p:nvPr/>
        </p:nvCxnSpPr>
        <p:spPr>
          <a:xfrm flipH="1">
            <a:off x="7355847" y="1977109"/>
            <a:ext cx="1519707" cy="630928"/>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64" idx="3"/>
          </p:cNvCxnSpPr>
          <p:nvPr/>
        </p:nvCxnSpPr>
        <p:spPr>
          <a:xfrm flipH="1" flipV="1">
            <a:off x="7355847" y="2933588"/>
            <a:ext cx="1519707" cy="366346"/>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66" idx="3"/>
          </p:cNvCxnSpPr>
          <p:nvPr/>
        </p:nvCxnSpPr>
        <p:spPr>
          <a:xfrm flipH="1">
            <a:off x="7355847" y="3299934"/>
            <a:ext cx="1519707" cy="176421"/>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67" idx="3"/>
          </p:cNvCxnSpPr>
          <p:nvPr/>
        </p:nvCxnSpPr>
        <p:spPr>
          <a:xfrm flipH="1" flipV="1">
            <a:off x="7355847" y="3801906"/>
            <a:ext cx="1519707" cy="820854"/>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69" idx="2"/>
          </p:cNvCxnSpPr>
          <p:nvPr/>
        </p:nvCxnSpPr>
        <p:spPr>
          <a:xfrm flipH="1">
            <a:off x="7321557" y="3299934"/>
            <a:ext cx="1553997" cy="899544"/>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70" idx="3"/>
          </p:cNvCxnSpPr>
          <p:nvPr/>
        </p:nvCxnSpPr>
        <p:spPr>
          <a:xfrm flipH="1" flipV="1">
            <a:off x="7355847" y="4525029"/>
            <a:ext cx="1519707" cy="97731"/>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59" name="Cloud 58"/>
          <p:cNvSpPr/>
          <p:nvPr/>
        </p:nvSpPr>
        <p:spPr>
          <a:xfrm>
            <a:off x="8875554" y="1839949"/>
            <a:ext cx="274320" cy="274320"/>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8875554" y="3162774"/>
            <a:ext cx="274320" cy="274320"/>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a:off x="8875554" y="4485600"/>
            <a:ext cx="274320" cy="274320"/>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7081527" y="2470877"/>
            <a:ext cx="274320" cy="599871"/>
            <a:chOff x="4810935" y="2050110"/>
            <a:chExt cx="274320" cy="599871"/>
          </a:xfrm>
          <a:solidFill>
            <a:schemeClr val="accent2"/>
          </a:solidFill>
        </p:grpSpPr>
        <p:sp>
          <p:nvSpPr>
            <p:cNvPr id="63" name="Plaque 62"/>
            <p:cNvSpPr/>
            <p:nvPr/>
          </p:nvSpPr>
          <p:spPr>
            <a:xfrm>
              <a:off x="4810935" y="2050110"/>
              <a:ext cx="274320" cy="274320"/>
            </a:xfrm>
            <a:prstGeom prst="plaqu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Off-page Connector 63"/>
            <p:cNvSpPr/>
            <p:nvPr/>
          </p:nvSpPr>
          <p:spPr>
            <a:xfrm>
              <a:off x="4810935" y="2375661"/>
              <a:ext cx="274320" cy="274320"/>
            </a:xfrm>
            <a:prstGeom prst="flowChartOffpage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7081527" y="3339195"/>
            <a:ext cx="274320" cy="599871"/>
            <a:chOff x="4810935" y="2050110"/>
            <a:chExt cx="274320" cy="599871"/>
          </a:xfrm>
          <a:solidFill>
            <a:schemeClr val="accent2"/>
          </a:solidFill>
        </p:grpSpPr>
        <p:sp>
          <p:nvSpPr>
            <p:cNvPr id="66" name="Rectangle 65"/>
            <p:cNvSpPr/>
            <p:nvPr/>
          </p:nvSpPr>
          <p:spPr>
            <a:xfrm>
              <a:off x="4810935" y="2050110"/>
              <a:ext cx="27432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Off-page Connector 66"/>
            <p:cNvSpPr/>
            <p:nvPr/>
          </p:nvSpPr>
          <p:spPr>
            <a:xfrm>
              <a:off x="4810935" y="2375661"/>
              <a:ext cx="274320" cy="274320"/>
            </a:xfrm>
            <a:prstGeom prst="flowChartOffpage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7081527" y="4062318"/>
            <a:ext cx="274320" cy="599871"/>
            <a:chOff x="4810935" y="2050110"/>
            <a:chExt cx="274320" cy="599871"/>
          </a:xfrm>
          <a:solidFill>
            <a:schemeClr val="accent2"/>
          </a:solidFill>
        </p:grpSpPr>
        <p:sp>
          <p:nvSpPr>
            <p:cNvPr id="69" name="Parallelogram 68"/>
            <p:cNvSpPr/>
            <p:nvPr/>
          </p:nvSpPr>
          <p:spPr>
            <a:xfrm>
              <a:off x="4810935" y="2050110"/>
              <a:ext cx="274320" cy="274320"/>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Off-page Connector 69"/>
            <p:cNvSpPr/>
            <p:nvPr/>
          </p:nvSpPr>
          <p:spPr>
            <a:xfrm>
              <a:off x="4810935" y="2375661"/>
              <a:ext cx="274320" cy="274320"/>
            </a:xfrm>
            <a:prstGeom prst="flowChartOffpage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p:cNvSpPr txBox="1"/>
          <p:nvPr/>
        </p:nvSpPr>
        <p:spPr>
          <a:xfrm>
            <a:off x="5803124" y="2292573"/>
            <a:ext cx="993448" cy="338554"/>
          </a:xfrm>
          <a:prstGeom prst="rect">
            <a:avLst/>
          </a:prstGeom>
          <a:noFill/>
        </p:spPr>
        <p:txBody>
          <a:bodyPr wrap="square" rtlCol="0">
            <a:spAutoFit/>
          </a:bodyPr>
          <a:lstStyle/>
          <a:p>
            <a:r>
              <a:rPr lang="en-US" sz="1600" dirty="0" smtClean="0">
                <a:solidFill>
                  <a:srgbClr val="3E4D54"/>
                </a:solidFill>
              </a:rPr>
              <a:t>Decision</a:t>
            </a:r>
            <a:endParaRPr lang="en-US" sz="1600" dirty="0">
              <a:solidFill>
                <a:srgbClr val="3E4D54"/>
              </a:solidFill>
            </a:endParaRPr>
          </a:p>
        </p:txBody>
      </p:sp>
      <p:sp>
        <p:nvSpPr>
          <p:cNvPr id="72" name="TextBox 71"/>
          <p:cNvSpPr txBox="1"/>
          <p:nvPr/>
        </p:nvSpPr>
        <p:spPr>
          <a:xfrm>
            <a:off x="8495326" y="1482281"/>
            <a:ext cx="997094" cy="338554"/>
          </a:xfrm>
          <a:prstGeom prst="rect">
            <a:avLst/>
          </a:prstGeom>
          <a:noFill/>
        </p:spPr>
        <p:txBody>
          <a:bodyPr wrap="square" rtlCol="0">
            <a:spAutoFit/>
          </a:bodyPr>
          <a:lstStyle/>
          <a:p>
            <a:r>
              <a:rPr lang="en-US" sz="1600" dirty="0" smtClean="0">
                <a:solidFill>
                  <a:srgbClr val="3E4D54"/>
                </a:solidFill>
              </a:rPr>
              <a:t>Scenario</a:t>
            </a:r>
            <a:endParaRPr lang="en-US" sz="1600" dirty="0">
              <a:solidFill>
                <a:srgbClr val="3E4D54"/>
              </a:solidFill>
            </a:endParaRPr>
          </a:p>
        </p:txBody>
      </p:sp>
      <p:sp>
        <p:nvSpPr>
          <p:cNvPr id="73" name="TextBox 72"/>
          <p:cNvSpPr txBox="1"/>
          <p:nvPr/>
        </p:nvSpPr>
        <p:spPr>
          <a:xfrm>
            <a:off x="6838459" y="2037261"/>
            <a:ext cx="760455" cy="338554"/>
          </a:xfrm>
          <a:prstGeom prst="rect">
            <a:avLst/>
          </a:prstGeom>
          <a:noFill/>
        </p:spPr>
        <p:txBody>
          <a:bodyPr wrap="square" rtlCol="0">
            <a:spAutoFit/>
          </a:bodyPr>
          <a:lstStyle/>
          <a:p>
            <a:r>
              <a:rPr lang="en-US" sz="1600" dirty="0" smtClean="0">
                <a:solidFill>
                  <a:srgbClr val="3E4D54"/>
                </a:solidFill>
              </a:rPr>
              <a:t>Policy</a:t>
            </a:r>
            <a:endParaRPr lang="en-US" sz="1600" dirty="0">
              <a:solidFill>
                <a:srgbClr val="3E4D54"/>
              </a:solidFill>
            </a:endParaRPr>
          </a:p>
        </p:txBody>
      </p:sp>
      <p:cxnSp>
        <p:nvCxnSpPr>
          <p:cNvPr id="42" name="Straight Connector 41"/>
          <p:cNvCxnSpPr/>
          <p:nvPr/>
        </p:nvCxnSpPr>
        <p:spPr>
          <a:xfrm>
            <a:off x="4819953" y="6126163"/>
            <a:ext cx="4572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Theory</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2655842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70516"/>
            <a:ext cx="3552800" cy="5055647"/>
          </a:xfrm>
        </p:spPr>
        <p:txBody>
          <a:bodyPr/>
          <a:lstStyle/>
          <a:p>
            <a:r>
              <a:rPr lang="en-US" dirty="0" smtClean="0"/>
              <a:t>Normative</a:t>
            </a:r>
            <a:r>
              <a:rPr lang="en-US" sz="2000" dirty="0" smtClean="0"/>
              <a:t/>
            </a:r>
            <a:br>
              <a:rPr lang="en-US" sz="2000" dirty="0" smtClean="0"/>
            </a:br>
            <a:r>
              <a:rPr lang="en-US" sz="2000" dirty="0" smtClean="0"/>
              <a:t> </a:t>
            </a:r>
            <a:r>
              <a:rPr lang="en-US" dirty="0" smtClean="0"/>
              <a:t/>
            </a:r>
            <a:br>
              <a:rPr lang="en-US" dirty="0" smtClean="0"/>
            </a:br>
            <a:r>
              <a:rPr lang="en-US" sz="1400" b="0" i="0" dirty="0">
                <a:latin typeface="+mn-lt"/>
              </a:rPr>
              <a:t>Let’s look at our decisions here…</a:t>
            </a:r>
            <a:br>
              <a:rPr lang="en-US" sz="1400" b="0" i="0" dirty="0">
                <a:latin typeface="+mn-lt"/>
              </a:rPr>
            </a:br>
            <a:r>
              <a:rPr lang="en-US" sz="1400" b="0" i="0" dirty="0">
                <a:latin typeface="+mn-lt"/>
              </a:rPr>
              <a:t/>
            </a:r>
            <a:br>
              <a:rPr lang="en-US" sz="1400" b="0" i="0" dirty="0">
                <a:latin typeface="+mn-lt"/>
              </a:rPr>
            </a:br>
            <a:r>
              <a:rPr lang="en-US" sz="1400" b="0" i="0" dirty="0">
                <a:latin typeface="+mn-lt"/>
              </a:rPr>
              <a:t>Since we know what will happen when we decide a certain way, we can choose which scenario we want.</a:t>
            </a:r>
            <a:br>
              <a:rPr lang="en-US" sz="1400" b="0" i="0" dirty="0">
                <a:latin typeface="+mn-lt"/>
              </a:rPr>
            </a:br>
            <a:r>
              <a:rPr lang="en-US" sz="1400" b="0" i="0" dirty="0">
                <a:latin typeface="+mn-lt"/>
              </a:rPr>
              <a:t/>
            </a:r>
            <a:br>
              <a:rPr lang="en-US" sz="1400" b="0" i="0" dirty="0">
                <a:latin typeface="+mn-lt"/>
              </a:rPr>
            </a:br>
            <a:r>
              <a:rPr lang="en-US" sz="1400" b="0" i="0" dirty="0">
                <a:latin typeface="+mn-lt"/>
              </a:rPr>
              <a:t>Thus, our policies (or investments) are determined by what we think is good</a:t>
            </a:r>
            <a:r>
              <a:rPr lang="en-US" sz="1400" b="0" i="0" dirty="0" smtClean="0">
                <a:latin typeface="+mn-lt"/>
              </a:rPr>
              <a:t>.</a:t>
            </a:r>
            <a:br>
              <a:rPr lang="en-US" sz="1400" b="0" i="0" dirty="0" smtClean="0">
                <a:latin typeface="+mn-lt"/>
              </a:rPr>
            </a:br>
            <a:r>
              <a:rPr lang="en-US" sz="2800" dirty="0" smtClean="0"/>
              <a:t/>
            </a:r>
            <a:br>
              <a:rPr lang="en-US" sz="2800" dirty="0" smtClean="0"/>
            </a:br>
            <a:r>
              <a:rPr lang="en-US" sz="2800" b="0" i="0" dirty="0" smtClean="0"/>
              <a:t>This is called </a:t>
            </a:r>
            <a:r>
              <a:rPr lang="en-US" sz="2800" i="0" dirty="0" smtClean="0">
                <a:solidFill>
                  <a:schemeClr val="accent1"/>
                </a:solidFill>
              </a:rPr>
              <a:t>normative</a:t>
            </a:r>
            <a:r>
              <a:rPr lang="en-US" sz="2800" b="0" i="0" dirty="0" smtClean="0"/>
              <a:t> planning.</a:t>
            </a:r>
            <a:endParaRPr lang="en-US" sz="1400" b="0" i="0" dirty="0">
              <a:latin typeface="+mn-lt"/>
            </a:endParaRPr>
          </a:p>
        </p:txBody>
      </p:sp>
      <p:cxnSp>
        <p:nvCxnSpPr>
          <p:cNvPr id="27" name="Straight Connector 26"/>
          <p:cNvCxnSpPr/>
          <p:nvPr/>
        </p:nvCxnSpPr>
        <p:spPr>
          <a:xfrm>
            <a:off x="4819954" y="1554163"/>
            <a:ext cx="0" cy="45720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19954" y="6126163"/>
            <a:ext cx="4572000" cy="0"/>
          </a:xfrm>
          <a:prstGeom prst="line">
            <a:avLst/>
          </a:prstGeom>
          <a:ln w="28575">
            <a:solidFill>
              <a:srgbClr val="3E4D54"/>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03835" y="6183320"/>
            <a:ext cx="583814" cy="338554"/>
          </a:xfrm>
          <a:prstGeom prst="rect">
            <a:avLst/>
          </a:prstGeom>
          <a:noFill/>
        </p:spPr>
        <p:txBody>
          <a:bodyPr wrap="none" rtlCol="0">
            <a:spAutoFit/>
          </a:bodyPr>
          <a:lstStyle/>
          <a:p>
            <a:r>
              <a:rPr lang="en-US" sz="1600" b="1" dirty="0" smtClean="0">
                <a:solidFill>
                  <a:schemeClr val="bg2">
                    <a:lumMod val="50000"/>
                  </a:schemeClr>
                </a:solidFill>
              </a:rPr>
              <a:t>time</a:t>
            </a:r>
            <a:endParaRPr lang="en-US" sz="1600" dirty="0" smtClean="0">
              <a:solidFill>
                <a:schemeClr val="bg2">
                  <a:lumMod val="50000"/>
                </a:schemeClr>
              </a:solidFill>
            </a:endParaRPr>
          </a:p>
        </p:txBody>
      </p:sp>
      <p:sp>
        <p:nvSpPr>
          <p:cNvPr id="30" name="TextBox 29"/>
          <p:cNvSpPr txBox="1"/>
          <p:nvPr/>
        </p:nvSpPr>
        <p:spPr>
          <a:xfrm rot="16200000">
            <a:off x="3996069" y="5416499"/>
            <a:ext cx="1151277" cy="338554"/>
          </a:xfrm>
          <a:prstGeom prst="rect">
            <a:avLst/>
          </a:prstGeom>
          <a:noFill/>
        </p:spPr>
        <p:txBody>
          <a:bodyPr wrap="none" rtlCol="0">
            <a:spAutoFit/>
          </a:bodyPr>
          <a:lstStyle/>
          <a:p>
            <a:r>
              <a:rPr lang="en-US" sz="1600" b="1" dirty="0" smtClean="0">
                <a:solidFill>
                  <a:schemeClr val="bg2">
                    <a:lumMod val="50000"/>
                  </a:schemeClr>
                </a:solidFill>
              </a:rPr>
              <a:t>population</a:t>
            </a:r>
            <a:endParaRPr lang="en-US" sz="1600" dirty="0" smtClean="0">
              <a:solidFill>
                <a:schemeClr val="bg2">
                  <a:lumMod val="50000"/>
                </a:schemeClr>
              </a:solidFill>
            </a:endParaRPr>
          </a:p>
        </p:txBody>
      </p:sp>
      <p:cxnSp>
        <p:nvCxnSpPr>
          <p:cNvPr id="31" name="Straight Connector 30"/>
          <p:cNvCxnSpPr/>
          <p:nvPr/>
        </p:nvCxnSpPr>
        <p:spPr>
          <a:xfrm flipH="1" flipV="1">
            <a:off x="4589044" y="4037313"/>
            <a:ext cx="0" cy="91440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78031" y="6369966"/>
            <a:ext cx="914400" cy="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819954" y="2808707"/>
            <a:ext cx="1963839" cy="1520890"/>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819954" y="3639131"/>
            <a:ext cx="1963839" cy="690466"/>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19954" y="4329597"/>
            <a:ext cx="1963839" cy="65314"/>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682794" y="4195446"/>
            <a:ext cx="274320" cy="2743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6683508" y="2636345"/>
            <a:ext cx="274320" cy="27432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6682208" y="4257751"/>
            <a:ext cx="274320" cy="27432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6683508" y="3501971"/>
            <a:ext cx="274320" cy="27432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867696" y="5493602"/>
            <a:ext cx="4673630" cy="584775"/>
          </a:xfrm>
          <a:prstGeom prst="rect">
            <a:avLst/>
          </a:prstGeom>
          <a:noFill/>
        </p:spPr>
        <p:txBody>
          <a:bodyPr wrap="square" rtlCol="0">
            <a:spAutoFit/>
          </a:bodyPr>
          <a:lstStyle/>
          <a:p>
            <a:r>
              <a:rPr lang="en-US" sz="1600" dirty="0" smtClean="0">
                <a:solidFill>
                  <a:schemeClr val="bg2">
                    <a:lumMod val="50000"/>
                  </a:schemeClr>
                </a:solidFill>
              </a:rPr>
              <a:t>We can change a policy to influence land use. We’ll do it in response to population growth.</a:t>
            </a:r>
            <a:endParaRPr lang="en-US" sz="1600" dirty="0">
              <a:solidFill>
                <a:schemeClr val="bg2">
                  <a:lumMod val="50000"/>
                </a:schemeClr>
              </a:solidFill>
            </a:endParaRPr>
          </a:p>
        </p:txBody>
      </p:sp>
      <p:cxnSp>
        <p:nvCxnSpPr>
          <p:cNvPr id="41" name="Straight Connector 40"/>
          <p:cNvCxnSpPr>
            <a:stCxn id="37" idx="3"/>
          </p:cNvCxnSpPr>
          <p:nvPr/>
        </p:nvCxnSpPr>
        <p:spPr>
          <a:xfrm flipV="1">
            <a:off x="6957828" y="2608037"/>
            <a:ext cx="123699" cy="165468"/>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64" idx="1"/>
            <a:endCxn id="37" idx="3"/>
          </p:cNvCxnSpPr>
          <p:nvPr/>
        </p:nvCxnSpPr>
        <p:spPr>
          <a:xfrm flipH="1" flipV="1">
            <a:off x="6957828" y="2773505"/>
            <a:ext cx="123699" cy="160083"/>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6" idx="1"/>
            <a:endCxn id="39" idx="3"/>
          </p:cNvCxnSpPr>
          <p:nvPr/>
        </p:nvCxnSpPr>
        <p:spPr>
          <a:xfrm flipH="1">
            <a:off x="6957828" y="3476355"/>
            <a:ext cx="123699" cy="162776"/>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67" idx="1"/>
            <a:endCxn id="39" idx="3"/>
          </p:cNvCxnSpPr>
          <p:nvPr/>
        </p:nvCxnSpPr>
        <p:spPr>
          <a:xfrm flipH="1" flipV="1">
            <a:off x="6957828" y="3639131"/>
            <a:ext cx="123699" cy="162775"/>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9" idx="5"/>
            <a:endCxn id="38" idx="3"/>
          </p:cNvCxnSpPr>
          <p:nvPr/>
        </p:nvCxnSpPr>
        <p:spPr>
          <a:xfrm flipH="1">
            <a:off x="6956528" y="4199478"/>
            <a:ext cx="159289" cy="195433"/>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0" idx="1"/>
            <a:endCxn id="38" idx="3"/>
          </p:cNvCxnSpPr>
          <p:nvPr/>
        </p:nvCxnSpPr>
        <p:spPr>
          <a:xfrm flipH="1" flipV="1">
            <a:off x="6956528" y="4394911"/>
            <a:ext cx="124999" cy="130118"/>
          </a:xfrm>
          <a:prstGeom prst="line">
            <a:avLst/>
          </a:prstGeom>
          <a:ln w="57150">
            <a:solidFill>
              <a:schemeClr val="accent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9" idx="1"/>
          </p:cNvCxnSpPr>
          <p:nvPr/>
        </p:nvCxnSpPr>
        <p:spPr>
          <a:xfrm flipH="1">
            <a:off x="7355847" y="1977109"/>
            <a:ext cx="1519707" cy="630928"/>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64" idx="3"/>
          </p:cNvCxnSpPr>
          <p:nvPr/>
        </p:nvCxnSpPr>
        <p:spPr>
          <a:xfrm flipH="1" flipV="1">
            <a:off x="7355847" y="2933588"/>
            <a:ext cx="1519707" cy="366346"/>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66" idx="3"/>
          </p:cNvCxnSpPr>
          <p:nvPr/>
        </p:nvCxnSpPr>
        <p:spPr>
          <a:xfrm flipH="1">
            <a:off x="7355847" y="3299934"/>
            <a:ext cx="1519707" cy="176421"/>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67" idx="3"/>
          </p:cNvCxnSpPr>
          <p:nvPr/>
        </p:nvCxnSpPr>
        <p:spPr>
          <a:xfrm flipH="1" flipV="1">
            <a:off x="7355847" y="3801906"/>
            <a:ext cx="1519707" cy="820854"/>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69" idx="2"/>
          </p:cNvCxnSpPr>
          <p:nvPr/>
        </p:nvCxnSpPr>
        <p:spPr>
          <a:xfrm flipH="1">
            <a:off x="7321557" y="3299934"/>
            <a:ext cx="1553997" cy="899544"/>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70" idx="3"/>
          </p:cNvCxnSpPr>
          <p:nvPr/>
        </p:nvCxnSpPr>
        <p:spPr>
          <a:xfrm flipH="1" flipV="1">
            <a:off x="7355847" y="4525029"/>
            <a:ext cx="1519707" cy="97731"/>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59" name="Cloud 58"/>
          <p:cNvSpPr/>
          <p:nvPr/>
        </p:nvSpPr>
        <p:spPr>
          <a:xfrm>
            <a:off x="8875554" y="1839949"/>
            <a:ext cx="274320" cy="274320"/>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8875554" y="3162774"/>
            <a:ext cx="274320" cy="274320"/>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a:off x="8875554" y="4485600"/>
            <a:ext cx="274320" cy="274320"/>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7081527" y="2470877"/>
            <a:ext cx="274320" cy="599871"/>
            <a:chOff x="4810935" y="2050110"/>
            <a:chExt cx="274320" cy="599871"/>
          </a:xfrm>
          <a:solidFill>
            <a:schemeClr val="accent2"/>
          </a:solidFill>
        </p:grpSpPr>
        <p:sp>
          <p:nvSpPr>
            <p:cNvPr id="63" name="Plaque 62"/>
            <p:cNvSpPr/>
            <p:nvPr/>
          </p:nvSpPr>
          <p:spPr>
            <a:xfrm>
              <a:off x="4810935" y="2050110"/>
              <a:ext cx="274320" cy="274320"/>
            </a:xfrm>
            <a:prstGeom prst="plaqu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Off-page Connector 63"/>
            <p:cNvSpPr/>
            <p:nvPr/>
          </p:nvSpPr>
          <p:spPr>
            <a:xfrm>
              <a:off x="4810935" y="2375661"/>
              <a:ext cx="274320" cy="274320"/>
            </a:xfrm>
            <a:prstGeom prst="flowChartOffpage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7081527" y="3339195"/>
            <a:ext cx="274320" cy="599871"/>
            <a:chOff x="4810935" y="2050110"/>
            <a:chExt cx="274320" cy="599871"/>
          </a:xfrm>
          <a:solidFill>
            <a:schemeClr val="accent2"/>
          </a:solidFill>
        </p:grpSpPr>
        <p:sp>
          <p:nvSpPr>
            <p:cNvPr id="66" name="Rectangle 65"/>
            <p:cNvSpPr/>
            <p:nvPr/>
          </p:nvSpPr>
          <p:spPr>
            <a:xfrm>
              <a:off x="4810935" y="2050110"/>
              <a:ext cx="27432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Off-page Connector 66"/>
            <p:cNvSpPr/>
            <p:nvPr/>
          </p:nvSpPr>
          <p:spPr>
            <a:xfrm>
              <a:off x="4810935" y="2375661"/>
              <a:ext cx="274320" cy="274320"/>
            </a:xfrm>
            <a:prstGeom prst="flowChartOffpage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7081527" y="4062318"/>
            <a:ext cx="274320" cy="599871"/>
            <a:chOff x="4810935" y="2050110"/>
            <a:chExt cx="274320" cy="599871"/>
          </a:xfrm>
          <a:solidFill>
            <a:schemeClr val="accent2"/>
          </a:solidFill>
        </p:grpSpPr>
        <p:sp>
          <p:nvSpPr>
            <p:cNvPr id="69" name="Parallelogram 68"/>
            <p:cNvSpPr/>
            <p:nvPr/>
          </p:nvSpPr>
          <p:spPr>
            <a:xfrm>
              <a:off x="4810935" y="2050110"/>
              <a:ext cx="274320" cy="274320"/>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Off-page Connector 69"/>
            <p:cNvSpPr/>
            <p:nvPr/>
          </p:nvSpPr>
          <p:spPr>
            <a:xfrm>
              <a:off x="4810935" y="2375661"/>
              <a:ext cx="274320" cy="274320"/>
            </a:xfrm>
            <a:prstGeom prst="flowChartOffpage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p:cNvSpPr txBox="1"/>
          <p:nvPr/>
        </p:nvSpPr>
        <p:spPr>
          <a:xfrm>
            <a:off x="5803124" y="2292573"/>
            <a:ext cx="993448" cy="338554"/>
          </a:xfrm>
          <a:prstGeom prst="rect">
            <a:avLst/>
          </a:prstGeom>
          <a:noFill/>
        </p:spPr>
        <p:txBody>
          <a:bodyPr wrap="square" rtlCol="0">
            <a:spAutoFit/>
          </a:bodyPr>
          <a:lstStyle/>
          <a:p>
            <a:r>
              <a:rPr lang="en-US" sz="1600" dirty="0" smtClean="0">
                <a:solidFill>
                  <a:srgbClr val="3E4D54"/>
                </a:solidFill>
              </a:rPr>
              <a:t>Decision</a:t>
            </a:r>
            <a:endParaRPr lang="en-US" sz="1600" dirty="0">
              <a:solidFill>
                <a:srgbClr val="3E4D54"/>
              </a:solidFill>
            </a:endParaRPr>
          </a:p>
        </p:txBody>
      </p:sp>
      <p:sp>
        <p:nvSpPr>
          <p:cNvPr id="72" name="TextBox 71"/>
          <p:cNvSpPr txBox="1"/>
          <p:nvPr/>
        </p:nvSpPr>
        <p:spPr>
          <a:xfrm>
            <a:off x="8495326" y="1482281"/>
            <a:ext cx="997094" cy="338554"/>
          </a:xfrm>
          <a:prstGeom prst="rect">
            <a:avLst/>
          </a:prstGeom>
          <a:noFill/>
        </p:spPr>
        <p:txBody>
          <a:bodyPr wrap="square" rtlCol="0">
            <a:spAutoFit/>
          </a:bodyPr>
          <a:lstStyle/>
          <a:p>
            <a:r>
              <a:rPr lang="en-US" sz="1600" dirty="0" smtClean="0">
                <a:solidFill>
                  <a:srgbClr val="3E4D54"/>
                </a:solidFill>
              </a:rPr>
              <a:t>Scenario</a:t>
            </a:r>
            <a:endParaRPr lang="en-US" sz="1600" dirty="0">
              <a:solidFill>
                <a:srgbClr val="3E4D54"/>
              </a:solidFill>
            </a:endParaRPr>
          </a:p>
        </p:txBody>
      </p:sp>
      <p:sp>
        <p:nvSpPr>
          <p:cNvPr id="73" name="TextBox 72"/>
          <p:cNvSpPr txBox="1"/>
          <p:nvPr/>
        </p:nvSpPr>
        <p:spPr>
          <a:xfrm>
            <a:off x="6838459" y="2037261"/>
            <a:ext cx="760455" cy="338554"/>
          </a:xfrm>
          <a:prstGeom prst="rect">
            <a:avLst/>
          </a:prstGeom>
          <a:noFill/>
        </p:spPr>
        <p:txBody>
          <a:bodyPr wrap="square" rtlCol="0">
            <a:spAutoFit/>
          </a:bodyPr>
          <a:lstStyle/>
          <a:p>
            <a:r>
              <a:rPr lang="en-US" sz="1600" dirty="0" smtClean="0">
                <a:solidFill>
                  <a:srgbClr val="3E4D54"/>
                </a:solidFill>
              </a:rPr>
              <a:t>Policy</a:t>
            </a:r>
            <a:endParaRPr lang="en-US" sz="1600" dirty="0">
              <a:solidFill>
                <a:srgbClr val="3E4D54"/>
              </a:solidFill>
            </a:endParaRPr>
          </a:p>
        </p:txBody>
      </p:sp>
      <p:cxnSp>
        <p:nvCxnSpPr>
          <p:cNvPr id="42" name="Straight Connector 41"/>
          <p:cNvCxnSpPr/>
          <p:nvPr/>
        </p:nvCxnSpPr>
        <p:spPr>
          <a:xfrm>
            <a:off x="4819953" y="6126163"/>
            <a:ext cx="4572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Theory</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134107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arallelogram 45"/>
          <p:cNvSpPr/>
          <p:nvPr/>
        </p:nvSpPr>
        <p:spPr>
          <a:xfrm>
            <a:off x="7385394" y="2508641"/>
            <a:ext cx="2743200" cy="2743200"/>
          </a:xfrm>
          <a:prstGeom prst="parallelogram">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aque 52"/>
          <p:cNvSpPr/>
          <p:nvPr/>
        </p:nvSpPr>
        <p:spPr>
          <a:xfrm>
            <a:off x="7385394" y="777389"/>
            <a:ext cx="2743200" cy="2743200"/>
          </a:xfrm>
          <a:prstGeom prst="plaqu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flipV="1">
            <a:off x="4819953" y="2808707"/>
            <a:ext cx="1963839" cy="1520890"/>
          </a:xfrm>
          <a:prstGeom prst="line">
            <a:avLst/>
          </a:prstGeom>
          <a:ln w="57150">
            <a:solidFill>
              <a:schemeClr val="accent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819953" y="3639131"/>
            <a:ext cx="1963839" cy="690466"/>
          </a:xfrm>
          <a:prstGeom prst="line">
            <a:avLst/>
          </a:prstGeom>
          <a:ln w="57150">
            <a:solidFill>
              <a:schemeClr val="accent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819953" y="4329597"/>
            <a:ext cx="1963839" cy="65314"/>
          </a:xfrm>
          <a:prstGeom prst="line">
            <a:avLst/>
          </a:prstGeom>
          <a:ln w="57150">
            <a:solidFill>
              <a:schemeClr val="accent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819367" y="1264025"/>
            <a:ext cx="1963839" cy="1520890"/>
          </a:xfrm>
          <a:prstGeom prst="line">
            <a:avLst/>
          </a:prstGeom>
          <a:ln w="57150">
            <a:solidFill>
              <a:schemeClr val="accent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819367" y="2094449"/>
            <a:ext cx="1963839" cy="690466"/>
          </a:xfrm>
          <a:prstGeom prst="line">
            <a:avLst/>
          </a:prstGeom>
          <a:ln w="57150">
            <a:solidFill>
              <a:schemeClr val="accent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19367" y="2784915"/>
            <a:ext cx="1963839" cy="65314"/>
          </a:xfrm>
          <a:prstGeom prst="line">
            <a:avLst/>
          </a:prstGeom>
          <a:ln w="57150">
            <a:solidFill>
              <a:schemeClr val="accent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820631" y="2116799"/>
            <a:ext cx="1963839" cy="1520890"/>
          </a:xfrm>
          <a:prstGeom prst="line">
            <a:avLst/>
          </a:prstGeom>
          <a:ln w="57150">
            <a:solidFill>
              <a:schemeClr val="accent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820631" y="2853876"/>
            <a:ext cx="1998150" cy="783813"/>
          </a:xfrm>
          <a:prstGeom prst="line">
            <a:avLst/>
          </a:prstGeom>
          <a:ln w="57150">
            <a:solidFill>
              <a:schemeClr val="accent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820631" y="3637689"/>
            <a:ext cx="1963839" cy="65314"/>
          </a:xfrm>
          <a:prstGeom prst="line">
            <a:avLst/>
          </a:prstGeom>
          <a:ln w="57150">
            <a:solidFill>
              <a:schemeClr val="accent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827771" y="2869398"/>
            <a:ext cx="1963839" cy="1520890"/>
          </a:xfrm>
          <a:prstGeom prst="line">
            <a:avLst/>
          </a:prstGeom>
          <a:ln w="57150">
            <a:solidFill>
              <a:schemeClr val="accent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827771" y="3699822"/>
            <a:ext cx="1963839" cy="690466"/>
          </a:xfrm>
          <a:prstGeom prst="line">
            <a:avLst/>
          </a:prstGeom>
          <a:ln w="57150">
            <a:solidFill>
              <a:schemeClr val="accent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827771" y="4390288"/>
            <a:ext cx="1963839" cy="65314"/>
          </a:xfrm>
          <a:prstGeom prst="line">
            <a:avLst/>
          </a:prstGeom>
          <a:ln w="57150">
            <a:solidFill>
              <a:schemeClr val="accent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90" name="Cloud 89"/>
          <p:cNvSpPr/>
          <p:nvPr/>
        </p:nvSpPr>
        <p:spPr>
          <a:xfrm>
            <a:off x="8619834" y="1091663"/>
            <a:ext cx="274320" cy="274320"/>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a:off x="8619834" y="2713069"/>
            <a:ext cx="274320" cy="274320"/>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a:off x="8619834" y="1957289"/>
            <a:ext cx="274320" cy="274320"/>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a:off x="8619834" y="3565843"/>
            <a:ext cx="274320" cy="274320"/>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a:off x="8619834" y="4318442"/>
            <a:ext cx="274320" cy="274320"/>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599" y="1070516"/>
            <a:ext cx="3694489" cy="5055647"/>
          </a:xfrm>
        </p:spPr>
        <p:txBody>
          <a:bodyPr/>
          <a:lstStyle/>
          <a:p>
            <a:r>
              <a:rPr lang="en-US" dirty="0" smtClean="0"/>
              <a:t>Explorative</a:t>
            </a:r>
            <a:r>
              <a:rPr lang="en-US" sz="2000" dirty="0" smtClean="0"/>
              <a:t/>
            </a:r>
            <a:br>
              <a:rPr lang="en-US" sz="2000" dirty="0" smtClean="0"/>
            </a:br>
            <a:r>
              <a:rPr lang="en-US" sz="2000" dirty="0" smtClean="0"/>
              <a:t> </a:t>
            </a:r>
            <a:r>
              <a:rPr lang="en-US" dirty="0" smtClean="0"/>
              <a:t/>
            </a:r>
            <a:br>
              <a:rPr lang="en-US" dirty="0" smtClean="0"/>
            </a:br>
            <a:r>
              <a:rPr lang="en-US" sz="1400" b="0" i="0" dirty="0">
                <a:latin typeface="+mn-lt"/>
              </a:rPr>
              <a:t>But what if several scenarios are equally possible?</a:t>
            </a:r>
            <a:br>
              <a:rPr lang="en-US" sz="1400" b="0" i="0" dirty="0">
                <a:latin typeface="+mn-lt"/>
              </a:rPr>
            </a:br>
            <a:r>
              <a:rPr lang="en-US" sz="1400" b="0" i="0" dirty="0">
                <a:latin typeface="+mn-lt"/>
              </a:rPr>
              <a:t/>
            </a:r>
            <a:br>
              <a:rPr lang="en-US" sz="1400" b="0" i="0" dirty="0">
                <a:latin typeface="+mn-lt"/>
              </a:rPr>
            </a:br>
            <a:r>
              <a:rPr lang="en-US" sz="1400" b="0" i="0" dirty="0">
                <a:latin typeface="+mn-lt"/>
              </a:rPr>
              <a:t>We select policies that will work for as many </a:t>
            </a:r>
            <a:r>
              <a:rPr lang="en-US" sz="1400" b="0" i="0" dirty="0" smtClean="0">
                <a:latin typeface="+mn-lt"/>
              </a:rPr>
              <a:t>plausible futures as </a:t>
            </a:r>
            <a:r>
              <a:rPr lang="en-US" sz="1400" b="0" i="0" dirty="0">
                <a:latin typeface="+mn-lt"/>
              </a:rPr>
              <a:t>possible</a:t>
            </a:r>
            <a:r>
              <a:rPr lang="en-US" sz="1400" b="0" i="0" dirty="0" smtClean="0">
                <a:latin typeface="+mn-lt"/>
              </a:rPr>
              <a:t>.</a:t>
            </a:r>
            <a:br>
              <a:rPr lang="en-US" sz="1400" b="0" i="0" dirty="0" smtClean="0">
                <a:latin typeface="+mn-lt"/>
              </a:rPr>
            </a:br>
            <a:r>
              <a:rPr lang="en-US" sz="2800" dirty="0" smtClean="0"/>
              <a:t/>
            </a:r>
            <a:br>
              <a:rPr lang="en-US" sz="2800" dirty="0" smtClean="0"/>
            </a:br>
            <a:r>
              <a:rPr lang="en-US" sz="2800" b="0" i="0" dirty="0" smtClean="0"/>
              <a:t>That’s called </a:t>
            </a:r>
            <a:r>
              <a:rPr lang="en-US" sz="2800" i="0" dirty="0" smtClean="0">
                <a:solidFill>
                  <a:schemeClr val="accent1"/>
                </a:solidFill>
              </a:rPr>
              <a:t>explorative</a:t>
            </a:r>
            <a:r>
              <a:rPr lang="en-US" sz="2800" b="0" i="0" dirty="0" smtClean="0"/>
              <a:t> planning.</a:t>
            </a:r>
            <a:endParaRPr lang="en-US" sz="1400" b="0" i="0" dirty="0">
              <a:latin typeface="+mn-lt"/>
            </a:endParaRPr>
          </a:p>
        </p:txBody>
      </p:sp>
      <p:cxnSp>
        <p:nvCxnSpPr>
          <p:cNvPr id="27" name="Straight Connector 26"/>
          <p:cNvCxnSpPr/>
          <p:nvPr/>
        </p:nvCxnSpPr>
        <p:spPr>
          <a:xfrm>
            <a:off x="4819954" y="1554163"/>
            <a:ext cx="0" cy="45720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19954" y="6126163"/>
            <a:ext cx="4572000" cy="0"/>
          </a:xfrm>
          <a:prstGeom prst="line">
            <a:avLst/>
          </a:prstGeom>
          <a:ln w="28575">
            <a:solidFill>
              <a:srgbClr val="3E4D54"/>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03835" y="6183320"/>
            <a:ext cx="583814" cy="338554"/>
          </a:xfrm>
          <a:prstGeom prst="rect">
            <a:avLst/>
          </a:prstGeom>
          <a:noFill/>
        </p:spPr>
        <p:txBody>
          <a:bodyPr wrap="none" rtlCol="0">
            <a:spAutoFit/>
          </a:bodyPr>
          <a:lstStyle/>
          <a:p>
            <a:r>
              <a:rPr lang="en-US" sz="1600" b="1" dirty="0" smtClean="0">
                <a:solidFill>
                  <a:schemeClr val="bg2">
                    <a:lumMod val="50000"/>
                  </a:schemeClr>
                </a:solidFill>
              </a:rPr>
              <a:t>time</a:t>
            </a:r>
            <a:endParaRPr lang="en-US" sz="1600" dirty="0" smtClean="0">
              <a:solidFill>
                <a:schemeClr val="bg2">
                  <a:lumMod val="50000"/>
                </a:schemeClr>
              </a:solidFill>
            </a:endParaRPr>
          </a:p>
        </p:txBody>
      </p:sp>
      <p:sp>
        <p:nvSpPr>
          <p:cNvPr id="30" name="TextBox 29"/>
          <p:cNvSpPr txBox="1"/>
          <p:nvPr/>
        </p:nvSpPr>
        <p:spPr>
          <a:xfrm rot="16200000">
            <a:off x="3996069" y="5416499"/>
            <a:ext cx="1151277" cy="338554"/>
          </a:xfrm>
          <a:prstGeom prst="rect">
            <a:avLst/>
          </a:prstGeom>
          <a:noFill/>
        </p:spPr>
        <p:txBody>
          <a:bodyPr wrap="none" rtlCol="0">
            <a:spAutoFit/>
          </a:bodyPr>
          <a:lstStyle/>
          <a:p>
            <a:r>
              <a:rPr lang="en-US" sz="1600" b="1" dirty="0" smtClean="0">
                <a:solidFill>
                  <a:schemeClr val="bg2">
                    <a:lumMod val="50000"/>
                  </a:schemeClr>
                </a:solidFill>
              </a:rPr>
              <a:t>population</a:t>
            </a:r>
            <a:endParaRPr lang="en-US" sz="1600" dirty="0" smtClean="0">
              <a:solidFill>
                <a:schemeClr val="bg2">
                  <a:lumMod val="50000"/>
                </a:schemeClr>
              </a:solidFill>
            </a:endParaRPr>
          </a:p>
        </p:txBody>
      </p:sp>
      <p:cxnSp>
        <p:nvCxnSpPr>
          <p:cNvPr id="31" name="Straight Connector 30"/>
          <p:cNvCxnSpPr/>
          <p:nvPr/>
        </p:nvCxnSpPr>
        <p:spPr>
          <a:xfrm flipH="1" flipV="1">
            <a:off x="4589044" y="4037313"/>
            <a:ext cx="0" cy="91440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78031" y="6369966"/>
            <a:ext cx="914400" cy="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682794" y="4195446"/>
            <a:ext cx="274320" cy="274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4819953" y="6126163"/>
            <a:ext cx="4572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6682857" y="2636345"/>
            <a:ext cx="274320" cy="274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682857" y="4257751"/>
            <a:ext cx="274320" cy="274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682857" y="3501971"/>
            <a:ext cx="274320" cy="274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Theory</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2490916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070516"/>
            <a:ext cx="3694489" cy="5055647"/>
          </a:xfrm>
        </p:spPr>
        <p:txBody>
          <a:bodyPr/>
          <a:lstStyle/>
          <a:p>
            <a:r>
              <a:rPr lang="en-US" dirty="0" smtClean="0"/>
              <a:t>Predictive</a:t>
            </a:r>
            <a:r>
              <a:rPr lang="en-US" sz="2000" dirty="0" smtClean="0"/>
              <a:t/>
            </a:r>
            <a:br>
              <a:rPr lang="en-US" sz="2000" dirty="0" smtClean="0"/>
            </a:br>
            <a:r>
              <a:rPr lang="en-US" sz="2000" dirty="0" smtClean="0"/>
              <a:t> </a:t>
            </a:r>
            <a:r>
              <a:rPr lang="en-US" dirty="0" smtClean="0"/>
              <a:t/>
            </a:r>
            <a:br>
              <a:rPr lang="en-US" dirty="0" smtClean="0"/>
            </a:br>
            <a:r>
              <a:rPr lang="en-US" sz="1400" b="0" i="0" dirty="0">
                <a:latin typeface="+mn-lt"/>
              </a:rPr>
              <a:t>And if we know what’s going to happen and we need to be ready for it</a:t>
            </a:r>
            <a:r>
              <a:rPr lang="en-US" sz="1400" b="0" i="0" dirty="0" smtClean="0">
                <a:latin typeface="+mn-lt"/>
              </a:rPr>
              <a:t>…</a:t>
            </a:r>
            <a:br>
              <a:rPr lang="en-US" sz="1400" b="0" i="0" dirty="0" smtClean="0">
                <a:latin typeface="+mn-lt"/>
              </a:rPr>
            </a:br>
            <a:r>
              <a:rPr lang="en-US" sz="2800" dirty="0" smtClean="0"/>
              <a:t/>
            </a:r>
            <a:br>
              <a:rPr lang="en-US" sz="2800" dirty="0" smtClean="0"/>
            </a:br>
            <a:r>
              <a:rPr lang="en-US" sz="2800" b="0" i="0" dirty="0" smtClean="0"/>
              <a:t>That’s </a:t>
            </a:r>
            <a:r>
              <a:rPr lang="en-US" sz="2800" i="0" dirty="0" smtClean="0">
                <a:solidFill>
                  <a:schemeClr val="accent1"/>
                </a:solidFill>
              </a:rPr>
              <a:t>predictive</a:t>
            </a:r>
            <a:r>
              <a:rPr lang="en-US" sz="2800" b="0" i="0" dirty="0" smtClean="0"/>
              <a:t> planning.</a:t>
            </a:r>
            <a:endParaRPr lang="en-US" sz="1400" b="0" i="0" dirty="0">
              <a:latin typeface="+mn-lt"/>
            </a:endParaRPr>
          </a:p>
        </p:txBody>
      </p:sp>
      <p:cxnSp>
        <p:nvCxnSpPr>
          <p:cNvPr id="27" name="Straight Connector 26"/>
          <p:cNvCxnSpPr/>
          <p:nvPr/>
        </p:nvCxnSpPr>
        <p:spPr>
          <a:xfrm>
            <a:off x="4819954" y="1554163"/>
            <a:ext cx="0" cy="45720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19954" y="6126163"/>
            <a:ext cx="4572000" cy="0"/>
          </a:xfrm>
          <a:prstGeom prst="line">
            <a:avLst/>
          </a:prstGeom>
          <a:ln w="28575">
            <a:solidFill>
              <a:srgbClr val="3E4D54"/>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03835" y="6183320"/>
            <a:ext cx="583814" cy="338554"/>
          </a:xfrm>
          <a:prstGeom prst="rect">
            <a:avLst/>
          </a:prstGeom>
          <a:noFill/>
        </p:spPr>
        <p:txBody>
          <a:bodyPr wrap="none" rtlCol="0">
            <a:spAutoFit/>
          </a:bodyPr>
          <a:lstStyle/>
          <a:p>
            <a:r>
              <a:rPr lang="en-US" sz="1600" b="1" dirty="0" smtClean="0">
                <a:solidFill>
                  <a:schemeClr val="bg2">
                    <a:lumMod val="50000"/>
                  </a:schemeClr>
                </a:solidFill>
              </a:rPr>
              <a:t>time</a:t>
            </a:r>
            <a:endParaRPr lang="en-US" sz="1600" dirty="0" smtClean="0">
              <a:solidFill>
                <a:schemeClr val="bg2">
                  <a:lumMod val="50000"/>
                </a:schemeClr>
              </a:solidFill>
            </a:endParaRPr>
          </a:p>
        </p:txBody>
      </p:sp>
      <p:sp>
        <p:nvSpPr>
          <p:cNvPr id="30" name="TextBox 29"/>
          <p:cNvSpPr txBox="1"/>
          <p:nvPr/>
        </p:nvSpPr>
        <p:spPr>
          <a:xfrm rot="16200000">
            <a:off x="3996069" y="5416499"/>
            <a:ext cx="1151277" cy="338554"/>
          </a:xfrm>
          <a:prstGeom prst="rect">
            <a:avLst/>
          </a:prstGeom>
          <a:noFill/>
        </p:spPr>
        <p:txBody>
          <a:bodyPr wrap="none" rtlCol="0">
            <a:spAutoFit/>
          </a:bodyPr>
          <a:lstStyle/>
          <a:p>
            <a:r>
              <a:rPr lang="en-US" sz="1600" b="1" dirty="0" smtClean="0">
                <a:solidFill>
                  <a:schemeClr val="bg2">
                    <a:lumMod val="50000"/>
                  </a:schemeClr>
                </a:solidFill>
              </a:rPr>
              <a:t>population</a:t>
            </a:r>
            <a:endParaRPr lang="en-US" sz="1600" dirty="0" smtClean="0">
              <a:solidFill>
                <a:schemeClr val="bg2">
                  <a:lumMod val="50000"/>
                </a:schemeClr>
              </a:solidFill>
            </a:endParaRPr>
          </a:p>
        </p:txBody>
      </p:sp>
      <p:cxnSp>
        <p:nvCxnSpPr>
          <p:cNvPr id="31" name="Straight Connector 30"/>
          <p:cNvCxnSpPr/>
          <p:nvPr/>
        </p:nvCxnSpPr>
        <p:spPr>
          <a:xfrm flipH="1" flipV="1">
            <a:off x="4589044" y="4037313"/>
            <a:ext cx="0" cy="91440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78031" y="6369966"/>
            <a:ext cx="914400" cy="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9953" y="6126163"/>
            <a:ext cx="4572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822971" y="1224747"/>
            <a:ext cx="3863819" cy="3100774"/>
          </a:xfrm>
          <a:prstGeom prst="line">
            <a:avLst/>
          </a:prstGeom>
          <a:ln w="57150">
            <a:solidFill>
              <a:schemeClr val="accent5">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Plaque 34"/>
          <p:cNvSpPr/>
          <p:nvPr/>
        </p:nvSpPr>
        <p:spPr>
          <a:xfrm>
            <a:off x="8685939" y="1087587"/>
            <a:ext cx="274320" cy="274320"/>
          </a:xfrm>
          <a:prstGeom prst="plaqu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6697491" y="2559736"/>
            <a:ext cx="274320" cy="27432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82794" y="4195446"/>
            <a:ext cx="274320" cy="2743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Theory</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60586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Advice for Scenario Planning</a:t>
            </a:r>
            <a:endParaRPr lang="en-US" sz="4800" dirty="0"/>
          </a:p>
        </p:txBody>
      </p:sp>
    </p:spTree>
    <p:extLst>
      <p:ext uri="{BB962C8B-B14F-4D97-AF65-F5344CB8AC3E}">
        <p14:creationId xmlns:p14="http://schemas.microsoft.com/office/powerpoint/2010/main" val="91379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Objective and Outline</a:t>
            </a:r>
            <a:endParaRPr lang="en-US" sz="4800" dirty="0"/>
          </a:p>
        </p:txBody>
      </p:sp>
    </p:spTree>
    <p:extLst>
      <p:ext uri="{BB962C8B-B14F-4D97-AF65-F5344CB8AC3E}">
        <p14:creationId xmlns:p14="http://schemas.microsoft.com/office/powerpoint/2010/main" val="4160639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Defining a Question</a:t>
            </a:r>
            <a:endParaRPr lang="en-US" dirty="0"/>
          </a:p>
        </p:txBody>
      </p:sp>
      <p:sp>
        <p:nvSpPr>
          <p:cNvPr id="7" name="Content Placeholder 6"/>
          <p:cNvSpPr>
            <a:spLocks noGrp="1"/>
          </p:cNvSpPr>
          <p:nvPr>
            <p:ph sz="half" idx="1"/>
          </p:nvPr>
        </p:nvSpPr>
        <p:spPr/>
        <p:txBody>
          <a:bodyPr>
            <a:normAutofit/>
          </a:bodyPr>
          <a:lstStyle/>
          <a:p>
            <a:r>
              <a:rPr lang="en-US" sz="1800" b="1" dirty="0" smtClean="0">
                <a:solidFill>
                  <a:schemeClr val="accent1"/>
                </a:solidFill>
              </a:rPr>
              <a:t>A question is defined by:</a:t>
            </a:r>
          </a:p>
          <a:p>
            <a:pPr lvl="1"/>
            <a:r>
              <a:rPr lang="en-US" sz="1800" dirty="0" smtClean="0"/>
              <a:t>A subject (“our region” or “our transit system”)</a:t>
            </a:r>
          </a:p>
          <a:p>
            <a:pPr lvl="1"/>
            <a:r>
              <a:rPr lang="en-US" sz="1800" dirty="0" smtClean="0"/>
              <a:t>A timeframe/horizon (“by 2050”)</a:t>
            </a:r>
          </a:p>
          <a:p>
            <a:pPr lvl="1"/>
            <a:r>
              <a:rPr lang="en-US" sz="1800" dirty="0" smtClean="0"/>
              <a:t>An objective (“in order to prioritize investments”)</a:t>
            </a:r>
          </a:p>
          <a:p>
            <a:r>
              <a:rPr lang="en-US" sz="1800" b="1" dirty="0" smtClean="0">
                <a:solidFill>
                  <a:schemeClr val="accent1"/>
                </a:solidFill>
              </a:rPr>
              <a:t>Questions can be…</a:t>
            </a:r>
          </a:p>
          <a:p>
            <a:pPr lvl="1"/>
            <a:r>
              <a:rPr lang="en-US" sz="1800" dirty="0" smtClean="0"/>
              <a:t>Predictive | What do we think is going to happen?</a:t>
            </a:r>
          </a:p>
          <a:p>
            <a:pPr lvl="1"/>
            <a:r>
              <a:rPr lang="en-US" sz="1800" dirty="0" smtClean="0"/>
              <a:t>Normative | How can we make something desirable happen?</a:t>
            </a:r>
          </a:p>
          <a:p>
            <a:pPr lvl="1"/>
            <a:r>
              <a:rPr lang="en-US" sz="1800" dirty="0" smtClean="0"/>
              <a:t>Explorative | What could possibly happen?</a:t>
            </a:r>
          </a:p>
        </p:txBody>
      </p:sp>
      <p:sp>
        <p:nvSpPr>
          <p:cNvPr id="2" name="Content Placeholder 1"/>
          <p:cNvSpPr>
            <a:spLocks noGrp="1"/>
          </p:cNvSpPr>
          <p:nvPr>
            <p:ph sz="half" idx="2"/>
          </p:nvPr>
        </p:nvSpPr>
        <p:spPr/>
        <p:txBody>
          <a:bodyPr>
            <a:normAutofit/>
          </a:bodyPr>
          <a:lstStyle/>
          <a:p>
            <a:r>
              <a:rPr lang="en-US" sz="1800" b="1" dirty="0">
                <a:solidFill>
                  <a:schemeClr val="accent1"/>
                </a:solidFill>
              </a:rPr>
              <a:t>In practice, you will combine these</a:t>
            </a:r>
          </a:p>
          <a:p>
            <a:pPr lvl="1"/>
            <a:r>
              <a:rPr lang="en-US" dirty="0"/>
              <a:t>Fully predictive may seem to lack imagination</a:t>
            </a:r>
          </a:p>
          <a:p>
            <a:pPr lvl="1"/>
            <a:r>
              <a:rPr lang="en-US" dirty="0"/>
              <a:t>Fully normative may seem biased</a:t>
            </a:r>
          </a:p>
          <a:p>
            <a:pPr lvl="1"/>
            <a:r>
              <a:rPr lang="en-US" dirty="0"/>
              <a:t>Fully explorative may seem </a:t>
            </a:r>
            <a:r>
              <a:rPr lang="en-US" dirty="0" smtClean="0"/>
              <a:t>wasteful</a:t>
            </a:r>
            <a:endParaRPr lang="en-US" dirty="0"/>
          </a:p>
        </p:txBody>
      </p:sp>
      <p:sp>
        <p:nvSpPr>
          <p:cNvPr id="5" name="TextBox 4"/>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Advice</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90143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Identifying Variables </a:t>
            </a:r>
            <a:r>
              <a:rPr lang="en-US" sz="1400" dirty="0" smtClean="0"/>
              <a:t/>
            </a:r>
            <a:br>
              <a:rPr lang="en-US" sz="1400" dirty="0" smtClean="0"/>
            </a:br>
            <a:r>
              <a:rPr lang="en-US" sz="2000" dirty="0"/>
              <a:t/>
            </a:r>
            <a:br>
              <a:rPr lang="en-US" sz="2000" dirty="0"/>
            </a:br>
            <a:r>
              <a:rPr lang="en-US" sz="2400" b="0" i="0" dirty="0" smtClean="0"/>
              <a:t>Commonly-cited variables adapted from NCHRP 750: </a:t>
            </a:r>
            <a:r>
              <a:rPr lang="en-US" sz="2400" b="0" dirty="0" smtClean="0"/>
              <a:t>Foresight Series</a:t>
            </a:r>
            <a:endParaRPr lang="en-US" dirty="0"/>
          </a:p>
        </p:txBody>
      </p:sp>
      <p:sp>
        <p:nvSpPr>
          <p:cNvPr id="7" name="Content Placeholder 6"/>
          <p:cNvSpPr>
            <a:spLocks noGrp="1"/>
          </p:cNvSpPr>
          <p:nvPr>
            <p:ph sz="half" idx="1"/>
          </p:nvPr>
        </p:nvSpPr>
        <p:spPr/>
        <p:txBody>
          <a:bodyPr>
            <a:normAutofit fontScale="92500" lnSpcReduction="10000"/>
          </a:bodyPr>
          <a:lstStyle/>
          <a:p>
            <a:r>
              <a:rPr lang="en-US" b="1" dirty="0" smtClean="0">
                <a:solidFill>
                  <a:schemeClr val="accent1"/>
                </a:solidFill>
              </a:rPr>
              <a:t>Economics</a:t>
            </a:r>
          </a:p>
          <a:p>
            <a:pPr lvl="1"/>
            <a:r>
              <a:rPr lang="en-US" dirty="0" smtClean="0"/>
              <a:t>Income, unemployment, GDP, inequality</a:t>
            </a:r>
          </a:p>
          <a:p>
            <a:pPr lvl="1"/>
            <a:r>
              <a:rPr lang="en-US" dirty="0" smtClean="0"/>
              <a:t>Global and local trade levels, shipping, supply chains</a:t>
            </a:r>
          </a:p>
          <a:p>
            <a:pPr lvl="1"/>
            <a:r>
              <a:rPr lang="en-US" dirty="0" smtClean="0"/>
              <a:t>Domestic manufacturing, online retailing</a:t>
            </a:r>
          </a:p>
          <a:p>
            <a:r>
              <a:rPr lang="en-US" b="1" dirty="0" smtClean="0">
                <a:solidFill>
                  <a:schemeClr val="accent1"/>
                </a:solidFill>
              </a:rPr>
              <a:t>Environment and Land Use</a:t>
            </a:r>
          </a:p>
          <a:p>
            <a:pPr lvl="1"/>
            <a:r>
              <a:rPr lang="en-US" dirty="0" smtClean="0"/>
              <a:t>Water scarcity, sea level rise, fires</a:t>
            </a:r>
          </a:p>
          <a:p>
            <a:pPr lvl="1"/>
            <a:r>
              <a:rPr lang="en-US" dirty="0" smtClean="0"/>
              <a:t>Emissions and air quality</a:t>
            </a:r>
          </a:p>
          <a:p>
            <a:pPr lvl="1"/>
            <a:r>
              <a:rPr lang="en-US" dirty="0" smtClean="0"/>
              <a:t>Development rates and open/rural land preservation</a:t>
            </a:r>
          </a:p>
          <a:p>
            <a:r>
              <a:rPr lang="en-US" b="1" dirty="0" smtClean="0">
                <a:solidFill>
                  <a:schemeClr val="accent1"/>
                </a:solidFill>
              </a:rPr>
              <a:t>Technology</a:t>
            </a:r>
          </a:p>
          <a:p>
            <a:pPr lvl="1"/>
            <a:r>
              <a:rPr lang="en-US" dirty="0" smtClean="0"/>
              <a:t>Printed fabrication/</a:t>
            </a:r>
            <a:r>
              <a:rPr lang="en-US" dirty="0" err="1" smtClean="0"/>
              <a:t>micromanufacture</a:t>
            </a:r>
            <a:endParaRPr lang="en-US" dirty="0" smtClean="0"/>
          </a:p>
          <a:p>
            <a:pPr lvl="1"/>
            <a:r>
              <a:rPr lang="en-US" dirty="0" smtClean="0"/>
              <a:t>Automation in manufacturing and transportation</a:t>
            </a:r>
          </a:p>
          <a:p>
            <a:pPr lvl="1"/>
            <a:endParaRPr lang="en-US" dirty="0" smtClean="0"/>
          </a:p>
        </p:txBody>
      </p:sp>
      <p:sp>
        <p:nvSpPr>
          <p:cNvPr id="3" name="Content Placeholder 2"/>
          <p:cNvSpPr>
            <a:spLocks noGrp="1"/>
          </p:cNvSpPr>
          <p:nvPr>
            <p:ph sz="half" idx="2"/>
          </p:nvPr>
        </p:nvSpPr>
        <p:spPr/>
        <p:txBody>
          <a:bodyPr>
            <a:normAutofit fontScale="92500" lnSpcReduction="10000"/>
          </a:bodyPr>
          <a:lstStyle/>
          <a:p>
            <a:r>
              <a:rPr lang="en-US" b="1" dirty="0">
                <a:solidFill>
                  <a:schemeClr val="accent1"/>
                </a:solidFill>
              </a:rPr>
              <a:t>Transportation</a:t>
            </a:r>
          </a:p>
          <a:p>
            <a:pPr lvl="1"/>
            <a:r>
              <a:rPr lang="en-US" dirty="0" smtClean="0"/>
              <a:t>Transportation network companies - TNCs </a:t>
            </a:r>
            <a:r>
              <a:rPr lang="en-US" dirty="0"/>
              <a:t>(Uber/Lyft), mobility as-a-service</a:t>
            </a:r>
          </a:p>
          <a:p>
            <a:pPr lvl="1"/>
            <a:r>
              <a:rPr lang="en-US" dirty="0"/>
              <a:t>Mode choice</a:t>
            </a:r>
          </a:p>
          <a:p>
            <a:r>
              <a:rPr lang="en-US" b="1" dirty="0">
                <a:solidFill>
                  <a:schemeClr val="accent1"/>
                </a:solidFill>
              </a:rPr>
              <a:t>Demographics</a:t>
            </a:r>
          </a:p>
          <a:p>
            <a:pPr lvl="1"/>
            <a:r>
              <a:rPr lang="en-US" dirty="0"/>
              <a:t>Aging population</a:t>
            </a:r>
          </a:p>
          <a:p>
            <a:pPr lvl="1"/>
            <a:r>
              <a:rPr lang="en-US" dirty="0"/>
              <a:t>Growth rate, inward/outward migration, labor force participation</a:t>
            </a:r>
          </a:p>
          <a:p>
            <a:endParaRPr lang="en-US" dirty="0"/>
          </a:p>
        </p:txBody>
      </p:sp>
      <p:sp>
        <p:nvSpPr>
          <p:cNvPr id="5" name="TextBox 4"/>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Advice</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1669696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070516"/>
            <a:ext cx="3995854" cy="1482561"/>
          </a:xfrm>
        </p:spPr>
        <p:txBody>
          <a:bodyPr/>
          <a:lstStyle/>
          <a:p>
            <a:r>
              <a:rPr lang="en-US" dirty="0" smtClean="0"/>
              <a:t>Envisioning Scenarios</a:t>
            </a:r>
            <a:r>
              <a:rPr lang="en-US" sz="2000" dirty="0" smtClean="0"/>
              <a:t/>
            </a:r>
            <a:br>
              <a:rPr lang="en-US" sz="2000" dirty="0" smtClean="0"/>
            </a:br>
            <a:r>
              <a:rPr lang="en-US" sz="2000" dirty="0"/>
              <a:t/>
            </a:r>
            <a:br>
              <a:rPr lang="en-US" sz="2000" dirty="0"/>
            </a:br>
            <a:endParaRPr lang="en-US" dirty="0"/>
          </a:p>
        </p:txBody>
      </p:sp>
      <p:pic>
        <p:nvPicPr>
          <p:cNvPr id="4" name="Content Placeholder 3"/>
          <p:cNvPicPr>
            <a:picLocks noGrp="1"/>
          </p:cNvPicPr>
          <p:nvPr>
            <p:ph idx="1"/>
          </p:nvPr>
        </p:nvPicPr>
        <p:blipFill>
          <a:blip r:embed="rId2"/>
          <a:stretch>
            <a:fillRect/>
          </a:stretch>
        </p:blipFill>
        <p:spPr>
          <a:xfrm>
            <a:off x="4906963" y="1123497"/>
            <a:ext cx="6675437" cy="4949144"/>
          </a:xfrm>
          <a:prstGeom prst="rect">
            <a:avLst/>
          </a:prstGeom>
        </p:spPr>
      </p:pic>
      <p:sp>
        <p:nvSpPr>
          <p:cNvPr id="8" name="Content Placeholder 6"/>
          <p:cNvSpPr txBox="1">
            <a:spLocks/>
          </p:cNvSpPr>
          <p:nvPr/>
        </p:nvSpPr>
        <p:spPr>
          <a:xfrm>
            <a:off x="609600" y="2553077"/>
            <a:ext cx="4297363" cy="35195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2400"/>
              </a:spcBef>
              <a:buClr>
                <a:schemeClr val="accent1"/>
              </a:buClr>
              <a:buSzPct val="100000"/>
              <a:buFontTx/>
              <a:buBlip>
                <a:blip r:embed="rId3"/>
              </a:buBlip>
              <a:defRPr sz="2000" b="0" kern="1200">
                <a:solidFill>
                  <a:srgbClr val="3E4D54"/>
                </a:solidFill>
                <a:latin typeface="+mn-lt"/>
                <a:ea typeface="+mn-ea"/>
                <a:cs typeface="Arial" pitchFamily="34" charset="0"/>
              </a:defRPr>
            </a:lvl1pPr>
            <a:lvl2pPr marL="742950" indent="-285750" algn="l" defTabSz="914400" rtl="0" eaLnBrk="1" latinLnBrk="0" hangingPunct="1">
              <a:spcBef>
                <a:spcPts val="600"/>
              </a:spcBef>
              <a:buClr>
                <a:schemeClr val="accent6"/>
              </a:buClr>
              <a:buFont typeface="Arial" pitchFamily="34" charset="0"/>
              <a:buChar char="»"/>
              <a:defRPr sz="2000" b="0" i="0" u="none" kern="1200">
                <a:solidFill>
                  <a:srgbClr val="3E4D54"/>
                </a:solidFill>
                <a:latin typeface="+mn-lt"/>
                <a:ea typeface="+mn-ea"/>
                <a:cs typeface="Arial" pitchFamily="34" charset="0"/>
              </a:defRPr>
            </a:lvl2pPr>
            <a:lvl3pPr marL="1143000" indent="-228600" algn="l" defTabSz="914400" rtl="0" eaLnBrk="1" latinLnBrk="0" hangingPunct="1">
              <a:spcBef>
                <a:spcPts val="600"/>
              </a:spcBef>
              <a:buFont typeface="Arial" pitchFamily="34" charset="0"/>
              <a:buChar char="–"/>
              <a:defRPr sz="2000" b="0" kern="1200">
                <a:solidFill>
                  <a:srgbClr val="3E4D54"/>
                </a:solidFill>
                <a:latin typeface="+mn-lt"/>
                <a:ea typeface="+mn-ea"/>
                <a:cs typeface="Arial" pitchFamily="34" charset="0"/>
              </a:defRPr>
            </a:lvl3pPr>
            <a:lvl4pPr marL="1600200" indent="-228600" algn="l" defTabSz="914400" rtl="0" eaLnBrk="1" latinLnBrk="0" hangingPunct="1">
              <a:spcBef>
                <a:spcPts val="600"/>
              </a:spcBef>
              <a:buClr>
                <a:schemeClr val="accent1"/>
              </a:buClr>
              <a:buFont typeface="Arial" pitchFamily="34" charset="0"/>
              <a:buChar char="•"/>
              <a:defRPr sz="1600" b="0" kern="1200">
                <a:solidFill>
                  <a:srgbClr val="3E4D54"/>
                </a:solidFill>
                <a:latin typeface="+mn-lt"/>
                <a:ea typeface="+mn-ea"/>
                <a:cs typeface="Arial" pitchFamily="34" charset="0"/>
              </a:defRPr>
            </a:lvl4pPr>
            <a:lvl5pPr marL="2057400" indent="-228600" algn="l" defTabSz="914400" rtl="0" eaLnBrk="1" latinLnBrk="0" hangingPunct="1">
              <a:spcBef>
                <a:spcPts val="600"/>
              </a:spcBef>
              <a:buFont typeface="Wingdings" pitchFamily="2" charset="2"/>
              <a:buChar char="§"/>
              <a:defRPr sz="1600" b="0" kern="1200">
                <a:solidFill>
                  <a:srgbClr val="3E4D5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solidFill>
                  <a:schemeClr val="accent1"/>
                </a:solidFill>
              </a:rPr>
              <a:t>Scenarios are defined by trends</a:t>
            </a:r>
          </a:p>
          <a:p>
            <a:pPr lvl="1"/>
            <a:r>
              <a:rPr lang="en-US" sz="1800" dirty="0" smtClean="0"/>
              <a:t>The current trend accelerates</a:t>
            </a:r>
          </a:p>
          <a:p>
            <a:pPr lvl="1"/>
            <a:r>
              <a:rPr lang="en-US" sz="1800" dirty="0" smtClean="0"/>
              <a:t>The current trend maintains</a:t>
            </a:r>
          </a:p>
          <a:p>
            <a:pPr lvl="1"/>
            <a:r>
              <a:rPr lang="en-US" sz="1800" dirty="0" smtClean="0"/>
              <a:t>The current trend plateaus, decelerates, or reverses</a:t>
            </a:r>
          </a:p>
          <a:p>
            <a:r>
              <a:rPr lang="en-US" sz="1800" b="1" dirty="0" smtClean="0">
                <a:solidFill>
                  <a:schemeClr val="accent1"/>
                </a:solidFill>
              </a:rPr>
              <a:t>Scenarios can be based on</a:t>
            </a:r>
          </a:p>
          <a:p>
            <a:pPr lvl="1"/>
            <a:r>
              <a:rPr lang="en-US" sz="1800" dirty="0" smtClean="0"/>
              <a:t>A single variable, trend, or event</a:t>
            </a:r>
          </a:p>
          <a:p>
            <a:pPr lvl="1"/>
            <a:r>
              <a:rPr lang="en-US" sz="1800" dirty="0" smtClean="0"/>
              <a:t>Multiple variables interacting</a:t>
            </a:r>
          </a:p>
          <a:p>
            <a:pPr lvl="1"/>
            <a:r>
              <a:rPr lang="en-US" sz="1800" dirty="0" smtClean="0"/>
              <a:t>Land use patterns</a:t>
            </a:r>
          </a:p>
          <a:p>
            <a:pPr lvl="1"/>
            <a:r>
              <a:rPr lang="en-US" sz="1800" dirty="0" smtClean="0"/>
              <a:t>Finances</a:t>
            </a:r>
          </a:p>
          <a:p>
            <a:endParaRPr lang="en-US" sz="1800" dirty="0" smtClean="0"/>
          </a:p>
        </p:txBody>
      </p:sp>
      <p:sp>
        <p:nvSpPr>
          <p:cNvPr id="3" name="TextBox 2"/>
          <p:cNvSpPr txBox="1"/>
          <p:nvPr/>
        </p:nvSpPr>
        <p:spPr>
          <a:xfrm>
            <a:off x="4906963" y="6072641"/>
            <a:ext cx="2364750" cy="261610"/>
          </a:xfrm>
          <a:prstGeom prst="rect">
            <a:avLst/>
          </a:prstGeom>
          <a:noFill/>
        </p:spPr>
        <p:txBody>
          <a:bodyPr wrap="none" rtlCol="0">
            <a:spAutoFit/>
          </a:bodyPr>
          <a:lstStyle/>
          <a:p>
            <a:r>
              <a:rPr lang="en-US" sz="1100" dirty="0" smtClean="0">
                <a:solidFill>
                  <a:schemeClr val="bg2">
                    <a:lumMod val="50000"/>
                  </a:schemeClr>
                </a:solidFill>
              </a:rPr>
              <a:t>Florida Department of Transportation</a:t>
            </a:r>
            <a:endParaRPr lang="en-US" sz="1100" dirty="0">
              <a:solidFill>
                <a:schemeClr val="bg2">
                  <a:lumMod val="50000"/>
                </a:schemeClr>
              </a:solidFill>
            </a:endParaRPr>
          </a:p>
        </p:txBody>
      </p:sp>
      <p:sp>
        <p:nvSpPr>
          <p:cNvPr id="7" name="TextBox 6"/>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Advice</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387677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Achieving Objectives</a:t>
            </a:r>
            <a:endParaRPr lang="en-US" dirty="0"/>
          </a:p>
        </p:txBody>
      </p:sp>
      <p:sp>
        <p:nvSpPr>
          <p:cNvPr id="7" name="Content Placeholder 6"/>
          <p:cNvSpPr>
            <a:spLocks noGrp="1"/>
          </p:cNvSpPr>
          <p:nvPr>
            <p:ph sz="half" idx="1"/>
          </p:nvPr>
        </p:nvSpPr>
        <p:spPr/>
        <p:txBody>
          <a:bodyPr>
            <a:normAutofit fontScale="92500" lnSpcReduction="10000"/>
          </a:bodyPr>
          <a:lstStyle/>
          <a:p>
            <a:r>
              <a:rPr lang="en-US" sz="1800" b="1" dirty="0" smtClean="0">
                <a:solidFill>
                  <a:schemeClr val="accent1"/>
                </a:solidFill>
              </a:rPr>
              <a:t>What is your study meant to </a:t>
            </a:r>
            <a:r>
              <a:rPr lang="en-US" sz="1800" b="1" i="1" dirty="0" smtClean="0">
                <a:solidFill>
                  <a:schemeClr val="accent1"/>
                </a:solidFill>
              </a:rPr>
              <a:t>inform?</a:t>
            </a:r>
            <a:endParaRPr lang="en-US" sz="1800" b="1" dirty="0">
              <a:solidFill>
                <a:schemeClr val="accent1"/>
              </a:solidFill>
            </a:endParaRPr>
          </a:p>
          <a:p>
            <a:pPr lvl="1"/>
            <a:r>
              <a:rPr lang="en-US" sz="1800" dirty="0" smtClean="0"/>
              <a:t>What practices can we change?</a:t>
            </a:r>
          </a:p>
          <a:p>
            <a:pPr lvl="1"/>
            <a:r>
              <a:rPr lang="en-US" sz="1800" dirty="0" smtClean="0"/>
              <a:t>What rules can we make?</a:t>
            </a:r>
          </a:p>
          <a:p>
            <a:pPr lvl="1"/>
            <a:r>
              <a:rPr lang="en-US" sz="1800" dirty="0" smtClean="0"/>
              <a:t>What efforts can we empower?</a:t>
            </a:r>
            <a:endParaRPr lang="en-US" sz="1800" dirty="0"/>
          </a:p>
          <a:p>
            <a:pPr lvl="1"/>
            <a:r>
              <a:rPr lang="en-US" sz="1800" dirty="0" smtClean="0"/>
              <a:t>What investments can we make?</a:t>
            </a:r>
            <a:endParaRPr lang="en-US" sz="1800" dirty="0"/>
          </a:p>
          <a:p>
            <a:pPr lvl="1"/>
            <a:r>
              <a:rPr lang="en-US" sz="1800" dirty="0" smtClean="0"/>
              <a:t>What should our community prepare for in their lives?</a:t>
            </a:r>
          </a:p>
          <a:p>
            <a:r>
              <a:rPr lang="en-US" sz="1800" b="1" dirty="0" smtClean="0">
                <a:solidFill>
                  <a:schemeClr val="accent1"/>
                </a:solidFill>
              </a:rPr>
              <a:t>How you select recommended actions depends on philosophy</a:t>
            </a:r>
            <a:endParaRPr lang="en-US" sz="1800" b="1" dirty="0">
              <a:solidFill>
                <a:schemeClr val="accent1"/>
              </a:solidFill>
            </a:endParaRPr>
          </a:p>
          <a:p>
            <a:pPr lvl="1"/>
            <a:r>
              <a:rPr lang="en-US" sz="1800" dirty="0" smtClean="0"/>
              <a:t>Predictive | Future is certain, so actions address impacts</a:t>
            </a:r>
          </a:p>
          <a:p>
            <a:pPr lvl="1"/>
            <a:r>
              <a:rPr lang="en-US" sz="1800" dirty="0" smtClean="0"/>
              <a:t>Normative | Future is desirable, so actions make it more likely</a:t>
            </a:r>
          </a:p>
          <a:p>
            <a:pPr lvl="1"/>
            <a:r>
              <a:rPr lang="en-US" sz="1800" dirty="0" smtClean="0"/>
              <a:t>Explorative | Actions address as many futures as possible</a:t>
            </a:r>
          </a:p>
          <a:p>
            <a:pPr lvl="1"/>
            <a:endParaRPr lang="en-US" sz="1800" dirty="0"/>
          </a:p>
          <a:p>
            <a:pPr lvl="1"/>
            <a:endParaRPr lang="en-US" dirty="0"/>
          </a:p>
        </p:txBody>
      </p:sp>
      <p:sp>
        <p:nvSpPr>
          <p:cNvPr id="2" name="Content Placeholder 1"/>
          <p:cNvSpPr>
            <a:spLocks noGrp="1"/>
          </p:cNvSpPr>
          <p:nvPr>
            <p:ph sz="half" idx="2"/>
          </p:nvPr>
        </p:nvSpPr>
        <p:spPr/>
        <p:txBody>
          <a:bodyPr>
            <a:normAutofit fontScale="92500" lnSpcReduction="10000"/>
          </a:bodyPr>
          <a:lstStyle/>
          <a:p>
            <a:r>
              <a:rPr lang="en-US" sz="1800" b="1" dirty="0">
                <a:solidFill>
                  <a:schemeClr val="accent1"/>
                </a:solidFill>
              </a:rPr>
              <a:t>Prioritize what is helpful, not what is wanted most</a:t>
            </a:r>
          </a:p>
          <a:p>
            <a:pPr lvl="1"/>
            <a:r>
              <a:rPr lang="en-US" dirty="0">
                <a:solidFill>
                  <a:schemeClr val="tx1"/>
                </a:solidFill>
              </a:rPr>
              <a:t>Seek help from advisors and input from engaged </a:t>
            </a:r>
            <a:r>
              <a:rPr lang="en-US" dirty="0" smtClean="0">
                <a:solidFill>
                  <a:schemeClr val="tx1"/>
                </a:solidFill>
              </a:rPr>
              <a:t>stakeholders</a:t>
            </a:r>
            <a:endParaRPr lang="en-US" dirty="0">
              <a:solidFill>
                <a:schemeClr val="tx1"/>
              </a:solidFill>
            </a:endParaRPr>
          </a:p>
        </p:txBody>
      </p:sp>
      <p:sp>
        <p:nvSpPr>
          <p:cNvPr id="4" name="TextBox 3"/>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Advice</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3352900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Tools for Scenario Planning</a:t>
            </a:r>
            <a:endParaRPr lang="en-US" sz="4800" dirty="0"/>
          </a:p>
        </p:txBody>
      </p:sp>
    </p:spTree>
    <p:extLst>
      <p:ext uri="{BB962C8B-B14F-4D97-AF65-F5344CB8AC3E}">
        <p14:creationId xmlns:p14="http://schemas.microsoft.com/office/powerpoint/2010/main" val="2718488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Communication Tools</a:t>
            </a:r>
            <a:endParaRPr lang="en-US" dirty="0"/>
          </a:p>
        </p:txBody>
      </p:sp>
      <p:sp>
        <p:nvSpPr>
          <p:cNvPr id="5" name="Content Placeholder 4"/>
          <p:cNvSpPr>
            <a:spLocks noGrp="1"/>
          </p:cNvSpPr>
          <p:nvPr>
            <p:ph idx="1"/>
          </p:nvPr>
        </p:nvSpPr>
        <p:spPr/>
        <p:txBody>
          <a:bodyPr/>
          <a:lstStyle/>
          <a:p>
            <a:r>
              <a:rPr lang="en-US" b="1" dirty="0" smtClean="0">
                <a:solidFill>
                  <a:schemeClr val="accent1"/>
                </a:solidFill>
              </a:rPr>
              <a:t>The most effective tool is in-person engagement</a:t>
            </a:r>
          </a:p>
          <a:p>
            <a:pPr lvl="1"/>
            <a:r>
              <a:rPr lang="en-US" dirty="0" smtClean="0"/>
              <a:t>Attend fairs, block parties, other local gatherings</a:t>
            </a:r>
          </a:p>
          <a:p>
            <a:pPr lvl="1"/>
            <a:r>
              <a:rPr lang="en-US" dirty="0" smtClean="0"/>
              <a:t>Markers, posters, post-it notes, other low-tech feedback gathering tools</a:t>
            </a:r>
          </a:p>
          <a:p>
            <a:pPr lvl="1"/>
            <a:r>
              <a:rPr lang="en-US" dirty="0" smtClean="0"/>
              <a:t>Advisory committees of subject-matter and local history experts, other luminaries</a:t>
            </a:r>
          </a:p>
          <a:p>
            <a:r>
              <a:rPr lang="en-US" b="1" dirty="0" smtClean="0">
                <a:solidFill>
                  <a:schemeClr val="accent1"/>
                </a:solidFill>
              </a:rPr>
              <a:t>Many types of software tools</a:t>
            </a:r>
          </a:p>
          <a:p>
            <a:pPr lvl="1"/>
            <a:r>
              <a:rPr lang="en-US" dirty="0" smtClean="0"/>
              <a:t>Survey (Google Forms, </a:t>
            </a:r>
            <a:r>
              <a:rPr lang="en-US" dirty="0" err="1" smtClean="0"/>
              <a:t>SurveyMonkey</a:t>
            </a:r>
            <a:r>
              <a:rPr lang="en-US" dirty="0" smtClean="0"/>
              <a:t>)</a:t>
            </a:r>
          </a:p>
          <a:p>
            <a:pPr lvl="1"/>
            <a:r>
              <a:rPr lang="en-US" dirty="0" smtClean="0"/>
              <a:t>Mapping (Google Maps, ArcGIS Online)</a:t>
            </a:r>
          </a:p>
          <a:p>
            <a:pPr lvl="1"/>
            <a:r>
              <a:rPr lang="en-US" dirty="0" smtClean="0"/>
              <a:t>Project website (Squarespace, </a:t>
            </a:r>
            <a:r>
              <a:rPr lang="en-US" dirty="0" err="1" smtClean="0"/>
              <a:t>Wix</a:t>
            </a:r>
            <a:r>
              <a:rPr lang="en-US" dirty="0" smtClean="0"/>
              <a:t>)</a:t>
            </a:r>
          </a:p>
          <a:p>
            <a:pPr lvl="1"/>
            <a:r>
              <a:rPr lang="en-US" dirty="0" smtClean="0"/>
              <a:t>Blogging, livestreaming, podcasting</a:t>
            </a:r>
          </a:p>
          <a:p>
            <a:pPr lvl="1"/>
            <a:r>
              <a:rPr lang="en-US" dirty="0" smtClean="0"/>
              <a:t>Packages </a:t>
            </a:r>
            <a:r>
              <a:rPr lang="en-US" smtClean="0"/>
              <a:t>(</a:t>
            </a:r>
            <a:r>
              <a:rPr lang="en-US" smtClean="0"/>
              <a:t>MetroQuest</a:t>
            </a:r>
            <a:r>
              <a:rPr lang="en-US" dirty="0" smtClean="0"/>
              <a:t>, Bang the Table, Public Input)</a:t>
            </a:r>
          </a:p>
          <a:p>
            <a:endParaRPr lang="en-US" dirty="0"/>
          </a:p>
        </p:txBody>
      </p:sp>
      <p:pic>
        <p:nvPicPr>
          <p:cNvPr id="3" name="Picture 2"/>
          <p:cNvPicPr>
            <a:picLocks noChangeAspect="1"/>
          </p:cNvPicPr>
          <p:nvPr/>
        </p:nvPicPr>
        <p:blipFill>
          <a:blip r:embed="rId2"/>
          <a:stretch>
            <a:fillRect/>
          </a:stretch>
        </p:blipFill>
        <p:spPr>
          <a:xfrm>
            <a:off x="609828" y="2607397"/>
            <a:ext cx="3995626" cy="2978447"/>
          </a:xfrm>
          <a:prstGeom prst="rect">
            <a:avLst/>
          </a:prstGeom>
        </p:spPr>
      </p:pic>
      <p:sp>
        <p:nvSpPr>
          <p:cNvPr id="6" name="TextBox 5"/>
          <p:cNvSpPr txBox="1"/>
          <p:nvPr/>
        </p:nvSpPr>
        <p:spPr>
          <a:xfrm>
            <a:off x="609600" y="5585844"/>
            <a:ext cx="1285929" cy="261610"/>
          </a:xfrm>
          <a:prstGeom prst="rect">
            <a:avLst/>
          </a:prstGeom>
          <a:noFill/>
        </p:spPr>
        <p:txBody>
          <a:bodyPr wrap="none" rtlCol="0">
            <a:spAutoFit/>
          </a:bodyPr>
          <a:lstStyle/>
          <a:p>
            <a:r>
              <a:rPr lang="en-US" sz="1100" dirty="0" smtClean="0">
                <a:solidFill>
                  <a:schemeClr val="bg2">
                    <a:lumMod val="50000"/>
                  </a:schemeClr>
                </a:solidFill>
              </a:rPr>
              <a:t>Hillsborough MPO</a:t>
            </a:r>
            <a:endParaRPr lang="en-US" sz="1100" dirty="0">
              <a:solidFill>
                <a:schemeClr val="bg2">
                  <a:lumMod val="50000"/>
                </a:schemeClr>
              </a:solidFill>
            </a:endParaRPr>
          </a:p>
        </p:txBody>
      </p:sp>
      <p:sp>
        <p:nvSpPr>
          <p:cNvPr id="7" name="TextBox 6"/>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Tools</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2428218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Modeling  Tools</a:t>
            </a:r>
            <a:endParaRPr lang="en-US" dirty="0"/>
          </a:p>
        </p:txBody>
      </p:sp>
      <p:sp>
        <p:nvSpPr>
          <p:cNvPr id="5" name="Content Placeholder 4"/>
          <p:cNvSpPr>
            <a:spLocks noGrp="1"/>
          </p:cNvSpPr>
          <p:nvPr>
            <p:ph sz="half" idx="1"/>
          </p:nvPr>
        </p:nvSpPr>
        <p:spPr/>
        <p:txBody>
          <a:bodyPr>
            <a:normAutofit fontScale="92500" lnSpcReduction="10000"/>
          </a:bodyPr>
          <a:lstStyle/>
          <a:p>
            <a:r>
              <a:rPr lang="en-US" b="1" dirty="0" smtClean="0">
                <a:solidFill>
                  <a:schemeClr val="accent1"/>
                </a:solidFill>
              </a:rPr>
              <a:t>For small agencies, consider the following:</a:t>
            </a:r>
          </a:p>
          <a:p>
            <a:pPr lvl="1"/>
            <a:r>
              <a:rPr lang="en-US" dirty="0" smtClean="0"/>
              <a:t>Take advantage of the cyclical process of long-range planning, starting small and building with </a:t>
            </a:r>
            <a:r>
              <a:rPr lang="en-US" smtClean="0"/>
              <a:t>each round</a:t>
            </a:r>
            <a:endParaRPr lang="en-US" dirty="0" smtClean="0"/>
          </a:p>
          <a:p>
            <a:pPr lvl="1"/>
            <a:r>
              <a:rPr lang="en-US" dirty="0" smtClean="0"/>
              <a:t>Partnerships with State agencies (DOTs, large MPOs) who already own models and pooled fund/effort with peer agencies can spread modeling capabilities without breaking the budget</a:t>
            </a:r>
          </a:p>
        </p:txBody>
      </p:sp>
      <p:sp>
        <p:nvSpPr>
          <p:cNvPr id="2" name="Content Placeholder 1"/>
          <p:cNvSpPr>
            <a:spLocks noGrp="1"/>
          </p:cNvSpPr>
          <p:nvPr>
            <p:ph sz="half" idx="2"/>
          </p:nvPr>
        </p:nvSpPr>
        <p:spPr>
          <a:xfrm>
            <a:off x="6197600" y="1600202"/>
            <a:ext cx="5384800" cy="4212124"/>
          </a:xfrm>
        </p:spPr>
        <p:txBody>
          <a:bodyPr>
            <a:normAutofit fontScale="92500" lnSpcReduction="10000"/>
          </a:bodyPr>
          <a:lstStyle/>
          <a:p>
            <a:r>
              <a:rPr lang="en-US" b="1" dirty="0">
                <a:solidFill>
                  <a:schemeClr val="accent1"/>
                </a:solidFill>
              </a:rPr>
              <a:t>Modeling tools may include:</a:t>
            </a:r>
          </a:p>
          <a:p>
            <a:pPr lvl="1"/>
            <a:r>
              <a:rPr lang="en-US" dirty="0"/>
              <a:t>Land use </a:t>
            </a:r>
            <a:r>
              <a:rPr lang="en-US" dirty="0" smtClean="0"/>
              <a:t>models</a:t>
            </a:r>
          </a:p>
          <a:p>
            <a:pPr lvl="2"/>
            <a:r>
              <a:rPr lang="en-US" dirty="0" smtClean="0"/>
              <a:t>CommunityViz</a:t>
            </a:r>
          </a:p>
          <a:p>
            <a:pPr lvl="2"/>
            <a:r>
              <a:rPr lang="en-US" dirty="0" err="1" smtClean="0"/>
              <a:t>CorPlan</a:t>
            </a:r>
            <a:endParaRPr lang="en-US" dirty="0" smtClean="0"/>
          </a:p>
          <a:p>
            <a:pPr lvl="2"/>
            <a:r>
              <a:rPr lang="en-US" dirty="0" err="1" smtClean="0"/>
              <a:t>EnvisonTommorow</a:t>
            </a:r>
            <a:endParaRPr lang="en-US" dirty="0" smtClean="0"/>
          </a:p>
          <a:p>
            <a:pPr lvl="2"/>
            <a:r>
              <a:rPr lang="en-US" dirty="0" smtClean="0"/>
              <a:t>SPARC/INDEX</a:t>
            </a:r>
          </a:p>
          <a:p>
            <a:pPr lvl="2"/>
            <a:r>
              <a:rPr lang="en-US" dirty="0" err="1" smtClean="0"/>
              <a:t>Urbanfootprint</a:t>
            </a:r>
            <a:endParaRPr lang="en-US" dirty="0"/>
          </a:p>
          <a:p>
            <a:pPr lvl="1"/>
            <a:r>
              <a:rPr lang="en-US" dirty="0"/>
              <a:t>Travel demand models</a:t>
            </a:r>
          </a:p>
          <a:p>
            <a:pPr lvl="2"/>
            <a:r>
              <a:rPr lang="en-US" dirty="0"/>
              <a:t>Cube</a:t>
            </a:r>
          </a:p>
          <a:p>
            <a:pPr lvl="2"/>
            <a:r>
              <a:rPr lang="en-US" dirty="0" err="1"/>
              <a:t>Emme</a:t>
            </a:r>
            <a:endParaRPr lang="en-US" dirty="0"/>
          </a:p>
          <a:p>
            <a:pPr lvl="2"/>
            <a:r>
              <a:rPr lang="en-US" dirty="0" err="1"/>
              <a:t>TransCAD</a:t>
            </a:r>
            <a:endParaRPr lang="en-US" dirty="0"/>
          </a:p>
          <a:p>
            <a:pPr lvl="2"/>
            <a:r>
              <a:rPr lang="en-US" dirty="0" err="1"/>
              <a:t>Visum</a:t>
            </a:r>
            <a:endParaRPr lang="en-US" dirty="0"/>
          </a:p>
          <a:p>
            <a:pPr lvl="1"/>
            <a:r>
              <a:rPr lang="en-US" dirty="0" smtClean="0"/>
              <a:t>Econometric </a:t>
            </a:r>
            <a:r>
              <a:rPr lang="en-US" dirty="0"/>
              <a:t>models </a:t>
            </a:r>
            <a:r>
              <a:rPr lang="en-US" dirty="0" smtClean="0"/>
              <a:t>(REMI </a:t>
            </a:r>
            <a:r>
              <a:rPr lang="en-US" dirty="0" err="1" smtClean="0"/>
              <a:t>TransSight</a:t>
            </a:r>
            <a:r>
              <a:rPr lang="en-US" dirty="0" smtClean="0"/>
              <a:t>, TREDIS)</a:t>
            </a:r>
            <a:endParaRPr lang="en-US" dirty="0"/>
          </a:p>
          <a:p>
            <a:pPr lvl="1"/>
            <a:r>
              <a:rPr lang="en-US" dirty="0"/>
              <a:t>Federal models (FHWA, EPA, CDC tools</a:t>
            </a:r>
            <a:r>
              <a:rPr lang="en-US" dirty="0" smtClean="0"/>
              <a:t>)</a:t>
            </a:r>
            <a:endParaRPr lang="en-US" dirty="0"/>
          </a:p>
        </p:txBody>
      </p:sp>
      <p:sp>
        <p:nvSpPr>
          <p:cNvPr id="6" name="TextBox 5"/>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Tools</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308567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Takeaways</a:t>
            </a:r>
            <a:endParaRPr lang="en-US" sz="4800" dirty="0"/>
          </a:p>
        </p:txBody>
      </p:sp>
    </p:spTree>
    <p:extLst>
      <p:ext uri="{BB962C8B-B14F-4D97-AF65-F5344CB8AC3E}">
        <p14:creationId xmlns:p14="http://schemas.microsoft.com/office/powerpoint/2010/main" val="3887628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600" y="-5778"/>
            <a:ext cx="5384800" cy="1164622"/>
          </a:xfrm>
        </p:spPr>
        <p:txBody>
          <a:bodyPr/>
          <a:lstStyle/>
          <a:p>
            <a:r>
              <a:rPr lang="en-US" dirty="0" smtClean="0"/>
              <a:t>Rules-of-Thumb</a:t>
            </a:r>
            <a:endParaRPr lang="en-US" dirty="0"/>
          </a:p>
        </p:txBody>
      </p:sp>
      <p:sp>
        <p:nvSpPr>
          <p:cNvPr id="24" name="Content Placeholder 23"/>
          <p:cNvSpPr>
            <a:spLocks noGrp="1"/>
          </p:cNvSpPr>
          <p:nvPr>
            <p:ph sz="half" idx="2"/>
          </p:nvPr>
        </p:nvSpPr>
        <p:spPr>
          <a:xfrm>
            <a:off x="6197600" y="1403287"/>
            <a:ext cx="5384800" cy="4722878"/>
          </a:xfrm>
        </p:spPr>
        <p:txBody>
          <a:bodyPr>
            <a:normAutofit fontScale="77500" lnSpcReduction="20000"/>
          </a:bodyPr>
          <a:lstStyle/>
          <a:p>
            <a:r>
              <a:rPr lang="en-US" b="1" dirty="0" smtClean="0">
                <a:solidFill>
                  <a:schemeClr val="accent1"/>
                </a:solidFill>
              </a:rPr>
              <a:t>Your Mind is (Mostly) Free</a:t>
            </a:r>
          </a:p>
          <a:p>
            <a:pPr lvl="1"/>
            <a:r>
              <a:rPr lang="en-US" dirty="0" smtClean="0"/>
              <a:t>Scenario </a:t>
            </a:r>
            <a:r>
              <a:rPr lang="en-US" dirty="0"/>
              <a:t>Planning is mostly about imagining the future collaboratively with others in your organization and in your community. </a:t>
            </a:r>
            <a:r>
              <a:rPr lang="en-US" b="1" dirty="0"/>
              <a:t>What do you think could happen, and what would that mean for your region? </a:t>
            </a:r>
            <a:r>
              <a:rPr lang="en-US" dirty="0"/>
              <a:t>Imagining doesn’t cost a dime.</a:t>
            </a:r>
          </a:p>
          <a:p>
            <a:r>
              <a:rPr lang="en-US" b="1" dirty="0">
                <a:solidFill>
                  <a:schemeClr val="accent1"/>
                </a:solidFill>
              </a:rPr>
              <a:t> </a:t>
            </a:r>
            <a:r>
              <a:rPr lang="en-US" b="1" dirty="0" smtClean="0">
                <a:solidFill>
                  <a:schemeClr val="accent1"/>
                </a:solidFill>
              </a:rPr>
              <a:t>Start the Conversation</a:t>
            </a:r>
          </a:p>
          <a:p>
            <a:pPr lvl="1"/>
            <a:r>
              <a:rPr lang="en-US" dirty="0"/>
              <a:t>Every community, no matter how big or small, is full of smart folks. Public outreach and advisory committees can be very inexpensive and very high-value – not only can they reveal public preferences and beliefs you may not have anticipated, they also lend your effort credibility, integrity, and approachability in the eyes of your public and stakeholders. </a:t>
            </a:r>
            <a:endParaRPr lang="en-US" dirty="0" smtClean="0"/>
          </a:p>
          <a:p>
            <a:r>
              <a:rPr lang="en-US" b="1" dirty="0" smtClean="0">
                <a:solidFill>
                  <a:schemeClr val="accent1"/>
                </a:solidFill>
              </a:rPr>
              <a:t>Take Your Time and Ask for Help</a:t>
            </a:r>
          </a:p>
          <a:p>
            <a:pPr lvl="1"/>
            <a:r>
              <a:rPr lang="en-US" dirty="0"/>
              <a:t>Your region, state, and country are full of potential partners that can pool resources or share their advantages with you. Also, Long-term planning is cyclical, and you don’t need to get all the way there the first time. If you don’t have the staff time to spend all at once, do one step for this LRTP and make a plan for what you’ll tackle next time. </a:t>
            </a:r>
          </a:p>
          <a:p>
            <a:pPr lvl="1"/>
            <a:endParaRPr lang="en-US" dirty="0" smtClean="0"/>
          </a:p>
          <a:p>
            <a:pPr lvl="1"/>
            <a:endParaRPr lang="en-US" dirty="0"/>
          </a:p>
          <a:p>
            <a:endParaRPr lang="en-US"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94" y="260026"/>
            <a:ext cx="4904693" cy="5866138"/>
          </a:xfrm>
          <a:prstGeom prst="rect">
            <a:avLst/>
          </a:prstGeom>
        </p:spPr>
      </p:pic>
      <p:sp>
        <p:nvSpPr>
          <p:cNvPr id="5" name="TextBox 4"/>
          <p:cNvSpPr txBox="1"/>
          <p:nvPr/>
        </p:nvSpPr>
        <p:spPr>
          <a:xfrm rot="16200000">
            <a:off x="-762740" y="2931485"/>
            <a:ext cx="2048703"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Takeaways</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150514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for Scenario Planning</a:t>
            </a:r>
            <a:br>
              <a:rPr lang="en-US" dirty="0" smtClean="0"/>
            </a:br>
            <a:endParaRPr lang="en-US" sz="3200" b="0" dirty="0"/>
          </a:p>
        </p:txBody>
      </p:sp>
      <p:sp>
        <p:nvSpPr>
          <p:cNvPr id="3" name="Content Placeholder 2"/>
          <p:cNvSpPr>
            <a:spLocks noGrp="1"/>
          </p:cNvSpPr>
          <p:nvPr>
            <p:ph sz="half" idx="1"/>
          </p:nvPr>
        </p:nvSpPr>
        <p:spPr>
          <a:xfrm>
            <a:off x="1078523" y="1635372"/>
            <a:ext cx="10503877" cy="4038598"/>
          </a:xfrm>
        </p:spPr>
        <p:txBody>
          <a:bodyPr>
            <a:normAutofit/>
          </a:bodyPr>
          <a:lstStyle/>
          <a:p>
            <a:r>
              <a:rPr lang="en-US" sz="3200" b="1" dirty="0" smtClean="0">
                <a:solidFill>
                  <a:schemeClr val="accent1"/>
                </a:solidFill>
              </a:rPr>
              <a:t>Scenario Planning is important because:</a:t>
            </a:r>
          </a:p>
          <a:p>
            <a:pPr lvl="1">
              <a:spcAft>
                <a:spcPts val="1000"/>
              </a:spcAft>
            </a:pPr>
            <a:endParaRPr lang="en-US" sz="1000" dirty="0" smtClean="0"/>
          </a:p>
          <a:p>
            <a:pPr lvl="1">
              <a:spcAft>
                <a:spcPts val="1000"/>
              </a:spcAft>
            </a:pPr>
            <a:r>
              <a:rPr lang="en-US" sz="2800" dirty="0" smtClean="0"/>
              <a:t>Organizations have found that a rapidly-changing future frustrates point-to-point forecasting techniques</a:t>
            </a:r>
          </a:p>
          <a:p>
            <a:pPr lvl="1">
              <a:spcAft>
                <a:spcPts val="1000"/>
              </a:spcAft>
            </a:pPr>
            <a:r>
              <a:rPr lang="en-US" sz="2800" dirty="0" smtClean="0"/>
              <a:t>It helps transportation agencies plan for futures that are uncertain and establish </a:t>
            </a:r>
            <a:r>
              <a:rPr lang="en-US" sz="2800" b="1" dirty="0" smtClean="0">
                <a:solidFill>
                  <a:schemeClr val="accent1"/>
                </a:solidFill>
              </a:rPr>
              <a:t>signposts</a:t>
            </a:r>
            <a:r>
              <a:rPr lang="en-US" sz="2800" b="1" dirty="0" smtClean="0"/>
              <a:t> </a:t>
            </a:r>
            <a:r>
              <a:rPr lang="en-US" sz="2800" dirty="0" smtClean="0"/>
              <a:t>where plans can be reconsidered</a:t>
            </a:r>
          </a:p>
          <a:p>
            <a:pPr lvl="1">
              <a:spcAft>
                <a:spcPts val="1000"/>
              </a:spcAft>
            </a:pPr>
            <a:r>
              <a:rPr lang="en-US" sz="2800" dirty="0" smtClean="0"/>
              <a:t>It provides a framework for the evaluation of different types of risk and risk response</a:t>
            </a:r>
          </a:p>
        </p:txBody>
      </p:sp>
      <p:sp>
        <p:nvSpPr>
          <p:cNvPr id="7" name="TextBox 6"/>
          <p:cNvSpPr txBox="1"/>
          <p:nvPr/>
        </p:nvSpPr>
        <p:spPr>
          <a:xfrm rot="16200000">
            <a:off x="-1904927" y="3393061"/>
            <a:ext cx="4333074"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Objective and Outline</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3326722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for Scenario Planning</a:t>
            </a:r>
            <a:br>
              <a:rPr lang="en-US" dirty="0" smtClean="0"/>
            </a:br>
            <a:endParaRPr lang="en-US" sz="3200" b="0" dirty="0"/>
          </a:p>
        </p:txBody>
      </p:sp>
      <p:sp>
        <p:nvSpPr>
          <p:cNvPr id="3" name="Content Placeholder 2"/>
          <p:cNvSpPr>
            <a:spLocks noGrp="1"/>
          </p:cNvSpPr>
          <p:nvPr>
            <p:ph sz="half" idx="1"/>
          </p:nvPr>
        </p:nvSpPr>
        <p:spPr>
          <a:xfrm>
            <a:off x="1248507" y="1812757"/>
            <a:ext cx="9694985" cy="4003429"/>
          </a:xfrm>
        </p:spPr>
        <p:txBody>
          <a:bodyPr>
            <a:normAutofit/>
          </a:bodyPr>
          <a:lstStyle/>
          <a:p>
            <a:pPr marL="515938" indent="-515938"/>
            <a:r>
              <a:rPr lang="en-US" sz="3600" b="1" dirty="0">
                <a:solidFill>
                  <a:schemeClr val="accent1"/>
                </a:solidFill>
              </a:rPr>
              <a:t>This guidance is specifically intended to help </a:t>
            </a:r>
            <a:r>
              <a:rPr lang="en-US" sz="3600" b="1" dirty="0" smtClean="0">
                <a:solidFill>
                  <a:schemeClr val="accent1"/>
                </a:solidFill>
              </a:rPr>
              <a:t/>
            </a:r>
            <a:br>
              <a:rPr lang="en-US" sz="3600" b="1" dirty="0" smtClean="0">
                <a:solidFill>
                  <a:schemeClr val="accent1"/>
                </a:solidFill>
              </a:rPr>
            </a:br>
            <a:r>
              <a:rPr lang="en-US" sz="3600" b="1" dirty="0" smtClean="0">
                <a:solidFill>
                  <a:schemeClr val="accent1"/>
                </a:solidFill>
              </a:rPr>
              <a:t>small-to-medium-sized organizations</a:t>
            </a:r>
          </a:p>
          <a:p>
            <a:pPr marL="0" indent="0">
              <a:buNone/>
            </a:pPr>
            <a:endParaRPr lang="en-US" sz="1800" b="1" dirty="0">
              <a:solidFill>
                <a:schemeClr val="accent1"/>
              </a:solidFill>
            </a:endParaRPr>
          </a:p>
          <a:p>
            <a:pPr lvl="1">
              <a:spcBef>
                <a:spcPts val="1000"/>
              </a:spcBef>
              <a:spcAft>
                <a:spcPts val="1000"/>
              </a:spcAft>
            </a:pPr>
            <a:r>
              <a:rPr lang="en-US" sz="3200" dirty="0" smtClean="0"/>
              <a:t>Pass down lessons from larger organizations</a:t>
            </a:r>
          </a:p>
          <a:p>
            <a:pPr lvl="1">
              <a:spcBef>
                <a:spcPts val="1000"/>
              </a:spcBef>
              <a:spcAft>
                <a:spcPts val="1000"/>
              </a:spcAft>
            </a:pPr>
            <a:r>
              <a:rPr lang="en-US" sz="3200" dirty="0" smtClean="0"/>
              <a:t>Disseminate best practices through the industry</a:t>
            </a:r>
            <a:endParaRPr lang="en-US" sz="3200" dirty="0"/>
          </a:p>
        </p:txBody>
      </p:sp>
      <p:sp>
        <p:nvSpPr>
          <p:cNvPr id="5" name="TextBox 4"/>
          <p:cNvSpPr txBox="1"/>
          <p:nvPr/>
        </p:nvSpPr>
        <p:spPr>
          <a:xfrm rot="16200000">
            <a:off x="-1904927" y="3388039"/>
            <a:ext cx="4333074"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Objective and Outline</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2742964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for Scenario Planning</a:t>
            </a:r>
            <a:br>
              <a:rPr lang="en-US" dirty="0" smtClean="0"/>
            </a:br>
            <a:endParaRPr lang="en-US" sz="3200" b="0" dirty="0"/>
          </a:p>
        </p:txBody>
      </p:sp>
      <p:sp>
        <p:nvSpPr>
          <p:cNvPr id="4" name="Content Placeholder 3"/>
          <p:cNvSpPr>
            <a:spLocks noGrp="1"/>
          </p:cNvSpPr>
          <p:nvPr>
            <p:ph sz="half" idx="2"/>
          </p:nvPr>
        </p:nvSpPr>
        <p:spPr>
          <a:xfrm>
            <a:off x="1379414" y="1290223"/>
            <a:ext cx="9722339" cy="4525963"/>
          </a:xfrm>
        </p:spPr>
        <p:txBody>
          <a:bodyPr/>
          <a:lstStyle/>
          <a:p>
            <a:r>
              <a:rPr lang="en-US" sz="3200" b="1" dirty="0" smtClean="0">
                <a:solidFill>
                  <a:schemeClr val="accent1"/>
                </a:solidFill>
              </a:rPr>
              <a:t>This presentation will:</a:t>
            </a:r>
          </a:p>
          <a:p>
            <a:pPr lvl="1">
              <a:spcBef>
                <a:spcPts val="1800"/>
              </a:spcBef>
              <a:spcAft>
                <a:spcPts val="800"/>
              </a:spcAft>
            </a:pPr>
            <a:r>
              <a:rPr lang="en-US" sz="2200" dirty="0" smtClean="0"/>
              <a:t>Introduce the theory and terminology of Scenario Planning</a:t>
            </a:r>
          </a:p>
          <a:p>
            <a:pPr lvl="1">
              <a:spcAft>
                <a:spcPts val="800"/>
              </a:spcAft>
            </a:pPr>
            <a:r>
              <a:rPr lang="en-US" sz="2200" dirty="0" smtClean="0"/>
              <a:t>Walk through the process of developing a Scenario Planning study:</a:t>
            </a:r>
          </a:p>
          <a:p>
            <a:pPr lvl="2"/>
            <a:r>
              <a:rPr lang="en-US" sz="2000" dirty="0" smtClean="0"/>
              <a:t>Defining a question</a:t>
            </a:r>
          </a:p>
          <a:p>
            <a:pPr lvl="2"/>
            <a:r>
              <a:rPr lang="en-US" sz="2000" dirty="0" smtClean="0"/>
              <a:t>Identifying variables</a:t>
            </a:r>
          </a:p>
          <a:p>
            <a:pPr lvl="2"/>
            <a:r>
              <a:rPr lang="en-US" sz="2000" dirty="0" smtClean="0"/>
              <a:t>Envisioning scenarios</a:t>
            </a:r>
          </a:p>
          <a:p>
            <a:pPr lvl="2"/>
            <a:r>
              <a:rPr lang="en-US" sz="2000" dirty="0" smtClean="0"/>
              <a:t>Achieving objectives</a:t>
            </a:r>
          </a:p>
          <a:p>
            <a:pPr lvl="1"/>
            <a:r>
              <a:rPr lang="en-US" sz="2200" dirty="0" smtClean="0"/>
              <a:t>Introduce tools that assist Scenario Planning</a:t>
            </a:r>
          </a:p>
          <a:p>
            <a:pPr lvl="2"/>
            <a:r>
              <a:rPr lang="en-US" sz="2000" dirty="0" smtClean="0"/>
              <a:t>Communication and engagement tools</a:t>
            </a:r>
          </a:p>
          <a:p>
            <a:pPr lvl="2"/>
            <a:r>
              <a:rPr lang="en-US" sz="2000" dirty="0" smtClean="0"/>
              <a:t>Modeling tools</a:t>
            </a:r>
          </a:p>
        </p:txBody>
      </p:sp>
      <p:sp>
        <p:nvSpPr>
          <p:cNvPr id="5" name="TextBox 4"/>
          <p:cNvSpPr txBox="1"/>
          <p:nvPr/>
        </p:nvSpPr>
        <p:spPr>
          <a:xfrm rot="16200000">
            <a:off x="-1904927" y="3388039"/>
            <a:ext cx="4333074"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Objective and Outline</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1525649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Theory of Scenario Planning</a:t>
            </a:r>
            <a:endParaRPr lang="en-US" sz="4800" dirty="0"/>
          </a:p>
        </p:txBody>
      </p:sp>
    </p:spTree>
    <p:extLst>
      <p:ext uri="{BB962C8B-B14F-4D97-AF65-F5344CB8AC3E}">
        <p14:creationId xmlns:p14="http://schemas.microsoft.com/office/powerpoint/2010/main" val="177600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a:t>
            </a:r>
            <a:br>
              <a:rPr lang="en-US" dirty="0" smtClean="0"/>
            </a:br>
            <a:r>
              <a:rPr lang="en-US" sz="2800" dirty="0"/>
              <a:t/>
            </a:r>
            <a:br>
              <a:rPr lang="en-US" sz="2800" dirty="0"/>
            </a:br>
            <a:r>
              <a:rPr lang="en-US" sz="2800" b="0" i="0" dirty="0"/>
              <a:t>First, </a:t>
            </a:r>
            <a:r>
              <a:rPr lang="en-US" sz="2800" b="0" i="0" dirty="0" smtClean="0"/>
              <a:t>define </a:t>
            </a:r>
            <a:r>
              <a:rPr lang="en-US" sz="2800" b="0" i="0" dirty="0"/>
              <a:t>a </a:t>
            </a:r>
            <a:r>
              <a:rPr lang="en-US" sz="2800" i="0" dirty="0">
                <a:solidFill>
                  <a:schemeClr val="accent1"/>
                </a:solidFill>
              </a:rPr>
              <a:t>continuum</a:t>
            </a:r>
            <a:r>
              <a:rPr lang="en-US" sz="2800" b="0" i="0" dirty="0"/>
              <a:t> – the “x axis” of our plot</a:t>
            </a:r>
            <a:r>
              <a:rPr lang="en-US" sz="2800" dirty="0"/>
              <a:t/>
            </a:r>
            <a:br>
              <a:rPr lang="en-US" sz="2800" dirty="0"/>
            </a:br>
            <a:r>
              <a:rPr lang="en-US" sz="2800" dirty="0"/>
              <a:t/>
            </a:r>
            <a:br>
              <a:rPr lang="en-US" sz="2800" dirty="0"/>
            </a:br>
            <a:r>
              <a:rPr lang="en-US" sz="1800" b="0" i="0" dirty="0">
                <a:latin typeface="+mn-lt"/>
              </a:rPr>
              <a:t>The continuum is </a:t>
            </a:r>
            <a:r>
              <a:rPr lang="en-US" sz="1800" b="0" i="0" dirty="0" smtClean="0">
                <a:latin typeface="+mn-lt"/>
              </a:rPr>
              <a:t>the </a:t>
            </a:r>
            <a:r>
              <a:rPr lang="en-US" sz="1800" b="0" i="0" dirty="0">
                <a:latin typeface="+mn-lt"/>
              </a:rPr>
              <a:t>“independent variable</a:t>
            </a:r>
            <a:r>
              <a:rPr lang="en-US" sz="1800" b="0" i="0" dirty="0" smtClean="0">
                <a:latin typeface="+mn-lt"/>
              </a:rPr>
              <a:t>.” What you are testing for on the y axis will change as you move from left to right.</a:t>
            </a:r>
            <a:r>
              <a:rPr lang="en-US" sz="1800" i="0" dirty="0">
                <a:latin typeface="+mn-lt"/>
              </a:rPr>
              <a:t/>
            </a:r>
            <a:br>
              <a:rPr lang="en-US" sz="1800" i="0" dirty="0">
                <a:latin typeface="+mn-lt"/>
              </a:rPr>
            </a:br>
            <a:r>
              <a:rPr lang="en-US" sz="1800" i="0" dirty="0">
                <a:latin typeface="+mn-lt"/>
              </a:rPr>
              <a:t/>
            </a:r>
            <a:br>
              <a:rPr lang="en-US" sz="1800" i="0" dirty="0">
                <a:latin typeface="+mn-lt"/>
              </a:rPr>
            </a:br>
            <a:r>
              <a:rPr lang="en-US" sz="1800" b="0" i="0" dirty="0">
                <a:latin typeface="+mn-lt"/>
              </a:rPr>
              <a:t>One example of a continuum is time. Another, less concrete example is a sequence of decisions.</a:t>
            </a:r>
            <a:r>
              <a:rPr lang="en-US" sz="1800" b="0" dirty="0"/>
              <a:t/>
            </a:r>
            <a:br>
              <a:rPr lang="en-US" sz="1800" b="0" dirty="0"/>
            </a:br>
            <a:endParaRPr lang="en-US" sz="2800" b="0" dirty="0"/>
          </a:p>
        </p:txBody>
      </p:sp>
      <p:cxnSp>
        <p:nvCxnSpPr>
          <p:cNvPr id="5" name="Straight Connector 4"/>
          <p:cNvCxnSpPr/>
          <p:nvPr/>
        </p:nvCxnSpPr>
        <p:spPr>
          <a:xfrm>
            <a:off x="4819953" y="1554163"/>
            <a:ext cx="0" cy="45720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19953" y="6126163"/>
            <a:ext cx="4572000"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Theory</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297332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br>
              <a:rPr lang="en-US" dirty="0" smtClean="0"/>
            </a:br>
            <a:r>
              <a:rPr lang="en-US" sz="2800" dirty="0"/>
              <a:t/>
            </a:r>
            <a:br>
              <a:rPr lang="en-US" sz="2800" dirty="0"/>
            </a:br>
            <a:r>
              <a:rPr lang="en-US" sz="2800" b="0" i="0" dirty="0"/>
              <a:t>Next, let’s define a </a:t>
            </a:r>
            <a:r>
              <a:rPr lang="en-US" sz="2800" i="0" dirty="0">
                <a:solidFill>
                  <a:schemeClr val="accent1"/>
                </a:solidFill>
              </a:rPr>
              <a:t>variable</a:t>
            </a:r>
            <a:r>
              <a:rPr lang="en-US" sz="2800" b="0" i="0" dirty="0"/>
              <a:t> – the “y axis” of our </a:t>
            </a:r>
            <a:r>
              <a:rPr lang="en-US" sz="2800" b="0" i="0" dirty="0" smtClean="0"/>
              <a:t>plot</a:t>
            </a:r>
            <a:r>
              <a:rPr lang="en-US" sz="1400" dirty="0"/>
              <a:t/>
            </a:r>
            <a:br>
              <a:rPr lang="en-US" sz="1400" dirty="0"/>
            </a:br>
            <a:r>
              <a:rPr lang="en-US" sz="1400" b="0" dirty="0"/>
              <a:t/>
            </a:r>
            <a:br>
              <a:rPr lang="en-US" sz="1400" b="0" dirty="0"/>
            </a:br>
            <a:endParaRPr lang="en-US" sz="1400" b="0" dirty="0"/>
          </a:p>
        </p:txBody>
      </p:sp>
      <p:cxnSp>
        <p:nvCxnSpPr>
          <p:cNvPr id="5" name="Straight Connector 4"/>
          <p:cNvCxnSpPr/>
          <p:nvPr/>
        </p:nvCxnSpPr>
        <p:spPr>
          <a:xfrm>
            <a:off x="4819953" y="1554163"/>
            <a:ext cx="0" cy="457200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19953" y="6126163"/>
            <a:ext cx="4572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682793" y="4188238"/>
            <a:ext cx="274320" cy="27432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p:cNvSpPr txBox="1"/>
          <p:nvPr/>
        </p:nvSpPr>
        <p:spPr>
          <a:xfrm>
            <a:off x="616690" y="3763760"/>
            <a:ext cx="4164594" cy="2046714"/>
          </a:xfrm>
          <a:prstGeom prst="rect">
            <a:avLst/>
          </a:prstGeom>
          <a:noFill/>
        </p:spPr>
        <p:txBody>
          <a:bodyPr wrap="square" rtlCol="0">
            <a:spAutoFit/>
          </a:bodyPr>
          <a:lstStyle/>
          <a:p>
            <a:pPr>
              <a:spcAft>
                <a:spcPts val="600"/>
              </a:spcAft>
            </a:pPr>
            <a:r>
              <a:rPr lang="en-US" sz="1600" b="1" dirty="0">
                <a:solidFill>
                  <a:schemeClr val="accent1"/>
                </a:solidFill>
              </a:rPr>
              <a:t>Variables can be actors, factors, or </a:t>
            </a:r>
            <a:r>
              <a:rPr lang="en-US" sz="1600" b="1" dirty="0" smtClean="0">
                <a:solidFill>
                  <a:schemeClr val="accent1"/>
                </a:solidFill>
              </a:rPr>
              <a:t>sectors:</a:t>
            </a:r>
          </a:p>
          <a:p>
            <a:pPr marL="285750" indent="-285750">
              <a:spcAft>
                <a:spcPts val="600"/>
              </a:spcAft>
              <a:buFont typeface="Arial" panose="020B0604020202020204" pitchFamily="34" charset="0"/>
              <a:buChar char="•"/>
            </a:pPr>
            <a:r>
              <a:rPr lang="en-US" sz="1600" dirty="0" smtClean="0"/>
              <a:t>Actors </a:t>
            </a:r>
            <a:r>
              <a:rPr lang="en-US" sz="1600" dirty="0"/>
              <a:t>are </a:t>
            </a:r>
            <a:r>
              <a:rPr lang="en-US" sz="1600" dirty="0" smtClean="0"/>
              <a:t>people or </a:t>
            </a:r>
            <a:r>
              <a:rPr lang="en-US" sz="1600" dirty="0"/>
              <a:t>organizations whose actions impact the </a:t>
            </a:r>
            <a:r>
              <a:rPr lang="en-US" sz="1600" dirty="0" smtClean="0"/>
              <a:t>future</a:t>
            </a:r>
          </a:p>
          <a:p>
            <a:pPr marL="285750" indent="-285750">
              <a:spcAft>
                <a:spcPts val="600"/>
              </a:spcAft>
              <a:buFont typeface="Arial" panose="020B0604020202020204" pitchFamily="34" charset="0"/>
              <a:buChar char="•"/>
            </a:pPr>
            <a:r>
              <a:rPr lang="en-US" sz="1600" dirty="0" smtClean="0"/>
              <a:t>Factors </a:t>
            </a:r>
            <a:r>
              <a:rPr lang="en-US" sz="1600" dirty="0"/>
              <a:t>are </a:t>
            </a:r>
            <a:r>
              <a:rPr lang="en-US" sz="1600" dirty="0" smtClean="0"/>
              <a:t>concepts</a:t>
            </a:r>
            <a:r>
              <a:rPr lang="en-US" sz="1600" dirty="0"/>
              <a:t>, constructs, or </a:t>
            </a:r>
            <a:r>
              <a:rPr lang="en-US" sz="1600" dirty="0" smtClean="0"/>
              <a:t>characteristics</a:t>
            </a:r>
          </a:p>
          <a:p>
            <a:pPr marL="285750" indent="-285750">
              <a:spcAft>
                <a:spcPts val="600"/>
              </a:spcAft>
              <a:buFont typeface="Arial" panose="020B0604020202020204" pitchFamily="34" charset="0"/>
              <a:buChar char="•"/>
            </a:pPr>
            <a:r>
              <a:rPr lang="en-US" sz="1600" dirty="0" smtClean="0"/>
              <a:t>Sectors are the </a:t>
            </a:r>
            <a:r>
              <a:rPr lang="en-US" sz="1600" dirty="0"/>
              <a:t>arenas where actors and factors </a:t>
            </a:r>
            <a:r>
              <a:rPr lang="en-US" sz="1600" dirty="0" smtClean="0"/>
              <a:t>interact</a:t>
            </a:r>
            <a:endParaRPr lang="en-US" sz="1600" dirty="0"/>
          </a:p>
        </p:txBody>
      </p:sp>
      <p:sp>
        <p:nvSpPr>
          <p:cNvPr id="9" name="TextBox 8"/>
          <p:cNvSpPr txBox="1"/>
          <p:nvPr/>
        </p:nvSpPr>
        <p:spPr>
          <a:xfrm>
            <a:off x="4957113" y="4156121"/>
            <a:ext cx="3978974" cy="338554"/>
          </a:xfrm>
          <a:prstGeom prst="rect">
            <a:avLst/>
          </a:prstGeom>
          <a:noFill/>
        </p:spPr>
        <p:txBody>
          <a:bodyPr wrap="none" rtlCol="0">
            <a:spAutoFit/>
          </a:bodyPr>
          <a:lstStyle/>
          <a:p>
            <a:r>
              <a:rPr lang="en-US" sz="1600" dirty="0" smtClean="0">
                <a:solidFill>
                  <a:srgbClr val="3E4D54"/>
                </a:solidFill>
              </a:rPr>
              <a:t>Let’s use </a:t>
            </a:r>
            <a:r>
              <a:rPr lang="en-US" sz="1600" b="1" dirty="0" smtClean="0">
                <a:solidFill>
                  <a:schemeClr val="accent1"/>
                </a:solidFill>
              </a:rPr>
              <a:t>population</a:t>
            </a:r>
            <a:r>
              <a:rPr lang="en-US" sz="1600" dirty="0" smtClean="0">
                <a:solidFill>
                  <a:srgbClr val="3E4D54"/>
                </a:solidFill>
              </a:rPr>
              <a:t>, and look at it over </a:t>
            </a:r>
            <a:r>
              <a:rPr lang="en-US" sz="1600" b="1" dirty="0" smtClean="0">
                <a:solidFill>
                  <a:schemeClr val="accent1"/>
                </a:solidFill>
              </a:rPr>
              <a:t>time</a:t>
            </a:r>
            <a:r>
              <a:rPr lang="en-US" sz="1600" dirty="0" smtClean="0">
                <a:solidFill>
                  <a:srgbClr val="3E4D54"/>
                </a:solidFill>
              </a:rPr>
              <a:t>.</a:t>
            </a:r>
          </a:p>
        </p:txBody>
      </p:sp>
      <p:sp>
        <p:nvSpPr>
          <p:cNvPr id="10" name="TextBox 9"/>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Theory</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19789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4848890" y="1225521"/>
            <a:ext cx="1968759" cy="4935894"/>
          </a:xfrm>
          <a:custGeom>
            <a:avLst/>
            <a:gdLst>
              <a:gd name="connsiteX0" fmla="*/ 0 w 1968759"/>
              <a:gd name="connsiteY0" fmla="*/ 3116424 h 4935894"/>
              <a:gd name="connsiteX1" fmla="*/ 1959429 w 1968759"/>
              <a:gd name="connsiteY1" fmla="*/ 0 h 4935894"/>
              <a:gd name="connsiteX2" fmla="*/ 1968759 w 1968759"/>
              <a:gd name="connsiteY2" fmla="*/ 4935894 h 4935894"/>
              <a:gd name="connsiteX3" fmla="*/ 0 w 1968759"/>
              <a:gd name="connsiteY3" fmla="*/ 3116424 h 4935894"/>
            </a:gdLst>
            <a:ahLst/>
            <a:cxnLst>
              <a:cxn ang="0">
                <a:pos x="connsiteX0" y="connsiteY0"/>
              </a:cxn>
              <a:cxn ang="0">
                <a:pos x="connsiteX1" y="connsiteY1"/>
              </a:cxn>
              <a:cxn ang="0">
                <a:pos x="connsiteX2" y="connsiteY2"/>
              </a:cxn>
              <a:cxn ang="0">
                <a:pos x="connsiteX3" y="connsiteY3"/>
              </a:cxn>
            </a:cxnLst>
            <a:rect l="l" t="t" r="r" b="b"/>
            <a:pathLst>
              <a:path w="1968759" h="4935894">
                <a:moveTo>
                  <a:pt x="0" y="3116424"/>
                </a:moveTo>
                <a:lnTo>
                  <a:pt x="1959429" y="0"/>
                </a:lnTo>
                <a:lnTo>
                  <a:pt x="1968759" y="4935894"/>
                </a:lnTo>
                <a:lnTo>
                  <a:pt x="0" y="3116424"/>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Trends</a:t>
            </a:r>
            <a:br>
              <a:rPr lang="en-US" dirty="0" smtClean="0"/>
            </a:br>
            <a:r>
              <a:rPr lang="en-US" sz="2800" dirty="0" smtClean="0"/>
              <a:t/>
            </a:r>
            <a:br>
              <a:rPr lang="en-US" sz="2800" dirty="0" smtClean="0"/>
            </a:br>
            <a:r>
              <a:rPr lang="en-US" sz="2800" b="0" i="0" dirty="0"/>
              <a:t>Anything that happens between today and a horizon, or between horizons, is a </a:t>
            </a:r>
            <a:r>
              <a:rPr lang="en-US" sz="2800" i="0" dirty="0">
                <a:solidFill>
                  <a:schemeClr val="accent1"/>
                </a:solidFill>
              </a:rPr>
              <a:t>trend</a:t>
            </a:r>
            <a:r>
              <a:rPr lang="en-US" sz="2800" b="0" i="0" dirty="0"/>
              <a:t>.</a:t>
            </a:r>
            <a:br>
              <a:rPr lang="en-US" sz="2800" b="0" i="0" dirty="0"/>
            </a:br>
            <a:r>
              <a:rPr lang="en-US" sz="2800" b="0" i="0" dirty="0" smtClean="0"/>
              <a:t/>
            </a:r>
            <a:br>
              <a:rPr lang="en-US" sz="2800" b="0" i="0" dirty="0" smtClean="0"/>
            </a:br>
            <a:r>
              <a:rPr lang="en-US" sz="1400" dirty="0" smtClean="0"/>
              <a:t/>
            </a:r>
            <a:br>
              <a:rPr lang="en-US" sz="1400" dirty="0" smtClean="0"/>
            </a:br>
            <a:r>
              <a:rPr lang="en-US" sz="1400" b="0" dirty="0" smtClean="0"/>
              <a:t/>
            </a:r>
            <a:br>
              <a:rPr lang="en-US" sz="1400" b="0" dirty="0" smtClean="0"/>
            </a:br>
            <a:endParaRPr lang="en-US" sz="1400" b="0" dirty="0"/>
          </a:p>
        </p:txBody>
      </p:sp>
      <p:cxnSp>
        <p:nvCxnSpPr>
          <p:cNvPr id="6" name="Straight Connector 5"/>
          <p:cNvCxnSpPr/>
          <p:nvPr/>
        </p:nvCxnSpPr>
        <p:spPr>
          <a:xfrm>
            <a:off x="4819953" y="6126163"/>
            <a:ext cx="4572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19953" y="1554163"/>
            <a:ext cx="0" cy="45720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682793" y="4195446"/>
            <a:ext cx="274320" cy="27432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p:cNvSpPr txBox="1"/>
          <p:nvPr/>
        </p:nvSpPr>
        <p:spPr>
          <a:xfrm>
            <a:off x="5103834" y="6183320"/>
            <a:ext cx="583814" cy="338554"/>
          </a:xfrm>
          <a:prstGeom prst="rect">
            <a:avLst/>
          </a:prstGeom>
          <a:noFill/>
        </p:spPr>
        <p:txBody>
          <a:bodyPr wrap="none" rtlCol="0">
            <a:spAutoFit/>
          </a:bodyPr>
          <a:lstStyle/>
          <a:p>
            <a:r>
              <a:rPr lang="en-US" sz="1600" b="1" dirty="0" smtClean="0">
                <a:solidFill>
                  <a:schemeClr val="bg2">
                    <a:lumMod val="50000"/>
                  </a:schemeClr>
                </a:solidFill>
              </a:rPr>
              <a:t>time</a:t>
            </a:r>
            <a:endParaRPr lang="en-US" sz="1600" dirty="0" smtClean="0">
              <a:solidFill>
                <a:schemeClr val="bg2">
                  <a:lumMod val="50000"/>
                </a:schemeClr>
              </a:solidFill>
            </a:endParaRPr>
          </a:p>
        </p:txBody>
      </p:sp>
      <p:sp>
        <p:nvSpPr>
          <p:cNvPr id="14" name="TextBox 13"/>
          <p:cNvSpPr txBox="1"/>
          <p:nvPr/>
        </p:nvSpPr>
        <p:spPr>
          <a:xfrm rot="16200000">
            <a:off x="3996068" y="5416499"/>
            <a:ext cx="1151277" cy="338554"/>
          </a:xfrm>
          <a:prstGeom prst="rect">
            <a:avLst/>
          </a:prstGeom>
          <a:noFill/>
        </p:spPr>
        <p:txBody>
          <a:bodyPr wrap="none" rtlCol="0">
            <a:spAutoFit/>
          </a:bodyPr>
          <a:lstStyle/>
          <a:p>
            <a:r>
              <a:rPr lang="en-US" sz="1600" b="1" dirty="0" smtClean="0">
                <a:solidFill>
                  <a:schemeClr val="bg2">
                    <a:lumMod val="50000"/>
                  </a:schemeClr>
                </a:solidFill>
              </a:rPr>
              <a:t>population</a:t>
            </a:r>
            <a:endParaRPr lang="en-US" sz="1600" dirty="0" smtClean="0">
              <a:solidFill>
                <a:schemeClr val="bg2">
                  <a:lumMod val="50000"/>
                </a:schemeClr>
              </a:solidFill>
            </a:endParaRPr>
          </a:p>
        </p:txBody>
      </p:sp>
      <p:cxnSp>
        <p:nvCxnSpPr>
          <p:cNvPr id="15" name="Straight Connector 14"/>
          <p:cNvCxnSpPr/>
          <p:nvPr/>
        </p:nvCxnSpPr>
        <p:spPr>
          <a:xfrm flipH="1" flipV="1">
            <a:off x="4589043" y="4037313"/>
            <a:ext cx="0" cy="91440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78030" y="6369966"/>
            <a:ext cx="914400" cy="0"/>
          </a:xfrm>
          <a:prstGeom prst="line">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09426" y="1096963"/>
            <a:ext cx="182880" cy="5486400"/>
          </a:xfrm>
          <a:prstGeom prst="rect">
            <a:avLst/>
          </a:prstGeom>
          <a:solidFill>
            <a:schemeClr val="accent5"/>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569815" y="3336728"/>
            <a:ext cx="1662851" cy="523220"/>
          </a:xfrm>
          <a:prstGeom prst="rect">
            <a:avLst/>
          </a:prstGeom>
          <a:solidFill>
            <a:schemeClr val="tx2">
              <a:alpha val="71000"/>
            </a:schemeClr>
          </a:solidFill>
          <a:effectLst>
            <a:outerShdw blurRad="50800" dist="50800" dir="5400000" algn="ctr" rotWithShape="0">
              <a:srgbClr val="000000">
                <a:alpha val="55000"/>
              </a:srgbClr>
            </a:outerShdw>
          </a:effectLst>
        </p:spPr>
        <p:txBody>
          <a:bodyPr wrap="square" rtlCol="0">
            <a:spAutoFit/>
          </a:bodyPr>
          <a:lstStyle/>
          <a:p>
            <a:pPr algn="ctr"/>
            <a:r>
              <a:rPr lang="en-US" sz="2800" b="1" dirty="0" smtClean="0">
                <a:solidFill>
                  <a:schemeClr val="accent3">
                    <a:lumMod val="20000"/>
                    <a:lumOff val="80000"/>
                  </a:schemeClr>
                </a:solidFill>
                <a:latin typeface="+mj-lt"/>
              </a:rPr>
              <a:t>Theory</a:t>
            </a:r>
            <a:endParaRPr lang="en-US" sz="2800" b="1" dirty="0">
              <a:solidFill>
                <a:schemeClr val="accent3">
                  <a:lumMod val="20000"/>
                  <a:lumOff val="80000"/>
                </a:schemeClr>
              </a:solidFill>
              <a:latin typeface="+mj-lt"/>
            </a:endParaRPr>
          </a:p>
        </p:txBody>
      </p:sp>
    </p:spTree>
    <p:extLst>
      <p:ext uri="{BB962C8B-B14F-4D97-AF65-F5344CB8AC3E}">
        <p14:creationId xmlns:p14="http://schemas.microsoft.com/office/powerpoint/2010/main" val="378107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6 - &amp;quot;Divider&amp;quot;&quot;/&gt;&lt;property id=&quot;20307&quot; value=&quot;256&quot;/&gt;&lt;/object&gt;&lt;object type=&quot;3&quot; unique_id=&quot;10038&quot;&gt;&lt;property id=&quot;20148&quot; value=&quot;5&quot;/&gt;&lt;property id=&quot;20300&quot; value=&quot;Slide 1&quot;/&gt;&lt;property id=&quot;20307&quot; value=&quot;257&quot;/&gt;&lt;/object&gt;&lt;object type=&quot;3&quot; unique_id=&quot;10063&quot;&gt;&lt;property id=&quot;20148&quot; value=&quot;5&quot;/&gt;&lt;property id=&quot;20300&quot; value=&quot;Slide 2 - &amp;quot;Main Title Subtitle&amp;quot;&quot;/&gt;&lt;property id=&quot;20307&quot; value=&quot;258&quot;/&gt;&lt;/object&gt;&lt;object type=&quot;3&quot; unique_id=&quot;10064&quot;&gt;&lt;property id=&quot;20148&quot; value=&quot;5&quot;/&gt;&lt;property id=&quot;20300&quot; value=&quot;Slide 3 - &amp;quot;Sidebar title&amp;quot;&quot;/&gt;&lt;property id=&quot;20307&quot; value=&quot;259&quot;/&gt;&lt;/object&gt;&lt;object type=&quot;3&quot; unique_id=&quot;10065&quot;&gt;&lt;property id=&quot;20148&quot; value=&quot;5&quot;/&gt;&lt;property id=&quot;20300&quot; value=&quot;Slide 4 - &amp;quot;Sample Figure&amp;quot;&quot;/&gt;&lt;property id=&quot;20307&quot; value=&quot;260&quot;/&gt;&lt;/object&gt;&lt;object type=&quot;3&quot; unique_id=&quot;10066&quot;&gt;&lt;property id=&quot;20148&quot; value=&quot;5&quot;/&gt;&lt;property id=&quot;20300&quot; value=&quot;Slide 5 - &amp;quot;Sample Table&amp;quot;&quot;/&gt;&lt;property id=&quot;20307&quot; value=&quot;261&quot;/&gt;&lt;/object&gt;&lt;/object&gt;&lt;/object&gt;&lt;/database&gt;"/>
  <p:tag name="SECTOMILLISECCONVERTED" val="1"/>
</p:tagLst>
</file>

<file path=ppt/theme/theme1.xml><?xml version="1.0" encoding="utf-8"?>
<a:theme xmlns:a="http://schemas.openxmlformats.org/drawingml/2006/main" name="Light2_widescreen">
  <a:themeElements>
    <a:clrScheme name="Custom 13">
      <a:dk1>
        <a:srgbClr val="3F4D55"/>
      </a:dk1>
      <a:lt1>
        <a:srgbClr val="FFFFFF"/>
      </a:lt1>
      <a:dk2>
        <a:srgbClr val="3F4D55"/>
      </a:dk2>
      <a:lt2>
        <a:srgbClr val="FFFFFF"/>
      </a:lt2>
      <a:accent1>
        <a:srgbClr val="1F85C7"/>
      </a:accent1>
      <a:accent2>
        <a:srgbClr val="E55661"/>
      </a:accent2>
      <a:accent3>
        <a:srgbClr val="9A3366"/>
      </a:accent3>
      <a:accent4>
        <a:srgbClr val="6A7CB8"/>
      </a:accent4>
      <a:accent5>
        <a:srgbClr val="2BA570"/>
      </a:accent5>
      <a:accent6>
        <a:srgbClr val="C00000"/>
      </a:accent6>
      <a:hlink>
        <a:srgbClr val="1A6FA2"/>
      </a:hlink>
      <a:folHlink>
        <a:srgbClr val="465793"/>
      </a:folHlink>
    </a:clrScheme>
    <a:fontScheme name="ScenPlan">
      <a:majorFont>
        <a:latin typeface="Nirmala UI"/>
        <a:ea typeface=""/>
        <a:cs typeface=""/>
      </a:majorFont>
      <a:minorFont>
        <a:latin typeface="Californian FB"/>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ght2_widescreen" id="{48D3CE1C-EE88-4647-9B82-FF58A9E8A43B}" vid="{55FA68FB-2A10-491C-9A42-B0F0CF1A4EF2}"/>
    </a:ext>
  </a:extLst>
</a:theme>
</file>

<file path=docProps/app.xml><?xml version="1.0" encoding="utf-8"?>
<Properties xmlns="http://schemas.openxmlformats.org/officeDocument/2006/extended-properties" xmlns:vt="http://schemas.openxmlformats.org/officeDocument/2006/docPropsVTypes">
  <Template>Light2_widescreen</Template>
  <TotalTime>433</TotalTime>
  <Words>841</Words>
  <Application>Microsoft Office PowerPoint</Application>
  <PresentationFormat>Widescreen</PresentationFormat>
  <Paragraphs>194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Californian FB</vt:lpstr>
      <vt:lpstr>Nirmala UI</vt:lpstr>
      <vt:lpstr>Wingdings</vt:lpstr>
      <vt:lpstr>Light2_widescreen</vt:lpstr>
      <vt:lpstr>Guidance for Scenario Planning</vt:lpstr>
      <vt:lpstr>Objective and Outline</vt:lpstr>
      <vt:lpstr>Guidance for Scenario Planning </vt:lpstr>
      <vt:lpstr>Guidance for Scenario Planning </vt:lpstr>
      <vt:lpstr>Guidance for Scenario Planning </vt:lpstr>
      <vt:lpstr>Theory of Scenario Planning</vt:lpstr>
      <vt:lpstr>Continuum  First, define a continuum – the “x axis” of our plot  The continuum is the “independent variable.” What you are testing for on the y axis will change as you move from left to right.  One example of a continuum is time. Another, less concrete example is a sequence of decisions. </vt:lpstr>
      <vt:lpstr>Variables  Next, let’s define a variable – the “y axis” of our plot  </vt:lpstr>
      <vt:lpstr>Trends  Anything that happens between today and a horizon, or between horizons, is a trend.    </vt:lpstr>
      <vt:lpstr>Trends  Your trends might be intuitive…    </vt:lpstr>
      <vt:lpstr>Trends  Or they could be formal – informed by data or defined by you   </vt:lpstr>
      <vt:lpstr>Outcomes  As the continuum progresses, you may end up with discrete outcomes.    </vt:lpstr>
      <vt:lpstr>Decisions  Alternatively, maybe you know the outcomes but need to describe how you get there…  For example, you want to evaluate several potential policy decisions. </vt:lpstr>
      <vt:lpstr>Decisions  You can establish decision points:   In this example, the first decision leads to a certain outcome if things go one way, but to two potential outcomes in the other.  That’s a second decision point.</vt:lpstr>
      <vt:lpstr>Scenarios   Your decisions may be based on trends. Let’s combine our two variables together.  Your policies impact population growth.  When we reach our second horizon, we have combinations of policy and population outcomes.  These are scenarios.  Of course, there can be many variables and they can all interact to produce scenarios together.  Alternatively, you can define a subset of scenarios based on variables independently.</vt:lpstr>
      <vt:lpstr>Normative   Let’s look at our decisions here…  Since we know what will happen when we decide a certain way, we can choose which scenario we want.  Thus, our policies (or investments) are determined by what we think is good.  This is called normative planning.</vt:lpstr>
      <vt:lpstr>Explorative   But what if several scenarios are equally possible?  We select policies that will work for as many plausible futures as possible.  That’s called explorative planning.</vt:lpstr>
      <vt:lpstr>Predictive   And if we know what’s going to happen and we need to be ready for it…  That’s predictive planning.</vt:lpstr>
      <vt:lpstr>Advice for Scenario Planning</vt:lpstr>
      <vt:lpstr>Defining a Question</vt:lpstr>
      <vt:lpstr>Identifying Variables   Commonly-cited variables adapted from NCHRP 750: Foresight Series</vt:lpstr>
      <vt:lpstr>Envisioning Scenarios  </vt:lpstr>
      <vt:lpstr>Achieving Objectives</vt:lpstr>
      <vt:lpstr>Tools for Scenario Planning</vt:lpstr>
      <vt:lpstr>Communication Tools</vt:lpstr>
      <vt:lpstr>Modeling  Tools</vt:lpstr>
      <vt:lpstr>Takeaways</vt:lpstr>
      <vt:lpstr>Rules-of-Thumb</vt:lpstr>
    </vt:vector>
  </TitlesOfParts>
  <Company>Cambridge Systematics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Basile</dc:creator>
  <cp:lastModifiedBy>jzissman</cp:lastModifiedBy>
  <cp:revision>48</cp:revision>
  <dcterms:created xsi:type="dcterms:W3CDTF">2018-11-28T14:45:17Z</dcterms:created>
  <dcterms:modified xsi:type="dcterms:W3CDTF">2019-03-07T14:43:17Z</dcterms:modified>
</cp:coreProperties>
</file>