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5" r:id="rId1"/>
  </p:sldMasterIdLst>
  <p:notesMasterIdLst>
    <p:notesMasterId r:id="rId20"/>
  </p:notesMasterIdLst>
  <p:handoutMasterIdLst>
    <p:handoutMasterId r:id="rId21"/>
  </p:handoutMasterIdLst>
  <p:sldIdLst>
    <p:sldId id="258" r:id="rId2"/>
    <p:sldId id="259" r:id="rId3"/>
    <p:sldId id="260" r:id="rId4"/>
    <p:sldId id="287" r:id="rId5"/>
    <p:sldId id="262" r:id="rId6"/>
    <p:sldId id="292" r:id="rId7"/>
    <p:sldId id="301" r:id="rId8"/>
    <p:sldId id="302" r:id="rId9"/>
    <p:sldId id="303" r:id="rId10"/>
    <p:sldId id="289" r:id="rId11"/>
    <p:sldId id="293" r:id="rId12"/>
    <p:sldId id="294" r:id="rId13"/>
    <p:sldId id="296" r:id="rId14"/>
    <p:sldId id="295" r:id="rId15"/>
    <p:sldId id="297" r:id="rId16"/>
    <p:sldId id="298" r:id="rId17"/>
    <p:sldId id="300" r:id="rId18"/>
    <p:sldId id="291" r:id="rId19"/>
  </p:sldIdLst>
  <p:sldSz cx="9144000" cy="6858000" type="screen4x3"/>
  <p:notesSz cx="7010400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1425"/>
    <a:srgbClr val="73472E"/>
    <a:srgbClr val="686869"/>
    <a:srgbClr val="007E98"/>
    <a:srgbClr val="97506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16" autoAdjust="0"/>
    <p:restoredTop sz="77310" autoAdjust="0"/>
  </p:normalViewPr>
  <p:slideViewPr>
    <p:cSldViewPr>
      <p:cViewPr varScale="1">
        <p:scale>
          <a:sx n="76" d="100"/>
          <a:sy n="76" d="100"/>
        </p:scale>
        <p:origin x="-1194" y="-96"/>
      </p:cViewPr>
      <p:guideLst>
        <p:guide orient="horz" pos="2400"/>
        <p:guide pos="2880"/>
      </p:guideLst>
    </p:cSldViewPr>
  </p:slideViewPr>
  <p:outlineViewPr>
    <p:cViewPr>
      <p:scale>
        <a:sx n="33" d="100"/>
        <a:sy n="33" d="100"/>
      </p:scale>
      <p:origin x="0" y="13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732"/>
    </p:cViewPr>
  </p:sorterViewPr>
  <p:notesViewPr>
    <p:cSldViewPr>
      <p:cViewPr varScale="1">
        <p:scale>
          <a:sx n="81" d="100"/>
          <a:sy n="81" d="100"/>
        </p:scale>
        <p:origin x="-3114" y="-96"/>
      </p:cViewPr>
      <p:guideLst>
        <p:guide orient="horz" pos="2953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 defTabSz="931745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FDA Diversity Module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6" y="1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 algn="r" defTabSz="931745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904288"/>
            <a:ext cx="303847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 defTabSz="931745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6" y="8904288"/>
            <a:ext cx="303847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 algn="r" defTabSz="931745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C4388A1-8556-4E2F-AA23-0AEEC2468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2326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2150"/>
            <a:ext cx="4710113" cy="3533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1" y="4456114"/>
            <a:ext cx="5181600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2226"/>
            <a:ext cx="3048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912226"/>
            <a:ext cx="3048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F018C6C-2648-4390-969E-B92F39DBF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23408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18C6C-2648-4390-969E-B92F39DBF2B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5334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methodology covers the five major steps needed to complete the survey and evaluation of postwar properties </a:t>
            </a:r>
          </a:p>
          <a:p>
            <a:r>
              <a:rPr lang="en-US" baseline="0" dirty="0" smtClean="0"/>
              <a:t>Within the identification step, additional guidance is provided to streamline the survey process </a:t>
            </a:r>
          </a:p>
          <a:p>
            <a:r>
              <a:rPr lang="en-US" baseline="0" dirty="0" smtClean="0"/>
              <a:t>This includes methodologies for the survey of neighborhoods and subdivisions and individual properties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18C6C-2648-4390-969E-B92F39DBF2B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665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18C6C-2648-4390-969E-B92F39DBF2B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0463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Simplicity of Minimal</a:t>
            </a:r>
            <a:r>
              <a:rPr lang="en-US" baseline="0" dirty="0" smtClean="0"/>
              <a:t> Traditional </a:t>
            </a:r>
            <a:r>
              <a:rPr lang="en-US" dirty="0" smtClean="0"/>
              <a:t>is primary character-defining feature</a:t>
            </a:r>
          </a:p>
          <a:p>
            <a:r>
              <a:rPr lang="en-US" dirty="0" smtClean="0"/>
              <a:t>House on left met survey </a:t>
            </a:r>
            <a:r>
              <a:rPr lang="en-US" baseline="0" dirty="0" smtClean="0"/>
              <a:t> criteria</a:t>
            </a:r>
          </a:p>
          <a:p>
            <a:r>
              <a:rPr lang="en-US" baseline="0" dirty="0" smtClean="0"/>
              <a:t>House on right did not criteria- replacement vinyl siding, replacement windows, altered stoop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18C6C-2648-4390-969E-B92F39DBF2B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2103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merit individual survey, Ranch houses should retain a degree of integrity and character-defining features and architectural elements</a:t>
            </a:r>
          </a:p>
          <a:p>
            <a:r>
              <a:rPr lang="en-US" baseline="0" dirty="0" smtClean="0"/>
              <a:t>This list of architectural elements is not inclusive </a:t>
            </a:r>
          </a:p>
          <a:p>
            <a:r>
              <a:rPr lang="en-US" baseline="0" dirty="0" smtClean="0"/>
              <a:t>House in left meets survey criteria – retains massing and materials and displays a wide prominent chimney, accent wood shingle siding, and corner windows.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18C6C-2648-4390-969E-B92F39DBF2B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2103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Evaluation methodology based on the National Register Criteria and Bulletins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18C6C-2648-4390-969E-B92F39DBF2B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9690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18C6C-2648-4390-969E-B92F39DBF2B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0343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18C6C-2648-4390-969E-B92F39DBF2B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0343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fld id="{65A3E2A5-432C-484F-B2DB-F06682F8A98C}" type="slidenum">
              <a:rPr lang="en-US" sz="1200" smtClean="0"/>
              <a:pPr eaLnBrk="1" hangingPunct="1"/>
              <a:t>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Study period ranges from 1946-1975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18C6C-2648-4390-969E-B92F39DBF2B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2456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18C6C-2648-4390-969E-B92F39DBF2B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8243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Literature review resulted</a:t>
            </a:r>
            <a:r>
              <a:rPr lang="en-US" baseline="0" dirty="0" smtClean="0"/>
              <a:t> in a bibliography that informed the development of subsequent tasks, specifically the development of the national historic context and the historic context for the primary demonstration area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18C6C-2648-4390-969E-B92F39DBF2B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6471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Focuses on major themes of postwar period that influenced</a:t>
            </a:r>
            <a:r>
              <a:rPr lang="en-US" baseline="0" dirty="0" smtClean="0"/>
              <a:t> residential development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18C6C-2648-4390-969E-B92F39DBF2B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237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18C6C-2648-4390-969E-B92F39DBF2B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237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Distribution</a:t>
            </a:r>
            <a:r>
              <a:rPr lang="en-US" baseline="0" dirty="0" smtClean="0"/>
              <a:t> of housing to include planned subdivisions, unplanned neighborhoods, and isolated locations</a:t>
            </a:r>
          </a:p>
          <a:p>
            <a:r>
              <a:rPr lang="en-US" dirty="0" smtClean="0"/>
              <a:t>Reasonable</a:t>
            </a:r>
            <a:r>
              <a:rPr lang="en-US" baseline="0" dirty="0" smtClean="0"/>
              <a:t> proximity to transportation corridors</a:t>
            </a:r>
          </a:p>
          <a:p>
            <a:r>
              <a:rPr lang="en-US" dirty="0" smtClean="0"/>
              <a:t>Substantial representation of property types from 1946-1975 study period</a:t>
            </a:r>
          </a:p>
          <a:p>
            <a:r>
              <a:rPr lang="en-US" dirty="0" smtClean="0"/>
              <a:t>Cooperation of local and state jurisdictions</a:t>
            </a:r>
          </a:p>
          <a:p>
            <a:r>
              <a:rPr lang="en-US" dirty="0" smtClean="0"/>
              <a:t>Available reference material,</a:t>
            </a:r>
            <a:r>
              <a:rPr lang="en-US" baseline="0" dirty="0" smtClean="0"/>
              <a:t> including previous surveys and developed historic contexts</a:t>
            </a:r>
          </a:p>
          <a:p>
            <a:r>
              <a:rPr lang="en-US" baseline="0" dirty="0" smtClean="0"/>
              <a:t>And social, ethnic, and economic diversity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gain geographic diversity, the project</a:t>
            </a:r>
            <a:r>
              <a:rPr lang="en-US" baseline="0" dirty="0" smtClean="0"/>
              <a:t> team identified three demonstration areas</a:t>
            </a:r>
          </a:p>
          <a:p>
            <a:r>
              <a:rPr lang="en-US" baseline="0" dirty="0" smtClean="0"/>
              <a:t>Arlington, Virginia – which served as the primary demonstration area </a:t>
            </a:r>
          </a:p>
          <a:p>
            <a:r>
              <a:rPr lang="en-US" baseline="0" dirty="0" smtClean="0"/>
              <a:t>Madison, Wisconsin, and Arlington, Texas, served as additional demonstration areas</a:t>
            </a:r>
          </a:p>
          <a:p>
            <a:endParaRPr lang="en-US" baseline="0" dirty="0" smtClean="0"/>
          </a:p>
          <a:p>
            <a:r>
              <a:rPr lang="en-US" baseline="0" dirty="0" smtClean="0"/>
              <a:t>Application of methodology and context outline in demonstration areas allowed for refinements</a:t>
            </a:r>
          </a:p>
          <a:p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fld id="{BEA117AA-2193-4C39-BF9F-12C55839508B}" type="slidenum">
              <a:rPr lang="en-US" sz="1200" smtClean="0"/>
              <a:pPr eaLnBrk="1" hangingPunct="1"/>
              <a:t>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Methodology provides guidance for survey of neighborhoods/subdivisions</a:t>
            </a:r>
            <a:r>
              <a:rPr lang="en-US" baseline="0" dirty="0" smtClean="0"/>
              <a:t> and selective survey of individual houses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18C6C-2648-4390-969E-B92F39DBF2B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9685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152400" y="147243"/>
            <a:ext cx="8833105" cy="6558357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8956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144503"/>
            <a:ext cx="9143999" cy="1527349"/>
          </a:xfrm>
          <a:prstGeom prst="rect">
            <a:avLst/>
          </a:prstGeom>
          <a:solidFill>
            <a:srgbClr val="C4142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1091920"/>
            <a:ext cx="9144000" cy="120580"/>
          </a:xfrm>
          <a:prstGeom prst="rect">
            <a:avLst/>
          </a:prstGeom>
          <a:solidFill>
            <a:schemeClr val="bg2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2011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77200" cy="990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8077200" cy="4724400"/>
          </a:xfrm>
        </p:spPr>
        <p:txBody>
          <a:bodyPr vert="horz"/>
          <a:lstStyle>
            <a:lvl1pPr>
              <a:defRPr sz="2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281" y="1143692"/>
            <a:ext cx="9139719" cy="47307"/>
          </a:xfrm>
          <a:prstGeom prst="rect">
            <a:avLst/>
          </a:prstGeom>
          <a:solidFill>
            <a:srgbClr val="C00000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4345" y="914400"/>
            <a:ext cx="457200" cy="457200"/>
          </a:xfrm>
        </p:spPr>
        <p:txBody>
          <a:bodyPr/>
          <a:lstStyle/>
          <a:p>
            <a:pPr>
              <a:defRPr/>
            </a:pPr>
            <a:fld id="{7A39911E-F0D5-4128-83BB-637B46EE5B1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3515070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8DF7D-BF37-483C-B3A8-9700B3C585F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 hasCustomPrompt="1"/>
          </p:nvPr>
        </p:nvSpPr>
        <p:spPr>
          <a:xfrm>
            <a:off x="533400" y="1447800"/>
            <a:ext cx="4038600" cy="4724400"/>
          </a:xfrm>
        </p:spPr>
        <p:txBody>
          <a:bodyPr vert="horz"/>
          <a:lstStyle>
            <a:lvl1pPr eaLnBrk="1" latinLnBrk="0" hangingPunct="1"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eaLnBrk="1" latinLnBrk="0" hangingPunct="1">
              <a:defRPr sz="1800">
                <a:solidFill>
                  <a:schemeClr val="tx2">
                    <a:lumMod val="75000"/>
                  </a:schemeClr>
                </a:solidFill>
              </a:defRPr>
            </a:lvl2pPr>
            <a:lvl3pPr eaLnBrk="1" latinLnBrk="0" hangingPunct="1">
              <a:defRPr sz="1600">
                <a:solidFill>
                  <a:schemeClr val="tx2">
                    <a:lumMod val="75000"/>
                  </a:schemeClr>
                </a:solidFill>
              </a:defRPr>
            </a:lvl3pPr>
            <a:lvl4pPr eaLnBrk="1" latinLnBrk="0" hangingPunct="1"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 eaLnBrk="1" latinLnBrk="0" hangingPunct="1">
              <a:defRPr sz="16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800600" y="1447800"/>
            <a:ext cx="4038600" cy="4724400"/>
          </a:xfrm>
        </p:spPr>
        <p:txBody>
          <a:bodyPr vert="horz"/>
          <a:lstStyle>
            <a:lvl1pPr eaLnBrk="1" latinLnBrk="0" hangingPunct="1"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eaLnBrk="1" latinLnBrk="0" hangingPunct="1">
              <a:defRPr sz="1800">
                <a:solidFill>
                  <a:schemeClr val="tx2">
                    <a:lumMod val="75000"/>
                  </a:schemeClr>
                </a:solidFill>
              </a:defRPr>
            </a:lvl2pPr>
            <a:lvl3pPr eaLnBrk="1" latinLnBrk="0" hangingPunct="1">
              <a:defRPr sz="1600">
                <a:solidFill>
                  <a:schemeClr val="tx2">
                    <a:lumMod val="75000"/>
                  </a:schemeClr>
                </a:solidFill>
              </a:defRPr>
            </a:lvl3pPr>
            <a:lvl4pPr eaLnBrk="1" latinLnBrk="0" hangingPunct="1"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 eaLnBrk="1" latinLnBrk="0" hangingPunct="1">
              <a:defRPr sz="16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77200" cy="990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281" y="1143692"/>
            <a:ext cx="9139719" cy="47307"/>
          </a:xfrm>
          <a:prstGeom prst="rect">
            <a:avLst/>
          </a:prstGeom>
          <a:solidFill>
            <a:srgbClr val="C00000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4345" y="914400"/>
            <a:ext cx="457200" cy="457200"/>
          </a:xfrm>
        </p:spPr>
        <p:txBody>
          <a:bodyPr/>
          <a:lstStyle/>
          <a:p>
            <a:pPr>
              <a:defRPr/>
            </a:pPr>
            <a:fld id="{7A39911E-F0D5-4128-83BB-637B46EE5B1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8077200" cy="4724400"/>
          </a:xfrm>
        </p:spPr>
        <p:txBody>
          <a:bodyPr vert="horz"/>
          <a:lstStyle>
            <a:lvl1pPr>
              <a:defRPr sz="2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2800" b="0" cap="none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2392680"/>
            <a:ext cx="9144000" cy="45719"/>
          </a:xfrm>
          <a:prstGeom prst="rect">
            <a:avLst/>
          </a:prstGeom>
          <a:solidFill>
            <a:srgbClr val="C00000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0910" y="160579"/>
            <a:ext cx="8821836" cy="4489895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900550"/>
            <a:ext cx="8077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5445824"/>
            <a:ext cx="8077200" cy="954975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754880"/>
            <a:ext cx="9144000" cy="45720"/>
          </a:xfrm>
          <a:prstGeom prst="rect">
            <a:avLst/>
          </a:prstGeom>
          <a:solidFill>
            <a:srgbClr val="C4142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0910" y="160579"/>
            <a:ext cx="8821836" cy="448989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73472E"/>
                </a:solidFill>
              </a:defRPr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4"/>
            <a:ext cx="7315200" cy="954975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4648200"/>
            <a:ext cx="9144000" cy="45720"/>
          </a:xfrm>
          <a:prstGeom prst="rect">
            <a:avLst/>
          </a:prstGeom>
          <a:solidFill>
            <a:srgbClr val="C00000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059499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165860"/>
            <a:ext cx="9144000" cy="569214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77200" cy="868362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8077200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10895" y="1143000"/>
            <a:ext cx="8833105" cy="45720"/>
          </a:xfrm>
          <a:prstGeom prst="rect">
            <a:avLst/>
          </a:prstGeom>
          <a:solidFill>
            <a:srgbClr val="C4142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8626" y="914400"/>
            <a:ext cx="457200" cy="457200"/>
          </a:xfrm>
          <a:prstGeom prst="rect">
            <a:avLst/>
          </a:prstGeom>
          <a:solidFill>
            <a:srgbClr val="C41425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6E335CDA-A48B-46B9-8B0D-F3FC1F9EE93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97" r:id="rId2"/>
    <p:sldLayoutId id="2147484189" r:id="rId3"/>
    <p:sldLayoutId id="2147484187" r:id="rId4"/>
    <p:sldLayoutId id="2147484188" r:id="rId5"/>
    <p:sldLayoutId id="2147484194" r:id="rId6"/>
    <p:sldLayoutId id="2147484199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2800" kern="1200" dirty="0">
          <a:solidFill>
            <a:schemeClr val="bg2">
              <a:lumMod val="7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rgbClr val="C41425"/>
        </a:buClr>
        <a:buSzPct val="110000"/>
        <a:buFont typeface="Wingdings" pitchFamily="2" charset="2"/>
        <a:buChar char="§"/>
        <a:defRPr kumimoji="0" sz="2200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548640" indent="-228600" algn="l" rtl="0" eaLnBrk="1" latinLnBrk="0" hangingPunct="1">
        <a:spcBef>
          <a:spcPts val="370"/>
        </a:spcBef>
        <a:buClr>
          <a:schemeClr val="bg2">
            <a:lumMod val="75000"/>
          </a:schemeClr>
        </a:buClr>
        <a:buSzPct val="85000"/>
        <a:buFont typeface="Wingdings" pitchFamily="2" charset="2"/>
        <a:buChar char="§"/>
        <a:defRPr kumimoji="0" sz="2000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855663" indent="-261938" algn="l" rtl="0" eaLnBrk="1" latinLnBrk="0" hangingPunct="1">
        <a:spcBef>
          <a:spcPts val="370"/>
        </a:spcBef>
        <a:buClr>
          <a:schemeClr val="bg2">
            <a:lumMod val="50000"/>
          </a:schemeClr>
        </a:buClr>
        <a:buSzPct val="85000"/>
        <a:buFont typeface="Arial" pitchFamily="34" charset="0"/>
        <a:buChar char="–"/>
        <a:defRPr kumimoji="0" sz="1800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868680" indent="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None/>
        <a:defRPr kumimoji="0" sz="1600" i="1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143000" indent="0" algn="l" rtl="0" eaLnBrk="1" latinLnBrk="0" hangingPunct="1">
        <a:spcBef>
          <a:spcPts val="370"/>
        </a:spcBef>
        <a:buClr>
          <a:schemeClr val="accent3"/>
        </a:buClr>
        <a:buFontTx/>
        <a:buNone/>
        <a:defRPr kumimoji="0" sz="1600" i="1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28600"/>
            <a:ext cx="7620000" cy="609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</a:rPr>
              <a:t>National Cooperative Highway Research Report </a:t>
            </a:r>
            <a:r>
              <a:rPr lang="en-US" sz="2800" dirty="0" smtClean="0">
                <a:latin typeface="Calibri" pitchFamily="34" charset="0"/>
              </a:rPr>
              <a:t>723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9697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alibri" pitchFamily="34" charset="0"/>
              </a:rPr>
              <a:t>A Model for Identifying and Evaluating the Historic Significance of Post-World War II </a:t>
            </a:r>
            <a:r>
              <a:rPr lang="en-US" sz="3600" dirty="0" smtClean="0">
                <a:latin typeface="Calibri" pitchFamily="34" charset="0"/>
              </a:rPr>
              <a:t>Housing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61642"/>
            <a:ext cx="4070168" cy="2011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3200"/>
            <a:ext cx="4060140" cy="2040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1991"/>
          <a:stretch/>
        </p:blipFill>
        <p:spPr>
          <a:xfrm>
            <a:off x="5047444" y="2743201"/>
            <a:ext cx="3894204" cy="2040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"/>
          <a:stretch/>
        </p:blipFill>
        <p:spPr>
          <a:xfrm>
            <a:off x="5047444" y="4784054"/>
            <a:ext cx="3727615" cy="2011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7549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and Evaluation Methodology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Intended to guide state and federal agencies needing to identify and evaluate individual properties, neighborhoods, and subdivisions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Provides streamlined and efficient survey and evaluation process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Allows for consistent results                                                across geographic areas</a:t>
            </a:r>
          </a:p>
          <a:p>
            <a:pPr marL="32004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9911E-F0D5-4128-83BB-637B46EE5B1A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3718" y="3733800"/>
            <a:ext cx="4131734" cy="2711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8976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and Evaluation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Project preparation</a:t>
            </a:r>
          </a:p>
          <a:p>
            <a:r>
              <a:rPr lang="en-US" dirty="0"/>
              <a:t>Identification</a:t>
            </a:r>
          </a:p>
          <a:p>
            <a:r>
              <a:rPr lang="en-US" dirty="0"/>
              <a:t>Historic context development</a:t>
            </a:r>
          </a:p>
          <a:p>
            <a:r>
              <a:rPr lang="en-US" dirty="0"/>
              <a:t>Evaluation</a:t>
            </a:r>
          </a:p>
          <a:p>
            <a:r>
              <a:rPr lang="en-US" dirty="0"/>
              <a:t>Documentation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9911E-F0D5-4128-83BB-637B46EE5B1A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245900"/>
            <a:ext cx="5715000" cy="33658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160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Survey of </a:t>
            </a:r>
            <a:r>
              <a:rPr lang="en-US" dirty="0" smtClean="0"/>
              <a:t>planned subdivisions </a:t>
            </a:r>
            <a:r>
              <a:rPr lang="en-US" dirty="0"/>
              <a:t>and </a:t>
            </a:r>
            <a:r>
              <a:rPr lang="en-US" dirty="0" smtClean="0"/>
              <a:t>unplanned neighborhoods </a:t>
            </a:r>
          </a:p>
          <a:p>
            <a:pPr lvl="1"/>
            <a:r>
              <a:rPr lang="en-US" dirty="0" smtClean="0"/>
              <a:t>Survey and documentation of similar properties as a group</a:t>
            </a:r>
          </a:p>
          <a:p>
            <a:pPr lvl="1"/>
            <a:r>
              <a:rPr lang="en-US" dirty="0" smtClean="0"/>
              <a:t>Classifying resources within the grouping</a:t>
            </a:r>
          </a:p>
          <a:p>
            <a:pPr lvl="1"/>
            <a:r>
              <a:rPr lang="en-US" dirty="0" smtClean="0"/>
              <a:t>Guidelines for data collection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9911E-F0D5-4128-83BB-637B46EE5B1A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191000"/>
            <a:ext cx="5319203" cy="2496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8" y="3505200"/>
            <a:ext cx="3877040" cy="24408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993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80772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Selective survey of individual properties</a:t>
            </a:r>
          </a:p>
          <a:p>
            <a:pPr lvl="1"/>
            <a:r>
              <a:rPr lang="en-US" dirty="0" smtClean="0"/>
              <a:t>Based on integrity, character-defining features, and architectural elements</a:t>
            </a:r>
          </a:p>
          <a:p>
            <a:pPr lvl="1"/>
            <a:r>
              <a:rPr lang="en-US" dirty="0" smtClean="0"/>
              <a:t>Criteria for popular postwar architectural forms and styles</a:t>
            </a:r>
          </a:p>
          <a:p>
            <a:pPr lvl="2"/>
            <a:r>
              <a:rPr lang="en-US" dirty="0" smtClean="0"/>
              <a:t>Minimal Traditional</a:t>
            </a:r>
          </a:p>
          <a:p>
            <a:pPr lvl="2"/>
            <a:r>
              <a:rPr lang="en-US" dirty="0" smtClean="0"/>
              <a:t>Cape Cod</a:t>
            </a:r>
          </a:p>
          <a:p>
            <a:pPr lvl="2"/>
            <a:r>
              <a:rPr lang="en-US" dirty="0" smtClean="0"/>
              <a:t>Transitional Ranch</a:t>
            </a:r>
          </a:p>
          <a:p>
            <a:pPr lvl="2"/>
            <a:r>
              <a:rPr lang="en-US" dirty="0" smtClean="0"/>
              <a:t>Ranch</a:t>
            </a:r>
          </a:p>
          <a:p>
            <a:pPr lvl="2"/>
            <a:r>
              <a:rPr lang="en-US" dirty="0" smtClean="0"/>
              <a:t>Split-level and Split-foyer</a:t>
            </a:r>
          </a:p>
          <a:p>
            <a:pPr lvl="2"/>
            <a:r>
              <a:rPr lang="en-US" dirty="0" smtClean="0"/>
              <a:t>Colonial Revival and Georgian Revival </a:t>
            </a:r>
          </a:p>
          <a:p>
            <a:pPr lvl="2"/>
            <a:r>
              <a:rPr lang="en-US" dirty="0" smtClean="0"/>
              <a:t>Storybook </a:t>
            </a:r>
          </a:p>
          <a:p>
            <a:pPr lvl="2"/>
            <a:r>
              <a:rPr lang="en-US" dirty="0" smtClean="0"/>
              <a:t>Spanish Colonial Revival</a:t>
            </a:r>
          </a:p>
          <a:p>
            <a:pPr lvl="2"/>
            <a:r>
              <a:rPr lang="en-US" dirty="0" smtClean="0"/>
              <a:t>Asiatic</a:t>
            </a:r>
          </a:p>
          <a:p>
            <a:pPr lvl="2"/>
            <a:r>
              <a:rPr lang="en-US" dirty="0" smtClean="0"/>
              <a:t>Contemporary </a:t>
            </a:r>
          </a:p>
          <a:p>
            <a:pPr lvl="2"/>
            <a:r>
              <a:rPr lang="en-US" dirty="0" smtClean="0"/>
              <a:t>Prefabricated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9911E-F0D5-4128-83BB-637B46EE5B1A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615161" y="5029200"/>
            <a:ext cx="4242959" cy="15329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38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Methodology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Selective survey of Minimal Traditional Homes</a:t>
            </a:r>
          </a:p>
          <a:p>
            <a:pPr lvl="1"/>
            <a:r>
              <a:rPr lang="en-US" dirty="0" smtClean="0"/>
              <a:t>Retain massing</a:t>
            </a:r>
          </a:p>
          <a:p>
            <a:pPr lvl="1"/>
            <a:r>
              <a:rPr lang="en-US" dirty="0" smtClean="0"/>
              <a:t>Retain original siding materials</a:t>
            </a:r>
          </a:p>
          <a:p>
            <a:pPr lvl="1"/>
            <a:r>
              <a:rPr lang="en-US" dirty="0" smtClean="0"/>
              <a:t>Retain original windows and doors</a:t>
            </a:r>
          </a:p>
          <a:p>
            <a:pPr lvl="1"/>
            <a:r>
              <a:rPr lang="en-US" dirty="0" smtClean="0"/>
              <a:t>Retain original roofline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9911E-F0D5-4128-83BB-637B46EE5B1A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57600"/>
            <a:ext cx="4128821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716" y="3724835"/>
            <a:ext cx="4429320" cy="26849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4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Methodology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Selective survey of Ranch Homes</a:t>
            </a:r>
          </a:p>
          <a:p>
            <a:pPr lvl="1"/>
            <a:r>
              <a:rPr lang="en-US" dirty="0" smtClean="0"/>
              <a:t>Retain massing, roofline, and eave overhang</a:t>
            </a:r>
          </a:p>
          <a:p>
            <a:pPr lvl="1"/>
            <a:r>
              <a:rPr lang="en-US" dirty="0" smtClean="0"/>
              <a:t>Retain original exterior materials, or replacement-in-kind</a:t>
            </a:r>
          </a:p>
          <a:p>
            <a:pPr lvl="1"/>
            <a:r>
              <a:rPr lang="en-US" dirty="0" smtClean="0"/>
              <a:t>Retain a minimum of three architectural elements, which include prominent chimneys, accent siding materials, planters, wrought-iron details, patios, and applied stylistic features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9911E-F0D5-4128-83BB-637B46EE5B1A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4114800"/>
            <a:ext cx="4328007" cy="24124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684059" y="4178046"/>
            <a:ext cx="4340313" cy="228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925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Methodology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95400"/>
            <a:ext cx="8077200" cy="4724400"/>
          </a:xfrm>
        </p:spPr>
        <p:txBody>
          <a:bodyPr/>
          <a:lstStyle/>
          <a:p>
            <a:r>
              <a:rPr lang="en-US" dirty="0" smtClean="0"/>
              <a:t>Guidance for applying National Register Criteria to individual properties and historic districts</a:t>
            </a:r>
          </a:p>
          <a:p>
            <a:r>
              <a:rPr lang="en-US" dirty="0" smtClean="0"/>
              <a:t>Illustrated with listed and                                                     eligible examples</a:t>
            </a:r>
          </a:p>
          <a:p>
            <a:r>
              <a:rPr lang="en-US" dirty="0" smtClean="0"/>
              <a:t>Discussion of </a:t>
            </a:r>
            <a:r>
              <a:rPr lang="en-US" dirty="0"/>
              <a:t> </a:t>
            </a:r>
            <a:r>
              <a:rPr lang="en-US" dirty="0" smtClean="0"/>
              <a:t>integrity and                                              alterations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9911E-F0D5-4128-83BB-637B46EE5B1A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592920" y="2286000"/>
            <a:ext cx="4407645" cy="21154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76" y="4749180"/>
            <a:ext cx="6543489" cy="19888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456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9911E-F0D5-4128-83BB-637B46EE5B1A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8" name="Picture 7" descr="X:\14184-00\10001\TECH\Photos\Ohio postwar\Houses in OH 00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0" y="4040594"/>
            <a:ext cx="3132691" cy="1746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Picture 6" descr="Description: X:\14184-00\10001\TECH\Photos\East Falls Church\IMG_1287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84068" y="4063006"/>
            <a:ext cx="3274312" cy="1746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941" y="4063006"/>
            <a:ext cx="3124200" cy="1746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95400"/>
            <a:ext cx="8077200" cy="4724400"/>
          </a:xfrm>
        </p:spPr>
        <p:txBody>
          <a:bodyPr/>
          <a:lstStyle/>
          <a:p>
            <a:r>
              <a:rPr lang="en-US" dirty="0" smtClean="0"/>
              <a:t>Widespread distribution of final report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Adoption by </a:t>
            </a:r>
            <a:r>
              <a:rPr lang="en-US" dirty="0" err="1" smtClean="0"/>
              <a:t>DOTs</a:t>
            </a:r>
            <a:r>
              <a:rPr lang="en-US" dirty="0" smtClean="0"/>
              <a:t>, </a:t>
            </a:r>
            <a:r>
              <a:rPr lang="en-US" dirty="0" err="1" smtClean="0"/>
              <a:t>SHPOs</a:t>
            </a:r>
            <a:r>
              <a:rPr lang="en-US" dirty="0" smtClean="0"/>
              <a:t>, and other agencies</a:t>
            </a:r>
          </a:p>
          <a:p>
            <a:endParaRPr lang="en-US" dirty="0" smtClean="0"/>
          </a:p>
          <a:p>
            <a:r>
              <a:rPr lang="en-US" dirty="0" smtClean="0"/>
              <a:t>Future development of local and regional historic contexts to support evaluations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5175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9911E-F0D5-4128-83BB-637B46EE5B1A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22" y="1447800"/>
            <a:ext cx="4663440" cy="2607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escription: X:\14184-00\10001\TECH\Photos\postwar examples\Omaha 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5629"/>
            <a:ext cx="4663440" cy="2636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X:\14184-00\10001\TECH\Photos\Ohio postwar\Houses in OH 003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18378" y="4003965"/>
            <a:ext cx="4663440" cy="2600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Picture 6" descr="Description: X:\14184-00\10001\TECH\Photos\East Falls Church\IMG_1287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89" y="4079896"/>
            <a:ext cx="4663440" cy="24877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51791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077200" cy="47244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Mead </a:t>
            </a:r>
            <a:r>
              <a:rPr lang="en-US" dirty="0">
                <a:latin typeface="+mn-lt"/>
              </a:rPr>
              <a:t>&amp; Hunt, Inc. </a:t>
            </a:r>
          </a:p>
          <a:p>
            <a:pPr lvl="1"/>
            <a:r>
              <a:rPr lang="en-US" sz="1600" dirty="0" smtClean="0">
                <a:latin typeface="+mn-lt"/>
              </a:rPr>
              <a:t>Emily </a:t>
            </a:r>
            <a:r>
              <a:rPr lang="en-US" sz="1600" dirty="0">
                <a:latin typeface="+mn-lt"/>
              </a:rPr>
              <a:t>Pettis, Co- Principal Investigator</a:t>
            </a:r>
          </a:p>
          <a:p>
            <a:pPr lvl="1"/>
            <a:r>
              <a:rPr lang="en-US" sz="1600" dirty="0" smtClean="0">
                <a:latin typeface="+mn-lt"/>
              </a:rPr>
              <a:t>Amy </a:t>
            </a:r>
            <a:r>
              <a:rPr lang="en-US" sz="1600" dirty="0">
                <a:latin typeface="+mn-lt"/>
              </a:rPr>
              <a:t>Squitieri, Co- Principal Investigator</a:t>
            </a:r>
          </a:p>
          <a:p>
            <a:pPr lvl="1"/>
            <a:r>
              <a:rPr lang="en-US" sz="1600" dirty="0" smtClean="0">
                <a:latin typeface="+mn-lt"/>
              </a:rPr>
              <a:t>Christina </a:t>
            </a:r>
            <a:r>
              <a:rPr lang="en-US" sz="1600" dirty="0">
                <a:latin typeface="+mn-lt"/>
              </a:rPr>
              <a:t>Slattery</a:t>
            </a:r>
          </a:p>
          <a:p>
            <a:pPr lvl="1"/>
            <a:r>
              <a:rPr lang="en-US" sz="1600" dirty="0" smtClean="0">
                <a:latin typeface="+mn-lt"/>
              </a:rPr>
              <a:t>Christine Long</a:t>
            </a:r>
          </a:p>
          <a:p>
            <a:pPr marL="320040" lvl="1" indent="0">
              <a:buNone/>
            </a:pPr>
            <a:endParaRPr lang="en-US" sz="1600" dirty="0">
              <a:latin typeface="+mn-lt"/>
            </a:endParaRPr>
          </a:p>
          <a:p>
            <a:r>
              <a:rPr lang="en-US" dirty="0">
                <a:latin typeface="+mn-lt"/>
              </a:rPr>
              <a:t> Louis Berger Group</a:t>
            </a:r>
          </a:p>
          <a:p>
            <a:pPr lvl="1"/>
            <a:r>
              <a:rPr lang="en-US" sz="1600" dirty="0" smtClean="0">
                <a:latin typeface="+mn-lt"/>
              </a:rPr>
              <a:t>Patti </a:t>
            </a:r>
            <a:r>
              <a:rPr lang="en-US" sz="1600" dirty="0">
                <a:latin typeface="+mn-lt"/>
              </a:rPr>
              <a:t>Kuhn</a:t>
            </a:r>
          </a:p>
          <a:p>
            <a:pPr lvl="1"/>
            <a:r>
              <a:rPr lang="en-US" sz="1600" dirty="0" smtClean="0">
                <a:latin typeface="+mn-lt"/>
              </a:rPr>
              <a:t>Debra </a:t>
            </a:r>
            <a:r>
              <a:rPr lang="en-US" sz="1600" dirty="0" err="1">
                <a:latin typeface="+mn-lt"/>
              </a:rPr>
              <a:t>McClane</a:t>
            </a:r>
            <a:endParaRPr lang="en-US" sz="1600" dirty="0">
              <a:latin typeface="+mn-lt"/>
            </a:endParaRPr>
          </a:p>
          <a:p>
            <a:endParaRPr lang="en-US" sz="24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62400"/>
            <a:ext cx="5303520" cy="2519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688423" y="1524000"/>
            <a:ext cx="4200083" cy="2209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30970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Research 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763000" cy="5410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Sandra </a:t>
            </a:r>
            <a:r>
              <a:rPr lang="en-US" sz="1800" dirty="0"/>
              <a:t>Lawrence, </a:t>
            </a:r>
            <a:r>
              <a:rPr lang="en-US" sz="1800" dirty="0" smtClean="0"/>
              <a:t>Georgia DOT – Chair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Anne </a:t>
            </a:r>
            <a:r>
              <a:rPr lang="en-US" sz="1800" dirty="0"/>
              <a:t>E. Bruder, </a:t>
            </a:r>
            <a:r>
              <a:rPr lang="en-US" sz="1800" dirty="0" smtClean="0"/>
              <a:t>Maryland </a:t>
            </a:r>
            <a:r>
              <a:rPr lang="en-US" sz="1800" dirty="0"/>
              <a:t>State Highway </a:t>
            </a:r>
            <a:r>
              <a:rPr lang="en-US" sz="1800" dirty="0" smtClean="0"/>
              <a:t>Administration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John </a:t>
            </a:r>
            <a:r>
              <a:rPr lang="en-US" sz="1800" dirty="0"/>
              <a:t>A. Burns, </a:t>
            </a:r>
            <a:r>
              <a:rPr lang="en-US" sz="1800" dirty="0" smtClean="0"/>
              <a:t>National Park Service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Richard </a:t>
            </a:r>
            <a:r>
              <a:rPr lang="en-US" sz="1800" dirty="0" err="1"/>
              <a:t>Cloues</a:t>
            </a:r>
            <a:r>
              <a:rPr lang="en-US" sz="1800" dirty="0"/>
              <a:t>, </a:t>
            </a:r>
            <a:r>
              <a:rPr lang="en-US" sz="1800" dirty="0" smtClean="0"/>
              <a:t>Georgia </a:t>
            </a:r>
            <a:r>
              <a:rPr lang="en-US" sz="1800" dirty="0" err="1" smtClean="0"/>
              <a:t>DNR</a:t>
            </a:r>
            <a:r>
              <a:rPr lang="en-US" sz="1800" dirty="0" smtClean="0"/>
              <a:t>, Historic Preservation Division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Jeffrey </a:t>
            </a:r>
            <a:r>
              <a:rPr lang="en-US" sz="1800" dirty="0"/>
              <a:t>L. Durbin, </a:t>
            </a:r>
            <a:r>
              <a:rPr lang="en-US" sz="1800" dirty="0" smtClean="0"/>
              <a:t>National </a:t>
            </a:r>
            <a:r>
              <a:rPr lang="en-US" sz="1800" dirty="0"/>
              <a:t>Park </a:t>
            </a:r>
            <a:r>
              <a:rPr lang="en-US" sz="1800" dirty="0" smtClean="0"/>
              <a:t>Service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Andrew </a:t>
            </a:r>
            <a:r>
              <a:rPr lang="en-US" sz="1800" dirty="0"/>
              <a:t>C. Hope, </a:t>
            </a:r>
            <a:r>
              <a:rPr lang="en-US" sz="1800" dirty="0" smtClean="0"/>
              <a:t>Caltrans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/>
              <a:t>Dianna L. Litvak, Colorado DOT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/>
              <a:t>Toni M. </a:t>
            </a:r>
            <a:r>
              <a:rPr lang="en-US" sz="1800" dirty="0" err="1"/>
              <a:t>Prawl</a:t>
            </a:r>
            <a:r>
              <a:rPr lang="en-US" sz="1800" dirty="0"/>
              <a:t>, Missouri DOT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/>
              <a:t>Helen Ross, Virginia DOT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/>
              <a:t>Claudette C. Stager, Tennessee Historical Commission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/>
              <a:t>MaryAnn D. Naber, FHWA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 smtClean="0"/>
              <a:t>Lori L. Sundstrom, TRB Staff Representative</a:t>
            </a:r>
          </a:p>
        </p:txBody>
      </p:sp>
    </p:spTree>
    <p:extLst>
      <p:ext uri="{BB962C8B-B14F-4D97-AF65-F5344CB8AC3E}">
        <p14:creationId xmlns="" xmlns:p14="http://schemas.microsoft.com/office/powerpoint/2010/main" val="17859398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95400"/>
            <a:ext cx="8077200" cy="19812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Develop a model for identification (survey) and evaluation of post-World War II residences 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S</a:t>
            </a:r>
            <a:r>
              <a:rPr lang="en-US" sz="2000" dirty="0" smtClean="0"/>
              <a:t>treamline the identification of postwar residences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Provide greater consistency among state agencies in National Register eligibility evaluations under Section 106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9911E-F0D5-4128-83BB-637B46EE5B1A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551" y="3886200"/>
            <a:ext cx="4389120" cy="2807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42047" y="3505200"/>
            <a:ext cx="4156467" cy="228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758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Project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2718" y="1219200"/>
            <a:ext cx="8077200" cy="47244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dirty="0"/>
              <a:t>Literature </a:t>
            </a:r>
            <a:r>
              <a:rPr lang="en-US" sz="2000" dirty="0" smtClean="0"/>
              <a:t>review and preliminary bibliography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dirty="0"/>
              <a:t>National and demonstration area historic contexts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dirty="0" smtClean="0"/>
              <a:t>Survey </a:t>
            </a:r>
            <a:r>
              <a:rPr lang="en-US" sz="2000" dirty="0"/>
              <a:t>and </a:t>
            </a:r>
            <a:r>
              <a:rPr lang="en-US" sz="2000" dirty="0" smtClean="0"/>
              <a:t>evaluation methodology</a:t>
            </a:r>
            <a:endParaRPr lang="en-US" sz="20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dirty="0" smtClean="0"/>
              <a:t>Test </a:t>
            </a:r>
            <a:r>
              <a:rPr lang="en-US" sz="2000" dirty="0"/>
              <a:t>survey and refine methodology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dirty="0" smtClean="0"/>
              <a:t>Prepare </a:t>
            </a:r>
            <a:r>
              <a:rPr lang="en-US" sz="2000" dirty="0"/>
              <a:t>final </a:t>
            </a:r>
            <a:r>
              <a:rPr lang="en-US" sz="2000" dirty="0" smtClean="0"/>
              <a:t>report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4096870"/>
            <a:ext cx="4953000" cy="19596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247" y="4069976"/>
            <a:ext cx="3614928" cy="19283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64108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Literature </a:t>
            </a:r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Articles</a:t>
            </a:r>
          </a:p>
          <a:p>
            <a:r>
              <a:rPr lang="en-US" dirty="0" smtClean="0"/>
              <a:t>Published sources</a:t>
            </a:r>
          </a:p>
          <a:p>
            <a:pPr lvl="1"/>
            <a:r>
              <a:rPr lang="en-US" dirty="0"/>
              <a:t>Government publications</a:t>
            </a:r>
          </a:p>
          <a:p>
            <a:pPr lvl="1"/>
            <a:r>
              <a:rPr lang="en-US" dirty="0"/>
              <a:t>Advertisements</a:t>
            </a:r>
          </a:p>
          <a:p>
            <a:pPr lvl="1"/>
            <a:r>
              <a:rPr lang="en-US" dirty="0"/>
              <a:t>Plan books</a:t>
            </a:r>
          </a:p>
          <a:p>
            <a:pPr lvl="1"/>
            <a:r>
              <a:rPr lang="en-US" dirty="0"/>
              <a:t>Magazines </a:t>
            </a:r>
          </a:p>
          <a:p>
            <a:pPr lvl="1"/>
            <a:r>
              <a:rPr lang="en-US" dirty="0"/>
              <a:t>Theses and dissertations</a:t>
            </a:r>
            <a:endParaRPr lang="en-US" dirty="0" smtClean="0"/>
          </a:p>
          <a:p>
            <a:r>
              <a:rPr lang="en-US" dirty="0" smtClean="0"/>
              <a:t>Survey reports, historic contexts,                                  	case studies</a:t>
            </a:r>
          </a:p>
          <a:p>
            <a:r>
              <a:rPr lang="en-US" dirty="0" smtClean="0"/>
              <a:t>National Register Nominations                                                        and Multiple Property Documents </a:t>
            </a:r>
          </a:p>
          <a:p>
            <a:pPr marL="32004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9911E-F0D5-4128-83BB-637B46EE5B1A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5" name="Picture 4" descr="Picture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649425">
            <a:off x="5755342" y="1607075"/>
            <a:ext cx="1715246" cy="2215251"/>
          </a:xfrm>
          <a:prstGeom prst="rect">
            <a:avLst/>
          </a:prstGeom>
        </p:spPr>
      </p:pic>
      <p:pic>
        <p:nvPicPr>
          <p:cNvPr id="1026" name="Picture 2" descr="X:\12232-00\06001\TECH\Photos\Eastridge Scans\eastridge1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21046411">
            <a:off x="5354302" y="4221871"/>
            <a:ext cx="2880699" cy="20656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8180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Historic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95400"/>
            <a:ext cx="8077200" cy="4724400"/>
          </a:xfrm>
        </p:spPr>
        <p:txBody>
          <a:bodyPr/>
          <a:lstStyle/>
          <a:p>
            <a:r>
              <a:rPr lang="en-US" dirty="0" smtClean="0"/>
              <a:t>Transportation trends</a:t>
            </a:r>
          </a:p>
          <a:p>
            <a:r>
              <a:rPr lang="en-US" dirty="0" smtClean="0"/>
              <a:t>Government programs and policies</a:t>
            </a:r>
          </a:p>
          <a:p>
            <a:r>
              <a:rPr lang="en-US" dirty="0" smtClean="0"/>
              <a:t>Social, economic, and cultural trends</a:t>
            </a:r>
          </a:p>
          <a:p>
            <a:r>
              <a:rPr lang="en-US" dirty="0" smtClean="0"/>
              <a:t>Planning and development</a:t>
            </a:r>
          </a:p>
          <a:p>
            <a:r>
              <a:rPr lang="en-US" dirty="0" smtClean="0"/>
              <a:t>Postwar building materials and construction techniques</a:t>
            </a:r>
          </a:p>
          <a:p>
            <a:r>
              <a:rPr lang="en-US" dirty="0" smtClean="0"/>
              <a:t>Architecture, site, and landscape, including the popular architectural forms and styles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9911E-F0D5-4128-83BB-637B46EE5B1A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113930" y="4957482"/>
            <a:ext cx="2882153" cy="16126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730" y="4957482"/>
            <a:ext cx="3327094" cy="16126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13407" y="4957482"/>
            <a:ext cx="2695841" cy="16126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618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Context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95400"/>
            <a:ext cx="8077200" cy="4724400"/>
          </a:xfrm>
        </p:spPr>
        <p:txBody>
          <a:bodyPr/>
          <a:lstStyle/>
          <a:p>
            <a:r>
              <a:rPr lang="en-US" dirty="0" smtClean="0"/>
              <a:t>Model Context Outline provides guidance for developing project-specific regional or local contexts</a:t>
            </a:r>
          </a:p>
          <a:p>
            <a:r>
              <a:rPr lang="en-US" dirty="0" smtClean="0"/>
              <a:t>Mirrors themes identified in the national context</a:t>
            </a:r>
          </a:p>
          <a:p>
            <a:r>
              <a:rPr lang="en-US" dirty="0" smtClean="0"/>
              <a:t>Tested in Arlington County, Virginia, primary demonstration area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9911E-F0D5-4128-83BB-637B46EE5B1A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791200" y="4345641"/>
            <a:ext cx="3352800" cy="16263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736476" y="4228363"/>
            <a:ext cx="3086100" cy="17481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4250775"/>
            <a:ext cx="2763370" cy="17257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802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3" descr="us_outlin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70021"/>
            <a:ext cx="4297680" cy="270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782857" y="3327120"/>
            <a:ext cx="193675" cy="182562"/>
          </a:xfrm>
          <a:prstGeom prst="star5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8340725" y="2560637"/>
            <a:ext cx="193675" cy="182563"/>
          </a:xfrm>
          <a:prstGeom prst="star5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7273925" y="2221971"/>
            <a:ext cx="193675" cy="182562"/>
          </a:xfrm>
          <a:prstGeom prst="star5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71600"/>
            <a:ext cx="5105400" cy="52578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dirty="0" smtClean="0"/>
              <a:t>Criteria for selection included:</a:t>
            </a:r>
          </a:p>
          <a:p>
            <a:pPr lvl="1">
              <a:lnSpc>
                <a:spcPct val="120000"/>
              </a:lnSpc>
              <a:spcAft>
                <a:spcPts val="1200"/>
              </a:spcAft>
            </a:pPr>
            <a:r>
              <a:rPr lang="en-US" dirty="0" smtClean="0"/>
              <a:t>Distribution of postwar housing</a:t>
            </a:r>
          </a:p>
          <a:p>
            <a:pPr lvl="1">
              <a:lnSpc>
                <a:spcPct val="120000"/>
              </a:lnSpc>
              <a:spcAft>
                <a:spcPts val="1200"/>
              </a:spcAft>
            </a:pPr>
            <a:r>
              <a:rPr lang="en-US" dirty="0" smtClean="0"/>
              <a:t>Proximity to major transportation corridors</a:t>
            </a:r>
          </a:p>
          <a:p>
            <a:pPr lvl="1">
              <a:lnSpc>
                <a:spcPct val="120000"/>
              </a:lnSpc>
              <a:spcAft>
                <a:spcPts val="1200"/>
              </a:spcAft>
            </a:pPr>
            <a:r>
              <a:rPr lang="en-US" dirty="0" smtClean="0"/>
              <a:t>Housing variations</a:t>
            </a:r>
          </a:p>
          <a:p>
            <a:pPr lvl="1">
              <a:lnSpc>
                <a:spcPct val="120000"/>
              </a:lnSpc>
              <a:spcAft>
                <a:spcPts val="1200"/>
              </a:spcAft>
            </a:pPr>
            <a:r>
              <a:rPr lang="en-US" dirty="0" smtClean="0"/>
              <a:t>Cooperation of state and local jurisdictions</a:t>
            </a:r>
          </a:p>
          <a:p>
            <a:pPr lvl="1">
              <a:lnSpc>
                <a:spcPct val="120000"/>
              </a:lnSpc>
              <a:spcAft>
                <a:spcPts val="1200"/>
              </a:spcAft>
            </a:pPr>
            <a:r>
              <a:rPr lang="en-US" dirty="0"/>
              <a:t>Available reference material</a:t>
            </a:r>
          </a:p>
          <a:p>
            <a:pPr lvl="1">
              <a:lnSpc>
                <a:spcPct val="120000"/>
              </a:lnSpc>
              <a:spcAft>
                <a:spcPts val="1200"/>
              </a:spcAft>
            </a:pPr>
            <a:r>
              <a:rPr lang="en-US" dirty="0"/>
              <a:t>Social, ethnic, and economic diversity of neighborhoods</a:t>
            </a:r>
          </a:p>
          <a:p>
            <a:pPr lvl="1">
              <a:lnSpc>
                <a:spcPct val="120000"/>
              </a:lnSpc>
              <a:spcAft>
                <a:spcPts val="1200"/>
              </a:spcAft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39696" y="4648200"/>
            <a:ext cx="3123304" cy="1615827"/>
          </a:xfrm>
          <a:prstGeom prst="rect">
            <a:avLst/>
          </a:prstGeom>
          <a:solidFill>
            <a:schemeClr val="tx1">
              <a:lumMod val="50000"/>
              <a:lumOff val="50000"/>
              <a:alpha val="28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C41425"/>
                </a:solidFill>
              </a:rPr>
              <a:t>Arlington County, Virginia</a:t>
            </a:r>
          </a:p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C41425"/>
                </a:solidFill>
              </a:rPr>
              <a:t>Madison, Wisconsin</a:t>
            </a:r>
          </a:p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C41425"/>
                </a:solidFill>
              </a:rPr>
              <a:t>Arlington, Texas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794705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werPoint template for HydroVision">
  <a:themeElements>
    <a:clrScheme name="Mead &amp; Hunt">
      <a:dk1>
        <a:srgbClr val="000000"/>
      </a:dk1>
      <a:lt1>
        <a:sysClr val="window" lastClr="FFFFFF"/>
      </a:lt1>
      <a:dk2>
        <a:srgbClr val="686869"/>
      </a:dk2>
      <a:lt2>
        <a:srgbClr val="9B8C7C"/>
      </a:lt2>
      <a:accent1>
        <a:srgbClr val="007E98"/>
      </a:accent1>
      <a:accent2>
        <a:srgbClr val="73472E"/>
      </a:accent2>
      <a:accent3>
        <a:srgbClr val="C41425"/>
      </a:accent3>
      <a:accent4>
        <a:srgbClr val="F37021"/>
      </a:accent4>
      <a:accent5>
        <a:srgbClr val="9FACAB"/>
      </a:accent5>
      <a:accent6>
        <a:srgbClr val="FFFFFF"/>
      </a:accent6>
      <a:hlink>
        <a:srgbClr val="FFFFFF"/>
      </a:hlink>
      <a:folHlink>
        <a:srgbClr val="FFFFFF"/>
      </a:folHlink>
    </a:clrScheme>
    <a:fontScheme name="meadhu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meadnhunt1</Template>
  <TotalTime>1441</TotalTime>
  <Words>920</Words>
  <Application>Microsoft Office PowerPoint</Application>
  <PresentationFormat>On-screen Show (4:3)</PresentationFormat>
  <Paragraphs>176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PowerPoint template for HydroVision</vt:lpstr>
      <vt:lpstr>A Model for Identifying and Evaluating the Historic Significance of Post-World War II Housing</vt:lpstr>
      <vt:lpstr>Project Team</vt:lpstr>
      <vt:lpstr>Project Research Panel</vt:lpstr>
      <vt:lpstr>Project Goal</vt:lpstr>
      <vt:lpstr>Overall Project Components</vt:lpstr>
      <vt:lpstr>Literature review</vt:lpstr>
      <vt:lpstr>National Historic Context</vt:lpstr>
      <vt:lpstr>Model Context Outline</vt:lpstr>
      <vt:lpstr>Demonstration Areas</vt:lpstr>
      <vt:lpstr>Survey and Evaluation Methodology </vt:lpstr>
      <vt:lpstr>Survey and Evaluation Methodology</vt:lpstr>
      <vt:lpstr>Survey Methodology</vt:lpstr>
      <vt:lpstr>Survey Methodology</vt:lpstr>
      <vt:lpstr>Survey Methodology </vt:lpstr>
      <vt:lpstr>Survey Methodology </vt:lpstr>
      <vt:lpstr>Evaluation Methodology </vt:lpstr>
      <vt:lpstr>Recommendations</vt:lpstr>
      <vt:lpstr>Questions?</vt:lpstr>
    </vt:vector>
  </TitlesOfParts>
  <Company>Mead &amp; Hunt,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Being Proactive in Dam Safety –  Jackson Bluff Dam Spillway Modification</dc:title>
  <dc:creator>850yx</dc:creator>
  <cp:lastModifiedBy>lsundstrom</cp:lastModifiedBy>
  <cp:revision>110</cp:revision>
  <cp:lastPrinted>2011-02-07T18:49:44Z</cp:lastPrinted>
  <dcterms:created xsi:type="dcterms:W3CDTF">2011-06-29T21:02:40Z</dcterms:created>
  <dcterms:modified xsi:type="dcterms:W3CDTF">2012-09-25T16:21:07Z</dcterms:modified>
</cp:coreProperties>
</file>