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90" r:id="rId2"/>
    <p:sldId id="291" r:id="rId3"/>
    <p:sldId id="258" r:id="rId4"/>
    <p:sldId id="259" r:id="rId5"/>
    <p:sldId id="292" r:id="rId6"/>
    <p:sldId id="261" r:id="rId7"/>
    <p:sldId id="284" r:id="rId8"/>
    <p:sldId id="285" r:id="rId9"/>
    <p:sldId id="293" r:id="rId10"/>
    <p:sldId id="294" r:id="rId11"/>
    <p:sldId id="295" r:id="rId12"/>
    <p:sldId id="296" r:id="rId13"/>
    <p:sldId id="297" r:id="rId14"/>
    <p:sldId id="268" r:id="rId15"/>
    <p:sldId id="286" r:id="rId16"/>
    <p:sldId id="287" r:id="rId17"/>
    <p:sldId id="269" r:id="rId18"/>
    <p:sldId id="298" r:id="rId19"/>
    <p:sldId id="271" r:id="rId20"/>
    <p:sldId id="299" r:id="rId21"/>
    <p:sldId id="309" r:id="rId22"/>
    <p:sldId id="300" r:id="rId23"/>
    <p:sldId id="301" r:id="rId24"/>
    <p:sldId id="302" r:id="rId25"/>
    <p:sldId id="303" r:id="rId26"/>
    <p:sldId id="304" r:id="rId27"/>
    <p:sldId id="305" r:id="rId28"/>
    <p:sldId id="306" r:id="rId29"/>
    <p:sldId id="307" r:id="rId30"/>
    <p:sldId id="308" r:id="rId31"/>
    <p:sldId id="264" r:id="rId32"/>
    <p:sldId id="26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inner, Nancy T." initials="SNT" lastIdx="16" clrIdx="0">
    <p:extLst/>
  </p:cmAuthor>
  <p:cmAuthor id="2" name="Lien, Chin" initials="LC"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4ADC0A-452C-41D6-B301-598F47C89879}" type="datetimeFigureOut">
              <a:rPr lang="en-US" smtClean="0"/>
              <a:t>1/22/2018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36F338-DB27-45FC-B6EB-2E16A645490D}" type="slidenum">
              <a:rPr lang="en-US" smtClean="0"/>
              <a:t>‹#›</a:t>
            </a:fld>
            <a:endParaRPr lang="en-US" dirty="0"/>
          </a:p>
        </p:txBody>
      </p:sp>
    </p:spTree>
    <p:extLst>
      <p:ext uri="{BB962C8B-B14F-4D97-AF65-F5344CB8AC3E}">
        <p14:creationId xmlns:p14="http://schemas.microsoft.com/office/powerpoint/2010/main" val="4161453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D7519-0B8A-4D58-95BD-07524C207746}" type="datetimeFigureOut">
              <a:rPr lang="en-US" smtClean="0"/>
              <a:t>1/22/2018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9416F-26B0-4DB3-ABBC-A215FBB1C1CE}" type="slidenum">
              <a:rPr lang="en-US" smtClean="0"/>
              <a:t>‹#›</a:t>
            </a:fld>
            <a:endParaRPr lang="en-US" dirty="0"/>
          </a:p>
        </p:txBody>
      </p:sp>
    </p:spTree>
    <p:extLst>
      <p:ext uri="{BB962C8B-B14F-4D97-AF65-F5344CB8AC3E}">
        <p14:creationId xmlns:p14="http://schemas.microsoft.com/office/powerpoint/2010/main" val="135666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9C5BF6-7976-4F8C-8ED3-3876D4415BEE}"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4044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B49736-610D-46F4-9194-BC920DD95A64}"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914838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B49736-610D-46F4-9194-BC920DD95A64}"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192986816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B49736-610D-46F4-9194-BC920DD95A64}"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7763450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B49736-610D-46F4-9194-BC920DD95A64}"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67267832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7B49736-610D-46F4-9194-BC920DD95A64}" type="datetime1">
              <a:rPr lang="en-US" smtClean="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30655928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7B49736-610D-46F4-9194-BC920DD95A64}" type="datetime1">
              <a:rPr lang="en-US" smtClean="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173397153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0FC1C2-418A-43C2-89E8-BE01543376A0}"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407645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571775-1B48-430B-A43A-782775794CD9}"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86368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66CF67-ACC6-414F-8E45-F37D5611848B}"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66135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5DF12F-A1F8-40EA-847B-12988F10D55E}" type="datetime1">
              <a:rPr lang="en-US" smtClean="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601592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61C274-6826-4BB4-9B1F-1AC367B41629}"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345803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66E7B7-4A21-4139-AE3A-D8970D47F42F}" type="datetime1">
              <a:rPr lang="en-US" smtClean="0"/>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09193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DC5373-6B6E-4F4F-86A9-F9C5CE169583}" type="datetime1">
              <a:rPr lang="en-US" smtClean="0"/>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83524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34CA99E-7B46-49C6-8CCE-09FEE2B878C4}" type="datetime1">
              <a:rPr lang="en-US" smtClean="0"/>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225540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050AE8-E621-4723-8115-D27E5619FFAA}"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380611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D908A7-44CC-4FEE-BFCB-7AEAA9E8058B}" type="datetime1">
              <a:rPr lang="en-US" smtClean="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EE907B-7ADF-44A7-844D-51B93BC10AB1}" type="slidenum">
              <a:rPr lang="en-US" smtClean="0"/>
              <a:t>‹#›</a:t>
            </a:fld>
            <a:endParaRPr lang="en-US" dirty="0"/>
          </a:p>
        </p:txBody>
      </p:sp>
    </p:spTree>
    <p:extLst>
      <p:ext uri="{BB962C8B-B14F-4D97-AF65-F5344CB8AC3E}">
        <p14:creationId xmlns:p14="http://schemas.microsoft.com/office/powerpoint/2010/main" val="333383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87B49736-610D-46F4-9194-BC920DD95A64}" type="datetime1">
              <a:rPr lang="en-US" smtClean="0"/>
              <a:t>1/22/2018</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FEE907B-7ADF-44A7-844D-51B93BC10AB1}" type="slidenum">
              <a:rPr lang="en-US" smtClean="0"/>
              <a:t>‹#›</a:t>
            </a:fld>
            <a:endParaRPr lang="en-US" dirty="0"/>
          </a:p>
        </p:txBody>
      </p:sp>
    </p:spTree>
    <p:extLst>
      <p:ext uri="{BB962C8B-B14F-4D97-AF65-F5344CB8AC3E}">
        <p14:creationId xmlns:p14="http://schemas.microsoft.com/office/powerpoint/2010/main" val="10738103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1368" userDrawn="1">
          <p15:clr>
            <a:srgbClr val="F26B43"/>
          </p15:clr>
        </p15:guide>
        <p15:guide id="2" orient="horz" pos="1440" userDrawn="1">
          <p15:clr>
            <a:srgbClr val="F26B43"/>
          </p15:clr>
        </p15:guide>
        <p15:guide id="3" orient="horz" pos="3696" userDrawn="1">
          <p15:clr>
            <a:srgbClr val="F26B43"/>
          </p15:clr>
        </p15:guide>
        <p15:guide id="4" orient="horz" pos="432" userDrawn="1">
          <p15:clr>
            <a:srgbClr val="F26B43"/>
          </p15:clr>
        </p15:guide>
        <p15:guide id="5" orient="horz" pos="1512" userDrawn="1">
          <p15:clr>
            <a:srgbClr val="F26B43"/>
          </p15:clr>
        </p15:guide>
        <p15:guide id="6" pos="5184" userDrawn="1">
          <p15:clr>
            <a:srgbClr val="F26B43"/>
          </p15:clr>
        </p15:guide>
        <p15:guide id="7" pos="702" userDrawn="1">
          <p15:clr>
            <a:srgbClr val="F26B43"/>
          </p15:clr>
        </p15:guide>
        <p15:guide id="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apps.trb.org/cmsfeed/TRBNetProjectDisplay.asp?ProjectID=397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985837" y="1233577"/>
            <a:ext cx="7222331" cy="2590883"/>
          </a:xfrm>
        </p:spPr>
        <p:txBody>
          <a:bodyPr/>
          <a:lstStyle/>
          <a:p>
            <a:r>
              <a:rPr lang="en-US" sz="2100" b="1" kern="1500" dirty="0">
                <a:solidFill>
                  <a:srgbClr val="0070C0"/>
                </a:solidFill>
              </a:rPr>
              <a:t>National Cooperative Highway </a:t>
            </a:r>
            <a:br>
              <a:rPr lang="en-US" sz="2100" b="1" kern="1500" dirty="0">
                <a:solidFill>
                  <a:srgbClr val="0070C0"/>
                </a:solidFill>
              </a:rPr>
            </a:br>
            <a:r>
              <a:rPr lang="en-US" sz="2100" b="1" kern="1500" dirty="0">
                <a:solidFill>
                  <a:srgbClr val="0070C0"/>
                </a:solidFill>
              </a:rPr>
              <a:t>Research Program </a:t>
            </a:r>
            <a:br>
              <a:rPr lang="en-US" sz="2100" b="1" kern="1500" dirty="0">
                <a:solidFill>
                  <a:srgbClr val="0070C0"/>
                </a:solidFill>
              </a:rPr>
            </a:br>
            <a:r>
              <a:rPr lang="en-US" sz="2100" b="1" kern="1500" dirty="0">
                <a:solidFill>
                  <a:srgbClr val="0070C0"/>
                </a:solidFill>
              </a:rPr>
              <a:t>NCHRP 25-25B (Task 101) </a:t>
            </a:r>
            <a:br>
              <a:rPr lang="en-US" sz="2100" b="1" kern="1500" dirty="0">
                <a:solidFill>
                  <a:srgbClr val="0070C0"/>
                </a:solidFill>
              </a:rPr>
            </a:br>
            <a:r>
              <a:rPr lang="en-US" sz="2100" b="1" kern="1500" dirty="0">
                <a:solidFill>
                  <a:srgbClr val="0070C0"/>
                </a:solidFill>
              </a:rPr>
              <a:t/>
            </a:r>
            <a:br>
              <a:rPr lang="en-US" sz="2100" b="1" kern="1500" dirty="0">
                <a:solidFill>
                  <a:srgbClr val="0070C0"/>
                </a:solidFill>
              </a:rPr>
            </a:br>
            <a:r>
              <a:rPr lang="en-US" sz="2100" b="1" kern="1500" dirty="0">
                <a:solidFill>
                  <a:srgbClr val="0070C0"/>
                </a:solidFill>
              </a:rPr>
              <a:t>STATE DEPARTMENTS OF TRANSPORTATION STORMWATER MONITORING PROGRAM GOALS, OBJECTIVES, AND PROTOCOLS </a:t>
            </a:r>
            <a:r>
              <a:rPr lang="en-US" sz="2400" dirty="0"/>
              <a:t/>
            </a:r>
            <a:br>
              <a:rPr lang="en-US" sz="2400" dirty="0"/>
            </a:br>
            <a:endParaRPr lang="en-US" sz="2400" dirty="0"/>
          </a:p>
        </p:txBody>
      </p:sp>
      <p:sp>
        <p:nvSpPr>
          <p:cNvPr id="5" name="Subtitle 4"/>
          <p:cNvSpPr>
            <a:spLocks noGrp="1"/>
          </p:cNvSpPr>
          <p:nvPr>
            <p:ph type="subTitle" idx="1"/>
          </p:nvPr>
        </p:nvSpPr>
        <p:spPr>
          <a:xfrm>
            <a:off x="2009930" y="3824459"/>
            <a:ext cx="5123755" cy="1026147"/>
          </a:xfrm>
        </p:spPr>
        <p:txBody>
          <a:bodyPr>
            <a:normAutofit fontScale="77500" lnSpcReduction="20000"/>
          </a:bodyPr>
          <a:lstStyle/>
          <a:p>
            <a:r>
              <a:rPr lang="en-US" kern="1500" dirty="0">
                <a:solidFill>
                  <a:srgbClr val="0070C0"/>
                </a:solidFill>
              </a:rPr>
              <a:t>Summary Findings and Protocol Overview</a:t>
            </a:r>
          </a:p>
          <a:p>
            <a:r>
              <a:rPr lang="en-US" kern="1500" dirty="0">
                <a:solidFill>
                  <a:srgbClr val="0070C0"/>
                </a:solidFill>
              </a:rPr>
              <a:t>Final Presentation – December 2017</a:t>
            </a:r>
          </a:p>
        </p:txBody>
      </p:sp>
      <p:sp>
        <p:nvSpPr>
          <p:cNvPr id="6" name="Slide Number Placeholder 5"/>
          <p:cNvSpPr>
            <a:spLocks noGrp="1"/>
          </p:cNvSpPr>
          <p:nvPr>
            <p:ph type="sldNum" sz="quarter" idx="12"/>
          </p:nvPr>
        </p:nvSpPr>
        <p:spPr/>
        <p:txBody>
          <a:bodyPr/>
          <a:lstStyle/>
          <a:p>
            <a:fld id="{7FEE907B-7ADF-44A7-844D-51B93BC10AB1}" type="slidenum">
              <a:rPr lang="en-US" sz="1600" b="1" smtClean="0"/>
              <a:t>1</a:t>
            </a:fld>
            <a:endParaRPr lang="en-US" sz="1600" b="1" dirty="0"/>
          </a:p>
        </p:txBody>
      </p:sp>
    </p:spTree>
    <p:extLst>
      <p:ext uri="{BB962C8B-B14F-4D97-AF65-F5344CB8AC3E}">
        <p14:creationId xmlns:p14="http://schemas.microsoft.com/office/powerpoint/2010/main" val="31716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500" dirty="0">
                <a:solidFill>
                  <a:srgbClr val="0070C0"/>
                </a:solidFill>
              </a:rPr>
              <a:t>Monitoring goals</a:t>
            </a:r>
          </a:p>
        </p:txBody>
      </p:sp>
      <p:sp>
        <p:nvSpPr>
          <p:cNvPr id="3" name="Content Placeholder 2"/>
          <p:cNvSpPr>
            <a:spLocks noGrp="1"/>
          </p:cNvSpPr>
          <p:nvPr>
            <p:ph sz="quarter" idx="13"/>
          </p:nvPr>
        </p:nvSpPr>
        <p:spPr/>
        <p:txBody>
          <a:bodyPr/>
          <a:lstStyle/>
          <a:p>
            <a:pPr>
              <a:buFont typeface="Wingdings" panose="05000000000000000000" pitchFamily="2" charset="2"/>
              <a:buChar char="v"/>
            </a:pPr>
            <a:r>
              <a:rPr lang="en-US" b="1" dirty="0"/>
              <a:t>Goal 1 </a:t>
            </a:r>
            <a:r>
              <a:rPr lang="en-US" dirty="0"/>
              <a:t>- </a:t>
            </a:r>
            <a:r>
              <a:rPr lang="en-US" cap="none" dirty="0"/>
              <a:t>Characterize Stormwater Runoff Quality</a:t>
            </a:r>
            <a:endParaRPr lang="en-US" dirty="0"/>
          </a:p>
          <a:p>
            <a:pPr>
              <a:buFont typeface="Wingdings" panose="05000000000000000000" pitchFamily="2" charset="2"/>
              <a:buChar char="v"/>
            </a:pPr>
            <a:r>
              <a:rPr lang="en-US" b="1" dirty="0"/>
              <a:t>Goal 2 </a:t>
            </a:r>
            <a:r>
              <a:rPr lang="en-US" dirty="0"/>
              <a:t>- </a:t>
            </a:r>
            <a:r>
              <a:rPr lang="en-US" cap="none" dirty="0"/>
              <a:t>Assess Best Management Performance (BMP) Performance</a:t>
            </a:r>
            <a:endParaRPr lang="en-US" dirty="0"/>
          </a:p>
          <a:p>
            <a:pPr>
              <a:buFont typeface="Wingdings" panose="05000000000000000000" pitchFamily="2" charset="2"/>
              <a:buChar char="v"/>
            </a:pPr>
            <a:r>
              <a:rPr lang="en-US" b="1" dirty="0"/>
              <a:t>Goal 3 </a:t>
            </a:r>
            <a:r>
              <a:rPr lang="en-US" dirty="0"/>
              <a:t>- </a:t>
            </a:r>
            <a:r>
              <a:rPr lang="en-US" cap="none" dirty="0"/>
              <a:t>TMDL Effectiveness Monitoring</a:t>
            </a:r>
            <a:endParaRPr lang="en-US" dirty="0"/>
          </a:p>
          <a:p>
            <a:pPr>
              <a:buFont typeface="Wingdings" panose="05000000000000000000" pitchFamily="2" charset="2"/>
              <a:buChar char="v"/>
            </a:pPr>
            <a:r>
              <a:rPr lang="en-US" b="1" dirty="0"/>
              <a:t>Goal 4 </a:t>
            </a:r>
            <a:r>
              <a:rPr lang="en-US" dirty="0"/>
              <a:t>- </a:t>
            </a:r>
            <a:r>
              <a:rPr lang="en-US" cap="none" dirty="0"/>
              <a:t>Evaluate Efficiency Of Routine Maintenance Activities</a:t>
            </a: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10</a:t>
            </a:fld>
            <a:endParaRPr lang="en-US" sz="1600" b="1" dirty="0"/>
          </a:p>
        </p:txBody>
      </p:sp>
    </p:spTree>
    <p:extLst>
      <p:ext uri="{BB962C8B-B14F-4D97-AF65-F5344CB8AC3E}">
        <p14:creationId xmlns:p14="http://schemas.microsoft.com/office/powerpoint/2010/main" val="321593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500" dirty="0">
                <a:solidFill>
                  <a:srgbClr val="0070C0"/>
                </a:solidFill>
              </a:rPr>
              <a:t>Key elements of monitoring</a:t>
            </a:r>
          </a:p>
        </p:txBody>
      </p:sp>
      <p:sp>
        <p:nvSpPr>
          <p:cNvPr id="3" name="Content Placeholder 2"/>
          <p:cNvSpPr>
            <a:spLocks noGrp="1"/>
          </p:cNvSpPr>
          <p:nvPr>
            <p:ph sz="quarter" idx="13"/>
          </p:nvPr>
        </p:nvSpPr>
        <p:spPr>
          <a:xfrm>
            <a:off x="685332" y="2065229"/>
            <a:ext cx="4059198" cy="3818047"/>
          </a:xfrm>
        </p:spPr>
        <p:txBody>
          <a:bodyPr>
            <a:normAutofit fontScale="92500" lnSpcReduction="10000"/>
          </a:bodyPr>
          <a:lstStyle/>
          <a:p>
            <a:pPr>
              <a:buFont typeface="Wingdings" panose="05000000000000000000" pitchFamily="2" charset="2"/>
              <a:buChar char="v"/>
            </a:pPr>
            <a:r>
              <a:rPr lang="en-US" sz="1900" dirty="0"/>
              <a:t>Monitoring station network</a:t>
            </a:r>
          </a:p>
          <a:p>
            <a:pPr lvl="1">
              <a:buFont typeface="Wingdings" panose="05000000000000000000" pitchFamily="2" charset="2"/>
              <a:buChar char="v"/>
            </a:pPr>
            <a:r>
              <a:rPr lang="en-US" sz="1700" cap="none" dirty="0"/>
              <a:t>Location Of Monitoring Stations</a:t>
            </a:r>
          </a:p>
          <a:p>
            <a:pPr lvl="1">
              <a:buFont typeface="Wingdings" panose="05000000000000000000" pitchFamily="2" charset="2"/>
              <a:buChar char="v"/>
            </a:pPr>
            <a:r>
              <a:rPr lang="en-US" sz="1700" cap="none" dirty="0"/>
              <a:t>Number Of Monitoring Stations</a:t>
            </a:r>
          </a:p>
          <a:p>
            <a:pPr>
              <a:buFont typeface="Wingdings" panose="05000000000000000000" pitchFamily="2" charset="2"/>
              <a:buChar char="v"/>
            </a:pPr>
            <a:r>
              <a:rPr lang="en-US" sz="1900" dirty="0"/>
              <a:t>Water Quality pollutants</a:t>
            </a:r>
          </a:p>
          <a:p>
            <a:pPr>
              <a:buFont typeface="Wingdings" panose="05000000000000000000" pitchFamily="2" charset="2"/>
              <a:buChar char="v"/>
            </a:pPr>
            <a:r>
              <a:rPr lang="en-US" sz="1900" dirty="0"/>
              <a:t>Duration of monitoring</a:t>
            </a:r>
          </a:p>
          <a:p>
            <a:pPr>
              <a:buFont typeface="Wingdings" panose="05000000000000000000" pitchFamily="2" charset="2"/>
              <a:buChar char="v"/>
            </a:pPr>
            <a:r>
              <a:rPr lang="en-US" sz="1900" dirty="0"/>
              <a:t>Number of storms to sample</a:t>
            </a:r>
          </a:p>
          <a:p>
            <a:pPr>
              <a:buFont typeface="Wingdings" panose="05000000000000000000" pitchFamily="2" charset="2"/>
              <a:buChar char="v"/>
            </a:pPr>
            <a:r>
              <a:rPr lang="en-US" sz="1900" dirty="0"/>
              <a:t>Sampling methods</a:t>
            </a:r>
          </a:p>
          <a:p>
            <a:pPr lvl="1">
              <a:buFont typeface="Wingdings" panose="05000000000000000000" pitchFamily="2" charset="2"/>
              <a:buChar char="v"/>
            </a:pPr>
            <a:r>
              <a:rPr lang="en-US" sz="1700" cap="none" dirty="0"/>
              <a:t>Grab Sampling</a:t>
            </a:r>
          </a:p>
          <a:p>
            <a:pPr lvl="1">
              <a:buFont typeface="Wingdings" panose="05000000000000000000" pitchFamily="2" charset="2"/>
              <a:buChar char="v"/>
            </a:pPr>
            <a:r>
              <a:rPr lang="en-US" sz="1700" cap="none" dirty="0"/>
              <a:t>Automated Sampling</a:t>
            </a:r>
          </a:p>
          <a:p>
            <a:pPr lvl="1">
              <a:buFont typeface="Wingdings" panose="05000000000000000000" pitchFamily="2" charset="2"/>
              <a:buChar char="v"/>
            </a:pPr>
            <a:r>
              <a:rPr lang="en-US" sz="1700" cap="none" dirty="0"/>
              <a:t>Composite Sampling</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11</a:t>
            </a:fld>
            <a:endParaRPr lang="en-US" sz="1600" b="1" dirty="0"/>
          </a:p>
        </p:txBody>
      </p:sp>
      <p:sp>
        <p:nvSpPr>
          <p:cNvPr id="5" name="Content Placeholder 2"/>
          <p:cNvSpPr txBox="1">
            <a:spLocks/>
          </p:cNvSpPr>
          <p:nvPr/>
        </p:nvSpPr>
        <p:spPr>
          <a:xfrm>
            <a:off x="4744530" y="2065228"/>
            <a:ext cx="4059198" cy="381804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buFont typeface="Wingdings" panose="05000000000000000000" pitchFamily="2" charset="2"/>
              <a:buChar char="v"/>
            </a:pPr>
            <a:r>
              <a:rPr lang="en-US" sz="2100" dirty="0"/>
              <a:t>Monitoring equipment</a:t>
            </a:r>
          </a:p>
          <a:p>
            <a:pPr lvl="1">
              <a:spcBef>
                <a:spcPts val="400"/>
              </a:spcBef>
              <a:buFont typeface="Wingdings" panose="05000000000000000000" pitchFamily="2" charset="2"/>
              <a:buChar char="v"/>
            </a:pPr>
            <a:r>
              <a:rPr lang="en-US" sz="1900" cap="none" dirty="0"/>
              <a:t>Precipitation</a:t>
            </a:r>
          </a:p>
          <a:p>
            <a:pPr lvl="1">
              <a:spcBef>
                <a:spcPts val="400"/>
              </a:spcBef>
              <a:buFont typeface="Wingdings" panose="05000000000000000000" pitchFamily="2" charset="2"/>
              <a:buChar char="v"/>
            </a:pPr>
            <a:r>
              <a:rPr lang="en-US" sz="1900" cap="none" dirty="0"/>
              <a:t>Flow</a:t>
            </a:r>
          </a:p>
          <a:p>
            <a:pPr lvl="1">
              <a:buFont typeface="Wingdings" panose="05000000000000000000" pitchFamily="2" charset="2"/>
              <a:buChar char="v"/>
            </a:pPr>
            <a:r>
              <a:rPr lang="en-US" sz="1900" cap="none" dirty="0"/>
              <a:t>Sample Collection</a:t>
            </a:r>
          </a:p>
          <a:p>
            <a:pPr>
              <a:buFont typeface="Wingdings" panose="05000000000000000000" pitchFamily="2" charset="2"/>
              <a:buChar char="v"/>
            </a:pPr>
            <a:r>
              <a:rPr lang="en-US" sz="2100" dirty="0"/>
              <a:t>Storm event criteria</a:t>
            </a:r>
          </a:p>
          <a:p>
            <a:pPr>
              <a:buFont typeface="Wingdings" panose="05000000000000000000" pitchFamily="2" charset="2"/>
              <a:buChar char="v"/>
            </a:pPr>
            <a:r>
              <a:rPr lang="en-US" sz="2100" dirty="0"/>
              <a:t>Health and safety plan</a:t>
            </a:r>
          </a:p>
          <a:p>
            <a:pPr>
              <a:buFont typeface="Wingdings" panose="05000000000000000000" pitchFamily="2" charset="2"/>
              <a:buChar char="v"/>
            </a:pPr>
            <a:r>
              <a:rPr lang="en-US" sz="2100" dirty="0"/>
              <a:t>Data analysis technique</a:t>
            </a:r>
          </a:p>
          <a:p>
            <a:pPr lvl="1">
              <a:spcBef>
                <a:spcPts val="400"/>
              </a:spcBef>
              <a:buFont typeface="Wingdings" panose="05000000000000000000" pitchFamily="2" charset="2"/>
              <a:buChar char="v"/>
            </a:pPr>
            <a:r>
              <a:rPr lang="en-US" sz="1900" cap="none" dirty="0"/>
              <a:t>Data Validation</a:t>
            </a:r>
          </a:p>
          <a:p>
            <a:pPr lvl="1">
              <a:spcBef>
                <a:spcPts val="400"/>
              </a:spcBef>
              <a:buFont typeface="Wingdings" panose="05000000000000000000" pitchFamily="2" charset="2"/>
              <a:buChar char="v"/>
            </a:pPr>
            <a:r>
              <a:rPr lang="en-US" sz="1900" cap="none" dirty="0"/>
              <a:t>Database Development</a:t>
            </a:r>
          </a:p>
          <a:p>
            <a:pPr lvl="1">
              <a:spcBef>
                <a:spcPts val="400"/>
              </a:spcBef>
              <a:buFont typeface="Wingdings" panose="05000000000000000000" pitchFamily="2" charset="2"/>
              <a:buChar char="v"/>
            </a:pPr>
            <a:r>
              <a:rPr lang="en-US" sz="1900" cap="none" dirty="0"/>
              <a:t>Data Visualization</a:t>
            </a:r>
          </a:p>
          <a:p>
            <a:pPr>
              <a:buFont typeface="Wingdings" panose="05000000000000000000" pitchFamily="2" charset="2"/>
              <a:buChar char="v"/>
            </a:pPr>
            <a:r>
              <a:rPr lang="en-US" sz="2100" dirty="0"/>
              <a:t>Qc procedures</a:t>
            </a:r>
          </a:p>
        </p:txBody>
      </p:sp>
    </p:spTree>
    <p:extLst>
      <p:ext uri="{BB962C8B-B14F-4D97-AF65-F5344CB8AC3E}">
        <p14:creationId xmlns:p14="http://schemas.microsoft.com/office/powerpoint/2010/main" val="363973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463243"/>
            <a:ext cx="7773338" cy="1417316"/>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1</a:t>
            </a:r>
            <a:br>
              <a:rPr lang="en-US" sz="2800" b="1" kern="1500" dirty="0">
                <a:solidFill>
                  <a:srgbClr val="0070C0"/>
                </a:solidFill>
              </a:rPr>
            </a:br>
            <a:r>
              <a:rPr lang="en-US" sz="2600" b="1" kern="1500" dirty="0">
                <a:solidFill>
                  <a:srgbClr val="0070C0"/>
                </a:solidFill>
              </a:rPr>
              <a:t>characterize stormwater runoff quality</a:t>
            </a:r>
          </a:p>
        </p:txBody>
      </p:sp>
      <p:sp>
        <p:nvSpPr>
          <p:cNvPr id="3" name="Content Placeholder 2"/>
          <p:cNvSpPr>
            <a:spLocks noGrp="1"/>
          </p:cNvSpPr>
          <p:nvPr>
            <p:ph sz="quarter" idx="13"/>
          </p:nvPr>
        </p:nvSpPr>
        <p:spPr>
          <a:xfrm>
            <a:off x="685564" y="1935825"/>
            <a:ext cx="7772870" cy="3910642"/>
          </a:xfrm>
        </p:spPr>
        <p:txBody>
          <a:bodyPr>
            <a:normAutofit fontScale="92500" lnSpcReduction="10000"/>
          </a:bodyPr>
          <a:lstStyle/>
          <a:p>
            <a:pPr>
              <a:buFont typeface="Wingdings" panose="05000000000000000000" pitchFamily="2" charset="2"/>
              <a:buChar char="v"/>
            </a:pPr>
            <a:r>
              <a:rPr lang="en-US" b="1" dirty="0"/>
              <a:t>Location of Monitoring stations:</a:t>
            </a:r>
          </a:p>
          <a:p>
            <a:pPr lvl="1">
              <a:buFont typeface="Wingdings" panose="05000000000000000000" pitchFamily="2" charset="2"/>
              <a:buChar char="v"/>
            </a:pPr>
            <a:r>
              <a:rPr lang="en-US" cap="none" dirty="0"/>
              <a:t>DOT Storm Drainage Network (Ditches, Curb Inlets, Catch Basins, Pipe Outfalls)</a:t>
            </a:r>
          </a:p>
          <a:p>
            <a:pPr>
              <a:buFont typeface="Wingdings" panose="05000000000000000000" pitchFamily="2" charset="2"/>
              <a:buChar char="v"/>
            </a:pPr>
            <a:r>
              <a:rPr lang="en-US" b="1" dirty="0"/>
              <a:t>Number of Monitoring Stations: </a:t>
            </a:r>
          </a:p>
          <a:p>
            <a:endParaRPr lang="en-US" dirty="0"/>
          </a:p>
          <a:p>
            <a:endParaRPr lang="en-US" dirty="0"/>
          </a:p>
          <a:p>
            <a:endParaRPr lang="en-US" dirty="0"/>
          </a:p>
          <a:p>
            <a:pPr marL="0" indent="0">
              <a:buNone/>
            </a:pPr>
            <a:endParaRPr lang="en-US" dirty="0"/>
          </a:p>
          <a:p>
            <a:pPr marL="0" indent="0">
              <a:buNone/>
            </a:pPr>
            <a:r>
              <a:rPr lang="en-US" dirty="0"/>
              <a:t>*V</a:t>
            </a:r>
            <a:r>
              <a:rPr lang="en-US" cap="none" dirty="0"/>
              <a:t>aries with diversity of the highway to be monitored as well as other factors for example eco regions, land use, TMDLs, and traffic counts.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12</a:t>
            </a:fld>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1599392056"/>
              </p:ext>
            </p:extLst>
          </p:nvPr>
        </p:nvGraphicFramePr>
        <p:xfrm>
          <a:off x="685330" y="3222549"/>
          <a:ext cx="7772400" cy="1607185"/>
        </p:xfrm>
        <a:graphic>
          <a:graphicData uri="http://schemas.openxmlformats.org/drawingml/2006/table">
            <a:tbl>
              <a:tblPr firstRow="1" firstCol="1" bandRow="1">
                <a:tableStyleId>{5C22544A-7EE6-4342-B048-85BDC9FD1C3A}</a:tableStyleId>
              </a:tblPr>
              <a:tblGrid>
                <a:gridCol w="3138495">
                  <a:extLst>
                    <a:ext uri="{9D8B030D-6E8A-4147-A177-3AD203B41FA5}">
                      <a16:colId xmlns="" xmlns:a16="http://schemas.microsoft.com/office/drawing/2014/main" val="2332699730"/>
                    </a:ext>
                  </a:extLst>
                </a:gridCol>
                <a:gridCol w="4633905">
                  <a:extLst>
                    <a:ext uri="{9D8B030D-6E8A-4147-A177-3AD203B41FA5}">
                      <a16:colId xmlns="" xmlns:a16="http://schemas.microsoft.com/office/drawing/2014/main" val="1394632849"/>
                    </a:ext>
                  </a:extLst>
                </a:gridCol>
              </a:tblGrid>
              <a:tr h="365760">
                <a:tc>
                  <a:txBody>
                    <a:bodyPr/>
                    <a:lstStyle/>
                    <a:p>
                      <a:pPr marL="155575" marR="0" algn="ctr">
                        <a:lnSpc>
                          <a:spcPct val="107000"/>
                        </a:lnSpc>
                        <a:spcBef>
                          <a:spcPts val="0"/>
                        </a:spcBef>
                        <a:spcAft>
                          <a:spcPts val="0"/>
                        </a:spcAft>
                        <a:tabLst>
                          <a:tab pos="558800" algn="l"/>
                          <a:tab pos="6028690" algn="r"/>
                        </a:tabLst>
                      </a:pPr>
                      <a:r>
                        <a:rPr lang="en-US" sz="1600" dirty="0">
                          <a:effectLst/>
                        </a:rPr>
                        <a:t>Type of Monitoring Study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Recommended Number of Monitoring Stations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499280033"/>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State-Wide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10 to 50 stations, depending on the area of the state.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311735956"/>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Transportation Facility/Hotspot</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1 to 3 stations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817471194"/>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Highway Specific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3 to 5 stations*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551798274"/>
                  </a:ext>
                </a:extLst>
              </a:tr>
            </a:tbl>
          </a:graphicData>
        </a:graphic>
      </p:graphicFrame>
    </p:spTree>
    <p:extLst>
      <p:ext uri="{BB962C8B-B14F-4D97-AF65-F5344CB8AC3E}">
        <p14:creationId xmlns:p14="http://schemas.microsoft.com/office/powerpoint/2010/main" val="314293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445990"/>
            <a:ext cx="7773338" cy="1434569"/>
          </a:xfrm>
        </p:spPr>
        <p:txBody>
          <a:bodyPr>
            <a:normAutofit/>
          </a:bodyPr>
          <a:lstStyle/>
          <a:p>
            <a:r>
              <a:rPr lang="en-US" sz="2800" b="1" kern="1500" dirty="0">
                <a:solidFill>
                  <a:srgbClr val="0070C0"/>
                </a:solidFill>
              </a:rPr>
              <a:t>Monitoring plan </a:t>
            </a:r>
            <a:br>
              <a:rPr lang="en-US" sz="2800" b="1" kern="1500" dirty="0">
                <a:solidFill>
                  <a:srgbClr val="0070C0"/>
                </a:solidFill>
              </a:rPr>
            </a:br>
            <a:r>
              <a:rPr lang="en-US" sz="2800" b="1" kern="1500" dirty="0">
                <a:solidFill>
                  <a:srgbClr val="0070C0"/>
                </a:solidFill>
              </a:rPr>
              <a:t>Goal 1</a:t>
            </a:r>
            <a:br>
              <a:rPr lang="en-US" sz="2800" b="1" kern="1500" dirty="0">
                <a:solidFill>
                  <a:srgbClr val="0070C0"/>
                </a:solidFill>
              </a:rPr>
            </a:br>
            <a:r>
              <a:rPr lang="en-US" sz="2600" b="1" kern="1500" dirty="0">
                <a:solidFill>
                  <a:srgbClr val="0070C0"/>
                </a:solidFill>
              </a:rPr>
              <a:t>characterize stormwater runoff quality</a:t>
            </a:r>
          </a:p>
        </p:txBody>
      </p:sp>
      <p:sp>
        <p:nvSpPr>
          <p:cNvPr id="3" name="Content Placeholder 2"/>
          <p:cNvSpPr>
            <a:spLocks noGrp="1"/>
          </p:cNvSpPr>
          <p:nvPr>
            <p:ph sz="quarter" idx="13"/>
          </p:nvPr>
        </p:nvSpPr>
        <p:spPr>
          <a:xfrm>
            <a:off x="685332" y="1730301"/>
            <a:ext cx="6087608" cy="490501"/>
          </a:xfrm>
        </p:spPr>
        <p:txBody>
          <a:bodyPr>
            <a:normAutofit/>
          </a:bodyPr>
          <a:lstStyle/>
          <a:p>
            <a:pPr>
              <a:buFont typeface="Wingdings" panose="05000000000000000000" pitchFamily="2" charset="2"/>
              <a:buChar char="v"/>
            </a:pPr>
            <a:r>
              <a:rPr lang="en-US" b="1" dirty="0"/>
              <a:t>Water quality Pollutants</a:t>
            </a:r>
            <a:r>
              <a:rPr lang="en-US" b="1" baseline="30000" dirty="0"/>
              <a:t>1</a:t>
            </a:r>
            <a:endParaRPr lang="en-US" b="1"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13</a:t>
            </a:fld>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157686974"/>
              </p:ext>
            </p:extLst>
          </p:nvPr>
        </p:nvGraphicFramePr>
        <p:xfrm>
          <a:off x="515680" y="2220802"/>
          <a:ext cx="8112642" cy="3888557"/>
        </p:xfrm>
        <a:graphic>
          <a:graphicData uri="http://schemas.openxmlformats.org/drawingml/2006/table">
            <a:tbl>
              <a:tblPr firstRow="1" firstCol="1" bandRow="1">
                <a:tableStyleId>{5C22544A-7EE6-4342-B048-85BDC9FD1C3A}</a:tableStyleId>
              </a:tblPr>
              <a:tblGrid>
                <a:gridCol w="2094613">
                  <a:extLst>
                    <a:ext uri="{9D8B030D-6E8A-4147-A177-3AD203B41FA5}">
                      <a16:colId xmlns="" xmlns:a16="http://schemas.microsoft.com/office/drawing/2014/main" val="1120621520"/>
                    </a:ext>
                  </a:extLst>
                </a:gridCol>
                <a:gridCol w="6018029">
                  <a:extLst>
                    <a:ext uri="{9D8B030D-6E8A-4147-A177-3AD203B41FA5}">
                      <a16:colId xmlns="" xmlns:a16="http://schemas.microsoft.com/office/drawing/2014/main" val="3735041161"/>
                    </a:ext>
                  </a:extLst>
                </a:gridCol>
              </a:tblGrid>
              <a:tr h="286070">
                <a:tc>
                  <a:txBody>
                    <a:bodyPr/>
                    <a:lstStyle/>
                    <a:p>
                      <a:pPr marL="155575" marR="0" algn="ctr">
                        <a:lnSpc>
                          <a:spcPct val="107000"/>
                        </a:lnSpc>
                        <a:spcBef>
                          <a:spcPts val="0"/>
                        </a:spcBef>
                        <a:spcAft>
                          <a:spcPts val="0"/>
                        </a:spcAft>
                        <a:tabLst>
                          <a:tab pos="558800" algn="l"/>
                          <a:tab pos="6028690" algn="r"/>
                        </a:tabLst>
                      </a:pPr>
                      <a:r>
                        <a:rPr lang="en-US" sz="1400" dirty="0">
                          <a:effectLst/>
                        </a:rPr>
                        <a:t>Pollutant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Pollutants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1802200550"/>
                  </a:ext>
                </a:extLst>
              </a:tr>
              <a:tr h="286358">
                <a:tc>
                  <a:txBody>
                    <a:bodyPr/>
                    <a:lstStyle/>
                    <a:p>
                      <a:pPr marL="155575" marR="0" algn="ctr">
                        <a:lnSpc>
                          <a:spcPct val="107000"/>
                        </a:lnSpc>
                        <a:spcBef>
                          <a:spcPts val="0"/>
                        </a:spcBef>
                        <a:spcAft>
                          <a:spcPts val="0"/>
                        </a:spcAft>
                        <a:tabLst>
                          <a:tab pos="558800" algn="l"/>
                          <a:tab pos="6028690" algn="r"/>
                        </a:tabLst>
                      </a:pPr>
                      <a:r>
                        <a:rPr lang="en-US" sz="1400" b="0" dirty="0">
                          <a:effectLst/>
                        </a:rPr>
                        <a:t>Particulates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2628172908"/>
                  </a:ext>
                </a:extLst>
              </a:tr>
              <a:tr h="343375">
                <a:tc>
                  <a:txBody>
                    <a:bodyPr/>
                    <a:lstStyle/>
                    <a:p>
                      <a:pPr marL="155575" marR="0" algn="ctr">
                        <a:lnSpc>
                          <a:spcPct val="107000"/>
                        </a:lnSpc>
                        <a:spcBef>
                          <a:spcPts val="0"/>
                        </a:spcBef>
                        <a:spcAft>
                          <a:spcPts val="0"/>
                        </a:spcAft>
                        <a:tabLst>
                          <a:tab pos="558800" algn="l"/>
                          <a:tab pos="6028690" algn="r"/>
                        </a:tabLst>
                      </a:pPr>
                      <a:r>
                        <a:rPr lang="en-US" sz="1400" b="0" dirty="0">
                          <a:effectLst/>
                        </a:rPr>
                        <a:t>Nutrients – Nitrogen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TKN, NO3-2, NH3-N, Organic Nitrogen, TN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3835141201"/>
                  </a:ext>
                </a:extLst>
              </a:tr>
              <a:tr h="286070">
                <a:tc>
                  <a:txBody>
                    <a:bodyPr/>
                    <a:lstStyle/>
                    <a:p>
                      <a:pPr marL="155575" marR="0" algn="ctr">
                        <a:lnSpc>
                          <a:spcPct val="107000"/>
                        </a:lnSpc>
                        <a:spcBef>
                          <a:spcPts val="0"/>
                        </a:spcBef>
                        <a:spcAft>
                          <a:spcPts val="0"/>
                        </a:spcAft>
                        <a:tabLst>
                          <a:tab pos="558800" algn="l"/>
                          <a:tab pos="6028690" algn="r"/>
                        </a:tabLst>
                      </a:pPr>
                      <a:r>
                        <a:rPr lang="en-US" sz="1400" b="0" dirty="0">
                          <a:effectLst/>
                        </a:rPr>
                        <a:t>Nutrients - Phosphorus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TP, PO4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2591895420"/>
                  </a:ext>
                </a:extLst>
              </a:tr>
              <a:tr h="560134">
                <a:tc>
                  <a:txBody>
                    <a:bodyPr/>
                    <a:lstStyle/>
                    <a:p>
                      <a:pPr marL="155575" marR="0" algn="ctr">
                        <a:lnSpc>
                          <a:spcPct val="107000"/>
                        </a:lnSpc>
                        <a:spcBef>
                          <a:spcPts val="0"/>
                        </a:spcBef>
                        <a:spcAft>
                          <a:spcPts val="0"/>
                        </a:spcAft>
                        <a:tabLst>
                          <a:tab pos="558800" algn="l"/>
                          <a:tab pos="6028690" algn="r"/>
                        </a:tabLst>
                      </a:pPr>
                      <a:r>
                        <a:rPr lang="en-US" sz="1400" b="0" dirty="0">
                          <a:effectLst/>
                        </a:rPr>
                        <a:t>Metals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Cadmium, Lead, Zinc, Copper, and Iron (total and dissolved)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2211056806"/>
                  </a:ext>
                </a:extLst>
              </a:tr>
              <a:tr h="286070">
                <a:tc>
                  <a:txBody>
                    <a:bodyPr/>
                    <a:lstStyle/>
                    <a:p>
                      <a:pPr marL="155575" marR="0" algn="ctr">
                        <a:lnSpc>
                          <a:spcPct val="107000"/>
                        </a:lnSpc>
                        <a:spcBef>
                          <a:spcPts val="0"/>
                        </a:spcBef>
                        <a:spcAft>
                          <a:spcPts val="0"/>
                        </a:spcAft>
                        <a:tabLst>
                          <a:tab pos="558800" algn="l"/>
                          <a:tab pos="6028690" algn="r"/>
                        </a:tabLst>
                      </a:pPr>
                      <a:r>
                        <a:rPr lang="en-US" sz="1400" b="0" dirty="0">
                          <a:effectLst/>
                        </a:rPr>
                        <a:t>Bacteria</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E. Coli., Fecal Coliform, and Enterococcus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3984156933"/>
                  </a:ext>
                </a:extLst>
              </a:tr>
              <a:tr h="286358">
                <a:tc rowSpan="3">
                  <a:txBody>
                    <a:bodyPr/>
                    <a:lstStyle/>
                    <a:p>
                      <a:pPr marL="155575" marR="0" algn="ctr">
                        <a:lnSpc>
                          <a:spcPct val="107000"/>
                        </a:lnSpc>
                        <a:spcBef>
                          <a:spcPts val="0"/>
                        </a:spcBef>
                        <a:spcAft>
                          <a:spcPts val="0"/>
                        </a:spcAft>
                        <a:tabLst>
                          <a:tab pos="558800" algn="l"/>
                          <a:tab pos="6028690" algn="r"/>
                        </a:tabLst>
                      </a:pPr>
                      <a:r>
                        <a:rPr lang="en-US" sz="1400" b="0" dirty="0">
                          <a:effectLst/>
                        </a:rPr>
                        <a:t>Organic Contaminants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TPH, Oil, and Grease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3520211869"/>
                  </a:ext>
                </a:extLst>
              </a:tr>
              <a:tr h="286070">
                <a:tc vMerge="1">
                  <a:txBody>
                    <a:bodyPr/>
                    <a:lstStyle/>
                    <a:p>
                      <a:endParaRPr lang="en-US"/>
                    </a:p>
                  </a:txBody>
                  <a:tcPr/>
                </a:tc>
                <a:tc>
                  <a:txBody>
                    <a:bodyPr/>
                    <a:lstStyle/>
                    <a:p>
                      <a:pPr marL="155575" marR="0" algn="ctr">
                        <a:lnSpc>
                          <a:spcPct val="107000"/>
                        </a:lnSpc>
                        <a:spcBef>
                          <a:spcPts val="0"/>
                        </a:spcBef>
                        <a:spcAft>
                          <a:spcPts val="0"/>
                        </a:spcAft>
                        <a:tabLst>
                          <a:tab pos="558800" algn="l"/>
                          <a:tab pos="6028690" algn="r"/>
                        </a:tabLst>
                      </a:pPr>
                      <a:r>
                        <a:rPr lang="en-US" sz="1400" dirty="0">
                          <a:effectLst/>
                        </a:rPr>
                        <a:t>PCBs (Total)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3833700826"/>
                  </a:ext>
                </a:extLst>
              </a:tr>
              <a:tr h="286070">
                <a:tc vMerge="1">
                  <a:txBody>
                    <a:bodyPr/>
                    <a:lstStyle/>
                    <a:p>
                      <a:endParaRPr lang="en-US"/>
                    </a:p>
                  </a:txBody>
                  <a:tcPr/>
                </a:tc>
                <a:tc>
                  <a:txBody>
                    <a:bodyPr/>
                    <a:lstStyle/>
                    <a:p>
                      <a:pPr marL="155575" marR="0" algn="ctr">
                        <a:lnSpc>
                          <a:spcPct val="107000"/>
                        </a:lnSpc>
                        <a:spcBef>
                          <a:spcPts val="0"/>
                        </a:spcBef>
                        <a:spcAft>
                          <a:spcPts val="0"/>
                        </a:spcAft>
                        <a:tabLst>
                          <a:tab pos="558800" algn="l"/>
                          <a:tab pos="6028690" algn="r"/>
                        </a:tabLst>
                      </a:pPr>
                      <a:r>
                        <a:rPr lang="en-US" sz="1400" dirty="0">
                          <a:effectLst/>
                        </a:rPr>
                        <a:t>PAHs (Total)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4134367711"/>
                  </a:ext>
                </a:extLst>
              </a:tr>
              <a:tr h="376647">
                <a:tc>
                  <a:txBody>
                    <a:bodyPr/>
                    <a:lstStyle/>
                    <a:p>
                      <a:pPr marL="155575" marR="0" algn="ctr">
                        <a:lnSpc>
                          <a:spcPct val="107000"/>
                        </a:lnSpc>
                        <a:spcBef>
                          <a:spcPts val="0"/>
                        </a:spcBef>
                        <a:spcAft>
                          <a:spcPts val="0"/>
                        </a:spcAft>
                        <a:tabLst>
                          <a:tab pos="558800" algn="l"/>
                          <a:tab pos="6028690" algn="r"/>
                        </a:tabLst>
                      </a:pPr>
                      <a:r>
                        <a:rPr lang="en-US" sz="1400" b="0" dirty="0">
                          <a:effectLst/>
                        </a:rPr>
                        <a:t>General/Conventional</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Water Temperature, DO, Specific Conductivity, pH, Hardness, and TDS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50901914"/>
                  </a:ext>
                </a:extLst>
              </a:tr>
              <a:tr h="318977">
                <a:tc>
                  <a:txBody>
                    <a:bodyPr/>
                    <a:lstStyle/>
                    <a:p>
                      <a:pPr marL="155575" marR="0" algn="ctr">
                        <a:lnSpc>
                          <a:spcPct val="107000"/>
                        </a:lnSpc>
                        <a:spcBef>
                          <a:spcPts val="0"/>
                        </a:spcBef>
                        <a:spcAft>
                          <a:spcPts val="0"/>
                        </a:spcAft>
                        <a:tabLst>
                          <a:tab pos="558800" algn="l"/>
                          <a:tab pos="6028690" algn="r"/>
                        </a:tabLst>
                      </a:pPr>
                      <a:r>
                        <a:rPr lang="en-US" sz="1400" b="0" dirty="0">
                          <a:effectLst/>
                        </a:rPr>
                        <a:t>Herbicides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Varies based on chemical control utilized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1102070328"/>
                  </a:ext>
                </a:extLst>
              </a:tr>
              <a:tr h="286358">
                <a:tc>
                  <a:txBody>
                    <a:bodyPr/>
                    <a:lstStyle/>
                    <a:p>
                      <a:pPr marL="155575" marR="0" algn="ctr">
                        <a:lnSpc>
                          <a:spcPct val="107000"/>
                        </a:lnSpc>
                        <a:spcBef>
                          <a:spcPts val="0"/>
                        </a:spcBef>
                        <a:spcAft>
                          <a:spcPts val="0"/>
                        </a:spcAft>
                        <a:tabLst>
                          <a:tab pos="558800" algn="l"/>
                          <a:tab pos="6028690" algn="r"/>
                        </a:tabLst>
                      </a:pPr>
                      <a:r>
                        <a:rPr lang="en-US" sz="1400" b="0" dirty="0">
                          <a:effectLst/>
                        </a:rPr>
                        <a:t>De-Icing</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Chlorides, TDS, Conductivity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809" marR="41809" marT="0" marB="0" anchor="ctr"/>
                </a:tc>
                <a:extLst>
                  <a:ext uri="{0D108BD9-81ED-4DB2-BD59-A6C34878D82A}">
                    <a16:rowId xmlns="" xmlns:a16="http://schemas.microsoft.com/office/drawing/2014/main" val="2548670052"/>
                  </a:ext>
                </a:extLst>
              </a:tr>
            </a:tbl>
          </a:graphicData>
        </a:graphic>
      </p:graphicFrame>
      <p:sp>
        <p:nvSpPr>
          <p:cNvPr id="7" name="TextBox 6"/>
          <p:cNvSpPr txBox="1"/>
          <p:nvPr/>
        </p:nvSpPr>
        <p:spPr>
          <a:xfrm>
            <a:off x="515679" y="6109359"/>
            <a:ext cx="5308472" cy="369332"/>
          </a:xfrm>
          <a:prstGeom prst="rect">
            <a:avLst/>
          </a:prstGeom>
          <a:noFill/>
        </p:spPr>
        <p:txBody>
          <a:bodyPr wrap="square" rtlCol="0">
            <a:spAutoFit/>
          </a:bodyPr>
          <a:lstStyle/>
          <a:p>
            <a:r>
              <a:rPr lang="en-US" baseline="30000" dirty="0"/>
              <a:t>1</a:t>
            </a:r>
            <a:r>
              <a:rPr lang="en-US" dirty="0"/>
              <a:t>Toxicity is discussed separately. See report for details.</a:t>
            </a:r>
          </a:p>
        </p:txBody>
      </p:sp>
    </p:spTree>
    <p:extLst>
      <p:ext uri="{BB962C8B-B14F-4D97-AF65-F5344CB8AC3E}">
        <p14:creationId xmlns:p14="http://schemas.microsoft.com/office/powerpoint/2010/main" val="332911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408690"/>
          </a:xfrm>
        </p:spPr>
        <p:txBody>
          <a:bodyPr>
            <a:normAutofit/>
          </a:bodyPr>
          <a:lstStyle/>
          <a:p>
            <a:r>
              <a:rPr lang="en-US" sz="2800" b="1" dirty="0">
                <a:solidFill>
                  <a:srgbClr val="0070C0"/>
                </a:solidFill>
              </a:rPr>
              <a:t>Monitoring plan</a:t>
            </a:r>
            <a:br>
              <a:rPr lang="en-US" sz="2800" b="1" dirty="0">
                <a:solidFill>
                  <a:srgbClr val="0070C0"/>
                </a:solidFill>
              </a:rPr>
            </a:br>
            <a:r>
              <a:rPr lang="en-US" sz="2800" b="1" dirty="0">
                <a:solidFill>
                  <a:srgbClr val="0070C0"/>
                </a:solidFill>
              </a:rPr>
              <a:t>Goal 1</a:t>
            </a:r>
            <a:br>
              <a:rPr lang="en-US" sz="2800" b="1" dirty="0">
                <a:solidFill>
                  <a:srgbClr val="0070C0"/>
                </a:solidFill>
              </a:rPr>
            </a:br>
            <a:r>
              <a:rPr lang="en-US" sz="2800" b="1" dirty="0">
                <a:solidFill>
                  <a:srgbClr val="0070C0"/>
                </a:solidFill>
              </a:rPr>
              <a:t>characterize stormwater runoff quality</a:t>
            </a:r>
          </a:p>
        </p:txBody>
      </p:sp>
      <p:sp>
        <p:nvSpPr>
          <p:cNvPr id="3" name="Content Placeholder 2"/>
          <p:cNvSpPr>
            <a:spLocks noGrp="1"/>
          </p:cNvSpPr>
          <p:nvPr>
            <p:ph sz="quarter" idx="13"/>
          </p:nvPr>
        </p:nvSpPr>
        <p:spPr>
          <a:xfrm>
            <a:off x="685330" y="1880558"/>
            <a:ext cx="7772870" cy="4071667"/>
          </a:xfrm>
        </p:spPr>
        <p:txBody>
          <a:bodyPr>
            <a:normAutofit fontScale="77500" lnSpcReduction="20000"/>
          </a:bodyPr>
          <a:lstStyle/>
          <a:p>
            <a:pPr>
              <a:buFont typeface="Wingdings" panose="05000000000000000000" pitchFamily="2" charset="2"/>
              <a:buChar char="v"/>
            </a:pPr>
            <a:r>
              <a:rPr lang="en-US" b="1" dirty="0"/>
              <a:t>Duration of monitoring:</a:t>
            </a:r>
          </a:p>
          <a:p>
            <a:pPr lvl="1">
              <a:buFont typeface="Wingdings" panose="05000000000000000000" pitchFamily="2" charset="2"/>
              <a:buChar char="v"/>
            </a:pPr>
            <a:r>
              <a:rPr lang="en-US" cap="none" dirty="0"/>
              <a:t>2 Years For States With At Least 30” Of Annual Rain</a:t>
            </a:r>
          </a:p>
          <a:p>
            <a:pPr lvl="2">
              <a:buFont typeface="Wingdings" panose="05000000000000000000" pitchFamily="2" charset="2"/>
              <a:buChar char="v"/>
            </a:pPr>
            <a:r>
              <a:rPr lang="en-US" cap="none" dirty="0"/>
              <a:t>Eastern U.S., Northern California, And Pacific Northwest</a:t>
            </a:r>
          </a:p>
          <a:p>
            <a:pPr lvl="1">
              <a:buFont typeface="Wingdings" panose="05000000000000000000" pitchFamily="2" charset="2"/>
              <a:buChar char="v"/>
            </a:pPr>
            <a:r>
              <a:rPr lang="en-US" cap="none" dirty="0"/>
              <a:t>3 Years For States With Less Than 30” Of Annual Rain</a:t>
            </a:r>
          </a:p>
          <a:p>
            <a:pPr lvl="2">
              <a:buFont typeface="Wingdings" panose="05000000000000000000" pitchFamily="2" charset="2"/>
              <a:buChar char="v"/>
            </a:pPr>
            <a:r>
              <a:rPr lang="en-US" cap="none" dirty="0"/>
              <a:t>Western U.S.</a:t>
            </a:r>
          </a:p>
          <a:p>
            <a:pPr>
              <a:buFont typeface="Wingdings" panose="05000000000000000000" pitchFamily="2" charset="2"/>
              <a:buChar char="v"/>
            </a:pPr>
            <a:r>
              <a:rPr lang="en-US" b="1" dirty="0"/>
              <a:t>Number of Storms to sample:</a:t>
            </a:r>
          </a:p>
          <a:p>
            <a:pPr lvl="1">
              <a:buFont typeface="Wingdings" panose="05000000000000000000" pitchFamily="2" charset="2"/>
              <a:buChar char="v"/>
            </a:pPr>
            <a:r>
              <a:rPr lang="en-US" cap="none" dirty="0"/>
              <a:t>10 Storms Per Year </a:t>
            </a:r>
          </a:p>
          <a:p>
            <a:pPr>
              <a:buFont typeface="Wingdings" panose="05000000000000000000" pitchFamily="2" charset="2"/>
              <a:buChar char="v"/>
            </a:pPr>
            <a:r>
              <a:rPr lang="en-US" b="1" dirty="0"/>
              <a:t>Sampling Method:</a:t>
            </a:r>
          </a:p>
          <a:p>
            <a:pPr lvl="1">
              <a:buFont typeface="Wingdings" panose="05000000000000000000" pitchFamily="2" charset="2"/>
              <a:buChar char="v"/>
            </a:pPr>
            <a:r>
              <a:rPr lang="en-US" cap="none" dirty="0"/>
              <a:t>Discrete (by Automated Sampler)*</a:t>
            </a:r>
          </a:p>
          <a:p>
            <a:pPr lvl="1">
              <a:buFont typeface="Wingdings" panose="05000000000000000000" pitchFamily="2" charset="2"/>
              <a:buChar char="v"/>
            </a:pPr>
            <a:r>
              <a:rPr lang="en-US" cap="none" dirty="0"/>
              <a:t>Flow-Weighted Composite</a:t>
            </a:r>
          </a:p>
          <a:p>
            <a:pPr marL="0" indent="0">
              <a:buNone/>
            </a:pPr>
            <a:r>
              <a:rPr lang="en-US" sz="1600" cap="none" dirty="0"/>
              <a:t>*The term “discrete” is used here to differentiate from “grab” samples. Discrete in this context refers to samples that are collected by an automated sampler, as opposed to grab samples which are collected by hand. Discrete sampling by an automated sampler means collecting a series of individual samples for laboratory analysis to provide data on the within-storm variability of the water quality pollutants.</a:t>
            </a:r>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14</a:t>
            </a:fld>
            <a:endParaRPr lang="en-US" sz="1600" b="1" dirty="0"/>
          </a:p>
        </p:txBody>
      </p:sp>
    </p:spTree>
    <p:extLst>
      <p:ext uri="{BB962C8B-B14F-4D97-AF65-F5344CB8AC3E}">
        <p14:creationId xmlns:p14="http://schemas.microsoft.com/office/powerpoint/2010/main" val="1716916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262041"/>
          </a:xfrm>
        </p:spPr>
        <p:txBody>
          <a:bodyPr>
            <a:normAutofit/>
          </a:bodyPr>
          <a:lstStyle/>
          <a:p>
            <a:r>
              <a:rPr lang="en-US" sz="2800" b="1" dirty="0">
                <a:solidFill>
                  <a:srgbClr val="0070C0"/>
                </a:solidFill>
              </a:rPr>
              <a:t>Monitoring plan</a:t>
            </a:r>
            <a:br>
              <a:rPr lang="en-US" sz="2800" b="1" dirty="0">
                <a:solidFill>
                  <a:srgbClr val="0070C0"/>
                </a:solidFill>
              </a:rPr>
            </a:br>
            <a:r>
              <a:rPr lang="en-US" sz="2800" b="1" dirty="0">
                <a:solidFill>
                  <a:srgbClr val="0070C0"/>
                </a:solidFill>
              </a:rPr>
              <a:t>Goal 1</a:t>
            </a:r>
            <a:br>
              <a:rPr lang="en-US" sz="2800" b="1" dirty="0">
                <a:solidFill>
                  <a:srgbClr val="0070C0"/>
                </a:solidFill>
              </a:rPr>
            </a:br>
            <a:r>
              <a:rPr lang="en-US" sz="2800" b="1" dirty="0">
                <a:solidFill>
                  <a:srgbClr val="0070C0"/>
                </a:solidFill>
              </a:rPr>
              <a:t>characterize stormwater runoff quality</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Monitoring equipment*:</a:t>
            </a:r>
          </a:p>
          <a:p>
            <a:pPr marL="457200" lvl="1" indent="0">
              <a:buNone/>
            </a:pPr>
            <a:r>
              <a:rPr lang="en-US" cap="none" dirty="0"/>
              <a:t>*Applies to all goals</a:t>
            </a:r>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15</a:t>
            </a:fld>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607077353"/>
              </p:ext>
            </p:extLst>
          </p:nvPr>
        </p:nvGraphicFramePr>
        <p:xfrm>
          <a:off x="684860" y="2723992"/>
          <a:ext cx="7772400" cy="3139177"/>
        </p:xfrm>
        <a:graphic>
          <a:graphicData uri="http://schemas.openxmlformats.org/drawingml/2006/table">
            <a:tbl>
              <a:tblPr firstRow="1" firstCol="1" bandRow="1">
                <a:tableStyleId>{5C22544A-7EE6-4342-B048-85BDC9FD1C3A}</a:tableStyleId>
              </a:tblPr>
              <a:tblGrid>
                <a:gridCol w="2689250">
                  <a:extLst>
                    <a:ext uri="{9D8B030D-6E8A-4147-A177-3AD203B41FA5}">
                      <a16:colId xmlns="" xmlns:a16="http://schemas.microsoft.com/office/drawing/2014/main" val="2253998779"/>
                    </a:ext>
                  </a:extLst>
                </a:gridCol>
                <a:gridCol w="5083150">
                  <a:extLst>
                    <a:ext uri="{9D8B030D-6E8A-4147-A177-3AD203B41FA5}">
                      <a16:colId xmlns="" xmlns:a16="http://schemas.microsoft.com/office/drawing/2014/main" val="1105371846"/>
                    </a:ext>
                  </a:extLst>
                </a:gridCol>
              </a:tblGrid>
              <a:tr h="483372">
                <a:tc>
                  <a:txBody>
                    <a:bodyPr/>
                    <a:lstStyle/>
                    <a:p>
                      <a:pPr marL="0" marR="0" algn="ctr">
                        <a:lnSpc>
                          <a:spcPct val="107000"/>
                        </a:lnSpc>
                        <a:spcBef>
                          <a:spcPts val="0"/>
                        </a:spcBef>
                        <a:spcAft>
                          <a:spcPts val="0"/>
                        </a:spcAft>
                      </a:pPr>
                      <a:r>
                        <a:rPr lang="en-US" sz="1500" dirty="0">
                          <a:effectLst/>
                        </a:rPr>
                        <a:t>Monitoring Parameter or Equipment Type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Recommended Equipment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80018768"/>
                  </a:ext>
                </a:extLst>
              </a:tr>
              <a:tr h="201417">
                <a:tc>
                  <a:txBody>
                    <a:bodyPr/>
                    <a:lstStyle/>
                    <a:p>
                      <a:pPr marL="0" marR="0" algn="ctr">
                        <a:lnSpc>
                          <a:spcPct val="107000"/>
                        </a:lnSpc>
                        <a:spcBef>
                          <a:spcPts val="0"/>
                        </a:spcBef>
                        <a:spcAft>
                          <a:spcPts val="600"/>
                        </a:spcAft>
                      </a:pPr>
                      <a:r>
                        <a:rPr lang="en-US" sz="1500" dirty="0">
                          <a:effectLst/>
                        </a:rPr>
                        <a:t>Precipitation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tipping bucket rain gauge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89366660"/>
                  </a:ext>
                </a:extLst>
              </a:tr>
              <a:tr h="201417">
                <a:tc>
                  <a:txBody>
                    <a:bodyPr/>
                    <a:lstStyle/>
                    <a:p>
                      <a:pPr marL="0" marR="0" algn="ctr">
                        <a:lnSpc>
                          <a:spcPct val="107000"/>
                        </a:lnSpc>
                        <a:spcBef>
                          <a:spcPts val="0"/>
                        </a:spcBef>
                        <a:spcAft>
                          <a:spcPts val="600"/>
                        </a:spcAft>
                      </a:pPr>
                      <a:r>
                        <a:rPr lang="en-US" sz="1500" dirty="0">
                          <a:effectLst/>
                        </a:rPr>
                        <a:t>Flow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depends on nature of flow at monitoring station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708390075"/>
                  </a:ext>
                </a:extLst>
              </a:tr>
              <a:tr h="261484">
                <a:tc>
                  <a:txBody>
                    <a:bodyPr/>
                    <a:lstStyle/>
                    <a:p>
                      <a:pPr marL="0" marR="0" algn="ctr">
                        <a:lnSpc>
                          <a:spcPct val="107000"/>
                        </a:lnSpc>
                        <a:spcBef>
                          <a:spcPts val="0"/>
                        </a:spcBef>
                        <a:spcAft>
                          <a:spcPts val="600"/>
                        </a:spcAft>
                      </a:pPr>
                      <a:r>
                        <a:rPr lang="en-US" sz="1500" dirty="0">
                          <a:effectLst/>
                        </a:rPr>
                        <a:t>Sample Collection – Automated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automated sampler (suggest refrigerated model in warm climates)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75044813"/>
                  </a:ext>
                </a:extLst>
              </a:tr>
              <a:tr h="510267">
                <a:tc>
                  <a:txBody>
                    <a:bodyPr/>
                    <a:lstStyle/>
                    <a:p>
                      <a:pPr marL="0" marR="0" algn="ctr">
                        <a:lnSpc>
                          <a:spcPct val="107000"/>
                        </a:lnSpc>
                        <a:spcBef>
                          <a:spcPts val="0"/>
                        </a:spcBef>
                        <a:spcAft>
                          <a:spcPts val="600"/>
                        </a:spcAft>
                      </a:pPr>
                      <a:r>
                        <a:rPr lang="en-US" sz="1500" dirty="0">
                          <a:effectLst/>
                        </a:rPr>
                        <a:t>Sample Collection – Grab</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laboratory bottles, powder-free nitrile gloves, cooler with ice, extension pole, intermediate container, chain of custody, pen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864525436"/>
                  </a:ext>
                </a:extLst>
              </a:tr>
              <a:tr h="201417">
                <a:tc>
                  <a:txBody>
                    <a:bodyPr/>
                    <a:lstStyle/>
                    <a:p>
                      <a:pPr marL="0" marR="0" algn="ctr">
                        <a:lnSpc>
                          <a:spcPct val="107000"/>
                        </a:lnSpc>
                        <a:spcBef>
                          <a:spcPts val="0"/>
                        </a:spcBef>
                        <a:spcAft>
                          <a:spcPts val="600"/>
                        </a:spcAft>
                      </a:pPr>
                      <a:r>
                        <a:rPr lang="en-US" sz="1500" dirty="0">
                          <a:effectLst/>
                        </a:rPr>
                        <a:t>Telemetry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cellular modem, antenna, vendor software, cellular phone account, data logger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801080146"/>
                  </a:ext>
                </a:extLst>
              </a:tr>
              <a:tr h="456476">
                <a:tc>
                  <a:txBody>
                    <a:bodyPr/>
                    <a:lstStyle/>
                    <a:p>
                      <a:pPr marL="0" marR="0" algn="ctr">
                        <a:lnSpc>
                          <a:spcPct val="107000"/>
                        </a:lnSpc>
                        <a:spcBef>
                          <a:spcPts val="0"/>
                        </a:spcBef>
                        <a:spcAft>
                          <a:spcPts val="600"/>
                        </a:spcAft>
                      </a:pPr>
                      <a:r>
                        <a:rPr lang="en-US" sz="1500" dirty="0">
                          <a:effectLst/>
                        </a:rPr>
                        <a:t>Power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500" dirty="0">
                          <a:effectLst/>
                        </a:rPr>
                        <a:t>Power is only needed if using automated samplers. AC power is ideal. If not available, use a 12 V deep-cycle marine battery and possibly a solar array.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4491081"/>
                  </a:ext>
                </a:extLst>
              </a:tr>
            </a:tbl>
          </a:graphicData>
        </a:graphic>
      </p:graphicFrame>
    </p:spTree>
    <p:extLst>
      <p:ext uri="{BB962C8B-B14F-4D97-AF65-F5344CB8AC3E}">
        <p14:creationId xmlns:p14="http://schemas.microsoft.com/office/powerpoint/2010/main" val="3836766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262041"/>
          </a:xfrm>
        </p:spPr>
        <p:txBody>
          <a:bodyPr>
            <a:normAutofit/>
          </a:bodyPr>
          <a:lstStyle/>
          <a:p>
            <a:r>
              <a:rPr lang="en-US" sz="2800" b="1" dirty="0">
                <a:solidFill>
                  <a:srgbClr val="0070C0"/>
                </a:solidFill>
              </a:rPr>
              <a:t>Monitoring plan</a:t>
            </a:r>
            <a:br>
              <a:rPr lang="en-US" sz="2800" b="1" dirty="0">
                <a:solidFill>
                  <a:srgbClr val="0070C0"/>
                </a:solidFill>
              </a:rPr>
            </a:br>
            <a:r>
              <a:rPr lang="en-US" sz="2800" b="1" dirty="0">
                <a:solidFill>
                  <a:srgbClr val="0070C0"/>
                </a:solidFill>
              </a:rPr>
              <a:t>Goal 1</a:t>
            </a:r>
            <a:br>
              <a:rPr lang="en-US" sz="2800" b="1" dirty="0">
                <a:solidFill>
                  <a:srgbClr val="0070C0"/>
                </a:solidFill>
              </a:rPr>
            </a:br>
            <a:r>
              <a:rPr lang="en-US" sz="2800" b="1" dirty="0">
                <a:solidFill>
                  <a:srgbClr val="0070C0"/>
                </a:solidFill>
              </a:rPr>
              <a:t>characterize stormwater runoff quality</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Storm event criteria*:</a:t>
            </a:r>
          </a:p>
          <a:p>
            <a:pPr marL="457200" lvl="1" indent="0">
              <a:buNone/>
            </a:pPr>
            <a:r>
              <a:rPr lang="en-US" b="1" dirty="0"/>
              <a:t>*</a:t>
            </a:r>
            <a:r>
              <a:rPr lang="en-US" cap="none" dirty="0"/>
              <a:t>Applies to all goals</a:t>
            </a:r>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16</a:t>
            </a:fld>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1780829626"/>
              </p:ext>
            </p:extLst>
          </p:nvPr>
        </p:nvGraphicFramePr>
        <p:xfrm>
          <a:off x="685799" y="2755097"/>
          <a:ext cx="7772401" cy="2054761"/>
        </p:xfrm>
        <a:graphic>
          <a:graphicData uri="http://schemas.openxmlformats.org/drawingml/2006/table">
            <a:tbl>
              <a:tblPr firstRow="1" firstCol="1" bandRow="1">
                <a:tableStyleId>{5C22544A-7EE6-4342-B048-85BDC9FD1C3A}</a:tableStyleId>
              </a:tblPr>
              <a:tblGrid>
                <a:gridCol w="2165391">
                  <a:extLst>
                    <a:ext uri="{9D8B030D-6E8A-4147-A177-3AD203B41FA5}">
                      <a16:colId xmlns="" xmlns:a16="http://schemas.microsoft.com/office/drawing/2014/main" val="2200004766"/>
                    </a:ext>
                  </a:extLst>
                </a:gridCol>
                <a:gridCol w="2243115">
                  <a:extLst>
                    <a:ext uri="{9D8B030D-6E8A-4147-A177-3AD203B41FA5}">
                      <a16:colId xmlns="" xmlns:a16="http://schemas.microsoft.com/office/drawing/2014/main" val="307849042"/>
                    </a:ext>
                  </a:extLst>
                </a:gridCol>
                <a:gridCol w="3363895">
                  <a:extLst>
                    <a:ext uri="{9D8B030D-6E8A-4147-A177-3AD203B41FA5}">
                      <a16:colId xmlns="" xmlns:a16="http://schemas.microsoft.com/office/drawing/2014/main" val="3861274264"/>
                    </a:ext>
                  </a:extLst>
                </a:gridCol>
              </a:tblGrid>
              <a:tr h="712330">
                <a:tc>
                  <a:txBody>
                    <a:bodyPr/>
                    <a:lstStyle/>
                    <a:p>
                      <a:pPr marL="0" marR="0" algn="ctr">
                        <a:lnSpc>
                          <a:spcPct val="107000"/>
                        </a:lnSpc>
                        <a:spcBef>
                          <a:spcPts val="0"/>
                        </a:spcBef>
                        <a:spcAft>
                          <a:spcPts val="0"/>
                        </a:spcAft>
                      </a:pPr>
                      <a:r>
                        <a:rPr lang="en-US" sz="1600" dirty="0">
                          <a:effectLst/>
                        </a:rPr>
                        <a:t>Storm Event Criteria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Arid or Semi-Arid Climates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Humid Climates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888742257"/>
                  </a:ext>
                </a:extLst>
              </a:tr>
              <a:tr h="279880">
                <a:tc>
                  <a:txBody>
                    <a:bodyPr/>
                    <a:lstStyle/>
                    <a:p>
                      <a:pPr marL="0" marR="0" algn="ctr">
                        <a:lnSpc>
                          <a:spcPct val="107000"/>
                        </a:lnSpc>
                        <a:spcBef>
                          <a:spcPts val="0"/>
                        </a:spcBef>
                        <a:spcAft>
                          <a:spcPts val="600"/>
                        </a:spcAft>
                      </a:pPr>
                      <a:r>
                        <a:rPr lang="en-US" sz="1600" dirty="0">
                          <a:effectLst/>
                        </a:rPr>
                        <a:t>Rainfall Depth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Minimum 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Minimum 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449430982"/>
                  </a:ext>
                </a:extLst>
              </a:tr>
              <a:tr h="279880">
                <a:tc>
                  <a:txBody>
                    <a:bodyPr/>
                    <a:lstStyle/>
                    <a:p>
                      <a:pPr marL="0" marR="0" algn="ctr">
                        <a:lnSpc>
                          <a:spcPct val="107000"/>
                        </a:lnSpc>
                        <a:spcBef>
                          <a:spcPts val="0"/>
                        </a:spcBef>
                        <a:spcAft>
                          <a:spcPts val="600"/>
                        </a:spcAft>
                      </a:pPr>
                      <a:r>
                        <a:rPr lang="en-US" sz="1600" dirty="0">
                          <a:effectLst/>
                        </a:rPr>
                        <a:t>Rainfall Duration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least 1 hour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least 1 hour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119531660"/>
                  </a:ext>
                </a:extLst>
              </a:tr>
              <a:tr h="346753">
                <a:tc>
                  <a:txBody>
                    <a:bodyPr/>
                    <a:lstStyle/>
                    <a:p>
                      <a:pPr marL="0" marR="0" algn="ctr">
                        <a:lnSpc>
                          <a:spcPct val="107000"/>
                        </a:lnSpc>
                        <a:spcBef>
                          <a:spcPts val="0"/>
                        </a:spcBef>
                        <a:spcAft>
                          <a:spcPts val="600"/>
                        </a:spcAft>
                      </a:pPr>
                      <a:r>
                        <a:rPr lang="en-US" sz="1600" dirty="0">
                          <a:effectLst/>
                        </a:rPr>
                        <a:t>Antecedent Dry Period</a:t>
                      </a:r>
                      <a:r>
                        <a:rPr lang="en-US" sz="1600" baseline="300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least 72 hours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At least 24 hours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01248452"/>
                  </a:ext>
                </a:extLst>
              </a:tr>
              <a:tr h="435918">
                <a:tc>
                  <a:txBody>
                    <a:bodyPr/>
                    <a:lstStyle/>
                    <a:p>
                      <a:pPr marL="0" marR="0" algn="ctr">
                        <a:lnSpc>
                          <a:spcPct val="107000"/>
                        </a:lnSpc>
                        <a:spcBef>
                          <a:spcPts val="0"/>
                        </a:spcBef>
                        <a:spcAft>
                          <a:spcPts val="600"/>
                        </a:spcAft>
                      </a:pPr>
                      <a:r>
                        <a:rPr lang="en-US" sz="1600" dirty="0">
                          <a:effectLst/>
                        </a:rPr>
                        <a:t>Inter-Event Dry Period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10 hours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10 hours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038017771"/>
                  </a:ext>
                </a:extLst>
              </a:tr>
            </a:tbl>
          </a:graphicData>
        </a:graphic>
      </p:graphicFrame>
      <p:sp>
        <p:nvSpPr>
          <p:cNvPr id="7" name="Rectangle 6"/>
          <p:cNvSpPr/>
          <p:nvPr/>
        </p:nvSpPr>
        <p:spPr>
          <a:xfrm>
            <a:off x="684859" y="5115863"/>
            <a:ext cx="7200650" cy="923330"/>
          </a:xfrm>
          <a:prstGeom prst="rect">
            <a:avLst/>
          </a:prstGeom>
        </p:spPr>
        <p:txBody>
          <a:bodyPr wrap="square">
            <a:spAutoFit/>
          </a:bodyPr>
          <a:lstStyle/>
          <a:p>
            <a:r>
              <a:rPr lang="en-US" baseline="30000" dirty="0"/>
              <a:t>1</a:t>
            </a:r>
            <a:r>
              <a:rPr lang="en-US" dirty="0"/>
              <a:t>Dry period is defined as less than 0.04” in previous 6 hours. See Section 2.8 for details.</a:t>
            </a:r>
          </a:p>
          <a:p>
            <a:endParaRPr lang="en-US" dirty="0"/>
          </a:p>
        </p:txBody>
      </p:sp>
    </p:spTree>
    <p:extLst>
      <p:ext uri="{BB962C8B-B14F-4D97-AF65-F5344CB8AC3E}">
        <p14:creationId xmlns:p14="http://schemas.microsoft.com/office/powerpoint/2010/main" val="382992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262041"/>
          </a:xfrm>
        </p:spPr>
        <p:txBody>
          <a:bodyPr>
            <a:normAutofit/>
          </a:bodyPr>
          <a:lstStyle/>
          <a:p>
            <a:r>
              <a:rPr lang="en-US" sz="2800" b="1" dirty="0">
                <a:solidFill>
                  <a:srgbClr val="0070C0"/>
                </a:solidFill>
              </a:rPr>
              <a:t>Monitoring plan</a:t>
            </a:r>
            <a:br>
              <a:rPr lang="en-US" sz="2800" b="1" dirty="0">
                <a:solidFill>
                  <a:srgbClr val="0070C0"/>
                </a:solidFill>
              </a:rPr>
            </a:br>
            <a:r>
              <a:rPr lang="en-US" sz="2800" b="1" dirty="0">
                <a:solidFill>
                  <a:srgbClr val="0070C0"/>
                </a:solidFill>
              </a:rPr>
              <a:t>Goal 1</a:t>
            </a:r>
            <a:br>
              <a:rPr lang="en-US" sz="2800" b="1" dirty="0">
                <a:solidFill>
                  <a:srgbClr val="0070C0"/>
                </a:solidFill>
              </a:rPr>
            </a:br>
            <a:r>
              <a:rPr lang="en-US" sz="2800" b="1" dirty="0">
                <a:solidFill>
                  <a:srgbClr val="0070C0"/>
                </a:solidFill>
              </a:rPr>
              <a:t>characterize stormwater runoff quality</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Data Analysis Technique:</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17</a:t>
            </a:fld>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2577206338"/>
              </p:ext>
            </p:extLst>
          </p:nvPr>
        </p:nvGraphicFramePr>
        <p:xfrm>
          <a:off x="684860" y="2581965"/>
          <a:ext cx="7772402" cy="674497"/>
        </p:xfrm>
        <a:graphic>
          <a:graphicData uri="http://schemas.openxmlformats.org/drawingml/2006/table">
            <a:tbl>
              <a:tblPr firstRow="1" firstCol="1" bandRow="1">
                <a:tableStyleId>{5C22544A-7EE6-4342-B048-85BDC9FD1C3A}</a:tableStyleId>
              </a:tblPr>
              <a:tblGrid>
                <a:gridCol w="945313">
                  <a:extLst>
                    <a:ext uri="{9D8B030D-6E8A-4147-A177-3AD203B41FA5}">
                      <a16:colId xmlns="" xmlns:a16="http://schemas.microsoft.com/office/drawing/2014/main" val="2781623151"/>
                    </a:ext>
                  </a:extLst>
                </a:gridCol>
                <a:gridCol w="903334">
                  <a:extLst>
                    <a:ext uri="{9D8B030D-6E8A-4147-A177-3AD203B41FA5}">
                      <a16:colId xmlns="" xmlns:a16="http://schemas.microsoft.com/office/drawing/2014/main" val="2518587376"/>
                    </a:ext>
                  </a:extLst>
                </a:gridCol>
                <a:gridCol w="1013724">
                  <a:extLst>
                    <a:ext uri="{9D8B030D-6E8A-4147-A177-3AD203B41FA5}">
                      <a16:colId xmlns="" xmlns:a16="http://schemas.microsoft.com/office/drawing/2014/main" val="3470889445"/>
                    </a:ext>
                  </a:extLst>
                </a:gridCol>
                <a:gridCol w="1122560">
                  <a:extLst>
                    <a:ext uri="{9D8B030D-6E8A-4147-A177-3AD203B41FA5}">
                      <a16:colId xmlns="" xmlns:a16="http://schemas.microsoft.com/office/drawing/2014/main" val="3301283505"/>
                    </a:ext>
                  </a:extLst>
                </a:gridCol>
                <a:gridCol w="1082134">
                  <a:extLst>
                    <a:ext uri="{9D8B030D-6E8A-4147-A177-3AD203B41FA5}">
                      <a16:colId xmlns="" xmlns:a16="http://schemas.microsoft.com/office/drawing/2014/main" val="3925287600"/>
                    </a:ext>
                  </a:extLst>
                </a:gridCol>
                <a:gridCol w="1035491">
                  <a:extLst>
                    <a:ext uri="{9D8B030D-6E8A-4147-A177-3AD203B41FA5}">
                      <a16:colId xmlns="" xmlns:a16="http://schemas.microsoft.com/office/drawing/2014/main" val="2520000802"/>
                    </a:ext>
                  </a:extLst>
                </a:gridCol>
                <a:gridCol w="834923">
                  <a:extLst>
                    <a:ext uri="{9D8B030D-6E8A-4147-A177-3AD203B41FA5}">
                      <a16:colId xmlns="" xmlns:a16="http://schemas.microsoft.com/office/drawing/2014/main" val="4004748961"/>
                    </a:ext>
                  </a:extLst>
                </a:gridCol>
                <a:gridCol w="834923">
                  <a:extLst>
                    <a:ext uri="{9D8B030D-6E8A-4147-A177-3AD203B41FA5}">
                      <a16:colId xmlns="" xmlns:a16="http://schemas.microsoft.com/office/drawing/2014/main" val="1344038683"/>
                    </a:ext>
                  </a:extLst>
                </a:gridCol>
              </a:tblGrid>
              <a:tr h="456565">
                <a:tc>
                  <a:txBody>
                    <a:bodyPr/>
                    <a:lstStyle/>
                    <a:p>
                      <a:pPr marL="0" marR="0" algn="ctr">
                        <a:lnSpc>
                          <a:spcPct val="107000"/>
                        </a:lnSpc>
                        <a:spcBef>
                          <a:spcPts val="0"/>
                        </a:spcBef>
                        <a:spcAft>
                          <a:spcPts val="0"/>
                        </a:spcAft>
                      </a:pPr>
                      <a:r>
                        <a:rPr lang="en-US" sz="1400" dirty="0">
                          <a:effectLst/>
                        </a:rPr>
                        <a:t>Goal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Summary Table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Bar 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Hyetograph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Hydrograph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Box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Scatter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Trend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239692036"/>
                  </a:ext>
                </a:extLst>
              </a:tr>
              <a:tr h="179388">
                <a:tc>
                  <a:txBody>
                    <a:bodyPr/>
                    <a:lstStyle/>
                    <a:p>
                      <a:pPr marL="0" marR="0" algn="ctr">
                        <a:lnSpc>
                          <a:spcPct val="107000"/>
                        </a:lnSpc>
                        <a:spcBef>
                          <a:spcPts val="0"/>
                        </a:spcBef>
                        <a:spcAft>
                          <a:spcPts val="6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09030299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35732211"/>
              </p:ext>
            </p:extLst>
          </p:nvPr>
        </p:nvGraphicFramePr>
        <p:xfrm>
          <a:off x="684860" y="3523142"/>
          <a:ext cx="7772401" cy="892429"/>
        </p:xfrm>
        <a:graphic>
          <a:graphicData uri="http://schemas.openxmlformats.org/drawingml/2006/table">
            <a:tbl>
              <a:tblPr firstRow="1" firstCol="1" bandRow="1">
                <a:tableStyleId>{5C22544A-7EE6-4342-B048-85BDC9FD1C3A}</a:tableStyleId>
              </a:tblPr>
              <a:tblGrid>
                <a:gridCol w="1083473">
                  <a:extLst>
                    <a:ext uri="{9D8B030D-6E8A-4147-A177-3AD203B41FA5}">
                      <a16:colId xmlns="" xmlns:a16="http://schemas.microsoft.com/office/drawing/2014/main" val="1274673777"/>
                    </a:ext>
                  </a:extLst>
                </a:gridCol>
                <a:gridCol w="1025957">
                  <a:extLst>
                    <a:ext uri="{9D8B030D-6E8A-4147-A177-3AD203B41FA5}">
                      <a16:colId xmlns="" xmlns:a16="http://schemas.microsoft.com/office/drawing/2014/main" val="2045554196"/>
                    </a:ext>
                  </a:extLst>
                </a:gridCol>
                <a:gridCol w="1168969">
                  <a:extLst>
                    <a:ext uri="{9D8B030D-6E8A-4147-A177-3AD203B41FA5}">
                      <a16:colId xmlns="" xmlns:a16="http://schemas.microsoft.com/office/drawing/2014/main" val="3962308636"/>
                    </a:ext>
                  </a:extLst>
                </a:gridCol>
                <a:gridCol w="1280892">
                  <a:extLst>
                    <a:ext uri="{9D8B030D-6E8A-4147-A177-3AD203B41FA5}">
                      <a16:colId xmlns="" xmlns:a16="http://schemas.microsoft.com/office/drawing/2014/main" val="2605561299"/>
                    </a:ext>
                  </a:extLst>
                </a:gridCol>
                <a:gridCol w="1072591">
                  <a:extLst>
                    <a:ext uri="{9D8B030D-6E8A-4147-A177-3AD203B41FA5}">
                      <a16:colId xmlns="" xmlns:a16="http://schemas.microsoft.com/office/drawing/2014/main" val="3179601654"/>
                    </a:ext>
                  </a:extLst>
                </a:gridCol>
                <a:gridCol w="1182959">
                  <a:extLst>
                    <a:ext uri="{9D8B030D-6E8A-4147-A177-3AD203B41FA5}">
                      <a16:colId xmlns="" xmlns:a16="http://schemas.microsoft.com/office/drawing/2014/main" val="4144720527"/>
                    </a:ext>
                  </a:extLst>
                </a:gridCol>
                <a:gridCol w="957560">
                  <a:extLst>
                    <a:ext uri="{9D8B030D-6E8A-4147-A177-3AD203B41FA5}">
                      <a16:colId xmlns="" xmlns:a16="http://schemas.microsoft.com/office/drawing/2014/main" val="1455591046"/>
                    </a:ext>
                  </a:extLst>
                </a:gridCol>
              </a:tblGrid>
              <a:tr h="538163">
                <a:tc>
                  <a:txBody>
                    <a:bodyPr/>
                    <a:lstStyle/>
                    <a:p>
                      <a:pPr marL="0" marR="0" algn="ctr">
                        <a:lnSpc>
                          <a:spcPct val="107000"/>
                        </a:lnSpc>
                        <a:spcBef>
                          <a:spcPts val="0"/>
                        </a:spcBef>
                        <a:spcAft>
                          <a:spcPts val="0"/>
                        </a:spcAft>
                      </a:pPr>
                      <a:r>
                        <a:rPr lang="en-US" sz="1400" dirty="0">
                          <a:effectLst/>
                        </a:rPr>
                        <a:t>Goal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EMCs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Pollutant Loads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Treatment Efficiency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Conducting Statistical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Conducting a Regression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 a Trend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673498600"/>
                  </a:ext>
                </a:extLst>
              </a:tr>
              <a:tr h="179388">
                <a:tc>
                  <a:txBody>
                    <a:bodyPr/>
                    <a:lstStyle/>
                    <a:p>
                      <a:pPr marL="0" marR="0" algn="ctr">
                        <a:lnSpc>
                          <a:spcPct val="107000"/>
                        </a:lnSpc>
                        <a:spcBef>
                          <a:spcPts val="0"/>
                        </a:spcBef>
                        <a:spcAft>
                          <a:spcPts val="600"/>
                        </a:spcAft>
                      </a:pPr>
                      <a:r>
                        <a:rPr lang="en-US" sz="14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660687530"/>
                  </a:ext>
                </a:extLst>
              </a:tr>
            </a:tbl>
          </a:graphicData>
        </a:graphic>
      </p:graphicFrame>
    </p:spTree>
    <p:extLst>
      <p:ext uri="{BB962C8B-B14F-4D97-AF65-F5344CB8AC3E}">
        <p14:creationId xmlns:p14="http://schemas.microsoft.com/office/powerpoint/2010/main" val="1304493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169966"/>
          </a:xfrm>
        </p:spPr>
        <p:txBody>
          <a:bodyPr>
            <a:no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2</a:t>
            </a:r>
            <a:br>
              <a:rPr lang="en-US" sz="2800" b="1" kern="1500" dirty="0">
                <a:solidFill>
                  <a:srgbClr val="0070C0"/>
                </a:solidFill>
              </a:rPr>
            </a:br>
            <a:r>
              <a:rPr lang="en-US" sz="2800" b="1" kern="1500" dirty="0">
                <a:solidFill>
                  <a:srgbClr val="0070C0"/>
                </a:solidFill>
              </a:rPr>
              <a:t>assess bmp performance</a:t>
            </a:r>
          </a:p>
        </p:txBody>
      </p:sp>
      <p:sp>
        <p:nvSpPr>
          <p:cNvPr id="3" name="Content Placeholder 2"/>
          <p:cNvSpPr>
            <a:spLocks noGrp="1"/>
          </p:cNvSpPr>
          <p:nvPr>
            <p:ph sz="quarter" idx="13"/>
          </p:nvPr>
        </p:nvSpPr>
        <p:spPr>
          <a:xfrm>
            <a:off x="685330" y="1880559"/>
            <a:ext cx="7772870" cy="3910642"/>
          </a:xfrm>
        </p:spPr>
        <p:txBody>
          <a:bodyPr>
            <a:normAutofit fontScale="77500" lnSpcReduction="20000"/>
          </a:bodyPr>
          <a:lstStyle/>
          <a:p>
            <a:pPr>
              <a:buFont typeface="Wingdings" panose="05000000000000000000" pitchFamily="2" charset="2"/>
              <a:buChar char="v"/>
            </a:pPr>
            <a:r>
              <a:rPr lang="en-US" b="1" dirty="0"/>
              <a:t>Location of Monitoring stations:</a:t>
            </a:r>
          </a:p>
          <a:p>
            <a:pPr lvl="1">
              <a:buFont typeface="Wingdings" panose="05000000000000000000" pitchFamily="2" charset="2"/>
              <a:buChar char="v"/>
            </a:pPr>
            <a:r>
              <a:rPr lang="en-US" sz="1900" cap="none" dirty="0"/>
              <a:t>Monitoring Locations Should Be Located At The Influent And Effluent Point(s) Of The BMP Being Monitored.</a:t>
            </a:r>
          </a:p>
          <a:p>
            <a:pPr lvl="1">
              <a:buFont typeface="Wingdings" panose="05000000000000000000" pitchFamily="2" charset="2"/>
              <a:buChar char="v"/>
            </a:pPr>
            <a:r>
              <a:rPr lang="en-US" sz="2000" cap="none" dirty="0"/>
              <a:t>Precise Location of Sampler Intake can Affect the Quality and Accuracy. See Section 1.1 for more information. </a:t>
            </a:r>
            <a:r>
              <a:rPr lang="en-US" sz="1900" cap="none" dirty="0"/>
              <a:t> </a:t>
            </a:r>
          </a:p>
          <a:p>
            <a:pPr>
              <a:buFont typeface="Wingdings" panose="05000000000000000000" pitchFamily="2" charset="2"/>
              <a:buChar char="v"/>
            </a:pPr>
            <a:r>
              <a:rPr lang="en-US" b="1" dirty="0"/>
              <a:t>Number of Monitoring stations</a:t>
            </a:r>
            <a:r>
              <a:rPr lang="en-US" b="1" baseline="30000" dirty="0"/>
              <a:t>1</a:t>
            </a:r>
            <a:r>
              <a:rPr lang="en-US" b="1" dirty="0"/>
              <a:t>:</a:t>
            </a:r>
          </a:p>
          <a:p>
            <a:pPr lvl="1">
              <a:buFont typeface="Wingdings" panose="05000000000000000000" pitchFamily="2" charset="2"/>
              <a:buChar char="v"/>
            </a:pPr>
            <a:r>
              <a:rPr lang="en-US" b="1" cap="none" dirty="0"/>
              <a:t>BMPs With A Single Influent And Effluent Point:</a:t>
            </a:r>
            <a:r>
              <a:rPr lang="en-US" cap="none" dirty="0"/>
              <a:t> 2 Monitoring Stations, One At Each</a:t>
            </a:r>
          </a:p>
          <a:p>
            <a:pPr lvl="1">
              <a:buFont typeface="Wingdings" panose="05000000000000000000" pitchFamily="2" charset="2"/>
              <a:buChar char="v"/>
            </a:pPr>
            <a:r>
              <a:rPr lang="en-US" b="1" cap="none" dirty="0"/>
              <a:t>BMPs With A Single Influent Point And No Effluent Point</a:t>
            </a:r>
            <a:r>
              <a:rPr lang="en-US" cap="none" dirty="0"/>
              <a:t>: 2 Monitoring Stations, One At Influent And One Interior</a:t>
            </a:r>
          </a:p>
          <a:p>
            <a:pPr lvl="1">
              <a:buFont typeface="Wingdings" panose="05000000000000000000" pitchFamily="2" charset="2"/>
              <a:buChar char="v"/>
            </a:pPr>
            <a:r>
              <a:rPr lang="en-US" b="1" cap="none" dirty="0"/>
              <a:t>BMPs With Multiple Influent Points And Multiple Effluent Points</a:t>
            </a:r>
            <a:r>
              <a:rPr lang="en-US" cap="none" dirty="0"/>
              <a:t>: Monitor At Each Influent And Effluent Point To Capture All Inflows And Outflows, Up To A Maximum Of 4 Monitoring Stations. BMPs With More Than 4 Influent And Effluent Locations Are Not Recommended For Monitoring. </a:t>
            </a:r>
          </a:p>
          <a:p>
            <a:pPr lvl="1">
              <a:buFont typeface="Wingdings" panose="05000000000000000000" pitchFamily="2" charset="2"/>
              <a:buChar char="v"/>
            </a:pPr>
            <a:r>
              <a:rPr lang="en-US" b="1" cap="none" dirty="0"/>
              <a:t>Treatment Train BMPs </a:t>
            </a:r>
            <a:r>
              <a:rPr lang="en-US" cap="none" dirty="0"/>
              <a:t>: Two Paired Inflow-outflow Stations For Each Individual Treatment Train Component.</a:t>
            </a:r>
          </a:p>
          <a:p>
            <a:pPr marL="0" indent="0">
              <a:buNone/>
            </a:pPr>
            <a:endParaRPr lang="en-US" sz="1800" cap="none" dirty="0"/>
          </a:p>
          <a:p>
            <a:pPr marL="0" indent="0">
              <a:buNone/>
            </a:pPr>
            <a:endParaRPr lang="en-US" sz="1800"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18</a:t>
            </a:fld>
            <a:endParaRPr lang="en-US" sz="1600" b="1" dirty="0"/>
          </a:p>
        </p:txBody>
      </p:sp>
    </p:spTree>
    <p:extLst>
      <p:ext uri="{BB962C8B-B14F-4D97-AF65-F5344CB8AC3E}">
        <p14:creationId xmlns:p14="http://schemas.microsoft.com/office/powerpoint/2010/main" val="711895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385048"/>
          </a:xfrm>
        </p:spPr>
        <p:txBody>
          <a:bodyPr>
            <a:normAutofit fontScale="90000"/>
          </a:bodyPr>
          <a:lstStyle/>
          <a:p>
            <a:r>
              <a:rPr lang="en-US" b="1" dirty="0">
                <a:solidFill>
                  <a:srgbClr val="0070C0"/>
                </a:solidFill>
              </a:rPr>
              <a:t>Monitoring plan</a:t>
            </a:r>
            <a:br>
              <a:rPr lang="en-US" b="1" dirty="0">
                <a:solidFill>
                  <a:srgbClr val="0070C0"/>
                </a:solidFill>
              </a:rPr>
            </a:br>
            <a:r>
              <a:rPr lang="en-US" b="1" dirty="0">
                <a:solidFill>
                  <a:srgbClr val="0070C0"/>
                </a:solidFill>
              </a:rPr>
              <a:t>Goal 2</a:t>
            </a:r>
            <a:br>
              <a:rPr lang="en-US" b="1" dirty="0">
                <a:solidFill>
                  <a:srgbClr val="0070C0"/>
                </a:solidFill>
              </a:rPr>
            </a:br>
            <a:r>
              <a:rPr lang="en-US" b="1" dirty="0">
                <a:solidFill>
                  <a:srgbClr val="0070C0"/>
                </a:solidFill>
              </a:rPr>
              <a:t>assess bmp performance</a:t>
            </a:r>
          </a:p>
        </p:txBody>
      </p:sp>
      <p:sp>
        <p:nvSpPr>
          <p:cNvPr id="3" name="Content Placeholder 2"/>
          <p:cNvSpPr>
            <a:spLocks noGrp="1"/>
          </p:cNvSpPr>
          <p:nvPr>
            <p:ph sz="quarter" idx="13"/>
          </p:nvPr>
        </p:nvSpPr>
        <p:spPr>
          <a:xfrm>
            <a:off x="685332" y="2003566"/>
            <a:ext cx="4913211" cy="612475"/>
          </a:xfrm>
        </p:spPr>
        <p:txBody>
          <a:bodyPr/>
          <a:lstStyle/>
          <a:p>
            <a:pPr>
              <a:buFont typeface="Wingdings" panose="05000000000000000000" pitchFamily="2" charset="2"/>
              <a:buChar char="v"/>
            </a:pPr>
            <a:r>
              <a:rPr lang="en-US" b="1" dirty="0"/>
              <a:t>Water quality Pollutants</a:t>
            </a:r>
            <a:r>
              <a:rPr lang="en-US" b="1" baseline="30000" dirty="0"/>
              <a:t>1</a:t>
            </a:r>
            <a:endParaRPr lang="en-US" b="1"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19</a:t>
            </a:fld>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2239437363"/>
              </p:ext>
            </p:extLst>
          </p:nvPr>
        </p:nvGraphicFramePr>
        <p:xfrm>
          <a:off x="685800" y="2616041"/>
          <a:ext cx="7772400" cy="2926080"/>
        </p:xfrm>
        <a:graphic>
          <a:graphicData uri="http://schemas.openxmlformats.org/drawingml/2006/table">
            <a:tbl>
              <a:tblPr firstRow="1" firstCol="1" bandRow="1">
                <a:tableStyleId>{5C22544A-7EE6-4342-B048-85BDC9FD1C3A}</a:tableStyleId>
              </a:tblPr>
              <a:tblGrid>
                <a:gridCol w="2206256">
                  <a:extLst>
                    <a:ext uri="{9D8B030D-6E8A-4147-A177-3AD203B41FA5}">
                      <a16:colId xmlns="" xmlns:a16="http://schemas.microsoft.com/office/drawing/2014/main" val="1451284758"/>
                    </a:ext>
                  </a:extLst>
                </a:gridCol>
                <a:gridCol w="5566144">
                  <a:extLst>
                    <a:ext uri="{9D8B030D-6E8A-4147-A177-3AD203B41FA5}">
                      <a16:colId xmlns="" xmlns:a16="http://schemas.microsoft.com/office/drawing/2014/main" val="816524334"/>
                    </a:ext>
                  </a:extLst>
                </a:gridCol>
              </a:tblGrid>
              <a:tr h="365760">
                <a:tc>
                  <a:txBody>
                    <a:bodyPr/>
                    <a:lstStyle/>
                    <a:p>
                      <a:pPr marL="155575" marR="0" algn="ctr">
                        <a:lnSpc>
                          <a:spcPct val="107000"/>
                        </a:lnSpc>
                        <a:spcBef>
                          <a:spcPts val="0"/>
                        </a:spcBef>
                        <a:spcAft>
                          <a:spcPts val="0"/>
                        </a:spcAft>
                        <a:tabLst>
                          <a:tab pos="558800" algn="l"/>
                          <a:tab pos="6028690" algn="r"/>
                        </a:tabLst>
                      </a:pPr>
                      <a:r>
                        <a:rPr lang="en-US" sz="1400" dirty="0">
                          <a:effectLst/>
                        </a:rPr>
                        <a:t>Pollutant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Pollutants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594178855"/>
                  </a:ext>
                </a:extLst>
              </a:tr>
              <a:tr h="365760">
                <a:tc>
                  <a:txBody>
                    <a:bodyPr/>
                    <a:lstStyle/>
                    <a:p>
                      <a:pPr marL="155575" marR="0" algn="ctr">
                        <a:lnSpc>
                          <a:spcPct val="107000"/>
                        </a:lnSpc>
                        <a:spcBef>
                          <a:spcPts val="0"/>
                        </a:spcBef>
                        <a:spcAft>
                          <a:spcPts val="0"/>
                        </a:spcAft>
                        <a:tabLst>
                          <a:tab pos="558800" algn="l"/>
                          <a:tab pos="6028690" algn="r"/>
                        </a:tabLst>
                      </a:pPr>
                      <a:r>
                        <a:rPr lang="en-US" sz="1400" b="0" dirty="0">
                          <a:effectLst/>
                        </a:rPr>
                        <a:t>Particulates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263989362"/>
                  </a:ext>
                </a:extLst>
              </a:tr>
              <a:tr h="365760">
                <a:tc>
                  <a:txBody>
                    <a:bodyPr/>
                    <a:lstStyle/>
                    <a:p>
                      <a:pPr marL="155575" marR="0" algn="ctr">
                        <a:lnSpc>
                          <a:spcPct val="107000"/>
                        </a:lnSpc>
                        <a:spcBef>
                          <a:spcPts val="0"/>
                        </a:spcBef>
                        <a:spcAft>
                          <a:spcPts val="0"/>
                        </a:spcAft>
                        <a:tabLst>
                          <a:tab pos="558800" algn="l"/>
                          <a:tab pos="6028690" algn="r"/>
                        </a:tabLst>
                      </a:pPr>
                      <a:r>
                        <a:rPr lang="en-US" sz="1400" b="0" dirty="0">
                          <a:effectLst/>
                        </a:rPr>
                        <a:t>Nutrients – Nitrogen</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TKN, NO3-2, NH3-N, Organic Nitrogen, TN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234711915"/>
                  </a:ext>
                </a:extLst>
              </a:tr>
              <a:tr h="365760">
                <a:tc>
                  <a:txBody>
                    <a:bodyPr/>
                    <a:lstStyle/>
                    <a:p>
                      <a:pPr marL="155575" marR="0" algn="ctr">
                        <a:lnSpc>
                          <a:spcPct val="107000"/>
                        </a:lnSpc>
                        <a:spcBef>
                          <a:spcPts val="0"/>
                        </a:spcBef>
                        <a:spcAft>
                          <a:spcPts val="0"/>
                        </a:spcAft>
                        <a:tabLst>
                          <a:tab pos="558800" algn="l"/>
                          <a:tab pos="6028690" algn="r"/>
                        </a:tabLst>
                      </a:pPr>
                      <a:r>
                        <a:rPr lang="en-US" sz="1400" b="0" dirty="0">
                          <a:effectLst/>
                        </a:rPr>
                        <a:t>Nutrients - Phosphorus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TP, PO4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48098408"/>
                  </a:ext>
                </a:extLst>
              </a:tr>
              <a:tr h="365760">
                <a:tc>
                  <a:txBody>
                    <a:bodyPr/>
                    <a:lstStyle/>
                    <a:p>
                      <a:pPr marL="155575" marR="0" algn="ctr">
                        <a:lnSpc>
                          <a:spcPct val="107000"/>
                        </a:lnSpc>
                        <a:spcBef>
                          <a:spcPts val="0"/>
                        </a:spcBef>
                        <a:spcAft>
                          <a:spcPts val="0"/>
                        </a:spcAft>
                        <a:tabLst>
                          <a:tab pos="558800" algn="l"/>
                          <a:tab pos="6028690" algn="r"/>
                        </a:tabLst>
                      </a:pPr>
                      <a:r>
                        <a:rPr lang="en-US" sz="1400" b="0" dirty="0">
                          <a:effectLst/>
                        </a:rPr>
                        <a:t>Metals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Total and Dissolved Cadmium, Zinc, Copper, and Lead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457915388"/>
                  </a:ext>
                </a:extLst>
              </a:tr>
              <a:tr h="365760">
                <a:tc>
                  <a:txBody>
                    <a:bodyPr/>
                    <a:lstStyle/>
                    <a:p>
                      <a:pPr marL="0" marR="0" algn="ctr">
                        <a:lnSpc>
                          <a:spcPct val="107000"/>
                        </a:lnSpc>
                        <a:spcBef>
                          <a:spcPts val="0"/>
                        </a:spcBef>
                        <a:spcAft>
                          <a:spcPts val="0"/>
                        </a:spcAft>
                      </a:pPr>
                      <a:r>
                        <a:rPr lang="en-US" sz="1400" b="0" dirty="0">
                          <a:effectLst/>
                        </a:rPr>
                        <a:t>General/Conventional</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DO, temperature, pH, hardness, and TDS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15195126"/>
                  </a:ext>
                </a:extLst>
              </a:tr>
              <a:tr h="365760">
                <a:tc>
                  <a:txBody>
                    <a:bodyPr/>
                    <a:lstStyle/>
                    <a:p>
                      <a:pPr marL="155575" marR="0" algn="ctr">
                        <a:lnSpc>
                          <a:spcPct val="107000"/>
                        </a:lnSpc>
                        <a:spcBef>
                          <a:spcPts val="0"/>
                        </a:spcBef>
                        <a:spcAft>
                          <a:spcPts val="0"/>
                        </a:spcAft>
                        <a:tabLst>
                          <a:tab pos="558800" algn="l"/>
                          <a:tab pos="6028690" algn="r"/>
                        </a:tabLst>
                      </a:pPr>
                      <a:r>
                        <a:rPr lang="en-US" sz="1400" b="0" dirty="0">
                          <a:effectLst/>
                        </a:rPr>
                        <a:t>Bacteria</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Fecal Coliform and Enterococcus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161325472"/>
                  </a:ext>
                </a:extLst>
              </a:tr>
              <a:tr h="365760">
                <a:tc>
                  <a:txBody>
                    <a:bodyPr/>
                    <a:lstStyle/>
                    <a:p>
                      <a:pPr marL="155575" marR="0" algn="ctr">
                        <a:lnSpc>
                          <a:spcPct val="107000"/>
                        </a:lnSpc>
                        <a:spcBef>
                          <a:spcPts val="0"/>
                        </a:spcBef>
                        <a:spcAft>
                          <a:spcPts val="0"/>
                        </a:spcAft>
                        <a:tabLst>
                          <a:tab pos="558800" algn="l"/>
                          <a:tab pos="6028690" algn="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Organic Contaminants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400" dirty="0">
                          <a:effectLst/>
                        </a:rPr>
                        <a:t>PAHs, Oil and Grease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354374915"/>
                  </a:ext>
                </a:extLst>
              </a:tr>
            </a:tbl>
          </a:graphicData>
        </a:graphic>
      </p:graphicFrame>
      <p:sp>
        <p:nvSpPr>
          <p:cNvPr id="5" name="Rectangle 4"/>
          <p:cNvSpPr/>
          <p:nvPr/>
        </p:nvSpPr>
        <p:spPr>
          <a:xfrm>
            <a:off x="685332" y="5602070"/>
            <a:ext cx="5303576" cy="369332"/>
          </a:xfrm>
          <a:prstGeom prst="rect">
            <a:avLst/>
          </a:prstGeom>
        </p:spPr>
        <p:txBody>
          <a:bodyPr wrap="square">
            <a:spAutoFit/>
          </a:bodyPr>
          <a:lstStyle/>
          <a:p>
            <a:r>
              <a:rPr lang="en-US" baseline="30000" dirty="0"/>
              <a:t>1</a:t>
            </a:r>
            <a:r>
              <a:rPr lang="en-US" dirty="0"/>
              <a:t>Toxicity is discussed separately. See report for details.</a:t>
            </a:r>
          </a:p>
        </p:txBody>
      </p:sp>
    </p:spTree>
    <p:extLst>
      <p:ext uri="{BB962C8B-B14F-4D97-AF65-F5344CB8AC3E}">
        <p14:creationId xmlns:p14="http://schemas.microsoft.com/office/powerpoint/2010/main" val="112952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500" dirty="0">
                <a:solidFill>
                  <a:srgbClr val="0070C0"/>
                </a:solidFill>
              </a:rPr>
              <a:t>Presentation Overview</a:t>
            </a:r>
          </a:p>
        </p:txBody>
      </p:sp>
      <p:sp>
        <p:nvSpPr>
          <p:cNvPr id="3" name="Content Placeholder 2"/>
          <p:cNvSpPr>
            <a:spLocks noGrp="1"/>
          </p:cNvSpPr>
          <p:nvPr>
            <p:ph sz="quarter" idx="13"/>
          </p:nvPr>
        </p:nvSpPr>
        <p:spPr>
          <a:xfrm>
            <a:off x="685330" y="2139351"/>
            <a:ext cx="7772870" cy="3743925"/>
          </a:xfrm>
        </p:spPr>
        <p:txBody>
          <a:bodyPr>
            <a:normAutofit fontScale="92500" lnSpcReduction="10000"/>
          </a:bodyPr>
          <a:lstStyle/>
          <a:p>
            <a:pPr>
              <a:buFont typeface="Wingdings" panose="05000000000000000000" pitchFamily="2" charset="2"/>
              <a:buChar char="v"/>
            </a:pPr>
            <a:r>
              <a:rPr lang="en-US" kern="1500" dirty="0"/>
              <a:t>Project Overview</a:t>
            </a:r>
          </a:p>
          <a:p>
            <a:pPr>
              <a:buFont typeface="Wingdings" panose="05000000000000000000" pitchFamily="2" charset="2"/>
              <a:buChar char="v"/>
            </a:pPr>
            <a:r>
              <a:rPr lang="en-US" kern="1500" dirty="0"/>
              <a:t>Project team</a:t>
            </a:r>
          </a:p>
          <a:p>
            <a:pPr>
              <a:buFont typeface="Wingdings" panose="05000000000000000000" pitchFamily="2" charset="2"/>
              <a:buChar char="v"/>
            </a:pPr>
            <a:r>
              <a:rPr lang="en-US" kern="1500" dirty="0"/>
              <a:t>Project objective</a:t>
            </a:r>
          </a:p>
          <a:p>
            <a:pPr>
              <a:buFont typeface="Wingdings" panose="05000000000000000000" pitchFamily="2" charset="2"/>
              <a:buChar char="v"/>
            </a:pPr>
            <a:r>
              <a:rPr lang="en-US" kern="1500" dirty="0"/>
              <a:t>Report organization</a:t>
            </a:r>
          </a:p>
          <a:p>
            <a:pPr>
              <a:buFont typeface="Wingdings" panose="05000000000000000000" pitchFamily="2" charset="2"/>
              <a:buChar char="v"/>
            </a:pPr>
            <a:r>
              <a:rPr lang="en-US" kern="1500" dirty="0"/>
              <a:t>Stormwater monitoring literature review</a:t>
            </a:r>
          </a:p>
          <a:p>
            <a:pPr>
              <a:buFont typeface="Wingdings" panose="05000000000000000000" pitchFamily="2" charset="2"/>
              <a:buChar char="v"/>
            </a:pPr>
            <a:r>
              <a:rPr lang="en-US" kern="1500" dirty="0"/>
              <a:t>Monitoring goals</a:t>
            </a:r>
          </a:p>
          <a:p>
            <a:pPr>
              <a:buFont typeface="Wingdings" panose="05000000000000000000" pitchFamily="2" charset="2"/>
              <a:buChar char="v"/>
            </a:pPr>
            <a:r>
              <a:rPr lang="en-US" kern="1500" dirty="0"/>
              <a:t>Key Elements of monitoring</a:t>
            </a:r>
          </a:p>
          <a:p>
            <a:pPr>
              <a:buFont typeface="Wingdings" panose="05000000000000000000" pitchFamily="2" charset="2"/>
              <a:buChar char="v"/>
            </a:pPr>
            <a:r>
              <a:rPr lang="en-US" kern="1500" dirty="0"/>
              <a:t>Monitoring Protocol</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a:t>
            </a:fld>
            <a:endParaRPr lang="en-US" sz="1600" b="1" dirty="0"/>
          </a:p>
        </p:txBody>
      </p:sp>
    </p:spTree>
    <p:extLst>
      <p:ext uri="{BB962C8B-B14F-4D97-AF65-F5344CB8AC3E}">
        <p14:creationId xmlns:p14="http://schemas.microsoft.com/office/powerpoint/2010/main" val="4091717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262041"/>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2</a:t>
            </a:r>
            <a:br>
              <a:rPr lang="en-US" sz="2800" b="1" kern="1500" dirty="0">
                <a:solidFill>
                  <a:srgbClr val="0070C0"/>
                </a:solidFill>
              </a:rPr>
            </a:br>
            <a:r>
              <a:rPr lang="en-US" sz="2800" b="1" kern="1500" dirty="0">
                <a:solidFill>
                  <a:srgbClr val="0070C0"/>
                </a:solidFill>
              </a:rPr>
              <a:t>assess bmp performance</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Duration of monitoring:</a:t>
            </a:r>
          </a:p>
          <a:p>
            <a:pPr lvl="1">
              <a:buFont typeface="Wingdings" panose="05000000000000000000" pitchFamily="2" charset="2"/>
              <a:buChar char="v"/>
            </a:pPr>
            <a:r>
              <a:rPr lang="en-US" cap="none" dirty="0"/>
              <a:t>2 Years For States With At Least 30” Of Annual Rain</a:t>
            </a:r>
          </a:p>
          <a:p>
            <a:pPr lvl="2">
              <a:buFont typeface="Wingdings" panose="05000000000000000000" pitchFamily="2" charset="2"/>
              <a:buChar char="v"/>
            </a:pPr>
            <a:r>
              <a:rPr lang="en-US" cap="none" dirty="0"/>
              <a:t>Eastern U.S., Northern California, And Pacific Northwest</a:t>
            </a:r>
          </a:p>
          <a:p>
            <a:pPr lvl="1">
              <a:buFont typeface="Wingdings" panose="05000000000000000000" pitchFamily="2" charset="2"/>
              <a:buChar char="v"/>
            </a:pPr>
            <a:r>
              <a:rPr lang="en-US" cap="none" dirty="0"/>
              <a:t>3 Years For States With Less Than 30” Of Annual Rain</a:t>
            </a:r>
          </a:p>
          <a:p>
            <a:pPr lvl="2">
              <a:buFont typeface="Wingdings" panose="05000000000000000000" pitchFamily="2" charset="2"/>
              <a:buChar char="v"/>
            </a:pPr>
            <a:r>
              <a:rPr lang="en-US" cap="none" dirty="0"/>
              <a:t>Western U.S.</a:t>
            </a:r>
          </a:p>
          <a:p>
            <a:pPr>
              <a:buFont typeface="Wingdings" panose="05000000000000000000" pitchFamily="2" charset="2"/>
              <a:buChar char="v"/>
            </a:pPr>
            <a:r>
              <a:rPr lang="en-US" b="1" dirty="0"/>
              <a:t>Number of Storms to sample:</a:t>
            </a:r>
          </a:p>
          <a:p>
            <a:pPr lvl="1">
              <a:buFont typeface="Wingdings" panose="05000000000000000000" pitchFamily="2" charset="2"/>
              <a:buChar char="v"/>
            </a:pPr>
            <a:r>
              <a:rPr lang="en-US" cap="none" dirty="0"/>
              <a:t>10 Storms Per Year </a:t>
            </a:r>
          </a:p>
          <a:p>
            <a:pPr>
              <a:buFont typeface="Wingdings" panose="05000000000000000000" pitchFamily="2" charset="2"/>
              <a:buChar char="v"/>
            </a:pPr>
            <a:r>
              <a:rPr lang="en-US" b="1" dirty="0"/>
              <a:t>Sampling Method:</a:t>
            </a:r>
          </a:p>
          <a:p>
            <a:pPr lvl="1">
              <a:buFont typeface="Wingdings" panose="05000000000000000000" pitchFamily="2" charset="2"/>
              <a:buChar char="v"/>
            </a:pPr>
            <a:r>
              <a:rPr lang="en-US" cap="none" dirty="0"/>
              <a:t>Flow-weighted Composite</a:t>
            </a:r>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20</a:t>
            </a:fld>
            <a:endParaRPr lang="en-US" sz="1600" b="1" dirty="0"/>
          </a:p>
        </p:txBody>
      </p:sp>
    </p:spTree>
    <p:extLst>
      <p:ext uri="{BB962C8B-B14F-4D97-AF65-F5344CB8AC3E}">
        <p14:creationId xmlns:p14="http://schemas.microsoft.com/office/powerpoint/2010/main" val="2157960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339678"/>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2</a:t>
            </a:r>
            <a:br>
              <a:rPr lang="en-US" sz="2800" b="1" kern="1500" dirty="0">
                <a:solidFill>
                  <a:srgbClr val="0070C0"/>
                </a:solidFill>
              </a:rPr>
            </a:br>
            <a:r>
              <a:rPr lang="en-US" sz="2800" b="1" kern="1500" dirty="0">
                <a:solidFill>
                  <a:srgbClr val="0070C0"/>
                </a:solidFill>
              </a:rPr>
              <a:t>assess bmp performance</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Monitoring equipment:</a:t>
            </a:r>
          </a:p>
          <a:p>
            <a:pPr lvl="1">
              <a:buFont typeface="Wingdings" panose="05000000000000000000" pitchFamily="2" charset="2"/>
              <a:buChar char="v"/>
            </a:pPr>
            <a:r>
              <a:rPr lang="en-US" cap="none" dirty="0"/>
              <a:t>See Slide 15</a:t>
            </a:r>
          </a:p>
          <a:p>
            <a:pPr>
              <a:buFont typeface="Wingdings" panose="05000000000000000000" pitchFamily="2" charset="2"/>
              <a:buChar char="v"/>
            </a:pPr>
            <a:r>
              <a:rPr lang="en-US" b="1" dirty="0"/>
              <a:t>Storm event criteria:</a:t>
            </a:r>
          </a:p>
          <a:p>
            <a:pPr lvl="1">
              <a:buFont typeface="Wingdings" panose="05000000000000000000" pitchFamily="2" charset="2"/>
              <a:buChar char="v"/>
            </a:pPr>
            <a:r>
              <a:rPr lang="en-US" cap="none" dirty="0"/>
              <a:t>See Slide 16</a:t>
            </a:r>
          </a:p>
          <a:p>
            <a:pPr>
              <a:buFont typeface="Wingdings" panose="05000000000000000000" pitchFamily="2" charset="2"/>
              <a:buChar char="v"/>
            </a:pPr>
            <a:r>
              <a:rPr lang="en-US" b="1" dirty="0"/>
              <a:t>Data Analysis Technique:</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21</a:t>
            </a:fld>
            <a:endParaRPr lang="en-US" sz="1600" b="1" dirty="0"/>
          </a:p>
        </p:txBody>
      </p:sp>
      <p:graphicFrame>
        <p:nvGraphicFramePr>
          <p:cNvPr id="7" name="Table 6"/>
          <p:cNvGraphicFramePr>
            <a:graphicFrameLocks noGrp="1"/>
          </p:cNvGraphicFramePr>
          <p:nvPr>
            <p:extLst>
              <p:ext uri="{D42A27DB-BD31-4B8C-83A1-F6EECF244321}">
                <p14:modId xmlns:p14="http://schemas.microsoft.com/office/powerpoint/2010/main" val="4200977856"/>
              </p:ext>
            </p:extLst>
          </p:nvPr>
        </p:nvGraphicFramePr>
        <p:xfrm>
          <a:off x="684860" y="4123414"/>
          <a:ext cx="7772402" cy="658876"/>
        </p:xfrm>
        <a:graphic>
          <a:graphicData uri="http://schemas.openxmlformats.org/drawingml/2006/table">
            <a:tbl>
              <a:tblPr firstRow="1" firstCol="1" bandRow="1">
                <a:tableStyleId>{5C22544A-7EE6-4342-B048-85BDC9FD1C3A}</a:tableStyleId>
              </a:tblPr>
              <a:tblGrid>
                <a:gridCol w="945313">
                  <a:extLst>
                    <a:ext uri="{9D8B030D-6E8A-4147-A177-3AD203B41FA5}">
                      <a16:colId xmlns="" xmlns:a16="http://schemas.microsoft.com/office/drawing/2014/main" val="2221374747"/>
                    </a:ext>
                  </a:extLst>
                </a:gridCol>
                <a:gridCol w="903334">
                  <a:extLst>
                    <a:ext uri="{9D8B030D-6E8A-4147-A177-3AD203B41FA5}">
                      <a16:colId xmlns="" xmlns:a16="http://schemas.microsoft.com/office/drawing/2014/main" val="2683238461"/>
                    </a:ext>
                  </a:extLst>
                </a:gridCol>
                <a:gridCol w="1013724">
                  <a:extLst>
                    <a:ext uri="{9D8B030D-6E8A-4147-A177-3AD203B41FA5}">
                      <a16:colId xmlns="" xmlns:a16="http://schemas.microsoft.com/office/drawing/2014/main" val="2282250720"/>
                    </a:ext>
                  </a:extLst>
                </a:gridCol>
                <a:gridCol w="1122560">
                  <a:extLst>
                    <a:ext uri="{9D8B030D-6E8A-4147-A177-3AD203B41FA5}">
                      <a16:colId xmlns="" xmlns:a16="http://schemas.microsoft.com/office/drawing/2014/main" val="42884253"/>
                    </a:ext>
                  </a:extLst>
                </a:gridCol>
                <a:gridCol w="1082134">
                  <a:extLst>
                    <a:ext uri="{9D8B030D-6E8A-4147-A177-3AD203B41FA5}">
                      <a16:colId xmlns="" xmlns:a16="http://schemas.microsoft.com/office/drawing/2014/main" val="943212209"/>
                    </a:ext>
                  </a:extLst>
                </a:gridCol>
                <a:gridCol w="1035491">
                  <a:extLst>
                    <a:ext uri="{9D8B030D-6E8A-4147-A177-3AD203B41FA5}">
                      <a16:colId xmlns="" xmlns:a16="http://schemas.microsoft.com/office/drawing/2014/main" val="252025806"/>
                    </a:ext>
                  </a:extLst>
                </a:gridCol>
                <a:gridCol w="834923">
                  <a:extLst>
                    <a:ext uri="{9D8B030D-6E8A-4147-A177-3AD203B41FA5}">
                      <a16:colId xmlns="" xmlns:a16="http://schemas.microsoft.com/office/drawing/2014/main" val="1926361554"/>
                    </a:ext>
                  </a:extLst>
                </a:gridCol>
                <a:gridCol w="834923">
                  <a:extLst>
                    <a:ext uri="{9D8B030D-6E8A-4147-A177-3AD203B41FA5}">
                      <a16:colId xmlns="" xmlns:a16="http://schemas.microsoft.com/office/drawing/2014/main" val="3954432996"/>
                    </a:ext>
                  </a:extLst>
                </a:gridCol>
              </a:tblGrid>
              <a:tr h="456565">
                <a:tc>
                  <a:txBody>
                    <a:bodyPr/>
                    <a:lstStyle/>
                    <a:p>
                      <a:pPr marL="0" marR="0" algn="ctr">
                        <a:lnSpc>
                          <a:spcPct val="107000"/>
                        </a:lnSpc>
                        <a:spcBef>
                          <a:spcPts val="0"/>
                        </a:spcBef>
                        <a:spcAft>
                          <a:spcPts val="0"/>
                        </a:spcAft>
                      </a:pPr>
                      <a:r>
                        <a:rPr lang="en-US" sz="1300" dirty="0">
                          <a:effectLst/>
                        </a:rPr>
                        <a:t>Goal</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Summary Table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Bar 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Hyetograph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Hydrograph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Box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Scatter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Trend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21841163"/>
                  </a:ext>
                </a:extLst>
              </a:tr>
              <a:tr h="179388">
                <a:tc>
                  <a:txBody>
                    <a:bodyPr/>
                    <a:lstStyle/>
                    <a:p>
                      <a:pPr marL="0" marR="0" algn="ctr">
                        <a:lnSpc>
                          <a:spcPct val="107000"/>
                        </a:lnSpc>
                        <a:spcBef>
                          <a:spcPts val="0"/>
                        </a:spcBef>
                        <a:spcAft>
                          <a:spcPts val="600"/>
                        </a:spcAft>
                      </a:pPr>
                      <a:r>
                        <a:rPr lang="en-US" sz="1300" dirty="0">
                          <a:effectLst/>
                        </a:rPr>
                        <a:t>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 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028612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45201313"/>
              </p:ext>
            </p:extLst>
          </p:nvPr>
        </p:nvGraphicFramePr>
        <p:xfrm>
          <a:off x="684860" y="4858871"/>
          <a:ext cx="7772403" cy="1040511"/>
        </p:xfrm>
        <a:graphic>
          <a:graphicData uri="http://schemas.openxmlformats.org/drawingml/2006/table">
            <a:tbl>
              <a:tblPr firstRow="1" firstCol="1" bandRow="1">
                <a:tableStyleId>{5C22544A-7EE6-4342-B048-85BDC9FD1C3A}</a:tableStyleId>
              </a:tblPr>
              <a:tblGrid>
                <a:gridCol w="858416">
                  <a:extLst>
                    <a:ext uri="{9D8B030D-6E8A-4147-A177-3AD203B41FA5}">
                      <a16:colId xmlns="" xmlns:a16="http://schemas.microsoft.com/office/drawing/2014/main" val="4092945084"/>
                    </a:ext>
                  </a:extLst>
                </a:gridCol>
                <a:gridCol w="1026368">
                  <a:extLst>
                    <a:ext uri="{9D8B030D-6E8A-4147-A177-3AD203B41FA5}">
                      <a16:colId xmlns="" xmlns:a16="http://schemas.microsoft.com/office/drawing/2014/main" val="3041805674"/>
                    </a:ext>
                  </a:extLst>
                </a:gridCol>
                <a:gridCol w="1026368">
                  <a:extLst>
                    <a:ext uri="{9D8B030D-6E8A-4147-A177-3AD203B41FA5}">
                      <a16:colId xmlns="" xmlns:a16="http://schemas.microsoft.com/office/drawing/2014/main" val="823773461"/>
                    </a:ext>
                  </a:extLst>
                </a:gridCol>
                <a:gridCol w="1029478">
                  <a:extLst>
                    <a:ext uri="{9D8B030D-6E8A-4147-A177-3AD203B41FA5}">
                      <a16:colId xmlns="" xmlns:a16="http://schemas.microsoft.com/office/drawing/2014/main" val="2276031245"/>
                    </a:ext>
                  </a:extLst>
                </a:gridCol>
                <a:gridCol w="1038809">
                  <a:extLst>
                    <a:ext uri="{9D8B030D-6E8A-4147-A177-3AD203B41FA5}">
                      <a16:colId xmlns="" xmlns:a16="http://schemas.microsoft.com/office/drawing/2014/main" val="1640825820"/>
                    </a:ext>
                  </a:extLst>
                </a:gridCol>
                <a:gridCol w="943947">
                  <a:extLst>
                    <a:ext uri="{9D8B030D-6E8A-4147-A177-3AD203B41FA5}">
                      <a16:colId xmlns="" xmlns:a16="http://schemas.microsoft.com/office/drawing/2014/main" val="1722262426"/>
                    </a:ext>
                  </a:extLst>
                </a:gridCol>
                <a:gridCol w="1038809">
                  <a:extLst>
                    <a:ext uri="{9D8B030D-6E8A-4147-A177-3AD203B41FA5}">
                      <a16:colId xmlns="" xmlns:a16="http://schemas.microsoft.com/office/drawing/2014/main" val="3429266808"/>
                    </a:ext>
                  </a:extLst>
                </a:gridCol>
                <a:gridCol w="810208">
                  <a:extLst>
                    <a:ext uri="{9D8B030D-6E8A-4147-A177-3AD203B41FA5}">
                      <a16:colId xmlns="" xmlns:a16="http://schemas.microsoft.com/office/drawing/2014/main" val="1943863358"/>
                    </a:ext>
                  </a:extLst>
                </a:gridCol>
              </a:tblGrid>
              <a:tr h="717550">
                <a:tc>
                  <a:txBody>
                    <a:bodyPr/>
                    <a:lstStyle/>
                    <a:p>
                      <a:pPr marL="0" marR="0" algn="ctr">
                        <a:lnSpc>
                          <a:spcPct val="107000"/>
                        </a:lnSpc>
                        <a:spcBef>
                          <a:spcPts val="0"/>
                        </a:spcBef>
                        <a:spcAft>
                          <a:spcPts val="0"/>
                        </a:spcAft>
                      </a:pPr>
                      <a:r>
                        <a:rPr lang="en-US" sz="1300" dirty="0">
                          <a:effectLst/>
                        </a:rPr>
                        <a:t>Goal</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EMCs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Pollutant Loads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Treatment Efficiency</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Conducting Statistical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Runoff Volume Reductions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Conducting a Regression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 a Trend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62216420"/>
                  </a:ext>
                </a:extLst>
              </a:tr>
              <a:tr h="179388">
                <a:tc>
                  <a:txBody>
                    <a:bodyPr/>
                    <a:lstStyle/>
                    <a:p>
                      <a:pPr marL="0" marR="0" algn="ctr">
                        <a:lnSpc>
                          <a:spcPct val="107000"/>
                        </a:lnSpc>
                        <a:spcBef>
                          <a:spcPts val="0"/>
                        </a:spcBef>
                        <a:spcAft>
                          <a:spcPts val="600"/>
                        </a:spcAft>
                      </a:pPr>
                      <a:r>
                        <a:rPr lang="en-US" sz="1300" dirty="0">
                          <a:effectLst/>
                        </a:rPr>
                        <a:t>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24790720"/>
                  </a:ext>
                </a:extLst>
              </a:tr>
            </a:tbl>
          </a:graphicData>
        </a:graphic>
      </p:graphicFrame>
    </p:spTree>
    <p:extLst>
      <p:ext uri="{BB962C8B-B14F-4D97-AF65-F5344CB8AC3E}">
        <p14:creationId xmlns:p14="http://schemas.microsoft.com/office/powerpoint/2010/main" val="2924650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262040"/>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3</a:t>
            </a:r>
            <a:br>
              <a:rPr lang="en-US" sz="2800" b="1" kern="1500" dirty="0">
                <a:solidFill>
                  <a:srgbClr val="0070C0"/>
                </a:solidFill>
              </a:rPr>
            </a:br>
            <a:r>
              <a:rPr lang="en-US" sz="2800" b="1" kern="1500" dirty="0">
                <a:solidFill>
                  <a:srgbClr val="0070C0"/>
                </a:solidFill>
              </a:rPr>
              <a:t>tmdl effectiveness</a:t>
            </a:r>
          </a:p>
        </p:txBody>
      </p:sp>
      <p:sp>
        <p:nvSpPr>
          <p:cNvPr id="3" name="Content Placeholder 2"/>
          <p:cNvSpPr>
            <a:spLocks noGrp="1"/>
          </p:cNvSpPr>
          <p:nvPr>
            <p:ph sz="quarter" idx="13"/>
          </p:nvPr>
        </p:nvSpPr>
        <p:spPr>
          <a:xfrm>
            <a:off x="685330" y="1880559"/>
            <a:ext cx="7772870" cy="3910642"/>
          </a:xfrm>
        </p:spPr>
        <p:txBody>
          <a:bodyPr>
            <a:normAutofit fontScale="85000" lnSpcReduction="20000"/>
          </a:bodyPr>
          <a:lstStyle/>
          <a:p>
            <a:pPr>
              <a:buFont typeface="Wingdings" panose="05000000000000000000" pitchFamily="2" charset="2"/>
              <a:buChar char="v"/>
            </a:pPr>
            <a:r>
              <a:rPr lang="en-US" b="1" dirty="0"/>
              <a:t>Location of Monitoring stations:</a:t>
            </a:r>
          </a:p>
          <a:p>
            <a:pPr lvl="1">
              <a:buFont typeface="Wingdings" panose="05000000000000000000" pitchFamily="2" charset="2"/>
              <a:buChar char="v"/>
            </a:pPr>
            <a:r>
              <a:rPr lang="en-US" sz="1900" cap="none" dirty="0"/>
              <a:t>See Goals 1 and 2</a:t>
            </a:r>
          </a:p>
          <a:p>
            <a:pPr>
              <a:buFont typeface="Wingdings" panose="05000000000000000000" pitchFamily="2" charset="2"/>
              <a:buChar char="v"/>
            </a:pPr>
            <a:r>
              <a:rPr lang="en-US" b="1" dirty="0"/>
              <a:t>Number of Monitoring stations:</a:t>
            </a:r>
          </a:p>
          <a:p>
            <a:pPr lvl="1">
              <a:buFont typeface="Wingdings" panose="05000000000000000000" pitchFamily="2" charset="2"/>
              <a:buChar char="v"/>
            </a:pPr>
            <a:r>
              <a:rPr lang="en-US" sz="1900" cap="none" dirty="0"/>
              <a:t>TMDL Compliance Monitoring Applies To DOTs That Are Subject To TMDL Requirements. For These Dots, It Is Difficult To Recommend A Specific Number Or Even Range Of Stations Since It Differs Case By Case. Some Factors To Consider Include:</a:t>
            </a:r>
          </a:p>
          <a:p>
            <a:pPr marL="1257300" lvl="2" indent="-342900">
              <a:buFont typeface="+mj-lt"/>
              <a:buAutoNum type="arabicParenR"/>
            </a:pPr>
            <a:r>
              <a:rPr lang="en-US" sz="1800" cap="none" dirty="0"/>
              <a:t>The relative contribution of pollutant loads of the DOT and size of the area to the impaired TMDL waterway.</a:t>
            </a:r>
          </a:p>
          <a:p>
            <a:pPr marL="1257300" lvl="2" indent="-342900">
              <a:buFont typeface="+mj-lt"/>
              <a:buAutoNum type="arabicParenR"/>
            </a:pPr>
            <a:r>
              <a:rPr lang="en-US" sz="1800" cap="none" dirty="0"/>
              <a:t>The size of the area where stormwater treatment is needed to comply with the TMDL.</a:t>
            </a:r>
          </a:p>
          <a:p>
            <a:pPr marL="1257300" lvl="2" indent="-342900">
              <a:buFont typeface="+mj-lt"/>
              <a:buAutoNum type="arabicParenR"/>
            </a:pPr>
            <a:r>
              <a:rPr lang="en-US" sz="1800" cap="none" dirty="0"/>
              <a:t>The heterogeneity of these areas.</a:t>
            </a:r>
          </a:p>
          <a:p>
            <a:pPr marL="1257300" lvl="2" indent="-342900">
              <a:buFont typeface="+mj-lt"/>
              <a:buAutoNum type="arabicParenR"/>
            </a:pPr>
            <a:r>
              <a:rPr lang="en-US" sz="1800" cap="none" dirty="0"/>
              <a:t>How much monitoring is needed to populate and calibrate a water quality model for pollutant load analysis. </a:t>
            </a:r>
          </a:p>
          <a:p>
            <a:endParaRPr lang="en-US" sz="1600"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22</a:t>
            </a:fld>
            <a:endParaRPr lang="en-US" sz="1600" b="1" dirty="0"/>
          </a:p>
        </p:txBody>
      </p:sp>
    </p:spTree>
    <p:extLst>
      <p:ext uri="{BB962C8B-B14F-4D97-AF65-F5344CB8AC3E}">
        <p14:creationId xmlns:p14="http://schemas.microsoft.com/office/powerpoint/2010/main" val="192524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385048"/>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3</a:t>
            </a:r>
            <a:br>
              <a:rPr lang="en-US" sz="2800" b="1" kern="1500" dirty="0">
                <a:solidFill>
                  <a:srgbClr val="0070C0"/>
                </a:solidFill>
              </a:rPr>
            </a:br>
            <a:r>
              <a:rPr lang="en-US" sz="2800" b="1" kern="1500" dirty="0">
                <a:solidFill>
                  <a:srgbClr val="0070C0"/>
                </a:solidFill>
              </a:rPr>
              <a:t>tmdl effectiveness</a:t>
            </a:r>
          </a:p>
        </p:txBody>
      </p:sp>
      <p:sp>
        <p:nvSpPr>
          <p:cNvPr id="3" name="Content Placeholder 2"/>
          <p:cNvSpPr>
            <a:spLocks noGrp="1"/>
          </p:cNvSpPr>
          <p:nvPr>
            <p:ph sz="quarter" idx="13"/>
          </p:nvPr>
        </p:nvSpPr>
        <p:spPr>
          <a:xfrm>
            <a:off x="685332" y="1880558"/>
            <a:ext cx="7200177" cy="4367843"/>
          </a:xfrm>
        </p:spPr>
        <p:txBody>
          <a:bodyPr>
            <a:normAutofit fontScale="77500" lnSpcReduction="20000"/>
          </a:bodyPr>
          <a:lstStyle/>
          <a:p>
            <a:pPr>
              <a:buFont typeface="Wingdings" panose="05000000000000000000" pitchFamily="2" charset="2"/>
              <a:buChar char="v"/>
            </a:pPr>
            <a:r>
              <a:rPr lang="en-US" b="1" dirty="0"/>
              <a:t>Water quality Pollutants</a:t>
            </a:r>
          </a:p>
          <a:p>
            <a:pPr lvl="1">
              <a:buFont typeface="Wingdings" panose="05000000000000000000" pitchFamily="2" charset="2"/>
              <a:buChar char="v"/>
            </a:pPr>
            <a:r>
              <a:rPr lang="en-US" b="1" cap="none" dirty="0"/>
              <a:t>DEPENDENT ON THE NATURE OF THE IMPAIRMENTS IN THE LOCAL WATERWAYS</a:t>
            </a:r>
          </a:p>
          <a:p>
            <a:pPr lvl="2">
              <a:buFont typeface="Wingdings" panose="05000000000000000000" pitchFamily="2" charset="2"/>
              <a:buChar char="v"/>
            </a:pPr>
            <a:r>
              <a:rPr lang="en-US" sz="1800" b="1" cap="none" dirty="0"/>
              <a:t>Common TMDLs Include:</a:t>
            </a:r>
          </a:p>
          <a:p>
            <a:pPr lvl="3">
              <a:buFont typeface="Wingdings" panose="05000000000000000000" pitchFamily="2" charset="2"/>
              <a:buChar char="v"/>
            </a:pPr>
            <a:r>
              <a:rPr lang="en-US" sz="1600" cap="none" dirty="0"/>
              <a:t>Sediment		</a:t>
            </a:r>
          </a:p>
          <a:p>
            <a:pPr lvl="3">
              <a:buFont typeface="Wingdings" panose="05000000000000000000" pitchFamily="2" charset="2"/>
              <a:buChar char="v"/>
            </a:pPr>
            <a:r>
              <a:rPr lang="en-US" sz="1600" cap="none" dirty="0"/>
              <a:t>Pathogens</a:t>
            </a:r>
          </a:p>
          <a:p>
            <a:pPr lvl="3">
              <a:buFont typeface="Wingdings" panose="05000000000000000000" pitchFamily="2" charset="2"/>
              <a:buChar char="v"/>
            </a:pPr>
            <a:r>
              <a:rPr lang="en-US" sz="1600" cap="none" dirty="0"/>
              <a:t>Nutrients</a:t>
            </a:r>
          </a:p>
          <a:p>
            <a:pPr lvl="3">
              <a:buFont typeface="Wingdings" panose="05000000000000000000" pitchFamily="2" charset="2"/>
              <a:buChar char="v"/>
            </a:pPr>
            <a:r>
              <a:rPr lang="en-US" sz="1600" cap="none" dirty="0"/>
              <a:t>Metals</a:t>
            </a:r>
          </a:p>
          <a:p>
            <a:pPr lvl="3">
              <a:buFont typeface="Wingdings" panose="05000000000000000000" pitchFamily="2" charset="2"/>
              <a:buChar char="v"/>
            </a:pPr>
            <a:r>
              <a:rPr lang="en-US" sz="1600" cap="none" dirty="0"/>
              <a:t>Pesticides/Toxics</a:t>
            </a:r>
          </a:p>
          <a:p>
            <a:pPr lvl="3">
              <a:buFont typeface="Wingdings" panose="05000000000000000000" pitchFamily="2" charset="2"/>
              <a:buChar char="v"/>
            </a:pPr>
            <a:r>
              <a:rPr lang="en-US" sz="1600" cap="none" dirty="0"/>
              <a:t>Bacteria</a:t>
            </a:r>
          </a:p>
          <a:p>
            <a:pPr lvl="3">
              <a:buFont typeface="Wingdings" panose="05000000000000000000" pitchFamily="2" charset="2"/>
              <a:buChar char="v"/>
            </a:pPr>
            <a:r>
              <a:rPr lang="en-US" sz="1600" cap="none" dirty="0"/>
              <a:t>Temperature</a:t>
            </a:r>
          </a:p>
          <a:p>
            <a:pPr lvl="2">
              <a:buFont typeface="Wingdings" panose="05000000000000000000" pitchFamily="2" charset="2"/>
              <a:buChar char="v"/>
            </a:pPr>
            <a:r>
              <a:rPr lang="en-US" sz="1800" b="1" cap="none" dirty="0"/>
              <a:t>Less Typical TMDLs Include:</a:t>
            </a:r>
            <a:endParaRPr lang="en-US" sz="1800" b="1" dirty="0"/>
          </a:p>
          <a:p>
            <a:pPr lvl="3">
              <a:buFont typeface="Wingdings" panose="05000000000000000000" pitchFamily="2" charset="2"/>
              <a:buChar char="v"/>
            </a:pPr>
            <a:r>
              <a:rPr lang="en-US" sz="1600" cap="none" dirty="0"/>
              <a:t>Biological Integrity</a:t>
            </a:r>
          </a:p>
          <a:p>
            <a:pPr lvl="3">
              <a:buFont typeface="Wingdings" panose="05000000000000000000" pitchFamily="2" charset="2"/>
              <a:buChar char="v"/>
            </a:pPr>
            <a:r>
              <a:rPr lang="en-US" sz="1600" cap="none" dirty="0"/>
              <a:t>Turbidity</a:t>
            </a:r>
          </a:p>
          <a:p>
            <a:pPr lvl="3">
              <a:buFont typeface="Wingdings" panose="05000000000000000000" pitchFamily="2" charset="2"/>
              <a:buChar char="v"/>
            </a:pPr>
            <a:r>
              <a:rPr lang="en-US" sz="1600" cap="none" dirty="0"/>
              <a:t>Fecal Coliform</a:t>
            </a:r>
          </a:p>
          <a:p>
            <a:pPr lvl="3">
              <a:buFont typeface="Wingdings" panose="05000000000000000000" pitchFamily="2" charset="2"/>
              <a:buChar char="v"/>
            </a:pPr>
            <a:r>
              <a:rPr lang="en-US" sz="1600" cap="none" dirty="0"/>
              <a:t>Selenium</a:t>
            </a:r>
          </a:p>
          <a:p>
            <a:pPr lvl="3">
              <a:buFont typeface="Wingdings" panose="05000000000000000000" pitchFamily="2" charset="2"/>
              <a:buChar char="v"/>
            </a:pPr>
            <a:r>
              <a:rPr lang="en-US" sz="1600" cap="none" dirty="0"/>
              <a:t>Chloride</a:t>
            </a:r>
          </a:p>
          <a:p>
            <a:pPr lvl="2">
              <a:buFont typeface="Wingdings" panose="05000000000000000000" pitchFamily="2" charset="2"/>
              <a:buChar char="v"/>
            </a:pPr>
            <a:endParaRPr lang="en-US" b="1"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23</a:t>
            </a:fld>
            <a:endParaRPr lang="en-US" sz="1600" b="1" dirty="0"/>
          </a:p>
        </p:txBody>
      </p:sp>
    </p:spTree>
    <p:extLst>
      <p:ext uri="{BB962C8B-B14F-4D97-AF65-F5344CB8AC3E}">
        <p14:creationId xmlns:p14="http://schemas.microsoft.com/office/powerpoint/2010/main" val="3122282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348305"/>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3</a:t>
            </a:r>
            <a:br>
              <a:rPr lang="en-US" sz="2800" b="1" kern="1500" dirty="0">
                <a:solidFill>
                  <a:srgbClr val="0070C0"/>
                </a:solidFill>
              </a:rPr>
            </a:br>
            <a:r>
              <a:rPr lang="en-US" sz="2800" b="1" kern="1500" dirty="0">
                <a:solidFill>
                  <a:srgbClr val="0070C0"/>
                </a:solidFill>
              </a:rPr>
              <a:t>tmdl effectiveness</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Duration of monitoring:</a:t>
            </a:r>
          </a:p>
          <a:p>
            <a:pPr lvl="1">
              <a:buFont typeface="Wingdings" panose="05000000000000000000" pitchFamily="2" charset="2"/>
              <a:buChar char="v"/>
            </a:pPr>
            <a:r>
              <a:rPr lang="en-US" cap="none" dirty="0"/>
              <a:t>2 Years For States With At Least 30” Of Annual Rain</a:t>
            </a:r>
          </a:p>
          <a:p>
            <a:pPr lvl="2">
              <a:buFont typeface="Wingdings" panose="05000000000000000000" pitchFamily="2" charset="2"/>
              <a:buChar char="v"/>
            </a:pPr>
            <a:r>
              <a:rPr lang="en-US" cap="none" dirty="0"/>
              <a:t>Eastern U.S., Northern California, And Pacific Northwest</a:t>
            </a:r>
          </a:p>
          <a:p>
            <a:pPr lvl="1">
              <a:buFont typeface="Wingdings" panose="05000000000000000000" pitchFamily="2" charset="2"/>
              <a:buChar char="v"/>
            </a:pPr>
            <a:r>
              <a:rPr lang="en-US" cap="none" dirty="0"/>
              <a:t>3 Years For States With Less Than 30” Of Annual Rain</a:t>
            </a:r>
          </a:p>
          <a:p>
            <a:pPr lvl="2">
              <a:buFont typeface="Wingdings" panose="05000000000000000000" pitchFamily="2" charset="2"/>
              <a:buChar char="v"/>
            </a:pPr>
            <a:r>
              <a:rPr lang="en-US" cap="none" dirty="0"/>
              <a:t>Western U.S.</a:t>
            </a:r>
          </a:p>
          <a:p>
            <a:pPr>
              <a:buFont typeface="Wingdings" panose="05000000000000000000" pitchFamily="2" charset="2"/>
              <a:buChar char="v"/>
            </a:pPr>
            <a:r>
              <a:rPr lang="en-US" b="1" dirty="0"/>
              <a:t>Number of Storms to sample:</a:t>
            </a:r>
          </a:p>
          <a:p>
            <a:pPr lvl="1">
              <a:buFont typeface="Wingdings" panose="05000000000000000000" pitchFamily="2" charset="2"/>
              <a:buChar char="v"/>
            </a:pPr>
            <a:r>
              <a:rPr lang="en-US" cap="none" dirty="0"/>
              <a:t>10 Storms Per Year </a:t>
            </a:r>
          </a:p>
          <a:p>
            <a:pPr>
              <a:buFont typeface="Wingdings" panose="05000000000000000000" pitchFamily="2" charset="2"/>
              <a:buChar char="v"/>
            </a:pPr>
            <a:r>
              <a:rPr lang="en-US" b="1" dirty="0"/>
              <a:t>Sampling Method:</a:t>
            </a:r>
          </a:p>
          <a:p>
            <a:pPr lvl="1">
              <a:buFont typeface="Wingdings" panose="05000000000000000000" pitchFamily="2" charset="2"/>
              <a:buChar char="v"/>
            </a:pPr>
            <a:r>
              <a:rPr lang="en-US" cap="none" dirty="0"/>
              <a:t>Flow-weighted Composite</a:t>
            </a:r>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24</a:t>
            </a:fld>
            <a:endParaRPr lang="en-US" sz="1600" b="1" dirty="0"/>
          </a:p>
        </p:txBody>
      </p:sp>
    </p:spTree>
    <p:extLst>
      <p:ext uri="{BB962C8B-B14F-4D97-AF65-F5344CB8AC3E}">
        <p14:creationId xmlns:p14="http://schemas.microsoft.com/office/powerpoint/2010/main" val="951906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408690"/>
          </a:xfrm>
        </p:spPr>
        <p:txBody>
          <a:bodyPr>
            <a:normAutofit fontScale="90000"/>
          </a:bodyPr>
          <a:lstStyle/>
          <a:p>
            <a:r>
              <a:rPr lang="en-US" b="1" dirty="0">
                <a:solidFill>
                  <a:srgbClr val="0070C0"/>
                </a:solidFill>
              </a:rPr>
              <a:t>Monitoring plan</a:t>
            </a:r>
            <a:br>
              <a:rPr lang="en-US" b="1" dirty="0">
                <a:solidFill>
                  <a:srgbClr val="0070C0"/>
                </a:solidFill>
              </a:rPr>
            </a:br>
            <a:r>
              <a:rPr lang="en-US" b="1" dirty="0">
                <a:solidFill>
                  <a:srgbClr val="0070C0"/>
                </a:solidFill>
              </a:rPr>
              <a:t>Goal 3</a:t>
            </a:r>
            <a:br>
              <a:rPr lang="en-US" b="1" dirty="0">
                <a:solidFill>
                  <a:srgbClr val="0070C0"/>
                </a:solidFill>
              </a:rPr>
            </a:br>
            <a:r>
              <a:rPr lang="en-US" b="1" dirty="0">
                <a:solidFill>
                  <a:srgbClr val="0070C0"/>
                </a:solidFill>
              </a:rPr>
              <a:t>tmdl effectiveness</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Monitoring equipment:</a:t>
            </a:r>
          </a:p>
          <a:p>
            <a:pPr lvl="1">
              <a:buFont typeface="Wingdings" panose="05000000000000000000" pitchFamily="2" charset="2"/>
              <a:buChar char="v"/>
            </a:pPr>
            <a:r>
              <a:rPr lang="en-US" cap="none" dirty="0"/>
              <a:t>See Slide 15</a:t>
            </a:r>
          </a:p>
          <a:p>
            <a:pPr>
              <a:buFont typeface="Wingdings" panose="05000000000000000000" pitchFamily="2" charset="2"/>
              <a:buChar char="v"/>
            </a:pPr>
            <a:r>
              <a:rPr lang="en-US" b="1" dirty="0"/>
              <a:t>Storm event criteria:</a:t>
            </a:r>
          </a:p>
          <a:p>
            <a:pPr lvl="1">
              <a:buFont typeface="Wingdings" panose="05000000000000000000" pitchFamily="2" charset="2"/>
              <a:buChar char="v"/>
            </a:pPr>
            <a:r>
              <a:rPr lang="en-US" cap="none" dirty="0"/>
              <a:t>See Slide 16</a:t>
            </a:r>
          </a:p>
          <a:p>
            <a:pPr>
              <a:buFont typeface="Wingdings" panose="05000000000000000000" pitchFamily="2" charset="2"/>
              <a:buChar char="v"/>
            </a:pPr>
            <a:r>
              <a:rPr lang="en-US" b="1" dirty="0"/>
              <a:t>Data Analysis Technique:</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25</a:t>
            </a:fld>
            <a:endParaRPr lang="en-US" sz="1600" b="1" dirty="0"/>
          </a:p>
        </p:txBody>
      </p:sp>
      <p:graphicFrame>
        <p:nvGraphicFramePr>
          <p:cNvPr id="5" name="Table 4"/>
          <p:cNvGraphicFramePr>
            <a:graphicFrameLocks noGrp="1"/>
          </p:cNvGraphicFramePr>
          <p:nvPr>
            <p:extLst>
              <p:ext uri="{D42A27DB-BD31-4B8C-83A1-F6EECF244321}">
                <p14:modId xmlns:p14="http://schemas.microsoft.com/office/powerpoint/2010/main" val="1500718"/>
              </p:ext>
            </p:extLst>
          </p:nvPr>
        </p:nvGraphicFramePr>
        <p:xfrm>
          <a:off x="684860" y="4106162"/>
          <a:ext cx="7772402" cy="658876"/>
        </p:xfrm>
        <a:graphic>
          <a:graphicData uri="http://schemas.openxmlformats.org/drawingml/2006/table">
            <a:tbl>
              <a:tblPr firstRow="1" firstCol="1" bandRow="1">
                <a:tableStyleId>{5C22544A-7EE6-4342-B048-85BDC9FD1C3A}</a:tableStyleId>
              </a:tblPr>
              <a:tblGrid>
                <a:gridCol w="945313">
                  <a:extLst>
                    <a:ext uri="{9D8B030D-6E8A-4147-A177-3AD203B41FA5}">
                      <a16:colId xmlns="" xmlns:a16="http://schemas.microsoft.com/office/drawing/2014/main" val="2103878349"/>
                    </a:ext>
                  </a:extLst>
                </a:gridCol>
                <a:gridCol w="903334">
                  <a:extLst>
                    <a:ext uri="{9D8B030D-6E8A-4147-A177-3AD203B41FA5}">
                      <a16:colId xmlns="" xmlns:a16="http://schemas.microsoft.com/office/drawing/2014/main" val="3036718157"/>
                    </a:ext>
                  </a:extLst>
                </a:gridCol>
                <a:gridCol w="1013724">
                  <a:extLst>
                    <a:ext uri="{9D8B030D-6E8A-4147-A177-3AD203B41FA5}">
                      <a16:colId xmlns="" xmlns:a16="http://schemas.microsoft.com/office/drawing/2014/main" val="3730221878"/>
                    </a:ext>
                  </a:extLst>
                </a:gridCol>
                <a:gridCol w="1122560">
                  <a:extLst>
                    <a:ext uri="{9D8B030D-6E8A-4147-A177-3AD203B41FA5}">
                      <a16:colId xmlns="" xmlns:a16="http://schemas.microsoft.com/office/drawing/2014/main" val="1557075197"/>
                    </a:ext>
                  </a:extLst>
                </a:gridCol>
                <a:gridCol w="1082134">
                  <a:extLst>
                    <a:ext uri="{9D8B030D-6E8A-4147-A177-3AD203B41FA5}">
                      <a16:colId xmlns="" xmlns:a16="http://schemas.microsoft.com/office/drawing/2014/main" val="755218140"/>
                    </a:ext>
                  </a:extLst>
                </a:gridCol>
                <a:gridCol w="1035491">
                  <a:extLst>
                    <a:ext uri="{9D8B030D-6E8A-4147-A177-3AD203B41FA5}">
                      <a16:colId xmlns="" xmlns:a16="http://schemas.microsoft.com/office/drawing/2014/main" val="3308629572"/>
                    </a:ext>
                  </a:extLst>
                </a:gridCol>
                <a:gridCol w="834923">
                  <a:extLst>
                    <a:ext uri="{9D8B030D-6E8A-4147-A177-3AD203B41FA5}">
                      <a16:colId xmlns="" xmlns:a16="http://schemas.microsoft.com/office/drawing/2014/main" val="1500570004"/>
                    </a:ext>
                  </a:extLst>
                </a:gridCol>
                <a:gridCol w="834923">
                  <a:extLst>
                    <a:ext uri="{9D8B030D-6E8A-4147-A177-3AD203B41FA5}">
                      <a16:colId xmlns="" xmlns:a16="http://schemas.microsoft.com/office/drawing/2014/main" val="1764532367"/>
                    </a:ext>
                  </a:extLst>
                </a:gridCol>
              </a:tblGrid>
              <a:tr h="456565">
                <a:tc>
                  <a:txBody>
                    <a:bodyPr/>
                    <a:lstStyle/>
                    <a:p>
                      <a:pPr marL="0" marR="0" algn="ctr">
                        <a:lnSpc>
                          <a:spcPct val="107000"/>
                        </a:lnSpc>
                        <a:spcBef>
                          <a:spcPts val="0"/>
                        </a:spcBef>
                        <a:spcAft>
                          <a:spcPts val="0"/>
                        </a:spcAft>
                      </a:pPr>
                      <a:r>
                        <a:rPr lang="en-US" sz="1300" dirty="0">
                          <a:effectLst/>
                        </a:rPr>
                        <a:t>Goal</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Summary Table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Bar 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Hyetograph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Hydrograph</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Box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Scatter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Trend Plot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697322032"/>
                  </a:ext>
                </a:extLst>
              </a:tr>
              <a:tr h="179388">
                <a:tc>
                  <a:txBody>
                    <a:bodyPr/>
                    <a:lstStyle/>
                    <a:p>
                      <a:pPr marL="0" marR="0" algn="ctr">
                        <a:lnSpc>
                          <a:spcPct val="107000"/>
                        </a:lnSpc>
                        <a:spcBef>
                          <a:spcPts val="0"/>
                        </a:spcBef>
                        <a:spcAft>
                          <a:spcPts val="600"/>
                        </a:spcAft>
                      </a:pPr>
                      <a:r>
                        <a:rPr lang="en-US" sz="1300" dirty="0">
                          <a:effectLst/>
                        </a:rPr>
                        <a:t>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latin typeface="+mn-lt"/>
                          <a:ea typeface="+mn-ea"/>
                          <a:cs typeface="+mn-cs"/>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3121718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92448975"/>
              </p:ext>
            </p:extLst>
          </p:nvPr>
        </p:nvGraphicFramePr>
        <p:xfrm>
          <a:off x="684860" y="4953920"/>
          <a:ext cx="7772401" cy="828548"/>
        </p:xfrm>
        <a:graphic>
          <a:graphicData uri="http://schemas.openxmlformats.org/drawingml/2006/table">
            <a:tbl>
              <a:tblPr firstRow="1" firstCol="1" bandRow="1">
                <a:tableStyleId>{5C22544A-7EE6-4342-B048-85BDC9FD1C3A}</a:tableStyleId>
              </a:tblPr>
              <a:tblGrid>
                <a:gridCol w="1083473">
                  <a:extLst>
                    <a:ext uri="{9D8B030D-6E8A-4147-A177-3AD203B41FA5}">
                      <a16:colId xmlns="" xmlns:a16="http://schemas.microsoft.com/office/drawing/2014/main" val="2063006021"/>
                    </a:ext>
                  </a:extLst>
                </a:gridCol>
                <a:gridCol w="1025957">
                  <a:extLst>
                    <a:ext uri="{9D8B030D-6E8A-4147-A177-3AD203B41FA5}">
                      <a16:colId xmlns="" xmlns:a16="http://schemas.microsoft.com/office/drawing/2014/main" val="2724440357"/>
                    </a:ext>
                  </a:extLst>
                </a:gridCol>
                <a:gridCol w="1168969">
                  <a:extLst>
                    <a:ext uri="{9D8B030D-6E8A-4147-A177-3AD203B41FA5}">
                      <a16:colId xmlns="" xmlns:a16="http://schemas.microsoft.com/office/drawing/2014/main" val="2394696588"/>
                    </a:ext>
                  </a:extLst>
                </a:gridCol>
                <a:gridCol w="1280892">
                  <a:extLst>
                    <a:ext uri="{9D8B030D-6E8A-4147-A177-3AD203B41FA5}">
                      <a16:colId xmlns="" xmlns:a16="http://schemas.microsoft.com/office/drawing/2014/main" val="3733848477"/>
                    </a:ext>
                  </a:extLst>
                </a:gridCol>
                <a:gridCol w="1072591">
                  <a:extLst>
                    <a:ext uri="{9D8B030D-6E8A-4147-A177-3AD203B41FA5}">
                      <a16:colId xmlns="" xmlns:a16="http://schemas.microsoft.com/office/drawing/2014/main" val="3538210787"/>
                    </a:ext>
                  </a:extLst>
                </a:gridCol>
                <a:gridCol w="1182959">
                  <a:extLst>
                    <a:ext uri="{9D8B030D-6E8A-4147-A177-3AD203B41FA5}">
                      <a16:colId xmlns="" xmlns:a16="http://schemas.microsoft.com/office/drawing/2014/main" val="2399190492"/>
                    </a:ext>
                  </a:extLst>
                </a:gridCol>
                <a:gridCol w="957560">
                  <a:extLst>
                    <a:ext uri="{9D8B030D-6E8A-4147-A177-3AD203B41FA5}">
                      <a16:colId xmlns="" xmlns:a16="http://schemas.microsoft.com/office/drawing/2014/main" val="1206180937"/>
                    </a:ext>
                  </a:extLst>
                </a:gridCol>
              </a:tblGrid>
              <a:tr h="538163">
                <a:tc>
                  <a:txBody>
                    <a:bodyPr/>
                    <a:lstStyle/>
                    <a:p>
                      <a:pPr marL="0" marR="0" algn="ctr">
                        <a:lnSpc>
                          <a:spcPct val="107000"/>
                        </a:lnSpc>
                        <a:spcBef>
                          <a:spcPts val="0"/>
                        </a:spcBef>
                        <a:spcAft>
                          <a:spcPts val="0"/>
                        </a:spcAft>
                      </a:pPr>
                      <a:r>
                        <a:rPr lang="en-US" sz="1300" dirty="0">
                          <a:effectLst/>
                        </a:rPr>
                        <a:t>Goal</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EMCs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Pollutant Loads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Calculation of Treatment Efficiency</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Conducting Statistical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Conducting a Regression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Conduct a Trend Analysis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199714373"/>
                  </a:ext>
                </a:extLst>
              </a:tr>
              <a:tr h="179388">
                <a:tc>
                  <a:txBody>
                    <a:bodyPr/>
                    <a:lstStyle/>
                    <a:p>
                      <a:pPr marL="0" marR="0" algn="ctr">
                        <a:lnSpc>
                          <a:spcPct val="107000"/>
                        </a:lnSpc>
                        <a:spcBef>
                          <a:spcPts val="0"/>
                        </a:spcBef>
                        <a:spcAft>
                          <a:spcPts val="600"/>
                        </a:spcAft>
                      </a:pPr>
                      <a:r>
                        <a:rPr lang="en-US" sz="1300" dirty="0">
                          <a:effectLst/>
                        </a:rPr>
                        <a:t>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 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X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92653699"/>
                  </a:ext>
                </a:extLst>
              </a:tr>
            </a:tbl>
          </a:graphicData>
        </a:graphic>
      </p:graphicFrame>
    </p:spTree>
    <p:extLst>
      <p:ext uri="{BB962C8B-B14F-4D97-AF65-F5344CB8AC3E}">
        <p14:creationId xmlns:p14="http://schemas.microsoft.com/office/powerpoint/2010/main" val="1435959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155831"/>
          </a:xfrm>
        </p:spPr>
        <p:txBody>
          <a:bodyPr>
            <a:no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4</a:t>
            </a:r>
            <a:br>
              <a:rPr lang="en-US" sz="2800" b="1" kern="1500" dirty="0">
                <a:solidFill>
                  <a:srgbClr val="0070C0"/>
                </a:solidFill>
              </a:rPr>
            </a:br>
            <a:r>
              <a:rPr lang="en-US" sz="2800" b="1" kern="1500" dirty="0">
                <a:solidFill>
                  <a:srgbClr val="0070C0"/>
                </a:solidFill>
              </a:rPr>
              <a:t>routine maintenance activities</a:t>
            </a:r>
          </a:p>
        </p:txBody>
      </p:sp>
      <p:sp>
        <p:nvSpPr>
          <p:cNvPr id="3" name="Content Placeholder 2"/>
          <p:cNvSpPr>
            <a:spLocks noGrp="1"/>
          </p:cNvSpPr>
          <p:nvPr>
            <p:ph sz="quarter" idx="13"/>
          </p:nvPr>
        </p:nvSpPr>
        <p:spPr>
          <a:xfrm>
            <a:off x="685565" y="1774349"/>
            <a:ext cx="7772870" cy="2892602"/>
          </a:xfrm>
        </p:spPr>
        <p:txBody>
          <a:bodyPr>
            <a:normAutofit fontScale="25000" lnSpcReduction="20000"/>
          </a:bodyPr>
          <a:lstStyle/>
          <a:p>
            <a:pPr>
              <a:buFont typeface="Wingdings" panose="05000000000000000000" pitchFamily="2" charset="2"/>
              <a:buChar char="v"/>
            </a:pPr>
            <a:r>
              <a:rPr lang="en-US" sz="6200" b="1" dirty="0"/>
              <a:t>Location of Monitoring stations:</a:t>
            </a:r>
          </a:p>
          <a:p>
            <a:pPr lvl="1">
              <a:buFont typeface="Wingdings" panose="05000000000000000000" pitchFamily="2" charset="2"/>
              <a:buChar char="v"/>
            </a:pPr>
            <a:r>
              <a:rPr lang="en-US" sz="6400" b="1" cap="none" dirty="0"/>
              <a:t>Herbicide Applications:</a:t>
            </a:r>
            <a:r>
              <a:rPr lang="en-US" sz="6400" cap="none" dirty="0"/>
              <a:t> Monitor At Centroid Of Herbicide Spray Area And Immediately Downslope Of The Spray Area. It Is Also Recommended To Monitor At A Control Site Where Herbicides Were Not Sprayed But All Other Conditions Are The Same. This Can Either Be At A Separate Location Nearby, Or Along The Road Shoulder Just Before Runoff Enters The Spray Area.</a:t>
            </a:r>
          </a:p>
          <a:p>
            <a:pPr lvl="1">
              <a:buFont typeface="Wingdings" panose="05000000000000000000" pitchFamily="2" charset="2"/>
              <a:buChar char="v"/>
            </a:pPr>
            <a:r>
              <a:rPr lang="en-US" sz="6400" b="1" cap="none" dirty="0"/>
              <a:t>De-icing/Salt Applications:</a:t>
            </a:r>
            <a:r>
              <a:rPr lang="en-US" sz="6400" cap="none" dirty="0"/>
              <a:t> Monitor Along The Road Shoulder Or In A Catch Basin Adjacent To Roads Where De-icing Materials Are Applied. Stations May Also Be Located At Bridge Decks Where Runoff Is Discharged Into A Downstream BMP.</a:t>
            </a:r>
          </a:p>
          <a:p>
            <a:pPr lvl="1">
              <a:buFont typeface="Wingdings" panose="05000000000000000000" pitchFamily="2" charset="2"/>
              <a:buChar char="v"/>
            </a:pPr>
            <a:r>
              <a:rPr lang="en-US" sz="6400" b="1" cap="none" dirty="0"/>
              <a:t>Street Sweeping/Catch Basin Clean-outs:</a:t>
            </a:r>
            <a:r>
              <a:rPr lang="en-US" sz="6400" cap="none" dirty="0"/>
              <a:t> Storm Drain Pipe Outfalls At The Base Of The Catchment Area Where Street Sweeping Occurs.</a:t>
            </a:r>
          </a:p>
          <a:p>
            <a:pPr lvl="1">
              <a:buFont typeface="Wingdings" panose="05000000000000000000" pitchFamily="2" charset="2"/>
              <a:buChar char="v"/>
            </a:pPr>
            <a:r>
              <a:rPr lang="en-US" sz="6400" b="1" cap="none" dirty="0"/>
              <a:t>Vegetation Maintenance (Mowing):</a:t>
            </a:r>
            <a:r>
              <a:rPr lang="en-US" sz="6400" cap="none" dirty="0"/>
              <a:t> Edge-of-pavement At The Road Shoulder, In The Centroid Of The Mowing Area, Immediately Downslope Of The Mowing Area.</a:t>
            </a:r>
          </a:p>
          <a:p>
            <a:pPr lvl="1">
              <a:buFont typeface="Wingdings" panose="05000000000000000000" pitchFamily="2" charset="2"/>
              <a:buChar char="v"/>
            </a:pPr>
            <a:r>
              <a:rPr lang="en-US" sz="6400" b="1" cap="none" dirty="0"/>
              <a:t>Note: </a:t>
            </a:r>
            <a:r>
              <a:rPr lang="en-US" sz="6400" cap="none" dirty="0"/>
              <a:t>Precise Location of Sampler Intake can Affect the Quality and Accuracy. See Section 1.1 for more information. </a:t>
            </a:r>
          </a:p>
          <a:p>
            <a:pPr marL="457200" lvl="1" indent="0">
              <a:buNone/>
            </a:pPr>
            <a:endParaRPr lang="en-US" sz="3000" dirty="0"/>
          </a:p>
          <a:p>
            <a:pPr marL="457200" lvl="1" indent="0">
              <a:buNone/>
            </a:pPr>
            <a:endParaRPr lang="en-US" dirty="0"/>
          </a:p>
          <a:p>
            <a:pPr>
              <a:buFont typeface="Wingdings" panose="05000000000000000000" pitchFamily="2" charset="2"/>
              <a:buChar char="v"/>
            </a:pPr>
            <a:endParaRPr lang="en-US" b="1"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26</a:t>
            </a:fld>
            <a:endParaRPr lang="en-US" sz="1600" b="1" dirty="0"/>
          </a:p>
        </p:txBody>
      </p:sp>
    </p:spTree>
    <p:extLst>
      <p:ext uri="{BB962C8B-B14F-4D97-AF65-F5344CB8AC3E}">
        <p14:creationId xmlns:p14="http://schemas.microsoft.com/office/powerpoint/2010/main" val="1577366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68665"/>
            <a:ext cx="7773338" cy="1155831"/>
          </a:xfrm>
        </p:spPr>
        <p:txBody>
          <a:bodyPr>
            <a:no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4</a:t>
            </a:r>
            <a:br>
              <a:rPr lang="en-US" sz="2800" b="1" kern="1500" dirty="0">
                <a:solidFill>
                  <a:srgbClr val="0070C0"/>
                </a:solidFill>
              </a:rPr>
            </a:br>
            <a:r>
              <a:rPr lang="en-US" sz="2800" b="1" kern="1500" dirty="0">
                <a:solidFill>
                  <a:srgbClr val="0070C0"/>
                </a:solidFill>
              </a:rPr>
              <a:t>routine maintenance activities</a:t>
            </a:r>
          </a:p>
        </p:txBody>
      </p:sp>
      <p:sp>
        <p:nvSpPr>
          <p:cNvPr id="3" name="Content Placeholder 2"/>
          <p:cNvSpPr>
            <a:spLocks noGrp="1"/>
          </p:cNvSpPr>
          <p:nvPr>
            <p:ph sz="quarter" idx="13"/>
          </p:nvPr>
        </p:nvSpPr>
        <p:spPr>
          <a:xfrm>
            <a:off x="776177" y="1900184"/>
            <a:ext cx="7772870" cy="264114"/>
          </a:xfrm>
        </p:spPr>
        <p:txBody>
          <a:bodyPr>
            <a:noAutofit/>
          </a:bodyPr>
          <a:lstStyle/>
          <a:p>
            <a:pPr marL="233363" lvl="1" indent="-233363">
              <a:buFont typeface="Wingdings" panose="05000000000000000000" pitchFamily="2" charset="2"/>
              <a:buChar char="v"/>
            </a:pPr>
            <a:r>
              <a:rPr lang="en-US" sz="2000" b="1" dirty="0"/>
              <a:t>number of Monitoring stations:</a:t>
            </a: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7FEE907B-7ADF-44A7-844D-51B93BC10AB1}" type="slidenum">
              <a:rPr kumimoji="0" lang="en-US" sz="1600" b="1"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sz="1600" b="1" i="0" u="none" strike="noStrike" kern="0" cap="none" spc="0" normalizeH="0" baseline="0" noProof="0" dirty="0">
              <a:ln>
                <a:noFill/>
              </a:ln>
              <a:solidFill>
                <a:sysClr val="windowText" lastClr="0000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1338785503"/>
              </p:ext>
            </p:extLst>
          </p:nvPr>
        </p:nvGraphicFramePr>
        <p:xfrm>
          <a:off x="776177" y="2378265"/>
          <a:ext cx="7395912" cy="3141333"/>
        </p:xfrm>
        <a:graphic>
          <a:graphicData uri="http://schemas.openxmlformats.org/drawingml/2006/table">
            <a:tbl>
              <a:tblPr firstRow="1" firstCol="1" bandRow="1">
                <a:tableStyleId>{5C22544A-7EE6-4342-B048-85BDC9FD1C3A}</a:tableStyleId>
              </a:tblPr>
              <a:tblGrid>
                <a:gridCol w="2854066">
                  <a:extLst>
                    <a:ext uri="{9D8B030D-6E8A-4147-A177-3AD203B41FA5}">
                      <a16:colId xmlns="" xmlns:a16="http://schemas.microsoft.com/office/drawing/2014/main" val="2529291530"/>
                    </a:ext>
                  </a:extLst>
                </a:gridCol>
                <a:gridCol w="4541846">
                  <a:extLst>
                    <a:ext uri="{9D8B030D-6E8A-4147-A177-3AD203B41FA5}">
                      <a16:colId xmlns="" xmlns:a16="http://schemas.microsoft.com/office/drawing/2014/main" val="2635115682"/>
                    </a:ext>
                  </a:extLst>
                </a:gridCol>
              </a:tblGrid>
              <a:tr h="365760">
                <a:tc>
                  <a:txBody>
                    <a:bodyPr/>
                    <a:lstStyle/>
                    <a:p>
                      <a:pPr marL="155575" marR="0" algn="ctr">
                        <a:lnSpc>
                          <a:spcPct val="107000"/>
                        </a:lnSpc>
                        <a:spcBef>
                          <a:spcPts val="0"/>
                        </a:spcBef>
                        <a:spcAft>
                          <a:spcPts val="0"/>
                        </a:spcAft>
                        <a:tabLst>
                          <a:tab pos="558800" algn="l"/>
                          <a:tab pos="6028690" algn="r"/>
                        </a:tabLst>
                      </a:pPr>
                      <a:r>
                        <a:rPr lang="en-US" sz="1600" dirty="0">
                          <a:effectLst/>
                        </a:rPr>
                        <a:t>Type of Routine Maintenance Activity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Recommended Number of Monitoring Stations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45689238"/>
                  </a:ext>
                </a:extLst>
              </a:tr>
              <a:tr h="552797">
                <a:tc>
                  <a:txBody>
                    <a:bodyPr/>
                    <a:lstStyle/>
                    <a:p>
                      <a:pPr marL="155575" marR="0" algn="ctr">
                        <a:lnSpc>
                          <a:spcPct val="107000"/>
                        </a:lnSpc>
                        <a:spcBef>
                          <a:spcPts val="0"/>
                        </a:spcBef>
                        <a:spcAft>
                          <a:spcPts val="0"/>
                        </a:spcAft>
                        <a:tabLst>
                          <a:tab pos="558800" algn="l"/>
                          <a:tab pos="6028690" algn="r"/>
                        </a:tabLst>
                      </a:pPr>
                      <a:r>
                        <a:rPr lang="en-US" sz="1600" b="0" dirty="0">
                          <a:effectLst/>
                        </a:rPr>
                        <a:t>Herbicides</a:t>
                      </a:r>
                      <a:r>
                        <a:rPr lang="en-US" sz="1600" b="0" baseline="30000" dirty="0">
                          <a:effectLst/>
                        </a:rPr>
                        <a:t>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2 to 3 stations at</a:t>
                      </a:r>
                      <a:r>
                        <a:rPr lang="en-US" sz="1600" baseline="0" dirty="0">
                          <a:effectLst/>
                        </a:rPr>
                        <a:t> control sites and 2 to 3 stations at treatment areas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802207953"/>
                  </a:ext>
                </a:extLst>
              </a:tr>
              <a:tr h="691116">
                <a:tc>
                  <a:txBody>
                    <a:bodyPr/>
                    <a:lstStyle/>
                    <a:p>
                      <a:pPr marL="155575" marR="0" algn="ctr">
                        <a:lnSpc>
                          <a:spcPct val="107000"/>
                        </a:lnSpc>
                        <a:spcBef>
                          <a:spcPts val="0"/>
                        </a:spcBef>
                        <a:spcAft>
                          <a:spcPts val="0"/>
                        </a:spcAft>
                        <a:tabLst>
                          <a:tab pos="558800" algn="l"/>
                          <a:tab pos="6028690" algn="r"/>
                        </a:tabLst>
                      </a:pPr>
                      <a:r>
                        <a:rPr lang="en-US" sz="1600" b="0" dirty="0">
                          <a:effectLst/>
                        </a:rPr>
                        <a:t>De-icing/Salt Applications during Adverse Weather Conditions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2 per bridge crossing or 1 station per catchment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109621214"/>
                  </a:ext>
                </a:extLst>
              </a:tr>
              <a:tr h="733646">
                <a:tc>
                  <a:txBody>
                    <a:bodyPr/>
                    <a:lstStyle/>
                    <a:p>
                      <a:pPr marL="155575" marR="0" algn="ctr">
                        <a:lnSpc>
                          <a:spcPct val="107000"/>
                        </a:lnSpc>
                        <a:spcBef>
                          <a:spcPts val="0"/>
                        </a:spcBef>
                        <a:spcAft>
                          <a:spcPts val="0"/>
                        </a:spcAft>
                        <a:tabLst>
                          <a:tab pos="558800" algn="l"/>
                          <a:tab pos="6028690" algn="r"/>
                        </a:tabLst>
                      </a:pPr>
                      <a:r>
                        <a:rPr lang="en-US" sz="1600" b="0" dirty="0">
                          <a:effectLst/>
                        </a:rPr>
                        <a:t>Street Sweeping/Catch Basin Clean-Out</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2 stations per monitoring study (1 station per catchment)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7418256"/>
                  </a:ext>
                </a:extLst>
              </a:tr>
              <a:tr h="574158">
                <a:tc>
                  <a:txBody>
                    <a:bodyPr/>
                    <a:lstStyle/>
                    <a:p>
                      <a:pPr marL="155575" marR="0" algn="ctr">
                        <a:lnSpc>
                          <a:spcPct val="107000"/>
                        </a:lnSpc>
                        <a:spcBef>
                          <a:spcPts val="0"/>
                        </a:spcBef>
                        <a:spcAft>
                          <a:spcPts val="0"/>
                        </a:spcAft>
                        <a:tabLst>
                          <a:tab pos="558800" algn="l"/>
                          <a:tab pos="6028690" algn="r"/>
                        </a:tabLst>
                      </a:pPr>
                      <a:r>
                        <a:rPr lang="en-US" sz="1600" b="0" dirty="0">
                          <a:effectLst/>
                        </a:rPr>
                        <a:t>Vegetation Maintenance (Mowing)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1 to 3 stations per mowing area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750554202"/>
                  </a:ext>
                </a:extLst>
              </a:tr>
            </a:tbl>
          </a:graphicData>
        </a:graphic>
      </p:graphicFrame>
      <p:sp>
        <p:nvSpPr>
          <p:cNvPr id="6" name="Rectangle 5"/>
          <p:cNvSpPr/>
          <p:nvPr/>
        </p:nvSpPr>
        <p:spPr>
          <a:xfrm>
            <a:off x="684859" y="5673423"/>
            <a:ext cx="7487230" cy="784830"/>
          </a:xfrm>
          <a:prstGeom prst="rect">
            <a:avLst/>
          </a:prstGeom>
        </p:spPr>
        <p:txBody>
          <a:bodyPr wrap="square">
            <a:spAutoFit/>
          </a:bodyPr>
          <a:lstStyle/>
          <a:p>
            <a:r>
              <a:rPr lang="en-US" baseline="30000" dirty="0"/>
              <a:t>1</a:t>
            </a:r>
            <a:r>
              <a:rPr lang="en-US" sz="1500" dirty="0"/>
              <a:t>The </a:t>
            </a:r>
            <a:r>
              <a:rPr lang="en-US" sz="1500" dirty="0" smtClean="0"/>
              <a:t>intent is </a:t>
            </a:r>
            <a:r>
              <a:rPr lang="en-US" sz="1500" dirty="0"/>
              <a:t>to characterize the use of herbicides at the treatment site and compare the data to a control site where there is no use of herbicides to assess whether the use of herbicides could be a contributor to the load of herbicides</a:t>
            </a:r>
            <a:r>
              <a:rPr lang="en-US" sz="1500" dirty="0" smtClean="0"/>
              <a:t>. See page 12 of report. </a:t>
            </a:r>
            <a:endParaRPr lang="en-US" sz="1500" dirty="0"/>
          </a:p>
        </p:txBody>
      </p:sp>
    </p:spTree>
    <p:extLst>
      <p:ext uri="{BB962C8B-B14F-4D97-AF65-F5344CB8AC3E}">
        <p14:creationId xmlns:p14="http://schemas.microsoft.com/office/powerpoint/2010/main" val="595592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385048"/>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4</a:t>
            </a:r>
            <a:br>
              <a:rPr lang="en-US" sz="2800" b="1" kern="1500" dirty="0">
                <a:solidFill>
                  <a:srgbClr val="0070C0"/>
                </a:solidFill>
              </a:rPr>
            </a:br>
            <a:r>
              <a:rPr lang="en-US" sz="2800" b="1" kern="1500" dirty="0">
                <a:solidFill>
                  <a:srgbClr val="0070C0"/>
                </a:solidFill>
              </a:rPr>
              <a:t>routine maintenance activities</a:t>
            </a:r>
          </a:p>
        </p:txBody>
      </p:sp>
      <p:sp>
        <p:nvSpPr>
          <p:cNvPr id="3" name="Content Placeholder 2"/>
          <p:cNvSpPr>
            <a:spLocks noGrp="1"/>
          </p:cNvSpPr>
          <p:nvPr>
            <p:ph sz="quarter" idx="13"/>
          </p:nvPr>
        </p:nvSpPr>
        <p:spPr>
          <a:xfrm>
            <a:off x="685332" y="2003566"/>
            <a:ext cx="4913211" cy="612475"/>
          </a:xfrm>
        </p:spPr>
        <p:txBody>
          <a:bodyPr/>
          <a:lstStyle/>
          <a:p>
            <a:pPr>
              <a:buFont typeface="Wingdings" panose="05000000000000000000" pitchFamily="2" charset="2"/>
              <a:buChar char="v"/>
            </a:pPr>
            <a:r>
              <a:rPr lang="en-US" b="1" dirty="0"/>
              <a:t>Water quality Pollutants</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28</a:t>
            </a:fld>
            <a:endParaRPr lang="en-US" sz="1600" b="1" dirty="0"/>
          </a:p>
        </p:txBody>
      </p:sp>
      <p:graphicFrame>
        <p:nvGraphicFramePr>
          <p:cNvPr id="5" name="Table 4"/>
          <p:cNvGraphicFramePr>
            <a:graphicFrameLocks noGrp="1"/>
          </p:cNvGraphicFramePr>
          <p:nvPr>
            <p:extLst/>
          </p:nvPr>
        </p:nvGraphicFramePr>
        <p:xfrm>
          <a:off x="616788" y="2498785"/>
          <a:ext cx="7772400" cy="3292984"/>
        </p:xfrm>
        <a:graphic>
          <a:graphicData uri="http://schemas.openxmlformats.org/drawingml/2006/table">
            <a:tbl>
              <a:tblPr firstRow="1" firstCol="1" bandRow="1">
                <a:tableStyleId>{5C22544A-7EE6-4342-B048-85BDC9FD1C3A}</a:tableStyleId>
              </a:tblPr>
              <a:tblGrid>
                <a:gridCol w="2115779">
                  <a:extLst>
                    <a:ext uri="{9D8B030D-6E8A-4147-A177-3AD203B41FA5}">
                      <a16:colId xmlns="" xmlns:a16="http://schemas.microsoft.com/office/drawing/2014/main" val="2903037669"/>
                    </a:ext>
                  </a:extLst>
                </a:gridCol>
                <a:gridCol w="5656621">
                  <a:extLst>
                    <a:ext uri="{9D8B030D-6E8A-4147-A177-3AD203B41FA5}">
                      <a16:colId xmlns="" xmlns:a16="http://schemas.microsoft.com/office/drawing/2014/main" val="109284064"/>
                    </a:ext>
                  </a:extLst>
                </a:gridCol>
              </a:tblGrid>
              <a:tr h="365760">
                <a:tc>
                  <a:txBody>
                    <a:bodyPr/>
                    <a:lstStyle/>
                    <a:p>
                      <a:pPr marL="155575" marR="0" algn="ctr">
                        <a:lnSpc>
                          <a:spcPct val="107000"/>
                        </a:lnSpc>
                        <a:spcBef>
                          <a:spcPts val="0"/>
                        </a:spcBef>
                        <a:spcAft>
                          <a:spcPts val="0"/>
                        </a:spcAft>
                        <a:tabLst>
                          <a:tab pos="558800" algn="l"/>
                          <a:tab pos="6028690" algn="r"/>
                        </a:tabLst>
                      </a:pPr>
                      <a:r>
                        <a:rPr lang="en-US" sz="1600" dirty="0">
                          <a:effectLst/>
                        </a:rPr>
                        <a:t>Pollutant Category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Pollutants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764596608"/>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Street Sweeping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TSS, TDS, VSS, particle size distribution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502782078"/>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Catch Basin Clean-outs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TSS, TDS, VSS, particle size distribution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69416043"/>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Herbicide Applications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Varies depending on what herbicide was used for vegetation control (i.e.  Glyphosate, Diuron, and etc.), hardness, temperature, pH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15834914"/>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Application of De-icing Materials </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Chloride, conductivity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598089645"/>
                  </a:ext>
                </a:extLst>
              </a:tr>
              <a:tr h="365760">
                <a:tc>
                  <a:txBody>
                    <a:bodyPr/>
                    <a:lstStyle/>
                    <a:p>
                      <a:pPr marL="155575" marR="0" algn="ctr">
                        <a:lnSpc>
                          <a:spcPct val="107000"/>
                        </a:lnSpc>
                        <a:spcBef>
                          <a:spcPts val="0"/>
                        </a:spcBef>
                        <a:spcAft>
                          <a:spcPts val="0"/>
                        </a:spcAft>
                        <a:tabLst>
                          <a:tab pos="558800" algn="l"/>
                          <a:tab pos="6028690" algn="r"/>
                        </a:tabLst>
                      </a:pPr>
                      <a:r>
                        <a:rPr lang="en-US" sz="1600" b="0" dirty="0">
                          <a:effectLst/>
                        </a:rPr>
                        <a:t>Vegetation Maintenance (Mowing)</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5575" marR="0" algn="ctr">
                        <a:lnSpc>
                          <a:spcPct val="107000"/>
                        </a:lnSpc>
                        <a:spcBef>
                          <a:spcPts val="0"/>
                        </a:spcBef>
                        <a:spcAft>
                          <a:spcPts val="0"/>
                        </a:spcAft>
                        <a:tabLst>
                          <a:tab pos="558800" algn="l"/>
                          <a:tab pos="6028690" algn="r"/>
                        </a:tabLst>
                      </a:pPr>
                      <a:r>
                        <a:rPr lang="en-US" sz="1600" dirty="0">
                          <a:effectLst/>
                        </a:rPr>
                        <a:t>TSS, TDS, VSS, particle size distribution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701461849"/>
                  </a:ext>
                </a:extLst>
              </a:tr>
            </a:tbl>
          </a:graphicData>
        </a:graphic>
      </p:graphicFrame>
    </p:spTree>
    <p:extLst>
      <p:ext uri="{BB962C8B-B14F-4D97-AF65-F5344CB8AC3E}">
        <p14:creationId xmlns:p14="http://schemas.microsoft.com/office/powerpoint/2010/main" val="3422197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563944"/>
            <a:ext cx="7773338" cy="1408690"/>
          </a:xfrm>
        </p:spPr>
        <p:txBody>
          <a:bodyPr>
            <a:norm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4</a:t>
            </a:r>
            <a:br>
              <a:rPr lang="en-US" sz="2800" b="1" kern="1500" dirty="0">
                <a:solidFill>
                  <a:srgbClr val="0070C0"/>
                </a:solidFill>
              </a:rPr>
            </a:br>
            <a:r>
              <a:rPr lang="en-US" sz="2800" b="1" kern="1500" dirty="0">
                <a:solidFill>
                  <a:srgbClr val="0070C0"/>
                </a:solidFill>
              </a:rPr>
              <a:t>routine maintenance activities</a:t>
            </a:r>
          </a:p>
        </p:txBody>
      </p:sp>
      <p:sp>
        <p:nvSpPr>
          <p:cNvPr id="3" name="Content Placeholder 2"/>
          <p:cNvSpPr>
            <a:spLocks noGrp="1"/>
          </p:cNvSpPr>
          <p:nvPr>
            <p:ph sz="quarter" idx="13"/>
          </p:nvPr>
        </p:nvSpPr>
        <p:spPr>
          <a:xfrm>
            <a:off x="685332" y="1972634"/>
            <a:ext cx="7772870" cy="3910642"/>
          </a:xfrm>
        </p:spPr>
        <p:txBody>
          <a:bodyPr>
            <a:normAutofit/>
          </a:bodyPr>
          <a:lstStyle/>
          <a:p>
            <a:pPr>
              <a:buFont typeface="Wingdings" panose="05000000000000000000" pitchFamily="2" charset="2"/>
              <a:buChar char="v"/>
            </a:pPr>
            <a:r>
              <a:rPr lang="en-US" b="1" dirty="0"/>
              <a:t>Duration of monitoring:</a:t>
            </a:r>
          </a:p>
          <a:p>
            <a:pPr lvl="1">
              <a:buFont typeface="Wingdings" panose="05000000000000000000" pitchFamily="2" charset="2"/>
              <a:buChar char="v"/>
            </a:pPr>
            <a:r>
              <a:rPr lang="en-US" cap="none" dirty="0"/>
              <a:t>2 Years For States With At Least 30” Of Annual Rain</a:t>
            </a:r>
          </a:p>
          <a:p>
            <a:pPr lvl="2">
              <a:buFont typeface="Wingdings" panose="05000000000000000000" pitchFamily="2" charset="2"/>
              <a:buChar char="v"/>
            </a:pPr>
            <a:r>
              <a:rPr lang="en-US" cap="none" dirty="0"/>
              <a:t>Eastern U.S., Northern California, And Pacific Northwest</a:t>
            </a:r>
          </a:p>
          <a:p>
            <a:pPr lvl="1">
              <a:buFont typeface="Wingdings" panose="05000000000000000000" pitchFamily="2" charset="2"/>
              <a:buChar char="v"/>
            </a:pPr>
            <a:r>
              <a:rPr lang="en-US" cap="none" dirty="0"/>
              <a:t>3 Years For States With Less Than 30” Of Annual Rain</a:t>
            </a:r>
          </a:p>
          <a:p>
            <a:pPr lvl="2">
              <a:buFont typeface="Wingdings" panose="05000000000000000000" pitchFamily="2" charset="2"/>
              <a:buChar char="v"/>
            </a:pPr>
            <a:r>
              <a:rPr lang="en-US" cap="none" dirty="0"/>
              <a:t>Western U.S.</a:t>
            </a:r>
          </a:p>
          <a:p>
            <a:pPr>
              <a:buFont typeface="Wingdings" panose="05000000000000000000" pitchFamily="2" charset="2"/>
              <a:buChar char="v"/>
            </a:pPr>
            <a:r>
              <a:rPr lang="en-US" b="1" dirty="0"/>
              <a:t>Number of Storms to sample:</a:t>
            </a:r>
          </a:p>
          <a:p>
            <a:pPr lvl="1">
              <a:buFont typeface="Wingdings" panose="05000000000000000000" pitchFamily="2" charset="2"/>
              <a:buChar char="v"/>
            </a:pPr>
            <a:r>
              <a:rPr lang="en-US" cap="none" dirty="0"/>
              <a:t>Variable: 5 to 10 Storms per Year</a:t>
            </a:r>
          </a:p>
          <a:p>
            <a:pPr>
              <a:buFont typeface="Wingdings" panose="05000000000000000000" pitchFamily="2" charset="2"/>
              <a:buChar char="v"/>
            </a:pPr>
            <a:r>
              <a:rPr lang="en-US" b="1" dirty="0"/>
              <a:t>Sampling Method:</a:t>
            </a:r>
          </a:p>
          <a:p>
            <a:pPr lvl="1">
              <a:buFont typeface="Wingdings" panose="05000000000000000000" pitchFamily="2" charset="2"/>
              <a:buChar char="v"/>
            </a:pPr>
            <a:r>
              <a:rPr lang="en-US" cap="none" dirty="0"/>
              <a:t>Flow-weighted Composite</a:t>
            </a:r>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29</a:t>
            </a:fld>
            <a:endParaRPr lang="en-US" sz="1600" b="1" dirty="0"/>
          </a:p>
        </p:txBody>
      </p:sp>
    </p:spTree>
    <p:extLst>
      <p:ext uri="{BB962C8B-B14F-4D97-AF65-F5344CB8AC3E}">
        <p14:creationId xmlns:p14="http://schemas.microsoft.com/office/powerpoint/2010/main" val="294655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Project Overview</a:t>
            </a:r>
          </a:p>
        </p:txBody>
      </p:sp>
      <p:sp>
        <p:nvSpPr>
          <p:cNvPr id="3" name="Content Placeholder 2"/>
          <p:cNvSpPr>
            <a:spLocks noGrp="1"/>
          </p:cNvSpPr>
          <p:nvPr>
            <p:ph sz="quarter" idx="13"/>
          </p:nvPr>
        </p:nvSpPr>
        <p:spPr>
          <a:xfrm>
            <a:off x="685330" y="1664898"/>
            <a:ext cx="7772870" cy="4442603"/>
          </a:xfrm>
        </p:spPr>
        <p:txBody>
          <a:bodyPr>
            <a:normAutofit fontScale="70000" lnSpcReduction="20000"/>
          </a:bodyPr>
          <a:lstStyle/>
          <a:p>
            <a:pPr marL="0" indent="0">
              <a:buNone/>
            </a:pPr>
            <a:r>
              <a:rPr lang="en-US" dirty="0"/>
              <a:t>Task 1:</a:t>
            </a:r>
          </a:p>
          <a:p>
            <a:pPr marL="457200" indent="-457200">
              <a:buFont typeface="+mj-lt"/>
              <a:buAutoNum type="arabicPeriod"/>
            </a:pPr>
            <a:r>
              <a:rPr lang="en-US" cap="none" dirty="0"/>
              <a:t>Literature Review</a:t>
            </a:r>
          </a:p>
          <a:p>
            <a:pPr marL="457200" indent="-457200">
              <a:buFont typeface="+mj-lt"/>
              <a:buAutoNum type="arabicPeriod"/>
            </a:pPr>
            <a:r>
              <a:rPr lang="en-US" cap="none" dirty="0"/>
              <a:t>Synthesis of Current Monitoring Goals</a:t>
            </a:r>
          </a:p>
          <a:p>
            <a:pPr marL="457200" indent="-457200">
              <a:buFont typeface="+mj-lt"/>
              <a:buAutoNum type="arabicPeriod"/>
            </a:pPr>
            <a:r>
              <a:rPr lang="en-US" cap="none" dirty="0"/>
              <a:t>Interim Memo Report</a:t>
            </a:r>
          </a:p>
          <a:p>
            <a:pPr marL="0" indent="0">
              <a:buNone/>
            </a:pPr>
            <a:r>
              <a:rPr lang="en-US" dirty="0"/>
              <a:t>Task 2:</a:t>
            </a:r>
          </a:p>
          <a:p>
            <a:pPr marL="457200" indent="-457200">
              <a:buFont typeface="+mj-lt"/>
              <a:buAutoNum type="arabicPeriod"/>
            </a:pPr>
            <a:r>
              <a:rPr lang="en-US" cap="none" dirty="0"/>
              <a:t>Identify Key Monitoring Elements Based on Literature Review</a:t>
            </a:r>
          </a:p>
          <a:p>
            <a:pPr marL="457200" indent="-457200">
              <a:buFont typeface="+mj-lt"/>
              <a:buAutoNum type="arabicPeriod"/>
            </a:pPr>
            <a:r>
              <a:rPr lang="en-US" cap="none" dirty="0"/>
              <a:t>Interim Memo Report</a:t>
            </a:r>
          </a:p>
          <a:p>
            <a:pPr marL="0" indent="0">
              <a:buNone/>
            </a:pPr>
            <a:r>
              <a:rPr lang="en-US" dirty="0"/>
              <a:t>Task 3:</a:t>
            </a:r>
          </a:p>
          <a:p>
            <a:pPr marL="457200" indent="-457200">
              <a:buFont typeface="+mj-lt"/>
              <a:buAutoNum type="arabicPeriod"/>
            </a:pPr>
            <a:r>
              <a:rPr lang="en-US" cap="none" dirty="0"/>
              <a:t>Develop Protocol for Each Identified Monitoring Goal</a:t>
            </a:r>
          </a:p>
          <a:p>
            <a:pPr marL="457200" indent="-457200">
              <a:buFont typeface="+mj-lt"/>
              <a:buAutoNum type="arabicPeriod"/>
            </a:pPr>
            <a:r>
              <a:rPr lang="en-US" cap="none" dirty="0"/>
              <a:t>Draft Final Report</a:t>
            </a:r>
          </a:p>
          <a:p>
            <a:pPr marL="0" indent="0">
              <a:buNone/>
            </a:pPr>
            <a:r>
              <a:rPr lang="en-US" dirty="0"/>
              <a:t>Task 4:</a:t>
            </a:r>
          </a:p>
          <a:p>
            <a:pPr marL="457200" indent="-457200">
              <a:buFont typeface="+mj-lt"/>
              <a:buAutoNum type="arabicPeriod"/>
            </a:pPr>
            <a:r>
              <a:rPr lang="en-US" cap="none" dirty="0"/>
              <a:t>Final Report</a:t>
            </a:r>
          </a:p>
          <a:p>
            <a:pPr marL="457200" indent="-457200">
              <a:buFont typeface="+mj-lt"/>
              <a:buAutoNum type="arabicPeriod"/>
            </a:pPr>
            <a:r>
              <a:rPr lang="en-US" cap="none" dirty="0"/>
              <a:t>PowerPoint</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3</a:t>
            </a:fld>
            <a:endParaRPr lang="en-US" sz="1600" b="1" dirty="0"/>
          </a:p>
        </p:txBody>
      </p:sp>
    </p:spTree>
    <p:extLst>
      <p:ext uri="{BB962C8B-B14F-4D97-AF65-F5344CB8AC3E}">
        <p14:creationId xmlns:p14="http://schemas.microsoft.com/office/powerpoint/2010/main" val="1353098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201656"/>
          </a:xfrm>
        </p:spPr>
        <p:txBody>
          <a:bodyPr>
            <a:noAutofit/>
          </a:bodyPr>
          <a:lstStyle/>
          <a:p>
            <a:r>
              <a:rPr lang="en-US" sz="2800" b="1" kern="1500" dirty="0">
                <a:solidFill>
                  <a:srgbClr val="0070C0"/>
                </a:solidFill>
              </a:rPr>
              <a:t>Monitoring plan</a:t>
            </a:r>
            <a:br>
              <a:rPr lang="en-US" sz="2800" b="1" kern="1500" dirty="0">
                <a:solidFill>
                  <a:srgbClr val="0070C0"/>
                </a:solidFill>
              </a:rPr>
            </a:br>
            <a:r>
              <a:rPr lang="en-US" sz="2800" b="1" kern="1500" dirty="0">
                <a:solidFill>
                  <a:srgbClr val="0070C0"/>
                </a:solidFill>
              </a:rPr>
              <a:t>Goal 4</a:t>
            </a:r>
            <a:br>
              <a:rPr lang="en-US" sz="2800" b="1" kern="1500" dirty="0">
                <a:solidFill>
                  <a:srgbClr val="0070C0"/>
                </a:solidFill>
              </a:rPr>
            </a:br>
            <a:r>
              <a:rPr lang="en-US" sz="2800" b="1" kern="1500" dirty="0">
                <a:solidFill>
                  <a:srgbClr val="0070C0"/>
                </a:solidFill>
              </a:rPr>
              <a:t>routine maintenance activities</a:t>
            </a:r>
          </a:p>
        </p:txBody>
      </p:sp>
      <p:sp>
        <p:nvSpPr>
          <p:cNvPr id="3" name="Content Placeholder 2"/>
          <p:cNvSpPr>
            <a:spLocks noGrp="1"/>
          </p:cNvSpPr>
          <p:nvPr>
            <p:ph sz="quarter" idx="13"/>
          </p:nvPr>
        </p:nvSpPr>
        <p:spPr>
          <a:xfrm>
            <a:off x="685330" y="1880559"/>
            <a:ext cx="7772870" cy="3910642"/>
          </a:xfrm>
        </p:spPr>
        <p:txBody>
          <a:bodyPr>
            <a:normAutofit/>
          </a:bodyPr>
          <a:lstStyle/>
          <a:p>
            <a:pPr>
              <a:buFont typeface="Wingdings" panose="05000000000000000000" pitchFamily="2" charset="2"/>
              <a:buChar char="v"/>
            </a:pPr>
            <a:r>
              <a:rPr lang="en-US" b="1" dirty="0"/>
              <a:t>Monitoring equipment:</a:t>
            </a:r>
          </a:p>
          <a:p>
            <a:pPr lvl="1">
              <a:buFont typeface="Wingdings" panose="05000000000000000000" pitchFamily="2" charset="2"/>
              <a:buChar char="v"/>
            </a:pPr>
            <a:r>
              <a:rPr lang="en-US" cap="none" dirty="0"/>
              <a:t>See Slide 15</a:t>
            </a:r>
          </a:p>
          <a:p>
            <a:pPr>
              <a:buFont typeface="Wingdings" panose="05000000000000000000" pitchFamily="2" charset="2"/>
              <a:buChar char="v"/>
            </a:pPr>
            <a:r>
              <a:rPr lang="en-US" b="1" dirty="0"/>
              <a:t>Storm event criteria:</a:t>
            </a:r>
          </a:p>
          <a:p>
            <a:pPr lvl="1">
              <a:buFont typeface="Wingdings" panose="05000000000000000000" pitchFamily="2" charset="2"/>
              <a:buChar char="v"/>
            </a:pPr>
            <a:r>
              <a:rPr lang="en-US" cap="none" dirty="0"/>
              <a:t>See Slide 16</a:t>
            </a:r>
          </a:p>
          <a:p>
            <a:pPr>
              <a:buFont typeface="Wingdings" panose="05000000000000000000" pitchFamily="2" charset="2"/>
              <a:buChar char="v"/>
            </a:pPr>
            <a:r>
              <a:rPr lang="en-US" b="1" dirty="0"/>
              <a:t>Data Analysis Technique:</a:t>
            </a:r>
          </a:p>
          <a:p>
            <a:pPr marL="0" indent="0">
              <a:buNone/>
            </a:pP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30</a:t>
            </a:fld>
            <a:endParaRPr lang="en-US" sz="1600" b="1" dirty="0"/>
          </a:p>
        </p:txBody>
      </p:sp>
      <p:graphicFrame>
        <p:nvGraphicFramePr>
          <p:cNvPr id="5" name="Table 4"/>
          <p:cNvGraphicFramePr>
            <a:graphicFrameLocks noGrp="1"/>
          </p:cNvGraphicFramePr>
          <p:nvPr>
            <p:extLst/>
          </p:nvPr>
        </p:nvGraphicFramePr>
        <p:xfrm>
          <a:off x="684860" y="4166546"/>
          <a:ext cx="7772402" cy="674497"/>
        </p:xfrm>
        <a:graphic>
          <a:graphicData uri="http://schemas.openxmlformats.org/drawingml/2006/table">
            <a:tbl>
              <a:tblPr firstRow="1" firstCol="1" bandRow="1">
                <a:tableStyleId>{5C22544A-7EE6-4342-B048-85BDC9FD1C3A}</a:tableStyleId>
              </a:tblPr>
              <a:tblGrid>
                <a:gridCol w="945313">
                  <a:extLst>
                    <a:ext uri="{9D8B030D-6E8A-4147-A177-3AD203B41FA5}">
                      <a16:colId xmlns="" xmlns:a16="http://schemas.microsoft.com/office/drawing/2014/main" val="3710742520"/>
                    </a:ext>
                  </a:extLst>
                </a:gridCol>
                <a:gridCol w="903334">
                  <a:extLst>
                    <a:ext uri="{9D8B030D-6E8A-4147-A177-3AD203B41FA5}">
                      <a16:colId xmlns="" xmlns:a16="http://schemas.microsoft.com/office/drawing/2014/main" val="4132965140"/>
                    </a:ext>
                  </a:extLst>
                </a:gridCol>
                <a:gridCol w="1013724">
                  <a:extLst>
                    <a:ext uri="{9D8B030D-6E8A-4147-A177-3AD203B41FA5}">
                      <a16:colId xmlns="" xmlns:a16="http://schemas.microsoft.com/office/drawing/2014/main" val="1030631655"/>
                    </a:ext>
                  </a:extLst>
                </a:gridCol>
                <a:gridCol w="1122560">
                  <a:extLst>
                    <a:ext uri="{9D8B030D-6E8A-4147-A177-3AD203B41FA5}">
                      <a16:colId xmlns="" xmlns:a16="http://schemas.microsoft.com/office/drawing/2014/main" val="2567007869"/>
                    </a:ext>
                  </a:extLst>
                </a:gridCol>
                <a:gridCol w="1082134">
                  <a:extLst>
                    <a:ext uri="{9D8B030D-6E8A-4147-A177-3AD203B41FA5}">
                      <a16:colId xmlns="" xmlns:a16="http://schemas.microsoft.com/office/drawing/2014/main" val="3678383914"/>
                    </a:ext>
                  </a:extLst>
                </a:gridCol>
                <a:gridCol w="1035491">
                  <a:extLst>
                    <a:ext uri="{9D8B030D-6E8A-4147-A177-3AD203B41FA5}">
                      <a16:colId xmlns="" xmlns:a16="http://schemas.microsoft.com/office/drawing/2014/main" val="2186804400"/>
                    </a:ext>
                  </a:extLst>
                </a:gridCol>
                <a:gridCol w="834923">
                  <a:extLst>
                    <a:ext uri="{9D8B030D-6E8A-4147-A177-3AD203B41FA5}">
                      <a16:colId xmlns="" xmlns:a16="http://schemas.microsoft.com/office/drawing/2014/main" val="383479869"/>
                    </a:ext>
                  </a:extLst>
                </a:gridCol>
                <a:gridCol w="834923">
                  <a:extLst>
                    <a:ext uri="{9D8B030D-6E8A-4147-A177-3AD203B41FA5}">
                      <a16:colId xmlns="" xmlns:a16="http://schemas.microsoft.com/office/drawing/2014/main" val="2265612725"/>
                    </a:ext>
                  </a:extLst>
                </a:gridCol>
              </a:tblGrid>
              <a:tr h="456565">
                <a:tc>
                  <a:txBody>
                    <a:bodyPr/>
                    <a:lstStyle/>
                    <a:p>
                      <a:pPr marL="0" marR="0" algn="ctr">
                        <a:lnSpc>
                          <a:spcPct val="107000"/>
                        </a:lnSpc>
                        <a:spcBef>
                          <a:spcPts val="0"/>
                        </a:spcBef>
                        <a:spcAft>
                          <a:spcPts val="0"/>
                        </a:spcAft>
                      </a:pPr>
                      <a:r>
                        <a:rPr lang="en-US" sz="1400" dirty="0">
                          <a:effectLst/>
                        </a:rPr>
                        <a:t>Goal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Summary Table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Bar 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Hyetograph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Hydrograph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Box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Scatter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Trend Plot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824093034"/>
                  </a:ext>
                </a:extLst>
              </a:tr>
              <a:tr h="179388">
                <a:tc>
                  <a:txBody>
                    <a:bodyPr/>
                    <a:lstStyle/>
                    <a:p>
                      <a:pPr marL="0" marR="0" algn="ctr">
                        <a:lnSpc>
                          <a:spcPct val="107000"/>
                        </a:lnSpc>
                        <a:spcBef>
                          <a:spcPts val="0"/>
                        </a:spcBef>
                        <a:spcAft>
                          <a:spcPts val="600"/>
                        </a:spcAft>
                      </a:pPr>
                      <a:r>
                        <a:rPr lang="en-US"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767986664"/>
                  </a:ext>
                </a:extLst>
              </a:tr>
            </a:tbl>
          </a:graphicData>
        </a:graphic>
      </p:graphicFrame>
      <p:graphicFrame>
        <p:nvGraphicFramePr>
          <p:cNvPr id="6" name="Table 5"/>
          <p:cNvGraphicFramePr>
            <a:graphicFrameLocks noGrp="1"/>
          </p:cNvGraphicFramePr>
          <p:nvPr>
            <p:extLst/>
          </p:nvPr>
        </p:nvGraphicFramePr>
        <p:xfrm>
          <a:off x="684860" y="4956337"/>
          <a:ext cx="7772401" cy="892429"/>
        </p:xfrm>
        <a:graphic>
          <a:graphicData uri="http://schemas.openxmlformats.org/drawingml/2006/table">
            <a:tbl>
              <a:tblPr firstRow="1" firstCol="1" bandRow="1">
                <a:tableStyleId>{5C22544A-7EE6-4342-B048-85BDC9FD1C3A}</a:tableStyleId>
              </a:tblPr>
              <a:tblGrid>
                <a:gridCol w="1083473">
                  <a:extLst>
                    <a:ext uri="{9D8B030D-6E8A-4147-A177-3AD203B41FA5}">
                      <a16:colId xmlns="" xmlns:a16="http://schemas.microsoft.com/office/drawing/2014/main" val="1166732760"/>
                    </a:ext>
                  </a:extLst>
                </a:gridCol>
                <a:gridCol w="1025957">
                  <a:extLst>
                    <a:ext uri="{9D8B030D-6E8A-4147-A177-3AD203B41FA5}">
                      <a16:colId xmlns="" xmlns:a16="http://schemas.microsoft.com/office/drawing/2014/main" val="50278235"/>
                    </a:ext>
                  </a:extLst>
                </a:gridCol>
                <a:gridCol w="1168969">
                  <a:extLst>
                    <a:ext uri="{9D8B030D-6E8A-4147-A177-3AD203B41FA5}">
                      <a16:colId xmlns="" xmlns:a16="http://schemas.microsoft.com/office/drawing/2014/main" val="3428715613"/>
                    </a:ext>
                  </a:extLst>
                </a:gridCol>
                <a:gridCol w="1280892">
                  <a:extLst>
                    <a:ext uri="{9D8B030D-6E8A-4147-A177-3AD203B41FA5}">
                      <a16:colId xmlns="" xmlns:a16="http://schemas.microsoft.com/office/drawing/2014/main" val="1267299075"/>
                    </a:ext>
                  </a:extLst>
                </a:gridCol>
                <a:gridCol w="1072591">
                  <a:extLst>
                    <a:ext uri="{9D8B030D-6E8A-4147-A177-3AD203B41FA5}">
                      <a16:colId xmlns="" xmlns:a16="http://schemas.microsoft.com/office/drawing/2014/main" val="381532206"/>
                    </a:ext>
                  </a:extLst>
                </a:gridCol>
                <a:gridCol w="1182959">
                  <a:extLst>
                    <a:ext uri="{9D8B030D-6E8A-4147-A177-3AD203B41FA5}">
                      <a16:colId xmlns="" xmlns:a16="http://schemas.microsoft.com/office/drawing/2014/main" val="3299846118"/>
                    </a:ext>
                  </a:extLst>
                </a:gridCol>
                <a:gridCol w="957560">
                  <a:extLst>
                    <a:ext uri="{9D8B030D-6E8A-4147-A177-3AD203B41FA5}">
                      <a16:colId xmlns="" xmlns:a16="http://schemas.microsoft.com/office/drawing/2014/main" val="111481177"/>
                    </a:ext>
                  </a:extLst>
                </a:gridCol>
              </a:tblGrid>
              <a:tr h="538163">
                <a:tc>
                  <a:txBody>
                    <a:bodyPr/>
                    <a:lstStyle/>
                    <a:p>
                      <a:pPr marL="0" marR="0" algn="ctr">
                        <a:lnSpc>
                          <a:spcPct val="107000"/>
                        </a:lnSpc>
                        <a:spcBef>
                          <a:spcPts val="0"/>
                        </a:spcBef>
                        <a:spcAft>
                          <a:spcPts val="0"/>
                        </a:spcAft>
                      </a:pPr>
                      <a:r>
                        <a:rPr lang="en-US" sz="1400" dirty="0">
                          <a:effectLst/>
                        </a:rPr>
                        <a:t>Goal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EMCs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Pollutant Loads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Calculation of Treatment Efficiency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Conducting Statistical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Conducting a Regression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Conduct a Trend Analysis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327461382"/>
                  </a:ext>
                </a:extLst>
              </a:tr>
              <a:tr h="179388">
                <a:tc>
                  <a:txBody>
                    <a:bodyPr/>
                    <a:lstStyle/>
                    <a:p>
                      <a:pPr marL="0" marR="0" algn="ctr">
                        <a:lnSpc>
                          <a:spcPct val="107000"/>
                        </a:lnSpc>
                        <a:spcBef>
                          <a:spcPts val="0"/>
                        </a:spcBef>
                        <a:spcAft>
                          <a:spcPts val="600"/>
                        </a:spcAft>
                      </a:pPr>
                      <a:r>
                        <a:rPr lang="en-US" sz="14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219139534"/>
                  </a:ext>
                </a:extLst>
              </a:tr>
            </a:tbl>
          </a:graphicData>
        </a:graphic>
      </p:graphicFrame>
    </p:spTree>
    <p:extLst>
      <p:ext uri="{BB962C8B-B14F-4D97-AF65-F5344CB8AC3E}">
        <p14:creationId xmlns:p14="http://schemas.microsoft.com/office/powerpoint/2010/main" val="643555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Additional </a:t>
            </a:r>
            <a:r>
              <a:rPr lang="en-US" b="1" dirty="0">
                <a:solidFill>
                  <a:srgbClr val="0070C0"/>
                </a:solidFill>
              </a:rPr>
              <a:t>information</a:t>
            </a:r>
          </a:p>
        </p:txBody>
      </p:sp>
      <p:sp>
        <p:nvSpPr>
          <p:cNvPr id="3" name="Content Placeholder 2"/>
          <p:cNvSpPr>
            <a:spLocks noGrp="1"/>
          </p:cNvSpPr>
          <p:nvPr>
            <p:ph sz="quarter" idx="13"/>
          </p:nvPr>
        </p:nvSpPr>
        <p:spPr>
          <a:xfrm>
            <a:off x="857250" y="1951263"/>
            <a:ext cx="7772870" cy="1369879"/>
          </a:xfrm>
        </p:spPr>
        <p:txBody>
          <a:bodyPr>
            <a:normAutofit lnSpcReduction="10000"/>
          </a:bodyPr>
          <a:lstStyle/>
          <a:p>
            <a:pPr>
              <a:buFont typeface="Wingdings" panose="05000000000000000000" pitchFamily="2" charset="2"/>
              <a:buChar char="v"/>
            </a:pPr>
            <a:r>
              <a:rPr lang="en-US" dirty="0"/>
              <a:t>Glossary</a:t>
            </a:r>
          </a:p>
          <a:p>
            <a:pPr>
              <a:buFont typeface="Wingdings" panose="05000000000000000000" pitchFamily="2" charset="2"/>
              <a:buChar char="v"/>
            </a:pPr>
            <a:r>
              <a:rPr lang="en-US" dirty="0"/>
              <a:t>Abbreviations</a:t>
            </a:r>
          </a:p>
          <a:p>
            <a:pPr>
              <a:buFont typeface="Wingdings" panose="05000000000000000000" pitchFamily="2" charset="2"/>
              <a:buChar char="v"/>
            </a:pPr>
            <a:r>
              <a:rPr lang="en-US" dirty="0"/>
              <a:t>References</a:t>
            </a:r>
          </a:p>
          <a:p>
            <a:endParaRPr lang="en-US" dirty="0"/>
          </a:p>
          <a:p>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31</a:t>
            </a:fld>
            <a:endParaRPr lang="en-US" sz="1600" b="1" dirty="0"/>
          </a:p>
        </p:txBody>
      </p:sp>
      <p:sp>
        <p:nvSpPr>
          <p:cNvPr id="5" name="Title 1"/>
          <p:cNvSpPr txBox="1">
            <a:spLocks/>
          </p:cNvSpPr>
          <p:nvPr/>
        </p:nvSpPr>
        <p:spPr>
          <a:xfrm>
            <a:off x="685332" y="3094358"/>
            <a:ext cx="7773338" cy="159617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US" b="1" dirty="0">
                <a:solidFill>
                  <a:srgbClr val="0070C0"/>
                </a:solidFill>
              </a:rPr>
              <a:t>Appendices</a:t>
            </a:r>
          </a:p>
        </p:txBody>
      </p:sp>
      <p:sp>
        <p:nvSpPr>
          <p:cNvPr id="6" name="Content Placeholder 2"/>
          <p:cNvSpPr txBox="1">
            <a:spLocks/>
          </p:cNvSpPr>
          <p:nvPr/>
        </p:nvSpPr>
        <p:spPr>
          <a:xfrm>
            <a:off x="685800" y="4325350"/>
            <a:ext cx="7772870" cy="155792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buFont typeface="Wingdings" panose="05000000000000000000" pitchFamily="2" charset="2"/>
              <a:buChar char="v"/>
            </a:pPr>
            <a:r>
              <a:rPr lang="en-US" dirty="0"/>
              <a:t>Site maintenance</a:t>
            </a:r>
          </a:p>
          <a:p>
            <a:pPr>
              <a:buFont typeface="Wingdings" panose="05000000000000000000" pitchFamily="2" charset="2"/>
              <a:buChar char="v"/>
            </a:pPr>
            <a:r>
              <a:rPr lang="en-US" dirty="0"/>
              <a:t>Calibration and testing of equipment</a:t>
            </a:r>
          </a:p>
          <a:p>
            <a:pPr>
              <a:buFont typeface="Wingdings" panose="05000000000000000000" pitchFamily="2" charset="2"/>
              <a:buChar char="v"/>
            </a:pPr>
            <a:r>
              <a:rPr lang="en-US" dirty="0"/>
              <a:t>Laboratory methods</a:t>
            </a:r>
          </a:p>
          <a:p>
            <a:endParaRPr lang="en-US" dirty="0"/>
          </a:p>
          <a:p>
            <a:endParaRPr lang="en-US" dirty="0"/>
          </a:p>
        </p:txBody>
      </p:sp>
    </p:spTree>
    <p:extLst>
      <p:ext uri="{BB962C8B-B14F-4D97-AF65-F5344CB8AC3E}">
        <p14:creationId xmlns:p14="http://schemas.microsoft.com/office/powerpoint/2010/main" val="1661174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a:solidFill>
                  <a:srgbClr val="0070C0"/>
                </a:solidFill>
              </a:rPr>
              <a:t/>
            </a:r>
            <a:br>
              <a:rPr lang="en-US" b="1" dirty="0">
                <a:solidFill>
                  <a:srgbClr val="0070C0"/>
                </a:solidFill>
              </a:rPr>
            </a:br>
            <a:r>
              <a:rPr lang="en-US" b="1" dirty="0" smtClean="0">
                <a:solidFill>
                  <a:srgbClr val="0070C0"/>
                </a:solidFill>
              </a:rPr>
              <a:t/>
            </a:r>
            <a:br>
              <a:rPr lang="en-US" b="1" dirty="0" smtClean="0">
                <a:solidFill>
                  <a:srgbClr val="0070C0"/>
                </a:solidFill>
              </a:rPr>
            </a:br>
            <a:r>
              <a:rPr lang="en-US" b="1" dirty="0">
                <a:solidFill>
                  <a:srgbClr val="0070C0"/>
                </a:solidFill>
              </a:rPr>
              <a:t/>
            </a:r>
            <a:br>
              <a:rPr lang="en-US" b="1" dirty="0">
                <a:solidFill>
                  <a:srgbClr val="0070C0"/>
                </a:solidFill>
              </a:rPr>
            </a:br>
            <a:r>
              <a:rPr lang="en-US" b="1" dirty="0" smtClean="0">
                <a:solidFill>
                  <a:srgbClr val="0070C0"/>
                </a:solidFill>
              </a:rPr>
              <a:t/>
            </a:r>
            <a:br>
              <a:rPr lang="en-US" b="1" dirty="0" smtClean="0">
                <a:solidFill>
                  <a:srgbClr val="0070C0"/>
                </a:solidFill>
              </a:rPr>
            </a:br>
            <a:r>
              <a:rPr lang="en-US" b="1" dirty="0">
                <a:solidFill>
                  <a:srgbClr val="0070C0"/>
                </a:solidFill>
              </a:rPr>
              <a:t/>
            </a:r>
            <a:br>
              <a:rPr lang="en-US" b="1" dirty="0">
                <a:solidFill>
                  <a:srgbClr val="0070C0"/>
                </a:solidFill>
              </a:rPr>
            </a:br>
            <a:r>
              <a:rPr lang="en-US" b="1" dirty="0" smtClean="0">
                <a:solidFill>
                  <a:srgbClr val="0070C0"/>
                </a:solidFill>
              </a:rPr>
              <a:t>Project </a:t>
            </a:r>
            <a:r>
              <a:rPr lang="en-US" b="1" dirty="0">
                <a:solidFill>
                  <a:srgbClr val="0070C0"/>
                </a:solidFill>
              </a:rPr>
              <a:t>Final Report Available at: </a:t>
            </a:r>
            <a:br>
              <a:rPr lang="en-US" b="1" dirty="0">
                <a:solidFill>
                  <a:srgbClr val="0070C0"/>
                </a:solidFill>
              </a:rPr>
            </a:br>
            <a:r>
              <a:rPr lang="en-US" b="1" dirty="0">
                <a:solidFill>
                  <a:srgbClr val="0070C0"/>
                </a:solidFill>
              </a:rPr>
              <a:t/>
            </a:r>
            <a:br>
              <a:rPr lang="en-US" b="1" dirty="0">
                <a:solidFill>
                  <a:srgbClr val="0070C0"/>
                </a:solidFill>
              </a:rPr>
            </a:br>
            <a:r>
              <a:rPr lang="en-US" b="1" dirty="0">
                <a:solidFill>
                  <a:srgbClr val="0070C0"/>
                </a:solidFill>
                <a:hlinkClick r:id="rId2"/>
              </a:rPr>
              <a:t>http://apps.trb.org/cmsfeed/TRBNetProjectDisplay.asp?ProjectID=3970</a:t>
            </a:r>
            <a:r>
              <a:rPr lang="en-US" b="1" dirty="0">
                <a:solidFill>
                  <a:srgbClr val="0070C0"/>
                </a:solidFill>
              </a:rPr>
              <a:t/>
            </a:r>
            <a:br>
              <a:rPr lang="en-US" b="1" dirty="0">
                <a:solidFill>
                  <a:srgbClr val="0070C0"/>
                </a:solidFill>
              </a:rPr>
            </a:br>
            <a:endParaRPr lang="en-US" b="1" dirty="0">
              <a:solidFill>
                <a:srgbClr val="0070C0"/>
              </a:solidFill>
            </a:endParaRP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32</a:t>
            </a:fld>
            <a:endParaRPr lang="en-US" sz="1600" b="1" dirty="0"/>
          </a:p>
        </p:txBody>
      </p:sp>
    </p:spTree>
    <p:extLst>
      <p:ext uri="{BB962C8B-B14F-4D97-AF65-F5344CB8AC3E}">
        <p14:creationId xmlns:p14="http://schemas.microsoft.com/office/powerpoint/2010/main" val="209091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NCHRP 25-25B (Task 101)</a:t>
            </a:r>
            <a:br>
              <a:rPr lang="en-US" b="1" dirty="0">
                <a:solidFill>
                  <a:srgbClr val="0070C0"/>
                </a:solidFill>
              </a:rPr>
            </a:br>
            <a:r>
              <a:rPr lang="en-US" b="1" dirty="0">
                <a:solidFill>
                  <a:srgbClr val="0070C0"/>
                </a:solidFill>
              </a:rPr>
              <a:t>Project Team</a:t>
            </a:r>
          </a:p>
        </p:txBody>
      </p:sp>
      <p:sp>
        <p:nvSpPr>
          <p:cNvPr id="3" name="Content Placeholder 2"/>
          <p:cNvSpPr>
            <a:spLocks noGrp="1"/>
          </p:cNvSpPr>
          <p:nvPr>
            <p:ph sz="quarter" idx="13"/>
          </p:nvPr>
        </p:nvSpPr>
        <p:spPr>
          <a:xfrm>
            <a:off x="685330" y="2367093"/>
            <a:ext cx="3162051" cy="3424107"/>
          </a:xfrm>
        </p:spPr>
        <p:txBody>
          <a:bodyPr/>
          <a:lstStyle/>
          <a:p>
            <a:pPr marL="0" indent="0">
              <a:buNone/>
            </a:pPr>
            <a:r>
              <a:rPr lang="en-US" b="1" dirty="0"/>
              <a:t>Study team</a:t>
            </a:r>
          </a:p>
          <a:p>
            <a:pPr>
              <a:buFont typeface="Wingdings" panose="05000000000000000000" pitchFamily="2" charset="2"/>
              <a:buChar char="v"/>
            </a:pPr>
            <a:r>
              <a:rPr lang="en-US" sz="1600" cap="none" dirty="0"/>
              <a:t>Chin Lien, P.E.; D.WRE – Principal Investigator</a:t>
            </a:r>
          </a:p>
          <a:p>
            <a:pPr>
              <a:buFont typeface="Wingdings" panose="05000000000000000000" pitchFamily="2" charset="2"/>
              <a:buChar char="v"/>
            </a:pPr>
            <a:r>
              <a:rPr lang="en-US" sz="1600" cap="none" dirty="0"/>
              <a:t>Nancy Skinner – QA/QC</a:t>
            </a:r>
          </a:p>
          <a:p>
            <a:pPr>
              <a:buFont typeface="Wingdings" panose="05000000000000000000" pitchFamily="2" charset="2"/>
              <a:buChar char="v"/>
            </a:pPr>
            <a:r>
              <a:rPr lang="en-US" sz="1600" cap="none" dirty="0"/>
              <a:t>Kelley Moxley, P.E. - Researcher</a:t>
            </a:r>
          </a:p>
          <a:p>
            <a:pPr>
              <a:buFont typeface="Wingdings" panose="05000000000000000000" pitchFamily="2" charset="2"/>
              <a:buChar char="v"/>
            </a:pPr>
            <a:r>
              <a:rPr lang="en-US" sz="1600" cap="none" dirty="0"/>
              <a:t>Antti Koskelo - Researcher</a:t>
            </a:r>
          </a:p>
          <a:p>
            <a:pPr>
              <a:buFont typeface="Wingdings" panose="05000000000000000000" pitchFamily="2" charset="2"/>
              <a:buChar char="v"/>
            </a:pPr>
            <a:r>
              <a:rPr lang="en-US" sz="1600" cap="none" dirty="0"/>
              <a:t>Veronica Seyed - Researcher</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4</a:t>
            </a:fld>
            <a:endParaRPr lang="en-US" sz="1600" b="1" dirty="0"/>
          </a:p>
        </p:txBody>
      </p:sp>
      <p:sp>
        <p:nvSpPr>
          <p:cNvPr id="5" name="Content Placeholder 2"/>
          <p:cNvSpPr txBox="1">
            <a:spLocks/>
          </p:cNvSpPr>
          <p:nvPr/>
        </p:nvSpPr>
        <p:spPr>
          <a:xfrm>
            <a:off x="4723458" y="2367093"/>
            <a:ext cx="3523395" cy="368002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en-US" sz="2900" b="1" dirty="0"/>
              <a:t>Oversight</a:t>
            </a:r>
          </a:p>
          <a:p>
            <a:pPr>
              <a:buFont typeface="Wingdings" panose="05000000000000000000" pitchFamily="2" charset="2"/>
              <a:buChar char="v"/>
            </a:pPr>
            <a:r>
              <a:rPr lang="en-US" sz="2600" cap="none" dirty="0"/>
              <a:t>Ann Hartell, NCHRP Senior Program Officer</a:t>
            </a:r>
          </a:p>
          <a:p>
            <a:pPr>
              <a:buFont typeface="Wingdings" panose="05000000000000000000" pitchFamily="2" charset="2"/>
              <a:buChar char="v"/>
            </a:pPr>
            <a:r>
              <a:rPr lang="en-US" sz="2600" cap="none" dirty="0"/>
              <a:t>Scott McGowen, Michael Baker International (Chair)</a:t>
            </a:r>
          </a:p>
          <a:p>
            <a:pPr>
              <a:buFont typeface="Wingdings" panose="05000000000000000000" pitchFamily="2" charset="2"/>
              <a:buChar char="v"/>
            </a:pPr>
            <a:r>
              <a:rPr lang="en-US" sz="2600" cap="none" dirty="0"/>
              <a:t>Henry Barbaro, Massachusetts DOT</a:t>
            </a:r>
          </a:p>
          <a:p>
            <a:pPr>
              <a:buFont typeface="Wingdings" panose="05000000000000000000" pitchFamily="2" charset="2"/>
              <a:buChar char="v"/>
            </a:pPr>
            <a:r>
              <a:rPr lang="en-US" sz="2600" cap="none" dirty="0"/>
              <a:t>William Fletcher, Oregon DOT</a:t>
            </a:r>
          </a:p>
          <a:p>
            <a:pPr>
              <a:buFont typeface="Wingdings" panose="05000000000000000000" pitchFamily="2" charset="2"/>
              <a:buChar char="v"/>
            </a:pPr>
            <a:r>
              <a:rPr lang="en-US" sz="2600" cap="none" dirty="0"/>
              <a:t>Kenneth Stone, Washington State DOT</a:t>
            </a:r>
          </a:p>
          <a:p>
            <a:pPr>
              <a:buFont typeface="Wingdings" panose="05000000000000000000" pitchFamily="2" charset="2"/>
              <a:buChar char="v"/>
            </a:pPr>
            <a:r>
              <a:rPr lang="en-US" sz="2600" cap="none" dirty="0"/>
              <a:t>Nicklas Tiedeken, Minnesota DOT</a:t>
            </a:r>
          </a:p>
          <a:p>
            <a:pPr>
              <a:buFont typeface="Wingdings" panose="05000000000000000000" pitchFamily="2" charset="2"/>
              <a:buChar char="v"/>
            </a:pPr>
            <a:r>
              <a:rPr lang="en-US" sz="2600" cap="none" dirty="0"/>
              <a:t>Susan Jones, FHWA Liaison</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305826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500" dirty="0">
                <a:solidFill>
                  <a:srgbClr val="0070C0"/>
                </a:solidFill>
              </a:rPr>
              <a:t>Project objective</a:t>
            </a:r>
          </a:p>
        </p:txBody>
      </p:sp>
      <p:sp>
        <p:nvSpPr>
          <p:cNvPr id="3" name="Content Placeholder 2"/>
          <p:cNvSpPr>
            <a:spLocks noGrp="1"/>
          </p:cNvSpPr>
          <p:nvPr>
            <p:ph sz="quarter" idx="13"/>
          </p:nvPr>
        </p:nvSpPr>
        <p:spPr>
          <a:xfrm>
            <a:off x="685800" y="1971167"/>
            <a:ext cx="7772870" cy="3424107"/>
          </a:xfrm>
        </p:spPr>
        <p:txBody>
          <a:bodyPr>
            <a:noAutofit/>
          </a:bodyPr>
          <a:lstStyle/>
          <a:p>
            <a:pPr marL="0" indent="0">
              <a:buNone/>
            </a:pPr>
            <a:r>
              <a:rPr lang="en-US" sz="2400" cap="none" dirty="0"/>
              <a:t>Provide guidance to State DOTs in designing an effective monitoring program that is:</a:t>
            </a:r>
          </a:p>
          <a:p>
            <a:pPr lvl="1">
              <a:buFont typeface="Wingdings" panose="05000000000000000000" pitchFamily="2" charset="2"/>
              <a:buChar char="v"/>
            </a:pPr>
            <a:r>
              <a:rPr lang="en-US" sz="2200" cap="none" dirty="0"/>
              <a:t>  Appropriate in scale and duration, </a:t>
            </a:r>
          </a:p>
          <a:p>
            <a:pPr marL="855663" lvl="1" indent="-398463">
              <a:buFont typeface="Wingdings" panose="05000000000000000000" pitchFamily="2" charset="2"/>
              <a:buChar char="v"/>
            </a:pPr>
            <a:r>
              <a:rPr lang="en-US" sz="2200" cap="none" dirty="0"/>
              <a:t>Includes the appropriate parameters and pollutants of concern, and </a:t>
            </a:r>
          </a:p>
          <a:p>
            <a:pPr marL="855663" lvl="1" indent="-393700">
              <a:buFont typeface="Wingdings" panose="05000000000000000000" pitchFamily="2" charset="2"/>
              <a:buChar char="v"/>
            </a:pPr>
            <a:r>
              <a:rPr lang="en-US" sz="2200" cap="none" dirty="0"/>
              <a:t>Meets the objectives of their specific stormwater sampling program</a:t>
            </a:r>
            <a:r>
              <a:rPr lang="en-US" sz="2200" dirty="0"/>
              <a:t>.</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5</a:t>
            </a:fld>
            <a:endParaRPr lang="en-US" sz="1600" b="1" dirty="0"/>
          </a:p>
        </p:txBody>
      </p:sp>
    </p:spTree>
    <p:extLst>
      <p:ext uri="{BB962C8B-B14F-4D97-AF65-F5344CB8AC3E}">
        <p14:creationId xmlns:p14="http://schemas.microsoft.com/office/powerpoint/2010/main" val="159747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Report organization</a:t>
            </a:r>
          </a:p>
        </p:txBody>
      </p:sp>
      <p:sp>
        <p:nvSpPr>
          <p:cNvPr id="3" name="Content Placeholder 2"/>
          <p:cNvSpPr>
            <a:spLocks noGrp="1"/>
          </p:cNvSpPr>
          <p:nvPr>
            <p:ph sz="quarter" idx="13"/>
          </p:nvPr>
        </p:nvSpPr>
        <p:spPr/>
        <p:txBody>
          <a:bodyPr/>
          <a:lstStyle/>
          <a:p>
            <a:pPr>
              <a:buFont typeface="Wingdings" panose="05000000000000000000" pitchFamily="2" charset="2"/>
              <a:buChar char="v"/>
            </a:pPr>
            <a:r>
              <a:rPr lang="en-US" b="1" dirty="0"/>
              <a:t>Executive Summary</a:t>
            </a:r>
          </a:p>
          <a:p>
            <a:pPr>
              <a:buFont typeface="Wingdings" panose="05000000000000000000" pitchFamily="2" charset="2"/>
              <a:buChar char="v"/>
            </a:pPr>
            <a:r>
              <a:rPr lang="en-US" b="1" dirty="0"/>
              <a:t>Chapter 1 </a:t>
            </a:r>
            <a:r>
              <a:rPr lang="en-US" dirty="0"/>
              <a:t>- Monitoring goals</a:t>
            </a:r>
          </a:p>
          <a:p>
            <a:pPr>
              <a:buFont typeface="Wingdings" panose="05000000000000000000" pitchFamily="2" charset="2"/>
              <a:buChar char="v"/>
            </a:pPr>
            <a:r>
              <a:rPr lang="en-US" b="1" dirty="0"/>
              <a:t>Chapter 2 </a:t>
            </a:r>
            <a:r>
              <a:rPr lang="en-US" dirty="0"/>
              <a:t>- IDENTIFY KEY MONITORING ELEMENTS ESSENTIAL FOR THE DEVELOPMENT OF AN EFFECTIVE DOT MONITORING PROGRAM</a:t>
            </a:r>
          </a:p>
          <a:p>
            <a:pPr>
              <a:buFont typeface="Wingdings" panose="05000000000000000000" pitchFamily="2" charset="2"/>
              <a:buChar char="v"/>
            </a:pPr>
            <a:r>
              <a:rPr lang="en-US" b="1" dirty="0"/>
              <a:t>Chapter 3 - </a:t>
            </a:r>
            <a:r>
              <a:rPr lang="en-US" dirty="0"/>
              <a:t>EFFECTIVE MONITORING PROTOCOLS FOR A STATE DOT MONITORING PLAN</a:t>
            </a:r>
          </a:p>
          <a:p>
            <a:pPr>
              <a:buFont typeface="Wingdings" panose="05000000000000000000" pitchFamily="2" charset="2"/>
              <a:buChar char="v"/>
            </a:pPr>
            <a:r>
              <a:rPr lang="en-US" b="1" dirty="0"/>
              <a:t>Additional resources</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6</a:t>
            </a:fld>
            <a:endParaRPr lang="en-US" sz="1600" b="1" dirty="0"/>
          </a:p>
        </p:txBody>
      </p:sp>
    </p:spTree>
    <p:extLst>
      <p:ext uri="{BB962C8B-B14F-4D97-AF65-F5344CB8AC3E}">
        <p14:creationId xmlns:p14="http://schemas.microsoft.com/office/powerpoint/2010/main" val="192867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Report organization</a:t>
            </a:r>
          </a:p>
        </p:txBody>
      </p:sp>
      <p:sp>
        <p:nvSpPr>
          <p:cNvPr id="4" name="Slide Number Placeholder 3"/>
          <p:cNvSpPr>
            <a:spLocks noGrp="1"/>
          </p:cNvSpPr>
          <p:nvPr>
            <p:ph type="sldNum" sz="quarter" idx="12"/>
          </p:nvPr>
        </p:nvSpPr>
        <p:spPr/>
        <p:txBody>
          <a:bodyPr/>
          <a:lstStyle/>
          <a:p>
            <a:fld id="{7FEE907B-7ADF-44A7-844D-51B93BC10AB1}" type="slidenum">
              <a:rPr lang="en-US" sz="1600" b="1" smtClean="0"/>
              <a:t>7</a:t>
            </a:fld>
            <a:endParaRPr lang="en-US" sz="1600" b="1" dirty="0"/>
          </a:p>
        </p:txBody>
      </p:sp>
      <p:sp>
        <p:nvSpPr>
          <p:cNvPr id="8" name="Content Placeholder 2"/>
          <p:cNvSpPr>
            <a:spLocks noGrp="1"/>
          </p:cNvSpPr>
          <p:nvPr>
            <p:ph sz="quarter" idx="13"/>
          </p:nvPr>
        </p:nvSpPr>
        <p:spPr>
          <a:xfrm>
            <a:off x="288515" y="6248401"/>
            <a:ext cx="7773340" cy="462371"/>
          </a:xfrm>
        </p:spPr>
        <p:txBody>
          <a:bodyPr/>
          <a:lstStyle/>
          <a:p>
            <a:pPr marL="0" indent="0">
              <a:buNone/>
            </a:pPr>
            <a:r>
              <a:rPr lang="en-US" sz="1600" cap="none" dirty="0"/>
              <a:t>*A Handout for this Figure will be provided.</a:t>
            </a:r>
          </a:p>
        </p:txBody>
      </p:sp>
      <p:pic>
        <p:nvPicPr>
          <p:cNvPr id="5" name="Picture 4"/>
          <p:cNvPicPr>
            <a:picLocks noChangeAspect="1"/>
          </p:cNvPicPr>
          <p:nvPr/>
        </p:nvPicPr>
        <p:blipFill>
          <a:blip r:embed="rId2"/>
          <a:stretch>
            <a:fillRect/>
          </a:stretch>
        </p:blipFill>
        <p:spPr>
          <a:xfrm>
            <a:off x="2801667" y="1699087"/>
            <a:ext cx="3679696" cy="4549313"/>
          </a:xfrm>
          <a:prstGeom prst="rect">
            <a:avLst/>
          </a:prstGeom>
        </p:spPr>
      </p:pic>
    </p:spTree>
    <p:extLst>
      <p:ext uri="{BB962C8B-B14F-4D97-AF65-F5344CB8AC3E}">
        <p14:creationId xmlns:p14="http://schemas.microsoft.com/office/powerpoint/2010/main" val="287531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Stormwater monitoring literature review</a:t>
            </a:r>
          </a:p>
        </p:txBody>
      </p:sp>
      <p:sp>
        <p:nvSpPr>
          <p:cNvPr id="3" name="Content Placeholder 2"/>
          <p:cNvSpPr>
            <a:spLocks noGrp="1"/>
          </p:cNvSpPr>
          <p:nvPr>
            <p:ph sz="quarter" idx="13"/>
          </p:nvPr>
        </p:nvSpPr>
        <p:spPr>
          <a:xfrm>
            <a:off x="685330" y="1940943"/>
            <a:ext cx="7772870" cy="4106174"/>
          </a:xfrm>
        </p:spPr>
        <p:txBody>
          <a:bodyPr>
            <a:normAutofit lnSpcReduction="10000"/>
          </a:bodyPr>
          <a:lstStyle/>
          <a:p>
            <a:r>
              <a:rPr lang="en-US" b="1" i="1" cap="none" dirty="0"/>
              <a:t>Caltrans Stormwater Monitoring Guidance Manual </a:t>
            </a:r>
            <a:r>
              <a:rPr lang="en-US" i="1" cap="none" dirty="0"/>
              <a:t>- </a:t>
            </a:r>
            <a:r>
              <a:rPr lang="en-US" cap="none" dirty="0"/>
              <a:t>Caltrans (State of California Department of Transportation)</a:t>
            </a:r>
            <a:endParaRPr lang="en-US" i="1" cap="none" dirty="0"/>
          </a:p>
          <a:p>
            <a:r>
              <a:rPr lang="en-US" b="1" i="1" cap="none" dirty="0"/>
              <a:t>State-of-the-Practice Report: Water Quality Monitoring </a:t>
            </a:r>
            <a:r>
              <a:rPr lang="en-US" i="1" cap="none" dirty="0"/>
              <a:t>- </a:t>
            </a:r>
            <a:r>
              <a:rPr lang="en-US" dirty="0"/>
              <a:t>aashto’s</a:t>
            </a:r>
            <a:r>
              <a:rPr lang="en-US" cap="none" dirty="0"/>
              <a:t> Stormwater Management Community of Practice (</a:t>
            </a:r>
            <a:r>
              <a:rPr lang="en-US" cap="none" dirty="0" err="1"/>
              <a:t>CoP</a:t>
            </a:r>
            <a:r>
              <a:rPr lang="en-US" cap="none" dirty="0"/>
              <a:t>)</a:t>
            </a:r>
          </a:p>
          <a:p>
            <a:r>
              <a:rPr lang="en-US" b="1" i="1" cap="none" dirty="0"/>
              <a:t>Handbook for Sampling and Sample Preservation of Water and Wastewater </a:t>
            </a:r>
            <a:r>
              <a:rPr lang="en-US" cap="none" dirty="0"/>
              <a:t>– United States Environmental Protection Agency</a:t>
            </a:r>
          </a:p>
          <a:p>
            <a:r>
              <a:rPr lang="en-US" b="1" i="1" cap="none" dirty="0"/>
              <a:t>National Field Manual for the Collection of Water-Quality Data </a:t>
            </a:r>
            <a:r>
              <a:rPr lang="en-US" cap="none" dirty="0"/>
              <a:t>– United States Geological Survey</a:t>
            </a:r>
          </a:p>
          <a:p>
            <a:r>
              <a:rPr lang="en-US" b="1" i="1" cap="none" dirty="0"/>
              <a:t>Sampling and Testing of Stormwater Runoff from North Carolina Highways</a:t>
            </a:r>
            <a:r>
              <a:rPr lang="en-US" b="1" cap="none" dirty="0"/>
              <a:t> </a:t>
            </a:r>
            <a:r>
              <a:rPr lang="en-US" cap="none" dirty="0"/>
              <a:t>– North Carolina Department of Transportation</a:t>
            </a:r>
          </a:p>
          <a:p>
            <a:endParaRPr lang="en-US" dirty="0"/>
          </a:p>
          <a:p>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8</a:t>
            </a:fld>
            <a:endParaRPr lang="en-US" sz="1600" b="1" dirty="0"/>
          </a:p>
        </p:txBody>
      </p:sp>
    </p:spTree>
    <p:extLst>
      <p:ext uri="{BB962C8B-B14F-4D97-AF65-F5344CB8AC3E}">
        <p14:creationId xmlns:p14="http://schemas.microsoft.com/office/powerpoint/2010/main" val="24260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70C0"/>
                </a:solidFill>
              </a:rPr>
              <a:t>Stormwater</a:t>
            </a:r>
            <a:r>
              <a:rPr lang="en-US" b="1" dirty="0">
                <a:solidFill>
                  <a:srgbClr val="0070C0"/>
                </a:solidFill>
              </a:rPr>
              <a:t> monitoring literature review</a:t>
            </a:r>
          </a:p>
        </p:txBody>
      </p:sp>
      <p:sp>
        <p:nvSpPr>
          <p:cNvPr id="3" name="Content Placeholder 2"/>
          <p:cNvSpPr>
            <a:spLocks noGrp="1"/>
          </p:cNvSpPr>
          <p:nvPr>
            <p:ph sz="quarter" idx="13"/>
          </p:nvPr>
        </p:nvSpPr>
        <p:spPr>
          <a:xfrm>
            <a:off x="685330" y="1940943"/>
            <a:ext cx="7772870" cy="4106174"/>
          </a:xfrm>
        </p:spPr>
        <p:txBody>
          <a:bodyPr>
            <a:normAutofit fontScale="92500" lnSpcReduction="20000"/>
          </a:bodyPr>
          <a:lstStyle/>
          <a:p>
            <a:r>
              <a:rPr lang="en-US" b="1" i="1" cap="none" dirty="0"/>
              <a:t>Urban Stormwater BMP Performance Monitoring </a:t>
            </a:r>
            <a:r>
              <a:rPr lang="en-US" i="1" cap="none" dirty="0"/>
              <a:t>– </a:t>
            </a:r>
            <a:r>
              <a:rPr lang="en-US" cap="none" dirty="0"/>
              <a:t>Geosyntec Consultants and Wright Water Engineers</a:t>
            </a:r>
          </a:p>
          <a:p>
            <a:r>
              <a:rPr lang="en-US" b="1" i="1" cap="none" dirty="0"/>
              <a:t>Monitoring of Contaminants in Delaware Street Sweeping Residuals and Evaluation of Recycling/Disposal Options </a:t>
            </a:r>
            <a:r>
              <a:rPr lang="en-US" cap="none" dirty="0"/>
              <a:t>– Delaware Department of Transportation</a:t>
            </a:r>
          </a:p>
          <a:p>
            <a:r>
              <a:rPr lang="en-US" b="1" i="1" cap="none" dirty="0"/>
              <a:t>Standard Operating Procedure for Automated Sampling for Stormwater Monitoring</a:t>
            </a:r>
            <a:r>
              <a:rPr lang="en-US" b="1" cap="none" dirty="0"/>
              <a:t> </a:t>
            </a:r>
            <a:r>
              <a:rPr lang="en-US" cap="none" dirty="0"/>
              <a:t>– Federal Highway Administration</a:t>
            </a:r>
          </a:p>
          <a:p>
            <a:r>
              <a:rPr lang="en-US" b="1" i="1" cap="none" dirty="0"/>
              <a:t>Characterization of Highway Runoff in Austin, Texas Area </a:t>
            </a:r>
            <a:r>
              <a:rPr lang="en-US" cap="none" dirty="0"/>
              <a:t>– University of Texas at Austin</a:t>
            </a:r>
          </a:p>
          <a:p>
            <a:r>
              <a:rPr lang="en-US" b="1" i="1" cap="none" dirty="0"/>
              <a:t>Minnesota </a:t>
            </a:r>
            <a:r>
              <a:rPr lang="en-US" b="1" i="1" cap="none" dirty="0" err="1"/>
              <a:t>Stormwater</a:t>
            </a:r>
            <a:r>
              <a:rPr lang="en-US" b="1" i="1" cap="none" dirty="0"/>
              <a:t> Manual </a:t>
            </a:r>
            <a:r>
              <a:rPr lang="en-US" cap="none" dirty="0"/>
              <a:t>– Minnesota Pollution Control Agency</a:t>
            </a:r>
          </a:p>
          <a:p>
            <a:r>
              <a:rPr lang="en-US" b="1" i="1" cap="none" dirty="0" err="1"/>
              <a:t>Stormwater</a:t>
            </a:r>
            <a:r>
              <a:rPr lang="en-US" b="1" i="1" cap="none" dirty="0"/>
              <a:t> Sampling Manual </a:t>
            </a:r>
            <a:r>
              <a:rPr lang="en-US" cap="none" dirty="0"/>
              <a:t>– Washington Department of Ecology</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FEE907B-7ADF-44A7-844D-51B93BC10AB1}" type="slidenum">
              <a:rPr lang="en-US" sz="1600" b="1" smtClean="0"/>
              <a:t>9</a:t>
            </a:fld>
            <a:endParaRPr lang="en-US" sz="1600" b="1" dirty="0"/>
          </a:p>
        </p:txBody>
      </p:sp>
    </p:spTree>
    <p:extLst>
      <p:ext uri="{BB962C8B-B14F-4D97-AF65-F5344CB8AC3E}">
        <p14:creationId xmlns:p14="http://schemas.microsoft.com/office/powerpoint/2010/main" val="377562454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4383</TotalTime>
  <Words>2268</Words>
  <Application>Microsoft Office PowerPoint</Application>
  <PresentationFormat>On-screen Show (4:3)</PresentationFormat>
  <Paragraphs>547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Droplet</vt:lpstr>
      <vt:lpstr>National Cooperative Highway  Research Program  NCHRP 25-25B (Task 101)   STATE DEPARTMENTS OF TRANSPORTATION STORMWATER MONITORING PROGRAM GOALS, OBJECTIVES, AND PROTOCOLS  </vt:lpstr>
      <vt:lpstr>Presentation Overview</vt:lpstr>
      <vt:lpstr>Project Overview</vt:lpstr>
      <vt:lpstr>NCHRP 25-25B (Task 101) Project Team</vt:lpstr>
      <vt:lpstr>Project objective</vt:lpstr>
      <vt:lpstr>Report organization</vt:lpstr>
      <vt:lpstr>Report organization</vt:lpstr>
      <vt:lpstr>Stormwater monitoring literature review</vt:lpstr>
      <vt:lpstr>Stormwater monitoring literature review</vt:lpstr>
      <vt:lpstr>Monitoring goals</vt:lpstr>
      <vt:lpstr>Key elements of monitoring</vt:lpstr>
      <vt:lpstr>Monitoring plan Goal 1 characterize stormwater runoff quality</vt:lpstr>
      <vt:lpstr>Monitoring plan  Goal 1 characterize stormwater runoff quality</vt:lpstr>
      <vt:lpstr>Monitoring plan Goal 1 characterize stormwater runoff quality</vt:lpstr>
      <vt:lpstr>Monitoring plan Goal 1 characterize stormwater runoff quality</vt:lpstr>
      <vt:lpstr>Monitoring plan Goal 1 characterize stormwater runoff quality</vt:lpstr>
      <vt:lpstr>Monitoring plan Goal 1 characterize stormwater runoff quality</vt:lpstr>
      <vt:lpstr>Monitoring plan Goal 2 assess bmp performance</vt:lpstr>
      <vt:lpstr>Monitoring plan Goal 2 assess bmp performance</vt:lpstr>
      <vt:lpstr>Monitoring plan Goal 2 assess bmp performance</vt:lpstr>
      <vt:lpstr>Monitoring plan Goal 2 assess bmp performance</vt:lpstr>
      <vt:lpstr>Monitoring plan Goal 3 tmdl effectiveness</vt:lpstr>
      <vt:lpstr>Monitoring plan Goal 3 tmdl effectiveness</vt:lpstr>
      <vt:lpstr>Monitoring plan Goal 3 tmdl effectiveness</vt:lpstr>
      <vt:lpstr>Monitoring plan Goal 3 tmdl effectiveness</vt:lpstr>
      <vt:lpstr>Monitoring plan Goal 4 routine maintenance activities</vt:lpstr>
      <vt:lpstr>Monitoring plan Goal 4 routine maintenance activities</vt:lpstr>
      <vt:lpstr>Monitoring plan Goal 4 routine maintenance activities</vt:lpstr>
      <vt:lpstr>Monitoring plan Goal 4 routine maintenance activities</vt:lpstr>
      <vt:lpstr>Monitoring plan Goal 4 routine maintenance activities</vt:lpstr>
      <vt:lpstr> Additional information</vt:lpstr>
      <vt:lpstr>      Project Final Report Available at:   http://apps.trb.org/cmsfeed/TRBNetProjectDisplay.asp?ProjectID=3970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Cooperative Highway  Research Program  NCHRP 25-25B (Task 101):  STATE DEPARTMENTS OF TRANSPORTATION STORMWATER MONITORING PROGRAM GOALS, OBJECTIVES, AND PROTOCOLS</dc:title>
  <dc:creator>Moxley, Kelley</dc:creator>
  <cp:lastModifiedBy>AMH</cp:lastModifiedBy>
  <cp:revision>61</cp:revision>
  <cp:lastPrinted>2017-10-31T13:16:14Z</cp:lastPrinted>
  <dcterms:created xsi:type="dcterms:W3CDTF">2017-10-30T18:33:19Z</dcterms:created>
  <dcterms:modified xsi:type="dcterms:W3CDTF">2018-01-22T20:12:44Z</dcterms:modified>
</cp:coreProperties>
</file>