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3">
  <p:sldMasterIdLst>
    <p:sldMasterId id="2147483759" r:id="rId4"/>
    <p:sldMasterId id="2147483789" r:id="rId5"/>
  </p:sldMasterIdLst>
  <p:notesMasterIdLst>
    <p:notesMasterId r:id="rId46"/>
  </p:notesMasterIdLst>
  <p:sldIdLst>
    <p:sldId id="307" r:id="rId6"/>
    <p:sldId id="257" r:id="rId7"/>
    <p:sldId id="315" r:id="rId8"/>
    <p:sldId id="326" r:id="rId9"/>
    <p:sldId id="327" r:id="rId10"/>
    <p:sldId id="329" r:id="rId11"/>
    <p:sldId id="330" r:id="rId12"/>
    <p:sldId id="331" r:id="rId13"/>
    <p:sldId id="333" r:id="rId14"/>
    <p:sldId id="342" r:id="rId15"/>
    <p:sldId id="332" r:id="rId16"/>
    <p:sldId id="341" r:id="rId17"/>
    <p:sldId id="343" r:id="rId18"/>
    <p:sldId id="344" r:id="rId19"/>
    <p:sldId id="345" r:id="rId20"/>
    <p:sldId id="334" r:id="rId21"/>
    <p:sldId id="335" r:id="rId22"/>
    <p:sldId id="346" r:id="rId23"/>
    <p:sldId id="336" r:id="rId24"/>
    <p:sldId id="337" r:id="rId25"/>
    <p:sldId id="350" r:id="rId26"/>
    <p:sldId id="347" r:id="rId27"/>
    <p:sldId id="351" r:id="rId28"/>
    <p:sldId id="348" r:id="rId29"/>
    <p:sldId id="349" r:id="rId30"/>
    <p:sldId id="352" r:id="rId31"/>
    <p:sldId id="338" r:id="rId32"/>
    <p:sldId id="339" r:id="rId33"/>
    <p:sldId id="356" r:id="rId34"/>
    <p:sldId id="357" r:id="rId35"/>
    <p:sldId id="358" r:id="rId36"/>
    <p:sldId id="359" r:id="rId37"/>
    <p:sldId id="361" r:id="rId38"/>
    <p:sldId id="328" r:id="rId39"/>
    <p:sldId id="362" r:id="rId40"/>
    <p:sldId id="353" r:id="rId41"/>
    <p:sldId id="354" r:id="rId42"/>
    <p:sldId id="318" r:id="rId43"/>
    <p:sldId id="363" r:id="rId44"/>
    <p:sldId id="317" r:id="rId45"/>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60" autoAdjust="0"/>
    <p:restoredTop sz="79771" autoAdjust="0"/>
  </p:normalViewPr>
  <p:slideViewPr>
    <p:cSldViewPr>
      <p:cViewPr varScale="1">
        <p:scale>
          <a:sx n="89" d="100"/>
          <a:sy n="89" d="100"/>
        </p:scale>
        <p:origin x="-2190" y="-96"/>
      </p:cViewPr>
      <p:guideLst>
        <p:guide orient="horz" pos="2160"/>
        <p:guide pos="2880"/>
      </p:guideLst>
    </p:cSldViewPr>
  </p:slideViewPr>
  <p:outlineViewPr>
    <p:cViewPr>
      <p:scale>
        <a:sx n="33" d="100"/>
        <a:sy n="33" d="100"/>
      </p:scale>
      <p:origin x="0" y="99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57EA08-08E4-4763-9AFB-CCFC23DB64C1}" type="datetimeFigureOut">
              <a:rPr lang="en-US" smtClean="0"/>
              <a:t>8/4/2014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DEBB7F-8CAD-4516-A3FF-483DDB1963E0}" type="slidenum">
              <a:rPr lang="en-US" smtClean="0"/>
              <a:t>‹#›</a:t>
            </a:fld>
            <a:endParaRPr lang="en-US"/>
          </a:p>
        </p:txBody>
      </p:sp>
    </p:spTree>
    <p:extLst>
      <p:ext uri="{BB962C8B-B14F-4D97-AF65-F5344CB8AC3E}">
        <p14:creationId xmlns:p14="http://schemas.microsoft.com/office/powerpoint/2010/main" val="4276736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1</a:t>
            </a:fld>
            <a:endParaRPr lang="en-US"/>
          </a:p>
        </p:txBody>
      </p:sp>
    </p:spTree>
    <p:extLst>
      <p:ext uri="{BB962C8B-B14F-4D97-AF65-F5344CB8AC3E}">
        <p14:creationId xmlns:p14="http://schemas.microsoft.com/office/powerpoint/2010/main" val="2692286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13</a:t>
            </a:fld>
            <a:endParaRPr lang="en-US"/>
          </a:p>
        </p:txBody>
      </p:sp>
    </p:spTree>
    <p:extLst>
      <p:ext uri="{BB962C8B-B14F-4D97-AF65-F5344CB8AC3E}">
        <p14:creationId xmlns:p14="http://schemas.microsoft.com/office/powerpoint/2010/main" val="984655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Log-linear</a:t>
            </a:r>
            <a:r>
              <a:rPr lang="en-US" baseline="0" dirty="0" smtClean="0"/>
              <a:t> regression analyses were conducted using data from the </a:t>
            </a:r>
            <a:r>
              <a:rPr lang="en-US" sz="1200" kern="1200" dirty="0" smtClean="0">
                <a:solidFill>
                  <a:schemeClr val="tx1"/>
                </a:solidFill>
                <a:effectLst/>
                <a:latin typeface="+mn-lt"/>
                <a:ea typeface="+mn-ea"/>
                <a:cs typeface="+mn-cs"/>
              </a:rPr>
              <a:t>Highway Runoff Database (HRDB) (Smith and </a:t>
            </a:r>
            <a:r>
              <a:rPr lang="en-US" sz="1200" kern="1200" dirty="0" err="1" smtClean="0">
                <a:solidFill>
                  <a:schemeClr val="tx1"/>
                </a:solidFill>
                <a:effectLst/>
                <a:latin typeface="+mn-lt"/>
                <a:ea typeface="+mn-ea"/>
                <a:cs typeface="+mn-cs"/>
              </a:rPr>
              <a:t>Granato</a:t>
            </a:r>
            <a:r>
              <a:rPr lang="en-US" sz="1200" kern="1200" dirty="0" smtClean="0">
                <a:solidFill>
                  <a:schemeClr val="tx1"/>
                </a:solidFill>
                <a:effectLst/>
                <a:latin typeface="+mn-lt"/>
                <a:ea typeface="+mn-ea"/>
                <a:cs typeface="+mn-cs"/>
              </a:rPr>
              <a:t>, 2010) and the National Stormwater Quality Database (NSQD) (Pitt, 2008)</a:t>
            </a:r>
            <a:endParaRPr lang="en-US" baseline="0" dirty="0" smtClean="0"/>
          </a:p>
          <a:p>
            <a:endParaRPr lang="en-US" dirty="0" smtClean="0"/>
          </a:p>
          <a:p>
            <a:r>
              <a:rPr lang="en-US" dirty="0" smtClean="0"/>
              <a:t>Nitrate has</a:t>
            </a:r>
            <a:r>
              <a:rPr lang="en-US" baseline="0" dirty="0" smtClean="0"/>
              <a:t> a weak positive correlation with AADT</a:t>
            </a:r>
          </a:p>
          <a:p>
            <a:endParaRPr lang="en-US" baseline="0" dirty="0" smtClean="0"/>
          </a:p>
          <a:p>
            <a:r>
              <a:rPr lang="en-US" sz="1200" kern="1200" dirty="0" smtClean="0">
                <a:solidFill>
                  <a:schemeClr val="tx1"/>
                </a:solidFill>
                <a:effectLst/>
                <a:latin typeface="+mn-lt"/>
                <a:ea typeface="+mn-ea"/>
                <a:cs typeface="+mn-cs"/>
              </a:rPr>
              <a:t>Urban areas are expected to have higher </a:t>
            </a:r>
            <a:r>
              <a:rPr lang="en-US" sz="1200" kern="1200" dirty="0" err="1" smtClean="0">
                <a:solidFill>
                  <a:schemeClr val="tx1"/>
                </a:solidFill>
                <a:effectLst/>
                <a:latin typeface="+mn-lt"/>
                <a:ea typeface="+mn-ea"/>
                <a:cs typeface="+mn-cs"/>
              </a:rPr>
              <a:t>NOx</a:t>
            </a:r>
            <a:r>
              <a:rPr lang="en-US" sz="1200" kern="1200" dirty="0" smtClean="0">
                <a:solidFill>
                  <a:schemeClr val="tx1"/>
                </a:solidFill>
                <a:effectLst/>
                <a:latin typeface="+mn-lt"/>
                <a:ea typeface="+mn-ea"/>
                <a:cs typeface="+mn-cs"/>
              </a:rPr>
              <a:t> emissions from vehicles and industrial sources.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Also, high traffic freeways typically have piped drainage systems thereby providing more opportunities for build-up and transport of organic nutrients, such as plant matter (e.g., leaves) and animal waste.</a:t>
            </a:r>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14</a:t>
            </a:fld>
            <a:endParaRPr lang="en-US"/>
          </a:p>
        </p:txBody>
      </p:sp>
    </p:spTree>
    <p:extLst>
      <p:ext uri="{BB962C8B-B14F-4D97-AF65-F5344CB8AC3E}">
        <p14:creationId xmlns:p14="http://schemas.microsoft.com/office/powerpoint/2010/main" val="984655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Phosphorus</a:t>
            </a:r>
            <a:r>
              <a:rPr lang="en-US" baseline="0" dirty="0" smtClean="0"/>
              <a:t> concentrations do not correlate as well with AADT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15</a:t>
            </a:fld>
            <a:endParaRPr lang="en-US"/>
          </a:p>
        </p:txBody>
      </p:sp>
    </p:spTree>
    <p:extLst>
      <p:ext uri="{BB962C8B-B14F-4D97-AF65-F5344CB8AC3E}">
        <p14:creationId xmlns:p14="http://schemas.microsoft.com/office/powerpoint/2010/main" val="984655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primary treatment mechanisms for phosphorus are filtration, sedimentation, adsorption/precipitation, and biological uptake.</a:t>
            </a:r>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17</a:t>
            </a:fld>
            <a:endParaRPr lang="en-US"/>
          </a:p>
        </p:txBody>
      </p:sp>
    </p:spTree>
    <p:extLst>
      <p:ext uri="{BB962C8B-B14F-4D97-AF65-F5344CB8AC3E}">
        <p14:creationId xmlns:p14="http://schemas.microsoft.com/office/powerpoint/2010/main" val="2666104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Removing</a:t>
            </a:r>
            <a:r>
              <a:rPr lang="en-US" baseline="0" dirty="0" smtClean="0"/>
              <a:t> nitrogenous solids (plant matter) is the first and most effective treatment mechanism.</a:t>
            </a:r>
          </a:p>
          <a:p>
            <a:endParaRPr lang="en-US" baseline="0" dirty="0" smtClean="0"/>
          </a:p>
          <a:p>
            <a:r>
              <a:rPr lang="en-US" baseline="0" dirty="0" smtClean="0"/>
              <a:t>Once organic matter breaks down, volatilization, nitrification/</a:t>
            </a:r>
            <a:r>
              <a:rPr lang="en-US" baseline="0" dirty="0" err="1" smtClean="0"/>
              <a:t>denitrificaiton</a:t>
            </a:r>
            <a:r>
              <a:rPr lang="en-US" baseline="0" dirty="0" smtClean="0"/>
              <a:t>, and plant uptake are needed</a:t>
            </a:r>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18</a:t>
            </a:fld>
            <a:endParaRPr lang="en-US"/>
          </a:p>
        </p:txBody>
      </p:sp>
    </p:spTree>
    <p:extLst>
      <p:ext uri="{BB962C8B-B14F-4D97-AF65-F5344CB8AC3E}">
        <p14:creationId xmlns:p14="http://schemas.microsoft.com/office/powerpoint/2010/main" val="2666104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20</a:t>
            </a:fld>
            <a:endParaRPr lang="en-US"/>
          </a:p>
        </p:txBody>
      </p:sp>
    </p:spTree>
    <p:extLst>
      <p:ext uri="{BB962C8B-B14F-4D97-AF65-F5344CB8AC3E}">
        <p14:creationId xmlns:p14="http://schemas.microsoft.com/office/powerpoint/2010/main" val="3855024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Limited performance information for nutrient source</a:t>
            </a:r>
            <a:r>
              <a:rPr lang="en-US" baseline="0" dirty="0" smtClean="0"/>
              <a:t> control BMPs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21</a:t>
            </a:fld>
            <a:endParaRPr lang="en-US"/>
          </a:p>
        </p:txBody>
      </p:sp>
    </p:spTree>
    <p:extLst>
      <p:ext uri="{BB962C8B-B14F-4D97-AF65-F5344CB8AC3E}">
        <p14:creationId xmlns:p14="http://schemas.microsoft.com/office/powerpoint/2010/main" val="4021058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Gross solids</a:t>
            </a:r>
            <a:r>
              <a:rPr lang="en-US" baseline="0" dirty="0" smtClean="0"/>
              <a:t> removal devices would not be expected to reduce nutrient concentrations, but would be expected to reduce total nutrient loads via the removal of organic debris before it </a:t>
            </a:r>
            <a:r>
              <a:rPr lang="en-US" baseline="0" dirty="0" err="1" smtClean="0"/>
              <a:t>breaksdown</a:t>
            </a:r>
            <a:r>
              <a:rPr lang="en-US" baseline="0" dirty="0" smtClean="0"/>
              <a:t> and releases nitrogen and phosphorus.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Leaf litter control most effective at reducing nutrient loads if kept dry</a:t>
            </a:r>
          </a:p>
          <a:p>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23</a:t>
            </a:fld>
            <a:endParaRPr lang="en-US"/>
          </a:p>
        </p:txBody>
      </p:sp>
    </p:spTree>
    <p:extLst>
      <p:ext uri="{BB962C8B-B14F-4D97-AF65-F5344CB8AC3E}">
        <p14:creationId xmlns:p14="http://schemas.microsoft.com/office/powerpoint/2010/main" val="4021058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different methods of evaluating statistical significant differences between influent and effluent concentrations were used.  </a:t>
            </a:r>
          </a:p>
          <a:p>
            <a:r>
              <a:rPr lang="en-US" sz="1200" kern="1200" dirty="0" smtClean="0">
                <a:solidFill>
                  <a:schemeClr val="tx1"/>
                </a:solidFill>
                <a:effectLst/>
                <a:latin typeface="+mn-lt"/>
                <a:ea typeface="+mn-ea"/>
                <a:cs typeface="+mn-cs"/>
              </a:rPr>
              <a:t>The most effective BMP for all nutrient types is wet ponds. </a:t>
            </a:r>
          </a:p>
          <a:p>
            <a:r>
              <a:rPr lang="en-US" sz="1200" kern="1200" dirty="0" smtClean="0">
                <a:solidFill>
                  <a:schemeClr val="tx1"/>
                </a:solidFill>
                <a:effectLst/>
                <a:latin typeface="+mn-lt"/>
                <a:ea typeface="+mn-ea"/>
                <a:cs typeface="+mn-cs"/>
              </a:rPr>
              <a:t>Vegetated filter strips, </a:t>
            </a:r>
            <a:r>
              <a:rPr lang="en-US" sz="1200" kern="1200" dirty="0" err="1" smtClean="0">
                <a:solidFill>
                  <a:schemeClr val="tx1"/>
                </a:solidFill>
                <a:effectLst/>
                <a:latin typeface="+mn-lt"/>
                <a:ea typeface="+mn-ea"/>
                <a:cs typeface="+mn-cs"/>
              </a:rPr>
              <a:t>bioswales</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bioretention</a:t>
            </a:r>
            <a:r>
              <a:rPr lang="en-US" sz="1200" kern="1200" dirty="0" smtClean="0">
                <a:solidFill>
                  <a:schemeClr val="tx1"/>
                </a:solidFill>
                <a:effectLst/>
                <a:latin typeface="+mn-lt"/>
                <a:ea typeface="+mn-ea"/>
                <a:cs typeface="+mn-cs"/>
              </a:rPr>
              <a:t> systems tend to export or are ineffective for phosphorus concentration reduction</a:t>
            </a:r>
          </a:p>
          <a:p>
            <a:r>
              <a:rPr lang="en-US" sz="1200" kern="1200" dirty="0" smtClean="0">
                <a:solidFill>
                  <a:schemeClr val="tx1"/>
                </a:solidFill>
                <a:effectLst/>
                <a:latin typeface="+mn-lt"/>
                <a:ea typeface="+mn-ea"/>
                <a:cs typeface="+mn-cs"/>
              </a:rPr>
              <a:t>Export of TKN is indicated for dry detention basins and wetland basins. </a:t>
            </a:r>
            <a:endParaRPr lang="en-US" baseline="0" dirty="0" smtClean="0"/>
          </a:p>
          <a:p>
            <a:r>
              <a:rPr lang="en-US" sz="1200" kern="1200" dirty="0" smtClean="0">
                <a:solidFill>
                  <a:schemeClr val="tx1"/>
                </a:solidFill>
                <a:effectLst/>
                <a:latin typeface="+mn-lt"/>
                <a:ea typeface="+mn-ea"/>
                <a:cs typeface="+mn-cs"/>
              </a:rPr>
              <a:t>Export of nitrate is indicated for </a:t>
            </a:r>
            <a:r>
              <a:rPr lang="en-US" sz="1200" kern="1200" dirty="0" err="1" smtClean="0">
                <a:solidFill>
                  <a:schemeClr val="tx1"/>
                </a:solidFill>
                <a:effectLst/>
                <a:latin typeface="+mn-lt"/>
                <a:ea typeface="+mn-ea"/>
                <a:cs typeface="+mn-cs"/>
              </a:rPr>
              <a:t>bioretention</a:t>
            </a:r>
            <a:r>
              <a:rPr lang="en-US" sz="1200" kern="1200" dirty="0" smtClean="0">
                <a:solidFill>
                  <a:schemeClr val="tx1"/>
                </a:solidFill>
                <a:effectLst/>
                <a:latin typeface="+mn-lt"/>
                <a:ea typeface="+mn-ea"/>
                <a:cs typeface="+mn-cs"/>
              </a:rPr>
              <a:t> and sand filters.</a:t>
            </a:r>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26</a:t>
            </a:fld>
            <a:endParaRPr lang="en-US"/>
          </a:p>
        </p:txBody>
      </p:sp>
    </p:spTree>
    <p:extLst>
      <p:ext uri="{BB962C8B-B14F-4D97-AF65-F5344CB8AC3E}">
        <p14:creationId xmlns:p14="http://schemas.microsoft.com/office/powerpoint/2010/main" val="1844549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28</a:t>
            </a:fld>
            <a:endParaRPr lang="en-US"/>
          </a:p>
        </p:txBody>
      </p:sp>
    </p:spTree>
    <p:extLst>
      <p:ext uri="{BB962C8B-B14F-4D97-AF65-F5344CB8AC3E}">
        <p14:creationId xmlns:p14="http://schemas.microsoft.com/office/powerpoint/2010/main" val="56118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focus is on developing strategies</a:t>
            </a:r>
            <a:r>
              <a:rPr lang="en-US" baseline="0" dirty="0" smtClean="0"/>
              <a:t> for </a:t>
            </a:r>
            <a:r>
              <a:rPr lang="en-US" dirty="0" smtClean="0"/>
              <a:t>DOT-controllable nutrients 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BMPs include source controls, gross solids removal</a:t>
            </a:r>
            <a:r>
              <a:rPr lang="en-US" baseline="0" dirty="0" smtClean="0"/>
              <a:t> devices</a:t>
            </a:r>
            <a:r>
              <a:rPr lang="en-US" dirty="0" smtClean="0"/>
              <a:t>, and runoff (a.k.a. treatment) controls</a:t>
            </a:r>
          </a:p>
          <a:p>
            <a:endParaRPr lang="en-US" b="1" dirty="0"/>
          </a:p>
        </p:txBody>
      </p:sp>
      <p:sp>
        <p:nvSpPr>
          <p:cNvPr id="4" name="Slide Number Placeholder 3"/>
          <p:cNvSpPr>
            <a:spLocks noGrp="1"/>
          </p:cNvSpPr>
          <p:nvPr>
            <p:ph type="sldNum" sz="quarter" idx="10"/>
          </p:nvPr>
        </p:nvSpPr>
        <p:spPr/>
        <p:txBody>
          <a:bodyPr/>
          <a:lstStyle/>
          <a:p>
            <a:fld id="{6BDEBB7F-8CAD-4516-A3FF-483DDB1963E0}" type="slidenum">
              <a:rPr lang="en-US" smtClean="0"/>
              <a:t>2</a:t>
            </a:fld>
            <a:endParaRPr lang="en-US"/>
          </a:p>
        </p:txBody>
      </p:sp>
    </p:spTree>
    <p:extLst>
      <p:ext uri="{BB962C8B-B14F-4D97-AF65-F5344CB8AC3E}">
        <p14:creationId xmlns:p14="http://schemas.microsoft.com/office/powerpoint/2010/main" val="4128802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Media</a:t>
            </a:r>
            <a:r>
              <a:rPr lang="en-US" baseline="0" dirty="0" smtClean="0"/>
              <a:t> and additives to improve nutrient reductions is an area of continued research</a:t>
            </a:r>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29</a:t>
            </a:fld>
            <a:endParaRPr lang="en-US"/>
          </a:p>
        </p:txBody>
      </p:sp>
    </p:spTree>
    <p:extLst>
      <p:ext uri="{BB962C8B-B14F-4D97-AF65-F5344CB8AC3E}">
        <p14:creationId xmlns:p14="http://schemas.microsoft.com/office/powerpoint/2010/main" val="740298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Watershed-based approaches are become more streamlined and available as a mitigation strategy for nutrients</a:t>
            </a:r>
          </a:p>
          <a:p>
            <a:r>
              <a:rPr lang="en-US" sz="1200" kern="1200" dirty="0" smtClean="0">
                <a:solidFill>
                  <a:schemeClr val="tx1"/>
                </a:solidFill>
                <a:effectLst/>
                <a:latin typeface="+mn-lt"/>
                <a:ea typeface="+mn-ea"/>
                <a:cs typeface="+mn-cs"/>
              </a:rPr>
              <a:t>Water quality trading approaches have U.S. EPA policy backing, specifically to encourage voluntary trading programs that facilitate implementation of TMDLs</a:t>
            </a:r>
          </a:p>
          <a:p>
            <a:r>
              <a:rPr lang="en-US" sz="1200" kern="1200" dirty="0" smtClean="0">
                <a:solidFill>
                  <a:schemeClr val="tx1"/>
                </a:solidFill>
                <a:effectLst/>
                <a:latin typeface="+mn-lt"/>
                <a:ea typeface="+mn-ea"/>
                <a:cs typeface="+mn-cs"/>
              </a:rPr>
              <a:t>Challenge</a:t>
            </a:r>
            <a:r>
              <a:rPr lang="en-US" sz="1200" kern="1200" baseline="0" dirty="0" smtClean="0">
                <a:solidFill>
                  <a:schemeClr val="tx1"/>
                </a:solidFill>
                <a:effectLst/>
                <a:latin typeface="+mn-lt"/>
                <a:ea typeface="+mn-ea"/>
                <a:cs typeface="+mn-cs"/>
              </a:rPr>
              <a:t> today is that only a few states have established programs to facilitate watershed-based stormwater mitigation approaches</a:t>
            </a:r>
          </a:p>
          <a:p>
            <a:r>
              <a:rPr lang="en-US" sz="1200" kern="1200" baseline="0" dirty="0" smtClean="0">
                <a:solidFill>
                  <a:schemeClr val="tx1"/>
                </a:solidFill>
                <a:effectLst/>
                <a:latin typeface="+mn-lt"/>
                <a:ea typeface="+mn-ea"/>
                <a:cs typeface="+mn-cs"/>
              </a:rPr>
              <a:t>Two ongoing related projects include:</a:t>
            </a:r>
          </a:p>
          <a:p>
            <a:r>
              <a:rPr lang="en-US" sz="1200" b="1" kern="1200" dirty="0" smtClean="0">
                <a:solidFill>
                  <a:schemeClr val="tx1"/>
                </a:solidFill>
                <a:effectLst/>
                <a:latin typeface="+mn-lt"/>
                <a:ea typeface="+mn-ea"/>
                <a:cs typeface="+mn-cs"/>
              </a:rPr>
              <a:t>NCHRP 25-37 A Watershed Approach to Mitigating Storm Water Impacts</a:t>
            </a:r>
          </a:p>
          <a:p>
            <a:r>
              <a:rPr lang="en-US" sz="1200" b="1" kern="1200" dirty="0" smtClean="0">
                <a:solidFill>
                  <a:schemeClr val="tx1"/>
                </a:solidFill>
                <a:effectLst/>
                <a:latin typeface="+mn-lt"/>
                <a:ea typeface="+mn-ea"/>
                <a:cs typeface="+mn-cs"/>
              </a:rPr>
              <a:t>FHWA Feasibility Study for the Development of a Framework for an Effective Stormwater Quality Credit/Banking/Trading System</a:t>
            </a:r>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33</a:t>
            </a:fld>
            <a:endParaRPr lang="en-US"/>
          </a:p>
        </p:txBody>
      </p:sp>
    </p:spTree>
    <p:extLst>
      <p:ext uri="{BB962C8B-B14F-4D97-AF65-F5344CB8AC3E}">
        <p14:creationId xmlns:p14="http://schemas.microsoft.com/office/powerpoint/2010/main" val="3513948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Based on review of</a:t>
            </a:r>
            <a:r>
              <a:rPr lang="en-US" baseline="0" dirty="0" smtClean="0"/>
              <a:t> data and understanding of sources and what is controllable by DOTs, </a:t>
            </a:r>
            <a:r>
              <a:rPr lang="en-US" dirty="0" smtClean="0"/>
              <a:t>cost-effective source control and gross solids removal BMPs appear to be….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Nutrient</a:t>
            </a:r>
            <a:r>
              <a:rPr lang="en-US" baseline="0" dirty="0" smtClean="0"/>
              <a:t> baffles that are designed with horizontal screens that keep captured debris out of the permanent pool are the most effective.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36</a:t>
            </a:fld>
            <a:endParaRPr lang="en-US"/>
          </a:p>
        </p:txBody>
      </p:sp>
    </p:spTree>
    <p:extLst>
      <p:ext uri="{BB962C8B-B14F-4D97-AF65-F5344CB8AC3E}">
        <p14:creationId xmlns:p14="http://schemas.microsoft.com/office/powerpoint/2010/main" val="4209849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Catch basin inserts are not recommended due to lack</a:t>
            </a:r>
            <a:r>
              <a:rPr lang="en-US" baseline="0" dirty="0" smtClean="0"/>
              <a:t> of performance, issues with clogging, and high level of maintenance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Catch basin sumps can be somewhat effective, but concerns with </a:t>
            </a:r>
            <a:r>
              <a:rPr lang="en-US" baseline="0" dirty="0" err="1" smtClean="0"/>
              <a:t>resuspension</a:t>
            </a:r>
            <a:r>
              <a:rPr lang="en-US" baseline="0" dirty="0" smtClean="0"/>
              <a:t> of captured materials and </a:t>
            </a:r>
            <a:endParaRPr lang="en-US" dirty="0" smtClean="0"/>
          </a:p>
          <a:p>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37</a:t>
            </a:fld>
            <a:endParaRPr lang="en-US"/>
          </a:p>
        </p:txBody>
      </p:sp>
    </p:spTree>
    <p:extLst>
      <p:ext uri="{BB962C8B-B14F-4D97-AF65-F5344CB8AC3E}">
        <p14:creationId xmlns:p14="http://schemas.microsoft.com/office/powerpoint/2010/main" val="4209849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38</a:t>
            </a:fld>
            <a:endParaRPr lang="en-US"/>
          </a:p>
        </p:txBody>
      </p:sp>
    </p:spTree>
    <p:extLst>
      <p:ext uri="{BB962C8B-B14F-4D97-AF65-F5344CB8AC3E}">
        <p14:creationId xmlns:p14="http://schemas.microsoft.com/office/powerpoint/2010/main" val="4062291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39</a:t>
            </a:fld>
            <a:endParaRPr lang="en-US"/>
          </a:p>
        </p:txBody>
      </p:sp>
    </p:spTree>
    <p:extLst>
      <p:ext uri="{BB962C8B-B14F-4D97-AF65-F5344CB8AC3E}">
        <p14:creationId xmlns:p14="http://schemas.microsoft.com/office/powerpoint/2010/main" val="4062291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40</a:t>
            </a:fld>
            <a:endParaRPr lang="en-US"/>
          </a:p>
        </p:txBody>
      </p:sp>
    </p:spTree>
    <p:extLst>
      <p:ext uri="{BB962C8B-B14F-4D97-AF65-F5344CB8AC3E}">
        <p14:creationId xmlns:p14="http://schemas.microsoft.com/office/powerpoint/2010/main" val="4062291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2013, the quantity of nutrient impaired waters identified by the U.S. EPA is staggering</a:t>
            </a:r>
          </a:p>
          <a:p>
            <a:endParaRPr lang="en-US" dirty="0" smtClean="0"/>
          </a:p>
          <a:p>
            <a:r>
              <a:rPr lang="en-US" dirty="0" smtClean="0"/>
              <a:t>Chesapeake Bay TMDL</a:t>
            </a:r>
          </a:p>
          <a:p>
            <a:pPr lvl="1"/>
            <a:r>
              <a:rPr lang="en-US" dirty="0" smtClean="0"/>
              <a:t>Covers approximately 166,000 km</a:t>
            </a:r>
            <a:r>
              <a:rPr lang="en-US" baseline="30000" dirty="0" smtClean="0"/>
              <a:t>2</a:t>
            </a:r>
            <a:r>
              <a:rPr lang="en-US" dirty="0" smtClean="0"/>
              <a:t> (64,000 mi</a:t>
            </a:r>
            <a:r>
              <a:rPr lang="en-US" baseline="30000" dirty="0" smtClean="0"/>
              <a:t>2</a:t>
            </a:r>
            <a:r>
              <a:rPr lang="en-US" dirty="0" smtClean="0"/>
              <a:t>)</a:t>
            </a:r>
          </a:p>
          <a:p>
            <a:endParaRPr lang="en-US" dirty="0" smtClean="0"/>
          </a:p>
          <a:p>
            <a:r>
              <a:rPr lang="en-US" dirty="0" smtClean="0"/>
              <a:t>Gulf of Mexico Hypoxia</a:t>
            </a:r>
          </a:p>
          <a:p>
            <a:pPr lvl="1"/>
            <a:r>
              <a:rPr lang="en-US" dirty="0" smtClean="0"/>
              <a:t>Approximately 14,250 km</a:t>
            </a:r>
            <a:r>
              <a:rPr lang="en-US" baseline="30000" dirty="0" smtClean="0"/>
              <a:t>2</a:t>
            </a:r>
            <a:r>
              <a:rPr lang="en-US" dirty="0" smtClean="0"/>
              <a:t> (5,500 mi</a:t>
            </a:r>
            <a:r>
              <a:rPr lang="en-US" baseline="30000" dirty="0" smtClean="0"/>
              <a:t>2</a:t>
            </a:r>
            <a:r>
              <a:rPr lang="en-US" dirty="0" smtClean="0"/>
              <a:t>) hypoxic zone</a:t>
            </a:r>
          </a:p>
          <a:p>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4</a:t>
            </a:fld>
            <a:endParaRPr lang="en-US"/>
          </a:p>
        </p:txBody>
      </p:sp>
    </p:spTree>
    <p:extLst>
      <p:ext uri="{BB962C8B-B14F-4D97-AF65-F5344CB8AC3E}">
        <p14:creationId xmlns:p14="http://schemas.microsoft.com/office/powerpoint/2010/main" val="3863671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National Nutrient Strategy: developed to help states adopt numeric water quality standards and build scientific and technical knowledge for developing new nutrient criteria</a:t>
            </a:r>
          </a:p>
          <a:p>
            <a:r>
              <a:rPr lang="en-US" sz="1200" kern="1200" dirty="0" smtClean="0">
                <a:solidFill>
                  <a:schemeClr val="tx1"/>
                </a:solidFill>
                <a:effectLst/>
                <a:latin typeface="+mn-lt"/>
                <a:ea typeface="+mn-ea"/>
                <a:cs typeface="+mn-cs"/>
              </a:rPr>
              <a:t>National Water Program: established to provide safe and reliable sources of water</a:t>
            </a:r>
            <a:r>
              <a:rPr lang="en-US" sz="1200" kern="1200" baseline="0" dirty="0" smtClean="0">
                <a:solidFill>
                  <a:schemeClr val="tx1"/>
                </a:solidFill>
                <a:effectLst/>
                <a:latin typeface="+mn-lt"/>
                <a:ea typeface="+mn-ea"/>
                <a:cs typeface="+mn-cs"/>
              </a:rPr>
              <a:t> through source water protection and security, wastewater management, wetland and watershed conservation, and aquatic life and human health protection</a:t>
            </a:r>
          </a:p>
          <a:p>
            <a:r>
              <a:rPr lang="en-US" sz="1200" kern="1200" dirty="0" smtClean="0">
                <a:solidFill>
                  <a:schemeClr val="tx1"/>
                </a:solidFill>
                <a:effectLst/>
                <a:latin typeface="+mn-lt"/>
                <a:ea typeface="+mn-ea"/>
                <a:cs typeface="+mn-cs"/>
              </a:rPr>
              <a:t>Framework</a:t>
            </a:r>
            <a:r>
              <a:rPr lang="en-US" sz="1200" kern="1200" baseline="0" dirty="0" smtClean="0">
                <a:solidFill>
                  <a:schemeClr val="tx1"/>
                </a:solidFill>
                <a:effectLst/>
                <a:latin typeface="+mn-lt"/>
                <a:ea typeface="+mn-ea"/>
                <a:cs typeface="+mn-cs"/>
              </a:rPr>
              <a:t> for State Nutrient Reductions: intended as </a:t>
            </a:r>
            <a:r>
              <a:rPr lang="en-US" sz="1200" kern="1200" dirty="0" smtClean="0">
                <a:solidFill>
                  <a:schemeClr val="tx1"/>
                </a:solidFill>
                <a:effectLst/>
                <a:latin typeface="+mn-lt"/>
                <a:ea typeface="+mn-ea"/>
                <a:cs typeface="+mn-cs"/>
              </a:rPr>
              <a:t>a planning tool to initiate dialogue with states, tribes, and other partners and stakeholders on achieving reduction in nitrogen and phosphorus in the nation’s waters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Ecoregions are areas that have similar geology, physiography, vegetation, climate, soils, land use, wildlife, and hydrology. </a:t>
            </a:r>
            <a:endParaRPr lang="en-US" dirty="0" smtClean="0"/>
          </a:p>
          <a:p>
            <a:r>
              <a:rPr lang="en-US" dirty="0" smtClean="0"/>
              <a:t>Ecoregions</a:t>
            </a:r>
            <a:r>
              <a:rPr lang="en-US" baseline="0" dirty="0" smtClean="0"/>
              <a:t> </a:t>
            </a:r>
            <a:r>
              <a:rPr lang="en-US" sz="1200" kern="1200" dirty="0" smtClean="0">
                <a:solidFill>
                  <a:schemeClr val="tx1"/>
                </a:solidFill>
                <a:effectLst/>
                <a:latin typeface="+mn-lt"/>
                <a:ea typeface="+mn-ea"/>
                <a:cs typeface="+mn-cs"/>
              </a:rPr>
              <a:t>provide structure for collaboration of federal, state, and other agencies to implement ecosystem management strategies </a:t>
            </a:r>
          </a:p>
          <a:p>
            <a:endParaRPr lang="en-US" dirty="0" smtClean="0"/>
          </a:p>
          <a:p>
            <a:r>
              <a:rPr lang="en-US" sz="1200" kern="1200" dirty="0" err="1" smtClean="0">
                <a:solidFill>
                  <a:schemeClr val="tx1"/>
                </a:solidFill>
                <a:effectLst/>
                <a:latin typeface="+mn-lt"/>
                <a:ea typeface="+mn-ea"/>
                <a:cs typeface="+mn-cs"/>
              </a:rPr>
              <a:t>Ecoregional</a:t>
            </a:r>
            <a:r>
              <a:rPr lang="en-US" sz="1200" kern="1200" dirty="0" smtClean="0">
                <a:solidFill>
                  <a:schemeClr val="tx1"/>
                </a:solidFill>
                <a:effectLst/>
                <a:latin typeface="+mn-lt"/>
                <a:ea typeface="+mn-ea"/>
                <a:cs typeface="+mn-cs"/>
              </a:rPr>
              <a:t> nutrient criteria reflect surface waters that are minimally impacted by human activity</a:t>
            </a:r>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5</a:t>
            </a:fld>
            <a:endParaRPr lang="en-US"/>
          </a:p>
        </p:txBody>
      </p:sp>
    </p:spTree>
    <p:extLst>
      <p:ext uri="{BB962C8B-B14F-4D97-AF65-F5344CB8AC3E}">
        <p14:creationId xmlns:p14="http://schemas.microsoft.com/office/powerpoint/2010/main" val="575621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14 distinct ecoregions used for National Nutrient Strategy</a:t>
            </a:r>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6</a:t>
            </a:fld>
            <a:endParaRPr lang="en-US"/>
          </a:p>
        </p:txBody>
      </p:sp>
    </p:spTree>
    <p:extLst>
      <p:ext uri="{BB962C8B-B14F-4D97-AF65-F5344CB8AC3E}">
        <p14:creationId xmlns:p14="http://schemas.microsoft.com/office/powerpoint/2010/main" val="1077864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Washington State DOT permit requires an assessment of TMDL </a:t>
            </a:r>
            <a:r>
              <a:rPr lang="en-US" baseline="0" dirty="0" err="1" smtClean="0"/>
              <a:t>wasteload</a:t>
            </a:r>
            <a:r>
              <a:rPr lang="en-US" baseline="0" dirty="0" smtClean="0"/>
              <a:t> allocations</a:t>
            </a:r>
          </a:p>
          <a:p>
            <a:endParaRPr lang="en-US" baseline="0" dirty="0" smtClean="0"/>
          </a:p>
          <a:p>
            <a:r>
              <a:rPr lang="en-US" sz="1200" kern="1200" dirty="0" smtClean="0">
                <a:solidFill>
                  <a:schemeClr val="tx1"/>
                </a:solidFill>
                <a:effectLst/>
                <a:latin typeface="+mn-lt"/>
                <a:ea typeface="+mn-ea"/>
                <a:cs typeface="+mn-cs"/>
              </a:rPr>
              <a:t>Kansas adopted a nutrient reduction plan in 2005 that included</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watershed restoration action plans, over 40 nutrient TMDLs, point source nutrient reductions, agriculture nutrient reductions, funding mechanisms, and a timeline for restoration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Missouri is currently developing a nutrient reduction strategy with over 90 stakeholders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Trading programs provide a means to meet regulatory obligations by purchasing environmentally equivalent (or superior) pollution reduction credits from another source at lower cost, thus achieving the same or greater water quality improvement at lower overall cost.</a:t>
            </a:r>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8</a:t>
            </a:fld>
            <a:endParaRPr lang="en-US"/>
          </a:p>
        </p:txBody>
      </p:sp>
    </p:spTree>
    <p:extLst>
      <p:ext uri="{BB962C8B-B14F-4D97-AF65-F5344CB8AC3E}">
        <p14:creationId xmlns:p14="http://schemas.microsoft.com/office/powerpoint/2010/main" val="331330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shown, there are many sources of nutrients that discharge to surface waters that have nothing to do with highway runoff (e.g., WWTP discharges, leaching from septic systems, animal waste, fertilizers, agricultural runoff, etc.). </a:t>
            </a:r>
          </a:p>
          <a:p>
            <a:endParaRPr lang="en-US" sz="1200" kern="1200" dirty="0" smtClean="0">
              <a:solidFill>
                <a:schemeClr val="tx1"/>
              </a:solidFill>
              <a:effectLst/>
              <a:latin typeface="+mn-lt"/>
              <a:ea typeface="+mn-ea"/>
              <a:cs typeface="+mn-cs"/>
            </a:endParaRPr>
          </a:p>
          <a:p>
            <a:r>
              <a:rPr lang="en-US" dirty="0" smtClean="0"/>
              <a:t>Highways and highway</a:t>
            </a:r>
            <a:r>
              <a:rPr lang="en-US" baseline="0" dirty="0" smtClean="0"/>
              <a:t> drainage systems </a:t>
            </a:r>
            <a:r>
              <a:rPr lang="en-US" dirty="0" smtClean="0"/>
              <a:t>often receive inputs via runoff or direct</a:t>
            </a:r>
            <a:r>
              <a:rPr lang="en-US" baseline="0" dirty="0" smtClean="0"/>
              <a:t> deposition</a:t>
            </a:r>
            <a:r>
              <a:rPr lang="en-US" dirty="0" smtClean="0"/>
              <a:t> from many of these land uses and thus many nutrient sources shown in this table could contribute to the load observed</a:t>
            </a:r>
            <a:r>
              <a:rPr lang="en-US" baseline="0" dirty="0" smtClean="0"/>
              <a:t> in </a:t>
            </a:r>
            <a:r>
              <a:rPr lang="en-US" dirty="0" smtClean="0"/>
              <a:t>highway runoff, even though the highway was not the original source.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10</a:t>
            </a:fld>
            <a:endParaRPr lang="en-US"/>
          </a:p>
        </p:txBody>
      </p:sp>
    </p:spTree>
    <p:extLst>
      <p:ext uri="{BB962C8B-B14F-4D97-AF65-F5344CB8AC3E}">
        <p14:creationId xmlns:p14="http://schemas.microsoft.com/office/powerpoint/2010/main" val="741793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these sources contribute to excess</a:t>
            </a:r>
            <a:r>
              <a:rPr lang="en-US" baseline="0" dirty="0" smtClean="0"/>
              <a:t> nitrogen and phosphorus reaching receiving waters. </a:t>
            </a:r>
            <a:endParaRPr lang="en-US" dirty="0" smtClean="0"/>
          </a:p>
          <a:p>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11</a:t>
            </a:fld>
            <a:endParaRPr lang="en-US"/>
          </a:p>
        </p:txBody>
      </p:sp>
    </p:spTree>
    <p:extLst>
      <p:ext uri="{BB962C8B-B14F-4D97-AF65-F5344CB8AC3E}">
        <p14:creationId xmlns:p14="http://schemas.microsoft.com/office/powerpoint/2010/main" val="741793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sources</a:t>
            </a:r>
            <a:r>
              <a:rPr lang="en-US" baseline="0" dirty="0" smtClean="0"/>
              <a:t> do not contribute evenly….</a:t>
            </a:r>
          </a:p>
          <a:p>
            <a:endParaRPr lang="en-US" dirty="0" smtClean="0"/>
          </a:p>
          <a:p>
            <a:r>
              <a:rPr lang="en-US" dirty="0" smtClean="0"/>
              <a:t>As an example, nutrient</a:t>
            </a:r>
            <a:r>
              <a:rPr lang="en-US" baseline="0" dirty="0" smtClean="0"/>
              <a:t> contribution analysis for the Chesapeake Bay indicates that urban stormwater contributes about 30% of phosphorus loads and about 10% of nitrogen loads. </a:t>
            </a:r>
          </a:p>
          <a:p>
            <a:r>
              <a:rPr lang="en-US" baseline="0" dirty="0" smtClean="0"/>
              <a:t>For the Gulf of Mexico with contributions from the Mississippi River, this fraction is even lower (note that urban population and related sources includes both stormwater and municipal wastewater).</a:t>
            </a:r>
            <a:endParaRPr lang="en-US" dirty="0"/>
          </a:p>
        </p:txBody>
      </p:sp>
      <p:sp>
        <p:nvSpPr>
          <p:cNvPr id="4" name="Slide Number Placeholder 3"/>
          <p:cNvSpPr>
            <a:spLocks noGrp="1"/>
          </p:cNvSpPr>
          <p:nvPr>
            <p:ph type="sldNum" sz="quarter" idx="10"/>
          </p:nvPr>
        </p:nvSpPr>
        <p:spPr/>
        <p:txBody>
          <a:bodyPr/>
          <a:lstStyle/>
          <a:p>
            <a:fld id="{6BDEBB7F-8CAD-4516-A3FF-483DDB1963E0}" type="slidenum">
              <a:rPr lang="en-US" smtClean="0"/>
              <a:t>12</a:t>
            </a:fld>
            <a:endParaRPr lang="en-US"/>
          </a:p>
        </p:txBody>
      </p:sp>
    </p:spTree>
    <p:extLst>
      <p:ext uri="{BB962C8B-B14F-4D97-AF65-F5344CB8AC3E}">
        <p14:creationId xmlns:p14="http://schemas.microsoft.com/office/powerpoint/2010/main" val="3112673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buClr>
                <a:schemeClr val="tx1">
                  <a:lumMod val="75000"/>
                  <a:lumOff val="25000"/>
                </a:schemeClr>
              </a:buCl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842203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ver">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72EE160-6077-2E4F-9133-C24B94A880CA}" type="slidenum">
              <a:rPr lang="en-US" smtClean="0"/>
              <a:pPr/>
              <a:t>‹#›</a:t>
            </a:fld>
            <a:endParaRPr lang="en-US"/>
          </a:p>
        </p:txBody>
      </p:sp>
      <p:sp>
        <p:nvSpPr>
          <p:cNvPr id="6" name="Title 1"/>
          <p:cNvSpPr>
            <a:spLocks noGrp="1"/>
          </p:cNvSpPr>
          <p:nvPr>
            <p:ph type="title"/>
          </p:nvPr>
        </p:nvSpPr>
        <p:spPr>
          <a:xfrm>
            <a:off x="722313" y="1676400"/>
            <a:ext cx="7772400" cy="1362075"/>
          </a:xfrm>
        </p:spPr>
        <p:txBody>
          <a:bodyPr anchor="b" anchorCtr="0"/>
          <a:lstStyle>
            <a:lvl1pPr algn="ctr">
              <a:defRPr sz="3200" b="1" cap="none"/>
            </a:lvl1pPr>
          </a:lstStyle>
          <a:p>
            <a:r>
              <a:rPr lang="en-US" dirty="0" smtClean="0"/>
              <a:t>Click to edit Master title style</a:t>
            </a:r>
            <a:endParaRPr lang="en-US" dirty="0"/>
          </a:p>
        </p:txBody>
      </p:sp>
      <p:sp>
        <p:nvSpPr>
          <p:cNvPr id="7" name="Text Placeholder 2"/>
          <p:cNvSpPr>
            <a:spLocks noGrp="1"/>
          </p:cNvSpPr>
          <p:nvPr>
            <p:ph type="body" idx="1"/>
          </p:nvPr>
        </p:nvSpPr>
        <p:spPr>
          <a:xfrm>
            <a:off x="722313" y="3048000"/>
            <a:ext cx="7772400" cy="1500187"/>
          </a:xfrm>
          <a:prstGeom prst="rect">
            <a:avLst/>
          </a:prstGeom>
        </p:spPr>
        <p:txBody>
          <a:bodyPr vert="horz" anchor="t" anchorCtr="0"/>
          <a:lstStyle>
            <a:lvl1pPr marL="0" indent="0" algn="ctr">
              <a:buNone/>
              <a:defRPr sz="2000">
                <a:solidFill>
                  <a:schemeClr val="tx1">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69014168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Divider">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72EE160-6077-2E4F-9133-C24B94A880CA}" type="slidenum">
              <a:rPr lang="en-US" smtClean="0"/>
              <a:pPr/>
              <a:t>‹#›</a:t>
            </a:fld>
            <a:endParaRPr lang="en-US"/>
          </a:p>
        </p:txBody>
      </p:sp>
      <p:sp>
        <p:nvSpPr>
          <p:cNvPr id="6" name="Title 1"/>
          <p:cNvSpPr>
            <a:spLocks noGrp="1"/>
          </p:cNvSpPr>
          <p:nvPr>
            <p:ph type="title"/>
          </p:nvPr>
        </p:nvSpPr>
        <p:spPr>
          <a:xfrm>
            <a:off x="722313" y="1676400"/>
            <a:ext cx="7772400" cy="1362075"/>
          </a:xfrm>
        </p:spPr>
        <p:txBody>
          <a:bodyPr anchor="b" anchorCtr="0"/>
          <a:lstStyle>
            <a:lvl1pPr algn="r">
              <a:defRPr sz="3200" b="1" cap="none"/>
            </a:lvl1pPr>
          </a:lstStyle>
          <a:p>
            <a:r>
              <a:rPr lang="en-US" dirty="0" smtClean="0"/>
              <a:t>Click to edit Master title style</a:t>
            </a:r>
            <a:endParaRPr lang="en-US" dirty="0"/>
          </a:p>
        </p:txBody>
      </p:sp>
      <p:sp>
        <p:nvSpPr>
          <p:cNvPr id="7" name="Text Placeholder 2"/>
          <p:cNvSpPr>
            <a:spLocks noGrp="1"/>
          </p:cNvSpPr>
          <p:nvPr>
            <p:ph type="body" idx="1"/>
          </p:nvPr>
        </p:nvSpPr>
        <p:spPr>
          <a:xfrm>
            <a:off x="722313" y="3048000"/>
            <a:ext cx="7772400" cy="1500187"/>
          </a:xfrm>
          <a:prstGeom prst="rect">
            <a:avLst/>
          </a:prstGeom>
        </p:spPr>
        <p:txBody>
          <a:bodyPr vert="horz" anchor="t" anchorCtr="0"/>
          <a:lstStyle>
            <a:lvl1pPr marL="0" indent="0" algn="r">
              <a:buNone/>
              <a:defRPr sz="2000">
                <a:solidFill>
                  <a:schemeClr val="tx1">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8679469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Divider Blue">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E72EE160-6077-2E4F-9133-C24B94A880CA}" type="slidenum">
              <a:rPr lang="en-US" smtClean="0"/>
              <a:pPr/>
              <a:t>‹#›</a:t>
            </a:fld>
            <a:endParaRPr lang="en-US" dirty="0"/>
          </a:p>
        </p:txBody>
      </p:sp>
      <p:sp>
        <p:nvSpPr>
          <p:cNvPr id="6" name="Title 1"/>
          <p:cNvSpPr>
            <a:spLocks noGrp="1"/>
          </p:cNvSpPr>
          <p:nvPr>
            <p:ph type="title"/>
          </p:nvPr>
        </p:nvSpPr>
        <p:spPr>
          <a:xfrm>
            <a:off x="722313" y="1676400"/>
            <a:ext cx="7772400" cy="1362075"/>
          </a:xfrm>
        </p:spPr>
        <p:txBody>
          <a:bodyPr anchor="b" anchorCtr="0"/>
          <a:lstStyle>
            <a:lvl1pPr algn="r">
              <a:defRPr sz="3200" b="1" cap="none">
                <a:solidFill>
                  <a:schemeClr val="bg1"/>
                </a:solidFill>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722313" y="3048000"/>
            <a:ext cx="7772400" cy="1500187"/>
          </a:xfrm>
          <a:prstGeom prst="rect">
            <a:avLst/>
          </a:prstGeom>
        </p:spPr>
        <p:txBody>
          <a:bodyPr vert="horz" anchor="t" anchorCtr="0"/>
          <a:lstStyle>
            <a:lvl1pPr marL="0" indent="0" algn="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5456901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Divider Green">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E72EE160-6077-2E4F-9133-C24B94A880CA}" type="slidenum">
              <a:rPr lang="en-US" smtClean="0"/>
              <a:pPr/>
              <a:t>‹#›</a:t>
            </a:fld>
            <a:endParaRPr lang="en-US" dirty="0"/>
          </a:p>
        </p:txBody>
      </p:sp>
      <p:sp>
        <p:nvSpPr>
          <p:cNvPr id="6" name="Title 1"/>
          <p:cNvSpPr>
            <a:spLocks noGrp="1"/>
          </p:cNvSpPr>
          <p:nvPr>
            <p:ph type="title"/>
          </p:nvPr>
        </p:nvSpPr>
        <p:spPr>
          <a:xfrm>
            <a:off x="722313" y="1676400"/>
            <a:ext cx="7772400" cy="1362075"/>
          </a:xfrm>
        </p:spPr>
        <p:txBody>
          <a:bodyPr anchor="b" anchorCtr="0"/>
          <a:lstStyle>
            <a:lvl1pPr algn="r">
              <a:defRPr sz="3200" b="1" cap="none">
                <a:solidFill>
                  <a:schemeClr val="bg1"/>
                </a:solidFill>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722313" y="3048000"/>
            <a:ext cx="7772400" cy="1500187"/>
          </a:xfrm>
          <a:prstGeom prst="rect">
            <a:avLst/>
          </a:prstGeom>
        </p:spPr>
        <p:txBody>
          <a:bodyPr vert="horz" anchor="t" anchorCtr="0"/>
          <a:lstStyle>
            <a:lvl1pPr marL="0" indent="0" algn="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51997797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Divider Clay">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E72EE160-6077-2E4F-9133-C24B94A880CA}" type="slidenum">
              <a:rPr lang="en-US" smtClean="0"/>
              <a:pPr/>
              <a:t>‹#›</a:t>
            </a:fld>
            <a:endParaRPr lang="en-US" dirty="0"/>
          </a:p>
        </p:txBody>
      </p:sp>
      <p:sp>
        <p:nvSpPr>
          <p:cNvPr id="6" name="Title 1"/>
          <p:cNvSpPr>
            <a:spLocks noGrp="1"/>
          </p:cNvSpPr>
          <p:nvPr>
            <p:ph type="title"/>
          </p:nvPr>
        </p:nvSpPr>
        <p:spPr>
          <a:xfrm>
            <a:off x="722313" y="1676400"/>
            <a:ext cx="7772400" cy="1362075"/>
          </a:xfrm>
        </p:spPr>
        <p:txBody>
          <a:bodyPr anchor="b" anchorCtr="0"/>
          <a:lstStyle>
            <a:lvl1pPr algn="r">
              <a:defRPr sz="3200" b="1" cap="none">
                <a:solidFill>
                  <a:schemeClr val="bg1"/>
                </a:solidFill>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722313" y="3048000"/>
            <a:ext cx="7772400" cy="1500187"/>
          </a:xfrm>
          <a:prstGeom prst="rect">
            <a:avLst/>
          </a:prstGeom>
        </p:spPr>
        <p:txBody>
          <a:bodyPr vert="horz" anchor="t" anchorCtr="0"/>
          <a:lstStyle>
            <a:lvl1pPr marL="0" indent="0" algn="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64669636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ver">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72EE160-6077-2E4F-9133-C24B94A880CA}" type="slidenum">
              <a:rPr lang="en-US" smtClean="0"/>
              <a:pPr/>
              <a:t>‹#›</a:t>
            </a:fld>
            <a:endParaRPr lang="en-US"/>
          </a:p>
        </p:txBody>
      </p:sp>
      <p:sp>
        <p:nvSpPr>
          <p:cNvPr id="6" name="Title 1"/>
          <p:cNvSpPr>
            <a:spLocks noGrp="1"/>
          </p:cNvSpPr>
          <p:nvPr>
            <p:ph type="title"/>
          </p:nvPr>
        </p:nvSpPr>
        <p:spPr>
          <a:xfrm>
            <a:off x="722313" y="1676400"/>
            <a:ext cx="7772400" cy="1362075"/>
          </a:xfrm>
        </p:spPr>
        <p:txBody>
          <a:bodyPr anchor="b" anchorCtr="0"/>
          <a:lstStyle>
            <a:lvl1pPr algn="ctr">
              <a:defRPr sz="3200" b="1" cap="none"/>
            </a:lvl1pPr>
          </a:lstStyle>
          <a:p>
            <a:r>
              <a:rPr lang="en-US" smtClean="0"/>
              <a:t>Click to edit Master title style</a:t>
            </a:r>
            <a:endParaRPr lang="en-US" dirty="0"/>
          </a:p>
        </p:txBody>
      </p:sp>
      <p:sp>
        <p:nvSpPr>
          <p:cNvPr id="7" name="Text Placeholder 2"/>
          <p:cNvSpPr>
            <a:spLocks noGrp="1"/>
          </p:cNvSpPr>
          <p:nvPr>
            <p:ph type="body" idx="1"/>
          </p:nvPr>
        </p:nvSpPr>
        <p:spPr>
          <a:xfrm>
            <a:off x="722313" y="3048000"/>
            <a:ext cx="7772400" cy="1500187"/>
          </a:xfrm>
          <a:prstGeom prst="rect">
            <a:avLst/>
          </a:prstGeom>
        </p:spPr>
        <p:txBody>
          <a:bodyPr vert="horz" anchor="t" anchorCtr="0"/>
          <a:lstStyle>
            <a:lvl1pPr marL="0" indent="0" algn="ctr">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9014168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buClr>
                <a:schemeClr val="tx1">
                  <a:lumMod val="75000"/>
                  <a:lumOff val="25000"/>
                </a:schemeClr>
              </a:buClr>
              <a:defRPr sz="2000"/>
            </a:lvl1pPr>
            <a:lvl2pPr>
              <a:buClr>
                <a:schemeClr val="tx1">
                  <a:lumMod val="75000"/>
                  <a:lumOff val="25000"/>
                </a:schemeClr>
              </a:buClr>
              <a:defRPr sz="2000">
                <a:solidFill>
                  <a:schemeClr val="bg2">
                    <a:lumMod val="50000"/>
                  </a:schemeClr>
                </a:solidFill>
              </a:defRPr>
            </a:lvl2pPr>
            <a:lvl3pPr>
              <a:buClr>
                <a:schemeClr val="tx1">
                  <a:lumMod val="75000"/>
                  <a:lumOff val="25000"/>
                </a:schemeClr>
              </a:buClr>
              <a:defRPr sz="1800">
                <a:solidFill>
                  <a:schemeClr val="bg2">
                    <a:lumMod val="50000"/>
                  </a:schemeClr>
                </a:solidFill>
              </a:defRPr>
            </a:lvl3pPr>
            <a:lvl4pPr>
              <a:buClr>
                <a:schemeClr val="tx1">
                  <a:lumMod val="75000"/>
                  <a:lumOff val="25000"/>
                </a:schemeClr>
              </a:buClr>
              <a:defRPr sz="1600">
                <a:solidFill>
                  <a:schemeClr val="bg2">
                    <a:lumMod val="50000"/>
                  </a:schemeClr>
                </a:solidFill>
              </a:defRPr>
            </a:lvl4pPr>
            <a:lvl5pPr>
              <a:buClr>
                <a:schemeClr val="tx1">
                  <a:lumMod val="75000"/>
                  <a:lumOff val="25000"/>
                </a:schemeClr>
              </a:buClr>
              <a:defRPr sz="1400">
                <a:solidFill>
                  <a:schemeClr val="bg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33943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cent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191000"/>
          </a:xfrm>
          <a:prstGeom prst="rect">
            <a:avLst/>
          </a:prstGeom>
        </p:spPr>
        <p:txBody>
          <a:bodyPr vert="horz" anchor="ctr"/>
          <a:lstStyle>
            <a:lvl1pPr marL="0" indent="0" algn="ctr">
              <a:buClr>
                <a:schemeClr val="tx1">
                  <a:lumMod val="75000"/>
                  <a:lumOff val="25000"/>
                </a:schemeClr>
              </a:buClr>
              <a:buFontTx/>
              <a:buNone/>
              <a:defRPr sz="2400"/>
            </a:lvl1pPr>
            <a:lvl2pPr marL="301625" indent="0" algn="ctr">
              <a:buClr>
                <a:schemeClr val="tx1">
                  <a:lumMod val="75000"/>
                  <a:lumOff val="25000"/>
                </a:schemeClr>
              </a:buClr>
              <a:buFontTx/>
              <a:buNone/>
              <a:defRPr sz="2400">
                <a:solidFill>
                  <a:schemeClr val="tx1"/>
                </a:solidFill>
              </a:defRPr>
            </a:lvl2pPr>
            <a:lvl3pPr marL="627063" indent="0" algn="ctr">
              <a:buClr>
                <a:schemeClr val="tx1">
                  <a:lumMod val="75000"/>
                  <a:lumOff val="25000"/>
                </a:schemeClr>
              </a:buClr>
              <a:buFontTx/>
              <a:buNone/>
              <a:defRPr sz="2000">
                <a:solidFill>
                  <a:schemeClr val="tx1"/>
                </a:solidFill>
              </a:defRPr>
            </a:lvl3pPr>
            <a:lvl4pPr marL="914400" indent="0" algn="ctr">
              <a:buClr>
                <a:schemeClr val="tx1">
                  <a:lumMod val="75000"/>
                  <a:lumOff val="25000"/>
                </a:schemeClr>
              </a:buClr>
              <a:buFontTx/>
              <a:buNone/>
              <a:defRPr sz="1800">
                <a:solidFill>
                  <a:schemeClr val="tx1"/>
                </a:solidFill>
              </a:defRPr>
            </a:lvl4pPr>
            <a:lvl5pPr marL="1233488" indent="0" algn="ctr">
              <a:buClr>
                <a:schemeClr val="tx1">
                  <a:lumMod val="75000"/>
                  <a:lumOff val="25000"/>
                </a:schemeClr>
              </a:buClr>
              <a:buFontTx/>
              <a:buNone/>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796669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w/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
          <p:cNvSpPr>
            <a:spLocks noGrp="1"/>
          </p:cNvSpPr>
          <p:nvPr>
            <p:ph type="body" sz="quarter" idx="10"/>
          </p:nvPr>
        </p:nvSpPr>
        <p:spPr>
          <a:xfrm>
            <a:off x="457200" y="1600200"/>
            <a:ext cx="8229600" cy="533400"/>
          </a:xfrm>
          <a:prstGeom prst="rect">
            <a:avLst/>
          </a:prstGeom>
        </p:spPr>
        <p:txBody>
          <a:bodyPr/>
          <a:lstStyle>
            <a:lvl1pPr marL="0" indent="0" algn="ctr">
              <a:buFontTx/>
              <a:buNone/>
              <a:defRPr sz="2000" b="1">
                <a:solidFill>
                  <a:schemeClr val="tx1"/>
                </a:solidFill>
              </a:defRPr>
            </a:lvl1pPr>
          </a:lstStyle>
          <a:p>
            <a:pPr lvl="0"/>
            <a:r>
              <a:rPr lang="en-US" smtClean="0"/>
              <a:t>Click to edit Master text styles</a:t>
            </a:r>
          </a:p>
        </p:txBody>
      </p:sp>
      <p:sp>
        <p:nvSpPr>
          <p:cNvPr id="5" name="Content Placeholder 2"/>
          <p:cNvSpPr>
            <a:spLocks noGrp="1"/>
          </p:cNvSpPr>
          <p:nvPr>
            <p:ph idx="1"/>
          </p:nvPr>
        </p:nvSpPr>
        <p:spPr>
          <a:xfrm>
            <a:off x="457200" y="2133600"/>
            <a:ext cx="8229600" cy="3992563"/>
          </a:xfrm>
          <a:prstGeom prst="rect">
            <a:avLst/>
          </a:prstGeom>
        </p:spPr>
        <p:txBody>
          <a:bodyPr vert="horz"/>
          <a:lstStyle>
            <a:lvl1pPr>
              <a:buClr>
                <a:schemeClr val="tx1">
                  <a:lumMod val="75000"/>
                  <a:lumOff val="25000"/>
                </a:schemeClr>
              </a:buClr>
              <a:defRPr sz="2000"/>
            </a:lvl1pPr>
            <a:lvl2pPr>
              <a:buClr>
                <a:schemeClr val="tx1">
                  <a:lumMod val="75000"/>
                  <a:lumOff val="25000"/>
                </a:schemeClr>
              </a:buClr>
              <a:defRPr sz="2000">
                <a:solidFill>
                  <a:schemeClr val="tx1"/>
                </a:solidFill>
              </a:defRPr>
            </a:lvl2pPr>
            <a:lvl3pPr>
              <a:buClr>
                <a:schemeClr val="tx1">
                  <a:lumMod val="75000"/>
                  <a:lumOff val="25000"/>
                </a:schemeClr>
              </a:buClr>
              <a:defRPr sz="1800">
                <a:solidFill>
                  <a:schemeClr val="tx1"/>
                </a:solidFill>
              </a:defRPr>
            </a:lvl3pPr>
            <a:lvl4pPr>
              <a:buClr>
                <a:schemeClr val="tx1">
                  <a:lumMod val="75000"/>
                  <a:lumOff val="25000"/>
                </a:schemeClr>
              </a:buClr>
              <a:defRPr sz="1600">
                <a:solidFill>
                  <a:schemeClr val="tx1"/>
                </a:solidFill>
              </a:defRPr>
            </a:lvl4pPr>
            <a:lvl5pPr>
              <a:buClr>
                <a:schemeClr val="tx1">
                  <a:lumMod val="75000"/>
                  <a:lumOff val="25000"/>
                </a:schemeClr>
              </a:buClr>
              <a:defRPr sz="1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384918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w/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
          <p:cNvSpPr>
            <a:spLocks noGrp="1"/>
          </p:cNvSpPr>
          <p:nvPr>
            <p:ph type="body" sz="quarter" idx="10"/>
          </p:nvPr>
        </p:nvSpPr>
        <p:spPr>
          <a:xfrm>
            <a:off x="457200" y="1600200"/>
            <a:ext cx="8229600" cy="533400"/>
          </a:xfrm>
          <a:prstGeom prst="rect">
            <a:avLst/>
          </a:prstGeom>
        </p:spPr>
        <p:txBody>
          <a:bodyPr/>
          <a:lstStyle>
            <a:lvl1pPr marL="0" indent="0" algn="ctr">
              <a:buFontTx/>
              <a:buNone/>
              <a:defRPr sz="2000" b="1">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41730532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81387"/>
            <a:ext cx="7772400" cy="1362075"/>
          </a:xfrm>
        </p:spPr>
        <p:txBody>
          <a:bodyPr anchor="t"/>
          <a:lstStyle>
            <a:lvl1pPr algn="r">
              <a:defRPr sz="3200" b="1" cap="none"/>
            </a:lvl1pPr>
          </a:lstStyle>
          <a:p>
            <a:r>
              <a:rPr lang="en-US" smtClean="0"/>
              <a:t>Click to edit Master title style</a:t>
            </a:r>
            <a:endParaRPr lang="en-US"/>
          </a:p>
        </p:txBody>
      </p:sp>
      <p:sp>
        <p:nvSpPr>
          <p:cNvPr id="3" name="Text Placeholder 2"/>
          <p:cNvSpPr>
            <a:spLocks noGrp="1"/>
          </p:cNvSpPr>
          <p:nvPr>
            <p:ph type="body" idx="1"/>
          </p:nvPr>
        </p:nvSpPr>
        <p:spPr>
          <a:xfrm>
            <a:off x="722313" y="1981200"/>
            <a:ext cx="7772400" cy="1500187"/>
          </a:xfrm>
          <a:prstGeom prst="rect">
            <a:avLst/>
          </a:prstGeom>
        </p:spPr>
        <p:txBody>
          <a:bodyPr vert="horz" anchor="b"/>
          <a:lstStyle>
            <a:lvl1pPr marL="0" indent="0" algn="r">
              <a:buNone/>
              <a:defRPr sz="2000">
                <a:solidFill>
                  <a:schemeClr val="tx1">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3784375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buClr>
                <a:schemeClr val="tx1">
                  <a:lumMod val="75000"/>
                  <a:lumOff val="25000"/>
                </a:schemeClr>
              </a:buClr>
              <a:defRPr sz="1800"/>
            </a:lvl1pPr>
            <a:lvl2pPr>
              <a:buClr>
                <a:schemeClr val="tx1">
                  <a:lumMod val="75000"/>
                  <a:lumOff val="25000"/>
                </a:schemeClr>
              </a:buClr>
              <a:defRPr sz="1600">
                <a:solidFill>
                  <a:schemeClr val="tx1"/>
                </a:solidFill>
              </a:defRPr>
            </a:lvl2pPr>
            <a:lvl3pPr>
              <a:buClr>
                <a:schemeClr val="tx1">
                  <a:lumMod val="75000"/>
                  <a:lumOff val="25000"/>
                </a:schemeClr>
              </a:buClr>
              <a:defRPr sz="1400">
                <a:solidFill>
                  <a:schemeClr val="tx1"/>
                </a:solidFill>
              </a:defRPr>
            </a:lvl3pPr>
            <a:lvl4pPr>
              <a:buClr>
                <a:schemeClr val="tx1">
                  <a:lumMod val="75000"/>
                  <a:lumOff val="25000"/>
                </a:schemeClr>
              </a:buClr>
              <a:defRPr sz="1200">
                <a:solidFill>
                  <a:schemeClr val="tx1"/>
                </a:solidFill>
              </a:defRPr>
            </a:lvl4pPr>
            <a:lvl5pPr>
              <a:buClr>
                <a:schemeClr val="tx1">
                  <a:lumMod val="75000"/>
                  <a:lumOff val="25000"/>
                </a:schemeClr>
              </a:buCl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buClr>
                <a:schemeClr val="tx1">
                  <a:lumMod val="75000"/>
                  <a:lumOff val="25000"/>
                </a:schemeClr>
              </a:buClr>
              <a:defRPr sz="1800"/>
            </a:lvl1pPr>
            <a:lvl2pPr>
              <a:buClr>
                <a:schemeClr val="tx1">
                  <a:lumMod val="75000"/>
                  <a:lumOff val="25000"/>
                </a:schemeClr>
              </a:buClr>
              <a:defRPr sz="1600">
                <a:solidFill>
                  <a:schemeClr val="tx1"/>
                </a:solidFill>
              </a:defRPr>
            </a:lvl2pPr>
            <a:lvl3pPr>
              <a:buClr>
                <a:schemeClr val="tx1">
                  <a:lumMod val="75000"/>
                  <a:lumOff val="25000"/>
                </a:schemeClr>
              </a:buClr>
              <a:defRPr sz="1400">
                <a:solidFill>
                  <a:schemeClr val="tx1"/>
                </a:solidFill>
              </a:defRPr>
            </a:lvl3pPr>
            <a:lvl4pPr>
              <a:buClr>
                <a:schemeClr val="tx1">
                  <a:lumMod val="75000"/>
                  <a:lumOff val="25000"/>
                </a:schemeClr>
              </a:buClr>
              <a:defRPr sz="1200">
                <a:solidFill>
                  <a:schemeClr val="tx1"/>
                </a:solidFill>
              </a:defRPr>
            </a:lvl4pPr>
            <a:lvl5pPr>
              <a:buClr>
                <a:schemeClr val="tx1">
                  <a:lumMod val="75000"/>
                  <a:lumOff val="25000"/>
                </a:schemeClr>
              </a:buCl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347542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Title 1"/>
          <p:cNvSpPr>
            <a:spLocks noGrp="1"/>
          </p:cNvSpPr>
          <p:nvPr>
            <p:ph type="title"/>
          </p:nvPr>
        </p:nvSpPr>
        <p:spPr>
          <a:xfrm>
            <a:off x="2171700" y="76200"/>
            <a:ext cx="6515100" cy="855663"/>
          </a:xfrm>
        </p:spPr>
        <p:txBody>
          <a:bodyPr/>
          <a:lstStyle/>
          <a:p>
            <a:r>
              <a:rPr lang="en-US" smtClean="0"/>
              <a:t>Click to edit Master title style</a:t>
            </a:r>
            <a:endParaRPr lang="en-US"/>
          </a:p>
        </p:txBody>
      </p:sp>
      <p:sp>
        <p:nvSpPr>
          <p:cNvPr id="8" name="Text Placeholder 1"/>
          <p:cNvSpPr>
            <a:spLocks noGrp="1"/>
          </p:cNvSpPr>
          <p:nvPr>
            <p:ph type="body" sz="quarter" idx="10"/>
          </p:nvPr>
        </p:nvSpPr>
        <p:spPr>
          <a:xfrm>
            <a:off x="457200" y="1600200"/>
            <a:ext cx="8229600" cy="533400"/>
          </a:xfrm>
          <a:prstGeom prst="rect">
            <a:avLst/>
          </a:prstGeom>
        </p:spPr>
        <p:txBody>
          <a:bodyPr/>
          <a:lstStyle>
            <a:lvl1pPr marL="0" indent="0" algn="ctr">
              <a:buFontTx/>
              <a:buNone/>
              <a:defRPr sz="2000" b="1">
                <a:solidFill>
                  <a:schemeClr val="tx1"/>
                </a:solidFill>
              </a:defRPr>
            </a:lvl1pPr>
          </a:lstStyle>
          <a:p>
            <a:pPr lvl="0"/>
            <a:r>
              <a:rPr lang="en-US" smtClean="0"/>
              <a:t>Click to edit Master text styles</a:t>
            </a:r>
          </a:p>
        </p:txBody>
      </p:sp>
      <p:sp>
        <p:nvSpPr>
          <p:cNvPr id="10" name="Content Placeholder 2"/>
          <p:cNvSpPr>
            <a:spLocks noGrp="1"/>
          </p:cNvSpPr>
          <p:nvPr>
            <p:ph idx="1"/>
          </p:nvPr>
        </p:nvSpPr>
        <p:spPr>
          <a:xfrm>
            <a:off x="457200" y="2133600"/>
            <a:ext cx="4038600" cy="3992563"/>
          </a:xfrm>
          <a:prstGeom prst="rect">
            <a:avLst/>
          </a:prstGeom>
        </p:spPr>
        <p:txBody>
          <a:bodyPr vert="horz"/>
          <a:lstStyle>
            <a:lvl1pPr>
              <a:buClr>
                <a:schemeClr val="tx1">
                  <a:lumMod val="75000"/>
                  <a:lumOff val="25000"/>
                </a:schemeClr>
              </a:buClr>
              <a:defRPr sz="1800"/>
            </a:lvl1pPr>
            <a:lvl2pPr>
              <a:buClr>
                <a:schemeClr val="tx1">
                  <a:lumMod val="75000"/>
                  <a:lumOff val="25000"/>
                </a:schemeClr>
              </a:buClr>
              <a:defRPr sz="1800">
                <a:solidFill>
                  <a:schemeClr val="tx1"/>
                </a:solidFill>
              </a:defRPr>
            </a:lvl2pPr>
            <a:lvl3pPr>
              <a:buClr>
                <a:schemeClr val="tx1">
                  <a:lumMod val="75000"/>
                  <a:lumOff val="25000"/>
                </a:schemeClr>
              </a:buClr>
              <a:defRPr sz="1600">
                <a:solidFill>
                  <a:schemeClr val="tx1"/>
                </a:solidFill>
              </a:defRPr>
            </a:lvl3pPr>
            <a:lvl4pPr>
              <a:buClr>
                <a:schemeClr val="tx1">
                  <a:lumMod val="75000"/>
                  <a:lumOff val="25000"/>
                </a:schemeClr>
              </a:buClr>
              <a:defRPr sz="1400">
                <a:solidFill>
                  <a:schemeClr val="tx1"/>
                </a:solidFill>
              </a:defRPr>
            </a:lvl4pPr>
            <a:lvl5pPr>
              <a:buClr>
                <a:schemeClr val="tx1">
                  <a:lumMod val="75000"/>
                  <a:lumOff val="25000"/>
                </a:schemeClr>
              </a:buClr>
              <a:defRPr sz="12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1"/>
          </p:nvPr>
        </p:nvSpPr>
        <p:spPr>
          <a:xfrm>
            <a:off x="4648200" y="2133600"/>
            <a:ext cx="4038600" cy="3992563"/>
          </a:xfrm>
          <a:prstGeom prst="rect">
            <a:avLst/>
          </a:prstGeom>
        </p:spPr>
        <p:txBody>
          <a:bodyPr vert="horz"/>
          <a:lstStyle>
            <a:lvl1pPr>
              <a:buClr>
                <a:schemeClr val="tx1">
                  <a:lumMod val="75000"/>
                  <a:lumOff val="25000"/>
                </a:schemeClr>
              </a:buClr>
              <a:defRPr sz="1800"/>
            </a:lvl1pPr>
            <a:lvl2pPr>
              <a:buClr>
                <a:schemeClr val="tx1">
                  <a:lumMod val="75000"/>
                  <a:lumOff val="25000"/>
                </a:schemeClr>
              </a:buClr>
              <a:defRPr sz="1800">
                <a:solidFill>
                  <a:schemeClr val="tx1"/>
                </a:solidFill>
              </a:defRPr>
            </a:lvl2pPr>
            <a:lvl3pPr>
              <a:buClr>
                <a:schemeClr val="tx1">
                  <a:lumMod val="75000"/>
                  <a:lumOff val="25000"/>
                </a:schemeClr>
              </a:buClr>
              <a:defRPr sz="1600">
                <a:solidFill>
                  <a:schemeClr val="tx1"/>
                </a:solidFill>
              </a:defRPr>
            </a:lvl3pPr>
            <a:lvl4pPr>
              <a:buClr>
                <a:schemeClr val="tx1">
                  <a:lumMod val="75000"/>
                  <a:lumOff val="25000"/>
                </a:schemeClr>
              </a:buClr>
              <a:defRPr sz="1400">
                <a:solidFill>
                  <a:schemeClr val="tx1"/>
                </a:solidFill>
              </a:defRPr>
            </a:lvl4pPr>
            <a:lvl5pPr>
              <a:buClr>
                <a:schemeClr val="tx1">
                  <a:lumMod val="75000"/>
                  <a:lumOff val="25000"/>
                </a:schemeClr>
              </a:buClr>
              <a:defRPr sz="12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61325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2 Headers">
    <p:spTree>
      <p:nvGrpSpPr>
        <p:cNvPr id="1" name=""/>
        <p:cNvGrpSpPr/>
        <p:nvPr/>
      </p:nvGrpSpPr>
      <p:grpSpPr>
        <a:xfrm>
          <a:off x="0" y="0"/>
          <a:ext cx="0" cy="0"/>
          <a:chOff x="0" y="0"/>
          <a:chExt cx="0" cy="0"/>
        </a:xfrm>
      </p:grpSpPr>
      <p:sp>
        <p:nvSpPr>
          <p:cNvPr id="7" name="Title 1"/>
          <p:cNvSpPr>
            <a:spLocks noGrp="1"/>
          </p:cNvSpPr>
          <p:nvPr>
            <p:ph type="title"/>
          </p:nvPr>
        </p:nvSpPr>
        <p:spPr>
          <a:xfrm>
            <a:off x="2171700" y="76200"/>
            <a:ext cx="6515100" cy="855663"/>
          </a:xfrm>
        </p:spPr>
        <p:txBody>
          <a:bodyPr/>
          <a:lstStyle/>
          <a:p>
            <a:r>
              <a:rPr lang="en-US" smtClean="0"/>
              <a:t>Click to edit Master title style</a:t>
            </a:r>
            <a:endParaRPr lang="en-US"/>
          </a:p>
        </p:txBody>
      </p:sp>
      <p:sp>
        <p:nvSpPr>
          <p:cNvPr id="8" name="Text Placeholder 1"/>
          <p:cNvSpPr>
            <a:spLocks noGrp="1"/>
          </p:cNvSpPr>
          <p:nvPr>
            <p:ph type="body" sz="quarter" idx="10"/>
          </p:nvPr>
        </p:nvSpPr>
        <p:spPr>
          <a:xfrm>
            <a:off x="457200" y="1600200"/>
            <a:ext cx="4038600" cy="533400"/>
          </a:xfrm>
          <a:prstGeom prst="rect">
            <a:avLst/>
          </a:prstGeom>
        </p:spPr>
        <p:txBody>
          <a:bodyPr/>
          <a:lstStyle>
            <a:lvl1pPr marL="0" indent="0" algn="l">
              <a:buFontTx/>
              <a:buNone/>
              <a:defRPr sz="2000" b="1">
                <a:solidFill>
                  <a:schemeClr val="tx1"/>
                </a:solidFill>
              </a:defRPr>
            </a:lvl1pPr>
          </a:lstStyle>
          <a:p>
            <a:pPr lvl="0"/>
            <a:r>
              <a:rPr lang="en-US" smtClean="0"/>
              <a:t>Click to edit Master text styles</a:t>
            </a:r>
          </a:p>
        </p:txBody>
      </p:sp>
      <p:sp>
        <p:nvSpPr>
          <p:cNvPr id="10" name="Content Placeholder 2"/>
          <p:cNvSpPr>
            <a:spLocks noGrp="1"/>
          </p:cNvSpPr>
          <p:nvPr>
            <p:ph idx="1"/>
          </p:nvPr>
        </p:nvSpPr>
        <p:spPr>
          <a:xfrm>
            <a:off x="457200" y="2133600"/>
            <a:ext cx="4038600" cy="3992563"/>
          </a:xfrm>
          <a:prstGeom prst="rect">
            <a:avLst/>
          </a:prstGeom>
        </p:spPr>
        <p:txBody>
          <a:bodyPr vert="horz"/>
          <a:lstStyle>
            <a:lvl1pPr>
              <a:buClr>
                <a:schemeClr val="tx1">
                  <a:lumMod val="75000"/>
                  <a:lumOff val="25000"/>
                </a:schemeClr>
              </a:buClr>
              <a:defRPr sz="2000"/>
            </a:lvl1pPr>
            <a:lvl2pPr>
              <a:buClr>
                <a:schemeClr val="tx1">
                  <a:lumMod val="75000"/>
                  <a:lumOff val="25000"/>
                </a:schemeClr>
              </a:buClr>
              <a:defRPr sz="2000">
                <a:solidFill>
                  <a:schemeClr val="tx1"/>
                </a:solidFill>
              </a:defRPr>
            </a:lvl2pPr>
            <a:lvl3pPr>
              <a:buClr>
                <a:schemeClr val="tx1">
                  <a:lumMod val="75000"/>
                  <a:lumOff val="25000"/>
                </a:schemeClr>
              </a:buClr>
              <a:defRPr sz="1800">
                <a:solidFill>
                  <a:schemeClr val="tx1"/>
                </a:solidFill>
              </a:defRPr>
            </a:lvl3pPr>
            <a:lvl4pPr>
              <a:buClr>
                <a:schemeClr val="tx1">
                  <a:lumMod val="75000"/>
                  <a:lumOff val="25000"/>
                </a:schemeClr>
              </a:buClr>
              <a:defRPr sz="1600">
                <a:solidFill>
                  <a:schemeClr val="tx1"/>
                </a:solidFill>
              </a:defRPr>
            </a:lvl4pPr>
            <a:lvl5pPr>
              <a:buClr>
                <a:schemeClr val="tx1">
                  <a:lumMod val="75000"/>
                  <a:lumOff val="25000"/>
                </a:schemeClr>
              </a:buClr>
              <a:defRPr sz="1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1"/>
          </p:nvPr>
        </p:nvSpPr>
        <p:spPr>
          <a:xfrm>
            <a:off x="4648200" y="2133600"/>
            <a:ext cx="4038600" cy="3992563"/>
          </a:xfrm>
          <a:prstGeom prst="rect">
            <a:avLst/>
          </a:prstGeom>
        </p:spPr>
        <p:txBody>
          <a:bodyPr vert="horz"/>
          <a:lstStyle>
            <a:lvl1pPr>
              <a:buClr>
                <a:schemeClr val="tx1">
                  <a:lumMod val="75000"/>
                  <a:lumOff val="25000"/>
                </a:schemeClr>
              </a:buClr>
              <a:defRPr sz="2000"/>
            </a:lvl1pPr>
            <a:lvl2pPr>
              <a:buClr>
                <a:schemeClr val="tx1">
                  <a:lumMod val="75000"/>
                  <a:lumOff val="25000"/>
                </a:schemeClr>
              </a:buClr>
              <a:defRPr sz="2000">
                <a:solidFill>
                  <a:schemeClr val="tx1"/>
                </a:solidFill>
              </a:defRPr>
            </a:lvl2pPr>
            <a:lvl3pPr>
              <a:buClr>
                <a:schemeClr val="tx1">
                  <a:lumMod val="75000"/>
                  <a:lumOff val="25000"/>
                </a:schemeClr>
              </a:buClr>
              <a:defRPr sz="1800">
                <a:solidFill>
                  <a:schemeClr val="tx1"/>
                </a:solidFill>
              </a:defRPr>
            </a:lvl3pPr>
            <a:lvl4pPr>
              <a:buClr>
                <a:schemeClr val="tx1">
                  <a:lumMod val="75000"/>
                  <a:lumOff val="25000"/>
                </a:schemeClr>
              </a:buClr>
              <a:defRPr sz="1600">
                <a:solidFill>
                  <a:schemeClr val="tx1"/>
                </a:solidFill>
              </a:defRPr>
            </a:lvl4pPr>
            <a:lvl5pPr>
              <a:buClr>
                <a:schemeClr val="tx1">
                  <a:lumMod val="75000"/>
                  <a:lumOff val="25000"/>
                </a:schemeClr>
              </a:buClr>
              <a:defRPr sz="1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1"/>
          <p:cNvSpPr>
            <a:spLocks noGrp="1"/>
          </p:cNvSpPr>
          <p:nvPr>
            <p:ph type="body" sz="quarter" idx="12"/>
          </p:nvPr>
        </p:nvSpPr>
        <p:spPr>
          <a:xfrm>
            <a:off x="4648200" y="1600200"/>
            <a:ext cx="4038600" cy="533400"/>
          </a:xfrm>
          <a:prstGeom prst="rect">
            <a:avLst/>
          </a:prstGeom>
        </p:spPr>
        <p:txBody>
          <a:bodyPr/>
          <a:lstStyle>
            <a:lvl1pPr marL="0" indent="0" algn="l">
              <a:buFontTx/>
              <a:buNone/>
              <a:defRPr sz="2000" b="1">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43979543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Divider">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72EE160-6077-2E4F-9133-C24B94A880CA}" type="slidenum">
              <a:rPr lang="en-US" smtClean="0"/>
              <a:pPr/>
              <a:t>‹#›</a:t>
            </a:fld>
            <a:endParaRPr lang="en-US"/>
          </a:p>
        </p:txBody>
      </p:sp>
      <p:sp>
        <p:nvSpPr>
          <p:cNvPr id="6" name="Title 1"/>
          <p:cNvSpPr>
            <a:spLocks noGrp="1"/>
          </p:cNvSpPr>
          <p:nvPr>
            <p:ph type="title"/>
          </p:nvPr>
        </p:nvSpPr>
        <p:spPr>
          <a:xfrm>
            <a:off x="722313" y="1676400"/>
            <a:ext cx="7772400" cy="1362075"/>
          </a:xfrm>
        </p:spPr>
        <p:txBody>
          <a:bodyPr anchor="b" anchorCtr="0"/>
          <a:lstStyle>
            <a:lvl1pPr algn="r">
              <a:defRPr sz="3200" b="1" cap="none"/>
            </a:lvl1pPr>
          </a:lstStyle>
          <a:p>
            <a:r>
              <a:rPr lang="en-US" smtClean="0"/>
              <a:t>Click to edit Master title style</a:t>
            </a:r>
            <a:endParaRPr lang="en-US" dirty="0"/>
          </a:p>
        </p:txBody>
      </p:sp>
      <p:sp>
        <p:nvSpPr>
          <p:cNvPr id="7" name="Text Placeholder 2"/>
          <p:cNvSpPr>
            <a:spLocks noGrp="1"/>
          </p:cNvSpPr>
          <p:nvPr>
            <p:ph type="body" idx="1"/>
          </p:nvPr>
        </p:nvSpPr>
        <p:spPr>
          <a:xfrm>
            <a:off x="722313" y="3048000"/>
            <a:ext cx="7772400" cy="1500187"/>
          </a:xfrm>
          <a:prstGeom prst="rect">
            <a:avLst/>
          </a:prstGeom>
        </p:spPr>
        <p:txBody>
          <a:bodyPr vert="horz" anchor="t" anchorCtr="0"/>
          <a:lstStyle>
            <a:lvl1pPr marL="0" indent="0" algn="r">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6794694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81387"/>
            <a:ext cx="7772400" cy="1362075"/>
          </a:xfrm>
        </p:spPr>
        <p:txBody>
          <a:bodyPr anchor="t"/>
          <a:lstStyle>
            <a:lvl1pPr algn="r">
              <a:defRPr sz="3200" b="1" cap="none"/>
            </a:lvl1pPr>
          </a:lstStyle>
          <a:p>
            <a:r>
              <a:rPr lang="en-US" smtClean="0"/>
              <a:t>Click to edit Master title style</a:t>
            </a:r>
            <a:endParaRPr lang="en-US"/>
          </a:p>
        </p:txBody>
      </p:sp>
      <p:sp>
        <p:nvSpPr>
          <p:cNvPr id="3" name="Text Placeholder 2"/>
          <p:cNvSpPr>
            <a:spLocks noGrp="1"/>
          </p:cNvSpPr>
          <p:nvPr>
            <p:ph type="body" idx="1"/>
          </p:nvPr>
        </p:nvSpPr>
        <p:spPr>
          <a:xfrm>
            <a:off x="722313" y="1981200"/>
            <a:ext cx="7772400" cy="1500187"/>
          </a:xfrm>
          <a:prstGeom prst="rect">
            <a:avLst/>
          </a:prstGeom>
        </p:spPr>
        <p:txBody>
          <a:bodyPr vert="horz" anchor="b"/>
          <a:lstStyle>
            <a:lvl1pPr marL="0" indent="0" algn="r">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8331119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314022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3008313" cy="6096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676401"/>
            <a:ext cx="5111750" cy="4572000"/>
          </a:xfrm>
          <a:prstGeom prst="rect">
            <a:avLst/>
          </a:prstGeom>
        </p:spPr>
        <p:txBody>
          <a:bodyPr vert="horz"/>
          <a:lstStyle>
            <a:lvl1pPr>
              <a:buClr>
                <a:schemeClr val="tx1">
                  <a:lumMod val="75000"/>
                  <a:lumOff val="25000"/>
                </a:schemeClr>
              </a:buClr>
              <a:defRPr sz="2400"/>
            </a:lvl1pPr>
            <a:lvl2pPr>
              <a:buClr>
                <a:schemeClr val="tx1">
                  <a:lumMod val="75000"/>
                  <a:lumOff val="25000"/>
                </a:schemeClr>
              </a:buClr>
              <a:defRPr sz="2000"/>
            </a:lvl2pPr>
            <a:lvl3pPr>
              <a:buClr>
                <a:schemeClr val="tx1">
                  <a:lumMod val="75000"/>
                  <a:lumOff val="25000"/>
                </a:schemeClr>
              </a:buClr>
              <a:defRPr sz="1800"/>
            </a:lvl3pPr>
            <a:lvl4pPr>
              <a:buClr>
                <a:schemeClr val="tx1">
                  <a:lumMod val="75000"/>
                  <a:lumOff val="25000"/>
                </a:schemeClr>
              </a:buClr>
              <a:defRPr sz="1600"/>
            </a:lvl4pPr>
            <a:lvl5pPr>
              <a:buClr>
                <a:schemeClr val="tx1">
                  <a:lumMod val="75000"/>
                  <a:lumOff val="25000"/>
                </a:schemeClr>
              </a:buCl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286001"/>
            <a:ext cx="3008313" cy="3962399"/>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522653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4826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70037"/>
            <a:ext cx="5486400" cy="35052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sym typeface="Calibri" charset="0"/>
              </a:rPr>
              <a:t>Drag picture to placeholder or click icon to add</a:t>
            </a:r>
          </a:p>
        </p:txBody>
      </p:sp>
      <p:sp>
        <p:nvSpPr>
          <p:cNvPr id="4" name="Text Placeholder 3"/>
          <p:cNvSpPr>
            <a:spLocks noGrp="1"/>
          </p:cNvSpPr>
          <p:nvPr>
            <p:ph type="body" sz="half" idx="2"/>
          </p:nvPr>
        </p:nvSpPr>
        <p:spPr>
          <a:xfrm>
            <a:off x="1792288" y="5715000"/>
            <a:ext cx="5486400" cy="5000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976963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buClr>
                <a:schemeClr val="tx1">
                  <a:lumMod val="75000"/>
                  <a:lumOff val="25000"/>
                </a:schemeClr>
              </a:buCl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33643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Divider Blue">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E72EE160-6077-2E4F-9133-C24B94A880CA}" type="slidenum">
              <a:rPr lang="en-US" smtClean="0"/>
              <a:pPr/>
              <a:t>‹#›</a:t>
            </a:fld>
            <a:endParaRPr lang="en-US"/>
          </a:p>
        </p:txBody>
      </p:sp>
      <p:sp>
        <p:nvSpPr>
          <p:cNvPr id="6" name="Title 1"/>
          <p:cNvSpPr>
            <a:spLocks noGrp="1"/>
          </p:cNvSpPr>
          <p:nvPr>
            <p:ph type="title"/>
          </p:nvPr>
        </p:nvSpPr>
        <p:spPr>
          <a:xfrm>
            <a:off x="722313" y="1676400"/>
            <a:ext cx="7772400" cy="1362075"/>
          </a:xfrm>
        </p:spPr>
        <p:txBody>
          <a:bodyPr anchor="b" anchorCtr="0"/>
          <a:lstStyle>
            <a:lvl1pPr algn="r">
              <a:defRPr sz="3200" b="1" cap="none">
                <a:solidFill>
                  <a:schemeClr val="bg1"/>
                </a:solidFill>
              </a:defRPr>
            </a:lvl1pPr>
          </a:lstStyle>
          <a:p>
            <a:r>
              <a:rPr lang="en-US" smtClean="0"/>
              <a:t>Click to edit Master title style</a:t>
            </a:r>
            <a:endParaRPr lang="en-US" dirty="0"/>
          </a:p>
        </p:txBody>
      </p:sp>
      <p:sp>
        <p:nvSpPr>
          <p:cNvPr id="7" name="Text Placeholder 2"/>
          <p:cNvSpPr>
            <a:spLocks noGrp="1"/>
          </p:cNvSpPr>
          <p:nvPr>
            <p:ph type="body" idx="1"/>
          </p:nvPr>
        </p:nvSpPr>
        <p:spPr>
          <a:xfrm>
            <a:off x="722313" y="3048000"/>
            <a:ext cx="7772400" cy="1500187"/>
          </a:xfrm>
          <a:prstGeom prst="rect">
            <a:avLst/>
          </a:prstGeom>
        </p:spPr>
        <p:txBody>
          <a:bodyPr vert="horz" anchor="t" anchorCtr="0"/>
          <a:lstStyle>
            <a:lvl1pPr marL="0" indent="0" algn="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456901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buClr>
                <a:schemeClr val="tx1">
                  <a:lumMod val="75000"/>
                  <a:lumOff val="25000"/>
                </a:schemeClr>
              </a:buClr>
              <a:defRPr sz="2800"/>
            </a:lvl1pPr>
            <a:lvl2pPr>
              <a:buClr>
                <a:schemeClr val="tx1">
                  <a:lumMod val="75000"/>
                  <a:lumOff val="25000"/>
                </a:schemeClr>
              </a:buClr>
              <a:defRPr sz="2400"/>
            </a:lvl2pPr>
            <a:lvl3pPr>
              <a:buClr>
                <a:schemeClr val="tx1">
                  <a:lumMod val="75000"/>
                  <a:lumOff val="25000"/>
                </a:schemeClr>
              </a:buClr>
              <a:defRPr sz="2000"/>
            </a:lvl3pPr>
            <a:lvl4pPr>
              <a:buClr>
                <a:schemeClr val="tx1">
                  <a:lumMod val="75000"/>
                  <a:lumOff val="25000"/>
                </a:schemeClr>
              </a:buClr>
              <a:defRPr sz="1800"/>
            </a:lvl4pPr>
            <a:lvl5pPr>
              <a:buClr>
                <a:schemeClr val="tx1">
                  <a:lumMod val="75000"/>
                  <a:lumOff val="25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buClr>
                <a:schemeClr val="tx1">
                  <a:lumMod val="75000"/>
                  <a:lumOff val="25000"/>
                </a:schemeClr>
              </a:buClr>
              <a:defRPr sz="2800"/>
            </a:lvl1pPr>
            <a:lvl2pPr>
              <a:buClr>
                <a:schemeClr val="tx1">
                  <a:lumMod val="75000"/>
                  <a:lumOff val="25000"/>
                </a:schemeClr>
              </a:buClr>
              <a:defRPr sz="2400"/>
            </a:lvl2pPr>
            <a:lvl3pPr>
              <a:buClr>
                <a:schemeClr val="tx1">
                  <a:lumMod val="75000"/>
                  <a:lumOff val="25000"/>
                </a:schemeClr>
              </a:buClr>
              <a:defRPr sz="2000"/>
            </a:lvl3pPr>
            <a:lvl4pPr>
              <a:buClr>
                <a:schemeClr val="tx1">
                  <a:lumMod val="75000"/>
                  <a:lumOff val="25000"/>
                </a:schemeClr>
              </a:buClr>
              <a:defRPr sz="1800"/>
            </a:lvl4pPr>
            <a:lvl5pPr>
              <a:buClr>
                <a:schemeClr val="tx1">
                  <a:lumMod val="75000"/>
                  <a:lumOff val="25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436232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Divider Green">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E72EE160-6077-2E4F-9133-C24B94A880CA}" type="slidenum">
              <a:rPr lang="en-US" smtClean="0"/>
              <a:pPr/>
              <a:t>‹#›</a:t>
            </a:fld>
            <a:endParaRPr lang="en-US"/>
          </a:p>
        </p:txBody>
      </p:sp>
      <p:sp>
        <p:nvSpPr>
          <p:cNvPr id="6" name="Title 1"/>
          <p:cNvSpPr>
            <a:spLocks noGrp="1"/>
          </p:cNvSpPr>
          <p:nvPr>
            <p:ph type="title"/>
          </p:nvPr>
        </p:nvSpPr>
        <p:spPr>
          <a:xfrm>
            <a:off x="722313" y="1676400"/>
            <a:ext cx="7772400" cy="1362075"/>
          </a:xfrm>
        </p:spPr>
        <p:txBody>
          <a:bodyPr anchor="b" anchorCtr="0"/>
          <a:lstStyle>
            <a:lvl1pPr algn="r">
              <a:defRPr sz="3200" b="1" cap="none">
                <a:solidFill>
                  <a:schemeClr val="bg1"/>
                </a:solidFill>
              </a:defRPr>
            </a:lvl1pPr>
          </a:lstStyle>
          <a:p>
            <a:r>
              <a:rPr lang="en-US" smtClean="0"/>
              <a:t>Click to edit Master title style</a:t>
            </a:r>
            <a:endParaRPr lang="en-US" dirty="0"/>
          </a:p>
        </p:txBody>
      </p:sp>
      <p:sp>
        <p:nvSpPr>
          <p:cNvPr id="7" name="Text Placeholder 2"/>
          <p:cNvSpPr>
            <a:spLocks noGrp="1"/>
          </p:cNvSpPr>
          <p:nvPr>
            <p:ph type="body" idx="1"/>
          </p:nvPr>
        </p:nvSpPr>
        <p:spPr>
          <a:xfrm>
            <a:off x="722313" y="3048000"/>
            <a:ext cx="7772400" cy="1500187"/>
          </a:xfrm>
          <a:prstGeom prst="rect">
            <a:avLst/>
          </a:prstGeom>
        </p:spPr>
        <p:txBody>
          <a:bodyPr vert="horz" anchor="t" anchorCtr="0"/>
          <a:lstStyle>
            <a:lvl1pPr marL="0" indent="0" algn="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1997797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Divider Clay">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E72EE160-6077-2E4F-9133-C24B94A880CA}" type="slidenum">
              <a:rPr lang="en-US" smtClean="0"/>
              <a:pPr/>
              <a:t>‹#›</a:t>
            </a:fld>
            <a:endParaRPr lang="en-US"/>
          </a:p>
        </p:txBody>
      </p:sp>
      <p:sp>
        <p:nvSpPr>
          <p:cNvPr id="6" name="Title 1"/>
          <p:cNvSpPr>
            <a:spLocks noGrp="1"/>
          </p:cNvSpPr>
          <p:nvPr>
            <p:ph type="title"/>
          </p:nvPr>
        </p:nvSpPr>
        <p:spPr>
          <a:xfrm>
            <a:off x="722313" y="1676400"/>
            <a:ext cx="7772400" cy="1362075"/>
          </a:xfrm>
        </p:spPr>
        <p:txBody>
          <a:bodyPr anchor="b" anchorCtr="0"/>
          <a:lstStyle>
            <a:lvl1pPr algn="r">
              <a:defRPr sz="3200" b="1" cap="none">
                <a:solidFill>
                  <a:schemeClr val="bg1"/>
                </a:solidFill>
              </a:defRPr>
            </a:lvl1pPr>
          </a:lstStyle>
          <a:p>
            <a:r>
              <a:rPr lang="en-US" smtClean="0"/>
              <a:t>Click to edit Master title style</a:t>
            </a:r>
            <a:endParaRPr lang="en-US" dirty="0"/>
          </a:p>
        </p:txBody>
      </p:sp>
      <p:sp>
        <p:nvSpPr>
          <p:cNvPr id="7" name="Text Placeholder 2"/>
          <p:cNvSpPr>
            <a:spLocks noGrp="1"/>
          </p:cNvSpPr>
          <p:nvPr>
            <p:ph type="body" idx="1"/>
          </p:nvPr>
        </p:nvSpPr>
        <p:spPr>
          <a:xfrm>
            <a:off x="722313" y="3048000"/>
            <a:ext cx="7772400" cy="1500187"/>
          </a:xfrm>
          <a:prstGeom prst="rect">
            <a:avLst/>
          </a:prstGeom>
        </p:spPr>
        <p:txBody>
          <a:bodyPr vert="horz" anchor="t" anchorCtr="0"/>
          <a:lstStyle>
            <a:lvl1pPr marL="0" indent="0" algn="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4669636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5A45A6-4767-4A56-A8A0-8436CB311FF0}" type="datetimeFigureOut">
              <a:rPr lang="en-US" smtClean="0"/>
              <a:t>8/4/2014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DD11AD2-9FAC-4BFD-897B-D5A10686AE7C}" type="slidenum">
              <a:rPr lang="en-US" smtClean="0"/>
              <a:t>‹#›</a:t>
            </a:fld>
            <a:endParaRPr lang="en-US"/>
          </a:p>
        </p:txBody>
      </p:sp>
    </p:spTree>
    <p:extLst>
      <p:ext uri="{BB962C8B-B14F-4D97-AF65-F5344CB8AC3E}">
        <p14:creationId xmlns:p14="http://schemas.microsoft.com/office/powerpoint/2010/main" val="3277533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568545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73004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3008313" cy="6096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676401"/>
            <a:ext cx="5111750" cy="4572000"/>
          </a:xfrm>
          <a:prstGeom prst="rect">
            <a:avLst/>
          </a:prstGeom>
        </p:spPr>
        <p:txBody>
          <a:bodyPr vert="horz"/>
          <a:lstStyle>
            <a:lvl1pPr>
              <a:buClr>
                <a:schemeClr val="tx1">
                  <a:lumMod val="75000"/>
                  <a:lumOff val="25000"/>
                </a:schemeClr>
              </a:buClr>
              <a:defRPr sz="2400"/>
            </a:lvl1pPr>
            <a:lvl2pPr>
              <a:buClr>
                <a:schemeClr val="tx1">
                  <a:lumMod val="75000"/>
                  <a:lumOff val="25000"/>
                </a:schemeClr>
              </a:buClr>
              <a:defRPr sz="2000"/>
            </a:lvl2pPr>
            <a:lvl3pPr>
              <a:buClr>
                <a:schemeClr val="tx1">
                  <a:lumMod val="75000"/>
                  <a:lumOff val="25000"/>
                </a:schemeClr>
              </a:buClr>
              <a:defRPr sz="1800"/>
            </a:lvl3pPr>
            <a:lvl4pPr>
              <a:buClr>
                <a:schemeClr val="tx1">
                  <a:lumMod val="75000"/>
                  <a:lumOff val="25000"/>
                </a:schemeClr>
              </a:buClr>
              <a:defRPr sz="1600"/>
            </a:lvl4pPr>
            <a:lvl5pPr>
              <a:buClr>
                <a:schemeClr val="tx1">
                  <a:lumMod val="75000"/>
                  <a:lumOff val="25000"/>
                </a:schemeClr>
              </a:buCl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286001"/>
            <a:ext cx="3008313" cy="3962399"/>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3695742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4826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70037"/>
            <a:ext cx="5486400" cy="35052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715000"/>
            <a:ext cx="5486400" cy="5000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5779639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buClr>
                <a:schemeClr val="tx1">
                  <a:lumMod val="75000"/>
                  <a:lumOff val="25000"/>
                </a:schemeClr>
              </a:buCl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23966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ver">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72EE160-6077-2E4F-9133-C24B94A880CA}" type="slidenum">
              <a:rPr lang="en-US" smtClean="0"/>
              <a:pPr/>
              <a:t>‹#›</a:t>
            </a:fld>
            <a:endParaRPr lang="en-US"/>
          </a:p>
        </p:txBody>
      </p:sp>
      <p:sp>
        <p:nvSpPr>
          <p:cNvPr id="6" name="Title 1"/>
          <p:cNvSpPr>
            <a:spLocks noGrp="1"/>
          </p:cNvSpPr>
          <p:nvPr>
            <p:ph type="title"/>
          </p:nvPr>
        </p:nvSpPr>
        <p:spPr>
          <a:xfrm>
            <a:off x="722313" y="1676400"/>
            <a:ext cx="7772400" cy="1362075"/>
          </a:xfrm>
        </p:spPr>
        <p:txBody>
          <a:bodyPr anchor="b" anchorCtr="0"/>
          <a:lstStyle>
            <a:lvl1pPr algn="ctr">
              <a:defRPr sz="3200" b="1" cap="none"/>
            </a:lvl1pPr>
          </a:lstStyle>
          <a:p>
            <a:r>
              <a:rPr lang="en-US" smtClean="0"/>
              <a:t>Click to edit Master title style</a:t>
            </a:r>
            <a:endParaRPr lang="en-US" dirty="0"/>
          </a:p>
        </p:txBody>
      </p:sp>
      <p:sp>
        <p:nvSpPr>
          <p:cNvPr id="7" name="Text Placeholder 2"/>
          <p:cNvSpPr>
            <a:spLocks noGrp="1"/>
          </p:cNvSpPr>
          <p:nvPr>
            <p:ph type="body" idx="1"/>
          </p:nvPr>
        </p:nvSpPr>
        <p:spPr>
          <a:xfrm>
            <a:off x="722313" y="3048000"/>
            <a:ext cx="7772400" cy="1500187"/>
          </a:xfrm>
          <a:prstGeom prst="rect">
            <a:avLst/>
          </a:prstGeom>
        </p:spPr>
        <p:txBody>
          <a:bodyPr vert="horz" anchor="t" anchorCtr="0"/>
          <a:lstStyle>
            <a:lvl1pPr marL="0" indent="0" algn="ctr">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901416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6.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2171700" y="76200"/>
            <a:ext cx="6515100"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dirty="0">
                <a:sym typeface="Helvetica" charset="0"/>
              </a:rPr>
              <a:t>Click to edit Master title style</a:t>
            </a:r>
          </a:p>
        </p:txBody>
      </p:sp>
      <p:sp>
        <p:nvSpPr>
          <p:cNvPr id="4" name="Slide Number Placeholder 3"/>
          <p:cNvSpPr>
            <a:spLocks noGrp="1"/>
          </p:cNvSpPr>
          <p:nvPr>
            <p:ph type="sldNum" sz="quarter" idx="4"/>
          </p:nvPr>
        </p:nvSpPr>
        <p:spPr>
          <a:xfrm>
            <a:off x="76200" y="6492875"/>
            <a:ext cx="6096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fld id="{E72EE160-6077-2E4F-9133-C24B94A880CA}" type="slidenum">
              <a:rPr lang="en-US" smtClean="0"/>
              <a:pPr/>
              <a:t>‹#›</a:t>
            </a:fld>
            <a:endParaRPr lang="en-US"/>
          </a:p>
        </p:txBody>
      </p:sp>
    </p:spTree>
    <p:extLst>
      <p:ext uri="{BB962C8B-B14F-4D97-AF65-F5344CB8AC3E}">
        <p14:creationId xmlns:p14="http://schemas.microsoft.com/office/powerpoint/2010/main" val="4086014343"/>
      </p:ext>
    </p:extLst>
  </p:cSld>
  <p:clrMap bg1="lt1" tx1="dk1" bg2="lt2" tx2="dk2" accent1="accent1" accent2="accent2" accent3="accent3" accent4="accent4" accent5="accent5" accent6="accent6" hlink="hlink" folHlink="folHlink"/>
  <p:sldLayoutIdLst>
    <p:sldLayoutId id="2147483761" r:id="rId1"/>
    <p:sldLayoutId id="2147483763" r:id="rId2"/>
    <p:sldLayoutId id="2147483764" r:id="rId3"/>
    <p:sldLayoutId id="2147483765" r:id="rId4"/>
    <p:sldLayoutId id="2147483766" r:id="rId5"/>
    <p:sldLayoutId id="2147483767" r:id="rId6"/>
    <p:sldLayoutId id="2147483768" r:id="rId7"/>
    <p:sldLayoutId id="2147483769" r:id="rId8"/>
    <p:sldLayoutId id="2147483788" r:id="rId9"/>
    <p:sldLayoutId id="2147483755" r:id="rId10"/>
    <p:sldLayoutId id="2147483754" r:id="rId11"/>
    <p:sldLayoutId id="2147483756" r:id="rId12"/>
    <p:sldLayoutId id="2147483757" r:id="rId13"/>
    <p:sldLayoutId id="2147483758" r:id="rId14"/>
  </p:sldLayoutIdLst>
  <p:transition/>
  <p:txStyles>
    <p:titleStyle>
      <a:lvl1pPr algn="r" rtl="0" eaLnBrk="0" fontAlgn="base" hangingPunct="0">
        <a:spcBef>
          <a:spcPct val="0"/>
        </a:spcBef>
        <a:spcAft>
          <a:spcPct val="0"/>
        </a:spcAft>
        <a:defRPr sz="2400" b="1">
          <a:solidFill>
            <a:srgbClr val="073E87"/>
          </a:solidFill>
          <a:latin typeface="+mj-lt"/>
          <a:ea typeface="ＭＳ Ｐゴシック" charset="0"/>
          <a:cs typeface="ＭＳ Ｐゴシック" charset="0"/>
          <a:sym typeface="Helvetica" charset="0"/>
        </a:defRPr>
      </a:lvl1pPr>
      <a:lvl2pPr algn="r" rtl="0" eaLnBrk="0" fontAlgn="base" hangingPunct="0">
        <a:spcBef>
          <a:spcPct val="0"/>
        </a:spcBef>
        <a:spcAft>
          <a:spcPct val="0"/>
        </a:spcAft>
        <a:defRPr sz="2400" b="1">
          <a:solidFill>
            <a:srgbClr val="073E87"/>
          </a:solidFill>
          <a:latin typeface="Arial" charset="0"/>
          <a:ea typeface="ＭＳ Ｐゴシック" charset="0"/>
          <a:cs typeface="ＭＳ Ｐゴシック" charset="0"/>
          <a:sym typeface="Helvetica" charset="0"/>
        </a:defRPr>
      </a:lvl2pPr>
      <a:lvl3pPr algn="r" rtl="0" eaLnBrk="0" fontAlgn="base" hangingPunct="0">
        <a:spcBef>
          <a:spcPct val="0"/>
        </a:spcBef>
        <a:spcAft>
          <a:spcPct val="0"/>
        </a:spcAft>
        <a:defRPr sz="2400" b="1">
          <a:solidFill>
            <a:srgbClr val="073E87"/>
          </a:solidFill>
          <a:latin typeface="Arial" charset="0"/>
          <a:ea typeface="ＭＳ Ｐゴシック" charset="0"/>
          <a:cs typeface="ＭＳ Ｐゴシック" charset="0"/>
          <a:sym typeface="Helvetica" charset="0"/>
        </a:defRPr>
      </a:lvl3pPr>
      <a:lvl4pPr algn="r" rtl="0" eaLnBrk="0" fontAlgn="base" hangingPunct="0">
        <a:spcBef>
          <a:spcPct val="0"/>
        </a:spcBef>
        <a:spcAft>
          <a:spcPct val="0"/>
        </a:spcAft>
        <a:defRPr sz="2400" b="1">
          <a:solidFill>
            <a:srgbClr val="073E87"/>
          </a:solidFill>
          <a:latin typeface="Arial" charset="0"/>
          <a:ea typeface="ＭＳ Ｐゴシック" charset="0"/>
          <a:cs typeface="ＭＳ Ｐゴシック" charset="0"/>
          <a:sym typeface="Helvetica" charset="0"/>
        </a:defRPr>
      </a:lvl4pPr>
      <a:lvl5pPr algn="r" rtl="0" eaLnBrk="0" fontAlgn="base" hangingPunct="0">
        <a:spcBef>
          <a:spcPct val="0"/>
        </a:spcBef>
        <a:spcAft>
          <a:spcPct val="0"/>
        </a:spcAft>
        <a:defRPr sz="2400" b="1">
          <a:solidFill>
            <a:srgbClr val="073E87"/>
          </a:solidFill>
          <a:latin typeface="Arial" charset="0"/>
          <a:ea typeface="ＭＳ Ｐゴシック" charset="0"/>
          <a:cs typeface="ＭＳ Ｐゴシック" charset="0"/>
          <a:sym typeface="Helvetica" charset="0"/>
        </a:defRPr>
      </a:lvl5pPr>
      <a:lvl6pPr marL="457200" algn="r" rtl="0" fontAlgn="base">
        <a:spcBef>
          <a:spcPct val="0"/>
        </a:spcBef>
        <a:spcAft>
          <a:spcPct val="0"/>
        </a:spcAft>
        <a:defRPr sz="3200" b="1">
          <a:solidFill>
            <a:srgbClr val="073E87"/>
          </a:solidFill>
          <a:latin typeface="Helvetica" charset="0"/>
          <a:ea typeface="ヒラギノ角ゴ ProN W6" charset="0"/>
          <a:cs typeface="ヒラギノ角ゴ ProN W6" charset="0"/>
          <a:sym typeface="Helvetica" charset="0"/>
        </a:defRPr>
      </a:lvl6pPr>
      <a:lvl7pPr marL="914400" algn="r" rtl="0" fontAlgn="base">
        <a:spcBef>
          <a:spcPct val="0"/>
        </a:spcBef>
        <a:spcAft>
          <a:spcPct val="0"/>
        </a:spcAft>
        <a:defRPr sz="3200" b="1">
          <a:solidFill>
            <a:srgbClr val="073E87"/>
          </a:solidFill>
          <a:latin typeface="Helvetica" charset="0"/>
          <a:ea typeface="ヒラギノ角ゴ ProN W6" charset="0"/>
          <a:cs typeface="ヒラギノ角ゴ ProN W6" charset="0"/>
          <a:sym typeface="Helvetica" charset="0"/>
        </a:defRPr>
      </a:lvl7pPr>
      <a:lvl8pPr marL="1371600" algn="r" rtl="0" fontAlgn="base">
        <a:spcBef>
          <a:spcPct val="0"/>
        </a:spcBef>
        <a:spcAft>
          <a:spcPct val="0"/>
        </a:spcAft>
        <a:defRPr sz="3200" b="1">
          <a:solidFill>
            <a:srgbClr val="073E87"/>
          </a:solidFill>
          <a:latin typeface="Helvetica" charset="0"/>
          <a:ea typeface="ヒラギノ角ゴ ProN W6" charset="0"/>
          <a:cs typeface="ヒラギノ角ゴ ProN W6" charset="0"/>
          <a:sym typeface="Helvetica" charset="0"/>
        </a:defRPr>
      </a:lvl8pPr>
      <a:lvl9pPr marL="1828800" algn="r" rtl="0" fontAlgn="base">
        <a:spcBef>
          <a:spcPct val="0"/>
        </a:spcBef>
        <a:spcAft>
          <a:spcPct val="0"/>
        </a:spcAft>
        <a:defRPr sz="3200" b="1">
          <a:solidFill>
            <a:srgbClr val="073E87"/>
          </a:solidFill>
          <a:latin typeface="Helvetica" charset="0"/>
          <a:ea typeface="ヒラギノ角ゴ ProN W6" charset="0"/>
          <a:cs typeface="ヒラギノ角ゴ ProN W6" charset="0"/>
          <a:sym typeface="Helvetica" charset="0"/>
        </a:defRPr>
      </a:lvl9pPr>
    </p:titleStyle>
    <p:bodyStyle>
      <a:lvl1pPr marL="273050" indent="-273050" algn="l" rtl="0" eaLnBrk="0" fontAlgn="base" hangingPunct="0">
        <a:spcBef>
          <a:spcPts val="600"/>
        </a:spcBef>
        <a:spcAft>
          <a:spcPct val="0"/>
        </a:spcAft>
        <a:buClr>
          <a:srgbClr val="31B6FD"/>
        </a:buClr>
        <a:buSzPct val="100000"/>
        <a:buFont typeface="Wingdings" charset="0"/>
        <a:buChar char="§"/>
        <a:defRPr sz="2400">
          <a:solidFill>
            <a:srgbClr val="073E87"/>
          </a:solidFill>
          <a:latin typeface="+mn-lt"/>
          <a:ea typeface="ＭＳ Ｐゴシック" charset="0"/>
          <a:cs typeface="ＭＳ Ｐゴシック" charset="0"/>
          <a:sym typeface="Calibri" charset="0"/>
        </a:defRPr>
      </a:lvl1pPr>
      <a:lvl2pPr marL="576263" indent="-274638" algn="l" rtl="0" eaLnBrk="0" fontAlgn="base" hangingPunct="0">
        <a:spcBef>
          <a:spcPts val="500"/>
        </a:spcBef>
        <a:spcAft>
          <a:spcPct val="0"/>
        </a:spcAft>
        <a:buClr>
          <a:srgbClr val="31B6FD"/>
        </a:buClr>
        <a:buSzPct val="100000"/>
        <a:buFont typeface="Wingdings" charset="0"/>
        <a:buChar char="§"/>
        <a:defRPr sz="2200">
          <a:solidFill>
            <a:srgbClr val="073E87"/>
          </a:solidFill>
          <a:latin typeface="+mn-lt"/>
          <a:ea typeface="ＭＳ Ｐゴシック" charset="0"/>
          <a:cs typeface="+mn-cs"/>
          <a:sym typeface="Calibri" charset="0"/>
        </a:defRPr>
      </a:lvl2pPr>
      <a:lvl3pPr marL="855663" indent="-228600" algn="l" rtl="0" eaLnBrk="0" fontAlgn="base" hangingPunct="0">
        <a:spcBef>
          <a:spcPts val="500"/>
        </a:spcBef>
        <a:spcAft>
          <a:spcPct val="0"/>
        </a:spcAft>
        <a:buClr>
          <a:srgbClr val="31B6FD"/>
        </a:buClr>
        <a:buSzPct val="100000"/>
        <a:buFont typeface="Wingdings" charset="0"/>
        <a:buChar char="§"/>
        <a:defRPr sz="2000">
          <a:solidFill>
            <a:srgbClr val="073E87"/>
          </a:solidFill>
          <a:latin typeface="+mn-lt"/>
          <a:ea typeface="ＭＳ Ｐゴシック" charset="0"/>
          <a:cs typeface="+mn-cs"/>
          <a:sym typeface="Calibri" charset="0"/>
        </a:defRPr>
      </a:lvl3pPr>
      <a:lvl4pPr marL="1143000" indent="-228600" algn="l" rtl="0" eaLnBrk="0" fontAlgn="base" hangingPunct="0">
        <a:spcBef>
          <a:spcPts val="400"/>
        </a:spcBef>
        <a:spcAft>
          <a:spcPct val="0"/>
        </a:spcAft>
        <a:buClr>
          <a:srgbClr val="31B6FD"/>
        </a:buClr>
        <a:buSzPct val="100000"/>
        <a:buFont typeface="Wingdings" charset="0"/>
        <a:buChar char="§"/>
        <a:defRPr>
          <a:solidFill>
            <a:srgbClr val="073E87"/>
          </a:solidFill>
          <a:latin typeface="+mn-lt"/>
          <a:ea typeface="ＭＳ Ｐゴシック" charset="0"/>
          <a:cs typeface="+mn-cs"/>
          <a:sym typeface="Calibri" charset="0"/>
        </a:defRPr>
      </a:lvl4pPr>
      <a:lvl5pPr marL="1462088" indent="-228600" algn="l" rtl="0" eaLnBrk="0" fontAlgn="base" hangingPunct="0">
        <a:spcBef>
          <a:spcPts val="400"/>
        </a:spcBef>
        <a:spcAft>
          <a:spcPct val="0"/>
        </a:spcAft>
        <a:buClr>
          <a:srgbClr val="31B6FD"/>
        </a:buClr>
        <a:buSzPct val="100000"/>
        <a:buFont typeface="Wingdings" charset="0"/>
        <a:buChar char="§"/>
        <a:defRPr sz="1600">
          <a:solidFill>
            <a:srgbClr val="073E87"/>
          </a:solidFill>
          <a:latin typeface="+mn-lt"/>
          <a:ea typeface="ＭＳ Ｐゴシック" charset="0"/>
          <a:cs typeface="+mn-cs"/>
          <a:sym typeface="Calibri" charset="0"/>
        </a:defRPr>
      </a:lvl5pPr>
      <a:lvl6pPr marL="1919288" indent="-228600" algn="l" rtl="0" fontAlgn="base">
        <a:spcBef>
          <a:spcPts val="400"/>
        </a:spcBef>
        <a:spcAft>
          <a:spcPct val="0"/>
        </a:spcAft>
        <a:buClr>
          <a:srgbClr val="31B6FD"/>
        </a:buClr>
        <a:buSzPct val="100000"/>
        <a:buFont typeface="Wingdings" charset="0"/>
        <a:buChar char="§"/>
        <a:defRPr sz="1600">
          <a:solidFill>
            <a:srgbClr val="073E87"/>
          </a:solidFill>
          <a:latin typeface="+mn-lt"/>
          <a:ea typeface="+mn-ea"/>
          <a:cs typeface="+mn-cs"/>
          <a:sym typeface="Calibri" charset="0"/>
        </a:defRPr>
      </a:lvl6pPr>
      <a:lvl7pPr marL="2376488" indent="-228600" algn="l" rtl="0" fontAlgn="base">
        <a:spcBef>
          <a:spcPts val="400"/>
        </a:spcBef>
        <a:spcAft>
          <a:spcPct val="0"/>
        </a:spcAft>
        <a:buClr>
          <a:srgbClr val="31B6FD"/>
        </a:buClr>
        <a:buSzPct val="100000"/>
        <a:buFont typeface="Wingdings" charset="0"/>
        <a:buChar char="§"/>
        <a:defRPr sz="1600">
          <a:solidFill>
            <a:srgbClr val="073E87"/>
          </a:solidFill>
          <a:latin typeface="+mn-lt"/>
          <a:ea typeface="+mn-ea"/>
          <a:cs typeface="+mn-cs"/>
          <a:sym typeface="Calibri" charset="0"/>
        </a:defRPr>
      </a:lvl7pPr>
      <a:lvl8pPr marL="2833688" indent="-228600" algn="l" rtl="0" fontAlgn="base">
        <a:spcBef>
          <a:spcPts val="400"/>
        </a:spcBef>
        <a:spcAft>
          <a:spcPct val="0"/>
        </a:spcAft>
        <a:buClr>
          <a:srgbClr val="31B6FD"/>
        </a:buClr>
        <a:buSzPct val="100000"/>
        <a:buFont typeface="Wingdings" charset="0"/>
        <a:buChar char="§"/>
        <a:defRPr sz="1600">
          <a:solidFill>
            <a:srgbClr val="073E87"/>
          </a:solidFill>
          <a:latin typeface="+mn-lt"/>
          <a:ea typeface="+mn-ea"/>
          <a:cs typeface="+mn-cs"/>
          <a:sym typeface="Calibri" charset="0"/>
        </a:defRPr>
      </a:lvl8pPr>
      <a:lvl9pPr marL="3290888" indent="-228600" algn="l" rtl="0" fontAlgn="base">
        <a:spcBef>
          <a:spcPts val="400"/>
        </a:spcBef>
        <a:spcAft>
          <a:spcPct val="0"/>
        </a:spcAft>
        <a:buClr>
          <a:srgbClr val="31B6FD"/>
        </a:buClr>
        <a:buSzPct val="100000"/>
        <a:buFont typeface="Wingdings" charset="0"/>
        <a:buChar char="§"/>
        <a:defRPr sz="1600">
          <a:solidFill>
            <a:srgbClr val="073E87"/>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2171700" y="76200"/>
            <a:ext cx="6515100"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smtClean="0">
                <a:sym typeface="Helvetica" charset="0"/>
              </a:rPr>
              <a:t>Click to edit Master title style</a:t>
            </a:r>
            <a:endParaRPr lang="en-US" dirty="0">
              <a:sym typeface="Helvetica" charset="0"/>
            </a:endParaRPr>
          </a:p>
        </p:txBody>
      </p:sp>
      <p:sp>
        <p:nvSpPr>
          <p:cNvPr id="4" name="Slide Number Placeholder 3"/>
          <p:cNvSpPr>
            <a:spLocks noGrp="1"/>
          </p:cNvSpPr>
          <p:nvPr>
            <p:ph type="sldNum" sz="quarter" idx="4"/>
          </p:nvPr>
        </p:nvSpPr>
        <p:spPr>
          <a:xfrm>
            <a:off x="76200" y="6492875"/>
            <a:ext cx="6096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fld id="{E72EE160-6077-2E4F-9133-C24B94A880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Lst>
  <p:transition/>
  <p:txStyles>
    <p:titleStyle>
      <a:lvl1pPr algn="r" rtl="0" eaLnBrk="1" fontAlgn="base" hangingPunct="1">
        <a:spcBef>
          <a:spcPct val="0"/>
        </a:spcBef>
        <a:spcAft>
          <a:spcPct val="0"/>
        </a:spcAft>
        <a:defRPr sz="2400" b="1">
          <a:solidFill>
            <a:srgbClr val="073E87"/>
          </a:solidFill>
          <a:latin typeface="+mj-lt"/>
          <a:ea typeface="ＭＳ Ｐゴシック" charset="0"/>
          <a:cs typeface="ＭＳ Ｐゴシック" charset="0"/>
          <a:sym typeface="Helvetica" charset="0"/>
        </a:defRPr>
      </a:lvl1pPr>
      <a:lvl2pPr algn="r" rtl="0" eaLnBrk="1" fontAlgn="base" hangingPunct="1">
        <a:spcBef>
          <a:spcPct val="0"/>
        </a:spcBef>
        <a:spcAft>
          <a:spcPct val="0"/>
        </a:spcAft>
        <a:defRPr sz="2400" b="1">
          <a:solidFill>
            <a:srgbClr val="073E87"/>
          </a:solidFill>
          <a:latin typeface="Arial" charset="0"/>
          <a:ea typeface="ＭＳ Ｐゴシック" charset="0"/>
          <a:cs typeface="ＭＳ Ｐゴシック" charset="0"/>
          <a:sym typeface="Helvetica" charset="0"/>
        </a:defRPr>
      </a:lvl2pPr>
      <a:lvl3pPr algn="r" rtl="0" eaLnBrk="1" fontAlgn="base" hangingPunct="1">
        <a:spcBef>
          <a:spcPct val="0"/>
        </a:spcBef>
        <a:spcAft>
          <a:spcPct val="0"/>
        </a:spcAft>
        <a:defRPr sz="2400" b="1">
          <a:solidFill>
            <a:srgbClr val="073E87"/>
          </a:solidFill>
          <a:latin typeface="Arial" charset="0"/>
          <a:ea typeface="ＭＳ Ｐゴシック" charset="0"/>
          <a:cs typeface="ＭＳ Ｐゴシック" charset="0"/>
          <a:sym typeface="Helvetica" charset="0"/>
        </a:defRPr>
      </a:lvl3pPr>
      <a:lvl4pPr algn="r" rtl="0" eaLnBrk="1" fontAlgn="base" hangingPunct="1">
        <a:spcBef>
          <a:spcPct val="0"/>
        </a:spcBef>
        <a:spcAft>
          <a:spcPct val="0"/>
        </a:spcAft>
        <a:defRPr sz="2400" b="1">
          <a:solidFill>
            <a:srgbClr val="073E87"/>
          </a:solidFill>
          <a:latin typeface="Arial" charset="0"/>
          <a:ea typeface="ＭＳ Ｐゴシック" charset="0"/>
          <a:cs typeface="ＭＳ Ｐゴシック" charset="0"/>
          <a:sym typeface="Helvetica" charset="0"/>
        </a:defRPr>
      </a:lvl4pPr>
      <a:lvl5pPr algn="r" rtl="0" eaLnBrk="1" fontAlgn="base" hangingPunct="1">
        <a:spcBef>
          <a:spcPct val="0"/>
        </a:spcBef>
        <a:spcAft>
          <a:spcPct val="0"/>
        </a:spcAft>
        <a:defRPr sz="2400" b="1">
          <a:solidFill>
            <a:srgbClr val="073E87"/>
          </a:solidFill>
          <a:latin typeface="Arial" charset="0"/>
          <a:ea typeface="ＭＳ Ｐゴシック" charset="0"/>
          <a:cs typeface="ＭＳ Ｐゴシック" charset="0"/>
          <a:sym typeface="Helvetica" charset="0"/>
        </a:defRPr>
      </a:lvl5pPr>
      <a:lvl6pPr marL="457200" algn="r" rtl="0" eaLnBrk="1" fontAlgn="base" hangingPunct="1">
        <a:spcBef>
          <a:spcPct val="0"/>
        </a:spcBef>
        <a:spcAft>
          <a:spcPct val="0"/>
        </a:spcAft>
        <a:defRPr sz="3200" b="1">
          <a:solidFill>
            <a:srgbClr val="073E87"/>
          </a:solidFill>
          <a:latin typeface="Helvetica" charset="0"/>
          <a:ea typeface="ヒラギノ角ゴ ProN W6" charset="0"/>
          <a:cs typeface="ヒラギノ角ゴ ProN W6" charset="0"/>
          <a:sym typeface="Helvetica" charset="0"/>
        </a:defRPr>
      </a:lvl6pPr>
      <a:lvl7pPr marL="914400" algn="r" rtl="0" eaLnBrk="1" fontAlgn="base" hangingPunct="1">
        <a:spcBef>
          <a:spcPct val="0"/>
        </a:spcBef>
        <a:spcAft>
          <a:spcPct val="0"/>
        </a:spcAft>
        <a:defRPr sz="3200" b="1">
          <a:solidFill>
            <a:srgbClr val="073E87"/>
          </a:solidFill>
          <a:latin typeface="Helvetica" charset="0"/>
          <a:ea typeface="ヒラギノ角ゴ ProN W6" charset="0"/>
          <a:cs typeface="ヒラギノ角ゴ ProN W6" charset="0"/>
          <a:sym typeface="Helvetica" charset="0"/>
        </a:defRPr>
      </a:lvl7pPr>
      <a:lvl8pPr marL="1371600" algn="r" rtl="0" eaLnBrk="1" fontAlgn="base" hangingPunct="1">
        <a:spcBef>
          <a:spcPct val="0"/>
        </a:spcBef>
        <a:spcAft>
          <a:spcPct val="0"/>
        </a:spcAft>
        <a:defRPr sz="3200" b="1">
          <a:solidFill>
            <a:srgbClr val="073E87"/>
          </a:solidFill>
          <a:latin typeface="Helvetica" charset="0"/>
          <a:ea typeface="ヒラギノ角ゴ ProN W6" charset="0"/>
          <a:cs typeface="ヒラギノ角ゴ ProN W6" charset="0"/>
          <a:sym typeface="Helvetica" charset="0"/>
        </a:defRPr>
      </a:lvl8pPr>
      <a:lvl9pPr marL="1828800" algn="r" rtl="0" eaLnBrk="1" fontAlgn="base" hangingPunct="1">
        <a:spcBef>
          <a:spcPct val="0"/>
        </a:spcBef>
        <a:spcAft>
          <a:spcPct val="0"/>
        </a:spcAft>
        <a:defRPr sz="3200" b="1">
          <a:solidFill>
            <a:srgbClr val="073E87"/>
          </a:solidFill>
          <a:latin typeface="Helvetica" charset="0"/>
          <a:ea typeface="ヒラギノ角ゴ ProN W6" charset="0"/>
          <a:cs typeface="ヒラギノ角ゴ ProN W6" charset="0"/>
          <a:sym typeface="Helvetica" charset="0"/>
        </a:defRPr>
      </a:lvl9pPr>
    </p:titleStyle>
    <p:bodyStyle>
      <a:lvl1pPr marL="273050" indent="-273050" algn="l" rtl="0" eaLnBrk="1" fontAlgn="base" hangingPunct="1">
        <a:spcBef>
          <a:spcPts val="600"/>
        </a:spcBef>
        <a:spcAft>
          <a:spcPct val="0"/>
        </a:spcAft>
        <a:buClr>
          <a:srgbClr val="31B6FD"/>
        </a:buClr>
        <a:buSzPct val="100000"/>
        <a:buFont typeface="Wingdings" charset="0"/>
        <a:buChar char="§"/>
        <a:defRPr sz="2400">
          <a:solidFill>
            <a:srgbClr val="073E87"/>
          </a:solidFill>
          <a:latin typeface="+mn-lt"/>
          <a:ea typeface="ＭＳ Ｐゴシック" charset="0"/>
          <a:cs typeface="ＭＳ Ｐゴシック" charset="0"/>
          <a:sym typeface="Calibri" charset="0"/>
        </a:defRPr>
      </a:lvl1pPr>
      <a:lvl2pPr marL="576263" indent="-274638" algn="l" rtl="0" eaLnBrk="1" fontAlgn="base" hangingPunct="1">
        <a:spcBef>
          <a:spcPts val="500"/>
        </a:spcBef>
        <a:spcAft>
          <a:spcPct val="0"/>
        </a:spcAft>
        <a:buClr>
          <a:srgbClr val="31B6FD"/>
        </a:buClr>
        <a:buSzPct val="100000"/>
        <a:buFont typeface="Wingdings" charset="0"/>
        <a:buChar char="§"/>
        <a:defRPr sz="2200">
          <a:solidFill>
            <a:srgbClr val="073E87"/>
          </a:solidFill>
          <a:latin typeface="+mn-lt"/>
          <a:ea typeface="ＭＳ Ｐゴシック" charset="0"/>
          <a:cs typeface="+mn-cs"/>
          <a:sym typeface="Calibri" charset="0"/>
        </a:defRPr>
      </a:lvl2pPr>
      <a:lvl3pPr marL="855663" indent="-228600" algn="l" rtl="0" eaLnBrk="1" fontAlgn="base" hangingPunct="1">
        <a:spcBef>
          <a:spcPts val="500"/>
        </a:spcBef>
        <a:spcAft>
          <a:spcPct val="0"/>
        </a:spcAft>
        <a:buClr>
          <a:srgbClr val="31B6FD"/>
        </a:buClr>
        <a:buSzPct val="100000"/>
        <a:buFont typeface="Wingdings" charset="0"/>
        <a:buChar char="§"/>
        <a:defRPr sz="2000">
          <a:solidFill>
            <a:srgbClr val="073E87"/>
          </a:solidFill>
          <a:latin typeface="+mn-lt"/>
          <a:ea typeface="ＭＳ Ｐゴシック" charset="0"/>
          <a:cs typeface="+mn-cs"/>
          <a:sym typeface="Calibri" charset="0"/>
        </a:defRPr>
      </a:lvl3pPr>
      <a:lvl4pPr marL="1143000" indent="-228600" algn="l" rtl="0" eaLnBrk="1" fontAlgn="base" hangingPunct="1">
        <a:spcBef>
          <a:spcPts val="400"/>
        </a:spcBef>
        <a:spcAft>
          <a:spcPct val="0"/>
        </a:spcAft>
        <a:buClr>
          <a:srgbClr val="31B6FD"/>
        </a:buClr>
        <a:buSzPct val="100000"/>
        <a:buFont typeface="Wingdings" charset="0"/>
        <a:buChar char="§"/>
        <a:defRPr>
          <a:solidFill>
            <a:srgbClr val="073E87"/>
          </a:solidFill>
          <a:latin typeface="+mn-lt"/>
          <a:ea typeface="ＭＳ Ｐゴシック" charset="0"/>
          <a:cs typeface="+mn-cs"/>
          <a:sym typeface="Calibri" charset="0"/>
        </a:defRPr>
      </a:lvl4pPr>
      <a:lvl5pPr marL="1462088" indent="-228600" algn="l" rtl="0" eaLnBrk="1" fontAlgn="base" hangingPunct="1">
        <a:spcBef>
          <a:spcPts val="400"/>
        </a:spcBef>
        <a:spcAft>
          <a:spcPct val="0"/>
        </a:spcAft>
        <a:buClr>
          <a:srgbClr val="31B6FD"/>
        </a:buClr>
        <a:buSzPct val="100000"/>
        <a:buFont typeface="Wingdings" charset="0"/>
        <a:buChar char="§"/>
        <a:defRPr sz="1600">
          <a:solidFill>
            <a:srgbClr val="073E87"/>
          </a:solidFill>
          <a:latin typeface="+mn-lt"/>
          <a:ea typeface="ＭＳ Ｐゴシック" charset="0"/>
          <a:cs typeface="+mn-cs"/>
          <a:sym typeface="Calibri" charset="0"/>
        </a:defRPr>
      </a:lvl5pPr>
      <a:lvl6pPr marL="1919288" indent="-228600" algn="l" rtl="0" eaLnBrk="1" fontAlgn="base" hangingPunct="1">
        <a:spcBef>
          <a:spcPts val="400"/>
        </a:spcBef>
        <a:spcAft>
          <a:spcPct val="0"/>
        </a:spcAft>
        <a:buClr>
          <a:srgbClr val="31B6FD"/>
        </a:buClr>
        <a:buSzPct val="100000"/>
        <a:buFont typeface="Wingdings" charset="0"/>
        <a:buChar char="§"/>
        <a:defRPr sz="1600">
          <a:solidFill>
            <a:srgbClr val="073E87"/>
          </a:solidFill>
          <a:latin typeface="+mn-lt"/>
          <a:ea typeface="+mn-ea"/>
          <a:cs typeface="+mn-cs"/>
          <a:sym typeface="Calibri" charset="0"/>
        </a:defRPr>
      </a:lvl6pPr>
      <a:lvl7pPr marL="2376488" indent="-228600" algn="l" rtl="0" eaLnBrk="1" fontAlgn="base" hangingPunct="1">
        <a:spcBef>
          <a:spcPts val="400"/>
        </a:spcBef>
        <a:spcAft>
          <a:spcPct val="0"/>
        </a:spcAft>
        <a:buClr>
          <a:srgbClr val="31B6FD"/>
        </a:buClr>
        <a:buSzPct val="100000"/>
        <a:buFont typeface="Wingdings" charset="0"/>
        <a:buChar char="§"/>
        <a:defRPr sz="1600">
          <a:solidFill>
            <a:srgbClr val="073E87"/>
          </a:solidFill>
          <a:latin typeface="+mn-lt"/>
          <a:ea typeface="+mn-ea"/>
          <a:cs typeface="+mn-cs"/>
          <a:sym typeface="Calibri" charset="0"/>
        </a:defRPr>
      </a:lvl7pPr>
      <a:lvl8pPr marL="2833688" indent="-228600" algn="l" rtl="0" eaLnBrk="1" fontAlgn="base" hangingPunct="1">
        <a:spcBef>
          <a:spcPts val="400"/>
        </a:spcBef>
        <a:spcAft>
          <a:spcPct val="0"/>
        </a:spcAft>
        <a:buClr>
          <a:srgbClr val="31B6FD"/>
        </a:buClr>
        <a:buSzPct val="100000"/>
        <a:buFont typeface="Wingdings" charset="0"/>
        <a:buChar char="§"/>
        <a:defRPr sz="1600">
          <a:solidFill>
            <a:srgbClr val="073E87"/>
          </a:solidFill>
          <a:latin typeface="+mn-lt"/>
          <a:ea typeface="+mn-ea"/>
          <a:cs typeface="+mn-cs"/>
          <a:sym typeface="Calibri" charset="0"/>
        </a:defRPr>
      </a:lvl8pPr>
      <a:lvl9pPr marL="3290888" indent="-228600" algn="l" rtl="0" eaLnBrk="1" fontAlgn="base" hangingPunct="1">
        <a:spcBef>
          <a:spcPts val="400"/>
        </a:spcBef>
        <a:spcAft>
          <a:spcPct val="0"/>
        </a:spcAft>
        <a:buClr>
          <a:srgbClr val="31B6FD"/>
        </a:buClr>
        <a:buSzPct val="100000"/>
        <a:buFont typeface="Wingdings" charset="0"/>
        <a:buChar char="§"/>
        <a:defRPr sz="1600">
          <a:solidFill>
            <a:srgbClr val="073E87"/>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hyperlink" Target="http://bearriverinfo.org/htm/water-quality-trading/water-quality-trading-conclusion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hyperlink" Target="http://www2.epa.gov/nutrientpollution/where-nutrient-pollution-occurs"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7" y="283"/>
            <a:ext cx="9143245" cy="6857434"/>
            <a:chOff x="377" y="283"/>
            <a:chExt cx="9143245" cy="6857434"/>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5" name="Oval 4"/>
            <p:cNvSpPr/>
            <p:nvPr/>
          </p:nvSpPr>
          <p:spPr>
            <a:xfrm rot="20649214">
              <a:off x="109486" y="27312"/>
              <a:ext cx="3600870" cy="35101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Placeholder 2"/>
          <p:cNvSpPr txBox="1">
            <a:spLocks/>
          </p:cNvSpPr>
          <p:nvPr/>
        </p:nvSpPr>
        <p:spPr>
          <a:xfrm>
            <a:off x="722313" y="2895600"/>
            <a:ext cx="7772400" cy="1500187"/>
          </a:xfrm>
          <a:prstGeom prst="rect">
            <a:avLst/>
          </a:prstGeom>
        </p:spPr>
        <p:txBody>
          <a:bodyPr/>
          <a:lstStyle>
            <a:lvl1pPr marL="0" indent="0" algn="ctr" rtl="0" eaLnBrk="1" fontAlgn="base" hangingPunct="1">
              <a:spcBef>
                <a:spcPts val="600"/>
              </a:spcBef>
              <a:spcAft>
                <a:spcPct val="0"/>
              </a:spcAft>
              <a:buClr>
                <a:srgbClr val="31B6FD"/>
              </a:buClr>
              <a:buSzPct val="100000"/>
              <a:buFont typeface="Wingdings" charset="0"/>
              <a:buNone/>
              <a:defRPr sz="2400">
                <a:solidFill>
                  <a:schemeClr val="tx1">
                    <a:tint val="75000"/>
                  </a:schemeClr>
                </a:solidFill>
                <a:latin typeface="+mn-lt"/>
                <a:ea typeface="ＭＳ Ｐゴシック" charset="0"/>
                <a:cs typeface="ＭＳ Ｐゴシック" charset="0"/>
                <a:sym typeface="Calibri" charset="0"/>
              </a:defRPr>
            </a:lvl1pPr>
            <a:lvl2pPr marL="457200" indent="0" algn="ctr" rtl="0" eaLnBrk="1" fontAlgn="base" hangingPunct="1">
              <a:spcBef>
                <a:spcPts val="500"/>
              </a:spcBef>
              <a:spcAft>
                <a:spcPct val="0"/>
              </a:spcAft>
              <a:buClr>
                <a:srgbClr val="31B6FD"/>
              </a:buClr>
              <a:buSzPct val="100000"/>
              <a:buFont typeface="Wingdings" charset="0"/>
              <a:buNone/>
              <a:defRPr sz="2200">
                <a:solidFill>
                  <a:schemeClr val="tx1">
                    <a:tint val="75000"/>
                  </a:schemeClr>
                </a:solidFill>
                <a:latin typeface="+mn-lt"/>
                <a:ea typeface="ＭＳ Ｐゴシック" charset="0"/>
                <a:cs typeface="+mn-cs"/>
                <a:sym typeface="Calibri" charset="0"/>
              </a:defRPr>
            </a:lvl2pPr>
            <a:lvl3pPr marL="914400" indent="0" algn="ctr" rtl="0" eaLnBrk="1" fontAlgn="base" hangingPunct="1">
              <a:spcBef>
                <a:spcPts val="500"/>
              </a:spcBef>
              <a:spcAft>
                <a:spcPct val="0"/>
              </a:spcAft>
              <a:buClr>
                <a:srgbClr val="31B6FD"/>
              </a:buClr>
              <a:buSzPct val="100000"/>
              <a:buFont typeface="Wingdings" charset="0"/>
              <a:buNone/>
              <a:defRPr sz="2000">
                <a:solidFill>
                  <a:schemeClr val="tx1">
                    <a:tint val="75000"/>
                  </a:schemeClr>
                </a:solidFill>
                <a:latin typeface="+mn-lt"/>
                <a:ea typeface="ＭＳ Ｐゴシック" charset="0"/>
                <a:cs typeface="+mn-cs"/>
                <a:sym typeface="Calibri" charset="0"/>
              </a:defRPr>
            </a:lvl3pPr>
            <a:lvl4pPr marL="1371600" indent="0" algn="ctr" rtl="0" eaLnBrk="1" fontAlgn="base" hangingPunct="1">
              <a:spcBef>
                <a:spcPts val="400"/>
              </a:spcBef>
              <a:spcAft>
                <a:spcPct val="0"/>
              </a:spcAft>
              <a:buClr>
                <a:srgbClr val="31B6FD"/>
              </a:buClr>
              <a:buSzPct val="100000"/>
              <a:buFont typeface="Wingdings" charset="0"/>
              <a:buNone/>
              <a:defRPr>
                <a:solidFill>
                  <a:schemeClr val="tx1">
                    <a:tint val="75000"/>
                  </a:schemeClr>
                </a:solidFill>
                <a:latin typeface="+mn-lt"/>
                <a:ea typeface="ＭＳ Ｐゴシック" charset="0"/>
                <a:cs typeface="+mn-cs"/>
                <a:sym typeface="Calibri" charset="0"/>
              </a:defRPr>
            </a:lvl4pPr>
            <a:lvl5pPr marL="1828800" indent="0" algn="ctr" rtl="0" eaLnBrk="1" fontAlgn="base" hangingPunct="1">
              <a:spcBef>
                <a:spcPts val="400"/>
              </a:spcBef>
              <a:spcAft>
                <a:spcPct val="0"/>
              </a:spcAft>
              <a:buClr>
                <a:srgbClr val="31B6FD"/>
              </a:buClr>
              <a:buSzPct val="100000"/>
              <a:buFont typeface="Wingdings" charset="0"/>
              <a:buNone/>
              <a:defRPr sz="1600">
                <a:solidFill>
                  <a:schemeClr val="tx1">
                    <a:tint val="75000"/>
                  </a:schemeClr>
                </a:solidFill>
                <a:latin typeface="+mn-lt"/>
                <a:ea typeface="ＭＳ Ｐゴシック" charset="0"/>
                <a:cs typeface="+mn-cs"/>
                <a:sym typeface="Calibri" charset="0"/>
              </a:defRPr>
            </a:lvl5pPr>
            <a:lvl6pPr marL="2286000" indent="0" algn="ctr" rtl="0" eaLnBrk="1" fontAlgn="base" hangingPunct="1">
              <a:spcBef>
                <a:spcPts val="400"/>
              </a:spcBef>
              <a:spcAft>
                <a:spcPct val="0"/>
              </a:spcAft>
              <a:buClr>
                <a:srgbClr val="31B6FD"/>
              </a:buClr>
              <a:buSzPct val="100000"/>
              <a:buFont typeface="Wingdings" charset="0"/>
              <a:buNone/>
              <a:defRPr sz="1600">
                <a:solidFill>
                  <a:schemeClr val="tx1">
                    <a:tint val="75000"/>
                  </a:schemeClr>
                </a:solidFill>
                <a:latin typeface="+mn-lt"/>
                <a:ea typeface="+mn-ea"/>
                <a:cs typeface="+mn-cs"/>
                <a:sym typeface="Calibri" charset="0"/>
              </a:defRPr>
            </a:lvl6pPr>
            <a:lvl7pPr marL="2743200" indent="0" algn="ctr" rtl="0" eaLnBrk="1" fontAlgn="base" hangingPunct="1">
              <a:spcBef>
                <a:spcPts val="400"/>
              </a:spcBef>
              <a:spcAft>
                <a:spcPct val="0"/>
              </a:spcAft>
              <a:buClr>
                <a:srgbClr val="31B6FD"/>
              </a:buClr>
              <a:buSzPct val="100000"/>
              <a:buFont typeface="Wingdings" charset="0"/>
              <a:buNone/>
              <a:defRPr sz="1600">
                <a:solidFill>
                  <a:schemeClr val="tx1">
                    <a:tint val="75000"/>
                  </a:schemeClr>
                </a:solidFill>
                <a:latin typeface="+mn-lt"/>
                <a:ea typeface="+mn-ea"/>
                <a:cs typeface="+mn-cs"/>
                <a:sym typeface="Calibri" charset="0"/>
              </a:defRPr>
            </a:lvl7pPr>
            <a:lvl8pPr marL="3200400" indent="0" algn="ctr" rtl="0" eaLnBrk="1" fontAlgn="base" hangingPunct="1">
              <a:spcBef>
                <a:spcPts val="400"/>
              </a:spcBef>
              <a:spcAft>
                <a:spcPct val="0"/>
              </a:spcAft>
              <a:buClr>
                <a:srgbClr val="31B6FD"/>
              </a:buClr>
              <a:buSzPct val="100000"/>
              <a:buFont typeface="Wingdings" charset="0"/>
              <a:buNone/>
              <a:defRPr sz="1600">
                <a:solidFill>
                  <a:schemeClr val="tx1">
                    <a:tint val="75000"/>
                  </a:schemeClr>
                </a:solidFill>
                <a:latin typeface="+mn-lt"/>
                <a:ea typeface="+mn-ea"/>
                <a:cs typeface="+mn-cs"/>
                <a:sym typeface="Calibri" charset="0"/>
              </a:defRPr>
            </a:lvl8pPr>
            <a:lvl9pPr marL="3657600" indent="0" algn="ctr" rtl="0" eaLnBrk="1" fontAlgn="base" hangingPunct="1">
              <a:spcBef>
                <a:spcPts val="400"/>
              </a:spcBef>
              <a:spcAft>
                <a:spcPct val="0"/>
              </a:spcAft>
              <a:buClr>
                <a:srgbClr val="31B6FD"/>
              </a:buClr>
              <a:buSzPct val="100000"/>
              <a:buFont typeface="Wingdings" charset="0"/>
              <a:buNone/>
              <a:defRPr sz="1600">
                <a:solidFill>
                  <a:schemeClr val="tx1">
                    <a:tint val="75000"/>
                  </a:schemeClr>
                </a:solidFill>
                <a:latin typeface="+mn-lt"/>
                <a:ea typeface="+mn-ea"/>
                <a:cs typeface="+mn-cs"/>
                <a:sym typeface="Calibri" charset="0"/>
              </a:defRPr>
            </a:lvl9pPr>
          </a:lstStyle>
          <a:p>
            <a:pPr>
              <a:spcBef>
                <a:spcPct val="0"/>
              </a:spcBef>
            </a:pPr>
            <a:r>
              <a:rPr lang="en-US" b="1" dirty="0">
                <a:solidFill>
                  <a:schemeClr val="tx1">
                    <a:lumMod val="50000"/>
                  </a:schemeClr>
                </a:solidFill>
                <a:latin typeface="+mj-lt"/>
                <a:sym typeface="Helvetica" charset="0"/>
              </a:rPr>
              <a:t>Nutrient (Nitrogen/ Phosphorus) Management and Source Control</a:t>
            </a:r>
          </a:p>
        </p:txBody>
      </p:sp>
      <p:sp>
        <p:nvSpPr>
          <p:cNvPr id="8" name="Title 1"/>
          <p:cNvSpPr txBox="1">
            <a:spLocks/>
          </p:cNvSpPr>
          <p:nvPr/>
        </p:nvSpPr>
        <p:spPr bwMode="auto">
          <a:xfrm>
            <a:off x="722313" y="1752600"/>
            <a:ext cx="7772400"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lvl1pPr algn="r" rtl="0" eaLnBrk="1" fontAlgn="base" hangingPunct="1">
              <a:spcBef>
                <a:spcPct val="0"/>
              </a:spcBef>
              <a:spcAft>
                <a:spcPct val="0"/>
              </a:spcAft>
              <a:defRPr sz="2400" b="1">
                <a:solidFill>
                  <a:srgbClr val="073E87"/>
                </a:solidFill>
                <a:latin typeface="+mj-lt"/>
                <a:ea typeface="ＭＳ Ｐゴシック" charset="0"/>
                <a:cs typeface="ＭＳ Ｐゴシック" charset="0"/>
                <a:sym typeface="Helvetica" charset="0"/>
              </a:defRPr>
            </a:lvl1pPr>
            <a:lvl2pPr algn="r" rtl="0" eaLnBrk="1" fontAlgn="base" hangingPunct="1">
              <a:spcBef>
                <a:spcPct val="0"/>
              </a:spcBef>
              <a:spcAft>
                <a:spcPct val="0"/>
              </a:spcAft>
              <a:defRPr sz="2400" b="1">
                <a:solidFill>
                  <a:srgbClr val="073E87"/>
                </a:solidFill>
                <a:latin typeface="Arial" charset="0"/>
                <a:ea typeface="ＭＳ Ｐゴシック" charset="0"/>
                <a:cs typeface="ＭＳ Ｐゴシック" charset="0"/>
                <a:sym typeface="Helvetica" charset="0"/>
              </a:defRPr>
            </a:lvl2pPr>
            <a:lvl3pPr algn="r" rtl="0" eaLnBrk="1" fontAlgn="base" hangingPunct="1">
              <a:spcBef>
                <a:spcPct val="0"/>
              </a:spcBef>
              <a:spcAft>
                <a:spcPct val="0"/>
              </a:spcAft>
              <a:defRPr sz="2400" b="1">
                <a:solidFill>
                  <a:srgbClr val="073E87"/>
                </a:solidFill>
                <a:latin typeface="Arial" charset="0"/>
                <a:ea typeface="ＭＳ Ｐゴシック" charset="0"/>
                <a:cs typeface="ＭＳ Ｐゴシック" charset="0"/>
                <a:sym typeface="Helvetica" charset="0"/>
              </a:defRPr>
            </a:lvl3pPr>
            <a:lvl4pPr algn="r" rtl="0" eaLnBrk="1" fontAlgn="base" hangingPunct="1">
              <a:spcBef>
                <a:spcPct val="0"/>
              </a:spcBef>
              <a:spcAft>
                <a:spcPct val="0"/>
              </a:spcAft>
              <a:defRPr sz="2400" b="1">
                <a:solidFill>
                  <a:srgbClr val="073E87"/>
                </a:solidFill>
                <a:latin typeface="Arial" charset="0"/>
                <a:ea typeface="ＭＳ Ｐゴシック" charset="0"/>
                <a:cs typeface="ＭＳ Ｐゴシック" charset="0"/>
                <a:sym typeface="Helvetica" charset="0"/>
              </a:defRPr>
            </a:lvl4pPr>
            <a:lvl5pPr algn="r" rtl="0" eaLnBrk="1" fontAlgn="base" hangingPunct="1">
              <a:spcBef>
                <a:spcPct val="0"/>
              </a:spcBef>
              <a:spcAft>
                <a:spcPct val="0"/>
              </a:spcAft>
              <a:defRPr sz="2400" b="1">
                <a:solidFill>
                  <a:srgbClr val="073E87"/>
                </a:solidFill>
                <a:latin typeface="Arial" charset="0"/>
                <a:ea typeface="ＭＳ Ｐゴシック" charset="0"/>
                <a:cs typeface="ＭＳ Ｐゴシック" charset="0"/>
                <a:sym typeface="Helvetica" charset="0"/>
              </a:defRPr>
            </a:lvl5pPr>
            <a:lvl6pPr marL="457200" algn="r" rtl="0" eaLnBrk="1" fontAlgn="base" hangingPunct="1">
              <a:spcBef>
                <a:spcPct val="0"/>
              </a:spcBef>
              <a:spcAft>
                <a:spcPct val="0"/>
              </a:spcAft>
              <a:defRPr sz="3200" b="1">
                <a:solidFill>
                  <a:srgbClr val="073E87"/>
                </a:solidFill>
                <a:latin typeface="Helvetica" charset="0"/>
                <a:ea typeface="ヒラギノ角ゴ ProN W6" charset="0"/>
                <a:cs typeface="ヒラギノ角ゴ ProN W6" charset="0"/>
                <a:sym typeface="Helvetica" charset="0"/>
              </a:defRPr>
            </a:lvl6pPr>
            <a:lvl7pPr marL="914400" algn="r" rtl="0" eaLnBrk="1" fontAlgn="base" hangingPunct="1">
              <a:spcBef>
                <a:spcPct val="0"/>
              </a:spcBef>
              <a:spcAft>
                <a:spcPct val="0"/>
              </a:spcAft>
              <a:defRPr sz="3200" b="1">
                <a:solidFill>
                  <a:srgbClr val="073E87"/>
                </a:solidFill>
                <a:latin typeface="Helvetica" charset="0"/>
                <a:ea typeface="ヒラギノ角ゴ ProN W6" charset="0"/>
                <a:cs typeface="ヒラギノ角ゴ ProN W6" charset="0"/>
                <a:sym typeface="Helvetica" charset="0"/>
              </a:defRPr>
            </a:lvl7pPr>
            <a:lvl8pPr marL="1371600" algn="r" rtl="0" eaLnBrk="1" fontAlgn="base" hangingPunct="1">
              <a:spcBef>
                <a:spcPct val="0"/>
              </a:spcBef>
              <a:spcAft>
                <a:spcPct val="0"/>
              </a:spcAft>
              <a:defRPr sz="3200" b="1">
                <a:solidFill>
                  <a:srgbClr val="073E87"/>
                </a:solidFill>
                <a:latin typeface="Helvetica" charset="0"/>
                <a:ea typeface="ヒラギノ角ゴ ProN W6" charset="0"/>
                <a:cs typeface="ヒラギノ角ゴ ProN W6" charset="0"/>
                <a:sym typeface="Helvetica" charset="0"/>
              </a:defRPr>
            </a:lvl8pPr>
            <a:lvl9pPr marL="1828800" algn="r" rtl="0" eaLnBrk="1" fontAlgn="base" hangingPunct="1">
              <a:spcBef>
                <a:spcPct val="0"/>
              </a:spcBef>
              <a:spcAft>
                <a:spcPct val="0"/>
              </a:spcAft>
              <a:defRPr sz="3200" b="1">
                <a:solidFill>
                  <a:srgbClr val="073E87"/>
                </a:solidFill>
                <a:latin typeface="Helvetica" charset="0"/>
                <a:ea typeface="ヒラギノ角ゴ ProN W6" charset="0"/>
                <a:cs typeface="ヒラギノ角ゴ ProN W6" charset="0"/>
                <a:sym typeface="Helvetica" charset="0"/>
              </a:defRPr>
            </a:lvl9pPr>
          </a:lstStyle>
          <a:p>
            <a:pPr algn="ctr"/>
            <a:r>
              <a:rPr lang="en-US" sz="3200" dirty="0" smtClean="0"/>
              <a:t>NCHRP 25-25(85)</a:t>
            </a:r>
            <a:endParaRPr lang="en-US" sz="3200" dirty="0"/>
          </a:p>
        </p:txBody>
      </p:sp>
    </p:spTree>
    <p:extLst>
      <p:ext uri="{BB962C8B-B14F-4D97-AF65-F5344CB8AC3E}">
        <p14:creationId xmlns:p14="http://schemas.microsoft.com/office/powerpoint/2010/main" val="2021129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 Sources By Land Use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661326"/>
              </p:ext>
            </p:extLst>
          </p:nvPr>
        </p:nvGraphicFramePr>
        <p:xfrm>
          <a:off x="609600" y="1447800"/>
          <a:ext cx="7924800" cy="5163312"/>
        </p:xfrm>
        <a:graphic>
          <a:graphicData uri="http://schemas.openxmlformats.org/drawingml/2006/table">
            <a:tbl>
              <a:tblPr firstRow="1" firstCol="1" bandRow="1">
                <a:tableStyleId>{5C22544A-7EE6-4342-B048-85BDC9FD1C3A}</a:tableStyleId>
              </a:tblPr>
              <a:tblGrid>
                <a:gridCol w="3279228"/>
                <a:gridCol w="4645572"/>
              </a:tblGrid>
              <a:tr h="0">
                <a:tc>
                  <a:txBody>
                    <a:bodyPr/>
                    <a:lstStyle/>
                    <a:p>
                      <a:pPr marL="0" marR="0" algn="ctr">
                        <a:lnSpc>
                          <a:spcPct val="110000"/>
                        </a:lnSpc>
                        <a:spcBef>
                          <a:spcPts val="0"/>
                        </a:spcBef>
                        <a:spcAft>
                          <a:spcPts val="0"/>
                        </a:spcAft>
                      </a:pPr>
                      <a:r>
                        <a:rPr lang="en-US" sz="1400" dirty="0">
                          <a:solidFill>
                            <a:schemeClr val="tx1"/>
                          </a:solidFill>
                          <a:effectLst/>
                        </a:rPr>
                        <a:t>Land Use</a:t>
                      </a:r>
                      <a:endParaRPr lang="en-US" sz="1600" dirty="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0000"/>
                        </a:lnSpc>
                        <a:spcBef>
                          <a:spcPts val="0"/>
                        </a:spcBef>
                        <a:spcAft>
                          <a:spcPts val="0"/>
                        </a:spcAft>
                      </a:pPr>
                      <a:r>
                        <a:rPr lang="en-US" sz="1400" dirty="0">
                          <a:solidFill>
                            <a:schemeClr val="tx1"/>
                          </a:solidFill>
                          <a:effectLst/>
                        </a:rPr>
                        <a:t>Nutrient Source</a:t>
                      </a:r>
                      <a:endParaRPr lang="en-US" sz="1600" dirty="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0">
                <a:tc rowSpan="4">
                  <a:txBody>
                    <a:bodyPr/>
                    <a:lstStyle/>
                    <a:p>
                      <a:pPr marL="0" marR="0" algn="ctr">
                        <a:lnSpc>
                          <a:spcPct val="110000"/>
                        </a:lnSpc>
                        <a:spcBef>
                          <a:spcPts val="0"/>
                        </a:spcBef>
                        <a:spcAft>
                          <a:spcPts val="0"/>
                        </a:spcAft>
                      </a:pPr>
                      <a:r>
                        <a:rPr lang="en-US" sz="1400" dirty="0">
                          <a:solidFill>
                            <a:schemeClr val="tx1"/>
                          </a:solidFill>
                          <a:effectLst/>
                        </a:rPr>
                        <a:t>Agriculture</a:t>
                      </a:r>
                      <a:endParaRPr lang="en-US" sz="1600" dirty="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400" dirty="0">
                          <a:solidFill>
                            <a:schemeClr val="tx1"/>
                          </a:solidFill>
                          <a:effectLst/>
                        </a:rPr>
                        <a:t>Chemical Fertilizers</a:t>
                      </a:r>
                      <a:endParaRPr lang="en-US" sz="1600" dirty="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en-US"/>
                    </a:p>
                  </a:txBody>
                  <a:tcPr/>
                </a:tc>
                <a:tc>
                  <a:txBody>
                    <a:bodyPr/>
                    <a:lstStyle/>
                    <a:p>
                      <a:pPr marL="0" marR="0" algn="ctr">
                        <a:lnSpc>
                          <a:spcPct val="110000"/>
                        </a:lnSpc>
                        <a:spcBef>
                          <a:spcPts val="0"/>
                        </a:spcBef>
                        <a:spcAft>
                          <a:spcPts val="0"/>
                        </a:spcAft>
                      </a:pPr>
                      <a:r>
                        <a:rPr lang="en-US" sz="1400">
                          <a:solidFill>
                            <a:schemeClr val="tx1"/>
                          </a:solidFill>
                          <a:effectLst/>
                        </a:rPr>
                        <a:t>Livestock Manure</a:t>
                      </a:r>
                      <a:endParaRPr lang="en-US" sz="160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en-US"/>
                    </a:p>
                  </a:txBody>
                  <a:tcPr/>
                </a:tc>
                <a:tc>
                  <a:txBody>
                    <a:bodyPr/>
                    <a:lstStyle/>
                    <a:p>
                      <a:pPr marL="0" marR="0" algn="ctr">
                        <a:lnSpc>
                          <a:spcPct val="110000"/>
                        </a:lnSpc>
                        <a:spcBef>
                          <a:spcPts val="0"/>
                        </a:spcBef>
                        <a:spcAft>
                          <a:spcPts val="0"/>
                        </a:spcAft>
                      </a:pPr>
                      <a:r>
                        <a:rPr lang="en-US" sz="1400">
                          <a:solidFill>
                            <a:schemeClr val="tx1"/>
                          </a:solidFill>
                          <a:effectLst/>
                        </a:rPr>
                        <a:t>Aquaculture Wastes</a:t>
                      </a:r>
                      <a:endParaRPr lang="en-US" sz="160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en-US"/>
                    </a:p>
                  </a:txBody>
                  <a:tcPr/>
                </a:tc>
                <a:tc>
                  <a:txBody>
                    <a:bodyPr/>
                    <a:lstStyle/>
                    <a:p>
                      <a:pPr marL="0" marR="0" algn="ctr">
                        <a:lnSpc>
                          <a:spcPct val="110000"/>
                        </a:lnSpc>
                        <a:spcBef>
                          <a:spcPts val="0"/>
                        </a:spcBef>
                        <a:spcAft>
                          <a:spcPts val="0"/>
                        </a:spcAft>
                      </a:pPr>
                      <a:r>
                        <a:rPr lang="en-US" sz="1400">
                          <a:solidFill>
                            <a:schemeClr val="tx1"/>
                          </a:solidFill>
                          <a:effectLst/>
                        </a:rPr>
                        <a:t>Excessive Soil Erosion</a:t>
                      </a:r>
                      <a:endParaRPr lang="en-US" sz="160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rowSpan="13">
                  <a:txBody>
                    <a:bodyPr/>
                    <a:lstStyle/>
                    <a:p>
                      <a:pPr marL="0" marR="0" algn="ctr">
                        <a:lnSpc>
                          <a:spcPct val="110000"/>
                        </a:lnSpc>
                        <a:spcBef>
                          <a:spcPts val="0"/>
                        </a:spcBef>
                        <a:spcAft>
                          <a:spcPts val="0"/>
                        </a:spcAft>
                      </a:pPr>
                      <a:r>
                        <a:rPr lang="en-US" sz="1400">
                          <a:solidFill>
                            <a:schemeClr val="tx1"/>
                          </a:solidFill>
                          <a:effectLst/>
                        </a:rPr>
                        <a:t>Urban or Developed </a:t>
                      </a:r>
                      <a:br>
                        <a:rPr lang="en-US" sz="1400">
                          <a:solidFill>
                            <a:schemeClr val="tx1"/>
                          </a:solidFill>
                          <a:effectLst/>
                        </a:rPr>
                      </a:br>
                      <a:r>
                        <a:rPr lang="en-US" sz="1400">
                          <a:solidFill>
                            <a:schemeClr val="tx1"/>
                          </a:solidFill>
                          <a:effectLst/>
                        </a:rPr>
                        <a:t>(* Potential contributor to nutrients in highway runoff)</a:t>
                      </a:r>
                      <a:endParaRPr lang="en-US" sz="160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400">
                          <a:solidFill>
                            <a:schemeClr val="tx1"/>
                          </a:solidFill>
                          <a:effectLst/>
                        </a:rPr>
                        <a:t>Lawn Fertilizers</a:t>
                      </a:r>
                      <a:endParaRPr lang="en-US" sz="160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en-US"/>
                    </a:p>
                  </a:txBody>
                  <a:tcPr/>
                </a:tc>
                <a:tc>
                  <a:txBody>
                    <a:bodyPr/>
                    <a:lstStyle/>
                    <a:p>
                      <a:pPr marL="0" marR="0" algn="ctr">
                        <a:lnSpc>
                          <a:spcPct val="110000"/>
                        </a:lnSpc>
                        <a:spcBef>
                          <a:spcPts val="0"/>
                        </a:spcBef>
                        <a:spcAft>
                          <a:spcPts val="0"/>
                        </a:spcAft>
                      </a:pPr>
                      <a:r>
                        <a:rPr lang="en-US" sz="1400">
                          <a:solidFill>
                            <a:schemeClr val="tx1"/>
                          </a:solidFill>
                          <a:effectLst/>
                        </a:rPr>
                        <a:t>Plant Stabilization Fertilizers*</a:t>
                      </a:r>
                      <a:endParaRPr lang="en-US" sz="160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en-US"/>
                    </a:p>
                  </a:txBody>
                  <a:tcPr/>
                </a:tc>
                <a:tc>
                  <a:txBody>
                    <a:bodyPr/>
                    <a:lstStyle/>
                    <a:p>
                      <a:pPr marL="0" marR="0" algn="ctr">
                        <a:lnSpc>
                          <a:spcPct val="110000"/>
                        </a:lnSpc>
                        <a:spcBef>
                          <a:spcPts val="0"/>
                        </a:spcBef>
                        <a:spcAft>
                          <a:spcPts val="0"/>
                        </a:spcAft>
                      </a:pPr>
                      <a:r>
                        <a:rPr lang="en-US" sz="1400">
                          <a:solidFill>
                            <a:schemeClr val="tx1"/>
                          </a:solidFill>
                          <a:effectLst/>
                        </a:rPr>
                        <a:t>Detergents</a:t>
                      </a:r>
                      <a:endParaRPr lang="en-US" sz="160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en-US"/>
                    </a:p>
                  </a:txBody>
                  <a:tcPr/>
                </a:tc>
                <a:tc>
                  <a:txBody>
                    <a:bodyPr/>
                    <a:lstStyle/>
                    <a:p>
                      <a:pPr marL="0" marR="0" algn="ctr">
                        <a:lnSpc>
                          <a:spcPct val="110000"/>
                        </a:lnSpc>
                        <a:spcBef>
                          <a:spcPts val="0"/>
                        </a:spcBef>
                        <a:spcAft>
                          <a:spcPts val="0"/>
                        </a:spcAft>
                      </a:pPr>
                      <a:r>
                        <a:rPr lang="en-US" sz="1400">
                          <a:solidFill>
                            <a:schemeClr val="tx1"/>
                          </a:solidFill>
                          <a:effectLst/>
                        </a:rPr>
                        <a:t>Human Waste</a:t>
                      </a:r>
                      <a:endParaRPr lang="en-US" sz="160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en-US"/>
                    </a:p>
                  </a:txBody>
                  <a:tcPr/>
                </a:tc>
                <a:tc>
                  <a:txBody>
                    <a:bodyPr/>
                    <a:lstStyle/>
                    <a:p>
                      <a:pPr marL="0" marR="0" algn="ctr">
                        <a:lnSpc>
                          <a:spcPct val="110000"/>
                        </a:lnSpc>
                        <a:spcBef>
                          <a:spcPts val="0"/>
                        </a:spcBef>
                        <a:spcAft>
                          <a:spcPts val="0"/>
                        </a:spcAft>
                      </a:pPr>
                      <a:r>
                        <a:rPr lang="en-US" sz="1400">
                          <a:solidFill>
                            <a:schemeClr val="tx1"/>
                          </a:solidFill>
                          <a:effectLst/>
                        </a:rPr>
                        <a:t>Pet Waste</a:t>
                      </a:r>
                      <a:endParaRPr lang="en-US" sz="160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en-US"/>
                    </a:p>
                  </a:txBody>
                  <a:tcPr/>
                </a:tc>
                <a:tc>
                  <a:txBody>
                    <a:bodyPr/>
                    <a:lstStyle/>
                    <a:p>
                      <a:pPr marL="0" marR="0" algn="ctr">
                        <a:lnSpc>
                          <a:spcPct val="110000"/>
                        </a:lnSpc>
                        <a:spcBef>
                          <a:spcPts val="0"/>
                        </a:spcBef>
                        <a:spcAft>
                          <a:spcPts val="0"/>
                        </a:spcAft>
                      </a:pPr>
                      <a:r>
                        <a:rPr lang="en-US" sz="1400">
                          <a:solidFill>
                            <a:schemeClr val="tx1"/>
                          </a:solidFill>
                          <a:effectLst/>
                        </a:rPr>
                        <a:t>Attracted Wildlife*</a:t>
                      </a:r>
                      <a:endParaRPr lang="en-US" sz="160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en-US"/>
                    </a:p>
                  </a:txBody>
                  <a:tcPr/>
                </a:tc>
                <a:tc>
                  <a:txBody>
                    <a:bodyPr/>
                    <a:lstStyle/>
                    <a:p>
                      <a:pPr marL="0" marR="0" algn="ctr">
                        <a:lnSpc>
                          <a:spcPct val="110000"/>
                        </a:lnSpc>
                        <a:spcBef>
                          <a:spcPts val="0"/>
                        </a:spcBef>
                        <a:spcAft>
                          <a:spcPts val="0"/>
                        </a:spcAft>
                      </a:pPr>
                      <a:r>
                        <a:rPr lang="en-US" sz="1400">
                          <a:solidFill>
                            <a:schemeClr val="tx1"/>
                          </a:solidFill>
                          <a:effectLst/>
                        </a:rPr>
                        <a:t>Fossil Fuels*</a:t>
                      </a:r>
                      <a:endParaRPr lang="en-US" sz="160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en-US"/>
                    </a:p>
                  </a:txBody>
                  <a:tcPr/>
                </a:tc>
                <a:tc>
                  <a:txBody>
                    <a:bodyPr/>
                    <a:lstStyle/>
                    <a:p>
                      <a:pPr marL="0" marR="0" algn="ctr">
                        <a:lnSpc>
                          <a:spcPct val="110000"/>
                        </a:lnSpc>
                        <a:spcBef>
                          <a:spcPts val="0"/>
                        </a:spcBef>
                        <a:spcAft>
                          <a:spcPts val="0"/>
                        </a:spcAft>
                      </a:pPr>
                      <a:r>
                        <a:rPr lang="en-US" sz="1400">
                          <a:solidFill>
                            <a:schemeClr val="tx1"/>
                          </a:solidFill>
                          <a:effectLst/>
                        </a:rPr>
                        <a:t>Machine Lubricants*</a:t>
                      </a:r>
                      <a:endParaRPr lang="en-US" sz="160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en-US"/>
                    </a:p>
                  </a:txBody>
                  <a:tcPr/>
                </a:tc>
                <a:tc>
                  <a:txBody>
                    <a:bodyPr/>
                    <a:lstStyle/>
                    <a:p>
                      <a:pPr marL="0" marR="0" algn="ctr">
                        <a:lnSpc>
                          <a:spcPct val="110000"/>
                        </a:lnSpc>
                        <a:spcBef>
                          <a:spcPts val="0"/>
                        </a:spcBef>
                        <a:spcAft>
                          <a:spcPts val="0"/>
                        </a:spcAft>
                      </a:pPr>
                      <a:r>
                        <a:rPr lang="en-US" sz="1400">
                          <a:solidFill>
                            <a:schemeClr val="tx1"/>
                          </a:solidFill>
                          <a:effectLst/>
                        </a:rPr>
                        <a:t>Construction Materials*</a:t>
                      </a:r>
                      <a:endParaRPr lang="en-US" sz="160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en-US"/>
                    </a:p>
                  </a:txBody>
                  <a:tcPr/>
                </a:tc>
                <a:tc>
                  <a:txBody>
                    <a:bodyPr/>
                    <a:lstStyle/>
                    <a:p>
                      <a:pPr marL="0" marR="0" algn="ctr">
                        <a:lnSpc>
                          <a:spcPct val="110000"/>
                        </a:lnSpc>
                        <a:spcBef>
                          <a:spcPts val="0"/>
                        </a:spcBef>
                        <a:spcAft>
                          <a:spcPts val="0"/>
                        </a:spcAft>
                      </a:pPr>
                      <a:r>
                        <a:rPr lang="en-US" sz="1400">
                          <a:solidFill>
                            <a:schemeClr val="tx1"/>
                          </a:solidFill>
                          <a:effectLst/>
                        </a:rPr>
                        <a:t>Traction/Deicing Compounds*</a:t>
                      </a:r>
                      <a:endParaRPr lang="en-US" sz="160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en-US"/>
                    </a:p>
                  </a:txBody>
                  <a:tcPr/>
                </a:tc>
                <a:tc>
                  <a:txBody>
                    <a:bodyPr/>
                    <a:lstStyle/>
                    <a:p>
                      <a:pPr marL="0" marR="0" algn="ctr">
                        <a:lnSpc>
                          <a:spcPct val="110000"/>
                        </a:lnSpc>
                        <a:spcBef>
                          <a:spcPts val="0"/>
                        </a:spcBef>
                        <a:spcAft>
                          <a:spcPts val="0"/>
                        </a:spcAft>
                      </a:pPr>
                      <a:r>
                        <a:rPr lang="en-US" sz="1400">
                          <a:solidFill>
                            <a:schemeClr val="tx1"/>
                          </a:solidFill>
                          <a:effectLst/>
                        </a:rPr>
                        <a:t>Land Disturbance and Streambank Erosion*</a:t>
                      </a:r>
                      <a:endParaRPr lang="en-US" sz="160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en-US"/>
                    </a:p>
                  </a:txBody>
                  <a:tcPr/>
                </a:tc>
                <a:tc>
                  <a:txBody>
                    <a:bodyPr/>
                    <a:lstStyle/>
                    <a:p>
                      <a:pPr marL="0" marR="0" algn="ctr">
                        <a:lnSpc>
                          <a:spcPct val="110000"/>
                        </a:lnSpc>
                        <a:spcBef>
                          <a:spcPts val="0"/>
                        </a:spcBef>
                        <a:spcAft>
                          <a:spcPts val="0"/>
                        </a:spcAft>
                      </a:pPr>
                      <a:r>
                        <a:rPr lang="en-US" sz="1400">
                          <a:solidFill>
                            <a:schemeClr val="tx1"/>
                          </a:solidFill>
                          <a:effectLst/>
                        </a:rPr>
                        <a:t>Herbicides and Pesticides*</a:t>
                      </a:r>
                      <a:endParaRPr lang="en-US" sz="160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en-US"/>
                    </a:p>
                  </a:txBody>
                  <a:tcPr/>
                </a:tc>
                <a:tc>
                  <a:txBody>
                    <a:bodyPr/>
                    <a:lstStyle/>
                    <a:p>
                      <a:pPr marL="0" marR="0" algn="ctr">
                        <a:lnSpc>
                          <a:spcPct val="110000"/>
                        </a:lnSpc>
                        <a:spcBef>
                          <a:spcPts val="0"/>
                        </a:spcBef>
                        <a:spcAft>
                          <a:spcPts val="0"/>
                        </a:spcAft>
                      </a:pPr>
                      <a:r>
                        <a:rPr lang="en-US" sz="1400">
                          <a:solidFill>
                            <a:schemeClr val="tx1"/>
                          </a:solidFill>
                          <a:effectLst/>
                        </a:rPr>
                        <a:t>Leaf and Grass Litter*</a:t>
                      </a:r>
                      <a:endParaRPr lang="en-US" sz="160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rowSpan="4">
                  <a:txBody>
                    <a:bodyPr/>
                    <a:lstStyle/>
                    <a:p>
                      <a:pPr marL="0" marR="0" algn="ctr">
                        <a:lnSpc>
                          <a:spcPct val="110000"/>
                        </a:lnSpc>
                        <a:spcBef>
                          <a:spcPts val="0"/>
                        </a:spcBef>
                        <a:spcAft>
                          <a:spcPts val="0"/>
                        </a:spcAft>
                      </a:pPr>
                      <a:r>
                        <a:rPr lang="en-US" sz="1400">
                          <a:solidFill>
                            <a:schemeClr val="tx1"/>
                          </a:solidFill>
                          <a:effectLst/>
                        </a:rPr>
                        <a:t>Undeveloped </a:t>
                      </a:r>
                      <a:endParaRPr lang="en-US" sz="160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400">
                          <a:solidFill>
                            <a:schemeClr val="tx1"/>
                          </a:solidFill>
                          <a:effectLst/>
                        </a:rPr>
                        <a:t>Fish and Wildlife Wastes</a:t>
                      </a:r>
                      <a:endParaRPr lang="en-US" sz="160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en-US"/>
                    </a:p>
                  </a:txBody>
                  <a:tcPr/>
                </a:tc>
                <a:tc>
                  <a:txBody>
                    <a:bodyPr/>
                    <a:lstStyle/>
                    <a:p>
                      <a:pPr marL="0" marR="0" algn="ctr">
                        <a:lnSpc>
                          <a:spcPct val="110000"/>
                        </a:lnSpc>
                        <a:spcBef>
                          <a:spcPts val="0"/>
                        </a:spcBef>
                        <a:spcAft>
                          <a:spcPts val="0"/>
                        </a:spcAft>
                      </a:pPr>
                      <a:r>
                        <a:rPr lang="en-US" sz="1400">
                          <a:solidFill>
                            <a:schemeClr val="tx1"/>
                          </a:solidFill>
                          <a:effectLst/>
                        </a:rPr>
                        <a:t>Minerals</a:t>
                      </a:r>
                      <a:endParaRPr lang="en-US" sz="160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en-US"/>
                    </a:p>
                  </a:txBody>
                  <a:tcPr/>
                </a:tc>
                <a:tc>
                  <a:txBody>
                    <a:bodyPr/>
                    <a:lstStyle/>
                    <a:p>
                      <a:pPr marL="0" marR="0" algn="ctr">
                        <a:lnSpc>
                          <a:spcPct val="110000"/>
                        </a:lnSpc>
                        <a:spcBef>
                          <a:spcPts val="0"/>
                        </a:spcBef>
                        <a:spcAft>
                          <a:spcPts val="0"/>
                        </a:spcAft>
                      </a:pPr>
                      <a:r>
                        <a:rPr lang="en-US" sz="1400">
                          <a:solidFill>
                            <a:schemeClr val="tx1"/>
                          </a:solidFill>
                          <a:effectLst/>
                        </a:rPr>
                        <a:t>Plant Litter</a:t>
                      </a:r>
                      <a:endParaRPr lang="en-US" sz="160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en-US"/>
                    </a:p>
                  </a:txBody>
                  <a:tcPr/>
                </a:tc>
                <a:tc>
                  <a:txBody>
                    <a:bodyPr/>
                    <a:lstStyle/>
                    <a:p>
                      <a:pPr marL="0" marR="0" algn="ctr">
                        <a:lnSpc>
                          <a:spcPct val="110000"/>
                        </a:lnSpc>
                        <a:spcBef>
                          <a:spcPts val="0"/>
                        </a:spcBef>
                        <a:spcAft>
                          <a:spcPts val="0"/>
                        </a:spcAft>
                      </a:pPr>
                      <a:r>
                        <a:rPr lang="en-US" sz="1400" dirty="0">
                          <a:solidFill>
                            <a:schemeClr val="tx1"/>
                          </a:solidFill>
                          <a:effectLst/>
                        </a:rPr>
                        <a:t>Wildfires and Land Disturbance</a:t>
                      </a:r>
                      <a:endParaRPr lang="en-US" sz="1600" dirty="0">
                        <a:solidFill>
                          <a:schemeClr val="tx1"/>
                        </a:solidFill>
                        <a:effectLst/>
                        <a:latin typeface="Times New Roman"/>
                        <a:ea typeface="Times New Roman"/>
                      </a:endParaRPr>
                    </a:p>
                  </a:txBody>
                  <a:tcPr marL="24491" marR="244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6807586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Nutrient Impairment</a:t>
            </a:r>
            <a:endParaRPr lang="en-US" dirty="0"/>
          </a:p>
        </p:txBody>
      </p:sp>
      <p:pic>
        <p:nvPicPr>
          <p:cNvPr id="12" name="Content Placeholder 11"/>
          <p:cNvPicPr>
            <a:picLocks noGrp="1"/>
          </p:cNvPicPr>
          <p:nvPr>
            <p:ph idx="1"/>
          </p:nvPr>
        </p:nvPicPr>
        <p:blipFill>
          <a:blip r:embed="rId3">
            <a:extLst>
              <a:ext uri="{BEBA8EAE-BF5A-486C-A8C5-ECC9F3942E4B}">
                <a14:imgProps xmlns:a14="http://schemas.microsoft.com/office/drawing/2010/main">
                  <a14:imgLayer r:embed="rId4">
                    <a14:imgEffect>
                      <a14:sharpenSoften amount="25000"/>
                    </a14:imgEffect>
                    <a14:imgEffect>
                      <a14:saturation sat="0"/>
                    </a14:imgEffect>
                    <a14:imgEffect>
                      <a14:brightnessContrast bright="17000" contrast="-2000"/>
                    </a14:imgEffect>
                  </a14:imgLayer>
                </a14:imgProps>
              </a:ext>
              <a:ext uri="{28A0092B-C50C-407E-A947-70E740481C1C}">
                <a14:useLocalDpi xmlns:a14="http://schemas.microsoft.com/office/drawing/2010/main" val="0"/>
              </a:ext>
            </a:extLst>
          </a:blip>
          <a:srcRect/>
          <a:stretch>
            <a:fillRect/>
          </a:stretch>
        </p:blipFill>
        <p:spPr bwMode="auto">
          <a:xfrm>
            <a:off x="1083927" y="1524000"/>
            <a:ext cx="7239000" cy="4953000"/>
          </a:xfrm>
          <a:prstGeom prst="rect">
            <a:avLst/>
          </a:prstGeom>
          <a:noFill/>
          <a:ln>
            <a:noFill/>
          </a:ln>
        </p:spPr>
      </p:pic>
      <p:sp>
        <p:nvSpPr>
          <p:cNvPr id="13" name="Text Box 2"/>
          <p:cNvSpPr txBox="1">
            <a:spLocks noChangeArrowheads="1"/>
          </p:cNvSpPr>
          <p:nvPr/>
        </p:nvSpPr>
        <p:spPr bwMode="auto">
          <a:xfrm rot="21032634">
            <a:off x="3699317" y="2448851"/>
            <a:ext cx="2418681" cy="290885"/>
          </a:xfrm>
          <a:prstGeom prst="rect">
            <a:avLst/>
          </a:prstGeom>
          <a:noFill/>
          <a:ln w="9525">
            <a:noFill/>
            <a:miter lim="800000"/>
            <a:headEnd/>
            <a:tailEnd/>
          </a:ln>
        </p:spPr>
        <p:txBody>
          <a:bodyPr rot="0" vert="horz" wrap="square" lIns="91440" tIns="45720" rIns="91440" bIns="45720" anchor="t" anchorCtr="0">
            <a:noAutofit/>
          </a:bodyPr>
          <a:lstStyle/>
          <a:p>
            <a:pPr marL="0" marR="0" algn="l">
              <a:lnSpc>
                <a:spcPct val="110000"/>
              </a:lnSpc>
              <a:spcBef>
                <a:spcPts val="0"/>
              </a:spcBef>
              <a:spcAft>
                <a:spcPts val="1000"/>
              </a:spcAft>
            </a:pPr>
            <a:r>
              <a:rPr lang="en-US" sz="1000" i="1" dirty="0">
                <a:effectLst/>
                <a:latin typeface="Arial Italic"/>
                <a:ea typeface="Times New Roman"/>
                <a:cs typeface="Arial"/>
              </a:rPr>
              <a:t>Sewage Treatment Plant</a:t>
            </a:r>
            <a:r>
              <a:rPr lang="en-US" sz="1000" dirty="0">
                <a:effectLst/>
                <a:latin typeface="Arial"/>
                <a:ea typeface="Times New Roman"/>
              </a:rPr>
              <a:t> Discharge</a:t>
            </a:r>
            <a:endParaRPr lang="en-US" sz="1200" dirty="0">
              <a:effectLst/>
              <a:latin typeface="Times New Roman"/>
              <a:ea typeface="Times New Roman"/>
            </a:endParaRPr>
          </a:p>
        </p:txBody>
      </p:sp>
      <p:sp>
        <p:nvSpPr>
          <p:cNvPr id="10" name="Rectangle 9"/>
          <p:cNvSpPr/>
          <p:nvPr/>
        </p:nvSpPr>
        <p:spPr>
          <a:xfrm>
            <a:off x="1066800" y="6481845"/>
            <a:ext cx="4572000" cy="307777"/>
          </a:xfrm>
          <a:prstGeom prst="rect">
            <a:avLst/>
          </a:prstGeom>
        </p:spPr>
        <p:txBody>
          <a:bodyPr>
            <a:spAutoFit/>
          </a:bodyPr>
          <a:lstStyle/>
          <a:p>
            <a:pPr algn="l"/>
            <a:r>
              <a:rPr lang="en-US" sz="1400" i="1" dirty="0"/>
              <a:t>Source: </a:t>
            </a:r>
            <a:r>
              <a:rPr lang="en-US" sz="1400" i="1" dirty="0" err="1" smtClean="0"/>
              <a:t>Paerl</a:t>
            </a:r>
            <a:r>
              <a:rPr lang="en-US" sz="1400" i="1" dirty="0" smtClean="0"/>
              <a:t> </a:t>
            </a:r>
            <a:r>
              <a:rPr lang="en-US" sz="1400" i="1" dirty="0"/>
              <a:t>et al</a:t>
            </a:r>
            <a:r>
              <a:rPr lang="en-US" sz="1400" i="1" dirty="0" smtClean="0"/>
              <a:t>. (2006)</a:t>
            </a:r>
            <a:endParaRPr lang="en-US" sz="1400" i="1" dirty="0"/>
          </a:p>
        </p:txBody>
      </p:sp>
    </p:spTree>
    <p:extLst>
      <p:ext uri="{BB962C8B-B14F-4D97-AF65-F5344CB8AC3E}">
        <p14:creationId xmlns:p14="http://schemas.microsoft.com/office/powerpoint/2010/main" val="256636878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Contribution from Major Sources </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449729"/>
            <a:ext cx="6907395" cy="4830763"/>
          </a:xfrm>
          <a:prstGeom prst="rect">
            <a:avLst/>
          </a:prstGeom>
          <a:noFill/>
          <a:ln>
            <a:noFill/>
          </a:ln>
        </p:spPr>
      </p:pic>
      <p:sp>
        <p:nvSpPr>
          <p:cNvPr id="5" name="Rectangle 4"/>
          <p:cNvSpPr/>
          <p:nvPr/>
        </p:nvSpPr>
        <p:spPr>
          <a:xfrm>
            <a:off x="1295400" y="6326529"/>
            <a:ext cx="4572000" cy="307777"/>
          </a:xfrm>
          <a:prstGeom prst="rect">
            <a:avLst/>
          </a:prstGeom>
        </p:spPr>
        <p:txBody>
          <a:bodyPr>
            <a:spAutoFit/>
          </a:bodyPr>
          <a:lstStyle/>
          <a:p>
            <a:r>
              <a:rPr lang="en-US" sz="1400" dirty="0"/>
              <a:t>Source: Nutrient Innovations Task Group (NITG, 2009)</a:t>
            </a:r>
          </a:p>
        </p:txBody>
      </p:sp>
    </p:spTree>
    <p:extLst>
      <p:ext uri="{BB962C8B-B14F-4D97-AF65-F5344CB8AC3E}">
        <p14:creationId xmlns:p14="http://schemas.microsoft.com/office/powerpoint/2010/main" val="13204710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 Contribution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5039301"/>
              </p:ext>
            </p:extLst>
          </p:nvPr>
        </p:nvGraphicFramePr>
        <p:xfrm>
          <a:off x="304800" y="1354678"/>
          <a:ext cx="5410200" cy="1609344"/>
        </p:xfrm>
        <a:graphic>
          <a:graphicData uri="http://schemas.openxmlformats.org/drawingml/2006/table">
            <a:tbl>
              <a:tblPr firstRow="1" firstCol="1" bandRow="1">
                <a:tableStyleId>{5C22544A-7EE6-4342-B048-85BDC9FD1C3A}</a:tableStyleId>
              </a:tblPr>
              <a:tblGrid>
                <a:gridCol w="1314133"/>
                <a:gridCol w="993158"/>
                <a:gridCol w="795618"/>
                <a:gridCol w="1034303"/>
                <a:gridCol w="1272988"/>
              </a:tblGrid>
              <a:tr h="0">
                <a:tc rowSpan="3">
                  <a:txBody>
                    <a:bodyPr/>
                    <a:lstStyle/>
                    <a:p>
                      <a:pPr marL="0" marR="0" algn="ctr">
                        <a:lnSpc>
                          <a:spcPct val="110000"/>
                        </a:lnSpc>
                        <a:spcBef>
                          <a:spcPts val="100"/>
                        </a:spcBef>
                        <a:spcAft>
                          <a:spcPts val="100"/>
                        </a:spcAft>
                      </a:pPr>
                      <a:r>
                        <a:rPr lang="en-US" sz="1600" dirty="0">
                          <a:solidFill>
                            <a:schemeClr val="tx1"/>
                          </a:solidFill>
                          <a:effectLst/>
                        </a:rPr>
                        <a:t>Pollutant</a:t>
                      </a:r>
                      <a:endParaRPr lang="en-US" sz="2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ctr">
                        <a:lnSpc>
                          <a:spcPct val="110000"/>
                        </a:lnSpc>
                        <a:spcBef>
                          <a:spcPts val="100"/>
                        </a:spcBef>
                        <a:spcAft>
                          <a:spcPts val="100"/>
                        </a:spcAft>
                      </a:pPr>
                      <a:r>
                        <a:rPr lang="en-US" sz="1600" dirty="0" smtClean="0">
                          <a:solidFill>
                            <a:schemeClr val="tx1"/>
                          </a:solidFill>
                          <a:effectLst/>
                        </a:rPr>
                        <a:t>Median Concentration </a:t>
                      </a:r>
                      <a:r>
                        <a:rPr lang="en-US" sz="1600" dirty="0">
                          <a:solidFill>
                            <a:schemeClr val="tx1"/>
                          </a:solidFill>
                          <a:effectLst/>
                        </a:rPr>
                        <a:t>(mg/L)</a:t>
                      </a:r>
                      <a:endParaRPr lang="en-US" sz="2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gridSpan="2">
                  <a:txBody>
                    <a:bodyPr/>
                    <a:lstStyle/>
                    <a:p>
                      <a:pPr marL="0" marR="0" algn="ctr">
                        <a:lnSpc>
                          <a:spcPct val="110000"/>
                        </a:lnSpc>
                        <a:spcBef>
                          <a:spcPts val="100"/>
                        </a:spcBef>
                        <a:spcAft>
                          <a:spcPts val="100"/>
                        </a:spcAft>
                      </a:pPr>
                      <a:r>
                        <a:rPr lang="en-US" sz="1600" dirty="0">
                          <a:solidFill>
                            <a:schemeClr val="tx1"/>
                          </a:solidFill>
                          <a:effectLst/>
                        </a:rPr>
                        <a:t>Highways</a:t>
                      </a:r>
                      <a:endParaRPr lang="en-US" sz="2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marL="0" marR="0" algn="ctr">
                        <a:lnSpc>
                          <a:spcPct val="110000"/>
                        </a:lnSpc>
                        <a:spcBef>
                          <a:spcPts val="100"/>
                        </a:spcBef>
                        <a:spcAft>
                          <a:spcPts val="100"/>
                        </a:spcAft>
                      </a:pPr>
                      <a:r>
                        <a:rPr lang="en-US" sz="1600" dirty="0">
                          <a:solidFill>
                            <a:schemeClr val="tx1"/>
                          </a:solidFill>
                          <a:effectLst/>
                        </a:rPr>
                        <a:t>Runoff from other Anthropogenic Sources</a:t>
                      </a:r>
                      <a:endParaRPr lang="en-US" sz="2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r>
              <a:tr h="0">
                <a:tc vMerge="1">
                  <a:txBody>
                    <a:bodyPr/>
                    <a:lstStyle/>
                    <a:p>
                      <a:endParaRPr lang="en-US"/>
                    </a:p>
                  </a:txBody>
                  <a:tcPr/>
                </a:tc>
                <a:tc>
                  <a:txBody>
                    <a:bodyPr/>
                    <a:lstStyle/>
                    <a:p>
                      <a:pPr marL="0" marR="0" algn="ctr">
                        <a:lnSpc>
                          <a:spcPct val="110000"/>
                        </a:lnSpc>
                        <a:spcBef>
                          <a:spcPts val="100"/>
                        </a:spcBef>
                        <a:spcAft>
                          <a:spcPts val="100"/>
                        </a:spcAft>
                      </a:pPr>
                      <a:r>
                        <a:rPr lang="en-US" sz="1600">
                          <a:solidFill>
                            <a:schemeClr val="tx1"/>
                          </a:solidFill>
                          <a:effectLst/>
                        </a:rPr>
                        <a:t>Rural</a:t>
                      </a:r>
                      <a:endParaRPr lang="en-US" sz="20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100"/>
                        </a:spcBef>
                        <a:spcAft>
                          <a:spcPts val="100"/>
                        </a:spcAft>
                      </a:pPr>
                      <a:r>
                        <a:rPr lang="en-US" sz="1600">
                          <a:solidFill>
                            <a:schemeClr val="tx1"/>
                          </a:solidFill>
                          <a:effectLst/>
                        </a:rPr>
                        <a:t>Urban</a:t>
                      </a:r>
                      <a:endParaRPr lang="en-US" sz="20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100"/>
                        </a:spcBef>
                        <a:spcAft>
                          <a:spcPts val="100"/>
                        </a:spcAft>
                      </a:pPr>
                      <a:r>
                        <a:rPr lang="en-US" sz="1600">
                          <a:solidFill>
                            <a:schemeClr val="tx1"/>
                          </a:solidFill>
                          <a:effectLst/>
                        </a:rPr>
                        <a:t>Urban</a:t>
                      </a:r>
                      <a:endParaRPr lang="en-US" sz="20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100"/>
                        </a:spcBef>
                        <a:spcAft>
                          <a:spcPts val="100"/>
                        </a:spcAft>
                      </a:pPr>
                      <a:r>
                        <a:rPr lang="en-US" sz="1600">
                          <a:solidFill>
                            <a:schemeClr val="tx1"/>
                          </a:solidFill>
                          <a:effectLst/>
                        </a:rPr>
                        <a:t>Agricultural</a:t>
                      </a:r>
                      <a:endParaRPr lang="en-US" sz="20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ctr">
                        <a:lnSpc>
                          <a:spcPct val="110000"/>
                        </a:lnSpc>
                        <a:spcBef>
                          <a:spcPts val="100"/>
                        </a:spcBef>
                        <a:spcAft>
                          <a:spcPts val="100"/>
                        </a:spcAft>
                      </a:pPr>
                      <a:r>
                        <a:rPr lang="en-US" sz="1600" dirty="0">
                          <a:solidFill>
                            <a:schemeClr val="tx1"/>
                          </a:solidFill>
                          <a:effectLst/>
                        </a:rPr>
                        <a:t>OP</a:t>
                      </a:r>
                      <a:endParaRPr lang="en-US" sz="2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100"/>
                        </a:spcBef>
                        <a:spcAft>
                          <a:spcPts val="100"/>
                        </a:spcAft>
                      </a:pPr>
                      <a:r>
                        <a:rPr lang="en-US" sz="1600">
                          <a:solidFill>
                            <a:schemeClr val="tx1"/>
                          </a:solidFill>
                          <a:effectLst/>
                        </a:rPr>
                        <a:t>0.16</a:t>
                      </a:r>
                      <a:endParaRPr lang="en-US" sz="20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100"/>
                        </a:spcBef>
                        <a:spcAft>
                          <a:spcPts val="100"/>
                        </a:spcAft>
                      </a:pPr>
                      <a:r>
                        <a:rPr lang="en-US" sz="1600">
                          <a:solidFill>
                            <a:schemeClr val="tx1"/>
                          </a:solidFill>
                          <a:effectLst/>
                        </a:rPr>
                        <a:t>0.40</a:t>
                      </a:r>
                      <a:endParaRPr lang="en-US" sz="20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100"/>
                        </a:spcBef>
                        <a:spcAft>
                          <a:spcPts val="100"/>
                        </a:spcAft>
                      </a:pPr>
                      <a:r>
                        <a:rPr lang="en-US" sz="1600">
                          <a:solidFill>
                            <a:schemeClr val="tx1"/>
                          </a:solidFill>
                          <a:effectLst/>
                        </a:rPr>
                        <a:t>0.33</a:t>
                      </a:r>
                      <a:endParaRPr lang="en-US" sz="20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100"/>
                        </a:spcBef>
                        <a:spcAft>
                          <a:spcPts val="100"/>
                        </a:spcAft>
                      </a:pPr>
                      <a:r>
                        <a:rPr lang="en-US" sz="1600">
                          <a:solidFill>
                            <a:schemeClr val="tx1"/>
                          </a:solidFill>
                          <a:effectLst/>
                        </a:rPr>
                        <a:t>0.80</a:t>
                      </a:r>
                      <a:endParaRPr lang="en-US" sz="20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ctr">
                        <a:lnSpc>
                          <a:spcPct val="110000"/>
                        </a:lnSpc>
                        <a:spcBef>
                          <a:spcPts val="100"/>
                        </a:spcBef>
                        <a:spcAft>
                          <a:spcPts val="100"/>
                        </a:spcAft>
                      </a:pPr>
                      <a:r>
                        <a:rPr lang="en-US" sz="1600">
                          <a:solidFill>
                            <a:schemeClr val="tx1"/>
                          </a:solidFill>
                          <a:effectLst/>
                        </a:rPr>
                        <a:t>NO</a:t>
                      </a:r>
                      <a:r>
                        <a:rPr lang="en-US" sz="1600" baseline="-25000">
                          <a:solidFill>
                            <a:schemeClr val="tx1"/>
                          </a:solidFill>
                          <a:effectLst/>
                        </a:rPr>
                        <a:t>3</a:t>
                      </a:r>
                      <a:r>
                        <a:rPr lang="en-US" sz="1600">
                          <a:solidFill>
                            <a:schemeClr val="tx1"/>
                          </a:solidFill>
                          <a:effectLst/>
                        </a:rPr>
                        <a:t>-N</a:t>
                      </a:r>
                      <a:endParaRPr lang="en-US" sz="20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100"/>
                        </a:spcBef>
                        <a:spcAft>
                          <a:spcPts val="100"/>
                        </a:spcAft>
                      </a:pPr>
                      <a:r>
                        <a:rPr lang="en-US" sz="1600">
                          <a:solidFill>
                            <a:schemeClr val="tx1"/>
                          </a:solidFill>
                          <a:effectLst/>
                        </a:rPr>
                        <a:t>0.46</a:t>
                      </a:r>
                      <a:endParaRPr lang="en-US" sz="20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100"/>
                        </a:spcBef>
                        <a:spcAft>
                          <a:spcPts val="100"/>
                        </a:spcAft>
                      </a:pPr>
                      <a:r>
                        <a:rPr lang="en-US" sz="1600" dirty="0">
                          <a:solidFill>
                            <a:schemeClr val="tx1"/>
                          </a:solidFill>
                          <a:effectLst/>
                        </a:rPr>
                        <a:t>0.76</a:t>
                      </a:r>
                      <a:endParaRPr lang="en-US" sz="2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100"/>
                        </a:spcBef>
                        <a:spcAft>
                          <a:spcPts val="100"/>
                        </a:spcAft>
                      </a:pPr>
                      <a:r>
                        <a:rPr lang="en-US" sz="1600" dirty="0">
                          <a:solidFill>
                            <a:schemeClr val="tx1"/>
                          </a:solidFill>
                          <a:effectLst/>
                        </a:rPr>
                        <a:t>0.70</a:t>
                      </a:r>
                      <a:endParaRPr lang="en-US" sz="2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100"/>
                        </a:spcBef>
                        <a:spcAft>
                          <a:spcPts val="100"/>
                        </a:spcAft>
                      </a:pPr>
                      <a:r>
                        <a:rPr lang="en-US" sz="1600" dirty="0">
                          <a:solidFill>
                            <a:schemeClr val="tx1"/>
                          </a:solidFill>
                          <a:effectLst/>
                        </a:rPr>
                        <a:t>3.00</a:t>
                      </a:r>
                      <a:endParaRPr lang="en-US" sz="2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4"/>
          <p:cNvSpPr/>
          <p:nvPr/>
        </p:nvSpPr>
        <p:spPr>
          <a:xfrm>
            <a:off x="265068" y="2961623"/>
            <a:ext cx="4572000" cy="307777"/>
          </a:xfrm>
          <a:prstGeom prst="rect">
            <a:avLst/>
          </a:prstGeom>
        </p:spPr>
        <p:txBody>
          <a:bodyPr>
            <a:spAutoFit/>
          </a:bodyPr>
          <a:lstStyle/>
          <a:p>
            <a:pPr algn="l"/>
            <a:r>
              <a:rPr lang="en-US" sz="1400" dirty="0"/>
              <a:t>Source: Driscoll et al. (1990).</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267200" y="3046061"/>
            <a:ext cx="4444678" cy="3582889"/>
          </a:xfrm>
          <a:prstGeom prst="rect">
            <a:avLst/>
          </a:prstGeom>
        </p:spPr>
      </p:pic>
      <p:sp>
        <p:nvSpPr>
          <p:cNvPr id="8" name="TextBox 7"/>
          <p:cNvSpPr txBox="1"/>
          <p:nvPr/>
        </p:nvSpPr>
        <p:spPr>
          <a:xfrm>
            <a:off x="265068" y="3733800"/>
            <a:ext cx="3849732" cy="2431435"/>
          </a:xfrm>
          <a:prstGeom prst="rect">
            <a:avLst/>
          </a:prstGeom>
          <a:noFill/>
        </p:spPr>
        <p:txBody>
          <a:bodyPr wrap="square" rtlCol="0">
            <a:spAutoFit/>
          </a:bodyPr>
          <a:lstStyle/>
          <a:p>
            <a:pPr marL="342900" indent="-342900" algn="l">
              <a:spcAft>
                <a:spcPts val="1200"/>
              </a:spcAft>
              <a:buFont typeface="Arial" panose="020B0604020202020204" pitchFamily="34" charset="0"/>
              <a:buChar char="•"/>
            </a:pPr>
            <a:r>
              <a:rPr lang="en-US" sz="1600" dirty="0" smtClean="0"/>
              <a:t>Nutrient concentrations in highway runoff similar to urban stormwater</a:t>
            </a:r>
          </a:p>
          <a:p>
            <a:pPr marL="342900" indent="-342900" algn="l">
              <a:spcAft>
                <a:spcPts val="1200"/>
              </a:spcAft>
              <a:buFont typeface="Arial" panose="020B0604020202020204" pitchFamily="34" charset="0"/>
              <a:buChar char="•"/>
            </a:pPr>
            <a:r>
              <a:rPr lang="en-US" sz="1600" dirty="0" smtClean="0"/>
              <a:t>Influenced by surrounding land uses</a:t>
            </a:r>
          </a:p>
          <a:p>
            <a:pPr marL="342900" indent="-342900" algn="l">
              <a:spcAft>
                <a:spcPts val="1200"/>
              </a:spcAft>
              <a:buFont typeface="Arial" panose="020B0604020202020204" pitchFamily="34" charset="0"/>
              <a:buChar char="•"/>
            </a:pPr>
            <a:r>
              <a:rPr lang="en-US" sz="1600" dirty="0" smtClean="0"/>
              <a:t>Nitrogen </a:t>
            </a:r>
            <a:r>
              <a:rPr lang="en-US" sz="1600" dirty="0"/>
              <a:t>is largely </a:t>
            </a:r>
            <a:r>
              <a:rPr lang="en-US" sz="1600" dirty="0" smtClean="0"/>
              <a:t>atmospheric</a:t>
            </a:r>
          </a:p>
          <a:p>
            <a:pPr marL="342900" indent="-342900" algn="l">
              <a:spcAft>
                <a:spcPts val="1200"/>
              </a:spcAft>
              <a:buFont typeface="Arial" panose="020B0604020202020204" pitchFamily="34" charset="0"/>
              <a:buChar char="•"/>
            </a:pPr>
            <a:r>
              <a:rPr lang="en-US" sz="1600" dirty="0" smtClean="0"/>
              <a:t>Phosphorus is largely particulate bound</a:t>
            </a:r>
          </a:p>
          <a:p>
            <a:pPr marL="342900" indent="-342900" algn="l">
              <a:buFont typeface="Arial" panose="020B0604020202020204" pitchFamily="34" charset="0"/>
              <a:buChar char="•"/>
            </a:pPr>
            <a:endParaRPr lang="en-US" sz="1600" dirty="0"/>
          </a:p>
        </p:txBody>
      </p:sp>
      <p:sp>
        <p:nvSpPr>
          <p:cNvPr id="9" name="Rectangle 8"/>
          <p:cNvSpPr/>
          <p:nvPr/>
        </p:nvSpPr>
        <p:spPr>
          <a:xfrm>
            <a:off x="7124608" y="2738284"/>
            <a:ext cx="2048329" cy="307777"/>
          </a:xfrm>
          <a:prstGeom prst="rect">
            <a:avLst/>
          </a:prstGeom>
        </p:spPr>
        <p:txBody>
          <a:bodyPr wrap="square">
            <a:spAutoFit/>
          </a:bodyPr>
          <a:lstStyle/>
          <a:p>
            <a:pPr algn="l"/>
            <a:r>
              <a:rPr lang="en-US" sz="1400" dirty="0"/>
              <a:t>Source: CDOT (2013)</a:t>
            </a:r>
          </a:p>
        </p:txBody>
      </p:sp>
    </p:spTree>
    <p:extLst>
      <p:ext uri="{BB962C8B-B14F-4D97-AF65-F5344CB8AC3E}">
        <p14:creationId xmlns:p14="http://schemas.microsoft.com/office/powerpoint/2010/main" val="32592423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Nitrate Correlation with </a:t>
            </a:r>
            <a:br>
              <a:rPr lang="en-US" dirty="0" smtClean="0"/>
            </a:br>
            <a:r>
              <a:rPr lang="en-US" dirty="0" smtClean="0"/>
              <a:t>Annual Average Daily Traffic</a:t>
            </a:r>
            <a:endParaRPr lang="en-US" dirty="0"/>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990600" y="1524000"/>
            <a:ext cx="7315200" cy="4724400"/>
          </a:xfrm>
          <a:prstGeom prst="rect">
            <a:avLst/>
          </a:prstGeom>
        </p:spPr>
      </p:pic>
    </p:spTree>
    <p:extLst>
      <p:ext uri="{BB962C8B-B14F-4D97-AF65-F5344CB8AC3E}">
        <p14:creationId xmlns:p14="http://schemas.microsoft.com/office/powerpoint/2010/main" val="304912445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Phosphorus Correlation with </a:t>
            </a:r>
            <a:br>
              <a:rPr lang="en-US" dirty="0" smtClean="0"/>
            </a:br>
            <a:r>
              <a:rPr lang="en-US" dirty="0" smtClean="0"/>
              <a:t>Annual Average Daily Traffic</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219200" y="1655762"/>
            <a:ext cx="6918960" cy="4592638"/>
          </a:xfrm>
          <a:prstGeom prst="rect">
            <a:avLst/>
          </a:prstGeom>
        </p:spPr>
      </p:pic>
    </p:spTree>
    <p:extLst>
      <p:ext uri="{BB962C8B-B14F-4D97-AF65-F5344CB8AC3E}">
        <p14:creationId xmlns:p14="http://schemas.microsoft.com/office/powerpoint/2010/main" val="129852641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sz="2800" dirty="0" smtClean="0"/>
          </a:p>
          <a:p>
            <a:pPr marL="0" indent="0" algn="ctr">
              <a:buNone/>
            </a:pPr>
            <a:endParaRPr lang="en-US" sz="3200" dirty="0" smtClean="0"/>
          </a:p>
          <a:p>
            <a:pPr marL="0" indent="0" algn="ctr">
              <a:buNone/>
            </a:pPr>
            <a:r>
              <a:rPr lang="en-US" sz="4800" dirty="0" smtClean="0"/>
              <a:t>Nutrient Removal Processes</a:t>
            </a:r>
            <a:endParaRPr lang="en-US" sz="4800" dirty="0"/>
          </a:p>
        </p:txBody>
      </p:sp>
    </p:spTree>
    <p:extLst>
      <p:ext uri="{BB962C8B-B14F-4D97-AF65-F5344CB8AC3E}">
        <p14:creationId xmlns:p14="http://schemas.microsoft.com/office/powerpoint/2010/main" val="275876308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Phosphorus Treatment Mechanisms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3643212"/>
              </p:ext>
            </p:extLst>
          </p:nvPr>
        </p:nvGraphicFramePr>
        <p:xfrm>
          <a:off x="609600" y="1143000"/>
          <a:ext cx="8153401" cy="5401056"/>
        </p:xfrm>
        <a:graphic>
          <a:graphicData uri="http://schemas.openxmlformats.org/drawingml/2006/table">
            <a:tbl>
              <a:tblPr firstRow="1" firstCol="1" bandRow="1">
                <a:tableStyleId>{5C22544A-7EE6-4342-B048-85BDC9FD1C3A}</a:tableStyleId>
              </a:tblPr>
              <a:tblGrid>
                <a:gridCol w="1219200"/>
                <a:gridCol w="1447800"/>
                <a:gridCol w="5486401"/>
              </a:tblGrid>
              <a:tr h="233188">
                <a:tc>
                  <a:txBody>
                    <a:bodyPr/>
                    <a:lstStyle/>
                    <a:p>
                      <a:pPr marL="0" marR="0" algn="ctr">
                        <a:lnSpc>
                          <a:spcPct val="110000"/>
                        </a:lnSpc>
                        <a:spcBef>
                          <a:spcPts val="100"/>
                        </a:spcBef>
                        <a:spcAft>
                          <a:spcPts val="100"/>
                        </a:spcAft>
                      </a:pPr>
                      <a:r>
                        <a:rPr lang="en-US" sz="1600" dirty="0">
                          <a:solidFill>
                            <a:schemeClr val="tx1"/>
                          </a:solidFill>
                          <a:effectLst/>
                        </a:rPr>
                        <a:t>Form</a:t>
                      </a:r>
                      <a:endParaRPr lang="en-US" sz="1800" dirty="0">
                        <a:solidFill>
                          <a:schemeClr val="tx1"/>
                        </a:solidFill>
                        <a:effectLst/>
                        <a:latin typeface="Times New Roman"/>
                        <a:ea typeface="Times New Roman"/>
                      </a:endParaRPr>
                    </a:p>
                  </a:txBody>
                  <a:tcPr marL="47698" marR="47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0000"/>
                        </a:lnSpc>
                        <a:spcBef>
                          <a:spcPts val="100"/>
                        </a:spcBef>
                        <a:spcAft>
                          <a:spcPts val="100"/>
                        </a:spcAft>
                      </a:pPr>
                      <a:r>
                        <a:rPr lang="en-US" sz="1600" dirty="0">
                          <a:solidFill>
                            <a:schemeClr val="tx1"/>
                          </a:solidFill>
                          <a:effectLst/>
                        </a:rPr>
                        <a:t>Treatment Mechanism</a:t>
                      </a:r>
                      <a:endParaRPr lang="en-US" sz="1800" dirty="0">
                        <a:solidFill>
                          <a:schemeClr val="tx1"/>
                        </a:solidFill>
                        <a:effectLst/>
                        <a:latin typeface="Times New Roman"/>
                        <a:ea typeface="Times New Roman"/>
                      </a:endParaRPr>
                    </a:p>
                  </a:txBody>
                  <a:tcPr marL="47698" marR="47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0000"/>
                        </a:lnSpc>
                        <a:spcBef>
                          <a:spcPts val="100"/>
                        </a:spcBef>
                        <a:spcAft>
                          <a:spcPts val="100"/>
                        </a:spcAft>
                      </a:pPr>
                      <a:r>
                        <a:rPr lang="en-US" sz="1600" dirty="0">
                          <a:solidFill>
                            <a:schemeClr val="tx1"/>
                          </a:solidFill>
                          <a:effectLst/>
                        </a:rPr>
                        <a:t>Factors Influencing Treatment</a:t>
                      </a:r>
                      <a:endParaRPr lang="en-US" sz="1800" dirty="0">
                        <a:solidFill>
                          <a:schemeClr val="tx1"/>
                        </a:solidFill>
                        <a:effectLst/>
                        <a:latin typeface="Times New Roman"/>
                        <a:ea typeface="Times New Roman"/>
                      </a:endParaRPr>
                    </a:p>
                  </a:txBody>
                  <a:tcPr marL="47698" marR="47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070425">
                <a:tc>
                  <a:txBody>
                    <a:bodyPr/>
                    <a:lstStyle/>
                    <a:p>
                      <a:pPr marL="0" marR="0" algn="ctr">
                        <a:lnSpc>
                          <a:spcPct val="110000"/>
                        </a:lnSpc>
                        <a:spcBef>
                          <a:spcPts val="100"/>
                        </a:spcBef>
                        <a:spcAft>
                          <a:spcPts val="100"/>
                        </a:spcAft>
                      </a:pPr>
                      <a:r>
                        <a:rPr lang="en-US" sz="1600">
                          <a:solidFill>
                            <a:schemeClr val="tx1"/>
                          </a:solidFill>
                          <a:effectLst/>
                        </a:rPr>
                        <a:t>Particulate</a:t>
                      </a:r>
                      <a:endParaRPr lang="en-US" sz="1800">
                        <a:solidFill>
                          <a:schemeClr val="tx1"/>
                        </a:solidFill>
                        <a:effectLst/>
                        <a:latin typeface="Times New Roman"/>
                        <a:ea typeface="Times New Roman"/>
                      </a:endParaRPr>
                    </a:p>
                  </a:txBody>
                  <a:tcPr marL="47698" marR="47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100"/>
                        </a:spcBef>
                        <a:spcAft>
                          <a:spcPts val="100"/>
                        </a:spcAft>
                      </a:pPr>
                      <a:r>
                        <a:rPr lang="en-US" sz="1600">
                          <a:solidFill>
                            <a:schemeClr val="tx1"/>
                          </a:solidFill>
                          <a:effectLst/>
                        </a:rPr>
                        <a:t>filtration,</a:t>
                      </a:r>
                      <a:endParaRPr lang="en-US" sz="1800">
                        <a:solidFill>
                          <a:schemeClr val="tx1"/>
                        </a:solidFill>
                        <a:effectLst/>
                      </a:endParaRPr>
                    </a:p>
                    <a:p>
                      <a:pPr marL="0" marR="0" algn="ctr">
                        <a:lnSpc>
                          <a:spcPct val="110000"/>
                        </a:lnSpc>
                        <a:spcBef>
                          <a:spcPts val="100"/>
                        </a:spcBef>
                        <a:spcAft>
                          <a:spcPts val="100"/>
                        </a:spcAft>
                      </a:pPr>
                      <a:r>
                        <a:rPr lang="en-US" sz="1600">
                          <a:solidFill>
                            <a:schemeClr val="tx1"/>
                          </a:solidFill>
                          <a:effectLst/>
                        </a:rPr>
                        <a:t>sedimentation</a:t>
                      </a:r>
                      <a:endParaRPr lang="en-US" sz="1800">
                        <a:solidFill>
                          <a:schemeClr val="tx1"/>
                        </a:solidFill>
                        <a:effectLst/>
                      </a:endParaRPr>
                    </a:p>
                    <a:p>
                      <a:pPr marL="0" marR="0" algn="ctr">
                        <a:lnSpc>
                          <a:spcPct val="110000"/>
                        </a:lnSpc>
                        <a:spcBef>
                          <a:spcPts val="100"/>
                        </a:spcBef>
                        <a:spcAft>
                          <a:spcPts val="100"/>
                        </a:spcAft>
                      </a:pPr>
                      <a:r>
                        <a:rPr lang="en-US" sz="1600">
                          <a:solidFill>
                            <a:schemeClr val="tx1"/>
                          </a:solidFill>
                          <a:effectLst/>
                        </a:rPr>
                        <a:t> </a:t>
                      </a:r>
                      <a:endParaRPr lang="en-US" sz="1800">
                        <a:solidFill>
                          <a:schemeClr val="tx1"/>
                        </a:solidFill>
                        <a:effectLst/>
                        <a:latin typeface="Times New Roman"/>
                        <a:ea typeface="Times New Roman"/>
                      </a:endParaRPr>
                    </a:p>
                  </a:txBody>
                  <a:tcPr marL="47698" marR="47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10000"/>
                        </a:lnSpc>
                        <a:spcBef>
                          <a:spcPts val="100"/>
                        </a:spcBef>
                        <a:spcAft>
                          <a:spcPts val="100"/>
                        </a:spcAft>
                        <a:buFont typeface="Symbol"/>
                        <a:buChar char=""/>
                      </a:pPr>
                      <a:r>
                        <a:rPr lang="en-US" sz="1600">
                          <a:solidFill>
                            <a:schemeClr val="tx1"/>
                          </a:solidFill>
                          <a:effectLst/>
                        </a:rPr>
                        <a:t>partitioning of phosphorus between particulate and soluble forms</a:t>
                      </a:r>
                      <a:endParaRPr lang="en-US" sz="1800">
                        <a:solidFill>
                          <a:schemeClr val="tx1"/>
                        </a:solidFill>
                        <a:effectLst/>
                      </a:endParaRPr>
                    </a:p>
                    <a:p>
                      <a:pPr marL="342900" marR="0" lvl="0" indent="-342900" algn="l">
                        <a:lnSpc>
                          <a:spcPct val="110000"/>
                        </a:lnSpc>
                        <a:spcBef>
                          <a:spcPts val="100"/>
                        </a:spcBef>
                        <a:spcAft>
                          <a:spcPts val="100"/>
                        </a:spcAft>
                        <a:buFont typeface="Symbol"/>
                        <a:buChar char=""/>
                      </a:pPr>
                      <a:r>
                        <a:rPr lang="en-US" sz="1600">
                          <a:solidFill>
                            <a:schemeClr val="tx1"/>
                          </a:solidFill>
                          <a:effectLst/>
                        </a:rPr>
                        <a:t>particle size distribution</a:t>
                      </a:r>
                      <a:endParaRPr lang="en-US" sz="1800">
                        <a:solidFill>
                          <a:schemeClr val="tx1"/>
                        </a:solidFill>
                        <a:effectLst/>
                      </a:endParaRPr>
                    </a:p>
                    <a:p>
                      <a:pPr marL="342900" marR="0" lvl="0" indent="-342900" algn="l">
                        <a:lnSpc>
                          <a:spcPct val="110000"/>
                        </a:lnSpc>
                        <a:spcBef>
                          <a:spcPts val="100"/>
                        </a:spcBef>
                        <a:spcAft>
                          <a:spcPts val="100"/>
                        </a:spcAft>
                        <a:buFont typeface="Symbol"/>
                        <a:buChar char=""/>
                      </a:pPr>
                      <a:r>
                        <a:rPr lang="en-US" sz="1600">
                          <a:solidFill>
                            <a:schemeClr val="tx1"/>
                          </a:solidFill>
                          <a:effectLst/>
                        </a:rPr>
                        <a:t>oxidation-reduction potential</a:t>
                      </a:r>
                      <a:endParaRPr lang="en-US" sz="1800">
                        <a:solidFill>
                          <a:schemeClr val="tx1"/>
                        </a:solidFill>
                        <a:effectLst/>
                      </a:endParaRPr>
                    </a:p>
                    <a:p>
                      <a:pPr marL="342900" marR="0" lvl="0" indent="-342900" algn="l">
                        <a:lnSpc>
                          <a:spcPct val="110000"/>
                        </a:lnSpc>
                        <a:spcBef>
                          <a:spcPts val="100"/>
                        </a:spcBef>
                        <a:spcAft>
                          <a:spcPts val="100"/>
                        </a:spcAft>
                        <a:buFont typeface="Symbol"/>
                        <a:buChar char=""/>
                      </a:pPr>
                      <a:r>
                        <a:rPr lang="en-US" sz="1600">
                          <a:solidFill>
                            <a:schemeClr val="tx1"/>
                          </a:solidFill>
                          <a:effectLst/>
                        </a:rPr>
                        <a:t>pH</a:t>
                      </a:r>
                      <a:endParaRPr lang="en-US" sz="1800">
                        <a:solidFill>
                          <a:schemeClr val="tx1"/>
                        </a:solidFill>
                        <a:effectLst/>
                      </a:endParaRPr>
                    </a:p>
                    <a:p>
                      <a:pPr marL="342900" marR="0" lvl="0" indent="-342900" algn="l">
                        <a:lnSpc>
                          <a:spcPct val="110000"/>
                        </a:lnSpc>
                        <a:spcBef>
                          <a:spcPts val="100"/>
                        </a:spcBef>
                        <a:spcAft>
                          <a:spcPts val="100"/>
                        </a:spcAft>
                        <a:buFont typeface="Symbol"/>
                        <a:buChar char=""/>
                      </a:pPr>
                      <a:r>
                        <a:rPr lang="en-US" sz="1600">
                          <a:solidFill>
                            <a:schemeClr val="tx1"/>
                          </a:solidFill>
                          <a:effectLst/>
                        </a:rPr>
                        <a:t>bacterial communities that transform phosphorus into soluble forms (microbial transformation)</a:t>
                      </a:r>
                      <a:endParaRPr lang="en-US" sz="1800">
                        <a:solidFill>
                          <a:schemeClr val="tx1"/>
                        </a:solidFill>
                        <a:effectLst/>
                      </a:endParaRPr>
                    </a:p>
                    <a:p>
                      <a:pPr marL="342900" marR="0" lvl="0" indent="-342900" algn="l">
                        <a:lnSpc>
                          <a:spcPct val="110000"/>
                        </a:lnSpc>
                        <a:spcBef>
                          <a:spcPts val="100"/>
                        </a:spcBef>
                        <a:spcAft>
                          <a:spcPts val="100"/>
                        </a:spcAft>
                        <a:buFont typeface="Symbol"/>
                        <a:buChar char=""/>
                      </a:pPr>
                      <a:r>
                        <a:rPr lang="en-US" sz="1600">
                          <a:solidFill>
                            <a:schemeClr val="tx1"/>
                          </a:solidFill>
                          <a:effectLst/>
                        </a:rPr>
                        <a:t>temperature</a:t>
                      </a:r>
                      <a:endParaRPr lang="en-US" sz="1800">
                        <a:solidFill>
                          <a:schemeClr val="tx1"/>
                        </a:solidFill>
                        <a:effectLst/>
                        <a:latin typeface="Times New Roman"/>
                        <a:ea typeface="Times New Roman"/>
                      </a:endParaRPr>
                    </a:p>
                  </a:txBody>
                  <a:tcPr marL="47698" marR="47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85748">
                <a:tc rowSpan="2">
                  <a:txBody>
                    <a:bodyPr/>
                    <a:lstStyle/>
                    <a:p>
                      <a:pPr marL="0" marR="0" algn="ctr">
                        <a:lnSpc>
                          <a:spcPct val="110000"/>
                        </a:lnSpc>
                        <a:spcBef>
                          <a:spcPts val="100"/>
                        </a:spcBef>
                        <a:spcAft>
                          <a:spcPts val="100"/>
                        </a:spcAft>
                      </a:pPr>
                      <a:r>
                        <a:rPr lang="en-US" sz="1600">
                          <a:solidFill>
                            <a:schemeClr val="tx1"/>
                          </a:solidFill>
                          <a:effectLst/>
                        </a:rPr>
                        <a:t>Dissolved</a:t>
                      </a:r>
                      <a:endParaRPr lang="en-US" sz="1800">
                        <a:solidFill>
                          <a:schemeClr val="tx1"/>
                        </a:solidFill>
                        <a:effectLst/>
                        <a:latin typeface="Times New Roman"/>
                        <a:ea typeface="Times New Roman"/>
                      </a:endParaRPr>
                    </a:p>
                  </a:txBody>
                  <a:tcPr marL="47698" marR="47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100"/>
                        </a:spcBef>
                        <a:spcAft>
                          <a:spcPts val="100"/>
                        </a:spcAft>
                      </a:pPr>
                      <a:r>
                        <a:rPr lang="en-US" sz="1600">
                          <a:solidFill>
                            <a:schemeClr val="tx1"/>
                          </a:solidFill>
                          <a:effectLst/>
                        </a:rPr>
                        <a:t>adsorption,</a:t>
                      </a:r>
                      <a:endParaRPr lang="en-US" sz="1800">
                        <a:solidFill>
                          <a:schemeClr val="tx1"/>
                        </a:solidFill>
                        <a:effectLst/>
                      </a:endParaRPr>
                    </a:p>
                    <a:p>
                      <a:pPr marL="0" marR="0" algn="ctr">
                        <a:lnSpc>
                          <a:spcPct val="110000"/>
                        </a:lnSpc>
                        <a:spcBef>
                          <a:spcPts val="100"/>
                        </a:spcBef>
                        <a:spcAft>
                          <a:spcPts val="100"/>
                        </a:spcAft>
                      </a:pPr>
                      <a:r>
                        <a:rPr lang="en-US" sz="1600">
                          <a:solidFill>
                            <a:schemeClr val="tx1"/>
                          </a:solidFill>
                          <a:effectLst/>
                        </a:rPr>
                        <a:t>precipitation</a:t>
                      </a:r>
                      <a:endParaRPr lang="en-US" sz="1800">
                        <a:solidFill>
                          <a:schemeClr val="tx1"/>
                        </a:solidFill>
                        <a:effectLst/>
                        <a:latin typeface="Times New Roman"/>
                        <a:ea typeface="Times New Roman"/>
                      </a:endParaRPr>
                    </a:p>
                  </a:txBody>
                  <a:tcPr marL="47698" marR="47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10000"/>
                        </a:lnSpc>
                        <a:spcBef>
                          <a:spcPts val="100"/>
                        </a:spcBef>
                        <a:spcAft>
                          <a:spcPts val="100"/>
                        </a:spcAft>
                        <a:buFont typeface="Symbol"/>
                        <a:buChar char=""/>
                      </a:pPr>
                      <a:r>
                        <a:rPr lang="en-US" sz="1600">
                          <a:solidFill>
                            <a:schemeClr val="tx1"/>
                          </a:solidFill>
                          <a:effectLst/>
                        </a:rPr>
                        <a:t>contact with reactive media/soils</a:t>
                      </a:r>
                      <a:endParaRPr lang="en-US" sz="1800">
                        <a:solidFill>
                          <a:schemeClr val="tx1"/>
                        </a:solidFill>
                        <a:effectLst/>
                      </a:endParaRPr>
                    </a:p>
                    <a:p>
                      <a:pPr marL="342900" marR="0" lvl="0" indent="-342900" algn="l">
                        <a:lnSpc>
                          <a:spcPct val="110000"/>
                        </a:lnSpc>
                        <a:spcBef>
                          <a:spcPts val="100"/>
                        </a:spcBef>
                        <a:spcAft>
                          <a:spcPts val="100"/>
                        </a:spcAft>
                        <a:buFont typeface="Symbol"/>
                        <a:buChar char=""/>
                      </a:pPr>
                      <a:r>
                        <a:rPr lang="en-US" sz="1600">
                          <a:solidFill>
                            <a:schemeClr val="tx1"/>
                          </a:solidFill>
                          <a:effectLst/>
                        </a:rPr>
                        <a:t>pH</a:t>
                      </a:r>
                      <a:endParaRPr lang="en-US" sz="1800">
                        <a:solidFill>
                          <a:schemeClr val="tx1"/>
                        </a:solidFill>
                        <a:effectLst/>
                      </a:endParaRPr>
                    </a:p>
                    <a:p>
                      <a:pPr marL="342900" marR="0" lvl="0" indent="-342900" algn="l">
                        <a:lnSpc>
                          <a:spcPct val="110000"/>
                        </a:lnSpc>
                        <a:spcBef>
                          <a:spcPts val="100"/>
                        </a:spcBef>
                        <a:spcAft>
                          <a:spcPts val="100"/>
                        </a:spcAft>
                        <a:buFont typeface="Symbol"/>
                        <a:buChar char=""/>
                      </a:pPr>
                      <a:r>
                        <a:rPr lang="en-US" sz="1600">
                          <a:solidFill>
                            <a:schemeClr val="tx1"/>
                          </a:solidFill>
                          <a:effectLst/>
                        </a:rPr>
                        <a:t>oxidation-reduction potential</a:t>
                      </a:r>
                      <a:endParaRPr lang="en-US" sz="1800">
                        <a:solidFill>
                          <a:schemeClr val="tx1"/>
                        </a:solidFill>
                        <a:effectLst/>
                      </a:endParaRPr>
                    </a:p>
                    <a:p>
                      <a:pPr marL="342900" marR="0" lvl="0" indent="-342900" algn="l">
                        <a:lnSpc>
                          <a:spcPct val="110000"/>
                        </a:lnSpc>
                        <a:spcBef>
                          <a:spcPts val="100"/>
                        </a:spcBef>
                        <a:spcAft>
                          <a:spcPts val="100"/>
                        </a:spcAft>
                        <a:buFont typeface="Symbol"/>
                        <a:buChar char=""/>
                      </a:pPr>
                      <a:r>
                        <a:rPr lang="en-US" sz="1600">
                          <a:solidFill>
                            <a:schemeClr val="tx1"/>
                          </a:solidFill>
                          <a:effectLst/>
                        </a:rPr>
                        <a:t>presence of calcium, magnesium, iron, aluminum</a:t>
                      </a:r>
                      <a:endParaRPr lang="en-US" sz="1800">
                        <a:solidFill>
                          <a:schemeClr val="tx1"/>
                        </a:solidFill>
                        <a:effectLst/>
                        <a:latin typeface="Times New Roman"/>
                        <a:ea typeface="Times New Roman"/>
                      </a:endParaRPr>
                    </a:p>
                  </a:txBody>
                  <a:tcPr marL="47698" marR="47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36602">
                <a:tc vMerge="1">
                  <a:txBody>
                    <a:bodyPr/>
                    <a:lstStyle/>
                    <a:p>
                      <a:endParaRPr lang="en-US"/>
                    </a:p>
                  </a:txBody>
                  <a:tcPr/>
                </a:tc>
                <a:tc>
                  <a:txBody>
                    <a:bodyPr/>
                    <a:lstStyle/>
                    <a:p>
                      <a:pPr marL="0" marR="0" algn="ctr">
                        <a:lnSpc>
                          <a:spcPct val="110000"/>
                        </a:lnSpc>
                        <a:spcBef>
                          <a:spcPts val="100"/>
                        </a:spcBef>
                        <a:spcAft>
                          <a:spcPts val="100"/>
                        </a:spcAft>
                      </a:pPr>
                      <a:r>
                        <a:rPr lang="en-US" sz="1600">
                          <a:solidFill>
                            <a:schemeClr val="tx1"/>
                          </a:solidFill>
                          <a:effectLst/>
                        </a:rPr>
                        <a:t>biological uptake</a:t>
                      </a:r>
                      <a:endParaRPr lang="en-US" sz="1800">
                        <a:solidFill>
                          <a:schemeClr val="tx1"/>
                        </a:solidFill>
                        <a:effectLst/>
                        <a:latin typeface="Times New Roman"/>
                        <a:ea typeface="Times New Roman"/>
                      </a:endParaRPr>
                    </a:p>
                  </a:txBody>
                  <a:tcPr marL="47698" marR="47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10000"/>
                        </a:lnSpc>
                        <a:spcBef>
                          <a:spcPts val="100"/>
                        </a:spcBef>
                        <a:spcAft>
                          <a:spcPts val="100"/>
                        </a:spcAft>
                        <a:buFont typeface="Symbol"/>
                        <a:buChar char=""/>
                      </a:pPr>
                      <a:r>
                        <a:rPr lang="en-US" sz="1600" dirty="0">
                          <a:solidFill>
                            <a:schemeClr val="tx1"/>
                          </a:solidFill>
                          <a:effectLst/>
                        </a:rPr>
                        <a:t>vegetation and root density</a:t>
                      </a:r>
                      <a:endParaRPr lang="en-US" sz="1800" dirty="0">
                        <a:solidFill>
                          <a:schemeClr val="tx1"/>
                        </a:solidFill>
                        <a:effectLst/>
                      </a:endParaRPr>
                    </a:p>
                    <a:p>
                      <a:pPr marL="342900" marR="0" lvl="0" indent="-342900" algn="l">
                        <a:lnSpc>
                          <a:spcPct val="110000"/>
                        </a:lnSpc>
                        <a:spcBef>
                          <a:spcPts val="100"/>
                        </a:spcBef>
                        <a:spcAft>
                          <a:spcPts val="100"/>
                        </a:spcAft>
                        <a:buFont typeface="Symbol"/>
                        <a:buChar char=""/>
                      </a:pPr>
                      <a:r>
                        <a:rPr lang="en-US" sz="1600" dirty="0">
                          <a:solidFill>
                            <a:schemeClr val="tx1"/>
                          </a:solidFill>
                          <a:effectLst/>
                        </a:rPr>
                        <a:t>presence of nitrogen and other essential nutrients</a:t>
                      </a:r>
                      <a:endParaRPr lang="en-US" sz="1800" dirty="0">
                        <a:solidFill>
                          <a:schemeClr val="tx1"/>
                        </a:solidFill>
                        <a:effectLst/>
                      </a:endParaRPr>
                    </a:p>
                    <a:p>
                      <a:pPr marL="342900" marR="0" lvl="0" indent="-342900" algn="l">
                        <a:lnSpc>
                          <a:spcPct val="110000"/>
                        </a:lnSpc>
                        <a:spcBef>
                          <a:spcPts val="100"/>
                        </a:spcBef>
                        <a:spcAft>
                          <a:spcPts val="100"/>
                        </a:spcAft>
                        <a:buFont typeface="Symbol"/>
                        <a:buChar char=""/>
                      </a:pPr>
                      <a:r>
                        <a:rPr lang="en-US" sz="1600" dirty="0">
                          <a:solidFill>
                            <a:schemeClr val="tx1"/>
                          </a:solidFill>
                          <a:effectLst/>
                        </a:rPr>
                        <a:t>bacterial communities</a:t>
                      </a:r>
                      <a:endParaRPr lang="en-US" sz="1800" dirty="0">
                        <a:solidFill>
                          <a:schemeClr val="tx1"/>
                        </a:solidFill>
                        <a:effectLst/>
                      </a:endParaRPr>
                    </a:p>
                    <a:p>
                      <a:pPr marL="342900" marR="0" lvl="0" indent="-342900" algn="l">
                        <a:lnSpc>
                          <a:spcPct val="110000"/>
                        </a:lnSpc>
                        <a:spcBef>
                          <a:spcPts val="100"/>
                        </a:spcBef>
                        <a:spcAft>
                          <a:spcPts val="100"/>
                        </a:spcAft>
                        <a:buFont typeface="Symbol"/>
                        <a:buChar char=""/>
                      </a:pPr>
                      <a:r>
                        <a:rPr lang="en-US" sz="1600" dirty="0">
                          <a:solidFill>
                            <a:schemeClr val="tx1"/>
                          </a:solidFill>
                          <a:effectLst/>
                        </a:rPr>
                        <a:t>periodic harvesting of vegetation</a:t>
                      </a:r>
                      <a:endParaRPr lang="en-US" sz="1800" dirty="0">
                        <a:solidFill>
                          <a:schemeClr val="tx1"/>
                        </a:solidFill>
                        <a:effectLst/>
                      </a:endParaRPr>
                    </a:p>
                    <a:p>
                      <a:pPr marL="342900" marR="0" lvl="0" indent="-342900" algn="l">
                        <a:lnSpc>
                          <a:spcPct val="110000"/>
                        </a:lnSpc>
                        <a:spcBef>
                          <a:spcPts val="100"/>
                        </a:spcBef>
                        <a:spcAft>
                          <a:spcPts val="100"/>
                        </a:spcAft>
                        <a:buFont typeface="Symbol"/>
                        <a:buChar char=""/>
                      </a:pPr>
                      <a:r>
                        <a:rPr lang="en-US" sz="1600" dirty="0">
                          <a:solidFill>
                            <a:schemeClr val="tx1"/>
                          </a:solidFill>
                          <a:effectLst/>
                        </a:rPr>
                        <a:t>temperature</a:t>
                      </a:r>
                      <a:endParaRPr lang="en-US" sz="1800" dirty="0">
                        <a:solidFill>
                          <a:schemeClr val="tx1"/>
                        </a:solidFill>
                        <a:effectLst/>
                        <a:latin typeface="Times New Roman"/>
                        <a:ea typeface="Times New Roman"/>
                      </a:endParaRPr>
                    </a:p>
                  </a:txBody>
                  <a:tcPr marL="47698" marR="47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837046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Treatment Mechanisms</a:t>
            </a:r>
            <a:endParaRPr lang="en-US"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1401780612"/>
                  </p:ext>
                </p:extLst>
              </p:nvPr>
            </p:nvGraphicFramePr>
            <p:xfrm>
              <a:off x="457200" y="1524000"/>
              <a:ext cx="8458199" cy="4876800"/>
            </p:xfrm>
            <a:graphic>
              <a:graphicData uri="http://schemas.openxmlformats.org/drawingml/2006/table">
                <a:tbl>
                  <a:tblPr firstRow="1" firstCol="1" bandRow="1">
                    <a:tableStyleId>{5C22544A-7EE6-4342-B048-85BDC9FD1C3A}</a:tableStyleId>
                  </a:tblPr>
                  <a:tblGrid>
                    <a:gridCol w="1371599"/>
                    <a:gridCol w="2667000"/>
                    <a:gridCol w="4419600"/>
                  </a:tblGrid>
                  <a:tr h="0">
                    <a:tc>
                      <a:txBody>
                        <a:bodyPr/>
                        <a:lstStyle/>
                        <a:p>
                          <a:pPr marL="0" marR="0" algn="ctr">
                            <a:lnSpc>
                              <a:spcPct val="100000"/>
                            </a:lnSpc>
                            <a:spcBef>
                              <a:spcPts val="0"/>
                            </a:spcBef>
                            <a:spcAft>
                              <a:spcPts val="0"/>
                            </a:spcAft>
                          </a:pPr>
                          <a:r>
                            <a:rPr lang="en-US" sz="1600" dirty="0">
                              <a:solidFill>
                                <a:schemeClr val="tx1"/>
                              </a:solidFill>
                              <a:effectLst/>
                            </a:rPr>
                            <a:t>Form</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0000"/>
                            </a:lnSpc>
                            <a:spcBef>
                              <a:spcPts val="0"/>
                            </a:spcBef>
                            <a:spcAft>
                              <a:spcPts val="0"/>
                            </a:spcAft>
                          </a:pPr>
                          <a:r>
                            <a:rPr lang="en-US" sz="1600" dirty="0">
                              <a:solidFill>
                                <a:schemeClr val="tx1"/>
                              </a:solidFill>
                              <a:effectLst/>
                            </a:rPr>
                            <a:t>Treatment Mechanism</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0000"/>
                            </a:lnSpc>
                            <a:spcBef>
                              <a:spcPts val="0"/>
                            </a:spcBef>
                            <a:spcAft>
                              <a:spcPts val="0"/>
                            </a:spcAft>
                          </a:pPr>
                          <a:r>
                            <a:rPr lang="en-US" sz="1600" dirty="0">
                              <a:solidFill>
                                <a:schemeClr val="tx1"/>
                              </a:solidFill>
                              <a:effectLst/>
                            </a:rPr>
                            <a:t>Factors Influencing Treatment</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0">
                    <a:tc rowSpan="2">
                      <a:txBody>
                        <a:bodyPr/>
                        <a:lstStyle/>
                        <a:p>
                          <a:pPr marL="0" marR="0" algn="ctr">
                            <a:lnSpc>
                              <a:spcPct val="100000"/>
                            </a:lnSpc>
                            <a:spcBef>
                              <a:spcPts val="0"/>
                            </a:spcBef>
                            <a:spcAft>
                              <a:spcPts val="0"/>
                            </a:spcAft>
                          </a:pPr>
                          <a:r>
                            <a:rPr lang="en-US" sz="1600" dirty="0">
                              <a:solidFill>
                                <a:schemeClr val="tx1"/>
                              </a:solidFill>
                              <a:effectLst/>
                            </a:rPr>
                            <a:t>Nitrogenous Organic Solids</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dirty="0">
                              <a:solidFill>
                                <a:schemeClr val="tx1"/>
                              </a:solidFill>
                              <a:effectLst/>
                            </a:rPr>
                            <a:t>physical separation (screening, filtration, settling)</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00000"/>
                            </a:lnSpc>
                            <a:spcBef>
                              <a:spcPts val="0"/>
                            </a:spcBef>
                            <a:spcAft>
                              <a:spcPts val="0"/>
                            </a:spcAft>
                            <a:buFont typeface="Symbol"/>
                            <a:buChar char=""/>
                          </a:pPr>
                          <a:r>
                            <a:rPr lang="en-US" sz="1600" dirty="0">
                              <a:solidFill>
                                <a:schemeClr val="tx1"/>
                              </a:solidFill>
                              <a:effectLst/>
                            </a:rPr>
                            <a:t>partitioning of nitrogen between particulate and soluble forms</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en-US"/>
                        </a:p>
                      </a:txBody>
                      <a:tcPr/>
                    </a:tc>
                    <a:tc>
                      <a:txBody>
                        <a:bodyPr/>
                        <a:lstStyle/>
                        <a:p>
                          <a:pPr marL="0" marR="0" algn="ctr">
                            <a:lnSpc>
                              <a:spcPct val="100000"/>
                            </a:lnSpc>
                            <a:spcBef>
                              <a:spcPts val="0"/>
                            </a:spcBef>
                            <a:spcAft>
                              <a:spcPts val="0"/>
                            </a:spcAft>
                          </a:pPr>
                          <a:r>
                            <a:rPr lang="en-US" sz="1600" dirty="0">
                              <a:solidFill>
                                <a:schemeClr val="tx1"/>
                              </a:solidFill>
                              <a:effectLst/>
                            </a:rPr>
                            <a:t>ammonification (transform via microbial decomposition to NH4)</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00000"/>
                            </a:lnSpc>
                            <a:spcBef>
                              <a:spcPts val="0"/>
                            </a:spcBef>
                            <a:spcAft>
                              <a:spcPts val="0"/>
                            </a:spcAft>
                            <a:buFont typeface="Symbol"/>
                            <a:buChar char=""/>
                          </a:pPr>
                          <a:r>
                            <a:rPr lang="en-US" sz="1600">
                              <a:solidFill>
                                <a:schemeClr val="tx1"/>
                              </a:solidFill>
                              <a:effectLst/>
                            </a:rPr>
                            <a:t>temperature</a:t>
                          </a:r>
                        </a:p>
                        <a:p>
                          <a:pPr marL="342900" marR="0" lvl="0" indent="-342900" algn="l">
                            <a:lnSpc>
                              <a:spcPct val="100000"/>
                            </a:lnSpc>
                            <a:spcBef>
                              <a:spcPts val="0"/>
                            </a:spcBef>
                            <a:spcAft>
                              <a:spcPts val="0"/>
                            </a:spcAft>
                            <a:buFont typeface="Symbol"/>
                            <a:buChar char=""/>
                          </a:pPr>
                          <a:r>
                            <a:rPr lang="en-US" sz="1600">
                              <a:solidFill>
                                <a:schemeClr val="tx1"/>
                              </a:solidFill>
                              <a:effectLst/>
                            </a:rPr>
                            <a:t>pH</a:t>
                          </a:r>
                        </a:p>
                        <a:p>
                          <a:pPr marL="342900" marR="0" lvl="0" indent="-342900" algn="l">
                            <a:lnSpc>
                              <a:spcPct val="100000"/>
                            </a:lnSpc>
                            <a:spcBef>
                              <a:spcPts val="0"/>
                            </a:spcBef>
                            <a:spcAft>
                              <a:spcPts val="0"/>
                            </a:spcAft>
                            <a:buFont typeface="Symbol"/>
                            <a:buChar char=""/>
                          </a:pPr>
                          <a:r>
                            <a:rPr lang="en-US" sz="1600">
                              <a:solidFill>
                                <a:schemeClr val="tx1"/>
                              </a:solidFill>
                              <a:effectLst/>
                            </a:rPr>
                            <a:t>bacterial community</a:t>
                          </a:r>
                          <a:endParaRPr lang="en-US" sz="16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rowSpan="2">
                      <a:txBody>
                        <a:bodyPr/>
                        <a:lstStyle/>
                        <a:p>
                          <a:pPr marL="0" marR="0" algn="ctr">
                            <a:lnSpc>
                              <a:spcPct val="100000"/>
                            </a:lnSpc>
                            <a:spcBef>
                              <a:spcPts val="0"/>
                            </a:spcBef>
                            <a:spcAft>
                              <a:spcPts val="0"/>
                            </a:spcAft>
                          </a:pPr>
                          <a:r>
                            <a:rPr lang="en-US" sz="1600">
                              <a:solidFill>
                                <a:schemeClr val="tx1"/>
                              </a:solidFill>
                              <a:effectLst/>
                            </a:rPr>
                            <a:t>Nitrate (NO</a:t>
                          </a:r>
                          <a:r>
                            <a:rPr lang="en-US" sz="1600" baseline="-25000">
                              <a:solidFill>
                                <a:schemeClr val="tx1"/>
                              </a:solidFill>
                              <a:effectLst/>
                            </a:rPr>
                            <a:t>3</a:t>
                          </a:r>
                          <a:r>
                            <a:rPr lang="en-US" sz="1600">
                              <a:solidFill>
                                <a:schemeClr val="tx1"/>
                              </a:solidFill>
                              <a:effectLst/>
                            </a:rPr>
                            <a:t>)</a:t>
                          </a:r>
                          <a:endParaRPr lang="en-US" sz="16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a:solidFill>
                                <a:schemeClr val="tx1"/>
                              </a:solidFill>
                              <a:effectLst/>
                            </a:rPr>
                            <a:t>plant uptake</a:t>
                          </a:r>
                          <a:endParaRPr lang="en-US" sz="16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00000"/>
                            </a:lnSpc>
                            <a:spcBef>
                              <a:spcPts val="0"/>
                            </a:spcBef>
                            <a:spcAft>
                              <a:spcPts val="0"/>
                            </a:spcAft>
                            <a:buFont typeface="Symbol"/>
                            <a:buChar char=""/>
                          </a:pPr>
                          <a:r>
                            <a:rPr lang="en-US" sz="1600">
                              <a:solidFill>
                                <a:schemeClr val="tx1"/>
                              </a:solidFill>
                              <a:effectLst/>
                            </a:rPr>
                            <a:t>vegetation density</a:t>
                          </a:r>
                        </a:p>
                        <a:p>
                          <a:pPr marL="342900" marR="0" lvl="0" indent="-342900" algn="l">
                            <a:lnSpc>
                              <a:spcPct val="100000"/>
                            </a:lnSpc>
                            <a:spcBef>
                              <a:spcPts val="0"/>
                            </a:spcBef>
                            <a:spcAft>
                              <a:spcPts val="0"/>
                            </a:spcAft>
                            <a:buFont typeface="Symbol"/>
                            <a:buChar char=""/>
                          </a:pPr>
                          <a:r>
                            <a:rPr lang="en-US" sz="1600">
                              <a:solidFill>
                                <a:schemeClr val="tx1"/>
                              </a:solidFill>
                              <a:effectLst/>
                            </a:rPr>
                            <a:t>presence of phosphorus</a:t>
                          </a:r>
                        </a:p>
                        <a:p>
                          <a:pPr marL="342900" marR="0" lvl="0" indent="-342900" algn="l">
                            <a:lnSpc>
                              <a:spcPct val="100000"/>
                            </a:lnSpc>
                            <a:spcBef>
                              <a:spcPts val="0"/>
                            </a:spcBef>
                            <a:spcAft>
                              <a:spcPts val="0"/>
                            </a:spcAft>
                            <a:buFont typeface="Symbol"/>
                            <a:buChar char=""/>
                          </a:pPr>
                          <a:r>
                            <a:rPr lang="en-US" sz="1600">
                              <a:solidFill>
                                <a:schemeClr val="tx1"/>
                              </a:solidFill>
                              <a:effectLst/>
                            </a:rPr>
                            <a:t>periodic harvesting of vegetation</a:t>
                          </a:r>
                          <a:endParaRPr lang="en-US" sz="16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en-US"/>
                        </a:p>
                      </a:txBody>
                      <a:tcPr/>
                    </a:tc>
                    <a:tc>
                      <a:txBody>
                        <a:bodyPr/>
                        <a:lstStyle/>
                        <a:p>
                          <a:pPr marL="0" marR="0" algn="ctr">
                            <a:lnSpc>
                              <a:spcPct val="100000"/>
                            </a:lnSpc>
                            <a:spcBef>
                              <a:spcPts val="0"/>
                            </a:spcBef>
                            <a:spcAft>
                              <a:spcPts val="0"/>
                            </a:spcAft>
                          </a:pPr>
                          <a:r>
                            <a:rPr lang="en-US" sz="1600">
                              <a:solidFill>
                                <a:schemeClr val="tx1"/>
                              </a:solidFill>
                              <a:effectLst/>
                            </a:rPr>
                            <a:t>denitrification (transformation via biological reduction to N2 gas)</a:t>
                          </a:r>
                          <a:endParaRPr lang="en-US" sz="16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00000"/>
                            </a:lnSpc>
                            <a:spcBef>
                              <a:spcPts val="0"/>
                            </a:spcBef>
                            <a:spcAft>
                              <a:spcPts val="0"/>
                            </a:spcAft>
                            <a:buFont typeface="Symbol"/>
                            <a:buChar char=""/>
                          </a:pPr>
                          <a:r>
                            <a:rPr lang="en-US" sz="1600">
                              <a:solidFill>
                                <a:schemeClr val="tx1"/>
                              </a:solidFill>
                              <a:effectLst/>
                            </a:rPr>
                            <a:t>bacterial community</a:t>
                          </a:r>
                        </a:p>
                        <a:p>
                          <a:pPr marL="342900" marR="0" lvl="0" indent="-342900" algn="l">
                            <a:lnSpc>
                              <a:spcPct val="100000"/>
                            </a:lnSpc>
                            <a:spcBef>
                              <a:spcPts val="0"/>
                            </a:spcBef>
                            <a:spcAft>
                              <a:spcPts val="0"/>
                            </a:spcAft>
                            <a:buFont typeface="Symbol"/>
                            <a:buChar char=""/>
                          </a:pPr>
                          <a:r>
                            <a:rPr lang="en-US" sz="1600">
                              <a:solidFill>
                                <a:schemeClr val="tx1"/>
                              </a:solidFill>
                              <a:effectLst/>
                            </a:rPr>
                            <a:t>oxidation-reduction potential/dissolved oxygen</a:t>
                          </a:r>
                          <a:endParaRPr lang="en-US" sz="16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rowSpan="2">
                      <a:txBody>
                        <a:bodyPr/>
                        <a:lstStyle/>
                        <a:p>
                          <a:pPr marL="0" marR="0" algn="ctr">
                            <a:lnSpc>
                              <a:spcPct val="100000"/>
                            </a:lnSpc>
                            <a:spcBef>
                              <a:spcPts val="0"/>
                            </a:spcBef>
                            <a:spcAft>
                              <a:spcPts val="0"/>
                            </a:spcAft>
                          </a:pPr>
                          <a:r>
                            <a:rPr lang="en-US" sz="1600" dirty="0" smtClean="0">
                              <a:solidFill>
                                <a:schemeClr val="tx1"/>
                              </a:solidFill>
                              <a:effectLst/>
                            </a:rPr>
                            <a:t>Ammonium (</a:t>
                          </a:r>
                          <a14:m>
                            <m:oMath xmlns:m="http://schemas.openxmlformats.org/officeDocument/2006/math">
                              <m:sSubSup>
                                <m:sSubSupPr>
                                  <m:ctrlPr>
                                    <a:rPr lang="en-US" sz="1600" i="1">
                                      <a:solidFill>
                                        <a:schemeClr val="tx1"/>
                                      </a:solidFill>
                                      <a:effectLst/>
                                      <a:latin typeface="Cambria Math"/>
                                    </a:rPr>
                                  </m:ctrlPr>
                                </m:sSubSupPr>
                                <m:e>
                                  <m:r>
                                    <m:rPr>
                                      <m:nor/>
                                    </m:rPr>
                                    <a:rPr lang="en-US" sz="1600">
                                      <a:solidFill>
                                        <a:schemeClr val="tx1"/>
                                      </a:solidFill>
                                      <a:effectLst/>
                                    </a:rPr>
                                    <m:t>NH</m:t>
                                  </m:r>
                                </m:e>
                                <m:sub>
                                  <m:r>
                                    <m:rPr>
                                      <m:nor/>
                                    </m:rPr>
                                    <a:rPr lang="en-US" sz="1600">
                                      <a:solidFill>
                                        <a:schemeClr val="tx1"/>
                                      </a:solidFill>
                                      <a:effectLst/>
                                    </a:rPr>
                                    <m:t>4</m:t>
                                  </m:r>
                                </m:sub>
                                <m:sup>
                                  <m:r>
                                    <m:rPr>
                                      <m:nor/>
                                    </m:rPr>
                                    <a:rPr lang="en-US" sz="1600">
                                      <a:solidFill>
                                        <a:schemeClr val="tx1"/>
                                      </a:solidFill>
                                      <a:effectLst/>
                                    </a:rPr>
                                    <m:t>+</m:t>
                                  </m:r>
                                </m:sup>
                              </m:sSubSup>
                            </m:oMath>
                          </a14:m>
                          <a:r>
                            <a:rPr lang="en-US" sz="1600" dirty="0">
                              <a:solidFill>
                                <a:schemeClr val="tx1"/>
                              </a:solidFill>
                              <a:effectLst/>
                            </a:rPr>
                            <a:t>)</a:t>
                          </a:r>
                        </a:p>
                        <a:p>
                          <a:pPr marL="0" marR="0" algn="ctr">
                            <a:lnSpc>
                              <a:spcPct val="100000"/>
                            </a:lnSpc>
                            <a:spcBef>
                              <a:spcPts val="0"/>
                            </a:spcBef>
                            <a:spcAft>
                              <a:spcPts val="0"/>
                            </a:spcAft>
                          </a:pPr>
                          <a:r>
                            <a:rPr lang="en-US" sz="1600" dirty="0">
                              <a:solidFill>
                                <a:schemeClr val="tx1"/>
                              </a:solidFill>
                              <a:effectLst/>
                            </a:rPr>
                            <a:t>Ammonia (NH</a:t>
                          </a:r>
                          <a:r>
                            <a:rPr lang="en-US" sz="1600" baseline="-25000" dirty="0">
                              <a:solidFill>
                                <a:schemeClr val="tx1"/>
                              </a:solidFill>
                              <a:effectLst/>
                            </a:rPr>
                            <a:t>3</a:t>
                          </a:r>
                          <a:r>
                            <a:rPr lang="en-US" sz="1600" dirty="0">
                              <a:solidFill>
                                <a:schemeClr val="tx1"/>
                              </a:solidFill>
                              <a:effectLst/>
                            </a:rPr>
                            <a:t>)</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a:solidFill>
                                <a:schemeClr val="tx1"/>
                              </a:solidFill>
                              <a:effectLst/>
                            </a:rPr>
                            <a:t>volatilization</a:t>
                          </a:r>
                          <a:endParaRPr lang="en-US" sz="16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00000"/>
                            </a:lnSpc>
                            <a:spcBef>
                              <a:spcPts val="0"/>
                            </a:spcBef>
                            <a:spcAft>
                              <a:spcPts val="0"/>
                            </a:spcAft>
                            <a:buFont typeface="Symbol"/>
                            <a:buChar char=""/>
                          </a:pPr>
                          <a:r>
                            <a:rPr lang="en-US" sz="1600">
                              <a:solidFill>
                                <a:schemeClr val="tx1"/>
                              </a:solidFill>
                              <a:effectLst/>
                            </a:rPr>
                            <a:t>temperature</a:t>
                          </a:r>
                        </a:p>
                        <a:p>
                          <a:pPr marL="342900" marR="0" lvl="0" indent="-342900" algn="l">
                            <a:lnSpc>
                              <a:spcPct val="100000"/>
                            </a:lnSpc>
                            <a:spcBef>
                              <a:spcPts val="0"/>
                            </a:spcBef>
                            <a:spcAft>
                              <a:spcPts val="0"/>
                            </a:spcAft>
                            <a:buFont typeface="Symbol"/>
                            <a:buChar char=""/>
                          </a:pPr>
                          <a:r>
                            <a:rPr lang="en-US" sz="1600">
                              <a:solidFill>
                                <a:schemeClr val="tx1"/>
                              </a:solidFill>
                              <a:effectLst/>
                            </a:rPr>
                            <a:t>pH</a:t>
                          </a:r>
                        </a:p>
                        <a:p>
                          <a:pPr marL="342900" marR="0" lvl="0" indent="-342900" algn="l">
                            <a:lnSpc>
                              <a:spcPct val="100000"/>
                            </a:lnSpc>
                            <a:spcBef>
                              <a:spcPts val="0"/>
                            </a:spcBef>
                            <a:spcAft>
                              <a:spcPts val="0"/>
                            </a:spcAft>
                            <a:buFont typeface="Symbol"/>
                            <a:buChar char=""/>
                          </a:pPr>
                          <a:r>
                            <a:rPr lang="en-US" sz="1600">
                              <a:solidFill>
                                <a:schemeClr val="tx1"/>
                              </a:solidFill>
                              <a:effectLst/>
                            </a:rPr>
                            <a:t>circulation and air flow</a:t>
                          </a:r>
                          <a:endParaRPr lang="en-US" sz="16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en-US"/>
                        </a:p>
                      </a:txBody>
                      <a:tcPr/>
                    </a:tc>
                    <a:tc>
                      <a:txBody>
                        <a:bodyPr/>
                        <a:lstStyle/>
                        <a:p>
                          <a:pPr marL="0" marR="0" algn="ctr">
                            <a:lnSpc>
                              <a:spcPct val="100000"/>
                            </a:lnSpc>
                            <a:spcBef>
                              <a:spcPts val="0"/>
                            </a:spcBef>
                            <a:spcAft>
                              <a:spcPts val="0"/>
                            </a:spcAft>
                          </a:pPr>
                          <a:r>
                            <a:rPr lang="en-US" sz="1600">
                              <a:solidFill>
                                <a:schemeClr val="tx1"/>
                              </a:solidFill>
                              <a:effectLst/>
                            </a:rPr>
                            <a:t>nitrification (transform via biological oxidation to NO3)</a:t>
                          </a:r>
                          <a:endParaRPr lang="en-US" sz="16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00000"/>
                            </a:lnSpc>
                            <a:spcBef>
                              <a:spcPts val="0"/>
                            </a:spcBef>
                            <a:spcAft>
                              <a:spcPts val="0"/>
                            </a:spcAft>
                            <a:buFont typeface="Symbol"/>
                            <a:buChar char=""/>
                          </a:pPr>
                          <a:r>
                            <a:rPr lang="en-US" sz="1600" dirty="0">
                              <a:solidFill>
                                <a:schemeClr val="tx1"/>
                              </a:solidFill>
                              <a:effectLst/>
                            </a:rPr>
                            <a:t>temperature</a:t>
                          </a:r>
                        </a:p>
                        <a:p>
                          <a:pPr marL="342900" marR="0" lvl="0" indent="-342900" algn="l">
                            <a:lnSpc>
                              <a:spcPct val="100000"/>
                            </a:lnSpc>
                            <a:spcBef>
                              <a:spcPts val="0"/>
                            </a:spcBef>
                            <a:spcAft>
                              <a:spcPts val="0"/>
                            </a:spcAft>
                            <a:buFont typeface="Symbol"/>
                            <a:buChar char=""/>
                          </a:pPr>
                          <a:r>
                            <a:rPr lang="en-US" sz="1600" dirty="0">
                              <a:solidFill>
                                <a:schemeClr val="tx1"/>
                              </a:solidFill>
                              <a:effectLst/>
                            </a:rPr>
                            <a:t>pH</a:t>
                          </a:r>
                        </a:p>
                        <a:p>
                          <a:pPr marL="342900" marR="0" lvl="0" indent="-342900" algn="l">
                            <a:lnSpc>
                              <a:spcPct val="100000"/>
                            </a:lnSpc>
                            <a:spcBef>
                              <a:spcPts val="0"/>
                            </a:spcBef>
                            <a:spcAft>
                              <a:spcPts val="0"/>
                            </a:spcAft>
                            <a:buFont typeface="Symbol"/>
                            <a:buChar char=""/>
                          </a:pPr>
                          <a:r>
                            <a:rPr lang="en-US" sz="1600" dirty="0">
                              <a:solidFill>
                                <a:schemeClr val="tx1"/>
                              </a:solidFill>
                              <a:effectLst/>
                            </a:rPr>
                            <a:t>bacterial community</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401780612"/>
                  </p:ext>
                </p:extLst>
              </p:nvPr>
            </p:nvGraphicFramePr>
            <p:xfrm>
              <a:off x="457200" y="1524000"/>
              <a:ext cx="8458199" cy="4876800"/>
            </p:xfrm>
            <a:graphic>
              <a:graphicData uri="http://schemas.openxmlformats.org/drawingml/2006/table">
                <a:tbl>
                  <a:tblPr firstRow="1" firstCol="1" bandRow="1">
                    <a:tableStyleId>{5C22544A-7EE6-4342-B048-85BDC9FD1C3A}</a:tableStyleId>
                  </a:tblPr>
                  <a:tblGrid>
                    <a:gridCol w="1371599"/>
                    <a:gridCol w="2667000"/>
                    <a:gridCol w="4419600"/>
                  </a:tblGrid>
                  <a:tr h="243840">
                    <a:tc>
                      <a:txBody>
                        <a:bodyPr/>
                        <a:lstStyle/>
                        <a:p>
                          <a:pPr marL="0" marR="0" algn="ctr">
                            <a:lnSpc>
                              <a:spcPct val="100000"/>
                            </a:lnSpc>
                            <a:spcBef>
                              <a:spcPts val="0"/>
                            </a:spcBef>
                            <a:spcAft>
                              <a:spcPts val="0"/>
                            </a:spcAft>
                          </a:pPr>
                          <a:r>
                            <a:rPr lang="en-US" sz="1600" dirty="0">
                              <a:solidFill>
                                <a:schemeClr val="tx1"/>
                              </a:solidFill>
                              <a:effectLst/>
                            </a:rPr>
                            <a:t>Form</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0000"/>
                            </a:lnSpc>
                            <a:spcBef>
                              <a:spcPts val="0"/>
                            </a:spcBef>
                            <a:spcAft>
                              <a:spcPts val="0"/>
                            </a:spcAft>
                          </a:pPr>
                          <a:r>
                            <a:rPr lang="en-US" sz="1600" dirty="0">
                              <a:solidFill>
                                <a:schemeClr val="tx1"/>
                              </a:solidFill>
                              <a:effectLst/>
                            </a:rPr>
                            <a:t>Treatment Mechanism</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0000"/>
                            </a:lnSpc>
                            <a:spcBef>
                              <a:spcPts val="0"/>
                            </a:spcBef>
                            <a:spcAft>
                              <a:spcPts val="0"/>
                            </a:spcAft>
                          </a:pPr>
                          <a:r>
                            <a:rPr lang="en-US" sz="1600" dirty="0">
                              <a:solidFill>
                                <a:schemeClr val="tx1"/>
                              </a:solidFill>
                              <a:effectLst/>
                            </a:rPr>
                            <a:t>Factors Influencing Treatment</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731520">
                    <a:tc rowSpan="2">
                      <a:txBody>
                        <a:bodyPr/>
                        <a:lstStyle/>
                        <a:p>
                          <a:pPr marL="0" marR="0" algn="ctr">
                            <a:lnSpc>
                              <a:spcPct val="100000"/>
                            </a:lnSpc>
                            <a:spcBef>
                              <a:spcPts val="0"/>
                            </a:spcBef>
                            <a:spcAft>
                              <a:spcPts val="0"/>
                            </a:spcAft>
                          </a:pPr>
                          <a:r>
                            <a:rPr lang="en-US" sz="1600" dirty="0">
                              <a:solidFill>
                                <a:schemeClr val="tx1"/>
                              </a:solidFill>
                              <a:effectLst/>
                            </a:rPr>
                            <a:t>Nitrogenous Organic Solids</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dirty="0">
                              <a:solidFill>
                                <a:schemeClr val="tx1"/>
                              </a:solidFill>
                              <a:effectLst/>
                            </a:rPr>
                            <a:t>physical separation (screening, filtration, settling)</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00000"/>
                            </a:lnSpc>
                            <a:spcBef>
                              <a:spcPts val="0"/>
                            </a:spcBef>
                            <a:spcAft>
                              <a:spcPts val="0"/>
                            </a:spcAft>
                            <a:buFont typeface="Symbol"/>
                            <a:buChar char=""/>
                          </a:pPr>
                          <a:r>
                            <a:rPr lang="en-US" sz="1600" dirty="0">
                              <a:solidFill>
                                <a:schemeClr val="tx1"/>
                              </a:solidFill>
                              <a:effectLst/>
                            </a:rPr>
                            <a:t>partitioning of nitrogen between particulate and soluble forms</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1520">
                    <a:tc vMerge="1">
                      <a:txBody>
                        <a:bodyPr/>
                        <a:lstStyle/>
                        <a:p>
                          <a:endParaRPr lang="en-US"/>
                        </a:p>
                      </a:txBody>
                      <a:tcPr/>
                    </a:tc>
                    <a:tc>
                      <a:txBody>
                        <a:bodyPr/>
                        <a:lstStyle/>
                        <a:p>
                          <a:pPr marL="0" marR="0" algn="ctr">
                            <a:lnSpc>
                              <a:spcPct val="100000"/>
                            </a:lnSpc>
                            <a:spcBef>
                              <a:spcPts val="0"/>
                            </a:spcBef>
                            <a:spcAft>
                              <a:spcPts val="0"/>
                            </a:spcAft>
                          </a:pPr>
                          <a:r>
                            <a:rPr lang="en-US" sz="1600" dirty="0">
                              <a:solidFill>
                                <a:schemeClr val="tx1"/>
                              </a:solidFill>
                              <a:effectLst/>
                            </a:rPr>
                            <a:t>ammonification (transform via microbial decomposition to NH4)</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00000"/>
                            </a:lnSpc>
                            <a:spcBef>
                              <a:spcPts val="0"/>
                            </a:spcBef>
                            <a:spcAft>
                              <a:spcPts val="0"/>
                            </a:spcAft>
                            <a:buFont typeface="Symbol"/>
                            <a:buChar char=""/>
                          </a:pPr>
                          <a:r>
                            <a:rPr lang="en-US" sz="1600">
                              <a:solidFill>
                                <a:schemeClr val="tx1"/>
                              </a:solidFill>
                              <a:effectLst/>
                            </a:rPr>
                            <a:t>temperature</a:t>
                          </a:r>
                        </a:p>
                        <a:p>
                          <a:pPr marL="342900" marR="0" lvl="0" indent="-342900" algn="l">
                            <a:lnSpc>
                              <a:spcPct val="100000"/>
                            </a:lnSpc>
                            <a:spcBef>
                              <a:spcPts val="0"/>
                            </a:spcBef>
                            <a:spcAft>
                              <a:spcPts val="0"/>
                            </a:spcAft>
                            <a:buFont typeface="Symbol"/>
                            <a:buChar char=""/>
                          </a:pPr>
                          <a:r>
                            <a:rPr lang="en-US" sz="1600">
                              <a:solidFill>
                                <a:schemeClr val="tx1"/>
                              </a:solidFill>
                              <a:effectLst/>
                            </a:rPr>
                            <a:t>pH</a:t>
                          </a:r>
                        </a:p>
                        <a:p>
                          <a:pPr marL="342900" marR="0" lvl="0" indent="-342900" algn="l">
                            <a:lnSpc>
                              <a:spcPct val="100000"/>
                            </a:lnSpc>
                            <a:spcBef>
                              <a:spcPts val="0"/>
                            </a:spcBef>
                            <a:spcAft>
                              <a:spcPts val="0"/>
                            </a:spcAft>
                            <a:buFont typeface="Symbol"/>
                            <a:buChar char=""/>
                          </a:pPr>
                          <a:r>
                            <a:rPr lang="en-US" sz="1600">
                              <a:solidFill>
                                <a:schemeClr val="tx1"/>
                              </a:solidFill>
                              <a:effectLst/>
                            </a:rPr>
                            <a:t>bacterial community</a:t>
                          </a:r>
                          <a:endParaRPr lang="en-US" sz="16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1520">
                    <a:tc rowSpan="2">
                      <a:txBody>
                        <a:bodyPr/>
                        <a:lstStyle/>
                        <a:p>
                          <a:pPr marL="0" marR="0" algn="ctr">
                            <a:lnSpc>
                              <a:spcPct val="100000"/>
                            </a:lnSpc>
                            <a:spcBef>
                              <a:spcPts val="0"/>
                            </a:spcBef>
                            <a:spcAft>
                              <a:spcPts val="0"/>
                            </a:spcAft>
                          </a:pPr>
                          <a:r>
                            <a:rPr lang="en-US" sz="1600">
                              <a:solidFill>
                                <a:schemeClr val="tx1"/>
                              </a:solidFill>
                              <a:effectLst/>
                            </a:rPr>
                            <a:t>Nitrate (NO</a:t>
                          </a:r>
                          <a:r>
                            <a:rPr lang="en-US" sz="1600" baseline="-25000">
                              <a:solidFill>
                                <a:schemeClr val="tx1"/>
                              </a:solidFill>
                              <a:effectLst/>
                            </a:rPr>
                            <a:t>3</a:t>
                          </a:r>
                          <a:r>
                            <a:rPr lang="en-US" sz="1600">
                              <a:solidFill>
                                <a:schemeClr val="tx1"/>
                              </a:solidFill>
                              <a:effectLst/>
                            </a:rPr>
                            <a:t>)</a:t>
                          </a:r>
                          <a:endParaRPr lang="en-US" sz="16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a:solidFill>
                                <a:schemeClr val="tx1"/>
                              </a:solidFill>
                              <a:effectLst/>
                            </a:rPr>
                            <a:t>plant uptake</a:t>
                          </a:r>
                          <a:endParaRPr lang="en-US" sz="16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00000"/>
                            </a:lnSpc>
                            <a:spcBef>
                              <a:spcPts val="0"/>
                            </a:spcBef>
                            <a:spcAft>
                              <a:spcPts val="0"/>
                            </a:spcAft>
                            <a:buFont typeface="Symbol"/>
                            <a:buChar char=""/>
                          </a:pPr>
                          <a:r>
                            <a:rPr lang="en-US" sz="1600">
                              <a:solidFill>
                                <a:schemeClr val="tx1"/>
                              </a:solidFill>
                              <a:effectLst/>
                            </a:rPr>
                            <a:t>vegetation density</a:t>
                          </a:r>
                        </a:p>
                        <a:p>
                          <a:pPr marL="342900" marR="0" lvl="0" indent="-342900" algn="l">
                            <a:lnSpc>
                              <a:spcPct val="100000"/>
                            </a:lnSpc>
                            <a:spcBef>
                              <a:spcPts val="0"/>
                            </a:spcBef>
                            <a:spcAft>
                              <a:spcPts val="0"/>
                            </a:spcAft>
                            <a:buFont typeface="Symbol"/>
                            <a:buChar char=""/>
                          </a:pPr>
                          <a:r>
                            <a:rPr lang="en-US" sz="1600">
                              <a:solidFill>
                                <a:schemeClr val="tx1"/>
                              </a:solidFill>
                              <a:effectLst/>
                            </a:rPr>
                            <a:t>presence of phosphorus</a:t>
                          </a:r>
                        </a:p>
                        <a:p>
                          <a:pPr marL="342900" marR="0" lvl="0" indent="-342900" algn="l">
                            <a:lnSpc>
                              <a:spcPct val="100000"/>
                            </a:lnSpc>
                            <a:spcBef>
                              <a:spcPts val="0"/>
                            </a:spcBef>
                            <a:spcAft>
                              <a:spcPts val="0"/>
                            </a:spcAft>
                            <a:buFont typeface="Symbol"/>
                            <a:buChar char=""/>
                          </a:pPr>
                          <a:r>
                            <a:rPr lang="en-US" sz="1600">
                              <a:solidFill>
                                <a:schemeClr val="tx1"/>
                              </a:solidFill>
                              <a:effectLst/>
                            </a:rPr>
                            <a:t>periodic harvesting of vegetation</a:t>
                          </a:r>
                          <a:endParaRPr lang="en-US" sz="16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75360">
                    <a:tc vMerge="1">
                      <a:txBody>
                        <a:bodyPr/>
                        <a:lstStyle/>
                        <a:p>
                          <a:endParaRPr lang="en-US"/>
                        </a:p>
                      </a:txBody>
                      <a:tcPr/>
                    </a:tc>
                    <a:tc>
                      <a:txBody>
                        <a:bodyPr/>
                        <a:lstStyle/>
                        <a:p>
                          <a:pPr marL="0" marR="0" algn="ctr">
                            <a:lnSpc>
                              <a:spcPct val="100000"/>
                            </a:lnSpc>
                            <a:spcBef>
                              <a:spcPts val="0"/>
                            </a:spcBef>
                            <a:spcAft>
                              <a:spcPts val="0"/>
                            </a:spcAft>
                          </a:pPr>
                          <a:r>
                            <a:rPr lang="en-US" sz="1600">
                              <a:solidFill>
                                <a:schemeClr val="tx1"/>
                              </a:solidFill>
                              <a:effectLst/>
                            </a:rPr>
                            <a:t>denitrification (transformation via biological reduction to N2 gas)</a:t>
                          </a:r>
                          <a:endParaRPr lang="en-US" sz="16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00000"/>
                            </a:lnSpc>
                            <a:spcBef>
                              <a:spcPts val="0"/>
                            </a:spcBef>
                            <a:spcAft>
                              <a:spcPts val="0"/>
                            </a:spcAft>
                            <a:buFont typeface="Symbol"/>
                            <a:buChar char=""/>
                          </a:pPr>
                          <a:r>
                            <a:rPr lang="en-US" sz="1600">
                              <a:solidFill>
                                <a:schemeClr val="tx1"/>
                              </a:solidFill>
                              <a:effectLst/>
                            </a:rPr>
                            <a:t>bacterial community</a:t>
                          </a:r>
                        </a:p>
                        <a:p>
                          <a:pPr marL="342900" marR="0" lvl="0" indent="-342900" algn="l">
                            <a:lnSpc>
                              <a:spcPct val="100000"/>
                            </a:lnSpc>
                            <a:spcBef>
                              <a:spcPts val="0"/>
                            </a:spcBef>
                            <a:spcAft>
                              <a:spcPts val="0"/>
                            </a:spcAft>
                            <a:buFont typeface="Symbol"/>
                            <a:buChar char=""/>
                          </a:pPr>
                          <a:r>
                            <a:rPr lang="en-US" sz="1600">
                              <a:solidFill>
                                <a:schemeClr val="tx1"/>
                              </a:solidFill>
                              <a:effectLst/>
                            </a:rPr>
                            <a:t>oxidation-reduction potential/dissolved oxygen</a:t>
                          </a:r>
                          <a:endParaRPr lang="en-US" sz="16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1520">
                    <a:tc rowSpan="2">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237500" r="-516889" b="-8333"/>
                          </a:stretch>
                        </a:blipFill>
                      </a:tcPr>
                    </a:tc>
                    <a:tc>
                      <a:txBody>
                        <a:bodyPr/>
                        <a:lstStyle/>
                        <a:p>
                          <a:pPr marL="0" marR="0" algn="ctr">
                            <a:lnSpc>
                              <a:spcPct val="100000"/>
                            </a:lnSpc>
                            <a:spcBef>
                              <a:spcPts val="0"/>
                            </a:spcBef>
                            <a:spcAft>
                              <a:spcPts val="0"/>
                            </a:spcAft>
                          </a:pPr>
                          <a:r>
                            <a:rPr lang="en-US" sz="1600">
                              <a:solidFill>
                                <a:schemeClr val="tx1"/>
                              </a:solidFill>
                              <a:effectLst/>
                            </a:rPr>
                            <a:t>volatilization</a:t>
                          </a:r>
                          <a:endParaRPr lang="en-US" sz="16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00000"/>
                            </a:lnSpc>
                            <a:spcBef>
                              <a:spcPts val="0"/>
                            </a:spcBef>
                            <a:spcAft>
                              <a:spcPts val="0"/>
                            </a:spcAft>
                            <a:buFont typeface="Symbol"/>
                            <a:buChar char=""/>
                          </a:pPr>
                          <a:r>
                            <a:rPr lang="en-US" sz="1600">
                              <a:solidFill>
                                <a:schemeClr val="tx1"/>
                              </a:solidFill>
                              <a:effectLst/>
                            </a:rPr>
                            <a:t>temperature</a:t>
                          </a:r>
                        </a:p>
                        <a:p>
                          <a:pPr marL="342900" marR="0" lvl="0" indent="-342900" algn="l">
                            <a:lnSpc>
                              <a:spcPct val="100000"/>
                            </a:lnSpc>
                            <a:spcBef>
                              <a:spcPts val="0"/>
                            </a:spcBef>
                            <a:spcAft>
                              <a:spcPts val="0"/>
                            </a:spcAft>
                            <a:buFont typeface="Symbol"/>
                            <a:buChar char=""/>
                          </a:pPr>
                          <a:r>
                            <a:rPr lang="en-US" sz="1600">
                              <a:solidFill>
                                <a:schemeClr val="tx1"/>
                              </a:solidFill>
                              <a:effectLst/>
                            </a:rPr>
                            <a:t>pH</a:t>
                          </a:r>
                        </a:p>
                        <a:p>
                          <a:pPr marL="342900" marR="0" lvl="0" indent="-342900" algn="l">
                            <a:lnSpc>
                              <a:spcPct val="100000"/>
                            </a:lnSpc>
                            <a:spcBef>
                              <a:spcPts val="0"/>
                            </a:spcBef>
                            <a:spcAft>
                              <a:spcPts val="0"/>
                            </a:spcAft>
                            <a:buFont typeface="Symbol"/>
                            <a:buChar char=""/>
                          </a:pPr>
                          <a:r>
                            <a:rPr lang="en-US" sz="1600">
                              <a:solidFill>
                                <a:schemeClr val="tx1"/>
                              </a:solidFill>
                              <a:effectLst/>
                            </a:rPr>
                            <a:t>circulation and air flow</a:t>
                          </a:r>
                          <a:endParaRPr lang="en-US" sz="16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1520">
                    <a:tc vMerge="1">
                      <a:txBody>
                        <a:bodyPr/>
                        <a:lstStyle/>
                        <a:p>
                          <a:endParaRPr lang="en-US"/>
                        </a:p>
                      </a:txBody>
                      <a:tcPr/>
                    </a:tc>
                    <a:tc>
                      <a:txBody>
                        <a:bodyPr/>
                        <a:lstStyle/>
                        <a:p>
                          <a:pPr marL="0" marR="0" algn="ctr">
                            <a:lnSpc>
                              <a:spcPct val="100000"/>
                            </a:lnSpc>
                            <a:spcBef>
                              <a:spcPts val="0"/>
                            </a:spcBef>
                            <a:spcAft>
                              <a:spcPts val="0"/>
                            </a:spcAft>
                          </a:pPr>
                          <a:r>
                            <a:rPr lang="en-US" sz="1600">
                              <a:solidFill>
                                <a:schemeClr val="tx1"/>
                              </a:solidFill>
                              <a:effectLst/>
                            </a:rPr>
                            <a:t>nitrification (transform via biological oxidation to NO3)</a:t>
                          </a:r>
                          <a:endParaRPr lang="en-US" sz="16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00000"/>
                            </a:lnSpc>
                            <a:spcBef>
                              <a:spcPts val="0"/>
                            </a:spcBef>
                            <a:spcAft>
                              <a:spcPts val="0"/>
                            </a:spcAft>
                            <a:buFont typeface="Symbol"/>
                            <a:buChar char=""/>
                          </a:pPr>
                          <a:r>
                            <a:rPr lang="en-US" sz="1600" dirty="0">
                              <a:solidFill>
                                <a:schemeClr val="tx1"/>
                              </a:solidFill>
                              <a:effectLst/>
                            </a:rPr>
                            <a:t>temperature</a:t>
                          </a:r>
                        </a:p>
                        <a:p>
                          <a:pPr marL="342900" marR="0" lvl="0" indent="-342900" algn="l">
                            <a:lnSpc>
                              <a:spcPct val="100000"/>
                            </a:lnSpc>
                            <a:spcBef>
                              <a:spcPts val="0"/>
                            </a:spcBef>
                            <a:spcAft>
                              <a:spcPts val="0"/>
                            </a:spcAft>
                            <a:buFont typeface="Symbol"/>
                            <a:buChar char=""/>
                          </a:pPr>
                          <a:r>
                            <a:rPr lang="en-US" sz="1600" dirty="0">
                              <a:solidFill>
                                <a:schemeClr val="tx1"/>
                              </a:solidFill>
                              <a:effectLst/>
                            </a:rPr>
                            <a:t>pH</a:t>
                          </a:r>
                        </a:p>
                        <a:p>
                          <a:pPr marL="342900" marR="0" lvl="0" indent="-342900" algn="l">
                            <a:lnSpc>
                              <a:spcPct val="100000"/>
                            </a:lnSpc>
                            <a:spcBef>
                              <a:spcPts val="0"/>
                            </a:spcBef>
                            <a:spcAft>
                              <a:spcPts val="0"/>
                            </a:spcAft>
                            <a:buFont typeface="Symbol"/>
                            <a:buChar char=""/>
                          </a:pPr>
                          <a:r>
                            <a:rPr lang="en-US" sz="1600" dirty="0">
                              <a:solidFill>
                                <a:schemeClr val="tx1"/>
                              </a:solidFill>
                              <a:effectLst/>
                            </a:rPr>
                            <a:t>bacterial community</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Fallback>
      </mc:AlternateContent>
    </p:spTree>
    <p:extLst>
      <p:ext uri="{BB962C8B-B14F-4D97-AF65-F5344CB8AC3E}">
        <p14:creationId xmlns:p14="http://schemas.microsoft.com/office/powerpoint/2010/main" val="8010002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sz="2800" dirty="0" smtClean="0"/>
          </a:p>
          <a:p>
            <a:pPr marL="0" indent="0" algn="ctr">
              <a:buNone/>
            </a:pPr>
            <a:endParaRPr lang="en-US" sz="3200" dirty="0" smtClean="0"/>
          </a:p>
          <a:p>
            <a:pPr marL="0" indent="0" algn="ctr">
              <a:buNone/>
            </a:pPr>
            <a:r>
              <a:rPr lang="en-US" sz="4800" dirty="0" smtClean="0"/>
              <a:t>BMP Types and </a:t>
            </a:r>
            <a:br>
              <a:rPr lang="en-US" sz="4800" dirty="0" smtClean="0"/>
            </a:br>
            <a:r>
              <a:rPr lang="en-US" sz="4800" dirty="0" smtClean="0"/>
              <a:t>Performance</a:t>
            </a:r>
            <a:endParaRPr lang="en-US" sz="4800" dirty="0"/>
          </a:p>
        </p:txBody>
      </p:sp>
    </p:spTree>
    <p:extLst>
      <p:ext uri="{BB962C8B-B14F-4D97-AF65-F5344CB8AC3E}">
        <p14:creationId xmlns:p14="http://schemas.microsoft.com/office/powerpoint/2010/main" val="275876308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Overview</a:t>
            </a:r>
            <a:endParaRPr lang="en-US" dirty="0"/>
          </a:p>
        </p:txBody>
      </p:sp>
      <p:sp>
        <p:nvSpPr>
          <p:cNvPr id="3" name="Content Placeholder 2"/>
          <p:cNvSpPr>
            <a:spLocks noGrp="1"/>
          </p:cNvSpPr>
          <p:nvPr>
            <p:ph idx="1"/>
          </p:nvPr>
        </p:nvSpPr>
        <p:spPr/>
        <p:txBody>
          <a:bodyPr/>
          <a:lstStyle/>
          <a:p>
            <a:pPr marL="0" indent="0">
              <a:buNone/>
            </a:pPr>
            <a:r>
              <a:rPr lang="en-US" u="sng" dirty="0" smtClean="0"/>
              <a:t>Goals and Objectives:</a:t>
            </a:r>
            <a:r>
              <a:rPr lang="en-US" dirty="0" smtClean="0"/>
              <a:t>  </a:t>
            </a:r>
          </a:p>
          <a:p>
            <a:r>
              <a:rPr lang="en-US" dirty="0" smtClean="0"/>
              <a:t>Identify and critically evaluate </a:t>
            </a:r>
            <a:r>
              <a:rPr lang="en-US" dirty="0"/>
              <a:t>DOT strategies for </a:t>
            </a:r>
            <a:r>
              <a:rPr lang="en-US" dirty="0" smtClean="0"/>
              <a:t>assessing nutrient concerns and reducing nutrient loads </a:t>
            </a:r>
            <a:r>
              <a:rPr lang="en-US" dirty="0"/>
              <a:t>from highway </a:t>
            </a:r>
            <a:r>
              <a:rPr lang="en-US" dirty="0" smtClean="0"/>
              <a:t>runoff </a:t>
            </a:r>
          </a:p>
          <a:p>
            <a:endParaRPr lang="en-US" u="sng" dirty="0" smtClean="0"/>
          </a:p>
          <a:p>
            <a:pPr marL="0" indent="0">
              <a:buNone/>
            </a:pPr>
            <a:r>
              <a:rPr lang="en-US" u="sng" dirty="0" smtClean="0"/>
              <a:t>Document Organization:</a:t>
            </a:r>
          </a:p>
          <a:p>
            <a:pPr marL="457200" indent="-457200">
              <a:buFont typeface="+mj-lt"/>
              <a:buAutoNum type="arabicPeriod"/>
            </a:pPr>
            <a:r>
              <a:rPr lang="en-US" dirty="0" smtClean="0"/>
              <a:t>Introduction</a:t>
            </a:r>
          </a:p>
          <a:p>
            <a:pPr marL="457200" indent="-457200">
              <a:buFont typeface="+mj-lt"/>
              <a:buAutoNum type="arabicPeriod"/>
            </a:pPr>
            <a:r>
              <a:rPr lang="en-US" dirty="0" smtClean="0"/>
              <a:t>Nutrient Regulations and Trends</a:t>
            </a:r>
          </a:p>
          <a:p>
            <a:pPr marL="457200" indent="-457200">
              <a:buFont typeface="+mj-lt"/>
              <a:buAutoNum type="arabicPeriod"/>
            </a:pPr>
            <a:r>
              <a:rPr lang="en-US" dirty="0" smtClean="0"/>
              <a:t>Nutrients in the Environment</a:t>
            </a:r>
          </a:p>
          <a:p>
            <a:pPr marL="457200" indent="-457200">
              <a:buFont typeface="+mj-lt"/>
              <a:buAutoNum type="arabicPeriod"/>
            </a:pPr>
            <a:r>
              <a:rPr lang="en-US" dirty="0" smtClean="0"/>
              <a:t>Removal Processes</a:t>
            </a:r>
          </a:p>
          <a:p>
            <a:pPr marL="457200" indent="-457200">
              <a:buFont typeface="+mj-lt"/>
              <a:buAutoNum type="arabicPeriod"/>
            </a:pPr>
            <a:r>
              <a:rPr lang="en-US" dirty="0" smtClean="0"/>
              <a:t>BMP Types and Performance</a:t>
            </a:r>
          </a:p>
          <a:p>
            <a:pPr marL="457200" indent="-457200">
              <a:buFont typeface="+mj-lt"/>
              <a:buAutoNum type="arabicPeriod"/>
            </a:pPr>
            <a:r>
              <a:rPr lang="en-US" dirty="0" smtClean="0"/>
              <a:t>Strategies and Designs for Nutrient Control</a:t>
            </a:r>
          </a:p>
          <a:p>
            <a:pPr marL="457200" indent="-457200">
              <a:buFont typeface="+mj-lt"/>
              <a:buAutoNum type="arabicPeriod"/>
            </a:pPr>
            <a:r>
              <a:rPr lang="en-US" dirty="0" smtClean="0"/>
              <a:t>Summary and Recommendations</a:t>
            </a:r>
          </a:p>
          <a:p>
            <a:endParaRPr lang="en-US" dirty="0"/>
          </a:p>
        </p:txBody>
      </p:sp>
    </p:spTree>
    <p:extLst>
      <p:ext uri="{BB962C8B-B14F-4D97-AF65-F5344CB8AC3E}">
        <p14:creationId xmlns:p14="http://schemas.microsoft.com/office/powerpoint/2010/main" val="20237202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Nutrient Source Control BMPs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7557907"/>
              </p:ext>
            </p:extLst>
          </p:nvPr>
        </p:nvGraphicFramePr>
        <p:xfrm>
          <a:off x="533400" y="1600200"/>
          <a:ext cx="8229600" cy="5069704"/>
        </p:xfrm>
        <a:graphic>
          <a:graphicData uri="http://schemas.openxmlformats.org/drawingml/2006/table">
            <a:tbl>
              <a:tblPr firstRow="1" firstCol="1" bandRow="1">
                <a:tableStyleId>{5C22544A-7EE6-4342-B048-85BDC9FD1C3A}</a:tableStyleId>
              </a:tblPr>
              <a:tblGrid>
                <a:gridCol w="1971272"/>
                <a:gridCol w="6258328"/>
              </a:tblGrid>
              <a:tr h="149382">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BMP</a:t>
                      </a:r>
                      <a:endParaRPr lang="en-US" sz="20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Description</a:t>
                      </a:r>
                      <a:endParaRPr lang="en-US" sz="20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98764">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Fertilizer Application Management</a:t>
                      </a:r>
                      <a:endParaRPr lang="en-US" sz="20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Management of fertilizer application types, timing, location, rates, and storage to reduce or eliminate nutrients</a:t>
                      </a:r>
                      <a:endParaRPr lang="en-US" sz="20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764">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a:solidFill>
                            <a:schemeClr val="tx1"/>
                          </a:solidFill>
                          <a:effectLst/>
                        </a:rPr>
                        <a:t>Permanent Erosion and Sediment Control</a:t>
                      </a:r>
                      <a:endParaRPr lang="en-US" sz="200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Measures to control erosion and sediment after construction including vegetated embankments, check dams, and erosion control blanket</a:t>
                      </a:r>
                      <a:endParaRPr lang="en-US" sz="20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764">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a:solidFill>
                            <a:schemeClr val="tx1"/>
                          </a:solidFill>
                          <a:effectLst/>
                        </a:rPr>
                        <a:t>Permeable Friction Course (PFC)</a:t>
                      </a:r>
                      <a:endParaRPr lang="en-US" sz="2000">
                        <a:solidFill>
                          <a:schemeClr val="tx1"/>
                        </a:solidFill>
                        <a:effectLst/>
                        <a:latin typeface="Times New Roman"/>
                        <a:ea typeface="Times New Roman"/>
                      </a:endParaRPr>
                    </a:p>
                  </a:txBody>
                  <a:tcPr marL="36465" marR="364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a:solidFill>
                            <a:schemeClr val="tx1"/>
                          </a:solidFill>
                          <a:effectLst/>
                        </a:rPr>
                        <a:t>Layer of porous asphalt placed on top of existing conventional concrete or asphalt to improve safety and reduce undercarriage washing from road spray</a:t>
                      </a:r>
                      <a:endParaRPr lang="en-US" sz="2000">
                        <a:solidFill>
                          <a:schemeClr val="tx1"/>
                        </a:solidFill>
                        <a:effectLst/>
                        <a:latin typeface="Times New Roman"/>
                        <a:ea typeface="Times New Roman"/>
                      </a:endParaRPr>
                    </a:p>
                  </a:txBody>
                  <a:tcPr marL="36465" marR="364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764">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Pet Waste Control</a:t>
                      </a:r>
                      <a:endParaRPr lang="en-US" sz="20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Management strategies for pet waste including education efforts, increased rests stops and signage</a:t>
                      </a:r>
                      <a:endParaRPr lang="en-US" sz="20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764">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a:solidFill>
                            <a:schemeClr val="tx1"/>
                          </a:solidFill>
                          <a:effectLst/>
                        </a:rPr>
                        <a:t>Wildlife Waste Control</a:t>
                      </a:r>
                      <a:endParaRPr lang="en-US" sz="200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Constructing wildlife crossings and bird roosting deterrents to reduce the incidence of </a:t>
                      </a:r>
                      <a:r>
                        <a:rPr lang="en-US" sz="1400" dirty="0" err="1">
                          <a:solidFill>
                            <a:schemeClr val="tx1"/>
                          </a:solidFill>
                          <a:effectLst/>
                        </a:rPr>
                        <a:t>roadkill</a:t>
                      </a:r>
                      <a:r>
                        <a:rPr lang="en-US" sz="1400" dirty="0">
                          <a:solidFill>
                            <a:schemeClr val="tx1"/>
                          </a:solidFill>
                          <a:effectLst/>
                        </a:rPr>
                        <a:t> and animal droppings on the road surface</a:t>
                      </a:r>
                      <a:endParaRPr lang="en-US" sz="20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764">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a:solidFill>
                            <a:schemeClr val="tx1"/>
                          </a:solidFill>
                          <a:effectLst/>
                        </a:rPr>
                        <a:t>Plant Material Management</a:t>
                      </a:r>
                      <a:endParaRPr lang="en-US" sz="200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a:solidFill>
                            <a:schemeClr val="tx1"/>
                          </a:solidFill>
                          <a:effectLst/>
                        </a:rPr>
                        <a:t>Management strategies  to minimize roadside vegetation and leaf litter from entering roadway, including mowing and grooming practices</a:t>
                      </a:r>
                      <a:endParaRPr lang="en-US" sz="200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764">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a:solidFill>
                            <a:schemeClr val="tx1"/>
                          </a:solidFill>
                          <a:effectLst/>
                        </a:rPr>
                        <a:t>Plant Selection and Installation Methods</a:t>
                      </a:r>
                      <a:endParaRPr lang="en-US" sz="200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a:solidFill>
                            <a:schemeClr val="tx1"/>
                          </a:solidFill>
                          <a:effectLst/>
                        </a:rPr>
                        <a:t>Selection of plants and trees that will enhance nutrient uptake and installation methods that reduce compaction to promote root growth and infiltration</a:t>
                      </a:r>
                      <a:endParaRPr lang="en-US" sz="200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9382">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a:solidFill>
                            <a:schemeClr val="tx1"/>
                          </a:solidFill>
                          <a:effectLst/>
                        </a:rPr>
                        <a:t>Planting Medium Selection</a:t>
                      </a:r>
                      <a:endParaRPr lang="en-US" sz="200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a:solidFill>
                            <a:schemeClr val="tx1"/>
                          </a:solidFill>
                          <a:effectLst/>
                        </a:rPr>
                        <a:t>Selection of a planting medium that will not leach nutrients</a:t>
                      </a:r>
                      <a:endParaRPr lang="en-US" sz="200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764">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a:solidFill>
                            <a:schemeClr val="tx1"/>
                          </a:solidFill>
                          <a:effectLst/>
                        </a:rPr>
                        <a:t>Street Sweeping</a:t>
                      </a:r>
                      <a:endParaRPr lang="en-US" sz="200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a:solidFill>
                            <a:schemeClr val="tx1"/>
                          </a:solidFill>
                          <a:effectLst/>
                        </a:rPr>
                        <a:t>Remove the buildup of sediment and detritus that have been deposited along the street or curb, using a vacuum assisted sweeper truck</a:t>
                      </a:r>
                      <a:endParaRPr lang="en-US" sz="200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0480">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a:solidFill>
                            <a:schemeClr val="tx1"/>
                          </a:solidFill>
                          <a:effectLst/>
                        </a:rPr>
                        <a:t>Winter Road Management</a:t>
                      </a:r>
                      <a:endParaRPr lang="en-US" sz="200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Management of application types, timing, location, rates, and storage to reduce or eliminate nutrients. Includes road sanding and deicing.</a:t>
                      </a:r>
                      <a:endParaRPr lang="en-US" sz="20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837046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Source Control Performance</a:t>
            </a:r>
            <a:endParaRPr lang="en-US" dirty="0"/>
          </a:p>
        </p:txBody>
      </p:sp>
      <p:sp>
        <p:nvSpPr>
          <p:cNvPr id="5" name="Content Placeholder 4"/>
          <p:cNvSpPr>
            <a:spLocks noGrp="1"/>
          </p:cNvSpPr>
          <p:nvPr>
            <p:ph sz="half" idx="1"/>
          </p:nvPr>
        </p:nvSpPr>
        <p:spPr/>
        <p:txBody>
          <a:bodyPr/>
          <a:lstStyle/>
          <a:p>
            <a:r>
              <a:rPr lang="en-US" sz="1800" dirty="0" smtClean="0"/>
              <a:t>Fertilizer application management load reduction credits in Maryland (MDE, 2011)</a:t>
            </a:r>
          </a:p>
          <a:p>
            <a:pPr lvl="1"/>
            <a:r>
              <a:rPr lang="en-US" sz="1600" dirty="0" smtClean="0"/>
              <a:t>17% total nitrogen </a:t>
            </a:r>
          </a:p>
          <a:p>
            <a:pPr lvl="1"/>
            <a:r>
              <a:rPr lang="en-US" sz="1600" dirty="0" smtClean="0"/>
              <a:t>22% total phosphorus </a:t>
            </a:r>
          </a:p>
          <a:p>
            <a:r>
              <a:rPr lang="en-US" sz="1800" dirty="0" smtClean="0"/>
              <a:t>PFC Overlay (</a:t>
            </a:r>
            <a:r>
              <a:rPr lang="en-US" sz="1800" dirty="0" err="1" smtClean="0"/>
              <a:t>Stanard</a:t>
            </a:r>
            <a:r>
              <a:rPr lang="en-US" sz="1800" dirty="0"/>
              <a:t> </a:t>
            </a:r>
            <a:r>
              <a:rPr lang="en-US" sz="1800" dirty="0" smtClean="0"/>
              <a:t>et al., 2008) </a:t>
            </a:r>
          </a:p>
          <a:p>
            <a:pPr lvl="1"/>
            <a:r>
              <a:rPr lang="en-US" sz="1600" dirty="0" smtClean="0"/>
              <a:t>64% reduction in total phosphorus concentration</a:t>
            </a:r>
          </a:p>
          <a:p>
            <a:pPr lvl="1"/>
            <a:r>
              <a:rPr lang="en-US" sz="1600" dirty="0" smtClean="0"/>
              <a:t>Increase in nitrate/nitrite concentration</a:t>
            </a:r>
          </a:p>
          <a:p>
            <a:r>
              <a:rPr lang="en-US" sz="1800" dirty="0" smtClean="0"/>
              <a:t>Street sweeping (</a:t>
            </a:r>
            <a:r>
              <a:rPr lang="en-US" sz="1800" dirty="0"/>
              <a:t>CWP, 2006; Law et al., 2008; MDE, 2011; </a:t>
            </a:r>
            <a:r>
              <a:rPr lang="en-US" sz="1800" dirty="0" err="1"/>
              <a:t>Selbig</a:t>
            </a:r>
            <a:r>
              <a:rPr lang="en-US" sz="1800" dirty="0"/>
              <a:t> and Bannerman, </a:t>
            </a:r>
            <a:r>
              <a:rPr lang="en-US" sz="1800" dirty="0" smtClean="0"/>
              <a:t>2007)</a:t>
            </a:r>
          </a:p>
          <a:p>
            <a:pPr lvl="1"/>
            <a:r>
              <a:rPr lang="en-US" sz="1600" dirty="0" smtClean="0"/>
              <a:t>3-9% removal of nitrogen and phosphorus</a:t>
            </a:r>
            <a:endParaRPr lang="en-US" sz="1600" dirty="0"/>
          </a:p>
        </p:txBody>
      </p:sp>
      <p:pic>
        <p:nvPicPr>
          <p:cNvPr id="7" name="Content Placeholder 6"/>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4953000" y="2189234"/>
            <a:ext cx="3636972" cy="2809486"/>
          </a:xfrm>
          <a:prstGeom prst="rect">
            <a:avLst/>
          </a:prstGeom>
        </p:spPr>
      </p:pic>
      <p:sp>
        <p:nvSpPr>
          <p:cNvPr id="8" name="Rectangle 7"/>
          <p:cNvSpPr/>
          <p:nvPr/>
        </p:nvSpPr>
        <p:spPr>
          <a:xfrm>
            <a:off x="4580681" y="5029200"/>
            <a:ext cx="4572000" cy="523220"/>
          </a:xfrm>
          <a:prstGeom prst="rect">
            <a:avLst/>
          </a:prstGeom>
        </p:spPr>
        <p:txBody>
          <a:bodyPr>
            <a:spAutoFit/>
          </a:bodyPr>
          <a:lstStyle/>
          <a:p>
            <a:r>
              <a:rPr lang="en-US" sz="1400" dirty="0"/>
              <a:t>PFC layer on Loop 360, Austin, </a:t>
            </a:r>
            <a:r>
              <a:rPr lang="en-US" sz="1400" dirty="0" smtClean="0"/>
              <a:t>Texas</a:t>
            </a:r>
          </a:p>
          <a:p>
            <a:r>
              <a:rPr lang="en-US" sz="1400" dirty="0" smtClean="0"/>
              <a:t>Source: Bradley J. Eck.</a:t>
            </a:r>
            <a:endParaRPr lang="en-US" sz="3600" dirty="0"/>
          </a:p>
        </p:txBody>
      </p:sp>
    </p:spTree>
    <p:extLst>
      <p:ext uri="{BB962C8B-B14F-4D97-AF65-F5344CB8AC3E}">
        <p14:creationId xmlns:p14="http://schemas.microsoft.com/office/powerpoint/2010/main" val="42042333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dirty="0" smtClean="0"/>
              <a:t>Gross Solids Removal BMPs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3110860"/>
              </p:ext>
            </p:extLst>
          </p:nvPr>
        </p:nvGraphicFramePr>
        <p:xfrm>
          <a:off x="381000" y="2286000"/>
          <a:ext cx="8458200" cy="2349816"/>
        </p:xfrm>
        <a:graphic>
          <a:graphicData uri="http://schemas.openxmlformats.org/drawingml/2006/table">
            <a:tbl>
              <a:tblPr firstRow="1" firstCol="1" bandRow="1">
                <a:tableStyleId>{5C22544A-7EE6-4342-B048-85BDC9FD1C3A}</a:tableStyleId>
              </a:tblPr>
              <a:tblGrid>
                <a:gridCol w="1994957"/>
                <a:gridCol w="6463243"/>
              </a:tblGrid>
              <a:tr h="149382">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BMP</a:t>
                      </a:r>
                      <a:endParaRPr lang="en-US" sz="20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Description</a:t>
                      </a:r>
                      <a:endParaRPr lang="en-US" sz="20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0">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Catch Basin Insert</a:t>
                      </a:r>
                      <a:endParaRPr lang="en-US" sz="20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Passive devices that are fitted below the grate of a drain inlet to intercept gross solids (e.g., litter and vegetation) and coarse sediment</a:t>
                      </a:r>
                      <a:endParaRPr lang="en-US" sz="20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Catch Basin Sump</a:t>
                      </a:r>
                      <a:endParaRPr lang="en-US" sz="20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Inlet structure with enlarged storage capacity used to capture gross solids (e.g., litter and vegetation) and coarse sediment</a:t>
                      </a:r>
                      <a:endParaRPr lang="en-US" sz="20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5944">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a:solidFill>
                            <a:schemeClr val="tx1"/>
                          </a:solidFill>
                          <a:effectLst/>
                        </a:rPr>
                        <a:t>Hydrodynamic Device</a:t>
                      </a:r>
                      <a:endParaRPr lang="en-US" sz="200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Cyclonic trapping of solids, oil/grease, floatables, and other debris</a:t>
                      </a:r>
                      <a:endParaRPr lang="en-US" sz="20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a:solidFill>
                            <a:schemeClr val="tx1"/>
                          </a:solidFill>
                          <a:effectLst/>
                        </a:rPr>
                        <a:t>Nutrient Baffle</a:t>
                      </a:r>
                      <a:endParaRPr lang="en-US" sz="200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Baffle for gross solids (e.g., litter and vegetation) and coarse sediment</a:t>
                      </a:r>
                      <a:endParaRPr lang="en-US" sz="20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a:solidFill>
                            <a:schemeClr val="tx1"/>
                          </a:solidFill>
                          <a:effectLst/>
                        </a:rPr>
                        <a:t>Oil/Water/Grit Separator</a:t>
                      </a:r>
                      <a:endParaRPr lang="en-US" sz="200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Device designed to separate oil and suspended solids/grit from runoff</a:t>
                      </a:r>
                      <a:endParaRPr lang="en-US" sz="20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5757780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Gross Solids Removal Performance</a:t>
            </a:r>
            <a:endParaRPr lang="en-US" dirty="0"/>
          </a:p>
        </p:txBody>
      </p:sp>
      <p:sp>
        <p:nvSpPr>
          <p:cNvPr id="5" name="Content Placeholder 4"/>
          <p:cNvSpPr>
            <a:spLocks noGrp="1"/>
          </p:cNvSpPr>
          <p:nvPr>
            <p:ph sz="half" idx="1"/>
          </p:nvPr>
        </p:nvSpPr>
        <p:spPr>
          <a:xfrm>
            <a:off x="457200" y="1600200"/>
            <a:ext cx="5029200" cy="4525963"/>
          </a:xfrm>
        </p:spPr>
        <p:txBody>
          <a:bodyPr/>
          <a:lstStyle/>
          <a:p>
            <a:r>
              <a:rPr lang="en-US" sz="1800" dirty="0" smtClean="0"/>
              <a:t>Catch basin sumps (</a:t>
            </a:r>
            <a:r>
              <a:rPr lang="en-US" sz="1800" dirty="0"/>
              <a:t>CWP, 2006; Pitt, </a:t>
            </a:r>
            <a:r>
              <a:rPr lang="en-US" sz="1800" dirty="0" smtClean="0"/>
              <a:t>1984; Smith, 2002)</a:t>
            </a:r>
          </a:p>
          <a:p>
            <a:pPr lvl="1"/>
            <a:r>
              <a:rPr lang="en-US" sz="1600" dirty="0" smtClean="0"/>
              <a:t>1-18% total nitrogen load reduction via nitrogenous solids removal</a:t>
            </a:r>
          </a:p>
          <a:p>
            <a:pPr lvl="1"/>
            <a:r>
              <a:rPr lang="en-US" sz="1600" dirty="0" smtClean="0"/>
              <a:t>5-30% total phosphorus load reduction via sediment removal</a:t>
            </a:r>
          </a:p>
          <a:p>
            <a:r>
              <a:rPr lang="en-US" sz="1800" dirty="0" smtClean="0"/>
              <a:t>Baffle Box w/ horizontal screen to keep debris out of standing water (GPI Southeast, 2010)</a:t>
            </a:r>
          </a:p>
          <a:p>
            <a:pPr lvl="1"/>
            <a:r>
              <a:rPr lang="en-US" sz="1600" dirty="0" smtClean="0"/>
              <a:t>Up to 28% reduction in total nitrogen loads</a:t>
            </a:r>
          </a:p>
          <a:p>
            <a:pPr lvl="1"/>
            <a:r>
              <a:rPr lang="en-US" sz="1600" dirty="0" smtClean="0"/>
              <a:t>Up to 19% reduction in total phosphorus loads</a:t>
            </a:r>
          </a:p>
          <a:p>
            <a:r>
              <a:rPr lang="en-US" sz="1800" dirty="0" smtClean="0"/>
              <a:t>Oil/Water/Grit Separators (Smith, 2002)</a:t>
            </a:r>
          </a:p>
          <a:p>
            <a:pPr lvl="1"/>
            <a:r>
              <a:rPr lang="en-US" sz="1600" dirty="0" smtClean="0"/>
              <a:t>31% TKN load reduction </a:t>
            </a:r>
            <a:r>
              <a:rPr lang="en-US" sz="1600" dirty="0"/>
              <a:t>via nitrogenous solids removal</a:t>
            </a:r>
          </a:p>
          <a:p>
            <a:pPr lvl="1"/>
            <a:r>
              <a:rPr lang="en-US" sz="1600" dirty="0" smtClean="0"/>
              <a:t>19-36% total phosphorus load </a:t>
            </a:r>
            <a:r>
              <a:rPr lang="en-US" sz="1600" dirty="0" err="1" smtClean="0"/>
              <a:t>reductionl</a:t>
            </a:r>
            <a:r>
              <a:rPr lang="en-US" sz="1600" dirty="0" smtClean="0"/>
              <a:t> </a:t>
            </a:r>
            <a:r>
              <a:rPr lang="en-US" sz="1600" dirty="0"/>
              <a:t>via nitrogenous solids </a:t>
            </a:r>
            <a:r>
              <a:rPr lang="en-US" sz="1600" dirty="0" smtClean="0"/>
              <a:t>removal</a:t>
            </a:r>
          </a:p>
          <a:p>
            <a:pPr lvl="1"/>
            <a:endParaRPr lang="en-US" sz="1600" dirty="0" smtClean="0"/>
          </a:p>
          <a:p>
            <a:pPr lvl="1"/>
            <a:endParaRPr lang="en-US" sz="1600" dirty="0" smtClean="0"/>
          </a:p>
          <a:p>
            <a:pPr lvl="1"/>
            <a:endParaRPr lang="en-US" sz="1600" dirty="0"/>
          </a:p>
        </p:txBody>
      </p:sp>
      <p:pic>
        <p:nvPicPr>
          <p:cNvPr id="9" name="Content Placeholder 8"/>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5638800" y="1813877"/>
            <a:ext cx="2839085" cy="3840163"/>
          </a:xfrm>
          <a:prstGeom prst="rect">
            <a:avLst/>
          </a:prstGeom>
        </p:spPr>
      </p:pic>
      <p:sp>
        <p:nvSpPr>
          <p:cNvPr id="8" name="Rectangle 7"/>
          <p:cNvSpPr/>
          <p:nvPr/>
        </p:nvSpPr>
        <p:spPr>
          <a:xfrm>
            <a:off x="4953000" y="5638800"/>
            <a:ext cx="4572000" cy="523220"/>
          </a:xfrm>
          <a:prstGeom prst="rect">
            <a:avLst/>
          </a:prstGeom>
        </p:spPr>
        <p:txBody>
          <a:bodyPr>
            <a:spAutoFit/>
          </a:bodyPr>
          <a:lstStyle/>
          <a:p>
            <a:r>
              <a:rPr lang="en-US" sz="1400" dirty="0" smtClean="0"/>
              <a:t>Baffle Box</a:t>
            </a:r>
            <a:br>
              <a:rPr lang="en-US" sz="1400" dirty="0" smtClean="0"/>
            </a:br>
            <a:r>
              <a:rPr lang="en-US" sz="1400" dirty="0" smtClean="0"/>
              <a:t>Source: Caltrans (2003)</a:t>
            </a:r>
          </a:p>
        </p:txBody>
      </p:sp>
    </p:spTree>
    <p:extLst>
      <p:ext uri="{BB962C8B-B14F-4D97-AF65-F5344CB8AC3E}">
        <p14:creationId xmlns:p14="http://schemas.microsoft.com/office/powerpoint/2010/main" val="51162325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dirty="0" smtClean="0"/>
              <a:t>Runoff Control BMPs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9612394"/>
              </p:ext>
            </p:extLst>
          </p:nvPr>
        </p:nvGraphicFramePr>
        <p:xfrm>
          <a:off x="457200" y="1600200"/>
          <a:ext cx="8458200" cy="4693920"/>
        </p:xfrm>
        <a:graphic>
          <a:graphicData uri="http://schemas.openxmlformats.org/drawingml/2006/table">
            <a:tbl>
              <a:tblPr firstRow="1" firstCol="1" bandRow="1">
                <a:tableStyleId>{5C22544A-7EE6-4342-B048-85BDC9FD1C3A}</a:tableStyleId>
              </a:tblPr>
              <a:tblGrid>
                <a:gridCol w="1722967"/>
                <a:gridCol w="6735233"/>
              </a:tblGrid>
              <a:tr h="149382">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BMP</a:t>
                      </a:r>
                      <a:endParaRPr lang="en-US" sz="14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Description</a:t>
                      </a:r>
                      <a:endParaRPr lang="en-US" sz="14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98764">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a:solidFill>
                            <a:schemeClr val="tx1"/>
                          </a:solidFill>
                          <a:effectLst/>
                          <a:latin typeface="Arial"/>
                          <a:ea typeface="Times New Roman"/>
                        </a:rPr>
                        <a:t>Bioretention (no underdrain)</a:t>
                      </a:r>
                      <a:endParaRPr lang="en-US" sz="14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a:solidFill>
                            <a:schemeClr val="tx1"/>
                          </a:solidFill>
                          <a:effectLst/>
                          <a:latin typeface="Arial"/>
                          <a:ea typeface="Times New Roman"/>
                        </a:rPr>
                        <a:t>Vegetated, shallow depressions which may include engineered planting media that temporarily store stormwater prior to infiltration</a:t>
                      </a:r>
                      <a:endParaRPr lang="en-US" sz="14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764">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dirty="0" err="1">
                          <a:solidFill>
                            <a:schemeClr val="tx1"/>
                          </a:solidFill>
                          <a:effectLst/>
                          <a:latin typeface="Arial"/>
                          <a:ea typeface="Times New Roman"/>
                        </a:rPr>
                        <a:t>Bioretention</a:t>
                      </a:r>
                      <a:r>
                        <a:rPr lang="en-US" sz="1400" dirty="0">
                          <a:solidFill>
                            <a:schemeClr val="tx1"/>
                          </a:solidFill>
                          <a:effectLst/>
                          <a:latin typeface="Arial"/>
                          <a:ea typeface="Times New Roman"/>
                        </a:rPr>
                        <a:t> (with underdrain)</a:t>
                      </a:r>
                      <a:endParaRPr lang="en-US" sz="14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dirty="0">
                          <a:solidFill>
                            <a:schemeClr val="tx1"/>
                          </a:solidFill>
                          <a:effectLst/>
                          <a:latin typeface="Arial"/>
                          <a:ea typeface="Times New Roman"/>
                        </a:rPr>
                        <a:t>Vegetated, shallow depressions with engineered planting media and an underdrain outlet. Underdrain outlet may be elevated or controlled </a:t>
                      </a:r>
                      <a:r>
                        <a:rPr lang="en-US" sz="1400" dirty="0" smtClean="0">
                          <a:solidFill>
                            <a:schemeClr val="tx1"/>
                          </a:solidFill>
                          <a:effectLst/>
                          <a:latin typeface="Arial"/>
                          <a:ea typeface="Times New Roman"/>
                        </a:rPr>
                        <a:t> to </a:t>
                      </a:r>
                      <a:r>
                        <a:rPr lang="en-US" sz="1400" dirty="0">
                          <a:solidFill>
                            <a:schemeClr val="tx1"/>
                          </a:solidFill>
                          <a:effectLst/>
                          <a:latin typeface="Arial"/>
                          <a:ea typeface="Times New Roman"/>
                        </a:rPr>
                        <a:t>provide internal water storage for increased infiltration and </a:t>
                      </a:r>
                      <a:r>
                        <a:rPr lang="en-US" sz="1400" dirty="0" err="1" smtClean="0">
                          <a:solidFill>
                            <a:schemeClr val="tx1"/>
                          </a:solidFill>
                          <a:effectLst/>
                          <a:latin typeface="Arial"/>
                          <a:ea typeface="Times New Roman"/>
                        </a:rPr>
                        <a:t>denitrification</a:t>
                      </a:r>
                      <a:r>
                        <a:rPr lang="en-US" sz="1400" dirty="0">
                          <a:solidFill>
                            <a:schemeClr val="tx1"/>
                          </a:solidFill>
                          <a:effectLst/>
                          <a:latin typeface="Arial"/>
                          <a:ea typeface="Times New Roman"/>
                        </a:rPr>
                        <a:t>. </a:t>
                      </a:r>
                      <a:endParaRPr lang="en-US" sz="14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764">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a:solidFill>
                            <a:schemeClr val="tx1"/>
                          </a:solidFill>
                          <a:effectLst/>
                          <a:latin typeface="Arial"/>
                          <a:ea typeface="Times New Roman"/>
                        </a:rPr>
                        <a:t>Bioswale</a:t>
                      </a:r>
                      <a:endParaRPr lang="en-US" sz="14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dirty="0">
                          <a:solidFill>
                            <a:schemeClr val="tx1"/>
                          </a:solidFill>
                          <a:effectLst/>
                          <a:latin typeface="Arial"/>
                          <a:ea typeface="Times New Roman"/>
                        </a:rPr>
                        <a:t>Shallow </a:t>
                      </a:r>
                      <a:r>
                        <a:rPr lang="en-US" sz="1400" dirty="0" smtClean="0">
                          <a:solidFill>
                            <a:schemeClr val="tx1"/>
                          </a:solidFill>
                          <a:effectLst/>
                          <a:latin typeface="Arial"/>
                          <a:ea typeface="Times New Roman"/>
                        </a:rPr>
                        <a:t>vegetated channels that remove </a:t>
                      </a:r>
                      <a:r>
                        <a:rPr lang="en-US" sz="1400" dirty="0">
                          <a:solidFill>
                            <a:schemeClr val="tx1"/>
                          </a:solidFill>
                          <a:effectLst/>
                          <a:latin typeface="Arial"/>
                          <a:ea typeface="Times New Roman"/>
                        </a:rPr>
                        <a:t>pollutants through sedimentation, filtration, and infiltration. </a:t>
                      </a:r>
                      <a:r>
                        <a:rPr lang="en-US" sz="1400" dirty="0" smtClean="0">
                          <a:solidFill>
                            <a:schemeClr val="tx1"/>
                          </a:solidFill>
                          <a:effectLst/>
                          <a:latin typeface="Arial"/>
                          <a:ea typeface="Times New Roman"/>
                        </a:rPr>
                        <a:t>Check dams and soil </a:t>
                      </a:r>
                      <a:r>
                        <a:rPr lang="en-US" sz="1400" dirty="0">
                          <a:solidFill>
                            <a:schemeClr val="tx1"/>
                          </a:solidFill>
                          <a:effectLst/>
                          <a:latin typeface="Arial"/>
                          <a:ea typeface="Times New Roman"/>
                        </a:rPr>
                        <a:t>amendments </a:t>
                      </a:r>
                      <a:r>
                        <a:rPr lang="en-US" sz="1400" dirty="0" smtClean="0">
                          <a:solidFill>
                            <a:schemeClr val="tx1"/>
                          </a:solidFill>
                          <a:effectLst/>
                          <a:latin typeface="Arial"/>
                          <a:ea typeface="Times New Roman"/>
                        </a:rPr>
                        <a:t>to improve performance.</a:t>
                      </a:r>
                      <a:endParaRPr lang="en-US" sz="14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764">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dirty="0">
                          <a:solidFill>
                            <a:schemeClr val="tx1"/>
                          </a:solidFill>
                          <a:effectLst/>
                          <a:latin typeface="Arial"/>
                          <a:ea typeface="Times New Roman"/>
                        </a:rPr>
                        <a:t>Dry Detention Basin</a:t>
                      </a:r>
                      <a:endParaRPr lang="en-US" sz="14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dirty="0">
                          <a:solidFill>
                            <a:schemeClr val="tx1"/>
                          </a:solidFill>
                          <a:effectLst/>
                          <a:latin typeface="Arial"/>
                          <a:ea typeface="Calibri"/>
                        </a:rPr>
                        <a:t>Grass-lined basins </a:t>
                      </a:r>
                      <a:r>
                        <a:rPr lang="en-US" sz="1400" dirty="0" smtClean="0">
                          <a:solidFill>
                            <a:schemeClr val="tx1"/>
                          </a:solidFill>
                          <a:effectLst/>
                          <a:latin typeface="Arial"/>
                          <a:ea typeface="Calibri"/>
                        </a:rPr>
                        <a:t>that</a:t>
                      </a:r>
                      <a:r>
                        <a:rPr lang="en-US" sz="1400" baseline="0" dirty="0" smtClean="0">
                          <a:solidFill>
                            <a:schemeClr val="tx1"/>
                          </a:solidFill>
                          <a:effectLst/>
                          <a:latin typeface="Arial"/>
                          <a:ea typeface="Calibri"/>
                        </a:rPr>
                        <a:t> </a:t>
                      </a:r>
                      <a:r>
                        <a:rPr lang="en-US" sz="1400" dirty="0" smtClean="0">
                          <a:solidFill>
                            <a:schemeClr val="tx1"/>
                          </a:solidFill>
                          <a:effectLst/>
                          <a:latin typeface="Arial"/>
                          <a:ea typeface="Calibri"/>
                        </a:rPr>
                        <a:t>temporarily </a:t>
                      </a:r>
                      <a:r>
                        <a:rPr lang="en-US" sz="1400" dirty="0">
                          <a:solidFill>
                            <a:schemeClr val="tx1"/>
                          </a:solidFill>
                          <a:effectLst/>
                          <a:latin typeface="Arial"/>
                          <a:ea typeface="Calibri"/>
                        </a:rPr>
                        <a:t>detain water through outlet controls to reduce peak stormwater runoff release rates and provide sedimentation treatment</a:t>
                      </a:r>
                      <a:endParaRPr lang="en-US" sz="14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764">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dirty="0">
                          <a:solidFill>
                            <a:schemeClr val="tx1"/>
                          </a:solidFill>
                          <a:effectLst/>
                          <a:latin typeface="Arial"/>
                          <a:ea typeface="Times New Roman"/>
                        </a:rPr>
                        <a:t>Infiltration Facility</a:t>
                      </a:r>
                      <a:endParaRPr lang="en-US" sz="14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dirty="0">
                          <a:solidFill>
                            <a:schemeClr val="tx1"/>
                          </a:solidFill>
                          <a:effectLst/>
                          <a:latin typeface="Arial"/>
                          <a:ea typeface="Times New Roman"/>
                        </a:rPr>
                        <a:t>Stormwater management control that provides storage to capture and hold stormwater runoff and allow it to infiltrate into the surrounding native soils; includes infiltration basins, infiltration trenches, and infiltration vaults</a:t>
                      </a:r>
                      <a:endParaRPr lang="en-US" sz="14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9382">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a:solidFill>
                            <a:schemeClr val="tx1"/>
                          </a:solidFill>
                          <a:effectLst/>
                          <a:latin typeface="Arial"/>
                          <a:ea typeface="Times New Roman"/>
                        </a:rPr>
                        <a:t>Media Filter</a:t>
                      </a:r>
                      <a:endParaRPr lang="en-US" sz="14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dirty="0">
                          <a:solidFill>
                            <a:schemeClr val="tx1"/>
                          </a:solidFill>
                          <a:effectLst/>
                          <a:latin typeface="Arial"/>
                          <a:ea typeface="Times New Roman"/>
                        </a:rPr>
                        <a:t>A constructed bed or container (cartridge) with filtration media that provides treatment when inflows percolate through the bed. Outflow from the media filter system can be through underdrains or infiltration</a:t>
                      </a:r>
                      <a:endParaRPr lang="en-US" sz="14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764">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dirty="0">
                          <a:solidFill>
                            <a:schemeClr val="tx1"/>
                          </a:solidFill>
                          <a:effectLst/>
                          <a:latin typeface="Arial"/>
                          <a:ea typeface="Times New Roman"/>
                        </a:rPr>
                        <a:t>Media Filter Drain</a:t>
                      </a:r>
                      <a:endParaRPr lang="en-US" sz="14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dirty="0">
                          <a:solidFill>
                            <a:schemeClr val="tx1"/>
                          </a:solidFill>
                          <a:effectLst/>
                          <a:latin typeface="Arial"/>
                          <a:ea typeface="Times New Roman"/>
                        </a:rPr>
                        <a:t>A linear, flow-through treatment system that includes gravel, grass strip, and media filter bed treatment zones and associated conveyance system </a:t>
                      </a:r>
                      <a:endParaRPr lang="en-US" sz="14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764">
                <a:tc>
                  <a:txBody>
                    <a:bodyPr/>
                    <a:lstStyle/>
                    <a:p>
                      <a:pPr marL="0" algn="ctr" defTabSz="457200" rtl="0" eaLnBrk="1" latinLnBrk="0" hangingPunct="1">
                        <a:lnSpc>
                          <a:spcPct val="110000"/>
                        </a:lnSpc>
                        <a:spcAft>
                          <a:spcPts val="0"/>
                        </a:spcAft>
                        <a:tabLst>
                          <a:tab pos="301625" algn="l"/>
                          <a:tab pos="603250" algn="l"/>
                          <a:tab pos="1517650" algn="l"/>
                          <a:tab pos="301625" algn="l"/>
                          <a:tab pos="603250" algn="l"/>
                          <a:tab pos="1517650" algn="l"/>
                        </a:tabLst>
                      </a:pPr>
                      <a:r>
                        <a:rPr lang="en-US" sz="1400" kern="1200" dirty="0">
                          <a:solidFill>
                            <a:schemeClr val="tx1"/>
                          </a:solidFill>
                          <a:effectLst/>
                          <a:latin typeface="Arial"/>
                          <a:ea typeface="Times New Roman"/>
                          <a:cs typeface="+mn-cs"/>
                        </a:rPr>
                        <a:t>Multi- Chambered Treatment Train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latinLnBrk="0" hangingPunct="1">
                        <a:lnSpc>
                          <a:spcPct val="110000"/>
                        </a:lnSpc>
                        <a:spcAft>
                          <a:spcPts val="0"/>
                        </a:spcAft>
                        <a:tabLst>
                          <a:tab pos="301625" algn="l"/>
                          <a:tab pos="603250" algn="l"/>
                          <a:tab pos="1517650" algn="l"/>
                          <a:tab pos="301625" algn="l"/>
                          <a:tab pos="603250" algn="l"/>
                          <a:tab pos="1517650" algn="l"/>
                        </a:tabLst>
                      </a:pPr>
                      <a:r>
                        <a:rPr lang="en-US" sz="1400" kern="1200" dirty="0">
                          <a:solidFill>
                            <a:schemeClr val="tx1"/>
                          </a:solidFill>
                          <a:effectLst/>
                          <a:latin typeface="Arial"/>
                          <a:ea typeface="Times New Roman"/>
                          <a:cs typeface="+mn-cs"/>
                        </a:rPr>
                        <a:t>Three treatment chambers with grit removal, sedimentation, and filtration through media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832770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Runoff Control BMPs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1074346"/>
              </p:ext>
            </p:extLst>
          </p:nvPr>
        </p:nvGraphicFramePr>
        <p:xfrm>
          <a:off x="457200" y="1600200"/>
          <a:ext cx="8458200" cy="3349812"/>
        </p:xfrm>
        <a:graphic>
          <a:graphicData uri="http://schemas.openxmlformats.org/drawingml/2006/table">
            <a:tbl>
              <a:tblPr firstRow="1" firstCol="1" bandRow="1">
                <a:tableStyleId>{5C22544A-7EE6-4342-B048-85BDC9FD1C3A}</a:tableStyleId>
              </a:tblPr>
              <a:tblGrid>
                <a:gridCol w="1722967"/>
                <a:gridCol w="6735233"/>
              </a:tblGrid>
              <a:tr h="149382">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BMP</a:t>
                      </a:r>
                      <a:endParaRPr lang="en-US" sz="14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0000"/>
                        </a:lnSpc>
                        <a:spcBef>
                          <a:spcPts val="0"/>
                        </a:spcBef>
                        <a:spcAft>
                          <a:spcPts val="0"/>
                        </a:spcAft>
                        <a:tabLst>
                          <a:tab pos="301625" algn="l"/>
                          <a:tab pos="603250" algn="l"/>
                          <a:tab pos="1517650" algn="l"/>
                          <a:tab pos="301625" algn="l"/>
                          <a:tab pos="603250" algn="l"/>
                          <a:tab pos="1517650" algn="l"/>
                        </a:tabLst>
                      </a:pPr>
                      <a:r>
                        <a:rPr lang="en-US" sz="1400" dirty="0">
                          <a:solidFill>
                            <a:schemeClr val="tx1"/>
                          </a:solidFill>
                          <a:effectLst/>
                        </a:rPr>
                        <a:t>Description</a:t>
                      </a:r>
                      <a:endParaRPr lang="en-US" sz="1400" dirty="0">
                        <a:solidFill>
                          <a:schemeClr val="tx1"/>
                        </a:solidFill>
                        <a:effectLst/>
                        <a:latin typeface="Times New Roman"/>
                        <a:ea typeface="Times New Roman"/>
                      </a:endParaRPr>
                    </a:p>
                  </a:txBody>
                  <a:tcPr marL="36465" marR="3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98764">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dirty="0">
                          <a:solidFill>
                            <a:schemeClr val="tx1"/>
                          </a:solidFill>
                          <a:effectLst/>
                          <a:latin typeface="Arial"/>
                          <a:ea typeface="Times New Roman"/>
                        </a:rPr>
                        <a:t>Porous Pavement</a:t>
                      </a:r>
                      <a:endParaRPr lang="en-US" sz="14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a:solidFill>
                            <a:schemeClr val="tx1"/>
                          </a:solidFill>
                          <a:effectLst/>
                          <a:latin typeface="Arial"/>
                          <a:ea typeface="Times New Roman"/>
                        </a:rPr>
                        <a:t>Pavement that allows for infiltration through surface void spaces into underlying material; includes modular block, pervious concrete, porous aggregate, porous asphalt, and porous turf</a:t>
                      </a:r>
                      <a:endParaRPr lang="en-US" sz="14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764">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a:solidFill>
                            <a:schemeClr val="tx1"/>
                          </a:solidFill>
                          <a:effectLst/>
                          <a:latin typeface="Arial"/>
                          <a:ea typeface="Times New Roman"/>
                        </a:rPr>
                        <a:t>Subsurface Flow Wetland</a:t>
                      </a:r>
                      <a:endParaRPr lang="en-US" sz="14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a:solidFill>
                            <a:schemeClr val="tx1"/>
                          </a:solidFill>
                          <a:effectLst/>
                          <a:latin typeface="Arial"/>
                          <a:ea typeface="Times New Roman"/>
                        </a:rPr>
                        <a:t>Engineered system that can include a combination of wetland vegetation, porous media, and the associated microbial and physiological ecosystems</a:t>
                      </a:r>
                      <a:endParaRPr lang="en-US" sz="14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764">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a:solidFill>
                            <a:schemeClr val="tx1"/>
                          </a:solidFill>
                          <a:effectLst/>
                          <a:latin typeface="Arial"/>
                          <a:ea typeface="Times New Roman"/>
                        </a:rPr>
                        <a:t>Vegetated Filter Strip</a:t>
                      </a:r>
                      <a:endParaRPr lang="en-US" sz="14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a:solidFill>
                            <a:schemeClr val="tx1"/>
                          </a:solidFill>
                          <a:effectLst/>
                          <a:latin typeface="Arial"/>
                          <a:ea typeface="Calibri"/>
                        </a:rPr>
                        <a:t>Vegetated strips that provide treatment via filtration, sedimentation, infiltration, biochemical processes and plant uptake</a:t>
                      </a:r>
                      <a:endParaRPr lang="en-US" sz="14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764">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a:solidFill>
                            <a:schemeClr val="tx1"/>
                          </a:solidFill>
                          <a:effectLst/>
                          <a:latin typeface="Arial"/>
                          <a:ea typeface="Times New Roman"/>
                        </a:rPr>
                        <a:t>Wet Pond</a:t>
                      </a:r>
                      <a:endParaRPr lang="en-US" sz="14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a:solidFill>
                            <a:schemeClr val="tx1"/>
                          </a:solidFill>
                          <a:effectLst/>
                          <a:latin typeface="Arial"/>
                          <a:ea typeface="Times New Roman"/>
                        </a:rPr>
                        <a:t>Constructed basins that have a permanent pool of water, treats stormwater runoff through settling and biological activity</a:t>
                      </a:r>
                      <a:endParaRPr lang="en-US" sz="14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9382">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a:solidFill>
                            <a:schemeClr val="tx1"/>
                          </a:solidFill>
                          <a:effectLst/>
                          <a:latin typeface="Arial"/>
                          <a:ea typeface="Times New Roman"/>
                        </a:rPr>
                        <a:t>Wetland Basin</a:t>
                      </a:r>
                      <a:endParaRPr lang="en-US" sz="14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a:solidFill>
                            <a:schemeClr val="tx1"/>
                          </a:solidFill>
                          <a:effectLst/>
                          <a:latin typeface="Arial"/>
                          <a:ea typeface="Times New Roman"/>
                        </a:rPr>
                        <a:t>Constructed naturalistic pond, lake, or wetland that incorporates design elements such as a sedimentation pool (forebay), permanent or seasonal treatment pool, vegetation, and outlet control structure</a:t>
                      </a:r>
                      <a:endParaRPr lang="en-US" sz="14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764">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a:solidFill>
                            <a:schemeClr val="tx1"/>
                          </a:solidFill>
                          <a:effectLst/>
                          <a:latin typeface="Arial"/>
                          <a:ea typeface="Times New Roman"/>
                        </a:rPr>
                        <a:t>Wetland Channel</a:t>
                      </a:r>
                      <a:endParaRPr lang="en-US" sz="14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0000"/>
                        </a:lnSpc>
                        <a:spcAft>
                          <a:spcPts val="0"/>
                        </a:spcAft>
                        <a:tabLst>
                          <a:tab pos="301625" algn="l"/>
                          <a:tab pos="603250" algn="l"/>
                          <a:tab pos="1517650" algn="l"/>
                          <a:tab pos="301625" algn="l"/>
                          <a:tab pos="603250" algn="l"/>
                          <a:tab pos="1517650" algn="l"/>
                        </a:tabLst>
                      </a:pPr>
                      <a:r>
                        <a:rPr lang="en-US" sz="1400" dirty="0">
                          <a:solidFill>
                            <a:schemeClr val="tx1"/>
                          </a:solidFill>
                          <a:effectLst/>
                          <a:latin typeface="Arial"/>
                          <a:ea typeface="Calibri"/>
                        </a:rPr>
                        <a:t>Densely vegetated waterways used to treat and convey runoff</a:t>
                      </a:r>
                      <a:endParaRPr lang="en-US" sz="14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83625334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Runoff Control BMP Performance</a:t>
            </a:r>
            <a:endParaRPr lang="en-US" dirty="0"/>
          </a:p>
        </p:txBody>
      </p:sp>
      <p:pic>
        <p:nvPicPr>
          <p:cNvPr id="1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1013" y="1981200"/>
            <a:ext cx="8229600" cy="3659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867400"/>
            <a:ext cx="4824413" cy="692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23239" y="1447800"/>
            <a:ext cx="8177213" cy="523220"/>
          </a:xfrm>
          <a:prstGeom prst="rect">
            <a:avLst/>
          </a:prstGeom>
          <a:noFill/>
        </p:spPr>
        <p:txBody>
          <a:bodyPr wrap="square" rtlCol="0">
            <a:spAutoFit/>
          </a:bodyPr>
          <a:lstStyle/>
          <a:p>
            <a:pPr algn="l"/>
            <a:r>
              <a:rPr lang="en-US" sz="1400" dirty="0" smtClean="0"/>
              <a:t>Statistical significance of nutrient concentration reductions from BMP data contained in the</a:t>
            </a:r>
            <a:br>
              <a:rPr lang="en-US" sz="1400" dirty="0" smtClean="0"/>
            </a:br>
            <a:r>
              <a:rPr lang="en-US" sz="1400" dirty="0" smtClean="0"/>
              <a:t>International Stormwater BMP </a:t>
            </a:r>
            <a:r>
              <a:rPr lang="en-US" sz="1400" dirty="0"/>
              <a:t>Database (Version 03 24 </a:t>
            </a:r>
            <a:r>
              <a:rPr lang="en-US" sz="1400" dirty="0" smtClean="0"/>
              <a:t>2013)</a:t>
            </a:r>
            <a:endParaRPr lang="en-US" sz="1400" dirty="0"/>
          </a:p>
        </p:txBody>
      </p:sp>
      <p:sp>
        <p:nvSpPr>
          <p:cNvPr id="14" name="TextBox 13"/>
          <p:cNvSpPr txBox="1"/>
          <p:nvPr/>
        </p:nvSpPr>
        <p:spPr>
          <a:xfrm>
            <a:off x="457200" y="5983014"/>
            <a:ext cx="3286762" cy="461665"/>
          </a:xfrm>
          <a:prstGeom prst="rect">
            <a:avLst/>
          </a:prstGeom>
          <a:noFill/>
        </p:spPr>
        <p:txBody>
          <a:bodyPr wrap="square" rtlCol="0">
            <a:spAutoFit/>
          </a:bodyPr>
          <a:lstStyle/>
          <a:p>
            <a:pPr algn="l"/>
            <a:r>
              <a:rPr lang="en-US" sz="1200" dirty="0" smtClean="0"/>
              <a:t>Note: Solids grey circles indicate statistically significant increase</a:t>
            </a:r>
            <a:endParaRPr lang="en-US" sz="1200" dirty="0"/>
          </a:p>
        </p:txBody>
      </p:sp>
    </p:spTree>
    <p:extLst>
      <p:ext uri="{BB962C8B-B14F-4D97-AF65-F5344CB8AC3E}">
        <p14:creationId xmlns:p14="http://schemas.microsoft.com/office/powerpoint/2010/main" val="210936688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sz="2800" dirty="0" smtClean="0"/>
          </a:p>
          <a:p>
            <a:pPr marL="0" indent="0" algn="ctr">
              <a:buNone/>
            </a:pPr>
            <a:endParaRPr lang="en-US" sz="3200" dirty="0" smtClean="0"/>
          </a:p>
          <a:p>
            <a:pPr marL="0" indent="0" algn="ctr">
              <a:buNone/>
            </a:pPr>
            <a:r>
              <a:rPr lang="en-US" sz="4800" dirty="0" smtClean="0"/>
              <a:t>Strategies and Designs for Nutrient Control</a:t>
            </a:r>
            <a:endParaRPr lang="en-US" sz="4800" dirty="0"/>
          </a:p>
        </p:txBody>
      </p:sp>
    </p:spTree>
    <p:extLst>
      <p:ext uri="{BB962C8B-B14F-4D97-AF65-F5344CB8AC3E}">
        <p14:creationId xmlns:p14="http://schemas.microsoft.com/office/powerpoint/2010/main" val="275876308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Strategies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Source controls to minimize exposure of nutrient sources to stormwater</a:t>
            </a:r>
          </a:p>
          <a:p>
            <a:pPr marL="457200" indent="-457200">
              <a:buFont typeface="+mj-lt"/>
              <a:buAutoNum type="arabicPeriod"/>
            </a:pPr>
            <a:r>
              <a:rPr lang="en-US" dirty="0" smtClean="0"/>
              <a:t>Gross solids removal BMPs to reduce overall loadings from breakdown of organic debris</a:t>
            </a:r>
          </a:p>
          <a:p>
            <a:pPr marL="457200" indent="-457200">
              <a:buFont typeface="+mj-lt"/>
              <a:buAutoNum type="arabicPeriod"/>
            </a:pPr>
            <a:r>
              <a:rPr lang="en-US" dirty="0" smtClean="0"/>
              <a:t>Runoff control BMPs to reduce runoff volumes and nutrient concentrations with BMPs with unit treatment processes that specifically target the nutrient of concern</a:t>
            </a:r>
          </a:p>
          <a:p>
            <a:pPr marL="760413" lvl="1" indent="-457200"/>
            <a:r>
              <a:rPr lang="en-US" dirty="0" smtClean="0"/>
              <a:t>Phosphorus </a:t>
            </a:r>
            <a:r>
              <a:rPr lang="en-US" dirty="0" smtClean="0">
                <a:sym typeface="Wingdings" panose="05000000000000000000" pitchFamily="2" charset="2"/>
              </a:rPr>
              <a:t> Filtration, Sedimentation, Adsorption</a:t>
            </a:r>
          </a:p>
          <a:p>
            <a:pPr marL="760413" lvl="1" indent="-457200"/>
            <a:r>
              <a:rPr lang="en-US" dirty="0" smtClean="0">
                <a:sym typeface="Wingdings" panose="05000000000000000000" pitchFamily="2" charset="2"/>
              </a:rPr>
              <a:t>Nitrogen  Nitrification/</a:t>
            </a:r>
            <a:r>
              <a:rPr lang="en-US" dirty="0" err="1" smtClean="0">
                <a:sym typeface="Wingdings" panose="05000000000000000000" pitchFamily="2" charset="2"/>
              </a:rPr>
              <a:t>Denitrification</a:t>
            </a:r>
            <a:r>
              <a:rPr lang="en-US" dirty="0" smtClean="0">
                <a:sym typeface="Wingdings" panose="05000000000000000000" pitchFamily="2" charset="2"/>
              </a:rPr>
              <a:t>, Plant Uptake</a:t>
            </a:r>
            <a:endParaRPr lang="en-US" dirty="0"/>
          </a:p>
        </p:txBody>
      </p:sp>
    </p:spTree>
    <p:extLst>
      <p:ext uri="{BB962C8B-B14F-4D97-AF65-F5344CB8AC3E}">
        <p14:creationId xmlns:p14="http://schemas.microsoft.com/office/powerpoint/2010/main" val="298370462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 Media and Additives</a:t>
            </a:r>
            <a:br>
              <a:rPr lang="en-US" dirty="0"/>
            </a:br>
            <a:endParaRPr lang="en-US" dirty="0"/>
          </a:p>
        </p:txBody>
      </p:sp>
      <p:sp>
        <p:nvSpPr>
          <p:cNvPr id="3" name="Content Placeholder 2"/>
          <p:cNvSpPr>
            <a:spLocks noGrp="1"/>
          </p:cNvSpPr>
          <p:nvPr>
            <p:ph idx="1"/>
          </p:nvPr>
        </p:nvSpPr>
        <p:spPr/>
        <p:txBody>
          <a:bodyPr/>
          <a:lstStyle/>
          <a:p>
            <a:r>
              <a:rPr lang="en-US" dirty="0" smtClean="0"/>
              <a:t>Phosphorus Removal Enhancement</a:t>
            </a:r>
          </a:p>
          <a:p>
            <a:pPr lvl="1"/>
            <a:r>
              <a:rPr lang="en-US" dirty="0" smtClean="0"/>
              <a:t>Iron aggregate or filings</a:t>
            </a:r>
          </a:p>
          <a:p>
            <a:pPr lvl="1"/>
            <a:r>
              <a:rPr lang="en-US" dirty="0" smtClean="0"/>
              <a:t>Water treatment residuals</a:t>
            </a:r>
          </a:p>
          <a:p>
            <a:pPr lvl="1"/>
            <a:r>
              <a:rPr lang="en-US" dirty="0" smtClean="0"/>
              <a:t>Oxide-coated sands</a:t>
            </a:r>
          </a:p>
          <a:p>
            <a:pPr lvl="1"/>
            <a:endParaRPr lang="en-US" dirty="0" smtClean="0"/>
          </a:p>
          <a:p>
            <a:r>
              <a:rPr lang="en-US" dirty="0" smtClean="0"/>
              <a:t>Nitrogen Removal Enhancement</a:t>
            </a:r>
          </a:p>
          <a:p>
            <a:pPr lvl="1"/>
            <a:r>
              <a:rPr lang="en-US" dirty="0"/>
              <a:t>Activated carbon or </a:t>
            </a:r>
            <a:r>
              <a:rPr lang="en-US" dirty="0" err="1"/>
              <a:t>biochar</a:t>
            </a:r>
            <a:r>
              <a:rPr lang="en-US" dirty="0"/>
              <a:t> to sorb ammonium and promote </a:t>
            </a:r>
            <a:r>
              <a:rPr lang="en-US" dirty="0" smtClean="0"/>
              <a:t>nitrification and plant uptake</a:t>
            </a:r>
            <a:endParaRPr lang="en-US" dirty="0"/>
          </a:p>
          <a:p>
            <a:pPr lvl="1"/>
            <a:r>
              <a:rPr lang="en-US" dirty="0" smtClean="0"/>
              <a:t>Carbon source such as wood chips or newspaper </a:t>
            </a:r>
            <a:r>
              <a:rPr lang="en-US" dirty="0"/>
              <a:t>to promote </a:t>
            </a:r>
            <a:r>
              <a:rPr lang="en-US" dirty="0" err="1" smtClean="0"/>
              <a:t>denitrification</a:t>
            </a:r>
            <a:endParaRPr lang="en-US" dirty="0"/>
          </a:p>
        </p:txBody>
      </p:sp>
    </p:spTree>
    <p:extLst>
      <p:ext uri="{BB962C8B-B14F-4D97-AF65-F5344CB8AC3E}">
        <p14:creationId xmlns:p14="http://schemas.microsoft.com/office/powerpoint/2010/main" val="180400284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sz="2800" dirty="0" smtClean="0"/>
          </a:p>
          <a:p>
            <a:pPr marL="0" indent="0" algn="ctr">
              <a:buNone/>
            </a:pPr>
            <a:endParaRPr lang="en-US" sz="3200" dirty="0" smtClean="0"/>
          </a:p>
          <a:p>
            <a:pPr marL="0" indent="0" algn="ctr">
              <a:buNone/>
            </a:pPr>
            <a:r>
              <a:rPr lang="en-US" sz="4800" dirty="0" smtClean="0"/>
              <a:t>Nutrient Regulations and Trends</a:t>
            </a:r>
            <a:endParaRPr lang="en-US" sz="4800" dirty="0"/>
          </a:p>
        </p:txBody>
      </p:sp>
    </p:spTree>
    <p:extLst>
      <p:ext uri="{BB962C8B-B14F-4D97-AF65-F5344CB8AC3E}">
        <p14:creationId xmlns:p14="http://schemas.microsoft.com/office/powerpoint/2010/main" val="389943549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Saturation Zone</a:t>
            </a:r>
            <a:endParaRPr lang="en-US" dirty="0"/>
          </a:p>
        </p:txBody>
      </p:sp>
      <p:sp>
        <p:nvSpPr>
          <p:cNvPr id="3" name="Content Placeholder 2"/>
          <p:cNvSpPr>
            <a:spLocks noGrp="1"/>
          </p:cNvSpPr>
          <p:nvPr>
            <p:ph idx="1"/>
          </p:nvPr>
        </p:nvSpPr>
        <p:spPr/>
        <p:txBody>
          <a:bodyPr/>
          <a:lstStyle/>
          <a:p>
            <a:r>
              <a:rPr lang="en-US" dirty="0" smtClean="0"/>
              <a:t>Create anaerobic zone to promote </a:t>
            </a:r>
            <a:r>
              <a:rPr lang="en-US" dirty="0" err="1" smtClean="0"/>
              <a:t>denitrification</a:t>
            </a:r>
            <a:endParaRPr lang="en-US" dirty="0" smtClean="0"/>
          </a:p>
          <a:p>
            <a:r>
              <a:rPr lang="en-US" dirty="0" smtClean="0"/>
              <a:t>Standard component of surface and subsurface wetlands</a:t>
            </a:r>
          </a:p>
          <a:p>
            <a:r>
              <a:rPr lang="en-US" dirty="0" smtClean="0"/>
              <a:t>Possible to create within </a:t>
            </a:r>
            <a:r>
              <a:rPr lang="en-US" dirty="0" err="1" smtClean="0"/>
              <a:t>bioretention</a:t>
            </a:r>
            <a:r>
              <a:rPr lang="en-US" dirty="0" smtClean="0"/>
              <a:t> systems using internal water storage design</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048000" y="2895600"/>
            <a:ext cx="5181600" cy="3505200"/>
          </a:xfrm>
          <a:prstGeom prst="rect">
            <a:avLst/>
          </a:prstGeom>
        </p:spPr>
      </p:pic>
    </p:spTree>
    <p:extLst>
      <p:ext uri="{BB962C8B-B14F-4D97-AF65-F5344CB8AC3E}">
        <p14:creationId xmlns:p14="http://schemas.microsoft.com/office/powerpoint/2010/main" val="318415101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Design Considerations</a:t>
            </a:r>
            <a:endParaRPr lang="en-US" dirty="0"/>
          </a:p>
        </p:txBody>
      </p:sp>
      <p:sp>
        <p:nvSpPr>
          <p:cNvPr id="3" name="Content Placeholder 2"/>
          <p:cNvSpPr>
            <a:spLocks noGrp="1"/>
          </p:cNvSpPr>
          <p:nvPr>
            <p:ph idx="1"/>
          </p:nvPr>
        </p:nvSpPr>
        <p:spPr/>
        <p:txBody>
          <a:bodyPr/>
          <a:lstStyle/>
          <a:p>
            <a:r>
              <a:rPr lang="en-US" dirty="0" smtClean="0"/>
              <a:t>Hydraulic Residence Time</a:t>
            </a:r>
          </a:p>
          <a:p>
            <a:pPr lvl="1"/>
            <a:r>
              <a:rPr lang="en-US" dirty="0" smtClean="0"/>
              <a:t>Increase the opportunity for settling, sorption, and plant uptake</a:t>
            </a:r>
          </a:p>
          <a:p>
            <a:pPr lvl="1"/>
            <a:r>
              <a:rPr lang="en-US" dirty="0" smtClean="0"/>
              <a:t>Larger length-to-width ratio</a:t>
            </a:r>
          </a:p>
          <a:p>
            <a:pPr lvl="1"/>
            <a:r>
              <a:rPr lang="en-US" dirty="0" smtClean="0"/>
              <a:t>Longer, more tortuous flow path</a:t>
            </a:r>
          </a:p>
          <a:p>
            <a:r>
              <a:rPr lang="en-US" dirty="0" smtClean="0"/>
              <a:t>Infiltration / Filtration Capacity</a:t>
            </a:r>
          </a:p>
          <a:p>
            <a:pPr lvl="1"/>
            <a:r>
              <a:rPr lang="en-US" dirty="0" smtClean="0"/>
              <a:t>Pretreatment of solids to minimize clogging</a:t>
            </a:r>
          </a:p>
          <a:p>
            <a:pPr lvl="1"/>
            <a:r>
              <a:rPr lang="en-US" dirty="0" smtClean="0"/>
              <a:t>Spread flows over larger areas / reduce ponding depth</a:t>
            </a:r>
          </a:p>
          <a:p>
            <a:pPr lvl="1"/>
            <a:r>
              <a:rPr lang="en-US" dirty="0" smtClean="0"/>
              <a:t>Dense, woody vegetation to keep soils open</a:t>
            </a:r>
          </a:p>
          <a:p>
            <a:pPr lvl="1"/>
            <a:r>
              <a:rPr lang="en-US" dirty="0"/>
              <a:t>Minimize compaction of underlying </a:t>
            </a:r>
            <a:r>
              <a:rPr lang="en-US" dirty="0" smtClean="0"/>
              <a:t>soils</a:t>
            </a:r>
          </a:p>
          <a:p>
            <a:pPr lvl="1"/>
            <a:r>
              <a:rPr lang="en-US" dirty="0" smtClean="0"/>
              <a:t>Install boreholes or trenches to increase storage volume and infiltration surface area</a:t>
            </a:r>
            <a:endParaRPr lang="en-US" dirty="0"/>
          </a:p>
          <a:p>
            <a:pPr lvl="1"/>
            <a:endParaRPr lang="en-US" dirty="0"/>
          </a:p>
        </p:txBody>
      </p:sp>
    </p:spTree>
    <p:extLst>
      <p:ext uri="{BB962C8B-B14F-4D97-AF65-F5344CB8AC3E}">
        <p14:creationId xmlns:p14="http://schemas.microsoft.com/office/powerpoint/2010/main" val="303039708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Constrained Options</a:t>
            </a:r>
            <a:endParaRPr lang="en-US" dirty="0"/>
          </a:p>
        </p:txBody>
      </p:sp>
      <p:sp>
        <p:nvSpPr>
          <p:cNvPr id="3" name="Content Placeholder 2"/>
          <p:cNvSpPr>
            <a:spLocks noGrp="1"/>
          </p:cNvSpPr>
          <p:nvPr>
            <p:ph idx="1"/>
          </p:nvPr>
        </p:nvSpPr>
        <p:spPr/>
        <p:txBody>
          <a:bodyPr/>
          <a:lstStyle/>
          <a:p>
            <a:r>
              <a:rPr lang="en-US" dirty="0" smtClean="0"/>
              <a:t>Cartridge filter vault with engineered media</a:t>
            </a:r>
          </a:p>
          <a:p>
            <a:r>
              <a:rPr lang="en-US" dirty="0"/>
              <a:t>Multi-Chamber Treatment </a:t>
            </a:r>
            <a:r>
              <a:rPr lang="en-US" dirty="0" smtClean="0"/>
              <a:t>Train (MCTT)</a:t>
            </a:r>
            <a:endParaRPr lang="en-US" dirty="0"/>
          </a:p>
          <a:p>
            <a:r>
              <a:rPr lang="en-US" dirty="0" smtClean="0"/>
              <a:t>Media Filter Drain</a:t>
            </a:r>
          </a:p>
          <a:p>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a:stretch/>
        </p:blipFill>
        <p:spPr>
          <a:xfrm>
            <a:off x="1295400" y="2763520"/>
            <a:ext cx="6400800" cy="3596640"/>
          </a:xfrm>
          <a:prstGeom prst="rect">
            <a:avLst/>
          </a:prstGeom>
        </p:spPr>
      </p:pic>
      <p:sp>
        <p:nvSpPr>
          <p:cNvPr id="5" name="TextBox 4"/>
          <p:cNvSpPr txBox="1"/>
          <p:nvPr/>
        </p:nvSpPr>
        <p:spPr>
          <a:xfrm>
            <a:off x="1447800" y="6360160"/>
            <a:ext cx="3352800" cy="276999"/>
          </a:xfrm>
          <a:prstGeom prst="rect">
            <a:avLst/>
          </a:prstGeom>
          <a:noFill/>
        </p:spPr>
        <p:txBody>
          <a:bodyPr wrap="square" rtlCol="0">
            <a:spAutoFit/>
          </a:bodyPr>
          <a:lstStyle/>
          <a:p>
            <a:pPr algn="l"/>
            <a:r>
              <a:rPr lang="en-US" sz="1200" dirty="0" smtClean="0"/>
              <a:t>Source: WSDOT </a:t>
            </a:r>
            <a:r>
              <a:rPr lang="en-US" sz="1200" dirty="0"/>
              <a:t>(2014)</a:t>
            </a:r>
          </a:p>
        </p:txBody>
      </p:sp>
    </p:spTree>
    <p:extLst>
      <p:ext uri="{BB962C8B-B14F-4D97-AF65-F5344CB8AC3E}">
        <p14:creationId xmlns:p14="http://schemas.microsoft.com/office/powerpoint/2010/main" val="186476216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Watershed Based Approaches</a:t>
            </a:r>
            <a:endParaRPr lang="en-US" dirty="0"/>
          </a:p>
        </p:txBody>
      </p:sp>
      <p:sp>
        <p:nvSpPr>
          <p:cNvPr id="3" name="Content Placeholder 2"/>
          <p:cNvSpPr>
            <a:spLocks noGrp="1"/>
          </p:cNvSpPr>
          <p:nvPr>
            <p:ph idx="1"/>
          </p:nvPr>
        </p:nvSpPr>
        <p:spPr/>
        <p:txBody>
          <a:bodyPr numCol="2"/>
          <a:lstStyle/>
          <a:p>
            <a:r>
              <a:rPr lang="en-US" dirty="0" smtClean="0"/>
              <a:t>Restoration Mitigation</a:t>
            </a:r>
          </a:p>
          <a:p>
            <a:r>
              <a:rPr lang="en-US" dirty="0" smtClean="0"/>
              <a:t>Conservation Mitigation</a:t>
            </a:r>
          </a:p>
          <a:p>
            <a:r>
              <a:rPr lang="en-US" dirty="0" smtClean="0"/>
              <a:t>In-Lieu Fee Programs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Stormwater Banking Mitigation</a:t>
            </a:r>
          </a:p>
          <a:p>
            <a:r>
              <a:rPr lang="en-US" dirty="0" smtClean="0"/>
              <a:t>Water Quality Trading</a:t>
            </a:r>
          </a:p>
          <a:p>
            <a:r>
              <a:rPr lang="en-US" dirty="0" smtClean="0"/>
              <a:t>Ecosystem Services Markets</a:t>
            </a:r>
          </a:p>
          <a:p>
            <a:endParaRPr lang="en-US" dirty="0" smtClean="0"/>
          </a:p>
          <a:p>
            <a:endParaRPr lang="en-US" dirty="0"/>
          </a:p>
        </p:txBody>
      </p:sp>
      <p:pic>
        <p:nvPicPr>
          <p:cNvPr id="4" name="Picture 3" descr="http://bearriverinfo.org/images/uploads/trading3.jpg"/>
          <p:cNvPicPr/>
          <p:nvPr/>
        </p:nvPicPr>
        <p:blipFill rotWithShape="1">
          <a:blip r:embed="rId3">
            <a:extLst>
              <a:ext uri="{28A0092B-C50C-407E-A947-70E740481C1C}">
                <a14:useLocalDpi xmlns:a14="http://schemas.microsoft.com/office/drawing/2010/main" val="0"/>
              </a:ext>
            </a:extLst>
          </a:blip>
          <a:srcRect/>
          <a:stretch/>
        </p:blipFill>
        <p:spPr bwMode="auto">
          <a:xfrm>
            <a:off x="1524000" y="2971800"/>
            <a:ext cx="5943600" cy="3322320"/>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609600" y="6477000"/>
            <a:ext cx="7772400" cy="276999"/>
          </a:xfrm>
          <a:prstGeom prst="rect">
            <a:avLst/>
          </a:prstGeom>
        </p:spPr>
        <p:txBody>
          <a:bodyPr wrap="square">
            <a:spAutoFit/>
          </a:bodyPr>
          <a:lstStyle/>
          <a:p>
            <a:r>
              <a:rPr lang="en-US" sz="1200" dirty="0"/>
              <a:t>Source: </a:t>
            </a:r>
            <a:r>
              <a:rPr lang="en-US" sz="1200" u="sng" dirty="0">
                <a:hlinkClick r:id="rId4"/>
              </a:rPr>
              <a:t>http://bearriverinfo.org/htm/water-quality-trading/water-quality-trading-conclusions</a:t>
            </a:r>
            <a:endParaRPr lang="en-US" sz="1200" dirty="0"/>
          </a:p>
        </p:txBody>
      </p:sp>
    </p:spTree>
    <p:extLst>
      <p:ext uri="{BB962C8B-B14F-4D97-AF65-F5344CB8AC3E}">
        <p14:creationId xmlns:p14="http://schemas.microsoft.com/office/powerpoint/2010/main" val="102473429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sz="2800" dirty="0" smtClean="0"/>
          </a:p>
          <a:p>
            <a:pPr marL="0" indent="0" algn="ctr">
              <a:buNone/>
            </a:pPr>
            <a:endParaRPr lang="en-US" sz="3200" dirty="0" smtClean="0"/>
          </a:p>
          <a:p>
            <a:pPr marL="0" indent="0" algn="ctr">
              <a:buNone/>
            </a:pPr>
            <a:r>
              <a:rPr lang="en-US" sz="4800" dirty="0" smtClean="0"/>
              <a:t>Summary and Recommendations</a:t>
            </a:r>
            <a:endParaRPr lang="en-US" sz="4800" dirty="0"/>
          </a:p>
        </p:txBody>
      </p:sp>
    </p:spTree>
    <p:extLst>
      <p:ext uri="{BB962C8B-B14F-4D97-AF65-F5344CB8AC3E}">
        <p14:creationId xmlns:p14="http://schemas.microsoft.com/office/powerpoint/2010/main" val="239438481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Nutrients are a major source of impairment to our nations waters</a:t>
            </a:r>
          </a:p>
          <a:p>
            <a:r>
              <a:rPr lang="en-US" dirty="0" smtClean="0"/>
              <a:t>DOTs </a:t>
            </a:r>
            <a:r>
              <a:rPr lang="en-US" dirty="0"/>
              <a:t>are </a:t>
            </a:r>
            <a:r>
              <a:rPr lang="en-US" dirty="0" smtClean="0"/>
              <a:t>seeing increased pressures to control nutrients from their rights-of-way</a:t>
            </a:r>
          </a:p>
          <a:p>
            <a:r>
              <a:rPr lang="en-US" dirty="0" smtClean="0"/>
              <a:t>Primary </a:t>
            </a:r>
            <a:r>
              <a:rPr lang="en-US" dirty="0"/>
              <a:t>sources of nutrients in highway runoff are atmospheric deposition, soil erosion, decomposing organic debris, animal waste, and fertilizer </a:t>
            </a:r>
            <a:r>
              <a:rPr lang="en-US" dirty="0" smtClean="0"/>
              <a:t>applications</a:t>
            </a:r>
          </a:p>
          <a:p>
            <a:r>
              <a:rPr lang="en-US" dirty="0"/>
              <a:t>Source controls and gross solids removal BMPs </a:t>
            </a:r>
            <a:r>
              <a:rPr lang="en-US" dirty="0" smtClean="0"/>
              <a:t>are important components of overall nutrient control strategies</a:t>
            </a:r>
          </a:p>
          <a:p>
            <a:r>
              <a:rPr lang="en-US" dirty="0"/>
              <a:t>Infiltration is the most effective strategy for nutrient control where </a:t>
            </a:r>
            <a:r>
              <a:rPr lang="en-US" dirty="0" smtClean="0"/>
              <a:t>feasible</a:t>
            </a:r>
            <a:endParaRPr lang="en-US" dirty="0"/>
          </a:p>
          <a:p>
            <a:r>
              <a:rPr lang="en-US" dirty="0"/>
              <a:t>Nutrient removal </a:t>
            </a:r>
            <a:r>
              <a:rPr lang="en-US" dirty="0" smtClean="0"/>
              <a:t>can </a:t>
            </a:r>
            <a:r>
              <a:rPr lang="en-US" dirty="0"/>
              <a:t>be enhanced by </a:t>
            </a:r>
            <a:r>
              <a:rPr lang="en-US" dirty="0" smtClean="0"/>
              <a:t>filter </a:t>
            </a:r>
            <a:r>
              <a:rPr lang="en-US" dirty="0"/>
              <a:t>media </a:t>
            </a:r>
            <a:r>
              <a:rPr lang="en-US" dirty="0" smtClean="0"/>
              <a:t>additives, saturated </a:t>
            </a:r>
            <a:r>
              <a:rPr lang="en-US" dirty="0"/>
              <a:t>anaerobic </a:t>
            </a:r>
            <a:r>
              <a:rPr lang="en-US" dirty="0" smtClean="0"/>
              <a:t>zones, </a:t>
            </a:r>
            <a:r>
              <a:rPr lang="en-US" dirty="0"/>
              <a:t>dense vegetation, and increased hydraulic residence </a:t>
            </a:r>
            <a:r>
              <a:rPr lang="en-US" dirty="0" smtClean="0"/>
              <a:t>times</a:t>
            </a:r>
          </a:p>
          <a:p>
            <a:pPr marL="0" indent="0">
              <a:buNone/>
            </a:pPr>
            <a:endParaRPr lang="en-US" dirty="0" smtClean="0"/>
          </a:p>
        </p:txBody>
      </p:sp>
    </p:spTree>
    <p:extLst>
      <p:ext uri="{BB962C8B-B14F-4D97-AF65-F5344CB8AC3E}">
        <p14:creationId xmlns:p14="http://schemas.microsoft.com/office/powerpoint/2010/main" val="39531086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Control and Gross Solids Removal BMP Recommendations</a:t>
            </a:r>
            <a:endParaRPr lang="en-US" dirty="0"/>
          </a:p>
        </p:txBody>
      </p:sp>
      <p:sp>
        <p:nvSpPr>
          <p:cNvPr id="3" name="Content Placeholder 2"/>
          <p:cNvSpPr>
            <a:spLocks noGrp="1"/>
          </p:cNvSpPr>
          <p:nvPr>
            <p:ph idx="1"/>
          </p:nvPr>
        </p:nvSpPr>
        <p:spPr/>
        <p:txBody>
          <a:bodyPr/>
          <a:lstStyle/>
          <a:p>
            <a:r>
              <a:rPr lang="en-US" dirty="0" smtClean="0"/>
              <a:t>Source Control BMPs</a:t>
            </a:r>
          </a:p>
          <a:p>
            <a:pPr lvl="1"/>
            <a:r>
              <a:rPr lang="en-US" dirty="0" smtClean="0"/>
              <a:t>Roadside Fertilizer Management (where applicable)</a:t>
            </a:r>
          </a:p>
          <a:p>
            <a:pPr lvl="1"/>
            <a:r>
              <a:rPr lang="en-US" dirty="0" smtClean="0"/>
              <a:t>Animal Waste Controls (rest stops, wildlife crossings, overpasses)</a:t>
            </a:r>
          </a:p>
          <a:p>
            <a:pPr lvl="1"/>
            <a:r>
              <a:rPr lang="en-US" dirty="0" smtClean="0"/>
              <a:t>Permanent Erosion and Sediment Control</a:t>
            </a:r>
          </a:p>
          <a:p>
            <a:pPr lvl="1"/>
            <a:r>
              <a:rPr lang="en-US" dirty="0" smtClean="0"/>
              <a:t>Permeable Friction Coarse Overlay</a:t>
            </a:r>
          </a:p>
          <a:p>
            <a:pPr lvl="1"/>
            <a:r>
              <a:rPr lang="en-US" dirty="0" smtClean="0"/>
              <a:t>Roadside Vegetation Management</a:t>
            </a:r>
          </a:p>
          <a:p>
            <a:pPr lvl="1"/>
            <a:r>
              <a:rPr lang="en-US" dirty="0" smtClean="0"/>
              <a:t>Street Sweeping</a:t>
            </a:r>
          </a:p>
          <a:p>
            <a:pPr lvl="1"/>
            <a:r>
              <a:rPr lang="en-US" dirty="0" smtClean="0"/>
              <a:t>Winter Road Management (where applicable)</a:t>
            </a:r>
          </a:p>
          <a:p>
            <a:r>
              <a:rPr lang="en-US" dirty="0" smtClean="0"/>
              <a:t>Gross Solids Removal BMPs</a:t>
            </a:r>
          </a:p>
          <a:p>
            <a:pPr lvl="1"/>
            <a:r>
              <a:rPr lang="en-US" dirty="0"/>
              <a:t>Catch Basin Sumps</a:t>
            </a:r>
          </a:p>
          <a:p>
            <a:pPr lvl="1"/>
            <a:r>
              <a:rPr lang="en-US" dirty="0"/>
              <a:t>Nutrient Baffles</a:t>
            </a:r>
          </a:p>
          <a:p>
            <a:pPr lvl="1"/>
            <a:r>
              <a:rPr lang="en-US" dirty="0" smtClean="0"/>
              <a:t>Oil/Water/Grit </a:t>
            </a:r>
            <a:r>
              <a:rPr lang="en-US" dirty="0"/>
              <a:t>Separators</a:t>
            </a:r>
          </a:p>
          <a:p>
            <a:pPr lvl="1"/>
            <a:endParaRPr lang="en-US" dirty="0"/>
          </a:p>
        </p:txBody>
      </p:sp>
    </p:spTree>
    <p:extLst>
      <p:ext uri="{BB962C8B-B14F-4D97-AF65-F5344CB8AC3E}">
        <p14:creationId xmlns:p14="http://schemas.microsoft.com/office/powerpoint/2010/main" val="2098112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Runoff Control BMP Recommendations</a:t>
            </a:r>
            <a:endParaRPr lang="en-US" dirty="0"/>
          </a:p>
        </p:txBody>
      </p:sp>
      <p:sp>
        <p:nvSpPr>
          <p:cNvPr id="3" name="Content Placeholder 2"/>
          <p:cNvSpPr>
            <a:spLocks noGrp="1"/>
          </p:cNvSpPr>
          <p:nvPr>
            <p:ph idx="1"/>
          </p:nvPr>
        </p:nvSpPr>
        <p:spPr/>
        <p:txBody>
          <a:bodyPr/>
          <a:lstStyle/>
          <a:p>
            <a:r>
              <a:rPr lang="en-US" dirty="0" smtClean="0"/>
              <a:t>Volume reduction BMPs wherever feasible/desirable</a:t>
            </a:r>
          </a:p>
          <a:p>
            <a:pPr lvl="1">
              <a:spcBef>
                <a:spcPts val="600"/>
              </a:spcBef>
            </a:pPr>
            <a:r>
              <a:rPr lang="en-US" dirty="0" smtClean="0"/>
              <a:t>e.g</a:t>
            </a:r>
            <a:r>
              <a:rPr lang="en-US" dirty="0" smtClean="0"/>
              <a:t>., permeable shoulders, infiltration trenches, </a:t>
            </a:r>
            <a:r>
              <a:rPr lang="en-US" dirty="0" err="1" smtClean="0"/>
              <a:t>bioretention</a:t>
            </a:r>
            <a:r>
              <a:rPr lang="en-US" dirty="0"/>
              <a:t>, </a:t>
            </a:r>
            <a:endParaRPr lang="en-US" dirty="0" smtClean="0"/>
          </a:p>
          <a:p>
            <a:r>
              <a:rPr lang="en-US" dirty="0" smtClean="0"/>
              <a:t>Media filtration designs with engineered media for phosphorus and ammonia adsorption and to provide carbon source</a:t>
            </a:r>
          </a:p>
          <a:p>
            <a:pPr lvl="1">
              <a:spcBef>
                <a:spcPts val="600"/>
              </a:spcBef>
            </a:pPr>
            <a:r>
              <a:rPr lang="en-US" dirty="0" smtClean="0"/>
              <a:t>e.g</a:t>
            </a:r>
            <a:r>
              <a:rPr lang="en-US" dirty="0" smtClean="0"/>
              <a:t>., iron additives, water treatment residuals, oxide-coated sand, activated carbon, </a:t>
            </a:r>
            <a:r>
              <a:rPr lang="en-US" dirty="0" err="1" smtClean="0"/>
              <a:t>biochar</a:t>
            </a:r>
            <a:r>
              <a:rPr lang="en-US" dirty="0" smtClean="0"/>
              <a:t>, woodchips</a:t>
            </a:r>
          </a:p>
          <a:p>
            <a:r>
              <a:rPr lang="en-US" dirty="0" smtClean="0"/>
              <a:t>Saturated zones / internal water storage to promote </a:t>
            </a:r>
            <a:r>
              <a:rPr lang="en-US" dirty="0" err="1" smtClean="0"/>
              <a:t>denitrification</a:t>
            </a:r>
            <a:endParaRPr lang="en-US" dirty="0"/>
          </a:p>
          <a:p>
            <a:r>
              <a:rPr lang="en-US" dirty="0" smtClean="0"/>
              <a:t>Dense vegetation and long residence times needed for plant uptake</a:t>
            </a:r>
          </a:p>
          <a:p>
            <a:r>
              <a:rPr lang="en-US" dirty="0" smtClean="0"/>
              <a:t>Wet ponds are the most effective BMP for both phosphorus and nitrogen reduction</a:t>
            </a:r>
          </a:p>
        </p:txBody>
      </p:sp>
    </p:spTree>
    <p:extLst>
      <p:ext uri="{BB962C8B-B14F-4D97-AF65-F5344CB8AC3E}">
        <p14:creationId xmlns:p14="http://schemas.microsoft.com/office/powerpoint/2010/main" val="231557345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References</a:t>
            </a:r>
            <a:endParaRPr lang="en-US" dirty="0"/>
          </a:p>
        </p:txBody>
      </p:sp>
      <p:sp>
        <p:nvSpPr>
          <p:cNvPr id="3" name="Content Placeholder 2"/>
          <p:cNvSpPr>
            <a:spLocks noGrp="1"/>
          </p:cNvSpPr>
          <p:nvPr>
            <p:ph idx="1"/>
          </p:nvPr>
        </p:nvSpPr>
        <p:spPr/>
        <p:txBody>
          <a:bodyPr/>
          <a:lstStyle/>
          <a:p>
            <a:r>
              <a:rPr lang="en-US" sz="1600" dirty="0"/>
              <a:t>CDOT. (2013). I-70 Clear Creek Corridor Sediment Control Action Plan. September</a:t>
            </a:r>
            <a:r>
              <a:rPr lang="en-US" sz="1600" dirty="0" smtClean="0"/>
              <a:t>. </a:t>
            </a:r>
            <a:r>
              <a:rPr lang="en-US" sz="1600" dirty="0"/>
              <a:t>http://www.coloradodot.info/projects/i-70mountaincorridor/documents/clear-creek-scap-final-report.pdf</a:t>
            </a:r>
            <a:endParaRPr lang="en-US" sz="1600" dirty="0" smtClean="0"/>
          </a:p>
          <a:p>
            <a:r>
              <a:rPr lang="en-US" sz="1600" dirty="0"/>
              <a:t>Center for Watershed Protection (CWP). (2006). Technical Memorandum 1- Literature Review Research in Support of an Interim Pollutant Removal Rate for Street Sweeping and Storm Drain Cleanout Activities. October.</a:t>
            </a:r>
            <a:endParaRPr lang="en-US" sz="1600" dirty="0" smtClean="0"/>
          </a:p>
          <a:p>
            <a:r>
              <a:rPr lang="en-US" sz="1600" dirty="0" smtClean="0"/>
              <a:t>Driscoll</a:t>
            </a:r>
            <a:r>
              <a:rPr lang="en-US" sz="1600" dirty="0"/>
              <a:t>, E.D., Shelley, P.E., and Strecker, E.W. (1990). Pollutant Loadings and Impacts from Highway Stormwater Runoff Volume III: Analytical Investigation and Research Report. Federal Highway Administration, Publication No. FHWA-RD-88-008.</a:t>
            </a:r>
          </a:p>
          <a:p>
            <a:r>
              <a:rPr lang="en-US" sz="1600" dirty="0"/>
              <a:t>Law, N. L., </a:t>
            </a:r>
            <a:r>
              <a:rPr lang="en-US" sz="1600" dirty="0" err="1"/>
              <a:t>DiBlasi</a:t>
            </a:r>
            <a:r>
              <a:rPr lang="en-US" sz="1600" dirty="0"/>
              <a:t>, K., and Ghosh, U. (2008). Deriving Reliable Pollutant Removal Rates for Municipal Street Sweeping and Storm Drain Cleanout Programs in the Chesapeake Bay Basin. September.</a:t>
            </a:r>
            <a:endParaRPr lang="en-US" sz="1600" dirty="0" smtClean="0"/>
          </a:p>
          <a:p>
            <a:r>
              <a:rPr lang="en-US" sz="1600" dirty="0" smtClean="0"/>
              <a:t>Maryland </a:t>
            </a:r>
            <a:r>
              <a:rPr lang="en-US" sz="1600" dirty="0"/>
              <a:t>Department of Environment (MDE) (2010) Maryland’s TMDL Implementation Framework, http://www.mde.state.md.us/assets/document/TMDL_Implementation_Framework.pdf</a:t>
            </a:r>
            <a:endParaRPr lang="en-US" sz="1600" dirty="0" smtClean="0"/>
          </a:p>
          <a:p>
            <a:r>
              <a:rPr lang="en-US" sz="1600" dirty="0" err="1" smtClean="0"/>
              <a:t>Paerl</a:t>
            </a:r>
            <a:r>
              <a:rPr lang="en-US" sz="1600" dirty="0"/>
              <a:t>, H, Valdes, L., </a:t>
            </a:r>
            <a:r>
              <a:rPr lang="en-US" sz="1600" dirty="0" err="1"/>
              <a:t>Peierls</a:t>
            </a:r>
            <a:r>
              <a:rPr lang="en-US" sz="1600" dirty="0"/>
              <a:t>, B., Adolf, J., and Harding, L. (2006). Anthropogenic and Climatic Influences on the Eutrophication of Large Estuarine Ecosystems. Limnology and Oceanography. 51:448-462</a:t>
            </a:r>
            <a:r>
              <a:rPr lang="en-US" sz="1600" dirty="0" smtClean="0"/>
              <a:t>.</a:t>
            </a:r>
            <a:endParaRPr lang="en-US" sz="1600" dirty="0"/>
          </a:p>
        </p:txBody>
      </p:sp>
    </p:spTree>
    <p:extLst>
      <p:ext uri="{BB962C8B-B14F-4D97-AF65-F5344CB8AC3E}">
        <p14:creationId xmlns:p14="http://schemas.microsoft.com/office/powerpoint/2010/main" val="399459173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References (cont.)</a:t>
            </a:r>
            <a:endParaRPr lang="en-US" dirty="0"/>
          </a:p>
        </p:txBody>
      </p:sp>
      <p:sp>
        <p:nvSpPr>
          <p:cNvPr id="3" name="Content Placeholder 2"/>
          <p:cNvSpPr>
            <a:spLocks noGrp="1"/>
          </p:cNvSpPr>
          <p:nvPr>
            <p:ph idx="1"/>
          </p:nvPr>
        </p:nvSpPr>
        <p:spPr/>
        <p:txBody>
          <a:bodyPr/>
          <a:lstStyle/>
          <a:p>
            <a:r>
              <a:rPr lang="en-US" sz="1600" dirty="0" smtClean="0"/>
              <a:t>Pitt</a:t>
            </a:r>
            <a:r>
              <a:rPr lang="en-US" sz="1600" dirty="0"/>
              <a:t>, R. (1984). Characterization, Sources, and Control of Urban Runoff by Street and Sewerage Cleaning. Contract No. R-80597012, U.S. EPA, Office of Research and Development, Cincinnati, OH.</a:t>
            </a:r>
            <a:endParaRPr lang="en-US" sz="1600" dirty="0" smtClean="0"/>
          </a:p>
          <a:p>
            <a:r>
              <a:rPr lang="en-US" sz="1600" dirty="0" err="1" smtClean="0"/>
              <a:t>Selbig</a:t>
            </a:r>
            <a:r>
              <a:rPr lang="en-US" sz="1600" dirty="0"/>
              <a:t>, W.R., and Bannerman, R.T. (2007). Evaluation of Street Sweeping as a Stormwater-Quality-Management Tool in Three Residential Basins in Madison, Wisconsin. U.S. Geological Survey Scientific Investigations Report 2007–5156.</a:t>
            </a:r>
            <a:endParaRPr lang="en-US" sz="1600" dirty="0" smtClean="0"/>
          </a:p>
          <a:p>
            <a:r>
              <a:rPr lang="en-US" sz="1600" dirty="0"/>
              <a:t>Smith, K.P., and </a:t>
            </a:r>
            <a:r>
              <a:rPr lang="en-US" sz="1600" dirty="0" err="1"/>
              <a:t>Granato</a:t>
            </a:r>
            <a:r>
              <a:rPr lang="en-US" sz="1600" dirty="0"/>
              <a:t>, G.E. (2010). Quality of Stormwater Runoff Discharged from Massachusetts Highways, 2005–07: United States Geological Survey Scientific Investigations Report 2009–5269. Retrieved 2013 from: http://pubs.usgs.gov/sir/2009/5269/</a:t>
            </a:r>
            <a:endParaRPr lang="en-US" sz="1600" dirty="0" smtClean="0"/>
          </a:p>
          <a:p>
            <a:r>
              <a:rPr lang="en-US" sz="1600" dirty="0" err="1" smtClean="0"/>
              <a:t>Stanard</a:t>
            </a:r>
            <a:r>
              <a:rPr lang="en-US" sz="1600" dirty="0"/>
              <a:t>, C.E., Barrett, M.E., and </a:t>
            </a:r>
            <a:r>
              <a:rPr lang="en-US" sz="1600" dirty="0" err="1"/>
              <a:t>Charbeneau</a:t>
            </a:r>
            <a:r>
              <a:rPr lang="en-US" sz="1600" dirty="0"/>
              <a:t>, R.J. (2008). Stormwater Quality Benefits of a Permeable Friction Course. Center for Research in Water Resources, University of Texas at Austin. CRWR Online Report 08-03.</a:t>
            </a:r>
            <a:endParaRPr lang="en-US" sz="1600" dirty="0" smtClean="0"/>
          </a:p>
          <a:p>
            <a:r>
              <a:rPr lang="en-US" sz="1600" dirty="0" smtClean="0"/>
              <a:t>U.S</a:t>
            </a:r>
            <a:r>
              <a:rPr lang="en-US" sz="1600" dirty="0"/>
              <a:t>. </a:t>
            </a:r>
            <a:r>
              <a:rPr lang="en-US" sz="1600" dirty="0" smtClean="0"/>
              <a:t>EPA </a:t>
            </a:r>
            <a:r>
              <a:rPr lang="en-US" sz="1600" dirty="0"/>
              <a:t>(2013a). Nutrient Pollution website, </a:t>
            </a:r>
            <a:r>
              <a:rPr lang="en-US" sz="1600" dirty="0">
                <a:hlinkClick r:id="rId3"/>
              </a:rPr>
              <a:t>http://</a:t>
            </a:r>
            <a:r>
              <a:rPr lang="en-US" sz="1600" dirty="0" smtClean="0">
                <a:hlinkClick r:id="rId3"/>
              </a:rPr>
              <a:t>www2.epa.gov/nutrientpollution/where-nutrient-pollution-occurs</a:t>
            </a:r>
            <a:endParaRPr lang="en-US" sz="1600" dirty="0" smtClean="0"/>
          </a:p>
          <a:p>
            <a:r>
              <a:rPr lang="en-US" sz="1600" dirty="0"/>
              <a:t>Washington State Department of Transportation (WSDOT). (2014). Highway Runoff Manual. April</a:t>
            </a:r>
            <a:endParaRPr lang="en-US" sz="1600" dirty="0" smtClean="0"/>
          </a:p>
          <a:p>
            <a:endParaRPr lang="en-US" sz="3600" dirty="0"/>
          </a:p>
        </p:txBody>
      </p:sp>
    </p:spTree>
    <p:extLst>
      <p:ext uri="{BB962C8B-B14F-4D97-AF65-F5344CB8AC3E}">
        <p14:creationId xmlns:p14="http://schemas.microsoft.com/office/powerpoint/2010/main" val="51663821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 Impairments</a:t>
            </a:r>
            <a:endParaRPr lang="en-US" dirty="0"/>
          </a:p>
        </p:txBody>
      </p:sp>
      <p:sp>
        <p:nvSpPr>
          <p:cNvPr id="3" name="Content Placeholder 2"/>
          <p:cNvSpPr>
            <a:spLocks noGrp="1"/>
          </p:cNvSpPr>
          <p:nvPr>
            <p:ph idx="1"/>
          </p:nvPr>
        </p:nvSpPr>
        <p:spPr/>
        <p:txBody>
          <a:bodyPr/>
          <a:lstStyle/>
          <a:p>
            <a:r>
              <a:rPr lang="en-US" dirty="0" smtClean="0"/>
              <a:t>Nutrient impaired waters identified by the U.S</a:t>
            </a:r>
            <a:r>
              <a:rPr lang="en-US" dirty="0"/>
              <a:t>. EPA </a:t>
            </a:r>
            <a:r>
              <a:rPr lang="en-US" dirty="0" smtClean="0"/>
              <a:t>in 2013</a:t>
            </a:r>
          </a:p>
          <a:p>
            <a:pPr lvl="1"/>
            <a:r>
              <a:rPr lang="en-US" dirty="0" smtClean="0"/>
              <a:t>Over </a:t>
            </a:r>
            <a:r>
              <a:rPr lang="en-US" dirty="0"/>
              <a:t>100,000 miles of rivers and </a:t>
            </a:r>
            <a:r>
              <a:rPr lang="en-US" dirty="0" smtClean="0"/>
              <a:t>streams</a:t>
            </a:r>
          </a:p>
          <a:p>
            <a:pPr lvl="1"/>
            <a:r>
              <a:rPr lang="en-US" dirty="0" smtClean="0"/>
              <a:t>Almost </a:t>
            </a:r>
            <a:r>
              <a:rPr lang="en-US" dirty="0"/>
              <a:t>2.5 million acres of lakes, reservoirs, and </a:t>
            </a:r>
            <a:r>
              <a:rPr lang="en-US" dirty="0" smtClean="0"/>
              <a:t>ponds </a:t>
            </a:r>
          </a:p>
          <a:p>
            <a:pPr lvl="1"/>
            <a:r>
              <a:rPr lang="en-US" dirty="0" smtClean="0"/>
              <a:t>Over </a:t>
            </a:r>
            <a:r>
              <a:rPr lang="en-US" dirty="0"/>
              <a:t>800 square miles of bays and </a:t>
            </a:r>
            <a:r>
              <a:rPr lang="en-US" dirty="0" smtClean="0"/>
              <a:t>estuaries</a:t>
            </a:r>
          </a:p>
          <a:p>
            <a:r>
              <a:rPr lang="en-US" dirty="0" smtClean="0"/>
              <a:t>Total Maximum Daily Loads (TMDLs) often include Waste Load Allocations (WLAs) for stormwater that DOTs may be subject to</a:t>
            </a:r>
          </a:p>
          <a:p>
            <a:r>
              <a:rPr lang="en-US" dirty="0" smtClean="0"/>
              <a:t>Chesapeake Bay TMDL</a:t>
            </a:r>
          </a:p>
          <a:p>
            <a:pPr lvl="1"/>
            <a:r>
              <a:rPr lang="en-US" dirty="0" smtClean="0"/>
              <a:t>Nitrogen </a:t>
            </a:r>
            <a:r>
              <a:rPr lang="en-US" dirty="0"/>
              <a:t>and phosphorus </a:t>
            </a:r>
            <a:r>
              <a:rPr lang="en-US" dirty="0" smtClean="0"/>
              <a:t>load reductions </a:t>
            </a:r>
            <a:r>
              <a:rPr lang="en-US" dirty="0"/>
              <a:t>of 25% and 24%, </a:t>
            </a:r>
            <a:r>
              <a:rPr lang="en-US" dirty="0" smtClean="0"/>
              <a:t>respectively, are required</a:t>
            </a:r>
          </a:p>
          <a:p>
            <a:r>
              <a:rPr lang="en-US" dirty="0" smtClean="0"/>
              <a:t>Gulf of Mexico Hypoxia</a:t>
            </a:r>
          </a:p>
          <a:p>
            <a:pPr lvl="1"/>
            <a:r>
              <a:rPr lang="en-US" dirty="0" smtClean="0"/>
              <a:t>Scientific </a:t>
            </a:r>
            <a:r>
              <a:rPr lang="en-US" dirty="0"/>
              <a:t>advisory board (SAB) recommends at least a 45% reduction in total nitrogen and phosphorus load to </a:t>
            </a:r>
            <a:r>
              <a:rPr lang="en-US" dirty="0" smtClean="0"/>
              <a:t>the </a:t>
            </a:r>
            <a:r>
              <a:rPr lang="en-US" dirty="0"/>
              <a:t>Mississippi-Atchafalaya River basin </a:t>
            </a:r>
          </a:p>
        </p:txBody>
      </p:sp>
    </p:spTree>
    <p:extLst>
      <p:ext uri="{BB962C8B-B14F-4D97-AF65-F5344CB8AC3E}">
        <p14:creationId xmlns:p14="http://schemas.microsoft.com/office/powerpoint/2010/main" val="201000467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4800" dirty="0" smtClean="0"/>
          </a:p>
          <a:p>
            <a:pPr marL="0" indent="0" algn="ctr">
              <a:buNone/>
            </a:pPr>
            <a:endParaRPr lang="en-US" sz="4000" dirty="0"/>
          </a:p>
          <a:p>
            <a:pPr marL="0" indent="0" algn="ctr">
              <a:buNone/>
            </a:pPr>
            <a:r>
              <a:rPr lang="en-US" sz="4800" dirty="0" smtClean="0"/>
              <a:t>Questions?</a:t>
            </a:r>
          </a:p>
        </p:txBody>
      </p:sp>
    </p:spTree>
    <p:extLst>
      <p:ext uri="{BB962C8B-B14F-4D97-AF65-F5344CB8AC3E}">
        <p14:creationId xmlns:p14="http://schemas.microsoft.com/office/powerpoint/2010/main" val="32121715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 Nutrient-Related Water Quality Policies</a:t>
            </a:r>
            <a:endParaRPr lang="en-US" dirty="0"/>
          </a:p>
        </p:txBody>
      </p:sp>
      <p:sp>
        <p:nvSpPr>
          <p:cNvPr id="3" name="Content Placeholder 2"/>
          <p:cNvSpPr>
            <a:spLocks noGrp="1"/>
          </p:cNvSpPr>
          <p:nvPr>
            <p:ph idx="1"/>
          </p:nvPr>
        </p:nvSpPr>
        <p:spPr/>
        <p:txBody>
          <a:bodyPr/>
          <a:lstStyle/>
          <a:p>
            <a:r>
              <a:rPr lang="en-US" dirty="0"/>
              <a:t>National Nutrient Strategy Program</a:t>
            </a:r>
          </a:p>
          <a:p>
            <a:pPr lvl="1"/>
            <a:r>
              <a:rPr lang="en-US" dirty="0"/>
              <a:t>National Nutrient Strategy (1998)</a:t>
            </a:r>
          </a:p>
          <a:p>
            <a:pPr lvl="1"/>
            <a:r>
              <a:rPr lang="en-US" dirty="0"/>
              <a:t>National Water Program (2009)</a:t>
            </a:r>
          </a:p>
          <a:p>
            <a:pPr lvl="1"/>
            <a:r>
              <a:rPr lang="en-US" dirty="0"/>
              <a:t>Framework for State Nutrient Reductions (2011)</a:t>
            </a:r>
          </a:p>
          <a:p>
            <a:r>
              <a:rPr lang="en-US" dirty="0" smtClean="0"/>
              <a:t>Ecoregions</a:t>
            </a:r>
          </a:p>
          <a:p>
            <a:pPr lvl="1"/>
            <a:r>
              <a:rPr lang="en-US" dirty="0" smtClean="0"/>
              <a:t>Spatial classification of major ecosystems</a:t>
            </a:r>
          </a:p>
          <a:p>
            <a:pPr lvl="1"/>
            <a:r>
              <a:rPr lang="en-US" dirty="0" smtClean="0"/>
              <a:t>Structure </a:t>
            </a:r>
            <a:r>
              <a:rPr lang="en-US" dirty="0"/>
              <a:t>for </a:t>
            </a:r>
            <a:r>
              <a:rPr lang="en-US" dirty="0" smtClean="0"/>
              <a:t>ecosystem management collaboration </a:t>
            </a:r>
            <a:endParaRPr lang="en-US" dirty="0"/>
          </a:p>
          <a:p>
            <a:r>
              <a:rPr lang="en-US" dirty="0" smtClean="0"/>
              <a:t>Ambient Water Quality Criteria Recommendations</a:t>
            </a:r>
          </a:p>
          <a:p>
            <a:pPr lvl="1"/>
            <a:r>
              <a:rPr lang="en-US" dirty="0" smtClean="0"/>
              <a:t>Guidelines </a:t>
            </a:r>
            <a:r>
              <a:rPr lang="en-US" dirty="0"/>
              <a:t>for states </a:t>
            </a:r>
            <a:r>
              <a:rPr lang="en-US" dirty="0" smtClean="0"/>
              <a:t>when </a:t>
            </a:r>
            <a:r>
              <a:rPr lang="en-US" dirty="0"/>
              <a:t>developing </a:t>
            </a:r>
            <a:r>
              <a:rPr lang="en-US" dirty="0" smtClean="0"/>
              <a:t>nutrient criteria </a:t>
            </a:r>
            <a:endParaRPr lang="en-US" dirty="0"/>
          </a:p>
          <a:p>
            <a:pPr lvl="1"/>
            <a:r>
              <a:rPr lang="en-US" dirty="0" err="1" smtClean="0"/>
              <a:t>Ecoregional</a:t>
            </a:r>
            <a:r>
              <a:rPr lang="en-US" dirty="0" smtClean="0"/>
              <a:t> </a:t>
            </a:r>
            <a:r>
              <a:rPr lang="en-US" dirty="0"/>
              <a:t>nutrient documents </a:t>
            </a:r>
            <a:r>
              <a:rPr lang="en-US" dirty="0" smtClean="0"/>
              <a:t>for: </a:t>
            </a:r>
          </a:p>
          <a:p>
            <a:pPr lvl="2"/>
            <a:r>
              <a:rPr lang="en-US" dirty="0" smtClean="0"/>
              <a:t>Reservoirs and lakes</a:t>
            </a:r>
          </a:p>
          <a:p>
            <a:pPr lvl="2"/>
            <a:r>
              <a:rPr lang="en-US" dirty="0" smtClean="0"/>
              <a:t>Rivers </a:t>
            </a:r>
            <a:r>
              <a:rPr lang="en-US" dirty="0"/>
              <a:t>and </a:t>
            </a:r>
            <a:r>
              <a:rPr lang="en-US" dirty="0" smtClean="0"/>
              <a:t>streams</a:t>
            </a:r>
          </a:p>
          <a:p>
            <a:pPr lvl="2"/>
            <a:r>
              <a:rPr lang="en-US" dirty="0" smtClean="0"/>
              <a:t>Estuarine and coastal areas</a:t>
            </a:r>
          </a:p>
          <a:p>
            <a:pPr lvl="2"/>
            <a:r>
              <a:rPr lang="en-US" dirty="0" smtClean="0"/>
              <a:t>Wetlands</a:t>
            </a:r>
          </a:p>
          <a:p>
            <a:pPr lvl="1"/>
            <a:endParaRPr lang="en-US" dirty="0"/>
          </a:p>
        </p:txBody>
      </p:sp>
    </p:spTree>
    <p:extLst>
      <p:ext uri="{BB962C8B-B14F-4D97-AF65-F5344CB8AC3E}">
        <p14:creationId xmlns:p14="http://schemas.microsoft.com/office/powerpoint/2010/main" val="35191661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9" name="Picture 5" descr="http://www2.epa.gov/sites/production/files/2013-06/ecomap.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76200"/>
            <a:ext cx="7494925" cy="6248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6440597"/>
            <a:ext cx="7086600" cy="307777"/>
          </a:xfrm>
          <a:prstGeom prst="rect">
            <a:avLst/>
          </a:prstGeom>
          <a:noFill/>
        </p:spPr>
        <p:txBody>
          <a:bodyPr wrap="square" rtlCol="0">
            <a:spAutoFit/>
          </a:bodyPr>
          <a:lstStyle/>
          <a:p>
            <a:r>
              <a:rPr lang="en-US" sz="1400" dirty="0"/>
              <a:t>Source: http://www2.epa.gov/nutrient-policy-data/ecoregional-criteria-documents</a:t>
            </a:r>
          </a:p>
        </p:txBody>
      </p:sp>
    </p:spTree>
    <p:extLst>
      <p:ext uri="{BB962C8B-B14F-4D97-AF65-F5344CB8AC3E}">
        <p14:creationId xmlns:p14="http://schemas.microsoft.com/office/powerpoint/2010/main" val="26644100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States with Numeric Nutrient Criteria</a:t>
            </a:r>
            <a:endParaRPr lang="en-US" dirty="0"/>
          </a:p>
        </p:txBody>
      </p:sp>
      <p:sp>
        <p:nvSpPr>
          <p:cNvPr id="6" name="Rectangle 5"/>
          <p:cNvSpPr/>
          <p:nvPr/>
        </p:nvSpPr>
        <p:spPr>
          <a:xfrm>
            <a:off x="228600" y="5943895"/>
            <a:ext cx="4572000" cy="307777"/>
          </a:xfrm>
          <a:prstGeom prst="rect">
            <a:avLst/>
          </a:prstGeom>
        </p:spPr>
        <p:txBody>
          <a:bodyPr>
            <a:spAutoFit/>
          </a:bodyPr>
          <a:lstStyle/>
          <a:p>
            <a:r>
              <a:rPr lang="fr-FR" sz="1400" dirty="0">
                <a:solidFill>
                  <a:schemeClr val="tx1">
                    <a:lumMod val="50000"/>
                  </a:schemeClr>
                </a:solidFill>
              </a:rPr>
              <a:t>Source: http://cfpub.epa.gov/wqsits/nnc-development</a:t>
            </a:r>
            <a:r>
              <a:rPr lang="fr-FR" sz="1400" u="sng" dirty="0">
                <a:solidFill>
                  <a:schemeClr val="tx1">
                    <a:lumMod val="50000"/>
                  </a:schemeClr>
                </a:solidFill>
              </a:rPr>
              <a:t>/</a:t>
            </a:r>
            <a:endParaRPr lang="en-US" sz="1400" dirty="0">
              <a:solidFill>
                <a:schemeClr val="tx1">
                  <a:lumMod val="50000"/>
                </a:schemeClr>
              </a:solidFill>
            </a:endParaRPr>
          </a:p>
        </p:txBody>
      </p:sp>
      <p:pic>
        <p:nvPicPr>
          <p:cNvPr id="10"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964" y="1295400"/>
            <a:ext cx="700479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563092"/>
            <a:ext cx="2654461" cy="106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39763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Water Quality Policies and Programs</a:t>
            </a:r>
          </a:p>
        </p:txBody>
      </p:sp>
      <p:sp>
        <p:nvSpPr>
          <p:cNvPr id="3" name="Content Placeholder 2"/>
          <p:cNvSpPr>
            <a:spLocks noGrp="1"/>
          </p:cNvSpPr>
          <p:nvPr>
            <p:ph idx="1"/>
          </p:nvPr>
        </p:nvSpPr>
        <p:spPr/>
        <p:txBody>
          <a:bodyPr/>
          <a:lstStyle/>
          <a:p>
            <a:r>
              <a:rPr lang="en-US" dirty="0" smtClean="0"/>
              <a:t>DOTs being listed as stakeholders in nutrient TMDLs</a:t>
            </a:r>
          </a:p>
          <a:p>
            <a:pPr lvl="1"/>
            <a:r>
              <a:rPr lang="en-US" dirty="0" err="1" smtClean="0"/>
              <a:t>e.g</a:t>
            </a:r>
            <a:r>
              <a:rPr lang="en-US" dirty="0" smtClean="0"/>
              <a:t>, California</a:t>
            </a:r>
            <a:r>
              <a:rPr lang="en-US" dirty="0"/>
              <a:t>, Delaware, Florida, Michigan, Minnesota, New York, North Carolina, and </a:t>
            </a:r>
            <a:r>
              <a:rPr lang="en-US" dirty="0" smtClean="0"/>
              <a:t>Washington</a:t>
            </a:r>
          </a:p>
          <a:p>
            <a:r>
              <a:rPr lang="en-US" dirty="0" smtClean="0"/>
              <a:t>States increasingly developing nutrient reduction strategies and management plans</a:t>
            </a:r>
          </a:p>
          <a:p>
            <a:pPr lvl="1"/>
            <a:r>
              <a:rPr lang="en-US" dirty="0" smtClean="0"/>
              <a:t>e.g</a:t>
            </a:r>
            <a:r>
              <a:rPr lang="en-US" dirty="0" smtClean="0"/>
              <a:t>., Kansas, Wisconsin, Iowa, Missouri, Maryland, and Virginia</a:t>
            </a:r>
          </a:p>
          <a:p>
            <a:r>
              <a:rPr lang="en-US" dirty="0" smtClean="0"/>
              <a:t>Nutrient trading being explored in many states</a:t>
            </a:r>
          </a:p>
          <a:p>
            <a:pPr lvl="1"/>
            <a:r>
              <a:rPr lang="en-US" dirty="0" smtClean="0"/>
              <a:t>e.g</a:t>
            </a:r>
            <a:r>
              <a:rPr lang="en-US" dirty="0" smtClean="0"/>
              <a:t>., </a:t>
            </a:r>
            <a:r>
              <a:rPr lang="en-US" dirty="0"/>
              <a:t>North Carolina, Missouri, Oregon, </a:t>
            </a:r>
            <a:r>
              <a:rPr lang="en-US" dirty="0" smtClean="0"/>
              <a:t>Virginia, California</a:t>
            </a:r>
          </a:p>
          <a:p>
            <a:r>
              <a:rPr lang="en-US" dirty="0" smtClean="0"/>
              <a:t>Many states have laws that limit nutrient use:</a:t>
            </a:r>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46187903"/>
              </p:ext>
            </p:extLst>
          </p:nvPr>
        </p:nvGraphicFramePr>
        <p:xfrm>
          <a:off x="533400" y="5029200"/>
          <a:ext cx="8229599" cy="1183894"/>
        </p:xfrm>
        <a:graphic>
          <a:graphicData uri="http://schemas.openxmlformats.org/drawingml/2006/table">
            <a:tbl>
              <a:tblPr firstRow="1" firstCol="1" bandRow="1">
                <a:tableStyleId>{5C22544A-7EE6-4342-B048-85BDC9FD1C3A}</a:tableStyleId>
              </a:tblPr>
              <a:tblGrid>
                <a:gridCol w="4211852"/>
                <a:gridCol w="4017747"/>
              </a:tblGrid>
              <a:tr h="245110">
                <a:tc>
                  <a:txBody>
                    <a:bodyPr/>
                    <a:lstStyle/>
                    <a:p>
                      <a:pPr marL="0" marR="0" algn="ctr">
                        <a:lnSpc>
                          <a:spcPct val="110000"/>
                        </a:lnSpc>
                        <a:spcBef>
                          <a:spcPts val="0"/>
                        </a:spcBef>
                        <a:spcAft>
                          <a:spcPts val="0"/>
                        </a:spcAft>
                      </a:pPr>
                      <a:r>
                        <a:rPr lang="en-US" sz="1400" dirty="0">
                          <a:solidFill>
                            <a:schemeClr val="tx1">
                              <a:lumMod val="50000"/>
                            </a:schemeClr>
                          </a:solidFill>
                          <a:effectLst/>
                        </a:rPr>
                        <a:t>Banned P in Dishwashing Detergent</a:t>
                      </a:r>
                      <a:endParaRPr lang="en-US" sz="1800" dirty="0">
                        <a:solidFill>
                          <a:schemeClr val="tx1">
                            <a:lumMod val="50000"/>
                          </a:schemeClr>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400" dirty="0" smtClean="0">
                          <a:solidFill>
                            <a:schemeClr val="tx1">
                              <a:lumMod val="50000"/>
                            </a:schemeClr>
                          </a:solidFill>
                          <a:effectLst/>
                        </a:rPr>
                        <a:t>Banned </a:t>
                      </a:r>
                      <a:r>
                        <a:rPr lang="en-US" sz="1400" dirty="0">
                          <a:solidFill>
                            <a:schemeClr val="tx1">
                              <a:lumMod val="50000"/>
                            </a:schemeClr>
                          </a:solidFill>
                          <a:effectLst/>
                        </a:rPr>
                        <a:t>P Fertilizer Use or Sale</a:t>
                      </a:r>
                      <a:endParaRPr lang="en-US" sz="1800" dirty="0">
                        <a:solidFill>
                          <a:schemeClr val="tx1">
                            <a:lumMod val="50000"/>
                          </a:schemeClr>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85190">
                <a:tc>
                  <a:txBody>
                    <a:bodyPr/>
                    <a:lstStyle/>
                    <a:p>
                      <a:pPr marL="0" marR="0" algn="ctr">
                        <a:lnSpc>
                          <a:spcPct val="110000"/>
                        </a:lnSpc>
                        <a:spcBef>
                          <a:spcPts val="0"/>
                        </a:spcBef>
                        <a:spcAft>
                          <a:spcPts val="0"/>
                        </a:spcAft>
                      </a:pPr>
                      <a:r>
                        <a:rPr lang="en-US" sz="1400" b="1" dirty="0">
                          <a:solidFill>
                            <a:schemeClr val="tx1">
                              <a:lumMod val="50000"/>
                            </a:schemeClr>
                          </a:solidFill>
                          <a:effectLst/>
                        </a:rPr>
                        <a:t>Illinois, Indiana, Maryland, Massachusetts, Michigan, Minnesota, Montana, New Hampshire, Ohio, Oregon, Pennsylvania, Utah, Vermont, Virginia, Washington, Wisconsin</a:t>
                      </a:r>
                      <a:endParaRPr lang="en-US" sz="1800" b="1" dirty="0">
                        <a:solidFill>
                          <a:schemeClr val="tx1">
                            <a:lumMod val="50000"/>
                          </a:schemeClr>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en-US" sz="1400" b="1" dirty="0">
                          <a:solidFill>
                            <a:schemeClr val="tx1">
                              <a:lumMod val="50000"/>
                            </a:schemeClr>
                          </a:solidFill>
                          <a:effectLst/>
                        </a:rPr>
                        <a:t>Illinois, Maine, Maryland, Michigan, Minnesota, New Jersey, New York, Vermont, Virginia, Washington, Wisconsin</a:t>
                      </a:r>
                      <a:endParaRPr lang="en-US" sz="1800" b="1" dirty="0">
                        <a:solidFill>
                          <a:schemeClr val="tx1">
                            <a:lumMod val="50000"/>
                          </a:schemeClr>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3661198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sz="2800" dirty="0" smtClean="0"/>
          </a:p>
          <a:p>
            <a:pPr marL="0" indent="0" algn="ctr">
              <a:buNone/>
            </a:pPr>
            <a:endParaRPr lang="en-US" sz="3200" dirty="0" smtClean="0"/>
          </a:p>
          <a:p>
            <a:pPr marL="0" indent="0" algn="ctr">
              <a:buNone/>
            </a:pPr>
            <a:r>
              <a:rPr lang="en-US" sz="4800" dirty="0" smtClean="0"/>
              <a:t>Nutrients in the </a:t>
            </a:r>
            <a:br>
              <a:rPr lang="en-US" sz="4800" dirty="0" smtClean="0"/>
            </a:br>
            <a:r>
              <a:rPr lang="en-US" sz="4800" dirty="0" smtClean="0"/>
              <a:t>Environment</a:t>
            </a:r>
            <a:endParaRPr lang="en-US" sz="4800" dirty="0"/>
          </a:p>
        </p:txBody>
      </p:sp>
    </p:spTree>
    <p:extLst>
      <p:ext uri="{BB962C8B-B14F-4D97-AF65-F5344CB8AC3E}">
        <p14:creationId xmlns:p14="http://schemas.microsoft.com/office/powerpoint/2010/main" val="286116657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 Title and Content copy">
  <a:themeElements>
    <a:clrScheme name="Default - Title and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Theme">
  <a:themeElements>
    <a:clrScheme name="Custom 1">
      <a:dk1>
        <a:srgbClr val="464648"/>
      </a:dk1>
      <a:lt1>
        <a:srgbClr val="FFFFFF"/>
      </a:lt1>
      <a:dk2>
        <a:srgbClr val="003974"/>
      </a:dk2>
      <a:lt2>
        <a:srgbClr val="FFFFFF"/>
      </a:lt2>
      <a:accent1>
        <a:srgbClr val="CEE6C1"/>
      </a:accent1>
      <a:accent2>
        <a:srgbClr val="4292C1"/>
      </a:accent2>
      <a:accent3>
        <a:srgbClr val="C8B18B"/>
      </a:accent3>
      <a:accent4>
        <a:srgbClr val="478A57"/>
      </a:accent4>
      <a:accent5>
        <a:srgbClr val="B0CAEA"/>
      </a:accent5>
      <a:accent6>
        <a:srgbClr val="764200"/>
      </a:accent6>
      <a:hlink>
        <a:srgbClr val="C8B18B"/>
      </a:hlink>
      <a:folHlink>
        <a:srgbClr val="B0CAE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15F5FDFE789E42A7A521FADD382869" ma:contentTypeVersion="0" ma:contentTypeDescription="Create a new document." ma:contentTypeScope="" ma:versionID="34f95920bc82e78f64a2f972b76f20f3">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9244A0C-06CD-4F9D-ACD1-EC8B48646A9C}">
  <ds:schemaRefs>
    <ds:schemaRef ds:uri="http://purl.org/dc/elements/1.1/"/>
    <ds:schemaRef ds:uri="http://schemas.microsoft.com/office/2006/documentManagement/types"/>
    <ds:schemaRef ds:uri="http://purl.org/dc/dcmitype/"/>
    <ds:schemaRef ds:uri="http://www.w3.org/XML/1998/namespace"/>
    <ds:schemaRef ds:uri="http://schemas.microsoft.com/office/2006/metadata/properties"/>
    <ds:schemaRef ds:uri="http://schemas.openxmlformats.org/package/2006/metadata/core-properties"/>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C3C248F6-C15E-4E16-A9D7-3C52D5044BEA}">
  <ds:schemaRefs>
    <ds:schemaRef ds:uri="http://schemas.microsoft.com/sharepoint/v3/contenttype/forms"/>
  </ds:schemaRefs>
</ds:datastoreItem>
</file>

<file path=customXml/itemProps3.xml><?xml version="1.0" encoding="utf-8"?>
<ds:datastoreItem xmlns:ds="http://schemas.openxmlformats.org/officeDocument/2006/customXml" ds:itemID="{3FC293D0-3B61-4366-90DC-2DF502DEB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10198</TotalTime>
  <Pages>0</Pages>
  <Words>3601</Words>
  <Characters>0</Characters>
  <Application>Microsoft Office PowerPoint</Application>
  <PresentationFormat>On-screen Show (4:3)</PresentationFormat>
  <Lines>0</Lines>
  <Paragraphs>478</Paragraphs>
  <Slides>40</Slides>
  <Notes>26</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1_Default - Title and Content copy</vt:lpstr>
      <vt:lpstr>Default Theme</vt:lpstr>
      <vt:lpstr>PowerPoint Presentation</vt:lpstr>
      <vt:lpstr>Project Overview</vt:lpstr>
      <vt:lpstr>PowerPoint Presentation</vt:lpstr>
      <vt:lpstr>Nutrient Impairments</vt:lpstr>
      <vt:lpstr>EPA Nutrient-Related Water Quality Policies</vt:lpstr>
      <vt:lpstr>PowerPoint Presentation</vt:lpstr>
      <vt:lpstr>States with Numeric Nutrient Criteria</vt:lpstr>
      <vt:lpstr>State Water Quality Policies and Programs</vt:lpstr>
      <vt:lpstr>PowerPoint Presentation</vt:lpstr>
      <vt:lpstr>Nutrient Sources By Land Use</vt:lpstr>
      <vt:lpstr>Sources of Nutrient Impairment</vt:lpstr>
      <vt:lpstr>Relative Contribution from Major Sources </vt:lpstr>
      <vt:lpstr>DOT Contribution</vt:lpstr>
      <vt:lpstr>Nitrate Correlation with  Annual Average Daily Traffic</vt:lpstr>
      <vt:lpstr>Phosphorus Correlation with  Annual Average Daily Traffic</vt:lpstr>
      <vt:lpstr>PowerPoint Presentation</vt:lpstr>
      <vt:lpstr>Phosphorus Treatment Mechanisms</vt:lpstr>
      <vt:lpstr>Nitrogen Treatment Mechanisms</vt:lpstr>
      <vt:lpstr>PowerPoint Presentation</vt:lpstr>
      <vt:lpstr>Overview of Nutrient Source Control BMPs</vt:lpstr>
      <vt:lpstr>Source Control Performance</vt:lpstr>
      <vt:lpstr>Overview of Gross Solids Removal BMPs</vt:lpstr>
      <vt:lpstr>Gross Solids Removal Performance</vt:lpstr>
      <vt:lpstr>Overview of Runoff Control BMPs</vt:lpstr>
      <vt:lpstr>Runoff Control BMPs (cont.)</vt:lpstr>
      <vt:lpstr>Runoff Control BMP Performance</vt:lpstr>
      <vt:lpstr>PowerPoint Presentation</vt:lpstr>
      <vt:lpstr>General Strategies</vt:lpstr>
      <vt:lpstr>Filter Media and Additives </vt:lpstr>
      <vt:lpstr>Saturation Zone</vt:lpstr>
      <vt:lpstr>Hydraulic Design Considerations</vt:lpstr>
      <vt:lpstr>Space Constrained Options</vt:lpstr>
      <vt:lpstr>Watershed Based Approaches</vt:lpstr>
      <vt:lpstr>PowerPoint Presentation</vt:lpstr>
      <vt:lpstr>Summary</vt:lpstr>
      <vt:lpstr>Source Control and Gross Solids Removal BMP Recommendations</vt:lpstr>
      <vt:lpstr>Runoff Control BMP Recommendations</vt:lpstr>
      <vt:lpstr>Key References</vt:lpstr>
      <vt:lpstr>Key References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 Bloser</dc:creator>
  <cp:lastModifiedBy>Marc Leisenring</cp:lastModifiedBy>
  <cp:revision>190</cp:revision>
  <dcterms:modified xsi:type="dcterms:W3CDTF">2014-08-04T15:47:46Z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2658683f-5c1b-43f7-977b-c0ea4f488271</vt:lpwstr>
  </property>
  <property fmtid="{D5CDD505-2E9C-101B-9397-08002B2CF9AE}" pid="3" name="ContentTypeId">
    <vt:lpwstr>0x0101003515F5FDFE789E42A7A521FADD382869</vt:lpwstr>
  </property>
  <property fmtid="{D5CDD505-2E9C-101B-9397-08002B2CF9AE}" pid="4" name="_dlc_DocId">
    <vt:lpwstr>N43R77TE6JSJ-60-52</vt:lpwstr>
  </property>
  <property fmtid="{D5CDD505-2E9C-101B-9397-08002B2CF9AE}" pid="5" name="_dlc_DocIdUrl">
    <vt:lpwstr>http://home.geosyntec.com/comm/dml/_layouts/DocIdRedir.aspx?ID=N43R77TE6JSJ-60-52N43R77TE6JSJ-60-52</vt:lpwstr>
  </property>
</Properties>
</file>