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80" r:id="rId3"/>
    <p:sldId id="304" r:id="rId4"/>
    <p:sldId id="284" r:id="rId5"/>
    <p:sldId id="302" r:id="rId6"/>
    <p:sldId id="306" r:id="rId7"/>
    <p:sldId id="303" r:id="rId8"/>
    <p:sldId id="258" r:id="rId9"/>
    <p:sldId id="305" r:id="rId10"/>
    <p:sldId id="285" r:id="rId11"/>
    <p:sldId id="262" r:id="rId12"/>
    <p:sldId id="287" r:id="rId13"/>
    <p:sldId id="288" r:id="rId14"/>
    <p:sldId id="289" r:id="rId15"/>
    <p:sldId id="313" r:id="rId16"/>
    <p:sldId id="291" r:id="rId17"/>
    <p:sldId id="292" r:id="rId18"/>
    <p:sldId id="293" r:id="rId19"/>
    <p:sldId id="269" r:id="rId20"/>
    <p:sldId id="295" r:id="rId21"/>
    <p:sldId id="296" r:id="rId22"/>
    <p:sldId id="297" r:id="rId23"/>
    <p:sldId id="298" r:id="rId24"/>
    <p:sldId id="299" r:id="rId25"/>
    <p:sldId id="312" r:id="rId26"/>
    <p:sldId id="300" r:id="rId27"/>
    <p:sldId id="281" r:id="rId28"/>
    <p:sldId id="307" r:id="rId29"/>
    <p:sldId id="308" r:id="rId30"/>
    <p:sldId id="309" r:id="rId31"/>
    <p:sldId id="310" r:id="rId32"/>
    <p:sldId id="311" r:id="rId33"/>
    <p:sldId id="314" r:id="rId3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9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1/31/2018</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u="heavy">
                <a:solidFill>
                  <a:schemeClr val="bg1"/>
                </a:solidFill>
                <a:latin typeface="Calisto MT"/>
                <a:cs typeface="Calisto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1/31/2018</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u="heavy">
                <a:solidFill>
                  <a:schemeClr val="bg1"/>
                </a:solidFill>
                <a:latin typeface="Calisto MT"/>
                <a:cs typeface="Calisto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1/31/2018</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u="heavy">
                <a:solidFill>
                  <a:schemeClr val="bg1"/>
                </a:solidFill>
                <a:latin typeface="Calisto MT"/>
                <a:cs typeface="Calisto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1/31/2018</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1/31/2018</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434592" y="424941"/>
            <a:ext cx="9322815" cy="866140"/>
          </a:xfrm>
          <a:prstGeom prst="rect">
            <a:avLst/>
          </a:prstGeom>
        </p:spPr>
        <p:txBody>
          <a:bodyPr wrap="square" lIns="0" tIns="0" rIns="0" bIns="0">
            <a:spAutoFit/>
          </a:bodyPr>
          <a:lstStyle>
            <a:lvl1pPr>
              <a:defRPr sz="2800" b="0" i="0" u="heavy">
                <a:solidFill>
                  <a:schemeClr val="bg1"/>
                </a:solidFill>
                <a:latin typeface="Calisto MT"/>
                <a:cs typeface="Calisto MT"/>
              </a:defRPr>
            </a:lvl1pPr>
          </a:lstStyle>
          <a:p>
            <a:endParaRPr/>
          </a:p>
        </p:txBody>
      </p:sp>
      <p:sp>
        <p:nvSpPr>
          <p:cNvPr id="3" name="Holder 3"/>
          <p:cNvSpPr>
            <a:spLocks noGrp="1"/>
          </p:cNvSpPr>
          <p:nvPr>
            <p:ph type="body" idx="1"/>
          </p:nvPr>
        </p:nvSpPr>
        <p:spPr>
          <a:xfrm>
            <a:off x="2506726" y="1443228"/>
            <a:ext cx="7178547" cy="40366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1/31/2018</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592" y="424941"/>
            <a:ext cx="9322815" cy="1477328"/>
          </a:xfrm>
        </p:spPr>
        <p:txBody>
          <a:bodyPr/>
          <a:lstStyle/>
          <a:p>
            <a:pPr algn="ctr"/>
            <a:r>
              <a:rPr lang="en-US" sz="2400" b="1" dirty="0">
                <a:solidFill>
                  <a:srgbClr val="E4CFB1"/>
                </a:solidFill>
                <a:latin typeface="Arial Black"/>
                <a:cs typeface="Arial Black"/>
              </a:rPr>
              <a:t>NCHRP 25-25 TASK 97</a:t>
            </a:r>
            <a:br>
              <a:rPr lang="en-US" sz="2400" b="1" dirty="0">
                <a:solidFill>
                  <a:srgbClr val="E4CFB1"/>
                </a:solidFill>
                <a:latin typeface="Arial Black"/>
                <a:cs typeface="Arial Black"/>
              </a:rPr>
            </a:br>
            <a:r>
              <a:rPr lang="en-US" sz="2400" b="1" dirty="0">
                <a:solidFill>
                  <a:srgbClr val="E4CFB1"/>
                </a:solidFill>
                <a:latin typeface="Arial Black"/>
                <a:cs typeface="Arial Black"/>
              </a:rPr>
              <a:t>HISTORIC ROADS –</a:t>
            </a:r>
            <a:br>
              <a:rPr lang="en-US" sz="2400" b="1" dirty="0">
                <a:solidFill>
                  <a:srgbClr val="E4CFB1"/>
                </a:solidFill>
                <a:latin typeface="Arial Black"/>
                <a:cs typeface="Arial Black"/>
              </a:rPr>
            </a:br>
            <a:r>
              <a:rPr lang="en-US" sz="2400" b="1" dirty="0">
                <a:solidFill>
                  <a:srgbClr val="E4CFB1"/>
                </a:solidFill>
                <a:latin typeface="Arial Black"/>
                <a:cs typeface="Arial Black"/>
              </a:rPr>
              <a:t> A SYNTHESIS OF IDENTIFICATION AND </a:t>
            </a:r>
            <a:br>
              <a:rPr lang="en-US" sz="2400" b="1" dirty="0">
                <a:solidFill>
                  <a:srgbClr val="E4CFB1"/>
                </a:solidFill>
                <a:latin typeface="Arial Black"/>
                <a:cs typeface="Arial Black"/>
              </a:rPr>
            </a:br>
            <a:r>
              <a:rPr lang="en-US" sz="2400" dirty="0">
                <a:solidFill>
                  <a:srgbClr val="E4CFB1"/>
                </a:solidFill>
                <a:latin typeface="Arial Black"/>
                <a:cs typeface="Arial Black"/>
              </a:rPr>
              <a:t>EVALUATION PRACTICES </a:t>
            </a:r>
          </a:p>
        </p:txBody>
      </p:sp>
      <p:sp>
        <p:nvSpPr>
          <p:cNvPr id="3" name="Text Placeholder 2"/>
          <p:cNvSpPr>
            <a:spLocks noGrp="1"/>
          </p:cNvSpPr>
          <p:nvPr>
            <p:ph type="body" idx="1"/>
          </p:nvPr>
        </p:nvSpPr>
        <p:spPr>
          <a:xfrm>
            <a:off x="2506726" y="2364105"/>
            <a:ext cx="7178547" cy="2954655"/>
          </a:xfrm>
        </p:spPr>
        <p:txBody>
          <a:bodyPr/>
          <a:lstStyle/>
          <a:p>
            <a:pPr algn="ctr"/>
            <a:r>
              <a:rPr lang="en-US" sz="1600" dirty="0">
                <a:solidFill>
                  <a:srgbClr val="FFFFFF"/>
                </a:solidFill>
                <a:latin typeface="Arial"/>
                <a:cs typeface="Arial"/>
              </a:rPr>
              <a:t>Prepared for:</a:t>
            </a:r>
          </a:p>
          <a:p>
            <a:pPr algn="ctr"/>
            <a:r>
              <a:rPr lang="en-US" sz="1600" dirty="0">
                <a:solidFill>
                  <a:srgbClr val="FFFFFF"/>
                </a:solidFill>
                <a:latin typeface="Arial"/>
                <a:cs typeface="Arial"/>
              </a:rPr>
              <a:t>WSP </a:t>
            </a:r>
          </a:p>
          <a:p>
            <a:pPr algn="ctr"/>
            <a:r>
              <a:rPr lang="en-US" sz="1600" dirty="0">
                <a:solidFill>
                  <a:srgbClr val="FFFFFF"/>
                </a:solidFill>
                <a:latin typeface="Arial"/>
                <a:cs typeface="Arial"/>
              </a:rPr>
              <a:t>1015 Half Street SE, Suite 650</a:t>
            </a:r>
          </a:p>
          <a:p>
            <a:pPr algn="ctr"/>
            <a:r>
              <a:rPr lang="en-US" sz="1600" dirty="0">
                <a:solidFill>
                  <a:srgbClr val="FFFFFF"/>
                </a:solidFill>
                <a:latin typeface="Arial"/>
                <a:cs typeface="Arial"/>
              </a:rPr>
              <a:t>Washington, D.C. 20003</a:t>
            </a:r>
          </a:p>
          <a:p>
            <a:pPr algn="ctr"/>
            <a:r>
              <a:rPr lang="en-US" sz="1600" dirty="0">
                <a:solidFill>
                  <a:srgbClr val="FFFFFF"/>
                </a:solidFill>
                <a:latin typeface="Arial"/>
                <a:cs typeface="Arial"/>
              </a:rPr>
              <a:t> </a:t>
            </a:r>
          </a:p>
          <a:p>
            <a:pPr algn="ctr"/>
            <a:r>
              <a:rPr lang="en-US" sz="1600" dirty="0">
                <a:solidFill>
                  <a:srgbClr val="FFFFFF"/>
                </a:solidFill>
                <a:latin typeface="Arial"/>
                <a:cs typeface="Arial"/>
              </a:rPr>
              <a:t>Report Prepared by:</a:t>
            </a:r>
          </a:p>
          <a:p>
            <a:pPr algn="ctr"/>
            <a:r>
              <a:rPr lang="en-US" sz="1600" dirty="0">
                <a:solidFill>
                  <a:srgbClr val="FFFFFF"/>
                </a:solidFill>
                <a:latin typeface="Arial"/>
                <a:cs typeface="Arial"/>
              </a:rPr>
              <a:t>New South Associates, Inc.</a:t>
            </a:r>
          </a:p>
          <a:p>
            <a:pPr algn="ctr"/>
            <a:r>
              <a:rPr lang="en-US" sz="1600" dirty="0">
                <a:solidFill>
                  <a:srgbClr val="FFFFFF"/>
                </a:solidFill>
                <a:latin typeface="Arial"/>
                <a:cs typeface="Arial"/>
              </a:rPr>
              <a:t>6150 East Ponce De Leon Avenue</a:t>
            </a:r>
          </a:p>
          <a:p>
            <a:pPr algn="ctr"/>
            <a:r>
              <a:rPr lang="en-US" sz="1600" dirty="0">
                <a:solidFill>
                  <a:srgbClr val="FFFFFF"/>
                </a:solidFill>
                <a:latin typeface="Arial"/>
                <a:cs typeface="Arial"/>
              </a:rPr>
              <a:t>Stone Mountain, Georgia 30083</a:t>
            </a:r>
          </a:p>
          <a:p>
            <a:pPr algn="ctr"/>
            <a:r>
              <a:rPr lang="en-US" sz="1600" dirty="0">
                <a:solidFill>
                  <a:srgbClr val="FFFFFF"/>
                </a:solidFill>
                <a:latin typeface="Arial"/>
                <a:cs typeface="Arial"/>
              </a:rPr>
              <a:t> </a:t>
            </a:r>
          </a:p>
          <a:p>
            <a:pPr algn="ctr"/>
            <a:endParaRPr lang="en-US" sz="1600" dirty="0">
              <a:solidFill>
                <a:srgbClr val="FFFFFF"/>
              </a:solidFill>
              <a:latin typeface="Arial"/>
              <a:cs typeface="Arial"/>
            </a:endParaRPr>
          </a:p>
          <a:p>
            <a:pPr algn="ctr"/>
            <a:r>
              <a:rPr lang="en-US" sz="1600" dirty="0">
                <a:solidFill>
                  <a:srgbClr val="FFFFFF"/>
                </a:solidFill>
                <a:latin typeface="Arial"/>
                <a:cs typeface="Arial"/>
              </a:rPr>
              <a:t>September 2017</a:t>
            </a:r>
          </a:p>
        </p:txBody>
      </p:sp>
      <p:sp>
        <p:nvSpPr>
          <p:cNvPr id="5" name="Rectangle 4"/>
          <p:cNvSpPr/>
          <p:nvPr/>
        </p:nvSpPr>
        <p:spPr>
          <a:xfrm>
            <a:off x="457200" y="5638800"/>
            <a:ext cx="11277600" cy="830997"/>
          </a:xfrm>
          <a:prstGeom prst="rect">
            <a:avLst/>
          </a:prstGeom>
        </p:spPr>
        <p:txBody>
          <a:bodyPr wrap="square">
            <a:spAutoFit/>
          </a:bodyPr>
          <a:lstStyle/>
          <a:p>
            <a:pPr algn="ctr"/>
            <a:r>
              <a:rPr lang="en-US" sz="1200" dirty="0">
                <a:solidFill>
                  <a:srgbClr val="FFFFFF"/>
                </a:solidFill>
              </a:rPr>
              <a:t>The information contained in this report was prepared as part of NCHRP Project 25-25, Task 97, National Cooperative Highway Research Program.</a:t>
            </a:r>
          </a:p>
          <a:p>
            <a:pPr algn="ctr"/>
            <a:r>
              <a:rPr lang="en-US" sz="1200" dirty="0">
                <a:solidFill>
                  <a:srgbClr val="FFFFFF"/>
                </a:solidFill>
              </a:rPr>
              <a:t> </a:t>
            </a:r>
          </a:p>
          <a:p>
            <a:pPr algn="ctr"/>
            <a:r>
              <a:rPr lang="en-US" sz="1200" b="1" u="sng" dirty="0">
                <a:solidFill>
                  <a:srgbClr val="FFFFFF"/>
                </a:solidFill>
              </a:rPr>
              <a:t>SPECIAL NOTE</a:t>
            </a:r>
            <a:r>
              <a:rPr lang="en-US" sz="1200" b="1" dirty="0">
                <a:solidFill>
                  <a:srgbClr val="FFFFFF"/>
                </a:solidFill>
              </a:rPr>
              <a:t>:</a:t>
            </a:r>
            <a:r>
              <a:rPr lang="en-US" sz="1200" dirty="0">
                <a:solidFill>
                  <a:srgbClr val="FFFFFF"/>
                </a:solidFill>
              </a:rPr>
              <a:t>  This report </a:t>
            </a:r>
            <a:r>
              <a:rPr lang="en-US" sz="1200" b="1" u="sng" dirty="0">
                <a:solidFill>
                  <a:srgbClr val="FFFFFF"/>
                </a:solidFill>
              </a:rPr>
              <a:t>IS NOT</a:t>
            </a:r>
            <a:r>
              <a:rPr lang="en-US" sz="1200" dirty="0">
                <a:solidFill>
                  <a:srgbClr val="FFFFFF"/>
                </a:solidFill>
              </a:rPr>
              <a:t> an official publication of the National Cooperative Highway Research Program, Transportation Research Board, National Research Council, or The National Academies.</a:t>
            </a:r>
          </a:p>
        </p:txBody>
      </p:sp>
    </p:spTree>
    <p:extLst>
      <p:ext uri="{BB962C8B-B14F-4D97-AF65-F5344CB8AC3E}">
        <p14:creationId xmlns:p14="http://schemas.microsoft.com/office/powerpoint/2010/main" val="1898963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81226"/>
            <a:ext cx="6705600" cy="861774"/>
          </a:xfrm>
          <a:prstGeom prst="rect">
            <a:avLst/>
          </a:prstGeom>
        </p:spPr>
        <p:txBody>
          <a:bodyPr vert="horz" wrap="square" lIns="0" tIns="0" rIns="0" bIns="0" rtlCol="0">
            <a:spAutoFit/>
          </a:bodyPr>
          <a:lstStyle/>
          <a:p>
            <a:pPr marL="12700">
              <a:lnSpc>
                <a:spcPct val="100000"/>
              </a:lnSpc>
            </a:pPr>
            <a:r>
              <a:rPr lang="en-US" u="none" spc="-10" dirty="0">
                <a:solidFill>
                  <a:srgbClr val="E4CFB1"/>
                </a:solidFill>
                <a:latin typeface="Arial Black"/>
                <a:cs typeface="Arial Black"/>
              </a:rPr>
              <a:t>Annotated Bibliography:</a:t>
            </a:r>
            <a:br>
              <a:rPr lang="en-US" u="none" spc="-10" dirty="0">
                <a:solidFill>
                  <a:srgbClr val="E4CFB1"/>
                </a:solidFill>
                <a:latin typeface="Arial Black"/>
                <a:cs typeface="Arial Black"/>
              </a:rPr>
            </a:br>
            <a:r>
              <a:rPr u="none" spc="-10" dirty="0" smtClean="0">
                <a:solidFill>
                  <a:srgbClr val="E4CFB1"/>
                </a:solidFill>
                <a:latin typeface="Arial Black"/>
                <a:cs typeface="Arial Black"/>
              </a:rPr>
              <a:t>Types </a:t>
            </a:r>
            <a:r>
              <a:rPr u="none" spc="-5" dirty="0">
                <a:solidFill>
                  <a:srgbClr val="E4CFB1"/>
                </a:solidFill>
                <a:latin typeface="Arial Black"/>
                <a:cs typeface="Arial Black"/>
              </a:rPr>
              <a:t>of Sources </a:t>
            </a:r>
            <a:r>
              <a:rPr u="none" spc="-30" dirty="0">
                <a:solidFill>
                  <a:srgbClr val="E4CFB1"/>
                </a:solidFill>
                <a:latin typeface="Arial Black"/>
                <a:cs typeface="Arial Black"/>
              </a:rPr>
              <a:t>Found</a:t>
            </a:r>
            <a:r>
              <a:rPr u="none" spc="305" dirty="0">
                <a:solidFill>
                  <a:srgbClr val="E4CFB1"/>
                </a:solidFill>
                <a:latin typeface="Arial Black"/>
                <a:cs typeface="Arial Black"/>
              </a:rPr>
              <a:t> </a:t>
            </a:r>
            <a:r>
              <a:rPr u="none" spc="-10" dirty="0">
                <a:solidFill>
                  <a:srgbClr val="E4CFB1"/>
                </a:solidFill>
                <a:latin typeface="Arial Black"/>
                <a:cs typeface="Arial Black"/>
              </a:rPr>
              <a:t>(N=564)</a:t>
            </a:r>
          </a:p>
        </p:txBody>
      </p:sp>
      <p:sp>
        <p:nvSpPr>
          <p:cNvPr id="3" name="object 3"/>
          <p:cNvSpPr/>
          <p:nvPr/>
        </p:nvSpPr>
        <p:spPr>
          <a:xfrm>
            <a:off x="228600" y="1524000"/>
            <a:ext cx="7328916" cy="4134612"/>
          </a:xfrm>
          <a:prstGeom prst="rect">
            <a:avLst/>
          </a:prstGeom>
          <a:blipFill>
            <a:blip r:embed="rId2" cstate="print"/>
            <a:stretch>
              <a:fillRect/>
            </a:stretch>
          </a:blipFill>
        </p:spPr>
        <p:txBody>
          <a:bodyPr wrap="square" lIns="0" tIns="0" rIns="0" bIns="0" rtlCol="0"/>
          <a:lstStyle/>
          <a:p>
            <a:endParaRPr/>
          </a:p>
        </p:txBody>
      </p:sp>
      <p:sp>
        <p:nvSpPr>
          <p:cNvPr id="5" name="TextBox 4"/>
          <p:cNvSpPr txBox="1"/>
          <p:nvPr/>
        </p:nvSpPr>
        <p:spPr>
          <a:xfrm>
            <a:off x="7924800" y="304800"/>
            <a:ext cx="4114800" cy="6186310"/>
          </a:xfrm>
          <a:prstGeom prst="rect">
            <a:avLst/>
          </a:prstGeom>
          <a:noFill/>
        </p:spPr>
        <p:txBody>
          <a:bodyPr wrap="square" rtlCol="0">
            <a:spAutoFit/>
          </a:bodyPr>
          <a:lstStyle/>
          <a:p>
            <a:endParaRPr lang="en-US" dirty="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Compiled </a:t>
            </a:r>
            <a:r>
              <a:rPr lang="en-US" dirty="0">
                <a:solidFill>
                  <a:srgbClr val="FFFFFF"/>
                </a:solidFill>
                <a:latin typeface="Arial"/>
                <a:cs typeface="Arial"/>
              </a:rPr>
              <a:t>to enable researchers to more readily access information about historic roads, and develop policy and approaches to their treatment as a resource.  </a:t>
            </a:r>
            <a:endParaRPr lang="en-US" dirty="0" smtClean="0">
              <a:solidFill>
                <a:srgbClr val="FFFFFF"/>
              </a:solidFill>
              <a:latin typeface="Arial"/>
              <a:cs typeface="Arial"/>
            </a:endParaRPr>
          </a:p>
          <a:p>
            <a:pPr marL="285750" indent="-285750">
              <a:buFont typeface="Arial"/>
              <a:buChar char="•"/>
            </a:pPr>
            <a:endParaRPr lang="en-US" dirty="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Annotated sources </a:t>
            </a:r>
            <a:r>
              <a:rPr lang="en-US" dirty="0">
                <a:solidFill>
                  <a:srgbClr val="FFFFFF"/>
                </a:solidFill>
                <a:latin typeface="Arial"/>
                <a:cs typeface="Arial"/>
              </a:rPr>
              <a:t>are national in scope and present research and publications from the 1970s forward.  </a:t>
            </a:r>
            <a:endParaRPr lang="en-US" dirty="0" smtClean="0">
              <a:solidFill>
                <a:srgbClr val="FFFFFF"/>
              </a:solidFill>
              <a:latin typeface="Arial"/>
              <a:cs typeface="Arial"/>
            </a:endParaRPr>
          </a:p>
          <a:p>
            <a:pPr marL="285750" indent="-285750">
              <a:buFont typeface="Arial"/>
              <a:buChar char="•"/>
            </a:pPr>
            <a:endParaRPr lang="en-US" dirty="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Sources grouped </a:t>
            </a:r>
            <a:r>
              <a:rPr lang="en-US" dirty="0">
                <a:solidFill>
                  <a:srgbClr val="FFFFFF"/>
                </a:solidFill>
                <a:latin typeface="Arial"/>
                <a:cs typeface="Arial"/>
              </a:rPr>
              <a:t>by genre regarding the identification, evaluation, and treatment of historic roads.  </a:t>
            </a:r>
            <a:endParaRPr lang="en-US" dirty="0" smtClean="0">
              <a:solidFill>
                <a:srgbClr val="FFFFFF"/>
              </a:solidFill>
              <a:latin typeface="Arial"/>
              <a:cs typeface="Arial"/>
            </a:endParaRPr>
          </a:p>
          <a:p>
            <a:pPr marL="285750" indent="-285750">
              <a:buFont typeface="Arial"/>
              <a:buChar char="•"/>
            </a:pPr>
            <a:endParaRPr lang="en-US" dirty="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An </a:t>
            </a:r>
            <a:r>
              <a:rPr lang="en-US" dirty="0">
                <a:solidFill>
                  <a:srgbClr val="FFFFFF"/>
                </a:solidFill>
                <a:latin typeface="Arial"/>
                <a:cs typeface="Arial"/>
              </a:rPr>
              <a:t>inclusive approach was taken in gathering entries, even if they were not readily available online, such as conference papers.  </a:t>
            </a:r>
          </a:p>
          <a:p>
            <a:endParaRPr lang="en-US" dirty="0">
              <a:solidFill>
                <a:srgbClr val="FFFFFF"/>
              </a:solidFill>
            </a:endParaRPr>
          </a:p>
        </p:txBody>
      </p:sp>
    </p:spTree>
    <p:extLst>
      <p:ext uri="{BB962C8B-B14F-4D97-AF65-F5344CB8AC3E}">
        <p14:creationId xmlns:p14="http://schemas.microsoft.com/office/powerpoint/2010/main" val="122195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38600" y="152400"/>
            <a:ext cx="7772400" cy="6573011"/>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228600" y="1219200"/>
            <a:ext cx="3657599" cy="5355313"/>
          </a:xfrm>
          <a:prstGeom prst="rect">
            <a:avLst/>
          </a:prstGeom>
          <a:noFill/>
        </p:spPr>
        <p:txBody>
          <a:bodyPr wrap="square" rtlCol="0">
            <a:spAutoFit/>
          </a:bodyPr>
          <a:lstStyle/>
          <a:p>
            <a:endParaRPr lang="en-US" dirty="0">
              <a:solidFill>
                <a:srgbClr val="FFFFFF"/>
              </a:solidFill>
              <a:latin typeface="Arial"/>
              <a:cs typeface="Arial"/>
            </a:endParaRPr>
          </a:p>
          <a:p>
            <a:pPr marL="285750" indent="-285750">
              <a:buFont typeface="Arial"/>
              <a:buChar char="•"/>
            </a:pPr>
            <a:r>
              <a:rPr lang="en-US" dirty="0">
                <a:solidFill>
                  <a:srgbClr val="FFFFFF"/>
                </a:solidFill>
                <a:latin typeface="Arial"/>
                <a:cs typeface="Arial"/>
              </a:rPr>
              <a:t>S</a:t>
            </a:r>
            <a:r>
              <a:rPr lang="en-US" dirty="0" smtClean="0">
                <a:solidFill>
                  <a:srgbClr val="FFFFFF"/>
                </a:solidFill>
                <a:latin typeface="Arial"/>
                <a:cs typeface="Arial"/>
              </a:rPr>
              <a:t>ources </a:t>
            </a:r>
            <a:r>
              <a:rPr lang="en-US" dirty="0">
                <a:solidFill>
                  <a:srgbClr val="FFFFFF"/>
                </a:solidFill>
                <a:latin typeface="Arial"/>
                <a:cs typeface="Arial"/>
              </a:rPr>
              <a:t>were grouped by the National Park Service </a:t>
            </a:r>
            <a:r>
              <a:rPr lang="en-US" dirty="0" smtClean="0">
                <a:solidFill>
                  <a:srgbClr val="FFFFFF"/>
                </a:solidFill>
                <a:latin typeface="Arial"/>
                <a:cs typeface="Arial"/>
              </a:rPr>
              <a:t>(NPS) region </a:t>
            </a:r>
            <a:r>
              <a:rPr lang="en-US" dirty="0">
                <a:solidFill>
                  <a:srgbClr val="FFFFFF"/>
                </a:solidFill>
                <a:latin typeface="Arial"/>
                <a:cs typeface="Arial"/>
              </a:rPr>
              <a:t>in which the subject matter resides. </a:t>
            </a:r>
            <a:endParaRPr lang="en-US" dirty="0" smtClean="0">
              <a:solidFill>
                <a:srgbClr val="FFFFFF"/>
              </a:solidFill>
              <a:latin typeface="Arial"/>
              <a:cs typeface="Arial"/>
            </a:endParaRPr>
          </a:p>
          <a:p>
            <a:r>
              <a:rPr lang="en-US" dirty="0" smtClean="0">
                <a:solidFill>
                  <a:srgbClr val="FFFFFF"/>
                </a:solidFill>
                <a:latin typeface="Arial"/>
                <a:cs typeface="Arial"/>
              </a:rPr>
              <a:t> </a:t>
            </a:r>
          </a:p>
          <a:p>
            <a:pPr marL="285750" indent="-285750">
              <a:buFont typeface="Arial"/>
              <a:buChar char="•"/>
            </a:pPr>
            <a:r>
              <a:rPr lang="en-US" dirty="0" smtClean="0">
                <a:solidFill>
                  <a:srgbClr val="FFFFFF"/>
                </a:solidFill>
                <a:latin typeface="Arial"/>
                <a:cs typeface="Arial"/>
              </a:rPr>
              <a:t>These </a:t>
            </a:r>
            <a:r>
              <a:rPr lang="en-US" dirty="0">
                <a:solidFill>
                  <a:srgbClr val="FFFFFF"/>
                </a:solidFill>
                <a:latin typeface="Arial"/>
                <a:cs typeface="Arial"/>
              </a:rPr>
              <a:t>are the Northeast; Southeast, including the Caribbean territories; Midwest; Intermountain; and Pacific West, including Alaska, Hawaii, and the Pacific territories.  </a:t>
            </a:r>
            <a:endParaRPr lang="en-US" dirty="0" smtClean="0">
              <a:solidFill>
                <a:srgbClr val="FFFFFF"/>
              </a:solidFill>
              <a:latin typeface="Arial"/>
              <a:cs typeface="Arial"/>
            </a:endParaRPr>
          </a:p>
          <a:p>
            <a:endParaRPr lang="en-US" dirty="0" smtClean="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Source </a:t>
            </a:r>
            <a:r>
              <a:rPr lang="en-US" dirty="0">
                <a:solidFill>
                  <a:srgbClr val="FFFFFF"/>
                </a:solidFill>
                <a:latin typeface="Arial"/>
                <a:cs typeface="Arial"/>
              </a:rPr>
              <a:t>subjects that extend across multiple regions such as the Lincoln Highway, Route 66, or materials related to Federal policies, were assigned a National grouping. </a:t>
            </a:r>
            <a:endParaRPr lang="en-US" dirty="0">
              <a:solidFill>
                <a:srgbClr val="FFFFFF"/>
              </a:solidFill>
            </a:endParaRPr>
          </a:p>
        </p:txBody>
      </p:sp>
      <p:sp>
        <p:nvSpPr>
          <p:cNvPr id="4" name="object 2"/>
          <p:cNvSpPr txBox="1">
            <a:spLocks/>
          </p:cNvSpPr>
          <p:nvPr/>
        </p:nvSpPr>
        <p:spPr>
          <a:xfrm>
            <a:off x="762000" y="381000"/>
            <a:ext cx="2590800" cy="861774"/>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en-US" sz="2800" spc="-10" dirty="0" smtClean="0">
                <a:solidFill>
                  <a:srgbClr val="E4CFB1"/>
                </a:solidFill>
                <a:latin typeface="Arial Black"/>
                <a:cs typeface="Arial Black"/>
              </a:rPr>
              <a:t>Annotated Bibliography</a:t>
            </a:r>
            <a:endParaRPr lang="en-US" sz="2800" spc="-10" dirty="0">
              <a:solidFill>
                <a:srgbClr val="E4CFB1"/>
              </a:solidFill>
              <a:latin typeface="Arial Black"/>
              <a:cs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228600"/>
            <a:ext cx="4639056" cy="6388608"/>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5410200" y="1350287"/>
            <a:ext cx="6096000" cy="4801315"/>
          </a:xfrm>
          <a:prstGeom prst="rect">
            <a:avLst/>
          </a:prstGeom>
          <a:noFill/>
        </p:spPr>
        <p:txBody>
          <a:bodyPr wrap="square" rtlCol="0">
            <a:spAutoFit/>
          </a:bodyPr>
          <a:lstStyle/>
          <a:p>
            <a:r>
              <a:rPr lang="en-US" dirty="0" smtClean="0">
                <a:solidFill>
                  <a:srgbClr val="FFFFFF"/>
                </a:solidFill>
                <a:latin typeface="Arial"/>
                <a:cs typeface="Arial"/>
              </a:rPr>
              <a:t>The </a:t>
            </a:r>
            <a:r>
              <a:rPr lang="en-US" dirty="0">
                <a:solidFill>
                  <a:srgbClr val="FFFFFF"/>
                </a:solidFill>
                <a:latin typeface="Arial"/>
                <a:cs typeface="Arial"/>
              </a:rPr>
              <a:t>bibliography was developed </a:t>
            </a:r>
            <a:r>
              <a:rPr lang="en-US" dirty="0" smtClean="0">
                <a:solidFill>
                  <a:srgbClr val="FFFFFF"/>
                </a:solidFill>
                <a:latin typeface="Arial"/>
                <a:cs typeface="Arial"/>
              </a:rPr>
              <a:t>using:</a:t>
            </a:r>
          </a:p>
          <a:p>
            <a:endParaRPr lang="en-US" dirty="0" smtClean="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Recommendations </a:t>
            </a:r>
            <a:r>
              <a:rPr lang="en-US" dirty="0">
                <a:solidFill>
                  <a:srgbClr val="FFFFFF"/>
                </a:solidFill>
                <a:latin typeface="Arial"/>
                <a:cs typeface="Arial"/>
              </a:rPr>
              <a:t>provided by members of the task panel and colleagues; </a:t>
            </a:r>
            <a:endParaRPr lang="en-US" dirty="0" smtClean="0">
              <a:solidFill>
                <a:srgbClr val="FFFFFF"/>
              </a:solidFill>
              <a:latin typeface="Arial"/>
              <a:cs typeface="Arial"/>
            </a:endParaRPr>
          </a:p>
          <a:p>
            <a:pPr marL="285750" indent="-285750">
              <a:buFont typeface="Arial"/>
              <a:buChar char="•"/>
            </a:pPr>
            <a:endParaRPr lang="en-US" dirty="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Notable </a:t>
            </a:r>
            <a:r>
              <a:rPr lang="en-US" dirty="0">
                <a:solidFill>
                  <a:srgbClr val="FFFFFF"/>
                </a:solidFill>
                <a:latin typeface="Arial"/>
                <a:cs typeface="Arial"/>
              </a:rPr>
              <a:t>online bibliographies such as the FHWA’s History Bibliography and Dan Marriott’s Historic Roads; and </a:t>
            </a:r>
            <a:endParaRPr lang="en-US" dirty="0" smtClean="0">
              <a:solidFill>
                <a:srgbClr val="FFFFFF"/>
              </a:solidFill>
              <a:latin typeface="Arial"/>
              <a:cs typeface="Arial"/>
            </a:endParaRPr>
          </a:p>
          <a:p>
            <a:pPr marL="285750" indent="-285750">
              <a:buFont typeface="Arial"/>
              <a:buChar char="•"/>
            </a:pPr>
            <a:endParaRPr lang="en-US" dirty="0">
              <a:solidFill>
                <a:srgbClr val="FFFFFF"/>
              </a:solidFill>
              <a:latin typeface="Arial"/>
              <a:cs typeface="Arial"/>
            </a:endParaRPr>
          </a:p>
          <a:p>
            <a:pPr marL="285750" indent="-285750">
              <a:buFont typeface="Arial"/>
              <a:buChar char="•"/>
            </a:pPr>
            <a:r>
              <a:rPr lang="en-US" dirty="0">
                <a:solidFill>
                  <a:srgbClr val="FFFFFF"/>
                </a:solidFill>
                <a:latin typeface="Arial"/>
                <a:cs typeface="Arial"/>
              </a:rPr>
              <a:t>O</a:t>
            </a:r>
            <a:r>
              <a:rPr lang="en-US" dirty="0" smtClean="0">
                <a:solidFill>
                  <a:srgbClr val="FFFFFF"/>
                </a:solidFill>
                <a:latin typeface="Arial"/>
                <a:cs typeface="Arial"/>
              </a:rPr>
              <a:t>nline </a:t>
            </a:r>
            <a:r>
              <a:rPr lang="en-US" dirty="0">
                <a:solidFill>
                  <a:srgbClr val="FFFFFF"/>
                </a:solidFill>
                <a:latin typeface="Arial"/>
                <a:cs typeface="Arial"/>
              </a:rPr>
              <a:t>document libraries provided by various DOTs and SHPOs.  </a:t>
            </a:r>
            <a:endParaRPr lang="en-US" dirty="0" smtClean="0">
              <a:solidFill>
                <a:srgbClr val="FFFFFF"/>
              </a:solidFill>
              <a:latin typeface="Arial"/>
              <a:cs typeface="Arial"/>
            </a:endParaRPr>
          </a:p>
          <a:p>
            <a:pPr marL="285750" indent="-285750">
              <a:buFont typeface="Arial"/>
              <a:buChar char="•"/>
            </a:pPr>
            <a:endParaRPr lang="en-US" dirty="0">
              <a:solidFill>
                <a:srgbClr val="FFFFFF"/>
              </a:solidFill>
              <a:latin typeface="Arial"/>
              <a:cs typeface="Arial"/>
            </a:endParaRPr>
          </a:p>
          <a:p>
            <a:r>
              <a:rPr lang="en-US" dirty="0" smtClean="0">
                <a:solidFill>
                  <a:srgbClr val="FFFFFF"/>
                </a:solidFill>
                <a:latin typeface="Arial"/>
                <a:cs typeface="Arial"/>
              </a:rPr>
              <a:t>URL’s </a:t>
            </a:r>
            <a:r>
              <a:rPr lang="en-US" dirty="0">
                <a:solidFill>
                  <a:srgbClr val="FFFFFF"/>
                </a:solidFill>
                <a:latin typeface="Arial"/>
                <a:cs typeface="Arial"/>
              </a:rPr>
              <a:t>and ISBN numbers were included where available. </a:t>
            </a:r>
            <a:endParaRPr lang="en-US" dirty="0" smtClean="0">
              <a:solidFill>
                <a:srgbClr val="FFFFFF"/>
              </a:solidFill>
              <a:latin typeface="Arial"/>
              <a:cs typeface="Arial"/>
            </a:endParaRPr>
          </a:p>
          <a:p>
            <a:endParaRPr lang="en-US" dirty="0">
              <a:solidFill>
                <a:srgbClr val="FFFFFF"/>
              </a:solidFill>
              <a:latin typeface="Arial"/>
              <a:cs typeface="Arial"/>
            </a:endParaRPr>
          </a:p>
          <a:p>
            <a:endParaRPr lang="en-US" dirty="0" smtClean="0">
              <a:solidFill>
                <a:srgbClr val="FFFFFF"/>
              </a:solidFill>
              <a:latin typeface="Arial"/>
              <a:cs typeface="Arial"/>
            </a:endParaRPr>
          </a:p>
          <a:p>
            <a:endParaRPr lang="en-US" dirty="0">
              <a:solidFill>
                <a:srgbClr val="FFFFFF"/>
              </a:solidFill>
              <a:latin typeface="Arial"/>
              <a:cs typeface="Arial"/>
            </a:endParaRPr>
          </a:p>
          <a:p>
            <a:r>
              <a:rPr lang="en-US" dirty="0" smtClean="0">
                <a:solidFill>
                  <a:srgbClr val="FFFFFF"/>
                </a:solidFill>
              </a:rPr>
              <a:t>(left) Example Page from Annotated Bibliography</a:t>
            </a:r>
            <a:endParaRPr lang="en-US" dirty="0" smtClean="0">
              <a:solidFill>
                <a:srgbClr val="FFFFFF"/>
              </a:solidFill>
              <a:latin typeface="Arial"/>
              <a:cs typeface="Arial"/>
            </a:endParaRPr>
          </a:p>
        </p:txBody>
      </p:sp>
      <p:sp>
        <p:nvSpPr>
          <p:cNvPr id="5" name="object 2"/>
          <p:cNvSpPr txBox="1">
            <a:spLocks/>
          </p:cNvSpPr>
          <p:nvPr/>
        </p:nvSpPr>
        <p:spPr>
          <a:xfrm>
            <a:off x="5257800" y="483513"/>
            <a:ext cx="6705600" cy="430887"/>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en-US" sz="2800" spc="-10" dirty="0" smtClean="0">
                <a:solidFill>
                  <a:srgbClr val="E4CFB1"/>
                </a:solidFill>
                <a:latin typeface="Arial Black"/>
                <a:cs typeface="Arial Black"/>
              </a:rPr>
              <a:t>Annotated Bibliography</a:t>
            </a:r>
            <a:endParaRPr lang="en-US" sz="2800" spc="-10" dirty="0">
              <a:solidFill>
                <a:srgbClr val="E4CFB1"/>
              </a:solidFill>
              <a:latin typeface="Arial Black"/>
              <a:cs typeface="Arial Black"/>
            </a:endParaRPr>
          </a:p>
        </p:txBody>
      </p:sp>
    </p:spTree>
    <p:extLst>
      <p:ext uri="{BB962C8B-B14F-4D97-AF65-F5344CB8AC3E}">
        <p14:creationId xmlns:p14="http://schemas.microsoft.com/office/powerpoint/2010/main" val="285406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394514"/>
            <a:ext cx="12268200" cy="519886"/>
          </a:xfrm>
          <a:prstGeom prst="rect">
            <a:avLst/>
          </a:prstGeom>
          <a:noFill/>
        </p:spPr>
        <p:txBody>
          <a:bodyPr vert="horz" wrap="square" lIns="0" tIns="149098" rIns="0" bIns="0" rtlCol="0">
            <a:spAutoFit/>
          </a:bodyPr>
          <a:lstStyle/>
          <a:p>
            <a:pPr marL="958215" algn="ctr">
              <a:lnSpc>
                <a:spcPct val="100000"/>
              </a:lnSpc>
            </a:pPr>
            <a:r>
              <a:rPr sz="2400" u="none" spc="-5" dirty="0">
                <a:solidFill>
                  <a:srgbClr val="E4CFB1"/>
                </a:solidFill>
                <a:latin typeface="Arial Black"/>
                <a:cs typeface="Arial Black"/>
              </a:rPr>
              <a:t>National </a:t>
            </a:r>
            <a:r>
              <a:rPr sz="2400" u="none" spc="-15" dirty="0">
                <a:solidFill>
                  <a:srgbClr val="E4CFB1"/>
                </a:solidFill>
                <a:latin typeface="Arial Black"/>
                <a:cs typeface="Arial Black"/>
              </a:rPr>
              <a:t>Register </a:t>
            </a:r>
            <a:r>
              <a:rPr lang="en-US" sz="2400" u="none" spc="-15" dirty="0" smtClean="0">
                <a:solidFill>
                  <a:srgbClr val="E4CFB1"/>
                </a:solidFill>
                <a:latin typeface="Arial Black"/>
                <a:cs typeface="Arial Black"/>
              </a:rPr>
              <a:t>of Historic Places </a:t>
            </a:r>
            <a:r>
              <a:rPr sz="2400" u="none" spc="-10" dirty="0" smtClean="0">
                <a:solidFill>
                  <a:srgbClr val="E4CFB1"/>
                </a:solidFill>
                <a:latin typeface="Arial Black"/>
                <a:cs typeface="Arial Black"/>
              </a:rPr>
              <a:t>Nominations</a:t>
            </a:r>
            <a:r>
              <a:rPr lang="en-US" sz="2400" u="none" spc="-10" dirty="0" smtClean="0">
                <a:solidFill>
                  <a:srgbClr val="E4CFB1"/>
                </a:solidFill>
                <a:latin typeface="Arial Black"/>
                <a:cs typeface="Arial Black"/>
              </a:rPr>
              <a:t> </a:t>
            </a:r>
            <a:r>
              <a:rPr sz="2400" u="none" spc="-5" dirty="0" smtClean="0">
                <a:solidFill>
                  <a:srgbClr val="E4CFB1"/>
                </a:solidFill>
                <a:latin typeface="Arial Black"/>
                <a:cs typeface="Arial Black"/>
              </a:rPr>
              <a:t>by </a:t>
            </a:r>
            <a:r>
              <a:rPr sz="2400" u="none" spc="-20" dirty="0">
                <a:solidFill>
                  <a:srgbClr val="E4CFB1"/>
                </a:solidFill>
                <a:latin typeface="Arial Black"/>
                <a:cs typeface="Arial Black"/>
              </a:rPr>
              <a:t>Region</a:t>
            </a:r>
            <a:r>
              <a:rPr sz="2400" u="none" spc="175" dirty="0">
                <a:solidFill>
                  <a:srgbClr val="E4CFB1"/>
                </a:solidFill>
                <a:latin typeface="Arial Black"/>
                <a:cs typeface="Arial Black"/>
              </a:rPr>
              <a:t> </a:t>
            </a:r>
            <a:r>
              <a:rPr sz="2400" u="none" spc="-10" dirty="0">
                <a:solidFill>
                  <a:srgbClr val="E4CFB1"/>
                </a:solidFill>
                <a:latin typeface="Arial Black"/>
                <a:cs typeface="Arial Black"/>
              </a:rPr>
              <a:t>(N=140)</a:t>
            </a:r>
          </a:p>
        </p:txBody>
      </p:sp>
      <p:sp>
        <p:nvSpPr>
          <p:cNvPr id="3" name="object 3"/>
          <p:cNvSpPr/>
          <p:nvPr/>
        </p:nvSpPr>
        <p:spPr>
          <a:xfrm>
            <a:off x="381000" y="1389793"/>
            <a:ext cx="7315200" cy="3944207"/>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7924800" y="1066800"/>
            <a:ext cx="3962400" cy="5355313"/>
          </a:xfrm>
          <a:prstGeom prst="rect">
            <a:avLst/>
          </a:prstGeom>
          <a:noFill/>
        </p:spPr>
        <p:txBody>
          <a:bodyPr wrap="square" rtlCol="0">
            <a:spAutoFit/>
          </a:bodyPr>
          <a:lstStyle/>
          <a:p>
            <a:pPr marL="285750" indent="-285750">
              <a:buFont typeface="Arial"/>
              <a:buChar char="•"/>
            </a:pPr>
            <a:r>
              <a:rPr lang="en-US" dirty="0" smtClean="0">
                <a:solidFill>
                  <a:srgbClr val="FFFFFF"/>
                </a:solidFill>
                <a:latin typeface="Arial"/>
                <a:cs typeface="Arial"/>
              </a:rPr>
              <a:t>While </a:t>
            </a:r>
            <a:r>
              <a:rPr lang="en-US" dirty="0">
                <a:solidFill>
                  <a:srgbClr val="FFFFFF"/>
                </a:solidFill>
                <a:latin typeface="Arial"/>
                <a:cs typeface="Arial"/>
              </a:rPr>
              <a:t>nominations for many historic districts may include a historic road segment as a contributing property, the selected nominations either focus on a particular road or a historic road figures prominently.  </a:t>
            </a:r>
            <a:endParaRPr lang="en-US" dirty="0" smtClean="0">
              <a:solidFill>
                <a:srgbClr val="FFFFFF"/>
              </a:solidFill>
              <a:latin typeface="Arial"/>
              <a:cs typeface="Arial"/>
            </a:endParaRPr>
          </a:p>
          <a:p>
            <a:pPr marL="285750" indent="-285750">
              <a:buFont typeface="Arial"/>
              <a:buChar char="•"/>
            </a:pPr>
            <a:endParaRPr lang="en-US" dirty="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All </a:t>
            </a:r>
            <a:r>
              <a:rPr lang="en-US" dirty="0">
                <a:solidFill>
                  <a:srgbClr val="FFFFFF"/>
                </a:solidFill>
                <a:latin typeface="Arial"/>
                <a:cs typeface="Arial"/>
              </a:rPr>
              <a:t>regions were equally well represented with the exception of the Southeast Region, which lags behind the others significantly. </a:t>
            </a:r>
            <a:endParaRPr lang="en-US" dirty="0" smtClean="0">
              <a:solidFill>
                <a:srgbClr val="FFFFFF"/>
              </a:solidFill>
              <a:latin typeface="Arial"/>
              <a:cs typeface="Arial"/>
            </a:endParaRPr>
          </a:p>
          <a:p>
            <a:pPr marL="285750" indent="-285750">
              <a:buFont typeface="Arial"/>
              <a:buChar char="•"/>
            </a:pPr>
            <a:endParaRPr lang="en-US" dirty="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The </a:t>
            </a:r>
            <a:r>
              <a:rPr lang="en-US" dirty="0">
                <a:solidFill>
                  <a:srgbClr val="FFFFFF"/>
                </a:solidFill>
                <a:latin typeface="Arial"/>
                <a:cs typeface="Arial"/>
              </a:rPr>
              <a:t>number of nominations in the Intermountain and Pacific West regions appears to suggest greater attention given to historic roads and trails by the BLM and NPS in federally managed areas. </a:t>
            </a:r>
          </a:p>
        </p:txBody>
      </p:sp>
      <p:sp>
        <p:nvSpPr>
          <p:cNvPr id="5" name="TextBox 4"/>
          <p:cNvSpPr txBox="1"/>
          <p:nvPr/>
        </p:nvSpPr>
        <p:spPr>
          <a:xfrm>
            <a:off x="457200" y="5678269"/>
            <a:ext cx="7010400" cy="646331"/>
          </a:xfrm>
          <a:prstGeom prst="rect">
            <a:avLst/>
          </a:prstGeom>
          <a:noFill/>
        </p:spPr>
        <p:txBody>
          <a:bodyPr wrap="square" rtlCol="0">
            <a:spAutoFit/>
          </a:bodyPr>
          <a:lstStyle/>
          <a:p>
            <a:r>
              <a:rPr lang="en-US" dirty="0">
                <a:solidFill>
                  <a:srgbClr val="FFFFFF"/>
                </a:solidFill>
                <a:latin typeface="Arial"/>
                <a:cs typeface="Arial"/>
              </a:rPr>
              <a:t>National Register nominations, including NHLs, constitute almost one fourth of the 564 sources.</a:t>
            </a:r>
            <a:endParaRPr lang="en-US" dirty="0"/>
          </a:p>
        </p:txBody>
      </p:sp>
    </p:spTree>
    <p:extLst>
      <p:ext uri="{BB962C8B-B14F-4D97-AF65-F5344CB8AC3E}">
        <p14:creationId xmlns:p14="http://schemas.microsoft.com/office/powerpoint/2010/main" val="192813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00" y="152400"/>
            <a:ext cx="11658600" cy="866140"/>
          </a:xfrm>
          <a:prstGeom prst="rect">
            <a:avLst/>
          </a:prstGeom>
        </p:spPr>
        <p:txBody>
          <a:bodyPr vert="horz" wrap="square" lIns="0" tIns="0" rIns="0" bIns="0" rtlCol="0">
            <a:spAutoFit/>
          </a:bodyPr>
          <a:lstStyle/>
          <a:p>
            <a:pPr marR="5080" algn="ctr">
              <a:lnSpc>
                <a:spcPct val="100000"/>
              </a:lnSpc>
            </a:pPr>
            <a:r>
              <a:rPr u="none" spc="-5" dirty="0">
                <a:solidFill>
                  <a:srgbClr val="E4CFB1"/>
                </a:solidFill>
                <a:latin typeface="Arial Black"/>
                <a:cs typeface="Arial Black"/>
              </a:rPr>
              <a:t>Timeline of Historic </a:t>
            </a:r>
            <a:r>
              <a:rPr u="none" spc="-25" dirty="0">
                <a:solidFill>
                  <a:srgbClr val="E4CFB1"/>
                </a:solidFill>
                <a:latin typeface="Arial Black"/>
                <a:cs typeface="Arial Black"/>
              </a:rPr>
              <a:t>Road </a:t>
            </a:r>
            <a:r>
              <a:rPr u="none" spc="-5" dirty="0">
                <a:solidFill>
                  <a:srgbClr val="E4CFB1"/>
                </a:solidFill>
                <a:latin typeface="Arial Black"/>
                <a:cs typeface="Arial Black"/>
              </a:rPr>
              <a:t>Associated NRHP </a:t>
            </a:r>
            <a:r>
              <a:rPr u="none" spc="-15" dirty="0">
                <a:solidFill>
                  <a:srgbClr val="E4CFB1"/>
                </a:solidFill>
                <a:latin typeface="Arial Black"/>
                <a:cs typeface="Arial Black"/>
              </a:rPr>
              <a:t>Nominations,  </a:t>
            </a:r>
            <a:r>
              <a:rPr u="none" spc="-5" dirty="0" smtClean="0">
                <a:solidFill>
                  <a:srgbClr val="E4CFB1"/>
                </a:solidFill>
                <a:latin typeface="Arial Black"/>
                <a:cs typeface="Arial Black"/>
              </a:rPr>
              <a:t>1960</a:t>
            </a:r>
            <a:r>
              <a:rPr lang="en-US" u="none" spc="-5" dirty="0" smtClean="0">
                <a:solidFill>
                  <a:srgbClr val="E4CFB1"/>
                </a:solidFill>
                <a:latin typeface="Arial Black"/>
                <a:cs typeface="Arial Black"/>
              </a:rPr>
              <a:t> </a:t>
            </a:r>
            <a:r>
              <a:rPr u="none" spc="-5" dirty="0" smtClean="0">
                <a:solidFill>
                  <a:srgbClr val="E4CFB1"/>
                </a:solidFill>
                <a:latin typeface="Arial Black"/>
                <a:cs typeface="Arial Black"/>
              </a:rPr>
              <a:t>-</a:t>
            </a:r>
            <a:r>
              <a:rPr lang="en-US" u="none" spc="-5" dirty="0" smtClean="0">
                <a:solidFill>
                  <a:srgbClr val="E4CFB1"/>
                </a:solidFill>
                <a:latin typeface="Arial Black"/>
                <a:cs typeface="Arial Black"/>
              </a:rPr>
              <a:t> </a:t>
            </a:r>
            <a:r>
              <a:rPr u="none" spc="-5" dirty="0" smtClean="0">
                <a:solidFill>
                  <a:srgbClr val="E4CFB1"/>
                </a:solidFill>
                <a:latin typeface="Arial Black"/>
                <a:cs typeface="Arial Black"/>
              </a:rPr>
              <a:t>2016</a:t>
            </a:r>
            <a:endParaRPr u="none" spc="-5" dirty="0">
              <a:solidFill>
                <a:srgbClr val="E4CFB1"/>
              </a:solidFill>
              <a:latin typeface="Arial Black"/>
              <a:cs typeface="Arial Black"/>
            </a:endParaRPr>
          </a:p>
        </p:txBody>
      </p:sp>
      <p:sp>
        <p:nvSpPr>
          <p:cNvPr id="3" name="object 3"/>
          <p:cNvSpPr/>
          <p:nvPr/>
        </p:nvSpPr>
        <p:spPr>
          <a:xfrm>
            <a:off x="1905000" y="1143000"/>
            <a:ext cx="8698992" cy="4515813"/>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228600" y="5791200"/>
            <a:ext cx="11734800" cy="738664"/>
          </a:xfrm>
          <a:prstGeom prst="rect">
            <a:avLst/>
          </a:prstGeom>
        </p:spPr>
        <p:txBody>
          <a:bodyPr wrap="square">
            <a:spAutoFit/>
          </a:bodyPr>
          <a:lstStyle/>
          <a:p>
            <a:r>
              <a:rPr lang="en-US" sz="1400" dirty="0" smtClean="0">
                <a:solidFill>
                  <a:srgbClr val="FFFFFF"/>
                </a:solidFill>
              </a:rPr>
              <a:t>The timing </a:t>
            </a:r>
            <a:r>
              <a:rPr lang="en-US" sz="1400" dirty="0">
                <a:solidFill>
                  <a:srgbClr val="FFFFFF"/>
                </a:solidFill>
              </a:rPr>
              <a:t>of the National Register nominations helps to chart the development of interest in historic roads.  Two factors may account for the increase during the 1990s and early </a:t>
            </a:r>
            <a:r>
              <a:rPr lang="en-US" sz="1400" dirty="0" smtClean="0">
                <a:solidFill>
                  <a:srgbClr val="FFFFFF"/>
                </a:solidFill>
              </a:rPr>
              <a:t>2000s: the </a:t>
            </a:r>
            <a:r>
              <a:rPr lang="en-US" sz="1400" dirty="0">
                <a:solidFill>
                  <a:srgbClr val="FFFFFF"/>
                </a:solidFill>
              </a:rPr>
              <a:t>public’s nostalgia for Route </a:t>
            </a:r>
            <a:r>
              <a:rPr lang="en-US" sz="1400" dirty="0" smtClean="0">
                <a:solidFill>
                  <a:srgbClr val="FFFFFF"/>
                </a:solidFill>
              </a:rPr>
              <a:t>66</a:t>
            </a:r>
            <a:r>
              <a:rPr lang="en-US" sz="1400" dirty="0">
                <a:solidFill>
                  <a:srgbClr val="FFFFFF"/>
                </a:solidFill>
              </a:rPr>
              <a:t> </a:t>
            </a:r>
            <a:r>
              <a:rPr lang="en-US" sz="1400" dirty="0" smtClean="0">
                <a:solidFill>
                  <a:srgbClr val="FFFFFF"/>
                </a:solidFill>
              </a:rPr>
              <a:t>and the </a:t>
            </a:r>
            <a:r>
              <a:rPr lang="en-US" sz="1400" dirty="0">
                <a:solidFill>
                  <a:srgbClr val="FFFFFF"/>
                </a:solidFill>
              </a:rPr>
              <a:t>Federal-Aid Highway Act of 1987, which mandated the National Register evaluation of all pre-1956 bridges owned by local and state authorities.  That comprehensive survey of historic bridges prompted a wider look at historic roads they served.</a:t>
            </a:r>
          </a:p>
        </p:txBody>
      </p:sp>
    </p:spTree>
    <p:extLst>
      <p:ext uri="{BB962C8B-B14F-4D97-AF65-F5344CB8AC3E}">
        <p14:creationId xmlns:p14="http://schemas.microsoft.com/office/powerpoint/2010/main" val="147086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4229100" y="2667000"/>
            <a:ext cx="3733800" cy="1354217"/>
          </a:xfrm>
          <a:prstGeom prst="rect">
            <a:avLst/>
          </a:prstGeom>
        </p:spPr>
        <p:txBody>
          <a:bodyPr vert="horz" wrap="square" lIns="0" tIns="0" rIns="0" bIns="0" rtlCol="0">
            <a:spAutoFit/>
          </a:bodyPr>
          <a:lstStyle>
            <a:lvl1pPr>
              <a:defRPr sz="2800" b="0" i="0" u="heavy">
                <a:solidFill>
                  <a:schemeClr val="bg1"/>
                </a:solidFill>
                <a:latin typeface="Calisto MT"/>
                <a:ea typeface="+mj-ea"/>
                <a:cs typeface="Calisto MT"/>
              </a:defRPr>
            </a:lvl1pPr>
          </a:lstStyle>
          <a:p>
            <a:pPr marL="12700" algn="ctr"/>
            <a:r>
              <a:rPr lang="en-US" sz="4400" u="none" spc="-10" dirty="0" smtClean="0">
                <a:solidFill>
                  <a:srgbClr val="E4CFB1"/>
                </a:solidFill>
                <a:latin typeface="Arial Black"/>
                <a:cs typeface="Arial Black"/>
              </a:rPr>
              <a:t>THE SURVEY</a:t>
            </a:r>
            <a:endParaRPr lang="en-US" sz="4400" u="none" spc="-10" dirty="0">
              <a:solidFill>
                <a:srgbClr val="E4CFB1"/>
              </a:solidFill>
              <a:latin typeface="Arial Black"/>
              <a:cs typeface="Arial Black"/>
            </a:endParaRPr>
          </a:p>
        </p:txBody>
      </p:sp>
    </p:spTree>
    <p:extLst>
      <p:ext uri="{BB962C8B-B14F-4D97-AF65-F5344CB8AC3E}">
        <p14:creationId xmlns:p14="http://schemas.microsoft.com/office/powerpoint/2010/main" val="105796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29400" y="1219200"/>
            <a:ext cx="5184647" cy="38635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143618" y="6019800"/>
            <a:ext cx="4048382" cy="684677"/>
          </a:xfrm>
          <a:prstGeom prst="rect">
            <a:avLst/>
          </a:prstGeom>
          <a:blipFill>
            <a:blip r:embed="rId3" cstate="print"/>
            <a:stretch>
              <a:fillRect/>
            </a:stretch>
          </a:blipFill>
        </p:spPr>
        <p:txBody>
          <a:bodyPr wrap="square" lIns="0" tIns="0" rIns="0" bIns="0" rtlCol="0"/>
          <a:lstStyle/>
          <a:p>
            <a:endParaRPr/>
          </a:p>
        </p:txBody>
      </p:sp>
      <p:sp>
        <p:nvSpPr>
          <p:cNvPr id="5" name="TextBox 4"/>
          <p:cNvSpPr txBox="1"/>
          <p:nvPr/>
        </p:nvSpPr>
        <p:spPr>
          <a:xfrm>
            <a:off x="304800" y="1315283"/>
            <a:ext cx="5943600" cy="4247317"/>
          </a:xfrm>
          <a:prstGeom prst="rect">
            <a:avLst/>
          </a:prstGeom>
          <a:noFill/>
        </p:spPr>
        <p:txBody>
          <a:bodyPr wrap="square" rtlCol="0">
            <a:spAutoFit/>
          </a:bodyPr>
          <a:lstStyle/>
          <a:p>
            <a:pPr marL="285750" indent="-285750">
              <a:buFont typeface="Arial"/>
              <a:buChar char="•"/>
            </a:pPr>
            <a:r>
              <a:rPr lang="en-US" dirty="0" smtClean="0">
                <a:solidFill>
                  <a:srgbClr val="FFFFFF"/>
                </a:solidFill>
                <a:latin typeface="Arial"/>
                <a:cs typeface="Arial"/>
              </a:rPr>
              <a:t>Survey focus was the identification </a:t>
            </a:r>
            <a:r>
              <a:rPr lang="en-US" dirty="0">
                <a:solidFill>
                  <a:srgbClr val="FFFFFF"/>
                </a:solidFill>
                <a:latin typeface="Arial"/>
                <a:cs typeface="Arial"/>
              </a:rPr>
              <a:t>and treatment of historic </a:t>
            </a:r>
            <a:r>
              <a:rPr lang="en-US" dirty="0" smtClean="0">
                <a:solidFill>
                  <a:srgbClr val="FFFFFF"/>
                </a:solidFill>
                <a:latin typeface="Arial"/>
                <a:cs typeface="Arial"/>
              </a:rPr>
              <a:t>roads - rather </a:t>
            </a:r>
            <a:r>
              <a:rPr lang="en-US" dirty="0">
                <a:solidFill>
                  <a:srgbClr val="FFFFFF"/>
                </a:solidFill>
                <a:latin typeface="Arial"/>
                <a:cs typeface="Arial"/>
              </a:rPr>
              <a:t>than </a:t>
            </a:r>
            <a:r>
              <a:rPr lang="en-US" dirty="0" smtClean="0">
                <a:solidFill>
                  <a:srgbClr val="FFFFFF"/>
                </a:solidFill>
                <a:latin typeface="Arial"/>
                <a:cs typeface="Arial"/>
              </a:rPr>
              <a:t>management</a:t>
            </a:r>
            <a:r>
              <a:rPr lang="en-US" dirty="0">
                <a:solidFill>
                  <a:srgbClr val="FFFFFF"/>
                </a:solidFill>
                <a:latin typeface="Arial"/>
                <a:cs typeface="Arial"/>
              </a:rPr>
              <a:t>, assessment of effects, or </a:t>
            </a:r>
            <a:r>
              <a:rPr lang="en-US" dirty="0" smtClean="0">
                <a:solidFill>
                  <a:srgbClr val="FFFFFF"/>
                </a:solidFill>
                <a:latin typeface="Arial"/>
                <a:cs typeface="Arial"/>
              </a:rPr>
              <a:t>Section 106 mitigation.</a:t>
            </a:r>
          </a:p>
          <a:p>
            <a:endParaRPr lang="en-US" dirty="0" smtClean="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Comprised of </a:t>
            </a:r>
            <a:r>
              <a:rPr lang="en-US" dirty="0">
                <a:solidFill>
                  <a:srgbClr val="FFFFFF"/>
                </a:solidFill>
                <a:latin typeface="Arial"/>
                <a:cs typeface="Arial"/>
              </a:rPr>
              <a:t>40 individual questions </a:t>
            </a:r>
            <a:r>
              <a:rPr lang="en-US" dirty="0" smtClean="0">
                <a:solidFill>
                  <a:srgbClr val="FFFFFF"/>
                </a:solidFill>
                <a:latin typeface="Arial"/>
                <a:cs typeface="Arial"/>
              </a:rPr>
              <a:t>in </a:t>
            </a:r>
            <a:r>
              <a:rPr lang="en-US" dirty="0">
                <a:solidFill>
                  <a:srgbClr val="FFFFFF"/>
                </a:solidFill>
                <a:latin typeface="Arial"/>
                <a:cs typeface="Arial"/>
              </a:rPr>
              <a:t>five separate categories, </a:t>
            </a:r>
            <a:r>
              <a:rPr lang="en-US" dirty="0" smtClean="0">
                <a:solidFill>
                  <a:srgbClr val="FFFFFF"/>
                </a:solidFill>
                <a:latin typeface="Arial"/>
                <a:cs typeface="Arial"/>
              </a:rPr>
              <a:t>including: </a:t>
            </a:r>
          </a:p>
          <a:p>
            <a:pPr marL="573088"/>
            <a:r>
              <a:rPr lang="en-US" dirty="0" smtClean="0">
                <a:solidFill>
                  <a:srgbClr val="FFFFFF"/>
                </a:solidFill>
                <a:latin typeface="Arial"/>
                <a:cs typeface="Arial"/>
              </a:rPr>
              <a:t>Respondent </a:t>
            </a:r>
            <a:r>
              <a:rPr lang="en-US" dirty="0">
                <a:solidFill>
                  <a:srgbClr val="FFFFFF"/>
                </a:solidFill>
                <a:latin typeface="Arial"/>
                <a:cs typeface="Arial"/>
              </a:rPr>
              <a:t>Information, Resource Identification, </a:t>
            </a:r>
            <a:endParaRPr lang="en-US" dirty="0" smtClean="0">
              <a:solidFill>
                <a:srgbClr val="FFFFFF"/>
              </a:solidFill>
              <a:latin typeface="Arial"/>
              <a:cs typeface="Arial"/>
            </a:endParaRPr>
          </a:p>
          <a:p>
            <a:pPr marL="573088"/>
            <a:r>
              <a:rPr lang="en-US" dirty="0" smtClean="0">
                <a:solidFill>
                  <a:srgbClr val="FFFFFF"/>
                </a:solidFill>
                <a:latin typeface="Arial"/>
                <a:cs typeface="Arial"/>
              </a:rPr>
              <a:t>General </a:t>
            </a:r>
            <a:r>
              <a:rPr lang="en-US" dirty="0">
                <a:solidFill>
                  <a:srgbClr val="FFFFFF"/>
                </a:solidFill>
                <a:latin typeface="Arial"/>
                <a:cs typeface="Arial"/>
              </a:rPr>
              <a:t>Information, </a:t>
            </a:r>
            <a:endParaRPr lang="en-US" dirty="0" smtClean="0">
              <a:solidFill>
                <a:srgbClr val="FFFFFF"/>
              </a:solidFill>
              <a:latin typeface="Arial"/>
              <a:cs typeface="Arial"/>
            </a:endParaRPr>
          </a:p>
          <a:p>
            <a:pPr marL="573088"/>
            <a:r>
              <a:rPr lang="en-US" dirty="0" smtClean="0">
                <a:solidFill>
                  <a:srgbClr val="FFFFFF"/>
                </a:solidFill>
                <a:latin typeface="Arial"/>
                <a:cs typeface="Arial"/>
              </a:rPr>
              <a:t>Challenges</a:t>
            </a:r>
            <a:r>
              <a:rPr lang="en-US" dirty="0">
                <a:solidFill>
                  <a:srgbClr val="FFFFFF"/>
                </a:solidFill>
                <a:latin typeface="Arial"/>
                <a:cs typeface="Arial"/>
              </a:rPr>
              <a:t>, and </a:t>
            </a:r>
            <a:endParaRPr lang="en-US" dirty="0" smtClean="0">
              <a:solidFill>
                <a:srgbClr val="FFFFFF"/>
              </a:solidFill>
              <a:latin typeface="Arial"/>
              <a:cs typeface="Arial"/>
            </a:endParaRPr>
          </a:p>
          <a:p>
            <a:pPr marL="573088"/>
            <a:r>
              <a:rPr lang="en-US" dirty="0" smtClean="0">
                <a:solidFill>
                  <a:srgbClr val="FFFFFF"/>
                </a:solidFill>
                <a:latin typeface="Arial"/>
                <a:cs typeface="Arial"/>
              </a:rPr>
              <a:t>Education </a:t>
            </a:r>
            <a:r>
              <a:rPr lang="en-US" dirty="0">
                <a:solidFill>
                  <a:srgbClr val="FFFFFF"/>
                </a:solidFill>
                <a:latin typeface="Arial"/>
                <a:cs typeface="Arial"/>
              </a:rPr>
              <a:t>and Training.  </a:t>
            </a:r>
            <a:endParaRPr lang="en-US" dirty="0" smtClean="0">
              <a:solidFill>
                <a:srgbClr val="FFFFFF"/>
              </a:solidFill>
              <a:latin typeface="Arial"/>
              <a:cs typeface="Arial"/>
            </a:endParaRPr>
          </a:p>
          <a:p>
            <a:pPr marL="285750" indent="-285750">
              <a:buFont typeface="Arial"/>
              <a:buChar char="•"/>
            </a:pPr>
            <a:endParaRPr lang="en-US" dirty="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Focused on </a:t>
            </a:r>
            <a:r>
              <a:rPr lang="en-US" dirty="0">
                <a:solidFill>
                  <a:srgbClr val="FFFFFF"/>
                </a:solidFill>
                <a:latin typeface="Arial"/>
                <a:cs typeface="Arial"/>
              </a:rPr>
              <a:t>gathering information about the respondents and their background, the types of historic road-related resources they have experience with, and the challenges they face. </a:t>
            </a:r>
          </a:p>
        </p:txBody>
      </p:sp>
      <p:sp>
        <p:nvSpPr>
          <p:cNvPr id="6" name="object 2"/>
          <p:cNvSpPr txBox="1">
            <a:spLocks/>
          </p:cNvSpPr>
          <p:nvPr/>
        </p:nvSpPr>
        <p:spPr>
          <a:xfrm>
            <a:off x="1485900" y="228600"/>
            <a:ext cx="9220200" cy="430887"/>
          </a:xfrm>
          <a:prstGeom prst="rect">
            <a:avLst/>
          </a:prstGeom>
        </p:spPr>
        <p:txBody>
          <a:bodyPr vert="horz" wrap="square" lIns="0" tIns="0" rIns="0" bIns="0" rtlCol="0">
            <a:spAutoFit/>
          </a:bodyPr>
          <a:lstStyle>
            <a:lvl1pPr>
              <a:defRPr>
                <a:latin typeface="+mj-lt"/>
                <a:ea typeface="+mj-ea"/>
                <a:cs typeface="+mj-cs"/>
              </a:defRPr>
            </a:lvl1pPr>
          </a:lstStyle>
          <a:p>
            <a:pPr marR="5080" algn="ctr"/>
            <a:r>
              <a:rPr lang="en-US" sz="2800" spc="-5" dirty="0" smtClean="0">
                <a:solidFill>
                  <a:srgbClr val="E4CFB1"/>
                </a:solidFill>
                <a:latin typeface="Arial Black"/>
                <a:cs typeface="Arial Black"/>
              </a:rPr>
              <a:t>Goals of the Survey</a:t>
            </a:r>
            <a:endParaRPr lang="en-US" sz="2800" spc="-5" dirty="0">
              <a:solidFill>
                <a:srgbClr val="E4CFB1"/>
              </a:solidFill>
              <a:latin typeface="Arial Black"/>
              <a:cs typeface="Arial Black"/>
            </a:endParaRPr>
          </a:p>
        </p:txBody>
      </p:sp>
    </p:spTree>
    <p:extLst>
      <p:ext uri="{BB962C8B-B14F-4D97-AF65-F5344CB8AC3E}">
        <p14:creationId xmlns:p14="http://schemas.microsoft.com/office/powerpoint/2010/main" val="4259181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2480" y="3200400"/>
            <a:ext cx="4770120" cy="297641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57200" y="1066800"/>
            <a:ext cx="3698875" cy="369332"/>
          </a:xfrm>
          <a:prstGeom prst="rect">
            <a:avLst/>
          </a:prstGeom>
        </p:spPr>
        <p:txBody>
          <a:bodyPr vert="horz" wrap="square" lIns="0" tIns="0" rIns="0" bIns="0" rtlCol="0">
            <a:spAutoFit/>
          </a:bodyPr>
          <a:lstStyle/>
          <a:p>
            <a:pPr marL="12700">
              <a:lnSpc>
                <a:spcPct val="100000"/>
              </a:lnSpc>
            </a:pPr>
            <a:r>
              <a:rPr sz="2400" u="heavy" spc="-5" dirty="0">
                <a:solidFill>
                  <a:srgbClr val="E4CFB1"/>
                </a:solidFill>
                <a:latin typeface="Arial"/>
                <a:cs typeface="Arial"/>
              </a:rPr>
              <a:t>Question </a:t>
            </a:r>
            <a:r>
              <a:rPr sz="2400" u="heavy" spc="-10" dirty="0">
                <a:solidFill>
                  <a:srgbClr val="E4CFB1"/>
                </a:solidFill>
                <a:latin typeface="Arial"/>
                <a:cs typeface="Arial"/>
              </a:rPr>
              <a:t>Types</a:t>
            </a:r>
            <a:r>
              <a:rPr sz="2400" u="heavy" spc="-40" dirty="0">
                <a:solidFill>
                  <a:srgbClr val="E4CFB1"/>
                </a:solidFill>
                <a:latin typeface="Arial"/>
                <a:cs typeface="Arial"/>
              </a:rPr>
              <a:t> </a:t>
            </a:r>
            <a:r>
              <a:rPr sz="2400" u="heavy" dirty="0">
                <a:solidFill>
                  <a:srgbClr val="E4CFB1"/>
                </a:solidFill>
                <a:latin typeface="Arial"/>
                <a:cs typeface="Arial"/>
              </a:rPr>
              <a:t>(N=40)</a:t>
            </a:r>
            <a:endParaRPr sz="2400" dirty="0">
              <a:latin typeface="Arial"/>
              <a:cs typeface="Arial"/>
            </a:endParaRPr>
          </a:p>
        </p:txBody>
      </p:sp>
      <p:graphicFrame>
        <p:nvGraphicFramePr>
          <p:cNvPr id="5" name="object 5"/>
          <p:cNvGraphicFramePr>
            <a:graphicFrameLocks noGrp="1"/>
          </p:cNvGraphicFramePr>
          <p:nvPr>
            <p:extLst>
              <p:ext uri="{D42A27DB-BD31-4B8C-83A1-F6EECF244321}">
                <p14:modId xmlns:p14="http://schemas.microsoft.com/office/powerpoint/2010/main" val="2862581158"/>
              </p:ext>
            </p:extLst>
          </p:nvPr>
        </p:nvGraphicFramePr>
        <p:xfrm>
          <a:off x="914400" y="1600200"/>
          <a:ext cx="4264575" cy="1163319"/>
        </p:xfrm>
        <a:graphic>
          <a:graphicData uri="http://schemas.openxmlformats.org/drawingml/2006/table">
            <a:tbl>
              <a:tblPr firstRow="1" bandRow="1">
                <a:tableStyleId>{2D5ABB26-0587-4C30-8999-92F81FD0307C}</a:tableStyleId>
              </a:tblPr>
              <a:tblGrid>
                <a:gridCol w="2443679">
                  <a:extLst>
                    <a:ext uri="{9D8B030D-6E8A-4147-A177-3AD203B41FA5}">
                      <a16:colId xmlns="" xmlns:a16="http://schemas.microsoft.com/office/drawing/2014/main" val="20000"/>
                    </a:ext>
                  </a:extLst>
                </a:gridCol>
                <a:gridCol w="935028">
                  <a:extLst>
                    <a:ext uri="{9D8B030D-6E8A-4147-A177-3AD203B41FA5}">
                      <a16:colId xmlns="" xmlns:a16="http://schemas.microsoft.com/office/drawing/2014/main" val="20001"/>
                    </a:ext>
                  </a:extLst>
                </a:gridCol>
                <a:gridCol w="885868">
                  <a:extLst>
                    <a:ext uri="{9D8B030D-6E8A-4147-A177-3AD203B41FA5}">
                      <a16:colId xmlns="" xmlns:a16="http://schemas.microsoft.com/office/drawing/2014/main" val="20002"/>
                    </a:ext>
                  </a:extLst>
                </a:gridCol>
              </a:tblGrid>
              <a:tr h="398780">
                <a:tc>
                  <a:txBody>
                    <a:bodyPr/>
                    <a:lstStyle/>
                    <a:p>
                      <a:pPr marL="22225">
                        <a:lnSpc>
                          <a:spcPct val="100000"/>
                        </a:lnSpc>
                        <a:spcBef>
                          <a:spcPts val="20"/>
                        </a:spcBef>
                      </a:pPr>
                      <a:r>
                        <a:rPr sz="2400" spc="-5" dirty="0">
                          <a:solidFill>
                            <a:srgbClr val="E4CFB1"/>
                          </a:solidFill>
                          <a:latin typeface="Arial"/>
                          <a:cs typeface="Arial"/>
                        </a:rPr>
                        <a:t>Multiple</a:t>
                      </a:r>
                      <a:r>
                        <a:rPr sz="2400" spc="-75" dirty="0">
                          <a:solidFill>
                            <a:srgbClr val="E4CFB1"/>
                          </a:solidFill>
                          <a:latin typeface="Arial"/>
                          <a:cs typeface="Arial"/>
                        </a:rPr>
                        <a:t> </a:t>
                      </a:r>
                      <a:r>
                        <a:rPr sz="2400" spc="-5" dirty="0">
                          <a:solidFill>
                            <a:srgbClr val="E4CFB1"/>
                          </a:solidFill>
                          <a:latin typeface="Arial"/>
                          <a:cs typeface="Arial"/>
                        </a:rPr>
                        <a:t>Choice</a:t>
                      </a:r>
                      <a:endParaRPr sz="2400" dirty="0">
                        <a:latin typeface="Arial"/>
                        <a:cs typeface="Arial"/>
                      </a:endParaRPr>
                    </a:p>
                  </a:txBody>
                  <a:tcPr marL="0" marR="0" marT="0" marB="0"/>
                </a:tc>
                <a:tc>
                  <a:txBody>
                    <a:bodyPr/>
                    <a:lstStyle/>
                    <a:p>
                      <a:pPr marL="321945">
                        <a:lnSpc>
                          <a:spcPct val="100000"/>
                        </a:lnSpc>
                        <a:spcBef>
                          <a:spcPts val="20"/>
                        </a:spcBef>
                      </a:pPr>
                      <a:r>
                        <a:rPr sz="2400" dirty="0">
                          <a:solidFill>
                            <a:srgbClr val="E4CFB1"/>
                          </a:solidFill>
                          <a:latin typeface="Arial"/>
                          <a:cs typeface="Arial"/>
                        </a:rPr>
                        <a:t>18</a:t>
                      </a:r>
                      <a:endParaRPr sz="2400" dirty="0">
                        <a:latin typeface="Arial"/>
                        <a:cs typeface="Arial"/>
                      </a:endParaRPr>
                    </a:p>
                  </a:txBody>
                  <a:tcPr marL="0" marR="0" marT="0" marB="0"/>
                </a:tc>
                <a:tc>
                  <a:txBody>
                    <a:bodyPr/>
                    <a:lstStyle/>
                    <a:p>
                      <a:pPr marR="14604" algn="r">
                        <a:lnSpc>
                          <a:spcPct val="100000"/>
                        </a:lnSpc>
                        <a:spcBef>
                          <a:spcPts val="20"/>
                        </a:spcBef>
                      </a:pPr>
                      <a:r>
                        <a:rPr sz="2400" dirty="0">
                          <a:solidFill>
                            <a:srgbClr val="E4CFB1"/>
                          </a:solidFill>
                          <a:latin typeface="Arial"/>
                          <a:cs typeface="Arial"/>
                        </a:rPr>
                        <a:t>45%</a:t>
                      </a:r>
                      <a:endParaRPr sz="2400" dirty="0">
                        <a:latin typeface="Arial"/>
                        <a:cs typeface="Arial"/>
                      </a:endParaRPr>
                    </a:p>
                  </a:txBody>
                  <a:tcPr marL="0" marR="0" marT="0" marB="0"/>
                </a:tc>
                <a:extLst>
                  <a:ext uri="{0D108BD9-81ED-4DB2-BD59-A6C34878D82A}">
                    <a16:rowId xmlns="" xmlns:a16="http://schemas.microsoft.com/office/drawing/2014/main" val="10000"/>
                  </a:ext>
                </a:extLst>
              </a:tr>
              <a:tr h="365759">
                <a:tc>
                  <a:txBody>
                    <a:bodyPr/>
                    <a:lstStyle/>
                    <a:p>
                      <a:pPr marL="22225">
                        <a:lnSpc>
                          <a:spcPts val="2645"/>
                        </a:lnSpc>
                      </a:pPr>
                      <a:r>
                        <a:rPr sz="2400" spc="-85" dirty="0">
                          <a:solidFill>
                            <a:srgbClr val="E4CFB1"/>
                          </a:solidFill>
                          <a:latin typeface="Arial"/>
                          <a:cs typeface="Arial"/>
                        </a:rPr>
                        <a:t>Yes </a:t>
                      </a:r>
                      <a:r>
                        <a:rPr sz="2400" dirty="0">
                          <a:solidFill>
                            <a:srgbClr val="E4CFB1"/>
                          </a:solidFill>
                          <a:latin typeface="Arial"/>
                          <a:cs typeface="Arial"/>
                        </a:rPr>
                        <a:t>or</a:t>
                      </a:r>
                      <a:r>
                        <a:rPr sz="2400" spc="-20" dirty="0">
                          <a:solidFill>
                            <a:srgbClr val="E4CFB1"/>
                          </a:solidFill>
                          <a:latin typeface="Arial"/>
                          <a:cs typeface="Arial"/>
                        </a:rPr>
                        <a:t> </a:t>
                      </a:r>
                      <a:r>
                        <a:rPr sz="2400" dirty="0">
                          <a:solidFill>
                            <a:srgbClr val="E4CFB1"/>
                          </a:solidFill>
                          <a:latin typeface="Arial"/>
                          <a:cs typeface="Arial"/>
                        </a:rPr>
                        <a:t>No</a:t>
                      </a:r>
                      <a:endParaRPr sz="2400" dirty="0">
                        <a:latin typeface="Arial"/>
                        <a:cs typeface="Arial"/>
                      </a:endParaRPr>
                    </a:p>
                  </a:txBody>
                  <a:tcPr marL="0" marR="0" marT="0" marB="0"/>
                </a:tc>
                <a:tc>
                  <a:txBody>
                    <a:bodyPr/>
                    <a:lstStyle/>
                    <a:p>
                      <a:pPr marL="321945">
                        <a:lnSpc>
                          <a:spcPts val="2645"/>
                        </a:lnSpc>
                      </a:pPr>
                      <a:r>
                        <a:rPr sz="2400" dirty="0">
                          <a:solidFill>
                            <a:srgbClr val="E4CFB1"/>
                          </a:solidFill>
                          <a:latin typeface="Arial"/>
                          <a:cs typeface="Arial"/>
                        </a:rPr>
                        <a:t>16</a:t>
                      </a:r>
                      <a:endParaRPr sz="2400">
                        <a:latin typeface="Arial"/>
                        <a:cs typeface="Arial"/>
                      </a:endParaRPr>
                    </a:p>
                  </a:txBody>
                  <a:tcPr marL="0" marR="0" marT="0" marB="0"/>
                </a:tc>
                <a:tc>
                  <a:txBody>
                    <a:bodyPr/>
                    <a:lstStyle/>
                    <a:p>
                      <a:pPr marR="14604" algn="r">
                        <a:lnSpc>
                          <a:spcPts val="2645"/>
                        </a:lnSpc>
                      </a:pPr>
                      <a:r>
                        <a:rPr sz="2400" dirty="0">
                          <a:solidFill>
                            <a:srgbClr val="E4CFB1"/>
                          </a:solidFill>
                          <a:latin typeface="Arial"/>
                          <a:cs typeface="Arial"/>
                        </a:rPr>
                        <a:t>40%</a:t>
                      </a:r>
                      <a:endParaRPr sz="2400" dirty="0">
                        <a:latin typeface="Arial"/>
                        <a:cs typeface="Arial"/>
                      </a:endParaRPr>
                    </a:p>
                  </a:txBody>
                  <a:tcPr marL="0" marR="0" marT="0" marB="0"/>
                </a:tc>
                <a:extLst>
                  <a:ext uri="{0D108BD9-81ED-4DB2-BD59-A6C34878D82A}">
                    <a16:rowId xmlns="" xmlns:a16="http://schemas.microsoft.com/office/drawing/2014/main" val="10001"/>
                  </a:ext>
                </a:extLst>
              </a:tr>
              <a:tr h="398780">
                <a:tc>
                  <a:txBody>
                    <a:bodyPr/>
                    <a:lstStyle/>
                    <a:p>
                      <a:pPr marL="22225">
                        <a:lnSpc>
                          <a:spcPts val="2645"/>
                        </a:lnSpc>
                      </a:pPr>
                      <a:r>
                        <a:rPr sz="2400" spc="-5" dirty="0">
                          <a:solidFill>
                            <a:srgbClr val="E4CFB1"/>
                          </a:solidFill>
                          <a:latin typeface="Arial"/>
                          <a:cs typeface="Arial"/>
                        </a:rPr>
                        <a:t>Other</a:t>
                      </a:r>
                      <a:endParaRPr sz="2400" dirty="0">
                        <a:latin typeface="Arial"/>
                        <a:cs typeface="Arial"/>
                      </a:endParaRPr>
                    </a:p>
                  </a:txBody>
                  <a:tcPr marL="0" marR="0" marT="0" marB="0"/>
                </a:tc>
                <a:tc>
                  <a:txBody>
                    <a:bodyPr/>
                    <a:lstStyle/>
                    <a:p>
                      <a:pPr marL="321945">
                        <a:lnSpc>
                          <a:spcPts val="2645"/>
                        </a:lnSpc>
                      </a:pPr>
                      <a:r>
                        <a:rPr lang="en-US" sz="2400" dirty="0" smtClean="0">
                          <a:solidFill>
                            <a:srgbClr val="E4CFB1"/>
                          </a:solidFill>
                          <a:latin typeface="Arial"/>
                          <a:cs typeface="Arial"/>
                        </a:rPr>
                        <a:t>  </a:t>
                      </a:r>
                      <a:r>
                        <a:rPr sz="2400" dirty="0" smtClean="0">
                          <a:solidFill>
                            <a:srgbClr val="E4CFB1"/>
                          </a:solidFill>
                          <a:latin typeface="Arial"/>
                          <a:cs typeface="Arial"/>
                        </a:rPr>
                        <a:t>6</a:t>
                      </a:r>
                      <a:endParaRPr sz="2400" dirty="0">
                        <a:latin typeface="Arial"/>
                        <a:cs typeface="Arial"/>
                      </a:endParaRPr>
                    </a:p>
                  </a:txBody>
                  <a:tcPr marL="0" marR="0" marT="0" marB="0"/>
                </a:tc>
                <a:tc>
                  <a:txBody>
                    <a:bodyPr/>
                    <a:lstStyle/>
                    <a:p>
                      <a:pPr marR="14604" algn="r">
                        <a:lnSpc>
                          <a:spcPts val="2645"/>
                        </a:lnSpc>
                      </a:pPr>
                      <a:r>
                        <a:rPr sz="2400" dirty="0">
                          <a:solidFill>
                            <a:srgbClr val="E4CFB1"/>
                          </a:solidFill>
                          <a:latin typeface="Arial"/>
                          <a:cs typeface="Arial"/>
                        </a:rPr>
                        <a:t>15%</a:t>
                      </a:r>
                      <a:endParaRPr sz="2400" dirty="0">
                        <a:latin typeface="Arial"/>
                        <a:cs typeface="Arial"/>
                      </a:endParaRPr>
                    </a:p>
                  </a:txBody>
                  <a:tcPr marL="0" marR="0" marT="0" marB="0"/>
                </a:tc>
                <a:extLst>
                  <a:ext uri="{0D108BD9-81ED-4DB2-BD59-A6C34878D82A}">
                    <a16:rowId xmlns="" xmlns:a16="http://schemas.microsoft.com/office/drawing/2014/main" val="10002"/>
                  </a:ext>
                </a:extLst>
              </a:tr>
            </a:tbl>
          </a:graphicData>
        </a:graphic>
      </p:graphicFrame>
      <p:sp>
        <p:nvSpPr>
          <p:cNvPr id="7" name="TextBox 6"/>
          <p:cNvSpPr txBox="1"/>
          <p:nvPr/>
        </p:nvSpPr>
        <p:spPr>
          <a:xfrm>
            <a:off x="5943600" y="1170086"/>
            <a:ext cx="6096000" cy="4247317"/>
          </a:xfrm>
          <a:prstGeom prst="rect">
            <a:avLst/>
          </a:prstGeom>
          <a:noFill/>
        </p:spPr>
        <p:txBody>
          <a:bodyPr wrap="square" rtlCol="0">
            <a:spAutoFit/>
          </a:bodyPr>
          <a:lstStyle/>
          <a:p>
            <a:pPr marL="285750" indent="-285750">
              <a:buFont typeface="Arial"/>
              <a:buChar char="•"/>
            </a:pPr>
            <a:r>
              <a:rPr lang="en-US" dirty="0">
                <a:solidFill>
                  <a:srgbClr val="FFFFFF"/>
                </a:solidFill>
                <a:latin typeface="Arial"/>
                <a:cs typeface="Arial"/>
              </a:rPr>
              <a:t>The online survey was created using the SurveyMonkey cloud-based software service.  </a:t>
            </a:r>
            <a:endParaRPr lang="en-US" dirty="0" smtClean="0">
              <a:solidFill>
                <a:srgbClr val="FFFFFF"/>
              </a:solidFill>
              <a:latin typeface="Arial"/>
              <a:cs typeface="Arial"/>
            </a:endParaRPr>
          </a:p>
          <a:p>
            <a:pPr marL="285750" indent="-285750">
              <a:buFont typeface="Arial"/>
              <a:buChar char="•"/>
            </a:pPr>
            <a:endParaRPr lang="en-US" dirty="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The </a:t>
            </a:r>
            <a:r>
              <a:rPr lang="en-US" dirty="0">
                <a:solidFill>
                  <a:srgbClr val="FFFFFF"/>
                </a:solidFill>
                <a:latin typeface="Arial"/>
                <a:cs typeface="Arial"/>
              </a:rPr>
              <a:t>survey took advantage of SurveyMonkey’s paid back-end programs that provided data analysis, sample selection, bias elimination, and data presentation tools.  </a:t>
            </a:r>
            <a:endParaRPr lang="en-US" dirty="0" smtClean="0">
              <a:solidFill>
                <a:srgbClr val="FFFFFF"/>
              </a:solidFill>
              <a:latin typeface="Arial"/>
              <a:cs typeface="Arial"/>
            </a:endParaRPr>
          </a:p>
          <a:p>
            <a:pPr marL="285750" indent="-285750">
              <a:buFont typeface="Arial"/>
              <a:buChar char="•"/>
            </a:pPr>
            <a:endParaRPr lang="en-US" dirty="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All </a:t>
            </a:r>
            <a:r>
              <a:rPr lang="en-US" dirty="0">
                <a:solidFill>
                  <a:srgbClr val="FFFFFF"/>
                </a:solidFill>
                <a:latin typeface="Arial"/>
                <a:cs typeface="Arial"/>
              </a:rPr>
              <a:t>but five of the </a:t>
            </a:r>
            <a:r>
              <a:rPr lang="en-US" dirty="0" smtClean="0">
                <a:solidFill>
                  <a:srgbClr val="FFFFFF"/>
                </a:solidFill>
                <a:latin typeface="Arial"/>
                <a:cs typeface="Arial"/>
              </a:rPr>
              <a:t>questions </a:t>
            </a:r>
            <a:r>
              <a:rPr lang="en-US" dirty="0">
                <a:solidFill>
                  <a:srgbClr val="FFFFFF"/>
                </a:solidFill>
                <a:latin typeface="Arial"/>
                <a:cs typeface="Arial"/>
              </a:rPr>
              <a:t>were designed to be multiple-choice with pre-selected answers that are easily quantified.  </a:t>
            </a:r>
            <a:endParaRPr lang="en-US" dirty="0" smtClean="0">
              <a:solidFill>
                <a:srgbClr val="FFFFFF"/>
              </a:solidFill>
              <a:latin typeface="Arial"/>
              <a:cs typeface="Arial"/>
            </a:endParaRPr>
          </a:p>
          <a:p>
            <a:endParaRPr lang="en-US" dirty="0">
              <a:solidFill>
                <a:srgbClr val="FFFFFF"/>
              </a:solidFill>
              <a:latin typeface="Arial"/>
              <a:cs typeface="Arial"/>
            </a:endParaRPr>
          </a:p>
          <a:p>
            <a:pPr marL="285750" indent="-285750">
              <a:buFont typeface="Arial"/>
              <a:buChar char="•"/>
            </a:pPr>
            <a:r>
              <a:rPr lang="en-US" dirty="0" smtClean="0">
                <a:solidFill>
                  <a:srgbClr val="FFFFFF"/>
                </a:solidFill>
                <a:latin typeface="Arial"/>
                <a:cs typeface="Arial"/>
              </a:rPr>
              <a:t>Three questions required </a:t>
            </a:r>
            <a:r>
              <a:rPr lang="en-US" dirty="0">
                <a:solidFill>
                  <a:srgbClr val="FFFFFF"/>
                </a:solidFill>
                <a:latin typeface="Arial"/>
                <a:cs typeface="Arial"/>
              </a:rPr>
              <a:t>individual </a:t>
            </a:r>
            <a:r>
              <a:rPr lang="en-US" dirty="0" smtClean="0">
                <a:solidFill>
                  <a:srgbClr val="FFFFFF"/>
                </a:solidFill>
                <a:latin typeface="Arial"/>
                <a:cs typeface="Arial"/>
              </a:rPr>
              <a:t>responses - two </a:t>
            </a:r>
            <a:r>
              <a:rPr lang="en-US" dirty="0">
                <a:solidFill>
                  <a:srgbClr val="FFFFFF"/>
                </a:solidFill>
                <a:latin typeface="Arial"/>
                <a:cs typeface="Arial"/>
              </a:rPr>
              <a:t>open-ended questions, and one requesting five pre-selected answers be ranked in order. </a:t>
            </a:r>
          </a:p>
          <a:p>
            <a:pPr marL="285750" indent="-285750">
              <a:buFont typeface="Arial"/>
              <a:buChar char="•"/>
            </a:pPr>
            <a:endParaRPr lang="en-US" dirty="0">
              <a:latin typeface="Arial"/>
              <a:cs typeface="Arial"/>
            </a:endParaRPr>
          </a:p>
        </p:txBody>
      </p:sp>
      <p:sp>
        <p:nvSpPr>
          <p:cNvPr id="8" name="object 2"/>
          <p:cNvSpPr txBox="1">
            <a:spLocks/>
          </p:cNvSpPr>
          <p:nvPr/>
        </p:nvSpPr>
        <p:spPr>
          <a:xfrm>
            <a:off x="1485900" y="228600"/>
            <a:ext cx="9220200" cy="430887"/>
          </a:xfrm>
          <a:prstGeom prst="rect">
            <a:avLst/>
          </a:prstGeom>
        </p:spPr>
        <p:txBody>
          <a:bodyPr vert="horz" wrap="square" lIns="0" tIns="0" rIns="0" bIns="0" rtlCol="0">
            <a:spAutoFit/>
          </a:bodyPr>
          <a:lstStyle>
            <a:lvl1pPr>
              <a:defRPr>
                <a:latin typeface="+mj-lt"/>
                <a:ea typeface="+mj-ea"/>
                <a:cs typeface="+mj-cs"/>
              </a:defRPr>
            </a:lvl1pPr>
          </a:lstStyle>
          <a:p>
            <a:pPr marR="5080" algn="ctr"/>
            <a:r>
              <a:rPr lang="en-US" sz="2800" spc="-5" dirty="0" smtClean="0">
                <a:solidFill>
                  <a:srgbClr val="E4CFB1"/>
                </a:solidFill>
                <a:latin typeface="Arial Black"/>
                <a:cs typeface="Arial Black"/>
              </a:rPr>
              <a:t>Development of the Survey</a:t>
            </a:r>
            <a:endParaRPr lang="en-US" sz="2800" spc="-5" dirty="0">
              <a:solidFill>
                <a:srgbClr val="E4CFB1"/>
              </a:solidFill>
              <a:latin typeface="Arial Black"/>
              <a:cs typeface="Arial Black"/>
            </a:endParaRPr>
          </a:p>
        </p:txBody>
      </p:sp>
    </p:spTree>
    <p:extLst>
      <p:ext uri="{BB962C8B-B14F-4D97-AF65-F5344CB8AC3E}">
        <p14:creationId xmlns:p14="http://schemas.microsoft.com/office/powerpoint/2010/main" val="379246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3593068"/>
            <a:ext cx="2133600" cy="369332"/>
          </a:xfrm>
          <a:prstGeom prst="rect">
            <a:avLst/>
          </a:prstGeom>
        </p:spPr>
        <p:txBody>
          <a:bodyPr vert="horz" wrap="square" lIns="0" tIns="0" rIns="0" bIns="0" rtlCol="0">
            <a:spAutoFit/>
          </a:bodyPr>
          <a:lstStyle/>
          <a:p>
            <a:pPr marL="12700">
              <a:lnSpc>
                <a:spcPct val="100000"/>
              </a:lnSpc>
            </a:pPr>
            <a:r>
              <a:rPr sz="2400" u="heavy" spc="-5" dirty="0">
                <a:solidFill>
                  <a:srgbClr val="E4CFB1"/>
                </a:solidFill>
                <a:latin typeface="Arial"/>
                <a:cs typeface="Arial"/>
              </a:rPr>
              <a:t>Survey</a:t>
            </a:r>
            <a:r>
              <a:rPr sz="2400" u="heavy" spc="-80" dirty="0">
                <a:solidFill>
                  <a:srgbClr val="E4CFB1"/>
                </a:solidFill>
                <a:latin typeface="Arial"/>
                <a:cs typeface="Arial"/>
              </a:rPr>
              <a:t> </a:t>
            </a:r>
            <a:r>
              <a:rPr sz="2400" u="heavy" spc="-5" dirty="0">
                <a:solidFill>
                  <a:srgbClr val="E4CFB1"/>
                </a:solidFill>
                <a:latin typeface="Arial"/>
                <a:cs typeface="Arial"/>
              </a:rPr>
              <a:t>Groups</a:t>
            </a:r>
            <a:endParaRPr sz="2400" dirty="0">
              <a:solidFill>
                <a:srgbClr val="E4CFB1"/>
              </a:solidFill>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448311747"/>
              </p:ext>
            </p:extLst>
          </p:nvPr>
        </p:nvGraphicFramePr>
        <p:xfrm>
          <a:off x="990600" y="4114800"/>
          <a:ext cx="5877246" cy="1895117"/>
        </p:xfrm>
        <a:graphic>
          <a:graphicData uri="http://schemas.openxmlformats.org/drawingml/2006/table">
            <a:tbl>
              <a:tblPr firstRow="1" bandRow="1">
                <a:tableStyleId>{2D5ABB26-0587-4C30-8999-92F81FD0307C}</a:tableStyleId>
              </a:tblPr>
              <a:tblGrid>
                <a:gridCol w="2844929">
                  <a:extLst>
                    <a:ext uri="{9D8B030D-6E8A-4147-A177-3AD203B41FA5}">
                      <a16:colId xmlns="" xmlns:a16="http://schemas.microsoft.com/office/drawing/2014/main" val="20000"/>
                    </a:ext>
                  </a:extLst>
                </a:gridCol>
                <a:gridCol w="1346071">
                  <a:extLst>
                    <a:ext uri="{9D8B030D-6E8A-4147-A177-3AD203B41FA5}">
                      <a16:colId xmlns="" xmlns:a16="http://schemas.microsoft.com/office/drawing/2014/main" val="20001"/>
                    </a:ext>
                  </a:extLst>
                </a:gridCol>
                <a:gridCol w="1686246">
                  <a:extLst>
                    <a:ext uri="{9D8B030D-6E8A-4147-A177-3AD203B41FA5}">
                      <a16:colId xmlns="" xmlns:a16="http://schemas.microsoft.com/office/drawing/2014/main" val="20002"/>
                    </a:ext>
                  </a:extLst>
                </a:gridCol>
              </a:tblGrid>
              <a:tr h="398780">
                <a:tc>
                  <a:txBody>
                    <a:bodyPr/>
                    <a:lstStyle/>
                    <a:p>
                      <a:pPr marL="22225">
                        <a:lnSpc>
                          <a:spcPct val="100000"/>
                        </a:lnSpc>
                        <a:spcBef>
                          <a:spcPts val="20"/>
                        </a:spcBef>
                      </a:pPr>
                      <a:r>
                        <a:rPr sz="2400" spc="-5" dirty="0">
                          <a:solidFill>
                            <a:srgbClr val="FFFFFF"/>
                          </a:solidFill>
                          <a:latin typeface="Arial"/>
                          <a:cs typeface="Arial"/>
                        </a:rPr>
                        <a:t>SHPOs</a:t>
                      </a:r>
                      <a:endParaRPr sz="2400" dirty="0">
                        <a:latin typeface="Arial"/>
                        <a:cs typeface="Arial"/>
                      </a:endParaRPr>
                    </a:p>
                  </a:txBody>
                  <a:tcPr marL="0" marR="0" marT="0" marB="0"/>
                </a:tc>
                <a:tc>
                  <a:txBody>
                    <a:bodyPr/>
                    <a:lstStyle/>
                    <a:p>
                      <a:pPr marR="215900" algn="ctr">
                        <a:lnSpc>
                          <a:spcPct val="100000"/>
                        </a:lnSpc>
                        <a:spcBef>
                          <a:spcPts val="20"/>
                        </a:spcBef>
                      </a:pPr>
                      <a:r>
                        <a:rPr lang="en-US" sz="2400" dirty="0" smtClean="0">
                          <a:solidFill>
                            <a:srgbClr val="FFFFFF"/>
                          </a:solidFill>
                          <a:latin typeface="Arial"/>
                          <a:cs typeface="Arial"/>
                        </a:rPr>
                        <a:t> </a:t>
                      </a:r>
                      <a:r>
                        <a:rPr sz="2400" dirty="0" smtClean="0">
                          <a:solidFill>
                            <a:srgbClr val="FFFFFF"/>
                          </a:solidFill>
                          <a:latin typeface="Arial"/>
                          <a:cs typeface="Arial"/>
                        </a:rPr>
                        <a:t>720</a:t>
                      </a:r>
                      <a:endParaRPr sz="2400" dirty="0">
                        <a:latin typeface="Arial"/>
                        <a:cs typeface="Arial"/>
                      </a:endParaRPr>
                    </a:p>
                  </a:txBody>
                  <a:tcPr marL="0" marR="0" marT="0" marB="0"/>
                </a:tc>
                <a:tc>
                  <a:txBody>
                    <a:bodyPr/>
                    <a:lstStyle/>
                    <a:p>
                      <a:pPr marL="680720" algn="ctr">
                        <a:lnSpc>
                          <a:spcPct val="100000"/>
                        </a:lnSpc>
                        <a:spcBef>
                          <a:spcPts val="20"/>
                        </a:spcBef>
                      </a:pPr>
                      <a:r>
                        <a:rPr sz="2400" dirty="0">
                          <a:solidFill>
                            <a:srgbClr val="FFFFFF"/>
                          </a:solidFill>
                          <a:latin typeface="Arial"/>
                          <a:cs typeface="Arial"/>
                        </a:rPr>
                        <a:t>43.2%</a:t>
                      </a:r>
                      <a:endParaRPr sz="2400" dirty="0">
                        <a:latin typeface="Arial"/>
                        <a:cs typeface="Arial"/>
                      </a:endParaRPr>
                    </a:p>
                  </a:txBody>
                  <a:tcPr marL="0" marR="0" marT="0" marB="0"/>
                </a:tc>
                <a:extLst>
                  <a:ext uri="{0D108BD9-81ED-4DB2-BD59-A6C34878D82A}">
                    <a16:rowId xmlns="" xmlns:a16="http://schemas.microsoft.com/office/drawing/2014/main" val="10000"/>
                  </a:ext>
                </a:extLst>
              </a:tr>
              <a:tr h="365637">
                <a:tc>
                  <a:txBody>
                    <a:bodyPr/>
                    <a:lstStyle/>
                    <a:p>
                      <a:pPr marL="22225">
                        <a:lnSpc>
                          <a:spcPts val="2645"/>
                        </a:lnSpc>
                      </a:pPr>
                      <a:r>
                        <a:rPr sz="2400" spc="-5" dirty="0">
                          <a:solidFill>
                            <a:srgbClr val="FFFFFF"/>
                          </a:solidFill>
                          <a:latin typeface="Arial"/>
                          <a:cs typeface="Arial"/>
                        </a:rPr>
                        <a:t>State</a:t>
                      </a:r>
                      <a:r>
                        <a:rPr sz="2400" spc="-70" dirty="0">
                          <a:solidFill>
                            <a:srgbClr val="FFFFFF"/>
                          </a:solidFill>
                          <a:latin typeface="Arial"/>
                          <a:cs typeface="Arial"/>
                        </a:rPr>
                        <a:t> </a:t>
                      </a:r>
                      <a:r>
                        <a:rPr sz="2400" spc="-35" dirty="0">
                          <a:solidFill>
                            <a:srgbClr val="FFFFFF"/>
                          </a:solidFill>
                          <a:latin typeface="Arial"/>
                          <a:cs typeface="Arial"/>
                        </a:rPr>
                        <a:t>DOTs</a:t>
                      </a:r>
                      <a:endParaRPr sz="2400" dirty="0">
                        <a:latin typeface="Arial"/>
                        <a:cs typeface="Arial"/>
                      </a:endParaRPr>
                    </a:p>
                  </a:txBody>
                  <a:tcPr marL="0" marR="0" marT="0" marB="0"/>
                </a:tc>
                <a:tc>
                  <a:txBody>
                    <a:bodyPr/>
                    <a:lstStyle/>
                    <a:p>
                      <a:pPr marL="377825">
                        <a:lnSpc>
                          <a:spcPts val="2645"/>
                        </a:lnSpc>
                      </a:pPr>
                      <a:r>
                        <a:rPr sz="2400" dirty="0">
                          <a:solidFill>
                            <a:srgbClr val="FFFFFF"/>
                          </a:solidFill>
                          <a:latin typeface="Arial"/>
                          <a:cs typeface="Arial"/>
                        </a:rPr>
                        <a:t>350</a:t>
                      </a:r>
                      <a:endParaRPr sz="2400" dirty="0">
                        <a:latin typeface="Arial"/>
                        <a:cs typeface="Arial"/>
                      </a:endParaRPr>
                    </a:p>
                  </a:txBody>
                  <a:tcPr marL="0" marR="0" marT="0" marB="0"/>
                </a:tc>
                <a:tc>
                  <a:txBody>
                    <a:bodyPr/>
                    <a:lstStyle/>
                    <a:p>
                      <a:pPr marL="223520" algn="ctr">
                        <a:lnSpc>
                          <a:spcPts val="2645"/>
                        </a:lnSpc>
                      </a:pPr>
                      <a:r>
                        <a:rPr lang="en-US" sz="2400" dirty="0" smtClean="0">
                          <a:solidFill>
                            <a:srgbClr val="FFFFFF"/>
                          </a:solidFill>
                          <a:latin typeface="Arial"/>
                          <a:cs typeface="Arial"/>
                        </a:rPr>
                        <a:t>     </a:t>
                      </a:r>
                      <a:r>
                        <a:rPr sz="2400" dirty="0" smtClean="0">
                          <a:solidFill>
                            <a:srgbClr val="FFFFFF"/>
                          </a:solidFill>
                          <a:latin typeface="Arial"/>
                          <a:cs typeface="Arial"/>
                        </a:rPr>
                        <a:t>21</a:t>
                      </a:r>
                      <a:r>
                        <a:rPr lang="en-US" sz="2400" dirty="0" smtClean="0">
                          <a:solidFill>
                            <a:srgbClr val="FFFFFF"/>
                          </a:solidFill>
                          <a:latin typeface="Arial"/>
                          <a:cs typeface="Arial"/>
                        </a:rPr>
                        <a:t>.0</a:t>
                      </a:r>
                      <a:r>
                        <a:rPr sz="2400" dirty="0" smtClean="0">
                          <a:solidFill>
                            <a:srgbClr val="FFFFFF"/>
                          </a:solidFill>
                          <a:latin typeface="Arial"/>
                          <a:cs typeface="Arial"/>
                        </a:rPr>
                        <a:t>%</a:t>
                      </a:r>
                      <a:endParaRPr sz="2400" dirty="0">
                        <a:latin typeface="Arial"/>
                        <a:cs typeface="Arial"/>
                      </a:endParaRPr>
                    </a:p>
                  </a:txBody>
                  <a:tcPr marL="0" marR="0" marT="0" marB="0"/>
                </a:tc>
                <a:extLst>
                  <a:ext uri="{0D108BD9-81ED-4DB2-BD59-A6C34878D82A}">
                    <a16:rowId xmlns="" xmlns:a16="http://schemas.microsoft.com/office/drawing/2014/main" val="10001"/>
                  </a:ext>
                </a:extLst>
              </a:tr>
              <a:tr h="366039">
                <a:tc>
                  <a:txBody>
                    <a:bodyPr/>
                    <a:lstStyle/>
                    <a:p>
                      <a:pPr marL="22225">
                        <a:lnSpc>
                          <a:spcPts val="2645"/>
                        </a:lnSpc>
                      </a:pPr>
                      <a:r>
                        <a:rPr sz="2400" spc="-5" dirty="0">
                          <a:solidFill>
                            <a:srgbClr val="FFFFFF"/>
                          </a:solidFill>
                          <a:latin typeface="Arial"/>
                          <a:cs typeface="Arial"/>
                        </a:rPr>
                        <a:t>CRM</a:t>
                      </a:r>
                      <a:r>
                        <a:rPr sz="2400" spc="-80" dirty="0">
                          <a:solidFill>
                            <a:srgbClr val="FFFFFF"/>
                          </a:solidFill>
                          <a:latin typeface="Arial"/>
                          <a:cs typeface="Arial"/>
                        </a:rPr>
                        <a:t> </a:t>
                      </a:r>
                      <a:r>
                        <a:rPr sz="2400" spc="-5" dirty="0">
                          <a:solidFill>
                            <a:srgbClr val="FFFFFF"/>
                          </a:solidFill>
                          <a:latin typeface="Arial"/>
                          <a:cs typeface="Arial"/>
                        </a:rPr>
                        <a:t>Practitioners</a:t>
                      </a:r>
                      <a:endParaRPr sz="2400">
                        <a:latin typeface="Arial"/>
                        <a:cs typeface="Arial"/>
                      </a:endParaRPr>
                    </a:p>
                  </a:txBody>
                  <a:tcPr marL="0" marR="0" marT="0" marB="0"/>
                </a:tc>
                <a:tc>
                  <a:txBody>
                    <a:bodyPr/>
                    <a:lstStyle/>
                    <a:p>
                      <a:pPr marL="377825">
                        <a:lnSpc>
                          <a:spcPts val="2645"/>
                        </a:lnSpc>
                      </a:pPr>
                      <a:r>
                        <a:rPr sz="2400" dirty="0" smtClean="0">
                          <a:solidFill>
                            <a:srgbClr val="FFFFFF"/>
                          </a:solidFill>
                          <a:latin typeface="Arial"/>
                          <a:cs typeface="Arial"/>
                        </a:rPr>
                        <a:t>290</a:t>
                      </a:r>
                      <a:endParaRPr sz="2400" dirty="0">
                        <a:latin typeface="Arial"/>
                        <a:cs typeface="Arial"/>
                      </a:endParaRPr>
                    </a:p>
                  </a:txBody>
                  <a:tcPr marL="0" marR="0" marT="0" marB="0"/>
                </a:tc>
                <a:tc>
                  <a:txBody>
                    <a:bodyPr/>
                    <a:lstStyle/>
                    <a:p>
                      <a:pPr marL="223520" algn="ctr">
                        <a:lnSpc>
                          <a:spcPts val="2645"/>
                        </a:lnSpc>
                      </a:pPr>
                      <a:r>
                        <a:rPr lang="en-US" sz="2400" dirty="0" smtClean="0">
                          <a:solidFill>
                            <a:srgbClr val="FFFFFF"/>
                          </a:solidFill>
                          <a:latin typeface="Arial"/>
                          <a:cs typeface="Arial"/>
                        </a:rPr>
                        <a:t>     </a:t>
                      </a:r>
                      <a:r>
                        <a:rPr sz="2400" dirty="0" smtClean="0">
                          <a:solidFill>
                            <a:srgbClr val="FFFFFF"/>
                          </a:solidFill>
                          <a:latin typeface="Arial"/>
                          <a:cs typeface="Arial"/>
                        </a:rPr>
                        <a:t>17.4</a:t>
                      </a:r>
                      <a:r>
                        <a:rPr sz="2400" dirty="0">
                          <a:solidFill>
                            <a:srgbClr val="FFFFFF"/>
                          </a:solidFill>
                          <a:latin typeface="Arial"/>
                          <a:cs typeface="Arial"/>
                        </a:rPr>
                        <a:t>%</a:t>
                      </a:r>
                      <a:endParaRPr sz="2400" dirty="0">
                        <a:latin typeface="Arial"/>
                        <a:cs typeface="Arial"/>
                      </a:endParaRPr>
                    </a:p>
                  </a:txBody>
                  <a:tcPr marL="0" marR="0" marT="0" marB="0"/>
                </a:tc>
                <a:extLst>
                  <a:ext uri="{0D108BD9-81ED-4DB2-BD59-A6C34878D82A}">
                    <a16:rowId xmlns="" xmlns:a16="http://schemas.microsoft.com/office/drawing/2014/main" val="10002"/>
                  </a:ext>
                </a:extLst>
              </a:tr>
              <a:tr h="365869">
                <a:tc>
                  <a:txBody>
                    <a:bodyPr/>
                    <a:lstStyle/>
                    <a:p>
                      <a:pPr marL="22225">
                        <a:lnSpc>
                          <a:spcPts val="2645"/>
                        </a:lnSpc>
                      </a:pPr>
                      <a:r>
                        <a:rPr sz="2400" spc="-5" dirty="0">
                          <a:solidFill>
                            <a:srgbClr val="FFFFFF"/>
                          </a:solidFill>
                          <a:latin typeface="Arial"/>
                          <a:cs typeface="Arial"/>
                        </a:rPr>
                        <a:t>THPOs</a:t>
                      </a:r>
                      <a:endParaRPr sz="2400">
                        <a:latin typeface="Arial"/>
                        <a:cs typeface="Arial"/>
                      </a:endParaRPr>
                    </a:p>
                  </a:txBody>
                  <a:tcPr marL="0" marR="0" marT="0" marB="0"/>
                </a:tc>
                <a:tc>
                  <a:txBody>
                    <a:bodyPr/>
                    <a:lstStyle/>
                    <a:p>
                      <a:pPr marR="215900" algn="ctr">
                        <a:lnSpc>
                          <a:spcPts val="2645"/>
                        </a:lnSpc>
                      </a:pPr>
                      <a:r>
                        <a:rPr lang="en-US" sz="2400" dirty="0" smtClean="0">
                          <a:solidFill>
                            <a:srgbClr val="FFFFFF"/>
                          </a:solidFill>
                          <a:latin typeface="Arial"/>
                          <a:cs typeface="Arial"/>
                        </a:rPr>
                        <a:t> </a:t>
                      </a:r>
                      <a:r>
                        <a:rPr sz="2400" dirty="0" smtClean="0">
                          <a:solidFill>
                            <a:srgbClr val="FFFFFF"/>
                          </a:solidFill>
                          <a:latin typeface="Arial"/>
                          <a:cs typeface="Arial"/>
                        </a:rPr>
                        <a:t>166</a:t>
                      </a:r>
                      <a:endParaRPr sz="2400" dirty="0">
                        <a:latin typeface="Arial"/>
                        <a:cs typeface="Arial"/>
                      </a:endParaRPr>
                    </a:p>
                  </a:txBody>
                  <a:tcPr marL="0" marR="0" marT="0" marB="0"/>
                </a:tc>
                <a:tc>
                  <a:txBody>
                    <a:bodyPr/>
                    <a:lstStyle/>
                    <a:p>
                      <a:pPr marL="680720" algn="ctr">
                        <a:lnSpc>
                          <a:spcPts val="2645"/>
                        </a:lnSpc>
                      </a:pPr>
                      <a:r>
                        <a:rPr sz="2400" dirty="0" smtClean="0">
                          <a:solidFill>
                            <a:srgbClr val="FFFFFF"/>
                          </a:solidFill>
                          <a:latin typeface="Arial"/>
                          <a:cs typeface="Arial"/>
                        </a:rPr>
                        <a:t>10</a:t>
                      </a:r>
                      <a:r>
                        <a:rPr lang="en-US" sz="2400" dirty="0" smtClean="0">
                          <a:solidFill>
                            <a:srgbClr val="FFFFFF"/>
                          </a:solidFill>
                          <a:latin typeface="Arial"/>
                          <a:cs typeface="Arial"/>
                        </a:rPr>
                        <a:t>.0</a:t>
                      </a:r>
                      <a:r>
                        <a:rPr sz="2400" dirty="0" smtClean="0">
                          <a:solidFill>
                            <a:srgbClr val="FFFFFF"/>
                          </a:solidFill>
                          <a:latin typeface="Arial"/>
                          <a:cs typeface="Arial"/>
                        </a:rPr>
                        <a:t>%</a:t>
                      </a:r>
                      <a:endParaRPr sz="2400" dirty="0">
                        <a:latin typeface="Arial"/>
                        <a:cs typeface="Arial"/>
                      </a:endParaRPr>
                    </a:p>
                  </a:txBody>
                  <a:tcPr marL="0" marR="0" marT="0" marB="0"/>
                </a:tc>
                <a:extLst>
                  <a:ext uri="{0D108BD9-81ED-4DB2-BD59-A6C34878D82A}">
                    <a16:rowId xmlns="" xmlns:a16="http://schemas.microsoft.com/office/drawing/2014/main" val="10003"/>
                  </a:ext>
                </a:extLst>
              </a:tr>
              <a:tr h="398792">
                <a:tc>
                  <a:txBody>
                    <a:bodyPr/>
                    <a:lstStyle/>
                    <a:p>
                      <a:pPr marL="22225">
                        <a:lnSpc>
                          <a:spcPts val="2645"/>
                        </a:lnSpc>
                      </a:pPr>
                      <a:r>
                        <a:rPr sz="2400" spc="-20" dirty="0">
                          <a:solidFill>
                            <a:srgbClr val="FFFFFF"/>
                          </a:solidFill>
                          <a:latin typeface="Arial"/>
                          <a:cs typeface="Arial"/>
                        </a:rPr>
                        <a:t>Federal</a:t>
                      </a:r>
                      <a:r>
                        <a:rPr sz="2400" spc="-85" dirty="0">
                          <a:solidFill>
                            <a:srgbClr val="FFFFFF"/>
                          </a:solidFill>
                          <a:latin typeface="Arial"/>
                          <a:cs typeface="Arial"/>
                        </a:rPr>
                        <a:t> </a:t>
                      </a:r>
                      <a:r>
                        <a:rPr sz="2400" spc="-5" dirty="0">
                          <a:solidFill>
                            <a:srgbClr val="FFFFFF"/>
                          </a:solidFill>
                          <a:latin typeface="Arial"/>
                          <a:cs typeface="Arial"/>
                        </a:rPr>
                        <a:t>Agencies</a:t>
                      </a:r>
                      <a:endParaRPr sz="2400">
                        <a:latin typeface="Arial"/>
                        <a:cs typeface="Arial"/>
                      </a:endParaRPr>
                    </a:p>
                  </a:txBody>
                  <a:tcPr marL="0" marR="0" marT="0" marB="0"/>
                </a:tc>
                <a:tc>
                  <a:txBody>
                    <a:bodyPr/>
                    <a:lstStyle/>
                    <a:p>
                      <a:pPr marL="377825">
                        <a:lnSpc>
                          <a:spcPts val="2645"/>
                        </a:lnSpc>
                      </a:pPr>
                      <a:r>
                        <a:rPr sz="2400" dirty="0" smtClean="0">
                          <a:solidFill>
                            <a:srgbClr val="FFFFFF"/>
                          </a:solidFill>
                          <a:latin typeface="Arial"/>
                          <a:cs typeface="Arial"/>
                        </a:rPr>
                        <a:t>140</a:t>
                      </a:r>
                      <a:endParaRPr sz="2400" dirty="0">
                        <a:latin typeface="Arial"/>
                        <a:cs typeface="Arial"/>
                      </a:endParaRPr>
                    </a:p>
                  </a:txBody>
                  <a:tcPr marL="0" marR="0" marT="0" marB="0"/>
                </a:tc>
                <a:tc>
                  <a:txBody>
                    <a:bodyPr/>
                    <a:lstStyle/>
                    <a:p>
                      <a:pPr marL="223520" algn="ctr">
                        <a:lnSpc>
                          <a:spcPts val="2645"/>
                        </a:lnSpc>
                      </a:pPr>
                      <a:r>
                        <a:rPr lang="en-US" sz="2400" dirty="0" smtClean="0">
                          <a:solidFill>
                            <a:srgbClr val="FFFFFF"/>
                          </a:solidFill>
                          <a:latin typeface="Arial"/>
                          <a:cs typeface="Arial"/>
                        </a:rPr>
                        <a:t>        </a:t>
                      </a:r>
                      <a:r>
                        <a:rPr sz="2400" dirty="0" smtClean="0">
                          <a:solidFill>
                            <a:srgbClr val="FFFFFF"/>
                          </a:solidFill>
                          <a:latin typeface="Arial"/>
                          <a:cs typeface="Arial"/>
                        </a:rPr>
                        <a:t>8.4</a:t>
                      </a:r>
                      <a:r>
                        <a:rPr sz="2400" dirty="0">
                          <a:solidFill>
                            <a:srgbClr val="FFFFFF"/>
                          </a:solidFill>
                          <a:latin typeface="Arial"/>
                          <a:cs typeface="Arial"/>
                        </a:rPr>
                        <a:t>%</a:t>
                      </a:r>
                      <a:endParaRPr sz="2400" dirty="0">
                        <a:latin typeface="Arial"/>
                        <a:cs typeface="Arial"/>
                      </a:endParaRPr>
                    </a:p>
                  </a:txBody>
                  <a:tcPr marL="0" marR="0" marT="0" marB="0"/>
                </a:tc>
                <a:extLst>
                  <a:ext uri="{0D108BD9-81ED-4DB2-BD59-A6C34878D82A}">
                    <a16:rowId xmlns="" xmlns:a16="http://schemas.microsoft.com/office/drawing/2014/main" val="10004"/>
                  </a:ext>
                </a:extLst>
              </a:tr>
            </a:tbl>
          </a:graphicData>
        </a:graphic>
      </p:graphicFrame>
      <p:sp>
        <p:nvSpPr>
          <p:cNvPr id="5" name="object 5"/>
          <p:cNvSpPr txBox="1"/>
          <p:nvPr/>
        </p:nvSpPr>
        <p:spPr>
          <a:xfrm>
            <a:off x="531114" y="243840"/>
            <a:ext cx="11129773" cy="2949525"/>
          </a:xfrm>
          <a:prstGeom prst="rect">
            <a:avLst/>
          </a:prstGeom>
          <a:ln w="9144">
            <a:noFill/>
          </a:ln>
        </p:spPr>
        <p:txBody>
          <a:bodyPr vert="horz" wrap="square" lIns="0" tIns="31750" rIns="0" bIns="0" rtlCol="0">
            <a:spAutoFit/>
          </a:bodyPr>
          <a:lstStyle/>
          <a:p>
            <a:pPr algn="ctr">
              <a:lnSpc>
                <a:spcPct val="100000"/>
              </a:lnSpc>
              <a:spcBef>
                <a:spcPts val="250"/>
              </a:spcBef>
            </a:pPr>
            <a:r>
              <a:rPr sz="2800" u="sng" dirty="0">
                <a:solidFill>
                  <a:srgbClr val="E4CFB1"/>
                </a:solidFill>
                <a:latin typeface="Arial Black"/>
                <a:cs typeface="Arial Black"/>
              </a:rPr>
              <a:t>Survey</a:t>
            </a:r>
            <a:r>
              <a:rPr sz="2800" u="sng" spc="-100" dirty="0">
                <a:solidFill>
                  <a:srgbClr val="E4CFB1"/>
                </a:solidFill>
                <a:latin typeface="Arial Black"/>
                <a:cs typeface="Arial Black"/>
              </a:rPr>
              <a:t> </a:t>
            </a:r>
            <a:r>
              <a:rPr lang="en-US" sz="2800" u="sng" dirty="0" smtClean="0">
                <a:solidFill>
                  <a:srgbClr val="E4CFB1"/>
                </a:solidFill>
                <a:latin typeface="Arial Black"/>
                <a:cs typeface="Arial Black"/>
              </a:rPr>
              <a:t>Response Data</a:t>
            </a:r>
            <a:endParaRPr sz="2800" dirty="0">
              <a:latin typeface="Arial Black"/>
              <a:cs typeface="Arial Black"/>
            </a:endParaRPr>
          </a:p>
          <a:p>
            <a:pPr>
              <a:lnSpc>
                <a:spcPct val="100000"/>
              </a:lnSpc>
              <a:spcBef>
                <a:spcPts val="40"/>
              </a:spcBef>
            </a:pPr>
            <a:endParaRPr sz="2050" dirty="0">
              <a:latin typeface="Times New Roman"/>
              <a:cs typeface="Times New Roman"/>
            </a:endParaRPr>
          </a:p>
          <a:p>
            <a:pPr marL="344488" indent="-342900">
              <a:lnSpc>
                <a:spcPct val="100000"/>
              </a:lnSpc>
              <a:buFont typeface="Arial"/>
              <a:buChar char="•"/>
              <a:tabLst>
                <a:tab pos="0" algn="l"/>
                <a:tab pos="630238" algn="l"/>
              </a:tabLst>
            </a:pPr>
            <a:r>
              <a:rPr sz="2000" dirty="0">
                <a:solidFill>
                  <a:schemeClr val="bg1"/>
                </a:solidFill>
                <a:latin typeface="Arial"/>
                <a:cs typeface="Arial"/>
              </a:rPr>
              <a:t>53% of </a:t>
            </a:r>
            <a:r>
              <a:rPr sz="2000" spc="-5" dirty="0">
                <a:solidFill>
                  <a:schemeClr val="bg1"/>
                </a:solidFill>
                <a:latin typeface="Arial"/>
                <a:cs typeface="Arial"/>
              </a:rPr>
              <a:t>the email </a:t>
            </a:r>
            <a:r>
              <a:rPr sz="2000" spc="-10" dirty="0">
                <a:solidFill>
                  <a:schemeClr val="bg1"/>
                </a:solidFill>
                <a:latin typeface="Arial"/>
                <a:cs typeface="Arial"/>
              </a:rPr>
              <a:t>invitations were </a:t>
            </a:r>
            <a:r>
              <a:rPr sz="2000" dirty="0">
                <a:solidFill>
                  <a:schemeClr val="bg1"/>
                </a:solidFill>
                <a:latin typeface="Arial"/>
                <a:cs typeface="Arial"/>
              </a:rPr>
              <a:t>opened; 43.6% </a:t>
            </a:r>
            <a:r>
              <a:rPr sz="2000" spc="-10" dirty="0">
                <a:solidFill>
                  <a:schemeClr val="bg1"/>
                </a:solidFill>
                <a:latin typeface="Arial"/>
                <a:cs typeface="Arial"/>
              </a:rPr>
              <a:t>were </a:t>
            </a:r>
            <a:r>
              <a:rPr sz="2000" dirty="0">
                <a:solidFill>
                  <a:schemeClr val="bg1"/>
                </a:solidFill>
                <a:latin typeface="Arial"/>
                <a:cs typeface="Arial"/>
              </a:rPr>
              <a:t>unopened; </a:t>
            </a:r>
            <a:r>
              <a:rPr sz="2000" spc="-5" dirty="0">
                <a:solidFill>
                  <a:schemeClr val="bg1"/>
                </a:solidFill>
                <a:latin typeface="Arial"/>
                <a:cs typeface="Arial"/>
              </a:rPr>
              <a:t>and </a:t>
            </a:r>
            <a:r>
              <a:rPr sz="2000" dirty="0">
                <a:solidFill>
                  <a:schemeClr val="bg1"/>
                </a:solidFill>
                <a:latin typeface="Arial"/>
                <a:cs typeface="Arial"/>
              </a:rPr>
              <a:t>2.4% </a:t>
            </a:r>
            <a:r>
              <a:rPr sz="2000" spc="-10" dirty="0">
                <a:solidFill>
                  <a:schemeClr val="bg1"/>
                </a:solidFill>
                <a:latin typeface="Arial"/>
                <a:cs typeface="Arial"/>
              </a:rPr>
              <a:t>were </a:t>
            </a:r>
            <a:r>
              <a:rPr sz="2000" dirty="0">
                <a:solidFill>
                  <a:schemeClr val="bg1"/>
                </a:solidFill>
                <a:latin typeface="Arial"/>
                <a:cs typeface="Arial"/>
              </a:rPr>
              <a:t>not</a:t>
            </a:r>
            <a:r>
              <a:rPr sz="2000" spc="190" dirty="0">
                <a:solidFill>
                  <a:schemeClr val="bg1"/>
                </a:solidFill>
                <a:latin typeface="Arial"/>
                <a:cs typeface="Arial"/>
              </a:rPr>
              <a:t> </a:t>
            </a:r>
            <a:r>
              <a:rPr sz="2000" spc="-10" dirty="0">
                <a:solidFill>
                  <a:schemeClr val="bg1"/>
                </a:solidFill>
                <a:latin typeface="Arial"/>
                <a:cs typeface="Arial"/>
              </a:rPr>
              <a:t>delivered</a:t>
            </a:r>
            <a:endParaRPr sz="2000" dirty="0">
              <a:solidFill>
                <a:schemeClr val="bg1"/>
              </a:solidFill>
              <a:latin typeface="Arial"/>
              <a:cs typeface="Arial"/>
            </a:endParaRPr>
          </a:p>
          <a:p>
            <a:pPr>
              <a:lnSpc>
                <a:spcPct val="100000"/>
              </a:lnSpc>
              <a:spcBef>
                <a:spcPts val="45"/>
              </a:spcBef>
              <a:buClr>
                <a:srgbClr val="E4CFB1"/>
              </a:buClr>
              <a:buFont typeface="Arial"/>
              <a:buChar char="•"/>
            </a:pPr>
            <a:endParaRPr sz="2000" dirty="0">
              <a:solidFill>
                <a:schemeClr val="bg1"/>
              </a:solidFill>
              <a:latin typeface="Arial"/>
              <a:cs typeface="Arial"/>
            </a:endParaRPr>
          </a:p>
          <a:p>
            <a:pPr marL="341313" lvl="1" indent="-341313">
              <a:lnSpc>
                <a:spcPct val="100000"/>
              </a:lnSpc>
              <a:buFont typeface="Arial"/>
              <a:buChar char="•"/>
              <a:tabLst>
                <a:tab pos="0" algn="l"/>
              </a:tabLst>
            </a:pPr>
            <a:r>
              <a:rPr sz="2000" dirty="0">
                <a:solidFill>
                  <a:schemeClr val="bg1"/>
                </a:solidFill>
                <a:latin typeface="Arial"/>
                <a:cs typeface="Arial"/>
              </a:rPr>
              <a:t>The survey </a:t>
            </a:r>
            <a:r>
              <a:rPr sz="2000" spc="-15" dirty="0">
                <a:solidFill>
                  <a:schemeClr val="bg1"/>
                </a:solidFill>
                <a:latin typeface="Arial"/>
                <a:cs typeface="Arial"/>
              </a:rPr>
              <a:t>received </a:t>
            </a:r>
            <a:r>
              <a:rPr sz="2000" dirty="0">
                <a:solidFill>
                  <a:schemeClr val="bg1"/>
                </a:solidFill>
                <a:latin typeface="Arial"/>
                <a:cs typeface="Arial"/>
              </a:rPr>
              <a:t>a 35.4% </a:t>
            </a:r>
            <a:r>
              <a:rPr sz="2000" spc="-5" dirty="0">
                <a:solidFill>
                  <a:schemeClr val="bg1"/>
                </a:solidFill>
                <a:latin typeface="Arial"/>
                <a:cs typeface="Arial"/>
              </a:rPr>
              <a:t>click </a:t>
            </a:r>
            <a:r>
              <a:rPr sz="2000" dirty="0">
                <a:solidFill>
                  <a:schemeClr val="bg1"/>
                </a:solidFill>
                <a:latin typeface="Arial"/>
                <a:cs typeface="Arial"/>
              </a:rPr>
              <a:t>through rate with 590 </a:t>
            </a:r>
            <a:r>
              <a:rPr sz="2000" spc="-5" dirty="0">
                <a:solidFill>
                  <a:schemeClr val="bg1"/>
                </a:solidFill>
                <a:latin typeface="Arial"/>
                <a:cs typeface="Arial"/>
              </a:rPr>
              <a:t>clicking </a:t>
            </a:r>
            <a:r>
              <a:rPr sz="2000" dirty="0">
                <a:solidFill>
                  <a:schemeClr val="bg1"/>
                </a:solidFill>
                <a:latin typeface="Arial"/>
                <a:cs typeface="Arial"/>
              </a:rPr>
              <a:t>through </a:t>
            </a:r>
            <a:r>
              <a:rPr sz="2000" spc="-5" dirty="0">
                <a:solidFill>
                  <a:schemeClr val="bg1"/>
                </a:solidFill>
                <a:latin typeface="Arial"/>
                <a:cs typeface="Arial"/>
              </a:rPr>
              <a:t>the </a:t>
            </a:r>
            <a:r>
              <a:rPr sz="2000" dirty="0">
                <a:solidFill>
                  <a:schemeClr val="bg1"/>
                </a:solidFill>
                <a:latin typeface="Arial"/>
                <a:cs typeface="Arial"/>
              </a:rPr>
              <a:t>entire</a:t>
            </a:r>
            <a:r>
              <a:rPr sz="2000" spc="-40" dirty="0">
                <a:solidFill>
                  <a:schemeClr val="bg1"/>
                </a:solidFill>
                <a:latin typeface="Arial"/>
                <a:cs typeface="Arial"/>
              </a:rPr>
              <a:t> </a:t>
            </a:r>
            <a:r>
              <a:rPr sz="2000" dirty="0">
                <a:solidFill>
                  <a:schemeClr val="bg1"/>
                </a:solidFill>
                <a:latin typeface="Arial"/>
                <a:cs typeface="Arial"/>
              </a:rPr>
              <a:t>survey</a:t>
            </a:r>
          </a:p>
          <a:p>
            <a:pPr lvl="1">
              <a:lnSpc>
                <a:spcPct val="100000"/>
              </a:lnSpc>
              <a:spcBef>
                <a:spcPts val="45"/>
              </a:spcBef>
              <a:buClr>
                <a:srgbClr val="E4CFB1"/>
              </a:buClr>
              <a:buFont typeface="Arial"/>
              <a:buChar char="•"/>
            </a:pPr>
            <a:endParaRPr sz="2000" dirty="0">
              <a:solidFill>
                <a:schemeClr val="bg1"/>
              </a:solidFill>
              <a:latin typeface="Arial"/>
              <a:cs typeface="Arial"/>
            </a:endParaRPr>
          </a:p>
          <a:p>
            <a:pPr marL="342900" lvl="2" indent="-342900">
              <a:lnSpc>
                <a:spcPct val="100000"/>
              </a:lnSpc>
              <a:buFont typeface="Arial"/>
              <a:buChar char="•"/>
              <a:tabLst>
                <a:tab pos="341313" algn="l"/>
              </a:tabLst>
            </a:pPr>
            <a:r>
              <a:rPr sz="2000" dirty="0">
                <a:solidFill>
                  <a:schemeClr val="bg1"/>
                </a:solidFill>
                <a:latin typeface="Arial"/>
                <a:cs typeface="Arial"/>
              </a:rPr>
              <a:t>The </a:t>
            </a:r>
            <a:r>
              <a:rPr sz="2000" spc="-5" dirty="0">
                <a:solidFill>
                  <a:schemeClr val="bg1"/>
                </a:solidFill>
                <a:latin typeface="Arial"/>
                <a:cs typeface="Arial"/>
              </a:rPr>
              <a:t>survey </a:t>
            </a:r>
            <a:r>
              <a:rPr sz="2000" spc="-15" dirty="0">
                <a:solidFill>
                  <a:schemeClr val="bg1"/>
                </a:solidFill>
                <a:latin typeface="Arial"/>
                <a:cs typeface="Arial"/>
              </a:rPr>
              <a:t>received </a:t>
            </a:r>
            <a:r>
              <a:rPr sz="2000" dirty="0">
                <a:solidFill>
                  <a:schemeClr val="bg1"/>
                </a:solidFill>
                <a:latin typeface="Arial"/>
                <a:cs typeface="Arial"/>
              </a:rPr>
              <a:t>524 </a:t>
            </a:r>
            <a:r>
              <a:rPr sz="2000" spc="-5" dirty="0">
                <a:solidFill>
                  <a:schemeClr val="bg1"/>
                </a:solidFill>
                <a:latin typeface="Arial"/>
                <a:cs typeface="Arial"/>
              </a:rPr>
              <a:t>responses </a:t>
            </a:r>
            <a:r>
              <a:rPr sz="2000" dirty="0">
                <a:solidFill>
                  <a:schemeClr val="bg1"/>
                </a:solidFill>
                <a:latin typeface="Arial"/>
                <a:cs typeface="Arial"/>
              </a:rPr>
              <a:t>or 31.4% of </a:t>
            </a:r>
            <a:r>
              <a:rPr sz="2000" spc="-5" dirty="0">
                <a:solidFill>
                  <a:schemeClr val="bg1"/>
                </a:solidFill>
                <a:latin typeface="Arial"/>
                <a:cs typeface="Arial"/>
              </a:rPr>
              <a:t>the total</a:t>
            </a:r>
            <a:r>
              <a:rPr sz="2000" spc="310" dirty="0">
                <a:solidFill>
                  <a:schemeClr val="bg1"/>
                </a:solidFill>
                <a:latin typeface="Arial"/>
                <a:cs typeface="Arial"/>
              </a:rPr>
              <a:t> </a:t>
            </a:r>
            <a:r>
              <a:rPr sz="2000" spc="-5" dirty="0">
                <a:solidFill>
                  <a:schemeClr val="bg1"/>
                </a:solidFill>
                <a:latin typeface="Arial"/>
                <a:cs typeface="Arial"/>
              </a:rPr>
              <a:t>recipients</a:t>
            </a:r>
            <a:endParaRPr sz="2000" dirty="0">
              <a:solidFill>
                <a:schemeClr val="bg1"/>
              </a:solidFill>
              <a:latin typeface="Arial"/>
              <a:cs typeface="Arial"/>
            </a:endParaRPr>
          </a:p>
          <a:p>
            <a:pPr lvl="2">
              <a:lnSpc>
                <a:spcPct val="100000"/>
              </a:lnSpc>
              <a:buClr>
                <a:srgbClr val="E4CFB1"/>
              </a:buClr>
              <a:buFont typeface="Arial"/>
              <a:buChar char="•"/>
            </a:pPr>
            <a:endParaRPr sz="2000" dirty="0">
              <a:solidFill>
                <a:schemeClr val="bg1"/>
              </a:solidFill>
              <a:latin typeface="Arial"/>
              <a:cs typeface="Arial"/>
            </a:endParaRPr>
          </a:p>
          <a:p>
            <a:pPr marL="0" lvl="3" indent="341313" defTabSz="-1774825">
              <a:lnSpc>
                <a:spcPct val="100000"/>
              </a:lnSpc>
              <a:buFont typeface="Arial"/>
              <a:buChar char="•"/>
            </a:pPr>
            <a:r>
              <a:rPr sz="2000" dirty="0">
                <a:solidFill>
                  <a:schemeClr val="bg1"/>
                </a:solidFill>
                <a:latin typeface="Arial"/>
                <a:cs typeface="Arial"/>
              </a:rPr>
              <a:t>80% </a:t>
            </a:r>
            <a:r>
              <a:rPr sz="2000" spc="-10" dirty="0">
                <a:solidFill>
                  <a:schemeClr val="bg1"/>
                </a:solidFill>
                <a:latin typeface="Arial"/>
                <a:cs typeface="Arial"/>
              </a:rPr>
              <a:t>answered </a:t>
            </a:r>
            <a:r>
              <a:rPr sz="2000" spc="-5" dirty="0">
                <a:solidFill>
                  <a:schemeClr val="bg1"/>
                </a:solidFill>
                <a:latin typeface="Arial"/>
                <a:cs typeface="Arial"/>
              </a:rPr>
              <a:t>all </a:t>
            </a:r>
            <a:r>
              <a:rPr sz="2000" dirty="0">
                <a:solidFill>
                  <a:schemeClr val="bg1"/>
                </a:solidFill>
                <a:latin typeface="Arial"/>
                <a:cs typeface="Arial"/>
              </a:rPr>
              <a:t>40 questions; 20% </a:t>
            </a:r>
            <a:r>
              <a:rPr sz="2000" spc="-10" dirty="0">
                <a:solidFill>
                  <a:schemeClr val="bg1"/>
                </a:solidFill>
                <a:latin typeface="Arial"/>
                <a:cs typeface="Arial"/>
              </a:rPr>
              <a:t>were </a:t>
            </a:r>
            <a:r>
              <a:rPr sz="2000" spc="5" dirty="0">
                <a:solidFill>
                  <a:schemeClr val="bg1"/>
                </a:solidFill>
                <a:latin typeface="Arial"/>
                <a:cs typeface="Arial"/>
              </a:rPr>
              <a:t>partial</a:t>
            </a:r>
            <a:r>
              <a:rPr sz="2000" spc="-90" dirty="0">
                <a:solidFill>
                  <a:schemeClr val="bg1"/>
                </a:solidFill>
                <a:latin typeface="Arial"/>
                <a:cs typeface="Arial"/>
              </a:rPr>
              <a:t> </a:t>
            </a:r>
            <a:r>
              <a:rPr sz="2000" dirty="0">
                <a:solidFill>
                  <a:schemeClr val="bg1"/>
                </a:solidFill>
                <a:latin typeface="Arial"/>
                <a:cs typeface="Arial"/>
              </a:rPr>
              <a:t>completions</a:t>
            </a:r>
          </a:p>
        </p:txBody>
      </p:sp>
    </p:spTree>
    <p:extLst>
      <p:ext uri="{BB962C8B-B14F-4D97-AF65-F5344CB8AC3E}">
        <p14:creationId xmlns:p14="http://schemas.microsoft.com/office/powerpoint/2010/main" val="4135034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 y="0"/>
            <a:ext cx="11353800" cy="497572"/>
          </a:xfrm>
          <a:prstGeom prst="rect">
            <a:avLst/>
          </a:prstGeom>
        </p:spPr>
        <p:txBody>
          <a:bodyPr vert="horz" wrap="square" lIns="0" tIns="66040" rIns="0" bIns="0" rtlCol="0">
            <a:spAutoFit/>
          </a:bodyPr>
          <a:lstStyle/>
          <a:p>
            <a:pPr marL="1588" algn="ctr">
              <a:lnSpc>
                <a:spcPct val="100000"/>
              </a:lnSpc>
            </a:pPr>
            <a:r>
              <a:rPr u="none" spc="-5" dirty="0">
                <a:solidFill>
                  <a:srgbClr val="E4CFB1"/>
                </a:solidFill>
                <a:latin typeface="Arial Black"/>
                <a:cs typeface="Arial Black"/>
              </a:rPr>
              <a:t>Historic </a:t>
            </a:r>
            <a:r>
              <a:rPr u="none" spc="-20" dirty="0">
                <a:solidFill>
                  <a:srgbClr val="E4CFB1"/>
                </a:solidFill>
                <a:latin typeface="Arial Black"/>
                <a:cs typeface="Arial Black"/>
              </a:rPr>
              <a:t>Roads </a:t>
            </a:r>
            <a:r>
              <a:rPr u="none" spc="-5" dirty="0">
                <a:solidFill>
                  <a:srgbClr val="E4CFB1"/>
                </a:solidFill>
                <a:latin typeface="Arial Black"/>
                <a:cs typeface="Arial Black"/>
              </a:rPr>
              <a:t>Online Survey</a:t>
            </a:r>
            <a:r>
              <a:rPr u="none" spc="55" dirty="0">
                <a:solidFill>
                  <a:srgbClr val="E4CFB1"/>
                </a:solidFill>
                <a:latin typeface="Arial Black"/>
                <a:cs typeface="Arial Black"/>
              </a:rPr>
              <a:t> </a:t>
            </a:r>
            <a:r>
              <a:rPr u="none" spc="-5" dirty="0" smtClean="0">
                <a:solidFill>
                  <a:srgbClr val="E4CFB1"/>
                </a:solidFill>
                <a:latin typeface="Arial Black"/>
                <a:cs typeface="Arial Black"/>
              </a:rPr>
              <a:t>Questions</a:t>
            </a:r>
            <a:r>
              <a:rPr lang="en-US" u="none" spc="-5" dirty="0" smtClean="0">
                <a:solidFill>
                  <a:srgbClr val="E4CFB1"/>
                </a:solidFill>
                <a:latin typeface="Arial Black"/>
                <a:cs typeface="Arial Black"/>
              </a:rPr>
              <a:t> - Respondents</a:t>
            </a:r>
            <a:endParaRPr dirty="0">
              <a:latin typeface="Arial Black"/>
              <a:cs typeface="Arial Black"/>
            </a:endParaRPr>
          </a:p>
        </p:txBody>
      </p:sp>
      <p:sp>
        <p:nvSpPr>
          <p:cNvPr id="3" name="object 3"/>
          <p:cNvSpPr/>
          <p:nvPr/>
        </p:nvSpPr>
        <p:spPr>
          <a:xfrm>
            <a:off x="609600" y="838200"/>
            <a:ext cx="5181600" cy="5067468"/>
          </a:xfrm>
          <a:custGeom>
            <a:avLst/>
            <a:gdLst/>
            <a:ahLst/>
            <a:cxnLst/>
            <a:rect l="l" t="t" r="r" b="b"/>
            <a:pathLst>
              <a:path w="5477510" h="5356860">
                <a:moveTo>
                  <a:pt x="0" y="5356860"/>
                </a:moveTo>
                <a:lnTo>
                  <a:pt x="5477256" y="5356860"/>
                </a:lnTo>
                <a:lnTo>
                  <a:pt x="5477256" y="0"/>
                </a:lnTo>
                <a:lnTo>
                  <a:pt x="0" y="0"/>
                </a:lnTo>
                <a:lnTo>
                  <a:pt x="0" y="5356860"/>
                </a:lnTo>
                <a:close/>
              </a:path>
            </a:pathLst>
          </a:custGeom>
          <a:solidFill>
            <a:srgbClr val="FFFFFF"/>
          </a:solidFill>
        </p:spPr>
        <p:txBody>
          <a:bodyPr wrap="square" lIns="0" tIns="0" rIns="0" bIns="0" rtlCol="0"/>
          <a:lstStyle/>
          <a:p>
            <a:endParaRPr/>
          </a:p>
        </p:txBody>
      </p:sp>
      <p:sp>
        <p:nvSpPr>
          <p:cNvPr id="4" name="object 4"/>
          <p:cNvSpPr/>
          <p:nvPr/>
        </p:nvSpPr>
        <p:spPr>
          <a:xfrm>
            <a:off x="609600" y="1503703"/>
            <a:ext cx="4958132" cy="263408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59614" y="883923"/>
            <a:ext cx="4267341" cy="719428"/>
          </a:xfrm>
          <a:prstGeom prst="rect">
            <a:avLst/>
          </a:prstGeom>
        </p:spPr>
        <p:txBody>
          <a:bodyPr vert="horz" wrap="square" lIns="0" tIns="0" rIns="0" bIns="0" rtlCol="0">
            <a:spAutoFit/>
          </a:bodyPr>
          <a:lstStyle/>
          <a:p>
            <a:pPr marL="12700">
              <a:lnSpc>
                <a:spcPct val="100000"/>
              </a:lnSpc>
            </a:pPr>
            <a:r>
              <a:rPr sz="1000" b="1" spc="10" dirty="0">
                <a:latin typeface="Cambria"/>
                <a:cs typeface="Cambria"/>
              </a:rPr>
              <a:t>CATEGORY 1 – RESPONDENT</a:t>
            </a:r>
            <a:r>
              <a:rPr sz="1000" b="1" spc="-45" dirty="0">
                <a:latin typeface="Cambria"/>
                <a:cs typeface="Cambria"/>
              </a:rPr>
              <a:t> </a:t>
            </a:r>
            <a:r>
              <a:rPr sz="1000" b="1" spc="5" dirty="0">
                <a:latin typeface="Cambria"/>
                <a:cs typeface="Cambria"/>
              </a:rPr>
              <a:t>INFORMATION</a:t>
            </a:r>
            <a:endParaRPr sz="1000" dirty="0">
              <a:latin typeface="Cambria"/>
              <a:cs typeface="Cambria"/>
            </a:endParaRPr>
          </a:p>
          <a:p>
            <a:pPr>
              <a:lnSpc>
                <a:spcPct val="100000"/>
              </a:lnSpc>
              <a:spcBef>
                <a:spcPts val="10"/>
              </a:spcBef>
            </a:pPr>
            <a:endParaRPr sz="950" dirty="0">
              <a:latin typeface="Times New Roman"/>
              <a:cs typeface="Times New Roman"/>
            </a:endParaRPr>
          </a:p>
          <a:p>
            <a:pPr marL="864235" algn="ctr">
              <a:lnSpc>
                <a:spcPct val="100000"/>
              </a:lnSpc>
              <a:spcBef>
                <a:spcPts val="5"/>
              </a:spcBef>
            </a:pPr>
            <a:r>
              <a:rPr sz="900" b="1" spc="15" dirty="0">
                <a:solidFill>
                  <a:srgbClr val="808080"/>
                </a:solidFill>
                <a:latin typeface="Cambria"/>
                <a:cs typeface="Cambria"/>
              </a:rPr>
              <a:t>Q1 </a:t>
            </a:r>
            <a:r>
              <a:rPr sz="900" b="1" spc="15" dirty="0">
                <a:latin typeface="Cambria"/>
                <a:cs typeface="Cambria"/>
              </a:rPr>
              <a:t>Which </a:t>
            </a:r>
            <a:r>
              <a:rPr sz="900" b="1" spc="10" dirty="0">
                <a:latin typeface="Cambria"/>
                <a:cs typeface="Cambria"/>
              </a:rPr>
              <a:t>of the following </a:t>
            </a:r>
            <a:r>
              <a:rPr sz="900" b="1" spc="15" dirty="0">
                <a:latin typeface="Cambria"/>
                <a:cs typeface="Cambria"/>
              </a:rPr>
              <a:t>best describes </a:t>
            </a:r>
            <a:r>
              <a:rPr sz="900" b="1" spc="10" dirty="0">
                <a:latin typeface="Cambria"/>
                <a:cs typeface="Cambria"/>
              </a:rPr>
              <a:t>your current</a:t>
            </a:r>
            <a:r>
              <a:rPr sz="900" b="1" spc="25" dirty="0">
                <a:latin typeface="Cambria"/>
                <a:cs typeface="Cambria"/>
              </a:rPr>
              <a:t> </a:t>
            </a:r>
            <a:r>
              <a:rPr sz="900" b="1" spc="15" dirty="0">
                <a:latin typeface="Cambria"/>
                <a:cs typeface="Cambria"/>
              </a:rPr>
              <a:t>occupation?</a:t>
            </a:r>
            <a:endParaRPr sz="900" dirty="0">
              <a:latin typeface="Cambria"/>
              <a:cs typeface="Cambria"/>
            </a:endParaRPr>
          </a:p>
          <a:p>
            <a:pPr marL="864235" algn="ctr">
              <a:lnSpc>
                <a:spcPct val="100000"/>
              </a:lnSpc>
              <a:spcBef>
                <a:spcPts val="15"/>
              </a:spcBef>
            </a:pPr>
            <a:r>
              <a:rPr sz="900" b="1" spc="15" dirty="0">
                <a:solidFill>
                  <a:srgbClr val="808080"/>
                </a:solidFill>
                <a:latin typeface="Cambria"/>
                <a:cs typeface="Cambria"/>
              </a:rPr>
              <a:t>Answered: 522 Skipped:</a:t>
            </a:r>
            <a:r>
              <a:rPr sz="900" b="1" spc="-70" dirty="0">
                <a:solidFill>
                  <a:srgbClr val="808080"/>
                </a:solidFill>
                <a:latin typeface="Cambria"/>
                <a:cs typeface="Cambria"/>
              </a:rPr>
              <a:t> </a:t>
            </a:r>
            <a:r>
              <a:rPr sz="900" b="1" spc="10" dirty="0">
                <a:solidFill>
                  <a:srgbClr val="808080"/>
                </a:solidFill>
                <a:latin typeface="Cambria"/>
                <a:cs typeface="Cambria"/>
              </a:rPr>
              <a:t>2</a:t>
            </a:r>
            <a:endParaRPr sz="900" dirty="0">
              <a:latin typeface="Cambria"/>
              <a:cs typeface="Cambria"/>
            </a:endParaRPr>
          </a:p>
        </p:txBody>
      </p:sp>
      <p:graphicFrame>
        <p:nvGraphicFramePr>
          <p:cNvPr id="6" name="object 6"/>
          <p:cNvGraphicFramePr>
            <a:graphicFrameLocks noGrp="1"/>
          </p:cNvGraphicFramePr>
          <p:nvPr>
            <p:extLst>
              <p:ext uri="{D42A27DB-BD31-4B8C-83A1-F6EECF244321}">
                <p14:modId xmlns:p14="http://schemas.microsoft.com/office/powerpoint/2010/main" val="3015429512"/>
              </p:ext>
            </p:extLst>
          </p:nvPr>
        </p:nvGraphicFramePr>
        <p:xfrm>
          <a:off x="757952" y="4191000"/>
          <a:ext cx="4894433" cy="1560170"/>
        </p:xfrm>
        <a:graphic>
          <a:graphicData uri="http://schemas.openxmlformats.org/drawingml/2006/table">
            <a:tbl>
              <a:tblPr firstRow="1" bandRow="1">
                <a:tableStyleId>{2D5ABB26-0587-4C30-8999-92F81FD0307C}</a:tableStyleId>
              </a:tblPr>
              <a:tblGrid>
                <a:gridCol w="2815366">
                  <a:extLst>
                    <a:ext uri="{9D8B030D-6E8A-4147-A177-3AD203B41FA5}">
                      <a16:colId xmlns="" xmlns:a16="http://schemas.microsoft.com/office/drawing/2014/main" val="20000"/>
                    </a:ext>
                  </a:extLst>
                </a:gridCol>
                <a:gridCol w="1123411">
                  <a:extLst>
                    <a:ext uri="{9D8B030D-6E8A-4147-A177-3AD203B41FA5}">
                      <a16:colId xmlns="" xmlns:a16="http://schemas.microsoft.com/office/drawing/2014/main" val="20001"/>
                    </a:ext>
                  </a:extLst>
                </a:gridCol>
                <a:gridCol w="955656">
                  <a:extLst>
                    <a:ext uri="{9D8B030D-6E8A-4147-A177-3AD203B41FA5}">
                      <a16:colId xmlns="" xmlns:a16="http://schemas.microsoft.com/office/drawing/2014/main" val="20002"/>
                    </a:ext>
                  </a:extLst>
                </a:gridCol>
              </a:tblGrid>
              <a:tr h="157156">
                <a:tc>
                  <a:txBody>
                    <a:bodyPr/>
                    <a:lstStyle/>
                    <a:p>
                      <a:pPr marL="57150">
                        <a:lnSpc>
                          <a:spcPct val="100000"/>
                        </a:lnSpc>
                        <a:spcBef>
                          <a:spcPts val="140"/>
                        </a:spcBef>
                      </a:pPr>
                      <a:r>
                        <a:rPr sz="800" b="1" spc="25" dirty="0">
                          <a:latin typeface="Cambria"/>
                          <a:cs typeface="Cambria"/>
                        </a:rPr>
                        <a:t>Answer</a:t>
                      </a:r>
                      <a:r>
                        <a:rPr sz="800" b="1" spc="-60" dirty="0">
                          <a:latin typeface="Cambria"/>
                          <a:cs typeface="Cambria"/>
                        </a:rPr>
                        <a:t> </a:t>
                      </a:r>
                      <a:r>
                        <a:rPr sz="800" b="1" spc="20" dirty="0">
                          <a:latin typeface="Cambria"/>
                          <a:cs typeface="Cambria"/>
                        </a:rPr>
                        <a:t>Choice</a:t>
                      </a:r>
                      <a:endParaRPr sz="800">
                        <a:latin typeface="Cambria"/>
                        <a:cs typeface="Cambria"/>
                      </a:endParaRPr>
                    </a:p>
                  </a:txBody>
                  <a:tcPr marL="0" marR="0" marT="0" marB="0">
                    <a:lnR w="5614">
                      <a:solidFill>
                        <a:srgbClr val="000000"/>
                      </a:solidFill>
                      <a:prstDash val="solid"/>
                    </a:lnR>
                    <a:lnT w="5073">
                      <a:solidFill>
                        <a:srgbClr val="000000"/>
                      </a:solidFill>
                      <a:prstDash val="solid"/>
                    </a:lnT>
                    <a:lnB w="5073">
                      <a:solidFill>
                        <a:srgbClr val="000000"/>
                      </a:solidFill>
                      <a:prstDash val="solid"/>
                    </a:lnB>
                    <a:solidFill>
                      <a:srgbClr val="D9D9D9"/>
                    </a:solidFill>
                  </a:tcPr>
                </a:tc>
                <a:tc gridSpan="2">
                  <a:txBody>
                    <a:bodyPr/>
                    <a:lstStyle/>
                    <a:p>
                      <a:pPr marL="53975">
                        <a:lnSpc>
                          <a:spcPct val="100000"/>
                        </a:lnSpc>
                        <a:spcBef>
                          <a:spcPts val="140"/>
                        </a:spcBef>
                      </a:pPr>
                      <a:r>
                        <a:rPr sz="800" b="1" spc="20" dirty="0">
                          <a:latin typeface="Cambria"/>
                          <a:cs typeface="Cambria"/>
                        </a:rPr>
                        <a:t>Responses</a:t>
                      </a:r>
                      <a:endParaRPr sz="800">
                        <a:latin typeface="Cambria"/>
                        <a:cs typeface="Cambria"/>
                      </a:endParaRPr>
                    </a:p>
                  </a:txBody>
                  <a:tcPr marL="0" marR="0" marT="0" marB="0">
                    <a:lnL w="5614">
                      <a:solidFill>
                        <a:srgbClr val="000000"/>
                      </a:solidFill>
                      <a:prstDash val="solid"/>
                    </a:lnL>
                    <a:lnT w="5073">
                      <a:solidFill>
                        <a:srgbClr val="000000"/>
                      </a:solidFill>
                      <a:prstDash val="solid"/>
                    </a:lnT>
                    <a:lnB w="5073">
                      <a:solidFill>
                        <a:srgbClr val="000000"/>
                      </a:solidFill>
                      <a:prstDash val="solid"/>
                    </a:lnB>
                    <a:solidFill>
                      <a:srgbClr val="D9D9D9"/>
                    </a:solidFill>
                  </a:tcPr>
                </a:tc>
                <a:tc hMerge="1">
                  <a:txBody>
                    <a:bodyPr/>
                    <a:lstStyle/>
                    <a:p>
                      <a:endParaRPr/>
                    </a:p>
                  </a:txBody>
                  <a:tcPr marL="0" marR="0" marT="0" marB="0"/>
                </a:tc>
                <a:extLst>
                  <a:ext uri="{0D108BD9-81ED-4DB2-BD59-A6C34878D82A}">
                    <a16:rowId xmlns="" xmlns:a16="http://schemas.microsoft.com/office/drawing/2014/main" val="10000"/>
                  </a:ext>
                </a:extLst>
              </a:tr>
              <a:tr h="154450">
                <a:tc>
                  <a:txBody>
                    <a:bodyPr/>
                    <a:lstStyle/>
                    <a:p>
                      <a:pPr marL="57150">
                        <a:lnSpc>
                          <a:spcPct val="100000"/>
                        </a:lnSpc>
                        <a:spcBef>
                          <a:spcPts val="114"/>
                        </a:spcBef>
                      </a:pPr>
                      <a:r>
                        <a:rPr sz="800" spc="15" dirty="0">
                          <a:latin typeface="Cambria"/>
                          <a:cs typeface="Cambria"/>
                        </a:rPr>
                        <a:t>Historian</a:t>
                      </a:r>
                      <a:endParaRPr sz="800">
                        <a:latin typeface="Cambria"/>
                        <a:cs typeface="Cambria"/>
                      </a:endParaRPr>
                    </a:p>
                  </a:txBody>
                  <a:tcPr marL="0" marR="0" marT="0" marB="0">
                    <a:lnR w="5614">
                      <a:solidFill>
                        <a:srgbClr val="000000"/>
                      </a:solidFill>
                      <a:prstDash val="solid"/>
                    </a:lnR>
                    <a:lnT w="5073">
                      <a:solidFill>
                        <a:srgbClr val="000000"/>
                      </a:solidFill>
                      <a:prstDash val="solid"/>
                    </a:lnT>
                    <a:lnB w="5613">
                      <a:solidFill>
                        <a:srgbClr val="000000"/>
                      </a:solidFill>
                      <a:prstDash val="solid"/>
                    </a:lnB>
                    <a:solidFill>
                      <a:srgbClr val="FFFFFF"/>
                    </a:solidFill>
                  </a:tcPr>
                </a:tc>
                <a:tc>
                  <a:txBody>
                    <a:bodyPr/>
                    <a:lstStyle/>
                    <a:p>
                      <a:pPr marL="53975">
                        <a:lnSpc>
                          <a:spcPct val="100000"/>
                        </a:lnSpc>
                        <a:spcBef>
                          <a:spcPts val="114"/>
                        </a:spcBef>
                      </a:pPr>
                      <a:r>
                        <a:rPr sz="800" spc="20" dirty="0">
                          <a:latin typeface="Cambria"/>
                          <a:cs typeface="Cambria"/>
                        </a:rPr>
                        <a:t>9.77%</a:t>
                      </a:r>
                      <a:endParaRPr sz="800">
                        <a:latin typeface="Cambria"/>
                        <a:cs typeface="Cambria"/>
                      </a:endParaRPr>
                    </a:p>
                  </a:txBody>
                  <a:tcPr marL="0" marR="0" marT="0" marB="0">
                    <a:lnL w="5614">
                      <a:solidFill>
                        <a:srgbClr val="000000"/>
                      </a:solidFill>
                      <a:prstDash val="solid"/>
                    </a:lnL>
                    <a:lnT w="5073">
                      <a:solidFill>
                        <a:srgbClr val="000000"/>
                      </a:solidFill>
                      <a:prstDash val="solid"/>
                    </a:lnT>
                    <a:lnB w="5613">
                      <a:solidFill>
                        <a:srgbClr val="000000"/>
                      </a:solidFill>
                      <a:prstDash val="solid"/>
                    </a:lnB>
                    <a:solidFill>
                      <a:srgbClr val="FFFFFF"/>
                    </a:solidFill>
                  </a:tcPr>
                </a:tc>
                <a:tc>
                  <a:txBody>
                    <a:bodyPr/>
                    <a:lstStyle/>
                    <a:p>
                      <a:pPr marR="50165" algn="r">
                        <a:lnSpc>
                          <a:spcPct val="100000"/>
                        </a:lnSpc>
                        <a:spcBef>
                          <a:spcPts val="114"/>
                        </a:spcBef>
                      </a:pPr>
                      <a:r>
                        <a:rPr sz="800" spc="10" dirty="0">
                          <a:latin typeface="Cambria"/>
                          <a:cs typeface="Cambria"/>
                        </a:rPr>
                        <a:t>5</a:t>
                      </a:r>
                      <a:r>
                        <a:rPr sz="800" dirty="0">
                          <a:latin typeface="Cambria"/>
                          <a:cs typeface="Cambria"/>
                        </a:rPr>
                        <a:t>1</a:t>
                      </a:r>
                      <a:endParaRPr sz="800">
                        <a:latin typeface="Cambria"/>
                        <a:cs typeface="Cambria"/>
                      </a:endParaRPr>
                    </a:p>
                  </a:txBody>
                  <a:tcPr marL="0" marR="0" marT="0" marB="0">
                    <a:lnT w="5073">
                      <a:solidFill>
                        <a:srgbClr val="000000"/>
                      </a:solidFill>
                      <a:prstDash val="solid"/>
                    </a:lnT>
                    <a:lnB w="5613">
                      <a:solidFill>
                        <a:srgbClr val="000000"/>
                      </a:solidFill>
                      <a:prstDash val="solid"/>
                    </a:lnB>
                    <a:solidFill>
                      <a:srgbClr val="FFFFFF"/>
                    </a:solidFill>
                  </a:tcPr>
                </a:tc>
                <a:extLst>
                  <a:ext uri="{0D108BD9-81ED-4DB2-BD59-A6C34878D82A}">
                    <a16:rowId xmlns="" xmlns:a16="http://schemas.microsoft.com/office/drawing/2014/main" val="10001"/>
                  </a:ext>
                </a:extLst>
              </a:tr>
              <a:tr h="156748">
                <a:tc>
                  <a:txBody>
                    <a:bodyPr/>
                    <a:lstStyle/>
                    <a:p>
                      <a:pPr marL="57150">
                        <a:lnSpc>
                          <a:spcPct val="100000"/>
                        </a:lnSpc>
                        <a:spcBef>
                          <a:spcPts val="135"/>
                        </a:spcBef>
                      </a:pPr>
                      <a:r>
                        <a:rPr sz="800" spc="15" dirty="0">
                          <a:latin typeface="Cambria"/>
                          <a:cs typeface="Cambria"/>
                        </a:rPr>
                        <a:t>Architectural</a:t>
                      </a:r>
                      <a:r>
                        <a:rPr sz="800" spc="5" dirty="0">
                          <a:latin typeface="Cambria"/>
                          <a:cs typeface="Cambria"/>
                        </a:rPr>
                        <a:t> </a:t>
                      </a:r>
                      <a:r>
                        <a:rPr sz="800" spc="15" dirty="0">
                          <a:latin typeface="Cambria"/>
                          <a:cs typeface="Cambria"/>
                        </a:rPr>
                        <a:t>Historian</a:t>
                      </a:r>
                      <a:endParaRPr sz="800">
                        <a:latin typeface="Cambria"/>
                        <a:cs typeface="Cambria"/>
                      </a:endParaRPr>
                    </a:p>
                  </a:txBody>
                  <a:tcPr marL="0" marR="0" marT="0" marB="0">
                    <a:lnR w="5614">
                      <a:solidFill>
                        <a:srgbClr val="000000"/>
                      </a:solidFill>
                      <a:prstDash val="solid"/>
                    </a:lnR>
                    <a:lnT w="5613">
                      <a:solidFill>
                        <a:srgbClr val="000000"/>
                      </a:solidFill>
                      <a:prstDash val="solid"/>
                    </a:lnT>
                    <a:lnB w="4749">
                      <a:solidFill>
                        <a:srgbClr val="000000"/>
                      </a:solidFill>
                      <a:prstDash val="solid"/>
                    </a:lnB>
                    <a:solidFill>
                      <a:srgbClr val="FFFFFF"/>
                    </a:solidFill>
                  </a:tcPr>
                </a:tc>
                <a:tc>
                  <a:txBody>
                    <a:bodyPr/>
                    <a:lstStyle/>
                    <a:p>
                      <a:pPr marL="53975">
                        <a:lnSpc>
                          <a:spcPct val="100000"/>
                        </a:lnSpc>
                        <a:spcBef>
                          <a:spcPts val="135"/>
                        </a:spcBef>
                      </a:pPr>
                      <a:r>
                        <a:rPr sz="800" spc="25" dirty="0">
                          <a:latin typeface="Cambria"/>
                          <a:cs typeface="Cambria"/>
                        </a:rPr>
                        <a:t>20.69%</a:t>
                      </a:r>
                      <a:endParaRPr sz="800">
                        <a:latin typeface="Cambria"/>
                        <a:cs typeface="Cambria"/>
                      </a:endParaRPr>
                    </a:p>
                  </a:txBody>
                  <a:tcPr marL="0" marR="0" marT="0" marB="0">
                    <a:lnL w="5614">
                      <a:solidFill>
                        <a:srgbClr val="000000"/>
                      </a:solidFill>
                      <a:prstDash val="solid"/>
                    </a:lnL>
                    <a:lnT w="5613">
                      <a:solidFill>
                        <a:srgbClr val="000000"/>
                      </a:solidFill>
                      <a:prstDash val="solid"/>
                    </a:lnT>
                    <a:lnB w="4749">
                      <a:solidFill>
                        <a:srgbClr val="000000"/>
                      </a:solidFill>
                      <a:prstDash val="solid"/>
                    </a:lnB>
                    <a:solidFill>
                      <a:srgbClr val="FFFFFF"/>
                    </a:solidFill>
                  </a:tcPr>
                </a:tc>
                <a:tc>
                  <a:txBody>
                    <a:bodyPr/>
                    <a:lstStyle/>
                    <a:p>
                      <a:pPr marR="50165" algn="r">
                        <a:lnSpc>
                          <a:spcPct val="100000"/>
                        </a:lnSpc>
                        <a:spcBef>
                          <a:spcPts val="135"/>
                        </a:spcBef>
                      </a:pPr>
                      <a:r>
                        <a:rPr sz="800" dirty="0">
                          <a:latin typeface="Cambria"/>
                          <a:cs typeface="Cambria"/>
                        </a:rPr>
                        <a:t>1</a:t>
                      </a:r>
                      <a:r>
                        <a:rPr sz="800" spc="10" dirty="0">
                          <a:latin typeface="Cambria"/>
                          <a:cs typeface="Cambria"/>
                        </a:rPr>
                        <a:t>0</a:t>
                      </a:r>
                      <a:r>
                        <a:rPr sz="800" dirty="0">
                          <a:latin typeface="Cambria"/>
                          <a:cs typeface="Cambria"/>
                        </a:rPr>
                        <a:t>8</a:t>
                      </a:r>
                      <a:endParaRPr sz="800">
                        <a:latin typeface="Cambria"/>
                        <a:cs typeface="Cambria"/>
                      </a:endParaRPr>
                    </a:p>
                  </a:txBody>
                  <a:tcPr marL="0" marR="0" marT="0" marB="0">
                    <a:lnT w="5613">
                      <a:solidFill>
                        <a:srgbClr val="000000"/>
                      </a:solidFill>
                      <a:prstDash val="solid"/>
                    </a:lnT>
                    <a:lnB w="4749">
                      <a:solidFill>
                        <a:srgbClr val="000000"/>
                      </a:solidFill>
                      <a:prstDash val="solid"/>
                    </a:lnB>
                    <a:solidFill>
                      <a:srgbClr val="FFFFFF"/>
                    </a:solidFill>
                  </a:tcPr>
                </a:tc>
                <a:extLst>
                  <a:ext uri="{0D108BD9-81ED-4DB2-BD59-A6C34878D82A}">
                    <a16:rowId xmlns="" xmlns:a16="http://schemas.microsoft.com/office/drawing/2014/main" val="10002"/>
                  </a:ext>
                </a:extLst>
              </a:tr>
              <a:tr h="157207">
                <a:tc>
                  <a:txBody>
                    <a:bodyPr/>
                    <a:lstStyle/>
                    <a:p>
                      <a:pPr marL="57150">
                        <a:lnSpc>
                          <a:spcPct val="100000"/>
                        </a:lnSpc>
                        <a:spcBef>
                          <a:spcPts val="125"/>
                        </a:spcBef>
                      </a:pPr>
                      <a:r>
                        <a:rPr sz="800" spc="20" dirty="0">
                          <a:latin typeface="Cambria"/>
                          <a:cs typeface="Cambria"/>
                        </a:rPr>
                        <a:t>Archaeologist</a:t>
                      </a:r>
                      <a:endParaRPr sz="800">
                        <a:latin typeface="Cambria"/>
                        <a:cs typeface="Cambria"/>
                      </a:endParaRPr>
                    </a:p>
                  </a:txBody>
                  <a:tcPr marL="0" marR="0" marT="0" marB="0">
                    <a:lnR w="5614">
                      <a:solidFill>
                        <a:srgbClr val="000000"/>
                      </a:solidFill>
                      <a:prstDash val="solid"/>
                    </a:lnR>
                    <a:lnT w="4749">
                      <a:solidFill>
                        <a:srgbClr val="000000"/>
                      </a:solidFill>
                      <a:prstDash val="solid"/>
                    </a:lnT>
                    <a:lnB w="4857">
                      <a:solidFill>
                        <a:srgbClr val="000000"/>
                      </a:solidFill>
                      <a:prstDash val="solid"/>
                    </a:lnB>
                    <a:solidFill>
                      <a:srgbClr val="FFFFFF"/>
                    </a:solidFill>
                  </a:tcPr>
                </a:tc>
                <a:tc>
                  <a:txBody>
                    <a:bodyPr/>
                    <a:lstStyle/>
                    <a:p>
                      <a:pPr marL="53975">
                        <a:lnSpc>
                          <a:spcPct val="100000"/>
                        </a:lnSpc>
                        <a:spcBef>
                          <a:spcPts val="125"/>
                        </a:spcBef>
                      </a:pPr>
                      <a:r>
                        <a:rPr sz="800" spc="25" dirty="0">
                          <a:latin typeface="Cambria"/>
                          <a:cs typeface="Cambria"/>
                        </a:rPr>
                        <a:t>29.69%</a:t>
                      </a:r>
                      <a:endParaRPr sz="800">
                        <a:latin typeface="Cambria"/>
                        <a:cs typeface="Cambria"/>
                      </a:endParaRPr>
                    </a:p>
                  </a:txBody>
                  <a:tcPr marL="0" marR="0" marT="0" marB="0">
                    <a:lnL w="5614">
                      <a:solidFill>
                        <a:srgbClr val="000000"/>
                      </a:solidFill>
                      <a:prstDash val="solid"/>
                    </a:lnL>
                    <a:lnT w="4749">
                      <a:solidFill>
                        <a:srgbClr val="000000"/>
                      </a:solidFill>
                      <a:prstDash val="solid"/>
                    </a:lnT>
                    <a:lnB w="4857">
                      <a:solidFill>
                        <a:srgbClr val="000000"/>
                      </a:solidFill>
                      <a:prstDash val="solid"/>
                    </a:lnB>
                    <a:solidFill>
                      <a:srgbClr val="FFFFFF"/>
                    </a:solidFill>
                  </a:tcPr>
                </a:tc>
                <a:tc>
                  <a:txBody>
                    <a:bodyPr/>
                    <a:lstStyle/>
                    <a:p>
                      <a:pPr marR="50165" algn="r">
                        <a:lnSpc>
                          <a:spcPct val="100000"/>
                        </a:lnSpc>
                        <a:spcBef>
                          <a:spcPts val="125"/>
                        </a:spcBef>
                      </a:pPr>
                      <a:r>
                        <a:rPr sz="800" dirty="0">
                          <a:latin typeface="Cambria"/>
                          <a:cs typeface="Cambria"/>
                        </a:rPr>
                        <a:t>1</a:t>
                      </a:r>
                      <a:r>
                        <a:rPr sz="800" spc="10" dirty="0">
                          <a:latin typeface="Cambria"/>
                          <a:cs typeface="Cambria"/>
                        </a:rPr>
                        <a:t>5</a:t>
                      </a:r>
                      <a:r>
                        <a:rPr sz="800" dirty="0">
                          <a:latin typeface="Cambria"/>
                          <a:cs typeface="Cambria"/>
                        </a:rPr>
                        <a:t>5</a:t>
                      </a:r>
                      <a:endParaRPr sz="800">
                        <a:latin typeface="Cambria"/>
                        <a:cs typeface="Cambria"/>
                      </a:endParaRPr>
                    </a:p>
                  </a:txBody>
                  <a:tcPr marL="0" marR="0" marT="0" marB="0">
                    <a:lnT w="4749">
                      <a:solidFill>
                        <a:srgbClr val="000000"/>
                      </a:solidFill>
                      <a:prstDash val="solid"/>
                    </a:lnT>
                    <a:lnB w="4857">
                      <a:solidFill>
                        <a:srgbClr val="000000"/>
                      </a:solidFill>
                      <a:prstDash val="solid"/>
                    </a:lnB>
                    <a:solidFill>
                      <a:srgbClr val="FFFFFF"/>
                    </a:solidFill>
                  </a:tcPr>
                </a:tc>
                <a:extLst>
                  <a:ext uri="{0D108BD9-81ED-4DB2-BD59-A6C34878D82A}">
                    <a16:rowId xmlns="" xmlns:a16="http://schemas.microsoft.com/office/drawing/2014/main" val="10003"/>
                  </a:ext>
                </a:extLst>
              </a:tr>
              <a:tr h="154475">
                <a:tc>
                  <a:txBody>
                    <a:bodyPr/>
                    <a:lstStyle/>
                    <a:p>
                      <a:pPr marL="57150">
                        <a:lnSpc>
                          <a:spcPct val="100000"/>
                        </a:lnSpc>
                        <a:spcBef>
                          <a:spcPts val="125"/>
                        </a:spcBef>
                      </a:pPr>
                      <a:r>
                        <a:rPr sz="800" spc="20" dirty="0">
                          <a:latin typeface="Cambria"/>
                          <a:cs typeface="Cambria"/>
                        </a:rPr>
                        <a:t>Planner</a:t>
                      </a:r>
                      <a:endParaRPr sz="800">
                        <a:latin typeface="Cambria"/>
                        <a:cs typeface="Cambria"/>
                      </a:endParaRPr>
                    </a:p>
                  </a:txBody>
                  <a:tcPr marL="0" marR="0" marT="0" marB="0">
                    <a:lnR w="5614">
                      <a:solidFill>
                        <a:srgbClr val="000000"/>
                      </a:solidFill>
                      <a:prstDash val="solid"/>
                    </a:lnR>
                    <a:lnT w="4857">
                      <a:solidFill>
                        <a:srgbClr val="000000"/>
                      </a:solidFill>
                      <a:prstDash val="solid"/>
                    </a:lnT>
                    <a:lnB w="5624">
                      <a:solidFill>
                        <a:srgbClr val="000000"/>
                      </a:solidFill>
                      <a:prstDash val="solid"/>
                    </a:lnB>
                    <a:solidFill>
                      <a:srgbClr val="FFFFFF"/>
                    </a:solidFill>
                  </a:tcPr>
                </a:tc>
                <a:tc>
                  <a:txBody>
                    <a:bodyPr/>
                    <a:lstStyle/>
                    <a:p>
                      <a:pPr marL="53975">
                        <a:lnSpc>
                          <a:spcPct val="100000"/>
                        </a:lnSpc>
                        <a:spcBef>
                          <a:spcPts val="125"/>
                        </a:spcBef>
                      </a:pPr>
                      <a:r>
                        <a:rPr sz="800" spc="20" dirty="0">
                          <a:latin typeface="Cambria"/>
                          <a:cs typeface="Cambria"/>
                        </a:rPr>
                        <a:t>2.30%</a:t>
                      </a:r>
                      <a:endParaRPr sz="800">
                        <a:latin typeface="Cambria"/>
                        <a:cs typeface="Cambria"/>
                      </a:endParaRPr>
                    </a:p>
                  </a:txBody>
                  <a:tcPr marL="0" marR="0" marT="0" marB="0">
                    <a:lnL w="5614">
                      <a:solidFill>
                        <a:srgbClr val="000000"/>
                      </a:solidFill>
                      <a:prstDash val="solid"/>
                    </a:lnL>
                    <a:lnT w="4857">
                      <a:solidFill>
                        <a:srgbClr val="000000"/>
                      </a:solidFill>
                      <a:prstDash val="solid"/>
                    </a:lnT>
                    <a:lnB w="5624">
                      <a:solidFill>
                        <a:srgbClr val="000000"/>
                      </a:solidFill>
                      <a:prstDash val="solid"/>
                    </a:lnB>
                    <a:solidFill>
                      <a:srgbClr val="FFFFFF"/>
                    </a:solidFill>
                  </a:tcPr>
                </a:tc>
                <a:tc>
                  <a:txBody>
                    <a:bodyPr/>
                    <a:lstStyle/>
                    <a:p>
                      <a:pPr marR="50165" algn="r">
                        <a:lnSpc>
                          <a:spcPct val="100000"/>
                        </a:lnSpc>
                        <a:spcBef>
                          <a:spcPts val="125"/>
                        </a:spcBef>
                      </a:pPr>
                      <a:r>
                        <a:rPr sz="800" spc="10" dirty="0">
                          <a:latin typeface="Cambria"/>
                          <a:cs typeface="Cambria"/>
                        </a:rPr>
                        <a:t>1</a:t>
                      </a:r>
                      <a:r>
                        <a:rPr sz="800" dirty="0">
                          <a:latin typeface="Cambria"/>
                          <a:cs typeface="Cambria"/>
                        </a:rPr>
                        <a:t>2</a:t>
                      </a:r>
                      <a:endParaRPr sz="800">
                        <a:latin typeface="Cambria"/>
                        <a:cs typeface="Cambria"/>
                      </a:endParaRPr>
                    </a:p>
                  </a:txBody>
                  <a:tcPr marL="0" marR="0" marT="0" marB="0">
                    <a:lnT w="4857">
                      <a:solidFill>
                        <a:srgbClr val="000000"/>
                      </a:solidFill>
                      <a:prstDash val="solid"/>
                    </a:lnT>
                    <a:lnB w="5624">
                      <a:solidFill>
                        <a:srgbClr val="000000"/>
                      </a:solidFill>
                      <a:prstDash val="solid"/>
                    </a:lnB>
                    <a:solidFill>
                      <a:srgbClr val="FFFFFF"/>
                    </a:solidFill>
                  </a:tcPr>
                </a:tc>
                <a:extLst>
                  <a:ext uri="{0D108BD9-81ED-4DB2-BD59-A6C34878D82A}">
                    <a16:rowId xmlns="" xmlns:a16="http://schemas.microsoft.com/office/drawing/2014/main" val="10004"/>
                  </a:ext>
                </a:extLst>
              </a:tr>
              <a:tr h="157167">
                <a:tc>
                  <a:txBody>
                    <a:bodyPr/>
                    <a:lstStyle/>
                    <a:p>
                      <a:pPr marL="57150">
                        <a:lnSpc>
                          <a:spcPct val="100000"/>
                        </a:lnSpc>
                        <a:spcBef>
                          <a:spcPts val="120"/>
                        </a:spcBef>
                      </a:pPr>
                      <a:r>
                        <a:rPr sz="800" spc="20" dirty="0">
                          <a:latin typeface="Cambria"/>
                          <a:cs typeface="Cambria"/>
                        </a:rPr>
                        <a:t>Engineer</a:t>
                      </a:r>
                      <a:endParaRPr sz="800">
                        <a:latin typeface="Cambria"/>
                        <a:cs typeface="Cambria"/>
                      </a:endParaRPr>
                    </a:p>
                  </a:txBody>
                  <a:tcPr marL="0" marR="0" marT="0" marB="0">
                    <a:lnR w="5614">
                      <a:solidFill>
                        <a:srgbClr val="000000"/>
                      </a:solidFill>
                      <a:prstDash val="solid"/>
                    </a:lnR>
                    <a:lnT w="5624">
                      <a:solidFill>
                        <a:srgbClr val="000000"/>
                      </a:solidFill>
                      <a:prstDash val="solid"/>
                    </a:lnT>
                    <a:lnB w="5624">
                      <a:solidFill>
                        <a:srgbClr val="000000"/>
                      </a:solidFill>
                      <a:prstDash val="solid"/>
                    </a:lnB>
                    <a:solidFill>
                      <a:srgbClr val="FFFFFF"/>
                    </a:solidFill>
                  </a:tcPr>
                </a:tc>
                <a:tc>
                  <a:txBody>
                    <a:bodyPr/>
                    <a:lstStyle/>
                    <a:p>
                      <a:pPr marL="53975">
                        <a:lnSpc>
                          <a:spcPct val="100000"/>
                        </a:lnSpc>
                        <a:spcBef>
                          <a:spcPts val="120"/>
                        </a:spcBef>
                      </a:pPr>
                      <a:r>
                        <a:rPr sz="800" spc="20" dirty="0">
                          <a:latin typeface="Cambria"/>
                          <a:cs typeface="Cambria"/>
                        </a:rPr>
                        <a:t>0.57%</a:t>
                      </a:r>
                      <a:endParaRPr sz="800">
                        <a:latin typeface="Cambria"/>
                        <a:cs typeface="Cambria"/>
                      </a:endParaRPr>
                    </a:p>
                  </a:txBody>
                  <a:tcPr marL="0" marR="0" marT="0" marB="0">
                    <a:lnL w="5614">
                      <a:solidFill>
                        <a:srgbClr val="000000"/>
                      </a:solidFill>
                      <a:prstDash val="solid"/>
                    </a:lnL>
                    <a:lnT w="5624">
                      <a:solidFill>
                        <a:srgbClr val="000000"/>
                      </a:solidFill>
                      <a:prstDash val="solid"/>
                    </a:lnT>
                    <a:lnB w="5624">
                      <a:solidFill>
                        <a:srgbClr val="000000"/>
                      </a:solidFill>
                      <a:prstDash val="solid"/>
                    </a:lnB>
                    <a:solidFill>
                      <a:srgbClr val="FFFFFF"/>
                    </a:solidFill>
                  </a:tcPr>
                </a:tc>
                <a:tc>
                  <a:txBody>
                    <a:bodyPr/>
                    <a:lstStyle/>
                    <a:p>
                      <a:pPr marR="50165" algn="r">
                        <a:lnSpc>
                          <a:spcPct val="100000"/>
                        </a:lnSpc>
                        <a:spcBef>
                          <a:spcPts val="120"/>
                        </a:spcBef>
                      </a:pPr>
                      <a:r>
                        <a:rPr sz="800" dirty="0">
                          <a:latin typeface="Cambria"/>
                          <a:cs typeface="Cambria"/>
                        </a:rPr>
                        <a:t>3</a:t>
                      </a:r>
                      <a:endParaRPr sz="800">
                        <a:latin typeface="Cambria"/>
                        <a:cs typeface="Cambria"/>
                      </a:endParaRPr>
                    </a:p>
                  </a:txBody>
                  <a:tcPr marL="0" marR="0" marT="0" marB="0">
                    <a:lnT w="5624">
                      <a:solidFill>
                        <a:srgbClr val="000000"/>
                      </a:solidFill>
                      <a:prstDash val="solid"/>
                    </a:lnT>
                    <a:lnB w="5624">
                      <a:solidFill>
                        <a:srgbClr val="000000"/>
                      </a:solidFill>
                      <a:prstDash val="solid"/>
                    </a:lnB>
                    <a:solidFill>
                      <a:srgbClr val="FFFFFF"/>
                    </a:solidFill>
                  </a:tcPr>
                </a:tc>
                <a:extLst>
                  <a:ext uri="{0D108BD9-81ED-4DB2-BD59-A6C34878D82A}">
                    <a16:rowId xmlns="" xmlns:a16="http://schemas.microsoft.com/office/drawing/2014/main" val="10005"/>
                  </a:ext>
                </a:extLst>
              </a:tr>
              <a:tr h="154511">
                <a:tc>
                  <a:txBody>
                    <a:bodyPr/>
                    <a:lstStyle/>
                    <a:p>
                      <a:pPr marL="57150">
                        <a:lnSpc>
                          <a:spcPct val="100000"/>
                        </a:lnSpc>
                        <a:spcBef>
                          <a:spcPts val="120"/>
                        </a:spcBef>
                      </a:pPr>
                      <a:r>
                        <a:rPr sz="800" spc="20" dirty="0">
                          <a:latin typeface="Cambria"/>
                          <a:cs typeface="Cambria"/>
                        </a:rPr>
                        <a:t>Environmental</a:t>
                      </a:r>
                      <a:r>
                        <a:rPr sz="800" spc="-30" dirty="0">
                          <a:latin typeface="Cambria"/>
                          <a:cs typeface="Cambria"/>
                        </a:rPr>
                        <a:t> </a:t>
                      </a:r>
                      <a:r>
                        <a:rPr sz="800" spc="20" dirty="0">
                          <a:latin typeface="Cambria"/>
                          <a:cs typeface="Cambria"/>
                        </a:rPr>
                        <a:t>Compliance</a:t>
                      </a:r>
                      <a:endParaRPr sz="800">
                        <a:latin typeface="Cambria"/>
                        <a:cs typeface="Cambria"/>
                      </a:endParaRPr>
                    </a:p>
                  </a:txBody>
                  <a:tcPr marL="0" marR="0" marT="0" marB="0">
                    <a:lnR w="5614">
                      <a:solidFill>
                        <a:srgbClr val="000000"/>
                      </a:solidFill>
                      <a:prstDash val="solid"/>
                    </a:lnR>
                    <a:lnT w="5624">
                      <a:solidFill>
                        <a:srgbClr val="000000"/>
                      </a:solidFill>
                      <a:prstDash val="solid"/>
                    </a:lnT>
                    <a:lnB w="4825">
                      <a:solidFill>
                        <a:srgbClr val="000000"/>
                      </a:solidFill>
                      <a:prstDash val="solid"/>
                    </a:lnB>
                    <a:solidFill>
                      <a:srgbClr val="FFFFFF"/>
                    </a:solidFill>
                  </a:tcPr>
                </a:tc>
                <a:tc>
                  <a:txBody>
                    <a:bodyPr/>
                    <a:lstStyle/>
                    <a:p>
                      <a:pPr marL="53975">
                        <a:lnSpc>
                          <a:spcPct val="100000"/>
                        </a:lnSpc>
                        <a:spcBef>
                          <a:spcPts val="120"/>
                        </a:spcBef>
                      </a:pPr>
                      <a:r>
                        <a:rPr sz="800" spc="20" dirty="0">
                          <a:latin typeface="Cambria"/>
                          <a:cs typeface="Cambria"/>
                        </a:rPr>
                        <a:t>6.51%</a:t>
                      </a:r>
                      <a:endParaRPr sz="800">
                        <a:latin typeface="Cambria"/>
                        <a:cs typeface="Cambria"/>
                      </a:endParaRPr>
                    </a:p>
                  </a:txBody>
                  <a:tcPr marL="0" marR="0" marT="0" marB="0">
                    <a:lnL w="5614">
                      <a:solidFill>
                        <a:srgbClr val="000000"/>
                      </a:solidFill>
                      <a:prstDash val="solid"/>
                    </a:lnL>
                    <a:lnT w="5624">
                      <a:solidFill>
                        <a:srgbClr val="000000"/>
                      </a:solidFill>
                      <a:prstDash val="solid"/>
                    </a:lnT>
                    <a:lnB w="4825">
                      <a:solidFill>
                        <a:srgbClr val="000000"/>
                      </a:solidFill>
                      <a:prstDash val="solid"/>
                    </a:lnB>
                    <a:solidFill>
                      <a:srgbClr val="FFFFFF"/>
                    </a:solidFill>
                  </a:tcPr>
                </a:tc>
                <a:tc>
                  <a:txBody>
                    <a:bodyPr/>
                    <a:lstStyle/>
                    <a:p>
                      <a:pPr marR="50165" algn="r">
                        <a:lnSpc>
                          <a:spcPct val="100000"/>
                        </a:lnSpc>
                        <a:spcBef>
                          <a:spcPts val="120"/>
                        </a:spcBef>
                      </a:pPr>
                      <a:r>
                        <a:rPr sz="800" spc="10" dirty="0">
                          <a:latin typeface="Cambria"/>
                          <a:cs typeface="Cambria"/>
                        </a:rPr>
                        <a:t>3</a:t>
                      </a:r>
                      <a:r>
                        <a:rPr sz="800" dirty="0">
                          <a:latin typeface="Cambria"/>
                          <a:cs typeface="Cambria"/>
                        </a:rPr>
                        <a:t>4</a:t>
                      </a:r>
                      <a:endParaRPr sz="800">
                        <a:latin typeface="Cambria"/>
                        <a:cs typeface="Cambria"/>
                      </a:endParaRPr>
                    </a:p>
                  </a:txBody>
                  <a:tcPr marL="0" marR="0" marT="0" marB="0">
                    <a:lnT w="5624">
                      <a:solidFill>
                        <a:srgbClr val="000000"/>
                      </a:solidFill>
                      <a:prstDash val="solid"/>
                    </a:lnT>
                    <a:lnB w="4825">
                      <a:solidFill>
                        <a:srgbClr val="000000"/>
                      </a:solidFill>
                      <a:prstDash val="solid"/>
                    </a:lnB>
                    <a:solidFill>
                      <a:srgbClr val="FFFFFF"/>
                    </a:solidFill>
                  </a:tcPr>
                </a:tc>
                <a:extLst>
                  <a:ext uri="{0D108BD9-81ED-4DB2-BD59-A6C34878D82A}">
                    <a16:rowId xmlns="" xmlns:a16="http://schemas.microsoft.com/office/drawing/2014/main" val="10006"/>
                  </a:ext>
                </a:extLst>
              </a:tr>
              <a:tr h="157167">
                <a:tc>
                  <a:txBody>
                    <a:bodyPr/>
                    <a:lstStyle/>
                    <a:p>
                      <a:pPr marL="57150">
                        <a:lnSpc>
                          <a:spcPct val="100000"/>
                        </a:lnSpc>
                        <a:spcBef>
                          <a:spcPts val="145"/>
                        </a:spcBef>
                      </a:pPr>
                      <a:r>
                        <a:rPr sz="800" spc="15" dirty="0">
                          <a:latin typeface="Cambria"/>
                          <a:cs typeface="Cambria"/>
                        </a:rPr>
                        <a:t>Cultural </a:t>
                      </a:r>
                      <a:r>
                        <a:rPr sz="800" spc="20" dirty="0">
                          <a:latin typeface="Cambria"/>
                          <a:cs typeface="Cambria"/>
                        </a:rPr>
                        <a:t>Resources</a:t>
                      </a:r>
                      <a:r>
                        <a:rPr sz="800" spc="-30" dirty="0">
                          <a:latin typeface="Cambria"/>
                          <a:cs typeface="Cambria"/>
                        </a:rPr>
                        <a:t> </a:t>
                      </a:r>
                      <a:r>
                        <a:rPr sz="800" spc="25" dirty="0">
                          <a:latin typeface="Cambria"/>
                          <a:cs typeface="Cambria"/>
                        </a:rPr>
                        <a:t>Management</a:t>
                      </a:r>
                      <a:endParaRPr sz="800">
                        <a:latin typeface="Cambria"/>
                        <a:cs typeface="Cambria"/>
                      </a:endParaRPr>
                    </a:p>
                  </a:txBody>
                  <a:tcPr marL="0" marR="0" marT="0" marB="0">
                    <a:lnR w="5614">
                      <a:solidFill>
                        <a:srgbClr val="000000"/>
                      </a:solidFill>
                      <a:prstDash val="solid"/>
                    </a:lnR>
                    <a:lnT w="4825">
                      <a:solidFill>
                        <a:srgbClr val="000000"/>
                      </a:solidFill>
                      <a:prstDash val="solid"/>
                    </a:lnT>
                    <a:lnB w="4825">
                      <a:solidFill>
                        <a:srgbClr val="000000"/>
                      </a:solidFill>
                      <a:prstDash val="solid"/>
                    </a:lnB>
                    <a:solidFill>
                      <a:srgbClr val="FFFFFF"/>
                    </a:solidFill>
                  </a:tcPr>
                </a:tc>
                <a:tc>
                  <a:txBody>
                    <a:bodyPr/>
                    <a:lstStyle/>
                    <a:p>
                      <a:pPr marL="53975">
                        <a:lnSpc>
                          <a:spcPct val="100000"/>
                        </a:lnSpc>
                        <a:spcBef>
                          <a:spcPts val="145"/>
                        </a:spcBef>
                      </a:pPr>
                      <a:r>
                        <a:rPr sz="800" spc="20" dirty="0">
                          <a:latin typeface="Cambria"/>
                          <a:cs typeface="Cambria"/>
                        </a:rPr>
                        <a:t>20.88</a:t>
                      </a:r>
                      <a:endParaRPr sz="800">
                        <a:latin typeface="Cambria"/>
                        <a:cs typeface="Cambria"/>
                      </a:endParaRPr>
                    </a:p>
                  </a:txBody>
                  <a:tcPr marL="0" marR="0" marT="0" marB="0">
                    <a:lnL w="5614">
                      <a:solidFill>
                        <a:srgbClr val="000000"/>
                      </a:solidFill>
                      <a:prstDash val="solid"/>
                    </a:lnL>
                    <a:lnT w="4825">
                      <a:solidFill>
                        <a:srgbClr val="000000"/>
                      </a:solidFill>
                      <a:prstDash val="solid"/>
                    </a:lnT>
                    <a:lnB w="4825">
                      <a:solidFill>
                        <a:srgbClr val="000000"/>
                      </a:solidFill>
                      <a:prstDash val="solid"/>
                    </a:lnB>
                    <a:solidFill>
                      <a:srgbClr val="FFFFFF"/>
                    </a:solidFill>
                  </a:tcPr>
                </a:tc>
                <a:tc>
                  <a:txBody>
                    <a:bodyPr/>
                    <a:lstStyle/>
                    <a:p>
                      <a:pPr marR="50165" algn="r">
                        <a:lnSpc>
                          <a:spcPct val="100000"/>
                        </a:lnSpc>
                        <a:spcBef>
                          <a:spcPts val="145"/>
                        </a:spcBef>
                      </a:pPr>
                      <a:r>
                        <a:rPr sz="800" dirty="0">
                          <a:latin typeface="Cambria"/>
                          <a:cs typeface="Cambria"/>
                        </a:rPr>
                        <a:t>1</a:t>
                      </a:r>
                      <a:r>
                        <a:rPr sz="800" spc="10" dirty="0">
                          <a:latin typeface="Cambria"/>
                          <a:cs typeface="Cambria"/>
                        </a:rPr>
                        <a:t>0</a:t>
                      </a:r>
                      <a:r>
                        <a:rPr sz="800" dirty="0">
                          <a:latin typeface="Cambria"/>
                          <a:cs typeface="Cambria"/>
                        </a:rPr>
                        <a:t>9</a:t>
                      </a:r>
                      <a:endParaRPr sz="800">
                        <a:latin typeface="Cambria"/>
                        <a:cs typeface="Cambria"/>
                      </a:endParaRPr>
                    </a:p>
                  </a:txBody>
                  <a:tcPr marL="0" marR="0" marT="0" marB="0">
                    <a:lnT w="4825">
                      <a:solidFill>
                        <a:srgbClr val="000000"/>
                      </a:solidFill>
                      <a:prstDash val="solid"/>
                    </a:lnT>
                    <a:lnB w="4825">
                      <a:solidFill>
                        <a:srgbClr val="000000"/>
                      </a:solidFill>
                      <a:prstDash val="solid"/>
                    </a:lnB>
                    <a:solidFill>
                      <a:srgbClr val="FFFFFF"/>
                    </a:solidFill>
                  </a:tcPr>
                </a:tc>
                <a:extLst>
                  <a:ext uri="{0D108BD9-81ED-4DB2-BD59-A6C34878D82A}">
                    <a16:rowId xmlns="" xmlns:a16="http://schemas.microsoft.com/office/drawing/2014/main" val="10007"/>
                  </a:ext>
                </a:extLst>
              </a:tr>
              <a:tr h="154506">
                <a:tc>
                  <a:txBody>
                    <a:bodyPr/>
                    <a:lstStyle/>
                    <a:p>
                      <a:pPr marL="57150">
                        <a:lnSpc>
                          <a:spcPct val="100000"/>
                        </a:lnSpc>
                        <a:spcBef>
                          <a:spcPts val="114"/>
                        </a:spcBef>
                      </a:pPr>
                      <a:r>
                        <a:rPr sz="800" spc="20" dirty="0">
                          <a:latin typeface="Cambria"/>
                          <a:cs typeface="Cambria"/>
                        </a:rPr>
                        <a:t>Other (see</a:t>
                      </a:r>
                      <a:r>
                        <a:rPr sz="800" spc="-70" dirty="0">
                          <a:latin typeface="Cambria"/>
                          <a:cs typeface="Cambria"/>
                        </a:rPr>
                        <a:t> </a:t>
                      </a:r>
                      <a:r>
                        <a:rPr sz="800" spc="20" dirty="0">
                          <a:latin typeface="Cambria"/>
                          <a:cs typeface="Cambria"/>
                        </a:rPr>
                        <a:t>below)</a:t>
                      </a:r>
                      <a:endParaRPr sz="800">
                        <a:latin typeface="Cambria"/>
                        <a:cs typeface="Cambria"/>
                      </a:endParaRPr>
                    </a:p>
                  </a:txBody>
                  <a:tcPr marL="0" marR="0" marT="0" marB="0">
                    <a:lnR w="5614">
                      <a:solidFill>
                        <a:srgbClr val="000000"/>
                      </a:solidFill>
                      <a:prstDash val="solid"/>
                    </a:lnR>
                    <a:lnT w="4825">
                      <a:solidFill>
                        <a:srgbClr val="000000"/>
                      </a:solidFill>
                      <a:prstDash val="solid"/>
                    </a:lnT>
                    <a:lnB w="5634">
                      <a:solidFill>
                        <a:srgbClr val="000000"/>
                      </a:solidFill>
                      <a:prstDash val="solid"/>
                    </a:lnB>
                    <a:solidFill>
                      <a:srgbClr val="FFFFFF"/>
                    </a:solidFill>
                  </a:tcPr>
                </a:tc>
                <a:tc>
                  <a:txBody>
                    <a:bodyPr/>
                    <a:lstStyle/>
                    <a:p>
                      <a:pPr marL="53975">
                        <a:lnSpc>
                          <a:spcPct val="100000"/>
                        </a:lnSpc>
                        <a:spcBef>
                          <a:spcPts val="114"/>
                        </a:spcBef>
                      </a:pPr>
                      <a:r>
                        <a:rPr sz="800" spc="20" dirty="0">
                          <a:latin typeface="Cambria"/>
                          <a:cs typeface="Cambria"/>
                        </a:rPr>
                        <a:t>9.58%</a:t>
                      </a:r>
                      <a:endParaRPr sz="800">
                        <a:latin typeface="Cambria"/>
                        <a:cs typeface="Cambria"/>
                      </a:endParaRPr>
                    </a:p>
                  </a:txBody>
                  <a:tcPr marL="0" marR="0" marT="0" marB="0">
                    <a:lnL w="5614">
                      <a:solidFill>
                        <a:srgbClr val="000000"/>
                      </a:solidFill>
                      <a:prstDash val="solid"/>
                    </a:lnL>
                    <a:lnT w="4825">
                      <a:solidFill>
                        <a:srgbClr val="000000"/>
                      </a:solidFill>
                      <a:prstDash val="solid"/>
                    </a:lnT>
                    <a:lnB w="5634">
                      <a:solidFill>
                        <a:srgbClr val="000000"/>
                      </a:solidFill>
                      <a:prstDash val="solid"/>
                    </a:lnB>
                    <a:solidFill>
                      <a:srgbClr val="FFFFFF"/>
                    </a:solidFill>
                  </a:tcPr>
                </a:tc>
                <a:tc>
                  <a:txBody>
                    <a:bodyPr/>
                    <a:lstStyle/>
                    <a:p>
                      <a:pPr marR="50165" algn="r">
                        <a:lnSpc>
                          <a:spcPct val="100000"/>
                        </a:lnSpc>
                        <a:spcBef>
                          <a:spcPts val="114"/>
                        </a:spcBef>
                      </a:pPr>
                      <a:r>
                        <a:rPr sz="800" spc="10" dirty="0">
                          <a:latin typeface="Cambria"/>
                          <a:cs typeface="Cambria"/>
                        </a:rPr>
                        <a:t>5</a:t>
                      </a:r>
                      <a:r>
                        <a:rPr sz="800" dirty="0">
                          <a:latin typeface="Cambria"/>
                          <a:cs typeface="Cambria"/>
                        </a:rPr>
                        <a:t>0</a:t>
                      </a:r>
                      <a:endParaRPr sz="800">
                        <a:latin typeface="Cambria"/>
                        <a:cs typeface="Cambria"/>
                      </a:endParaRPr>
                    </a:p>
                  </a:txBody>
                  <a:tcPr marL="0" marR="0" marT="0" marB="0">
                    <a:lnT w="4825">
                      <a:solidFill>
                        <a:srgbClr val="000000"/>
                      </a:solidFill>
                      <a:prstDash val="solid"/>
                    </a:lnT>
                    <a:lnB w="5634">
                      <a:solidFill>
                        <a:srgbClr val="000000"/>
                      </a:solidFill>
                      <a:prstDash val="solid"/>
                    </a:lnB>
                    <a:solidFill>
                      <a:srgbClr val="FFFFFF"/>
                    </a:solidFill>
                  </a:tcPr>
                </a:tc>
                <a:extLst>
                  <a:ext uri="{0D108BD9-81ED-4DB2-BD59-A6C34878D82A}">
                    <a16:rowId xmlns="" xmlns:a16="http://schemas.microsoft.com/office/drawing/2014/main" val="10008"/>
                  </a:ext>
                </a:extLst>
              </a:tr>
              <a:tr h="156783">
                <a:tc>
                  <a:txBody>
                    <a:bodyPr/>
                    <a:lstStyle/>
                    <a:p>
                      <a:pPr marL="57150">
                        <a:lnSpc>
                          <a:spcPct val="100000"/>
                        </a:lnSpc>
                        <a:spcBef>
                          <a:spcPts val="135"/>
                        </a:spcBef>
                      </a:pPr>
                      <a:r>
                        <a:rPr sz="800" b="1" spc="20" dirty="0">
                          <a:latin typeface="Cambria"/>
                          <a:cs typeface="Cambria"/>
                        </a:rPr>
                        <a:t>Total</a:t>
                      </a:r>
                      <a:endParaRPr sz="800">
                        <a:latin typeface="Cambria"/>
                        <a:cs typeface="Cambria"/>
                      </a:endParaRPr>
                    </a:p>
                  </a:txBody>
                  <a:tcPr marL="0" marR="0" marT="0" marB="0">
                    <a:lnR w="5614">
                      <a:solidFill>
                        <a:srgbClr val="000000"/>
                      </a:solidFill>
                      <a:prstDash val="solid"/>
                    </a:lnR>
                    <a:lnT w="5634">
                      <a:solidFill>
                        <a:srgbClr val="000000"/>
                      </a:solidFill>
                      <a:prstDash val="solid"/>
                    </a:lnT>
                    <a:lnB w="4825">
                      <a:solidFill>
                        <a:srgbClr val="000000"/>
                      </a:solidFill>
                      <a:prstDash val="solid"/>
                    </a:lnB>
                    <a:solidFill>
                      <a:srgbClr val="DFDFDF"/>
                    </a:solidFill>
                  </a:tcPr>
                </a:tc>
                <a:tc gridSpan="2">
                  <a:txBody>
                    <a:bodyPr/>
                    <a:lstStyle/>
                    <a:p>
                      <a:pPr marR="50165" algn="r">
                        <a:lnSpc>
                          <a:spcPct val="100000"/>
                        </a:lnSpc>
                        <a:spcBef>
                          <a:spcPts val="135"/>
                        </a:spcBef>
                      </a:pPr>
                      <a:r>
                        <a:rPr sz="800" b="1" spc="5" dirty="0">
                          <a:latin typeface="Cambria"/>
                          <a:cs typeface="Cambria"/>
                        </a:rPr>
                        <a:t>5</a:t>
                      </a:r>
                      <a:r>
                        <a:rPr sz="800" b="1" spc="10" dirty="0">
                          <a:latin typeface="Cambria"/>
                          <a:cs typeface="Cambria"/>
                        </a:rPr>
                        <a:t>2</a:t>
                      </a:r>
                      <a:r>
                        <a:rPr sz="800" b="1" dirty="0">
                          <a:latin typeface="Cambria"/>
                          <a:cs typeface="Cambria"/>
                        </a:rPr>
                        <a:t>2</a:t>
                      </a:r>
                      <a:endParaRPr sz="800" dirty="0">
                        <a:latin typeface="Cambria"/>
                        <a:cs typeface="Cambria"/>
                      </a:endParaRPr>
                    </a:p>
                  </a:txBody>
                  <a:tcPr marL="0" marR="0" marT="0" marB="0">
                    <a:lnL w="5614">
                      <a:solidFill>
                        <a:srgbClr val="000000"/>
                      </a:solidFill>
                      <a:prstDash val="solid"/>
                    </a:lnL>
                    <a:lnT w="5634">
                      <a:solidFill>
                        <a:srgbClr val="000000"/>
                      </a:solidFill>
                      <a:prstDash val="solid"/>
                    </a:lnT>
                    <a:lnB w="4825">
                      <a:solidFill>
                        <a:srgbClr val="000000"/>
                      </a:solidFill>
                      <a:prstDash val="solid"/>
                    </a:lnB>
                    <a:solidFill>
                      <a:srgbClr val="DFDFDF"/>
                    </a:solidFill>
                  </a:tcPr>
                </a:tc>
                <a:tc hMerge="1">
                  <a:txBody>
                    <a:bodyPr/>
                    <a:lstStyle/>
                    <a:p>
                      <a:endParaRPr/>
                    </a:p>
                  </a:txBody>
                  <a:tcPr marL="0" marR="0" marT="0" marB="0"/>
                </a:tc>
                <a:extLst>
                  <a:ext uri="{0D108BD9-81ED-4DB2-BD59-A6C34878D82A}">
                    <a16:rowId xmlns="" xmlns:a16="http://schemas.microsoft.com/office/drawing/2014/main" val="10009"/>
                  </a:ext>
                </a:extLst>
              </a:tr>
            </a:tbl>
          </a:graphicData>
        </a:graphic>
      </p:graphicFrame>
      <p:sp>
        <p:nvSpPr>
          <p:cNvPr id="7" name="object 7"/>
          <p:cNvSpPr/>
          <p:nvPr/>
        </p:nvSpPr>
        <p:spPr>
          <a:xfrm>
            <a:off x="6172200" y="838200"/>
            <a:ext cx="5486400" cy="5052842"/>
          </a:xfrm>
          <a:custGeom>
            <a:avLst/>
            <a:gdLst/>
            <a:ahLst/>
            <a:cxnLst/>
            <a:rect l="l" t="t" r="r" b="b"/>
            <a:pathLst>
              <a:path w="5523230" h="5347970">
                <a:moveTo>
                  <a:pt x="0" y="5347716"/>
                </a:moveTo>
                <a:lnTo>
                  <a:pt x="5522976" y="5347716"/>
                </a:lnTo>
                <a:lnTo>
                  <a:pt x="5522976" y="0"/>
                </a:lnTo>
                <a:lnTo>
                  <a:pt x="0" y="0"/>
                </a:lnTo>
                <a:lnTo>
                  <a:pt x="0" y="5347716"/>
                </a:lnTo>
                <a:close/>
              </a:path>
            </a:pathLst>
          </a:custGeom>
          <a:solidFill>
            <a:srgbClr val="FFFFFF"/>
          </a:solidFill>
        </p:spPr>
        <p:txBody>
          <a:bodyPr wrap="square" lIns="0" tIns="0" rIns="0" bIns="0" rtlCol="0"/>
          <a:lstStyle/>
          <a:p>
            <a:endParaRPr/>
          </a:p>
        </p:txBody>
      </p:sp>
      <p:sp>
        <p:nvSpPr>
          <p:cNvPr id="8" name="object 8"/>
          <p:cNvSpPr txBox="1"/>
          <p:nvPr/>
        </p:nvSpPr>
        <p:spPr>
          <a:xfrm>
            <a:off x="6995538" y="947813"/>
            <a:ext cx="3758134" cy="434948"/>
          </a:xfrm>
          <a:prstGeom prst="rect">
            <a:avLst/>
          </a:prstGeom>
        </p:spPr>
        <p:txBody>
          <a:bodyPr vert="horz" wrap="square" lIns="0" tIns="0" rIns="0" bIns="0" rtlCol="0">
            <a:spAutoFit/>
          </a:bodyPr>
          <a:lstStyle/>
          <a:p>
            <a:pPr algn="ctr">
              <a:lnSpc>
                <a:spcPts val="1130"/>
              </a:lnSpc>
            </a:pPr>
            <a:r>
              <a:rPr sz="950" b="1" dirty="0">
                <a:solidFill>
                  <a:srgbClr val="808080"/>
                </a:solidFill>
                <a:latin typeface="Cambria"/>
                <a:cs typeface="Cambria"/>
              </a:rPr>
              <a:t>Q2 </a:t>
            </a:r>
            <a:r>
              <a:rPr sz="950" b="1" spc="5" dirty="0">
                <a:latin typeface="Cambria"/>
                <a:cs typeface="Cambria"/>
              </a:rPr>
              <a:t>Which </a:t>
            </a:r>
            <a:r>
              <a:rPr sz="950" b="1" dirty="0">
                <a:latin typeface="Cambria"/>
                <a:cs typeface="Cambria"/>
              </a:rPr>
              <a:t>of the </a:t>
            </a:r>
            <a:r>
              <a:rPr sz="950" b="1" spc="5" dirty="0">
                <a:latin typeface="Cambria"/>
                <a:cs typeface="Cambria"/>
              </a:rPr>
              <a:t>following </a:t>
            </a:r>
            <a:r>
              <a:rPr sz="950" b="1" dirty="0">
                <a:latin typeface="Cambria"/>
                <a:cs typeface="Cambria"/>
              </a:rPr>
              <a:t>best </a:t>
            </a:r>
            <a:r>
              <a:rPr sz="950" b="1" spc="5" dirty="0">
                <a:latin typeface="Cambria"/>
                <a:cs typeface="Cambria"/>
              </a:rPr>
              <a:t>describes your professional</a:t>
            </a:r>
            <a:r>
              <a:rPr sz="950" b="1" spc="110" dirty="0">
                <a:latin typeface="Cambria"/>
                <a:cs typeface="Cambria"/>
              </a:rPr>
              <a:t> </a:t>
            </a:r>
            <a:r>
              <a:rPr sz="950" b="1" dirty="0">
                <a:latin typeface="Cambria"/>
                <a:cs typeface="Cambria"/>
              </a:rPr>
              <a:t>affiliation?</a:t>
            </a:r>
            <a:endParaRPr sz="950">
              <a:latin typeface="Cambria"/>
              <a:cs typeface="Cambria"/>
            </a:endParaRPr>
          </a:p>
          <a:p>
            <a:pPr marR="18415" algn="ctr">
              <a:lnSpc>
                <a:spcPts val="1130"/>
              </a:lnSpc>
            </a:pPr>
            <a:r>
              <a:rPr sz="950" b="1" spc="5" dirty="0">
                <a:solidFill>
                  <a:srgbClr val="808080"/>
                </a:solidFill>
                <a:latin typeface="Cambria"/>
                <a:cs typeface="Cambria"/>
              </a:rPr>
              <a:t>Answered: 519 Skipped:</a:t>
            </a:r>
            <a:r>
              <a:rPr sz="950" b="1" spc="-50" dirty="0">
                <a:solidFill>
                  <a:srgbClr val="808080"/>
                </a:solidFill>
                <a:latin typeface="Cambria"/>
                <a:cs typeface="Cambria"/>
              </a:rPr>
              <a:t> </a:t>
            </a:r>
            <a:r>
              <a:rPr sz="950" b="1" spc="-5" dirty="0">
                <a:solidFill>
                  <a:srgbClr val="808080"/>
                </a:solidFill>
                <a:latin typeface="Cambria"/>
                <a:cs typeface="Cambria"/>
              </a:rPr>
              <a:t>5</a:t>
            </a:r>
            <a:endParaRPr sz="950">
              <a:latin typeface="Cambria"/>
              <a:cs typeface="Cambria"/>
            </a:endParaRPr>
          </a:p>
        </p:txBody>
      </p:sp>
      <p:graphicFrame>
        <p:nvGraphicFramePr>
          <p:cNvPr id="9" name="object 9"/>
          <p:cNvGraphicFramePr>
            <a:graphicFrameLocks noGrp="1"/>
          </p:cNvGraphicFramePr>
          <p:nvPr>
            <p:extLst>
              <p:ext uri="{D42A27DB-BD31-4B8C-83A1-F6EECF244321}">
                <p14:modId xmlns:p14="http://schemas.microsoft.com/office/powerpoint/2010/main" val="1520963740"/>
              </p:ext>
            </p:extLst>
          </p:nvPr>
        </p:nvGraphicFramePr>
        <p:xfrm>
          <a:off x="6248400" y="4343400"/>
          <a:ext cx="5354661" cy="1403891"/>
        </p:xfrm>
        <a:graphic>
          <a:graphicData uri="http://schemas.openxmlformats.org/drawingml/2006/table">
            <a:tbl>
              <a:tblPr firstRow="1" bandRow="1">
                <a:tableStyleId>{2D5ABB26-0587-4C30-8999-92F81FD0307C}</a:tableStyleId>
              </a:tblPr>
              <a:tblGrid>
                <a:gridCol w="3080060">
                  <a:extLst>
                    <a:ext uri="{9D8B030D-6E8A-4147-A177-3AD203B41FA5}">
                      <a16:colId xmlns="" xmlns:a16="http://schemas.microsoft.com/office/drawing/2014/main" val="20000"/>
                    </a:ext>
                  </a:extLst>
                </a:gridCol>
                <a:gridCol w="2274601">
                  <a:extLst>
                    <a:ext uri="{9D8B030D-6E8A-4147-A177-3AD203B41FA5}">
                      <a16:colId xmlns="" xmlns:a16="http://schemas.microsoft.com/office/drawing/2014/main" val="20001"/>
                    </a:ext>
                  </a:extLst>
                </a:gridCol>
              </a:tblGrid>
              <a:tr h="168979">
                <a:tc>
                  <a:txBody>
                    <a:bodyPr/>
                    <a:lstStyle/>
                    <a:p>
                      <a:pPr marL="59055">
                        <a:lnSpc>
                          <a:spcPct val="100000"/>
                        </a:lnSpc>
                        <a:spcBef>
                          <a:spcPts val="100"/>
                        </a:spcBef>
                      </a:pPr>
                      <a:r>
                        <a:rPr sz="850" b="1" spc="15" dirty="0">
                          <a:latin typeface="Cambria"/>
                          <a:cs typeface="Cambria"/>
                        </a:rPr>
                        <a:t>Answer</a:t>
                      </a:r>
                      <a:r>
                        <a:rPr sz="850" b="1" spc="-80" dirty="0">
                          <a:latin typeface="Cambria"/>
                          <a:cs typeface="Cambria"/>
                        </a:rPr>
                        <a:t> </a:t>
                      </a:r>
                      <a:r>
                        <a:rPr sz="850" b="1" spc="10" dirty="0">
                          <a:latin typeface="Cambria"/>
                          <a:cs typeface="Cambria"/>
                        </a:rPr>
                        <a:t>Choice</a:t>
                      </a:r>
                      <a:endParaRPr sz="850">
                        <a:latin typeface="Cambria"/>
                        <a:cs typeface="Cambria"/>
                      </a:endParaRPr>
                    </a:p>
                  </a:txBody>
                  <a:tcPr marL="0" marR="0" marT="0" marB="0">
                    <a:lnR w="5921">
                      <a:solidFill>
                        <a:srgbClr val="000000"/>
                      </a:solidFill>
                      <a:prstDash val="solid"/>
                    </a:lnR>
                    <a:lnT w="6146">
                      <a:solidFill>
                        <a:srgbClr val="000000"/>
                      </a:solidFill>
                      <a:prstDash val="solid"/>
                    </a:lnT>
                    <a:lnB w="5029">
                      <a:solidFill>
                        <a:srgbClr val="000000"/>
                      </a:solidFill>
                      <a:prstDash val="solid"/>
                    </a:lnB>
                    <a:solidFill>
                      <a:srgbClr val="D9D9D9"/>
                    </a:solidFill>
                  </a:tcPr>
                </a:tc>
                <a:tc>
                  <a:txBody>
                    <a:bodyPr/>
                    <a:lstStyle/>
                    <a:p>
                      <a:pPr marL="55880">
                        <a:lnSpc>
                          <a:spcPct val="100000"/>
                        </a:lnSpc>
                        <a:spcBef>
                          <a:spcPts val="100"/>
                        </a:spcBef>
                      </a:pPr>
                      <a:r>
                        <a:rPr sz="850" b="1" spc="10" dirty="0">
                          <a:latin typeface="Cambria"/>
                          <a:cs typeface="Cambria"/>
                        </a:rPr>
                        <a:t>Responses</a:t>
                      </a:r>
                      <a:endParaRPr sz="850" dirty="0">
                        <a:latin typeface="Cambria"/>
                        <a:cs typeface="Cambria"/>
                      </a:endParaRPr>
                    </a:p>
                  </a:txBody>
                  <a:tcPr marL="0" marR="0" marT="0" marB="0">
                    <a:lnL w="5921">
                      <a:solidFill>
                        <a:srgbClr val="000000"/>
                      </a:solidFill>
                      <a:prstDash val="solid"/>
                    </a:lnL>
                    <a:lnT w="6146">
                      <a:solidFill>
                        <a:srgbClr val="000000"/>
                      </a:solidFill>
                      <a:prstDash val="solid"/>
                    </a:lnT>
                    <a:lnB w="5029">
                      <a:solidFill>
                        <a:srgbClr val="000000"/>
                      </a:solidFill>
                      <a:prstDash val="solid"/>
                    </a:lnB>
                    <a:solidFill>
                      <a:srgbClr val="D9D9D9"/>
                    </a:solidFill>
                  </a:tcPr>
                </a:tc>
                <a:extLst>
                  <a:ext uri="{0D108BD9-81ED-4DB2-BD59-A6C34878D82A}">
                    <a16:rowId xmlns="" xmlns:a16="http://schemas.microsoft.com/office/drawing/2014/main" val="10000"/>
                  </a:ext>
                </a:extLst>
              </a:tr>
              <a:tr h="212021">
                <a:tc>
                  <a:txBody>
                    <a:bodyPr/>
                    <a:lstStyle/>
                    <a:p>
                      <a:pPr marL="59055">
                        <a:lnSpc>
                          <a:spcPct val="100000"/>
                        </a:lnSpc>
                        <a:spcBef>
                          <a:spcPts val="125"/>
                        </a:spcBef>
                      </a:pPr>
                      <a:r>
                        <a:rPr sz="850" spc="10" dirty="0">
                          <a:latin typeface="Cambria"/>
                          <a:cs typeface="Cambria"/>
                        </a:rPr>
                        <a:t>Federal</a:t>
                      </a:r>
                      <a:r>
                        <a:rPr sz="850" spc="-75" dirty="0">
                          <a:latin typeface="Cambria"/>
                          <a:cs typeface="Cambria"/>
                        </a:rPr>
                        <a:t> </a:t>
                      </a:r>
                      <a:r>
                        <a:rPr sz="850" spc="10" dirty="0">
                          <a:latin typeface="Cambria"/>
                          <a:cs typeface="Cambria"/>
                        </a:rPr>
                        <a:t>Agency</a:t>
                      </a:r>
                      <a:endParaRPr sz="850" dirty="0">
                        <a:latin typeface="Cambria"/>
                        <a:cs typeface="Cambria"/>
                      </a:endParaRPr>
                    </a:p>
                  </a:txBody>
                  <a:tcPr marL="0" marR="0" marT="0" marB="0">
                    <a:lnR w="5921">
                      <a:solidFill>
                        <a:srgbClr val="000000"/>
                      </a:solidFill>
                      <a:prstDash val="solid"/>
                    </a:lnR>
                    <a:lnT w="5029">
                      <a:solidFill>
                        <a:srgbClr val="000000"/>
                      </a:solidFill>
                      <a:prstDash val="solid"/>
                    </a:lnT>
                    <a:lnB w="5029">
                      <a:solidFill>
                        <a:srgbClr val="000000"/>
                      </a:solidFill>
                      <a:prstDash val="solid"/>
                    </a:lnB>
                    <a:solidFill>
                      <a:srgbClr val="FFFFFF"/>
                    </a:solidFill>
                  </a:tcPr>
                </a:tc>
                <a:tc>
                  <a:txBody>
                    <a:bodyPr/>
                    <a:lstStyle/>
                    <a:p>
                      <a:pPr marL="55880">
                        <a:lnSpc>
                          <a:spcPct val="100000"/>
                        </a:lnSpc>
                        <a:spcBef>
                          <a:spcPts val="125"/>
                        </a:spcBef>
                        <a:tabLst>
                          <a:tab pos="2087880" algn="l"/>
                        </a:tabLst>
                      </a:pPr>
                      <a:r>
                        <a:rPr sz="850" spc="10" dirty="0">
                          <a:latin typeface="Cambria"/>
                          <a:cs typeface="Cambria"/>
                        </a:rPr>
                        <a:t>8.09%	42</a:t>
                      </a:r>
                      <a:endParaRPr sz="850" dirty="0">
                        <a:latin typeface="Cambria"/>
                        <a:cs typeface="Cambria"/>
                      </a:endParaRPr>
                    </a:p>
                  </a:txBody>
                  <a:tcPr marL="0" marR="0" marT="0" marB="0">
                    <a:lnL w="5921">
                      <a:solidFill>
                        <a:srgbClr val="000000"/>
                      </a:solidFill>
                      <a:prstDash val="solid"/>
                    </a:lnL>
                    <a:lnT w="5029">
                      <a:solidFill>
                        <a:srgbClr val="000000"/>
                      </a:solidFill>
                      <a:prstDash val="solid"/>
                    </a:lnT>
                    <a:lnB w="5029">
                      <a:solidFill>
                        <a:srgbClr val="000000"/>
                      </a:solidFill>
                      <a:prstDash val="solid"/>
                    </a:lnB>
                    <a:solidFill>
                      <a:srgbClr val="FFFFFF"/>
                    </a:solidFill>
                  </a:tcPr>
                </a:tc>
                <a:extLst>
                  <a:ext uri="{0D108BD9-81ED-4DB2-BD59-A6C34878D82A}">
                    <a16:rowId xmlns="" xmlns:a16="http://schemas.microsoft.com/office/drawing/2014/main" val="10001"/>
                  </a:ext>
                </a:extLst>
              </a:tr>
              <a:tr h="169086">
                <a:tc>
                  <a:txBody>
                    <a:bodyPr/>
                    <a:lstStyle/>
                    <a:p>
                      <a:pPr marL="59055">
                        <a:lnSpc>
                          <a:spcPct val="100000"/>
                        </a:lnSpc>
                        <a:spcBef>
                          <a:spcPts val="100"/>
                        </a:spcBef>
                      </a:pPr>
                      <a:r>
                        <a:rPr sz="850" spc="10" dirty="0">
                          <a:latin typeface="Cambria"/>
                          <a:cs typeface="Cambria"/>
                        </a:rPr>
                        <a:t>State Agency </a:t>
                      </a:r>
                      <a:r>
                        <a:rPr sz="850" spc="5" dirty="0">
                          <a:latin typeface="Cambria"/>
                          <a:cs typeface="Cambria"/>
                        </a:rPr>
                        <a:t>–</a:t>
                      </a:r>
                      <a:r>
                        <a:rPr sz="850" spc="-50" dirty="0">
                          <a:latin typeface="Cambria"/>
                          <a:cs typeface="Cambria"/>
                        </a:rPr>
                        <a:t> </a:t>
                      </a:r>
                      <a:r>
                        <a:rPr sz="850" spc="10" dirty="0">
                          <a:latin typeface="Cambria"/>
                          <a:cs typeface="Cambria"/>
                        </a:rPr>
                        <a:t>SHPO</a:t>
                      </a:r>
                      <a:endParaRPr sz="850">
                        <a:latin typeface="Cambria"/>
                        <a:cs typeface="Cambria"/>
                      </a:endParaRPr>
                    </a:p>
                  </a:txBody>
                  <a:tcPr marL="0" marR="0" marT="0" marB="0">
                    <a:lnR w="5921">
                      <a:solidFill>
                        <a:srgbClr val="000000"/>
                      </a:solidFill>
                      <a:prstDash val="solid"/>
                    </a:lnR>
                    <a:lnT w="5029">
                      <a:solidFill>
                        <a:srgbClr val="000000"/>
                      </a:solidFill>
                      <a:prstDash val="solid"/>
                    </a:lnT>
                    <a:lnB w="5822">
                      <a:solidFill>
                        <a:srgbClr val="000000"/>
                      </a:solidFill>
                      <a:prstDash val="solid"/>
                    </a:lnB>
                    <a:solidFill>
                      <a:srgbClr val="FFFFFF"/>
                    </a:solidFill>
                  </a:tcPr>
                </a:tc>
                <a:tc>
                  <a:txBody>
                    <a:bodyPr/>
                    <a:lstStyle/>
                    <a:p>
                      <a:pPr marL="55880">
                        <a:lnSpc>
                          <a:spcPct val="100000"/>
                        </a:lnSpc>
                        <a:spcBef>
                          <a:spcPts val="100"/>
                        </a:spcBef>
                        <a:tabLst>
                          <a:tab pos="2026920" algn="l"/>
                        </a:tabLst>
                      </a:pPr>
                      <a:r>
                        <a:rPr sz="850" spc="10" dirty="0">
                          <a:latin typeface="Cambria"/>
                          <a:cs typeface="Cambria"/>
                        </a:rPr>
                        <a:t>35.45%	184</a:t>
                      </a:r>
                      <a:endParaRPr sz="850">
                        <a:latin typeface="Cambria"/>
                        <a:cs typeface="Cambria"/>
                      </a:endParaRPr>
                    </a:p>
                  </a:txBody>
                  <a:tcPr marL="0" marR="0" marT="0" marB="0">
                    <a:lnL w="5921">
                      <a:solidFill>
                        <a:srgbClr val="000000"/>
                      </a:solidFill>
                      <a:prstDash val="solid"/>
                    </a:lnL>
                    <a:lnT w="5029">
                      <a:solidFill>
                        <a:srgbClr val="000000"/>
                      </a:solidFill>
                      <a:prstDash val="solid"/>
                    </a:lnT>
                    <a:lnB w="5822">
                      <a:solidFill>
                        <a:srgbClr val="000000"/>
                      </a:solidFill>
                      <a:prstDash val="solid"/>
                    </a:lnB>
                    <a:solidFill>
                      <a:srgbClr val="FFFFFF"/>
                    </a:solidFill>
                  </a:tcPr>
                </a:tc>
                <a:extLst>
                  <a:ext uri="{0D108BD9-81ED-4DB2-BD59-A6C34878D82A}">
                    <a16:rowId xmlns="" xmlns:a16="http://schemas.microsoft.com/office/drawing/2014/main" val="10002"/>
                  </a:ext>
                </a:extLst>
              </a:tr>
              <a:tr h="171595">
                <a:tc>
                  <a:txBody>
                    <a:bodyPr/>
                    <a:lstStyle/>
                    <a:p>
                      <a:pPr marL="59055">
                        <a:lnSpc>
                          <a:spcPct val="100000"/>
                        </a:lnSpc>
                        <a:spcBef>
                          <a:spcPts val="120"/>
                        </a:spcBef>
                      </a:pPr>
                      <a:r>
                        <a:rPr sz="850" spc="10" dirty="0">
                          <a:latin typeface="Cambria"/>
                          <a:cs typeface="Cambria"/>
                        </a:rPr>
                        <a:t>State Agency </a:t>
                      </a:r>
                      <a:r>
                        <a:rPr sz="850" spc="5" dirty="0">
                          <a:latin typeface="Cambria"/>
                          <a:cs typeface="Cambria"/>
                        </a:rPr>
                        <a:t>–</a:t>
                      </a:r>
                      <a:r>
                        <a:rPr sz="850" spc="-60" dirty="0">
                          <a:latin typeface="Cambria"/>
                          <a:cs typeface="Cambria"/>
                        </a:rPr>
                        <a:t> </a:t>
                      </a:r>
                      <a:r>
                        <a:rPr sz="850" spc="10" dirty="0">
                          <a:latin typeface="Cambria"/>
                          <a:cs typeface="Cambria"/>
                        </a:rPr>
                        <a:t>DOT</a:t>
                      </a:r>
                      <a:endParaRPr sz="850" dirty="0">
                        <a:latin typeface="Cambria"/>
                        <a:cs typeface="Cambria"/>
                      </a:endParaRPr>
                    </a:p>
                  </a:txBody>
                  <a:tcPr marL="0" marR="0" marT="0" marB="0">
                    <a:lnR w="5921">
                      <a:solidFill>
                        <a:srgbClr val="000000"/>
                      </a:solidFill>
                      <a:prstDash val="solid"/>
                    </a:lnR>
                    <a:lnT w="5822">
                      <a:solidFill>
                        <a:srgbClr val="000000"/>
                      </a:solidFill>
                      <a:prstDash val="solid"/>
                    </a:lnT>
                    <a:lnB w="4995">
                      <a:solidFill>
                        <a:srgbClr val="000000"/>
                      </a:solidFill>
                      <a:prstDash val="solid"/>
                    </a:lnB>
                    <a:solidFill>
                      <a:srgbClr val="FFFFFF"/>
                    </a:solidFill>
                  </a:tcPr>
                </a:tc>
                <a:tc>
                  <a:txBody>
                    <a:bodyPr/>
                    <a:lstStyle/>
                    <a:p>
                      <a:pPr marL="55880">
                        <a:lnSpc>
                          <a:spcPct val="100000"/>
                        </a:lnSpc>
                        <a:spcBef>
                          <a:spcPts val="120"/>
                        </a:spcBef>
                        <a:tabLst>
                          <a:tab pos="2026920" algn="l"/>
                        </a:tabLst>
                      </a:pPr>
                      <a:r>
                        <a:rPr sz="850" spc="10" dirty="0">
                          <a:latin typeface="Cambria"/>
                          <a:cs typeface="Cambria"/>
                        </a:rPr>
                        <a:t>25.24%	131</a:t>
                      </a:r>
                      <a:endParaRPr sz="850" dirty="0">
                        <a:latin typeface="Cambria"/>
                        <a:cs typeface="Cambria"/>
                      </a:endParaRPr>
                    </a:p>
                  </a:txBody>
                  <a:tcPr marL="0" marR="0" marT="0" marB="0">
                    <a:lnL w="5921">
                      <a:solidFill>
                        <a:srgbClr val="000000"/>
                      </a:solidFill>
                      <a:prstDash val="solid"/>
                    </a:lnL>
                    <a:lnT w="5822">
                      <a:solidFill>
                        <a:srgbClr val="000000"/>
                      </a:solidFill>
                      <a:prstDash val="solid"/>
                    </a:lnT>
                    <a:lnB w="4995">
                      <a:solidFill>
                        <a:srgbClr val="000000"/>
                      </a:solidFill>
                      <a:prstDash val="solid"/>
                    </a:lnB>
                    <a:solidFill>
                      <a:srgbClr val="FFFFFF"/>
                    </a:solidFill>
                  </a:tcPr>
                </a:tc>
                <a:extLst>
                  <a:ext uri="{0D108BD9-81ED-4DB2-BD59-A6C34878D82A}">
                    <a16:rowId xmlns="" xmlns:a16="http://schemas.microsoft.com/office/drawing/2014/main" val="10003"/>
                  </a:ext>
                </a:extLst>
              </a:tr>
              <a:tr h="169505">
                <a:tc>
                  <a:txBody>
                    <a:bodyPr/>
                    <a:lstStyle/>
                    <a:p>
                      <a:pPr marL="59055">
                        <a:lnSpc>
                          <a:spcPct val="100000"/>
                        </a:lnSpc>
                        <a:spcBef>
                          <a:spcPts val="110"/>
                        </a:spcBef>
                      </a:pPr>
                      <a:r>
                        <a:rPr sz="850" spc="10" dirty="0">
                          <a:latin typeface="Cambria"/>
                          <a:cs typeface="Cambria"/>
                        </a:rPr>
                        <a:t>THPO</a:t>
                      </a:r>
                      <a:endParaRPr sz="850">
                        <a:latin typeface="Cambria"/>
                        <a:cs typeface="Cambria"/>
                      </a:endParaRPr>
                    </a:p>
                  </a:txBody>
                  <a:tcPr marL="0" marR="0" marT="0" marB="0">
                    <a:lnR w="5921">
                      <a:solidFill>
                        <a:srgbClr val="000000"/>
                      </a:solidFill>
                      <a:prstDash val="solid"/>
                    </a:lnR>
                    <a:lnT w="4995">
                      <a:solidFill>
                        <a:srgbClr val="000000"/>
                      </a:solidFill>
                      <a:prstDash val="solid"/>
                    </a:lnT>
                    <a:lnB w="4995">
                      <a:solidFill>
                        <a:srgbClr val="000000"/>
                      </a:solidFill>
                      <a:prstDash val="solid"/>
                    </a:lnB>
                    <a:solidFill>
                      <a:srgbClr val="FFFFFF"/>
                    </a:solidFill>
                  </a:tcPr>
                </a:tc>
                <a:tc>
                  <a:txBody>
                    <a:bodyPr/>
                    <a:lstStyle/>
                    <a:p>
                      <a:pPr marL="55880">
                        <a:lnSpc>
                          <a:spcPct val="100000"/>
                        </a:lnSpc>
                        <a:spcBef>
                          <a:spcPts val="110"/>
                        </a:spcBef>
                        <a:tabLst>
                          <a:tab pos="2087880" algn="l"/>
                        </a:tabLst>
                      </a:pPr>
                      <a:r>
                        <a:rPr sz="850" spc="10" dirty="0">
                          <a:latin typeface="Cambria"/>
                          <a:cs typeface="Cambria"/>
                        </a:rPr>
                        <a:t>5.20%	27</a:t>
                      </a:r>
                      <a:endParaRPr sz="850">
                        <a:latin typeface="Cambria"/>
                        <a:cs typeface="Cambria"/>
                      </a:endParaRPr>
                    </a:p>
                  </a:txBody>
                  <a:tcPr marL="0" marR="0" marT="0" marB="0">
                    <a:lnL w="5921">
                      <a:solidFill>
                        <a:srgbClr val="000000"/>
                      </a:solidFill>
                      <a:prstDash val="solid"/>
                    </a:lnL>
                    <a:lnT w="4995">
                      <a:solidFill>
                        <a:srgbClr val="000000"/>
                      </a:solidFill>
                      <a:prstDash val="solid"/>
                    </a:lnT>
                    <a:lnB w="4995">
                      <a:solidFill>
                        <a:srgbClr val="000000"/>
                      </a:solidFill>
                      <a:prstDash val="solid"/>
                    </a:lnB>
                    <a:solidFill>
                      <a:srgbClr val="FFFFFF"/>
                    </a:solidFill>
                  </a:tcPr>
                </a:tc>
                <a:extLst>
                  <a:ext uri="{0D108BD9-81ED-4DB2-BD59-A6C34878D82A}">
                    <a16:rowId xmlns="" xmlns:a16="http://schemas.microsoft.com/office/drawing/2014/main" val="10004"/>
                  </a:ext>
                </a:extLst>
              </a:tr>
              <a:tr h="171600">
                <a:tc>
                  <a:txBody>
                    <a:bodyPr/>
                    <a:lstStyle/>
                    <a:p>
                      <a:pPr marL="59055">
                        <a:lnSpc>
                          <a:spcPct val="100000"/>
                        </a:lnSpc>
                        <a:spcBef>
                          <a:spcPts val="125"/>
                        </a:spcBef>
                      </a:pPr>
                      <a:r>
                        <a:rPr sz="850" spc="10" dirty="0">
                          <a:latin typeface="Cambria"/>
                          <a:cs typeface="Cambria"/>
                        </a:rPr>
                        <a:t>Consultant</a:t>
                      </a:r>
                      <a:endParaRPr sz="850">
                        <a:latin typeface="Cambria"/>
                        <a:cs typeface="Cambria"/>
                      </a:endParaRPr>
                    </a:p>
                  </a:txBody>
                  <a:tcPr marL="0" marR="0" marT="0" marB="0">
                    <a:lnR w="5921">
                      <a:solidFill>
                        <a:srgbClr val="000000"/>
                      </a:solidFill>
                      <a:prstDash val="solid"/>
                    </a:lnR>
                    <a:lnT w="4995">
                      <a:solidFill>
                        <a:srgbClr val="000000"/>
                      </a:solidFill>
                      <a:prstDash val="solid"/>
                    </a:lnT>
                    <a:lnB w="5833">
                      <a:solidFill>
                        <a:srgbClr val="000000"/>
                      </a:solidFill>
                      <a:prstDash val="solid"/>
                    </a:lnB>
                    <a:solidFill>
                      <a:srgbClr val="FFFFFF"/>
                    </a:solidFill>
                  </a:tcPr>
                </a:tc>
                <a:tc>
                  <a:txBody>
                    <a:bodyPr/>
                    <a:lstStyle/>
                    <a:p>
                      <a:pPr marL="55880">
                        <a:lnSpc>
                          <a:spcPct val="100000"/>
                        </a:lnSpc>
                        <a:spcBef>
                          <a:spcPts val="125"/>
                        </a:spcBef>
                        <a:tabLst>
                          <a:tab pos="2026920" algn="l"/>
                        </a:tabLst>
                      </a:pPr>
                      <a:r>
                        <a:rPr sz="850" spc="10" dirty="0">
                          <a:latin typeface="Cambria"/>
                          <a:cs typeface="Cambria"/>
                        </a:rPr>
                        <a:t>20.42%	106</a:t>
                      </a:r>
                      <a:endParaRPr sz="850">
                        <a:latin typeface="Cambria"/>
                        <a:cs typeface="Cambria"/>
                      </a:endParaRPr>
                    </a:p>
                  </a:txBody>
                  <a:tcPr marL="0" marR="0" marT="0" marB="0">
                    <a:lnL w="5921">
                      <a:solidFill>
                        <a:srgbClr val="000000"/>
                      </a:solidFill>
                      <a:prstDash val="solid"/>
                    </a:lnL>
                    <a:lnT w="4995">
                      <a:solidFill>
                        <a:srgbClr val="000000"/>
                      </a:solidFill>
                      <a:prstDash val="solid"/>
                    </a:lnT>
                    <a:lnB w="5833">
                      <a:solidFill>
                        <a:srgbClr val="000000"/>
                      </a:solidFill>
                      <a:prstDash val="solid"/>
                    </a:lnB>
                    <a:solidFill>
                      <a:srgbClr val="FFFFFF"/>
                    </a:solidFill>
                  </a:tcPr>
                </a:tc>
                <a:extLst>
                  <a:ext uri="{0D108BD9-81ED-4DB2-BD59-A6C34878D82A}">
                    <a16:rowId xmlns="" xmlns:a16="http://schemas.microsoft.com/office/drawing/2014/main" val="10005"/>
                  </a:ext>
                </a:extLst>
              </a:tr>
              <a:tr h="169097">
                <a:tc>
                  <a:txBody>
                    <a:bodyPr/>
                    <a:lstStyle/>
                    <a:p>
                      <a:pPr marL="59055">
                        <a:lnSpc>
                          <a:spcPct val="100000"/>
                        </a:lnSpc>
                        <a:spcBef>
                          <a:spcPts val="100"/>
                        </a:spcBef>
                      </a:pPr>
                      <a:r>
                        <a:rPr sz="850" spc="10" dirty="0">
                          <a:latin typeface="Cambria"/>
                          <a:cs typeface="Cambria"/>
                        </a:rPr>
                        <a:t>Other (see</a:t>
                      </a:r>
                      <a:r>
                        <a:rPr sz="850" spc="-65" dirty="0">
                          <a:latin typeface="Cambria"/>
                          <a:cs typeface="Cambria"/>
                        </a:rPr>
                        <a:t> </a:t>
                      </a:r>
                      <a:r>
                        <a:rPr sz="850" spc="10" dirty="0">
                          <a:latin typeface="Cambria"/>
                          <a:cs typeface="Cambria"/>
                        </a:rPr>
                        <a:t>below)</a:t>
                      </a:r>
                      <a:endParaRPr sz="850">
                        <a:latin typeface="Cambria"/>
                        <a:cs typeface="Cambria"/>
                      </a:endParaRPr>
                    </a:p>
                  </a:txBody>
                  <a:tcPr marL="0" marR="0" marT="0" marB="0">
                    <a:lnR w="5921">
                      <a:solidFill>
                        <a:srgbClr val="000000"/>
                      </a:solidFill>
                      <a:prstDash val="solid"/>
                    </a:lnR>
                    <a:lnT w="5833">
                      <a:solidFill>
                        <a:srgbClr val="000000"/>
                      </a:solidFill>
                      <a:prstDash val="solid"/>
                    </a:lnT>
                    <a:lnB w="4995">
                      <a:solidFill>
                        <a:srgbClr val="000000"/>
                      </a:solidFill>
                      <a:prstDash val="solid"/>
                    </a:lnB>
                    <a:solidFill>
                      <a:srgbClr val="FFFFFF"/>
                    </a:solidFill>
                  </a:tcPr>
                </a:tc>
                <a:tc>
                  <a:txBody>
                    <a:bodyPr/>
                    <a:lstStyle/>
                    <a:p>
                      <a:pPr marL="55880">
                        <a:lnSpc>
                          <a:spcPct val="100000"/>
                        </a:lnSpc>
                        <a:spcBef>
                          <a:spcPts val="100"/>
                        </a:spcBef>
                        <a:tabLst>
                          <a:tab pos="2087880" algn="l"/>
                        </a:tabLst>
                      </a:pPr>
                      <a:r>
                        <a:rPr sz="850" spc="10" dirty="0">
                          <a:latin typeface="Cambria"/>
                          <a:cs typeface="Cambria"/>
                        </a:rPr>
                        <a:t>5.59%	29</a:t>
                      </a:r>
                      <a:endParaRPr sz="850">
                        <a:latin typeface="Cambria"/>
                        <a:cs typeface="Cambria"/>
                      </a:endParaRPr>
                    </a:p>
                  </a:txBody>
                  <a:tcPr marL="0" marR="0" marT="0" marB="0">
                    <a:lnL w="5921">
                      <a:solidFill>
                        <a:srgbClr val="000000"/>
                      </a:solidFill>
                      <a:prstDash val="solid"/>
                    </a:lnL>
                    <a:lnT w="5833">
                      <a:solidFill>
                        <a:srgbClr val="000000"/>
                      </a:solidFill>
                      <a:prstDash val="solid"/>
                    </a:lnT>
                    <a:lnB w="4995">
                      <a:solidFill>
                        <a:srgbClr val="000000"/>
                      </a:solidFill>
                      <a:prstDash val="solid"/>
                    </a:lnB>
                    <a:solidFill>
                      <a:srgbClr val="FFFFFF"/>
                    </a:solidFill>
                  </a:tcPr>
                </a:tc>
                <a:extLst>
                  <a:ext uri="{0D108BD9-81ED-4DB2-BD59-A6C34878D82A}">
                    <a16:rowId xmlns="" xmlns:a16="http://schemas.microsoft.com/office/drawing/2014/main" val="10006"/>
                  </a:ext>
                </a:extLst>
              </a:tr>
              <a:tr h="172008">
                <a:tc>
                  <a:txBody>
                    <a:bodyPr/>
                    <a:lstStyle/>
                    <a:p>
                      <a:pPr marL="59055">
                        <a:lnSpc>
                          <a:spcPct val="100000"/>
                        </a:lnSpc>
                        <a:spcBef>
                          <a:spcPts val="125"/>
                        </a:spcBef>
                      </a:pPr>
                      <a:r>
                        <a:rPr sz="850" b="1" spc="10" dirty="0">
                          <a:latin typeface="Cambria"/>
                          <a:cs typeface="Cambria"/>
                        </a:rPr>
                        <a:t>Total</a:t>
                      </a:r>
                      <a:endParaRPr sz="850">
                        <a:latin typeface="Cambria"/>
                        <a:cs typeface="Cambria"/>
                      </a:endParaRPr>
                    </a:p>
                  </a:txBody>
                  <a:tcPr marL="0" marR="0" marT="0" marB="0">
                    <a:lnR w="5921">
                      <a:solidFill>
                        <a:srgbClr val="000000"/>
                      </a:solidFill>
                      <a:prstDash val="solid"/>
                    </a:lnR>
                    <a:lnT w="4995">
                      <a:solidFill>
                        <a:srgbClr val="000000"/>
                      </a:solidFill>
                      <a:prstDash val="solid"/>
                    </a:lnT>
                    <a:lnB w="4995">
                      <a:solidFill>
                        <a:srgbClr val="000000"/>
                      </a:solidFill>
                      <a:prstDash val="solid"/>
                    </a:lnB>
                    <a:solidFill>
                      <a:srgbClr val="DFDFDF"/>
                    </a:solidFill>
                  </a:tcPr>
                </a:tc>
                <a:tc>
                  <a:txBody>
                    <a:bodyPr/>
                    <a:lstStyle/>
                    <a:p>
                      <a:pPr marR="52069" algn="r">
                        <a:lnSpc>
                          <a:spcPct val="100000"/>
                        </a:lnSpc>
                        <a:spcBef>
                          <a:spcPts val="125"/>
                        </a:spcBef>
                      </a:pPr>
                      <a:r>
                        <a:rPr sz="850" b="1" spc="5" dirty="0">
                          <a:latin typeface="Cambria"/>
                          <a:cs typeface="Cambria"/>
                        </a:rPr>
                        <a:t>51</a:t>
                      </a:r>
                      <a:r>
                        <a:rPr sz="850" b="1" dirty="0">
                          <a:latin typeface="Cambria"/>
                          <a:cs typeface="Cambria"/>
                        </a:rPr>
                        <a:t>9</a:t>
                      </a:r>
                      <a:endParaRPr sz="850" dirty="0">
                        <a:latin typeface="Cambria"/>
                        <a:cs typeface="Cambria"/>
                      </a:endParaRPr>
                    </a:p>
                  </a:txBody>
                  <a:tcPr marL="0" marR="0" marT="0" marB="0">
                    <a:lnL w="5921">
                      <a:solidFill>
                        <a:srgbClr val="000000"/>
                      </a:solidFill>
                      <a:prstDash val="solid"/>
                    </a:lnL>
                    <a:lnT w="4995">
                      <a:solidFill>
                        <a:srgbClr val="000000"/>
                      </a:solidFill>
                      <a:prstDash val="solid"/>
                    </a:lnT>
                    <a:lnB w="4995">
                      <a:solidFill>
                        <a:srgbClr val="000000"/>
                      </a:solidFill>
                      <a:prstDash val="solid"/>
                    </a:lnB>
                    <a:solidFill>
                      <a:srgbClr val="DFDFDF"/>
                    </a:solidFill>
                  </a:tcPr>
                </a:tc>
                <a:extLst>
                  <a:ext uri="{0D108BD9-81ED-4DB2-BD59-A6C34878D82A}">
                    <a16:rowId xmlns="" xmlns:a16="http://schemas.microsoft.com/office/drawing/2014/main" val="10007"/>
                  </a:ext>
                </a:extLst>
              </a:tr>
            </a:tbl>
          </a:graphicData>
        </a:graphic>
      </p:graphicFrame>
      <p:sp>
        <p:nvSpPr>
          <p:cNvPr id="10" name="object 10"/>
          <p:cNvSpPr/>
          <p:nvPr/>
        </p:nvSpPr>
        <p:spPr>
          <a:xfrm>
            <a:off x="6429789" y="1459652"/>
            <a:ext cx="5076025" cy="2959948"/>
          </a:xfrm>
          <a:prstGeom prst="rect">
            <a:avLst/>
          </a:prstGeom>
          <a:blipFill>
            <a:blip r:embed="rId3" cstate="print"/>
            <a:stretch>
              <a:fillRect/>
            </a:stretch>
          </a:blipFill>
        </p:spPr>
        <p:txBody>
          <a:bodyPr wrap="square" lIns="0" tIns="0" rIns="0" bIns="0" rtlCol="0"/>
          <a:lstStyle/>
          <a:p>
            <a:endParaRPr/>
          </a:p>
        </p:txBody>
      </p:sp>
      <p:sp>
        <p:nvSpPr>
          <p:cNvPr id="12" name="Rectangle 11"/>
          <p:cNvSpPr/>
          <p:nvPr/>
        </p:nvSpPr>
        <p:spPr>
          <a:xfrm>
            <a:off x="6096000" y="5867400"/>
            <a:ext cx="6400800" cy="307777"/>
          </a:xfrm>
          <a:prstGeom prst="rect">
            <a:avLst/>
          </a:prstGeom>
        </p:spPr>
        <p:txBody>
          <a:bodyPr wrap="square">
            <a:spAutoFit/>
          </a:bodyPr>
          <a:lstStyle/>
          <a:p>
            <a:r>
              <a:rPr lang="en-US" sz="1400" dirty="0" smtClean="0">
                <a:solidFill>
                  <a:srgbClr val="FFFFFF"/>
                </a:solidFill>
              </a:rPr>
              <a:t>Most </a:t>
            </a:r>
            <a:r>
              <a:rPr lang="en-US" sz="1400" dirty="0">
                <a:solidFill>
                  <a:srgbClr val="FFFFFF"/>
                </a:solidFill>
              </a:rPr>
              <a:t>respondents worked for SHPOs, state DOTs, or as </a:t>
            </a:r>
            <a:r>
              <a:rPr lang="en-US" sz="1400" dirty="0" smtClean="0">
                <a:solidFill>
                  <a:srgbClr val="FFFFFF"/>
                </a:solidFill>
              </a:rPr>
              <a:t>consultants.</a:t>
            </a:r>
            <a:endParaRPr lang="en-US" sz="1400" dirty="0"/>
          </a:p>
        </p:txBody>
      </p:sp>
      <p:sp>
        <p:nvSpPr>
          <p:cNvPr id="13" name="Rectangle 12"/>
          <p:cNvSpPr/>
          <p:nvPr/>
        </p:nvSpPr>
        <p:spPr>
          <a:xfrm>
            <a:off x="533400" y="5867400"/>
            <a:ext cx="5562600" cy="738664"/>
          </a:xfrm>
          <a:prstGeom prst="rect">
            <a:avLst/>
          </a:prstGeom>
        </p:spPr>
        <p:txBody>
          <a:bodyPr wrap="square">
            <a:spAutoFit/>
          </a:bodyPr>
          <a:lstStyle/>
          <a:p>
            <a:r>
              <a:rPr lang="en-US" sz="1400" dirty="0">
                <a:solidFill>
                  <a:srgbClr val="FFFFFF"/>
                </a:solidFill>
              </a:rPr>
              <a:t>The majority of </a:t>
            </a:r>
            <a:r>
              <a:rPr lang="en-US" sz="1400" dirty="0" smtClean="0">
                <a:solidFill>
                  <a:srgbClr val="FFFFFF"/>
                </a:solidFill>
              </a:rPr>
              <a:t>respondents </a:t>
            </a:r>
            <a:r>
              <a:rPr lang="en-US" sz="1400" dirty="0">
                <a:solidFill>
                  <a:srgbClr val="FFFFFF"/>
                </a:solidFill>
              </a:rPr>
              <a:t>were historians, architectural historians, archaeologists, or cultural resources managers.  Several </a:t>
            </a:r>
            <a:r>
              <a:rPr lang="en-US" sz="1400" dirty="0" smtClean="0">
                <a:solidFill>
                  <a:srgbClr val="FFFFFF"/>
                </a:solidFill>
              </a:rPr>
              <a:t>noted </a:t>
            </a:r>
            <a:r>
              <a:rPr lang="en-US" sz="1400" dirty="0">
                <a:solidFill>
                  <a:srgbClr val="FFFFFF"/>
                </a:solidFill>
              </a:rPr>
              <a:t>that their response represented multiple staff members at their particular </a:t>
            </a:r>
            <a:r>
              <a:rPr lang="en-US" sz="1400" dirty="0" smtClean="0">
                <a:solidFill>
                  <a:srgbClr val="FFFFFF"/>
                </a:solidFill>
              </a:rPr>
              <a:t>office.</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066800"/>
            <a:ext cx="11582400" cy="5262980"/>
          </a:xfrm>
        </p:spPr>
        <p:txBody>
          <a:bodyPr/>
          <a:lstStyle/>
          <a:p>
            <a:r>
              <a:rPr lang="en-US" sz="1600" dirty="0">
                <a:solidFill>
                  <a:srgbClr val="FFFFFF"/>
                </a:solidFill>
                <a:latin typeface="Arial"/>
                <a:cs typeface="Arial"/>
              </a:rPr>
              <a:t>This study was conducted for the AASHTO Standing Committee on the Environment (SCOE), with funding provided through the National Cooperative Highway Research Program (NCHRP) Project 25-25, Task 97, Historic Roads – A Synthesis of Identification and Evaluation Practices.  The NCHRP is supported by annual voluntary contributions from the state Departments of Transportation. Project 25-25 is intended to fund quick response studies on behalf of SCOE.  The report was prepared by Robbie Jones, Patrick Sullivan, and Mary Beth Reed of New South Associates.  The work was guided by a technical working group that included:</a:t>
            </a:r>
          </a:p>
          <a:p>
            <a:r>
              <a:rPr lang="en-US" dirty="0">
                <a:solidFill>
                  <a:srgbClr val="FFFFFF"/>
                </a:solidFill>
                <a:latin typeface="Arial"/>
                <a:cs typeface="Arial"/>
              </a:rPr>
              <a:t> </a:t>
            </a:r>
          </a:p>
          <a:p>
            <a:pPr lvl="1"/>
            <a:r>
              <a:rPr lang="en-US" sz="1600" dirty="0">
                <a:solidFill>
                  <a:srgbClr val="FFFFFF"/>
                </a:solidFill>
                <a:latin typeface="Arial"/>
                <a:cs typeface="Arial"/>
              </a:rPr>
              <a:t>Margaret Barondess, Michigan Department of Transportation;</a:t>
            </a:r>
          </a:p>
          <a:p>
            <a:pPr lvl="1"/>
            <a:r>
              <a:rPr lang="en-US" sz="1600" dirty="0">
                <a:solidFill>
                  <a:srgbClr val="FFFFFF"/>
                </a:solidFill>
                <a:latin typeface="Arial"/>
                <a:cs typeface="Arial"/>
              </a:rPr>
              <a:t>Renee Benn, Texas Department of Transportation; </a:t>
            </a:r>
          </a:p>
          <a:p>
            <a:pPr lvl="1"/>
            <a:r>
              <a:rPr lang="en-US" sz="1600" dirty="0">
                <a:solidFill>
                  <a:srgbClr val="FFFFFF"/>
                </a:solidFill>
                <a:latin typeface="Arial"/>
                <a:cs typeface="Arial"/>
              </a:rPr>
              <a:t>Gail D’Avino, chair, Georgia Department of Transportation;</a:t>
            </a:r>
          </a:p>
          <a:p>
            <a:pPr lvl="1"/>
            <a:r>
              <a:rPr lang="en-US" sz="1600" dirty="0">
                <a:solidFill>
                  <a:srgbClr val="FFFFFF"/>
                </a:solidFill>
                <a:latin typeface="Arial"/>
                <a:cs typeface="Arial"/>
              </a:rPr>
              <a:t>Ann Miller, Virginia Department of Transportation;</a:t>
            </a:r>
          </a:p>
          <a:p>
            <a:pPr lvl="1"/>
            <a:r>
              <a:rPr lang="en-US" sz="1600" dirty="0">
                <a:solidFill>
                  <a:srgbClr val="FFFFFF"/>
                </a:solidFill>
                <a:latin typeface="Arial"/>
                <a:cs typeface="Arial"/>
              </a:rPr>
              <a:t>Mary Ann Nabors, Advisory Council for Historic Preservation;</a:t>
            </a:r>
          </a:p>
          <a:p>
            <a:pPr lvl="1"/>
            <a:r>
              <a:rPr lang="en-US" sz="1600" dirty="0">
                <a:solidFill>
                  <a:srgbClr val="FFFFFF"/>
                </a:solidFill>
                <a:latin typeface="Arial"/>
                <a:cs typeface="Arial"/>
              </a:rPr>
              <a:t>Stephanie Stoermer, Federal Highway Administration;</a:t>
            </a:r>
          </a:p>
          <a:p>
            <a:pPr lvl="1"/>
            <a:r>
              <a:rPr lang="en-US" sz="1600" dirty="0">
                <a:solidFill>
                  <a:srgbClr val="FFFFFF"/>
                </a:solidFill>
                <a:latin typeface="Arial"/>
                <a:cs typeface="Arial"/>
              </a:rPr>
              <a:t>Libby Wielenga, formerly with the Iowa Department of Transportation; and </a:t>
            </a:r>
          </a:p>
          <a:p>
            <a:pPr lvl="1"/>
            <a:r>
              <a:rPr lang="en-US" sz="1600" dirty="0">
                <a:solidFill>
                  <a:srgbClr val="FFFFFF"/>
                </a:solidFill>
                <a:latin typeface="Arial"/>
                <a:cs typeface="Arial"/>
              </a:rPr>
              <a:t>David Zimmerman, Arizona Department of Transportation.</a:t>
            </a:r>
          </a:p>
          <a:p>
            <a:r>
              <a:rPr lang="en-US" sz="1600" dirty="0">
                <a:solidFill>
                  <a:srgbClr val="FFFFFF"/>
                </a:solidFill>
                <a:latin typeface="Arial"/>
                <a:cs typeface="Arial"/>
              </a:rPr>
              <a:t> </a:t>
            </a:r>
          </a:p>
          <a:p>
            <a:r>
              <a:rPr lang="en-US" sz="1600" dirty="0">
                <a:solidFill>
                  <a:srgbClr val="FFFFFF"/>
                </a:solidFill>
                <a:latin typeface="Arial"/>
                <a:cs typeface="Arial"/>
              </a:rPr>
              <a:t>The project was managed by Ann Hartell, NCHRP Senior Program Officer.  </a:t>
            </a:r>
          </a:p>
          <a:p>
            <a:r>
              <a:rPr lang="en-US" dirty="0">
                <a:solidFill>
                  <a:srgbClr val="FFFFFF"/>
                </a:solidFill>
                <a:latin typeface="Arial"/>
                <a:cs typeface="Arial"/>
              </a:rPr>
              <a:t> </a:t>
            </a:r>
          </a:p>
          <a:p>
            <a:pPr algn="ctr"/>
            <a:r>
              <a:rPr lang="en-US" sz="1000" u="sng" dirty="0">
                <a:solidFill>
                  <a:srgbClr val="FFFFFF"/>
                </a:solidFill>
                <a:latin typeface="Arial"/>
                <a:cs typeface="Arial"/>
              </a:rPr>
              <a:t>Disclaimer</a:t>
            </a:r>
            <a:endParaRPr lang="en-US" sz="1000" dirty="0">
              <a:solidFill>
                <a:srgbClr val="FFFFFF"/>
              </a:solidFill>
              <a:latin typeface="Arial"/>
              <a:cs typeface="Arial"/>
            </a:endParaRPr>
          </a:p>
          <a:p>
            <a:pPr algn="ctr"/>
            <a:r>
              <a:rPr lang="en-US" sz="1000" dirty="0">
                <a:solidFill>
                  <a:srgbClr val="FFFFFF"/>
                </a:solidFill>
                <a:latin typeface="Arial"/>
                <a:cs typeface="Arial"/>
              </a:rPr>
              <a:t> </a:t>
            </a:r>
          </a:p>
          <a:p>
            <a:pPr algn="ctr"/>
            <a:r>
              <a:rPr lang="en-US" sz="1000" dirty="0">
                <a:solidFill>
                  <a:srgbClr val="FFFFFF"/>
                </a:solidFill>
                <a:latin typeface="Arial"/>
                <a:cs typeface="Arial"/>
              </a:rPr>
              <a:t>The opinions and conclusions expressed or implied are those of the research agency that performed the research and are not necessarily those of the Transportation Research Board or its sponsoring agencies. This report has not been reviewed or accepted by the Transportation Research Board Executive Committee or the Governing Board of the National Research Council.  </a:t>
            </a:r>
          </a:p>
          <a:p>
            <a:pPr algn="ctr"/>
            <a:endParaRPr lang="en-US" sz="1000" dirty="0">
              <a:solidFill>
                <a:srgbClr val="FFFFFF"/>
              </a:solidFill>
              <a:latin typeface="Arial"/>
              <a:cs typeface="Arial"/>
            </a:endParaRPr>
          </a:p>
        </p:txBody>
      </p:sp>
      <p:sp>
        <p:nvSpPr>
          <p:cNvPr id="5" name="Title 1"/>
          <p:cNvSpPr>
            <a:spLocks noGrp="1"/>
          </p:cNvSpPr>
          <p:nvPr>
            <p:ph type="title"/>
          </p:nvPr>
        </p:nvSpPr>
        <p:spPr>
          <a:xfrm>
            <a:off x="1434593" y="304800"/>
            <a:ext cx="9322815" cy="430887"/>
          </a:xfrm>
        </p:spPr>
        <p:txBody>
          <a:bodyPr/>
          <a:lstStyle/>
          <a:p>
            <a:pPr algn="ctr"/>
            <a:r>
              <a:rPr lang="en-US" u="none" dirty="0" smtClean="0">
                <a:solidFill>
                  <a:srgbClr val="E4CFB1"/>
                </a:solidFill>
                <a:latin typeface="Arial Black"/>
                <a:cs typeface="Arial Black"/>
              </a:rPr>
              <a:t>ACKNOWLEDGMENTS</a:t>
            </a:r>
            <a:endParaRPr lang="en-US" u="none" dirty="0">
              <a:solidFill>
                <a:srgbClr val="E4CFB1"/>
              </a:solidFill>
              <a:latin typeface="Arial Black"/>
              <a:cs typeface="Arial Black"/>
            </a:endParaRPr>
          </a:p>
        </p:txBody>
      </p:sp>
    </p:spTree>
    <p:extLst>
      <p:ext uri="{BB962C8B-B14F-4D97-AF65-F5344CB8AC3E}">
        <p14:creationId xmlns:p14="http://schemas.microsoft.com/office/powerpoint/2010/main" val="591405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7763" y="1143000"/>
            <a:ext cx="5514340" cy="4800600"/>
          </a:xfrm>
          <a:custGeom>
            <a:avLst/>
            <a:gdLst/>
            <a:ahLst/>
            <a:cxnLst/>
            <a:rect l="l" t="t" r="r" b="b"/>
            <a:pathLst>
              <a:path w="5514340" h="4800600">
                <a:moveTo>
                  <a:pt x="0" y="4800600"/>
                </a:moveTo>
                <a:lnTo>
                  <a:pt x="5513832" y="4800600"/>
                </a:lnTo>
                <a:lnTo>
                  <a:pt x="5513832" y="0"/>
                </a:lnTo>
                <a:lnTo>
                  <a:pt x="0" y="0"/>
                </a:lnTo>
                <a:lnTo>
                  <a:pt x="0" y="4800600"/>
                </a:lnTo>
                <a:close/>
              </a:path>
            </a:pathLst>
          </a:custGeom>
          <a:solidFill>
            <a:srgbClr val="FFFFFF"/>
          </a:solidFill>
        </p:spPr>
        <p:txBody>
          <a:bodyPr wrap="square" lIns="0" tIns="0" rIns="0" bIns="0" rtlCol="0"/>
          <a:lstStyle/>
          <a:p>
            <a:endParaRPr/>
          </a:p>
        </p:txBody>
      </p:sp>
      <p:sp>
        <p:nvSpPr>
          <p:cNvPr id="3" name="object 3"/>
          <p:cNvSpPr txBox="1"/>
          <p:nvPr/>
        </p:nvSpPr>
        <p:spPr>
          <a:xfrm>
            <a:off x="857871" y="1295400"/>
            <a:ext cx="4621530" cy="286385"/>
          </a:xfrm>
          <a:prstGeom prst="rect">
            <a:avLst/>
          </a:prstGeom>
        </p:spPr>
        <p:txBody>
          <a:bodyPr vert="horz" wrap="square" lIns="0" tIns="0" rIns="0" bIns="0" rtlCol="0">
            <a:spAutoFit/>
          </a:bodyPr>
          <a:lstStyle/>
          <a:p>
            <a:pPr marL="1550670" marR="5080" indent="-1538605">
              <a:lnSpc>
                <a:spcPct val="100000"/>
              </a:lnSpc>
            </a:pPr>
            <a:r>
              <a:rPr sz="900" b="1" spc="15" dirty="0">
                <a:solidFill>
                  <a:srgbClr val="808080"/>
                </a:solidFill>
                <a:latin typeface="Cambria"/>
                <a:cs typeface="Cambria"/>
              </a:rPr>
              <a:t>Q7 </a:t>
            </a:r>
            <a:r>
              <a:rPr sz="900" b="1" spc="15" dirty="0">
                <a:latin typeface="Cambria"/>
                <a:cs typeface="Cambria"/>
              </a:rPr>
              <a:t>How have you acquired your knowledge </a:t>
            </a:r>
            <a:r>
              <a:rPr sz="900" b="1" spc="10" dirty="0">
                <a:latin typeface="Cambria"/>
                <a:cs typeface="Cambria"/>
              </a:rPr>
              <a:t>of historic </a:t>
            </a:r>
            <a:r>
              <a:rPr sz="900" b="1" spc="15" dirty="0">
                <a:latin typeface="Cambria"/>
                <a:cs typeface="Cambria"/>
              </a:rPr>
              <a:t>roads? (Choose </a:t>
            </a:r>
            <a:r>
              <a:rPr sz="900" b="1" spc="5" dirty="0">
                <a:latin typeface="Cambria"/>
                <a:cs typeface="Cambria"/>
              </a:rPr>
              <a:t>all </a:t>
            </a:r>
            <a:r>
              <a:rPr sz="900" b="1" spc="10" dirty="0">
                <a:latin typeface="Cambria"/>
                <a:cs typeface="Cambria"/>
              </a:rPr>
              <a:t>that </a:t>
            </a:r>
            <a:r>
              <a:rPr sz="900" b="1" spc="15" dirty="0">
                <a:latin typeface="Cambria"/>
                <a:cs typeface="Cambria"/>
              </a:rPr>
              <a:t>apply)  </a:t>
            </a:r>
            <a:r>
              <a:rPr sz="900" b="1" spc="15" dirty="0">
                <a:solidFill>
                  <a:srgbClr val="808080"/>
                </a:solidFill>
                <a:latin typeface="Cambria"/>
                <a:cs typeface="Cambria"/>
              </a:rPr>
              <a:t>Answered: 511 Skipped:</a:t>
            </a:r>
            <a:r>
              <a:rPr sz="900" b="1" spc="-65" dirty="0">
                <a:solidFill>
                  <a:srgbClr val="808080"/>
                </a:solidFill>
                <a:latin typeface="Cambria"/>
                <a:cs typeface="Cambria"/>
              </a:rPr>
              <a:t> </a:t>
            </a:r>
            <a:r>
              <a:rPr sz="900" b="1" spc="15" dirty="0">
                <a:solidFill>
                  <a:srgbClr val="808080"/>
                </a:solidFill>
                <a:latin typeface="Cambria"/>
                <a:cs typeface="Cambria"/>
              </a:rPr>
              <a:t>13</a:t>
            </a:r>
            <a:endParaRPr sz="900">
              <a:latin typeface="Cambria"/>
              <a:cs typeface="Cambria"/>
            </a:endParaRPr>
          </a:p>
        </p:txBody>
      </p:sp>
      <p:graphicFrame>
        <p:nvGraphicFramePr>
          <p:cNvPr id="4" name="object 4"/>
          <p:cNvGraphicFramePr>
            <a:graphicFrameLocks noGrp="1"/>
          </p:cNvGraphicFramePr>
          <p:nvPr>
            <p:extLst>
              <p:ext uri="{D42A27DB-BD31-4B8C-83A1-F6EECF244321}">
                <p14:modId xmlns:p14="http://schemas.microsoft.com/office/powerpoint/2010/main" val="1279226756"/>
              </p:ext>
            </p:extLst>
          </p:nvPr>
        </p:nvGraphicFramePr>
        <p:xfrm>
          <a:off x="565163" y="4520032"/>
          <a:ext cx="5174383" cy="1318573"/>
        </p:xfrm>
        <a:graphic>
          <a:graphicData uri="http://schemas.openxmlformats.org/drawingml/2006/table">
            <a:tbl>
              <a:tblPr firstRow="1" bandRow="1">
                <a:tableStyleId>{2D5ABB26-0587-4C30-8999-92F81FD0307C}</a:tableStyleId>
              </a:tblPr>
              <a:tblGrid>
                <a:gridCol w="3560156">
                  <a:extLst>
                    <a:ext uri="{9D8B030D-6E8A-4147-A177-3AD203B41FA5}">
                      <a16:colId xmlns="" xmlns:a16="http://schemas.microsoft.com/office/drawing/2014/main" val="20000"/>
                    </a:ext>
                  </a:extLst>
                </a:gridCol>
                <a:gridCol w="895816">
                  <a:extLst>
                    <a:ext uri="{9D8B030D-6E8A-4147-A177-3AD203B41FA5}">
                      <a16:colId xmlns="" xmlns:a16="http://schemas.microsoft.com/office/drawing/2014/main" val="20001"/>
                    </a:ext>
                  </a:extLst>
                </a:gridCol>
                <a:gridCol w="718411">
                  <a:extLst>
                    <a:ext uri="{9D8B030D-6E8A-4147-A177-3AD203B41FA5}">
                      <a16:colId xmlns="" xmlns:a16="http://schemas.microsoft.com/office/drawing/2014/main" val="20002"/>
                    </a:ext>
                  </a:extLst>
                </a:gridCol>
              </a:tblGrid>
              <a:tr h="164531">
                <a:tc>
                  <a:txBody>
                    <a:bodyPr/>
                    <a:lstStyle/>
                    <a:p>
                      <a:pPr marL="57150">
                        <a:lnSpc>
                          <a:spcPct val="100000"/>
                        </a:lnSpc>
                        <a:spcBef>
                          <a:spcPts val="125"/>
                        </a:spcBef>
                      </a:pPr>
                      <a:r>
                        <a:rPr sz="800" b="1" spc="25" dirty="0">
                          <a:latin typeface="Cambria"/>
                          <a:cs typeface="Cambria"/>
                        </a:rPr>
                        <a:t>Answer</a:t>
                      </a:r>
                      <a:r>
                        <a:rPr sz="800" b="1" spc="-60" dirty="0">
                          <a:latin typeface="Cambria"/>
                          <a:cs typeface="Cambria"/>
                        </a:rPr>
                        <a:t> </a:t>
                      </a:r>
                      <a:r>
                        <a:rPr sz="800" b="1" spc="20" dirty="0">
                          <a:latin typeface="Cambria"/>
                          <a:cs typeface="Cambria"/>
                        </a:rPr>
                        <a:t>Choice</a:t>
                      </a:r>
                      <a:endParaRPr sz="800">
                        <a:latin typeface="Cambria"/>
                        <a:cs typeface="Cambria"/>
                      </a:endParaRPr>
                    </a:p>
                  </a:txBody>
                  <a:tcPr marL="0" marR="0" marT="0" marB="0">
                    <a:lnR w="5722">
                      <a:solidFill>
                        <a:srgbClr val="000000"/>
                      </a:solidFill>
                      <a:prstDash val="solid"/>
                    </a:lnR>
                    <a:lnT w="5613">
                      <a:solidFill>
                        <a:srgbClr val="000000"/>
                      </a:solidFill>
                      <a:prstDash val="solid"/>
                    </a:lnT>
                    <a:lnB w="4750">
                      <a:solidFill>
                        <a:srgbClr val="000000"/>
                      </a:solidFill>
                      <a:prstDash val="solid"/>
                    </a:lnB>
                    <a:solidFill>
                      <a:srgbClr val="D9D9D9"/>
                    </a:solidFill>
                  </a:tcPr>
                </a:tc>
                <a:tc gridSpan="2">
                  <a:txBody>
                    <a:bodyPr/>
                    <a:lstStyle/>
                    <a:p>
                      <a:pPr marL="53975">
                        <a:lnSpc>
                          <a:spcPct val="100000"/>
                        </a:lnSpc>
                        <a:spcBef>
                          <a:spcPts val="125"/>
                        </a:spcBef>
                      </a:pPr>
                      <a:r>
                        <a:rPr sz="800" b="1" spc="20" dirty="0">
                          <a:latin typeface="Cambria"/>
                          <a:cs typeface="Cambria"/>
                        </a:rPr>
                        <a:t>Responses</a:t>
                      </a:r>
                      <a:endParaRPr sz="800">
                        <a:latin typeface="Cambria"/>
                        <a:cs typeface="Cambria"/>
                      </a:endParaRPr>
                    </a:p>
                  </a:txBody>
                  <a:tcPr marL="0" marR="0" marT="0" marB="0">
                    <a:lnL w="5722">
                      <a:solidFill>
                        <a:srgbClr val="000000"/>
                      </a:solidFill>
                      <a:prstDash val="solid"/>
                    </a:lnL>
                    <a:lnT w="5613">
                      <a:solidFill>
                        <a:srgbClr val="000000"/>
                      </a:solidFill>
                      <a:prstDash val="solid"/>
                    </a:lnT>
                    <a:lnB w="4750">
                      <a:solidFill>
                        <a:srgbClr val="000000"/>
                      </a:solidFill>
                      <a:prstDash val="solid"/>
                    </a:lnB>
                    <a:solidFill>
                      <a:srgbClr val="D9D9D9"/>
                    </a:solidFill>
                  </a:tcPr>
                </a:tc>
                <a:tc hMerge="1">
                  <a:txBody>
                    <a:bodyPr/>
                    <a:lstStyle/>
                    <a:p>
                      <a:endParaRPr/>
                    </a:p>
                  </a:txBody>
                  <a:tcPr marL="0" marR="0" marT="0" marB="0"/>
                </a:tc>
                <a:extLst>
                  <a:ext uri="{0D108BD9-81ED-4DB2-BD59-A6C34878D82A}">
                    <a16:rowId xmlns="" xmlns:a16="http://schemas.microsoft.com/office/drawing/2014/main" val="10000"/>
                  </a:ext>
                </a:extLst>
              </a:tr>
              <a:tr h="166204">
                <a:tc>
                  <a:txBody>
                    <a:bodyPr/>
                    <a:lstStyle/>
                    <a:p>
                      <a:pPr marL="57150">
                        <a:lnSpc>
                          <a:spcPct val="100000"/>
                        </a:lnSpc>
                        <a:spcBef>
                          <a:spcPts val="125"/>
                        </a:spcBef>
                      </a:pPr>
                      <a:r>
                        <a:rPr sz="800" spc="20" dirty="0">
                          <a:latin typeface="Cambria"/>
                          <a:cs typeface="Cambria"/>
                        </a:rPr>
                        <a:t>Professional</a:t>
                      </a:r>
                      <a:r>
                        <a:rPr sz="800" spc="-60" dirty="0">
                          <a:latin typeface="Cambria"/>
                          <a:cs typeface="Cambria"/>
                        </a:rPr>
                        <a:t> </a:t>
                      </a:r>
                      <a:r>
                        <a:rPr sz="800" spc="15" dirty="0">
                          <a:latin typeface="Cambria"/>
                          <a:cs typeface="Cambria"/>
                        </a:rPr>
                        <a:t>training</a:t>
                      </a:r>
                      <a:endParaRPr sz="800">
                        <a:latin typeface="Cambria"/>
                        <a:cs typeface="Cambria"/>
                      </a:endParaRPr>
                    </a:p>
                  </a:txBody>
                  <a:tcPr marL="0" marR="0" marT="0" marB="0">
                    <a:lnR w="5722">
                      <a:solidFill>
                        <a:srgbClr val="000000"/>
                      </a:solidFill>
                      <a:prstDash val="solid"/>
                    </a:lnR>
                    <a:lnT w="4750">
                      <a:solidFill>
                        <a:srgbClr val="000000"/>
                      </a:solidFill>
                      <a:prstDash val="solid"/>
                    </a:lnT>
                    <a:lnB w="4858">
                      <a:solidFill>
                        <a:srgbClr val="000000"/>
                      </a:solidFill>
                      <a:prstDash val="solid"/>
                    </a:lnB>
                    <a:solidFill>
                      <a:srgbClr val="FFFFFF"/>
                    </a:solidFill>
                  </a:tcPr>
                </a:tc>
                <a:tc>
                  <a:txBody>
                    <a:bodyPr/>
                    <a:lstStyle/>
                    <a:p>
                      <a:pPr marL="53975">
                        <a:lnSpc>
                          <a:spcPct val="100000"/>
                        </a:lnSpc>
                        <a:spcBef>
                          <a:spcPts val="125"/>
                        </a:spcBef>
                      </a:pPr>
                      <a:r>
                        <a:rPr sz="800" spc="25" dirty="0">
                          <a:latin typeface="Cambria"/>
                          <a:cs typeface="Cambria"/>
                        </a:rPr>
                        <a:t>35.42%</a:t>
                      </a:r>
                      <a:endParaRPr sz="800">
                        <a:latin typeface="Cambria"/>
                        <a:cs typeface="Cambria"/>
                      </a:endParaRPr>
                    </a:p>
                  </a:txBody>
                  <a:tcPr marL="0" marR="0" marT="0" marB="0">
                    <a:lnL w="5722">
                      <a:solidFill>
                        <a:srgbClr val="000000"/>
                      </a:solidFill>
                      <a:prstDash val="solid"/>
                    </a:lnL>
                    <a:lnT w="4750">
                      <a:solidFill>
                        <a:srgbClr val="000000"/>
                      </a:solidFill>
                      <a:prstDash val="solid"/>
                    </a:lnT>
                    <a:lnB w="4858">
                      <a:solidFill>
                        <a:srgbClr val="000000"/>
                      </a:solidFill>
                      <a:prstDash val="solid"/>
                    </a:lnB>
                    <a:solidFill>
                      <a:srgbClr val="FFFFFF"/>
                    </a:solidFill>
                  </a:tcPr>
                </a:tc>
                <a:tc>
                  <a:txBody>
                    <a:bodyPr/>
                    <a:lstStyle/>
                    <a:p>
                      <a:pPr marR="50165" algn="r">
                        <a:lnSpc>
                          <a:spcPct val="100000"/>
                        </a:lnSpc>
                        <a:spcBef>
                          <a:spcPts val="125"/>
                        </a:spcBef>
                      </a:pPr>
                      <a:r>
                        <a:rPr sz="800" dirty="0">
                          <a:latin typeface="Cambria"/>
                          <a:cs typeface="Cambria"/>
                        </a:rPr>
                        <a:t>1</a:t>
                      </a:r>
                      <a:r>
                        <a:rPr sz="800" spc="10" dirty="0">
                          <a:latin typeface="Cambria"/>
                          <a:cs typeface="Cambria"/>
                        </a:rPr>
                        <a:t>8</a:t>
                      </a:r>
                      <a:r>
                        <a:rPr sz="800" dirty="0">
                          <a:latin typeface="Cambria"/>
                          <a:cs typeface="Cambria"/>
                        </a:rPr>
                        <a:t>1</a:t>
                      </a:r>
                      <a:endParaRPr sz="800">
                        <a:latin typeface="Cambria"/>
                        <a:cs typeface="Cambria"/>
                      </a:endParaRPr>
                    </a:p>
                  </a:txBody>
                  <a:tcPr marL="0" marR="0" marT="0" marB="0">
                    <a:lnT w="4750">
                      <a:solidFill>
                        <a:srgbClr val="000000"/>
                      </a:solidFill>
                      <a:prstDash val="solid"/>
                    </a:lnT>
                    <a:lnB w="4858">
                      <a:solidFill>
                        <a:srgbClr val="000000"/>
                      </a:solidFill>
                      <a:prstDash val="solid"/>
                    </a:lnB>
                    <a:solidFill>
                      <a:srgbClr val="FFFFFF"/>
                    </a:solidFill>
                  </a:tcPr>
                </a:tc>
                <a:extLst>
                  <a:ext uri="{0D108BD9-81ED-4DB2-BD59-A6C34878D82A}">
                    <a16:rowId xmlns="" xmlns:a16="http://schemas.microsoft.com/office/drawing/2014/main" val="10001"/>
                  </a:ext>
                </a:extLst>
              </a:tr>
              <a:tr h="163181">
                <a:tc>
                  <a:txBody>
                    <a:bodyPr/>
                    <a:lstStyle/>
                    <a:p>
                      <a:pPr marL="57150">
                        <a:lnSpc>
                          <a:spcPct val="100000"/>
                        </a:lnSpc>
                        <a:spcBef>
                          <a:spcPts val="120"/>
                        </a:spcBef>
                      </a:pPr>
                      <a:r>
                        <a:rPr sz="800" spc="20" dirty="0">
                          <a:latin typeface="Cambria"/>
                          <a:cs typeface="Cambria"/>
                        </a:rPr>
                        <a:t>Professional</a:t>
                      </a:r>
                      <a:r>
                        <a:rPr sz="800" spc="-60" dirty="0">
                          <a:latin typeface="Cambria"/>
                          <a:cs typeface="Cambria"/>
                        </a:rPr>
                        <a:t> </a:t>
                      </a:r>
                      <a:r>
                        <a:rPr sz="800" spc="20" dirty="0">
                          <a:latin typeface="Cambria"/>
                          <a:cs typeface="Cambria"/>
                        </a:rPr>
                        <a:t>mentor</a:t>
                      </a:r>
                      <a:endParaRPr sz="800">
                        <a:latin typeface="Cambria"/>
                        <a:cs typeface="Cambria"/>
                      </a:endParaRPr>
                    </a:p>
                  </a:txBody>
                  <a:tcPr marL="0" marR="0" marT="0" marB="0">
                    <a:lnR w="5722">
                      <a:solidFill>
                        <a:srgbClr val="000000"/>
                      </a:solidFill>
                      <a:prstDash val="solid"/>
                    </a:lnR>
                    <a:lnT w="4858">
                      <a:solidFill>
                        <a:srgbClr val="000000"/>
                      </a:solidFill>
                      <a:prstDash val="solid"/>
                    </a:lnT>
                    <a:lnB w="5894">
                      <a:solidFill>
                        <a:srgbClr val="000000"/>
                      </a:solidFill>
                      <a:prstDash val="solid"/>
                    </a:lnB>
                    <a:solidFill>
                      <a:srgbClr val="FFFFFF"/>
                    </a:solidFill>
                  </a:tcPr>
                </a:tc>
                <a:tc>
                  <a:txBody>
                    <a:bodyPr/>
                    <a:lstStyle/>
                    <a:p>
                      <a:pPr marL="53975">
                        <a:lnSpc>
                          <a:spcPct val="100000"/>
                        </a:lnSpc>
                        <a:spcBef>
                          <a:spcPts val="120"/>
                        </a:spcBef>
                      </a:pPr>
                      <a:r>
                        <a:rPr sz="800" spc="25" dirty="0">
                          <a:latin typeface="Cambria"/>
                          <a:cs typeface="Cambria"/>
                        </a:rPr>
                        <a:t>23.09%</a:t>
                      </a:r>
                      <a:endParaRPr sz="800">
                        <a:latin typeface="Cambria"/>
                        <a:cs typeface="Cambria"/>
                      </a:endParaRPr>
                    </a:p>
                  </a:txBody>
                  <a:tcPr marL="0" marR="0" marT="0" marB="0">
                    <a:lnL w="5722">
                      <a:solidFill>
                        <a:srgbClr val="000000"/>
                      </a:solidFill>
                      <a:prstDash val="solid"/>
                    </a:lnL>
                    <a:lnT w="4858">
                      <a:solidFill>
                        <a:srgbClr val="000000"/>
                      </a:solidFill>
                      <a:prstDash val="solid"/>
                    </a:lnT>
                    <a:lnB w="5894">
                      <a:solidFill>
                        <a:srgbClr val="000000"/>
                      </a:solidFill>
                      <a:prstDash val="solid"/>
                    </a:lnB>
                    <a:solidFill>
                      <a:srgbClr val="FFFFFF"/>
                    </a:solidFill>
                  </a:tcPr>
                </a:tc>
                <a:tc>
                  <a:txBody>
                    <a:bodyPr/>
                    <a:lstStyle/>
                    <a:p>
                      <a:pPr marR="50165" algn="r">
                        <a:lnSpc>
                          <a:spcPct val="100000"/>
                        </a:lnSpc>
                        <a:spcBef>
                          <a:spcPts val="120"/>
                        </a:spcBef>
                      </a:pPr>
                      <a:r>
                        <a:rPr sz="800" dirty="0">
                          <a:latin typeface="Cambria"/>
                          <a:cs typeface="Cambria"/>
                        </a:rPr>
                        <a:t>1</a:t>
                      </a:r>
                      <a:r>
                        <a:rPr sz="800" spc="10" dirty="0">
                          <a:latin typeface="Cambria"/>
                          <a:cs typeface="Cambria"/>
                        </a:rPr>
                        <a:t>1</a:t>
                      </a:r>
                      <a:r>
                        <a:rPr sz="800" dirty="0">
                          <a:latin typeface="Cambria"/>
                          <a:cs typeface="Cambria"/>
                        </a:rPr>
                        <a:t>8</a:t>
                      </a:r>
                      <a:endParaRPr sz="800">
                        <a:latin typeface="Cambria"/>
                        <a:cs typeface="Cambria"/>
                      </a:endParaRPr>
                    </a:p>
                  </a:txBody>
                  <a:tcPr marL="0" marR="0" marT="0" marB="0">
                    <a:lnT w="4858">
                      <a:solidFill>
                        <a:srgbClr val="000000"/>
                      </a:solidFill>
                      <a:prstDash val="solid"/>
                    </a:lnT>
                    <a:lnB w="5894">
                      <a:solidFill>
                        <a:srgbClr val="000000"/>
                      </a:solidFill>
                      <a:prstDash val="solid"/>
                    </a:lnB>
                    <a:solidFill>
                      <a:srgbClr val="FFFFFF"/>
                    </a:solidFill>
                  </a:tcPr>
                </a:tc>
                <a:extLst>
                  <a:ext uri="{0D108BD9-81ED-4DB2-BD59-A6C34878D82A}">
                    <a16:rowId xmlns="" xmlns:a16="http://schemas.microsoft.com/office/drawing/2014/main" val="10002"/>
                  </a:ext>
                </a:extLst>
              </a:tr>
              <a:tr h="166166">
                <a:tc>
                  <a:txBody>
                    <a:bodyPr/>
                    <a:lstStyle/>
                    <a:p>
                      <a:pPr marL="57150">
                        <a:lnSpc>
                          <a:spcPct val="100000"/>
                        </a:lnSpc>
                        <a:spcBef>
                          <a:spcPts val="114"/>
                        </a:spcBef>
                      </a:pPr>
                      <a:r>
                        <a:rPr sz="800" spc="20" dirty="0">
                          <a:latin typeface="Cambria"/>
                          <a:cs typeface="Cambria"/>
                        </a:rPr>
                        <a:t>Academic </a:t>
                      </a:r>
                      <a:r>
                        <a:rPr sz="800" spc="15" dirty="0">
                          <a:latin typeface="Cambria"/>
                          <a:cs typeface="Cambria"/>
                        </a:rPr>
                        <a:t>training (please </a:t>
                      </a:r>
                      <a:r>
                        <a:rPr sz="800" spc="10" dirty="0">
                          <a:latin typeface="Cambria"/>
                          <a:cs typeface="Cambria"/>
                        </a:rPr>
                        <a:t>list </a:t>
                      </a:r>
                      <a:r>
                        <a:rPr sz="800" spc="15" dirty="0">
                          <a:latin typeface="Cambria"/>
                          <a:cs typeface="Cambria"/>
                        </a:rPr>
                        <a:t>the institution in the </a:t>
                      </a:r>
                      <a:r>
                        <a:rPr sz="800" spc="20" dirty="0">
                          <a:latin typeface="Cambria"/>
                          <a:cs typeface="Cambria"/>
                        </a:rPr>
                        <a:t>"Other" </a:t>
                      </a:r>
                      <a:r>
                        <a:rPr sz="800" spc="15" dirty="0">
                          <a:latin typeface="Cambria"/>
                          <a:cs typeface="Cambria"/>
                        </a:rPr>
                        <a:t>line</a:t>
                      </a:r>
                      <a:r>
                        <a:rPr sz="800" spc="60" dirty="0">
                          <a:latin typeface="Cambria"/>
                          <a:cs typeface="Cambria"/>
                        </a:rPr>
                        <a:t> </a:t>
                      </a:r>
                      <a:r>
                        <a:rPr sz="800" spc="20" dirty="0">
                          <a:latin typeface="Cambria"/>
                          <a:cs typeface="Cambria"/>
                        </a:rPr>
                        <a:t>below)</a:t>
                      </a:r>
                      <a:endParaRPr sz="800">
                        <a:latin typeface="Cambria"/>
                        <a:cs typeface="Cambria"/>
                      </a:endParaRPr>
                    </a:p>
                  </a:txBody>
                  <a:tcPr marL="0" marR="0" marT="0" marB="0">
                    <a:lnR w="5722">
                      <a:solidFill>
                        <a:srgbClr val="000000"/>
                      </a:solidFill>
                      <a:prstDash val="solid"/>
                    </a:lnR>
                    <a:lnT w="5894">
                      <a:solidFill>
                        <a:srgbClr val="000000"/>
                      </a:solidFill>
                      <a:prstDash val="solid"/>
                    </a:lnT>
                    <a:lnB w="5905">
                      <a:solidFill>
                        <a:srgbClr val="000000"/>
                      </a:solidFill>
                      <a:prstDash val="solid"/>
                    </a:lnB>
                    <a:solidFill>
                      <a:srgbClr val="FFFFFF"/>
                    </a:solidFill>
                  </a:tcPr>
                </a:tc>
                <a:tc>
                  <a:txBody>
                    <a:bodyPr/>
                    <a:lstStyle/>
                    <a:p>
                      <a:pPr marL="53975">
                        <a:lnSpc>
                          <a:spcPct val="100000"/>
                        </a:lnSpc>
                        <a:spcBef>
                          <a:spcPts val="114"/>
                        </a:spcBef>
                      </a:pPr>
                      <a:r>
                        <a:rPr sz="800" spc="25" dirty="0">
                          <a:latin typeface="Cambria"/>
                          <a:cs typeface="Cambria"/>
                        </a:rPr>
                        <a:t>15.66%</a:t>
                      </a:r>
                      <a:endParaRPr sz="800">
                        <a:latin typeface="Cambria"/>
                        <a:cs typeface="Cambria"/>
                      </a:endParaRPr>
                    </a:p>
                  </a:txBody>
                  <a:tcPr marL="0" marR="0" marT="0" marB="0">
                    <a:lnL w="5722">
                      <a:solidFill>
                        <a:srgbClr val="000000"/>
                      </a:solidFill>
                      <a:prstDash val="solid"/>
                    </a:lnL>
                    <a:lnT w="5894">
                      <a:solidFill>
                        <a:srgbClr val="000000"/>
                      </a:solidFill>
                      <a:prstDash val="solid"/>
                    </a:lnT>
                    <a:lnB w="5905">
                      <a:solidFill>
                        <a:srgbClr val="000000"/>
                      </a:solidFill>
                      <a:prstDash val="solid"/>
                    </a:lnB>
                    <a:solidFill>
                      <a:srgbClr val="FFFFFF"/>
                    </a:solidFill>
                  </a:tcPr>
                </a:tc>
                <a:tc>
                  <a:txBody>
                    <a:bodyPr/>
                    <a:lstStyle/>
                    <a:p>
                      <a:pPr marR="50165" algn="r">
                        <a:lnSpc>
                          <a:spcPct val="100000"/>
                        </a:lnSpc>
                        <a:spcBef>
                          <a:spcPts val="114"/>
                        </a:spcBef>
                      </a:pPr>
                      <a:r>
                        <a:rPr sz="800" spc="10" dirty="0">
                          <a:latin typeface="Cambria"/>
                          <a:cs typeface="Cambria"/>
                        </a:rPr>
                        <a:t>8</a:t>
                      </a:r>
                      <a:r>
                        <a:rPr sz="800" dirty="0">
                          <a:latin typeface="Cambria"/>
                          <a:cs typeface="Cambria"/>
                        </a:rPr>
                        <a:t>0</a:t>
                      </a:r>
                      <a:endParaRPr sz="800">
                        <a:latin typeface="Cambria"/>
                        <a:cs typeface="Cambria"/>
                      </a:endParaRPr>
                    </a:p>
                  </a:txBody>
                  <a:tcPr marL="0" marR="0" marT="0" marB="0">
                    <a:lnT w="5894">
                      <a:solidFill>
                        <a:srgbClr val="000000"/>
                      </a:solidFill>
                      <a:prstDash val="solid"/>
                    </a:lnT>
                    <a:lnB w="5905">
                      <a:solidFill>
                        <a:srgbClr val="000000"/>
                      </a:solidFill>
                      <a:prstDash val="solid"/>
                    </a:lnB>
                    <a:solidFill>
                      <a:srgbClr val="FFFFFF"/>
                    </a:solidFill>
                  </a:tcPr>
                </a:tc>
                <a:extLst>
                  <a:ext uri="{0D108BD9-81ED-4DB2-BD59-A6C34878D82A}">
                    <a16:rowId xmlns="" xmlns:a16="http://schemas.microsoft.com/office/drawing/2014/main" val="10003"/>
                  </a:ext>
                </a:extLst>
              </a:tr>
              <a:tr h="163214">
                <a:tc>
                  <a:txBody>
                    <a:bodyPr/>
                    <a:lstStyle/>
                    <a:p>
                      <a:pPr marL="57150">
                        <a:lnSpc>
                          <a:spcPct val="100000"/>
                        </a:lnSpc>
                        <a:spcBef>
                          <a:spcPts val="114"/>
                        </a:spcBef>
                      </a:pPr>
                      <a:r>
                        <a:rPr sz="800" spc="20" dirty="0">
                          <a:latin typeface="Cambria"/>
                          <a:cs typeface="Cambria"/>
                        </a:rPr>
                        <a:t>Online</a:t>
                      </a:r>
                      <a:r>
                        <a:rPr sz="800" spc="-75" dirty="0">
                          <a:latin typeface="Cambria"/>
                          <a:cs typeface="Cambria"/>
                        </a:rPr>
                        <a:t> </a:t>
                      </a:r>
                      <a:r>
                        <a:rPr sz="800" spc="20" dirty="0">
                          <a:latin typeface="Cambria"/>
                          <a:cs typeface="Cambria"/>
                        </a:rPr>
                        <a:t>research</a:t>
                      </a:r>
                      <a:endParaRPr sz="800">
                        <a:latin typeface="Cambria"/>
                        <a:cs typeface="Cambria"/>
                      </a:endParaRPr>
                    </a:p>
                  </a:txBody>
                  <a:tcPr marL="0" marR="0" marT="0" marB="0">
                    <a:lnR w="5722">
                      <a:solidFill>
                        <a:srgbClr val="000000"/>
                      </a:solidFill>
                      <a:prstDash val="solid"/>
                    </a:lnR>
                    <a:lnT w="5905">
                      <a:solidFill>
                        <a:srgbClr val="000000"/>
                      </a:solidFill>
                      <a:prstDash val="solid"/>
                    </a:lnT>
                    <a:lnB w="4825">
                      <a:solidFill>
                        <a:srgbClr val="000000"/>
                      </a:solidFill>
                      <a:prstDash val="solid"/>
                    </a:lnB>
                    <a:solidFill>
                      <a:srgbClr val="FFFFFF"/>
                    </a:solidFill>
                  </a:tcPr>
                </a:tc>
                <a:tc>
                  <a:txBody>
                    <a:bodyPr/>
                    <a:lstStyle/>
                    <a:p>
                      <a:pPr marL="53975">
                        <a:lnSpc>
                          <a:spcPct val="100000"/>
                        </a:lnSpc>
                        <a:spcBef>
                          <a:spcPts val="114"/>
                        </a:spcBef>
                      </a:pPr>
                      <a:r>
                        <a:rPr sz="800" spc="25" dirty="0">
                          <a:latin typeface="Cambria"/>
                          <a:cs typeface="Cambria"/>
                        </a:rPr>
                        <a:t>40.31%</a:t>
                      </a:r>
                      <a:endParaRPr sz="800">
                        <a:latin typeface="Cambria"/>
                        <a:cs typeface="Cambria"/>
                      </a:endParaRPr>
                    </a:p>
                  </a:txBody>
                  <a:tcPr marL="0" marR="0" marT="0" marB="0">
                    <a:lnL w="5722">
                      <a:solidFill>
                        <a:srgbClr val="000000"/>
                      </a:solidFill>
                      <a:prstDash val="solid"/>
                    </a:lnL>
                    <a:lnT w="5905">
                      <a:solidFill>
                        <a:srgbClr val="000000"/>
                      </a:solidFill>
                      <a:prstDash val="solid"/>
                    </a:lnT>
                    <a:lnB w="4825">
                      <a:solidFill>
                        <a:srgbClr val="000000"/>
                      </a:solidFill>
                      <a:prstDash val="solid"/>
                    </a:lnB>
                    <a:solidFill>
                      <a:srgbClr val="FFFFFF"/>
                    </a:solidFill>
                  </a:tcPr>
                </a:tc>
                <a:tc>
                  <a:txBody>
                    <a:bodyPr/>
                    <a:lstStyle/>
                    <a:p>
                      <a:pPr marR="50165" algn="r">
                        <a:lnSpc>
                          <a:spcPct val="100000"/>
                        </a:lnSpc>
                        <a:spcBef>
                          <a:spcPts val="114"/>
                        </a:spcBef>
                      </a:pPr>
                      <a:r>
                        <a:rPr sz="800" dirty="0">
                          <a:latin typeface="Cambria"/>
                          <a:cs typeface="Cambria"/>
                        </a:rPr>
                        <a:t>2</a:t>
                      </a:r>
                      <a:r>
                        <a:rPr sz="800" spc="10" dirty="0">
                          <a:latin typeface="Cambria"/>
                          <a:cs typeface="Cambria"/>
                        </a:rPr>
                        <a:t>0</a:t>
                      </a:r>
                      <a:r>
                        <a:rPr sz="800" dirty="0">
                          <a:latin typeface="Cambria"/>
                          <a:cs typeface="Cambria"/>
                        </a:rPr>
                        <a:t>6</a:t>
                      </a:r>
                      <a:endParaRPr sz="800">
                        <a:latin typeface="Cambria"/>
                        <a:cs typeface="Cambria"/>
                      </a:endParaRPr>
                    </a:p>
                  </a:txBody>
                  <a:tcPr marL="0" marR="0" marT="0" marB="0">
                    <a:lnT w="5905">
                      <a:solidFill>
                        <a:srgbClr val="000000"/>
                      </a:solidFill>
                      <a:prstDash val="solid"/>
                    </a:lnT>
                    <a:lnB w="4825">
                      <a:solidFill>
                        <a:srgbClr val="000000"/>
                      </a:solidFill>
                      <a:prstDash val="solid"/>
                    </a:lnB>
                    <a:solidFill>
                      <a:srgbClr val="FFFFFF"/>
                    </a:solidFill>
                  </a:tcPr>
                </a:tc>
                <a:extLst>
                  <a:ext uri="{0D108BD9-81ED-4DB2-BD59-A6C34878D82A}">
                    <a16:rowId xmlns="" xmlns:a16="http://schemas.microsoft.com/office/drawing/2014/main" val="10004"/>
                  </a:ext>
                </a:extLst>
              </a:tr>
              <a:tr h="166161">
                <a:tc>
                  <a:txBody>
                    <a:bodyPr/>
                    <a:lstStyle/>
                    <a:p>
                      <a:pPr marL="57150">
                        <a:lnSpc>
                          <a:spcPct val="100000"/>
                        </a:lnSpc>
                        <a:spcBef>
                          <a:spcPts val="145"/>
                        </a:spcBef>
                      </a:pPr>
                      <a:r>
                        <a:rPr sz="800" spc="25" dirty="0">
                          <a:latin typeface="Cambria"/>
                          <a:cs typeface="Cambria"/>
                        </a:rPr>
                        <a:t>By</a:t>
                      </a:r>
                      <a:r>
                        <a:rPr sz="800" spc="-90" dirty="0">
                          <a:latin typeface="Cambria"/>
                          <a:cs typeface="Cambria"/>
                        </a:rPr>
                        <a:t> </a:t>
                      </a:r>
                      <a:r>
                        <a:rPr sz="800" spc="20" dirty="0">
                          <a:latin typeface="Cambria"/>
                          <a:cs typeface="Cambria"/>
                        </a:rPr>
                        <a:t>"doing"</a:t>
                      </a:r>
                      <a:endParaRPr sz="800">
                        <a:latin typeface="Cambria"/>
                        <a:cs typeface="Cambria"/>
                      </a:endParaRPr>
                    </a:p>
                  </a:txBody>
                  <a:tcPr marL="0" marR="0" marT="0" marB="0">
                    <a:lnR w="5722">
                      <a:solidFill>
                        <a:srgbClr val="000000"/>
                      </a:solidFill>
                      <a:prstDash val="solid"/>
                    </a:lnR>
                    <a:lnT w="4825">
                      <a:solidFill>
                        <a:srgbClr val="000000"/>
                      </a:solidFill>
                      <a:prstDash val="solid"/>
                    </a:lnT>
                    <a:lnB w="4825">
                      <a:solidFill>
                        <a:srgbClr val="000000"/>
                      </a:solidFill>
                      <a:prstDash val="solid"/>
                    </a:lnB>
                    <a:solidFill>
                      <a:srgbClr val="FFFFFF"/>
                    </a:solidFill>
                  </a:tcPr>
                </a:tc>
                <a:tc>
                  <a:txBody>
                    <a:bodyPr/>
                    <a:lstStyle/>
                    <a:p>
                      <a:pPr marL="53975">
                        <a:lnSpc>
                          <a:spcPct val="100000"/>
                        </a:lnSpc>
                        <a:spcBef>
                          <a:spcPts val="145"/>
                        </a:spcBef>
                      </a:pPr>
                      <a:r>
                        <a:rPr sz="800" spc="25" dirty="0">
                          <a:latin typeface="Cambria"/>
                          <a:cs typeface="Cambria"/>
                        </a:rPr>
                        <a:t>83.56%</a:t>
                      </a:r>
                      <a:endParaRPr sz="800">
                        <a:latin typeface="Cambria"/>
                        <a:cs typeface="Cambria"/>
                      </a:endParaRPr>
                    </a:p>
                  </a:txBody>
                  <a:tcPr marL="0" marR="0" marT="0" marB="0">
                    <a:lnL w="5722">
                      <a:solidFill>
                        <a:srgbClr val="000000"/>
                      </a:solidFill>
                      <a:prstDash val="solid"/>
                    </a:lnL>
                    <a:lnT w="4825">
                      <a:solidFill>
                        <a:srgbClr val="000000"/>
                      </a:solidFill>
                      <a:prstDash val="solid"/>
                    </a:lnT>
                    <a:lnB w="4825">
                      <a:solidFill>
                        <a:srgbClr val="000000"/>
                      </a:solidFill>
                      <a:prstDash val="solid"/>
                    </a:lnB>
                    <a:solidFill>
                      <a:srgbClr val="FFFFFF"/>
                    </a:solidFill>
                  </a:tcPr>
                </a:tc>
                <a:tc>
                  <a:txBody>
                    <a:bodyPr/>
                    <a:lstStyle/>
                    <a:p>
                      <a:pPr marR="50165" algn="r">
                        <a:lnSpc>
                          <a:spcPct val="100000"/>
                        </a:lnSpc>
                        <a:spcBef>
                          <a:spcPts val="145"/>
                        </a:spcBef>
                      </a:pPr>
                      <a:r>
                        <a:rPr sz="800" dirty="0">
                          <a:latin typeface="Cambria"/>
                          <a:cs typeface="Cambria"/>
                        </a:rPr>
                        <a:t>4</a:t>
                      </a:r>
                      <a:r>
                        <a:rPr sz="800" spc="10" dirty="0">
                          <a:latin typeface="Cambria"/>
                          <a:cs typeface="Cambria"/>
                        </a:rPr>
                        <a:t>2</a:t>
                      </a:r>
                      <a:r>
                        <a:rPr sz="800" dirty="0">
                          <a:latin typeface="Cambria"/>
                          <a:cs typeface="Cambria"/>
                        </a:rPr>
                        <a:t>7</a:t>
                      </a:r>
                      <a:endParaRPr sz="800">
                        <a:latin typeface="Cambria"/>
                        <a:cs typeface="Cambria"/>
                      </a:endParaRPr>
                    </a:p>
                  </a:txBody>
                  <a:tcPr marL="0" marR="0" marT="0" marB="0">
                    <a:lnT w="4825">
                      <a:solidFill>
                        <a:srgbClr val="000000"/>
                      </a:solidFill>
                      <a:prstDash val="solid"/>
                    </a:lnT>
                    <a:lnB w="4825">
                      <a:solidFill>
                        <a:srgbClr val="000000"/>
                      </a:solidFill>
                      <a:prstDash val="solid"/>
                    </a:lnB>
                    <a:solidFill>
                      <a:srgbClr val="FFFFFF"/>
                    </a:solidFill>
                  </a:tcPr>
                </a:tc>
                <a:extLst>
                  <a:ext uri="{0D108BD9-81ED-4DB2-BD59-A6C34878D82A}">
                    <a16:rowId xmlns="" xmlns:a16="http://schemas.microsoft.com/office/drawing/2014/main" val="10005"/>
                  </a:ext>
                </a:extLst>
              </a:tr>
              <a:tr h="163354">
                <a:tc>
                  <a:txBody>
                    <a:bodyPr/>
                    <a:lstStyle/>
                    <a:p>
                      <a:pPr marL="57150">
                        <a:lnSpc>
                          <a:spcPct val="100000"/>
                        </a:lnSpc>
                        <a:spcBef>
                          <a:spcPts val="120"/>
                        </a:spcBef>
                      </a:pPr>
                      <a:r>
                        <a:rPr sz="800" spc="20" dirty="0">
                          <a:latin typeface="Cambria"/>
                          <a:cs typeface="Cambria"/>
                        </a:rPr>
                        <a:t>Other (see</a:t>
                      </a:r>
                      <a:r>
                        <a:rPr sz="800" spc="-70" dirty="0">
                          <a:latin typeface="Cambria"/>
                          <a:cs typeface="Cambria"/>
                        </a:rPr>
                        <a:t> </a:t>
                      </a:r>
                      <a:r>
                        <a:rPr sz="800" spc="20" dirty="0">
                          <a:latin typeface="Cambria"/>
                          <a:cs typeface="Cambria"/>
                        </a:rPr>
                        <a:t>below)</a:t>
                      </a:r>
                      <a:endParaRPr sz="800">
                        <a:latin typeface="Cambria"/>
                        <a:cs typeface="Cambria"/>
                      </a:endParaRPr>
                    </a:p>
                  </a:txBody>
                  <a:tcPr marL="0" marR="0" marT="0" marB="0">
                    <a:lnR w="5722">
                      <a:solidFill>
                        <a:srgbClr val="000000"/>
                      </a:solidFill>
                      <a:prstDash val="solid"/>
                    </a:lnR>
                    <a:lnT w="4825">
                      <a:solidFill>
                        <a:srgbClr val="000000"/>
                      </a:solidFill>
                      <a:prstDash val="solid"/>
                    </a:lnT>
                    <a:lnB w="5624">
                      <a:solidFill>
                        <a:srgbClr val="000000"/>
                      </a:solidFill>
                      <a:prstDash val="solid"/>
                    </a:lnB>
                    <a:solidFill>
                      <a:srgbClr val="FFFFFF"/>
                    </a:solidFill>
                  </a:tcPr>
                </a:tc>
                <a:tc>
                  <a:txBody>
                    <a:bodyPr/>
                    <a:lstStyle/>
                    <a:p>
                      <a:pPr marL="53975">
                        <a:lnSpc>
                          <a:spcPct val="100000"/>
                        </a:lnSpc>
                        <a:spcBef>
                          <a:spcPts val="120"/>
                        </a:spcBef>
                      </a:pPr>
                      <a:r>
                        <a:rPr sz="800" spc="25" dirty="0">
                          <a:latin typeface="Cambria"/>
                          <a:cs typeface="Cambria"/>
                        </a:rPr>
                        <a:t>19.77%</a:t>
                      </a:r>
                      <a:endParaRPr sz="800">
                        <a:latin typeface="Cambria"/>
                        <a:cs typeface="Cambria"/>
                      </a:endParaRPr>
                    </a:p>
                  </a:txBody>
                  <a:tcPr marL="0" marR="0" marT="0" marB="0">
                    <a:lnL w="5722">
                      <a:solidFill>
                        <a:srgbClr val="000000"/>
                      </a:solidFill>
                      <a:prstDash val="solid"/>
                    </a:lnL>
                    <a:lnT w="4825">
                      <a:solidFill>
                        <a:srgbClr val="000000"/>
                      </a:solidFill>
                      <a:prstDash val="solid"/>
                    </a:lnT>
                    <a:lnB w="5624">
                      <a:solidFill>
                        <a:srgbClr val="000000"/>
                      </a:solidFill>
                      <a:prstDash val="solid"/>
                    </a:lnB>
                    <a:solidFill>
                      <a:srgbClr val="FFFFFF"/>
                    </a:solidFill>
                  </a:tcPr>
                </a:tc>
                <a:tc>
                  <a:txBody>
                    <a:bodyPr/>
                    <a:lstStyle/>
                    <a:p>
                      <a:pPr marR="50165" algn="r">
                        <a:lnSpc>
                          <a:spcPct val="100000"/>
                        </a:lnSpc>
                        <a:spcBef>
                          <a:spcPts val="120"/>
                        </a:spcBef>
                      </a:pPr>
                      <a:r>
                        <a:rPr sz="800" dirty="0">
                          <a:latin typeface="Cambria"/>
                          <a:cs typeface="Cambria"/>
                        </a:rPr>
                        <a:t>1</a:t>
                      </a:r>
                      <a:r>
                        <a:rPr sz="800" spc="10" dirty="0">
                          <a:latin typeface="Cambria"/>
                          <a:cs typeface="Cambria"/>
                        </a:rPr>
                        <a:t>0</a:t>
                      </a:r>
                      <a:r>
                        <a:rPr sz="800" dirty="0">
                          <a:latin typeface="Cambria"/>
                          <a:cs typeface="Cambria"/>
                        </a:rPr>
                        <a:t>1</a:t>
                      </a:r>
                      <a:endParaRPr sz="800">
                        <a:latin typeface="Cambria"/>
                        <a:cs typeface="Cambria"/>
                      </a:endParaRPr>
                    </a:p>
                  </a:txBody>
                  <a:tcPr marL="0" marR="0" marT="0" marB="0">
                    <a:lnT w="4825">
                      <a:solidFill>
                        <a:srgbClr val="000000"/>
                      </a:solidFill>
                      <a:prstDash val="solid"/>
                    </a:lnT>
                    <a:lnB w="5624">
                      <a:solidFill>
                        <a:srgbClr val="000000"/>
                      </a:solidFill>
                      <a:prstDash val="solid"/>
                    </a:lnB>
                    <a:solidFill>
                      <a:srgbClr val="FFFFFF"/>
                    </a:solidFill>
                  </a:tcPr>
                </a:tc>
                <a:extLst>
                  <a:ext uri="{0D108BD9-81ED-4DB2-BD59-A6C34878D82A}">
                    <a16:rowId xmlns="" xmlns:a16="http://schemas.microsoft.com/office/drawing/2014/main" val="10006"/>
                  </a:ext>
                </a:extLst>
              </a:tr>
              <a:tr h="165762">
                <a:tc>
                  <a:txBody>
                    <a:bodyPr/>
                    <a:lstStyle/>
                    <a:p>
                      <a:pPr marL="57150">
                        <a:lnSpc>
                          <a:spcPct val="100000"/>
                        </a:lnSpc>
                        <a:spcBef>
                          <a:spcPts val="140"/>
                        </a:spcBef>
                      </a:pPr>
                      <a:r>
                        <a:rPr sz="800" b="1" spc="20" dirty="0">
                          <a:latin typeface="Cambria"/>
                          <a:cs typeface="Cambria"/>
                        </a:rPr>
                        <a:t>Total</a:t>
                      </a:r>
                      <a:endParaRPr sz="800">
                        <a:latin typeface="Cambria"/>
                        <a:cs typeface="Cambria"/>
                      </a:endParaRPr>
                    </a:p>
                  </a:txBody>
                  <a:tcPr marL="0" marR="0" marT="0" marB="0">
                    <a:lnR w="5722">
                      <a:solidFill>
                        <a:srgbClr val="000000"/>
                      </a:solidFill>
                      <a:prstDash val="solid"/>
                    </a:lnR>
                    <a:lnT w="5624">
                      <a:solidFill>
                        <a:srgbClr val="000000"/>
                      </a:solidFill>
                      <a:prstDash val="solid"/>
                    </a:lnT>
                    <a:lnB w="4825">
                      <a:solidFill>
                        <a:srgbClr val="000000"/>
                      </a:solidFill>
                      <a:prstDash val="solid"/>
                    </a:lnB>
                    <a:solidFill>
                      <a:srgbClr val="DFDFDF"/>
                    </a:solidFill>
                  </a:tcPr>
                </a:tc>
                <a:tc gridSpan="2">
                  <a:txBody>
                    <a:bodyPr/>
                    <a:lstStyle/>
                    <a:p>
                      <a:pPr marR="50165" algn="r">
                        <a:lnSpc>
                          <a:spcPct val="100000"/>
                        </a:lnSpc>
                        <a:spcBef>
                          <a:spcPts val="140"/>
                        </a:spcBef>
                      </a:pPr>
                      <a:r>
                        <a:rPr sz="800" b="1" spc="5" dirty="0">
                          <a:latin typeface="Cambria"/>
                          <a:cs typeface="Cambria"/>
                        </a:rPr>
                        <a:t>51</a:t>
                      </a:r>
                      <a:r>
                        <a:rPr sz="800" b="1" dirty="0">
                          <a:latin typeface="Cambria"/>
                          <a:cs typeface="Cambria"/>
                        </a:rPr>
                        <a:t>1</a:t>
                      </a:r>
                      <a:endParaRPr sz="800">
                        <a:latin typeface="Cambria"/>
                        <a:cs typeface="Cambria"/>
                      </a:endParaRPr>
                    </a:p>
                  </a:txBody>
                  <a:tcPr marL="0" marR="0" marT="0" marB="0">
                    <a:lnL w="5722">
                      <a:solidFill>
                        <a:srgbClr val="000000"/>
                      </a:solidFill>
                      <a:prstDash val="solid"/>
                    </a:lnL>
                    <a:lnT w="5624">
                      <a:solidFill>
                        <a:srgbClr val="000000"/>
                      </a:solidFill>
                      <a:prstDash val="solid"/>
                    </a:lnT>
                    <a:lnB w="4825">
                      <a:solidFill>
                        <a:srgbClr val="000000"/>
                      </a:solidFill>
                      <a:prstDash val="solid"/>
                    </a:lnB>
                    <a:solidFill>
                      <a:srgbClr val="DFDFDF"/>
                    </a:solidFill>
                  </a:tcPr>
                </a:tc>
                <a:tc hMerge="1">
                  <a:txBody>
                    <a:bodyPr/>
                    <a:lstStyle/>
                    <a:p>
                      <a:endParaRPr/>
                    </a:p>
                  </a:txBody>
                  <a:tcPr marL="0" marR="0" marT="0" marB="0"/>
                </a:tc>
                <a:extLst>
                  <a:ext uri="{0D108BD9-81ED-4DB2-BD59-A6C34878D82A}">
                    <a16:rowId xmlns="" xmlns:a16="http://schemas.microsoft.com/office/drawing/2014/main" val="10007"/>
                  </a:ext>
                </a:extLst>
              </a:tr>
            </a:tbl>
          </a:graphicData>
        </a:graphic>
      </p:graphicFrame>
      <p:sp>
        <p:nvSpPr>
          <p:cNvPr id="5" name="object 5"/>
          <p:cNvSpPr/>
          <p:nvPr/>
        </p:nvSpPr>
        <p:spPr>
          <a:xfrm>
            <a:off x="916675" y="1715227"/>
            <a:ext cx="4468078" cy="266586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161532" y="762000"/>
            <a:ext cx="5645150" cy="5853936"/>
          </a:xfrm>
          <a:custGeom>
            <a:avLst/>
            <a:gdLst/>
            <a:ahLst/>
            <a:cxnLst/>
            <a:rect l="l" t="t" r="r" b="b"/>
            <a:pathLst>
              <a:path w="5645150" h="6437630">
                <a:moveTo>
                  <a:pt x="0" y="6437376"/>
                </a:moveTo>
                <a:lnTo>
                  <a:pt x="5644896" y="6437376"/>
                </a:lnTo>
                <a:lnTo>
                  <a:pt x="5644896" y="0"/>
                </a:lnTo>
                <a:lnTo>
                  <a:pt x="0" y="0"/>
                </a:lnTo>
                <a:lnTo>
                  <a:pt x="0" y="6437376"/>
                </a:lnTo>
                <a:close/>
              </a:path>
            </a:pathLst>
          </a:custGeom>
          <a:solidFill>
            <a:srgbClr val="FFFFFF"/>
          </a:solidFill>
        </p:spPr>
        <p:txBody>
          <a:bodyPr wrap="square" lIns="0" tIns="0" rIns="0" bIns="0" rtlCol="0"/>
          <a:lstStyle/>
          <a:p>
            <a:endParaRPr/>
          </a:p>
        </p:txBody>
      </p:sp>
      <p:graphicFrame>
        <p:nvGraphicFramePr>
          <p:cNvPr id="8" name="object 8"/>
          <p:cNvGraphicFramePr>
            <a:graphicFrameLocks noGrp="1"/>
          </p:cNvGraphicFramePr>
          <p:nvPr/>
        </p:nvGraphicFramePr>
        <p:xfrm>
          <a:off x="6248236" y="4183740"/>
          <a:ext cx="5478821" cy="2303145"/>
        </p:xfrm>
        <a:graphic>
          <a:graphicData uri="http://schemas.openxmlformats.org/drawingml/2006/table">
            <a:tbl>
              <a:tblPr firstRow="1" bandRow="1">
                <a:tableStyleId>{2D5ABB26-0587-4C30-8999-92F81FD0307C}</a:tableStyleId>
              </a:tblPr>
              <a:tblGrid>
                <a:gridCol w="3769675">
                  <a:extLst>
                    <a:ext uri="{9D8B030D-6E8A-4147-A177-3AD203B41FA5}">
                      <a16:colId xmlns="" xmlns:a16="http://schemas.microsoft.com/office/drawing/2014/main" val="20000"/>
                    </a:ext>
                  </a:extLst>
                </a:gridCol>
                <a:gridCol w="948466">
                  <a:extLst>
                    <a:ext uri="{9D8B030D-6E8A-4147-A177-3AD203B41FA5}">
                      <a16:colId xmlns="" xmlns:a16="http://schemas.microsoft.com/office/drawing/2014/main" val="20001"/>
                    </a:ext>
                  </a:extLst>
                </a:gridCol>
                <a:gridCol w="760680">
                  <a:extLst>
                    <a:ext uri="{9D8B030D-6E8A-4147-A177-3AD203B41FA5}">
                      <a16:colId xmlns="" xmlns:a16="http://schemas.microsoft.com/office/drawing/2014/main" val="20002"/>
                    </a:ext>
                  </a:extLst>
                </a:gridCol>
              </a:tblGrid>
              <a:tr h="175735">
                <a:tc>
                  <a:txBody>
                    <a:bodyPr/>
                    <a:lstStyle/>
                    <a:p>
                      <a:pPr marL="60960">
                        <a:lnSpc>
                          <a:spcPct val="100000"/>
                        </a:lnSpc>
                        <a:spcBef>
                          <a:spcPts val="145"/>
                        </a:spcBef>
                      </a:pPr>
                      <a:r>
                        <a:rPr sz="850" b="1" spc="25" dirty="0">
                          <a:latin typeface="Cambria"/>
                          <a:cs typeface="Cambria"/>
                        </a:rPr>
                        <a:t>Answer</a:t>
                      </a:r>
                      <a:r>
                        <a:rPr sz="850" b="1" spc="-60" dirty="0">
                          <a:latin typeface="Cambria"/>
                          <a:cs typeface="Cambria"/>
                        </a:rPr>
                        <a:t> </a:t>
                      </a:r>
                      <a:r>
                        <a:rPr sz="850" b="1" spc="20" dirty="0">
                          <a:latin typeface="Cambria"/>
                          <a:cs typeface="Cambria"/>
                        </a:rPr>
                        <a:t>Choice</a:t>
                      </a:r>
                      <a:endParaRPr sz="850">
                        <a:latin typeface="Cambria"/>
                        <a:cs typeface="Cambria"/>
                      </a:endParaRPr>
                    </a:p>
                  </a:txBody>
                  <a:tcPr marL="0" marR="0" marT="0" marB="0">
                    <a:lnR w="5945">
                      <a:solidFill>
                        <a:srgbClr val="000000"/>
                      </a:solidFill>
                      <a:prstDash val="solid"/>
                    </a:lnR>
                    <a:lnT w="5372">
                      <a:solidFill>
                        <a:srgbClr val="000000"/>
                      </a:solidFill>
                      <a:prstDash val="solid"/>
                    </a:lnT>
                    <a:lnB w="5029">
                      <a:solidFill>
                        <a:srgbClr val="000000"/>
                      </a:solidFill>
                      <a:prstDash val="solid"/>
                    </a:lnB>
                    <a:solidFill>
                      <a:srgbClr val="D9D9D9"/>
                    </a:solidFill>
                  </a:tcPr>
                </a:tc>
                <a:tc gridSpan="2">
                  <a:txBody>
                    <a:bodyPr/>
                    <a:lstStyle/>
                    <a:p>
                      <a:pPr marL="57150">
                        <a:lnSpc>
                          <a:spcPct val="100000"/>
                        </a:lnSpc>
                        <a:spcBef>
                          <a:spcPts val="145"/>
                        </a:spcBef>
                      </a:pPr>
                      <a:r>
                        <a:rPr sz="850" b="1" spc="25" dirty="0">
                          <a:latin typeface="Cambria"/>
                          <a:cs typeface="Cambria"/>
                        </a:rPr>
                        <a:t>Responses</a:t>
                      </a:r>
                      <a:endParaRPr sz="850">
                        <a:latin typeface="Cambria"/>
                        <a:cs typeface="Cambria"/>
                      </a:endParaRPr>
                    </a:p>
                  </a:txBody>
                  <a:tcPr marL="0" marR="0" marT="0" marB="0">
                    <a:lnL w="5945">
                      <a:solidFill>
                        <a:srgbClr val="000000"/>
                      </a:solidFill>
                      <a:prstDash val="solid"/>
                    </a:lnL>
                    <a:lnT w="5372">
                      <a:solidFill>
                        <a:srgbClr val="000000"/>
                      </a:solidFill>
                      <a:prstDash val="solid"/>
                    </a:lnT>
                    <a:lnB w="5029">
                      <a:solidFill>
                        <a:srgbClr val="000000"/>
                      </a:solidFill>
                      <a:prstDash val="solid"/>
                    </a:lnB>
                    <a:solidFill>
                      <a:srgbClr val="D9D9D9"/>
                    </a:solidFill>
                  </a:tcPr>
                </a:tc>
                <a:tc hMerge="1">
                  <a:txBody>
                    <a:bodyPr/>
                    <a:lstStyle/>
                    <a:p>
                      <a:endParaRPr/>
                    </a:p>
                  </a:txBody>
                  <a:tcPr marL="0" marR="0" marT="0" marB="0"/>
                </a:tc>
                <a:extLst>
                  <a:ext uri="{0D108BD9-81ED-4DB2-BD59-A6C34878D82A}">
                    <a16:rowId xmlns="" xmlns:a16="http://schemas.microsoft.com/office/drawing/2014/main" val="10000"/>
                  </a:ext>
                </a:extLst>
              </a:tr>
              <a:tr h="406447">
                <a:tc>
                  <a:txBody>
                    <a:bodyPr/>
                    <a:lstStyle/>
                    <a:p>
                      <a:pPr marL="60960">
                        <a:lnSpc>
                          <a:spcPts val="1015"/>
                        </a:lnSpc>
                      </a:pPr>
                      <a:r>
                        <a:rPr sz="850" spc="20" dirty="0">
                          <a:latin typeface="Cambria"/>
                          <a:cs typeface="Cambria"/>
                        </a:rPr>
                        <a:t>Northeast Region </a:t>
                      </a:r>
                      <a:r>
                        <a:rPr sz="850" spc="15" dirty="0">
                          <a:latin typeface="Cambria"/>
                          <a:cs typeface="Cambria"/>
                        </a:rPr>
                        <a:t>(Connecticut, </a:t>
                      </a:r>
                      <a:r>
                        <a:rPr sz="850" spc="20" dirty="0">
                          <a:latin typeface="Cambria"/>
                          <a:cs typeface="Cambria"/>
                        </a:rPr>
                        <a:t>Delaware, </a:t>
                      </a:r>
                      <a:r>
                        <a:rPr sz="850" spc="15" dirty="0">
                          <a:latin typeface="Cambria"/>
                          <a:cs typeface="Cambria"/>
                        </a:rPr>
                        <a:t>District of </a:t>
                      </a:r>
                      <a:r>
                        <a:rPr sz="850" spc="20" dirty="0">
                          <a:latin typeface="Cambria"/>
                          <a:cs typeface="Cambria"/>
                        </a:rPr>
                        <a:t>Columbia,</a:t>
                      </a:r>
                      <a:r>
                        <a:rPr sz="850" spc="15" dirty="0">
                          <a:latin typeface="Cambria"/>
                          <a:cs typeface="Cambria"/>
                        </a:rPr>
                        <a:t> </a:t>
                      </a:r>
                      <a:r>
                        <a:rPr sz="850" spc="20" dirty="0">
                          <a:latin typeface="Cambria"/>
                          <a:cs typeface="Cambria"/>
                        </a:rPr>
                        <a:t>Maine,</a:t>
                      </a:r>
                      <a:endParaRPr sz="850">
                        <a:latin typeface="Cambria"/>
                        <a:cs typeface="Cambria"/>
                      </a:endParaRPr>
                    </a:p>
                    <a:p>
                      <a:pPr marL="60960" marR="478155">
                        <a:lnSpc>
                          <a:spcPct val="104000"/>
                        </a:lnSpc>
                      </a:pPr>
                      <a:r>
                        <a:rPr sz="850" spc="20" dirty="0">
                          <a:latin typeface="Cambria"/>
                          <a:cs typeface="Cambria"/>
                        </a:rPr>
                        <a:t>Maryland, Massachusetts, </a:t>
                      </a:r>
                      <a:r>
                        <a:rPr sz="850" spc="25" dirty="0">
                          <a:latin typeface="Cambria"/>
                          <a:cs typeface="Cambria"/>
                        </a:rPr>
                        <a:t>New </a:t>
                      </a:r>
                      <a:r>
                        <a:rPr sz="850" spc="20" dirty="0">
                          <a:latin typeface="Cambria"/>
                          <a:cs typeface="Cambria"/>
                        </a:rPr>
                        <a:t>Hampshire, </a:t>
                      </a:r>
                      <a:r>
                        <a:rPr sz="850" spc="25" dirty="0">
                          <a:latin typeface="Cambria"/>
                          <a:cs typeface="Cambria"/>
                        </a:rPr>
                        <a:t>New </a:t>
                      </a:r>
                      <a:r>
                        <a:rPr sz="850" spc="15" dirty="0">
                          <a:latin typeface="Cambria"/>
                          <a:cs typeface="Cambria"/>
                        </a:rPr>
                        <a:t>Jersey, </a:t>
                      </a:r>
                      <a:r>
                        <a:rPr sz="850" spc="25" dirty="0">
                          <a:latin typeface="Cambria"/>
                          <a:cs typeface="Cambria"/>
                        </a:rPr>
                        <a:t>New </a:t>
                      </a:r>
                      <a:r>
                        <a:rPr sz="850" spc="15" dirty="0">
                          <a:latin typeface="Cambria"/>
                          <a:cs typeface="Cambria"/>
                        </a:rPr>
                        <a:t>York,  </a:t>
                      </a:r>
                      <a:r>
                        <a:rPr sz="850" spc="20" dirty="0">
                          <a:latin typeface="Cambria"/>
                          <a:cs typeface="Cambria"/>
                        </a:rPr>
                        <a:t>Pennsylvania, </a:t>
                      </a:r>
                      <a:r>
                        <a:rPr sz="850" spc="25" dirty="0">
                          <a:latin typeface="Cambria"/>
                          <a:cs typeface="Cambria"/>
                        </a:rPr>
                        <a:t>Rhode </a:t>
                      </a:r>
                      <a:r>
                        <a:rPr sz="850" spc="15" dirty="0">
                          <a:latin typeface="Cambria"/>
                          <a:cs typeface="Cambria"/>
                        </a:rPr>
                        <a:t>Island, </a:t>
                      </a:r>
                      <a:r>
                        <a:rPr sz="850" spc="20" dirty="0">
                          <a:latin typeface="Cambria"/>
                          <a:cs typeface="Cambria"/>
                        </a:rPr>
                        <a:t>Vermont, </a:t>
                      </a:r>
                      <a:r>
                        <a:rPr sz="850" spc="15" dirty="0">
                          <a:latin typeface="Cambria"/>
                          <a:cs typeface="Cambria"/>
                        </a:rPr>
                        <a:t>Virginia, </a:t>
                      </a:r>
                      <a:r>
                        <a:rPr sz="850" spc="20" dirty="0">
                          <a:latin typeface="Cambria"/>
                          <a:cs typeface="Cambria"/>
                        </a:rPr>
                        <a:t>and West</a:t>
                      </a:r>
                      <a:r>
                        <a:rPr sz="850" spc="-10" dirty="0">
                          <a:latin typeface="Cambria"/>
                          <a:cs typeface="Cambria"/>
                        </a:rPr>
                        <a:t> </a:t>
                      </a:r>
                      <a:r>
                        <a:rPr sz="850" spc="15" dirty="0">
                          <a:latin typeface="Cambria"/>
                          <a:cs typeface="Cambria"/>
                        </a:rPr>
                        <a:t>Virginia)</a:t>
                      </a:r>
                      <a:endParaRPr sz="850">
                        <a:latin typeface="Cambria"/>
                        <a:cs typeface="Cambria"/>
                      </a:endParaRPr>
                    </a:p>
                  </a:txBody>
                  <a:tcPr marL="0" marR="0" marT="0" marB="0">
                    <a:lnR w="5945">
                      <a:solidFill>
                        <a:srgbClr val="000000"/>
                      </a:solidFill>
                      <a:prstDash val="solid"/>
                    </a:lnR>
                    <a:lnT w="5029">
                      <a:solidFill>
                        <a:srgbClr val="000000"/>
                      </a:solidFill>
                      <a:prstDash val="solid"/>
                    </a:lnT>
                    <a:lnB w="5943">
                      <a:solidFill>
                        <a:srgbClr val="000000"/>
                      </a:solidFill>
                      <a:prstDash val="solid"/>
                    </a:lnB>
                    <a:solidFill>
                      <a:srgbClr val="FFFFFF"/>
                    </a:solidFill>
                  </a:tcPr>
                </a:tc>
                <a:tc>
                  <a:txBody>
                    <a:bodyPr/>
                    <a:lstStyle/>
                    <a:p>
                      <a:pPr>
                        <a:lnSpc>
                          <a:spcPct val="100000"/>
                        </a:lnSpc>
                        <a:spcBef>
                          <a:spcPts val="20"/>
                        </a:spcBef>
                      </a:pPr>
                      <a:endParaRPr sz="900">
                        <a:latin typeface="Times New Roman"/>
                        <a:cs typeface="Times New Roman"/>
                      </a:endParaRPr>
                    </a:p>
                    <a:p>
                      <a:pPr marL="57150">
                        <a:lnSpc>
                          <a:spcPct val="100000"/>
                        </a:lnSpc>
                      </a:pPr>
                      <a:r>
                        <a:rPr sz="850" spc="25" dirty="0">
                          <a:latin typeface="Cambria"/>
                          <a:cs typeface="Cambria"/>
                        </a:rPr>
                        <a:t>19.54%</a:t>
                      </a:r>
                      <a:endParaRPr sz="850">
                        <a:latin typeface="Cambria"/>
                        <a:cs typeface="Cambria"/>
                      </a:endParaRPr>
                    </a:p>
                  </a:txBody>
                  <a:tcPr marL="0" marR="0" marT="0" marB="0">
                    <a:lnL w="5945">
                      <a:solidFill>
                        <a:srgbClr val="000000"/>
                      </a:solidFill>
                      <a:prstDash val="solid"/>
                    </a:lnL>
                    <a:lnT w="5029">
                      <a:solidFill>
                        <a:srgbClr val="000000"/>
                      </a:solidFill>
                      <a:prstDash val="solid"/>
                    </a:lnT>
                    <a:lnB w="5943">
                      <a:solidFill>
                        <a:srgbClr val="000000"/>
                      </a:solidFill>
                      <a:prstDash val="solid"/>
                    </a:lnB>
                    <a:solidFill>
                      <a:srgbClr val="FFFFFF"/>
                    </a:solidFill>
                  </a:tcPr>
                </a:tc>
                <a:tc>
                  <a:txBody>
                    <a:bodyPr/>
                    <a:lstStyle/>
                    <a:p>
                      <a:pPr>
                        <a:lnSpc>
                          <a:spcPct val="100000"/>
                        </a:lnSpc>
                        <a:spcBef>
                          <a:spcPts val="20"/>
                        </a:spcBef>
                      </a:pPr>
                      <a:endParaRPr sz="900">
                        <a:latin typeface="Times New Roman"/>
                        <a:cs typeface="Times New Roman"/>
                      </a:endParaRPr>
                    </a:p>
                    <a:p>
                      <a:pPr marR="53340" algn="r">
                        <a:lnSpc>
                          <a:spcPct val="100000"/>
                        </a:lnSpc>
                      </a:pPr>
                      <a:r>
                        <a:rPr sz="850" dirty="0">
                          <a:latin typeface="Cambria"/>
                          <a:cs typeface="Cambria"/>
                        </a:rPr>
                        <a:t>1</a:t>
                      </a:r>
                      <a:r>
                        <a:rPr sz="850" spc="10" dirty="0">
                          <a:latin typeface="Cambria"/>
                          <a:cs typeface="Cambria"/>
                        </a:rPr>
                        <a:t>0</a:t>
                      </a:r>
                      <a:r>
                        <a:rPr sz="850" dirty="0">
                          <a:latin typeface="Cambria"/>
                          <a:cs typeface="Cambria"/>
                        </a:rPr>
                        <a:t>1</a:t>
                      </a:r>
                      <a:endParaRPr sz="850">
                        <a:latin typeface="Cambria"/>
                        <a:cs typeface="Cambria"/>
                      </a:endParaRPr>
                    </a:p>
                  </a:txBody>
                  <a:tcPr marL="0" marR="0" marT="0" marB="0">
                    <a:lnT w="5029">
                      <a:solidFill>
                        <a:srgbClr val="000000"/>
                      </a:solidFill>
                      <a:prstDash val="solid"/>
                    </a:lnT>
                    <a:lnB w="5943">
                      <a:solidFill>
                        <a:srgbClr val="000000"/>
                      </a:solidFill>
                      <a:prstDash val="solid"/>
                    </a:lnB>
                    <a:solidFill>
                      <a:srgbClr val="FFFFFF"/>
                    </a:solidFill>
                  </a:tcPr>
                </a:tc>
                <a:extLst>
                  <a:ext uri="{0D108BD9-81ED-4DB2-BD59-A6C34878D82A}">
                    <a16:rowId xmlns="" xmlns:a16="http://schemas.microsoft.com/office/drawing/2014/main" val="10001"/>
                  </a:ext>
                </a:extLst>
              </a:tr>
              <a:tr h="409191">
                <a:tc>
                  <a:txBody>
                    <a:bodyPr/>
                    <a:lstStyle/>
                    <a:p>
                      <a:pPr marL="60960">
                        <a:lnSpc>
                          <a:spcPts val="1015"/>
                        </a:lnSpc>
                      </a:pPr>
                      <a:r>
                        <a:rPr sz="850" spc="20" dirty="0">
                          <a:latin typeface="Cambria"/>
                          <a:cs typeface="Cambria"/>
                        </a:rPr>
                        <a:t>Southeast Region (Alabama, </a:t>
                      </a:r>
                      <a:r>
                        <a:rPr sz="850" spc="15" dirty="0">
                          <a:latin typeface="Cambria"/>
                          <a:cs typeface="Cambria"/>
                        </a:rPr>
                        <a:t>Florida, Georgia, </a:t>
                      </a:r>
                      <a:r>
                        <a:rPr sz="850" spc="20" dirty="0">
                          <a:latin typeface="Cambria"/>
                          <a:cs typeface="Cambria"/>
                        </a:rPr>
                        <a:t>Kentucky,</a:t>
                      </a:r>
                      <a:r>
                        <a:rPr sz="850" spc="55" dirty="0">
                          <a:latin typeface="Cambria"/>
                          <a:cs typeface="Cambria"/>
                        </a:rPr>
                        <a:t> </a:t>
                      </a:r>
                      <a:r>
                        <a:rPr sz="850" spc="15" dirty="0">
                          <a:latin typeface="Cambria"/>
                          <a:cs typeface="Cambria"/>
                        </a:rPr>
                        <a:t>Louisiana,</a:t>
                      </a:r>
                      <a:endParaRPr sz="850">
                        <a:latin typeface="Cambria"/>
                        <a:cs typeface="Cambria"/>
                      </a:endParaRPr>
                    </a:p>
                    <a:p>
                      <a:pPr marL="60960">
                        <a:lnSpc>
                          <a:spcPct val="100000"/>
                        </a:lnSpc>
                        <a:spcBef>
                          <a:spcPts val="40"/>
                        </a:spcBef>
                      </a:pPr>
                      <a:r>
                        <a:rPr sz="850" spc="15" dirty="0">
                          <a:latin typeface="Cambria"/>
                          <a:cs typeface="Cambria"/>
                        </a:rPr>
                        <a:t>Mississippi, </a:t>
                      </a:r>
                      <a:r>
                        <a:rPr sz="850" spc="20" dirty="0">
                          <a:latin typeface="Cambria"/>
                          <a:cs typeface="Cambria"/>
                        </a:rPr>
                        <a:t>North </a:t>
                      </a:r>
                      <a:r>
                        <a:rPr sz="850" spc="15" dirty="0">
                          <a:latin typeface="Cambria"/>
                          <a:cs typeface="Cambria"/>
                        </a:rPr>
                        <a:t>Carolina, </a:t>
                      </a:r>
                      <a:r>
                        <a:rPr sz="850" spc="20" dirty="0">
                          <a:latin typeface="Cambria"/>
                          <a:cs typeface="Cambria"/>
                        </a:rPr>
                        <a:t>Puerto </a:t>
                      </a:r>
                      <a:r>
                        <a:rPr sz="850" spc="15" dirty="0">
                          <a:latin typeface="Cambria"/>
                          <a:cs typeface="Cambria"/>
                        </a:rPr>
                        <a:t>Rico, </a:t>
                      </a:r>
                      <a:r>
                        <a:rPr sz="850" spc="20" dirty="0">
                          <a:latin typeface="Cambria"/>
                          <a:cs typeface="Cambria"/>
                        </a:rPr>
                        <a:t>South </a:t>
                      </a:r>
                      <a:r>
                        <a:rPr sz="850" spc="15" dirty="0">
                          <a:latin typeface="Cambria"/>
                          <a:cs typeface="Cambria"/>
                        </a:rPr>
                        <a:t>Carolina, </a:t>
                      </a:r>
                      <a:r>
                        <a:rPr sz="850" spc="20" dirty="0">
                          <a:latin typeface="Cambria"/>
                          <a:cs typeface="Cambria"/>
                        </a:rPr>
                        <a:t>Tennessee,</a:t>
                      </a:r>
                      <a:r>
                        <a:rPr sz="850" spc="75" dirty="0">
                          <a:latin typeface="Cambria"/>
                          <a:cs typeface="Cambria"/>
                        </a:rPr>
                        <a:t> </a:t>
                      </a:r>
                      <a:r>
                        <a:rPr sz="850" spc="20" dirty="0">
                          <a:latin typeface="Cambria"/>
                          <a:cs typeface="Cambria"/>
                        </a:rPr>
                        <a:t>and</a:t>
                      </a:r>
                      <a:endParaRPr sz="850">
                        <a:latin typeface="Cambria"/>
                        <a:cs typeface="Cambria"/>
                      </a:endParaRPr>
                    </a:p>
                    <a:p>
                      <a:pPr marL="60960">
                        <a:lnSpc>
                          <a:spcPct val="100000"/>
                        </a:lnSpc>
                        <a:spcBef>
                          <a:spcPts val="40"/>
                        </a:spcBef>
                      </a:pPr>
                      <a:r>
                        <a:rPr sz="850" spc="15" dirty="0">
                          <a:latin typeface="Cambria"/>
                          <a:cs typeface="Cambria"/>
                        </a:rPr>
                        <a:t>U.S. Virgin</a:t>
                      </a:r>
                      <a:r>
                        <a:rPr sz="850" spc="-30" dirty="0">
                          <a:latin typeface="Cambria"/>
                          <a:cs typeface="Cambria"/>
                        </a:rPr>
                        <a:t> </a:t>
                      </a:r>
                      <a:r>
                        <a:rPr sz="850" spc="15" dirty="0">
                          <a:latin typeface="Cambria"/>
                          <a:cs typeface="Cambria"/>
                        </a:rPr>
                        <a:t>Islands)</a:t>
                      </a:r>
                      <a:endParaRPr sz="850">
                        <a:latin typeface="Cambria"/>
                        <a:cs typeface="Cambria"/>
                      </a:endParaRPr>
                    </a:p>
                  </a:txBody>
                  <a:tcPr marL="0" marR="0" marT="0" marB="0">
                    <a:lnR w="5945">
                      <a:solidFill>
                        <a:srgbClr val="000000"/>
                      </a:solidFill>
                      <a:prstDash val="solid"/>
                    </a:lnR>
                    <a:lnT w="5943">
                      <a:solidFill>
                        <a:srgbClr val="000000"/>
                      </a:solidFill>
                      <a:prstDash val="solid"/>
                    </a:lnT>
                    <a:lnB w="5943">
                      <a:solidFill>
                        <a:srgbClr val="000000"/>
                      </a:solidFill>
                      <a:prstDash val="solid"/>
                    </a:lnB>
                    <a:solidFill>
                      <a:srgbClr val="FFFFFF"/>
                    </a:solidFill>
                  </a:tcPr>
                </a:tc>
                <a:tc>
                  <a:txBody>
                    <a:bodyPr/>
                    <a:lstStyle/>
                    <a:p>
                      <a:pPr>
                        <a:lnSpc>
                          <a:spcPct val="100000"/>
                        </a:lnSpc>
                        <a:spcBef>
                          <a:spcPts val="20"/>
                        </a:spcBef>
                      </a:pPr>
                      <a:endParaRPr sz="900">
                        <a:latin typeface="Times New Roman"/>
                        <a:cs typeface="Times New Roman"/>
                      </a:endParaRPr>
                    </a:p>
                    <a:p>
                      <a:pPr marL="57150">
                        <a:lnSpc>
                          <a:spcPct val="100000"/>
                        </a:lnSpc>
                      </a:pPr>
                      <a:r>
                        <a:rPr sz="850" spc="25" dirty="0">
                          <a:latin typeface="Cambria"/>
                          <a:cs typeface="Cambria"/>
                        </a:rPr>
                        <a:t>24.18%</a:t>
                      </a:r>
                      <a:endParaRPr sz="850">
                        <a:latin typeface="Cambria"/>
                        <a:cs typeface="Cambria"/>
                      </a:endParaRPr>
                    </a:p>
                  </a:txBody>
                  <a:tcPr marL="0" marR="0" marT="0" marB="0">
                    <a:lnL w="5945">
                      <a:solidFill>
                        <a:srgbClr val="000000"/>
                      </a:solidFill>
                      <a:prstDash val="solid"/>
                    </a:lnL>
                    <a:lnT w="5943">
                      <a:solidFill>
                        <a:srgbClr val="000000"/>
                      </a:solidFill>
                      <a:prstDash val="solid"/>
                    </a:lnT>
                    <a:lnB w="5943">
                      <a:solidFill>
                        <a:srgbClr val="000000"/>
                      </a:solidFill>
                      <a:prstDash val="solid"/>
                    </a:lnB>
                    <a:solidFill>
                      <a:srgbClr val="FFFFFF"/>
                    </a:solidFill>
                  </a:tcPr>
                </a:tc>
                <a:tc>
                  <a:txBody>
                    <a:bodyPr/>
                    <a:lstStyle/>
                    <a:p>
                      <a:pPr>
                        <a:lnSpc>
                          <a:spcPct val="100000"/>
                        </a:lnSpc>
                        <a:spcBef>
                          <a:spcPts val="20"/>
                        </a:spcBef>
                      </a:pPr>
                      <a:endParaRPr sz="900">
                        <a:latin typeface="Times New Roman"/>
                        <a:cs typeface="Times New Roman"/>
                      </a:endParaRPr>
                    </a:p>
                    <a:p>
                      <a:pPr marR="53340" algn="r">
                        <a:lnSpc>
                          <a:spcPct val="100000"/>
                        </a:lnSpc>
                      </a:pPr>
                      <a:r>
                        <a:rPr sz="850" dirty="0">
                          <a:latin typeface="Cambria"/>
                          <a:cs typeface="Cambria"/>
                        </a:rPr>
                        <a:t>1</a:t>
                      </a:r>
                      <a:r>
                        <a:rPr sz="850" spc="10" dirty="0">
                          <a:latin typeface="Cambria"/>
                          <a:cs typeface="Cambria"/>
                        </a:rPr>
                        <a:t>2</a:t>
                      </a:r>
                      <a:r>
                        <a:rPr sz="850" dirty="0">
                          <a:latin typeface="Cambria"/>
                          <a:cs typeface="Cambria"/>
                        </a:rPr>
                        <a:t>5</a:t>
                      </a:r>
                      <a:endParaRPr sz="850">
                        <a:latin typeface="Cambria"/>
                        <a:cs typeface="Cambria"/>
                      </a:endParaRPr>
                    </a:p>
                  </a:txBody>
                  <a:tcPr marL="0" marR="0" marT="0" marB="0">
                    <a:lnT w="5943">
                      <a:solidFill>
                        <a:srgbClr val="000000"/>
                      </a:solidFill>
                      <a:prstDash val="solid"/>
                    </a:lnT>
                    <a:lnB w="5943">
                      <a:solidFill>
                        <a:srgbClr val="000000"/>
                      </a:solidFill>
                      <a:prstDash val="solid"/>
                    </a:lnB>
                    <a:solidFill>
                      <a:srgbClr val="FFFFFF"/>
                    </a:solidFill>
                  </a:tcPr>
                </a:tc>
                <a:extLst>
                  <a:ext uri="{0D108BD9-81ED-4DB2-BD59-A6C34878D82A}">
                    <a16:rowId xmlns="" xmlns:a16="http://schemas.microsoft.com/office/drawing/2014/main" val="10002"/>
                  </a:ext>
                </a:extLst>
              </a:tr>
              <a:tr h="408991">
                <a:tc>
                  <a:txBody>
                    <a:bodyPr/>
                    <a:lstStyle/>
                    <a:p>
                      <a:pPr marL="60960">
                        <a:lnSpc>
                          <a:spcPts val="1015"/>
                        </a:lnSpc>
                      </a:pPr>
                      <a:r>
                        <a:rPr sz="850" spc="20" dirty="0">
                          <a:latin typeface="Cambria"/>
                          <a:cs typeface="Cambria"/>
                        </a:rPr>
                        <a:t>Midwest Region (Arkansas, </a:t>
                      </a:r>
                      <a:r>
                        <a:rPr sz="850" spc="10" dirty="0">
                          <a:latin typeface="Cambria"/>
                          <a:cs typeface="Cambria"/>
                        </a:rPr>
                        <a:t>Illinois, </a:t>
                      </a:r>
                      <a:r>
                        <a:rPr sz="850" spc="15" dirty="0">
                          <a:latin typeface="Cambria"/>
                          <a:cs typeface="Cambria"/>
                        </a:rPr>
                        <a:t>Indiana, </a:t>
                      </a:r>
                      <a:r>
                        <a:rPr sz="850" spc="20" dirty="0">
                          <a:latin typeface="Cambria"/>
                          <a:cs typeface="Cambria"/>
                        </a:rPr>
                        <a:t>Iowa, Kansas,</a:t>
                      </a:r>
                      <a:r>
                        <a:rPr sz="850" spc="30" dirty="0">
                          <a:latin typeface="Cambria"/>
                          <a:cs typeface="Cambria"/>
                        </a:rPr>
                        <a:t> </a:t>
                      </a:r>
                      <a:r>
                        <a:rPr sz="850" spc="20" dirty="0">
                          <a:latin typeface="Cambria"/>
                          <a:cs typeface="Cambria"/>
                        </a:rPr>
                        <a:t>Michigan,</a:t>
                      </a:r>
                      <a:endParaRPr sz="850" dirty="0">
                        <a:latin typeface="Cambria"/>
                        <a:cs typeface="Cambria"/>
                      </a:endParaRPr>
                    </a:p>
                    <a:p>
                      <a:pPr marL="60960" marR="273050">
                        <a:lnSpc>
                          <a:spcPct val="103400"/>
                        </a:lnSpc>
                        <a:spcBef>
                          <a:spcPts val="5"/>
                        </a:spcBef>
                      </a:pPr>
                      <a:r>
                        <a:rPr sz="850" spc="20" dirty="0">
                          <a:latin typeface="Cambria"/>
                          <a:cs typeface="Cambria"/>
                        </a:rPr>
                        <a:t>Minnesota, Missouri, Nebraska, North Dakota, </a:t>
                      </a:r>
                      <a:r>
                        <a:rPr sz="850" spc="15" dirty="0">
                          <a:latin typeface="Cambria"/>
                          <a:cs typeface="Cambria"/>
                        </a:rPr>
                        <a:t>Ohio, </a:t>
                      </a:r>
                      <a:r>
                        <a:rPr sz="850" spc="20" dirty="0">
                          <a:latin typeface="Cambria"/>
                          <a:cs typeface="Cambria"/>
                        </a:rPr>
                        <a:t>South Dakota, and  Wisconsin)</a:t>
                      </a:r>
                      <a:endParaRPr sz="850" dirty="0">
                        <a:latin typeface="Cambria"/>
                        <a:cs typeface="Cambria"/>
                      </a:endParaRPr>
                    </a:p>
                  </a:txBody>
                  <a:tcPr marL="0" marR="0" marT="0" marB="0">
                    <a:lnR w="5945">
                      <a:solidFill>
                        <a:srgbClr val="000000"/>
                      </a:solidFill>
                      <a:prstDash val="solid"/>
                    </a:lnR>
                    <a:lnT w="5943">
                      <a:solidFill>
                        <a:srgbClr val="000000"/>
                      </a:solidFill>
                      <a:prstDash val="solid"/>
                    </a:lnT>
                    <a:lnB w="5109">
                      <a:solidFill>
                        <a:srgbClr val="000000"/>
                      </a:solidFill>
                      <a:prstDash val="solid"/>
                    </a:lnB>
                    <a:solidFill>
                      <a:srgbClr val="FFFFFF"/>
                    </a:solidFill>
                  </a:tcPr>
                </a:tc>
                <a:tc>
                  <a:txBody>
                    <a:bodyPr/>
                    <a:lstStyle/>
                    <a:p>
                      <a:pPr>
                        <a:lnSpc>
                          <a:spcPct val="100000"/>
                        </a:lnSpc>
                        <a:spcBef>
                          <a:spcPts val="20"/>
                        </a:spcBef>
                      </a:pPr>
                      <a:endParaRPr sz="900">
                        <a:latin typeface="Times New Roman"/>
                        <a:cs typeface="Times New Roman"/>
                      </a:endParaRPr>
                    </a:p>
                    <a:p>
                      <a:pPr marL="57150">
                        <a:lnSpc>
                          <a:spcPct val="100000"/>
                        </a:lnSpc>
                      </a:pPr>
                      <a:r>
                        <a:rPr sz="850" spc="25" dirty="0">
                          <a:latin typeface="Cambria"/>
                          <a:cs typeface="Cambria"/>
                        </a:rPr>
                        <a:t>21.08%</a:t>
                      </a:r>
                      <a:endParaRPr sz="850">
                        <a:latin typeface="Cambria"/>
                        <a:cs typeface="Cambria"/>
                      </a:endParaRPr>
                    </a:p>
                  </a:txBody>
                  <a:tcPr marL="0" marR="0" marT="0" marB="0">
                    <a:lnL w="5945">
                      <a:solidFill>
                        <a:srgbClr val="000000"/>
                      </a:solidFill>
                      <a:prstDash val="solid"/>
                    </a:lnL>
                    <a:lnT w="5943">
                      <a:solidFill>
                        <a:srgbClr val="000000"/>
                      </a:solidFill>
                      <a:prstDash val="solid"/>
                    </a:lnT>
                    <a:lnB w="5109">
                      <a:solidFill>
                        <a:srgbClr val="000000"/>
                      </a:solidFill>
                      <a:prstDash val="solid"/>
                    </a:lnB>
                    <a:solidFill>
                      <a:srgbClr val="FFFFFF"/>
                    </a:solidFill>
                  </a:tcPr>
                </a:tc>
                <a:tc>
                  <a:txBody>
                    <a:bodyPr/>
                    <a:lstStyle/>
                    <a:p>
                      <a:pPr>
                        <a:lnSpc>
                          <a:spcPct val="100000"/>
                        </a:lnSpc>
                        <a:spcBef>
                          <a:spcPts val="20"/>
                        </a:spcBef>
                      </a:pPr>
                      <a:endParaRPr sz="900">
                        <a:latin typeface="Times New Roman"/>
                        <a:cs typeface="Times New Roman"/>
                      </a:endParaRPr>
                    </a:p>
                    <a:p>
                      <a:pPr marR="53340" algn="r">
                        <a:lnSpc>
                          <a:spcPct val="100000"/>
                        </a:lnSpc>
                      </a:pPr>
                      <a:r>
                        <a:rPr sz="850" dirty="0">
                          <a:latin typeface="Cambria"/>
                          <a:cs typeface="Cambria"/>
                        </a:rPr>
                        <a:t>1</a:t>
                      </a:r>
                      <a:r>
                        <a:rPr sz="850" spc="10" dirty="0">
                          <a:latin typeface="Cambria"/>
                          <a:cs typeface="Cambria"/>
                        </a:rPr>
                        <a:t>0</a:t>
                      </a:r>
                      <a:r>
                        <a:rPr sz="850" dirty="0">
                          <a:latin typeface="Cambria"/>
                          <a:cs typeface="Cambria"/>
                        </a:rPr>
                        <a:t>9</a:t>
                      </a:r>
                      <a:endParaRPr sz="850">
                        <a:latin typeface="Cambria"/>
                        <a:cs typeface="Cambria"/>
                      </a:endParaRPr>
                    </a:p>
                  </a:txBody>
                  <a:tcPr marL="0" marR="0" marT="0" marB="0">
                    <a:lnT w="5943">
                      <a:solidFill>
                        <a:srgbClr val="000000"/>
                      </a:solidFill>
                      <a:prstDash val="solid"/>
                    </a:lnT>
                    <a:lnB w="5109">
                      <a:solidFill>
                        <a:srgbClr val="000000"/>
                      </a:solidFill>
                      <a:prstDash val="solid"/>
                    </a:lnB>
                    <a:solidFill>
                      <a:srgbClr val="FFFFFF"/>
                    </a:solidFill>
                  </a:tcPr>
                </a:tc>
                <a:extLst>
                  <a:ext uri="{0D108BD9-81ED-4DB2-BD59-A6C34878D82A}">
                    <a16:rowId xmlns="" xmlns:a16="http://schemas.microsoft.com/office/drawing/2014/main" val="10003"/>
                  </a:ext>
                </a:extLst>
              </a:tr>
              <a:tr h="271969">
                <a:tc>
                  <a:txBody>
                    <a:bodyPr/>
                    <a:lstStyle/>
                    <a:p>
                      <a:pPr marL="60960" marR="522605">
                        <a:lnSpc>
                          <a:spcPts val="1050"/>
                        </a:lnSpc>
                        <a:spcBef>
                          <a:spcPts val="10"/>
                        </a:spcBef>
                      </a:pPr>
                      <a:r>
                        <a:rPr sz="850" spc="20" dirty="0">
                          <a:latin typeface="Cambria"/>
                          <a:cs typeface="Cambria"/>
                        </a:rPr>
                        <a:t>Intermountain Region </a:t>
                      </a:r>
                      <a:r>
                        <a:rPr sz="850" spc="15" dirty="0">
                          <a:latin typeface="Cambria"/>
                          <a:cs typeface="Cambria"/>
                        </a:rPr>
                        <a:t>(Arizona, </a:t>
                      </a:r>
                      <a:r>
                        <a:rPr sz="850" spc="20" dirty="0">
                          <a:latin typeface="Cambria"/>
                          <a:cs typeface="Cambria"/>
                        </a:rPr>
                        <a:t>Colorado, Montana, </a:t>
                      </a:r>
                      <a:r>
                        <a:rPr sz="850" spc="25" dirty="0">
                          <a:latin typeface="Cambria"/>
                          <a:cs typeface="Cambria"/>
                        </a:rPr>
                        <a:t>New </a:t>
                      </a:r>
                      <a:r>
                        <a:rPr sz="850" spc="20" dirty="0">
                          <a:latin typeface="Cambria"/>
                          <a:cs typeface="Cambria"/>
                        </a:rPr>
                        <a:t>Mexico,  Oklahoma, Texas, Utah, and</a:t>
                      </a:r>
                      <a:r>
                        <a:rPr sz="850" spc="-65" dirty="0">
                          <a:latin typeface="Cambria"/>
                          <a:cs typeface="Cambria"/>
                        </a:rPr>
                        <a:t> </a:t>
                      </a:r>
                      <a:r>
                        <a:rPr sz="850" spc="25" dirty="0">
                          <a:latin typeface="Cambria"/>
                          <a:cs typeface="Cambria"/>
                        </a:rPr>
                        <a:t>Wyoming</a:t>
                      </a:r>
                      <a:endParaRPr sz="850">
                        <a:latin typeface="Cambria"/>
                        <a:cs typeface="Cambria"/>
                      </a:endParaRPr>
                    </a:p>
                  </a:txBody>
                  <a:tcPr marL="0" marR="0" marT="0" marB="0">
                    <a:lnR w="5945">
                      <a:solidFill>
                        <a:srgbClr val="000000"/>
                      </a:solidFill>
                      <a:prstDash val="solid"/>
                    </a:lnR>
                    <a:lnT w="5109">
                      <a:solidFill>
                        <a:srgbClr val="000000"/>
                      </a:solidFill>
                      <a:prstDash val="solid"/>
                    </a:lnT>
                    <a:lnB w="5394">
                      <a:solidFill>
                        <a:srgbClr val="000000"/>
                      </a:solidFill>
                      <a:prstDash val="solid"/>
                    </a:lnB>
                    <a:solidFill>
                      <a:srgbClr val="FFFFFF"/>
                    </a:solidFill>
                  </a:tcPr>
                </a:tc>
                <a:tc>
                  <a:txBody>
                    <a:bodyPr/>
                    <a:lstStyle/>
                    <a:p>
                      <a:pPr marL="57150">
                        <a:lnSpc>
                          <a:spcPct val="100000"/>
                        </a:lnSpc>
                        <a:spcBef>
                          <a:spcPts val="515"/>
                        </a:spcBef>
                      </a:pPr>
                      <a:r>
                        <a:rPr sz="850" spc="25" dirty="0">
                          <a:latin typeface="Cambria"/>
                          <a:cs typeface="Cambria"/>
                        </a:rPr>
                        <a:t>22.44%</a:t>
                      </a:r>
                      <a:endParaRPr sz="850">
                        <a:latin typeface="Cambria"/>
                        <a:cs typeface="Cambria"/>
                      </a:endParaRPr>
                    </a:p>
                  </a:txBody>
                  <a:tcPr marL="0" marR="0" marT="0" marB="0">
                    <a:lnL w="5945">
                      <a:solidFill>
                        <a:srgbClr val="000000"/>
                      </a:solidFill>
                      <a:prstDash val="solid"/>
                    </a:lnL>
                    <a:lnT w="5109">
                      <a:solidFill>
                        <a:srgbClr val="000000"/>
                      </a:solidFill>
                      <a:prstDash val="solid"/>
                    </a:lnT>
                    <a:lnB w="5394">
                      <a:solidFill>
                        <a:srgbClr val="000000"/>
                      </a:solidFill>
                      <a:prstDash val="solid"/>
                    </a:lnB>
                    <a:solidFill>
                      <a:srgbClr val="FFFFFF"/>
                    </a:solidFill>
                  </a:tcPr>
                </a:tc>
                <a:tc>
                  <a:txBody>
                    <a:bodyPr/>
                    <a:lstStyle/>
                    <a:p>
                      <a:pPr marR="53340" algn="r">
                        <a:lnSpc>
                          <a:spcPct val="100000"/>
                        </a:lnSpc>
                        <a:spcBef>
                          <a:spcPts val="515"/>
                        </a:spcBef>
                      </a:pPr>
                      <a:r>
                        <a:rPr sz="850" dirty="0">
                          <a:latin typeface="Cambria"/>
                          <a:cs typeface="Cambria"/>
                        </a:rPr>
                        <a:t>1</a:t>
                      </a:r>
                      <a:r>
                        <a:rPr sz="850" spc="10" dirty="0">
                          <a:latin typeface="Cambria"/>
                          <a:cs typeface="Cambria"/>
                        </a:rPr>
                        <a:t>1</a:t>
                      </a:r>
                      <a:r>
                        <a:rPr sz="850" dirty="0">
                          <a:latin typeface="Cambria"/>
                          <a:cs typeface="Cambria"/>
                        </a:rPr>
                        <a:t>6</a:t>
                      </a:r>
                      <a:endParaRPr sz="850">
                        <a:latin typeface="Cambria"/>
                        <a:cs typeface="Cambria"/>
                      </a:endParaRPr>
                    </a:p>
                  </a:txBody>
                  <a:tcPr marL="0" marR="0" marT="0" marB="0">
                    <a:lnT w="5109">
                      <a:solidFill>
                        <a:srgbClr val="000000"/>
                      </a:solidFill>
                      <a:prstDash val="solid"/>
                    </a:lnT>
                    <a:lnB w="5394">
                      <a:solidFill>
                        <a:srgbClr val="000000"/>
                      </a:solidFill>
                      <a:prstDash val="solid"/>
                    </a:lnB>
                    <a:solidFill>
                      <a:srgbClr val="FFFFFF"/>
                    </a:solidFill>
                  </a:tcPr>
                </a:tc>
                <a:extLst>
                  <a:ext uri="{0D108BD9-81ED-4DB2-BD59-A6C34878D82A}">
                    <a16:rowId xmlns="" xmlns:a16="http://schemas.microsoft.com/office/drawing/2014/main" val="10004"/>
                  </a:ext>
                </a:extLst>
              </a:tr>
              <a:tr h="274518">
                <a:tc>
                  <a:txBody>
                    <a:bodyPr/>
                    <a:lstStyle/>
                    <a:p>
                      <a:pPr marL="60960">
                        <a:lnSpc>
                          <a:spcPts val="1015"/>
                        </a:lnSpc>
                      </a:pPr>
                      <a:r>
                        <a:rPr sz="850" spc="15" dirty="0">
                          <a:latin typeface="Cambria"/>
                          <a:cs typeface="Cambria"/>
                        </a:rPr>
                        <a:t>Pacific </a:t>
                      </a:r>
                      <a:r>
                        <a:rPr sz="850" spc="25" dirty="0">
                          <a:latin typeface="Cambria"/>
                          <a:cs typeface="Cambria"/>
                        </a:rPr>
                        <a:t>West </a:t>
                      </a:r>
                      <a:r>
                        <a:rPr sz="850" spc="20" dirty="0">
                          <a:latin typeface="Cambria"/>
                          <a:cs typeface="Cambria"/>
                        </a:rPr>
                        <a:t>Region </a:t>
                      </a:r>
                      <a:r>
                        <a:rPr sz="850" spc="15" dirty="0">
                          <a:latin typeface="Cambria"/>
                          <a:cs typeface="Cambria"/>
                        </a:rPr>
                        <a:t>(Alaska, California, </a:t>
                      </a:r>
                      <a:r>
                        <a:rPr sz="850" spc="20" dirty="0">
                          <a:latin typeface="Cambria"/>
                          <a:cs typeface="Cambria"/>
                        </a:rPr>
                        <a:t>Hawaii, Idaho, Nevada,</a:t>
                      </a:r>
                      <a:r>
                        <a:rPr sz="850" spc="5" dirty="0">
                          <a:latin typeface="Cambria"/>
                          <a:cs typeface="Cambria"/>
                        </a:rPr>
                        <a:t> </a:t>
                      </a:r>
                      <a:r>
                        <a:rPr sz="850" spc="20" dirty="0">
                          <a:latin typeface="Cambria"/>
                          <a:cs typeface="Cambria"/>
                        </a:rPr>
                        <a:t>Oregon,</a:t>
                      </a:r>
                      <a:endParaRPr sz="850">
                        <a:latin typeface="Cambria"/>
                        <a:cs typeface="Cambria"/>
                      </a:endParaRPr>
                    </a:p>
                    <a:p>
                      <a:pPr marL="60960">
                        <a:lnSpc>
                          <a:spcPct val="100000"/>
                        </a:lnSpc>
                        <a:spcBef>
                          <a:spcPts val="35"/>
                        </a:spcBef>
                      </a:pPr>
                      <a:r>
                        <a:rPr sz="850" spc="20" dirty="0">
                          <a:latin typeface="Cambria"/>
                          <a:cs typeface="Cambria"/>
                        </a:rPr>
                        <a:t>Washington, and </a:t>
                      </a:r>
                      <a:r>
                        <a:rPr sz="850" spc="15" dirty="0">
                          <a:latin typeface="Cambria"/>
                          <a:cs typeface="Cambria"/>
                        </a:rPr>
                        <a:t>U.S. </a:t>
                      </a:r>
                      <a:r>
                        <a:rPr sz="850" spc="20" dirty="0">
                          <a:latin typeface="Cambria"/>
                          <a:cs typeface="Cambria"/>
                        </a:rPr>
                        <a:t>Minor</a:t>
                      </a:r>
                      <a:r>
                        <a:rPr sz="850" spc="-20" dirty="0">
                          <a:latin typeface="Cambria"/>
                          <a:cs typeface="Cambria"/>
                        </a:rPr>
                        <a:t> </a:t>
                      </a:r>
                      <a:r>
                        <a:rPr sz="850" spc="15" dirty="0">
                          <a:latin typeface="Cambria"/>
                          <a:cs typeface="Cambria"/>
                        </a:rPr>
                        <a:t>Islands</a:t>
                      </a:r>
                      <a:endParaRPr sz="850">
                        <a:latin typeface="Cambria"/>
                        <a:cs typeface="Cambria"/>
                      </a:endParaRPr>
                    </a:p>
                  </a:txBody>
                  <a:tcPr marL="0" marR="0" marT="0" marB="0">
                    <a:lnR w="5945">
                      <a:solidFill>
                        <a:srgbClr val="000000"/>
                      </a:solidFill>
                      <a:prstDash val="solid"/>
                    </a:lnR>
                    <a:lnT w="5394">
                      <a:solidFill>
                        <a:srgbClr val="000000"/>
                      </a:solidFill>
                      <a:prstDash val="solid"/>
                    </a:lnT>
                    <a:lnB w="5109">
                      <a:solidFill>
                        <a:srgbClr val="000000"/>
                      </a:solidFill>
                      <a:prstDash val="solid"/>
                    </a:lnB>
                    <a:solidFill>
                      <a:srgbClr val="FFFFFF"/>
                    </a:solidFill>
                  </a:tcPr>
                </a:tc>
                <a:tc>
                  <a:txBody>
                    <a:bodyPr/>
                    <a:lstStyle/>
                    <a:p>
                      <a:pPr marL="57150">
                        <a:lnSpc>
                          <a:spcPct val="100000"/>
                        </a:lnSpc>
                        <a:spcBef>
                          <a:spcPts val="535"/>
                        </a:spcBef>
                      </a:pPr>
                      <a:r>
                        <a:rPr sz="850" spc="25" dirty="0">
                          <a:latin typeface="Cambria"/>
                          <a:cs typeface="Cambria"/>
                        </a:rPr>
                        <a:t>12.77%</a:t>
                      </a:r>
                      <a:endParaRPr sz="850">
                        <a:latin typeface="Cambria"/>
                        <a:cs typeface="Cambria"/>
                      </a:endParaRPr>
                    </a:p>
                  </a:txBody>
                  <a:tcPr marL="0" marR="0" marT="0" marB="0">
                    <a:lnL w="5945">
                      <a:solidFill>
                        <a:srgbClr val="000000"/>
                      </a:solidFill>
                      <a:prstDash val="solid"/>
                    </a:lnL>
                    <a:lnT w="5394">
                      <a:solidFill>
                        <a:srgbClr val="000000"/>
                      </a:solidFill>
                      <a:prstDash val="solid"/>
                    </a:lnT>
                    <a:lnB w="5109">
                      <a:solidFill>
                        <a:srgbClr val="000000"/>
                      </a:solidFill>
                      <a:prstDash val="solid"/>
                    </a:lnB>
                    <a:solidFill>
                      <a:srgbClr val="FFFFFF"/>
                    </a:solidFill>
                  </a:tcPr>
                </a:tc>
                <a:tc>
                  <a:txBody>
                    <a:bodyPr/>
                    <a:lstStyle/>
                    <a:p>
                      <a:pPr marR="53340" algn="r">
                        <a:lnSpc>
                          <a:spcPct val="100000"/>
                        </a:lnSpc>
                        <a:spcBef>
                          <a:spcPts val="535"/>
                        </a:spcBef>
                      </a:pPr>
                      <a:r>
                        <a:rPr sz="850" spc="10" dirty="0">
                          <a:latin typeface="Cambria"/>
                          <a:cs typeface="Cambria"/>
                        </a:rPr>
                        <a:t>6</a:t>
                      </a:r>
                      <a:r>
                        <a:rPr sz="850" dirty="0">
                          <a:latin typeface="Cambria"/>
                          <a:cs typeface="Cambria"/>
                        </a:rPr>
                        <a:t>6</a:t>
                      </a:r>
                      <a:endParaRPr sz="850">
                        <a:latin typeface="Cambria"/>
                        <a:cs typeface="Cambria"/>
                      </a:endParaRPr>
                    </a:p>
                  </a:txBody>
                  <a:tcPr marL="0" marR="0" marT="0" marB="0">
                    <a:lnT w="5394">
                      <a:solidFill>
                        <a:srgbClr val="000000"/>
                      </a:solidFill>
                      <a:prstDash val="solid"/>
                    </a:lnT>
                    <a:lnB w="5109">
                      <a:solidFill>
                        <a:srgbClr val="000000"/>
                      </a:solidFill>
                      <a:prstDash val="solid"/>
                    </a:lnB>
                    <a:solidFill>
                      <a:srgbClr val="FFFFFF"/>
                    </a:solidFill>
                  </a:tcPr>
                </a:tc>
                <a:extLst>
                  <a:ext uri="{0D108BD9-81ED-4DB2-BD59-A6C34878D82A}">
                    <a16:rowId xmlns="" xmlns:a16="http://schemas.microsoft.com/office/drawing/2014/main" val="10005"/>
                  </a:ext>
                </a:extLst>
              </a:tr>
              <a:tr h="175923">
                <a:tc>
                  <a:txBody>
                    <a:bodyPr/>
                    <a:lstStyle/>
                    <a:p>
                      <a:pPr marL="60960">
                        <a:lnSpc>
                          <a:spcPct val="100000"/>
                        </a:lnSpc>
                        <a:spcBef>
                          <a:spcPts val="150"/>
                        </a:spcBef>
                      </a:pPr>
                      <a:r>
                        <a:rPr sz="850" spc="20" dirty="0">
                          <a:latin typeface="Cambria"/>
                          <a:cs typeface="Cambria"/>
                        </a:rPr>
                        <a:t>Nationwide</a:t>
                      </a:r>
                      <a:endParaRPr sz="850">
                        <a:latin typeface="Cambria"/>
                        <a:cs typeface="Cambria"/>
                      </a:endParaRPr>
                    </a:p>
                  </a:txBody>
                  <a:tcPr marL="0" marR="0" marT="0" marB="0">
                    <a:lnR w="5945">
                      <a:solidFill>
                        <a:srgbClr val="000000"/>
                      </a:solidFill>
                      <a:prstDash val="solid"/>
                    </a:lnR>
                    <a:lnT w="5109">
                      <a:solidFill>
                        <a:srgbClr val="000000"/>
                      </a:solidFill>
                      <a:prstDash val="solid"/>
                    </a:lnT>
                    <a:lnB w="5097">
                      <a:solidFill>
                        <a:srgbClr val="000000"/>
                      </a:solidFill>
                      <a:prstDash val="solid"/>
                    </a:lnB>
                    <a:solidFill>
                      <a:srgbClr val="FFFFFF"/>
                    </a:solidFill>
                  </a:tcPr>
                </a:tc>
                <a:tc>
                  <a:txBody>
                    <a:bodyPr/>
                    <a:lstStyle/>
                    <a:p>
                      <a:pPr marL="57150">
                        <a:lnSpc>
                          <a:spcPct val="100000"/>
                        </a:lnSpc>
                        <a:spcBef>
                          <a:spcPts val="150"/>
                        </a:spcBef>
                      </a:pPr>
                      <a:r>
                        <a:rPr sz="850" spc="20" dirty="0">
                          <a:latin typeface="Cambria"/>
                          <a:cs typeface="Cambria"/>
                        </a:rPr>
                        <a:t>0.00%</a:t>
                      </a:r>
                      <a:endParaRPr sz="850">
                        <a:latin typeface="Cambria"/>
                        <a:cs typeface="Cambria"/>
                      </a:endParaRPr>
                    </a:p>
                  </a:txBody>
                  <a:tcPr marL="0" marR="0" marT="0" marB="0">
                    <a:lnL w="5945">
                      <a:solidFill>
                        <a:srgbClr val="000000"/>
                      </a:solidFill>
                      <a:prstDash val="solid"/>
                    </a:lnL>
                    <a:lnT w="5109">
                      <a:solidFill>
                        <a:srgbClr val="000000"/>
                      </a:solidFill>
                      <a:prstDash val="solid"/>
                    </a:lnT>
                    <a:lnB w="5097">
                      <a:solidFill>
                        <a:srgbClr val="000000"/>
                      </a:solidFill>
                      <a:prstDash val="solid"/>
                    </a:lnB>
                    <a:solidFill>
                      <a:srgbClr val="FFFFFF"/>
                    </a:solidFill>
                  </a:tcPr>
                </a:tc>
                <a:tc>
                  <a:txBody>
                    <a:bodyPr/>
                    <a:lstStyle/>
                    <a:p>
                      <a:pPr marR="53340" algn="r">
                        <a:lnSpc>
                          <a:spcPct val="100000"/>
                        </a:lnSpc>
                        <a:spcBef>
                          <a:spcPts val="150"/>
                        </a:spcBef>
                      </a:pPr>
                      <a:r>
                        <a:rPr sz="850" dirty="0">
                          <a:latin typeface="Cambria"/>
                          <a:cs typeface="Cambria"/>
                        </a:rPr>
                        <a:t>0</a:t>
                      </a:r>
                      <a:endParaRPr sz="850">
                        <a:latin typeface="Cambria"/>
                        <a:cs typeface="Cambria"/>
                      </a:endParaRPr>
                    </a:p>
                  </a:txBody>
                  <a:tcPr marL="0" marR="0" marT="0" marB="0">
                    <a:lnT w="5109">
                      <a:solidFill>
                        <a:srgbClr val="000000"/>
                      </a:solidFill>
                      <a:prstDash val="solid"/>
                    </a:lnT>
                    <a:lnB w="5097">
                      <a:solidFill>
                        <a:srgbClr val="000000"/>
                      </a:solidFill>
                      <a:prstDash val="solid"/>
                    </a:lnB>
                    <a:solidFill>
                      <a:srgbClr val="FFFFFF"/>
                    </a:solidFill>
                  </a:tcPr>
                </a:tc>
                <a:extLst>
                  <a:ext uri="{0D108BD9-81ED-4DB2-BD59-A6C34878D82A}">
                    <a16:rowId xmlns="" xmlns:a16="http://schemas.microsoft.com/office/drawing/2014/main" val="10006"/>
                  </a:ext>
                </a:extLst>
              </a:tr>
              <a:tr h="172940">
                <a:tc>
                  <a:txBody>
                    <a:bodyPr/>
                    <a:lstStyle/>
                    <a:p>
                      <a:pPr marL="60960">
                        <a:lnSpc>
                          <a:spcPct val="100000"/>
                        </a:lnSpc>
                        <a:spcBef>
                          <a:spcPts val="125"/>
                        </a:spcBef>
                      </a:pPr>
                      <a:r>
                        <a:rPr sz="850" b="1" spc="20" dirty="0">
                          <a:latin typeface="Cambria"/>
                          <a:cs typeface="Cambria"/>
                        </a:rPr>
                        <a:t>Total</a:t>
                      </a:r>
                      <a:endParaRPr sz="850">
                        <a:latin typeface="Cambria"/>
                        <a:cs typeface="Cambria"/>
                      </a:endParaRPr>
                    </a:p>
                  </a:txBody>
                  <a:tcPr marL="0" marR="0" marT="0" marB="0">
                    <a:lnR w="5945">
                      <a:solidFill>
                        <a:srgbClr val="000000"/>
                      </a:solidFill>
                      <a:prstDash val="solid"/>
                    </a:lnR>
                    <a:lnT w="5097">
                      <a:solidFill>
                        <a:srgbClr val="000000"/>
                      </a:solidFill>
                      <a:prstDash val="solid"/>
                    </a:lnT>
                    <a:lnB w="5954">
                      <a:solidFill>
                        <a:srgbClr val="000000"/>
                      </a:solidFill>
                      <a:prstDash val="solid"/>
                    </a:lnB>
                    <a:solidFill>
                      <a:srgbClr val="DFDFDF"/>
                    </a:solidFill>
                  </a:tcPr>
                </a:tc>
                <a:tc gridSpan="2">
                  <a:txBody>
                    <a:bodyPr/>
                    <a:lstStyle/>
                    <a:p>
                      <a:pPr marR="53340" algn="r">
                        <a:lnSpc>
                          <a:spcPct val="100000"/>
                        </a:lnSpc>
                        <a:spcBef>
                          <a:spcPts val="125"/>
                        </a:spcBef>
                      </a:pPr>
                      <a:r>
                        <a:rPr sz="850" b="1" spc="5" dirty="0">
                          <a:latin typeface="Cambria"/>
                          <a:cs typeface="Cambria"/>
                        </a:rPr>
                        <a:t>5</a:t>
                      </a:r>
                      <a:r>
                        <a:rPr sz="850" b="1" spc="10" dirty="0">
                          <a:latin typeface="Cambria"/>
                          <a:cs typeface="Cambria"/>
                        </a:rPr>
                        <a:t>1</a:t>
                      </a:r>
                      <a:r>
                        <a:rPr sz="850" b="1" dirty="0">
                          <a:latin typeface="Cambria"/>
                          <a:cs typeface="Cambria"/>
                        </a:rPr>
                        <a:t>7</a:t>
                      </a:r>
                      <a:endParaRPr sz="850" dirty="0">
                        <a:latin typeface="Cambria"/>
                        <a:cs typeface="Cambria"/>
                      </a:endParaRPr>
                    </a:p>
                  </a:txBody>
                  <a:tcPr marL="0" marR="0" marT="0" marB="0">
                    <a:lnL w="5945">
                      <a:solidFill>
                        <a:srgbClr val="000000"/>
                      </a:solidFill>
                      <a:prstDash val="solid"/>
                    </a:lnL>
                    <a:lnT w="5097">
                      <a:solidFill>
                        <a:srgbClr val="000000"/>
                      </a:solidFill>
                      <a:prstDash val="solid"/>
                    </a:lnT>
                    <a:lnB w="5954">
                      <a:solidFill>
                        <a:srgbClr val="000000"/>
                      </a:solidFill>
                      <a:prstDash val="solid"/>
                    </a:lnB>
                    <a:solidFill>
                      <a:srgbClr val="DFDFDF"/>
                    </a:solidFill>
                  </a:tcPr>
                </a:tc>
                <a:tc hMerge="1">
                  <a:txBody>
                    <a:bodyPr/>
                    <a:lstStyle/>
                    <a:p>
                      <a:endParaRPr/>
                    </a:p>
                  </a:txBody>
                  <a:tcPr marL="0" marR="0" marT="0" marB="0"/>
                </a:tc>
                <a:extLst>
                  <a:ext uri="{0D108BD9-81ED-4DB2-BD59-A6C34878D82A}">
                    <a16:rowId xmlns="" xmlns:a16="http://schemas.microsoft.com/office/drawing/2014/main" val="10007"/>
                  </a:ext>
                </a:extLst>
              </a:tr>
            </a:tbl>
          </a:graphicData>
        </a:graphic>
      </p:graphicFrame>
      <p:sp>
        <p:nvSpPr>
          <p:cNvPr id="9" name="object 9"/>
          <p:cNvSpPr/>
          <p:nvPr/>
        </p:nvSpPr>
        <p:spPr>
          <a:xfrm>
            <a:off x="6311376" y="833859"/>
            <a:ext cx="5132585" cy="3195462"/>
          </a:xfrm>
          <a:prstGeom prst="rect">
            <a:avLst/>
          </a:prstGeom>
          <a:blipFill>
            <a:blip r:embed="rId3" cstate="print"/>
            <a:stretch>
              <a:fillRect/>
            </a:stretch>
          </a:blipFill>
        </p:spPr>
        <p:txBody>
          <a:bodyPr wrap="square" lIns="0" tIns="0" rIns="0" bIns="0" rtlCol="0"/>
          <a:lstStyle/>
          <a:p>
            <a:endParaRPr/>
          </a:p>
        </p:txBody>
      </p:sp>
      <p:sp>
        <p:nvSpPr>
          <p:cNvPr id="10" name="object 2"/>
          <p:cNvSpPr txBox="1">
            <a:spLocks/>
          </p:cNvSpPr>
          <p:nvPr/>
        </p:nvSpPr>
        <p:spPr>
          <a:xfrm>
            <a:off x="152400" y="173583"/>
            <a:ext cx="11658600" cy="436017"/>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400" spc="-5" dirty="0" smtClean="0">
                <a:solidFill>
                  <a:srgbClr val="E4CFB1"/>
                </a:solidFill>
                <a:latin typeface="Arial Black"/>
                <a:cs typeface="Arial Black"/>
              </a:rPr>
              <a:t>Historic </a:t>
            </a:r>
            <a:r>
              <a:rPr lang="en-US" sz="2400" spc="-20" dirty="0" smtClean="0">
                <a:solidFill>
                  <a:srgbClr val="E4CFB1"/>
                </a:solidFill>
                <a:latin typeface="Arial Black"/>
                <a:cs typeface="Arial Black"/>
              </a:rPr>
              <a:t>Roads </a:t>
            </a:r>
            <a:r>
              <a:rPr lang="en-US" sz="2400" spc="-5" dirty="0" smtClean="0">
                <a:solidFill>
                  <a:srgbClr val="E4CFB1"/>
                </a:solidFill>
                <a:latin typeface="Arial Black"/>
                <a:cs typeface="Arial Black"/>
              </a:rPr>
              <a:t>Online Survey</a:t>
            </a:r>
            <a:r>
              <a:rPr lang="en-US" sz="2400" spc="55" dirty="0" smtClean="0">
                <a:solidFill>
                  <a:srgbClr val="E4CFB1"/>
                </a:solidFill>
                <a:latin typeface="Arial Black"/>
                <a:cs typeface="Arial Black"/>
              </a:rPr>
              <a:t> </a:t>
            </a:r>
            <a:r>
              <a:rPr lang="en-US" sz="2400" spc="-5" dirty="0" smtClean="0">
                <a:solidFill>
                  <a:srgbClr val="E4CFB1"/>
                </a:solidFill>
                <a:latin typeface="Arial Black"/>
                <a:cs typeface="Arial Black"/>
              </a:rPr>
              <a:t>Questions – Knowledge and Region</a:t>
            </a:r>
            <a:endParaRPr lang="en-US" sz="2400" dirty="0">
              <a:latin typeface="Arial Black"/>
              <a:cs typeface="Arial Black"/>
            </a:endParaRPr>
          </a:p>
        </p:txBody>
      </p:sp>
      <p:sp>
        <p:nvSpPr>
          <p:cNvPr id="11" name="Rectangle 10"/>
          <p:cNvSpPr/>
          <p:nvPr/>
        </p:nvSpPr>
        <p:spPr>
          <a:xfrm>
            <a:off x="304800" y="6029980"/>
            <a:ext cx="5562600" cy="523220"/>
          </a:xfrm>
          <a:prstGeom prst="rect">
            <a:avLst/>
          </a:prstGeom>
        </p:spPr>
        <p:txBody>
          <a:bodyPr wrap="square">
            <a:spAutoFit/>
          </a:bodyPr>
          <a:lstStyle/>
          <a:p>
            <a:pPr marL="285750" indent="-285750">
              <a:buFont typeface="Arial"/>
              <a:buChar char="•"/>
            </a:pPr>
            <a:r>
              <a:rPr lang="en-US" sz="1400" dirty="0" smtClean="0">
                <a:solidFill>
                  <a:srgbClr val="FFFFFF"/>
                </a:solidFill>
              </a:rPr>
              <a:t>Response was fairly evenly distributed across regions</a:t>
            </a:r>
          </a:p>
          <a:p>
            <a:pPr marL="285750" indent="-285750">
              <a:buFont typeface="Arial"/>
              <a:buChar char="•"/>
            </a:pPr>
            <a:r>
              <a:rPr lang="en-US" sz="1400" dirty="0" smtClean="0">
                <a:solidFill>
                  <a:srgbClr val="FFFFFF"/>
                </a:solidFill>
              </a:rPr>
              <a:t>Most respondents noted they learned about historic roads by “doing.” </a:t>
            </a:r>
            <a:endParaRPr lang="en-US" sz="1400" dirty="0"/>
          </a:p>
        </p:txBody>
      </p:sp>
    </p:spTree>
    <p:extLst>
      <p:ext uri="{BB962C8B-B14F-4D97-AF65-F5344CB8AC3E}">
        <p14:creationId xmlns:p14="http://schemas.microsoft.com/office/powerpoint/2010/main" val="1857862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3088" y="1167383"/>
            <a:ext cx="5643880" cy="5374005"/>
          </a:xfrm>
          <a:custGeom>
            <a:avLst/>
            <a:gdLst/>
            <a:ahLst/>
            <a:cxnLst/>
            <a:rect l="l" t="t" r="r" b="b"/>
            <a:pathLst>
              <a:path w="5643880" h="5374005">
                <a:moveTo>
                  <a:pt x="0" y="5373624"/>
                </a:moveTo>
                <a:lnTo>
                  <a:pt x="5643372" y="5373624"/>
                </a:lnTo>
                <a:lnTo>
                  <a:pt x="5643372" y="0"/>
                </a:lnTo>
                <a:lnTo>
                  <a:pt x="0" y="0"/>
                </a:lnTo>
                <a:lnTo>
                  <a:pt x="0" y="5373624"/>
                </a:lnTo>
                <a:close/>
              </a:path>
            </a:pathLst>
          </a:custGeom>
          <a:solidFill>
            <a:srgbClr val="FFFFFF"/>
          </a:solidFill>
        </p:spPr>
        <p:txBody>
          <a:bodyPr wrap="square" lIns="0" tIns="0" rIns="0" bIns="0" rtlCol="0"/>
          <a:lstStyle/>
          <a:p>
            <a:endParaRPr/>
          </a:p>
        </p:txBody>
      </p:sp>
      <p:sp>
        <p:nvSpPr>
          <p:cNvPr id="4" name="object 4"/>
          <p:cNvSpPr txBox="1"/>
          <p:nvPr/>
        </p:nvSpPr>
        <p:spPr>
          <a:xfrm>
            <a:off x="302727" y="1172623"/>
            <a:ext cx="5411470" cy="762635"/>
          </a:xfrm>
          <a:prstGeom prst="rect">
            <a:avLst/>
          </a:prstGeom>
        </p:spPr>
        <p:txBody>
          <a:bodyPr vert="horz" wrap="square" lIns="0" tIns="0" rIns="0" bIns="0" rtlCol="0">
            <a:spAutoFit/>
          </a:bodyPr>
          <a:lstStyle/>
          <a:p>
            <a:pPr marL="12700">
              <a:lnSpc>
                <a:spcPct val="100000"/>
              </a:lnSpc>
            </a:pPr>
            <a:r>
              <a:rPr sz="1050" b="1" spc="15" dirty="0">
                <a:latin typeface="Cambria"/>
                <a:cs typeface="Cambria"/>
              </a:rPr>
              <a:t>CATEGORY 2 – RESOURCE</a:t>
            </a:r>
            <a:r>
              <a:rPr sz="1050" b="1" spc="-75" dirty="0">
                <a:latin typeface="Cambria"/>
                <a:cs typeface="Cambria"/>
              </a:rPr>
              <a:t> </a:t>
            </a:r>
            <a:r>
              <a:rPr sz="1050" b="1" spc="15" dirty="0">
                <a:latin typeface="Cambria"/>
                <a:cs typeface="Cambria"/>
              </a:rPr>
              <a:t>IDENTIFICATION</a:t>
            </a:r>
            <a:endParaRPr sz="1050">
              <a:latin typeface="Cambria"/>
              <a:cs typeface="Cambria"/>
            </a:endParaRPr>
          </a:p>
          <a:p>
            <a:pPr>
              <a:lnSpc>
                <a:spcPct val="100000"/>
              </a:lnSpc>
              <a:spcBef>
                <a:spcPts val="5"/>
              </a:spcBef>
            </a:pPr>
            <a:endParaRPr sz="1000">
              <a:latin typeface="Times New Roman"/>
              <a:cs typeface="Times New Roman"/>
            </a:endParaRPr>
          </a:p>
          <a:p>
            <a:pPr marL="318135" marR="5080" algn="ctr">
              <a:lnSpc>
                <a:spcPct val="101899"/>
              </a:lnSpc>
            </a:pPr>
            <a:r>
              <a:rPr sz="950" b="1" spc="15" dirty="0">
                <a:solidFill>
                  <a:srgbClr val="808080"/>
                </a:solidFill>
                <a:latin typeface="Cambria"/>
                <a:cs typeface="Cambria"/>
              </a:rPr>
              <a:t>Q9 </a:t>
            </a:r>
            <a:r>
              <a:rPr sz="950" b="1" spc="15" dirty="0">
                <a:latin typeface="Cambria"/>
                <a:cs typeface="Cambria"/>
              </a:rPr>
              <a:t>Which </a:t>
            </a:r>
            <a:r>
              <a:rPr sz="950" b="1" spc="10" dirty="0">
                <a:latin typeface="Cambria"/>
                <a:cs typeface="Cambria"/>
              </a:rPr>
              <a:t>of the </a:t>
            </a:r>
            <a:r>
              <a:rPr sz="950" b="1" spc="15" dirty="0">
                <a:latin typeface="Cambria"/>
                <a:cs typeface="Cambria"/>
              </a:rPr>
              <a:t>following historic road contexts are available </a:t>
            </a:r>
            <a:r>
              <a:rPr sz="950" b="1" spc="10" dirty="0">
                <a:latin typeface="Cambria"/>
                <a:cs typeface="Cambria"/>
              </a:rPr>
              <a:t>in </a:t>
            </a:r>
            <a:r>
              <a:rPr sz="950" b="1" spc="15" dirty="0">
                <a:latin typeface="Cambria"/>
                <a:cs typeface="Cambria"/>
              </a:rPr>
              <a:t>the </a:t>
            </a:r>
            <a:r>
              <a:rPr sz="950" b="1" spc="10" dirty="0">
                <a:latin typeface="Cambria"/>
                <a:cs typeface="Cambria"/>
              </a:rPr>
              <a:t>state </a:t>
            </a:r>
            <a:r>
              <a:rPr sz="950" b="1" spc="20" dirty="0">
                <a:latin typeface="Cambria"/>
                <a:cs typeface="Cambria"/>
              </a:rPr>
              <a:t>where </a:t>
            </a:r>
            <a:r>
              <a:rPr sz="950" b="1" spc="15" dirty="0">
                <a:latin typeface="Cambria"/>
                <a:cs typeface="Cambria"/>
              </a:rPr>
              <a:t>you </a:t>
            </a:r>
            <a:r>
              <a:rPr sz="950" b="1" spc="10" dirty="0">
                <a:latin typeface="Cambria"/>
                <a:cs typeface="Cambria"/>
              </a:rPr>
              <a:t>are  </a:t>
            </a:r>
            <a:r>
              <a:rPr sz="950" b="1" spc="15" dirty="0">
                <a:latin typeface="Cambria"/>
                <a:cs typeface="Cambria"/>
              </a:rPr>
              <a:t>based? (Choose </a:t>
            </a:r>
            <a:r>
              <a:rPr sz="950" b="1" spc="10" dirty="0">
                <a:latin typeface="Cambria"/>
                <a:cs typeface="Cambria"/>
              </a:rPr>
              <a:t>all that</a:t>
            </a:r>
            <a:r>
              <a:rPr sz="950" b="1" spc="-10" dirty="0">
                <a:latin typeface="Cambria"/>
                <a:cs typeface="Cambria"/>
              </a:rPr>
              <a:t> </a:t>
            </a:r>
            <a:r>
              <a:rPr sz="950" b="1" spc="15" dirty="0">
                <a:latin typeface="Cambria"/>
                <a:cs typeface="Cambria"/>
              </a:rPr>
              <a:t>apply)</a:t>
            </a:r>
            <a:endParaRPr sz="950">
              <a:latin typeface="Cambria"/>
              <a:cs typeface="Cambria"/>
            </a:endParaRPr>
          </a:p>
          <a:p>
            <a:pPr marL="277495" algn="ctr">
              <a:lnSpc>
                <a:spcPct val="100000"/>
              </a:lnSpc>
              <a:spcBef>
                <a:spcPts val="30"/>
              </a:spcBef>
            </a:pPr>
            <a:r>
              <a:rPr sz="950" b="1" spc="20" dirty="0">
                <a:solidFill>
                  <a:srgbClr val="808080"/>
                </a:solidFill>
                <a:latin typeface="Cambria"/>
                <a:cs typeface="Cambria"/>
              </a:rPr>
              <a:t>Answered: </a:t>
            </a:r>
            <a:r>
              <a:rPr sz="950" b="1" spc="15" dirty="0">
                <a:solidFill>
                  <a:srgbClr val="808080"/>
                </a:solidFill>
                <a:latin typeface="Cambria"/>
                <a:cs typeface="Cambria"/>
              </a:rPr>
              <a:t>458 Skipped:</a:t>
            </a:r>
            <a:r>
              <a:rPr sz="950" b="1" spc="-60" dirty="0">
                <a:solidFill>
                  <a:srgbClr val="808080"/>
                </a:solidFill>
                <a:latin typeface="Cambria"/>
                <a:cs typeface="Cambria"/>
              </a:rPr>
              <a:t> </a:t>
            </a:r>
            <a:r>
              <a:rPr sz="950" b="1" spc="15" dirty="0">
                <a:solidFill>
                  <a:srgbClr val="808080"/>
                </a:solidFill>
                <a:latin typeface="Cambria"/>
                <a:cs typeface="Cambria"/>
              </a:rPr>
              <a:t>66</a:t>
            </a:r>
            <a:endParaRPr sz="950">
              <a:latin typeface="Cambria"/>
              <a:cs typeface="Cambria"/>
            </a:endParaRPr>
          </a:p>
        </p:txBody>
      </p:sp>
      <p:graphicFrame>
        <p:nvGraphicFramePr>
          <p:cNvPr id="5" name="object 5"/>
          <p:cNvGraphicFramePr>
            <a:graphicFrameLocks noGrp="1"/>
          </p:cNvGraphicFramePr>
          <p:nvPr/>
        </p:nvGraphicFramePr>
        <p:xfrm>
          <a:off x="405796" y="4947199"/>
          <a:ext cx="5477372" cy="1395127"/>
        </p:xfrm>
        <a:graphic>
          <a:graphicData uri="http://schemas.openxmlformats.org/drawingml/2006/table">
            <a:tbl>
              <a:tblPr firstRow="1" bandRow="1">
                <a:tableStyleId>{2D5ABB26-0587-4C30-8999-92F81FD0307C}</a:tableStyleId>
              </a:tblPr>
              <a:tblGrid>
                <a:gridCol w="3768669">
                  <a:extLst>
                    <a:ext uri="{9D8B030D-6E8A-4147-A177-3AD203B41FA5}">
                      <a16:colId xmlns="" xmlns:a16="http://schemas.microsoft.com/office/drawing/2014/main" val="20000"/>
                    </a:ext>
                  </a:extLst>
                </a:gridCol>
                <a:gridCol w="957144">
                  <a:extLst>
                    <a:ext uri="{9D8B030D-6E8A-4147-A177-3AD203B41FA5}">
                      <a16:colId xmlns="" xmlns:a16="http://schemas.microsoft.com/office/drawing/2014/main" val="20001"/>
                    </a:ext>
                  </a:extLst>
                </a:gridCol>
                <a:gridCol w="751559">
                  <a:extLst>
                    <a:ext uri="{9D8B030D-6E8A-4147-A177-3AD203B41FA5}">
                      <a16:colId xmlns="" xmlns:a16="http://schemas.microsoft.com/office/drawing/2014/main" val="20002"/>
                    </a:ext>
                  </a:extLst>
                </a:gridCol>
              </a:tblGrid>
              <a:tr h="172904">
                <a:tc>
                  <a:txBody>
                    <a:bodyPr/>
                    <a:lstStyle/>
                    <a:p>
                      <a:pPr marL="60960">
                        <a:lnSpc>
                          <a:spcPct val="100000"/>
                        </a:lnSpc>
                        <a:spcBef>
                          <a:spcPts val="130"/>
                        </a:spcBef>
                      </a:pPr>
                      <a:r>
                        <a:rPr sz="850" b="1" spc="25" dirty="0">
                          <a:latin typeface="Cambria"/>
                          <a:cs typeface="Cambria"/>
                        </a:rPr>
                        <a:t>Answer</a:t>
                      </a:r>
                      <a:r>
                        <a:rPr sz="850" b="1" spc="-60" dirty="0">
                          <a:latin typeface="Cambria"/>
                          <a:cs typeface="Cambria"/>
                        </a:rPr>
                        <a:t> </a:t>
                      </a:r>
                      <a:r>
                        <a:rPr sz="850" b="1" spc="20" dirty="0">
                          <a:latin typeface="Cambria"/>
                          <a:cs typeface="Cambria"/>
                        </a:rPr>
                        <a:t>Choice</a:t>
                      </a:r>
                      <a:endParaRPr sz="850">
                        <a:latin typeface="Cambria"/>
                        <a:cs typeface="Cambria"/>
                      </a:endParaRPr>
                    </a:p>
                  </a:txBody>
                  <a:tcPr marL="0" marR="0" marT="0" marB="0">
                    <a:lnR w="5943">
                      <a:solidFill>
                        <a:srgbClr val="000000"/>
                      </a:solidFill>
                      <a:prstDash val="solid"/>
                    </a:lnR>
                    <a:lnT w="5372">
                      <a:solidFill>
                        <a:srgbClr val="000000"/>
                      </a:solidFill>
                      <a:prstDash val="solid"/>
                    </a:lnT>
                    <a:lnB w="5944">
                      <a:solidFill>
                        <a:srgbClr val="000000"/>
                      </a:solidFill>
                      <a:prstDash val="solid"/>
                    </a:lnB>
                    <a:solidFill>
                      <a:srgbClr val="D9D9D9"/>
                    </a:solidFill>
                  </a:tcPr>
                </a:tc>
                <a:tc gridSpan="2">
                  <a:txBody>
                    <a:bodyPr/>
                    <a:lstStyle/>
                    <a:p>
                      <a:pPr marL="57150">
                        <a:lnSpc>
                          <a:spcPct val="100000"/>
                        </a:lnSpc>
                        <a:spcBef>
                          <a:spcPts val="130"/>
                        </a:spcBef>
                      </a:pPr>
                      <a:r>
                        <a:rPr sz="850" b="1" spc="20" dirty="0">
                          <a:latin typeface="Cambria"/>
                          <a:cs typeface="Cambria"/>
                        </a:rPr>
                        <a:t>Responses</a:t>
                      </a:r>
                      <a:endParaRPr sz="850">
                        <a:latin typeface="Cambria"/>
                        <a:cs typeface="Cambria"/>
                      </a:endParaRPr>
                    </a:p>
                  </a:txBody>
                  <a:tcPr marL="0" marR="0" marT="0" marB="0">
                    <a:lnL w="5943">
                      <a:solidFill>
                        <a:srgbClr val="000000"/>
                      </a:solidFill>
                      <a:prstDash val="solid"/>
                    </a:lnL>
                    <a:lnT w="5372">
                      <a:solidFill>
                        <a:srgbClr val="000000"/>
                      </a:solidFill>
                      <a:prstDash val="solid"/>
                    </a:lnT>
                    <a:lnB w="5944">
                      <a:solidFill>
                        <a:srgbClr val="000000"/>
                      </a:solidFill>
                      <a:prstDash val="solid"/>
                    </a:lnB>
                    <a:solidFill>
                      <a:srgbClr val="D9D9D9"/>
                    </a:solidFill>
                  </a:tcPr>
                </a:tc>
                <a:tc hMerge="1">
                  <a:txBody>
                    <a:bodyPr/>
                    <a:lstStyle/>
                    <a:p>
                      <a:endParaRPr/>
                    </a:p>
                  </a:txBody>
                  <a:tcPr marL="0" marR="0" marT="0" marB="0"/>
                </a:tc>
                <a:extLst>
                  <a:ext uri="{0D108BD9-81ED-4DB2-BD59-A6C34878D82A}">
                    <a16:rowId xmlns="" xmlns:a16="http://schemas.microsoft.com/office/drawing/2014/main" val="10000"/>
                  </a:ext>
                </a:extLst>
              </a:tr>
              <a:tr h="175933">
                <a:tc>
                  <a:txBody>
                    <a:bodyPr/>
                    <a:lstStyle/>
                    <a:p>
                      <a:pPr marL="60960">
                        <a:lnSpc>
                          <a:spcPct val="100000"/>
                        </a:lnSpc>
                        <a:spcBef>
                          <a:spcPts val="70"/>
                        </a:spcBef>
                      </a:pPr>
                      <a:r>
                        <a:rPr sz="950" spc="15" dirty="0">
                          <a:latin typeface="Cambria"/>
                          <a:cs typeface="Cambria"/>
                        </a:rPr>
                        <a:t>National</a:t>
                      </a:r>
                      <a:endParaRPr sz="950">
                        <a:latin typeface="Cambria"/>
                        <a:cs typeface="Cambria"/>
                      </a:endParaRPr>
                    </a:p>
                  </a:txBody>
                  <a:tcPr marL="0" marR="0" marT="0" marB="0">
                    <a:lnR w="5943">
                      <a:solidFill>
                        <a:srgbClr val="000000"/>
                      </a:solidFill>
                      <a:prstDash val="solid"/>
                    </a:lnR>
                    <a:lnT w="5944">
                      <a:solidFill>
                        <a:srgbClr val="000000"/>
                      </a:solidFill>
                      <a:prstDash val="solid"/>
                    </a:lnT>
                    <a:lnB w="5944">
                      <a:solidFill>
                        <a:srgbClr val="000000"/>
                      </a:solidFill>
                      <a:prstDash val="solid"/>
                    </a:lnB>
                    <a:solidFill>
                      <a:srgbClr val="FFFFFF"/>
                    </a:solidFill>
                  </a:tcPr>
                </a:tc>
                <a:tc>
                  <a:txBody>
                    <a:bodyPr/>
                    <a:lstStyle/>
                    <a:p>
                      <a:pPr marL="57150">
                        <a:lnSpc>
                          <a:spcPct val="100000"/>
                        </a:lnSpc>
                        <a:spcBef>
                          <a:spcPts val="70"/>
                        </a:spcBef>
                      </a:pPr>
                      <a:r>
                        <a:rPr sz="950" spc="15" dirty="0">
                          <a:latin typeface="Cambria"/>
                          <a:cs typeface="Cambria"/>
                        </a:rPr>
                        <a:t>42.14%</a:t>
                      </a:r>
                      <a:endParaRPr sz="950">
                        <a:latin typeface="Cambria"/>
                        <a:cs typeface="Cambria"/>
                      </a:endParaRPr>
                    </a:p>
                  </a:txBody>
                  <a:tcPr marL="0" marR="0" marT="0" marB="0">
                    <a:lnL w="5943">
                      <a:solidFill>
                        <a:srgbClr val="000000"/>
                      </a:solidFill>
                      <a:prstDash val="solid"/>
                    </a:lnL>
                    <a:lnT w="5944">
                      <a:solidFill>
                        <a:srgbClr val="000000"/>
                      </a:solidFill>
                      <a:prstDash val="solid"/>
                    </a:lnT>
                    <a:lnB w="5944">
                      <a:solidFill>
                        <a:srgbClr val="000000"/>
                      </a:solidFill>
                      <a:prstDash val="solid"/>
                    </a:lnB>
                    <a:solidFill>
                      <a:srgbClr val="FFFFFF"/>
                    </a:solidFill>
                  </a:tcPr>
                </a:tc>
                <a:tc>
                  <a:txBody>
                    <a:bodyPr/>
                    <a:lstStyle/>
                    <a:p>
                      <a:pPr marR="53340" algn="r">
                        <a:lnSpc>
                          <a:spcPct val="100000"/>
                        </a:lnSpc>
                        <a:spcBef>
                          <a:spcPts val="70"/>
                        </a:spcBef>
                      </a:pPr>
                      <a:r>
                        <a:rPr sz="950" spc="15" dirty="0">
                          <a:latin typeface="Cambria"/>
                          <a:cs typeface="Cambria"/>
                        </a:rPr>
                        <a:t>1</a:t>
                      </a:r>
                      <a:r>
                        <a:rPr sz="950" spc="5" dirty="0">
                          <a:latin typeface="Cambria"/>
                          <a:cs typeface="Cambria"/>
                        </a:rPr>
                        <a:t>9</a:t>
                      </a:r>
                      <a:r>
                        <a:rPr sz="950" dirty="0">
                          <a:latin typeface="Cambria"/>
                          <a:cs typeface="Cambria"/>
                        </a:rPr>
                        <a:t>3</a:t>
                      </a:r>
                      <a:endParaRPr sz="950">
                        <a:latin typeface="Cambria"/>
                        <a:cs typeface="Cambria"/>
                      </a:endParaRPr>
                    </a:p>
                  </a:txBody>
                  <a:tcPr marL="0" marR="0" marT="0" marB="0">
                    <a:lnT w="5944">
                      <a:solidFill>
                        <a:srgbClr val="000000"/>
                      </a:solidFill>
                      <a:prstDash val="solid"/>
                    </a:lnT>
                    <a:lnB w="5944">
                      <a:solidFill>
                        <a:srgbClr val="000000"/>
                      </a:solidFill>
                      <a:prstDash val="solid"/>
                    </a:lnB>
                    <a:solidFill>
                      <a:srgbClr val="FFFFFF"/>
                    </a:solidFill>
                  </a:tcPr>
                </a:tc>
                <a:extLst>
                  <a:ext uri="{0D108BD9-81ED-4DB2-BD59-A6C34878D82A}">
                    <a16:rowId xmlns="" xmlns:a16="http://schemas.microsoft.com/office/drawing/2014/main" val="10001"/>
                  </a:ext>
                </a:extLst>
              </a:tr>
              <a:tr h="172944">
                <a:tc>
                  <a:txBody>
                    <a:bodyPr/>
                    <a:lstStyle/>
                    <a:p>
                      <a:pPr marL="60960">
                        <a:lnSpc>
                          <a:spcPct val="100000"/>
                        </a:lnSpc>
                        <a:spcBef>
                          <a:spcPts val="65"/>
                        </a:spcBef>
                      </a:pPr>
                      <a:r>
                        <a:rPr sz="950" spc="15" dirty="0">
                          <a:latin typeface="Cambria"/>
                          <a:cs typeface="Cambria"/>
                        </a:rPr>
                        <a:t>Regional</a:t>
                      </a:r>
                      <a:endParaRPr sz="950">
                        <a:latin typeface="Cambria"/>
                        <a:cs typeface="Cambria"/>
                      </a:endParaRPr>
                    </a:p>
                  </a:txBody>
                  <a:tcPr marL="0" marR="0" marT="0" marB="0">
                    <a:lnR w="5943">
                      <a:solidFill>
                        <a:srgbClr val="000000"/>
                      </a:solidFill>
                      <a:prstDash val="solid"/>
                    </a:lnR>
                    <a:lnT w="5944">
                      <a:solidFill>
                        <a:srgbClr val="000000"/>
                      </a:solidFill>
                      <a:prstDash val="solid"/>
                    </a:lnT>
                    <a:lnB w="5109">
                      <a:solidFill>
                        <a:srgbClr val="000000"/>
                      </a:solidFill>
                      <a:prstDash val="solid"/>
                    </a:lnB>
                    <a:solidFill>
                      <a:srgbClr val="FFFFFF"/>
                    </a:solidFill>
                  </a:tcPr>
                </a:tc>
                <a:tc>
                  <a:txBody>
                    <a:bodyPr/>
                    <a:lstStyle/>
                    <a:p>
                      <a:pPr marL="57150">
                        <a:lnSpc>
                          <a:spcPct val="100000"/>
                        </a:lnSpc>
                        <a:spcBef>
                          <a:spcPts val="65"/>
                        </a:spcBef>
                      </a:pPr>
                      <a:r>
                        <a:rPr sz="950" spc="15" dirty="0">
                          <a:latin typeface="Cambria"/>
                          <a:cs typeface="Cambria"/>
                        </a:rPr>
                        <a:t>30.79%</a:t>
                      </a:r>
                      <a:endParaRPr sz="950">
                        <a:latin typeface="Cambria"/>
                        <a:cs typeface="Cambria"/>
                      </a:endParaRPr>
                    </a:p>
                  </a:txBody>
                  <a:tcPr marL="0" marR="0" marT="0" marB="0">
                    <a:lnL w="5943">
                      <a:solidFill>
                        <a:srgbClr val="000000"/>
                      </a:solidFill>
                      <a:prstDash val="solid"/>
                    </a:lnL>
                    <a:lnT w="5944">
                      <a:solidFill>
                        <a:srgbClr val="000000"/>
                      </a:solidFill>
                      <a:prstDash val="solid"/>
                    </a:lnT>
                    <a:lnB w="5109">
                      <a:solidFill>
                        <a:srgbClr val="000000"/>
                      </a:solidFill>
                      <a:prstDash val="solid"/>
                    </a:lnB>
                    <a:solidFill>
                      <a:srgbClr val="FFFFFF"/>
                    </a:solidFill>
                  </a:tcPr>
                </a:tc>
                <a:tc>
                  <a:txBody>
                    <a:bodyPr/>
                    <a:lstStyle/>
                    <a:p>
                      <a:pPr marR="53340" algn="r">
                        <a:lnSpc>
                          <a:spcPct val="100000"/>
                        </a:lnSpc>
                        <a:spcBef>
                          <a:spcPts val="65"/>
                        </a:spcBef>
                      </a:pPr>
                      <a:r>
                        <a:rPr sz="950" spc="15" dirty="0">
                          <a:latin typeface="Cambria"/>
                          <a:cs typeface="Cambria"/>
                        </a:rPr>
                        <a:t>1</a:t>
                      </a:r>
                      <a:r>
                        <a:rPr sz="950" spc="5" dirty="0">
                          <a:latin typeface="Cambria"/>
                          <a:cs typeface="Cambria"/>
                        </a:rPr>
                        <a:t>4</a:t>
                      </a:r>
                      <a:r>
                        <a:rPr sz="950" dirty="0">
                          <a:latin typeface="Cambria"/>
                          <a:cs typeface="Cambria"/>
                        </a:rPr>
                        <a:t>1</a:t>
                      </a:r>
                      <a:endParaRPr sz="950">
                        <a:latin typeface="Cambria"/>
                        <a:cs typeface="Cambria"/>
                      </a:endParaRPr>
                    </a:p>
                  </a:txBody>
                  <a:tcPr marL="0" marR="0" marT="0" marB="0">
                    <a:lnT w="5944">
                      <a:solidFill>
                        <a:srgbClr val="000000"/>
                      </a:solidFill>
                      <a:prstDash val="solid"/>
                    </a:lnT>
                    <a:lnB w="5109">
                      <a:solidFill>
                        <a:srgbClr val="000000"/>
                      </a:solidFill>
                      <a:prstDash val="solid"/>
                    </a:lnB>
                    <a:solidFill>
                      <a:srgbClr val="FFFFFF"/>
                    </a:solidFill>
                  </a:tcPr>
                </a:tc>
                <a:extLst>
                  <a:ext uri="{0D108BD9-81ED-4DB2-BD59-A6C34878D82A}">
                    <a16:rowId xmlns="" xmlns:a16="http://schemas.microsoft.com/office/drawing/2014/main" val="10002"/>
                  </a:ext>
                </a:extLst>
              </a:tr>
              <a:tr h="175945">
                <a:tc>
                  <a:txBody>
                    <a:bodyPr/>
                    <a:lstStyle/>
                    <a:p>
                      <a:pPr marL="60960">
                        <a:lnSpc>
                          <a:spcPct val="100000"/>
                        </a:lnSpc>
                        <a:spcBef>
                          <a:spcPts val="70"/>
                        </a:spcBef>
                      </a:pPr>
                      <a:r>
                        <a:rPr sz="950" spc="10" dirty="0">
                          <a:latin typeface="Cambria"/>
                          <a:cs typeface="Cambria"/>
                        </a:rPr>
                        <a:t>State</a:t>
                      </a:r>
                      <a:endParaRPr sz="950">
                        <a:latin typeface="Cambria"/>
                        <a:cs typeface="Cambria"/>
                      </a:endParaRPr>
                    </a:p>
                  </a:txBody>
                  <a:tcPr marL="0" marR="0" marT="0" marB="0">
                    <a:lnR w="5943">
                      <a:solidFill>
                        <a:srgbClr val="000000"/>
                      </a:solidFill>
                      <a:prstDash val="solid"/>
                    </a:lnR>
                    <a:lnT w="5109">
                      <a:solidFill>
                        <a:srgbClr val="000000"/>
                      </a:solidFill>
                      <a:prstDash val="solid"/>
                    </a:lnT>
                    <a:lnB w="5109">
                      <a:solidFill>
                        <a:srgbClr val="000000"/>
                      </a:solidFill>
                      <a:prstDash val="solid"/>
                    </a:lnB>
                    <a:solidFill>
                      <a:srgbClr val="FFFFFF"/>
                    </a:solidFill>
                  </a:tcPr>
                </a:tc>
                <a:tc>
                  <a:txBody>
                    <a:bodyPr/>
                    <a:lstStyle/>
                    <a:p>
                      <a:pPr marL="57150">
                        <a:lnSpc>
                          <a:spcPct val="100000"/>
                        </a:lnSpc>
                        <a:spcBef>
                          <a:spcPts val="70"/>
                        </a:spcBef>
                      </a:pPr>
                      <a:r>
                        <a:rPr sz="950" spc="15" dirty="0">
                          <a:latin typeface="Cambria"/>
                          <a:cs typeface="Cambria"/>
                        </a:rPr>
                        <a:t>62.01%</a:t>
                      </a:r>
                      <a:endParaRPr sz="950">
                        <a:latin typeface="Cambria"/>
                        <a:cs typeface="Cambria"/>
                      </a:endParaRPr>
                    </a:p>
                  </a:txBody>
                  <a:tcPr marL="0" marR="0" marT="0" marB="0">
                    <a:lnL w="5943">
                      <a:solidFill>
                        <a:srgbClr val="000000"/>
                      </a:solidFill>
                      <a:prstDash val="solid"/>
                    </a:lnL>
                    <a:lnT w="5109">
                      <a:solidFill>
                        <a:srgbClr val="000000"/>
                      </a:solidFill>
                      <a:prstDash val="solid"/>
                    </a:lnT>
                    <a:lnB w="5109">
                      <a:solidFill>
                        <a:srgbClr val="000000"/>
                      </a:solidFill>
                      <a:prstDash val="solid"/>
                    </a:lnB>
                    <a:solidFill>
                      <a:srgbClr val="FFFFFF"/>
                    </a:solidFill>
                  </a:tcPr>
                </a:tc>
                <a:tc>
                  <a:txBody>
                    <a:bodyPr/>
                    <a:lstStyle/>
                    <a:p>
                      <a:pPr marR="53340" algn="r">
                        <a:lnSpc>
                          <a:spcPct val="100000"/>
                        </a:lnSpc>
                        <a:spcBef>
                          <a:spcPts val="70"/>
                        </a:spcBef>
                      </a:pPr>
                      <a:r>
                        <a:rPr sz="950" spc="15" dirty="0">
                          <a:latin typeface="Cambria"/>
                          <a:cs typeface="Cambria"/>
                        </a:rPr>
                        <a:t>2</a:t>
                      </a:r>
                      <a:r>
                        <a:rPr sz="950" spc="5" dirty="0">
                          <a:latin typeface="Cambria"/>
                          <a:cs typeface="Cambria"/>
                        </a:rPr>
                        <a:t>8</a:t>
                      </a:r>
                      <a:r>
                        <a:rPr sz="950" dirty="0">
                          <a:latin typeface="Cambria"/>
                          <a:cs typeface="Cambria"/>
                        </a:rPr>
                        <a:t>4</a:t>
                      </a:r>
                      <a:endParaRPr sz="950">
                        <a:latin typeface="Cambria"/>
                        <a:cs typeface="Cambria"/>
                      </a:endParaRPr>
                    </a:p>
                  </a:txBody>
                  <a:tcPr marL="0" marR="0" marT="0" marB="0">
                    <a:lnT w="5109">
                      <a:solidFill>
                        <a:srgbClr val="000000"/>
                      </a:solidFill>
                      <a:prstDash val="solid"/>
                    </a:lnT>
                    <a:lnB w="5109">
                      <a:solidFill>
                        <a:srgbClr val="000000"/>
                      </a:solidFill>
                      <a:prstDash val="solid"/>
                    </a:lnB>
                    <a:solidFill>
                      <a:srgbClr val="FFFFFF"/>
                    </a:solidFill>
                  </a:tcPr>
                </a:tc>
                <a:extLst>
                  <a:ext uri="{0D108BD9-81ED-4DB2-BD59-A6C34878D82A}">
                    <a16:rowId xmlns="" xmlns:a16="http://schemas.microsoft.com/office/drawing/2014/main" val="10003"/>
                  </a:ext>
                </a:extLst>
              </a:tr>
              <a:tr h="175522">
                <a:tc>
                  <a:txBody>
                    <a:bodyPr/>
                    <a:lstStyle/>
                    <a:p>
                      <a:pPr marL="60960">
                        <a:lnSpc>
                          <a:spcPct val="100000"/>
                        </a:lnSpc>
                        <a:spcBef>
                          <a:spcPts val="70"/>
                        </a:spcBef>
                      </a:pPr>
                      <a:r>
                        <a:rPr sz="950" spc="15" dirty="0">
                          <a:latin typeface="Cambria"/>
                          <a:cs typeface="Cambria"/>
                        </a:rPr>
                        <a:t>Local</a:t>
                      </a:r>
                      <a:endParaRPr sz="950">
                        <a:latin typeface="Cambria"/>
                        <a:cs typeface="Cambria"/>
                      </a:endParaRPr>
                    </a:p>
                  </a:txBody>
                  <a:tcPr marL="0" marR="0" marT="0" marB="0">
                    <a:lnR w="5943">
                      <a:solidFill>
                        <a:srgbClr val="000000"/>
                      </a:solidFill>
                      <a:prstDash val="solid"/>
                    </a:lnR>
                    <a:lnT w="5109">
                      <a:solidFill>
                        <a:srgbClr val="000000"/>
                      </a:solidFill>
                      <a:prstDash val="solid"/>
                    </a:lnT>
                    <a:lnB w="5955">
                      <a:solidFill>
                        <a:srgbClr val="000000"/>
                      </a:solidFill>
                      <a:prstDash val="solid"/>
                    </a:lnB>
                    <a:solidFill>
                      <a:srgbClr val="FFFFFF"/>
                    </a:solidFill>
                  </a:tcPr>
                </a:tc>
                <a:tc>
                  <a:txBody>
                    <a:bodyPr/>
                    <a:lstStyle/>
                    <a:p>
                      <a:pPr marL="57150">
                        <a:lnSpc>
                          <a:spcPct val="100000"/>
                        </a:lnSpc>
                        <a:spcBef>
                          <a:spcPts val="70"/>
                        </a:spcBef>
                      </a:pPr>
                      <a:r>
                        <a:rPr sz="950" spc="15" dirty="0">
                          <a:latin typeface="Cambria"/>
                          <a:cs typeface="Cambria"/>
                        </a:rPr>
                        <a:t>31.22%</a:t>
                      </a:r>
                      <a:endParaRPr sz="950">
                        <a:latin typeface="Cambria"/>
                        <a:cs typeface="Cambria"/>
                      </a:endParaRPr>
                    </a:p>
                  </a:txBody>
                  <a:tcPr marL="0" marR="0" marT="0" marB="0">
                    <a:lnL w="5943">
                      <a:solidFill>
                        <a:srgbClr val="000000"/>
                      </a:solidFill>
                      <a:prstDash val="solid"/>
                    </a:lnL>
                    <a:lnT w="5109">
                      <a:solidFill>
                        <a:srgbClr val="000000"/>
                      </a:solidFill>
                      <a:prstDash val="solid"/>
                    </a:lnT>
                    <a:lnB w="5955">
                      <a:solidFill>
                        <a:srgbClr val="000000"/>
                      </a:solidFill>
                      <a:prstDash val="solid"/>
                    </a:lnB>
                    <a:solidFill>
                      <a:srgbClr val="FFFFFF"/>
                    </a:solidFill>
                  </a:tcPr>
                </a:tc>
                <a:tc>
                  <a:txBody>
                    <a:bodyPr/>
                    <a:lstStyle/>
                    <a:p>
                      <a:pPr marR="53340" algn="r">
                        <a:lnSpc>
                          <a:spcPct val="100000"/>
                        </a:lnSpc>
                        <a:spcBef>
                          <a:spcPts val="70"/>
                        </a:spcBef>
                      </a:pPr>
                      <a:r>
                        <a:rPr sz="950" spc="15" dirty="0">
                          <a:latin typeface="Cambria"/>
                          <a:cs typeface="Cambria"/>
                        </a:rPr>
                        <a:t>1</a:t>
                      </a:r>
                      <a:r>
                        <a:rPr sz="950" spc="5" dirty="0">
                          <a:latin typeface="Cambria"/>
                          <a:cs typeface="Cambria"/>
                        </a:rPr>
                        <a:t>4</a:t>
                      </a:r>
                      <a:r>
                        <a:rPr sz="950" dirty="0">
                          <a:latin typeface="Cambria"/>
                          <a:cs typeface="Cambria"/>
                        </a:rPr>
                        <a:t>3</a:t>
                      </a:r>
                      <a:endParaRPr sz="950">
                        <a:latin typeface="Cambria"/>
                        <a:cs typeface="Cambria"/>
                      </a:endParaRPr>
                    </a:p>
                  </a:txBody>
                  <a:tcPr marL="0" marR="0" marT="0" marB="0">
                    <a:lnT w="5109">
                      <a:solidFill>
                        <a:srgbClr val="000000"/>
                      </a:solidFill>
                      <a:prstDash val="solid"/>
                    </a:lnT>
                    <a:lnB w="5955">
                      <a:solidFill>
                        <a:srgbClr val="000000"/>
                      </a:solidFill>
                      <a:prstDash val="solid"/>
                    </a:lnB>
                    <a:solidFill>
                      <a:srgbClr val="FFFFFF"/>
                    </a:solidFill>
                  </a:tcPr>
                </a:tc>
                <a:extLst>
                  <a:ext uri="{0D108BD9-81ED-4DB2-BD59-A6C34878D82A}">
                    <a16:rowId xmlns="" xmlns:a16="http://schemas.microsoft.com/office/drawing/2014/main" val="10004"/>
                  </a:ext>
                </a:extLst>
              </a:tr>
              <a:tr h="172967">
                <a:tc>
                  <a:txBody>
                    <a:bodyPr/>
                    <a:lstStyle/>
                    <a:p>
                      <a:pPr marL="60960">
                        <a:lnSpc>
                          <a:spcPct val="100000"/>
                        </a:lnSpc>
                        <a:spcBef>
                          <a:spcPts val="45"/>
                        </a:spcBef>
                      </a:pPr>
                      <a:r>
                        <a:rPr sz="950" spc="15" dirty="0">
                          <a:latin typeface="Cambria"/>
                          <a:cs typeface="Cambria"/>
                        </a:rPr>
                        <a:t>None</a:t>
                      </a:r>
                      <a:endParaRPr sz="950">
                        <a:latin typeface="Cambria"/>
                        <a:cs typeface="Cambria"/>
                      </a:endParaRPr>
                    </a:p>
                  </a:txBody>
                  <a:tcPr marL="0" marR="0" marT="0" marB="0">
                    <a:lnR w="5943">
                      <a:solidFill>
                        <a:srgbClr val="000000"/>
                      </a:solidFill>
                      <a:prstDash val="solid"/>
                    </a:lnR>
                    <a:lnT w="5955">
                      <a:solidFill>
                        <a:srgbClr val="000000"/>
                      </a:solidFill>
                      <a:prstDash val="solid"/>
                    </a:lnT>
                    <a:lnB w="5098">
                      <a:solidFill>
                        <a:srgbClr val="000000"/>
                      </a:solidFill>
                      <a:prstDash val="solid"/>
                    </a:lnB>
                    <a:solidFill>
                      <a:srgbClr val="FFFFFF"/>
                    </a:solidFill>
                  </a:tcPr>
                </a:tc>
                <a:tc>
                  <a:txBody>
                    <a:bodyPr/>
                    <a:lstStyle/>
                    <a:p>
                      <a:pPr marL="57150">
                        <a:lnSpc>
                          <a:spcPct val="100000"/>
                        </a:lnSpc>
                        <a:spcBef>
                          <a:spcPts val="45"/>
                        </a:spcBef>
                      </a:pPr>
                      <a:r>
                        <a:rPr sz="950" spc="15" dirty="0">
                          <a:latin typeface="Cambria"/>
                          <a:cs typeface="Cambria"/>
                        </a:rPr>
                        <a:t>15.50%</a:t>
                      </a:r>
                      <a:endParaRPr sz="950">
                        <a:latin typeface="Cambria"/>
                        <a:cs typeface="Cambria"/>
                      </a:endParaRPr>
                    </a:p>
                  </a:txBody>
                  <a:tcPr marL="0" marR="0" marT="0" marB="0">
                    <a:lnL w="5943">
                      <a:solidFill>
                        <a:srgbClr val="000000"/>
                      </a:solidFill>
                      <a:prstDash val="solid"/>
                    </a:lnL>
                    <a:lnT w="5955">
                      <a:solidFill>
                        <a:srgbClr val="000000"/>
                      </a:solidFill>
                      <a:prstDash val="solid"/>
                    </a:lnT>
                    <a:lnB w="5098">
                      <a:solidFill>
                        <a:srgbClr val="000000"/>
                      </a:solidFill>
                      <a:prstDash val="solid"/>
                    </a:lnB>
                    <a:solidFill>
                      <a:srgbClr val="FFFFFF"/>
                    </a:solidFill>
                  </a:tcPr>
                </a:tc>
                <a:tc>
                  <a:txBody>
                    <a:bodyPr/>
                    <a:lstStyle/>
                    <a:p>
                      <a:pPr marR="53340" algn="r">
                        <a:lnSpc>
                          <a:spcPct val="100000"/>
                        </a:lnSpc>
                        <a:spcBef>
                          <a:spcPts val="45"/>
                        </a:spcBef>
                      </a:pPr>
                      <a:r>
                        <a:rPr sz="950" spc="5" dirty="0">
                          <a:latin typeface="Cambria"/>
                          <a:cs typeface="Cambria"/>
                        </a:rPr>
                        <a:t>7</a:t>
                      </a:r>
                      <a:r>
                        <a:rPr sz="950" dirty="0">
                          <a:latin typeface="Cambria"/>
                          <a:cs typeface="Cambria"/>
                        </a:rPr>
                        <a:t>1</a:t>
                      </a:r>
                      <a:endParaRPr sz="950">
                        <a:latin typeface="Cambria"/>
                        <a:cs typeface="Cambria"/>
                      </a:endParaRPr>
                    </a:p>
                  </a:txBody>
                  <a:tcPr marL="0" marR="0" marT="0" marB="0">
                    <a:lnT w="5955">
                      <a:solidFill>
                        <a:srgbClr val="000000"/>
                      </a:solidFill>
                      <a:prstDash val="solid"/>
                    </a:lnT>
                    <a:lnB w="5098">
                      <a:solidFill>
                        <a:srgbClr val="000000"/>
                      </a:solidFill>
                      <a:prstDash val="solid"/>
                    </a:lnB>
                    <a:solidFill>
                      <a:srgbClr val="FFFFFF"/>
                    </a:solidFill>
                  </a:tcPr>
                </a:tc>
                <a:extLst>
                  <a:ext uri="{0D108BD9-81ED-4DB2-BD59-A6C34878D82A}">
                    <a16:rowId xmlns="" xmlns:a16="http://schemas.microsoft.com/office/drawing/2014/main" val="10005"/>
                  </a:ext>
                </a:extLst>
              </a:tr>
              <a:tr h="175951">
                <a:tc>
                  <a:txBody>
                    <a:bodyPr/>
                    <a:lstStyle/>
                    <a:p>
                      <a:pPr marL="60960">
                        <a:lnSpc>
                          <a:spcPct val="100000"/>
                        </a:lnSpc>
                        <a:spcBef>
                          <a:spcPts val="70"/>
                        </a:spcBef>
                      </a:pPr>
                      <a:r>
                        <a:rPr sz="950" spc="15" dirty="0">
                          <a:latin typeface="Cambria"/>
                          <a:cs typeface="Cambria"/>
                        </a:rPr>
                        <a:t>Other  </a:t>
                      </a:r>
                      <a:r>
                        <a:rPr sz="950" spc="10" dirty="0">
                          <a:latin typeface="Cambria"/>
                          <a:cs typeface="Cambria"/>
                        </a:rPr>
                        <a:t>(see</a:t>
                      </a:r>
                      <a:r>
                        <a:rPr sz="950" spc="-55" dirty="0">
                          <a:latin typeface="Cambria"/>
                          <a:cs typeface="Cambria"/>
                        </a:rPr>
                        <a:t> </a:t>
                      </a:r>
                      <a:r>
                        <a:rPr sz="950" spc="15" dirty="0">
                          <a:latin typeface="Cambria"/>
                          <a:cs typeface="Cambria"/>
                        </a:rPr>
                        <a:t>below)</a:t>
                      </a:r>
                      <a:endParaRPr sz="950">
                        <a:latin typeface="Cambria"/>
                        <a:cs typeface="Cambria"/>
                      </a:endParaRPr>
                    </a:p>
                  </a:txBody>
                  <a:tcPr marL="0" marR="0" marT="0" marB="0">
                    <a:lnR w="5943">
                      <a:solidFill>
                        <a:srgbClr val="000000"/>
                      </a:solidFill>
                      <a:prstDash val="solid"/>
                    </a:lnR>
                    <a:lnT w="5098">
                      <a:solidFill>
                        <a:srgbClr val="000000"/>
                      </a:solidFill>
                      <a:prstDash val="solid"/>
                    </a:lnT>
                    <a:lnB w="5109">
                      <a:solidFill>
                        <a:srgbClr val="000000"/>
                      </a:solidFill>
                      <a:prstDash val="solid"/>
                    </a:lnB>
                    <a:solidFill>
                      <a:srgbClr val="FFFFFF"/>
                    </a:solidFill>
                  </a:tcPr>
                </a:tc>
                <a:tc>
                  <a:txBody>
                    <a:bodyPr/>
                    <a:lstStyle/>
                    <a:p>
                      <a:pPr marL="57150">
                        <a:lnSpc>
                          <a:spcPct val="100000"/>
                        </a:lnSpc>
                        <a:spcBef>
                          <a:spcPts val="70"/>
                        </a:spcBef>
                      </a:pPr>
                      <a:r>
                        <a:rPr sz="950" spc="15" dirty="0">
                          <a:latin typeface="Cambria"/>
                          <a:cs typeface="Cambria"/>
                        </a:rPr>
                        <a:t>13.32%</a:t>
                      </a:r>
                      <a:endParaRPr sz="950">
                        <a:latin typeface="Cambria"/>
                        <a:cs typeface="Cambria"/>
                      </a:endParaRPr>
                    </a:p>
                  </a:txBody>
                  <a:tcPr marL="0" marR="0" marT="0" marB="0">
                    <a:lnL w="5943">
                      <a:solidFill>
                        <a:srgbClr val="000000"/>
                      </a:solidFill>
                      <a:prstDash val="solid"/>
                    </a:lnL>
                    <a:lnT w="5098">
                      <a:solidFill>
                        <a:srgbClr val="000000"/>
                      </a:solidFill>
                      <a:prstDash val="solid"/>
                    </a:lnT>
                    <a:lnB w="5109">
                      <a:solidFill>
                        <a:srgbClr val="000000"/>
                      </a:solidFill>
                      <a:prstDash val="solid"/>
                    </a:lnB>
                    <a:solidFill>
                      <a:srgbClr val="FFFFFF"/>
                    </a:solidFill>
                  </a:tcPr>
                </a:tc>
                <a:tc>
                  <a:txBody>
                    <a:bodyPr/>
                    <a:lstStyle/>
                    <a:p>
                      <a:pPr marR="53340" algn="r">
                        <a:lnSpc>
                          <a:spcPct val="100000"/>
                        </a:lnSpc>
                        <a:spcBef>
                          <a:spcPts val="70"/>
                        </a:spcBef>
                      </a:pPr>
                      <a:r>
                        <a:rPr sz="950" spc="5" dirty="0">
                          <a:latin typeface="Cambria"/>
                          <a:cs typeface="Cambria"/>
                        </a:rPr>
                        <a:t>6</a:t>
                      </a:r>
                      <a:r>
                        <a:rPr sz="950" dirty="0">
                          <a:latin typeface="Cambria"/>
                          <a:cs typeface="Cambria"/>
                        </a:rPr>
                        <a:t>1</a:t>
                      </a:r>
                      <a:endParaRPr sz="950">
                        <a:latin typeface="Cambria"/>
                        <a:cs typeface="Cambria"/>
                      </a:endParaRPr>
                    </a:p>
                  </a:txBody>
                  <a:tcPr marL="0" marR="0" marT="0" marB="0">
                    <a:lnT w="5098">
                      <a:solidFill>
                        <a:srgbClr val="000000"/>
                      </a:solidFill>
                      <a:prstDash val="solid"/>
                    </a:lnT>
                    <a:lnB w="5109">
                      <a:solidFill>
                        <a:srgbClr val="000000"/>
                      </a:solidFill>
                      <a:prstDash val="solid"/>
                    </a:lnB>
                    <a:solidFill>
                      <a:srgbClr val="FFFFFF"/>
                    </a:solidFill>
                  </a:tcPr>
                </a:tc>
                <a:extLst>
                  <a:ext uri="{0D108BD9-81ED-4DB2-BD59-A6C34878D82A}">
                    <a16:rowId xmlns="" xmlns:a16="http://schemas.microsoft.com/office/drawing/2014/main" val="10006"/>
                  </a:ext>
                </a:extLst>
              </a:tr>
              <a:tr h="172961">
                <a:tc>
                  <a:txBody>
                    <a:bodyPr/>
                    <a:lstStyle/>
                    <a:p>
                      <a:pPr marL="60960">
                        <a:lnSpc>
                          <a:spcPct val="100000"/>
                        </a:lnSpc>
                        <a:spcBef>
                          <a:spcPts val="125"/>
                        </a:spcBef>
                      </a:pPr>
                      <a:r>
                        <a:rPr sz="850" b="1" spc="20" dirty="0">
                          <a:latin typeface="Cambria"/>
                          <a:cs typeface="Cambria"/>
                        </a:rPr>
                        <a:t>Total</a:t>
                      </a:r>
                      <a:endParaRPr sz="850">
                        <a:latin typeface="Cambria"/>
                        <a:cs typeface="Cambria"/>
                      </a:endParaRPr>
                    </a:p>
                  </a:txBody>
                  <a:tcPr marL="0" marR="0" marT="0" marB="0">
                    <a:lnR w="5943">
                      <a:solidFill>
                        <a:srgbClr val="000000"/>
                      </a:solidFill>
                      <a:prstDash val="solid"/>
                    </a:lnR>
                    <a:lnT w="5109">
                      <a:solidFill>
                        <a:srgbClr val="000000"/>
                      </a:solidFill>
                      <a:prstDash val="solid"/>
                    </a:lnT>
                    <a:lnB w="5955">
                      <a:solidFill>
                        <a:srgbClr val="000000"/>
                      </a:solidFill>
                      <a:prstDash val="solid"/>
                    </a:lnB>
                    <a:solidFill>
                      <a:srgbClr val="DFDFDF"/>
                    </a:solidFill>
                  </a:tcPr>
                </a:tc>
                <a:tc gridSpan="2">
                  <a:txBody>
                    <a:bodyPr/>
                    <a:lstStyle/>
                    <a:p>
                      <a:pPr marR="53340" algn="r">
                        <a:lnSpc>
                          <a:spcPct val="100000"/>
                        </a:lnSpc>
                        <a:spcBef>
                          <a:spcPts val="125"/>
                        </a:spcBef>
                      </a:pPr>
                      <a:r>
                        <a:rPr sz="850" b="1" spc="5" dirty="0">
                          <a:latin typeface="Cambria"/>
                          <a:cs typeface="Cambria"/>
                        </a:rPr>
                        <a:t>4</a:t>
                      </a:r>
                      <a:r>
                        <a:rPr sz="850" b="1" spc="10" dirty="0">
                          <a:latin typeface="Cambria"/>
                          <a:cs typeface="Cambria"/>
                        </a:rPr>
                        <a:t>5</a:t>
                      </a:r>
                      <a:r>
                        <a:rPr sz="850" b="1" dirty="0">
                          <a:latin typeface="Cambria"/>
                          <a:cs typeface="Cambria"/>
                        </a:rPr>
                        <a:t>8</a:t>
                      </a:r>
                      <a:endParaRPr sz="850">
                        <a:latin typeface="Cambria"/>
                        <a:cs typeface="Cambria"/>
                      </a:endParaRPr>
                    </a:p>
                  </a:txBody>
                  <a:tcPr marL="0" marR="0" marT="0" marB="0">
                    <a:lnL w="5943">
                      <a:solidFill>
                        <a:srgbClr val="000000"/>
                      </a:solidFill>
                      <a:prstDash val="solid"/>
                    </a:lnL>
                    <a:lnT w="5109">
                      <a:solidFill>
                        <a:srgbClr val="000000"/>
                      </a:solidFill>
                      <a:prstDash val="solid"/>
                    </a:lnT>
                    <a:lnB w="5955">
                      <a:solidFill>
                        <a:srgbClr val="000000"/>
                      </a:solidFill>
                      <a:prstDash val="solid"/>
                    </a:lnB>
                    <a:solidFill>
                      <a:srgbClr val="DFDFDF"/>
                    </a:solidFill>
                  </a:tcPr>
                </a:tc>
                <a:tc hMerge="1">
                  <a:txBody>
                    <a:bodyPr/>
                    <a:lstStyle/>
                    <a:p>
                      <a:endParaRPr/>
                    </a:p>
                  </a:txBody>
                  <a:tcPr marL="0" marR="0" marT="0" marB="0"/>
                </a:tc>
                <a:extLst>
                  <a:ext uri="{0D108BD9-81ED-4DB2-BD59-A6C34878D82A}">
                    <a16:rowId xmlns="" xmlns:a16="http://schemas.microsoft.com/office/drawing/2014/main" val="10007"/>
                  </a:ext>
                </a:extLst>
              </a:tr>
            </a:tbl>
          </a:graphicData>
        </a:graphic>
      </p:graphicFrame>
      <p:sp>
        <p:nvSpPr>
          <p:cNvPr id="6" name="object 6"/>
          <p:cNvSpPr/>
          <p:nvPr/>
        </p:nvSpPr>
        <p:spPr>
          <a:xfrm>
            <a:off x="821035" y="2075898"/>
            <a:ext cx="4653160" cy="271605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217920" y="152400"/>
            <a:ext cx="5645150" cy="5374005"/>
          </a:xfrm>
          <a:custGeom>
            <a:avLst/>
            <a:gdLst/>
            <a:ahLst/>
            <a:cxnLst/>
            <a:rect l="l" t="t" r="r" b="b"/>
            <a:pathLst>
              <a:path w="5645150" h="5374005">
                <a:moveTo>
                  <a:pt x="0" y="5373624"/>
                </a:moveTo>
                <a:lnTo>
                  <a:pt x="5644896" y="5373624"/>
                </a:lnTo>
                <a:lnTo>
                  <a:pt x="5644896" y="0"/>
                </a:lnTo>
                <a:lnTo>
                  <a:pt x="0" y="0"/>
                </a:lnTo>
                <a:lnTo>
                  <a:pt x="0" y="5373624"/>
                </a:lnTo>
                <a:close/>
              </a:path>
            </a:pathLst>
          </a:custGeom>
          <a:solidFill>
            <a:srgbClr val="FFFFFF"/>
          </a:solidFill>
        </p:spPr>
        <p:txBody>
          <a:bodyPr wrap="square" lIns="0" tIns="0" rIns="0" bIns="0" rtlCol="0"/>
          <a:lstStyle/>
          <a:p>
            <a:endParaRPr/>
          </a:p>
        </p:txBody>
      </p:sp>
      <p:sp>
        <p:nvSpPr>
          <p:cNvPr id="8" name="object 8"/>
          <p:cNvSpPr txBox="1"/>
          <p:nvPr/>
        </p:nvSpPr>
        <p:spPr>
          <a:xfrm>
            <a:off x="6596585" y="304800"/>
            <a:ext cx="4887595" cy="302260"/>
          </a:xfrm>
          <a:prstGeom prst="rect">
            <a:avLst/>
          </a:prstGeom>
        </p:spPr>
        <p:txBody>
          <a:bodyPr vert="horz" wrap="square" lIns="0" tIns="0" rIns="0" bIns="0" rtlCol="0">
            <a:spAutoFit/>
          </a:bodyPr>
          <a:lstStyle/>
          <a:p>
            <a:pPr algn="ctr">
              <a:lnSpc>
                <a:spcPct val="100000"/>
              </a:lnSpc>
            </a:pPr>
            <a:r>
              <a:rPr sz="950" b="1" spc="20" dirty="0">
                <a:solidFill>
                  <a:srgbClr val="808080"/>
                </a:solidFill>
                <a:latin typeface="Cambria"/>
                <a:cs typeface="Cambria"/>
              </a:rPr>
              <a:t>Q12 </a:t>
            </a:r>
            <a:r>
              <a:rPr sz="950" b="1" spc="10" dirty="0">
                <a:latin typeface="Cambria"/>
                <a:cs typeface="Cambria"/>
              </a:rPr>
              <a:t>Is </a:t>
            </a:r>
            <a:r>
              <a:rPr sz="950" b="1" spc="15" dirty="0">
                <a:latin typeface="Cambria"/>
                <a:cs typeface="Cambria"/>
              </a:rPr>
              <a:t>formal guidance provided on </a:t>
            </a:r>
            <a:r>
              <a:rPr sz="950" b="1" spc="10" dirty="0">
                <a:latin typeface="Cambria"/>
                <a:cs typeface="Cambria"/>
              </a:rPr>
              <a:t>historic </a:t>
            </a:r>
            <a:r>
              <a:rPr sz="950" b="1" spc="15" dirty="0">
                <a:latin typeface="Cambria"/>
                <a:cs typeface="Cambria"/>
              </a:rPr>
              <a:t>road survey methodology in your</a:t>
            </a:r>
            <a:r>
              <a:rPr sz="950" b="1" spc="140" dirty="0">
                <a:latin typeface="Cambria"/>
                <a:cs typeface="Cambria"/>
              </a:rPr>
              <a:t> </a:t>
            </a:r>
            <a:r>
              <a:rPr sz="950" b="1" spc="15" dirty="0">
                <a:latin typeface="Cambria"/>
                <a:cs typeface="Cambria"/>
              </a:rPr>
              <a:t>state?</a:t>
            </a:r>
            <a:endParaRPr sz="950" dirty="0">
              <a:latin typeface="Cambria"/>
              <a:cs typeface="Cambria"/>
            </a:endParaRPr>
          </a:p>
          <a:p>
            <a:pPr algn="ctr">
              <a:lnSpc>
                <a:spcPct val="100000"/>
              </a:lnSpc>
            </a:pPr>
            <a:r>
              <a:rPr sz="950" b="1" spc="20" dirty="0">
                <a:solidFill>
                  <a:srgbClr val="808080"/>
                </a:solidFill>
                <a:latin typeface="Cambria"/>
                <a:cs typeface="Cambria"/>
              </a:rPr>
              <a:t>Answered: </a:t>
            </a:r>
            <a:r>
              <a:rPr sz="950" b="1" spc="15" dirty="0">
                <a:solidFill>
                  <a:srgbClr val="808080"/>
                </a:solidFill>
                <a:latin typeface="Cambria"/>
                <a:cs typeface="Cambria"/>
              </a:rPr>
              <a:t>467 Skipped:</a:t>
            </a:r>
            <a:r>
              <a:rPr sz="950" b="1" spc="-55" dirty="0">
                <a:solidFill>
                  <a:srgbClr val="808080"/>
                </a:solidFill>
                <a:latin typeface="Cambria"/>
                <a:cs typeface="Cambria"/>
              </a:rPr>
              <a:t> </a:t>
            </a:r>
            <a:r>
              <a:rPr sz="950" b="1" spc="15" dirty="0">
                <a:solidFill>
                  <a:srgbClr val="808080"/>
                </a:solidFill>
                <a:latin typeface="Cambria"/>
                <a:cs typeface="Cambria"/>
              </a:rPr>
              <a:t>57</a:t>
            </a:r>
            <a:endParaRPr sz="950" dirty="0">
              <a:latin typeface="Cambria"/>
              <a:cs typeface="Cambria"/>
            </a:endParaRPr>
          </a:p>
        </p:txBody>
      </p:sp>
      <p:graphicFrame>
        <p:nvGraphicFramePr>
          <p:cNvPr id="9" name="object 9"/>
          <p:cNvGraphicFramePr>
            <a:graphicFrameLocks noGrp="1"/>
          </p:cNvGraphicFramePr>
          <p:nvPr>
            <p:extLst>
              <p:ext uri="{D42A27DB-BD31-4B8C-83A1-F6EECF244321}">
                <p14:modId xmlns:p14="http://schemas.microsoft.com/office/powerpoint/2010/main" val="416279127"/>
              </p:ext>
            </p:extLst>
          </p:nvPr>
        </p:nvGraphicFramePr>
        <p:xfrm>
          <a:off x="6297669" y="4191000"/>
          <a:ext cx="5478888" cy="1046665"/>
        </p:xfrm>
        <a:graphic>
          <a:graphicData uri="http://schemas.openxmlformats.org/drawingml/2006/table">
            <a:tbl>
              <a:tblPr firstRow="1" bandRow="1">
                <a:tableStyleId>{2D5ABB26-0587-4C30-8999-92F81FD0307C}</a:tableStyleId>
              </a:tblPr>
              <a:tblGrid>
                <a:gridCol w="3769627">
                  <a:extLst>
                    <a:ext uri="{9D8B030D-6E8A-4147-A177-3AD203B41FA5}">
                      <a16:colId xmlns="" xmlns:a16="http://schemas.microsoft.com/office/drawing/2014/main" val="20000"/>
                    </a:ext>
                  </a:extLst>
                </a:gridCol>
                <a:gridCol w="1709261">
                  <a:extLst>
                    <a:ext uri="{9D8B030D-6E8A-4147-A177-3AD203B41FA5}">
                      <a16:colId xmlns="" xmlns:a16="http://schemas.microsoft.com/office/drawing/2014/main" val="20001"/>
                    </a:ext>
                  </a:extLst>
                </a:gridCol>
              </a:tblGrid>
              <a:tr h="172830">
                <a:tc>
                  <a:txBody>
                    <a:bodyPr/>
                    <a:lstStyle/>
                    <a:p>
                      <a:pPr marL="60960">
                        <a:lnSpc>
                          <a:spcPct val="100000"/>
                        </a:lnSpc>
                        <a:spcBef>
                          <a:spcPts val="120"/>
                        </a:spcBef>
                      </a:pPr>
                      <a:r>
                        <a:rPr sz="850" b="1" spc="25" dirty="0">
                          <a:latin typeface="Cambria"/>
                          <a:cs typeface="Cambria"/>
                        </a:rPr>
                        <a:t>Answer</a:t>
                      </a:r>
                      <a:r>
                        <a:rPr sz="850" b="1" spc="-60" dirty="0">
                          <a:latin typeface="Cambria"/>
                          <a:cs typeface="Cambria"/>
                        </a:rPr>
                        <a:t> </a:t>
                      </a:r>
                      <a:r>
                        <a:rPr sz="850" b="1" spc="20" dirty="0">
                          <a:latin typeface="Cambria"/>
                          <a:cs typeface="Cambria"/>
                        </a:rPr>
                        <a:t>Choice</a:t>
                      </a:r>
                      <a:endParaRPr sz="850">
                        <a:latin typeface="Cambria"/>
                        <a:cs typeface="Cambria"/>
                      </a:endParaRPr>
                    </a:p>
                  </a:txBody>
                  <a:tcPr marL="0" marR="0" marT="0" marB="0">
                    <a:lnR w="5944">
                      <a:solidFill>
                        <a:srgbClr val="000000"/>
                      </a:solidFill>
                      <a:prstDash val="solid"/>
                    </a:lnR>
                    <a:lnT w="6242">
                      <a:solidFill>
                        <a:srgbClr val="000000"/>
                      </a:solidFill>
                      <a:prstDash val="solid"/>
                    </a:lnT>
                    <a:lnB w="5110">
                      <a:solidFill>
                        <a:srgbClr val="000000"/>
                      </a:solidFill>
                      <a:prstDash val="solid"/>
                    </a:lnB>
                    <a:solidFill>
                      <a:srgbClr val="D9D9D9"/>
                    </a:solidFill>
                  </a:tcPr>
                </a:tc>
                <a:tc>
                  <a:txBody>
                    <a:bodyPr/>
                    <a:lstStyle/>
                    <a:p>
                      <a:pPr marL="57150">
                        <a:lnSpc>
                          <a:spcPct val="100000"/>
                        </a:lnSpc>
                        <a:spcBef>
                          <a:spcPts val="120"/>
                        </a:spcBef>
                      </a:pPr>
                      <a:r>
                        <a:rPr sz="850" b="1" spc="25" dirty="0">
                          <a:latin typeface="Cambria"/>
                          <a:cs typeface="Cambria"/>
                        </a:rPr>
                        <a:t>Responses</a:t>
                      </a:r>
                      <a:endParaRPr sz="850">
                        <a:latin typeface="Cambria"/>
                        <a:cs typeface="Cambria"/>
                      </a:endParaRPr>
                    </a:p>
                  </a:txBody>
                  <a:tcPr marL="0" marR="0" marT="0" marB="0">
                    <a:lnL w="5944">
                      <a:solidFill>
                        <a:srgbClr val="000000"/>
                      </a:solidFill>
                      <a:prstDash val="solid"/>
                    </a:lnL>
                    <a:lnT w="6242">
                      <a:solidFill>
                        <a:srgbClr val="000000"/>
                      </a:solidFill>
                      <a:prstDash val="solid"/>
                    </a:lnT>
                    <a:lnB w="5110">
                      <a:solidFill>
                        <a:srgbClr val="000000"/>
                      </a:solidFill>
                      <a:prstDash val="solid"/>
                    </a:lnB>
                    <a:solidFill>
                      <a:srgbClr val="D9D9D9"/>
                    </a:solidFill>
                  </a:tcPr>
                </a:tc>
                <a:extLst>
                  <a:ext uri="{0D108BD9-81ED-4DB2-BD59-A6C34878D82A}">
                    <a16:rowId xmlns="" xmlns:a16="http://schemas.microsoft.com/office/drawing/2014/main" val="10000"/>
                  </a:ext>
                </a:extLst>
              </a:tr>
              <a:tr h="175962">
                <a:tc>
                  <a:txBody>
                    <a:bodyPr/>
                    <a:lstStyle/>
                    <a:p>
                      <a:pPr marL="60960">
                        <a:lnSpc>
                          <a:spcPct val="100000"/>
                        </a:lnSpc>
                        <a:spcBef>
                          <a:spcPts val="150"/>
                        </a:spcBef>
                      </a:pPr>
                      <a:r>
                        <a:rPr sz="850" spc="20" dirty="0">
                          <a:latin typeface="Cambria"/>
                          <a:cs typeface="Cambria"/>
                        </a:rPr>
                        <a:t>Yes</a:t>
                      </a:r>
                      <a:endParaRPr sz="850">
                        <a:latin typeface="Cambria"/>
                        <a:cs typeface="Cambria"/>
                      </a:endParaRPr>
                    </a:p>
                  </a:txBody>
                  <a:tcPr marL="0" marR="0" marT="0" marB="0">
                    <a:lnR w="5944">
                      <a:solidFill>
                        <a:srgbClr val="000000"/>
                      </a:solidFill>
                      <a:prstDash val="solid"/>
                    </a:lnR>
                    <a:lnT w="5110">
                      <a:solidFill>
                        <a:srgbClr val="000000"/>
                      </a:solidFill>
                      <a:prstDash val="solid"/>
                    </a:lnT>
                    <a:lnB w="5098">
                      <a:solidFill>
                        <a:srgbClr val="000000"/>
                      </a:solidFill>
                      <a:prstDash val="solid"/>
                    </a:lnB>
                    <a:solidFill>
                      <a:srgbClr val="FFFFFF"/>
                    </a:solidFill>
                  </a:tcPr>
                </a:tc>
                <a:tc>
                  <a:txBody>
                    <a:bodyPr/>
                    <a:lstStyle/>
                    <a:p>
                      <a:pPr marL="57150">
                        <a:lnSpc>
                          <a:spcPct val="100000"/>
                        </a:lnSpc>
                        <a:spcBef>
                          <a:spcPts val="150"/>
                        </a:spcBef>
                        <a:tabLst>
                          <a:tab pos="1456055" algn="l"/>
                        </a:tabLst>
                      </a:pPr>
                      <a:r>
                        <a:rPr sz="850" spc="25" dirty="0">
                          <a:latin typeface="Cambria"/>
                          <a:cs typeface="Cambria"/>
                        </a:rPr>
                        <a:t>22.48%	</a:t>
                      </a:r>
                      <a:r>
                        <a:rPr sz="850" spc="20" dirty="0">
                          <a:latin typeface="Cambria"/>
                          <a:cs typeface="Cambria"/>
                        </a:rPr>
                        <a:t>105</a:t>
                      </a:r>
                      <a:endParaRPr sz="850">
                        <a:latin typeface="Cambria"/>
                        <a:cs typeface="Cambria"/>
                      </a:endParaRPr>
                    </a:p>
                  </a:txBody>
                  <a:tcPr marL="0" marR="0" marT="0" marB="0">
                    <a:lnL w="5944">
                      <a:solidFill>
                        <a:srgbClr val="000000"/>
                      </a:solidFill>
                      <a:prstDash val="solid"/>
                    </a:lnL>
                    <a:lnT w="5110">
                      <a:solidFill>
                        <a:srgbClr val="000000"/>
                      </a:solidFill>
                      <a:prstDash val="solid"/>
                    </a:lnT>
                    <a:lnB w="5098">
                      <a:solidFill>
                        <a:srgbClr val="000000"/>
                      </a:solidFill>
                      <a:prstDash val="solid"/>
                    </a:lnB>
                    <a:solidFill>
                      <a:srgbClr val="FFFFFF"/>
                    </a:solidFill>
                  </a:tcPr>
                </a:tc>
                <a:extLst>
                  <a:ext uri="{0D108BD9-81ED-4DB2-BD59-A6C34878D82A}">
                    <a16:rowId xmlns="" xmlns:a16="http://schemas.microsoft.com/office/drawing/2014/main" val="10001"/>
                  </a:ext>
                </a:extLst>
              </a:tr>
              <a:tr h="172978">
                <a:tc>
                  <a:txBody>
                    <a:bodyPr/>
                    <a:lstStyle/>
                    <a:p>
                      <a:pPr marL="60960">
                        <a:lnSpc>
                          <a:spcPct val="100000"/>
                        </a:lnSpc>
                        <a:spcBef>
                          <a:spcPts val="130"/>
                        </a:spcBef>
                      </a:pPr>
                      <a:r>
                        <a:rPr sz="850" spc="25" dirty="0">
                          <a:latin typeface="Cambria"/>
                          <a:cs typeface="Cambria"/>
                        </a:rPr>
                        <a:t>No</a:t>
                      </a:r>
                      <a:endParaRPr sz="850">
                        <a:latin typeface="Cambria"/>
                        <a:cs typeface="Cambria"/>
                      </a:endParaRPr>
                    </a:p>
                  </a:txBody>
                  <a:tcPr marL="0" marR="0" marT="0" marB="0">
                    <a:lnR w="5944">
                      <a:solidFill>
                        <a:srgbClr val="000000"/>
                      </a:solidFill>
                      <a:prstDash val="solid"/>
                    </a:lnR>
                    <a:lnT w="5098">
                      <a:solidFill>
                        <a:srgbClr val="000000"/>
                      </a:solidFill>
                      <a:prstDash val="solid"/>
                    </a:lnT>
                    <a:lnB w="5956">
                      <a:solidFill>
                        <a:srgbClr val="000000"/>
                      </a:solidFill>
                      <a:prstDash val="solid"/>
                    </a:lnB>
                    <a:solidFill>
                      <a:srgbClr val="FFFFFF"/>
                    </a:solidFill>
                  </a:tcPr>
                </a:tc>
                <a:tc>
                  <a:txBody>
                    <a:bodyPr/>
                    <a:lstStyle/>
                    <a:p>
                      <a:pPr marL="57150">
                        <a:lnSpc>
                          <a:spcPct val="100000"/>
                        </a:lnSpc>
                        <a:spcBef>
                          <a:spcPts val="130"/>
                        </a:spcBef>
                        <a:tabLst>
                          <a:tab pos="1456055" algn="l"/>
                        </a:tabLst>
                      </a:pPr>
                      <a:r>
                        <a:rPr sz="850" spc="25" dirty="0">
                          <a:latin typeface="Cambria"/>
                          <a:cs typeface="Cambria"/>
                        </a:rPr>
                        <a:t>50.11%	</a:t>
                      </a:r>
                      <a:r>
                        <a:rPr sz="850" spc="20" dirty="0">
                          <a:latin typeface="Cambria"/>
                          <a:cs typeface="Cambria"/>
                        </a:rPr>
                        <a:t>234</a:t>
                      </a:r>
                      <a:endParaRPr sz="850">
                        <a:latin typeface="Cambria"/>
                        <a:cs typeface="Cambria"/>
                      </a:endParaRPr>
                    </a:p>
                  </a:txBody>
                  <a:tcPr marL="0" marR="0" marT="0" marB="0">
                    <a:lnL w="5944">
                      <a:solidFill>
                        <a:srgbClr val="000000"/>
                      </a:solidFill>
                      <a:prstDash val="solid"/>
                    </a:lnL>
                    <a:lnT w="5098">
                      <a:solidFill>
                        <a:srgbClr val="000000"/>
                      </a:solidFill>
                      <a:prstDash val="solid"/>
                    </a:lnT>
                    <a:lnB w="5956">
                      <a:solidFill>
                        <a:srgbClr val="000000"/>
                      </a:solidFill>
                      <a:prstDash val="solid"/>
                    </a:lnB>
                    <a:solidFill>
                      <a:srgbClr val="FFFFFF"/>
                    </a:solidFill>
                  </a:tcPr>
                </a:tc>
                <a:extLst>
                  <a:ext uri="{0D108BD9-81ED-4DB2-BD59-A6C34878D82A}">
                    <a16:rowId xmlns="" xmlns:a16="http://schemas.microsoft.com/office/drawing/2014/main" val="10002"/>
                  </a:ext>
                </a:extLst>
              </a:tr>
              <a:tr h="175956">
                <a:tc>
                  <a:txBody>
                    <a:bodyPr/>
                    <a:lstStyle/>
                    <a:p>
                      <a:pPr marL="60960">
                        <a:lnSpc>
                          <a:spcPct val="100000"/>
                        </a:lnSpc>
                        <a:spcBef>
                          <a:spcPts val="145"/>
                        </a:spcBef>
                      </a:pPr>
                      <a:r>
                        <a:rPr sz="850" spc="20" dirty="0">
                          <a:latin typeface="Cambria"/>
                          <a:cs typeface="Cambria"/>
                        </a:rPr>
                        <a:t>Unsure</a:t>
                      </a:r>
                      <a:endParaRPr sz="850">
                        <a:latin typeface="Cambria"/>
                        <a:cs typeface="Cambria"/>
                      </a:endParaRPr>
                    </a:p>
                  </a:txBody>
                  <a:tcPr marL="0" marR="0" marT="0" marB="0">
                    <a:lnR w="5944">
                      <a:solidFill>
                        <a:srgbClr val="000000"/>
                      </a:solidFill>
                      <a:prstDash val="solid"/>
                    </a:lnR>
                    <a:lnT w="5956">
                      <a:solidFill>
                        <a:srgbClr val="000000"/>
                      </a:solidFill>
                      <a:prstDash val="solid"/>
                    </a:lnT>
                    <a:lnB w="5956">
                      <a:solidFill>
                        <a:srgbClr val="000000"/>
                      </a:solidFill>
                      <a:prstDash val="solid"/>
                    </a:lnB>
                    <a:solidFill>
                      <a:srgbClr val="FFFFFF"/>
                    </a:solidFill>
                  </a:tcPr>
                </a:tc>
                <a:tc>
                  <a:txBody>
                    <a:bodyPr/>
                    <a:lstStyle/>
                    <a:p>
                      <a:pPr marL="57150">
                        <a:lnSpc>
                          <a:spcPct val="100000"/>
                        </a:lnSpc>
                        <a:spcBef>
                          <a:spcPts val="145"/>
                        </a:spcBef>
                        <a:tabLst>
                          <a:tab pos="1456055" algn="l"/>
                        </a:tabLst>
                      </a:pPr>
                      <a:r>
                        <a:rPr sz="850" spc="25" dirty="0">
                          <a:latin typeface="Cambria"/>
                          <a:cs typeface="Cambria"/>
                        </a:rPr>
                        <a:t>25.70%	</a:t>
                      </a:r>
                      <a:r>
                        <a:rPr sz="850" spc="20" dirty="0">
                          <a:latin typeface="Cambria"/>
                          <a:cs typeface="Cambria"/>
                        </a:rPr>
                        <a:t>120</a:t>
                      </a:r>
                      <a:endParaRPr sz="850">
                        <a:latin typeface="Cambria"/>
                        <a:cs typeface="Cambria"/>
                      </a:endParaRPr>
                    </a:p>
                  </a:txBody>
                  <a:tcPr marL="0" marR="0" marT="0" marB="0">
                    <a:lnL w="5944">
                      <a:solidFill>
                        <a:srgbClr val="000000"/>
                      </a:solidFill>
                      <a:prstDash val="solid"/>
                    </a:lnL>
                    <a:lnT w="5956">
                      <a:solidFill>
                        <a:srgbClr val="000000"/>
                      </a:solidFill>
                      <a:prstDash val="solid"/>
                    </a:lnT>
                    <a:lnB w="5956">
                      <a:solidFill>
                        <a:srgbClr val="000000"/>
                      </a:solidFill>
                      <a:prstDash val="solid"/>
                    </a:lnB>
                    <a:solidFill>
                      <a:srgbClr val="FFFFFF"/>
                    </a:solidFill>
                  </a:tcPr>
                </a:tc>
                <a:extLst>
                  <a:ext uri="{0D108BD9-81ED-4DB2-BD59-A6C34878D82A}">
                    <a16:rowId xmlns="" xmlns:a16="http://schemas.microsoft.com/office/drawing/2014/main" val="10003"/>
                  </a:ext>
                </a:extLst>
              </a:tr>
              <a:tr h="175533">
                <a:tc>
                  <a:txBody>
                    <a:bodyPr/>
                    <a:lstStyle/>
                    <a:p>
                      <a:pPr marL="60960">
                        <a:lnSpc>
                          <a:spcPct val="100000"/>
                        </a:lnSpc>
                        <a:spcBef>
                          <a:spcPts val="125"/>
                        </a:spcBef>
                      </a:pPr>
                      <a:r>
                        <a:rPr sz="850" spc="20" dirty="0">
                          <a:latin typeface="Cambria"/>
                          <a:cs typeface="Cambria"/>
                        </a:rPr>
                        <a:t>N/A</a:t>
                      </a:r>
                      <a:endParaRPr sz="850">
                        <a:latin typeface="Cambria"/>
                        <a:cs typeface="Cambria"/>
                      </a:endParaRPr>
                    </a:p>
                  </a:txBody>
                  <a:tcPr marL="0" marR="0" marT="0" marB="0">
                    <a:lnR w="5944">
                      <a:solidFill>
                        <a:srgbClr val="000000"/>
                      </a:solidFill>
                      <a:prstDash val="solid"/>
                    </a:lnR>
                    <a:lnT w="5956">
                      <a:solidFill>
                        <a:srgbClr val="000000"/>
                      </a:solidFill>
                      <a:prstDash val="solid"/>
                    </a:lnT>
                    <a:lnB w="5110">
                      <a:solidFill>
                        <a:srgbClr val="000000"/>
                      </a:solidFill>
                      <a:prstDash val="solid"/>
                    </a:lnB>
                    <a:solidFill>
                      <a:srgbClr val="FFFFFF"/>
                    </a:solidFill>
                  </a:tcPr>
                </a:tc>
                <a:tc>
                  <a:txBody>
                    <a:bodyPr/>
                    <a:lstStyle/>
                    <a:p>
                      <a:pPr marL="57150">
                        <a:lnSpc>
                          <a:spcPct val="100000"/>
                        </a:lnSpc>
                        <a:spcBef>
                          <a:spcPts val="125"/>
                        </a:spcBef>
                        <a:tabLst>
                          <a:tab pos="1582420" algn="l"/>
                        </a:tabLst>
                      </a:pPr>
                      <a:r>
                        <a:rPr sz="850" spc="20" dirty="0">
                          <a:latin typeface="Cambria"/>
                          <a:cs typeface="Cambria"/>
                        </a:rPr>
                        <a:t>1.71%	</a:t>
                      </a:r>
                      <a:r>
                        <a:rPr sz="850" spc="15" dirty="0">
                          <a:latin typeface="Cambria"/>
                          <a:cs typeface="Cambria"/>
                        </a:rPr>
                        <a:t>8</a:t>
                      </a:r>
                      <a:endParaRPr sz="850">
                        <a:latin typeface="Cambria"/>
                        <a:cs typeface="Cambria"/>
                      </a:endParaRPr>
                    </a:p>
                  </a:txBody>
                  <a:tcPr marL="0" marR="0" marT="0" marB="0">
                    <a:lnL w="5944">
                      <a:solidFill>
                        <a:srgbClr val="000000"/>
                      </a:solidFill>
                      <a:prstDash val="solid"/>
                    </a:lnL>
                    <a:lnT w="5956">
                      <a:solidFill>
                        <a:srgbClr val="000000"/>
                      </a:solidFill>
                      <a:prstDash val="solid"/>
                    </a:lnT>
                    <a:lnB w="5110">
                      <a:solidFill>
                        <a:srgbClr val="000000"/>
                      </a:solidFill>
                      <a:prstDash val="solid"/>
                    </a:lnB>
                    <a:solidFill>
                      <a:srgbClr val="FFFFFF"/>
                    </a:solidFill>
                  </a:tcPr>
                </a:tc>
                <a:extLst>
                  <a:ext uri="{0D108BD9-81ED-4DB2-BD59-A6C34878D82A}">
                    <a16:rowId xmlns="" xmlns:a16="http://schemas.microsoft.com/office/drawing/2014/main" val="10004"/>
                  </a:ext>
                </a:extLst>
              </a:tr>
              <a:tr h="173406">
                <a:tc>
                  <a:txBody>
                    <a:bodyPr/>
                    <a:lstStyle/>
                    <a:p>
                      <a:pPr marL="60960">
                        <a:lnSpc>
                          <a:spcPct val="100000"/>
                        </a:lnSpc>
                        <a:spcBef>
                          <a:spcPts val="130"/>
                        </a:spcBef>
                      </a:pPr>
                      <a:r>
                        <a:rPr sz="850" b="1" spc="20" dirty="0">
                          <a:latin typeface="Cambria"/>
                          <a:cs typeface="Cambria"/>
                        </a:rPr>
                        <a:t>Total</a:t>
                      </a:r>
                      <a:endParaRPr sz="850">
                        <a:latin typeface="Cambria"/>
                        <a:cs typeface="Cambria"/>
                      </a:endParaRPr>
                    </a:p>
                  </a:txBody>
                  <a:tcPr marL="0" marR="0" marT="0" marB="0">
                    <a:lnR w="5944">
                      <a:solidFill>
                        <a:srgbClr val="000000"/>
                      </a:solidFill>
                      <a:prstDash val="solid"/>
                    </a:lnR>
                    <a:lnT w="5110">
                      <a:solidFill>
                        <a:srgbClr val="000000"/>
                      </a:solidFill>
                      <a:prstDash val="solid"/>
                    </a:lnT>
                    <a:lnB w="5108">
                      <a:solidFill>
                        <a:srgbClr val="000000"/>
                      </a:solidFill>
                      <a:prstDash val="solid"/>
                    </a:lnB>
                    <a:solidFill>
                      <a:srgbClr val="DFDFDF"/>
                    </a:solidFill>
                  </a:tcPr>
                </a:tc>
                <a:tc>
                  <a:txBody>
                    <a:bodyPr/>
                    <a:lstStyle/>
                    <a:p>
                      <a:pPr marR="53340" algn="r">
                        <a:lnSpc>
                          <a:spcPct val="100000"/>
                        </a:lnSpc>
                        <a:spcBef>
                          <a:spcPts val="130"/>
                        </a:spcBef>
                      </a:pPr>
                      <a:r>
                        <a:rPr sz="850" b="1" spc="10" dirty="0">
                          <a:latin typeface="Cambria"/>
                          <a:cs typeface="Cambria"/>
                        </a:rPr>
                        <a:t>4</a:t>
                      </a:r>
                      <a:r>
                        <a:rPr sz="850" b="1" spc="5" dirty="0">
                          <a:latin typeface="Cambria"/>
                          <a:cs typeface="Cambria"/>
                        </a:rPr>
                        <a:t>6</a:t>
                      </a:r>
                      <a:r>
                        <a:rPr sz="850" b="1" dirty="0">
                          <a:latin typeface="Cambria"/>
                          <a:cs typeface="Cambria"/>
                        </a:rPr>
                        <a:t>7</a:t>
                      </a:r>
                      <a:endParaRPr sz="850" dirty="0">
                        <a:latin typeface="Cambria"/>
                        <a:cs typeface="Cambria"/>
                      </a:endParaRPr>
                    </a:p>
                  </a:txBody>
                  <a:tcPr marL="0" marR="0" marT="0" marB="0">
                    <a:lnL w="5944">
                      <a:solidFill>
                        <a:srgbClr val="000000"/>
                      </a:solidFill>
                      <a:prstDash val="solid"/>
                    </a:lnL>
                    <a:lnT w="5110">
                      <a:solidFill>
                        <a:srgbClr val="000000"/>
                      </a:solidFill>
                      <a:prstDash val="solid"/>
                    </a:lnT>
                    <a:lnB w="5108">
                      <a:solidFill>
                        <a:srgbClr val="000000"/>
                      </a:solidFill>
                      <a:prstDash val="solid"/>
                    </a:lnB>
                    <a:solidFill>
                      <a:srgbClr val="DFDFDF"/>
                    </a:solidFill>
                  </a:tcPr>
                </a:tc>
                <a:extLst>
                  <a:ext uri="{0D108BD9-81ED-4DB2-BD59-A6C34878D82A}">
                    <a16:rowId xmlns="" xmlns:a16="http://schemas.microsoft.com/office/drawing/2014/main" val="10005"/>
                  </a:ext>
                </a:extLst>
              </a:tr>
            </a:tbl>
          </a:graphicData>
        </a:graphic>
      </p:graphicFrame>
      <p:sp>
        <p:nvSpPr>
          <p:cNvPr id="10" name="object 10"/>
          <p:cNvSpPr/>
          <p:nvPr/>
        </p:nvSpPr>
        <p:spPr>
          <a:xfrm>
            <a:off x="6360961" y="748989"/>
            <a:ext cx="5350830" cy="3516392"/>
          </a:xfrm>
          <a:prstGeom prst="rect">
            <a:avLst/>
          </a:prstGeom>
          <a:blipFill>
            <a:blip r:embed="rId3" cstate="print"/>
            <a:stretch>
              <a:fillRect/>
            </a:stretch>
          </a:blipFill>
        </p:spPr>
        <p:txBody>
          <a:bodyPr wrap="square" lIns="0" tIns="0" rIns="0" bIns="0" rtlCol="0"/>
          <a:lstStyle/>
          <a:p>
            <a:endParaRPr/>
          </a:p>
        </p:txBody>
      </p:sp>
      <p:sp>
        <p:nvSpPr>
          <p:cNvPr id="12" name="object 2"/>
          <p:cNvSpPr txBox="1">
            <a:spLocks/>
          </p:cNvSpPr>
          <p:nvPr/>
        </p:nvSpPr>
        <p:spPr>
          <a:xfrm>
            <a:off x="76200" y="76200"/>
            <a:ext cx="6019800" cy="805349"/>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400" spc="-5" dirty="0" smtClean="0">
                <a:solidFill>
                  <a:srgbClr val="E4CFB1"/>
                </a:solidFill>
                <a:latin typeface="Arial Black"/>
                <a:cs typeface="Arial Black"/>
              </a:rPr>
              <a:t>Historic </a:t>
            </a:r>
            <a:r>
              <a:rPr lang="en-US" sz="2400" spc="-20" dirty="0" smtClean="0">
                <a:solidFill>
                  <a:srgbClr val="E4CFB1"/>
                </a:solidFill>
                <a:latin typeface="Arial Black"/>
                <a:cs typeface="Arial Black"/>
              </a:rPr>
              <a:t>Roads </a:t>
            </a:r>
            <a:r>
              <a:rPr lang="en-US" sz="2400" spc="-5" dirty="0" smtClean="0">
                <a:solidFill>
                  <a:srgbClr val="E4CFB1"/>
                </a:solidFill>
                <a:latin typeface="Arial Black"/>
                <a:cs typeface="Arial Black"/>
              </a:rPr>
              <a:t>Online Survey</a:t>
            </a:r>
            <a:r>
              <a:rPr lang="en-US" sz="2400" spc="55" dirty="0" smtClean="0">
                <a:solidFill>
                  <a:srgbClr val="E4CFB1"/>
                </a:solidFill>
                <a:latin typeface="Arial Black"/>
                <a:cs typeface="Arial Black"/>
              </a:rPr>
              <a:t> </a:t>
            </a:r>
            <a:r>
              <a:rPr lang="en-US" sz="2400" spc="-5" dirty="0" smtClean="0">
                <a:solidFill>
                  <a:srgbClr val="E4CFB1"/>
                </a:solidFill>
                <a:latin typeface="Arial Black"/>
                <a:cs typeface="Arial Black"/>
              </a:rPr>
              <a:t>Questions – Available Guidance</a:t>
            </a:r>
            <a:endParaRPr lang="en-US" sz="2400" dirty="0">
              <a:latin typeface="Arial Black"/>
              <a:cs typeface="Arial Black"/>
            </a:endParaRPr>
          </a:p>
        </p:txBody>
      </p:sp>
      <p:sp>
        <p:nvSpPr>
          <p:cNvPr id="14" name="Rectangle 13"/>
          <p:cNvSpPr/>
          <p:nvPr/>
        </p:nvSpPr>
        <p:spPr>
          <a:xfrm>
            <a:off x="6248400" y="5638800"/>
            <a:ext cx="5638800" cy="1169551"/>
          </a:xfrm>
          <a:prstGeom prst="rect">
            <a:avLst/>
          </a:prstGeom>
        </p:spPr>
        <p:txBody>
          <a:bodyPr wrap="square">
            <a:spAutoFit/>
          </a:bodyPr>
          <a:lstStyle/>
          <a:p>
            <a:pPr marL="285750" indent="-285750">
              <a:buFont typeface="Arial"/>
              <a:buChar char="•"/>
            </a:pPr>
            <a:r>
              <a:rPr lang="en-US" sz="1400" dirty="0">
                <a:solidFill>
                  <a:srgbClr val="FFFFFF"/>
                </a:solidFill>
              </a:rPr>
              <a:t>Respondents noted </a:t>
            </a:r>
            <a:r>
              <a:rPr lang="en-US" sz="1400" dirty="0" smtClean="0">
                <a:solidFill>
                  <a:srgbClr val="FFFFFF"/>
                </a:solidFill>
              </a:rPr>
              <a:t>they </a:t>
            </a:r>
            <a:r>
              <a:rPr lang="en-US" sz="1400" dirty="0">
                <a:solidFill>
                  <a:srgbClr val="FFFFFF"/>
                </a:solidFill>
              </a:rPr>
              <a:t>mostly relied on existing state contexts, followed by national, local, and regional contexts. </a:t>
            </a:r>
            <a:endParaRPr lang="en-US" sz="1400" dirty="0" smtClean="0">
              <a:solidFill>
                <a:srgbClr val="FFFFFF"/>
              </a:solidFill>
            </a:endParaRPr>
          </a:p>
          <a:p>
            <a:pPr marL="285750" indent="-285750">
              <a:buFont typeface="Arial"/>
              <a:buChar char="•"/>
            </a:pPr>
            <a:r>
              <a:rPr lang="en-US" sz="1400" dirty="0" smtClean="0">
                <a:solidFill>
                  <a:srgbClr val="FFFFFF"/>
                </a:solidFill>
              </a:rPr>
              <a:t>Several </a:t>
            </a:r>
            <a:r>
              <a:rPr lang="en-US" sz="1400" dirty="0">
                <a:solidFill>
                  <a:srgbClr val="FFFFFF"/>
                </a:solidFill>
              </a:rPr>
              <a:t>respondents answered that historic roads context studies at the local or state level were in progress. </a:t>
            </a:r>
            <a:endParaRPr lang="en-US" sz="1400" dirty="0" smtClean="0">
              <a:solidFill>
                <a:srgbClr val="FFFFFF"/>
              </a:solidFill>
            </a:endParaRPr>
          </a:p>
          <a:p>
            <a:pPr marL="285750" indent="-285750">
              <a:buFont typeface="Arial"/>
              <a:buChar char="•"/>
            </a:pPr>
            <a:endParaRPr lang="en-US" sz="1400" dirty="0" smtClean="0">
              <a:solidFill>
                <a:srgbClr val="FFFFFF"/>
              </a:solidFill>
            </a:endParaRPr>
          </a:p>
        </p:txBody>
      </p:sp>
    </p:spTree>
    <p:extLst>
      <p:ext uri="{BB962C8B-B14F-4D97-AF65-F5344CB8AC3E}">
        <p14:creationId xmlns:p14="http://schemas.microsoft.com/office/powerpoint/2010/main" val="168287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93191" y="231647"/>
            <a:ext cx="5561330" cy="6330950"/>
          </a:xfrm>
          <a:custGeom>
            <a:avLst/>
            <a:gdLst/>
            <a:ahLst/>
            <a:cxnLst/>
            <a:rect l="l" t="t" r="r" b="b"/>
            <a:pathLst>
              <a:path w="5561330" h="6330950">
                <a:moveTo>
                  <a:pt x="0" y="6330696"/>
                </a:moveTo>
                <a:lnTo>
                  <a:pt x="5561076" y="6330696"/>
                </a:lnTo>
                <a:lnTo>
                  <a:pt x="5561076" y="0"/>
                </a:lnTo>
                <a:lnTo>
                  <a:pt x="0" y="0"/>
                </a:lnTo>
                <a:lnTo>
                  <a:pt x="0" y="6330696"/>
                </a:lnTo>
                <a:close/>
              </a:path>
            </a:pathLst>
          </a:custGeom>
          <a:solidFill>
            <a:srgbClr val="FFFFFF"/>
          </a:solidFill>
        </p:spPr>
        <p:txBody>
          <a:bodyPr wrap="square" lIns="0" tIns="0" rIns="0" bIns="0" rtlCol="0"/>
          <a:lstStyle/>
          <a:p>
            <a:endParaRPr/>
          </a:p>
        </p:txBody>
      </p:sp>
      <p:sp>
        <p:nvSpPr>
          <p:cNvPr id="4" name="object 4"/>
          <p:cNvSpPr txBox="1"/>
          <p:nvPr/>
        </p:nvSpPr>
        <p:spPr>
          <a:xfrm>
            <a:off x="435607" y="367067"/>
            <a:ext cx="5477510" cy="455930"/>
          </a:xfrm>
          <a:prstGeom prst="rect">
            <a:avLst/>
          </a:prstGeom>
        </p:spPr>
        <p:txBody>
          <a:bodyPr vert="horz" wrap="square" lIns="0" tIns="0" rIns="0" bIns="0" rtlCol="0">
            <a:spAutoFit/>
          </a:bodyPr>
          <a:lstStyle/>
          <a:p>
            <a:pPr marL="12065" marR="5080" algn="ctr">
              <a:lnSpc>
                <a:spcPts val="1170"/>
              </a:lnSpc>
            </a:pPr>
            <a:r>
              <a:rPr sz="1000" b="1" dirty="0">
                <a:solidFill>
                  <a:srgbClr val="808080"/>
                </a:solidFill>
                <a:latin typeface="Cambria"/>
                <a:cs typeface="Cambria"/>
              </a:rPr>
              <a:t>Q15 </a:t>
            </a:r>
            <a:r>
              <a:rPr sz="1000" b="1" dirty="0">
                <a:latin typeface="Cambria"/>
                <a:cs typeface="Cambria"/>
              </a:rPr>
              <a:t>What types </a:t>
            </a:r>
            <a:r>
              <a:rPr sz="1000" b="1" spc="-5" dirty="0">
                <a:latin typeface="Cambria"/>
                <a:cs typeface="Cambria"/>
              </a:rPr>
              <a:t>of </a:t>
            </a:r>
            <a:r>
              <a:rPr sz="1000" b="1" dirty="0">
                <a:latin typeface="Cambria"/>
                <a:cs typeface="Cambria"/>
              </a:rPr>
              <a:t>roads are NRHP listed </a:t>
            </a:r>
            <a:r>
              <a:rPr sz="1000" b="1" spc="-5" dirty="0">
                <a:latin typeface="Cambria"/>
                <a:cs typeface="Cambria"/>
              </a:rPr>
              <a:t>or </a:t>
            </a:r>
            <a:r>
              <a:rPr sz="1000" b="1" dirty="0">
                <a:latin typeface="Cambria"/>
                <a:cs typeface="Cambria"/>
              </a:rPr>
              <a:t>considered potentially NRHP eligible </a:t>
            </a:r>
            <a:r>
              <a:rPr sz="1000" b="1" spc="-5" dirty="0">
                <a:latin typeface="Cambria"/>
                <a:cs typeface="Cambria"/>
              </a:rPr>
              <a:t>in </a:t>
            </a:r>
            <a:r>
              <a:rPr sz="1000" b="1" dirty="0">
                <a:latin typeface="Cambria"/>
                <a:cs typeface="Cambria"/>
              </a:rPr>
              <a:t>the state  where you are based? (Choose all that</a:t>
            </a:r>
            <a:r>
              <a:rPr sz="1000" b="1" spc="70" dirty="0">
                <a:latin typeface="Cambria"/>
                <a:cs typeface="Cambria"/>
              </a:rPr>
              <a:t> </a:t>
            </a:r>
            <a:r>
              <a:rPr sz="1000" b="1" dirty="0">
                <a:latin typeface="Cambria"/>
                <a:cs typeface="Cambria"/>
              </a:rPr>
              <a:t>apply)</a:t>
            </a:r>
            <a:endParaRPr sz="1000">
              <a:latin typeface="Cambria"/>
              <a:cs typeface="Cambria"/>
            </a:endParaRPr>
          </a:p>
          <a:p>
            <a:pPr algn="ctr">
              <a:lnSpc>
                <a:spcPts val="1160"/>
              </a:lnSpc>
            </a:pPr>
            <a:r>
              <a:rPr sz="1000" b="1" spc="5" dirty="0">
                <a:solidFill>
                  <a:srgbClr val="808080"/>
                </a:solidFill>
                <a:latin typeface="Cambria"/>
                <a:cs typeface="Cambria"/>
              </a:rPr>
              <a:t>Answered: </a:t>
            </a:r>
            <a:r>
              <a:rPr sz="1000" b="1" dirty="0">
                <a:solidFill>
                  <a:srgbClr val="808080"/>
                </a:solidFill>
                <a:latin typeface="Cambria"/>
                <a:cs typeface="Cambria"/>
              </a:rPr>
              <a:t>448 Skipped:</a:t>
            </a:r>
            <a:r>
              <a:rPr sz="1000" b="1" spc="-40" dirty="0">
                <a:solidFill>
                  <a:srgbClr val="808080"/>
                </a:solidFill>
                <a:latin typeface="Cambria"/>
                <a:cs typeface="Cambria"/>
              </a:rPr>
              <a:t> </a:t>
            </a:r>
            <a:r>
              <a:rPr sz="1000" b="1" dirty="0">
                <a:solidFill>
                  <a:srgbClr val="808080"/>
                </a:solidFill>
                <a:latin typeface="Cambria"/>
                <a:cs typeface="Cambria"/>
              </a:rPr>
              <a:t>76</a:t>
            </a:r>
            <a:endParaRPr sz="1000">
              <a:latin typeface="Cambria"/>
              <a:cs typeface="Cambria"/>
            </a:endParaRPr>
          </a:p>
        </p:txBody>
      </p:sp>
      <p:sp>
        <p:nvSpPr>
          <p:cNvPr id="5" name="object 5"/>
          <p:cNvSpPr/>
          <p:nvPr/>
        </p:nvSpPr>
        <p:spPr>
          <a:xfrm>
            <a:off x="435833" y="968240"/>
            <a:ext cx="5389131" cy="554531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213347" y="838200"/>
            <a:ext cx="5613400" cy="4950460"/>
          </a:xfrm>
          <a:custGeom>
            <a:avLst/>
            <a:gdLst/>
            <a:ahLst/>
            <a:cxnLst/>
            <a:rect l="l" t="t" r="r" b="b"/>
            <a:pathLst>
              <a:path w="5613400" h="4950459">
                <a:moveTo>
                  <a:pt x="0" y="4949952"/>
                </a:moveTo>
                <a:lnTo>
                  <a:pt x="5612892" y="4949952"/>
                </a:lnTo>
                <a:lnTo>
                  <a:pt x="5612892" y="0"/>
                </a:lnTo>
                <a:lnTo>
                  <a:pt x="0" y="0"/>
                </a:lnTo>
                <a:lnTo>
                  <a:pt x="0" y="4949952"/>
                </a:lnTo>
                <a:close/>
              </a:path>
            </a:pathLst>
          </a:custGeom>
          <a:solidFill>
            <a:srgbClr val="FFFFFF"/>
          </a:solidFill>
        </p:spPr>
        <p:txBody>
          <a:bodyPr wrap="square" lIns="0" tIns="0" rIns="0" bIns="0" rtlCol="0"/>
          <a:lstStyle/>
          <a:p>
            <a:endParaRPr/>
          </a:p>
        </p:txBody>
      </p:sp>
      <p:sp>
        <p:nvSpPr>
          <p:cNvPr id="7" name="object 7"/>
          <p:cNvSpPr txBox="1"/>
          <p:nvPr/>
        </p:nvSpPr>
        <p:spPr>
          <a:xfrm>
            <a:off x="6231098" y="881562"/>
            <a:ext cx="5349240" cy="742315"/>
          </a:xfrm>
          <a:prstGeom prst="rect">
            <a:avLst/>
          </a:prstGeom>
        </p:spPr>
        <p:txBody>
          <a:bodyPr vert="horz" wrap="square" lIns="0" tIns="0" rIns="0" bIns="0" rtlCol="0">
            <a:spAutoFit/>
          </a:bodyPr>
          <a:lstStyle/>
          <a:p>
            <a:pPr marL="12700">
              <a:lnSpc>
                <a:spcPct val="100000"/>
              </a:lnSpc>
            </a:pPr>
            <a:r>
              <a:rPr sz="1050" b="1" spc="-5" dirty="0">
                <a:latin typeface="Cambria"/>
                <a:cs typeface="Cambria"/>
              </a:rPr>
              <a:t>CATEGORY 3 - </a:t>
            </a:r>
            <a:r>
              <a:rPr sz="1050" b="1" spc="-10" dirty="0">
                <a:latin typeface="Cambria"/>
                <a:cs typeface="Cambria"/>
              </a:rPr>
              <a:t>GENERAL</a:t>
            </a:r>
            <a:r>
              <a:rPr sz="1050" b="1" spc="-65" dirty="0">
                <a:latin typeface="Cambria"/>
                <a:cs typeface="Cambria"/>
              </a:rPr>
              <a:t> </a:t>
            </a:r>
            <a:r>
              <a:rPr sz="1050" b="1" spc="-5" dirty="0">
                <a:latin typeface="Cambria"/>
                <a:cs typeface="Cambria"/>
              </a:rPr>
              <a:t>INFORMATION</a:t>
            </a:r>
            <a:endParaRPr sz="1050">
              <a:latin typeface="Cambria"/>
              <a:cs typeface="Cambria"/>
            </a:endParaRPr>
          </a:p>
          <a:p>
            <a:pPr>
              <a:lnSpc>
                <a:spcPct val="100000"/>
              </a:lnSpc>
              <a:spcBef>
                <a:spcPts val="10"/>
              </a:spcBef>
            </a:pPr>
            <a:endParaRPr sz="950">
              <a:latin typeface="Times New Roman"/>
              <a:cs typeface="Times New Roman"/>
            </a:endParaRPr>
          </a:p>
          <a:p>
            <a:pPr marL="163830" marR="5080" algn="ctr">
              <a:lnSpc>
                <a:spcPct val="104000"/>
              </a:lnSpc>
            </a:pPr>
            <a:r>
              <a:rPr sz="900" b="1" spc="30" dirty="0">
                <a:solidFill>
                  <a:srgbClr val="808080"/>
                </a:solidFill>
                <a:latin typeface="Cambria"/>
                <a:cs typeface="Cambria"/>
              </a:rPr>
              <a:t>Q16 </a:t>
            </a:r>
            <a:r>
              <a:rPr sz="900" b="1" spc="30" dirty="0">
                <a:latin typeface="Cambria"/>
                <a:cs typeface="Cambria"/>
              </a:rPr>
              <a:t>What </a:t>
            </a:r>
            <a:r>
              <a:rPr sz="900" b="1" spc="15" dirty="0">
                <a:latin typeface="Cambria"/>
                <a:cs typeface="Cambria"/>
              </a:rPr>
              <a:t>is </a:t>
            </a:r>
            <a:r>
              <a:rPr sz="900" b="1" spc="20" dirty="0">
                <a:latin typeface="Cambria"/>
                <a:cs typeface="Cambria"/>
              </a:rPr>
              <a:t>the priority for historic </a:t>
            </a:r>
            <a:r>
              <a:rPr sz="900" b="1" spc="25" dirty="0">
                <a:latin typeface="Cambria"/>
                <a:cs typeface="Cambria"/>
              </a:rPr>
              <a:t>road survey and context development </a:t>
            </a:r>
            <a:r>
              <a:rPr sz="900" b="1" spc="15" dirty="0">
                <a:latin typeface="Cambria"/>
                <a:cs typeface="Cambria"/>
              </a:rPr>
              <a:t>in </a:t>
            </a:r>
            <a:r>
              <a:rPr sz="900" b="1" spc="20" dirty="0">
                <a:latin typeface="Cambria"/>
                <a:cs typeface="Cambria"/>
              </a:rPr>
              <a:t>the state </a:t>
            </a:r>
            <a:r>
              <a:rPr sz="900" b="1" spc="30" dirty="0">
                <a:latin typeface="Cambria"/>
                <a:cs typeface="Cambria"/>
              </a:rPr>
              <a:t>where  </a:t>
            </a:r>
            <a:r>
              <a:rPr sz="900" b="1" spc="20" dirty="0">
                <a:latin typeface="Cambria"/>
                <a:cs typeface="Cambria"/>
              </a:rPr>
              <a:t>you’re</a:t>
            </a:r>
            <a:r>
              <a:rPr sz="900" b="1" spc="-35" dirty="0">
                <a:latin typeface="Cambria"/>
                <a:cs typeface="Cambria"/>
              </a:rPr>
              <a:t> </a:t>
            </a:r>
            <a:r>
              <a:rPr sz="900" b="1" spc="25" dirty="0">
                <a:latin typeface="Cambria"/>
                <a:cs typeface="Cambria"/>
              </a:rPr>
              <a:t>based?</a:t>
            </a:r>
            <a:endParaRPr sz="900">
              <a:latin typeface="Cambria"/>
              <a:cs typeface="Cambria"/>
            </a:endParaRPr>
          </a:p>
          <a:p>
            <a:pPr marL="152400" algn="ctr">
              <a:lnSpc>
                <a:spcPct val="100000"/>
              </a:lnSpc>
              <a:spcBef>
                <a:spcPts val="50"/>
              </a:spcBef>
            </a:pPr>
            <a:r>
              <a:rPr sz="900" b="1" spc="25" dirty="0">
                <a:solidFill>
                  <a:srgbClr val="808080"/>
                </a:solidFill>
                <a:latin typeface="Cambria"/>
                <a:cs typeface="Cambria"/>
              </a:rPr>
              <a:t>Answered: 421 Skipped:</a:t>
            </a:r>
            <a:r>
              <a:rPr sz="900" b="1" spc="-35" dirty="0">
                <a:solidFill>
                  <a:srgbClr val="808080"/>
                </a:solidFill>
                <a:latin typeface="Cambria"/>
                <a:cs typeface="Cambria"/>
              </a:rPr>
              <a:t> </a:t>
            </a:r>
            <a:r>
              <a:rPr sz="900" b="1" spc="25" dirty="0">
                <a:solidFill>
                  <a:srgbClr val="808080"/>
                </a:solidFill>
                <a:latin typeface="Cambria"/>
                <a:cs typeface="Cambria"/>
              </a:rPr>
              <a:t>103</a:t>
            </a:r>
            <a:endParaRPr sz="900">
              <a:latin typeface="Cambria"/>
              <a:cs typeface="Cambria"/>
            </a:endParaRPr>
          </a:p>
        </p:txBody>
      </p:sp>
      <p:graphicFrame>
        <p:nvGraphicFramePr>
          <p:cNvPr id="8" name="object 8"/>
          <p:cNvGraphicFramePr>
            <a:graphicFrameLocks noGrp="1"/>
          </p:cNvGraphicFramePr>
          <p:nvPr>
            <p:extLst>
              <p:ext uri="{D42A27DB-BD31-4B8C-83A1-F6EECF244321}">
                <p14:modId xmlns:p14="http://schemas.microsoft.com/office/powerpoint/2010/main" val="3370412152"/>
              </p:ext>
            </p:extLst>
          </p:nvPr>
        </p:nvGraphicFramePr>
        <p:xfrm>
          <a:off x="6331042" y="4489252"/>
          <a:ext cx="5296096" cy="1181394"/>
        </p:xfrm>
        <a:graphic>
          <a:graphicData uri="http://schemas.openxmlformats.org/drawingml/2006/table">
            <a:tbl>
              <a:tblPr firstRow="1" bandRow="1">
                <a:tableStyleId>{2D5ABB26-0587-4C30-8999-92F81FD0307C}</a:tableStyleId>
              </a:tblPr>
              <a:tblGrid>
                <a:gridCol w="3643846">
                  <a:extLst>
                    <a:ext uri="{9D8B030D-6E8A-4147-A177-3AD203B41FA5}">
                      <a16:colId xmlns="" xmlns:a16="http://schemas.microsoft.com/office/drawing/2014/main" val="20000"/>
                    </a:ext>
                  </a:extLst>
                </a:gridCol>
                <a:gridCol w="1652250">
                  <a:extLst>
                    <a:ext uri="{9D8B030D-6E8A-4147-A177-3AD203B41FA5}">
                      <a16:colId xmlns="" xmlns:a16="http://schemas.microsoft.com/office/drawing/2014/main" val="20001"/>
                    </a:ext>
                  </a:extLst>
                </a:gridCol>
              </a:tblGrid>
              <a:tr h="170070">
                <a:tc>
                  <a:txBody>
                    <a:bodyPr/>
                    <a:lstStyle/>
                    <a:p>
                      <a:pPr marL="58419">
                        <a:lnSpc>
                          <a:spcPct val="100000"/>
                        </a:lnSpc>
                        <a:spcBef>
                          <a:spcPts val="110"/>
                        </a:spcBef>
                      </a:pPr>
                      <a:r>
                        <a:rPr sz="850" b="1" spc="10" dirty="0">
                          <a:latin typeface="Cambria"/>
                          <a:cs typeface="Cambria"/>
                        </a:rPr>
                        <a:t>Answer</a:t>
                      </a:r>
                      <a:r>
                        <a:rPr sz="850" b="1" spc="-80" dirty="0">
                          <a:latin typeface="Cambria"/>
                          <a:cs typeface="Cambria"/>
                        </a:rPr>
                        <a:t> </a:t>
                      </a:r>
                      <a:r>
                        <a:rPr sz="850" b="1" spc="5" dirty="0">
                          <a:latin typeface="Cambria"/>
                          <a:cs typeface="Cambria"/>
                        </a:rPr>
                        <a:t>Choice</a:t>
                      </a:r>
                      <a:endParaRPr sz="850">
                        <a:latin typeface="Cambria"/>
                        <a:cs typeface="Cambria"/>
                      </a:endParaRPr>
                    </a:p>
                  </a:txBody>
                  <a:tcPr marL="0" marR="0" marT="0" marB="0">
                    <a:lnR w="5746">
                      <a:solidFill>
                        <a:srgbClr val="000000"/>
                      </a:solidFill>
                      <a:prstDash val="solid"/>
                    </a:lnR>
                    <a:lnT w="5746">
                      <a:solidFill>
                        <a:srgbClr val="000000"/>
                      </a:solidFill>
                      <a:prstDash val="solid"/>
                    </a:lnT>
                    <a:lnB w="5746">
                      <a:solidFill>
                        <a:srgbClr val="000000"/>
                      </a:solidFill>
                      <a:prstDash val="solid"/>
                    </a:lnB>
                    <a:solidFill>
                      <a:srgbClr val="D9D9D9"/>
                    </a:solidFill>
                  </a:tcPr>
                </a:tc>
                <a:tc>
                  <a:txBody>
                    <a:bodyPr/>
                    <a:lstStyle/>
                    <a:p>
                      <a:pPr marL="55244">
                        <a:lnSpc>
                          <a:spcPct val="100000"/>
                        </a:lnSpc>
                        <a:spcBef>
                          <a:spcPts val="110"/>
                        </a:spcBef>
                      </a:pPr>
                      <a:r>
                        <a:rPr sz="850" b="1" spc="5" dirty="0">
                          <a:latin typeface="Cambria"/>
                          <a:cs typeface="Cambria"/>
                        </a:rPr>
                        <a:t>Responses</a:t>
                      </a:r>
                      <a:endParaRPr sz="850">
                        <a:latin typeface="Cambria"/>
                        <a:cs typeface="Cambria"/>
                      </a:endParaRPr>
                    </a:p>
                  </a:txBody>
                  <a:tcPr marL="0" marR="0" marT="0" marB="0">
                    <a:lnL w="5746">
                      <a:solidFill>
                        <a:srgbClr val="000000"/>
                      </a:solidFill>
                      <a:prstDash val="solid"/>
                    </a:lnL>
                    <a:lnT w="5746">
                      <a:solidFill>
                        <a:srgbClr val="000000"/>
                      </a:solidFill>
                      <a:prstDash val="solid"/>
                    </a:lnT>
                    <a:lnB w="5746">
                      <a:solidFill>
                        <a:srgbClr val="000000"/>
                      </a:solidFill>
                      <a:prstDash val="solid"/>
                    </a:lnB>
                    <a:solidFill>
                      <a:srgbClr val="D9D9D9"/>
                    </a:solidFill>
                  </a:tcPr>
                </a:tc>
                <a:extLst>
                  <a:ext uri="{0D108BD9-81ED-4DB2-BD59-A6C34878D82A}">
                    <a16:rowId xmlns="" xmlns:a16="http://schemas.microsoft.com/office/drawing/2014/main" val="10000"/>
                  </a:ext>
                </a:extLst>
              </a:tr>
              <a:tr h="167224">
                <a:tc>
                  <a:txBody>
                    <a:bodyPr/>
                    <a:lstStyle/>
                    <a:p>
                      <a:pPr marL="58419">
                        <a:lnSpc>
                          <a:spcPct val="100000"/>
                        </a:lnSpc>
                        <a:spcBef>
                          <a:spcPts val="80"/>
                        </a:spcBef>
                      </a:pPr>
                      <a:r>
                        <a:rPr sz="900" spc="25" dirty="0">
                          <a:latin typeface="Cambria"/>
                          <a:cs typeface="Cambria"/>
                        </a:rPr>
                        <a:t>Very</a:t>
                      </a:r>
                      <a:r>
                        <a:rPr sz="900" spc="-65" dirty="0">
                          <a:latin typeface="Cambria"/>
                          <a:cs typeface="Cambria"/>
                        </a:rPr>
                        <a:t> </a:t>
                      </a:r>
                      <a:r>
                        <a:rPr sz="900" spc="20" dirty="0">
                          <a:latin typeface="Cambria"/>
                          <a:cs typeface="Cambria"/>
                        </a:rPr>
                        <a:t>high</a:t>
                      </a:r>
                      <a:endParaRPr sz="900">
                        <a:latin typeface="Cambria"/>
                        <a:cs typeface="Cambria"/>
                      </a:endParaRPr>
                    </a:p>
                  </a:txBody>
                  <a:tcPr marL="0" marR="0" marT="0" marB="0">
                    <a:lnR w="5746">
                      <a:solidFill>
                        <a:srgbClr val="000000"/>
                      </a:solidFill>
                      <a:prstDash val="solid"/>
                    </a:lnR>
                    <a:lnT w="5746">
                      <a:solidFill>
                        <a:srgbClr val="000000"/>
                      </a:solidFill>
                      <a:prstDash val="solid"/>
                    </a:lnT>
                    <a:lnB w="4939">
                      <a:solidFill>
                        <a:srgbClr val="000000"/>
                      </a:solidFill>
                      <a:prstDash val="solid"/>
                    </a:lnB>
                    <a:solidFill>
                      <a:srgbClr val="FFFFFF"/>
                    </a:solidFill>
                  </a:tcPr>
                </a:tc>
                <a:tc>
                  <a:txBody>
                    <a:bodyPr/>
                    <a:lstStyle/>
                    <a:p>
                      <a:pPr marR="51435" algn="r">
                        <a:lnSpc>
                          <a:spcPct val="100000"/>
                        </a:lnSpc>
                        <a:spcBef>
                          <a:spcPts val="80"/>
                        </a:spcBef>
                        <a:tabLst>
                          <a:tab pos="1400810" algn="l"/>
                        </a:tabLst>
                      </a:pPr>
                      <a:r>
                        <a:rPr sz="900" spc="15" dirty="0">
                          <a:latin typeface="Cambria"/>
                          <a:cs typeface="Cambria"/>
                        </a:rPr>
                        <a:t>4</a:t>
                      </a:r>
                      <a:r>
                        <a:rPr sz="900" dirty="0">
                          <a:latin typeface="Cambria"/>
                          <a:cs typeface="Cambria"/>
                        </a:rPr>
                        <a:t>.</a:t>
                      </a:r>
                      <a:r>
                        <a:rPr sz="900" spc="5" dirty="0">
                          <a:latin typeface="Cambria"/>
                          <a:cs typeface="Cambria"/>
                        </a:rPr>
                        <a:t>04</a:t>
                      </a:r>
                      <a:r>
                        <a:rPr sz="900" dirty="0">
                          <a:latin typeface="Cambria"/>
                          <a:cs typeface="Cambria"/>
                        </a:rPr>
                        <a:t>%	</a:t>
                      </a:r>
                      <a:r>
                        <a:rPr sz="900" spc="5" dirty="0">
                          <a:latin typeface="Cambria"/>
                          <a:cs typeface="Cambria"/>
                        </a:rPr>
                        <a:t>1</a:t>
                      </a:r>
                      <a:r>
                        <a:rPr sz="900" dirty="0">
                          <a:latin typeface="Cambria"/>
                          <a:cs typeface="Cambria"/>
                        </a:rPr>
                        <a:t>7</a:t>
                      </a:r>
                      <a:endParaRPr sz="900">
                        <a:latin typeface="Cambria"/>
                        <a:cs typeface="Cambria"/>
                      </a:endParaRPr>
                    </a:p>
                  </a:txBody>
                  <a:tcPr marL="0" marR="0" marT="0" marB="0">
                    <a:lnL w="5746">
                      <a:solidFill>
                        <a:srgbClr val="000000"/>
                      </a:solidFill>
                      <a:prstDash val="solid"/>
                    </a:lnL>
                    <a:lnT w="5746">
                      <a:solidFill>
                        <a:srgbClr val="000000"/>
                      </a:solidFill>
                      <a:prstDash val="solid"/>
                    </a:lnT>
                    <a:lnB w="4939">
                      <a:solidFill>
                        <a:srgbClr val="000000"/>
                      </a:solidFill>
                      <a:prstDash val="solid"/>
                    </a:lnB>
                    <a:solidFill>
                      <a:srgbClr val="FFFFFF"/>
                    </a:solidFill>
                  </a:tcPr>
                </a:tc>
                <a:extLst>
                  <a:ext uri="{0D108BD9-81ED-4DB2-BD59-A6C34878D82A}">
                    <a16:rowId xmlns="" xmlns:a16="http://schemas.microsoft.com/office/drawing/2014/main" val="10001"/>
                  </a:ext>
                </a:extLst>
              </a:tr>
              <a:tr h="170081">
                <a:tc>
                  <a:txBody>
                    <a:bodyPr/>
                    <a:lstStyle/>
                    <a:p>
                      <a:pPr marL="58419">
                        <a:lnSpc>
                          <a:spcPct val="100000"/>
                        </a:lnSpc>
                        <a:spcBef>
                          <a:spcPts val="85"/>
                        </a:spcBef>
                      </a:pPr>
                      <a:r>
                        <a:rPr sz="900" spc="25" dirty="0">
                          <a:latin typeface="Cambria"/>
                          <a:cs typeface="Cambria"/>
                        </a:rPr>
                        <a:t>High</a:t>
                      </a:r>
                      <a:endParaRPr sz="900">
                        <a:latin typeface="Cambria"/>
                        <a:cs typeface="Cambria"/>
                      </a:endParaRPr>
                    </a:p>
                  </a:txBody>
                  <a:tcPr marL="0" marR="0" marT="0" marB="0">
                    <a:lnR w="5746">
                      <a:solidFill>
                        <a:srgbClr val="000000"/>
                      </a:solidFill>
                      <a:prstDash val="solid"/>
                    </a:lnR>
                    <a:lnT w="4939">
                      <a:solidFill>
                        <a:srgbClr val="000000"/>
                      </a:solidFill>
                      <a:prstDash val="solid"/>
                    </a:lnT>
                    <a:lnB w="4939">
                      <a:solidFill>
                        <a:srgbClr val="000000"/>
                      </a:solidFill>
                      <a:prstDash val="solid"/>
                    </a:lnB>
                    <a:solidFill>
                      <a:srgbClr val="FFFFFF"/>
                    </a:solidFill>
                  </a:tcPr>
                </a:tc>
                <a:tc>
                  <a:txBody>
                    <a:bodyPr/>
                    <a:lstStyle/>
                    <a:p>
                      <a:pPr marR="51435" algn="r">
                        <a:lnSpc>
                          <a:spcPct val="100000"/>
                        </a:lnSpc>
                        <a:spcBef>
                          <a:spcPts val="85"/>
                        </a:spcBef>
                        <a:tabLst>
                          <a:tab pos="1400810" algn="l"/>
                        </a:tabLst>
                      </a:pPr>
                      <a:r>
                        <a:rPr sz="900" spc="15" dirty="0">
                          <a:latin typeface="Cambria"/>
                          <a:cs typeface="Cambria"/>
                        </a:rPr>
                        <a:t>1</a:t>
                      </a:r>
                      <a:r>
                        <a:rPr sz="900" spc="5" dirty="0">
                          <a:latin typeface="Cambria"/>
                          <a:cs typeface="Cambria"/>
                        </a:rPr>
                        <a:t>7</a:t>
                      </a:r>
                      <a:r>
                        <a:rPr sz="900" dirty="0">
                          <a:latin typeface="Cambria"/>
                          <a:cs typeface="Cambria"/>
                        </a:rPr>
                        <a:t>.</a:t>
                      </a:r>
                      <a:r>
                        <a:rPr sz="900" spc="5" dirty="0">
                          <a:latin typeface="Cambria"/>
                          <a:cs typeface="Cambria"/>
                        </a:rPr>
                        <a:t>34</a:t>
                      </a:r>
                      <a:r>
                        <a:rPr sz="900" dirty="0">
                          <a:latin typeface="Cambria"/>
                          <a:cs typeface="Cambria"/>
                        </a:rPr>
                        <a:t>%	</a:t>
                      </a:r>
                      <a:r>
                        <a:rPr sz="900" spc="5" dirty="0">
                          <a:latin typeface="Cambria"/>
                          <a:cs typeface="Cambria"/>
                        </a:rPr>
                        <a:t>7</a:t>
                      </a:r>
                      <a:r>
                        <a:rPr sz="900" dirty="0">
                          <a:latin typeface="Cambria"/>
                          <a:cs typeface="Cambria"/>
                        </a:rPr>
                        <a:t>3</a:t>
                      </a:r>
                      <a:endParaRPr sz="900">
                        <a:latin typeface="Cambria"/>
                        <a:cs typeface="Cambria"/>
                      </a:endParaRPr>
                    </a:p>
                  </a:txBody>
                  <a:tcPr marL="0" marR="0" marT="0" marB="0">
                    <a:lnL w="5746">
                      <a:solidFill>
                        <a:srgbClr val="000000"/>
                      </a:solidFill>
                      <a:prstDash val="solid"/>
                    </a:lnL>
                    <a:lnT w="4939">
                      <a:solidFill>
                        <a:srgbClr val="000000"/>
                      </a:solidFill>
                      <a:prstDash val="solid"/>
                    </a:lnT>
                    <a:lnB w="4939">
                      <a:solidFill>
                        <a:srgbClr val="000000"/>
                      </a:solidFill>
                      <a:prstDash val="solid"/>
                    </a:lnB>
                    <a:solidFill>
                      <a:srgbClr val="FFFFFF"/>
                    </a:solidFill>
                  </a:tcPr>
                </a:tc>
                <a:extLst>
                  <a:ext uri="{0D108BD9-81ED-4DB2-BD59-A6C34878D82A}">
                    <a16:rowId xmlns="" xmlns:a16="http://schemas.microsoft.com/office/drawing/2014/main" val="10002"/>
                  </a:ext>
                </a:extLst>
              </a:tr>
              <a:tr h="167202">
                <a:tc>
                  <a:txBody>
                    <a:bodyPr/>
                    <a:lstStyle/>
                    <a:p>
                      <a:pPr marL="58419">
                        <a:lnSpc>
                          <a:spcPct val="100000"/>
                        </a:lnSpc>
                        <a:spcBef>
                          <a:spcPts val="85"/>
                        </a:spcBef>
                      </a:pPr>
                      <a:r>
                        <a:rPr sz="900" spc="25" dirty="0">
                          <a:latin typeface="Cambria"/>
                          <a:cs typeface="Cambria"/>
                        </a:rPr>
                        <a:t>Average</a:t>
                      </a:r>
                      <a:endParaRPr sz="900">
                        <a:latin typeface="Cambria"/>
                        <a:cs typeface="Cambria"/>
                      </a:endParaRPr>
                    </a:p>
                  </a:txBody>
                  <a:tcPr marL="0" marR="0" marT="0" marB="0">
                    <a:lnR w="5746">
                      <a:solidFill>
                        <a:srgbClr val="000000"/>
                      </a:solidFill>
                      <a:prstDash val="solid"/>
                    </a:lnR>
                    <a:lnT w="4939">
                      <a:solidFill>
                        <a:srgbClr val="000000"/>
                      </a:solidFill>
                      <a:prstDash val="solid"/>
                    </a:lnT>
                    <a:lnB w="5768">
                      <a:solidFill>
                        <a:srgbClr val="000000"/>
                      </a:solidFill>
                      <a:prstDash val="solid"/>
                    </a:lnB>
                    <a:solidFill>
                      <a:srgbClr val="FFFFFF"/>
                    </a:solidFill>
                  </a:tcPr>
                </a:tc>
                <a:tc>
                  <a:txBody>
                    <a:bodyPr/>
                    <a:lstStyle/>
                    <a:p>
                      <a:pPr marR="51435" algn="r">
                        <a:lnSpc>
                          <a:spcPct val="100000"/>
                        </a:lnSpc>
                        <a:spcBef>
                          <a:spcPts val="85"/>
                        </a:spcBef>
                        <a:tabLst>
                          <a:tab pos="1332865" algn="l"/>
                        </a:tabLst>
                      </a:pPr>
                      <a:r>
                        <a:rPr sz="900" spc="15" dirty="0">
                          <a:latin typeface="Cambria"/>
                          <a:cs typeface="Cambria"/>
                        </a:rPr>
                        <a:t>3</a:t>
                      </a:r>
                      <a:r>
                        <a:rPr sz="900" spc="5" dirty="0">
                          <a:latin typeface="Cambria"/>
                          <a:cs typeface="Cambria"/>
                        </a:rPr>
                        <a:t>8</a:t>
                      </a:r>
                      <a:r>
                        <a:rPr sz="900" dirty="0">
                          <a:latin typeface="Cambria"/>
                          <a:cs typeface="Cambria"/>
                        </a:rPr>
                        <a:t>.</a:t>
                      </a:r>
                      <a:r>
                        <a:rPr sz="900" spc="5" dirty="0">
                          <a:latin typeface="Cambria"/>
                          <a:cs typeface="Cambria"/>
                        </a:rPr>
                        <a:t>24</a:t>
                      </a:r>
                      <a:r>
                        <a:rPr sz="900" dirty="0">
                          <a:latin typeface="Cambria"/>
                          <a:cs typeface="Cambria"/>
                        </a:rPr>
                        <a:t>%	</a:t>
                      </a:r>
                      <a:r>
                        <a:rPr sz="900" spc="10" dirty="0">
                          <a:latin typeface="Cambria"/>
                          <a:cs typeface="Cambria"/>
                        </a:rPr>
                        <a:t>1</a:t>
                      </a:r>
                      <a:r>
                        <a:rPr sz="900" spc="5" dirty="0">
                          <a:latin typeface="Cambria"/>
                          <a:cs typeface="Cambria"/>
                        </a:rPr>
                        <a:t>6</a:t>
                      </a:r>
                      <a:r>
                        <a:rPr sz="900" dirty="0">
                          <a:latin typeface="Cambria"/>
                          <a:cs typeface="Cambria"/>
                        </a:rPr>
                        <a:t>1</a:t>
                      </a:r>
                      <a:endParaRPr sz="900">
                        <a:latin typeface="Cambria"/>
                        <a:cs typeface="Cambria"/>
                      </a:endParaRPr>
                    </a:p>
                  </a:txBody>
                  <a:tcPr marL="0" marR="0" marT="0" marB="0">
                    <a:lnL w="5746">
                      <a:solidFill>
                        <a:srgbClr val="000000"/>
                      </a:solidFill>
                      <a:prstDash val="solid"/>
                    </a:lnL>
                    <a:lnT w="4939">
                      <a:solidFill>
                        <a:srgbClr val="000000"/>
                      </a:solidFill>
                      <a:prstDash val="solid"/>
                    </a:lnT>
                    <a:lnB w="5768">
                      <a:solidFill>
                        <a:srgbClr val="000000"/>
                      </a:solidFill>
                      <a:prstDash val="solid"/>
                    </a:lnB>
                    <a:solidFill>
                      <a:srgbClr val="FFFFFF"/>
                    </a:solidFill>
                  </a:tcPr>
                </a:tc>
                <a:extLst>
                  <a:ext uri="{0D108BD9-81ED-4DB2-BD59-A6C34878D82A}">
                    <a16:rowId xmlns="" xmlns:a16="http://schemas.microsoft.com/office/drawing/2014/main" val="10003"/>
                  </a:ext>
                </a:extLst>
              </a:tr>
              <a:tr h="169672">
                <a:tc>
                  <a:txBody>
                    <a:bodyPr/>
                    <a:lstStyle/>
                    <a:p>
                      <a:pPr marL="58419">
                        <a:lnSpc>
                          <a:spcPct val="100000"/>
                        </a:lnSpc>
                        <a:spcBef>
                          <a:spcPts val="80"/>
                        </a:spcBef>
                      </a:pPr>
                      <a:r>
                        <a:rPr sz="900" spc="30" dirty="0">
                          <a:latin typeface="Cambria"/>
                          <a:cs typeface="Cambria"/>
                        </a:rPr>
                        <a:t>Low</a:t>
                      </a:r>
                      <a:endParaRPr sz="900">
                        <a:latin typeface="Cambria"/>
                        <a:cs typeface="Cambria"/>
                      </a:endParaRPr>
                    </a:p>
                  </a:txBody>
                  <a:tcPr marL="0" marR="0" marT="0" marB="0">
                    <a:lnR w="5746">
                      <a:solidFill>
                        <a:srgbClr val="000000"/>
                      </a:solidFill>
                      <a:prstDash val="solid"/>
                    </a:lnR>
                    <a:lnT w="5768">
                      <a:solidFill>
                        <a:srgbClr val="000000"/>
                      </a:solidFill>
                      <a:prstDash val="solid"/>
                    </a:lnT>
                    <a:lnB w="4928">
                      <a:solidFill>
                        <a:srgbClr val="000000"/>
                      </a:solidFill>
                      <a:prstDash val="solid"/>
                    </a:lnB>
                    <a:solidFill>
                      <a:srgbClr val="FFFFFF"/>
                    </a:solidFill>
                  </a:tcPr>
                </a:tc>
                <a:tc>
                  <a:txBody>
                    <a:bodyPr/>
                    <a:lstStyle/>
                    <a:p>
                      <a:pPr marR="51435" algn="r">
                        <a:lnSpc>
                          <a:spcPct val="100000"/>
                        </a:lnSpc>
                        <a:spcBef>
                          <a:spcPts val="80"/>
                        </a:spcBef>
                        <a:tabLst>
                          <a:tab pos="1332865" algn="l"/>
                        </a:tabLst>
                      </a:pPr>
                      <a:r>
                        <a:rPr sz="900" spc="15" dirty="0">
                          <a:latin typeface="Cambria"/>
                          <a:cs typeface="Cambria"/>
                        </a:rPr>
                        <a:t>3</a:t>
                      </a:r>
                      <a:r>
                        <a:rPr sz="900" spc="5" dirty="0">
                          <a:latin typeface="Cambria"/>
                          <a:cs typeface="Cambria"/>
                        </a:rPr>
                        <a:t>1</a:t>
                      </a:r>
                      <a:r>
                        <a:rPr sz="900" dirty="0">
                          <a:latin typeface="Cambria"/>
                          <a:cs typeface="Cambria"/>
                        </a:rPr>
                        <a:t>.</a:t>
                      </a:r>
                      <a:r>
                        <a:rPr sz="900" spc="5" dirty="0">
                          <a:latin typeface="Cambria"/>
                          <a:cs typeface="Cambria"/>
                        </a:rPr>
                        <a:t>83</a:t>
                      </a:r>
                      <a:r>
                        <a:rPr sz="900" dirty="0">
                          <a:latin typeface="Cambria"/>
                          <a:cs typeface="Cambria"/>
                        </a:rPr>
                        <a:t>%	</a:t>
                      </a:r>
                      <a:r>
                        <a:rPr sz="900" spc="10" dirty="0">
                          <a:latin typeface="Cambria"/>
                          <a:cs typeface="Cambria"/>
                        </a:rPr>
                        <a:t>1</a:t>
                      </a:r>
                      <a:r>
                        <a:rPr sz="900" spc="5" dirty="0">
                          <a:latin typeface="Cambria"/>
                          <a:cs typeface="Cambria"/>
                        </a:rPr>
                        <a:t>3</a:t>
                      </a:r>
                      <a:r>
                        <a:rPr sz="900" dirty="0">
                          <a:latin typeface="Cambria"/>
                          <a:cs typeface="Cambria"/>
                        </a:rPr>
                        <a:t>4</a:t>
                      </a:r>
                      <a:endParaRPr sz="900">
                        <a:latin typeface="Cambria"/>
                        <a:cs typeface="Cambria"/>
                      </a:endParaRPr>
                    </a:p>
                  </a:txBody>
                  <a:tcPr marL="0" marR="0" marT="0" marB="0">
                    <a:lnL w="5746">
                      <a:solidFill>
                        <a:srgbClr val="000000"/>
                      </a:solidFill>
                      <a:prstDash val="solid"/>
                    </a:lnL>
                    <a:lnT w="5768">
                      <a:solidFill>
                        <a:srgbClr val="000000"/>
                      </a:solidFill>
                      <a:prstDash val="solid"/>
                    </a:lnT>
                    <a:lnB w="4928">
                      <a:solidFill>
                        <a:srgbClr val="000000"/>
                      </a:solidFill>
                      <a:prstDash val="solid"/>
                    </a:lnB>
                    <a:solidFill>
                      <a:srgbClr val="FFFFFF"/>
                    </a:solidFill>
                  </a:tcPr>
                </a:tc>
                <a:extLst>
                  <a:ext uri="{0D108BD9-81ED-4DB2-BD59-A6C34878D82A}">
                    <a16:rowId xmlns="" xmlns:a16="http://schemas.microsoft.com/office/drawing/2014/main" val="10004"/>
                  </a:ext>
                </a:extLst>
              </a:tr>
              <a:tr h="167611">
                <a:tc>
                  <a:txBody>
                    <a:bodyPr/>
                    <a:lstStyle/>
                    <a:p>
                      <a:pPr marL="58419">
                        <a:lnSpc>
                          <a:spcPct val="100000"/>
                        </a:lnSpc>
                        <a:spcBef>
                          <a:spcPts val="85"/>
                        </a:spcBef>
                      </a:pPr>
                      <a:r>
                        <a:rPr sz="900" spc="25" dirty="0">
                          <a:latin typeface="Cambria"/>
                          <a:cs typeface="Cambria"/>
                        </a:rPr>
                        <a:t>Very</a:t>
                      </a:r>
                      <a:r>
                        <a:rPr sz="900" spc="-65" dirty="0">
                          <a:latin typeface="Cambria"/>
                          <a:cs typeface="Cambria"/>
                        </a:rPr>
                        <a:t> </a:t>
                      </a:r>
                      <a:r>
                        <a:rPr sz="900" spc="20" dirty="0">
                          <a:latin typeface="Cambria"/>
                          <a:cs typeface="Cambria"/>
                        </a:rPr>
                        <a:t>low</a:t>
                      </a:r>
                      <a:endParaRPr sz="900">
                        <a:latin typeface="Cambria"/>
                        <a:cs typeface="Cambria"/>
                      </a:endParaRPr>
                    </a:p>
                  </a:txBody>
                  <a:tcPr marL="0" marR="0" marT="0" marB="0">
                    <a:lnR w="5746">
                      <a:solidFill>
                        <a:srgbClr val="000000"/>
                      </a:solidFill>
                      <a:prstDash val="solid"/>
                    </a:lnR>
                    <a:lnT w="4928">
                      <a:solidFill>
                        <a:srgbClr val="000000"/>
                      </a:solidFill>
                      <a:prstDash val="solid"/>
                    </a:lnT>
                    <a:lnB w="4939">
                      <a:solidFill>
                        <a:srgbClr val="000000"/>
                      </a:solidFill>
                      <a:prstDash val="solid"/>
                    </a:lnB>
                    <a:solidFill>
                      <a:srgbClr val="FFFFFF"/>
                    </a:solidFill>
                  </a:tcPr>
                </a:tc>
                <a:tc>
                  <a:txBody>
                    <a:bodyPr/>
                    <a:lstStyle/>
                    <a:p>
                      <a:pPr marR="51435" algn="r">
                        <a:lnSpc>
                          <a:spcPct val="100000"/>
                        </a:lnSpc>
                        <a:spcBef>
                          <a:spcPts val="85"/>
                        </a:spcBef>
                        <a:tabLst>
                          <a:tab pos="1400810" algn="l"/>
                        </a:tabLst>
                      </a:pPr>
                      <a:r>
                        <a:rPr sz="900" spc="15" dirty="0">
                          <a:latin typeface="Cambria"/>
                          <a:cs typeface="Cambria"/>
                        </a:rPr>
                        <a:t>8</a:t>
                      </a:r>
                      <a:r>
                        <a:rPr sz="900" dirty="0">
                          <a:latin typeface="Cambria"/>
                          <a:cs typeface="Cambria"/>
                        </a:rPr>
                        <a:t>.</a:t>
                      </a:r>
                      <a:r>
                        <a:rPr sz="900" spc="5" dirty="0">
                          <a:latin typeface="Cambria"/>
                          <a:cs typeface="Cambria"/>
                        </a:rPr>
                        <a:t>55</a:t>
                      </a:r>
                      <a:r>
                        <a:rPr sz="900" dirty="0">
                          <a:latin typeface="Cambria"/>
                          <a:cs typeface="Cambria"/>
                        </a:rPr>
                        <a:t>%	</a:t>
                      </a:r>
                      <a:r>
                        <a:rPr sz="900" spc="5" dirty="0">
                          <a:latin typeface="Cambria"/>
                          <a:cs typeface="Cambria"/>
                        </a:rPr>
                        <a:t>3</a:t>
                      </a:r>
                      <a:r>
                        <a:rPr sz="900" dirty="0">
                          <a:latin typeface="Cambria"/>
                          <a:cs typeface="Cambria"/>
                        </a:rPr>
                        <a:t>6</a:t>
                      </a:r>
                      <a:endParaRPr sz="900">
                        <a:latin typeface="Cambria"/>
                        <a:cs typeface="Cambria"/>
                      </a:endParaRPr>
                    </a:p>
                  </a:txBody>
                  <a:tcPr marL="0" marR="0" marT="0" marB="0">
                    <a:lnL w="5746">
                      <a:solidFill>
                        <a:srgbClr val="000000"/>
                      </a:solidFill>
                      <a:prstDash val="solid"/>
                    </a:lnL>
                    <a:lnT w="4928">
                      <a:solidFill>
                        <a:srgbClr val="000000"/>
                      </a:solidFill>
                      <a:prstDash val="solid"/>
                    </a:lnT>
                    <a:lnB w="4939">
                      <a:solidFill>
                        <a:srgbClr val="000000"/>
                      </a:solidFill>
                      <a:prstDash val="solid"/>
                    </a:lnB>
                    <a:solidFill>
                      <a:srgbClr val="FFFFFF"/>
                    </a:solidFill>
                  </a:tcPr>
                </a:tc>
                <a:extLst>
                  <a:ext uri="{0D108BD9-81ED-4DB2-BD59-A6C34878D82A}">
                    <a16:rowId xmlns="" xmlns:a16="http://schemas.microsoft.com/office/drawing/2014/main" val="10005"/>
                  </a:ext>
                </a:extLst>
              </a:tr>
              <a:tr h="169534">
                <a:tc>
                  <a:txBody>
                    <a:bodyPr/>
                    <a:lstStyle/>
                    <a:p>
                      <a:pPr marL="58419">
                        <a:lnSpc>
                          <a:spcPct val="100000"/>
                        </a:lnSpc>
                        <a:spcBef>
                          <a:spcPts val="114"/>
                        </a:spcBef>
                      </a:pPr>
                      <a:r>
                        <a:rPr sz="850" b="1" spc="5" dirty="0">
                          <a:latin typeface="Cambria"/>
                          <a:cs typeface="Cambria"/>
                        </a:rPr>
                        <a:t>Total</a:t>
                      </a:r>
                      <a:endParaRPr sz="850">
                        <a:latin typeface="Cambria"/>
                        <a:cs typeface="Cambria"/>
                      </a:endParaRPr>
                    </a:p>
                  </a:txBody>
                  <a:tcPr marL="0" marR="0" marT="0" marB="0">
                    <a:lnR w="5746">
                      <a:solidFill>
                        <a:srgbClr val="000000"/>
                      </a:solidFill>
                      <a:prstDash val="solid"/>
                    </a:lnR>
                    <a:lnT w="4939">
                      <a:solidFill>
                        <a:srgbClr val="000000"/>
                      </a:solidFill>
                      <a:prstDash val="solid"/>
                    </a:lnT>
                    <a:lnB w="6033">
                      <a:solidFill>
                        <a:srgbClr val="000000"/>
                      </a:solidFill>
                      <a:prstDash val="solid"/>
                    </a:lnB>
                    <a:solidFill>
                      <a:srgbClr val="DFDFDF"/>
                    </a:solidFill>
                  </a:tcPr>
                </a:tc>
                <a:tc>
                  <a:txBody>
                    <a:bodyPr/>
                    <a:lstStyle/>
                    <a:p>
                      <a:pPr marR="51435" algn="r">
                        <a:lnSpc>
                          <a:spcPct val="100000"/>
                        </a:lnSpc>
                        <a:spcBef>
                          <a:spcPts val="114"/>
                        </a:spcBef>
                      </a:pPr>
                      <a:r>
                        <a:rPr sz="850" b="1" spc="5" dirty="0">
                          <a:latin typeface="Cambria"/>
                          <a:cs typeface="Cambria"/>
                        </a:rPr>
                        <a:t>42</a:t>
                      </a:r>
                      <a:r>
                        <a:rPr sz="850" b="1" dirty="0">
                          <a:latin typeface="Cambria"/>
                          <a:cs typeface="Cambria"/>
                        </a:rPr>
                        <a:t>1</a:t>
                      </a:r>
                      <a:endParaRPr sz="850">
                        <a:latin typeface="Cambria"/>
                        <a:cs typeface="Cambria"/>
                      </a:endParaRPr>
                    </a:p>
                  </a:txBody>
                  <a:tcPr marL="0" marR="0" marT="0" marB="0">
                    <a:lnL w="5746">
                      <a:solidFill>
                        <a:srgbClr val="000000"/>
                      </a:solidFill>
                      <a:prstDash val="solid"/>
                    </a:lnL>
                    <a:lnT w="4939">
                      <a:solidFill>
                        <a:srgbClr val="000000"/>
                      </a:solidFill>
                      <a:prstDash val="solid"/>
                    </a:lnT>
                    <a:lnB w="6033">
                      <a:solidFill>
                        <a:srgbClr val="000000"/>
                      </a:solidFill>
                      <a:prstDash val="solid"/>
                    </a:lnB>
                    <a:solidFill>
                      <a:srgbClr val="DFDFDF"/>
                    </a:solidFill>
                  </a:tcPr>
                </a:tc>
                <a:extLst>
                  <a:ext uri="{0D108BD9-81ED-4DB2-BD59-A6C34878D82A}">
                    <a16:rowId xmlns="" xmlns:a16="http://schemas.microsoft.com/office/drawing/2014/main" val="10006"/>
                  </a:ext>
                </a:extLst>
              </a:tr>
            </a:tbl>
          </a:graphicData>
        </a:graphic>
      </p:graphicFrame>
      <p:sp>
        <p:nvSpPr>
          <p:cNvPr id="9" name="object 9"/>
          <p:cNvSpPr/>
          <p:nvPr/>
        </p:nvSpPr>
        <p:spPr>
          <a:xfrm>
            <a:off x="6705600" y="1752600"/>
            <a:ext cx="4420993" cy="2582438"/>
          </a:xfrm>
          <a:prstGeom prst="rect">
            <a:avLst/>
          </a:prstGeom>
          <a:blipFill>
            <a:blip r:embed="rId3" cstate="print"/>
            <a:stretch>
              <a:fillRect/>
            </a:stretch>
          </a:blipFill>
        </p:spPr>
        <p:txBody>
          <a:bodyPr wrap="square" lIns="0" tIns="0" rIns="0" bIns="0" rtlCol="0"/>
          <a:lstStyle/>
          <a:p>
            <a:endParaRPr/>
          </a:p>
        </p:txBody>
      </p:sp>
      <p:sp>
        <p:nvSpPr>
          <p:cNvPr id="11" name="object 2"/>
          <p:cNvSpPr txBox="1">
            <a:spLocks/>
          </p:cNvSpPr>
          <p:nvPr/>
        </p:nvSpPr>
        <p:spPr>
          <a:xfrm>
            <a:off x="6324600" y="-43349"/>
            <a:ext cx="5638800" cy="805349"/>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400" spc="-5" dirty="0" smtClean="0">
                <a:solidFill>
                  <a:srgbClr val="E4CFB1"/>
                </a:solidFill>
                <a:latin typeface="Arial Black"/>
                <a:cs typeface="Arial Black"/>
              </a:rPr>
              <a:t>Historic </a:t>
            </a:r>
            <a:r>
              <a:rPr lang="en-US" sz="2400" spc="-20" dirty="0" smtClean="0">
                <a:solidFill>
                  <a:srgbClr val="E4CFB1"/>
                </a:solidFill>
                <a:latin typeface="Arial Black"/>
                <a:cs typeface="Arial Black"/>
              </a:rPr>
              <a:t>Roads </a:t>
            </a:r>
            <a:r>
              <a:rPr lang="en-US" sz="2400" spc="-5" dirty="0" smtClean="0">
                <a:solidFill>
                  <a:srgbClr val="E4CFB1"/>
                </a:solidFill>
                <a:latin typeface="Arial Black"/>
                <a:cs typeface="Arial Black"/>
              </a:rPr>
              <a:t>Online Survey</a:t>
            </a:r>
            <a:r>
              <a:rPr lang="en-US" sz="2400" spc="55" dirty="0" smtClean="0">
                <a:solidFill>
                  <a:srgbClr val="E4CFB1"/>
                </a:solidFill>
                <a:latin typeface="Arial Black"/>
                <a:cs typeface="Arial Black"/>
              </a:rPr>
              <a:t> </a:t>
            </a:r>
            <a:r>
              <a:rPr lang="en-US" sz="2400" spc="-5" dirty="0" smtClean="0">
                <a:solidFill>
                  <a:srgbClr val="E4CFB1"/>
                </a:solidFill>
                <a:latin typeface="Arial Black"/>
                <a:cs typeface="Arial Black"/>
              </a:rPr>
              <a:t>Questions – Road Priorities</a:t>
            </a:r>
            <a:endParaRPr lang="en-US" sz="2400" dirty="0">
              <a:latin typeface="Arial Black"/>
              <a:cs typeface="Arial Black"/>
            </a:endParaRPr>
          </a:p>
        </p:txBody>
      </p:sp>
      <p:sp>
        <p:nvSpPr>
          <p:cNvPr id="12" name="Rectangle 11"/>
          <p:cNvSpPr/>
          <p:nvPr/>
        </p:nvSpPr>
        <p:spPr>
          <a:xfrm>
            <a:off x="6248400" y="5890736"/>
            <a:ext cx="5638800" cy="738664"/>
          </a:xfrm>
          <a:prstGeom prst="rect">
            <a:avLst/>
          </a:prstGeom>
        </p:spPr>
        <p:txBody>
          <a:bodyPr wrap="square">
            <a:spAutoFit/>
          </a:bodyPr>
          <a:lstStyle/>
          <a:p>
            <a:pPr marL="285750" indent="-285750">
              <a:buFont typeface="Arial"/>
              <a:buChar char="•"/>
            </a:pPr>
            <a:r>
              <a:rPr lang="en-US" sz="1400" dirty="0" smtClean="0">
                <a:solidFill>
                  <a:srgbClr val="FFFFFF"/>
                </a:solidFill>
              </a:rPr>
              <a:t>Types of </a:t>
            </a:r>
            <a:r>
              <a:rPr lang="en-US" sz="1400" dirty="0">
                <a:solidFill>
                  <a:srgbClr val="FFFFFF"/>
                </a:solidFill>
              </a:rPr>
              <a:t>roads </a:t>
            </a:r>
            <a:r>
              <a:rPr lang="en-US" sz="1400" dirty="0" smtClean="0">
                <a:solidFill>
                  <a:srgbClr val="FFFFFF"/>
                </a:solidFill>
              </a:rPr>
              <a:t>most often NRHP listed </a:t>
            </a:r>
            <a:r>
              <a:rPr lang="en-US" sz="1400" dirty="0">
                <a:solidFill>
                  <a:srgbClr val="FFFFFF"/>
                </a:solidFill>
              </a:rPr>
              <a:t>or eligible </a:t>
            </a:r>
            <a:r>
              <a:rPr lang="en-US" sz="1400" dirty="0" smtClean="0">
                <a:solidFill>
                  <a:srgbClr val="FFFFFF"/>
                </a:solidFill>
              </a:rPr>
              <a:t>included: </a:t>
            </a:r>
            <a:r>
              <a:rPr lang="en-US" sz="1400" dirty="0">
                <a:solidFill>
                  <a:srgbClr val="FFFFFF"/>
                </a:solidFill>
              </a:rPr>
              <a:t>Scenic Roads and Byways, National Named Highways, Frontier Settlement Roads, American Indian Trails, and Regional Named Highways. </a:t>
            </a:r>
            <a:endParaRPr lang="en-US" sz="1400" dirty="0" smtClean="0">
              <a:solidFill>
                <a:srgbClr val="FFFFFF"/>
              </a:solidFill>
            </a:endParaRPr>
          </a:p>
        </p:txBody>
      </p:sp>
    </p:spTree>
    <p:extLst>
      <p:ext uri="{BB962C8B-B14F-4D97-AF65-F5344CB8AC3E}">
        <p14:creationId xmlns:p14="http://schemas.microsoft.com/office/powerpoint/2010/main" val="424344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12420" y="990600"/>
            <a:ext cx="5699760" cy="3942715"/>
          </a:xfrm>
          <a:custGeom>
            <a:avLst/>
            <a:gdLst/>
            <a:ahLst/>
            <a:cxnLst/>
            <a:rect l="l" t="t" r="r" b="b"/>
            <a:pathLst>
              <a:path w="5699760" h="3942715">
                <a:moveTo>
                  <a:pt x="0" y="3942587"/>
                </a:moveTo>
                <a:lnTo>
                  <a:pt x="5699760" y="3942587"/>
                </a:lnTo>
                <a:lnTo>
                  <a:pt x="5699760" y="0"/>
                </a:lnTo>
                <a:lnTo>
                  <a:pt x="0" y="0"/>
                </a:lnTo>
                <a:lnTo>
                  <a:pt x="0" y="3942587"/>
                </a:lnTo>
                <a:close/>
              </a:path>
            </a:pathLst>
          </a:custGeom>
          <a:solidFill>
            <a:srgbClr val="FFFFFF"/>
          </a:solidFill>
        </p:spPr>
        <p:txBody>
          <a:bodyPr wrap="square" lIns="0" tIns="0" rIns="0" bIns="0" rtlCol="0"/>
          <a:lstStyle/>
          <a:p>
            <a:endParaRPr/>
          </a:p>
        </p:txBody>
      </p:sp>
      <p:sp>
        <p:nvSpPr>
          <p:cNvPr id="4" name="object 4"/>
          <p:cNvSpPr txBox="1"/>
          <p:nvPr/>
        </p:nvSpPr>
        <p:spPr>
          <a:xfrm>
            <a:off x="677701" y="1219200"/>
            <a:ext cx="5057140" cy="450850"/>
          </a:xfrm>
          <a:prstGeom prst="rect">
            <a:avLst/>
          </a:prstGeom>
        </p:spPr>
        <p:txBody>
          <a:bodyPr vert="horz" wrap="square" lIns="0" tIns="0" rIns="0" bIns="0" rtlCol="0">
            <a:spAutoFit/>
          </a:bodyPr>
          <a:lstStyle/>
          <a:p>
            <a:pPr marL="12065" marR="5080" algn="ctr">
              <a:lnSpc>
                <a:spcPct val="100000"/>
              </a:lnSpc>
            </a:pPr>
            <a:r>
              <a:rPr sz="950" b="1" spc="20" dirty="0">
                <a:solidFill>
                  <a:srgbClr val="808080"/>
                </a:solidFill>
                <a:latin typeface="Cambria"/>
                <a:cs typeface="Cambria"/>
              </a:rPr>
              <a:t>Q27 </a:t>
            </a:r>
            <a:r>
              <a:rPr sz="950" b="1" spc="5" dirty="0">
                <a:latin typeface="Cambria"/>
                <a:cs typeface="Cambria"/>
              </a:rPr>
              <a:t>Is </a:t>
            </a:r>
            <a:r>
              <a:rPr sz="950" b="1" spc="10" dirty="0">
                <a:latin typeface="Cambria"/>
                <a:cs typeface="Cambria"/>
              </a:rPr>
              <a:t>a </a:t>
            </a:r>
            <a:r>
              <a:rPr sz="950" b="1" spc="20" dirty="0">
                <a:latin typeface="Cambria"/>
                <a:cs typeface="Cambria"/>
              </a:rPr>
              <a:t>more </a:t>
            </a:r>
            <a:r>
              <a:rPr sz="950" b="1" spc="15" dirty="0">
                <a:latin typeface="Cambria"/>
                <a:cs typeface="Cambria"/>
              </a:rPr>
              <a:t>defined </a:t>
            </a:r>
            <a:r>
              <a:rPr sz="950" b="1" spc="20" dirty="0">
                <a:latin typeface="Cambria"/>
                <a:cs typeface="Cambria"/>
              </a:rPr>
              <a:t>framework </a:t>
            </a:r>
            <a:r>
              <a:rPr sz="950" b="1" spc="15" dirty="0">
                <a:latin typeface="Cambria"/>
                <a:cs typeface="Cambria"/>
              </a:rPr>
              <a:t>for </a:t>
            </a:r>
            <a:r>
              <a:rPr sz="950" b="1" spc="10" dirty="0">
                <a:latin typeface="Cambria"/>
                <a:cs typeface="Cambria"/>
              </a:rPr>
              <a:t>the identification </a:t>
            </a:r>
            <a:r>
              <a:rPr sz="950" b="1" spc="15" dirty="0">
                <a:latin typeface="Cambria"/>
                <a:cs typeface="Cambria"/>
              </a:rPr>
              <a:t>and evaluation </a:t>
            </a:r>
            <a:r>
              <a:rPr sz="950" b="1" spc="10" dirty="0">
                <a:latin typeface="Cambria"/>
                <a:cs typeface="Cambria"/>
              </a:rPr>
              <a:t>of historic </a:t>
            </a:r>
            <a:r>
              <a:rPr sz="950" b="1" spc="15" dirty="0">
                <a:latin typeface="Cambria"/>
                <a:cs typeface="Cambria"/>
              </a:rPr>
              <a:t>roads  </a:t>
            </a:r>
            <a:r>
              <a:rPr sz="950" b="1" spc="20" dirty="0">
                <a:latin typeface="Cambria"/>
                <a:cs typeface="Cambria"/>
              </a:rPr>
              <a:t>needed </a:t>
            </a:r>
            <a:r>
              <a:rPr sz="950" b="1" spc="10" dirty="0">
                <a:latin typeface="Cambria"/>
                <a:cs typeface="Cambria"/>
              </a:rPr>
              <a:t>in </a:t>
            </a:r>
            <a:r>
              <a:rPr sz="950" b="1" spc="15" dirty="0">
                <a:latin typeface="Cambria"/>
                <a:cs typeface="Cambria"/>
              </a:rPr>
              <a:t>the area </a:t>
            </a:r>
            <a:r>
              <a:rPr sz="950" b="1" spc="20" dirty="0">
                <a:latin typeface="Cambria"/>
                <a:cs typeface="Cambria"/>
              </a:rPr>
              <a:t>where </a:t>
            </a:r>
            <a:r>
              <a:rPr sz="950" b="1" spc="15" dirty="0">
                <a:latin typeface="Cambria"/>
                <a:cs typeface="Cambria"/>
              </a:rPr>
              <a:t>you’re</a:t>
            </a:r>
            <a:r>
              <a:rPr sz="950" b="1" spc="-25" dirty="0">
                <a:latin typeface="Cambria"/>
                <a:cs typeface="Cambria"/>
              </a:rPr>
              <a:t> </a:t>
            </a:r>
            <a:r>
              <a:rPr sz="950" b="1" spc="15" dirty="0">
                <a:latin typeface="Cambria"/>
                <a:cs typeface="Cambria"/>
              </a:rPr>
              <a:t>based?</a:t>
            </a:r>
            <a:endParaRPr sz="950">
              <a:latin typeface="Cambria"/>
              <a:cs typeface="Cambria"/>
            </a:endParaRPr>
          </a:p>
          <a:p>
            <a:pPr algn="ctr">
              <a:lnSpc>
                <a:spcPct val="100000"/>
              </a:lnSpc>
              <a:spcBef>
                <a:spcPts val="25"/>
              </a:spcBef>
            </a:pPr>
            <a:r>
              <a:rPr sz="950" b="1" spc="15" dirty="0">
                <a:solidFill>
                  <a:srgbClr val="808080"/>
                </a:solidFill>
                <a:latin typeface="Cambria"/>
                <a:cs typeface="Cambria"/>
              </a:rPr>
              <a:t>Answered: 385 Skipped:</a:t>
            </a:r>
            <a:r>
              <a:rPr sz="950" b="1" spc="-10" dirty="0">
                <a:solidFill>
                  <a:srgbClr val="808080"/>
                </a:solidFill>
                <a:latin typeface="Cambria"/>
                <a:cs typeface="Cambria"/>
              </a:rPr>
              <a:t> </a:t>
            </a:r>
            <a:r>
              <a:rPr sz="950" b="1" spc="15" dirty="0">
                <a:solidFill>
                  <a:srgbClr val="808080"/>
                </a:solidFill>
                <a:latin typeface="Cambria"/>
                <a:cs typeface="Cambria"/>
              </a:rPr>
              <a:t>139</a:t>
            </a:r>
            <a:endParaRPr sz="950">
              <a:latin typeface="Cambria"/>
              <a:cs typeface="Cambria"/>
            </a:endParaRPr>
          </a:p>
        </p:txBody>
      </p:sp>
      <p:graphicFrame>
        <p:nvGraphicFramePr>
          <p:cNvPr id="5" name="object 5"/>
          <p:cNvGraphicFramePr>
            <a:graphicFrameLocks noGrp="1"/>
          </p:cNvGraphicFramePr>
          <p:nvPr>
            <p:extLst>
              <p:ext uri="{D42A27DB-BD31-4B8C-83A1-F6EECF244321}">
                <p14:modId xmlns:p14="http://schemas.microsoft.com/office/powerpoint/2010/main" val="4252892419"/>
              </p:ext>
            </p:extLst>
          </p:nvPr>
        </p:nvGraphicFramePr>
        <p:xfrm>
          <a:off x="464092" y="3973545"/>
          <a:ext cx="5478263" cy="697583"/>
        </p:xfrm>
        <a:graphic>
          <a:graphicData uri="http://schemas.openxmlformats.org/drawingml/2006/table">
            <a:tbl>
              <a:tblPr firstRow="1" bandRow="1">
                <a:tableStyleId>{2D5ABB26-0587-4C30-8999-92F81FD0307C}</a:tableStyleId>
              </a:tblPr>
              <a:tblGrid>
                <a:gridCol w="3769196">
                  <a:extLst>
                    <a:ext uri="{9D8B030D-6E8A-4147-A177-3AD203B41FA5}">
                      <a16:colId xmlns="" xmlns:a16="http://schemas.microsoft.com/office/drawing/2014/main" val="20000"/>
                    </a:ext>
                  </a:extLst>
                </a:gridCol>
                <a:gridCol w="1709067">
                  <a:extLst>
                    <a:ext uri="{9D8B030D-6E8A-4147-A177-3AD203B41FA5}">
                      <a16:colId xmlns="" xmlns:a16="http://schemas.microsoft.com/office/drawing/2014/main" val="20001"/>
                    </a:ext>
                  </a:extLst>
                </a:gridCol>
              </a:tblGrid>
              <a:tr h="173006">
                <a:tc>
                  <a:txBody>
                    <a:bodyPr/>
                    <a:lstStyle/>
                    <a:p>
                      <a:pPr marL="60960">
                        <a:lnSpc>
                          <a:spcPct val="100000"/>
                        </a:lnSpc>
                        <a:spcBef>
                          <a:spcPts val="125"/>
                        </a:spcBef>
                      </a:pPr>
                      <a:r>
                        <a:rPr sz="850" b="1" spc="25" dirty="0">
                          <a:latin typeface="Cambria"/>
                          <a:cs typeface="Cambria"/>
                        </a:rPr>
                        <a:t>Answer</a:t>
                      </a:r>
                      <a:r>
                        <a:rPr sz="850" b="1" spc="-60" dirty="0">
                          <a:latin typeface="Cambria"/>
                          <a:cs typeface="Cambria"/>
                        </a:rPr>
                        <a:t> </a:t>
                      </a:r>
                      <a:r>
                        <a:rPr sz="850" b="1" spc="20" dirty="0">
                          <a:latin typeface="Cambria"/>
                          <a:cs typeface="Cambria"/>
                        </a:rPr>
                        <a:t>Choice</a:t>
                      </a:r>
                      <a:endParaRPr sz="850">
                        <a:latin typeface="Cambria"/>
                        <a:cs typeface="Cambria"/>
                      </a:endParaRPr>
                    </a:p>
                  </a:txBody>
                  <a:tcPr marL="0" marR="0" marT="0" marB="0">
                    <a:lnR w="5944">
                      <a:solidFill>
                        <a:srgbClr val="000000"/>
                      </a:solidFill>
                      <a:prstDash val="solid"/>
                    </a:lnR>
                    <a:lnT w="5957">
                      <a:solidFill>
                        <a:srgbClr val="000000"/>
                      </a:solidFill>
                      <a:prstDash val="solid"/>
                    </a:lnT>
                    <a:lnB w="5111">
                      <a:solidFill>
                        <a:srgbClr val="000000"/>
                      </a:solidFill>
                      <a:prstDash val="solid"/>
                    </a:lnB>
                    <a:solidFill>
                      <a:srgbClr val="D9D9D9"/>
                    </a:solidFill>
                  </a:tcPr>
                </a:tc>
                <a:tc>
                  <a:txBody>
                    <a:bodyPr/>
                    <a:lstStyle/>
                    <a:p>
                      <a:pPr marL="57150">
                        <a:lnSpc>
                          <a:spcPct val="100000"/>
                        </a:lnSpc>
                        <a:spcBef>
                          <a:spcPts val="125"/>
                        </a:spcBef>
                      </a:pPr>
                      <a:r>
                        <a:rPr sz="850" b="1" spc="25" dirty="0">
                          <a:latin typeface="Cambria"/>
                          <a:cs typeface="Cambria"/>
                        </a:rPr>
                        <a:t>Responses</a:t>
                      </a:r>
                      <a:endParaRPr sz="850">
                        <a:latin typeface="Cambria"/>
                        <a:cs typeface="Cambria"/>
                      </a:endParaRPr>
                    </a:p>
                  </a:txBody>
                  <a:tcPr marL="0" marR="0" marT="0" marB="0">
                    <a:lnL w="5944">
                      <a:solidFill>
                        <a:srgbClr val="000000"/>
                      </a:solidFill>
                      <a:prstDash val="solid"/>
                    </a:lnL>
                    <a:lnT w="5957">
                      <a:solidFill>
                        <a:srgbClr val="000000"/>
                      </a:solidFill>
                      <a:prstDash val="solid"/>
                    </a:lnT>
                    <a:lnB w="5111">
                      <a:solidFill>
                        <a:srgbClr val="000000"/>
                      </a:solidFill>
                      <a:prstDash val="solid"/>
                    </a:lnB>
                    <a:solidFill>
                      <a:srgbClr val="D9D9D9"/>
                    </a:solidFill>
                  </a:tcPr>
                </a:tc>
                <a:extLst>
                  <a:ext uri="{0D108BD9-81ED-4DB2-BD59-A6C34878D82A}">
                    <a16:rowId xmlns="" xmlns:a16="http://schemas.microsoft.com/office/drawing/2014/main" val="10000"/>
                  </a:ext>
                </a:extLst>
              </a:tr>
              <a:tr h="175991">
                <a:tc>
                  <a:txBody>
                    <a:bodyPr/>
                    <a:lstStyle/>
                    <a:p>
                      <a:pPr marL="60960">
                        <a:lnSpc>
                          <a:spcPct val="100000"/>
                        </a:lnSpc>
                        <a:spcBef>
                          <a:spcPts val="70"/>
                        </a:spcBef>
                      </a:pPr>
                      <a:r>
                        <a:rPr sz="950" spc="15" dirty="0">
                          <a:latin typeface="Cambria"/>
                          <a:cs typeface="Cambria"/>
                        </a:rPr>
                        <a:t>Yes</a:t>
                      </a:r>
                      <a:endParaRPr sz="950">
                        <a:latin typeface="Cambria"/>
                        <a:cs typeface="Cambria"/>
                      </a:endParaRPr>
                    </a:p>
                  </a:txBody>
                  <a:tcPr marL="0" marR="0" marT="0" marB="0">
                    <a:lnR w="5944">
                      <a:solidFill>
                        <a:srgbClr val="000000"/>
                      </a:solidFill>
                      <a:prstDash val="solid"/>
                    </a:lnR>
                    <a:lnT w="5111">
                      <a:solidFill>
                        <a:srgbClr val="000000"/>
                      </a:solidFill>
                      <a:prstDash val="solid"/>
                    </a:lnT>
                    <a:lnB w="5111">
                      <a:solidFill>
                        <a:srgbClr val="000000"/>
                      </a:solidFill>
                      <a:prstDash val="solid"/>
                    </a:lnB>
                    <a:solidFill>
                      <a:srgbClr val="FFFFFF"/>
                    </a:solidFill>
                  </a:tcPr>
                </a:tc>
                <a:tc>
                  <a:txBody>
                    <a:bodyPr/>
                    <a:lstStyle/>
                    <a:p>
                      <a:pPr marR="53340" algn="r">
                        <a:lnSpc>
                          <a:spcPct val="100000"/>
                        </a:lnSpc>
                        <a:spcBef>
                          <a:spcPts val="70"/>
                        </a:spcBef>
                        <a:tabLst>
                          <a:tab pos="1378585" algn="l"/>
                        </a:tabLst>
                      </a:pPr>
                      <a:r>
                        <a:rPr sz="950" spc="15" dirty="0">
                          <a:latin typeface="Cambria"/>
                          <a:cs typeface="Cambria"/>
                        </a:rPr>
                        <a:t>8</a:t>
                      </a:r>
                      <a:r>
                        <a:rPr sz="950" spc="5" dirty="0">
                          <a:latin typeface="Cambria"/>
                          <a:cs typeface="Cambria"/>
                        </a:rPr>
                        <a:t>1</a:t>
                      </a:r>
                      <a:r>
                        <a:rPr sz="950" dirty="0">
                          <a:latin typeface="Cambria"/>
                          <a:cs typeface="Cambria"/>
                        </a:rPr>
                        <a:t>.</a:t>
                      </a:r>
                      <a:r>
                        <a:rPr sz="950" spc="5" dirty="0">
                          <a:latin typeface="Cambria"/>
                          <a:cs typeface="Cambria"/>
                        </a:rPr>
                        <a:t>30</a:t>
                      </a:r>
                      <a:r>
                        <a:rPr sz="950" dirty="0">
                          <a:latin typeface="Cambria"/>
                          <a:cs typeface="Cambria"/>
                        </a:rPr>
                        <a:t>%	</a:t>
                      </a:r>
                      <a:r>
                        <a:rPr sz="950" spc="15" dirty="0">
                          <a:latin typeface="Cambria"/>
                          <a:cs typeface="Cambria"/>
                        </a:rPr>
                        <a:t>3</a:t>
                      </a:r>
                      <a:r>
                        <a:rPr sz="950" spc="5" dirty="0">
                          <a:latin typeface="Cambria"/>
                          <a:cs typeface="Cambria"/>
                        </a:rPr>
                        <a:t>1</a:t>
                      </a:r>
                      <a:r>
                        <a:rPr sz="950" dirty="0">
                          <a:latin typeface="Cambria"/>
                          <a:cs typeface="Cambria"/>
                        </a:rPr>
                        <a:t>3</a:t>
                      </a:r>
                      <a:endParaRPr sz="950">
                        <a:latin typeface="Cambria"/>
                        <a:cs typeface="Cambria"/>
                      </a:endParaRPr>
                    </a:p>
                  </a:txBody>
                  <a:tcPr marL="0" marR="0" marT="0" marB="0">
                    <a:lnL w="5944">
                      <a:solidFill>
                        <a:srgbClr val="000000"/>
                      </a:solidFill>
                      <a:prstDash val="solid"/>
                    </a:lnL>
                    <a:lnT w="5111">
                      <a:solidFill>
                        <a:srgbClr val="000000"/>
                      </a:solidFill>
                      <a:prstDash val="solid"/>
                    </a:lnT>
                    <a:lnB w="5111">
                      <a:solidFill>
                        <a:srgbClr val="000000"/>
                      </a:solidFill>
                      <a:prstDash val="solid"/>
                    </a:lnB>
                    <a:solidFill>
                      <a:srgbClr val="FFFFFF"/>
                    </a:solidFill>
                  </a:tcPr>
                </a:tc>
                <a:extLst>
                  <a:ext uri="{0D108BD9-81ED-4DB2-BD59-A6C34878D82A}">
                    <a16:rowId xmlns="" xmlns:a16="http://schemas.microsoft.com/office/drawing/2014/main" val="10001"/>
                  </a:ext>
                </a:extLst>
              </a:tr>
              <a:tr h="173018">
                <a:tc>
                  <a:txBody>
                    <a:bodyPr/>
                    <a:lstStyle/>
                    <a:p>
                      <a:pPr marL="60960">
                        <a:lnSpc>
                          <a:spcPct val="100000"/>
                        </a:lnSpc>
                        <a:spcBef>
                          <a:spcPts val="70"/>
                        </a:spcBef>
                      </a:pPr>
                      <a:r>
                        <a:rPr sz="950" spc="20" dirty="0">
                          <a:latin typeface="Cambria"/>
                          <a:cs typeface="Cambria"/>
                        </a:rPr>
                        <a:t>No</a:t>
                      </a:r>
                      <a:endParaRPr sz="950">
                        <a:latin typeface="Cambria"/>
                        <a:cs typeface="Cambria"/>
                      </a:endParaRPr>
                    </a:p>
                  </a:txBody>
                  <a:tcPr marL="0" marR="0" marT="0" marB="0">
                    <a:lnR w="5944">
                      <a:solidFill>
                        <a:srgbClr val="000000"/>
                      </a:solidFill>
                      <a:prstDash val="solid"/>
                    </a:lnR>
                    <a:lnT w="5111">
                      <a:solidFill>
                        <a:srgbClr val="000000"/>
                      </a:solidFill>
                      <a:prstDash val="solid"/>
                    </a:lnT>
                    <a:lnB w="5957">
                      <a:solidFill>
                        <a:srgbClr val="000000"/>
                      </a:solidFill>
                      <a:prstDash val="solid"/>
                    </a:lnB>
                    <a:solidFill>
                      <a:srgbClr val="FFFFFF"/>
                    </a:solidFill>
                  </a:tcPr>
                </a:tc>
                <a:tc>
                  <a:txBody>
                    <a:bodyPr/>
                    <a:lstStyle/>
                    <a:p>
                      <a:pPr marR="53340" algn="r">
                        <a:lnSpc>
                          <a:spcPct val="100000"/>
                        </a:lnSpc>
                        <a:spcBef>
                          <a:spcPts val="70"/>
                        </a:spcBef>
                        <a:tabLst>
                          <a:tab pos="1449070" algn="l"/>
                        </a:tabLst>
                      </a:pPr>
                      <a:r>
                        <a:rPr sz="950" spc="15" dirty="0">
                          <a:latin typeface="Cambria"/>
                          <a:cs typeface="Cambria"/>
                        </a:rPr>
                        <a:t>1</a:t>
                      </a:r>
                      <a:r>
                        <a:rPr sz="950" spc="5" dirty="0">
                          <a:latin typeface="Cambria"/>
                          <a:cs typeface="Cambria"/>
                        </a:rPr>
                        <a:t>8</a:t>
                      </a:r>
                      <a:r>
                        <a:rPr sz="950" dirty="0">
                          <a:latin typeface="Cambria"/>
                          <a:cs typeface="Cambria"/>
                        </a:rPr>
                        <a:t>.</a:t>
                      </a:r>
                      <a:r>
                        <a:rPr sz="950" spc="5" dirty="0">
                          <a:latin typeface="Cambria"/>
                          <a:cs typeface="Cambria"/>
                        </a:rPr>
                        <a:t>70</a:t>
                      </a:r>
                      <a:r>
                        <a:rPr sz="950" dirty="0">
                          <a:latin typeface="Cambria"/>
                          <a:cs typeface="Cambria"/>
                        </a:rPr>
                        <a:t>%	</a:t>
                      </a:r>
                      <a:r>
                        <a:rPr sz="950" spc="5" dirty="0">
                          <a:latin typeface="Cambria"/>
                          <a:cs typeface="Cambria"/>
                        </a:rPr>
                        <a:t>7</a:t>
                      </a:r>
                      <a:r>
                        <a:rPr sz="950" dirty="0">
                          <a:latin typeface="Cambria"/>
                          <a:cs typeface="Cambria"/>
                        </a:rPr>
                        <a:t>2</a:t>
                      </a:r>
                      <a:endParaRPr sz="950">
                        <a:latin typeface="Cambria"/>
                        <a:cs typeface="Cambria"/>
                      </a:endParaRPr>
                    </a:p>
                  </a:txBody>
                  <a:tcPr marL="0" marR="0" marT="0" marB="0">
                    <a:lnL w="5944">
                      <a:solidFill>
                        <a:srgbClr val="000000"/>
                      </a:solidFill>
                      <a:prstDash val="solid"/>
                    </a:lnL>
                    <a:lnT w="5111">
                      <a:solidFill>
                        <a:srgbClr val="000000"/>
                      </a:solidFill>
                      <a:prstDash val="solid"/>
                    </a:lnT>
                    <a:lnB w="5957">
                      <a:solidFill>
                        <a:srgbClr val="000000"/>
                      </a:solidFill>
                      <a:prstDash val="solid"/>
                    </a:lnB>
                    <a:solidFill>
                      <a:srgbClr val="FFFFFF"/>
                    </a:solidFill>
                  </a:tcPr>
                </a:tc>
                <a:extLst>
                  <a:ext uri="{0D108BD9-81ED-4DB2-BD59-A6C34878D82A}">
                    <a16:rowId xmlns="" xmlns:a16="http://schemas.microsoft.com/office/drawing/2014/main" val="10002"/>
                  </a:ext>
                </a:extLst>
              </a:tr>
              <a:tr h="175568">
                <a:tc>
                  <a:txBody>
                    <a:bodyPr/>
                    <a:lstStyle/>
                    <a:p>
                      <a:pPr marL="60960">
                        <a:lnSpc>
                          <a:spcPct val="100000"/>
                        </a:lnSpc>
                        <a:spcBef>
                          <a:spcPts val="140"/>
                        </a:spcBef>
                      </a:pPr>
                      <a:r>
                        <a:rPr sz="850" b="1" spc="20" dirty="0">
                          <a:latin typeface="Cambria"/>
                          <a:cs typeface="Cambria"/>
                        </a:rPr>
                        <a:t>Total</a:t>
                      </a:r>
                      <a:endParaRPr sz="850">
                        <a:latin typeface="Cambria"/>
                        <a:cs typeface="Cambria"/>
                      </a:endParaRPr>
                    </a:p>
                  </a:txBody>
                  <a:tcPr marL="0" marR="0" marT="0" marB="0">
                    <a:lnR w="5944">
                      <a:solidFill>
                        <a:srgbClr val="000000"/>
                      </a:solidFill>
                      <a:prstDash val="solid"/>
                    </a:lnR>
                    <a:lnT w="5957">
                      <a:solidFill>
                        <a:srgbClr val="000000"/>
                      </a:solidFill>
                      <a:prstDash val="solid"/>
                    </a:lnT>
                    <a:lnB w="5111">
                      <a:solidFill>
                        <a:srgbClr val="000000"/>
                      </a:solidFill>
                      <a:prstDash val="solid"/>
                    </a:lnB>
                    <a:solidFill>
                      <a:srgbClr val="DFDFDF"/>
                    </a:solidFill>
                  </a:tcPr>
                </a:tc>
                <a:tc>
                  <a:txBody>
                    <a:bodyPr/>
                    <a:lstStyle/>
                    <a:p>
                      <a:pPr marR="53340" algn="r">
                        <a:lnSpc>
                          <a:spcPct val="100000"/>
                        </a:lnSpc>
                        <a:spcBef>
                          <a:spcPts val="140"/>
                        </a:spcBef>
                      </a:pPr>
                      <a:r>
                        <a:rPr sz="850" b="1" spc="10" dirty="0">
                          <a:latin typeface="Cambria"/>
                          <a:cs typeface="Cambria"/>
                        </a:rPr>
                        <a:t>3</a:t>
                      </a:r>
                      <a:r>
                        <a:rPr sz="850" b="1" spc="5" dirty="0">
                          <a:latin typeface="Cambria"/>
                          <a:cs typeface="Cambria"/>
                        </a:rPr>
                        <a:t>8</a:t>
                      </a:r>
                      <a:r>
                        <a:rPr sz="850" b="1" dirty="0">
                          <a:latin typeface="Cambria"/>
                          <a:cs typeface="Cambria"/>
                        </a:rPr>
                        <a:t>5</a:t>
                      </a:r>
                      <a:endParaRPr sz="850">
                        <a:latin typeface="Cambria"/>
                        <a:cs typeface="Cambria"/>
                      </a:endParaRPr>
                    </a:p>
                  </a:txBody>
                  <a:tcPr marL="0" marR="0" marT="0" marB="0">
                    <a:lnL w="5944">
                      <a:solidFill>
                        <a:srgbClr val="000000"/>
                      </a:solidFill>
                      <a:prstDash val="solid"/>
                    </a:lnL>
                    <a:lnT w="5957">
                      <a:solidFill>
                        <a:srgbClr val="000000"/>
                      </a:solidFill>
                      <a:prstDash val="solid"/>
                    </a:lnT>
                    <a:lnB w="5111">
                      <a:solidFill>
                        <a:srgbClr val="000000"/>
                      </a:solidFill>
                      <a:prstDash val="solid"/>
                    </a:lnB>
                    <a:solidFill>
                      <a:srgbClr val="DFDFDF"/>
                    </a:solidFill>
                  </a:tcPr>
                </a:tc>
                <a:extLst>
                  <a:ext uri="{0D108BD9-81ED-4DB2-BD59-A6C34878D82A}">
                    <a16:rowId xmlns="" xmlns:a16="http://schemas.microsoft.com/office/drawing/2014/main" val="10003"/>
                  </a:ext>
                </a:extLst>
              </a:tr>
            </a:tbl>
          </a:graphicData>
        </a:graphic>
      </p:graphicFrame>
      <p:sp>
        <p:nvSpPr>
          <p:cNvPr id="6" name="object 6"/>
          <p:cNvSpPr/>
          <p:nvPr/>
        </p:nvSpPr>
        <p:spPr>
          <a:xfrm>
            <a:off x="1118897" y="1811908"/>
            <a:ext cx="4174532" cy="201232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172200" y="990600"/>
            <a:ext cx="5715000" cy="5120640"/>
          </a:xfrm>
          <a:custGeom>
            <a:avLst/>
            <a:gdLst/>
            <a:ahLst/>
            <a:cxnLst/>
            <a:rect l="l" t="t" r="r" b="b"/>
            <a:pathLst>
              <a:path w="5715000" h="5120640">
                <a:moveTo>
                  <a:pt x="0" y="5120639"/>
                </a:moveTo>
                <a:lnTo>
                  <a:pt x="5715000" y="5120639"/>
                </a:lnTo>
                <a:lnTo>
                  <a:pt x="5715000" y="0"/>
                </a:lnTo>
                <a:lnTo>
                  <a:pt x="0" y="0"/>
                </a:lnTo>
                <a:lnTo>
                  <a:pt x="0" y="5120639"/>
                </a:lnTo>
                <a:close/>
              </a:path>
            </a:pathLst>
          </a:custGeom>
          <a:solidFill>
            <a:srgbClr val="FFFFFF"/>
          </a:solidFill>
        </p:spPr>
        <p:txBody>
          <a:bodyPr wrap="square" lIns="0" tIns="0" rIns="0" bIns="0" rtlCol="0"/>
          <a:lstStyle/>
          <a:p>
            <a:endParaRPr/>
          </a:p>
        </p:txBody>
      </p:sp>
      <p:sp>
        <p:nvSpPr>
          <p:cNvPr id="8" name="object 8"/>
          <p:cNvSpPr txBox="1"/>
          <p:nvPr/>
        </p:nvSpPr>
        <p:spPr>
          <a:xfrm>
            <a:off x="6459059" y="1219200"/>
            <a:ext cx="5135880" cy="305435"/>
          </a:xfrm>
          <a:prstGeom prst="rect">
            <a:avLst/>
          </a:prstGeom>
        </p:spPr>
        <p:txBody>
          <a:bodyPr vert="horz" wrap="square" lIns="0" tIns="0" rIns="0" bIns="0" rtlCol="0">
            <a:spAutoFit/>
          </a:bodyPr>
          <a:lstStyle/>
          <a:p>
            <a:pPr algn="ctr">
              <a:lnSpc>
                <a:spcPct val="100000"/>
              </a:lnSpc>
            </a:pPr>
            <a:r>
              <a:rPr sz="950" b="1" spc="20" dirty="0">
                <a:solidFill>
                  <a:srgbClr val="808080"/>
                </a:solidFill>
                <a:latin typeface="Cambria"/>
                <a:cs typeface="Cambria"/>
              </a:rPr>
              <a:t>Q28 </a:t>
            </a:r>
            <a:r>
              <a:rPr sz="950" b="1" spc="20" dirty="0">
                <a:latin typeface="Cambria"/>
                <a:cs typeface="Cambria"/>
              </a:rPr>
              <a:t>What </a:t>
            </a:r>
            <a:r>
              <a:rPr sz="950" b="1" spc="5" dirty="0">
                <a:latin typeface="Cambria"/>
                <a:cs typeface="Cambria"/>
              </a:rPr>
              <a:t>is </a:t>
            </a:r>
            <a:r>
              <a:rPr sz="950" b="1" spc="15" dirty="0">
                <a:latin typeface="Cambria"/>
                <a:cs typeface="Cambria"/>
              </a:rPr>
              <a:t>the biggest challenge for applying the </a:t>
            </a:r>
            <a:r>
              <a:rPr sz="950" b="1" spc="20" dirty="0">
                <a:latin typeface="Cambria"/>
                <a:cs typeface="Cambria"/>
              </a:rPr>
              <a:t>NRHP </a:t>
            </a:r>
            <a:r>
              <a:rPr sz="950" b="1" spc="10" dirty="0">
                <a:latin typeface="Cambria"/>
                <a:cs typeface="Cambria"/>
              </a:rPr>
              <a:t>criteria </a:t>
            </a:r>
            <a:r>
              <a:rPr sz="950" b="1" spc="20" dirty="0">
                <a:latin typeface="Cambria"/>
                <a:cs typeface="Cambria"/>
              </a:rPr>
              <a:t>when </a:t>
            </a:r>
            <a:r>
              <a:rPr sz="950" b="1" spc="15" dirty="0">
                <a:latin typeface="Cambria"/>
                <a:cs typeface="Cambria"/>
              </a:rPr>
              <a:t>evaluating</a:t>
            </a:r>
            <a:r>
              <a:rPr sz="950" b="1" spc="45" dirty="0">
                <a:latin typeface="Cambria"/>
                <a:cs typeface="Cambria"/>
              </a:rPr>
              <a:t> </a:t>
            </a:r>
            <a:r>
              <a:rPr sz="950" b="1" spc="15" dirty="0">
                <a:latin typeface="Cambria"/>
                <a:cs typeface="Cambria"/>
              </a:rPr>
              <a:t>roads?</a:t>
            </a:r>
            <a:endParaRPr sz="950" dirty="0">
              <a:latin typeface="Cambria"/>
              <a:cs typeface="Cambria"/>
            </a:endParaRPr>
          </a:p>
          <a:p>
            <a:pPr algn="ctr">
              <a:lnSpc>
                <a:spcPct val="100000"/>
              </a:lnSpc>
              <a:spcBef>
                <a:spcPts val="25"/>
              </a:spcBef>
            </a:pPr>
            <a:r>
              <a:rPr sz="950" b="1" spc="15" dirty="0">
                <a:solidFill>
                  <a:srgbClr val="808080"/>
                </a:solidFill>
                <a:latin typeface="Cambria"/>
                <a:cs typeface="Cambria"/>
              </a:rPr>
              <a:t>Answered: 395 Skipped:</a:t>
            </a:r>
            <a:r>
              <a:rPr sz="950" b="1" spc="-5" dirty="0">
                <a:solidFill>
                  <a:srgbClr val="808080"/>
                </a:solidFill>
                <a:latin typeface="Cambria"/>
                <a:cs typeface="Cambria"/>
              </a:rPr>
              <a:t> </a:t>
            </a:r>
            <a:r>
              <a:rPr sz="950" b="1" spc="15" dirty="0">
                <a:solidFill>
                  <a:srgbClr val="808080"/>
                </a:solidFill>
                <a:latin typeface="Cambria"/>
                <a:cs typeface="Cambria"/>
              </a:rPr>
              <a:t>129</a:t>
            </a:r>
            <a:endParaRPr sz="950" dirty="0">
              <a:latin typeface="Cambria"/>
              <a:cs typeface="Cambria"/>
            </a:endParaRPr>
          </a:p>
        </p:txBody>
      </p:sp>
      <p:graphicFrame>
        <p:nvGraphicFramePr>
          <p:cNvPr id="9" name="object 9"/>
          <p:cNvGraphicFramePr>
            <a:graphicFrameLocks noGrp="1"/>
          </p:cNvGraphicFramePr>
          <p:nvPr>
            <p:extLst>
              <p:ext uri="{D42A27DB-BD31-4B8C-83A1-F6EECF244321}">
                <p14:modId xmlns:p14="http://schemas.microsoft.com/office/powerpoint/2010/main" val="3344892850"/>
              </p:ext>
            </p:extLst>
          </p:nvPr>
        </p:nvGraphicFramePr>
        <p:xfrm>
          <a:off x="6285286" y="4495800"/>
          <a:ext cx="5478854" cy="1359624"/>
        </p:xfrm>
        <a:graphic>
          <a:graphicData uri="http://schemas.openxmlformats.org/drawingml/2006/table">
            <a:tbl>
              <a:tblPr firstRow="1" bandRow="1">
                <a:tableStyleId>{2D5ABB26-0587-4C30-8999-92F81FD0307C}</a:tableStyleId>
              </a:tblPr>
              <a:tblGrid>
                <a:gridCol w="3769599">
                  <a:extLst>
                    <a:ext uri="{9D8B030D-6E8A-4147-A177-3AD203B41FA5}">
                      <a16:colId xmlns="" xmlns:a16="http://schemas.microsoft.com/office/drawing/2014/main" val="20000"/>
                    </a:ext>
                  </a:extLst>
                </a:gridCol>
                <a:gridCol w="1709255">
                  <a:extLst>
                    <a:ext uri="{9D8B030D-6E8A-4147-A177-3AD203B41FA5}">
                      <a16:colId xmlns="" xmlns:a16="http://schemas.microsoft.com/office/drawing/2014/main" val="20001"/>
                    </a:ext>
                  </a:extLst>
                </a:gridCol>
              </a:tblGrid>
              <a:tr h="173420">
                <a:tc>
                  <a:txBody>
                    <a:bodyPr/>
                    <a:lstStyle/>
                    <a:p>
                      <a:pPr marL="60960">
                        <a:lnSpc>
                          <a:spcPct val="100000"/>
                        </a:lnSpc>
                        <a:spcBef>
                          <a:spcPts val="130"/>
                        </a:spcBef>
                      </a:pPr>
                      <a:r>
                        <a:rPr sz="850" b="1" spc="25" dirty="0">
                          <a:latin typeface="Cambria"/>
                          <a:cs typeface="Cambria"/>
                        </a:rPr>
                        <a:t>Answer</a:t>
                      </a:r>
                      <a:r>
                        <a:rPr sz="850" b="1" spc="-60" dirty="0">
                          <a:latin typeface="Cambria"/>
                          <a:cs typeface="Cambria"/>
                        </a:rPr>
                        <a:t> </a:t>
                      </a:r>
                      <a:r>
                        <a:rPr sz="850" b="1" spc="20" dirty="0">
                          <a:latin typeface="Cambria"/>
                          <a:cs typeface="Cambria"/>
                        </a:rPr>
                        <a:t>Choice</a:t>
                      </a:r>
                      <a:endParaRPr sz="850">
                        <a:latin typeface="Cambria"/>
                        <a:cs typeface="Cambria"/>
                      </a:endParaRPr>
                    </a:p>
                  </a:txBody>
                  <a:tcPr marL="0" marR="0" marT="0" marB="0">
                    <a:lnR w="5944">
                      <a:solidFill>
                        <a:srgbClr val="000000"/>
                      </a:solidFill>
                      <a:prstDash val="solid"/>
                    </a:lnR>
                    <a:lnT w="5144">
                      <a:solidFill>
                        <a:srgbClr val="000000"/>
                      </a:solidFill>
                      <a:prstDash val="solid"/>
                    </a:lnT>
                    <a:lnB w="5144">
                      <a:solidFill>
                        <a:srgbClr val="000000"/>
                      </a:solidFill>
                      <a:prstDash val="solid"/>
                    </a:lnB>
                    <a:solidFill>
                      <a:srgbClr val="D9D9D9"/>
                    </a:solidFill>
                  </a:tcPr>
                </a:tc>
                <a:tc>
                  <a:txBody>
                    <a:bodyPr/>
                    <a:lstStyle/>
                    <a:p>
                      <a:pPr marL="57150">
                        <a:lnSpc>
                          <a:spcPct val="100000"/>
                        </a:lnSpc>
                        <a:spcBef>
                          <a:spcPts val="130"/>
                        </a:spcBef>
                      </a:pPr>
                      <a:r>
                        <a:rPr sz="850" b="1" spc="25" dirty="0">
                          <a:latin typeface="Cambria"/>
                          <a:cs typeface="Cambria"/>
                        </a:rPr>
                        <a:t>Responses</a:t>
                      </a:r>
                      <a:endParaRPr sz="850">
                        <a:latin typeface="Cambria"/>
                        <a:cs typeface="Cambria"/>
                      </a:endParaRPr>
                    </a:p>
                  </a:txBody>
                  <a:tcPr marL="0" marR="0" marT="0" marB="0">
                    <a:lnL w="5944">
                      <a:solidFill>
                        <a:srgbClr val="000000"/>
                      </a:solidFill>
                      <a:prstDash val="solid"/>
                    </a:lnL>
                    <a:lnT w="5144">
                      <a:solidFill>
                        <a:srgbClr val="000000"/>
                      </a:solidFill>
                      <a:prstDash val="solid"/>
                    </a:lnT>
                    <a:lnB w="5144">
                      <a:solidFill>
                        <a:srgbClr val="000000"/>
                      </a:solidFill>
                      <a:prstDash val="solid"/>
                    </a:lnB>
                    <a:solidFill>
                      <a:srgbClr val="D9D9D9"/>
                    </a:solidFill>
                  </a:tcPr>
                </a:tc>
                <a:extLst>
                  <a:ext uri="{0D108BD9-81ED-4DB2-BD59-A6C34878D82A}">
                    <a16:rowId xmlns="" xmlns:a16="http://schemas.microsoft.com/office/drawing/2014/main" val="10000"/>
                  </a:ext>
                </a:extLst>
              </a:tr>
              <a:tr h="175535">
                <a:tc>
                  <a:txBody>
                    <a:bodyPr/>
                    <a:lstStyle/>
                    <a:p>
                      <a:pPr marL="60960">
                        <a:lnSpc>
                          <a:spcPct val="100000"/>
                        </a:lnSpc>
                        <a:spcBef>
                          <a:spcPts val="70"/>
                        </a:spcBef>
                      </a:pPr>
                      <a:r>
                        <a:rPr sz="950" spc="15" dirty="0">
                          <a:latin typeface="Cambria"/>
                          <a:cs typeface="Cambria"/>
                        </a:rPr>
                        <a:t>Lack </a:t>
                      </a:r>
                      <a:r>
                        <a:rPr sz="950" spc="10" dirty="0">
                          <a:latin typeface="Cambria"/>
                          <a:cs typeface="Cambria"/>
                        </a:rPr>
                        <a:t>of</a:t>
                      </a:r>
                      <a:r>
                        <a:rPr sz="950" spc="-65" dirty="0">
                          <a:latin typeface="Cambria"/>
                          <a:cs typeface="Cambria"/>
                        </a:rPr>
                        <a:t> </a:t>
                      </a:r>
                      <a:r>
                        <a:rPr sz="950" spc="15" dirty="0">
                          <a:latin typeface="Cambria"/>
                          <a:cs typeface="Cambria"/>
                        </a:rPr>
                        <a:t>context</a:t>
                      </a:r>
                      <a:endParaRPr sz="950" dirty="0">
                        <a:latin typeface="Cambria"/>
                        <a:cs typeface="Cambria"/>
                      </a:endParaRPr>
                    </a:p>
                  </a:txBody>
                  <a:tcPr marL="0" marR="0" marT="0" marB="0">
                    <a:lnR w="5944">
                      <a:solidFill>
                        <a:srgbClr val="000000"/>
                      </a:solidFill>
                      <a:prstDash val="solid"/>
                    </a:lnR>
                    <a:lnT w="5144">
                      <a:solidFill>
                        <a:srgbClr val="000000"/>
                      </a:solidFill>
                      <a:prstDash val="solid"/>
                    </a:lnT>
                    <a:lnB w="5944">
                      <a:solidFill>
                        <a:srgbClr val="000000"/>
                      </a:solidFill>
                      <a:prstDash val="solid"/>
                    </a:lnB>
                    <a:solidFill>
                      <a:srgbClr val="FFFFFF"/>
                    </a:solidFill>
                  </a:tcPr>
                </a:tc>
                <a:tc>
                  <a:txBody>
                    <a:bodyPr/>
                    <a:lstStyle/>
                    <a:p>
                      <a:pPr marL="57150">
                        <a:lnSpc>
                          <a:spcPct val="100000"/>
                        </a:lnSpc>
                        <a:spcBef>
                          <a:spcPts val="70"/>
                        </a:spcBef>
                        <a:tabLst>
                          <a:tab pos="1436370" algn="l"/>
                        </a:tabLst>
                      </a:pPr>
                      <a:r>
                        <a:rPr sz="950" spc="15" dirty="0">
                          <a:latin typeface="Cambria"/>
                          <a:cs typeface="Cambria"/>
                        </a:rPr>
                        <a:t>29.37%	116</a:t>
                      </a:r>
                      <a:endParaRPr sz="950">
                        <a:latin typeface="Cambria"/>
                        <a:cs typeface="Cambria"/>
                      </a:endParaRPr>
                    </a:p>
                  </a:txBody>
                  <a:tcPr marL="0" marR="0" marT="0" marB="0">
                    <a:lnL w="5944">
                      <a:solidFill>
                        <a:srgbClr val="000000"/>
                      </a:solidFill>
                      <a:prstDash val="solid"/>
                    </a:lnL>
                    <a:lnT w="5144">
                      <a:solidFill>
                        <a:srgbClr val="000000"/>
                      </a:solidFill>
                      <a:prstDash val="solid"/>
                    </a:lnT>
                    <a:lnB w="5944">
                      <a:solidFill>
                        <a:srgbClr val="000000"/>
                      </a:solidFill>
                      <a:prstDash val="solid"/>
                    </a:lnB>
                    <a:solidFill>
                      <a:srgbClr val="FFFFFF"/>
                    </a:solidFill>
                  </a:tcPr>
                </a:tc>
                <a:extLst>
                  <a:ext uri="{0D108BD9-81ED-4DB2-BD59-A6C34878D82A}">
                    <a16:rowId xmlns="" xmlns:a16="http://schemas.microsoft.com/office/drawing/2014/main" val="10001"/>
                  </a:ext>
                </a:extLst>
              </a:tr>
              <a:tr h="172923">
                <a:tc>
                  <a:txBody>
                    <a:bodyPr/>
                    <a:lstStyle/>
                    <a:p>
                      <a:pPr marL="60960">
                        <a:lnSpc>
                          <a:spcPct val="100000"/>
                        </a:lnSpc>
                        <a:spcBef>
                          <a:spcPts val="70"/>
                        </a:spcBef>
                      </a:pPr>
                      <a:r>
                        <a:rPr sz="950" spc="15" dirty="0">
                          <a:latin typeface="Cambria"/>
                          <a:cs typeface="Cambria"/>
                        </a:rPr>
                        <a:t>Evaluating</a:t>
                      </a:r>
                      <a:r>
                        <a:rPr sz="950" spc="-40" dirty="0">
                          <a:latin typeface="Cambria"/>
                          <a:cs typeface="Cambria"/>
                        </a:rPr>
                        <a:t> </a:t>
                      </a:r>
                      <a:r>
                        <a:rPr sz="950" spc="10" dirty="0">
                          <a:latin typeface="Cambria"/>
                          <a:cs typeface="Cambria"/>
                        </a:rPr>
                        <a:t>integrity</a:t>
                      </a:r>
                      <a:endParaRPr sz="950">
                        <a:latin typeface="Cambria"/>
                        <a:cs typeface="Cambria"/>
                      </a:endParaRPr>
                    </a:p>
                  </a:txBody>
                  <a:tcPr marL="0" marR="0" marT="0" marB="0">
                    <a:lnR w="5944">
                      <a:solidFill>
                        <a:srgbClr val="000000"/>
                      </a:solidFill>
                      <a:prstDash val="solid"/>
                    </a:lnR>
                    <a:lnT w="5944">
                      <a:solidFill>
                        <a:srgbClr val="000000"/>
                      </a:solidFill>
                      <a:prstDash val="solid"/>
                    </a:lnT>
                    <a:lnB w="5110">
                      <a:solidFill>
                        <a:srgbClr val="000000"/>
                      </a:solidFill>
                      <a:prstDash val="solid"/>
                    </a:lnB>
                    <a:solidFill>
                      <a:srgbClr val="FFFFFF"/>
                    </a:solidFill>
                  </a:tcPr>
                </a:tc>
                <a:tc>
                  <a:txBody>
                    <a:bodyPr/>
                    <a:lstStyle/>
                    <a:p>
                      <a:pPr marL="57150">
                        <a:lnSpc>
                          <a:spcPct val="100000"/>
                        </a:lnSpc>
                        <a:spcBef>
                          <a:spcPts val="70"/>
                        </a:spcBef>
                        <a:tabLst>
                          <a:tab pos="1436370" algn="l"/>
                        </a:tabLst>
                      </a:pPr>
                      <a:r>
                        <a:rPr sz="950" spc="15" dirty="0">
                          <a:latin typeface="Cambria"/>
                          <a:cs typeface="Cambria"/>
                        </a:rPr>
                        <a:t>35.95%	142</a:t>
                      </a:r>
                      <a:endParaRPr sz="950">
                        <a:latin typeface="Cambria"/>
                        <a:cs typeface="Cambria"/>
                      </a:endParaRPr>
                    </a:p>
                  </a:txBody>
                  <a:tcPr marL="0" marR="0" marT="0" marB="0">
                    <a:lnL w="5944">
                      <a:solidFill>
                        <a:srgbClr val="000000"/>
                      </a:solidFill>
                      <a:prstDash val="solid"/>
                    </a:lnL>
                    <a:lnT w="5944">
                      <a:solidFill>
                        <a:srgbClr val="000000"/>
                      </a:solidFill>
                      <a:prstDash val="solid"/>
                    </a:lnT>
                    <a:lnB w="5110">
                      <a:solidFill>
                        <a:srgbClr val="000000"/>
                      </a:solidFill>
                      <a:prstDash val="solid"/>
                    </a:lnB>
                    <a:solidFill>
                      <a:srgbClr val="FFFFFF"/>
                    </a:solidFill>
                  </a:tcPr>
                </a:tc>
                <a:extLst>
                  <a:ext uri="{0D108BD9-81ED-4DB2-BD59-A6C34878D82A}">
                    <a16:rowId xmlns="" xmlns:a16="http://schemas.microsoft.com/office/drawing/2014/main" val="10002"/>
                  </a:ext>
                </a:extLst>
              </a:tr>
              <a:tr h="175947">
                <a:tc>
                  <a:txBody>
                    <a:bodyPr/>
                    <a:lstStyle/>
                    <a:p>
                      <a:pPr marL="60960">
                        <a:lnSpc>
                          <a:spcPct val="100000"/>
                        </a:lnSpc>
                        <a:spcBef>
                          <a:spcPts val="70"/>
                        </a:spcBef>
                      </a:pPr>
                      <a:r>
                        <a:rPr sz="950" spc="15" dirty="0">
                          <a:latin typeface="Cambria"/>
                          <a:cs typeface="Cambria"/>
                        </a:rPr>
                        <a:t>Identifying</a:t>
                      </a:r>
                      <a:r>
                        <a:rPr sz="950" spc="-60" dirty="0">
                          <a:latin typeface="Cambria"/>
                          <a:cs typeface="Cambria"/>
                        </a:rPr>
                        <a:t> </a:t>
                      </a:r>
                      <a:r>
                        <a:rPr sz="950" spc="15" dirty="0">
                          <a:latin typeface="Cambria"/>
                          <a:cs typeface="Cambria"/>
                        </a:rPr>
                        <a:t>boundaries</a:t>
                      </a:r>
                      <a:endParaRPr sz="950">
                        <a:latin typeface="Cambria"/>
                        <a:cs typeface="Cambria"/>
                      </a:endParaRPr>
                    </a:p>
                  </a:txBody>
                  <a:tcPr marL="0" marR="0" marT="0" marB="0">
                    <a:lnR w="5944">
                      <a:solidFill>
                        <a:srgbClr val="000000"/>
                      </a:solidFill>
                      <a:prstDash val="solid"/>
                    </a:lnR>
                    <a:lnT w="5110">
                      <a:solidFill>
                        <a:srgbClr val="000000"/>
                      </a:solidFill>
                      <a:prstDash val="solid"/>
                    </a:lnT>
                    <a:lnB w="5110">
                      <a:solidFill>
                        <a:srgbClr val="000000"/>
                      </a:solidFill>
                      <a:prstDash val="solid"/>
                    </a:lnB>
                    <a:solidFill>
                      <a:srgbClr val="FFFFFF"/>
                    </a:solidFill>
                  </a:tcPr>
                </a:tc>
                <a:tc>
                  <a:txBody>
                    <a:bodyPr/>
                    <a:lstStyle/>
                    <a:p>
                      <a:pPr marL="57150">
                        <a:lnSpc>
                          <a:spcPct val="100000"/>
                        </a:lnSpc>
                        <a:spcBef>
                          <a:spcPts val="70"/>
                        </a:spcBef>
                        <a:tabLst>
                          <a:tab pos="1506855" algn="l"/>
                        </a:tabLst>
                      </a:pPr>
                      <a:r>
                        <a:rPr sz="950" spc="15" dirty="0">
                          <a:latin typeface="Cambria"/>
                          <a:cs typeface="Cambria"/>
                        </a:rPr>
                        <a:t>10.38%	</a:t>
                      </a:r>
                      <a:r>
                        <a:rPr sz="950" spc="10" dirty="0">
                          <a:latin typeface="Cambria"/>
                          <a:cs typeface="Cambria"/>
                        </a:rPr>
                        <a:t>41</a:t>
                      </a:r>
                      <a:endParaRPr sz="950">
                        <a:latin typeface="Cambria"/>
                        <a:cs typeface="Cambria"/>
                      </a:endParaRPr>
                    </a:p>
                  </a:txBody>
                  <a:tcPr marL="0" marR="0" marT="0" marB="0">
                    <a:lnL w="5944">
                      <a:solidFill>
                        <a:srgbClr val="000000"/>
                      </a:solidFill>
                      <a:prstDash val="solid"/>
                    </a:lnL>
                    <a:lnT w="5110">
                      <a:solidFill>
                        <a:srgbClr val="000000"/>
                      </a:solidFill>
                      <a:prstDash val="solid"/>
                    </a:lnT>
                    <a:lnB w="5110">
                      <a:solidFill>
                        <a:srgbClr val="000000"/>
                      </a:solidFill>
                      <a:prstDash val="solid"/>
                    </a:lnB>
                    <a:solidFill>
                      <a:srgbClr val="FFFFFF"/>
                    </a:solidFill>
                  </a:tcPr>
                </a:tc>
                <a:extLst>
                  <a:ext uri="{0D108BD9-81ED-4DB2-BD59-A6C34878D82A}">
                    <a16:rowId xmlns="" xmlns:a16="http://schemas.microsoft.com/office/drawing/2014/main" val="10003"/>
                  </a:ext>
                </a:extLst>
              </a:tr>
              <a:tr h="302097">
                <a:tc>
                  <a:txBody>
                    <a:bodyPr/>
                    <a:lstStyle/>
                    <a:p>
                      <a:pPr marL="60960">
                        <a:lnSpc>
                          <a:spcPts val="1120"/>
                        </a:lnSpc>
                      </a:pPr>
                      <a:r>
                        <a:rPr sz="950" spc="10" dirty="0">
                          <a:latin typeface="Cambria"/>
                          <a:cs typeface="Cambria"/>
                        </a:rPr>
                        <a:t>Identification of the </a:t>
                      </a:r>
                      <a:r>
                        <a:rPr sz="950" spc="15" dirty="0">
                          <a:latin typeface="Cambria"/>
                          <a:cs typeface="Cambria"/>
                        </a:rPr>
                        <a:t>primary resource type (engineering,</a:t>
                      </a:r>
                      <a:r>
                        <a:rPr sz="950" spc="50" dirty="0">
                          <a:latin typeface="Cambria"/>
                          <a:cs typeface="Cambria"/>
                        </a:rPr>
                        <a:t> </a:t>
                      </a:r>
                      <a:r>
                        <a:rPr sz="950" spc="15" dirty="0">
                          <a:latin typeface="Cambria"/>
                          <a:cs typeface="Cambria"/>
                        </a:rPr>
                        <a:t>roadside</a:t>
                      </a:r>
                      <a:endParaRPr sz="950">
                        <a:latin typeface="Cambria"/>
                        <a:cs typeface="Cambria"/>
                      </a:endParaRPr>
                    </a:p>
                    <a:p>
                      <a:pPr marL="60960">
                        <a:lnSpc>
                          <a:spcPct val="100000"/>
                        </a:lnSpc>
                        <a:spcBef>
                          <a:spcPts val="30"/>
                        </a:spcBef>
                      </a:pPr>
                      <a:r>
                        <a:rPr sz="950" spc="15" dirty="0">
                          <a:latin typeface="Cambria"/>
                          <a:cs typeface="Cambria"/>
                        </a:rPr>
                        <a:t>architecture, </a:t>
                      </a:r>
                      <a:r>
                        <a:rPr sz="950" spc="10" dirty="0">
                          <a:latin typeface="Cambria"/>
                          <a:cs typeface="Cambria"/>
                        </a:rPr>
                        <a:t>cultural </a:t>
                      </a:r>
                      <a:r>
                        <a:rPr sz="950" spc="15" dirty="0">
                          <a:latin typeface="Cambria"/>
                          <a:cs typeface="Cambria"/>
                        </a:rPr>
                        <a:t>landscapes,</a:t>
                      </a:r>
                      <a:r>
                        <a:rPr sz="950" spc="-35" dirty="0">
                          <a:latin typeface="Cambria"/>
                          <a:cs typeface="Cambria"/>
                        </a:rPr>
                        <a:t> </a:t>
                      </a:r>
                      <a:r>
                        <a:rPr sz="950" spc="10" dirty="0">
                          <a:latin typeface="Cambria"/>
                          <a:cs typeface="Cambria"/>
                        </a:rPr>
                        <a:t>etc.)</a:t>
                      </a:r>
                      <a:endParaRPr sz="950">
                        <a:latin typeface="Cambria"/>
                        <a:cs typeface="Cambria"/>
                      </a:endParaRPr>
                    </a:p>
                  </a:txBody>
                  <a:tcPr marL="0" marR="0" marT="0" marB="0">
                    <a:lnR w="5944">
                      <a:solidFill>
                        <a:srgbClr val="000000"/>
                      </a:solidFill>
                      <a:prstDash val="solid"/>
                    </a:lnR>
                    <a:lnT w="5110">
                      <a:solidFill>
                        <a:srgbClr val="000000"/>
                      </a:solidFill>
                      <a:prstDash val="solid"/>
                    </a:lnT>
                    <a:lnB w="5384">
                      <a:solidFill>
                        <a:srgbClr val="000000"/>
                      </a:solidFill>
                      <a:prstDash val="solid"/>
                    </a:lnB>
                    <a:solidFill>
                      <a:srgbClr val="FFFFFF"/>
                    </a:solidFill>
                  </a:tcPr>
                </a:tc>
                <a:tc>
                  <a:txBody>
                    <a:bodyPr/>
                    <a:lstStyle/>
                    <a:p>
                      <a:pPr marL="57150">
                        <a:lnSpc>
                          <a:spcPct val="100000"/>
                        </a:lnSpc>
                        <a:spcBef>
                          <a:spcPts val="570"/>
                        </a:spcBef>
                        <a:tabLst>
                          <a:tab pos="1506855" algn="l"/>
                        </a:tabLst>
                      </a:pPr>
                      <a:r>
                        <a:rPr sz="950" spc="15" dirty="0">
                          <a:latin typeface="Cambria"/>
                          <a:cs typeface="Cambria"/>
                        </a:rPr>
                        <a:t>4.81%	</a:t>
                      </a:r>
                      <a:r>
                        <a:rPr sz="950" spc="10" dirty="0">
                          <a:latin typeface="Cambria"/>
                          <a:cs typeface="Cambria"/>
                        </a:rPr>
                        <a:t>19</a:t>
                      </a:r>
                      <a:endParaRPr sz="950">
                        <a:latin typeface="Cambria"/>
                        <a:cs typeface="Cambria"/>
                      </a:endParaRPr>
                    </a:p>
                  </a:txBody>
                  <a:tcPr marL="0" marR="0" marT="0" marB="0">
                    <a:lnL w="5944">
                      <a:solidFill>
                        <a:srgbClr val="000000"/>
                      </a:solidFill>
                      <a:prstDash val="solid"/>
                    </a:lnL>
                    <a:lnT w="5110">
                      <a:solidFill>
                        <a:srgbClr val="000000"/>
                      </a:solidFill>
                      <a:prstDash val="solid"/>
                    </a:lnT>
                    <a:lnB w="5384">
                      <a:solidFill>
                        <a:srgbClr val="000000"/>
                      </a:solidFill>
                      <a:prstDash val="solid"/>
                    </a:lnB>
                    <a:solidFill>
                      <a:srgbClr val="FFFFFF"/>
                    </a:solidFill>
                  </a:tcPr>
                </a:tc>
                <a:extLst>
                  <a:ext uri="{0D108BD9-81ED-4DB2-BD59-A6C34878D82A}">
                    <a16:rowId xmlns="" xmlns:a16="http://schemas.microsoft.com/office/drawing/2014/main" val="10004"/>
                  </a:ext>
                </a:extLst>
              </a:tr>
              <a:tr h="184178">
                <a:tc>
                  <a:txBody>
                    <a:bodyPr/>
                    <a:lstStyle/>
                    <a:p>
                      <a:pPr marL="60960">
                        <a:lnSpc>
                          <a:spcPct val="100000"/>
                        </a:lnSpc>
                        <a:spcBef>
                          <a:spcPts val="90"/>
                        </a:spcBef>
                      </a:pPr>
                      <a:r>
                        <a:rPr sz="950" spc="15" dirty="0">
                          <a:latin typeface="Cambria"/>
                          <a:cs typeface="Cambria"/>
                        </a:rPr>
                        <a:t>Documentation</a:t>
                      </a:r>
                      <a:endParaRPr sz="950">
                        <a:latin typeface="Cambria"/>
                        <a:cs typeface="Cambria"/>
                      </a:endParaRPr>
                    </a:p>
                  </a:txBody>
                  <a:tcPr marL="0" marR="0" marT="0" marB="0">
                    <a:lnR w="5944">
                      <a:solidFill>
                        <a:srgbClr val="000000"/>
                      </a:solidFill>
                      <a:prstDash val="solid"/>
                    </a:lnR>
                    <a:lnT w="5384">
                      <a:solidFill>
                        <a:srgbClr val="000000"/>
                      </a:solidFill>
                      <a:prstDash val="solid"/>
                    </a:lnT>
                    <a:lnB w="5956">
                      <a:solidFill>
                        <a:srgbClr val="000000"/>
                      </a:solidFill>
                      <a:prstDash val="solid"/>
                    </a:lnB>
                    <a:solidFill>
                      <a:srgbClr val="FFFFFF"/>
                    </a:solidFill>
                  </a:tcPr>
                </a:tc>
                <a:tc>
                  <a:txBody>
                    <a:bodyPr/>
                    <a:lstStyle/>
                    <a:p>
                      <a:pPr marL="57150">
                        <a:lnSpc>
                          <a:spcPct val="100000"/>
                        </a:lnSpc>
                        <a:spcBef>
                          <a:spcPts val="90"/>
                        </a:spcBef>
                        <a:tabLst>
                          <a:tab pos="1506855" algn="l"/>
                        </a:tabLst>
                      </a:pPr>
                      <a:r>
                        <a:rPr sz="950" spc="15" dirty="0">
                          <a:latin typeface="Cambria"/>
                          <a:cs typeface="Cambria"/>
                        </a:rPr>
                        <a:t>10.13%	</a:t>
                      </a:r>
                      <a:r>
                        <a:rPr sz="950" spc="10" dirty="0">
                          <a:latin typeface="Cambria"/>
                          <a:cs typeface="Cambria"/>
                        </a:rPr>
                        <a:t>40</a:t>
                      </a:r>
                      <a:endParaRPr sz="950">
                        <a:latin typeface="Cambria"/>
                        <a:cs typeface="Cambria"/>
                      </a:endParaRPr>
                    </a:p>
                  </a:txBody>
                  <a:tcPr marL="0" marR="0" marT="0" marB="0">
                    <a:lnL w="5944">
                      <a:solidFill>
                        <a:srgbClr val="000000"/>
                      </a:solidFill>
                      <a:prstDash val="solid"/>
                    </a:lnL>
                    <a:lnT w="5384">
                      <a:solidFill>
                        <a:srgbClr val="000000"/>
                      </a:solidFill>
                      <a:prstDash val="solid"/>
                    </a:lnT>
                    <a:lnB w="5956">
                      <a:solidFill>
                        <a:srgbClr val="000000"/>
                      </a:solidFill>
                      <a:prstDash val="solid"/>
                    </a:lnB>
                    <a:solidFill>
                      <a:srgbClr val="FFFFFF"/>
                    </a:solidFill>
                  </a:tcPr>
                </a:tc>
                <a:extLst>
                  <a:ext uri="{0D108BD9-81ED-4DB2-BD59-A6C34878D82A}">
                    <a16:rowId xmlns="" xmlns:a16="http://schemas.microsoft.com/office/drawing/2014/main" val="10005"/>
                  </a:ext>
                </a:extLst>
              </a:tr>
              <a:tr h="175524">
                <a:tc>
                  <a:txBody>
                    <a:bodyPr/>
                    <a:lstStyle/>
                    <a:p>
                      <a:pPr marL="60960">
                        <a:lnSpc>
                          <a:spcPct val="100000"/>
                        </a:lnSpc>
                        <a:spcBef>
                          <a:spcPts val="120"/>
                        </a:spcBef>
                      </a:pPr>
                      <a:r>
                        <a:rPr sz="850" b="1" spc="20" dirty="0">
                          <a:latin typeface="Cambria"/>
                          <a:cs typeface="Cambria"/>
                        </a:rPr>
                        <a:t>Total</a:t>
                      </a:r>
                      <a:endParaRPr sz="850" dirty="0">
                        <a:latin typeface="Cambria"/>
                        <a:cs typeface="Cambria"/>
                      </a:endParaRPr>
                    </a:p>
                  </a:txBody>
                  <a:tcPr marL="0" marR="0" marT="0" marB="0">
                    <a:lnR w="5944">
                      <a:solidFill>
                        <a:srgbClr val="000000"/>
                      </a:solidFill>
                      <a:prstDash val="solid"/>
                    </a:lnR>
                    <a:lnT w="5956">
                      <a:solidFill>
                        <a:srgbClr val="000000"/>
                      </a:solidFill>
                      <a:prstDash val="solid"/>
                    </a:lnT>
                    <a:lnB w="5110">
                      <a:solidFill>
                        <a:srgbClr val="000000"/>
                      </a:solidFill>
                      <a:prstDash val="solid"/>
                    </a:lnB>
                    <a:solidFill>
                      <a:srgbClr val="DFDFDF"/>
                    </a:solidFill>
                  </a:tcPr>
                </a:tc>
                <a:tc>
                  <a:txBody>
                    <a:bodyPr/>
                    <a:lstStyle/>
                    <a:p>
                      <a:pPr marR="53340" algn="r">
                        <a:lnSpc>
                          <a:spcPct val="100000"/>
                        </a:lnSpc>
                        <a:spcBef>
                          <a:spcPts val="120"/>
                        </a:spcBef>
                      </a:pPr>
                      <a:r>
                        <a:rPr sz="850" b="1" spc="10" dirty="0">
                          <a:latin typeface="Cambria"/>
                          <a:cs typeface="Cambria"/>
                        </a:rPr>
                        <a:t>3</a:t>
                      </a:r>
                      <a:r>
                        <a:rPr sz="850" b="1" spc="5" dirty="0">
                          <a:latin typeface="Cambria"/>
                          <a:cs typeface="Cambria"/>
                        </a:rPr>
                        <a:t>9</a:t>
                      </a:r>
                      <a:r>
                        <a:rPr sz="850" b="1" dirty="0">
                          <a:latin typeface="Cambria"/>
                          <a:cs typeface="Cambria"/>
                        </a:rPr>
                        <a:t>5</a:t>
                      </a:r>
                      <a:endParaRPr sz="850" dirty="0">
                        <a:latin typeface="Cambria"/>
                        <a:cs typeface="Cambria"/>
                      </a:endParaRPr>
                    </a:p>
                  </a:txBody>
                  <a:tcPr marL="0" marR="0" marT="0" marB="0">
                    <a:lnL w="5944">
                      <a:solidFill>
                        <a:srgbClr val="000000"/>
                      </a:solidFill>
                      <a:prstDash val="solid"/>
                    </a:lnL>
                    <a:lnT w="5956">
                      <a:solidFill>
                        <a:srgbClr val="000000"/>
                      </a:solidFill>
                      <a:prstDash val="solid"/>
                    </a:lnT>
                    <a:lnB w="5110">
                      <a:solidFill>
                        <a:srgbClr val="000000"/>
                      </a:solidFill>
                      <a:prstDash val="solid"/>
                    </a:lnB>
                    <a:solidFill>
                      <a:srgbClr val="DFDFDF"/>
                    </a:solidFill>
                  </a:tcPr>
                </a:tc>
                <a:extLst>
                  <a:ext uri="{0D108BD9-81ED-4DB2-BD59-A6C34878D82A}">
                    <a16:rowId xmlns="" xmlns:a16="http://schemas.microsoft.com/office/drawing/2014/main" val="10006"/>
                  </a:ext>
                </a:extLst>
              </a:tr>
            </a:tbl>
          </a:graphicData>
        </a:graphic>
      </p:graphicFrame>
      <p:sp>
        <p:nvSpPr>
          <p:cNvPr id="10" name="object 10"/>
          <p:cNvSpPr/>
          <p:nvPr/>
        </p:nvSpPr>
        <p:spPr>
          <a:xfrm>
            <a:off x="6634945" y="1600200"/>
            <a:ext cx="4774391" cy="2874991"/>
          </a:xfrm>
          <a:prstGeom prst="rect">
            <a:avLst/>
          </a:prstGeom>
          <a:blipFill>
            <a:blip r:embed="rId3" cstate="print"/>
            <a:stretch>
              <a:fillRect/>
            </a:stretch>
          </a:blipFill>
        </p:spPr>
        <p:txBody>
          <a:bodyPr wrap="square" lIns="0" tIns="0" rIns="0" bIns="0" rtlCol="0"/>
          <a:lstStyle/>
          <a:p>
            <a:endParaRPr/>
          </a:p>
        </p:txBody>
      </p:sp>
      <p:sp>
        <p:nvSpPr>
          <p:cNvPr id="12" name="object 2"/>
          <p:cNvSpPr txBox="1">
            <a:spLocks/>
          </p:cNvSpPr>
          <p:nvPr/>
        </p:nvSpPr>
        <p:spPr>
          <a:xfrm>
            <a:off x="304800" y="152400"/>
            <a:ext cx="11582400" cy="436017"/>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400" spc="-5" dirty="0" smtClean="0">
                <a:solidFill>
                  <a:srgbClr val="E4CFB1"/>
                </a:solidFill>
                <a:latin typeface="Arial Black"/>
                <a:cs typeface="Arial Black"/>
              </a:rPr>
              <a:t>Historic </a:t>
            </a:r>
            <a:r>
              <a:rPr lang="en-US" sz="2400" spc="-20" dirty="0" smtClean="0">
                <a:solidFill>
                  <a:srgbClr val="E4CFB1"/>
                </a:solidFill>
                <a:latin typeface="Arial Black"/>
                <a:cs typeface="Arial Black"/>
              </a:rPr>
              <a:t>Roads </a:t>
            </a:r>
            <a:r>
              <a:rPr lang="en-US" sz="2400" spc="-5" dirty="0" smtClean="0">
                <a:solidFill>
                  <a:srgbClr val="E4CFB1"/>
                </a:solidFill>
                <a:latin typeface="Arial Black"/>
                <a:cs typeface="Arial Black"/>
              </a:rPr>
              <a:t>Online Survey</a:t>
            </a:r>
            <a:r>
              <a:rPr lang="en-US" sz="2400" spc="55" dirty="0" smtClean="0">
                <a:solidFill>
                  <a:srgbClr val="E4CFB1"/>
                </a:solidFill>
                <a:latin typeface="Arial Black"/>
                <a:cs typeface="Arial Black"/>
              </a:rPr>
              <a:t> </a:t>
            </a:r>
            <a:r>
              <a:rPr lang="en-US" sz="2400" spc="-5" dirty="0" smtClean="0">
                <a:solidFill>
                  <a:srgbClr val="E4CFB1"/>
                </a:solidFill>
                <a:latin typeface="Arial Black"/>
                <a:cs typeface="Arial Black"/>
              </a:rPr>
              <a:t>Questions – Needs and Challenges</a:t>
            </a:r>
            <a:endParaRPr lang="en-US" sz="2400" dirty="0">
              <a:latin typeface="Arial Black"/>
              <a:cs typeface="Arial Black"/>
            </a:endParaRPr>
          </a:p>
        </p:txBody>
      </p:sp>
      <p:sp>
        <p:nvSpPr>
          <p:cNvPr id="13" name="Rectangle 12"/>
          <p:cNvSpPr/>
          <p:nvPr/>
        </p:nvSpPr>
        <p:spPr>
          <a:xfrm>
            <a:off x="228600" y="5168205"/>
            <a:ext cx="5638800" cy="1384995"/>
          </a:xfrm>
          <a:prstGeom prst="rect">
            <a:avLst/>
          </a:prstGeom>
        </p:spPr>
        <p:txBody>
          <a:bodyPr wrap="square">
            <a:spAutoFit/>
          </a:bodyPr>
          <a:lstStyle/>
          <a:p>
            <a:pPr marL="285750" indent="-285750">
              <a:buFont typeface="Arial"/>
              <a:buChar char="•"/>
            </a:pPr>
            <a:r>
              <a:rPr lang="en-US" sz="1400" dirty="0">
                <a:solidFill>
                  <a:srgbClr val="FFFFFF"/>
                </a:solidFill>
              </a:rPr>
              <a:t>Over 80% of respondents stated that a more defined framework for evaluating historic roads was needed in their area.  </a:t>
            </a:r>
            <a:endParaRPr lang="en-US" sz="1400" dirty="0" smtClean="0">
              <a:solidFill>
                <a:srgbClr val="FFFFFF"/>
              </a:solidFill>
            </a:endParaRPr>
          </a:p>
          <a:p>
            <a:pPr marL="285750" indent="-285750">
              <a:buFont typeface="Arial"/>
              <a:buChar char="•"/>
            </a:pPr>
            <a:r>
              <a:rPr lang="en-US" sz="1400" dirty="0" smtClean="0">
                <a:solidFill>
                  <a:srgbClr val="FFFFFF"/>
                </a:solidFill>
              </a:rPr>
              <a:t>Most </a:t>
            </a:r>
            <a:r>
              <a:rPr lang="en-US" sz="1400" dirty="0">
                <a:solidFill>
                  <a:srgbClr val="FFFFFF"/>
                </a:solidFill>
              </a:rPr>
              <a:t>respondents cited Evaluating Integrity as the biggest challenge for applying National Register criterion to historic road resources, while a lower number felt the difficulties resulted from the lack of a local, state, or national context. </a:t>
            </a:r>
            <a:endParaRPr lang="en-US" sz="1400" dirty="0" smtClean="0">
              <a:solidFill>
                <a:srgbClr val="FFFFFF"/>
              </a:solidFill>
            </a:endParaRPr>
          </a:p>
        </p:txBody>
      </p:sp>
    </p:spTree>
    <p:extLst>
      <p:ext uri="{BB962C8B-B14F-4D97-AF65-F5344CB8AC3E}">
        <p14:creationId xmlns:p14="http://schemas.microsoft.com/office/powerpoint/2010/main" val="416015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38327" y="914400"/>
            <a:ext cx="5623560" cy="4754880"/>
          </a:xfrm>
          <a:custGeom>
            <a:avLst/>
            <a:gdLst/>
            <a:ahLst/>
            <a:cxnLst/>
            <a:rect l="l" t="t" r="r" b="b"/>
            <a:pathLst>
              <a:path w="5623560" h="4754880">
                <a:moveTo>
                  <a:pt x="0" y="4754880"/>
                </a:moveTo>
                <a:lnTo>
                  <a:pt x="5623560" y="4754880"/>
                </a:lnTo>
                <a:lnTo>
                  <a:pt x="5623560" y="0"/>
                </a:lnTo>
                <a:lnTo>
                  <a:pt x="0" y="0"/>
                </a:lnTo>
                <a:lnTo>
                  <a:pt x="0" y="4754880"/>
                </a:lnTo>
                <a:close/>
              </a:path>
            </a:pathLst>
          </a:custGeom>
          <a:solidFill>
            <a:srgbClr val="FFFFFF"/>
          </a:solidFill>
        </p:spPr>
        <p:txBody>
          <a:bodyPr wrap="square" lIns="0" tIns="0" rIns="0" bIns="0" rtlCol="0"/>
          <a:lstStyle/>
          <a:p>
            <a:endParaRPr/>
          </a:p>
        </p:txBody>
      </p:sp>
      <p:sp>
        <p:nvSpPr>
          <p:cNvPr id="4" name="object 4"/>
          <p:cNvSpPr txBox="1"/>
          <p:nvPr/>
        </p:nvSpPr>
        <p:spPr>
          <a:xfrm>
            <a:off x="572815" y="1027152"/>
            <a:ext cx="5250180" cy="305435"/>
          </a:xfrm>
          <a:prstGeom prst="rect">
            <a:avLst/>
          </a:prstGeom>
        </p:spPr>
        <p:txBody>
          <a:bodyPr vert="horz" wrap="square" lIns="0" tIns="0" rIns="0" bIns="0" rtlCol="0">
            <a:spAutoFit/>
          </a:bodyPr>
          <a:lstStyle/>
          <a:p>
            <a:pPr algn="ctr">
              <a:lnSpc>
                <a:spcPct val="100000"/>
              </a:lnSpc>
            </a:pPr>
            <a:r>
              <a:rPr sz="950" b="1" spc="20" dirty="0">
                <a:solidFill>
                  <a:srgbClr val="808080"/>
                </a:solidFill>
                <a:latin typeface="Cambria"/>
                <a:cs typeface="Cambria"/>
              </a:rPr>
              <a:t>Q29 </a:t>
            </a:r>
            <a:r>
              <a:rPr sz="950" b="1" spc="20" dirty="0">
                <a:latin typeface="Cambria"/>
                <a:cs typeface="Cambria"/>
              </a:rPr>
              <a:t>Would </a:t>
            </a:r>
            <a:r>
              <a:rPr sz="950" b="1" spc="10" dirty="0">
                <a:latin typeface="Cambria"/>
                <a:cs typeface="Cambria"/>
              </a:rPr>
              <a:t>a </a:t>
            </a:r>
            <a:r>
              <a:rPr sz="950" b="1" spc="15" dirty="0">
                <a:latin typeface="Cambria"/>
                <a:cs typeface="Cambria"/>
              </a:rPr>
              <a:t>national context </a:t>
            </a:r>
            <a:r>
              <a:rPr sz="950" b="1" spc="10" dirty="0">
                <a:latin typeface="Cambria"/>
                <a:cs typeface="Cambria"/>
              </a:rPr>
              <a:t>for </a:t>
            </a:r>
            <a:r>
              <a:rPr sz="950" b="1" spc="15" dirty="0">
                <a:latin typeface="Cambria"/>
                <a:cs typeface="Cambria"/>
              </a:rPr>
              <a:t>historic roads be </a:t>
            </a:r>
            <a:r>
              <a:rPr sz="950" b="1" spc="10" dirty="0">
                <a:latin typeface="Cambria"/>
                <a:cs typeface="Cambria"/>
              </a:rPr>
              <a:t>of </a:t>
            </a:r>
            <a:r>
              <a:rPr sz="950" b="1" spc="15" dirty="0">
                <a:latin typeface="Cambria"/>
                <a:cs typeface="Cambria"/>
              </a:rPr>
              <a:t>benefit </a:t>
            </a:r>
            <a:r>
              <a:rPr sz="950" b="1" spc="10" dirty="0">
                <a:latin typeface="Cambria"/>
                <a:cs typeface="Cambria"/>
              </a:rPr>
              <a:t>to </a:t>
            </a:r>
            <a:r>
              <a:rPr sz="950" b="1" spc="15" dirty="0">
                <a:latin typeface="Cambria"/>
                <a:cs typeface="Cambria"/>
              </a:rPr>
              <a:t>your</a:t>
            </a:r>
            <a:r>
              <a:rPr sz="950" b="1" spc="90" dirty="0">
                <a:latin typeface="Cambria"/>
                <a:cs typeface="Cambria"/>
              </a:rPr>
              <a:t> </a:t>
            </a:r>
            <a:r>
              <a:rPr sz="950" b="1" spc="15" dirty="0">
                <a:latin typeface="Cambria"/>
                <a:cs typeface="Cambria"/>
              </a:rPr>
              <a:t>agency/organization?</a:t>
            </a:r>
            <a:endParaRPr sz="950">
              <a:latin typeface="Cambria"/>
              <a:cs typeface="Cambria"/>
            </a:endParaRPr>
          </a:p>
          <a:p>
            <a:pPr algn="ctr">
              <a:lnSpc>
                <a:spcPct val="100000"/>
              </a:lnSpc>
              <a:spcBef>
                <a:spcPts val="25"/>
              </a:spcBef>
            </a:pPr>
            <a:r>
              <a:rPr sz="950" b="1" spc="15" dirty="0">
                <a:solidFill>
                  <a:srgbClr val="808080"/>
                </a:solidFill>
                <a:latin typeface="Cambria"/>
                <a:cs typeface="Cambria"/>
              </a:rPr>
              <a:t>Answered: 409 Skipped:</a:t>
            </a:r>
            <a:r>
              <a:rPr sz="950" b="1" spc="-5" dirty="0">
                <a:solidFill>
                  <a:srgbClr val="808080"/>
                </a:solidFill>
                <a:latin typeface="Cambria"/>
                <a:cs typeface="Cambria"/>
              </a:rPr>
              <a:t> </a:t>
            </a:r>
            <a:r>
              <a:rPr sz="950" b="1" spc="15" dirty="0">
                <a:solidFill>
                  <a:srgbClr val="808080"/>
                </a:solidFill>
                <a:latin typeface="Cambria"/>
                <a:cs typeface="Cambria"/>
              </a:rPr>
              <a:t>115</a:t>
            </a:r>
            <a:endParaRPr sz="950">
              <a:latin typeface="Cambria"/>
              <a:cs typeface="Cambria"/>
            </a:endParaRPr>
          </a:p>
        </p:txBody>
      </p:sp>
      <p:graphicFrame>
        <p:nvGraphicFramePr>
          <p:cNvPr id="5" name="object 5"/>
          <p:cNvGraphicFramePr>
            <a:graphicFrameLocks noGrp="1"/>
          </p:cNvGraphicFramePr>
          <p:nvPr>
            <p:extLst>
              <p:ext uri="{D42A27DB-BD31-4B8C-83A1-F6EECF244321}">
                <p14:modId xmlns:p14="http://schemas.microsoft.com/office/powerpoint/2010/main" val="2092604948"/>
              </p:ext>
            </p:extLst>
          </p:nvPr>
        </p:nvGraphicFramePr>
        <p:xfrm>
          <a:off x="455256" y="4343528"/>
          <a:ext cx="5478769" cy="1231818"/>
        </p:xfrm>
        <a:graphic>
          <a:graphicData uri="http://schemas.openxmlformats.org/drawingml/2006/table">
            <a:tbl>
              <a:tblPr firstRow="1" bandRow="1">
                <a:tableStyleId>{2D5ABB26-0587-4C30-8999-92F81FD0307C}</a:tableStyleId>
              </a:tblPr>
              <a:tblGrid>
                <a:gridCol w="3769537">
                  <a:extLst>
                    <a:ext uri="{9D8B030D-6E8A-4147-A177-3AD203B41FA5}">
                      <a16:colId xmlns="" xmlns:a16="http://schemas.microsoft.com/office/drawing/2014/main" val="20000"/>
                    </a:ext>
                  </a:extLst>
                </a:gridCol>
                <a:gridCol w="1709232">
                  <a:extLst>
                    <a:ext uri="{9D8B030D-6E8A-4147-A177-3AD203B41FA5}">
                      <a16:colId xmlns="" xmlns:a16="http://schemas.microsoft.com/office/drawing/2014/main" val="20001"/>
                    </a:ext>
                  </a:extLst>
                </a:gridCol>
              </a:tblGrid>
              <a:tr h="172948">
                <a:tc>
                  <a:txBody>
                    <a:bodyPr/>
                    <a:lstStyle/>
                    <a:p>
                      <a:pPr marL="60960">
                        <a:lnSpc>
                          <a:spcPct val="100000"/>
                        </a:lnSpc>
                        <a:spcBef>
                          <a:spcPts val="120"/>
                        </a:spcBef>
                      </a:pPr>
                      <a:r>
                        <a:rPr sz="850" b="1" spc="25" dirty="0">
                          <a:latin typeface="Cambria"/>
                          <a:cs typeface="Cambria"/>
                        </a:rPr>
                        <a:t>Answer</a:t>
                      </a:r>
                      <a:r>
                        <a:rPr sz="850" b="1" spc="-60" dirty="0">
                          <a:latin typeface="Cambria"/>
                          <a:cs typeface="Cambria"/>
                        </a:rPr>
                        <a:t> </a:t>
                      </a:r>
                      <a:r>
                        <a:rPr sz="850" b="1" spc="20" dirty="0">
                          <a:latin typeface="Cambria"/>
                          <a:cs typeface="Cambria"/>
                        </a:rPr>
                        <a:t>Choice</a:t>
                      </a:r>
                      <a:endParaRPr sz="850">
                        <a:latin typeface="Cambria"/>
                        <a:cs typeface="Cambria"/>
                      </a:endParaRPr>
                    </a:p>
                  </a:txBody>
                  <a:tcPr marL="0" marR="0" marT="0" marB="0">
                    <a:lnR w="5944">
                      <a:solidFill>
                        <a:srgbClr val="000000"/>
                      </a:solidFill>
                      <a:prstDash val="solid"/>
                    </a:lnR>
                    <a:lnT w="5944">
                      <a:solidFill>
                        <a:srgbClr val="000000"/>
                      </a:solidFill>
                      <a:prstDash val="solid"/>
                    </a:lnT>
                    <a:lnB w="5029">
                      <a:solidFill>
                        <a:srgbClr val="000000"/>
                      </a:solidFill>
                      <a:prstDash val="solid"/>
                    </a:lnB>
                    <a:solidFill>
                      <a:srgbClr val="D9D9D9"/>
                    </a:solidFill>
                  </a:tcPr>
                </a:tc>
                <a:tc>
                  <a:txBody>
                    <a:bodyPr/>
                    <a:lstStyle/>
                    <a:p>
                      <a:pPr marL="57150">
                        <a:lnSpc>
                          <a:spcPct val="100000"/>
                        </a:lnSpc>
                        <a:spcBef>
                          <a:spcPts val="120"/>
                        </a:spcBef>
                      </a:pPr>
                      <a:r>
                        <a:rPr sz="850" b="1" spc="25" dirty="0">
                          <a:latin typeface="Cambria"/>
                          <a:cs typeface="Cambria"/>
                        </a:rPr>
                        <a:t>Responses</a:t>
                      </a:r>
                      <a:endParaRPr sz="850">
                        <a:latin typeface="Cambria"/>
                        <a:cs typeface="Cambria"/>
                      </a:endParaRPr>
                    </a:p>
                  </a:txBody>
                  <a:tcPr marL="0" marR="0" marT="0" marB="0">
                    <a:lnL w="5944">
                      <a:solidFill>
                        <a:srgbClr val="000000"/>
                      </a:solidFill>
                      <a:prstDash val="solid"/>
                    </a:lnL>
                    <a:lnT w="5944">
                      <a:solidFill>
                        <a:srgbClr val="000000"/>
                      </a:solidFill>
                      <a:prstDash val="solid"/>
                    </a:lnT>
                    <a:lnB w="5029">
                      <a:solidFill>
                        <a:srgbClr val="000000"/>
                      </a:solidFill>
                      <a:prstDash val="solid"/>
                    </a:lnB>
                    <a:solidFill>
                      <a:srgbClr val="D9D9D9"/>
                    </a:solidFill>
                  </a:tcPr>
                </a:tc>
                <a:extLst>
                  <a:ext uri="{0D108BD9-81ED-4DB2-BD59-A6C34878D82A}">
                    <a16:rowId xmlns="" xmlns:a16="http://schemas.microsoft.com/office/drawing/2014/main" val="10000"/>
                  </a:ext>
                </a:extLst>
              </a:tr>
              <a:tr h="175938">
                <a:tc>
                  <a:txBody>
                    <a:bodyPr/>
                    <a:lstStyle/>
                    <a:p>
                      <a:pPr marL="60960">
                        <a:lnSpc>
                          <a:spcPct val="100000"/>
                        </a:lnSpc>
                        <a:spcBef>
                          <a:spcPts val="70"/>
                        </a:spcBef>
                      </a:pPr>
                      <a:r>
                        <a:rPr sz="950" spc="10" dirty="0">
                          <a:latin typeface="Cambria"/>
                          <a:cs typeface="Cambria"/>
                        </a:rPr>
                        <a:t>Yes, </a:t>
                      </a:r>
                      <a:r>
                        <a:rPr sz="950" spc="15" dirty="0">
                          <a:latin typeface="Cambria"/>
                          <a:cs typeface="Cambria"/>
                        </a:rPr>
                        <a:t>very </a:t>
                      </a:r>
                      <a:r>
                        <a:rPr sz="950" spc="20" dirty="0">
                          <a:latin typeface="Cambria"/>
                          <a:cs typeface="Cambria"/>
                        </a:rPr>
                        <a:t>much</a:t>
                      </a:r>
                      <a:r>
                        <a:rPr sz="950" spc="-50" dirty="0">
                          <a:latin typeface="Cambria"/>
                          <a:cs typeface="Cambria"/>
                        </a:rPr>
                        <a:t> </a:t>
                      </a:r>
                      <a:r>
                        <a:rPr sz="950" spc="10" dirty="0">
                          <a:latin typeface="Cambria"/>
                          <a:cs typeface="Cambria"/>
                        </a:rPr>
                        <a:t>so</a:t>
                      </a:r>
                      <a:endParaRPr sz="950">
                        <a:latin typeface="Cambria"/>
                        <a:cs typeface="Cambria"/>
                      </a:endParaRPr>
                    </a:p>
                  </a:txBody>
                  <a:tcPr marL="0" marR="0" marT="0" marB="0">
                    <a:lnR w="5944">
                      <a:solidFill>
                        <a:srgbClr val="000000"/>
                      </a:solidFill>
                      <a:prstDash val="solid"/>
                    </a:lnR>
                    <a:lnT w="5029">
                      <a:solidFill>
                        <a:srgbClr val="000000"/>
                      </a:solidFill>
                      <a:prstDash val="solid"/>
                    </a:lnT>
                    <a:lnB w="5109">
                      <a:solidFill>
                        <a:srgbClr val="000000"/>
                      </a:solidFill>
                      <a:prstDash val="solid"/>
                    </a:lnB>
                    <a:solidFill>
                      <a:srgbClr val="FFFFFF"/>
                    </a:solidFill>
                  </a:tcPr>
                </a:tc>
                <a:tc>
                  <a:txBody>
                    <a:bodyPr/>
                    <a:lstStyle/>
                    <a:p>
                      <a:pPr marL="57150">
                        <a:lnSpc>
                          <a:spcPct val="100000"/>
                        </a:lnSpc>
                        <a:spcBef>
                          <a:spcPts val="70"/>
                        </a:spcBef>
                        <a:tabLst>
                          <a:tab pos="1436370" algn="l"/>
                        </a:tabLst>
                      </a:pPr>
                      <a:r>
                        <a:rPr sz="950" spc="15" dirty="0">
                          <a:latin typeface="Cambria"/>
                          <a:cs typeface="Cambria"/>
                        </a:rPr>
                        <a:t>25.92%	106</a:t>
                      </a:r>
                      <a:endParaRPr sz="950">
                        <a:latin typeface="Cambria"/>
                        <a:cs typeface="Cambria"/>
                      </a:endParaRPr>
                    </a:p>
                  </a:txBody>
                  <a:tcPr marL="0" marR="0" marT="0" marB="0">
                    <a:lnL w="5944">
                      <a:solidFill>
                        <a:srgbClr val="000000"/>
                      </a:solidFill>
                      <a:prstDash val="solid"/>
                    </a:lnL>
                    <a:lnT w="5029">
                      <a:solidFill>
                        <a:srgbClr val="000000"/>
                      </a:solidFill>
                      <a:prstDash val="solid"/>
                    </a:lnT>
                    <a:lnB w="5109">
                      <a:solidFill>
                        <a:srgbClr val="000000"/>
                      </a:solidFill>
                      <a:prstDash val="solid"/>
                    </a:lnB>
                    <a:solidFill>
                      <a:srgbClr val="FFFFFF"/>
                    </a:solidFill>
                  </a:tcPr>
                </a:tc>
                <a:extLst>
                  <a:ext uri="{0D108BD9-81ED-4DB2-BD59-A6C34878D82A}">
                    <a16:rowId xmlns="" xmlns:a16="http://schemas.microsoft.com/office/drawing/2014/main" val="10001"/>
                  </a:ext>
                </a:extLst>
              </a:tr>
              <a:tr h="172811">
                <a:tc>
                  <a:txBody>
                    <a:bodyPr/>
                    <a:lstStyle/>
                    <a:p>
                      <a:pPr marL="60960">
                        <a:lnSpc>
                          <a:spcPct val="100000"/>
                        </a:lnSpc>
                        <a:spcBef>
                          <a:spcPts val="65"/>
                        </a:spcBef>
                      </a:pPr>
                      <a:r>
                        <a:rPr sz="950" spc="10" dirty="0">
                          <a:latin typeface="Cambria"/>
                          <a:cs typeface="Cambria"/>
                        </a:rPr>
                        <a:t>Yes, </a:t>
                      </a:r>
                      <a:r>
                        <a:rPr sz="950" spc="15" dirty="0">
                          <a:latin typeface="Cambria"/>
                          <a:cs typeface="Cambria"/>
                        </a:rPr>
                        <a:t>but not </a:t>
                      </a:r>
                      <a:r>
                        <a:rPr sz="950" spc="10" dirty="0">
                          <a:latin typeface="Cambria"/>
                          <a:cs typeface="Cambria"/>
                        </a:rPr>
                        <a:t>a </a:t>
                      </a:r>
                      <a:r>
                        <a:rPr sz="950" spc="15" dirty="0">
                          <a:latin typeface="Cambria"/>
                          <a:cs typeface="Cambria"/>
                        </a:rPr>
                        <a:t>top</a:t>
                      </a:r>
                      <a:r>
                        <a:rPr sz="950" spc="-30" dirty="0">
                          <a:latin typeface="Cambria"/>
                          <a:cs typeface="Cambria"/>
                        </a:rPr>
                        <a:t> </a:t>
                      </a:r>
                      <a:r>
                        <a:rPr sz="950" spc="10" dirty="0">
                          <a:latin typeface="Cambria"/>
                          <a:cs typeface="Cambria"/>
                        </a:rPr>
                        <a:t>priority</a:t>
                      </a:r>
                      <a:endParaRPr sz="950">
                        <a:latin typeface="Cambria"/>
                        <a:cs typeface="Cambria"/>
                      </a:endParaRPr>
                    </a:p>
                  </a:txBody>
                  <a:tcPr marL="0" marR="0" marT="0" marB="0">
                    <a:lnR w="5944">
                      <a:solidFill>
                        <a:srgbClr val="000000"/>
                      </a:solidFill>
                      <a:prstDash val="solid"/>
                    </a:lnR>
                    <a:lnT w="5109">
                      <a:solidFill>
                        <a:srgbClr val="000000"/>
                      </a:solidFill>
                      <a:prstDash val="solid"/>
                    </a:lnT>
                    <a:lnB w="6252">
                      <a:solidFill>
                        <a:srgbClr val="000000"/>
                      </a:solidFill>
                      <a:prstDash val="solid"/>
                    </a:lnB>
                    <a:solidFill>
                      <a:srgbClr val="FFFFFF"/>
                    </a:solidFill>
                  </a:tcPr>
                </a:tc>
                <a:tc>
                  <a:txBody>
                    <a:bodyPr/>
                    <a:lstStyle/>
                    <a:p>
                      <a:pPr marL="57150">
                        <a:lnSpc>
                          <a:spcPct val="100000"/>
                        </a:lnSpc>
                        <a:spcBef>
                          <a:spcPts val="65"/>
                        </a:spcBef>
                        <a:tabLst>
                          <a:tab pos="1436370" algn="l"/>
                        </a:tabLst>
                      </a:pPr>
                      <a:r>
                        <a:rPr sz="950" spc="15" dirty="0">
                          <a:latin typeface="Cambria"/>
                          <a:cs typeface="Cambria"/>
                        </a:rPr>
                        <a:t>33.74%	138</a:t>
                      </a:r>
                      <a:endParaRPr sz="950">
                        <a:latin typeface="Cambria"/>
                        <a:cs typeface="Cambria"/>
                      </a:endParaRPr>
                    </a:p>
                  </a:txBody>
                  <a:tcPr marL="0" marR="0" marT="0" marB="0">
                    <a:lnL w="5944">
                      <a:solidFill>
                        <a:srgbClr val="000000"/>
                      </a:solidFill>
                      <a:prstDash val="solid"/>
                    </a:lnL>
                    <a:lnT w="5109">
                      <a:solidFill>
                        <a:srgbClr val="000000"/>
                      </a:solidFill>
                      <a:prstDash val="solid"/>
                    </a:lnT>
                    <a:lnB w="6252">
                      <a:solidFill>
                        <a:srgbClr val="000000"/>
                      </a:solidFill>
                      <a:prstDash val="solid"/>
                    </a:lnB>
                    <a:solidFill>
                      <a:srgbClr val="FFFFFF"/>
                    </a:solidFill>
                  </a:tcPr>
                </a:tc>
                <a:extLst>
                  <a:ext uri="{0D108BD9-81ED-4DB2-BD59-A6C34878D82A}">
                    <a16:rowId xmlns="" xmlns:a16="http://schemas.microsoft.com/office/drawing/2014/main" val="10002"/>
                  </a:ext>
                </a:extLst>
              </a:tr>
              <a:tr h="175938">
                <a:tc>
                  <a:txBody>
                    <a:bodyPr/>
                    <a:lstStyle/>
                    <a:p>
                      <a:pPr marL="60960">
                        <a:lnSpc>
                          <a:spcPct val="100000"/>
                        </a:lnSpc>
                        <a:spcBef>
                          <a:spcPts val="65"/>
                        </a:spcBef>
                      </a:pPr>
                      <a:r>
                        <a:rPr sz="950" spc="15" dirty="0">
                          <a:latin typeface="Cambria"/>
                          <a:cs typeface="Cambria"/>
                        </a:rPr>
                        <a:t>Sure, </a:t>
                      </a:r>
                      <a:r>
                        <a:rPr sz="950" spc="20" dirty="0">
                          <a:latin typeface="Cambria"/>
                          <a:cs typeface="Cambria"/>
                        </a:rPr>
                        <a:t>why</a:t>
                      </a:r>
                      <a:r>
                        <a:rPr sz="950" spc="-80" dirty="0">
                          <a:latin typeface="Cambria"/>
                          <a:cs typeface="Cambria"/>
                        </a:rPr>
                        <a:t> </a:t>
                      </a:r>
                      <a:r>
                        <a:rPr sz="950" spc="15" dirty="0">
                          <a:latin typeface="Cambria"/>
                          <a:cs typeface="Cambria"/>
                        </a:rPr>
                        <a:t>not</a:t>
                      </a:r>
                      <a:endParaRPr sz="950">
                        <a:latin typeface="Cambria"/>
                        <a:cs typeface="Cambria"/>
                      </a:endParaRPr>
                    </a:p>
                  </a:txBody>
                  <a:tcPr marL="0" marR="0" marT="0" marB="0">
                    <a:lnR w="5944">
                      <a:solidFill>
                        <a:srgbClr val="000000"/>
                      </a:solidFill>
                      <a:prstDash val="solid"/>
                    </a:lnR>
                    <a:lnT w="6252">
                      <a:solidFill>
                        <a:srgbClr val="000000"/>
                      </a:solidFill>
                      <a:prstDash val="solid"/>
                    </a:lnT>
                    <a:lnB w="6241">
                      <a:solidFill>
                        <a:srgbClr val="000000"/>
                      </a:solidFill>
                      <a:prstDash val="solid"/>
                    </a:lnB>
                    <a:solidFill>
                      <a:srgbClr val="FFFFFF"/>
                    </a:solidFill>
                  </a:tcPr>
                </a:tc>
                <a:tc>
                  <a:txBody>
                    <a:bodyPr/>
                    <a:lstStyle/>
                    <a:p>
                      <a:pPr marL="57150">
                        <a:lnSpc>
                          <a:spcPct val="100000"/>
                        </a:lnSpc>
                        <a:spcBef>
                          <a:spcPts val="65"/>
                        </a:spcBef>
                        <a:tabLst>
                          <a:tab pos="1506855" algn="l"/>
                        </a:tabLst>
                      </a:pPr>
                      <a:r>
                        <a:rPr sz="950" spc="15" dirty="0">
                          <a:latin typeface="Cambria"/>
                          <a:cs typeface="Cambria"/>
                        </a:rPr>
                        <a:t>18.58%	</a:t>
                      </a:r>
                      <a:r>
                        <a:rPr sz="950" spc="10" dirty="0">
                          <a:latin typeface="Cambria"/>
                          <a:cs typeface="Cambria"/>
                        </a:rPr>
                        <a:t>76</a:t>
                      </a:r>
                      <a:endParaRPr sz="950">
                        <a:latin typeface="Cambria"/>
                        <a:cs typeface="Cambria"/>
                      </a:endParaRPr>
                    </a:p>
                  </a:txBody>
                  <a:tcPr marL="0" marR="0" marT="0" marB="0">
                    <a:lnL w="5944">
                      <a:solidFill>
                        <a:srgbClr val="000000"/>
                      </a:solidFill>
                      <a:prstDash val="solid"/>
                    </a:lnL>
                    <a:lnT w="6252">
                      <a:solidFill>
                        <a:srgbClr val="000000"/>
                      </a:solidFill>
                      <a:prstDash val="solid"/>
                    </a:lnT>
                    <a:lnB w="6241">
                      <a:solidFill>
                        <a:srgbClr val="000000"/>
                      </a:solidFill>
                      <a:prstDash val="solid"/>
                    </a:lnB>
                    <a:solidFill>
                      <a:srgbClr val="FFFFFF"/>
                    </a:solidFill>
                  </a:tcPr>
                </a:tc>
                <a:extLst>
                  <a:ext uri="{0D108BD9-81ED-4DB2-BD59-A6C34878D82A}">
                    <a16:rowId xmlns="" xmlns:a16="http://schemas.microsoft.com/office/drawing/2014/main" val="10003"/>
                  </a:ext>
                </a:extLst>
              </a:tr>
              <a:tr h="172806">
                <a:tc>
                  <a:txBody>
                    <a:bodyPr/>
                    <a:lstStyle/>
                    <a:p>
                      <a:pPr marL="60960">
                        <a:lnSpc>
                          <a:spcPct val="100000"/>
                        </a:lnSpc>
                        <a:spcBef>
                          <a:spcPts val="60"/>
                        </a:spcBef>
                      </a:pPr>
                      <a:r>
                        <a:rPr sz="950" spc="15" dirty="0">
                          <a:latin typeface="Cambria"/>
                          <a:cs typeface="Cambria"/>
                        </a:rPr>
                        <a:t>Maybe</a:t>
                      </a:r>
                      <a:endParaRPr sz="950">
                        <a:latin typeface="Cambria"/>
                        <a:cs typeface="Cambria"/>
                      </a:endParaRPr>
                    </a:p>
                  </a:txBody>
                  <a:tcPr marL="0" marR="0" marT="0" marB="0">
                    <a:lnR w="5944">
                      <a:solidFill>
                        <a:srgbClr val="000000"/>
                      </a:solidFill>
                      <a:prstDash val="solid"/>
                    </a:lnR>
                    <a:lnT w="6241">
                      <a:solidFill>
                        <a:srgbClr val="000000"/>
                      </a:solidFill>
                      <a:prstDash val="solid"/>
                    </a:lnT>
                    <a:lnB w="5109">
                      <a:solidFill>
                        <a:srgbClr val="000000"/>
                      </a:solidFill>
                      <a:prstDash val="solid"/>
                    </a:lnB>
                    <a:solidFill>
                      <a:srgbClr val="FFFFFF"/>
                    </a:solidFill>
                  </a:tcPr>
                </a:tc>
                <a:tc>
                  <a:txBody>
                    <a:bodyPr/>
                    <a:lstStyle/>
                    <a:p>
                      <a:pPr marL="57150">
                        <a:lnSpc>
                          <a:spcPct val="100000"/>
                        </a:lnSpc>
                        <a:spcBef>
                          <a:spcPts val="60"/>
                        </a:spcBef>
                        <a:tabLst>
                          <a:tab pos="1506855" algn="l"/>
                        </a:tabLst>
                      </a:pPr>
                      <a:r>
                        <a:rPr sz="950" spc="15" dirty="0">
                          <a:latin typeface="Cambria"/>
                          <a:cs typeface="Cambria"/>
                        </a:rPr>
                        <a:t>14.18%	</a:t>
                      </a:r>
                      <a:r>
                        <a:rPr sz="950" spc="10" dirty="0">
                          <a:latin typeface="Cambria"/>
                          <a:cs typeface="Cambria"/>
                        </a:rPr>
                        <a:t>58</a:t>
                      </a:r>
                      <a:endParaRPr sz="950">
                        <a:latin typeface="Cambria"/>
                        <a:cs typeface="Cambria"/>
                      </a:endParaRPr>
                    </a:p>
                  </a:txBody>
                  <a:tcPr marL="0" marR="0" marT="0" marB="0">
                    <a:lnL w="5944">
                      <a:solidFill>
                        <a:srgbClr val="000000"/>
                      </a:solidFill>
                      <a:prstDash val="solid"/>
                    </a:lnL>
                    <a:lnT w="6241">
                      <a:solidFill>
                        <a:srgbClr val="000000"/>
                      </a:solidFill>
                      <a:prstDash val="solid"/>
                    </a:lnT>
                    <a:lnB w="5109">
                      <a:solidFill>
                        <a:srgbClr val="000000"/>
                      </a:solidFill>
                      <a:prstDash val="solid"/>
                    </a:lnB>
                    <a:solidFill>
                      <a:srgbClr val="FFFFFF"/>
                    </a:solidFill>
                  </a:tcPr>
                </a:tc>
                <a:extLst>
                  <a:ext uri="{0D108BD9-81ED-4DB2-BD59-A6C34878D82A}">
                    <a16:rowId xmlns="" xmlns:a16="http://schemas.microsoft.com/office/drawing/2014/main" val="10004"/>
                  </a:ext>
                </a:extLst>
              </a:tr>
              <a:tr h="186717">
                <a:tc>
                  <a:txBody>
                    <a:bodyPr/>
                    <a:lstStyle/>
                    <a:p>
                      <a:pPr marL="60960">
                        <a:lnSpc>
                          <a:spcPct val="100000"/>
                        </a:lnSpc>
                        <a:spcBef>
                          <a:spcPts val="110"/>
                        </a:spcBef>
                      </a:pPr>
                      <a:r>
                        <a:rPr sz="950" spc="15" dirty="0">
                          <a:latin typeface="Cambria"/>
                          <a:cs typeface="Cambria"/>
                        </a:rPr>
                        <a:t>No, not</a:t>
                      </a:r>
                      <a:r>
                        <a:rPr sz="950" spc="-60" dirty="0">
                          <a:latin typeface="Cambria"/>
                          <a:cs typeface="Cambria"/>
                        </a:rPr>
                        <a:t> </a:t>
                      </a:r>
                      <a:r>
                        <a:rPr sz="950" spc="10" dirty="0">
                          <a:latin typeface="Cambria"/>
                          <a:cs typeface="Cambria"/>
                        </a:rPr>
                        <a:t>really</a:t>
                      </a:r>
                      <a:endParaRPr sz="950">
                        <a:latin typeface="Cambria"/>
                        <a:cs typeface="Cambria"/>
                      </a:endParaRPr>
                    </a:p>
                  </a:txBody>
                  <a:tcPr marL="0" marR="0" marT="0" marB="0">
                    <a:lnR w="5944">
                      <a:solidFill>
                        <a:srgbClr val="000000"/>
                      </a:solidFill>
                      <a:prstDash val="solid"/>
                    </a:lnR>
                    <a:lnT w="5109">
                      <a:solidFill>
                        <a:srgbClr val="000000"/>
                      </a:solidFill>
                      <a:prstDash val="solid"/>
                    </a:lnT>
                    <a:lnB w="6241">
                      <a:solidFill>
                        <a:srgbClr val="000000"/>
                      </a:solidFill>
                      <a:prstDash val="solid"/>
                    </a:lnB>
                    <a:solidFill>
                      <a:srgbClr val="FFFFFF"/>
                    </a:solidFill>
                  </a:tcPr>
                </a:tc>
                <a:tc>
                  <a:txBody>
                    <a:bodyPr/>
                    <a:lstStyle/>
                    <a:p>
                      <a:pPr marR="53340" algn="r">
                        <a:lnSpc>
                          <a:spcPct val="100000"/>
                        </a:lnSpc>
                        <a:spcBef>
                          <a:spcPts val="110"/>
                        </a:spcBef>
                        <a:tabLst>
                          <a:tab pos="1198245" algn="l"/>
                        </a:tabLst>
                      </a:pPr>
                      <a:r>
                        <a:rPr sz="950" spc="5" dirty="0">
                          <a:latin typeface="Cambria"/>
                          <a:cs typeface="Cambria"/>
                        </a:rPr>
                        <a:t>7.58</a:t>
                      </a:r>
                      <a:r>
                        <a:rPr sz="950" dirty="0">
                          <a:latin typeface="Cambria"/>
                          <a:cs typeface="Cambria"/>
                        </a:rPr>
                        <a:t>%	</a:t>
                      </a:r>
                      <a:r>
                        <a:rPr sz="950" spc="5" dirty="0">
                          <a:latin typeface="Cambria"/>
                          <a:cs typeface="Cambria"/>
                        </a:rPr>
                        <a:t>3</a:t>
                      </a:r>
                      <a:r>
                        <a:rPr sz="950" dirty="0">
                          <a:latin typeface="Cambria"/>
                          <a:cs typeface="Cambria"/>
                        </a:rPr>
                        <a:t>1</a:t>
                      </a:r>
                      <a:endParaRPr sz="950">
                        <a:latin typeface="Cambria"/>
                        <a:cs typeface="Cambria"/>
                      </a:endParaRPr>
                    </a:p>
                  </a:txBody>
                  <a:tcPr marL="0" marR="0" marT="0" marB="0">
                    <a:lnL w="5944">
                      <a:solidFill>
                        <a:srgbClr val="000000"/>
                      </a:solidFill>
                      <a:prstDash val="solid"/>
                    </a:lnL>
                    <a:lnT w="5109">
                      <a:solidFill>
                        <a:srgbClr val="000000"/>
                      </a:solidFill>
                      <a:prstDash val="solid"/>
                    </a:lnT>
                    <a:lnB w="6241">
                      <a:solidFill>
                        <a:srgbClr val="000000"/>
                      </a:solidFill>
                      <a:prstDash val="solid"/>
                    </a:lnB>
                    <a:solidFill>
                      <a:srgbClr val="FFFFFF"/>
                    </a:solidFill>
                  </a:tcPr>
                </a:tc>
                <a:extLst>
                  <a:ext uri="{0D108BD9-81ED-4DB2-BD59-A6C34878D82A}">
                    <a16:rowId xmlns="" xmlns:a16="http://schemas.microsoft.com/office/drawing/2014/main" val="10005"/>
                  </a:ext>
                </a:extLst>
              </a:tr>
              <a:tr h="174660">
                <a:tc>
                  <a:txBody>
                    <a:bodyPr/>
                    <a:lstStyle/>
                    <a:p>
                      <a:pPr marL="60960">
                        <a:lnSpc>
                          <a:spcPct val="100000"/>
                        </a:lnSpc>
                        <a:spcBef>
                          <a:spcPts val="120"/>
                        </a:spcBef>
                      </a:pPr>
                      <a:r>
                        <a:rPr sz="850" b="1" spc="20" dirty="0">
                          <a:latin typeface="Cambria"/>
                          <a:cs typeface="Cambria"/>
                        </a:rPr>
                        <a:t>Total</a:t>
                      </a:r>
                      <a:endParaRPr sz="850">
                        <a:latin typeface="Cambria"/>
                        <a:cs typeface="Cambria"/>
                      </a:endParaRPr>
                    </a:p>
                  </a:txBody>
                  <a:tcPr marL="0" marR="0" marT="0" marB="0">
                    <a:lnR w="5944">
                      <a:solidFill>
                        <a:srgbClr val="000000"/>
                      </a:solidFill>
                      <a:prstDash val="solid"/>
                    </a:lnR>
                    <a:lnT w="6241">
                      <a:solidFill>
                        <a:srgbClr val="000000"/>
                      </a:solidFill>
                      <a:prstDash val="solid"/>
                    </a:lnT>
                    <a:lnB w="6243">
                      <a:solidFill>
                        <a:srgbClr val="000000"/>
                      </a:solidFill>
                      <a:prstDash val="solid"/>
                    </a:lnB>
                    <a:solidFill>
                      <a:srgbClr val="DFDFDF"/>
                    </a:solidFill>
                  </a:tcPr>
                </a:tc>
                <a:tc>
                  <a:txBody>
                    <a:bodyPr/>
                    <a:lstStyle/>
                    <a:p>
                      <a:pPr marR="53340" algn="r">
                        <a:lnSpc>
                          <a:spcPct val="100000"/>
                        </a:lnSpc>
                        <a:spcBef>
                          <a:spcPts val="120"/>
                        </a:spcBef>
                      </a:pPr>
                      <a:r>
                        <a:rPr sz="850" b="1" spc="5" dirty="0">
                          <a:latin typeface="Cambria"/>
                          <a:cs typeface="Cambria"/>
                        </a:rPr>
                        <a:t>40</a:t>
                      </a:r>
                      <a:r>
                        <a:rPr sz="850" b="1" dirty="0">
                          <a:latin typeface="Cambria"/>
                          <a:cs typeface="Cambria"/>
                        </a:rPr>
                        <a:t>9</a:t>
                      </a:r>
                      <a:endParaRPr sz="850">
                        <a:latin typeface="Cambria"/>
                        <a:cs typeface="Cambria"/>
                      </a:endParaRPr>
                    </a:p>
                  </a:txBody>
                  <a:tcPr marL="0" marR="0" marT="0" marB="0">
                    <a:lnL w="5944">
                      <a:solidFill>
                        <a:srgbClr val="000000"/>
                      </a:solidFill>
                      <a:prstDash val="solid"/>
                    </a:lnL>
                    <a:lnT w="6241">
                      <a:solidFill>
                        <a:srgbClr val="000000"/>
                      </a:solidFill>
                      <a:prstDash val="solid"/>
                    </a:lnT>
                    <a:lnB w="6243">
                      <a:solidFill>
                        <a:srgbClr val="000000"/>
                      </a:solidFill>
                      <a:prstDash val="solid"/>
                    </a:lnB>
                    <a:solidFill>
                      <a:srgbClr val="DFDFDF"/>
                    </a:solidFill>
                  </a:tcPr>
                </a:tc>
                <a:extLst>
                  <a:ext uri="{0D108BD9-81ED-4DB2-BD59-A6C34878D82A}">
                    <a16:rowId xmlns="" xmlns:a16="http://schemas.microsoft.com/office/drawing/2014/main" val="10006"/>
                  </a:ext>
                </a:extLst>
              </a:tr>
            </a:tbl>
          </a:graphicData>
        </a:graphic>
      </p:graphicFrame>
      <p:sp>
        <p:nvSpPr>
          <p:cNvPr id="6" name="object 6"/>
          <p:cNvSpPr/>
          <p:nvPr/>
        </p:nvSpPr>
        <p:spPr>
          <a:xfrm>
            <a:off x="782184" y="1471295"/>
            <a:ext cx="4820856" cy="272386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140196" y="943356"/>
            <a:ext cx="5806440" cy="4754880"/>
          </a:xfrm>
          <a:custGeom>
            <a:avLst/>
            <a:gdLst/>
            <a:ahLst/>
            <a:cxnLst/>
            <a:rect l="l" t="t" r="r" b="b"/>
            <a:pathLst>
              <a:path w="5806440" h="4754880">
                <a:moveTo>
                  <a:pt x="0" y="4754880"/>
                </a:moveTo>
                <a:lnTo>
                  <a:pt x="5806440" y="4754880"/>
                </a:lnTo>
                <a:lnTo>
                  <a:pt x="5806440" y="0"/>
                </a:lnTo>
                <a:lnTo>
                  <a:pt x="0" y="0"/>
                </a:lnTo>
                <a:lnTo>
                  <a:pt x="0" y="4754880"/>
                </a:lnTo>
                <a:close/>
              </a:path>
            </a:pathLst>
          </a:custGeom>
          <a:solidFill>
            <a:srgbClr val="FFFFFF"/>
          </a:solidFill>
        </p:spPr>
        <p:txBody>
          <a:bodyPr wrap="square" lIns="0" tIns="0" rIns="0" bIns="0" rtlCol="0"/>
          <a:lstStyle/>
          <a:p>
            <a:endParaRPr/>
          </a:p>
        </p:txBody>
      </p:sp>
      <p:sp>
        <p:nvSpPr>
          <p:cNvPr id="8" name="object 8"/>
          <p:cNvSpPr txBox="1"/>
          <p:nvPr/>
        </p:nvSpPr>
        <p:spPr>
          <a:xfrm>
            <a:off x="7274376" y="1023038"/>
            <a:ext cx="3634104" cy="302260"/>
          </a:xfrm>
          <a:prstGeom prst="rect">
            <a:avLst/>
          </a:prstGeom>
        </p:spPr>
        <p:txBody>
          <a:bodyPr vert="horz" wrap="square" lIns="0" tIns="0" rIns="0" bIns="0" rtlCol="0">
            <a:spAutoFit/>
          </a:bodyPr>
          <a:lstStyle/>
          <a:p>
            <a:pPr algn="ctr">
              <a:lnSpc>
                <a:spcPct val="100000"/>
              </a:lnSpc>
            </a:pPr>
            <a:r>
              <a:rPr sz="950" b="1" spc="20" dirty="0">
                <a:solidFill>
                  <a:srgbClr val="808080"/>
                </a:solidFill>
                <a:latin typeface="Cambria"/>
                <a:cs typeface="Cambria"/>
              </a:rPr>
              <a:t>Q30 </a:t>
            </a:r>
            <a:r>
              <a:rPr sz="950" b="1" spc="15" dirty="0">
                <a:latin typeface="Cambria"/>
                <a:cs typeface="Cambria"/>
              </a:rPr>
              <a:t>Which would be </a:t>
            </a:r>
            <a:r>
              <a:rPr sz="950" b="1" spc="10" dirty="0">
                <a:latin typeface="Cambria"/>
                <a:cs typeface="Cambria"/>
              </a:rPr>
              <a:t>of </a:t>
            </a:r>
            <a:r>
              <a:rPr sz="950" b="1" spc="15" dirty="0">
                <a:latin typeface="Cambria"/>
                <a:cs typeface="Cambria"/>
              </a:rPr>
              <a:t>most use </a:t>
            </a:r>
            <a:r>
              <a:rPr sz="950" b="1" spc="10" dirty="0">
                <a:latin typeface="Cambria"/>
                <a:cs typeface="Cambria"/>
              </a:rPr>
              <a:t>to </a:t>
            </a:r>
            <a:r>
              <a:rPr sz="950" b="1" spc="15" dirty="0">
                <a:latin typeface="Cambria"/>
                <a:cs typeface="Cambria"/>
              </a:rPr>
              <a:t>your</a:t>
            </a:r>
            <a:r>
              <a:rPr sz="950" b="1" spc="70" dirty="0">
                <a:latin typeface="Cambria"/>
                <a:cs typeface="Cambria"/>
              </a:rPr>
              <a:t> </a:t>
            </a:r>
            <a:r>
              <a:rPr sz="950" b="1" spc="15" dirty="0">
                <a:latin typeface="Cambria"/>
                <a:cs typeface="Cambria"/>
              </a:rPr>
              <a:t>agency/organization?</a:t>
            </a:r>
            <a:endParaRPr sz="950">
              <a:latin typeface="Cambria"/>
              <a:cs typeface="Cambria"/>
            </a:endParaRPr>
          </a:p>
          <a:p>
            <a:pPr algn="ctr">
              <a:lnSpc>
                <a:spcPct val="100000"/>
              </a:lnSpc>
            </a:pPr>
            <a:r>
              <a:rPr sz="950" b="1" spc="15" dirty="0">
                <a:solidFill>
                  <a:srgbClr val="808080"/>
                </a:solidFill>
                <a:latin typeface="Cambria"/>
                <a:cs typeface="Cambria"/>
              </a:rPr>
              <a:t>Answered: 401 Skipped:</a:t>
            </a:r>
            <a:r>
              <a:rPr sz="950" b="1" spc="-5" dirty="0">
                <a:solidFill>
                  <a:srgbClr val="808080"/>
                </a:solidFill>
                <a:latin typeface="Cambria"/>
                <a:cs typeface="Cambria"/>
              </a:rPr>
              <a:t> </a:t>
            </a:r>
            <a:r>
              <a:rPr sz="950" b="1" spc="15" dirty="0">
                <a:solidFill>
                  <a:srgbClr val="808080"/>
                </a:solidFill>
                <a:latin typeface="Cambria"/>
                <a:cs typeface="Cambria"/>
              </a:rPr>
              <a:t>123</a:t>
            </a:r>
            <a:endParaRPr sz="950">
              <a:latin typeface="Cambria"/>
              <a:cs typeface="Cambria"/>
            </a:endParaRPr>
          </a:p>
        </p:txBody>
      </p:sp>
      <p:graphicFrame>
        <p:nvGraphicFramePr>
          <p:cNvPr id="9" name="object 9"/>
          <p:cNvGraphicFramePr>
            <a:graphicFrameLocks noGrp="1"/>
          </p:cNvGraphicFramePr>
          <p:nvPr>
            <p:extLst>
              <p:ext uri="{D42A27DB-BD31-4B8C-83A1-F6EECF244321}">
                <p14:modId xmlns:p14="http://schemas.microsoft.com/office/powerpoint/2010/main" val="90490278"/>
              </p:ext>
            </p:extLst>
          </p:nvPr>
        </p:nvGraphicFramePr>
        <p:xfrm>
          <a:off x="6348929" y="4362119"/>
          <a:ext cx="5478795" cy="1230044"/>
        </p:xfrm>
        <a:graphic>
          <a:graphicData uri="http://schemas.openxmlformats.org/drawingml/2006/table">
            <a:tbl>
              <a:tblPr firstRow="1" bandRow="1">
                <a:tableStyleId>{2D5ABB26-0587-4C30-8999-92F81FD0307C}</a:tableStyleId>
              </a:tblPr>
              <a:tblGrid>
                <a:gridCol w="3769562">
                  <a:extLst>
                    <a:ext uri="{9D8B030D-6E8A-4147-A177-3AD203B41FA5}">
                      <a16:colId xmlns="" xmlns:a16="http://schemas.microsoft.com/office/drawing/2014/main" val="20000"/>
                    </a:ext>
                  </a:extLst>
                </a:gridCol>
                <a:gridCol w="1709233">
                  <a:extLst>
                    <a:ext uri="{9D8B030D-6E8A-4147-A177-3AD203B41FA5}">
                      <a16:colId xmlns="" xmlns:a16="http://schemas.microsoft.com/office/drawing/2014/main" val="20001"/>
                    </a:ext>
                  </a:extLst>
                </a:gridCol>
              </a:tblGrid>
              <a:tr h="172787">
                <a:tc>
                  <a:txBody>
                    <a:bodyPr/>
                    <a:lstStyle/>
                    <a:p>
                      <a:pPr marL="60960">
                        <a:lnSpc>
                          <a:spcPct val="100000"/>
                        </a:lnSpc>
                        <a:spcBef>
                          <a:spcPts val="130"/>
                        </a:spcBef>
                      </a:pPr>
                      <a:r>
                        <a:rPr sz="850" b="1" spc="25" dirty="0">
                          <a:latin typeface="Cambria"/>
                          <a:cs typeface="Cambria"/>
                        </a:rPr>
                        <a:t>Answer</a:t>
                      </a:r>
                      <a:r>
                        <a:rPr sz="850" b="1" spc="-60" dirty="0">
                          <a:latin typeface="Cambria"/>
                          <a:cs typeface="Cambria"/>
                        </a:rPr>
                        <a:t> </a:t>
                      </a:r>
                      <a:r>
                        <a:rPr sz="850" b="1" spc="20" dirty="0">
                          <a:latin typeface="Cambria"/>
                          <a:cs typeface="Cambria"/>
                        </a:rPr>
                        <a:t>Choice</a:t>
                      </a:r>
                      <a:endParaRPr sz="850">
                        <a:latin typeface="Cambria"/>
                        <a:cs typeface="Cambria"/>
                      </a:endParaRPr>
                    </a:p>
                  </a:txBody>
                  <a:tcPr marL="0" marR="0" marT="0" marB="0">
                    <a:lnR w="5944">
                      <a:solidFill>
                        <a:srgbClr val="000000"/>
                      </a:solidFill>
                      <a:prstDash val="solid"/>
                    </a:lnR>
                    <a:lnT w="5029">
                      <a:solidFill>
                        <a:srgbClr val="000000"/>
                      </a:solidFill>
                      <a:prstDash val="solid"/>
                    </a:lnT>
                    <a:lnB w="6287">
                      <a:solidFill>
                        <a:srgbClr val="000000"/>
                      </a:solidFill>
                      <a:prstDash val="solid"/>
                    </a:lnB>
                    <a:solidFill>
                      <a:srgbClr val="D9D9D9"/>
                    </a:solidFill>
                  </a:tcPr>
                </a:tc>
                <a:tc>
                  <a:txBody>
                    <a:bodyPr/>
                    <a:lstStyle/>
                    <a:p>
                      <a:pPr marL="57150">
                        <a:lnSpc>
                          <a:spcPct val="100000"/>
                        </a:lnSpc>
                        <a:spcBef>
                          <a:spcPts val="130"/>
                        </a:spcBef>
                      </a:pPr>
                      <a:r>
                        <a:rPr sz="850" b="1" spc="25" dirty="0">
                          <a:latin typeface="Cambria"/>
                          <a:cs typeface="Cambria"/>
                        </a:rPr>
                        <a:t>Responses</a:t>
                      </a:r>
                      <a:endParaRPr sz="850">
                        <a:latin typeface="Cambria"/>
                        <a:cs typeface="Cambria"/>
                      </a:endParaRPr>
                    </a:p>
                  </a:txBody>
                  <a:tcPr marL="0" marR="0" marT="0" marB="0">
                    <a:lnL w="5944">
                      <a:solidFill>
                        <a:srgbClr val="000000"/>
                      </a:solidFill>
                      <a:prstDash val="solid"/>
                    </a:lnL>
                    <a:lnT w="5029">
                      <a:solidFill>
                        <a:srgbClr val="000000"/>
                      </a:solidFill>
                      <a:prstDash val="solid"/>
                    </a:lnT>
                    <a:lnB w="6287">
                      <a:solidFill>
                        <a:srgbClr val="000000"/>
                      </a:solidFill>
                      <a:prstDash val="solid"/>
                    </a:lnB>
                    <a:solidFill>
                      <a:srgbClr val="D9D9D9"/>
                    </a:solidFill>
                  </a:tcPr>
                </a:tc>
                <a:extLst>
                  <a:ext uri="{0D108BD9-81ED-4DB2-BD59-A6C34878D82A}">
                    <a16:rowId xmlns="" xmlns:a16="http://schemas.microsoft.com/office/drawing/2014/main" val="10000"/>
                  </a:ext>
                </a:extLst>
              </a:tr>
              <a:tr h="175976">
                <a:tc>
                  <a:txBody>
                    <a:bodyPr/>
                    <a:lstStyle/>
                    <a:p>
                      <a:pPr marL="60960">
                        <a:lnSpc>
                          <a:spcPct val="100000"/>
                        </a:lnSpc>
                        <a:spcBef>
                          <a:spcPts val="70"/>
                        </a:spcBef>
                      </a:pPr>
                      <a:r>
                        <a:rPr sz="950" spc="15" dirty="0">
                          <a:latin typeface="Cambria"/>
                          <a:cs typeface="Cambria"/>
                        </a:rPr>
                        <a:t>National</a:t>
                      </a:r>
                      <a:r>
                        <a:rPr sz="950" spc="-70" dirty="0">
                          <a:latin typeface="Cambria"/>
                          <a:cs typeface="Cambria"/>
                        </a:rPr>
                        <a:t> </a:t>
                      </a:r>
                      <a:r>
                        <a:rPr sz="950" spc="15" dirty="0">
                          <a:latin typeface="Cambria"/>
                          <a:cs typeface="Cambria"/>
                        </a:rPr>
                        <a:t>Context</a:t>
                      </a:r>
                      <a:endParaRPr sz="950">
                        <a:latin typeface="Cambria"/>
                        <a:cs typeface="Cambria"/>
                      </a:endParaRPr>
                    </a:p>
                  </a:txBody>
                  <a:tcPr marL="0" marR="0" marT="0" marB="0">
                    <a:lnR w="5944">
                      <a:solidFill>
                        <a:srgbClr val="000000"/>
                      </a:solidFill>
                      <a:prstDash val="solid"/>
                    </a:lnR>
                    <a:lnT w="6287">
                      <a:solidFill>
                        <a:srgbClr val="000000"/>
                      </a:solidFill>
                      <a:prstDash val="solid"/>
                    </a:lnT>
                    <a:lnB w="6241">
                      <a:solidFill>
                        <a:srgbClr val="000000"/>
                      </a:solidFill>
                      <a:prstDash val="solid"/>
                    </a:lnB>
                    <a:solidFill>
                      <a:srgbClr val="FFFFFF"/>
                    </a:solidFill>
                  </a:tcPr>
                </a:tc>
                <a:tc>
                  <a:txBody>
                    <a:bodyPr/>
                    <a:lstStyle/>
                    <a:p>
                      <a:pPr marL="57150">
                        <a:lnSpc>
                          <a:spcPct val="100000"/>
                        </a:lnSpc>
                        <a:spcBef>
                          <a:spcPts val="70"/>
                        </a:spcBef>
                        <a:tabLst>
                          <a:tab pos="1506855" algn="l"/>
                        </a:tabLst>
                      </a:pPr>
                      <a:r>
                        <a:rPr sz="950" spc="15" dirty="0">
                          <a:latin typeface="Cambria"/>
                          <a:cs typeface="Cambria"/>
                        </a:rPr>
                        <a:t>6.23%	</a:t>
                      </a:r>
                      <a:r>
                        <a:rPr sz="950" spc="10" dirty="0">
                          <a:latin typeface="Cambria"/>
                          <a:cs typeface="Cambria"/>
                        </a:rPr>
                        <a:t>25</a:t>
                      </a:r>
                      <a:endParaRPr sz="950">
                        <a:latin typeface="Cambria"/>
                        <a:cs typeface="Cambria"/>
                      </a:endParaRPr>
                    </a:p>
                  </a:txBody>
                  <a:tcPr marL="0" marR="0" marT="0" marB="0">
                    <a:lnL w="5944">
                      <a:solidFill>
                        <a:srgbClr val="000000"/>
                      </a:solidFill>
                      <a:prstDash val="solid"/>
                    </a:lnL>
                    <a:lnT w="6287">
                      <a:solidFill>
                        <a:srgbClr val="000000"/>
                      </a:solidFill>
                      <a:prstDash val="solid"/>
                    </a:lnT>
                    <a:lnB w="6241">
                      <a:solidFill>
                        <a:srgbClr val="000000"/>
                      </a:solidFill>
                      <a:prstDash val="solid"/>
                    </a:lnB>
                    <a:solidFill>
                      <a:srgbClr val="FFFFFF"/>
                    </a:solidFill>
                  </a:tcPr>
                </a:tc>
                <a:extLst>
                  <a:ext uri="{0D108BD9-81ED-4DB2-BD59-A6C34878D82A}">
                    <a16:rowId xmlns="" xmlns:a16="http://schemas.microsoft.com/office/drawing/2014/main" val="10001"/>
                  </a:ext>
                </a:extLst>
              </a:tr>
              <a:tr h="172827">
                <a:tc>
                  <a:txBody>
                    <a:bodyPr/>
                    <a:lstStyle/>
                    <a:p>
                      <a:pPr marL="60960">
                        <a:lnSpc>
                          <a:spcPct val="100000"/>
                        </a:lnSpc>
                        <a:spcBef>
                          <a:spcPts val="60"/>
                        </a:spcBef>
                      </a:pPr>
                      <a:r>
                        <a:rPr sz="950" spc="15" dirty="0">
                          <a:latin typeface="Cambria"/>
                          <a:cs typeface="Cambria"/>
                        </a:rPr>
                        <a:t>Regional</a:t>
                      </a:r>
                      <a:r>
                        <a:rPr sz="950" spc="-60" dirty="0">
                          <a:latin typeface="Cambria"/>
                          <a:cs typeface="Cambria"/>
                        </a:rPr>
                        <a:t> </a:t>
                      </a:r>
                      <a:r>
                        <a:rPr sz="950" spc="15" dirty="0">
                          <a:latin typeface="Cambria"/>
                          <a:cs typeface="Cambria"/>
                        </a:rPr>
                        <a:t>Context</a:t>
                      </a:r>
                      <a:endParaRPr sz="950">
                        <a:latin typeface="Cambria"/>
                        <a:cs typeface="Cambria"/>
                      </a:endParaRPr>
                    </a:p>
                  </a:txBody>
                  <a:tcPr marL="0" marR="0" marT="0" marB="0">
                    <a:lnR w="5944">
                      <a:solidFill>
                        <a:srgbClr val="000000"/>
                      </a:solidFill>
                      <a:prstDash val="solid"/>
                    </a:lnR>
                    <a:lnT w="6241">
                      <a:solidFill>
                        <a:srgbClr val="000000"/>
                      </a:solidFill>
                      <a:prstDash val="solid"/>
                    </a:lnT>
                    <a:lnB w="5109">
                      <a:solidFill>
                        <a:srgbClr val="000000"/>
                      </a:solidFill>
                      <a:prstDash val="solid"/>
                    </a:lnB>
                    <a:solidFill>
                      <a:srgbClr val="FFFFFF"/>
                    </a:solidFill>
                  </a:tcPr>
                </a:tc>
                <a:tc>
                  <a:txBody>
                    <a:bodyPr/>
                    <a:lstStyle/>
                    <a:p>
                      <a:pPr marL="57150">
                        <a:lnSpc>
                          <a:spcPct val="100000"/>
                        </a:lnSpc>
                        <a:spcBef>
                          <a:spcPts val="60"/>
                        </a:spcBef>
                        <a:tabLst>
                          <a:tab pos="1436370" algn="l"/>
                        </a:tabLst>
                      </a:pPr>
                      <a:r>
                        <a:rPr sz="950" spc="15" dirty="0">
                          <a:latin typeface="Cambria"/>
                          <a:cs typeface="Cambria"/>
                        </a:rPr>
                        <a:t>46.38%	186</a:t>
                      </a:r>
                      <a:endParaRPr sz="950">
                        <a:latin typeface="Cambria"/>
                        <a:cs typeface="Cambria"/>
                      </a:endParaRPr>
                    </a:p>
                  </a:txBody>
                  <a:tcPr marL="0" marR="0" marT="0" marB="0">
                    <a:lnL w="5944">
                      <a:solidFill>
                        <a:srgbClr val="000000"/>
                      </a:solidFill>
                      <a:prstDash val="solid"/>
                    </a:lnL>
                    <a:lnT w="6241">
                      <a:solidFill>
                        <a:srgbClr val="000000"/>
                      </a:solidFill>
                      <a:prstDash val="solid"/>
                    </a:lnT>
                    <a:lnB w="5109">
                      <a:solidFill>
                        <a:srgbClr val="000000"/>
                      </a:solidFill>
                      <a:prstDash val="solid"/>
                    </a:lnB>
                    <a:solidFill>
                      <a:srgbClr val="FFFFFF"/>
                    </a:solidFill>
                  </a:tcPr>
                </a:tc>
                <a:extLst>
                  <a:ext uri="{0D108BD9-81ED-4DB2-BD59-A6C34878D82A}">
                    <a16:rowId xmlns="" xmlns:a16="http://schemas.microsoft.com/office/drawing/2014/main" val="10002"/>
                  </a:ext>
                </a:extLst>
              </a:tr>
              <a:tr h="175942">
                <a:tc>
                  <a:txBody>
                    <a:bodyPr/>
                    <a:lstStyle/>
                    <a:p>
                      <a:pPr marL="60960">
                        <a:lnSpc>
                          <a:spcPct val="100000"/>
                        </a:lnSpc>
                        <a:spcBef>
                          <a:spcPts val="70"/>
                        </a:spcBef>
                      </a:pPr>
                      <a:r>
                        <a:rPr sz="950" spc="15" dirty="0">
                          <a:latin typeface="Cambria"/>
                          <a:cs typeface="Cambria"/>
                        </a:rPr>
                        <a:t>NPS</a:t>
                      </a:r>
                      <a:r>
                        <a:rPr sz="950" spc="-45" dirty="0">
                          <a:latin typeface="Cambria"/>
                          <a:cs typeface="Cambria"/>
                        </a:rPr>
                        <a:t> </a:t>
                      </a:r>
                      <a:r>
                        <a:rPr sz="950" spc="10" dirty="0">
                          <a:latin typeface="Cambria"/>
                          <a:cs typeface="Cambria"/>
                        </a:rPr>
                        <a:t>Bulletin</a:t>
                      </a:r>
                      <a:endParaRPr sz="950">
                        <a:latin typeface="Cambria"/>
                        <a:cs typeface="Cambria"/>
                      </a:endParaRPr>
                    </a:p>
                  </a:txBody>
                  <a:tcPr marL="0" marR="0" marT="0" marB="0">
                    <a:lnR w="5944">
                      <a:solidFill>
                        <a:srgbClr val="000000"/>
                      </a:solidFill>
                      <a:prstDash val="solid"/>
                    </a:lnR>
                    <a:lnT w="5109">
                      <a:solidFill>
                        <a:srgbClr val="000000"/>
                      </a:solidFill>
                      <a:prstDash val="solid"/>
                    </a:lnT>
                    <a:lnB w="5109">
                      <a:solidFill>
                        <a:srgbClr val="000000"/>
                      </a:solidFill>
                      <a:prstDash val="solid"/>
                    </a:lnB>
                    <a:solidFill>
                      <a:srgbClr val="FFFFFF"/>
                    </a:solidFill>
                  </a:tcPr>
                </a:tc>
                <a:tc>
                  <a:txBody>
                    <a:bodyPr/>
                    <a:lstStyle/>
                    <a:p>
                      <a:pPr marL="57150">
                        <a:lnSpc>
                          <a:spcPct val="100000"/>
                        </a:lnSpc>
                        <a:spcBef>
                          <a:spcPts val="70"/>
                        </a:spcBef>
                        <a:tabLst>
                          <a:tab pos="1436370" algn="l"/>
                        </a:tabLst>
                      </a:pPr>
                      <a:r>
                        <a:rPr sz="950" spc="15" dirty="0">
                          <a:latin typeface="Cambria"/>
                          <a:cs typeface="Cambria"/>
                        </a:rPr>
                        <a:t>36.41%	146</a:t>
                      </a:r>
                      <a:endParaRPr sz="950">
                        <a:latin typeface="Cambria"/>
                        <a:cs typeface="Cambria"/>
                      </a:endParaRPr>
                    </a:p>
                  </a:txBody>
                  <a:tcPr marL="0" marR="0" marT="0" marB="0">
                    <a:lnL w="5944">
                      <a:solidFill>
                        <a:srgbClr val="000000"/>
                      </a:solidFill>
                      <a:prstDash val="solid"/>
                    </a:lnL>
                    <a:lnT w="5109">
                      <a:solidFill>
                        <a:srgbClr val="000000"/>
                      </a:solidFill>
                      <a:prstDash val="solid"/>
                    </a:lnT>
                    <a:lnB w="5109">
                      <a:solidFill>
                        <a:srgbClr val="000000"/>
                      </a:solidFill>
                      <a:prstDash val="solid"/>
                    </a:lnB>
                    <a:solidFill>
                      <a:srgbClr val="FFFFFF"/>
                    </a:solidFill>
                  </a:tcPr>
                </a:tc>
                <a:extLst>
                  <a:ext uri="{0D108BD9-81ED-4DB2-BD59-A6C34878D82A}">
                    <a16:rowId xmlns="" xmlns:a16="http://schemas.microsoft.com/office/drawing/2014/main" val="10003"/>
                  </a:ext>
                </a:extLst>
              </a:tr>
              <a:tr h="172958">
                <a:tc>
                  <a:txBody>
                    <a:bodyPr/>
                    <a:lstStyle/>
                    <a:p>
                      <a:pPr marL="60960">
                        <a:lnSpc>
                          <a:spcPct val="100000"/>
                        </a:lnSpc>
                        <a:spcBef>
                          <a:spcPts val="70"/>
                        </a:spcBef>
                      </a:pPr>
                      <a:r>
                        <a:rPr sz="950" spc="15" dirty="0">
                          <a:latin typeface="Cambria"/>
                          <a:cs typeface="Cambria"/>
                        </a:rPr>
                        <a:t>Maybe</a:t>
                      </a:r>
                      <a:endParaRPr sz="950">
                        <a:latin typeface="Cambria"/>
                        <a:cs typeface="Cambria"/>
                      </a:endParaRPr>
                    </a:p>
                  </a:txBody>
                  <a:tcPr marL="0" marR="0" marT="0" marB="0">
                    <a:lnR w="5944">
                      <a:solidFill>
                        <a:srgbClr val="000000"/>
                      </a:solidFill>
                      <a:prstDash val="solid"/>
                    </a:lnR>
                    <a:lnT w="5109">
                      <a:solidFill>
                        <a:srgbClr val="000000"/>
                      </a:solidFill>
                      <a:prstDash val="solid"/>
                    </a:lnT>
                    <a:lnB w="5955">
                      <a:solidFill>
                        <a:srgbClr val="000000"/>
                      </a:solidFill>
                      <a:prstDash val="solid"/>
                    </a:lnB>
                    <a:solidFill>
                      <a:srgbClr val="FFFFFF"/>
                    </a:solidFill>
                  </a:tcPr>
                </a:tc>
                <a:tc>
                  <a:txBody>
                    <a:bodyPr/>
                    <a:lstStyle/>
                    <a:p>
                      <a:pPr marL="57150">
                        <a:lnSpc>
                          <a:spcPct val="100000"/>
                        </a:lnSpc>
                        <a:spcBef>
                          <a:spcPts val="70"/>
                        </a:spcBef>
                        <a:tabLst>
                          <a:tab pos="1576070" algn="l"/>
                        </a:tabLst>
                      </a:pPr>
                      <a:r>
                        <a:rPr sz="950" spc="15" dirty="0">
                          <a:latin typeface="Cambria"/>
                          <a:cs typeface="Cambria"/>
                        </a:rPr>
                        <a:t>0.00%	</a:t>
                      </a:r>
                      <a:r>
                        <a:rPr sz="950" spc="10" dirty="0">
                          <a:latin typeface="Cambria"/>
                          <a:cs typeface="Cambria"/>
                        </a:rPr>
                        <a:t>0</a:t>
                      </a:r>
                      <a:endParaRPr sz="950">
                        <a:latin typeface="Cambria"/>
                        <a:cs typeface="Cambria"/>
                      </a:endParaRPr>
                    </a:p>
                  </a:txBody>
                  <a:tcPr marL="0" marR="0" marT="0" marB="0">
                    <a:lnL w="5944">
                      <a:solidFill>
                        <a:srgbClr val="000000"/>
                      </a:solidFill>
                      <a:prstDash val="solid"/>
                    </a:lnL>
                    <a:lnT w="5109">
                      <a:solidFill>
                        <a:srgbClr val="000000"/>
                      </a:solidFill>
                      <a:prstDash val="solid"/>
                    </a:lnT>
                    <a:lnB w="5955">
                      <a:solidFill>
                        <a:srgbClr val="000000"/>
                      </a:solidFill>
                      <a:prstDash val="solid"/>
                    </a:lnB>
                    <a:solidFill>
                      <a:srgbClr val="FFFFFF"/>
                    </a:solidFill>
                  </a:tcPr>
                </a:tc>
                <a:extLst>
                  <a:ext uri="{0D108BD9-81ED-4DB2-BD59-A6C34878D82A}">
                    <a16:rowId xmlns="" xmlns:a16="http://schemas.microsoft.com/office/drawing/2014/main" val="10004"/>
                  </a:ext>
                </a:extLst>
              </a:tr>
              <a:tr h="186585">
                <a:tc>
                  <a:txBody>
                    <a:bodyPr/>
                    <a:lstStyle/>
                    <a:p>
                      <a:pPr marL="60960">
                        <a:lnSpc>
                          <a:spcPct val="100000"/>
                        </a:lnSpc>
                        <a:spcBef>
                          <a:spcPts val="110"/>
                        </a:spcBef>
                      </a:pPr>
                      <a:r>
                        <a:rPr sz="950" spc="15" dirty="0">
                          <a:latin typeface="Cambria"/>
                          <a:cs typeface="Cambria"/>
                        </a:rPr>
                        <a:t>No, not</a:t>
                      </a:r>
                      <a:r>
                        <a:rPr sz="950" spc="-60" dirty="0">
                          <a:latin typeface="Cambria"/>
                          <a:cs typeface="Cambria"/>
                        </a:rPr>
                        <a:t> </a:t>
                      </a:r>
                      <a:r>
                        <a:rPr sz="950" spc="10" dirty="0">
                          <a:latin typeface="Cambria"/>
                          <a:cs typeface="Cambria"/>
                        </a:rPr>
                        <a:t>really</a:t>
                      </a:r>
                      <a:endParaRPr sz="950">
                        <a:latin typeface="Cambria"/>
                        <a:cs typeface="Cambria"/>
                      </a:endParaRPr>
                    </a:p>
                  </a:txBody>
                  <a:tcPr marL="0" marR="0" marT="0" marB="0">
                    <a:lnR w="5944">
                      <a:solidFill>
                        <a:srgbClr val="000000"/>
                      </a:solidFill>
                      <a:prstDash val="solid"/>
                    </a:lnR>
                    <a:lnT w="5955">
                      <a:solidFill>
                        <a:srgbClr val="000000"/>
                      </a:solidFill>
                      <a:prstDash val="solid"/>
                    </a:lnT>
                    <a:lnB w="5109">
                      <a:solidFill>
                        <a:srgbClr val="000000"/>
                      </a:solidFill>
                      <a:prstDash val="solid"/>
                    </a:lnB>
                    <a:solidFill>
                      <a:srgbClr val="FFFFFF"/>
                    </a:solidFill>
                  </a:tcPr>
                </a:tc>
                <a:tc>
                  <a:txBody>
                    <a:bodyPr/>
                    <a:lstStyle/>
                    <a:p>
                      <a:pPr marL="57150">
                        <a:lnSpc>
                          <a:spcPct val="100000"/>
                        </a:lnSpc>
                        <a:spcBef>
                          <a:spcPts val="110"/>
                        </a:spcBef>
                        <a:tabLst>
                          <a:tab pos="1576070" algn="l"/>
                        </a:tabLst>
                      </a:pPr>
                      <a:r>
                        <a:rPr sz="950" spc="15" dirty="0">
                          <a:latin typeface="Cambria"/>
                          <a:cs typeface="Cambria"/>
                        </a:rPr>
                        <a:t>0.00%	</a:t>
                      </a:r>
                      <a:r>
                        <a:rPr sz="950" spc="10" dirty="0">
                          <a:latin typeface="Cambria"/>
                          <a:cs typeface="Cambria"/>
                        </a:rPr>
                        <a:t>0</a:t>
                      </a:r>
                      <a:endParaRPr sz="950">
                        <a:latin typeface="Cambria"/>
                        <a:cs typeface="Cambria"/>
                      </a:endParaRPr>
                    </a:p>
                  </a:txBody>
                  <a:tcPr marL="0" marR="0" marT="0" marB="0">
                    <a:lnL w="5944">
                      <a:solidFill>
                        <a:srgbClr val="000000"/>
                      </a:solidFill>
                      <a:prstDash val="solid"/>
                    </a:lnL>
                    <a:lnT w="5955">
                      <a:solidFill>
                        <a:srgbClr val="000000"/>
                      </a:solidFill>
                      <a:prstDash val="solid"/>
                    </a:lnT>
                    <a:lnB w="5109">
                      <a:solidFill>
                        <a:srgbClr val="000000"/>
                      </a:solidFill>
                      <a:prstDash val="solid"/>
                    </a:lnB>
                    <a:solidFill>
                      <a:srgbClr val="FFFFFF"/>
                    </a:solidFill>
                  </a:tcPr>
                </a:tc>
                <a:extLst>
                  <a:ext uri="{0D108BD9-81ED-4DB2-BD59-A6C34878D82A}">
                    <a16:rowId xmlns="" xmlns:a16="http://schemas.microsoft.com/office/drawing/2014/main" val="10005"/>
                  </a:ext>
                </a:extLst>
              </a:tr>
              <a:tr h="172969">
                <a:tc>
                  <a:txBody>
                    <a:bodyPr/>
                    <a:lstStyle/>
                    <a:p>
                      <a:pPr marL="60960">
                        <a:lnSpc>
                          <a:spcPct val="100000"/>
                        </a:lnSpc>
                        <a:spcBef>
                          <a:spcPts val="130"/>
                        </a:spcBef>
                      </a:pPr>
                      <a:r>
                        <a:rPr sz="850" b="1" spc="20" dirty="0">
                          <a:latin typeface="Cambria"/>
                          <a:cs typeface="Cambria"/>
                        </a:rPr>
                        <a:t>Total</a:t>
                      </a:r>
                      <a:endParaRPr sz="850">
                        <a:latin typeface="Cambria"/>
                        <a:cs typeface="Cambria"/>
                      </a:endParaRPr>
                    </a:p>
                  </a:txBody>
                  <a:tcPr marL="0" marR="0" marT="0" marB="0">
                    <a:lnR w="5944">
                      <a:solidFill>
                        <a:srgbClr val="000000"/>
                      </a:solidFill>
                      <a:prstDash val="solid"/>
                    </a:lnR>
                    <a:lnT w="5109">
                      <a:solidFill>
                        <a:srgbClr val="000000"/>
                      </a:solidFill>
                      <a:prstDash val="solid"/>
                    </a:lnT>
                    <a:lnB w="5959">
                      <a:solidFill>
                        <a:srgbClr val="000000"/>
                      </a:solidFill>
                      <a:prstDash val="solid"/>
                    </a:lnB>
                    <a:solidFill>
                      <a:srgbClr val="DFDFDF"/>
                    </a:solidFill>
                  </a:tcPr>
                </a:tc>
                <a:tc>
                  <a:txBody>
                    <a:bodyPr/>
                    <a:lstStyle/>
                    <a:p>
                      <a:pPr marR="53340" algn="r">
                        <a:lnSpc>
                          <a:spcPct val="100000"/>
                        </a:lnSpc>
                        <a:spcBef>
                          <a:spcPts val="130"/>
                        </a:spcBef>
                      </a:pPr>
                      <a:r>
                        <a:rPr sz="850" b="1" spc="10" dirty="0">
                          <a:latin typeface="Cambria"/>
                          <a:cs typeface="Cambria"/>
                        </a:rPr>
                        <a:t>4</a:t>
                      </a:r>
                      <a:r>
                        <a:rPr sz="850" b="1" spc="5" dirty="0">
                          <a:latin typeface="Cambria"/>
                          <a:cs typeface="Cambria"/>
                        </a:rPr>
                        <a:t>0</a:t>
                      </a:r>
                      <a:r>
                        <a:rPr sz="850" b="1" dirty="0">
                          <a:latin typeface="Cambria"/>
                          <a:cs typeface="Cambria"/>
                        </a:rPr>
                        <a:t>1</a:t>
                      </a:r>
                      <a:endParaRPr sz="850">
                        <a:latin typeface="Cambria"/>
                        <a:cs typeface="Cambria"/>
                      </a:endParaRPr>
                    </a:p>
                  </a:txBody>
                  <a:tcPr marL="0" marR="0" marT="0" marB="0">
                    <a:lnL w="5944">
                      <a:solidFill>
                        <a:srgbClr val="000000"/>
                      </a:solidFill>
                      <a:prstDash val="solid"/>
                    </a:lnL>
                    <a:lnT w="5109">
                      <a:solidFill>
                        <a:srgbClr val="000000"/>
                      </a:solidFill>
                      <a:prstDash val="solid"/>
                    </a:lnT>
                    <a:lnB w="5959">
                      <a:solidFill>
                        <a:srgbClr val="000000"/>
                      </a:solidFill>
                      <a:prstDash val="solid"/>
                    </a:lnB>
                    <a:solidFill>
                      <a:srgbClr val="DFDFDF"/>
                    </a:solidFill>
                  </a:tcPr>
                </a:tc>
                <a:extLst>
                  <a:ext uri="{0D108BD9-81ED-4DB2-BD59-A6C34878D82A}">
                    <a16:rowId xmlns="" xmlns:a16="http://schemas.microsoft.com/office/drawing/2014/main" val="10006"/>
                  </a:ext>
                </a:extLst>
              </a:tr>
            </a:tbl>
          </a:graphicData>
        </a:graphic>
      </p:graphicFrame>
      <p:sp>
        <p:nvSpPr>
          <p:cNvPr id="10" name="object 10"/>
          <p:cNvSpPr/>
          <p:nvPr/>
        </p:nvSpPr>
        <p:spPr>
          <a:xfrm>
            <a:off x="6698991" y="1467200"/>
            <a:ext cx="4774330" cy="2745280"/>
          </a:xfrm>
          <a:prstGeom prst="rect">
            <a:avLst/>
          </a:prstGeom>
          <a:blipFill>
            <a:blip r:embed="rId3" cstate="print"/>
            <a:stretch>
              <a:fillRect/>
            </a:stretch>
          </a:blipFill>
        </p:spPr>
        <p:txBody>
          <a:bodyPr wrap="square" lIns="0" tIns="0" rIns="0" bIns="0" rtlCol="0"/>
          <a:lstStyle/>
          <a:p>
            <a:endParaRPr/>
          </a:p>
        </p:txBody>
      </p:sp>
      <p:sp>
        <p:nvSpPr>
          <p:cNvPr id="12" name="object 2"/>
          <p:cNvSpPr txBox="1">
            <a:spLocks/>
          </p:cNvSpPr>
          <p:nvPr/>
        </p:nvSpPr>
        <p:spPr>
          <a:xfrm>
            <a:off x="266700" y="304800"/>
            <a:ext cx="11658600" cy="436017"/>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400" spc="-5" dirty="0" smtClean="0">
                <a:solidFill>
                  <a:srgbClr val="E4CFB1"/>
                </a:solidFill>
                <a:latin typeface="Arial Black"/>
                <a:cs typeface="Arial Black"/>
              </a:rPr>
              <a:t>Historic </a:t>
            </a:r>
            <a:r>
              <a:rPr lang="en-US" sz="2400" spc="-20" dirty="0" smtClean="0">
                <a:solidFill>
                  <a:srgbClr val="E4CFB1"/>
                </a:solidFill>
                <a:latin typeface="Arial Black"/>
                <a:cs typeface="Arial Black"/>
              </a:rPr>
              <a:t>Roads </a:t>
            </a:r>
            <a:r>
              <a:rPr lang="en-US" sz="2400" spc="-5" dirty="0" smtClean="0">
                <a:solidFill>
                  <a:srgbClr val="E4CFB1"/>
                </a:solidFill>
                <a:latin typeface="Arial Black"/>
                <a:cs typeface="Arial Black"/>
              </a:rPr>
              <a:t>Online Survey</a:t>
            </a:r>
            <a:r>
              <a:rPr lang="en-US" sz="2400" spc="55" dirty="0" smtClean="0">
                <a:solidFill>
                  <a:srgbClr val="E4CFB1"/>
                </a:solidFill>
                <a:latin typeface="Arial Black"/>
                <a:cs typeface="Arial Black"/>
              </a:rPr>
              <a:t> </a:t>
            </a:r>
            <a:r>
              <a:rPr lang="en-US" sz="2400" spc="-5" dirty="0" smtClean="0">
                <a:solidFill>
                  <a:srgbClr val="E4CFB1"/>
                </a:solidFill>
                <a:latin typeface="Arial Black"/>
                <a:cs typeface="Arial Black"/>
              </a:rPr>
              <a:t>Questions – Guidance Priorities</a:t>
            </a:r>
            <a:endParaRPr lang="en-US" sz="2400" dirty="0">
              <a:latin typeface="Arial Black"/>
              <a:cs typeface="Arial Black"/>
            </a:endParaRPr>
          </a:p>
        </p:txBody>
      </p:sp>
      <p:sp>
        <p:nvSpPr>
          <p:cNvPr id="13" name="Rectangle 12"/>
          <p:cNvSpPr/>
          <p:nvPr/>
        </p:nvSpPr>
        <p:spPr>
          <a:xfrm>
            <a:off x="228600" y="5715000"/>
            <a:ext cx="11963400" cy="954107"/>
          </a:xfrm>
          <a:prstGeom prst="rect">
            <a:avLst/>
          </a:prstGeom>
        </p:spPr>
        <p:txBody>
          <a:bodyPr wrap="square">
            <a:spAutoFit/>
          </a:bodyPr>
          <a:lstStyle/>
          <a:p>
            <a:pPr marL="285750" indent="-285750">
              <a:buFont typeface="Arial"/>
              <a:buChar char="•"/>
            </a:pPr>
            <a:r>
              <a:rPr lang="en-US" sz="1400" dirty="0">
                <a:solidFill>
                  <a:srgbClr val="FFFFFF"/>
                </a:solidFill>
              </a:rPr>
              <a:t>Nearly 60% of respondents stated that a national context for historic roads would benefit their agency or organization.  </a:t>
            </a:r>
            <a:endParaRPr lang="en-US" sz="1400" dirty="0" smtClean="0">
              <a:solidFill>
                <a:srgbClr val="FFFFFF"/>
              </a:solidFill>
            </a:endParaRPr>
          </a:p>
          <a:p>
            <a:pPr marL="285750" indent="-285750">
              <a:buFont typeface="Arial"/>
              <a:buChar char="•"/>
            </a:pPr>
            <a:r>
              <a:rPr lang="en-US" sz="1400" dirty="0" smtClean="0">
                <a:solidFill>
                  <a:srgbClr val="FFFFFF"/>
                </a:solidFill>
              </a:rPr>
              <a:t>The vast </a:t>
            </a:r>
            <a:r>
              <a:rPr lang="en-US" sz="1400" dirty="0">
                <a:solidFill>
                  <a:srgbClr val="FFFFFF"/>
                </a:solidFill>
              </a:rPr>
              <a:t>majority of respondents felt that a regional context or National Park Service Bulletin would be of the most use.  </a:t>
            </a:r>
            <a:endParaRPr lang="en-US" sz="1400" dirty="0" smtClean="0">
              <a:solidFill>
                <a:srgbClr val="FFFFFF"/>
              </a:solidFill>
            </a:endParaRPr>
          </a:p>
          <a:p>
            <a:pPr marL="285750" indent="-285750">
              <a:buFont typeface="Arial"/>
              <a:buChar char="•"/>
            </a:pPr>
            <a:r>
              <a:rPr lang="en-US" sz="1400" dirty="0" smtClean="0">
                <a:solidFill>
                  <a:srgbClr val="FFFFFF"/>
                </a:solidFill>
              </a:rPr>
              <a:t>Other </a:t>
            </a:r>
            <a:r>
              <a:rPr lang="en-US" sz="1400" dirty="0">
                <a:solidFill>
                  <a:srgbClr val="FFFFFF"/>
                </a:solidFill>
              </a:rPr>
              <a:t>choices </a:t>
            </a:r>
            <a:r>
              <a:rPr lang="en-US" sz="1400" dirty="0" smtClean="0">
                <a:solidFill>
                  <a:srgbClr val="FFFFFF"/>
                </a:solidFill>
              </a:rPr>
              <a:t>included: local </a:t>
            </a:r>
            <a:r>
              <a:rPr lang="en-US" sz="1400" dirty="0">
                <a:solidFill>
                  <a:srgbClr val="FFFFFF"/>
                </a:solidFill>
              </a:rPr>
              <a:t>and state contexts; the need to address roads as part of a comprehensive “transportation landscape approach”; </a:t>
            </a:r>
            <a:endParaRPr lang="en-US" sz="1400" dirty="0" smtClean="0">
              <a:solidFill>
                <a:srgbClr val="FFFFFF"/>
              </a:solidFill>
            </a:endParaRPr>
          </a:p>
          <a:p>
            <a:r>
              <a:rPr lang="en-US" sz="1400" dirty="0">
                <a:solidFill>
                  <a:srgbClr val="FFFFFF"/>
                </a:solidFill>
              </a:rPr>
              <a:t> </a:t>
            </a:r>
            <a:r>
              <a:rPr lang="en-US" sz="1400" dirty="0" smtClean="0">
                <a:solidFill>
                  <a:srgbClr val="FFFFFF"/>
                </a:solidFill>
              </a:rPr>
              <a:t>       and </a:t>
            </a:r>
            <a:r>
              <a:rPr lang="en-US" sz="1400" dirty="0">
                <a:solidFill>
                  <a:srgbClr val="FFFFFF"/>
                </a:solidFill>
              </a:rPr>
              <a:t>most commonly, “all of the above.</a:t>
            </a:r>
            <a:r>
              <a:rPr lang="en-US" sz="1400" dirty="0" smtClean="0">
                <a:solidFill>
                  <a:srgbClr val="FFFFFF"/>
                </a:solidFill>
              </a:rPr>
              <a:t>”</a:t>
            </a:r>
          </a:p>
        </p:txBody>
      </p:sp>
    </p:spTree>
    <p:extLst>
      <p:ext uri="{BB962C8B-B14F-4D97-AF65-F5344CB8AC3E}">
        <p14:creationId xmlns:p14="http://schemas.microsoft.com/office/powerpoint/2010/main" val="360338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095500" y="2751892"/>
            <a:ext cx="8001000" cy="1354217"/>
          </a:xfrm>
          <a:prstGeom prst="rect">
            <a:avLst/>
          </a:prstGeom>
        </p:spPr>
        <p:txBody>
          <a:bodyPr vert="horz" wrap="square" lIns="0" tIns="0" rIns="0" bIns="0" rtlCol="0">
            <a:spAutoFit/>
          </a:bodyPr>
          <a:lstStyle>
            <a:lvl1pPr>
              <a:defRPr sz="2800" b="0" i="0" u="heavy">
                <a:solidFill>
                  <a:schemeClr val="bg1"/>
                </a:solidFill>
                <a:latin typeface="Calisto MT"/>
                <a:ea typeface="+mj-ea"/>
                <a:cs typeface="Calisto MT"/>
              </a:defRPr>
            </a:lvl1pPr>
          </a:lstStyle>
          <a:p>
            <a:pPr marL="12700" algn="ctr"/>
            <a:r>
              <a:rPr lang="en-US" sz="4400" u="none" spc="-10" dirty="0" smtClean="0">
                <a:solidFill>
                  <a:srgbClr val="E4CFB1"/>
                </a:solidFill>
                <a:latin typeface="Arial Black"/>
                <a:cs typeface="Arial Black"/>
              </a:rPr>
              <a:t>SUMMARY AND RECOMMENDATIONS</a:t>
            </a:r>
            <a:endParaRPr lang="en-US" sz="4400" u="none" spc="-10" dirty="0">
              <a:solidFill>
                <a:srgbClr val="E4CFB1"/>
              </a:solidFill>
              <a:latin typeface="Arial Black"/>
              <a:cs typeface="Arial Black"/>
            </a:endParaRPr>
          </a:p>
        </p:txBody>
      </p:sp>
    </p:spTree>
    <p:extLst>
      <p:ext uri="{BB962C8B-B14F-4D97-AF65-F5344CB8AC3E}">
        <p14:creationId xmlns:p14="http://schemas.microsoft.com/office/powerpoint/2010/main" val="1150798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752600" y="1676400"/>
            <a:ext cx="8686800" cy="4062651"/>
          </a:xfrm>
          <a:prstGeom prst="rect">
            <a:avLst/>
          </a:prstGeom>
        </p:spPr>
        <p:txBody>
          <a:bodyPr vert="horz" wrap="square" lIns="0" tIns="0" rIns="0" bIns="0" rtlCol="0">
            <a:spAutoFit/>
          </a:bodyPr>
          <a:lstStyle/>
          <a:p>
            <a:pPr marL="1270"/>
            <a:r>
              <a:rPr lang="en-US" sz="2400" spc="-5" dirty="0" smtClean="0">
                <a:solidFill>
                  <a:srgbClr val="FFFFFF"/>
                </a:solidFill>
                <a:latin typeface="Arial"/>
                <a:cs typeface="Arial"/>
              </a:rPr>
              <a:t>1.   National </a:t>
            </a:r>
            <a:r>
              <a:rPr lang="en-US" sz="2400" spc="-10" dirty="0">
                <a:solidFill>
                  <a:srgbClr val="FFFFFF"/>
                </a:solidFill>
                <a:latin typeface="Arial"/>
                <a:cs typeface="Arial"/>
              </a:rPr>
              <a:t>Context </a:t>
            </a:r>
            <a:r>
              <a:rPr lang="en-US" sz="2400" dirty="0">
                <a:solidFill>
                  <a:srgbClr val="FFFFFF"/>
                </a:solidFill>
                <a:latin typeface="Arial"/>
                <a:cs typeface="Arial"/>
              </a:rPr>
              <a:t>vs </a:t>
            </a:r>
            <a:r>
              <a:rPr lang="en-US" sz="2400" spc="-5" dirty="0">
                <a:solidFill>
                  <a:srgbClr val="FFFFFF"/>
                </a:solidFill>
                <a:latin typeface="Arial"/>
                <a:cs typeface="Arial"/>
              </a:rPr>
              <a:t>State/Regional </a:t>
            </a:r>
            <a:r>
              <a:rPr lang="en-US" sz="2400" spc="-10" dirty="0">
                <a:solidFill>
                  <a:srgbClr val="FFFFFF"/>
                </a:solidFill>
                <a:latin typeface="Arial"/>
                <a:cs typeface="Arial"/>
              </a:rPr>
              <a:t>Contexts</a:t>
            </a:r>
          </a:p>
          <a:p>
            <a:pPr marL="1270"/>
            <a:endParaRPr lang="en-US" sz="2400" spc="-10" dirty="0">
              <a:solidFill>
                <a:srgbClr val="FFFFFF"/>
              </a:solidFill>
              <a:latin typeface="Arial"/>
              <a:cs typeface="Arial"/>
            </a:endParaRPr>
          </a:p>
          <a:p>
            <a:pPr marL="1270"/>
            <a:r>
              <a:rPr lang="en-US" sz="2400" dirty="0" smtClean="0">
                <a:solidFill>
                  <a:srgbClr val="FFFFFF"/>
                </a:solidFill>
                <a:latin typeface="Arial"/>
                <a:cs typeface="Arial"/>
              </a:rPr>
              <a:t>2.   </a:t>
            </a:r>
            <a:r>
              <a:rPr sz="2400" dirty="0" smtClean="0">
                <a:solidFill>
                  <a:srgbClr val="FFFFFF"/>
                </a:solidFill>
                <a:latin typeface="Arial"/>
                <a:cs typeface="Arial"/>
              </a:rPr>
              <a:t>Lack </a:t>
            </a:r>
            <a:r>
              <a:rPr sz="2400" dirty="0">
                <a:solidFill>
                  <a:srgbClr val="FFFFFF"/>
                </a:solidFill>
                <a:latin typeface="Arial"/>
                <a:cs typeface="Arial"/>
              </a:rPr>
              <a:t>of</a:t>
            </a:r>
            <a:r>
              <a:rPr sz="2400" spc="145" dirty="0">
                <a:solidFill>
                  <a:srgbClr val="FFFFFF"/>
                </a:solidFill>
                <a:latin typeface="Arial"/>
                <a:cs typeface="Arial"/>
              </a:rPr>
              <a:t> </a:t>
            </a:r>
            <a:r>
              <a:rPr sz="2400" spc="-5" dirty="0">
                <a:solidFill>
                  <a:srgbClr val="FFFFFF"/>
                </a:solidFill>
                <a:latin typeface="Arial"/>
                <a:cs typeface="Arial"/>
              </a:rPr>
              <a:t>Guidance</a:t>
            </a:r>
            <a:endParaRPr lang="en-US" sz="2400" spc="-5" dirty="0">
              <a:solidFill>
                <a:srgbClr val="FFFFFF"/>
              </a:solidFill>
              <a:latin typeface="Arial"/>
              <a:cs typeface="Arial"/>
            </a:endParaRPr>
          </a:p>
          <a:p>
            <a:pPr marL="1270"/>
            <a:endParaRPr lang="en-US" sz="2400" spc="-5" dirty="0">
              <a:solidFill>
                <a:srgbClr val="FFFFFF"/>
              </a:solidFill>
              <a:latin typeface="Arial"/>
              <a:cs typeface="Arial"/>
            </a:endParaRPr>
          </a:p>
          <a:p>
            <a:pPr marL="1270"/>
            <a:r>
              <a:rPr lang="en-US" sz="2400" dirty="0" smtClean="0">
                <a:solidFill>
                  <a:srgbClr val="FFFFFF"/>
                </a:solidFill>
                <a:latin typeface="Arial"/>
                <a:cs typeface="Arial"/>
              </a:rPr>
              <a:t>3.   </a:t>
            </a:r>
            <a:r>
              <a:rPr sz="2400" dirty="0" smtClean="0">
                <a:solidFill>
                  <a:srgbClr val="FFFFFF"/>
                </a:solidFill>
                <a:latin typeface="Arial"/>
                <a:cs typeface="Arial"/>
              </a:rPr>
              <a:t>Need </a:t>
            </a:r>
            <a:r>
              <a:rPr sz="2400" spc="-5" dirty="0">
                <a:solidFill>
                  <a:srgbClr val="FFFFFF"/>
                </a:solidFill>
                <a:latin typeface="Arial"/>
                <a:cs typeface="Arial"/>
              </a:rPr>
              <a:t>for Professional</a:t>
            </a:r>
            <a:r>
              <a:rPr sz="2400" spc="-40" dirty="0">
                <a:solidFill>
                  <a:srgbClr val="FFFFFF"/>
                </a:solidFill>
                <a:latin typeface="Arial"/>
                <a:cs typeface="Arial"/>
              </a:rPr>
              <a:t> </a:t>
            </a:r>
            <a:r>
              <a:rPr sz="2400" spc="-15" dirty="0">
                <a:solidFill>
                  <a:srgbClr val="FFFFFF"/>
                </a:solidFill>
                <a:latin typeface="Arial"/>
                <a:cs typeface="Arial"/>
              </a:rPr>
              <a:t>Training</a:t>
            </a:r>
            <a:endParaRPr lang="en-US" sz="2400" spc="-15" dirty="0">
              <a:solidFill>
                <a:srgbClr val="FFFFFF"/>
              </a:solidFill>
              <a:latin typeface="Arial"/>
              <a:cs typeface="Arial"/>
            </a:endParaRPr>
          </a:p>
          <a:p>
            <a:pPr marL="1270"/>
            <a:endParaRPr lang="en-US" sz="2400" spc="-15" dirty="0">
              <a:solidFill>
                <a:srgbClr val="FFFFFF"/>
              </a:solidFill>
              <a:latin typeface="Arial"/>
              <a:cs typeface="Arial"/>
            </a:endParaRPr>
          </a:p>
          <a:p>
            <a:pPr marL="1270"/>
            <a:r>
              <a:rPr lang="en-US" sz="2400" dirty="0" smtClean="0">
                <a:solidFill>
                  <a:srgbClr val="FFFFFF"/>
                </a:solidFill>
                <a:latin typeface="Arial"/>
                <a:cs typeface="Arial"/>
              </a:rPr>
              <a:t>4.   </a:t>
            </a:r>
            <a:r>
              <a:rPr sz="2400" dirty="0" smtClean="0">
                <a:solidFill>
                  <a:srgbClr val="FFFFFF"/>
                </a:solidFill>
                <a:latin typeface="Arial"/>
                <a:cs typeface="Arial"/>
              </a:rPr>
              <a:t>Lack </a:t>
            </a:r>
            <a:r>
              <a:rPr sz="2400" dirty="0">
                <a:solidFill>
                  <a:srgbClr val="FFFFFF"/>
                </a:solidFill>
                <a:latin typeface="Arial"/>
                <a:cs typeface="Arial"/>
              </a:rPr>
              <a:t>of </a:t>
            </a:r>
            <a:r>
              <a:rPr sz="2400" spc="-10" dirty="0">
                <a:solidFill>
                  <a:srgbClr val="FFFFFF"/>
                </a:solidFill>
                <a:latin typeface="Arial"/>
                <a:cs typeface="Arial"/>
              </a:rPr>
              <a:t>Contexts </a:t>
            </a:r>
            <a:r>
              <a:rPr sz="2400" spc="-5" dirty="0">
                <a:solidFill>
                  <a:srgbClr val="FFFFFF"/>
                </a:solidFill>
                <a:latin typeface="Arial"/>
                <a:cs typeface="Arial"/>
              </a:rPr>
              <a:t>and Consistent Survey</a:t>
            </a:r>
            <a:r>
              <a:rPr sz="2400" spc="265" dirty="0">
                <a:solidFill>
                  <a:srgbClr val="FFFFFF"/>
                </a:solidFill>
                <a:latin typeface="Arial"/>
                <a:cs typeface="Arial"/>
              </a:rPr>
              <a:t> </a:t>
            </a:r>
            <a:r>
              <a:rPr sz="2400" spc="-5" dirty="0">
                <a:solidFill>
                  <a:srgbClr val="FFFFFF"/>
                </a:solidFill>
                <a:latin typeface="Arial"/>
                <a:cs typeface="Arial"/>
              </a:rPr>
              <a:t>Methods</a:t>
            </a:r>
            <a:endParaRPr lang="en-US" sz="2400" spc="-5" dirty="0">
              <a:solidFill>
                <a:srgbClr val="FFFFFF"/>
              </a:solidFill>
              <a:latin typeface="Arial"/>
              <a:cs typeface="Arial"/>
            </a:endParaRPr>
          </a:p>
          <a:p>
            <a:pPr marL="1270"/>
            <a:endParaRPr lang="en-US" sz="2400" spc="-5" dirty="0">
              <a:solidFill>
                <a:srgbClr val="FFFFFF"/>
              </a:solidFill>
              <a:latin typeface="Arial"/>
              <a:cs typeface="Arial"/>
            </a:endParaRPr>
          </a:p>
          <a:p>
            <a:pPr marL="1270"/>
            <a:r>
              <a:rPr lang="en-US" sz="2400" spc="-5" dirty="0" smtClean="0">
                <a:solidFill>
                  <a:srgbClr val="FFFFFF"/>
                </a:solidFill>
                <a:latin typeface="Arial"/>
                <a:cs typeface="Arial"/>
              </a:rPr>
              <a:t>5.   </a:t>
            </a:r>
            <a:r>
              <a:rPr sz="2400" spc="-5" dirty="0" smtClean="0">
                <a:solidFill>
                  <a:srgbClr val="FFFFFF"/>
                </a:solidFill>
                <a:latin typeface="Arial"/>
                <a:cs typeface="Arial"/>
              </a:rPr>
              <a:t>Shortage </a:t>
            </a:r>
            <a:r>
              <a:rPr sz="2400" dirty="0">
                <a:solidFill>
                  <a:srgbClr val="FFFFFF"/>
                </a:solidFill>
                <a:latin typeface="Arial"/>
                <a:cs typeface="Arial"/>
              </a:rPr>
              <a:t>of </a:t>
            </a:r>
            <a:r>
              <a:rPr sz="2400" spc="-5" dirty="0">
                <a:solidFill>
                  <a:srgbClr val="FFFFFF"/>
                </a:solidFill>
                <a:latin typeface="Arial"/>
                <a:cs typeface="Arial"/>
              </a:rPr>
              <a:t>Cooperation </a:t>
            </a:r>
            <a:r>
              <a:rPr sz="2400" spc="-10" dirty="0">
                <a:solidFill>
                  <a:srgbClr val="FFFFFF"/>
                </a:solidFill>
                <a:latin typeface="Arial"/>
                <a:cs typeface="Arial"/>
              </a:rPr>
              <a:t>Between</a:t>
            </a:r>
            <a:r>
              <a:rPr sz="2400" spc="265" dirty="0">
                <a:solidFill>
                  <a:srgbClr val="FFFFFF"/>
                </a:solidFill>
                <a:latin typeface="Arial"/>
                <a:cs typeface="Arial"/>
              </a:rPr>
              <a:t> </a:t>
            </a:r>
            <a:r>
              <a:rPr sz="2400" spc="-5" dirty="0">
                <a:solidFill>
                  <a:srgbClr val="FFFFFF"/>
                </a:solidFill>
                <a:latin typeface="Arial"/>
                <a:cs typeface="Arial"/>
              </a:rPr>
              <a:t>States</a:t>
            </a:r>
            <a:endParaRPr lang="en-US" sz="2400" spc="-5" dirty="0">
              <a:solidFill>
                <a:srgbClr val="FFFFFF"/>
              </a:solidFill>
              <a:latin typeface="Arial"/>
              <a:cs typeface="Arial"/>
            </a:endParaRPr>
          </a:p>
          <a:p>
            <a:pPr marL="1270"/>
            <a:endParaRPr lang="en-US" sz="2400" spc="-5" dirty="0">
              <a:solidFill>
                <a:srgbClr val="FFFFFF"/>
              </a:solidFill>
              <a:latin typeface="Arial"/>
              <a:cs typeface="Arial"/>
            </a:endParaRPr>
          </a:p>
          <a:p>
            <a:pPr marL="1270"/>
            <a:r>
              <a:rPr lang="en-US" sz="2400" dirty="0" smtClean="0">
                <a:solidFill>
                  <a:srgbClr val="FFFFFF"/>
                </a:solidFill>
                <a:latin typeface="Arial"/>
                <a:cs typeface="Arial"/>
              </a:rPr>
              <a:t>6.   </a:t>
            </a:r>
            <a:r>
              <a:rPr sz="2400" dirty="0" smtClean="0">
                <a:solidFill>
                  <a:srgbClr val="FFFFFF"/>
                </a:solidFill>
                <a:latin typeface="Arial"/>
                <a:cs typeface="Arial"/>
              </a:rPr>
              <a:t>Need </a:t>
            </a:r>
            <a:r>
              <a:rPr sz="2400" spc="-5" dirty="0">
                <a:solidFill>
                  <a:srgbClr val="FFFFFF"/>
                </a:solidFill>
                <a:latin typeface="Arial"/>
                <a:cs typeface="Arial"/>
              </a:rPr>
              <a:t>for more Public </a:t>
            </a:r>
            <a:r>
              <a:rPr sz="2400" spc="-20" dirty="0">
                <a:solidFill>
                  <a:srgbClr val="FFFFFF"/>
                </a:solidFill>
                <a:latin typeface="Arial"/>
                <a:cs typeface="Arial"/>
              </a:rPr>
              <a:t>Awareness </a:t>
            </a:r>
            <a:r>
              <a:rPr sz="2400" dirty="0">
                <a:solidFill>
                  <a:srgbClr val="FFFFFF"/>
                </a:solidFill>
                <a:latin typeface="Arial"/>
                <a:cs typeface="Arial"/>
              </a:rPr>
              <a:t>of </a:t>
            </a:r>
            <a:r>
              <a:rPr sz="2400" spc="-5" dirty="0">
                <a:solidFill>
                  <a:srgbClr val="FFFFFF"/>
                </a:solidFill>
                <a:latin typeface="Arial"/>
                <a:cs typeface="Arial"/>
              </a:rPr>
              <a:t>Historic</a:t>
            </a:r>
            <a:r>
              <a:rPr sz="2400" spc="250" dirty="0">
                <a:solidFill>
                  <a:srgbClr val="FFFFFF"/>
                </a:solidFill>
                <a:latin typeface="Arial"/>
                <a:cs typeface="Arial"/>
              </a:rPr>
              <a:t> </a:t>
            </a:r>
            <a:r>
              <a:rPr sz="2400" spc="-20" dirty="0">
                <a:solidFill>
                  <a:srgbClr val="FFFFFF"/>
                </a:solidFill>
                <a:latin typeface="Arial"/>
                <a:cs typeface="Arial"/>
              </a:rPr>
              <a:t>Roads</a:t>
            </a:r>
            <a:endParaRPr sz="2400" dirty="0">
              <a:latin typeface="Arial"/>
              <a:cs typeface="Arial"/>
            </a:endParaRPr>
          </a:p>
        </p:txBody>
      </p:sp>
      <p:sp>
        <p:nvSpPr>
          <p:cNvPr id="5" name="object 2"/>
          <p:cNvSpPr txBox="1">
            <a:spLocks/>
          </p:cNvSpPr>
          <p:nvPr/>
        </p:nvSpPr>
        <p:spPr>
          <a:xfrm>
            <a:off x="0" y="381000"/>
            <a:ext cx="12192000" cy="497572"/>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800" spc="-5" dirty="0" smtClean="0">
                <a:solidFill>
                  <a:srgbClr val="E4CFB1"/>
                </a:solidFill>
                <a:latin typeface="Arial Black"/>
                <a:cs typeface="Arial Black"/>
              </a:rPr>
              <a:t>SUMMARY OBSERVATIONS </a:t>
            </a:r>
            <a:r>
              <a:rPr lang="en-US" sz="2800" spc="-5" dirty="0">
                <a:solidFill>
                  <a:srgbClr val="E4CFB1"/>
                </a:solidFill>
                <a:latin typeface="Arial Black"/>
                <a:cs typeface="Arial Black"/>
              </a:rPr>
              <a:t>&amp; </a:t>
            </a:r>
            <a:r>
              <a:rPr lang="en-US" sz="2800" spc="-5" dirty="0" smtClean="0">
                <a:solidFill>
                  <a:srgbClr val="E4CFB1"/>
                </a:solidFill>
                <a:latin typeface="Arial Black"/>
                <a:cs typeface="Arial Black"/>
              </a:rPr>
              <a:t>RECOMMENDATIONS</a:t>
            </a:r>
            <a:endParaRPr lang="en-US" sz="2800" spc="-5" dirty="0">
              <a:solidFill>
                <a:srgbClr val="E4CFB1"/>
              </a:solidFill>
              <a:latin typeface="Arial Black"/>
              <a:cs typeface="Arial Black"/>
            </a:endParaRPr>
          </a:p>
        </p:txBody>
      </p:sp>
    </p:spTree>
    <p:extLst>
      <p:ext uri="{BB962C8B-B14F-4D97-AF65-F5344CB8AC3E}">
        <p14:creationId xmlns:p14="http://schemas.microsoft.com/office/powerpoint/2010/main" val="3476284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0" y="381000"/>
            <a:ext cx="12192000" cy="497572"/>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800" spc="-5" dirty="0" smtClean="0">
                <a:solidFill>
                  <a:srgbClr val="E4CFB1"/>
                </a:solidFill>
                <a:latin typeface="Arial Black"/>
                <a:cs typeface="Arial Black"/>
              </a:rPr>
              <a:t>National </a:t>
            </a:r>
            <a:r>
              <a:rPr lang="en-US" sz="2800" spc="-5" dirty="0">
                <a:solidFill>
                  <a:srgbClr val="E4CFB1"/>
                </a:solidFill>
                <a:latin typeface="Arial Black"/>
                <a:cs typeface="Arial Black"/>
              </a:rPr>
              <a:t>Context </a:t>
            </a:r>
            <a:r>
              <a:rPr lang="en-US" sz="2800" spc="-5" dirty="0" smtClean="0">
                <a:solidFill>
                  <a:srgbClr val="E4CFB1"/>
                </a:solidFill>
                <a:latin typeface="Arial Black"/>
                <a:cs typeface="Arial Black"/>
              </a:rPr>
              <a:t>vs. </a:t>
            </a:r>
            <a:r>
              <a:rPr lang="en-US" sz="2800" spc="-5" dirty="0">
                <a:solidFill>
                  <a:srgbClr val="E4CFB1"/>
                </a:solidFill>
                <a:latin typeface="Arial Black"/>
                <a:cs typeface="Arial Black"/>
              </a:rPr>
              <a:t>State/Regional </a:t>
            </a:r>
            <a:r>
              <a:rPr lang="en-US" sz="2800" spc="-5" dirty="0" smtClean="0">
                <a:solidFill>
                  <a:srgbClr val="E4CFB1"/>
                </a:solidFill>
                <a:latin typeface="Arial Black"/>
                <a:cs typeface="Arial Black"/>
              </a:rPr>
              <a:t>Contexts</a:t>
            </a:r>
            <a:endParaRPr lang="en-US" sz="2800" spc="-5" dirty="0">
              <a:solidFill>
                <a:srgbClr val="E4CFB1"/>
              </a:solidFill>
              <a:latin typeface="Arial Black"/>
              <a:cs typeface="Arial Black"/>
            </a:endParaRPr>
          </a:p>
        </p:txBody>
      </p:sp>
      <p:sp>
        <p:nvSpPr>
          <p:cNvPr id="6" name="object 3"/>
          <p:cNvSpPr txBox="1"/>
          <p:nvPr/>
        </p:nvSpPr>
        <p:spPr>
          <a:xfrm>
            <a:off x="1028700" y="1382554"/>
            <a:ext cx="10134600" cy="5170646"/>
          </a:xfrm>
          <a:prstGeom prst="rect">
            <a:avLst/>
          </a:prstGeom>
        </p:spPr>
        <p:txBody>
          <a:bodyPr vert="horz" wrap="square" lIns="0" tIns="0" rIns="0" bIns="0" rtlCol="0">
            <a:spAutoFit/>
          </a:bodyPr>
          <a:lstStyle/>
          <a:p>
            <a:pPr marL="344170" indent="-342900">
              <a:buFont typeface="Arial"/>
              <a:buChar char="•"/>
            </a:pPr>
            <a:r>
              <a:rPr lang="en-US" sz="2400" spc="-5" dirty="0" smtClean="0">
                <a:solidFill>
                  <a:srgbClr val="FFFFFF"/>
                </a:solidFill>
                <a:latin typeface="Arial"/>
                <a:cs typeface="Arial"/>
              </a:rPr>
              <a:t>Most participants preferred focusing </a:t>
            </a:r>
            <a:r>
              <a:rPr lang="en-US" sz="2400" spc="-5" dirty="0">
                <a:solidFill>
                  <a:srgbClr val="FFFFFF"/>
                </a:solidFill>
                <a:latin typeface="Arial"/>
                <a:cs typeface="Arial"/>
              </a:rPr>
              <a:t>on the development of state and regional </a:t>
            </a:r>
            <a:r>
              <a:rPr lang="en-US" sz="2400" spc="-5" dirty="0" smtClean="0">
                <a:solidFill>
                  <a:srgbClr val="FFFFFF"/>
                </a:solidFill>
                <a:latin typeface="Arial"/>
                <a:cs typeface="Arial"/>
              </a:rPr>
              <a:t>contexts. </a:t>
            </a:r>
          </a:p>
          <a:p>
            <a:pPr marL="1270"/>
            <a:r>
              <a:rPr lang="en-US" sz="2400" spc="-5" dirty="0" smtClean="0">
                <a:solidFill>
                  <a:srgbClr val="FFFFFF"/>
                </a:solidFill>
                <a:latin typeface="Arial"/>
                <a:cs typeface="Arial"/>
              </a:rPr>
              <a:t> </a:t>
            </a:r>
          </a:p>
          <a:p>
            <a:pPr marL="344170" indent="-342900">
              <a:buFont typeface="Arial"/>
              <a:buChar char="•"/>
            </a:pPr>
            <a:r>
              <a:rPr lang="en-US" sz="2400" spc="-5" dirty="0" smtClean="0">
                <a:solidFill>
                  <a:srgbClr val="FFFFFF"/>
                </a:solidFill>
                <a:latin typeface="Arial"/>
                <a:cs typeface="Arial"/>
              </a:rPr>
              <a:t>Only </a:t>
            </a:r>
            <a:r>
              <a:rPr lang="en-US" sz="2400" spc="-5" dirty="0">
                <a:solidFill>
                  <a:srgbClr val="FFFFFF"/>
                </a:solidFill>
                <a:latin typeface="Arial"/>
                <a:cs typeface="Arial"/>
              </a:rPr>
              <a:t>six percent believed a national context could be of value, but noted that it should not be a top priority.  There was also significant interest in local contexts.  </a:t>
            </a:r>
            <a:endParaRPr lang="en-US" sz="2400" spc="-5" dirty="0" smtClean="0">
              <a:solidFill>
                <a:srgbClr val="FFFFFF"/>
              </a:solidFill>
              <a:latin typeface="Arial"/>
              <a:cs typeface="Arial"/>
            </a:endParaRPr>
          </a:p>
          <a:p>
            <a:pPr marL="1270"/>
            <a:endParaRPr lang="en-US" sz="2400" spc="-5" dirty="0" smtClean="0">
              <a:solidFill>
                <a:srgbClr val="FFFFFF"/>
              </a:solidFill>
              <a:latin typeface="Arial"/>
              <a:cs typeface="Arial"/>
            </a:endParaRPr>
          </a:p>
          <a:p>
            <a:pPr marL="344170" indent="-342900">
              <a:buFont typeface="Arial"/>
              <a:buChar char="•"/>
            </a:pPr>
            <a:r>
              <a:rPr lang="en-US" sz="2400" spc="-5" dirty="0" smtClean="0">
                <a:solidFill>
                  <a:srgbClr val="FFFFFF"/>
                </a:solidFill>
                <a:latin typeface="Arial"/>
                <a:cs typeface="Arial"/>
              </a:rPr>
              <a:t>The </a:t>
            </a:r>
            <a:r>
              <a:rPr lang="en-US" sz="2400" spc="-5" dirty="0">
                <a:solidFill>
                  <a:srgbClr val="FFFFFF"/>
                </a:solidFill>
                <a:latin typeface="Arial"/>
                <a:cs typeface="Arial"/>
              </a:rPr>
              <a:t>majority </a:t>
            </a:r>
            <a:r>
              <a:rPr lang="en-US" sz="2400" spc="-5" dirty="0" smtClean="0">
                <a:solidFill>
                  <a:srgbClr val="FFFFFF"/>
                </a:solidFill>
                <a:latin typeface="Arial"/>
                <a:cs typeface="Arial"/>
              </a:rPr>
              <a:t>preferred </a:t>
            </a:r>
            <a:r>
              <a:rPr lang="en-US" sz="2400" spc="-5" dirty="0">
                <a:solidFill>
                  <a:srgbClr val="FFFFFF"/>
                </a:solidFill>
                <a:latin typeface="Arial"/>
                <a:cs typeface="Arial"/>
              </a:rPr>
              <a:t>development of contexts that go beyond looking at the major national roads.  </a:t>
            </a:r>
            <a:endParaRPr lang="en-US" sz="2400" spc="-5" dirty="0" smtClean="0">
              <a:solidFill>
                <a:srgbClr val="FFFFFF"/>
              </a:solidFill>
              <a:latin typeface="Arial"/>
              <a:cs typeface="Arial"/>
            </a:endParaRPr>
          </a:p>
          <a:p>
            <a:pPr marL="1270"/>
            <a:endParaRPr lang="en-US" sz="2400" spc="-5" dirty="0" smtClean="0">
              <a:solidFill>
                <a:srgbClr val="FFFFFF"/>
              </a:solidFill>
              <a:latin typeface="Arial"/>
              <a:cs typeface="Arial"/>
            </a:endParaRPr>
          </a:p>
          <a:p>
            <a:pPr marL="344170" indent="-342900">
              <a:buFont typeface="Arial"/>
              <a:buChar char="•"/>
            </a:pPr>
            <a:r>
              <a:rPr lang="en-US" sz="2400" spc="-5" dirty="0" smtClean="0">
                <a:solidFill>
                  <a:srgbClr val="FFFFFF"/>
                </a:solidFill>
                <a:latin typeface="Arial"/>
                <a:cs typeface="Arial"/>
              </a:rPr>
              <a:t>A </a:t>
            </a:r>
            <a:r>
              <a:rPr lang="en-US" sz="2400" spc="-5" dirty="0">
                <a:solidFill>
                  <a:srgbClr val="FFFFFF"/>
                </a:solidFill>
                <a:latin typeface="Arial"/>
                <a:cs typeface="Arial"/>
              </a:rPr>
              <a:t>substantial number of respondents also called for the development of a National Park Service Bulletin on historic roads. </a:t>
            </a:r>
            <a:endParaRPr lang="en-US" sz="2400" spc="-5" dirty="0" smtClean="0">
              <a:solidFill>
                <a:srgbClr val="FFFFFF"/>
              </a:solidFill>
              <a:latin typeface="Arial"/>
              <a:cs typeface="Arial"/>
            </a:endParaRPr>
          </a:p>
          <a:p>
            <a:pPr marL="1270"/>
            <a:endParaRPr lang="en-US" sz="2400" spc="-5" dirty="0" smtClean="0">
              <a:solidFill>
                <a:srgbClr val="FFFFFF"/>
              </a:solidFill>
              <a:latin typeface="Arial"/>
              <a:cs typeface="Arial"/>
            </a:endParaRPr>
          </a:p>
          <a:p>
            <a:pPr marL="344170" indent="-342900">
              <a:buFont typeface="Arial"/>
              <a:buChar char="•"/>
            </a:pPr>
            <a:endParaRPr sz="2400" dirty="0">
              <a:latin typeface="Arial"/>
              <a:cs typeface="Arial"/>
            </a:endParaRPr>
          </a:p>
        </p:txBody>
      </p:sp>
    </p:spTree>
    <p:extLst>
      <p:ext uri="{BB962C8B-B14F-4D97-AF65-F5344CB8AC3E}">
        <p14:creationId xmlns:p14="http://schemas.microsoft.com/office/powerpoint/2010/main" val="501478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0" y="381000"/>
            <a:ext cx="12192000" cy="497572"/>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800" spc="-5" dirty="0">
                <a:solidFill>
                  <a:srgbClr val="E4CFB1"/>
                </a:solidFill>
                <a:latin typeface="Arial Black"/>
                <a:cs typeface="Arial Black"/>
              </a:rPr>
              <a:t>Lack of </a:t>
            </a:r>
            <a:r>
              <a:rPr lang="en-US" sz="2800" spc="-5" dirty="0" smtClean="0">
                <a:solidFill>
                  <a:srgbClr val="E4CFB1"/>
                </a:solidFill>
                <a:latin typeface="Arial Black"/>
                <a:cs typeface="Arial Black"/>
              </a:rPr>
              <a:t>Guidance</a:t>
            </a:r>
            <a:endParaRPr lang="en-US" sz="2800" spc="-5" dirty="0">
              <a:solidFill>
                <a:srgbClr val="E4CFB1"/>
              </a:solidFill>
              <a:latin typeface="Arial Black"/>
              <a:cs typeface="Arial Black"/>
            </a:endParaRPr>
          </a:p>
        </p:txBody>
      </p:sp>
      <p:sp>
        <p:nvSpPr>
          <p:cNvPr id="4" name="object 3"/>
          <p:cNvSpPr txBox="1"/>
          <p:nvPr/>
        </p:nvSpPr>
        <p:spPr>
          <a:xfrm>
            <a:off x="1371600" y="1676400"/>
            <a:ext cx="9448800" cy="3323987"/>
          </a:xfrm>
          <a:prstGeom prst="rect">
            <a:avLst/>
          </a:prstGeom>
        </p:spPr>
        <p:txBody>
          <a:bodyPr vert="horz" wrap="square" lIns="0" tIns="0" rIns="0" bIns="0" rtlCol="0">
            <a:spAutoFit/>
          </a:bodyPr>
          <a:lstStyle/>
          <a:p>
            <a:pPr marL="344170" indent="-342900">
              <a:buFont typeface="Arial"/>
              <a:buChar char="•"/>
            </a:pPr>
            <a:r>
              <a:rPr lang="en-US" sz="2400" spc="-5" dirty="0">
                <a:solidFill>
                  <a:srgbClr val="FFFFFF"/>
                </a:solidFill>
                <a:latin typeface="Arial"/>
                <a:cs typeface="Arial"/>
              </a:rPr>
              <a:t>Respondents made it clear that a lack of guidance was a major obstacle to identifying and evaluating historic roads, particularly when assessing integrity</a:t>
            </a:r>
            <a:r>
              <a:rPr lang="en-US" sz="2400" spc="-5" dirty="0" smtClean="0">
                <a:solidFill>
                  <a:srgbClr val="FFFFFF"/>
                </a:solidFill>
                <a:latin typeface="Arial"/>
                <a:cs typeface="Arial"/>
              </a:rPr>
              <a:t>.</a:t>
            </a:r>
          </a:p>
          <a:p>
            <a:pPr marL="1270"/>
            <a:endParaRPr lang="en-US" sz="2400" spc="-5" dirty="0" smtClean="0">
              <a:solidFill>
                <a:srgbClr val="FFFFFF"/>
              </a:solidFill>
              <a:latin typeface="Arial"/>
              <a:cs typeface="Arial"/>
            </a:endParaRPr>
          </a:p>
          <a:p>
            <a:pPr marL="344170" indent="-342900">
              <a:buFont typeface="Arial"/>
              <a:buChar char="•"/>
            </a:pPr>
            <a:r>
              <a:rPr lang="en-US" sz="2400" spc="-5" dirty="0" smtClean="0">
                <a:solidFill>
                  <a:srgbClr val="FFFFFF"/>
                </a:solidFill>
                <a:latin typeface="Arial"/>
                <a:cs typeface="Arial"/>
              </a:rPr>
              <a:t> </a:t>
            </a:r>
            <a:r>
              <a:rPr lang="en-US" sz="2400" spc="-5" dirty="0">
                <a:solidFill>
                  <a:srgbClr val="FFFFFF"/>
                </a:solidFill>
                <a:latin typeface="Arial"/>
                <a:cs typeface="Arial"/>
              </a:rPr>
              <a:t>Adding to the complexity is </a:t>
            </a:r>
            <a:r>
              <a:rPr lang="en-US" sz="2400" spc="-5" dirty="0" smtClean="0">
                <a:solidFill>
                  <a:srgbClr val="FFFFFF"/>
                </a:solidFill>
                <a:latin typeface="Arial"/>
                <a:cs typeface="Arial"/>
              </a:rPr>
              <a:t>the </a:t>
            </a:r>
            <a:r>
              <a:rPr lang="en-US" sz="2400" spc="-5" dirty="0">
                <a:solidFill>
                  <a:srgbClr val="FFFFFF"/>
                </a:solidFill>
                <a:latin typeface="Arial"/>
                <a:cs typeface="Arial"/>
              </a:rPr>
              <a:t>fact that numerous methods are often used to record historic </a:t>
            </a:r>
            <a:r>
              <a:rPr lang="en-US" sz="2400" spc="-5" dirty="0" smtClean="0">
                <a:solidFill>
                  <a:srgbClr val="FFFFFF"/>
                </a:solidFill>
                <a:latin typeface="Arial"/>
                <a:cs typeface="Arial"/>
              </a:rPr>
              <a:t>roads, identifying them as </a:t>
            </a:r>
            <a:r>
              <a:rPr lang="en-US" sz="2400" spc="-5" dirty="0">
                <a:solidFill>
                  <a:srgbClr val="FFFFFF"/>
                </a:solidFill>
                <a:latin typeface="Arial"/>
                <a:cs typeface="Arial"/>
              </a:rPr>
              <a:t>archaeological sites, commercial corridors, transportation infrastructure, cultural landscapes, and linear engineering resources. </a:t>
            </a:r>
            <a:endParaRPr lang="en-US" sz="2400" spc="-10" dirty="0">
              <a:solidFill>
                <a:srgbClr val="FFFFFF"/>
              </a:solidFill>
              <a:latin typeface="Arial"/>
              <a:cs typeface="Arial"/>
            </a:endParaRPr>
          </a:p>
        </p:txBody>
      </p:sp>
    </p:spTree>
    <p:extLst>
      <p:ext uri="{BB962C8B-B14F-4D97-AF65-F5344CB8AC3E}">
        <p14:creationId xmlns:p14="http://schemas.microsoft.com/office/powerpoint/2010/main" val="4199487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0" y="381000"/>
            <a:ext cx="12192000" cy="497572"/>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800" spc="-5" dirty="0">
                <a:solidFill>
                  <a:srgbClr val="E4CFB1"/>
                </a:solidFill>
                <a:latin typeface="Arial Black"/>
                <a:cs typeface="Arial Black"/>
              </a:rPr>
              <a:t>Need for Professional Training</a:t>
            </a:r>
          </a:p>
        </p:txBody>
      </p:sp>
      <p:sp>
        <p:nvSpPr>
          <p:cNvPr id="7" name="object 3"/>
          <p:cNvSpPr txBox="1"/>
          <p:nvPr/>
        </p:nvSpPr>
        <p:spPr>
          <a:xfrm>
            <a:off x="1447800" y="1524000"/>
            <a:ext cx="9372600" cy="3693319"/>
          </a:xfrm>
          <a:prstGeom prst="rect">
            <a:avLst/>
          </a:prstGeom>
        </p:spPr>
        <p:txBody>
          <a:bodyPr vert="horz" wrap="square" lIns="0" tIns="0" rIns="0" bIns="0" rtlCol="0">
            <a:spAutoFit/>
          </a:bodyPr>
          <a:lstStyle/>
          <a:p>
            <a:pPr marL="344170" indent="-342900">
              <a:buFont typeface="Arial"/>
              <a:buChar char="•"/>
            </a:pPr>
            <a:r>
              <a:rPr lang="en-US" sz="2400" spc="-5" dirty="0">
                <a:solidFill>
                  <a:srgbClr val="FFFFFF"/>
                </a:solidFill>
                <a:latin typeface="Arial"/>
                <a:cs typeface="Arial"/>
              </a:rPr>
              <a:t>93% of survey participants stated a need for professional training in order to better document and evaluate historic roads.  </a:t>
            </a:r>
            <a:endParaRPr lang="en-US" sz="2400" spc="-5" dirty="0" smtClean="0">
              <a:solidFill>
                <a:srgbClr val="FFFFFF"/>
              </a:solidFill>
              <a:latin typeface="Arial"/>
              <a:cs typeface="Arial"/>
            </a:endParaRPr>
          </a:p>
          <a:p>
            <a:pPr marL="1270"/>
            <a:endParaRPr lang="en-US" sz="2400" spc="-5" dirty="0" smtClean="0">
              <a:solidFill>
                <a:srgbClr val="FFFFFF"/>
              </a:solidFill>
              <a:latin typeface="Arial"/>
              <a:cs typeface="Arial"/>
            </a:endParaRPr>
          </a:p>
          <a:p>
            <a:pPr marL="344170" indent="-342900">
              <a:buFont typeface="Arial"/>
              <a:buChar char="•"/>
            </a:pPr>
            <a:r>
              <a:rPr lang="en-US" sz="2400" spc="-5" dirty="0" smtClean="0">
                <a:solidFill>
                  <a:srgbClr val="FFFFFF"/>
                </a:solidFill>
                <a:latin typeface="Arial"/>
                <a:cs typeface="Arial"/>
              </a:rPr>
              <a:t> </a:t>
            </a:r>
            <a:r>
              <a:rPr lang="en-US" sz="2400" spc="-5" dirty="0">
                <a:solidFill>
                  <a:srgbClr val="FFFFFF"/>
                </a:solidFill>
                <a:latin typeface="Arial"/>
                <a:cs typeface="Arial"/>
              </a:rPr>
              <a:t>A large majority said they have never attended any professional sessions or workshops and had accumulated their knowledge and experience with historic roads by working on the job. </a:t>
            </a:r>
            <a:endParaRPr lang="en-US" sz="2400" spc="-5" dirty="0" smtClean="0">
              <a:solidFill>
                <a:srgbClr val="FFFFFF"/>
              </a:solidFill>
              <a:latin typeface="Arial"/>
              <a:cs typeface="Arial"/>
            </a:endParaRPr>
          </a:p>
          <a:p>
            <a:pPr marL="1270"/>
            <a:r>
              <a:rPr lang="en-US" sz="2400" spc="-5" dirty="0" smtClean="0">
                <a:solidFill>
                  <a:srgbClr val="FFFFFF"/>
                </a:solidFill>
                <a:latin typeface="Arial"/>
                <a:cs typeface="Arial"/>
              </a:rPr>
              <a:t> </a:t>
            </a:r>
          </a:p>
          <a:p>
            <a:pPr marL="344170" indent="-342900">
              <a:buFont typeface="Arial"/>
              <a:buChar char="•"/>
            </a:pPr>
            <a:r>
              <a:rPr lang="en-US" sz="2400" spc="-5" dirty="0" smtClean="0">
                <a:solidFill>
                  <a:srgbClr val="FFFFFF"/>
                </a:solidFill>
                <a:latin typeface="Arial"/>
                <a:cs typeface="Arial"/>
              </a:rPr>
              <a:t>Additionally</a:t>
            </a:r>
            <a:r>
              <a:rPr lang="en-US" sz="2400" spc="-5" dirty="0">
                <a:solidFill>
                  <a:srgbClr val="FFFFFF"/>
                </a:solidFill>
                <a:latin typeface="Arial"/>
                <a:cs typeface="Arial"/>
              </a:rPr>
              <a:t>, despite the growing number of historic roads conferences over the past 10 years, nearly three-quarters of respondents said they never attended any. </a:t>
            </a:r>
            <a:endParaRPr lang="en-US" sz="2400" spc="-10" dirty="0">
              <a:solidFill>
                <a:srgbClr val="FFFFFF"/>
              </a:solidFill>
              <a:latin typeface="Arial"/>
              <a:cs typeface="Arial"/>
            </a:endParaRPr>
          </a:p>
        </p:txBody>
      </p:sp>
    </p:spTree>
    <p:extLst>
      <p:ext uri="{BB962C8B-B14F-4D97-AF65-F5344CB8AC3E}">
        <p14:creationId xmlns:p14="http://schemas.microsoft.com/office/powerpoint/2010/main" val="386390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184" y="304800"/>
            <a:ext cx="9247632" cy="5135976"/>
            <a:chOff x="227075" y="178307"/>
            <a:chExt cx="11763757" cy="6533389"/>
          </a:xfrm>
        </p:grpSpPr>
        <p:sp>
          <p:nvSpPr>
            <p:cNvPr id="3" name="object 2"/>
            <p:cNvSpPr/>
            <p:nvPr/>
          </p:nvSpPr>
          <p:spPr>
            <a:xfrm>
              <a:off x="6054852" y="178307"/>
              <a:ext cx="5935980" cy="4451604"/>
            </a:xfrm>
            <a:prstGeom prst="rect">
              <a:avLst/>
            </a:prstGeom>
            <a:blipFill>
              <a:blip r:embed="rId2" cstate="print"/>
              <a:stretch>
                <a:fillRect/>
              </a:stretch>
            </a:blipFill>
          </p:spPr>
          <p:txBody>
            <a:bodyPr wrap="square" lIns="0" tIns="0" rIns="0" bIns="0" rtlCol="0"/>
            <a:lstStyle/>
            <a:p>
              <a:endParaRPr/>
            </a:p>
          </p:txBody>
        </p:sp>
        <p:sp>
          <p:nvSpPr>
            <p:cNvPr id="4" name="object 3"/>
            <p:cNvSpPr/>
            <p:nvPr/>
          </p:nvSpPr>
          <p:spPr>
            <a:xfrm>
              <a:off x="227075" y="178307"/>
              <a:ext cx="2846832" cy="4088892"/>
            </a:xfrm>
            <a:prstGeom prst="rect">
              <a:avLst/>
            </a:prstGeom>
            <a:blipFill>
              <a:blip r:embed="rId3" cstate="print"/>
              <a:stretch>
                <a:fillRect/>
              </a:stretch>
            </a:blipFill>
          </p:spPr>
          <p:txBody>
            <a:bodyPr wrap="square" lIns="0" tIns="0" rIns="0" bIns="0" rtlCol="0"/>
            <a:lstStyle/>
            <a:p>
              <a:endParaRPr/>
            </a:p>
          </p:txBody>
        </p:sp>
        <p:sp>
          <p:nvSpPr>
            <p:cNvPr id="5" name="object 4"/>
            <p:cNvSpPr/>
            <p:nvPr/>
          </p:nvSpPr>
          <p:spPr>
            <a:xfrm>
              <a:off x="227075" y="4256532"/>
              <a:ext cx="3273552" cy="2455164"/>
            </a:xfrm>
            <a:prstGeom prst="rect">
              <a:avLst/>
            </a:prstGeom>
            <a:blipFill>
              <a:blip r:embed="rId4" cstate="print"/>
              <a:stretch>
                <a:fillRect/>
              </a:stretch>
            </a:blipFill>
          </p:spPr>
          <p:txBody>
            <a:bodyPr wrap="square" lIns="0" tIns="0" rIns="0" bIns="0" rtlCol="0"/>
            <a:lstStyle/>
            <a:p>
              <a:endParaRPr/>
            </a:p>
          </p:txBody>
        </p:sp>
        <p:sp>
          <p:nvSpPr>
            <p:cNvPr id="6" name="object 5"/>
            <p:cNvSpPr/>
            <p:nvPr/>
          </p:nvSpPr>
          <p:spPr>
            <a:xfrm>
              <a:off x="3073907" y="4629911"/>
              <a:ext cx="8916924" cy="2081783"/>
            </a:xfrm>
            <a:prstGeom prst="rect">
              <a:avLst/>
            </a:prstGeom>
            <a:blipFill>
              <a:blip r:embed="rId5" cstate="print"/>
              <a:stretch>
                <a:fillRect/>
              </a:stretch>
            </a:blipFill>
          </p:spPr>
          <p:txBody>
            <a:bodyPr wrap="square" lIns="0" tIns="0" rIns="0" bIns="0" rtlCol="0"/>
            <a:lstStyle/>
            <a:p>
              <a:endParaRPr/>
            </a:p>
          </p:txBody>
        </p:sp>
        <p:sp>
          <p:nvSpPr>
            <p:cNvPr id="7" name="object 6"/>
            <p:cNvSpPr/>
            <p:nvPr/>
          </p:nvSpPr>
          <p:spPr>
            <a:xfrm>
              <a:off x="5211108" y="2745661"/>
              <a:ext cx="1163726" cy="883202"/>
            </a:xfrm>
            <a:prstGeom prst="rect">
              <a:avLst/>
            </a:prstGeom>
            <a:blipFill>
              <a:blip r:embed="rId6" cstate="print"/>
              <a:stretch>
                <a:fillRect/>
              </a:stretch>
            </a:blipFill>
          </p:spPr>
          <p:txBody>
            <a:bodyPr wrap="square" lIns="0" tIns="0" rIns="0" bIns="0" rtlCol="0"/>
            <a:lstStyle/>
            <a:p>
              <a:endParaRPr/>
            </a:p>
          </p:txBody>
        </p:sp>
        <p:sp>
          <p:nvSpPr>
            <p:cNvPr id="8" name="object 7"/>
            <p:cNvSpPr/>
            <p:nvPr/>
          </p:nvSpPr>
          <p:spPr>
            <a:xfrm>
              <a:off x="2933699" y="178312"/>
              <a:ext cx="1186188" cy="790823"/>
            </a:xfrm>
            <a:prstGeom prst="rect">
              <a:avLst/>
            </a:prstGeom>
            <a:blipFill>
              <a:blip r:embed="rId7" cstate="print"/>
              <a:stretch>
                <a:fillRect/>
              </a:stretch>
            </a:blipFill>
          </p:spPr>
          <p:txBody>
            <a:bodyPr wrap="square" lIns="0" tIns="0" rIns="0" bIns="0" rtlCol="0"/>
            <a:lstStyle/>
            <a:p>
              <a:endParaRPr/>
            </a:p>
          </p:txBody>
        </p:sp>
        <p:sp>
          <p:nvSpPr>
            <p:cNvPr id="9" name="object 8"/>
            <p:cNvSpPr/>
            <p:nvPr/>
          </p:nvSpPr>
          <p:spPr>
            <a:xfrm>
              <a:off x="2933699" y="969585"/>
              <a:ext cx="3441135" cy="914408"/>
            </a:xfrm>
            <a:prstGeom prst="rect">
              <a:avLst/>
            </a:prstGeom>
            <a:blipFill>
              <a:blip r:embed="rId8" cstate="print"/>
              <a:stretch>
                <a:fillRect/>
              </a:stretch>
            </a:blipFill>
          </p:spPr>
          <p:txBody>
            <a:bodyPr wrap="square" lIns="0" tIns="0" rIns="0" bIns="0" rtlCol="0"/>
            <a:lstStyle/>
            <a:p>
              <a:endParaRPr/>
            </a:p>
          </p:txBody>
        </p:sp>
        <p:sp>
          <p:nvSpPr>
            <p:cNvPr id="10" name="object 9"/>
            <p:cNvSpPr/>
            <p:nvPr/>
          </p:nvSpPr>
          <p:spPr>
            <a:xfrm>
              <a:off x="2933700" y="3629314"/>
              <a:ext cx="3441135" cy="1002121"/>
            </a:xfrm>
            <a:prstGeom prst="rect">
              <a:avLst/>
            </a:prstGeom>
            <a:blipFill>
              <a:blip r:embed="rId9" cstate="print"/>
              <a:stretch>
                <a:fillRect/>
              </a:stretch>
            </a:blipFill>
          </p:spPr>
          <p:txBody>
            <a:bodyPr wrap="square" lIns="0" tIns="0" rIns="0" bIns="0" rtlCol="0"/>
            <a:lstStyle/>
            <a:p>
              <a:endParaRPr/>
            </a:p>
          </p:txBody>
        </p:sp>
        <p:sp>
          <p:nvSpPr>
            <p:cNvPr id="11" name="object 10"/>
            <p:cNvSpPr/>
            <p:nvPr/>
          </p:nvSpPr>
          <p:spPr>
            <a:xfrm>
              <a:off x="4121998" y="178312"/>
              <a:ext cx="2252836" cy="79548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5211108" y="2274541"/>
              <a:ext cx="1163726" cy="53060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933699" y="2274541"/>
              <a:ext cx="2286686" cy="135814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3108759" y="1984357"/>
              <a:ext cx="3072139" cy="205451"/>
            </a:xfrm>
            <a:prstGeom prst="rect">
              <a:avLst/>
            </a:prstGeom>
            <a:blipFill>
              <a:blip r:embed="rId13" cstate="print"/>
              <a:stretch>
                <a:fillRect/>
              </a:stretch>
            </a:blipFill>
          </p:spPr>
          <p:txBody>
            <a:bodyPr wrap="square" lIns="0" tIns="0" rIns="0" bIns="0" rtlCol="0"/>
            <a:lstStyle/>
            <a:p>
              <a:endParaRPr/>
            </a:p>
          </p:txBody>
        </p:sp>
      </p:grpSp>
      <p:sp>
        <p:nvSpPr>
          <p:cNvPr id="15" name="TextBox 14"/>
          <p:cNvSpPr txBox="1"/>
          <p:nvPr/>
        </p:nvSpPr>
        <p:spPr>
          <a:xfrm>
            <a:off x="533400" y="5553670"/>
            <a:ext cx="11125200" cy="923330"/>
          </a:xfrm>
          <a:prstGeom prst="rect">
            <a:avLst/>
          </a:prstGeom>
          <a:noFill/>
        </p:spPr>
        <p:txBody>
          <a:bodyPr wrap="square" rtlCol="0">
            <a:spAutoFit/>
          </a:bodyPr>
          <a:lstStyle/>
          <a:p>
            <a:r>
              <a:rPr lang="en-US" dirty="0">
                <a:solidFill>
                  <a:srgbClr val="FFFFFF"/>
                </a:solidFill>
                <a:latin typeface="Arial"/>
                <a:cs typeface="Arial"/>
              </a:rPr>
              <a:t>The recognition of historic roads as National Register-eligible resources began in the 1980s as the first generation of historic bridges required replacement.  National Register-eligible bridges were documented for </a:t>
            </a:r>
            <a:r>
              <a:rPr lang="en-US" dirty="0" smtClean="0">
                <a:solidFill>
                  <a:srgbClr val="FFFFFF"/>
                </a:solidFill>
                <a:latin typeface="Arial"/>
                <a:cs typeface="Arial"/>
              </a:rPr>
              <a:t>HAER, relocated</a:t>
            </a:r>
            <a:r>
              <a:rPr lang="en-US" dirty="0">
                <a:solidFill>
                  <a:srgbClr val="FFFFFF"/>
                </a:solidFill>
                <a:latin typeface="Arial"/>
                <a:cs typeface="Arial"/>
              </a:rPr>
              <a:t>, converted into pedestrian bridges, or rehabilitated </a:t>
            </a:r>
            <a:r>
              <a:rPr lang="en-US" dirty="0" smtClean="0">
                <a:solidFill>
                  <a:srgbClr val="FFFFFF"/>
                </a:solidFill>
                <a:latin typeface="Arial"/>
                <a:cs typeface="Arial"/>
              </a:rPr>
              <a:t>for continued use.</a:t>
            </a:r>
            <a:endParaRPr lang="en-US" dirty="0">
              <a:solidFill>
                <a:srgbClr val="FFFFFF"/>
              </a:solidFill>
              <a:latin typeface="Arial"/>
              <a:cs typeface="Arial"/>
            </a:endParaRPr>
          </a:p>
        </p:txBody>
      </p:sp>
    </p:spTree>
    <p:extLst>
      <p:ext uri="{BB962C8B-B14F-4D97-AF65-F5344CB8AC3E}">
        <p14:creationId xmlns:p14="http://schemas.microsoft.com/office/powerpoint/2010/main" val="2509171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0" y="381000"/>
            <a:ext cx="12192000" cy="497572"/>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800" spc="-5" dirty="0">
                <a:solidFill>
                  <a:srgbClr val="E4CFB1"/>
                </a:solidFill>
                <a:latin typeface="Arial Black"/>
                <a:cs typeface="Arial Black"/>
              </a:rPr>
              <a:t>Lack of Contexts and Consistent Survey Methods</a:t>
            </a:r>
          </a:p>
        </p:txBody>
      </p:sp>
      <p:sp>
        <p:nvSpPr>
          <p:cNvPr id="7" name="object 3"/>
          <p:cNvSpPr txBox="1"/>
          <p:nvPr/>
        </p:nvSpPr>
        <p:spPr>
          <a:xfrm>
            <a:off x="1295400" y="1676400"/>
            <a:ext cx="9601200" cy="3693319"/>
          </a:xfrm>
          <a:prstGeom prst="rect">
            <a:avLst/>
          </a:prstGeom>
        </p:spPr>
        <p:txBody>
          <a:bodyPr vert="horz" wrap="square" lIns="0" tIns="0" rIns="0" bIns="0" rtlCol="0">
            <a:spAutoFit/>
          </a:bodyPr>
          <a:lstStyle/>
          <a:p>
            <a:pPr marL="344170" indent="-342900">
              <a:buFont typeface="Arial"/>
              <a:buChar char="•"/>
            </a:pPr>
            <a:r>
              <a:rPr lang="en-US" sz="2400" spc="-5" dirty="0">
                <a:solidFill>
                  <a:srgbClr val="FFFFFF"/>
                </a:solidFill>
                <a:latin typeface="Arial"/>
                <a:cs typeface="Arial"/>
              </a:rPr>
              <a:t>Only 12 statewide historic road contexts were identified in the research for the Annotated Bibliography. </a:t>
            </a:r>
            <a:endParaRPr lang="en-US" sz="2400" spc="-5" dirty="0" smtClean="0">
              <a:solidFill>
                <a:srgbClr val="FFFFFF"/>
              </a:solidFill>
              <a:latin typeface="Arial"/>
              <a:cs typeface="Arial"/>
            </a:endParaRPr>
          </a:p>
          <a:p>
            <a:pPr marL="1270"/>
            <a:r>
              <a:rPr lang="en-US" sz="2400" spc="-5" dirty="0" smtClean="0">
                <a:solidFill>
                  <a:srgbClr val="FFFFFF"/>
                </a:solidFill>
                <a:latin typeface="Arial"/>
                <a:cs typeface="Arial"/>
              </a:rPr>
              <a:t> </a:t>
            </a:r>
          </a:p>
          <a:p>
            <a:pPr marL="344170" indent="-342900">
              <a:buFont typeface="Arial"/>
              <a:buChar char="•"/>
            </a:pPr>
            <a:r>
              <a:rPr lang="en-US" sz="2400" spc="-5" dirty="0" smtClean="0">
                <a:solidFill>
                  <a:srgbClr val="FFFFFF"/>
                </a:solidFill>
                <a:latin typeface="Arial"/>
                <a:cs typeface="Arial"/>
              </a:rPr>
              <a:t>The </a:t>
            </a:r>
            <a:r>
              <a:rPr lang="en-US" sz="2400" spc="-5" dirty="0">
                <a:solidFill>
                  <a:srgbClr val="FFFFFF"/>
                </a:solidFill>
                <a:latin typeface="Arial"/>
                <a:cs typeface="Arial"/>
              </a:rPr>
              <a:t>lack of adequate historic contexts to better evaluate the significance of </a:t>
            </a:r>
            <a:r>
              <a:rPr lang="en-US" sz="2400" spc="-5" dirty="0" smtClean="0">
                <a:solidFill>
                  <a:srgbClr val="FFFFFF"/>
                </a:solidFill>
                <a:latin typeface="Arial"/>
                <a:cs typeface="Arial"/>
              </a:rPr>
              <a:t>roads, </a:t>
            </a:r>
            <a:r>
              <a:rPr lang="en-US" sz="2400" spc="-5" dirty="0">
                <a:solidFill>
                  <a:srgbClr val="FFFFFF"/>
                </a:solidFill>
                <a:latin typeface="Arial"/>
                <a:cs typeface="Arial"/>
              </a:rPr>
              <a:t>rather than simply relying on </a:t>
            </a:r>
            <a:r>
              <a:rPr lang="en-US" sz="2400" spc="-5" dirty="0" smtClean="0">
                <a:solidFill>
                  <a:srgbClr val="FFFFFF"/>
                </a:solidFill>
                <a:latin typeface="Arial"/>
                <a:cs typeface="Arial"/>
              </a:rPr>
              <a:t>integrity, </a:t>
            </a:r>
            <a:r>
              <a:rPr lang="en-US" sz="2400" spc="-5" dirty="0">
                <a:solidFill>
                  <a:srgbClr val="FFFFFF"/>
                </a:solidFill>
                <a:latin typeface="Arial"/>
                <a:cs typeface="Arial"/>
              </a:rPr>
              <a:t>was strongly cited as a challenge along with no consistent survey methodology and assessment tools.  </a:t>
            </a:r>
            <a:endParaRPr lang="en-US" sz="2400" spc="-5" dirty="0" smtClean="0">
              <a:solidFill>
                <a:srgbClr val="FFFFFF"/>
              </a:solidFill>
              <a:latin typeface="Arial"/>
              <a:cs typeface="Arial"/>
            </a:endParaRPr>
          </a:p>
          <a:p>
            <a:pPr marL="1270"/>
            <a:endParaRPr lang="en-US" sz="2400" spc="-5" dirty="0" smtClean="0">
              <a:solidFill>
                <a:srgbClr val="FFFFFF"/>
              </a:solidFill>
              <a:latin typeface="Arial"/>
              <a:cs typeface="Arial"/>
            </a:endParaRPr>
          </a:p>
          <a:p>
            <a:pPr marL="344170" indent="-342900">
              <a:buFont typeface="Arial"/>
              <a:buChar char="•"/>
            </a:pPr>
            <a:r>
              <a:rPr lang="en-US" sz="2400" spc="-5" dirty="0" smtClean="0">
                <a:solidFill>
                  <a:srgbClr val="FFFFFF"/>
                </a:solidFill>
                <a:latin typeface="Arial"/>
                <a:cs typeface="Arial"/>
              </a:rPr>
              <a:t>Some </a:t>
            </a:r>
            <a:r>
              <a:rPr lang="en-US" sz="2400" spc="-5" dirty="0">
                <a:solidFill>
                  <a:srgbClr val="FFFFFF"/>
                </a:solidFill>
                <a:latin typeface="Arial"/>
                <a:cs typeface="Arial"/>
              </a:rPr>
              <a:t>responses also brought attention to preservation, management, and interpretation of roads. </a:t>
            </a:r>
            <a:endParaRPr lang="en-US" sz="2400" spc="-10" dirty="0">
              <a:solidFill>
                <a:srgbClr val="FFFFFF"/>
              </a:solidFill>
              <a:latin typeface="Arial"/>
              <a:cs typeface="Arial"/>
            </a:endParaRPr>
          </a:p>
        </p:txBody>
      </p:sp>
    </p:spTree>
    <p:extLst>
      <p:ext uri="{BB962C8B-B14F-4D97-AF65-F5344CB8AC3E}">
        <p14:creationId xmlns:p14="http://schemas.microsoft.com/office/powerpoint/2010/main" val="2952655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0" y="381000"/>
            <a:ext cx="12192000" cy="497572"/>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800" spc="-5" dirty="0">
                <a:solidFill>
                  <a:srgbClr val="E4CFB1"/>
                </a:solidFill>
                <a:latin typeface="Arial Black"/>
                <a:cs typeface="Arial Black"/>
              </a:rPr>
              <a:t>Shortage of Cooperation Between States</a:t>
            </a:r>
          </a:p>
        </p:txBody>
      </p:sp>
      <p:sp>
        <p:nvSpPr>
          <p:cNvPr id="7" name="object 3"/>
          <p:cNvSpPr txBox="1"/>
          <p:nvPr/>
        </p:nvSpPr>
        <p:spPr>
          <a:xfrm>
            <a:off x="1066800" y="1676400"/>
            <a:ext cx="9906000" cy="2954655"/>
          </a:xfrm>
          <a:prstGeom prst="rect">
            <a:avLst/>
          </a:prstGeom>
        </p:spPr>
        <p:txBody>
          <a:bodyPr vert="horz" wrap="square" lIns="0" tIns="0" rIns="0" bIns="0" rtlCol="0">
            <a:spAutoFit/>
          </a:bodyPr>
          <a:lstStyle/>
          <a:p>
            <a:pPr marL="344170" indent="-342900">
              <a:buFont typeface="Arial"/>
              <a:buChar char="•"/>
            </a:pPr>
            <a:r>
              <a:rPr lang="en-US" sz="2400" spc="-5" dirty="0">
                <a:solidFill>
                  <a:srgbClr val="FFFFFF"/>
                </a:solidFill>
                <a:latin typeface="Arial"/>
                <a:cs typeface="Arial"/>
              </a:rPr>
              <a:t>Besides the Congressionally-mandated Route 66 Corridor program, administered by the National Park Service out of its office in New Mexico, most intrastate national and regional highways are dealt with on a state-by-state basis. </a:t>
            </a:r>
            <a:endParaRPr lang="en-US" sz="2400" spc="-5" dirty="0" smtClean="0">
              <a:solidFill>
                <a:srgbClr val="FFFFFF"/>
              </a:solidFill>
              <a:latin typeface="Arial"/>
              <a:cs typeface="Arial"/>
            </a:endParaRPr>
          </a:p>
          <a:p>
            <a:pPr marL="1270"/>
            <a:endParaRPr lang="en-US" sz="2400" spc="-5" dirty="0" smtClean="0">
              <a:solidFill>
                <a:srgbClr val="FFFFFF"/>
              </a:solidFill>
              <a:latin typeface="Arial"/>
              <a:cs typeface="Arial"/>
            </a:endParaRPr>
          </a:p>
          <a:p>
            <a:pPr marL="344170" indent="-342900">
              <a:buFont typeface="Arial"/>
              <a:buChar char="•"/>
            </a:pPr>
            <a:r>
              <a:rPr lang="en-US" sz="2400" spc="-5" dirty="0" smtClean="0">
                <a:solidFill>
                  <a:srgbClr val="FFFFFF"/>
                </a:solidFill>
                <a:latin typeface="Arial"/>
                <a:cs typeface="Arial"/>
              </a:rPr>
              <a:t>Indications </a:t>
            </a:r>
            <a:r>
              <a:rPr lang="en-US" sz="2400" spc="-5" dirty="0">
                <a:solidFill>
                  <a:srgbClr val="FFFFFF"/>
                </a:solidFill>
                <a:latin typeface="Arial"/>
                <a:cs typeface="Arial"/>
              </a:rPr>
              <a:t>were that cooperation over historic roads between states, or SHPOs and THPOs, was relatively rare and sporadic in nature, if it occurred at all.</a:t>
            </a:r>
            <a:endParaRPr lang="en-US" sz="2400" spc="-10" dirty="0">
              <a:solidFill>
                <a:srgbClr val="FFFFFF"/>
              </a:solidFill>
              <a:latin typeface="Arial"/>
              <a:cs typeface="Arial"/>
            </a:endParaRPr>
          </a:p>
        </p:txBody>
      </p:sp>
    </p:spTree>
    <p:extLst>
      <p:ext uri="{BB962C8B-B14F-4D97-AF65-F5344CB8AC3E}">
        <p14:creationId xmlns:p14="http://schemas.microsoft.com/office/powerpoint/2010/main" val="3607971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0" y="381000"/>
            <a:ext cx="12192000" cy="497572"/>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800" spc="-5" dirty="0">
                <a:solidFill>
                  <a:srgbClr val="E4CFB1"/>
                </a:solidFill>
                <a:latin typeface="Arial Black"/>
                <a:cs typeface="Arial Black"/>
              </a:rPr>
              <a:t>Need for more Public Awareness of Historic Roads</a:t>
            </a:r>
          </a:p>
        </p:txBody>
      </p:sp>
      <p:sp>
        <p:nvSpPr>
          <p:cNvPr id="7" name="object 3"/>
          <p:cNvSpPr txBox="1"/>
          <p:nvPr/>
        </p:nvSpPr>
        <p:spPr>
          <a:xfrm>
            <a:off x="457200" y="1066800"/>
            <a:ext cx="11353800" cy="4431982"/>
          </a:xfrm>
          <a:prstGeom prst="rect">
            <a:avLst/>
          </a:prstGeom>
        </p:spPr>
        <p:txBody>
          <a:bodyPr vert="horz" wrap="square" lIns="0" tIns="0" rIns="0" bIns="0" rtlCol="0">
            <a:spAutoFit/>
          </a:bodyPr>
          <a:lstStyle/>
          <a:p>
            <a:pPr marL="344170" indent="-342900">
              <a:buFont typeface="Arial"/>
              <a:buChar char="•"/>
            </a:pPr>
            <a:r>
              <a:rPr lang="en-US" sz="2400" spc="-5" dirty="0" smtClean="0">
                <a:solidFill>
                  <a:srgbClr val="FFFFFF"/>
                </a:solidFill>
                <a:latin typeface="Arial"/>
                <a:cs typeface="Arial"/>
              </a:rPr>
              <a:t>A </a:t>
            </a:r>
            <a:r>
              <a:rPr lang="en-US" sz="2400" spc="-5" dirty="0">
                <a:solidFill>
                  <a:srgbClr val="FFFFFF"/>
                </a:solidFill>
                <a:latin typeface="Arial"/>
                <a:cs typeface="Arial"/>
              </a:rPr>
              <a:t>common thread </a:t>
            </a:r>
            <a:r>
              <a:rPr lang="en-US" sz="2400" spc="-5" dirty="0" smtClean="0">
                <a:solidFill>
                  <a:srgbClr val="FFFFFF"/>
                </a:solidFill>
                <a:latin typeface="Arial"/>
                <a:cs typeface="Arial"/>
              </a:rPr>
              <a:t>was </a:t>
            </a:r>
            <a:r>
              <a:rPr lang="en-US" sz="2400" spc="-5" dirty="0">
                <a:solidFill>
                  <a:srgbClr val="FFFFFF"/>
                </a:solidFill>
                <a:latin typeface="Arial"/>
                <a:cs typeface="Arial"/>
              </a:rPr>
              <a:t>the lack of public awareness and concern for roads as historic resources that are significant and worthy of preservation.  </a:t>
            </a:r>
            <a:endParaRPr lang="en-US" sz="2400" spc="-5" dirty="0" smtClean="0">
              <a:solidFill>
                <a:srgbClr val="FFFFFF"/>
              </a:solidFill>
              <a:latin typeface="Arial"/>
              <a:cs typeface="Arial"/>
            </a:endParaRPr>
          </a:p>
          <a:p>
            <a:pPr marL="1270"/>
            <a:endParaRPr lang="en-US" sz="2400" spc="-5" dirty="0" smtClean="0">
              <a:solidFill>
                <a:srgbClr val="FFFFFF"/>
              </a:solidFill>
              <a:latin typeface="Arial"/>
              <a:cs typeface="Arial"/>
            </a:endParaRPr>
          </a:p>
          <a:p>
            <a:pPr marL="344170" indent="-342900">
              <a:buFont typeface="Arial"/>
              <a:buChar char="•"/>
            </a:pPr>
            <a:r>
              <a:rPr lang="en-US" sz="2400" spc="-5" dirty="0" smtClean="0">
                <a:solidFill>
                  <a:srgbClr val="FFFFFF"/>
                </a:solidFill>
                <a:latin typeface="Arial"/>
                <a:cs typeface="Arial"/>
              </a:rPr>
              <a:t>Only </a:t>
            </a:r>
            <a:r>
              <a:rPr lang="en-US" sz="2400" spc="-5" dirty="0">
                <a:solidFill>
                  <a:srgbClr val="FFFFFF"/>
                </a:solidFill>
                <a:latin typeface="Arial"/>
                <a:cs typeface="Arial"/>
              </a:rPr>
              <a:t>8% said the public placed a high value on historic roads in their state.  15% </a:t>
            </a:r>
            <a:r>
              <a:rPr lang="en-US" sz="2400" spc="-5" dirty="0" smtClean="0">
                <a:solidFill>
                  <a:srgbClr val="FFFFFF"/>
                </a:solidFill>
                <a:latin typeface="Arial"/>
                <a:cs typeface="Arial"/>
              </a:rPr>
              <a:t>stated </a:t>
            </a:r>
            <a:r>
              <a:rPr lang="en-US" sz="2400" spc="-5" dirty="0">
                <a:solidFill>
                  <a:srgbClr val="FFFFFF"/>
                </a:solidFill>
                <a:latin typeface="Arial"/>
                <a:cs typeface="Arial"/>
              </a:rPr>
              <a:t>that historic roads were “not important” and 12% claimed roads were not considered worthy of survey.  </a:t>
            </a:r>
            <a:endParaRPr lang="en-US" sz="2400" spc="-5" dirty="0" smtClean="0">
              <a:solidFill>
                <a:srgbClr val="FFFFFF"/>
              </a:solidFill>
              <a:latin typeface="Arial"/>
              <a:cs typeface="Arial"/>
            </a:endParaRPr>
          </a:p>
          <a:p>
            <a:pPr marL="1270"/>
            <a:endParaRPr lang="en-US" sz="2400" spc="-5" dirty="0" smtClean="0">
              <a:solidFill>
                <a:srgbClr val="FFFFFF"/>
              </a:solidFill>
              <a:latin typeface="Arial"/>
              <a:cs typeface="Arial"/>
            </a:endParaRPr>
          </a:p>
          <a:p>
            <a:pPr marL="344170" indent="-342900">
              <a:buFont typeface="Arial"/>
              <a:buChar char="•"/>
            </a:pPr>
            <a:r>
              <a:rPr lang="en-US" sz="2400" spc="-5" dirty="0" smtClean="0">
                <a:solidFill>
                  <a:srgbClr val="FFFFFF"/>
                </a:solidFill>
                <a:latin typeface="Arial"/>
                <a:cs typeface="Arial"/>
              </a:rPr>
              <a:t>The </a:t>
            </a:r>
            <a:r>
              <a:rPr lang="en-US" sz="2400" spc="-5" dirty="0">
                <a:solidFill>
                  <a:srgbClr val="FFFFFF"/>
                </a:solidFill>
                <a:latin typeface="Arial"/>
                <a:cs typeface="Arial"/>
              </a:rPr>
              <a:t>popularity of Route 66, which is ingrained in the national </a:t>
            </a:r>
            <a:r>
              <a:rPr lang="en-US" sz="2400" spc="-5" dirty="0" smtClean="0">
                <a:solidFill>
                  <a:srgbClr val="FFFFFF"/>
                </a:solidFill>
                <a:latin typeface="Arial"/>
                <a:cs typeface="Arial"/>
              </a:rPr>
              <a:t>identity </a:t>
            </a:r>
            <a:r>
              <a:rPr lang="en-US" sz="2400" spc="-5" dirty="0">
                <a:solidFill>
                  <a:srgbClr val="FFFFFF"/>
                </a:solidFill>
                <a:latin typeface="Arial"/>
                <a:cs typeface="Arial"/>
              </a:rPr>
              <a:t>through </a:t>
            </a:r>
            <a:r>
              <a:rPr lang="en-US" sz="2400" spc="-5" dirty="0" smtClean="0">
                <a:solidFill>
                  <a:srgbClr val="FFFFFF"/>
                </a:solidFill>
                <a:latin typeface="Arial"/>
                <a:cs typeface="Arial"/>
              </a:rPr>
              <a:t>popular culture, </a:t>
            </a:r>
            <a:r>
              <a:rPr lang="en-US" sz="2400" spc="-5" dirty="0">
                <a:solidFill>
                  <a:srgbClr val="FFFFFF"/>
                </a:solidFill>
                <a:latin typeface="Arial"/>
                <a:cs typeface="Arial"/>
              </a:rPr>
              <a:t>appears to be an exception; however, other equally significant </a:t>
            </a:r>
            <a:r>
              <a:rPr lang="en-US" sz="2400" spc="-5" dirty="0" smtClean="0">
                <a:solidFill>
                  <a:srgbClr val="FFFFFF"/>
                </a:solidFill>
                <a:latin typeface="Arial"/>
                <a:cs typeface="Arial"/>
              </a:rPr>
              <a:t>major </a:t>
            </a:r>
            <a:r>
              <a:rPr lang="en-US" sz="2400" spc="-5" dirty="0">
                <a:solidFill>
                  <a:srgbClr val="FFFFFF"/>
                </a:solidFill>
                <a:latin typeface="Arial"/>
                <a:cs typeface="Arial"/>
              </a:rPr>
              <a:t>road </a:t>
            </a:r>
            <a:r>
              <a:rPr lang="en-US" sz="2400" spc="-5" dirty="0" smtClean="0">
                <a:solidFill>
                  <a:srgbClr val="FFFFFF"/>
                </a:solidFill>
                <a:latin typeface="Arial"/>
                <a:cs typeface="Arial"/>
              </a:rPr>
              <a:t>corridors, </a:t>
            </a:r>
            <a:r>
              <a:rPr lang="en-US" sz="2400" spc="-5" dirty="0">
                <a:solidFill>
                  <a:srgbClr val="FFFFFF"/>
                </a:solidFill>
                <a:latin typeface="Arial"/>
                <a:cs typeface="Arial"/>
              </a:rPr>
              <a:t>such as the National Road or the Dixie Highway, are not part of the wider public consciousness.  </a:t>
            </a:r>
            <a:endParaRPr lang="en-US" sz="2400" spc="-5" dirty="0" smtClean="0">
              <a:solidFill>
                <a:srgbClr val="FFFFFF"/>
              </a:solidFill>
              <a:latin typeface="Arial"/>
              <a:cs typeface="Arial"/>
            </a:endParaRPr>
          </a:p>
          <a:p>
            <a:pPr marL="1270"/>
            <a:endParaRPr lang="en-US" sz="2400" spc="-5" dirty="0" smtClean="0">
              <a:solidFill>
                <a:srgbClr val="FFFFFF"/>
              </a:solidFill>
              <a:latin typeface="Arial"/>
              <a:cs typeface="Arial"/>
            </a:endParaRPr>
          </a:p>
        </p:txBody>
      </p:sp>
    </p:spTree>
    <p:extLst>
      <p:ext uri="{BB962C8B-B14F-4D97-AF65-F5344CB8AC3E}">
        <p14:creationId xmlns:p14="http://schemas.microsoft.com/office/powerpoint/2010/main" val="1023197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0" y="381000"/>
            <a:ext cx="12192000" cy="2098010"/>
          </a:xfrm>
          <a:prstGeom prst="rect">
            <a:avLst/>
          </a:prstGeom>
        </p:spPr>
        <p:txBody>
          <a:bodyPr vert="horz" wrap="square" lIns="0" tIns="66040" rIns="0" bIns="0" rtlCol="0">
            <a:spAutoFit/>
          </a:bodyPr>
          <a:lstStyle>
            <a:lvl1pPr>
              <a:defRPr>
                <a:latin typeface="+mj-lt"/>
                <a:ea typeface="+mj-ea"/>
                <a:cs typeface="+mj-cs"/>
              </a:defRPr>
            </a:lvl1pPr>
          </a:lstStyle>
          <a:p>
            <a:pPr marL="1588" algn="ctr"/>
            <a:r>
              <a:rPr lang="en-US" sz="2800" spc="-5" dirty="0" smtClean="0">
                <a:solidFill>
                  <a:srgbClr val="E4CFB1"/>
                </a:solidFill>
                <a:latin typeface="Arial Black"/>
                <a:cs typeface="Arial Black"/>
              </a:rPr>
              <a:t>For More Information and Project Resources</a:t>
            </a:r>
          </a:p>
          <a:p>
            <a:pPr marL="1588" algn="ctr"/>
            <a:endParaRPr lang="en-US" sz="2800" spc="-5" dirty="0">
              <a:solidFill>
                <a:srgbClr val="E4CFB1"/>
              </a:solidFill>
              <a:latin typeface="Arial Black"/>
              <a:cs typeface="Arial Black"/>
            </a:endParaRPr>
          </a:p>
          <a:p>
            <a:pPr marL="1588" algn="ctr"/>
            <a:r>
              <a:rPr lang="en-US" sz="2800" spc="-5" dirty="0" smtClean="0">
                <a:solidFill>
                  <a:srgbClr val="E4CFB1"/>
                </a:solidFill>
                <a:latin typeface="Arial Black"/>
                <a:cs typeface="Arial Black"/>
              </a:rPr>
              <a:t>Vi</a:t>
            </a:r>
            <a:r>
              <a:rPr lang="en-US" sz="2800" spc="-5" dirty="0" smtClean="0">
                <a:solidFill>
                  <a:srgbClr val="E4CFB1"/>
                </a:solidFill>
                <a:latin typeface="Arial Black"/>
                <a:cs typeface="Arial Black"/>
              </a:rPr>
              <a:t>sit the Project </a:t>
            </a:r>
            <a:r>
              <a:rPr lang="en-US" sz="2800" spc="-5" dirty="0">
                <a:solidFill>
                  <a:srgbClr val="E4CFB1"/>
                </a:solidFill>
                <a:latin typeface="Arial Black"/>
                <a:cs typeface="Arial Black"/>
              </a:rPr>
              <a:t>W</a:t>
            </a:r>
            <a:r>
              <a:rPr lang="en-US" sz="2800" spc="-5" dirty="0" smtClean="0">
                <a:solidFill>
                  <a:srgbClr val="E4CFB1"/>
                </a:solidFill>
                <a:latin typeface="Arial Black"/>
                <a:cs typeface="Arial Black"/>
              </a:rPr>
              <a:t>eb </a:t>
            </a:r>
            <a:r>
              <a:rPr lang="en-US" sz="2800" spc="-5" dirty="0">
                <a:solidFill>
                  <a:srgbClr val="E4CFB1"/>
                </a:solidFill>
                <a:latin typeface="Arial Black"/>
                <a:cs typeface="Arial Black"/>
              </a:rPr>
              <a:t>P</a:t>
            </a:r>
            <a:r>
              <a:rPr lang="en-US" sz="2800" spc="-5" dirty="0" smtClean="0">
                <a:solidFill>
                  <a:srgbClr val="E4CFB1"/>
                </a:solidFill>
                <a:latin typeface="Arial Black"/>
                <a:cs typeface="Arial Black"/>
              </a:rPr>
              <a:t>age:</a:t>
            </a:r>
          </a:p>
          <a:p>
            <a:pPr marL="1588" algn="ctr"/>
            <a:endParaRPr lang="en-US" sz="2800" spc="-5" dirty="0">
              <a:solidFill>
                <a:srgbClr val="E4CFB1"/>
              </a:solidFill>
              <a:latin typeface="Arial Black"/>
              <a:cs typeface="Arial Black"/>
            </a:endParaRPr>
          </a:p>
          <a:p>
            <a:pPr marL="1588" algn="ctr"/>
            <a:r>
              <a:rPr lang="en-US" sz="2000" spc="-5" dirty="0">
                <a:solidFill>
                  <a:srgbClr val="E4CFB1"/>
                </a:solidFill>
                <a:latin typeface="Arial Black"/>
                <a:cs typeface="Arial Black"/>
              </a:rPr>
              <a:t>http://apps.trb.org/cmsfeed/TRBNetProjectDisplay.asp?ProjectID=3972</a:t>
            </a:r>
            <a:endParaRPr lang="en-US" sz="2000" spc="-5" dirty="0">
              <a:solidFill>
                <a:srgbClr val="E4CFB1"/>
              </a:solidFill>
              <a:latin typeface="Arial Black"/>
              <a:cs typeface="Arial Black"/>
            </a:endParaRPr>
          </a:p>
        </p:txBody>
      </p:sp>
    </p:spTree>
    <p:extLst>
      <p:ext uri="{BB962C8B-B14F-4D97-AF65-F5344CB8AC3E}">
        <p14:creationId xmlns:p14="http://schemas.microsoft.com/office/powerpoint/2010/main" val="295512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34441" y="1371600"/>
            <a:ext cx="9723118" cy="5381810"/>
            <a:chOff x="198120" y="173736"/>
            <a:chExt cx="11734798" cy="6495288"/>
          </a:xfrm>
        </p:grpSpPr>
        <p:sp>
          <p:nvSpPr>
            <p:cNvPr id="2" name="object 2"/>
            <p:cNvSpPr/>
            <p:nvPr/>
          </p:nvSpPr>
          <p:spPr>
            <a:xfrm>
              <a:off x="198120" y="173736"/>
              <a:ext cx="3625596" cy="473963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228331" y="173736"/>
              <a:ext cx="4704587" cy="338327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816096" y="173736"/>
              <a:ext cx="3412236" cy="491337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228331" y="3557015"/>
              <a:ext cx="4704587" cy="311200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98120" y="4331208"/>
              <a:ext cx="7030211" cy="2337816"/>
            </a:xfrm>
            <a:prstGeom prst="rect">
              <a:avLst/>
            </a:prstGeom>
            <a:blipFill>
              <a:blip r:embed="rId6" cstate="print"/>
              <a:stretch>
                <a:fillRect/>
              </a:stretch>
            </a:blipFill>
          </p:spPr>
          <p:txBody>
            <a:bodyPr wrap="square" lIns="0" tIns="0" rIns="0" bIns="0" rtlCol="0"/>
            <a:lstStyle/>
            <a:p>
              <a:endParaRPr/>
            </a:p>
          </p:txBody>
        </p:sp>
      </p:grpSp>
      <p:sp>
        <p:nvSpPr>
          <p:cNvPr id="8" name="TextBox 7"/>
          <p:cNvSpPr txBox="1"/>
          <p:nvPr/>
        </p:nvSpPr>
        <p:spPr>
          <a:xfrm>
            <a:off x="762000" y="228600"/>
            <a:ext cx="10668000" cy="923330"/>
          </a:xfrm>
          <a:prstGeom prst="rect">
            <a:avLst/>
          </a:prstGeom>
          <a:noFill/>
        </p:spPr>
        <p:txBody>
          <a:bodyPr wrap="square" rtlCol="0">
            <a:spAutoFit/>
          </a:bodyPr>
          <a:lstStyle/>
          <a:p>
            <a:r>
              <a:rPr lang="en-US" dirty="0">
                <a:solidFill>
                  <a:srgbClr val="FFFFFF"/>
                </a:solidFill>
                <a:latin typeface="Arial"/>
                <a:cs typeface="Arial"/>
              </a:rPr>
              <a:t>Soon thereafter, many state DOTs and federal agencies began to recognize that the roads themselves were also historic resources worthy of study.  Efforts to accurately survey and evaluate historic roads began in earnest in the 1990s and continue to develop into the present. </a:t>
            </a:r>
          </a:p>
        </p:txBody>
      </p:sp>
    </p:spTree>
    <p:extLst>
      <p:ext uri="{BB962C8B-B14F-4D97-AF65-F5344CB8AC3E}">
        <p14:creationId xmlns:p14="http://schemas.microsoft.com/office/powerpoint/2010/main" val="62841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593" y="381000"/>
            <a:ext cx="9322815" cy="430887"/>
          </a:xfrm>
        </p:spPr>
        <p:txBody>
          <a:bodyPr/>
          <a:lstStyle/>
          <a:p>
            <a:pPr algn="ctr"/>
            <a:r>
              <a:rPr lang="en-US" u="none" dirty="0" smtClean="0">
                <a:solidFill>
                  <a:srgbClr val="E4CFB1"/>
                </a:solidFill>
                <a:latin typeface="Arial Black"/>
                <a:cs typeface="Arial Black"/>
              </a:rPr>
              <a:t>THE CHALLENGES</a:t>
            </a:r>
            <a:endParaRPr lang="en-US" u="none" dirty="0">
              <a:solidFill>
                <a:srgbClr val="E4CFB1"/>
              </a:solidFill>
              <a:latin typeface="Arial Black"/>
              <a:cs typeface="Arial Black"/>
            </a:endParaRPr>
          </a:p>
        </p:txBody>
      </p:sp>
      <p:sp>
        <p:nvSpPr>
          <p:cNvPr id="3" name="Text Placeholder 2"/>
          <p:cNvSpPr>
            <a:spLocks noGrp="1"/>
          </p:cNvSpPr>
          <p:nvPr>
            <p:ph type="body" idx="1"/>
          </p:nvPr>
        </p:nvSpPr>
        <p:spPr>
          <a:xfrm>
            <a:off x="685800" y="1371600"/>
            <a:ext cx="10668000" cy="4739759"/>
          </a:xfrm>
        </p:spPr>
        <p:txBody>
          <a:bodyPr/>
          <a:lstStyle/>
          <a:p>
            <a:pPr marL="342900" indent="-342900">
              <a:buFont typeface="Arial"/>
              <a:buChar char="•"/>
            </a:pPr>
            <a:r>
              <a:rPr lang="en-US" sz="2400" dirty="0">
                <a:solidFill>
                  <a:srgbClr val="FFFFFF"/>
                </a:solidFill>
                <a:latin typeface="Arial"/>
                <a:cs typeface="Arial"/>
              </a:rPr>
              <a:t>Historic roads are challenging resources to identify, document, and evaluate. </a:t>
            </a:r>
            <a:endParaRPr lang="en-US" sz="2400" dirty="0" smtClean="0">
              <a:solidFill>
                <a:srgbClr val="FFFFFF"/>
              </a:solidFill>
              <a:latin typeface="Arial"/>
              <a:cs typeface="Arial"/>
            </a:endParaRPr>
          </a:p>
          <a:p>
            <a:r>
              <a:rPr lang="en-US" sz="2400" dirty="0" smtClean="0">
                <a:solidFill>
                  <a:srgbClr val="FFFFFF"/>
                </a:solidFill>
                <a:latin typeface="Arial"/>
                <a:cs typeface="Arial"/>
              </a:rPr>
              <a:t> </a:t>
            </a:r>
          </a:p>
          <a:p>
            <a:pPr marL="342900" indent="-342900">
              <a:buFont typeface="Arial"/>
              <a:buChar char="•"/>
            </a:pPr>
            <a:r>
              <a:rPr lang="en-US" sz="2400" dirty="0" smtClean="0">
                <a:solidFill>
                  <a:srgbClr val="FFFFFF"/>
                </a:solidFill>
                <a:latin typeface="Arial"/>
                <a:cs typeface="Arial"/>
              </a:rPr>
              <a:t>The </a:t>
            </a:r>
            <a:r>
              <a:rPr lang="en-US" sz="2400" dirty="0">
                <a:solidFill>
                  <a:srgbClr val="FFFFFF"/>
                </a:solidFill>
                <a:latin typeface="Arial"/>
                <a:cs typeface="Arial"/>
              </a:rPr>
              <a:t>Federal Highway Administration and state DOTs must consider the effects of their projects on National Register-eligible historic roads under Section 106 and Section 4(f).  </a:t>
            </a:r>
            <a:endParaRPr lang="en-US" sz="2400" dirty="0" smtClean="0">
              <a:solidFill>
                <a:srgbClr val="FFFFFF"/>
              </a:solidFill>
              <a:latin typeface="Arial"/>
              <a:cs typeface="Arial"/>
            </a:endParaRPr>
          </a:p>
          <a:p>
            <a:endParaRPr lang="en-US" sz="2400" dirty="0" smtClean="0">
              <a:solidFill>
                <a:srgbClr val="FFFFFF"/>
              </a:solidFill>
              <a:latin typeface="Arial"/>
              <a:cs typeface="Arial"/>
            </a:endParaRPr>
          </a:p>
          <a:p>
            <a:pPr marL="342900" indent="-342900">
              <a:buFont typeface="Arial"/>
              <a:buChar char="•"/>
            </a:pPr>
            <a:r>
              <a:rPr lang="en-US" sz="2400" dirty="0" smtClean="0">
                <a:solidFill>
                  <a:srgbClr val="FFFFFF"/>
                </a:solidFill>
                <a:latin typeface="Arial"/>
                <a:cs typeface="Arial"/>
              </a:rPr>
              <a:t>Over </a:t>
            </a:r>
            <a:r>
              <a:rPr lang="en-US" sz="2400" dirty="0">
                <a:solidFill>
                  <a:srgbClr val="FFFFFF"/>
                </a:solidFill>
                <a:latin typeface="Arial"/>
                <a:cs typeface="Arial"/>
              </a:rPr>
              <a:t>the years, various states and organizations have created historic contexts for the survey and evaluation of historic roads and some guidance has been developed regarding specific historic roads and historic road typologies.  This information, however, had never been assembled and reviewed in a systematic manner at the national level.  </a:t>
            </a:r>
          </a:p>
          <a:p>
            <a:endParaRPr lang="en-US" sz="2000" dirty="0">
              <a:solidFill>
                <a:srgbClr val="FFFFFF"/>
              </a:solidFill>
              <a:latin typeface="Arial"/>
              <a:cs typeface="Arial"/>
            </a:endParaRPr>
          </a:p>
        </p:txBody>
      </p:sp>
    </p:spTree>
    <p:extLst>
      <p:ext uri="{BB962C8B-B14F-4D97-AF65-F5344CB8AC3E}">
        <p14:creationId xmlns:p14="http://schemas.microsoft.com/office/powerpoint/2010/main" val="102497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4229100" y="2751892"/>
            <a:ext cx="3733800" cy="1354217"/>
          </a:xfrm>
          <a:prstGeom prst="rect">
            <a:avLst/>
          </a:prstGeom>
        </p:spPr>
        <p:txBody>
          <a:bodyPr vert="horz" wrap="square" lIns="0" tIns="0" rIns="0" bIns="0" rtlCol="0">
            <a:spAutoFit/>
          </a:bodyPr>
          <a:lstStyle>
            <a:lvl1pPr>
              <a:defRPr sz="2800" b="0" i="0" u="heavy">
                <a:solidFill>
                  <a:schemeClr val="bg1"/>
                </a:solidFill>
                <a:latin typeface="Calisto MT"/>
                <a:ea typeface="+mj-ea"/>
                <a:cs typeface="Calisto MT"/>
              </a:defRPr>
            </a:lvl1pPr>
          </a:lstStyle>
          <a:p>
            <a:pPr marL="12700" algn="ctr"/>
            <a:r>
              <a:rPr lang="en-US" sz="4400" u="none" spc="-10" dirty="0" smtClean="0">
                <a:solidFill>
                  <a:srgbClr val="E4CFB1"/>
                </a:solidFill>
                <a:latin typeface="Arial Black"/>
                <a:cs typeface="Arial Black"/>
              </a:rPr>
              <a:t>THE </a:t>
            </a:r>
          </a:p>
          <a:p>
            <a:pPr marL="12700" algn="ctr"/>
            <a:r>
              <a:rPr lang="en-US" sz="4400" u="none" spc="-10" dirty="0" smtClean="0">
                <a:solidFill>
                  <a:srgbClr val="E4CFB1"/>
                </a:solidFill>
                <a:latin typeface="Arial Black"/>
                <a:cs typeface="Arial Black"/>
              </a:rPr>
              <a:t>STUDY</a:t>
            </a:r>
            <a:endParaRPr lang="en-US" sz="4400" u="none" spc="-10" dirty="0">
              <a:solidFill>
                <a:srgbClr val="E4CFB1"/>
              </a:solidFill>
              <a:latin typeface="Arial Black"/>
              <a:cs typeface="Arial Black"/>
            </a:endParaRPr>
          </a:p>
        </p:txBody>
      </p:sp>
    </p:spTree>
    <p:extLst>
      <p:ext uri="{BB962C8B-B14F-4D97-AF65-F5344CB8AC3E}">
        <p14:creationId xmlns:p14="http://schemas.microsoft.com/office/powerpoint/2010/main" val="220023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100" y="1767007"/>
            <a:ext cx="10591800" cy="3323987"/>
          </a:xfrm>
        </p:spPr>
        <p:txBody>
          <a:bodyPr/>
          <a:lstStyle/>
          <a:p>
            <a:r>
              <a:rPr lang="en-US" sz="2400" dirty="0" smtClean="0">
                <a:solidFill>
                  <a:srgbClr val="FFFFFF"/>
                </a:solidFill>
                <a:latin typeface="Arial"/>
                <a:cs typeface="Arial"/>
              </a:rPr>
              <a:t>In January </a:t>
            </a:r>
            <a:r>
              <a:rPr lang="en-US" sz="2400" dirty="0">
                <a:solidFill>
                  <a:srgbClr val="FFFFFF"/>
                </a:solidFill>
                <a:latin typeface="Arial"/>
                <a:cs typeface="Arial"/>
              </a:rPr>
              <a:t>2016, the Transportation Research Board commissioned New South Associates to undertake the “Historic Roads: A Synthesis of Identification and Evaluation Practices” project as part of the National Cooperative Highway Research Program contract with WSP/Parsons Brinckerhoff.  </a:t>
            </a:r>
            <a:endParaRPr lang="en-US" sz="2400" dirty="0" smtClean="0">
              <a:solidFill>
                <a:srgbClr val="FFFFFF"/>
              </a:solidFill>
              <a:latin typeface="Arial"/>
              <a:cs typeface="Arial"/>
            </a:endParaRPr>
          </a:p>
          <a:p>
            <a:endParaRPr lang="en-US" sz="2400" dirty="0">
              <a:solidFill>
                <a:srgbClr val="FFFFFF"/>
              </a:solidFill>
              <a:latin typeface="Arial"/>
              <a:cs typeface="Arial"/>
            </a:endParaRPr>
          </a:p>
          <a:p>
            <a:r>
              <a:rPr lang="en-US" sz="2400" dirty="0" smtClean="0">
                <a:solidFill>
                  <a:srgbClr val="FFFFFF"/>
                </a:solidFill>
                <a:latin typeface="Arial"/>
                <a:cs typeface="Arial"/>
              </a:rPr>
              <a:t>The </a:t>
            </a:r>
            <a:r>
              <a:rPr lang="en-US" sz="2400" dirty="0">
                <a:solidFill>
                  <a:srgbClr val="FFFFFF"/>
                </a:solidFill>
                <a:latin typeface="Arial"/>
                <a:cs typeface="Arial"/>
              </a:rPr>
              <a:t>project’s Research Task Panel included cultural resource staff members of DOTs from across the country, as well as representatives from the Federal Highway Administration and Advisory Council on Historic Preservation.  </a:t>
            </a:r>
            <a:endParaRPr lang="en-US" sz="2400" dirty="0"/>
          </a:p>
        </p:txBody>
      </p:sp>
      <p:sp>
        <p:nvSpPr>
          <p:cNvPr id="4" name="object 2"/>
          <p:cNvSpPr txBox="1">
            <a:spLocks/>
          </p:cNvSpPr>
          <p:nvPr/>
        </p:nvSpPr>
        <p:spPr>
          <a:xfrm>
            <a:off x="1485900" y="228600"/>
            <a:ext cx="9220200" cy="861774"/>
          </a:xfrm>
          <a:prstGeom prst="rect">
            <a:avLst/>
          </a:prstGeom>
        </p:spPr>
        <p:txBody>
          <a:bodyPr vert="horz" wrap="square" lIns="0" tIns="0" rIns="0" bIns="0" rtlCol="0">
            <a:spAutoFit/>
          </a:bodyPr>
          <a:lstStyle>
            <a:lvl1pPr>
              <a:defRPr>
                <a:latin typeface="+mj-lt"/>
                <a:ea typeface="+mj-ea"/>
                <a:cs typeface="+mj-cs"/>
              </a:defRPr>
            </a:lvl1pPr>
          </a:lstStyle>
          <a:p>
            <a:pPr marR="5080" algn="ctr"/>
            <a:r>
              <a:rPr lang="en-US" sz="2800" spc="-5" dirty="0">
                <a:solidFill>
                  <a:srgbClr val="E4CFB1"/>
                </a:solidFill>
                <a:latin typeface="Arial Black"/>
                <a:cs typeface="Arial Black"/>
              </a:rPr>
              <a:t>Historic Roads: A Synthesis of Identification and Evaluation Practices</a:t>
            </a:r>
          </a:p>
        </p:txBody>
      </p:sp>
    </p:spTree>
    <p:extLst>
      <p:ext uri="{BB962C8B-B14F-4D97-AF65-F5344CB8AC3E}">
        <p14:creationId xmlns:p14="http://schemas.microsoft.com/office/powerpoint/2010/main" val="96570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4593" y="424941"/>
            <a:ext cx="9322815" cy="626454"/>
          </a:xfrm>
          <a:prstGeom prst="rect">
            <a:avLst/>
          </a:prstGeom>
        </p:spPr>
        <p:txBody>
          <a:bodyPr vert="horz" wrap="square" lIns="0" tIns="132715" rIns="0" bIns="0" rtlCol="0">
            <a:spAutoFit/>
          </a:bodyPr>
          <a:lstStyle/>
          <a:p>
            <a:pPr algn="ctr">
              <a:lnSpc>
                <a:spcPct val="100000"/>
              </a:lnSpc>
            </a:pPr>
            <a:r>
              <a:rPr sz="3200" u="none" spc="-5" dirty="0">
                <a:solidFill>
                  <a:srgbClr val="D6B78A"/>
                </a:solidFill>
                <a:latin typeface="Arial Black"/>
                <a:cs typeface="Arial Black"/>
              </a:rPr>
              <a:t>Project</a:t>
            </a:r>
            <a:r>
              <a:rPr sz="3200" u="none" spc="-60" dirty="0">
                <a:solidFill>
                  <a:srgbClr val="D6B78A"/>
                </a:solidFill>
                <a:latin typeface="Arial Black"/>
                <a:cs typeface="Arial Black"/>
              </a:rPr>
              <a:t> </a:t>
            </a:r>
            <a:r>
              <a:rPr sz="3200" u="none" spc="-15" dirty="0">
                <a:solidFill>
                  <a:srgbClr val="D6B78A"/>
                </a:solidFill>
                <a:latin typeface="Arial Black"/>
                <a:cs typeface="Arial Black"/>
              </a:rPr>
              <a:t>Objectives</a:t>
            </a:r>
            <a:endParaRPr sz="3200" u="none" dirty="0">
              <a:latin typeface="Arial Black"/>
              <a:cs typeface="Arial Black"/>
            </a:endParaRPr>
          </a:p>
        </p:txBody>
      </p:sp>
      <p:sp>
        <p:nvSpPr>
          <p:cNvPr id="3" name="object 3"/>
          <p:cNvSpPr txBox="1"/>
          <p:nvPr/>
        </p:nvSpPr>
        <p:spPr>
          <a:xfrm>
            <a:off x="1219200" y="1552813"/>
            <a:ext cx="9829800" cy="3323987"/>
          </a:xfrm>
          <a:prstGeom prst="rect">
            <a:avLst/>
          </a:prstGeom>
        </p:spPr>
        <p:txBody>
          <a:bodyPr vert="horz" wrap="square" lIns="0" tIns="0" rIns="0" bIns="0" rtlCol="0">
            <a:spAutoFit/>
          </a:bodyPr>
          <a:lstStyle/>
          <a:p>
            <a:pPr marL="94615">
              <a:lnSpc>
                <a:spcPct val="100000"/>
              </a:lnSpc>
              <a:tabLst>
                <a:tab pos="699770" algn="l"/>
                <a:tab pos="700405" algn="l"/>
              </a:tabLst>
            </a:pPr>
            <a:r>
              <a:rPr lang="en-US" sz="2400" dirty="0" smtClean="0">
                <a:solidFill>
                  <a:srgbClr val="FFFFFF"/>
                </a:solidFill>
                <a:latin typeface="Arial"/>
                <a:cs typeface="Arial"/>
              </a:rPr>
              <a:t>1.  Create </a:t>
            </a:r>
            <a:r>
              <a:rPr lang="en-US" sz="2400" dirty="0">
                <a:solidFill>
                  <a:srgbClr val="FFFFFF"/>
                </a:solidFill>
                <a:latin typeface="Arial"/>
                <a:cs typeface="Arial"/>
              </a:rPr>
              <a:t>Annotated </a:t>
            </a:r>
            <a:r>
              <a:rPr lang="en-US" sz="2400" dirty="0" smtClean="0">
                <a:solidFill>
                  <a:srgbClr val="FFFFFF"/>
                </a:solidFill>
                <a:latin typeface="Arial"/>
                <a:cs typeface="Arial"/>
              </a:rPr>
              <a:t>Bibliography by </a:t>
            </a:r>
            <a:endParaRPr lang="en-US" sz="2400" dirty="0">
              <a:solidFill>
                <a:srgbClr val="FFFFFF"/>
              </a:solidFill>
              <a:latin typeface="Arial"/>
              <a:cs typeface="Arial"/>
            </a:endParaRPr>
          </a:p>
          <a:p>
            <a:pPr marL="94615">
              <a:lnSpc>
                <a:spcPct val="100000"/>
              </a:lnSpc>
              <a:tabLst>
                <a:tab pos="699770" algn="l"/>
                <a:tab pos="700405" algn="l"/>
              </a:tabLst>
            </a:pPr>
            <a:r>
              <a:rPr lang="en-US" sz="2400" dirty="0" smtClean="0">
                <a:solidFill>
                  <a:srgbClr val="FFFFFF"/>
                </a:solidFill>
                <a:latin typeface="Arial"/>
                <a:cs typeface="Arial"/>
              </a:rPr>
              <a:t>		Reviewing </a:t>
            </a:r>
            <a:r>
              <a:rPr lang="en-US" sz="2400" dirty="0">
                <a:solidFill>
                  <a:srgbClr val="FFFFFF"/>
                </a:solidFill>
                <a:latin typeface="Arial"/>
                <a:cs typeface="Arial"/>
              </a:rPr>
              <a:t>Historic Roads Studies across the U.S.</a:t>
            </a:r>
          </a:p>
          <a:p>
            <a:pPr marL="94615">
              <a:lnSpc>
                <a:spcPct val="100000"/>
              </a:lnSpc>
              <a:tabLst>
                <a:tab pos="699770" algn="l"/>
                <a:tab pos="700405" algn="l"/>
              </a:tabLst>
            </a:pPr>
            <a:endParaRPr lang="en-US" sz="2400" dirty="0">
              <a:solidFill>
                <a:srgbClr val="FFFFFF"/>
              </a:solidFill>
              <a:latin typeface="Arial"/>
              <a:cs typeface="Arial"/>
            </a:endParaRPr>
          </a:p>
          <a:p>
            <a:pPr marL="94615">
              <a:lnSpc>
                <a:spcPct val="100000"/>
              </a:lnSpc>
              <a:tabLst>
                <a:tab pos="699770" algn="l"/>
                <a:tab pos="700405" algn="l"/>
              </a:tabLst>
            </a:pPr>
            <a:r>
              <a:rPr lang="en-US" sz="2400" dirty="0" smtClean="0">
                <a:solidFill>
                  <a:srgbClr val="FFFFFF"/>
                </a:solidFill>
                <a:latin typeface="Arial"/>
                <a:cs typeface="Arial"/>
              </a:rPr>
              <a:t>2.  Survey Practitioners by</a:t>
            </a:r>
            <a:endParaRPr lang="en-US" sz="2400" dirty="0">
              <a:solidFill>
                <a:srgbClr val="FFFFFF"/>
              </a:solidFill>
              <a:latin typeface="Arial"/>
              <a:cs typeface="Arial"/>
            </a:endParaRPr>
          </a:p>
          <a:p>
            <a:pPr marL="94615">
              <a:lnSpc>
                <a:spcPct val="100000"/>
              </a:lnSpc>
              <a:tabLst>
                <a:tab pos="699770" algn="l"/>
                <a:tab pos="700405" algn="l"/>
              </a:tabLst>
            </a:pPr>
            <a:r>
              <a:rPr lang="en-US" sz="2400" dirty="0" smtClean="0">
                <a:solidFill>
                  <a:srgbClr val="FFFFFF"/>
                </a:solidFill>
                <a:latin typeface="Arial"/>
                <a:cs typeface="Arial"/>
              </a:rPr>
              <a:t>	Interviewing </a:t>
            </a:r>
            <a:r>
              <a:rPr lang="en-US" sz="2400" dirty="0">
                <a:solidFill>
                  <a:srgbClr val="FFFFFF"/>
                </a:solidFill>
                <a:latin typeface="Arial"/>
                <a:cs typeface="Arial"/>
              </a:rPr>
              <a:t>Historic Road Experts across the U.S.</a:t>
            </a:r>
          </a:p>
          <a:p>
            <a:pPr marL="94615">
              <a:lnSpc>
                <a:spcPct val="100000"/>
              </a:lnSpc>
              <a:tabLst>
                <a:tab pos="699770" algn="l"/>
                <a:tab pos="700405" algn="l"/>
              </a:tabLst>
            </a:pPr>
            <a:endParaRPr lang="en-US" sz="2400" dirty="0">
              <a:solidFill>
                <a:srgbClr val="FFFFFF"/>
              </a:solidFill>
              <a:latin typeface="Arial"/>
              <a:cs typeface="Arial"/>
            </a:endParaRPr>
          </a:p>
          <a:p>
            <a:pPr marL="94615">
              <a:lnSpc>
                <a:spcPct val="100000"/>
              </a:lnSpc>
              <a:tabLst>
                <a:tab pos="699770" algn="l"/>
                <a:tab pos="700405" algn="l"/>
              </a:tabLst>
            </a:pPr>
            <a:r>
              <a:rPr lang="en-US" sz="2400" dirty="0" smtClean="0">
                <a:solidFill>
                  <a:srgbClr val="FFFFFF"/>
                </a:solidFill>
                <a:latin typeface="Arial"/>
                <a:cs typeface="Arial"/>
              </a:rPr>
              <a:t>3.  Produce </a:t>
            </a:r>
            <a:r>
              <a:rPr lang="en-US" sz="2400" dirty="0">
                <a:solidFill>
                  <a:srgbClr val="FFFFFF"/>
                </a:solidFill>
                <a:latin typeface="Arial"/>
                <a:cs typeface="Arial"/>
              </a:rPr>
              <a:t>Synthesis </a:t>
            </a:r>
            <a:r>
              <a:rPr lang="en-US" sz="2400" dirty="0" smtClean="0">
                <a:solidFill>
                  <a:srgbClr val="FFFFFF"/>
                </a:solidFill>
                <a:latin typeface="Arial"/>
                <a:cs typeface="Arial"/>
              </a:rPr>
              <a:t>Report by</a:t>
            </a:r>
            <a:endParaRPr lang="en-US" sz="2400" dirty="0">
              <a:solidFill>
                <a:srgbClr val="FFFFFF"/>
              </a:solidFill>
              <a:latin typeface="Arial"/>
              <a:cs typeface="Arial"/>
            </a:endParaRPr>
          </a:p>
          <a:p>
            <a:pPr marL="94615">
              <a:lnSpc>
                <a:spcPct val="100000"/>
              </a:lnSpc>
              <a:tabLst>
                <a:tab pos="699770" algn="l"/>
                <a:tab pos="700405" algn="l"/>
              </a:tabLst>
            </a:pPr>
            <a:r>
              <a:rPr lang="en-US" sz="2400" dirty="0" smtClean="0">
                <a:solidFill>
                  <a:srgbClr val="FFFFFF"/>
                </a:solidFill>
                <a:latin typeface="Arial"/>
                <a:cs typeface="Arial"/>
              </a:rPr>
              <a:t>	Summarizing </a:t>
            </a:r>
            <a:r>
              <a:rPr lang="en-US" sz="2400" dirty="0">
                <a:solidFill>
                  <a:srgbClr val="FFFFFF"/>
                </a:solidFill>
                <a:latin typeface="Arial"/>
                <a:cs typeface="Arial"/>
              </a:rPr>
              <a:t>Results and Recommendations</a:t>
            </a:r>
          </a:p>
          <a:p>
            <a:pPr marL="94615">
              <a:lnSpc>
                <a:spcPct val="100000"/>
              </a:lnSpc>
              <a:tabLst>
                <a:tab pos="699770" algn="l"/>
                <a:tab pos="700405" algn="l"/>
              </a:tabLst>
            </a:pPr>
            <a:endParaRPr sz="2400" dirty="0">
              <a:latin typeface="Calisto MT"/>
              <a:cs typeface="Calisto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52700" y="2751892"/>
            <a:ext cx="7086600" cy="1354217"/>
          </a:xfrm>
          <a:prstGeom prst="rect">
            <a:avLst/>
          </a:prstGeom>
        </p:spPr>
        <p:txBody>
          <a:bodyPr vert="horz" wrap="square" lIns="0" tIns="0" rIns="0" bIns="0" rtlCol="0">
            <a:spAutoFit/>
          </a:bodyPr>
          <a:lstStyle>
            <a:lvl1pPr>
              <a:defRPr sz="2800" b="0" i="0" u="heavy">
                <a:solidFill>
                  <a:schemeClr val="bg1"/>
                </a:solidFill>
                <a:latin typeface="Calisto MT"/>
                <a:ea typeface="+mj-ea"/>
                <a:cs typeface="Calisto MT"/>
              </a:defRPr>
            </a:lvl1pPr>
          </a:lstStyle>
          <a:p>
            <a:pPr marL="12700" algn="ctr"/>
            <a:r>
              <a:rPr lang="en-US" sz="4400" u="none" spc="-10" dirty="0" smtClean="0">
                <a:solidFill>
                  <a:srgbClr val="E4CFB1"/>
                </a:solidFill>
                <a:latin typeface="Arial Black"/>
                <a:cs typeface="Arial Black"/>
              </a:rPr>
              <a:t>ANNOTATED BIBLIOGRAPHY</a:t>
            </a:r>
            <a:endParaRPr lang="en-US" sz="4400" u="none" spc="-10" dirty="0">
              <a:solidFill>
                <a:srgbClr val="E4CFB1"/>
              </a:solidFill>
              <a:latin typeface="Arial Black"/>
              <a:cs typeface="Arial Black"/>
            </a:endParaRPr>
          </a:p>
        </p:txBody>
      </p:sp>
    </p:spTree>
    <p:extLst>
      <p:ext uri="{BB962C8B-B14F-4D97-AF65-F5344CB8AC3E}">
        <p14:creationId xmlns:p14="http://schemas.microsoft.com/office/powerpoint/2010/main" val="1570732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TotalTime>
  <Words>2793</Words>
  <Application>Microsoft Office PowerPoint</Application>
  <PresentationFormat>Custom</PresentationFormat>
  <Paragraphs>446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NCHRP 25-25 TASK 97 HISTORIC ROADS –  A SYNTHESIS OF IDENTIFICATION AND  EVALUATION PRACTICES </vt:lpstr>
      <vt:lpstr>ACKNOWLEDGMENTS</vt:lpstr>
      <vt:lpstr>PowerPoint Presentation</vt:lpstr>
      <vt:lpstr>PowerPoint Presentation</vt:lpstr>
      <vt:lpstr>THE CHALLENGES</vt:lpstr>
      <vt:lpstr>PowerPoint Presentation</vt:lpstr>
      <vt:lpstr>PowerPoint Presentation</vt:lpstr>
      <vt:lpstr>Project Objectives</vt:lpstr>
      <vt:lpstr>PowerPoint Presentation</vt:lpstr>
      <vt:lpstr>Annotated Bibliography: Types of Sources Found (N=564)</vt:lpstr>
      <vt:lpstr>PowerPoint Presentation</vt:lpstr>
      <vt:lpstr>PowerPoint Presentation</vt:lpstr>
      <vt:lpstr>National Register of Historic Places Nominations by Region (N=140)</vt:lpstr>
      <vt:lpstr>Timeline of Historic Road Associated NRHP Nominations,  1960 - 2016</vt:lpstr>
      <vt:lpstr>PowerPoint Presentation</vt:lpstr>
      <vt:lpstr>PowerPoint Presentation</vt:lpstr>
      <vt:lpstr>Question Types (N=40)</vt:lpstr>
      <vt:lpstr>PowerPoint Presentation</vt:lpstr>
      <vt:lpstr>Historic Roads Online Survey Questions - Respondents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NSA</dc:creator>
  <cp:lastModifiedBy>AMH</cp:lastModifiedBy>
  <cp:revision>39</cp:revision>
  <dcterms:created xsi:type="dcterms:W3CDTF">2017-07-12T20:16:44Z</dcterms:created>
  <dcterms:modified xsi:type="dcterms:W3CDTF">2018-01-31T21:03:49Z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2017-07-12T00:00:00Z</vt:filetime>
  </property>
  <property fmtid="{D5CDD505-2E9C-101B-9397-08002B2CF9AE}" pid="3" name="Creator">
    <vt:lpwstr>Microsoft® PowerPoint® 2016</vt:lpwstr>
  </property>
  <property fmtid="{D5CDD505-2E9C-101B-9397-08002B2CF9AE}" pid="4" name="LastSaved">
    <vt:filetime>2017-07-12T00:00:00Z</vt:filetime>
  </property>
</Properties>
</file>