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315" r:id="rId4"/>
    <p:sldId id="258" r:id="rId5"/>
    <p:sldId id="259" r:id="rId6"/>
    <p:sldId id="260" r:id="rId7"/>
    <p:sldId id="261" r:id="rId8"/>
    <p:sldId id="273" r:id="rId9"/>
    <p:sldId id="287" r:id="rId10"/>
    <p:sldId id="276" r:id="rId11"/>
    <p:sldId id="277" r:id="rId12"/>
    <p:sldId id="278" r:id="rId13"/>
    <p:sldId id="279" r:id="rId14"/>
    <p:sldId id="281" r:id="rId15"/>
    <p:sldId id="263" r:id="rId16"/>
    <p:sldId id="283" r:id="rId17"/>
    <p:sldId id="284" r:id="rId18"/>
    <p:sldId id="289" r:id="rId19"/>
    <p:sldId id="290" r:id="rId20"/>
    <p:sldId id="262" r:id="rId21"/>
    <p:sldId id="269" r:id="rId22"/>
    <p:sldId id="314" r:id="rId23"/>
    <p:sldId id="318" r:id="rId24"/>
    <p:sldId id="319" r:id="rId25"/>
    <p:sldId id="320" r:id="rId26"/>
    <p:sldId id="321" r:id="rId27"/>
    <p:sldId id="322" r:id="rId28"/>
    <p:sldId id="299" r:id="rId2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2080" autoAdjust="0"/>
  </p:normalViewPr>
  <p:slideViewPr>
    <p:cSldViewPr>
      <p:cViewPr>
        <p:scale>
          <a:sx n="100" d="100"/>
          <a:sy n="100" d="100"/>
        </p:scale>
        <p:origin x="-120" y="-174"/>
      </p:cViewPr>
      <p:guideLst>
        <p:guide orient="horz" pos="2160"/>
        <p:guide pos="2880"/>
      </p:guideLst>
    </p:cSldViewPr>
  </p:slideViewPr>
  <p:outlineViewPr>
    <p:cViewPr>
      <p:scale>
        <a:sx n="33" d="100"/>
        <a:sy n="33" d="100"/>
      </p:scale>
      <p:origin x="0" y="175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[Book1]Sheet1!PivotTable2</c:name>
    <c:fmtId val="5"/>
  </c:pivotSource>
  <c:chart>
    <c:title>
      <c:tx>
        <c:rich>
          <a:bodyPr/>
          <a:lstStyle/>
          <a:p>
            <a:pPr>
              <a:defRPr/>
            </a:pPr>
            <a:r>
              <a:rPr lang="en-US" dirty="0"/>
              <a:t>Preliminary Interviews</a:t>
            </a:r>
          </a:p>
        </c:rich>
      </c:tx>
      <c:layout/>
      <c:overlay val="0"/>
    </c:title>
    <c:autoTitleDeleted val="0"/>
    <c:pivotFmts>
      <c:pivotFmt>
        <c:idx val="0"/>
        <c:marker>
          <c:symbol val="none"/>
        </c:marker>
        <c:dLbl>
          <c:idx val="0"/>
          <c:spPr/>
          <c:txPr>
            <a:bodyPr/>
            <a:lstStyle/>
            <a:p>
              <a:pPr>
                <a:defRPr/>
              </a:pPr>
              <a:endParaRPr lang="en-US"/>
            </a:p>
          </c:txPr>
          <c:showLegendKey val="0"/>
          <c:showVal val="1"/>
          <c:showCatName val="1"/>
          <c:showSerName val="0"/>
          <c:showPercent val="0"/>
          <c:showBubbleSize val="0"/>
        </c:dLbl>
      </c:pivotFmt>
      <c:pivotFmt>
        <c:idx val="1"/>
        <c:marker>
          <c:symbol val="none"/>
        </c:marker>
        <c:dLbl>
          <c:idx val="0"/>
          <c:spPr/>
          <c:txPr>
            <a:bodyPr/>
            <a:lstStyle/>
            <a:p>
              <a:pPr>
                <a:defRPr/>
              </a:pPr>
              <a:endParaRPr lang="en-US"/>
            </a:p>
          </c:txPr>
          <c:showLegendKey val="0"/>
          <c:showVal val="1"/>
          <c:showCatName val="1"/>
          <c:showSerName val="0"/>
          <c:showPercent val="0"/>
          <c:showBubbleSize val="0"/>
        </c:dLbl>
      </c:pivotFmt>
    </c:pivotFmts>
    <c:plotArea>
      <c:layout/>
      <c:pieChart>
        <c:varyColors val="1"/>
        <c:ser>
          <c:idx val="0"/>
          <c:order val="0"/>
          <c:tx>
            <c:strRef>
              <c:f>Sheet1!$H$5</c:f>
              <c:strCache>
                <c:ptCount val="1"/>
                <c:pt idx="0">
                  <c:v>Total</c:v>
                </c:pt>
              </c:strCache>
            </c:strRef>
          </c:tx>
          <c:dLbls>
            <c:showLegendKey val="0"/>
            <c:showVal val="1"/>
            <c:showCatName val="1"/>
            <c:showSerName val="0"/>
            <c:showPercent val="0"/>
            <c:showBubbleSize val="0"/>
            <c:showLeaderLines val="1"/>
          </c:dLbls>
          <c:cat>
            <c:strRef>
              <c:f>Sheet1!$G$6:$G$9</c:f>
              <c:strCache>
                <c:ptCount val="3"/>
                <c:pt idx="0">
                  <c:v>Local</c:v>
                </c:pt>
                <c:pt idx="1">
                  <c:v>Private</c:v>
                </c:pt>
                <c:pt idx="2">
                  <c:v>State</c:v>
                </c:pt>
              </c:strCache>
            </c:strRef>
          </c:cat>
          <c:val>
            <c:numRef>
              <c:f>Sheet1!$H$6:$H$9</c:f>
              <c:numCache>
                <c:formatCode>General</c:formatCode>
                <c:ptCount val="3"/>
                <c:pt idx="0">
                  <c:v>12</c:v>
                </c:pt>
                <c:pt idx="1">
                  <c:v>1</c:v>
                </c:pt>
                <c:pt idx="2">
                  <c:v>8</c:v>
                </c:pt>
              </c:numCache>
            </c:numRef>
          </c:val>
        </c:ser>
        <c:dLbls>
          <c:showLegendKey val="0"/>
          <c:showVal val="1"/>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16282A77-F66B-4190-9D11-E05B03E2D8CE}" type="datetimeFigureOut">
              <a:rPr lang="en-US" smtClean="0"/>
              <a:t>9/18/2014</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21D7CFF5-A90A-4E2C-88A8-F649B85079E3}" type="slidenum">
              <a:rPr lang="en-US" smtClean="0"/>
              <a:t>‹#›</a:t>
            </a:fld>
            <a:endParaRPr lang="en-US"/>
          </a:p>
        </p:txBody>
      </p:sp>
    </p:spTree>
    <p:extLst>
      <p:ext uri="{BB962C8B-B14F-4D97-AF65-F5344CB8AC3E}">
        <p14:creationId xmlns:p14="http://schemas.microsoft.com/office/powerpoint/2010/main" val="2928379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1B78CE20-B0D9-4D46-9E41-18BFA3739B87}" type="datetimeFigureOut">
              <a:rPr lang="en-US" smtClean="0"/>
              <a:pPr/>
              <a:t>9/18/2014</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868B41FA-39FD-4F1F-856D-D54274375E4B}" type="slidenum">
              <a:rPr lang="en-US" smtClean="0"/>
              <a:pPr/>
              <a:t>‹#›</a:t>
            </a:fld>
            <a:endParaRPr lang="en-US" dirty="0"/>
          </a:p>
        </p:txBody>
      </p:sp>
    </p:spTree>
    <p:extLst>
      <p:ext uri="{BB962C8B-B14F-4D97-AF65-F5344CB8AC3E}">
        <p14:creationId xmlns:p14="http://schemas.microsoft.com/office/powerpoint/2010/main" val="423529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8B41FA-39FD-4F1F-856D-D54274375E4B}" type="slidenum">
              <a:rPr lang="en-US" smtClean="0"/>
              <a:pPr/>
              <a:t>2</a:t>
            </a:fld>
            <a:endParaRPr lang="en-US" dirty="0"/>
          </a:p>
        </p:txBody>
      </p:sp>
    </p:spTree>
    <p:extLst>
      <p:ext uri="{BB962C8B-B14F-4D97-AF65-F5344CB8AC3E}">
        <p14:creationId xmlns:p14="http://schemas.microsoft.com/office/powerpoint/2010/main" val="787289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PETER</a:t>
            </a:r>
          </a:p>
          <a:p>
            <a:pPr defTabSz="931774">
              <a:defRPr/>
            </a:pPr>
            <a:r>
              <a:rPr lang="en-US" dirty="0" smtClean="0"/>
              <a:t>Debris issues are varied, widespread and costly. Debris removal and disposal often constitutes the single most costly activity faced by local and state jurisdictions.  </a:t>
            </a:r>
          </a:p>
          <a:p>
            <a:pPr defTabSz="931774">
              <a:defRPr/>
            </a:pPr>
            <a:endParaRPr lang="en-US" dirty="0" smtClean="0"/>
          </a:p>
          <a:p>
            <a:pPr defTabSz="931774">
              <a:defRPr/>
            </a:pPr>
            <a:r>
              <a:rPr lang="en-US" dirty="0" smtClean="0"/>
              <a:t>They have an immediacy to them that requires quick decision making in order to provide access to critical facilities as well as access for emergency vehicles and rescue operations.  </a:t>
            </a:r>
          </a:p>
        </p:txBody>
      </p:sp>
      <p:sp>
        <p:nvSpPr>
          <p:cNvPr id="4" name="Slide Number Placeholder 3"/>
          <p:cNvSpPr>
            <a:spLocks noGrp="1"/>
          </p:cNvSpPr>
          <p:nvPr>
            <p:ph type="sldNum" sz="quarter" idx="10"/>
          </p:nvPr>
        </p:nvSpPr>
        <p:spPr/>
        <p:txBody>
          <a:bodyPr/>
          <a:lstStyle/>
          <a:p>
            <a:fld id="{868B41FA-39FD-4F1F-856D-D54274375E4B}"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JULIA</a:t>
            </a:r>
          </a:p>
          <a:p>
            <a:endParaRPr lang="en-US" dirty="0" smtClean="0"/>
          </a:p>
          <a:p>
            <a:r>
              <a:rPr lang="en-US" dirty="0" smtClean="0"/>
              <a:t>This handbook has the potential to serve as: </a:t>
            </a:r>
          </a:p>
          <a:p>
            <a:pPr lvl="0"/>
            <a:r>
              <a:rPr lang="en-US" dirty="0" smtClean="0"/>
              <a:t>A single, comprehensive body of knowledge on academic and practical considerations for debris planning and operations.</a:t>
            </a:r>
          </a:p>
          <a:p>
            <a:pPr lvl="0"/>
            <a:r>
              <a:rPr lang="en-US" dirty="0" smtClean="0"/>
              <a:t>A foundation for developing and refining debris related planning</a:t>
            </a:r>
            <a:r>
              <a:rPr lang="en-US" baseline="0" dirty="0" smtClean="0"/>
              <a:t> and </a:t>
            </a:r>
            <a:r>
              <a:rPr lang="en-US" dirty="0" smtClean="0"/>
              <a:t>operations for state and local agencies.</a:t>
            </a:r>
          </a:p>
          <a:p>
            <a:pPr lvl="0"/>
            <a:r>
              <a:rPr lang="en-US" dirty="0" smtClean="0"/>
              <a:t>A road-map towards enhancing overall debris management programs at the state and local levels, reducing the overall disaster related costs.</a:t>
            </a:r>
          </a:p>
          <a:p>
            <a:endParaRPr lang="en-US" dirty="0" smtClean="0"/>
          </a:p>
          <a:p>
            <a:r>
              <a:rPr lang="en-US" dirty="0" smtClean="0"/>
              <a:t>Our document while not a guide specific</a:t>
            </a:r>
            <a:r>
              <a:rPr lang="en-US" baseline="0" dirty="0" smtClean="0"/>
              <a:t> to </a:t>
            </a:r>
            <a:r>
              <a:rPr lang="en-US" dirty="0" smtClean="0"/>
              <a:t>planning it supports a department’s ability to plan, prepare</a:t>
            </a:r>
            <a:r>
              <a:rPr lang="en-US" baseline="0" dirty="0" smtClean="0"/>
              <a:t> and operate during response and recovery.</a:t>
            </a:r>
            <a:r>
              <a:rPr lang="en-US" dirty="0" smtClean="0"/>
              <a:t> </a:t>
            </a:r>
            <a:endParaRPr lang="en-US" dirty="0"/>
          </a:p>
        </p:txBody>
      </p:sp>
      <p:sp>
        <p:nvSpPr>
          <p:cNvPr id="4" name="Slide Number Placeholder 3"/>
          <p:cNvSpPr>
            <a:spLocks noGrp="1"/>
          </p:cNvSpPr>
          <p:nvPr>
            <p:ph type="sldNum" sz="quarter" idx="10"/>
          </p:nvPr>
        </p:nvSpPr>
        <p:spPr/>
        <p:txBody>
          <a:bodyPr/>
          <a:lstStyle/>
          <a:p>
            <a:fld id="{868B41FA-39FD-4F1F-856D-D54274375E4B}"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8B41FA-39FD-4F1F-856D-D54274375E4B}"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Identifiers: </a:t>
            </a:r>
            <a:r>
              <a:rPr lang="en-US" dirty="0" smtClean="0"/>
              <a:t>Name, organization, organization type, etc.</a:t>
            </a:r>
          </a:p>
          <a:p>
            <a:r>
              <a:rPr lang="en-US" b="1" dirty="0" smtClean="0"/>
              <a:t>Documents in place: </a:t>
            </a:r>
            <a:r>
              <a:rPr lang="en-US" dirty="0" smtClean="0"/>
              <a:t>Description and access to:</a:t>
            </a:r>
          </a:p>
          <a:p>
            <a:pPr lvl="1"/>
            <a:r>
              <a:rPr lang="en-US" dirty="0" smtClean="0"/>
              <a:t>Plans</a:t>
            </a:r>
          </a:p>
          <a:p>
            <a:pPr lvl="1"/>
            <a:r>
              <a:rPr lang="en-US" dirty="0" smtClean="0"/>
              <a:t>Policies</a:t>
            </a:r>
          </a:p>
          <a:p>
            <a:pPr lvl="1"/>
            <a:r>
              <a:rPr lang="en-US" dirty="0" smtClean="0"/>
              <a:t>Lessons learned and after-action reports</a:t>
            </a:r>
          </a:p>
          <a:p>
            <a:pPr lvl="1"/>
            <a:r>
              <a:rPr lang="en-US" dirty="0" smtClean="0"/>
              <a:t>Contracts</a:t>
            </a:r>
          </a:p>
          <a:p>
            <a:r>
              <a:rPr lang="en-US" b="1" dirty="0" smtClean="0"/>
              <a:t>Site management: </a:t>
            </a:r>
            <a:r>
              <a:rPr lang="en-US" dirty="0" smtClean="0"/>
              <a:t>Identified? Owned? MOUs in place?</a:t>
            </a:r>
          </a:p>
          <a:p>
            <a:r>
              <a:rPr lang="en-US" b="1" dirty="0" smtClean="0"/>
              <a:t>Years of experience</a:t>
            </a:r>
          </a:p>
          <a:p>
            <a:r>
              <a:rPr lang="en-US" b="1" dirty="0" smtClean="0"/>
              <a:t>Areas of confidence:</a:t>
            </a:r>
            <a:r>
              <a:rPr lang="en-US" dirty="0" smtClean="0"/>
              <a:t> Where experience and confidence lies in debris management cycle</a:t>
            </a:r>
          </a:p>
          <a:p>
            <a:r>
              <a:rPr lang="en-US" b="1" dirty="0" smtClean="0"/>
              <a:t>Potential for follow up:</a:t>
            </a:r>
            <a:r>
              <a:rPr lang="en-US" dirty="0" smtClean="0"/>
              <a:t> Willing to participate in a case-study interview?</a:t>
            </a:r>
            <a:endParaRPr lang="en-US" b="1" dirty="0" smtClean="0"/>
          </a:p>
          <a:p>
            <a:endParaRPr lang="en-US" dirty="0"/>
          </a:p>
        </p:txBody>
      </p:sp>
      <p:sp>
        <p:nvSpPr>
          <p:cNvPr id="4" name="Slide Number Placeholder 3"/>
          <p:cNvSpPr>
            <a:spLocks noGrp="1"/>
          </p:cNvSpPr>
          <p:nvPr>
            <p:ph type="sldNum" sz="quarter" idx="10"/>
          </p:nvPr>
        </p:nvSpPr>
        <p:spPr/>
        <p:txBody>
          <a:bodyPr/>
          <a:lstStyle/>
          <a:p>
            <a:fld id="{868B41FA-39FD-4F1F-856D-D54274375E4B}"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Do you manage debris operations?  If not, who within your organization does?</a:t>
            </a:r>
          </a:p>
          <a:p>
            <a:pPr lvl="0"/>
            <a:r>
              <a:rPr lang="en-US" dirty="0" smtClean="0"/>
              <a:t>Describe your jurisdiction’s most challenging debris-generating event.</a:t>
            </a:r>
          </a:p>
          <a:p>
            <a:pPr lvl="0"/>
            <a:r>
              <a:rPr lang="en-US" dirty="0" smtClean="0"/>
              <a:t>What debris management challenges did you face during that event?</a:t>
            </a:r>
          </a:p>
          <a:p>
            <a:pPr lvl="0"/>
            <a:r>
              <a:rPr lang="en-US" dirty="0" smtClean="0"/>
              <a:t>If you were going to advise a novice about debris management, what would you tell them they absolutely must do?</a:t>
            </a:r>
          </a:p>
          <a:p>
            <a:pPr lvl="0"/>
            <a:r>
              <a:rPr lang="en-US" dirty="0" smtClean="0"/>
              <a:t>If you were going to advise a novice about debris management, what would you tell them they should avoid doing?</a:t>
            </a:r>
          </a:p>
          <a:p>
            <a:pPr lvl="0"/>
            <a:r>
              <a:rPr lang="en-US" dirty="0" smtClean="0"/>
              <a:t>In your experience, what tools, information, and/or resources are critical to managing a debris operation? In other words, what can you not live without?</a:t>
            </a:r>
          </a:p>
          <a:p>
            <a:pPr lvl="0"/>
            <a:r>
              <a:rPr lang="en-US" dirty="0" smtClean="0"/>
              <a:t>In your experience, what tools, information, and/or resources would improve operations from a management standpoint? From a field operations standpoint?  In other words, what would you like to have that you do not?</a:t>
            </a:r>
            <a:endParaRPr lang="en-US" dirty="0"/>
          </a:p>
        </p:txBody>
      </p:sp>
      <p:sp>
        <p:nvSpPr>
          <p:cNvPr id="4" name="Slide Number Placeholder 3"/>
          <p:cNvSpPr>
            <a:spLocks noGrp="1"/>
          </p:cNvSpPr>
          <p:nvPr>
            <p:ph type="sldNum" sz="quarter" idx="10"/>
          </p:nvPr>
        </p:nvSpPr>
        <p:spPr/>
        <p:txBody>
          <a:bodyPr/>
          <a:lstStyle/>
          <a:p>
            <a:fld id="{868B41FA-39FD-4F1F-856D-D54274375E4B}" type="slidenum">
              <a:rPr lang="en-US" smtClean="0"/>
              <a:pPr/>
              <a:t>21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Our primary authors began writing the draft of the handbook based on the outline approved by the project panel. Each chapter was drafted based on the background reports developed in the first phase of the project to ensure pertinent information gathered in the previous tasks were included in each chapter. The primary authors utilized Subject Matter Experts and Case Study Liaisons as they draft each chapter to ensure information and examples were presented accurately.  After the initial draft of the handbook was complete, the Principal Investigator, Subject Matter Experts and Case Study Liaisons conducted a technical review of the chapters relevant to their particular area of expertise to provide feedback and edits.  Our primary authors incorporated these edits into a revised draft. During this initial review additional chapters and topic areas were identified as needing to be included and were drafted or added to the initial draft handbook.</a:t>
            </a:r>
          </a:p>
        </p:txBody>
      </p:sp>
      <p:sp>
        <p:nvSpPr>
          <p:cNvPr id="4" name="Slide Number Placeholder 3"/>
          <p:cNvSpPr>
            <a:spLocks noGrp="1"/>
          </p:cNvSpPr>
          <p:nvPr>
            <p:ph type="sldNum" sz="quarter" idx="10"/>
          </p:nvPr>
        </p:nvSpPr>
        <p:spPr/>
        <p:txBody>
          <a:bodyPr/>
          <a:lstStyle/>
          <a:p>
            <a:fld id="{868B41FA-39FD-4F1F-856D-D54274375E4B}" type="slidenum">
              <a:rPr lang="en-US" smtClean="0"/>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1EA9554-D254-4F3F-8BDB-E77E4950AECC}" type="datetimeFigureOut">
              <a:rPr lang="en-US" smtClean="0"/>
              <a:pPr/>
              <a:t>9/18/2014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B04593A-B59F-458C-8892-C6FEEA4B5DA7}"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4593A-B59F-458C-8892-C6FEEA4B5DA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B04593A-B59F-458C-8892-C6FEEA4B5DA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4593A-B59F-458C-8892-C6FEEA4B5DA7}"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1EA9554-D254-4F3F-8BDB-E77E4950AECC}" type="datetimeFigureOut">
              <a:rPr lang="en-US" smtClean="0"/>
              <a:pPr/>
              <a:t>9/18/2014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B04593A-B59F-458C-8892-C6FEEA4B5DA7}"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4593A-B59F-458C-8892-C6FEEA4B5DA7}"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04593A-B59F-458C-8892-C6FEEA4B5DA7}"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04593A-B59F-458C-8892-C6FEEA4B5DA7}"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04593A-B59F-458C-8892-C6FEEA4B5DA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B04593A-B59F-458C-8892-C6FEEA4B5DA7}"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A9554-D254-4F3F-8BDB-E77E4950AECC}" type="datetimeFigureOut">
              <a:rPr lang="en-US" smtClean="0"/>
              <a:pPr/>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4593A-B59F-458C-8892-C6FEEA4B5DA7}"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1EA9554-D254-4F3F-8BDB-E77E4950AECC}" type="datetimeFigureOut">
              <a:rPr lang="en-US" smtClean="0"/>
              <a:pPr/>
              <a:t>9/18/2014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B04593A-B59F-458C-8892-C6FEEA4B5DA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2960"/>
            <a:ext cx="6781800" cy="1828800"/>
          </a:xfrm>
        </p:spPr>
        <p:txBody>
          <a:bodyPr/>
          <a:lstStyle/>
          <a:p>
            <a:r>
              <a:rPr lang="en-US" sz="4000" dirty="0" smtClean="0"/>
              <a:t>NCHRP Project 20-59(37) </a:t>
            </a:r>
            <a:r>
              <a:rPr lang="en-US" dirty="0" smtClean="0"/>
              <a:t/>
            </a:r>
            <a:br>
              <a:rPr lang="en-US" dirty="0" smtClean="0"/>
            </a:br>
            <a:r>
              <a:rPr lang="en-US" dirty="0" smtClean="0"/>
              <a:t>Debris Management Handbook</a:t>
            </a:r>
            <a:endParaRPr lang="en-US" dirty="0"/>
          </a:p>
        </p:txBody>
      </p:sp>
    </p:spTree>
    <p:extLst>
      <p:ext uri="{BB962C8B-B14F-4D97-AF65-F5344CB8AC3E}">
        <p14:creationId xmlns:p14="http://schemas.microsoft.com/office/powerpoint/2010/main" val="2486381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400" dirty="0" smtClean="0"/>
              <a:t>Large amounts of duplicative information.</a:t>
            </a:r>
          </a:p>
          <a:p>
            <a:r>
              <a:rPr lang="en-US" sz="2400" dirty="0" smtClean="0"/>
              <a:t>Largest volume of information does not necessarily correspond to highest confidence among debris management staff.</a:t>
            </a:r>
          </a:p>
          <a:p>
            <a:r>
              <a:rPr lang="en-US" sz="2400" dirty="0" smtClean="0"/>
              <a:t>Many areas specific to disaster type (e.g. 9/11).</a:t>
            </a:r>
          </a:p>
          <a:p>
            <a:r>
              <a:rPr lang="en-US" sz="2400" dirty="0" smtClean="0"/>
              <a:t>Interagency coordination</a:t>
            </a:r>
            <a:r>
              <a:rPr lang="en-US" sz="2400" dirty="0" smtClean="0">
                <a:sym typeface="Wingdings" pitchFamily="2" charset="2"/>
              </a:rPr>
              <a:t> major theme of after action reports.</a:t>
            </a:r>
            <a:endParaRPr lang="en-US" sz="2400" dirty="0"/>
          </a:p>
        </p:txBody>
      </p:sp>
      <p:sp>
        <p:nvSpPr>
          <p:cNvPr id="4" name="Title 3"/>
          <p:cNvSpPr>
            <a:spLocks noGrp="1"/>
          </p:cNvSpPr>
          <p:nvPr>
            <p:ph type="title"/>
          </p:nvPr>
        </p:nvSpPr>
        <p:spPr/>
        <p:txBody>
          <a:bodyPr/>
          <a:lstStyle/>
          <a:p>
            <a:r>
              <a:rPr lang="en-US" dirty="0" smtClean="0"/>
              <a:t>General Conclusions</a:t>
            </a:r>
            <a:endParaRPr lang="en-US" dirty="0"/>
          </a:p>
        </p:txBody>
      </p:sp>
    </p:spTree>
    <p:extLst>
      <p:ext uri="{BB962C8B-B14F-4D97-AF65-F5344CB8AC3E}">
        <p14:creationId xmlns:p14="http://schemas.microsoft.com/office/powerpoint/2010/main" val="3056244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502920" lvl="0" indent="-457200">
              <a:buFont typeface="+mj-lt"/>
              <a:buAutoNum type="arabicPeriod"/>
            </a:pPr>
            <a:r>
              <a:rPr lang="en-US" dirty="0"/>
              <a:t>Identify trends and the “state of the art” of debris management among state and local </a:t>
            </a:r>
            <a:r>
              <a:rPr lang="en-US" dirty="0" smtClean="0"/>
              <a:t>staff.</a:t>
            </a:r>
            <a:endParaRPr lang="en-US" dirty="0"/>
          </a:p>
          <a:p>
            <a:pPr marL="502920" lvl="0" indent="-457200">
              <a:buFont typeface="+mj-lt"/>
              <a:buAutoNum type="arabicPeriod"/>
            </a:pPr>
            <a:endParaRPr lang="en-US" dirty="0" smtClean="0"/>
          </a:p>
          <a:p>
            <a:pPr marL="502920" lvl="0" indent="-457200">
              <a:buFont typeface="+mj-lt"/>
              <a:buAutoNum type="arabicPeriod"/>
            </a:pPr>
            <a:r>
              <a:rPr lang="en-US" dirty="0" smtClean="0"/>
              <a:t>Identify </a:t>
            </a:r>
            <a:r>
              <a:rPr lang="en-US" dirty="0"/>
              <a:t>additional plans and publications for inclusion in the literature </a:t>
            </a:r>
            <a:r>
              <a:rPr lang="en-US" dirty="0" smtClean="0"/>
              <a:t>review.</a:t>
            </a:r>
            <a:endParaRPr lang="en-US" dirty="0"/>
          </a:p>
          <a:p>
            <a:pPr marL="502920" indent="-457200">
              <a:buFont typeface="+mj-lt"/>
              <a:buAutoNum type="arabicPeriod"/>
            </a:pPr>
            <a:endParaRPr lang="en-US" dirty="0" smtClean="0"/>
          </a:p>
          <a:p>
            <a:pPr marL="502920" indent="-457200">
              <a:buFont typeface="+mj-lt"/>
              <a:buAutoNum type="arabicPeriod"/>
            </a:pPr>
            <a:r>
              <a:rPr lang="en-US" dirty="0" smtClean="0"/>
              <a:t>Identify </a:t>
            </a:r>
            <a:r>
              <a:rPr lang="en-US" dirty="0"/>
              <a:t>potential interviewees for expanded Case Studies to be </a:t>
            </a:r>
            <a:r>
              <a:rPr lang="en-US" dirty="0" smtClean="0"/>
              <a:t>developed.</a:t>
            </a:r>
            <a:endParaRPr lang="en-US" dirty="0"/>
          </a:p>
        </p:txBody>
      </p:sp>
      <p:sp>
        <p:nvSpPr>
          <p:cNvPr id="5" name="Title 4"/>
          <p:cNvSpPr>
            <a:spLocks noGrp="1"/>
          </p:cNvSpPr>
          <p:nvPr>
            <p:ph type="title"/>
          </p:nvPr>
        </p:nvSpPr>
        <p:spPr/>
        <p:txBody>
          <a:bodyPr/>
          <a:lstStyle/>
          <a:p>
            <a:r>
              <a:rPr lang="en-US" dirty="0" smtClean="0"/>
              <a:t>Goals of the Field Survey</a:t>
            </a:r>
            <a:endParaRPr lang="en-US" dirty="0"/>
          </a:p>
        </p:txBody>
      </p:sp>
    </p:spTree>
    <p:extLst>
      <p:ext uri="{BB962C8B-B14F-4D97-AF65-F5344CB8AC3E}">
        <p14:creationId xmlns:p14="http://schemas.microsoft.com/office/powerpoint/2010/main" val="2335068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Transportation Research Board (TRB) state representatives</a:t>
            </a:r>
          </a:p>
          <a:p>
            <a:pPr lvl="0"/>
            <a:r>
              <a:rPr lang="en-US" dirty="0"/>
              <a:t>International City/County Management Association (ICMA)</a:t>
            </a:r>
          </a:p>
          <a:p>
            <a:pPr lvl="0"/>
            <a:r>
              <a:rPr lang="en-US" dirty="0"/>
              <a:t>American Public Works Association (APWA)</a:t>
            </a:r>
          </a:p>
          <a:p>
            <a:pPr lvl="0"/>
            <a:r>
              <a:rPr lang="en-US" dirty="0"/>
              <a:t>Solid Waste Association of North America (SWANA)</a:t>
            </a:r>
          </a:p>
          <a:p>
            <a:r>
              <a:rPr lang="en-US" dirty="0"/>
              <a:t>International Association of Emergency Managers (IAEM)</a:t>
            </a:r>
          </a:p>
        </p:txBody>
      </p:sp>
      <p:sp>
        <p:nvSpPr>
          <p:cNvPr id="4" name="Title 3"/>
          <p:cNvSpPr>
            <a:spLocks noGrp="1"/>
          </p:cNvSpPr>
          <p:nvPr>
            <p:ph type="title"/>
          </p:nvPr>
        </p:nvSpPr>
        <p:spPr/>
        <p:txBody>
          <a:bodyPr/>
          <a:lstStyle/>
          <a:p>
            <a:r>
              <a:rPr lang="en-US" dirty="0" smtClean="0"/>
              <a:t>Survey Outreach</a:t>
            </a:r>
            <a:endParaRPr lang="en-US" dirty="0"/>
          </a:p>
        </p:txBody>
      </p:sp>
    </p:spTree>
    <p:extLst>
      <p:ext uri="{BB962C8B-B14F-4D97-AF65-F5344CB8AC3E}">
        <p14:creationId xmlns:p14="http://schemas.microsoft.com/office/powerpoint/2010/main" val="437861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Survey Respondents by Geography</a:t>
            </a:r>
            <a:endParaRPr lang="en-US" dirty="0"/>
          </a:p>
        </p:txBody>
      </p:sp>
      <p:pic>
        <p:nvPicPr>
          <p:cNvPr id="7" name="Content Placeholder 6"/>
          <p:cNvPicPr>
            <a:picLocks noGrp="1"/>
          </p:cNvPicPr>
          <p:nvPr>
            <p:ph idx="1"/>
          </p:nvPr>
        </p:nvPicPr>
        <p:blipFill>
          <a:blip r:embed="rId2" cstate="print"/>
          <a:srcRect/>
          <a:stretch>
            <a:fillRect/>
          </a:stretch>
        </p:blipFill>
        <p:spPr bwMode="auto">
          <a:xfrm>
            <a:off x="1524000" y="1600200"/>
            <a:ext cx="6294296" cy="4833937"/>
          </a:xfrm>
          <a:prstGeom prst="rect">
            <a:avLst/>
          </a:prstGeom>
          <a:noFill/>
          <a:ln w="9525">
            <a:noFill/>
            <a:miter lim="800000"/>
            <a:headEnd/>
            <a:tailEnd/>
          </a:ln>
        </p:spPr>
      </p:pic>
      <p:sp>
        <p:nvSpPr>
          <p:cNvPr id="8" name="TextBox 7"/>
          <p:cNvSpPr txBox="1"/>
          <p:nvPr/>
        </p:nvSpPr>
        <p:spPr>
          <a:xfrm>
            <a:off x="1828800" y="6412468"/>
            <a:ext cx="6096000" cy="369332"/>
          </a:xfrm>
          <a:prstGeom prst="rect">
            <a:avLst/>
          </a:prstGeom>
          <a:noFill/>
        </p:spPr>
        <p:txBody>
          <a:bodyPr wrap="square" rtlCol="0">
            <a:spAutoFit/>
          </a:bodyPr>
          <a:lstStyle/>
          <a:p>
            <a:pPr algn="ctr"/>
            <a:r>
              <a:rPr lang="en-US" i="1" dirty="0" smtClean="0"/>
              <a:t>Responses were received from every FEMA region.</a:t>
            </a:r>
            <a:endParaRPr lang="en-US" i="1" dirty="0"/>
          </a:p>
        </p:txBody>
      </p:sp>
    </p:spTree>
    <p:extLst>
      <p:ext uri="{BB962C8B-B14F-4D97-AF65-F5344CB8AC3E}">
        <p14:creationId xmlns:p14="http://schemas.microsoft.com/office/powerpoint/2010/main" val="1991165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Survey Respondents by Organization Type</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304800" y="1752600"/>
            <a:ext cx="8534400" cy="4191000"/>
          </a:xfrm>
          <a:prstGeom prst="rect">
            <a:avLst/>
          </a:prstGeom>
          <a:noFill/>
        </p:spPr>
      </p:pic>
      <p:cxnSp>
        <p:nvCxnSpPr>
          <p:cNvPr id="6" name="Curved Connector 5"/>
          <p:cNvCxnSpPr/>
          <p:nvPr/>
        </p:nvCxnSpPr>
        <p:spPr>
          <a:xfrm flipV="1">
            <a:off x="4495800" y="4267200"/>
            <a:ext cx="1676400" cy="762000"/>
          </a:xfrm>
          <a:prstGeom prst="curvedConnector3">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6096000"/>
            <a:ext cx="6096000" cy="369332"/>
          </a:xfrm>
          <a:prstGeom prst="rect">
            <a:avLst/>
          </a:prstGeom>
          <a:noFill/>
        </p:spPr>
        <p:txBody>
          <a:bodyPr wrap="square" rtlCol="0">
            <a:spAutoFit/>
          </a:bodyPr>
          <a:lstStyle/>
          <a:p>
            <a:pPr algn="ctr"/>
            <a:r>
              <a:rPr lang="en-US" i="1" dirty="0" smtClean="0"/>
              <a:t>Nearly 75% of respondents were from local entities.</a:t>
            </a:r>
            <a:endParaRPr lang="en-US" i="1" dirty="0"/>
          </a:p>
        </p:txBody>
      </p:sp>
    </p:spTree>
    <p:extLst>
      <p:ext uri="{BB962C8B-B14F-4D97-AF65-F5344CB8AC3E}">
        <p14:creationId xmlns:p14="http://schemas.microsoft.com/office/powerpoint/2010/main" val="450111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Documents Available to Respondents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295400" y="1752600"/>
            <a:ext cx="6705600" cy="4114799"/>
          </a:xfrm>
          <a:prstGeom prst="rect">
            <a:avLst/>
          </a:prstGeom>
          <a:noFill/>
        </p:spPr>
      </p:pic>
      <p:sp>
        <p:nvSpPr>
          <p:cNvPr id="5" name="TextBox 4"/>
          <p:cNvSpPr txBox="1"/>
          <p:nvPr/>
        </p:nvSpPr>
        <p:spPr>
          <a:xfrm>
            <a:off x="1524000" y="5791200"/>
            <a:ext cx="6096000" cy="923330"/>
          </a:xfrm>
          <a:prstGeom prst="rect">
            <a:avLst/>
          </a:prstGeom>
          <a:noFill/>
        </p:spPr>
        <p:txBody>
          <a:bodyPr wrap="square" rtlCol="0">
            <a:spAutoFit/>
          </a:bodyPr>
          <a:lstStyle/>
          <a:p>
            <a:pPr algn="ctr"/>
            <a:r>
              <a:rPr lang="en-US" i="1" dirty="0" smtClean="0"/>
              <a:t>Fewer than half of respondents had debris management plans in place. Even fewer had policies or pre-positioned contracts.</a:t>
            </a:r>
            <a:endParaRPr lang="en-US" i="1" dirty="0"/>
          </a:p>
        </p:txBody>
      </p:sp>
    </p:spTree>
    <p:extLst>
      <p:ext uri="{BB962C8B-B14F-4D97-AF65-F5344CB8AC3E}">
        <p14:creationId xmlns:p14="http://schemas.microsoft.com/office/powerpoint/2010/main" val="3042745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Experience in Debris Management</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447800" y="1676400"/>
            <a:ext cx="6172199" cy="3886200"/>
          </a:xfrm>
          <a:prstGeom prst="rect">
            <a:avLst/>
          </a:prstGeom>
          <a:noFill/>
        </p:spPr>
      </p:pic>
      <p:sp>
        <p:nvSpPr>
          <p:cNvPr id="5" name="TextBox 4"/>
          <p:cNvSpPr txBox="1"/>
          <p:nvPr/>
        </p:nvSpPr>
        <p:spPr>
          <a:xfrm>
            <a:off x="1066800" y="5638800"/>
            <a:ext cx="7391400" cy="923330"/>
          </a:xfrm>
          <a:prstGeom prst="rect">
            <a:avLst/>
          </a:prstGeom>
          <a:noFill/>
        </p:spPr>
        <p:txBody>
          <a:bodyPr wrap="square" rtlCol="0">
            <a:spAutoFit/>
          </a:bodyPr>
          <a:lstStyle/>
          <a:p>
            <a:pPr algn="ctr"/>
            <a:r>
              <a:rPr lang="en-US" i="1" dirty="0" smtClean="0"/>
              <a:t>The majority of respondents have participated in 5 or fewer debris management events.</a:t>
            </a:r>
          </a:p>
          <a:p>
            <a:pPr algn="ctr"/>
            <a:r>
              <a:rPr lang="en-US" i="1" dirty="0" smtClean="0"/>
              <a:t>This could indicate a generational gap in debris management experience.</a:t>
            </a:r>
            <a:endParaRPr lang="en-US" i="1" dirty="0"/>
          </a:p>
        </p:txBody>
      </p:sp>
    </p:spTree>
    <p:extLst>
      <p:ext uri="{BB962C8B-B14F-4D97-AF65-F5344CB8AC3E}">
        <p14:creationId xmlns:p14="http://schemas.microsoft.com/office/powerpoint/2010/main" val="906517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Debris Management Experience</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066800" y="1828800"/>
            <a:ext cx="7162800" cy="3962400"/>
          </a:xfrm>
          <a:prstGeom prst="rect">
            <a:avLst/>
          </a:prstGeom>
          <a:noFill/>
        </p:spPr>
      </p:pic>
      <p:sp>
        <p:nvSpPr>
          <p:cNvPr id="10" name="TextBox 9"/>
          <p:cNvSpPr txBox="1"/>
          <p:nvPr/>
        </p:nvSpPr>
        <p:spPr>
          <a:xfrm>
            <a:off x="1219200" y="5867400"/>
            <a:ext cx="6858000" cy="646331"/>
          </a:xfrm>
          <a:prstGeom prst="rect">
            <a:avLst/>
          </a:prstGeom>
          <a:noFill/>
        </p:spPr>
        <p:txBody>
          <a:bodyPr wrap="square" rtlCol="0">
            <a:spAutoFit/>
          </a:bodyPr>
          <a:lstStyle/>
          <a:p>
            <a:pPr algn="ctr"/>
            <a:r>
              <a:rPr lang="en-US" i="1" dirty="0" smtClean="0"/>
              <a:t>Policy, segregation, site selection, and reimbursement presented the greatest challenges to respondents.</a:t>
            </a:r>
            <a:endParaRPr lang="en-US" i="1" dirty="0"/>
          </a:p>
        </p:txBody>
      </p:sp>
    </p:spTree>
    <p:extLst>
      <p:ext uri="{BB962C8B-B14F-4D97-AF65-F5344CB8AC3E}">
        <p14:creationId xmlns:p14="http://schemas.microsoft.com/office/powerpoint/2010/main" val="1798514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20000"/>
              </a:lnSpc>
            </a:pPr>
            <a:r>
              <a:rPr lang="en-US" dirty="0" smtClean="0"/>
              <a:t>One chapter for each phase, in chronological order</a:t>
            </a:r>
          </a:p>
          <a:p>
            <a:pPr>
              <a:lnSpc>
                <a:spcPct val="120000"/>
              </a:lnSpc>
            </a:pPr>
            <a:r>
              <a:rPr lang="en-US" dirty="0" smtClean="0"/>
              <a:t>Each chapter includes:</a:t>
            </a:r>
          </a:p>
          <a:p>
            <a:pPr lvl="1">
              <a:lnSpc>
                <a:spcPct val="120000"/>
              </a:lnSpc>
            </a:pPr>
            <a:r>
              <a:rPr lang="en-US" b="1" dirty="0"/>
              <a:t>Why</a:t>
            </a:r>
            <a:r>
              <a:rPr lang="en-US" dirty="0"/>
              <a:t> is this phase important?</a:t>
            </a:r>
          </a:p>
          <a:p>
            <a:pPr lvl="1">
              <a:lnSpc>
                <a:spcPct val="120000"/>
              </a:lnSpc>
            </a:pPr>
            <a:r>
              <a:rPr lang="en-US" b="1" dirty="0" smtClean="0"/>
              <a:t>What</a:t>
            </a:r>
            <a:r>
              <a:rPr lang="en-US" dirty="0" smtClean="0"/>
              <a:t> does this phase entail?</a:t>
            </a:r>
          </a:p>
          <a:p>
            <a:pPr lvl="1">
              <a:lnSpc>
                <a:spcPct val="120000"/>
              </a:lnSpc>
            </a:pPr>
            <a:r>
              <a:rPr lang="en-US" b="1" dirty="0" smtClean="0"/>
              <a:t>When</a:t>
            </a:r>
            <a:r>
              <a:rPr lang="en-US" dirty="0" smtClean="0"/>
              <a:t> does this phase occur?</a:t>
            </a:r>
          </a:p>
          <a:p>
            <a:pPr lvl="1">
              <a:lnSpc>
                <a:spcPct val="120000"/>
              </a:lnSpc>
            </a:pPr>
            <a:r>
              <a:rPr lang="en-US" b="1" dirty="0" smtClean="0"/>
              <a:t>Who</a:t>
            </a:r>
            <a:r>
              <a:rPr lang="en-US" dirty="0" smtClean="0"/>
              <a:t> is involved in this phase?</a:t>
            </a:r>
          </a:p>
          <a:p>
            <a:pPr lvl="1">
              <a:lnSpc>
                <a:spcPct val="120000"/>
              </a:lnSpc>
            </a:pPr>
            <a:r>
              <a:rPr lang="en-US" b="1" dirty="0" smtClean="0"/>
              <a:t>How </a:t>
            </a:r>
            <a:r>
              <a:rPr lang="en-US" dirty="0" smtClean="0"/>
              <a:t>does this phase happen?</a:t>
            </a:r>
          </a:p>
          <a:p>
            <a:pPr>
              <a:lnSpc>
                <a:spcPct val="120000"/>
              </a:lnSpc>
            </a:pPr>
            <a:r>
              <a:rPr lang="en-US" dirty="0" smtClean="0"/>
              <a:t>Each chapter also includes:</a:t>
            </a:r>
          </a:p>
          <a:p>
            <a:pPr lvl="1">
              <a:lnSpc>
                <a:spcPct val="120000"/>
              </a:lnSpc>
            </a:pPr>
            <a:r>
              <a:rPr lang="en-US" dirty="0" smtClean="0"/>
              <a:t>A relevant case study, as available</a:t>
            </a:r>
          </a:p>
          <a:p>
            <a:pPr lvl="1">
              <a:lnSpc>
                <a:spcPct val="120000"/>
              </a:lnSpc>
            </a:pPr>
            <a:r>
              <a:rPr lang="en-US" dirty="0" smtClean="0"/>
              <a:t>Resource list</a:t>
            </a:r>
            <a:endParaRPr lang="en-US" dirty="0"/>
          </a:p>
        </p:txBody>
      </p:sp>
      <p:sp>
        <p:nvSpPr>
          <p:cNvPr id="3" name="Title 2"/>
          <p:cNvSpPr>
            <a:spLocks noGrp="1"/>
          </p:cNvSpPr>
          <p:nvPr>
            <p:ph type="title"/>
          </p:nvPr>
        </p:nvSpPr>
        <p:spPr/>
        <p:txBody>
          <a:bodyPr/>
          <a:lstStyle/>
          <a:p>
            <a:r>
              <a:rPr lang="en-US" dirty="0" smtClean="0"/>
              <a:t>Handbook Format</a:t>
            </a:r>
            <a:endParaRPr lang="en-US" dirty="0"/>
          </a:p>
        </p:txBody>
      </p:sp>
    </p:spTree>
    <p:extLst>
      <p:ext uri="{BB962C8B-B14F-4D97-AF65-F5344CB8AC3E}">
        <p14:creationId xmlns:p14="http://schemas.microsoft.com/office/powerpoint/2010/main" val="1355223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52400" y="1719072"/>
            <a:ext cx="4495800" cy="4407408"/>
          </a:xfrm>
        </p:spPr>
        <p:txBody>
          <a:bodyPr>
            <a:normAutofit fontScale="92500" lnSpcReduction="10000"/>
          </a:bodyPr>
          <a:lstStyle/>
          <a:p>
            <a:pPr marL="617220" indent="-571500">
              <a:lnSpc>
                <a:spcPct val="110000"/>
              </a:lnSpc>
              <a:buFont typeface="+mj-lt"/>
              <a:buAutoNum type="romanUcPeriod"/>
            </a:pPr>
            <a:r>
              <a:rPr lang="en-US" dirty="0" smtClean="0"/>
              <a:t>Introduction</a:t>
            </a:r>
          </a:p>
          <a:p>
            <a:pPr marL="617220" indent="-571500">
              <a:lnSpc>
                <a:spcPct val="110000"/>
              </a:lnSpc>
              <a:buFont typeface="+mj-lt"/>
              <a:buAutoNum type="romanUcPeriod"/>
            </a:pPr>
            <a:r>
              <a:rPr lang="en-US" dirty="0" smtClean="0"/>
              <a:t>Planning</a:t>
            </a:r>
          </a:p>
          <a:p>
            <a:pPr marL="617220" indent="-571500">
              <a:lnSpc>
                <a:spcPct val="110000"/>
              </a:lnSpc>
              <a:buFont typeface="+mj-lt"/>
              <a:buAutoNum type="romanUcPeriod"/>
            </a:pPr>
            <a:r>
              <a:rPr lang="en-US" dirty="0"/>
              <a:t>Debris </a:t>
            </a:r>
            <a:r>
              <a:rPr lang="en-US" dirty="0" smtClean="0"/>
              <a:t>Estimating</a:t>
            </a:r>
          </a:p>
          <a:p>
            <a:pPr marL="617220" indent="-571500">
              <a:lnSpc>
                <a:spcPct val="110000"/>
              </a:lnSpc>
              <a:buFont typeface="+mj-lt"/>
              <a:buAutoNum type="romanUcPeriod"/>
            </a:pPr>
            <a:r>
              <a:rPr lang="en-US" dirty="0" smtClean="0"/>
              <a:t>Policy</a:t>
            </a:r>
            <a:endParaRPr lang="en-US" dirty="0" smtClean="0"/>
          </a:p>
          <a:p>
            <a:pPr marL="617220" indent="-571500">
              <a:lnSpc>
                <a:spcPct val="110000"/>
              </a:lnSpc>
              <a:buFont typeface="+mj-lt"/>
              <a:buAutoNum type="romanUcPeriod"/>
            </a:pPr>
            <a:r>
              <a:rPr lang="en-US" dirty="0" smtClean="0"/>
              <a:t>Contracts</a:t>
            </a:r>
            <a:endParaRPr lang="en-US" dirty="0" smtClean="0"/>
          </a:p>
          <a:p>
            <a:pPr marL="617220" indent="-571500">
              <a:lnSpc>
                <a:spcPct val="110000"/>
              </a:lnSpc>
              <a:buFont typeface="+mj-lt"/>
              <a:buAutoNum type="romanUcPeriod"/>
            </a:pPr>
            <a:r>
              <a:rPr lang="en-US" dirty="0" smtClean="0"/>
              <a:t>Operations</a:t>
            </a:r>
          </a:p>
          <a:p>
            <a:pPr marL="617220" indent="-571500">
              <a:lnSpc>
                <a:spcPct val="110000"/>
              </a:lnSpc>
              <a:buFont typeface="+mj-lt"/>
              <a:buAutoNum type="romanUcPeriod"/>
            </a:pPr>
            <a:r>
              <a:rPr lang="en-US" dirty="0" smtClean="0"/>
              <a:t>Removal</a:t>
            </a:r>
          </a:p>
          <a:p>
            <a:pPr marL="617220" indent="-571500">
              <a:lnSpc>
                <a:spcPct val="110000"/>
              </a:lnSpc>
              <a:buFont typeface="+mj-lt"/>
              <a:buAutoNum type="romanUcPeriod"/>
            </a:pPr>
            <a:r>
              <a:rPr lang="en-US" dirty="0" smtClean="0"/>
              <a:t>Segregation</a:t>
            </a:r>
            <a:endParaRPr lang="en-US" dirty="0"/>
          </a:p>
        </p:txBody>
      </p:sp>
      <p:sp>
        <p:nvSpPr>
          <p:cNvPr id="5" name="Content Placeholder 4"/>
          <p:cNvSpPr>
            <a:spLocks noGrp="1"/>
          </p:cNvSpPr>
          <p:nvPr>
            <p:ph sz="half" idx="2"/>
          </p:nvPr>
        </p:nvSpPr>
        <p:spPr>
          <a:xfrm>
            <a:off x="4572000" y="1752600"/>
            <a:ext cx="4419600" cy="4407408"/>
          </a:xfrm>
        </p:spPr>
        <p:txBody>
          <a:bodyPr>
            <a:normAutofit fontScale="92500" lnSpcReduction="10000"/>
          </a:bodyPr>
          <a:lstStyle/>
          <a:p>
            <a:pPr marL="617220" indent="-571500">
              <a:lnSpc>
                <a:spcPct val="110000"/>
              </a:lnSpc>
              <a:buFont typeface="+mj-lt"/>
              <a:buAutoNum type="romanUcPeriod" startAt="9"/>
            </a:pPr>
            <a:r>
              <a:rPr lang="en-US" dirty="0" smtClean="0"/>
              <a:t>Debris Management </a:t>
            </a:r>
            <a:r>
              <a:rPr lang="en-US" dirty="0" smtClean="0"/>
              <a:t>Site Selection</a:t>
            </a:r>
            <a:endParaRPr lang="en-US" dirty="0" smtClean="0"/>
          </a:p>
          <a:p>
            <a:pPr marL="617220" indent="-571500">
              <a:lnSpc>
                <a:spcPct val="110000"/>
              </a:lnSpc>
              <a:buFont typeface="+mj-lt"/>
              <a:buAutoNum type="romanUcPeriod" startAt="9"/>
            </a:pPr>
            <a:r>
              <a:rPr lang="en-US" dirty="0" smtClean="0"/>
              <a:t>Monitoring</a:t>
            </a:r>
          </a:p>
          <a:p>
            <a:pPr marL="617220" indent="-571500">
              <a:lnSpc>
                <a:spcPct val="110000"/>
              </a:lnSpc>
              <a:buFont typeface="+mj-lt"/>
              <a:buAutoNum type="romanUcPeriod" startAt="9"/>
            </a:pPr>
            <a:r>
              <a:rPr lang="en-US" dirty="0" smtClean="0"/>
              <a:t>Reduction and Disposal</a:t>
            </a:r>
            <a:endParaRPr lang="en-US" dirty="0" smtClean="0"/>
          </a:p>
          <a:p>
            <a:pPr marL="617220" indent="-571500">
              <a:lnSpc>
                <a:spcPct val="110000"/>
              </a:lnSpc>
              <a:buFont typeface="+mj-lt"/>
              <a:buAutoNum type="romanUcPeriod" startAt="9"/>
            </a:pPr>
            <a:r>
              <a:rPr lang="en-US" dirty="0" smtClean="0"/>
              <a:t>Reimbursement</a:t>
            </a:r>
          </a:p>
          <a:p>
            <a:pPr marL="617220" indent="-571500">
              <a:lnSpc>
                <a:spcPct val="110000"/>
              </a:lnSpc>
              <a:buFont typeface="+mj-lt"/>
              <a:buAutoNum type="romanUcPeriod" startAt="9"/>
            </a:pPr>
            <a:r>
              <a:rPr lang="en-US" dirty="0" smtClean="0"/>
              <a:t>Special Considerations</a:t>
            </a:r>
          </a:p>
          <a:p>
            <a:pPr marL="617220" indent="-571500">
              <a:lnSpc>
                <a:spcPct val="110000"/>
              </a:lnSpc>
              <a:buFont typeface="+mj-lt"/>
              <a:buAutoNum type="romanUcPeriod" startAt="9"/>
            </a:pPr>
            <a:r>
              <a:rPr lang="en-US" dirty="0" smtClean="0"/>
              <a:t>More Information</a:t>
            </a:r>
          </a:p>
        </p:txBody>
      </p:sp>
      <p:sp>
        <p:nvSpPr>
          <p:cNvPr id="3" name="Title 2"/>
          <p:cNvSpPr>
            <a:spLocks noGrp="1"/>
          </p:cNvSpPr>
          <p:nvPr>
            <p:ph type="title"/>
          </p:nvPr>
        </p:nvSpPr>
        <p:spPr/>
        <p:txBody>
          <a:bodyPr/>
          <a:lstStyle/>
          <a:p>
            <a:r>
              <a:rPr lang="en-US" dirty="0" smtClean="0"/>
              <a:t>Handbook </a:t>
            </a:r>
            <a:r>
              <a:rPr lang="en-US" dirty="0" smtClean="0"/>
              <a:t>Outline</a:t>
            </a:r>
            <a:endParaRPr lang="en-US" dirty="0"/>
          </a:p>
        </p:txBody>
      </p:sp>
    </p:spTree>
    <p:extLst>
      <p:ext uri="{BB962C8B-B14F-4D97-AF65-F5344CB8AC3E}">
        <p14:creationId xmlns:p14="http://schemas.microsoft.com/office/powerpoint/2010/main" val="20107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Debris Issues</a:t>
            </a:r>
          </a:p>
          <a:p>
            <a:r>
              <a:rPr lang="en-US" dirty="0" smtClean="0"/>
              <a:t>Project Overview</a:t>
            </a:r>
          </a:p>
          <a:p>
            <a:r>
              <a:rPr lang="en-US" dirty="0" smtClean="0"/>
              <a:t>Phase I</a:t>
            </a:r>
          </a:p>
          <a:p>
            <a:pPr lvl="1"/>
            <a:r>
              <a:rPr lang="en-US" dirty="0" smtClean="0"/>
              <a:t>Literature Review</a:t>
            </a:r>
          </a:p>
          <a:p>
            <a:pPr lvl="1"/>
            <a:r>
              <a:rPr lang="en-US" dirty="0" smtClean="0"/>
              <a:t>Field Review and Analysis</a:t>
            </a:r>
          </a:p>
          <a:p>
            <a:pPr lvl="1"/>
            <a:r>
              <a:rPr lang="en-US" dirty="0" smtClean="0"/>
              <a:t>Outline</a:t>
            </a:r>
          </a:p>
          <a:p>
            <a:r>
              <a:rPr lang="en-US" dirty="0" smtClean="0"/>
              <a:t>Phase II</a:t>
            </a:r>
          </a:p>
          <a:p>
            <a:pPr lvl="1"/>
            <a:r>
              <a:rPr lang="en-US" dirty="0" smtClean="0"/>
              <a:t>Case Studies</a:t>
            </a:r>
          </a:p>
          <a:p>
            <a:pPr lvl="1"/>
            <a:r>
              <a:rPr lang="en-US" dirty="0" smtClean="0"/>
              <a:t>Handbook</a:t>
            </a:r>
          </a:p>
          <a:p>
            <a:r>
              <a:rPr lang="en-US" dirty="0" smtClean="0"/>
              <a:t>Discussion</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139646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Method and Results</a:t>
            </a:r>
            <a:endParaRPr lang="en-US" dirty="0"/>
          </a:p>
        </p:txBody>
      </p:sp>
      <p:sp>
        <p:nvSpPr>
          <p:cNvPr id="4" name="Title 3"/>
          <p:cNvSpPr>
            <a:spLocks noGrp="1"/>
          </p:cNvSpPr>
          <p:nvPr>
            <p:ph type="title"/>
          </p:nvPr>
        </p:nvSpPr>
        <p:spPr/>
        <p:txBody>
          <a:bodyPr/>
          <a:lstStyle/>
          <a:p>
            <a:r>
              <a:rPr lang="en-US" dirty="0" smtClean="0"/>
              <a:t>Phase II</a:t>
            </a:r>
            <a:endParaRPr lang="en-US" dirty="0"/>
          </a:p>
        </p:txBody>
      </p:sp>
    </p:spTree>
    <p:extLst>
      <p:ext uri="{BB962C8B-B14F-4D97-AF65-F5344CB8AC3E}">
        <p14:creationId xmlns:p14="http://schemas.microsoft.com/office/powerpoint/2010/main" val="24987924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0999" y="1719070"/>
            <a:ext cx="8407893" cy="4910329"/>
          </a:xfrm>
        </p:spPr>
        <p:txBody>
          <a:bodyPr/>
          <a:lstStyle/>
          <a:p>
            <a:r>
              <a:rPr lang="en-US" dirty="0" smtClean="0"/>
              <a:t>Based on list identified in Field Survey, call respondents around the country.</a:t>
            </a:r>
          </a:p>
          <a:p>
            <a:endParaRPr lang="en-US" dirty="0" smtClean="0"/>
          </a:p>
          <a:p>
            <a:r>
              <a:rPr lang="en-US" dirty="0" smtClean="0"/>
              <a:t>Step 1: Team conducted preliminary (15-20 minute) phone interviews with potential case study contributors.</a:t>
            </a:r>
          </a:p>
          <a:p>
            <a:pPr lvl="1"/>
            <a:r>
              <a:rPr lang="en-US" dirty="0" smtClean="0"/>
              <a:t>Based on survey respondents, identify 2 local and 2 state from each region</a:t>
            </a:r>
          </a:p>
          <a:p>
            <a:endParaRPr lang="en-US" dirty="0" smtClean="0"/>
          </a:p>
          <a:p>
            <a:r>
              <a:rPr lang="en-US" dirty="0" smtClean="0"/>
              <a:t>Step 2: Team SMEs conducted in-depth interviews by phone or in person with strongest contributors.</a:t>
            </a:r>
            <a:endParaRPr lang="en-US" dirty="0"/>
          </a:p>
        </p:txBody>
      </p:sp>
      <p:sp>
        <p:nvSpPr>
          <p:cNvPr id="4" name="Title 3"/>
          <p:cNvSpPr>
            <a:spLocks noGrp="1"/>
          </p:cNvSpPr>
          <p:nvPr>
            <p:ph type="title"/>
          </p:nvPr>
        </p:nvSpPr>
        <p:spPr/>
        <p:txBody>
          <a:bodyPr/>
          <a:lstStyle/>
          <a:p>
            <a:r>
              <a:rPr lang="en-US" dirty="0" smtClean="0"/>
              <a:t>Case Studies</a:t>
            </a:r>
            <a:endParaRPr lang="en-US" dirty="0"/>
          </a:p>
        </p:txBody>
      </p:sp>
    </p:spTree>
    <p:extLst>
      <p:ext uri="{BB962C8B-B14F-4D97-AF65-F5344CB8AC3E}">
        <p14:creationId xmlns:p14="http://schemas.microsoft.com/office/powerpoint/2010/main" val="3092699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21 preliminary interviews from 7 regions</a:t>
            </a:r>
          </a:p>
          <a:p>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Preliminary Interview Outcomes</a:t>
            </a:r>
            <a:endParaRPr lang="en-US" dirty="0"/>
          </a:p>
        </p:txBody>
      </p:sp>
      <p:graphicFrame>
        <p:nvGraphicFramePr>
          <p:cNvPr id="8" name="Chart 7"/>
          <p:cNvGraphicFramePr/>
          <p:nvPr/>
        </p:nvGraphicFramePr>
        <p:xfrm>
          <a:off x="1828800" y="2438400"/>
          <a:ext cx="55626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Chapters developed based on outline</a:t>
            </a:r>
          </a:p>
          <a:p>
            <a:r>
              <a:rPr lang="en-US" dirty="0" smtClean="0"/>
              <a:t>Subject Matter Expert input</a:t>
            </a:r>
          </a:p>
          <a:p>
            <a:r>
              <a:rPr lang="en-US" dirty="0" smtClean="0"/>
              <a:t>Additional chapters identified and drafted</a:t>
            </a:r>
          </a:p>
          <a:p>
            <a:r>
              <a:rPr lang="en-US" dirty="0" smtClean="0"/>
              <a:t>Graphics and tools developed</a:t>
            </a:r>
            <a:endParaRPr lang="en-US" dirty="0"/>
          </a:p>
        </p:txBody>
      </p:sp>
      <p:sp>
        <p:nvSpPr>
          <p:cNvPr id="3" name="Title 2"/>
          <p:cNvSpPr>
            <a:spLocks noGrp="1"/>
          </p:cNvSpPr>
          <p:nvPr>
            <p:ph type="title"/>
          </p:nvPr>
        </p:nvSpPr>
        <p:spPr/>
        <p:txBody>
          <a:bodyPr/>
          <a:lstStyle/>
          <a:p>
            <a:r>
              <a:rPr lang="en-US" dirty="0" smtClean="0"/>
              <a:t>Handbook Development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Debris Management Handbook should:</a:t>
            </a:r>
          </a:p>
          <a:p>
            <a:pPr lvl="1"/>
            <a:r>
              <a:rPr lang="en-US" dirty="0" smtClean="0"/>
              <a:t>Be the </a:t>
            </a:r>
            <a:r>
              <a:rPr lang="en-US" b="1" dirty="0" smtClean="0"/>
              <a:t>Go-to resource</a:t>
            </a:r>
            <a:r>
              <a:rPr lang="en-US" dirty="0" smtClean="0"/>
              <a:t> for state and local agencies to develop policies, plans, and operational procedures, including reimbursements, in matters related to Debris.</a:t>
            </a:r>
          </a:p>
          <a:p>
            <a:pPr lvl="1"/>
            <a:r>
              <a:rPr lang="en-US" dirty="0" smtClean="0"/>
              <a:t>Be a</a:t>
            </a:r>
            <a:r>
              <a:rPr lang="en-US" b="1" dirty="0" smtClean="0"/>
              <a:t> simple, easy</a:t>
            </a:r>
            <a:r>
              <a:rPr lang="en-US" dirty="0" smtClean="0"/>
              <a:t> to read document that outlines a comprehensive debris management framework based on analysis of academic and applied research from national and international sources.</a:t>
            </a:r>
          </a:p>
          <a:p>
            <a:pPr lvl="1"/>
            <a:r>
              <a:rPr lang="en-US" b="1" dirty="0" smtClean="0"/>
              <a:t>Exemplify national best-practices</a:t>
            </a:r>
            <a:r>
              <a:rPr lang="en-US" dirty="0" smtClean="0"/>
              <a:t> on debris management for state and local agencies to develop insights into the implicit issues and challenges that could affect the best-laid out plans and help develop adequate mitigation strategies.</a:t>
            </a:r>
          </a:p>
          <a:p>
            <a:pPr lvl="1"/>
            <a:r>
              <a:rPr lang="en-US" dirty="0" smtClean="0"/>
              <a:t>Lay the foundation for development of </a:t>
            </a:r>
            <a:r>
              <a:rPr lang="en-US" b="1" dirty="0" smtClean="0"/>
              <a:t>comprehensive and coordinated debris management strategy</a:t>
            </a:r>
            <a:r>
              <a:rPr lang="en-US" dirty="0" smtClean="0"/>
              <a:t> that will enhance cooperation and participation between state and local stakeholders.</a:t>
            </a:r>
            <a:endParaRPr lang="en-US" dirty="0"/>
          </a:p>
        </p:txBody>
      </p:sp>
      <p:sp>
        <p:nvSpPr>
          <p:cNvPr id="3" name="Title 2"/>
          <p:cNvSpPr>
            <a:spLocks noGrp="1"/>
          </p:cNvSpPr>
          <p:nvPr>
            <p:ph type="title"/>
          </p:nvPr>
        </p:nvSpPr>
        <p:spPr/>
        <p:txBody>
          <a:bodyPr/>
          <a:lstStyle/>
          <a:p>
            <a:r>
              <a:rPr lang="en-US" dirty="0" smtClean="0"/>
              <a:t>Final Handbook</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handbook is applicable to a wide variety of users that routinely encounter debris clearance, </a:t>
            </a:r>
            <a:r>
              <a:rPr lang="en-US" dirty="0" smtClean="0"/>
              <a:t>control, </a:t>
            </a:r>
            <a:r>
              <a:rPr lang="en-US" dirty="0" smtClean="0"/>
              <a:t>or removal issues.  </a:t>
            </a:r>
          </a:p>
          <a:p>
            <a:endParaRPr lang="en-US" dirty="0" smtClean="0"/>
          </a:p>
          <a:p>
            <a:r>
              <a:rPr lang="en-US" dirty="0" smtClean="0"/>
              <a:t>It is also attractive to academic research bodies like the National Academies of Science (NAS), and more specifically TRB, to conduct further research on specific areas outlined in the handbook. </a:t>
            </a:r>
          </a:p>
          <a:p>
            <a:endParaRPr lang="en-US" dirty="0" smtClean="0"/>
          </a:p>
          <a:p>
            <a:r>
              <a:rPr lang="en-US" dirty="0" smtClean="0"/>
              <a:t>The handbook serves to identify </a:t>
            </a:r>
            <a:r>
              <a:rPr lang="en-US" dirty="0" smtClean="0"/>
              <a:t>effective </a:t>
            </a:r>
            <a:r>
              <a:rPr lang="en-US" dirty="0" smtClean="0"/>
              <a:t>practices to ensure maximum reimbursement from federal agencies associated with debris operations. </a:t>
            </a:r>
            <a:endParaRPr lang="en-US" dirty="0"/>
          </a:p>
        </p:txBody>
      </p:sp>
      <p:sp>
        <p:nvSpPr>
          <p:cNvPr id="3" name="Title 2"/>
          <p:cNvSpPr>
            <a:spLocks noGrp="1"/>
          </p:cNvSpPr>
          <p:nvPr>
            <p:ph type="title"/>
          </p:nvPr>
        </p:nvSpPr>
        <p:spPr/>
        <p:txBody>
          <a:bodyPr/>
          <a:lstStyle/>
          <a:p>
            <a:r>
              <a:rPr lang="en-US" dirty="0" smtClean="0"/>
              <a:t>Target Audience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handbook serves as a resource for preplanning to help direct documentation and administrative policies, training and exercises, a field guide to help direct debris operations and minimize impacts, and an accounting reminder to supervisors and administrative staff on the requirements of debris documentation for reimbursement. </a:t>
            </a:r>
          </a:p>
          <a:p>
            <a:endParaRPr lang="en-US" dirty="0" smtClean="0"/>
          </a:p>
          <a:p>
            <a:r>
              <a:rPr lang="en-US" dirty="0" smtClean="0"/>
              <a:t>It also encourages cooperation and partnerships between different state and local agencies.</a:t>
            </a:r>
            <a:endParaRPr lang="en-US" dirty="0"/>
          </a:p>
        </p:txBody>
      </p:sp>
      <p:sp>
        <p:nvSpPr>
          <p:cNvPr id="3" name="Title 2"/>
          <p:cNvSpPr>
            <a:spLocks noGrp="1"/>
          </p:cNvSpPr>
          <p:nvPr>
            <p:ph type="title"/>
          </p:nvPr>
        </p:nvSpPr>
        <p:spPr/>
        <p:txBody>
          <a:bodyPr/>
          <a:lstStyle/>
          <a:p>
            <a:r>
              <a:rPr lang="en-US" dirty="0" smtClean="0"/>
              <a:t>Application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existing body of literature (as well as the additional documents suggested by the panel) served as an excellent starting point for a draft handbook. </a:t>
            </a:r>
          </a:p>
          <a:p>
            <a:endParaRPr lang="en-US" dirty="0" smtClean="0"/>
          </a:p>
          <a:p>
            <a:r>
              <a:rPr lang="en-US" dirty="0" smtClean="0"/>
              <a:t>The field survey and case studies helped to focus the handbook development on real-world examples and areas in which local and </a:t>
            </a:r>
            <a:r>
              <a:rPr lang="en-US" dirty="0" smtClean="0"/>
              <a:t>state </a:t>
            </a:r>
            <a:r>
              <a:rPr lang="en-US" dirty="0" smtClean="0"/>
              <a:t>debris managers feel most challenged (especially policy, segregation, and reimbursement). </a:t>
            </a:r>
          </a:p>
          <a:p>
            <a:endParaRPr lang="en-US" dirty="0" smtClean="0"/>
          </a:p>
          <a:p>
            <a:r>
              <a:rPr lang="en-US" dirty="0" smtClean="0"/>
              <a:t>The team was able to draw the best from existing publications and tools and identified new ways to present information to try to improve the understanding of lessons </a:t>
            </a:r>
            <a:r>
              <a:rPr lang="en-US" dirty="0" smtClean="0"/>
              <a:t>observed </a:t>
            </a:r>
            <a:r>
              <a:rPr lang="en-US" dirty="0" smtClean="0"/>
              <a:t>and </a:t>
            </a:r>
            <a:r>
              <a:rPr lang="en-US" dirty="0" smtClean="0"/>
              <a:t>effective </a:t>
            </a:r>
            <a:r>
              <a:rPr lang="en-US" dirty="0" smtClean="0"/>
              <a:t>practices associated with those phases. </a:t>
            </a:r>
          </a:p>
        </p:txBody>
      </p:sp>
      <p:sp>
        <p:nvSpPr>
          <p:cNvPr id="3" name="Title 2"/>
          <p:cNvSpPr>
            <a:spLocks noGrp="1"/>
          </p:cNvSpPr>
          <p:nvPr>
            <p:ph type="title"/>
          </p:nvPr>
        </p:nvSpPr>
        <p:spPr/>
        <p:txBody>
          <a:bodyPr/>
          <a:lstStyle/>
          <a:p>
            <a:r>
              <a:rPr lang="en-US" dirty="0" smtClean="0"/>
              <a:t>Conclusions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849880"/>
            <a:ext cx="6324600" cy="1645920"/>
          </a:xfrm>
        </p:spPr>
        <p:txBody>
          <a:bodyPr/>
          <a:lstStyle/>
          <a:p>
            <a:r>
              <a:rPr lang="en-US" dirty="0" smtClean="0"/>
              <a:t>Questions?</a:t>
            </a:r>
            <a:endParaRPr lang="en-US" dirty="0"/>
          </a:p>
        </p:txBody>
      </p:sp>
    </p:spTree>
    <p:extLst>
      <p:ext uri="{BB962C8B-B14F-4D97-AF65-F5344CB8AC3E}">
        <p14:creationId xmlns:p14="http://schemas.microsoft.com/office/powerpoint/2010/main" val="3461014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Widespread </a:t>
            </a:r>
          </a:p>
          <a:p>
            <a:r>
              <a:rPr lang="en-US" dirty="0" smtClean="0"/>
              <a:t>Costly</a:t>
            </a:r>
          </a:p>
          <a:p>
            <a:r>
              <a:rPr lang="en-US" dirty="0" smtClean="0"/>
              <a:t>Immediacy</a:t>
            </a:r>
          </a:p>
        </p:txBody>
      </p:sp>
      <p:sp>
        <p:nvSpPr>
          <p:cNvPr id="3" name="Title 2"/>
          <p:cNvSpPr>
            <a:spLocks noGrp="1"/>
          </p:cNvSpPr>
          <p:nvPr>
            <p:ph type="title"/>
          </p:nvPr>
        </p:nvSpPr>
        <p:spPr/>
        <p:txBody>
          <a:bodyPr/>
          <a:lstStyle/>
          <a:p>
            <a:r>
              <a:rPr lang="en-US" dirty="0" smtClean="0"/>
              <a:t>Debris Issues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Objective</a:t>
            </a:r>
            <a:r>
              <a:rPr lang="en-US" dirty="0" smtClean="0"/>
              <a:t>: Develop a comprehensive, actionable handbook for state and local staff tasked with post-disaster debris management.</a:t>
            </a:r>
          </a:p>
          <a:p>
            <a:endParaRPr lang="en-US" dirty="0" smtClean="0"/>
          </a:p>
          <a:p>
            <a:pPr marL="45720" indent="0">
              <a:buNone/>
            </a:pPr>
            <a:r>
              <a:rPr lang="en-US" b="1" dirty="0" smtClean="0"/>
              <a:t>Target Audience:</a:t>
            </a:r>
            <a:r>
              <a:rPr lang="en-US" dirty="0" smtClean="0"/>
              <a:t> Local Departments of Transportation tasked with debris management</a:t>
            </a:r>
            <a:endParaRPr lang="en-US" b="1" dirty="0" smtClean="0"/>
          </a:p>
        </p:txBody>
      </p:sp>
      <p:sp>
        <p:nvSpPr>
          <p:cNvPr id="3" name="Title 2"/>
          <p:cNvSpPr>
            <a:spLocks noGrp="1"/>
          </p:cNvSpPr>
          <p:nvPr>
            <p:ph type="title"/>
          </p:nvPr>
        </p:nvSpPr>
        <p:spPr/>
        <p:txBody>
          <a:bodyPr/>
          <a:lstStyle/>
          <a:p>
            <a:r>
              <a:rPr lang="en-US" dirty="0" smtClean="0"/>
              <a:t>Project Overview</a:t>
            </a:r>
            <a:endParaRPr lang="en-US" dirty="0"/>
          </a:p>
        </p:txBody>
      </p:sp>
    </p:spTree>
    <p:extLst>
      <p:ext uri="{BB962C8B-B14F-4D97-AF65-F5344CB8AC3E}">
        <p14:creationId xmlns:p14="http://schemas.microsoft.com/office/powerpoint/2010/main" val="3345128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Research Plan</a:t>
            </a:r>
            <a:endParaRPr lang="en-US" dirty="0"/>
          </a:p>
        </p:txBody>
      </p:sp>
      <p:pic>
        <p:nvPicPr>
          <p:cNvPr id="4" name="Picture 3" descr="TRB.jpg"/>
          <p:cNvPicPr>
            <a:picLocks noChangeAspect="1"/>
          </p:cNvPicPr>
          <p:nvPr/>
        </p:nvPicPr>
        <p:blipFill>
          <a:blip r:embed="rId2" cstate="print"/>
          <a:stretch>
            <a:fillRect/>
          </a:stretch>
        </p:blipFill>
        <p:spPr>
          <a:xfrm>
            <a:off x="1371600" y="1752600"/>
            <a:ext cx="6419850" cy="4819650"/>
          </a:xfrm>
          <a:prstGeom prst="rect">
            <a:avLst/>
          </a:prstGeom>
        </p:spPr>
      </p:pic>
    </p:spTree>
    <p:extLst>
      <p:ext uri="{BB962C8B-B14F-4D97-AF65-F5344CB8AC3E}">
        <p14:creationId xmlns:p14="http://schemas.microsoft.com/office/powerpoint/2010/main" val="1834608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Method and Results</a:t>
            </a:r>
            <a:endParaRPr lang="en-US" dirty="0"/>
          </a:p>
        </p:txBody>
      </p:sp>
      <p:sp>
        <p:nvSpPr>
          <p:cNvPr id="4" name="Title 3"/>
          <p:cNvSpPr>
            <a:spLocks noGrp="1"/>
          </p:cNvSpPr>
          <p:nvPr>
            <p:ph type="title"/>
          </p:nvPr>
        </p:nvSpPr>
        <p:spPr/>
        <p:txBody>
          <a:bodyPr/>
          <a:lstStyle/>
          <a:p>
            <a:r>
              <a:rPr lang="en-US" dirty="0" smtClean="0"/>
              <a:t>Phase I</a:t>
            </a:r>
            <a:endParaRPr lang="en-US" dirty="0"/>
          </a:p>
        </p:txBody>
      </p:sp>
    </p:spTree>
    <p:extLst>
      <p:ext uri="{BB962C8B-B14F-4D97-AF65-F5344CB8AC3E}">
        <p14:creationId xmlns:p14="http://schemas.microsoft.com/office/powerpoint/2010/main" val="1187429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Databases:</a:t>
            </a:r>
          </a:p>
          <a:p>
            <a:pPr lvl="1"/>
            <a:r>
              <a:rPr lang="en-US" dirty="0" smtClean="0"/>
              <a:t>FEMA </a:t>
            </a:r>
            <a:r>
              <a:rPr lang="en-US" dirty="0"/>
              <a:t>Library</a:t>
            </a:r>
          </a:p>
          <a:p>
            <a:pPr lvl="1"/>
            <a:r>
              <a:rPr lang="en-US" dirty="0"/>
              <a:t>Transport Research International Documentation (TRID)</a:t>
            </a:r>
          </a:p>
          <a:p>
            <a:pPr lvl="1"/>
            <a:r>
              <a:rPr lang="en-US" dirty="0"/>
              <a:t>Thomas (Library of Congress)</a:t>
            </a:r>
          </a:p>
          <a:p>
            <a:pPr lvl="1"/>
            <a:r>
              <a:rPr lang="en-US" dirty="0"/>
              <a:t>Lessons Learned Information Sharing (LLIS)</a:t>
            </a:r>
          </a:p>
          <a:p>
            <a:pPr lvl="1"/>
            <a:r>
              <a:rPr lang="en-US" dirty="0"/>
              <a:t>International Risk Management Institute (IRMI)</a:t>
            </a:r>
          </a:p>
          <a:p>
            <a:pPr lvl="1"/>
            <a:r>
              <a:rPr lang="en-US" dirty="0"/>
              <a:t>ISI Web of Science</a:t>
            </a:r>
          </a:p>
          <a:p>
            <a:r>
              <a:rPr lang="en-US" dirty="0" smtClean="0"/>
              <a:t>Google Searches</a:t>
            </a:r>
          </a:p>
          <a:p>
            <a:r>
              <a:rPr lang="en-US" dirty="0" smtClean="0"/>
              <a:t>Recommendations from Field Survey</a:t>
            </a:r>
          </a:p>
          <a:p>
            <a:r>
              <a:rPr lang="en-US" dirty="0" smtClean="0"/>
              <a:t>Recommendations from Subject Matter Experts (SMEs)</a:t>
            </a:r>
          </a:p>
          <a:p>
            <a:endParaRPr lang="en-US" dirty="0"/>
          </a:p>
          <a:p>
            <a:pPr marL="45720" indent="0">
              <a:buNone/>
            </a:pPr>
            <a:r>
              <a:rPr lang="en-US" i="1" dirty="0" smtClean="0"/>
              <a:t>Note that only publicly available, English publications were reviewed.</a:t>
            </a:r>
          </a:p>
          <a:p>
            <a:endParaRPr lang="en-US" dirty="0"/>
          </a:p>
        </p:txBody>
      </p:sp>
      <p:sp>
        <p:nvSpPr>
          <p:cNvPr id="3" name="Title 2"/>
          <p:cNvSpPr>
            <a:spLocks noGrp="1"/>
          </p:cNvSpPr>
          <p:nvPr>
            <p:ph type="title"/>
          </p:nvPr>
        </p:nvSpPr>
        <p:spPr/>
        <p:txBody>
          <a:bodyPr/>
          <a:lstStyle/>
          <a:p>
            <a:r>
              <a:rPr lang="en-US" dirty="0" smtClean="0"/>
              <a:t>Approach: Identifying Publications</a:t>
            </a:r>
            <a:endParaRPr lang="en-US" dirty="0"/>
          </a:p>
        </p:txBody>
      </p:sp>
    </p:spTree>
    <p:extLst>
      <p:ext uri="{BB962C8B-B14F-4D97-AF65-F5344CB8AC3E}">
        <p14:creationId xmlns:p14="http://schemas.microsoft.com/office/powerpoint/2010/main" val="1596278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Was the publication useful?</a:t>
            </a:r>
          </a:p>
          <a:p>
            <a:pPr lvl="1"/>
            <a:r>
              <a:rPr lang="en-US" dirty="0" smtClean="0"/>
              <a:t>Very</a:t>
            </a:r>
          </a:p>
          <a:p>
            <a:pPr lvl="1"/>
            <a:r>
              <a:rPr lang="en-US" dirty="0" smtClean="0"/>
              <a:t>Somewhat</a:t>
            </a:r>
          </a:p>
          <a:p>
            <a:pPr lvl="1"/>
            <a:r>
              <a:rPr lang="en-US" dirty="0" smtClean="0"/>
              <a:t>Not at all</a:t>
            </a:r>
            <a:endParaRPr lang="en-US" dirty="0"/>
          </a:p>
        </p:txBody>
      </p:sp>
      <p:sp>
        <p:nvSpPr>
          <p:cNvPr id="3" name="Content Placeholder 2"/>
          <p:cNvSpPr>
            <a:spLocks noGrp="1"/>
          </p:cNvSpPr>
          <p:nvPr>
            <p:ph sz="half" idx="2"/>
          </p:nvPr>
        </p:nvSpPr>
        <p:spPr/>
        <p:txBody>
          <a:bodyPr/>
          <a:lstStyle/>
          <a:p>
            <a:r>
              <a:rPr lang="en-US" dirty="0" smtClean="0"/>
              <a:t>Was the publication actionable?</a:t>
            </a:r>
          </a:p>
          <a:p>
            <a:pPr lvl="1"/>
            <a:r>
              <a:rPr lang="en-US" dirty="0" smtClean="0"/>
              <a:t>Very</a:t>
            </a:r>
          </a:p>
          <a:p>
            <a:pPr lvl="1"/>
            <a:r>
              <a:rPr lang="en-US" dirty="0" smtClean="0"/>
              <a:t>Somewhat</a:t>
            </a:r>
          </a:p>
          <a:p>
            <a:pPr lvl="1"/>
            <a:r>
              <a:rPr lang="en-US" dirty="0" smtClean="0"/>
              <a:t>Informational, but not actionable</a:t>
            </a:r>
          </a:p>
          <a:p>
            <a:pPr lvl="1"/>
            <a:r>
              <a:rPr lang="en-US" dirty="0" smtClean="0"/>
              <a:t>Not informational or actionable</a:t>
            </a:r>
            <a:endParaRPr lang="en-US" dirty="0"/>
          </a:p>
        </p:txBody>
      </p:sp>
      <p:sp>
        <p:nvSpPr>
          <p:cNvPr id="4" name="Title 3"/>
          <p:cNvSpPr>
            <a:spLocks noGrp="1"/>
          </p:cNvSpPr>
          <p:nvPr>
            <p:ph type="title"/>
          </p:nvPr>
        </p:nvSpPr>
        <p:spPr/>
        <p:txBody>
          <a:bodyPr/>
          <a:lstStyle/>
          <a:p>
            <a:r>
              <a:rPr lang="en-US" dirty="0" smtClean="0"/>
              <a:t>Approach: Evaluation</a:t>
            </a:r>
            <a:endParaRPr lang="en-US" dirty="0"/>
          </a:p>
        </p:txBody>
      </p:sp>
      <p:sp>
        <p:nvSpPr>
          <p:cNvPr id="5" name="TextBox 4"/>
          <p:cNvSpPr txBox="1"/>
          <p:nvPr/>
        </p:nvSpPr>
        <p:spPr>
          <a:xfrm>
            <a:off x="478970" y="5562600"/>
            <a:ext cx="8207829" cy="830997"/>
          </a:xfrm>
          <a:prstGeom prst="rect">
            <a:avLst/>
          </a:prstGeom>
          <a:noFill/>
        </p:spPr>
        <p:txBody>
          <a:bodyPr wrap="square" rtlCol="0">
            <a:spAutoFit/>
          </a:bodyPr>
          <a:lstStyle/>
          <a:p>
            <a:pPr algn="ctr"/>
            <a:r>
              <a:rPr lang="en-US" sz="2400" i="1" dirty="0" smtClean="0"/>
              <a:t>This qualitative review helped prioritize use of publications for the handbook.</a:t>
            </a:r>
            <a:endParaRPr lang="en-US" sz="2400" i="1" dirty="0"/>
          </a:p>
        </p:txBody>
      </p:sp>
    </p:spTree>
    <p:extLst>
      <p:ext uri="{BB962C8B-B14F-4D97-AF65-F5344CB8AC3E}">
        <p14:creationId xmlns:p14="http://schemas.microsoft.com/office/powerpoint/2010/main" val="1880006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Outcome: Literature Database</a:t>
            </a:r>
            <a:endParaRPr lang="en-US" dirty="0"/>
          </a:p>
        </p:txBody>
      </p:sp>
      <p:pic>
        <p:nvPicPr>
          <p:cNvPr id="409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719"/>
          <a:stretch/>
        </p:blipFill>
        <p:spPr bwMode="auto">
          <a:xfrm>
            <a:off x="152400" y="1752600"/>
            <a:ext cx="8686800" cy="4604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2902527" y="3276600"/>
            <a:ext cx="3810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093026" y="4419600"/>
            <a:ext cx="1478973" cy="1752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5257800" y="3821668"/>
            <a:ext cx="3200400" cy="954107"/>
          </a:xfrm>
          <a:prstGeom prst="rect">
            <a:avLst/>
          </a:prstGeom>
          <a:noFill/>
        </p:spPr>
        <p:txBody>
          <a:bodyPr wrap="square" rtlCol="0">
            <a:spAutoFit/>
          </a:bodyPr>
          <a:lstStyle/>
          <a:p>
            <a:r>
              <a:rPr lang="en-US" sz="2800" dirty="0" smtClean="0">
                <a:solidFill>
                  <a:srgbClr val="FF0000"/>
                </a:solidFill>
              </a:rPr>
              <a:t>Filter on any criterion</a:t>
            </a:r>
            <a:endParaRPr lang="en-US" sz="2800" dirty="0">
              <a:solidFill>
                <a:srgbClr val="FF0000"/>
              </a:solidFill>
            </a:endParaRPr>
          </a:p>
        </p:txBody>
      </p:sp>
      <p:cxnSp>
        <p:nvCxnSpPr>
          <p:cNvPr id="7" name="Curved Connector 6"/>
          <p:cNvCxnSpPr>
            <a:stCxn id="3" idx="1"/>
          </p:cNvCxnSpPr>
          <p:nvPr/>
        </p:nvCxnSpPr>
        <p:spPr>
          <a:xfrm rot="10800000">
            <a:off x="3283534" y="3505204"/>
            <a:ext cx="1974267" cy="793518"/>
          </a:xfrm>
          <a:prstGeom prst="curvedConnector3">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a:stCxn id="3" idx="1"/>
            <a:endCxn id="6" idx="6"/>
          </p:cNvCxnSpPr>
          <p:nvPr/>
        </p:nvCxnSpPr>
        <p:spPr>
          <a:xfrm rot="10800000" flipV="1">
            <a:off x="4572000" y="4298722"/>
            <a:ext cx="685801" cy="997178"/>
          </a:xfrm>
          <a:prstGeom prst="curvedConnector3">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3954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5244</TotalTime>
  <Words>1495</Words>
  <Application>Microsoft Office PowerPoint</Application>
  <PresentationFormat>On-screen Show (4:3)</PresentationFormat>
  <Paragraphs>180</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Grid</vt:lpstr>
      <vt:lpstr>NCHRP Project 20-59(37)  Debris Management Handbook</vt:lpstr>
      <vt:lpstr>Outline</vt:lpstr>
      <vt:lpstr>Debris Issues</vt:lpstr>
      <vt:lpstr>Project Overview</vt:lpstr>
      <vt:lpstr>Research Plan</vt:lpstr>
      <vt:lpstr>Phase I</vt:lpstr>
      <vt:lpstr>Approach: Identifying Publications</vt:lpstr>
      <vt:lpstr>Approach: Evaluation</vt:lpstr>
      <vt:lpstr>Outcome: Literature Database</vt:lpstr>
      <vt:lpstr>General Conclusions</vt:lpstr>
      <vt:lpstr>Goals of the Field Survey</vt:lpstr>
      <vt:lpstr>Survey Outreach</vt:lpstr>
      <vt:lpstr>Survey Respondents by Geography</vt:lpstr>
      <vt:lpstr>Survey Respondents by Organization Type</vt:lpstr>
      <vt:lpstr>Documents Available to Respondents</vt:lpstr>
      <vt:lpstr>Experience in Debris Management</vt:lpstr>
      <vt:lpstr>Debris Management Experience</vt:lpstr>
      <vt:lpstr>Handbook Format</vt:lpstr>
      <vt:lpstr>Handbook Outline</vt:lpstr>
      <vt:lpstr>Phase II</vt:lpstr>
      <vt:lpstr>Case Studies</vt:lpstr>
      <vt:lpstr>Preliminary Interview Outcomes</vt:lpstr>
      <vt:lpstr>Handbook Development</vt:lpstr>
      <vt:lpstr>Final Handbook</vt:lpstr>
      <vt:lpstr>Target Audience</vt:lpstr>
      <vt:lpstr>Application</vt:lpstr>
      <vt:lpstr>Conclusions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TRB Debris Management Handbook</dc:title>
  <dc:creator>Julia</dc:creator>
  <cp:lastModifiedBy>ITS</cp:lastModifiedBy>
  <cp:revision>79</cp:revision>
  <cp:lastPrinted>2014-06-09T20:55:10Z</cp:lastPrinted>
  <dcterms:created xsi:type="dcterms:W3CDTF">2013-01-11T18:13:57Z</dcterms:created>
  <dcterms:modified xsi:type="dcterms:W3CDTF">2014-09-18T17:39:25Z</dcterms:modified>
</cp:coreProperties>
</file>