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64" r:id="rId42"/>
  </p:sldMasterIdLst>
  <p:notesMasterIdLst>
    <p:notesMasterId r:id="rId76"/>
  </p:notesMasterIdLst>
  <p:sldIdLst>
    <p:sldId id="256" r:id="rId43"/>
    <p:sldId id="311" r:id="rId44"/>
    <p:sldId id="276" r:id="rId45"/>
    <p:sldId id="321" r:id="rId46"/>
    <p:sldId id="287" r:id="rId47"/>
    <p:sldId id="316" r:id="rId48"/>
    <p:sldId id="294" r:id="rId49"/>
    <p:sldId id="290" r:id="rId50"/>
    <p:sldId id="291" r:id="rId51"/>
    <p:sldId id="292" r:id="rId52"/>
    <p:sldId id="293" r:id="rId53"/>
    <p:sldId id="295" r:id="rId54"/>
    <p:sldId id="296" r:id="rId55"/>
    <p:sldId id="297" r:id="rId56"/>
    <p:sldId id="298" r:id="rId57"/>
    <p:sldId id="299" r:id="rId58"/>
    <p:sldId id="300" r:id="rId59"/>
    <p:sldId id="301" r:id="rId60"/>
    <p:sldId id="302" r:id="rId61"/>
    <p:sldId id="303" r:id="rId62"/>
    <p:sldId id="304" r:id="rId63"/>
    <p:sldId id="322" r:id="rId64"/>
    <p:sldId id="317" r:id="rId65"/>
    <p:sldId id="309" r:id="rId66"/>
    <p:sldId id="319" r:id="rId67"/>
    <p:sldId id="318" r:id="rId68"/>
    <p:sldId id="306" r:id="rId69"/>
    <p:sldId id="310" r:id="rId70"/>
    <p:sldId id="312" r:id="rId71"/>
    <p:sldId id="320" r:id="rId72"/>
    <p:sldId id="324" r:id="rId73"/>
    <p:sldId id="307" r:id="rId74"/>
    <p:sldId id="323" r:id="rId7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in" initials="K" lastIdx="5" clrIdx="0"/>
  <p:cmAuthor id="1" name="Naomi Stein" initials="NS" lastIdx="7"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F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98" autoAdjust="0"/>
    <p:restoredTop sz="83791" autoAdjust="0"/>
  </p:normalViewPr>
  <p:slideViewPr>
    <p:cSldViewPr snapToGrid="0">
      <p:cViewPr varScale="1">
        <p:scale>
          <a:sx n="74" d="100"/>
          <a:sy n="74" d="100"/>
        </p:scale>
        <p:origin x="1358" y="5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8" d="100"/>
          <a:sy n="88" d="100"/>
        </p:scale>
        <p:origin x="-381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customXml" Target="../customXml/item39.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slideMaster" Target="slideMasters/slideMaster1.xml"/><Relationship Id="rId47" Type="http://schemas.openxmlformats.org/officeDocument/2006/relationships/slide" Target="slides/slide5.xml"/><Relationship Id="rId50" Type="http://schemas.openxmlformats.org/officeDocument/2006/relationships/slide" Target="slides/slide8.xml"/><Relationship Id="rId55" Type="http://schemas.openxmlformats.org/officeDocument/2006/relationships/slide" Target="slides/slide13.xml"/><Relationship Id="rId63" Type="http://schemas.openxmlformats.org/officeDocument/2006/relationships/slide" Target="slides/slide21.xml"/><Relationship Id="rId68" Type="http://schemas.openxmlformats.org/officeDocument/2006/relationships/slide" Target="slides/slide26.xml"/><Relationship Id="rId76" Type="http://schemas.openxmlformats.org/officeDocument/2006/relationships/notesMaster" Target="notesMasters/notesMaster1.xml"/><Relationship Id="rId7" Type="http://schemas.openxmlformats.org/officeDocument/2006/relationships/customXml" Target="../customXml/item7.xml"/><Relationship Id="rId71" Type="http://schemas.openxmlformats.org/officeDocument/2006/relationships/slide" Target="slides/slide29.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slide" Target="slides/slide3.xml"/><Relationship Id="rId53" Type="http://schemas.openxmlformats.org/officeDocument/2006/relationships/slide" Target="slides/slide11.xml"/><Relationship Id="rId58" Type="http://schemas.openxmlformats.org/officeDocument/2006/relationships/slide" Target="slides/slide16.xml"/><Relationship Id="rId66" Type="http://schemas.openxmlformats.org/officeDocument/2006/relationships/slide" Target="slides/slide24.xml"/><Relationship Id="rId74" Type="http://schemas.openxmlformats.org/officeDocument/2006/relationships/slide" Target="slides/slide32.xml"/><Relationship Id="rId79" Type="http://schemas.openxmlformats.org/officeDocument/2006/relationships/viewProps" Target="viewProps.xml"/><Relationship Id="rId5" Type="http://schemas.openxmlformats.org/officeDocument/2006/relationships/customXml" Target="../customXml/item5.xml"/><Relationship Id="rId61" Type="http://schemas.openxmlformats.org/officeDocument/2006/relationships/slide" Target="slides/slide19.xml"/><Relationship Id="rId82" Type="http://schemas.microsoft.com/office/2015/10/relationships/revisionInfo" Target="revisionInfo.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slide" Target="slides/slide2.xml"/><Relationship Id="rId52" Type="http://schemas.openxmlformats.org/officeDocument/2006/relationships/slide" Target="slides/slide10.xml"/><Relationship Id="rId60" Type="http://schemas.openxmlformats.org/officeDocument/2006/relationships/slide" Target="slides/slide18.xml"/><Relationship Id="rId65" Type="http://schemas.openxmlformats.org/officeDocument/2006/relationships/slide" Target="slides/slide23.xml"/><Relationship Id="rId73" Type="http://schemas.openxmlformats.org/officeDocument/2006/relationships/slide" Target="slides/slide3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slide" Target="slides/slide1.xml"/><Relationship Id="rId48" Type="http://schemas.openxmlformats.org/officeDocument/2006/relationships/slide" Target="slides/slide6.xml"/><Relationship Id="rId56" Type="http://schemas.openxmlformats.org/officeDocument/2006/relationships/slide" Target="slides/slide14.xml"/><Relationship Id="rId64" Type="http://schemas.openxmlformats.org/officeDocument/2006/relationships/slide" Target="slides/slide22.xml"/><Relationship Id="rId69" Type="http://schemas.openxmlformats.org/officeDocument/2006/relationships/slide" Target="slides/slide27.xml"/><Relationship Id="rId77" Type="http://schemas.openxmlformats.org/officeDocument/2006/relationships/commentAuthors" Target="commentAuthors.xml"/><Relationship Id="rId8" Type="http://schemas.openxmlformats.org/officeDocument/2006/relationships/customXml" Target="../customXml/item8.xml"/><Relationship Id="rId51" Type="http://schemas.openxmlformats.org/officeDocument/2006/relationships/slide" Target="slides/slide9.xml"/><Relationship Id="rId72" Type="http://schemas.openxmlformats.org/officeDocument/2006/relationships/slide" Target="slides/slide30.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slide" Target="slides/slide4.xml"/><Relationship Id="rId59" Type="http://schemas.openxmlformats.org/officeDocument/2006/relationships/slide" Target="slides/slide17.xml"/><Relationship Id="rId67" Type="http://schemas.openxmlformats.org/officeDocument/2006/relationships/slide" Target="slides/slide25.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 Target="slides/slide12.xml"/><Relationship Id="rId62" Type="http://schemas.openxmlformats.org/officeDocument/2006/relationships/slide" Target="slides/slide20.xml"/><Relationship Id="rId70" Type="http://schemas.openxmlformats.org/officeDocument/2006/relationships/slide" Target="slides/slide28.xml"/><Relationship Id="rId75"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 Target="slides/slide7.xml"/><Relationship Id="rId57"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0860E2-9C1C-4421-BDDC-FD947CC55F85}" type="doc">
      <dgm:prSet loTypeId="urn:microsoft.com/office/officeart/2005/8/layout/radial4" loCatId="relationship" qsTypeId="urn:microsoft.com/office/officeart/2005/8/quickstyle/simple4" qsCatId="simple" csTypeId="urn:microsoft.com/office/officeart/2005/8/colors/accent3_2" csCatId="accent3" phldr="1"/>
      <dgm:spPr/>
      <dgm:t>
        <a:bodyPr/>
        <a:lstStyle/>
        <a:p>
          <a:endParaRPr lang="en-US"/>
        </a:p>
      </dgm:t>
    </dgm:pt>
    <dgm:pt modelId="{B57BEC12-D149-4986-B9CD-872B8FA6D672}">
      <dgm:prSet phldrT="[Text]" custT="1"/>
      <dgm:spPr>
        <a:solidFill>
          <a:schemeClr val="accent3">
            <a:lumMod val="75000"/>
          </a:schemeClr>
        </a:solidFill>
      </dgm:spPr>
      <dgm:t>
        <a:bodyPr/>
        <a:lstStyle/>
        <a:p>
          <a:r>
            <a:rPr lang="en-US" sz="1800" dirty="0"/>
            <a:t>Stakeholders</a:t>
          </a:r>
        </a:p>
      </dgm:t>
    </dgm:pt>
    <dgm:pt modelId="{8D377907-0291-4053-8F2D-ADD974711F7E}" type="parTrans" cxnId="{076399DA-4735-431E-BB10-796539BCDA62}">
      <dgm:prSet/>
      <dgm:spPr/>
      <dgm:t>
        <a:bodyPr/>
        <a:lstStyle/>
        <a:p>
          <a:endParaRPr lang="en-US" sz="1600"/>
        </a:p>
      </dgm:t>
    </dgm:pt>
    <dgm:pt modelId="{DFB4E02B-C5DF-4D10-8D59-8AA4376C59B8}" type="sibTrans" cxnId="{076399DA-4735-431E-BB10-796539BCDA62}">
      <dgm:prSet/>
      <dgm:spPr/>
      <dgm:t>
        <a:bodyPr/>
        <a:lstStyle/>
        <a:p>
          <a:endParaRPr lang="en-US" sz="1600"/>
        </a:p>
      </dgm:t>
    </dgm:pt>
    <dgm:pt modelId="{07EA674A-49BD-4BE5-8B05-384744F85DD3}">
      <dgm:prSet custT="1"/>
      <dgm:spPr/>
      <dgm:t>
        <a:bodyPr/>
        <a:lstStyle/>
        <a:p>
          <a:r>
            <a:rPr lang="en-US" sz="1600" dirty="0"/>
            <a:t>Overlooked funding source</a:t>
          </a:r>
        </a:p>
      </dgm:t>
    </dgm:pt>
    <dgm:pt modelId="{7A2C7221-E5B3-4E8B-BFD1-A1015E9900DB}" type="parTrans" cxnId="{9E854D80-A1A7-4E9E-A5C4-CD8CB6003FA9}">
      <dgm:prSet/>
      <dgm:spPr/>
      <dgm:t>
        <a:bodyPr/>
        <a:lstStyle/>
        <a:p>
          <a:endParaRPr lang="en-US" sz="1600"/>
        </a:p>
      </dgm:t>
    </dgm:pt>
    <dgm:pt modelId="{06BF0996-ECE0-465C-9010-90F9BDA21636}" type="sibTrans" cxnId="{9E854D80-A1A7-4E9E-A5C4-CD8CB6003FA9}">
      <dgm:prSet/>
      <dgm:spPr/>
      <dgm:t>
        <a:bodyPr/>
        <a:lstStyle/>
        <a:p>
          <a:endParaRPr lang="en-US" sz="1600"/>
        </a:p>
      </dgm:t>
    </dgm:pt>
    <dgm:pt modelId="{E79B1D11-3F9C-409C-BB6D-E86D4FA81A84}">
      <dgm:prSet custT="1"/>
      <dgm:spPr/>
      <dgm:t>
        <a:bodyPr/>
        <a:lstStyle/>
        <a:p>
          <a:r>
            <a:rPr lang="en-US" sz="1600" dirty="0"/>
            <a:t>Furthers development and land use goals</a:t>
          </a:r>
        </a:p>
      </dgm:t>
    </dgm:pt>
    <dgm:pt modelId="{9861763E-446D-4ECF-9879-8682A82E2081}" type="parTrans" cxnId="{341A4C99-FC8A-49D1-9F7E-6873C6B4B9EE}">
      <dgm:prSet/>
      <dgm:spPr/>
      <dgm:t>
        <a:bodyPr/>
        <a:lstStyle/>
        <a:p>
          <a:endParaRPr lang="en-US" sz="1600"/>
        </a:p>
      </dgm:t>
    </dgm:pt>
    <dgm:pt modelId="{85A24762-6BCC-434E-BE4E-CA31250FA161}" type="sibTrans" cxnId="{341A4C99-FC8A-49D1-9F7E-6873C6B4B9EE}">
      <dgm:prSet/>
      <dgm:spPr/>
      <dgm:t>
        <a:bodyPr/>
        <a:lstStyle/>
        <a:p>
          <a:endParaRPr lang="en-US" sz="1600"/>
        </a:p>
      </dgm:t>
    </dgm:pt>
    <dgm:pt modelId="{7127AD4F-F817-4E35-91BA-E269A50F1B00}">
      <dgm:prSet custT="1"/>
      <dgm:spPr/>
      <dgm:t>
        <a:bodyPr/>
        <a:lstStyle/>
        <a:p>
          <a:r>
            <a:rPr lang="en-US" sz="1600" dirty="0"/>
            <a:t>More equitably distributes tax burden</a:t>
          </a:r>
        </a:p>
      </dgm:t>
    </dgm:pt>
    <dgm:pt modelId="{BE156FB9-819E-4AEA-9F7A-5E1191DEFFD9}" type="parTrans" cxnId="{5628968F-6B89-4F92-84E8-CE26D246750A}">
      <dgm:prSet/>
      <dgm:spPr/>
      <dgm:t>
        <a:bodyPr/>
        <a:lstStyle/>
        <a:p>
          <a:endParaRPr lang="en-US" sz="1600"/>
        </a:p>
      </dgm:t>
    </dgm:pt>
    <dgm:pt modelId="{A439EAD6-8098-4B15-BAEA-80B4D73D36C0}" type="sibTrans" cxnId="{5628968F-6B89-4F92-84E8-CE26D246750A}">
      <dgm:prSet/>
      <dgm:spPr/>
      <dgm:t>
        <a:bodyPr/>
        <a:lstStyle/>
        <a:p>
          <a:endParaRPr lang="en-US" sz="1600"/>
        </a:p>
      </dgm:t>
    </dgm:pt>
    <dgm:pt modelId="{6E800AE9-9AD8-4FD6-A1FC-3E98BB438DD1}">
      <dgm:prSet custT="1"/>
      <dgm:spPr/>
      <dgm:t>
        <a:bodyPr/>
        <a:lstStyle/>
        <a:p>
          <a:r>
            <a:rPr lang="en-US" sz="1600" dirty="0"/>
            <a:t>Returns amount of benefit that jurisdiction deems appropriate</a:t>
          </a:r>
        </a:p>
      </dgm:t>
    </dgm:pt>
    <dgm:pt modelId="{D447EE44-1ADE-48DF-9933-D49F9CD95EE5}" type="parTrans" cxnId="{01A4DF62-5C3F-4DE4-84EE-554A6968EF2E}">
      <dgm:prSet/>
      <dgm:spPr/>
      <dgm:t>
        <a:bodyPr/>
        <a:lstStyle/>
        <a:p>
          <a:endParaRPr lang="en-US" sz="1600"/>
        </a:p>
      </dgm:t>
    </dgm:pt>
    <dgm:pt modelId="{1D9CE4B4-2D28-4A5F-A315-27893F867084}" type="sibTrans" cxnId="{01A4DF62-5C3F-4DE4-84EE-554A6968EF2E}">
      <dgm:prSet/>
      <dgm:spPr/>
      <dgm:t>
        <a:bodyPr/>
        <a:lstStyle/>
        <a:p>
          <a:endParaRPr lang="en-US" sz="1600"/>
        </a:p>
      </dgm:t>
    </dgm:pt>
    <dgm:pt modelId="{B6C67EA1-7DA5-41FA-85BE-E426E34CB7D5}">
      <dgm:prSet custT="1"/>
      <dgm:spPr/>
      <dgm:t>
        <a:bodyPr/>
        <a:lstStyle/>
        <a:p>
          <a:r>
            <a:rPr lang="en-US" sz="1600" dirty="0"/>
            <a:t>Landowner payments are in proportion to benefits received</a:t>
          </a:r>
        </a:p>
      </dgm:t>
    </dgm:pt>
    <dgm:pt modelId="{5C3301CC-286B-44F9-885E-20859A919F1A}" type="parTrans" cxnId="{47190116-B024-4100-A34B-1382F23505E4}">
      <dgm:prSet/>
      <dgm:spPr/>
      <dgm:t>
        <a:bodyPr/>
        <a:lstStyle/>
        <a:p>
          <a:endParaRPr lang="en-US" sz="1600"/>
        </a:p>
      </dgm:t>
    </dgm:pt>
    <dgm:pt modelId="{B957FD33-9209-4DE5-8B81-2CF512207B9C}" type="sibTrans" cxnId="{47190116-B024-4100-A34B-1382F23505E4}">
      <dgm:prSet/>
      <dgm:spPr/>
      <dgm:t>
        <a:bodyPr/>
        <a:lstStyle/>
        <a:p>
          <a:endParaRPr lang="en-US" sz="1600"/>
        </a:p>
      </dgm:t>
    </dgm:pt>
    <dgm:pt modelId="{B8EE7018-B716-4027-8FA6-73B542A8B2AF}" type="pres">
      <dgm:prSet presAssocID="{1B0860E2-9C1C-4421-BDDC-FD947CC55F85}" presName="cycle" presStyleCnt="0">
        <dgm:presLayoutVars>
          <dgm:chMax val="1"/>
          <dgm:dir/>
          <dgm:animLvl val="ctr"/>
          <dgm:resizeHandles val="exact"/>
        </dgm:presLayoutVars>
      </dgm:prSet>
      <dgm:spPr/>
      <dgm:t>
        <a:bodyPr/>
        <a:lstStyle/>
        <a:p>
          <a:endParaRPr lang="en-US"/>
        </a:p>
      </dgm:t>
    </dgm:pt>
    <dgm:pt modelId="{44D67447-9A79-43E1-AAC4-8FBA21A811BA}" type="pres">
      <dgm:prSet presAssocID="{B57BEC12-D149-4986-B9CD-872B8FA6D672}" presName="centerShape" presStyleLbl="node0" presStyleIdx="0" presStyleCnt="1"/>
      <dgm:spPr/>
      <dgm:t>
        <a:bodyPr/>
        <a:lstStyle/>
        <a:p>
          <a:endParaRPr lang="en-US"/>
        </a:p>
      </dgm:t>
    </dgm:pt>
    <dgm:pt modelId="{B426E189-4901-40B6-B1D7-C705D1126790}" type="pres">
      <dgm:prSet presAssocID="{7A2C7221-E5B3-4E8B-BFD1-A1015E9900DB}" presName="parTrans" presStyleLbl="bgSibTrans2D1" presStyleIdx="0" presStyleCnt="5"/>
      <dgm:spPr/>
      <dgm:t>
        <a:bodyPr/>
        <a:lstStyle/>
        <a:p>
          <a:endParaRPr lang="en-US"/>
        </a:p>
      </dgm:t>
    </dgm:pt>
    <dgm:pt modelId="{006DB931-407F-4148-9CDC-617B6B8C2AC5}" type="pres">
      <dgm:prSet presAssocID="{07EA674A-49BD-4BE5-8B05-384744F85DD3}" presName="node" presStyleLbl="node1" presStyleIdx="0" presStyleCnt="5" custScaleX="86825" custScaleY="81466">
        <dgm:presLayoutVars>
          <dgm:bulletEnabled val="1"/>
        </dgm:presLayoutVars>
      </dgm:prSet>
      <dgm:spPr/>
      <dgm:t>
        <a:bodyPr/>
        <a:lstStyle/>
        <a:p>
          <a:endParaRPr lang="en-US"/>
        </a:p>
      </dgm:t>
    </dgm:pt>
    <dgm:pt modelId="{5668620B-A5BD-404A-B97D-10943F35F278}" type="pres">
      <dgm:prSet presAssocID="{9861763E-446D-4ECF-9879-8682A82E2081}" presName="parTrans" presStyleLbl="bgSibTrans2D1" presStyleIdx="1" presStyleCnt="5"/>
      <dgm:spPr/>
      <dgm:t>
        <a:bodyPr/>
        <a:lstStyle/>
        <a:p>
          <a:endParaRPr lang="en-US"/>
        </a:p>
      </dgm:t>
    </dgm:pt>
    <dgm:pt modelId="{F1639C28-26B2-4B2D-A702-BCDF89BAEE3A}" type="pres">
      <dgm:prSet presAssocID="{E79B1D11-3F9C-409C-BB6D-E86D4FA81A84}" presName="node" presStyleLbl="node1" presStyleIdx="1" presStyleCnt="5" custScaleX="86825" custScaleY="81466">
        <dgm:presLayoutVars>
          <dgm:bulletEnabled val="1"/>
        </dgm:presLayoutVars>
      </dgm:prSet>
      <dgm:spPr/>
      <dgm:t>
        <a:bodyPr/>
        <a:lstStyle/>
        <a:p>
          <a:endParaRPr lang="en-US"/>
        </a:p>
      </dgm:t>
    </dgm:pt>
    <dgm:pt modelId="{CF244CD2-9E0C-479F-BB57-2037C03E3A11}" type="pres">
      <dgm:prSet presAssocID="{5C3301CC-286B-44F9-885E-20859A919F1A}" presName="parTrans" presStyleLbl="bgSibTrans2D1" presStyleIdx="2" presStyleCnt="5"/>
      <dgm:spPr/>
      <dgm:t>
        <a:bodyPr/>
        <a:lstStyle/>
        <a:p>
          <a:endParaRPr lang="en-US"/>
        </a:p>
      </dgm:t>
    </dgm:pt>
    <dgm:pt modelId="{984BEBBF-567E-4ADE-9E8C-D39213C509AC}" type="pres">
      <dgm:prSet presAssocID="{B6C67EA1-7DA5-41FA-85BE-E426E34CB7D5}" presName="node" presStyleLbl="node1" presStyleIdx="2" presStyleCnt="5" custScaleX="86825" custScaleY="81466">
        <dgm:presLayoutVars>
          <dgm:bulletEnabled val="1"/>
        </dgm:presLayoutVars>
      </dgm:prSet>
      <dgm:spPr/>
      <dgm:t>
        <a:bodyPr/>
        <a:lstStyle/>
        <a:p>
          <a:endParaRPr lang="en-US"/>
        </a:p>
      </dgm:t>
    </dgm:pt>
    <dgm:pt modelId="{70602B99-6D1E-42EE-AA79-21FFE6C504DA}" type="pres">
      <dgm:prSet presAssocID="{BE156FB9-819E-4AEA-9F7A-5E1191DEFFD9}" presName="parTrans" presStyleLbl="bgSibTrans2D1" presStyleIdx="3" presStyleCnt="5"/>
      <dgm:spPr/>
      <dgm:t>
        <a:bodyPr/>
        <a:lstStyle/>
        <a:p>
          <a:endParaRPr lang="en-US"/>
        </a:p>
      </dgm:t>
    </dgm:pt>
    <dgm:pt modelId="{A40FAD9A-E680-4A83-94CC-80B0A603C841}" type="pres">
      <dgm:prSet presAssocID="{7127AD4F-F817-4E35-91BA-E269A50F1B00}" presName="node" presStyleLbl="node1" presStyleIdx="3" presStyleCnt="5" custScaleX="86825" custScaleY="81466">
        <dgm:presLayoutVars>
          <dgm:bulletEnabled val="1"/>
        </dgm:presLayoutVars>
      </dgm:prSet>
      <dgm:spPr/>
      <dgm:t>
        <a:bodyPr/>
        <a:lstStyle/>
        <a:p>
          <a:endParaRPr lang="en-US"/>
        </a:p>
      </dgm:t>
    </dgm:pt>
    <dgm:pt modelId="{58F999B4-1990-46F6-803A-CFDE96734415}" type="pres">
      <dgm:prSet presAssocID="{D447EE44-1ADE-48DF-9933-D49F9CD95EE5}" presName="parTrans" presStyleLbl="bgSibTrans2D1" presStyleIdx="4" presStyleCnt="5"/>
      <dgm:spPr/>
      <dgm:t>
        <a:bodyPr/>
        <a:lstStyle/>
        <a:p>
          <a:endParaRPr lang="en-US"/>
        </a:p>
      </dgm:t>
    </dgm:pt>
    <dgm:pt modelId="{90E546D8-462C-4FEF-BCF9-8C3D2FE4A9B9}" type="pres">
      <dgm:prSet presAssocID="{6E800AE9-9AD8-4FD6-A1FC-3E98BB438DD1}" presName="node" presStyleLbl="node1" presStyleIdx="4" presStyleCnt="5" custScaleX="86825" custScaleY="81466">
        <dgm:presLayoutVars>
          <dgm:bulletEnabled val="1"/>
        </dgm:presLayoutVars>
      </dgm:prSet>
      <dgm:spPr/>
      <dgm:t>
        <a:bodyPr/>
        <a:lstStyle/>
        <a:p>
          <a:endParaRPr lang="en-US"/>
        </a:p>
      </dgm:t>
    </dgm:pt>
  </dgm:ptLst>
  <dgm:cxnLst>
    <dgm:cxn modelId="{49DE8EC5-53B6-414E-9EC3-FEFAA93FC0F1}" type="presOf" srcId="{9861763E-446D-4ECF-9879-8682A82E2081}" destId="{5668620B-A5BD-404A-B97D-10943F35F278}" srcOrd="0" destOrd="0" presId="urn:microsoft.com/office/officeart/2005/8/layout/radial4"/>
    <dgm:cxn modelId="{DF762CC6-0725-4EF3-865F-DD0866EC1B68}" type="presOf" srcId="{07EA674A-49BD-4BE5-8B05-384744F85DD3}" destId="{006DB931-407F-4148-9CDC-617B6B8C2AC5}" srcOrd="0" destOrd="0" presId="urn:microsoft.com/office/officeart/2005/8/layout/radial4"/>
    <dgm:cxn modelId="{5628968F-6B89-4F92-84E8-CE26D246750A}" srcId="{B57BEC12-D149-4986-B9CD-872B8FA6D672}" destId="{7127AD4F-F817-4E35-91BA-E269A50F1B00}" srcOrd="3" destOrd="0" parTransId="{BE156FB9-819E-4AEA-9F7A-5E1191DEFFD9}" sibTransId="{A439EAD6-8098-4B15-BAEA-80B4D73D36C0}"/>
    <dgm:cxn modelId="{B8E62DAD-7E25-4A36-B3E8-4FD08ACB950C}" type="presOf" srcId="{B6C67EA1-7DA5-41FA-85BE-E426E34CB7D5}" destId="{984BEBBF-567E-4ADE-9E8C-D39213C509AC}" srcOrd="0" destOrd="0" presId="urn:microsoft.com/office/officeart/2005/8/layout/radial4"/>
    <dgm:cxn modelId="{3F9B28B8-7EB8-4492-8AC7-C5D9E143FCCC}" type="presOf" srcId="{7127AD4F-F817-4E35-91BA-E269A50F1B00}" destId="{A40FAD9A-E680-4A83-94CC-80B0A603C841}" srcOrd="0" destOrd="0" presId="urn:microsoft.com/office/officeart/2005/8/layout/radial4"/>
    <dgm:cxn modelId="{9E854D80-A1A7-4E9E-A5C4-CD8CB6003FA9}" srcId="{B57BEC12-D149-4986-B9CD-872B8FA6D672}" destId="{07EA674A-49BD-4BE5-8B05-384744F85DD3}" srcOrd="0" destOrd="0" parTransId="{7A2C7221-E5B3-4E8B-BFD1-A1015E9900DB}" sibTransId="{06BF0996-ECE0-465C-9010-90F9BDA21636}"/>
    <dgm:cxn modelId="{A4D1AF70-CB1C-42B2-A85B-3927401D48E6}" type="presOf" srcId="{6E800AE9-9AD8-4FD6-A1FC-3E98BB438DD1}" destId="{90E546D8-462C-4FEF-BCF9-8C3D2FE4A9B9}" srcOrd="0" destOrd="0" presId="urn:microsoft.com/office/officeart/2005/8/layout/radial4"/>
    <dgm:cxn modelId="{FB819935-022B-4BCB-95A1-2A429180D085}" type="presOf" srcId="{5C3301CC-286B-44F9-885E-20859A919F1A}" destId="{CF244CD2-9E0C-479F-BB57-2037C03E3A11}" srcOrd="0" destOrd="0" presId="urn:microsoft.com/office/officeart/2005/8/layout/radial4"/>
    <dgm:cxn modelId="{1537B64B-53E4-49B2-BBB9-C913C058798E}" type="presOf" srcId="{D447EE44-1ADE-48DF-9933-D49F9CD95EE5}" destId="{58F999B4-1990-46F6-803A-CFDE96734415}" srcOrd="0" destOrd="0" presId="urn:microsoft.com/office/officeart/2005/8/layout/radial4"/>
    <dgm:cxn modelId="{5B9C557C-B755-4E3A-8122-F4AC75EEE988}" type="presOf" srcId="{1B0860E2-9C1C-4421-BDDC-FD947CC55F85}" destId="{B8EE7018-B716-4027-8FA6-73B542A8B2AF}" srcOrd="0" destOrd="0" presId="urn:microsoft.com/office/officeart/2005/8/layout/radial4"/>
    <dgm:cxn modelId="{BFF1BEED-5EAD-46D3-909C-E37ECE5124C8}" type="presOf" srcId="{7A2C7221-E5B3-4E8B-BFD1-A1015E9900DB}" destId="{B426E189-4901-40B6-B1D7-C705D1126790}" srcOrd="0" destOrd="0" presId="urn:microsoft.com/office/officeart/2005/8/layout/radial4"/>
    <dgm:cxn modelId="{47190116-B024-4100-A34B-1382F23505E4}" srcId="{B57BEC12-D149-4986-B9CD-872B8FA6D672}" destId="{B6C67EA1-7DA5-41FA-85BE-E426E34CB7D5}" srcOrd="2" destOrd="0" parTransId="{5C3301CC-286B-44F9-885E-20859A919F1A}" sibTransId="{B957FD33-9209-4DE5-8B81-2CF512207B9C}"/>
    <dgm:cxn modelId="{70860E9E-E36A-464D-8E5B-9E26DFC43C1B}" type="presOf" srcId="{B57BEC12-D149-4986-B9CD-872B8FA6D672}" destId="{44D67447-9A79-43E1-AAC4-8FBA21A811BA}" srcOrd="0" destOrd="0" presId="urn:microsoft.com/office/officeart/2005/8/layout/radial4"/>
    <dgm:cxn modelId="{341A4C99-FC8A-49D1-9F7E-6873C6B4B9EE}" srcId="{B57BEC12-D149-4986-B9CD-872B8FA6D672}" destId="{E79B1D11-3F9C-409C-BB6D-E86D4FA81A84}" srcOrd="1" destOrd="0" parTransId="{9861763E-446D-4ECF-9879-8682A82E2081}" sibTransId="{85A24762-6BCC-434E-BE4E-CA31250FA161}"/>
    <dgm:cxn modelId="{B26C6FDB-042A-4CC4-984C-C9C233F2FC3C}" type="presOf" srcId="{E79B1D11-3F9C-409C-BB6D-E86D4FA81A84}" destId="{F1639C28-26B2-4B2D-A702-BCDF89BAEE3A}" srcOrd="0" destOrd="0" presId="urn:microsoft.com/office/officeart/2005/8/layout/radial4"/>
    <dgm:cxn modelId="{076399DA-4735-431E-BB10-796539BCDA62}" srcId="{1B0860E2-9C1C-4421-BDDC-FD947CC55F85}" destId="{B57BEC12-D149-4986-B9CD-872B8FA6D672}" srcOrd="0" destOrd="0" parTransId="{8D377907-0291-4053-8F2D-ADD974711F7E}" sibTransId="{DFB4E02B-C5DF-4D10-8D59-8AA4376C59B8}"/>
    <dgm:cxn modelId="{D3B44777-4CA5-44B3-B211-6570A0C909BA}" type="presOf" srcId="{BE156FB9-819E-4AEA-9F7A-5E1191DEFFD9}" destId="{70602B99-6D1E-42EE-AA79-21FFE6C504DA}" srcOrd="0" destOrd="0" presId="urn:microsoft.com/office/officeart/2005/8/layout/radial4"/>
    <dgm:cxn modelId="{01A4DF62-5C3F-4DE4-84EE-554A6968EF2E}" srcId="{B57BEC12-D149-4986-B9CD-872B8FA6D672}" destId="{6E800AE9-9AD8-4FD6-A1FC-3E98BB438DD1}" srcOrd="4" destOrd="0" parTransId="{D447EE44-1ADE-48DF-9933-D49F9CD95EE5}" sibTransId="{1D9CE4B4-2D28-4A5F-A315-27893F867084}"/>
    <dgm:cxn modelId="{1C52A006-CE69-4024-8512-CA2598590BC2}" type="presParOf" srcId="{B8EE7018-B716-4027-8FA6-73B542A8B2AF}" destId="{44D67447-9A79-43E1-AAC4-8FBA21A811BA}" srcOrd="0" destOrd="0" presId="urn:microsoft.com/office/officeart/2005/8/layout/radial4"/>
    <dgm:cxn modelId="{783A5D7C-FD1C-4528-8EC2-8DF54DE6411C}" type="presParOf" srcId="{B8EE7018-B716-4027-8FA6-73B542A8B2AF}" destId="{B426E189-4901-40B6-B1D7-C705D1126790}" srcOrd="1" destOrd="0" presId="urn:microsoft.com/office/officeart/2005/8/layout/radial4"/>
    <dgm:cxn modelId="{A5EBAC48-2B6F-4245-A704-CC1ADC553176}" type="presParOf" srcId="{B8EE7018-B716-4027-8FA6-73B542A8B2AF}" destId="{006DB931-407F-4148-9CDC-617B6B8C2AC5}" srcOrd="2" destOrd="0" presId="urn:microsoft.com/office/officeart/2005/8/layout/radial4"/>
    <dgm:cxn modelId="{57EDCD57-CCA0-4B94-8825-1DEBF2B3C53C}" type="presParOf" srcId="{B8EE7018-B716-4027-8FA6-73B542A8B2AF}" destId="{5668620B-A5BD-404A-B97D-10943F35F278}" srcOrd="3" destOrd="0" presId="urn:microsoft.com/office/officeart/2005/8/layout/radial4"/>
    <dgm:cxn modelId="{73FE4334-24C3-4E96-B5A6-EF3DFB856289}" type="presParOf" srcId="{B8EE7018-B716-4027-8FA6-73B542A8B2AF}" destId="{F1639C28-26B2-4B2D-A702-BCDF89BAEE3A}" srcOrd="4" destOrd="0" presId="urn:microsoft.com/office/officeart/2005/8/layout/radial4"/>
    <dgm:cxn modelId="{2C0C06E1-F718-4CE6-92DB-D13B98A587C2}" type="presParOf" srcId="{B8EE7018-B716-4027-8FA6-73B542A8B2AF}" destId="{CF244CD2-9E0C-479F-BB57-2037C03E3A11}" srcOrd="5" destOrd="0" presId="urn:microsoft.com/office/officeart/2005/8/layout/radial4"/>
    <dgm:cxn modelId="{FCB846F9-4823-466D-97AD-3BC308A32864}" type="presParOf" srcId="{B8EE7018-B716-4027-8FA6-73B542A8B2AF}" destId="{984BEBBF-567E-4ADE-9E8C-D39213C509AC}" srcOrd="6" destOrd="0" presId="urn:microsoft.com/office/officeart/2005/8/layout/radial4"/>
    <dgm:cxn modelId="{38EA4431-68DC-4C51-9641-ECCB7B7222E0}" type="presParOf" srcId="{B8EE7018-B716-4027-8FA6-73B542A8B2AF}" destId="{70602B99-6D1E-42EE-AA79-21FFE6C504DA}" srcOrd="7" destOrd="0" presId="urn:microsoft.com/office/officeart/2005/8/layout/radial4"/>
    <dgm:cxn modelId="{A15F2680-B509-4FED-8764-62D86A18485B}" type="presParOf" srcId="{B8EE7018-B716-4027-8FA6-73B542A8B2AF}" destId="{A40FAD9A-E680-4A83-94CC-80B0A603C841}" srcOrd="8" destOrd="0" presId="urn:microsoft.com/office/officeart/2005/8/layout/radial4"/>
    <dgm:cxn modelId="{FBDEA748-D5AF-40A7-AF8A-619ACF5EA913}" type="presParOf" srcId="{B8EE7018-B716-4027-8FA6-73B542A8B2AF}" destId="{58F999B4-1990-46F6-803A-CFDE96734415}" srcOrd="9" destOrd="0" presId="urn:microsoft.com/office/officeart/2005/8/layout/radial4"/>
    <dgm:cxn modelId="{D5ECC108-2B39-4BC6-8D5E-57F83323AE0F}" type="presParOf" srcId="{B8EE7018-B716-4027-8FA6-73B542A8B2AF}" destId="{90E546D8-462C-4FEF-BCF9-8C3D2FE4A9B9}"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67447-9A79-43E1-AAC4-8FBA21A811BA}">
      <dsp:nvSpPr>
        <dsp:cNvPr id="0" name=""/>
        <dsp:cNvSpPr/>
      </dsp:nvSpPr>
      <dsp:spPr>
        <a:xfrm>
          <a:off x="3781567" y="2473445"/>
          <a:ext cx="1882943" cy="1882943"/>
        </a:xfrm>
        <a:prstGeom prst="ellipse">
          <a:avLst/>
        </a:prstGeom>
        <a:solidFill>
          <a:schemeClr val="accent3">
            <a:lumMod val="7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Stakeholders</a:t>
          </a:r>
        </a:p>
      </dsp:txBody>
      <dsp:txXfrm>
        <a:off x="4057318" y="2749196"/>
        <a:ext cx="1331441" cy="1331441"/>
      </dsp:txXfrm>
    </dsp:sp>
    <dsp:sp modelId="{B426E189-4901-40B6-B1D7-C705D1126790}">
      <dsp:nvSpPr>
        <dsp:cNvPr id="0" name=""/>
        <dsp:cNvSpPr/>
      </dsp:nvSpPr>
      <dsp:spPr>
        <a:xfrm rot="10800000">
          <a:off x="1958468" y="3146597"/>
          <a:ext cx="1722828" cy="536638"/>
        </a:xfrm>
        <a:prstGeom prst="leftArrow">
          <a:avLst>
            <a:gd name="adj1" fmla="val 60000"/>
            <a:gd name="adj2" fmla="val 50000"/>
          </a:avLst>
        </a:prstGeom>
        <a:gradFill rotWithShape="0">
          <a:gsLst>
            <a:gs pos="0">
              <a:schemeClr val="accent3">
                <a:tint val="60000"/>
                <a:hueOff val="0"/>
                <a:satOff val="0"/>
                <a:lumOff val="0"/>
                <a:alphaOff val="0"/>
                <a:shade val="85000"/>
                <a:satMod val="130000"/>
              </a:schemeClr>
            </a:gs>
            <a:gs pos="34000">
              <a:schemeClr val="accent3">
                <a:tint val="60000"/>
                <a:hueOff val="0"/>
                <a:satOff val="0"/>
                <a:lumOff val="0"/>
                <a:alphaOff val="0"/>
                <a:shade val="87000"/>
                <a:satMod val="125000"/>
              </a:schemeClr>
            </a:gs>
            <a:gs pos="70000">
              <a:schemeClr val="accent3">
                <a:tint val="60000"/>
                <a:hueOff val="0"/>
                <a:satOff val="0"/>
                <a:lumOff val="0"/>
                <a:alphaOff val="0"/>
                <a:tint val="100000"/>
                <a:shade val="90000"/>
                <a:satMod val="130000"/>
              </a:schemeClr>
            </a:gs>
            <a:gs pos="100000">
              <a:schemeClr val="accent3">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06DB931-407F-4148-9CDC-617B6B8C2AC5}">
      <dsp:nvSpPr>
        <dsp:cNvPr id="0" name=""/>
        <dsp:cNvSpPr/>
      </dsp:nvSpPr>
      <dsp:spPr>
        <a:xfrm>
          <a:off x="1181907" y="2832013"/>
          <a:ext cx="1553122" cy="1165808"/>
        </a:xfrm>
        <a:prstGeom prst="roundRect">
          <a:avLst>
            <a:gd name="adj" fmla="val 100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a:t>Overlooked funding source</a:t>
          </a:r>
        </a:p>
      </dsp:txBody>
      <dsp:txXfrm>
        <a:off x="1216052" y="2866158"/>
        <a:ext cx="1484832" cy="1097518"/>
      </dsp:txXfrm>
    </dsp:sp>
    <dsp:sp modelId="{5668620B-A5BD-404A-B97D-10943F35F278}">
      <dsp:nvSpPr>
        <dsp:cNvPr id="0" name=""/>
        <dsp:cNvSpPr/>
      </dsp:nvSpPr>
      <dsp:spPr>
        <a:xfrm rot="13500000">
          <a:off x="2515890" y="1800863"/>
          <a:ext cx="1722828" cy="536638"/>
        </a:xfrm>
        <a:prstGeom prst="leftArrow">
          <a:avLst>
            <a:gd name="adj1" fmla="val 60000"/>
            <a:gd name="adj2" fmla="val 50000"/>
          </a:avLst>
        </a:prstGeom>
        <a:gradFill rotWithShape="0">
          <a:gsLst>
            <a:gs pos="0">
              <a:schemeClr val="accent3">
                <a:tint val="60000"/>
                <a:hueOff val="0"/>
                <a:satOff val="0"/>
                <a:lumOff val="0"/>
                <a:alphaOff val="0"/>
                <a:shade val="85000"/>
                <a:satMod val="130000"/>
              </a:schemeClr>
            </a:gs>
            <a:gs pos="34000">
              <a:schemeClr val="accent3">
                <a:tint val="60000"/>
                <a:hueOff val="0"/>
                <a:satOff val="0"/>
                <a:lumOff val="0"/>
                <a:alphaOff val="0"/>
                <a:shade val="87000"/>
                <a:satMod val="125000"/>
              </a:schemeClr>
            </a:gs>
            <a:gs pos="70000">
              <a:schemeClr val="accent3">
                <a:tint val="60000"/>
                <a:hueOff val="0"/>
                <a:satOff val="0"/>
                <a:lumOff val="0"/>
                <a:alphaOff val="0"/>
                <a:tint val="100000"/>
                <a:shade val="90000"/>
                <a:satMod val="130000"/>
              </a:schemeClr>
            </a:gs>
            <a:gs pos="100000">
              <a:schemeClr val="accent3">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1639C28-26B2-4B2D-A702-BCDF89BAEE3A}">
      <dsp:nvSpPr>
        <dsp:cNvPr id="0" name=""/>
        <dsp:cNvSpPr/>
      </dsp:nvSpPr>
      <dsp:spPr>
        <a:xfrm>
          <a:off x="1991631" y="877166"/>
          <a:ext cx="1553122" cy="1165808"/>
        </a:xfrm>
        <a:prstGeom prst="roundRect">
          <a:avLst>
            <a:gd name="adj" fmla="val 100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a:t>Furthers development and land use goals</a:t>
          </a:r>
        </a:p>
      </dsp:txBody>
      <dsp:txXfrm>
        <a:off x="2025776" y="911311"/>
        <a:ext cx="1484832" cy="1097518"/>
      </dsp:txXfrm>
    </dsp:sp>
    <dsp:sp modelId="{CF244CD2-9E0C-479F-BB57-2037C03E3A11}">
      <dsp:nvSpPr>
        <dsp:cNvPr id="0" name=""/>
        <dsp:cNvSpPr/>
      </dsp:nvSpPr>
      <dsp:spPr>
        <a:xfrm rot="16200000">
          <a:off x="3861625" y="1243441"/>
          <a:ext cx="1722828" cy="536638"/>
        </a:xfrm>
        <a:prstGeom prst="leftArrow">
          <a:avLst>
            <a:gd name="adj1" fmla="val 60000"/>
            <a:gd name="adj2" fmla="val 50000"/>
          </a:avLst>
        </a:prstGeom>
        <a:gradFill rotWithShape="0">
          <a:gsLst>
            <a:gs pos="0">
              <a:schemeClr val="accent3">
                <a:tint val="60000"/>
                <a:hueOff val="0"/>
                <a:satOff val="0"/>
                <a:lumOff val="0"/>
                <a:alphaOff val="0"/>
                <a:shade val="85000"/>
                <a:satMod val="130000"/>
              </a:schemeClr>
            </a:gs>
            <a:gs pos="34000">
              <a:schemeClr val="accent3">
                <a:tint val="60000"/>
                <a:hueOff val="0"/>
                <a:satOff val="0"/>
                <a:lumOff val="0"/>
                <a:alphaOff val="0"/>
                <a:shade val="87000"/>
                <a:satMod val="125000"/>
              </a:schemeClr>
            </a:gs>
            <a:gs pos="70000">
              <a:schemeClr val="accent3">
                <a:tint val="60000"/>
                <a:hueOff val="0"/>
                <a:satOff val="0"/>
                <a:lumOff val="0"/>
                <a:alphaOff val="0"/>
                <a:tint val="100000"/>
                <a:shade val="90000"/>
                <a:satMod val="130000"/>
              </a:schemeClr>
            </a:gs>
            <a:gs pos="100000">
              <a:schemeClr val="accent3">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984BEBBF-567E-4ADE-9E8C-D39213C509AC}">
      <dsp:nvSpPr>
        <dsp:cNvPr id="0" name=""/>
        <dsp:cNvSpPr/>
      </dsp:nvSpPr>
      <dsp:spPr>
        <a:xfrm>
          <a:off x="3946478" y="67442"/>
          <a:ext cx="1553122" cy="1165808"/>
        </a:xfrm>
        <a:prstGeom prst="roundRect">
          <a:avLst>
            <a:gd name="adj" fmla="val 100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a:t>Landowner payments are in proportion to benefits received</a:t>
          </a:r>
        </a:p>
      </dsp:txBody>
      <dsp:txXfrm>
        <a:off x="3980623" y="101587"/>
        <a:ext cx="1484832" cy="1097518"/>
      </dsp:txXfrm>
    </dsp:sp>
    <dsp:sp modelId="{70602B99-6D1E-42EE-AA79-21FFE6C504DA}">
      <dsp:nvSpPr>
        <dsp:cNvPr id="0" name=""/>
        <dsp:cNvSpPr/>
      </dsp:nvSpPr>
      <dsp:spPr>
        <a:xfrm rot="18900000">
          <a:off x="5207359" y="1800863"/>
          <a:ext cx="1722828" cy="536638"/>
        </a:xfrm>
        <a:prstGeom prst="leftArrow">
          <a:avLst>
            <a:gd name="adj1" fmla="val 60000"/>
            <a:gd name="adj2" fmla="val 50000"/>
          </a:avLst>
        </a:prstGeom>
        <a:gradFill rotWithShape="0">
          <a:gsLst>
            <a:gs pos="0">
              <a:schemeClr val="accent3">
                <a:tint val="60000"/>
                <a:hueOff val="0"/>
                <a:satOff val="0"/>
                <a:lumOff val="0"/>
                <a:alphaOff val="0"/>
                <a:shade val="85000"/>
                <a:satMod val="130000"/>
              </a:schemeClr>
            </a:gs>
            <a:gs pos="34000">
              <a:schemeClr val="accent3">
                <a:tint val="60000"/>
                <a:hueOff val="0"/>
                <a:satOff val="0"/>
                <a:lumOff val="0"/>
                <a:alphaOff val="0"/>
                <a:shade val="87000"/>
                <a:satMod val="125000"/>
              </a:schemeClr>
            </a:gs>
            <a:gs pos="70000">
              <a:schemeClr val="accent3">
                <a:tint val="60000"/>
                <a:hueOff val="0"/>
                <a:satOff val="0"/>
                <a:lumOff val="0"/>
                <a:alphaOff val="0"/>
                <a:tint val="100000"/>
                <a:shade val="90000"/>
                <a:satMod val="130000"/>
              </a:schemeClr>
            </a:gs>
            <a:gs pos="100000">
              <a:schemeClr val="accent3">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A40FAD9A-E680-4A83-94CC-80B0A603C841}">
      <dsp:nvSpPr>
        <dsp:cNvPr id="0" name=""/>
        <dsp:cNvSpPr/>
      </dsp:nvSpPr>
      <dsp:spPr>
        <a:xfrm>
          <a:off x="5901325" y="877166"/>
          <a:ext cx="1553122" cy="1165808"/>
        </a:xfrm>
        <a:prstGeom prst="roundRect">
          <a:avLst>
            <a:gd name="adj" fmla="val 100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a:t>More equitably distributes tax burden</a:t>
          </a:r>
        </a:p>
      </dsp:txBody>
      <dsp:txXfrm>
        <a:off x="5935470" y="911311"/>
        <a:ext cx="1484832" cy="1097518"/>
      </dsp:txXfrm>
    </dsp:sp>
    <dsp:sp modelId="{58F999B4-1990-46F6-803A-CFDE96734415}">
      <dsp:nvSpPr>
        <dsp:cNvPr id="0" name=""/>
        <dsp:cNvSpPr/>
      </dsp:nvSpPr>
      <dsp:spPr>
        <a:xfrm>
          <a:off x="5764781" y="3146597"/>
          <a:ext cx="1722828" cy="536638"/>
        </a:xfrm>
        <a:prstGeom prst="leftArrow">
          <a:avLst>
            <a:gd name="adj1" fmla="val 60000"/>
            <a:gd name="adj2" fmla="val 50000"/>
          </a:avLst>
        </a:prstGeom>
        <a:gradFill rotWithShape="0">
          <a:gsLst>
            <a:gs pos="0">
              <a:schemeClr val="accent3">
                <a:tint val="60000"/>
                <a:hueOff val="0"/>
                <a:satOff val="0"/>
                <a:lumOff val="0"/>
                <a:alphaOff val="0"/>
                <a:shade val="85000"/>
                <a:satMod val="130000"/>
              </a:schemeClr>
            </a:gs>
            <a:gs pos="34000">
              <a:schemeClr val="accent3">
                <a:tint val="60000"/>
                <a:hueOff val="0"/>
                <a:satOff val="0"/>
                <a:lumOff val="0"/>
                <a:alphaOff val="0"/>
                <a:shade val="87000"/>
                <a:satMod val="125000"/>
              </a:schemeClr>
            </a:gs>
            <a:gs pos="70000">
              <a:schemeClr val="accent3">
                <a:tint val="60000"/>
                <a:hueOff val="0"/>
                <a:satOff val="0"/>
                <a:lumOff val="0"/>
                <a:alphaOff val="0"/>
                <a:tint val="100000"/>
                <a:shade val="90000"/>
                <a:satMod val="130000"/>
              </a:schemeClr>
            </a:gs>
            <a:gs pos="100000">
              <a:schemeClr val="accent3">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90E546D8-462C-4FEF-BCF9-8C3D2FE4A9B9}">
      <dsp:nvSpPr>
        <dsp:cNvPr id="0" name=""/>
        <dsp:cNvSpPr/>
      </dsp:nvSpPr>
      <dsp:spPr>
        <a:xfrm>
          <a:off x="6711049" y="2832013"/>
          <a:ext cx="1553122" cy="1165808"/>
        </a:xfrm>
        <a:prstGeom prst="roundRect">
          <a:avLst>
            <a:gd name="adj" fmla="val 100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a:t>Returns amount of benefit that jurisdiction deems appropriate</a:t>
          </a:r>
        </a:p>
      </dsp:txBody>
      <dsp:txXfrm>
        <a:off x="6745194" y="2866158"/>
        <a:ext cx="1484832" cy="109751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100ADB-F164-4D23-9495-B12DDEAD608C}" type="datetimeFigureOut">
              <a:rPr lang="en-US" smtClean="0"/>
              <a:t>4/18/2018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C1C38F-D73C-491E-8913-E8D76AC5471B}" type="slidenum">
              <a:rPr lang="en-US" smtClean="0"/>
              <a:t>‹#›</a:t>
            </a:fld>
            <a:endParaRPr lang="en-US" dirty="0"/>
          </a:p>
        </p:txBody>
      </p:sp>
    </p:spTree>
    <p:extLst>
      <p:ext uri="{BB962C8B-B14F-4D97-AF65-F5344CB8AC3E}">
        <p14:creationId xmlns:p14="http://schemas.microsoft.com/office/powerpoint/2010/main" val="3128804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C38F-D73C-491E-8913-E8D76AC5471B}" type="slidenum">
              <a:rPr lang="en-US" smtClean="0"/>
              <a:t>1</a:t>
            </a:fld>
            <a:endParaRPr lang="en-US" dirty="0"/>
          </a:p>
        </p:txBody>
      </p:sp>
    </p:spTree>
    <p:extLst>
      <p:ext uri="{BB962C8B-B14F-4D97-AF65-F5344CB8AC3E}">
        <p14:creationId xmlns:p14="http://schemas.microsoft.com/office/powerpoint/2010/main" val="2674403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illustration, transportation infrastructure is created or improved near two lots.  One lot is vacant and the other is improved.  Under a “development impact fee,” the improved property pays the fee and the vacant lot pays nothing.  Thus, a development impact fee increases the cost of constructing, improving, and maintaining buildings subject to the fee.  However, under a “land value return” funding method, both the vacant lot and the improved lot pay the same fee.  There is no financial cost/penalty for constructing, improving, or maintaining a building as a result of a land value return.  Compared to a development impact fee, land value return increases the cost of holding land vacant (or underutilized).  This encourages infill development where land values are high.</a:t>
            </a:r>
          </a:p>
        </p:txBody>
      </p:sp>
      <p:sp>
        <p:nvSpPr>
          <p:cNvPr id="4" name="Slide Number Placeholder 3"/>
          <p:cNvSpPr>
            <a:spLocks noGrp="1"/>
          </p:cNvSpPr>
          <p:nvPr>
            <p:ph type="sldNum" sz="quarter" idx="10"/>
          </p:nvPr>
        </p:nvSpPr>
        <p:spPr/>
        <p:txBody>
          <a:bodyPr/>
          <a:lstStyle/>
          <a:p>
            <a:fld id="{64C1C38F-D73C-491E-8913-E8D76AC5471B}" type="slidenum">
              <a:rPr lang="en-US" smtClean="0"/>
              <a:t>10</a:t>
            </a:fld>
            <a:endParaRPr lang="en-US" dirty="0"/>
          </a:p>
        </p:txBody>
      </p:sp>
    </p:spTree>
    <p:extLst>
      <p:ext uri="{BB962C8B-B14F-4D97-AF65-F5344CB8AC3E}">
        <p14:creationId xmlns:p14="http://schemas.microsoft.com/office/powerpoint/2010/main" val="3412183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Land value return-like methods belong to the broader spectrum of real-estate-based value capture methods, with the fundamental difference being that they target property values instead of land values </a:t>
            </a:r>
            <a:r>
              <a:rPr lang="en-US" dirty="0" smtClean="0"/>
              <a:t>alone or target activity based on land use.  </a:t>
            </a:r>
            <a:r>
              <a:rPr lang="en-US" dirty="0"/>
              <a:t>Therein lies the difference.  Land values can directly capitalize on access features of transportation </a:t>
            </a:r>
            <a:r>
              <a:rPr lang="en-US" dirty="0" smtClean="0"/>
              <a:t>improvements,</a:t>
            </a:r>
            <a:r>
              <a:rPr lang="en-US" baseline="0" dirty="0" smtClean="0"/>
              <a:t> while property values can include other effects.  Land value return like methods are also viable sources of transportation funding but must be used with caution since the effects can be different and sometimes even contrary to goals and policies.  </a:t>
            </a:r>
            <a:r>
              <a:rPr lang="en-US" dirty="0" smtClean="0"/>
              <a:t>As </a:t>
            </a:r>
            <a:r>
              <a:rPr lang="en-US" dirty="0"/>
              <a:t>mentioned in Slide 10, incentive effects can differ.  A development impact fee will increase the cost of new development subject to the fee, whereas land value return will not increase the cost of new development.  Therefore, in a place where infrastructure is at maximum capacity, a development impact fee might be appropriate to ensure that new infrastructure required by new development is not subsidized by the general public but paid for by the new development.  Alternatively, a development impact fee might redirect new development to an area where additional infrastructure capacity already exists (typically an “infill” development opportunity where no impact fee will be charged).  On the other hand, where infrastructure capacity is robust, land value return funding methods will help draw development to these areas.</a:t>
            </a:r>
          </a:p>
          <a:p>
            <a:endParaRPr lang="en-US" dirty="0"/>
          </a:p>
        </p:txBody>
      </p:sp>
      <p:sp>
        <p:nvSpPr>
          <p:cNvPr id="4" name="Slide Number Placeholder 3"/>
          <p:cNvSpPr>
            <a:spLocks noGrp="1"/>
          </p:cNvSpPr>
          <p:nvPr>
            <p:ph type="sldNum" sz="quarter" idx="10"/>
          </p:nvPr>
        </p:nvSpPr>
        <p:spPr/>
        <p:txBody>
          <a:bodyPr/>
          <a:lstStyle/>
          <a:p>
            <a:fld id="{64C1C38F-D73C-491E-8913-E8D76AC5471B}" type="slidenum">
              <a:rPr lang="en-US" smtClean="0"/>
              <a:t>11</a:t>
            </a:fld>
            <a:endParaRPr lang="en-US" dirty="0"/>
          </a:p>
        </p:txBody>
      </p:sp>
    </p:spTree>
    <p:extLst>
      <p:ext uri="{BB962C8B-B14F-4D97-AF65-F5344CB8AC3E}">
        <p14:creationId xmlns:p14="http://schemas.microsoft.com/office/powerpoint/2010/main" val="1041404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depicts the different real-estate-based methods classified as land value </a:t>
            </a:r>
            <a:r>
              <a:rPr lang="en-US" dirty="0" smtClean="0"/>
              <a:t>return and recycling (land value return</a:t>
            </a:r>
            <a:r>
              <a:rPr lang="en-US" baseline="0" dirty="0" smtClean="0"/>
              <a:t> for short)</a:t>
            </a:r>
            <a:r>
              <a:rPr lang="en-US" dirty="0" smtClean="0"/>
              <a:t> </a:t>
            </a:r>
            <a:r>
              <a:rPr lang="en-US" dirty="0"/>
              <a:t>or land value return-like.  Land value return </a:t>
            </a:r>
            <a:r>
              <a:rPr lang="en-US" dirty="0" smtClean="0"/>
              <a:t>and recycling methods </a:t>
            </a:r>
            <a:r>
              <a:rPr lang="en-US" dirty="0"/>
              <a:t>are sparse in the United States based on land only—as is seen in the examples and in the Guidebook—thus justifying the untapped source of </a:t>
            </a:r>
            <a:r>
              <a:rPr lang="en-US" dirty="0" smtClean="0"/>
              <a:t>funding and there are more examples of land value return</a:t>
            </a:r>
            <a:r>
              <a:rPr lang="en-US" baseline="0" dirty="0" smtClean="0"/>
              <a:t> like methods</a:t>
            </a:r>
            <a:r>
              <a:rPr lang="en-US" dirty="0" smtClean="0"/>
              <a:t>.  </a:t>
            </a:r>
            <a:r>
              <a:rPr lang="en-US" dirty="0"/>
              <a:t>All the land value return </a:t>
            </a:r>
            <a:r>
              <a:rPr lang="en-US" dirty="0" smtClean="0"/>
              <a:t>and recycling methods </a:t>
            </a:r>
            <a:r>
              <a:rPr lang="en-US" dirty="0"/>
              <a:t>generate “new monies,” which can be used in a variety of ways to fund and finance transportation.  The same can be said of land value return-like methods, with the exception of tax increment financing (goes by different names across the country), which does not involve any new fees and hence no new revenues are generated.  Instead, it relies on increment (over a base year) revenue sharing agreements between local agencies, or between local and state agencies</a:t>
            </a:r>
            <a:r>
              <a:rPr lang="en-US" dirty="0" smtClean="0"/>
              <a:t>.</a:t>
            </a:r>
          </a:p>
          <a:p>
            <a:endParaRPr lang="en-US" dirty="0" smtClean="0"/>
          </a:p>
          <a:p>
            <a:r>
              <a:rPr lang="en-US" dirty="0" smtClean="0"/>
              <a:t>The first 3 in the land value return</a:t>
            </a:r>
            <a:r>
              <a:rPr lang="en-US" baseline="0" dirty="0" smtClean="0"/>
              <a:t> column are mandatory, implying that they are decided by the state as ways to establish return.  The same can be said of TUFs, DIFs as well as most TIF’s.   The rest are voluntary approaches or agreements to develop between government agency and owner.</a:t>
            </a:r>
            <a:endParaRPr lang="en-US" dirty="0"/>
          </a:p>
        </p:txBody>
      </p:sp>
      <p:sp>
        <p:nvSpPr>
          <p:cNvPr id="4" name="Slide Number Placeholder 3"/>
          <p:cNvSpPr>
            <a:spLocks noGrp="1"/>
          </p:cNvSpPr>
          <p:nvPr>
            <p:ph type="sldNum" sz="quarter" idx="10"/>
          </p:nvPr>
        </p:nvSpPr>
        <p:spPr/>
        <p:txBody>
          <a:bodyPr/>
          <a:lstStyle/>
          <a:p>
            <a:fld id="{64C1C38F-D73C-491E-8913-E8D76AC5471B}" type="slidenum">
              <a:rPr lang="en-US" smtClean="0"/>
              <a:t>12</a:t>
            </a:fld>
            <a:endParaRPr lang="en-US" dirty="0"/>
          </a:p>
        </p:txBody>
      </p:sp>
    </p:spTree>
    <p:extLst>
      <p:ext uri="{BB962C8B-B14F-4D97-AF65-F5344CB8AC3E}">
        <p14:creationId xmlns:p14="http://schemas.microsoft.com/office/powerpoint/2010/main" val="1132334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Land values reflect the value of transportation and other infrastructure.  Thus, the portion of the property tax levied against land values is a land value return fee that charges property owners in proportion to the benefit that they receive from nearby infrastructure.  About 15 communities in Pennsylvania have transformed their property tax into a land value return fee by reducing the tax rate applied to privately created building values while increasing the rate applied to publicly created land values.  Pittsburgh and Harrisburg are the largest cities that pursued this approach.  Results include increases in building permits and greater infill development.  </a:t>
            </a:r>
          </a:p>
          <a:p>
            <a:pPr marL="171450" indent="-171450">
              <a:buFont typeface="Arial" panose="020B0604020202020204" pitchFamily="34" charset="0"/>
              <a:buChar char="•"/>
            </a:pPr>
            <a:r>
              <a:rPr lang="en-US" dirty="0"/>
              <a:t>Infill development utilizes </a:t>
            </a:r>
            <a:r>
              <a:rPr lang="en-US" u="sng" dirty="0"/>
              <a:t>existing</a:t>
            </a:r>
            <a:r>
              <a:rPr lang="en-US" dirty="0"/>
              <a:t> transportation infrastructure.  Infill reduces the need for infrastructure expansion created by sprawl development.  </a:t>
            </a:r>
          </a:p>
          <a:p>
            <a:pPr marL="171450" indent="-171450">
              <a:buFont typeface="Arial" panose="020B0604020202020204" pitchFamily="34" charset="0"/>
              <a:buChar char="•"/>
            </a:pPr>
            <a:r>
              <a:rPr lang="en-US" dirty="0"/>
              <a:t>This approach could be marketed as a “universal abatement” for homeowners, reducing or eliminating the tax penalty that they experience under a traditional property tax when they maintain or improve their homes.</a:t>
            </a:r>
          </a:p>
          <a:p>
            <a:endParaRPr lang="en-US" dirty="0"/>
          </a:p>
        </p:txBody>
      </p:sp>
      <p:sp>
        <p:nvSpPr>
          <p:cNvPr id="4" name="Slide Number Placeholder 3"/>
          <p:cNvSpPr>
            <a:spLocks noGrp="1"/>
          </p:cNvSpPr>
          <p:nvPr>
            <p:ph type="sldNum" sz="quarter" idx="10"/>
          </p:nvPr>
        </p:nvSpPr>
        <p:spPr/>
        <p:txBody>
          <a:bodyPr/>
          <a:lstStyle/>
          <a:p>
            <a:fld id="{64C1C38F-D73C-491E-8913-E8D76AC5471B}" type="slidenum">
              <a:rPr lang="en-US" smtClean="0"/>
              <a:t>13</a:t>
            </a:fld>
            <a:endParaRPr lang="en-US" dirty="0"/>
          </a:p>
        </p:txBody>
      </p:sp>
    </p:spTree>
    <p:extLst>
      <p:ext uri="{BB962C8B-B14F-4D97-AF65-F5344CB8AC3E}">
        <p14:creationId xmlns:p14="http://schemas.microsoft.com/office/powerpoint/2010/main" val="4128683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 Constitution requires that the government compensate property owners for “takings.”  Betterment levies (and land value return in general) require that property owners compensate the government for “givings.”  Although widely accepted in Columbia, where they have been used successfully, betterment levies have been contentious elsewhere.  The primary challenge impacting implementation is creating a reliable estimate of future land value increase and transport benefits due to an infrastructure project, which requires analytical rigor and use of right approaches.  The variant of a betterment levy in the United States is the special assessment district fee, which as noted earlier is based on the assessed value, </a:t>
            </a:r>
            <a:r>
              <a:rPr lang="en-US" u="sng" dirty="0"/>
              <a:t>not</a:t>
            </a:r>
            <a:r>
              <a:rPr lang="en-US" dirty="0"/>
              <a:t> the land value.</a:t>
            </a:r>
          </a:p>
          <a:p>
            <a:endParaRPr lang="en-US" dirty="0"/>
          </a:p>
        </p:txBody>
      </p:sp>
      <p:sp>
        <p:nvSpPr>
          <p:cNvPr id="4" name="Slide Number Placeholder 3"/>
          <p:cNvSpPr>
            <a:spLocks noGrp="1"/>
          </p:cNvSpPr>
          <p:nvPr>
            <p:ph type="sldNum" sz="quarter" idx="10"/>
          </p:nvPr>
        </p:nvSpPr>
        <p:spPr/>
        <p:txBody>
          <a:bodyPr/>
          <a:lstStyle/>
          <a:p>
            <a:fld id="{64C1C38F-D73C-491E-8913-E8D76AC5471B}" type="slidenum">
              <a:rPr lang="en-US" smtClean="0"/>
              <a:t>14</a:t>
            </a:fld>
            <a:endParaRPr lang="en-US" dirty="0"/>
          </a:p>
        </p:txBody>
      </p:sp>
    </p:spTree>
    <p:extLst>
      <p:ext uri="{BB962C8B-B14F-4D97-AF65-F5344CB8AC3E}">
        <p14:creationId xmlns:p14="http://schemas.microsoft.com/office/powerpoint/2010/main" val="66291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in the footnote, special assessments are “land value return” only if the fee is levied against the value of land.  Fees levied against the value of improvements (buildings) are similar to development impact fees.  They transfer privately created building value to the public and are not land value </a:t>
            </a:r>
            <a:r>
              <a:rPr lang="en-US" dirty="0" smtClean="0"/>
              <a:t>return.</a:t>
            </a:r>
          </a:p>
          <a:p>
            <a:endParaRPr lang="en-US" dirty="0" smtClean="0"/>
          </a:p>
          <a:p>
            <a:r>
              <a:rPr lang="en-US" dirty="0" smtClean="0"/>
              <a:t>The</a:t>
            </a:r>
            <a:r>
              <a:rPr lang="en-US" baseline="0" dirty="0" smtClean="0"/>
              <a:t> example discussed in this slide refers to the Route 28 corridor in Virginia (spanning Loudon and Fairfax counties) and the form of special assessment used in that context- the transportation improvement district (TID).  The TID was passed by the  Virginia General Assembly specifically to fund and finance the corridor improvements in the mid 1980s’.   A similar TID is also used to fund and finance the </a:t>
            </a:r>
            <a:r>
              <a:rPr lang="en-US" baseline="0" dirty="0" err="1" smtClean="0"/>
              <a:t>Silverline</a:t>
            </a:r>
            <a:r>
              <a:rPr lang="en-US" baseline="0" dirty="0" smtClean="0"/>
              <a:t> extension to the DC Metrorail system.</a:t>
            </a:r>
            <a:endParaRPr lang="en-US" dirty="0"/>
          </a:p>
        </p:txBody>
      </p:sp>
      <p:sp>
        <p:nvSpPr>
          <p:cNvPr id="4" name="Slide Number Placeholder 3"/>
          <p:cNvSpPr>
            <a:spLocks noGrp="1"/>
          </p:cNvSpPr>
          <p:nvPr>
            <p:ph type="sldNum" sz="quarter" idx="10"/>
          </p:nvPr>
        </p:nvSpPr>
        <p:spPr/>
        <p:txBody>
          <a:bodyPr/>
          <a:lstStyle/>
          <a:p>
            <a:fld id="{64C1C38F-D73C-491E-8913-E8D76AC5471B}" type="slidenum">
              <a:rPr lang="en-US" smtClean="0"/>
              <a:t>15</a:t>
            </a:fld>
            <a:endParaRPr lang="en-US" dirty="0"/>
          </a:p>
        </p:txBody>
      </p:sp>
    </p:spTree>
    <p:extLst>
      <p:ext uri="{BB962C8B-B14F-4D97-AF65-F5344CB8AC3E}">
        <p14:creationId xmlns:p14="http://schemas.microsoft.com/office/powerpoint/2010/main" val="2553303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value of land and air rights reflects the value of transportation and other infrastructure provided to particular sites.  Therefore, the sale or lease of land (or air rights) at market value will return publicly created land value.  The key distinctions are that a </a:t>
            </a:r>
            <a:r>
              <a:rPr lang="en-US" b="1" dirty="0"/>
              <a:t>sale</a:t>
            </a:r>
            <a:r>
              <a:rPr lang="en-US" dirty="0"/>
              <a:t> provides a one-time infusion of cash and fails to return any future increases in land value.  A </a:t>
            </a:r>
            <a:r>
              <a:rPr lang="en-US" b="1" dirty="0"/>
              <a:t>lease</a:t>
            </a:r>
            <a:r>
              <a:rPr lang="en-US" dirty="0"/>
              <a:t> provides a continual stream of income (over the life of the lease).  Furthermore, public ownership is retained, providing both public control over the site and the opportunity to obtain a return on future increases in land value either through a rent escalation clause or through a renegotiation of the rent when the lease is renewed.</a:t>
            </a:r>
          </a:p>
          <a:p>
            <a:endParaRPr lang="en-US" dirty="0"/>
          </a:p>
          <a:p>
            <a:r>
              <a:rPr lang="en-US" dirty="0">
                <a:solidFill>
                  <a:srgbClr val="FF0000"/>
                </a:solidFill>
              </a:rPr>
              <a:t>(</a:t>
            </a:r>
            <a:r>
              <a:rPr lang="en-US" b="1" dirty="0">
                <a:solidFill>
                  <a:srgbClr val="FF0000"/>
                </a:solidFill>
              </a:rPr>
              <a:t>S</a:t>
            </a:r>
            <a:r>
              <a:rPr lang="en-US" b="1" i="1" dirty="0">
                <a:solidFill>
                  <a:srgbClr val="FF0000"/>
                </a:solidFill>
              </a:rPr>
              <a:t>everal other examples of air rights or sale of land can be mentioned.)  </a:t>
            </a:r>
          </a:p>
          <a:p>
            <a:endParaRPr lang="en-US" b="1" i="1" dirty="0">
              <a:solidFill>
                <a:srgbClr val="FF0000"/>
              </a:solidFill>
            </a:endParaRPr>
          </a:p>
          <a:p>
            <a:r>
              <a:rPr lang="en-US" dirty="0"/>
              <a:t>The example included here refers to a famous air right sale on the Massachusetts Turnpike.  The specific arrangement is a revenue sharing agreement between the state agency (Turnpike Authority) and developer  with support from Boston Redevelopment Authority from the 99-year lease to develop a real estate project near the turnpike.  The revenue from the lease supported the turnpike to offset operating, maintenance, and capital costs.</a:t>
            </a:r>
          </a:p>
        </p:txBody>
      </p:sp>
      <p:sp>
        <p:nvSpPr>
          <p:cNvPr id="4" name="Slide Number Placeholder 3"/>
          <p:cNvSpPr>
            <a:spLocks noGrp="1"/>
          </p:cNvSpPr>
          <p:nvPr>
            <p:ph type="sldNum" sz="quarter" idx="10"/>
          </p:nvPr>
        </p:nvSpPr>
        <p:spPr/>
        <p:txBody>
          <a:bodyPr/>
          <a:lstStyle/>
          <a:p>
            <a:fld id="{64C1C38F-D73C-491E-8913-E8D76AC5471B}" type="slidenum">
              <a:rPr lang="en-US" smtClean="0"/>
              <a:t>16</a:t>
            </a:fld>
            <a:endParaRPr lang="en-US" dirty="0"/>
          </a:p>
        </p:txBody>
      </p:sp>
    </p:spTree>
    <p:extLst>
      <p:ext uri="{BB962C8B-B14F-4D97-AF65-F5344CB8AC3E}">
        <p14:creationId xmlns:p14="http://schemas.microsoft.com/office/powerpoint/2010/main" val="2918278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Joint development differs from the simple sale or lease of public land to the extent that the public sector maintains significant control over the development objective and product.  For example, a government might mandate mixed-use development, open space, and/or the provision of affordable housing (just to name a few possible requirements).  Depending upon public-sector objectives and requirements, the market value of the land or air rights might be increased or decreased.  Joint development on highway rights of way is guided by Title 23 Code of Federal Regulations 710.</a:t>
            </a:r>
          </a:p>
          <a:p>
            <a:endParaRPr lang="en-US" dirty="0"/>
          </a:p>
          <a:p>
            <a:r>
              <a:rPr lang="en-US" dirty="0"/>
              <a:t>There are several examples of transit agencies involved in joint development.  Other recent examples of joint development on urban highways with air right involvement include Capitol Crossing I-395 in Washington, D.C.   </a:t>
            </a:r>
            <a:r>
              <a:rPr lang="en-US" dirty="0" smtClean="0"/>
              <a:t>This</a:t>
            </a:r>
            <a:r>
              <a:rPr lang="en-US" baseline="0" dirty="0" smtClean="0"/>
              <a:t> is discussed in the Guidebook where the air rights are sold outright and used to contribute to “decking” over I-395.   </a:t>
            </a:r>
            <a:endParaRPr lang="en-US" dirty="0"/>
          </a:p>
          <a:p>
            <a:endParaRPr lang="en-US" dirty="0"/>
          </a:p>
          <a:p>
            <a:r>
              <a:rPr lang="en-US" dirty="0"/>
              <a:t>Interstate 70 corridor from Kansas City to Missouri provides a different kind of joint development with no air rights involved in a rural context where joint development occurs in the form of a tourist center and other forms of </a:t>
            </a:r>
            <a:r>
              <a:rPr lang="en-US" dirty="0" smtClean="0"/>
              <a:t>use</a:t>
            </a:r>
            <a:r>
              <a:rPr lang="en-US" baseline="0" dirty="0" smtClean="0"/>
              <a:t> of public agency right of way</a:t>
            </a:r>
            <a:r>
              <a:rPr lang="en-US" dirty="0" smtClean="0"/>
              <a:t>.  This is</a:t>
            </a:r>
            <a:r>
              <a:rPr lang="en-US" baseline="0" dirty="0" smtClean="0"/>
              <a:t> an example of use of space beside the highway right of way.   This is highway joint development that is different from joint development of air rights.</a:t>
            </a:r>
            <a:endParaRPr lang="en-US" dirty="0"/>
          </a:p>
          <a:p>
            <a:endParaRPr lang="en-US" dirty="0"/>
          </a:p>
        </p:txBody>
      </p:sp>
      <p:sp>
        <p:nvSpPr>
          <p:cNvPr id="4" name="Slide Number Placeholder 3"/>
          <p:cNvSpPr>
            <a:spLocks noGrp="1"/>
          </p:cNvSpPr>
          <p:nvPr>
            <p:ph type="sldNum" sz="quarter" idx="10"/>
          </p:nvPr>
        </p:nvSpPr>
        <p:spPr/>
        <p:txBody>
          <a:bodyPr/>
          <a:lstStyle/>
          <a:p>
            <a:fld id="{64C1C38F-D73C-491E-8913-E8D76AC5471B}" type="slidenum">
              <a:rPr lang="en-US" smtClean="0"/>
              <a:t>17</a:t>
            </a:fld>
            <a:endParaRPr lang="en-US" dirty="0"/>
          </a:p>
        </p:txBody>
      </p:sp>
    </p:spTree>
    <p:extLst>
      <p:ext uri="{BB962C8B-B14F-4D97-AF65-F5344CB8AC3E}">
        <p14:creationId xmlns:p14="http://schemas.microsoft.com/office/powerpoint/2010/main" val="1117336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transportation utility fee (TUF) is intended to mimic a user fee.  However, a TUF is based on an </a:t>
            </a:r>
            <a:r>
              <a:rPr lang="en-US" b="1" dirty="0"/>
              <a:t>estimate</a:t>
            </a:r>
            <a:r>
              <a:rPr lang="en-US" dirty="0"/>
              <a:t> of use rather than on </a:t>
            </a:r>
            <a:r>
              <a:rPr lang="en-US" b="1" dirty="0"/>
              <a:t>actual</a:t>
            </a:r>
            <a:r>
              <a:rPr lang="en-US" dirty="0"/>
              <a:t> use.  Also, a real user fee allows the fee payer to reduce payment by reducing consumption.  Under a TUF, changes in infrastructure utilization create no change in the amount of the fee that is owed.  So, unlike a genuine user fee, a TUF does not provide financial incentives for conservation or other behavioral changes.</a:t>
            </a:r>
          </a:p>
          <a:p>
            <a:pPr marL="171450" indent="-171450">
              <a:buFont typeface="Arial" panose="020B0604020202020204" pitchFamily="34" charset="0"/>
              <a:buChar char="•"/>
            </a:pPr>
            <a:r>
              <a:rPr lang="en-US" dirty="0"/>
              <a:t>As noted in the Guidebook, the benefits of transportation facilities and services are capitalized into land values and land rents.  Therefore, real estate occupants might already be paying for the value of available transportation infrastructure through their rents.  The addition of a TUF might make the area subject to the TUF economically undesirable because occupants will, in effect, be paying twice for transportation infrastructure.  Over time, the TUF may create downward pressure on rents.  Alternatively, if the TUF is implemented when infrastructure is created or improved, the TUF may preclude the rent increases that would otherwise be expected.  Thus, the timing of the imposition of a TUF is an important consideration.</a:t>
            </a:r>
          </a:p>
          <a:p>
            <a:endParaRPr lang="en-US" dirty="0"/>
          </a:p>
        </p:txBody>
      </p:sp>
      <p:sp>
        <p:nvSpPr>
          <p:cNvPr id="4" name="Slide Number Placeholder 3"/>
          <p:cNvSpPr>
            <a:spLocks noGrp="1"/>
          </p:cNvSpPr>
          <p:nvPr>
            <p:ph type="sldNum" sz="quarter" idx="10"/>
          </p:nvPr>
        </p:nvSpPr>
        <p:spPr/>
        <p:txBody>
          <a:bodyPr/>
          <a:lstStyle/>
          <a:p>
            <a:fld id="{64C1C38F-D73C-491E-8913-E8D76AC5471B}" type="slidenum">
              <a:rPr lang="en-US" smtClean="0"/>
              <a:t>18</a:t>
            </a:fld>
            <a:endParaRPr lang="en-US" dirty="0"/>
          </a:p>
        </p:txBody>
      </p:sp>
    </p:spTree>
    <p:extLst>
      <p:ext uri="{BB962C8B-B14F-4D97-AF65-F5344CB8AC3E}">
        <p14:creationId xmlns:p14="http://schemas.microsoft.com/office/powerpoint/2010/main" val="2774061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Taxpayers in a typical tax increment financing (TIF) district pay the same taxes and fees at the same rate as they would in the absence of a TIF.  Thus, although TIF is often referred to as “value capture,” there is no value capture other than what was already present in the existing taxes and fees.  TIF is more aptly characterized as “revenue segregation” than as either “value capture” or “land value return.”  A TIF does not create any new monies.  It is essentially a revenue sharing method or a revenue segregation approach where general revenue funds are partitioned to address different infrastructure and service needs of the community.</a:t>
            </a:r>
          </a:p>
          <a:p>
            <a:endParaRPr lang="en-US" dirty="0"/>
          </a:p>
        </p:txBody>
      </p:sp>
      <p:sp>
        <p:nvSpPr>
          <p:cNvPr id="4" name="Slide Number Placeholder 3"/>
          <p:cNvSpPr>
            <a:spLocks noGrp="1"/>
          </p:cNvSpPr>
          <p:nvPr>
            <p:ph type="sldNum" sz="quarter" idx="10"/>
          </p:nvPr>
        </p:nvSpPr>
        <p:spPr/>
        <p:txBody>
          <a:bodyPr/>
          <a:lstStyle/>
          <a:p>
            <a:fld id="{64C1C38F-D73C-491E-8913-E8D76AC5471B}" type="slidenum">
              <a:rPr lang="en-US" smtClean="0"/>
              <a:t>19</a:t>
            </a:fld>
            <a:endParaRPr lang="en-US" dirty="0"/>
          </a:p>
        </p:txBody>
      </p:sp>
    </p:spTree>
    <p:extLst>
      <p:ext uri="{BB962C8B-B14F-4D97-AF65-F5344CB8AC3E}">
        <p14:creationId xmlns:p14="http://schemas.microsoft.com/office/powerpoint/2010/main" val="3741423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provides an introduction to the concept of land value return and </a:t>
            </a:r>
            <a:r>
              <a:rPr lang="en-US" dirty="0" smtClean="0"/>
              <a:t>recycling as</a:t>
            </a:r>
            <a:r>
              <a:rPr lang="en-US" baseline="0" dirty="0" smtClean="0"/>
              <a:t> a land value return method</a:t>
            </a:r>
            <a:r>
              <a:rPr lang="en-US" dirty="0" smtClean="0"/>
              <a:t>.  </a:t>
            </a:r>
            <a:r>
              <a:rPr lang="en-US" dirty="0"/>
              <a:t>Land value return </a:t>
            </a:r>
            <a:r>
              <a:rPr lang="en-US" dirty="0" smtClean="0"/>
              <a:t>and recycling raises </a:t>
            </a:r>
            <a:r>
              <a:rPr lang="en-US" dirty="0"/>
              <a:t>funds for transportation facilities and services while simultaneously encouraging more intense and compact development around new and existing infrastructure.  Clustering development around infrastructure can help make transportation infrastructure more effective while avoiding the expensive duplication of infrastructure required by sprawl development patterns.  If members of the audience wish to explore land value return as a funding method in greater detail, they should obtain the accompanying Guidebook from the Transportation Research Board for NCHRP Project 19-13.</a:t>
            </a:r>
          </a:p>
          <a:p>
            <a:endParaRPr lang="en-US" dirty="0"/>
          </a:p>
          <a:p>
            <a:r>
              <a:rPr lang="en-US" b="1" i="1" dirty="0">
                <a:solidFill>
                  <a:srgbClr val="FF0000"/>
                </a:solidFill>
              </a:rPr>
              <a:t>(This slide can be supplemented with state specific context of funding methods in use to motivate the discussion of LVR)</a:t>
            </a:r>
          </a:p>
          <a:p>
            <a:endParaRPr lang="en-US" dirty="0"/>
          </a:p>
        </p:txBody>
      </p:sp>
      <p:sp>
        <p:nvSpPr>
          <p:cNvPr id="4" name="Slide Number Placeholder 3"/>
          <p:cNvSpPr>
            <a:spLocks noGrp="1"/>
          </p:cNvSpPr>
          <p:nvPr>
            <p:ph type="sldNum" sz="quarter" idx="10"/>
          </p:nvPr>
        </p:nvSpPr>
        <p:spPr/>
        <p:txBody>
          <a:bodyPr/>
          <a:lstStyle/>
          <a:p>
            <a:fld id="{64C1C38F-D73C-491E-8913-E8D76AC5471B}" type="slidenum">
              <a:rPr lang="en-US" smtClean="0"/>
              <a:t>2</a:t>
            </a:fld>
            <a:endParaRPr lang="en-US" dirty="0"/>
          </a:p>
        </p:txBody>
      </p:sp>
    </p:spTree>
    <p:extLst>
      <p:ext uri="{BB962C8B-B14F-4D97-AF65-F5344CB8AC3E}">
        <p14:creationId xmlns:p14="http://schemas.microsoft.com/office/powerpoint/2010/main" val="3472421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Because development impact fees (DIFs) are related to the size, character, or value of the development being created, they are a “cost of production.”  (If there is no development, there is no fee.)  Thus, DIFs increase the cost of development where DIFs are applied.  </a:t>
            </a:r>
          </a:p>
          <a:p>
            <a:pPr marL="171450" indent="-171450">
              <a:buFont typeface="Arial" panose="020B0604020202020204" pitchFamily="34" charset="0"/>
              <a:buChar char="•"/>
            </a:pPr>
            <a:r>
              <a:rPr lang="en-US" dirty="0"/>
              <a:t>If a community’s infrastructure is at capacity, then it is fair to increase the cost of new development by an amount necessary to provide the additional infrastructure needed.  Indeed, DIFs can be characterized as “cost reimbursement” for required infrastructure.  </a:t>
            </a:r>
          </a:p>
          <a:p>
            <a:pPr marL="171450" indent="-171450">
              <a:buFont typeface="Arial" panose="020B0604020202020204" pitchFamily="34" charset="0"/>
              <a:buChar char="•"/>
            </a:pPr>
            <a:r>
              <a:rPr lang="en-US" dirty="0"/>
              <a:t>However, if there is excess infrastructure capacity and a community wants to encourage development near that infrastructure, a DIF might be counterproductive.  In such a case, a land value return method might be more appropriate.  (Land value return methods charge the same fee regardless of whether land is developed or not.  Thus land value return methods do not increase the cost of development.)</a:t>
            </a:r>
          </a:p>
          <a:p>
            <a:endParaRPr lang="en-US" dirty="0"/>
          </a:p>
        </p:txBody>
      </p:sp>
      <p:sp>
        <p:nvSpPr>
          <p:cNvPr id="4" name="Slide Number Placeholder 3"/>
          <p:cNvSpPr>
            <a:spLocks noGrp="1"/>
          </p:cNvSpPr>
          <p:nvPr>
            <p:ph type="sldNum" sz="quarter" idx="10"/>
          </p:nvPr>
        </p:nvSpPr>
        <p:spPr/>
        <p:txBody>
          <a:bodyPr/>
          <a:lstStyle/>
          <a:p>
            <a:fld id="{64C1C38F-D73C-491E-8913-E8D76AC5471B}" type="slidenum">
              <a:rPr lang="en-US" smtClean="0"/>
              <a:t>20</a:t>
            </a:fld>
            <a:endParaRPr lang="en-US" dirty="0"/>
          </a:p>
        </p:txBody>
      </p:sp>
    </p:spTree>
    <p:extLst>
      <p:ext uri="{BB962C8B-B14F-4D97-AF65-F5344CB8AC3E}">
        <p14:creationId xmlns:p14="http://schemas.microsoft.com/office/powerpoint/2010/main" val="4213221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Exactions or proffers are similar to DIFs.  Exactions and proffers can be characterized as infrastructure “cost avoidance.”  Like DIFs, exactions and proffers will increase the cost of development where they are applied.</a:t>
            </a:r>
          </a:p>
          <a:p>
            <a:endParaRPr lang="en-US" dirty="0"/>
          </a:p>
        </p:txBody>
      </p:sp>
      <p:sp>
        <p:nvSpPr>
          <p:cNvPr id="4" name="Slide Number Placeholder 3"/>
          <p:cNvSpPr>
            <a:spLocks noGrp="1"/>
          </p:cNvSpPr>
          <p:nvPr>
            <p:ph type="sldNum" sz="quarter" idx="10"/>
          </p:nvPr>
        </p:nvSpPr>
        <p:spPr/>
        <p:txBody>
          <a:bodyPr/>
          <a:lstStyle/>
          <a:p>
            <a:fld id="{64C1C38F-D73C-491E-8913-E8D76AC5471B}" type="slidenum">
              <a:rPr lang="en-US" smtClean="0"/>
              <a:t>21</a:t>
            </a:fld>
            <a:endParaRPr lang="en-US" dirty="0"/>
          </a:p>
        </p:txBody>
      </p:sp>
    </p:spTree>
    <p:extLst>
      <p:ext uri="{BB962C8B-B14F-4D97-AF65-F5344CB8AC3E}">
        <p14:creationId xmlns:p14="http://schemas.microsoft.com/office/powerpoint/2010/main" val="3336369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C38F-D73C-491E-8913-E8D76AC5471B}" type="slidenum">
              <a:rPr lang="en-US" smtClean="0"/>
              <a:t>22</a:t>
            </a:fld>
            <a:endParaRPr lang="en-US" dirty="0"/>
          </a:p>
        </p:txBody>
      </p:sp>
    </p:spTree>
    <p:extLst>
      <p:ext uri="{BB962C8B-B14F-4D97-AF65-F5344CB8AC3E}">
        <p14:creationId xmlns:p14="http://schemas.microsoft.com/office/powerpoint/2010/main" val="4204602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C38F-D73C-491E-8913-E8D76AC5471B}" type="slidenum">
              <a:rPr lang="en-US" smtClean="0"/>
              <a:t>23</a:t>
            </a:fld>
            <a:endParaRPr lang="en-US" dirty="0"/>
          </a:p>
        </p:txBody>
      </p:sp>
    </p:spTree>
    <p:extLst>
      <p:ext uri="{BB962C8B-B14F-4D97-AF65-F5344CB8AC3E}">
        <p14:creationId xmlns:p14="http://schemas.microsoft.com/office/powerpoint/2010/main" val="3795173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considerations are mostly straightforward.  For instance, it is important to identify potential revenues per dollar of cost since this is quite variable and requires an assessment of those returns prior to consideration.  Tax base fragmentation relates to whether a community will create one or more “special districts.”  If there is a single infrastructure project with a well-defined benefit area, then a special district might make sense.  On the other hand, if there are many projects with overlapping areas of benefit, then creating special districts for each project becomes difficult.  If there are multiple and/or overlapping infrastructure projects, a regional approach to funding, like a jurisdiction-wide assessment district or land value return method, may be more suitable.  Managing taxpayer liability is associated with the level of the fee, which typically must have bearing on the benefits themselves and should be limited by the improvement costs.</a:t>
            </a:r>
          </a:p>
          <a:p>
            <a:endParaRPr lang="en-US" dirty="0"/>
          </a:p>
        </p:txBody>
      </p:sp>
      <p:sp>
        <p:nvSpPr>
          <p:cNvPr id="4" name="Slide Number Placeholder 3"/>
          <p:cNvSpPr>
            <a:spLocks noGrp="1"/>
          </p:cNvSpPr>
          <p:nvPr>
            <p:ph type="sldNum" sz="quarter" idx="10"/>
          </p:nvPr>
        </p:nvSpPr>
        <p:spPr/>
        <p:txBody>
          <a:bodyPr/>
          <a:lstStyle/>
          <a:p>
            <a:fld id="{64C1C38F-D73C-491E-8913-E8D76AC5471B}" type="slidenum">
              <a:rPr lang="en-US" smtClean="0"/>
              <a:t>24</a:t>
            </a:fld>
            <a:endParaRPr lang="en-US" dirty="0"/>
          </a:p>
        </p:txBody>
      </p:sp>
    </p:spTree>
    <p:extLst>
      <p:ext uri="{BB962C8B-B14F-4D97-AF65-F5344CB8AC3E}">
        <p14:creationId xmlns:p14="http://schemas.microsoft.com/office/powerpoint/2010/main" val="566182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Fairness considerations are associated with the determination of the beneficiaries, and the benefit areas.  Consistency in application requires a similar procedure to be followed across all applicable projects.  It may also imply that specific screening steps are taken to decide which investments benefit, which benefits to consider, and how to value or determine those benefits.  Equity in tax burden may require the consideration of exclusions of some land uses or other criteria base, like use of credits for specific modal options, or even the use of equity-based fee levels for different types of beneficiaries.</a:t>
            </a:r>
          </a:p>
        </p:txBody>
      </p:sp>
      <p:sp>
        <p:nvSpPr>
          <p:cNvPr id="4" name="Slide Number Placeholder 3"/>
          <p:cNvSpPr>
            <a:spLocks noGrp="1"/>
          </p:cNvSpPr>
          <p:nvPr>
            <p:ph type="sldNum" sz="quarter" idx="10"/>
          </p:nvPr>
        </p:nvSpPr>
        <p:spPr/>
        <p:txBody>
          <a:bodyPr/>
          <a:lstStyle/>
          <a:p>
            <a:fld id="{64C1C38F-D73C-491E-8913-E8D76AC5471B}" type="slidenum">
              <a:rPr lang="en-US" smtClean="0"/>
              <a:t>25</a:t>
            </a:fld>
            <a:endParaRPr lang="en-US" dirty="0"/>
          </a:p>
        </p:txBody>
      </p:sp>
    </p:spTree>
    <p:extLst>
      <p:ext uri="{BB962C8B-B14F-4D97-AF65-F5344CB8AC3E}">
        <p14:creationId xmlns:p14="http://schemas.microsoft.com/office/powerpoint/2010/main" val="3611366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Regarding land use, note the earlier discussion.  </a:t>
            </a:r>
          </a:p>
          <a:p>
            <a:pPr marL="171450" indent="-171450">
              <a:buFont typeface="Arial" panose="020B0604020202020204" pitchFamily="34" charset="0"/>
              <a:buChar char="•"/>
            </a:pPr>
            <a:r>
              <a:rPr lang="en-US" dirty="0"/>
              <a:t>Land value return methods tend to draw development toward high-value locations where infrastructure facilities already exist.  </a:t>
            </a:r>
          </a:p>
          <a:p>
            <a:pPr marL="171450" indent="-171450">
              <a:buFont typeface="Arial" panose="020B0604020202020204" pitchFamily="34" charset="0"/>
              <a:buChar char="•"/>
            </a:pPr>
            <a:r>
              <a:rPr lang="en-US" dirty="0"/>
              <a:t>Fees that transfer privately created value to the public sector tend to push development away from wherever the fee is established.</a:t>
            </a:r>
          </a:p>
          <a:p>
            <a:endParaRPr lang="en-US" dirty="0"/>
          </a:p>
        </p:txBody>
      </p:sp>
      <p:sp>
        <p:nvSpPr>
          <p:cNvPr id="4" name="Slide Number Placeholder 3"/>
          <p:cNvSpPr>
            <a:spLocks noGrp="1"/>
          </p:cNvSpPr>
          <p:nvPr>
            <p:ph type="sldNum" sz="quarter" idx="10"/>
          </p:nvPr>
        </p:nvSpPr>
        <p:spPr/>
        <p:txBody>
          <a:bodyPr/>
          <a:lstStyle/>
          <a:p>
            <a:fld id="{64C1C38F-D73C-491E-8913-E8D76AC5471B}" type="slidenum">
              <a:rPr lang="en-US" smtClean="0"/>
              <a:t>26</a:t>
            </a:fld>
            <a:endParaRPr lang="en-US" dirty="0"/>
          </a:p>
        </p:txBody>
      </p:sp>
    </p:spTree>
    <p:extLst>
      <p:ext uri="{BB962C8B-B14F-4D97-AF65-F5344CB8AC3E}">
        <p14:creationId xmlns:p14="http://schemas.microsoft.com/office/powerpoint/2010/main" val="13178600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C38F-D73C-491E-8913-E8D76AC5471B}" type="slidenum">
              <a:rPr lang="en-US" smtClean="0"/>
              <a:t>27</a:t>
            </a:fld>
            <a:endParaRPr lang="en-US" dirty="0"/>
          </a:p>
        </p:txBody>
      </p:sp>
    </p:spTree>
    <p:extLst>
      <p:ext uri="{BB962C8B-B14F-4D97-AF65-F5344CB8AC3E}">
        <p14:creationId xmlns:p14="http://schemas.microsoft.com/office/powerpoint/2010/main" val="3866181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steps for public outreach and involvement are important.  Timing, not mentioned here, is equally important.  Often, the mere announcement of a new infrastructure project can generate increasing land values based on the expectations associated with the project.  Once these values have been created on private land, they are difficult to obtain for public purposes.  Therefore, it is important to engage the public and establish the legislative and regulatory foundations for land value return funding methods before infrastructure projects are begun.  In some instances, agreement by landowners to participate in land value return might be a prerequisite for a public decision to proceed with an infrastructure project or program.</a:t>
            </a:r>
          </a:p>
          <a:p>
            <a:endParaRPr lang="en-US" dirty="0"/>
          </a:p>
        </p:txBody>
      </p:sp>
      <p:sp>
        <p:nvSpPr>
          <p:cNvPr id="4" name="Slide Number Placeholder 3"/>
          <p:cNvSpPr>
            <a:spLocks noGrp="1"/>
          </p:cNvSpPr>
          <p:nvPr>
            <p:ph type="sldNum" sz="quarter" idx="10"/>
          </p:nvPr>
        </p:nvSpPr>
        <p:spPr/>
        <p:txBody>
          <a:bodyPr/>
          <a:lstStyle/>
          <a:p>
            <a:fld id="{64C1C38F-D73C-491E-8913-E8D76AC5471B}" type="slidenum">
              <a:rPr lang="en-US" smtClean="0"/>
              <a:t>28</a:t>
            </a:fld>
            <a:endParaRPr lang="en-US" dirty="0"/>
          </a:p>
        </p:txBody>
      </p:sp>
    </p:spTree>
    <p:extLst>
      <p:ext uri="{BB962C8B-B14F-4D97-AF65-F5344CB8AC3E}">
        <p14:creationId xmlns:p14="http://schemas.microsoft.com/office/powerpoint/2010/main" val="7979753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Partnering</a:t>
            </a:r>
            <a:r>
              <a:rPr lang="en-US" baseline="0" dirty="0" smtClean="0"/>
              <a:t>, when required, will involve the development of memorandums of agreement or understanding between partner agencies (intergovernmental agreements between state and local agencies; voluntary agreements between owner of land (which can be a state agency) and a private entity) depending on type of method used.   SAD’s for instance will involve memorandums of understanding, while air rights development will involve a voluntary agreement between the government agency and private party.</a:t>
            </a:r>
            <a:endParaRPr lang="en-US" dirty="0"/>
          </a:p>
        </p:txBody>
      </p:sp>
      <p:sp>
        <p:nvSpPr>
          <p:cNvPr id="4" name="Slide Number Placeholder 3"/>
          <p:cNvSpPr>
            <a:spLocks noGrp="1"/>
          </p:cNvSpPr>
          <p:nvPr>
            <p:ph type="sldNum" sz="quarter" idx="10"/>
          </p:nvPr>
        </p:nvSpPr>
        <p:spPr/>
        <p:txBody>
          <a:bodyPr/>
          <a:lstStyle/>
          <a:p>
            <a:fld id="{64C1C38F-D73C-491E-8913-E8D76AC5471B}" type="slidenum">
              <a:rPr lang="en-US" smtClean="0"/>
              <a:t>29</a:t>
            </a:fld>
            <a:endParaRPr lang="en-US" dirty="0"/>
          </a:p>
        </p:txBody>
      </p:sp>
    </p:spTree>
    <p:extLst>
      <p:ext uri="{BB962C8B-B14F-4D97-AF65-F5344CB8AC3E}">
        <p14:creationId xmlns:p14="http://schemas.microsoft.com/office/powerpoint/2010/main" val="3206496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C38F-D73C-491E-8913-E8D76AC5471B}" type="slidenum">
              <a:rPr lang="en-US" smtClean="0"/>
              <a:t>3</a:t>
            </a:fld>
            <a:endParaRPr lang="en-US" dirty="0"/>
          </a:p>
        </p:txBody>
      </p:sp>
    </p:spTree>
    <p:extLst>
      <p:ext uri="{BB962C8B-B14F-4D97-AF65-F5344CB8AC3E}">
        <p14:creationId xmlns:p14="http://schemas.microsoft.com/office/powerpoint/2010/main" val="3421422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C38F-D73C-491E-8913-E8D76AC5471B}" type="slidenum">
              <a:rPr lang="en-US" smtClean="0"/>
              <a:t>30</a:t>
            </a:fld>
            <a:endParaRPr lang="en-US" dirty="0"/>
          </a:p>
        </p:txBody>
      </p:sp>
    </p:spTree>
    <p:extLst>
      <p:ext uri="{BB962C8B-B14F-4D97-AF65-F5344CB8AC3E}">
        <p14:creationId xmlns:p14="http://schemas.microsoft.com/office/powerpoint/2010/main" val="38132987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explains</a:t>
            </a:r>
            <a:r>
              <a:rPr lang="en-US" baseline="0" dirty="0" smtClean="0"/>
              <a:t> the concept and need for partnering to further land value return and recycling.</a:t>
            </a:r>
          </a:p>
          <a:p>
            <a:r>
              <a:rPr lang="en-US" baseline="0" dirty="0" smtClean="0"/>
              <a:t>The first type of partnering occurs between a public agency (federal or state) and another public agency (local government) so that a portion of the returned land values could be recycled for funding transportation.</a:t>
            </a:r>
          </a:p>
          <a:p>
            <a:r>
              <a:rPr lang="en-US" baseline="0" dirty="0" smtClean="0"/>
              <a:t>The second type could occur between a public agency (federal or state) (who is the owner of the land and rights) (subject to restrictions if any) and the private entity via cost or revenue sharing agreements for land in the right of way of the improvement</a:t>
            </a:r>
            <a:endParaRPr lang="en-US" dirty="0"/>
          </a:p>
        </p:txBody>
      </p:sp>
      <p:sp>
        <p:nvSpPr>
          <p:cNvPr id="4" name="Slide Number Placeholder 3"/>
          <p:cNvSpPr>
            <a:spLocks noGrp="1"/>
          </p:cNvSpPr>
          <p:nvPr>
            <p:ph type="sldNum" sz="quarter" idx="10"/>
          </p:nvPr>
        </p:nvSpPr>
        <p:spPr/>
        <p:txBody>
          <a:bodyPr/>
          <a:lstStyle/>
          <a:p>
            <a:fld id="{64C1C38F-D73C-491E-8913-E8D76AC5471B}" type="slidenum">
              <a:rPr lang="en-US" smtClean="0"/>
              <a:t>31</a:t>
            </a:fld>
            <a:endParaRPr lang="en-US" dirty="0"/>
          </a:p>
        </p:txBody>
      </p:sp>
    </p:spTree>
    <p:extLst>
      <p:ext uri="{BB962C8B-B14F-4D97-AF65-F5344CB8AC3E}">
        <p14:creationId xmlns:p14="http://schemas.microsoft.com/office/powerpoint/2010/main" val="38132987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direct value to state and local agencies from considering land value return methods.  Land value return methods generate funding that can be used to finance transportation projects and achieve transportation goals related to congestion relief or other broader sustainability goals.  In some cases, they can provide the extra seed money needed to get a project off the ground.</a:t>
            </a:r>
          </a:p>
          <a:p>
            <a:endParaRPr lang="en-US" dirty="0"/>
          </a:p>
          <a:p>
            <a:r>
              <a:rPr lang="en-US" dirty="0"/>
              <a:t>The creation of land use incentives helps address environmental and sustainable development goals while discouraging sprawl.</a:t>
            </a:r>
          </a:p>
          <a:p>
            <a:endParaRPr lang="en-US" dirty="0"/>
          </a:p>
          <a:p>
            <a:r>
              <a:rPr lang="en-US" dirty="0"/>
              <a:t>With regard to zoning, even when economic demand is robust, landowners might leave land vacant or underutilized.  Land value return methods make it more expensive to withhold high-value land from development, thereby encouraging infrastructure-adjacent development up to the limits imposed by zoning. </a:t>
            </a:r>
          </a:p>
          <a:p>
            <a:endParaRPr lang="en-US" dirty="0"/>
          </a:p>
          <a:p>
            <a:r>
              <a:rPr lang="en-US" dirty="0"/>
              <a:t>Finally, since it is driven by the beneficiary pay principle it has the potential to lead to a more equitable distribution of benefits in relation to costs.</a:t>
            </a:r>
          </a:p>
          <a:p>
            <a:endParaRPr lang="en-US" dirty="0"/>
          </a:p>
          <a:p>
            <a:endParaRPr lang="en-US" dirty="0"/>
          </a:p>
        </p:txBody>
      </p:sp>
      <p:sp>
        <p:nvSpPr>
          <p:cNvPr id="4" name="Slide Number Placeholder 3"/>
          <p:cNvSpPr>
            <a:spLocks noGrp="1"/>
          </p:cNvSpPr>
          <p:nvPr>
            <p:ph type="sldNum" sz="quarter" idx="10"/>
          </p:nvPr>
        </p:nvSpPr>
        <p:spPr/>
        <p:txBody>
          <a:bodyPr/>
          <a:lstStyle/>
          <a:p>
            <a:fld id="{64C1C38F-D73C-491E-8913-E8D76AC5471B}" type="slidenum">
              <a:rPr lang="en-US" smtClean="0"/>
              <a:t>32</a:t>
            </a:fld>
            <a:endParaRPr lang="en-US" dirty="0"/>
          </a:p>
        </p:txBody>
      </p:sp>
    </p:spTree>
    <p:extLst>
      <p:ext uri="{BB962C8B-B14F-4D97-AF65-F5344CB8AC3E}">
        <p14:creationId xmlns:p14="http://schemas.microsoft.com/office/powerpoint/2010/main" val="10168693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C38F-D73C-491E-8913-E8D76AC5471B}" type="slidenum">
              <a:rPr lang="en-US" smtClean="0"/>
              <a:t>33</a:t>
            </a:fld>
            <a:endParaRPr lang="en-US" dirty="0"/>
          </a:p>
        </p:txBody>
      </p:sp>
    </p:spTree>
    <p:extLst>
      <p:ext uri="{BB962C8B-B14F-4D97-AF65-F5344CB8AC3E}">
        <p14:creationId xmlns:p14="http://schemas.microsoft.com/office/powerpoint/2010/main" val="3312768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C38F-D73C-491E-8913-E8D76AC5471B}" type="slidenum">
              <a:rPr lang="en-US" smtClean="0"/>
              <a:t>4</a:t>
            </a:fld>
            <a:endParaRPr lang="en-US" dirty="0"/>
          </a:p>
        </p:txBody>
      </p:sp>
    </p:spTree>
    <p:extLst>
      <p:ext uri="{BB962C8B-B14F-4D97-AF65-F5344CB8AC3E}">
        <p14:creationId xmlns:p14="http://schemas.microsoft.com/office/powerpoint/2010/main" val="364296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fact is that </a:t>
            </a:r>
            <a:r>
              <a:rPr lang="en-US" dirty="0" smtClean="0"/>
              <a:t>Land value return and recycling </a:t>
            </a:r>
            <a:r>
              <a:rPr lang="en-US" dirty="0"/>
              <a:t>is an underutilized funding method and it is well known that access to good transportation infrastructure can lead to beneficial effects for the most accessible and proximate land.  </a:t>
            </a:r>
            <a:r>
              <a:rPr lang="en-US" b="1" dirty="0">
                <a:solidFill>
                  <a:srgbClr val="FF0000"/>
                </a:solidFill>
              </a:rPr>
              <a:t>(</a:t>
            </a:r>
            <a:r>
              <a:rPr lang="en-US" b="1" i="1" dirty="0">
                <a:solidFill>
                  <a:srgbClr val="FF0000"/>
                </a:solidFill>
              </a:rPr>
              <a:t>A few examples may help here. For example: Brookings Institutions’ analysis of a proposed $140 million streetcar line in the District of Columbia showed that the line would create $3 in land appreciation for nearby private landowners for every $1 spent on the project [Leinberger, 2010</a:t>
            </a:r>
            <a:r>
              <a:rPr lang="en-US" b="1" dirty="0">
                <a:solidFill>
                  <a:srgbClr val="FF0000"/>
                </a:solidFill>
              </a:rPr>
              <a:t>]. </a:t>
            </a:r>
            <a:r>
              <a:rPr lang="en-US" b="1" i="1" dirty="0">
                <a:solidFill>
                  <a:srgbClr val="FF0000"/>
                </a:solidFill>
              </a:rPr>
              <a:t>Office rents are also often higher near highway exits and interchanges.)</a:t>
            </a:r>
          </a:p>
          <a:p>
            <a:endParaRPr lang="en-US" dirty="0"/>
          </a:p>
          <a:p>
            <a:r>
              <a:rPr lang="en-US" dirty="0"/>
              <a:t>The last bullet notes that </a:t>
            </a:r>
            <a:r>
              <a:rPr lang="en-US" b="1" u="sng" dirty="0"/>
              <a:t>HOW</a:t>
            </a:r>
            <a:r>
              <a:rPr lang="en-US" dirty="0"/>
              <a:t> we raise funds is just as important as </a:t>
            </a:r>
            <a:r>
              <a:rPr lang="en-US" b="1" u="sng" dirty="0"/>
              <a:t>HOW</a:t>
            </a:r>
            <a:r>
              <a:rPr lang="en-US" b="1" dirty="0"/>
              <a:t> </a:t>
            </a:r>
            <a:r>
              <a:rPr lang="en-US" b="1" u="sng" dirty="0"/>
              <a:t>MUCH</a:t>
            </a:r>
            <a:r>
              <a:rPr lang="en-US" b="1" dirty="0"/>
              <a:t> </a:t>
            </a:r>
            <a:r>
              <a:rPr lang="en-US" dirty="0"/>
              <a:t>we raise.  It is noted that transportation problems often don’t have “transportation” solutions.  Instead, land use patterns and interventions may be the key to both understanding and solving the funding problem.  User fees can influence user behavior to promote conservation and efficiency.  Similarly, land value return methods can influence development so that infrastructure is more likely to provide intended benefits and avoid unintended consequences.</a:t>
            </a:r>
          </a:p>
          <a:p>
            <a:endParaRPr lang="en-US" dirty="0"/>
          </a:p>
          <a:p>
            <a:endParaRPr lang="en-US" dirty="0"/>
          </a:p>
        </p:txBody>
      </p:sp>
      <p:sp>
        <p:nvSpPr>
          <p:cNvPr id="4" name="Slide Number Placeholder 3"/>
          <p:cNvSpPr>
            <a:spLocks noGrp="1"/>
          </p:cNvSpPr>
          <p:nvPr>
            <p:ph type="sldNum" sz="quarter" idx="10"/>
          </p:nvPr>
        </p:nvSpPr>
        <p:spPr/>
        <p:txBody>
          <a:bodyPr/>
          <a:lstStyle/>
          <a:p>
            <a:fld id="{64C1C38F-D73C-491E-8913-E8D76AC5471B}" type="slidenum">
              <a:rPr lang="en-US" smtClean="0"/>
              <a:t>5</a:t>
            </a:fld>
            <a:endParaRPr lang="en-US" dirty="0"/>
          </a:p>
        </p:txBody>
      </p:sp>
    </p:spTree>
    <p:extLst>
      <p:ext uri="{BB962C8B-B14F-4D97-AF65-F5344CB8AC3E}">
        <p14:creationId xmlns:p14="http://schemas.microsoft.com/office/powerpoint/2010/main" val="3676078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Well-performing transportation investments tend to increase nearby land values.  Although land value increases can sometimes equal or exceed the cost of infrastructure investments, typically, between 80 and 90 percent of this value ends up as a pure windfall to a few well-served landowners.  As this graphic shows, land value return fees allow a greater proportion of publicly created land value to return to the public sector.  This simultaneously enhances the financial self-sufficiency of infrastructure investments while also reducing land speculation profits.  Reduced profits from land speculation diminish the speculative demand for land, thereby keeping well-served land more affordable to the businesses and residents who wish to take advantage of new or improved infrastructure by locating businesses or homes nearby.</a:t>
            </a:r>
          </a:p>
          <a:p>
            <a:endParaRPr lang="en-US" dirty="0"/>
          </a:p>
        </p:txBody>
      </p:sp>
      <p:sp>
        <p:nvSpPr>
          <p:cNvPr id="4" name="Slide Number Placeholder 3"/>
          <p:cNvSpPr>
            <a:spLocks noGrp="1"/>
          </p:cNvSpPr>
          <p:nvPr>
            <p:ph type="sldNum" sz="quarter" idx="10"/>
          </p:nvPr>
        </p:nvSpPr>
        <p:spPr/>
        <p:txBody>
          <a:bodyPr/>
          <a:lstStyle/>
          <a:p>
            <a:fld id="{64C1C38F-D73C-491E-8913-E8D76AC5471B}" type="slidenum">
              <a:rPr lang="en-US" smtClean="0"/>
              <a:t>6</a:t>
            </a:fld>
            <a:endParaRPr lang="en-US" dirty="0"/>
          </a:p>
        </p:txBody>
      </p:sp>
    </p:spTree>
    <p:extLst>
      <p:ext uri="{BB962C8B-B14F-4D97-AF65-F5344CB8AC3E}">
        <p14:creationId xmlns:p14="http://schemas.microsoft.com/office/powerpoint/2010/main" val="79815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Value capture refers to a broad range of real-estate-based methods, but land value return is only limited to those methods directed at the land portion of property values.</a:t>
            </a:r>
          </a:p>
          <a:p>
            <a:endParaRPr lang="en-US" sz="1100" dirty="0"/>
          </a:p>
          <a:p>
            <a:r>
              <a:rPr lang="en-US" sz="1100" dirty="0"/>
              <a:t>The key take-away here is to distinguish between </a:t>
            </a:r>
            <a:r>
              <a:rPr lang="en-US" sz="1100" b="1" dirty="0"/>
              <a:t>publicly created land value </a:t>
            </a:r>
            <a:r>
              <a:rPr lang="en-US" sz="1100" dirty="0"/>
              <a:t>and </a:t>
            </a:r>
            <a:r>
              <a:rPr lang="en-US" sz="1100" b="1" dirty="0"/>
              <a:t>privately created values </a:t>
            </a:r>
            <a:r>
              <a:rPr lang="en-US" sz="1100" dirty="0"/>
              <a:t>(buildings, income, sales, etc.).  Property values include both these components—land and improvements (or buildings).  </a:t>
            </a:r>
          </a:p>
          <a:p>
            <a:endParaRPr lang="en-US" sz="1100" dirty="0"/>
          </a:p>
          <a:p>
            <a:r>
              <a:rPr lang="en-US" sz="1100" dirty="0"/>
              <a:t>Some techniques such as development impact fees, exactions, and property taxes applied to building values transfer privately created building values to the public.  This will make development subject to these fees more expensive.  If the public sector wants to encourage development near new or improved transportation infrastructure, making that development more expensive can reduce the quantity and quality of that development while driving some development to cheaper, but more remote, sites (sprawl).  Land value return, however, returns publicly created land value.  These fees are the same regardless of whether a site is developed or not.  Therefore, constructing a building near infrastructure is not more expensive than constructing one farther away.  However, land value return methods make it more expensive to hold land vacant (or underutilized) near new or improved infrastructure.  This encourages development of land where value is high—which is near the new or improved infrastructure.  And typically, these are the areas where communities want development to occur.  Indeed, infrastructure is typically created or improved to facilitate development.</a:t>
            </a:r>
          </a:p>
          <a:p>
            <a:endParaRPr lang="en-US" sz="1100" dirty="0"/>
          </a:p>
          <a:p>
            <a:r>
              <a:rPr lang="en-US" sz="1100" dirty="0"/>
              <a:t>Land value return can not only create higher land values but also lead to recycling and sharing of those values, leading to a more equitable distribution of the value generated from transportation improvements.</a:t>
            </a:r>
            <a:br>
              <a:rPr lang="en-US" sz="1100" dirty="0"/>
            </a:br>
            <a:endParaRPr lang="en-US" sz="1100" dirty="0"/>
          </a:p>
        </p:txBody>
      </p:sp>
      <p:sp>
        <p:nvSpPr>
          <p:cNvPr id="4" name="Slide Number Placeholder 3"/>
          <p:cNvSpPr>
            <a:spLocks noGrp="1"/>
          </p:cNvSpPr>
          <p:nvPr>
            <p:ph type="sldNum" sz="quarter" idx="10"/>
          </p:nvPr>
        </p:nvSpPr>
        <p:spPr/>
        <p:txBody>
          <a:bodyPr/>
          <a:lstStyle/>
          <a:p>
            <a:fld id="{64C1C38F-D73C-491E-8913-E8D76AC5471B}" type="slidenum">
              <a:rPr lang="en-US" smtClean="0"/>
              <a:t>7</a:t>
            </a:fld>
            <a:endParaRPr lang="en-US" dirty="0"/>
          </a:p>
        </p:txBody>
      </p:sp>
    </p:spTree>
    <p:extLst>
      <p:ext uri="{BB962C8B-B14F-4D97-AF65-F5344CB8AC3E}">
        <p14:creationId xmlns:p14="http://schemas.microsoft.com/office/powerpoint/2010/main" val="2444112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C38F-D73C-491E-8913-E8D76AC5471B}" type="slidenum">
              <a:rPr lang="en-US" smtClean="0"/>
              <a:t>8</a:t>
            </a:fld>
            <a:endParaRPr lang="en-US" dirty="0"/>
          </a:p>
        </p:txBody>
      </p:sp>
    </p:spTree>
    <p:extLst>
      <p:ext uri="{BB962C8B-B14F-4D97-AF65-F5344CB8AC3E}">
        <p14:creationId xmlns:p14="http://schemas.microsoft.com/office/powerpoint/2010/main" val="456237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C38F-D73C-491E-8913-E8D76AC5471B}" type="slidenum">
              <a:rPr lang="en-US" smtClean="0"/>
              <a:t>9</a:t>
            </a:fld>
            <a:endParaRPr lang="en-US" dirty="0"/>
          </a:p>
        </p:txBody>
      </p:sp>
    </p:spTree>
    <p:extLst>
      <p:ext uri="{BB962C8B-B14F-4D97-AF65-F5344CB8AC3E}">
        <p14:creationId xmlns:p14="http://schemas.microsoft.com/office/powerpoint/2010/main" val="3214877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07439C-EC4F-4183-BAD3-829FFF1A6A7A}" type="datetime1">
              <a:rPr lang="en-US" smtClean="0"/>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2931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DA5C10-0195-49D4-94FE-775D4F886DE0}" type="datetime1">
              <a:rPr lang="en-US" smtClean="0"/>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60091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FB6A40-3750-4796-9AA1-250E4BC13200}" type="datetime1">
              <a:rPr lang="en-US" smtClean="0"/>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06701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9D09BD-10C6-470E-BAEE-B78AC63F6D7C}" type="datetime1">
              <a:rPr lang="en-US" smtClean="0"/>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80030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E64D44-90FB-4797-B67F-CDDA8381405E}" type="datetime1">
              <a:rPr lang="en-US" smtClean="0"/>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803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80799C-5AE9-4B9A-8CF3-3A002EAA0D70}" type="datetime1">
              <a:rPr lang="en-US" smtClean="0"/>
              <a:t>4/18/2018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01983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CBA25E-C608-467D-AAFC-7C0E32CD5CAA}" type="datetime1">
              <a:rPr lang="en-US" smtClean="0"/>
              <a:t>4/18/2018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48113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94CDA7-CBB5-4EAE-B3D0-C272D1D6FC83}" type="datetime1">
              <a:rPr lang="en-US" smtClean="0"/>
              <a:t>4/18/2018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52183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3A202EE-282D-4743-BFC1-3E2A6A2FEA97}" type="datetime1">
              <a:rPr lang="en-US" smtClean="0"/>
              <a:t>4/18/2018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92289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0D0C376-7548-45E4-BB95-1383CCD0E05A}" type="datetime1">
              <a:rPr lang="en-US" smtClean="0"/>
              <a:t>4/18/2018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31444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D73B7E-FD6B-4B70-9672-F2CC833944C4}" type="datetime1">
              <a:rPr lang="en-US" smtClean="0"/>
              <a:t>4/18/2018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6972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9FE07EC-630C-48CF-9784-8CC67376112A}" type="datetime1">
              <a:rPr lang="en-US" smtClean="0"/>
              <a:t>4/18/2018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529800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png"/><Relationship Id="rId7"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hyperlink" Target="http://www.trb.org/"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1419224"/>
            <a:ext cx="7315200" cy="2010537"/>
          </a:xfrm>
        </p:spPr>
        <p:txBody>
          <a:bodyPr>
            <a:normAutofit/>
          </a:bodyPr>
          <a:lstStyle/>
          <a:p>
            <a:r>
              <a:rPr lang="en-US" sz="3200" dirty="0">
                <a:latin typeface="Century Gothic" panose="020B0502020202020204" pitchFamily="34" charset="0"/>
              </a:rPr>
              <a:t>Land Value </a:t>
            </a:r>
            <a:r>
              <a:rPr lang="en-US" sz="3200" dirty="0" smtClean="0">
                <a:latin typeface="Century Gothic" panose="020B0502020202020204" pitchFamily="34" charset="0"/>
              </a:rPr>
              <a:t>Return and Recycling</a:t>
            </a:r>
            <a:r>
              <a:rPr lang="en-US" sz="3200" dirty="0">
                <a:latin typeface="Century Gothic" panose="020B0502020202020204" pitchFamily="34" charset="0"/>
              </a:rPr>
              <a:t/>
            </a:r>
            <a:br>
              <a:rPr lang="en-US" sz="3200" dirty="0">
                <a:latin typeface="Century Gothic" panose="020B0502020202020204" pitchFamily="34" charset="0"/>
              </a:rPr>
            </a:br>
            <a:r>
              <a:rPr lang="en-US" sz="3200" dirty="0">
                <a:latin typeface="Century Gothic" panose="020B0502020202020204" pitchFamily="34" charset="0"/>
              </a:rPr>
              <a:t>to Fund Transportation</a:t>
            </a:r>
          </a:p>
        </p:txBody>
      </p:sp>
      <p:sp>
        <p:nvSpPr>
          <p:cNvPr id="3" name="Subtitle 2"/>
          <p:cNvSpPr>
            <a:spLocks noGrp="1"/>
          </p:cNvSpPr>
          <p:nvPr>
            <p:ph type="subTitle" idx="1"/>
          </p:nvPr>
        </p:nvSpPr>
        <p:spPr>
          <a:xfrm>
            <a:off x="1135067" y="3546296"/>
            <a:ext cx="7315200" cy="771262"/>
          </a:xfrm>
        </p:spPr>
        <p:txBody>
          <a:bodyPr anchor="b">
            <a:normAutofit/>
          </a:bodyPr>
          <a:lstStyle/>
          <a:p>
            <a:r>
              <a:rPr lang="en-US" sz="2400" dirty="0">
                <a:latin typeface="Century Gothic" panose="020B0502020202020204" pitchFamily="34" charset="0"/>
              </a:rPr>
              <a:t>NCHRP Project 19-13</a:t>
            </a:r>
          </a:p>
        </p:txBody>
      </p:sp>
      <p:sp>
        <p:nvSpPr>
          <p:cNvPr id="4" name="Subtitle 2"/>
          <p:cNvSpPr txBox="1">
            <a:spLocks/>
          </p:cNvSpPr>
          <p:nvPr/>
        </p:nvSpPr>
        <p:spPr>
          <a:xfrm>
            <a:off x="1135067" y="4676775"/>
            <a:ext cx="7315200" cy="81485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r>
              <a:rPr lang="en-US" sz="2400" dirty="0">
                <a:solidFill>
                  <a:schemeClr val="tx2"/>
                </a:solidFill>
                <a:latin typeface="Century Gothic" panose="020B0502020202020204" pitchFamily="34" charset="0"/>
              </a:rPr>
              <a:t>September 21, 2017</a:t>
            </a:r>
            <a:endParaRPr lang="en-US" sz="2400" i="1" dirty="0">
              <a:solidFill>
                <a:schemeClr val="tx2"/>
              </a:solidFill>
              <a:latin typeface="Century Gothic" panose="020B0502020202020204" pitchFamily="34" charset="0"/>
            </a:endParaRPr>
          </a:p>
        </p:txBody>
      </p:sp>
    </p:spTree>
    <p:extLst>
      <p:ext uri="{BB962C8B-B14F-4D97-AF65-F5344CB8AC3E}">
        <p14:creationId xmlns:p14="http://schemas.microsoft.com/office/powerpoint/2010/main" val="338710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Why Land Value Return and Recycling, cont.?</a:t>
            </a:r>
          </a:p>
        </p:txBody>
      </p:sp>
      <p:sp>
        <p:nvSpPr>
          <p:cNvPr id="3" name="Content Placeholder 2"/>
          <p:cNvSpPr>
            <a:spLocks noGrp="1"/>
          </p:cNvSpPr>
          <p:nvPr>
            <p:ph idx="1"/>
          </p:nvPr>
        </p:nvSpPr>
        <p:spPr>
          <a:xfrm>
            <a:off x="1097280" y="2109106"/>
            <a:ext cx="5793377" cy="3826329"/>
          </a:xfrm>
        </p:spPr>
        <p:txBody>
          <a:bodyPr>
            <a:noAutofit/>
          </a:bodyPr>
          <a:lstStyle/>
          <a:p>
            <a:pPr marL="227013" lvl="1" indent="-227013">
              <a:spcBef>
                <a:spcPts val="1200"/>
              </a:spcBef>
              <a:spcAft>
                <a:spcPts val="200"/>
              </a:spcAft>
              <a:buSzPct val="100000"/>
              <a:buFont typeface="Wingdings" charset="2"/>
              <a:buChar char="§"/>
            </a:pPr>
            <a:r>
              <a:rPr lang="en-US" sz="2000" dirty="0">
                <a:latin typeface="+mj-lt"/>
              </a:rPr>
              <a:t>Can help achieve public policy goals related to sustainable economic and land development, environment, and transportation system performance</a:t>
            </a:r>
          </a:p>
          <a:p>
            <a:pPr marL="468630" lvl="2" indent="-285750">
              <a:spcBef>
                <a:spcPts val="1200"/>
              </a:spcBef>
              <a:spcAft>
                <a:spcPts val="200"/>
              </a:spcAft>
              <a:buSzPct val="100000"/>
              <a:buFont typeface="Courier New" panose="02070309020205020404" pitchFamily="49" charset="0"/>
              <a:buChar char="o"/>
            </a:pPr>
            <a:r>
              <a:rPr lang="en-US" sz="2000" dirty="0">
                <a:latin typeface="+mj-lt"/>
              </a:rPr>
              <a:t>Encourages development where land values are high (fees are the same on developed and undeveloped parcels)</a:t>
            </a:r>
          </a:p>
          <a:p>
            <a:pPr marL="468630" lvl="2" indent="-285750">
              <a:spcBef>
                <a:spcPts val="1200"/>
              </a:spcBef>
              <a:spcAft>
                <a:spcPts val="200"/>
              </a:spcAft>
              <a:buSzPct val="100000"/>
              <a:buFont typeface="Courier New" panose="02070309020205020404" pitchFamily="49" charset="0"/>
              <a:buChar char="o"/>
            </a:pPr>
            <a:r>
              <a:rPr lang="en-US" sz="2000" dirty="0">
                <a:latin typeface="+mj-lt"/>
              </a:rPr>
              <a:t>Removes incentives for land speculation</a:t>
            </a:r>
          </a:p>
          <a:p>
            <a:pPr marL="468630" lvl="2" indent="-285750">
              <a:spcBef>
                <a:spcPts val="1200"/>
              </a:spcBef>
              <a:spcAft>
                <a:spcPts val="200"/>
              </a:spcAft>
              <a:buSzPct val="100000"/>
              <a:buFont typeface="Courier New" panose="02070309020205020404" pitchFamily="49" charset="0"/>
              <a:buChar char="o"/>
            </a:pPr>
            <a:r>
              <a:rPr lang="en-US" sz="2000" dirty="0">
                <a:latin typeface="+mj-lt"/>
              </a:rPr>
              <a:t>Encourages more rational growth and development</a:t>
            </a:r>
          </a:p>
          <a:p>
            <a:pPr>
              <a:lnSpc>
                <a:spcPct val="120000"/>
              </a:lnSpc>
              <a:buClr>
                <a:schemeClr val="tx1">
                  <a:lumMod val="75000"/>
                  <a:lumOff val="25000"/>
                </a:schemeClr>
              </a:buClr>
            </a:pPr>
            <a:endParaRPr lang="en-US" dirty="0">
              <a:latin typeface="+mj-lt"/>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7486650" y="2162446"/>
            <a:ext cx="3731079" cy="3479075"/>
          </a:xfrm>
          <a:prstGeom prst="rect">
            <a:avLst/>
          </a:prstGeom>
        </p:spPr>
      </p:pic>
      <p:sp>
        <p:nvSpPr>
          <p:cNvPr id="4" name="Slide Number Placeholder 3"/>
          <p:cNvSpPr>
            <a:spLocks noGrp="1"/>
          </p:cNvSpPr>
          <p:nvPr>
            <p:ph type="sldNum" sz="quarter" idx="12"/>
          </p:nvPr>
        </p:nvSpPr>
        <p:spPr/>
        <p:txBody>
          <a:bodyPr/>
          <a:lstStyle/>
          <a:p>
            <a:fld id="{4FAB73BC-B049-4115-A692-8D63A059BFB8}" type="slidenum">
              <a:rPr lang="en-US" smtClean="0"/>
              <a:pPr/>
              <a:t>10</a:t>
            </a:fld>
            <a:endParaRPr lang="en-US" dirty="0"/>
          </a:p>
        </p:txBody>
      </p:sp>
    </p:spTree>
    <p:extLst>
      <p:ext uri="{BB962C8B-B14F-4D97-AF65-F5344CB8AC3E}">
        <p14:creationId xmlns:p14="http://schemas.microsoft.com/office/powerpoint/2010/main" val="1405152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Land Value Return versus Land Value Return</a:t>
            </a:r>
            <a:r>
              <a:rPr lang="en-US" sz="4000" b="1" dirty="0"/>
              <a:t>-Like</a:t>
            </a:r>
            <a:r>
              <a:rPr lang="en-US" sz="4000" dirty="0"/>
              <a:t>?</a:t>
            </a:r>
          </a:p>
        </p:txBody>
      </p:sp>
      <p:sp>
        <p:nvSpPr>
          <p:cNvPr id="3" name="Content Placeholder 2"/>
          <p:cNvSpPr>
            <a:spLocks noGrp="1"/>
          </p:cNvSpPr>
          <p:nvPr>
            <p:ph idx="1"/>
          </p:nvPr>
        </p:nvSpPr>
        <p:spPr>
          <a:xfrm>
            <a:off x="1154429" y="2051957"/>
            <a:ext cx="9785714" cy="4031448"/>
          </a:xfrm>
        </p:spPr>
        <p:txBody>
          <a:bodyPr>
            <a:noAutofit/>
          </a:bodyPr>
          <a:lstStyle/>
          <a:p>
            <a:pPr marL="227013" lvl="1" indent="-227013">
              <a:spcBef>
                <a:spcPts val="1200"/>
              </a:spcBef>
              <a:spcAft>
                <a:spcPts val="200"/>
              </a:spcAft>
              <a:buSzPct val="100000"/>
              <a:buFont typeface="Wingdings" charset="2"/>
              <a:buChar char="§"/>
            </a:pPr>
            <a:r>
              <a:rPr lang="en-US" sz="2000" dirty="0">
                <a:latin typeface="+mj-lt"/>
              </a:rPr>
              <a:t>Recognizing interest in topic is driven by ability to generate funding; funding methods presented are not limited to those defined as land value return </a:t>
            </a:r>
          </a:p>
          <a:p>
            <a:pPr marL="227013" lvl="1" indent="-227013">
              <a:spcBef>
                <a:spcPts val="1200"/>
              </a:spcBef>
              <a:spcAft>
                <a:spcPts val="200"/>
              </a:spcAft>
              <a:buSzPct val="100000"/>
              <a:buFont typeface="Wingdings" charset="2"/>
              <a:buChar char="§"/>
            </a:pPr>
            <a:r>
              <a:rPr lang="en-US" sz="2000" dirty="0">
                <a:latin typeface="+mj-lt"/>
              </a:rPr>
              <a:t>“Land Value Return-</a:t>
            </a:r>
            <a:r>
              <a:rPr lang="en-US" sz="2000" b="1" dirty="0">
                <a:latin typeface="+mj-lt"/>
              </a:rPr>
              <a:t>Like</a:t>
            </a:r>
            <a:r>
              <a:rPr lang="en-US" sz="2000" dirty="0">
                <a:latin typeface="+mj-lt"/>
              </a:rPr>
              <a:t>” methods</a:t>
            </a:r>
          </a:p>
          <a:p>
            <a:pPr marL="468630" lvl="2" indent="-285750">
              <a:spcBef>
                <a:spcPts val="1200"/>
              </a:spcBef>
              <a:spcAft>
                <a:spcPts val="200"/>
              </a:spcAft>
              <a:buSzPct val="100000"/>
              <a:buFont typeface="Courier New" panose="02070309020205020404" pitchFamily="49" charset="0"/>
              <a:buChar char="o"/>
            </a:pPr>
            <a:r>
              <a:rPr lang="en-US" sz="2000" dirty="0">
                <a:latin typeface="+mj-lt"/>
              </a:rPr>
              <a:t>Provide additional </a:t>
            </a:r>
            <a:r>
              <a:rPr lang="en-US" sz="2000" dirty="0" smtClean="0">
                <a:latin typeface="+mj-lt"/>
              </a:rPr>
              <a:t>transportation funding </a:t>
            </a:r>
            <a:r>
              <a:rPr lang="en-US" sz="2000" dirty="0">
                <a:latin typeface="+mj-lt"/>
              </a:rPr>
              <a:t>methods related to real estate</a:t>
            </a:r>
          </a:p>
          <a:p>
            <a:pPr marL="468630" lvl="2" indent="-285750">
              <a:spcBef>
                <a:spcPts val="1200"/>
              </a:spcBef>
              <a:spcAft>
                <a:spcPts val="200"/>
              </a:spcAft>
              <a:buSzPct val="100000"/>
              <a:buFont typeface="Courier New" panose="02070309020205020404" pitchFamily="49" charset="0"/>
              <a:buChar char="o"/>
            </a:pPr>
            <a:r>
              <a:rPr lang="en-US" sz="2000" dirty="0">
                <a:latin typeface="+mj-lt"/>
              </a:rPr>
              <a:t>Involve a fee on property values (on land and privately created building value jointly) </a:t>
            </a:r>
            <a:r>
              <a:rPr lang="en-US" sz="2000" b="1" u="sng" dirty="0">
                <a:latin typeface="+mj-lt"/>
              </a:rPr>
              <a:t>or</a:t>
            </a:r>
            <a:r>
              <a:rPr lang="en-US" sz="2000" dirty="0">
                <a:latin typeface="+mj-lt"/>
              </a:rPr>
              <a:t> </a:t>
            </a:r>
            <a:r>
              <a:rPr lang="en-US" sz="2000" dirty="0" smtClean="0">
                <a:latin typeface="+mj-lt"/>
              </a:rPr>
              <a:t>other </a:t>
            </a:r>
            <a:r>
              <a:rPr lang="en-US" sz="2000" dirty="0">
                <a:latin typeface="+mj-lt"/>
              </a:rPr>
              <a:t>metric related to actual land use </a:t>
            </a:r>
            <a:r>
              <a:rPr lang="en-US" sz="2000" dirty="0" smtClean="0">
                <a:latin typeface="+mj-lt"/>
              </a:rPr>
              <a:t>and development activity (like </a:t>
            </a:r>
            <a:r>
              <a:rPr lang="en-US" sz="2000" dirty="0">
                <a:latin typeface="+mj-lt"/>
              </a:rPr>
              <a:t>trips generated)</a:t>
            </a:r>
          </a:p>
          <a:p>
            <a:pPr marL="468630" lvl="2" indent="-285750">
              <a:spcBef>
                <a:spcPts val="1200"/>
              </a:spcBef>
              <a:spcAft>
                <a:spcPts val="200"/>
              </a:spcAft>
              <a:buSzPct val="100000"/>
              <a:buFont typeface="Courier New" panose="02070309020205020404" pitchFamily="49" charset="0"/>
              <a:buChar char="o"/>
            </a:pPr>
            <a:r>
              <a:rPr lang="en-US" sz="2000" dirty="0">
                <a:latin typeface="+mj-lt"/>
              </a:rPr>
              <a:t>Do not have the same incentive effects as land value return</a:t>
            </a:r>
          </a:p>
          <a:p>
            <a:pPr marL="468630" lvl="2" indent="-285750">
              <a:spcBef>
                <a:spcPts val="1200"/>
              </a:spcBef>
              <a:spcAft>
                <a:spcPts val="200"/>
              </a:spcAft>
              <a:buSzPct val="100000"/>
              <a:buFont typeface="Courier New" panose="02070309020205020404" pitchFamily="49" charset="0"/>
              <a:buChar char="o"/>
            </a:pPr>
            <a:r>
              <a:rPr lang="en-US" sz="2000" dirty="0" smtClean="0">
                <a:latin typeface="+mj-lt"/>
              </a:rPr>
              <a:t>Differ </a:t>
            </a:r>
            <a:r>
              <a:rPr lang="en-US" sz="2000" dirty="0">
                <a:latin typeface="+mj-lt"/>
              </a:rPr>
              <a:t>with regard to effects on economic development, transportation, and land use goals and policies </a:t>
            </a:r>
          </a:p>
          <a:p>
            <a:pPr marL="227013" lvl="1" indent="-227013">
              <a:spcBef>
                <a:spcPts val="1200"/>
              </a:spcBef>
              <a:spcAft>
                <a:spcPts val="200"/>
              </a:spcAft>
              <a:buSzPct val="100000"/>
              <a:buFont typeface="Wingdings" charset="2"/>
              <a:buChar char="§"/>
            </a:pPr>
            <a:endParaRPr lang="en-US" sz="2000" dirty="0">
              <a:latin typeface="+mj-lt"/>
            </a:endParaRPr>
          </a:p>
          <a:p>
            <a:pPr marL="227013" lvl="1" indent="-227013">
              <a:spcBef>
                <a:spcPts val="1200"/>
              </a:spcBef>
              <a:spcAft>
                <a:spcPts val="200"/>
              </a:spcAft>
              <a:buSzPct val="100000"/>
              <a:buFont typeface="Wingdings" charset="2"/>
              <a:buChar char="§"/>
            </a:pPr>
            <a:endParaRPr lang="en-US" sz="2000" dirty="0">
              <a:latin typeface="+mj-lt"/>
            </a:endParaRPr>
          </a:p>
          <a:p>
            <a:pPr marL="457200" lvl="1" indent="0">
              <a:lnSpc>
                <a:spcPct val="100000"/>
              </a:lnSpc>
              <a:spcBef>
                <a:spcPts val="0"/>
              </a:spcBef>
              <a:spcAft>
                <a:spcPts val="0"/>
              </a:spcAft>
              <a:buClr>
                <a:schemeClr val="tx1">
                  <a:lumMod val="75000"/>
                  <a:lumOff val="25000"/>
                </a:schemeClr>
              </a:buClr>
              <a:buNone/>
            </a:pPr>
            <a:endParaRPr lang="en-US" sz="2000" dirty="0">
              <a:latin typeface="+mj-lt"/>
            </a:endParaRPr>
          </a:p>
          <a:p>
            <a:pPr marL="457200" lvl="1" indent="0">
              <a:lnSpc>
                <a:spcPct val="120000"/>
              </a:lnSpc>
              <a:buClr>
                <a:schemeClr val="tx1">
                  <a:lumMod val="75000"/>
                  <a:lumOff val="25000"/>
                </a:schemeClr>
              </a:buClr>
              <a:buNone/>
            </a:pPr>
            <a:endParaRPr lang="en-US" sz="2000" dirty="0">
              <a:latin typeface="+mj-lt"/>
            </a:endParaRPr>
          </a:p>
          <a:p>
            <a:pPr marL="227013" indent="-227013">
              <a:lnSpc>
                <a:spcPct val="120000"/>
              </a:lnSpc>
              <a:buClr>
                <a:schemeClr val="tx1">
                  <a:lumMod val="75000"/>
                  <a:lumOff val="25000"/>
                </a:schemeClr>
              </a:buClr>
              <a:buFont typeface="Wingdings" charset="2"/>
              <a:buChar char="§"/>
            </a:pPr>
            <a:endParaRPr lang="en-US" dirty="0">
              <a:latin typeface="+mj-lt"/>
            </a:endParaRPr>
          </a:p>
          <a:p>
            <a:pPr marL="227013" indent="-227013">
              <a:lnSpc>
                <a:spcPct val="120000"/>
              </a:lnSpc>
              <a:buClr>
                <a:schemeClr val="tx1">
                  <a:lumMod val="75000"/>
                  <a:lumOff val="25000"/>
                </a:schemeClr>
              </a:buClr>
              <a:buFont typeface="Wingdings" charset="2"/>
              <a:buChar char="§"/>
            </a:pPr>
            <a:endParaRPr lang="en-US" dirty="0">
              <a:latin typeface="+mj-lt"/>
            </a:endParaRPr>
          </a:p>
          <a:p>
            <a:pPr>
              <a:lnSpc>
                <a:spcPct val="120000"/>
              </a:lnSpc>
              <a:buClr>
                <a:schemeClr val="tx1">
                  <a:lumMod val="75000"/>
                  <a:lumOff val="25000"/>
                </a:schemeClr>
              </a:buClr>
            </a:pPr>
            <a:endParaRPr lang="en-US" dirty="0">
              <a:latin typeface="+mj-lt"/>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pPr/>
              <a:t>11</a:t>
            </a:fld>
            <a:endParaRPr lang="en-US" dirty="0"/>
          </a:p>
        </p:txBody>
      </p:sp>
    </p:spTree>
    <p:extLst>
      <p:ext uri="{BB962C8B-B14F-4D97-AF65-F5344CB8AC3E}">
        <p14:creationId xmlns:p14="http://schemas.microsoft.com/office/powerpoint/2010/main" val="1440994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How Does Land Value Return Work?</a:t>
            </a:r>
            <a:br>
              <a:rPr lang="en-US" sz="4000" dirty="0"/>
            </a:br>
            <a:r>
              <a:rPr lang="en-US" sz="3200" dirty="0"/>
              <a:t>The Methods</a:t>
            </a:r>
          </a:p>
        </p:txBody>
      </p:sp>
      <p:grpSp>
        <p:nvGrpSpPr>
          <p:cNvPr id="6" name="Group 5"/>
          <p:cNvGrpSpPr/>
          <p:nvPr/>
        </p:nvGrpSpPr>
        <p:grpSpPr>
          <a:xfrm>
            <a:off x="2343138" y="1967595"/>
            <a:ext cx="7266226" cy="4180113"/>
            <a:chOff x="4234617" y="1846754"/>
            <a:chExt cx="3783090" cy="4021742"/>
          </a:xfrm>
        </p:grpSpPr>
        <p:sp>
          <p:nvSpPr>
            <p:cNvPr id="7" name="Freeform 6"/>
            <p:cNvSpPr/>
            <p:nvPr/>
          </p:nvSpPr>
          <p:spPr>
            <a:xfrm>
              <a:off x="4234617" y="1846754"/>
              <a:ext cx="1767799" cy="441949"/>
            </a:xfrm>
            <a:custGeom>
              <a:avLst/>
              <a:gdLst>
                <a:gd name="connsiteX0" fmla="*/ 0 w 1767799"/>
                <a:gd name="connsiteY0" fmla="*/ 44195 h 441949"/>
                <a:gd name="connsiteX1" fmla="*/ 44195 w 1767799"/>
                <a:gd name="connsiteY1" fmla="*/ 0 h 441949"/>
                <a:gd name="connsiteX2" fmla="*/ 1723604 w 1767799"/>
                <a:gd name="connsiteY2" fmla="*/ 0 h 441949"/>
                <a:gd name="connsiteX3" fmla="*/ 1767799 w 1767799"/>
                <a:gd name="connsiteY3" fmla="*/ 44195 h 441949"/>
                <a:gd name="connsiteX4" fmla="*/ 1767799 w 1767799"/>
                <a:gd name="connsiteY4" fmla="*/ 397754 h 441949"/>
                <a:gd name="connsiteX5" fmla="*/ 1723604 w 1767799"/>
                <a:gd name="connsiteY5" fmla="*/ 441949 h 441949"/>
                <a:gd name="connsiteX6" fmla="*/ 44195 w 1767799"/>
                <a:gd name="connsiteY6" fmla="*/ 441949 h 441949"/>
                <a:gd name="connsiteX7" fmla="*/ 0 w 1767799"/>
                <a:gd name="connsiteY7" fmla="*/ 397754 h 441949"/>
                <a:gd name="connsiteX8" fmla="*/ 0 w 1767799"/>
                <a:gd name="connsiteY8" fmla="*/ 44195 h 44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799" h="441949">
                  <a:moveTo>
                    <a:pt x="0" y="44195"/>
                  </a:moveTo>
                  <a:cubicBezTo>
                    <a:pt x="0" y="19787"/>
                    <a:pt x="19787" y="0"/>
                    <a:pt x="44195" y="0"/>
                  </a:cubicBezTo>
                  <a:lnTo>
                    <a:pt x="1723604" y="0"/>
                  </a:lnTo>
                  <a:cubicBezTo>
                    <a:pt x="1748012" y="0"/>
                    <a:pt x="1767799" y="19787"/>
                    <a:pt x="1767799" y="44195"/>
                  </a:cubicBezTo>
                  <a:lnTo>
                    <a:pt x="1767799" y="397754"/>
                  </a:lnTo>
                  <a:cubicBezTo>
                    <a:pt x="1767799" y="422162"/>
                    <a:pt x="1748012" y="441949"/>
                    <a:pt x="1723604" y="441949"/>
                  </a:cubicBezTo>
                  <a:lnTo>
                    <a:pt x="44195" y="441949"/>
                  </a:lnTo>
                  <a:cubicBezTo>
                    <a:pt x="19787" y="441949"/>
                    <a:pt x="0" y="422162"/>
                    <a:pt x="0" y="397754"/>
                  </a:cubicBezTo>
                  <a:lnTo>
                    <a:pt x="0" y="44195"/>
                  </a:lnTo>
                  <a:close/>
                </a:path>
              </a:pathLst>
            </a:custGeom>
            <a:solidFill>
              <a:schemeClr val="accent2"/>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0724" tIns="30724" rIns="30724" bIns="30724" numCol="1" spcCol="1270" anchor="ctr" anchorCtr="0">
              <a:noAutofit/>
            </a:bodyPr>
            <a:lstStyle/>
            <a:p>
              <a:pPr lvl="0" algn="ctr" defTabSz="622300">
                <a:lnSpc>
                  <a:spcPct val="90000"/>
                </a:lnSpc>
                <a:spcBef>
                  <a:spcPct val="0"/>
                </a:spcBef>
                <a:spcAft>
                  <a:spcPct val="35000"/>
                </a:spcAft>
              </a:pPr>
              <a:r>
                <a:rPr lang="en-US" kern="1200" dirty="0"/>
                <a:t>Land Value </a:t>
              </a:r>
              <a:r>
                <a:rPr lang="en-US" kern="1200" dirty="0" smtClean="0"/>
                <a:t>Return</a:t>
              </a:r>
              <a:endParaRPr lang="en-US" kern="1200" dirty="0"/>
            </a:p>
          </p:txBody>
        </p:sp>
        <p:sp>
          <p:nvSpPr>
            <p:cNvPr id="9" name="Freeform 8"/>
            <p:cNvSpPr/>
            <p:nvPr/>
          </p:nvSpPr>
          <p:spPr>
            <a:xfrm>
              <a:off x="4234617" y="2443386"/>
              <a:ext cx="1767799" cy="441949"/>
            </a:xfrm>
            <a:custGeom>
              <a:avLst/>
              <a:gdLst>
                <a:gd name="connsiteX0" fmla="*/ 0 w 1767799"/>
                <a:gd name="connsiteY0" fmla="*/ 44195 h 441949"/>
                <a:gd name="connsiteX1" fmla="*/ 44195 w 1767799"/>
                <a:gd name="connsiteY1" fmla="*/ 0 h 441949"/>
                <a:gd name="connsiteX2" fmla="*/ 1723604 w 1767799"/>
                <a:gd name="connsiteY2" fmla="*/ 0 h 441949"/>
                <a:gd name="connsiteX3" fmla="*/ 1767799 w 1767799"/>
                <a:gd name="connsiteY3" fmla="*/ 44195 h 441949"/>
                <a:gd name="connsiteX4" fmla="*/ 1767799 w 1767799"/>
                <a:gd name="connsiteY4" fmla="*/ 397754 h 441949"/>
                <a:gd name="connsiteX5" fmla="*/ 1723604 w 1767799"/>
                <a:gd name="connsiteY5" fmla="*/ 441949 h 441949"/>
                <a:gd name="connsiteX6" fmla="*/ 44195 w 1767799"/>
                <a:gd name="connsiteY6" fmla="*/ 441949 h 441949"/>
                <a:gd name="connsiteX7" fmla="*/ 0 w 1767799"/>
                <a:gd name="connsiteY7" fmla="*/ 397754 h 441949"/>
                <a:gd name="connsiteX8" fmla="*/ 0 w 1767799"/>
                <a:gd name="connsiteY8" fmla="*/ 44195 h 44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799" h="441949">
                  <a:moveTo>
                    <a:pt x="0" y="44195"/>
                  </a:moveTo>
                  <a:cubicBezTo>
                    <a:pt x="0" y="19787"/>
                    <a:pt x="19787" y="0"/>
                    <a:pt x="44195" y="0"/>
                  </a:cubicBezTo>
                  <a:lnTo>
                    <a:pt x="1723604" y="0"/>
                  </a:lnTo>
                  <a:cubicBezTo>
                    <a:pt x="1748012" y="0"/>
                    <a:pt x="1767799" y="19787"/>
                    <a:pt x="1767799" y="44195"/>
                  </a:cubicBezTo>
                  <a:lnTo>
                    <a:pt x="1767799" y="397754"/>
                  </a:lnTo>
                  <a:cubicBezTo>
                    <a:pt x="1767799" y="422162"/>
                    <a:pt x="1748012" y="441949"/>
                    <a:pt x="1723604" y="441949"/>
                  </a:cubicBezTo>
                  <a:lnTo>
                    <a:pt x="44195" y="441949"/>
                  </a:lnTo>
                  <a:cubicBezTo>
                    <a:pt x="19787" y="441949"/>
                    <a:pt x="0" y="422162"/>
                    <a:pt x="0" y="397754"/>
                  </a:cubicBezTo>
                  <a:lnTo>
                    <a:pt x="0" y="44195"/>
                  </a:lnTo>
                  <a:close/>
                </a:path>
              </a:pathLst>
            </a:custGeom>
            <a:solidFill>
              <a:schemeClr val="accent2">
                <a:lumMod val="40000"/>
                <a:lumOff val="60000"/>
                <a:alpha val="90000"/>
              </a:schemeClr>
            </a:solidFill>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454" tIns="29454" rIns="29454" bIns="29454" numCol="1" spcCol="1270" anchor="ctr" anchorCtr="0">
              <a:noAutofit/>
            </a:bodyPr>
            <a:lstStyle/>
            <a:p>
              <a:pPr lvl="0" algn="ctr" defTabSz="577850">
                <a:lnSpc>
                  <a:spcPct val="90000"/>
                </a:lnSpc>
                <a:spcBef>
                  <a:spcPct val="0"/>
                </a:spcBef>
                <a:spcAft>
                  <a:spcPct val="35000"/>
                </a:spcAft>
              </a:pPr>
              <a:r>
                <a:rPr lang="en-US" sz="1600" kern="1200" dirty="0"/>
                <a:t>Land Value Tax or Split Rate Tax</a:t>
              </a:r>
            </a:p>
          </p:txBody>
        </p:sp>
        <p:sp>
          <p:nvSpPr>
            <p:cNvPr id="11" name="Freeform 10"/>
            <p:cNvSpPr/>
            <p:nvPr/>
          </p:nvSpPr>
          <p:spPr>
            <a:xfrm>
              <a:off x="4234617" y="3040018"/>
              <a:ext cx="1767799" cy="441949"/>
            </a:xfrm>
            <a:custGeom>
              <a:avLst/>
              <a:gdLst>
                <a:gd name="connsiteX0" fmla="*/ 0 w 1767799"/>
                <a:gd name="connsiteY0" fmla="*/ 44195 h 441949"/>
                <a:gd name="connsiteX1" fmla="*/ 44195 w 1767799"/>
                <a:gd name="connsiteY1" fmla="*/ 0 h 441949"/>
                <a:gd name="connsiteX2" fmla="*/ 1723604 w 1767799"/>
                <a:gd name="connsiteY2" fmla="*/ 0 h 441949"/>
                <a:gd name="connsiteX3" fmla="*/ 1767799 w 1767799"/>
                <a:gd name="connsiteY3" fmla="*/ 44195 h 441949"/>
                <a:gd name="connsiteX4" fmla="*/ 1767799 w 1767799"/>
                <a:gd name="connsiteY4" fmla="*/ 397754 h 441949"/>
                <a:gd name="connsiteX5" fmla="*/ 1723604 w 1767799"/>
                <a:gd name="connsiteY5" fmla="*/ 441949 h 441949"/>
                <a:gd name="connsiteX6" fmla="*/ 44195 w 1767799"/>
                <a:gd name="connsiteY6" fmla="*/ 441949 h 441949"/>
                <a:gd name="connsiteX7" fmla="*/ 0 w 1767799"/>
                <a:gd name="connsiteY7" fmla="*/ 397754 h 441949"/>
                <a:gd name="connsiteX8" fmla="*/ 0 w 1767799"/>
                <a:gd name="connsiteY8" fmla="*/ 44195 h 44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799" h="441949">
                  <a:moveTo>
                    <a:pt x="0" y="44195"/>
                  </a:moveTo>
                  <a:cubicBezTo>
                    <a:pt x="0" y="19787"/>
                    <a:pt x="19787" y="0"/>
                    <a:pt x="44195" y="0"/>
                  </a:cubicBezTo>
                  <a:lnTo>
                    <a:pt x="1723604" y="0"/>
                  </a:lnTo>
                  <a:cubicBezTo>
                    <a:pt x="1748012" y="0"/>
                    <a:pt x="1767799" y="19787"/>
                    <a:pt x="1767799" y="44195"/>
                  </a:cubicBezTo>
                  <a:lnTo>
                    <a:pt x="1767799" y="397754"/>
                  </a:lnTo>
                  <a:cubicBezTo>
                    <a:pt x="1767799" y="422162"/>
                    <a:pt x="1748012" y="441949"/>
                    <a:pt x="1723604" y="441949"/>
                  </a:cubicBezTo>
                  <a:lnTo>
                    <a:pt x="44195" y="441949"/>
                  </a:lnTo>
                  <a:cubicBezTo>
                    <a:pt x="19787" y="441949"/>
                    <a:pt x="0" y="422162"/>
                    <a:pt x="0" y="397754"/>
                  </a:cubicBezTo>
                  <a:lnTo>
                    <a:pt x="0" y="44195"/>
                  </a:lnTo>
                  <a:close/>
                </a:path>
              </a:pathLst>
            </a:custGeom>
            <a:solidFill>
              <a:schemeClr val="accent2">
                <a:lumMod val="40000"/>
                <a:lumOff val="60000"/>
                <a:alpha val="90000"/>
              </a:schemeClr>
            </a:solidFill>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454" tIns="29454" rIns="29454" bIns="29454" numCol="1" spcCol="1270" anchor="ctr" anchorCtr="0">
              <a:noAutofit/>
            </a:bodyPr>
            <a:lstStyle/>
            <a:p>
              <a:pPr lvl="0" algn="ctr" defTabSz="577850">
                <a:lnSpc>
                  <a:spcPct val="90000"/>
                </a:lnSpc>
                <a:spcBef>
                  <a:spcPct val="0"/>
                </a:spcBef>
                <a:spcAft>
                  <a:spcPct val="35000"/>
                </a:spcAft>
              </a:pPr>
              <a:r>
                <a:rPr lang="en-US" sz="1600" kern="1200" dirty="0"/>
                <a:t>Betterment Levy</a:t>
              </a:r>
            </a:p>
          </p:txBody>
        </p:sp>
        <p:sp>
          <p:nvSpPr>
            <p:cNvPr id="13" name="Freeform 12"/>
            <p:cNvSpPr/>
            <p:nvPr/>
          </p:nvSpPr>
          <p:spPr>
            <a:xfrm>
              <a:off x="4234617" y="3636650"/>
              <a:ext cx="1767799" cy="441949"/>
            </a:xfrm>
            <a:custGeom>
              <a:avLst/>
              <a:gdLst>
                <a:gd name="connsiteX0" fmla="*/ 0 w 1767799"/>
                <a:gd name="connsiteY0" fmla="*/ 44195 h 441949"/>
                <a:gd name="connsiteX1" fmla="*/ 44195 w 1767799"/>
                <a:gd name="connsiteY1" fmla="*/ 0 h 441949"/>
                <a:gd name="connsiteX2" fmla="*/ 1723604 w 1767799"/>
                <a:gd name="connsiteY2" fmla="*/ 0 h 441949"/>
                <a:gd name="connsiteX3" fmla="*/ 1767799 w 1767799"/>
                <a:gd name="connsiteY3" fmla="*/ 44195 h 441949"/>
                <a:gd name="connsiteX4" fmla="*/ 1767799 w 1767799"/>
                <a:gd name="connsiteY4" fmla="*/ 397754 h 441949"/>
                <a:gd name="connsiteX5" fmla="*/ 1723604 w 1767799"/>
                <a:gd name="connsiteY5" fmla="*/ 441949 h 441949"/>
                <a:gd name="connsiteX6" fmla="*/ 44195 w 1767799"/>
                <a:gd name="connsiteY6" fmla="*/ 441949 h 441949"/>
                <a:gd name="connsiteX7" fmla="*/ 0 w 1767799"/>
                <a:gd name="connsiteY7" fmla="*/ 397754 h 441949"/>
                <a:gd name="connsiteX8" fmla="*/ 0 w 1767799"/>
                <a:gd name="connsiteY8" fmla="*/ 44195 h 44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799" h="441949">
                  <a:moveTo>
                    <a:pt x="0" y="44195"/>
                  </a:moveTo>
                  <a:cubicBezTo>
                    <a:pt x="0" y="19787"/>
                    <a:pt x="19787" y="0"/>
                    <a:pt x="44195" y="0"/>
                  </a:cubicBezTo>
                  <a:lnTo>
                    <a:pt x="1723604" y="0"/>
                  </a:lnTo>
                  <a:cubicBezTo>
                    <a:pt x="1748012" y="0"/>
                    <a:pt x="1767799" y="19787"/>
                    <a:pt x="1767799" y="44195"/>
                  </a:cubicBezTo>
                  <a:lnTo>
                    <a:pt x="1767799" y="397754"/>
                  </a:lnTo>
                  <a:cubicBezTo>
                    <a:pt x="1767799" y="422162"/>
                    <a:pt x="1748012" y="441949"/>
                    <a:pt x="1723604" y="441949"/>
                  </a:cubicBezTo>
                  <a:lnTo>
                    <a:pt x="44195" y="441949"/>
                  </a:lnTo>
                  <a:cubicBezTo>
                    <a:pt x="19787" y="441949"/>
                    <a:pt x="0" y="422162"/>
                    <a:pt x="0" y="397754"/>
                  </a:cubicBezTo>
                  <a:lnTo>
                    <a:pt x="0" y="44195"/>
                  </a:lnTo>
                  <a:close/>
                </a:path>
              </a:pathLst>
            </a:custGeom>
            <a:solidFill>
              <a:schemeClr val="accent2">
                <a:lumMod val="40000"/>
                <a:lumOff val="60000"/>
                <a:alpha val="90000"/>
              </a:schemeClr>
            </a:solidFill>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454" tIns="29454" rIns="29454" bIns="29454" numCol="1" spcCol="1270" anchor="ctr" anchorCtr="0">
              <a:noAutofit/>
            </a:bodyPr>
            <a:lstStyle/>
            <a:p>
              <a:pPr lvl="0" algn="ctr" defTabSz="577850">
                <a:lnSpc>
                  <a:spcPct val="90000"/>
                </a:lnSpc>
                <a:spcBef>
                  <a:spcPct val="0"/>
                </a:spcBef>
                <a:spcAft>
                  <a:spcPct val="35000"/>
                </a:spcAft>
              </a:pPr>
              <a:r>
                <a:rPr lang="en-US" sz="1600" kern="1200" dirty="0"/>
                <a:t>Special Assessment Districts</a:t>
              </a:r>
            </a:p>
          </p:txBody>
        </p:sp>
        <p:sp>
          <p:nvSpPr>
            <p:cNvPr id="15" name="Freeform 14"/>
            <p:cNvSpPr/>
            <p:nvPr/>
          </p:nvSpPr>
          <p:spPr>
            <a:xfrm>
              <a:off x="4234617" y="4233282"/>
              <a:ext cx="1767799" cy="441949"/>
            </a:xfrm>
            <a:custGeom>
              <a:avLst/>
              <a:gdLst>
                <a:gd name="connsiteX0" fmla="*/ 0 w 1767799"/>
                <a:gd name="connsiteY0" fmla="*/ 44195 h 441949"/>
                <a:gd name="connsiteX1" fmla="*/ 44195 w 1767799"/>
                <a:gd name="connsiteY1" fmla="*/ 0 h 441949"/>
                <a:gd name="connsiteX2" fmla="*/ 1723604 w 1767799"/>
                <a:gd name="connsiteY2" fmla="*/ 0 h 441949"/>
                <a:gd name="connsiteX3" fmla="*/ 1767799 w 1767799"/>
                <a:gd name="connsiteY3" fmla="*/ 44195 h 441949"/>
                <a:gd name="connsiteX4" fmla="*/ 1767799 w 1767799"/>
                <a:gd name="connsiteY4" fmla="*/ 397754 h 441949"/>
                <a:gd name="connsiteX5" fmla="*/ 1723604 w 1767799"/>
                <a:gd name="connsiteY5" fmla="*/ 441949 h 441949"/>
                <a:gd name="connsiteX6" fmla="*/ 44195 w 1767799"/>
                <a:gd name="connsiteY6" fmla="*/ 441949 h 441949"/>
                <a:gd name="connsiteX7" fmla="*/ 0 w 1767799"/>
                <a:gd name="connsiteY7" fmla="*/ 397754 h 441949"/>
                <a:gd name="connsiteX8" fmla="*/ 0 w 1767799"/>
                <a:gd name="connsiteY8" fmla="*/ 44195 h 44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799" h="441949">
                  <a:moveTo>
                    <a:pt x="0" y="44195"/>
                  </a:moveTo>
                  <a:cubicBezTo>
                    <a:pt x="0" y="19787"/>
                    <a:pt x="19787" y="0"/>
                    <a:pt x="44195" y="0"/>
                  </a:cubicBezTo>
                  <a:lnTo>
                    <a:pt x="1723604" y="0"/>
                  </a:lnTo>
                  <a:cubicBezTo>
                    <a:pt x="1748012" y="0"/>
                    <a:pt x="1767799" y="19787"/>
                    <a:pt x="1767799" y="44195"/>
                  </a:cubicBezTo>
                  <a:lnTo>
                    <a:pt x="1767799" y="397754"/>
                  </a:lnTo>
                  <a:cubicBezTo>
                    <a:pt x="1767799" y="422162"/>
                    <a:pt x="1748012" y="441949"/>
                    <a:pt x="1723604" y="441949"/>
                  </a:cubicBezTo>
                  <a:lnTo>
                    <a:pt x="44195" y="441949"/>
                  </a:lnTo>
                  <a:cubicBezTo>
                    <a:pt x="19787" y="441949"/>
                    <a:pt x="0" y="422162"/>
                    <a:pt x="0" y="397754"/>
                  </a:cubicBezTo>
                  <a:lnTo>
                    <a:pt x="0" y="44195"/>
                  </a:lnTo>
                  <a:close/>
                </a:path>
              </a:pathLst>
            </a:custGeom>
            <a:solidFill>
              <a:schemeClr val="accent2">
                <a:lumMod val="40000"/>
                <a:lumOff val="60000"/>
                <a:alpha val="90000"/>
              </a:schemeClr>
            </a:solidFill>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454" tIns="29454" rIns="29454" bIns="29454" numCol="1" spcCol="1270" anchor="ctr" anchorCtr="0">
              <a:noAutofit/>
            </a:bodyPr>
            <a:lstStyle/>
            <a:p>
              <a:pPr lvl="0" algn="ctr" defTabSz="577850">
                <a:lnSpc>
                  <a:spcPct val="90000"/>
                </a:lnSpc>
                <a:spcBef>
                  <a:spcPct val="0"/>
                </a:spcBef>
                <a:spcAft>
                  <a:spcPct val="35000"/>
                </a:spcAft>
              </a:pPr>
              <a:r>
                <a:rPr lang="en-US" sz="1600" kern="1200" dirty="0"/>
                <a:t>Sale of Public Land or Public Air Rights</a:t>
              </a:r>
            </a:p>
          </p:txBody>
        </p:sp>
        <p:sp>
          <p:nvSpPr>
            <p:cNvPr id="17" name="Freeform 16"/>
            <p:cNvSpPr/>
            <p:nvPr/>
          </p:nvSpPr>
          <p:spPr>
            <a:xfrm>
              <a:off x="4234617" y="4829914"/>
              <a:ext cx="1767799" cy="441949"/>
            </a:xfrm>
            <a:custGeom>
              <a:avLst/>
              <a:gdLst>
                <a:gd name="connsiteX0" fmla="*/ 0 w 1767799"/>
                <a:gd name="connsiteY0" fmla="*/ 44195 h 441949"/>
                <a:gd name="connsiteX1" fmla="*/ 44195 w 1767799"/>
                <a:gd name="connsiteY1" fmla="*/ 0 h 441949"/>
                <a:gd name="connsiteX2" fmla="*/ 1723604 w 1767799"/>
                <a:gd name="connsiteY2" fmla="*/ 0 h 441949"/>
                <a:gd name="connsiteX3" fmla="*/ 1767799 w 1767799"/>
                <a:gd name="connsiteY3" fmla="*/ 44195 h 441949"/>
                <a:gd name="connsiteX4" fmla="*/ 1767799 w 1767799"/>
                <a:gd name="connsiteY4" fmla="*/ 397754 h 441949"/>
                <a:gd name="connsiteX5" fmla="*/ 1723604 w 1767799"/>
                <a:gd name="connsiteY5" fmla="*/ 441949 h 441949"/>
                <a:gd name="connsiteX6" fmla="*/ 44195 w 1767799"/>
                <a:gd name="connsiteY6" fmla="*/ 441949 h 441949"/>
                <a:gd name="connsiteX7" fmla="*/ 0 w 1767799"/>
                <a:gd name="connsiteY7" fmla="*/ 397754 h 441949"/>
                <a:gd name="connsiteX8" fmla="*/ 0 w 1767799"/>
                <a:gd name="connsiteY8" fmla="*/ 44195 h 44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799" h="441949">
                  <a:moveTo>
                    <a:pt x="0" y="44195"/>
                  </a:moveTo>
                  <a:cubicBezTo>
                    <a:pt x="0" y="19787"/>
                    <a:pt x="19787" y="0"/>
                    <a:pt x="44195" y="0"/>
                  </a:cubicBezTo>
                  <a:lnTo>
                    <a:pt x="1723604" y="0"/>
                  </a:lnTo>
                  <a:cubicBezTo>
                    <a:pt x="1748012" y="0"/>
                    <a:pt x="1767799" y="19787"/>
                    <a:pt x="1767799" y="44195"/>
                  </a:cubicBezTo>
                  <a:lnTo>
                    <a:pt x="1767799" y="397754"/>
                  </a:lnTo>
                  <a:cubicBezTo>
                    <a:pt x="1767799" y="422162"/>
                    <a:pt x="1748012" y="441949"/>
                    <a:pt x="1723604" y="441949"/>
                  </a:cubicBezTo>
                  <a:lnTo>
                    <a:pt x="44195" y="441949"/>
                  </a:lnTo>
                  <a:cubicBezTo>
                    <a:pt x="19787" y="441949"/>
                    <a:pt x="0" y="422162"/>
                    <a:pt x="0" y="397754"/>
                  </a:cubicBezTo>
                  <a:lnTo>
                    <a:pt x="0" y="44195"/>
                  </a:lnTo>
                  <a:close/>
                </a:path>
              </a:pathLst>
            </a:custGeom>
            <a:solidFill>
              <a:schemeClr val="accent2">
                <a:lumMod val="40000"/>
                <a:lumOff val="60000"/>
                <a:alpha val="90000"/>
              </a:schemeClr>
            </a:solidFill>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454" tIns="29454" rIns="29454" bIns="29454" numCol="1" spcCol="1270" anchor="ctr" anchorCtr="0">
              <a:noAutofit/>
            </a:bodyPr>
            <a:lstStyle/>
            <a:p>
              <a:pPr lvl="0" algn="ctr" defTabSz="577850">
                <a:lnSpc>
                  <a:spcPct val="90000"/>
                </a:lnSpc>
                <a:spcBef>
                  <a:spcPct val="0"/>
                </a:spcBef>
                <a:spcAft>
                  <a:spcPct val="35000"/>
                </a:spcAft>
              </a:pPr>
              <a:r>
                <a:rPr lang="en-US" sz="1600" kern="1200" dirty="0"/>
                <a:t>Lease of Public Land or Public Air Rights</a:t>
              </a:r>
            </a:p>
          </p:txBody>
        </p:sp>
        <p:sp>
          <p:nvSpPr>
            <p:cNvPr id="19" name="Freeform 18"/>
            <p:cNvSpPr/>
            <p:nvPr/>
          </p:nvSpPr>
          <p:spPr>
            <a:xfrm>
              <a:off x="4234617" y="5426547"/>
              <a:ext cx="1767799" cy="441949"/>
            </a:xfrm>
            <a:custGeom>
              <a:avLst/>
              <a:gdLst>
                <a:gd name="connsiteX0" fmla="*/ 0 w 1767799"/>
                <a:gd name="connsiteY0" fmla="*/ 44195 h 441949"/>
                <a:gd name="connsiteX1" fmla="*/ 44195 w 1767799"/>
                <a:gd name="connsiteY1" fmla="*/ 0 h 441949"/>
                <a:gd name="connsiteX2" fmla="*/ 1723604 w 1767799"/>
                <a:gd name="connsiteY2" fmla="*/ 0 h 441949"/>
                <a:gd name="connsiteX3" fmla="*/ 1767799 w 1767799"/>
                <a:gd name="connsiteY3" fmla="*/ 44195 h 441949"/>
                <a:gd name="connsiteX4" fmla="*/ 1767799 w 1767799"/>
                <a:gd name="connsiteY4" fmla="*/ 397754 h 441949"/>
                <a:gd name="connsiteX5" fmla="*/ 1723604 w 1767799"/>
                <a:gd name="connsiteY5" fmla="*/ 441949 h 441949"/>
                <a:gd name="connsiteX6" fmla="*/ 44195 w 1767799"/>
                <a:gd name="connsiteY6" fmla="*/ 441949 h 441949"/>
                <a:gd name="connsiteX7" fmla="*/ 0 w 1767799"/>
                <a:gd name="connsiteY7" fmla="*/ 397754 h 441949"/>
                <a:gd name="connsiteX8" fmla="*/ 0 w 1767799"/>
                <a:gd name="connsiteY8" fmla="*/ 44195 h 44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799" h="441949">
                  <a:moveTo>
                    <a:pt x="0" y="44195"/>
                  </a:moveTo>
                  <a:cubicBezTo>
                    <a:pt x="0" y="19787"/>
                    <a:pt x="19787" y="0"/>
                    <a:pt x="44195" y="0"/>
                  </a:cubicBezTo>
                  <a:lnTo>
                    <a:pt x="1723604" y="0"/>
                  </a:lnTo>
                  <a:cubicBezTo>
                    <a:pt x="1748012" y="0"/>
                    <a:pt x="1767799" y="19787"/>
                    <a:pt x="1767799" y="44195"/>
                  </a:cubicBezTo>
                  <a:lnTo>
                    <a:pt x="1767799" y="397754"/>
                  </a:lnTo>
                  <a:cubicBezTo>
                    <a:pt x="1767799" y="422162"/>
                    <a:pt x="1748012" y="441949"/>
                    <a:pt x="1723604" y="441949"/>
                  </a:cubicBezTo>
                  <a:lnTo>
                    <a:pt x="44195" y="441949"/>
                  </a:lnTo>
                  <a:cubicBezTo>
                    <a:pt x="19787" y="441949"/>
                    <a:pt x="0" y="422162"/>
                    <a:pt x="0" y="397754"/>
                  </a:cubicBezTo>
                  <a:lnTo>
                    <a:pt x="0" y="44195"/>
                  </a:lnTo>
                  <a:close/>
                </a:path>
              </a:pathLst>
            </a:custGeom>
            <a:solidFill>
              <a:schemeClr val="accent2">
                <a:lumMod val="40000"/>
                <a:lumOff val="60000"/>
                <a:alpha val="90000"/>
              </a:schemeClr>
            </a:solidFill>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454" tIns="29454" rIns="29454" bIns="29454" numCol="1" spcCol="1270" anchor="ctr" anchorCtr="0">
              <a:noAutofit/>
            </a:bodyPr>
            <a:lstStyle/>
            <a:p>
              <a:pPr lvl="0" algn="ctr" defTabSz="577850">
                <a:lnSpc>
                  <a:spcPct val="90000"/>
                </a:lnSpc>
                <a:spcBef>
                  <a:spcPct val="0"/>
                </a:spcBef>
                <a:spcAft>
                  <a:spcPct val="35000"/>
                </a:spcAft>
              </a:pPr>
              <a:r>
                <a:rPr lang="en-US" sz="1600" kern="1200" dirty="0"/>
                <a:t>Joint Development Fee &amp; Interface Fee</a:t>
              </a:r>
            </a:p>
          </p:txBody>
        </p:sp>
        <p:sp>
          <p:nvSpPr>
            <p:cNvPr id="20" name="Freeform 19"/>
            <p:cNvSpPr/>
            <p:nvPr/>
          </p:nvSpPr>
          <p:spPr>
            <a:xfrm>
              <a:off x="6249908" y="1846754"/>
              <a:ext cx="1767799" cy="441949"/>
            </a:xfrm>
            <a:custGeom>
              <a:avLst/>
              <a:gdLst>
                <a:gd name="connsiteX0" fmla="*/ 0 w 1767799"/>
                <a:gd name="connsiteY0" fmla="*/ 44195 h 441949"/>
                <a:gd name="connsiteX1" fmla="*/ 44195 w 1767799"/>
                <a:gd name="connsiteY1" fmla="*/ 0 h 441949"/>
                <a:gd name="connsiteX2" fmla="*/ 1723604 w 1767799"/>
                <a:gd name="connsiteY2" fmla="*/ 0 h 441949"/>
                <a:gd name="connsiteX3" fmla="*/ 1767799 w 1767799"/>
                <a:gd name="connsiteY3" fmla="*/ 44195 h 441949"/>
                <a:gd name="connsiteX4" fmla="*/ 1767799 w 1767799"/>
                <a:gd name="connsiteY4" fmla="*/ 397754 h 441949"/>
                <a:gd name="connsiteX5" fmla="*/ 1723604 w 1767799"/>
                <a:gd name="connsiteY5" fmla="*/ 441949 h 441949"/>
                <a:gd name="connsiteX6" fmla="*/ 44195 w 1767799"/>
                <a:gd name="connsiteY6" fmla="*/ 441949 h 441949"/>
                <a:gd name="connsiteX7" fmla="*/ 0 w 1767799"/>
                <a:gd name="connsiteY7" fmla="*/ 397754 h 441949"/>
                <a:gd name="connsiteX8" fmla="*/ 0 w 1767799"/>
                <a:gd name="connsiteY8" fmla="*/ 44195 h 44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799" h="441949">
                  <a:moveTo>
                    <a:pt x="0" y="44195"/>
                  </a:moveTo>
                  <a:cubicBezTo>
                    <a:pt x="0" y="19787"/>
                    <a:pt x="19787" y="0"/>
                    <a:pt x="44195" y="0"/>
                  </a:cubicBezTo>
                  <a:lnTo>
                    <a:pt x="1723604" y="0"/>
                  </a:lnTo>
                  <a:cubicBezTo>
                    <a:pt x="1748012" y="0"/>
                    <a:pt x="1767799" y="19787"/>
                    <a:pt x="1767799" y="44195"/>
                  </a:cubicBezTo>
                  <a:lnTo>
                    <a:pt x="1767799" y="397754"/>
                  </a:lnTo>
                  <a:cubicBezTo>
                    <a:pt x="1767799" y="422162"/>
                    <a:pt x="1748012" y="441949"/>
                    <a:pt x="1723604" y="441949"/>
                  </a:cubicBezTo>
                  <a:lnTo>
                    <a:pt x="44195" y="441949"/>
                  </a:lnTo>
                  <a:cubicBezTo>
                    <a:pt x="19787" y="441949"/>
                    <a:pt x="0" y="422162"/>
                    <a:pt x="0" y="397754"/>
                  </a:cubicBezTo>
                  <a:lnTo>
                    <a:pt x="0" y="44195"/>
                  </a:lnTo>
                  <a:close/>
                </a:path>
              </a:pathLst>
            </a:custGeom>
            <a:solidFill>
              <a:schemeClr val="accent5"/>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0724" tIns="30724" rIns="30724" bIns="30724" numCol="1" spcCol="1270" anchor="ctr" anchorCtr="0">
              <a:noAutofit/>
            </a:bodyPr>
            <a:lstStyle/>
            <a:p>
              <a:pPr lvl="0" algn="ctr" defTabSz="622300">
                <a:lnSpc>
                  <a:spcPct val="90000"/>
                </a:lnSpc>
                <a:spcBef>
                  <a:spcPct val="0"/>
                </a:spcBef>
                <a:spcAft>
                  <a:spcPct val="35000"/>
                </a:spcAft>
              </a:pPr>
              <a:r>
                <a:rPr lang="en-US" kern="1200" dirty="0"/>
                <a:t>Land Value Return-Like</a:t>
              </a:r>
            </a:p>
          </p:txBody>
        </p:sp>
        <p:sp>
          <p:nvSpPr>
            <p:cNvPr id="22" name="Freeform 21"/>
            <p:cNvSpPr/>
            <p:nvPr/>
          </p:nvSpPr>
          <p:spPr>
            <a:xfrm>
              <a:off x="6249908" y="2443386"/>
              <a:ext cx="1767799" cy="441949"/>
            </a:xfrm>
            <a:custGeom>
              <a:avLst/>
              <a:gdLst>
                <a:gd name="connsiteX0" fmla="*/ 0 w 1767799"/>
                <a:gd name="connsiteY0" fmla="*/ 44195 h 441949"/>
                <a:gd name="connsiteX1" fmla="*/ 44195 w 1767799"/>
                <a:gd name="connsiteY1" fmla="*/ 0 h 441949"/>
                <a:gd name="connsiteX2" fmla="*/ 1723604 w 1767799"/>
                <a:gd name="connsiteY2" fmla="*/ 0 h 441949"/>
                <a:gd name="connsiteX3" fmla="*/ 1767799 w 1767799"/>
                <a:gd name="connsiteY3" fmla="*/ 44195 h 441949"/>
                <a:gd name="connsiteX4" fmla="*/ 1767799 w 1767799"/>
                <a:gd name="connsiteY4" fmla="*/ 397754 h 441949"/>
                <a:gd name="connsiteX5" fmla="*/ 1723604 w 1767799"/>
                <a:gd name="connsiteY5" fmla="*/ 441949 h 441949"/>
                <a:gd name="connsiteX6" fmla="*/ 44195 w 1767799"/>
                <a:gd name="connsiteY6" fmla="*/ 441949 h 441949"/>
                <a:gd name="connsiteX7" fmla="*/ 0 w 1767799"/>
                <a:gd name="connsiteY7" fmla="*/ 397754 h 441949"/>
                <a:gd name="connsiteX8" fmla="*/ 0 w 1767799"/>
                <a:gd name="connsiteY8" fmla="*/ 44195 h 44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799" h="441949">
                  <a:moveTo>
                    <a:pt x="0" y="44195"/>
                  </a:moveTo>
                  <a:cubicBezTo>
                    <a:pt x="0" y="19787"/>
                    <a:pt x="19787" y="0"/>
                    <a:pt x="44195" y="0"/>
                  </a:cubicBezTo>
                  <a:lnTo>
                    <a:pt x="1723604" y="0"/>
                  </a:lnTo>
                  <a:cubicBezTo>
                    <a:pt x="1748012" y="0"/>
                    <a:pt x="1767799" y="19787"/>
                    <a:pt x="1767799" y="44195"/>
                  </a:cubicBezTo>
                  <a:lnTo>
                    <a:pt x="1767799" y="397754"/>
                  </a:lnTo>
                  <a:cubicBezTo>
                    <a:pt x="1767799" y="422162"/>
                    <a:pt x="1748012" y="441949"/>
                    <a:pt x="1723604" y="441949"/>
                  </a:cubicBezTo>
                  <a:lnTo>
                    <a:pt x="44195" y="441949"/>
                  </a:lnTo>
                  <a:cubicBezTo>
                    <a:pt x="19787" y="441949"/>
                    <a:pt x="0" y="422162"/>
                    <a:pt x="0" y="397754"/>
                  </a:cubicBezTo>
                  <a:lnTo>
                    <a:pt x="0" y="44195"/>
                  </a:lnTo>
                  <a:close/>
                </a:path>
              </a:pathLst>
            </a:custGeom>
            <a:solidFill>
              <a:schemeClr val="accent5">
                <a:lumMod val="40000"/>
                <a:lumOff val="60000"/>
                <a:alpha val="90000"/>
              </a:schemeClr>
            </a:solidFill>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454" tIns="29454" rIns="29454" bIns="29454" numCol="1" spcCol="1270" anchor="ctr" anchorCtr="0">
              <a:noAutofit/>
            </a:bodyPr>
            <a:lstStyle/>
            <a:p>
              <a:pPr lvl="0" algn="ctr" defTabSz="577850">
                <a:lnSpc>
                  <a:spcPct val="90000"/>
                </a:lnSpc>
                <a:spcBef>
                  <a:spcPct val="0"/>
                </a:spcBef>
                <a:spcAft>
                  <a:spcPct val="35000"/>
                </a:spcAft>
              </a:pPr>
              <a:r>
                <a:rPr lang="en-US" sz="1600" kern="1200" dirty="0"/>
                <a:t>Transportation Utility Fee</a:t>
              </a:r>
            </a:p>
          </p:txBody>
        </p:sp>
        <p:sp>
          <p:nvSpPr>
            <p:cNvPr id="24" name="Freeform 23"/>
            <p:cNvSpPr/>
            <p:nvPr/>
          </p:nvSpPr>
          <p:spPr>
            <a:xfrm>
              <a:off x="6249908" y="3040018"/>
              <a:ext cx="1767799" cy="441949"/>
            </a:xfrm>
            <a:custGeom>
              <a:avLst/>
              <a:gdLst>
                <a:gd name="connsiteX0" fmla="*/ 0 w 1767799"/>
                <a:gd name="connsiteY0" fmla="*/ 44195 h 441949"/>
                <a:gd name="connsiteX1" fmla="*/ 44195 w 1767799"/>
                <a:gd name="connsiteY1" fmla="*/ 0 h 441949"/>
                <a:gd name="connsiteX2" fmla="*/ 1723604 w 1767799"/>
                <a:gd name="connsiteY2" fmla="*/ 0 h 441949"/>
                <a:gd name="connsiteX3" fmla="*/ 1767799 w 1767799"/>
                <a:gd name="connsiteY3" fmla="*/ 44195 h 441949"/>
                <a:gd name="connsiteX4" fmla="*/ 1767799 w 1767799"/>
                <a:gd name="connsiteY4" fmla="*/ 397754 h 441949"/>
                <a:gd name="connsiteX5" fmla="*/ 1723604 w 1767799"/>
                <a:gd name="connsiteY5" fmla="*/ 441949 h 441949"/>
                <a:gd name="connsiteX6" fmla="*/ 44195 w 1767799"/>
                <a:gd name="connsiteY6" fmla="*/ 441949 h 441949"/>
                <a:gd name="connsiteX7" fmla="*/ 0 w 1767799"/>
                <a:gd name="connsiteY7" fmla="*/ 397754 h 441949"/>
                <a:gd name="connsiteX8" fmla="*/ 0 w 1767799"/>
                <a:gd name="connsiteY8" fmla="*/ 44195 h 44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799" h="441949">
                  <a:moveTo>
                    <a:pt x="0" y="44195"/>
                  </a:moveTo>
                  <a:cubicBezTo>
                    <a:pt x="0" y="19787"/>
                    <a:pt x="19787" y="0"/>
                    <a:pt x="44195" y="0"/>
                  </a:cubicBezTo>
                  <a:lnTo>
                    <a:pt x="1723604" y="0"/>
                  </a:lnTo>
                  <a:cubicBezTo>
                    <a:pt x="1748012" y="0"/>
                    <a:pt x="1767799" y="19787"/>
                    <a:pt x="1767799" y="44195"/>
                  </a:cubicBezTo>
                  <a:lnTo>
                    <a:pt x="1767799" y="397754"/>
                  </a:lnTo>
                  <a:cubicBezTo>
                    <a:pt x="1767799" y="422162"/>
                    <a:pt x="1748012" y="441949"/>
                    <a:pt x="1723604" y="441949"/>
                  </a:cubicBezTo>
                  <a:lnTo>
                    <a:pt x="44195" y="441949"/>
                  </a:lnTo>
                  <a:cubicBezTo>
                    <a:pt x="19787" y="441949"/>
                    <a:pt x="0" y="422162"/>
                    <a:pt x="0" y="397754"/>
                  </a:cubicBezTo>
                  <a:lnTo>
                    <a:pt x="0" y="44195"/>
                  </a:lnTo>
                  <a:close/>
                </a:path>
              </a:pathLst>
            </a:custGeom>
            <a:solidFill>
              <a:schemeClr val="accent5">
                <a:lumMod val="40000"/>
                <a:lumOff val="60000"/>
                <a:alpha val="90000"/>
              </a:schemeClr>
            </a:solidFill>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454" tIns="29454" rIns="29454" bIns="29454" numCol="1" spcCol="1270" anchor="ctr" anchorCtr="0">
              <a:noAutofit/>
            </a:bodyPr>
            <a:lstStyle/>
            <a:p>
              <a:pPr lvl="0" algn="ctr" defTabSz="577850">
                <a:lnSpc>
                  <a:spcPct val="90000"/>
                </a:lnSpc>
                <a:spcBef>
                  <a:spcPct val="0"/>
                </a:spcBef>
                <a:spcAft>
                  <a:spcPct val="35000"/>
                </a:spcAft>
              </a:pPr>
              <a:r>
                <a:rPr lang="en-US" sz="1600" kern="1200" dirty="0"/>
                <a:t>Tax Increment Financing</a:t>
              </a:r>
            </a:p>
          </p:txBody>
        </p:sp>
        <p:sp>
          <p:nvSpPr>
            <p:cNvPr id="26" name="Freeform 25"/>
            <p:cNvSpPr/>
            <p:nvPr/>
          </p:nvSpPr>
          <p:spPr>
            <a:xfrm>
              <a:off x="6249908" y="3636650"/>
              <a:ext cx="1767799" cy="441949"/>
            </a:xfrm>
            <a:custGeom>
              <a:avLst/>
              <a:gdLst>
                <a:gd name="connsiteX0" fmla="*/ 0 w 1767799"/>
                <a:gd name="connsiteY0" fmla="*/ 44195 h 441949"/>
                <a:gd name="connsiteX1" fmla="*/ 44195 w 1767799"/>
                <a:gd name="connsiteY1" fmla="*/ 0 h 441949"/>
                <a:gd name="connsiteX2" fmla="*/ 1723604 w 1767799"/>
                <a:gd name="connsiteY2" fmla="*/ 0 h 441949"/>
                <a:gd name="connsiteX3" fmla="*/ 1767799 w 1767799"/>
                <a:gd name="connsiteY3" fmla="*/ 44195 h 441949"/>
                <a:gd name="connsiteX4" fmla="*/ 1767799 w 1767799"/>
                <a:gd name="connsiteY4" fmla="*/ 397754 h 441949"/>
                <a:gd name="connsiteX5" fmla="*/ 1723604 w 1767799"/>
                <a:gd name="connsiteY5" fmla="*/ 441949 h 441949"/>
                <a:gd name="connsiteX6" fmla="*/ 44195 w 1767799"/>
                <a:gd name="connsiteY6" fmla="*/ 441949 h 441949"/>
                <a:gd name="connsiteX7" fmla="*/ 0 w 1767799"/>
                <a:gd name="connsiteY7" fmla="*/ 397754 h 441949"/>
                <a:gd name="connsiteX8" fmla="*/ 0 w 1767799"/>
                <a:gd name="connsiteY8" fmla="*/ 44195 h 44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799" h="441949">
                  <a:moveTo>
                    <a:pt x="0" y="44195"/>
                  </a:moveTo>
                  <a:cubicBezTo>
                    <a:pt x="0" y="19787"/>
                    <a:pt x="19787" y="0"/>
                    <a:pt x="44195" y="0"/>
                  </a:cubicBezTo>
                  <a:lnTo>
                    <a:pt x="1723604" y="0"/>
                  </a:lnTo>
                  <a:cubicBezTo>
                    <a:pt x="1748012" y="0"/>
                    <a:pt x="1767799" y="19787"/>
                    <a:pt x="1767799" y="44195"/>
                  </a:cubicBezTo>
                  <a:lnTo>
                    <a:pt x="1767799" y="397754"/>
                  </a:lnTo>
                  <a:cubicBezTo>
                    <a:pt x="1767799" y="422162"/>
                    <a:pt x="1748012" y="441949"/>
                    <a:pt x="1723604" y="441949"/>
                  </a:cubicBezTo>
                  <a:lnTo>
                    <a:pt x="44195" y="441949"/>
                  </a:lnTo>
                  <a:cubicBezTo>
                    <a:pt x="19787" y="441949"/>
                    <a:pt x="0" y="422162"/>
                    <a:pt x="0" y="397754"/>
                  </a:cubicBezTo>
                  <a:lnTo>
                    <a:pt x="0" y="44195"/>
                  </a:lnTo>
                  <a:close/>
                </a:path>
              </a:pathLst>
            </a:custGeom>
            <a:solidFill>
              <a:schemeClr val="accent5">
                <a:lumMod val="40000"/>
                <a:lumOff val="60000"/>
                <a:alpha val="90000"/>
              </a:schemeClr>
            </a:solidFill>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454" tIns="29454" rIns="29454" bIns="29454" numCol="1" spcCol="1270" anchor="ctr" anchorCtr="0">
              <a:noAutofit/>
            </a:bodyPr>
            <a:lstStyle/>
            <a:p>
              <a:pPr lvl="0" algn="ctr" defTabSz="577850">
                <a:lnSpc>
                  <a:spcPct val="90000"/>
                </a:lnSpc>
                <a:spcBef>
                  <a:spcPct val="0"/>
                </a:spcBef>
                <a:spcAft>
                  <a:spcPct val="35000"/>
                </a:spcAft>
              </a:pPr>
              <a:r>
                <a:rPr lang="en-US" sz="1600" kern="1200" dirty="0"/>
                <a:t>Development Impact Fee</a:t>
              </a:r>
            </a:p>
          </p:txBody>
        </p:sp>
        <p:sp>
          <p:nvSpPr>
            <p:cNvPr id="28" name="Freeform 27"/>
            <p:cNvSpPr/>
            <p:nvPr/>
          </p:nvSpPr>
          <p:spPr>
            <a:xfrm>
              <a:off x="6249908" y="4233282"/>
              <a:ext cx="1767799" cy="441949"/>
            </a:xfrm>
            <a:custGeom>
              <a:avLst/>
              <a:gdLst>
                <a:gd name="connsiteX0" fmla="*/ 0 w 1767799"/>
                <a:gd name="connsiteY0" fmla="*/ 44195 h 441949"/>
                <a:gd name="connsiteX1" fmla="*/ 44195 w 1767799"/>
                <a:gd name="connsiteY1" fmla="*/ 0 h 441949"/>
                <a:gd name="connsiteX2" fmla="*/ 1723604 w 1767799"/>
                <a:gd name="connsiteY2" fmla="*/ 0 h 441949"/>
                <a:gd name="connsiteX3" fmla="*/ 1767799 w 1767799"/>
                <a:gd name="connsiteY3" fmla="*/ 44195 h 441949"/>
                <a:gd name="connsiteX4" fmla="*/ 1767799 w 1767799"/>
                <a:gd name="connsiteY4" fmla="*/ 397754 h 441949"/>
                <a:gd name="connsiteX5" fmla="*/ 1723604 w 1767799"/>
                <a:gd name="connsiteY5" fmla="*/ 441949 h 441949"/>
                <a:gd name="connsiteX6" fmla="*/ 44195 w 1767799"/>
                <a:gd name="connsiteY6" fmla="*/ 441949 h 441949"/>
                <a:gd name="connsiteX7" fmla="*/ 0 w 1767799"/>
                <a:gd name="connsiteY7" fmla="*/ 397754 h 441949"/>
                <a:gd name="connsiteX8" fmla="*/ 0 w 1767799"/>
                <a:gd name="connsiteY8" fmla="*/ 44195 h 44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799" h="441949">
                  <a:moveTo>
                    <a:pt x="0" y="44195"/>
                  </a:moveTo>
                  <a:cubicBezTo>
                    <a:pt x="0" y="19787"/>
                    <a:pt x="19787" y="0"/>
                    <a:pt x="44195" y="0"/>
                  </a:cubicBezTo>
                  <a:lnTo>
                    <a:pt x="1723604" y="0"/>
                  </a:lnTo>
                  <a:cubicBezTo>
                    <a:pt x="1748012" y="0"/>
                    <a:pt x="1767799" y="19787"/>
                    <a:pt x="1767799" y="44195"/>
                  </a:cubicBezTo>
                  <a:lnTo>
                    <a:pt x="1767799" y="397754"/>
                  </a:lnTo>
                  <a:cubicBezTo>
                    <a:pt x="1767799" y="422162"/>
                    <a:pt x="1748012" y="441949"/>
                    <a:pt x="1723604" y="441949"/>
                  </a:cubicBezTo>
                  <a:lnTo>
                    <a:pt x="44195" y="441949"/>
                  </a:lnTo>
                  <a:cubicBezTo>
                    <a:pt x="19787" y="441949"/>
                    <a:pt x="0" y="422162"/>
                    <a:pt x="0" y="397754"/>
                  </a:cubicBezTo>
                  <a:lnTo>
                    <a:pt x="0" y="44195"/>
                  </a:lnTo>
                  <a:close/>
                </a:path>
              </a:pathLst>
            </a:custGeom>
            <a:solidFill>
              <a:schemeClr val="accent5">
                <a:lumMod val="40000"/>
                <a:lumOff val="60000"/>
                <a:alpha val="90000"/>
              </a:schemeClr>
            </a:solidFill>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454" tIns="29454" rIns="29454" bIns="29454" numCol="1" spcCol="1270" anchor="ctr" anchorCtr="0">
              <a:noAutofit/>
            </a:bodyPr>
            <a:lstStyle/>
            <a:p>
              <a:pPr lvl="0" algn="ctr" defTabSz="577850">
                <a:lnSpc>
                  <a:spcPct val="90000"/>
                </a:lnSpc>
                <a:spcBef>
                  <a:spcPct val="0"/>
                </a:spcBef>
                <a:spcAft>
                  <a:spcPct val="35000"/>
                </a:spcAft>
              </a:pPr>
              <a:r>
                <a:rPr lang="en-US" sz="1600" kern="1200" dirty="0"/>
                <a:t>Exaction or Proffer</a:t>
              </a:r>
            </a:p>
          </p:txBody>
        </p:sp>
      </p:grpSp>
      <p:sp>
        <p:nvSpPr>
          <p:cNvPr id="31" name="Slide Number Placeholder 30"/>
          <p:cNvSpPr>
            <a:spLocks noGrp="1"/>
          </p:cNvSpPr>
          <p:nvPr>
            <p:ph type="sldNum" sz="quarter" idx="12"/>
          </p:nvPr>
        </p:nvSpPr>
        <p:spPr/>
        <p:txBody>
          <a:bodyPr/>
          <a:lstStyle/>
          <a:p>
            <a:fld id="{4FAB73BC-B049-4115-A692-8D63A059BFB8}" type="slidenum">
              <a:rPr lang="en-US" smtClean="0"/>
              <a:pPr/>
              <a:t>12</a:t>
            </a:fld>
            <a:endParaRPr lang="en-US" dirty="0"/>
          </a:p>
        </p:txBody>
      </p:sp>
    </p:spTree>
    <p:extLst>
      <p:ext uri="{BB962C8B-B14F-4D97-AF65-F5344CB8AC3E}">
        <p14:creationId xmlns:p14="http://schemas.microsoft.com/office/powerpoint/2010/main" val="1244311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Land Value Return:</a:t>
            </a:r>
            <a:br>
              <a:rPr lang="en-US" sz="4000" dirty="0"/>
            </a:br>
            <a:r>
              <a:rPr lang="en-US" sz="3200" b="1" dirty="0">
                <a:solidFill>
                  <a:schemeClr val="accent2"/>
                </a:solidFill>
                <a:ea typeface="+mn-ea"/>
                <a:cs typeface="+mn-cs"/>
              </a:rPr>
              <a:t>Land Value Tax or Split Rate Tax</a:t>
            </a:r>
          </a:p>
        </p:txBody>
      </p:sp>
      <p:sp>
        <p:nvSpPr>
          <p:cNvPr id="3" name="Content Placeholder 2"/>
          <p:cNvSpPr>
            <a:spLocks noGrp="1"/>
          </p:cNvSpPr>
          <p:nvPr>
            <p:ph idx="1"/>
          </p:nvPr>
        </p:nvSpPr>
        <p:spPr>
          <a:xfrm>
            <a:off x="1178961" y="1753231"/>
            <a:ext cx="4625884" cy="3565072"/>
          </a:xfrm>
        </p:spPr>
        <p:txBody>
          <a:bodyPr>
            <a:noAutofit/>
          </a:bodyPr>
          <a:lstStyle/>
          <a:p>
            <a:pPr marL="0" lvl="1" indent="0">
              <a:spcBef>
                <a:spcPts val="1200"/>
              </a:spcBef>
              <a:spcAft>
                <a:spcPts val="200"/>
              </a:spcAft>
              <a:buSzPct val="100000"/>
              <a:buNone/>
            </a:pPr>
            <a:r>
              <a:rPr lang="en-US" sz="2000" i="1" dirty="0">
                <a:latin typeface="+mj-lt"/>
              </a:rPr>
              <a:t>Overview:</a:t>
            </a:r>
          </a:p>
          <a:p>
            <a:pPr marL="227013" lvl="1" indent="-227013">
              <a:spcBef>
                <a:spcPts val="1200"/>
              </a:spcBef>
              <a:spcAft>
                <a:spcPts val="200"/>
              </a:spcAft>
              <a:buSzPct val="100000"/>
              <a:buFont typeface="Wingdings" charset="2"/>
              <a:buChar char="§"/>
            </a:pPr>
            <a:r>
              <a:rPr lang="en-US" sz="2000" dirty="0">
                <a:latin typeface="+mj-lt"/>
              </a:rPr>
              <a:t>Variants of traditional property tax</a:t>
            </a:r>
          </a:p>
          <a:p>
            <a:pPr marL="227013" lvl="1" indent="-227013">
              <a:spcBef>
                <a:spcPts val="1200"/>
              </a:spcBef>
              <a:spcAft>
                <a:spcPts val="200"/>
              </a:spcAft>
              <a:buSzPct val="100000"/>
              <a:buFont typeface="Wingdings" charset="2"/>
              <a:buChar char="§"/>
            </a:pPr>
            <a:r>
              <a:rPr lang="en-US" sz="2000" dirty="0">
                <a:latin typeface="+mj-lt"/>
              </a:rPr>
              <a:t>Split Rate Tax: Land is taxed at a higher rate than improvements</a:t>
            </a:r>
          </a:p>
          <a:p>
            <a:pPr marL="227013" lvl="1" indent="-227013">
              <a:spcBef>
                <a:spcPts val="1200"/>
              </a:spcBef>
              <a:spcAft>
                <a:spcPts val="200"/>
              </a:spcAft>
              <a:buSzPct val="100000"/>
              <a:buFont typeface="Wingdings" charset="2"/>
              <a:buChar char="§"/>
            </a:pPr>
            <a:r>
              <a:rPr lang="en-US" sz="2000" dirty="0">
                <a:latin typeface="+mj-lt"/>
              </a:rPr>
              <a:t>Land Value Tax: Only land is taxed (no tax on improvements)</a:t>
            </a:r>
          </a:p>
          <a:p>
            <a:pPr marL="0" indent="0">
              <a:lnSpc>
                <a:spcPct val="120000"/>
              </a:lnSpc>
              <a:buClr>
                <a:schemeClr val="tx1">
                  <a:lumMod val="75000"/>
                  <a:lumOff val="25000"/>
                </a:schemeClr>
              </a:buClr>
              <a:buNone/>
            </a:pPr>
            <a:endParaRPr lang="en-US" dirty="0">
              <a:latin typeface="+mj-lt"/>
            </a:endParaRPr>
          </a:p>
        </p:txBody>
      </p:sp>
      <p:sp>
        <p:nvSpPr>
          <p:cNvPr id="5" name="Content Placeholder 2"/>
          <p:cNvSpPr txBox="1">
            <a:spLocks/>
          </p:cNvSpPr>
          <p:nvPr/>
        </p:nvSpPr>
        <p:spPr>
          <a:xfrm>
            <a:off x="6327322" y="1753231"/>
            <a:ext cx="5665676" cy="4526658"/>
          </a:xfrm>
          <a:prstGeom prst="rect">
            <a:avLst/>
          </a:prstGeom>
          <a:solidFill>
            <a:schemeClr val="accent6">
              <a:lumMod val="20000"/>
              <a:lumOff val="80000"/>
            </a:schemeClr>
          </a:solid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spcBef>
                <a:spcPts val="1000"/>
              </a:spcBef>
              <a:spcAft>
                <a:spcPts val="0"/>
              </a:spcAft>
              <a:buSzPct val="100000"/>
              <a:buNone/>
            </a:pPr>
            <a:r>
              <a:rPr lang="en-US" sz="2000" i="1" dirty="0">
                <a:latin typeface="+mj-lt"/>
              </a:rPr>
              <a:t>Case Example: </a:t>
            </a:r>
            <a:r>
              <a:rPr lang="en-US" sz="2000" dirty="0">
                <a:latin typeface="+mj-lt"/>
              </a:rPr>
              <a:t>McKeesport, Duquesne, and Clairton, PA</a:t>
            </a:r>
          </a:p>
          <a:p>
            <a:pPr marL="227013" lvl="1" indent="-227013">
              <a:spcBef>
                <a:spcPts val="1000"/>
              </a:spcBef>
              <a:spcAft>
                <a:spcPts val="0"/>
              </a:spcAft>
              <a:buSzPct val="100000"/>
              <a:buFont typeface="Wingdings" charset="2"/>
              <a:buChar char="§"/>
            </a:pPr>
            <a:r>
              <a:rPr lang="en-US" sz="2000" dirty="0">
                <a:latin typeface="+mj-lt"/>
              </a:rPr>
              <a:t>Distressed suburban Pittsburgh cities with year-over-year decline in building permits</a:t>
            </a:r>
          </a:p>
          <a:p>
            <a:pPr marL="227013" lvl="1" indent="-227013">
              <a:spcBef>
                <a:spcPts val="1000"/>
              </a:spcBef>
              <a:spcAft>
                <a:spcPts val="0"/>
              </a:spcAft>
              <a:buSzPct val="100000"/>
              <a:buFont typeface="Wingdings" charset="2"/>
              <a:buChar char="§"/>
            </a:pPr>
            <a:r>
              <a:rPr lang="en-US" sz="2000" dirty="0">
                <a:latin typeface="+mj-lt"/>
              </a:rPr>
              <a:t>McKeesport adopted split rate tax; building permits increased</a:t>
            </a:r>
          </a:p>
          <a:p>
            <a:pPr marL="227013" lvl="1" indent="-227013">
              <a:spcBef>
                <a:spcPts val="1000"/>
              </a:spcBef>
              <a:spcAft>
                <a:spcPts val="0"/>
              </a:spcAft>
              <a:buSzPct val="100000"/>
              <a:buFont typeface="Wingdings" charset="2"/>
              <a:buChar char="§"/>
            </a:pPr>
            <a:endParaRPr lang="en-US" sz="2000" dirty="0">
              <a:latin typeface="+mj-lt"/>
            </a:endParaRPr>
          </a:p>
          <a:p>
            <a:pPr marL="227013" lvl="1" indent="-227013">
              <a:spcBef>
                <a:spcPts val="1000"/>
              </a:spcBef>
              <a:spcAft>
                <a:spcPts val="0"/>
              </a:spcAft>
              <a:buSzPct val="100000"/>
              <a:buFont typeface="Wingdings" charset="2"/>
              <a:buChar char="§"/>
            </a:pPr>
            <a:endParaRPr lang="en-US" sz="2000" dirty="0">
              <a:latin typeface="+mj-lt"/>
            </a:endParaRPr>
          </a:p>
          <a:p>
            <a:pPr marL="227013" lvl="1" indent="-227013">
              <a:spcBef>
                <a:spcPts val="1000"/>
              </a:spcBef>
              <a:spcAft>
                <a:spcPts val="0"/>
              </a:spcAft>
              <a:buSzPct val="100000"/>
              <a:buFont typeface="Wingdings" charset="2"/>
              <a:buChar char="§"/>
            </a:pPr>
            <a:endParaRPr lang="en-US" sz="2000" dirty="0">
              <a:latin typeface="+mj-lt"/>
            </a:endParaRPr>
          </a:p>
          <a:p>
            <a:pPr marL="227013" lvl="1" indent="-227013">
              <a:spcBef>
                <a:spcPts val="1000"/>
              </a:spcBef>
              <a:spcAft>
                <a:spcPts val="0"/>
              </a:spcAft>
              <a:buSzPct val="100000"/>
              <a:buFont typeface="Wingdings" charset="2"/>
              <a:buChar char="§"/>
            </a:pPr>
            <a:r>
              <a:rPr lang="en-US" sz="2000" dirty="0">
                <a:latin typeface="+mj-lt"/>
              </a:rPr>
              <a:t>Revenues paid for locality’s general expenses including local transportation projects and, in rare cases, state projects</a:t>
            </a:r>
          </a:p>
          <a:p>
            <a:pPr marL="227013" lvl="1" indent="-227013">
              <a:spcBef>
                <a:spcPts val="1000"/>
              </a:spcBef>
              <a:spcAft>
                <a:spcPts val="0"/>
              </a:spcAft>
              <a:buSzPct val="100000"/>
              <a:buFont typeface="Wingdings" charset="2"/>
              <a:buChar char="§"/>
            </a:pPr>
            <a:r>
              <a:rPr lang="en-US" sz="2000" dirty="0">
                <a:latin typeface="+mj-lt"/>
              </a:rPr>
              <a:t>Increased infill development reduced transportation needs</a:t>
            </a: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7635861" y="3373380"/>
            <a:ext cx="2526121" cy="1286359"/>
          </a:xfrm>
          <a:prstGeom prst="rect">
            <a:avLst/>
          </a:prstGeom>
        </p:spPr>
      </p:pic>
      <p:sp>
        <p:nvSpPr>
          <p:cNvPr id="4" name="Slide Number Placeholder 3"/>
          <p:cNvSpPr>
            <a:spLocks noGrp="1"/>
          </p:cNvSpPr>
          <p:nvPr>
            <p:ph type="sldNum" sz="quarter" idx="12"/>
          </p:nvPr>
        </p:nvSpPr>
        <p:spPr/>
        <p:txBody>
          <a:bodyPr/>
          <a:lstStyle/>
          <a:p>
            <a:fld id="{4FAB73BC-B049-4115-A692-8D63A059BFB8}" type="slidenum">
              <a:rPr lang="en-US" smtClean="0"/>
              <a:pPr/>
              <a:t>13</a:t>
            </a:fld>
            <a:endParaRPr lang="en-US" dirty="0"/>
          </a:p>
        </p:txBody>
      </p:sp>
    </p:spTree>
    <p:extLst>
      <p:ext uri="{BB962C8B-B14F-4D97-AF65-F5344CB8AC3E}">
        <p14:creationId xmlns:p14="http://schemas.microsoft.com/office/powerpoint/2010/main" val="1740745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Land Value Return:</a:t>
            </a:r>
            <a:br>
              <a:rPr lang="en-US" sz="4000" dirty="0"/>
            </a:br>
            <a:r>
              <a:rPr lang="en-US" sz="3200" b="1" dirty="0">
                <a:solidFill>
                  <a:schemeClr val="accent2"/>
                </a:solidFill>
                <a:ea typeface="+mn-ea"/>
                <a:cs typeface="+mn-cs"/>
              </a:rPr>
              <a:t>Betterment Levy</a:t>
            </a:r>
          </a:p>
        </p:txBody>
      </p:sp>
      <p:sp>
        <p:nvSpPr>
          <p:cNvPr id="3" name="Content Placeholder 2"/>
          <p:cNvSpPr>
            <a:spLocks noGrp="1"/>
          </p:cNvSpPr>
          <p:nvPr>
            <p:ph idx="1"/>
          </p:nvPr>
        </p:nvSpPr>
        <p:spPr>
          <a:xfrm>
            <a:off x="1145725" y="1885049"/>
            <a:ext cx="4625884" cy="3565072"/>
          </a:xfrm>
        </p:spPr>
        <p:txBody>
          <a:bodyPr>
            <a:noAutofit/>
          </a:bodyPr>
          <a:lstStyle/>
          <a:p>
            <a:pPr marL="0" lvl="1" indent="0">
              <a:spcBef>
                <a:spcPts val="1200"/>
              </a:spcBef>
              <a:spcAft>
                <a:spcPts val="200"/>
              </a:spcAft>
              <a:buSzPct val="100000"/>
              <a:buNone/>
            </a:pPr>
            <a:r>
              <a:rPr lang="en-US" sz="2000" i="1" dirty="0">
                <a:latin typeface="+mj-lt"/>
              </a:rPr>
              <a:t>Overview:</a:t>
            </a:r>
          </a:p>
          <a:p>
            <a:pPr marL="227013" lvl="1" indent="-227013">
              <a:spcBef>
                <a:spcPts val="1200"/>
              </a:spcBef>
              <a:spcAft>
                <a:spcPts val="200"/>
              </a:spcAft>
              <a:buSzPct val="100000"/>
              <a:buFont typeface="Wingdings" charset="2"/>
              <a:buChar char="§"/>
            </a:pPr>
            <a:r>
              <a:rPr lang="en-US" sz="2000" dirty="0">
                <a:latin typeface="+mj-lt"/>
              </a:rPr>
              <a:t>One-time payments on actual (or estimated) increase in land value resulting from new or improved infrastructure</a:t>
            </a:r>
          </a:p>
          <a:p>
            <a:pPr marL="227013" lvl="1" indent="-227013">
              <a:spcBef>
                <a:spcPts val="1200"/>
              </a:spcBef>
              <a:spcAft>
                <a:spcPts val="200"/>
              </a:spcAft>
              <a:buSzPct val="100000"/>
              <a:buFont typeface="Wingdings" charset="2"/>
              <a:buChar char="§"/>
            </a:pPr>
            <a:r>
              <a:rPr lang="en-US" sz="2000" dirty="0">
                <a:latin typeface="+mj-lt"/>
              </a:rPr>
              <a:t>Not implemented in the U.S. to date and limited international examples</a:t>
            </a:r>
          </a:p>
          <a:p>
            <a:pPr marL="0" indent="0">
              <a:lnSpc>
                <a:spcPct val="120000"/>
              </a:lnSpc>
              <a:buClr>
                <a:schemeClr val="tx1">
                  <a:lumMod val="75000"/>
                  <a:lumOff val="25000"/>
                </a:schemeClr>
              </a:buClr>
              <a:buNone/>
            </a:pPr>
            <a:endParaRPr lang="en-US" dirty="0">
              <a:latin typeface="+mj-lt"/>
            </a:endParaRPr>
          </a:p>
        </p:txBody>
      </p:sp>
      <p:sp>
        <p:nvSpPr>
          <p:cNvPr id="5" name="Content Placeholder 2"/>
          <p:cNvSpPr txBox="1">
            <a:spLocks/>
          </p:cNvSpPr>
          <p:nvPr/>
        </p:nvSpPr>
        <p:spPr>
          <a:xfrm>
            <a:off x="6327322" y="1983925"/>
            <a:ext cx="4822372" cy="4196439"/>
          </a:xfrm>
          <a:prstGeom prst="rect">
            <a:avLst/>
          </a:prstGeom>
          <a:solidFill>
            <a:schemeClr val="accent6">
              <a:lumMod val="20000"/>
              <a:lumOff val="80000"/>
            </a:schemeClr>
          </a:solid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spcBef>
                <a:spcPts val="1200"/>
              </a:spcBef>
              <a:spcAft>
                <a:spcPts val="200"/>
              </a:spcAft>
              <a:buSzPct val="100000"/>
              <a:buNone/>
            </a:pPr>
            <a:r>
              <a:rPr lang="en-US" sz="2000" i="1" dirty="0">
                <a:latin typeface="+mj-lt"/>
              </a:rPr>
              <a:t>Case Example: </a:t>
            </a:r>
            <a:r>
              <a:rPr lang="en-US" sz="2000" dirty="0">
                <a:latin typeface="+mj-lt"/>
              </a:rPr>
              <a:t>Bogotá, Columbia</a:t>
            </a:r>
          </a:p>
          <a:p>
            <a:pPr marL="227013" lvl="1" indent="-227013">
              <a:spcBef>
                <a:spcPts val="1200"/>
              </a:spcBef>
              <a:spcAft>
                <a:spcPts val="200"/>
              </a:spcAft>
              <a:buSzPct val="100000"/>
              <a:buFont typeface="Wingdings" charset="2"/>
              <a:buChar char="§"/>
            </a:pPr>
            <a:r>
              <a:rPr lang="en-US" sz="2000" dirty="0">
                <a:latin typeface="+mj-lt"/>
              </a:rPr>
              <a:t>Funds road and bridge improvements</a:t>
            </a:r>
          </a:p>
          <a:p>
            <a:pPr marL="227013" lvl="1" indent="-227013">
              <a:spcBef>
                <a:spcPts val="1200"/>
              </a:spcBef>
              <a:spcAft>
                <a:spcPts val="200"/>
              </a:spcAft>
              <a:buSzPct val="100000"/>
              <a:buFont typeface="Wingdings" charset="2"/>
              <a:buChar char="§"/>
            </a:pPr>
            <a:r>
              <a:rPr lang="en-US" sz="2000" dirty="0">
                <a:latin typeface="+mj-lt"/>
              </a:rPr>
              <a:t>Levy assessed on all properties affected by a project (or set of projects, such as a corridor) </a:t>
            </a:r>
          </a:p>
          <a:p>
            <a:pPr marL="227013" lvl="1" indent="-227013">
              <a:spcBef>
                <a:spcPts val="1200"/>
              </a:spcBef>
              <a:spcAft>
                <a:spcPts val="200"/>
              </a:spcAft>
              <a:buSzPct val="100000"/>
              <a:buFont typeface="Wingdings" charset="2"/>
              <a:buChar char="§"/>
            </a:pPr>
            <a:r>
              <a:rPr lang="en-US" sz="2000" dirty="0">
                <a:latin typeface="+mj-lt"/>
              </a:rPr>
              <a:t>Levy amount calculated based on benefit factors (travel speeds, land use changes, real estate market value, integration into urban structure, circulation optimization, depressed area recovery)</a:t>
            </a:r>
          </a:p>
          <a:p>
            <a:pPr marL="227013" lvl="1" indent="-227013">
              <a:spcBef>
                <a:spcPts val="1200"/>
              </a:spcBef>
              <a:spcAft>
                <a:spcPts val="200"/>
              </a:spcAft>
              <a:buSzPct val="100000"/>
              <a:buFont typeface="Wingdings" charset="2"/>
              <a:buChar char="§"/>
            </a:pPr>
            <a:r>
              <a:rPr lang="en-US" sz="2000" dirty="0">
                <a:latin typeface="+mj-lt"/>
              </a:rPr>
              <a:t>Typically, levy capped at cost of the project</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14</a:t>
            </a:fld>
            <a:endParaRPr lang="en-US" dirty="0"/>
          </a:p>
        </p:txBody>
      </p:sp>
    </p:spTree>
    <p:extLst>
      <p:ext uri="{BB962C8B-B14F-4D97-AF65-F5344CB8AC3E}">
        <p14:creationId xmlns:p14="http://schemas.microsoft.com/office/powerpoint/2010/main" val="57021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Land Value Return:</a:t>
            </a:r>
            <a:br>
              <a:rPr lang="en-US" sz="4000" dirty="0"/>
            </a:br>
            <a:r>
              <a:rPr lang="en-US" sz="3200" b="1" dirty="0">
                <a:solidFill>
                  <a:schemeClr val="accent2"/>
                </a:solidFill>
                <a:ea typeface="+mn-ea"/>
                <a:cs typeface="+mn-cs"/>
              </a:rPr>
              <a:t>Special Assessment Districts</a:t>
            </a:r>
          </a:p>
        </p:txBody>
      </p:sp>
      <p:sp>
        <p:nvSpPr>
          <p:cNvPr id="3" name="Content Placeholder 2"/>
          <p:cNvSpPr>
            <a:spLocks noGrp="1"/>
          </p:cNvSpPr>
          <p:nvPr>
            <p:ph idx="1"/>
          </p:nvPr>
        </p:nvSpPr>
        <p:spPr>
          <a:xfrm>
            <a:off x="1095645" y="1782527"/>
            <a:ext cx="4625884" cy="3565072"/>
          </a:xfrm>
        </p:spPr>
        <p:txBody>
          <a:bodyPr>
            <a:noAutofit/>
          </a:bodyPr>
          <a:lstStyle/>
          <a:p>
            <a:pPr marL="0" lvl="1" indent="0">
              <a:spcBef>
                <a:spcPts val="1200"/>
              </a:spcBef>
              <a:spcAft>
                <a:spcPts val="200"/>
              </a:spcAft>
              <a:buSzPct val="100000"/>
              <a:buNone/>
            </a:pPr>
            <a:r>
              <a:rPr lang="en-US" sz="2000" i="1" dirty="0">
                <a:latin typeface="+mj-lt"/>
              </a:rPr>
              <a:t>Overview:</a:t>
            </a:r>
          </a:p>
          <a:p>
            <a:pPr marL="227013" lvl="1" indent="-227013">
              <a:spcBef>
                <a:spcPts val="1200"/>
              </a:spcBef>
              <a:spcAft>
                <a:spcPts val="200"/>
              </a:spcAft>
              <a:buSzPct val="100000"/>
              <a:buFont typeface="Wingdings" charset="2"/>
              <a:buChar char="§"/>
            </a:pPr>
            <a:r>
              <a:rPr lang="en-US" sz="2000" dirty="0">
                <a:latin typeface="+mj-lt"/>
              </a:rPr>
              <a:t>A defined geographic area determined to benefit from an infrastructure investment</a:t>
            </a:r>
          </a:p>
          <a:p>
            <a:pPr marL="227013" lvl="1" indent="-227013">
              <a:spcBef>
                <a:spcPts val="1200"/>
              </a:spcBef>
              <a:spcAft>
                <a:spcPts val="200"/>
              </a:spcAft>
              <a:buSzPct val="100000"/>
              <a:buFont typeface="Wingdings" charset="2"/>
              <a:buChar char="§"/>
            </a:pPr>
            <a:r>
              <a:rPr lang="en-US" sz="2000" dirty="0">
                <a:latin typeface="+mj-lt"/>
              </a:rPr>
              <a:t>Property owners are charged a fee or tax on their property’s assessed land* value (in addition to property tax)</a:t>
            </a:r>
          </a:p>
          <a:p>
            <a:pPr marL="227013" lvl="1" indent="-227013">
              <a:spcBef>
                <a:spcPts val="1200"/>
              </a:spcBef>
              <a:spcAft>
                <a:spcPts val="200"/>
              </a:spcAft>
              <a:buSzPct val="100000"/>
              <a:buFont typeface="Wingdings" charset="2"/>
              <a:buChar char="§"/>
            </a:pPr>
            <a:r>
              <a:rPr lang="en-US" sz="2000" dirty="0">
                <a:latin typeface="+mj-lt"/>
              </a:rPr>
              <a:t>Also known as benefit districts, improvement districts, business development districts, special service areas, etc.</a:t>
            </a:r>
          </a:p>
          <a:p>
            <a:pPr marL="0" indent="0">
              <a:lnSpc>
                <a:spcPct val="120000"/>
              </a:lnSpc>
              <a:buClr>
                <a:schemeClr val="tx1">
                  <a:lumMod val="75000"/>
                  <a:lumOff val="25000"/>
                </a:schemeClr>
              </a:buClr>
              <a:buNone/>
            </a:pPr>
            <a:endParaRPr lang="en-US" dirty="0">
              <a:latin typeface="+mj-lt"/>
            </a:endParaRPr>
          </a:p>
        </p:txBody>
      </p:sp>
      <p:sp>
        <p:nvSpPr>
          <p:cNvPr id="5" name="Content Placeholder 2"/>
          <p:cNvSpPr txBox="1">
            <a:spLocks/>
          </p:cNvSpPr>
          <p:nvPr/>
        </p:nvSpPr>
        <p:spPr>
          <a:xfrm>
            <a:off x="5871808" y="1738116"/>
            <a:ext cx="6022949" cy="4515450"/>
          </a:xfrm>
          <a:prstGeom prst="rect">
            <a:avLst/>
          </a:prstGeom>
          <a:solidFill>
            <a:schemeClr val="accent6">
              <a:lumMod val="20000"/>
              <a:lumOff val="80000"/>
            </a:schemeClr>
          </a:solid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spcBef>
                <a:spcPts val="1200"/>
              </a:spcBef>
              <a:spcAft>
                <a:spcPts val="200"/>
              </a:spcAft>
              <a:buSzPct val="100000"/>
              <a:buNone/>
            </a:pPr>
            <a:r>
              <a:rPr lang="en-US" sz="2000" i="1" dirty="0">
                <a:latin typeface="+mj-lt"/>
              </a:rPr>
              <a:t>Case Example: </a:t>
            </a:r>
            <a:r>
              <a:rPr lang="en-US" sz="2000" dirty="0">
                <a:latin typeface="+mj-lt"/>
              </a:rPr>
              <a:t>State Route 28 Transportation Improvement District, Fairfax and Loudoun Counties, VA</a:t>
            </a:r>
          </a:p>
          <a:p>
            <a:pPr marL="227013" lvl="1" indent="-227013">
              <a:spcBef>
                <a:spcPts val="1200"/>
              </a:spcBef>
              <a:spcAft>
                <a:spcPts val="200"/>
              </a:spcAft>
              <a:buSzPct val="100000"/>
              <a:buFont typeface="Wingdings" charset="2"/>
              <a:buChar char="§"/>
            </a:pPr>
            <a:r>
              <a:rPr lang="en-US" sz="2000" dirty="0">
                <a:latin typeface="+mj-lt"/>
              </a:rPr>
              <a:t>Project improves access to properties in corridor</a:t>
            </a:r>
          </a:p>
          <a:p>
            <a:pPr marL="227013" lvl="1" indent="-227013">
              <a:spcBef>
                <a:spcPts val="1200"/>
              </a:spcBef>
              <a:spcAft>
                <a:spcPts val="200"/>
              </a:spcAft>
              <a:buSzPct val="100000"/>
              <a:buFont typeface="Wingdings" charset="2"/>
              <a:buChar char="§"/>
            </a:pPr>
            <a:r>
              <a:rPr lang="en-US" sz="2000" dirty="0">
                <a:latin typeface="+mj-lt"/>
              </a:rPr>
              <a:t>District formed by petition of commercial and industrial property owners of at least 51% of the land area or assessed value</a:t>
            </a:r>
          </a:p>
          <a:p>
            <a:pPr marL="227013" lvl="1" indent="-227013">
              <a:spcBef>
                <a:spcPts val="1200"/>
              </a:spcBef>
              <a:spcAft>
                <a:spcPts val="200"/>
              </a:spcAft>
              <a:buSzPct val="100000"/>
              <a:buFont typeface="Wingdings" charset="2"/>
              <a:buChar char="§"/>
            </a:pPr>
            <a:r>
              <a:rPr lang="en-US" sz="2000" dirty="0">
                <a:latin typeface="+mj-lt"/>
              </a:rPr>
              <a:t>Up to a $0.20 surcharge per $100 of assessed value levied on commercial and industrial property tax bills</a:t>
            </a:r>
          </a:p>
          <a:p>
            <a:pPr marL="227013" lvl="1" indent="-227013">
              <a:spcBef>
                <a:spcPts val="1200"/>
              </a:spcBef>
              <a:spcAft>
                <a:spcPts val="200"/>
              </a:spcAft>
              <a:buSzPct val="100000"/>
              <a:buFont typeface="Wingdings" charset="2"/>
              <a:buChar char="§"/>
            </a:pPr>
            <a:r>
              <a:rPr lang="en-US" sz="2000" dirty="0">
                <a:latin typeface="+mj-lt"/>
              </a:rPr>
              <a:t>Revenues support bonds that cover 75% of project cost  (Virginia DOT covers 25%)</a:t>
            </a:r>
          </a:p>
          <a:p>
            <a:pPr marL="227013" lvl="1" indent="-227013">
              <a:spcBef>
                <a:spcPts val="1200"/>
              </a:spcBef>
              <a:spcAft>
                <a:spcPts val="200"/>
              </a:spcAft>
              <a:buSzPct val="100000"/>
              <a:buFont typeface="Wingdings" charset="2"/>
              <a:buChar char="§"/>
            </a:pPr>
            <a:r>
              <a:rPr lang="en-US" sz="2000" dirty="0">
                <a:latin typeface="+mj-lt"/>
              </a:rPr>
              <a:t>Funds several Route 28 corridor projects (intersection upgrades to grade separated interchanges, widening) by providing debt service finance for those projects</a:t>
            </a:r>
          </a:p>
          <a:p>
            <a:pPr marL="227013" lvl="1" indent="-227013">
              <a:spcBef>
                <a:spcPts val="1200"/>
              </a:spcBef>
              <a:spcAft>
                <a:spcPts val="200"/>
              </a:spcAft>
              <a:buSzPct val="100000"/>
              <a:buFont typeface="Wingdings" charset="2"/>
              <a:buChar char="§"/>
            </a:pPr>
            <a:endParaRPr lang="en-US" sz="2000" dirty="0">
              <a:latin typeface="+mj-lt"/>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15</a:t>
            </a:fld>
            <a:endParaRPr lang="en-US" dirty="0"/>
          </a:p>
        </p:txBody>
      </p:sp>
      <p:sp>
        <p:nvSpPr>
          <p:cNvPr id="6" name="TextBox 5"/>
          <p:cNvSpPr txBox="1"/>
          <p:nvPr/>
        </p:nvSpPr>
        <p:spPr>
          <a:xfrm>
            <a:off x="1159327" y="5258107"/>
            <a:ext cx="4498521" cy="1107996"/>
          </a:xfrm>
          <a:prstGeom prst="rect">
            <a:avLst/>
          </a:prstGeom>
          <a:noFill/>
        </p:spPr>
        <p:txBody>
          <a:bodyPr wrap="square" rtlCol="0">
            <a:spAutoFit/>
          </a:bodyPr>
          <a:lstStyle/>
          <a:p>
            <a:r>
              <a:rPr lang="en-US" sz="1100" dirty="0">
                <a:solidFill>
                  <a:schemeClr val="tx1">
                    <a:lumMod val="65000"/>
                    <a:lumOff val="35000"/>
                  </a:schemeClr>
                </a:solidFill>
              </a:rPr>
              <a:t>*Note: If the assessment is based on </a:t>
            </a:r>
            <a:r>
              <a:rPr lang="en-US" sz="1100" u="sng" dirty="0">
                <a:solidFill>
                  <a:schemeClr val="tx1">
                    <a:lumMod val="65000"/>
                    <a:lumOff val="35000"/>
                  </a:schemeClr>
                </a:solidFill>
              </a:rPr>
              <a:t>land</a:t>
            </a:r>
            <a:r>
              <a:rPr lang="en-US" sz="1100" dirty="0">
                <a:solidFill>
                  <a:schemeClr val="tx1">
                    <a:lumMod val="65000"/>
                    <a:lumOff val="35000"/>
                  </a:schemeClr>
                </a:solidFill>
              </a:rPr>
              <a:t> value, special assessment districts are land value return.  If the assessment is based on the value of </a:t>
            </a:r>
            <a:r>
              <a:rPr lang="en-US" sz="1100" u="sng" dirty="0">
                <a:solidFill>
                  <a:schemeClr val="tx1">
                    <a:lumMod val="65000"/>
                    <a:lumOff val="35000"/>
                  </a:schemeClr>
                </a:solidFill>
              </a:rPr>
              <a:t>land and improvements</a:t>
            </a:r>
            <a:r>
              <a:rPr lang="en-US" sz="1100" dirty="0">
                <a:solidFill>
                  <a:schemeClr val="tx1">
                    <a:lumMod val="65000"/>
                    <a:lumOff val="35000"/>
                  </a:schemeClr>
                </a:solidFill>
              </a:rPr>
              <a:t>, they are land value return-like.  This example showcases a context where assessment is based on both land and improvements, so it is land value return-like.  There are no special assessments in the country based on land value.</a:t>
            </a:r>
          </a:p>
        </p:txBody>
      </p:sp>
    </p:spTree>
    <p:extLst>
      <p:ext uri="{BB962C8B-B14F-4D97-AF65-F5344CB8AC3E}">
        <p14:creationId xmlns:p14="http://schemas.microsoft.com/office/powerpoint/2010/main" val="3103696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Land Value Return:</a:t>
            </a:r>
            <a:br>
              <a:rPr lang="en-US" sz="4000" dirty="0"/>
            </a:br>
            <a:r>
              <a:rPr lang="en-US" sz="3200" b="1" dirty="0">
                <a:solidFill>
                  <a:schemeClr val="accent2"/>
                </a:solidFill>
                <a:ea typeface="+mn-ea"/>
                <a:cs typeface="+mn-cs"/>
              </a:rPr>
              <a:t>Sale or Lease of Public Land or Air Rights</a:t>
            </a:r>
          </a:p>
        </p:txBody>
      </p:sp>
      <p:sp>
        <p:nvSpPr>
          <p:cNvPr id="3" name="Content Placeholder 2"/>
          <p:cNvSpPr>
            <a:spLocks noGrp="1"/>
          </p:cNvSpPr>
          <p:nvPr>
            <p:ph idx="1"/>
          </p:nvPr>
        </p:nvSpPr>
        <p:spPr>
          <a:xfrm>
            <a:off x="1097280" y="1933492"/>
            <a:ext cx="4625884" cy="3981449"/>
          </a:xfrm>
        </p:spPr>
        <p:txBody>
          <a:bodyPr>
            <a:noAutofit/>
          </a:bodyPr>
          <a:lstStyle/>
          <a:p>
            <a:pPr marL="0" lvl="1" indent="0">
              <a:spcBef>
                <a:spcPts val="1200"/>
              </a:spcBef>
              <a:spcAft>
                <a:spcPts val="200"/>
              </a:spcAft>
              <a:buSzPct val="100000"/>
              <a:buNone/>
            </a:pPr>
            <a:r>
              <a:rPr lang="en-US" sz="2000" i="1" dirty="0">
                <a:latin typeface="+mj-lt"/>
              </a:rPr>
              <a:t>Overview:</a:t>
            </a:r>
          </a:p>
          <a:p>
            <a:pPr marL="227013" lvl="1" indent="-227013">
              <a:spcBef>
                <a:spcPts val="1200"/>
              </a:spcBef>
              <a:spcAft>
                <a:spcPts val="200"/>
              </a:spcAft>
              <a:buSzPct val="100000"/>
              <a:buFont typeface="Wingdings" charset="2"/>
              <a:buChar char="§"/>
            </a:pPr>
            <a:r>
              <a:rPr lang="en-US" sz="2000" dirty="0">
                <a:latin typeface="+mj-lt"/>
              </a:rPr>
              <a:t>Sale or lease of publicly owned land or air rights at market value</a:t>
            </a:r>
          </a:p>
          <a:p>
            <a:pPr marL="227013" lvl="1" indent="-227013">
              <a:spcBef>
                <a:spcPts val="1200"/>
              </a:spcBef>
              <a:spcAft>
                <a:spcPts val="200"/>
              </a:spcAft>
              <a:buSzPct val="100000"/>
              <a:buFont typeface="Wingdings" charset="2"/>
              <a:buChar char="§"/>
            </a:pPr>
            <a:r>
              <a:rPr lang="en-US" sz="2000" dirty="0">
                <a:latin typeface="+mj-lt"/>
              </a:rPr>
              <a:t>Leases provide ongoing income streams and opportunity to renegotiate terms at end of lease (unlike a one-time sale)</a:t>
            </a:r>
          </a:p>
          <a:p>
            <a:pPr marL="227013" lvl="1" indent="-227013">
              <a:spcBef>
                <a:spcPts val="1200"/>
              </a:spcBef>
              <a:spcAft>
                <a:spcPts val="200"/>
              </a:spcAft>
              <a:buSzPct val="100000"/>
              <a:buFont typeface="Wingdings" charset="2"/>
              <a:buChar char="§"/>
            </a:pPr>
            <a:r>
              <a:rPr lang="en-US" sz="2000" dirty="0">
                <a:latin typeface="+mj-lt"/>
              </a:rPr>
              <a:t>Leasing retains public ownership</a:t>
            </a:r>
          </a:p>
          <a:p>
            <a:pPr marL="227013" lvl="1" indent="-227013">
              <a:spcBef>
                <a:spcPts val="1200"/>
              </a:spcBef>
              <a:spcAft>
                <a:spcPts val="200"/>
              </a:spcAft>
              <a:buSzPct val="100000"/>
              <a:buFont typeface="Wingdings" charset="2"/>
              <a:buChar char="§"/>
            </a:pPr>
            <a:r>
              <a:rPr lang="en-US" sz="2000" dirty="0">
                <a:latin typeface="+mj-lt"/>
              </a:rPr>
              <a:t>Sales provide upfront capital infusion</a:t>
            </a:r>
          </a:p>
          <a:p>
            <a:pPr marL="227013" lvl="1" indent="-227013">
              <a:spcBef>
                <a:spcPts val="1200"/>
              </a:spcBef>
              <a:spcAft>
                <a:spcPts val="200"/>
              </a:spcAft>
              <a:buSzPct val="100000"/>
              <a:buFont typeface="Wingdings" charset="2"/>
              <a:buChar char="§"/>
            </a:pPr>
            <a:r>
              <a:rPr lang="en-US" sz="2000" dirty="0">
                <a:latin typeface="+mj-lt"/>
              </a:rPr>
              <a:t>Income streams allow revenue sharing agreements between multiple agencies</a:t>
            </a:r>
            <a:endParaRPr lang="en-US" dirty="0">
              <a:latin typeface="+mj-lt"/>
            </a:endParaRPr>
          </a:p>
        </p:txBody>
      </p:sp>
      <p:sp>
        <p:nvSpPr>
          <p:cNvPr id="5" name="Content Placeholder 2"/>
          <p:cNvSpPr txBox="1">
            <a:spLocks/>
          </p:cNvSpPr>
          <p:nvPr/>
        </p:nvSpPr>
        <p:spPr>
          <a:xfrm>
            <a:off x="6327322" y="1983925"/>
            <a:ext cx="4822372" cy="4106631"/>
          </a:xfrm>
          <a:prstGeom prst="rect">
            <a:avLst/>
          </a:prstGeom>
          <a:solidFill>
            <a:schemeClr val="accent6">
              <a:lumMod val="20000"/>
              <a:lumOff val="80000"/>
            </a:schemeClr>
          </a:solid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spcBef>
                <a:spcPts val="0"/>
              </a:spcBef>
              <a:spcAft>
                <a:spcPts val="200"/>
              </a:spcAft>
              <a:buSzPct val="100000"/>
              <a:buNone/>
            </a:pPr>
            <a:r>
              <a:rPr lang="en-US" sz="2000" i="1" dirty="0">
                <a:latin typeface="+mj-lt"/>
              </a:rPr>
              <a:t>Case Example: </a:t>
            </a:r>
            <a:r>
              <a:rPr lang="en-US" sz="2000" dirty="0">
                <a:latin typeface="+mj-lt"/>
              </a:rPr>
              <a:t>Copley Place, Boston, MA </a:t>
            </a:r>
          </a:p>
          <a:p>
            <a:pPr marL="0" lvl="1" indent="0">
              <a:spcBef>
                <a:spcPts val="0"/>
              </a:spcBef>
              <a:spcAft>
                <a:spcPts val="200"/>
              </a:spcAft>
              <a:buSzPct val="100000"/>
              <a:buNone/>
            </a:pPr>
            <a:r>
              <a:rPr lang="en-US" sz="2000" dirty="0">
                <a:latin typeface="+mj-lt"/>
              </a:rPr>
              <a:t>Air Rights Lease</a:t>
            </a:r>
          </a:p>
          <a:p>
            <a:pPr marL="227013" lvl="1" indent="-227013">
              <a:spcBef>
                <a:spcPts val="1200"/>
              </a:spcBef>
              <a:spcAft>
                <a:spcPts val="200"/>
              </a:spcAft>
              <a:buSzPct val="100000"/>
              <a:buFont typeface="Wingdings" charset="2"/>
              <a:buChar char="§"/>
            </a:pPr>
            <a:r>
              <a:rPr lang="en-US" sz="2000" dirty="0">
                <a:latin typeface="+mj-lt"/>
              </a:rPr>
              <a:t>Mixed-use joint development on 9.5-acre site over Massachusetts Turnpike</a:t>
            </a:r>
          </a:p>
          <a:p>
            <a:pPr marL="227013" lvl="1" indent="-227013">
              <a:spcBef>
                <a:spcPts val="1200"/>
              </a:spcBef>
              <a:spcAft>
                <a:spcPts val="200"/>
              </a:spcAft>
              <a:buSzPct val="100000"/>
              <a:buFont typeface="Wingdings" charset="2"/>
              <a:buChar char="§"/>
            </a:pPr>
            <a:r>
              <a:rPr lang="en-US" sz="2000" dirty="0">
                <a:latin typeface="+mj-lt"/>
              </a:rPr>
              <a:t>Turnpike Authority leased air rights for 99 years to developer</a:t>
            </a:r>
          </a:p>
          <a:p>
            <a:pPr marL="227013" lvl="1" indent="-227013">
              <a:spcBef>
                <a:spcPts val="1200"/>
              </a:spcBef>
              <a:spcAft>
                <a:spcPts val="200"/>
              </a:spcAft>
              <a:buSzPct val="100000"/>
              <a:buFont typeface="Wingdings" charset="2"/>
              <a:buChar char="§"/>
            </a:pPr>
            <a:r>
              <a:rPr lang="en-US" sz="2000" dirty="0">
                <a:latin typeface="+mj-lt"/>
              </a:rPr>
              <a:t>Turnpike Authority used revenue for capital, operating, and maintenance expenses of the turnpike   </a:t>
            </a:r>
          </a:p>
          <a:p>
            <a:pPr marL="227013" lvl="1" indent="-227013">
              <a:spcBef>
                <a:spcPts val="1200"/>
              </a:spcBef>
              <a:spcAft>
                <a:spcPts val="200"/>
              </a:spcAft>
              <a:buSzPct val="100000"/>
              <a:buFont typeface="Wingdings" charset="2"/>
              <a:buChar char="§"/>
            </a:pPr>
            <a:r>
              <a:rPr lang="en-US" sz="2000" dirty="0">
                <a:latin typeface="+mj-lt"/>
              </a:rPr>
              <a:t>Reconnected urban neighborhoods of city, which were divided by the turnpike</a:t>
            </a:r>
          </a:p>
          <a:p>
            <a:pPr marL="227013" lvl="1" indent="-227013">
              <a:spcBef>
                <a:spcPts val="1200"/>
              </a:spcBef>
              <a:spcAft>
                <a:spcPts val="200"/>
              </a:spcAft>
              <a:buSzPct val="100000"/>
              <a:buFont typeface="Wingdings" charset="2"/>
              <a:buChar char="§"/>
            </a:pPr>
            <a:endParaRPr lang="en-US" sz="2000" dirty="0">
              <a:latin typeface="+mj-lt"/>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16</a:t>
            </a:fld>
            <a:endParaRPr lang="en-US" dirty="0"/>
          </a:p>
        </p:txBody>
      </p:sp>
    </p:spTree>
    <p:extLst>
      <p:ext uri="{BB962C8B-B14F-4D97-AF65-F5344CB8AC3E}">
        <p14:creationId xmlns:p14="http://schemas.microsoft.com/office/powerpoint/2010/main" val="2384480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Land Value Return:</a:t>
            </a:r>
            <a:br>
              <a:rPr lang="en-US" sz="4000" dirty="0"/>
            </a:br>
            <a:r>
              <a:rPr lang="en-US" sz="3200" b="1" dirty="0">
                <a:solidFill>
                  <a:schemeClr val="accent2"/>
                </a:solidFill>
                <a:ea typeface="+mn-ea"/>
                <a:cs typeface="+mn-cs"/>
              </a:rPr>
              <a:t>Joint Development Fee &amp; Interface Fee</a:t>
            </a:r>
          </a:p>
        </p:txBody>
      </p:sp>
      <p:sp>
        <p:nvSpPr>
          <p:cNvPr id="3" name="Content Placeholder 2"/>
          <p:cNvSpPr>
            <a:spLocks noGrp="1"/>
          </p:cNvSpPr>
          <p:nvPr>
            <p:ph idx="1"/>
          </p:nvPr>
        </p:nvSpPr>
        <p:spPr>
          <a:xfrm>
            <a:off x="1089722" y="1815263"/>
            <a:ext cx="5636030" cy="3565072"/>
          </a:xfrm>
        </p:spPr>
        <p:txBody>
          <a:bodyPr>
            <a:noAutofit/>
          </a:bodyPr>
          <a:lstStyle/>
          <a:p>
            <a:pPr marL="0" lvl="1" indent="0">
              <a:spcBef>
                <a:spcPts val="1200"/>
              </a:spcBef>
              <a:spcAft>
                <a:spcPts val="0"/>
              </a:spcAft>
              <a:buSzPct val="100000"/>
              <a:buNone/>
            </a:pPr>
            <a:r>
              <a:rPr lang="en-US" sz="2000" i="1" dirty="0">
                <a:latin typeface="+mj-lt"/>
              </a:rPr>
              <a:t>Overview:</a:t>
            </a:r>
          </a:p>
          <a:p>
            <a:pPr marL="227013" lvl="1" indent="-227013">
              <a:spcBef>
                <a:spcPts val="1200"/>
              </a:spcBef>
              <a:spcAft>
                <a:spcPts val="0"/>
              </a:spcAft>
              <a:buSzPct val="100000"/>
              <a:buFont typeface="Wingdings" charset="2"/>
              <a:buChar char="§"/>
            </a:pPr>
            <a:r>
              <a:rPr lang="en-US" sz="2000" dirty="0">
                <a:latin typeface="+mj-lt"/>
              </a:rPr>
              <a:t>Cooperative undertaking of a development project by a public agency and a private developer</a:t>
            </a:r>
          </a:p>
          <a:p>
            <a:pPr marL="227013" lvl="1" indent="-227013">
              <a:spcBef>
                <a:spcPts val="1200"/>
              </a:spcBef>
              <a:spcAft>
                <a:spcPts val="0"/>
              </a:spcAft>
              <a:buSzPct val="100000"/>
              <a:buFont typeface="Wingdings" charset="2"/>
              <a:buChar char="§"/>
            </a:pPr>
            <a:r>
              <a:rPr lang="en-US" sz="2000" dirty="0">
                <a:latin typeface="+mj-lt"/>
              </a:rPr>
              <a:t>Often includes sale or lease of public land or air rights</a:t>
            </a:r>
          </a:p>
          <a:p>
            <a:pPr marL="227013" lvl="1" indent="-227013">
              <a:spcBef>
                <a:spcPts val="1200"/>
              </a:spcBef>
              <a:spcAft>
                <a:spcPts val="0"/>
              </a:spcAft>
              <a:buSzPct val="100000"/>
              <a:buFont typeface="Wingdings" charset="2"/>
              <a:buChar char="§"/>
            </a:pPr>
            <a:r>
              <a:rPr lang="en-US" sz="2000" dirty="0">
                <a:latin typeface="+mj-lt"/>
              </a:rPr>
              <a:t>Joint development fee: Paid to government for ability to develop public land or air rights adjacent to a transportation facility</a:t>
            </a:r>
          </a:p>
          <a:p>
            <a:pPr marL="227013" lvl="1" indent="-227013">
              <a:spcBef>
                <a:spcPts val="1200"/>
              </a:spcBef>
              <a:spcAft>
                <a:spcPts val="0"/>
              </a:spcAft>
              <a:buSzPct val="100000"/>
              <a:buFont typeface="Wingdings" charset="2"/>
              <a:buChar char="§"/>
            </a:pPr>
            <a:r>
              <a:rPr lang="en-US" sz="2000" dirty="0">
                <a:latin typeface="+mj-lt"/>
              </a:rPr>
              <a:t>Interface fee: Paid to government for ability to create/maintain direct connection from private property to a transit facility</a:t>
            </a:r>
          </a:p>
          <a:p>
            <a:pPr marL="227013" lvl="1" indent="-227013">
              <a:spcBef>
                <a:spcPts val="1200"/>
              </a:spcBef>
              <a:spcAft>
                <a:spcPts val="0"/>
              </a:spcAft>
              <a:buSzPct val="100000"/>
              <a:buFont typeface="Wingdings" charset="2"/>
              <a:buChar char="§"/>
            </a:pPr>
            <a:r>
              <a:rPr lang="en-US" sz="2000" dirty="0">
                <a:latin typeface="+mj-lt"/>
              </a:rPr>
              <a:t>Works when there are no restrictions between real estate development and agency land use actions</a:t>
            </a:r>
          </a:p>
          <a:p>
            <a:pPr marL="227013" lvl="1" indent="-227013">
              <a:spcBef>
                <a:spcPts val="1200"/>
              </a:spcBef>
              <a:spcAft>
                <a:spcPts val="0"/>
              </a:spcAft>
              <a:buSzPct val="100000"/>
              <a:buFont typeface="Wingdings" charset="2"/>
              <a:buChar char="§"/>
            </a:pPr>
            <a:endParaRPr lang="en-US" dirty="0">
              <a:latin typeface="+mj-lt"/>
            </a:endParaRPr>
          </a:p>
        </p:txBody>
      </p:sp>
      <p:sp>
        <p:nvSpPr>
          <p:cNvPr id="5" name="Content Placeholder 2"/>
          <p:cNvSpPr txBox="1">
            <a:spLocks/>
          </p:cNvSpPr>
          <p:nvPr/>
        </p:nvSpPr>
        <p:spPr>
          <a:xfrm>
            <a:off x="7135923" y="1915912"/>
            <a:ext cx="4822372" cy="4106631"/>
          </a:xfrm>
          <a:prstGeom prst="rect">
            <a:avLst/>
          </a:prstGeom>
          <a:solidFill>
            <a:schemeClr val="accent6">
              <a:lumMod val="20000"/>
              <a:lumOff val="80000"/>
            </a:schemeClr>
          </a:solid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spcBef>
                <a:spcPts val="1200"/>
              </a:spcBef>
              <a:spcAft>
                <a:spcPts val="200"/>
              </a:spcAft>
              <a:buSzPct val="100000"/>
              <a:buNone/>
            </a:pPr>
            <a:r>
              <a:rPr lang="en-US" sz="2000" i="1" dirty="0">
                <a:latin typeface="+mj-lt"/>
              </a:rPr>
              <a:t>Case Example: </a:t>
            </a:r>
            <a:r>
              <a:rPr lang="en-US" sz="2000" dirty="0">
                <a:latin typeface="+mj-lt"/>
              </a:rPr>
              <a:t>High Street Cap, Columbus, OH Joint Development and Air Rights Lease</a:t>
            </a:r>
          </a:p>
          <a:p>
            <a:pPr marL="227013" lvl="1" indent="-227013">
              <a:spcBef>
                <a:spcPts val="1200"/>
              </a:spcBef>
              <a:spcAft>
                <a:spcPts val="200"/>
              </a:spcAft>
              <a:buSzPct val="100000"/>
              <a:buFont typeface="Wingdings" charset="2"/>
              <a:buChar char="§"/>
            </a:pPr>
            <a:r>
              <a:rPr lang="en-US" sz="2000" dirty="0">
                <a:latin typeface="+mj-lt"/>
              </a:rPr>
              <a:t>Retail development with main street design on air rights above I-670</a:t>
            </a:r>
          </a:p>
          <a:p>
            <a:pPr marL="227013" lvl="1" indent="-227013">
              <a:spcBef>
                <a:spcPts val="1200"/>
              </a:spcBef>
              <a:spcAft>
                <a:spcPts val="200"/>
              </a:spcAft>
              <a:buSzPct val="100000"/>
              <a:buFont typeface="Wingdings" charset="2"/>
              <a:buChar char="§"/>
            </a:pPr>
            <a:r>
              <a:rPr lang="en-US" sz="2000" dirty="0">
                <a:latin typeface="+mj-lt"/>
              </a:rPr>
              <a:t>Federal funds were used to acquire the real estate as part of I-670 construction; FHWA sought to ensure appropriate payment for its use</a:t>
            </a:r>
          </a:p>
          <a:p>
            <a:pPr marL="227013" lvl="1" indent="-227013">
              <a:spcBef>
                <a:spcPts val="1200"/>
              </a:spcBef>
              <a:spcAft>
                <a:spcPts val="200"/>
              </a:spcAft>
              <a:buSzPct val="100000"/>
              <a:buFont typeface="Wingdings" charset="2"/>
              <a:buChar char="§"/>
            </a:pPr>
            <a:r>
              <a:rPr lang="en-US" sz="2000" dirty="0">
                <a:latin typeface="+mj-lt"/>
              </a:rPr>
              <a:t>Restrictions on use of air rights platform made determining fair market value complex</a:t>
            </a:r>
          </a:p>
          <a:p>
            <a:pPr marL="227013" lvl="1" indent="-227013">
              <a:spcBef>
                <a:spcPts val="1200"/>
              </a:spcBef>
              <a:spcAft>
                <a:spcPts val="200"/>
              </a:spcAft>
              <a:buSzPct val="100000"/>
              <a:buFont typeface="Wingdings" charset="2"/>
              <a:buChar char="§"/>
            </a:pPr>
            <a:r>
              <a:rPr lang="en-US" sz="2000" dirty="0">
                <a:latin typeface="+mj-lt"/>
              </a:rPr>
              <a:t>FHWA agreed to an unconventional base rent with a profit sharing component</a:t>
            </a:r>
          </a:p>
          <a:p>
            <a:pPr marL="0" lvl="1" indent="0">
              <a:spcBef>
                <a:spcPts val="1200"/>
              </a:spcBef>
              <a:spcAft>
                <a:spcPts val="200"/>
              </a:spcAft>
              <a:buSzPct val="100000"/>
              <a:buNone/>
            </a:pPr>
            <a:endParaRPr lang="en-US" sz="2000" dirty="0">
              <a:latin typeface="+mj-lt"/>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pPr/>
              <a:t>17</a:t>
            </a:fld>
            <a:endParaRPr lang="en-US" dirty="0"/>
          </a:p>
        </p:txBody>
      </p:sp>
    </p:spTree>
    <p:extLst>
      <p:ext uri="{BB962C8B-B14F-4D97-AF65-F5344CB8AC3E}">
        <p14:creationId xmlns:p14="http://schemas.microsoft.com/office/powerpoint/2010/main" val="2623374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Land Value Return-</a:t>
            </a:r>
            <a:r>
              <a:rPr lang="en-US" sz="4000" b="1" dirty="0"/>
              <a:t>Like</a:t>
            </a:r>
            <a:r>
              <a:rPr lang="en-US" sz="4000" dirty="0"/>
              <a:t>:</a:t>
            </a:r>
            <a:br>
              <a:rPr lang="en-US" sz="4000" dirty="0"/>
            </a:br>
            <a:r>
              <a:rPr lang="en-US" sz="3200" b="1" dirty="0">
                <a:solidFill>
                  <a:schemeClr val="accent5"/>
                </a:solidFill>
                <a:ea typeface="+mn-ea"/>
                <a:cs typeface="+mn-cs"/>
              </a:rPr>
              <a:t>Transportation Utility Fee</a:t>
            </a:r>
          </a:p>
        </p:txBody>
      </p:sp>
      <p:sp>
        <p:nvSpPr>
          <p:cNvPr id="3" name="Content Placeholder 2"/>
          <p:cNvSpPr>
            <a:spLocks noGrp="1"/>
          </p:cNvSpPr>
          <p:nvPr>
            <p:ph idx="1"/>
          </p:nvPr>
        </p:nvSpPr>
        <p:spPr>
          <a:xfrm>
            <a:off x="1097280" y="1945270"/>
            <a:ext cx="4699363" cy="3907968"/>
          </a:xfrm>
        </p:spPr>
        <p:txBody>
          <a:bodyPr>
            <a:noAutofit/>
          </a:bodyPr>
          <a:lstStyle/>
          <a:p>
            <a:pPr marL="0" lvl="1" indent="0">
              <a:spcBef>
                <a:spcPts val="1200"/>
              </a:spcBef>
              <a:spcAft>
                <a:spcPts val="0"/>
              </a:spcAft>
              <a:buSzPct val="100000"/>
              <a:buNone/>
            </a:pPr>
            <a:r>
              <a:rPr lang="en-US" sz="2000" i="1" dirty="0">
                <a:latin typeface="+mj-lt"/>
              </a:rPr>
              <a:t>Overview:</a:t>
            </a:r>
          </a:p>
          <a:p>
            <a:pPr marL="227013" lvl="1" indent="-227013">
              <a:spcBef>
                <a:spcPts val="1200"/>
              </a:spcBef>
              <a:spcAft>
                <a:spcPts val="200"/>
              </a:spcAft>
              <a:buSzPct val="100000"/>
              <a:buFont typeface="Wingdings" charset="2"/>
              <a:buChar char="§"/>
            </a:pPr>
            <a:r>
              <a:rPr lang="en-US" sz="2000" dirty="0">
                <a:latin typeface="+mj-lt"/>
              </a:rPr>
              <a:t>Ongoing fees to pay for transportation operation and maintenance costs (in theory, also could fund capital costs)</a:t>
            </a:r>
          </a:p>
          <a:p>
            <a:pPr marL="227013" lvl="1" indent="-227013">
              <a:spcBef>
                <a:spcPts val="1200"/>
              </a:spcBef>
              <a:spcAft>
                <a:spcPts val="200"/>
              </a:spcAft>
              <a:buSzPct val="100000"/>
              <a:buFont typeface="Wingdings" charset="2"/>
              <a:buChar char="§"/>
            </a:pPr>
            <a:r>
              <a:rPr lang="en-US" sz="2000" dirty="0">
                <a:latin typeface="+mj-lt"/>
              </a:rPr>
              <a:t>Paid by real estate occupants based on</a:t>
            </a:r>
          </a:p>
          <a:p>
            <a:pPr marL="525780" lvl="2" indent="-342900">
              <a:spcBef>
                <a:spcPts val="1200"/>
              </a:spcBef>
              <a:spcAft>
                <a:spcPts val="200"/>
              </a:spcAft>
              <a:buSzPct val="100000"/>
              <a:buFont typeface="Courier New" panose="02070309020205020404" pitchFamily="49" charset="0"/>
              <a:buChar char="o"/>
            </a:pPr>
            <a:r>
              <a:rPr lang="en-US" sz="1800" dirty="0">
                <a:latin typeface="+mj-lt"/>
              </a:rPr>
              <a:t>Intensity and type (commercial, residential) of use</a:t>
            </a:r>
          </a:p>
          <a:p>
            <a:pPr marL="525780" lvl="2" indent="-342900">
              <a:spcBef>
                <a:spcPts val="1200"/>
              </a:spcBef>
              <a:spcAft>
                <a:spcPts val="200"/>
              </a:spcAft>
              <a:buSzPct val="100000"/>
              <a:buFont typeface="Courier New" panose="02070309020205020404" pitchFamily="49" charset="0"/>
              <a:buChar char="o"/>
            </a:pPr>
            <a:r>
              <a:rPr lang="en-US" sz="1800" dirty="0">
                <a:latin typeface="+mj-lt"/>
              </a:rPr>
              <a:t>Assumptions about utilization of transportation (i.e., number of trips generated, apartments, parking spaces, etc.)</a:t>
            </a:r>
          </a:p>
          <a:p>
            <a:pPr marL="227013" lvl="1" indent="-227013">
              <a:spcBef>
                <a:spcPts val="1200"/>
              </a:spcBef>
              <a:spcAft>
                <a:spcPts val="200"/>
              </a:spcAft>
              <a:buSzPct val="100000"/>
              <a:buFont typeface="Wingdings" charset="2"/>
              <a:buChar char="§"/>
            </a:pPr>
            <a:r>
              <a:rPr lang="en-US" sz="2000" dirty="0">
                <a:latin typeface="+mj-lt"/>
              </a:rPr>
              <a:t>Jurisdiction wide or within a benefit area</a:t>
            </a:r>
          </a:p>
        </p:txBody>
      </p:sp>
      <p:sp>
        <p:nvSpPr>
          <p:cNvPr id="5" name="Content Placeholder 2"/>
          <p:cNvSpPr txBox="1">
            <a:spLocks/>
          </p:cNvSpPr>
          <p:nvPr/>
        </p:nvSpPr>
        <p:spPr>
          <a:xfrm>
            <a:off x="6327322" y="1983925"/>
            <a:ext cx="4822372" cy="4106631"/>
          </a:xfrm>
          <a:prstGeom prst="rect">
            <a:avLst/>
          </a:prstGeom>
          <a:solidFill>
            <a:schemeClr val="accent6">
              <a:lumMod val="20000"/>
              <a:lumOff val="80000"/>
            </a:schemeClr>
          </a:solid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spcBef>
                <a:spcPts val="1200"/>
              </a:spcBef>
              <a:spcAft>
                <a:spcPts val="200"/>
              </a:spcAft>
              <a:buSzPct val="100000"/>
              <a:buNone/>
            </a:pPr>
            <a:r>
              <a:rPr lang="en-US" sz="2000" i="1" dirty="0">
                <a:latin typeface="+mj-lt"/>
              </a:rPr>
              <a:t>Case Example: </a:t>
            </a:r>
            <a:r>
              <a:rPr lang="en-US" sz="2000" dirty="0">
                <a:latin typeface="+mj-lt"/>
              </a:rPr>
              <a:t>Pavement Maintenance Utility Fee, Oregon City, OR </a:t>
            </a:r>
          </a:p>
          <a:p>
            <a:pPr marL="227013" lvl="1" indent="-227013">
              <a:spcBef>
                <a:spcPts val="1200"/>
              </a:spcBef>
              <a:spcAft>
                <a:spcPts val="200"/>
              </a:spcAft>
              <a:buSzPct val="100000"/>
              <a:buFont typeface="Wingdings" charset="2"/>
              <a:buChar char="§"/>
            </a:pPr>
            <a:r>
              <a:rPr lang="en-US" sz="2000" dirty="0">
                <a:latin typeface="+mj-lt"/>
              </a:rPr>
              <a:t>Monthly charge collected through regular utility bill from residences and businesses</a:t>
            </a:r>
          </a:p>
          <a:p>
            <a:pPr marL="227013" lvl="1" indent="-227013">
              <a:spcBef>
                <a:spcPts val="1200"/>
              </a:spcBef>
              <a:spcAft>
                <a:spcPts val="200"/>
              </a:spcAft>
              <a:buSzPct val="100000"/>
              <a:buFont typeface="Wingdings" charset="2"/>
              <a:buChar char="§"/>
            </a:pPr>
            <a:r>
              <a:rPr lang="en-US" sz="2000" dirty="0">
                <a:latin typeface="+mj-lt"/>
              </a:rPr>
              <a:t>Based on number of trips a particular land use generates using Institute of Transportation Engineers data</a:t>
            </a:r>
          </a:p>
          <a:p>
            <a:pPr marL="227013" lvl="1" indent="-227013">
              <a:spcBef>
                <a:spcPts val="1200"/>
              </a:spcBef>
              <a:spcAft>
                <a:spcPts val="200"/>
              </a:spcAft>
              <a:buSzPct val="100000"/>
              <a:buFont typeface="Wingdings" charset="2"/>
              <a:buChar char="§"/>
            </a:pPr>
            <a:r>
              <a:rPr lang="en-US" sz="2000" dirty="0">
                <a:latin typeface="+mj-lt"/>
              </a:rPr>
              <a:t>Fee was phased in over several years to lessen immediate burden</a:t>
            </a:r>
          </a:p>
          <a:p>
            <a:pPr marL="0" lvl="1" indent="0">
              <a:spcBef>
                <a:spcPts val="1200"/>
              </a:spcBef>
              <a:spcAft>
                <a:spcPts val="200"/>
              </a:spcAft>
              <a:buSzPct val="100000"/>
              <a:buNone/>
            </a:pPr>
            <a:endParaRPr lang="en-US" sz="2000" dirty="0">
              <a:latin typeface="+mj-lt"/>
            </a:endParaRPr>
          </a:p>
          <a:p>
            <a:pPr marL="227013" lvl="1" indent="-227013">
              <a:spcBef>
                <a:spcPts val="1200"/>
              </a:spcBef>
              <a:spcAft>
                <a:spcPts val="200"/>
              </a:spcAft>
              <a:buSzPct val="100000"/>
              <a:buFont typeface="Wingdings" charset="2"/>
              <a:buChar char="§"/>
            </a:pPr>
            <a:endParaRPr lang="en-US" sz="2000" dirty="0">
              <a:latin typeface="+mj-lt"/>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18</a:t>
            </a:fld>
            <a:endParaRPr lang="en-US" dirty="0"/>
          </a:p>
        </p:txBody>
      </p:sp>
    </p:spTree>
    <p:extLst>
      <p:ext uri="{BB962C8B-B14F-4D97-AF65-F5344CB8AC3E}">
        <p14:creationId xmlns:p14="http://schemas.microsoft.com/office/powerpoint/2010/main" val="1158064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Land Value Return-</a:t>
            </a:r>
            <a:r>
              <a:rPr lang="en-US" sz="4000" b="1" dirty="0"/>
              <a:t>Like</a:t>
            </a:r>
            <a:r>
              <a:rPr lang="en-US" sz="4000" dirty="0"/>
              <a:t>:</a:t>
            </a:r>
            <a:br>
              <a:rPr lang="en-US" sz="4000" dirty="0"/>
            </a:br>
            <a:r>
              <a:rPr lang="en-US" sz="3200" b="1" dirty="0">
                <a:solidFill>
                  <a:schemeClr val="accent5"/>
                </a:solidFill>
                <a:ea typeface="+mn-ea"/>
                <a:cs typeface="+mn-cs"/>
              </a:rPr>
              <a:t>Tax Increment Financing</a:t>
            </a:r>
          </a:p>
        </p:txBody>
      </p:sp>
      <p:sp>
        <p:nvSpPr>
          <p:cNvPr id="3" name="Content Placeholder 2"/>
          <p:cNvSpPr>
            <a:spLocks noGrp="1"/>
          </p:cNvSpPr>
          <p:nvPr>
            <p:ph idx="1"/>
          </p:nvPr>
        </p:nvSpPr>
        <p:spPr>
          <a:xfrm>
            <a:off x="1097280" y="1916357"/>
            <a:ext cx="4625884" cy="3907968"/>
          </a:xfrm>
        </p:spPr>
        <p:txBody>
          <a:bodyPr>
            <a:noAutofit/>
          </a:bodyPr>
          <a:lstStyle/>
          <a:p>
            <a:pPr marL="0" lvl="1" indent="0">
              <a:spcBef>
                <a:spcPts val="1200"/>
              </a:spcBef>
              <a:spcAft>
                <a:spcPts val="0"/>
              </a:spcAft>
              <a:buSzPct val="100000"/>
              <a:buNone/>
            </a:pPr>
            <a:r>
              <a:rPr lang="en-US" sz="2000" i="1" dirty="0">
                <a:latin typeface="+mj-lt"/>
              </a:rPr>
              <a:t>Overview:</a:t>
            </a:r>
          </a:p>
          <a:p>
            <a:pPr marL="227013" lvl="1" indent="-227013">
              <a:spcBef>
                <a:spcPts val="1200"/>
              </a:spcBef>
              <a:spcAft>
                <a:spcPts val="200"/>
              </a:spcAft>
              <a:buSzPct val="100000"/>
              <a:buFont typeface="Wingdings" charset="2"/>
              <a:buChar char="§"/>
            </a:pPr>
            <a:r>
              <a:rPr lang="en-US" sz="2000" dirty="0">
                <a:latin typeface="+mj-lt"/>
              </a:rPr>
              <a:t>Captures all or part of future tax revenue increases—above a base level—within a designated geographic area that will benefit from a transportation investment</a:t>
            </a:r>
          </a:p>
          <a:p>
            <a:pPr marL="227013" lvl="1" indent="-227013">
              <a:spcBef>
                <a:spcPts val="1200"/>
              </a:spcBef>
              <a:spcAft>
                <a:spcPts val="200"/>
              </a:spcAft>
              <a:buSzPct val="100000"/>
              <a:buFont typeface="Wingdings" charset="2"/>
              <a:buChar char="§"/>
            </a:pPr>
            <a:r>
              <a:rPr lang="en-US" sz="2000" dirty="0">
                <a:latin typeface="+mj-lt"/>
              </a:rPr>
              <a:t>Can collect increases in a variety of existing taxes (i.e., property taxes, sales taxes, hotel and restaurant taxes, and other taxes)</a:t>
            </a:r>
          </a:p>
          <a:p>
            <a:pPr marL="227013" lvl="1" indent="-227013">
              <a:spcBef>
                <a:spcPts val="1200"/>
              </a:spcBef>
              <a:spcAft>
                <a:spcPts val="200"/>
              </a:spcAft>
              <a:buSzPct val="100000"/>
              <a:buFont typeface="Wingdings" charset="2"/>
              <a:buChar char="§"/>
            </a:pPr>
            <a:r>
              <a:rPr lang="en-US" sz="2000" dirty="0">
                <a:latin typeface="+mj-lt"/>
              </a:rPr>
              <a:t>No new taxes or fees imposed; instead, revenue is segregated for dedicated transportation use</a:t>
            </a:r>
          </a:p>
          <a:p>
            <a:pPr marL="227013" lvl="1" indent="-227013">
              <a:spcBef>
                <a:spcPts val="1200"/>
              </a:spcBef>
              <a:spcAft>
                <a:spcPts val="200"/>
              </a:spcAft>
              <a:buSzPct val="100000"/>
              <a:buFont typeface="Wingdings" charset="2"/>
              <a:buChar char="§"/>
            </a:pPr>
            <a:r>
              <a:rPr lang="en-US" sz="2000" dirty="0">
                <a:latin typeface="+mj-lt"/>
              </a:rPr>
              <a:t>Can limit availability of tax revenues for other municipal investments and services</a:t>
            </a:r>
          </a:p>
          <a:p>
            <a:pPr marL="227013" lvl="1" indent="-227013">
              <a:spcBef>
                <a:spcPts val="1200"/>
              </a:spcBef>
              <a:spcAft>
                <a:spcPts val="200"/>
              </a:spcAft>
              <a:buSzPct val="100000"/>
              <a:buFont typeface="Wingdings" charset="2"/>
              <a:buChar char="§"/>
            </a:pPr>
            <a:endParaRPr lang="en-US" sz="2000" dirty="0">
              <a:latin typeface="+mj-lt"/>
            </a:endParaRPr>
          </a:p>
        </p:txBody>
      </p:sp>
      <p:sp>
        <p:nvSpPr>
          <p:cNvPr id="5" name="Content Placeholder 2"/>
          <p:cNvSpPr txBox="1">
            <a:spLocks/>
          </p:cNvSpPr>
          <p:nvPr/>
        </p:nvSpPr>
        <p:spPr>
          <a:xfrm>
            <a:off x="6327322" y="1983925"/>
            <a:ext cx="5250040" cy="4318634"/>
          </a:xfrm>
          <a:prstGeom prst="rect">
            <a:avLst/>
          </a:prstGeom>
          <a:solidFill>
            <a:schemeClr val="accent6">
              <a:lumMod val="20000"/>
              <a:lumOff val="80000"/>
            </a:schemeClr>
          </a:solid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spcBef>
                <a:spcPts val="1200"/>
              </a:spcBef>
              <a:spcAft>
                <a:spcPts val="200"/>
              </a:spcAft>
              <a:buSzPct val="100000"/>
              <a:buNone/>
            </a:pPr>
            <a:r>
              <a:rPr lang="en-US" sz="2000" i="1" dirty="0">
                <a:latin typeface="+mj-lt"/>
              </a:rPr>
              <a:t>Case Example: </a:t>
            </a:r>
            <a:r>
              <a:rPr lang="en-US" sz="2000" dirty="0">
                <a:latin typeface="+mj-lt"/>
              </a:rPr>
              <a:t>Transportation Reinvestment Zones, El Paso, TX </a:t>
            </a:r>
          </a:p>
          <a:p>
            <a:pPr marL="227013" lvl="1" indent="-227013">
              <a:spcBef>
                <a:spcPts val="1200"/>
              </a:spcBef>
              <a:spcAft>
                <a:spcPts val="200"/>
              </a:spcAft>
              <a:buSzPct val="100000"/>
              <a:buFont typeface="Wingdings" charset="2"/>
              <a:buChar char="§"/>
            </a:pPr>
            <a:r>
              <a:rPr lang="en-US" sz="2000" dirty="0">
                <a:latin typeface="+mj-lt"/>
              </a:rPr>
              <a:t>Texas municipalities may designate contiguous zones in which they promote a specific transportation project</a:t>
            </a:r>
          </a:p>
          <a:p>
            <a:pPr marL="227013" lvl="1" indent="-227013">
              <a:spcBef>
                <a:spcPts val="1200"/>
              </a:spcBef>
              <a:spcAft>
                <a:spcPts val="200"/>
              </a:spcAft>
              <a:buSzPct val="100000"/>
              <a:buFont typeface="Wingdings" charset="2"/>
              <a:buChar char="§"/>
            </a:pPr>
            <a:r>
              <a:rPr lang="en-US" sz="2000" dirty="0">
                <a:latin typeface="+mj-lt"/>
              </a:rPr>
              <a:t>A base year is established and, thereafter, a portion of incremental property tax revenue within the zone funds a portion of the project’s cost</a:t>
            </a:r>
          </a:p>
          <a:p>
            <a:pPr marL="227013" lvl="1" indent="-227013">
              <a:spcBef>
                <a:spcPts val="1200"/>
              </a:spcBef>
              <a:spcAft>
                <a:spcPts val="200"/>
              </a:spcAft>
              <a:buSzPct val="100000"/>
              <a:buFont typeface="Wingdings" charset="2"/>
              <a:buChar char="§"/>
            </a:pPr>
            <a:r>
              <a:rPr lang="en-US" sz="2000" dirty="0">
                <a:latin typeface="+mj-lt"/>
              </a:rPr>
              <a:t>El Paso used such zones to generate revenue for over $400 million in projects in 2008 </a:t>
            </a:r>
            <a:r>
              <a:rPr lang="en-US" sz="2000" dirty="0" smtClean="0">
                <a:latin typeface="+mj-lt"/>
              </a:rPr>
              <a:t>plan</a:t>
            </a:r>
          </a:p>
          <a:p>
            <a:pPr marL="227013" lvl="1" indent="-227013">
              <a:spcBef>
                <a:spcPts val="1200"/>
              </a:spcBef>
              <a:spcAft>
                <a:spcPts val="200"/>
              </a:spcAft>
              <a:buSzPct val="100000"/>
              <a:buFont typeface="Wingdings" charset="2"/>
              <a:buChar char="§"/>
            </a:pPr>
            <a:r>
              <a:rPr lang="en-US" sz="2000" dirty="0" smtClean="0">
                <a:latin typeface="+mj-lt"/>
              </a:rPr>
              <a:t>Revenue used as loan collateral in the financing of transportation projects in the zone. </a:t>
            </a:r>
            <a:endParaRPr lang="en-US" sz="2000" dirty="0">
              <a:latin typeface="+mj-lt"/>
            </a:endParaRPr>
          </a:p>
          <a:p>
            <a:pPr marL="0" lvl="1" indent="0">
              <a:spcBef>
                <a:spcPts val="1200"/>
              </a:spcBef>
              <a:spcAft>
                <a:spcPts val="200"/>
              </a:spcAft>
              <a:buSzPct val="100000"/>
              <a:buNone/>
            </a:pPr>
            <a:endParaRPr lang="en-US" sz="2000" dirty="0">
              <a:latin typeface="+mj-lt"/>
            </a:endParaRPr>
          </a:p>
          <a:p>
            <a:pPr marL="227013" lvl="1" indent="-227013">
              <a:spcBef>
                <a:spcPts val="1200"/>
              </a:spcBef>
              <a:spcAft>
                <a:spcPts val="200"/>
              </a:spcAft>
              <a:buSzPct val="100000"/>
              <a:buFont typeface="Wingdings" charset="2"/>
              <a:buChar char="§"/>
            </a:pPr>
            <a:endParaRPr lang="en-US" sz="2000" dirty="0">
              <a:latin typeface="+mj-lt"/>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19</a:t>
            </a:fld>
            <a:endParaRPr lang="en-US" dirty="0"/>
          </a:p>
        </p:txBody>
      </p:sp>
    </p:spTree>
    <p:extLst>
      <p:ext uri="{BB962C8B-B14F-4D97-AF65-F5344CB8AC3E}">
        <p14:creationId xmlns:p14="http://schemas.microsoft.com/office/powerpoint/2010/main" val="4176446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Purpose</a:t>
            </a:r>
          </a:p>
        </p:txBody>
      </p:sp>
      <p:sp>
        <p:nvSpPr>
          <p:cNvPr id="3" name="Content Placeholder 2"/>
          <p:cNvSpPr>
            <a:spLocks noGrp="1"/>
          </p:cNvSpPr>
          <p:nvPr>
            <p:ph idx="1"/>
          </p:nvPr>
        </p:nvSpPr>
        <p:spPr>
          <a:xfrm>
            <a:off x="1698170" y="1845734"/>
            <a:ext cx="8515351" cy="4023360"/>
          </a:xfrm>
        </p:spPr>
        <p:txBody>
          <a:bodyPr/>
          <a:lstStyle/>
          <a:p>
            <a:pPr algn="ctr"/>
            <a:endParaRPr lang="en-US" i="1" dirty="0"/>
          </a:p>
          <a:p>
            <a:pPr algn="ctr"/>
            <a:r>
              <a:rPr lang="en-US" sz="2800" dirty="0">
                <a:latin typeface="+mj-lt"/>
              </a:rPr>
              <a:t>With transportation investment needs significantly outweighing available resources, exploring land value return and </a:t>
            </a:r>
            <a:r>
              <a:rPr lang="en-US" sz="2800" dirty="0" smtClean="0">
                <a:latin typeface="+mj-lt"/>
              </a:rPr>
              <a:t>recycling (land value return) —a </a:t>
            </a:r>
            <a:r>
              <a:rPr lang="en-US" sz="2800" dirty="0">
                <a:latin typeface="+mj-lt"/>
              </a:rPr>
              <a:t>largely overlooked revenue source—could benefit the public agencies that build, maintain, and operate the transportation system.</a:t>
            </a:r>
          </a:p>
          <a:p>
            <a:pPr marL="0" indent="0" algn="ctr">
              <a:buNone/>
            </a:pP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3663363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Land Value Return-</a:t>
            </a:r>
            <a:r>
              <a:rPr lang="en-US" sz="4000" b="1" dirty="0"/>
              <a:t>Like</a:t>
            </a:r>
            <a:r>
              <a:rPr lang="en-US" sz="4000" dirty="0"/>
              <a:t>:</a:t>
            </a:r>
            <a:br>
              <a:rPr lang="en-US" sz="4000" dirty="0"/>
            </a:br>
            <a:r>
              <a:rPr lang="en-US" sz="3200" b="1" dirty="0">
                <a:solidFill>
                  <a:schemeClr val="accent5"/>
                </a:solidFill>
                <a:ea typeface="+mn-ea"/>
                <a:cs typeface="+mn-cs"/>
              </a:rPr>
              <a:t>Development Impact Fees</a:t>
            </a:r>
          </a:p>
        </p:txBody>
      </p:sp>
      <p:sp>
        <p:nvSpPr>
          <p:cNvPr id="3" name="Content Placeholder 2"/>
          <p:cNvSpPr>
            <a:spLocks noGrp="1"/>
          </p:cNvSpPr>
          <p:nvPr>
            <p:ph idx="1"/>
          </p:nvPr>
        </p:nvSpPr>
        <p:spPr>
          <a:xfrm>
            <a:off x="1097280" y="1981604"/>
            <a:ext cx="4625884" cy="3907968"/>
          </a:xfrm>
        </p:spPr>
        <p:txBody>
          <a:bodyPr>
            <a:noAutofit/>
          </a:bodyPr>
          <a:lstStyle/>
          <a:p>
            <a:pPr marL="0" lvl="1" indent="0">
              <a:spcBef>
                <a:spcPts val="1200"/>
              </a:spcBef>
              <a:spcAft>
                <a:spcPts val="0"/>
              </a:spcAft>
              <a:buSzPct val="100000"/>
              <a:buNone/>
            </a:pPr>
            <a:r>
              <a:rPr lang="en-US" sz="2000" i="1" dirty="0">
                <a:latin typeface="+mj-lt"/>
              </a:rPr>
              <a:t>Overview:</a:t>
            </a:r>
          </a:p>
          <a:p>
            <a:pPr marL="227013" lvl="1" indent="-227013">
              <a:spcBef>
                <a:spcPts val="1200"/>
              </a:spcBef>
              <a:spcAft>
                <a:spcPts val="200"/>
              </a:spcAft>
              <a:buSzPct val="100000"/>
              <a:buFont typeface="Wingdings" charset="2"/>
              <a:buChar char="§"/>
            </a:pPr>
            <a:r>
              <a:rPr lang="en-US" sz="2000" dirty="0">
                <a:latin typeface="+mj-lt"/>
              </a:rPr>
              <a:t>One-time charges to cover costs incurred by the public sector in providing needed infrastructure including transportation to serve a new development</a:t>
            </a:r>
          </a:p>
          <a:p>
            <a:pPr marL="227013" lvl="1" indent="-227013">
              <a:spcBef>
                <a:spcPts val="1200"/>
              </a:spcBef>
              <a:spcAft>
                <a:spcPts val="200"/>
              </a:spcAft>
              <a:buSzPct val="100000"/>
              <a:buFont typeface="Wingdings" charset="2"/>
              <a:buChar char="§"/>
            </a:pPr>
            <a:r>
              <a:rPr lang="en-US" sz="2000" dirty="0">
                <a:latin typeface="+mj-lt"/>
              </a:rPr>
              <a:t>Payment is a condition for obtaining development permits </a:t>
            </a:r>
          </a:p>
          <a:p>
            <a:pPr marL="227013" lvl="1" indent="-227013">
              <a:spcBef>
                <a:spcPts val="1200"/>
              </a:spcBef>
              <a:spcAft>
                <a:spcPts val="200"/>
              </a:spcAft>
              <a:buSzPct val="100000"/>
              <a:buFont typeface="Wingdings" charset="2"/>
              <a:buChar char="§"/>
            </a:pPr>
            <a:r>
              <a:rPr lang="en-US" sz="2000" dirty="0">
                <a:latin typeface="+mj-lt"/>
              </a:rPr>
              <a:t>Amount of fee must be </a:t>
            </a:r>
            <a:r>
              <a:rPr lang="en-US" sz="2000" u="sng" dirty="0">
                <a:latin typeface="+mj-lt"/>
              </a:rPr>
              <a:t>related to and proportional to</a:t>
            </a:r>
            <a:r>
              <a:rPr lang="en-US" sz="2000" dirty="0">
                <a:latin typeface="+mj-lt"/>
              </a:rPr>
              <a:t> the anticipated additional public infrastructure costs required by new private development</a:t>
            </a:r>
          </a:p>
        </p:txBody>
      </p:sp>
      <p:sp>
        <p:nvSpPr>
          <p:cNvPr id="5" name="Content Placeholder 2"/>
          <p:cNvSpPr txBox="1">
            <a:spLocks/>
          </p:cNvSpPr>
          <p:nvPr/>
        </p:nvSpPr>
        <p:spPr>
          <a:xfrm>
            <a:off x="6327321" y="1983925"/>
            <a:ext cx="4906735" cy="4106631"/>
          </a:xfrm>
          <a:prstGeom prst="rect">
            <a:avLst/>
          </a:prstGeom>
          <a:solidFill>
            <a:schemeClr val="accent6">
              <a:lumMod val="20000"/>
              <a:lumOff val="80000"/>
            </a:schemeClr>
          </a:solid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spcBef>
                <a:spcPts val="1200"/>
              </a:spcBef>
              <a:spcAft>
                <a:spcPts val="200"/>
              </a:spcAft>
              <a:buSzPct val="100000"/>
              <a:buNone/>
            </a:pPr>
            <a:r>
              <a:rPr lang="en-US" sz="2000" i="1" dirty="0">
                <a:latin typeface="+mj-lt"/>
              </a:rPr>
              <a:t>Case Example: </a:t>
            </a:r>
            <a:r>
              <a:rPr lang="en-US" sz="2000" dirty="0">
                <a:latin typeface="+mj-lt"/>
              </a:rPr>
              <a:t>Transportation System Development Charges (TSDC), Portland, OR</a:t>
            </a:r>
          </a:p>
          <a:p>
            <a:pPr marL="227013" lvl="1" indent="-227013">
              <a:lnSpc>
                <a:spcPct val="100000"/>
              </a:lnSpc>
              <a:spcBef>
                <a:spcPts val="600"/>
              </a:spcBef>
              <a:spcAft>
                <a:spcPts val="0"/>
              </a:spcAft>
              <a:buSzPct val="100000"/>
              <a:buFont typeface="Wingdings" charset="2"/>
              <a:buChar char="§"/>
            </a:pPr>
            <a:r>
              <a:rPr lang="en-US" sz="2000" dirty="0">
                <a:latin typeface="+mj-lt"/>
              </a:rPr>
              <a:t>Oregon statutes authorize TSDC and require:</a:t>
            </a:r>
          </a:p>
          <a:p>
            <a:pPr marL="468630" lvl="2" indent="-285750">
              <a:lnSpc>
                <a:spcPct val="100000"/>
              </a:lnSpc>
              <a:spcBef>
                <a:spcPts val="600"/>
              </a:spcBef>
              <a:spcAft>
                <a:spcPts val="0"/>
              </a:spcAft>
              <a:buSzPct val="100000"/>
              <a:buFont typeface="Courier New" panose="02070309020205020404" pitchFamily="49" charset="0"/>
              <a:buChar char="o"/>
            </a:pPr>
            <a:r>
              <a:rPr lang="en-US" sz="1800" dirty="0">
                <a:latin typeface="+mj-lt"/>
              </a:rPr>
              <a:t>Adopting a capital plan designating investments </a:t>
            </a:r>
          </a:p>
          <a:p>
            <a:pPr marL="468630" lvl="2" indent="-285750">
              <a:lnSpc>
                <a:spcPct val="100000"/>
              </a:lnSpc>
              <a:spcBef>
                <a:spcPts val="600"/>
              </a:spcBef>
              <a:spcAft>
                <a:spcPts val="0"/>
              </a:spcAft>
              <a:buSzPct val="100000"/>
              <a:buFont typeface="Courier New" panose="02070309020205020404" pitchFamily="49" charset="0"/>
              <a:buChar char="o"/>
            </a:pPr>
            <a:r>
              <a:rPr lang="en-US" sz="1800" dirty="0">
                <a:latin typeface="+mj-lt"/>
              </a:rPr>
              <a:t>Calculating TSDC as a reimbursement fee for existing improvements with capacity or an improvement fee for future improvements</a:t>
            </a:r>
          </a:p>
          <a:p>
            <a:pPr marL="227013" lvl="1" indent="-227013">
              <a:spcBef>
                <a:spcPts val="1200"/>
              </a:spcBef>
              <a:spcAft>
                <a:spcPts val="200"/>
              </a:spcAft>
              <a:buSzPct val="100000"/>
              <a:buFont typeface="Wingdings" charset="2"/>
              <a:buChar char="§"/>
            </a:pPr>
            <a:r>
              <a:rPr lang="en-US" sz="2000" dirty="0">
                <a:latin typeface="+mj-lt"/>
              </a:rPr>
              <a:t>City identified a list of growth-oriented, multi-modal projects to guide spending TSDC revenues for 10 to 20 years </a:t>
            </a:r>
          </a:p>
          <a:p>
            <a:pPr marL="227013" lvl="1" indent="-227013">
              <a:spcBef>
                <a:spcPts val="1200"/>
              </a:spcBef>
              <a:spcAft>
                <a:spcPts val="200"/>
              </a:spcAft>
              <a:buSzPct val="100000"/>
              <a:buFont typeface="Wingdings" charset="2"/>
              <a:buChar char="§"/>
            </a:pPr>
            <a:r>
              <a:rPr lang="en-US" sz="2000" dirty="0">
                <a:latin typeface="+mj-lt"/>
              </a:rPr>
              <a:t>Rate is based on number of trips the development is expected to create</a:t>
            </a:r>
          </a:p>
          <a:p>
            <a:pPr marL="227013" lvl="1" indent="-227013">
              <a:spcBef>
                <a:spcPts val="1200"/>
              </a:spcBef>
              <a:spcAft>
                <a:spcPts val="200"/>
              </a:spcAft>
              <a:buSzPct val="100000"/>
              <a:buFont typeface="Wingdings" charset="2"/>
              <a:buChar char="§"/>
            </a:pPr>
            <a:endParaRPr lang="en-US" sz="2000" dirty="0">
              <a:latin typeface="+mj-lt"/>
            </a:endParaRPr>
          </a:p>
          <a:p>
            <a:pPr marL="0" lvl="1" indent="0">
              <a:spcBef>
                <a:spcPts val="1200"/>
              </a:spcBef>
              <a:spcAft>
                <a:spcPts val="200"/>
              </a:spcAft>
              <a:buSzPct val="100000"/>
              <a:buNone/>
            </a:pPr>
            <a:endParaRPr lang="en-US" sz="2000" dirty="0">
              <a:latin typeface="+mj-lt"/>
            </a:endParaRPr>
          </a:p>
          <a:p>
            <a:pPr marL="227013" lvl="1" indent="-227013">
              <a:spcBef>
                <a:spcPts val="1200"/>
              </a:spcBef>
              <a:spcAft>
                <a:spcPts val="200"/>
              </a:spcAft>
              <a:buSzPct val="100000"/>
              <a:buFont typeface="Wingdings" charset="2"/>
              <a:buChar char="§"/>
            </a:pPr>
            <a:endParaRPr lang="en-US" sz="2000" dirty="0">
              <a:latin typeface="+mj-lt"/>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20</a:t>
            </a:fld>
            <a:endParaRPr lang="en-US" dirty="0"/>
          </a:p>
        </p:txBody>
      </p:sp>
    </p:spTree>
    <p:extLst>
      <p:ext uri="{BB962C8B-B14F-4D97-AF65-F5344CB8AC3E}">
        <p14:creationId xmlns:p14="http://schemas.microsoft.com/office/powerpoint/2010/main" val="1202359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Land Value Return-</a:t>
            </a:r>
            <a:r>
              <a:rPr lang="en-US" sz="4000" b="1" dirty="0"/>
              <a:t>Like</a:t>
            </a:r>
            <a:r>
              <a:rPr lang="en-US" sz="4000" dirty="0"/>
              <a:t>:</a:t>
            </a:r>
            <a:br>
              <a:rPr lang="en-US" sz="4000" dirty="0"/>
            </a:br>
            <a:r>
              <a:rPr lang="en-US" sz="3200" b="1" dirty="0">
                <a:solidFill>
                  <a:schemeClr val="accent5"/>
                </a:solidFill>
                <a:ea typeface="+mn-ea"/>
                <a:cs typeface="+mn-cs"/>
              </a:rPr>
              <a:t>Exactions and Proffers</a:t>
            </a:r>
          </a:p>
        </p:txBody>
      </p:sp>
      <p:sp>
        <p:nvSpPr>
          <p:cNvPr id="3" name="Content Placeholder 2"/>
          <p:cNvSpPr>
            <a:spLocks noGrp="1"/>
          </p:cNvSpPr>
          <p:nvPr>
            <p:ph idx="1"/>
          </p:nvPr>
        </p:nvSpPr>
        <p:spPr>
          <a:xfrm>
            <a:off x="1097280" y="1934941"/>
            <a:ext cx="4903471" cy="3907968"/>
          </a:xfrm>
        </p:spPr>
        <p:txBody>
          <a:bodyPr>
            <a:noAutofit/>
          </a:bodyPr>
          <a:lstStyle/>
          <a:p>
            <a:pPr marL="0" lvl="1" indent="0">
              <a:spcBef>
                <a:spcPts val="1200"/>
              </a:spcBef>
              <a:spcAft>
                <a:spcPts val="0"/>
              </a:spcAft>
              <a:buSzPct val="100000"/>
              <a:buNone/>
            </a:pPr>
            <a:r>
              <a:rPr lang="en-US" sz="2000" i="1" dirty="0">
                <a:latin typeface="+mj-lt"/>
              </a:rPr>
              <a:t>Overview:</a:t>
            </a:r>
          </a:p>
          <a:p>
            <a:pPr marL="227013" lvl="1" indent="-227013">
              <a:spcBef>
                <a:spcPts val="1200"/>
              </a:spcBef>
              <a:spcAft>
                <a:spcPts val="0"/>
              </a:spcAft>
              <a:buSzPct val="100000"/>
              <a:buFont typeface="Wingdings" charset="2"/>
              <a:buChar char="§"/>
            </a:pPr>
            <a:r>
              <a:rPr lang="en-US" sz="2000" dirty="0">
                <a:latin typeface="+mj-lt"/>
              </a:rPr>
              <a:t>One-time negotiated requirements for a private developer to provide in-kind services, property, or payment</a:t>
            </a:r>
          </a:p>
          <a:p>
            <a:pPr marL="227013" lvl="1" indent="-227013">
              <a:spcBef>
                <a:spcPts val="1200"/>
              </a:spcBef>
              <a:spcAft>
                <a:spcPts val="0"/>
              </a:spcAft>
              <a:buSzPct val="100000"/>
              <a:buFont typeface="Wingdings" charset="2"/>
              <a:buChar char="§"/>
            </a:pPr>
            <a:r>
              <a:rPr lang="en-US" sz="2000" dirty="0">
                <a:latin typeface="+mj-lt"/>
              </a:rPr>
              <a:t>Condition for development approval where infrastructure lacks capacity to accommodate development</a:t>
            </a:r>
          </a:p>
          <a:p>
            <a:pPr marL="227013" lvl="1" indent="-227013">
              <a:spcBef>
                <a:spcPts val="1200"/>
              </a:spcBef>
              <a:spcAft>
                <a:spcPts val="0"/>
              </a:spcAft>
              <a:buSzPct val="100000"/>
              <a:buFont typeface="Wingdings" charset="2"/>
              <a:buChar char="§"/>
            </a:pPr>
            <a:r>
              <a:rPr lang="en-US" sz="2000" dirty="0">
                <a:latin typeface="+mj-lt"/>
              </a:rPr>
              <a:t>Can be private provision of land or construction of transportation or other infrastructure facilities</a:t>
            </a:r>
          </a:p>
          <a:p>
            <a:pPr marL="227013" lvl="1" indent="-227013">
              <a:spcBef>
                <a:spcPts val="1200"/>
              </a:spcBef>
              <a:spcAft>
                <a:spcPts val="0"/>
              </a:spcAft>
              <a:buSzPct val="100000"/>
              <a:buFont typeface="Wingdings" charset="2"/>
              <a:buChar char="§"/>
            </a:pPr>
            <a:r>
              <a:rPr lang="en-US" sz="2000" dirty="0">
                <a:latin typeface="+mj-lt"/>
              </a:rPr>
              <a:t>Applied to site-specific improvements </a:t>
            </a:r>
          </a:p>
          <a:p>
            <a:pPr marL="227013" lvl="1" indent="-227013">
              <a:spcBef>
                <a:spcPts val="1200"/>
              </a:spcBef>
              <a:spcAft>
                <a:spcPts val="0"/>
              </a:spcAft>
              <a:buSzPct val="100000"/>
              <a:buFont typeface="Wingdings" charset="2"/>
              <a:buChar char="§"/>
            </a:pPr>
            <a:r>
              <a:rPr lang="en-US" sz="2000" dirty="0">
                <a:latin typeface="+mj-lt"/>
              </a:rPr>
              <a:t>Rationale similar to development impact fees </a:t>
            </a:r>
          </a:p>
        </p:txBody>
      </p:sp>
      <p:sp>
        <p:nvSpPr>
          <p:cNvPr id="5" name="Content Placeholder 2"/>
          <p:cNvSpPr txBox="1">
            <a:spLocks/>
          </p:cNvSpPr>
          <p:nvPr/>
        </p:nvSpPr>
        <p:spPr>
          <a:xfrm>
            <a:off x="6327321" y="1934941"/>
            <a:ext cx="5143500" cy="4245423"/>
          </a:xfrm>
          <a:prstGeom prst="rect">
            <a:avLst/>
          </a:prstGeom>
          <a:solidFill>
            <a:schemeClr val="accent6">
              <a:lumMod val="20000"/>
              <a:lumOff val="80000"/>
            </a:schemeClr>
          </a:solid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spcBef>
                <a:spcPts val="1200"/>
              </a:spcBef>
              <a:spcAft>
                <a:spcPts val="200"/>
              </a:spcAft>
              <a:buSzPct val="100000"/>
              <a:buNone/>
            </a:pPr>
            <a:r>
              <a:rPr lang="en-US" sz="2000" i="1" dirty="0">
                <a:latin typeface="+mj-lt"/>
              </a:rPr>
              <a:t>Case Example: </a:t>
            </a:r>
            <a:r>
              <a:rPr lang="en-US" sz="2000" dirty="0">
                <a:latin typeface="+mj-lt"/>
              </a:rPr>
              <a:t>Cash Proffers, Loudoun County, VA</a:t>
            </a:r>
          </a:p>
          <a:p>
            <a:pPr marL="227013" lvl="1" indent="-227013">
              <a:lnSpc>
                <a:spcPct val="100000"/>
              </a:lnSpc>
              <a:spcBef>
                <a:spcPts val="600"/>
              </a:spcBef>
              <a:spcAft>
                <a:spcPts val="0"/>
              </a:spcAft>
              <a:buSzPct val="100000"/>
              <a:buFont typeface="Wingdings" charset="2"/>
              <a:buChar char="§"/>
            </a:pPr>
            <a:r>
              <a:rPr lang="en-US" sz="2000" dirty="0">
                <a:latin typeface="+mj-lt"/>
              </a:rPr>
              <a:t>Incorporated into rezoning; stipulate how property may be used or developed</a:t>
            </a:r>
          </a:p>
          <a:p>
            <a:pPr marL="227013" lvl="1" indent="-227013">
              <a:lnSpc>
                <a:spcPct val="100000"/>
              </a:lnSpc>
              <a:spcBef>
                <a:spcPts val="600"/>
              </a:spcBef>
              <a:spcAft>
                <a:spcPts val="0"/>
              </a:spcAft>
              <a:buSzPct val="100000"/>
              <a:buFont typeface="Wingdings" charset="2"/>
              <a:buChar char="§"/>
            </a:pPr>
            <a:r>
              <a:rPr lang="en-US" sz="2000" dirty="0">
                <a:latin typeface="+mj-lt"/>
              </a:rPr>
              <a:t>Offset impacts of development by providing funding for new roads, schools, other public facilities, and services</a:t>
            </a:r>
          </a:p>
          <a:p>
            <a:pPr marL="227013" lvl="1" indent="-227013">
              <a:lnSpc>
                <a:spcPct val="100000"/>
              </a:lnSpc>
              <a:spcBef>
                <a:spcPts val="600"/>
              </a:spcBef>
              <a:spcAft>
                <a:spcPts val="0"/>
              </a:spcAft>
              <a:buSzPct val="100000"/>
              <a:buFont typeface="Wingdings" charset="2"/>
              <a:buChar char="§"/>
            </a:pPr>
            <a:r>
              <a:rPr lang="en-US" sz="2000" dirty="0">
                <a:latin typeface="+mj-lt"/>
              </a:rPr>
              <a:t>Over 75% of new streets in Loudoun County are developer funded</a:t>
            </a:r>
          </a:p>
          <a:p>
            <a:pPr marL="227013" lvl="1" indent="-227013">
              <a:lnSpc>
                <a:spcPct val="100000"/>
              </a:lnSpc>
              <a:spcBef>
                <a:spcPts val="600"/>
              </a:spcBef>
              <a:spcAft>
                <a:spcPts val="0"/>
              </a:spcAft>
              <a:buSzPct val="100000"/>
              <a:buFont typeface="Wingdings" charset="2"/>
              <a:buChar char="§"/>
            </a:pPr>
            <a:r>
              <a:rPr lang="en-US" sz="2000" dirty="0">
                <a:latin typeface="+mj-lt"/>
              </a:rPr>
              <a:t>Transportation plan analyzes development impact statements and requests fair share contributions, including road improvements</a:t>
            </a:r>
          </a:p>
          <a:p>
            <a:pPr marL="227013" lvl="1" indent="-227013">
              <a:lnSpc>
                <a:spcPct val="100000"/>
              </a:lnSpc>
              <a:spcBef>
                <a:spcPts val="600"/>
              </a:spcBef>
              <a:spcAft>
                <a:spcPts val="0"/>
              </a:spcAft>
              <a:buSzPct val="100000"/>
              <a:buFont typeface="Wingdings" charset="2"/>
              <a:buChar char="§"/>
            </a:pPr>
            <a:r>
              <a:rPr lang="en-US" sz="2000" dirty="0">
                <a:latin typeface="+mj-lt"/>
              </a:rPr>
              <a:t>Can be local match for Virginia DOT funds</a:t>
            </a:r>
          </a:p>
          <a:p>
            <a:pPr marL="227013" lvl="1" indent="-227013">
              <a:lnSpc>
                <a:spcPct val="100000"/>
              </a:lnSpc>
              <a:spcBef>
                <a:spcPts val="600"/>
              </a:spcBef>
              <a:spcAft>
                <a:spcPts val="0"/>
              </a:spcAft>
              <a:buSzPct val="100000"/>
              <a:buFont typeface="Wingdings" charset="2"/>
              <a:buChar char="§"/>
            </a:pPr>
            <a:endParaRPr lang="en-US" sz="2000" dirty="0">
              <a:latin typeface="+mj-lt"/>
            </a:endParaRPr>
          </a:p>
          <a:p>
            <a:pPr marL="227013" lvl="1" indent="-227013">
              <a:spcBef>
                <a:spcPts val="1200"/>
              </a:spcBef>
              <a:spcAft>
                <a:spcPts val="200"/>
              </a:spcAft>
              <a:buSzPct val="100000"/>
              <a:buFont typeface="Wingdings" charset="2"/>
              <a:buChar char="§"/>
            </a:pPr>
            <a:endParaRPr lang="en-US" sz="2000" dirty="0">
              <a:latin typeface="+mj-lt"/>
            </a:endParaRPr>
          </a:p>
          <a:p>
            <a:pPr marL="0" lvl="1" indent="0">
              <a:spcBef>
                <a:spcPts val="1200"/>
              </a:spcBef>
              <a:spcAft>
                <a:spcPts val="200"/>
              </a:spcAft>
              <a:buSzPct val="100000"/>
              <a:buNone/>
            </a:pPr>
            <a:endParaRPr lang="en-US" sz="2000" dirty="0">
              <a:latin typeface="+mj-lt"/>
            </a:endParaRPr>
          </a:p>
          <a:p>
            <a:pPr marL="227013" lvl="1" indent="-227013">
              <a:spcBef>
                <a:spcPts val="1200"/>
              </a:spcBef>
              <a:spcAft>
                <a:spcPts val="200"/>
              </a:spcAft>
              <a:buSzPct val="100000"/>
              <a:buFont typeface="Wingdings" charset="2"/>
              <a:buChar char="§"/>
            </a:pPr>
            <a:endParaRPr lang="en-US" sz="2000" dirty="0">
              <a:latin typeface="+mj-lt"/>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21</a:t>
            </a:fld>
            <a:endParaRPr lang="en-US" dirty="0"/>
          </a:p>
        </p:txBody>
      </p:sp>
    </p:spTree>
    <p:extLst>
      <p:ext uri="{BB962C8B-B14F-4D97-AF65-F5344CB8AC3E}">
        <p14:creationId xmlns:p14="http://schemas.microsoft.com/office/powerpoint/2010/main" val="1150472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dirty="0"/>
              <a:t>Implementation Considerations</a:t>
            </a:r>
          </a:p>
        </p:txBody>
      </p:sp>
      <p:sp>
        <p:nvSpPr>
          <p:cNvPr id="4" name="Slide Number Placeholder 3"/>
          <p:cNvSpPr>
            <a:spLocks noGrp="1"/>
          </p:cNvSpPr>
          <p:nvPr>
            <p:ph type="sldNum" sz="quarter" idx="12"/>
          </p:nvPr>
        </p:nvSpPr>
        <p:spPr/>
        <p:txBody>
          <a:bodyPr/>
          <a:lstStyle/>
          <a:p>
            <a:fld id="{4FAB73BC-B049-4115-A692-8D63A059BFB8}" type="slidenum">
              <a:rPr lang="en-US" smtClean="0"/>
              <a:pPr/>
              <a:t>22</a:t>
            </a:fld>
            <a:endParaRPr lang="en-US" dirty="0"/>
          </a:p>
        </p:txBody>
      </p:sp>
    </p:spTree>
    <p:extLst>
      <p:ext uri="{BB962C8B-B14F-4D97-AF65-F5344CB8AC3E}">
        <p14:creationId xmlns:p14="http://schemas.microsoft.com/office/powerpoint/2010/main" val="2192988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Are the Policy Considerations?</a:t>
            </a:r>
            <a:endParaRPr lang="en-US" sz="3200" dirty="0">
              <a:ea typeface="+mn-ea"/>
              <a:cs typeface="+mn-cs"/>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23</a:t>
            </a:fld>
            <a:endParaRPr lang="en-US" dirty="0"/>
          </a:p>
        </p:txBody>
      </p:sp>
      <p:sp>
        <p:nvSpPr>
          <p:cNvPr id="17" name="Freeform 16"/>
          <p:cNvSpPr/>
          <p:nvPr/>
        </p:nvSpPr>
        <p:spPr>
          <a:xfrm>
            <a:off x="2195372" y="2448732"/>
            <a:ext cx="2251354" cy="2186086"/>
          </a:xfrm>
          <a:custGeom>
            <a:avLst/>
            <a:gdLst>
              <a:gd name="connsiteX0" fmla="*/ 0 w 1357982"/>
              <a:gd name="connsiteY0" fmla="*/ 678991 h 1357982"/>
              <a:gd name="connsiteX1" fmla="*/ 678991 w 1357982"/>
              <a:gd name="connsiteY1" fmla="*/ 0 h 1357982"/>
              <a:gd name="connsiteX2" fmla="*/ 1357982 w 1357982"/>
              <a:gd name="connsiteY2" fmla="*/ 678991 h 1357982"/>
              <a:gd name="connsiteX3" fmla="*/ 678991 w 1357982"/>
              <a:gd name="connsiteY3" fmla="*/ 1357982 h 1357982"/>
              <a:gd name="connsiteX4" fmla="*/ 0 w 1357982"/>
              <a:gd name="connsiteY4" fmla="*/ 678991 h 1357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982" h="1357982">
                <a:moveTo>
                  <a:pt x="0" y="678991"/>
                </a:moveTo>
                <a:cubicBezTo>
                  <a:pt x="0" y="303995"/>
                  <a:pt x="303995" y="0"/>
                  <a:pt x="678991" y="0"/>
                </a:cubicBezTo>
                <a:cubicBezTo>
                  <a:pt x="1053987" y="0"/>
                  <a:pt x="1357982" y="303995"/>
                  <a:pt x="1357982" y="678991"/>
                </a:cubicBezTo>
                <a:cubicBezTo>
                  <a:pt x="1357982" y="1053987"/>
                  <a:pt x="1053987" y="1357982"/>
                  <a:pt x="678991" y="1357982"/>
                </a:cubicBezTo>
                <a:cubicBezTo>
                  <a:pt x="303995" y="1357982"/>
                  <a:pt x="0" y="1053987"/>
                  <a:pt x="0" y="678991"/>
                </a:cubicBezTo>
                <a:close/>
              </a:path>
            </a:pathLst>
          </a:custGeom>
          <a:solidFill>
            <a:schemeClr val="accent3">
              <a:lumMod val="75000"/>
            </a:schemeClr>
          </a:solidFill>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273606" tIns="212842" rIns="273606" bIns="212842" numCol="1" spcCol="1270" anchor="ctr" anchorCtr="0">
            <a:noAutofit/>
          </a:bodyPr>
          <a:lstStyle/>
          <a:p>
            <a:pPr lvl="0" algn="ctr" defTabSz="488950">
              <a:lnSpc>
                <a:spcPct val="90000"/>
              </a:lnSpc>
              <a:spcBef>
                <a:spcPct val="0"/>
              </a:spcBef>
              <a:spcAft>
                <a:spcPct val="35000"/>
              </a:spcAft>
            </a:pPr>
            <a:r>
              <a:rPr lang="en-US" sz="2400" b="1" kern="1200" dirty="0">
                <a:solidFill>
                  <a:schemeClr val="bg1">
                    <a:lumMod val="95000"/>
                  </a:schemeClr>
                </a:solidFill>
              </a:rPr>
              <a:t>Are Revenues Worth It?</a:t>
            </a:r>
          </a:p>
        </p:txBody>
      </p:sp>
      <p:sp>
        <p:nvSpPr>
          <p:cNvPr id="19" name="Freeform 18"/>
          <p:cNvSpPr/>
          <p:nvPr/>
        </p:nvSpPr>
        <p:spPr>
          <a:xfrm>
            <a:off x="4767817" y="2448732"/>
            <a:ext cx="2251354" cy="2186086"/>
          </a:xfrm>
          <a:custGeom>
            <a:avLst/>
            <a:gdLst>
              <a:gd name="connsiteX0" fmla="*/ 0 w 1357982"/>
              <a:gd name="connsiteY0" fmla="*/ 678991 h 1357982"/>
              <a:gd name="connsiteX1" fmla="*/ 678991 w 1357982"/>
              <a:gd name="connsiteY1" fmla="*/ 0 h 1357982"/>
              <a:gd name="connsiteX2" fmla="*/ 1357982 w 1357982"/>
              <a:gd name="connsiteY2" fmla="*/ 678991 h 1357982"/>
              <a:gd name="connsiteX3" fmla="*/ 678991 w 1357982"/>
              <a:gd name="connsiteY3" fmla="*/ 1357982 h 1357982"/>
              <a:gd name="connsiteX4" fmla="*/ 0 w 1357982"/>
              <a:gd name="connsiteY4" fmla="*/ 678991 h 1357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982" h="1357982">
                <a:moveTo>
                  <a:pt x="0" y="678991"/>
                </a:moveTo>
                <a:cubicBezTo>
                  <a:pt x="0" y="303995"/>
                  <a:pt x="303995" y="0"/>
                  <a:pt x="678991" y="0"/>
                </a:cubicBezTo>
                <a:cubicBezTo>
                  <a:pt x="1053987" y="0"/>
                  <a:pt x="1357982" y="303995"/>
                  <a:pt x="1357982" y="678991"/>
                </a:cubicBezTo>
                <a:cubicBezTo>
                  <a:pt x="1357982" y="1053987"/>
                  <a:pt x="1053987" y="1357982"/>
                  <a:pt x="678991" y="1357982"/>
                </a:cubicBezTo>
                <a:cubicBezTo>
                  <a:pt x="303995" y="1357982"/>
                  <a:pt x="0" y="1053987"/>
                  <a:pt x="0" y="678991"/>
                </a:cubicBezTo>
                <a:close/>
              </a:path>
            </a:pathLst>
          </a:custGeom>
          <a:solidFill>
            <a:schemeClr val="accent3">
              <a:lumMod val="75000"/>
            </a:schemeClr>
          </a:solidFill>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273606" tIns="212842" rIns="273606" bIns="212842" numCol="1" spcCol="1270" anchor="ctr" anchorCtr="0">
            <a:noAutofit/>
          </a:bodyPr>
          <a:lstStyle/>
          <a:p>
            <a:pPr lvl="0" algn="ctr" defTabSz="488950">
              <a:lnSpc>
                <a:spcPct val="90000"/>
              </a:lnSpc>
              <a:spcBef>
                <a:spcPct val="0"/>
              </a:spcBef>
              <a:spcAft>
                <a:spcPct val="35000"/>
              </a:spcAft>
            </a:pPr>
            <a:r>
              <a:rPr lang="en-US" sz="2400" b="1" kern="1200" dirty="0">
                <a:solidFill>
                  <a:schemeClr val="bg1">
                    <a:lumMod val="95000"/>
                  </a:schemeClr>
                </a:solidFill>
              </a:rPr>
              <a:t>Is it Fair?</a:t>
            </a:r>
          </a:p>
        </p:txBody>
      </p:sp>
      <p:sp>
        <p:nvSpPr>
          <p:cNvPr id="26" name="Freeform 25"/>
          <p:cNvSpPr/>
          <p:nvPr/>
        </p:nvSpPr>
        <p:spPr>
          <a:xfrm>
            <a:off x="7272342" y="2448732"/>
            <a:ext cx="2251354" cy="2186086"/>
          </a:xfrm>
          <a:custGeom>
            <a:avLst/>
            <a:gdLst>
              <a:gd name="connsiteX0" fmla="*/ 0 w 1357982"/>
              <a:gd name="connsiteY0" fmla="*/ 678991 h 1357982"/>
              <a:gd name="connsiteX1" fmla="*/ 678991 w 1357982"/>
              <a:gd name="connsiteY1" fmla="*/ 0 h 1357982"/>
              <a:gd name="connsiteX2" fmla="*/ 1357982 w 1357982"/>
              <a:gd name="connsiteY2" fmla="*/ 678991 h 1357982"/>
              <a:gd name="connsiteX3" fmla="*/ 678991 w 1357982"/>
              <a:gd name="connsiteY3" fmla="*/ 1357982 h 1357982"/>
              <a:gd name="connsiteX4" fmla="*/ 0 w 1357982"/>
              <a:gd name="connsiteY4" fmla="*/ 678991 h 1357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982" h="1357982">
                <a:moveTo>
                  <a:pt x="0" y="678991"/>
                </a:moveTo>
                <a:cubicBezTo>
                  <a:pt x="0" y="303995"/>
                  <a:pt x="303995" y="0"/>
                  <a:pt x="678991" y="0"/>
                </a:cubicBezTo>
                <a:cubicBezTo>
                  <a:pt x="1053987" y="0"/>
                  <a:pt x="1357982" y="303995"/>
                  <a:pt x="1357982" y="678991"/>
                </a:cubicBezTo>
                <a:cubicBezTo>
                  <a:pt x="1357982" y="1053987"/>
                  <a:pt x="1053987" y="1357982"/>
                  <a:pt x="678991" y="1357982"/>
                </a:cubicBezTo>
                <a:cubicBezTo>
                  <a:pt x="303995" y="1357982"/>
                  <a:pt x="0" y="1053987"/>
                  <a:pt x="0" y="678991"/>
                </a:cubicBezTo>
                <a:close/>
              </a:path>
            </a:pathLst>
          </a:custGeom>
          <a:solidFill>
            <a:schemeClr val="accent3">
              <a:lumMod val="75000"/>
            </a:schemeClr>
          </a:solidFill>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273606" tIns="212842" rIns="273606" bIns="212842" numCol="1" spcCol="1270" anchor="ctr" anchorCtr="0">
            <a:noAutofit/>
          </a:bodyPr>
          <a:lstStyle/>
          <a:p>
            <a:pPr lvl="0" algn="ctr" defTabSz="488950">
              <a:lnSpc>
                <a:spcPct val="90000"/>
              </a:lnSpc>
              <a:spcBef>
                <a:spcPct val="0"/>
              </a:spcBef>
              <a:spcAft>
                <a:spcPct val="35000"/>
              </a:spcAft>
            </a:pPr>
            <a:r>
              <a:rPr lang="en-US" sz="2400" b="1" dirty="0">
                <a:solidFill>
                  <a:schemeClr val="bg1">
                    <a:lumMod val="95000"/>
                  </a:schemeClr>
                </a:solidFill>
              </a:rPr>
              <a:t>Are There Other Benefits</a:t>
            </a:r>
            <a:r>
              <a:rPr lang="en-US" sz="2400" b="1" kern="1200" dirty="0">
                <a:solidFill>
                  <a:schemeClr val="bg1">
                    <a:lumMod val="95000"/>
                  </a:schemeClr>
                </a:solidFill>
              </a:rPr>
              <a:t>?</a:t>
            </a:r>
          </a:p>
        </p:txBody>
      </p:sp>
    </p:spTree>
    <p:extLst>
      <p:ext uri="{BB962C8B-B14F-4D97-AF65-F5344CB8AC3E}">
        <p14:creationId xmlns:p14="http://schemas.microsoft.com/office/powerpoint/2010/main" val="16367671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Are the Policy Considerations, cont.?</a:t>
            </a:r>
            <a:endParaRPr lang="en-US" sz="3200" dirty="0">
              <a:ea typeface="+mn-ea"/>
              <a:cs typeface="+mn-cs"/>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24</a:t>
            </a:fld>
            <a:endParaRPr lang="en-US" dirty="0"/>
          </a:p>
        </p:txBody>
      </p:sp>
      <p:sp>
        <p:nvSpPr>
          <p:cNvPr id="8" name="Freeform 7"/>
          <p:cNvSpPr/>
          <p:nvPr/>
        </p:nvSpPr>
        <p:spPr>
          <a:xfrm>
            <a:off x="3380224" y="2812204"/>
            <a:ext cx="1808600" cy="1842312"/>
          </a:xfrm>
          <a:custGeom>
            <a:avLst/>
            <a:gdLst>
              <a:gd name="connsiteX0" fmla="*/ 0 w 1357982"/>
              <a:gd name="connsiteY0" fmla="*/ 678991 h 1357982"/>
              <a:gd name="connsiteX1" fmla="*/ 678991 w 1357982"/>
              <a:gd name="connsiteY1" fmla="*/ 0 h 1357982"/>
              <a:gd name="connsiteX2" fmla="*/ 1357982 w 1357982"/>
              <a:gd name="connsiteY2" fmla="*/ 678991 h 1357982"/>
              <a:gd name="connsiteX3" fmla="*/ 678991 w 1357982"/>
              <a:gd name="connsiteY3" fmla="*/ 1357982 h 1357982"/>
              <a:gd name="connsiteX4" fmla="*/ 0 w 1357982"/>
              <a:gd name="connsiteY4" fmla="*/ 678991 h 1357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982" h="1357982">
                <a:moveTo>
                  <a:pt x="0" y="678991"/>
                </a:moveTo>
                <a:cubicBezTo>
                  <a:pt x="0" y="303995"/>
                  <a:pt x="303995" y="0"/>
                  <a:pt x="678991" y="0"/>
                </a:cubicBezTo>
                <a:cubicBezTo>
                  <a:pt x="1053987" y="0"/>
                  <a:pt x="1357982" y="303995"/>
                  <a:pt x="1357982" y="678991"/>
                </a:cubicBezTo>
                <a:cubicBezTo>
                  <a:pt x="1357982" y="1053987"/>
                  <a:pt x="1053987" y="1357982"/>
                  <a:pt x="678991" y="1357982"/>
                </a:cubicBezTo>
                <a:cubicBezTo>
                  <a:pt x="303995" y="1357982"/>
                  <a:pt x="0" y="1053987"/>
                  <a:pt x="0" y="678991"/>
                </a:cubicBezTo>
                <a:close/>
              </a:path>
            </a:pathLst>
          </a:custGeom>
          <a:solidFill>
            <a:schemeClr val="accent3"/>
          </a:solidFill>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273606" tIns="212842" rIns="273606" bIns="212842" numCol="1" spcCol="1270" anchor="ctr" anchorCtr="0">
            <a:noAutofit/>
          </a:bodyPr>
          <a:lstStyle/>
          <a:p>
            <a:pPr lvl="0" algn="ctr" defTabSz="488950">
              <a:lnSpc>
                <a:spcPct val="90000"/>
              </a:lnSpc>
              <a:spcBef>
                <a:spcPct val="0"/>
              </a:spcBef>
              <a:spcAft>
                <a:spcPct val="35000"/>
              </a:spcAft>
            </a:pPr>
            <a:r>
              <a:rPr lang="en-US" sz="1600" b="1" kern="1200" dirty="0">
                <a:solidFill>
                  <a:schemeClr val="bg1">
                    <a:lumMod val="95000"/>
                  </a:schemeClr>
                </a:solidFill>
              </a:rPr>
              <a:t>Do expected revenues justify costs?</a:t>
            </a:r>
          </a:p>
        </p:txBody>
      </p:sp>
      <p:sp>
        <p:nvSpPr>
          <p:cNvPr id="11" name="Freeform 10"/>
          <p:cNvSpPr/>
          <p:nvPr/>
        </p:nvSpPr>
        <p:spPr>
          <a:xfrm>
            <a:off x="5421872" y="2812204"/>
            <a:ext cx="1808600" cy="1842312"/>
          </a:xfrm>
          <a:custGeom>
            <a:avLst/>
            <a:gdLst>
              <a:gd name="connsiteX0" fmla="*/ 0 w 1357982"/>
              <a:gd name="connsiteY0" fmla="*/ 678991 h 1357982"/>
              <a:gd name="connsiteX1" fmla="*/ 678991 w 1357982"/>
              <a:gd name="connsiteY1" fmla="*/ 0 h 1357982"/>
              <a:gd name="connsiteX2" fmla="*/ 1357982 w 1357982"/>
              <a:gd name="connsiteY2" fmla="*/ 678991 h 1357982"/>
              <a:gd name="connsiteX3" fmla="*/ 678991 w 1357982"/>
              <a:gd name="connsiteY3" fmla="*/ 1357982 h 1357982"/>
              <a:gd name="connsiteX4" fmla="*/ 0 w 1357982"/>
              <a:gd name="connsiteY4" fmla="*/ 678991 h 1357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982" h="1357982">
                <a:moveTo>
                  <a:pt x="0" y="678991"/>
                </a:moveTo>
                <a:cubicBezTo>
                  <a:pt x="0" y="303995"/>
                  <a:pt x="303995" y="0"/>
                  <a:pt x="678991" y="0"/>
                </a:cubicBezTo>
                <a:cubicBezTo>
                  <a:pt x="1053987" y="0"/>
                  <a:pt x="1357982" y="303995"/>
                  <a:pt x="1357982" y="678991"/>
                </a:cubicBezTo>
                <a:cubicBezTo>
                  <a:pt x="1357982" y="1053987"/>
                  <a:pt x="1053987" y="1357982"/>
                  <a:pt x="678991" y="1357982"/>
                </a:cubicBezTo>
                <a:cubicBezTo>
                  <a:pt x="303995" y="1357982"/>
                  <a:pt x="0" y="1053987"/>
                  <a:pt x="0" y="678991"/>
                </a:cubicBezTo>
                <a:close/>
              </a:path>
            </a:pathLst>
          </a:custGeom>
          <a:solidFill>
            <a:schemeClr val="accent3"/>
          </a:solidFill>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273606" tIns="212842" rIns="273606" bIns="212842" numCol="1" spcCol="1270" anchor="ctr" anchorCtr="0">
            <a:noAutofit/>
          </a:bodyPr>
          <a:lstStyle/>
          <a:p>
            <a:pPr lvl="0" algn="ctr" defTabSz="488950">
              <a:lnSpc>
                <a:spcPct val="90000"/>
              </a:lnSpc>
              <a:spcBef>
                <a:spcPct val="0"/>
              </a:spcBef>
              <a:spcAft>
                <a:spcPct val="35000"/>
              </a:spcAft>
            </a:pPr>
            <a:r>
              <a:rPr lang="en-US" sz="1600" b="1" kern="1200" dirty="0">
                <a:solidFill>
                  <a:schemeClr val="bg1">
                    <a:lumMod val="95000"/>
                  </a:schemeClr>
                </a:solidFill>
              </a:rPr>
              <a:t>How to avoid fragmenting tax base (districts)?</a:t>
            </a:r>
          </a:p>
        </p:txBody>
      </p:sp>
      <p:sp>
        <p:nvSpPr>
          <p:cNvPr id="16" name="Freeform 15"/>
          <p:cNvSpPr/>
          <p:nvPr/>
        </p:nvSpPr>
        <p:spPr>
          <a:xfrm>
            <a:off x="7502556" y="2818609"/>
            <a:ext cx="1808600" cy="1842312"/>
          </a:xfrm>
          <a:custGeom>
            <a:avLst/>
            <a:gdLst>
              <a:gd name="connsiteX0" fmla="*/ 0 w 1357982"/>
              <a:gd name="connsiteY0" fmla="*/ 678991 h 1357982"/>
              <a:gd name="connsiteX1" fmla="*/ 678991 w 1357982"/>
              <a:gd name="connsiteY1" fmla="*/ 0 h 1357982"/>
              <a:gd name="connsiteX2" fmla="*/ 1357982 w 1357982"/>
              <a:gd name="connsiteY2" fmla="*/ 678991 h 1357982"/>
              <a:gd name="connsiteX3" fmla="*/ 678991 w 1357982"/>
              <a:gd name="connsiteY3" fmla="*/ 1357982 h 1357982"/>
              <a:gd name="connsiteX4" fmla="*/ 0 w 1357982"/>
              <a:gd name="connsiteY4" fmla="*/ 678991 h 1357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982" h="1357982">
                <a:moveTo>
                  <a:pt x="0" y="678991"/>
                </a:moveTo>
                <a:cubicBezTo>
                  <a:pt x="0" y="303995"/>
                  <a:pt x="303995" y="0"/>
                  <a:pt x="678991" y="0"/>
                </a:cubicBezTo>
                <a:cubicBezTo>
                  <a:pt x="1053987" y="0"/>
                  <a:pt x="1357982" y="303995"/>
                  <a:pt x="1357982" y="678991"/>
                </a:cubicBezTo>
                <a:cubicBezTo>
                  <a:pt x="1357982" y="1053987"/>
                  <a:pt x="1053987" y="1357982"/>
                  <a:pt x="678991" y="1357982"/>
                </a:cubicBezTo>
                <a:cubicBezTo>
                  <a:pt x="303995" y="1357982"/>
                  <a:pt x="0" y="1053987"/>
                  <a:pt x="0" y="678991"/>
                </a:cubicBezTo>
                <a:close/>
              </a:path>
            </a:pathLst>
          </a:custGeom>
          <a:solidFill>
            <a:schemeClr val="accent3"/>
          </a:solidFill>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273606" tIns="212842" rIns="273606" bIns="212842" numCol="1" spcCol="1270" anchor="ctr" anchorCtr="0">
            <a:noAutofit/>
          </a:bodyPr>
          <a:lstStyle/>
          <a:p>
            <a:pPr lvl="0" algn="ctr" defTabSz="488950">
              <a:lnSpc>
                <a:spcPct val="90000"/>
              </a:lnSpc>
              <a:spcBef>
                <a:spcPct val="0"/>
              </a:spcBef>
              <a:spcAft>
                <a:spcPct val="35000"/>
              </a:spcAft>
            </a:pPr>
            <a:r>
              <a:rPr lang="en-US" sz="1600" b="1" kern="1200" dirty="0">
                <a:solidFill>
                  <a:schemeClr val="bg1">
                    <a:lumMod val="95000"/>
                  </a:schemeClr>
                </a:solidFill>
              </a:rPr>
              <a:t>How to manage change in taxpayer liability?</a:t>
            </a:r>
          </a:p>
        </p:txBody>
      </p:sp>
      <p:sp>
        <p:nvSpPr>
          <p:cNvPr id="17" name="Freeform 16"/>
          <p:cNvSpPr/>
          <p:nvPr/>
        </p:nvSpPr>
        <p:spPr>
          <a:xfrm>
            <a:off x="898902" y="2557220"/>
            <a:ext cx="2178061" cy="2208509"/>
          </a:xfrm>
          <a:custGeom>
            <a:avLst/>
            <a:gdLst>
              <a:gd name="connsiteX0" fmla="*/ 0 w 1357982"/>
              <a:gd name="connsiteY0" fmla="*/ 678991 h 1357982"/>
              <a:gd name="connsiteX1" fmla="*/ 678991 w 1357982"/>
              <a:gd name="connsiteY1" fmla="*/ 0 h 1357982"/>
              <a:gd name="connsiteX2" fmla="*/ 1357982 w 1357982"/>
              <a:gd name="connsiteY2" fmla="*/ 678991 h 1357982"/>
              <a:gd name="connsiteX3" fmla="*/ 678991 w 1357982"/>
              <a:gd name="connsiteY3" fmla="*/ 1357982 h 1357982"/>
              <a:gd name="connsiteX4" fmla="*/ 0 w 1357982"/>
              <a:gd name="connsiteY4" fmla="*/ 678991 h 1357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982" h="1357982">
                <a:moveTo>
                  <a:pt x="0" y="678991"/>
                </a:moveTo>
                <a:cubicBezTo>
                  <a:pt x="0" y="303995"/>
                  <a:pt x="303995" y="0"/>
                  <a:pt x="678991" y="0"/>
                </a:cubicBezTo>
                <a:cubicBezTo>
                  <a:pt x="1053987" y="0"/>
                  <a:pt x="1357982" y="303995"/>
                  <a:pt x="1357982" y="678991"/>
                </a:cubicBezTo>
                <a:cubicBezTo>
                  <a:pt x="1357982" y="1053987"/>
                  <a:pt x="1053987" y="1357982"/>
                  <a:pt x="678991" y="1357982"/>
                </a:cubicBezTo>
                <a:cubicBezTo>
                  <a:pt x="303995" y="1357982"/>
                  <a:pt x="0" y="1053987"/>
                  <a:pt x="0" y="678991"/>
                </a:cubicBezTo>
                <a:close/>
              </a:path>
            </a:pathLst>
          </a:custGeom>
          <a:solidFill>
            <a:schemeClr val="accent3">
              <a:lumMod val="75000"/>
            </a:schemeClr>
          </a:solidFill>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273606" tIns="212842" rIns="273606" bIns="212842" numCol="1" spcCol="1270" anchor="ctr" anchorCtr="0">
            <a:noAutofit/>
          </a:bodyPr>
          <a:lstStyle/>
          <a:p>
            <a:pPr lvl="0" algn="ctr" defTabSz="488950">
              <a:lnSpc>
                <a:spcPct val="90000"/>
              </a:lnSpc>
              <a:spcBef>
                <a:spcPct val="0"/>
              </a:spcBef>
              <a:spcAft>
                <a:spcPct val="35000"/>
              </a:spcAft>
            </a:pPr>
            <a:r>
              <a:rPr lang="en-US" sz="2400" b="1" kern="1200" dirty="0">
                <a:solidFill>
                  <a:schemeClr val="bg1">
                    <a:lumMod val="95000"/>
                  </a:schemeClr>
                </a:solidFill>
              </a:rPr>
              <a:t>Are Revenues Worth It?</a:t>
            </a:r>
          </a:p>
        </p:txBody>
      </p:sp>
    </p:spTree>
    <p:extLst>
      <p:ext uri="{BB962C8B-B14F-4D97-AF65-F5344CB8AC3E}">
        <p14:creationId xmlns:p14="http://schemas.microsoft.com/office/powerpoint/2010/main" val="17369571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Are the Policy Considerations, cont.?</a:t>
            </a:r>
            <a:endParaRPr lang="en-US" sz="3200" dirty="0">
              <a:ea typeface="+mn-ea"/>
              <a:cs typeface="+mn-cs"/>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25</a:t>
            </a:fld>
            <a:endParaRPr lang="en-US" dirty="0"/>
          </a:p>
        </p:txBody>
      </p:sp>
      <p:sp>
        <p:nvSpPr>
          <p:cNvPr id="9" name="Freeform 8"/>
          <p:cNvSpPr/>
          <p:nvPr/>
        </p:nvSpPr>
        <p:spPr>
          <a:xfrm>
            <a:off x="6082084" y="1972952"/>
            <a:ext cx="1801164" cy="1818832"/>
          </a:xfrm>
          <a:custGeom>
            <a:avLst/>
            <a:gdLst>
              <a:gd name="connsiteX0" fmla="*/ 0 w 1357982"/>
              <a:gd name="connsiteY0" fmla="*/ 678991 h 1357982"/>
              <a:gd name="connsiteX1" fmla="*/ 678991 w 1357982"/>
              <a:gd name="connsiteY1" fmla="*/ 0 h 1357982"/>
              <a:gd name="connsiteX2" fmla="*/ 1357982 w 1357982"/>
              <a:gd name="connsiteY2" fmla="*/ 678991 h 1357982"/>
              <a:gd name="connsiteX3" fmla="*/ 678991 w 1357982"/>
              <a:gd name="connsiteY3" fmla="*/ 1357982 h 1357982"/>
              <a:gd name="connsiteX4" fmla="*/ 0 w 1357982"/>
              <a:gd name="connsiteY4" fmla="*/ 678991 h 1357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982" h="1357982">
                <a:moveTo>
                  <a:pt x="0" y="678991"/>
                </a:moveTo>
                <a:cubicBezTo>
                  <a:pt x="0" y="303995"/>
                  <a:pt x="303995" y="0"/>
                  <a:pt x="678991" y="0"/>
                </a:cubicBezTo>
                <a:cubicBezTo>
                  <a:pt x="1053987" y="0"/>
                  <a:pt x="1357982" y="303995"/>
                  <a:pt x="1357982" y="678991"/>
                </a:cubicBezTo>
                <a:cubicBezTo>
                  <a:pt x="1357982" y="1053987"/>
                  <a:pt x="1053987" y="1357982"/>
                  <a:pt x="678991" y="1357982"/>
                </a:cubicBezTo>
                <a:cubicBezTo>
                  <a:pt x="303995" y="1357982"/>
                  <a:pt x="0" y="1053987"/>
                  <a:pt x="0" y="678991"/>
                </a:cubicBezTo>
                <a:close/>
              </a:path>
            </a:pathLst>
          </a:custGeom>
          <a:solidFill>
            <a:schemeClr val="accent3"/>
          </a:solidFill>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273606" tIns="212842" rIns="273606" bIns="212842" numCol="1" spcCol="1270" anchor="ctr" anchorCtr="0">
            <a:noAutofit/>
          </a:bodyPr>
          <a:lstStyle/>
          <a:p>
            <a:pPr lvl="0" algn="ctr" defTabSz="488950">
              <a:lnSpc>
                <a:spcPct val="90000"/>
              </a:lnSpc>
              <a:spcBef>
                <a:spcPct val="0"/>
              </a:spcBef>
              <a:spcAft>
                <a:spcPct val="35000"/>
              </a:spcAft>
            </a:pPr>
            <a:r>
              <a:rPr lang="en-US" sz="1600" b="1" kern="1200" dirty="0">
                <a:solidFill>
                  <a:schemeClr val="bg1">
                    <a:lumMod val="95000"/>
                  </a:schemeClr>
                </a:solidFill>
              </a:rPr>
              <a:t>How to be consistent </a:t>
            </a:r>
            <a:r>
              <a:rPr lang="en-US" sz="1600" b="1" dirty="0">
                <a:solidFill>
                  <a:schemeClr val="bg1">
                    <a:lumMod val="95000"/>
                  </a:schemeClr>
                </a:solidFill>
              </a:rPr>
              <a:t>in application</a:t>
            </a:r>
            <a:r>
              <a:rPr lang="en-US" sz="1600" b="1" kern="1200" dirty="0">
                <a:solidFill>
                  <a:schemeClr val="bg1">
                    <a:lumMod val="95000"/>
                  </a:schemeClr>
                </a:solidFill>
              </a:rPr>
              <a:t>?</a:t>
            </a:r>
          </a:p>
        </p:txBody>
      </p:sp>
      <p:sp>
        <p:nvSpPr>
          <p:cNvPr id="13" name="Freeform 12"/>
          <p:cNvSpPr/>
          <p:nvPr/>
        </p:nvSpPr>
        <p:spPr>
          <a:xfrm>
            <a:off x="6082084" y="3967563"/>
            <a:ext cx="1801164" cy="1818832"/>
          </a:xfrm>
          <a:custGeom>
            <a:avLst/>
            <a:gdLst>
              <a:gd name="connsiteX0" fmla="*/ 0 w 1357982"/>
              <a:gd name="connsiteY0" fmla="*/ 678991 h 1357982"/>
              <a:gd name="connsiteX1" fmla="*/ 678991 w 1357982"/>
              <a:gd name="connsiteY1" fmla="*/ 0 h 1357982"/>
              <a:gd name="connsiteX2" fmla="*/ 1357982 w 1357982"/>
              <a:gd name="connsiteY2" fmla="*/ 678991 h 1357982"/>
              <a:gd name="connsiteX3" fmla="*/ 678991 w 1357982"/>
              <a:gd name="connsiteY3" fmla="*/ 1357982 h 1357982"/>
              <a:gd name="connsiteX4" fmla="*/ 0 w 1357982"/>
              <a:gd name="connsiteY4" fmla="*/ 678991 h 1357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982" h="1357982">
                <a:moveTo>
                  <a:pt x="0" y="678991"/>
                </a:moveTo>
                <a:cubicBezTo>
                  <a:pt x="0" y="303995"/>
                  <a:pt x="303995" y="0"/>
                  <a:pt x="678991" y="0"/>
                </a:cubicBezTo>
                <a:cubicBezTo>
                  <a:pt x="1053987" y="0"/>
                  <a:pt x="1357982" y="303995"/>
                  <a:pt x="1357982" y="678991"/>
                </a:cubicBezTo>
                <a:cubicBezTo>
                  <a:pt x="1357982" y="1053987"/>
                  <a:pt x="1053987" y="1357982"/>
                  <a:pt x="678991" y="1357982"/>
                </a:cubicBezTo>
                <a:cubicBezTo>
                  <a:pt x="303995" y="1357982"/>
                  <a:pt x="0" y="1053987"/>
                  <a:pt x="0" y="678991"/>
                </a:cubicBezTo>
                <a:close/>
              </a:path>
            </a:pathLst>
          </a:custGeom>
          <a:solidFill>
            <a:schemeClr val="accent3"/>
          </a:solidFill>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273606" tIns="212842" rIns="273606" bIns="212842" numCol="1" spcCol="1270" anchor="ctr" anchorCtr="0">
            <a:noAutofit/>
          </a:bodyPr>
          <a:lstStyle/>
          <a:p>
            <a:pPr lvl="0" algn="ctr" defTabSz="488950">
              <a:lnSpc>
                <a:spcPct val="90000"/>
              </a:lnSpc>
              <a:spcBef>
                <a:spcPct val="0"/>
              </a:spcBef>
              <a:spcAft>
                <a:spcPct val="35000"/>
              </a:spcAft>
            </a:pPr>
            <a:r>
              <a:rPr lang="en-US" sz="1600" b="1" kern="1200" dirty="0">
                <a:solidFill>
                  <a:schemeClr val="bg1">
                    <a:lumMod val="95000"/>
                  </a:schemeClr>
                </a:solidFill>
              </a:rPr>
              <a:t>How is it decided which investments benefit?</a:t>
            </a:r>
          </a:p>
        </p:txBody>
      </p:sp>
      <p:sp>
        <p:nvSpPr>
          <p:cNvPr id="19" name="Freeform 18"/>
          <p:cNvSpPr/>
          <p:nvPr/>
        </p:nvSpPr>
        <p:spPr>
          <a:xfrm>
            <a:off x="1061909" y="2580465"/>
            <a:ext cx="2115243" cy="2148455"/>
          </a:xfrm>
          <a:custGeom>
            <a:avLst/>
            <a:gdLst>
              <a:gd name="connsiteX0" fmla="*/ 0 w 1357982"/>
              <a:gd name="connsiteY0" fmla="*/ 678991 h 1357982"/>
              <a:gd name="connsiteX1" fmla="*/ 678991 w 1357982"/>
              <a:gd name="connsiteY1" fmla="*/ 0 h 1357982"/>
              <a:gd name="connsiteX2" fmla="*/ 1357982 w 1357982"/>
              <a:gd name="connsiteY2" fmla="*/ 678991 h 1357982"/>
              <a:gd name="connsiteX3" fmla="*/ 678991 w 1357982"/>
              <a:gd name="connsiteY3" fmla="*/ 1357982 h 1357982"/>
              <a:gd name="connsiteX4" fmla="*/ 0 w 1357982"/>
              <a:gd name="connsiteY4" fmla="*/ 678991 h 1357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982" h="1357982">
                <a:moveTo>
                  <a:pt x="0" y="678991"/>
                </a:moveTo>
                <a:cubicBezTo>
                  <a:pt x="0" y="303995"/>
                  <a:pt x="303995" y="0"/>
                  <a:pt x="678991" y="0"/>
                </a:cubicBezTo>
                <a:cubicBezTo>
                  <a:pt x="1053987" y="0"/>
                  <a:pt x="1357982" y="303995"/>
                  <a:pt x="1357982" y="678991"/>
                </a:cubicBezTo>
                <a:cubicBezTo>
                  <a:pt x="1357982" y="1053987"/>
                  <a:pt x="1053987" y="1357982"/>
                  <a:pt x="678991" y="1357982"/>
                </a:cubicBezTo>
                <a:cubicBezTo>
                  <a:pt x="303995" y="1357982"/>
                  <a:pt x="0" y="1053987"/>
                  <a:pt x="0" y="678991"/>
                </a:cubicBezTo>
                <a:close/>
              </a:path>
            </a:pathLst>
          </a:custGeom>
          <a:solidFill>
            <a:schemeClr val="accent3">
              <a:lumMod val="75000"/>
            </a:schemeClr>
          </a:solidFill>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273606" tIns="212842" rIns="273606" bIns="212842" numCol="1" spcCol="1270" anchor="ctr" anchorCtr="0">
            <a:noAutofit/>
          </a:bodyPr>
          <a:lstStyle/>
          <a:p>
            <a:pPr lvl="0" algn="ctr" defTabSz="488950">
              <a:lnSpc>
                <a:spcPct val="90000"/>
              </a:lnSpc>
              <a:spcBef>
                <a:spcPct val="0"/>
              </a:spcBef>
              <a:spcAft>
                <a:spcPct val="35000"/>
              </a:spcAft>
            </a:pPr>
            <a:r>
              <a:rPr lang="en-US" sz="2400" b="1" kern="1200" dirty="0">
                <a:solidFill>
                  <a:schemeClr val="bg1">
                    <a:lumMod val="95000"/>
                  </a:schemeClr>
                </a:solidFill>
              </a:rPr>
              <a:t>Is it Fair?</a:t>
            </a:r>
          </a:p>
        </p:txBody>
      </p:sp>
      <p:sp>
        <p:nvSpPr>
          <p:cNvPr id="27" name="Freeform 26"/>
          <p:cNvSpPr/>
          <p:nvPr/>
        </p:nvSpPr>
        <p:spPr>
          <a:xfrm>
            <a:off x="8637781" y="3967563"/>
            <a:ext cx="1801164" cy="1818832"/>
          </a:xfrm>
          <a:custGeom>
            <a:avLst/>
            <a:gdLst>
              <a:gd name="connsiteX0" fmla="*/ 0 w 1357982"/>
              <a:gd name="connsiteY0" fmla="*/ 678991 h 1357982"/>
              <a:gd name="connsiteX1" fmla="*/ 678991 w 1357982"/>
              <a:gd name="connsiteY1" fmla="*/ 0 h 1357982"/>
              <a:gd name="connsiteX2" fmla="*/ 1357982 w 1357982"/>
              <a:gd name="connsiteY2" fmla="*/ 678991 h 1357982"/>
              <a:gd name="connsiteX3" fmla="*/ 678991 w 1357982"/>
              <a:gd name="connsiteY3" fmla="*/ 1357982 h 1357982"/>
              <a:gd name="connsiteX4" fmla="*/ 0 w 1357982"/>
              <a:gd name="connsiteY4" fmla="*/ 678991 h 1357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982" h="1357982">
                <a:moveTo>
                  <a:pt x="0" y="678991"/>
                </a:moveTo>
                <a:cubicBezTo>
                  <a:pt x="0" y="303995"/>
                  <a:pt x="303995" y="0"/>
                  <a:pt x="678991" y="0"/>
                </a:cubicBezTo>
                <a:cubicBezTo>
                  <a:pt x="1053987" y="0"/>
                  <a:pt x="1357982" y="303995"/>
                  <a:pt x="1357982" y="678991"/>
                </a:cubicBezTo>
                <a:cubicBezTo>
                  <a:pt x="1357982" y="1053987"/>
                  <a:pt x="1053987" y="1357982"/>
                  <a:pt x="678991" y="1357982"/>
                </a:cubicBezTo>
                <a:cubicBezTo>
                  <a:pt x="303995" y="1357982"/>
                  <a:pt x="0" y="1053987"/>
                  <a:pt x="0" y="678991"/>
                </a:cubicBezTo>
                <a:close/>
              </a:path>
            </a:pathLst>
          </a:custGeom>
          <a:solidFill>
            <a:schemeClr val="accent3"/>
          </a:solidFill>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273606" tIns="212842" rIns="273606" bIns="212842" numCol="1" spcCol="1270" anchor="ctr" anchorCtr="0">
            <a:noAutofit/>
          </a:bodyPr>
          <a:lstStyle/>
          <a:p>
            <a:pPr lvl="0" algn="ctr" defTabSz="488950">
              <a:lnSpc>
                <a:spcPct val="90000"/>
              </a:lnSpc>
              <a:spcBef>
                <a:spcPct val="0"/>
              </a:spcBef>
              <a:spcAft>
                <a:spcPct val="35000"/>
              </a:spcAft>
            </a:pPr>
            <a:r>
              <a:rPr lang="en-US" sz="1600" b="1" kern="1200" dirty="0">
                <a:solidFill>
                  <a:schemeClr val="bg1">
                    <a:lumMod val="95000"/>
                  </a:schemeClr>
                </a:solidFill>
              </a:rPr>
              <a:t>Will beneficiaries pay?</a:t>
            </a:r>
          </a:p>
        </p:txBody>
      </p:sp>
      <p:sp>
        <p:nvSpPr>
          <p:cNvPr id="28" name="Freeform 27"/>
          <p:cNvSpPr/>
          <p:nvPr/>
        </p:nvSpPr>
        <p:spPr>
          <a:xfrm>
            <a:off x="8637781" y="1972952"/>
            <a:ext cx="1801164" cy="1818832"/>
          </a:xfrm>
          <a:custGeom>
            <a:avLst/>
            <a:gdLst>
              <a:gd name="connsiteX0" fmla="*/ 0 w 1357982"/>
              <a:gd name="connsiteY0" fmla="*/ 678991 h 1357982"/>
              <a:gd name="connsiteX1" fmla="*/ 678991 w 1357982"/>
              <a:gd name="connsiteY1" fmla="*/ 0 h 1357982"/>
              <a:gd name="connsiteX2" fmla="*/ 1357982 w 1357982"/>
              <a:gd name="connsiteY2" fmla="*/ 678991 h 1357982"/>
              <a:gd name="connsiteX3" fmla="*/ 678991 w 1357982"/>
              <a:gd name="connsiteY3" fmla="*/ 1357982 h 1357982"/>
              <a:gd name="connsiteX4" fmla="*/ 0 w 1357982"/>
              <a:gd name="connsiteY4" fmla="*/ 678991 h 1357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982" h="1357982">
                <a:moveTo>
                  <a:pt x="0" y="678991"/>
                </a:moveTo>
                <a:cubicBezTo>
                  <a:pt x="0" y="303995"/>
                  <a:pt x="303995" y="0"/>
                  <a:pt x="678991" y="0"/>
                </a:cubicBezTo>
                <a:cubicBezTo>
                  <a:pt x="1053987" y="0"/>
                  <a:pt x="1357982" y="303995"/>
                  <a:pt x="1357982" y="678991"/>
                </a:cubicBezTo>
                <a:cubicBezTo>
                  <a:pt x="1357982" y="1053987"/>
                  <a:pt x="1053987" y="1357982"/>
                  <a:pt x="678991" y="1357982"/>
                </a:cubicBezTo>
                <a:cubicBezTo>
                  <a:pt x="303995" y="1357982"/>
                  <a:pt x="0" y="1053987"/>
                  <a:pt x="0" y="678991"/>
                </a:cubicBezTo>
                <a:close/>
              </a:path>
            </a:pathLst>
          </a:custGeom>
          <a:solidFill>
            <a:schemeClr val="accent3"/>
          </a:solidFill>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273606" tIns="212842" rIns="273606" bIns="212842" numCol="1" spcCol="1270" anchor="ctr" anchorCtr="0">
            <a:noAutofit/>
          </a:bodyPr>
          <a:lstStyle/>
          <a:p>
            <a:pPr lvl="0" algn="ctr" defTabSz="488950">
              <a:lnSpc>
                <a:spcPct val="90000"/>
              </a:lnSpc>
              <a:spcBef>
                <a:spcPct val="0"/>
              </a:spcBef>
              <a:spcAft>
                <a:spcPct val="35000"/>
              </a:spcAft>
            </a:pPr>
            <a:r>
              <a:rPr lang="en-US" sz="1600" b="1" kern="1200" dirty="0">
                <a:solidFill>
                  <a:schemeClr val="bg1">
                    <a:lumMod val="95000"/>
                  </a:schemeClr>
                </a:solidFill>
              </a:rPr>
              <a:t>Will tax burden be more equitable?</a:t>
            </a:r>
          </a:p>
        </p:txBody>
      </p:sp>
      <p:sp>
        <p:nvSpPr>
          <p:cNvPr id="23" name="Freeform 22"/>
          <p:cNvSpPr/>
          <p:nvPr/>
        </p:nvSpPr>
        <p:spPr>
          <a:xfrm>
            <a:off x="3554334" y="1972952"/>
            <a:ext cx="1801164" cy="1818832"/>
          </a:xfrm>
          <a:custGeom>
            <a:avLst/>
            <a:gdLst>
              <a:gd name="connsiteX0" fmla="*/ 0 w 1357982"/>
              <a:gd name="connsiteY0" fmla="*/ 678991 h 1357982"/>
              <a:gd name="connsiteX1" fmla="*/ 678991 w 1357982"/>
              <a:gd name="connsiteY1" fmla="*/ 0 h 1357982"/>
              <a:gd name="connsiteX2" fmla="*/ 1357982 w 1357982"/>
              <a:gd name="connsiteY2" fmla="*/ 678991 h 1357982"/>
              <a:gd name="connsiteX3" fmla="*/ 678991 w 1357982"/>
              <a:gd name="connsiteY3" fmla="*/ 1357982 h 1357982"/>
              <a:gd name="connsiteX4" fmla="*/ 0 w 1357982"/>
              <a:gd name="connsiteY4" fmla="*/ 678991 h 1357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982" h="1357982">
                <a:moveTo>
                  <a:pt x="0" y="678991"/>
                </a:moveTo>
                <a:cubicBezTo>
                  <a:pt x="0" y="303995"/>
                  <a:pt x="303995" y="0"/>
                  <a:pt x="678991" y="0"/>
                </a:cubicBezTo>
                <a:cubicBezTo>
                  <a:pt x="1053987" y="0"/>
                  <a:pt x="1357982" y="303995"/>
                  <a:pt x="1357982" y="678991"/>
                </a:cubicBezTo>
                <a:cubicBezTo>
                  <a:pt x="1357982" y="1053987"/>
                  <a:pt x="1053987" y="1357982"/>
                  <a:pt x="678991" y="1357982"/>
                </a:cubicBezTo>
                <a:cubicBezTo>
                  <a:pt x="303995" y="1357982"/>
                  <a:pt x="0" y="1053987"/>
                  <a:pt x="0" y="678991"/>
                </a:cubicBezTo>
                <a:close/>
              </a:path>
            </a:pathLst>
          </a:custGeom>
          <a:solidFill>
            <a:schemeClr val="accent3"/>
          </a:solidFill>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273606" tIns="212842" rIns="273606" bIns="212842" numCol="1" spcCol="1270" anchor="ctr" anchorCtr="0">
            <a:noAutofit/>
          </a:bodyPr>
          <a:lstStyle/>
          <a:p>
            <a:pPr lvl="0" algn="ctr" defTabSz="488950">
              <a:lnSpc>
                <a:spcPct val="90000"/>
              </a:lnSpc>
              <a:spcBef>
                <a:spcPct val="0"/>
              </a:spcBef>
              <a:spcAft>
                <a:spcPct val="35000"/>
              </a:spcAft>
            </a:pPr>
            <a:r>
              <a:rPr lang="en-US" sz="1600" b="1" kern="1200" dirty="0">
                <a:solidFill>
                  <a:schemeClr val="bg1">
                    <a:lumMod val="95000"/>
                  </a:schemeClr>
                </a:solidFill>
              </a:rPr>
              <a:t>Where to apply  (broadly, in districts, case-by-case)?</a:t>
            </a:r>
          </a:p>
        </p:txBody>
      </p:sp>
      <p:sp>
        <p:nvSpPr>
          <p:cNvPr id="25" name="Freeform 24"/>
          <p:cNvSpPr/>
          <p:nvPr/>
        </p:nvSpPr>
        <p:spPr>
          <a:xfrm>
            <a:off x="3554334" y="3967563"/>
            <a:ext cx="1801164" cy="1818832"/>
          </a:xfrm>
          <a:custGeom>
            <a:avLst/>
            <a:gdLst>
              <a:gd name="connsiteX0" fmla="*/ 0 w 1357982"/>
              <a:gd name="connsiteY0" fmla="*/ 678991 h 1357982"/>
              <a:gd name="connsiteX1" fmla="*/ 678991 w 1357982"/>
              <a:gd name="connsiteY1" fmla="*/ 0 h 1357982"/>
              <a:gd name="connsiteX2" fmla="*/ 1357982 w 1357982"/>
              <a:gd name="connsiteY2" fmla="*/ 678991 h 1357982"/>
              <a:gd name="connsiteX3" fmla="*/ 678991 w 1357982"/>
              <a:gd name="connsiteY3" fmla="*/ 1357982 h 1357982"/>
              <a:gd name="connsiteX4" fmla="*/ 0 w 1357982"/>
              <a:gd name="connsiteY4" fmla="*/ 678991 h 1357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982" h="1357982">
                <a:moveTo>
                  <a:pt x="0" y="678991"/>
                </a:moveTo>
                <a:cubicBezTo>
                  <a:pt x="0" y="303995"/>
                  <a:pt x="303995" y="0"/>
                  <a:pt x="678991" y="0"/>
                </a:cubicBezTo>
                <a:cubicBezTo>
                  <a:pt x="1053987" y="0"/>
                  <a:pt x="1357982" y="303995"/>
                  <a:pt x="1357982" y="678991"/>
                </a:cubicBezTo>
                <a:cubicBezTo>
                  <a:pt x="1357982" y="1053987"/>
                  <a:pt x="1053987" y="1357982"/>
                  <a:pt x="678991" y="1357982"/>
                </a:cubicBezTo>
                <a:cubicBezTo>
                  <a:pt x="303995" y="1357982"/>
                  <a:pt x="0" y="1053987"/>
                  <a:pt x="0" y="678991"/>
                </a:cubicBezTo>
                <a:close/>
              </a:path>
            </a:pathLst>
          </a:custGeom>
          <a:solidFill>
            <a:schemeClr val="accent3"/>
          </a:solidFill>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273606" tIns="212842" rIns="273606" bIns="212842" numCol="1" spcCol="1270" anchor="ctr" anchorCtr="0">
            <a:noAutofit/>
          </a:bodyPr>
          <a:lstStyle/>
          <a:p>
            <a:pPr lvl="0" algn="ctr" defTabSz="488950">
              <a:lnSpc>
                <a:spcPct val="90000"/>
              </a:lnSpc>
              <a:spcBef>
                <a:spcPct val="0"/>
              </a:spcBef>
              <a:spcAft>
                <a:spcPct val="35000"/>
              </a:spcAft>
            </a:pPr>
            <a:r>
              <a:rPr lang="en-US" sz="1600" b="1" kern="1200" dirty="0">
                <a:solidFill>
                  <a:schemeClr val="bg1">
                    <a:lumMod val="95000"/>
                  </a:schemeClr>
                </a:solidFill>
              </a:rPr>
              <a:t>What are criteria for use?</a:t>
            </a:r>
          </a:p>
        </p:txBody>
      </p:sp>
    </p:spTree>
    <p:extLst>
      <p:ext uri="{BB962C8B-B14F-4D97-AF65-F5344CB8AC3E}">
        <p14:creationId xmlns:p14="http://schemas.microsoft.com/office/powerpoint/2010/main" val="3294225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Are the Policy Considerations, cont.?</a:t>
            </a:r>
            <a:endParaRPr lang="en-US" sz="3200" dirty="0">
              <a:ea typeface="+mn-ea"/>
              <a:cs typeface="+mn-cs"/>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26</a:t>
            </a:fld>
            <a:endParaRPr lang="en-US" dirty="0"/>
          </a:p>
        </p:txBody>
      </p:sp>
      <p:sp>
        <p:nvSpPr>
          <p:cNvPr id="21" name="Freeform 20"/>
          <p:cNvSpPr/>
          <p:nvPr/>
        </p:nvSpPr>
        <p:spPr>
          <a:xfrm>
            <a:off x="4780200" y="2743193"/>
            <a:ext cx="1915066" cy="2018418"/>
          </a:xfrm>
          <a:custGeom>
            <a:avLst/>
            <a:gdLst>
              <a:gd name="connsiteX0" fmla="*/ 0 w 1357982"/>
              <a:gd name="connsiteY0" fmla="*/ 678991 h 1357982"/>
              <a:gd name="connsiteX1" fmla="*/ 678991 w 1357982"/>
              <a:gd name="connsiteY1" fmla="*/ 0 h 1357982"/>
              <a:gd name="connsiteX2" fmla="*/ 1357982 w 1357982"/>
              <a:gd name="connsiteY2" fmla="*/ 678991 h 1357982"/>
              <a:gd name="connsiteX3" fmla="*/ 678991 w 1357982"/>
              <a:gd name="connsiteY3" fmla="*/ 1357982 h 1357982"/>
              <a:gd name="connsiteX4" fmla="*/ 0 w 1357982"/>
              <a:gd name="connsiteY4" fmla="*/ 678991 h 1357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982" h="1357982">
                <a:moveTo>
                  <a:pt x="0" y="678991"/>
                </a:moveTo>
                <a:cubicBezTo>
                  <a:pt x="0" y="303995"/>
                  <a:pt x="303995" y="0"/>
                  <a:pt x="678991" y="0"/>
                </a:cubicBezTo>
                <a:cubicBezTo>
                  <a:pt x="1053987" y="0"/>
                  <a:pt x="1357982" y="303995"/>
                  <a:pt x="1357982" y="678991"/>
                </a:cubicBezTo>
                <a:cubicBezTo>
                  <a:pt x="1357982" y="1053987"/>
                  <a:pt x="1053987" y="1357982"/>
                  <a:pt x="678991" y="1357982"/>
                </a:cubicBezTo>
                <a:cubicBezTo>
                  <a:pt x="303995" y="1357982"/>
                  <a:pt x="0" y="1053987"/>
                  <a:pt x="0" y="678991"/>
                </a:cubicBezTo>
                <a:close/>
              </a:path>
            </a:pathLst>
          </a:custGeom>
          <a:solidFill>
            <a:schemeClr val="accent3"/>
          </a:solidFill>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273606" tIns="212842" rIns="273606" bIns="212842" numCol="1" spcCol="1270" anchor="ctr" anchorCtr="0">
            <a:noAutofit/>
          </a:bodyPr>
          <a:lstStyle/>
          <a:p>
            <a:pPr lvl="0" algn="ctr" defTabSz="488950">
              <a:lnSpc>
                <a:spcPct val="90000"/>
              </a:lnSpc>
              <a:spcBef>
                <a:spcPct val="0"/>
              </a:spcBef>
              <a:spcAft>
                <a:spcPct val="35000"/>
              </a:spcAft>
            </a:pPr>
            <a:r>
              <a:rPr lang="en-US" sz="1600" b="1" kern="1200" spc="-80" dirty="0">
                <a:solidFill>
                  <a:schemeClr val="bg1">
                    <a:lumMod val="95000"/>
                  </a:schemeClr>
                </a:solidFill>
              </a:rPr>
              <a:t>Will </a:t>
            </a:r>
            <a:r>
              <a:rPr lang="en-US" sz="1600" b="1" spc="-80" dirty="0">
                <a:solidFill>
                  <a:schemeClr val="bg1">
                    <a:lumMod val="95000"/>
                  </a:schemeClr>
                </a:solidFill>
              </a:rPr>
              <a:t>it encourage desired development</a:t>
            </a:r>
            <a:r>
              <a:rPr lang="en-US" sz="1600" b="1" kern="1200" spc="-80" dirty="0">
                <a:solidFill>
                  <a:schemeClr val="bg1">
                    <a:lumMod val="95000"/>
                  </a:schemeClr>
                </a:solidFill>
              </a:rPr>
              <a:t>?</a:t>
            </a:r>
          </a:p>
        </p:txBody>
      </p:sp>
      <p:sp>
        <p:nvSpPr>
          <p:cNvPr id="24" name="Freeform 23"/>
          <p:cNvSpPr/>
          <p:nvPr/>
        </p:nvSpPr>
        <p:spPr>
          <a:xfrm>
            <a:off x="7391665" y="2743193"/>
            <a:ext cx="1915066" cy="2018418"/>
          </a:xfrm>
          <a:custGeom>
            <a:avLst/>
            <a:gdLst>
              <a:gd name="connsiteX0" fmla="*/ 0 w 1357982"/>
              <a:gd name="connsiteY0" fmla="*/ 678991 h 1357982"/>
              <a:gd name="connsiteX1" fmla="*/ 678991 w 1357982"/>
              <a:gd name="connsiteY1" fmla="*/ 0 h 1357982"/>
              <a:gd name="connsiteX2" fmla="*/ 1357982 w 1357982"/>
              <a:gd name="connsiteY2" fmla="*/ 678991 h 1357982"/>
              <a:gd name="connsiteX3" fmla="*/ 678991 w 1357982"/>
              <a:gd name="connsiteY3" fmla="*/ 1357982 h 1357982"/>
              <a:gd name="connsiteX4" fmla="*/ 0 w 1357982"/>
              <a:gd name="connsiteY4" fmla="*/ 678991 h 1357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982" h="1357982">
                <a:moveTo>
                  <a:pt x="0" y="678991"/>
                </a:moveTo>
                <a:cubicBezTo>
                  <a:pt x="0" y="303995"/>
                  <a:pt x="303995" y="0"/>
                  <a:pt x="678991" y="0"/>
                </a:cubicBezTo>
                <a:cubicBezTo>
                  <a:pt x="1053987" y="0"/>
                  <a:pt x="1357982" y="303995"/>
                  <a:pt x="1357982" y="678991"/>
                </a:cubicBezTo>
                <a:cubicBezTo>
                  <a:pt x="1357982" y="1053987"/>
                  <a:pt x="1053987" y="1357982"/>
                  <a:pt x="678991" y="1357982"/>
                </a:cubicBezTo>
                <a:cubicBezTo>
                  <a:pt x="303995" y="1357982"/>
                  <a:pt x="0" y="1053987"/>
                  <a:pt x="0" y="678991"/>
                </a:cubicBezTo>
                <a:close/>
              </a:path>
            </a:pathLst>
          </a:custGeom>
          <a:solidFill>
            <a:schemeClr val="accent3"/>
          </a:solidFill>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273606" tIns="212842" rIns="273606" bIns="212842" numCol="1" spcCol="1270" anchor="ctr" anchorCtr="0">
            <a:noAutofit/>
          </a:bodyPr>
          <a:lstStyle/>
          <a:p>
            <a:pPr lvl="0" algn="ctr" defTabSz="488950">
              <a:lnSpc>
                <a:spcPct val="90000"/>
              </a:lnSpc>
              <a:spcBef>
                <a:spcPct val="0"/>
              </a:spcBef>
              <a:spcAft>
                <a:spcPct val="35000"/>
              </a:spcAft>
            </a:pPr>
            <a:r>
              <a:rPr lang="en-US" sz="1600" b="1" kern="1200" dirty="0">
                <a:solidFill>
                  <a:schemeClr val="bg1">
                    <a:lumMod val="95000"/>
                  </a:schemeClr>
                </a:solidFill>
              </a:rPr>
              <a:t>Will it reduce sprawl?</a:t>
            </a:r>
          </a:p>
        </p:txBody>
      </p:sp>
      <p:sp>
        <p:nvSpPr>
          <p:cNvPr id="26" name="Freeform 25"/>
          <p:cNvSpPr/>
          <p:nvPr/>
        </p:nvSpPr>
        <p:spPr>
          <a:xfrm>
            <a:off x="1954611" y="2603883"/>
            <a:ext cx="2090446" cy="2157728"/>
          </a:xfrm>
          <a:custGeom>
            <a:avLst/>
            <a:gdLst>
              <a:gd name="connsiteX0" fmla="*/ 0 w 1357982"/>
              <a:gd name="connsiteY0" fmla="*/ 678991 h 1357982"/>
              <a:gd name="connsiteX1" fmla="*/ 678991 w 1357982"/>
              <a:gd name="connsiteY1" fmla="*/ 0 h 1357982"/>
              <a:gd name="connsiteX2" fmla="*/ 1357982 w 1357982"/>
              <a:gd name="connsiteY2" fmla="*/ 678991 h 1357982"/>
              <a:gd name="connsiteX3" fmla="*/ 678991 w 1357982"/>
              <a:gd name="connsiteY3" fmla="*/ 1357982 h 1357982"/>
              <a:gd name="connsiteX4" fmla="*/ 0 w 1357982"/>
              <a:gd name="connsiteY4" fmla="*/ 678991 h 1357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982" h="1357982">
                <a:moveTo>
                  <a:pt x="0" y="678991"/>
                </a:moveTo>
                <a:cubicBezTo>
                  <a:pt x="0" y="303995"/>
                  <a:pt x="303995" y="0"/>
                  <a:pt x="678991" y="0"/>
                </a:cubicBezTo>
                <a:cubicBezTo>
                  <a:pt x="1053987" y="0"/>
                  <a:pt x="1357982" y="303995"/>
                  <a:pt x="1357982" y="678991"/>
                </a:cubicBezTo>
                <a:cubicBezTo>
                  <a:pt x="1357982" y="1053987"/>
                  <a:pt x="1053987" y="1357982"/>
                  <a:pt x="678991" y="1357982"/>
                </a:cubicBezTo>
                <a:cubicBezTo>
                  <a:pt x="303995" y="1357982"/>
                  <a:pt x="0" y="1053987"/>
                  <a:pt x="0" y="678991"/>
                </a:cubicBezTo>
                <a:close/>
              </a:path>
            </a:pathLst>
          </a:custGeom>
          <a:solidFill>
            <a:schemeClr val="accent3">
              <a:lumMod val="75000"/>
            </a:schemeClr>
          </a:solidFill>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273606" tIns="212842" rIns="273606" bIns="212842" numCol="1" spcCol="1270" anchor="ctr" anchorCtr="0">
            <a:noAutofit/>
          </a:bodyPr>
          <a:lstStyle/>
          <a:p>
            <a:pPr lvl="0" algn="ctr" defTabSz="488950">
              <a:lnSpc>
                <a:spcPct val="90000"/>
              </a:lnSpc>
              <a:spcBef>
                <a:spcPct val="0"/>
              </a:spcBef>
              <a:spcAft>
                <a:spcPct val="35000"/>
              </a:spcAft>
            </a:pPr>
            <a:r>
              <a:rPr lang="en-US" sz="2400" b="1" dirty="0">
                <a:solidFill>
                  <a:schemeClr val="bg1">
                    <a:lumMod val="95000"/>
                  </a:schemeClr>
                </a:solidFill>
              </a:rPr>
              <a:t>Are There Other Benefits</a:t>
            </a:r>
            <a:r>
              <a:rPr lang="en-US" sz="2400" b="1" kern="1200" dirty="0">
                <a:solidFill>
                  <a:schemeClr val="bg1">
                    <a:lumMod val="95000"/>
                  </a:schemeClr>
                </a:solidFill>
              </a:rPr>
              <a:t>?</a:t>
            </a:r>
          </a:p>
        </p:txBody>
      </p:sp>
    </p:spTree>
    <p:extLst>
      <p:ext uri="{BB962C8B-B14F-4D97-AF65-F5344CB8AC3E}">
        <p14:creationId xmlns:p14="http://schemas.microsoft.com/office/powerpoint/2010/main" val="41944836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Are the Keys to Stakeholder Support?</a:t>
            </a:r>
            <a:endParaRPr lang="en-US" sz="3200" dirty="0">
              <a:ea typeface="+mn-ea"/>
              <a:cs typeface="+mn-cs"/>
            </a:endParaRPr>
          </a:p>
        </p:txBody>
      </p:sp>
      <p:sp>
        <p:nvSpPr>
          <p:cNvPr id="3" name="Content Placeholder 2"/>
          <p:cNvSpPr>
            <a:spLocks noGrp="1"/>
          </p:cNvSpPr>
          <p:nvPr>
            <p:ph idx="1"/>
          </p:nvPr>
        </p:nvSpPr>
        <p:spPr>
          <a:xfrm>
            <a:off x="1097280" y="1978483"/>
            <a:ext cx="2756263" cy="3907968"/>
          </a:xfrm>
        </p:spPr>
        <p:txBody>
          <a:bodyPr>
            <a:noAutofit/>
          </a:bodyPr>
          <a:lstStyle/>
          <a:p>
            <a:pPr marL="227013" lvl="1" indent="-227013">
              <a:spcBef>
                <a:spcPts val="1200"/>
              </a:spcBef>
              <a:spcAft>
                <a:spcPts val="0"/>
              </a:spcAft>
              <a:buSzPct val="100000"/>
              <a:buFont typeface="Wingdings" charset="2"/>
              <a:buChar char="§"/>
            </a:pPr>
            <a:r>
              <a:rPr lang="en-US" sz="2000" dirty="0">
                <a:latin typeface="+mj-lt"/>
              </a:rPr>
              <a:t>Clear communication of:</a:t>
            </a:r>
          </a:p>
          <a:p>
            <a:pPr marL="468630" lvl="2" indent="-285750">
              <a:spcBef>
                <a:spcPts val="1200"/>
              </a:spcBef>
              <a:spcAft>
                <a:spcPts val="0"/>
              </a:spcAft>
              <a:buSzPct val="100000"/>
              <a:buFont typeface="Courier New" panose="02070309020205020404" pitchFamily="49" charset="0"/>
              <a:buChar char="o"/>
            </a:pPr>
            <a:r>
              <a:rPr lang="en-US" sz="2000" dirty="0">
                <a:latin typeface="+mj-lt"/>
              </a:rPr>
              <a:t>Land value return benefits and other applicable economic benefits</a:t>
            </a:r>
          </a:p>
          <a:p>
            <a:pPr marL="468630" lvl="2" indent="-285750">
              <a:spcBef>
                <a:spcPts val="1200"/>
              </a:spcBef>
              <a:spcAft>
                <a:spcPts val="0"/>
              </a:spcAft>
              <a:buSzPct val="100000"/>
              <a:buFont typeface="Courier New" panose="02070309020205020404" pitchFamily="49" charset="0"/>
              <a:buChar char="o"/>
            </a:pPr>
            <a:r>
              <a:rPr lang="en-US" sz="2000" dirty="0">
                <a:latin typeface="+mj-lt"/>
              </a:rPr>
              <a:t>Transportation funding needs</a:t>
            </a:r>
          </a:p>
        </p:txBody>
      </p:sp>
      <p:sp>
        <p:nvSpPr>
          <p:cNvPr id="4" name="Slide Number Placeholder 3"/>
          <p:cNvSpPr>
            <a:spLocks noGrp="1"/>
          </p:cNvSpPr>
          <p:nvPr>
            <p:ph type="sldNum" sz="quarter" idx="12"/>
          </p:nvPr>
        </p:nvSpPr>
        <p:spPr/>
        <p:txBody>
          <a:bodyPr/>
          <a:lstStyle/>
          <a:p>
            <a:fld id="{4FAB73BC-B049-4115-A692-8D63A059BFB8}" type="slidenum">
              <a:rPr lang="en-US" smtClean="0"/>
              <a:pPr/>
              <a:t>27</a:t>
            </a:fld>
            <a:endParaRPr lang="en-US" dirty="0"/>
          </a:p>
        </p:txBody>
      </p:sp>
      <p:graphicFrame>
        <p:nvGraphicFramePr>
          <p:cNvPr id="5" name="Diagram 4"/>
          <p:cNvGraphicFramePr/>
          <p:nvPr>
            <p:extLst>
              <p:ext uri="{D42A27DB-BD31-4B8C-83A1-F6EECF244321}">
                <p14:modId xmlns:p14="http://schemas.microsoft.com/office/powerpoint/2010/main" val="1543022888"/>
              </p:ext>
            </p:extLst>
          </p:nvPr>
        </p:nvGraphicFramePr>
        <p:xfrm>
          <a:off x="2710534" y="1861458"/>
          <a:ext cx="9446079" cy="4423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4146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814413" cy="1450757"/>
          </a:xfrm>
        </p:spPr>
        <p:txBody>
          <a:bodyPr>
            <a:normAutofit/>
          </a:bodyPr>
          <a:lstStyle/>
          <a:p>
            <a:r>
              <a:rPr lang="en-US" sz="4000" dirty="0"/>
              <a:t>What Are the Strategies to Develop Stakeholder Support?</a:t>
            </a:r>
            <a:endParaRPr lang="en-US" sz="3200" dirty="0">
              <a:ea typeface="+mn-ea"/>
              <a:cs typeface="+mn-cs"/>
            </a:endParaRPr>
          </a:p>
        </p:txBody>
      </p:sp>
      <p:sp>
        <p:nvSpPr>
          <p:cNvPr id="3" name="Content Placeholder 2"/>
          <p:cNvSpPr>
            <a:spLocks noGrp="1"/>
          </p:cNvSpPr>
          <p:nvPr>
            <p:ph idx="1"/>
          </p:nvPr>
        </p:nvSpPr>
        <p:spPr>
          <a:xfrm>
            <a:off x="1097280" y="1978483"/>
            <a:ext cx="9295856" cy="585103"/>
          </a:xfrm>
        </p:spPr>
        <p:txBody>
          <a:bodyPr>
            <a:noAutofit/>
          </a:bodyPr>
          <a:lstStyle/>
          <a:p>
            <a:pPr marL="227013" lvl="1" indent="-227013">
              <a:spcBef>
                <a:spcPts val="1200"/>
              </a:spcBef>
              <a:spcAft>
                <a:spcPts val="0"/>
              </a:spcAft>
              <a:buSzPct val="100000"/>
              <a:buFont typeface="Wingdings" charset="2"/>
              <a:buChar char="§"/>
            </a:pPr>
            <a:r>
              <a:rPr lang="en-US" sz="2000" dirty="0">
                <a:latin typeface="+mj-lt"/>
              </a:rPr>
              <a:t>Reach complete array of stakeholders through a variety of methods:</a:t>
            </a:r>
          </a:p>
        </p:txBody>
      </p:sp>
      <p:sp>
        <p:nvSpPr>
          <p:cNvPr id="4" name="Slide Number Placeholder 3"/>
          <p:cNvSpPr>
            <a:spLocks noGrp="1"/>
          </p:cNvSpPr>
          <p:nvPr>
            <p:ph type="sldNum" sz="quarter" idx="12"/>
          </p:nvPr>
        </p:nvSpPr>
        <p:spPr/>
        <p:txBody>
          <a:bodyPr/>
          <a:lstStyle/>
          <a:p>
            <a:fld id="{4FAB73BC-B049-4115-A692-8D63A059BFB8}" type="slidenum">
              <a:rPr lang="en-US" smtClean="0"/>
              <a:pPr/>
              <a:t>28</a:t>
            </a:fld>
            <a:endParaRPr lang="en-US" dirty="0"/>
          </a:p>
        </p:txBody>
      </p:sp>
      <p:grpSp>
        <p:nvGrpSpPr>
          <p:cNvPr id="7" name="Group 6"/>
          <p:cNvGrpSpPr/>
          <p:nvPr/>
        </p:nvGrpSpPr>
        <p:grpSpPr>
          <a:xfrm>
            <a:off x="996045" y="2433329"/>
            <a:ext cx="10657829" cy="3518750"/>
            <a:chOff x="2013367" y="3141447"/>
            <a:chExt cx="8481325" cy="2589525"/>
          </a:xfrm>
        </p:grpSpPr>
        <p:sp>
          <p:nvSpPr>
            <p:cNvPr id="8" name="Rounded Rectangle 7"/>
            <p:cNvSpPr/>
            <p:nvPr/>
          </p:nvSpPr>
          <p:spPr>
            <a:xfrm>
              <a:off x="2013367" y="3141447"/>
              <a:ext cx="1382562" cy="1278560"/>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94365" tIns="189463" rIns="194365" bIns="189463" numCol="1" spcCol="1270" anchor="ctr" anchorCtr="0">
              <a:noAutofit/>
            </a:bodyPr>
            <a:lstStyle/>
            <a:p>
              <a:pPr lvl="0" algn="ctr" defTabSz="466725">
                <a:lnSpc>
                  <a:spcPct val="90000"/>
                </a:lnSpc>
                <a:spcBef>
                  <a:spcPct val="0"/>
                </a:spcBef>
                <a:spcAft>
                  <a:spcPct val="35000"/>
                </a:spcAft>
              </a:pPr>
              <a:r>
                <a:rPr lang="en-US" sz="1600" kern="1200" dirty="0"/>
                <a:t>Enlist support from influential persons/ institutions</a:t>
              </a:r>
            </a:p>
          </p:txBody>
        </p:sp>
        <p:sp>
          <p:nvSpPr>
            <p:cNvPr id="10" name="Rounded Rectangle 9"/>
            <p:cNvSpPr/>
            <p:nvPr/>
          </p:nvSpPr>
          <p:spPr>
            <a:xfrm>
              <a:off x="2861083" y="4452411"/>
              <a:ext cx="1382562" cy="1278561"/>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89463" tIns="188847" rIns="189463" bIns="188847" numCol="1" spcCol="1270" anchor="ctr" anchorCtr="0">
              <a:noAutofit/>
            </a:bodyPr>
            <a:lstStyle/>
            <a:p>
              <a:pPr lvl="0" algn="ctr" defTabSz="466725">
                <a:lnSpc>
                  <a:spcPct val="90000"/>
                </a:lnSpc>
                <a:spcBef>
                  <a:spcPct val="0"/>
                </a:spcBef>
                <a:spcAft>
                  <a:spcPct val="35000"/>
                </a:spcAft>
              </a:pPr>
              <a:r>
                <a:rPr lang="en-US" sz="1600" kern="1200" dirty="0"/>
                <a:t>Tailor presentations to specific constituencies</a:t>
              </a:r>
            </a:p>
          </p:txBody>
        </p:sp>
        <p:sp>
          <p:nvSpPr>
            <p:cNvPr id="12" name="Rounded Rectangle 11"/>
            <p:cNvSpPr/>
            <p:nvPr/>
          </p:nvSpPr>
          <p:spPr>
            <a:xfrm>
              <a:off x="4616155" y="4452412"/>
              <a:ext cx="1382563" cy="1278560"/>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94365" tIns="194365" rIns="194365" bIns="194365" numCol="1" spcCol="1270" anchor="ctr" anchorCtr="0">
              <a:noAutofit/>
            </a:bodyPr>
            <a:lstStyle/>
            <a:p>
              <a:pPr lvl="0" algn="ctr" defTabSz="466725">
                <a:lnSpc>
                  <a:spcPct val="90000"/>
                </a:lnSpc>
                <a:spcBef>
                  <a:spcPct val="0"/>
                </a:spcBef>
                <a:spcAft>
                  <a:spcPct val="35000"/>
                </a:spcAft>
              </a:pPr>
              <a:r>
                <a:rPr lang="en-US" sz="1600" kern="1200" dirty="0"/>
                <a:t>Conduct one-on-one meetings and interviews</a:t>
              </a:r>
            </a:p>
          </p:txBody>
        </p:sp>
        <p:sp>
          <p:nvSpPr>
            <p:cNvPr id="14" name="Rounded Rectangle 13"/>
            <p:cNvSpPr/>
            <p:nvPr/>
          </p:nvSpPr>
          <p:spPr>
            <a:xfrm>
              <a:off x="3772285" y="3141447"/>
              <a:ext cx="1382562" cy="1278560"/>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98138" tIns="196060" rIns="198138" bIns="196060" numCol="1" spcCol="1270" anchor="ctr" anchorCtr="0">
              <a:noAutofit/>
            </a:bodyPr>
            <a:lstStyle/>
            <a:p>
              <a:pPr lvl="0" algn="ctr" defTabSz="466725">
                <a:lnSpc>
                  <a:spcPct val="90000"/>
                </a:lnSpc>
                <a:spcBef>
                  <a:spcPct val="0"/>
                </a:spcBef>
                <a:spcAft>
                  <a:spcPct val="35000"/>
                </a:spcAft>
              </a:pPr>
              <a:r>
                <a:rPr lang="en-US" sz="1600" kern="1200" dirty="0"/>
                <a:t>Identify conveners to bring diverse groups together</a:t>
              </a:r>
            </a:p>
          </p:txBody>
        </p:sp>
        <p:sp>
          <p:nvSpPr>
            <p:cNvPr id="16" name="Rounded Rectangle 15"/>
            <p:cNvSpPr/>
            <p:nvPr/>
          </p:nvSpPr>
          <p:spPr>
            <a:xfrm>
              <a:off x="5556963" y="3141447"/>
              <a:ext cx="1382562" cy="1278560"/>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96060" tIns="194365" rIns="196060" bIns="194365" numCol="1" spcCol="1270" anchor="ctr" anchorCtr="0">
              <a:noAutofit/>
            </a:bodyPr>
            <a:lstStyle/>
            <a:p>
              <a:pPr lvl="0" algn="ctr" defTabSz="466725">
                <a:lnSpc>
                  <a:spcPct val="90000"/>
                </a:lnSpc>
                <a:spcBef>
                  <a:spcPct val="0"/>
                </a:spcBef>
                <a:spcAft>
                  <a:spcPct val="35000"/>
                </a:spcAft>
              </a:pPr>
              <a:r>
                <a:rPr lang="en-US" sz="1600" kern="1200" dirty="0"/>
                <a:t>Create task forces, commissions, advisory groups</a:t>
              </a:r>
            </a:p>
          </p:txBody>
        </p:sp>
        <p:sp>
          <p:nvSpPr>
            <p:cNvPr id="18" name="Rounded Rectangle 17"/>
            <p:cNvSpPr/>
            <p:nvPr/>
          </p:nvSpPr>
          <p:spPr>
            <a:xfrm>
              <a:off x="6440262" y="4452412"/>
              <a:ext cx="1382563" cy="1278560"/>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80736" tIns="188847" rIns="180736" bIns="188847" numCol="1" spcCol="1270" anchor="ctr" anchorCtr="0">
              <a:noAutofit/>
            </a:bodyPr>
            <a:lstStyle/>
            <a:p>
              <a:pPr lvl="0" algn="ctr" defTabSz="466725">
                <a:lnSpc>
                  <a:spcPct val="90000"/>
                </a:lnSpc>
                <a:spcBef>
                  <a:spcPct val="0"/>
                </a:spcBef>
                <a:spcAft>
                  <a:spcPct val="35000"/>
                </a:spcAft>
              </a:pPr>
              <a:r>
                <a:rPr lang="en-US" sz="1600" kern="1200" dirty="0"/>
                <a:t>Develop materials to explain technical information &amp; showcase project</a:t>
              </a:r>
            </a:p>
          </p:txBody>
        </p:sp>
        <p:sp>
          <p:nvSpPr>
            <p:cNvPr id="20" name="Rounded Rectangle 19"/>
            <p:cNvSpPr/>
            <p:nvPr/>
          </p:nvSpPr>
          <p:spPr>
            <a:xfrm>
              <a:off x="8158439" y="4452412"/>
              <a:ext cx="1382563" cy="1278560"/>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98138" tIns="198138" rIns="198138" bIns="198138" numCol="1" spcCol="1270" anchor="ctr" anchorCtr="0">
              <a:noAutofit/>
            </a:bodyPr>
            <a:lstStyle/>
            <a:p>
              <a:pPr lvl="0" algn="ctr" defTabSz="466725">
                <a:lnSpc>
                  <a:spcPct val="90000"/>
                </a:lnSpc>
                <a:spcBef>
                  <a:spcPct val="0"/>
                </a:spcBef>
                <a:spcAft>
                  <a:spcPct val="35000"/>
                </a:spcAft>
              </a:pPr>
              <a:r>
                <a:rPr lang="en-US" sz="1600" kern="1200" dirty="0"/>
                <a:t>Develop website and social media outreach</a:t>
              </a:r>
            </a:p>
          </p:txBody>
        </p:sp>
        <p:sp>
          <p:nvSpPr>
            <p:cNvPr id="22" name="Rounded Rectangle 21"/>
            <p:cNvSpPr/>
            <p:nvPr/>
          </p:nvSpPr>
          <p:spPr>
            <a:xfrm>
              <a:off x="7334546" y="3141447"/>
              <a:ext cx="1382562" cy="1278560"/>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96060" tIns="198138" rIns="196060" bIns="198138" numCol="1" spcCol="1270" anchor="ctr" anchorCtr="0">
              <a:noAutofit/>
            </a:bodyPr>
            <a:lstStyle/>
            <a:p>
              <a:pPr lvl="0" algn="ctr" defTabSz="466725">
                <a:lnSpc>
                  <a:spcPct val="90000"/>
                </a:lnSpc>
                <a:spcBef>
                  <a:spcPct val="0"/>
                </a:spcBef>
                <a:spcAft>
                  <a:spcPct val="35000"/>
                </a:spcAft>
              </a:pPr>
              <a:r>
                <a:rPr lang="en-US" sz="1600" kern="1200" dirty="0"/>
                <a:t>Develop content for publications read by stakeholders</a:t>
              </a:r>
            </a:p>
          </p:txBody>
        </p:sp>
        <p:sp>
          <p:nvSpPr>
            <p:cNvPr id="24" name="Rounded Rectangle 23"/>
            <p:cNvSpPr/>
            <p:nvPr/>
          </p:nvSpPr>
          <p:spPr>
            <a:xfrm>
              <a:off x="9112130" y="3141447"/>
              <a:ext cx="1382562" cy="1278560"/>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96060" tIns="196060" rIns="196060" bIns="196060" numCol="1" spcCol="1270" anchor="ctr" anchorCtr="0">
              <a:noAutofit/>
            </a:bodyPr>
            <a:lstStyle/>
            <a:p>
              <a:pPr lvl="0" algn="ctr" defTabSz="466725">
                <a:lnSpc>
                  <a:spcPct val="90000"/>
                </a:lnSpc>
                <a:spcBef>
                  <a:spcPct val="0"/>
                </a:spcBef>
                <a:spcAft>
                  <a:spcPct val="35000"/>
                </a:spcAft>
              </a:pPr>
              <a:r>
                <a:rPr lang="en-US" sz="1600" kern="1200" dirty="0"/>
                <a:t>Develop educational videos for social media or meetings</a:t>
              </a:r>
            </a:p>
          </p:txBody>
        </p:sp>
      </p:grpSp>
    </p:spTree>
    <p:extLst>
      <p:ext uri="{BB962C8B-B14F-4D97-AF65-F5344CB8AC3E}">
        <p14:creationId xmlns:p14="http://schemas.microsoft.com/office/powerpoint/2010/main" val="1376663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Are the Key Steps to Implementation?</a:t>
            </a:r>
            <a:endParaRPr lang="en-US" sz="3200" dirty="0">
              <a:ea typeface="+mn-ea"/>
              <a:cs typeface="+mn-cs"/>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29</a:t>
            </a:fld>
            <a:endParaRPr lang="en-US" dirty="0"/>
          </a:p>
        </p:txBody>
      </p:sp>
      <p:sp>
        <p:nvSpPr>
          <p:cNvPr id="44" name="AutoShape 4" descr="Image result for stick figure walk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AutoShape 6" descr="Image result for stick figure walk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Content Placeholder 2"/>
          <p:cNvSpPr txBox="1">
            <a:spLocks/>
          </p:cNvSpPr>
          <p:nvPr/>
        </p:nvSpPr>
        <p:spPr>
          <a:xfrm>
            <a:off x="1167717" y="1976646"/>
            <a:ext cx="5784086" cy="96157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7013" lvl="1" indent="-227013">
              <a:spcBef>
                <a:spcPts val="800"/>
              </a:spcBef>
              <a:spcAft>
                <a:spcPts val="0"/>
              </a:spcAft>
              <a:buSzPct val="100000"/>
              <a:buFont typeface="Wingdings" charset="2"/>
              <a:buChar char="§"/>
            </a:pPr>
            <a:r>
              <a:rPr lang="en-US" sz="2000" dirty="0">
                <a:latin typeface="+mj-lt"/>
              </a:rPr>
              <a:t>These steps can determine when land value return is suitable and help ensure implementation success.</a:t>
            </a:r>
          </a:p>
        </p:txBody>
      </p:sp>
      <p:grpSp>
        <p:nvGrpSpPr>
          <p:cNvPr id="9" name="Group 8"/>
          <p:cNvGrpSpPr/>
          <p:nvPr/>
        </p:nvGrpSpPr>
        <p:grpSpPr>
          <a:xfrm>
            <a:off x="1239286" y="1976646"/>
            <a:ext cx="10443806" cy="4285361"/>
            <a:chOff x="2470533" y="2562350"/>
            <a:chExt cx="9270936" cy="3172633"/>
          </a:xfrm>
        </p:grpSpPr>
        <p:sp>
          <p:nvSpPr>
            <p:cNvPr id="10" name="L-Shape 9"/>
            <p:cNvSpPr/>
            <p:nvPr/>
          </p:nvSpPr>
          <p:spPr>
            <a:xfrm rot="5400000">
              <a:off x="2750858" y="4203297"/>
              <a:ext cx="844378" cy="1405027"/>
            </a:xfrm>
            <a:prstGeom prst="corner">
              <a:avLst>
                <a:gd name="adj1" fmla="val 16120"/>
                <a:gd name="adj2" fmla="val 16110"/>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1" name="Freeform 10"/>
            <p:cNvSpPr/>
            <p:nvPr/>
          </p:nvSpPr>
          <p:spPr>
            <a:xfrm>
              <a:off x="2638898" y="4623098"/>
              <a:ext cx="1384486" cy="1111885"/>
            </a:xfrm>
            <a:custGeom>
              <a:avLst/>
              <a:gdLst>
                <a:gd name="connsiteX0" fmla="*/ 0 w 1268466"/>
                <a:gd name="connsiteY0" fmla="*/ 0 h 1111885"/>
                <a:gd name="connsiteX1" fmla="*/ 1268466 w 1268466"/>
                <a:gd name="connsiteY1" fmla="*/ 0 h 1111885"/>
                <a:gd name="connsiteX2" fmla="*/ 1268466 w 1268466"/>
                <a:gd name="connsiteY2" fmla="*/ 1111885 h 1111885"/>
                <a:gd name="connsiteX3" fmla="*/ 0 w 1268466"/>
                <a:gd name="connsiteY3" fmla="*/ 1111885 h 1111885"/>
                <a:gd name="connsiteX4" fmla="*/ 0 w 1268466"/>
                <a:gd name="connsiteY4" fmla="*/ 0 h 1111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466" h="1111885">
                  <a:moveTo>
                    <a:pt x="0" y="0"/>
                  </a:moveTo>
                  <a:lnTo>
                    <a:pt x="1268466" y="0"/>
                  </a:lnTo>
                  <a:lnTo>
                    <a:pt x="1268466" y="1111885"/>
                  </a:lnTo>
                  <a:lnTo>
                    <a:pt x="0" y="11118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b="1" kern="1200" dirty="0">
                  <a:solidFill>
                    <a:schemeClr val="bg1">
                      <a:lumMod val="50000"/>
                    </a:schemeClr>
                  </a:solidFill>
                  <a:latin typeface="+mj-lt"/>
                </a:rPr>
                <a:t>Significant benefits must accrue to a defined area</a:t>
              </a:r>
              <a:endParaRPr lang="en-US" b="1" kern="1200" dirty="0">
                <a:solidFill>
                  <a:schemeClr val="bg1">
                    <a:lumMod val="50000"/>
                  </a:schemeClr>
                </a:solidFill>
              </a:endParaRPr>
            </a:p>
          </p:txBody>
        </p:sp>
        <p:sp>
          <p:nvSpPr>
            <p:cNvPr id="12" name="Isosceles Triangle 11"/>
            <p:cNvSpPr/>
            <p:nvPr/>
          </p:nvSpPr>
          <p:spPr>
            <a:xfrm>
              <a:off x="3639043" y="4099858"/>
              <a:ext cx="239333" cy="239333"/>
            </a:xfrm>
            <a:prstGeom prst="triangle">
              <a:avLst>
                <a:gd name="adj" fmla="val 100000"/>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3" name="L-Shape 12"/>
            <p:cNvSpPr/>
            <p:nvPr/>
          </p:nvSpPr>
          <p:spPr>
            <a:xfrm rot="5400000">
              <a:off x="4303709" y="3819043"/>
              <a:ext cx="844378" cy="1405027"/>
            </a:xfrm>
            <a:prstGeom prst="corner">
              <a:avLst>
                <a:gd name="adj1" fmla="val 16120"/>
                <a:gd name="adj2" fmla="val 16110"/>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4" name="Freeform 13"/>
            <p:cNvSpPr/>
            <p:nvPr/>
          </p:nvSpPr>
          <p:spPr>
            <a:xfrm>
              <a:off x="4191748" y="4238843"/>
              <a:ext cx="1384485" cy="1111885"/>
            </a:xfrm>
            <a:custGeom>
              <a:avLst/>
              <a:gdLst>
                <a:gd name="connsiteX0" fmla="*/ 0 w 1268466"/>
                <a:gd name="connsiteY0" fmla="*/ 0 h 1111885"/>
                <a:gd name="connsiteX1" fmla="*/ 1268466 w 1268466"/>
                <a:gd name="connsiteY1" fmla="*/ 0 h 1111885"/>
                <a:gd name="connsiteX2" fmla="*/ 1268466 w 1268466"/>
                <a:gd name="connsiteY2" fmla="*/ 1111885 h 1111885"/>
                <a:gd name="connsiteX3" fmla="*/ 0 w 1268466"/>
                <a:gd name="connsiteY3" fmla="*/ 1111885 h 1111885"/>
                <a:gd name="connsiteX4" fmla="*/ 0 w 1268466"/>
                <a:gd name="connsiteY4" fmla="*/ 0 h 1111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466" h="1111885">
                  <a:moveTo>
                    <a:pt x="0" y="0"/>
                  </a:moveTo>
                  <a:lnTo>
                    <a:pt x="1268466" y="0"/>
                  </a:lnTo>
                  <a:lnTo>
                    <a:pt x="1268466" y="1111885"/>
                  </a:lnTo>
                  <a:lnTo>
                    <a:pt x="0" y="11118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b="1" kern="1200" dirty="0">
                  <a:solidFill>
                    <a:schemeClr val="bg1">
                      <a:lumMod val="50000"/>
                    </a:schemeClr>
                  </a:solidFill>
                  <a:latin typeface="+mj-lt"/>
                </a:rPr>
                <a:t>Geographic scale/boundary of benefits  must be defined</a:t>
              </a:r>
            </a:p>
          </p:txBody>
        </p:sp>
        <p:sp>
          <p:nvSpPr>
            <p:cNvPr id="15" name="Isosceles Triangle 14"/>
            <p:cNvSpPr/>
            <p:nvPr/>
          </p:nvSpPr>
          <p:spPr>
            <a:xfrm>
              <a:off x="5191894" y="3715603"/>
              <a:ext cx="239333" cy="239333"/>
            </a:xfrm>
            <a:prstGeom prst="triangle">
              <a:avLst>
                <a:gd name="adj" fmla="val 100000"/>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6" name="L-Shape 15"/>
            <p:cNvSpPr/>
            <p:nvPr/>
          </p:nvSpPr>
          <p:spPr>
            <a:xfrm rot="5400000">
              <a:off x="5856559" y="3434788"/>
              <a:ext cx="844378" cy="1405027"/>
            </a:xfrm>
            <a:prstGeom prst="corner">
              <a:avLst>
                <a:gd name="adj1" fmla="val 16120"/>
                <a:gd name="adj2" fmla="val 16110"/>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7" name="Freeform 16"/>
            <p:cNvSpPr/>
            <p:nvPr/>
          </p:nvSpPr>
          <p:spPr>
            <a:xfrm>
              <a:off x="5744599" y="3854589"/>
              <a:ext cx="1384485" cy="1111885"/>
            </a:xfrm>
            <a:custGeom>
              <a:avLst/>
              <a:gdLst>
                <a:gd name="connsiteX0" fmla="*/ 0 w 1268466"/>
                <a:gd name="connsiteY0" fmla="*/ 0 h 1111885"/>
                <a:gd name="connsiteX1" fmla="*/ 1268466 w 1268466"/>
                <a:gd name="connsiteY1" fmla="*/ 0 h 1111885"/>
                <a:gd name="connsiteX2" fmla="*/ 1268466 w 1268466"/>
                <a:gd name="connsiteY2" fmla="*/ 1111885 h 1111885"/>
                <a:gd name="connsiteX3" fmla="*/ 0 w 1268466"/>
                <a:gd name="connsiteY3" fmla="*/ 1111885 h 1111885"/>
                <a:gd name="connsiteX4" fmla="*/ 0 w 1268466"/>
                <a:gd name="connsiteY4" fmla="*/ 0 h 1111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466" h="1111885">
                  <a:moveTo>
                    <a:pt x="0" y="0"/>
                  </a:moveTo>
                  <a:lnTo>
                    <a:pt x="1268466" y="0"/>
                  </a:lnTo>
                  <a:lnTo>
                    <a:pt x="1268466" y="1111885"/>
                  </a:lnTo>
                  <a:lnTo>
                    <a:pt x="0" y="11118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b="1" kern="1200" dirty="0">
                  <a:solidFill>
                    <a:schemeClr val="bg1">
                      <a:lumMod val="50000"/>
                    </a:schemeClr>
                  </a:solidFill>
                  <a:latin typeface="+mj-lt"/>
                </a:rPr>
                <a:t>Monetary value of benefits must be accurately estimated</a:t>
              </a:r>
            </a:p>
          </p:txBody>
        </p:sp>
        <p:sp>
          <p:nvSpPr>
            <p:cNvPr id="18" name="Isosceles Triangle 17"/>
            <p:cNvSpPr/>
            <p:nvPr/>
          </p:nvSpPr>
          <p:spPr>
            <a:xfrm>
              <a:off x="6744744" y="3331349"/>
              <a:ext cx="239333" cy="239333"/>
            </a:xfrm>
            <a:prstGeom prst="triangle">
              <a:avLst>
                <a:gd name="adj" fmla="val 100000"/>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9" name="L-Shape 18"/>
            <p:cNvSpPr/>
            <p:nvPr/>
          </p:nvSpPr>
          <p:spPr>
            <a:xfrm rot="5400000">
              <a:off x="7409410" y="3050534"/>
              <a:ext cx="844378" cy="1405027"/>
            </a:xfrm>
            <a:prstGeom prst="corner">
              <a:avLst>
                <a:gd name="adj1" fmla="val 16120"/>
                <a:gd name="adj2" fmla="val 16110"/>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0" name="Freeform 19"/>
            <p:cNvSpPr/>
            <p:nvPr/>
          </p:nvSpPr>
          <p:spPr>
            <a:xfrm>
              <a:off x="7297452" y="3470334"/>
              <a:ext cx="1320383" cy="1111885"/>
            </a:xfrm>
            <a:custGeom>
              <a:avLst/>
              <a:gdLst>
                <a:gd name="connsiteX0" fmla="*/ 0 w 1268466"/>
                <a:gd name="connsiteY0" fmla="*/ 0 h 1111885"/>
                <a:gd name="connsiteX1" fmla="*/ 1268466 w 1268466"/>
                <a:gd name="connsiteY1" fmla="*/ 0 h 1111885"/>
                <a:gd name="connsiteX2" fmla="*/ 1268466 w 1268466"/>
                <a:gd name="connsiteY2" fmla="*/ 1111885 h 1111885"/>
                <a:gd name="connsiteX3" fmla="*/ 0 w 1268466"/>
                <a:gd name="connsiteY3" fmla="*/ 1111885 h 1111885"/>
                <a:gd name="connsiteX4" fmla="*/ 0 w 1268466"/>
                <a:gd name="connsiteY4" fmla="*/ 0 h 1111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466" h="1111885">
                  <a:moveTo>
                    <a:pt x="0" y="0"/>
                  </a:moveTo>
                  <a:lnTo>
                    <a:pt x="1268466" y="0"/>
                  </a:lnTo>
                  <a:lnTo>
                    <a:pt x="1268466" y="1111885"/>
                  </a:lnTo>
                  <a:lnTo>
                    <a:pt x="0" y="11118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b="1" kern="1200" dirty="0">
                  <a:solidFill>
                    <a:schemeClr val="bg1">
                      <a:lumMod val="50000"/>
                    </a:schemeClr>
                  </a:solidFill>
                  <a:latin typeface="+mj-lt"/>
                </a:rPr>
                <a:t>Legal prerequisites, authorizations, approvals, and political acceptance  must exist or be established</a:t>
              </a:r>
            </a:p>
          </p:txBody>
        </p:sp>
        <p:sp>
          <p:nvSpPr>
            <p:cNvPr id="21" name="Isosceles Triangle 20"/>
            <p:cNvSpPr/>
            <p:nvPr/>
          </p:nvSpPr>
          <p:spPr>
            <a:xfrm>
              <a:off x="8297595" y="2947094"/>
              <a:ext cx="239333" cy="239333"/>
            </a:xfrm>
            <a:prstGeom prst="triangle">
              <a:avLst>
                <a:gd name="adj" fmla="val 100000"/>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2" name="L-Shape 21"/>
            <p:cNvSpPr/>
            <p:nvPr/>
          </p:nvSpPr>
          <p:spPr>
            <a:xfrm rot="5400000">
              <a:off x="8962260" y="2666280"/>
              <a:ext cx="844378" cy="1405027"/>
            </a:xfrm>
            <a:prstGeom prst="corner">
              <a:avLst>
                <a:gd name="adj1" fmla="val 16120"/>
                <a:gd name="adj2" fmla="val 16110"/>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3" name="Freeform 22"/>
            <p:cNvSpPr/>
            <p:nvPr/>
          </p:nvSpPr>
          <p:spPr>
            <a:xfrm>
              <a:off x="8850300" y="3086080"/>
              <a:ext cx="1384486" cy="1111885"/>
            </a:xfrm>
            <a:custGeom>
              <a:avLst/>
              <a:gdLst>
                <a:gd name="connsiteX0" fmla="*/ 0 w 1268466"/>
                <a:gd name="connsiteY0" fmla="*/ 0 h 1111885"/>
                <a:gd name="connsiteX1" fmla="*/ 1268466 w 1268466"/>
                <a:gd name="connsiteY1" fmla="*/ 0 h 1111885"/>
                <a:gd name="connsiteX2" fmla="*/ 1268466 w 1268466"/>
                <a:gd name="connsiteY2" fmla="*/ 1111885 h 1111885"/>
                <a:gd name="connsiteX3" fmla="*/ 0 w 1268466"/>
                <a:gd name="connsiteY3" fmla="*/ 1111885 h 1111885"/>
                <a:gd name="connsiteX4" fmla="*/ 0 w 1268466"/>
                <a:gd name="connsiteY4" fmla="*/ 0 h 1111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466" h="1111885">
                  <a:moveTo>
                    <a:pt x="0" y="0"/>
                  </a:moveTo>
                  <a:lnTo>
                    <a:pt x="1268466" y="0"/>
                  </a:lnTo>
                  <a:lnTo>
                    <a:pt x="1268466" y="1111885"/>
                  </a:lnTo>
                  <a:lnTo>
                    <a:pt x="0" y="11118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b="1" kern="1200" dirty="0">
                  <a:solidFill>
                    <a:schemeClr val="bg1">
                      <a:lumMod val="50000"/>
                    </a:schemeClr>
                  </a:solidFill>
                  <a:latin typeface="+mj-lt"/>
                </a:rPr>
                <a:t>Multi-jurisdictional and interagency coordination and partnering may be required</a:t>
              </a:r>
            </a:p>
          </p:txBody>
        </p:sp>
        <p:sp>
          <p:nvSpPr>
            <p:cNvPr id="24" name="Isosceles Triangle 23"/>
            <p:cNvSpPr/>
            <p:nvPr/>
          </p:nvSpPr>
          <p:spPr>
            <a:xfrm>
              <a:off x="9850445" y="2562840"/>
              <a:ext cx="239333" cy="239333"/>
            </a:xfrm>
            <a:prstGeom prst="triangle">
              <a:avLst>
                <a:gd name="adj" fmla="val 100000"/>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5" name="L-Shape 24"/>
            <p:cNvSpPr/>
            <p:nvPr/>
          </p:nvSpPr>
          <p:spPr>
            <a:xfrm rot="5400000">
              <a:off x="10515111" y="2282025"/>
              <a:ext cx="844378" cy="1405027"/>
            </a:xfrm>
            <a:prstGeom prst="corner">
              <a:avLst>
                <a:gd name="adj1" fmla="val 16120"/>
                <a:gd name="adj2" fmla="val 16110"/>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6" name="Freeform 25"/>
            <p:cNvSpPr/>
            <p:nvPr/>
          </p:nvSpPr>
          <p:spPr>
            <a:xfrm>
              <a:off x="10403151" y="2701826"/>
              <a:ext cx="1338318" cy="1111885"/>
            </a:xfrm>
            <a:custGeom>
              <a:avLst/>
              <a:gdLst>
                <a:gd name="connsiteX0" fmla="*/ 0 w 1268466"/>
                <a:gd name="connsiteY0" fmla="*/ 0 h 1111885"/>
                <a:gd name="connsiteX1" fmla="*/ 1268466 w 1268466"/>
                <a:gd name="connsiteY1" fmla="*/ 0 h 1111885"/>
                <a:gd name="connsiteX2" fmla="*/ 1268466 w 1268466"/>
                <a:gd name="connsiteY2" fmla="*/ 1111885 h 1111885"/>
                <a:gd name="connsiteX3" fmla="*/ 0 w 1268466"/>
                <a:gd name="connsiteY3" fmla="*/ 1111885 h 1111885"/>
                <a:gd name="connsiteX4" fmla="*/ 0 w 1268466"/>
                <a:gd name="connsiteY4" fmla="*/ 0 h 1111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466" h="1111885">
                  <a:moveTo>
                    <a:pt x="0" y="0"/>
                  </a:moveTo>
                  <a:lnTo>
                    <a:pt x="1268466" y="0"/>
                  </a:lnTo>
                  <a:lnTo>
                    <a:pt x="1268466" y="1111885"/>
                  </a:lnTo>
                  <a:lnTo>
                    <a:pt x="0" y="11118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b="1" dirty="0">
                  <a:solidFill>
                    <a:schemeClr val="bg1">
                      <a:lumMod val="50000"/>
                    </a:schemeClr>
                  </a:solidFill>
                  <a:latin typeface="+mj-lt"/>
                </a:rPr>
                <a:t>A</a:t>
              </a:r>
              <a:r>
                <a:rPr lang="en-US" b="1" kern="1200" dirty="0">
                  <a:solidFill>
                    <a:schemeClr val="bg1">
                      <a:lumMod val="50000"/>
                    </a:schemeClr>
                  </a:solidFill>
                  <a:latin typeface="+mj-lt"/>
                </a:rPr>
                <a:t>dministrative resources and institutional capacities must be established or outsourced</a:t>
              </a:r>
            </a:p>
          </p:txBody>
        </p:sp>
      </p:grpSp>
      <p:pic>
        <p:nvPicPr>
          <p:cNvPr id="27" name="Picture 2" descr="Image result for stick figure walking up steps"/>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23770" y="3115203"/>
            <a:ext cx="1213809" cy="1213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845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Agenda</a:t>
            </a:r>
          </a:p>
        </p:txBody>
      </p:sp>
      <p:sp>
        <p:nvSpPr>
          <p:cNvPr id="3" name="Content Placeholder 2"/>
          <p:cNvSpPr>
            <a:spLocks noGrp="1"/>
          </p:cNvSpPr>
          <p:nvPr>
            <p:ph idx="1"/>
          </p:nvPr>
        </p:nvSpPr>
        <p:spPr>
          <a:xfrm>
            <a:off x="1097280" y="1845733"/>
            <a:ext cx="10058400" cy="4285645"/>
          </a:xfrm>
        </p:spPr>
        <p:txBody>
          <a:bodyPr>
            <a:noAutofit/>
          </a:bodyPr>
          <a:lstStyle/>
          <a:p>
            <a:pPr marL="227013" indent="-227013">
              <a:lnSpc>
                <a:spcPct val="100000"/>
              </a:lnSpc>
              <a:spcBef>
                <a:spcPts val="600"/>
              </a:spcBef>
              <a:spcAft>
                <a:spcPts val="0"/>
              </a:spcAft>
              <a:buFont typeface="Wingdings" charset="2"/>
              <a:buChar char="§"/>
            </a:pPr>
            <a:r>
              <a:rPr lang="en-US" dirty="0">
                <a:latin typeface="+mj-lt"/>
              </a:rPr>
              <a:t>Defining Land Value Return and Recycling (Land Value Return) </a:t>
            </a:r>
          </a:p>
          <a:p>
            <a:pPr marL="578358" lvl="1" indent="-285750">
              <a:lnSpc>
                <a:spcPct val="100000"/>
              </a:lnSpc>
              <a:spcBef>
                <a:spcPts val="600"/>
              </a:spcBef>
              <a:spcAft>
                <a:spcPts val="0"/>
              </a:spcAft>
              <a:buFont typeface="Arial" panose="020B0604020202020204" pitchFamily="34" charset="0"/>
              <a:buChar char="•"/>
            </a:pPr>
            <a:r>
              <a:rPr lang="en-US" sz="1600" dirty="0">
                <a:latin typeface="+mj-lt"/>
              </a:rPr>
              <a:t>What Is Land Value Return and Recycling (Land Value Return)?</a:t>
            </a:r>
          </a:p>
          <a:p>
            <a:pPr marL="578358" lvl="1" indent="-285750">
              <a:lnSpc>
                <a:spcPct val="100000"/>
              </a:lnSpc>
              <a:spcBef>
                <a:spcPts val="600"/>
              </a:spcBef>
              <a:spcAft>
                <a:spcPts val="0"/>
              </a:spcAft>
              <a:buFont typeface="Arial" panose="020B0604020202020204" pitchFamily="34" charset="0"/>
              <a:buChar char="•"/>
            </a:pPr>
            <a:r>
              <a:rPr lang="en-US" sz="1600" dirty="0">
                <a:latin typeface="+mj-lt"/>
              </a:rPr>
              <a:t>Is Land Value Return the Same as Value Capture?</a:t>
            </a:r>
          </a:p>
          <a:p>
            <a:pPr marL="578358" lvl="1" indent="-285750">
              <a:lnSpc>
                <a:spcPct val="100000"/>
              </a:lnSpc>
              <a:spcBef>
                <a:spcPts val="600"/>
              </a:spcBef>
              <a:spcAft>
                <a:spcPts val="0"/>
              </a:spcAft>
              <a:buFont typeface="Arial" panose="020B0604020202020204" pitchFamily="34" charset="0"/>
              <a:buChar char="•"/>
            </a:pPr>
            <a:r>
              <a:rPr lang="en-US" sz="1600" dirty="0">
                <a:latin typeface="+mj-lt"/>
              </a:rPr>
              <a:t>Why Land Value Return?</a:t>
            </a:r>
          </a:p>
          <a:p>
            <a:pPr marL="578358" lvl="1" indent="-285750">
              <a:lnSpc>
                <a:spcPct val="100000"/>
              </a:lnSpc>
              <a:spcBef>
                <a:spcPts val="600"/>
              </a:spcBef>
              <a:spcAft>
                <a:spcPts val="0"/>
              </a:spcAft>
              <a:buFont typeface="Arial" panose="020B0604020202020204" pitchFamily="34" charset="0"/>
              <a:buChar char="•"/>
            </a:pPr>
            <a:r>
              <a:rPr lang="en-US" sz="1600" dirty="0">
                <a:latin typeface="+mj-lt"/>
              </a:rPr>
              <a:t>What Is “Land Value Return-</a:t>
            </a:r>
            <a:r>
              <a:rPr lang="en-US" sz="1600" b="1" dirty="0">
                <a:latin typeface="+mj-lt"/>
              </a:rPr>
              <a:t>Like</a:t>
            </a:r>
            <a:r>
              <a:rPr lang="en-US" sz="1600" dirty="0">
                <a:latin typeface="+mj-lt"/>
              </a:rPr>
              <a:t>”?</a:t>
            </a:r>
          </a:p>
          <a:p>
            <a:pPr marL="578358" lvl="1" indent="-285750">
              <a:lnSpc>
                <a:spcPct val="100000"/>
              </a:lnSpc>
              <a:spcBef>
                <a:spcPts val="600"/>
              </a:spcBef>
              <a:spcAft>
                <a:spcPts val="0"/>
              </a:spcAft>
              <a:buFont typeface="Arial" panose="020B0604020202020204" pitchFamily="34" charset="0"/>
              <a:buChar char="•"/>
            </a:pPr>
            <a:r>
              <a:rPr lang="en-US" sz="1600" dirty="0">
                <a:latin typeface="+mj-lt"/>
              </a:rPr>
              <a:t>How Does Land Value Return Work?</a:t>
            </a:r>
          </a:p>
          <a:p>
            <a:pPr marL="227013" indent="-227013">
              <a:lnSpc>
                <a:spcPct val="100000"/>
              </a:lnSpc>
              <a:spcBef>
                <a:spcPts val="600"/>
              </a:spcBef>
              <a:spcAft>
                <a:spcPts val="0"/>
              </a:spcAft>
              <a:buFont typeface="Wingdings" charset="2"/>
              <a:buChar char="§"/>
            </a:pPr>
            <a:r>
              <a:rPr lang="en-US" dirty="0">
                <a:latin typeface="+mj-lt"/>
              </a:rPr>
              <a:t>Implementation Considerations</a:t>
            </a:r>
          </a:p>
          <a:p>
            <a:pPr marL="578358" lvl="1" indent="-285750">
              <a:lnSpc>
                <a:spcPct val="100000"/>
              </a:lnSpc>
              <a:spcBef>
                <a:spcPts val="600"/>
              </a:spcBef>
              <a:spcAft>
                <a:spcPts val="0"/>
              </a:spcAft>
              <a:buFont typeface="Arial" panose="020B0604020202020204" pitchFamily="34" charset="0"/>
              <a:buChar char="•"/>
            </a:pPr>
            <a:r>
              <a:rPr lang="en-US" sz="1600" dirty="0">
                <a:latin typeface="+mj-lt"/>
              </a:rPr>
              <a:t>What Are the Policy Considerations?</a:t>
            </a:r>
          </a:p>
          <a:p>
            <a:pPr marL="578358" lvl="1" indent="-285750">
              <a:lnSpc>
                <a:spcPct val="100000"/>
              </a:lnSpc>
              <a:spcBef>
                <a:spcPts val="600"/>
              </a:spcBef>
              <a:spcAft>
                <a:spcPts val="0"/>
              </a:spcAft>
              <a:buFont typeface="Arial" panose="020B0604020202020204" pitchFamily="34" charset="0"/>
              <a:buChar char="•"/>
            </a:pPr>
            <a:r>
              <a:rPr lang="en-US" sz="1600" dirty="0">
                <a:latin typeface="+mj-lt"/>
              </a:rPr>
              <a:t>What Are the Keys to Stakeholder Support?</a:t>
            </a:r>
          </a:p>
          <a:p>
            <a:pPr marL="578358" lvl="1" indent="-285750">
              <a:lnSpc>
                <a:spcPct val="100000"/>
              </a:lnSpc>
              <a:spcBef>
                <a:spcPts val="600"/>
              </a:spcBef>
              <a:spcAft>
                <a:spcPts val="0"/>
              </a:spcAft>
              <a:buFont typeface="Arial" panose="020B0604020202020204" pitchFamily="34" charset="0"/>
              <a:buChar char="•"/>
            </a:pPr>
            <a:r>
              <a:rPr lang="en-US" sz="1600" dirty="0">
                <a:latin typeface="+mj-lt"/>
              </a:rPr>
              <a:t>What Are the Strategies to Develop Stakeholder Support?</a:t>
            </a:r>
          </a:p>
          <a:p>
            <a:pPr marL="578358" lvl="1" indent="-285750">
              <a:lnSpc>
                <a:spcPct val="100000"/>
              </a:lnSpc>
              <a:spcBef>
                <a:spcPts val="600"/>
              </a:spcBef>
              <a:spcAft>
                <a:spcPts val="0"/>
              </a:spcAft>
              <a:buFont typeface="Arial" panose="020B0604020202020204" pitchFamily="34" charset="0"/>
              <a:buChar char="•"/>
            </a:pPr>
            <a:r>
              <a:rPr lang="en-US" sz="1600" dirty="0">
                <a:latin typeface="+mj-lt"/>
              </a:rPr>
              <a:t>What Are the Key Steps to Implementation?</a:t>
            </a:r>
          </a:p>
          <a:p>
            <a:pPr marL="578358" lvl="1" indent="-285750">
              <a:lnSpc>
                <a:spcPct val="100000"/>
              </a:lnSpc>
              <a:spcBef>
                <a:spcPts val="600"/>
              </a:spcBef>
              <a:spcAft>
                <a:spcPts val="0"/>
              </a:spcAft>
              <a:buFont typeface="Arial" panose="020B0604020202020204" pitchFamily="34" charset="0"/>
              <a:buChar char="•"/>
            </a:pPr>
            <a:r>
              <a:rPr lang="en-US" sz="1600" dirty="0">
                <a:latin typeface="+mj-lt"/>
              </a:rPr>
              <a:t>What Are the Potential Rewards?</a:t>
            </a:r>
          </a:p>
          <a:p>
            <a:pPr marL="227013" indent="-227013">
              <a:lnSpc>
                <a:spcPct val="100000"/>
              </a:lnSpc>
              <a:spcBef>
                <a:spcPts val="600"/>
              </a:spcBef>
              <a:spcAft>
                <a:spcPts val="0"/>
              </a:spcAft>
              <a:buFont typeface="Wingdings" charset="2"/>
              <a:buChar char="§"/>
            </a:pPr>
            <a:r>
              <a:rPr lang="en-US" dirty="0">
                <a:latin typeface="+mj-lt"/>
              </a:rPr>
              <a:t>For More Information</a:t>
            </a:r>
          </a:p>
          <a:p>
            <a:pPr marL="227013" indent="-227013">
              <a:lnSpc>
                <a:spcPct val="100000"/>
              </a:lnSpc>
              <a:spcBef>
                <a:spcPts val="600"/>
              </a:spcBef>
              <a:spcAft>
                <a:spcPts val="0"/>
              </a:spcAft>
              <a:buFont typeface="Wingdings" charset="2"/>
              <a:buChar char="§"/>
            </a:pPr>
            <a:endParaRPr lang="en-US" dirty="0">
              <a:latin typeface="+mj-lt"/>
            </a:endParaRPr>
          </a:p>
          <a:p>
            <a:pPr marL="227013" indent="-227013">
              <a:lnSpc>
                <a:spcPct val="100000"/>
              </a:lnSpc>
              <a:spcBef>
                <a:spcPts val="600"/>
              </a:spcBef>
              <a:spcAft>
                <a:spcPts val="0"/>
              </a:spcAft>
              <a:buFont typeface="Wingdings" charset="2"/>
              <a:buChar char="§"/>
            </a:pPr>
            <a:endParaRPr lang="en-US" dirty="0">
              <a:latin typeface="+mj-lt"/>
            </a:endParaRPr>
          </a:p>
          <a:p>
            <a:pPr>
              <a:lnSpc>
                <a:spcPct val="100000"/>
              </a:lnSpc>
              <a:spcBef>
                <a:spcPts val="600"/>
              </a:spcBef>
              <a:spcAft>
                <a:spcPts val="0"/>
              </a:spcAft>
            </a:pPr>
            <a:endParaRPr lang="en-US" dirty="0">
              <a:latin typeface="+mj-lt"/>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val="1138061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What Are the Key Steps to Implementation, cont.?</a:t>
            </a:r>
            <a:br>
              <a:rPr lang="en-US" sz="4000" dirty="0"/>
            </a:br>
            <a:r>
              <a:rPr lang="en-US" sz="3200" dirty="0"/>
              <a:t>Partnering</a:t>
            </a:r>
            <a:endParaRPr lang="en-US" sz="2400" dirty="0">
              <a:ea typeface="+mn-ea"/>
              <a:cs typeface="+mn-cs"/>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30</a:t>
            </a:fld>
            <a:endParaRPr lang="en-US" dirty="0"/>
          </a:p>
        </p:txBody>
      </p:sp>
      <p:sp>
        <p:nvSpPr>
          <p:cNvPr id="44" name="AutoShape 4" descr="Image result for stick figure walk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AutoShape 6" descr="Image result for stick figure walk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Content Placeholder 2"/>
          <p:cNvSpPr txBox="1">
            <a:spLocks/>
          </p:cNvSpPr>
          <p:nvPr/>
        </p:nvSpPr>
        <p:spPr>
          <a:xfrm>
            <a:off x="1167716" y="1976646"/>
            <a:ext cx="8678413" cy="381999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7013" lvl="1" indent="-227013">
              <a:spcBef>
                <a:spcPts val="800"/>
              </a:spcBef>
              <a:spcAft>
                <a:spcPts val="0"/>
              </a:spcAft>
              <a:buSzPct val="100000"/>
              <a:buFont typeface="Wingdings" charset="2"/>
              <a:buChar char="§"/>
            </a:pPr>
            <a:r>
              <a:rPr lang="en-US" sz="2000" dirty="0"/>
              <a:t>State transportation investments confer benefits onto property that is taxed and regulated by local jurisdictions</a:t>
            </a:r>
          </a:p>
          <a:p>
            <a:pPr marL="227013" lvl="1" indent="-227013">
              <a:spcBef>
                <a:spcPts val="800"/>
              </a:spcBef>
              <a:spcAft>
                <a:spcPts val="0"/>
              </a:spcAft>
              <a:buSzPct val="100000"/>
              <a:buFont typeface="Wingdings" charset="2"/>
              <a:buChar char="§"/>
            </a:pPr>
            <a:r>
              <a:rPr lang="en-US" sz="2000" dirty="0"/>
              <a:t>Capitalization of benefits of well-performing transportation facilities into land values depends on local land use regulations and complementary service investments (water, sewer, and other infrastructure)</a:t>
            </a:r>
          </a:p>
          <a:p>
            <a:pPr marL="227013" lvl="1" indent="-227013">
              <a:spcBef>
                <a:spcPts val="800"/>
              </a:spcBef>
              <a:spcAft>
                <a:spcPts val="0"/>
              </a:spcAft>
              <a:buSzPct val="100000"/>
              <a:buFont typeface="Wingdings" charset="2"/>
              <a:buChar char="§"/>
            </a:pPr>
            <a:r>
              <a:rPr lang="en-US" sz="2000" dirty="0"/>
              <a:t>States have the authority to implement land value return, but it is typically implemented at the local level</a:t>
            </a:r>
          </a:p>
          <a:p>
            <a:pPr marL="227013" lvl="1" indent="-227013">
              <a:spcBef>
                <a:spcPts val="800"/>
              </a:spcBef>
              <a:spcAft>
                <a:spcPts val="0"/>
              </a:spcAft>
              <a:buSzPct val="100000"/>
              <a:buFont typeface="Wingdings" charset="2"/>
              <a:buChar char="§"/>
            </a:pPr>
            <a:r>
              <a:rPr lang="en-US" sz="2000" dirty="0"/>
              <a:t>Implementing land value return and ensuring that publicly created land values are returned to the appropriate governmental entities may require partnering between different levels of government (e.g., state, county, city/town) and between multiple neighboring jurisdictions </a:t>
            </a:r>
          </a:p>
          <a:p>
            <a:pPr marL="409893" lvl="2" indent="-227013">
              <a:spcBef>
                <a:spcPts val="800"/>
              </a:spcBef>
              <a:spcAft>
                <a:spcPts val="0"/>
              </a:spcAft>
              <a:buSzPct val="100000"/>
              <a:buFont typeface="Wingdings" charset="2"/>
              <a:buChar char="§"/>
            </a:pPr>
            <a:r>
              <a:rPr lang="en-US" sz="1600" dirty="0">
                <a:latin typeface="+mj-lt"/>
              </a:rPr>
              <a:t>Funding state projects will likely require state and local partnering</a:t>
            </a:r>
          </a:p>
          <a:p>
            <a:pPr marL="227013" lvl="1" indent="-227013">
              <a:spcBef>
                <a:spcPts val="800"/>
              </a:spcBef>
              <a:spcAft>
                <a:spcPts val="0"/>
              </a:spcAft>
              <a:buSzPct val="100000"/>
              <a:buFont typeface="Wingdings" charset="2"/>
              <a:buChar char="§"/>
            </a:pPr>
            <a:endParaRPr lang="en-US" sz="2000" dirty="0">
              <a:latin typeface="+mj-lt"/>
            </a:endParaRPr>
          </a:p>
        </p:txBody>
      </p:sp>
      <p:pic>
        <p:nvPicPr>
          <p:cNvPr id="27" name="Picture 2" descr="Image result for stick figure walking up steps"/>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02370" y="1976646"/>
            <a:ext cx="1213809" cy="1213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515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What Are the Key Steps to Implementation, cont.?</a:t>
            </a:r>
            <a:br>
              <a:rPr lang="en-US" sz="4000" dirty="0"/>
            </a:br>
            <a:r>
              <a:rPr lang="en-US" sz="3200" dirty="0"/>
              <a:t>Partnering</a:t>
            </a:r>
            <a:endParaRPr lang="en-US" sz="2400" dirty="0">
              <a:ea typeface="+mn-ea"/>
              <a:cs typeface="+mn-cs"/>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31</a:t>
            </a:fld>
            <a:endParaRPr lang="en-US" dirty="0"/>
          </a:p>
        </p:txBody>
      </p:sp>
      <p:sp>
        <p:nvSpPr>
          <p:cNvPr id="44" name="AutoShape 4" descr="Image result for stick figure walk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AutoShape 6" descr="Image result for stick figure walk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Content Placeholder 2"/>
          <p:cNvSpPr txBox="1">
            <a:spLocks/>
          </p:cNvSpPr>
          <p:nvPr/>
        </p:nvSpPr>
        <p:spPr>
          <a:xfrm>
            <a:off x="1167716" y="1976646"/>
            <a:ext cx="8678413" cy="381999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7013" lvl="1" indent="-227013">
              <a:spcBef>
                <a:spcPts val="800"/>
              </a:spcBef>
              <a:spcAft>
                <a:spcPts val="0"/>
              </a:spcAft>
              <a:buSzPct val="100000"/>
              <a:buFont typeface="Wingdings" charset="2"/>
              <a:buChar char="§"/>
            </a:pPr>
            <a:endParaRPr lang="en-US" sz="2000" dirty="0">
              <a:latin typeface="+mj-lt"/>
            </a:endParaRPr>
          </a:p>
        </p:txBody>
      </p:sp>
      <p:pic>
        <p:nvPicPr>
          <p:cNvPr id="77" name="Picture 76"/>
          <p:cNvPicPr>
            <a:picLocks noChangeAspect="1"/>
          </p:cNvPicPr>
          <p:nvPr/>
        </p:nvPicPr>
        <p:blipFill rotWithShape="1">
          <a:blip r:embed="rId3">
            <a:extLst>
              <a:ext uri="{28A0092B-C50C-407E-A947-70E740481C1C}">
                <a14:useLocalDpi xmlns:a14="http://schemas.microsoft.com/office/drawing/2010/main" val="0"/>
              </a:ext>
            </a:extLst>
          </a:blip>
          <a:srcRect l="16666" t="30320" r="3231" b="7647"/>
          <a:stretch/>
        </p:blipFill>
        <p:spPr>
          <a:xfrm>
            <a:off x="1881699" y="1976645"/>
            <a:ext cx="8433640" cy="38199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93488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Are the Potential Rewards for State and Local Agencies?</a:t>
            </a:r>
            <a:endParaRPr lang="en-US" sz="3200" dirty="0">
              <a:ea typeface="+mn-ea"/>
              <a:cs typeface="+mn-cs"/>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32</a:t>
            </a:fld>
            <a:endParaRPr lang="en-US" dirty="0"/>
          </a:p>
        </p:txBody>
      </p:sp>
      <p:sp>
        <p:nvSpPr>
          <p:cNvPr id="43" name="Content Placeholder 2"/>
          <p:cNvSpPr>
            <a:spLocks noGrp="1"/>
          </p:cNvSpPr>
          <p:nvPr>
            <p:ph idx="1"/>
          </p:nvPr>
        </p:nvSpPr>
        <p:spPr>
          <a:xfrm>
            <a:off x="1170433" y="1832405"/>
            <a:ext cx="9998309" cy="2381471"/>
          </a:xfrm>
        </p:spPr>
        <p:txBody>
          <a:bodyPr>
            <a:noAutofit/>
          </a:bodyPr>
          <a:lstStyle/>
          <a:p>
            <a:pPr marL="227013" lvl="1" indent="-227013">
              <a:lnSpc>
                <a:spcPct val="100000"/>
              </a:lnSpc>
              <a:spcBef>
                <a:spcPts val="0"/>
              </a:spcBef>
              <a:buSzPct val="100000"/>
              <a:buFont typeface="Wingdings" charset="2"/>
              <a:buChar char="§"/>
            </a:pPr>
            <a:r>
              <a:rPr lang="en-US" sz="2000" dirty="0">
                <a:latin typeface="+mj-lt"/>
              </a:rPr>
              <a:t>Generates revenue</a:t>
            </a:r>
          </a:p>
          <a:p>
            <a:pPr marL="651510" lvl="3" indent="-285750">
              <a:lnSpc>
                <a:spcPct val="100000"/>
              </a:lnSpc>
              <a:spcBef>
                <a:spcPts val="0"/>
              </a:spcBef>
              <a:buSzPct val="100000"/>
              <a:buFont typeface="Courier New" panose="02070309020205020404" pitchFamily="49" charset="0"/>
              <a:buChar char="o"/>
            </a:pPr>
            <a:r>
              <a:rPr lang="en-US" sz="2000" dirty="0">
                <a:latin typeface="+mj-lt"/>
              </a:rPr>
              <a:t>Advance critical transportation investments</a:t>
            </a:r>
          </a:p>
          <a:p>
            <a:pPr marL="651510" lvl="3" indent="-285750">
              <a:lnSpc>
                <a:spcPct val="100000"/>
              </a:lnSpc>
              <a:spcBef>
                <a:spcPts val="0"/>
              </a:spcBef>
              <a:buSzPct val="100000"/>
              <a:buFont typeface="Courier New" panose="02070309020205020404" pitchFamily="49" charset="0"/>
              <a:buChar char="o"/>
            </a:pPr>
            <a:r>
              <a:rPr lang="en-US" sz="2000" dirty="0">
                <a:latin typeface="+mj-lt"/>
              </a:rPr>
              <a:t>Achieve transportation and other policy goals</a:t>
            </a:r>
          </a:p>
          <a:p>
            <a:pPr marL="227013" lvl="1" indent="-227013">
              <a:lnSpc>
                <a:spcPct val="100000"/>
              </a:lnSpc>
              <a:spcBef>
                <a:spcPts val="0"/>
              </a:spcBef>
              <a:buSzPct val="100000"/>
              <a:buFont typeface="Wingdings" charset="2"/>
              <a:buChar char="§"/>
            </a:pPr>
            <a:r>
              <a:rPr lang="en-US" sz="2000" dirty="0">
                <a:latin typeface="+mj-lt"/>
              </a:rPr>
              <a:t>Creates land use incentives</a:t>
            </a:r>
          </a:p>
          <a:p>
            <a:pPr marL="651510" lvl="3" indent="-285750">
              <a:lnSpc>
                <a:spcPct val="100000"/>
              </a:lnSpc>
              <a:spcBef>
                <a:spcPts val="0"/>
              </a:spcBef>
              <a:buSzPct val="100000"/>
              <a:buFont typeface="Courier New" panose="02070309020205020404" pitchFamily="49" charset="0"/>
              <a:buChar char="o"/>
            </a:pPr>
            <a:r>
              <a:rPr lang="en-US" sz="2000" dirty="0">
                <a:latin typeface="+mj-lt"/>
              </a:rPr>
              <a:t>Achieve land use goals/incentivize desired development</a:t>
            </a:r>
          </a:p>
          <a:p>
            <a:pPr marL="651510" lvl="3" indent="-285750">
              <a:lnSpc>
                <a:spcPct val="100000"/>
              </a:lnSpc>
              <a:spcBef>
                <a:spcPts val="0"/>
              </a:spcBef>
              <a:buSzPct val="100000"/>
              <a:buFont typeface="Courier New" panose="02070309020205020404" pitchFamily="49" charset="0"/>
              <a:buChar char="o"/>
            </a:pPr>
            <a:r>
              <a:rPr lang="en-US" sz="2000" dirty="0">
                <a:latin typeface="+mj-lt"/>
              </a:rPr>
              <a:t>Discourage sprawl</a:t>
            </a:r>
          </a:p>
          <a:p>
            <a:pPr marL="651510" lvl="3" indent="-285750">
              <a:lnSpc>
                <a:spcPct val="100000"/>
              </a:lnSpc>
              <a:spcBef>
                <a:spcPts val="0"/>
              </a:spcBef>
              <a:buSzPct val="100000"/>
              <a:buFont typeface="Courier New" panose="02070309020205020404" pitchFamily="49" charset="0"/>
              <a:buChar char="o"/>
            </a:pPr>
            <a:r>
              <a:rPr lang="en-US" sz="2000" dirty="0">
                <a:latin typeface="+mj-lt"/>
              </a:rPr>
              <a:t>Encourage reinvestment/discourage disinvestment</a:t>
            </a:r>
          </a:p>
          <a:p>
            <a:pPr marL="651510" lvl="3" indent="-285750">
              <a:lnSpc>
                <a:spcPct val="100000"/>
              </a:lnSpc>
              <a:spcBef>
                <a:spcPts val="0"/>
              </a:spcBef>
              <a:buSzPct val="100000"/>
              <a:buFont typeface="Courier New" panose="02070309020205020404" pitchFamily="49" charset="0"/>
              <a:buChar char="o"/>
            </a:pPr>
            <a:r>
              <a:rPr lang="en-US" sz="2000" dirty="0">
                <a:latin typeface="+mj-lt"/>
              </a:rPr>
              <a:t>Enhance zoning regulations</a:t>
            </a:r>
          </a:p>
          <a:p>
            <a:pPr marL="227013" lvl="1" indent="-227013">
              <a:lnSpc>
                <a:spcPct val="100000"/>
              </a:lnSpc>
              <a:spcBef>
                <a:spcPts val="0"/>
              </a:spcBef>
              <a:buSzPct val="100000"/>
              <a:buFont typeface="Wingdings" charset="2"/>
              <a:buChar char="§"/>
            </a:pPr>
            <a:r>
              <a:rPr lang="en-US" sz="2000" dirty="0">
                <a:latin typeface="+mj-lt"/>
              </a:rPr>
              <a:t>Makes tax burden more equitable and fair</a:t>
            </a:r>
          </a:p>
          <a:p>
            <a:pPr marL="651510" lvl="3" indent="-285750">
              <a:lnSpc>
                <a:spcPct val="100000"/>
              </a:lnSpc>
              <a:spcBef>
                <a:spcPts val="0"/>
              </a:spcBef>
              <a:buSzPct val="100000"/>
              <a:buFont typeface="Courier New" panose="02070309020205020404" pitchFamily="49" charset="0"/>
              <a:buChar char="o"/>
            </a:pPr>
            <a:r>
              <a:rPr lang="en-US" sz="2000" dirty="0">
                <a:latin typeface="+mj-lt"/>
              </a:rPr>
              <a:t>Beneficiaries of transportation infrastructure contribute to its cost</a:t>
            </a:r>
          </a:p>
          <a:p>
            <a:pPr marL="651510" lvl="3" indent="-285750">
              <a:lnSpc>
                <a:spcPct val="100000"/>
              </a:lnSpc>
              <a:spcBef>
                <a:spcPts val="0"/>
              </a:spcBef>
              <a:buSzPct val="100000"/>
              <a:buFont typeface="Courier New" panose="02070309020205020404" pitchFamily="49" charset="0"/>
              <a:buChar char="o"/>
            </a:pPr>
            <a:r>
              <a:rPr lang="en-US" sz="2000" dirty="0">
                <a:latin typeface="+mj-lt"/>
              </a:rPr>
              <a:t>Share monetary benefits of public investment</a:t>
            </a:r>
          </a:p>
          <a:p>
            <a:pPr marL="651510" lvl="3" indent="-285750">
              <a:lnSpc>
                <a:spcPct val="100000"/>
              </a:lnSpc>
              <a:spcBef>
                <a:spcPts val="0"/>
              </a:spcBef>
              <a:buSzPct val="100000"/>
              <a:buFont typeface="Courier New" panose="02070309020205020404" pitchFamily="49" charset="0"/>
              <a:buChar char="o"/>
            </a:pPr>
            <a:r>
              <a:rPr lang="en-US" sz="2000" dirty="0">
                <a:latin typeface="+mj-lt"/>
              </a:rPr>
              <a:t>Opportunity to reduce taxes on those who do not benefit directly</a:t>
            </a:r>
          </a:p>
          <a:p>
            <a:pPr marL="365760" lvl="3" indent="0">
              <a:lnSpc>
                <a:spcPct val="100000"/>
              </a:lnSpc>
              <a:spcBef>
                <a:spcPts val="0"/>
              </a:spcBef>
              <a:buSzPct val="100000"/>
              <a:buNone/>
            </a:pPr>
            <a:endParaRPr lang="en-US" sz="2000" dirty="0">
              <a:latin typeface="+mj-lt"/>
            </a:endParaRPr>
          </a:p>
          <a:p>
            <a:pPr marL="227013" lvl="1" indent="-227013">
              <a:lnSpc>
                <a:spcPct val="100000"/>
              </a:lnSpc>
              <a:spcBef>
                <a:spcPts val="0"/>
              </a:spcBef>
              <a:buSzPct val="100000"/>
              <a:buFont typeface="Wingdings" charset="2"/>
              <a:buChar char="§"/>
            </a:pPr>
            <a:endParaRPr lang="en-US" sz="2000" dirty="0">
              <a:latin typeface="+mj-lt"/>
            </a:endParaRPr>
          </a:p>
        </p:txBody>
      </p:sp>
      <p:sp>
        <p:nvSpPr>
          <p:cNvPr id="44" name="AutoShape 4" descr="Image result for stick figure walk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AutoShape 6" descr="Image result for stick figure walk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6" name="Picture 2" descr="Image result for money ba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90000"/>
                    </a14:imgEffect>
                  </a14:imgLayer>
                </a14:imgProps>
              </a:ext>
              <a:ext uri="{28A0092B-C50C-407E-A947-70E740481C1C}">
                <a14:useLocalDpi xmlns:a14="http://schemas.microsoft.com/office/drawing/2010/main" val="0"/>
              </a:ext>
            </a:extLst>
          </a:blip>
          <a:srcRect/>
          <a:stretch>
            <a:fillRect/>
          </a:stretch>
        </p:blipFill>
        <p:spPr bwMode="auto">
          <a:xfrm>
            <a:off x="9255603" y="2135669"/>
            <a:ext cx="687784" cy="8687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airness"/>
          <p:cNvPicPr>
            <a:picLocks noChangeAspect="1" noChangeArrowheads="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colorTemperature colorTemp="112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149895" y="4869960"/>
            <a:ext cx="899201" cy="843001"/>
          </a:xfrm>
          <a:prstGeom prst="rect">
            <a:avLst/>
          </a:prstGeom>
          <a:noFill/>
        </p:spPr>
      </p:pic>
      <p:pic>
        <p:nvPicPr>
          <p:cNvPr id="11" name="Picture 10"/>
          <p:cNvPicPr>
            <a:picLocks noChangeAspect="1"/>
          </p:cNvPicPr>
          <p:nvPr/>
        </p:nvPicPr>
        <p:blipFill rotWithShape="1">
          <a:blip r:embed="rId7">
            <a:duotone>
              <a:schemeClr val="accent3">
                <a:shade val="45000"/>
                <a:satMod val="135000"/>
              </a:schemeClr>
              <a:prstClr val="white"/>
            </a:duotone>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b="7058"/>
          <a:stretch/>
        </p:blipFill>
        <p:spPr>
          <a:xfrm>
            <a:off x="8886728" y="3929667"/>
            <a:ext cx="1425535" cy="891685"/>
          </a:xfrm>
          <a:prstGeom prst="rect">
            <a:avLst/>
          </a:prstGeom>
        </p:spPr>
      </p:pic>
      <p:pic>
        <p:nvPicPr>
          <p:cNvPr id="12" name="Picture 11"/>
          <p:cNvPicPr>
            <a:picLocks noChangeAspect="1"/>
          </p:cNvPicPr>
          <p:nvPr/>
        </p:nvPicPr>
        <p:blipFill rotWithShape="1">
          <a:blip r:embed="rId9">
            <a:duotone>
              <a:schemeClr val="accent3">
                <a:shade val="45000"/>
                <a:satMod val="135000"/>
              </a:schemeClr>
              <a:prstClr val="white"/>
            </a:duotone>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rcRect b="5794"/>
          <a:stretch/>
        </p:blipFill>
        <p:spPr>
          <a:xfrm>
            <a:off x="8886728" y="3053058"/>
            <a:ext cx="1425535" cy="828002"/>
          </a:xfrm>
          <a:prstGeom prst="rect">
            <a:avLst/>
          </a:prstGeom>
        </p:spPr>
      </p:pic>
    </p:spTree>
    <p:extLst>
      <p:ext uri="{BB962C8B-B14F-4D97-AF65-F5344CB8AC3E}">
        <p14:creationId xmlns:p14="http://schemas.microsoft.com/office/powerpoint/2010/main" val="528336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dirty="0"/>
              <a:t>For More Information</a:t>
            </a:r>
          </a:p>
        </p:txBody>
      </p:sp>
      <p:sp>
        <p:nvSpPr>
          <p:cNvPr id="4" name="Slide Number Placeholder 3"/>
          <p:cNvSpPr>
            <a:spLocks noGrp="1"/>
          </p:cNvSpPr>
          <p:nvPr>
            <p:ph type="sldNum" sz="quarter" idx="12"/>
          </p:nvPr>
        </p:nvSpPr>
        <p:spPr/>
        <p:txBody>
          <a:bodyPr/>
          <a:lstStyle/>
          <a:p>
            <a:fld id="{4FAB73BC-B049-4115-A692-8D63A059BFB8}" type="slidenum">
              <a:rPr lang="en-US" smtClean="0"/>
              <a:pPr/>
              <a:t>33</a:t>
            </a:fld>
            <a:endParaRPr lang="en-US" dirty="0"/>
          </a:p>
        </p:txBody>
      </p:sp>
      <p:sp>
        <p:nvSpPr>
          <p:cNvPr id="6" name="Content Placeholder 2"/>
          <p:cNvSpPr txBox="1">
            <a:spLocks/>
          </p:cNvSpPr>
          <p:nvPr/>
        </p:nvSpPr>
        <p:spPr>
          <a:xfrm>
            <a:off x="1097280" y="4496428"/>
            <a:ext cx="10038806" cy="1563833"/>
          </a:xfrm>
          <a:prstGeom prst="rect">
            <a:avLst/>
          </a:prstGeom>
        </p:spPr>
        <p:txBody>
          <a:bodyPr vert="horz" lIns="91440" tIns="45720" rIns="91440" bIns="45720" rtlCol="0" anchor="t" anchorCtr="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9pPr>
          </a:lstStyle>
          <a:p>
            <a:pPr marL="0" lvl="1" algn="ctr">
              <a:spcBef>
                <a:spcPts val="1200"/>
              </a:spcBef>
              <a:spcAft>
                <a:spcPts val="0"/>
              </a:spcAft>
              <a:buSzPct val="100000"/>
            </a:pPr>
            <a:r>
              <a:rPr lang="en-US" sz="2400" dirty="0">
                <a:latin typeface="+mj-lt"/>
              </a:rPr>
              <a:t>See </a:t>
            </a:r>
            <a:r>
              <a:rPr lang="en-US" sz="2400" dirty="0" smtClean="0">
                <a:latin typeface="+mj-lt"/>
                <a:hlinkClick r:id="rId3"/>
              </a:rPr>
              <a:t>www.trb.org</a:t>
            </a:r>
            <a:endParaRPr lang="en-US" sz="2400" dirty="0" smtClean="0">
              <a:latin typeface="+mj-lt"/>
            </a:endParaRPr>
          </a:p>
          <a:p>
            <a:pPr marL="0" lvl="1" algn="ctr">
              <a:spcBef>
                <a:spcPts val="1200"/>
              </a:spcBef>
              <a:spcAft>
                <a:spcPts val="0"/>
              </a:spcAft>
              <a:buSzPct val="100000"/>
            </a:pPr>
            <a:r>
              <a:rPr lang="en-US" sz="2400" dirty="0" smtClean="0">
                <a:latin typeface="+mj-lt"/>
              </a:rPr>
              <a:t>NCHRP Research Report 873: Guidebook </a:t>
            </a:r>
            <a:r>
              <a:rPr lang="en-US" sz="2400" dirty="0">
                <a:latin typeface="+mj-lt"/>
              </a:rPr>
              <a:t>to Funding Transportation Through </a:t>
            </a:r>
          </a:p>
          <a:p>
            <a:pPr marL="0" lvl="1" algn="ctr">
              <a:spcBef>
                <a:spcPts val="1200"/>
              </a:spcBef>
              <a:spcAft>
                <a:spcPts val="0"/>
              </a:spcAft>
              <a:buSzPct val="100000"/>
            </a:pPr>
            <a:r>
              <a:rPr lang="en-US" sz="2400" dirty="0">
                <a:latin typeface="+mj-lt"/>
              </a:rPr>
              <a:t>Land Value Return and Recycling</a:t>
            </a:r>
          </a:p>
          <a:p>
            <a:pPr marL="0" lvl="1" algn="ctr">
              <a:spcBef>
                <a:spcPts val="1200"/>
              </a:spcBef>
              <a:spcAft>
                <a:spcPts val="0"/>
              </a:spcAft>
              <a:buSzPct val="100000"/>
            </a:pPr>
            <a:endParaRPr lang="en-US" sz="2400" dirty="0">
              <a:latin typeface="+mj-lt"/>
            </a:endParaRPr>
          </a:p>
        </p:txBody>
      </p:sp>
    </p:spTree>
    <p:extLst>
      <p:ext uri="{BB962C8B-B14F-4D97-AF65-F5344CB8AC3E}">
        <p14:creationId xmlns:p14="http://schemas.microsoft.com/office/powerpoint/2010/main" val="107142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dirty="0"/>
              <a:t>Defining Land Value Return and Recycling</a:t>
            </a:r>
          </a:p>
        </p:txBody>
      </p:sp>
      <p:sp>
        <p:nvSpPr>
          <p:cNvPr id="4" name="Slide Number Placeholder 3"/>
          <p:cNvSpPr>
            <a:spLocks noGrp="1"/>
          </p:cNvSpPr>
          <p:nvPr>
            <p:ph type="sldNum" sz="quarter" idx="12"/>
          </p:nvPr>
        </p:nvSpPr>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val="800996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Is Land Value Return and Recycling?</a:t>
            </a:r>
          </a:p>
        </p:txBody>
      </p:sp>
      <p:sp>
        <p:nvSpPr>
          <p:cNvPr id="3" name="Content Placeholder 2"/>
          <p:cNvSpPr>
            <a:spLocks noGrp="1"/>
          </p:cNvSpPr>
          <p:nvPr>
            <p:ph idx="1"/>
          </p:nvPr>
        </p:nvSpPr>
        <p:spPr>
          <a:xfrm>
            <a:off x="1154431" y="2158093"/>
            <a:ext cx="7646670" cy="3678344"/>
          </a:xfrm>
        </p:spPr>
        <p:txBody>
          <a:bodyPr>
            <a:noAutofit/>
          </a:bodyPr>
          <a:lstStyle/>
          <a:p>
            <a:pPr marL="227013" lvl="1" indent="-227013">
              <a:spcBef>
                <a:spcPts val="1200"/>
              </a:spcBef>
              <a:spcAft>
                <a:spcPts val="200"/>
              </a:spcAft>
              <a:buSzPct val="100000"/>
              <a:buFont typeface="Wingdings" charset="2"/>
              <a:buChar char="§"/>
            </a:pPr>
            <a:r>
              <a:rPr lang="en-US" sz="2000" dirty="0">
                <a:latin typeface="+mj-lt"/>
              </a:rPr>
              <a:t>An overlooked revenue source for transportation</a:t>
            </a:r>
          </a:p>
          <a:p>
            <a:pPr marL="227013" lvl="1" indent="-227013">
              <a:spcBef>
                <a:spcPts val="1200"/>
              </a:spcBef>
              <a:spcAft>
                <a:spcPts val="200"/>
              </a:spcAft>
              <a:buSzPct val="100000"/>
              <a:buFont typeface="Wingdings" charset="2"/>
              <a:buChar char="§"/>
            </a:pPr>
            <a:r>
              <a:rPr lang="en-US" sz="2000" dirty="0">
                <a:latin typeface="+mj-lt"/>
              </a:rPr>
              <a:t>Well-performing transportation infrastructure can increase nearby land value (as a result of higher willingness to pay)</a:t>
            </a:r>
          </a:p>
          <a:p>
            <a:pPr marL="227013" lvl="1" indent="-227013">
              <a:spcBef>
                <a:spcPts val="1200"/>
              </a:spcBef>
              <a:spcAft>
                <a:spcPts val="200"/>
              </a:spcAft>
              <a:buSzPct val="100000"/>
              <a:buFont typeface="Wingdings" charset="2"/>
              <a:buChar char="§"/>
            </a:pPr>
            <a:r>
              <a:rPr lang="en-US" sz="2000" dirty="0">
                <a:latin typeface="+mj-lt"/>
              </a:rPr>
              <a:t>Land value return and recycling funding methods:</a:t>
            </a:r>
          </a:p>
          <a:p>
            <a:pPr marL="468630" lvl="2" indent="-285750">
              <a:spcBef>
                <a:spcPts val="1200"/>
              </a:spcBef>
              <a:spcAft>
                <a:spcPts val="200"/>
              </a:spcAft>
              <a:buSzPct val="100000"/>
              <a:buFont typeface="Courier New" panose="02070309020205020404" pitchFamily="49" charset="0"/>
              <a:buChar char="o"/>
            </a:pPr>
            <a:r>
              <a:rPr lang="en-US" sz="2000" dirty="0">
                <a:latin typeface="+mj-lt"/>
              </a:rPr>
              <a:t>Enable the public recovery and reuse of a portion of the increased land value created by public investment in transportation infrastructure </a:t>
            </a:r>
          </a:p>
          <a:p>
            <a:pPr marL="227013" lvl="1" indent="-227013">
              <a:spcBef>
                <a:spcPts val="1200"/>
              </a:spcBef>
              <a:spcAft>
                <a:spcPts val="200"/>
              </a:spcAft>
              <a:buSzPct val="100000"/>
              <a:buFont typeface="Wingdings" charset="2"/>
              <a:buChar char="§"/>
            </a:pPr>
            <a:endParaRPr lang="en-US" sz="2000" dirty="0">
              <a:latin typeface="+mj-lt"/>
            </a:endParaRPr>
          </a:p>
          <a:p>
            <a:pPr marL="0" lvl="1" indent="0">
              <a:spcBef>
                <a:spcPts val="1200"/>
              </a:spcBef>
              <a:spcAft>
                <a:spcPts val="200"/>
              </a:spcAft>
              <a:buSzPct val="100000"/>
              <a:buNone/>
            </a:pPr>
            <a:r>
              <a:rPr lang="en-US" i="1" dirty="0">
                <a:latin typeface="+mj-lt"/>
              </a:rPr>
              <a:t>Note: For remainder of presentation, “Land Value Return and Recycling” is shortened to “Land Value Return”</a:t>
            </a:r>
          </a:p>
          <a:p>
            <a:pPr marL="457200" lvl="1" indent="0">
              <a:lnSpc>
                <a:spcPct val="100000"/>
              </a:lnSpc>
              <a:spcBef>
                <a:spcPts val="0"/>
              </a:spcBef>
              <a:spcAft>
                <a:spcPts val="0"/>
              </a:spcAft>
              <a:buClr>
                <a:schemeClr val="tx1">
                  <a:lumMod val="75000"/>
                  <a:lumOff val="25000"/>
                </a:schemeClr>
              </a:buClr>
              <a:buNone/>
            </a:pPr>
            <a:endParaRPr lang="en-US" sz="1400" dirty="0">
              <a:latin typeface="+mj-lt"/>
            </a:endParaRPr>
          </a:p>
          <a:p>
            <a:pPr marL="457200" lvl="1" indent="0">
              <a:lnSpc>
                <a:spcPct val="120000"/>
              </a:lnSpc>
              <a:buClr>
                <a:schemeClr val="tx1">
                  <a:lumMod val="75000"/>
                  <a:lumOff val="25000"/>
                </a:schemeClr>
              </a:buClr>
              <a:buNone/>
            </a:pPr>
            <a:endParaRPr lang="en-US" sz="2000" dirty="0">
              <a:latin typeface="+mj-lt"/>
            </a:endParaRPr>
          </a:p>
          <a:p>
            <a:pPr marL="227013" indent="-227013">
              <a:lnSpc>
                <a:spcPct val="120000"/>
              </a:lnSpc>
              <a:buClr>
                <a:schemeClr val="tx1">
                  <a:lumMod val="75000"/>
                  <a:lumOff val="25000"/>
                </a:schemeClr>
              </a:buClr>
              <a:buFont typeface="Wingdings" charset="2"/>
              <a:buChar char="§"/>
            </a:pPr>
            <a:endParaRPr lang="en-US" dirty="0">
              <a:latin typeface="+mj-lt"/>
            </a:endParaRPr>
          </a:p>
          <a:p>
            <a:pPr marL="227013" indent="-227013">
              <a:lnSpc>
                <a:spcPct val="120000"/>
              </a:lnSpc>
              <a:buClr>
                <a:schemeClr val="tx1">
                  <a:lumMod val="75000"/>
                  <a:lumOff val="25000"/>
                </a:schemeClr>
              </a:buClr>
              <a:buFont typeface="Wingdings" charset="2"/>
              <a:buChar char="§"/>
            </a:pPr>
            <a:endParaRPr lang="en-US" dirty="0">
              <a:latin typeface="+mj-lt"/>
            </a:endParaRPr>
          </a:p>
          <a:p>
            <a:pPr>
              <a:lnSpc>
                <a:spcPct val="120000"/>
              </a:lnSpc>
              <a:buClr>
                <a:schemeClr val="tx1">
                  <a:lumMod val="75000"/>
                  <a:lumOff val="25000"/>
                </a:schemeClr>
              </a:buClr>
            </a:pPr>
            <a:endParaRPr lang="en-US" dirty="0">
              <a:latin typeface="+mj-lt"/>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pPr/>
              <a:t>5</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3781" y="2027885"/>
            <a:ext cx="2282601" cy="3950898"/>
          </a:xfrm>
          <a:prstGeom prst="rect">
            <a:avLst/>
          </a:prstGeom>
        </p:spPr>
      </p:pic>
    </p:spTree>
    <p:extLst>
      <p:ext uri="{BB962C8B-B14F-4D97-AF65-F5344CB8AC3E}">
        <p14:creationId xmlns:p14="http://schemas.microsoft.com/office/powerpoint/2010/main" val="2228499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pPr/>
              <a:t>6</a:t>
            </a:fld>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866973" y="3532909"/>
            <a:ext cx="8875059" cy="1731164"/>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866972" y="3543300"/>
            <a:ext cx="8875059" cy="1816968"/>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866972" y="2102895"/>
            <a:ext cx="8875059" cy="5382491"/>
          </a:xfrm>
          <a:prstGeom prst="rect">
            <a:avLst/>
          </a:prstGeom>
        </p:spPr>
      </p:pic>
      <p:sp>
        <p:nvSpPr>
          <p:cNvPr id="10" name="Title 1"/>
          <p:cNvSpPr>
            <a:spLocks noGrp="1"/>
          </p:cNvSpPr>
          <p:nvPr>
            <p:ph type="title"/>
          </p:nvPr>
        </p:nvSpPr>
        <p:spPr>
          <a:xfrm>
            <a:off x="1135063" y="209550"/>
            <a:ext cx="10058400" cy="1450975"/>
          </a:xfrm>
        </p:spPr>
        <p:txBody>
          <a:bodyPr>
            <a:normAutofit/>
          </a:bodyPr>
          <a:lstStyle/>
          <a:p>
            <a:r>
              <a:rPr lang="en-US" sz="4000" dirty="0"/>
              <a:t>What Is Land Value Return and Recycling, cont.?</a:t>
            </a:r>
          </a:p>
        </p:txBody>
      </p:sp>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t="21515" b="56516"/>
          <a:stretch/>
        </p:blipFill>
        <p:spPr>
          <a:xfrm>
            <a:off x="1763063" y="2102895"/>
            <a:ext cx="8875059" cy="1506683"/>
          </a:xfrm>
          <a:prstGeom prst="rect">
            <a:avLst/>
          </a:prstGeom>
        </p:spPr>
      </p:pic>
      <p:sp>
        <p:nvSpPr>
          <p:cNvPr id="4" name="TextBox 3"/>
          <p:cNvSpPr txBox="1"/>
          <p:nvPr/>
        </p:nvSpPr>
        <p:spPr>
          <a:xfrm>
            <a:off x="7894310" y="3499948"/>
            <a:ext cx="730144" cy="43959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14015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Is Land Value Return the Same as Value Capture?</a:t>
            </a:r>
          </a:p>
        </p:txBody>
      </p:sp>
      <p:sp>
        <p:nvSpPr>
          <p:cNvPr id="3" name="Content Placeholder 2"/>
          <p:cNvSpPr>
            <a:spLocks noGrp="1"/>
          </p:cNvSpPr>
          <p:nvPr>
            <p:ph idx="1"/>
          </p:nvPr>
        </p:nvSpPr>
        <p:spPr>
          <a:xfrm>
            <a:off x="1154430" y="2158093"/>
            <a:ext cx="9279527" cy="3678344"/>
          </a:xfrm>
        </p:spPr>
        <p:txBody>
          <a:bodyPr>
            <a:noAutofit/>
          </a:bodyPr>
          <a:lstStyle/>
          <a:p>
            <a:pPr marL="227013" lvl="1" indent="-227013">
              <a:spcBef>
                <a:spcPts val="1200"/>
              </a:spcBef>
              <a:spcAft>
                <a:spcPts val="200"/>
              </a:spcAft>
              <a:buSzPct val="100000"/>
              <a:buFont typeface="Wingdings" charset="2"/>
              <a:buChar char="§"/>
            </a:pPr>
            <a:r>
              <a:rPr lang="en-US" sz="2000" dirty="0">
                <a:latin typeface="+mj-lt"/>
              </a:rPr>
              <a:t>Land value return </a:t>
            </a:r>
            <a:r>
              <a:rPr lang="en-US" sz="2000" dirty="0" smtClean="0">
                <a:latin typeface="+mj-lt"/>
              </a:rPr>
              <a:t>is </a:t>
            </a:r>
            <a:r>
              <a:rPr lang="en-US" sz="2000" dirty="0">
                <a:latin typeface="+mj-lt"/>
              </a:rPr>
              <a:t>a subset of what is commonly referred to as value capture</a:t>
            </a:r>
          </a:p>
          <a:p>
            <a:pPr marL="227013" lvl="1" indent="-227013">
              <a:spcBef>
                <a:spcPts val="1200"/>
              </a:spcBef>
              <a:spcAft>
                <a:spcPts val="200"/>
              </a:spcAft>
              <a:buSzPct val="100000"/>
              <a:buFont typeface="Wingdings" charset="2"/>
              <a:buChar char="§"/>
            </a:pPr>
            <a:r>
              <a:rPr lang="en-US" sz="2000" dirty="0">
                <a:latin typeface="+mj-lt"/>
              </a:rPr>
              <a:t>Value capture encompasses a broader range of funding methods related to real estate that do not always involve the public recovery of publicly created land values</a:t>
            </a:r>
          </a:p>
          <a:p>
            <a:pPr marL="227013" lvl="1" indent="-227013">
              <a:spcBef>
                <a:spcPts val="1200"/>
              </a:spcBef>
              <a:spcAft>
                <a:spcPts val="200"/>
              </a:spcAft>
              <a:buSzPct val="100000"/>
              <a:buFont typeface="Wingdings" charset="2"/>
              <a:buChar char="§"/>
            </a:pPr>
            <a:r>
              <a:rPr lang="en-US" sz="2000" dirty="0">
                <a:latin typeface="+mj-lt"/>
              </a:rPr>
              <a:t>Land value return limits the definition to methods that recover </a:t>
            </a:r>
            <a:r>
              <a:rPr lang="en-US" sz="2000" b="1" i="1" dirty="0">
                <a:latin typeface="+mj-lt"/>
              </a:rPr>
              <a:t>publicly created</a:t>
            </a:r>
            <a:r>
              <a:rPr lang="en-US" sz="2000" dirty="0">
                <a:latin typeface="+mj-lt"/>
              </a:rPr>
              <a:t> land values </a:t>
            </a:r>
          </a:p>
          <a:p>
            <a:pPr marL="227013" lvl="1" indent="-227013">
              <a:spcBef>
                <a:spcPts val="1200"/>
              </a:spcBef>
              <a:spcAft>
                <a:spcPts val="200"/>
              </a:spcAft>
              <a:buSzPct val="100000"/>
              <a:buFont typeface="Wingdings" charset="2"/>
              <a:buChar char="§"/>
            </a:pPr>
            <a:r>
              <a:rPr lang="en-US" sz="2000" dirty="0">
                <a:latin typeface="+mj-lt"/>
              </a:rPr>
              <a:t>“Capture” does not reflect how land value return methods result in a more equitable distribution of the societal value created by transportation infrastructure investment</a:t>
            </a:r>
          </a:p>
          <a:p>
            <a:pPr>
              <a:lnSpc>
                <a:spcPct val="120000"/>
              </a:lnSpc>
              <a:buClr>
                <a:schemeClr val="tx1">
                  <a:lumMod val="75000"/>
                  <a:lumOff val="25000"/>
                </a:schemeClr>
              </a:buClr>
            </a:pPr>
            <a:endParaRPr lang="en-US" dirty="0">
              <a:latin typeface="+mj-lt"/>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val="768804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Why Land Value Return and Recycling?</a:t>
            </a:r>
          </a:p>
        </p:txBody>
      </p:sp>
      <p:sp>
        <p:nvSpPr>
          <p:cNvPr id="3" name="Content Placeholder 2"/>
          <p:cNvSpPr>
            <a:spLocks noGrp="1"/>
          </p:cNvSpPr>
          <p:nvPr>
            <p:ph idx="1"/>
          </p:nvPr>
        </p:nvSpPr>
        <p:spPr>
          <a:xfrm>
            <a:off x="1097279" y="2109107"/>
            <a:ext cx="10414363" cy="3907972"/>
          </a:xfrm>
        </p:spPr>
        <p:txBody>
          <a:bodyPr>
            <a:noAutofit/>
          </a:bodyPr>
          <a:lstStyle/>
          <a:p>
            <a:pPr marL="227013" lvl="1" indent="-227013">
              <a:spcBef>
                <a:spcPts val="1200"/>
              </a:spcBef>
              <a:spcAft>
                <a:spcPts val="200"/>
              </a:spcAft>
              <a:buSzPct val="100000"/>
              <a:buFont typeface="Wingdings" charset="2"/>
              <a:buChar char="§"/>
            </a:pPr>
            <a:r>
              <a:rPr lang="en-US" sz="2000" dirty="0">
                <a:latin typeface="+mj-lt"/>
              </a:rPr>
              <a:t>Overlooked source of funding for transportation</a:t>
            </a:r>
          </a:p>
          <a:p>
            <a:pPr marL="227013" lvl="1" indent="-227013">
              <a:spcBef>
                <a:spcPts val="1200"/>
              </a:spcBef>
              <a:spcAft>
                <a:spcPts val="200"/>
              </a:spcAft>
              <a:buSzPct val="100000"/>
              <a:buFont typeface="Wingdings" charset="2"/>
              <a:buChar char="§"/>
            </a:pPr>
            <a:r>
              <a:rPr lang="en-US" sz="2000" dirty="0">
                <a:latin typeface="+mj-lt"/>
              </a:rPr>
              <a:t>Recovers a portion of increased land values from landowners that benefit uniquely and directly</a:t>
            </a:r>
          </a:p>
          <a:p>
            <a:pPr marL="227013" lvl="1" indent="-227013">
              <a:spcBef>
                <a:spcPts val="1200"/>
              </a:spcBef>
              <a:spcAft>
                <a:spcPts val="200"/>
              </a:spcAft>
              <a:buSzPct val="100000"/>
              <a:buFont typeface="Wingdings" charset="2"/>
              <a:buChar char="§"/>
            </a:pPr>
            <a:r>
              <a:rPr lang="en-US" sz="2000" dirty="0">
                <a:latin typeface="+mj-lt"/>
              </a:rPr>
              <a:t>Results in a more equitable distribution of the monetary benefits of well-performing transportation facilities</a:t>
            </a:r>
          </a:p>
          <a:p>
            <a:pPr marL="685800" lvl="1" indent="-228600">
              <a:lnSpc>
                <a:spcPct val="100000"/>
              </a:lnSpc>
              <a:spcBef>
                <a:spcPts val="0"/>
              </a:spcBef>
              <a:spcAft>
                <a:spcPts val="0"/>
              </a:spcAft>
              <a:buClr>
                <a:schemeClr val="tx1">
                  <a:lumMod val="75000"/>
                  <a:lumOff val="25000"/>
                </a:schemeClr>
              </a:buClr>
              <a:buFont typeface="Arial" panose="020B0604020202020204" pitchFamily="34" charset="0"/>
              <a:buChar char="•"/>
            </a:pPr>
            <a:endParaRPr lang="en-US" sz="1400" dirty="0">
              <a:latin typeface="+mj-lt"/>
            </a:endParaRPr>
          </a:p>
          <a:p>
            <a:pPr marL="457200" lvl="1" indent="0">
              <a:lnSpc>
                <a:spcPct val="120000"/>
              </a:lnSpc>
              <a:buClr>
                <a:schemeClr val="tx1">
                  <a:lumMod val="75000"/>
                  <a:lumOff val="25000"/>
                </a:schemeClr>
              </a:buClr>
              <a:buNone/>
            </a:pPr>
            <a:endParaRPr lang="en-US" sz="2000" dirty="0">
              <a:latin typeface="+mj-lt"/>
            </a:endParaRPr>
          </a:p>
          <a:p>
            <a:pPr>
              <a:lnSpc>
                <a:spcPct val="120000"/>
              </a:lnSpc>
              <a:buClr>
                <a:schemeClr val="tx1">
                  <a:lumMod val="75000"/>
                  <a:lumOff val="25000"/>
                </a:schemeClr>
              </a:buClr>
            </a:pPr>
            <a:endParaRPr lang="en-US" dirty="0">
              <a:latin typeface="+mj-lt"/>
            </a:endParaRPr>
          </a:p>
          <a:p>
            <a:pPr>
              <a:lnSpc>
                <a:spcPct val="120000"/>
              </a:lnSpc>
              <a:buClr>
                <a:schemeClr val="tx1">
                  <a:lumMod val="75000"/>
                  <a:lumOff val="25000"/>
                </a:schemeClr>
              </a:buClr>
            </a:pPr>
            <a:endParaRPr lang="en-US" dirty="0">
              <a:latin typeface="+mj-lt"/>
            </a:endParaRPr>
          </a:p>
          <a:p>
            <a:pPr marL="227013" lvl="1" indent="-227013">
              <a:spcBef>
                <a:spcPts val="1800"/>
              </a:spcBef>
              <a:spcAft>
                <a:spcPts val="200"/>
              </a:spcAft>
              <a:buSzPct val="100000"/>
              <a:buFont typeface="Wingdings" charset="2"/>
              <a:buChar char="§"/>
            </a:pPr>
            <a:r>
              <a:rPr lang="en-US" sz="2000" dirty="0">
                <a:latin typeface="+mj-lt"/>
              </a:rPr>
              <a:t>Enhances environmental and financial sustainability of land use and transportation infrastructure</a:t>
            </a:r>
          </a:p>
          <a:p>
            <a:pPr>
              <a:lnSpc>
                <a:spcPct val="120000"/>
              </a:lnSpc>
              <a:buClr>
                <a:schemeClr val="tx1">
                  <a:lumMod val="75000"/>
                  <a:lumOff val="25000"/>
                </a:schemeClr>
              </a:buClr>
            </a:pPr>
            <a:endParaRPr lang="en-US" dirty="0">
              <a:latin typeface="+mj-lt"/>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pPr/>
              <a:t>8</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0542" y="3621986"/>
            <a:ext cx="6013180" cy="1690979"/>
          </a:xfrm>
          <a:prstGeom prst="rect">
            <a:avLst/>
          </a:prstGeom>
        </p:spPr>
      </p:pic>
    </p:spTree>
    <p:extLst>
      <p:ext uri="{BB962C8B-B14F-4D97-AF65-F5344CB8AC3E}">
        <p14:creationId xmlns:p14="http://schemas.microsoft.com/office/powerpoint/2010/main" val="1112685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Why Land Value Return and Recycling, cont.?</a:t>
            </a:r>
          </a:p>
        </p:txBody>
      </p:sp>
      <p:sp>
        <p:nvSpPr>
          <p:cNvPr id="3" name="Content Placeholder 2"/>
          <p:cNvSpPr>
            <a:spLocks noGrp="1"/>
          </p:cNvSpPr>
          <p:nvPr>
            <p:ph idx="1"/>
          </p:nvPr>
        </p:nvSpPr>
        <p:spPr>
          <a:xfrm>
            <a:off x="1097280" y="2109107"/>
            <a:ext cx="8748849" cy="3678344"/>
          </a:xfrm>
        </p:spPr>
        <p:txBody>
          <a:bodyPr>
            <a:noAutofit/>
          </a:bodyPr>
          <a:lstStyle/>
          <a:p>
            <a:pPr marL="227013" lvl="1" indent="-227013">
              <a:spcBef>
                <a:spcPts val="1200"/>
              </a:spcBef>
              <a:spcAft>
                <a:spcPts val="200"/>
              </a:spcAft>
              <a:buSzPct val="100000"/>
              <a:buFont typeface="Wingdings" charset="2"/>
              <a:buChar char="§"/>
            </a:pPr>
            <a:r>
              <a:rPr lang="en-US" sz="2000" dirty="0">
                <a:latin typeface="+mj-lt"/>
              </a:rPr>
              <a:t>Adheres to “beneficiary pays” principle</a:t>
            </a:r>
          </a:p>
          <a:p>
            <a:pPr>
              <a:lnSpc>
                <a:spcPct val="120000"/>
              </a:lnSpc>
              <a:buClr>
                <a:schemeClr val="tx1">
                  <a:lumMod val="75000"/>
                  <a:lumOff val="25000"/>
                </a:schemeClr>
              </a:buClr>
            </a:pPr>
            <a:endParaRPr lang="en-US" dirty="0">
              <a:latin typeface="+mj-lt"/>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9</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1077" y="2688604"/>
            <a:ext cx="7389845" cy="3536302"/>
          </a:xfrm>
          <a:prstGeom prst="rect">
            <a:avLst/>
          </a:prstGeom>
        </p:spPr>
      </p:pic>
    </p:spTree>
    <p:extLst>
      <p:ext uri="{BB962C8B-B14F-4D97-AF65-F5344CB8AC3E}">
        <p14:creationId xmlns:p14="http://schemas.microsoft.com/office/powerpoint/2010/main" val="1289882510"/>
      </p:ext>
    </p:extLst>
  </p:cSld>
  <p:clrMapOvr>
    <a:masterClrMapping/>
  </p:clrMapOvr>
</p:sld>
</file>

<file path=ppt/theme/theme1.xml><?xml version="1.0" encoding="utf-8"?>
<a:theme xmlns:a="http://schemas.openxmlformats.org/drawingml/2006/main" name="Retrospect">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84C350C5-0333-49D1-9686-3538966A5862}">
  <ds:schemaRefs>
    <ds:schemaRef ds:uri="ESRI.ArcGIS.Mapping.OfficeIntegration.PowerPointInfo"/>
  </ds:schemaRefs>
</ds:datastoreItem>
</file>

<file path=customXml/itemProps10.xml><?xml version="1.0" encoding="utf-8"?>
<ds:datastoreItem xmlns:ds="http://schemas.openxmlformats.org/officeDocument/2006/customXml" ds:itemID="{DA164575-069B-4E25-947E-0CC5DAACC426}">
  <ds:schemaRefs>
    <ds:schemaRef ds:uri="ESRI.ArcGIS.Mapping.OfficeIntegration.PowerPointInfo"/>
  </ds:schemaRefs>
</ds:datastoreItem>
</file>

<file path=customXml/itemProps11.xml><?xml version="1.0" encoding="utf-8"?>
<ds:datastoreItem xmlns:ds="http://schemas.openxmlformats.org/officeDocument/2006/customXml" ds:itemID="{FAB6D0B1-B0ED-48E2-97D4-97250C9E82FA}">
  <ds:schemaRefs>
    <ds:schemaRef ds:uri="ESRI.ArcGIS.Mapping.OfficeIntegration.PowerPointInfo"/>
  </ds:schemaRefs>
</ds:datastoreItem>
</file>

<file path=customXml/itemProps12.xml><?xml version="1.0" encoding="utf-8"?>
<ds:datastoreItem xmlns:ds="http://schemas.openxmlformats.org/officeDocument/2006/customXml" ds:itemID="{0B3EE76A-2872-4EA2-88BB-C424347F2FC2}">
  <ds:schemaRefs>
    <ds:schemaRef ds:uri="ESRI.ArcGIS.Mapping.OfficeIntegration.PowerPointInfo"/>
  </ds:schemaRefs>
</ds:datastoreItem>
</file>

<file path=customXml/itemProps13.xml><?xml version="1.0" encoding="utf-8"?>
<ds:datastoreItem xmlns:ds="http://schemas.openxmlformats.org/officeDocument/2006/customXml" ds:itemID="{E1014B2B-6015-450B-8E19-64E47122519F}">
  <ds:schemaRefs>
    <ds:schemaRef ds:uri="ESRI.ArcGIS.Mapping.OfficeIntegration.PowerPointInfo"/>
  </ds:schemaRefs>
</ds:datastoreItem>
</file>

<file path=customXml/itemProps14.xml><?xml version="1.0" encoding="utf-8"?>
<ds:datastoreItem xmlns:ds="http://schemas.openxmlformats.org/officeDocument/2006/customXml" ds:itemID="{0C3DD80B-C3FE-407C-B0BB-32E32F765873}">
  <ds:schemaRefs>
    <ds:schemaRef ds:uri="ESRI.ArcGIS.Mapping.OfficeIntegration.PowerPointInfo"/>
  </ds:schemaRefs>
</ds:datastoreItem>
</file>

<file path=customXml/itemProps15.xml><?xml version="1.0" encoding="utf-8"?>
<ds:datastoreItem xmlns:ds="http://schemas.openxmlformats.org/officeDocument/2006/customXml" ds:itemID="{CD97E135-93AE-42AA-9510-EC937DD51BB4}">
  <ds:schemaRefs>
    <ds:schemaRef ds:uri="ESRI.ArcGIS.Mapping.OfficeIntegration.PowerPointInfo"/>
  </ds:schemaRefs>
</ds:datastoreItem>
</file>

<file path=customXml/itemProps16.xml><?xml version="1.0" encoding="utf-8"?>
<ds:datastoreItem xmlns:ds="http://schemas.openxmlformats.org/officeDocument/2006/customXml" ds:itemID="{52002E26-2ABA-4E4B-A4F8-38991B46B012}">
  <ds:schemaRefs>
    <ds:schemaRef ds:uri="ESRI.ArcGIS.Mapping.OfficeIntegration.PowerPointInfo"/>
  </ds:schemaRefs>
</ds:datastoreItem>
</file>

<file path=customXml/itemProps17.xml><?xml version="1.0" encoding="utf-8"?>
<ds:datastoreItem xmlns:ds="http://schemas.openxmlformats.org/officeDocument/2006/customXml" ds:itemID="{EFE0BF0A-7F8F-48B5-8C1C-CC46CFB8CCB7}">
  <ds:schemaRefs>
    <ds:schemaRef ds:uri="ESRI.ArcGIS.Mapping.OfficeIntegration.PowerPointInfo"/>
  </ds:schemaRefs>
</ds:datastoreItem>
</file>

<file path=customXml/itemProps18.xml><?xml version="1.0" encoding="utf-8"?>
<ds:datastoreItem xmlns:ds="http://schemas.openxmlformats.org/officeDocument/2006/customXml" ds:itemID="{4263D12D-9EAE-4C99-BD32-235B73A614F0}">
  <ds:schemaRefs>
    <ds:schemaRef ds:uri="ESRI.ArcGIS.Mapping.OfficeIntegration.PowerPointInfo"/>
  </ds:schemaRefs>
</ds:datastoreItem>
</file>

<file path=customXml/itemProps19.xml><?xml version="1.0" encoding="utf-8"?>
<ds:datastoreItem xmlns:ds="http://schemas.openxmlformats.org/officeDocument/2006/customXml" ds:itemID="{53DA2D3B-94D0-426A-897D-09B2028E39B2}">
  <ds:schemaRefs>
    <ds:schemaRef ds:uri="ESRI.ArcGIS.Mapping.OfficeIntegration.PowerPointInfo"/>
  </ds:schemaRefs>
</ds:datastoreItem>
</file>

<file path=customXml/itemProps2.xml><?xml version="1.0" encoding="utf-8"?>
<ds:datastoreItem xmlns:ds="http://schemas.openxmlformats.org/officeDocument/2006/customXml" ds:itemID="{9EA36BC9-E36F-40FB-9D72-5DC0457F204A}">
  <ds:schemaRefs>
    <ds:schemaRef ds:uri="ESRI.ArcGIS.Mapping.OfficeIntegration.PowerPointInfo"/>
  </ds:schemaRefs>
</ds:datastoreItem>
</file>

<file path=customXml/itemProps20.xml><?xml version="1.0" encoding="utf-8"?>
<ds:datastoreItem xmlns:ds="http://schemas.openxmlformats.org/officeDocument/2006/customXml" ds:itemID="{6506EB79-80A4-4BE8-96ED-8A0111F12CD4}">
  <ds:schemaRefs>
    <ds:schemaRef ds:uri="ESRI.ArcGIS.Mapping.OfficeIntegration.PowerPointInfo"/>
  </ds:schemaRefs>
</ds:datastoreItem>
</file>

<file path=customXml/itemProps21.xml><?xml version="1.0" encoding="utf-8"?>
<ds:datastoreItem xmlns:ds="http://schemas.openxmlformats.org/officeDocument/2006/customXml" ds:itemID="{A4DF46FE-DA46-4D72-A16C-3D957D8627F7}">
  <ds:schemaRefs>
    <ds:schemaRef ds:uri="ESRI.ArcGIS.Mapping.OfficeIntegration.PowerPointInfo"/>
  </ds:schemaRefs>
</ds:datastoreItem>
</file>

<file path=customXml/itemProps22.xml><?xml version="1.0" encoding="utf-8"?>
<ds:datastoreItem xmlns:ds="http://schemas.openxmlformats.org/officeDocument/2006/customXml" ds:itemID="{C719D786-E9E5-4BD7-8C3D-3512B3F3A9FE}">
  <ds:schemaRefs>
    <ds:schemaRef ds:uri="ESRI.ArcGIS.Mapping.OfficeIntegration.PowerPointInfo"/>
  </ds:schemaRefs>
</ds:datastoreItem>
</file>

<file path=customXml/itemProps23.xml><?xml version="1.0" encoding="utf-8"?>
<ds:datastoreItem xmlns:ds="http://schemas.openxmlformats.org/officeDocument/2006/customXml" ds:itemID="{22975857-3754-46F5-96BA-5FBF35C1CD5A}">
  <ds:schemaRefs>
    <ds:schemaRef ds:uri="ESRI.ArcGIS.Mapping.OfficeIntegration.PowerPointInfo"/>
  </ds:schemaRefs>
</ds:datastoreItem>
</file>

<file path=customXml/itemProps24.xml><?xml version="1.0" encoding="utf-8"?>
<ds:datastoreItem xmlns:ds="http://schemas.openxmlformats.org/officeDocument/2006/customXml" ds:itemID="{CE780143-F3C1-4AFB-91E9-0C554998E1C6}">
  <ds:schemaRefs>
    <ds:schemaRef ds:uri="ESRI.ArcGIS.Mapping.OfficeIntegration.PowerPointInfo"/>
  </ds:schemaRefs>
</ds:datastoreItem>
</file>

<file path=customXml/itemProps25.xml><?xml version="1.0" encoding="utf-8"?>
<ds:datastoreItem xmlns:ds="http://schemas.openxmlformats.org/officeDocument/2006/customXml" ds:itemID="{A1CB9244-D6AF-4001-8528-8F340D8D4895}">
  <ds:schemaRefs>
    <ds:schemaRef ds:uri="ESRI.ArcGIS.Mapping.OfficeIntegration.PowerPointInfo"/>
  </ds:schemaRefs>
</ds:datastoreItem>
</file>

<file path=customXml/itemProps26.xml><?xml version="1.0" encoding="utf-8"?>
<ds:datastoreItem xmlns:ds="http://schemas.openxmlformats.org/officeDocument/2006/customXml" ds:itemID="{66A9555E-BBCC-4EEA-9F01-6368A965B133}">
  <ds:schemaRefs>
    <ds:schemaRef ds:uri="ESRI.ArcGIS.Mapping.OfficeIntegration.PowerPointInfo"/>
  </ds:schemaRefs>
</ds:datastoreItem>
</file>

<file path=customXml/itemProps27.xml><?xml version="1.0" encoding="utf-8"?>
<ds:datastoreItem xmlns:ds="http://schemas.openxmlformats.org/officeDocument/2006/customXml" ds:itemID="{01EAC704-F74A-44C2-9A54-8A8A6C5BC0A6}">
  <ds:schemaRefs>
    <ds:schemaRef ds:uri="ESRI.ArcGIS.Mapping.OfficeIntegration.PowerPointInfo"/>
  </ds:schemaRefs>
</ds:datastoreItem>
</file>

<file path=customXml/itemProps28.xml><?xml version="1.0" encoding="utf-8"?>
<ds:datastoreItem xmlns:ds="http://schemas.openxmlformats.org/officeDocument/2006/customXml" ds:itemID="{6FF84062-0BC2-4238-A88C-1DFAF79218A4}">
  <ds:schemaRefs>
    <ds:schemaRef ds:uri="ESRI.ArcGIS.Mapping.OfficeIntegration.PowerPointInfo"/>
  </ds:schemaRefs>
</ds:datastoreItem>
</file>

<file path=customXml/itemProps29.xml><?xml version="1.0" encoding="utf-8"?>
<ds:datastoreItem xmlns:ds="http://schemas.openxmlformats.org/officeDocument/2006/customXml" ds:itemID="{FBFEA87D-E382-4BAB-A4CC-EFE4CAF1293A}">
  <ds:schemaRefs>
    <ds:schemaRef ds:uri="ESRI.ArcGIS.Mapping.OfficeIntegration.PowerPointInfo"/>
  </ds:schemaRefs>
</ds:datastoreItem>
</file>

<file path=customXml/itemProps3.xml><?xml version="1.0" encoding="utf-8"?>
<ds:datastoreItem xmlns:ds="http://schemas.openxmlformats.org/officeDocument/2006/customXml" ds:itemID="{4D3889F6-881B-4E3A-A0AE-2BBDD265FA95}">
  <ds:schemaRefs>
    <ds:schemaRef ds:uri="ESRI.ArcGIS.Mapping.OfficeIntegration.PowerPointInfo"/>
  </ds:schemaRefs>
</ds:datastoreItem>
</file>

<file path=customXml/itemProps30.xml><?xml version="1.0" encoding="utf-8"?>
<ds:datastoreItem xmlns:ds="http://schemas.openxmlformats.org/officeDocument/2006/customXml" ds:itemID="{B380D9D1-F77D-42DC-95D2-0127D3EEF77F}">
  <ds:schemaRefs>
    <ds:schemaRef ds:uri="ESRI.ArcGIS.Mapping.OfficeIntegration.PowerPointInfo"/>
  </ds:schemaRefs>
</ds:datastoreItem>
</file>

<file path=customXml/itemProps31.xml><?xml version="1.0" encoding="utf-8"?>
<ds:datastoreItem xmlns:ds="http://schemas.openxmlformats.org/officeDocument/2006/customXml" ds:itemID="{E8CA968D-A051-4855-89E0-5B26FD231E1F}">
  <ds:schemaRefs>
    <ds:schemaRef ds:uri="ESRI.ArcGIS.Mapping.OfficeIntegration.PowerPointInfo"/>
  </ds:schemaRefs>
</ds:datastoreItem>
</file>

<file path=customXml/itemProps32.xml><?xml version="1.0" encoding="utf-8"?>
<ds:datastoreItem xmlns:ds="http://schemas.openxmlformats.org/officeDocument/2006/customXml" ds:itemID="{E0E20EC4-C2BA-45D9-ADC1-E0EA162042F4}">
  <ds:schemaRefs>
    <ds:schemaRef ds:uri="ESRI.ArcGIS.Mapping.OfficeIntegration.PowerPointInfo"/>
  </ds:schemaRefs>
</ds:datastoreItem>
</file>

<file path=customXml/itemProps33.xml><?xml version="1.0" encoding="utf-8"?>
<ds:datastoreItem xmlns:ds="http://schemas.openxmlformats.org/officeDocument/2006/customXml" ds:itemID="{B1CB2BFF-2F19-47EA-B048-1990BED9A4A9}">
  <ds:schemaRefs>
    <ds:schemaRef ds:uri="ESRI.ArcGIS.Mapping.OfficeIntegration.PowerPointInfo"/>
  </ds:schemaRefs>
</ds:datastoreItem>
</file>

<file path=customXml/itemProps34.xml><?xml version="1.0" encoding="utf-8"?>
<ds:datastoreItem xmlns:ds="http://schemas.openxmlformats.org/officeDocument/2006/customXml" ds:itemID="{3EB918AD-3652-406B-9174-FDCAFDD5C679}">
  <ds:schemaRefs>
    <ds:schemaRef ds:uri="ESRI.ArcGIS.Mapping.OfficeIntegration.PowerPointInfo"/>
  </ds:schemaRefs>
</ds:datastoreItem>
</file>

<file path=customXml/itemProps35.xml><?xml version="1.0" encoding="utf-8"?>
<ds:datastoreItem xmlns:ds="http://schemas.openxmlformats.org/officeDocument/2006/customXml" ds:itemID="{0B69AC95-174D-4DA5-9599-39C8FB232218}">
  <ds:schemaRefs>
    <ds:schemaRef ds:uri="ESRI.ArcGIS.Mapping.OfficeIntegration.PowerPointInfo"/>
  </ds:schemaRefs>
</ds:datastoreItem>
</file>

<file path=customXml/itemProps36.xml><?xml version="1.0" encoding="utf-8"?>
<ds:datastoreItem xmlns:ds="http://schemas.openxmlformats.org/officeDocument/2006/customXml" ds:itemID="{0E6F52F0-241C-45C6-99B5-AE4ABBD06445}">
  <ds:schemaRefs>
    <ds:schemaRef ds:uri="ESRI.ArcGIS.Mapping.OfficeIntegration.PowerPointInfo"/>
  </ds:schemaRefs>
</ds:datastoreItem>
</file>

<file path=customXml/itemProps37.xml><?xml version="1.0" encoding="utf-8"?>
<ds:datastoreItem xmlns:ds="http://schemas.openxmlformats.org/officeDocument/2006/customXml" ds:itemID="{C8C424A4-B46F-4CF4-90B7-7911373154D8}">
  <ds:schemaRefs>
    <ds:schemaRef ds:uri="ESRI.ArcGIS.Mapping.OfficeIntegration.PowerPointInfo"/>
  </ds:schemaRefs>
</ds:datastoreItem>
</file>

<file path=customXml/itemProps38.xml><?xml version="1.0" encoding="utf-8"?>
<ds:datastoreItem xmlns:ds="http://schemas.openxmlformats.org/officeDocument/2006/customXml" ds:itemID="{6FF9CE96-C6AE-4AFB-9FF8-E382FF033CE9}">
  <ds:schemaRefs>
    <ds:schemaRef ds:uri="ESRI.ArcGIS.Mapping.OfficeIntegration.PowerPointInfo"/>
  </ds:schemaRefs>
</ds:datastoreItem>
</file>

<file path=customXml/itemProps39.xml><?xml version="1.0" encoding="utf-8"?>
<ds:datastoreItem xmlns:ds="http://schemas.openxmlformats.org/officeDocument/2006/customXml" ds:itemID="{3ACCD50B-DD82-4529-8061-BE32371DD03A}">
  <ds:schemaRefs>
    <ds:schemaRef ds:uri="ESRI.ArcGIS.Mapping.OfficeIntegration.PowerPointInfo"/>
  </ds:schemaRefs>
</ds:datastoreItem>
</file>

<file path=customXml/itemProps4.xml><?xml version="1.0" encoding="utf-8"?>
<ds:datastoreItem xmlns:ds="http://schemas.openxmlformats.org/officeDocument/2006/customXml" ds:itemID="{C1C9E1C9-B96F-4C33-ADC3-59E0A70CBDAF}">
  <ds:schemaRefs>
    <ds:schemaRef ds:uri="ESRI.ArcGIS.Mapping.OfficeIntegration.PowerPointInfo"/>
  </ds:schemaRefs>
</ds:datastoreItem>
</file>

<file path=customXml/itemProps40.xml><?xml version="1.0" encoding="utf-8"?>
<ds:datastoreItem xmlns:ds="http://schemas.openxmlformats.org/officeDocument/2006/customXml" ds:itemID="{4BC55F90-4AC0-4723-A783-13AA4B1FA424}">
  <ds:schemaRefs>
    <ds:schemaRef ds:uri="ESRI.ArcGIS.Mapping.OfficeIntegration.PowerPointInfo"/>
  </ds:schemaRefs>
</ds:datastoreItem>
</file>

<file path=customXml/itemProps41.xml><?xml version="1.0" encoding="utf-8"?>
<ds:datastoreItem xmlns:ds="http://schemas.openxmlformats.org/officeDocument/2006/customXml" ds:itemID="{CAD89AC6-4040-4C92-A1F7-02F081D5FE40}">
  <ds:schemaRefs>
    <ds:schemaRef ds:uri="ESRI.ArcGIS.Mapping.OfficeIntegration.PowerPointInfo"/>
  </ds:schemaRefs>
</ds:datastoreItem>
</file>

<file path=customXml/itemProps5.xml><?xml version="1.0" encoding="utf-8"?>
<ds:datastoreItem xmlns:ds="http://schemas.openxmlformats.org/officeDocument/2006/customXml" ds:itemID="{C284C1D7-6E4C-42D4-89AC-DFC07B35C1C1}">
  <ds:schemaRefs>
    <ds:schemaRef ds:uri="ESRI.ArcGIS.Mapping.OfficeIntegration.PowerPointInfo"/>
  </ds:schemaRefs>
</ds:datastoreItem>
</file>

<file path=customXml/itemProps6.xml><?xml version="1.0" encoding="utf-8"?>
<ds:datastoreItem xmlns:ds="http://schemas.openxmlformats.org/officeDocument/2006/customXml" ds:itemID="{86F6A1C1-4DE0-48F3-BEEF-84A51789E0F1}">
  <ds:schemaRefs>
    <ds:schemaRef ds:uri="ESRI.ArcGIS.Mapping.OfficeIntegration.PowerPointInfo"/>
  </ds:schemaRefs>
</ds:datastoreItem>
</file>

<file path=customXml/itemProps7.xml><?xml version="1.0" encoding="utf-8"?>
<ds:datastoreItem xmlns:ds="http://schemas.openxmlformats.org/officeDocument/2006/customXml" ds:itemID="{A1A93CA9-0784-4B39-A2B1-03D5EB2F6FAB}">
  <ds:schemaRefs>
    <ds:schemaRef ds:uri="ESRI.ArcGIS.Mapping.OfficeIntegration.PowerPointInfo"/>
  </ds:schemaRefs>
</ds:datastoreItem>
</file>

<file path=customXml/itemProps8.xml><?xml version="1.0" encoding="utf-8"?>
<ds:datastoreItem xmlns:ds="http://schemas.openxmlformats.org/officeDocument/2006/customXml" ds:itemID="{DB9A6AC6-31C8-46D2-B064-49FF1C3EEDA4}">
  <ds:schemaRefs>
    <ds:schemaRef ds:uri="ESRI.ArcGIS.Mapping.OfficeIntegration.PowerPointInfo"/>
  </ds:schemaRefs>
</ds:datastoreItem>
</file>

<file path=customXml/itemProps9.xml><?xml version="1.0" encoding="utf-8"?>
<ds:datastoreItem xmlns:ds="http://schemas.openxmlformats.org/officeDocument/2006/customXml" ds:itemID="{7526576F-F01F-408A-97D4-46CE28E74C46}">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7647</TotalTime>
  <Words>6090</Words>
  <Application>Microsoft Office PowerPoint</Application>
  <PresentationFormat>Widescreen</PresentationFormat>
  <Paragraphs>387</Paragraphs>
  <Slides>33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Calibri Light</vt:lpstr>
      <vt:lpstr>Century Gothic</vt:lpstr>
      <vt:lpstr>Courier New</vt:lpstr>
      <vt:lpstr>Wingdings</vt:lpstr>
      <vt:lpstr>Wingdings 2</vt:lpstr>
      <vt:lpstr>Retrospect</vt:lpstr>
      <vt:lpstr>Land Value Return and Recycling to Fund Transportation</vt:lpstr>
      <vt:lpstr>Purpose</vt:lpstr>
      <vt:lpstr>Agenda</vt:lpstr>
      <vt:lpstr>Defining Land Value Return and Recycling</vt:lpstr>
      <vt:lpstr>What Is Land Value Return and Recycling?</vt:lpstr>
      <vt:lpstr>What Is Land Value Return and Recycling, cont.?</vt:lpstr>
      <vt:lpstr>Is Land Value Return the Same as Value Capture?</vt:lpstr>
      <vt:lpstr>Why Land Value Return and Recycling?</vt:lpstr>
      <vt:lpstr>Why Land Value Return and Recycling, cont.?</vt:lpstr>
      <vt:lpstr>Why Land Value Return and Recycling, cont.?</vt:lpstr>
      <vt:lpstr>Land Value Return versus Land Value Return-Like?</vt:lpstr>
      <vt:lpstr>How Does Land Value Return Work? The Methods</vt:lpstr>
      <vt:lpstr>Land Value Return: Land Value Tax or Split Rate Tax</vt:lpstr>
      <vt:lpstr>Land Value Return: Betterment Levy</vt:lpstr>
      <vt:lpstr>Land Value Return: Special Assessment Districts</vt:lpstr>
      <vt:lpstr>Land Value Return: Sale or Lease of Public Land or Air Rights</vt:lpstr>
      <vt:lpstr>Land Value Return: Joint Development Fee &amp; Interface Fee</vt:lpstr>
      <vt:lpstr>Land Value Return-Like: Transportation Utility Fee</vt:lpstr>
      <vt:lpstr>Land Value Return-Like: Tax Increment Financing</vt:lpstr>
      <vt:lpstr>Land Value Return-Like: Development Impact Fees</vt:lpstr>
      <vt:lpstr>Land Value Return-Like: Exactions and Proffers</vt:lpstr>
      <vt:lpstr>Implementation Considerations</vt:lpstr>
      <vt:lpstr>What Are the Policy Considerations?</vt:lpstr>
      <vt:lpstr>What Are the Policy Considerations, cont.?</vt:lpstr>
      <vt:lpstr>What Are the Policy Considerations, cont.?</vt:lpstr>
      <vt:lpstr>What Are the Policy Considerations, cont.?</vt:lpstr>
      <vt:lpstr>What Are the Keys to Stakeholder Support?</vt:lpstr>
      <vt:lpstr>What Are the Strategies to Develop Stakeholder Support?</vt:lpstr>
      <vt:lpstr>What Are the Key Steps to Implementation?</vt:lpstr>
      <vt:lpstr>What Are the Key Steps to Implementation, cont.? Partnering</vt:lpstr>
      <vt:lpstr>What Are the Key Steps to Implementation, cont.? Partnering</vt:lpstr>
      <vt:lpstr>What Are the Potential Rewards for State and Local Agencies?</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NCHRP 20-118</dc:title>
  <dc:creator>Anna Batista</dc:creator>
  <cp:lastModifiedBy>Janet McNaughton</cp:lastModifiedBy>
  <cp:revision>254</cp:revision>
  <cp:lastPrinted>2017-07-05T15:58:42Z</cp:lastPrinted>
  <dcterms:created xsi:type="dcterms:W3CDTF">2017-02-27T21:14:16Z</dcterms:created>
  <dcterms:modified xsi:type="dcterms:W3CDTF">2018-04-18T21:55:57Z</dcterms:modified>
</cp:coreProperties>
</file>