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7"/>
  </p:notesMasterIdLst>
  <p:handoutMasterIdLst>
    <p:handoutMasterId r:id="rId68"/>
  </p:handoutMasterIdLst>
  <p:sldIdLst>
    <p:sldId id="263" r:id="rId5"/>
    <p:sldId id="312" r:id="rId6"/>
    <p:sldId id="281" r:id="rId7"/>
    <p:sldId id="288" r:id="rId8"/>
    <p:sldId id="289" r:id="rId9"/>
    <p:sldId id="286" r:id="rId10"/>
    <p:sldId id="287" r:id="rId11"/>
    <p:sldId id="313" r:id="rId12"/>
    <p:sldId id="283" r:id="rId13"/>
    <p:sldId id="325" r:id="rId14"/>
    <p:sldId id="326" r:id="rId15"/>
    <p:sldId id="327" r:id="rId16"/>
    <p:sldId id="328" r:id="rId17"/>
    <p:sldId id="329" r:id="rId18"/>
    <p:sldId id="331" r:id="rId19"/>
    <p:sldId id="333" r:id="rId20"/>
    <p:sldId id="314" r:id="rId21"/>
    <p:sldId id="330" r:id="rId22"/>
    <p:sldId id="315" r:id="rId23"/>
    <p:sldId id="316" r:id="rId24"/>
    <p:sldId id="317" r:id="rId25"/>
    <p:sldId id="318" r:id="rId26"/>
    <p:sldId id="319" r:id="rId27"/>
    <p:sldId id="321" r:id="rId28"/>
    <p:sldId id="322" r:id="rId29"/>
    <p:sldId id="323" r:id="rId30"/>
    <p:sldId id="324" r:id="rId31"/>
    <p:sldId id="284" r:id="rId32"/>
    <p:sldId id="290" r:id="rId33"/>
    <p:sldId id="311" r:id="rId34"/>
    <p:sldId id="301" r:id="rId35"/>
    <p:sldId id="302" r:id="rId36"/>
    <p:sldId id="304" r:id="rId37"/>
    <p:sldId id="306" r:id="rId38"/>
    <p:sldId id="307" r:id="rId39"/>
    <p:sldId id="303" r:id="rId40"/>
    <p:sldId id="305" r:id="rId41"/>
    <p:sldId id="308" r:id="rId42"/>
    <p:sldId id="309" r:id="rId43"/>
    <p:sldId id="310" r:id="rId44"/>
    <p:sldId id="291" r:id="rId45"/>
    <p:sldId id="294" r:id="rId46"/>
    <p:sldId id="350" r:id="rId47"/>
    <p:sldId id="351" r:id="rId48"/>
    <p:sldId id="336" r:id="rId49"/>
    <p:sldId id="337" r:id="rId50"/>
    <p:sldId id="352" r:id="rId51"/>
    <p:sldId id="353" r:id="rId52"/>
    <p:sldId id="354" r:id="rId53"/>
    <p:sldId id="355" r:id="rId54"/>
    <p:sldId id="356" r:id="rId55"/>
    <p:sldId id="343" r:id="rId56"/>
    <p:sldId id="344" r:id="rId57"/>
    <p:sldId id="345" r:id="rId58"/>
    <p:sldId id="346" r:id="rId59"/>
    <p:sldId id="347" r:id="rId60"/>
    <p:sldId id="348" r:id="rId61"/>
    <p:sldId id="349" r:id="rId62"/>
    <p:sldId id="285" r:id="rId63"/>
    <p:sldId id="357" r:id="rId64"/>
    <p:sldId id="358" r:id="rId65"/>
    <p:sldId id="359" r:id="rId66"/>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849B50"/>
    <a:srgbClr val="FFFFFF"/>
    <a:srgbClr val="9897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00" autoAdjust="0"/>
    <p:restoredTop sz="82787" autoAdjust="0"/>
  </p:normalViewPr>
  <p:slideViewPr>
    <p:cSldViewPr snapToGrid="0">
      <p:cViewPr varScale="1">
        <p:scale>
          <a:sx n="65" d="100"/>
          <a:sy n="65" d="100"/>
        </p:scale>
        <p:origin x="-1212" y="-96"/>
      </p:cViewPr>
      <p:guideLst>
        <p:guide orient="horz" pos="2160"/>
        <p:guide pos="2880"/>
      </p:guideLst>
    </p:cSldViewPr>
  </p:slideViewPr>
  <p:notesTextViewPr>
    <p:cViewPr>
      <p:scale>
        <a:sx n="100" d="100"/>
        <a:sy n="100" d="100"/>
      </p:scale>
      <p:origin x="0" y="0"/>
    </p:cViewPr>
  </p:notesTextViewPr>
  <p:notesViewPr>
    <p:cSldViewPr snapToGrid="0">
      <p:cViewPr varScale="1">
        <p:scale>
          <a:sx n="87" d="100"/>
          <a:sy n="87" d="100"/>
        </p:scale>
        <p:origin x="289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1"/>
            <a:ext cx="4028440" cy="351737"/>
          </a:xfrm>
          <a:prstGeom prst="rect">
            <a:avLst/>
          </a:prstGeom>
        </p:spPr>
        <p:txBody>
          <a:bodyPr vert="horz" lIns="93177" tIns="46589" rIns="93177" bIns="46589" rtlCol="0"/>
          <a:lstStyle>
            <a:lvl1pPr algn="r">
              <a:defRPr sz="1200"/>
            </a:lvl1pPr>
          </a:lstStyle>
          <a:p>
            <a:fld id="{F8E5EDFE-FE98-46BA-904C-2FA9FCDBA297}" type="datetimeFigureOut">
              <a:rPr lang="en-US" smtClean="0"/>
              <a:t>9/5/2017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86698932-6D43-4810-973C-1B9951B67041}" type="slidenum">
              <a:rPr lang="en-US" smtClean="0"/>
              <a:t>‹#›</a:t>
            </a:fld>
            <a:endParaRPr lang="en-US"/>
          </a:p>
        </p:txBody>
      </p:sp>
    </p:spTree>
    <p:extLst>
      <p:ext uri="{BB962C8B-B14F-4D97-AF65-F5344CB8AC3E}">
        <p14:creationId xmlns:p14="http://schemas.microsoft.com/office/powerpoint/2010/main" val="683879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pPr>
              <a:defRPr/>
            </a:pPr>
            <a:fld id="{C4FE36F3-1519-4854-B52E-4C69D2FC846B}" type="datetimeFigureOut">
              <a:rPr lang="en-US"/>
              <a:pPr>
                <a:defRPr/>
              </a:pPr>
              <a:t>9/5/2017</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pPr>
              <a:defRPr/>
            </a:pPr>
            <a:fld id="{AFF97AEA-DAC4-4BF9-BD5F-5DF3E0BDDC5A}" type="slidenum">
              <a:rPr lang="en-US"/>
              <a:pPr>
                <a:defRPr/>
              </a:pPr>
              <a:t>‹#›</a:t>
            </a:fld>
            <a:endParaRPr lang="en-US"/>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a:t>
            </a:fld>
            <a:endParaRPr lang="en-US"/>
          </a:p>
        </p:txBody>
      </p:sp>
    </p:spTree>
    <p:extLst>
      <p:ext uri="{BB962C8B-B14F-4D97-AF65-F5344CB8AC3E}">
        <p14:creationId xmlns:p14="http://schemas.microsoft.com/office/powerpoint/2010/main" val="3900268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purpose of this section is to provide practitioners information on the anticipated impact on crashes at an intersection from changing the sight distance from one distance to another (e.g., lengthening the distance at an intersection from 400 </a:t>
            </a:r>
            <a:r>
              <a:rPr lang="en-US" dirty="0" err="1"/>
              <a:t>ft</a:t>
            </a:r>
            <a:r>
              <a:rPr lang="en-US" dirty="0"/>
              <a:t> to 750 </a:t>
            </a:r>
            <a:r>
              <a:rPr lang="en-US" dirty="0" err="1"/>
              <a:t>ft</a:t>
            </a:r>
            <a:r>
              <a:rPr lang="en-US" dirty="0"/>
              <a:t> by removing a sight distance obstruction). The results can be applied to both existing and design stage intersections.</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45</a:t>
            </a:fld>
            <a:endParaRPr lang="en-US"/>
          </a:p>
        </p:txBody>
      </p:sp>
    </p:spTree>
    <p:extLst>
      <p:ext uri="{BB962C8B-B14F-4D97-AF65-F5344CB8AC3E}">
        <p14:creationId xmlns:p14="http://schemas.microsoft.com/office/powerpoint/2010/main" val="2407532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Guidance presents a series of charts depicting CMFs for target crashes and target fatal and injury crashes. Charts A-1 to A-6 present </a:t>
            </a:r>
            <a:r>
              <a:rPr lang="en-US" dirty="0" err="1"/>
              <a:t>CMFunctions</a:t>
            </a:r>
            <a:r>
              <a:rPr lang="en-US" dirty="0"/>
              <a:t> for target crashes. Charts B-1 to B-6 present </a:t>
            </a:r>
            <a:r>
              <a:rPr lang="en-US" dirty="0" err="1"/>
              <a:t>CMFunctions</a:t>
            </a:r>
            <a:r>
              <a:rPr lang="en-US" dirty="0"/>
              <a:t> for target fatal and injury crashes. The charts are based on the </a:t>
            </a:r>
            <a:r>
              <a:rPr lang="en-US" dirty="0" err="1"/>
              <a:t>CMFunctions</a:t>
            </a:r>
            <a:r>
              <a:rPr lang="en-US" dirty="0"/>
              <a:t> developed from the research and provided for reference in Chapter VI. Detailed instructions are provided in the Practitioner Tips: Detailed Instructions for Using CMFs to help practitioners use these charts in practice, with the key steps identified on the sample chart (Figure 6).</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46</a:t>
            </a:fld>
            <a:endParaRPr lang="en-US"/>
          </a:p>
        </p:txBody>
      </p:sp>
    </p:spTree>
    <p:extLst>
      <p:ext uri="{BB962C8B-B14F-4D97-AF65-F5344CB8AC3E}">
        <p14:creationId xmlns:p14="http://schemas.microsoft.com/office/powerpoint/2010/main" val="3580118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47</a:t>
            </a:fld>
            <a:endParaRPr lang="en-US"/>
          </a:p>
        </p:txBody>
      </p:sp>
    </p:spTree>
    <p:extLst>
      <p:ext uri="{BB962C8B-B14F-4D97-AF65-F5344CB8AC3E}">
        <p14:creationId xmlns:p14="http://schemas.microsoft.com/office/powerpoint/2010/main" val="101907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48</a:t>
            </a:fld>
            <a:endParaRPr lang="en-US"/>
          </a:p>
        </p:txBody>
      </p:sp>
    </p:spTree>
    <p:extLst>
      <p:ext uri="{BB962C8B-B14F-4D97-AF65-F5344CB8AC3E}">
        <p14:creationId xmlns:p14="http://schemas.microsoft.com/office/powerpoint/2010/main" val="103681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49</a:t>
            </a:fld>
            <a:endParaRPr lang="en-US"/>
          </a:p>
        </p:txBody>
      </p:sp>
    </p:spTree>
    <p:extLst>
      <p:ext uri="{BB962C8B-B14F-4D97-AF65-F5344CB8AC3E}">
        <p14:creationId xmlns:p14="http://schemas.microsoft.com/office/powerpoint/2010/main" val="193152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50</a:t>
            </a:fld>
            <a:endParaRPr lang="en-US"/>
          </a:p>
        </p:txBody>
      </p:sp>
    </p:spTree>
    <p:extLst>
      <p:ext uri="{BB962C8B-B14F-4D97-AF65-F5344CB8AC3E}">
        <p14:creationId xmlns:p14="http://schemas.microsoft.com/office/powerpoint/2010/main" val="3462699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a:t>
            </a:r>
            <a:r>
              <a:rPr lang="en-US" i="1" baseline="0" dirty="0"/>
              <a:t> shown: </a:t>
            </a:r>
          </a:p>
          <a:p>
            <a:r>
              <a:rPr lang="en-US" b="1" dirty="0"/>
              <a:t>Step 6</a:t>
            </a:r>
            <a:r>
              <a:rPr lang="en-US" dirty="0"/>
              <a:t>. Calculate the CMF for changing the site distance from the existing to the proposed by dividing the CMF from the chart for the </a:t>
            </a:r>
            <a:r>
              <a:rPr lang="en-US" i="1" dirty="0"/>
              <a:t>proposed </a:t>
            </a:r>
            <a:r>
              <a:rPr lang="en-US" dirty="0"/>
              <a:t>ISD by the CMF from the chart for the </a:t>
            </a:r>
            <a:r>
              <a:rPr lang="en-US" i="1" dirty="0"/>
              <a:t>existing </a:t>
            </a:r>
            <a:r>
              <a:rPr lang="en-US" dirty="0"/>
              <a:t>ISD. </a:t>
            </a:r>
          </a:p>
          <a:p>
            <a:r>
              <a:rPr lang="en-US" b="1" dirty="0"/>
              <a:t>Step 7.</a:t>
            </a:r>
            <a:r>
              <a:rPr lang="en-US" dirty="0"/>
              <a:t> Apply the resulting CMF to the crashes of interest associated with the corresponding direction. </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51</a:t>
            </a:fld>
            <a:endParaRPr lang="en-US"/>
          </a:p>
        </p:txBody>
      </p:sp>
    </p:spTree>
    <p:extLst>
      <p:ext uri="{BB962C8B-B14F-4D97-AF65-F5344CB8AC3E}">
        <p14:creationId xmlns:p14="http://schemas.microsoft.com/office/powerpoint/2010/main" val="1831929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chapter presents examples to demonstrate how practitioners can apply the charts presented in Chapter III. </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52</a:t>
            </a:fld>
            <a:endParaRPr lang="en-US"/>
          </a:p>
        </p:txBody>
      </p:sp>
    </p:spTree>
    <p:extLst>
      <p:ext uri="{BB962C8B-B14F-4D97-AF65-F5344CB8AC3E}">
        <p14:creationId xmlns:p14="http://schemas.microsoft.com/office/powerpoint/2010/main" val="1155963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CMF is 1.13 with a new (proposed) ISD of 750 ft. The CMF is 1.46 with the existing ISD of 400 ft. Therefore, the target crashes CMF for improving ISD is 1.13/1.46, or 0.77. </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54</a:t>
            </a:fld>
            <a:endParaRPr lang="en-US"/>
          </a:p>
        </p:txBody>
      </p:sp>
    </p:spTree>
    <p:extLst>
      <p:ext uri="{BB962C8B-B14F-4D97-AF65-F5344CB8AC3E}">
        <p14:creationId xmlns:p14="http://schemas.microsoft.com/office/powerpoint/2010/main" val="1202823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55</a:t>
            </a:fld>
            <a:endParaRPr lang="en-US"/>
          </a:p>
        </p:txBody>
      </p:sp>
    </p:spTree>
    <p:extLst>
      <p:ext uri="{BB962C8B-B14F-4D97-AF65-F5344CB8AC3E}">
        <p14:creationId xmlns:p14="http://schemas.microsoft.com/office/powerpoint/2010/main" val="240482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16</a:t>
            </a:fld>
            <a:endParaRPr lang="en-US"/>
          </a:p>
        </p:txBody>
      </p:sp>
    </p:spTree>
    <p:extLst>
      <p:ext uri="{BB962C8B-B14F-4D97-AF65-F5344CB8AC3E}">
        <p14:creationId xmlns:p14="http://schemas.microsoft.com/office/powerpoint/2010/main" val="405180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chapter provides countermeasures related to ISD. However, ISD is just one consideration for intersection enhancement. There are many other effective countermeasures available to practitioners. The countermeasures for ISD can be categorized with other measures that improve intersection safety and should be considered in a comprehensive approach to intersection safety.</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56</a:t>
            </a:fld>
            <a:endParaRPr lang="en-US"/>
          </a:p>
        </p:txBody>
      </p:sp>
    </p:spTree>
    <p:extLst>
      <p:ext uri="{BB962C8B-B14F-4D97-AF65-F5344CB8AC3E}">
        <p14:creationId xmlns:p14="http://schemas.microsoft.com/office/powerpoint/2010/main" val="2673260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a:t>
            </a:r>
            <a:r>
              <a:rPr lang="en-US" baseline="0" dirty="0"/>
              <a:t> contains the </a:t>
            </a:r>
            <a:r>
              <a:rPr lang="en-US" baseline="0" dirty="0" err="1"/>
              <a:t>CMFunctions</a:t>
            </a:r>
            <a:r>
              <a:rPr lang="en-US" baseline="0" dirty="0"/>
              <a:t> for the charts in the Guidance.</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58</a:t>
            </a:fld>
            <a:endParaRPr lang="en-US"/>
          </a:p>
        </p:txBody>
      </p:sp>
    </p:spTree>
    <p:extLst>
      <p:ext uri="{BB962C8B-B14F-4D97-AF65-F5344CB8AC3E}">
        <p14:creationId xmlns:p14="http://schemas.microsoft.com/office/powerpoint/2010/main" val="310209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18</a:t>
            </a:fld>
            <a:endParaRPr lang="en-US"/>
          </a:p>
        </p:txBody>
      </p:sp>
    </p:spTree>
    <p:extLst>
      <p:ext uri="{BB962C8B-B14F-4D97-AF65-F5344CB8AC3E}">
        <p14:creationId xmlns:p14="http://schemas.microsoft.com/office/powerpoint/2010/main" val="415595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27948" indent="-279856">
              <a:defRPr>
                <a:solidFill>
                  <a:schemeClr val="tx1"/>
                </a:solidFill>
                <a:latin typeface="Calibri" panose="020F0502020204030204" pitchFamily="34" charset="0"/>
                <a:cs typeface="Arial" panose="020B0604020202020204" pitchFamily="34" charset="0"/>
              </a:defRPr>
            </a:lvl2pPr>
            <a:lvl3pPr marL="1119422" indent="-223237">
              <a:defRPr>
                <a:solidFill>
                  <a:schemeClr val="tx1"/>
                </a:solidFill>
                <a:latin typeface="Calibri" panose="020F0502020204030204" pitchFamily="34" charset="0"/>
                <a:cs typeface="Arial" panose="020B0604020202020204" pitchFamily="34" charset="0"/>
              </a:defRPr>
            </a:lvl3pPr>
            <a:lvl4pPr marL="1567515" indent="-223237">
              <a:defRPr>
                <a:solidFill>
                  <a:schemeClr val="tx1"/>
                </a:solidFill>
                <a:latin typeface="Calibri" panose="020F0502020204030204" pitchFamily="34" charset="0"/>
                <a:cs typeface="Arial" panose="020B0604020202020204" pitchFamily="34" charset="0"/>
              </a:defRPr>
            </a:lvl4pPr>
            <a:lvl5pPr marL="2015607" indent="-223237">
              <a:defRPr>
                <a:solidFill>
                  <a:schemeClr val="tx1"/>
                </a:solidFill>
                <a:latin typeface="Calibri" panose="020F0502020204030204" pitchFamily="34" charset="0"/>
                <a:cs typeface="Arial" panose="020B0604020202020204" pitchFamily="34" charset="0"/>
              </a:defRPr>
            </a:lvl5pPr>
            <a:lvl6pPr marL="2481494"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7381"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3268"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9155"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357378BB-FF25-47E0-A907-DD28F9263E22}" type="slidenum">
              <a:rPr lang="en-US" altLang="en-US" smtClean="0"/>
              <a:pPr/>
              <a:t>19</a:t>
            </a:fld>
            <a:endParaRPr lang="en-US" altLang="en-US"/>
          </a:p>
        </p:txBody>
      </p:sp>
    </p:spTree>
    <p:extLst>
      <p:ext uri="{BB962C8B-B14F-4D97-AF65-F5344CB8AC3E}">
        <p14:creationId xmlns:p14="http://schemas.microsoft.com/office/powerpoint/2010/main" val="2543650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21</a:t>
            </a:fld>
            <a:endParaRPr lang="en-US"/>
          </a:p>
        </p:txBody>
      </p:sp>
    </p:spTree>
    <p:extLst>
      <p:ext uri="{BB962C8B-B14F-4D97-AF65-F5344CB8AC3E}">
        <p14:creationId xmlns:p14="http://schemas.microsoft.com/office/powerpoint/2010/main" val="3599631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22</a:t>
            </a:fld>
            <a:endParaRPr lang="en-US"/>
          </a:p>
        </p:txBody>
      </p:sp>
    </p:spTree>
    <p:extLst>
      <p:ext uri="{BB962C8B-B14F-4D97-AF65-F5344CB8AC3E}">
        <p14:creationId xmlns:p14="http://schemas.microsoft.com/office/powerpoint/2010/main" val="3419821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27948" indent="-279856">
              <a:defRPr>
                <a:solidFill>
                  <a:schemeClr val="tx1"/>
                </a:solidFill>
                <a:latin typeface="Calibri" panose="020F0502020204030204" pitchFamily="34" charset="0"/>
                <a:cs typeface="Arial" panose="020B0604020202020204" pitchFamily="34" charset="0"/>
              </a:defRPr>
            </a:lvl2pPr>
            <a:lvl3pPr marL="1119422" indent="-223237">
              <a:defRPr>
                <a:solidFill>
                  <a:schemeClr val="tx1"/>
                </a:solidFill>
                <a:latin typeface="Calibri" panose="020F0502020204030204" pitchFamily="34" charset="0"/>
                <a:cs typeface="Arial" panose="020B0604020202020204" pitchFamily="34" charset="0"/>
              </a:defRPr>
            </a:lvl3pPr>
            <a:lvl4pPr marL="1567515" indent="-223237">
              <a:defRPr>
                <a:solidFill>
                  <a:schemeClr val="tx1"/>
                </a:solidFill>
                <a:latin typeface="Calibri" panose="020F0502020204030204" pitchFamily="34" charset="0"/>
                <a:cs typeface="Arial" panose="020B0604020202020204" pitchFamily="34" charset="0"/>
              </a:defRPr>
            </a:lvl4pPr>
            <a:lvl5pPr marL="2015607" indent="-223237">
              <a:defRPr>
                <a:solidFill>
                  <a:schemeClr val="tx1"/>
                </a:solidFill>
                <a:latin typeface="Calibri" panose="020F0502020204030204" pitchFamily="34" charset="0"/>
                <a:cs typeface="Arial" panose="020B0604020202020204" pitchFamily="34" charset="0"/>
              </a:defRPr>
            </a:lvl5pPr>
            <a:lvl6pPr marL="2481494"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47381"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13268"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79155" indent="-223237"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D93F9EC-7C9D-4007-A0DE-444AAF9AE68A}" type="slidenum">
              <a:rPr lang="en-US" altLang="en-US" smtClean="0"/>
              <a:pPr/>
              <a:t>24</a:t>
            </a:fld>
            <a:endParaRPr lang="en-US" altLang="en-US"/>
          </a:p>
        </p:txBody>
      </p:sp>
    </p:spTree>
    <p:extLst>
      <p:ext uri="{BB962C8B-B14F-4D97-AF65-F5344CB8AC3E}">
        <p14:creationId xmlns:p14="http://schemas.microsoft.com/office/powerpoint/2010/main" val="1118123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465887" lvl="1"/>
            <a:r>
              <a:rPr lang="en-US" i="1" dirty="0"/>
              <a:t>Speed Limit/ISD interaction (</a:t>
            </a:r>
            <a:r>
              <a:rPr lang="en-US" i="1" dirty="0" err="1"/>
              <a:t>spdlmt</a:t>
            </a:r>
            <a:r>
              <a:rPr lang="en-US" i="1" dirty="0"/>
              <a:t>/ISD)</a:t>
            </a:r>
            <a:r>
              <a:rPr lang="en-US" dirty="0"/>
              <a:t>: </a:t>
            </a:r>
          </a:p>
          <a:p>
            <a:pPr marL="1106481" lvl="2" indent="-174708">
              <a:buFont typeface="Arial" panose="020B0604020202020204" pitchFamily="34" charset="0"/>
              <a:buChar char="•"/>
            </a:pPr>
            <a:r>
              <a:rPr lang="en-US" dirty="0"/>
              <a:t>Indicates expected number of target crashes increases as ISD decreases</a:t>
            </a:r>
          </a:p>
          <a:p>
            <a:pPr marL="1106481" lvl="2" indent="-174708">
              <a:buFont typeface="Arial" panose="020B0604020202020204" pitchFamily="34" charset="0"/>
              <a:buChar char="•"/>
            </a:pPr>
            <a:r>
              <a:rPr lang="en-US" dirty="0"/>
              <a:t>Non-linear association between ISD and expected target crash frequency</a:t>
            </a:r>
          </a:p>
          <a:p>
            <a:pPr marL="1106481" lvl="2" indent="-174708">
              <a:buFont typeface="Arial" panose="020B0604020202020204" pitchFamily="34" charset="0"/>
              <a:buChar char="•"/>
            </a:pPr>
            <a:r>
              <a:rPr lang="en-US" dirty="0"/>
              <a:t>The sensitivity of the expected number of target crashes to changes in ISD increases as the speed limit on the major road increases (e.g., the safety benefit of increasing ISD from 300 to 600 feet is expected to be substantially larger on high speed roads compared to low speed roads). </a:t>
            </a:r>
          </a:p>
          <a:p>
            <a:pPr defTabSz="931774">
              <a:defRPr/>
            </a:pPr>
            <a:endParaRPr lang="en-US" i="1" dirty="0"/>
          </a:p>
          <a:p>
            <a:pPr defTabSz="931774">
              <a:defRPr/>
            </a:pPr>
            <a:r>
              <a:rPr lang="en-US" i="1" dirty="0"/>
              <a:t>Major road AADT/ISD interaction (</a:t>
            </a:r>
            <a:r>
              <a:rPr lang="en-US" i="1" dirty="0" err="1"/>
              <a:t>LmajAADT</a:t>
            </a:r>
            <a:r>
              <a:rPr lang="en-US" i="1" dirty="0"/>
              <a:t>/ISD)</a:t>
            </a:r>
            <a:r>
              <a:rPr lang="en-US" dirty="0"/>
              <a:t>: This variable represents an interaction between major road two-way AADT and ISD. Its value is zero if the major road AADT is greater than 5,000. Its value is one divided by available ISD for the applicable minor road approach direction (i.e., the inverse of available ISD) if the major road AADT is less than or equal to 5,000. The negative parameter represents the finding that the effect of ISD on the expected number of target crashes is smaller on lower-volume roads than on higher-volume roads.  </a:t>
            </a:r>
          </a:p>
          <a:p>
            <a:pPr defTabSz="931774">
              <a:defRPr/>
            </a:pPr>
            <a:endParaRPr lang="en-US" dirty="0"/>
          </a:p>
          <a:p>
            <a:pPr defTabSz="931774">
              <a:defRPr/>
            </a:pPr>
            <a:r>
              <a:rPr lang="en-US" i="1" dirty="0"/>
              <a:t>Major road AADT/ISD interaction (</a:t>
            </a:r>
            <a:r>
              <a:rPr lang="en-US" i="1" dirty="0" err="1"/>
              <a:t>MmajAADT</a:t>
            </a:r>
            <a:r>
              <a:rPr lang="en-US" i="1" dirty="0"/>
              <a:t>/ISD)</a:t>
            </a:r>
            <a:r>
              <a:rPr lang="en-US" dirty="0"/>
              <a:t>: This variable represents a second interaction between major road two-way AADT and ISD. Its value is zero if the major road AADT is less than or equal to 5,000 or greater than 15,000. Its value is one divided by available ISD for the applicable minor road approach direction (i.e., the inverse of available ISD) if the major road AADT is greater than 5,000 and less or equal to 15,000. The negative parameter represents the finding that the effect of ISD on the expected number of target crashes is smaller on medium-volume roads than on higher volume roads. However, the parameter is less negative than for the low volume interaction, representing the finding that the effect of ISD on the expected number of target crashes is larger on medium-volume roads than on lower volume roads.</a:t>
            </a:r>
          </a:p>
          <a:p>
            <a:pPr defTabSz="931774">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32</a:t>
            </a:fld>
            <a:endParaRPr lang="en-US"/>
          </a:p>
        </p:txBody>
      </p:sp>
    </p:spTree>
    <p:extLst>
      <p:ext uri="{BB962C8B-B14F-4D97-AF65-F5344CB8AC3E}">
        <p14:creationId xmlns:p14="http://schemas.microsoft.com/office/powerpoint/2010/main" val="1714981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chapter is to provide users instructions on collecting field data for the available ISD and other relevant data needed to use the guidance. </a:t>
            </a:r>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44</a:t>
            </a:fld>
            <a:endParaRPr lang="en-US"/>
          </a:p>
        </p:txBody>
      </p:sp>
    </p:spTree>
    <p:extLst>
      <p:ext uri="{BB962C8B-B14F-4D97-AF65-F5344CB8AC3E}">
        <p14:creationId xmlns:p14="http://schemas.microsoft.com/office/powerpoint/2010/main" val="3367981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p>
            <a:pPr lvl="0"/>
            <a:r>
              <a:rPr lang="en-US"/>
              <a:t>Edit Master text styles</a:t>
            </a:r>
          </a:p>
          <a:p>
            <a:pPr lvl="1"/>
            <a:r>
              <a:rPr lang="en-US"/>
              <a:t>Second level</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36160747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150927589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259044165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425001334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115586311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9296259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p:nvPr>
        </p:nvSpPr>
        <p:spPr>
          <a:xfrm>
            <a:off x="0" y="5273749"/>
            <a:ext cx="9144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a:t>Edit Master text styles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9144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81855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ject Slide - no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9144000" cy="903770"/>
          </a:xfr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dirty="0"/>
              <a:t/>
            </a:r>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066767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lide - with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4231"/>
            <a:ext cx="9144000" cy="905256"/>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9107102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8443754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roject Slide - with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4231"/>
            <a:ext cx="9144000" cy="905256"/>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38875908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6858000"/>
          </a:xfrm>
        </p:spPr>
        <p:txBody>
          <a:bodyPr/>
          <a:lstStyle/>
          <a:p>
            <a:r>
              <a:rPr lang="en-US"/>
              <a:t>Click icon to add picture</a:t>
            </a:r>
          </a:p>
        </p:txBody>
      </p:sp>
      <p:sp>
        <p:nvSpPr>
          <p:cNvPr id="6" name="Picture Placeholder 5"/>
          <p:cNvSpPr>
            <a:spLocks noGrp="1"/>
          </p:cNvSpPr>
          <p:nvPr>
            <p:ph type="pic" sz="quarter" idx="11"/>
          </p:nvPr>
        </p:nvSpPr>
        <p:spPr>
          <a:xfrm>
            <a:off x="4678326" y="0"/>
            <a:ext cx="4465674" cy="3423684"/>
          </a:xfrm>
        </p:spPr>
        <p:txBody>
          <a:bodyPr/>
          <a:lstStyle/>
          <a:p>
            <a:r>
              <a:rPr lang="en-US"/>
              <a:t>Click icon to add picture</a:t>
            </a:r>
          </a:p>
        </p:txBody>
      </p:sp>
      <p:sp>
        <p:nvSpPr>
          <p:cNvPr id="10" name="Picture Placeholder 5"/>
          <p:cNvSpPr>
            <a:spLocks noGrp="1"/>
          </p:cNvSpPr>
          <p:nvPr>
            <p:ph type="pic" sz="quarter" idx="15"/>
          </p:nvPr>
        </p:nvSpPr>
        <p:spPr>
          <a:xfrm>
            <a:off x="4688963" y="3561907"/>
            <a:ext cx="4455037" cy="3296093"/>
          </a:xfrm>
        </p:spPr>
        <p:txBody>
          <a:bodyPr/>
          <a:lstStyle/>
          <a:p>
            <a:r>
              <a:rPr lang="en-US"/>
              <a:t>Click icon to add picture</a:t>
            </a:r>
          </a:p>
        </p:txBody>
      </p:sp>
    </p:spTree>
    <p:extLst>
      <p:ext uri="{BB962C8B-B14F-4D97-AF65-F5344CB8AC3E}">
        <p14:creationId xmlns:p14="http://schemas.microsoft.com/office/powerpoint/2010/main" val="310238138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p:spPr>
        <p:txBody>
          <a:bodyPr/>
          <a:lstStyle/>
          <a:p>
            <a:r>
              <a:rPr lang="en-US"/>
              <a:t>Click icon to add picture</a:t>
            </a:r>
          </a:p>
        </p:txBody>
      </p:sp>
      <p:sp>
        <p:nvSpPr>
          <p:cNvPr id="6" name="Picture Placeholder 5"/>
          <p:cNvSpPr>
            <a:spLocks noGrp="1"/>
          </p:cNvSpPr>
          <p:nvPr>
            <p:ph type="pic" sz="quarter" idx="11"/>
          </p:nvPr>
        </p:nvSpPr>
        <p:spPr>
          <a:xfrm>
            <a:off x="4678326" y="0"/>
            <a:ext cx="4465674" cy="2519363"/>
          </a:xfrm>
        </p:spPr>
        <p:txBody>
          <a:bodyPr/>
          <a:lstStyle/>
          <a:p>
            <a:r>
              <a:rPr lang="en-US"/>
              <a:t>Click icon to add picture</a:t>
            </a:r>
          </a:p>
        </p:txBody>
      </p:sp>
      <p:sp>
        <p:nvSpPr>
          <p:cNvPr id="7" name="Picture Placeholder 5"/>
          <p:cNvSpPr>
            <a:spLocks noGrp="1"/>
          </p:cNvSpPr>
          <p:nvPr>
            <p:ph type="pic" sz="quarter" idx="12"/>
          </p:nvPr>
        </p:nvSpPr>
        <p:spPr>
          <a:xfrm>
            <a:off x="4678326" y="2636874"/>
            <a:ext cx="2339162" cy="1701210"/>
          </a:xfrm>
        </p:spPr>
        <p:txBody>
          <a:bodyPr/>
          <a:lstStyle/>
          <a:p>
            <a:r>
              <a:rPr lang="en-US"/>
              <a:t>Click icon to add picture</a:t>
            </a:r>
          </a:p>
        </p:txBody>
      </p:sp>
      <p:sp>
        <p:nvSpPr>
          <p:cNvPr id="8" name="Picture Placeholder 5"/>
          <p:cNvSpPr>
            <a:spLocks noGrp="1"/>
          </p:cNvSpPr>
          <p:nvPr>
            <p:ph type="pic" sz="quarter" idx="13"/>
          </p:nvPr>
        </p:nvSpPr>
        <p:spPr>
          <a:xfrm>
            <a:off x="7123814" y="2640413"/>
            <a:ext cx="2020186" cy="1708304"/>
          </a:xfrm>
        </p:spPr>
        <p:txBody>
          <a:bodyPr/>
          <a:lstStyle/>
          <a:p>
            <a:r>
              <a:rPr lang="en-US"/>
              <a:t>Click icon to add picture</a:t>
            </a:r>
          </a:p>
        </p:txBody>
      </p:sp>
      <p:sp>
        <p:nvSpPr>
          <p:cNvPr id="9" name="Picture Placeholder 5"/>
          <p:cNvSpPr>
            <a:spLocks noGrp="1"/>
          </p:cNvSpPr>
          <p:nvPr>
            <p:ph type="pic" sz="quarter" idx="14"/>
          </p:nvPr>
        </p:nvSpPr>
        <p:spPr>
          <a:xfrm>
            <a:off x="-1" y="4469221"/>
            <a:ext cx="4561367" cy="2388780"/>
          </a:xfrm>
        </p:spPr>
        <p:txBody>
          <a:bodyPr/>
          <a:lstStyle/>
          <a:p>
            <a:r>
              <a:rPr lang="en-US"/>
              <a:t>Click icon to add picture</a:t>
            </a:r>
          </a:p>
        </p:txBody>
      </p:sp>
      <p:sp>
        <p:nvSpPr>
          <p:cNvPr id="10" name="Picture Placeholder 5"/>
          <p:cNvSpPr>
            <a:spLocks noGrp="1"/>
          </p:cNvSpPr>
          <p:nvPr>
            <p:ph type="pic" sz="quarter" idx="15"/>
          </p:nvPr>
        </p:nvSpPr>
        <p:spPr>
          <a:xfrm>
            <a:off x="4688963" y="4469220"/>
            <a:ext cx="4455037" cy="2388780"/>
          </a:xfrm>
        </p:spPr>
        <p:txBody>
          <a:bodyPr/>
          <a:lstStyle/>
          <a:p>
            <a:r>
              <a:rPr lang="en-US"/>
              <a:t>Click icon to add picture</a:t>
            </a:r>
          </a:p>
        </p:txBody>
      </p:sp>
    </p:spTree>
    <p:extLst>
      <p:ext uri="{BB962C8B-B14F-4D97-AF65-F5344CB8AC3E}">
        <p14:creationId xmlns:p14="http://schemas.microsoft.com/office/powerpoint/2010/main" val="239732953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baseline="0"/>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lIns="0" anchor="b"/>
          <a:lstStyle>
            <a:lvl1pPr marL="0" indent="0">
              <a:buNone/>
              <a:defRPr sz="2000" i="0">
                <a:solidFill>
                  <a:schemeClr val="tx1">
                    <a:tint val="75000"/>
                  </a:schemeClr>
                </a:solidFill>
                <a:latin typeface="Segoe UI" pitchFamily="34" charset="0"/>
                <a:ea typeface="Segoe UI" pitchFamily="34" charset="0"/>
                <a:cs typeface="Segoe U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19100" y="6470650"/>
            <a:ext cx="2133600" cy="365125"/>
          </a:xfrm>
          <a:prstGeom prst="rect">
            <a:avLst/>
          </a:prstGeom>
        </p:spPr>
        <p:txBody>
          <a:bodyPr/>
          <a:lstStyle>
            <a:lvl1pPr eaLnBrk="1" fontAlgn="auto" hangingPunct="1">
              <a:spcBef>
                <a:spcPts val="0"/>
              </a:spcBef>
              <a:spcAft>
                <a:spcPts val="0"/>
              </a:spcAft>
              <a:defRPr sz="1000">
                <a:solidFill>
                  <a:schemeClr val="bg2">
                    <a:lumMod val="75000"/>
                  </a:schemeClr>
                </a:solidFill>
                <a:latin typeface="+mn-lt"/>
                <a:cs typeface="+mn-cs"/>
              </a:defRPr>
            </a:lvl1pPr>
          </a:lstStyle>
          <a:p>
            <a:pPr>
              <a:defRPr/>
            </a:pPr>
            <a:endParaRPr lang="en-US"/>
          </a:p>
        </p:txBody>
      </p:sp>
      <p:sp>
        <p:nvSpPr>
          <p:cNvPr id="5" name="Footer Placeholder 4"/>
          <p:cNvSpPr>
            <a:spLocks noGrp="1"/>
          </p:cNvSpPr>
          <p:nvPr>
            <p:ph type="ftr" sz="quarter" idx="11"/>
          </p:nvPr>
        </p:nvSpPr>
        <p:spPr>
          <a:xfrm>
            <a:off x="3086100" y="6470650"/>
            <a:ext cx="2895600" cy="365125"/>
          </a:xfrm>
          <a:prstGeom prst="rect">
            <a:avLst/>
          </a:prstGeom>
        </p:spPr>
        <p:txBody>
          <a:bodyPr/>
          <a:lstStyle>
            <a:lvl1pPr eaLnBrk="1" fontAlgn="auto" hangingPunct="1">
              <a:spcBef>
                <a:spcPts val="0"/>
              </a:spcBef>
              <a:spcAft>
                <a:spcPts val="0"/>
              </a:spcAft>
              <a:defRPr sz="1000">
                <a:solidFill>
                  <a:schemeClr val="bg2">
                    <a:lumMod val="75000"/>
                  </a:schemeClr>
                </a:solidFill>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15100" y="647065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C4BD97"/>
                </a:solidFill>
              </a:defRPr>
            </a:lvl1pPr>
          </a:lstStyle>
          <a:p>
            <a:pPr>
              <a:defRPr/>
            </a:pPr>
            <a:fld id="{2555CC23-6F64-43C8-90D5-EE08E4254D00}" type="slidenum">
              <a:rPr lang="en-US" altLang="en-US"/>
              <a:pPr>
                <a:defRPr/>
              </a:pPr>
              <a:t>‹#›</a:t>
            </a:fld>
            <a:endParaRPr lang="en-US" altLang="en-US" dirty="0"/>
          </a:p>
        </p:txBody>
      </p:sp>
    </p:spTree>
    <p:extLst>
      <p:ext uri="{BB962C8B-B14F-4D97-AF65-F5344CB8AC3E}">
        <p14:creationId xmlns:p14="http://schemas.microsoft.com/office/powerpoint/2010/main" val="3803146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2600" y="1282700"/>
            <a:ext cx="8229600" cy="731838"/>
          </a:xfrm>
        </p:spPr>
        <p:txBody>
          <a:bodyPr/>
          <a:lstStyle/>
          <a:p>
            <a:r>
              <a:rPr lang="en-US"/>
              <a:t>Click to edit Master title style</a:t>
            </a:r>
          </a:p>
        </p:txBody>
      </p:sp>
      <p:sp>
        <p:nvSpPr>
          <p:cNvPr id="3" name="Date Placeholder 3"/>
          <p:cNvSpPr>
            <a:spLocks noGrp="1"/>
          </p:cNvSpPr>
          <p:nvPr>
            <p:ph type="dt" sz="half" idx="10"/>
          </p:nvPr>
        </p:nvSpPr>
        <p:spPr>
          <a:xfrm>
            <a:off x="419100" y="6470650"/>
            <a:ext cx="2133600" cy="365125"/>
          </a:xfrm>
          <a:prstGeom prst="rect">
            <a:avLst/>
          </a:prstGeom>
        </p:spPr>
        <p:txBody>
          <a:bodyPr/>
          <a:lstStyle>
            <a:lvl1pPr eaLnBrk="1" fontAlgn="auto" hangingPunct="1">
              <a:spcBef>
                <a:spcPts val="0"/>
              </a:spcBef>
              <a:spcAft>
                <a:spcPts val="0"/>
              </a:spcAft>
              <a:defRPr sz="1000">
                <a:solidFill>
                  <a:schemeClr val="bg2">
                    <a:lumMod val="75000"/>
                  </a:schemeClr>
                </a:solidFill>
                <a:latin typeface="+mn-lt"/>
                <a:cs typeface="+mn-cs"/>
              </a:defRPr>
            </a:lvl1pPr>
          </a:lstStyle>
          <a:p>
            <a:pPr>
              <a:defRPr/>
            </a:pPr>
            <a:endParaRPr lang="en-US"/>
          </a:p>
        </p:txBody>
      </p:sp>
      <p:sp>
        <p:nvSpPr>
          <p:cNvPr id="4" name="Footer Placeholder 4"/>
          <p:cNvSpPr>
            <a:spLocks noGrp="1"/>
          </p:cNvSpPr>
          <p:nvPr>
            <p:ph type="ftr" sz="quarter" idx="11"/>
          </p:nvPr>
        </p:nvSpPr>
        <p:spPr>
          <a:xfrm>
            <a:off x="3086100" y="6470650"/>
            <a:ext cx="2895600" cy="365125"/>
          </a:xfrm>
          <a:prstGeom prst="rect">
            <a:avLst/>
          </a:prstGeom>
        </p:spPr>
        <p:txBody>
          <a:bodyPr/>
          <a:lstStyle>
            <a:lvl1pPr eaLnBrk="1" fontAlgn="auto" hangingPunct="1">
              <a:spcBef>
                <a:spcPts val="0"/>
              </a:spcBef>
              <a:spcAft>
                <a:spcPts val="0"/>
              </a:spcAft>
              <a:defRPr sz="1000">
                <a:solidFill>
                  <a:schemeClr val="bg2">
                    <a:lumMod val="75000"/>
                  </a:schemeClr>
                </a:solidFill>
                <a:latin typeface="+mn-lt"/>
                <a:cs typeface="+mn-cs"/>
              </a:defRPr>
            </a:lvl1pPr>
          </a:lstStyle>
          <a:p>
            <a:pPr>
              <a:defRPr/>
            </a:pPr>
            <a:endParaRPr lang="en-US"/>
          </a:p>
        </p:txBody>
      </p:sp>
      <p:sp>
        <p:nvSpPr>
          <p:cNvPr id="5" name="Slide Number Placeholder 5"/>
          <p:cNvSpPr>
            <a:spLocks noGrp="1"/>
          </p:cNvSpPr>
          <p:nvPr>
            <p:ph type="sldNum" sz="quarter" idx="12"/>
          </p:nvPr>
        </p:nvSpPr>
        <p:spPr>
          <a:xfrm>
            <a:off x="6515100" y="647065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C4BD97"/>
                </a:solidFill>
              </a:defRPr>
            </a:lvl1pPr>
          </a:lstStyle>
          <a:p>
            <a:pPr>
              <a:defRPr/>
            </a:pPr>
            <a:fld id="{98CB38DC-8FF0-4BB0-9C2C-8AB58D294FC5}" type="slidenum">
              <a:rPr lang="en-US" altLang="en-US"/>
              <a:pPr>
                <a:defRPr/>
              </a:pPr>
              <a:t>‹#›</a:t>
            </a:fld>
            <a:endParaRPr lang="en-US" altLang="en-US" dirty="0"/>
          </a:p>
        </p:txBody>
      </p:sp>
    </p:spTree>
    <p:extLst>
      <p:ext uri="{BB962C8B-B14F-4D97-AF65-F5344CB8AC3E}">
        <p14:creationId xmlns:p14="http://schemas.microsoft.com/office/powerpoint/2010/main" val="21238016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2600" y="1498600"/>
            <a:ext cx="8229600" cy="731838"/>
          </a:xfrm>
        </p:spPr>
        <p:txBody>
          <a:bodyPr/>
          <a:lstStyle>
            <a:lvl1pPr>
              <a:defRPr>
                <a:solidFill>
                  <a:srgbClr val="354634"/>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Segoe UI" pitchFamily="34" charset="0"/>
                <a:ea typeface="Segoe UI" pitchFamily="34" charset="0"/>
                <a:cs typeface="Segoe UI" pitchFamily="34" charset="0"/>
              </a:defRPr>
            </a:lvl1pPr>
            <a:lvl2pPr>
              <a:defRPr>
                <a:latin typeface="Segoe UI" pitchFamily="34" charset="0"/>
                <a:ea typeface="Segoe UI" pitchFamily="34" charset="0"/>
                <a:cs typeface="Segoe UI" pitchFamily="34" charset="0"/>
              </a:defRPr>
            </a:lvl2pPr>
            <a:lvl3pPr>
              <a:defRPr>
                <a:latin typeface="Segoe UI" pitchFamily="34" charset="0"/>
                <a:ea typeface="Segoe UI" pitchFamily="34" charset="0"/>
                <a:cs typeface="Segoe UI" pitchFamily="34" charset="0"/>
              </a:defRPr>
            </a:lvl3pPr>
          </a:lstStyle>
          <a:p>
            <a:pPr lvl="0"/>
            <a:r>
              <a:rPr lang="en-US" dirty="0"/>
              <a:t>Click to edit Master text styles</a:t>
            </a:r>
          </a:p>
          <a:p>
            <a:pPr lvl="1"/>
            <a:r>
              <a:rPr lang="en-US" dirty="0"/>
              <a:t>Second level</a:t>
            </a:r>
          </a:p>
          <a:p>
            <a:pPr lvl="2"/>
            <a:r>
              <a:rPr lang="en-US" dirty="0"/>
              <a:t>Third level</a:t>
            </a:r>
          </a:p>
        </p:txBody>
      </p:sp>
      <p:sp>
        <p:nvSpPr>
          <p:cNvPr id="4" name="Slide Number Placeholder 5"/>
          <p:cNvSpPr>
            <a:spLocks noGrp="1"/>
          </p:cNvSpPr>
          <p:nvPr>
            <p:ph type="sldNum" sz="quarter" idx="10"/>
          </p:nvPr>
        </p:nvSpPr>
        <p:spPr>
          <a:xfrm>
            <a:off x="6862763" y="6451600"/>
            <a:ext cx="21336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00">
                <a:solidFill>
                  <a:srgbClr val="C4BD97"/>
                </a:solidFill>
              </a:defRPr>
            </a:lvl1pPr>
          </a:lstStyle>
          <a:p>
            <a:pPr>
              <a:defRPr/>
            </a:pPr>
            <a:fld id="{C7C524A9-E4C6-4EBD-8951-3F3999D17B61}" type="slidenum">
              <a:rPr lang="en-US" altLang="en-US"/>
              <a:pPr>
                <a:defRPr/>
              </a:pPr>
              <a:t>‹#›</a:t>
            </a:fld>
            <a:endParaRPr lang="en-US" altLang="en-US" dirty="0"/>
          </a:p>
        </p:txBody>
      </p:sp>
    </p:spTree>
    <p:extLst>
      <p:ext uri="{BB962C8B-B14F-4D97-AF65-F5344CB8AC3E}">
        <p14:creationId xmlns:p14="http://schemas.microsoft.com/office/powerpoint/2010/main" val="1467349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66429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s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303" y="1600154"/>
            <a:ext cx="4104069" cy="4035875"/>
          </a:xfrm>
        </p:spPr>
        <p:txBody>
          <a:bodyPr/>
          <a:lstStyle/>
          <a:p>
            <a:pPr lvl="0"/>
            <a:r>
              <a:rPr lang="en-US"/>
              <a:t>Edit Master text styles</a:t>
            </a:r>
          </a:p>
          <a:p>
            <a:pPr lvl="1"/>
            <a:r>
              <a:rPr lang="en-US"/>
              <a:t>Second level</a:t>
            </a:r>
          </a:p>
        </p:txBody>
      </p:sp>
      <p:sp>
        <p:nvSpPr>
          <p:cNvPr id="6" name="Picture Placeholder 5"/>
          <p:cNvSpPr>
            <a:spLocks noGrp="1"/>
          </p:cNvSpPr>
          <p:nvPr>
            <p:ph type="pic" sz="quarter" idx="11"/>
          </p:nvPr>
        </p:nvSpPr>
        <p:spPr>
          <a:xfrm>
            <a:off x="4773618" y="1604963"/>
            <a:ext cx="4370387" cy="4572000"/>
          </a:xfrm>
          <a:solidFill>
            <a:schemeClr val="bg1">
              <a:lumMod val="85000"/>
            </a:schemeClr>
          </a:solidFill>
        </p:spPr>
        <p:txBody>
          <a:bodyPr/>
          <a:lstStyle/>
          <a:p>
            <a:r>
              <a:rPr lang="en-US"/>
              <a:t>Click icon to add picture</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r>
              <a:rPr lang="en-US"/>
              <a:t>Click icon to add picture</a:t>
            </a:r>
            <a:endParaRPr lang="en-US" dirty="0"/>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p:nvPr>
        </p:nvSpPr>
        <p:spPr>
          <a:xfrm>
            <a:off x="0" y="1600204"/>
            <a:ext cx="4572000" cy="4571999"/>
          </a:xfrm>
          <a:solidFill>
            <a:schemeClr val="bg1">
              <a:alpha val="80000"/>
            </a:schemeClr>
          </a:solidFill>
        </p:spPr>
        <p:txBody>
          <a:bodyPr tIns="182880"/>
          <a:lstStyle>
            <a:lvl1pPr marL="457200" indent="-287338">
              <a:buClr>
                <a:srgbClr val="92D050"/>
              </a:buClr>
              <a:defRPr sz="1600">
                <a:solidFill>
                  <a:schemeClr val="tx1"/>
                </a:solidFill>
              </a:defRPr>
            </a:lvl1pPr>
            <a:lvl2pPr marL="742950" indent="-285750">
              <a:buClr>
                <a:srgbClr val="92D050"/>
              </a:buClr>
              <a:defRPr sz="1400">
                <a:solidFill>
                  <a:schemeClr val="tx1"/>
                </a:solidFill>
              </a:defRPr>
            </a:lvl2pPr>
          </a:lstStyle>
          <a:p>
            <a:pPr lvl="0"/>
            <a:r>
              <a:rPr lang="en-US"/>
              <a:t>Edit Master text styles</a:t>
            </a:r>
          </a:p>
          <a:p>
            <a:pPr lvl="1"/>
            <a:r>
              <a:rPr lang="en-US"/>
              <a:t>Second level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r>
              <a:rPr lang="en-US"/>
              <a:t>Click icon to add picture</a:t>
            </a:r>
          </a:p>
        </p:txBody>
      </p:sp>
      <p:sp>
        <p:nvSpPr>
          <p:cNvPr id="2" name="Title 1"/>
          <p:cNvSpPr>
            <a:spLocks noGrp="1"/>
          </p:cNvSpPr>
          <p:nvPr>
            <p:ph type="title"/>
          </p:nvPr>
        </p:nvSpPr>
        <p:spPr>
          <a:xfrm>
            <a:off x="381000" y="5943600"/>
            <a:ext cx="7162800" cy="566738"/>
          </a:xfrm>
        </p:spPr>
        <p:txBody>
          <a:bodyPr anchor="b">
            <a:noAutofit/>
          </a:bodyPr>
          <a:lstStyle>
            <a:lvl1pPr marL="0" indent="0" algn="l">
              <a:defRPr sz="3000" b="1"/>
            </a:lvl1pPr>
          </a:lstStyle>
          <a:p>
            <a:r>
              <a:rPr lang="en-US"/>
              <a:t>Click to edit Master title style</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extLst>
      <p:ext uri="{BB962C8B-B14F-4D97-AF65-F5344CB8AC3E}">
        <p14:creationId xmlns:p14="http://schemas.microsoft.com/office/powerpoint/2010/main" val="236054769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divider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360" y="4074888"/>
            <a:ext cx="3216549" cy="1685368"/>
          </a:xfrm>
          <a:prstGeom prst="rect">
            <a:avLst/>
          </a:prstGeom>
        </p:spPr>
      </p:pic>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77807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600201"/>
            <a:ext cx="7780713"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Tree>
  </p:cSld>
  <p:clrMap bg1="lt1" tx1="dk1" bg2="lt2" tx2="dk2" accent1="accent1" accent2="accent2" accent3="accent3" accent4="accent4" accent5="accent5" accent6="accent6" hlink="hlink" folHlink="folHlink"/>
  <p:sldLayoutIdLst>
    <p:sldLayoutId id="2147483686" r:id="rId1"/>
    <p:sldLayoutId id="2147483703" r:id="rId2"/>
    <p:sldLayoutId id="2147483696" r:id="rId3"/>
    <p:sldLayoutId id="2147483695" r:id="rId4"/>
    <p:sldLayoutId id="2147483687" r:id="rId5"/>
    <p:sldLayoutId id="2147483688" r:id="rId6"/>
    <p:sldLayoutId id="2147483697" r:id="rId7"/>
    <p:sldLayoutId id="2147483704" r:id="rId8"/>
    <p:sldLayoutId id="2147483698" r:id="rId9"/>
    <p:sldLayoutId id="2147483705" r:id="rId10"/>
    <p:sldLayoutId id="2147483706" r:id="rId11"/>
    <p:sldLayoutId id="2147483709" r:id="rId12"/>
    <p:sldLayoutId id="2147483710" r:id="rId13"/>
    <p:sldLayoutId id="2147483711" r:id="rId14"/>
    <p:sldLayoutId id="2147483712" r:id="rId15"/>
    <p:sldLayoutId id="2147483700" r:id="rId16"/>
    <p:sldLayoutId id="2147483713" r:id="rId17"/>
    <p:sldLayoutId id="2147483716" r:id="rId18"/>
    <p:sldLayoutId id="2147483714" r:id="rId19"/>
    <p:sldLayoutId id="2147483715" r:id="rId20"/>
    <p:sldLayoutId id="2147483701" r:id="rId21"/>
    <p:sldLayoutId id="2147483702" r:id="rId22"/>
    <p:sldLayoutId id="2147483717" r:id="rId23"/>
    <p:sldLayoutId id="2147483718" r:id="rId24"/>
    <p:sldLayoutId id="2147483719" r:id="rId25"/>
    <p:sldLayoutId id="2147483720" r:id="rId26"/>
  </p:sldLayoutIdLst>
  <p:transition>
    <p:fade/>
  </p:transition>
  <p:txStyles>
    <p:titleStyle>
      <a:lvl1pPr marL="631825" indent="0" algn="l" rtl="0" eaLnBrk="1" fontAlgn="base" hangingPunct="1">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p:titleStyle>
    <p:body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6.emf"/><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5"/>
          <p:cNvSpPr txBox="1">
            <a:spLocks/>
          </p:cNvSpPr>
          <p:nvPr/>
        </p:nvSpPr>
        <p:spPr bwMode="auto">
          <a:xfrm>
            <a:off x="0" y="4322762"/>
            <a:ext cx="9144000" cy="2535238"/>
          </a:xfrm>
          <a:prstGeom prst="rect">
            <a:avLst/>
          </a:prstGeom>
          <a:solidFill>
            <a:schemeClr val="bg1">
              <a:alpha val="7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
        <p:nvSpPr>
          <p:cNvPr id="2" name="Title 4"/>
          <p:cNvSpPr>
            <a:spLocks noGrp="1"/>
          </p:cNvSpPr>
          <p:nvPr>
            <p:ph type="ctrTitle" idx="4294967295"/>
          </p:nvPr>
        </p:nvSpPr>
        <p:spPr>
          <a:xfrm>
            <a:off x="473422" y="4330702"/>
            <a:ext cx="8083550" cy="1693862"/>
          </a:xfrm>
        </p:spPr>
        <p:txBody>
          <a:bodyPr/>
          <a:lstStyle/>
          <a:p>
            <a:pPr>
              <a:defRPr/>
            </a:pPr>
            <a:r>
              <a:rPr lang="en-US" dirty="0">
                <a:solidFill>
                  <a:schemeClr val="tx1">
                    <a:lumMod val="65000"/>
                    <a:lumOff val="35000"/>
                  </a:schemeClr>
                </a:solidFill>
                <a:ea typeface="Segoe UI" panose="020B0502040204020203" pitchFamily="34" charset="0"/>
                <a:cs typeface="Segoe UI" panose="020B0502040204020203" pitchFamily="34" charset="0"/>
              </a:rPr>
              <a:t>NCHRP 17-59: Safety Impacts of Intersection Sight </a:t>
            </a:r>
            <a:r>
              <a:rPr lang="en-US" dirty="0" smtClean="0">
                <a:solidFill>
                  <a:schemeClr val="tx1">
                    <a:lumMod val="65000"/>
                    <a:lumOff val="35000"/>
                  </a:schemeClr>
                </a:solidFill>
                <a:ea typeface="Segoe UI" panose="020B0502040204020203" pitchFamily="34" charset="0"/>
                <a:cs typeface="Segoe UI" panose="020B0502040204020203" pitchFamily="34" charset="0"/>
              </a:rPr>
              <a:t>Distance</a:t>
            </a:r>
            <a:endParaRPr lang="en-US" sz="1400" dirty="0">
              <a:solidFill>
                <a:schemeClr val="tx1">
                  <a:lumMod val="75000"/>
                  <a:lumOff val="25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Subtitle 2"/>
          <p:cNvSpPr txBox="1">
            <a:spLocks/>
          </p:cNvSpPr>
          <p:nvPr/>
        </p:nvSpPr>
        <p:spPr bwMode="auto">
          <a:xfrm>
            <a:off x="5230813" y="6435725"/>
            <a:ext cx="3211512" cy="304800"/>
          </a:xfrm>
          <a:prstGeom prst="rect">
            <a:avLst/>
          </a:prstGeom>
          <a:noFill/>
          <a:ln w="9525">
            <a:noFill/>
            <a:miter lim="800000"/>
            <a:headEnd/>
            <a:tailEnd/>
          </a:ln>
        </p:spPr>
        <p:txBody>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spcBef>
                <a:spcPct val="20000"/>
              </a:spcBef>
              <a:buClr>
                <a:schemeClr val="tx1">
                  <a:lumMod val="65000"/>
                  <a:lumOff val="35000"/>
                </a:schemeClr>
              </a:buClr>
              <a:buFont typeface="Wingdings" pitchFamily="2" charset="2"/>
              <a:buNone/>
              <a:defRPr/>
            </a:pPr>
            <a:endParaRPr lang="en-US" sz="900" dirty="0">
              <a:latin typeface="+mn-lt"/>
              <a:cs typeface="+mn-cs"/>
            </a:endParaRPr>
          </a:p>
        </p:txBody>
      </p:sp>
      <p:sp>
        <p:nvSpPr>
          <p:cNvPr id="3075" name="Subtitle 5"/>
          <p:cNvSpPr>
            <a:spLocks noGrp="1"/>
          </p:cNvSpPr>
          <p:nvPr>
            <p:ph type="subTitle" idx="4294967295"/>
          </p:nvPr>
        </p:nvSpPr>
        <p:spPr>
          <a:xfrm>
            <a:off x="694979" y="6076950"/>
            <a:ext cx="2572985" cy="511175"/>
          </a:xfrm>
        </p:spPr>
        <p:txBody>
          <a:bodyPr/>
          <a:lstStyle/>
          <a:p>
            <a:pPr>
              <a:buFont typeface="Wingdings" pitchFamily="2" charset="2"/>
              <a:buNone/>
              <a:defRPr/>
            </a:pPr>
            <a:r>
              <a:rPr lang="en-US" sz="12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Presented by </a:t>
            </a:r>
          </a:p>
          <a:p>
            <a:pPr>
              <a:spcBef>
                <a:spcPts val="0"/>
              </a:spcBef>
              <a:buFont typeface="Wingdings" pitchFamily="2" charset="2"/>
              <a:buNone/>
              <a:defRPr/>
            </a:pPr>
            <a:r>
              <a:rPr lang="en-US" sz="16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[Insert Name]</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3484" y="6193242"/>
            <a:ext cx="1706170" cy="4572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23" y="6188616"/>
            <a:ext cx="874303" cy="4572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3912" y="6193242"/>
            <a:ext cx="1116825" cy="4572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Research Approach and Methods</a:t>
            </a:r>
          </a:p>
        </p:txBody>
      </p:sp>
      <p:sp>
        <p:nvSpPr>
          <p:cNvPr id="4" name="Content Placeholder 3"/>
          <p:cNvSpPr>
            <a:spLocks noGrp="1"/>
          </p:cNvSpPr>
          <p:nvPr>
            <p:ph sz="quarter" idx="10"/>
          </p:nvPr>
        </p:nvSpPr>
        <p:spPr/>
        <p:txBody>
          <a:bodyPr/>
          <a:lstStyle/>
          <a:p>
            <a:r>
              <a:rPr lang="en-US" dirty="0"/>
              <a:t>Literature review</a:t>
            </a:r>
          </a:p>
          <a:p>
            <a:r>
              <a:rPr lang="en-US" dirty="0"/>
              <a:t>Review of existing ISD practices</a:t>
            </a:r>
          </a:p>
          <a:p>
            <a:r>
              <a:rPr lang="en-US" dirty="0"/>
              <a:t>Establish ISD protocol</a:t>
            </a:r>
          </a:p>
          <a:p>
            <a:r>
              <a:rPr lang="en-US" dirty="0"/>
              <a:t>Collect data with protocol</a:t>
            </a:r>
          </a:p>
          <a:p>
            <a:pPr lvl="1"/>
            <a:r>
              <a:rPr lang="en-US" dirty="0"/>
              <a:t>Field data collection</a:t>
            </a:r>
          </a:p>
          <a:p>
            <a:pPr lvl="1"/>
            <a:r>
              <a:rPr lang="en-US" dirty="0"/>
              <a:t>Desk-top data collection</a:t>
            </a:r>
          </a:p>
          <a:p>
            <a:r>
              <a:rPr lang="en-US" dirty="0"/>
              <a:t>Data analysis</a:t>
            </a:r>
          </a:p>
        </p:txBody>
      </p:sp>
    </p:spTree>
    <p:extLst>
      <p:ext uri="{BB962C8B-B14F-4D97-AF65-F5344CB8AC3E}">
        <p14:creationId xmlns:p14="http://schemas.microsoft.com/office/powerpoint/2010/main" val="368447452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Literature Review</a:t>
            </a:r>
          </a:p>
        </p:txBody>
      </p:sp>
      <p:sp>
        <p:nvSpPr>
          <p:cNvPr id="22531" name="Content Placeholder 2"/>
          <p:cNvSpPr>
            <a:spLocks noGrp="1"/>
          </p:cNvSpPr>
          <p:nvPr>
            <p:ph sz="quarter" idx="10"/>
          </p:nvPr>
        </p:nvSpPr>
        <p:spPr/>
        <p:txBody>
          <a:bodyPr/>
          <a:lstStyle/>
          <a:p>
            <a:r>
              <a:rPr lang="en-US" altLang="en-US" dirty="0"/>
              <a:t>Relevant past ISD-related safety studies are somewhat inconsistent in direction and magnitude</a:t>
            </a:r>
          </a:p>
          <a:p>
            <a:r>
              <a:rPr lang="en-US" altLang="en-US" dirty="0"/>
              <a:t>Review provided direction for data collection plan and study design; confirmed wide range of factors should be field-collected and thoughtfully considered</a:t>
            </a:r>
          </a:p>
          <a:p>
            <a:r>
              <a:rPr lang="en-US" altLang="en-US" dirty="0"/>
              <a:t>Identified countermeasures that are used or could be used by agencies to improve locations with sight distance concerns</a:t>
            </a:r>
          </a:p>
          <a:p>
            <a:endParaRPr lang="en-US" altLang="en-US" dirty="0"/>
          </a:p>
        </p:txBody>
      </p:sp>
    </p:spTree>
    <p:extLst>
      <p:ext uri="{BB962C8B-B14F-4D97-AF65-F5344CB8AC3E}">
        <p14:creationId xmlns:p14="http://schemas.microsoft.com/office/powerpoint/2010/main" val="313197494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Review of Documented ISD Practices</a:t>
            </a:r>
          </a:p>
        </p:txBody>
      </p:sp>
      <p:sp>
        <p:nvSpPr>
          <p:cNvPr id="23555" name="Content Placeholder 2"/>
          <p:cNvSpPr>
            <a:spLocks noGrp="1"/>
          </p:cNvSpPr>
          <p:nvPr>
            <p:ph sz="quarter" idx="10"/>
          </p:nvPr>
        </p:nvSpPr>
        <p:spPr/>
        <p:txBody>
          <a:bodyPr/>
          <a:lstStyle/>
          <a:p>
            <a:r>
              <a:rPr lang="en-US" altLang="en-US" dirty="0"/>
              <a:t>Purpose: </a:t>
            </a:r>
            <a:r>
              <a:rPr lang="en-US" altLang="en-US" b="1" dirty="0"/>
              <a:t>To understand how State and local agencies define visual obstructions and collect ISD measurements in the field</a:t>
            </a:r>
          </a:p>
          <a:p>
            <a:r>
              <a:rPr lang="en-US" altLang="en-US" dirty="0"/>
              <a:t>Helped determine what processes and parameters should be followed in field</a:t>
            </a:r>
          </a:p>
          <a:p>
            <a:r>
              <a:rPr lang="en-US" altLang="en-US" dirty="0"/>
              <a:t>Readily-available policies were collected from State and local transportation websites</a:t>
            </a:r>
          </a:p>
        </p:txBody>
      </p:sp>
    </p:spTree>
    <p:extLst>
      <p:ext uri="{BB962C8B-B14F-4D97-AF65-F5344CB8AC3E}">
        <p14:creationId xmlns:p14="http://schemas.microsoft.com/office/powerpoint/2010/main" val="269879716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dirty="0"/>
              <a:t>Findings of Review of ISD Practices</a:t>
            </a:r>
          </a:p>
        </p:txBody>
      </p:sp>
      <p:sp>
        <p:nvSpPr>
          <p:cNvPr id="33795" name="Content Placeholder 2"/>
          <p:cNvSpPr>
            <a:spLocks noGrp="1"/>
          </p:cNvSpPr>
          <p:nvPr>
            <p:ph sz="quarter" idx="10"/>
          </p:nvPr>
        </p:nvSpPr>
        <p:spPr/>
        <p:txBody>
          <a:bodyPr/>
          <a:lstStyle/>
          <a:p>
            <a:r>
              <a:rPr lang="en-US" altLang="en-US" dirty="0"/>
              <a:t>Most reviewed policies did NOT define specific field procedures for determining ISD</a:t>
            </a:r>
          </a:p>
          <a:p>
            <a:r>
              <a:rPr lang="en-US" altLang="en-US" dirty="0"/>
              <a:t>Most reviewed policies incorporate exact AASHTO values for driver eye height and object height, although some elect to use 4.25 </a:t>
            </a:r>
            <a:r>
              <a:rPr lang="en-US" altLang="en-US" dirty="0" err="1"/>
              <a:t>ft</a:t>
            </a:r>
            <a:r>
              <a:rPr lang="en-US" altLang="en-US" dirty="0"/>
              <a:t> for object height instead of reciprocal 3.5 </a:t>
            </a:r>
            <a:r>
              <a:rPr lang="en-US" altLang="en-US" dirty="0" err="1"/>
              <a:t>ft</a:t>
            </a:r>
            <a:endParaRPr lang="en-US" altLang="en-US" dirty="0"/>
          </a:p>
          <a:p>
            <a:r>
              <a:rPr lang="en-US" altLang="en-US" dirty="0"/>
              <a:t>Many agency policies confirm acceptance that objects can be located within the sight triangle and not necessarily obstruct ISD</a:t>
            </a:r>
          </a:p>
        </p:txBody>
      </p:sp>
    </p:spTree>
    <p:extLst>
      <p:ext uri="{BB962C8B-B14F-4D97-AF65-F5344CB8AC3E}">
        <p14:creationId xmlns:p14="http://schemas.microsoft.com/office/powerpoint/2010/main" val="69113904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Establish ISD Collection Protocol</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6483362" y="1610279"/>
            <a:ext cx="3559382" cy="17618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937" y="4365703"/>
            <a:ext cx="3323063" cy="2492297"/>
          </a:xfrm>
          <a:prstGeom prst="rect">
            <a:avLst/>
          </a:prstGeom>
        </p:spPr>
      </p:pic>
      <p:sp>
        <p:nvSpPr>
          <p:cNvPr id="7" name="Content Placeholder 2"/>
          <p:cNvSpPr>
            <a:spLocks noGrp="1"/>
          </p:cNvSpPr>
          <p:nvPr>
            <p:ph sz="quarter" idx="10"/>
          </p:nvPr>
        </p:nvSpPr>
        <p:spPr>
          <a:xfrm>
            <a:off x="457298" y="1600154"/>
            <a:ext cx="5229824" cy="4035875"/>
          </a:xfrm>
        </p:spPr>
        <p:txBody>
          <a:bodyPr/>
          <a:lstStyle/>
          <a:p>
            <a:r>
              <a:rPr lang="en-US" altLang="en-US" dirty="0"/>
              <a:t>Tested data collection methods </a:t>
            </a:r>
            <a:endParaRPr lang="en-US" dirty="0"/>
          </a:p>
          <a:p>
            <a:r>
              <a:rPr lang="en-US" dirty="0"/>
              <a:t>Identified a standardized method for measuring ISD in field</a:t>
            </a:r>
          </a:p>
          <a:p>
            <a:endParaRPr lang="en-US" altLang="en-US" b="1" dirty="0"/>
          </a:p>
        </p:txBody>
      </p:sp>
    </p:spTree>
    <p:extLst>
      <p:ext uri="{BB962C8B-B14F-4D97-AF65-F5344CB8AC3E}">
        <p14:creationId xmlns:p14="http://schemas.microsoft.com/office/powerpoint/2010/main" val="2265660038"/>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Terms</a:t>
            </a:r>
          </a:p>
        </p:txBody>
      </p:sp>
      <p:sp>
        <p:nvSpPr>
          <p:cNvPr id="3" name="Content Placeholder 2"/>
          <p:cNvSpPr>
            <a:spLocks noGrp="1"/>
          </p:cNvSpPr>
          <p:nvPr>
            <p:ph sz="quarter" idx="10"/>
          </p:nvPr>
        </p:nvSpPr>
        <p:spPr/>
        <p:txBody>
          <a:bodyPr/>
          <a:lstStyle/>
          <a:p>
            <a:r>
              <a:rPr lang="en-US" b="1" dirty="0"/>
              <a:t>ISD </a:t>
            </a:r>
            <a:r>
              <a:rPr lang="en-US" dirty="0"/>
              <a:t>is the sight distance provided at intersections to perceive the presence of conflicting vehicles. </a:t>
            </a:r>
          </a:p>
          <a:p>
            <a:r>
              <a:rPr lang="en-US" b="1" dirty="0"/>
              <a:t>Available ISD </a:t>
            </a:r>
            <a:r>
              <a:rPr lang="en-US" dirty="0"/>
              <a:t>is the measurable unobstructed view a driver has at an intersection. </a:t>
            </a:r>
          </a:p>
          <a:p>
            <a:r>
              <a:rPr lang="en-US" b="1" dirty="0"/>
              <a:t>Decision point (DP) </a:t>
            </a:r>
            <a:r>
              <a:rPr lang="en-US" dirty="0"/>
              <a:t>is the location where drivers on the minor road stop, view traffic, and decide when to enter the intersection. </a:t>
            </a:r>
          </a:p>
          <a:p>
            <a:r>
              <a:rPr lang="en-US" b="1" dirty="0"/>
              <a:t>Critical point (CP) </a:t>
            </a:r>
            <a:r>
              <a:rPr lang="en-US" dirty="0"/>
              <a:t>is the location on the road where the observed object begins to appear. </a:t>
            </a:r>
          </a:p>
          <a:p>
            <a:r>
              <a:rPr lang="en-US" b="1" dirty="0"/>
              <a:t>Target crashes </a:t>
            </a:r>
            <a:r>
              <a:rPr lang="en-US" dirty="0"/>
              <a:t>involve a vehicle from the major road colliding with a vehicle from a minor road. </a:t>
            </a:r>
          </a:p>
          <a:p>
            <a:endParaRPr lang="en-US" dirty="0"/>
          </a:p>
        </p:txBody>
      </p:sp>
    </p:spTree>
    <p:extLst>
      <p:ext uri="{BB962C8B-B14F-4D97-AF65-F5344CB8AC3E}">
        <p14:creationId xmlns:p14="http://schemas.microsoft.com/office/powerpoint/2010/main" val="220541318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Approach</a:t>
            </a:r>
          </a:p>
        </p:txBody>
      </p:sp>
      <p:sp>
        <p:nvSpPr>
          <p:cNvPr id="3" name="Content Placeholder 2"/>
          <p:cNvSpPr>
            <a:spLocks noGrp="1"/>
          </p:cNvSpPr>
          <p:nvPr>
            <p:ph sz="quarter" idx="10"/>
          </p:nvPr>
        </p:nvSpPr>
        <p:spPr/>
        <p:txBody>
          <a:bodyPr/>
          <a:lstStyle/>
          <a:p>
            <a:r>
              <a:rPr lang="en-US" dirty="0"/>
              <a:t>Two-person team: </a:t>
            </a:r>
            <a:r>
              <a:rPr lang="en-US" dirty="0" err="1"/>
              <a:t>sighter</a:t>
            </a:r>
            <a:r>
              <a:rPr lang="en-US" dirty="0"/>
              <a:t> and </a:t>
            </a:r>
            <a:r>
              <a:rPr lang="en-US" dirty="0" err="1"/>
              <a:t>targeter</a:t>
            </a:r>
            <a:endParaRPr lang="en-US" dirty="0"/>
          </a:p>
        </p:txBody>
      </p:sp>
      <p:grpSp>
        <p:nvGrpSpPr>
          <p:cNvPr id="8" name="Group 7"/>
          <p:cNvGrpSpPr/>
          <p:nvPr/>
        </p:nvGrpSpPr>
        <p:grpSpPr>
          <a:xfrm>
            <a:off x="1093617" y="2662055"/>
            <a:ext cx="7325766" cy="2973974"/>
            <a:chOff x="1093617" y="2662055"/>
            <a:chExt cx="7325766" cy="2973974"/>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093617" y="2662055"/>
              <a:ext cx="7325766" cy="2973974"/>
            </a:xfrm>
            <a:prstGeom prst="rect">
              <a:avLst/>
            </a:prstGeom>
            <a:noFill/>
          </p:spPr>
        </p:pic>
        <p:cxnSp>
          <p:nvCxnSpPr>
            <p:cNvPr id="6" name="Straight Arrow Connector 5"/>
            <p:cNvCxnSpPr/>
            <p:nvPr/>
          </p:nvCxnSpPr>
          <p:spPr>
            <a:xfrm>
              <a:off x="4716966" y="3021980"/>
              <a:ext cx="0" cy="15834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587688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2939780"/>
            <a:ext cx="8530683" cy="1143000"/>
          </a:xfrm>
        </p:spPr>
        <p:txBody>
          <a:bodyPr rtlCol="0">
            <a:noAutofit/>
          </a:bodyPr>
          <a:lstStyle/>
          <a:p>
            <a:pPr eaLnBrk="1" fontAlgn="auto" hangingPunct="1">
              <a:spcAft>
                <a:spcPts val="0"/>
              </a:spcAft>
              <a:defRPr/>
            </a:pPr>
            <a:r>
              <a:rPr lang="en-US" sz="3200" dirty="0"/>
              <a:t>Data Collection: Applying the Protocol</a:t>
            </a:r>
          </a:p>
        </p:txBody>
      </p:sp>
      <p:sp>
        <p:nvSpPr>
          <p:cNvPr id="22532" name="Slide Number Placeholder 1"/>
          <p:cNvSpPr>
            <a:spLocks noGrp="1"/>
          </p:cNvSpPr>
          <p:nvPr>
            <p:ph type="sldNum" sz="quarter" idx="4294967295"/>
          </p:nvPr>
        </p:nvSpPr>
        <p:spPr bwMode="auto">
          <a:xfrm>
            <a:off x="7010400" y="64706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742950" indent="-285750">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1143000"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ct val="0"/>
              </a:spcAft>
              <a:buClrTx/>
              <a:buSzTx/>
              <a:buFontTx/>
              <a:buNone/>
            </a:pPr>
            <a:fld id="{8D01C1D7-6121-44A3-9954-B1DD00D89B70}" type="slidenum">
              <a:rPr lang="en-US" altLang="en-US" sz="1000" smtClean="0">
                <a:solidFill>
                  <a:srgbClr val="C4BD97"/>
                </a:solidFill>
              </a:rPr>
              <a:pPr>
                <a:spcAft>
                  <a:spcPct val="0"/>
                </a:spcAft>
                <a:buClrTx/>
                <a:buSzTx/>
                <a:buFontTx/>
                <a:buNone/>
              </a:pPr>
              <a:t>17</a:t>
            </a:fld>
            <a:endParaRPr lang="en-US" altLang="en-US" sz="1000">
              <a:solidFill>
                <a:srgbClr val="C4BD97"/>
              </a:solidFill>
            </a:endParaRPr>
          </a:p>
        </p:txBody>
      </p:sp>
    </p:spTree>
    <p:extLst>
      <p:ext uri="{BB962C8B-B14F-4D97-AF65-F5344CB8AC3E}">
        <p14:creationId xmlns:p14="http://schemas.microsoft.com/office/powerpoint/2010/main" val="5275545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Overview</a:t>
            </a:r>
          </a:p>
        </p:txBody>
      </p:sp>
      <p:pic>
        <p:nvPicPr>
          <p:cNvPr id="4" name="Content Placeholder 3"/>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638594" y="1417639"/>
            <a:ext cx="3878809" cy="239672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3537" y="1648216"/>
            <a:ext cx="2577446" cy="2591095"/>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9330" y="4441345"/>
            <a:ext cx="3275543" cy="1576464"/>
          </a:xfrm>
          <a:prstGeom prst="rect">
            <a:avLst/>
          </a:prstGeom>
        </p:spPr>
      </p:pic>
      <p:sp>
        <p:nvSpPr>
          <p:cNvPr id="7" name="TextBox 6"/>
          <p:cNvSpPr txBox="1"/>
          <p:nvPr/>
        </p:nvSpPr>
        <p:spPr>
          <a:xfrm>
            <a:off x="1792799" y="2519432"/>
            <a:ext cx="1560945" cy="1508105"/>
          </a:xfrm>
          <a:prstGeom prst="rect">
            <a:avLst/>
          </a:prstGeom>
          <a:noFill/>
        </p:spPr>
        <p:txBody>
          <a:bodyPr wrap="square" rtlCol="0">
            <a:spAutoFit/>
          </a:bodyPr>
          <a:lstStyle/>
          <a:p>
            <a:pPr algn="ctr"/>
            <a:r>
              <a:rPr lang="en-US" sz="6000" b="1" dirty="0">
                <a:solidFill>
                  <a:srgbClr val="0070C0"/>
                </a:solidFill>
                <a:latin typeface="Segoe UI" panose="020B0502040204020203" pitchFamily="34" charset="0"/>
                <a:ea typeface="Segoe UI" panose="020B0502040204020203" pitchFamily="34" charset="0"/>
                <a:cs typeface="Segoe UI" panose="020B0502040204020203" pitchFamily="34" charset="0"/>
              </a:rPr>
              <a:t>3</a:t>
            </a:r>
          </a:p>
          <a:p>
            <a:pPr algn="ctr"/>
            <a:r>
              <a:rPr lang="en-US" sz="3200" dirty="0">
                <a:latin typeface="Segoe UI" panose="020B0502040204020203" pitchFamily="34" charset="0"/>
                <a:ea typeface="Segoe UI" panose="020B0502040204020203" pitchFamily="34" charset="0"/>
                <a:cs typeface="Segoe UI" panose="020B0502040204020203" pitchFamily="34" charset="0"/>
              </a:rPr>
              <a:t>States</a:t>
            </a:r>
          </a:p>
        </p:txBody>
      </p:sp>
      <p:sp>
        <p:nvSpPr>
          <p:cNvPr id="8" name="TextBox 7"/>
          <p:cNvSpPr txBox="1"/>
          <p:nvPr/>
        </p:nvSpPr>
        <p:spPr>
          <a:xfrm>
            <a:off x="2779646" y="4906113"/>
            <a:ext cx="3907481" cy="1508105"/>
          </a:xfrm>
          <a:prstGeom prst="rect">
            <a:avLst/>
          </a:prstGeom>
          <a:noFill/>
        </p:spPr>
        <p:txBody>
          <a:bodyPr wrap="square" rtlCol="0">
            <a:spAutoFit/>
          </a:bodyPr>
          <a:lstStyle/>
          <a:p>
            <a:pPr algn="ctr"/>
            <a:r>
              <a:rPr lang="en-US" sz="6000" b="1" dirty="0">
                <a:solidFill>
                  <a:srgbClr val="0070C0"/>
                </a:solidFill>
                <a:latin typeface="Segoe UI" panose="020B0502040204020203" pitchFamily="34" charset="0"/>
                <a:ea typeface="Segoe UI" panose="020B0502040204020203" pitchFamily="34" charset="0"/>
                <a:cs typeface="Segoe UI" panose="020B0502040204020203" pitchFamily="34" charset="0"/>
              </a:rPr>
              <a:t>1,658</a:t>
            </a:r>
          </a:p>
          <a:p>
            <a:pPr algn="ctr"/>
            <a:r>
              <a:rPr lang="en-US" sz="3200" dirty="0">
                <a:latin typeface="Segoe UI" panose="020B0502040204020203" pitchFamily="34" charset="0"/>
                <a:ea typeface="Segoe UI" panose="020B0502040204020203" pitchFamily="34" charset="0"/>
                <a:cs typeface="Segoe UI" panose="020B0502040204020203" pitchFamily="34" charset="0"/>
              </a:rPr>
              <a:t>ISD measurements</a:t>
            </a:r>
          </a:p>
        </p:txBody>
      </p:sp>
      <p:sp>
        <p:nvSpPr>
          <p:cNvPr id="9" name="TextBox 8"/>
          <p:cNvSpPr txBox="1"/>
          <p:nvPr/>
        </p:nvSpPr>
        <p:spPr>
          <a:xfrm>
            <a:off x="6076797" y="3290883"/>
            <a:ext cx="2871920" cy="1508105"/>
          </a:xfrm>
          <a:prstGeom prst="rect">
            <a:avLst/>
          </a:prstGeom>
          <a:noFill/>
        </p:spPr>
        <p:txBody>
          <a:bodyPr wrap="square" rtlCol="0">
            <a:spAutoFit/>
          </a:bodyPr>
          <a:lstStyle/>
          <a:p>
            <a:pPr algn="ctr"/>
            <a:r>
              <a:rPr lang="en-US" sz="6000" b="1" dirty="0">
                <a:solidFill>
                  <a:srgbClr val="0070C0"/>
                </a:solidFill>
                <a:latin typeface="Segoe UI" panose="020B0502040204020203" pitchFamily="34" charset="0"/>
                <a:ea typeface="Segoe UI" panose="020B0502040204020203" pitchFamily="34" charset="0"/>
                <a:cs typeface="Segoe UI" panose="020B0502040204020203" pitchFamily="34" charset="0"/>
              </a:rPr>
              <a:t>800+</a:t>
            </a:r>
          </a:p>
          <a:p>
            <a:pPr algn="ctr"/>
            <a:r>
              <a:rPr lang="en-US" sz="3200" dirty="0">
                <a:latin typeface="Segoe UI" panose="020B0502040204020203" pitchFamily="34" charset="0"/>
                <a:ea typeface="Segoe UI" panose="020B0502040204020203" pitchFamily="34" charset="0"/>
                <a:cs typeface="Segoe UI" panose="020B0502040204020203" pitchFamily="34" charset="0"/>
              </a:rPr>
              <a:t>Intersections</a:t>
            </a:r>
          </a:p>
        </p:txBody>
      </p:sp>
      <p:sp>
        <p:nvSpPr>
          <p:cNvPr id="10" name="Rectangle 9"/>
          <p:cNvSpPr/>
          <p:nvPr/>
        </p:nvSpPr>
        <p:spPr>
          <a:xfrm>
            <a:off x="3298585" y="3001919"/>
            <a:ext cx="511679" cy="369332"/>
          </a:xfrm>
          <a:prstGeom prst="rect">
            <a:avLst/>
          </a:prstGeom>
        </p:spPr>
        <p:txBody>
          <a:bodyPr wrap="none">
            <a:spAutoFit/>
          </a:bodyPr>
          <a:lstStyle/>
          <a:p>
            <a:pPr algn="ctr"/>
            <a:r>
              <a:rPr lang="en-US" b="1" dirty="0">
                <a:solidFill>
                  <a:srgbClr val="80B4E4"/>
                </a:solidFill>
                <a:latin typeface="Segoe UI" panose="020B0502040204020203" pitchFamily="34" charset="0"/>
                <a:ea typeface="Segoe UI" panose="020B0502040204020203" pitchFamily="34" charset="0"/>
                <a:cs typeface="Segoe UI" panose="020B0502040204020203" pitchFamily="34" charset="0"/>
              </a:rPr>
              <a:t>NC</a:t>
            </a:r>
          </a:p>
        </p:txBody>
      </p:sp>
      <p:sp>
        <p:nvSpPr>
          <p:cNvPr id="11" name="Rectangle 10"/>
          <p:cNvSpPr/>
          <p:nvPr/>
        </p:nvSpPr>
        <p:spPr>
          <a:xfrm>
            <a:off x="2921726" y="1986356"/>
            <a:ext cx="535724" cy="369332"/>
          </a:xfrm>
          <a:prstGeom prst="rect">
            <a:avLst/>
          </a:prstGeom>
        </p:spPr>
        <p:txBody>
          <a:bodyPr wrap="none">
            <a:spAutoFit/>
          </a:bodyPr>
          <a:lstStyle/>
          <a:p>
            <a:pPr algn="ctr"/>
            <a:r>
              <a:rPr lang="en-US" b="1" dirty="0">
                <a:solidFill>
                  <a:srgbClr val="80B4E4"/>
                </a:solidFill>
                <a:latin typeface="Segoe UI" panose="020B0502040204020203" pitchFamily="34" charset="0"/>
                <a:ea typeface="Segoe UI" panose="020B0502040204020203" pitchFamily="34" charset="0"/>
                <a:cs typeface="Segoe UI" panose="020B0502040204020203" pitchFamily="34" charset="0"/>
              </a:rPr>
              <a:t>OH</a:t>
            </a:r>
          </a:p>
        </p:txBody>
      </p:sp>
      <p:sp>
        <p:nvSpPr>
          <p:cNvPr id="12" name="Rectangle 11"/>
          <p:cNvSpPr/>
          <p:nvPr/>
        </p:nvSpPr>
        <p:spPr>
          <a:xfrm>
            <a:off x="1351033" y="2260035"/>
            <a:ext cx="570862" cy="369332"/>
          </a:xfrm>
          <a:prstGeom prst="rect">
            <a:avLst/>
          </a:prstGeom>
        </p:spPr>
        <p:txBody>
          <a:bodyPr wrap="none">
            <a:spAutoFit/>
          </a:bodyPr>
          <a:lstStyle/>
          <a:p>
            <a:pPr algn="ctr"/>
            <a:r>
              <a:rPr lang="en-US" b="1" dirty="0">
                <a:solidFill>
                  <a:srgbClr val="80B4E4"/>
                </a:solidFill>
                <a:latin typeface="Segoe UI" panose="020B0502040204020203" pitchFamily="34" charset="0"/>
                <a:ea typeface="Segoe UI" panose="020B0502040204020203" pitchFamily="34" charset="0"/>
                <a:cs typeface="Segoe UI" panose="020B0502040204020203" pitchFamily="34" charset="0"/>
              </a:rPr>
              <a:t>WA</a:t>
            </a:r>
          </a:p>
        </p:txBody>
      </p:sp>
    </p:spTree>
    <p:extLst>
      <p:ext uri="{BB962C8B-B14F-4D97-AF65-F5344CB8AC3E}">
        <p14:creationId xmlns:p14="http://schemas.microsoft.com/office/powerpoint/2010/main" val="2965000101"/>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5"/>
          <p:cNvSpPr>
            <a:spLocks noGrp="1"/>
          </p:cNvSpPr>
          <p:nvPr>
            <p:ph type="title"/>
          </p:nvPr>
        </p:nvSpPr>
        <p:spPr>
          <a:xfrm>
            <a:off x="936702" y="274639"/>
            <a:ext cx="7750098" cy="1143000"/>
          </a:xfrm>
        </p:spPr>
        <p:txBody>
          <a:bodyPr/>
          <a:lstStyle/>
          <a:p>
            <a:pPr algn="l"/>
            <a:r>
              <a:rPr lang="en-US" altLang="en-US" dirty="0"/>
              <a:t>Sites Visited</a:t>
            </a:r>
          </a:p>
        </p:txBody>
      </p:sp>
      <p:sp>
        <p:nvSpPr>
          <p:cNvPr id="23554" name="Slide Number Placeholder 2"/>
          <p:cNvSpPr>
            <a:spLocks noGrp="1"/>
          </p:cNvSpPr>
          <p:nvPr>
            <p:ph type="sldNum" sz="quarter" idx="4294967295"/>
          </p:nvPr>
        </p:nvSpPr>
        <p:spPr bwMode="auto">
          <a:xfrm>
            <a:off x="7010400" y="64706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742950" indent="-285750">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1143000"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ct val="0"/>
              </a:spcAft>
              <a:buClrTx/>
              <a:buSzTx/>
              <a:buFontTx/>
              <a:buNone/>
            </a:pPr>
            <a:fld id="{A21269B5-9BB0-4FB5-819C-C8E805043590}" type="slidenum">
              <a:rPr lang="en-US" altLang="en-US" sz="1000" smtClean="0">
                <a:solidFill>
                  <a:srgbClr val="C4BD97"/>
                </a:solidFill>
              </a:rPr>
              <a:pPr>
                <a:spcAft>
                  <a:spcPct val="0"/>
                </a:spcAft>
                <a:buClrTx/>
                <a:buSzTx/>
                <a:buFontTx/>
                <a:buNone/>
              </a:pPr>
              <a:t>19</a:t>
            </a:fld>
            <a:endParaRPr lang="en-US" altLang="en-US" sz="1000">
              <a:solidFill>
                <a:srgbClr val="C4BD97"/>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5411"/>
            <a:ext cx="4746675" cy="2245404"/>
          </a:xfrm>
          <a:prstGeom prst="rect">
            <a:avLst/>
          </a:prstGeom>
          <a:ln w="38100" cap="sq">
            <a:noFill/>
            <a:prstDash val="solid"/>
            <a:miter lim="800000"/>
          </a:ln>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5" y="4104314"/>
            <a:ext cx="4792044" cy="2753686"/>
          </a:xfrm>
          <a:prstGeom prst="rect">
            <a:avLst/>
          </a:prstGeom>
          <a:ln w="38100" cap="sq">
            <a:noFill/>
            <a:prstDash val="solid"/>
            <a:miter lim="800000"/>
          </a:ln>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588" y="1690276"/>
            <a:ext cx="4316412" cy="5167723"/>
          </a:xfrm>
          <a:prstGeom prst="rect">
            <a:avLst/>
          </a:prstGeom>
          <a:ln w="38100" cap="sq">
            <a:noFill/>
            <a:prstDash val="solid"/>
            <a:miter lim="800000"/>
          </a:ln>
          <a:effectLst/>
        </p:spPr>
      </p:pic>
      <p:sp>
        <p:nvSpPr>
          <p:cNvPr id="23559" name="TextBox 7"/>
          <p:cNvSpPr txBox="1">
            <a:spLocks noChangeArrowheads="1"/>
          </p:cNvSpPr>
          <p:nvPr/>
        </p:nvSpPr>
        <p:spPr bwMode="auto">
          <a:xfrm>
            <a:off x="3785374" y="3610770"/>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742950" indent="-285750">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1143000"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ct val="0"/>
              </a:spcAft>
              <a:buClrTx/>
              <a:buSzTx/>
              <a:buFontTx/>
              <a:buNone/>
            </a:pPr>
            <a:r>
              <a:rPr lang="en-US" altLang="en-US" sz="1800" dirty="0">
                <a:solidFill>
                  <a:srgbClr val="FF0000"/>
                </a:solidFill>
              </a:rPr>
              <a:t>NC - 286</a:t>
            </a:r>
          </a:p>
        </p:txBody>
      </p:sp>
      <p:sp>
        <p:nvSpPr>
          <p:cNvPr id="23560" name="TextBox 8"/>
          <p:cNvSpPr txBox="1">
            <a:spLocks noChangeArrowheads="1"/>
          </p:cNvSpPr>
          <p:nvPr/>
        </p:nvSpPr>
        <p:spPr bwMode="auto">
          <a:xfrm>
            <a:off x="3785374" y="6465887"/>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742950" indent="-285750">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1143000"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ct val="0"/>
              </a:spcAft>
              <a:buClrTx/>
              <a:buSzTx/>
              <a:buFontTx/>
              <a:buNone/>
            </a:pPr>
            <a:r>
              <a:rPr lang="en-US" altLang="en-US" sz="1800" dirty="0">
                <a:solidFill>
                  <a:srgbClr val="FF0000"/>
                </a:solidFill>
              </a:rPr>
              <a:t>WA - 265</a:t>
            </a:r>
          </a:p>
        </p:txBody>
      </p:sp>
      <p:sp>
        <p:nvSpPr>
          <p:cNvPr id="23561" name="TextBox 9"/>
          <p:cNvSpPr txBox="1">
            <a:spLocks noChangeArrowheads="1"/>
          </p:cNvSpPr>
          <p:nvPr/>
        </p:nvSpPr>
        <p:spPr bwMode="auto">
          <a:xfrm>
            <a:off x="8077200" y="6476999"/>
            <a:ext cx="1233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742950" indent="-285750">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1143000"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Aft>
                <a:spcPct val="0"/>
              </a:spcAft>
              <a:buClrTx/>
              <a:buSzTx/>
              <a:buFontTx/>
              <a:buNone/>
            </a:pPr>
            <a:r>
              <a:rPr lang="en-US" altLang="en-US" sz="1800" dirty="0">
                <a:solidFill>
                  <a:srgbClr val="FF0000"/>
                </a:solidFill>
              </a:rPr>
              <a:t>OH - 281</a:t>
            </a:r>
          </a:p>
        </p:txBody>
      </p:sp>
    </p:spTree>
    <p:extLst>
      <p:ext uri="{BB962C8B-B14F-4D97-AF65-F5344CB8AC3E}">
        <p14:creationId xmlns:p14="http://schemas.microsoft.com/office/powerpoint/2010/main" val="229490878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a:t>
            </a:r>
          </a:p>
        </p:txBody>
      </p:sp>
      <p:sp>
        <p:nvSpPr>
          <p:cNvPr id="4" name="Content Placeholder 3"/>
          <p:cNvSpPr>
            <a:spLocks noGrp="1"/>
          </p:cNvSpPr>
          <p:nvPr>
            <p:ph sz="quarter" idx="10"/>
          </p:nvPr>
        </p:nvSpPr>
        <p:spPr/>
        <p:txBody>
          <a:bodyPr/>
          <a:lstStyle/>
          <a:p>
            <a:r>
              <a:rPr lang="en-US" dirty="0"/>
              <a:t>NCHRP 17-59 Background and Objectives</a:t>
            </a:r>
          </a:p>
          <a:p>
            <a:r>
              <a:rPr lang="en-US" dirty="0"/>
              <a:t>Research Methods</a:t>
            </a:r>
          </a:p>
          <a:p>
            <a:r>
              <a:rPr lang="en-US" dirty="0"/>
              <a:t>Research Findings</a:t>
            </a:r>
          </a:p>
          <a:p>
            <a:pPr lvl="1"/>
            <a:r>
              <a:rPr lang="en-US" dirty="0"/>
              <a:t>Models</a:t>
            </a:r>
          </a:p>
          <a:p>
            <a:pPr lvl="1"/>
            <a:r>
              <a:rPr lang="en-US" dirty="0"/>
              <a:t>Application</a:t>
            </a:r>
          </a:p>
          <a:p>
            <a:r>
              <a:rPr lang="en-US" dirty="0"/>
              <a:t>Conclusions</a:t>
            </a:r>
          </a:p>
          <a:p>
            <a:endParaRPr lang="en-US" dirty="0"/>
          </a:p>
        </p:txBody>
      </p:sp>
    </p:spTree>
    <p:extLst>
      <p:ext uri="{BB962C8B-B14F-4D97-AF65-F5344CB8AC3E}">
        <p14:creationId xmlns:p14="http://schemas.microsoft.com/office/powerpoint/2010/main" val="1391224247"/>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936702" y="274639"/>
            <a:ext cx="7750098" cy="1143000"/>
          </a:xfrm>
        </p:spPr>
        <p:txBody>
          <a:bodyPr/>
          <a:lstStyle/>
          <a:p>
            <a:pPr algn="l"/>
            <a:r>
              <a:rPr lang="en-US" altLang="en-US" dirty="0"/>
              <a:t>Data Collected in the Office, Verified in the Field</a:t>
            </a:r>
          </a:p>
        </p:txBody>
      </p:sp>
      <p:sp>
        <p:nvSpPr>
          <p:cNvPr id="25603" name="Content Placeholder 2"/>
          <p:cNvSpPr>
            <a:spLocks noGrp="1"/>
          </p:cNvSpPr>
          <p:nvPr>
            <p:ph idx="4294967295"/>
          </p:nvPr>
        </p:nvSpPr>
        <p:spPr>
          <a:xfrm>
            <a:off x="0" y="2108200"/>
            <a:ext cx="4114800" cy="2066925"/>
          </a:xfrm>
        </p:spPr>
        <p:txBody>
          <a:bodyPr/>
          <a:lstStyle/>
          <a:p>
            <a:r>
              <a:rPr lang="en-US" altLang="en-US"/>
              <a:t>Roadway</a:t>
            </a:r>
          </a:p>
          <a:p>
            <a:pPr lvl="1"/>
            <a:r>
              <a:rPr lang="en-US" altLang="en-US"/>
              <a:t>Number of through lanes</a:t>
            </a:r>
          </a:p>
          <a:p>
            <a:pPr lvl="1"/>
            <a:r>
              <a:rPr lang="en-US" altLang="en-US"/>
              <a:t>Divided/undivided major road</a:t>
            </a:r>
          </a:p>
          <a:p>
            <a:pPr lvl="1"/>
            <a:r>
              <a:rPr lang="en-US" altLang="en-US"/>
              <a:t>Horizontal curvature</a:t>
            </a:r>
          </a:p>
        </p:txBody>
      </p:sp>
      <p:sp>
        <p:nvSpPr>
          <p:cNvPr id="25604" name="Content Placeholder 2"/>
          <p:cNvSpPr txBox="1">
            <a:spLocks/>
          </p:cNvSpPr>
          <p:nvPr/>
        </p:nvSpPr>
        <p:spPr bwMode="auto">
          <a:xfrm>
            <a:off x="4459288" y="2108200"/>
            <a:ext cx="4624387" cy="26876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eaLnBrk="1" hangingPunct="1">
              <a:spcBef>
                <a:spcPct val="20000"/>
              </a:spcBef>
              <a:buClr>
                <a:srgbClr val="92D050"/>
              </a:buClr>
              <a:buFont typeface="Wingdings" pitchFamily="2" charset="2"/>
              <a:buChar cha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lvl="1" indent="-223838" eaLnBrk="1" hangingPunct="1">
              <a:spcBef>
                <a:spcPct val="20000"/>
              </a:spcBef>
              <a:buClr>
                <a:srgbClr val="92D050"/>
              </a:buClr>
              <a:buFont typeface="Arial" charset="0"/>
              <a:buChar cha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eaLnBrk="1" hangingPunct="1">
              <a:spcBef>
                <a:spcPct val="20000"/>
              </a:spcBef>
              <a:buFont typeface="Arial" charset="0"/>
              <a:buChar char="•"/>
              <a:defRPr sz="2400">
                <a:latin typeface="+mn-lt"/>
                <a:cs typeface="+mn-cs"/>
              </a:defRPr>
            </a:lvl3pPr>
            <a:lvl4pPr marL="1600200" indent="-228600" eaLnBrk="1" hangingPunct="1">
              <a:spcBef>
                <a:spcPct val="20000"/>
              </a:spcBef>
              <a:buFont typeface="Arial" charset="0"/>
              <a:buChar char="–"/>
              <a:defRPr sz="2000">
                <a:latin typeface="+mn-lt"/>
                <a:cs typeface="+mn-cs"/>
              </a:defRPr>
            </a:lvl4pPr>
            <a:lvl5pPr marL="2057400" indent="-228600" eaLnBrk="1" hangingPunct="1">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en-US" altLang="en-US" dirty="0"/>
              <a:t>Traffic/Ops</a:t>
            </a:r>
          </a:p>
          <a:p>
            <a:pPr lvl="1"/>
            <a:r>
              <a:rPr lang="en-US" altLang="en-US" dirty="0"/>
              <a:t>Traffic control</a:t>
            </a:r>
          </a:p>
          <a:p>
            <a:pPr lvl="1"/>
            <a:r>
              <a:rPr lang="en-US" altLang="en-US" dirty="0"/>
              <a:t>Presence of left-turn lanes(major &amp; minor)</a:t>
            </a:r>
          </a:p>
          <a:p>
            <a:pPr lvl="1"/>
            <a:r>
              <a:rPr lang="en-US" altLang="en-US" dirty="0"/>
              <a:t>Presence of right-turn lanes (major &amp; minor)</a:t>
            </a:r>
          </a:p>
          <a:p>
            <a:pPr lvl="1"/>
            <a:r>
              <a:rPr lang="en-US" altLang="en-US" dirty="0"/>
              <a:t>Presence of on-street parking</a:t>
            </a:r>
          </a:p>
          <a:p>
            <a:pPr lvl="1"/>
            <a:endParaRPr lang="en-US" altLang="en-US" dirty="0"/>
          </a:p>
        </p:txBody>
      </p:sp>
      <p:sp>
        <p:nvSpPr>
          <p:cNvPr id="7" name="Right Arrow 6"/>
          <p:cNvSpPr/>
          <p:nvPr/>
        </p:nvSpPr>
        <p:spPr>
          <a:xfrm>
            <a:off x="3289696" y="5326062"/>
            <a:ext cx="1793875" cy="630237"/>
          </a:xfrm>
          <a:prstGeom prst="rightArrow">
            <a:avLst/>
          </a:prstGeom>
          <a:solidFill>
            <a:srgbClr val="394C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849B5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8" y="4813300"/>
            <a:ext cx="2208212" cy="1655763"/>
          </a:xfrm>
          <a:prstGeom prst="rect">
            <a:avLst/>
          </a:prstGeom>
          <a:ln w="38100" cap="sq">
            <a:noFill/>
            <a:prstDash val="solid"/>
            <a:miter lim="800000"/>
          </a:ln>
          <a:effec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64968" y="4809961"/>
            <a:ext cx="2613025" cy="1709737"/>
          </a:xfrm>
          <a:prstGeom prst="rect">
            <a:avLst/>
          </a:prstGeom>
          <a:ln w="38100" cap="sq">
            <a:noFill/>
            <a:prstDash val="solid"/>
            <a:miter lim="800000"/>
          </a:ln>
          <a:effectLst/>
        </p:spPr>
      </p:pic>
    </p:spTree>
    <p:extLst>
      <p:ext uri="{BB962C8B-B14F-4D97-AF65-F5344CB8AC3E}">
        <p14:creationId xmlns:p14="http://schemas.microsoft.com/office/powerpoint/2010/main" val="396136884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25550" y="274639"/>
            <a:ext cx="7761249" cy="1143000"/>
          </a:xfrm>
        </p:spPr>
        <p:txBody>
          <a:bodyPr/>
          <a:lstStyle/>
          <a:p>
            <a:pPr algn="l"/>
            <a:r>
              <a:rPr lang="en-US" altLang="en-US" dirty="0"/>
              <a:t>Data Collected in the Field</a:t>
            </a:r>
          </a:p>
        </p:txBody>
      </p:sp>
      <p:sp>
        <p:nvSpPr>
          <p:cNvPr id="26627" name="Content Placeholder 2"/>
          <p:cNvSpPr txBox="1">
            <a:spLocks/>
          </p:cNvSpPr>
          <p:nvPr/>
        </p:nvSpPr>
        <p:spPr bwMode="auto">
          <a:xfrm>
            <a:off x="103188" y="1861906"/>
            <a:ext cx="4468812" cy="4068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eaLnBrk="1" hangingPunct="1">
              <a:spcBef>
                <a:spcPct val="20000"/>
              </a:spcBef>
              <a:buClr>
                <a:srgbClr val="92D050"/>
              </a:buClr>
              <a:buFont typeface="Wingdings" pitchFamily="2" charset="2"/>
              <a:buChar char="§"/>
              <a:defRPr sz="20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lvl="1" indent="-223838" eaLnBrk="1" hangingPunct="1">
              <a:spcBef>
                <a:spcPct val="20000"/>
              </a:spcBef>
              <a:buClr>
                <a:srgbClr val="92D050"/>
              </a:buClr>
              <a:buFont typeface="Arial" charset="0"/>
              <a:buChar char="–"/>
              <a:defRPr sz="18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eaLnBrk="1" hangingPunct="1">
              <a:spcBef>
                <a:spcPct val="20000"/>
              </a:spcBef>
              <a:buFont typeface="Arial" charset="0"/>
              <a:buChar char="•"/>
              <a:defRPr sz="2400">
                <a:latin typeface="+mn-lt"/>
                <a:cs typeface="+mn-cs"/>
              </a:defRPr>
            </a:lvl3pPr>
            <a:lvl4pPr marL="1600200" indent="-228600" eaLnBrk="1" hangingPunct="1">
              <a:spcBef>
                <a:spcPct val="20000"/>
              </a:spcBef>
              <a:buFont typeface="Arial" charset="0"/>
              <a:buChar char="–"/>
              <a:defRPr sz="2000">
                <a:latin typeface="+mn-lt"/>
                <a:cs typeface="+mn-cs"/>
              </a:defRPr>
            </a:lvl4pPr>
            <a:lvl5pPr marL="2057400" indent="-228600" eaLnBrk="1" hangingPunct="1">
              <a:spcBef>
                <a:spcPct val="20000"/>
              </a:spcBef>
              <a:buFont typeface="Arial" charset="0"/>
              <a:buChar char="»"/>
              <a:defRPr sz="2000">
                <a:latin typeface="+mn-lt"/>
                <a:cs typeface="+mn-cs"/>
              </a:defRPr>
            </a:lvl5pPr>
            <a:lvl6pPr marL="2514600" indent="-228600">
              <a:spcBef>
                <a:spcPct val="20000"/>
              </a:spcBef>
              <a:buFont typeface="Arial" pitchFamily="34" charset="0"/>
              <a:buChar char="•"/>
              <a:defRPr sz="2000">
                <a:latin typeface="+mn-lt"/>
                <a:cs typeface="+mn-cs"/>
              </a:defRPr>
            </a:lvl6pPr>
            <a:lvl7pPr marL="2971800" indent="-228600">
              <a:spcBef>
                <a:spcPct val="20000"/>
              </a:spcBef>
              <a:buFont typeface="Arial" pitchFamily="34" charset="0"/>
              <a:buChar char="•"/>
              <a:defRPr sz="2000">
                <a:latin typeface="+mn-lt"/>
                <a:cs typeface="+mn-cs"/>
              </a:defRPr>
            </a:lvl7pPr>
            <a:lvl8pPr marL="3429000" indent="-228600">
              <a:spcBef>
                <a:spcPct val="20000"/>
              </a:spcBef>
              <a:buFont typeface="Arial" pitchFamily="34" charset="0"/>
              <a:buChar char="•"/>
              <a:defRPr sz="2000">
                <a:latin typeface="+mn-lt"/>
                <a:cs typeface="+mn-cs"/>
              </a:defRPr>
            </a:lvl8pPr>
            <a:lvl9pPr marL="3886200" indent="-228600">
              <a:spcBef>
                <a:spcPct val="20000"/>
              </a:spcBef>
              <a:buFont typeface="Arial" pitchFamily="34" charset="0"/>
              <a:buChar char="•"/>
              <a:defRPr sz="2000">
                <a:latin typeface="+mn-lt"/>
                <a:cs typeface="+mn-cs"/>
              </a:defRPr>
            </a:lvl9pPr>
          </a:lstStyle>
          <a:p>
            <a:r>
              <a:rPr lang="en-US" altLang="en-US" dirty="0"/>
              <a:t>Roadway</a:t>
            </a:r>
          </a:p>
          <a:p>
            <a:pPr lvl="1"/>
            <a:r>
              <a:rPr lang="en-US" altLang="en-US" dirty="0"/>
              <a:t>Standard available ISD</a:t>
            </a:r>
          </a:p>
          <a:p>
            <a:pPr lvl="1"/>
            <a:r>
              <a:rPr lang="en-US" altLang="en-US" dirty="0"/>
              <a:t>Best available ISD</a:t>
            </a:r>
          </a:p>
          <a:p>
            <a:pPr lvl="1"/>
            <a:r>
              <a:rPr lang="en-US" altLang="en-US" dirty="0"/>
              <a:t>Confirm visibility of traffic control</a:t>
            </a:r>
          </a:p>
          <a:p>
            <a:pPr lvl="1"/>
            <a:r>
              <a:rPr lang="en-US" altLang="en-US" dirty="0"/>
              <a:t>Lane width</a:t>
            </a:r>
          </a:p>
          <a:p>
            <a:pPr lvl="1"/>
            <a:r>
              <a:rPr lang="en-US" altLang="en-US" dirty="0"/>
              <a:t>Shoulder Width</a:t>
            </a:r>
          </a:p>
          <a:p>
            <a:pPr lvl="1"/>
            <a:r>
              <a:rPr lang="en-US" altLang="en-US" dirty="0"/>
              <a:t>Median width</a:t>
            </a:r>
          </a:p>
          <a:p>
            <a:pPr lvl="1"/>
            <a:r>
              <a:rPr lang="en-US" altLang="en-US" dirty="0"/>
              <a:t>Lighting Presence</a:t>
            </a:r>
          </a:p>
          <a:p>
            <a:pPr lvl="1"/>
            <a:r>
              <a:rPr lang="en-US" altLang="en-US" dirty="0"/>
              <a:t>Vertical grade</a:t>
            </a:r>
          </a:p>
          <a:p>
            <a:pPr lvl="1"/>
            <a:endParaRPr lang="en-US" alt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75325" y="2611965"/>
            <a:ext cx="3368675" cy="2039295"/>
          </a:xfrm>
          <a:prstGeom prst="rect">
            <a:avLst/>
          </a:prstGeom>
          <a:ln w="38100" cap="sq">
            <a:noFill/>
            <a:prstDash val="solid"/>
            <a:miter lim="800000"/>
          </a:ln>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
          <a:stretch/>
        </p:blipFill>
        <p:spPr>
          <a:xfrm>
            <a:off x="3175659" y="4759324"/>
            <a:ext cx="2501900" cy="2098675"/>
          </a:xfrm>
          <a:prstGeom prst="rect">
            <a:avLst/>
          </a:prstGeom>
          <a:ln w="38100" cap="sq">
            <a:noFill/>
            <a:prstDash val="solid"/>
            <a:miter lim="800000"/>
          </a:ln>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775325" y="4759325"/>
            <a:ext cx="3368675" cy="2098675"/>
          </a:xfrm>
          <a:prstGeom prst="rect">
            <a:avLst/>
          </a:prstGeom>
          <a:ln w="38100" cap="sq">
            <a:noFill/>
            <a:prstDash val="solid"/>
            <a:miter lim="800000"/>
          </a:ln>
          <a:effectLst/>
        </p:spPr>
      </p:pic>
    </p:spTree>
    <p:extLst>
      <p:ext uri="{BB962C8B-B14F-4D97-AF65-F5344CB8AC3E}">
        <p14:creationId xmlns:p14="http://schemas.microsoft.com/office/powerpoint/2010/main" val="397471467"/>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936702" y="274639"/>
            <a:ext cx="7750098" cy="1143000"/>
          </a:xfrm>
        </p:spPr>
        <p:txBody>
          <a:bodyPr/>
          <a:lstStyle/>
          <a:p>
            <a:pPr algn="l"/>
            <a:r>
              <a:rPr lang="en-US" altLang="en-US" dirty="0"/>
              <a:t>Data Collected in the Field</a:t>
            </a:r>
          </a:p>
        </p:txBody>
      </p:sp>
      <p:sp>
        <p:nvSpPr>
          <p:cNvPr id="27651" name="Content Placeholder 2"/>
          <p:cNvSpPr>
            <a:spLocks noGrp="1"/>
          </p:cNvSpPr>
          <p:nvPr>
            <p:ph idx="4294967295"/>
          </p:nvPr>
        </p:nvSpPr>
        <p:spPr>
          <a:xfrm>
            <a:off x="0" y="1814668"/>
            <a:ext cx="3683000" cy="4068762"/>
          </a:xfrm>
        </p:spPr>
        <p:txBody>
          <a:bodyPr/>
          <a:lstStyle/>
          <a:p>
            <a:r>
              <a:rPr lang="en-US" altLang="en-US" dirty="0"/>
              <a:t>Traffic/Ops</a:t>
            </a:r>
          </a:p>
          <a:p>
            <a:pPr lvl="1"/>
            <a:r>
              <a:rPr lang="en-US" altLang="en-US" dirty="0"/>
              <a:t>Major road traffic volume </a:t>
            </a:r>
          </a:p>
          <a:p>
            <a:pPr lvl="1"/>
            <a:r>
              <a:rPr lang="en-US" altLang="en-US" dirty="0"/>
              <a:t>Minor road traffic volume </a:t>
            </a:r>
          </a:p>
          <a:p>
            <a:pPr lvl="1"/>
            <a:r>
              <a:rPr lang="en-US" altLang="en-US" dirty="0"/>
              <a:t>Posted speed limit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03800" y="1168945"/>
            <a:ext cx="4140200" cy="3303546"/>
          </a:xfrm>
          <a:prstGeom prst="rect">
            <a:avLst/>
          </a:prstGeom>
          <a:solidFill>
            <a:srgbClr val="FFFFFF">
              <a:shade val="85000"/>
            </a:srgbClr>
          </a:solidFill>
          <a:ln w="88900" cap="sq">
            <a:noFill/>
            <a:miter lim="800000"/>
          </a:ln>
          <a:effectLst/>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003800" y="4573587"/>
            <a:ext cx="4140200" cy="2284413"/>
          </a:xfrm>
          <a:prstGeom prst="rect">
            <a:avLst/>
          </a:prstGeom>
          <a:solidFill>
            <a:srgbClr val="FFFFFF">
              <a:shade val="85000"/>
            </a:srgbClr>
          </a:solidFill>
          <a:ln w="88900" cap="sq">
            <a:noFill/>
            <a:miter lim="800000"/>
          </a:ln>
          <a:effectLst/>
        </p:spPr>
      </p:pic>
    </p:spTree>
    <p:extLst>
      <p:ext uri="{BB962C8B-B14F-4D97-AF65-F5344CB8AC3E}">
        <p14:creationId xmlns:p14="http://schemas.microsoft.com/office/powerpoint/2010/main" val="27632021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1"/>
          <p:cNvSpPr>
            <a:spLocks noGrp="1"/>
          </p:cNvSpPr>
          <p:nvPr>
            <p:ph type="title"/>
          </p:nvPr>
        </p:nvSpPr>
        <p:spPr>
          <a:xfrm>
            <a:off x="936702" y="274639"/>
            <a:ext cx="7750098" cy="1143000"/>
          </a:xfrm>
        </p:spPr>
        <p:txBody>
          <a:bodyPr/>
          <a:lstStyle/>
          <a:p>
            <a:pPr algn="l">
              <a:tabLst>
                <a:tab pos="290513" algn="l"/>
              </a:tabLst>
            </a:pPr>
            <a:r>
              <a:rPr lang="en-US" altLang="en-US" dirty="0"/>
              <a:t>Data Collected in the Office</a:t>
            </a:r>
          </a:p>
        </p:txBody>
      </p:sp>
      <p:sp>
        <p:nvSpPr>
          <p:cNvPr id="28676" name="Content Placeholder 2"/>
          <p:cNvSpPr>
            <a:spLocks noGrp="1"/>
          </p:cNvSpPr>
          <p:nvPr>
            <p:ph idx="4294967295"/>
          </p:nvPr>
        </p:nvSpPr>
        <p:spPr>
          <a:xfrm>
            <a:off x="0" y="1597493"/>
            <a:ext cx="3683000" cy="4068763"/>
          </a:xfrm>
        </p:spPr>
        <p:txBody>
          <a:bodyPr/>
          <a:lstStyle/>
          <a:p>
            <a:r>
              <a:rPr lang="en-US" altLang="en-US" dirty="0"/>
              <a:t>Crash</a:t>
            </a:r>
          </a:p>
          <a:p>
            <a:pPr lvl="1"/>
            <a:r>
              <a:rPr lang="en-US" altLang="en-US" dirty="0"/>
              <a:t>Location</a:t>
            </a:r>
          </a:p>
          <a:p>
            <a:pPr lvl="1"/>
            <a:r>
              <a:rPr lang="en-US" altLang="en-US" dirty="0"/>
              <a:t>Type</a:t>
            </a:r>
          </a:p>
          <a:p>
            <a:pPr lvl="1"/>
            <a:r>
              <a:rPr lang="en-US" altLang="en-US" dirty="0"/>
              <a:t>Severity</a:t>
            </a:r>
          </a:p>
          <a:p>
            <a:pPr lvl="1"/>
            <a:r>
              <a:rPr lang="en-US" altLang="en-US" dirty="0"/>
              <a:t>Initial direction of vehicles</a:t>
            </a:r>
          </a:p>
          <a:p>
            <a:pPr lvl="1"/>
            <a:r>
              <a:rPr lang="en-US" altLang="en-US" dirty="0"/>
              <a:t>Sequences of events</a:t>
            </a:r>
          </a:p>
          <a:p>
            <a:pPr lvl="1"/>
            <a:r>
              <a:rPr lang="en-US" altLang="en-US" dirty="0"/>
              <a:t>Light condition</a:t>
            </a:r>
          </a:p>
          <a:p>
            <a:pPr lvl="1"/>
            <a:r>
              <a:rPr lang="en-US" altLang="en-US" dirty="0"/>
              <a:t>Weather condition</a:t>
            </a:r>
          </a:p>
          <a:p>
            <a:pPr lvl="1"/>
            <a:r>
              <a:rPr lang="en-US" altLang="en-US" dirty="0"/>
              <a:t>Vehicle type</a:t>
            </a:r>
          </a:p>
          <a:p>
            <a:pPr lvl="1"/>
            <a:endParaRPr lang="en-US" altLang="en-US" dirty="0"/>
          </a:p>
        </p:txBody>
      </p:sp>
      <p:sp>
        <p:nvSpPr>
          <p:cNvPr id="7" name="Content Placeholder 2"/>
          <p:cNvSpPr txBox="1">
            <a:spLocks/>
          </p:cNvSpPr>
          <p:nvPr/>
        </p:nvSpPr>
        <p:spPr bwMode="auto">
          <a:xfrm>
            <a:off x="4140200" y="1597493"/>
            <a:ext cx="3683000" cy="4068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dirty="0"/>
              <a:t>Roadway</a:t>
            </a:r>
          </a:p>
          <a:p>
            <a:pPr lvl="1">
              <a:defRPr/>
            </a:pPr>
            <a:r>
              <a:rPr lang="en-US" dirty="0"/>
              <a:t>Major road functional class</a:t>
            </a:r>
          </a:p>
          <a:p>
            <a:pPr lvl="1">
              <a:defRPr/>
            </a:pPr>
            <a:r>
              <a:rPr lang="en-US" dirty="0"/>
              <a:t>Minor road functional class</a:t>
            </a:r>
          </a:p>
          <a:p>
            <a:pPr lvl="1">
              <a:defRPr/>
            </a:pPr>
            <a:r>
              <a:rPr lang="en-US" dirty="0"/>
              <a:t>Area type</a:t>
            </a:r>
          </a:p>
          <a:p>
            <a:pPr lvl="1">
              <a:defRPr/>
            </a:pPr>
            <a:r>
              <a:rPr lang="en-US" dirty="0"/>
              <a:t>Access density</a:t>
            </a:r>
          </a:p>
          <a:p>
            <a:pPr lvl="1">
              <a:defRPr/>
            </a:pPr>
            <a:r>
              <a:rPr lang="en-US" dirty="0"/>
              <a:t>Quality of sight distance</a:t>
            </a:r>
          </a:p>
          <a:p>
            <a:pPr lvl="1">
              <a:defRPr/>
            </a:pPr>
            <a:endParaRPr lang="en-US" dirty="0"/>
          </a:p>
          <a:p>
            <a:pPr>
              <a:defRPr/>
            </a:pPr>
            <a:r>
              <a:rPr lang="en-US" dirty="0"/>
              <a:t>Traffic/Ops</a:t>
            </a:r>
          </a:p>
          <a:p>
            <a:pPr lvl="1">
              <a:defRPr/>
            </a:pPr>
            <a:r>
              <a:rPr lang="en-US" dirty="0"/>
              <a:t>Major road traffic volume </a:t>
            </a:r>
          </a:p>
          <a:p>
            <a:pPr lvl="1">
              <a:defRPr/>
            </a:pPr>
            <a:r>
              <a:rPr lang="en-US" dirty="0"/>
              <a:t>Minor road traffic volume </a:t>
            </a:r>
          </a:p>
          <a:p>
            <a:pPr lvl="1">
              <a:defRPr/>
            </a:pPr>
            <a:r>
              <a:rPr lang="en-US" dirty="0"/>
              <a:t>Intersection angle</a:t>
            </a:r>
          </a:p>
          <a:p>
            <a:pPr lvl="1"/>
            <a:endParaRPr lang="en-US" altLang="en-US" dirty="0"/>
          </a:p>
        </p:txBody>
      </p:sp>
    </p:spTree>
    <p:extLst>
      <p:ext uri="{BB962C8B-B14F-4D97-AF65-F5344CB8AC3E}">
        <p14:creationId xmlns:p14="http://schemas.microsoft.com/office/powerpoint/2010/main" val="256437124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a:t>Crash Data Collection – Total Target Crashes</a:t>
            </a:r>
          </a:p>
        </p:txBody>
      </p:sp>
      <p:sp>
        <p:nvSpPr>
          <p:cNvPr id="31747" name="Content Placeholder 2"/>
          <p:cNvSpPr txBox="1">
            <a:spLocks/>
          </p:cNvSpPr>
          <p:nvPr/>
        </p:nvSpPr>
        <p:spPr bwMode="auto">
          <a:xfrm>
            <a:off x="244475" y="1417639"/>
            <a:ext cx="5975350"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Aft>
                <a:spcPts val="900"/>
              </a:spcAft>
              <a:buClr>
                <a:srgbClr val="77933C"/>
              </a:buClr>
              <a:buSzPct val="60000"/>
              <a:buFont typeface="Wingdings" panose="05000000000000000000" pitchFamily="2" charset="2"/>
              <a:buChar char="n"/>
              <a:defRPr sz="2400">
                <a:solidFill>
                  <a:srgbClr val="595959"/>
                </a:solidFill>
                <a:latin typeface="Calibri" panose="020F0502020204030204" pitchFamily="34" charset="0"/>
              </a:defRPr>
            </a:lvl1pPr>
            <a:lvl2pPr marL="401638" indent="-173038">
              <a:spcAft>
                <a:spcPts val="450"/>
              </a:spcAft>
              <a:buClr>
                <a:srgbClr val="948A54"/>
              </a:buClr>
              <a:buFont typeface="Arial" panose="020B0604020202020204" pitchFamily="34" charset="0"/>
              <a:buChar char="•"/>
              <a:defRPr sz="2000">
                <a:solidFill>
                  <a:srgbClr val="595959"/>
                </a:solidFill>
                <a:latin typeface="Calibri" panose="020F0502020204030204" pitchFamily="34" charset="0"/>
              </a:defRPr>
            </a:lvl2pPr>
            <a:lvl3pPr marL="741363" indent="-228600">
              <a:spcAft>
                <a:spcPts val="225"/>
              </a:spcAft>
              <a:buClr>
                <a:srgbClr val="948A54"/>
              </a:buClr>
              <a:buSzPct val="50000"/>
              <a:buFont typeface="Courier New" panose="02070309020205020404" pitchFamily="49" charset="0"/>
              <a:buChar char="o"/>
              <a:defRPr>
                <a:solidFill>
                  <a:srgbClr val="7F7F7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CA" altLang="en-US" dirty="0">
                <a:latin typeface="Segoe UI" panose="020B0502040204020203" pitchFamily="34" charset="0"/>
                <a:cs typeface="Segoe UI" panose="020B0502040204020203" pitchFamily="34" charset="0"/>
              </a:rPr>
              <a:t>Total crashes: </a:t>
            </a:r>
            <a:r>
              <a:rPr lang="en-US" altLang="en-US" dirty="0">
                <a:latin typeface="Segoe UI" panose="020B0502040204020203" pitchFamily="34" charset="0"/>
                <a:cs typeface="Segoe UI" panose="020B0502040204020203" pitchFamily="34" charset="0"/>
              </a:rPr>
              <a:t>A crash occurring at, or within, the influence area of an intersection. </a:t>
            </a:r>
          </a:p>
          <a:p>
            <a:pPr lvl="1"/>
            <a:r>
              <a:rPr lang="en-US" altLang="en-US" dirty="0">
                <a:latin typeface="Segoe UI" panose="020B0502040204020203" pitchFamily="34" charset="0"/>
                <a:cs typeface="Segoe UI" panose="020B0502040204020203" pitchFamily="34" charset="0"/>
              </a:rPr>
              <a:t>Influence area includes crashes that occur within 250 feet of the intersection along the major road</a:t>
            </a:r>
            <a:r>
              <a:rPr lang="en-CA" altLang="en-US" dirty="0">
                <a:latin typeface="Segoe UI" panose="020B0502040204020203" pitchFamily="34" charset="0"/>
                <a:cs typeface="Segoe UI" panose="020B0502040204020203" pitchFamily="34" charset="0"/>
              </a:rPr>
              <a:t>.</a:t>
            </a:r>
          </a:p>
          <a:p>
            <a:pPr lvl="1"/>
            <a:r>
              <a:rPr lang="en-CA" altLang="en-US" dirty="0">
                <a:latin typeface="Segoe UI" panose="020B0502040204020203" pitchFamily="34" charset="0"/>
                <a:cs typeface="Segoe UI" panose="020B0502040204020203" pitchFamily="34" charset="0"/>
              </a:rPr>
              <a:t>One vehicle on the mainline and one on the minor road.</a:t>
            </a:r>
          </a:p>
        </p:txBody>
      </p:sp>
      <p:pic>
        <p:nvPicPr>
          <p:cNvPr id="31748" name="Picture 3" descr="\\Ralnc\projects\37880.00\reports\Draft Final Report\RAB\ConflictPoin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2962494"/>
            <a:ext cx="2600325" cy="2759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p:cNvSpPr/>
          <p:nvPr/>
        </p:nvSpPr>
        <p:spPr>
          <a:xfrm>
            <a:off x="5838825" y="2873594"/>
            <a:ext cx="2925763" cy="2925763"/>
          </a:xfrm>
          <a:prstGeom prst="ellipse">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373247683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a:t>Crash Data -  Subsets of Target Crashes</a:t>
            </a:r>
          </a:p>
        </p:txBody>
      </p:sp>
      <p:sp>
        <p:nvSpPr>
          <p:cNvPr id="33795" name="Content Placeholder 2"/>
          <p:cNvSpPr>
            <a:spLocks noGrp="1"/>
          </p:cNvSpPr>
          <p:nvPr>
            <p:ph sz="quarter" idx="10"/>
          </p:nvPr>
        </p:nvSpPr>
        <p:spPr/>
        <p:txBody>
          <a:bodyPr/>
          <a:lstStyle/>
          <a:p>
            <a:r>
              <a:rPr lang="en-US" altLang="en-US"/>
              <a:t>Injury Crashes: KABC</a:t>
            </a:r>
          </a:p>
          <a:p>
            <a:r>
              <a:rPr lang="en-US" altLang="en-US"/>
              <a:t>Right-angle crashes</a:t>
            </a:r>
          </a:p>
          <a:p>
            <a:r>
              <a:rPr lang="en-US" altLang="en-US"/>
              <a:t>Angle</a:t>
            </a:r>
          </a:p>
          <a:p>
            <a:r>
              <a:rPr lang="en-US" altLang="en-US"/>
              <a:t>Left-turn</a:t>
            </a:r>
          </a:p>
          <a:p>
            <a:r>
              <a:rPr lang="en-US" altLang="en-US"/>
              <a:t>Right-turn</a:t>
            </a:r>
          </a:p>
          <a:p>
            <a:r>
              <a:rPr lang="en-US" altLang="en-US"/>
              <a:t>Day-time crashes: Daylight</a:t>
            </a:r>
          </a:p>
        </p:txBody>
      </p:sp>
    </p:spTree>
    <p:extLst>
      <p:ext uri="{BB962C8B-B14F-4D97-AF65-F5344CB8AC3E}">
        <p14:creationId xmlns:p14="http://schemas.microsoft.com/office/powerpoint/2010/main" val="99366334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a:t>Analysis Unit</a:t>
            </a:r>
          </a:p>
        </p:txBody>
      </p:sp>
      <p:sp>
        <p:nvSpPr>
          <p:cNvPr id="34819" name="Content Placeholder 2"/>
          <p:cNvSpPr>
            <a:spLocks noGrp="1"/>
          </p:cNvSpPr>
          <p:nvPr>
            <p:ph sz="quarter" idx="10"/>
          </p:nvPr>
        </p:nvSpPr>
        <p:spPr/>
        <p:txBody>
          <a:bodyPr/>
          <a:lstStyle/>
          <a:p>
            <a:r>
              <a:rPr lang="en-US" altLang="en-US" sz="2000"/>
              <a:t>Each site was divided into two analysis units (i.e., left-direction and right-direction) by major road direction</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630440" y="2748273"/>
            <a:ext cx="5897562" cy="3638550"/>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19960140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a:t>Data Collection Summary</a:t>
            </a:r>
          </a:p>
        </p:txBody>
      </p:sp>
      <p:graphicFrame>
        <p:nvGraphicFramePr>
          <p:cNvPr id="4" name="Content Placeholder 3"/>
          <p:cNvGraphicFramePr>
            <a:graphicFrameLocks noGrp="1"/>
          </p:cNvGraphicFramePr>
          <p:nvPr>
            <p:ph sz="quarter" idx="10"/>
            <p:extLst>
              <p:ext uri="{D42A27DB-BD31-4B8C-83A1-F6EECF244321}">
                <p14:modId xmlns:p14="http://schemas.microsoft.com/office/powerpoint/2010/main" val="1622050014"/>
              </p:ext>
            </p:extLst>
          </p:nvPr>
        </p:nvGraphicFramePr>
        <p:xfrm>
          <a:off x="741362" y="1417638"/>
          <a:ext cx="7297738" cy="1444626"/>
        </p:xfrm>
        <a:graphic>
          <a:graphicData uri="http://schemas.openxmlformats.org/drawingml/2006/table">
            <a:tbl>
              <a:tblPr firstRow="1" firstCol="1" bandRow="1">
                <a:tableStyleId>{F5AB1C69-6EDB-4FF4-983F-18BD219EF322}</a:tableStyleId>
              </a:tblPr>
              <a:tblGrid>
                <a:gridCol w="1437654">
                  <a:extLst>
                    <a:ext uri="{9D8B030D-6E8A-4147-A177-3AD203B41FA5}">
                      <a16:colId xmlns:a16="http://schemas.microsoft.com/office/drawing/2014/main" xmlns="" val="20000"/>
                    </a:ext>
                  </a:extLst>
                </a:gridCol>
                <a:gridCol w="1055253">
                  <a:extLst>
                    <a:ext uri="{9D8B030D-6E8A-4147-A177-3AD203B41FA5}">
                      <a16:colId xmlns:a16="http://schemas.microsoft.com/office/drawing/2014/main" xmlns="" val="20001"/>
                    </a:ext>
                  </a:extLst>
                </a:gridCol>
                <a:gridCol w="1055253">
                  <a:extLst>
                    <a:ext uri="{9D8B030D-6E8A-4147-A177-3AD203B41FA5}">
                      <a16:colId xmlns:a16="http://schemas.microsoft.com/office/drawing/2014/main" xmlns="" val="20002"/>
                    </a:ext>
                  </a:extLst>
                </a:gridCol>
                <a:gridCol w="1055253">
                  <a:extLst>
                    <a:ext uri="{9D8B030D-6E8A-4147-A177-3AD203B41FA5}">
                      <a16:colId xmlns:a16="http://schemas.microsoft.com/office/drawing/2014/main" xmlns="" val="20003"/>
                    </a:ext>
                  </a:extLst>
                </a:gridCol>
                <a:gridCol w="1055253">
                  <a:extLst>
                    <a:ext uri="{9D8B030D-6E8A-4147-A177-3AD203B41FA5}">
                      <a16:colId xmlns:a16="http://schemas.microsoft.com/office/drawing/2014/main" xmlns="" val="20004"/>
                    </a:ext>
                  </a:extLst>
                </a:gridCol>
                <a:gridCol w="1055253">
                  <a:extLst>
                    <a:ext uri="{9D8B030D-6E8A-4147-A177-3AD203B41FA5}">
                      <a16:colId xmlns:a16="http://schemas.microsoft.com/office/drawing/2014/main" xmlns="" val="20005"/>
                    </a:ext>
                  </a:extLst>
                </a:gridCol>
                <a:gridCol w="583819">
                  <a:extLst>
                    <a:ext uri="{9D8B030D-6E8A-4147-A177-3AD203B41FA5}">
                      <a16:colId xmlns:a16="http://schemas.microsoft.com/office/drawing/2014/main" xmlns="" val="20006"/>
                    </a:ext>
                  </a:extLst>
                </a:gridCol>
              </a:tblGrid>
              <a:tr h="240771">
                <a:tc row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Terrain</a:t>
                      </a:r>
                    </a:p>
                  </a:txBody>
                  <a:tcPr marL="72941" marR="72941" marT="0" marB="0" anchor="ctr">
                    <a:solidFill>
                      <a:srgbClr val="849B50"/>
                    </a:solidFill>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NC(286)</a:t>
                      </a:r>
                    </a:p>
                  </a:txBody>
                  <a:tcPr marL="72941" marR="72941" marT="0" marB="0" anchor="ctr">
                    <a:solidFill>
                      <a:srgbClr val="849B50"/>
                    </a:solidFill>
                  </a:tcPr>
                </a:tc>
                <a:tc hMerge="1">
                  <a:txBody>
                    <a:bodyPr/>
                    <a:lstStyle/>
                    <a:p>
                      <a:endParaRPr lang="en-US"/>
                    </a:p>
                  </a:txBody>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OH(281)</a:t>
                      </a:r>
                    </a:p>
                  </a:txBody>
                  <a:tcPr marL="72941" marR="72941" marT="0" marB="0" anchor="ctr">
                    <a:solidFill>
                      <a:srgbClr val="849B50"/>
                    </a:solidFill>
                  </a:tcPr>
                </a:tc>
                <a:tc hMerge="1">
                  <a:txBody>
                    <a:bodyPr/>
                    <a:lstStyle/>
                    <a:p>
                      <a:endParaRPr lang="en-US"/>
                    </a:p>
                  </a:txBody>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WA(265)</a:t>
                      </a:r>
                    </a:p>
                  </a:txBody>
                  <a:tcPr marL="72941" marR="72941" marT="0" marB="0" anchor="ctr">
                    <a:solidFill>
                      <a:srgbClr val="849B50"/>
                    </a:solidFill>
                  </a:tcPr>
                </a:tc>
                <a:tc hMerge="1">
                  <a:txBody>
                    <a:bodyPr/>
                    <a:lstStyle/>
                    <a:p>
                      <a:endParaRPr lang="en-US"/>
                    </a:p>
                  </a:txBody>
                  <a:tcPr/>
                </a:tc>
                <a:extLst>
                  <a:ext uri="{0D108BD9-81ED-4DB2-BD59-A6C34878D82A}">
                    <a16:rowId xmlns:a16="http://schemas.microsoft.com/office/drawing/2014/main" xmlns="" val="10000"/>
                  </a:ext>
                </a:extLst>
              </a:tr>
              <a:tr h="240771">
                <a:tc vMerge="1">
                  <a:txBody>
                    <a:bodyPr/>
                    <a:lstStyle/>
                    <a:p>
                      <a:endParaRPr lang="en-US"/>
                    </a:p>
                  </a:txBody>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72941" marR="72941" marT="0" marB="0" anchor="ctr">
                    <a:solidFill>
                      <a:srgbClr val="849B50">
                        <a:alpha val="30196"/>
                      </a:srgbClr>
                    </a:solidFill>
                  </a:tcPr>
                </a:tc>
                <a:extLst>
                  <a:ext uri="{0D108BD9-81ED-4DB2-BD59-A6C34878D82A}">
                    <a16:rowId xmlns:a16="http://schemas.microsoft.com/office/drawing/2014/main" xmlns="" val="10001"/>
                  </a:ext>
                </a:extLst>
              </a:tr>
              <a:tr h="240771">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Level</a:t>
                      </a:r>
                    </a:p>
                  </a:txBody>
                  <a:tcPr marL="72941" marR="72941"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34</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128</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62</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71</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49</a:t>
                      </a:r>
                    </a:p>
                  </a:txBody>
                  <a:tcPr marL="72941" marR="72941" marT="0" marB="0" anchor="ctr">
                    <a:solidFill>
                      <a:srgbClr val="849B50">
                        <a:alpha val="10196"/>
                      </a:srgbClr>
                    </a:solidFill>
                  </a:tcPr>
                </a:tc>
                <a:extLst>
                  <a:ext uri="{0D108BD9-81ED-4DB2-BD59-A6C34878D82A}">
                    <a16:rowId xmlns:a16="http://schemas.microsoft.com/office/drawing/2014/main" xmlns="" val="10002"/>
                  </a:ext>
                </a:extLst>
              </a:tr>
              <a:tr h="240771">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Mountainous</a:t>
                      </a:r>
                    </a:p>
                  </a:txBody>
                  <a:tcPr marL="72941" marR="72941"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48</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36</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0</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0</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1</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0</a:t>
                      </a:r>
                    </a:p>
                  </a:txBody>
                  <a:tcPr marL="72941" marR="72941" marT="0" marB="0" anchor="ctr">
                    <a:solidFill>
                      <a:srgbClr val="849B50">
                        <a:alpha val="30196"/>
                      </a:srgbClr>
                    </a:solidFill>
                  </a:tcPr>
                </a:tc>
                <a:extLst>
                  <a:ext uri="{0D108BD9-81ED-4DB2-BD59-A6C34878D82A}">
                    <a16:rowId xmlns:a16="http://schemas.microsoft.com/office/drawing/2014/main" xmlns="" val="10003"/>
                  </a:ext>
                </a:extLst>
              </a:tr>
              <a:tr h="240771">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Rolling</a:t>
                      </a:r>
                    </a:p>
                  </a:txBody>
                  <a:tcPr marL="72941" marR="72941"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74</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93</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48</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43</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55</a:t>
                      </a:r>
                    </a:p>
                  </a:txBody>
                  <a:tcPr marL="72941" marR="72941"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89</a:t>
                      </a:r>
                    </a:p>
                  </a:txBody>
                  <a:tcPr marL="72941" marR="72941" marT="0" marB="0" anchor="ctr">
                    <a:solidFill>
                      <a:srgbClr val="849B50">
                        <a:alpha val="10196"/>
                      </a:srgbClr>
                    </a:solidFill>
                  </a:tcPr>
                </a:tc>
                <a:extLst>
                  <a:ext uri="{0D108BD9-81ED-4DB2-BD59-A6C34878D82A}">
                    <a16:rowId xmlns:a16="http://schemas.microsoft.com/office/drawing/2014/main" xmlns="" val="10004"/>
                  </a:ext>
                </a:extLst>
              </a:tr>
              <a:tr h="240771">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Grand Total</a:t>
                      </a:r>
                    </a:p>
                  </a:txBody>
                  <a:tcPr marL="72941" marR="72941"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156</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130</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176</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105</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127</a:t>
                      </a:r>
                    </a:p>
                  </a:txBody>
                  <a:tcPr marL="72941" marR="72941"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138</a:t>
                      </a:r>
                    </a:p>
                  </a:txBody>
                  <a:tcPr marL="72941" marR="72941" marT="0" marB="0" anchor="ctr">
                    <a:solidFill>
                      <a:srgbClr val="849B50">
                        <a:alpha val="30196"/>
                      </a:srgbClr>
                    </a:solidFill>
                  </a:tcPr>
                </a:tc>
                <a:extLst>
                  <a:ext uri="{0D108BD9-81ED-4DB2-BD59-A6C34878D82A}">
                    <a16:rowId xmlns:a16="http://schemas.microsoft.com/office/drawing/2014/main" xmlns="" val="10005"/>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85488507"/>
              </p:ext>
            </p:extLst>
          </p:nvPr>
        </p:nvGraphicFramePr>
        <p:xfrm>
          <a:off x="723899" y="3153283"/>
          <a:ext cx="7315201" cy="1472021"/>
        </p:xfrm>
        <a:graphic>
          <a:graphicData uri="http://schemas.openxmlformats.org/drawingml/2006/table">
            <a:tbl>
              <a:tblPr firstRow="1" firstCol="1" bandRow="1">
                <a:tableStyleId>{F5AB1C69-6EDB-4FF4-983F-18BD219EF322}</a:tableStyleId>
              </a:tblPr>
              <a:tblGrid>
                <a:gridCol w="2099462">
                  <a:extLst>
                    <a:ext uri="{9D8B030D-6E8A-4147-A177-3AD203B41FA5}">
                      <a16:colId xmlns:a16="http://schemas.microsoft.com/office/drawing/2014/main" xmlns="" val="20000"/>
                    </a:ext>
                  </a:extLst>
                </a:gridCol>
                <a:gridCol w="939272">
                  <a:extLst>
                    <a:ext uri="{9D8B030D-6E8A-4147-A177-3AD203B41FA5}">
                      <a16:colId xmlns:a16="http://schemas.microsoft.com/office/drawing/2014/main" xmlns="" val="20001"/>
                    </a:ext>
                  </a:extLst>
                </a:gridCol>
                <a:gridCol w="939272">
                  <a:extLst>
                    <a:ext uri="{9D8B030D-6E8A-4147-A177-3AD203B41FA5}">
                      <a16:colId xmlns:a16="http://schemas.microsoft.com/office/drawing/2014/main" xmlns="" val="20002"/>
                    </a:ext>
                  </a:extLst>
                </a:gridCol>
                <a:gridCol w="939272">
                  <a:extLst>
                    <a:ext uri="{9D8B030D-6E8A-4147-A177-3AD203B41FA5}">
                      <a16:colId xmlns:a16="http://schemas.microsoft.com/office/drawing/2014/main" xmlns="" val="20003"/>
                    </a:ext>
                  </a:extLst>
                </a:gridCol>
                <a:gridCol w="939272">
                  <a:extLst>
                    <a:ext uri="{9D8B030D-6E8A-4147-A177-3AD203B41FA5}">
                      <a16:colId xmlns:a16="http://schemas.microsoft.com/office/drawing/2014/main" xmlns="" val="20004"/>
                    </a:ext>
                  </a:extLst>
                </a:gridCol>
                <a:gridCol w="757053">
                  <a:extLst>
                    <a:ext uri="{9D8B030D-6E8A-4147-A177-3AD203B41FA5}">
                      <a16:colId xmlns:a16="http://schemas.microsoft.com/office/drawing/2014/main" xmlns="" val="20005"/>
                    </a:ext>
                  </a:extLst>
                </a:gridCol>
                <a:gridCol w="701598">
                  <a:extLst>
                    <a:ext uri="{9D8B030D-6E8A-4147-A177-3AD203B41FA5}">
                      <a16:colId xmlns:a16="http://schemas.microsoft.com/office/drawing/2014/main" xmlns="" val="20006"/>
                    </a:ext>
                  </a:extLst>
                </a:gridCol>
              </a:tblGrid>
              <a:tr h="210230">
                <a:tc row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Major Route Type</a:t>
                      </a:r>
                    </a:p>
                  </a:txBody>
                  <a:tcPr marL="68580" marR="68580" marT="0" marB="0" anchor="ctr">
                    <a:solidFill>
                      <a:srgbClr val="849B50"/>
                    </a:solidFill>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NC</a:t>
                      </a:r>
                    </a:p>
                  </a:txBody>
                  <a:tcPr marL="68580" marR="68580" marT="0" marB="0" anchor="ctr">
                    <a:solidFill>
                      <a:srgbClr val="849B50"/>
                    </a:solidFill>
                  </a:tcPr>
                </a:tc>
                <a:tc hMerge="1">
                  <a:txBody>
                    <a:bodyPr/>
                    <a:lstStyle/>
                    <a:p>
                      <a:endParaRPr lang="en-US"/>
                    </a:p>
                  </a:txBody>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OH</a:t>
                      </a:r>
                    </a:p>
                  </a:txBody>
                  <a:tcPr marL="68580" marR="68580" marT="0" marB="0" anchor="ctr">
                    <a:solidFill>
                      <a:srgbClr val="849B50"/>
                    </a:solidFill>
                  </a:tcPr>
                </a:tc>
                <a:tc hMerge="1">
                  <a:txBody>
                    <a:bodyPr/>
                    <a:lstStyle/>
                    <a:p>
                      <a:endParaRPr lang="en-US"/>
                    </a:p>
                  </a:txBody>
                  <a:tcPr/>
                </a:tc>
                <a:tc gridSpan="2">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WA</a:t>
                      </a:r>
                    </a:p>
                  </a:txBody>
                  <a:tcPr marL="68580" marR="68580" marT="0" marB="0" anchor="ctr">
                    <a:solidFill>
                      <a:srgbClr val="849B50"/>
                    </a:solidFill>
                  </a:tcPr>
                </a:tc>
                <a:tc hMerge="1">
                  <a:txBody>
                    <a:bodyPr/>
                    <a:lstStyle/>
                    <a:p>
                      <a:endParaRPr lang="en-US"/>
                    </a:p>
                  </a:txBody>
                  <a:tcPr/>
                </a:tc>
                <a:extLst>
                  <a:ext uri="{0D108BD9-81ED-4DB2-BD59-A6C34878D82A}">
                    <a16:rowId xmlns:a16="http://schemas.microsoft.com/office/drawing/2014/main" xmlns="" val="10000"/>
                  </a:ext>
                </a:extLst>
              </a:tr>
              <a:tr h="420461">
                <a:tc vMerge="1">
                  <a:txBody>
                    <a:bodyPr/>
                    <a:lstStyle/>
                    <a:p>
                      <a:endParaRPr lang="en-US"/>
                    </a:p>
                  </a:txBody>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Rural</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Urban</a:t>
                      </a:r>
                    </a:p>
                  </a:txBody>
                  <a:tcPr marL="68580" marR="68580" marT="0" marB="0" anchor="ctr">
                    <a:solidFill>
                      <a:srgbClr val="849B50">
                        <a:alpha val="30196"/>
                      </a:srgbClr>
                    </a:solidFill>
                  </a:tcPr>
                </a:tc>
                <a:extLst>
                  <a:ext uri="{0D108BD9-81ED-4DB2-BD59-A6C34878D82A}">
                    <a16:rowId xmlns:a16="http://schemas.microsoft.com/office/drawing/2014/main" xmlns="" val="10001"/>
                  </a:ext>
                </a:extLst>
              </a:tr>
              <a:tr h="210230">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2-lane Major</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65</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43</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112</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53</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72</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62</a:t>
                      </a:r>
                    </a:p>
                  </a:txBody>
                  <a:tcPr marL="68580" marR="68580" marT="0" marB="0" anchor="ctr">
                    <a:solidFill>
                      <a:srgbClr val="849B50">
                        <a:alpha val="10196"/>
                      </a:srgbClr>
                    </a:solidFill>
                  </a:tcPr>
                </a:tc>
                <a:extLst>
                  <a:ext uri="{0D108BD9-81ED-4DB2-BD59-A6C34878D82A}">
                    <a16:rowId xmlns:a16="http://schemas.microsoft.com/office/drawing/2014/main" xmlns="" val="10002"/>
                  </a:ext>
                </a:extLst>
              </a:tr>
              <a:tr h="210230">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4-lane Major Undivided</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40</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46</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23</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33</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8</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47</a:t>
                      </a:r>
                    </a:p>
                  </a:txBody>
                  <a:tcPr marL="68580" marR="68580" marT="0" marB="0" anchor="ctr">
                    <a:solidFill>
                      <a:srgbClr val="849B50">
                        <a:alpha val="30196"/>
                      </a:srgbClr>
                    </a:solidFill>
                  </a:tcPr>
                </a:tc>
                <a:extLst>
                  <a:ext uri="{0D108BD9-81ED-4DB2-BD59-A6C34878D82A}">
                    <a16:rowId xmlns:a16="http://schemas.microsoft.com/office/drawing/2014/main" xmlns="" val="10003"/>
                  </a:ext>
                </a:extLst>
              </a:tr>
              <a:tr h="210230">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4-lane Major Divided</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51</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41</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41</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19</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48</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28</a:t>
                      </a:r>
                    </a:p>
                  </a:txBody>
                  <a:tcPr marL="68580" marR="68580" marT="0" marB="0" anchor="ctr">
                    <a:solidFill>
                      <a:srgbClr val="849B50">
                        <a:alpha val="10196"/>
                      </a:srgbClr>
                    </a:solidFill>
                  </a:tcPr>
                </a:tc>
                <a:extLst>
                  <a:ext uri="{0D108BD9-81ED-4DB2-BD59-A6C34878D82A}">
                    <a16:rowId xmlns:a16="http://schemas.microsoft.com/office/drawing/2014/main" xmlns="" val="10004"/>
                  </a:ext>
                </a:extLst>
              </a:tr>
              <a:tr h="210230">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Grand Total</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156</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130</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176</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105</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128</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137</a:t>
                      </a:r>
                    </a:p>
                  </a:txBody>
                  <a:tcPr marL="68580" marR="68580" marT="0" marB="0" anchor="ctr">
                    <a:solidFill>
                      <a:srgbClr val="849B50">
                        <a:alpha val="30196"/>
                      </a:srgbClr>
                    </a:solidFill>
                  </a:tcPr>
                </a:tc>
                <a:extLst>
                  <a:ext uri="{0D108BD9-81ED-4DB2-BD59-A6C34878D82A}">
                    <a16:rowId xmlns:a16="http://schemas.microsoft.com/office/drawing/2014/main" xmlns="" val="10005"/>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45096221"/>
              </p:ext>
            </p:extLst>
          </p:nvPr>
        </p:nvGraphicFramePr>
        <p:xfrm>
          <a:off x="732629" y="4916486"/>
          <a:ext cx="7315203" cy="1051560"/>
        </p:xfrm>
        <a:graphic>
          <a:graphicData uri="http://schemas.openxmlformats.org/drawingml/2006/table">
            <a:tbl>
              <a:tblPr firstRow="1" firstCol="1" bandRow="1">
                <a:tableStyleId>{F5AB1C69-6EDB-4FF4-983F-18BD219EF322}</a:tableStyleId>
              </a:tblPr>
              <a:tblGrid>
                <a:gridCol w="1045029">
                  <a:extLst>
                    <a:ext uri="{9D8B030D-6E8A-4147-A177-3AD203B41FA5}">
                      <a16:colId xmlns:a16="http://schemas.microsoft.com/office/drawing/2014/main" xmlns="" val="20000"/>
                    </a:ext>
                  </a:extLst>
                </a:gridCol>
                <a:gridCol w="1045029">
                  <a:extLst>
                    <a:ext uri="{9D8B030D-6E8A-4147-A177-3AD203B41FA5}">
                      <a16:colId xmlns:a16="http://schemas.microsoft.com/office/drawing/2014/main" xmlns="" val="20001"/>
                    </a:ext>
                  </a:extLst>
                </a:gridCol>
                <a:gridCol w="1045029">
                  <a:extLst>
                    <a:ext uri="{9D8B030D-6E8A-4147-A177-3AD203B41FA5}">
                      <a16:colId xmlns:a16="http://schemas.microsoft.com/office/drawing/2014/main" xmlns="" val="20002"/>
                    </a:ext>
                  </a:extLst>
                </a:gridCol>
                <a:gridCol w="1045029">
                  <a:extLst>
                    <a:ext uri="{9D8B030D-6E8A-4147-A177-3AD203B41FA5}">
                      <a16:colId xmlns:a16="http://schemas.microsoft.com/office/drawing/2014/main" xmlns="" val="20003"/>
                    </a:ext>
                  </a:extLst>
                </a:gridCol>
                <a:gridCol w="1045029">
                  <a:extLst>
                    <a:ext uri="{9D8B030D-6E8A-4147-A177-3AD203B41FA5}">
                      <a16:colId xmlns:a16="http://schemas.microsoft.com/office/drawing/2014/main" xmlns="" val="20004"/>
                    </a:ext>
                  </a:extLst>
                </a:gridCol>
                <a:gridCol w="1045029">
                  <a:extLst>
                    <a:ext uri="{9D8B030D-6E8A-4147-A177-3AD203B41FA5}">
                      <a16:colId xmlns:a16="http://schemas.microsoft.com/office/drawing/2014/main" xmlns="" val="20005"/>
                    </a:ext>
                  </a:extLst>
                </a:gridCol>
                <a:gridCol w="1045029">
                  <a:extLst>
                    <a:ext uri="{9D8B030D-6E8A-4147-A177-3AD203B41FA5}">
                      <a16:colId xmlns:a16="http://schemas.microsoft.com/office/drawing/2014/main" xmlns="" val="20006"/>
                    </a:ext>
                  </a:extLst>
                </a:gridCol>
              </a:tblGrid>
              <a:tr h="210185">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State</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2008</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2009</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2010</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2011</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2012</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Total</a:t>
                      </a:r>
                    </a:p>
                  </a:txBody>
                  <a:tcPr marL="68580" marR="68580" marT="0" marB="0">
                    <a:solidFill>
                      <a:srgbClr val="849B50"/>
                    </a:solidFill>
                  </a:tcPr>
                </a:tc>
                <a:extLst>
                  <a:ext uri="{0D108BD9-81ED-4DB2-BD59-A6C34878D82A}">
                    <a16:rowId xmlns:a16="http://schemas.microsoft.com/office/drawing/2014/main" xmlns="" val="10000"/>
                  </a:ext>
                </a:extLst>
              </a:tr>
              <a:tr h="210185">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WA</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36</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38</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46</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37</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157</a:t>
                      </a:r>
                    </a:p>
                  </a:txBody>
                  <a:tcPr marL="68580" marR="68580" marT="0" marB="0">
                    <a:solidFill>
                      <a:srgbClr val="849B50">
                        <a:alpha val="30196"/>
                      </a:srgbClr>
                    </a:solidFill>
                  </a:tcPr>
                </a:tc>
                <a:extLst>
                  <a:ext uri="{0D108BD9-81ED-4DB2-BD59-A6C34878D82A}">
                    <a16:rowId xmlns:a16="http://schemas.microsoft.com/office/drawing/2014/main" xmlns="" val="10001"/>
                  </a:ext>
                </a:extLst>
              </a:tr>
              <a:tr h="210185">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OH</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64</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75</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80</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84</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303</a:t>
                      </a:r>
                    </a:p>
                  </a:txBody>
                  <a:tcPr marL="68580" marR="68580" marT="0" marB="0">
                    <a:solidFill>
                      <a:srgbClr val="849B50">
                        <a:alpha val="10196"/>
                      </a:srgbClr>
                    </a:solidFill>
                  </a:tcPr>
                </a:tc>
                <a:extLst>
                  <a:ext uri="{0D108BD9-81ED-4DB2-BD59-A6C34878D82A}">
                    <a16:rowId xmlns:a16="http://schemas.microsoft.com/office/drawing/2014/main" xmlns="" val="10002"/>
                  </a:ext>
                </a:extLst>
              </a:tr>
              <a:tr h="210185">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NC</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44</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72</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75</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75</a:t>
                      </a:r>
                    </a:p>
                  </a:txBody>
                  <a:tcPr marL="68580" marR="68580" marT="0" marB="0" anchor="ctr">
                    <a:solidFill>
                      <a:srgbClr val="849B50">
                        <a:alpha val="3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266</a:t>
                      </a:r>
                    </a:p>
                  </a:txBody>
                  <a:tcPr marL="68580" marR="68580" marT="0" marB="0">
                    <a:solidFill>
                      <a:srgbClr val="849B50">
                        <a:alpha val="30196"/>
                      </a:srgbClr>
                    </a:solidFill>
                  </a:tcPr>
                </a:tc>
                <a:extLst>
                  <a:ext uri="{0D108BD9-81ED-4DB2-BD59-A6C34878D82A}">
                    <a16:rowId xmlns:a16="http://schemas.microsoft.com/office/drawing/2014/main" xmlns="" val="10003"/>
                  </a:ext>
                </a:extLst>
              </a:tr>
              <a:tr h="210185">
                <a:tc>
                  <a:txBody>
                    <a:bodyPr/>
                    <a:lstStyle/>
                    <a:p>
                      <a:pPr marL="0" marR="0" algn="ctr">
                        <a:lnSpc>
                          <a:spcPct val="115000"/>
                        </a:lnSpc>
                        <a:spcBef>
                          <a:spcPts val="600"/>
                        </a:spcBef>
                        <a:spcAft>
                          <a:spcPts val="0"/>
                        </a:spcAft>
                      </a:pPr>
                      <a:r>
                        <a:rPr lang="en-US" sz="1200">
                          <a:effectLst/>
                          <a:latin typeface="Segoe UI" panose="020B0502040204020203" pitchFamily="34" charset="0"/>
                          <a:ea typeface="Segoe UI" panose="020B0502040204020203" pitchFamily="34" charset="0"/>
                          <a:cs typeface="Segoe UI" panose="020B0502040204020203" pitchFamily="34" charset="0"/>
                        </a:rPr>
                        <a:t>Total</a:t>
                      </a:r>
                    </a:p>
                  </a:txBody>
                  <a:tcPr marL="68580" marR="68580" marT="0" marB="0" anchor="ctr">
                    <a:solidFill>
                      <a:srgbClr val="849B50"/>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100</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157</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198</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196</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75</a:t>
                      </a:r>
                    </a:p>
                  </a:txBody>
                  <a:tcPr marL="68580" marR="68580" marT="0" marB="0" anchor="ctr">
                    <a:solidFill>
                      <a:srgbClr val="849B50">
                        <a:alpha val="10196"/>
                      </a:srgbClr>
                    </a:solidFill>
                  </a:tcPr>
                </a:tc>
                <a:tc>
                  <a:txBody>
                    <a:bodyPr/>
                    <a:lstStyle/>
                    <a:p>
                      <a:pPr marL="0" marR="0" algn="ctr">
                        <a:lnSpc>
                          <a:spcPct val="115000"/>
                        </a:lnSpc>
                        <a:spcBef>
                          <a:spcPts val="600"/>
                        </a:spcBef>
                        <a:spcAft>
                          <a:spcPts val="0"/>
                        </a:spcAft>
                      </a:pPr>
                      <a:r>
                        <a:rPr lang="en-US" sz="1200" dirty="0">
                          <a:effectLst/>
                          <a:latin typeface="Segoe UI" panose="020B0502040204020203" pitchFamily="34" charset="0"/>
                          <a:ea typeface="Segoe UI" panose="020B0502040204020203" pitchFamily="34" charset="0"/>
                          <a:cs typeface="Segoe UI" panose="020B0502040204020203" pitchFamily="34" charset="0"/>
                        </a:rPr>
                        <a:t>726</a:t>
                      </a:r>
                    </a:p>
                  </a:txBody>
                  <a:tcPr marL="68580" marR="68580" marT="0" marB="0">
                    <a:solidFill>
                      <a:srgbClr val="849B50">
                        <a:alpha val="10196"/>
                      </a:srgb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61191067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Findings</a:t>
            </a:r>
          </a:p>
        </p:txBody>
      </p:sp>
    </p:spTree>
    <p:extLst>
      <p:ext uri="{BB962C8B-B14F-4D97-AF65-F5344CB8AC3E}">
        <p14:creationId xmlns:p14="http://schemas.microsoft.com/office/powerpoint/2010/main" val="2716162126"/>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4648" y="2988230"/>
            <a:ext cx="7780712" cy="1143000"/>
          </a:xfrm>
        </p:spPr>
        <p:txBody>
          <a:bodyPr/>
          <a:lstStyle/>
          <a:p>
            <a:r>
              <a:rPr lang="en-US" sz="3600" dirty="0"/>
              <a:t>Models</a:t>
            </a:r>
          </a:p>
        </p:txBody>
      </p:sp>
    </p:spTree>
    <p:extLst>
      <p:ext uri="{BB962C8B-B14F-4D97-AF65-F5344CB8AC3E}">
        <p14:creationId xmlns:p14="http://schemas.microsoft.com/office/powerpoint/2010/main" val="68837672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Project Background and Objectives</a:t>
            </a:r>
          </a:p>
        </p:txBody>
      </p:sp>
    </p:spTree>
    <p:extLst>
      <p:ext uri="{BB962C8B-B14F-4D97-AF65-F5344CB8AC3E}">
        <p14:creationId xmlns:p14="http://schemas.microsoft.com/office/powerpoint/2010/main" val="2922770113"/>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Models</a:t>
            </a:r>
          </a:p>
        </p:txBody>
      </p:sp>
      <p:sp>
        <p:nvSpPr>
          <p:cNvPr id="3" name="Content Placeholder 2"/>
          <p:cNvSpPr>
            <a:spLocks noGrp="1"/>
          </p:cNvSpPr>
          <p:nvPr>
            <p:ph sz="quarter" idx="10"/>
          </p:nvPr>
        </p:nvSpPr>
        <p:spPr/>
        <p:txBody>
          <a:bodyPr/>
          <a:lstStyle/>
          <a:p>
            <a:r>
              <a:rPr lang="en-US" dirty="0"/>
              <a:t>Expected number of crashes are associated with available ISD</a:t>
            </a:r>
          </a:p>
          <a:p>
            <a:r>
              <a:rPr lang="en-US" dirty="0"/>
              <a:t>Models depend on:</a:t>
            </a:r>
          </a:p>
          <a:p>
            <a:pPr lvl="1"/>
            <a:r>
              <a:rPr lang="en-US" dirty="0"/>
              <a:t>Available ISD</a:t>
            </a:r>
          </a:p>
          <a:p>
            <a:pPr lvl="1"/>
            <a:r>
              <a:rPr lang="en-US" dirty="0"/>
              <a:t>Major road AADT</a:t>
            </a:r>
          </a:p>
          <a:p>
            <a:pPr lvl="1"/>
            <a:r>
              <a:rPr lang="en-US" dirty="0"/>
              <a:t>Posted speed</a:t>
            </a:r>
          </a:p>
          <a:p>
            <a:r>
              <a:rPr lang="en-US" dirty="0"/>
              <a:t>Operational and geometric characteristics significantly associated with higher crash frequency:</a:t>
            </a:r>
          </a:p>
          <a:p>
            <a:pPr lvl="1"/>
            <a:r>
              <a:rPr lang="en-US" dirty="0"/>
              <a:t>Major/minor road AADT</a:t>
            </a:r>
          </a:p>
          <a:p>
            <a:pPr lvl="1"/>
            <a:r>
              <a:rPr lang="en-US" dirty="0"/>
              <a:t>Four-leg intersection indicator</a:t>
            </a:r>
          </a:p>
          <a:p>
            <a:pPr lvl="1"/>
            <a:r>
              <a:rPr lang="en-US" dirty="0"/>
              <a:t>Left-direction indicator</a:t>
            </a:r>
          </a:p>
          <a:p>
            <a:pPr lvl="1"/>
            <a:r>
              <a:rPr lang="en-US" dirty="0"/>
              <a:t>Vertical grade on major road approach</a:t>
            </a:r>
          </a:p>
          <a:p>
            <a:pPr lvl="1"/>
            <a:r>
              <a:rPr lang="en-US" dirty="0"/>
              <a:t>Speed limit on the major road approach</a:t>
            </a:r>
          </a:p>
          <a:p>
            <a:endParaRPr lang="en-US" dirty="0"/>
          </a:p>
        </p:txBody>
      </p:sp>
    </p:spTree>
    <p:extLst>
      <p:ext uri="{BB962C8B-B14F-4D97-AF65-F5344CB8AC3E}">
        <p14:creationId xmlns:p14="http://schemas.microsoft.com/office/powerpoint/2010/main" val="544870892"/>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Considerations</a:t>
            </a:r>
          </a:p>
        </p:txBody>
      </p:sp>
      <p:sp>
        <p:nvSpPr>
          <p:cNvPr id="3" name="Content Placeholder 2"/>
          <p:cNvSpPr>
            <a:spLocks noGrp="1"/>
          </p:cNvSpPr>
          <p:nvPr>
            <p:ph sz="quarter" idx="10"/>
          </p:nvPr>
        </p:nvSpPr>
        <p:spPr/>
        <p:txBody>
          <a:bodyPr/>
          <a:lstStyle/>
          <a:p>
            <a:r>
              <a:rPr lang="en-US" dirty="0"/>
              <a:t>Safety effects of available ISD differ by </a:t>
            </a:r>
            <a:r>
              <a:rPr lang="en-US" b="1" dirty="0"/>
              <a:t>volume</a:t>
            </a:r>
            <a:r>
              <a:rPr lang="en-US" dirty="0"/>
              <a:t> and </a:t>
            </a:r>
            <a:r>
              <a:rPr lang="en-US" b="1" dirty="0"/>
              <a:t>speed limit</a:t>
            </a:r>
          </a:p>
          <a:p>
            <a:pPr lvl="1"/>
            <a:r>
              <a:rPr lang="en-US" dirty="0"/>
              <a:t>Practitioners should use this information when possible</a:t>
            </a:r>
          </a:p>
          <a:p>
            <a:pPr lvl="1"/>
            <a:r>
              <a:rPr lang="en-US" dirty="0"/>
              <a:t>If not available, practitioners can use average conditions</a:t>
            </a:r>
          </a:p>
          <a:p>
            <a:r>
              <a:rPr lang="en-US" dirty="0"/>
              <a:t>Model estimations describe relationship between </a:t>
            </a:r>
            <a:r>
              <a:rPr lang="en-US" b="1" dirty="0"/>
              <a:t>target crash frequency, available ISD, </a:t>
            </a:r>
            <a:r>
              <a:rPr lang="en-US" dirty="0"/>
              <a:t>and </a:t>
            </a:r>
            <a:r>
              <a:rPr lang="en-US" b="1" dirty="0"/>
              <a:t>other intersection characteristics</a:t>
            </a:r>
            <a:endParaRPr lang="en-US" dirty="0"/>
          </a:p>
          <a:p>
            <a:pPr lvl="1"/>
            <a:r>
              <a:rPr lang="en-US" dirty="0"/>
              <a:t>Available for </a:t>
            </a:r>
            <a:r>
              <a:rPr lang="en-US" b="1" dirty="0"/>
              <a:t>target crashes </a:t>
            </a:r>
            <a:r>
              <a:rPr lang="en-US" dirty="0"/>
              <a:t>and </a:t>
            </a:r>
            <a:r>
              <a:rPr lang="en-US" b="1" dirty="0"/>
              <a:t>target fatal and injury crashes</a:t>
            </a:r>
          </a:p>
          <a:p>
            <a:pPr lvl="1"/>
            <a:r>
              <a:rPr lang="en-US" dirty="0"/>
              <a:t>Target fatal and incapacitating injury crashes, target angle crashes, and target daytime crashes revealed similar trends between crash frequency and ISD</a:t>
            </a:r>
          </a:p>
        </p:txBody>
      </p:sp>
    </p:spTree>
    <p:extLst>
      <p:ext uri="{BB962C8B-B14F-4D97-AF65-F5344CB8AC3E}">
        <p14:creationId xmlns:p14="http://schemas.microsoft.com/office/powerpoint/2010/main" val="216793298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Crashes</a:t>
            </a:r>
          </a:p>
        </p:txBody>
      </p:sp>
      <p:sp>
        <p:nvSpPr>
          <p:cNvPr id="3" name="Content Placeholder 2"/>
          <p:cNvSpPr>
            <a:spLocks noGrp="1"/>
          </p:cNvSpPr>
          <p:nvPr>
            <p:ph sz="quarter" idx="10"/>
          </p:nvPr>
        </p:nvSpPr>
        <p:spPr/>
        <p:txBody>
          <a:bodyPr/>
          <a:lstStyle/>
          <a:p>
            <a:r>
              <a:rPr lang="en-US" dirty="0"/>
              <a:t>Three main variables capturing safety effects of available ISD and estimated parameters:</a:t>
            </a:r>
          </a:p>
          <a:p>
            <a:pPr lvl="1"/>
            <a:r>
              <a:rPr lang="en-US" dirty="0"/>
              <a:t>Speed Limit/ISD interaction (</a:t>
            </a:r>
            <a:r>
              <a:rPr lang="en-US" dirty="0" err="1"/>
              <a:t>spdlmt</a:t>
            </a:r>
            <a:r>
              <a:rPr lang="en-US" dirty="0"/>
              <a:t>/ISD)</a:t>
            </a:r>
          </a:p>
          <a:p>
            <a:pPr lvl="1"/>
            <a:r>
              <a:rPr lang="en-US" dirty="0"/>
              <a:t>Major road AADT/ISD interaction (</a:t>
            </a:r>
            <a:r>
              <a:rPr lang="en-US" dirty="0" err="1"/>
              <a:t>LmajAADT</a:t>
            </a:r>
            <a:r>
              <a:rPr lang="en-US" dirty="0"/>
              <a:t>/ISD)</a:t>
            </a:r>
          </a:p>
          <a:p>
            <a:pPr lvl="1"/>
            <a:r>
              <a:rPr lang="en-US" dirty="0"/>
              <a:t>Major road AADT/ISD interaction (</a:t>
            </a:r>
            <a:r>
              <a:rPr lang="en-US" dirty="0" err="1"/>
              <a:t>MmajAADT</a:t>
            </a:r>
            <a:r>
              <a:rPr lang="en-US" dirty="0"/>
              <a:t>/ISD)</a:t>
            </a:r>
          </a:p>
          <a:p>
            <a:r>
              <a:rPr lang="en-US" dirty="0"/>
              <a:t>Major road AADT ranges:</a:t>
            </a:r>
          </a:p>
          <a:p>
            <a:pPr lvl="1"/>
            <a:r>
              <a:rPr lang="en-US" dirty="0"/>
              <a:t>Low major road AADT: ≤ 5,000</a:t>
            </a:r>
          </a:p>
          <a:p>
            <a:pPr lvl="1"/>
            <a:r>
              <a:rPr lang="en-US" dirty="0"/>
              <a:t>Mid major road AADT: &gt; 5,000 but ≤ 15,000</a:t>
            </a:r>
          </a:p>
          <a:p>
            <a:pPr lvl="1"/>
            <a:r>
              <a:rPr lang="en-US" dirty="0"/>
              <a:t>High major road AADT: &gt; 15,000</a:t>
            </a:r>
          </a:p>
          <a:p>
            <a:endParaRPr lang="en-US" dirty="0"/>
          </a:p>
          <a:p>
            <a:pPr lvl="1"/>
            <a:endParaRPr lang="en-US" dirty="0"/>
          </a:p>
        </p:txBody>
      </p:sp>
    </p:spTree>
    <p:extLst>
      <p:ext uri="{BB962C8B-B14F-4D97-AF65-F5344CB8AC3E}">
        <p14:creationId xmlns:p14="http://schemas.microsoft.com/office/powerpoint/2010/main" val="347917819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Estimation Results for Expected Number of Target Crashes</a:t>
            </a:r>
          </a:p>
        </p:txBody>
      </p:sp>
      <p:graphicFrame>
        <p:nvGraphicFramePr>
          <p:cNvPr id="4" name="Table 3"/>
          <p:cNvGraphicFramePr>
            <a:graphicFrameLocks noGrp="1"/>
          </p:cNvGraphicFramePr>
          <p:nvPr>
            <p:extLst>
              <p:ext uri="{D42A27DB-BD31-4B8C-83A1-F6EECF244321}">
                <p14:modId xmlns:p14="http://schemas.microsoft.com/office/powerpoint/2010/main" val="3993329108"/>
              </p:ext>
            </p:extLst>
          </p:nvPr>
        </p:nvGraphicFramePr>
        <p:xfrm>
          <a:off x="812353" y="1417639"/>
          <a:ext cx="7425559" cy="5288714"/>
        </p:xfrm>
        <a:graphic>
          <a:graphicData uri="http://schemas.openxmlformats.org/drawingml/2006/table">
            <a:tbl>
              <a:tblPr firstRow="1" firstCol="1" bandRow="1">
                <a:tableStyleId>{F5AB1C69-6EDB-4FF4-983F-18BD219EF322}</a:tableStyleId>
              </a:tblPr>
              <a:tblGrid>
                <a:gridCol w="2795184">
                  <a:extLst>
                    <a:ext uri="{9D8B030D-6E8A-4147-A177-3AD203B41FA5}">
                      <a16:colId xmlns:a16="http://schemas.microsoft.com/office/drawing/2014/main" xmlns="" val="2176458151"/>
                    </a:ext>
                  </a:extLst>
                </a:gridCol>
                <a:gridCol w="1211441">
                  <a:extLst>
                    <a:ext uri="{9D8B030D-6E8A-4147-A177-3AD203B41FA5}">
                      <a16:colId xmlns:a16="http://schemas.microsoft.com/office/drawing/2014/main" xmlns="" val="1684614615"/>
                    </a:ext>
                  </a:extLst>
                </a:gridCol>
                <a:gridCol w="1175381">
                  <a:extLst>
                    <a:ext uri="{9D8B030D-6E8A-4147-A177-3AD203B41FA5}">
                      <a16:colId xmlns:a16="http://schemas.microsoft.com/office/drawing/2014/main" xmlns="" val="1408318102"/>
                    </a:ext>
                  </a:extLst>
                </a:gridCol>
                <a:gridCol w="1068172">
                  <a:extLst>
                    <a:ext uri="{9D8B030D-6E8A-4147-A177-3AD203B41FA5}">
                      <a16:colId xmlns:a16="http://schemas.microsoft.com/office/drawing/2014/main" xmlns="" val="705408311"/>
                    </a:ext>
                  </a:extLst>
                </a:gridCol>
                <a:gridCol w="1175381">
                  <a:extLst>
                    <a:ext uri="{9D8B030D-6E8A-4147-A177-3AD203B41FA5}">
                      <a16:colId xmlns:a16="http://schemas.microsoft.com/office/drawing/2014/main" xmlns="" val="2729074298"/>
                    </a:ext>
                  </a:extLst>
                </a:gridCol>
              </a:tblGrid>
              <a:tr h="793664">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Variable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Coefficient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Standard</a:t>
                      </a:r>
                      <a:endParaRPr lang="en-US" sz="2000" dirty="0">
                        <a:effectLst/>
                        <a:latin typeface="Segoe UI Semilight" panose="020B0402040204020203" pitchFamily="34" charset="0"/>
                        <a:cs typeface="Segoe UI Semilight" panose="020B0402040204020203" pitchFamily="34" charset="0"/>
                      </a:endParaRPr>
                    </a:p>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Error</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Z-Score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P-Value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extLst>
                  <a:ext uri="{0D108BD9-81ED-4DB2-BD59-A6C34878D82A}">
                    <a16:rowId xmlns:a16="http://schemas.microsoft.com/office/drawing/2014/main" xmlns="" val="3859596657"/>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Constant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-8.147</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1.382</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-5.90</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&lt;0.001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372134888"/>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β1 (log-</a:t>
                      </a:r>
                      <a:r>
                        <a:rPr lang="en-US" sz="1800" dirty="0" err="1">
                          <a:effectLst/>
                          <a:latin typeface="Segoe UI Semilight" panose="020B0402040204020203" pitchFamily="34" charset="0"/>
                          <a:cs typeface="Segoe UI Semilight" panose="020B0402040204020203" pitchFamily="34" charset="0"/>
                        </a:rPr>
                        <a:t>majAADT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0.244</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0.120</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2.04</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0.042</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1325590158"/>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β2 (log-</a:t>
                      </a:r>
                      <a:r>
                        <a:rPr lang="en-US" sz="1800" dirty="0" err="1">
                          <a:effectLst/>
                          <a:latin typeface="Segoe UI Semilight" panose="020B0402040204020203" pitchFamily="34" charset="0"/>
                          <a:cs typeface="Segoe UI Semilight" panose="020B0402040204020203" pitchFamily="34" charset="0"/>
                        </a:rPr>
                        <a:t>minAADT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0.536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0.072</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7.42</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&lt;0.001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1656259047"/>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β3 (</a:t>
                      </a:r>
                      <a:r>
                        <a:rPr lang="en-US" sz="1800" dirty="0" err="1">
                          <a:effectLst/>
                          <a:latin typeface="Segoe UI Semilight" panose="020B0402040204020203" pitchFamily="34" charset="0"/>
                          <a:cs typeface="Segoe UI Semilight" panose="020B0402040204020203" pitchFamily="34" charset="0"/>
                        </a:rPr>
                        <a:t>LmajAADT</a:t>
                      </a:r>
                      <a:r>
                        <a:rPr lang="en-US" sz="1800" dirty="0">
                          <a:effectLst/>
                          <a:latin typeface="Segoe UI Semilight" panose="020B0402040204020203" pitchFamily="34" charset="0"/>
                          <a:cs typeface="Segoe UI Semilight" panose="020B0402040204020203" pitchFamily="34" charset="0"/>
                        </a:rPr>
                        <a:t>/</a:t>
                      </a:r>
                      <a:r>
                        <a:rPr lang="en-US" sz="1800" dirty="0" err="1">
                          <a:effectLst/>
                          <a:latin typeface="Segoe UI Semilight" panose="020B0402040204020203" pitchFamily="34" charset="0"/>
                          <a:cs typeface="Segoe UI Semilight" panose="020B0402040204020203" pitchFamily="34" charset="0"/>
                        </a:rPr>
                        <a:t>avaiISD</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-243.0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185.3</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-1.31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0.190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441467511"/>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β4 (</a:t>
                      </a:r>
                      <a:r>
                        <a:rPr lang="en-US" sz="1800" dirty="0" err="1">
                          <a:effectLst/>
                          <a:latin typeface="Segoe UI Semilight" panose="020B0402040204020203" pitchFamily="34" charset="0"/>
                          <a:cs typeface="Segoe UI Semilight" panose="020B0402040204020203" pitchFamily="34" charset="0"/>
                        </a:rPr>
                        <a:t>MmajAADT</a:t>
                      </a:r>
                      <a:r>
                        <a:rPr lang="en-US" sz="1800" dirty="0">
                          <a:effectLst/>
                          <a:latin typeface="Segoe UI Semilight" panose="020B0402040204020203" pitchFamily="34" charset="0"/>
                          <a:cs typeface="Segoe UI Semilight" panose="020B0402040204020203" pitchFamily="34" charset="0"/>
                        </a:rPr>
                        <a:t>/</a:t>
                      </a:r>
                      <a:r>
                        <a:rPr lang="en-US" sz="1800" dirty="0" err="1">
                          <a:effectLst/>
                          <a:latin typeface="Segoe UI Semilight" panose="020B0402040204020203" pitchFamily="34" charset="0"/>
                          <a:cs typeface="Segoe UI Semilight" panose="020B0402040204020203" pitchFamily="34" charset="0"/>
                        </a:rPr>
                        <a:t>avaiISD</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-177.8</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86.53</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-2.06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0.040</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1706020479"/>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β5 (LT)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0.334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0.120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2.79</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0.005</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1857098503"/>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β6 (</a:t>
                      </a:r>
                      <a:r>
                        <a:rPr lang="en-US" sz="1800" dirty="0" err="1">
                          <a:effectLst/>
                          <a:latin typeface="Segoe UI Semilight" panose="020B0402040204020203" pitchFamily="34" charset="0"/>
                          <a:cs typeface="Segoe UI Semilight" panose="020B0402040204020203" pitchFamily="34" charset="0"/>
                        </a:rPr>
                        <a:t>fourleg</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0.845</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0.126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6.68</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&lt;0.001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134422508"/>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β7 (median)</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-0.016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0.166</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-0.09</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0.925</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949272897"/>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β8 (</a:t>
                      </a:r>
                      <a:r>
                        <a:rPr lang="en-US" sz="1800" dirty="0" err="1">
                          <a:effectLst/>
                          <a:latin typeface="Segoe UI Semilight" panose="020B0402040204020203" pitchFamily="34" charset="0"/>
                          <a:cs typeface="Segoe UI Semilight" panose="020B0402040204020203" pitchFamily="34" charset="0"/>
                        </a:rPr>
                        <a:t>spdlmt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-0.021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0.008</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-2.75</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0.006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4131169594"/>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β9 (</a:t>
                      </a:r>
                      <a:r>
                        <a:rPr lang="en-US" sz="1800" dirty="0" err="1">
                          <a:effectLst/>
                          <a:latin typeface="Segoe UI Semilight" panose="020B0402040204020203" pitchFamily="34" charset="0"/>
                          <a:cs typeface="Segoe UI Semilight" panose="020B0402040204020203" pitchFamily="34" charset="0"/>
                        </a:rPr>
                        <a:t>spdlmt</a:t>
                      </a:r>
                      <a:r>
                        <a:rPr lang="en-US" sz="1800" dirty="0">
                          <a:effectLst/>
                          <a:latin typeface="Segoe UI Semilight" panose="020B0402040204020203" pitchFamily="34" charset="0"/>
                          <a:cs typeface="Segoe UI Semilight" panose="020B0402040204020203" pitchFamily="34" charset="0"/>
                        </a:rPr>
                        <a:t>/ISD)</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7.194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2.450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2.94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0.003</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1731694961"/>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β10 (grd500)</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-0.061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0.026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-2.32</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0.021</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546569576"/>
                  </a:ext>
                </a:extLst>
              </a:tr>
              <a:tr h="318810">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β11 (</a:t>
                      </a:r>
                      <a:r>
                        <a:rPr lang="en-US" sz="1800" dirty="0" err="1">
                          <a:effectLst/>
                          <a:latin typeface="Segoe UI Semilight" panose="020B0402040204020203" pitchFamily="34" charset="0"/>
                          <a:cs typeface="Segoe UI Semilight" panose="020B0402040204020203" pitchFamily="34" charset="0"/>
                        </a:rPr>
                        <a:t>lnT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gridSpan="4">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1 (exposure)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45361910"/>
                  </a:ext>
                </a:extLst>
              </a:tr>
              <a:tr h="34952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Dispersion (</a:t>
                      </a:r>
                      <a:r>
                        <a:rPr lang="en-US" sz="2000" dirty="0">
                          <a:effectLst/>
                          <a:latin typeface="Segoe UI Semilight" panose="020B0402040204020203" pitchFamily="34" charset="0"/>
                          <a:cs typeface="Segoe UI Semilight" panose="020B0402040204020203" pitchFamily="34" charset="0"/>
                        </a:rPr>
                        <a:t>α</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2.66</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0.278</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 </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 </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269019609"/>
                  </a:ext>
                </a:extLst>
              </a:tr>
              <a:tr h="318810">
                <a:tc gridSpan="5">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N = 1653; Log-likelihood = -1296.89; Pseudo R</a:t>
                      </a:r>
                      <a:r>
                        <a:rPr lang="en-US" sz="1800" baseline="30000" dirty="0">
                          <a:effectLst/>
                          <a:latin typeface="Segoe UI Semilight" panose="020B0402040204020203" pitchFamily="34" charset="0"/>
                          <a:cs typeface="Segoe UI Semilight" panose="020B0402040204020203" pitchFamily="34" charset="0"/>
                        </a:rPr>
                        <a:t>2</a:t>
                      </a:r>
                      <a:r>
                        <a:rPr lang="en-US" sz="1800" dirty="0">
                          <a:effectLst/>
                          <a:latin typeface="Segoe UI Semilight" panose="020B0402040204020203" pitchFamily="34" charset="0"/>
                          <a:cs typeface="Segoe UI Semilight" panose="020B0402040204020203" pitchFamily="34" charset="0"/>
                        </a:rPr>
                        <a:t> = 0.055</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4058126763"/>
                  </a:ext>
                </a:extLst>
              </a:tr>
            </a:tbl>
          </a:graphicData>
        </a:graphic>
      </p:graphicFrame>
    </p:spTree>
    <p:extLst>
      <p:ext uri="{BB962C8B-B14F-4D97-AF65-F5344CB8AC3E}">
        <p14:creationId xmlns:p14="http://schemas.microsoft.com/office/powerpoint/2010/main" val="2291594979"/>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Crashes </a:t>
            </a:r>
            <a:r>
              <a:rPr lang="en-US" dirty="0" err="1"/>
              <a:t>CMFunctions</a:t>
            </a:r>
            <a:endParaRPr lang="en-US" dirty="0"/>
          </a:p>
        </p:txBody>
      </p:sp>
      <p:pic>
        <p:nvPicPr>
          <p:cNvPr id="4" name="Content Placeholder 3"/>
          <p:cNvPicPr>
            <a:picLocks noGrp="1" noChangeAspect="1"/>
          </p:cNvPicPr>
          <p:nvPr>
            <p:ph sz="quarter" idx="10"/>
          </p:nvPr>
        </p:nvPicPr>
        <p:blipFill>
          <a:blip r:embed="rId2" cstate="print">
            <a:extLst>
              <a:ext uri="{28A0092B-C50C-407E-A947-70E740481C1C}">
                <a14:useLocalDpi xmlns:a14="http://schemas.microsoft.com/office/drawing/2010/main" val="0"/>
              </a:ext>
            </a:extLst>
          </a:blip>
          <a:srcRect/>
          <a:stretch>
            <a:fillRect/>
          </a:stretch>
        </p:blipFill>
        <p:spPr bwMode="auto">
          <a:xfrm>
            <a:off x="-409215" y="1502002"/>
            <a:ext cx="9513542" cy="1097280"/>
          </a:xfrm>
          <a:prstGeom prst="rect">
            <a:avLst/>
          </a:prstGeom>
          <a:noFill/>
          <a:ln>
            <a:noFill/>
          </a:ln>
        </p:spPr>
      </p:pic>
      <mc:AlternateContent xmlns:mc="http://schemas.openxmlformats.org/markup-compatibility/2006" xmlns:a14="http://schemas.microsoft.com/office/drawing/2010/main">
        <mc:Choice Requires="a14">
          <p:sp>
            <p:nvSpPr>
              <p:cNvPr id="5" name="Content Placeholder 2"/>
              <p:cNvSpPr txBox="1">
                <a:spLocks/>
              </p:cNvSpPr>
              <p:nvPr/>
            </p:nvSpPr>
            <p:spPr bwMode="auto">
              <a:xfrm>
                <a:off x="457298" y="2535243"/>
                <a:ext cx="8392412" cy="4035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75" indent="-396875">
                  <a:buNone/>
                </a:pPr>
                <a:r>
                  <a:rPr lang="en-US" dirty="0"/>
                  <a:t>Where:</a:t>
                </a:r>
              </a:p>
              <a:p>
                <a14:m>
                  <m:oMath xmlns:m="http://schemas.openxmlformats.org/officeDocument/2006/math">
                    <m:sSub>
                      <m:sSubPr>
                        <m:ctrlPr>
                          <a:rPr lang="en-US" i="1">
                            <a:latin typeface="Cambria Math"/>
                          </a:rPr>
                        </m:ctrlPr>
                      </m:sSubPr>
                      <m:e>
                        <m:r>
                          <a:rPr lang="en-US" i="1">
                            <a:latin typeface="Cambria Math" panose="02040503050406030204" pitchFamily="18" charset="0"/>
                          </a:rPr>
                          <m:t>𝐶𝑀𝐹</m:t>
                        </m:r>
                      </m:e>
                      <m:sub>
                        <m:sSub>
                          <m:sSubPr>
                            <m:ctrlPr>
                              <a:rPr lang="en-US" i="1">
                                <a:latin typeface="Cambria Math"/>
                              </a:rPr>
                            </m:ctrlPr>
                          </m:sSubPr>
                          <m:e>
                            <m:r>
                              <a:rPr lang="en-US" i="1">
                                <a:latin typeface="Cambria Math" panose="02040503050406030204" pitchFamily="18" charset="0"/>
                              </a:rPr>
                              <m:t>𝑇</m:t>
                            </m:r>
                          </m:e>
                          <m:sub>
                            <m:r>
                              <a:rPr lang="en-US" i="1">
                                <a:latin typeface="Cambria Math" panose="02040503050406030204" pitchFamily="18" charset="0"/>
                              </a:rPr>
                              <m:t>𝑖</m:t>
                            </m:r>
                          </m:sub>
                        </m:sSub>
                      </m:sub>
                    </m:sSub>
                  </m:oMath>
                </a14:m>
                <a:r>
                  <a:rPr lang="en-US" dirty="0"/>
                  <a:t> = Target crash CMF for condition of interest </a:t>
                </a:r>
                <a:r>
                  <a:rPr lang="en-US" i="1" dirty="0"/>
                  <a:t>i</a:t>
                </a:r>
                <a:r>
                  <a:rPr lang="en-US" dirty="0"/>
                  <a:t> (where </a:t>
                </a:r>
                <a:r>
                  <a:rPr lang="en-US" i="1" dirty="0"/>
                  <a:t>i </a:t>
                </a:r>
                <a:r>
                  <a:rPr lang="en-US" dirty="0"/>
                  <a:t>= 1 for proposed condition and </a:t>
                </a:r>
                <a:r>
                  <a:rPr lang="en-US" i="1" dirty="0"/>
                  <a:t>i</a:t>
                </a:r>
                <a:r>
                  <a:rPr lang="en-US" dirty="0"/>
                  <a:t> = 2 for existing condition).</a:t>
                </a:r>
              </a:p>
              <a:p>
                <a:r>
                  <a:rPr lang="en-US" i="1" dirty="0"/>
                  <a:t>PSL</a:t>
                </a:r>
                <a:r>
                  <a:rPr lang="en-US" dirty="0"/>
                  <a:t> = Posted speed (in mph).</a:t>
                </a:r>
              </a:p>
              <a:p>
                <a:r>
                  <a:rPr lang="en-US" i="1" dirty="0" err="1"/>
                  <a:t>LowAADT</a:t>
                </a:r>
                <a:r>
                  <a:rPr lang="en-US" i="1" baseline="-25000" dirty="0" err="1"/>
                  <a:t>maj</a:t>
                </a:r>
                <a:r>
                  <a:rPr lang="en-US" dirty="0"/>
                  <a:t> = 1 if major road AADT ≤ 5,000; otherwise 0.</a:t>
                </a:r>
              </a:p>
              <a:p>
                <a:r>
                  <a:rPr lang="en-US" i="1" dirty="0" err="1"/>
                  <a:t>MidAADT</a:t>
                </a:r>
                <a:r>
                  <a:rPr lang="en-US" i="1" baseline="-25000" dirty="0" err="1"/>
                  <a:t>maj</a:t>
                </a:r>
                <a:r>
                  <a:rPr lang="en-US" dirty="0"/>
                  <a:t> = 1 if 5,000 &lt; major road AADT ≤ 15,000; otherwise 0.</a:t>
                </a:r>
              </a:p>
              <a:p>
                <a:r>
                  <a:rPr lang="en-US" i="1" dirty="0" err="1"/>
                  <a:t>ISD</a:t>
                </a:r>
                <a:r>
                  <a:rPr lang="en-US" i="1" baseline="-25000" dirty="0" err="1"/>
                  <a:t>i</a:t>
                </a:r>
                <a:r>
                  <a:rPr lang="en-US" dirty="0"/>
                  <a:t> = Proposed or existing available intersection sight distance for the condition of interest </a:t>
                </a:r>
                <a:r>
                  <a:rPr lang="en-US" i="1" dirty="0"/>
                  <a:t>i</a:t>
                </a:r>
                <a:r>
                  <a:rPr lang="en-US" dirty="0"/>
                  <a:t> (where </a:t>
                </a:r>
                <a:r>
                  <a:rPr lang="en-US" i="1" dirty="0"/>
                  <a:t>i</a:t>
                </a:r>
                <a:r>
                  <a:rPr lang="en-US" dirty="0"/>
                  <a:t> = 1 for proposed condition and </a:t>
                </a:r>
                <a:r>
                  <a:rPr lang="en-US" i="1" dirty="0"/>
                  <a:t>i</a:t>
                </a:r>
                <a:r>
                  <a:rPr lang="en-US" dirty="0"/>
                  <a:t> = 2 for existing condition) (in </a:t>
                </a:r>
                <a:r>
                  <a:rPr lang="en-US" dirty="0" err="1"/>
                  <a:t>ft</a:t>
                </a:r>
                <a:r>
                  <a:rPr lang="en-US" dirty="0"/>
                  <a:t>).</a:t>
                </a:r>
              </a:p>
              <a:p>
                <a:r>
                  <a:rPr lang="en-US" i="1" dirty="0" err="1"/>
                  <a:t>ISD</a:t>
                </a:r>
                <a:r>
                  <a:rPr lang="en-US" i="1" baseline="-25000" dirty="0" err="1"/>
                  <a:t>base</a:t>
                </a:r>
                <a:r>
                  <a:rPr lang="en-US" dirty="0"/>
                  <a:t> = Base intersection sight distance for an approach direction (in </a:t>
                </a:r>
                <a:r>
                  <a:rPr lang="en-US" dirty="0" err="1"/>
                  <a:t>ft</a:t>
                </a:r>
                <a:r>
                  <a:rPr lang="en-US" dirty="0"/>
                  <a:t>). For practical applications, this values is assumed to be 1,320 ft.</a:t>
                </a:r>
              </a:p>
              <a:p>
                <a:pPr marL="396875" indent="-396875">
                  <a:buNone/>
                </a:pPr>
                <a:endParaRPr lang="en-US" dirty="0"/>
              </a:p>
              <a:p>
                <a:pPr marL="396875" indent="-396875">
                  <a:buNone/>
                </a:pP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bwMode="auto">
              <a:xfrm>
                <a:off x="457298" y="2535243"/>
                <a:ext cx="8392412" cy="4035875"/>
              </a:xfrm>
              <a:prstGeom prst="rect">
                <a:avLst/>
              </a:prstGeom>
              <a:blipFill>
                <a:blip r:embed="rId3"/>
                <a:stretch>
                  <a:fillRect l="-726" t="-755" r="-1307" b="-5589"/>
                </a:stretch>
              </a:blipFill>
              <a:ln w="9525">
                <a:no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4095435012"/>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Crashes CMF for Approach Direction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530870" y="2822125"/>
                <a:ext cx="7780614" cy="4035875"/>
              </a:xfrm>
            </p:spPr>
            <p:txBody>
              <a:bodyPr/>
              <a:lstStyle/>
              <a:p>
                <a:pPr marL="396875" indent="-396875">
                  <a:buNone/>
                </a:pPr>
                <a:r>
                  <a:rPr lang="en-US" dirty="0"/>
                  <a:t>Where:</a:t>
                </a:r>
              </a:p>
              <a:p>
                <a:pPr marL="398462" indent="0">
                  <a:buNone/>
                </a:pPr>
                <a14:m>
                  <m:oMath xmlns:m="http://schemas.openxmlformats.org/officeDocument/2006/math">
                    <m:sSub>
                      <m:sSubPr>
                        <m:ctrlPr>
                          <a:rPr lang="en-US" i="1">
                            <a:latin typeface="Cambria Math"/>
                          </a:rPr>
                        </m:ctrlPr>
                      </m:sSubPr>
                      <m:e>
                        <m:r>
                          <a:rPr lang="en-US" i="1">
                            <a:latin typeface="Cambria Math" panose="02040503050406030204" pitchFamily="18" charset="0"/>
                          </a:rPr>
                          <m:t>𝐶𝑀𝐹</m:t>
                        </m:r>
                      </m:e>
                      <m:sub>
                        <m:r>
                          <a:rPr lang="en-US" i="1">
                            <a:latin typeface="Cambria Math" panose="02040503050406030204" pitchFamily="18" charset="0"/>
                          </a:rPr>
                          <m:t>𝑇</m:t>
                        </m:r>
                      </m:sub>
                    </m:sSub>
                  </m:oMath>
                </a14:m>
                <a:r>
                  <a:rPr lang="en-US" dirty="0"/>
                  <a:t> = CMF for target crashes for an approach direction. </a:t>
                </a:r>
              </a:p>
              <a:p>
                <a:pPr marL="398462" indent="0">
                  <a:buNone/>
                </a:pPr>
                <a:endParaRPr lang="en-US" dirty="0"/>
              </a:p>
              <a:p>
                <a:pPr marL="398462" indent="0">
                  <a:buNone/>
                </a:pPr>
                <a:endParaRPr lang="en-US" dirty="0"/>
              </a:p>
              <a:p>
                <a:pPr marL="396875" indent="-396875">
                  <a:buNone/>
                </a:pPr>
                <a:r>
                  <a:rPr lang="en-US" dirty="0"/>
                  <a:t>Note: Compute the CMF for target crashes for an approach direction by using the </a:t>
                </a:r>
                <a:r>
                  <a:rPr lang="en-US" b="1" dirty="0"/>
                  <a:t>proposed ISD in the numerator </a:t>
                </a:r>
                <a:r>
                  <a:rPr lang="en-US" dirty="0"/>
                  <a:t>and using the </a:t>
                </a:r>
                <a:r>
                  <a:rPr lang="en-US" b="1" dirty="0"/>
                  <a:t>existing ISD condition as the base ISD </a:t>
                </a:r>
                <a:r>
                  <a:rPr lang="en-US" dirty="0"/>
                  <a:t>when calculating the target crash CMF for condition of interest</a:t>
                </a:r>
              </a:p>
              <a:p>
                <a:pPr marL="396875" indent="-396875">
                  <a:buNone/>
                </a:pPr>
                <a:endParaRPr lang="en-US" dirty="0"/>
              </a:p>
              <a:p>
                <a:pPr marL="396875" indent="-396875">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530870" y="2822125"/>
                <a:ext cx="7780614" cy="4035875"/>
              </a:xfrm>
              <a:blipFill>
                <a:blip r:embed="rId2"/>
                <a:stretch>
                  <a:fillRect l="-784" t="-755"/>
                </a:stretch>
              </a:blipFill>
            </p:spPr>
            <p:txBody>
              <a:bodyPr/>
              <a:lstStyle/>
              <a:p>
                <a:r>
                  <a:rPr lang="en-US">
                    <a:noFill/>
                  </a:rPr>
                  <a:t> </a:t>
                </a:r>
              </a:p>
            </p:txBody>
          </p:sp>
        </mc:Fallback>
      </mc:AlternateContent>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28571"/>
          <a:stretch/>
        </p:blipFill>
        <p:spPr bwMode="auto">
          <a:xfrm>
            <a:off x="-1403754" y="1527699"/>
            <a:ext cx="11649861" cy="7315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721080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Fatal and Injury Crashes</a:t>
            </a:r>
          </a:p>
        </p:txBody>
      </p:sp>
      <p:sp>
        <p:nvSpPr>
          <p:cNvPr id="3" name="Content Placeholder 2"/>
          <p:cNvSpPr>
            <a:spLocks noGrp="1"/>
          </p:cNvSpPr>
          <p:nvPr>
            <p:ph sz="quarter" idx="10"/>
          </p:nvPr>
        </p:nvSpPr>
        <p:spPr/>
        <p:txBody>
          <a:bodyPr/>
          <a:lstStyle/>
          <a:p>
            <a:r>
              <a:rPr lang="en-US" dirty="0"/>
              <a:t>General trends and directions of safety effects were consistent with target crash model</a:t>
            </a:r>
          </a:p>
          <a:p>
            <a:r>
              <a:rPr lang="en-US" dirty="0"/>
              <a:t>Major road AADT categories:</a:t>
            </a:r>
          </a:p>
          <a:p>
            <a:pPr lvl="1"/>
            <a:r>
              <a:rPr lang="en-US" dirty="0"/>
              <a:t>Low-mid major road AADT: ≤ 15,000</a:t>
            </a:r>
          </a:p>
          <a:p>
            <a:pPr lvl="1"/>
            <a:r>
              <a:rPr lang="en-US" dirty="0"/>
              <a:t>High major road AADT: &gt; 15,000</a:t>
            </a:r>
          </a:p>
          <a:p>
            <a:endParaRPr lang="en-US" dirty="0"/>
          </a:p>
        </p:txBody>
      </p:sp>
    </p:spTree>
    <p:extLst>
      <p:ext uri="{BB962C8B-B14F-4D97-AF65-F5344CB8AC3E}">
        <p14:creationId xmlns:p14="http://schemas.microsoft.com/office/powerpoint/2010/main" val="185906519"/>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51902" cy="1143000"/>
          </a:xfrm>
        </p:spPr>
        <p:txBody>
          <a:bodyPr/>
          <a:lstStyle/>
          <a:p>
            <a:r>
              <a:rPr lang="en-US" dirty="0"/>
              <a:t>Model Estimation Results for Expected Number of Target Fatal and Injury Crashes</a:t>
            </a:r>
          </a:p>
        </p:txBody>
      </p:sp>
      <p:graphicFrame>
        <p:nvGraphicFramePr>
          <p:cNvPr id="4" name="Table 3"/>
          <p:cNvGraphicFramePr>
            <a:graphicFrameLocks noGrp="1" noChangeAspect="1"/>
          </p:cNvGraphicFramePr>
          <p:nvPr>
            <p:extLst>
              <p:ext uri="{D42A27DB-BD31-4B8C-83A1-F6EECF244321}">
                <p14:modId xmlns:p14="http://schemas.microsoft.com/office/powerpoint/2010/main" val="4049607713"/>
              </p:ext>
            </p:extLst>
          </p:nvPr>
        </p:nvGraphicFramePr>
        <p:xfrm>
          <a:off x="944674" y="1551056"/>
          <a:ext cx="7293238" cy="5144030"/>
        </p:xfrm>
        <a:graphic>
          <a:graphicData uri="http://schemas.openxmlformats.org/drawingml/2006/table">
            <a:tbl>
              <a:tblPr firstRow="1" firstCol="1" bandRow="1">
                <a:tableStyleId>{F5AB1C69-6EDB-4FF4-983F-18BD219EF322}</a:tableStyleId>
              </a:tblPr>
              <a:tblGrid>
                <a:gridCol w="2745374">
                  <a:extLst>
                    <a:ext uri="{9D8B030D-6E8A-4147-A177-3AD203B41FA5}">
                      <a16:colId xmlns:a16="http://schemas.microsoft.com/office/drawing/2014/main" xmlns="" val="3962054015"/>
                    </a:ext>
                  </a:extLst>
                </a:gridCol>
                <a:gridCol w="1189853">
                  <a:extLst>
                    <a:ext uri="{9D8B030D-6E8A-4147-A177-3AD203B41FA5}">
                      <a16:colId xmlns:a16="http://schemas.microsoft.com/office/drawing/2014/main" xmlns="" val="2315275814"/>
                    </a:ext>
                  </a:extLst>
                </a:gridCol>
                <a:gridCol w="1154436">
                  <a:extLst>
                    <a:ext uri="{9D8B030D-6E8A-4147-A177-3AD203B41FA5}">
                      <a16:colId xmlns:a16="http://schemas.microsoft.com/office/drawing/2014/main" xmlns="" val="2516824026"/>
                    </a:ext>
                  </a:extLst>
                </a:gridCol>
                <a:gridCol w="1049139">
                  <a:extLst>
                    <a:ext uri="{9D8B030D-6E8A-4147-A177-3AD203B41FA5}">
                      <a16:colId xmlns:a16="http://schemas.microsoft.com/office/drawing/2014/main" xmlns="" val="3212897244"/>
                    </a:ext>
                  </a:extLst>
                </a:gridCol>
                <a:gridCol w="1154436">
                  <a:extLst>
                    <a:ext uri="{9D8B030D-6E8A-4147-A177-3AD203B41FA5}">
                      <a16:colId xmlns:a16="http://schemas.microsoft.com/office/drawing/2014/main" xmlns="" val="1723460361"/>
                    </a:ext>
                  </a:extLst>
                </a:gridCol>
              </a:tblGrid>
              <a:tr h="821635">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Variable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Coefficient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Standard</a:t>
                      </a:r>
                      <a:endParaRPr lang="en-US" sz="2000" dirty="0">
                        <a:effectLst/>
                        <a:latin typeface="Segoe UI Semilight" panose="020B0402040204020203" pitchFamily="34" charset="0"/>
                        <a:cs typeface="Segoe UI Semilight" panose="020B0402040204020203" pitchFamily="34" charset="0"/>
                      </a:endParaRPr>
                    </a:p>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Error</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Z-Score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P-Value</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ctr">
                    <a:solidFill>
                      <a:srgbClr val="849B50">
                        <a:alpha val="80000"/>
                      </a:srgbClr>
                    </a:solidFill>
                  </a:tcPr>
                </a:tc>
                <a:extLst>
                  <a:ext uri="{0D108BD9-81ED-4DB2-BD59-A6C34878D82A}">
                    <a16:rowId xmlns:a16="http://schemas.microsoft.com/office/drawing/2014/main" xmlns="" val="2780095531"/>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Constant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-8.234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1.431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-5.75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&lt;0.001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0587170"/>
                  </a:ext>
                </a:extLst>
              </a:tr>
              <a:tr h="330046">
                <a:tc>
                  <a:txBody>
                    <a:bodyPr/>
                    <a:lstStyle/>
                    <a:p>
                      <a:pPr marL="0" marR="0">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β1 (log-majAADT)</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0.115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0.117</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0.98</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0.325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659943287"/>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β2 (log-</a:t>
                      </a:r>
                      <a:r>
                        <a:rPr lang="en-US" sz="1800" dirty="0" err="1">
                          <a:effectLst/>
                          <a:latin typeface="Segoe UI Semilight" panose="020B0402040204020203" pitchFamily="34" charset="0"/>
                          <a:cs typeface="Segoe UI Semilight" panose="020B0402040204020203" pitchFamily="34" charset="0"/>
                        </a:rPr>
                        <a:t>minAADT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0.498</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0.090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5.55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&lt;0.001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269678063"/>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β3 (</a:t>
                      </a:r>
                      <a:r>
                        <a:rPr lang="en-US" sz="1800" dirty="0" err="1">
                          <a:effectLst/>
                          <a:latin typeface="Segoe UI Semilight" panose="020B0402040204020203" pitchFamily="34" charset="0"/>
                          <a:cs typeface="Segoe UI Semilight" panose="020B0402040204020203" pitchFamily="34" charset="0"/>
                        </a:rPr>
                        <a:t>LMmajAADT</a:t>
                      </a:r>
                      <a:r>
                        <a:rPr lang="en-US" sz="1800" dirty="0">
                          <a:effectLst/>
                          <a:latin typeface="Segoe UI Semilight" panose="020B0402040204020203" pitchFamily="34" charset="0"/>
                          <a:cs typeface="Segoe UI Semilight" panose="020B0402040204020203" pitchFamily="34" charset="0"/>
                        </a:rPr>
                        <a:t>/</a:t>
                      </a:r>
                      <a:r>
                        <a:rPr lang="en-US" sz="1800" dirty="0" err="1">
                          <a:effectLst/>
                          <a:latin typeface="Segoe UI Semilight" panose="020B0402040204020203" pitchFamily="34" charset="0"/>
                          <a:cs typeface="Segoe UI Semilight" panose="020B0402040204020203" pitchFamily="34" charset="0"/>
                        </a:rPr>
                        <a:t>avaiISD</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-155.5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108.6</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-1.43</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0.152</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797371495"/>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β4 (LT)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0.507</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0.152</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3.33</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0.001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431010811"/>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β5 (</a:t>
                      </a:r>
                      <a:r>
                        <a:rPr lang="en-US" sz="1800" dirty="0" err="1">
                          <a:effectLst/>
                          <a:latin typeface="Segoe UI Semilight" panose="020B0402040204020203" pitchFamily="34" charset="0"/>
                          <a:cs typeface="Segoe UI Semilight" panose="020B0402040204020203" pitchFamily="34" charset="0"/>
                        </a:rPr>
                        <a:t>fourleg</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0.953</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0.162</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5.89</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&lt;0.001</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436914604"/>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β6 (median)</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0.215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0.210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1.03</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0.305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352753118"/>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β7 (</a:t>
                      </a:r>
                      <a:r>
                        <a:rPr lang="en-US" sz="1800" dirty="0" err="1">
                          <a:effectLst/>
                          <a:latin typeface="Segoe UI Semilight" panose="020B0402040204020203" pitchFamily="34" charset="0"/>
                          <a:cs typeface="Segoe UI Semilight" panose="020B0402040204020203" pitchFamily="34" charset="0"/>
                        </a:rPr>
                        <a:t>spdlmt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-0.009</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0.010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-0.95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0.340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234553503"/>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β8 (</a:t>
                      </a:r>
                      <a:r>
                        <a:rPr lang="en-US" sz="1800" dirty="0" err="1">
                          <a:effectLst/>
                          <a:latin typeface="Segoe UI Semilight" panose="020B0402040204020203" pitchFamily="34" charset="0"/>
                          <a:cs typeface="Segoe UI Semilight" panose="020B0402040204020203" pitchFamily="34" charset="0"/>
                        </a:rPr>
                        <a:t>spdlmt</a:t>
                      </a:r>
                      <a:r>
                        <a:rPr lang="en-US" sz="1800" dirty="0">
                          <a:effectLst/>
                          <a:latin typeface="Segoe UI Semilight" panose="020B0402040204020203" pitchFamily="34" charset="0"/>
                          <a:cs typeface="Segoe UI Semilight" panose="020B0402040204020203" pitchFamily="34" charset="0"/>
                        </a:rPr>
                        <a:t>/ISD)</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6.335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2.915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2.17</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0.030</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838756705"/>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β9 (grd500)</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-0.054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0.035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-1.54</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0.125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2531990164"/>
                  </a:ext>
                </a:extLst>
              </a:tr>
              <a:tr h="330046">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β10 (</a:t>
                      </a:r>
                      <a:r>
                        <a:rPr lang="en-US" sz="1800" dirty="0" err="1">
                          <a:effectLst/>
                          <a:latin typeface="Segoe UI Semilight" panose="020B0402040204020203" pitchFamily="34" charset="0"/>
                          <a:cs typeface="Segoe UI Semilight" panose="020B0402040204020203" pitchFamily="34" charset="0"/>
                        </a:rPr>
                        <a:t>lnT</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gridSpan="4">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1 (exposure)</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15616486"/>
                  </a:ext>
                </a:extLst>
              </a:tr>
              <a:tr h="361843">
                <a:tc>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Dispersion (</a:t>
                      </a:r>
                      <a:r>
                        <a:rPr lang="en-US" sz="2000" dirty="0">
                          <a:effectLst/>
                          <a:latin typeface="Segoe UI Semilight" panose="020B0402040204020203" pitchFamily="34" charset="0"/>
                          <a:cs typeface="Segoe UI Semilight" panose="020B0402040204020203" pitchFamily="34" charset="0"/>
                        </a:rPr>
                        <a:t>α</a:t>
                      </a:r>
                      <a:r>
                        <a:rPr lang="en-US" sz="1800" dirty="0">
                          <a:effectLst/>
                          <a:latin typeface="Segoe UI Semilight" panose="020B0402040204020203" pitchFamily="34" charset="0"/>
                          <a:cs typeface="Segoe UI Semilight" panose="020B0402040204020203" pitchFamily="34" charset="0"/>
                        </a:rPr>
                        <a:t>)</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3.136</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0.155</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 </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tc>
                  <a:txBody>
                    <a:bodyPr/>
                    <a:lstStyle/>
                    <a:p>
                      <a:pPr marL="0" marR="0" algn="ctr">
                        <a:lnSpc>
                          <a:spcPct val="115000"/>
                        </a:lnSpc>
                        <a:spcBef>
                          <a:spcPts val="300"/>
                        </a:spcBef>
                        <a:spcAft>
                          <a:spcPts val="300"/>
                        </a:spcAft>
                      </a:pPr>
                      <a:r>
                        <a:rPr lang="en-US" sz="1800">
                          <a:effectLst/>
                          <a:latin typeface="Segoe UI Semilight" panose="020B0402040204020203" pitchFamily="34" charset="0"/>
                          <a:cs typeface="Segoe UI Semilight" panose="020B0402040204020203" pitchFamily="34" charset="0"/>
                        </a:rPr>
                        <a:t> </a:t>
                      </a:r>
                      <a:endParaRPr lang="en-US" sz="200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nchor="b"/>
                </a:tc>
                <a:extLst>
                  <a:ext uri="{0D108BD9-81ED-4DB2-BD59-A6C34878D82A}">
                    <a16:rowId xmlns:a16="http://schemas.microsoft.com/office/drawing/2014/main" xmlns="" val="3635773459"/>
                  </a:ext>
                </a:extLst>
              </a:tr>
              <a:tr h="330046">
                <a:tc gridSpan="5">
                  <a:txBody>
                    <a:bodyPr/>
                    <a:lstStyle/>
                    <a:p>
                      <a:pPr marL="0" marR="0">
                        <a:lnSpc>
                          <a:spcPct val="115000"/>
                        </a:lnSpc>
                        <a:spcBef>
                          <a:spcPts val="300"/>
                        </a:spcBef>
                        <a:spcAft>
                          <a:spcPts val="300"/>
                        </a:spcAft>
                      </a:pPr>
                      <a:r>
                        <a:rPr lang="en-US" sz="1800" dirty="0">
                          <a:effectLst/>
                          <a:latin typeface="Segoe UI Semilight" panose="020B0402040204020203" pitchFamily="34" charset="0"/>
                          <a:cs typeface="Segoe UI Semilight" panose="020B0402040204020203" pitchFamily="34" charset="0"/>
                        </a:rPr>
                        <a:t>N = 1653; Log-likelihood = -820.79; Pseudo R</a:t>
                      </a:r>
                      <a:r>
                        <a:rPr lang="en-US" sz="1800" baseline="30000" dirty="0">
                          <a:effectLst/>
                          <a:latin typeface="Segoe UI Semilight" panose="020B0402040204020203" pitchFamily="34" charset="0"/>
                          <a:cs typeface="Segoe UI Semilight" panose="020B0402040204020203" pitchFamily="34" charset="0"/>
                        </a:rPr>
                        <a:t>2</a:t>
                      </a:r>
                      <a:r>
                        <a:rPr lang="en-US" sz="1800" dirty="0">
                          <a:effectLst/>
                          <a:latin typeface="Segoe UI Semilight" panose="020B0402040204020203" pitchFamily="34" charset="0"/>
                          <a:cs typeface="Segoe UI Semilight" panose="020B0402040204020203" pitchFamily="34" charset="0"/>
                        </a:rPr>
                        <a:t> = 0.049</a:t>
                      </a:r>
                      <a:endParaRPr lang="en-US" sz="2000" dirty="0">
                        <a:effectLst/>
                        <a:latin typeface="Segoe UI Semilight" panose="020B0402040204020203" pitchFamily="34" charset="0"/>
                        <a:ea typeface="Times New Roman" panose="02020603050405020304" pitchFamily="18" charset="0"/>
                        <a:cs typeface="Segoe UI Semilight" panose="020B0402040204020203" pitchFamily="34" charset="0"/>
                      </a:endParaRPr>
                    </a:p>
                  </a:txBody>
                  <a:tcPr marL="68580" marR="68580" marT="0" marB="0">
                    <a:solidFill>
                      <a:srgbClr val="849B50">
                        <a:alpha val="80000"/>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758224578"/>
                  </a:ext>
                </a:extLst>
              </a:tr>
            </a:tbl>
          </a:graphicData>
        </a:graphic>
      </p:graphicFrame>
    </p:spTree>
    <p:extLst>
      <p:ext uri="{BB962C8B-B14F-4D97-AF65-F5344CB8AC3E}">
        <p14:creationId xmlns:p14="http://schemas.microsoft.com/office/powerpoint/2010/main" val="331551650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Fatal and Injury Crashes </a:t>
            </a:r>
            <a:r>
              <a:rPr lang="en-US" dirty="0" err="1"/>
              <a:t>CMFunctions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457200" y="2724761"/>
                <a:ext cx="7780614" cy="4035875"/>
              </a:xfrm>
            </p:spPr>
            <p:txBody>
              <a:bodyPr/>
              <a:lstStyle/>
              <a:p>
                <a:pPr marL="396875" indent="-396875">
                  <a:buNone/>
                </a:pPr>
                <a:r>
                  <a:rPr lang="en-US" dirty="0"/>
                  <a:t>Where:</a:t>
                </a:r>
              </a:p>
              <a:p>
                <a14:m>
                  <m:oMath xmlns:m="http://schemas.openxmlformats.org/officeDocument/2006/math">
                    <m:sSub>
                      <m:sSubPr>
                        <m:ctrlPr>
                          <a:rPr lang="en-US" i="1">
                            <a:latin typeface="Cambria Math"/>
                          </a:rPr>
                        </m:ctrlPr>
                      </m:sSubPr>
                      <m:e>
                        <m:r>
                          <a:rPr lang="en-US" i="1">
                            <a:latin typeface="Cambria Math" panose="02040503050406030204" pitchFamily="18" charset="0"/>
                          </a:rPr>
                          <m:t>𝐶𝑀𝐹</m:t>
                        </m:r>
                      </m:e>
                      <m:sub>
                        <m:r>
                          <a:rPr lang="en-US" i="1">
                            <a:latin typeface="Cambria Math" panose="02040503050406030204" pitchFamily="18" charset="0"/>
                          </a:rPr>
                          <m:t>𝑇</m:t>
                        </m:r>
                        <m:sSub>
                          <m:sSubPr>
                            <m:ctrlPr>
                              <a:rPr lang="en-US" i="1">
                                <a:latin typeface="Cambria Math"/>
                              </a:rPr>
                            </m:ctrlPr>
                          </m:sSubPr>
                          <m:e>
                            <m:r>
                              <a:rPr lang="en-US" i="1">
                                <a:latin typeface="Cambria Math" panose="02040503050406030204" pitchFamily="18" charset="0"/>
                              </a:rPr>
                              <m:t>𝐹𝐼</m:t>
                            </m:r>
                          </m:e>
                          <m:sub>
                            <m:r>
                              <a:rPr lang="en-US" i="1">
                                <a:latin typeface="Cambria Math" panose="02040503050406030204" pitchFamily="18" charset="0"/>
                              </a:rPr>
                              <m:t>𝑖</m:t>
                            </m:r>
                          </m:sub>
                        </m:sSub>
                      </m:sub>
                    </m:sSub>
                  </m:oMath>
                </a14:m>
                <a:r>
                  <a:rPr lang="en-US" dirty="0"/>
                  <a:t> = Target fatal and injury crash CMF for condition of interest </a:t>
                </a:r>
                <a:r>
                  <a:rPr lang="en-US" i="1" dirty="0"/>
                  <a:t>i</a:t>
                </a:r>
                <a:r>
                  <a:rPr lang="en-US" dirty="0"/>
                  <a:t> (where </a:t>
                </a:r>
                <a:r>
                  <a:rPr lang="en-US" i="1" dirty="0"/>
                  <a:t>i</a:t>
                </a:r>
                <a:r>
                  <a:rPr lang="en-US" dirty="0"/>
                  <a:t> = 1 for proposed condition and </a:t>
                </a:r>
                <a:r>
                  <a:rPr lang="en-US" i="1" dirty="0"/>
                  <a:t>i</a:t>
                </a:r>
                <a:r>
                  <a:rPr lang="en-US" dirty="0"/>
                  <a:t> = 2 for existing condition).</a:t>
                </a:r>
              </a:p>
              <a:p>
                <a:r>
                  <a:rPr lang="en-US" dirty="0" err="1"/>
                  <a:t>LowMidAADT</a:t>
                </a:r>
                <a:r>
                  <a:rPr lang="en-US" baseline="-25000" dirty="0" err="1"/>
                  <a:t>maj</a:t>
                </a:r>
                <a:r>
                  <a:rPr lang="en-US" dirty="0"/>
                  <a:t> = 1 if major road AADT ≤ 15,000; otherwise 0.</a:t>
                </a:r>
              </a:p>
              <a:p>
                <a:pPr marL="398462"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457200" y="2724761"/>
                <a:ext cx="7780614" cy="4035875"/>
              </a:xfrm>
              <a:blipFill>
                <a:blip r:embed="rId2"/>
                <a:stretch>
                  <a:fillRect l="-784" t="-755" r="-784"/>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078" y="1627481"/>
            <a:ext cx="8050858" cy="1097280"/>
          </a:xfrm>
          <a:prstGeom prst="rect">
            <a:avLst/>
          </a:prstGeom>
        </p:spPr>
      </p:pic>
    </p:spTree>
    <p:extLst>
      <p:ext uri="{BB962C8B-B14F-4D97-AF65-F5344CB8AC3E}">
        <p14:creationId xmlns:p14="http://schemas.microsoft.com/office/powerpoint/2010/main" val="1842679510"/>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Target Fatal and Injury Crashes CMF for Approach Direction</a:t>
            </a:r>
          </a:p>
        </p:txBody>
      </p:sp>
      <mc:AlternateContent xmlns:mc="http://schemas.openxmlformats.org/markup-compatibility/2006" xmlns:a14="http://schemas.microsoft.com/office/drawing/2010/main">
        <mc:Choice Requires="a14">
          <p:sp>
            <p:nvSpPr>
              <p:cNvPr id="3" name="Content Placeholder 2"/>
              <p:cNvSpPr>
                <a:spLocks noGrp="1"/>
              </p:cNvSpPr>
              <p:nvPr>
                <p:ph sz="quarter" idx="10"/>
              </p:nvPr>
            </p:nvSpPr>
            <p:spPr>
              <a:xfrm>
                <a:off x="457200" y="2588127"/>
                <a:ext cx="7780614" cy="4035875"/>
              </a:xfrm>
            </p:spPr>
            <p:txBody>
              <a:bodyPr/>
              <a:lstStyle/>
              <a:p>
                <a:pPr marL="396875" indent="-396875">
                  <a:buNone/>
                </a:pPr>
                <a:r>
                  <a:rPr lang="en-US" dirty="0"/>
                  <a:t>Where:</a:t>
                </a:r>
              </a:p>
              <a:p>
                <a14:m>
                  <m:oMath xmlns:m="http://schemas.openxmlformats.org/officeDocument/2006/math">
                    <m:sSub>
                      <m:sSubPr>
                        <m:ctrlPr>
                          <a:rPr lang="en-US" i="1">
                            <a:latin typeface="Cambria Math"/>
                          </a:rPr>
                        </m:ctrlPr>
                      </m:sSubPr>
                      <m:e>
                        <m:r>
                          <a:rPr lang="en-US" i="1">
                            <a:latin typeface="Cambria Math" panose="02040503050406030204" pitchFamily="18" charset="0"/>
                          </a:rPr>
                          <m:t>𝐶𝑀𝐹</m:t>
                        </m:r>
                      </m:e>
                      <m:sub>
                        <m:r>
                          <a:rPr lang="en-US" i="1">
                            <a:latin typeface="Cambria Math" panose="02040503050406030204" pitchFamily="18" charset="0"/>
                          </a:rPr>
                          <m:t>𝑇𝐹𝐼</m:t>
                        </m:r>
                      </m:sub>
                    </m:sSub>
                  </m:oMath>
                </a14:m>
                <a:r>
                  <a:rPr lang="en-US" dirty="0"/>
                  <a:t> = CMF for target fatal and injury crashes for an approach direction.</a:t>
                </a:r>
              </a:p>
              <a:p>
                <a:endParaRPr lang="en-US" dirty="0"/>
              </a:p>
              <a:p>
                <a:pPr marL="231775" indent="-231775">
                  <a:buNone/>
                </a:pPr>
                <a:r>
                  <a:rPr lang="en-US" dirty="0"/>
                  <a:t>Note: Compute CMF for target fatal and injury crashes for an approach direction by using the </a:t>
                </a:r>
                <a:r>
                  <a:rPr lang="en-US" b="1" dirty="0"/>
                  <a:t>proposed ISD in the numerator </a:t>
                </a:r>
                <a:r>
                  <a:rPr lang="en-US" dirty="0"/>
                  <a:t>and using the </a:t>
                </a:r>
                <a:r>
                  <a:rPr lang="en-US" b="1" dirty="0"/>
                  <a:t>existing ISD condition as the base ISD </a:t>
                </a:r>
                <a:r>
                  <a:rPr lang="en-US" dirty="0"/>
                  <a:t>when calculating the target fatal and injury crash CMF for condition of interest.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quarter" idx="10"/>
              </p:nvPr>
            </p:nvSpPr>
            <p:spPr>
              <a:xfrm>
                <a:off x="457200" y="2588127"/>
                <a:ext cx="7780614" cy="4035875"/>
              </a:xfrm>
              <a:blipFill>
                <a:blip r:embed="rId2"/>
                <a:stretch>
                  <a:fillRect l="-784" t="-755" r="-1332"/>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588" y="1637123"/>
            <a:ext cx="7839837" cy="731520"/>
          </a:xfrm>
          <a:prstGeom prst="rect">
            <a:avLst/>
          </a:prstGeom>
          <a:noFill/>
          <a:ln>
            <a:noFill/>
          </a:ln>
        </p:spPr>
      </p:pic>
    </p:spTree>
    <p:extLst>
      <p:ext uri="{BB962C8B-B14F-4D97-AF65-F5344CB8AC3E}">
        <p14:creationId xmlns:p14="http://schemas.microsoft.com/office/powerpoint/2010/main" val="374164302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NCHRP 17-59: Safety Impacts of Intersection Sight </a:t>
            </a:r>
            <a:r>
              <a:rPr lang="en-US" dirty="0" smtClean="0"/>
              <a:t>Distance</a:t>
            </a:r>
            <a:endParaRPr lang="en-US" dirty="0"/>
          </a:p>
        </p:txBody>
      </p:sp>
      <p:sp>
        <p:nvSpPr>
          <p:cNvPr id="3" name="Content Placeholder 2"/>
          <p:cNvSpPr>
            <a:spLocks noGrp="1"/>
          </p:cNvSpPr>
          <p:nvPr>
            <p:ph sz="quarter" idx="10"/>
          </p:nvPr>
        </p:nvSpPr>
        <p:spPr/>
        <p:txBody>
          <a:bodyPr/>
          <a:lstStyle/>
          <a:p>
            <a:r>
              <a:rPr lang="en-US" dirty="0"/>
              <a:t>Project initiated in 2012</a:t>
            </a:r>
          </a:p>
          <a:p>
            <a:r>
              <a:rPr lang="en-US" dirty="0"/>
              <a:t>Project Team:</a:t>
            </a:r>
          </a:p>
          <a:p>
            <a:pPr lvl="1"/>
            <a:r>
              <a:rPr lang="en-US" dirty="0"/>
              <a:t>VHB</a:t>
            </a:r>
          </a:p>
          <a:p>
            <a:pPr lvl="1"/>
            <a:r>
              <a:rPr lang="en-US" dirty="0"/>
              <a:t>Wayne State University</a:t>
            </a:r>
          </a:p>
          <a:p>
            <a:pPr lvl="1"/>
            <a:r>
              <a:rPr lang="en-US" dirty="0"/>
              <a:t>Portland State University</a:t>
            </a:r>
          </a:p>
          <a:p>
            <a:pPr lvl="1"/>
            <a:r>
              <a:rPr lang="en-US" dirty="0"/>
              <a:t>Mr. Stephan Parker, NCHRP Senior Program Officer</a:t>
            </a:r>
          </a:p>
          <a:p>
            <a:pPr lvl="1"/>
            <a:r>
              <a:rPr lang="en-US" dirty="0"/>
              <a:t>NCHRP 17-59 Panel Members</a:t>
            </a:r>
          </a:p>
          <a:p>
            <a:pPr lvl="1"/>
            <a:r>
              <a:rPr lang="en-US" dirty="0"/>
              <a:t>Highway Safety Information System</a:t>
            </a:r>
          </a:p>
        </p:txBody>
      </p:sp>
    </p:spTree>
    <p:extLst>
      <p:ext uri="{BB962C8B-B14F-4D97-AF65-F5344CB8AC3E}">
        <p14:creationId xmlns:p14="http://schemas.microsoft.com/office/powerpoint/2010/main" val="235642873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Unknown AADT</a:t>
            </a:r>
          </a:p>
        </p:txBody>
      </p:sp>
      <p:sp>
        <p:nvSpPr>
          <p:cNvPr id="5" name="Content Placeholder 4"/>
          <p:cNvSpPr>
            <a:spLocks noGrp="1"/>
          </p:cNvSpPr>
          <p:nvPr>
            <p:ph sz="quarter" idx="10"/>
          </p:nvPr>
        </p:nvSpPr>
        <p:spPr>
          <a:xfrm>
            <a:off x="457298" y="1600155"/>
            <a:ext cx="7780614" cy="1616012"/>
          </a:xfrm>
        </p:spPr>
        <p:txBody>
          <a:bodyPr/>
          <a:lstStyle/>
          <a:p>
            <a:r>
              <a:rPr lang="en-US" dirty="0"/>
              <a:t>If AADT and posted speed are known, the charts provide a more informed estimate of safety impacts</a:t>
            </a:r>
          </a:p>
          <a:p>
            <a:r>
              <a:rPr lang="en-US" dirty="0"/>
              <a:t>Reduced versions of the </a:t>
            </a:r>
            <a:r>
              <a:rPr lang="en-US" dirty="0" err="1"/>
              <a:t>CMFunctions</a:t>
            </a:r>
            <a:r>
              <a:rPr lang="en-US" dirty="0"/>
              <a:t> may be applied for situations where major AADT and posted speed are unknown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957" y="3348108"/>
            <a:ext cx="9989032" cy="731520"/>
          </a:xfrm>
          <a:prstGeom prst="rect">
            <a:avLst/>
          </a:prstGeom>
          <a:noFill/>
          <a:ln>
            <a:noFill/>
          </a:ln>
        </p:spPr>
      </p:pic>
      <p:sp>
        <p:nvSpPr>
          <p:cNvPr id="8" name="Content Placeholder 4"/>
          <p:cNvSpPr txBox="1">
            <a:spLocks/>
          </p:cNvSpPr>
          <p:nvPr/>
        </p:nvSpPr>
        <p:spPr bwMode="auto">
          <a:xfrm>
            <a:off x="479894" y="4013898"/>
            <a:ext cx="7780614" cy="443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75" indent="-396875" algn="ctr">
              <a:buNone/>
            </a:pPr>
            <a:r>
              <a:rPr lang="en-US" b="1" dirty="0">
                <a:solidFill>
                  <a:srgbClr val="849B50"/>
                </a:solidFill>
              </a:rPr>
              <a:t>Target Crashes</a:t>
            </a:r>
          </a:p>
        </p:txBody>
      </p:sp>
      <p:sp>
        <p:nvSpPr>
          <p:cNvPr id="9" name="Content Placeholder 4"/>
          <p:cNvSpPr txBox="1">
            <a:spLocks/>
          </p:cNvSpPr>
          <p:nvPr/>
        </p:nvSpPr>
        <p:spPr bwMode="auto">
          <a:xfrm>
            <a:off x="590253" y="5800904"/>
            <a:ext cx="7780614" cy="4432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233363" algn="l" rtl="0" eaLnBrk="1" fontAlgn="base" hangingPunct="1">
              <a:spcBef>
                <a:spcPct val="200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875" indent="-396875" algn="ctr">
              <a:buNone/>
            </a:pPr>
            <a:r>
              <a:rPr lang="en-US" b="1" dirty="0">
                <a:solidFill>
                  <a:srgbClr val="849B50"/>
                </a:solidFill>
              </a:rPr>
              <a:t>Target Fatal and Injury Crashes</a:t>
            </a:r>
          </a:p>
        </p:txBody>
      </p:sp>
      <mc:AlternateContent xmlns:mc="http://schemas.openxmlformats.org/markup-compatibility/2006" xmlns:a14="http://schemas.microsoft.com/office/drawing/2010/main">
        <mc:Choice Requires="a14">
          <p:sp>
            <p:nvSpPr>
              <p:cNvPr id="33" name="Rectangle 32"/>
              <p:cNvSpPr/>
              <p:nvPr/>
            </p:nvSpPr>
            <p:spPr>
              <a:xfrm>
                <a:off x="2238856" y="4712190"/>
                <a:ext cx="4483407" cy="6340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panose="02040503050406030204" pitchFamily="18" charset="0"/>
                            </a:rPr>
                            <m:t>𝐶𝑀𝐹</m:t>
                          </m:r>
                        </m:e>
                        <m:sub>
                          <m:r>
                            <a:rPr lang="en-US" i="1">
                              <a:latin typeface="Cambria Math" panose="02040503050406030204" pitchFamily="18" charset="0"/>
                            </a:rPr>
                            <m:t>𝑇𝐹𝐼</m:t>
                          </m:r>
                        </m:sub>
                      </m:sSub>
                      <m:r>
                        <a:rPr lang="en-US" i="0">
                          <a:latin typeface="Cambria Math" panose="02040503050406030204" pitchFamily="18" charset="0"/>
                        </a:rPr>
                        <m:t>=</m:t>
                      </m:r>
                      <m:sSup>
                        <m:sSupPr>
                          <m:ctrlPr>
                            <a:rPr lang="en-US" i="1">
                              <a:latin typeface="Cambria Math"/>
                            </a:rPr>
                          </m:ctrlPr>
                        </m:sSupPr>
                        <m:e>
                          <m:r>
                            <a:rPr lang="en-US" i="1">
                              <a:latin typeface="Cambria Math" panose="02040503050406030204" pitchFamily="18" charset="0"/>
                            </a:rPr>
                            <m:t>𝑒</m:t>
                          </m:r>
                        </m:e>
                        <m:sup>
                          <m:d>
                            <m:dPr>
                              <m:ctrlPr>
                                <a:rPr lang="en-US" i="1">
                                  <a:latin typeface="Cambria Math"/>
                                </a:rPr>
                              </m:ctrlPr>
                            </m:dPr>
                            <m:e>
                              <m:r>
                                <a:rPr lang="en-US" i="0">
                                  <a:latin typeface="Cambria Math" panose="02040503050406030204" pitchFamily="18" charset="0"/>
                                </a:rPr>
                                <m:t>195.791×(</m:t>
                              </m:r>
                              <m:f>
                                <m:fPr>
                                  <m:ctrlPr>
                                    <a:rPr lang="en-US" i="1">
                                      <a:latin typeface="Cambria Math"/>
                                    </a:rPr>
                                  </m:ctrlPr>
                                </m:fPr>
                                <m:num>
                                  <m:r>
                                    <a:rPr lang="en-US" i="0">
                                      <a:latin typeface="Cambria Math" panose="02040503050406030204" pitchFamily="18" charset="0"/>
                                    </a:rPr>
                                    <m:t>1</m:t>
                                  </m:r>
                                </m:num>
                                <m:den>
                                  <m:sSub>
                                    <m:sSubPr>
                                      <m:ctrlPr>
                                        <a:rPr lang="en-US" i="1">
                                          <a:latin typeface="Cambria Math"/>
                                        </a:rPr>
                                      </m:ctrlPr>
                                    </m:sSubPr>
                                    <m:e>
                                      <m:r>
                                        <a:rPr lang="en-US" i="1">
                                          <a:latin typeface="Cambria Math" panose="02040503050406030204" pitchFamily="18" charset="0"/>
                                        </a:rPr>
                                        <m:t>𝐼𝑆𝐷</m:t>
                                      </m:r>
                                    </m:e>
                                    <m:sub>
                                      <m:r>
                                        <a:rPr lang="en-US" i="1">
                                          <a:latin typeface="Cambria Math" panose="02040503050406030204" pitchFamily="18" charset="0"/>
                                        </a:rPr>
                                        <m:t>𝑝𝑟𝑜𝑝𝑜𝑠𝑒𝑑</m:t>
                                      </m:r>
                                    </m:sub>
                                  </m:sSub>
                                </m:den>
                              </m:f>
                              <m:r>
                                <a:rPr lang="en-US" i="0">
                                  <a:latin typeface="Cambria Math" panose="02040503050406030204" pitchFamily="18" charset="0"/>
                                </a:rPr>
                                <m:t> − </m:t>
                              </m:r>
                              <m:f>
                                <m:fPr>
                                  <m:ctrlPr>
                                    <a:rPr lang="en-US" i="1">
                                      <a:latin typeface="Cambria Math"/>
                                    </a:rPr>
                                  </m:ctrlPr>
                                </m:fPr>
                                <m:num>
                                  <m:r>
                                    <a:rPr lang="en-US" i="0">
                                      <a:latin typeface="Cambria Math" panose="02040503050406030204" pitchFamily="18" charset="0"/>
                                    </a:rPr>
                                    <m:t>1</m:t>
                                  </m:r>
                                </m:num>
                                <m:den>
                                  <m:sSub>
                                    <m:sSubPr>
                                      <m:ctrlPr>
                                        <a:rPr lang="en-US" i="1">
                                          <a:latin typeface="Cambria Math"/>
                                        </a:rPr>
                                      </m:ctrlPr>
                                    </m:sSubPr>
                                    <m:e>
                                      <m:r>
                                        <a:rPr lang="en-US" i="1">
                                          <a:latin typeface="Cambria Math" panose="02040503050406030204" pitchFamily="18" charset="0"/>
                                        </a:rPr>
                                        <m:t>𝐼𝑆𝐷</m:t>
                                      </m:r>
                                    </m:e>
                                    <m:sub>
                                      <m:r>
                                        <a:rPr lang="en-US" i="1">
                                          <a:latin typeface="Cambria Math" panose="02040503050406030204" pitchFamily="18" charset="0"/>
                                        </a:rPr>
                                        <m:t>𝑒𝑥𝑖𝑠𝑡𝑖𝑛𝑔</m:t>
                                      </m:r>
                                    </m:sub>
                                  </m:sSub>
                                </m:den>
                              </m:f>
                            </m:e>
                          </m:d>
                        </m:sup>
                      </m:sSup>
                    </m:oMath>
                  </m:oMathPara>
                </a14:m>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2238856" y="4712190"/>
                <a:ext cx="4483407" cy="634020"/>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66513946"/>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4441" y="2950419"/>
            <a:ext cx="7780712" cy="1143000"/>
          </a:xfrm>
        </p:spPr>
        <p:txBody>
          <a:bodyPr/>
          <a:lstStyle/>
          <a:p>
            <a:r>
              <a:rPr lang="en-US" sz="3600" dirty="0"/>
              <a:t>Application</a:t>
            </a:r>
          </a:p>
        </p:txBody>
      </p:sp>
    </p:spTree>
    <p:extLst>
      <p:ext uri="{BB962C8B-B14F-4D97-AF65-F5344CB8AC3E}">
        <p14:creationId xmlns:p14="http://schemas.microsoft.com/office/powerpoint/2010/main" val="4199772892"/>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for Evaluating the Safety Impacts of Intersection Sight Distance</a:t>
            </a:r>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solidFill>
                  <a:schemeClr val="accent1">
                    <a:lumMod val="50000"/>
                  </a:schemeClr>
                </a:solidFill>
              </a:rPr>
              <a:t>Purpose: </a:t>
            </a:r>
          </a:p>
          <a:p>
            <a:pPr lvl="1">
              <a:buFont typeface="Arial" panose="020B0604020202020204" pitchFamily="34" charset="0"/>
              <a:buChar char="•"/>
            </a:pPr>
            <a:r>
              <a:rPr lang="en-US" dirty="0">
                <a:solidFill>
                  <a:schemeClr val="accent1">
                    <a:lumMod val="50000"/>
                  </a:schemeClr>
                </a:solidFill>
              </a:rPr>
              <a:t>Serve as a resource for evaluating intersection safety</a:t>
            </a:r>
          </a:p>
          <a:p>
            <a:pPr>
              <a:buFont typeface="Arial" panose="020B0604020202020204" pitchFamily="34" charset="0"/>
              <a:buChar char="•"/>
            </a:pPr>
            <a:r>
              <a:rPr lang="en-US" dirty="0">
                <a:solidFill>
                  <a:schemeClr val="accent1">
                    <a:lumMod val="50000"/>
                  </a:schemeClr>
                </a:solidFill>
              </a:rPr>
              <a:t>Audience: </a:t>
            </a:r>
          </a:p>
          <a:p>
            <a:pPr lvl="1">
              <a:buFont typeface="Arial" panose="020B0604020202020204" pitchFamily="34" charset="0"/>
              <a:buChar char="•"/>
            </a:pPr>
            <a:r>
              <a:rPr lang="en-US" dirty="0">
                <a:solidFill>
                  <a:schemeClr val="accent1">
                    <a:lumMod val="50000"/>
                  </a:schemeClr>
                </a:solidFill>
              </a:rPr>
              <a:t>Practitioners in planning, design, operations, and traffic safety management of stop-controlled intersections</a:t>
            </a:r>
          </a:p>
          <a:p>
            <a:pPr>
              <a:buFont typeface="Arial" panose="020B0604020202020204" pitchFamily="34" charset="0"/>
              <a:buChar char="•"/>
            </a:pPr>
            <a:r>
              <a:rPr lang="en-US" dirty="0">
                <a:solidFill>
                  <a:schemeClr val="accent1">
                    <a:lumMod val="50000"/>
                  </a:schemeClr>
                </a:solidFill>
              </a:rPr>
              <a:t>Scope: </a:t>
            </a:r>
          </a:p>
          <a:p>
            <a:pPr lvl="1">
              <a:buFont typeface="Arial" panose="020B0604020202020204" pitchFamily="34" charset="0"/>
              <a:buChar char="•"/>
            </a:pPr>
            <a:r>
              <a:rPr lang="en-US" dirty="0">
                <a:solidFill>
                  <a:schemeClr val="accent1">
                    <a:lumMod val="50000"/>
                  </a:schemeClr>
                </a:solidFill>
              </a:rPr>
              <a:t>Three- and four-leg intersections </a:t>
            </a:r>
          </a:p>
          <a:p>
            <a:pPr lvl="1">
              <a:buFont typeface="Arial" panose="020B0604020202020204" pitchFamily="34" charset="0"/>
              <a:buChar char="•"/>
            </a:pPr>
            <a:r>
              <a:rPr lang="en-US" dirty="0">
                <a:solidFill>
                  <a:schemeClr val="accent1">
                    <a:lumMod val="50000"/>
                  </a:schemeClr>
                </a:solidFill>
              </a:rPr>
              <a:t>Stop-control on the minor road approaches</a:t>
            </a:r>
          </a:p>
          <a:p>
            <a:pPr lvl="1">
              <a:buFont typeface="Arial" panose="020B0604020202020204" pitchFamily="34" charset="0"/>
              <a:buChar char="•"/>
            </a:pPr>
            <a:r>
              <a:rPr lang="en-US" dirty="0">
                <a:solidFill>
                  <a:schemeClr val="accent1">
                    <a:lumMod val="50000"/>
                  </a:schemeClr>
                </a:solidFill>
              </a:rPr>
              <a:t>Planned and existing conditions</a:t>
            </a:r>
          </a:p>
        </p:txBody>
      </p:sp>
    </p:spTree>
    <p:extLst>
      <p:ext uri="{BB962C8B-B14F-4D97-AF65-F5344CB8AC3E}">
        <p14:creationId xmlns:p14="http://schemas.microsoft.com/office/powerpoint/2010/main" val="4229909823"/>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b="1" dirty="0">
                <a:solidFill>
                  <a:schemeClr val="accent1">
                    <a:lumMod val="50000"/>
                  </a:schemeClr>
                </a:solidFill>
              </a:rPr>
              <a:t>Chapter I: Introduction</a:t>
            </a:r>
            <a:endParaRPr lang="en-US" dirty="0">
              <a:solidFill>
                <a:schemeClr val="accent1">
                  <a:lumMod val="50000"/>
                </a:schemeClr>
              </a:solidFill>
            </a:endParaRPr>
          </a:p>
          <a:p>
            <a:pPr>
              <a:buFont typeface="Arial" panose="020B0604020202020204" pitchFamily="34" charset="0"/>
              <a:buChar char="•"/>
            </a:pPr>
            <a:r>
              <a:rPr lang="en-US" dirty="0">
                <a:solidFill>
                  <a:schemeClr val="accent1">
                    <a:lumMod val="50000"/>
                  </a:schemeClr>
                </a:solidFill>
              </a:rPr>
              <a:t>Chapter II</a:t>
            </a:r>
          </a:p>
          <a:p>
            <a:pPr>
              <a:buFont typeface="Arial" panose="020B0604020202020204" pitchFamily="34" charset="0"/>
              <a:buChar char="•"/>
            </a:pPr>
            <a:r>
              <a:rPr lang="en-US" dirty="0">
                <a:solidFill>
                  <a:schemeClr val="accent1">
                    <a:lumMod val="50000"/>
                  </a:schemeClr>
                </a:solidFill>
              </a:rPr>
              <a:t>Chapter III</a:t>
            </a:r>
          </a:p>
          <a:p>
            <a:pPr>
              <a:buFont typeface="Arial" panose="020B0604020202020204" pitchFamily="34" charset="0"/>
              <a:buChar char="•"/>
            </a:pPr>
            <a:r>
              <a:rPr lang="en-US" dirty="0">
                <a:solidFill>
                  <a:schemeClr val="accent1">
                    <a:lumMod val="50000"/>
                  </a:schemeClr>
                </a:solidFill>
              </a:rPr>
              <a:t>Chapter IV</a:t>
            </a:r>
          </a:p>
          <a:p>
            <a:pPr>
              <a:buFont typeface="Arial" panose="020B0604020202020204" pitchFamily="34" charset="0"/>
              <a:buChar char="•"/>
            </a:pPr>
            <a:r>
              <a:rPr lang="en-US" dirty="0">
                <a:solidFill>
                  <a:schemeClr val="accent1">
                    <a:lumMod val="50000"/>
                  </a:schemeClr>
                </a:solidFill>
              </a:rPr>
              <a:t>Chapter V</a:t>
            </a:r>
          </a:p>
          <a:p>
            <a:pPr>
              <a:buFont typeface="Arial" panose="020B0604020202020204" pitchFamily="34" charset="0"/>
              <a:buChar char="•"/>
            </a:pPr>
            <a:r>
              <a:rPr lang="en-US" dirty="0">
                <a:solidFill>
                  <a:schemeClr val="accent1">
                    <a:lumMod val="50000"/>
                  </a:schemeClr>
                </a:solidFill>
              </a:rPr>
              <a:t>Chapter VI</a:t>
            </a:r>
          </a:p>
          <a:p>
            <a:pPr>
              <a:buFont typeface="Arial" panose="020B0604020202020204" pitchFamily="34" charset="0"/>
              <a:buChar char="•"/>
            </a:pPr>
            <a:endParaRPr lang="en-US" dirty="0">
              <a:solidFill>
                <a:schemeClr val="accent1">
                  <a:lumMod val="50000"/>
                </a:schemeClr>
              </a:solidFill>
            </a:endParaRPr>
          </a:p>
        </p:txBody>
      </p:sp>
    </p:spTree>
    <p:extLst>
      <p:ext uri="{BB962C8B-B14F-4D97-AF65-F5344CB8AC3E}">
        <p14:creationId xmlns:p14="http://schemas.microsoft.com/office/powerpoint/2010/main" val="1573020509"/>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a:xfrm>
            <a:off x="457298" y="1600154"/>
            <a:ext cx="8686702" cy="4035875"/>
          </a:xfrm>
        </p:spPr>
        <p:txBody>
          <a:bodyPr/>
          <a:lstStyle/>
          <a:p>
            <a:pPr>
              <a:buFont typeface="Arial" panose="020B0604020202020204" pitchFamily="34" charset="0"/>
              <a:buChar char="•"/>
            </a:pPr>
            <a:r>
              <a:rPr lang="en-US" dirty="0">
                <a:solidFill>
                  <a:schemeClr val="accent1">
                    <a:lumMod val="50000"/>
                  </a:schemeClr>
                </a:solidFill>
              </a:rPr>
              <a:t>Chapter I</a:t>
            </a:r>
          </a:p>
          <a:p>
            <a:pPr>
              <a:buFont typeface="Arial" panose="020B0604020202020204" pitchFamily="34" charset="0"/>
              <a:buChar char="•"/>
            </a:pPr>
            <a:r>
              <a:rPr lang="en-US" b="1" dirty="0">
                <a:solidFill>
                  <a:schemeClr val="accent1">
                    <a:lumMod val="50000"/>
                  </a:schemeClr>
                </a:solidFill>
              </a:rPr>
              <a:t>Chapter II: Measuring Sight Distance &amp; Other Critical Information</a:t>
            </a:r>
          </a:p>
          <a:p>
            <a:pPr>
              <a:buFont typeface="Arial" panose="020B0604020202020204" pitchFamily="34" charset="0"/>
              <a:buChar char="•"/>
            </a:pPr>
            <a:r>
              <a:rPr lang="en-US" dirty="0">
                <a:solidFill>
                  <a:schemeClr val="accent1">
                    <a:lumMod val="50000"/>
                  </a:schemeClr>
                </a:solidFill>
              </a:rPr>
              <a:t>Chapter III</a:t>
            </a:r>
          </a:p>
          <a:p>
            <a:pPr>
              <a:buFont typeface="Arial" panose="020B0604020202020204" pitchFamily="34" charset="0"/>
              <a:buChar char="•"/>
            </a:pPr>
            <a:r>
              <a:rPr lang="en-US" dirty="0">
                <a:solidFill>
                  <a:schemeClr val="accent1">
                    <a:lumMod val="50000"/>
                  </a:schemeClr>
                </a:solidFill>
              </a:rPr>
              <a:t>Chapter IV</a:t>
            </a:r>
          </a:p>
          <a:p>
            <a:pPr>
              <a:buFont typeface="Arial" panose="020B0604020202020204" pitchFamily="34" charset="0"/>
              <a:buChar char="•"/>
            </a:pPr>
            <a:r>
              <a:rPr lang="en-US" dirty="0">
                <a:solidFill>
                  <a:schemeClr val="accent1">
                    <a:lumMod val="50000"/>
                  </a:schemeClr>
                </a:solidFill>
              </a:rPr>
              <a:t>Chapter V</a:t>
            </a:r>
          </a:p>
          <a:p>
            <a:pPr>
              <a:buFont typeface="Arial" panose="020B0604020202020204" pitchFamily="34" charset="0"/>
              <a:buChar char="•"/>
            </a:pPr>
            <a:r>
              <a:rPr lang="en-US" dirty="0">
                <a:solidFill>
                  <a:schemeClr val="accent1">
                    <a:lumMod val="50000"/>
                  </a:schemeClr>
                </a:solidFill>
              </a:rPr>
              <a:t>Chapter VI</a:t>
            </a:r>
          </a:p>
          <a:p>
            <a:pPr>
              <a:buFont typeface="Arial" panose="020B0604020202020204" pitchFamily="34" charset="0"/>
              <a:buChar char="•"/>
            </a:pPr>
            <a:endParaRPr lang="en-US" dirty="0">
              <a:solidFill>
                <a:schemeClr val="accent1">
                  <a:lumMod val="50000"/>
                </a:schemeClr>
              </a:solidFill>
            </a:endParaRPr>
          </a:p>
        </p:txBody>
      </p:sp>
    </p:spTree>
    <p:extLst>
      <p:ext uri="{BB962C8B-B14F-4D97-AF65-F5344CB8AC3E}">
        <p14:creationId xmlns:p14="http://schemas.microsoft.com/office/powerpoint/2010/main" val="3252557582"/>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a:xfrm>
            <a:off x="457298" y="1600154"/>
            <a:ext cx="8557748" cy="4035875"/>
          </a:xfrm>
        </p:spPr>
        <p:txBody>
          <a:bodyPr/>
          <a:lstStyle/>
          <a:p>
            <a:pPr>
              <a:buFont typeface="Arial" panose="020B0604020202020204" pitchFamily="34" charset="0"/>
              <a:buChar char="•"/>
            </a:pPr>
            <a:r>
              <a:rPr lang="en-US" dirty="0">
                <a:solidFill>
                  <a:schemeClr val="accent1">
                    <a:lumMod val="50000"/>
                  </a:schemeClr>
                </a:solidFill>
              </a:rPr>
              <a:t>Chapter I</a:t>
            </a:r>
          </a:p>
          <a:p>
            <a:pPr>
              <a:buFont typeface="Arial" panose="020B0604020202020204" pitchFamily="34" charset="0"/>
              <a:buChar char="•"/>
            </a:pPr>
            <a:r>
              <a:rPr lang="en-US" dirty="0">
                <a:solidFill>
                  <a:schemeClr val="accent1">
                    <a:lumMod val="50000"/>
                  </a:schemeClr>
                </a:solidFill>
              </a:rPr>
              <a:t>Chapter II</a:t>
            </a:r>
          </a:p>
          <a:p>
            <a:pPr>
              <a:buFont typeface="Arial" panose="020B0604020202020204" pitchFamily="34" charset="0"/>
              <a:buChar char="•"/>
            </a:pPr>
            <a:r>
              <a:rPr lang="en-US" b="1" dirty="0">
                <a:solidFill>
                  <a:schemeClr val="accent1">
                    <a:lumMod val="50000"/>
                  </a:schemeClr>
                </a:solidFill>
              </a:rPr>
              <a:t>Chapter III: Safety Performance &amp; Intersection Sight Distance </a:t>
            </a:r>
          </a:p>
          <a:p>
            <a:pPr>
              <a:buFont typeface="Arial" panose="020B0604020202020204" pitchFamily="34" charset="0"/>
              <a:buChar char="•"/>
            </a:pPr>
            <a:r>
              <a:rPr lang="en-US" dirty="0">
                <a:solidFill>
                  <a:schemeClr val="accent1">
                    <a:lumMod val="50000"/>
                  </a:schemeClr>
                </a:solidFill>
              </a:rPr>
              <a:t>Chapter IV</a:t>
            </a:r>
          </a:p>
          <a:p>
            <a:pPr>
              <a:buFont typeface="Arial" panose="020B0604020202020204" pitchFamily="34" charset="0"/>
              <a:buChar char="•"/>
            </a:pPr>
            <a:r>
              <a:rPr lang="en-US" dirty="0">
                <a:solidFill>
                  <a:schemeClr val="accent1">
                    <a:lumMod val="50000"/>
                  </a:schemeClr>
                </a:solidFill>
              </a:rPr>
              <a:t>Chapter V</a:t>
            </a:r>
          </a:p>
          <a:p>
            <a:pPr>
              <a:buFont typeface="Arial" panose="020B0604020202020204" pitchFamily="34" charset="0"/>
              <a:buChar char="•"/>
            </a:pPr>
            <a:r>
              <a:rPr lang="en-US" dirty="0">
                <a:solidFill>
                  <a:schemeClr val="accent1">
                    <a:lumMod val="50000"/>
                  </a:schemeClr>
                </a:solidFill>
              </a:rPr>
              <a:t>Chapter VI</a:t>
            </a:r>
          </a:p>
          <a:p>
            <a:pPr>
              <a:buFont typeface="Arial" panose="020B0604020202020204" pitchFamily="34" charset="0"/>
              <a:buChar char="•"/>
            </a:pPr>
            <a:endParaRPr lang="en-US" dirty="0">
              <a:solidFill>
                <a:schemeClr val="accent1">
                  <a:lumMod val="50000"/>
                </a:schemeClr>
              </a:solidFill>
            </a:endParaRPr>
          </a:p>
        </p:txBody>
      </p:sp>
    </p:spTree>
    <p:extLst>
      <p:ext uri="{BB962C8B-B14F-4D97-AF65-F5344CB8AC3E}">
        <p14:creationId xmlns:p14="http://schemas.microsoft.com/office/powerpoint/2010/main" val="179527619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CMFunction</a:t>
            </a:r>
            <a:r>
              <a:rPr lang="en-US" dirty="0"/>
              <a:t> Charts in the Guidance</a:t>
            </a:r>
          </a:p>
        </p:txBody>
      </p:sp>
      <p:sp>
        <p:nvSpPr>
          <p:cNvPr id="6" name="TextBox 5"/>
          <p:cNvSpPr txBox="1"/>
          <p:nvPr/>
        </p:nvSpPr>
        <p:spPr>
          <a:xfrm>
            <a:off x="667380" y="4242724"/>
            <a:ext cx="4159784" cy="1200329"/>
          </a:xfrm>
          <a:prstGeom prst="rect">
            <a:avLst/>
          </a:prstGeom>
          <a:noFill/>
        </p:spPr>
        <p:txBody>
          <a:bodyPr wrap="square" rtlCol="0">
            <a:spAutoFit/>
          </a:bodyPr>
          <a:lstStyle/>
          <a:p>
            <a:r>
              <a:rPr lang="en-US" sz="2400" b="1" dirty="0">
                <a:solidFill>
                  <a:srgbClr val="0070C0"/>
                </a:solidFill>
                <a:latin typeface="Segoe UI" panose="020B0502040204020203" pitchFamily="34" charset="0"/>
                <a:ea typeface="Segoe UI" panose="020B0502040204020203" pitchFamily="34" charset="0"/>
                <a:cs typeface="Segoe UI" panose="020B0502040204020203" pitchFamily="34" charset="0"/>
              </a:rPr>
              <a:t>Charts A-1 to A-6</a:t>
            </a:r>
          </a:p>
          <a:p>
            <a:r>
              <a:rPr lang="en-US" sz="2400" dirty="0" err="1">
                <a:latin typeface="Segoe UI" panose="020B0502040204020203" pitchFamily="34" charset="0"/>
                <a:ea typeface="Segoe UI" panose="020B0502040204020203" pitchFamily="34" charset="0"/>
                <a:cs typeface="Segoe UI" panose="020B0502040204020203" pitchFamily="34" charset="0"/>
              </a:rPr>
              <a:t>CMFunctions</a:t>
            </a:r>
            <a:r>
              <a:rPr lang="en-US" sz="2400" dirty="0">
                <a:latin typeface="Segoe UI" panose="020B0502040204020203" pitchFamily="34" charset="0"/>
                <a:ea typeface="Segoe UI" panose="020B0502040204020203" pitchFamily="34" charset="0"/>
                <a:cs typeface="Segoe UI" panose="020B0502040204020203" pitchFamily="34" charset="0"/>
              </a:rPr>
              <a:t> for target crashes</a:t>
            </a:r>
          </a:p>
        </p:txBody>
      </p:sp>
      <p:sp>
        <p:nvSpPr>
          <p:cNvPr id="7" name="TextBox 6"/>
          <p:cNvSpPr txBox="1"/>
          <p:nvPr/>
        </p:nvSpPr>
        <p:spPr>
          <a:xfrm>
            <a:off x="4827164" y="4233479"/>
            <a:ext cx="4159784" cy="1200329"/>
          </a:xfrm>
          <a:prstGeom prst="rect">
            <a:avLst/>
          </a:prstGeom>
          <a:noFill/>
        </p:spPr>
        <p:txBody>
          <a:bodyPr wrap="square" rtlCol="0">
            <a:spAutoFit/>
          </a:bodyPr>
          <a:lstStyle/>
          <a:p>
            <a:r>
              <a:rPr lang="en-US" sz="2400" b="1" dirty="0">
                <a:solidFill>
                  <a:srgbClr val="0070C0"/>
                </a:solidFill>
                <a:latin typeface="Segoe UI" panose="020B0502040204020203" pitchFamily="34" charset="0"/>
                <a:ea typeface="Segoe UI" panose="020B0502040204020203" pitchFamily="34" charset="0"/>
                <a:cs typeface="Segoe UI" panose="020B0502040204020203" pitchFamily="34" charset="0"/>
              </a:rPr>
              <a:t>Charts B-1 to B-6</a:t>
            </a:r>
          </a:p>
          <a:p>
            <a:r>
              <a:rPr lang="en-US" sz="2400" dirty="0" err="1">
                <a:latin typeface="Segoe UI" panose="020B0502040204020203" pitchFamily="34" charset="0"/>
                <a:ea typeface="Segoe UI" panose="020B0502040204020203" pitchFamily="34" charset="0"/>
                <a:cs typeface="Segoe UI" panose="020B0502040204020203" pitchFamily="34" charset="0"/>
              </a:rPr>
              <a:t>CMFunctions</a:t>
            </a:r>
            <a:r>
              <a:rPr lang="en-US" sz="2400" dirty="0">
                <a:latin typeface="Segoe UI" panose="020B0502040204020203" pitchFamily="34" charset="0"/>
                <a:ea typeface="Segoe UI" panose="020B0502040204020203" pitchFamily="34" charset="0"/>
                <a:cs typeface="Segoe UI" panose="020B0502040204020203" pitchFamily="34" charset="0"/>
              </a:rPr>
              <a:t> for target fatal and injury crashes</a:t>
            </a:r>
          </a:p>
        </p:txBody>
      </p:sp>
      <p:pic>
        <p:nvPicPr>
          <p:cNvPr id="8" name="Picture 7"/>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199" y="1534868"/>
            <a:ext cx="3936213" cy="2627709"/>
          </a:xfrm>
          <a:prstGeom prst="rect">
            <a:avLst/>
          </a:prstGeom>
          <a:noFill/>
          <a:ln>
            <a:solidFill>
              <a:srgbClr val="0070C0"/>
            </a:solidFill>
          </a:ln>
          <a:extLst>
            <a:ext uri="{53640926-AAD7-44D8-BBD7-CCE9431645EC}">
              <a14:shadowObscured xmlns:a14="http://schemas.microsoft.com/office/drawing/2010/main"/>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a:stretch/>
        </p:blipFill>
        <p:spPr bwMode="auto">
          <a:xfrm>
            <a:off x="4616983" y="1534868"/>
            <a:ext cx="3936214" cy="2622518"/>
          </a:xfrm>
          <a:prstGeom prst="rect">
            <a:avLst/>
          </a:prstGeom>
          <a:noFill/>
          <a:ln>
            <a:solidFill>
              <a:srgbClr val="0070C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7996413"/>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274639"/>
            <a:ext cx="8385893" cy="6079269"/>
          </a:xfrm>
          <a:prstGeom prst="rect">
            <a:avLst/>
          </a:prstGeom>
        </p:spPr>
      </p:pic>
      <p:sp>
        <p:nvSpPr>
          <p:cNvPr id="5" name="Rectangle 4"/>
          <p:cNvSpPr/>
          <p:nvPr/>
        </p:nvSpPr>
        <p:spPr>
          <a:xfrm>
            <a:off x="2809623" y="5920154"/>
            <a:ext cx="3634154" cy="46892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29922" y="1988800"/>
            <a:ext cx="3345366" cy="2862322"/>
          </a:xfrm>
          <a:prstGeom prst="rect">
            <a:avLst/>
          </a:prstGeom>
          <a:noFill/>
        </p:spPr>
        <p:txBody>
          <a:bodyPr wrap="square" rtlCol="0">
            <a:spAutoFit/>
          </a:bodyPr>
          <a:lstStyle/>
          <a:p>
            <a:pPr lvl="0" eaLnBrk="0" hangingPunct="0">
              <a:spcBef>
                <a:spcPct val="30000"/>
              </a:spcBef>
              <a:defRPr/>
            </a:pPr>
            <a:r>
              <a:rPr lang="en-US" b="1" dirty="0">
                <a:solidFill>
                  <a:srgbClr val="C00000"/>
                </a:solidFill>
                <a:latin typeface="Segoe UI" panose="020B0502040204020203" pitchFamily="34" charset="0"/>
                <a:ea typeface="Segoe UI" panose="020B0502040204020203" pitchFamily="34" charset="0"/>
                <a:cs typeface="Segoe UI" panose="020B0502040204020203" pitchFamily="34" charset="0"/>
              </a:rPr>
              <a:t>Step 1. </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Identify the minor road approach sight distance of interest (left-looking or right-looking) for which a new ISD is proposed. Measure the sight distance along the major road for that direction using the method in Chapter II. This is the </a:t>
            </a:r>
            <a:r>
              <a:rPr lang="en-US" i="1" dirty="0">
                <a:solidFill>
                  <a:srgbClr val="C00000"/>
                </a:solidFill>
                <a:latin typeface="Segoe UI" panose="020B0502040204020203" pitchFamily="34" charset="0"/>
                <a:ea typeface="Segoe UI" panose="020B0502040204020203" pitchFamily="34" charset="0"/>
                <a:cs typeface="Segoe UI" panose="020B0502040204020203" pitchFamily="34" charset="0"/>
              </a:rPr>
              <a:t>existing</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 ISD for the approach and direction.</a:t>
            </a:r>
          </a:p>
        </p:txBody>
      </p:sp>
    </p:spTree>
    <p:extLst>
      <p:ext uri="{BB962C8B-B14F-4D97-AF65-F5344CB8AC3E}">
        <p14:creationId xmlns:p14="http://schemas.microsoft.com/office/powerpoint/2010/main" val="825539304"/>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274639"/>
            <a:ext cx="8385893" cy="6079269"/>
          </a:xfrm>
          <a:prstGeom prst="rect">
            <a:avLst/>
          </a:prstGeom>
        </p:spPr>
      </p:pic>
      <p:sp>
        <p:nvSpPr>
          <p:cNvPr id="5" name="Rectangle 4"/>
          <p:cNvSpPr/>
          <p:nvPr/>
        </p:nvSpPr>
        <p:spPr>
          <a:xfrm>
            <a:off x="386862" y="2074985"/>
            <a:ext cx="492370" cy="22508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51502" y="1988800"/>
            <a:ext cx="3523786" cy="3040832"/>
          </a:xfrm>
          <a:prstGeom prst="rect">
            <a:avLst/>
          </a:prstGeom>
          <a:noFill/>
        </p:spPr>
        <p:txBody>
          <a:bodyPr wrap="square" rtlCol="0">
            <a:spAutoFit/>
          </a:bodyPr>
          <a:lstStyle/>
          <a:p>
            <a:pPr lvl="0" eaLnBrk="0" hangingPunct="0">
              <a:spcBef>
                <a:spcPct val="30000"/>
              </a:spcBef>
              <a:defRPr/>
            </a:pPr>
            <a:r>
              <a:rPr lang="en-US" b="1" dirty="0">
                <a:solidFill>
                  <a:srgbClr val="C00000"/>
                </a:solidFill>
                <a:latin typeface="Segoe UI" panose="020B0502040204020203" pitchFamily="34" charset="0"/>
                <a:ea typeface="Segoe UI" panose="020B0502040204020203" pitchFamily="34" charset="0"/>
                <a:cs typeface="Segoe UI" panose="020B0502040204020203" pitchFamily="34" charset="0"/>
              </a:rPr>
              <a:t>Step 2. </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Identify the type of crash of interest for the analysis: Target or Target Fatal or Injury Crash.</a:t>
            </a:r>
          </a:p>
          <a:p>
            <a:pPr marL="285750" lvl="0" indent="-285750" eaLnBrk="0" hangingPunct="0">
              <a:spcBef>
                <a:spcPct val="30000"/>
              </a:spcBef>
              <a:buFont typeface="Arial" panose="020B0604020202020204" pitchFamily="34" charset="0"/>
              <a:buChar char="•"/>
              <a:defRPr/>
            </a:pPr>
            <a:r>
              <a:rPr lang="en-US" sz="1600" dirty="0">
                <a:solidFill>
                  <a:srgbClr val="C00000"/>
                </a:solidFill>
                <a:latin typeface="Segoe UI" panose="020B0502040204020203" pitchFamily="34" charset="0"/>
                <a:ea typeface="Segoe UI" panose="020B0502040204020203" pitchFamily="34" charset="0"/>
                <a:cs typeface="Segoe UI" panose="020B0502040204020203" pitchFamily="34" charset="0"/>
              </a:rPr>
              <a:t>Target crashes are defined as a crash involving a vehicle from the major road and a vehicle entering from the minor road.</a:t>
            </a:r>
          </a:p>
          <a:p>
            <a:pPr marL="285750" lvl="0" indent="-285750" eaLnBrk="0" hangingPunct="0">
              <a:spcBef>
                <a:spcPct val="30000"/>
              </a:spcBef>
              <a:buFont typeface="Arial" panose="020B0604020202020204" pitchFamily="34" charset="0"/>
              <a:buChar char="•"/>
              <a:defRPr/>
            </a:pPr>
            <a:r>
              <a:rPr lang="en-US" sz="1600" dirty="0">
                <a:solidFill>
                  <a:srgbClr val="C00000"/>
                </a:solidFill>
                <a:latin typeface="Segoe UI" panose="020B0502040204020203" pitchFamily="34" charset="0"/>
                <a:ea typeface="Segoe UI" panose="020B0502040204020203" pitchFamily="34" charset="0"/>
                <a:cs typeface="Segoe UI" panose="020B0502040204020203" pitchFamily="34" charset="0"/>
              </a:rPr>
              <a:t>Target fatal and injury crashes are a subset of target crashes that involve one or more injuries or fatalities.</a:t>
            </a:r>
          </a:p>
        </p:txBody>
      </p:sp>
    </p:spTree>
    <p:extLst>
      <p:ext uri="{BB962C8B-B14F-4D97-AF65-F5344CB8AC3E}">
        <p14:creationId xmlns:p14="http://schemas.microsoft.com/office/powerpoint/2010/main" val="468470024"/>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274639"/>
            <a:ext cx="8385893" cy="6079269"/>
          </a:xfrm>
          <a:prstGeom prst="rect">
            <a:avLst/>
          </a:prstGeom>
        </p:spPr>
      </p:pic>
      <p:sp>
        <p:nvSpPr>
          <p:cNvPr id="5" name="Rectangle 4"/>
          <p:cNvSpPr/>
          <p:nvPr/>
        </p:nvSpPr>
        <p:spPr>
          <a:xfrm>
            <a:off x="2825263" y="309808"/>
            <a:ext cx="3341076" cy="52253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29922" y="1988800"/>
            <a:ext cx="3345366" cy="1560427"/>
          </a:xfrm>
          <a:prstGeom prst="rect">
            <a:avLst/>
          </a:prstGeom>
          <a:noFill/>
        </p:spPr>
        <p:txBody>
          <a:bodyPr wrap="square" rtlCol="0">
            <a:spAutoFit/>
          </a:bodyPr>
          <a:lstStyle/>
          <a:p>
            <a:pPr lvl="0" eaLnBrk="0" hangingPunct="0">
              <a:spcBef>
                <a:spcPct val="30000"/>
              </a:spcBef>
              <a:defRPr/>
            </a:pPr>
            <a:r>
              <a:rPr lang="en-US" b="1" dirty="0">
                <a:solidFill>
                  <a:srgbClr val="C00000"/>
                </a:solidFill>
                <a:latin typeface="Segoe UI" panose="020B0502040204020203" pitchFamily="34" charset="0"/>
                <a:ea typeface="Segoe UI" panose="020B0502040204020203" pitchFamily="34" charset="0"/>
                <a:cs typeface="Segoe UI" panose="020B0502040204020203" pitchFamily="34" charset="0"/>
              </a:rPr>
              <a:t>Step 3. </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Identify the appropriate chart type based on the type of crash and major road posted speed.</a:t>
            </a:r>
          </a:p>
          <a:p>
            <a:pPr lvl="0" eaLnBrk="0" hangingPunct="0">
              <a:spcBef>
                <a:spcPct val="30000"/>
              </a:spcBef>
              <a:defRPr/>
            </a:pPr>
            <a:endParaRPr lang="en-US"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0535587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Issues</a:t>
            </a:r>
          </a:p>
        </p:txBody>
      </p:sp>
      <p:sp>
        <p:nvSpPr>
          <p:cNvPr id="3" name="Content Placeholder 2"/>
          <p:cNvSpPr>
            <a:spLocks noGrp="1"/>
          </p:cNvSpPr>
          <p:nvPr>
            <p:ph sz="quarter" idx="10"/>
          </p:nvPr>
        </p:nvSpPr>
        <p:spPr/>
        <p:txBody>
          <a:bodyPr/>
          <a:lstStyle/>
          <a:p>
            <a:r>
              <a:rPr lang="en-US" dirty="0"/>
              <a:t>Gap acceptance crashes:</a:t>
            </a:r>
          </a:p>
          <a:p>
            <a:pPr lvl="1"/>
            <a:r>
              <a:rPr lang="en-US" dirty="0"/>
              <a:t>One of most common crashes at unsignalized intersections</a:t>
            </a:r>
          </a:p>
          <a:p>
            <a:pPr lvl="1"/>
            <a:r>
              <a:rPr lang="en-US" dirty="0"/>
              <a:t>Influenced by intersection sight distance (ISD)</a:t>
            </a:r>
          </a:p>
          <a:p>
            <a:r>
              <a:rPr lang="en-US" dirty="0"/>
              <a:t>ISD: </a:t>
            </a:r>
          </a:p>
          <a:p>
            <a:pPr lvl="1"/>
            <a:r>
              <a:rPr lang="en-US" dirty="0"/>
              <a:t>Key design element at intersections</a:t>
            </a:r>
          </a:p>
          <a:p>
            <a:pPr lvl="1"/>
            <a:r>
              <a:rPr lang="en-US" dirty="0"/>
              <a:t>Contributes to ability of drivers on minor road to identify appropriate gaps</a:t>
            </a:r>
          </a:p>
          <a:p>
            <a:pPr lvl="1"/>
            <a:r>
              <a:rPr lang="en-US" dirty="0"/>
              <a:t>Drivers on major road approach can see vehicles on minor road</a:t>
            </a:r>
          </a:p>
          <a:p>
            <a:r>
              <a:rPr lang="en-US" dirty="0"/>
              <a:t>AASHTO provides criteria for minimum ISD, yet … </a:t>
            </a:r>
          </a:p>
          <a:p>
            <a:pPr lvl="1"/>
            <a:r>
              <a:rPr lang="en-US" dirty="0"/>
              <a:t>ISD may change over time</a:t>
            </a:r>
          </a:p>
          <a:p>
            <a:pPr lvl="1"/>
            <a:r>
              <a:rPr lang="en-US" dirty="0"/>
              <a:t>Physical conditions, vehicle performance, and driver behavior influence gap acceptance</a:t>
            </a:r>
          </a:p>
          <a:p>
            <a:pPr lvl="1"/>
            <a:r>
              <a:rPr lang="en-US" dirty="0"/>
              <a:t>Adequate ISD alone may not be sufficient</a:t>
            </a:r>
          </a:p>
          <a:p>
            <a:pPr lvl="1"/>
            <a:endParaRPr lang="en-US" dirty="0"/>
          </a:p>
          <a:p>
            <a:endParaRPr lang="en-US" dirty="0"/>
          </a:p>
          <a:p>
            <a:endParaRPr lang="en-US" dirty="0"/>
          </a:p>
        </p:txBody>
      </p:sp>
    </p:spTree>
    <p:extLst>
      <p:ext uri="{BB962C8B-B14F-4D97-AF65-F5344CB8AC3E}">
        <p14:creationId xmlns:p14="http://schemas.microsoft.com/office/powerpoint/2010/main" val="3164142978"/>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274639"/>
            <a:ext cx="8385893" cy="6079269"/>
          </a:xfrm>
          <a:prstGeom prst="rect">
            <a:avLst/>
          </a:prstGeom>
        </p:spPr>
      </p:pic>
      <p:sp>
        <p:nvSpPr>
          <p:cNvPr id="5" name="Rectangle 4"/>
          <p:cNvSpPr/>
          <p:nvPr/>
        </p:nvSpPr>
        <p:spPr>
          <a:xfrm>
            <a:off x="5615355" y="1013193"/>
            <a:ext cx="2848707" cy="100317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29922" y="2156193"/>
            <a:ext cx="3345366" cy="3185487"/>
          </a:xfrm>
          <a:prstGeom prst="rect">
            <a:avLst/>
          </a:prstGeom>
          <a:noFill/>
        </p:spPr>
        <p:txBody>
          <a:bodyPr wrap="square" rtlCol="0">
            <a:spAutoFit/>
          </a:bodyPr>
          <a:lstStyle/>
          <a:p>
            <a:pPr lvl="0" eaLnBrk="0" hangingPunct="0">
              <a:spcBef>
                <a:spcPct val="30000"/>
              </a:spcBef>
              <a:defRPr/>
            </a:pPr>
            <a:r>
              <a:rPr lang="en-US" b="1" dirty="0">
                <a:solidFill>
                  <a:srgbClr val="C00000"/>
                </a:solidFill>
                <a:latin typeface="Segoe UI" panose="020B0502040204020203" pitchFamily="34" charset="0"/>
                <a:ea typeface="Segoe UI" panose="020B0502040204020203" pitchFamily="34" charset="0"/>
                <a:cs typeface="Segoe UI" panose="020B0502040204020203" pitchFamily="34" charset="0"/>
              </a:rPr>
              <a:t>Step 4. </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Identify the curve that corresponds with the appropriate major road AADT range.</a:t>
            </a:r>
          </a:p>
          <a:p>
            <a:pPr marL="285750" lvl="0" indent="-285750" eaLnBrk="0" hangingPunct="0">
              <a:spcBef>
                <a:spcPct val="30000"/>
              </a:spcBef>
              <a:buFont typeface="Arial" panose="020B0604020202020204" pitchFamily="34" charset="0"/>
              <a:buChar char="•"/>
              <a:defRPr/>
            </a:pPr>
            <a:r>
              <a:rPr lang="en-US" sz="1600" dirty="0">
                <a:solidFill>
                  <a:srgbClr val="C00000"/>
                </a:solidFill>
                <a:latin typeface="Segoe UI" panose="020B0502040204020203" pitchFamily="34" charset="0"/>
                <a:ea typeface="Segoe UI" panose="020B0502040204020203" pitchFamily="34" charset="0"/>
                <a:cs typeface="Segoe UI" panose="020B0502040204020203" pitchFamily="34" charset="0"/>
              </a:rPr>
              <a:t>Three ranges of major road AADT are used for target crashes.</a:t>
            </a:r>
          </a:p>
          <a:p>
            <a:pPr marL="285750" lvl="0" indent="-285750" eaLnBrk="0" hangingPunct="0">
              <a:spcBef>
                <a:spcPct val="30000"/>
              </a:spcBef>
              <a:buFont typeface="Arial" panose="020B0604020202020204" pitchFamily="34" charset="0"/>
              <a:buChar char="•"/>
              <a:defRPr/>
            </a:pPr>
            <a:r>
              <a:rPr lang="en-US" sz="1600" dirty="0">
                <a:solidFill>
                  <a:srgbClr val="C00000"/>
                </a:solidFill>
                <a:latin typeface="Segoe UI" panose="020B0502040204020203" pitchFamily="34" charset="0"/>
                <a:ea typeface="Segoe UI" panose="020B0502040204020203" pitchFamily="34" charset="0"/>
                <a:cs typeface="Segoe UI" panose="020B0502040204020203" pitchFamily="34" charset="0"/>
              </a:rPr>
              <a:t>Two ranges of major road AADT are used for target fatal and injury crashes. </a:t>
            </a:r>
          </a:p>
          <a:p>
            <a:pPr lvl="0" eaLnBrk="0" hangingPunct="0">
              <a:spcBef>
                <a:spcPct val="30000"/>
              </a:spcBef>
              <a:defRPr/>
            </a:pPr>
            <a:endParaRPr lang="en-US" dirty="0">
              <a:solidFill>
                <a:srgbClr val="C00000"/>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04016927"/>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457200" y="274639"/>
            <a:ext cx="8385893" cy="6079269"/>
          </a:xfrm>
          <a:prstGeom prst="rect">
            <a:avLst/>
          </a:prstGeom>
        </p:spPr>
      </p:pic>
      <p:sp>
        <p:nvSpPr>
          <p:cNvPr id="5" name="Rectangle 4"/>
          <p:cNvSpPr/>
          <p:nvPr/>
        </p:nvSpPr>
        <p:spPr>
          <a:xfrm>
            <a:off x="3892063" y="3727938"/>
            <a:ext cx="656491" cy="65649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63376" y="1973612"/>
            <a:ext cx="3345366" cy="1754326"/>
          </a:xfrm>
          <a:prstGeom prst="rect">
            <a:avLst/>
          </a:prstGeom>
          <a:noFill/>
        </p:spPr>
        <p:txBody>
          <a:bodyPr wrap="square" rtlCol="0">
            <a:spAutoFit/>
          </a:bodyPr>
          <a:lstStyle/>
          <a:p>
            <a:pPr lvl="0" eaLnBrk="0" hangingPunct="0">
              <a:spcBef>
                <a:spcPct val="30000"/>
              </a:spcBef>
              <a:defRPr/>
            </a:pPr>
            <a:r>
              <a:rPr lang="en-US" b="1" dirty="0">
                <a:solidFill>
                  <a:srgbClr val="C00000"/>
                </a:solidFill>
                <a:latin typeface="Segoe UI" panose="020B0502040204020203" pitchFamily="34" charset="0"/>
                <a:ea typeface="Segoe UI" panose="020B0502040204020203" pitchFamily="34" charset="0"/>
                <a:cs typeface="Segoe UI" panose="020B0502040204020203" pitchFamily="34" charset="0"/>
              </a:rPr>
              <a:t>Step 5. </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Using the selected curve, plot the existing and the proposed ISD. If any ISD exceeds 1,320 </a:t>
            </a:r>
            <a:r>
              <a:rPr lang="en-US" dirty="0" err="1">
                <a:solidFill>
                  <a:srgbClr val="C00000"/>
                </a:solidFill>
                <a:latin typeface="Segoe UI" panose="020B0502040204020203" pitchFamily="34" charset="0"/>
                <a:ea typeface="Segoe UI" panose="020B0502040204020203" pitchFamily="34" charset="0"/>
                <a:cs typeface="Segoe UI" panose="020B0502040204020203" pitchFamily="34" charset="0"/>
              </a:rPr>
              <a:t>ft</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 use 1,320 </a:t>
            </a:r>
            <a:r>
              <a:rPr lang="en-US" dirty="0" err="1">
                <a:solidFill>
                  <a:srgbClr val="C00000"/>
                </a:solidFill>
                <a:latin typeface="Segoe UI" panose="020B0502040204020203" pitchFamily="34" charset="0"/>
                <a:ea typeface="Segoe UI" panose="020B0502040204020203" pitchFamily="34" charset="0"/>
                <a:cs typeface="Segoe UI" panose="020B0502040204020203" pitchFamily="34" charset="0"/>
              </a:rPr>
              <a:t>ft</a:t>
            </a:r>
            <a:r>
              <a:rPr lang="en-US" dirty="0">
                <a:solidFill>
                  <a:srgbClr val="C00000"/>
                </a:solidFill>
                <a:latin typeface="Segoe UI" panose="020B0502040204020203" pitchFamily="34" charset="0"/>
                <a:ea typeface="Segoe UI" panose="020B0502040204020203" pitchFamily="34" charset="0"/>
                <a:cs typeface="Segoe UI" panose="020B0502040204020203" pitchFamily="34" charset="0"/>
              </a:rPr>
              <a:t> in the chart as this is the maximum.</a:t>
            </a:r>
          </a:p>
        </p:txBody>
      </p:sp>
    </p:spTree>
    <p:extLst>
      <p:ext uri="{BB962C8B-B14F-4D97-AF65-F5344CB8AC3E}">
        <p14:creationId xmlns:p14="http://schemas.microsoft.com/office/powerpoint/2010/main" val="496925746"/>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solidFill>
                  <a:schemeClr val="accent1">
                    <a:lumMod val="50000"/>
                  </a:schemeClr>
                </a:solidFill>
              </a:rPr>
              <a:t>Chapter I</a:t>
            </a:r>
          </a:p>
          <a:p>
            <a:pPr>
              <a:buFont typeface="Arial" panose="020B0604020202020204" pitchFamily="34" charset="0"/>
              <a:buChar char="•"/>
            </a:pPr>
            <a:r>
              <a:rPr lang="en-US" dirty="0">
                <a:solidFill>
                  <a:schemeClr val="accent1">
                    <a:lumMod val="50000"/>
                  </a:schemeClr>
                </a:solidFill>
              </a:rPr>
              <a:t>Chapter II</a:t>
            </a:r>
          </a:p>
          <a:p>
            <a:pPr>
              <a:buFont typeface="Arial" panose="020B0604020202020204" pitchFamily="34" charset="0"/>
              <a:buChar char="•"/>
            </a:pPr>
            <a:r>
              <a:rPr lang="en-US" dirty="0">
                <a:solidFill>
                  <a:schemeClr val="accent1">
                    <a:lumMod val="50000"/>
                  </a:schemeClr>
                </a:solidFill>
              </a:rPr>
              <a:t>Chapter III</a:t>
            </a:r>
          </a:p>
          <a:p>
            <a:pPr>
              <a:buFont typeface="Arial" panose="020B0604020202020204" pitchFamily="34" charset="0"/>
              <a:buChar char="•"/>
            </a:pPr>
            <a:r>
              <a:rPr lang="en-US" b="1" dirty="0">
                <a:solidFill>
                  <a:schemeClr val="accent1">
                    <a:lumMod val="50000"/>
                  </a:schemeClr>
                </a:solidFill>
              </a:rPr>
              <a:t>Chapter IV: Examples</a:t>
            </a:r>
          </a:p>
          <a:p>
            <a:pPr>
              <a:buFont typeface="Arial" panose="020B0604020202020204" pitchFamily="34" charset="0"/>
              <a:buChar char="•"/>
            </a:pPr>
            <a:r>
              <a:rPr lang="en-US" dirty="0">
                <a:solidFill>
                  <a:schemeClr val="accent1">
                    <a:lumMod val="50000"/>
                  </a:schemeClr>
                </a:solidFill>
              </a:rPr>
              <a:t>Chapter V</a:t>
            </a:r>
          </a:p>
          <a:p>
            <a:pPr>
              <a:buFont typeface="Arial" panose="020B0604020202020204" pitchFamily="34" charset="0"/>
              <a:buChar char="•"/>
            </a:pPr>
            <a:r>
              <a:rPr lang="en-US" dirty="0">
                <a:solidFill>
                  <a:schemeClr val="accent1">
                    <a:lumMod val="50000"/>
                  </a:schemeClr>
                </a:solidFill>
              </a:rPr>
              <a:t>Chapter VI</a:t>
            </a:r>
          </a:p>
          <a:p>
            <a:pPr>
              <a:buFont typeface="Arial" panose="020B0604020202020204" pitchFamily="34" charset="0"/>
              <a:buChar char="•"/>
            </a:pPr>
            <a:endParaRPr lang="en-US" dirty="0">
              <a:solidFill>
                <a:schemeClr val="accent1">
                  <a:lumMod val="50000"/>
                </a:schemeClr>
              </a:solidFill>
            </a:endParaRPr>
          </a:p>
        </p:txBody>
      </p:sp>
    </p:spTree>
    <p:extLst>
      <p:ext uri="{BB962C8B-B14F-4D97-AF65-F5344CB8AC3E}">
        <p14:creationId xmlns:p14="http://schemas.microsoft.com/office/powerpoint/2010/main" val="2253629410"/>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One-direction ISD Upgrade</a:t>
            </a:r>
          </a:p>
        </p:txBody>
      </p:sp>
      <p:sp>
        <p:nvSpPr>
          <p:cNvPr id="3" name="Content Placeholder 2"/>
          <p:cNvSpPr>
            <a:spLocks noGrp="1"/>
          </p:cNvSpPr>
          <p:nvPr>
            <p:ph sz="quarter" idx="10"/>
          </p:nvPr>
        </p:nvSpPr>
        <p:spPr/>
        <p:txBody>
          <a:bodyPr/>
          <a:lstStyle/>
          <a:p>
            <a:r>
              <a:rPr lang="en-US" dirty="0">
                <a:solidFill>
                  <a:schemeClr val="tx1"/>
                </a:solidFill>
              </a:rPr>
              <a:t>Three-leg intersection </a:t>
            </a:r>
          </a:p>
          <a:p>
            <a:r>
              <a:rPr lang="en-US" dirty="0">
                <a:solidFill>
                  <a:schemeClr val="tx1"/>
                </a:solidFill>
              </a:rPr>
              <a:t>Stop-control on the minor road approach </a:t>
            </a:r>
          </a:p>
          <a:p>
            <a:r>
              <a:rPr lang="en-US" dirty="0">
                <a:solidFill>
                  <a:schemeClr val="tx1"/>
                </a:solidFill>
              </a:rPr>
              <a:t>Major road AADT = 7,000, speed = 55 mph</a:t>
            </a:r>
          </a:p>
          <a:p>
            <a:r>
              <a:rPr lang="en-US" dirty="0">
                <a:solidFill>
                  <a:schemeClr val="tx1"/>
                </a:solidFill>
              </a:rPr>
              <a:t>Existing left-looking ISD = 400 feet</a:t>
            </a:r>
          </a:p>
          <a:p>
            <a:endParaRPr lang="en-US" dirty="0">
              <a:solidFill>
                <a:schemeClr val="tx1"/>
              </a:solidFill>
            </a:endParaRPr>
          </a:p>
          <a:p>
            <a:pPr marL="398462" indent="0">
              <a:buNone/>
            </a:pPr>
            <a:r>
              <a:rPr lang="en-US" b="1" i="1" dirty="0">
                <a:solidFill>
                  <a:srgbClr val="0070C0"/>
                </a:solidFill>
              </a:rPr>
              <a:t>How would increasing left-looking ISD to 750 </a:t>
            </a:r>
            <a:r>
              <a:rPr lang="en-US" b="1" i="1" dirty="0" err="1">
                <a:solidFill>
                  <a:srgbClr val="0070C0"/>
                </a:solidFill>
              </a:rPr>
              <a:t>ft</a:t>
            </a:r>
            <a:r>
              <a:rPr lang="en-US" b="1" i="1" dirty="0">
                <a:solidFill>
                  <a:srgbClr val="0070C0"/>
                </a:solidFill>
              </a:rPr>
              <a:t> affect target crashes at this intersection?</a:t>
            </a:r>
          </a:p>
          <a:p>
            <a:endParaRPr lang="en-US" dirty="0"/>
          </a:p>
        </p:txBody>
      </p:sp>
    </p:spTree>
    <p:extLst>
      <p:ext uri="{BB962C8B-B14F-4D97-AF65-F5344CB8AC3E}">
        <p14:creationId xmlns:p14="http://schemas.microsoft.com/office/powerpoint/2010/main" val="195044323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One-direction ISD Upgrade</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4756" y="1312131"/>
            <a:ext cx="6705600" cy="4863414"/>
          </a:xfrm>
          <a:prstGeom prst="rect">
            <a:avLst/>
          </a:prstGeom>
          <a:noFill/>
        </p:spPr>
      </p:pic>
    </p:spTree>
    <p:extLst>
      <p:ext uri="{BB962C8B-B14F-4D97-AF65-F5344CB8AC3E}">
        <p14:creationId xmlns:p14="http://schemas.microsoft.com/office/powerpoint/2010/main" val="2647735539"/>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One-direction ISD Upgrade</a:t>
            </a:r>
          </a:p>
        </p:txBody>
      </p:sp>
      <p:sp>
        <p:nvSpPr>
          <p:cNvPr id="3" name="Content Placeholder 2"/>
          <p:cNvSpPr>
            <a:spLocks noGrp="1"/>
          </p:cNvSpPr>
          <p:nvPr>
            <p:ph sz="quarter" idx="10"/>
          </p:nvPr>
        </p:nvSpPr>
        <p:spPr/>
        <p:txBody>
          <a:bodyPr/>
          <a:lstStyle/>
          <a:p>
            <a:r>
              <a:rPr lang="en-US" dirty="0"/>
              <a:t>Resulting CMF = 0.77</a:t>
            </a:r>
          </a:p>
          <a:p>
            <a:r>
              <a:rPr lang="en-US" dirty="0"/>
              <a:t>Applies to: </a:t>
            </a:r>
          </a:p>
          <a:p>
            <a:pPr lvl="1"/>
            <a:r>
              <a:rPr lang="en-US" dirty="0"/>
              <a:t>Multi-vehicle crashes involving vehicles from the minor road </a:t>
            </a:r>
          </a:p>
          <a:p>
            <a:pPr lvl="1"/>
            <a:r>
              <a:rPr lang="en-US" dirty="0"/>
              <a:t>Vehicles approaching from the left</a:t>
            </a:r>
          </a:p>
          <a:p>
            <a:endParaRPr lang="en-US" dirty="0"/>
          </a:p>
          <a:p>
            <a:pPr marL="398462" indent="0">
              <a:buNone/>
            </a:pPr>
            <a:r>
              <a:rPr lang="en-US" b="1" i="1" dirty="0">
                <a:solidFill>
                  <a:srgbClr val="0070C0"/>
                </a:solidFill>
              </a:rPr>
              <a:t>Increasing left-looking ISD from 400 </a:t>
            </a:r>
            <a:r>
              <a:rPr lang="en-US" b="1" i="1" dirty="0" err="1">
                <a:solidFill>
                  <a:srgbClr val="0070C0"/>
                </a:solidFill>
              </a:rPr>
              <a:t>ft</a:t>
            </a:r>
            <a:r>
              <a:rPr lang="en-US" b="1" i="1" dirty="0">
                <a:solidFill>
                  <a:srgbClr val="0070C0"/>
                </a:solidFill>
              </a:rPr>
              <a:t> to 750 </a:t>
            </a:r>
            <a:r>
              <a:rPr lang="en-US" b="1" i="1" dirty="0" err="1">
                <a:solidFill>
                  <a:srgbClr val="0070C0"/>
                </a:solidFill>
              </a:rPr>
              <a:t>ft</a:t>
            </a:r>
            <a:r>
              <a:rPr lang="en-US" b="1" i="1" dirty="0">
                <a:solidFill>
                  <a:srgbClr val="0070C0"/>
                </a:solidFill>
              </a:rPr>
              <a:t> would reduce target crashes on the approach by 23 percent at this intersection.</a:t>
            </a:r>
          </a:p>
          <a:p>
            <a:endParaRPr lang="en-US" dirty="0"/>
          </a:p>
        </p:txBody>
      </p:sp>
    </p:spTree>
    <p:extLst>
      <p:ext uri="{BB962C8B-B14F-4D97-AF65-F5344CB8AC3E}">
        <p14:creationId xmlns:p14="http://schemas.microsoft.com/office/powerpoint/2010/main" val="586052148"/>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solidFill>
                  <a:schemeClr val="accent1">
                    <a:lumMod val="50000"/>
                  </a:schemeClr>
                </a:solidFill>
              </a:rPr>
              <a:t>Chapter I</a:t>
            </a:r>
          </a:p>
          <a:p>
            <a:pPr>
              <a:buFont typeface="Arial" panose="020B0604020202020204" pitchFamily="34" charset="0"/>
              <a:buChar char="•"/>
            </a:pPr>
            <a:r>
              <a:rPr lang="en-US" dirty="0">
                <a:solidFill>
                  <a:schemeClr val="accent1">
                    <a:lumMod val="50000"/>
                  </a:schemeClr>
                </a:solidFill>
              </a:rPr>
              <a:t>Chapter II</a:t>
            </a:r>
          </a:p>
          <a:p>
            <a:pPr>
              <a:buFont typeface="Arial" panose="020B0604020202020204" pitchFamily="34" charset="0"/>
              <a:buChar char="•"/>
            </a:pPr>
            <a:r>
              <a:rPr lang="en-US" dirty="0">
                <a:solidFill>
                  <a:schemeClr val="accent1">
                    <a:lumMod val="50000"/>
                  </a:schemeClr>
                </a:solidFill>
              </a:rPr>
              <a:t>Chapter III</a:t>
            </a:r>
          </a:p>
          <a:p>
            <a:pPr>
              <a:buFont typeface="Arial" panose="020B0604020202020204" pitchFamily="34" charset="0"/>
              <a:buChar char="•"/>
            </a:pPr>
            <a:r>
              <a:rPr lang="en-US" dirty="0">
                <a:solidFill>
                  <a:schemeClr val="accent1">
                    <a:lumMod val="50000"/>
                  </a:schemeClr>
                </a:solidFill>
              </a:rPr>
              <a:t>Chapter IV</a:t>
            </a:r>
          </a:p>
          <a:p>
            <a:pPr>
              <a:buFont typeface="Arial" panose="020B0604020202020204" pitchFamily="34" charset="0"/>
              <a:buChar char="•"/>
            </a:pPr>
            <a:r>
              <a:rPr lang="en-US" b="1" dirty="0">
                <a:solidFill>
                  <a:schemeClr val="accent1">
                    <a:lumMod val="50000"/>
                  </a:schemeClr>
                </a:solidFill>
              </a:rPr>
              <a:t>Chapter V: Other Considerations and Resources</a:t>
            </a:r>
          </a:p>
          <a:p>
            <a:pPr>
              <a:buFont typeface="Arial" panose="020B0604020202020204" pitchFamily="34" charset="0"/>
              <a:buChar char="•"/>
            </a:pPr>
            <a:r>
              <a:rPr lang="en-US" dirty="0">
                <a:solidFill>
                  <a:schemeClr val="accent1">
                    <a:lumMod val="50000"/>
                  </a:schemeClr>
                </a:solidFill>
              </a:rPr>
              <a:t>Chapter VI</a:t>
            </a:r>
          </a:p>
        </p:txBody>
      </p:sp>
    </p:spTree>
    <p:extLst>
      <p:ext uri="{BB962C8B-B14F-4D97-AF65-F5344CB8AC3E}">
        <p14:creationId xmlns:p14="http://schemas.microsoft.com/office/powerpoint/2010/main" val="197581583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Countermeasures </a:t>
            </a:r>
          </a:p>
        </p:txBody>
      </p:sp>
      <p:sp>
        <p:nvSpPr>
          <p:cNvPr id="3" name="Content Placeholder 2"/>
          <p:cNvSpPr>
            <a:spLocks noGrp="1"/>
          </p:cNvSpPr>
          <p:nvPr>
            <p:ph sz="quarter" idx="10"/>
          </p:nvPr>
        </p:nvSpPr>
        <p:spPr/>
        <p:txBody>
          <a:bodyPr/>
          <a:lstStyle/>
          <a:p>
            <a:r>
              <a:rPr lang="en-US" dirty="0"/>
              <a:t>Clear sight triangles as much as possible without geometric improvements. </a:t>
            </a:r>
          </a:p>
          <a:p>
            <a:r>
              <a:rPr lang="en-US" dirty="0"/>
              <a:t>Geometric improvements to improve ISD. </a:t>
            </a:r>
          </a:p>
          <a:p>
            <a:r>
              <a:rPr lang="en-US" dirty="0"/>
              <a:t>Increase awareness and visibility of the intersection. </a:t>
            </a:r>
          </a:p>
          <a:p>
            <a:r>
              <a:rPr lang="en-US" dirty="0"/>
              <a:t>Warn drivers of presence of conflicting vehicles. </a:t>
            </a:r>
          </a:p>
          <a:p>
            <a:r>
              <a:rPr lang="en-US" dirty="0"/>
              <a:t>Choose appropriate traffic control. </a:t>
            </a:r>
          </a:p>
          <a:p>
            <a:r>
              <a:rPr lang="en-US" dirty="0"/>
              <a:t>Better accommodations for pedestrians and bicyclists. </a:t>
            </a:r>
          </a:p>
        </p:txBody>
      </p:sp>
    </p:spTree>
    <p:extLst>
      <p:ext uri="{BB962C8B-B14F-4D97-AF65-F5344CB8AC3E}">
        <p14:creationId xmlns:p14="http://schemas.microsoft.com/office/powerpoint/2010/main" val="4286963339"/>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Organization</a:t>
            </a:r>
          </a:p>
        </p:txBody>
      </p:sp>
      <p:sp>
        <p:nvSpPr>
          <p:cNvPr id="3" name="Content Placeholder 2"/>
          <p:cNvSpPr>
            <a:spLocks noGrp="1"/>
          </p:cNvSpPr>
          <p:nvPr>
            <p:ph sz="quarter" idx="10"/>
          </p:nvPr>
        </p:nvSpPr>
        <p:spPr/>
        <p:txBody>
          <a:bodyPr/>
          <a:lstStyle/>
          <a:p>
            <a:pPr>
              <a:buFont typeface="Arial" panose="020B0604020202020204" pitchFamily="34" charset="0"/>
              <a:buChar char="•"/>
            </a:pPr>
            <a:r>
              <a:rPr lang="en-US" dirty="0">
                <a:solidFill>
                  <a:schemeClr val="accent1">
                    <a:lumMod val="50000"/>
                  </a:schemeClr>
                </a:solidFill>
              </a:rPr>
              <a:t>Chapter I</a:t>
            </a:r>
          </a:p>
          <a:p>
            <a:pPr>
              <a:buFont typeface="Arial" panose="020B0604020202020204" pitchFamily="34" charset="0"/>
              <a:buChar char="•"/>
            </a:pPr>
            <a:r>
              <a:rPr lang="en-US" dirty="0">
                <a:solidFill>
                  <a:schemeClr val="accent1">
                    <a:lumMod val="50000"/>
                  </a:schemeClr>
                </a:solidFill>
              </a:rPr>
              <a:t>Chapter II</a:t>
            </a:r>
          </a:p>
          <a:p>
            <a:pPr>
              <a:buFont typeface="Arial" panose="020B0604020202020204" pitchFamily="34" charset="0"/>
              <a:buChar char="•"/>
            </a:pPr>
            <a:r>
              <a:rPr lang="en-US" dirty="0">
                <a:solidFill>
                  <a:schemeClr val="accent1">
                    <a:lumMod val="50000"/>
                  </a:schemeClr>
                </a:solidFill>
              </a:rPr>
              <a:t>Chapter III</a:t>
            </a:r>
          </a:p>
          <a:p>
            <a:pPr>
              <a:buFont typeface="Arial" panose="020B0604020202020204" pitchFamily="34" charset="0"/>
              <a:buChar char="•"/>
            </a:pPr>
            <a:r>
              <a:rPr lang="en-US" dirty="0">
                <a:solidFill>
                  <a:schemeClr val="accent1">
                    <a:lumMod val="50000"/>
                  </a:schemeClr>
                </a:solidFill>
              </a:rPr>
              <a:t>Chapter IV</a:t>
            </a:r>
          </a:p>
          <a:p>
            <a:pPr>
              <a:buFont typeface="Arial" panose="020B0604020202020204" pitchFamily="34" charset="0"/>
              <a:buChar char="•"/>
            </a:pPr>
            <a:r>
              <a:rPr lang="en-US" dirty="0">
                <a:solidFill>
                  <a:schemeClr val="accent1">
                    <a:lumMod val="50000"/>
                  </a:schemeClr>
                </a:solidFill>
              </a:rPr>
              <a:t>Chapter V</a:t>
            </a:r>
          </a:p>
          <a:p>
            <a:pPr>
              <a:buFont typeface="Arial" panose="020B0604020202020204" pitchFamily="34" charset="0"/>
              <a:buChar char="•"/>
            </a:pPr>
            <a:r>
              <a:rPr lang="en-US" b="1" dirty="0">
                <a:solidFill>
                  <a:schemeClr val="accent1">
                    <a:lumMod val="50000"/>
                  </a:schemeClr>
                </a:solidFill>
              </a:rPr>
              <a:t>Chapter VI: Base Equations for Reference</a:t>
            </a:r>
          </a:p>
        </p:txBody>
      </p:sp>
    </p:spTree>
    <p:extLst>
      <p:ext uri="{BB962C8B-B14F-4D97-AF65-F5344CB8AC3E}">
        <p14:creationId xmlns:p14="http://schemas.microsoft.com/office/powerpoint/2010/main" val="378763494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Conclusions</a:t>
            </a:r>
          </a:p>
        </p:txBody>
      </p:sp>
    </p:spTree>
    <p:extLst>
      <p:ext uri="{BB962C8B-B14F-4D97-AF65-F5344CB8AC3E}">
        <p14:creationId xmlns:p14="http://schemas.microsoft.com/office/powerpoint/2010/main" val="515348972"/>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a:fillRect/>
          </a:stretch>
        </p:blipFill>
        <p:spPr/>
      </p:pic>
      <p:sp>
        <p:nvSpPr>
          <p:cNvPr id="3" name="Content Placeholder 2"/>
          <p:cNvSpPr>
            <a:spLocks noGrp="1"/>
          </p:cNvSpPr>
          <p:nvPr>
            <p:ph idx="1"/>
          </p:nvPr>
        </p:nvSpPr>
        <p:spPr/>
        <p:txBody>
          <a:bodyPr/>
          <a:lstStyle/>
          <a:p>
            <a:r>
              <a:rPr lang="en-US" dirty="0"/>
              <a:t>How does </a:t>
            </a:r>
            <a:r>
              <a:rPr lang="en-US" b="1" i="1" dirty="0"/>
              <a:t>sight distance</a:t>
            </a:r>
            <a:r>
              <a:rPr lang="en-US" dirty="0"/>
              <a:t> at this intersection relate to </a:t>
            </a:r>
          </a:p>
          <a:p>
            <a:r>
              <a:rPr lang="en-US" i="1" dirty="0"/>
              <a:t>crash frequency</a:t>
            </a:r>
            <a:r>
              <a:rPr lang="en-US" dirty="0"/>
              <a:t>?</a:t>
            </a:r>
          </a:p>
        </p:txBody>
      </p:sp>
    </p:spTree>
    <p:extLst>
      <p:ext uri="{BB962C8B-B14F-4D97-AF65-F5344CB8AC3E}">
        <p14:creationId xmlns:p14="http://schemas.microsoft.com/office/powerpoint/2010/main" val="3348708874"/>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NCHRP 17-59 Summary </a:t>
            </a:r>
            <a:endParaRPr lang="en-US" dirty="0"/>
          </a:p>
        </p:txBody>
      </p:sp>
      <p:sp>
        <p:nvSpPr>
          <p:cNvPr id="3" name="Content Placeholder 2"/>
          <p:cNvSpPr>
            <a:spLocks noGrp="1"/>
          </p:cNvSpPr>
          <p:nvPr>
            <p:ph sz="quarter" idx="10"/>
          </p:nvPr>
        </p:nvSpPr>
        <p:spPr/>
        <p:txBody>
          <a:bodyPr/>
          <a:lstStyle/>
          <a:p>
            <a:r>
              <a:rPr lang="en-US" dirty="0"/>
              <a:t>Established methods for collecting available ISD</a:t>
            </a:r>
          </a:p>
          <a:p>
            <a:r>
              <a:rPr lang="en-US" dirty="0"/>
              <a:t>Developed analytical models based on data to explore relationship between crashes, available ISD, and other factors</a:t>
            </a:r>
          </a:p>
          <a:p>
            <a:r>
              <a:rPr lang="en-US" dirty="0"/>
              <a:t>Resulted in two multivariable count regression models: target crashes and target fatal and injury crashes</a:t>
            </a:r>
          </a:p>
          <a:p>
            <a:r>
              <a:rPr lang="en-US" dirty="0"/>
              <a:t>Developed stand-alone guidance for practitioners to assess safety impacts of ISD</a:t>
            </a:r>
          </a:p>
        </p:txBody>
      </p:sp>
    </p:spTree>
    <p:extLst>
      <p:ext uri="{BB962C8B-B14F-4D97-AF65-F5344CB8AC3E}">
        <p14:creationId xmlns:p14="http://schemas.microsoft.com/office/powerpoint/2010/main" val="2608136133"/>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Future Directions</a:t>
            </a:r>
          </a:p>
        </p:txBody>
      </p:sp>
      <p:sp>
        <p:nvSpPr>
          <p:cNvPr id="5" name="Content Placeholder 4"/>
          <p:cNvSpPr>
            <a:spLocks noGrp="1"/>
          </p:cNvSpPr>
          <p:nvPr>
            <p:ph sz="quarter" idx="10"/>
          </p:nvPr>
        </p:nvSpPr>
        <p:spPr/>
        <p:txBody>
          <a:bodyPr/>
          <a:lstStyle/>
          <a:p>
            <a:r>
              <a:rPr lang="en-US" dirty="0"/>
              <a:t>Incorporate results of NCHRP 17-59 into existing policies, practices, and design manuals</a:t>
            </a:r>
          </a:p>
          <a:p>
            <a:r>
              <a:rPr lang="en-US" dirty="0"/>
              <a:t>Explore the difference in CMFs for intersections with higher ISD-related crash counts</a:t>
            </a:r>
          </a:p>
          <a:p>
            <a:r>
              <a:rPr lang="en-US" dirty="0"/>
              <a:t>Consider the impact of right-turns on the major roads</a:t>
            </a:r>
          </a:p>
          <a:p>
            <a:r>
              <a:rPr lang="en-US" dirty="0"/>
              <a:t>Explore effects of dynamic ISD on safety</a:t>
            </a:r>
          </a:p>
          <a:p>
            <a:r>
              <a:rPr lang="en-US" dirty="0"/>
              <a:t>Examine relationship between available ISD and total crashes</a:t>
            </a:r>
          </a:p>
          <a:p>
            <a:r>
              <a:rPr lang="en-US" dirty="0"/>
              <a:t>Explore safety effects of roadside visual clutter</a:t>
            </a:r>
          </a:p>
        </p:txBody>
      </p:sp>
    </p:spTree>
    <p:extLst>
      <p:ext uri="{BB962C8B-B14F-4D97-AF65-F5344CB8AC3E}">
        <p14:creationId xmlns:p14="http://schemas.microsoft.com/office/powerpoint/2010/main" val="1143057033"/>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26543" y="1452626"/>
            <a:ext cx="4654868" cy="1708160"/>
          </a:xfrm>
          <a:prstGeom prst="rect">
            <a:avLst/>
          </a:prstGeom>
          <a:noFill/>
        </p:spPr>
        <p:txBody>
          <a:bodyPr wrap="square" rtlCol="0">
            <a:spAutoFit/>
          </a:bodyPr>
          <a:lstStyle/>
          <a:p>
            <a:pPr>
              <a:lnSpc>
                <a:spcPct val="150000"/>
              </a:lnSpc>
            </a:pPr>
            <a:r>
              <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rPr>
              <a:t>Stephan Parker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saparker@nas.edu</a:t>
            </a:r>
            <a:endPar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endParaRPr>
          </a:p>
          <a:p>
            <a:pPr>
              <a:lnSpc>
                <a:spcPct val="150000"/>
              </a:lnSpc>
            </a:pPr>
            <a:r>
              <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rPr>
              <a:t>Kim Eccles</a:t>
            </a:r>
            <a:r>
              <a:rPr lang="en-US" sz="1400" dirty="0">
                <a:solidFill>
                  <a:schemeClr val="tx1">
                    <a:lumMod val="85000"/>
                    <a:lumOff val="15000"/>
                  </a:schemeClr>
                </a:solidFill>
                <a:latin typeface="Segoe UI Semibold" panose="020B0702040204020203" pitchFamily="34" charset="0"/>
                <a:ea typeface="Segoe UI" panose="020B0502040204020203" pitchFamily="34" charset="0"/>
                <a:cs typeface="Segoe UI" panose="020B0502040204020203" pitchFamily="34" charset="0"/>
              </a:rPr>
              <a:t>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keccles@vhb.com </a:t>
            </a:r>
            <a:b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br>
            <a:r>
              <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rPr>
              <a:t>Dr. Scott Himes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shimes@vhb.com </a:t>
            </a:r>
          </a:p>
          <a:p>
            <a:pPr>
              <a:lnSpc>
                <a:spcPct val="150000"/>
              </a:lnSpc>
            </a:pPr>
            <a:r>
              <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rPr>
              <a:t>Dr. Timothy Gates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sz="1400" dirty="0" smtClean="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gatestim@msu.edu</a:t>
            </a:r>
            <a:endPar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a:p>
            <a:pPr>
              <a:lnSpc>
                <a:spcPct val="150000"/>
              </a:lnSpc>
            </a:pPr>
            <a:r>
              <a:rPr lang="en-US" sz="1400" dirty="0" smtClean="0">
                <a:solidFill>
                  <a:schemeClr val="accent1"/>
                </a:solidFill>
                <a:latin typeface="Segoe UI Semibold" panose="020B0702040204020203" pitchFamily="34" charset="0"/>
                <a:ea typeface="Segoe UI" panose="020B0502040204020203" pitchFamily="34" charset="0"/>
                <a:cs typeface="Segoe UI" panose="020B0502040204020203" pitchFamily="34" charset="0"/>
              </a:rPr>
              <a:t>Dr</a:t>
            </a:r>
            <a:r>
              <a:rPr lang="en-US" sz="1400" dirty="0">
                <a:solidFill>
                  <a:schemeClr val="accent1"/>
                </a:solidFill>
                <a:latin typeface="Segoe UI Semibold" panose="020B0702040204020203" pitchFamily="34" charset="0"/>
                <a:ea typeface="Segoe UI" panose="020B0502040204020203" pitchFamily="34" charset="0"/>
                <a:cs typeface="Segoe UI" panose="020B0502040204020203" pitchFamily="34" charset="0"/>
              </a:rPr>
              <a:t>. Christopher Monsere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 </a:t>
            </a:r>
            <a:r>
              <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rPr>
              <a:t>Monsere@pdx.edu </a:t>
            </a:r>
            <a:endParaRPr lang="en-US" sz="1400" dirty="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endParaRPr>
          </a:p>
        </p:txBody>
      </p:sp>
      <p:pic>
        <p:nvPicPr>
          <p:cNvPr id="18" name="Picture 17"/>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22109" y="5113483"/>
            <a:ext cx="2255341" cy="1179576"/>
          </a:xfrm>
          <a:prstGeom prst="rect">
            <a:avLst/>
          </a:prstGeom>
        </p:spPr>
      </p:pic>
      <p:sp>
        <p:nvSpPr>
          <p:cNvPr id="19" name="Rectangle 18"/>
          <p:cNvSpPr/>
          <p:nvPr/>
        </p:nvSpPr>
        <p:spPr>
          <a:xfrm rot="16200000">
            <a:off x="1617494" y="4296656"/>
            <a:ext cx="1325876" cy="307777"/>
          </a:xfrm>
          <a:prstGeom prst="rect">
            <a:avLst/>
          </a:prstGeom>
        </p:spPr>
        <p:txBody>
          <a:bodyPr wrap="none">
            <a:spAutoFit/>
          </a:bodyPr>
          <a:lstStyle/>
          <a:p>
            <a:r>
              <a:rPr lang="en-US" sz="1400" dirty="0">
                <a:solidFill>
                  <a:srgbClr val="92D050"/>
                </a:solidFill>
                <a:latin typeface="Segoe UI Semibold" panose="020B0702040204020203" pitchFamily="34" charset="0"/>
                <a:ea typeface="Segoe UI" panose="020B0502040204020203" pitchFamily="34" charset="0"/>
                <a:cs typeface="Segoe UI" panose="020B0502040204020203" pitchFamily="34" charset="0"/>
              </a:rPr>
              <a:t>www.vhb.com</a:t>
            </a:r>
            <a:endParaRPr lang="en-US" dirty="0"/>
          </a:p>
        </p:txBody>
      </p:sp>
      <p:sp>
        <p:nvSpPr>
          <p:cNvPr id="20" name="Rectangle 19"/>
          <p:cNvSpPr/>
          <p:nvPr/>
        </p:nvSpPr>
        <p:spPr>
          <a:xfrm>
            <a:off x="1316473" y="6319693"/>
            <a:ext cx="2069966" cy="215444"/>
          </a:xfrm>
          <a:prstGeom prst="rect">
            <a:avLst/>
          </a:prstGeom>
        </p:spPr>
        <p:txBody>
          <a:bodyPr wrap="square">
            <a:spAutoFit/>
          </a:bodyPr>
          <a:lstStyle/>
          <a:p>
            <a:r>
              <a:rPr lang="en-US" sz="8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Offices located throughout the east coast</a:t>
            </a:r>
          </a:p>
        </p:txBody>
      </p:sp>
    </p:spTree>
    <p:extLst>
      <p:ext uri="{BB962C8B-B14F-4D97-AF65-F5344CB8AC3E}">
        <p14:creationId xmlns:p14="http://schemas.microsoft.com/office/powerpoint/2010/main" val="129637539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Objectives</a:t>
            </a:r>
          </a:p>
        </p:txBody>
      </p:sp>
      <p:sp>
        <p:nvSpPr>
          <p:cNvPr id="5" name="Content Placeholder 4"/>
          <p:cNvSpPr>
            <a:spLocks noGrp="1"/>
          </p:cNvSpPr>
          <p:nvPr>
            <p:ph sz="quarter" idx="10"/>
          </p:nvPr>
        </p:nvSpPr>
        <p:spPr/>
        <p:txBody>
          <a:bodyPr/>
          <a:lstStyle/>
          <a:p>
            <a:r>
              <a:rPr lang="en-US" dirty="0"/>
              <a:t>Identify appropriate definitions and existing methods to measure ISD</a:t>
            </a:r>
          </a:p>
          <a:p>
            <a:r>
              <a:rPr lang="en-US" dirty="0"/>
              <a:t>Identify a standardized method for measuring ISD</a:t>
            </a:r>
          </a:p>
          <a:p>
            <a:r>
              <a:rPr lang="en-US" dirty="0"/>
              <a:t>Quantify the relationship between safety and ISD for stop-controlled intersections</a:t>
            </a:r>
          </a:p>
          <a:p>
            <a:r>
              <a:rPr lang="en-US" dirty="0"/>
              <a:t>Develop easy to use graphics for practitioners to evaluate the safety impact of ISD</a:t>
            </a:r>
          </a:p>
        </p:txBody>
      </p:sp>
    </p:spTree>
    <p:extLst>
      <p:ext uri="{BB962C8B-B14F-4D97-AF65-F5344CB8AC3E}">
        <p14:creationId xmlns:p14="http://schemas.microsoft.com/office/powerpoint/2010/main" val="217082819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Terminology</a:t>
            </a:r>
          </a:p>
        </p:txBody>
      </p:sp>
      <p:sp>
        <p:nvSpPr>
          <p:cNvPr id="3" name="Content Placeholder 2"/>
          <p:cNvSpPr>
            <a:spLocks noGrp="1"/>
          </p:cNvSpPr>
          <p:nvPr>
            <p:ph sz="quarter" idx="10"/>
          </p:nvPr>
        </p:nvSpPr>
        <p:spPr/>
        <p:txBody>
          <a:bodyPr/>
          <a:lstStyle/>
          <a:p>
            <a:r>
              <a:rPr lang="en-US" b="1" dirty="0">
                <a:solidFill>
                  <a:srgbClr val="849B50"/>
                </a:solidFill>
              </a:rPr>
              <a:t>Design ISD</a:t>
            </a:r>
            <a:r>
              <a:rPr lang="en-US" dirty="0"/>
              <a:t>: Minimum ISD as identified in the Green Book</a:t>
            </a:r>
          </a:p>
          <a:p>
            <a:r>
              <a:rPr lang="en-US" b="1" dirty="0">
                <a:solidFill>
                  <a:srgbClr val="849B50"/>
                </a:solidFill>
              </a:rPr>
              <a:t>Existing (or available) ISD</a:t>
            </a:r>
            <a:r>
              <a:rPr lang="en-US" dirty="0"/>
              <a:t>: ISD as measured in the field</a:t>
            </a:r>
          </a:p>
          <a:p>
            <a:r>
              <a:rPr lang="en-US" b="1" dirty="0">
                <a:solidFill>
                  <a:srgbClr val="849B50"/>
                </a:solidFill>
              </a:rPr>
              <a:t>Proposed ISD</a:t>
            </a:r>
            <a:r>
              <a:rPr lang="en-US" dirty="0"/>
              <a:t>: ISD under consideration and is expected to result from a change in the intersection environment</a:t>
            </a:r>
          </a:p>
          <a:p>
            <a:r>
              <a:rPr lang="en-US" b="1" dirty="0">
                <a:solidFill>
                  <a:srgbClr val="849B50"/>
                </a:solidFill>
              </a:rPr>
              <a:t>Minor Road</a:t>
            </a:r>
            <a:r>
              <a:rPr lang="en-US" dirty="0"/>
              <a:t>: Roadway that is stop-controlled, drivers must yield to approach vehicles</a:t>
            </a:r>
          </a:p>
          <a:p>
            <a:r>
              <a:rPr lang="en-US" b="1" dirty="0">
                <a:solidFill>
                  <a:srgbClr val="849B50"/>
                </a:solidFill>
              </a:rPr>
              <a:t>Major Road</a:t>
            </a:r>
            <a:r>
              <a:rPr lang="en-US" dirty="0"/>
              <a:t>: Uncontrolled at the intersection, typically higher traffic volumes</a:t>
            </a:r>
          </a:p>
          <a:p>
            <a:r>
              <a:rPr lang="en-US" b="1" dirty="0">
                <a:solidFill>
                  <a:srgbClr val="849B50"/>
                </a:solidFill>
              </a:rPr>
              <a:t>Target Crash</a:t>
            </a:r>
            <a:r>
              <a:rPr lang="en-US" dirty="0"/>
              <a:t>: Involves vehicle from major road colliding with vehicle entering from minor road</a:t>
            </a:r>
          </a:p>
          <a:p>
            <a:r>
              <a:rPr lang="en-US" b="1" dirty="0">
                <a:solidFill>
                  <a:srgbClr val="849B50"/>
                </a:solidFill>
              </a:rPr>
              <a:t>Target Fatal and Injury Crash</a:t>
            </a:r>
            <a:r>
              <a:rPr lang="en-US" dirty="0"/>
              <a:t>: Target crash that results in at least one injury or fatality</a:t>
            </a:r>
          </a:p>
        </p:txBody>
      </p:sp>
    </p:spTree>
    <p:extLst>
      <p:ext uri="{BB962C8B-B14F-4D97-AF65-F5344CB8AC3E}">
        <p14:creationId xmlns:p14="http://schemas.microsoft.com/office/powerpoint/2010/main" val="119529857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Methods</a:t>
            </a:r>
          </a:p>
        </p:txBody>
      </p:sp>
    </p:spTree>
    <p:extLst>
      <p:ext uri="{BB962C8B-B14F-4D97-AF65-F5344CB8AC3E}">
        <p14:creationId xmlns:p14="http://schemas.microsoft.com/office/powerpoint/2010/main" val="283788059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xmlns="" name="VHB_Refreshed_PPT_Template_2015 [Read-Only]" id="{0E1F13A4-D107-454A-B23F-848500DCB2C6}" vid="{89015110-BA29-44D7-92B6-485AADFF6E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2B821F347263B428252048F3171EA04" ma:contentTypeVersion="0" ma:contentTypeDescription="Create a new document." ma:contentTypeScope="" ma:versionID="bff958581f51c69bb2c5c1e87d2fd0ca">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0297CE3C-6ABB-408B-A5C0-9D03928A4EA6}">
  <ds:schemaRefs>
    <ds:schemaRef ds:uri="http://schemas.openxmlformats.org/package/2006/metadata/core-properties"/>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s>
</ds:datastoreItem>
</file>

<file path=customXml/itemProps2.xml><?xml version="1.0" encoding="utf-8"?>
<ds:datastoreItem xmlns:ds="http://schemas.openxmlformats.org/officeDocument/2006/customXml" ds:itemID="{4C5096A3-1392-418D-8214-262550B6E742}">
  <ds:schemaRefs>
    <ds:schemaRef ds:uri="http://schemas.microsoft.com/sharepoint/v3/contenttype/forms"/>
  </ds:schemaRefs>
</ds:datastoreItem>
</file>

<file path=customXml/itemProps3.xml><?xml version="1.0" encoding="utf-8"?>
<ds:datastoreItem xmlns:ds="http://schemas.openxmlformats.org/officeDocument/2006/customXml" ds:itemID="{FEA0991C-80C1-4228-A866-22311D3105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VHB_Refreshed_PPT_Template_2015</Template>
  <TotalTime>818</TotalTime>
  <Words>3333</Words>
  <Application>Microsoft Office PowerPoint</Application>
  <PresentationFormat>On-screen Show (4:3)</PresentationFormat>
  <Paragraphs>613</Paragraphs>
  <Slides>62</Slides>
  <Notes>21</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Title and content</vt:lpstr>
      <vt:lpstr>NCHRP 17-59: Safety Impacts of Intersection Sight Distance</vt:lpstr>
      <vt:lpstr>Overview</vt:lpstr>
      <vt:lpstr>Project Background and Objectives</vt:lpstr>
      <vt:lpstr>NCHRP 17-59: Safety Impacts of Intersection Sight Distance</vt:lpstr>
      <vt:lpstr>Research Issues</vt:lpstr>
      <vt:lpstr>PowerPoint Presentation</vt:lpstr>
      <vt:lpstr>Objectives</vt:lpstr>
      <vt:lpstr>Key Terminology</vt:lpstr>
      <vt:lpstr>Research Methods</vt:lpstr>
      <vt:lpstr>Research Approach and Methods</vt:lpstr>
      <vt:lpstr>Literature Review</vt:lpstr>
      <vt:lpstr>Review of Documented ISD Practices</vt:lpstr>
      <vt:lpstr>Findings of Review of ISD Practices</vt:lpstr>
      <vt:lpstr>Establish ISD Collection Protocol</vt:lpstr>
      <vt:lpstr>Key Terms</vt:lpstr>
      <vt:lpstr>Data Collection Approach</vt:lpstr>
      <vt:lpstr>Data Collection: Applying the Protocol</vt:lpstr>
      <vt:lpstr>Process Overview</vt:lpstr>
      <vt:lpstr>Sites Visited</vt:lpstr>
      <vt:lpstr>Data Collected in the Office, Verified in the Field</vt:lpstr>
      <vt:lpstr>Data Collected in the Field</vt:lpstr>
      <vt:lpstr>Data Collected in the Field</vt:lpstr>
      <vt:lpstr>Data Collected in the Office</vt:lpstr>
      <vt:lpstr>Crash Data Collection – Total Target Crashes</vt:lpstr>
      <vt:lpstr>Crash Data -  Subsets of Target Crashes</vt:lpstr>
      <vt:lpstr>Analysis Unit</vt:lpstr>
      <vt:lpstr>Data Collection Summary</vt:lpstr>
      <vt:lpstr>Research Findings</vt:lpstr>
      <vt:lpstr>Models</vt:lpstr>
      <vt:lpstr>Final Models</vt:lpstr>
      <vt:lpstr>Model Considerations</vt:lpstr>
      <vt:lpstr>Target Crashes</vt:lpstr>
      <vt:lpstr>Model Estimation Results for Expected Number of Target Crashes</vt:lpstr>
      <vt:lpstr>Target Crashes CMFunctions</vt:lpstr>
      <vt:lpstr>Target Crashes CMF for Approach Direction</vt:lpstr>
      <vt:lpstr>Target Fatal and Injury Crashes</vt:lpstr>
      <vt:lpstr>Model Estimation Results for Expected Number of Target Fatal and Injury Crashes</vt:lpstr>
      <vt:lpstr>Target Fatal and Injury Crashes CMFunctions</vt:lpstr>
      <vt:lpstr>Target Fatal and Injury Crashes CMF for Approach Direction</vt:lpstr>
      <vt:lpstr>Unknown AADT</vt:lpstr>
      <vt:lpstr>Application</vt:lpstr>
      <vt:lpstr>Guidance for Evaluating the Safety Impacts of Intersection Sight Distance</vt:lpstr>
      <vt:lpstr>Guidance Organization</vt:lpstr>
      <vt:lpstr>Guidance Organization</vt:lpstr>
      <vt:lpstr>Guidance Organization</vt:lpstr>
      <vt:lpstr>CMFunction Charts in the Guidance</vt:lpstr>
      <vt:lpstr>PowerPoint Presentation</vt:lpstr>
      <vt:lpstr>PowerPoint Presentation</vt:lpstr>
      <vt:lpstr>PowerPoint Presentation</vt:lpstr>
      <vt:lpstr>PowerPoint Presentation</vt:lpstr>
      <vt:lpstr>PowerPoint Presentation</vt:lpstr>
      <vt:lpstr>Guidance Organization</vt:lpstr>
      <vt:lpstr>Example: One-direction ISD Upgrade</vt:lpstr>
      <vt:lpstr>Example: One-direction ISD Upgrade</vt:lpstr>
      <vt:lpstr>Example: One-direction ISD Upgrade</vt:lpstr>
      <vt:lpstr>Guidance Organization</vt:lpstr>
      <vt:lpstr>Countermeasures </vt:lpstr>
      <vt:lpstr>Guidance Organization</vt:lpstr>
      <vt:lpstr>Project Conclusions</vt:lpstr>
      <vt:lpstr>NCHRP 17-59 Summary </vt:lpstr>
      <vt:lpstr>Future Directions</vt:lpstr>
      <vt:lpstr>PowerPoint Presentation</vt:lpstr>
    </vt:vector>
  </TitlesOfParts>
  <Company>Vanasse Hangen Brustlin,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Line 1 Title Line 2  Subtitle Text</dc:title>
  <dc:creator>Peach, Kara</dc:creator>
  <cp:lastModifiedBy>ITS</cp:lastModifiedBy>
  <cp:revision>51</cp:revision>
  <cp:lastPrinted>2017-09-05T17:19:43Z</cp:lastPrinted>
  <dcterms:created xsi:type="dcterms:W3CDTF">2017-03-29T19:03:40Z</dcterms:created>
  <dcterms:modified xsi:type="dcterms:W3CDTF">2017-09-05T20:28:04Z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0x01010092B821F347263B428252048F3171EA04</vt:lpwstr>
  </property>
</Properties>
</file>