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39"/>
  </p:notesMasterIdLst>
  <p:sldIdLst>
    <p:sldId id="256" r:id="rId2"/>
    <p:sldId id="284" r:id="rId3"/>
    <p:sldId id="291" r:id="rId4"/>
    <p:sldId id="283" r:id="rId5"/>
    <p:sldId id="289" r:id="rId6"/>
    <p:sldId id="290" r:id="rId7"/>
    <p:sldId id="257" r:id="rId8"/>
    <p:sldId id="267" r:id="rId9"/>
    <p:sldId id="292" r:id="rId10"/>
    <p:sldId id="288" r:id="rId11"/>
    <p:sldId id="293" r:id="rId12"/>
    <p:sldId id="294" r:id="rId13"/>
    <p:sldId id="287" r:id="rId14"/>
    <p:sldId id="298" r:id="rId15"/>
    <p:sldId id="303" r:id="rId16"/>
    <p:sldId id="261" r:id="rId17"/>
    <p:sldId id="299" r:id="rId18"/>
    <p:sldId id="301" r:id="rId19"/>
    <p:sldId id="306" r:id="rId20"/>
    <p:sldId id="264" r:id="rId21"/>
    <p:sldId id="307" r:id="rId22"/>
    <p:sldId id="270" r:id="rId23"/>
    <p:sldId id="271" r:id="rId24"/>
    <p:sldId id="273" r:id="rId25"/>
    <p:sldId id="278" r:id="rId26"/>
    <p:sldId id="274" r:id="rId27"/>
    <p:sldId id="279" r:id="rId28"/>
    <p:sldId id="309" r:id="rId29"/>
    <p:sldId id="277" r:id="rId30"/>
    <p:sldId id="280" r:id="rId31"/>
    <p:sldId id="308" r:id="rId32"/>
    <p:sldId id="296" r:id="rId33"/>
    <p:sldId id="305" r:id="rId34"/>
    <p:sldId id="297" r:id="rId35"/>
    <p:sldId id="304" r:id="rId36"/>
    <p:sldId id="281" r:id="rId37"/>
    <p:sldId id="310"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ibby J" initials="TLJ" lastIdx="1" clrIdx="0">
    <p:extLst>
      <p:ext uri="{19B8F6BF-5375-455C-9EA6-DF929625EA0E}">
        <p15:presenceInfo xmlns:p15="http://schemas.microsoft.com/office/powerpoint/2012/main" userId="S-1-5-21-344340502-4252695000-2390403120-1206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583" autoAdjust="0"/>
    <p:restoredTop sz="95418" autoAdjust="0"/>
  </p:normalViewPr>
  <p:slideViewPr>
    <p:cSldViewPr snapToGrid="0">
      <p:cViewPr varScale="1">
        <p:scale>
          <a:sx n="59" d="100"/>
          <a:sy n="59" d="100"/>
        </p:scale>
        <p:origin x="926"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064"/>
    </p:cViewPr>
  </p:sorterViewPr>
  <p:notesViewPr>
    <p:cSldViewPr snapToGrid="0">
      <p:cViewPr varScale="1">
        <p:scale>
          <a:sx n="81" d="100"/>
          <a:sy n="81" d="100"/>
        </p:scale>
        <p:origin x="11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a:defRPr sz="1200"/>
            </a:lvl1pPr>
          </a:lstStyle>
          <a:p>
            <a:fld id="{144FC933-2007-434E-AC8E-F9D4194B5747}" type="datetimeFigureOut">
              <a:rPr lang="en-US" smtClean="0"/>
              <a:t>9/12/2018</a:t>
            </a:fld>
            <a:endParaRPr lang="en-US"/>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C756BF2A-9BE7-4151-B6E6-A57537BDA33F}" type="slidenum">
              <a:rPr lang="en-US" smtClean="0"/>
              <a:t>‹#›</a:t>
            </a:fld>
            <a:endParaRPr lang="en-US"/>
          </a:p>
        </p:txBody>
      </p:sp>
    </p:spTree>
    <p:extLst>
      <p:ext uri="{BB962C8B-B14F-4D97-AF65-F5344CB8AC3E}">
        <p14:creationId xmlns:p14="http://schemas.microsoft.com/office/powerpoint/2010/main" val="34740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a:t>
            </a:fld>
            <a:endParaRPr lang="en-US"/>
          </a:p>
        </p:txBody>
      </p:sp>
    </p:spTree>
    <p:extLst>
      <p:ext uri="{BB962C8B-B14F-4D97-AF65-F5344CB8AC3E}">
        <p14:creationId xmlns:p14="http://schemas.microsoft.com/office/powerpoint/2010/main" val="146420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research was to develop a process for (1) conducting systemic safety analyses for pedestrians using analytical techniques to identify roadway features, behaviors, and other contextual risk factors such as land use that are associated with pedestrian crashes; (2) identifying appropriate and cost-effective systemic pedestrian safety improvements to address the associated risk factors; and (3) enable transportation agencies to prioritize candidate locations for selected safety improvements based on risk. </a:t>
            </a:r>
          </a:p>
          <a:p>
            <a:endParaRPr lang="en-US" dirty="0"/>
          </a:p>
          <a:p>
            <a:r>
              <a:rPr lang="en-US" dirty="0"/>
              <a:t>The research results should aid transportation agencies in more effectively allocating and prioritizing resources for systemic pedestrian safety improvements. </a:t>
            </a:r>
          </a:p>
        </p:txBody>
      </p:sp>
      <p:sp>
        <p:nvSpPr>
          <p:cNvPr id="4" name="Slide Number Placeholder 3"/>
          <p:cNvSpPr>
            <a:spLocks noGrp="1"/>
          </p:cNvSpPr>
          <p:nvPr>
            <p:ph type="sldNum" sz="quarter" idx="10"/>
          </p:nvPr>
        </p:nvSpPr>
        <p:spPr/>
        <p:txBody>
          <a:bodyPr/>
          <a:lstStyle/>
          <a:p>
            <a:fld id="{C756BF2A-9BE7-4151-B6E6-A57537BDA33F}" type="slidenum">
              <a:rPr lang="en-US" smtClean="0"/>
              <a:t>10</a:t>
            </a:fld>
            <a:endParaRPr lang="en-US"/>
          </a:p>
        </p:txBody>
      </p:sp>
    </p:spTree>
    <p:extLst>
      <p:ext uri="{BB962C8B-B14F-4D97-AF65-F5344CB8AC3E}">
        <p14:creationId xmlns:p14="http://schemas.microsoft.com/office/powerpoint/2010/main" val="633040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11</a:t>
            </a:fld>
            <a:endParaRPr lang="en-US"/>
          </a:p>
        </p:txBody>
      </p:sp>
    </p:spTree>
    <p:extLst>
      <p:ext uri="{BB962C8B-B14F-4D97-AF65-F5344CB8AC3E}">
        <p14:creationId xmlns:p14="http://schemas.microsoft.com/office/powerpoint/2010/main" val="286813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phase I, the team conducted the literature review and interviewed key stakeholders to learn more about how they defined and applied systemic processes.</a:t>
            </a:r>
          </a:p>
          <a:p>
            <a:endParaRPr lang="en-US" dirty="0"/>
          </a:p>
          <a:p>
            <a:r>
              <a:rPr lang="en-US" dirty="0"/>
              <a:t>Given bullet #1, this provided impetus for the team to spend more time defining the key features of a systemic process and further articulating the steps in the Guidebook.</a:t>
            </a:r>
          </a:p>
          <a:p>
            <a:endParaRPr lang="en-US" dirty="0"/>
          </a:p>
          <a:p>
            <a:r>
              <a:rPr lang="en-US" dirty="0"/>
              <a:t>Data was the limiting factor for most agencies in performing more robust analyses. The NCHRP panel was emphatic in not wanting the guidebook to play to the lowest common denominator, but rather articulate an optimal approach and then provide additional guidance or considerations for the agencies still struggling with data. The team also heard in the interviews with key stakeholders that agencies are working to improve their data quality, coverage, and linkage and that this project could offer further motivation for the benefits of doing that work.</a:t>
            </a:r>
          </a:p>
          <a:p>
            <a:endParaRPr lang="en-US" dirty="0"/>
          </a:p>
          <a:p>
            <a:r>
              <a:rPr lang="en-US" dirty="0"/>
              <a:t>Through the literature review, we also amassed an extensive body of prior literature establishing pedestrian risk factors, which could be used at various steps in a systemic process.</a:t>
            </a:r>
          </a:p>
        </p:txBody>
      </p:sp>
      <p:sp>
        <p:nvSpPr>
          <p:cNvPr id="4" name="Slide Number Placeholder 3"/>
          <p:cNvSpPr>
            <a:spLocks noGrp="1"/>
          </p:cNvSpPr>
          <p:nvPr>
            <p:ph type="sldNum" sz="quarter" idx="10"/>
          </p:nvPr>
        </p:nvSpPr>
        <p:spPr/>
        <p:txBody>
          <a:bodyPr/>
          <a:lstStyle/>
          <a:p>
            <a:fld id="{C756BF2A-9BE7-4151-B6E6-A57537BDA33F}" type="slidenum">
              <a:rPr lang="en-US" smtClean="0"/>
              <a:t>12</a:t>
            </a:fld>
            <a:endParaRPr lang="en-US"/>
          </a:p>
        </p:txBody>
      </p:sp>
    </p:spTree>
    <p:extLst>
      <p:ext uri="{BB962C8B-B14F-4D97-AF65-F5344CB8AC3E}">
        <p14:creationId xmlns:p14="http://schemas.microsoft.com/office/powerpoint/2010/main" val="386077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from phase I and phase II were both used in the development of the Guidebook (phase III).</a:t>
            </a:r>
          </a:p>
        </p:txBody>
      </p:sp>
      <p:sp>
        <p:nvSpPr>
          <p:cNvPr id="4" name="Slide Number Placeholder 3"/>
          <p:cNvSpPr>
            <a:spLocks noGrp="1"/>
          </p:cNvSpPr>
          <p:nvPr>
            <p:ph type="sldNum" sz="quarter" idx="10"/>
          </p:nvPr>
        </p:nvSpPr>
        <p:spPr/>
        <p:txBody>
          <a:bodyPr/>
          <a:lstStyle/>
          <a:p>
            <a:fld id="{C756BF2A-9BE7-4151-B6E6-A57537BDA33F}" type="slidenum">
              <a:rPr lang="en-US" smtClean="0"/>
              <a:t>13</a:t>
            </a:fld>
            <a:endParaRPr lang="en-US"/>
          </a:p>
        </p:txBody>
      </p:sp>
    </p:spTree>
    <p:extLst>
      <p:ext uri="{BB962C8B-B14F-4D97-AF65-F5344CB8AC3E}">
        <p14:creationId xmlns:p14="http://schemas.microsoft.com/office/powerpoint/2010/main" val="1844190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14</a:t>
            </a:fld>
            <a:endParaRPr lang="en-US"/>
          </a:p>
        </p:txBody>
      </p:sp>
    </p:spTree>
    <p:extLst>
      <p:ext uri="{BB962C8B-B14F-4D97-AF65-F5344CB8AC3E}">
        <p14:creationId xmlns:p14="http://schemas.microsoft.com/office/powerpoint/2010/main" val="120968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15</a:t>
            </a:fld>
            <a:endParaRPr lang="en-US"/>
          </a:p>
        </p:txBody>
      </p:sp>
    </p:spTree>
    <p:extLst>
      <p:ext uri="{BB962C8B-B14F-4D97-AF65-F5344CB8AC3E}">
        <p14:creationId xmlns:p14="http://schemas.microsoft.com/office/powerpoint/2010/main" val="802579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team refined and added to the six steps in FHWA’s original systemic process by adding an additional step focusing on compiling necessary data to perform a robust analysis in subsequent steps. Sources and availability for pedestrian-related risk and exposure data may differ from those used in motor vehicle focused analyses and therefore merit additional focus and guidance.</a:t>
            </a:r>
          </a:p>
          <a:p>
            <a:pPr lvl="0"/>
            <a:r>
              <a:rPr lang="en-US" b="1" dirty="0"/>
              <a:t>Step 1</a:t>
            </a:r>
            <a:r>
              <a:rPr lang="en-US" dirty="0"/>
              <a:t> involves defining the area for analysis, identifying the facility or location type target for focus, and identifying subsets of target crash type(s) for systemic focus. This step sets the stage for all subsequent steps.</a:t>
            </a:r>
          </a:p>
          <a:p>
            <a:pPr lvl="0"/>
            <a:r>
              <a:rPr lang="en-US" b="1" dirty="0"/>
              <a:t>Step 2</a:t>
            </a:r>
            <a:r>
              <a:rPr lang="en-US" dirty="0"/>
              <a:t> involves compiling the roadway and other location characteristics and crash data that will be needed to identify risk factors in Step 3. All systemic processes require data, and the compiled data will serve as an important foundational database to identify potential treatment sites in Step 4. </a:t>
            </a:r>
          </a:p>
          <a:p>
            <a:pPr lvl="0"/>
            <a:r>
              <a:rPr lang="en-US" b="1" dirty="0"/>
              <a:t>Step 3</a:t>
            </a:r>
            <a:r>
              <a:rPr lang="en-US" dirty="0"/>
              <a:t> involves analyzing data to determine factors associated with the target pedestrian crash type or location of interest or using alternate approaches from research or local knowledge to identify key risk factors. </a:t>
            </a:r>
          </a:p>
          <a:p>
            <a:pPr lvl="0"/>
            <a:r>
              <a:rPr lang="en-US" b="1" dirty="0"/>
              <a:t>Step 4</a:t>
            </a:r>
            <a:r>
              <a:rPr lang="en-US" dirty="0"/>
              <a:t> involves identifying an optimal set of sites that have common risk and site characteristics that are suitable for similar packages of treatments, using various screening and ranking methods.</a:t>
            </a:r>
          </a:p>
          <a:p>
            <a:pPr lvl="0"/>
            <a:r>
              <a:rPr lang="en-US" b="1" dirty="0"/>
              <a:t>Step 5</a:t>
            </a:r>
            <a:r>
              <a:rPr lang="en-US" dirty="0"/>
              <a:t> involves identifying appropriate countermeasures or combinations of measures that could potentially address risks identified. In Step 5, there is also a chance to further refine and prioritize the locations identified in Step 4.</a:t>
            </a:r>
          </a:p>
          <a:p>
            <a:pPr lvl="0"/>
            <a:r>
              <a:rPr lang="en-US" b="1" dirty="0"/>
              <a:t>Step 6</a:t>
            </a:r>
            <a:r>
              <a:rPr lang="en-US" dirty="0"/>
              <a:t> involves considering additional priorities, performing diagnostics, performing economic assessments, and allocating funding as part of the process to refine and implement a systemic treatment plan.</a:t>
            </a:r>
          </a:p>
          <a:p>
            <a:pPr lvl="0"/>
            <a:r>
              <a:rPr lang="en-US" b="1" dirty="0"/>
              <a:t>Step 7 </a:t>
            </a:r>
            <a:r>
              <a:rPr lang="en-US" dirty="0"/>
              <a:t>involves evaluating project and program impacts before starting the process anew. </a:t>
            </a:r>
          </a:p>
          <a:p>
            <a:endParaRPr lang="en-US" dirty="0"/>
          </a:p>
          <a:p>
            <a:r>
              <a:rPr lang="en-US" dirty="0"/>
              <a:t>The following slides describe some </a:t>
            </a:r>
            <a:r>
              <a:rPr lang="en-US" dirty="0">
                <a:solidFill>
                  <a:srgbClr val="01573C"/>
                </a:solidFill>
              </a:rPr>
              <a:t>Guidebook </a:t>
            </a:r>
            <a:r>
              <a:rPr lang="en-US" dirty="0"/>
              <a:t>highlights from each step.</a:t>
            </a: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16</a:t>
            </a:fld>
            <a:endParaRPr lang="en-US"/>
          </a:p>
        </p:txBody>
      </p:sp>
    </p:spTree>
    <p:extLst>
      <p:ext uri="{BB962C8B-B14F-4D97-AF65-F5344CB8AC3E}">
        <p14:creationId xmlns:p14="http://schemas.microsoft.com/office/powerpoint/2010/main" val="207968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Guidebook:</a:t>
            </a:r>
          </a:p>
          <a:p>
            <a:r>
              <a:rPr lang="en-US" dirty="0"/>
              <a:t>“The first step of the systemic process is to define the study scope. This step sets the stage for all subsequent steps. This step outlines basic procedures to identify a focus (i.e., a “targeted” risk problem) for a systemic pedestrian safety analysis, regardless of the agency or network size. These include:</a:t>
            </a:r>
          </a:p>
          <a:p>
            <a:endParaRPr lang="en-US" dirty="0"/>
          </a:p>
          <a:p>
            <a:pPr marL="171450" lvl="0" indent="-171450">
              <a:buFont typeface="Arial" panose="020B0604020202020204" pitchFamily="34" charset="0"/>
              <a:buChar char="•"/>
            </a:pPr>
            <a:r>
              <a:rPr lang="en-US" dirty="0"/>
              <a:t>Defining the jurisdiction or network area for analysis;</a:t>
            </a:r>
          </a:p>
          <a:p>
            <a:pPr marL="171450" lvl="0" indent="-171450">
              <a:buFont typeface="Arial" panose="020B0604020202020204" pitchFamily="34" charset="0"/>
              <a:buChar char="•"/>
            </a:pPr>
            <a:r>
              <a:rPr lang="en-US" dirty="0"/>
              <a:t>Identifying one or more target facility or location types; and</a:t>
            </a:r>
          </a:p>
          <a:p>
            <a:pPr marL="171450" lvl="0" indent="-171450">
              <a:buFont typeface="Arial" panose="020B0604020202020204" pitchFamily="34" charset="0"/>
              <a:buChar char="•"/>
            </a:pPr>
            <a:r>
              <a:rPr lang="en-US" dirty="0"/>
              <a:t>Identifying subsets of target crash type(s) for systemic focus (if any).”</a:t>
            </a:r>
          </a:p>
          <a:p>
            <a:pPr marL="171450" lvl="0" indent="-171450">
              <a:buFont typeface="Arial" panose="020B0604020202020204" pitchFamily="34" charset="0"/>
              <a:buChar char="•"/>
            </a:pPr>
            <a:endParaRPr lang="en-US" dirty="0"/>
          </a:p>
          <a:p>
            <a:pPr lvl="0"/>
            <a:r>
              <a:rPr lang="en-US" dirty="0"/>
              <a:t>Crash data only can be used for Step 1.</a:t>
            </a:r>
          </a:p>
          <a:p>
            <a:r>
              <a:rPr lang="en-US" dirty="0"/>
              <a:t>“It is a good idea to identify an analysis network that has clear boundaries, within which an agency has the authority to make changes, since the goal is to implement treatments. The data types needed for risk analysis (in Step 3) are also more likely to be available and readily compiled for cohesive urban or rural regions or municipalities that tend to compile land use and other types of planning data. </a:t>
            </a:r>
          </a:p>
          <a:p>
            <a:pPr lvl="0"/>
            <a:endParaRPr lang="en-US" dirty="0"/>
          </a:p>
          <a:p>
            <a:r>
              <a:rPr lang="en-US" dirty="0"/>
              <a:t>“The purpose of identifying a specific target crash type or types is to narrow traffic safety efforts down to target crash types that lend themselves to more readily identifying risk patterns and potential treatments.” This begins the step of ‘diagnosing’ the problem or determining treatable crash factors.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17</a:t>
            </a:fld>
            <a:endParaRPr lang="en-US"/>
          </a:p>
        </p:txBody>
      </p:sp>
    </p:spTree>
    <p:extLst>
      <p:ext uri="{BB962C8B-B14F-4D97-AF65-F5344CB8AC3E}">
        <p14:creationId xmlns:p14="http://schemas.microsoft.com/office/powerpoint/2010/main" val="301066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solidFill>
                  <a:srgbClr val="01573C"/>
                </a:solidFill>
              </a:rPr>
              <a:t>Guidebook</a:t>
            </a:r>
            <a:r>
              <a:rPr lang="en-US" b="1" dirty="0"/>
              <a:t> </a:t>
            </a:r>
            <a:r>
              <a:rPr lang="en-US" dirty="0"/>
              <a:t>Steps are outlined to:</a:t>
            </a:r>
          </a:p>
          <a:p>
            <a:pPr marL="171450" lvl="0" indent="-171450">
              <a:buFont typeface="Arial" panose="020B0604020202020204" pitchFamily="34" charset="0"/>
              <a:buChar char="•"/>
            </a:pPr>
            <a:r>
              <a:rPr lang="en-US" dirty="0"/>
              <a:t>“Compile </a:t>
            </a:r>
            <a:r>
              <a:rPr lang="en-US" b="1" dirty="0"/>
              <a:t>roadway data</a:t>
            </a:r>
            <a:r>
              <a:rPr lang="en-US" dirty="0"/>
              <a:t>, including traffic and pedestrian volumes (if available), for the relevant target facility type(s);</a:t>
            </a:r>
          </a:p>
          <a:p>
            <a:pPr marL="171450" lvl="0" indent="-171450">
              <a:buFont typeface="Arial" panose="020B0604020202020204" pitchFamily="34" charset="0"/>
              <a:buChar char="•"/>
            </a:pPr>
            <a:r>
              <a:rPr lang="en-US" dirty="0"/>
              <a:t>Add </a:t>
            </a:r>
            <a:r>
              <a:rPr lang="en-US" b="1" dirty="0"/>
              <a:t>land use</a:t>
            </a:r>
            <a:r>
              <a:rPr lang="en-US" dirty="0"/>
              <a:t> and </a:t>
            </a:r>
            <a:r>
              <a:rPr lang="en-US" b="1" dirty="0"/>
              <a:t>socio-demographic</a:t>
            </a:r>
            <a:r>
              <a:rPr lang="en-US" dirty="0"/>
              <a:t> data using spatial methods to the specific locations for the relevant facility type; and</a:t>
            </a:r>
          </a:p>
          <a:p>
            <a:pPr marL="171450" lvl="0" indent="-171450">
              <a:buFont typeface="Arial" panose="020B0604020202020204" pitchFamily="34" charset="0"/>
              <a:buChar char="•"/>
            </a:pPr>
            <a:r>
              <a:rPr lang="en-US" dirty="0"/>
              <a:t>Count the </a:t>
            </a:r>
            <a:r>
              <a:rPr lang="en-US" b="1" dirty="0"/>
              <a:t>focus crashes</a:t>
            </a:r>
            <a:r>
              <a:rPr lang="en-US" dirty="0"/>
              <a:t> and add these data to the specific locations. Crash frequencies by location are the dependent (outcome) measures of safety.”</a:t>
            </a:r>
          </a:p>
          <a:p>
            <a:pPr lvl="0"/>
            <a:r>
              <a:rPr lang="en-US" dirty="0"/>
              <a:t>More information:</a:t>
            </a:r>
          </a:p>
          <a:p>
            <a:pPr marL="171450" lvl="0" indent="-171450">
              <a:buFont typeface="Arial" panose="020B0604020202020204" pitchFamily="34" charset="0"/>
              <a:buChar char="•"/>
            </a:pPr>
            <a:r>
              <a:rPr lang="en-US" b="1" dirty="0"/>
              <a:t>Detailed roadway inventory </a:t>
            </a:r>
            <a:r>
              <a:rPr lang="en-US" dirty="0"/>
              <a:t>and key characteristics (e.g., speed limits or measures of traffic speed, number and type of lanes, traffic control, crosswalk presence/type, commercial driveways, transit stops, etc.). </a:t>
            </a:r>
          </a:p>
          <a:p>
            <a:pPr marL="171450" lvl="0" indent="-171450">
              <a:buFont typeface="Arial" panose="020B0604020202020204" pitchFamily="34" charset="0"/>
              <a:buChar char="•"/>
            </a:pPr>
            <a:r>
              <a:rPr lang="en-US" b="1" dirty="0"/>
              <a:t>Vehicle traffic and pedestrian volumes, transit use </a:t>
            </a:r>
            <a:r>
              <a:rPr lang="en-US" dirty="0"/>
              <a:t>to help account for potential motor vehicle-pedestrian crash risk.</a:t>
            </a:r>
          </a:p>
          <a:p>
            <a:pPr marL="171450" lvl="0" indent="-171450">
              <a:buFont typeface="Arial" panose="020B0604020202020204" pitchFamily="34" charset="0"/>
              <a:buChar char="•"/>
            </a:pPr>
            <a:r>
              <a:rPr lang="en-US" b="1" dirty="0"/>
              <a:t>Other measures of the built and social environment </a:t>
            </a:r>
            <a:r>
              <a:rPr lang="en-US" dirty="0"/>
              <a:t>(e.g., land uses and density measures, alcohol establishments, and demographic data for adjacent areas) that have been found to be associated with pedestrian crash risk.</a:t>
            </a:r>
          </a:p>
          <a:p>
            <a:pPr marL="171450" lvl="0" indent="-171450">
              <a:buFont typeface="Arial" panose="020B0604020202020204" pitchFamily="34" charset="0"/>
              <a:buChar char="•"/>
            </a:pPr>
            <a:r>
              <a:rPr lang="en-US" dirty="0"/>
              <a:t>Counts of pedestrian crashes by target </a:t>
            </a:r>
            <a:r>
              <a:rPr lang="en-US" b="1" dirty="0"/>
              <a:t>crash type</a:t>
            </a:r>
            <a:r>
              <a:rPr lang="en-US" dirty="0"/>
              <a:t>.</a:t>
            </a:r>
          </a:p>
          <a:p>
            <a:pPr marL="171450" lvl="0" indent="-171450">
              <a:buFont typeface="Arial" panose="020B0604020202020204" pitchFamily="34" charset="0"/>
              <a:buChar char="•"/>
            </a:pPr>
            <a:r>
              <a:rPr lang="en-US" b="1" dirty="0"/>
              <a:t>System-wide availability </a:t>
            </a:r>
            <a:r>
              <a:rPr lang="en-US" dirty="0"/>
              <a:t>- These would ideally be available across the region of interest (system-wide) to take into account during risk estimation and to consider when prioritizing candidate locations.</a:t>
            </a: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18</a:t>
            </a:fld>
            <a:endParaRPr lang="en-US"/>
          </a:p>
        </p:txBody>
      </p:sp>
    </p:spTree>
    <p:extLst>
      <p:ext uri="{BB962C8B-B14F-4D97-AF65-F5344CB8AC3E}">
        <p14:creationId xmlns:p14="http://schemas.microsoft.com/office/powerpoint/2010/main" val="229069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in the </a:t>
            </a:r>
            <a:r>
              <a:rPr lang="en-US" dirty="0">
                <a:solidFill>
                  <a:srgbClr val="01573C"/>
                </a:solidFill>
              </a:rPr>
              <a:t>Guideboo</a:t>
            </a:r>
            <a:r>
              <a:rPr lang="en-US" dirty="0"/>
              <a:t>k describes the recommended approach and two alternatives. The examples in the Guidebook also show the three different basic ways that state and local DOTs have approached risk factor identification.</a:t>
            </a:r>
          </a:p>
        </p:txBody>
      </p:sp>
      <p:sp>
        <p:nvSpPr>
          <p:cNvPr id="4" name="Slide Number Placeholder 3"/>
          <p:cNvSpPr>
            <a:spLocks noGrp="1"/>
          </p:cNvSpPr>
          <p:nvPr>
            <p:ph type="sldNum" sz="quarter" idx="10"/>
          </p:nvPr>
        </p:nvSpPr>
        <p:spPr/>
        <p:txBody>
          <a:bodyPr/>
          <a:lstStyle/>
          <a:p>
            <a:fld id="{C756BF2A-9BE7-4151-B6E6-A57537BDA33F}" type="slidenum">
              <a:rPr lang="en-US" smtClean="0"/>
              <a:t>19</a:t>
            </a:fld>
            <a:endParaRPr lang="en-US"/>
          </a:p>
        </p:txBody>
      </p:sp>
    </p:spTree>
    <p:extLst>
      <p:ext uri="{BB962C8B-B14F-4D97-AF65-F5344CB8AC3E}">
        <p14:creationId xmlns:p14="http://schemas.microsoft.com/office/powerpoint/2010/main" val="378598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outline of what is presented in the rest of the slide deck.</a:t>
            </a:r>
          </a:p>
        </p:txBody>
      </p:sp>
      <p:sp>
        <p:nvSpPr>
          <p:cNvPr id="4" name="Slide Number Placeholder 3"/>
          <p:cNvSpPr>
            <a:spLocks noGrp="1"/>
          </p:cNvSpPr>
          <p:nvPr>
            <p:ph type="sldNum" sz="quarter" idx="10"/>
          </p:nvPr>
        </p:nvSpPr>
        <p:spPr/>
        <p:txBody>
          <a:bodyPr/>
          <a:lstStyle/>
          <a:p>
            <a:fld id="{C756BF2A-9BE7-4151-B6E6-A57537BDA33F}" type="slidenum">
              <a:rPr lang="en-US" smtClean="0"/>
              <a:t>2</a:t>
            </a:fld>
            <a:endParaRPr lang="en-US"/>
          </a:p>
        </p:txBody>
      </p:sp>
    </p:spTree>
    <p:extLst>
      <p:ext uri="{BB962C8B-B14F-4D97-AF65-F5344CB8AC3E}">
        <p14:creationId xmlns:p14="http://schemas.microsoft.com/office/powerpoint/2010/main" val="168857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best accomplish the goals of a systemic process—to identify and cost-effectively address risks system-wide—the current best practice (from the traffic engineering field) for estimating risks at locations across a roadway network involves developing Safety Performance Functions (SPF) for particular facility/location types. </a:t>
            </a:r>
          </a:p>
          <a:p>
            <a:endParaRPr lang="en-US" dirty="0"/>
          </a:p>
          <a:p>
            <a:r>
              <a:rPr lang="en-US" dirty="0"/>
              <a:t>An SPF is a statistical model used to predict crashes based on measured risk factors including motor vehicle traffic and pedestrian volumes or activity, roadway features, and other characteristics of the built and social environment.</a:t>
            </a:r>
          </a:p>
          <a:p>
            <a:endParaRPr lang="en-US" dirty="0"/>
          </a:p>
          <a:p>
            <a:r>
              <a:rPr lang="en-US" dirty="0"/>
              <a:t>Alternative approaches for when use when data or other constraints prevent this idealized process are described in following slides and </a:t>
            </a:r>
            <a:r>
              <a:rPr lang="en-US" dirty="0">
                <a:solidFill>
                  <a:srgbClr val="01573C"/>
                </a:solidFill>
              </a:rPr>
              <a:t>the Guidebook.</a:t>
            </a:r>
          </a:p>
          <a:p>
            <a:endParaRPr lang="en-US" dirty="0">
              <a:solidFill>
                <a:srgbClr val="01573C"/>
              </a:solidFill>
            </a:endParaRPr>
          </a:p>
          <a:p>
            <a:r>
              <a:rPr lang="en-US" dirty="0">
                <a:solidFill>
                  <a:srgbClr val="01573C"/>
                </a:solidFill>
              </a:rPr>
              <a:t>Relative Strengths and Limitations of methods for determining risk are described in Table 6 of the Guide.</a:t>
            </a:r>
          </a:p>
        </p:txBody>
      </p:sp>
      <p:sp>
        <p:nvSpPr>
          <p:cNvPr id="4" name="Slide Number Placeholder 3"/>
          <p:cNvSpPr>
            <a:spLocks noGrp="1"/>
          </p:cNvSpPr>
          <p:nvPr>
            <p:ph type="sldNum" sz="quarter" idx="10"/>
          </p:nvPr>
        </p:nvSpPr>
        <p:spPr/>
        <p:txBody>
          <a:bodyPr/>
          <a:lstStyle/>
          <a:p>
            <a:fld id="{C756BF2A-9BE7-4151-B6E6-A57537BDA33F}" type="slidenum">
              <a:rPr lang="en-US" smtClean="0"/>
              <a:t>20</a:t>
            </a:fld>
            <a:endParaRPr lang="en-US"/>
          </a:p>
        </p:txBody>
      </p:sp>
    </p:spTree>
    <p:extLst>
      <p:ext uri="{BB962C8B-B14F-4D97-AF65-F5344CB8AC3E}">
        <p14:creationId xmlns:p14="http://schemas.microsoft.com/office/powerpoint/2010/main" val="1422604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640049" cy="4083883"/>
          </a:xfrm>
        </p:spPr>
        <p:txBody>
          <a:bodyPr/>
          <a:lstStyle/>
          <a:p>
            <a:pPr>
              <a:spcAft>
                <a:spcPts val="800"/>
              </a:spcAft>
            </a:pPr>
            <a:r>
              <a:rPr lang="en-US" dirty="0">
                <a:latin typeface="Calibri Light" panose="020F0302020204030204" pitchFamily="34" charset="0"/>
                <a:ea typeface="Times New Roman" panose="02020603050405020304" pitchFamily="18" charset="0"/>
                <a:cs typeface="Times New Roman" panose="02020603050405020304" pitchFamily="18" charset="0"/>
              </a:rPr>
              <a:t>The primary advantages of developing SPFs for crash prediction in a systemic pedestrian safety analysis (as well as a crash-based approach to safety) are the following:</a:t>
            </a:r>
          </a:p>
          <a:p>
            <a:pPr marL="342900" marR="0" lvl="0" indent="-342900">
              <a:spcBef>
                <a:spcPts val="0"/>
              </a:spcBef>
              <a:spcAft>
                <a:spcPts val="0"/>
              </a:spcAft>
              <a:buFont typeface="+mj-lt"/>
              <a:buAutoNum type="arabicPeriod"/>
            </a:pPr>
            <a:r>
              <a:rPr lang="en-US" dirty="0">
                <a:latin typeface="Calibri Light" panose="020F0302020204030204" pitchFamily="34" charset="0"/>
                <a:ea typeface="Times New Roman" panose="02020603050405020304" pitchFamily="18" charset="0"/>
                <a:cs typeface="Calibri Light" panose="020F0302020204030204" pitchFamily="34" charset="0"/>
              </a:rPr>
              <a:t>Local crashes are used to identify risk factors relevant for the network.</a:t>
            </a: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alibri Light" panose="020F0302020204030204" pitchFamily="34" charset="0"/>
                <a:ea typeface="Times New Roman" panose="02020603050405020304" pitchFamily="18" charset="0"/>
                <a:cs typeface="Calibri Light" panose="020F0302020204030204" pitchFamily="34" charset="0"/>
              </a:rPr>
              <a:t>The modeling process can examine a number of potential risk factors, while simultaneously accounting for traffic and pedestrian volume and other risk factors.</a:t>
            </a: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alibri Light" panose="020F0302020204030204" pitchFamily="34" charset="0"/>
                <a:ea typeface="Times New Roman" panose="02020603050405020304" pitchFamily="18" charset="0"/>
                <a:cs typeface="Calibri Light" panose="020F0302020204030204" pitchFamily="34" charset="0"/>
              </a:rPr>
              <a:t>The factors identified in the model can be used to identify sites. </a:t>
            </a:r>
          </a:p>
          <a:p>
            <a:pPr marL="342900" marR="0" lvl="0" indent="-342900">
              <a:spcBef>
                <a:spcPts val="0"/>
              </a:spcBef>
              <a:spcAft>
                <a:spcPts val="0"/>
              </a:spcAft>
              <a:buFont typeface="+mj-lt"/>
              <a:buAutoNum type="arabicPeriod"/>
            </a:pPr>
            <a:r>
              <a:rPr lang="en-US" dirty="0">
                <a:latin typeface="Calibri Light" panose="020F0302020204030204" pitchFamily="34" charset="0"/>
                <a:ea typeface="Times New Roman" panose="02020603050405020304" pitchFamily="18" charset="0"/>
                <a:cs typeface="Calibri Light" panose="020F0302020204030204" pitchFamily="34" charset="0"/>
              </a:rPr>
              <a:t>Sites with risk variables may also be ranked or prioritized as needed, using various tested, and more reliable ranking methods that utilize the model-derived predictions.</a:t>
            </a: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800"/>
              </a:spcAft>
              <a:buFont typeface="+mj-lt"/>
              <a:buAutoNum type="arabicPeriod"/>
            </a:pPr>
            <a:r>
              <a:rPr lang="en-US" dirty="0">
                <a:latin typeface="Calibri Light" panose="020F0302020204030204" pitchFamily="34" charset="0"/>
                <a:ea typeface="Times New Roman" panose="02020603050405020304" pitchFamily="18" charset="0"/>
                <a:cs typeface="Calibri Light" panose="020F0302020204030204" pitchFamily="34" charset="0"/>
              </a:rPr>
              <a:t>If agencies develop pedestrian crash-based SPFs, the models may be useful for both identifying high or excess expected crash sites, and sites with lower levels of risk that, if widely treated, may help to improve pedestrian safety at many more locations.</a:t>
            </a: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756BF2A-9BE7-4151-B6E6-A57537BDA33F}" type="slidenum">
              <a:rPr lang="en-US" smtClean="0"/>
              <a:t>21</a:t>
            </a:fld>
            <a:endParaRPr lang="en-US"/>
          </a:p>
        </p:txBody>
      </p:sp>
    </p:spTree>
    <p:extLst>
      <p:ext uri="{BB962C8B-B14F-4D97-AF65-F5344CB8AC3E}">
        <p14:creationId xmlns:p14="http://schemas.microsoft.com/office/powerpoint/2010/main" val="3542577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1162050"/>
            <a:ext cx="5576887" cy="3136900"/>
          </a:xfrm>
        </p:spPr>
      </p:sp>
      <p:sp>
        <p:nvSpPr>
          <p:cNvPr id="3" name="Notes Placeholder 2"/>
          <p:cNvSpPr>
            <a:spLocks noGrp="1"/>
          </p:cNvSpPr>
          <p:nvPr>
            <p:ph type="body" idx="1"/>
          </p:nvPr>
        </p:nvSpPr>
        <p:spPr/>
        <p:txBody>
          <a:bodyPr/>
          <a:lstStyle/>
          <a:p>
            <a:r>
              <a:rPr lang="en-US" i="0" dirty="0"/>
              <a:t>From the </a:t>
            </a:r>
            <a:r>
              <a:rPr lang="en-US" i="0" dirty="0">
                <a:solidFill>
                  <a:srgbClr val="01573C"/>
                </a:solidFill>
              </a:rPr>
              <a:t>Guidebook: </a:t>
            </a:r>
          </a:p>
          <a:p>
            <a:r>
              <a:rPr lang="en-US" i="0" dirty="0"/>
              <a:t>Tables 7 and 8 provide details for variables that have been associated with pedestrian crashes or injury in prior studies.</a:t>
            </a:r>
          </a:p>
          <a:p>
            <a:endParaRPr lang="en-US" dirty="0"/>
          </a:p>
          <a:p>
            <a:r>
              <a:rPr lang="en-US" i="0" dirty="0"/>
              <a:t>If SPF development is beyond the resources of an agency, an alternative method is to apply risk factors from prior research.  Advantages and Disadvantages are described in Table 6 of the Guidebook.</a:t>
            </a:r>
          </a:p>
          <a:p>
            <a:endParaRPr lang="en-US" i="0" dirty="0"/>
          </a:p>
          <a:p>
            <a:endParaRPr lang="en-US" i="0" dirty="0"/>
          </a:p>
          <a:p>
            <a:pPr lvl="1"/>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22</a:t>
            </a:fld>
            <a:endParaRPr lang="en-US"/>
          </a:p>
        </p:txBody>
      </p:sp>
    </p:spTree>
    <p:extLst>
      <p:ext uri="{BB962C8B-B14F-4D97-AF65-F5344CB8AC3E}">
        <p14:creationId xmlns:p14="http://schemas.microsoft.com/office/powerpoint/2010/main" val="80731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used by Caltrans (described in case example #4), uses local crashes, roadway, and other data to identify risk factors relevant for the network based on crash frequency associations.</a:t>
            </a:r>
          </a:p>
          <a:p>
            <a:pPr lvl="0"/>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The pros and cons of this approach are also described in Table 6 of the Guidebook. </a:t>
            </a:r>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23</a:t>
            </a:fld>
            <a:endParaRPr lang="en-US"/>
          </a:p>
        </p:txBody>
      </p:sp>
      <p:sp>
        <p:nvSpPr>
          <p:cNvPr id="5" name="TextBox 4">
            <a:extLst>
              <a:ext uri="{FF2B5EF4-FFF2-40B4-BE49-F238E27FC236}">
                <a16:creationId xmlns:a16="http://schemas.microsoft.com/office/drawing/2014/main" id="{64665746-2371-4FD8-8037-D508356DF2D6}"/>
              </a:ext>
            </a:extLst>
          </p:cNvPr>
          <p:cNvSpPr txBox="1"/>
          <p:nvPr/>
        </p:nvSpPr>
        <p:spPr>
          <a:xfrm>
            <a:off x="4351283" y="3988676"/>
            <a:ext cx="1836683" cy="253916"/>
          </a:xfrm>
          <a:prstGeom prst="rect">
            <a:avLst/>
          </a:prstGeom>
          <a:noFill/>
        </p:spPr>
        <p:txBody>
          <a:bodyPr wrap="square" rtlCol="0">
            <a:spAutoFit/>
          </a:bodyPr>
          <a:lstStyle/>
          <a:p>
            <a:r>
              <a:rPr lang="en-US" sz="1050" dirty="0">
                <a:solidFill>
                  <a:srgbClr val="FFFF00"/>
                </a:solidFill>
              </a:rPr>
              <a:t>Image: Grembek et al. 2013</a:t>
            </a:r>
          </a:p>
        </p:txBody>
      </p:sp>
    </p:spTree>
    <p:extLst>
      <p:ext uri="{BB962C8B-B14F-4D97-AF65-F5344CB8AC3E}">
        <p14:creationId xmlns:p14="http://schemas.microsoft.com/office/powerpoint/2010/main" val="199114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66250" y="2649101"/>
            <a:ext cx="3309828" cy="1476985"/>
          </a:xfrm>
          <a:prstGeom prst="rect">
            <a:avLst/>
          </a:prstGeom>
        </p:spPr>
      </p:pic>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identifying systemic risks across an entire network, it is likely necessary to perform a screening step to help focus on a smaller number of high-priority (i.e., high-risk) sites that have treatable risk factors. </a:t>
            </a:r>
          </a:p>
          <a:p>
            <a:endParaRPr lang="en-US" dirty="0"/>
          </a:p>
          <a:p>
            <a:r>
              <a:rPr lang="en-US" dirty="0"/>
              <a:t>If an agency has developed an SPF (recommended approach), then it can screen locations using model-identified risks, risk combinations ( see table example), and countermeasure context (such as traffic volume).</a:t>
            </a:r>
          </a:p>
          <a:p>
            <a:r>
              <a:rPr lang="en-US" dirty="0"/>
              <a:t>If still needed to limit the number of sites for treatment or meet cost-effectiveness objectives, then sites can be further prioritized using crash prediction metrics generated by the model outputs (SPF-prediction or EB-estimate) in economic analysis (</a:t>
            </a:r>
            <a:r>
              <a:rPr lang="en-US" dirty="0">
                <a:solidFill>
                  <a:srgbClr val="01573C"/>
                </a:solidFill>
              </a:rPr>
              <a:t>Step 6 in the Guidebook</a:t>
            </a:r>
            <a:r>
              <a:rPr lang="en-US" dirty="0"/>
              <a:t>).</a:t>
            </a:r>
          </a:p>
          <a:p>
            <a:endParaRPr lang="en-US" dirty="0"/>
          </a:p>
          <a:p>
            <a:r>
              <a:rPr lang="en-US" dirty="0"/>
              <a:t>An alternative approach is on the next slide.</a:t>
            </a:r>
          </a:p>
        </p:txBody>
      </p:sp>
      <p:sp>
        <p:nvSpPr>
          <p:cNvPr id="4" name="Slide Number Placeholder 3"/>
          <p:cNvSpPr>
            <a:spLocks noGrp="1"/>
          </p:cNvSpPr>
          <p:nvPr>
            <p:ph type="sldNum" sz="quarter" idx="10"/>
          </p:nvPr>
        </p:nvSpPr>
        <p:spPr/>
        <p:txBody>
          <a:bodyPr/>
          <a:lstStyle/>
          <a:p>
            <a:fld id="{C756BF2A-9BE7-4151-B6E6-A57537BDA33F}" type="slidenum">
              <a:rPr lang="en-US" smtClean="0"/>
              <a:t>24</a:t>
            </a:fld>
            <a:endParaRPr lang="en-US"/>
          </a:p>
        </p:txBody>
      </p:sp>
    </p:spTree>
    <p:extLst>
      <p:ext uri="{BB962C8B-B14F-4D97-AF65-F5344CB8AC3E}">
        <p14:creationId xmlns:p14="http://schemas.microsoft.com/office/powerpoint/2010/main" val="15116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6309359" cy="4922356"/>
          </a:xfrm>
        </p:spPr>
        <p:txBody>
          <a:bodyPr/>
          <a:lstStyle/>
          <a:p>
            <a:r>
              <a:rPr lang="en-US" dirty="0"/>
              <a:t>If SPFs or other crash estimates are developed through modeling:</a:t>
            </a:r>
          </a:p>
          <a:p>
            <a:pPr marL="171450" indent="-171450">
              <a:buFont typeface="Arial" panose="020B0604020202020204" pitchFamily="34" charset="0"/>
              <a:buChar char="•"/>
            </a:pPr>
            <a:r>
              <a:rPr lang="en-US" dirty="0"/>
              <a:t>An agency may also rank sites first by SPF-prediction and/or EB-estimates, then identify common risk factors (among those significant in the model) for higher ranking sites.</a:t>
            </a:r>
          </a:p>
          <a:p>
            <a:endParaRPr lang="en-US" dirty="0"/>
          </a:p>
          <a:p>
            <a:r>
              <a:rPr lang="en-US" dirty="0"/>
              <a:t>Regardless of which ranking method is used first, SPF-derived ranking metrics (SPF-prediction or EB-estimates) are useful for prioritization since they account for all the model-identified risks to help identify locations that might be most likely to experience crashes within a given time frame.</a:t>
            </a:r>
          </a:p>
          <a:p>
            <a:endParaRPr lang="en-US" dirty="0"/>
          </a:p>
          <a:p>
            <a:r>
              <a:rPr lang="en-US" dirty="0"/>
              <a:t>From </a:t>
            </a:r>
            <a:r>
              <a:rPr lang="en-US" dirty="0">
                <a:solidFill>
                  <a:srgbClr val="01573C"/>
                </a:solidFill>
              </a:rPr>
              <a:t>Case Example 1</a:t>
            </a:r>
            <a:r>
              <a:rPr lang="en-US" dirty="0"/>
              <a:t>: “However, due to the data limitations, further field diagnoses were carried out at highly-ranked sites to further diagnose the potential conflicts and risks. For example, traffic volume and unrestricted turning movements were identified as a risk factors for many of the signalized intersections.”</a:t>
            </a:r>
          </a:p>
          <a:p>
            <a:r>
              <a:rPr lang="en-US" dirty="0"/>
              <a:t>“The City is pursuing a mix of local and state Highway Safety Improvement Program funds to help implement leading pedestrian intervals (</a:t>
            </a:r>
            <a:r>
              <a:rPr lang="en-US" dirty="0" err="1"/>
              <a:t>LPIs</a:t>
            </a:r>
            <a:r>
              <a:rPr lang="en-US" dirty="0"/>
              <a:t>) at around 150 intersections—about 50 per year over the next few years. The City has used observed crashes to prioritize about 35 locations, and with the state’s approval, is using the crash prediction estimates (EB estimates) derived from the SPFs to justify about 115 others.”</a:t>
            </a:r>
          </a:p>
          <a:p>
            <a:endParaRPr lang="en-US" dirty="0"/>
          </a:p>
          <a:p>
            <a:r>
              <a:rPr lang="en-US" dirty="0"/>
              <a:t>Image from Thomas et al. 2017 – inset of map of high predicted crash locations (SPF predicted and EB estimated) compared to crash frequency crash locations.</a:t>
            </a:r>
          </a:p>
          <a:p>
            <a:r>
              <a:rPr lang="en-US" dirty="0"/>
              <a:t> </a:t>
            </a:r>
          </a:p>
        </p:txBody>
      </p:sp>
      <p:sp>
        <p:nvSpPr>
          <p:cNvPr id="4" name="Slide Number Placeholder 3"/>
          <p:cNvSpPr>
            <a:spLocks noGrp="1"/>
          </p:cNvSpPr>
          <p:nvPr>
            <p:ph type="sldNum" sz="quarter" idx="10"/>
          </p:nvPr>
        </p:nvSpPr>
        <p:spPr/>
        <p:txBody>
          <a:bodyPr/>
          <a:lstStyle/>
          <a:p>
            <a:fld id="{C756BF2A-9BE7-4151-B6E6-A57537BDA33F}" type="slidenum">
              <a:rPr lang="en-US" smtClean="0"/>
              <a:t>25</a:t>
            </a:fld>
            <a:endParaRPr lang="en-US"/>
          </a:p>
        </p:txBody>
      </p:sp>
      <p:sp>
        <p:nvSpPr>
          <p:cNvPr id="5" name="TextBox 4">
            <a:extLst>
              <a:ext uri="{FF2B5EF4-FFF2-40B4-BE49-F238E27FC236}">
                <a16:creationId xmlns:a16="http://schemas.microsoft.com/office/drawing/2014/main" id="{8B99EC43-FB23-4178-861E-BA93762A7294}"/>
              </a:ext>
            </a:extLst>
          </p:cNvPr>
          <p:cNvSpPr txBox="1"/>
          <p:nvPr/>
        </p:nvSpPr>
        <p:spPr>
          <a:xfrm>
            <a:off x="4351283" y="3988676"/>
            <a:ext cx="1836683" cy="276999"/>
          </a:xfrm>
          <a:prstGeom prst="rect">
            <a:avLst/>
          </a:prstGeom>
          <a:noFill/>
        </p:spPr>
        <p:txBody>
          <a:bodyPr wrap="square" rtlCol="0">
            <a:spAutoFit/>
          </a:bodyPr>
          <a:lstStyle/>
          <a:p>
            <a:r>
              <a:rPr lang="en-US" sz="1050" dirty="0">
                <a:solidFill>
                  <a:srgbClr val="FFFF00"/>
                </a:solidFill>
              </a:rPr>
              <a:t>Image</a:t>
            </a:r>
            <a:r>
              <a:rPr lang="en-US" sz="1200" dirty="0">
                <a:solidFill>
                  <a:srgbClr val="FFFF00"/>
                </a:solidFill>
              </a:rPr>
              <a:t>: </a:t>
            </a:r>
            <a:r>
              <a:rPr lang="en-US" sz="1050" dirty="0">
                <a:solidFill>
                  <a:srgbClr val="FFFF00"/>
                </a:solidFill>
              </a:rPr>
              <a:t>Thomas et al. 2017</a:t>
            </a:r>
          </a:p>
        </p:txBody>
      </p:sp>
    </p:spTree>
    <p:extLst>
      <p:ext uri="{BB962C8B-B14F-4D97-AF65-F5344CB8AC3E}">
        <p14:creationId xmlns:p14="http://schemas.microsoft.com/office/powerpoint/2010/main" val="3313954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Guidebook:</a:t>
            </a:r>
          </a:p>
          <a:p>
            <a:r>
              <a:rPr lang="en-US" b="1" cap="all" dirty="0"/>
              <a:t>5.1 Establish a framework for selecting countermeasures</a:t>
            </a:r>
          </a:p>
          <a:p>
            <a:r>
              <a:rPr lang="en-US" b="1" dirty="0"/>
              <a:t>Relation to systemic program focus or target crash types or locations</a:t>
            </a:r>
          </a:p>
          <a:p>
            <a:r>
              <a:rPr lang="en-US" b="1" dirty="0"/>
              <a:t>Safety effectiveness – </a:t>
            </a:r>
            <a:r>
              <a:rPr lang="en-US" dirty="0"/>
              <a:t>crash based (CMFs) or significant other evidence</a:t>
            </a:r>
          </a:p>
          <a:p>
            <a:r>
              <a:rPr lang="en-US" b="1" dirty="0"/>
              <a:t>Cost – “</a:t>
            </a:r>
            <a:r>
              <a:rPr lang="en-US" dirty="0"/>
              <a:t>Cost is a concern for systemic safety measures…. Absolute cost should not necessarily over-ride cost-effectiveness…”</a:t>
            </a:r>
            <a:endParaRPr lang="en-US" b="1" dirty="0"/>
          </a:p>
          <a:p>
            <a:r>
              <a:rPr lang="en-US" b="1" dirty="0"/>
              <a:t>Feasibility</a:t>
            </a:r>
            <a:r>
              <a:rPr lang="en-US" dirty="0"/>
              <a:t>—The feasibility of implementing countermeasures on a systemic basis.</a:t>
            </a:r>
          </a:p>
          <a:p>
            <a:endParaRPr lang="en-US" dirty="0"/>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26</a:t>
            </a:fld>
            <a:endParaRPr lang="en-US"/>
          </a:p>
        </p:txBody>
      </p:sp>
    </p:spTree>
    <p:extLst>
      <p:ext uri="{BB962C8B-B14F-4D97-AF65-F5344CB8AC3E}">
        <p14:creationId xmlns:p14="http://schemas.microsoft.com/office/powerpoint/2010/main" val="96560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7"/>
              </a:spcAft>
              <a:buFont typeface="+mj-lt"/>
              <a:buNone/>
              <a:tabLst>
                <a:tab pos="462229" algn="l"/>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Table 13 in the Guidebook provides an initial list of countermeasures identified with potential.</a:t>
            </a:r>
          </a:p>
          <a:p>
            <a:pPr marL="0" indent="0">
              <a:spcAft>
                <a:spcPts val="607"/>
              </a:spcAft>
              <a:buFont typeface="+mj-lt"/>
              <a:buNone/>
              <a:tabLst>
                <a:tab pos="462229" algn="l"/>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Match the potential countermeasures to the focus crash types, identified pedestrian crash risks, and corresponding location types. </a:t>
            </a:r>
          </a:p>
          <a:p>
            <a:pPr marL="0" indent="0">
              <a:spcAft>
                <a:spcPts val="607"/>
              </a:spcAft>
              <a:buFont typeface="+mj-lt"/>
              <a:buNone/>
              <a:tabLst>
                <a:tab pos="462229" algn="l"/>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Additional tables provide information on countermeasures relations to crash types, risk factors and location types (</a:t>
            </a:r>
            <a:r>
              <a:rPr lang="en-US" dirty="0">
                <a:solidFill>
                  <a:srgbClr val="01573C"/>
                </a:solidFill>
                <a:latin typeface="Calibri Light" panose="020F0302020204030204" pitchFamily="34" charset="0"/>
                <a:ea typeface="Times New Roman" panose="02020603050405020304" pitchFamily="18" charset="0"/>
                <a:cs typeface="Times New Roman" panose="02020603050405020304" pitchFamily="18" charset="0"/>
              </a:rPr>
              <a:t>Table 15</a:t>
            </a:r>
            <a:r>
              <a:rPr lang="en-US" dirty="0">
                <a:latin typeface="Calibri Light" panose="020F0302020204030204" pitchFamily="34" charset="0"/>
                <a:ea typeface="Times New Roman" panose="02020603050405020304" pitchFamily="18" charset="0"/>
                <a:cs typeface="Times New Roman" panose="02020603050405020304" pitchFamily="18" charset="0"/>
              </a:rPr>
              <a:t>); and Application context (e.g. traffic and speed conditions; </a:t>
            </a:r>
            <a:r>
              <a:rPr lang="en-US" dirty="0">
                <a:solidFill>
                  <a:srgbClr val="01573C"/>
                </a:solidFill>
                <a:latin typeface="Calibri Light" panose="020F0302020204030204" pitchFamily="34" charset="0"/>
                <a:ea typeface="Times New Roman" panose="02020603050405020304" pitchFamily="18" charset="0"/>
                <a:cs typeface="Times New Roman" panose="02020603050405020304" pitchFamily="18" charset="0"/>
              </a:rPr>
              <a:t>Table 16</a:t>
            </a:r>
            <a:r>
              <a:rPr lang="en-US" dirty="0">
                <a:latin typeface="Calibri Light" panose="020F0302020204030204" pitchFamily="34" charset="0"/>
                <a:ea typeface="Times New Roman" panose="02020603050405020304" pitchFamily="18" charset="0"/>
                <a:cs typeface="Times New Roman" panose="02020603050405020304" pitchFamily="18" charset="0"/>
              </a:rPr>
              <a:t>), </a:t>
            </a:r>
          </a:p>
          <a:p>
            <a:pPr marL="0" indent="0">
              <a:spcAft>
                <a:spcPts val="607"/>
              </a:spcAft>
              <a:buFont typeface="+mj-lt"/>
              <a:buNone/>
              <a:tabLst>
                <a:tab pos="462229" algn="l"/>
              </a:tabLst>
            </a:pP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pPr marL="0" indent="0">
              <a:spcAft>
                <a:spcPts val="607"/>
              </a:spcAft>
              <a:buFont typeface="+mj-lt"/>
              <a:buNone/>
              <a:tabLst>
                <a:tab pos="462229" algn="l"/>
              </a:tabLst>
            </a:pP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27</a:t>
            </a:fld>
            <a:endParaRPr lang="en-US"/>
          </a:p>
        </p:txBody>
      </p:sp>
    </p:spTree>
    <p:extLst>
      <p:ext uri="{BB962C8B-B14F-4D97-AF65-F5344CB8AC3E}">
        <p14:creationId xmlns:p14="http://schemas.microsoft.com/office/powerpoint/2010/main" val="1478411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7"/>
              </a:spcAft>
              <a:tabLst>
                <a:tab pos="462229" algn="l"/>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An example showing how risk factors used to help identify potential countermeasures is provided– using results from prior steps. </a:t>
            </a:r>
            <a:r>
              <a:rPr lang="en-US" dirty="0">
                <a:solidFill>
                  <a:srgbClr val="01573C"/>
                </a:solidFill>
                <a:latin typeface="Calibri Light" panose="020F0302020204030204" pitchFamily="34" charset="0"/>
                <a:ea typeface="Times New Roman" panose="02020603050405020304" pitchFamily="18" charset="0"/>
                <a:cs typeface="Times New Roman" panose="02020603050405020304" pitchFamily="18" charset="0"/>
              </a:rPr>
              <a:t>Table 14 in Guidebook</a:t>
            </a:r>
            <a:r>
              <a:rPr lang="en-US" dirty="0">
                <a:latin typeface="Calibri Light" panose="020F0302020204030204" pitchFamily="34" charset="0"/>
                <a:ea typeface="Times New Roman" panose="02020603050405020304" pitchFamily="18" charset="0"/>
                <a:cs typeface="Times New Roman" panose="02020603050405020304" pitchFamily="18" charset="0"/>
              </a:rPr>
              <a:t>.</a:t>
            </a:r>
          </a:p>
          <a:p>
            <a:pPr>
              <a:spcAft>
                <a:spcPts val="607"/>
              </a:spcAft>
              <a:tabLst>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Next Slide:</a:t>
            </a:r>
          </a:p>
          <a:p>
            <a:pPr marL="346672" indent="-346672">
              <a:spcAft>
                <a:spcPts val="607"/>
              </a:spcAft>
              <a:buFont typeface="+mj-lt"/>
              <a:buAutoNum type="arabicPeriod"/>
              <a:tabLst>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Refine the list of sites and appropriate countermeasures based on community priorities, additional diagnoses, treatment costs, and expected safety benefits for the intended degree of application system-wide. </a:t>
            </a:r>
          </a:p>
          <a:p>
            <a:pPr>
              <a:spcAft>
                <a:spcPts val="607"/>
              </a:spcAft>
              <a:tabLst>
                <a:tab pos="462229" algn="l"/>
              </a:tabLst>
            </a:pPr>
            <a:r>
              <a:rPr lang="en-US" dirty="0">
                <a:latin typeface="Calibri Light" panose="020F0302020204030204" pitchFamily="34" charset="0"/>
                <a:ea typeface="Times New Roman" panose="02020603050405020304" pitchFamily="18" charset="0"/>
                <a:cs typeface="Times New Roman" panose="02020603050405020304" pitchFamily="18" charset="0"/>
              </a:rPr>
              <a:t>Current information on safety effectiveness is also provided (</a:t>
            </a:r>
            <a:r>
              <a:rPr lang="en-US" dirty="0">
                <a:solidFill>
                  <a:srgbClr val="01573C"/>
                </a:solidFill>
                <a:latin typeface="Calibri Light" panose="020F0302020204030204" pitchFamily="34" charset="0"/>
                <a:ea typeface="Times New Roman" panose="02020603050405020304" pitchFamily="18" charset="0"/>
                <a:cs typeface="Times New Roman" panose="02020603050405020304" pitchFamily="18" charset="0"/>
              </a:rPr>
              <a:t>Table 1, Step 5 ).</a:t>
            </a:r>
          </a:p>
          <a:p>
            <a:pPr>
              <a:spcAft>
                <a:spcPts val="607"/>
              </a:spcAft>
              <a:tabLst>
                <a:tab pos="462229" algn="l"/>
              </a:tabLst>
            </a:pP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28</a:t>
            </a:fld>
            <a:endParaRPr lang="en-US"/>
          </a:p>
        </p:txBody>
      </p:sp>
    </p:spTree>
    <p:extLst>
      <p:ext uri="{BB962C8B-B14F-4D97-AF65-F5344CB8AC3E}">
        <p14:creationId xmlns:p14="http://schemas.microsoft.com/office/powerpoint/2010/main" val="241680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CMF Clearinghouse, Highway Safety Manual and other resources detail how to perform traditional cost-benefit analyses.</a:t>
            </a:r>
          </a:p>
          <a:p>
            <a:r>
              <a:rPr lang="en-US" dirty="0"/>
              <a:t>An example is provided in Table 18 of the Guidebook. </a:t>
            </a:r>
          </a:p>
          <a:p>
            <a:endParaRPr lang="en-US" dirty="0"/>
          </a:p>
          <a:p>
            <a:r>
              <a:rPr lang="en-US" dirty="0"/>
              <a:t>A systemic approach can make use of expected crash reductions across all proposed treatment sites to justify funding. Some agencies have:</a:t>
            </a:r>
          </a:p>
          <a:p>
            <a:pPr marL="171450" lvl="0" indent="-171450">
              <a:buFont typeface="Arial" panose="020B0604020202020204" pitchFamily="34" charset="0"/>
              <a:buChar char="•"/>
            </a:pPr>
            <a:r>
              <a:rPr lang="en-US" dirty="0"/>
              <a:t>Bundled high risk sites with similar high crash sites for economic assessment and treatment (see Case Example 3); or</a:t>
            </a:r>
          </a:p>
          <a:p>
            <a:pPr marL="171450" lvl="0" indent="-171450">
              <a:buFont typeface="Arial" panose="020B0604020202020204" pitchFamily="34" charset="0"/>
              <a:buChar char="•"/>
            </a:pPr>
            <a:r>
              <a:rPr lang="en-US" dirty="0"/>
              <a:t>Used predicted crashes from SPFs to estimate crash savings and make final prioritizations (see Case Example 2).</a:t>
            </a:r>
          </a:p>
          <a:p>
            <a:r>
              <a:rPr lang="en-US" dirty="0"/>
              <a:t>	</a:t>
            </a:r>
          </a:p>
          <a:p>
            <a:r>
              <a:rPr lang="en-US" dirty="0"/>
              <a:t>Other prioritization considerations may be derived from other plans, safety objectives, or community priorities. ActiveTrans Prioritization Tool </a:t>
            </a:r>
            <a:r>
              <a:rPr lang="en-US" i="1" dirty="0"/>
              <a:t>and NCHRP Report 803, Pedestrian and Bicycle Transportation Along Existing Roads—ActiveTrans Priority Tool Guidebook </a:t>
            </a:r>
            <a:r>
              <a:rPr lang="en-US" dirty="0"/>
              <a:t>is available to assist with completing a prioritization process, using risk-based weighting factors, as well as these other types of community prioritization factors.</a:t>
            </a:r>
          </a:p>
        </p:txBody>
      </p:sp>
      <p:sp>
        <p:nvSpPr>
          <p:cNvPr id="4" name="Slide Number Placeholder 3"/>
          <p:cNvSpPr>
            <a:spLocks noGrp="1"/>
          </p:cNvSpPr>
          <p:nvPr>
            <p:ph type="sldNum" sz="quarter" idx="10"/>
          </p:nvPr>
        </p:nvSpPr>
        <p:spPr/>
        <p:txBody>
          <a:bodyPr/>
          <a:lstStyle/>
          <a:p>
            <a:fld id="{C756BF2A-9BE7-4151-B6E6-A57537BDA33F}" type="slidenum">
              <a:rPr lang="en-US" smtClean="0"/>
              <a:t>29</a:t>
            </a:fld>
            <a:endParaRPr lang="en-US"/>
          </a:p>
        </p:txBody>
      </p:sp>
      <p:sp>
        <p:nvSpPr>
          <p:cNvPr id="5" name="TextBox 4">
            <a:extLst>
              <a:ext uri="{FF2B5EF4-FFF2-40B4-BE49-F238E27FC236}">
                <a16:creationId xmlns:a16="http://schemas.microsoft.com/office/drawing/2014/main" id="{A7B840F9-47B9-49CE-A92B-CC400BB9F8A2}"/>
              </a:ext>
            </a:extLst>
          </p:cNvPr>
          <p:cNvSpPr txBox="1"/>
          <p:nvPr/>
        </p:nvSpPr>
        <p:spPr>
          <a:xfrm>
            <a:off x="4367050" y="4002973"/>
            <a:ext cx="1852446" cy="246221"/>
          </a:xfrm>
          <a:prstGeom prst="rect">
            <a:avLst/>
          </a:prstGeom>
          <a:noFill/>
        </p:spPr>
        <p:txBody>
          <a:bodyPr wrap="square" rtlCol="0">
            <a:spAutoFit/>
          </a:bodyPr>
          <a:lstStyle/>
          <a:p>
            <a:r>
              <a:rPr lang="en-US" sz="1000" dirty="0">
                <a:solidFill>
                  <a:srgbClr val="FFFF00"/>
                </a:solidFill>
              </a:rPr>
              <a:t>Top image: Lagerwey et al. 2015</a:t>
            </a:r>
          </a:p>
        </p:txBody>
      </p:sp>
    </p:spTree>
    <p:extLst>
      <p:ext uri="{BB962C8B-B14F-4D97-AF65-F5344CB8AC3E}">
        <p14:creationId xmlns:p14="http://schemas.microsoft.com/office/powerpoint/2010/main" val="224697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3</a:t>
            </a:fld>
            <a:endParaRPr lang="en-US"/>
          </a:p>
        </p:txBody>
      </p:sp>
    </p:spTree>
    <p:extLst>
      <p:ext uri="{BB962C8B-B14F-4D97-AF65-F5344CB8AC3E}">
        <p14:creationId xmlns:p14="http://schemas.microsoft.com/office/powerpoint/2010/main" val="1867971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30</a:t>
            </a:fld>
            <a:endParaRPr lang="en-US"/>
          </a:p>
        </p:txBody>
      </p:sp>
    </p:spTree>
    <p:extLst>
      <p:ext uri="{BB962C8B-B14F-4D97-AF65-F5344CB8AC3E}">
        <p14:creationId xmlns:p14="http://schemas.microsoft.com/office/powerpoint/2010/main" val="853701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31</a:t>
            </a:fld>
            <a:endParaRPr lang="en-US"/>
          </a:p>
        </p:txBody>
      </p:sp>
      <p:sp>
        <p:nvSpPr>
          <p:cNvPr id="5" name="TextBox 4">
            <a:extLst>
              <a:ext uri="{FF2B5EF4-FFF2-40B4-BE49-F238E27FC236}">
                <a16:creationId xmlns:a16="http://schemas.microsoft.com/office/drawing/2014/main" id="{080FDE9F-C02C-4457-B38B-76FB77C7D51F}"/>
              </a:ext>
            </a:extLst>
          </p:cNvPr>
          <p:cNvSpPr txBox="1"/>
          <p:nvPr/>
        </p:nvSpPr>
        <p:spPr>
          <a:xfrm>
            <a:off x="4495171" y="4005547"/>
            <a:ext cx="1679028" cy="253916"/>
          </a:xfrm>
          <a:prstGeom prst="rect">
            <a:avLst/>
          </a:prstGeom>
          <a:noFill/>
        </p:spPr>
        <p:txBody>
          <a:bodyPr wrap="square" rtlCol="0">
            <a:spAutoFit/>
          </a:bodyPr>
          <a:lstStyle/>
          <a:p>
            <a:r>
              <a:rPr lang="en-US" sz="1050" dirty="0">
                <a:solidFill>
                  <a:srgbClr val="FFFF00"/>
                </a:solidFill>
              </a:rPr>
              <a:t>Image: Kimley-Horn 2017</a:t>
            </a:r>
          </a:p>
        </p:txBody>
      </p:sp>
    </p:spTree>
    <p:extLst>
      <p:ext uri="{BB962C8B-B14F-4D97-AF65-F5344CB8AC3E}">
        <p14:creationId xmlns:p14="http://schemas.microsoft.com/office/powerpoint/2010/main" val="59547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32</a:t>
            </a:fld>
            <a:endParaRPr lang="en-US"/>
          </a:p>
        </p:txBody>
      </p:sp>
    </p:spTree>
    <p:extLst>
      <p:ext uri="{BB962C8B-B14F-4D97-AF65-F5344CB8AC3E}">
        <p14:creationId xmlns:p14="http://schemas.microsoft.com/office/powerpoint/2010/main" val="1705472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33</a:t>
            </a:fld>
            <a:endParaRPr lang="en-US"/>
          </a:p>
        </p:txBody>
      </p:sp>
    </p:spTree>
    <p:extLst>
      <p:ext uri="{BB962C8B-B14F-4D97-AF65-F5344CB8AC3E}">
        <p14:creationId xmlns:p14="http://schemas.microsoft.com/office/powerpoint/2010/main" val="1371780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Agencies within a state or region may collaborate to address these types of issues.</a:t>
            </a: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34</a:t>
            </a:fld>
            <a:endParaRPr lang="en-US"/>
          </a:p>
        </p:txBody>
      </p:sp>
    </p:spTree>
    <p:extLst>
      <p:ext uri="{BB962C8B-B14F-4D97-AF65-F5344CB8AC3E}">
        <p14:creationId xmlns:p14="http://schemas.microsoft.com/office/powerpoint/2010/main" val="805346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35</a:t>
            </a:fld>
            <a:endParaRPr lang="en-US"/>
          </a:p>
        </p:txBody>
      </p:sp>
    </p:spTree>
    <p:extLst>
      <p:ext uri="{BB962C8B-B14F-4D97-AF65-F5344CB8AC3E}">
        <p14:creationId xmlns:p14="http://schemas.microsoft.com/office/powerpoint/2010/main" val="1174092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36</a:t>
            </a:fld>
            <a:endParaRPr lang="en-US"/>
          </a:p>
        </p:txBody>
      </p:sp>
    </p:spTree>
    <p:extLst>
      <p:ext uri="{BB962C8B-B14F-4D97-AF65-F5344CB8AC3E}">
        <p14:creationId xmlns:p14="http://schemas.microsoft.com/office/powerpoint/2010/main" val="168969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4</a:t>
            </a:fld>
            <a:endParaRPr lang="en-US"/>
          </a:p>
        </p:txBody>
      </p:sp>
    </p:spTree>
    <p:extLst>
      <p:ext uri="{BB962C8B-B14F-4D97-AF65-F5344CB8AC3E}">
        <p14:creationId xmlns:p14="http://schemas.microsoft.com/office/powerpoint/2010/main" val="304483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17-73 </a:t>
            </a:r>
            <a:r>
              <a:rPr lang="en-US" dirty="0">
                <a:solidFill>
                  <a:srgbClr val="01573C"/>
                </a:solidFill>
              </a:rPr>
              <a:t>Guidebook</a:t>
            </a:r>
            <a:r>
              <a:rPr lang="en-US" dirty="0"/>
              <a:t>:</a:t>
            </a:r>
          </a:p>
          <a:p>
            <a:r>
              <a:rPr lang="en-US" dirty="0"/>
              <a:t>“A systemic approach resides on a spectrum of ways that transportation agencies may address safety issues (see Figure 2 on next page) and is considered a more proactive approach than those that focus only on treating specific locations with a crash history.”</a:t>
            </a:r>
          </a:p>
          <a:p>
            <a:endParaRPr lang="en-US" dirty="0"/>
          </a:p>
          <a:p>
            <a:pPr lvl="0"/>
            <a:r>
              <a:rPr lang="en-US" b="1" dirty="0"/>
              <a:t>Stronger Basis for Decisions</a:t>
            </a:r>
            <a:r>
              <a:rPr lang="en-US" dirty="0"/>
              <a:t>—Takes into account important factors, such as activity/exposure and randomness that are often excluded from a traditional crash “hot spot” approach when identifying locations for improvement.</a:t>
            </a:r>
          </a:p>
          <a:p>
            <a:pPr lvl="0"/>
            <a:r>
              <a:rPr lang="en-US" b="1" dirty="0"/>
              <a:t>Effective Use of Resources</a:t>
            </a:r>
            <a:r>
              <a:rPr lang="en-US" dirty="0"/>
              <a:t>—Helps focus resources on crash risks that are most prevalent across the jurisdiction and guides selection of appropriate treatments and locations to reduce the most serious crashes.</a:t>
            </a:r>
          </a:p>
          <a:p>
            <a:pPr lvl="0"/>
            <a:r>
              <a:rPr lang="en-US" b="1" dirty="0"/>
              <a:t>Data-Driven Approach</a:t>
            </a:r>
            <a:r>
              <a:rPr lang="en-US" dirty="0"/>
              <a:t>—Provides a data-driven/analytical method and screening tools that can be used to justify funding decisions, even if there is not a specific crash history at a given location. A data-driven process also creates new opportunities to provide an equitable evaluation across a jurisdiction. </a:t>
            </a:r>
          </a:p>
          <a:p>
            <a:pPr lvl="0"/>
            <a:r>
              <a:rPr lang="en-US" b="1" dirty="0"/>
              <a:t>More Proactive Approach</a:t>
            </a:r>
            <a:r>
              <a:rPr lang="en-US" dirty="0"/>
              <a:t>—Takes a forward-looking approach to address safety issues without waiting for a crash history to develop at any given location. </a:t>
            </a:r>
          </a:p>
          <a:p>
            <a:pPr lvl="0"/>
            <a:r>
              <a:rPr lang="en-US" b="1" dirty="0"/>
              <a:t>Consistency</a:t>
            </a:r>
            <a:r>
              <a:rPr lang="en-US" dirty="0"/>
              <a:t>—Helps avoid dealing with broad safety issues one project at a time and instead treats risks more widely and consistently.</a:t>
            </a: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5</a:t>
            </a:fld>
            <a:endParaRPr lang="en-US"/>
          </a:p>
        </p:txBody>
      </p:sp>
    </p:spTree>
    <p:extLst>
      <p:ext uri="{BB962C8B-B14F-4D97-AF65-F5344CB8AC3E}">
        <p14:creationId xmlns:p14="http://schemas.microsoft.com/office/powerpoint/2010/main" val="17679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from the 17-73 Guide:</a:t>
            </a:r>
          </a:p>
          <a:p>
            <a:r>
              <a:rPr lang="en-US" dirty="0"/>
              <a:t>“</a:t>
            </a:r>
            <a:r>
              <a:rPr lang="en-US" b="1" dirty="0"/>
              <a:t>Definition: Systemic Approach</a:t>
            </a:r>
            <a:endParaRPr lang="en-US" dirty="0"/>
          </a:p>
          <a:p>
            <a:r>
              <a:rPr lang="en-US" dirty="0"/>
              <a:t>A systemic approach is a data-driven, network-wide (or system-level) approach to identifying and treating high-risk roadway features correlated with specific or severe crash types. Systemic approaches seek to not only address locations with prior crash occurrence, but also those locations with similar roadway or environmental crash risk characteristics.”</a:t>
            </a:r>
          </a:p>
          <a:p>
            <a:endParaRPr lang="en-US" dirty="0"/>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6</a:t>
            </a:fld>
            <a:endParaRPr lang="en-US"/>
          </a:p>
        </p:txBody>
      </p:sp>
    </p:spTree>
    <p:extLst>
      <p:ext uri="{BB962C8B-B14F-4D97-AF65-F5344CB8AC3E}">
        <p14:creationId xmlns:p14="http://schemas.microsoft.com/office/powerpoint/2010/main" val="384656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has defined a systemic approach, which several states and localities have been applying. As you will see in the next few slides, this research project aimed to build on this process, adapting it for additional steps needed to understand and address pedestrian risks and issues with data limitations.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Graphic is from FHWA’s Systemic Safety Project Selection Tool (Preston et al. 2013)</a:t>
            </a:r>
          </a:p>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7</a:t>
            </a:fld>
            <a:endParaRPr lang="en-US"/>
          </a:p>
        </p:txBody>
      </p:sp>
      <p:sp>
        <p:nvSpPr>
          <p:cNvPr id="5" name="TextBox 4">
            <a:extLst>
              <a:ext uri="{FF2B5EF4-FFF2-40B4-BE49-F238E27FC236}">
                <a16:creationId xmlns:a16="http://schemas.microsoft.com/office/drawing/2014/main" id="{6FB11FCF-C9EA-4DCC-B75C-94A7DA451133}"/>
              </a:ext>
            </a:extLst>
          </p:cNvPr>
          <p:cNvSpPr txBox="1"/>
          <p:nvPr/>
        </p:nvSpPr>
        <p:spPr>
          <a:xfrm>
            <a:off x="4445875" y="3999125"/>
            <a:ext cx="1639614" cy="253916"/>
          </a:xfrm>
          <a:prstGeom prst="rect">
            <a:avLst/>
          </a:prstGeom>
          <a:noFill/>
        </p:spPr>
        <p:txBody>
          <a:bodyPr wrap="square" rtlCol="0">
            <a:spAutoFit/>
          </a:bodyPr>
          <a:lstStyle/>
          <a:p>
            <a:r>
              <a:rPr lang="en-US" sz="1050" dirty="0">
                <a:solidFill>
                  <a:srgbClr val="FFFF00"/>
                </a:solidFill>
              </a:rPr>
              <a:t>Image: Preston et al. 2013</a:t>
            </a:r>
          </a:p>
        </p:txBody>
      </p:sp>
    </p:spTree>
    <p:extLst>
      <p:ext uri="{BB962C8B-B14F-4D97-AF65-F5344CB8AC3E}">
        <p14:creationId xmlns:p14="http://schemas.microsoft.com/office/powerpoint/2010/main" val="62545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56BF2A-9BE7-4151-B6E6-A57537BDA33F}" type="slidenum">
              <a:rPr lang="en-US" smtClean="0"/>
              <a:t>8</a:t>
            </a:fld>
            <a:endParaRPr lang="en-US"/>
          </a:p>
        </p:txBody>
      </p:sp>
    </p:spTree>
    <p:extLst>
      <p:ext uri="{BB962C8B-B14F-4D97-AF65-F5344CB8AC3E}">
        <p14:creationId xmlns:p14="http://schemas.microsoft.com/office/powerpoint/2010/main" val="327774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56BF2A-9BE7-4151-B6E6-A57537BDA33F}" type="slidenum">
              <a:rPr lang="en-US" smtClean="0"/>
              <a:t>9</a:t>
            </a:fld>
            <a:endParaRPr lang="en-US"/>
          </a:p>
        </p:txBody>
      </p:sp>
    </p:spTree>
    <p:extLst>
      <p:ext uri="{BB962C8B-B14F-4D97-AF65-F5344CB8AC3E}">
        <p14:creationId xmlns:p14="http://schemas.microsoft.com/office/powerpoint/2010/main" val="21163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657AC5-8B72-4484-B928-FEC448A1187E}"/>
              </a:ext>
            </a:extLst>
          </p:cNvPr>
          <p:cNvSpPr/>
          <p:nvPr userDrawn="1"/>
        </p:nvSpPr>
        <p:spPr>
          <a:xfrm>
            <a:off x="0" y="6074979"/>
            <a:ext cx="12192000" cy="783021"/>
          </a:xfrm>
          <a:prstGeom prst="rect">
            <a:avLst/>
          </a:prstGeom>
          <a:solidFill>
            <a:srgbClr val="015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0225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A72C8-CA51-48CD-8FD1-8EFB770C451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20042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A72C8-CA51-48CD-8FD1-8EFB770C451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246676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710C902-4482-4B50-9FB1-A064DE062B03}"/>
              </a:ext>
            </a:extLst>
          </p:cNvPr>
          <p:cNvSpPr/>
          <p:nvPr userDrawn="1"/>
        </p:nvSpPr>
        <p:spPr>
          <a:xfrm>
            <a:off x="0" y="6074979"/>
            <a:ext cx="12192000" cy="783021"/>
          </a:xfrm>
          <a:prstGeom prst="rect">
            <a:avLst/>
          </a:prstGeom>
          <a:solidFill>
            <a:srgbClr val="015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01573C"/>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E82ADAA-A532-4DF8-A64F-A45A76784564}" type="slidenum">
              <a:rPr lang="en-US" smtClean="0"/>
              <a:pPr/>
              <a:t>‹#›</a:t>
            </a:fld>
            <a:endParaRPr lang="en-US" dirty="0"/>
          </a:p>
        </p:txBody>
      </p:sp>
    </p:spTree>
    <p:extLst>
      <p:ext uri="{BB962C8B-B14F-4D97-AF65-F5344CB8AC3E}">
        <p14:creationId xmlns:p14="http://schemas.microsoft.com/office/powerpoint/2010/main" val="53988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BA72C8-CA51-48CD-8FD1-8EFB770C4514}"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136326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A72C8-CA51-48CD-8FD1-8EFB770C451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46087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A72C8-CA51-48CD-8FD1-8EFB770C4514}"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174868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BA72C8-CA51-48CD-8FD1-8EFB770C4514}"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50654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72C8-CA51-48CD-8FD1-8EFB770C4514}"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407434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A72C8-CA51-48CD-8FD1-8EFB770C451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363491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BA72C8-CA51-48CD-8FD1-8EFB770C4514}"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ADAA-A532-4DF8-A64F-A45A76784564}" type="slidenum">
              <a:rPr lang="en-US" smtClean="0"/>
              <a:t>‹#›</a:t>
            </a:fld>
            <a:endParaRPr lang="en-US"/>
          </a:p>
        </p:txBody>
      </p:sp>
    </p:spTree>
    <p:extLst>
      <p:ext uri="{BB962C8B-B14F-4D97-AF65-F5344CB8AC3E}">
        <p14:creationId xmlns:p14="http://schemas.microsoft.com/office/powerpoint/2010/main" val="1125122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A72C8-CA51-48CD-8FD1-8EFB770C4514}" type="datetimeFigureOut">
              <a:rPr lang="en-US" smtClean="0"/>
              <a:t>9/12/2018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2ADAA-A532-4DF8-A64F-A45A76784564}" type="slidenum">
              <a:rPr lang="en-US" smtClean="0"/>
              <a:t>‹#›</a:t>
            </a:fld>
            <a:endParaRPr lang="en-US"/>
          </a:p>
        </p:txBody>
      </p:sp>
    </p:spTree>
    <p:extLst>
      <p:ext uri="{BB962C8B-B14F-4D97-AF65-F5344CB8AC3E}">
        <p14:creationId xmlns:p14="http://schemas.microsoft.com/office/powerpoint/2010/main" val="1101779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trb.org/Main/Blurbs/178087.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i="1" dirty="0" err="1"/>
              <a:t>NCHRP</a:t>
            </a:r>
            <a:r>
              <a:rPr lang="en-US" i="1" dirty="0"/>
              <a:t> </a:t>
            </a:r>
            <a:r>
              <a:rPr lang="en-US" i="1" dirty="0" smtClean="0"/>
              <a:t>Research Report 893:</a:t>
            </a:r>
            <a:r>
              <a:rPr lang="en-US" i="1" dirty="0"/>
              <a:t/>
            </a:r>
            <a:br>
              <a:rPr lang="en-US" i="1" dirty="0"/>
            </a:br>
            <a:r>
              <a:rPr lang="en-US" i="1" dirty="0"/>
              <a:t>Systemic Pedestrian Safety Analysis</a:t>
            </a:r>
          </a:p>
        </p:txBody>
      </p:sp>
      <p:sp>
        <p:nvSpPr>
          <p:cNvPr id="3" name="Subtitle 2"/>
          <p:cNvSpPr>
            <a:spLocks noGrp="1"/>
          </p:cNvSpPr>
          <p:nvPr>
            <p:ph type="subTitle" idx="1"/>
          </p:nvPr>
        </p:nvSpPr>
        <p:spPr/>
        <p:txBody>
          <a:bodyPr/>
          <a:lstStyle/>
          <a:p>
            <a:endParaRPr lang="en-US" dirty="0"/>
          </a:p>
          <a:p>
            <a:r>
              <a:rPr lang="en-US" dirty="0"/>
              <a:t>Final Presentation Materials</a:t>
            </a:r>
          </a:p>
          <a:p>
            <a:r>
              <a:rPr lang="en-US" dirty="0"/>
              <a:t>MAY 2018</a:t>
            </a:r>
          </a:p>
        </p:txBody>
      </p:sp>
    </p:spTree>
    <p:extLst>
      <p:ext uri="{BB962C8B-B14F-4D97-AF65-F5344CB8AC3E}">
        <p14:creationId xmlns:p14="http://schemas.microsoft.com/office/powerpoint/2010/main" val="289764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Objectives</a:t>
            </a:r>
          </a:p>
        </p:txBody>
      </p:sp>
      <p:sp>
        <p:nvSpPr>
          <p:cNvPr id="3" name="Content Placeholder 2"/>
          <p:cNvSpPr>
            <a:spLocks noGrp="1"/>
          </p:cNvSpPr>
          <p:nvPr>
            <p:ph idx="1"/>
          </p:nvPr>
        </p:nvSpPr>
        <p:spPr/>
        <p:txBody>
          <a:bodyPr/>
          <a:lstStyle/>
          <a:p>
            <a:pPr marL="0" indent="0">
              <a:buNone/>
            </a:pPr>
            <a:r>
              <a:rPr lang="en-US" dirty="0"/>
              <a:t>Develop a process (and Guidebook) that includes:</a:t>
            </a:r>
          </a:p>
          <a:p>
            <a:pPr marL="914400" lvl="1" indent="-457200">
              <a:buAutoNum type="arabicParenR"/>
            </a:pPr>
            <a:r>
              <a:rPr lang="en-US" dirty="0"/>
              <a:t>Analytical methods to identify roadway features, behaviors, and other contextual risk factors associated with pedestrian crashes</a:t>
            </a:r>
          </a:p>
          <a:p>
            <a:pPr marL="914400" lvl="1" indent="-457200">
              <a:buAutoNum type="arabicParenR"/>
            </a:pPr>
            <a:r>
              <a:rPr lang="en-US" dirty="0"/>
              <a:t>Methods to identify appropriate and cost-effective systemic pedestrian safety improvements to address the associated risk factors</a:t>
            </a:r>
          </a:p>
          <a:p>
            <a:pPr marL="914400" lvl="1" indent="-457200">
              <a:buAutoNum type="arabicParenR"/>
            </a:pPr>
            <a:r>
              <a:rPr lang="en-US" dirty="0"/>
              <a:t>Information to enable transportation agencies to prioritize candidate locations for selected safety improvements</a:t>
            </a:r>
          </a:p>
        </p:txBody>
      </p:sp>
      <p:sp>
        <p:nvSpPr>
          <p:cNvPr id="4" name="TextBox 3">
            <a:extLst>
              <a:ext uri="{FF2B5EF4-FFF2-40B4-BE49-F238E27FC236}">
                <a16:creationId xmlns:a16="http://schemas.microsoft.com/office/drawing/2014/main" id="{927D2AA5-DEC1-49E0-854C-274BEBF4B86F}"/>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Description </a:t>
            </a:r>
            <a:r>
              <a:rPr lang="en-US" dirty="0">
                <a:solidFill>
                  <a:schemeClr val="bg2">
                    <a:lumMod val="90000"/>
                  </a:schemeClr>
                </a:solidFill>
              </a:rPr>
              <a:t>| Guidebook Overview | Conclusions </a:t>
            </a:r>
          </a:p>
        </p:txBody>
      </p:sp>
    </p:spTree>
    <p:extLst>
      <p:ext uri="{BB962C8B-B14F-4D97-AF65-F5344CB8AC3E}">
        <p14:creationId xmlns:p14="http://schemas.microsoft.com/office/powerpoint/2010/main" val="138831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0582-DC6E-4FC8-B6FA-8857A8677261}"/>
              </a:ext>
            </a:extLst>
          </p:cNvPr>
          <p:cNvSpPr>
            <a:spLocks noGrp="1"/>
          </p:cNvSpPr>
          <p:nvPr>
            <p:ph type="title"/>
          </p:nvPr>
        </p:nvSpPr>
        <p:spPr>
          <a:xfrm>
            <a:off x="838200" y="365126"/>
            <a:ext cx="10515600" cy="894332"/>
          </a:xfrm>
        </p:spPr>
        <p:txBody>
          <a:bodyPr/>
          <a:lstStyle/>
          <a:p>
            <a:r>
              <a:rPr lang="en-US" dirty="0"/>
              <a:t>Key Project Tasks</a:t>
            </a:r>
          </a:p>
        </p:txBody>
      </p:sp>
      <p:sp>
        <p:nvSpPr>
          <p:cNvPr id="3" name="Content Placeholder 2">
            <a:extLst>
              <a:ext uri="{FF2B5EF4-FFF2-40B4-BE49-F238E27FC236}">
                <a16:creationId xmlns:a16="http://schemas.microsoft.com/office/drawing/2014/main" id="{9D8FD5ED-381A-424D-9024-2ECB5029CE77}"/>
              </a:ext>
            </a:extLst>
          </p:cNvPr>
          <p:cNvSpPr>
            <a:spLocks noGrp="1"/>
          </p:cNvSpPr>
          <p:nvPr>
            <p:ph idx="1"/>
          </p:nvPr>
        </p:nvSpPr>
        <p:spPr>
          <a:xfrm>
            <a:off x="838200" y="1449238"/>
            <a:ext cx="11049000" cy="4433977"/>
          </a:xfrm>
        </p:spPr>
        <p:txBody>
          <a:bodyPr>
            <a:normAutofit fontScale="85000" lnSpcReduction="20000"/>
          </a:bodyPr>
          <a:lstStyle/>
          <a:p>
            <a:pPr lvl="0"/>
            <a:r>
              <a:rPr lang="en-US" b="1" dirty="0"/>
              <a:t>Phase 1:</a:t>
            </a:r>
            <a:r>
              <a:rPr lang="en-US" dirty="0"/>
              <a:t> Review State of the Practice</a:t>
            </a:r>
          </a:p>
          <a:p>
            <a:pPr lvl="1"/>
            <a:r>
              <a:rPr lang="en-US" dirty="0"/>
              <a:t>Conduct a literature review and interviews with practitioners</a:t>
            </a:r>
          </a:p>
          <a:p>
            <a:pPr lvl="1"/>
            <a:r>
              <a:rPr lang="en-US" dirty="0"/>
              <a:t>Focus on differences and challenges for implementing an analytic systemic process for pedestrian safety</a:t>
            </a:r>
          </a:p>
          <a:p>
            <a:pPr lvl="1"/>
            <a:r>
              <a:rPr lang="en-US" dirty="0"/>
              <a:t>Identify data needs and sources for a robust systemic pedestrian process</a:t>
            </a:r>
          </a:p>
          <a:p>
            <a:pPr lvl="0"/>
            <a:r>
              <a:rPr lang="en-US" b="1" dirty="0"/>
              <a:t>Phase II</a:t>
            </a:r>
            <a:r>
              <a:rPr lang="en-US" dirty="0"/>
              <a:t>: Conduct Additional Research</a:t>
            </a:r>
          </a:p>
          <a:p>
            <a:pPr lvl="1"/>
            <a:r>
              <a:rPr lang="en-US" dirty="0"/>
              <a:t>Compile risk factors (associated with pedestrian crash frequency and/or severity) from published analyses</a:t>
            </a:r>
          </a:p>
          <a:p>
            <a:pPr lvl="1"/>
            <a:r>
              <a:rPr lang="en-US" dirty="0"/>
              <a:t>Conduct original analysis to identify additional risk factors associated with two types of pedestrian midblock collisions</a:t>
            </a:r>
          </a:p>
          <a:p>
            <a:pPr lvl="1"/>
            <a:r>
              <a:rPr lang="en-US" dirty="0"/>
              <a:t>Review and identify a select set of candidate pedestrian crash countermeasures compatible with systemic processes</a:t>
            </a:r>
          </a:p>
          <a:p>
            <a:pPr lvl="0"/>
            <a:r>
              <a:rPr lang="en-US" b="1" dirty="0"/>
              <a:t>Phase III:</a:t>
            </a:r>
            <a:r>
              <a:rPr lang="en-US" dirty="0"/>
              <a:t> Develop Guidance</a:t>
            </a:r>
          </a:p>
          <a:p>
            <a:pPr lvl="1"/>
            <a:r>
              <a:rPr lang="en-US" dirty="0"/>
              <a:t>Develop Guidebook on a systemic pedestrian safety process</a:t>
            </a:r>
          </a:p>
          <a:p>
            <a:pPr lvl="1"/>
            <a:r>
              <a:rPr lang="en-US" dirty="0"/>
              <a:t>Develop  and incorporate case studies describing real or hypothetical applications</a:t>
            </a:r>
          </a:p>
          <a:p>
            <a:endParaRPr lang="en-US" dirty="0"/>
          </a:p>
        </p:txBody>
      </p:sp>
      <p:sp>
        <p:nvSpPr>
          <p:cNvPr id="5" name="TextBox 4">
            <a:extLst>
              <a:ext uri="{FF2B5EF4-FFF2-40B4-BE49-F238E27FC236}">
                <a16:creationId xmlns:a16="http://schemas.microsoft.com/office/drawing/2014/main" id="{6B574E35-93A1-41F8-A093-21DF20D15722}"/>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Description </a:t>
            </a:r>
            <a:r>
              <a:rPr lang="en-US" dirty="0">
                <a:solidFill>
                  <a:schemeClr val="bg2">
                    <a:lumMod val="90000"/>
                  </a:schemeClr>
                </a:solidFill>
              </a:rPr>
              <a:t>| Guidebook Overview | Conclusions </a:t>
            </a:r>
          </a:p>
        </p:txBody>
      </p:sp>
    </p:spTree>
    <p:extLst>
      <p:ext uri="{BB962C8B-B14F-4D97-AF65-F5344CB8AC3E}">
        <p14:creationId xmlns:p14="http://schemas.microsoft.com/office/powerpoint/2010/main" val="243700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5233-C265-49EE-9E11-C9870095A59B}"/>
              </a:ext>
            </a:extLst>
          </p:cNvPr>
          <p:cNvSpPr>
            <a:spLocks noGrp="1"/>
          </p:cNvSpPr>
          <p:nvPr>
            <p:ph type="title"/>
          </p:nvPr>
        </p:nvSpPr>
        <p:spPr/>
        <p:txBody>
          <a:bodyPr/>
          <a:lstStyle/>
          <a:p>
            <a:r>
              <a:rPr lang="en-US" dirty="0"/>
              <a:t>Phase I Key Findings</a:t>
            </a:r>
          </a:p>
        </p:txBody>
      </p:sp>
      <p:sp>
        <p:nvSpPr>
          <p:cNvPr id="3" name="Content Placeholder 2">
            <a:extLst>
              <a:ext uri="{FF2B5EF4-FFF2-40B4-BE49-F238E27FC236}">
                <a16:creationId xmlns:a16="http://schemas.microsoft.com/office/drawing/2014/main" id="{9034F452-43DA-4FC8-AD4A-CCCB23FB8F6C}"/>
              </a:ext>
            </a:extLst>
          </p:cNvPr>
          <p:cNvSpPr>
            <a:spLocks noGrp="1"/>
          </p:cNvSpPr>
          <p:nvPr>
            <p:ph idx="1"/>
          </p:nvPr>
        </p:nvSpPr>
        <p:spPr/>
        <p:txBody>
          <a:bodyPr/>
          <a:lstStyle/>
          <a:p>
            <a:r>
              <a:rPr lang="en-US" dirty="0"/>
              <a:t>Some agencies misunderstood what a systemic approach entails</a:t>
            </a:r>
          </a:p>
          <a:p>
            <a:r>
              <a:rPr lang="en-US" dirty="0"/>
              <a:t>While many agencies face data and other limitations, there is high motivation to collect and compile the needed types of data to perform more robust analyses to determine factors associated with pedestrian crash risk and develop reliable prioritization metrics</a:t>
            </a:r>
          </a:p>
          <a:p>
            <a:r>
              <a:rPr lang="en-US" dirty="0"/>
              <a:t>There is an extensive body of pedestrian risk research that could be mined for potential use (done in Phase II and incorporated into Guidebook)</a:t>
            </a:r>
          </a:p>
        </p:txBody>
      </p:sp>
      <p:sp>
        <p:nvSpPr>
          <p:cNvPr id="6" name="TextBox 5">
            <a:extLst>
              <a:ext uri="{FF2B5EF4-FFF2-40B4-BE49-F238E27FC236}">
                <a16:creationId xmlns:a16="http://schemas.microsoft.com/office/drawing/2014/main" id="{63E8D90E-8908-440E-A81E-E7DC80EA6346}"/>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Description </a:t>
            </a:r>
            <a:r>
              <a:rPr lang="en-US" dirty="0">
                <a:solidFill>
                  <a:schemeClr val="bg2">
                    <a:lumMod val="90000"/>
                  </a:schemeClr>
                </a:solidFill>
              </a:rPr>
              <a:t>| Guidebook Overview | Conclusions </a:t>
            </a:r>
          </a:p>
        </p:txBody>
      </p:sp>
    </p:spTree>
    <p:extLst>
      <p:ext uri="{BB962C8B-B14F-4D97-AF65-F5344CB8AC3E}">
        <p14:creationId xmlns:p14="http://schemas.microsoft.com/office/powerpoint/2010/main" val="656611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II Key Findings</a:t>
            </a:r>
          </a:p>
        </p:txBody>
      </p:sp>
      <p:sp>
        <p:nvSpPr>
          <p:cNvPr id="3" name="Content Placeholder 2"/>
          <p:cNvSpPr>
            <a:spLocks noGrp="1"/>
          </p:cNvSpPr>
          <p:nvPr>
            <p:ph idx="1"/>
          </p:nvPr>
        </p:nvSpPr>
        <p:spPr/>
        <p:txBody>
          <a:bodyPr/>
          <a:lstStyle/>
          <a:p>
            <a:pPr marL="231775" lvl="1" indent="-231775"/>
            <a:r>
              <a:rPr lang="en-US" sz="2800" dirty="0"/>
              <a:t>Analysis of two types of segment-related (midblock) pedestrian collisions using network-wide data was performed to:</a:t>
            </a:r>
          </a:p>
          <a:p>
            <a:pPr marL="688975" lvl="2" indent="-231775"/>
            <a:r>
              <a:rPr lang="en-US" sz="2400" dirty="0"/>
              <a:t>Test an application of a systemic analysis</a:t>
            </a:r>
          </a:p>
          <a:p>
            <a:pPr marL="688975" lvl="2" indent="-231775"/>
            <a:r>
              <a:rPr lang="en-US" sz="2400" dirty="0"/>
              <a:t>Identify additional risk factors associated with segments</a:t>
            </a:r>
          </a:p>
          <a:p>
            <a:pPr marL="688975" lvl="2" indent="-231775"/>
            <a:r>
              <a:rPr lang="en-US" sz="2400" dirty="0"/>
              <a:t>Risks identified were incorporated into the Guidebook</a:t>
            </a:r>
          </a:p>
          <a:p>
            <a:pPr marL="688975" lvl="2" indent="-231775"/>
            <a:r>
              <a:rPr lang="en-US" sz="2400" dirty="0"/>
              <a:t>Applied results to illustrate identification and prioritization of sites</a:t>
            </a:r>
          </a:p>
          <a:p>
            <a:pPr marL="0" lvl="1" indent="0">
              <a:buNone/>
            </a:pPr>
            <a:endParaRPr lang="en-US" sz="2800" dirty="0"/>
          </a:p>
          <a:p>
            <a:pPr marL="231775" lvl="1" indent="-231775"/>
            <a:r>
              <a:rPr lang="en-US" sz="2800" dirty="0"/>
              <a:t>Identified more than a dozen effective countermeasures feasible for systemic application</a:t>
            </a:r>
          </a:p>
        </p:txBody>
      </p:sp>
      <p:sp>
        <p:nvSpPr>
          <p:cNvPr id="5" name="TextBox 4">
            <a:extLst>
              <a:ext uri="{FF2B5EF4-FFF2-40B4-BE49-F238E27FC236}">
                <a16:creationId xmlns:a16="http://schemas.microsoft.com/office/drawing/2014/main" id="{D888E34A-D231-4A2A-B2B2-53FB5BB88171}"/>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a:t>
            </a:r>
            <a:r>
              <a:rPr lang="en-US" dirty="0">
                <a:solidFill>
                  <a:srgbClr val="FFFF00"/>
                </a:solidFill>
              </a:rPr>
              <a:t>Project Description </a:t>
            </a:r>
            <a:r>
              <a:rPr lang="en-US" dirty="0">
                <a:solidFill>
                  <a:schemeClr val="bg2">
                    <a:lumMod val="90000"/>
                  </a:schemeClr>
                </a:solidFill>
              </a:rPr>
              <a:t>| Guidebook Overview | Conclusions </a:t>
            </a:r>
          </a:p>
        </p:txBody>
      </p:sp>
    </p:spTree>
    <p:extLst>
      <p:ext uri="{BB962C8B-B14F-4D97-AF65-F5344CB8AC3E}">
        <p14:creationId xmlns:p14="http://schemas.microsoft.com/office/powerpoint/2010/main" val="17415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9105EE-A27E-46C3-A180-37FF4EE8EC3B}"/>
              </a:ext>
            </a:extLst>
          </p:cNvPr>
          <p:cNvSpPr>
            <a:spLocks noGrp="1"/>
          </p:cNvSpPr>
          <p:nvPr>
            <p:ph type="title"/>
          </p:nvPr>
        </p:nvSpPr>
        <p:spPr/>
        <p:txBody>
          <a:bodyPr/>
          <a:lstStyle/>
          <a:p>
            <a:r>
              <a:rPr lang="en-US" b="1" u="sng" dirty="0">
                <a:solidFill>
                  <a:srgbClr val="01573C"/>
                </a:solidFill>
              </a:rPr>
              <a:t>Guidebook Overview</a:t>
            </a:r>
          </a:p>
        </p:txBody>
      </p:sp>
    </p:spTree>
    <p:extLst>
      <p:ext uri="{BB962C8B-B14F-4D97-AF65-F5344CB8AC3E}">
        <p14:creationId xmlns:p14="http://schemas.microsoft.com/office/powerpoint/2010/main" val="236953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05F88-111E-461E-BA0F-B09AF8C3885B}"/>
              </a:ext>
            </a:extLst>
          </p:cNvPr>
          <p:cNvSpPr>
            <a:spLocks noGrp="1"/>
          </p:cNvSpPr>
          <p:nvPr>
            <p:ph type="title"/>
          </p:nvPr>
        </p:nvSpPr>
        <p:spPr/>
        <p:txBody>
          <a:bodyPr/>
          <a:lstStyle/>
          <a:p>
            <a:r>
              <a:rPr lang="en-US" dirty="0"/>
              <a:t>Guidebook Elements</a:t>
            </a:r>
          </a:p>
        </p:txBody>
      </p:sp>
      <p:sp>
        <p:nvSpPr>
          <p:cNvPr id="3" name="Content Placeholder 2">
            <a:extLst>
              <a:ext uri="{FF2B5EF4-FFF2-40B4-BE49-F238E27FC236}">
                <a16:creationId xmlns:a16="http://schemas.microsoft.com/office/drawing/2014/main" id="{7B588534-55BA-4360-A777-6CBE1CD43CDF}"/>
              </a:ext>
            </a:extLst>
          </p:cNvPr>
          <p:cNvSpPr>
            <a:spLocks noGrp="1"/>
          </p:cNvSpPr>
          <p:nvPr>
            <p:ph idx="1"/>
          </p:nvPr>
        </p:nvSpPr>
        <p:spPr>
          <a:xfrm>
            <a:off x="838200" y="1552755"/>
            <a:ext cx="10515600" cy="4624208"/>
          </a:xfrm>
        </p:spPr>
        <p:txBody>
          <a:bodyPr>
            <a:normAutofit/>
          </a:bodyPr>
          <a:lstStyle/>
          <a:p>
            <a:r>
              <a:rPr lang="en-US" dirty="0"/>
              <a:t>Overview</a:t>
            </a:r>
          </a:p>
          <a:p>
            <a:pPr lvl="1"/>
            <a:r>
              <a:rPr lang="en-US" dirty="0"/>
              <a:t>Background on a Systemic Process and key features </a:t>
            </a:r>
          </a:p>
          <a:p>
            <a:pPr lvl="1"/>
            <a:r>
              <a:rPr lang="en-US" dirty="0"/>
              <a:t>How to use the Guidebook and intended audience</a:t>
            </a:r>
          </a:p>
          <a:p>
            <a:pPr lvl="1"/>
            <a:r>
              <a:rPr lang="en-US" dirty="0"/>
              <a:t>Relation to other agency processes</a:t>
            </a:r>
          </a:p>
          <a:p>
            <a:r>
              <a:rPr lang="en-US" dirty="0"/>
              <a:t>Process steps</a:t>
            </a:r>
          </a:p>
          <a:p>
            <a:r>
              <a:rPr lang="en-US" dirty="0"/>
              <a:t>Examples</a:t>
            </a:r>
          </a:p>
          <a:p>
            <a:r>
              <a:rPr lang="en-US" dirty="0"/>
              <a:t>Glossary of key terms</a:t>
            </a:r>
          </a:p>
          <a:p>
            <a:r>
              <a:rPr lang="en-US" dirty="0"/>
              <a:t>Appendices</a:t>
            </a:r>
          </a:p>
          <a:p>
            <a:r>
              <a:rPr lang="en-US" dirty="0"/>
              <a:t>Companion: Final Report</a:t>
            </a:r>
          </a:p>
          <a:p>
            <a:endParaRPr lang="en-US" dirty="0"/>
          </a:p>
        </p:txBody>
      </p:sp>
      <p:sp>
        <p:nvSpPr>
          <p:cNvPr id="4" name="TextBox 3">
            <a:extLst>
              <a:ext uri="{FF2B5EF4-FFF2-40B4-BE49-F238E27FC236}">
                <a16:creationId xmlns:a16="http://schemas.microsoft.com/office/drawing/2014/main" id="{CA021CE0-D970-4409-9D92-0C4D47EDF5CB}"/>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316104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66D65A-6E98-4DE1-AF0F-6111C3D1C6CE}"/>
              </a:ext>
            </a:extLst>
          </p:cNvPr>
          <p:cNvPicPr/>
          <p:nvPr/>
        </p:nvPicPr>
        <p:blipFill rotWithShape="1">
          <a:blip r:embed="rId3">
            <a:extLst>
              <a:ext uri="{28A0092B-C50C-407E-A947-70E740481C1C}">
                <a14:useLocalDpi xmlns:a14="http://schemas.microsoft.com/office/drawing/2010/main" val="0"/>
              </a:ext>
            </a:extLst>
          </a:blip>
          <a:srcRect t="2694" b="5923"/>
          <a:stretch/>
        </p:blipFill>
        <p:spPr>
          <a:xfrm>
            <a:off x="2873317" y="132318"/>
            <a:ext cx="6445366" cy="5889964"/>
          </a:xfrm>
          <a:prstGeom prst="rect">
            <a:avLst/>
          </a:prstGeom>
        </p:spPr>
      </p:pic>
      <p:sp>
        <p:nvSpPr>
          <p:cNvPr id="2" name="Title 1"/>
          <p:cNvSpPr>
            <a:spLocks noGrp="1"/>
          </p:cNvSpPr>
          <p:nvPr>
            <p:ph type="title"/>
          </p:nvPr>
        </p:nvSpPr>
        <p:spPr>
          <a:xfrm>
            <a:off x="465827" y="365125"/>
            <a:ext cx="3692106" cy="1342905"/>
          </a:xfrm>
        </p:spPr>
        <p:txBody>
          <a:bodyPr/>
          <a:lstStyle/>
          <a:p>
            <a:r>
              <a:rPr lang="en-US" dirty="0"/>
              <a:t>Steps in the Guidebook</a:t>
            </a:r>
          </a:p>
        </p:txBody>
      </p:sp>
      <p:sp>
        <p:nvSpPr>
          <p:cNvPr id="6" name="TextBox 5">
            <a:extLst>
              <a:ext uri="{FF2B5EF4-FFF2-40B4-BE49-F238E27FC236}">
                <a16:creationId xmlns:a16="http://schemas.microsoft.com/office/drawing/2014/main" id="{C4E953E0-1347-415F-B138-C896BF766D32}"/>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235941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D1FAF-0522-4F2D-8CE2-B8474A3FFAA8}"/>
              </a:ext>
            </a:extLst>
          </p:cNvPr>
          <p:cNvSpPr>
            <a:spLocks noGrp="1"/>
          </p:cNvSpPr>
          <p:nvPr>
            <p:ph type="title"/>
          </p:nvPr>
        </p:nvSpPr>
        <p:spPr>
          <a:xfrm>
            <a:off x="838200" y="365125"/>
            <a:ext cx="10515600" cy="955675"/>
          </a:xfrm>
        </p:spPr>
        <p:txBody>
          <a:bodyPr/>
          <a:lstStyle/>
          <a:p>
            <a:r>
              <a:rPr lang="en-US" dirty="0"/>
              <a:t>Step 1: Define Study Scope</a:t>
            </a:r>
          </a:p>
        </p:txBody>
      </p:sp>
      <p:sp>
        <p:nvSpPr>
          <p:cNvPr id="3" name="Content Placeholder 2">
            <a:extLst>
              <a:ext uri="{FF2B5EF4-FFF2-40B4-BE49-F238E27FC236}">
                <a16:creationId xmlns:a16="http://schemas.microsoft.com/office/drawing/2014/main" id="{9A205AEB-AFF1-42CD-8CFA-75393201697F}"/>
              </a:ext>
            </a:extLst>
          </p:cNvPr>
          <p:cNvSpPr>
            <a:spLocks noGrp="1"/>
          </p:cNvSpPr>
          <p:nvPr>
            <p:ph idx="1"/>
          </p:nvPr>
        </p:nvSpPr>
        <p:spPr>
          <a:xfrm>
            <a:off x="362309" y="1530350"/>
            <a:ext cx="3536831" cy="4406902"/>
          </a:xfrm>
        </p:spPr>
        <p:txBody>
          <a:bodyPr>
            <a:normAutofit/>
          </a:bodyPr>
          <a:lstStyle/>
          <a:p>
            <a:r>
              <a:rPr lang="en-US" dirty="0"/>
              <a:t>Purpose is to identify a ‘problem’ type that accounts for a large % of the problem</a:t>
            </a:r>
          </a:p>
          <a:p>
            <a:r>
              <a:rPr lang="en-US" dirty="0"/>
              <a:t>Typically, only crash data is used</a:t>
            </a:r>
          </a:p>
          <a:p>
            <a:r>
              <a:rPr lang="en-US" dirty="0"/>
              <a:t>Uses descriptive means such as crash tree diagrams (see NC example at right)</a:t>
            </a:r>
          </a:p>
        </p:txBody>
      </p:sp>
      <p:sp>
        <p:nvSpPr>
          <p:cNvPr id="10" name="TextBox 9">
            <a:extLst>
              <a:ext uri="{FF2B5EF4-FFF2-40B4-BE49-F238E27FC236}">
                <a16:creationId xmlns:a16="http://schemas.microsoft.com/office/drawing/2014/main" id="{1215E305-3279-4B0C-BC23-C590F2FC53DB}"/>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pic>
        <p:nvPicPr>
          <p:cNvPr id="7" name="Picture 6" descr="A tree diagram illustrating the proportions of pedestrian crashes occurring in different area (urban or rural) and location types.">
            <a:extLst>
              <a:ext uri="{FF2B5EF4-FFF2-40B4-BE49-F238E27FC236}">
                <a16:creationId xmlns:a16="http://schemas.microsoft.com/office/drawing/2014/main" id="{BBD31A66-A6C3-4F2D-A53F-1B76658D6FC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995467" y="1320800"/>
            <a:ext cx="8117601" cy="4616452"/>
          </a:xfrm>
          <a:prstGeom prst="rect">
            <a:avLst/>
          </a:prstGeom>
        </p:spPr>
      </p:pic>
    </p:spTree>
    <p:extLst>
      <p:ext uri="{BB962C8B-B14F-4D97-AF65-F5344CB8AC3E}">
        <p14:creationId xmlns:p14="http://schemas.microsoft.com/office/powerpoint/2010/main" val="150945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6878-B38F-4C69-8B2C-822D23520B8E}"/>
              </a:ext>
            </a:extLst>
          </p:cNvPr>
          <p:cNvSpPr>
            <a:spLocks noGrp="1"/>
          </p:cNvSpPr>
          <p:nvPr>
            <p:ph type="title"/>
          </p:nvPr>
        </p:nvSpPr>
        <p:spPr/>
        <p:txBody>
          <a:bodyPr/>
          <a:lstStyle/>
          <a:p>
            <a:r>
              <a:rPr lang="en-US" dirty="0"/>
              <a:t>Step 2: Compile Data</a:t>
            </a:r>
          </a:p>
        </p:txBody>
      </p:sp>
      <p:sp>
        <p:nvSpPr>
          <p:cNvPr id="3" name="Content Placeholder 2">
            <a:extLst>
              <a:ext uri="{FF2B5EF4-FFF2-40B4-BE49-F238E27FC236}">
                <a16:creationId xmlns:a16="http://schemas.microsoft.com/office/drawing/2014/main" id="{8E4E116A-FAF0-4960-B9D7-222EDE7A7F74}"/>
              </a:ext>
            </a:extLst>
          </p:cNvPr>
          <p:cNvSpPr>
            <a:spLocks noGrp="1"/>
          </p:cNvSpPr>
          <p:nvPr>
            <p:ph idx="1"/>
          </p:nvPr>
        </p:nvSpPr>
        <p:spPr>
          <a:xfrm>
            <a:off x="838199" y="1473201"/>
            <a:ext cx="10772955" cy="4419600"/>
          </a:xfrm>
        </p:spPr>
        <p:txBody>
          <a:bodyPr/>
          <a:lstStyle/>
          <a:p>
            <a:pPr lvl="0"/>
            <a:r>
              <a:rPr lang="en-US" dirty="0"/>
              <a:t>Guidebook provides information and examples on how and why to make data: current and complete, easily accessible, centralized, digitized, linkable across databases, and spatially-referenced </a:t>
            </a:r>
          </a:p>
          <a:p>
            <a:r>
              <a:rPr lang="en-US" dirty="0"/>
              <a:t>Recommended data for systemic analysis include:</a:t>
            </a:r>
          </a:p>
          <a:p>
            <a:pPr lvl="1"/>
            <a:r>
              <a:rPr lang="en-US" dirty="0"/>
              <a:t>Pedestrian crash records, including injury severity, crash type, and spatial references </a:t>
            </a:r>
          </a:p>
          <a:p>
            <a:pPr lvl="1"/>
            <a:r>
              <a:rPr lang="en-US" dirty="0"/>
              <a:t>Detailed roadway data with key characteristics such as # of lanes</a:t>
            </a:r>
          </a:p>
          <a:p>
            <a:pPr lvl="1"/>
            <a:r>
              <a:rPr lang="en-US" dirty="0"/>
              <a:t>Vehicle traffic and pedestrian volumes or secondary data to estimate volumes (e.g., transit ridership, population/employment density, etc.)</a:t>
            </a:r>
          </a:p>
          <a:p>
            <a:pPr lvl="1"/>
            <a:r>
              <a:rPr lang="en-US" dirty="0"/>
              <a:t>Other measures of the built and social environment</a:t>
            </a:r>
          </a:p>
        </p:txBody>
      </p:sp>
      <p:sp>
        <p:nvSpPr>
          <p:cNvPr id="5" name="TextBox 4">
            <a:extLst>
              <a:ext uri="{FF2B5EF4-FFF2-40B4-BE49-F238E27FC236}">
                <a16:creationId xmlns:a16="http://schemas.microsoft.com/office/drawing/2014/main" id="{A9B584A7-AB68-45CB-B774-4CF5795B55B3}"/>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259252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45C8-8452-4C84-A3FC-F25CE93BDA05}"/>
              </a:ext>
            </a:extLst>
          </p:cNvPr>
          <p:cNvSpPr>
            <a:spLocks noGrp="1"/>
          </p:cNvSpPr>
          <p:nvPr>
            <p:ph type="title"/>
          </p:nvPr>
        </p:nvSpPr>
        <p:spPr/>
        <p:txBody>
          <a:bodyPr/>
          <a:lstStyle/>
          <a:p>
            <a:r>
              <a:rPr lang="en-US" dirty="0"/>
              <a:t>Step 3: Identify Risk Factors</a:t>
            </a:r>
          </a:p>
        </p:txBody>
      </p:sp>
      <p:sp>
        <p:nvSpPr>
          <p:cNvPr id="3" name="Content Placeholder 2">
            <a:extLst>
              <a:ext uri="{FF2B5EF4-FFF2-40B4-BE49-F238E27FC236}">
                <a16:creationId xmlns:a16="http://schemas.microsoft.com/office/drawing/2014/main" id="{32E8C306-3D6A-4149-936E-F312017946B1}"/>
              </a:ext>
            </a:extLst>
          </p:cNvPr>
          <p:cNvSpPr>
            <a:spLocks noGrp="1"/>
          </p:cNvSpPr>
          <p:nvPr>
            <p:ph idx="1"/>
          </p:nvPr>
        </p:nvSpPr>
        <p:spPr>
          <a:xfrm>
            <a:off x="838199" y="1825625"/>
            <a:ext cx="10859219" cy="3080007"/>
          </a:xfrm>
        </p:spPr>
        <p:txBody>
          <a:bodyPr>
            <a:normAutofit/>
          </a:bodyPr>
          <a:lstStyle/>
          <a:p>
            <a:r>
              <a:rPr lang="en-US" dirty="0"/>
              <a:t>Recommended approach:</a:t>
            </a:r>
          </a:p>
          <a:p>
            <a:pPr lvl="1"/>
            <a:r>
              <a:rPr lang="en-US" dirty="0"/>
              <a:t>Identify risk factors from regression modeling of jurisdiction-wide data (i.e., develop Safety Performance Functions or SPFs)</a:t>
            </a:r>
          </a:p>
          <a:p>
            <a:pPr marL="457200" lvl="1" indent="0">
              <a:buNone/>
            </a:pPr>
            <a:endParaRPr lang="en-US" dirty="0"/>
          </a:p>
          <a:p>
            <a:pPr marL="342900" lvl="1" indent="-342900"/>
            <a:r>
              <a:rPr lang="en-US" sz="2800" dirty="0"/>
              <a:t>Alternative approaches: </a:t>
            </a:r>
          </a:p>
          <a:p>
            <a:pPr marL="800100" lvl="2" indent="-342900"/>
            <a:r>
              <a:rPr lang="en-US" sz="2400" dirty="0"/>
              <a:t>Identify risk factors from prior research plus local judgment</a:t>
            </a:r>
          </a:p>
          <a:p>
            <a:pPr marL="800100" lvl="2" indent="-342900"/>
            <a:r>
              <a:rPr lang="en-US" sz="2400" dirty="0"/>
              <a:t>Infer risk factors from roadway and crash data frequency analyses</a:t>
            </a:r>
          </a:p>
        </p:txBody>
      </p:sp>
      <p:sp>
        <p:nvSpPr>
          <p:cNvPr id="5" name="TextBox 4">
            <a:extLst>
              <a:ext uri="{FF2B5EF4-FFF2-40B4-BE49-F238E27FC236}">
                <a16:creationId xmlns:a16="http://schemas.microsoft.com/office/drawing/2014/main" id="{2162C9BC-AFA5-4F60-8DD3-5D523BDA3175}"/>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2722656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E330-9617-4530-8C96-A6958719316C}"/>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6CC86347-4727-4E96-ACA1-E8CB1440FD7D}"/>
              </a:ext>
            </a:extLst>
          </p:cNvPr>
          <p:cNvSpPr>
            <a:spLocks noGrp="1"/>
          </p:cNvSpPr>
          <p:nvPr>
            <p:ph idx="1"/>
          </p:nvPr>
        </p:nvSpPr>
        <p:spPr>
          <a:xfrm>
            <a:off x="838200" y="1535502"/>
            <a:ext cx="10515600" cy="4641461"/>
          </a:xfrm>
        </p:spPr>
        <p:txBody>
          <a:bodyPr>
            <a:normAutofit/>
          </a:bodyPr>
          <a:lstStyle/>
          <a:p>
            <a:r>
              <a:rPr lang="en-US" dirty="0"/>
              <a:t>Background </a:t>
            </a:r>
          </a:p>
          <a:p>
            <a:r>
              <a:rPr lang="en-US" dirty="0"/>
              <a:t>Project Description</a:t>
            </a:r>
          </a:p>
          <a:p>
            <a:pPr lvl="1"/>
            <a:r>
              <a:rPr lang="en-US" dirty="0"/>
              <a:t>Objectives</a:t>
            </a:r>
          </a:p>
          <a:p>
            <a:pPr lvl="1"/>
            <a:r>
              <a:rPr lang="en-US" dirty="0"/>
              <a:t>Key Tasks and Findings</a:t>
            </a:r>
          </a:p>
          <a:p>
            <a:r>
              <a:rPr lang="en-US" dirty="0"/>
              <a:t>Guidebook Overview</a:t>
            </a:r>
          </a:p>
          <a:p>
            <a:pPr lvl="1"/>
            <a:r>
              <a:rPr lang="en-US" dirty="0"/>
              <a:t>Systemic Analysis Process</a:t>
            </a:r>
          </a:p>
          <a:p>
            <a:pPr lvl="1"/>
            <a:r>
              <a:rPr lang="en-US" dirty="0"/>
              <a:t>Highlights of  Guidebook Steps</a:t>
            </a:r>
          </a:p>
          <a:p>
            <a:r>
              <a:rPr lang="en-US" dirty="0"/>
              <a:t>Conclusions</a:t>
            </a:r>
          </a:p>
          <a:p>
            <a:pPr lvl="1"/>
            <a:r>
              <a:rPr lang="en-US" dirty="0"/>
              <a:t>Project Limitations and Considerations</a:t>
            </a:r>
          </a:p>
          <a:p>
            <a:pPr lvl="1"/>
            <a:r>
              <a:rPr lang="en-US" dirty="0"/>
              <a:t>Future Research Needs</a:t>
            </a:r>
          </a:p>
          <a:p>
            <a:endParaRPr lang="en-US" dirty="0"/>
          </a:p>
        </p:txBody>
      </p:sp>
    </p:spTree>
    <p:extLst>
      <p:ext uri="{BB962C8B-B14F-4D97-AF65-F5344CB8AC3E}">
        <p14:creationId xmlns:p14="http://schemas.microsoft.com/office/powerpoint/2010/main" val="417790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a Modeling/SPF Approach</a:t>
            </a:r>
          </a:p>
        </p:txBody>
      </p:sp>
      <p:sp>
        <p:nvSpPr>
          <p:cNvPr id="3" name="Content Placeholder 2"/>
          <p:cNvSpPr>
            <a:spLocks noGrp="1"/>
          </p:cNvSpPr>
          <p:nvPr>
            <p:ph idx="1"/>
          </p:nvPr>
        </p:nvSpPr>
        <p:spPr>
          <a:xfrm>
            <a:off x="838200" y="1690688"/>
            <a:ext cx="10515600" cy="4486275"/>
          </a:xfrm>
        </p:spPr>
        <p:txBody>
          <a:bodyPr>
            <a:normAutofit/>
          </a:bodyPr>
          <a:lstStyle/>
          <a:p>
            <a:pPr marL="466725" indent="-466725"/>
            <a:r>
              <a:rPr lang="en-US" dirty="0"/>
              <a:t>More reliable than other methods:</a:t>
            </a:r>
          </a:p>
          <a:p>
            <a:pPr marL="923925" lvl="1" indent="-466725"/>
            <a:r>
              <a:rPr lang="en-US" dirty="0"/>
              <a:t>Accounts for crash randomness to identify sites with more than average risk</a:t>
            </a:r>
          </a:p>
          <a:p>
            <a:pPr marL="923925" lvl="1" indent="-466725"/>
            <a:r>
              <a:rPr lang="en-US" dirty="0"/>
              <a:t>Simultaneously accounts for multiple risk factors, including activity/ exposure of people to vehicles</a:t>
            </a:r>
          </a:p>
          <a:p>
            <a:pPr marL="923925" lvl="1" indent="-466725"/>
            <a:r>
              <a:rPr lang="en-US" dirty="0"/>
              <a:t>Accounts for local context, which may differ from where other risk factor studies were developed</a:t>
            </a:r>
          </a:p>
          <a:p>
            <a:pPr marL="466725" indent="-466725"/>
            <a:r>
              <a:rPr lang="en-US" dirty="0"/>
              <a:t>Expedites subsequent steps in the process since data are already available for screening/prioritization and application of SPFs</a:t>
            </a:r>
          </a:p>
          <a:p>
            <a:pPr marL="466725" indent="-466725"/>
            <a:r>
              <a:rPr lang="en-US" dirty="0"/>
              <a:t>Builds on the current best practice (from the traffic engineering field) for estimating risk of crashes at particular locations</a:t>
            </a:r>
          </a:p>
        </p:txBody>
      </p:sp>
      <p:sp>
        <p:nvSpPr>
          <p:cNvPr id="5" name="TextBox 4">
            <a:extLst>
              <a:ext uri="{FF2B5EF4-FFF2-40B4-BE49-F238E27FC236}">
                <a16:creationId xmlns:a16="http://schemas.microsoft.com/office/drawing/2014/main" id="{A3FBCC98-0ED3-4311-8DED-152F967E90E7}"/>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139775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769" y="231927"/>
            <a:ext cx="10515600" cy="1325563"/>
          </a:xfrm>
        </p:spPr>
        <p:txBody>
          <a:bodyPr/>
          <a:lstStyle/>
          <a:p>
            <a:r>
              <a:rPr lang="en-US" dirty="0"/>
              <a:t>Recommended Method: Identify Risk Factors by Developing Safety Performance Functions</a:t>
            </a:r>
          </a:p>
        </p:txBody>
      </p:sp>
      <p:sp>
        <p:nvSpPr>
          <p:cNvPr id="4" name="Content Placeholder 3">
            <a:extLst>
              <a:ext uri="{FF2B5EF4-FFF2-40B4-BE49-F238E27FC236}">
                <a16:creationId xmlns:a16="http://schemas.microsoft.com/office/drawing/2014/main" id="{7E1A2B25-96CC-4B99-B196-C4091DC425CB}"/>
              </a:ext>
            </a:extLst>
          </p:cNvPr>
          <p:cNvSpPr>
            <a:spLocks noGrp="1"/>
          </p:cNvSpPr>
          <p:nvPr>
            <p:ph idx="1"/>
          </p:nvPr>
        </p:nvSpPr>
        <p:spPr>
          <a:xfrm>
            <a:off x="811769" y="1825625"/>
            <a:ext cx="10515600" cy="3895554"/>
          </a:xfrm>
        </p:spPr>
        <p:txBody>
          <a:bodyPr>
            <a:normAutofit/>
          </a:bodyPr>
          <a:lstStyle/>
          <a:p>
            <a:r>
              <a:rPr lang="en-US" dirty="0"/>
              <a:t>Identify </a:t>
            </a:r>
            <a:r>
              <a:rPr lang="en-US" i="1" dirty="0">
                <a:solidFill>
                  <a:srgbClr val="01573C"/>
                </a:solidFill>
              </a:rPr>
              <a:t>treatable risk factors </a:t>
            </a:r>
            <a:r>
              <a:rPr lang="en-US" dirty="0"/>
              <a:t>from the model</a:t>
            </a:r>
          </a:p>
          <a:p>
            <a:r>
              <a:rPr lang="en-US" dirty="0"/>
              <a:t>Example treatable risk factors identified from models predicting segment-related pedestrian crash types:</a:t>
            </a:r>
            <a:endParaRPr lang="en-US" dirty="0">
              <a:latin typeface="Calibri Light" panose="020F0302020204030204" pitchFamily="34" charset="0"/>
              <a:ea typeface="Times New Roman" panose="02020603050405020304" pitchFamily="18" charset="0"/>
              <a:cs typeface="Times New Roman" panose="02020603050405020304" pitchFamily="18" charset="0"/>
            </a:endParaRPr>
          </a:p>
          <a:p>
            <a:pPr lvl="1"/>
            <a:r>
              <a:rPr lang="en-US" dirty="0"/>
              <a:t>Presence of one or more midblock crosswalks</a:t>
            </a:r>
          </a:p>
          <a:p>
            <a:pPr lvl="1"/>
            <a:r>
              <a:rPr lang="en-US" dirty="0"/>
              <a:t>Number of through lanes = 4, or 5+</a:t>
            </a:r>
          </a:p>
          <a:p>
            <a:pPr lvl="1"/>
            <a:r>
              <a:rPr lang="en-US" dirty="0"/>
              <a:t>Presence of a two-way left turn lane (</a:t>
            </a:r>
            <a:r>
              <a:rPr lang="en-US" dirty="0" err="1"/>
              <a:t>TWLTL</a:t>
            </a:r>
            <a:r>
              <a:rPr lang="en-US" dirty="0"/>
              <a:t>)</a:t>
            </a:r>
          </a:p>
          <a:p>
            <a:pPr lvl="1"/>
            <a:r>
              <a:rPr lang="en-US" dirty="0"/>
              <a:t>Presence of striped on-street parking</a:t>
            </a:r>
          </a:p>
          <a:p>
            <a:pPr lvl="1"/>
            <a:r>
              <a:rPr lang="en-US" dirty="0"/>
              <a:t>Presence of a right turn lane at an adjacent intersection</a:t>
            </a:r>
          </a:p>
          <a:p>
            <a:pPr lvl="1"/>
            <a:r>
              <a:rPr lang="en-US" dirty="0"/>
              <a:t>Speed limits &gt;/ =  30 mph</a:t>
            </a:r>
          </a:p>
        </p:txBody>
      </p:sp>
      <p:sp>
        <p:nvSpPr>
          <p:cNvPr id="6" name="TextBox 5">
            <a:extLst>
              <a:ext uri="{FF2B5EF4-FFF2-40B4-BE49-F238E27FC236}">
                <a16:creationId xmlns:a16="http://schemas.microsoft.com/office/drawing/2014/main" id="{D3880306-ECE2-431E-96FB-20200B13B623}"/>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45040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8919"/>
            <a:ext cx="10515600" cy="1198605"/>
          </a:xfrm>
        </p:spPr>
        <p:txBody>
          <a:bodyPr>
            <a:normAutofit/>
          </a:bodyPr>
          <a:lstStyle/>
          <a:p>
            <a:r>
              <a:rPr lang="en-US" sz="4000" dirty="0"/>
              <a:t>Alternate Method: Identify Risk Factors from Prior Research</a:t>
            </a:r>
          </a:p>
        </p:txBody>
      </p:sp>
      <p:sp>
        <p:nvSpPr>
          <p:cNvPr id="5" name="TextBox 4">
            <a:extLst>
              <a:ext uri="{FF2B5EF4-FFF2-40B4-BE49-F238E27FC236}">
                <a16:creationId xmlns:a16="http://schemas.microsoft.com/office/drawing/2014/main" id="{099D8FC5-EF7B-4334-B98F-0A0D0AE0ECA2}"/>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
        <p:nvSpPr>
          <p:cNvPr id="8" name="Rectangle 7">
            <a:extLst>
              <a:ext uri="{FF2B5EF4-FFF2-40B4-BE49-F238E27FC236}">
                <a16:creationId xmlns:a16="http://schemas.microsoft.com/office/drawing/2014/main" id="{1AE873BF-C134-47B4-880F-CD736FD15C3D}"/>
              </a:ext>
            </a:extLst>
          </p:cNvPr>
          <p:cNvSpPr/>
          <p:nvPr/>
        </p:nvSpPr>
        <p:spPr>
          <a:xfrm>
            <a:off x="1357461" y="1772239"/>
            <a:ext cx="7646042" cy="4044056"/>
          </a:xfrm>
          <a:prstGeom prst="rect">
            <a:avLst/>
          </a:prstGeom>
        </p:spPr>
        <p:txBody>
          <a:bodyPr wrap="square">
            <a:spAutoFit/>
          </a:bodyPr>
          <a:lstStyle/>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High volumes of vehicles</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Long distance (wide roads) that pedestrians are exposed to on-coming traffic </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Multiple lanes</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Lack of separation (in space and/or time)</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Higher speed traffic</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Dark or sparsely-lit roads or crossings</a:t>
            </a:r>
          </a:p>
          <a:p>
            <a:pPr marL="342900" indent="-342900">
              <a:lnSpc>
                <a:spcPct val="107000"/>
              </a:lnSpc>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Commercial driveways</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Transit activity</a:t>
            </a:r>
          </a:p>
          <a:p>
            <a:pPr marL="342900" marR="0" lvl="0" indent="-342900">
              <a:lnSpc>
                <a:spcPct val="107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Commercial land uses</a:t>
            </a:r>
          </a:p>
        </p:txBody>
      </p:sp>
    </p:spTree>
    <p:extLst>
      <p:ext uri="{BB962C8B-B14F-4D97-AF65-F5344CB8AC3E}">
        <p14:creationId xmlns:p14="http://schemas.microsoft.com/office/powerpoint/2010/main" val="342059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779"/>
            <a:ext cx="10515600" cy="1357055"/>
          </a:xfrm>
        </p:spPr>
        <p:txBody>
          <a:bodyPr>
            <a:normAutofit/>
          </a:bodyPr>
          <a:lstStyle/>
          <a:p>
            <a:r>
              <a:rPr lang="en-US" dirty="0"/>
              <a:t>Alternate Method: Infer Risk Factors from Roadway and Crash Data</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003191" y="1591834"/>
            <a:ext cx="7632282" cy="4408100"/>
          </a:xfrm>
          <a:prstGeom prst="rect">
            <a:avLst/>
          </a:prstGeom>
          <a:noFill/>
          <a:ln>
            <a:noFill/>
          </a:ln>
        </p:spPr>
      </p:pic>
      <p:sp>
        <p:nvSpPr>
          <p:cNvPr id="6" name="TextBox 5">
            <a:extLst>
              <a:ext uri="{FF2B5EF4-FFF2-40B4-BE49-F238E27FC236}">
                <a16:creationId xmlns:a16="http://schemas.microsoft.com/office/drawing/2014/main" id="{44738AD2-6889-4219-AAF7-FE00DB22B523}"/>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342393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Identify Potential Treatment Sites</a:t>
            </a:r>
          </a:p>
        </p:txBody>
      </p:sp>
      <p:pic>
        <p:nvPicPr>
          <p:cNvPr id="9" name="Content Placeholder 8"/>
          <p:cNvPicPr>
            <a:picLocks noGrp="1" noChangeAspect="1"/>
          </p:cNvPicPr>
          <p:nvPr>
            <p:ph idx="1"/>
          </p:nvPr>
        </p:nvPicPr>
        <p:blipFill rotWithShape="1">
          <a:blip r:embed="rId3"/>
          <a:stretch/>
        </p:blipFill>
        <p:spPr>
          <a:xfrm>
            <a:off x="1126834" y="2294813"/>
            <a:ext cx="9586229" cy="3877788"/>
          </a:xfrm>
          <a:prstGeom prst="rect">
            <a:avLst/>
          </a:prstGeom>
        </p:spPr>
      </p:pic>
      <p:sp>
        <p:nvSpPr>
          <p:cNvPr id="10" name="Rectangle 9"/>
          <p:cNvSpPr/>
          <p:nvPr/>
        </p:nvSpPr>
        <p:spPr>
          <a:xfrm>
            <a:off x="284818" y="1587845"/>
            <a:ext cx="11664166" cy="523220"/>
          </a:xfrm>
          <a:prstGeom prst="rect">
            <a:avLst/>
          </a:prstGeom>
        </p:spPr>
        <p:txBody>
          <a:bodyPr wrap="square">
            <a:spAutoFit/>
          </a:bodyPr>
          <a:lstStyle/>
          <a:p>
            <a:pPr marL="342900" indent="-342900">
              <a:buFont typeface="Arial" panose="020B0604020202020204" pitchFamily="34" charset="0"/>
              <a:buChar char="•"/>
            </a:pPr>
            <a:r>
              <a:rPr lang="en-US" sz="2800" dirty="0"/>
              <a:t>Combinations of identified risk factors can be used to identify/prioritize sites</a:t>
            </a:r>
          </a:p>
        </p:txBody>
      </p:sp>
      <p:sp>
        <p:nvSpPr>
          <p:cNvPr id="6" name="TextBox 5">
            <a:extLst>
              <a:ext uri="{FF2B5EF4-FFF2-40B4-BE49-F238E27FC236}">
                <a16:creationId xmlns:a16="http://schemas.microsoft.com/office/drawing/2014/main" id="{0F9DB490-653C-4182-B412-F23325F0F870}"/>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
        <p:nvSpPr>
          <p:cNvPr id="3" name="Flowchart: Manual Operation 2">
            <a:extLst>
              <a:ext uri="{FF2B5EF4-FFF2-40B4-BE49-F238E27FC236}">
                <a16:creationId xmlns:a16="http://schemas.microsoft.com/office/drawing/2014/main" id="{DA1009B5-576D-4007-A564-4ECF77D8C8AC}"/>
              </a:ext>
            </a:extLst>
          </p:cNvPr>
          <p:cNvSpPr/>
          <p:nvPr/>
        </p:nvSpPr>
        <p:spPr>
          <a:xfrm>
            <a:off x="4374292" y="3583459"/>
            <a:ext cx="1161536" cy="2048084"/>
          </a:xfrm>
          <a:prstGeom prst="flowChartManualOperation">
            <a:avLst/>
          </a:prstGeom>
          <a:solidFill>
            <a:srgbClr val="FFFF00">
              <a:alpha val="38000"/>
            </a:srgbClr>
          </a:solidFill>
          <a:ln>
            <a:solidFill>
              <a:srgbClr val="0157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94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460411" cy="1325563"/>
          </a:xfrm>
        </p:spPr>
        <p:txBody>
          <a:bodyPr/>
          <a:lstStyle/>
          <a:p>
            <a:r>
              <a:rPr lang="en-US" dirty="0"/>
              <a:t>Options for Performing Network Screening / Ranking</a:t>
            </a:r>
          </a:p>
        </p:txBody>
      </p:sp>
      <p:sp>
        <p:nvSpPr>
          <p:cNvPr id="3" name="Content Placeholder 2"/>
          <p:cNvSpPr>
            <a:spLocks noGrp="1"/>
          </p:cNvSpPr>
          <p:nvPr>
            <p:ph idx="1"/>
          </p:nvPr>
        </p:nvSpPr>
        <p:spPr>
          <a:xfrm>
            <a:off x="838200" y="2104845"/>
            <a:ext cx="6701287" cy="4072118"/>
          </a:xfrm>
        </p:spPr>
        <p:txBody>
          <a:bodyPr/>
          <a:lstStyle/>
          <a:p>
            <a:r>
              <a:rPr lang="en-US" dirty="0"/>
              <a:t>Iterative screening and ranking methods possible</a:t>
            </a:r>
          </a:p>
          <a:p>
            <a:r>
              <a:rPr lang="en-US" dirty="0"/>
              <a:t>SPF-derived ranking metrics (if available) are useful for prioritization</a:t>
            </a:r>
          </a:p>
          <a:p>
            <a:endParaRPr lang="en-US" dirty="0"/>
          </a:p>
        </p:txBody>
      </p:sp>
      <p:sp>
        <p:nvSpPr>
          <p:cNvPr id="6" name="TextBox 5">
            <a:extLst>
              <a:ext uri="{FF2B5EF4-FFF2-40B4-BE49-F238E27FC236}">
                <a16:creationId xmlns:a16="http://schemas.microsoft.com/office/drawing/2014/main" id="{06D738B1-D018-40D6-8A27-3F0F620C49A0}"/>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pic>
        <p:nvPicPr>
          <p:cNvPr id="7" name="Picture 6" descr="A close up of a map&#10;&#10;Description generated with very high confidence">
            <a:extLst>
              <a:ext uri="{FF2B5EF4-FFF2-40B4-BE49-F238E27FC236}">
                <a16:creationId xmlns:a16="http://schemas.microsoft.com/office/drawing/2014/main" id="{52281A68-6F4A-458D-BB92-65DCEFDA4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1765" y="1113046"/>
            <a:ext cx="4575094" cy="46319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632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Select Countermeasures</a:t>
            </a:r>
          </a:p>
        </p:txBody>
      </p:sp>
      <p:sp>
        <p:nvSpPr>
          <p:cNvPr id="3" name="Content Placeholder 2"/>
          <p:cNvSpPr>
            <a:spLocks noGrp="1"/>
          </p:cNvSpPr>
          <p:nvPr>
            <p:ph idx="1"/>
          </p:nvPr>
        </p:nvSpPr>
        <p:spPr>
          <a:xfrm>
            <a:off x="838200" y="1690689"/>
            <a:ext cx="10515600" cy="3607026"/>
          </a:xfrm>
        </p:spPr>
        <p:txBody>
          <a:bodyPr>
            <a:normAutofit lnSpcReduction="10000"/>
          </a:bodyPr>
          <a:lstStyle/>
          <a:p>
            <a:r>
              <a:rPr lang="en-US" dirty="0"/>
              <a:t>Criteria for selecting countermeasures:</a:t>
            </a:r>
          </a:p>
          <a:p>
            <a:pPr lvl="1"/>
            <a:r>
              <a:rPr lang="en-US" dirty="0"/>
              <a:t>Relation to systemic program focus or target crash types or locations</a:t>
            </a:r>
          </a:p>
          <a:p>
            <a:pPr lvl="1"/>
            <a:r>
              <a:rPr lang="en-US" dirty="0"/>
              <a:t>Safety effectiveness</a:t>
            </a:r>
          </a:p>
          <a:p>
            <a:pPr lvl="1"/>
            <a:r>
              <a:rPr lang="en-US" dirty="0"/>
              <a:t>Cost (initial + maintenance)</a:t>
            </a:r>
          </a:p>
          <a:p>
            <a:pPr lvl="1"/>
            <a:r>
              <a:rPr lang="en-US" dirty="0"/>
              <a:t>Feasibility of systemic implementation</a:t>
            </a:r>
          </a:p>
          <a:p>
            <a:r>
              <a:rPr lang="en-US" dirty="0"/>
              <a:t>Countermeasure selection process:</a:t>
            </a:r>
          </a:p>
          <a:p>
            <a:pPr lvl="1"/>
            <a:r>
              <a:rPr lang="en-US" dirty="0"/>
              <a:t>Iterative process to match treatment sites (i.e., exhibiting focus risk factors or crash types) with potential countermeasures </a:t>
            </a:r>
          </a:p>
          <a:p>
            <a:pPr lvl="1"/>
            <a:r>
              <a:rPr lang="en-US" dirty="0"/>
              <a:t>Perform diagnosis at proposed treatment sites to confirm</a:t>
            </a:r>
          </a:p>
        </p:txBody>
      </p:sp>
      <p:sp>
        <p:nvSpPr>
          <p:cNvPr id="5" name="TextBox 4">
            <a:extLst>
              <a:ext uri="{FF2B5EF4-FFF2-40B4-BE49-F238E27FC236}">
                <a16:creationId xmlns:a16="http://schemas.microsoft.com/office/drawing/2014/main" id="{4260384E-937A-456F-B4C0-6F840C8BDAF0}"/>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730447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Select Countermeasures</a:t>
            </a:r>
          </a:p>
        </p:txBody>
      </p:sp>
      <p:sp>
        <p:nvSpPr>
          <p:cNvPr id="8" name="Content Placeholder 7">
            <a:extLst>
              <a:ext uri="{FF2B5EF4-FFF2-40B4-BE49-F238E27FC236}">
                <a16:creationId xmlns:a16="http://schemas.microsoft.com/office/drawing/2014/main" id="{AA442111-8262-49E7-B121-B288B150F4E9}"/>
              </a:ext>
            </a:extLst>
          </p:cNvPr>
          <p:cNvSpPr>
            <a:spLocks noGrp="1"/>
          </p:cNvSpPr>
          <p:nvPr>
            <p:ph idx="1"/>
          </p:nvPr>
        </p:nvSpPr>
        <p:spPr>
          <a:xfrm>
            <a:off x="838200" y="1690688"/>
            <a:ext cx="10642600" cy="698050"/>
          </a:xfrm>
        </p:spPr>
        <p:txBody>
          <a:bodyPr/>
          <a:lstStyle/>
          <a:p>
            <a:r>
              <a:rPr lang="en-US" dirty="0"/>
              <a:t>12 recommended countermeasures provided in detail in Appendix:</a:t>
            </a:r>
          </a:p>
          <a:p>
            <a:pPr marL="0" indent="0">
              <a:buNone/>
            </a:pPr>
            <a:endParaRPr lang="en-US" dirty="0"/>
          </a:p>
        </p:txBody>
      </p:sp>
      <p:sp>
        <p:nvSpPr>
          <p:cNvPr id="10" name="TextBox 9">
            <a:extLst>
              <a:ext uri="{FF2B5EF4-FFF2-40B4-BE49-F238E27FC236}">
                <a16:creationId xmlns:a16="http://schemas.microsoft.com/office/drawing/2014/main" id="{4E5A214D-808A-402D-A332-DAD185507979}"/>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graphicFrame>
        <p:nvGraphicFramePr>
          <p:cNvPr id="4" name="Table 3">
            <a:extLst>
              <a:ext uri="{FF2B5EF4-FFF2-40B4-BE49-F238E27FC236}">
                <a16:creationId xmlns:a16="http://schemas.microsoft.com/office/drawing/2014/main" id="{C8133BBE-9588-4728-B045-7AC92F159EE9}"/>
              </a:ext>
            </a:extLst>
          </p:cNvPr>
          <p:cNvGraphicFramePr>
            <a:graphicFrameLocks noGrp="1"/>
          </p:cNvGraphicFramePr>
          <p:nvPr>
            <p:extLst>
              <p:ext uri="{D42A27DB-BD31-4B8C-83A1-F6EECF244321}">
                <p14:modId xmlns:p14="http://schemas.microsoft.com/office/powerpoint/2010/main" val="2466109243"/>
              </p:ext>
            </p:extLst>
          </p:nvPr>
        </p:nvGraphicFramePr>
        <p:xfrm>
          <a:off x="587828" y="2615828"/>
          <a:ext cx="11016343" cy="2912023"/>
        </p:xfrm>
        <a:graphic>
          <a:graphicData uri="http://schemas.openxmlformats.org/drawingml/2006/table">
            <a:tbl>
              <a:tblPr firstRow="1" firstCol="1" bandRow="1"/>
              <a:tblGrid>
                <a:gridCol w="3918857">
                  <a:extLst>
                    <a:ext uri="{9D8B030D-6E8A-4147-A177-3AD203B41FA5}">
                      <a16:colId xmlns:a16="http://schemas.microsoft.com/office/drawing/2014/main" val="589407202"/>
                    </a:ext>
                  </a:extLst>
                </a:gridCol>
                <a:gridCol w="4296229">
                  <a:extLst>
                    <a:ext uri="{9D8B030D-6E8A-4147-A177-3AD203B41FA5}">
                      <a16:colId xmlns:a16="http://schemas.microsoft.com/office/drawing/2014/main" val="507135893"/>
                    </a:ext>
                  </a:extLst>
                </a:gridCol>
                <a:gridCol w="2801257">
                  <a:extLst>
                    <a:ext uri="{9D8B030D-6E8A-4147-A177-3AD203B41FA5}">
                      <a16:colId xmlns:a16="http://schemas.microsoft.com/office/drawing/2014/main" val="3304489166"/>
                    </a:ext>
                  </a:extLst>
                </a:gridCol>
              </a:tblGrid>
              <a:tr h="245412">
                <a:tc>
                  <a:txBody>
                    <a:bodyPr/>
                    <a:lstStyle/>
                    <a:p>
                      <a:pPr marL="228600" marR="0" algn="ctr">
                        <a:spcBef>
                          <a:spcPts val="300"/>
                        </a:spcBef>
                        <a:spcAft>
                          <a:spcPts val="300"/>
                        </a:spcAft>
                      </a:pPr>
                      <a:r>
                        <a:rPr lang="en-US"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Signalized or Unsignalized crossing locations (including midblock)</a:t>
                      </a:r>
                      <a:endParaRPr lang="en-US" sz="16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573C"/>
                    </a:solidFill>
                  </a:tcPr>
                </a:tc>
                <a:tc>
                  <a:txBody>
                    <a:bodyPr/>
                    <a:lstStyle/>
                    <a:p>
                      <a:pPr marL="228600" marR="0" algn="ctr">
                        <a:spcBef>
                          <a:spcPts val="300"/>
                        </a:spcBef>
                        <a:spcAft>
                          <a:spcPts val="300"/>
                        </a:spcAft>
                      </a:pPr>
                      <a:r>
                        <a:rPr lang="en-US"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Unsignalized locations only</a:t>
                      </a:r>
                    </a:p>
                    <a:p>
                      <a:pPr marL="228600" marR="0" algn="ctr">
                        <a:spcBef>
                          <a:spcPts val="300"/>
                        </a:spcBef>
                        <a:spcAft>
                          <a:spcPts val="300"/>
                        </a:spcAft>
                      </a:pPr>
                      <a:r>
                        <a:rPr lang="en-US"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(midblock or intersection)</a:t>
                      </a:r>
                      <a:endParaRPr lang="en-US" sz="16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573C"/>
                    </a:solidFill>
                  </a:tcPr>
                </a:tc>
                <a:tc>
                  <a:txBody>
                    <a:bodyPr/>
                    <a:lstStyle/>
                    <a:p>
                      <a:pPr marL="228600" marR="0" algn="l">
                        <a:spcBef>
                          <a:spcPts val="300"/>
                        </a:spcBef>
                        <a:spcAft>
                          <a:spcPts val="300"/>
                        </a:spcAft>
                      </a:pPr>
                      <a:r>
                        <a:rPr lang="en-US" sz="1800" b="1" dirty="0">
                          <a:solidFill>
                            <a:schemeClr val="bg1"/>
                          </a:solidFill>
                          <a:effectLst/>
                          <a:latin typeface="Calibri Light" panose="020F0302020204030204" pitchFamily="34" charset="0"/>
                          <a:ea typeface="Calibri" panose="020F0502020204030204" pitchFamily="34" charset="0"/>
                          <a:cs typeface="Calibri Light" panose="020F0302020204030204" pitchFamily="34" charset="0"/>
                        </a:rPr>
                        <a:t>Signalized Intersections only (or signal is added)</a:t>
                      </a:r>
                      <a:endParaRPr lang="en-US" sz="16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573C"/>
                    </a:solidFill>
                  </a:tcPr>
                </a:tc>
                <a:extLst>
                  <a:ext uri="{0D108BD9-81ED-4DB2-BD59-A6C34878D82A}">
                    <a16:rowId xmlns:a16="http://schemas.microsoft.com/office/drawing/2014/main" val="430123091"/>
                  </a:ext>
                </a:extLst>
              </a:tr>
              <a:tr h="366917">
                <a:tc>
                  <a:txBody>
                    <a:bodyPr/>
                    <a:lstStyle/>
                    <a:p>
                      <a:pPr marL="209550" marR="0" indent="-20955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High visibility crosswalks</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In-Roadway Yield-to-Pedestrian (R1-6) sign </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Leading pedestrian interval</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9368590"/>
                  </a:ext>
                </a:extLst>
              </a:tr>
              <a:tr h="406400">
                <a:tc>
                  <a:txBody>
                    <a:bodyPr/>
                    <a:lstStyle/>
                    <a:p>
                      <a:pPr marL="0" marR="0">
                        <a:spcBef>
                          <a:spcPts val="300"/>
                        </a:spcBef>
                        <a:spcAft>
                          <a:spcPts val="300"/>
                        </a:spcAft>
                      </a:pPr>
                      <a:r>
                        <a:rPr lang="en-US" sz="1800">
                          <a:effectLst/>
                          <a:latin typeface="Calibri Light" panose="020F0302020204030204" pitchFamily="34" charset="0"/>
                          <a:ea typeface="Calibri" panose="020F0502020204030204" pitchFamily="34" charset="0"/>
                          <a:cs typeface="Calibri Light" panose="020F0302020204030204" pitchFamily="34" charset="0"/>
                        </a:rPr>
                        <a:t>Traffic calming (raised devices) </a:t>
                      </a:r>
                      <a:endParaRPr lang="en-US" sz="16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Advance Stop/Yield Bars and R1-5/5a Sign</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Longer pedestrian phase</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68799619"/>
                  </a:ext>
                </a:extLst>
              </a:tr>
              <a:tr h="394137">
                <a:tc>
                  <a:txBody>
                    <a:bodyPr/>
                    <a:lstStyle/>
                    <a:p>
                      <a:pPr marL="209550" marR="0" indent="-20955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Median crossing island</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Times New Roman" panose="02020603050405020304" pitchFamily="18" charset="0"/>
                          <a:cs typeface="Times New Roman" panose="02020603050405020304" pitchFamily="18" charset="0"/>
                        </a:rPr>
                        <a:t>Pedestrian Hybrid Beacon</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Restricted left turn</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58894323"/>
                  </a:ext>
                </a:extLst>
              </a:tr>
              <a:tr h="708949">
                <a:tc>
                  <a:txBody>
                    <a:bodyPr/>
                    <a:lstStyle/>
                    <a:p>
                      <a:pPr marL="209550" marR="0" indent="-20955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Reduce number of lanes / road diet</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209550" marR="0" indent="-209550">
                        <a:spcBef>
                          <a:spcPts val="300"/>
                        </a:spcBef>
                        <a:spcAft>
                          <a:spcPts val="300"/>
                        </a:spcAft>
                      </a:pPr>
                      <a:r>
                        <a:rPr lang="en-US" sz="1800" dirty="0">
                          <a:effectLst/>
                          <a:latin typeface="Calibri Light" panose="020F0302020204030204" pitchFamily="34" charset="0"/>
                          <a:ea typeface="Calibri" panose="020F0502020204030204" pitchFamily="34" charset="0"/>
                          <a:cs typeface="Times New Roman" panose="02020603050405020304" pitchFamily="18" charset="0"/>
                        </a:rPr>
                        <a:t>Curb extension and parking restriction</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128270" marR="0" indent="-12827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762651"/>
                  </a:ext>
                </a:extLst>
              </a:tr>
              <a:tr h="410780">
                <a:tc>
                  <a:txBody>
                    <a:bodyPr/>
                    <a:lstStyle/>
                    <a:p>
                      <a:pPr marL="209550" marR="0" indent="-20955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Location-specific lighting improvement</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a:effectLst/>
                          <a:latin typeface="Calibri Light" panose="020F0302020204030204" pitchFamily="34" charset="0"/>
                          <a:ea typeface="Calibri" panose="020F0502020204030204" pitchFamily="34" charset="0"/>
                          <a:cs typeface="Calibri Light" panose="020F0302020204030204" pitchFamily="34" charset="0"/>
                        </a:rPr>
                        <a:t> </a:t>
                      </a:r>
                      <a:endParaRPr lang="en-US" sz="160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300"/>
                        </a:spcAft>
                      </a:pPr>
                      <a:r>
                        <a:rPr lang="en-US" sz="1800" dirty="0">
                          <a:effectLst/>
                          <a:latin typeface="Calibri Light" panose="020F0302020204030204" pitchFamily="34" charset="0"/>
                          <a:ea typeface="Calibri" panose="020F0502020204030204" pitchFamily="34" charset="0"/>
                          <a:cs typeface="Calibri Light" panose="020F0302020204030204" pitchFamily="34" charset="0"/>
                        </a:rPr>
                        <a:t> </a:t>
                      </a:r>
                      <a:endParaRPr lang="en-US" sz="160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452025"/>
                  </a:ext>
                </a:extLst>
              </a:tr>
            </a:tbl>
          </a:graphicData>
        </a:graphic>
      </p:graphicFrame>
    </p:spTree>
    <p:extLst>
      <p:ext uri="{BB962C8B-B14F-4D97-AF65-F5344CB8AC3E}">
        <p14:creationId xmlns:p14="http://schemas.microsoft.com/office/powerpoint/2010/main" val="457809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0B99-EC3C-49F6-8CFA-4D4CB3D1330B}"/>
              </a:ext>
            </a:extLst>
          </p:cNvPr>
          <p:cNvSpPr>
            <a:spLocks noGrp="1"/>
          </p:cNvSpPr>
          <p:nvPr>
            <p:ph type="title"/>
          </p:nvPr>
        </p:nvSpPr>
        <p:spPr/>
        <p:txBody>
          <a:bodyPr/>
          <a:lstStyle/>
          <a:p>
            <a:r>
              <a:rPr lang="en-US" dirty="0">
                <a:solidFill>
                  <a:srgbClr val="01573C"/>
                </a:solidFill>
              </a:rPr>
              <a:t>Step 5: Example</a:t>
            </a:r>
          </a:p>
        </p:txBody>
      </p:sp>
      <p:pic>
        <p:nvPicPr>
          <p:cNvPr id="5" name="Picture 4">
            <a:extLst>
              <a:ext uri="{FF2B5EF4-FFF2-40B4-BE49-F238E27FC236}">
                <a16:creationId xmlns:a16="http://schemas.microsoft.com/office/drawing/2014/main" id="{EC4E52AB-6182-4D52-BB27-69D6F8D63EDD}"/>
              </a:ext>
            </a:extLst>
          </p:cNvPr>
          <p:cNvPicPr>
            <a:picLocks noChangeAspect="1"/>
          </p:cNvPicPr>
          <p:nvPr/>
        </p:nvPicPr>
        <p:blipFill>
          <a:blip r:embed="rId3"/>
          <a:stretch>
            <a:fillRect/>
          </a:stretch>
        </p:blipFill>
        <p:spPr>
          <a:xfrm>
            <a:off x="715378" y="2041721"/>
            <a:ext cx="10837038" cy="4451153"/>
          </a:xfrm>
          <a:prstGeom prst="rect">
            <a:avLst/>
          </a:prstGeom>
        </p:spPr>
      </p:pic>
    </p:spTree>
    <p:extLst>
      <p:ext uri="{BB962C8B-B14F-4D97-AF65-F5344CB8AC3E}">
        <p14:creationId xmlns:p14="http://schemas.microsoft.com/office/powerpoint/2010/main" val="52736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63014" cy="1325563"/>
          </a:xfrm>
        </p:spPr>
        <p:txBody>
          <a:bodyPr/>
          <a:lstStyle/>
          <a:p>
            <a:r>
              <a:rPr lang="en-US" dirty="0"/>
              <a:t>Step 6: Refine and Implement Treatment Plan</a:t>
            </a:r>
          </a:p>
        </p:txBody>
      </p:sp>
      <p:sp>
        <p:nvSpPr>
          <p:cNvPr id="3" name="Content Placeholder 2"/>
          <p:cNvSpPr>
            <a:spLocks noGrp="1"/>
          </p:cNvSpPr>
          <p:nvPr>
            <p:ph idx="1"/>
          </p:nvPr>
        </p:nvSpPr>
        <p:spPr>
          <a:xfrm>
            <a:off x="838200" y="1951349"/>
            <a:ext cx="5911392" cy="4100660"/>
          </a:xfrm>
        </p:spPr>
        <p:txBody>
          <a:bodyPr/>
          <a:lstStyle/>
          <a:p>
            <a:r>
              <a:rPr lang="en-US" dirty="0"/>
              <a:t>Provides guidance and supplemental resources for:</a:t>
            </a:r>
          </a:p>
          <a:p>
            <a:pPr lvl="1"/>
            <a:r>
              <a:rPr lang="en-US" dirty="0"/>
              <a:t>Considering additional community priorities;</a:t>
            </a:r>
          </a:p>
          <a:p>
            <a:pPr lvl="1"/>
            <a:r>
              <a:rPr lang="en-US" dirty="0"/>
              <a:t>Performing additional diagnostics;</a:t>
            </a:r>
          </a:p>
          <a:p>
            <a:pPr lvl="1"/>
            <a:r>
              <a:rPr lang="en-US" dirty="0"/>
              <a:t>Performing economic assessments; and</a:t>
            </a:r>
          </a:p>
          <a:p>
            <a:pPr lvl="1"/>
            <a:r>
              <a:rPr lang="en-US" dirty="0"/>
              <a:t>Allocating funding.</a:t>
            </a:r>
          </a:p>
        </p:txBody>
      </p:sp>
      <p:pic>
        <p:nvPicPr>
          <p:cNvPr id="4" name="Picture 3"/>
          <p:cNvPicPr>
            <a:picLocks noChangeAspect="1"/>
          </p:cNvPicPr>
          <p:nvPr/>
        </p:nvPicPr>
        <p:blipFill rotWithShape="1">
          <a:blip r:embed="rId3"/>
          <a:srcRect l="12440" t="7003" r="6951" b="2676"/>
          <a:stretch/>
        </p:blipFill>
        <p:spPr>
          <a:xfrm>
            <a:off x="7039155" y="3847381"/>
            <a:ext cx="5152845" cy="121904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55640"/>
          <a:stretch/>
        </p:blipFill>
        <p:spPr>
          <a:xfrm>
            <a:off x="8359280" y="365126"/>
            <a:ext cx="3577665" cy="2279854"/>
          </a:xfrm>
          <a:prstGeom prst="rect">
            <a:avLst/>
          </a:prstGeom>
        </p:spPr>
      </p:pic>
      <p:sp>
        <p:nvSpPr>
          <p:cNvPr id="8" name="Rectangle 7"/>
          <p:cNvSpPr/>
          <p:nvPr/>
        </p:nvSpPr>
        <p:spPr>
          <a:xfrm>
            <a:off x="7651630" y="2792876"/>
            <a:ext cx="4540370" cy="646331"/>
          </a:xfrm>
          <a:prstGeom prst="rect">
            <a:avLst/>
          </a:prstGeom>
        </p:spPr>
        <p:txBody>
          <a:bodyPr wrap="square">
            <a:spAutoFit/>
          </a:bodyPr>
          <a:lstStyle/>
          <a:p>
            <a:pPr algn="ctr"/>
            <a:r>
              <a:rPr lang="en-US" i="1" dirty="0"/>
              <a:t>Example Prioritization Tool: ActiveTrans Priority Tool Guidebook (Lagerwey et al. 2015)</a:t>
            </a:r>
          </a:p>
        </p:txBody>
      </p:sp>
      <p:sp>
        <p:nvSpPr>
          <p:cNvPr id="6" name="TextBox 5"/>
          <p:cNvSpPr txBox="1"/>
          <p:nvPr/>
        </p:nvSpPr>
        <p:spPr>
          <a:xfrm>
            <a:off x="8359280" y="5238956"/>
            <a:ext cx="3407150" cy="646331"/>
          </a:xfrm>
          <a:prstGeom prst="rect">
            <a:avLst/>
          </a:prstGeom>
          <a:noFill/>
        </p:spPr>
        <p:txBody>
          <a:bodyPr wrap="square" rtlCol="0">
            <a:spAutoFit/>
          </a:bodyPr>
          <a:lstStyle/>
          <a:p>
            <a:pPr algn="ctr"/>
            <a:r>
              <a:rPr lang="en-US" i="1" dirty="0"/>
              <a:t>Example economic analysis tool from ODOT (Siddique et al. 2017)</a:t>
            </a:r>
          </a:p>
        </p:txBody>
      </p:sp>
      <p:sp>
        <p:nvSpPr>
          <p:cNvPr id="10" name="TextBox 9">
            <a:extLst>
              <a:ext uri="{FF2B5EF4-FFF2-40B4-BE49-F238E27FC236}">
                <a16:creationId xmlns:a16="http://schemas.microsoft.com/office/drawing/2014/main" id="{8EA6C58A-0CCF-4877-B578-C20A0A378E42}"/>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1702844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B383-EA6A-4263-9157-A930539F081B}"/>
              </a:ext>
            </a:extLst>
          </p:cNvPr>
          <p:cNvSpPr>
            <a:spLocks noGrp="1"/>
          </p:cNvSpPr>
          <p:nvPr>
            <p:ph type="title"/>
          </p:nvPr>
        </p:nvSpPr>
        <p:spPr/>
        <p:txBody>
          <a:bodyPr/>
          <a:lstStyle/>
          <a:p>
            <a:r>
              <a:rPr lang="en-US" b="1" u="sng" dirty="0">
                <a:solidFill>
                  <a:srgbClr val="01573C"/>
                </a:solidFill>
              </a:rPr>
              <a:t>Background</a:t>
            </a:r>
          </a:p>
        </p:txBody>
      </p:sp>
    </p:spTree>
    <p:extLst>
      <p:ext uri="{BB962C8B-B14F-4D97-AF65-F5344CB8AC3E}">
        <p14:creationId xmlns:p14="http://schemas.microsoft.com/office/powerpoint/2010/main" val="284258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Evaluate Projects and Process</a:t>
            </a:r>
          </a:p>
        </p:txBody>
      </p:sp>
      <p:sp>
        <p:nvSpPr>
          <p:cNvPr id="3" name="Content Placeholder 2"/>
          <p:cNvSpPr>
            <a:spLocks noGrp="1"/>
          </p:cNvSpPr>
          <p:nvPr>
            <p:ph idx="1"/>
          </p:nvPr>
        </p:nvSpPr>
        <p:spPr>
          <a:xfrm>
            <a:off x="838200" y="1690688"/>
            <a:ext cx="10515600" cy="4260169"/>
          </a:xfrm>
        </p:spPr>
        <p:txBody>
          <a:bodyPr>
            <a:normAutofit lnSpcReduction="10000"/>
          </a:bodyPr>
          <a:lstStyle/>
          <a:p>
            <a:pPr marL="279400" lvl="1" indent="-279400"/>
            <a:r>
              <a:rPr lang="en-US" sz="2800" dirty="0"/>
              <a:t>Evaluate the program - Process evaluation</a:t>
            </a:r>
          </a:p>
          <a:p>
            <a:pPr marL="736600" lvl="2" indent="-279400"/>
            <a:r>
              <a:rPr lang="en-US" sz="2400" dirty="0"/>
              <a:t>Implementation</a:t>
            </a:r>
          </a:p>
          <a:p>
            <a:pPr marL="736600" lvl="2" indent="-279400"/>
            <a:r>
              <a:rPr lang="en-US" sz="2400" dirty="0"/>
              <a:t>Barriers/data needs</a:t>
            </a:r>
          </a:p>
          <a:p>
            <a:r>
              <a:rPr lang="en-US" dirty="0"/>
              <a:t>Evaluate projects – Safety evaluation</a:t>
            </a:r>
          </a:p>
          <a:p>
            <a:pPr lvl="1"/>
            <a:r>
              <a:rPr lang="en-US" dirty="0"/>
              <a:t>Across all sites</a:t>
            </a:r>
          </a:p>
          <a:p>
            <a:pPr lvl="1"/>
            <a:r>
              <a:rPr lang="en-US" dirty="0"/>
              <a:t>Crashes (preferred) or surrogate measures (e.g., speed, yielding, conflicts) </a:t>
            </a:r>
            <a:endParaRPr lang="en-US" sz="2400" dirty="0"/>
          </a:p>
          <a:p>
            <a:pPr marL="279400" lvl="2" indent="-279400"/>
            <a:r>
              <a:rPr lang="en-US" sz="2800" dirty="0"/>
              <a:t>Renew the process</a:t>
            </a:r>
          </a:p>
          <a:p>
            <a:pPr marL="736600" lvl="3" indent="-279400"/>
            <a:r>
              <a:rPr lang="en-US" sz="2600" dirty="0"/>
              <a:t>Improve data</a:t>
            </a:r>
          </a:p>
          <a:p>
            <a:pPr marL="736600" lvl="3" indent="-279400"/>
            <a:r>
              <a:rPr lang="en-US" sz="2600" dirty="0"/>
              <a:t>Update analyses</a:t>
            </a:r>
          </a:p>
          <a:p>
            <a:pPr marL="736600" lvl="3" indent="-279400"/>
            <a:r>
              <a:rPr lang="en-US" sz="2600" dirty="0"/>
              <a:t>New screening/ranking</a:t>
            </a:r>
          </a:p>
        </p:txBody>
      </p:sp>
      <p:sp>
        <p:nvSpPr>
          <p:cNvPr id="7" name="TextBox 6">
            <a:extLst>
              <a:ext uri="{FF2B5EF4-FFF2-40B4-BE49-F238E27FC236}">
                <a16:creationId xmlns:a16="http://schemas.microsoft.com/office/drawing/2014/main" id="{6D82BE09-F9BF-4E0E-B775-3EC51049DD98}"/>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3061778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B6F3-BFE7-4D2E-8F97-8DC20BB82ECE}"/>
              </a:ext>
            </a:extLst>
          </p:cNvPr>
          <p:cNvSpPr>
            <a:spLocks noGrp="1"/>
          </p:cNvSpPr>
          <p:nvPr>
            <p:ph type="title"/>
          </p:nvPr>
        </p:nvSpPr>
        <p:spPr/>
        <p:txBody>
          <a:bodyPr/>
          <a:lstStyle/>
          <a:p>
            <a:r>
              <a:rPr lang="en-US" dirty="0"/>
              <a:t>Examples with Key Takeaways</a:t>
            </a:r>
          </a:p>
        </p:txBody>
      </p:sp>
      <p:sp>
        <p:nvSpPr>
          <p:cNvPr id="3" name="Content Placeholder 2">
            <a:extLst>
              <a:ext uri="{FF2B5EF4-FFF2-40B4-BE49-F238E27FC236}">
                <a16:creationId xmlns:a16="http://schemas.microsoft.com/office/drawing/2014/main" id="{20EDFD5B-ABD1-40FA-87C1-4F4775A17CF8}"/>
              </a:ext>
            </a:extLst>
          </p:cNvPr>
          <p:cNvSpPr>
            <a:spLocks noGrp="1"/>
          </p:cNvSpPr>
          <p:nvPr>
            <p:ph idx="1"/>
          </p:nvPr>
        </p:nvSpPr>
        <p:spPr>
          <a:xfrm>
            <a:off x="838200" y="1825625"/>
            <a:ext cx="6477000" cy="3830108"/>
          </a:xfrm>
        </p:spPr>
        <p:txBody>
          <a:bodyPr/>
          <a:lstStyle/>
          <a:p>
            <a:pPr marL="514350" indent="-514350">
              <a:buFont typeface="+mj-lt"/>
              <a:buAutoNum type="arabicPeriod"/>
            </a:pPr>
            <a:r>
              <a:rPr lang="en-US" dirty="0"/>
              <a:t>Seattle DOT</a:t>
            </a:r>
          </a:p>
          <a:p>
            <a:pPr marL="514350" indent="-514350">
              <a:buFont typeface="+mj-lt"/>
              <a:buAutoNum type="arabicPeriod"/>
            </a:pPr>
            <a:r>
              <a:rPr lang="en-US" dirty="0"/>
              <a:t>Oregon DOT</a:t>
            </a:r>
          </a:p>
          <a:p>
            <a:pPr marL="514350" indent="-514350">
              <a:buFont typeface="+mj-lt"/>
              <a:buAutoNum type="arabicPeriod"/>
            </a:pPr>
            <a:r>
              <a:rPr lang="en-US" dirty="0"/>
              <a:t>Arizona DOT</a:t>
            </a:r>
          </a:p>
          <a:p>
            <a:pPr marL="514350" indent="-514350">
              <a:buFont typeface="+mj-lt"/>
              <a:buAutoNum type="arabicPeriod"/>
            </a:pPr>
            <a:r>
              <a:rPr lang="en-US" dirty="0"/>
              <a:t>California DOT (Caltrans)</a:t>
            </a:r>
          </a:p>
        </p:txBody>
      </p:sp>
      <p:sp>
        <p:nvSpPr>
          <p:cNvPr id="4" name="Rectangle 2">
            <a:extLst>
              <a:ext uri="{FF2B5EF4-FFF2-40B4-BE49-F238E27FC236}">
                <a16:creationId xmlns:a16="http://schemas.microsoft.com/office/drawing/2014/main" id="{2925C249-2EC3-4E15-BE55-26B7A07F18B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0AD79406-60E3-4BA7-A53B-21C233E54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3" t="3180" r="4137" b="536"/>
          <a:stretch/>
        </p:blipFill>
        <p:spPr bwMode="auto">
          <a:xfrm>
            <a:off x="7941735" y="135466"/>
            <a:ext cx="3860801" cy="52664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8D97B53-95EA-4CD4-858B-02F1AFB73AC9}"/>
              </a:ext>
            </a:extLst>
          </p:cNvPr>
          <p:cNvSpPr>
            <a:spLocks noChangeArrowheads="1"/>
          </p:cNvSpPr>
          <p:nvPr/>
        </p:nvSpPr>
        <p:spPr bwMode="auto">
          <a:xfrm>
            <a:off x="7941734" y="5793744"/>
            <a:ext cx="399626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914400" algn="l"/>
              </a:tabLst>
            </a:pPr>
            <a:r>
              <a:rPr kumimoji="0" lang="en-US" altLang="en-US" sz="1100" b="0" i="1" u="none" strike="noStrike" cap="none" normalizeH="0" baseline="0" dirty="0" bmk="_Toc501092453">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Preliminary Identification of High-Risk Segments (ADOT 2017)</a:t>
            </a:r>
            <a:r>
              <a:rPr kumimoji="0" lang="en-US" altLang="en-US" sz="11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F7C18180-C8DC-492D-AD18-763C5325299B}"/>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tx2">
                    <a:lumMod val="20000"/>
                    <a:lumOff val="80000"/>
                  </a:schemeClr>
                </a:solidFill>
              </a:rPr>
              <a:t>Background</a:t>
            </a:r>
            <a:r>
              <a:rPr lang="en-US" dirty="0"/>
              <a:t> </a:t>
            </a:r>
            <a:r>
              <a:rPr lang="en-US" dirty="0">
                <a:solidFill>
                  <a:schemeClr val="bg2">
                    <a:lumMod val="90000"/>
                  </a:schemeClr>
                </a:solidFill>
              </a:rPr>
              <a:t>| Project Description | </a:t>
            </a:r>
            <a:r>
              <a:rPr lang="en-US" dirty="0">
                <a:solidFill>
                  <a:srgbClr val="FFFF00"/>
                </a:solidFill>
              </a:rPr>
              <a:t>Guidebook Overview </a:t>
            </a:r>
            <a:r>
              <a:rPr lang="en-US" dirty="0">
                <a:solidFill>
                  <a:schemeClr val="bg2">
                    <a:lumMod val="90000"/>
                  </a:schemeClr>
                </a:solidFill>
              </a:rPr>
              <a:t>| Conclusions </a:t>
            </a:r>
          </a:p>
        </p:txBody>
      </p:sp>
    </p:spTree>
    <p:extLst>
      <p:ext uri="{BB962C8B-B14F-4D97-AF65-F5344CB8AC3E}">
        <p14:creationId xmlns:p14="http://schemas.microsoft.com/office/powerpoint/2010/main" val="86196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53A026-57B0-417E-8BFA-75663C74DFD8}"/>
              </a:ext>
            </a:extLst>
          </p:cNvPr>
          <p:cNvSpPr>
            <a:spLocks noGrp="1"/>
          </p:cNvSpPr>
          <p:nvPr>
            <p:ph type="title"/>
          </p:nvPr>
        </p:nvSpPr>
        <p:spPr/>
        <p:txBody>
          <a:bodyPr/>
          <a:lstStyle/>
          <a:p>
            <a:r>
              <a:rPr lang="en-US" b="1" u="sng" dirty="0">
                <a:solidFill>
                  <a:srgbClr val="01573C"/>
                </a:solidFill>
              </a:rPr>
              <a:t>Conclusions</a:t>
            </a:r>
          </a:p>
        </p:txBody>
      </p:sp>
    </p:spTree>
    <p:extLst>
      <p:ext uri="{BB962C8B-B14F-4D97-AF65-F5344CB8AC3E}">
        <p14:creationId xmlns:p14="http://schemas.microsoft.com/office/powerpoint/2010/main" val="1790986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1A5E-A6DB-4856-8BE9-4D23D9E41A1B}"/>
              </a:ext>
            </a:extLst>
          </p:cNvPr>
          <p:cNvSpPr>
            <a:spLocks noGrp="1"/>
          </p:cNvSpPr>
          <p:nvPr>
            <p:ph type="title"/>
          </p:nvPr>
        </p:nvSpPr>
        <p:spPr/>
        <p:txBody>
          <a:bodyPr/>
          <a:lstStyle/>
          <a:p>
            <a:r>
              <a:rPr lang="en-US" dirty="0"/>
              <a:t>Limitations and Considerations</a:t>
            </a:r>
          </a:p>
        </p:txBody>
      </p:sp>
      <p:sp>
        <p:nvSpPr>
          <p:cNvPr id="3" name="Content Placeholder 2">
            <a:extLst>
              <a:ext uri="{FF2B5EF4-FFF2-40B4-BE49-F238E27FC236}">
                <a16:creationId xmlns:a16="http://schemas.microsoft.com/office/drawing/2014/main" id="{F5F92BCF-6950-467D-81CD-D9432C8E3F81}"/>
              </a:ext>
            </a:extLst>
          </p:cNvPr>
          <p:cNvSpPr>
            <a:spLocks noGrp="1"/>
          </p:cNvSpPr>
          <p:nvPr>
            <p:ph idx="1"/>
          </p:nvPr>
        </p:nvSpPr>
        <p:spPr>
          <a:xfrm>
            <a:off x="838200" y="1825625"/>
            <a:ext cx="10515600" cy="3907910"/>
          </a:xfrm>
        </p:spPr>
        <p:txBody>
          <a:bodyPr/>
          <a:lstStyle/>
          <a:p>
            <a:r>
              <a:rPr lang="en-US" dirty="0"/>
              <a:t>Recognition that limited data is a primary obstacle to implementing a robust systemic safety analysis process</a:t>
            </a:r>
          </a:p>
          <a:p>
            <a:r>
              <a:rPr lang="en-US" dirty="0"/>
              <a:t>Limited data on behavior-based risk factors or examples in practice</a:t>
            </a:r>
          </a:p>
          <a:p>
            <a:r>
              <a:rPr lang="en-US" dirty="0"/>
              <a:t>Limited research or evaluation of Steps 6-7 in practice</a:t>
            </a:r>
          </a:p>
          <a:p>
            <a:r>
              <a:rPr lang="en-US" dirty="0"/>
              <a:t>CMFs for treatments applied systemically may differ from those applied based on crash history</a:t>
            </a:r>
          </a:p>
          <a:p>
            <a:r>
              <a:rPr lang="en-US" dirty="0"/>
              <a:t>See Final Report for more rationale, caveats, and considerations</a:t>
            </a:r>
          </a:p>
        </p:txBody>
      </p:sp>
      <p:sp>
        <p:nvSpPr>
          <p:cNvPr id="4" name="TextBox 3">
            <a:extLst>
              <a:ext uri="{FF2B5EF4-FFF2-40B4-BE49-F238E27FC236}">
                <a16:creationId xmlns:a16="http://schemas.microsoft.com/office/drawing/2014/main" id="{2A25A13D-4A8F-44FD-8E04-A5FBE4BAE2D0}"/>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Project Description | Guidebook Overview | </a:t>
            </a:r>
            <a:r>
              <a:rPr lang="en-US" dirty="0">
                <a:solidFill>
                  <a:srgbClr val="FFFF00"/>
                </a:solidFill>
              </a:rPr>
              <a:t>Conclusions</a:t>
            </a:r>
            <a:r>
              <a:rPr lang="en-US" dirty="0">
                <a:solidFill>
                  <a:schemeClr val="bg2">
                    <a:lumMod val="90000"/>
                  </a:schemeClr>
                </a:solidFill>
              </a:rPr>
              <a:t> </a:t>
            </a:r>
          </a:p>
        </p:txBody>
      </p:sp>
    </p:spTree>
    <p:extLst>
      <p:ext uri="{BB962C8B-B14F-4D97-AF65-F5344CB8AC3E}">
        <p14:creationId xmlns:p14="http://schemas.microsoft.com/office/powerpoint/2010/main" val="661286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Interagency Collaboration Opportunities</a:t>
            </a:r>
          </a:p>
        </p:txBody>
      </p:sp>
      <p:sp>
        <p:nvSpPr>
          <p:cNvPr id="3" name="Content Placeholder 2"/>
          <p:cNvSpPr>
            <a:spLocks noGrp="1"/>
          </p:cNvSpPr>
          <p:nvPr>
            <p:ph idx="1"/>
          </p:nvPr>
        </p:nvSpPr>
        <p:spPr>
          <a:xfrm>
            <a:off x="838200" y="1825625"/>
            <a:ext cx="10515600" cy="3771986"/>
          </a:xfrm>
        </p:spPr>
        <p:txBody>
          <a:bodyPr/>
          <a:lstStyle/>
          <a:p>
            <a:r>
              <a:rPr lang="en-US" sz="3200" dirty="0"/>
              <a:t>Continued work to improve data: coverage, quality, standardization, timeliness, and spatial linkage</a:t>
            </a:r>
          </a:p>
          <a:p>
            <a:pPr lvl="1"/>
            <a:r>
              <a:rPr lang="en-US" sz="2800" dirty="0"/>
              <a:t>Pedestrian and motor vehicle traffic counts &amp; volume estimation</a:t>
            </a:r>
          </a:p>
          <a:p>
            <a:r>
              <a:rPr lang="en-US" sz="3200" dirty="0"/>
              <a:t>Build training/skills, tools, methodologies for developing SPFs for different contexts</a:t>
            </a:r>
          </a:p>
          <a:p>
            <a:r>
              <a:rPr lang="en-US" sz="3200" dirty="0"/>
              <a:t>Conduct systemic countermeasure evaluations</a:t>
            </a:r>
          </a:p>
        </p:txBody>
      </p:sp>
      <p:sp>
        <p:nvSpPr>
          <p:cNvPr id="5" name="TextBox 4">
            <a:extLst>
              <a:ext uri="{FF2B5EF4-FFF2-40B4-BE49-F238E27FC236}">
                <a16:creationId xmlns:a16="http://schemas.microsoft.com/office/drawing/2014/main" id="{EC6EDCE4-22E6-4C53-BBD2-4BBFFA9AB30F}"/>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Project Description | Guidebook Overview | </a:t>
            </a:r>
            <a:r>
              <a:rPr lang="en-US" dirty="0">
                <a:solidFill>
                  <a:srgbClr val="FFFF00"/>
                </a:solidFill>
              </a:rPr>
              <a:t>Conclusions</a:t>
            </a:r>
            <a:r>
              <a:rPr lang="en-US" dirty="0">
                <a:solidFill>
                  <a:schemeClr val="bg2">
                    <a:lumMod val="90000"/>
                  </a:schemeClr>
                </a:solidFill>
              </a:rPr>
              <a:t> </a:t>
            </a:r>
          </a:p>
        </p:txBody>
      </p:sp>
    </p:spTree>
    <p:extLst>
      <p:ext uri="{BB962C8B-B14F-4D97-AF65-F5344CB8AC3E}">
        <p14:creationId xmlns:p14="http://schemas.microsoft.com/office/powerpoint/2010/main" val="1862186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E5CC6-18F3-4AD9-A229-74E2C25F24FE}"/>
              </a:ext>
            </a:extLst>
          </p:cNvPr>
          <p:cNvSpPr>
            <a:spLocks noGrp="1"/>
          </p:cNvSpPr>
          <p:nvPr>
            <p:ph type="title"/>
          </p:nvPr>
        </p:nvSpPr>
        <p:spPr/>
        <p:txBody>
          <a:bodyPr/>
          <a:lstStyle/>
          <a:p>
            <a:r>
              <a:rPr lang="en-US" dirty="0"/>
              <a:t>Future Research Needs</a:t>
            </a:r>
          </a:p>
        </p:txBody>
      </p:sp>
      <p:sp>
        <p:nvSpPr>
          <p:cNvPr id="3" name="Content Placeholder 2">
            <a:extLst>
              <a:ext uri="{FF2B5EF4-FFF2-40B4-BE49-F238E27FC236}">
                <a16:creationId xmlns:a16="http://schemas.microsoft.com/office/drawing/2014/main" id="{4E47706E-6BD1-4343-8D5C-6B7A7E6B357E}"/>
              </a:ext>
            </a:extLst>
          </p:cNvPr>
          <p:cNvSpPr>
            <a:spLocks noGrp="1"/>
          </p:cNvSpPr>
          <p:nvPr>
            <p:ph idx="1"/>
          </p:nvPr>
        </p:nvSpPr>
        <p:spPr>
          <a:xfrm>
            <a:off x="838200" y="1690688"/>
            <a:ext cx="10515600" cy="4486275"/>
          </a:xfrm>
        </p:spPr>
        <p:txBody>
          <a:bodyPr>
            <a:normAutofit/>
          </a:bodyPr>
          <a:lstStyle/>
          <a:p>
            <a:r>
              <a:rPr lang="en-US" dirty="0"/>
              <a:t>Research/guidance on how to better measure and account for individual- or behavior-based risk factors, such as motorist speed or pedestrian behaviors</a:t>
            </a:r>
          </a:p>
          <a:p>
            <a:r>
              <a:rPr lang="en-US" dirty="0"/>
              <a:t>Further evaluation of the safety impacts of treatments in systemic applications</a:t>
            </a:r>
          </a:p>
          <a:p>
            <a:r>
              <a:rPr lang="en-US" dirty="0"/>
              <a:t>Pooled sources of data or research to help quantify risk factors that are more generally applicable to many jurisdictions</a:t>
            </a:r>
          </a:p>
          <a:p>
            <a:r>
              <a:rPr lang="en-US" dirty="0"/>
              <a:t>Studies evaluating the safety impacts of systemic vs. traditional (e.g., hotspot) approaches</a:t>
            </a:r>
          </a:p>
        </p:txBody>
      </p:sp>
      <p:sp>
        <p:nvSpPr>
          <p:cNvPr id="5" name="TextBox 4">
            <a:extLst>
              <a:ext uri="{FF2B5EF4-FFF2-40B4-BE49-F238E27FC236}">
                <a16:creationId xmlns:a16="http://schemas.microsoft.com/office/drawing/2014/main" id="{25670DE9-5C8E-4713-BBE2-6F8E517616F6}"/>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Project Description | Guidebook Overview | </a:t>
            </a:r>
            <a:r>
              <a:rPr lang="en-US" dirty="0">
                <a:solidFill>
                  <a:srgbClr val="FFFF00"/>
                </a:solidFill>
              </a:rPr>
              <a:t>Conclusions</a:t>
            </a:r>
            <a:r>
              <a:rPr lang="en-US" dirty="0">
                <a:solidFill>
                  <a:schemeClr val="bg2">
                    <a:lumMod val="90000"/>
                  </a:schemeClr>
                </a:solidFill>
              </a:rPr>
              <a:t> </a:t>
            </a:r>
          </a:p>
        </p:txBody>
      </p:sp>
    </p:spTree>
    <p:extLst>
      <p:ext uri="{BB962C8B-B14F-4D97-AF65-F5344CB8AC3E}">
        <p14:creationId xmlns:p14="http://schemas.microsoft.com/office/powerpoint/2010/main" val="328107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NCHRP 17-73 Contacts</a:t>
            </a:r>
          </a:p>
        </p:txBody>
      </p:sp>
      <p:sp>
        <p:nvSpPr>
          <p:cNvPr id="3" name="Content Placeholder 2"/>
          <p:cNvSpPr>
            <a:spLocks noGrp="1"/>
          </p:cNvSpPr>
          <p:nvPr>
            <p:ph idx="1"/>
          </p:nvPr>
        </p:nvSpPr>
        <p:spPr>
          <a:xfrm>
            <a:off x="838200" y="1530047"/>
            <a:ext cx="10515600" cy="4589252"/>
          </a:xfrm>
        </p:spPr>
        <p:txBody>
          <a:bodyPr>
            <a:normAutofit fontScale="92500" lnSpcReduction="10000"/>
          </a:bodyPr>
          <a:lstStyle/>
          <a:p>
            <a:pPr marL="0" indent="0">
              <a:buNone/>
            </a:pPr>
            <a:r>
              <a:rPr lang="en-US" sz="2400" dirty="0"/>
              <a:t>Project Team:									</a:t>
            </a:r>
          </a:p>
          <a:p>
            <a:pPr marL="0" indent="0">
              <a:buNone/>
            </a:pPr>
            <a:r>
              <a:rPr lang="en-US" sz="2100" b="1" dirty="0"/>
              <a:t>Laura Sandt, Libby Thomas, Charlie Zegeer, Wesley Kumfer, Katy Lang, Bo Lan, Krista Nordback</a:t>
            </a:r>
          </a:p>
          <a:p>
            <a:pPr marL="0" indent="0">
              <a:buNone/>
            </a:pPr>
            <a:r>
              <a:rPr lang="en-US" sz="2100" b="1" dirty="0"/>
              <a:t> </a:t>
            </a:r>
            <a:r>
              <a:rPr lang="en-US" sz="2100" cap="small" dirty="0"/>
              <a:t>Highway Safety Research Center, University of North Carolina – Chapel Hill, Chapel Hill, NC</a:t>
            </a:r>
            <a:endParaRPr lang="en-US" sz="2100" dirty="0"/>
          </a:p>
          <a:p>
            <a:pPr marL="0" indent="0">
              <a:buNone/>
            </a:pPr>
            <a:endParaRPr lang="en-US" sz="2100" dirty="0"/>
          </a:p>
          <a:p>
            <a:pPr marL="0" indent="0">
              <a:buNone/>
            </a:pPr>
            <a:r>
              <a:rPr lang="en-US" sz="2100" b="1" dirty="0"/>
              <a:t>Casey Bergh, Andrew </a:t>
            </a:r>
            <a:r>
              <a:rPr lang="en-US" sz="2100" b="1" dirty="0" err="1"/>
              <a:t>Butsick</a:t>
            </a:r>
            <a:r>
              <a:rPr lang="en-US" sz="2100" b="1" dirty="0"/>
              <a:t>, Zachary Horowitz, Bastian Schroeder, Joseph Toole</a:t>
            </a:r>
            <a:endParaRPr lang="en-US" sz="2100" dirty="0"/>
          </a:p>
          <a:p>
            <a:pPr marL="0" indent="0">
              <a:buNone/>
            </a:pPr>
            <a:r>
              <a:rPr lang="en-US" sz="2100" cap="small" dirty="0"/>
              <a:t>Kittelson &amp; Associates, Inc.</a:t>
            </a:r>
            <a:r>
              <a:rPr lang="en-US" sz="2100" dirty="0"/>
              <a:t>, </a:t>
            </a:r>
            <a:r>
              <a:rPr lang="en-US" sz="2100" cap="small" dirty="0"/>
              <a:t>Portland, OR </a:t>
            </a:r>
            <a:endParaRPr lang="en-US" sz="2100" dirty="0"/>
          </a:p>
          <a:p>
            <a:pPr marL="0" indent="0">
              <a:buNone/>
            </a:pPr>
            <a:r>
              <a:rPr lang="en-US" sz="2100" cap="small" dirty="0"/>
              <a:t> </a:t>
            </a:r>
            <a:endParaRPr lang="en-US" sz="2100" dirty="0"/>
          </a:p>
          <a:p>
            <a:pPr marL="0" indent="0">
              <a:buNone/>
            </a:pPr>
            <a:r>
              <a:rPr lang="en-US" sz="2100" b="1" dirty="0"/>
              <a:t>Robert J. Schneider</a:t>
            </a:r>
            <a:endParaRPr lang="en-US" sz="2100" dirty="0"/>
          </a:p>
          <a:p>
            <a:pPr marL="0" indent="0">
              <a:buNone/>
            </a:pPr>
            <a:r>
              <a:rPr lang="en-US" sz="2100" cap="small" dirty="0"/>
              <a:t>University of Wisconsin-Milwaukee, consultant </a:t>
            </a:r>
            <a:endParaRPr lang="en-US" sz="2100" dirty="0"/>
          </a:p>
          <a:p>
            <a:pPr marL="0" indent="0">
              <a:buNone/>
            </a:pPr>
            <a:endParaRPr lang="en-US" sz="2100" dirty="0"/>
          </a:p>
          <a:p>
            <a:pPr marL="0" indent="0">
              <a:buNone/>
            </a:pPr>
            <a:r>
              <a:rPr lang="en-US" sz="2400" dirty="0"/>
              <a:t>NCHRP Program Officers:</a:t>
            </a:r>
          </a:p>
          <a:p>
            <a:pPr marL="0" indent="0">
              <a:buNone/>
            </a:pPr>
            <a:r>
              <a:rPr lang="en-US" sz="2100" dirty="0"/>
              <a:t>Lori Sundstrom and Ann Hartell</a:t>
            </a:r>
          </a:p>
        </p:txBody>
      </p:sp>
      <p:sp>
        <p:nvSpPr>
          <p:cNvPr id="5" name="TextBox 4">
            <a:extLst>
              <a:ext uri="{FF2B5EF4-FFF2-40B4-BE49-F238E27FC236}">
                <a16:creationId xmlns:a16="http://schemas.microsoft.com/office/drawing/2014/main" id="{C71C44B4-49DB-499C-B6BB-6540017B6894}"/>
              </a:ext>
            </a:extLst>
          </p:cNvPr>
          <p:cNvSpPr txBox="1"/>
          <p:nvPr/>
        </p:nvSpPr>
        <p:spPr>
          <a:xfrm>
            <a:off x="838200" y="6356350"/>
            <a:ext cx="7646043" cy="369332"/>
          </a:xfrm>
          <a:prstGeom prst="rect">
            <a:avLst/>
          </a:prstGeom>
          <a:noFill/>
        </p:spPr>
        <p:txBody>
          <a:bodyPr wrap="square" rtlCol="0">
            <a:spAutoFit/>
          </a:bodyPr>
          <a:lstStyle/>
          <a:p>
            <a:r>
              <a:rPr lang="en-US" dirty="0">
                <a:solidFill>
                  <a:schemeClr val="bg2">
                    <a:lumMod val="90000"/>
                  </a:schemeClr>
                </a:solidFill>
              </a:rPr>
              <a:t>Background</a:t>
            </a:r>
            <a:r>
              <a:rPr lang="en-US" dirty="0"/>
              <a:t> </a:t>
            </a:r>
            <a:r>
              <a:rPr lang="en-US" dirty="0">
                <a:solidFill>
                  <a:schemeClr val="bg2">
                    <a:lumMod val="90000"/>
                  </a:schemeClr>
                </a:solidFill>
              </a:rPr>
              <a:t>| Project Description | Guidebook Overview | </a:t>
            </a:r>
            <a:r>
              <a:rPr lang="en-US" dirty="0">
                <a:solidFill>
                  <a:srgbClr val="FFFF00"/>
                </a:solidFill>
              </a:rPr>
              <a:t>Conclusions</a:t>
            </a:r>
            <a:r>
              <a:rPr lang="en-US" dirty="0">
                <a:solidFill>
                  <a:schemeClr val="bg2">
                    <a:lumMod val="90000"/>
                  </a:schemeClr>
                </a:solidFill>
              </a:rPr>
              <a:t> </a:t>
            </a:r>
          </a:p>
        </p:txBody>
      </p:sp>
    </p:spTree>
    <p:extLst>
      <p:ext uri="{BB962C8B-B14F-4D97-AF65-F5344CB8AC3E}">
        <p14:creationId xmlns:p14="http://schemas.microsoft.com/office/powerpoint/2010/main" val="3960956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8599-B456-47CB-A042-21EA9DB3AFAF}"/>
              </a:ext>
            </a:extLst>
          </p:cNvPr>
          <p:cNvSpPr>
            <a:spLocks noGrp="1"/>
          </p:cNvSpPr>
          <p:nvPr>
            <p:ph type="title"/>
          </p:nvPr>
        </p:nvSpPr>
        <p:spPr/>
        <p:txBody>
          <a:bodyPr/>
          <a:lstStyle/>
          <a:p>
            <a:pPr algn="ctr"/>
            <a:r>
              <a:rPr lang="en-US" i="1" dirty="0" err="1"/>
              <a:t>NCHRP</a:t>
            </a:r>
            <a:r>
              <a:rPr lang="en-US" i="1" dirty="0"/>
              <a:t> </a:t>
            </a:r>
            <a:r>
              <a:rPr lang="en-US" i="1" dirty="0" smtClean="0"/>
              <a:t>Research Report 893</a:t>
            </a:r>
            <a:r>
              <a:rPr lang="en-US" dirty="0" smtClean="0"/>
              <a:t/>
            </a:r>
            <a:br>
              <a:rPr lang="en-US" dirty="0" smtClean="0"/>
            </a:br>
            <a:endParaRPr lang="en-US" dirty="0"/>
          </a:p>
        </p:txBody>
      </p:sp>
      <p:sp>
        <p:nvSpPr>
          <p:cNvPr id="3" name="Content Placeholder 2">
            <a:extLst>
              <a:ext uri="{FF2B5EF4-FFF2-40B4-BE49-F238E27FC236}">
                <a16:creationId xmlns:a16="http://schemas.microsoft.com/office/drawing/2014/main" id="{F9734F29-B72A-4C50-AF17-CB00B898F003}"/>
              </a:ext>
            </a:extLst>
          </p:cNvPr>
          <p:cNvSpPr>
            <a:spLocks noGrp="1"/>
          </p:cNvSpPr>
          <p:nvPr>
            <p:ph idx="1"/>
          </p:nvPr>
        </p:nvSpPr>
        <p:spPr>
          <a:xfrm>
            <a:off x="838200" y="1825625"/>
            <a:ext cx="10515600" cy="3922032"/>
          </a:xfrm>
        </p:spPr>
        <p:txBody>
          <a:bodyPr/>
          <a:lstStyle/>
          <a:p>
            <a:r>
              <a:rPr lang="en-US" dirty="0" smtClean="0"/>
              <a:t>For more information see </a:t>
            </a:r>
            <a:r>
              <a:rPr lang="en-US" i="1" dirty="0" err="1" smtClean="0"/>
              <a:t>NCHRP</a:t>
            </a:r>
            <a:r>
              <a:rPr lang="en-US" i="1" dirty="0" smtClean="0"/>
              <a:t> Research Report 893: </a:t>
            </a:r>
            <a:r>
              <a:rPr lang="en-US" i="1" dirty="0"/>
              <a:t>Systemic Pedestrian Safety </a:t>
            </a:r>
            <a:r>
              <a:rPr lang="en-US" i="1" dirty="0" smtClean="0"/>
              <a:t>Analysis </a:t>
            </a:r>
            <a:r>
              <a:rPr lang="en-US" dirty="0" smtClean="0"/>
              <a:t>(</a:t>
            </a:r>
            <a:r>
              <a:rPr lang="en-US" dirty="0" err="1" smtClean="0"/>
              <a:t>NCHRP</a:t>
            </a:r>
            <a:r>
              <a:rPr lang="en-US" dirty="0" smtClean="0"/>
              <a:t> Project 17-73)</a:t>
            </a:r>
            <a:r>
              <a:rPr lang="en-US" dirty="0"/>
              <a:t> </a:t>
            </a:r>
            <a:r>
              <a:rPr lang="en-US" u="sng" dirty="0" smtClean="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2"/>
              </a:rPr>
              <a:t>http</a:t>
            </a:r>
            <a:r>
              <a:rPr lang="en-US" u="sng" dirty="0">
                <a:solidFill>
                  <a:srgbClr val="1F497D"/>
                </a:solidFill>
                <a:latin typeface="Calibri" panose="020F0502020204030204" pitchFamily="34" charset="0"/>
                <a:ea typeface="Calibri" panose="020F0502020204030204" pitchFamily="34" charset="0"/>
                <a:cs typeface="Times New Roman" panose="02020603050405020304" pitchFamily="18" charset="0"/>
                <a:hlinkClick r:id="rId2"/>
              </a:rPr>
              <a:t>://www.trb.org/Main/Blurbs/178087.aspx</a:t>
            </a:r>
            <a:endParaRPr lang="en-US" dirty="0">
              <a:highlight>
                <a:srgbClr val="FFFF00"/>
              </a:highlight>
            </a:endParaRPr>
          </a:p>
          <a:p>
            <a:pPr marL="0" indent="0">
              <a:buNone/>
            </a:pPr>
            <a:endParaRPr lang="en-US" dirty="0">
              <a:highlight>
                <a:srgbClr val="FFFF00"/>
              </a:highlight>
            </a:endParaRPr>
          </a:p>
        </p:txBody>
      </p:sp>
    </p:spTree>
    <p:extLst>
      <p:ext uri="{BB962C8B-B14F-4D97-AF65-F5344CB8AC3E}">
        <p14:creationId xmlns:p14="http://schemas.microsoft.com/office/powerpoint/2010/main" val="3675479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6323-8CC5-4EBD-9783-ED1D37E1B952}"/>
              </a:ext>
            </a:extLst>
          </p:cNvPr>
          <p:cNvSpPr>
            <a:spLocks noGrp="1"/>
          </p:cNvSpPr>
          <p:nvPr>
            <p:ph type="title"/>
          </p:nvPr>
        </p:nvSpPr>
        <p:spPr/>
        <p:txBody>
          <a:bodyPr/>
          <a:lstStyle/>
          <a:p>
            <a:r>
              <a:rPr lang="en-US" dirty="0"/>
              <a:t>Tenets of a Systemic Approach*</a:t>
            </a:r>
          </a:p>
        </p:txBody>
      </p:sp>
      <p:sp>
        <p:nvSpPr>
          <p:cNvPr id="3" name="Content Placeholder 2">
            <a:extLst>
              <a:ext uri="{FF2B5EF4-FFF2-40B4-BE49-F238E27FC236}">
                <a16:creationId xmlns:a16="http://schemas.microsoft.com/office/drawing/2014/main" id="{6931125B-23E6-452B-916A-0A3B4BDE43A2}"/>
              </a:ext>
            </a:extLst>
          </p:cNvPr>
          <p:cNvSpPr>
            <a:spLocks noGrp="1"/>
          </p:cNvSpPr>
          <p:nvPr>
            <p:ph idx="1"/>
          </p:nvPr>
        </p:nvSpPr>
        <p:spPr/>
        <p:txBody>
          <a:bodyPr/>
          <a:lstStyle/>
          <a:p>
            <a:r>
              <a:rPr lang="en-US" dirty="0"/>
              <a:t>Identifies a safety concern based on an evaluation of data at the system (or network) level</a:t>
            </a:r>
          </a:p>
          <a:p>
            <a:r>
              <a:rPr lang="en-US" dirty="0"/>
              <a:t>Establishes common characteristics (risk factors) of locations where severe crashes frequently occur</a:t>
            </a:r>
          </a:p>
          <a:p>
            <a:r>
              <a:rPr lang="en-US" dirty="0"/>
              <a:t>Emphasizes low-cost safety countermeasures to address the risk factors identified</a:t>
            </a:r>
          </a:p>
          <a:p>
            <a:r>
              <a:rPr lang="en-US" dirty="0"/>
              <a:t>Prioritizes locations across the entire roadway network where risk factors are present, regardless of prior crash history</a:t>
            </a:r>
          </a:p>
        </p:txBody>
      </p:sp>
      <p:sp>
        <p:nvSpPr>
          <p:cNvPr id="4" name="TextBox 3">
            <a:extLst>
              <a:ext uri="{FF2B5EF4-FFF2-40B4-BE49-F238E27FC236}">
                <a16:creationId xmlns:a16="http://schemas.microsoft.com/office/drawing/2014/main" id="{A911FBB6-B64B-485B-94A7-AB6A81829AF5}"/>
              </a:ext>
            </a:extLst>
          </p:cNvPr>
          <p:cNvSpPr txBox="1"/>
          <p:nvPr/>
        </p:nvSpPr>
        <p:spPr>
          <a:xfrm>
            <a:off x="838200" y="5712659"/>
            <a:ext cx="8419381" cy="369332"/>
          </a:xfrm>
          <a:prstGeom prst="rect">
            <a:avLst/>
          </a:prstGeom>
          <a:noFill/>
        </p:spPr>
        <p:txBody>
          <a:bodyPr wrap="square" rtlCol="0">
            <a:spAutoFit/>
          </a:bodyPr>
          <a:lstStyle/>
          <a:p>
            <a:r>
              <a:rPr lang="en-US" dirty="0"/>
              <a:t>*From FHWA’s Systemic Safety Project Selection Tool (Preston et al. 2013)</a:t>
            </a:r>
          </a:p>
        </p:txBody>
      </p:sp>
      <p:sp>
        <p:nvSpPr>
          <p:cNvPr id="5" name="TextBox 4">
            <a:extLst>
              <a:ext uri="{FF2B5EF4-FFF2-40B4-BE49-F238E27FC236}">
                <a16:creationId xmlns:a16="http://schemas.microsoft.com/office/drawing/2014/main" id="{780CB3F8-8B0C-4294-9708-9FA846A91193}"/>
              </a:ext>
            </a:extLst>
          </p:cNvPr>
          <p:cNvSpPr txBox="1"/>
          <p:nvPr/>
        </p:nvSpPr>
        <p:spPr>
          <a:xfrm>
            <a:off x="838200" y="6356350"/>
            <a:ext cx="7646043" cy="369332"/>
          </a:xfrm>
          <a:prstGeom prst="rect">
            <a:avLst/>
          </a:prstGeom>
          <a:noFill/>
        </p:spPr>
        <p:txBody>
          <a:bodyPr wrap="square" rtlCol="0">
            <a:spAutoFit/>
          </a:bodyPr>
          <a:lstStyle/>
          <a:p>
            <a:r>
              <a:rPr lang="en-US" dirty="0">
                <a:solidFill>
                  <a:srgbClr val="FFFF00"/>
                </a:solidFill>
              </a:rPr>
              <a:t>Background</a:t>
            </a:r>
            <a:r>
              <a:rPr lang="en-US" dirty="0"/>
              <a:t> </a:t>
            </a:r>
            <a:r>
              <a:rPr lang="en-US" dirty="0">
                <a:solidFill>
                  <a:schemeClr val="bg2">
                    <a:lumMod val="90000"/>
                  </a:schemeClr>
                </a:solidFill>
              </a:rPr>
              <a:t>| Project Description | Guidebook Overview | Conclusions </a:t>
            </a:r>
          </a:p>
        </p:txBody>
      </p:sp>
    </p:spTree>
    <p:extLst>
      <p:ext uri="{BB962C8B-B14F-4D97-AF65-F5344CB8AC3E}">
        <p14:creationId xmlns:p14="http://schemas.microsoft.com/office/powerpoint/2010/main" val="9703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0B8EC-912E-42E8-ACFE-48403833BA3E}"/>
              </a:ext>
            </a:extLst>
          </p:cNvPr>
          <p:cNvSpPr>
            <a:spLocks noGrp="1"/>
          </p:cNvSpPr>
          <p:nvPr>
            <p:ph type="title"/>
          </p:nvPr>
        </p:nvSpPr>
        <p:spPr>
          <a:xfrm>
            <a:off x="838200" y="365125"/>
            <a:ext cx="5131279" cy="1325563"/>
          </a:xfrm>
        </p:spPr>
        <p:txBody>
          <a:bodyPr/>
          <a:lstStyle/>
          <a:p>
            <a:r>
              <a:rPr lang="en-US" dirty="0"/>
              <a:t>Benefits of a Systemic Approach</a:t>
            </a:r>
          </a:p>
        </p:txBody>
      </p:sp>
      <p:sp>
        <p:nvSpPr>
          <p:cNvPr id="3" name="Content Placeholder 2">
            <a:extLst>
              <a:ext uri="{FF2B5EF4-FFF2-40B4-BE49-F238E27FC236}">
                <a16:creationId xmlns:a16="http://schemas.microsoft.com/office/drawing/2014/main" id="{B4566E99-7B06-4E0F-83EA-CD0186C2B561}"/>
              </a:ext>
            </a:extLst>
          </p:cNvPr>
          <p:cNvSpPr>
            <a:spLocks noGrp="1"/>
          </p:cNvSpPr>
          <p:nvPr>
            <p:ph idx="1"/>
          </p:nvPr>
        </p:nvSpPr>
        <p:spPr>
          <a:xfrm>
            <a:off x="838200" y="2035833"/>
            <a:ext cx="5545347" cy="4822167"/>
          </a:xfrm>
        </p:spPr>
        <p:txBody>
          <a:bodyPr>
            <a:normAutofit/>
          </a:bodyPr>
          <a:lstStyle/>
          <a:p>
            <a:r>
              <a:rPr lang="en-US" dirty="0"/>
              <a:t>Improved safety with more proactive approach</a:t>
            </a:r>
          </a:p>
          <a:p>
            <a:pPr lvl="1"/>
            <a:r>
              <a:rPr lang="en-US" dirty="0"/>
              <a:t>Don’t simply “chase the hot spots”</a:t>
            </a:r>
          </a:p>
          <a:p>
            <a:r>
              <a:rPr lang="en-US" dirty="0"/>
              <a:t>Informed decision-making utilizes data on key risk factors</a:t>
            </a:r>
          </a:p>
          <a:p>
            <a:r>
              <a:rPr lang="en-US" dirty="0"/>
              <a:t>Optimized investment</a:t>
            </a:r>
          </a:p>
          <a:p>
            <a:pPr lvl="1"/>
            <a:r>
              <a:rPr lang="en-US" dirty="0"/>
              <a:t>Cost-effective use of resources</a:t>
            </a:r>
          </a:p>
          <a:p>
            <a:pPr lvl="1"/>
            <a:r>
              <a:rPr lang="en-US" dirty="0"/>
              <a:t>Consistency in application</a:t>
            </a:r>
          </a:p>
        </p:txBody>
      </p:sp>
      <p:sp>
        <p:nvSpPr>
          <p:cNvPr id="5" name="TextBox 4">
            <a:extLst>
              <a:ext uri="{FF2B5EF4-FFF2-40B4-BE49-F238E27FC236}">
                <a16:creationId xmlns:a16="http://schemas.microsoft.com/office/drawing/2014/main" id="{2B4EC0AA-FC88-46FF-B0C4-4A01112D4BD2}"/>
              </a:ext>
            </a:extLst>
          </p:cNvPr>
          <p:cNvSpPr txBox="1"/>
          <p:nvPr/>
        </p:nvSpPr>
        <p:spPr>
          <a:xfrm>
            <a:off x="838200" y="6356350"/>
            <a:ext cx="7646043" cy="369332"/>
          </a:xfrm>
          <a:prstGeom prst="rect">
            <a:avLst/>
          </a:prstGeom>
          <a:noFill/>
        </p:spPr>
        <p:txBody>
          <a:bodyPr wrap="square" rtlCol="0">
            <a:spAutoFit/>
          </a:bodyPr>
          <a:lstStyle/>
          <a:p>
            <a:r>
              <a:rPr lang="en-US" dirty="0">
                <a:solidFill>
                  <a:srgbClr val="FFFF00"/>
                </a:solidFill>
              </a:rPr>
              <a:t>Background</a:t>
            </a:r>
            <a:r>
              <a:rPr lang="en-US" dirty="0"/>
              <a:t> </a:t>
            </a:r>
            <a:r>
              <a:rPr lang="en-US" dirty="0">
                <a:solidFill>
                  <a:schemeClr val="bg2">
                    <a:lumMod val="90000"/>
                  </a:schemeClr>
                </a:solidFill>
              </a:rPr>
              <a:t>| Project Description | Guidebook Overview | Conclusions </a:t>
            </a:r>
          </a:p>
        </p:txBody>
      </p:sp>
      <p:pic>
        <p:nvPicPr>
          <p:cNvPr id="6" name="Picture 5">
            <a:extLst>
              <a:ext uri="{FF2B5EF4-FFF2-40B4-BE49-F238E27FC236}">
                <a16:creationId xmlns:a16="http://schemas.microsoft.com/office/drawing/2014/main" id="{4871C254-D0F6-4CF7-806D-7AFFC8858ABB}"/>
              </a:ext>
            </a:extLst>
          </p:cNvPr>
          <p:cNvPicPr>
            <a:picLocks noChangeAspect="1"/>
          </p:cNvPicPr>
          <p:nvPr/>
        </p:nvPicPr>
        <p:blipFill rotWithShape="1">
          <a:blip r:embed="rId3"/>
          <a:srcRect l="25118" t="18743" r="41344" b="9244"/>
          <a:stretch/>
        </p:blipFill>
        <p:spPr>
          <a:xfrm>
            <a:off x="6717102" y="132318"/>
            <a:ext cx="4894052" cy="5911151"/>
          </a:xfrm>
          <a:prstGeom prst="rect">
            <a:avLst/>
          </a:prstGeom>
        </p:spPr>
      </p:pic>
    </p:spTree>
    <p:extLst>
      <p:ext uri="{BB962C8B-B14F-4D97-AF65-F5344CB8AC3E}">
        <p14:creationId xmlns:p14="http://schemas.microsoft.com/office/powerpoint/2010/main" val="256937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 Systemic Approach Definition</a:t>
            </a:r>
          </a:p>
        </p:txBody>
      </p:sp>
      <p:sp>
        <p:nvSpPr>
          <p:cNvPr id="3" name="Content Placeholder 2"/>
          <p:cNvSpPr>
            <a:spLocks noGrp="1"/>
          </p:cNvSpPr>
          <p:nvPr>
            <p:ph idx="1"/>
          </p:nvPr>
        </p:nvSpPr>
        <p:spPr>
          <a:xfrm>
            <a:off x="838200" y="2380891"/>
            <a:ext cx="10515600" cy="3796072"/>
          </a:xfrm>
        </p:spPr>
        <p:txBody>
          <a:bodyPr>
            <a:normAutofit/>
          </a:bodyPr>
          <a:lstStyle/>
          <a:p>
            <a:pPr marL="0" indent="0" algn="ctr">
              <a:buNone/>
            </a:pPr>
            <a:r>
              <a:rPr lang="en-US" sz="3200" i="1" dirty="0"/>
              <a:t>“</a:t>
            </a:r>
            <a:r>
              <a:rPr lang="en-US" dirty="0"/>
              <a:t>A systemic approach is a data-driven, network-wide (or system-level) approach to identifying and treating high-risk roadway features correlated with specific or severe crash types. Systemic approaches seek not only to address locations with prior crash occurrence, but also those locations with similar roadway or environmental crash risk characteristics.”</a:t>
            </a:r>
            <a:endParaRPr lang="en-US" sz="3200" i="1" dirty="0"/>
          </a:p>
          <a:p>
            <a:pPr marL="0" indent="0">
              <a:buNone/>
            </a:pPr>
            <a:endParaRPr lang="en-US" dirty="0"/>
          </a:p>
        </p:txBody>
      </p:sp>
      <p:sp>
        <p:nvSpPr>
          <p:cNvPr id="4" name="TextBox 3">
            <a:extLst>
              <a:ext uri="{FF2B5EF4-FFF2-40B4-BE49-F238E27FC236}">
                <a16:creationId xmlns:a16="http://schemas.microsoft.com/office/drawing/2014/main" id="{745E638B-2E1E-4D5A-8DC2-D05503DE8112}"/>
              </a:ext>
            </a:extLst>
          </p:cNvPr>
          <p:cNvSpPr txBox="1"/>
          <p:nvPr/>
        </p:nvSpPr>
        <p:spPr>
          <a:xfrm>
            <a:off x="838200" y="6356350"/>
            <a:ext cx="7646043" cy="369332"/>
          </a:xfrm>
          <a:prstGeom prst="rect">
            <a:avLst/>
          </a:prstGeom>
          <a:noFill/>
        </p:spPr>
        <p:txBody>
          <a:bodyPr wrap="square" rtlCol="0">
            <a:spAutoFit/>
          </a:bodyPr>
          <a:lstStyle/>
          <a:p>
            <a:r>
              <a:rPr lang="en-US" dirty="0">
                <a:solidFill>
                  <a:srgbClr val="FFFF00"/>
                </a:solidFill>
              </a:rPr>
              <a:t>Background</a:t>
            </a:r>
            <a:r>
              <a:rPr lang="en-US" dirty="0"/>
              <a:t> </a:t>
            </a:r>
            <a:r>
              <a:rPr lang="en-US" dirty="0">
                <a:solidFill>
                  <a:schemeClr val="bg2">
                    <a:lumMod val="90000"/>
                  </a:schemeClr>
                </a:solidFill>
              </a:rPr>
              <a:t>| Project Description | Guidebook Overview | Conclusions </a:t>
            </a:r>
          </a:p>
        </p:txBody>
      </p:sp>
    </p:spTree>
    <p:extLst>
      <p:ext uri="{BB962C8B-B14F-4D97-AF65-F5344CB8AC3E}">
        <p14:creationId xmlns:p14="http://schemas.microsoft.com/office/powerpoint/2010/main" val="2136654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089"/>
            <a:ext cx="10515600" cy="1325563"/>
          </a:xfrm>
        </p:spPr>
        <p:txBody>
          <a:bodyPr/>
          <a:lstStyle/>
          <a:p>
            <a:r>
              <a:rPr lang="en-US" dirty="0"/>
              <a:t>FHWA’s Systemic Approach to Safety</a:t>
            </a:r>
          </a:p>
        </p:txBody>
      </p:sp>
      <p:sp>
        <p:nvSpPr>
          <p:cNvPr id="3" name="Content Placeholder 2"/>
          <p:cNvSpPr>
            <a:spLocks noGrp="1"/>
          </p:cNvSpPr>
          <p:nvPr>
            <p:ph idx="1"/>
          </p:nvPr>
        </p:nvSpPr>
        <p:spPr>
          <a:xfrm>
            <a:off x="838200" y="1345719"/>
            <a:ext cx="6338350" cy="4940120"/>
          </a:xfrm>
        </p:spPr>
        <p:txBody>
          <a:bodyPr>
            <a:normAutofit/>
          </a:bodyPr>
          <a:lstStyle/>
          <a:p>
            <a:r>
              <a:rPr lang="en-US" dirty="0"/>
              <a:t>Identifies focus crash types and risk factors</a:t>
            </a:r>
          </a:p>
          <a:p>
            <a:r>
              <a:rPr lang="en-US" dirty="0"/>
              <a:t>Screens the network to identify locations with relevant risks for treatment</a:t>
            </a:r>
          </a:p>
          <a:p>
            <a:r>
              <a:rPr lang="en-US" dirty="0"/>
              <a:t>Identifies candidate countermeasures to address risks</a:t>
            </a:r>
          </a:p>
          <a:p>
            <a:r>
              <a:rPr lang="en-US" dirty="0"/>
              <a:t>Prioritizes projects </a:t>
            </a:r>
          </a:p>
          <a:p>
            <a:r>
              <a:rPr lang="en-US" dirty="0"/>
              <a:t>Identifies / allocates funding</a:t>
            </a:r>
          </a:p>
          <a:p>
            <a:r>
              <a:rPr lang="en-US" dirty="0"/>
              <a:t>Evaluates safety and other impacts of systemic projects</a:t>
            </a:r>
          </a:p>
        </p:txBody>
      </p:sp>
      <p:pic>
        <p:nvPicPr>
          <p:cNvPr id="4" name="Content Placeholder 3">
            <a:extLst>
              <a:ext uri="{FF2B5EF4-FFF2-40B4-BE49-F238E27FC236}">
                <a16:creationId xmlns:a16="http://schemas.microsoft.com/office/drawing/2014/main" id="{EDC83E13-A371-4267-9F89-11E4C623A43D}"/>
              </a:ext>
            </a:extLst>
          </p:cNvPr>
          <p:cNvPicPr>
            <a:picLocks noChangeAspect="1"/>
          </p:cNvPicPr>
          <p:nvPr/>
        </p:nvPicPr>
        <p:blipFill>
          <a:blip r:embed="rId3"/>
          <a:stretch>
            <a:fillRect/>
          </a:stretch>
        </p:blipFill>
        <p:spPr>
          <a:xfrm>
            <a:off x="7297321" y="1138596"/>
            <a:ext cx="4665662" cy="4665662"/>
          </a:xfrm>
          <a:prstGeom prst="rect">
            <a:avLst/>
          </a:prstGeom>
        </p:spPr>
      </p:pic>
      <p:sp>
        <p:nvSpPr>
          <p:cNvPr id="5" name="TextBox 4">
            <a:extLst>
              <a:ext uri="{FF2B5EF4-FFF2-40B4-BE49-F238E27FC236}">
                <a16:creationId xmlns:a16="http://schemas.microsoft.com/office/drawing/2014/main" id="{F8EE3ACF-B167-4C4A-930E-0492829DE005}"/>
              </a:ext>
            </a:extLst>
          </p:cNvPr>
          <p:cNvSpPr txBox="1"/>
          <p:nvPr/>
        </p:nvSpPr>
        <p:spPr>
          <a:xfrm>
            <a:off x="838200" y="6356350"/>
            <a:ext cx="7646043" cy="369332"/>
          </a:xfrm>
          <a:prstGeom prst="rect">
            <a:avLst/>
          </a:prstGeom>
          <a:noFill/>
        </p:spPr>
        <p:txBody>
          <a:bodyPr wrap="square" rtlCol="0">
            <a:spAutoFit/>
          </a:bodyPr>
          <a:lstStyle/>
          <a:p>
            <a:r>
              <a:rPr lang="en-US" dirty="0">
                <a:solidFill>
                  <a:srgbClr val="FFFF00"/>
                </a:solidFill>
              </a:rPr>
              <a:t>Background</a:t>
            </a:r>
            <a:r>
              <a:rPr lang="en-US" dirty="0"/>
              <a:t> </a:t>
            </a:r>
            <a:r>
              <a:rPr lang="en-US" dirty="0">
                <a:solidFill>
                  <a:schemeClr val="bg2">
                    <a:lumMod val="90000"/>
                  </a:schemeClr>
                </a:solidFill>
              </a:rPr>
              <a:t>| Project Description | Guidebook Overview | Conclusions </a:t>
            </a:r>
          </a:p>
        </p:txBody>
      </p:sp>
    </p:spTree>
    <p:extLst>
      <p:ext uri="{BB962C8B-B14F-4D97-AF65-F5344CB8AC3E}">
        <p14:creationId xmlns:p14="http://schemas.microsoft.com/office/powerpoint/2010/main" val="811231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60500"/>
          </a:xfrm>
        </p:spPr>
        <p:txBody>
          <a:bodyPr/>
          <a:lstStyle/>
          <a:p>
            <a:r>
              <a:rPr lang="en-US" dirty="0"/>
              <a:t>Why Do We Need a Systemic Safety Process Specific to Pedestrians?</a:t>
            </a:r>
          </a:p>
        </p:txBody>
      </p:sp>
      <p:sp>
        <p:nvSpPr>
          <p:cNvPr id="3" name="Content Placeholder 2"/>
          <p:cNvSpPr>
            <a:spLocks noGrp="1"/>
          </p:cNvSpPr>
          <p:nvPr>
            <p:ph idx="1"/>
          </p:nvPr>
        </p:nvSpPr>
        <p:spPr>
          <a:xfrm>
            <a:off x="838200" y="2053087"/>
            <a:ext cx="10515600" cy="4123876"/>
          </a:xfrm>
        </p:spPr>
        <p:txBody>
          <a:bodyPr>
            <a:normAutofit/>
          </a:bodyPr>
          <a:lstStyle/>
          <a:p>
            <a:r>
              <a:rPr lang="en-US" dirty="0"/>
              <a:t>Pedestrian crashes may be rare or widely dispersed across a network, making a hot spot approach unreliable and cost-ineffective in identifying and addressing pedestrian safety.</a:t>
            </a:r>
          </a:p>
          <a:p>
            <a:r>
              <a:rPr lang="en-US" dirty="0"/>
              <a:t>Crash risk factors for pedestrians are different than for motor vehicles, and there is a need for specific guidance and research to augment existing tools and guides.</a:t>
            </a:r>
          </a:p>
          <a:p>
            <a:r>
              <a:rPr lang="en-US" dirty="0"/>
              <a:t>The process needs to be tailored to data related to pedestrians, and to provide guidance on how to gather needed data.</a:t>
            </a:r>
          </a:p>
          <a:p>
            <a:pPr lvl="1"/>
            <a:endParaRPr lang="en-US" dirty="0"/>
          </a:p>
          <a:p>
            <a:endParaRPr lang="en-US" dirty="0"/>
          </a:p>
          <a:p>
            <a:endParaRPr lang="en-US" dirty="0"/>
          </a:p>
        </p:txBody>
      </p:sp>
      <p:sp>
        <p:nvSpPr>
          <p:cNvPr id="4" name="TextBox 3">
            <a:extLst>
              <a:ext uri="{FF2B5EF4-FFF2-40B4-BE49-F238E27FC236}">
                <a16:creationId xmlns:a16="http://schemas.microsoft.com/office/drawing/2014/main" id="{381ADAD4-1DC6-4892-9AB7-28167A6033BB}"/>
              </a:ext>
            </a:extLst>
          </p:cNvPr>
          <p:cNvSpPr txBox="1"/>
          <p:nvPr/>
        </p:nvSpPr>
        <p:spPr>
          <a:xfrm>
            <a:off x="838200" y="6356350"/>
            <a:ext cx="7646043" cy="369332"/>
          </a:xfrm>
          <a:prstGeom prst="rect">
            <a:avLst/>
          </a:prstGeom>
          <a:noFill/>
        </p:spPr>
        <p:txBody>
          <a:bodyPr wrap="square" rtlCol="0">
            <a:spAutoFit/>
          </a:bodyPr>
          <a:lstStyle/>
          <a:p>
            <a:r>
              <a:rPr lang="en-US" dirty="0">
                <a:solidFill>
                  <a:srgbClr val="FFFF00"/>
                </a:solidFill>
              </a:rPr>
              <a:t>Background</a:t>
            </a:r>
            <a:r>
              <a:rPr lang="en-US" dirty="0"/>
              <a:t> </a:t>
            </a:r>
            <a:r>
              <a:rPr lang="en-US" dirty="0">
                <a:solidFill>
                  <a:schemeClr val="bg2">
                    <a:lumMod val="90000"/>
                  </a:schemeClr>
                </a:solidFill>
              </a:rPr>
              <a:t>| Project Description | Guidebook Overview | Conclusions </a:t>
            </a:r>
          </a:p>
        </p:txBody>
      </p:sp>
    </p:spTree>
    <p:extLst>
      <p:ext uri="{BB962C8B-B14F-4D97-AF65-F5344CB8AC3E}">
        <p14:creationId xmlns:p14="http://schemas.microsoft.com/office/powerpoint/2010/main" val="1945749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9FCD-C97B-45D3-8054-9B98E9D00348}"/>
              </a:ext>
            </a:extLst>
          </p:cNvPr>
          <p:cNvSpPr>
            <a:spLocks noGrp="1"/>
          </p:cNvSpPr>
          <p:nvPr>
            <p:ph type="title"/>
          </p:nvPr>
        </p:nvSpPr>
        <p:spPr/>
        <p:txBody>
          <a:bodyPr/>
          <a:lstStyle/>
          <a:p>
            <a:r>
              <a:rPr lang="en-US" b="1" u="sng" dirty="0">
                <a:solidFill>
                  <a:srgbClr val="01573C"/>
                </a:solidFill>
              </a:rPr>
              <a:t>Project Description</a:t>
            </a:r>
          </a:p>
        </p:txBody>
      </p:sp>
    </p:spTree>
    <p:extLst>
      <p:ext uri="{BB962C8B-B14F-4D97-AF65-F5344CB8AC3E}">
        <p14:creationId xmlns:p14="http://schemas.microsoft.com/office/powerpoint/2010/main" val="2343679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1340</TotalTime>
  <Words>4562</Words>
  <Application>Microsoft Office PowerPoint</Application>
  <PresentationFormat>Widescreen</PresentationFormat>
  <Paragraphs>411</Paragraphs>
  <Slides>37</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Symbol</vt:lpstr>
      <vt:lpstr>Times New Roman</vt:lpstr>
      <vt:lpstr>Office Theme</vt:lpstr>
      <vt:lpstr> NCHRP Research Report 893: Systemic Pedestrian Safety Analysis</vt:lpstr>
      <vt:lpstr>Presentation Overview</vt:lpstr>
      <vt:lpstr>Background</vt:lpstr>
      <vt:lpstr>Tenets of a Systemic Approach*</vt:lpstr>
      <vt:lpstr>Benefits of a Systemic Approach</vt:lpstr>
      <vt:lpstr>Key Takeaway: Systemic Approach Definition</vt:lpstr>
      <vt:lpstr>FHWA’s Systemic Approach to Safety</vt:lpstr>
      <vt:lpstr>Why Do We Need a Systemic Safety Process Specific to Pedestrians?</vt:lpstr>
      <vt:lpstr>Project Description</vt:lpstr>
      <vt:lpstr>Project Objectives</vt:lpstr>
      <vt:lpstr>Key Project Tasks</vt:lpstr>
      <vt:lpstr>Phase I Key Findings</vt:lpstr>
      <vt:lpstr>Phase II Key Findings</vt:lpstr>
      <vt:lpstr>Guidebook Overview</vt:lpstr>
      <vt:lpstr>Guidebook Elements</vt:lpstr>
      <vt:lpstr>Steps in the Guidebook</vt:lpstr>
      <vt:lpstr>Step 1: Define Study Scope</vt:lpstr>
      <vt:lpstr>Step 2: Compile Data</vt:lpstr>
      <vt:lpstr>Step 3: Identify Risk Factors</vt:lpstr>
      <vt:lpstr>Advantages of a Modeling/SPF Approach</vt:lpstr>
      <vt:lpstr>Recommended Method: Identify Risk Factors by Developing Safety Performance Functions</vt:lpstr>
      <vt:lpstr>Alternate Method: Identify Risk Factors from Prior Research</vt:lpstr>
      <vt:lpstr>Alternate Method: Infer Risk Factors from Roadway and Crash Data</vt:lpstr>
      <vt:lpstr>Step 4: Identify Potential Treatment Sites</vt:lpstr>
      <vt:lpstr>Options for Performing Network Screening / Ranking</vt:lpstr>
      <vt:lpstr>Step 5: Select Countermeasures</vt:lpstr>
      <vt:lpstr>Step 5: Select Countermeasures</vt:lpstr>
      <vt:lpstr>Step 5: Example</vt:lpstr>
      <vt:lpstr>Step 6: Refine and Implement Treatment Plan</vt:lpstr>
      <vt:lpstr>Step 7: Evaluate Projects and Process</vt:lpstr>
      <vt:lpstr>Examples with Key Takeaways</vt:lpstr>
      <vt:lpstr>Conclusions</vt:lpstr>
      <vt:lpstr>Limitations and Considerations</vt:lpstr>
      <vt:lpstr>Interagency Collaboration Opportunities</vt:lpstr>
      <vt:lpstr>Future Research Needs</vt:lpstr>
      <vt:lpstr>NCHRP 17-73 Contacts</vt:lpstr>
      <vt:lpstr>NCHRP Research Report 893 </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Systemic Pedestrian Safety Analysis</dc:title>
  <dc:creator>Thomas, Libby J</dc:creator>
  <cp:lastModifiedBy>KMion</cp:lastModifiedBy>
  <cp:revision>140</cp:revision>
  <cp:lastPrinted>2018-09-07T13:43:05Z</cp:lastPrinted>
  <dcterms:created xsi:type="dcterms:W3CDTF">2017-12-11T23:59:16Z</dcterms:created>
  <dcterms:modified xsi:type="dcterms:W3CDTF">2018-09-12T13:39:03Z</dcterms:modified>
</cp:coreProperties>
</file>