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Lst>
  <p:notesMasterIdLst>
    <p:notesMasterId r:id="rId27"/>
  </p:notesMasterIdLst>
  <p:sldIdLst>
    <p:sldId id="257" r:id="rId3"/>
    <p:sldId id="284" r:id="rId4"/>
    <p:sldId id="283" r:id="rId5"/>
    <p:sldId id="256" r:id="rId6"/>
    <p:sldId id="263" r:id="rId7"/>
    <p:sldId id="586" r:id="rId8"/>
    <p:sldId id="268" r:id="rId9"/>
    <p:sldId id="584" r:id="rId10"/>
    <p:sldId id="344" r:id="rId11"/>
    <p:sldId id="346" r:id="rId12"/>
    <p:sldId id="596" r:id="rId13"/>
    <p:sldId id="593" r:id="rId14"/>
    <p:sldId id="599" r:id="rId15"/>
    <p:sldId id="595" r:id="rId16"/>
    <p:sldId id="597" r:id="rId17"/>
    <p:sldId id="594" r:id="rId18"/>
    <p:sldId id="598" r:id="rId19"/>
    <p:sldId id="600" r:id="rId20"/>
    <p:sldId id="590" r:id="rId21"/>
    <p:sldId id="589" r:id="rId22"/>
    <p:sldId id="588" r:id="rId23"/>
    <p:sldId id="592" r:id="rId24"/>
    <p:sldId id="278" r:id="rId25"/>
    <p:sldId id="587" r:id="rId2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Libby J" initials="TLJ" lastIdx="1" clrIdx="0">
    <p:extLst>
      <p:ext uri="{19B8F6BF-5375-455C-9EA6-DF929625EA0E}">
        <p15:presenceInfo xmlns:p15="http://schemas.microsoft.com/office/powerpoint/2012/main" userId="S-1-5-21-344340502-4252695000-2390403120-12067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73C"/>
    <a:srgbClr val="004B8D"/>
    <a:srgbClr val="7ABC69"/>
    <a:srgbClr val="005F63"/>
    <a:srgbClr val="4A72B8"/>
    <a:srgbClr val="70AD47"/>
    <a:srgbClr val="E5B505"/>
    <a:srgbClr val="FAC9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0" autoAdjust="0"/>
    <p:restoredTop sz="51118" autoAdjust="0"/>
  </p:normalViewPr>
  <p:slideViewPr>
    <p:cSldViewPr snapToGrid="0">
      <p:cViewPr varScale="1">
        <p:scale>
          <a:sx n="40" d="100"/>
          <a:sy n="40" d="100"/>
        </p:scale>
        <p:origin x="1062" y="60"/>
      </p:cViewPr>
      <p:guideLst/>
    </p:cSldViewPr>
  </p:slideViewPr>
  <p:notesTextViewPr>
    <p:cViewPr>
      <p:scale>
        <a:sx n="1" d="1"/>
        <a:sy n="1" d="1"/>
      </p:scale>
      <p:origin x="0" y="0"/>
    </p:cViewPr>
  </p:notesTextViewPr>
  <p:notesViewPr>
    <p:cSldViewPr snapToGrid="0">
      <p:cViewPr>
        <p:scale>
          <a:sx n="66" d="100"/>
          <a:sy n="66" d="100"/>
        </p:scale>
        <p:origin x="756" y="-7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3174503703561"/>
          <c:y val="2.7120549594320992E-2"/>
          <c:w val="0.62376704415737949"/>
          <c:h val="0.93565050417618056"/>
        </c:manualLayout>
      </c:layout>
      <c:doughnutChart>
        <c:varyColors val="1"/>
        <c:ser>
          <c:idx val="0"/>
          <c:order val="0"/>
          <c:tx>
            <c:strRef>
              <c:f>Sheet1!$B$1</c:f>
              <c:strCache>
                <c:ptCount val="1"/>
                <c:pt idx="0">
                  <c:v>Sales</c:v>
                </c:pt>
              </c:strCache>
            </c:strRef>
          </c:tx>
          <c:dPt>
            <c:idx val="0"/>
            <c:bubble3D val="0"/>
            <c:spPr>
              <a:solidFill>
                <a:srgbClr val="4A72B8"/>
              </a:solidFill>
              <a:ln w="19050">
                <a:solidFill>
                  <a:schemeClr val="lt1"/>
                </a:solidFill>
              </a:ln>
              <a:effectLst/>
            </c:spPr>
            <c:extLst>
              <c:ext xmlns:c16="http://schemas.microsoft.com/office/drawing/2014/chart" uri="{C3380CC4-5D6E-409C-BE32-E72D297353CC}">
                <c16:uniqueId val="{00000001-22A1-43BB-BEF6-2F0AD93E9AC9}"/>
              </c:ext>
            </c:extLst>
          </c:dPt>
          <c:dPt>
            <c:idx val="1"/>
            <c:bubble3D val="0"/>
            <c:spPr>
              <a:solidFill>
                <a:srgbClr val="FAC90E"/>
              </a:solidFill>
              <a:ln w="19050">
                <a:solidFill>
                  <a:schemeClr val="lt1"/>
                </a:solidFill>
              </a:ln>
              <a:effectLst/>
            </c:spPr>
            <c:extLst>
              <c:ext xmlns:c16="http://schemas.microsoft.com/office/drawing/2014/chart" uri="{C3380CC4-5D6E-409C-BE32-E72D297353CC}">
                <c16:uniqueId val="{00000003-22A1-43BB-BEF6-2F0AD93E9AC9}"/>
              </c:ext>
            </c:extLst>
          </c:dPt>
          <c:dPt>
            <c:idx val="2"/>
            <c:bubble3D val="0"/>
            <c:spPr>
              <a:solidFill>
                <a:srgbClr val="7ABC69"/>
              </a:solidFill>
              <a:ln w="19050">
                <a:noFill/>
              </a:ln>
              <a:effectLst/>
            </c:spPr>
            <c:extLst>
              <c:ext xmlns:c16="http://schemas.microsoft.com/office/drawing/2014/chart" uri="{C3380CC4-5D6E-409C-BE32-E72D297353CC}">
                <c16:uniqueId val="{00000005-22A1-43BB-BEF6-2F0AD93E9AC9}"/>
              </c:ext>
            </c:extLst>
          </c:dPt>
          <c:dPt>
            <c:idx val="3"/>
            <c:bubble3D val="0"/>
            <c:spPr>
              <a:solidFill>
                <a:srgbClr val="005F63"/>
              </a:solidFill>
              <a:ln w="19050">
                <a:solidFill>
                  <a:schemeClr val="lt1"/>
                </a:solidFill>
              </a:ln>
              <a:effectLst/>
            </c:spPr>
            <c:extLst>
              <c:ext xmlns:c16="http://schemas.microsoft.com/office/drawing/2014/chart" uri="{C3380CC4-5D6E-409C-BE32-E72D297353CC}">
                <c16:uniqueId val="{00000007-22A1-43BB-BEF6-2F0AD93E9AC9}"/>
              </c:ext>
            </c:extLst>
          </c:dPt>
          <c:dPt>
            <c:idx val="4"/>
            <c:bubble3D val="0"/>
            <c:spPr>
              <a:solidFill>
                <a:srgbClr val="70AD47"/>
              </a:solidFill>
              <a:ln w="19050">
                <a:solidFill>
                  <a:schemeClr val="lt1"/>
                </a:solidFill>
              </a:ln>
              <a:effectLst/>
            </c:spPr>
            <c:extLst>
              <c:ext xmlns:c16="http://schemas.microsoft.com/office/drawing/2014/chart" uri="{C3380CC4-5D6E-409C-BE32-E72D297353CC}">
                <c16:uniqueId val="{00000009-22A1-43BB-BEF6-2F0AD93E9AC9}"/>
              </c:ext>
            </c:extLst>
          </c:dPt>
          <c:dPt>
            <c:idx val="5"/>
            <c:bubble3D val="0"/>
            <c:spPr>
              <a:solidFill>
                <a:srgbClr val="004B8D"/>
              </a:solidFill>
              <a:ln w="19050">
                <a:solidFill>
                  <a:schemeClr val="lt1"/>
                </a:solidFill>
              </a:ln>
              <a:effectLst/>
            </c:spPr>
            <c:extLst>
              <c:ext xmlns:c16="http://schemas.microsoft.com/office/drawing/2014/chart" uri="{C3380CC4-5D6E-409C-BE32-E72D297353CC}">
                <c16:uniqueId val="{0000000B-22A1-43BB-BEF6-2F0AD93E9AC9}"/>
              </c:ext>
            </c:extLst>
          </c:dPt>
          <c:dLbls>
            <c:dLbl>
              <c:idx val="0"/>
              <c:layout/>
              <c:tx>
                <c:rich>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r>
                      <a:rPr lang="en-US" sz="1600" dirty="0"/>
                      <a:t>Safety</a:t>
                    </a: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2A1-43BB-BEF6-2F0AD93E9AC9}"/>
                </c:ext>
              </c:extLst>
            </c:dLbl>
            <c:dLbl>
              <c:idx val="1"/>
              <c:layout/>
              <c:tx>
                <c:rich>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r>
                      <a:rPr lang="en-US" sz="1600" dirty="0"/>
                      <a:t>Access</a:t>
                    </a: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2A1-43BB-BEF6-2F0AD93E9AC9}"/>
                </c:ext>
              </c:extLst>
            </c:dLbl>
            <c:dLbl>
              <c:idx val="2"/>
              <c:layout>
                <c:manualLayout>
                  <c:x val="-0.24091680245127309"/>
                  <c:y val="-1.5162594952766222E-2"/>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r>
                      <a:rPr lang="en-US" sz="1600" dirty="0"/>
                      <a:t>Community</a:t>
                    </a: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2A1-43BB-BEF6-2F0AD93E9AC9}"/>
                </c:ext>
              </c:extLst>
            </c:dLbl>
            <c:dLbl>
              <c:idx val="3"/>
              <c:layout>
                <c:manualLayout>
                  <c:x val="-1.0108397305647821E-2"/>
                  <c:y val="-0.59892250063426211"/>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r>
                      <a:rPr lang="en-US" sz="1600" dirty="0"/>
                      <a:t>Resiliency</a:t>
                    </a: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2A1-43BB-BEF6-2F0AD93E9AC9}"/>
                </c:ext>
              </c:extLst>
            </c:dLbl>
            <c:dLbl>
              <c:idx val="4"/>
              <c:layout>
                <c:manualLayout>
                  <c:x val="5.0542649808901895E-3"/>
                  <c:y val="-1.010839663517742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r>
                      <a:rPr lang="en-US" sz="1400" dirty="0"/>
                      <a:t>Environment</a:t>
                    </a: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5324330315362095"/>
                      <c:h val="6.0877818735356005E-2"/>
                    </c:manualLayout>
                  </c15:layout>
                </c:ext>
                <c:ext xmlns:c16="http://schemas.microsoft.com/office/drawing/2014/chart" uri="{C3380CC4-5D6E-409C-BE32-E72D297353CC}">
                  <c16:uniqueId val="{00000009-22A1-43BB-BEF6-2F0AD93E9AC9}"/>
                </c:ext>
              </c:extLst>
            </c:dLbl>
            <c:dLbl>
              <c:idx val="5"/>
              <c:layout>
                <c:manualLayout>
                  <c:x val="0.22912367226135064"/>
                  <c:y val="0.61408509558702817"/>
                </c:manualLayout>
              </c:layout>
              <c:tx>
                <c:rich>
                  <a:bodyPr/>
                  <a:lstStyle/>
                  <a:p>
                    <a:r>
                      <a:rPr lang="en-US" sz="1600" dirty="0"/>
                      <a:t>Active</a:t>
                    </a:r>
                    <a:r>
                      <a:rPr lang="en-US" sz="1600" baseline="0" dirty="0"/>
                      <a:t> </a:t>
                    </a:r>
                    <a:br>
                      <a:rPr lang="en-US" sz="1600" baseline="0" dirty="0"/>
                    </a:br>
                    <a:r>
                      <a:rPr lang="en-US" sz="1600" baseline="0" dirty="0"/>
                      <a:t>Travel</a:t>
                    </a:r>
                    <a:endParaRPr lang="en-US" sz="1600"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22A1-43BB-BEF6-2F0AD93E9AC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Sheet1!$A$2:$A$7</c:f>
              <c:strCache>
                <c:ptCount val="6"/>
                <c:pt idx="0">
                  <c:v>Safety</c:v>
                </c:pt>
                <c:pt idx="1">
                  <c:v>Access</c:v>
                </c:pt>
                <c:pt idx="2">
                  <c:v>Community</c:v>
                </c:pt>
                <c:pt idx="3">
                  <c:v>Resiliency</c:v>
                </c:pt>
                <c:pt idx="4">
                  <c:v>Environment</c:v>
                </c:pt>
                <c:pt idx="5">
                  <c:v>Active Travel</c:v>
                </c:pt>
              </c:strCache>
            </c:strRef>
          </c:cat>
          <c:val>
            <c:numRef>
              <c:f>Sheet1!$B$2:$B$7</c:f>
              <c:numCache>
                <c:formatCode>#,##0</c:formatCode>
                <c:ptCount val="6"/>
                <c:pt idx="0">
                  <c:v>17</c:v>
                </c:pt>
                <c:pt idx="1">
                  <c:v>17</c:v>
                </c:pt>
                <c:pt idx="2">
                  <c:v>16.66</c:v>
                </c:pt>
                <c:pt idx="3">
                  <c:v>16.66</c:v>
                </c:pt>
                <c:pt idx="4">
                  <c:v>16.55</c:v>
                </c:pt>
                <c:pt idx="5" formatCode="General">
                  <c:v>17</c:v>
                </c:pt>
              </c:numCache>
            </c:numRef>
          </c:val>
          <c:extLst>
            <c:ext xmlns:c16="http://schemas.microsoft.com/office/drawing/2014/chart" uri="{C3380CC4-5D6E-409C-BE32-E72D297353CC}">
              <c16:uniqueId val="{0000000A-22A1-43BB-BEF6-2F0AD93E9AC9}"/>
            </c:ext>
          </c:extLst>
        </c:ser>
        <c:dLbls>
          <c:showLegendKey val="0"/>
          <c:showVal val="0"/>
          <c:showCatName val="0"/>
          <c:showSerName val="0"/>
          <c:showPercent val="0"/>
          <c:showBubbleSize val="0"/>
          <c:showLeaderLines val="0"/>
        </c:dLbls>
        <c:firstSliceAng val="0"/>
        <c:holeSize val="52"/>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0.16642</cdr:x>
      <cdr:y>0.00687</cdr:y>
    </cdr:from>
    <cdr:to>
      <cdr:x>0.83162</cdr:x>
      <cdr:y>0.99043</cdr:y>
    </cdr:to>
    <cdr:sp macro="" textlink="">
      <cdr:nvSpPr>
        <cdr:cNvPr id="3" name="Oval 2">
          <a:extLst xmlns:a="http://schemas.openxmlformats.org/drawingml/2006/main">
            <a:ext uri="{FF2B5EF4-FFF2-40B4-BE49-F238E27FC236}">
              <a16:creationId xmlns:a16="http://schemas.microsoft.com/office/drawing/2014/main" id="{76802C52-06BE-42BC-AA03-BE516FD424BB}"/>
            </a:ext>
          </a:extLst>
        </cdr:cNvPr>
        <cdr:cNvSpPr/>
      </cdr:nvSpPr>
      <cdr:spPr>
        <a:xfrm xmlns:a="http://schemas.openxmlformats.org/drawingml/2006/main">
          <a:off x="1254543" y="34504"/>
          <a:ext cx="5014426" cy="4942935"/>
        </a:xfrm>
        <a:prstGeom xmlns:a="http://schemas.openxmlformats.org/drawingml/2006/main" prst="ellipse">
          <a:avLst/>
        </a:prstGeom>
        <a:noFill xmlns:a="http://schemas.openxmlformats.org/drawingml/2006/main"/>
        <a:ln xmlns:a="http://schemas.openxmlformats.org/drawingml/2006/main">
          <a:solidFill>
            <a:schemeClr val="bg1">
              <a:lumMod val="65000"/>
            </a:schemeClr>
          </a:solidFill>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dirty="0"/>
          </a:p>
        </p:txBody>
      </p:sp>
      <p:sp>
        <p:nvSpPr>
          <p:cNvPr id="3" name="Date Placeholder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4F4A5D76-09C3-4AE2-8263-C58A76D70C17}" type="datetimeFigureOut">
              <a:rPr lang="en-US" smtClean="0"/>
              <a:t>11/25/2019</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6" tIns="48328" rIns="96656" bIns="48328" rtlCol="0" anchor="ctr"/>
          <a:lstStyle/>
          <a:p>
            <a:endParaRPr lang="en-US" dirty="0"/>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DD5BB9BF-9A6A-4C66-867B-B9C8A91AFFE5}" type="slidenum">
              <a:rPr lang="en-US" smtClean="0"/>
              <a:t>‹#›</a:t>
            </a:fld>
            <a:endParaRPr lang="en-US" dirty="0"/>
          </a:p>
        </p:txBody>
      </p:sp>
    </p:spTree>
    <p:extLst>
      <p:ext uri="{BB962C8B-B14F-4D97-AF65-F5344CB8AC3E}">
        <p14:creationId xmlns:p14="http://schemas.microsoft.com/office/powerpoint/2010/main" val="4127023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54">
              <a:defRPr/>
            </a:pPr>
            <a:fld id="{C756BF2A-9BE7-4151-B6E6-A57537BDA33F}" type="slidenum">
              <a:rPr lang="en-US">
                <a:solidFill>
                  <a:prstClr val="black"/>
                </a:solidFill>
                <a:latin typeface="Calibri" panose="020F0502020204030204"/>
              </a:rPr>
              <a:pPr defTabSz="966554">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7010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5BB9BF-9A6A-4C66-867B-B9C8A91AFFE5}" type="slidenum">
              <a:rPr lang="en-US" smtClean="0"/>
              <a:t>19</a:t>
            </a:fld>
            <a:endParaRPr lang="en-US" dirty="0"/>
          </a:p>
        </p:txBody>
      </p:sp>
    </p:spTree>
    <p:extLst>
      <p:ext uri="{BB962C8B-B14F-4D97-AF65-F5344CB8AC3E}">
        <p14:creationId xmlns:p14="http://schemas.microsoft.com/office/powerpoint/2010/main" val="2161785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research problem statements, many include research objectives or sub-tasks that focus on equity issues. As we mentioned in slide 20, equity was a primary consideration used to prioritize research gaps, so nearly all the projects touch on some element of transportation or health equity. In particular, three projects focus explicitly on equity: Number 7 aims at developing health equity performance measures; Number 8 looks at how disparities in rural population health can be addressed through improved trail network development and coordination; and Number 10 focuses on research to understand the needs of older adults and address disparities in meeting those transportation needs.</a:t>
            </a:r>
          </a:p>
        </p:txBody>
      </p:sp>
      <p:sp>
        <p:nvSpPr>
          <p:cNvPr id="4" name="Slide Number Placeholder 3"/>
          <p:cNvSpPr>
            <a:spLocks noGrp="1"/>
          </p:cNvSpPr>
          <p:nvPr>
            <p:ph type="sldNum" sz="quarter" idx="5"/>
          </p:nvPr>
        </p:nvSpPr>
        <p:spPr/>
        <p:txBody>
          <a:bodyPr/>
          <a:lstStyle/>
          <a:p>
            <a:fld id="{DD5BB9BF-9A6A-4C66-867B-B9C8A91AFFE5}" type="slidenum">
              <a:rPr lang="en-US" smtClean="0"/>
              <a:t>21</a:t>
            </a:fld>
            <a:endParaRPr lang="en-US" dirty="0"/>
          </a:p>
        </p:txBody>
      </p:sp>
    </p:spTree>
    <p:extLst>
      <p:ext uri="{BB962C8B-B14F-4D97-AF65-F5344CB8AC3E}">
        <p14:creationId xmlns:p14="http://schemas.microsoft.com/office/powerpoint/2010/main" val="1117648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54">
              <a:defRPr/>
            </a:pPr>
            <a:fld id="{C756BF2A-9BE7-4151-B6E6-A57537BDA33F}" type="slidenum">
              <a:rPr lang="en-US">
                <a:solidFill>
                  <a:prstClr val="black"/>
                </a:solidFill>
                <a:latin typeface="Calibri" panose="020F0502020204030204"/>
              </a:rPr>
              <a:pPr defTabSz="966554">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29317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56BF2A-9BE7-4151-B6E6-A57537BDA33F}" type="slidenum">
              <a:rPr lang="en-US" smtClean="0"/>
              <a:t>3</a:t>
            </a:fld>
            <a:endParaRPr lang="en-US" dirty="0"/>
          </a:p>
        </p:txBody>
      </p:sp>
    </p:spTree>
    <p:extLst>
      <p:ext uri="{BB962C8B-B14F-4D97-AF65-F5344CB8AC3E}">
        <p14:creationId xmlns:p14="http://schemas.microsoft.com/office/powerpoint/2010/main" val="890222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asked numerous interviewees what they meant when they talked about health, and we reviewed many studies and gray literature to see what was considered in/bound or not. We found that 5 key topics were consistently described: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Access – easy/affordable access to destinations (including schools, jobs, healthcare, healthy foods)</a:t>
            </a:r>
          </a:p>
          <a:p>
            <a:pPr marL="171450" indent="-171450">
              <a:buFont typeface="Arial" panose="020B0604020202020204" pitchFamily="34" charset="0"/>
              <a:buChar char="•"/>
            </a:pPr>
            <a:r>
              <a:rPr lang="en-US" dirty="0"/>
              <a:t>Active travel/physical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Community – a number of agencies spoke to the role of transportation agencies in supporting broader quality of life, community well-being, cohesion, and talked about ways that they were going about measuring this, including looking at traffic stress, mental health, affordability, etc.</a:t>
            </a:r>
          </a:p>
          <a:p>
            <a:pPr marL="171450" indent="-171450">
              <a:buFont typeface="Arial" panose="020B0604020202020204" pitchFamily="34" charset="0"/>
              <a:buChar char="•"/>
            </a:pPr>
            <a:r>
              <a:rPr lang="en-US" dirty="0"/>
              <a:t>Exposure to environmental risk (noise, air, water quality)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Safety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Later in the project, we began to see some studies and comments emerge around resiliency, and we heard from Departments of Transportation (DOTs) that there may be an interest in seeing how sustainable infrastructure can be integrated into recovery plans. This topic came up a bit later in our review process than the others and was not part of the original set of health areas we included in the survey or lit review, but we determined that it was within scope and so it is woven into some sections of the Final Report.</a:t>
            </a:r>
          </a:p>
          <a:p>
            <a:endParaRPr lang="en-US" dirty="0"/>
          </a:p>
          <a:p>
            <a:r>
              <a:rPr lang="en-US" dirty="0"/>
              <a:t>Recognizing these six (somewhat inter-related) domains in which transportation agency practices can influence health helped us early in the project to both define and expand the breadth of the literature we included in the search for materials to inform research needs.</a:t>
            </a:r>
          </a:p>
        </p:txBody>
      </p:sp>
      <p:sp>
        <p:nvSpPr>
          <p:cNvPr id="4" name="Slide Number Placeholder 3"/>
          <p:cNvSpPr>
            <a:spLocks noGrp="1"/>
          </p:cNvSpPr>
          <p:nvPr>
            <p:ph type="sldNum" sz="quarter" idx="10"/>
          </p:nvPr>
        </p:nvSpPr>
        <p:spPr/>
        <p:txBody>
          <a:bodyPr/>
          <a:lstStyle/>
          <a:p>
            <a:fld id="{12AA0618-FAF0-4E45-9A1B-741F3298D5BB}" type="slidenum">
              <a:rPr lang="en-US" smtClean="0"/>
              <a:t>4</a:t>
            </a:fld>
            <a:endParaRPr lang="en-US" dirty="0"/>
          </a:p>
        </p:txBody>
      </p:sp>
    </p:spTree>
    <p:extLst>
      <p:ext uri="{BB962C8B-B14F-4D97-AF65-F5344CB8AC3E}">
        <p14:creationId xmlns:p14="http://schemas.microsoft.com/office/powerpoint/2010/main" val="2876610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6E77097-2999-4DD3-B432-9EAE04E6F742}" type="slidenum">
              <a:rPr lang="en-US" smtClean="0"/>
              <a:t>5</a:t>
            </a:fld>
            <a:endParaRPr lang="en-US" dirty="0"/>
          </a:p>
        </p:txBody>
      </p:sp>
    </p:spTree>
    <p:extLst>
      <p:ext uri="{BB962C8B-B14F-4D97-AF65-F5344CB8AC3E}">
        <p14:creationId xmlns:p14="http://schemas.microsoft.com/office/powerpoint/2010/main" val="358433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Priorities we heard in our kick off call and with subsequent feedback from our panel members.</a:t>
            </a:r>
          </a:p>
          <a:p>
            <a:endParaRPr lang="en-US" dirty="0"/>
          </a:p>
        </p:txBody>
      </p:sp>
      <p:sp>
        <p:nvSpPr>
          <p:cNvPr id="4" name="Slide Number Placeholder 3"/>
          <p:cNvSpPr>
            <a:spLocks noGrp="1"/>
          </p:cNvSpPr>
          <p:nvPr>
            <p:ph type="sldNum" sz="quarter" idx="10"/>
          </p:nvPr>
        </p:nvSpPr>
        <p:spPr/>
        <p:txBody>
          <a:bodyPr/>
          <a:lstStyle/>
          <a:p>
            <a:fld id="{12AA0618-FAF0-4E45-9A1B-741F3298D5BB}" type="slidenum">
              <a:rPr lang="en-US" smtClean="0"/>
              <a:t>7</a:t>
            </a:fld>
            <a:endParaRPr lang="en-US" dirty="0"/>
          </a:p>
        </p:txBody>
      </p:sp>
    </p:spTree>
    <p:extLst>
      <p:ext uri="{BB962C8B-B14F-4D97-AF65-F5344CB8AC3E}">
        <p14:creationId xmlns:p14="http://schemas.microsoft.com/office/powerpoint/2010/main" val="3940128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Research team members searched, gathered, and screened potentially relevant studies, agency reports, and strategic research agendas. More than 300 articles were considered relevant and were referenced in the Final Report. The team also collected health-related research needs statements.</a:t>
            </a:r>
          </a:p>
          <a:p>
            <a:endParaRPr lang="en-US" dirty="0"/>
          </a:p>
          <a:p>
            <a:r>
              <a:rPr lang="en-US" dirty="0"/>
              <a:t>Search terms: 50+ terms </a:t>
            </a:r>
          </a:p>
          <a:p>
            <a:r>
              <a:rPr lang="en-US" dirty="0"/>
              <a:t>Sources: TRID, RNS, RiP, PubMed, Cochrane Library, Articles+, individual websites, Google and Google Scholar, works cited/reference lists</a:t>
            </a:r>
          </a:p>
          <a:p>
            <a:r>
              <a:rPr lang="en-US" dirty="0"/>
              <a:t>Literature screening and tagging: </a:t>
            </a:r>
          </a:p>
          <a:p>
            <a:pPr lvl="1"/>
            <a:r>
              <a:rPr lang="en-US" dirty="0"/>
              <a:t>Systematic review of abstracts by multiple team members</a:t>
            </a:r>
          </a:p>
          <a:p>
            <a:pPr lvl="1"/>
            <a:r>
              <a:rPr lang="en-US" dirty="0"/>
              <a:t>Identification of priority and secondary articles</a:t>
            </a:r>
          </a:p>
          <a:p>
            <a:pPr lvl="1"/>
            <a:r>
              <a:rPr lang="en-US" dirty="0"/>
              <a:t>Tagging of key topics (for cross referencing with health domains/outcomes, transportation processes, study types)</a:t>
            </a:r>
          </a:p>
          <a:p>
            <a:endParaRPr lang="en-US" dirty="0"/>
          </a:p>
        </p:txBody>
      </p:sp>
      <p:sp>
        <p:nvSpPr>
          <p:cNvPr id="4" name="Slide Number Placeholder 3"/>
          <p:cNvSpPr>
            <a:spLocks noGrp="1"/>
          </p:cNvSpPr>
          <p:nvPr>
            <p:ph type="sldNum" sz="quarter" idx="10"/>
          </p:nvPr>
        </p:nvSpPr>
        <p:spPr/>
        <p:txBody>
          <a:bodyPr/>
          <a:lstStyle/>
          <a:p>
            <a:fld id="{12AA0618-FAF0-4E45-9A1B-741F3298D5BB}" type="slidenum">
              <a:rPr lang="en-US" smtClean="0"/>
              <a:t>9</a:t>
            </a:fld>
            <a:endParaRPr lang="en-US" dirty="0"/>
          </a:p>
        </p:txBody>
      </p:sp>
    </p:spTree>
    <p:extLst>
      <p:ext uri="{BB962C8B-B14F-4D97-AF65-F5344CB8AC3E}">
        <p14:creationId xmlns:p14="http://schemas.microsoft.com/office/powerpoint/2010/main" val="1188457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conducted 22 interviews with individuals or small groups, from:</a:t>
            </a:r>
          </a:p>
          <a:p>
            <a:pPr lvl="0"/>
            <a:r>
              <a:rPr lang="en-US" sz="1200" kern="1200" dirty="0">
                <a:solidFill>
                  <a:schemeClr val="tx1"/>
                </a:solidFill>
                <a:effectLst/>
                <a:latin typeface="+mn-lt"/>
                <a:ea typeface="+mn-ea"/>
                <a:cs typeface="+mn-cs"/>
              </a:rPr>
              <a:t>State agencies: </a:t>
            </a:r>
          </a:p>
          <a:p>
            <a:pPr lvl="2"/>
            <a:r>
              <a:rPr lang="en-US" sz="1200" kern="1200" dirty="0">
                <a:solidFill>
                  <a:schemeClr val="tx1"/>
                </a:solidFill>
                <a:effectLst/>
                <a:latin typeface="+mn-lt"/>
                <a:ea typeface="+mn-ea"/>
                <a:cs typeface="+mn-cs"/>
              </a:rPr>
              <a:t>Massachusetts Department of Transportation</a:t>
            </a:r>
          </a:p>
          <a:p>
            <a:pPr lvl="2"/>
            <a:r>
              <a:rPr lang="en-US" sz="1200" kern="1200" dirty="0">
                <a:solidFill>
                  <a:schemeClr val="tx1"/>
                </a:solidFill>
                <a:effectLst/>
                <a:latin typeface="+mn-lt"/>
                <a:ea typeface="+mn-ea"/>
                <a:cs typeface="+mn-cs"/>
              </a:rPr>
              <a:t>Florida Department of Transportation</a:t>
            </a:r>
          </a:p>
          <a:p>
            <a:pPr lvl="2"/>
            <a:r>
              <a:rPr lang="en-US" sz="1200" kern="1200" dirty="0">
                <a:solidFill>
                  <a:schemeClr val="tx1"/>
                </a:solidFill>
                <a:effectLst/>
                <a:latin typeface="+mn-lt"/>
                <a:ea typeface="+mn-ea"/>
                <a:cs typeface="+mn-cs"/>
              </a:rPr>
              <a:t>California Department of Transportation</a:t>
            </a:r>
          </a:p>
          <a:p>
            <a:pPr lvl="2"/>
            <a:r>
              <a:rPr lang="en-US" sz="1200" kern="1200" dirty="0">
                <a:solidFill>
                  <a:schemeClr val="tx1"/>
                </a:solidFill>
                <a:effectLst/>
                <a:latin typeface="+mn-lt"/>
                <a:ea typeface="+mn-ea"/>
                <a:cs typeface="+mn-cs"/>
              </a:rPr>
              <a:t>North Carolina Department of Transportation</a:t>
            </a:r>
          </a:p>
          <a:p>
            <a:pPr lvl="2"/>
            <a:r>
              <a:rPr lang="en-US" sz="1200" kern="1200" dirty="0">
                <a:solidFill>
                  <a:schemeClr val="tx1"/>
                </a:solidFill>
                <a:effectLst/>
                <a:latin typeface="+mn-lt"/>
                <a:ea typeface="+mn-ea"/>
                <a:cs typeface="+mn-cs"/>
              </a:rPr>
              <a:t>Iowa Department of Transportation</a:t>
            </a:r>
          </a:p>
          <a:p>
            <a:pPr lvl="2"/>
            <a:r>
              <a:rPr lang="en-US" sz="1200" kern="1200" dirty="0">
                <a:solidFill>
                  <a:schemeClr val="tx1"/>
                </a:solidFill>
                <a:effectLst/>
                <a:latin typeface="+mn-lt"/>
                <a:ea typeface="+mn-ea"/>
                <a:cs typeface="+mn-cs"/>
              </a:rPr>
              <a:t>Oregon Department of Public Health</a:t>
            </a:r>
          </a:p>
          <a:p>
            <a:pPr lvl="2"/>
            <a:r>
              <a:rPr lang="en-US" sz="1200" kern="1200" dirty="0">
                <a:solidFill>
                  <a:schemeClr val="tx1"/>
                </a:solidFill>
                <a:effectLst/>
                <a:latin typeface="+mn-lt"/>
                <a:ea typeface="+mn-ea"/>
                <a:cs typeface="+mn-cs"/>
              </a:rPr>
              <a:t>Minnesota Department of Public Health</a:t>
            </a:r>
          </a:p>
          <a:p>
            <a:pPr lvl="0"/>
            <a:r>
              <a:rPr lang="en-US" sz="1200" kern="1200" dirty="0">
                <a:solidFill>
                  <a:schemeClr val="tx1"/>
                </a:solidFill>
                <a:effectLst/>
                <a:latin typeface="+mn-lt"/>
                <a:ea typeface="+mn-ea"/>
                <a:cs typeface="+mn-cs"/>
              </a:rPr>
              <a:t>City or regional agencies:</a:t>
            </a:r>
          </a:p>
          <a:p>
            <a:pPr lvl="2"/>
            <a:r>
              <a:rPr lang="en-US" sz="1200" kern="1200" dirty="0">
                <a:solidFill>
                  <a:schemeClr val="tx1"/>
                </a:solidFill>
                <a:effectLst/>
                <a:latin typeface="+mn-lt"/>
                <a:ea typeface="+mn-ea"/>
                <a:cs typeface="+mn-cs"/>
              </a:rPr>
              <a:t>Arlington County, VA</a:t>
            </a:r>
          </a:p>
          <a:p>
            <a:pPr lvl="2"/>
            <a:r>
              <a:rPr lang="en-US" sz="1200" kern="1200" dirty="0">
                <a:solidFill>
                  <a:schemeClr val="tx1"/>
                </a:solidFill>
                <a:effectLst/>
                <a:latin typeface="+mn-lt"/>
                <a:ea typeface="+mn-ea"/>
                <a:cs typeface="+mn-cs"/>
              </a:rPr>
              <a:t>Kane County, IL</a:t>
            </a:r>
          </a:p>
          <a:p>
            <a:pPr lvl="2"/>
            <a:r>
              <a:rPr lang="en-US" sz="1200" kern="1200" dirty="0">
                <a:solidFill>
                  <a:schemeClr val="tx1"/>
                </a:solidFill>
                <a:effectLst/>
                <a:latin typeface="+mn-lt"/>
                <a:ea typeface="+mn-ea"/>
                <a:cs typeface="+mn-cs"/>
              </a:rPr>
              <a:t>Washington County, OR</a:t>
            </a:r>
          </a:p>
          <a:p>
            <a:pPr lvl="2"/>
            <a:r>
              <a:rPr lang="en-US" sz="1200" kern="1200" dirty="0">
                <a:solidFill>
                  <a:schemeClr val="tx1"/>
                </a:solidFill>
                <a:effectLst/>
                <a:latin typeface="+mn-lt"/>
                <a:ea typeface="+mn-ea"/>
                <a:cs typeface="+mn-cs"/>
              </a:rPr>
              <a:t>Delaware County, PA</a:t>
            </a:r>
          </a:p>
          <a:p>
            <a:pPr lvl="2"/>
            <a:r>
              <a:rPr lang="en-US" sz="1200" kern="1200" dirty="0">
                <a:solidFill>
                  <a:schemeClr val="tx1"/>
                </a:solidFill>
                <a:effectLst/>
                <a:latin typeface="+mn-lt"/>
                <a:ea typeface="+mn-ea"/>
                <a:cs typeface="+mn-cs"/>
              </a:rPr>
              <a:t>San Francisco Department of Public Health</a:t>
            </a:r>
          </a:p>
          <a:p>
            <a:pPr lvl="2"/>
            <a:r>
              <a:rPr lang="en-US" sz="1200" kern="1200" dirty="0">
                <a:solidFill>
                  <a:schemeClr val="tx1"/>
                </a:solidFill>
                <a:effectLst/>
                <a:latin typeface="+mn-lt"/>
                <a:ea typeface="+mn-ea"/>
                <a:cs typeface="+mn-cs"/>
              </a:rPr>
              <a:t>Centralina Council of Governments (Charlotte, NC, region).</a:t>
            </a:r>
          </a:p>
          <a:p>
            <a:pPr lvl="2"/>
            <a:r>
              <a:rPr lang="en-US" sz="1200" kern="1200" dirty="0">
                <a:solidFill>
                  <a:schemeClr val="tx1"/>
                </a:solidFill>
                <a:effectLst/>
                <a:latin typeface="+mn-lt"/>
                <a:ea typeface="+mn-ea"/>
                <a:cs typeface="+mn-cs"/>
              </a:rPr>
              <a:t>Columbus, IN</a:t>
            </a:r>
          </a:p>
          <a:p>
            <a:pPr lvl="2"/>
            <a:r>
              <a:rPr lang="en-US" sz="1200" kern="1200" dirty="0">
                <a:solidFill>
                  <a:schemeClr val="tx1"/>
                </a:solidFill>
                <a:effectLst/>
                <a:latin typeface="+mn-lt"/>
                <a:ea typeface="+mn-ea"/>
                <a:cs typeface="+mn-cs"/>
              </a:rPr>
              <a:t>LA Metro (the Los Angeles, CA Transit Authority)</a:t>
            </a:r>
          </a:p>
          <a:p>
            <a:pPr lvl="0"/>
            <a:r>
              <a:rPr lang="en-US" sz="1200" kern="1200" dirty="0">
                <a:solidFill>
                  <a:schemeClr val="tx1"/>
                </a:solidFill>
                <a:effectLst/>
                <a:latin typeface="+mn-lt"/>
                <a:ea typeface="+mn-ea"/>
                <a:cs typeface="+mn-cs"/>
              </a:rPr>
              <a:t>Members of TRB’s Health and Transportation Subcommittee</a:t>
            </a:r>
          </a:p>
          <a:p>
            <a:pPr lvl="0"/>
            <a:r>
              <a:rPr lang="en-US" sz="1200" kern="1200" dirty="0">
                <a:solidFill>
                  <a:schemeClr val="tx1"/>
                </a:solidFill>
                <a:effectLst/>
                <a:latin typeface="+mn-lt"/>
                <a:ea typeface="+mn-ea"/>
                <a:cs typeface="+mn-cs"/>
              </a:rPr>
              <a:t>Members of TRB’s Arterials and Health Task Force</a:t>
            </a:r>
          </a:p>
          <a:p>
            <a:pPr lvl="0"/>
            <a:r>
              <a:rPr lang="en-US" sz="1200" kern="1200" dirty="0">
                <a:solidFill>
                  <a:schemeClr val="tx1"/>
                </a:solidFill>
                <a:effectLst/>
                <a:latin typeface="+mn-lt"/>
                <a:ea typeface="+mn-ea"/>
                <a:cs typeface="+mn-cs"/>
              </a:rPr>
              <a:t>USDOT Office of Secretary </a:t>
            </a:r>
          </a:p>
          <a:p>
            <a:pPr lvl="0"/>
            <a:r>
              <a:rPr lang="en-US" sz="1200" kern="1200" dirty="0">
                <a:solidFill>
                  <a:schemeClr val="tx1"/>
                </a:solidFill>
                <a:effectLst/>
                <a:latin typeface="+mn-lt"/>
                <a:ea typeface="+mn-ea"/>
                <a:cs typeface="+mn-cs"/>
              </a:rPr>
              <a:t>CDC (including representatives from physical activity, policy, and injury prevention branches)</a:t>
            </a:r>
          </a:p>
          <a:p>
            <a:pPr lvl="0"/>
            <a:r>
              <a:rPr lang="en-US" sz="1200" kern="1200" dirty="0">
                <a:solidFill>
                  <a:schemeClr val="tx1"/>
                </a:solidFill>
                <a:effectLst/>
                <a:latin typeface="+mn-lt"/>
                <a:ea typeface="+mn-ea"/>
                <a:cs typeface="+mn-cs"/>
              </a:rPr>
              <a:t>Private consulting firms (working with municipalities on transportation plans and projects)</a:t>
            </a:r>
          </a:p>
          <a:p>
            <a:endParaRPr lang="en-US" dirty="0"/>
          </a:p>
        </p:txBody>
      </p:sp>
      <p:sp>
        <p:nvSpPr>
          <p:cNvPr id="4" name="Slide Number Placeholder 3"/>
          <p:cNvSpPr>
            <a:spLocks noGrp="1"/>
          </p:cNvSpPr>
          <p:nvPr>
            <p:ph type="sldNum" sz="quarter" idx="5"/>
          </p:nvPr>
        </p:nvSpPr>
        <p:spPr/>
        <p:txBody>
          <a:bodyPr/>
          <a:lstStyle/>
          <a:p>
            <a:fld id="{DD5BB9BF-9A6A-4C66-867B-B9C8A91AFFE5}" type="slidenum">
              <a:rPr lang="en-US" smtClean="0"/>
              <a:t>10</a:t>
            </a:fld>
            <a:endParaRPr lang="en-US" dirty="0"/>
          </a:p>
        </p:txBody>
      </p:sp>
    </p:spTree>
    <p:extLst>
      <p:ext uri="{BB962C8B-B14F-4D97-AF65-F5344CB8AC3E}">
        <p14:creationId xmlns:p14="http://schemas.microsoft.com/office/powerpoint/2010/main" val="801634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5BB9BF-9A6A-4C66-867B-B9C8A91AFFE5}" type="slidenum">
              <a:rPr lang="en-US" smtClean="0"/>
              <a:t>12</a:t>
            </a:fld>
            <a:endParaRPr lang="en-US" dirty="0"/>
          </a:p>
        </p:txBody>
      </p:sp>
    </p:spTree>
    <p:extLst>
      <p:ext uri="{BB962C8B-B14F-4D97-AF65-F5344CB8AC3E}">
        <p14:creationId xmlns:p14="http://schemas.microsoft.com/office/powerpoint/2010/main" val="2918145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657AC5-8B72-4484-B928-FEC448A1187E}"/>
              </a:ext>
            </a:extLst>
          </p:cNvPr>
          <p:cNvSpPr/>
          <p:nvPr userDrawn="1"/>
        </p:nvSpPr>
        <p:spPr>
          <a:xfrm>
            <a:off x="0" y="6074981"/>
            <a:ext cx="12192000" cy="783021"/>
          </a:xfrm>
          <a:prstGeom prst="rect">
            <a:avLst/>
          </a:prstGeom>
          <a:solidFill>
            <a:srgbClr val="015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3931302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A72C8-CA51-48CD-8FD1-8EFB770C4514}" type="datetimeFigureOut">
              <a:rPr lang="en-US" smtClean="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82ADAA-A532-4DF8-A64F-A45A76784564}" type="slidenum">
              <a:rPr lang="en-US" smtClean="0"/>
              <a:t>‹#›</a:t>
            </a:fld>
            <a:endParaRPr lang="en-US" dirty="0"/>
          </a:p>
        </p:txBody>
      </p:sp>
    </p:spTree>
    <p:extLst>
      <p:ext uri="{BB962C8B-B14F-4D97-AF65-F5344CB8AC3E}">
        <p14:creationId xmlns:p14="http://schemas.microsoft.com/office/powerpoint/2010/main" val="315639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A72C8-CA51-48CD-8FD1-8EFB770C4514}" type="datetimeFigureOut">
              <a:rPr lang="en-US" smtClean="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82ADAA-A532-4DF8-A64F-A45A76784564}" type="slidenum">
              <a:rPr lang="en-US" smtClean="0"/>
              <a:t>‹#›</a:t>
            </a:fld>
            <a:endParaRPr lang="en-US" dirty="0"/>
          </a:p>
        </p:txBody>
      </p:sp>
    </p:spTree>
    <p:extLst>
      <p:ext uri="{BB962C8B-B14F-4D97-AF65-F5344CB8AC3E}">
        <p14:creationId xmlns:p14="http://schemas.microsoft.com/office/powerpoint/2010/main" val="2630231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B781FC-4691-4AAD-8542-975C00271165}" type="datetimeFigureOut">
              <a:rPr lang="en-US" smtClean="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E93DEC-E855-4E12-BC77-2E2AC65448A0}" type="slidenum">
              <a:rPr lang="en-US" smtClean="0"/>
              <a:t>‹#›</a:t>
            </a:fld>
            <a:endParaRPr lang="en-US" dirty="0"/>
          </a:p>
        </p:txBody>
      </p:sp>
    </p:spTree>
    <p:extLst>
      <p:ext uri="{BB962C8B-B14F-4D97-AF65-F5344CB8AC3E}">
        <p14:creationId xmlns:p14="http://schemas.microsoft.com/office/powerpoint/2010/main" val="1390895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B781FC-4691-4AAD-8542-975C00271165}" type="datetimeFigureOut">
              <a:rPr lang="en-US" smtClean="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E93DEC-E855-4E12-BC77-2E2AC65448A0}" type="slidenum">
              <a:rPr lang="en-US" smtClean="0"/>
              <a:t>‹#›</a:t>
            </a:fld>
            <a:endParaRPr lang="en-US" dirty="0"/>
          </a:p>
        </p:txBody>
      </p:sp>
    </p:spTree>
    <p:extLst>
      <p:ext uri="{BB962C8B-B14F-4D97-AF65-F5344CB8AC3E}">
        <p14:creationId xmlns:p14="http://schemas.microsoft.com/office/powerpoint/2010/main" val="507649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B781FC-4691-4AAD-8542-975C00271165}" type="datetimeFigureOut">
              <a:rPr lang="en-US" smtClean="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E93DEC-E855-4E12-BC77-2E2AC65448A0}" type="slidenum">
              <a:rPr lang="en-US" smtClean="0"/>
              <a:t>‹#›</a:t>
            </a:fld>
            <a:endParaRPr lang="en-US" dirty="0"/>
          </a:p>
        </p:txBody>
      </p:sp>
    </p:spTree>
    <p:extLst>
      <p:ext uri="{BB962C8B-B14F-4D97-AF65-F5344CB8AC3E}">
        <p14:creationId xmlns:p14="http://schemas.microsoft.com/office/powerpoint/2010/main" val="3174844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B781FC-4691-4AAD-8542-975C00271165}" type="datetimeFigureOut">
              <a:rPr lang="en-US" smtClean="0"/>
              <a:t>11/25/2019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E93DEC-E855-4E12-BC77-2E2AC65448A0}" type="slidenum">
              <a:rPr lang="en-US" smtClean="0"/>
              <a:t>‹#›</a:t>
            </a:fld>
            <a:endParaRPr lang="en-US" dirty="0"/>
          </a:p>
        </p:txBody>
      </p:sp>
    </p:spTree>
    <p:extLst>
      <p:ext uri="{BB962C8B-B14F-4D97-AF65-F5344CB8AC3E}">
        <p14:creationId xmlns:p14="http://schemas.microsoft.com/office/powerpoint/2010/main" val="2610101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B781FC-4691-4AAD-8542-975C00271165}" type="datetimeFigureOut">
              <a:rPr lang="en-US" smtClean="0"/>
              <a:t>11/25/2019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E93DEC-E855-4E12-BC77-2E2AC65448A0}" type="slidenum">
              <a:rPr lang="en-US" smtClean="0"/>
              <a:t>‹#›</a:t>
            </a:fld>
            <a:endParaRPr lang="en-US" dirty="0"/>
          </a:p>
        </p:txBody>
      </p:sp>
    </p:spTree>
    <p:extLst>
      <p:ext uri="{BB962C8B-B14F-4D97-AF65-F5344CB8AC3E}">
        <p14:creationId xmlns:p14="http://schemas.microsoft.com/office/powerpoint/2010/main" val="2912749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B781FC-4691-4AAD-8542-975C00271165}" type="datetimeFigureOut">
              <a:rPr lang="en-US" smtClean="0"/>
              <a:t>11/25/2019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E93DEC-E855-4E12-BC77-2E2AC65448A0}" type="slidenum">
              <a:rPr lang="en-US" smtClean="0"/>
              <a:t>‹#›</a:t>
            </a:fld>
            <a:endParaRPr lang="en-US" dirty="0"/>
          </a:p>
        </p:txBody>
      </p:sp>
    </p:spTree>
    <p:extLst>
      <p:ext uri="{BB962C8B-B14F-4D97-AF65-F5344CB8AC3E}">
        <p14:creationId xmlns:p14="http://schemas.microsoft.com/office/powerpoint/2010/main" val="2841058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B781FC-4691-4AAD-8542-975C00271165}" type="datetimeFigureOut">
              <a:rPr lang="en-US" smtClean="0"/>
              <a:t>11/25/2019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E93DEC-E855-4E12-BC77-2E2AC65448A0}" type="slidenum">
              <a:rPr lang="en-US" smtClean="0"/>
              <a:t>‹#›</a:t>
            </a:fld>
            <a:endParaRPr lang="en-US" dirty="0"/>
          </a:p>
        </p:txBody>
      </p:sp>
    </p:spTree>
    <p:extLst>
      <p:ext uri="{BB962C8B-B14F-4D97-AF65-F5344CB8AC3E}">
        <p14:creationId xmlns:p14="http://schemas.microsoft.com/office/powerpoint/2010/main" val="1887411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B781FC-4691-4AAD-8542-975C00271165}" type="datetimeFigureOut">
              <a:rPr lang="en-US" smtClean="0"/>
              <a:t>11/25/2019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E93DEC-E855-4E12-BC77-2E2AC65448A0}" type="slidenum">
              <a:rPr lang="en-US" smtClean="0"/>
              <a:t>‹#›</a:t>
            </a:fld>
            <a:endParaRPr lang="en-US" dirty="0"/>
          </a:p>
        </p:txBody>
      </p:sp>
    </p:spTree>
    <p:extLst>
      <p:ext uri="{BB962C8B-B14F-4D97-AF65-F5344CB8AC3E}">
        <p14:creationId xmlns:p14="http://schemas.microsoft.com/office/powerpoint/2010/main" val="3373707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10C902-4482-4B50-9FB1-A064DE062B03}"/>
              </a:ext>
            </a:extLst>
          </p:cNvPr>
          <p:cNvSpPr/>
          <p:nvPr userDrawn="1"/>
        </p:nvSpPr>
        <p:spPr>
          <a:xfrm>
            <a:off x="0" y="6074981"/>
            <a:ext cx="12192000" cy="783021"/>
          </a:xfrm>
          <a:prstGeom prst="rect">
            <a:avLst/>
          </a:prstGeom>
          <a:solidFill>
            <a:srgbClr val="015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01573C"/>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E82ADAA-A532-4DF8-A64F-A45A76784564}" type="slidenum">
              <a:rPr lang="en-US" smtClean="0"/>
              <a:pPr/>
              <a:t>‹#›</a:t>
            </a:fld>
            <a:endParaRPr lang="en-US" dirty="0"/>
          </a:p>
        </p:txBody>
      </p:sp>
    </p:spTree>
    <p:extLst>
      <p:ext uri="{BB962C8B-B14F-4D97-AF65-F5344CB8AC3E}">
        <p14:creationId xmlns:p14="http://schemas.microsoft.com/office/powerpoint/2010/main" val="3172257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B781FC-4691-4AAD-8542-975C00271165}" type="datetimeFigureOut">
              <a:rPr lang="en-US" smtClean="0"/>
              <a:t>11/25/2019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E93DEC-E855-4E12-BC77-2E2AC65448A0}" type="slidenum">
              <a:rPr lang="en-US" smtClean="0"/>
              <a:t>‹#›</a:t>
            </a:fld>
            <a:endParaRPr lang="en-US" dirty="0"/>
          </a:p>
        </p:txBody>
      </p:sp>
    </p:spTree>
    <p:extLst>
      <p:ext uri="{BB962C8B-B14F-4D97-AF65-F5344CB8AC3E}">
        <p14:creationId xmlns:p14="http://schemas.microsoft.com/office/powerpoint/2010/main" val="1083664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B781FC-4691-4AAD-8542-975C00271165}" type="datetimeFigureOut">
              <a:rPr lang="en-US" smtClean="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E93DEC-E855-4E12-BC77-2E2AC65448A0}" type="slidenum">
              <a:rPr lang="en-US" smtClean="0"/>
              <a:t>‹#›</a:t>
            </a:fld>
            <a:endParaRPr lang="en-US" dirty="0"/>
          </a:p>
        </p:txBody>
      </p:sp>
    </p:spTree>
    <p:extLst>
      <p:ext uri="{BB962C8B-B14F-4D97-AF65-F5344CB8AC3E}">
        <p14:creationId xmlns:p14="http://schemas.microsoft.com/office/powerpoint/2010/main" val="400488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B781FC-4691-4AAD-8542-975C00271165}" type="datetimeFigureOut">
              <a:rPr lang="en-US" smtClean="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E93DEC-E855-4E12-BC77-2E2AC65448A0}" type="slidenum">
              <a:rPr lang="en-US" smtClean="0"/>
              <a:t>‹#›</a:t>
            </a:fld>
            <a:endParaRPr lang="en-US" dirty="0"/>
          </a:p>
        </p:txBody>
      </p:sp>
    </p:spTree>
    <p:extLst>
      <p:ext uri="{BB962C8B-B14F-4D97-AF65-F5344CB8AC3E}">
        <p14:creationId xmlns:p14="http://schemas.microsoft.com/office/powerpoint/2010/main" val="1759112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B781FC-4691-4AAD-8542-975C00271165}" type="datetimeFigureOut">
              <a:rPr lang="en-US" smtClean="0"/>
              <a:t>11/25/2019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E93DEC-E855-4E12-BC77-2E2AC65448A0}" type="slidenum">
              <a:rPr lang="en-US" smtClean="0"/>
              <a:t>‹#›</a:t>
            </a:fld>
            <a:endParaRPr lang="en-US" dirty="0"/>
          </a:p>
        </p:txBody>
      </p:sp>
    </p:spTree>
    <p:extLst>
      <p:ext uri="{BB962C8B-B14F-4D97-AF65-F5344CB8AC3E}">
        <p14:creationId xmlns:p14="http://schemas.microsoft.com/office/powerpoint/2010/main" val="442578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BA72C8-CA51-48CD-8FD1-8EFB770C4514}" type="datetimeFigureOut">
              <a:rPr lang="en-US" smtClean="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82ADAA-A532-4DF8-A64F-A45A76784564}" type="slidenum">
              <a:rPr lang="en-US" smtClean="0"/>
              <a:t>‹#›</a:t>
            </a:fld>
            <a:endParaRPr lang="en-US" dirty="0"/>
          </a:p>
        </p:txBody>
      </p:sp>
    </p:spTree>
    <p:extLst>
      <p:ext uri="{BB962C8B-B14F-4D97-AF65-F5344CB8AC3E}">
        <p14:creationId xmlns:p14="http://schemas.microsoft.com/office/powerpoint/2010/main" val="1525740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BA72C8-CA51-48CD-8FD1-8EFB770C4514}" type="datetimeFigureOut">
              <a:rPr lang="en-US" smtClean="0"/>
              <a:t>11/25/2019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82ADAA-A532-4DF8-A64F-A45A76784564}" type="slidenum">
              <a:rPr lang="en-US" smtClean="0"/>
              <a:t>‹#›</a:t>
            </a:fld>
            <a:endParaRPr lang="en-US" dirty="0"/>
          </a:p>
        </p:txBody>
      </p:sp>
    </p:spTree>
    <p:extLst>
      <p:ext uri="{BB962C8B-B14F-4D97-AF65-F5344CB8AC3E}">
        <p14:creationId xmlns:p14="http://schemas.microsoft.com/office/powerpoint/2010/main" val="260490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BA72C8-CA51-48CD-8FD1-8EFB770C4514}" type="datetimeFigureOut">
              <a:rPr lang="en-US" smtClean="0"/>
              <a:t>11/25/2019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82ADAA-A532-4DF8-A64F-A45A76784564}" type="slidenum">
              <a:rPr lang="en-US" smtClean="0"/>
              <a:t>‹#›</a:t>
            </a:fld>
            <a:endParaRPr lang="en-US" dirty="0"/>
          </a:p>
        </p:txBody>
      </p:sp>
    </p:spTree>
    <p:extLst>
      <p:ext uri="{BB962C8B-B14F-4D97-AF65-F5344CB8AC3E}">
        <p14:creationId xmlns:p14="http://schemas.microsoft.com/office/powerpoint/2010/main" val="2258400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BA72C8-CA51-48CD-8FD1-8EFB770C4514}" type="datetimeFigureOut">
              <a:rPr lang="en-US" smtClean="0"/>
              <a:t>11/25/2019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82ADAA-A532-4DF8-A64F-A45A76784564}" type="slidenum">
              <a:rPr lang="en-US" smtClean="0"/>
              <a:t>‹#›</a:t>
            </a:fld>
            <a:endParaRPr lang="en-US" dirty="0"/>
          </a:p>
        </p:txBody>
      </p:sp>
    </p:spTree>
    <p:extLst>
      <p:ext uri="{BB962C8B-B14F-4D97-AF65-F5344CB8AC3E}">
        <p14:creationId xmlns:p14="http://schemas.microsoft.com/office/powerpoint/2010/main" val="755341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A72C8-CA51-48CD-8FD1-8EFB770C4514}" type="datetimeFigureOut">
              <a:rPr lang="en-US" smtClean="0"/>
              <a:t>11/25/2019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82ADAA-A532-4DF8-A64F-A45A76784564}" type="slidenum">
              <a:rPr lang="en-US" smtClean="0"/>
              <a:t>‹#›</a:t>
            </a:fld>
            <a:endParaRPr lang="en-US" dirty="0"/>
          </a:p>
        </p:txBody>
      </p:sp>
    </p:spTree>
    <p:extLst>
      <p:ext uri="{BB962C8B-B14F-4D97-AF65-F5344CB8AC3E}">
        <p14:creationId xmlns:p14="http://schemas.microsoft.com/office/powerpoint/2010/main" val="181394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BA72C8-CA51-48CD-8FD1-8EFB770C4514}" type="datetimeFigureOut">
              <a:rPr lang="en-US" smtClean="0"/>
              <a:t>11/25/2019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82ADAA-A532-4DF8-A64F-A45A76784564}" type="slidenum">
              <a:rPr lang="en-US" smtClean="0"/>
              <a:t>‹#›</a:t>
            </a:fld>
            <a:endParaRPr lang="en-US" dirty="0"/>
          </a:p>
        </p:txBody>
      </p:sp>
    </p:spTree>
    <p:extLst>
      <p:ext uri="{BB962C8B-B14F-4D97-AF65-F5344CB8AC3E}">
        <p14:creationId xmlns:p14="http://schemas.microsoft.com/office/powerpoint/2010/main" val="3296501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BA72C8-CA51-48CD-8FD1-8EFB770C4514}" type="datetimeFigureOut">
              <a:rPr lang="en-US" smtClean="0"/>
              <a:t>11/25/2019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82ADAA-A532-4DF8-A64F-A45A76784564}" type="slidenum">
              <a:rPr lang="en-US" smtClean="0"/>
              <a:t>‹#›</a:t>
            </a:fld>
            <a:endParaRPr lang="en-US" dirty="0"/>
          </a:p>
        </p:txBody>
      </p:sp>
    </p:spTree>
    <p:extLst>
      <p:ext uri="{BB962C8B-B14F-4D97-AF65-F5344CB8AC3E}">
        <p14:creationId xmlns:p14="http://schemas.microsoft.com/office/powerpoint/2010/main" val="2152072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A72C8-CA51-48CD-8FD1-8EFB770C4514}" type="datetimeFigureOut">
              <a:rPr lang="en-US" smtClean="0"/>
              <a:t>11/25/2019</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82ADAA-A532-4DF8-A64F-A45A76784564}" type="slidenum">
              <a:rPr lang="en-US" smtClean="0"/>
              <a:t>‹#›</a:t>
            </a:fld>
            <a:endParaRPr lang="en-US" dirty="0"/>
          </a:p>
        </p:txBody>
      </p:sp>
    </p:spTree>
    <p:extLst>
      <p:ext uri="{BB962C8B-B14F-4D97-AF65-F5344CB8AC3E}">
        <p14:creationId xmlns:p14="http://schemas.microsoft.com/office/powerpoint/2010/main" val="2786299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B781FC-4691-4AAD-8542-975C00271165}" type="datetimeFigureOut">
              <a:rPr lang="en-US" smtClean="0"/>
              <a:t>11/25/2019</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93DEC-E855-4E12-BC77-2E2AC65448A0}" type="slidenum">
              <a:rPr lang="en-US" smtClean="0"/>
              <a:t>‹#›</a:t>
            </a:fld>
            <a:endParaRPr lang="en-US" dirty="0"/>
          </a:p>
        </p:txBody>
      </p:sp>
    </p:spTree>
    <p:extLst>
      <p:ext uri="{BB962C8B-B14F-4D97-AF65-F5344CB8AC3E}">
        <p14:creationId xmlns:p14="http://schemas.microsoft.com/office/powerpoint/2010/main" val="187136137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20.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roadsafety.unc.edu/summit/travel-and-accomodations/" TargetMode="External"/><Relationship Id="rId2" Type="http://schemas.openxmlformats.org/officeDocument/2006/relationships/hyperlink" Target="file:///C:\Users\lssandt\Desktop\Center%20for%20Advancing%20Research%20in%20Transportation%20Emissions,%20Energy,%20and%20Health" TargetMode="External"/><Relationship Id="rId1" Type="http://schemas.openxmlformats.org/officeDocument/2006/relationships/slideLayout" Target="../slideLayouts/slideLayout2.xml"/><Relationship Id="rId5" Type="http://schemas.openxmlformats.org/officeDocument/2006/relationships/hyperlink" Target="https://ncst.ucdavis.edu/" TargetMode="External"/><Relationship Id="rId4" Type="http://schemas.openxmlformats.org/officeDocument/2006/relationships/hyperlink" Target="https://nitc.trec.pdx.edu/abou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sandt@hsrc.unc.edu"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5.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
            </a:r>
            <a:br>
              <a:rPr lang="en-US" dirty="0"/>
            </a:br>
            <a:r>
              <a:rPr lang="en-US" dirty="0"/>
              <a:t>NCHRP 20-112</a:t>
            </a:r>
            <a:br>
              <a:rPr lang="en-US" dirty="0"/>
            </a:br>
            <a:r>
              <a:rPr lang="en-US" dirty="0"/>
              <a:t>Health and Transportation Research Roadmap</a:t>
            </a:r>
          </a:p>
        </p:txBody>
      </p:sp>
      <p:sp>
        <p:nvSpPr>
          <p:cNvPr id="3" name="Subtitle 2"/>
          <p:cNvSpPr>
            <a:spLocks noGrp="1"/>
          </p:cNvSpPr>
          <p:nvPr>
            <p:ph type="subTitle" idx="1"/>
          </p:nvPr>
        </p:nvSpPr>
        <p:spPr>
          <a:xfrm>
            <a:off x="1524000" y="4208318"/>
            <a:ext cx="9144000" cy="1144076"/>
          </a:xfrm>
        </p:spPr>
        <p:txBody>
          <a:bodyPr>
            <a:noAutofit/>
          </a:bodyPr>
          <a:lstStyle/>
          <a:p>
            <a:r>
              <a:rPr lang="en-US" sz="2800" dirty="0">
                <a:latin typeface="+mj-lt"/>
              </a:rPr>
              <a:t>Final Presentation</a:t>
            </a:r>
          </a:p>
        </p:txBody>
      </p:sp>
    </p:spTree>
    <p:extLst>
      <p:ext uri="{BB962C8B-B14F-4D97-AF65-F5344CB8AC3E}">
        <p14:creationId xmlns:p14="http://schemas.microsoft.com/office/powerpoint/2010/main" val="2897643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1B176-7463-48FF-9D3E-BC49DF4955AB}"/>
              </a:ext>
            </a:extLst>
          </p:cNvPr>
          <p:cNvSpPr>
            <a:spLocks noGrp="1"/>
          </p:cNvSpPr>
          <p:nvPr>
            <p:ph type="title"/>
          </p:nvPr>
        </p:nvSpPr>
        <p:spPr>
          <a:xfrm>
            <a:off x="838200" y="365127"/>
            <a:ext cx="10515600" cy="1325563"/>
          </a:xfrm>
        </p:spPr>
        <p:txBody>
          <a:bodyPr/>
          <a:lstStyle/>
          <a:p>
            <a:r>
              <a:rPr lang="en-US" dirty="0"/>
              <a:t>Stakeholder Engagement</a:t>
            </a:r>
          </a:p>
        </p:txBody>
      </p:sp>
      <p:sp>
        <p:nvSpPr>
          <p:cNvPr id="5" name="Content Placeholder 4">
            <a:extLst>
              <a:ext uri="{FF2B5EF4-FFF2-40B4-BE49-F238E27FC236}">
                <a16:creationId xmlns:a16="http://schemas.microsoft.com/office/drawing/2014/main" id="{AC7B844E-5946-43D3-9ECB-77EE5D8EE431}"/>
              </a:ext>
            </a:extLst>
          </p:cNvPr>
          <p:cNvSpPr>
            <a:spLocks noGrp="1"/>
          </p:cNvSpPr>
          <p:nvPr>
            <p:ph idx="1"/>
          </p:nvPr>
        </p:nvSpPr>
        <p:spPr>
          <a:xfrm>
            <a:off x="838200" y="1461155"/>
            <a:ext cx="10806953" cy="4768703"/>
          </a:xfrm>
        </p:spPr>
        <p:txBody>
          <a:bodyPr>
            <a:normAutofit/>
          </a:bodyPr>
          <a:lstStyle/>
          <a:p>
            <a:pPr marL="0" indent="0">
              <a:buNone/>
            </a:pPr>
            <a:r>
              <a:rPr lang="en-US" sz="2400" b="1" dirty="0">
                <a:solidFill>
                  <a:srgbClr val="01573C"/>
                </a:solidFill>
              </a:rPr>
              <a:t>Federal, state, and local stakeholders with various geographies/roles:</a:t>
            </a:r>
          </a:p>
          <a:p>
            <a:pPr marL="282575" lvl="1" indent="-225425"/>
            <a:r>
              <a:rPr lang="en-US" dirty="0"/>
              <a:t>Rural and urban states and cities</a:t>
            </a:r>
          </a:p>
          <a:p>
            <a:pPr marL="282575" lvl="1" indent="-225425"/>
            <a:r>
              <a:rPr lang="en-US" dirty="0"/>
              <a:t>Planning or analysis, policy, engineering design, program evaluation, etc. </a:t>
            </a:r>
          </a:p>
          <a:p>
            <a:pPr marL="282575" lvl="1" indent="-225425"/>
            <a:r>
              <a:rPr lang="en-US" dirty="0"/>
              <a:t>Staff in transportation agencies and also some in public health</a:t>
            </a:r>
          </a:p>
          <a:p>
            <a:pPr marL="282575" lvl="1" indent="-225425"/>
            <a:r>
              <a:rPr lang="en-US" dirty="0"/>
              <a:t>TRB committee members and researchers</a:t>
            </a:r>
          </a:p>
          <a:p>
            <a:pPr marL="282575" lvl="1" indent="-225425"/>
            <a:r>
              <a:rPr lang="en-US" dirty="0"/>
              <a:t>CDC and USDOT</a:t>
            </a:r>
          </a:p>
          <a:p>
            <a:pPr marL="0" indent="0">
              <a:spcBef>
                <a:spcPts val="2500"/>
              </a:spcBef>
              <a:buNone/>
            </a:pPr>
            <a:r>
              <a:rPr lang="en-US" sz="2400" b="1" dirty="0">
                <a:solidFill>
                  <a:srgbClr val="01573C"/>
                </a:solidFill>
              </a:rPr>
              <a:t>Identified by: </a:t>
            </a:r>
          </a:p>
          <a:p>
            <a:pPr marL="282575" lvl="1" indent="-225425"/>
            <a:r>
              <a:rPr lang="en-US" dirty="0"/>
              <a:t>Role in prior health and transportation related efforts or research</a:t>
            </a:r>
          </a:p>
          <a:p>
            <a:pPr marL="282575" lvl="1" indent="-225425"/>
            <a:r>
              <a:rPr lang="en-US" dirty="0"/>
              <a:t>Referrals made by other stakeholders interviewed</a:t>
            </a:r>
          </a:p>
          <a:p>
            <a:pPr marL="282575" lvl="1" indent="-225425"/>
            <a:r>
              <a:rPr lang="en-US" dirty="0"/>
              <a:t>Pre-interview questionnaire </a:t>
            </a:r>
          </a:p>
        </p:txBody>
      </p:sp>
      <p:sp>
        <p:nvSpPr>
          <p:cNvPr id="4" name="TextBox 3">
            <a:extLst>
              <a:ext uri="{FF2B5EF4-FFF2-40B4-BE49-F238E27FC236}">
                <a16:creationId xmlns:a16="http://schemas.microsoft.com/office/drawing/2014/main" id="{3EFC151E-6134-4ED6-A1CC-EDF5BDD6CD44}"/>
              </a:ext>
            </a:extLst>
          </p:cNvPr>
          <p:cNvSpPr txBox="1"/>
          <p:nvPr/>
        </p:nvSpPr>
        <p:spPr>
          <a:xfrm>
            <a:off x="0" y="6356350"/>
            <a:ext cx="12191999" cy="369332"/>
          </a:xfrm>
          <a:prstGeom prst="rect">
            <a:avLst/>
          </a:prstGeom>
          <a:noFill/>
        </p:spPr>
        <p:txBody>
          <a:bodyPr wrap="square" rtlCol="0">
            <a:spAutoFit/>
          </a:bodyPr>
          <a:lstStyle/>
          <a:p>
            <a:pPr algn="ctr"/>
            <a:r>
              <a:rPr lang="en-US" dirty="0">
                <a:solidFill>
                  <a:schemeClr val="bg2">
                    <a:lumMod val="90000"/>
                  </a:schemeClr>
                </a:solidFill>
              </a:rPr>
              <a:t>Background</a:t>
            </a:r>
            <a:r>
              <a:rPr lang="en-US" dirty="0"/>
              <a:t> </a:t>
            </a:r>
            <a:r>
              <a:rPr lang="en-US" dirty="0">
                <a:solidFill>
                  <a:schemeClr val="bg2">
                    <a:lumMod val="90000"/>
                  </a:schemeClr>
                </a:solidFill>
              </a:rPr>
              <a:t>| </a:t>
            </a:r>
            <a:r>
              <a:rPr lang="en-US" dirty="0">
                <a:solidFill>
                  <a:srgbClr val="FFFF00"/>
                </a:solidFill>
              </a:rPr>
              <a:t>Project Activities </a:t>
            </a:r>
            <a:r>
              <a:rPr lang="en-US" dirty="0">
                <a:solidFill>
                  <a:schemeClr val="bg2">
                    <a:lumMod val="90000"/>
                  </a:schemeClr>
                </a:solidFill>
              </a:rPr>
              <a:t>| Key Findings | Research Roadmap | Recommendations </a:t>
            </a:r>
          </a:p>
        </p:txBody>
      </p:sp>
    </p:spTree>
    <p:extLst>
      <p:ext uri="{BB962C8B-B14F-4D97-AF65-F5344CB8AC3E}">
        <p14:creationId xmlns:p14="http://schemas.microsoft.com/office/powerpoint/2010/main" val="3240540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61B9D-2CAE-4456-9439-4D47489B64D7}"/>
              </a:ext>
            </a:extLst>
          </p:cNvPr>
          <p:cNvSpPr>
            <a:spLocks noGrp="1"/>
          </p:cNvSpPr>
          <p:nvPr>
            <p:ph type="title"/>
          </p:nvPr>
        </p:nvSpPr>
        <p:spPr/>
        <p:txBody>
          <a:bodyPr/>
          <a:lstStyle/>
          <a:p>
            <a:r>
              <a:rPr lang="en-US" dirty="0"/>
              <a:t>Findings: Existing Research</a:t>
            </a:r>
          </a:p>
        </p:txBody>
      </p:sp>
      <p:sp>
        <p:nvSpPr>
          <p:cNvPr id="3" name="Content Placeholder 2">
            <a:extLst>
              <a:ext uri="{FF2B5EF4-FFF2-40B4-BE49-F238E27FC236}">
                <a16:creationId xmlns:a16="http://schemas.microsoft.com/office/drawing/2014/main" id="{E77ED806-2259-47B1-B41C-33B52999CCCC}"/>
              </a:ext>
            </a:extLst>
          </p:cNvPr>
          <p:cNvSpPr>
            <a:spLocks noGrp="1"/>
          </p:cNvSpPr>
          <p:nvPr>
            <p:ph idx="1"/>
          </p:nvPr>
        </p:nvSpPr>
        <p:spPr>
          <a:xfrm>
            <a:off x="838200" y="1593131"/>
            <a:ext cx="10515600" cy="4236170"/>
          </a:xfrm>
        </p:spPr>
        <p:txBody>
          <a:bodyPr>
            <a:normAutofit fontScale="92500" lnSpcReduction="20000"/>
          </a:bodyPr>
          <a:lstStyle/>
          <a:p>
            <a:pPr>
              <a:lnSpc>
                <a:spcPct val="120000"/>
              </a:lnSpc>
            </a:pPr>
            <a:r>
              <a:rPr lang="en-US" dirty="0"/>
              <a:t>Wealth of research showing health impacts of transportation infrastructure and policies</a:t>
            </a:r>
          </a:p>
          <a:p>
            <a:pPr>
              <a:lnSpc>
                <a:spcPct val="120000"/>
              </a:lnSpc>
            </a:pPr>
            <a:r>
              <a:rPr lang="en-US" dirty="0"/>
              <a:t>Large body of literature on Health Impact Assessments (HIAs) as a tool to consider health impacts in transportation and other projects</a:t>
            </a:r>
          </a:p>
          <a:p>
            <a:pPr>
              <a:lnSpc>
                <a:spcPct val="120000"/>
              </a:lnSpc>
            </a:pPr>
            <a:r>
              <a:rPr lang="en-US" dirty="0"/>
              <a:t>Many studies to document the development and evaluation of health-related policies, plans and programs:</a:t>
            </a:r>
          </a:p>
          <a:p>
            <a:pPr marL="569913" lvl="1" indent="-342900">
              <a:buFont typeface="Calibri" panose="020F0502020204030204" pitchFamily="34" charset="0"/>
              <a:buChar char="–"/>
            </a:pPr>
            <a:r>
              <a:rPr lang="en-US" dirty="0"/>
              <a:t>Complete Streets</a:t>
            </a:r>
          </a:p>
          <a:p>
            <a:pPr marL="569913" lvl="1" indent="-342900">
              <a:buFont typeface="Calibri" panose="020F0502020204030204" pitchFamily="34" charset="0"/>
              <a:buChar char="–"/>
            </a:pPr>
            <a:r>
              <a:rPr lang="en-US" dirty="0"/>
              <a:t>Vision Zero</a:t>
            </a:r>
          </a:p>
          <a:p>
            <a:pPr marL="569913" lvl="1" indent="-342900">
              <a:buFont typeface="Calibri" panose="020F0502020204030204" pitchFamily="34" charset="0"/>
              <a:buChar char="–"/>
            </a:pPr>
            <a:r>
              <a:rPr lang="en-US" dirty="0"/>
              <a:t>Health in All Policies</a:t>
            </a:r>
          </a:p>
          <a:p>
            <a:pPr marL="569913" lvl="1" indent="-342900">
              <a:buFont typeface="Calibri" panose="020F0502020204030204" pitchFamily="34" charset="0"/>
              <a:buChar char="–"/>
            </a:pPr>
            <a:r>
              <a:rPr lang="en-US" dirty="0"/>
              <a:t>Safe Routes to School</a:t>
            </a:r>
          </a:p>
        </p:txBody>
      </p:sp>
      <p:sp>
        <p:nvSpPr>
          <p:cNvPr id="4" name="TextBox 3">
            <a:extLst>
              <a:ext uri="{FF2B5EF4-FFF2-40B4-BE49-F238E27FC236}">
                <a16:creationId xmlns:a16="http://schemas.microsoft.com/office/drawing/2014/main" id="{43EC6894-AD4D-49B9-B629-2569F04AA6E7}"/>
              </a:ext>
            </a:extLst>
          </p:cNvPr>
          <p:cNvSpPr txBox="1"/>
          <p:nvPr/>
        </p:nvSpPr>
        <p:spPr>
          <a:xfrm>
            <a:off x="0" y="6356350"/>
            <a:ext cx="12191999" cy="369332"/>
          </a:xfrm>
          <a:prstGeom prst="rect">
            <a:avLst/>
          </a:prstGeom>
          <a:noFill/>
        </p:spPr>
        <p:txBody>
          <a:bodyPr wrap="square" rtlCol="0">
            <a:spAutoFit/>
          </a:bodyPr>
          <a:lstStyle/>
          <a:p>
            <a:pPr algn="ctr"/>
            <a:r>
              <a:rPr lang="en-US" dirty="0">
                <a:solidFill>
                  <a:schemeClr val="bg2">
                    <a:lumMod val="90000"/>
                  </a:schemeClr>
                </a:solidFill>
              </a:rPr>
              <a:t>Background</a:t>
            </a:r>
            <a:r>
              <a:rPr lang="en-US" dirty="0"/>
              <a:t> </a:t>
            </a:r>
            <a:r>
              <a:rPr lang="en-US" dirty="0">
                <a:solidFill>
                  <a:schemeClr val="bg2">
                    <a:lumMod val="90000"/>
                  </a:schemeClr>
                </a:solidFill>
              </a:rPr>
              <a:t>| Project Activities | </a:t>
            </a:r>
            <a:r>
              <a:rPr lang="en-US" dirty="0">
                <a:solidFill>
                  <a:srgbClr val="FFFF00"/>
                </a:solidFill>
              </a:rPr>
              <a:t>Key Findings </a:t>
            </a:r>
            <a:r>
              <a:rPr lang="en-US" dirty="0">
                <a:solidFill>
                  <a:schemeClr val="bg2">
                    <a:lumMod val="90000"/>
                  </a:schemeClr>
                </a:solidFill>
              </a:rPr>
              <a:t>| Research Roadmap | Recommendations </a:t>
            </a:r>
          </a:p>
        </p:txBody>
      </p:sp>
    </p:spTree>
    <p:extLst>
      <p:ext uri="{BB962C8B-B14F-4D97-AF65-F5344CB8AC3E}">
        <p14:creationId xmlns:p14="http://schemas.microsoft.com/office/powerpoint/2010/main" val="3888062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D539C8-E926-4F14-B4F9-B4777071B0A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147854">
            <a:off x="3423950" y="3123426"/>
            <a:ext cx="2267597" cy="2850363"/>
          </a:xfrm>
          <a:prstGeom prst="rect">
            <a:avLst/>
          </a:prstGeom>
          <a:ln>
            <a:solidFill>
              <a:schemeClr val="tx1"/>
            </a:solidFill>
          </a:ln>
        </p:spPr>
      </p:pic>
      <p:sp>
        <p:nvSpPr>
          <p:cNvPr id="2" name="Title 1">
            <a:extLst>
              <a:ext uri="{FF2B5EF4-FFF2-40B4-BE49-F238E27FC236}">
                <a16:creationId xmlns:a16="http://schemas.microsoft.com/office/drawing/2014/main" id="{0A8F345D-ED47-49E0-8A53-EDF427B74256}"/>
              </a:ext>
            </a:extLst>
          </p:cNvPr>
          <p:cNvSpPr>
            <a:spLocks noGrp="1"/>
          </p:cNvSpPr>
          <p:nvPr>
            <p:ph type="title"/>
          </p:nvPr>
        </p:nvSpPr>
        <p:spPr/>
        <p:txBody>
          <a:bodyPr/>
          <a:lstStyle/>
          <a:p>
            <a:r>
              <a:rPr lang="en-US" dirty="0"/>
              <a:t>Findings: Existing Resources and Guidance</a:t>
            </a:r>
          </a:p>
        </p:txBody>
      </p:sp>
      <p:sp>
        <p:nvSpPr>
          <p:cNvPr id="3" name="Content Placeholder 2">
            <a:extLst>
              <a:ext uri="{FF2B5EF4-FFF2-40B4-BE49-F238E27FC236}">
                <a16:creationId xmlns:a16="http://schemas.microsoft.com/office/drawing/2014/main" id="{86208C8D-2EB5-4E44-82F2-745B6C9A95FB}"/>
              </a:ext>
            </a:extLst>
          </p:cNvPr>
          <p:cNvSpPr>
            <a:spLocks noGrp="1"/>
          </p:cNvSpPr>
          <p:nvPr>
            <p:ph idx="1"/>
          </p:nvPr>
        </p:nvSpPr>
        <p:spPr>
          <a:xfrm>
            <a:off x="838200" y="1624104"/>
            <a:ext cx="11007436" cy="751864"/>
          </a:xfrm>
        </p:spPr>
        <p:txBody>
          <a:bodyPr>
            <a:normAutofit/>
          </a:bodyPr>
          <a:lstStyle/>
          <a:p>
            <a:pPr marL="0" indent="0">
              <a:buNone/>
            </a:pPr>
            <a:r>
              <a:rPr lang="en-US" sz="2400" b="1" dirty="0">
                <a:solidFill>
                  <a:srgbClr val="01573C"/>
                </a:solidFill>
              </a:rPr>
              <a:t>Many reports and case studies have shown discrete examples of transportation and health agency collaborations, policies, and practices</a:t>
            </a:r>
          </a:p>
        </p:txBody>
      </p:sp>
      <p:pic>
        <p:nvPicPr>
          <p:cNvPr id="5" name="Picture 4">
            <a:extLst>
              <a:ext uri="{FF2B5EF4-FFF2-40B4-BE49-F238E27FC236}">
                <a16:creationId xmlns:a16="http://schemas.microsoft.com/office/drawing/2014/main" id="{D794FD22-5964-4EE5-971D-B5DA9445E3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5790" y="2830559"/>
            <a:ext cx="2524991" cy="3268023"/>
          </a:xfrm>
          <a:prstGeom prst="rect">
            <a:avLst/>
          </a:prstGeom>
        </p:spPr>
      </p:pic>
      <p:pic>
        <p:nvPicPr>
          <p:cNvPr id="7" name="Picture 6">
            <a:extLst>
              <a:ext uri="{FF2B5EF4-FFF2-40B4-BE49-F238E27FC236}">
                <a16:creationId xmlns:a16="http://schemas.microsoft.com/office/drawing/2014/main" id="{58CDA015-0102-4380-9E94-52C584F3320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589014" y="2671977"/>
            <a:ext cx="2714034" cy="3518983"/>
          </a:xfrm>
          <a:prstGeom prst="rect">
            <a:avLst/>
          </a:prstGeom>
          <a:noFill/>
          <a:ln>
            <a:solidFill>
              <a:schemeClr val="tx1"/>
            </a:solidFill>
          </a:ln>
        </p:spPr>
      </p:pic>
      <p:pic>
        <p:nvPicPr>
          <p:cNvPr id="9" name="Picture 8">
            <a:extLst>
              <a:ext uri="{FF2B5EF4-FFF2-40B4-BE49-F238E27FC236}">
                <a16:creationId xmlns:a16="http://schemas.microsoft.com/office/drawing/2014/main" id="{70FBF5A2-ED42-4202-A661-1E5DD478430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rot="20924486">
            <a:off x="5951518" y="2739289"/>
            <a:ext cx="2560841" cy="3316290"/>
          </a:xfrm>
          <a:prstGeom prst="rect">
            <a:avLst/>
          </a:prstGeom>
        </p:spPr>
      </p:pic>
      <p:sp>
        <p:nvSpPr>
          <p:cNvPr id="10" name="TextBox 9">
            <a:extLst>
              <a:ext uri="{FF2B5EF4-FFF2-40B4-BE49-F238E27FC236}">
                <a16:creationId xmlns:a16="http://schemas.microsoft.com/office/drawing/2014/main" id="{9AB9A0F3-70DD-4BC5-A468-51DD7454C7AF}"/>
              </a:ext>
            </a:extLst>
          </p:cNvPr>
          <p:cNvSpPr txBox="1"/>
          <p:nvPr/>
        </p:nvSpPr>
        <p:spPr>
          <a:xfrm>
            <a:off x="0" y="6356350"/>
            <a:ext cx="12191999" cy="369332"/>
          </a:xfrm>
          <a:prstGeom prst="rect">
            <a:avLst/>
          </a:prstGeom>
          <a:noFill/>
        </p:spPr>
        <p:txBody>
          <a:bodyPr wrap="square" rtlCol="0">
            <a:spAutoFit/>
          </a:bodyPr>
          <a:lstStyle/>
          <a:p>
            <a:pPr algn="ctr"/>
            <a:r>
              <a:rPr lang="en-US" dirty="0">
                <a:solidFill>
                  <a:schemeClr val="bg2">
                    <a:lumMod val="90000"/>
                  </a:schemeClr>
                </a:solidFill>
              </a:rPr>
              <a:t>Background</a:t>
            </a:r>
            <a:r>
              <a:rPr lang="en-US" dirty="0"/>
              <a:t> </a:t>
            </a:r>
            <a:r>
              <a:rPr lang="en-US" dirty="0">
                <a:solidFill>
                  <a:schemeClr val="bg2">
                    <a:lumMod val="90000"/>
                  </a:schemeClr>
                </a:solidFill>
              </a:rPr>
              <a:t>| Project Activities | </a:t>
            </a:r>
            <a:r>
              <a:rPr lang="en-US" dirty="0">
                <a:solidFill>
                  <a:srgbClr val="FFFF00"/>
                </a:solidFill>
              </a:rPr>
              <a:t>Key Findings </a:t>
            </a:r>
            <a:r>
              <a:rPr lang="en-US" dirty="0">
                <a:solidFill>
                  <a:schemeClr val="bg2">
                    <a:lumMod val="90000"/>
                  </a:schemeClr>
                </a:solidFill>
              </a:rPr>
              <a:t>| Research Roadmap | Recommendations </a:t>
            </a:r>
          </a:p>
        </p:txBody>
      </p:sp>
    </p:spTree>
    <p:extLst>
      <p:ext uri="{BB962C8B-B14F-4D97-AF65-F5344CB8AC3E}">
        <p14:creationId xmlns:p14="http://schemas.microsoft.com/office/powerpoint/2010/main" val="1556533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6FFB-2012-442B-90C4-F503187F6428}"/>
              </a:ext>
            </a:extLst>
          </p:cNvPr>
          <p:cNvSpPr>
            <a:spLocks noGrp="1"/>
          </p:cNvSpPr>
          <p:nvPr>
            <p:ph type="title"/>
          </p:nvPr>
        </p:nvSpPr>
        <p:spPr/>
        <p:txBody>
          <a:bodyPr/>
          <a:lstStyle/>
          <a:p>
            <a:r>
              <a:rPr lang="en-US" dirty="0"/>
              <a:t>Findings: Existing Tools</a:t>
            </a:r>
          </a:p>
        </p:txBody>
      </p:sp>
      <p:pic>
        <p:nvPicPr>
          <p:cNvPr id="4" name="Picture 3">
            <a:extLst>
              <a:ext uri="{FF2B5EF4-FFF2-40B4-BE49-F238E27FC236}">
                <a16:creationId xmlns:a16="http://schemas.microsoft.com/office/drawing/2014/main" id="{E0A96C2D-898F-4042-B2EB-D69CA060723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704" t="20046" r="16818" b="4091"/>
          <a:stretch/>
        </p:blipFill>
        <p:spPr>
          <a:xfrm>
            <a:off x="2693370" y="1342075"/>
            <a:ext cx="7270762" cy="4667258"/>
          </a:xfrm>
          <a:prstGeom prst="rect">
            <a:avLst/>
          </a:prstGeom>
        </p:spPr>
      </p:pic>
      <p:sp>
        <p:nvSpPr>
          <p:cNvPr id="5" name="TextBox 4">
            <a:extLst>
              <a:ext uri="{FF2B5EF4-FFF2-40B4-BE49-F238E27FC236}">
                <a16:creationId xmlns:a16="http://schemas.microsoft.com/office/drawing/2014/main" id="{0C85DE5E-14FF-4753-A13F-A0C8E82659D3}"/>
              </a:ext>
            </a:extLst>
          </p:cNvPr>
          <p:cNvSpPr txBox="1"/>
          <p:nvPr/>
        </p:nvSpPr>
        <p:spPr>
          <a:xfrm>
            <a:off x="0" y="6356350"/>
            <a:ext cx="12191999" cy="369332"/>
          </a:xfrm>
          <a:prstGeom prst="rect">
            <a:avLst/>
          </a:prstGeom>
          <a:noFill/>
        </p:spPr>
        <p:txBody>
          <a:bodyPr wrap="square" rtlCol="0">
            <a:spAutoFit/>
          </a:bodyPr>
          <a:lstStyle/>
          <a:p>
            <a:pPr algn="ctr"/>
            <a:r>
              <a:rPr lang="en-US" dirty="0">
                <a:solidFill>
                  <a:schemeClr val="bg2">
                    <a:lumMod val="90000"/>
                  </a:schemeClr>
                </a:solidFill>
              </a:rPr>
              <a:t>Background</a:t>
            </a:r>
            <a:r>
              <a:rPr lang="en-US" dirty="0"/>
              <a:t> </a:t>
            </a:r>
            <a:r>
              <a:rPr lang="en-US" dirty="0">
                <a:solidFill>
                  <a:schemeClr val="bg2">
                    <a:lumMod val="90000"/>
                  </a:schemeClr>
                </a:solidFill>
              </a:rPr>
              <a:t>| Project Activities | </a:t>
            </a:r>
            <a:r>
              <a:rPr lang="en-US" dirty="0">
                <a:solidFill>
                  <a:srgbClr val="FFFF00"/>
                </a:solidFill>
              </a:rPr>
              <a:t>Key Findings </a:t>
            </a:r>
            <a:r>
              <a:rPr lang="en-US" dirty="0">
                <a:solidFill>
                  <a:schemeClr val="bg2">
                    <a:lumMod val="90000"/>
                  </a:schemeClr>
                </a:solidFill>
              </a:rPr>
              <a:t>| Research Roadmap | Recommendations </a:t>
            </a:r>
          </a:p>
        </p:txBody>
      </p:sp>
      <p:sp>
        <p:nvSpPr>
          <p:cNvPr id="6" name="Rectangle 5">
            <a:extLst>
              <a:ext uri="{FF2B5EF4-FFF2-40B4-BE49-F238E27FC236}">
                <a16:creationId xmlns:a16="http://schemas.microsoft.com/office/drawing/2014/main" id="{8EAA21EA-75C2-4841-ACCA-F5A785E754EE}"/>
              </a:ext>
            </a:extLst>
          </p:cNvPr>
          <p:cNvSpPr/>
          <p:nvPr/>
        </p:nvSpPr>
        <p:spPr>
          <a:xfrm>
            <a:off x="4600280" y="5609223"/>
            <a:ext cx="7480490" cy="400110"/>
          </a:xfrm>
          <a:prstGeom prst="rect">
            <a:avLst/>
          </a:prstGeom>
        </p:spPr>
        <p:txBody>
          <a:bodyPr wrap="square">
            <a:spAutoFit/>
          </a:bodyPr>
          <a:lstStyle/>
          <a:p>
            <a:r>
              <a:rPr lang="en-US" sz="1000" b="1" dirty="0"/>
              <a:t>Source: </a:t>
            </a:r>
            <a:r>
              <a:rPr lang="en-US" sz="1000" dirty="0"/>
              <a:t>National Center for Sustainable Transportation, </a:t>
            </a:r>
            <a:br>
              <a:rPr lang="en-US" sz="1000" dirty="0"/>
            </a:br>
            <a:r>
              <a:rPr lang="en-US" sz="1000" dirty="0"/>
              <a:t>https://regionalchange.ucdavis.edu/sites/g/files/dgvnsk986/files/inline-files/NCST-TO-033.3-London_ITHIM_Final-Report_OCT-2017.pdf</a:t>
            </a:r>
          </a:p>
        </p:txBody>
      </p:sp>
      <p:sp>
        <p:nvSpPr>
          <p:cNvPr id="3" name="TextBox 2">
            <a:extLst>
              <a:ext uri="{FF2B5EF4-FFF2-40B4-BE49-F238E27FC236}">
                <a16:creationId xmlns:a16="http://schemas.microsoft.com/office/drawing/2014/main" id="{8465448D-6BE7-4C4B-BCA8-CC741B717762}"/>
              </a:ext>
            </a:extLst>
          </p:cNvPr>
          <p:cNvSpPr txBox="1"/>
          <p:nvPr/>
        </p:nvSpPr>
        <p:spPr>
          <a:xfrm>
            <a:off x="347052" y="2384982"/>
            <a:ext cx="2336892" cy="1374735"/>
          </a:xfrm>
          <a:prstGeom prst="rect">
            <a:avLst/>
          </a:prstGeom>
          <a:noFill/>
        </p:spPr>
        <p:txBody>
          <a:bodyPr wrap="square" rtlCol="0">
            <a:spAutoFit/>
          </a:bodyPr>
          <a:lstStyle/>
          <a:p>
            <a:pPr>
              <a:spcAft>
                <a:spcPts val="1200"/>
              </a:spcAft>
            </a:pPr>
            <a:r>
              <a:rPr lang="en-US" sz="1400" b="1" dirty="0">
                <a:solidFill>
                  <a:srgbClr val="01573C"/>
                </a:solidFill>
              </a:rPr>
              <a:t>Table 1 </a:t>
            </a:r>
          </a:p>
          <a:p>
            <a:r>
              <a:rPr lang="en-US" sz="1400" b="1" dirty="0"/>
              <a:t>Comparison of Commonly Employed Tools for Assessing the Health Impacts of Transportation Plans</a:t>
            </a:r>
          </a:p>
        </p:txBody>
      </p:sp>
    </p:spTree>
    <p:extLst>
      <p:ext uri="{BB962C8B-B14F-4D97-AF65-F5344CB8AC3E}">
        <p14:creationId xmlns:p14="http://schemas.microsoft.com/office/powerpoint/2010/main" val="2458375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9D610-5F91-4FCE-ABAB-131747C73418}"/>
              </a:ext>
            </a:extLst>
          </p:cNvPr>
          <p:cNvSpPr>
            <a:spLocks noGrp="1"/>
          </p:cNvSpPr>
          <p:nvPr>
            <p:ph type="title"/>
          </p:nvPr>
        </p:nvSpPr>
        <p:spPr/>
        <p:txBody>
          <a:bodyPr/>
          <a:lstStyle/>
          <a:p>
            <a:r>
              <a:rPr lang="en-US" dirty="0"/>
              <a:t>Findings: Existing Practices</a:t>
            </a:r>
          </a:p>
        </p:txBody>
      </p:sp>
      <p:sp>
        <p:nvSpPr>
          <p:cNvPr id="3" name="Content Placeholder 2">
            <a:extLst>
              <a:ext uri="{FF2B5EF4-FFF2-40B4-BE49-F238E27FC236}">
                <a16:creationId xmlns:a16="http://schemas.microsoft.com/office/drawing/2014/main" id="{036F28FE-AB99-47C2-AAB7-2102766595DC}"/>
              </a:ext>
            </a:extLst>
          </p:cNvPr>
          <p:cNvSpPr>
            <a:spLocks noGrp="1"/>
          </p:cNvSpPr>
          <p:nvPr>
            <p:ph idx="1"/>
          </p:nvPr>
        </p:nvSpPr>
        <p:spPr>
          <a:xfrm>
            <a:off x="838200" y="1432874"/>
            <a:ext cx="10515600" cy="4744089"/>
          </a:xfrm>
        </p:spPr>
        <p:txBody>
          <a:bodyPr>
            <a:normAutofit/>
          </a:bodyPr>
          <a:lstStyle/>
          <a:p>
            <a:pPr marL="0" indent="0">
              <a:buNone/>
            </a:pPr>
            <a:r>
              <a:rPr lang="en-US" sz="2400" b="1" dirty="0">
                <a:solidFill>
                  <a:srgbClr val="01573C"/>
                </a:solidFill>
              </a:rPr>
              <a:t>Many innovative approaches to institutionalize health considerations in transportation agency processes and practices</a:t>
            </a:r>
            <a:r>
              <a:rPr lang="en-US" sz="2400" dirty="0"/>
              <a:t>:</a:t>
            </a:r>
          </a:p>
          <a:p>
            <a:pPr marL="227013" lvl="1" indent="-227013">
              <a:spcBef>
                <a:spcPts val="1000"/>
              </a:spcBef>
            </a:pPr>
            <a:r>
              <a:rPr lang="en-US" dirty="0"/>
              <a:t>Executive or legislative mandates and policy approaches</a:t>
            </a:r>
          </a:p>
          <a:p>
            <a:pPr marL="227013" lvl="1" indent="-227013">
              <a:spcBef>
                <a:spcPts val="1000"/>
              </a:spcBef>
            </a:pPr>
            <a:r>
              <a:rPr lang="en-US" dirty="0"/>
              <a:t>Intra-department and intra-agency collaboration and staffing agreements</a:t>
            </a:r>
          </a:p>
          <a:p>
            <a:pPr marL="227013" lvl="1" indent="-227013">
              <a:spcBef>
                <a:spcPts val="1000"/>
              </a:spcBef>
            </a:pPr>
            <a:r>
              <a:rPr lang="en-US" dirty="0"/>
              <a:t>Data integration and sharing</a:t>
            </a:r>
          </a:p>
          <a:p>
            <a:pPr marL="227013" lvl="1" indent="-227013">
              <a:spcBef>
                <a:spcPts val="1000"/>
              </a:spcBef>
            </a:pPr>
            <a:r>
              <a:rPr lang="en-US" dirty="0"/>
              <a:t>Applying health decision-making tools in various transportation processes</a:t>
            </a:r>
          </a:p>
          <a:p>
            <a:pPr marL="227013" lvl="1" indent="-227013">
              <a:spcBef>
                <a:spcPts val="1000"/>
              </a:spcBef>
            </a:pPr>
            <a:r>
              <a:rPr lang="en-US" dirty="0"/>
              <a:t>Setting health performance targets and measuring outcomes</a:t>
            </a:r>
          </a:p>
          <a:p>
            <a:pPr marL="227013" lvl="1" indent="-227013">
              <a:spcBef>
                <a:spcPts val="1000"/>
              </a:spcBef>
            </a:pPr>
            <a:r>
              <a:rPr lang="en-US" dirty="0"/>
              <a:t>Pilot-testing new technologies in transit projects</a:t>
            </a:r>
          </a:p>
          <a:p>
            <a:pPr marL="227013" lvl="1" indent="-227013">
              <a:spcBef>
                <a:spcPts val="1000"/>
              </a:spcBef>
            </a:pPr>
            <a:r>
              <a:rPr lang="en-US" dirty="0"/>
              <a:t>Health and physical activity data collection, including ped/bike counts and travel surveys as well as qualitative methods</a:t>
            </a:r>
          </a:p>
        </p:txBody>
      </p:sp>
      <p:sp>
        <p:nvSpPr>
          <p:cNvPr id="4" name="TextBox 3">
            <a:extLst>
              <a:ext uri="{FF2B5EF4-FFF2-40B4-BE49-F238E27FC236}">
                <a16:creationId xmlns:a16="http://schemas.microsoft.com/office/drawing/2014/main" id="{4D45EE7C-6FE0-4C9E-88F0-4AEEE39BA460}"/>
              </a:ext>
            </a:extLst>
          </p:cNvPr>
          <p:cNvSpPr txBox="1"/>
          <p:nvPr/>
        </p:nvSpPr>
        <p:spPr>
          <a:xfrm>
            <a:off x="0" y="6356350"/>
            <a:ext cx="12191999" cy="369332"/>
          </a:xfrm>
          <a:prstGeom prst="rect">
            <a:avLst/>
          </a:prstGeom>
          <a:noFill/>
        </p:spPr>
        <p:txBody>
          <a:bodyPr wrap="square" rtlCol="0">
            <a:spAutoFit/>
          </a:bodyPr>
          <a:lstStyle/>
          <a:p>
            <a:pPr algn="ctr"/>
            <a:r>
              <a:rPr lang="en-US" dirty="0">
                <a:solidFill>
                  <a:schemeClr val="bg2">
                    <a:lumMod val="90000"/>
                  </a:schemeClr>
                </a:solidFill>
              </a:rPr>
              <a:t>Background</a:t>
            </a:r>
            <a:r>
              <a:rPr lang="en-US" dirty="0"/>
              <a:t> </a:t>
            </a:r>
            <a:r>
              <a:rPr lang="en-US" dirty="0">
                <a:solidFill>
                  <a:schemeClr val="bg2">
                    <a:lumMod val="90000"/>
                  </a:schemeClr>
                </a:solidFill>
              </a:rPr>
              <a:t>| Project Activities | </a:t>
            </a:r>
            <a:r>
              <a:rPr lang="en-US" dirty="0">
                <a:solidFill>
                  <a:srgbClr val="FFFF00"/>
                </a:solidFill>
              </a:rPr>
              <a:t>Key Findings </a:t>
            </a:r>
            <a:r>
              <a:rPr lang="en-US" dirty="0">
                <a:solidFill>
                  <a:schemeClr val="bg2">
                    <a:lumMod val="90000"/>
                  </a:schemeClr>
                </a:solidFill>
              </a:rPr>
              <a:t>| Research Roadmap | Recommendations </a:t>
            </a:r>
          </a:p>
        </p:txBody>
      </p:sp>
    </p:spTree>
    <p:extLst>
      <p:ext uri="{BB962C8B-B14F-4D97-AF65-F5344CB8AC3E}">
        <p14:creationId xmlns:p14="http://schemas.microsoft.com/office/powerpoint/2010/main" val="4115711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9D610-5F91-4FCE-ABAB-131747C73418}"/>
              </a:ext>
            </a:extLst>
          </p:cNvPr>
          <p:cNvSpPr>
            <a:spLocks noGrp="1"/>
          </p:cNvSpPr>
          <p:nvPr>
            <p:ph type="title"/>
          </p:nvPr>
        </p:nvSpPr>
        <p:spPr/>
        <p:txBody>
          <a:bodyPr/>
          <a:lstStyle/>
          <a:p>
            <a:r>
              <a:rPr lang="en-US" dirty="0"/>
              <a:t>Findings: Emerging Issues</a:t>
            </a:r>
          </a:p>
        </p:txBody>
      </p:sp>
      <p:sp>
        <p:nvSpPr>
          <p:cNvPr id="3" name="Content Placeholder 2">
            <a:extLst>
              <a:ext uri="{FF2B5EF4-FFF2-40B4-BE49-F238E27FC236}">
                <a16:creationId xmlns:a16="http://schemas.microsoft.com/office/drawing/2014/main" id="{036F28FE-AB99-47C2-AAB7-2102766595DC}"/>
              </a:ext>
            </a:extLst>
          </p:cNvPr>
          <p:cNvSpPr>
            <a:spLocks noGrp="1"/>
          </p:cNvSpPr>
          <p:nvPr>
            <p:ph idx="1"/>
          </p:nvPr>
        </p:nvSpPr>
        <p:spPr>
          <a:xfrm>
            <a:off x="838200" y="1593131"/>
            <a:ext cx="10515600" cy="4350470"/>
          </a:xfrm>
        </p:spPr>
        <p:txBody>
          <a:bodyPr/>
          <a:lstStyle/>
          <a:p>
            <a:pPr marL="0" indent="0">
              <a:buNone/>
            </a:pPr>
            <a:r>
              <a:rPr lang="en-US" sz="2400" b="1" dirty="0">
                <a:solidFill>
                  <a:srgbClr val="01573C"/>
                </a:solidFill>
              </a:rPr>
              <a:t>Less-well documented in the research are issues related to the health impacts and transportation best practices surrounding:</a:t>
            </a:r>
          </a:p>
          <a:p>
            <a:pPr marL="227013" lvl="1" indent="-227013">
              <a:spcBef>
                <a:spcPts val="1000"/>
              </a:spcBef>
            </a:pPr>
            <a:r>
              <a:rPr lang="en-US" dirty="0"/>
              <a:t>Micromobility travel modes (e.g., electric kick/standing scooters) </a:t>
            </a:r>
          </a:p>
          <a:p>
            <a:pPr marL="227013" lvl="1" indent="-227013">
              <a:spcBef>
                <a:spcPts val="1000"/>
              </a:spcBef>
            </a:pPr>
            <a:r>
              <a:rPr lang="en-US" dirty="0"/>
              <a:t>Highly automated vehicles</a:t>
            </a:r>
          </a:p>
          <a:p>
            <a:pPr marL="227013" lvl="1" indent="-227013">
              <a:spcBef>
                <a:spcPts val="1000"/>
              </a:spcBef>
            </a:pPr>
            <a:r>
              <a:rPr lang="en-US" dirty="0"/>
              <a:t>Population-level demographic shifts and related changes in travel behaviors</a:t>
            </a:r>
          </a:p>
          <a:p>
            <a:pPr marL="227013" lvl="1" indent="-227013">
              <a:spcBef>
                <a:spcPts val="1000"/>
              </a:spcBef>
            </a:pPr>
            <a:r>
              <a:rPr lang="en-US" dirty="0"/>
              <a:t>Rising incidence of opioid use/abuse and mental health issues</a:t>
            </a:r>
          </a:p>
          <a:p>
            <a:pPr marL="227013" lvl="1" indent="-227013">
              <a:spcBef>
                <a:spcPts val="1000"/>
              </a:spcBef>
            </a:pPr>
            <a:r>
              <a:rPr lang="en-US" dirty="0"/>
              <a:t>New technology related to transit and shared mobility services</a:t>
            </a:r>
          </a:p>
          <a:p>
            <a:pPr marL="227013" lvl="1" indent="-227013">
              <a:spcBef>
                <a:spcPts val="1000"/>
              </a:spcBef>
            </a:pPr>
            <a:r>
              <a:rPr lang="en-US" dirty="0"/>
              <a:t>Access to healthcare and physical activity opportunities in rural settings</a:t>
            </a:r>
          </a:p>
          <a:p>
            <a:pPr marL="227013" lvl="1" indent="-227013">
              <a:spcBef>
                <a:spcPts val="1000"/>
              </a:spcBef>
            </a:pPr>
            <a:r>
              <a:rPr lang="en-US" dirty="0"/>
              <a:t>Big data access, management, and analytics to support decision-making</a:t>
            </a:r>
          </a:p>
        </p:txBody>
      </p:sp>
      <p:sp>
        <p:nvSpPr>
          <p:cNvPr id="4" name="TextBox 3">
            <a:extLst>
              <a:ext uri="{FF2B5EF4-FFF2-40B4-BE49-F238E27FC236}">
                <a16:creationId xmlns:a16="http://schemas.microsoft.com/office/drawing/2014/main" id="{4D45EE7C-6FE0-4C9E-88F0-4AEEE39BA460}"/>
              </a:ext>
            </a:extLst>
          </p:cNvPr>
          <p:cNvSpPr txBox="1"/>
          <p:nvPr/>
        </p:nvSpPr>
        <p:spPr>
          <a:xfrm>
            <a:off x="0" y="6356350"/>
            <a:ext cx="12191999" cy="369332"/>
          </a:xfrm>
          <a:prstGeom prst="rect">
            <a:avLst/>
          </a:prstGeom>
          <a:noFill/>
        </p:spPr>
        <p:txBody>
          <a:bodyPr wrap="square" rtlCol="0">
            <a:spAutoFit/>
          </a:bodyPr>
          <a:lstStyle/>
          <a:p>
            <a:pPr algn="ctr"/>
            <a:r>
              <a:rPr lang="en-US" dirty="0">
                <a:solidFill>
                  <a:schemeClr val="bg2">
                    <a:lumMod val="90000"/>
                  </a:schemeClr>
                </a:solidFill>
              </a:rPr>
              <a:t>Background</a:t>
            </a:r>
            <a:r>
              <a:rPr lang="en-US" dirty="0"/>
              <a:t> </a:t>
            </a:r>
            <a:r>
              <a:rPr lang="en-US" dirty="0">
                <a:solidFill>
                  <a:schemeClr val="bg2">
                    <a:lumMod val="90000"/>
                  </a:schemeClr>
                </a:solidFill>
              </a:rPr>
              <a:t>| Project Activities | </a:t>
            </a:r>
            <a:r>
              <a:rPr lang="en-US" dirty="0">
                <a:solidFill>
                  <a:srgbClr val="FFFF00"/>
                </a:solidFill>
              </a:rPr>
              <a:t>Key Findings </a:t>
            </a:r>
            <a:r>
              <a:rPr lang="en-US" dirty="0">
                <a:solidFill>
                  <a:schemeClr val="bg2">
                    <a:lumMod val="90000"/>
                  </a:schemeClr>
                </a:solidFill>
              </a:rPr>
              <a:t>| Research Roadmap | Recommendations </a:t>
            </a:r>
          </a:p>
        </p:txBody>
      </p:sp>
    </p:spTree>
    <p:extLst>
      <p:ext uri="{BB962C8B-B14F-4D97-AF65-F5344CB8AC3E}">
        <p14:creationId xmlns:p14="http://schemas.microsoft.com/office/powerpoint/2010/main" val="2507784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7D4D7-6726-409A-966E-6EB697E9BEC2}"/>
              </a:ext>
            </a:extLst>
          </p:cNvPr>
          <p:cNvSpPr>
            <a:spLocks noGrp="1"/>
          </p:cNvSpPr>
          <p:nvPr>
            <p:ph type="title"/>
          </p:nvPr>
        </p:nvSpPr>
        <p:spPr>
          <a:xfrm>
            <a:off x="477982" y="365127"/>
            <a:ext cx="11502735" cy="1325563"/>
          </a:xfrm>
        </p:spPr>
        <p:txBody>
          <a:bodyPr/>
          <a:lstStyle/>
          <a:p>
            <a:r>
              <a:rPr lang="en-US" dirty="0"/>
              <a:t>Findings: General Knowledge and Research Gaps</a:t>
            </a:r>
          </a:p>
        </p:txBody>
      </p:sp>
      <p:sp>
        <p:nvSpPr>
          <p:cNvPr id="3" name="Content Placeholder 2">
            <a:extLst>
              <a:ext uri="{FF2B5EF4-FFF2-40B4-BE49-F238E27FC236}">
                <a16:creationId xmlns:a16="http://schemas.microsoft.com/office/drawing/2014/main" id="{A6F76AEA-0080-4314-9AA0-2EB2ACDC2772}"/>
              </a:ext>
            </a:extLst>
          </p:cNvPr>
          <p:cNvSpPr>
            <a:spLocks noGrp="1"/>
          </p:cNvSpPr>
          <p:nvPr>
            <p:ph idx="1"/>
          </p:nvPr>
        </p:nvSpPr>
        <p:spPr>
          <a:xfrm>
            <a:off x="477982" y="1690691"/>
            <a:ext cx="11502736" cy="4117828"/>
          </a:xfrm>
        </p:spPr>
        <p:txBody>
          <a:bodyPr>
            <a:noAutofit/>
          </a:bodyPr>
          <a:lstStyle/>
          <a:p>
            <a:r>
              <a:rPr lang="en-US" sz="2400" dirty="0"/>
              <a:t>Lack of basic resources for transportation and health practitioners to use to </a:t>
            </a:r>
            <a:br>
              <a:rPr lang="en-US" sz="2400" dirty="0"/>
            </a:br>
            <a:r>
              <a:rPr lang="en-US" sz="2400" dirty="0"/>
              <a:t>build a common understanding of key terminology and respective  processes </a:t>
            </a:r>
            <a:br>
              <a:rPr lang="en-US" sz="2400" dirty="0"/>
            </a:br>
            <a:r>
              <a:rPr lang="en-US" sz="2400" dirty="0"/>
              <a:t>(aka, health in transportation literacy)</a:t>
            </a:r>
          </a:p>
          <a:p>
            <a:r>
              <a:rPr lang="en-US" sz="2400" dirty="0"/>
              <a:t>Lack of data fundamental for research or practice</a:t>
            </a:r>
          </a:p>
          <a:p>
            <a:r>
              <a:rPr lang="en-US" sz="2400" dirty="0"/>
              <a:t>Lack of research to develop models and decision-making tools</a:t>
            </a:r>
          </a:p>
          <a:p>
            <a:r>
              <a:rPr lang="en-US" sz="2400" dirty="0"/>
              <a:t>Lack of practitioner-oriented guidance on implementing research or best practices</a:t>
            </a:r>
          </a:p>
          <a:p>
            <a:pPr marL="461963" lvl="1" indent="-234950">
              <a:buFont typeface="Calibri" panose="020F0502020204030204" pitchFamily="34" charset="0"/>
              <a:buChar char="–"/>
            </a:pPr>
            <a:r>
              <a:rPr lang="en-US" dirty="0"/>
              <a:t>Or, in some instances, guidance/examples are available but under-utilized</a:t>
            </a:r>
          </a:p>
          <a:p>
            <a:r>
              <a:rPr lang="en-US" sz="2400" dirty="0"/>
              <a:t>Lack of understanding of where approaches are applied and documentation of current and best practices</a:t>
            </a:r>
          </a:p>
          <a:p>
            <a:pPr marL="461963" lvl="1" indent="-234950">
              <a:buFont typeface="Calibri" panose="020F0502020204030204" pitchFamily="34" charset="0"/>
              <a:buChar char="–"/>
            </a:pPr>
            <a:r>
              <a:rPr lang="en-US" dirty="0"/>
              <a:t>Or, lack of examples from diverse contexts (e.g., rural areas)</a:t>
            </a:r>
          </a:p>
        </p:txBody>
      </p:sp>
      <p:sp>
        <p:nvSpPr>
          <p:cNvPr id="4" name="TextBox 3">
            <a:extLst>
              <a:ext uri="{FF2B5EF4-FFF2-40B4-BE49-F238E27FC236}">
                <a16:creationId xmlns:a16="http://schemas.microsoft.com/office/drawing/2014/main" id="{7F5FED91-42B9-4CF2-95D8-5D971C655753}"/>
              </a:ext>
            </a:extLst>
          </p:cNvPr>
          <p:cNvSpPr txBox="1"/>
          <p:nvPr/>
        </p:nvSpPr>
        <p:spPr>
          <a:xfrm>
            <a:off x="0" y="6356350"/>
            <a:ext cx="12191999" cy="369332"/>
          </a:xfrm>
          <a:prstGeom prst="rect">
            <a:avLst/>
          </a:prstGeom>
          <a:noFill/>
        </p:spPr>
        <p:txBody>
          <a:bodyPr wrap="square" rtlCol="0">
            <a:spAutoFit/>
          </a:bodyPr>
          <a:lstStyle/>
          <a:p>
            <a:pPr algn="ctr"/>
            <a:r>
              <a:rPr lang="en-US" dirty="0">
                <a:solidFill>
                  <a:schemeClr val="bg2">
                    <a:lumMod val="90000"/>
                  </a:schemeClr>
                </a:solidFill>
              </a:rPr>
              <a:t>Background</a:t>
            </a:r>
            <a:r>
              <a:rPr lang="en-US" dirty="0"/>
              <a:t> </a:t>
            </a:r>
            <a:r>
              <a:rPr lang="en-US" dirty="0">
                <a:solidFill>
                  <a:schemeClr val="bg2">
                    <a:lumMod val="90000"/>
                  </a:schemeClr>
                </a:solidFill>
              </a:rPr>
              <a:t>| Project Activities | </a:t>
            </a:r>
            <a:r>
              <a:rPr lang="en-US" dirty="0">
                <a:solidFill>
                  <a:srgbClr val="FFFF00"/>
                </a:solidFill>
              </a:rPr>
              <a:t>Key Findings </a:t>
            </a:r>
            <a:r>
              <a:rPr lang="en-US" dirty="0">
                <a:solidFill>
                  <a:schemeClr val="bg2">
                    <a:lumMod val="90000"/>
                  </a:schemeClr>
                </a:solidFill>
              </a:rPr>
              <a:t>| Research Roadmap | Recommendations </a:t>
            </a:r>
          </a:p>
        </p:txBody>
      </p:sp>
    </p:spTree>
    <p:extLst>
      <p:ext uri="{BB962C8B-B14F-4D97-AF65-F5344CB8AC3E}">
        <p14:creationId xmlns:p14="http://schemas.microsoft.com/office/powerpoint/2010/main" val="3294598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647D1-3936-481B-A8DF-5E6B4345C153}"/>
              </a:ext>
            </a:extLst>
          </p:cNvPr>
          <p:cNvSpPr>
            <a:spLocks noGrp="1"/>
          </p:cNvSpPr>
          <p:nvPr>
            <p:ph type="title"/>
          </p:nvPr>
        </p:nvSpPr>
        <p:spPr>
          <a:xfrm>
            <a:off x="838200" y="365127"/>
            <a:ext cx="10515600" cy="1460498"/>
          </a:xfrm>
        </p:spPr>
        <p:txBody>
          <a:bodyPr/>
          <a:lstStyle/>
          <a:p>
            <a:r>
              <a:rPr lang="en-US" dirty="0"/>
              <a:t>Findings: Topic Specific Research Gaps (Selected)</a:t>
            </a:r>
          </a:p>
        </p:txBody>
      </p:sp>
      <p:sp>
        <p:nvSpPr>
          <p:cNvPr id="3" name="Content Placeholder 2">
            <a:extLst>
              <a:ext uri="{FF2B5EF4-FFF2-40B4-BE49-F238E27FC236}">
                <a16:creationId xmlns:a16="http://schemas.microsoft.com/office/drawing/2014/main" id="{2D3CEE9D-00A7-483E-AEBA-BF40B36977C6}"/>
              </a:ext>
            </a:extLst>
          </p:cNvPr>
          <p:cNvSpPr>
            <a:spLocks noGrp="1"/>
          </p:cNvSpPr>
          <p:nvPr>
            <p:ph idx="1"/>
          </p:nvPr>
        </p:nvSpPr>
        <p:spPr>
          <a:xfrm>
            <a:off x="838200" y="2026227"/>
            <a:ext cx="10515600" cy="4150736"/>
          </a:xfrm>
        </p:spPr>
        <p:txBody>
          <a:bodyPr>
            <a:noAutofit/>
          </a:bodyPr>
          <a:lstStyle/>
          <a:p>
            <a:r>
              <a:rPr lang="en-US" sz="2400" dirty="0"/>
              <a:t>Evaluations of health outcomes related to transportation pricing and policy measures intended to decrease auto-dependency</a:t>
            </a:r>
          </a:p>
          <a:p>
            <a:r>
              <a:rPr lang="en-US" sz="2400" dirty="0"/>
              <a:t>Enhanced data, methods, and metrics for measuring “accessibility,” community “well-being,” and equity</a:t>
            </a:r>
          </a:p>
          <a:p>
            <a:r>
              <a:rPr lang="en-US" sz="2400" dirty="0"/>
              <a:t>Data and methods for quantifying health related costs and benefits</a:t>
            </a:r>
          </a:p>
          <a:p>
            <a:r>
              <a:rPr lang="en-US" sz="2400" dirty="0"/>
              <a:t>Research examining the role of transportation projects in relation to housing affordability and health equity</a:t>
            </a:r>
          </a:p>
          <a:p>
            <a:r>
              <a:rPr lang="en-US" sz="2400" dirty="0"/>
              <a:t>“Resiliency” and recovery practices</a:t>
            </a:r>
          </a:p>
        </p:txBody>
      </p:sp>
      <p:sp>
        <p:nvSpPr>
          <p:cNvPr id="4" name="TextBox 3">
            <a:extLst>
              <a:ext uri="{FF2B5EF4-FFF2-40B4-BE49-F238E27FC236}">
                <a16:creationId xmlns:a16="http://schemas.microsoft.com/office/drawing/2014/main" id="{18B69C37-77B0-4A99-9634-404E7DA7F8E4}"/>
              </a:ext>
            </a:extLst>
          </p:cNvPr>
          <p:cNvSpPr txBox="1"/>
          <p:nvPr/>
        </p:nvSpPr>
        <p:spPr>
          <a:xfrm>
            <a:off x="0" y="6356350"/>
            <a:ext cx="12191999" cy="369332"/>
          </a:xfrm>
          <a:prstGeom prst="rect">
            <a:avLst/>
          </a:prstGeom>
          <a:noFill/>
        </p:spPr>
        <p:txBody>
          <a:bodyPr wrap="square" rtlCol="0">
            <a:spAutoFit/>
          </a:bodyPr>
          <a:lstStyle/>
          <a:p>
            <a:pPr algn="ctr"/>
            <a:r>
              <a:rPr lang="en-US" dirty="0">
                <a:solidFill>
                  <a:schemeClr val="bg2">
                    <a:lumMod val="90000"/>
                  </a:schemeClr>
                </a:solidFill>
              </a:rPr>
              <a:t>Background</a:t>
            </a:r>
            <a:r>
              <a:rPr lang="en-US" dirty="0"/>
              <a:t> </a:t>
            </a:r>
            <a:r>
              <a:rPr lang="en-US" dirty="0">
                <a:solidFill>
                  <a:schemeClr val="bg2">
                    <a:lumMod val="90000"/>
                  </a:schemeClr>
                </a:solidFill>
              </a:rPr>
              <a:t>| Project Activities | </a:t>
            </a:r>
            <a:r>
              <a:rPr lang="en-US" dirty="0">
                <a:solidFill>
                  <a:srgbClr val="FFFF00"/>
                </a:solidFill>
              </a:rPr>
              <a:t>Key Findings </a:t>
            </a:r>
            <a:r>
              <a:rPr lang="en-US" dirty="0">
                <a:solidFill>
                  <a:schemeClr val="bg2">
                    <a:lumMod val="90000"/>
                  </a:schemeClr>
                </a:solidFill>
              </a:rPr>
              <a:t>| Research Roadmap | Recommendations </a:t>
            </a:r>
          </a:p>
        </p:txBody>
      </p:sp>
    </p:spTree>
    <p:extLst>
      <p:ext uri="{BB962C8B-B14F-4D97-AF65-F5344CB8AC3E}">
        <p14:creationId xmlns:p14="http://schemas.microsoft.com/office/powerpoint/2010/main" val="3364093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647D1-3936-481B-A8DF-5E6B4345C153}"/>
              </a:ext>
            </a:extLst>
          </p:cNvPr>
          <p:cNvSpPr>
            <a:spLocks noGrp="1"/>
          </p:cNvSpPr>
          <p:nvPr>
            <p:ph type="title"/>
          </p:nvPr>
        </p:nvSpPr>
        <p:spPr>
          <a:xfrm>
            <a:off x="838200" y="365127"/>
            <a:ext cx="10515600" cy="1460498"/>
          </a:xfrm>
        </p:spPr>
        <p:txBody>
          <a:bodyPr/>
          <a:lstStyle/>
          <a:p>
            <a:r>
              <a:rPr lang="en-US" dirty="0"/>
              <a:t>Findings: Topic Specific Research Implementation Gaps (Selected)</a:t>
            </a:r>
          </a:p>
        </p:txBody>
      </p:sp>
      <p:sp>
        <p:nvSpPr>
          <p:cNvPr id="3" name="Content Placeholder 2">
            <a:extLst>
              <a:ext uri="{FF2B5EF4-FFF2-40B4-BE49-F238E27FC236}">
                <a16:creationId xmlns:a16="http://schemas.microsoft.com/office/drawing/2014/main" id="{2D3CEE9D-00A7-483E-AEBA-BF40B36977C6}"/>
              </a:ext>
            </a:extLst>
          </p:cNvPr>
          <p:cNvSpPr>
            <a:spLocks noGrp="1"/>
          </p:cNvSpPr>
          <p:nvPr>
            <p:ph idx="1"/>
          </p:nvPr>
        </p:nvSpPr>
        <p:spPr>
          <a:xfrm>
            <a:off x="838200" y="2026227"/>
            <a:ext cx="10515600" cy="3242059"/>
          </a:xfrm>
        </p:spPr>
        <p:txBody>
          <a:bodyPr/>
          <a:lstStyle/>
          <a:p>
            <a:r>
              <a:rPr lang="en-US" dirty="0"/>
              <a:t>Lack of best practices, challenges, and lessons in:</a:t>
            </a:r>
          </a:p>
          <a:p>
            <a:pPr lvl="1"/>
            <a:r>
              <a:rPr lang="en-US" dirty="0"/>
              <a:t>Collecting and analyzing non-fatal injuries involving active travel modes </a:t>
            </a:r>
          </a:p>
          <a:p>
            <a:pPr lvl="1"/>
            <a:r>
              <a:rPr lang="en-US" dirty="0"/>
              <a:t>Institutionalizing practices for collection and integration of active travel data (such as counts, trip-making)</a:t>
            </a:r>
          </a:p>
          <a:p>
            <a:pPr lvl="1"/>
            <a:r>
              <a:rPr lang="en-US" dirty="0"/>
              <a:t>Aligning policies and performance measures with health and equity goals</a:t>
            </a:r>
          </a:p>
          <a:p>
            <a:pPr lvl="1"/>
            <a:r>
              <a:rPr lang="en-US" dirty="0"/>
              <a:t>Applying tools and checklists to consider health during project scoping and project development</a:t>
            </a:r>
          </a:p>
          <a:p>
            <a:pPr lvl="1"/>
            <a:endParaRPr lang="en-US" dirty="0">
              <a:solidFill>
                <a:srgbClr val="FF0000"/>
              </a:solidFill>
            </a:endParaRPr>
          </a:p>
        </p:txBody>
      </p:sp>
      <p:sp>
        <p:nvSpPr>
          <p:cNvPr id="4" name="TextBox 3">
            <a:extLst>
              <a:ext uri="{FF2B5EF4-FFF2-40B4-BE49-F238E27FC236}">
                <a16:creationId xmlns:a16="http://schemas.microsoft.com/office/drawing/2014/main" id="{18B69C37-77B0-4A99-9634-404E7DA7F8E4}"/>
              </a:ext>
            </a:extLst>
          </p:cNvPr>
          <p:cNvSpPr txBox="1"/>
          <p:nvPr/>
        </p:nvSpPr>
        <p:spPr>
          <a:xfrm>
            <a:off x="0" y="6356350"/>
            <a:ext cx="12191999" cy="369332"/>
          </a:xfrm>
          <a:prstGeom prst="rect">
            <a:avLst/>
          </a:prstGeom>
          <a:noFill/>
        </p:spPr>
        <p:txBody>
          <a:bodyPr wrap="square" rtlCol="0">
            <a:spAutoFit/>
          </a:bodyPr>
          <a:lstStyle/>
          <a:p>
            <a:pPr algn="ctr"/>
            <a:r>
              <a:rPr lang="en-US" dirty="0">
                <a:solidFill>
                  <a:schemeClr val="bg2">
                    <a:lumMod val="90000"/>
                  </a:schemeClr>
                </a:solidFill>
              </a:rPr>
              <a:t>Background</a:t>
            </a:r>
            <a:r>
              <a:rPr lang="en-US" dirty="0"/>
              <a:t> </a:t>
            </a:r>
            <a:r>
              <a:rPr lang="en-US" dirty="0">
                <a:solidFill>
                  <a:schemeClr val="bg2">
                    <a:lumMod val="90000"/>
                  </a:schemeClr>
                </a:solidFill>
              </a:rPr>
              <a:t>| Project Activities | </a:t>
            </a:r>
            <a:r>
              <a:rPr lang="en-US" dirty="0">
                <a:solidFill>
                  <a:srgbClr val="FFFF00"/>
                </a:solidFill>
              </a:rPr>
              <a:t>Key Findings </a:t>
            </a:r>
            <a:r>
              <a:rPr lang="en-US" dirty="0">
                <a:solidFill>
                  <a:schemeClr val="bg2">
                    <a:lumMod val="90000"/>
                  </a:schemeClr>
                </a:solidFill>
              </a:rPr>
              <a:t>| Research Roadmap | Recommendations </a:t>
            </a:r>
          </a:p>
        </p:txBody>
      </p:sp>
    </p:spTree>
    <p:extLst>
      <p:ext uri="{BB962C8B-B14F-4D97-AF65-F5344CB8AC3E}">
        <p14:creationId xmlns:p14="http://schemas.microsoft.com/office/powerpoint/2010/main" val="2091642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AB11EF3-D4CD-4303-83AA-2B0A7D5AECCB}"/>
              </a:ext>
            </a:extLst>
          </p:cNvPr>
          <p:cNvSpPr/>
          <p:nvPr/>
        </p:nvSpPr>
        <p:spPr>
          <a:xfrm flipH="1" flipV="1">
            <a:off x="323844" y="3397396"/>
            <a:ext cx="11372851" cy="1950102"/>
          </a:xfrm>
          <a:prstGeom prst="rect">
            <a:avLst/>
          </a:prstGeom>
          <a:gradFill>
            <a:gsLst>
              <a:gs pos="0">
                <a:srgbClr val="7ABC69">
                  <a:alpha val="0"/>
                </a:srgbClr>
              </a:gs>
              <a:gs pos="100000">
                <a:srgbClr val="7ABC69">
                  <a:alpha val="2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0BC8C2-4F0B-48A2-A7E2-4F531CF271E8}"/>
              </a:ext>
            </a:extLst>
          </p:cNvPr>
          <p:cNvSpPr>
            <a:spLocks noGrp="1"/>
          </p:cNvSpPr>
          <p:nvPr>
            <p:ph type="title"/>
          </p:nvPr>
        </p:nvSpPr>
        <p:spPr/>
        <p:txBody>
          <a:bodyPr/>
          <a:lstStyle/>
          <a:p>
            <a:r>
              <a:rPr lang="en-US" dirty="0"/>
              <a:t>Research Roadmap</a:t>
            </a:r>
          </a:p>
        </p:txBody>
      </p:sp>
      <p:sp>
        <p:nvSpPr>
          <p:cNvPr id="3" name="Content Placeholder 2">
            <a:extLst>
              <a:ext uri="{FF2B5EF4-FFF2-40B4-BE49-F238E27FC236}">
                <a16:creationId xmlns:a16="http://schemas.microsoft.com/office/drawing/2014/main" id="{76824B16-F098-4DBB-8486-79FEB9096C59}"/>
              </a:ext>
            </a:extLst>
          </p:cNvPr>
          <p:cNvSpPr>
            <a:spLocks noGrp="1"/>
          </p:cNvSpPr>
          <p:nvPr>
            <p:ph idx="1"/>
          </p:nvPr>
        </p:nvSpPr>
        <p:spPr>
          <a:xfrm>
            <a:off x="838199" y="1306170"/>
            <a:ext cx="10515600" cy="558613"/>
          </a:xfrm>
        </p:spPr>
        <p:txBody>
          <a:bodyPr>
            <a:normAutofit/>
          </a:bodyPr>
          <a:lstStyle/>
          <a:p>
            <a:pPr marL="0" indent="0">
              <a:buNone/>
            </a:pPr>
            <a:r>
              <a:rPr lang="en-US" sz="2400" dirty="0"/>
              <a:t>Framed around key transportation agency processes and practices</a:t>
            </a:r>
          </a:p>
        </p:txBody>
      </p:sp>
      <p:sp>
        <p:nvSpPr>
          <p:cNvPr id="5" name="TextBox 4">
            <a:extLst>
              <a:ext uri="{FF2B5EF4-FFF2-40B4-BE49-F238E27FC236}">
                <a16:creationId xmlns:a16="http://schemas.microsoft.com/office/drawing/2014/main" id="{54FF9613-3FD1-46F1-ACBF-3BC68063613D}"/>
              </a:ext>
            </a:extLst>
          </p:cNvPr>
          <p:cNvSpPr txBox="1"/>
          <p:nvPr/>
        </p:nvSpPr>
        <p:spPr>
          <a:xfrm>
            <a:off x="0" y="6356350"/>
            <a:ext cx="12191999" cy="369332"/>
          </a:xfrm>
          <a:prstGeom prst="rect">
            <a:avLst/>
          </a:prstGeom>
          <a:noFill/>
        </p:spPr>
        <p:txBody>
          <a:bodyPr wrap="square" rtlCol="0">
            <a:spAutoFit/>
          </a:bodyPr>
          <a:lstStyle/>
          <a:p>
            <a:pPr algn="ctr"/>
            <a:r>
              <a:rPr lang="en-US" dirty="0">
                <a:solidFill>
                  <a:schemeClr val="bg2">
                    <a:lumMod val="90000"/>
                  </a:schemeClr>
                </a:solidFill>
              </a:rPr>
              <a:t>Background</a:t>
            </a:r>
            <a:r>
              <a:rPr lang="en-US" dirty="0"/>
              <a:t> </a:t>
            </a:r>
            <a:r>
              <a:rPr lang="en-US" dirty="0">
                <a:solidFill>
                  <a:schemeClr val="bg2">
                    <a:lumMod val="90000"/>
                  </a:schemeClr>
                </a:solidFill>
              </a:rPr>
              <a:t>| Project Activities | Key Findings | </a:t>
            </a:r>
            <a:r>
              <a:rPr lang="en-US" dirty="0">
                <a:solidFill>
                  <a:srgbClr val="FFFF00"/>
                </a:solidFill>
              </a:rPr>
              <a:t>Research Roadmap </a:t>
            </a:r>
            <a:r>
              <a:rPr lang="en-US" dirty="0">
                <a:solidFill>
                  <a:schemeClr val="bg2">
                    <a:lumMod val="90000"/>
                  </a:schemeClr>
                </a:solidFill>
              </a:rPr>
              <a:t>| Recommendations </a:t>
            </a:r>
          </a:p>
        </p:txBody>
      </p:sp>
      <p:graphicFrame>
        <p:nvGraphicFramePr>
          <p:cNvPr id="6" name="Table 5">
            <a:extLst>
              <a:ext uri="{FF2B5EF4-FFF2-40B4-BE49-F238E27FC236}">
                <a16:creationId xmlns:a16="http://schemas.microsoft.com/office/drawing/2014/main" id="{2120133C-D648-49FE-B065-94EF27AA047E}"/>
              </a:ext>
            </a:extLst>
          </p:cNvPr>
          <p:cNvGraphicFramePr>
            <a:graphicFrameLocks noGrp="1"/>
          </p:cNvGraphicFramePr>
          <p:nvPr>
            <p:extLst>
              <p:ext uri="{D42A27DB-BD31-4B8C-83A1-F6EECF244321}">
                <p14:modId xmlns:p14="http://schemas.microsoft.com/office/powerpoint/2010/main" val="1774269262"/>
              </p:ext>
            </p:extLst>
          </p:nvPr>
        </p:nvGraphicFramePr>
        <p:xfrm>
          <a:off x="438149" y="3962655"/>
          <a:ext cx="11668124" cy="2011680"/>
        </p:xfrm>
        <a:graphic>
          <a:graphicData uri="http://schemas.openxmlformats.org/drawingml/2006/table">
            <a:tbl>
              <a:tblPr firstRow="1" bandRow="1">
                <a:tableStyleId>{5C22544A-7EE6-4342-B048-85BDC9FD1C3A}</a:tableStyleId>
              </a:tblPr>
              <a:tblGrid>
                <a:gridCol w="2917031">
                  <a:extLst>
                    <a:ext uri="{9D8B030D-6E8A-4147-A177-3AD203B41FA5}">
                      <a16:colId xmlns:a16="http://schemas.microsoft.com/office/drawing/2014/main" val="2712165097"/>
                    </a:ext>
                  </a:extLst>
                </a:gridCol>
                <a:gridCol w="2917031">
                  <a:extLst>
                    <a:ext uri="{9D8B030D-6E8A-4147-A177-3AD203B41FA5}">
                      <a16:colId xmlns:a16="http://schemas.microsoft.com/office/drawing/2014/main" val="3480139462"/>
                    </a:ext>
                  </a:extLst>
                </a:gridCol>
                <a:gridCol w="2917031">
                  <a:extLst>
                    <a:ext uri="{9D8B030D-6E8A-4147-A177-3AD203B41FA5}">
                      <a16:colId xmlns:a16="http://schemas.microsoft.com/office/drawing/2014/main" val="4182250381"/>
                    </a:ext>
                  </a:extLst>
                </a:gridCol>
                <a:gridCol w="2917031">
                  <a:extLst>
                    <a:ext uri="{9D8B030D-6E8A-4147-A177-3AD203B41FA5}">
                      <a16:colId xmlns:a16="http://schemas.microsoft.com/office/drawing/2014/main" val="1689922170"/>
                    </a:ext>
                  </a:extLst>
                </a:gridCol>
              </a:tblGrid>
              <a:tr h="709295">
                <a:tc>
                  <a:txBody>
                    <a:bodyPr/>
                    <a:lstStyle/>
                    <a:p>
                      <a:pPr marL="0" indent="0">
                        <a:spcAft>
                          <a:spcPts val="1000"/>
                        </a:spcAft>
                        <a:buFontTx/>
                        <a:buNone/>
                      </a:pPr>
                      <a:r>
                        <a:rPr lang="en-US" b="1" dirty="0">
                          <a:solidFill>
                            <a:srgbClr val="70AD47"/>
                          </a:solidFill>
                        </a:rPr>
                        <a:t>Policy-making</a:t>
                      </a:r>
                    </a:p>
                    <a:p>
                      <a:pPr marL="171450" indent="-171450">
                        <a:buFont typeface="Arial" panose="020B0604020202020204" pitchFamily="34" charset="0"/>
                        <a:buChar char="•"/>
                      </a:pPr>
                      <a:r>
                        <a:rPr lang="en-US" b="0" dirty="0">
                          <a:solidFill>
                            <a:schemeClr val="tx1"/>
                          </a:solidFill>
                        </a:rPr>
                        <a:t>Vision and/or Mission</a:t>
                      </a:r>
                    </a:p>
                    <a:p>
                      <a:pPr marL="171450" indent="-171450">
                        <a:buFont typeface="Arial" panose="020B0604020202020204" pitchFamily="34" charset="0"/>
                        <a:buChar char="•"/>
                      </a:pPr>
                      <a:r>
                        <a:rPr lang="en-US" b="0" dirty="0">
                          <a:solidFill>
                            <a:schemeClr val="tx1"/>
                          </a:solidFill>
                        </a:rPr>
                        <a:t>Statewide multimodal transportation plan</a:t>
                      </a:r>
                    </a:p>
                    <a:p>
                      <a:pPr marL="171450" indent="-171450">
                        <a:buFont typeface="Arial" panose="020B0604020202020204" pitchFamily="34" charset="0"/>
                        <a:buChar char="•"/>
                      </a:pPr>
                      <a:r>
                        <a:rPr lang="en-US" b="0" dirty="0">
                          <a:solidFill>
                            <a:schemeClr val="tx1"/>
                          </a:solidFill>
                        </a:rPr>
                        <a:t>Agency guidance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rgbClr val="004B8D"/>
                          </a:solidFill>
                        </a:rPr>
                        <a:t>Planning</a:t>
                      </a:r>
                    </a:p>
                    <a:p>
                      <a:pPr marL="171450" indent="-171450" algn="l" defTabSz="914377" rtl="0" eaLnBrk="1" latinLnBrk="0" hangingPunct="1">
                        <a:buFont typeface="Arial" panose="020B0604020202020204" pitchFamily="34" charset="0"/>
                        <a:buChar char="•"/>
                      </a:pPr>
                      <a:r>
                        <a:rPr lang="en-US" sz="1800" b="0" kern="1200" dirty="0">
                          <a:solidFill>
                            <a:schemeClr val="tx1"/>
                          </a:solidFill>
                          <a:latin typeface="+mn-lt"/>
                          <a:ea typeface="+mn-ea"/>
                          <a:cs typeface="+mn-cs"/>
                        </a:rPr>
                        <a:t>Long-range plans</a:t>
                      </a:r>
                    </a:p>
                    <a:p>
                      <a:pPr marL="171450" indent="-171450" algn="l" defTabSz="914377" rtl="0" eaLnBrk="1" latinLnBrk="0" hangingPunct="1">
                        <a:buFont typeface="Arial" panose="020B0604020202020204" pitchFamily="34" charset="0"/>
                        <a:buChar char="•"/>
                      </a:pPr>
                      <a:r>
                        <a:rPr lang="en-US" sz="1800" b="0" kern="1200" dirty="0">
                          <a:solidFill>
                            <a:schemeClr val="tx1"/>
                          </a:solidFill>
                          <a:latin typeface="+mn-lt"/>
                          <a:ea typeface="+mn-ea"/>
                          <a:cs typeface="+mn-cs"/>
                        </a:rPr>
                        <a:t>Mode-specific plans</a:t>
                      </a:r>
                    </a:p>
                    <a:p>
                      <a:pPr marL="171450" indent="-171450" algn="l" defTabSz="914377" rtl="0" eaLnBrk="1" latinLnBrk="0" hangingPunct="1">
                        <a:buFont typeface="Arial" panose="020B0604020202020204" pitchFamily="34" charset="0"/>
                        <a:buChar char="•"/>
                      </a:pPr>
                      <a:r>
                        <a:rPr lang="en-US" sz="1800" b="0" kern="1200" dirty="0">
                          <a:solidFill>
                            <a:schemeClr val="tx1"/>
                          </a:solidFill>
                          <a:latin typeface="+mn-lt"/>
                          <a:ea typeface="+mn-ea"/>
                          <a:cs typeface="+mn-cs"/>
                        </a:rPr>
                        <a:t>Corridor studies</a:t>
                      </a:r>
                    </a:p>
                    <a:p>
                      <a:pPr marL="171450" indent="-171450" algn="l" defTabSz="914377" rtl="0" eaLnBrk="1" latinLnBrk="0" hangingPunct="1">
                        <a:buFont typeface="Arial" panose="020B0604020202020204" pitchFamily="34" charset="0"/>
                        <a:buChar char="•"/>
                      </a:pPr>
                      <a:r>
                        <a:rPr lang="en-US" sz="1800" b="0" kern="1200" dirty="0">
                          <a:solidFill>
                            <a:schemeClr val="tx1"/>
                          </a:solidFill>
                          <a:latin typeface="+mn-lt"/>
                          <a:ea typeface="+mn-ea"/>
                          <a:cs typeface="+mn-cs"/>
                        </a:rPr>
                        <a:t>Scenario plans</a:t>
                      </a:r>
                    </a:p>
                    <a:p>
                      <a:pPr marL="171450" indent="-171450" algn="l" defTabSz="914377" rtl="0" eaLnBrk="1" latinLnBrk="0" hangingPunct="1">
                        <a:buFont typeface="Arial" panose="020B0604020202020204" pitchFamily="34" charset="0"/>
                        <a:buChar char="•"/>
                      </a:pPr>
                      <a:r>
                        <a:rPr lang="en-US" sz="1800" b="0" kern="1200" dirty="0">
                          <a:solidFill>
                            <a:schemeClr val="tx1"/>
                          </a:solidFill>
                          <a:latin typeface="+mn-lt"/>
                          <a:ea typeface="+mn-ea"/>
                          <a:cs typeface="+mn-cs"/>
                        </a:rPr>
                        <a:t>Small area plans</a:t>
                      </a:r>
                    </a:p>
                    <a:p>
                      <a:endParaRPr lang="en-US" dirty="0">
                        <a:solidFill>
                          <a:srgbClr val="004B8D"/>
                        </a:solidFill>
                      </a:endParaRPr>
                    </a:p>
                  </a:txBody>
                  <a:tcPr marL="1828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rgbClr val="005F63"/>
                          </a:solidFill>
                        </a:rPr>
                        <a:t>Capital programs, </a:t>
                      </a:r>
                      <a:br>
                        <a:rPr lang="en-US" dirty="0">
                          <a:solidFill>
                            <a:srgbClr val="005F63"/>
                          </a:solidFill>
                        </a:rPr>
                      </a:br>
                      <a:r>
                        <a:rPr lang="en-US" dirty="0">
                          <a:solidFill>
                            <a:srgbClr val="005F63"/>
                          </a:solidFill>
                        </a:rPr>
                        <a:t>projects and implementation</a:t>
                      </a:r>
                    </a:p>
                    <a:p>
                      <a:pPr marL="171450" indent="-171450" algn="l" defTabSz="914377" rtl="0" eaLnBrk="1" latinLnBrk="0" hangingPunct="1">
                        <a:buFont typeface="Arial" panose="020B0604020202020204" pitchFamily="34" charset="0"/>
                        <a:buChar char="•"/>
                      </a:pPr>
                      <a:r>
                        <a:rPr lang="en-US" sz="1800" b="0" kern="1200" dirty="0">
                          <a:solidFill>
                            <a:schemeClr val="tx1"/>
                          </a:solidFill>
                          <a:latin typeface="+mn-lt"/>
                          <a:ea typeface="+mn-ea"/>
                          <a:cs typeface="+mn-cs"/>
                        </a:rPr>
                        <a:t>Project evaluation</a:t>
                      </a:r>
                    </a:p>
                    <a:p>
                      <a:pPr marL="171450" indent="-171450" algn="l" defTabSz="914377" rtl="0" eaLnBrk="1" latinLnBrk="0" hangingPunct="1">
                        <a:buFont typeface="Arial" panose="020B0604020202020204" pitchFamily="34" charset="0"/>
                        <a:buChar char="•"/>
                      </a:pPr>
                      <a:r>
                        <a:rPr lang="en-US" sz="1800" b="0" kern="1200" dirty="0">
                          <a:solidFill>
                            <a:schemeClr val="tx1"/>
                          </a:solidFill>
                          <a:latin typeface="+mn-lt"/>
                          <a:ea typeface="+mn-ea"/>
                          <a:cs typeface="+mn-cs"/>
                        </a:rPr>
                        <a:t>Project selection</a:t>
                      </a:r>
                    </a:p>
                    <a:p>
                      <a:pPr marL="171450" indent="-171450" algn="l" defTabSz="914377" rtl="0" eaLnBrk="1" latinLnBrk="0" hangingPunct="1">
                        <a:buFont typeface="Arial" panose="020B0604020202020204" pitchFamily="34" charset="0"/>
                        <a:buChar char="•"/>
                      </a:pPr>
                      <a:r>
                        <a:rPr lang="en-US" sz="1800" b="0" kern="1200" dirty="0">
                          <a:solidFill>
                            <a:schemeClr val="tx1"/>
                          </a:solidFill>
                          <a:latin typeface="+mn-lt"/>
                          <a:ea typeface="+mn-ea"/>
                          <a:cs typeface="+mn-cs"/>
                        </a:rPr>
                        <a:t>Environmental </a:t>
                      </a:r>
                      <a:br>
                        <a:rPr lang="en-US" sz="1800" b="0" kern="1200" dirty="0">
                          <a:solidFill>
                            <a:schemeClr val="tx1"/>
                          </a:solidFill>
                          <a:latin typeface="+mn-lt"/>
                          <a:ea typeface="+mn-ea"/>
                          <a:cs typeface="+mn-cs"/>
                        </a:rPr>
                      </a:br>
                      <a:r>
                        <a:rPr lang="en-US" sz="1800" b="0" kern="1200" dirty="0">
                          <a:solidFill>
                            <a:schemeClr val="tx1"/>
                          </a:solidFill>
                          <a:latin typeface="+mn-lt"/>
                          <a:ea typeface="+mn-ea"/>
                          <a:cs typeface="+mn-cs"/>
                        </a:rPr>
                        <a:t>assessment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rgbClr val="004B8D"/>
                          </a:solidFill>
                        </a:rPr>
                        <a:t>Monitoring and Evaluation</a:t>
                      </a:r>
                    </a:p>
                    <a:p>
                      <a:pPr marL="171450" indent="-171450" algn="l" defTabSz="914377" rtl="0" eaLnBrk="1" latinLnBrk="0" hangingPunct="1">
                        <a:buFont typeface="Arial" panose="020B0604020202020204" pitchFamily="34" charset="0"/>
                        <a:buChar char="•"/>
                      </a:pPr>
                      <a:r>
                        <a:rPr lang="en-US" sz="1800" b="0" kern="1200" dirty="0">
                          <a:solidFill>
                            <a:schemeClr val="tx1"/>
                          </a:solidFill>
                          <a:latin typeface="+mn-lt"/>
                          <a:ea typeface="+mn-ea"/>
                          <a:cs typeface="+mn-cs"/>
                        </a:rPr>
                        <a:t>Design review and comparison</a:t>
                      </a:r>
                    </a:p>
                    <a:p>
                      <a:pPr marL="171450" indent="-171450" algn="l" defTabSz="914377" rtl="0" eaLnBrk="1" latinLnBrk="0" hangingPunct="1">
                        <a:buFont typeface="Arial" panose="020B0604020202020204" pitchFamily="34" charset="0"/>
                        <a:buChar char="•"/>
                      </a:pPr>
                      <a:r>
                        <a:rPr lang="en-US" sz="1800" b="0" kern="1200" dirty="0">
                          <a:solidFill>
                            <a:schemeClr val="tx1"/>
                          </a:solidFill>
                          <a:latin typeface="+mn-lt"/>
                          <a:ea typeface="+mn-ea"/>
                          <a:cs typeface="+mn-cs"/>
                        </a:rPr>
                        <a:t>Construction</a:t>
                      </a:r>
                    </a:p>
                    <a:p>
                      <a:pPr marL="171450" indent="-171450" algn="l" defTabSz="914377" rtl="0" eaLnBrk="1" latinLnBrk="0" hangingPunct="1">
                        <a:buFont typeface="Arial" panose="020B0604020202020204" pitchFamily="34" charset="0"/>
                        <a:buChar char="•"/>
                      </a:pPr>
                      <a:r>
                        <a:rPr lang="en-US" sz="1800" b="0" kern="1200" dirty="0">
                          <a:solidFill>
                            <a:schemeClr val="tx1"/>
                          </a:solidFill>
                          <a:latin typeface="+mn-lt"/>
                          <a:ea typeface="+mn-ea"/>
                          <a:cs typeface="+mn-cs"/>
                        </a:rPr>
                        <a:t>Operation</a:t>
                      </a:r>
                    </a:p>
                    <a:p>
                      <a:pPr marL="171450" indent="-171450" algn="l" defTabSz="914377" rtl="0" eaLnBrk="1" latinLnBrk="0" hangingPunct="1">
                        <a:buFont typeface="Arial" panose="020B0604020202020204" pitchFamily="34" charset="0"/>
                        <a:buChar char="•"/>
                      </a:pPr>
                      <a:r>
                        <a:rPr lang="en-US" sz="1800" b="0" kern="1200" dirty="0">
                          <a:solidFill>
                            <a:schemeClr val="tx1"/>
                          </a:solidFill>
                          <a:latin typeface="+mn-lt"/>
                          <a:ea typeface="+mn-ea"/>
                          <a:cs typeface="+mn-cs"/>
                        </a:rPr>
                        <a:t>Maintenance</a:t>
                      </a:r>
                    </a:p>
                  </a:txBody>
                  <a:tcPr marL="36576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26344597"/>
                  </a:ext>
                </a:extLst>
              </a:tr>
            </a:tbl>
          </a:graphicData>
        </a:graphic>
      </p:graphicFrame>
      <p:pic>
        <p:nvPicPr>
          <p:cNvPr id="11" name="Graphic 10" descr="Line arrow: Straight">
            <a:extLst>
              <a:ext uri="{FF2B5EF4-FFF2-40B4-BE49-F238E27FC236}">
                <a16:creationId xmlns:a16="http://schemas.microsoft.com/office/drawing/2014/main" id="{EFD7BC36-AC1C-4592-AF43-2ED1D30EF33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0800000">
            <a:off x="5429248" y="3823162"/>
            <a:ext cx="600075" cy="721683"/>
          </a:xfrm>
          <a:prstGeom prst="rect">
            <a:avLst/>
          </a:prstGeom>
        </p:spPr>
      </p:pic>
      <p:pic>
        <p:nvPicPr>
          <p:cNvPr id="12" name="Graphic 11" descr="Line arrow: Straight">
            <a:extLst>
              <a:ext uri="{FF2B5EF4-FFF2-40B4-BE49-F238E27FC236}">
                <a16:creationId xmlns:a16="http://schemas.microsoft.com/office/drawing/2014/main" id="{B32AE66D-BD7A-49E8-96B2-6495E863CBF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0800000">
            <a:off x="2743198" y="3823162"/>
            <a:ext cx="600075" cy="721683"/>
          </a:xfrm>
          <a:prstGeom prst="rect">
            <a:avLst/>
          </a:prstGeom>
        </p:spPr>
      </p:pic>
      <p:pic>
        <p:nvPicPr>
          <p:cNvPr id="13" name="Graphic 12" descr="Line arrow: Straight">
            <a:extLst>
              <a:ext uri="{FF2B5EF4-FFF2-40B4-BE49-F238E27FC236}">
                <a16:creationId xmlns:a16="http://schemas.microsoft.com/office/drawing/2014/main" id="{452FE7A1-2CBD-4F41-A60B-A780017B34F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0800000">
            <a:off x="8573429" y="3823162"/>
            <a:ext cx="600075" cy="721683"/>
          </a:xfrm>
          <a:prstGeom prst="rect">
            <a:avLst/>
          </a:prstGeom>
        </p:spPr>
      </p:pic>
      <p:pic>
        <p:nvPicPr>
          <p:cNvPr id="22" name="Graphic 21" descr="Magnifying glass">
            <a:extLst>
              <a:ext uri="{FF2B5EF4-FFF2-40B4-BE49-F238E27FC236}">
                <a16:creationId xmlns:a16="http://schemas.microsoft.com/office/drawing/2014/main" id="{6AE1B2B5-1EC6-4F5F-A021-BD5F5A115A2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497978" y="3498281"/>
            <a:ext cx="464374" cy="464374"/>
          </a:xfrm>
          <a:prstGeom prst="rect">
            <a:avLst/>
          </a:prstGeom>
        </p:spPr>
      </p:pic>
      <p:pic>
        <p:nvPicPr>
          <p:cNvPr id="29" name="Graphic 28" descr="Document">
            <a:extLst>
              <a:ext uri="{FF2B5EF4-FFF2-40B4-BE49-F238E27FC236}">
                <a16:creationId xmlns:a16="http://schemas.microsoft.com/office/drawing/2014/main" id="{6573AE05-A293-4D92-B6B1-569CE7E59EB6}"/>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21866" y="3493326"/>
            <a:ext cx="486986" cy="486986"/>
          </a:xfrm>
          <a:prstGeom prst="rect">
            <a:avLst/>
          </a:prstGeom>
        </p:spPr>
      </p:pic>
      <p:pic>
        <p:nvPicPr>
          <p:cNvPr id="32" name="Graphic 31" descr="Line arrow: Straight">
            <a:extLst>
              <a:ext uri="{FF2B5EF4-FFF2-40B4-BE49-F238E27FC236}">
                <a16:creationId xmlns:a16="http://schemas.microsoft.com/office/drawing/2014/main" id="{7EF354FA-1374-4A4D-87A9-D9F0FB18B7C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6200000">
            <a:off x="475602" y="2728566"/>
            <a:ext cx="600075" cy="721683"/>
          </a:xfrm>
          <a:prstGeom prst="rect">
            <a:avLst/>
          </a:prstGeom>
        </p:spPr>
      </p:pic>
      <p:pic>
        <p:nvPicPr>
          <p:cNvPr id="33" name="Graphic 32" descr="Line arrow: Straight">
            <a:extLst>
              <a:ext uri="{FF2B5EF4-FFF2-40B4-BE49-F238E27FC236}">
                <a16:creationId xmlns:a16="http://schemas.microsoft.com/office/drawing/2014/main" id="{0BB5FB6F-9D4D-41BE-871D-7488A87BE6E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6200000">
            <a:off x="3884922" y="2728566"/>
            <a:ext cx="600075" cy="721683"/>
          </a:xfrm>
          <a:prstGeom prst="rect">
            <a:avLst/>
          </a:prstGeom>
        </p:spPr>
      </p:pic>
      <p:pic>
        <p:nvPicPr>
          <p:cNvPr id="34" name="Graphic 33" descr="Line arrow: Straight">
            <a:extLst>
              <a:ext uri="{FF2B5EF4-FFF2-40B4-BE49-F238E27FC236}">
                <a16:creationId xmlns:a16="http://schemas.microsoft.com/office/drawing/2014/main" id="{FB02265D-2AFF-4D11-8E2B-661383EE102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6200000">
            <a:off x="6761472" y="2728566"/>
            <a:ext cx="600075" cy="721683"/>
          </a:xfrm>
          <a:prstGeom prst="rect">
            <a:avLst/>
          </a:prstGeom>
        </p:spPr>
      </p:pic>
      <p:pic>
        <p:nvPicPr>
          <p:cNvPr id="35" name="Graphic 34" descr="Line arrow: Straight">
            <a:extLst>
              <a:ext uri="{FF2B5EF4-FFF2-40B4-BE49-F238E27FC236}">
                <a16:creationId xmlns:a16="http://schemas.microsoft.com/office/drawing/2014/main" id="{A34A1FBE-8D01-438A-925B-BB766617549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6200000">
            <a:off x="9835312" y="2728566"/>
            <a:ext cx="600075" cy="721683"/>
          </a:xfrm>
          <a:prstGeom prst="rect">
            <a:avLst/>
          </a:prstGeom>
        </p:spPr>
      </p:pic>
      <p:graphicFrame>
        <p:nvGraphicFramePr>
          <p:cNvPr id="15" name="Table 14">
            <a:extLst>
              <a:ext uri="{FF2B5EF4-FFF2-40B4-BE49-F238E27FC236}">
                <a16:creationId xmlns:a16="http://schemas.microsoft.com/office/drawing/2014/main" id="{D34F1852-1E74-488C-AB87-32D4A89FEAF0}"/>
              </a:ext>
            </a:extLst>
          </p:cNvPr>
          <p:cNvGraphicFramePr>
            <a:graphicFrameLocks noGrp="1"/>
          </p:cNvGraphicFramePr>
          <p:nvPr>
            <p:extLst>
              <p:ext uri="{D42A27DB-BD31-4B8C-83A1-F6EECF244321}">
                <p14:modId xmlns:p14="http://schemas.microsoft.com/office/powerpoint/2010/main" val="1269590267"/>
              </p:ext>
            </p:extLst>
          </p:nvPr>
        </p:nvGraphicFramePr>
        <p:xfrm>
          <a:off x="323847" y="1780517"/>
          <a:ext cx="11372852" cy="1114827"/>
        </p:xfrm>
        <a:graphic>
          <a:graphicData uri="http://schemas.openxmlformats.org/drawingml/2006/table">
            <a:tbl>
              <a:tblPr firstRow="1" bandRow="1">
                <a:tableStyleId>{5C22544A-7EE6-4342-B048-85BDC9FD1C3A}</a:tableStyleId>
              </a:tblPr>
              <a:tblGrid>
                <a:gridCol w="5162553">
                  <a:extLst>
                    <a:ext uri="{9D8B030D-6E8A-4147-A177-3AD203B41FA5}">
                      <a16:colId xmlns:a16="http://schemas.microsoft.com/office/drawing/2014/main" val="1811607667"/>
                    </a:ext>
                  </a:extLst>
                </a:gridCol>
                <a:gridCol w="6210299">
                  <a:extLst>
                    <a:ext uri="{9D8B030D-6E8A-4147-A177-3AD203B41FA5}">
                      <a16:colId xmlns:a16="http://schemas.microsoft.com/office/drawing/2014/main" val="1723142655"/>
                    </a:ext>
                  </a:extLst>
                </a:gridCol>
              </a:tblGrid>
              <a:tr h="371609">
                <a:tc gridSpan="2">
                  <a:txBody>
                    <a:bodyPr/>
                    <a:lstStyle/>
                    <a:p>
                      <a:pPr algn="ctr"/>
                      <a:r>
                        <a:rPr lang="en-US" dirty="0"/>
                        <a:t>Community Engagement / Data Integration</a:t>
                      </a:r>
                    </a:p>
                  </a:txBody>
                  <a:tcPr anchor="ctr">
                    <a:solidFill>
                      <a:srgbClr val="70AD47"/>
                    </a:solidFill>
                  </a:tcPr>
                </a:tc>
                <a:tc hMerge="1">
                  <a:txBody>
                    <a:bodyPr/>
                    <a:lstStyle/>
                    <a:p>
                      <a:endParaRPr lang="en-US"/>
                    </a:p>
                  </a:txBody>
                  <a:tcPr/>
                </a:tc>
                <a:extLst>
                  <a:ext uri="{0D108BD9-81ED-4DB2-BD59-A6C34878D82A}">
                    <a16:rowId xmlns:a16="http://schemas.microsoft.com/office/drawing/2014/main" val="1820624790"/>
                  </a:ext>
                </a:extLst>
              </a:tr>
              <a:tr h="371609">
                <a:tc>
                  <a:txBody>
                    <a:bodyPr/>
                    <a:lstStyle/>
                    <a:p>
                      <a:pPr algn="ctr"/>
                      <a:r>
                        <a:rPr lang="en-US" dirty="0"/>
                        <a:t>Public involvement</a:t>
                      </a:r>
                    </a:p>
                  </a:txBody>
                  <a:tcPr>
                    <a:solidFill>
                      <a:schemeClr val="bg1"/>
                    </a:solidFill>
                  </a:tcPr>
                </a:tc>
                <a:tc>
                  <a:txBody>
                    <a:bodyPr/>
                    <a:lstStyle/>
                    <a:p>
                      <a:pPr algn="ctr"/>
                      <a:r>
                        <a:rPr lang="en-US" dirty="0"/>
                        <a:t>Coordination with local, regional, and tribal governments</a:t>
                      </a:r>
                    </a:p>
                  </a:txBody>
                  <a:tcPr>
                    <a:solidFill>
                      <a:schemeClr val="bg1"/>
                    </a:solidFill>
                  </a:tcPr>
                </a:tc>
                <a:extLst>
                  <a:ext uri="{0D108BD9-81ED-4DB2-BD59-A6C34878D82A}">
                    <a16:rowId xmlns:a16="http://schemas.microsoft.com/office/drawing/2014/main" val="1434058524"/>
                  </a:ext>
                </a:extLst>
              </a:tr>
              <a:tr h="371609">
                <a:tc>
                  <a:txBody>
                    <a:bodyPr/>
                    <a:lstStyle/>
                    <a:p>
                      <a:pPr algn="ctr"/>
                      <a:r>
                        <a:rPr lang="en-US" dirty="0"/>
                        <a:t>Data Collection</a:t>
                      </a:r>
                    </a:p>
                  </a:txBody>
                  <a:tcPr>
                    <a:lnB w="12700" cap="flat" cmpd="sng" algn="ctr">
                      <a:solidFill>
                        <a:srgbClr val="70AD47"/>
                      </a:solidFill>
                      <a:prstDash val="solid"/>
                      <a:round/>
                      <a:headEnd type="none" w="med" len="med"/>
                      <a:tailEnd type="none" w="med" len="med"/>
                    </a:lnB>
                    <a:solidFill>
                      <a:schemeClr val="bg1"/>
                    </a:solidFill>
                  </a:tcPr>
                </a:tc>
                <a:tc>
                  <a:txBody>
                    <a:bodyPr/>
                    <a:lstStyle/>
                    <a:p>
                      <a:pPr algn="ctr"/>
                      <a:r>
                        <a:rPr lang="en-US" dirty="0"/>
                        <a:t>Performance metrics</a:t>
                      </a:r>
                    </a:p>
                  </a:txBody>
                  <a:tcPr>
                    <a:lnB w="12700" cap="flat" cmpd="sng" algn="ctr">
                      <a:solidFill>
                        <a:srgbClr val="70AD47"/>
                      </a:solidFill>
                      <a:prstDash val="solid"/>
                      <a:round/>
                      <a:headEnd type="none" w="med" len="med"/>
                      <a:tailEnd type="none" w="med" len="med"/>
                    </a:lnB>
                    <a:solidFill>
                      <a:schemeClr val="bg1"/>
                    </a:solidFill>
                  </a:tcPr>
                </a:tc>
                <a:extLst>
                  <a:ext uri="{0D108BD9-81ED-4DB2-BD59-A6C34878D82A}">
                    <a16:rowId xmlns:a16="http://schemas.microsoft.com/office/drawing/2014/main" val="2053414047"/>
                  </a:ext>
                </a:extLst>
              </a:tr>
            </a:tbl>
          </a:graphicData>
        </a:graphic>
      </p:graphicFrame>
      <p:pic>
        <p:nvPicPr>
          <p:cNvPr id="37" name="Graphic 36" descr="Money">
            <a:extLst>
              <a:ext uri="{FF2B5EF4-FFF2-40B4-BE49-F238E27FC236}">
                <a16:creationId xmlns:a16="http://schemas.microsoft.com/office/drawing/2014/main" id="{F64E4B05-832A-45C3-98C9-36BAF2343AE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6376194" y="3371442"/>
            <a:ext cx="636889" cy="636889"/>
          </a:xfrm>
          <a:prstGeom prst="rect">
            <a:avLst/>
          </a:prstGeom>
        </p:spPr>
      </p:pic>
      <p:pic>
        <p:nvPicPr>
          <p:cNvPr id="26" name="Graphic 25">
            <a:extLst>
              <a:ext uri="{FF2B5EF4-FFF2-40B4-BE49-F238E27FC236}">
                <a16:creationId xmlns:a16="http://schemas.microsoft.com/office/drawing/2014/main" id="{FCDBE986-9D4C-4DB7-A471-EF610B78A125}"/>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4377084" y="3515872"/>
            <a:ext cx="636889" cy="626094"/>
          </a:xfrm>
          <a:prstGeom prst="rect">
            <a:avLst/>
          </a:prstGeom>
        </p:spPr>
      </p:pic>
    </p:spTree>
    <p:extLst>
      <p:ext uri="{BB962C8B-B14F-4D97-AF65-F5344CB8AC3E}">
        <p14:creationId xmlns:p14="http://schemas.microsoft.com/office/powerpoint/2010/main" val="784214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7E330-9617-4530-8C96-A6958719316C}"/>
              </a:ext>
            </a:extLst>
          </p:cNvPr>
          <p:cNvSpPr>
            <a:spLocks noGrp="1"/>
          </p:cNvSpPr>
          <p:nvPr>
            <p:ph type="title"/>
          </p:nvPr>
        </p:nvSpPr>
        <p:spPr/>
        <p:txBody>
          <a:bodyPr/>
          <a:lstStyle/>
          <a:p>
            <a:r>
              <a:rPr lang="en-US" dirty="0"/>
              <a:t>Presentation Overview</a:t>
            </a:r>
          </a:p>
        </p:txBody>
      </p:sp>
      <p:sp>
        <p:nvSpPr>
          <p:cNvPr id="3" name="Content Placeholder 2">
            <a:extLst>
              <a:ext uri="{FF2B5EF4-FFF2-40B4-BE49-F238E27FC236}">
                <a16:creationId xmlns:a16="http://schemas.microsoft.com/office/drawing/2014/main" id="{6CC86347-4727-4E96-ACA1-E8CB1440FD7D}"/>
              </a:ext>
            </a:extLst>
          </p:cNvPr>
          <p:cNvSpPr>
            <a:spLocks noGrp="1"/>
          </p:cNvSpPr>
          <p:nvPr>
            <p:ph idx="1"/>
          </p:nvPr>
        </p:nvSpPr>
        <p:spPr>
          <a:xfrm>
            <a:off x="838200" y="1535503"/>
            <a:ext cx="10515600" cy="4641461"/>
          </a:xfrm>
        </p:spPr>
        <p:txBody>
          <a:bodyPr>
            <a:normAutofit/>
          </a:bodyPr>
          <a:lstStyle/>
          <a:p>
            <a:r>
              <a:rPr lang="en-US" dirty="0"/>
              <a:t>Background </a:t>
            </a:r>
          </a:p>
          <a:p>
            <a:pPr>
              <a:spcBef>
                <a:spcPts val="1800"/>
              </a:spcBef>
            </a:pPr>
            <a:r>
              <a:rPr lang="en-US" dirty="0"/>
              <a:t>Project Activities</a:t>
            </a:r>
          </a:p>
          <a:p>
            <a:pPr marL="569913" lvl="1" indent="-342900">
              <a:buFont typeface="Calibri" panose="020F0502020204030204" pitchFamily="34" charset="0"/>
              <a:buChar char="–"/>
            </a:pPr>
            <a:r>
              <a:rPr lang="en-US" dirty="0"/>
              <a:t>Goals, scope, tasks, and deliverables</a:t>
            </a:r>
          </a:p>
          <a:p>
            <a:pPr>
              <a:spcBef>
                <a:spcPts val="1800"/>
              </a:spcBef>
            </a:pPr>
            <a:r>
              <a:rPr lang="en-US" dirty="0"/>
              <a:t>Research Roadmap</a:t>
            </a:r>
          </a:p>
          <a:p>
            <a:pPr>
              <a:spcBef>
                <a:spcPts val="1800"/>
              </a:spcBef>
            </a:pPr>
            <a:r>
              <a:rPr lang="en-US" dirty="0"/>
              <a:t>Conclusions</a:t>
            </a:r>
          </a:p>
          <a:p>
            <a:pPr marL="0" indent="0">
              <a:buNone/>
            </a:pPr>
            <a:endParaRPr lang="en-US" dirty="0"/>
          </a:p>
        </p:txBody>
      </p:sp>
    </p:spTree>
    <p:extLst>
      <p:ext uri="{BB962C8B-B14F-4D97-AF65-F5344CB8AC3E}">
        <p14:creationId xmlns:p14="http://schemas.microsoft.com/office/powerpoint/2010/main" val="417790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B15C5-5E89-447D-BFBD-22690788319C}"/>
              </a:ext>
            </a:extLst>
          </p:cNvPr>
          <p:cNvSpPr>
            <a:spLocks noGrp="1"/>
          </p:cNvSpPr>
          <p:nvPr>
            <p:ph type="title"/>
          </p:nvPr>
        </p:nvSpPr>
        <p:spPr>
          <a:xfrm>
            <a:off x="838199" y="365127"/>
            <a:ext cx="11241947" cy="1325563"/>
          </a:xfrm>
        </p:spPr>
        <p:txBody>
          <a:bodyPr/>
          <a:lstStyle/>
          <a:p>
            <a:r>
              <a:rPr lang="en-US" dirty="0"/>
              <a:t>Research Problem Statement Topic Identification</a:t>
            </a:r>
          </a:p>
        </p:txBody>
      </p:sp>
      <p:sp>
        <p:nvSpPr>
          <p:cNvPr id="3" name="Content Placeholder 2">
            <a:extLst>
              <a:ext uri="{FF2B5EF4-FFF2-40B4-BE49-F238E27FC236}">
                <a16:creationId xmlns:a16="http://schemas.microsoft.com/office/drawing/2014/main" id="{9FF00729-210A-43BF-AC89-890697F4637D}"/>
              </a:ext>
            </a:extLst>
          </p:cNvPr>
          <p:cNvSpPr>
            <a:spLocks noGrp="1"/>
          </p:cNvSpPr>
          <p:nvPr>
            <p:ph idx="1"/>
          </p:nvPr>
        </p:nvSpPr>
        <p:spPr>
          <a:xfrm>
            <a:off x="838200" y="1527142"/>
            <a:ext cx="10515600" cy="4322329"/>
          </a:xfrm>
        </p:spPr>
        <p:txBody>
          <a:bodyPr>
            <a:noAutofit/>
          </a:bodyPr>
          <a:lstStyle/>
          <a:p>
            <a:pPr marL="0" indent="0">
              <a:buNone/>
            </a:pPr>
            <a:r>
              <a:rPr lang="en-US" b="1" dirty="0">
                <a:solidFill>
                  <a:srgbClr val="01573C"/>
                </a:solidFill>
              </a:rPr>
              <a:t>Panel ranked gaps based on urgency and magnitude of the problem</a:t>
            </a:r>
          </a:p>
          <a:p>
            <a:pPr marL="0" indent="0">
              <a:spcBef>
                <a:spcPts val="1500"/>
              </a:spcBef>
              <a:buNone/>
            </a:pPr>
            <a:r>
              <a:rPr lang="en-US" b="1" dirty="0">
                <a:solidFill>
                  <a:srgbClr val="01573C"/>
                </a:solidFill>
              </a:rPr>
              <a:t>Project team scored specific “needs” to fill gaps based on:</a:t>
            </a:r>
          </a:p>
          <a:p>
            <a:pPr marL="227013" lvl="1" indent="-227013">
              <a:lnSpc>
                <a:spcPct val="100000"/>
              </a:lnSpc>
            </a:pPr>
            <a:r>
              <a:rPr lang="en-US" dirty="0"/>
              <a:t>Practicality</a:t>
            </a:r>
          </a:p>
          <a:p>
            <a:pPr marL="227013" lvl="1" indent="-227013">
              <a:lnSpc>
                <a:spcPct val="100000"/>
              </a:lnSpc>
            </a:pPr>
            <a:r>
              <a:rPr lang="en-US" dirty="0"/>
              <a:t>Innovation</a:t>
            </a:r>
          </a:p>
          <a:p>
            <a:pPr marL="227013" lvl="1" indent="-227013">
              <a:lnSpc>
                <a:spcPct val="100000"/>
              </a:lnSpc>
            </a:pPr>
            <a:r>
              <a:rPr lang="en-US" dirty="0"/>
              <a:t>Scalability</a:t>
            </a:r>
          </a:p>
          <a:p>
            <a:pPr marL="227013" lvl="1" indent="-227013">
              <a:lnSpc>
                <a:spcPct val="100000"/>
              </a:lnSpc>
            </a:pPr>
            <a:r>
              <a:rPr lang="en-US" dirty="0"/>
              <a:t>Equity addressed</a:t>
            </a:r>
          </a:p>
          <a:p>
            <a:pPr marL="227013" lvl="1" indent="-227013">
              <a:lnSpc>
                <a:spcPct val="100000"/>
              </a:lnSpc>
            </a:pPr>
            <a:r>
              <a:rPr lang="en-US" dirty="0"/>
              <a:t>Health outcomes addressed</a:t>
            </a:r>
          </a:p>
          <a:p>
            <a:pPr marL="227013" lvl="1" indent="-227013">
              <a:lnSpc>
                <a:spcPct val="100000"/>
              </a:lnSpc>
            </a:pPr>
            <a:r>
              <a:rPr lang="en-US" dirty="0"/>
              <a:t>Transportation modes addressed</a:t>
            </a:r>
          </a:p>
          <a:p>
            <a:pPr marL="0" lvl="1" indent="0">
              <a:lnSpc>
                <a:spcPct val="100000"/>
              </a:lnSpc>
              <a:buNone/>
            </a:pPr>
            <a:r>
              <a:rPr lang="en-US" b="1" dirty="0">
                <a:solidFill>
                  <a:srgbClr val="01573C"/>
                </a:solidFill>
              </a:rPr>
              <a:t>High ranking “needs” within priority “gap” areas were selected for development.</a:t>
            </a:r>
          </a:p>
          <a:p>
            <a:pPr marL="0" lvl="1" indent="0">
              <a:lnSpc>
                <a:spcPct val="100000"/>
              </a:lnSpc>
              <a:buNone/>
            </a:pPr>
            <a:endParaRPr lang="en-US" dirty="0">
              <a:solidFill>
                <a:srgbClr val="FF0000"/>
              </a:solidFill>
            </a:endParaRPr>
          </a:p>
        </p:txBody>
      </p:sp>
      <p:sp>
        <p:nvSpPr>
          <p:cNvPr id="4" name="TextBox 3">
            <a:extLst>
              <a:ext uri="{FF2B5EF4-FFF2-40B4-BE49-F238E27FC236}">
                <a16:creationId xmlns:a16="http://schemas.microsoft.com/office/drawing/2014/main" id="{8CE36CEE-56AD-4B09-9895-A842F9FA73EC}"/>
              </a:ext>
            </a:extLst>
          </p:cNvPr>
          <p:cNvSpPr txBox="1"/>
          <p:nvPr/>
        </p:nvSpPr>
        <p:spPr>
          <a:xfrm>
            <a:off x="0" y="6356350"/>
            <a:ext cx="12191999" cy="369332"/>
          </a:xfrm>
          <a:prstGeom prst="rect">
            <a:avLst/>
          </a:prstGeom>
          <a:noFill/>
        </p:spPr>
        <p:txBody>
          <a:bodyPr wrap="square" rtlCol="0">
            <a:spAutoFit/>
          </a:bodyPr>
          <a:lstStyle/>
          <a:p>
            <a:pPr algn="ctr"/>
            <a:r>
              <a:rPr lang="en-US" dirty="0">
                <a:solidFill>
                  <a:schemeClr val="bg2">
                    <a:lumMod val="90000"/>
                  </a:schemeClr>
                </a:solidFill>
              </a:rPr>
              <a:t>Background</a:t>
            </a:r>
            <a:r>
              <a:rPr lang="en-US" dirty="0"/>
              <a:t> </a:t>
            </a:r>
            <a:r>
              <a:rPr lang="en-US" dirty="0">
                <a:solidFill>
                  <a:schemeClr val="bg2">
                    <a:lumMod val="90000"/>
                  </a:schemeClr>
                </a:solidFill>
              </a:rPr>
              <a:t>| Project Activities | Key Findings | </a:t>
            </a:r>
            <a:r>
              <a:rPr lang="en-US" dirty="0">
                <a:solidFill>
                  <a:srgbClr val="FFFF00"/>
                </a:solidFill>
              </a:rPr>
              <a:t>Research Roadmap </a:t>
            </a:r>
            <a:r>
              <a:rPr lang="en-US" dirty="0">
                <a:solidFill>
                  <a:schemeClr val="bg2">
                    <a:lumMod val="90000"/>
                  </a:schemeClr>
                </a:solidFill>
              </a:rPr>
              <a:t>| Recommendations </a:t>
            </a:r>
          </a:p>
        </p:txBody>
      </p:sp>
    </p:spTree>
    <p:extLst>
      <p:ext uri="{BB962C8B-B14F-4D97-AF65-F5344CB8AC3E}">
        <p14:creationId xmlns:p14="http://schemas.microsoft.com/office/powerpoint/2010/main" val="4156621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A04D5-AB96-4146-944E-73D6E84BC2FB}"/>
              </a:ext>
            </a:extLst>
          </p:cNvPr>
          <p:cNvSpPr>
            <a:spLocks noGrp="1"/>
          </p:cNvSpPr>
          <p:nvPr>
            <p:ph type="title"/>
          </p:nvPr>
        </p:nvSpPr>
        <p:spPr>
          <a:xfrm>
            <a:off x="838199" y="365127"/>
            <a:ext cx="11008659" cy="1325563"/>
          </a:xfrm>
        </p:spPr>
        <p:txBody>
          <a:bodyPr/>
          <a:lstStyle/>
          <a:p>
            <a:r>
              <a:rPr lang="en-US" dirty="0"/>
              <a:t>Research Problem Statement Topics Developed</a:t>
            </a:r>
          </a:p>
        </p:txBody>
      </p:sp>
      <p:sp>
        <p:nvSpPr>
          <p:cNvPr id="3" name="Content Placeholder 2">
            <a:extLst>
              <a:ext uri="{FF2B5EF4-FFF2-40B4-BE49-F238E27FC236}">
                <a16:creationId xmlns:a16="http://schemas.microsoft.com/office/drawing/2014/main" id="{7B88D567-31E8-4EB6-B3BB-111096A8A4BB}"/>
              </a:ext>
            </a:extLst>
          </p:cNvPr>
          <p:cNvSpPr>
            <a:spLocks noGrp="1"/>
          </p:cNvSpPr>
          <p:nvPr>
            <p:ph idx="1"/>
          </p:nvPr>
        </p:nvSpPr>
        <p:spPr>
          <a:xfrm>
            <a:off x="838200" y="1825625"/>
            <a:ext cx="10515600" cy="3685942"/>
          </a:xfrm>
        </p:spPr>
        <p:txBody>
          <a:bodyPr>
            <a:normAutofit fontScale="85000" lnSpcReduction="20000"/>
          </a:bodyPr>
          <a:lstStyle/>
          <a:p>
            <a:pPr marL="514350" indent="-514350">
              <a:buFont typeface="+mj-lt"/>
              <a:buAutoNum type="arabicPeriod"/>
            </a:pPr>
            <a:r>
              <a:rPr lang="en-US" dirty="0"/>
              <a:t>Synthesis of Best Practices for Including Health Outcomes in Transportation Project Prioritization</a:t>
            </a:r>
          </a:p>
          <a:p>
            <a:pPr marL="514350" indent="-514350">
              <a:buFont typeface="+mj-lt"/>
              <a:buAutoNum type="arabicPeriod"/>
            </a:pPr>
            <a:r>
              <a:rPr lang="en-US" dirty="0"/>
              <a:t>Data Sources for Establishing Health Outcome Performance Measures for Transportation Projects</a:t>
            </a:r>
          </a:p>
          <a:p>
            <a:pPr marL="514350" indent="-514350">
              <a:buFont typeface="+mj-lt"/>
              <a:buAutoNum type="arabicPeriod"/>
            </a:pPr>
            <a:r>
              <a:rPr lang="en-US" dirty="0"/>
              <a:t>Practices and Recommendations in Reporting and Integrating Pedestrian and Bicycle Non-Fatal Injury Data Systems</a:t>
            </a:r>
          </a:p>
          <a:p>
            <a:pPr marL="514350" indent="-514350">
              <a:buFont typeface="+mj-lt"/>
              <a:buAutoNum type="arabicPeriod"/>
            </a:pPr>
            <a:r>
              <a:rPr lang="en-US" dirty="0"/>
              <a:t>A Guidebook for Considering the Public Health Impacts of Public Transportation Decisions</a:t>
            </a:r>
          </a:p>
          <a:p>
            <a:pPr marL="514350" indent="-514350">
              <a:buFont typeface="+mj-lt"/>
              <a:buAutoNum type="arabicPeriod"/>
            </a:pPr>
            <a:r>
              <a:rPr lang="en-US" dirty="0"/>
              <a:t>Effect of Demographic Change on Travel Behavior and Health</a:t>
            </a:r>
          </a:p>
          <a:p>
            <a:pPr marL="514350" indent="-514350">
              <a:buFont typeface="+mj-lt"/>
              <a:buAutoNum type="arabicPeriod"/>
            </a:pPr>
            <a:r>
              <a:rPr lang="en-US" dirty="0"/>
              <a:t>Evaluating and Integrating Emerging Data Sources to Support Transportation and Health Planning and Operations</a:t>
            </a:r>
          </a:p>
          <a:p>
            <a:endParaRPr lang="en-US" dirty="0"/>
          </a:p>
        </p:txBody>
      </p:sp>
      <p:sp>
        <p:nvSpPr>
          <p:cNvPr id="4" name="TextBox 3">
            <a:extLst>
              <a:ext uri="{FF2B5EF4-FFF2-40B4-BE49-F238E27FC236}">
                <a16:creationId xmlns:a16="http://schemas.microsoft.com/office/drawing/2014/main" id="{B9F5C8E5-1FDB-4293-B2EC-444CE05C256D}"/>
              </a:ext>
            </a:extLst>
          </p:cNvPr>
          <p:cNvSpPr txBox="1"/>
          <p:nvPr/>
        </p:nvSpPr>
        <p:spPr>
          <a:xfrm>
            <a:off x="0" y="6356350"/>
            <a:ext cx="12191999" cy="369332"/>
          </a:xfrm>
          <a:prstGeom prst="rect">
            <a:avLst/>
          </a:prstGeom>
          <a:noFill/>
        </p:spPr>
        <p:txBody>
          <a:bodyPr wrap="square" rtlCol="0">
            <a:spAutoFit/>
          </a:bodyPr>
          <a:lstStyle/>
          <a:p>
            <a:pPr algn="ctr"/>
            <a:r>
              <a:rPr lang="en-US" dirty="0">
                <a:solidFill>
                  <a:schemeClr val="bg2">
                    <a:lumMod val="90000"/>
                  </a:schemeClr>
                </a:solidFill>
              </a:rPr>
              <a:t>Background</a:t>
            </a:r>
            <a:r>
              <a:rPr lang="en-US" dirty="0"/>
              <a:t> </a:t>
            </a:r>
            <a:r>
              <a:rPr lang="en-US" dirty="0">
                <a:solidFill>
                  <a:schemeClr val="bg2">
                    <a:lumMod val="90000"/>
                  </a:schemeClr>
                </a:solidFill>
              </a:rPr>
              <a:t>| Project Activities | Key Findings | </a:t>
            </a:r>
            <a:r>
              <a:rPr lang="en-US" dirty="0">
                <a:solidFill>
                  <a:srgbClr val="FFFF00"/>
                </a:solidFill>
              </a:rPr>
              <a:t>Research Roadmap </a:t>
            </a:r>
            <a:r>
              <a:rPr lang="en-US" dirty="0">
                <a:solidFill>
                  <a:schemeClr val="bg2">
                    <a:lumMod val="90000"/>
                  </a:schemeClr>
                </a:solidFill>
              </a:rPr>
              <a:t>| Recommendations </a:t>
            </a:r>
          </a:p>
        </p:txBody>
      </p:sp>
    </p:spTree>
    <p:extLst>
      <p:ext uri="{BB962C8B-B14F-4D97-AF65-F5344CB8AC3E}">
        <p14:creationId xmlns:p14="http://schemas.microsoft.com/office/powerpoint/2010/main" val="1805331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8431F-2CF0-40F8-9B2F-85E909E207CA}"/>
              </a:ext>
            </a:extLst>
          </p:cNvPr>
          <p:cNvSpPr>
            <a:spLocks noGrp="1"/>
          </p:cNvSpPr>
          <p:nvPr>
            <p:ph type="title"/>
          </p:nvPr>
        </p:nvSpPr>
        <p:spPr/>
        <p:txBody>
          <a:bodyPr/>
          <a:lstStyle/>
          <a:p>
            <a:r>
              <a:rPr lang="en-US" dirty="0"/>
              <a:t>Implementation Plan: Call to Action</a:t>
            </a:r>
          </a:p>
        </p:txBody>
      </p:sp>
      <p:sp>
        <p:nvSpPr>
          <p:cNvPr id="3" name="Content Placeholder 2">
            <a:extLst>
              <a:ext uri="{FF2B5EF4-FFF2-40B4-BE49-F238E27FC236}">
                <a16:creationId xmlns:a16="http://schemas.microsoft.com/office/drawing/2014/main" id="{964975A2-A84B-4599-BE46-DCCA02FCBCB8}"/>
              </a:ext>
            </a:extLst>
          </p:cNvPr>
          <p:cNvSpPr>
            <a:spLocks noGrp="1"/>
          </p:cNvSpPr>
          <p:nvPr>
            <p:ph idx="1"/>
          </p:nvPr>
        </p:nvSpPr>
        <p:spPr>
          <a:xfrm>
            <a:off x="838199" y="1690690"/>
            <a:ext cx="11039573" cy="4118439"/>
          </a:xfrm>
        </p:spPr>
        <p:txBody>
          <a:bodyPr>
            <a:normAutofit lnSpcReduction="10000"/>
          </a:bodyPr>
          <a:lstStyle/>
          <a:p>
            <a:pPr marL="0" indent="0">
              <a:buNone/>
            </a:pPr>
            <a:r>
              <a:rPr lang="en-US" sz="2400" b="1" dirty="0">
                <a:solidFill>
                  <a:srgbClr val="01573C"/>
                </a:solidFill>
              </a:rPr>
              <a:t>Share project deliverables widely:</a:t>
            </a:r>
          </a:p>
          <a:p>
            <a:pPr marL="227013" lvl="1" indent="-227013">
              <a:spcBef>
                <a:spcPts val="1000"/>
              </a:spcBef>
            </a:pPr>
            <a:r>
              <a:rPr lang="en-US" dirty="0"/>
              <a:t>AASHTO committee mid-year meetings</a:t>
            </a:r>
          </a:p>
          <a:p>
            <a:pPr marL="227013" lvl="1" indent="-227013">
              <a:spcBef>
                <a:spcPts val="1000"/>
              </a:spcBef>
            </a:pPr>
            <a:r>
              <a:rPr lang="en-US" dirty="0"/>
              <a:t>TRB Executive Committee members</a:t>
            </a:r>
          </a:p>
          <a:p>
            <a:pPr marL="227013" lvl="1" indent="-227013">
              <a:spcBef>
                <a:spcPts val="1000"/>
              </a:spcBef>
            </a:pPr>
            <a:r>
              <a:rPr lang="en-US" dirty="0"/>
              <a:t>TRB Health and Transportation Subcommittee</a:t>
            </a:r>
          </a:p>
          <a:p>
            <a:pPr marL="227013" lvl="1" indent="-227013">
              <a:spcBef>
                <a:spcPts val="1000"/>
              </a:spcBef>
              <a:spcAft>
                <a:spcPts val="1500"/>
              </a:spcAft>
            </a:pPr>
            <a:r>
              <a:rPr lang="en-US" dirty="0"/>
              <a:t>Upcoming conferences related to health and transportation</a:t>
            </a:r>
          </a:p>
          <a:p>
            <a:pPr marL="0" indent="0">
              <a:buNone/>
            </a:pPr>
            <a:r>
              <a:rPr lang="en-US" sz="2400" b="1" dirty="0">
                <a:solidFill>
                  <a:srgbClr val="01573C"/>
                </a:solidFill>
              </a:rPr>
              <a:t>Utilize TRB committees (particularly Health and Transportation Subcommittee) to regularly revisit roadmap and advance or update research problem statements</a:t>
            </a:r>
          </a:p>
          <a:p>
            <a:pPr marL="227013" lvl="1" indent="-227013">
              <a:spcBef>
                <a:spcPts val="1000"/>
              </a:spcBef>
            </a:pPr>
            <a:r>
              <a:rPr lang="en-US" dirty="0"/>
              <a:t>Identify state-level champions involved with AASHTO committees</a:t>
            </a:r>
          </a:p>
          <a:p>
            <a:pPr marL="227013" lvl="1" indent="-227013">
              <a:spcBef>
                <a:spcPts val="1000"/>
              </a:spcBef>
            </a:pPr>
            <a:r>
              <a:rPr lang="en-US" dirty="0"/>
              <a:t>Identify NGO, regional/local, and university-based supporters as well</a:t>
            </a:r>
          </a:p>
          <a:p>
            <a:pPr lvl="1"/>
            <a:endParaRPr lang="en-US" dirty="0"/>
          </a:p>
          <a:p>
            <a:pPr lvl="1"/>
            <a:endParaRPr lang="en-US" dirty="0"/>
          </a:p>
        </p:txBody>
      </p:sp>
      <p:sp>
        <p:nvSpPr>
          <p:cNvPr id="4" name="TextBox 3">
            <a:extLst>
              <a:ext uri="{FF2B5EF4-FFF2-40B4-BE49-F238E27FC236}">
                <a16:creationId xmlns:a16="http://schemas.microsoft.com/office/drawing/2014/main" id="{D7376047-10B0-42C7-9C8D-17482FE7E0CC}"/>
              </a:ext>
            </a:extLst>
          </p:cNvPr>
          <p:cNvSpPr txBox="1"/>
          <p:nvPr/>
        </p:nvSpPr>
        <p:spPr>
          <a:xfrm>
            <a:off x="0" y="6356350"/>
            <a:ext cx="12191999" cy="369332"/>
          </a:xfrm>
          <a:prstGeom prst="rect">
            <a:avLst/>
          </a:prstGeom>
          <a:noFill/>
        </p:spPr>
        <p:txBody>
          <a:bodyPr wrap="square" rtlCol="0">
            <a:spAutoFit/>
          </a:bodyPr>
          <a:lstStyle/>
          <a:p>
            <a:pPr algn="ctr"/>
            <a:r>
              <a:rPr lang="en-US" dirty="0">
                <a:solidFill>
                  <a:schemeClr val="bg2">
                    <a:lumMod val="90000"/>
                  </a:schemeClr>
                </a:solidFill>
              </a:rPr>
              <a:t>Background</a:t>
            </a:r>
            <a:r>
              <a:rPr lang="en-US" dirty="0"/>
              <a:t> </a:t>
            </a:r>
            <a:r>
              <a:rPr lang="en-US" dirty="0">
                <a:solidFill>
                  <a:schemeClr val="bg2">
                    <a:lumMod val="90000"/>
                  </a:schemeClr>
                </a:solidFill>
              </a:rPr>
              <a:t>| Project Activities | Key Findings | Research Roadmap | </a:t>
            </a:r>
            <a:r>
              <a:rPr lang="en-US" dirty="0">
                <a:solidFill>
                  <a:srgbClr val="FFFF00"/>
                </a:solidFill>
              </a:rPr>
              <a:t>Recommendations </a:t>
            </a:r>
          </a:p>
        </p:txBody>
      </p:sp>
    </p:spTree>
    <p:extLst>
      <p:ext uri="{BB962C8B-B14F-4D97-AF65-F5344CB8AC3E}">
        <p14:creationId xmlns:p14="http://schemas.microsoft.com/office/powerpoint/2010/main" val="386199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43FC2-CA1F-40D1-800D-9314A83A3E8B}"/>
              </a:ext>
            </a:extLst>
          </p:cNvPr>
          <p:cNvSpPr>
            <a:spLocks noGrp="1"/>
          </p:cNvSpPr>
          <p:nvPr>
            <p:ph type="title"/>
          </p:nvPr>
        </p:nvSpPr>
        <p:spPr/>
        <p:txBody>
          <a:bodyPr/>
          <a:lstStyle/>
          <a:p>
            <a:r>
              <a:rPr lang="en-US" dirty="0"/>
              <a:t>Potential End Users and Champions</a:t>
            </a:r>
          </a:p>
        </p:txBody>
      </p:sp>
      <p:sp>
        <p:nvSpPr>
          <p:cNvPr id="3" name="Content Placeholder 2">
            <a:extLst>
              <a:ext uri="{FF2B5EF4-FFF2-40B4-BE49-F238E27FC236}">
                <a16:creationId xmlns:a16="http://schemas.microsoft.com/office/drawing/2014/main" id="{5E86C60E-852A-4D29-9E62-48768D07917B}"/>
              </a:ext>
            </a:extLst>
          </p:cNvPr>
          <p:cNvSpPr>
            <a:spLocks noGrp="1"/>
          </p:cNvSpPr>
          <p:nvPr>
            <p:ph idx="1"/>
          </p:nvPr>
        </p:nvSpPr>
        <p:spPr>
          <a:xfrm>
            <a:off x="838199" y="1404594"/>
            <a:ext cx="10515599" cy="4300015"/>
          </a:xfrm>
        </p:spPr>
        <p:txBody>
          <a:bodyPr>
            <a:noAutofit/>
          </a:bodyPr>
          <a:lstStyle/>
          <a:p>
            <a:pPr lvl="0"/>
            <a:r>
              <a:rPr lang="en-US" sz="2200" b="1" dirty="0"/>
              <a:t>AASHTO and TRB: </a:t>
            </a:r>
            <a:r>
              <a:rPr lang="en-US" sz="2200" dirty="0"/>
              <a:t>Standing Committee on Environment (SCOE), Standing Committee on Planning (SCOP), subcommittee on performance measurement, and Standing Committee on Highway Traffic Safety (SCHOTS), Active Travel Council, and TRB committees/liaisons</a:t>
            </a:r>
          </a:p>
          <a:p>
            <a:pPr lvl="0"/>
            <a:r>
              <a:rPr lang="en-US" sz="2200" b="1" dirty="0"/>
              <a:t>State DOT and MPO </a:t>
            </a:r>
            <a:r>
              <a:rPr lang="en-US" sz="2200" dirty="0"/>
              <a:t>Research and Data Program Managers</a:t>
            </a:r>
          </a:p>
          <a:p>
            <a:pPr lvl="0"/>
            <a:r>
              <a:rPr lang="en-US" sz="2200" b="1" dirty="0"/>
              <a:t>Federal agencies: </a:t>
            </a:r>
            <a:r>
              <a:rPr lang="en-US" sz="2200" dirty="0"/>
              <a:t>USDOT (FHWA, NHTSA, FTA, OST), CDC, and EPA</a:t>
            </a:r>
          </a:p>
          <a:p>
            <a:pPr lvl="0"/>
            <a:r>
              <a:rPr lang="en-US" sz="2200" b="1" dirty="0"/>
              <a:t>UTCs: </a:t>
            </a:r>
            <a:r>
              <a:rPr lang="en-US" sz="2200" u="sng" dirty="0">
                <a:hlinkClick r:id="rId2" action="ppaction://hlinkfile"/>
              </a:rPr>
              <a:t>CARTEEH</a:t>
            </a:r>
            <a:r>
              <a:rPr lang="en-US" sz="2200" dirty="0"/>
              <a:t> (Tier 1, air quality/environment), </a:t>
            </a:r>
            <a:r>
              <a:rPr lang="en-US" sz="2200" u="sng" dirty="0">
                <a:hlinkClick r:id="rId3"/>
              </a:rPr>
              <a:t>Collaborative Sciences Center for Road Safety</a:t>
            </a:r>
            <a:r>
              <a:rPr lang="en-US" sz="2200" dirty="0"/>
              <a:t> (National, safety), and </a:t>
            </a:r>
            <a:r>
              <a:rPr lang="en-US" sz="2200" u="sng" dirty="0">
                <a:hlinkClick r:id="rId4"/>
              </a:rPr>
              <a:t>National Institute for Transportation and Communities</a:t>
            </a:r>
            <a:r>
              <a:rPr lang="en-US" sz="2200" dirty="0"/>
              <a:t> (National, mobility), </a:t>
            </a:r>
            <a:r>
              <a:rPr lang="en-US" sz="2200" dirty="0">
                <a:hlinkClick r:id="rId5"/>
              </a:rPr>
              <a:t>National Center for Sustainable Transportation </a:t>
            </a:r>
            <a:r>
              <a:rPr lang="en-US" sz="2200" dirty="0"/>
              <a:t>(National, environmental preservation)</a:t>
            </a:r>
          </a:p>
          <a:p>
            <a:pPr lvl="0"/>
            <a:r>
              <a:rPr lang="en-US" sz="2200" b="1" dirty="0"/>
              <a:t>Member organizations</a:t>
            </a:r>
            <a:r>
              <a:rPr lang="en-US" sz="2200" dirty="0"/>
              <a:t>: APA, NACCHO, APHA , ITE Health Task Force</a:t>
            </a:r>
          </a:p>
          <a:p>
            <a:r>
              <a:rPr lang="en-US" sz="2200" b="1" dirty="0"/>
              <a:t>Foundations and other organizations</a:t>
            </a:r>
            <a:r>
              <a:rPr lang="en-US" sz="2200" dirty="0"/>
              <a:t>: Robert Wood Johnson Foundation/Convergence Partnership, Center for Neighborhood Technology, key NGOs, etc.</a:t>
            </a:r>
          </a:p>
        </p:txBody>
      </p:sp>
      <p:sp>
        <p:nvSpPr>
          <p:cNvPr id="4" name="TextBox 3">
            <a:extLst>
              <a:ext uri="{FF2B5EF4-FFF2-40B4-BE49-F238E27FC236}">
                <a16:creationId xmlns:a16="http://schemas.microsoft.com/office/drawing/2014/main" id="{343051AE-D27E-4E5E-9A80-BCF1C907DE5E}"/>
              </a:ext>
            </a:extLst>
          </p:cNvPr>
          <p:cNvSpPr txBox="1"/>
          <p:nvPr/>
        </p:nvSpPr>
        <p:spPr>
          <a:xfrm>
            <a:off x="0" y="6356350"/>
            <a:ext cx="12191999" cy="369332"/>
          </a:xfrm>
          <a:prstGeom prst="rect">
            <a:avLst/>
          </a:prstGeom>
          <a:noFill/>
        </p:spPr>
        <p:txBody>
          <a:bodyPr wrap="square" rtlCol="0">
            <a:spAutoFit/>
          </a:bodyPr>
          <a:lstStyle/>
          <a:p>
            <a:pPr algn="ctr"/>
            <a:r>
              <a:rPr lang="en-US" dirty="0">
                <a:solidFill>
                  <a:schemeClr val="bg2">
                    <a:lumMod val="90000"/>
                  </a:schemeClr>
                </a:solidFill>
              </a:rPr>
              <a:t>Background</a:t>
            </a:r>
            <a:r>
              <a:rPr lang="en-US" dirty="0"/>
              <a:t> </a:t>
            </a:r>
            <a:r>
              <a:rPr lang="en-US" dirty="0">
                <a:solidFill>
                  <a:schemeClr val="bg2">
                    <a:lumMod val="90000"/>
                  </a:schemeClr>
                </a:solidFill>
              </a:rPr>
              <a:t>| Project Activities | Key Findings | Research Roadmap | </a:t>
            </a:r>
            <a:r>
              <a:rPr lang="en-US" dirty="0">
                <a:solidFill>
                  <a:srgbClr val="FFFF00"/>
                </a:solidFill>
              </a:rPr>
              <a:t>Recommendations </a:t>
            </a:r>
          </a:p>
        </p:txBody>
      </p:sp>
    </p:spTree>
    <p:extLst>
      <p:ext uri="{BB962C8B-B14F-4D97-AF65-F5344CB8AC3E}">
        <p14:creationId xmlns:p14="http://schemas.microsoft.com/office/powerpoint/2010/main" val="2617759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125-2B4F-4D49-AADD-74F3EAB9AE2A}"/>
              </a:ext>
            </a:extLst>
          </p:cNvPr>
          <p:cNvSpPr>
            <a:spLocks noGrp="1"/>
          </p:cNvSpPr>
          <p:nvPr>
            <p:ph type="title"/>
          </p:nvPr>
        </p:nvSpPr>
        <p:spPr/>
        <p:txBody>
          <a:bodyPr/>
          <a:lstStyle/>
          <a:p>
            <a:r>
              <a:rPr lang="en-US" dirty="0"/>
              <a:t>Project Team Members</a:t>
            </a:r>
          </a:p>
        </p:txBody>
      </p:sp>
      <p:sp>
        <p:nvSpPr>
          <p:cNvPr id="3" name="Content Placeholder 2">
            <a:extLst>
              <a:ext uri="{FF2B5EF4-FFF2-40B4-BE49-F238E27FC236}">
                <a16:creationId xmlns:a16="http://schemas.microsoft.com/office/drawing/2014/main" id="{A87C0477-F1CB-4827-BF95-CC873037CD9B}"/>
              </a:ext>
            </a:extLst>
          </p:cNvPr>
          <p:cNvSpPr>
            <a:spLocks noGrp="1"/>
          </p:cNvSpPr>
          <p:nvPr>
            <p:ph idx="1"/>
          </p:nvPr>
        </p:nvSpPr>
        <p:spPr>
          <a:xfrm>
            <a:off x="838200" y="4735144"/>
            <a:ext cx="10515600" cy="1325563"/>
          </a:xfrm>
        </p:spPr>
        <p:txBody>
          <a:bodyPr/>
          <a:lstStyle/>
          <a:p>
            <a:pPr marL="0" indent="0" algn="ctr">
              <a:buNone/>
            </a:pPr>
            <a:r>
              <a:rPr lang="en-US" sz="1800" b="1" dirty="0">
                <a:solidFill>
                  <a:srgbClr val="01573C"/>
                </a:solidFill>
              </a:rPr>
              <a:t>Independent Consultants: </a:t>
            </a:r>
            <a:r>
              <a:rPr lang="en-US" sz="1800" dirty="0"/>
              <a:t>Daniel A. Rodriguez, Jason Corburn</a:t>
            </a:r>
          </a:p>
          <a:p>
            <a:pPr marL="0" indent="0" algn="ctr">
              <a:buNone/>
            </a:pPr>
            <a:endParaRPr lang="en-US" sz="1000" b="1" dirty="0">
              <a:solidFill>
                <a:srgbClr val="005F63"/>
              </a:solidFill>
            </a:endParaRPr>
          </a:p>
          <a:p>
            <a:pPr marL="0" indent="0" algn="ctr">
              <a:buNone/>
            </a:pPr>
            <a:r>
              <a:rPr lang="en-US" sz="2400" b="1" dirty="0">
                <a:solidFill>
                  <a:srgbClr val="01573C"/>
                </a:solidFill>
              </a:rPr>
              <a:t>For more information, please contact Laura Sandt at </a:t>
            </a:r>
            <a:r>
              <a:rPr lang="en-US" sz="2400" b="1" dirty="0">
                <a:solidFill>
                  <a:srgbClr val="01573C"/>
                </a:solidFill>
                <a:hlinkClick r:id="rId2">
                  <a:extLst>
                    <a:ext uri="{A12FA001-AC4F-418D-AE19-62706E023703}">
                      <ahyp:hlinkClr xmlns="" xmlns:ahyp="http://schemas.microsoft.com/office/drawing/2018/hyperlinkcolor" val="tx"/>
                    </a:ext>
                  </a:extLst>
                </a:hlinkClick>
              </a:rPr>
              <a:t>sandt@hsrc.unc.edu</a:t>
            </a:r>
            <a:endParaRPr lang="en-US" sz="2400" b="1" dirty="0">
              <a:solidFill>
                <a:srgbClr val="01573C"/>
              </a:solidFill>
            </a:endParaRPr>
          </a:p>
        </p:txBody>
      </p:sp>
      <p:graphicFrame>
        <p:nvGraphicFramePr>
          <p:cNvPr id="6" name="Table 5">
            <a:extLst>
              <a:ext uri="{FF2B5EF4-FFF2-40B4-BE49-F238E27FC236}">
                <a16:creationId xmlns:a16="http://schemas.microsoft.com/office/drawing/2014/main" id="{41144BDC-B28B-4076-A1BE-DC55D7DA6D0B}"/>
              </a:ext>
            </a:extLst>
          </p:cNvPr>
          <p:cNvGraphicFramePr>
            <a:graphicFrameLocks noGrp="1"/>
          </p:cNvGraphicFramePr>
          <p:nvPr>
            <p:extLst>
              <p:ext uri="{D42A27DB-BD31-4B8C-83A1-F6EECF244321}">
                <p14:modId xmlns:p14="http://schemas.microsoft.com/office/powerpoint/2010/main" val="1882666473"/>
              </p:ext>
            </p:extLst>
          </p:nvPr>
        </p:nvGraphicFramePr>
        <p:xfrm>
          <a:off x="400050" y="2552569"/>
          <a:ext cx="11622569" cy="2011680"/>
        </p:xfrm>
        <a:graphic>
          <a:graphicData uri="http://schemas.openxmlformats.org/drawingml/2006/table">
            <a:tbl>
              <a:tblPr firstRow="1" bandRow="1">
                <a:tableStyleId>{5C22544A-7EE6-4342-B048-85BDC9FD1C3A}</a:tableStyleId>
              </a:tblPr>
              <a:tblGrid>
                <a:gridCol w="3784600">
                  <a:extLst>
                    <a:ext uri="{9D8B030D-6E8A-4147-A177-3AD203B41FA5}">
                      <a16:colId xmlns:a16="http://schemas.microsoft.com/office/drawing/2014/main" val="3621700115"/>
                    </a:ext>
                  </a:extLst>
                </a:gridCol>
                <a:gridCol w="208280">
                  <a:extLst>
                    <a:ext uri="{9D8B030D-6E8A-4147-A177-3AD203B41FA5}">
                      <a16:colId xmlns:a16="http://schemas.microsoft.com/office/drawing/2014/main" val="3502852052"/>
                    </a:ext>
                  </a:extLst>
                </a:gridCol>
                <a:gridCol w="3469064">
                  <a:extLst>
                    <a:ext uri="{9D8B030D-6E8A-4147-A177-3AD203B41FA5}">
                      <a16:colId xmlns:a16="http://schemas.microsoft.com/office/drawing/2014/main" val="478099806"/>
                    </a:ext>
                  </a:extLst>
                </a:gridCol>
                <a:gridCol w="299720">
                  <a:extLst>
                    <a:ext uri="{9D8B030D-6E8A-4147-A177-3AD203B41FA5}">
                      <a16:colId xmlns:a16="http://schemas.microsoft.com/office/drawing/2014/main" val="472458802"/>
                    </a:ext>
                  </a:extLst>
                </a:gridCol>
                <a:gridCol w="3860905">
                  <a:extLst>
                    <a:ext uri="{9D8B030D-6E8A-4147-A177-3AD203B41FA5}">
                      <a16:colId xmlns:a16="http://schemas.microsoft.com/office/drawing/2014/main" val="645521036"/>
                    </a:ext>
                  </a:extLst>
                </a:gridCol>
              </a:tblGrid>
              <a:tr h="1890827">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b="0" dirty="0">
                          <a:solidFill>
                            <a:schemeClr val="tx1"/>
                          </a:solidFill>
                        </a:rPr>
                        <a:t>Laura Sandt (PI),</a:t>
                      </a:r>
                    </a:p>
                    <a:p>
                      <a:pPr marL="0" marR="0" lvl="0" indent="0" algn="l" defTabSz="914377" rtl="0" eaLnBrk="1" fontAlgn="auto" latinLnBrk="0" hangingPunct="1">
                        <a:lnSpc>
                          <a:spcPct val="100000"/>
                        </a:lnSpc>
                        <a:spcBef>
                          <a:spcPts val="0"/>
                        </a:spcBef>
                        <a:spcAft>
                          <a:spcPts val="0"/>
                        </a:spcAft>
                        <a:buClrTx/>
                        <a:buSzTx/>
                        <a:buFontTx/>
                        <a:buNone/>
                        <a:tabLst/>
                        <a:defRPr/>
                      </a:pPr>
                      <a:r>
                        <a:rPr lang="en-US" b="0" dirty="0">
                          <a:solidFill>
                            <a:schemeClr val="tx1"/>
                          </a:solidFill>
                        </a:rPr>
                        <a:t>Alyson West, </a:t>
                      </a:r>
                    </a:p>
                    <a:p>
                      <a:pPr marL="0" marR="0" lvl="0" indent="0" algn="l" defTabSz="914377" rtl="0" eaLnBrk="1" fontAlgn="auto" latinLnBrk="0" hangingPunct="1">
                        <a:lnSpc>
                          <a:spcPct val="100000"/>
                        </a:lnSpc>
                        <a:spcBef>
                          <a:spcPts val="0"/>
                        </a:spcBef>
                        <a:spcAft>
                          <a:spcPts val="0"/>
                        </a:spcAft>
                        <a:buClrTx/>
                        <a:buSzTx/>
                        <a:buFontTx/>
                        <a:buNone/>
                        <a:tabLst/>
                        <a:defRPr/>
                      </a:pPr>
                      <a:r>
                        <a:rPr lang="en-US" b="0" dirty="0">
                          <a:solidFill>
                            <a:schemeClr val="tx1"/>
                          </a:solidFill>
                        </a:rPr>
                        <a:t>Kristen Brookshire, </a:t>
                      </a:r>
                    </a:p>
                    <a:p>
                      <a:pPr marL="0" marR="0" lvl="0" indent="0" algn="l" defTabSz="914377" rtl="0" eaLnBrk="1" fontAlgn="auto" latinLnBrk="0" hangingPunct="1">
                        <a:lnSpc>
                          <a:spcPct val="100000"/>
                        </a:lnSpc>
                        <a:spcBef>
                          <a:spcPts val="0"/>
                        </a:spcBef>
                        <a:spcAft>
                          <a:spcPts val="0"/>
                        </a:spcAft>
                        <a:buClrTx/>
                        <a:buSzTx/>
                        <a:buFontTx/>
                        <a:buNone/>
                        <a:tabLst/>
                        <a:defRPr/>
                      </a:pPr>
                      <a:r>
                        <a:rPr lang="en-US" b="0" dirty="0">
                          <a:solidFill>
                            <a:schemeClr val="tx1"/>
                          </a:solidFill>
                        </a:rPr>
                        <a:t>Meg Bryson, </a:t>
                      </a:r>
                    </a:p>
                    <a:p>
                      <a:pPr marL="0" marR="0" lvl="0" indent="0" algn="l" defTabSz="914377" rtl="0" eaLnBrk="1" fontAlgn="auto" latinLnBrk="0" hangingPunct="1">
                        <a:lnSpc>
                          <a:spcPct val="100000"/>
                        </a:lnSpc>
                        <a:spcBef>
                          <a:spcPts val="0"/>
                        </a:spcBef>
                        <a:spcAft>
                          <a:spcPts val="0"/>
                        </a:spcAft>
                        <a:buClrTx/>
                        <a:buSzTx/>
                        <a:buFontTx/>
                        <a:buNone/>
                        <a:tabLst/>
                        <a:defRPr/>
                      </a:pPr>
                      <a:r>
                        <a:rPr lang="en-US" b="0" dirty="0">
                          <a:solidFill>
                            <a:schemeClr val="tx1"/>
                          </a:solidFill>
                        </a:rPr>
                        <a:t>Sarah Johnson, </a:t>
                      </a:r>
                    </a:p>
                    <a:p>
                      <a:pPr marL="0" marR="0" lvl="0" indent="0" algn="l" defTabSz="914377" rtl="0" eaLnBrk="1" fontAlgn="auto" latinLnBrk="0" hangingPunct="1">
                        <a:lnSpc>
                          <a:spcPct val="100000"/>
                        </a:lnSpc>
                        <a:spcBef>
                          <a:spcPts val="0"/>
                        </a:spcBef>
                        <a:spcAft>
                          <a:spcPts val="0"/>
                        </a:spcAft>
                        <a:buClrTx/>
                        <a:buSzTx/>
                        <a:buFontTx/>
                        <a:buNone/>
                        <a:tabLst/>
                        <a:defRPr/>
                      </a:pPr>
                      <a:r>
                        <a:rPr lang="en-US" b="0" dirty="0">
                          <a:solidFill>
                            <a:schemeClr val="tx1"/>
                          </a:solidFill>
                        </a:rPr>
                        <a:t>Kelly Evenson, </a:t>
                      </a:r>
                    </a:p>
                    <a:p>
                      <a:pPr marL="0" marR="0" lvl="0" indent="0" algn="l" defTabSz="914377" rtl="0" eaLnBrk="1" fontAlgn="auto" latinLnBrk="0" hangingPunct="1">
                        <a:lnSpc>
                          <a:spcPct val="100000"/>
                        </a:lnSpc>
                        <a:spcBef>
                          <a:spcPts val="0"/>
                        </a:spcBef>
                        <a:spcAft>
                          <a:spcPts val="0"/>
                        </a:spcAft>
                        <a:buClrTx/>
                        <a:buSzTx/>
                        <a:buFontTx/>
                        <a:buNone/>
                        <a:tabLst/>
                        <a:defRPr/>
                      </a:pPr>
                      <a:r>
                        <a:rPr lang="en-US" b="0" dirty="0">
                          <a:solidFill>
                            <a:schemeClr val="tx1"/>
                          </a:solidFill>
                        </a:rPr>
                        <a:t>Jackie MacDonald Gibson</a:t>
                      </a:r>
                    </a:p>
                  </a:txBody>
                  <a:tcPr>
                    <a:lnR w="12700" cap="flat" cmpd="sng" algn="ctr">
                      <a:noFill/>
                      <a:prstDash val="solid"/>
                      <a:round/>
                      <a:headEnd type="none" w="med" len="med"/>
                      <a:tailEnd type="none" w="med" len="med"/>
                    </a:lnR>
                    <a:noFill/>
                  </a:tcPr>
                </a:tc>
                <a:tc>
                  <a:txBody>
                    <a:bodyPr/>
                    <a:lstStyle/>
                    <a:p>
                      <a:endParaRPr lang="en-US"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mn-ea"/>
                          <a:cs typeface="+mn-cs"/>
                        </a:rPr>
                        <a:t>Lauren Blackburn, </a:t>
                      </a:r>
                      <a:br>
                        <a:rPr lang="en-US" sz="1800" b="0" kern="1200" dirty="0">
                          <a:solidFill>
                            <a:schemeClr val="tx1"/>
                          </a:solidFill>
                          <a:latin typeface="+mn-lt"/>
                          <a:ea typeface="+mn-ea"/>
                          <a:cs typeface="+mn-cs"/>
                        </a:rPr>
                      </a:br>
                      <a:r>
                        <a:rPr lang="en-US" b="0" dirty="0">
                          <a:solidFill>
                            <a:schemeClr val="tx1"/>
                          </a:solidFill>
                        </a:rPr>
                        <a:t>Kara Peach,</a:t>
                      </a:r>
                      <a:br>
                        <a:rPr lang="en-US" b="0" dirty="0">
                          <a:solidFill>
                            <a:schemeClr val="tx1"/>
                          </a:solidFill>
                        </a:rPr>
                      </a:br>
                      <a:r>
                        <a:rPr lang="en-US" b="0" dirty="0">
                          <a:solidFill>
                            <a:schemeClr val="tx1"/>
                          </a:solidFill>
                        </a:rPr>
                        <a:t>Margaret Tartala, </a:t>
                      </a:r>
                      <a:br>
                        <a:rPr lang="en-US" b="0" dirty="0">
                          <a:solidFill>
                            <a:schemeClr val="tx1"/>
                          </a:solidFill>
                        </a:rPr>
                      </a:br>
                      <a:r>
                        <a:rPr lang="en-US" b="0" dirty="0">
                          <a:solidFill>
                            <a:schemeClr val="tx1"/>
                          </a:solidFill>
                        </a:rPr>
                        <a:t>Curtis Ostrodka</a:t>
                      </a:r>
                      <a:endParaRPr lang="en-US" sz="1800" b="0" kern="1200" dirty="0">
                        <a:solidFill>
                          <a:schemeClr val="tx1"/>
                        </a:solidFill>
                        <a:latin typeface="+mn-lt"/>
                        <a:ea typeface="+mn-ea"/>
                        <a:cs typeface="+mn-cs"/>
                      </a:endParaRPr>
                    </a:p>
                  </a:txBody>
                  <a:tcPr marL="182880">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latin typeface="+mn-lt"/>
                        <a:ea typeface="+mn-ea"/>
                        <a:cs typeface="+mn-cs"/>
                      </a:endParaRPr>
                    </a:p>
                  </a:txBody>
                  <a:tcPr marL="182880">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mn-ea"/>
                          <a:cs typeface="+mn-cs"/>
                        </a:rPr>
                        <a:t>Anna Ricklin,</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mn-ea"/>
                          <a:cs typeface="+mn-cs"/>
                        </a:rPr>
                        <a:t>Sagar Shah</a:t>
                      </a:r>
                    </a:p>
                  </a:txBody>
                  <a:tcPr marL="182880">
                    <a:lnL w="12700" cap="flat" cmpd="sng" algn="ctr">
                      <a:solidFill>
                        <a:schemeClr val="tx1"/>
                      </a:solidFill>
                      <a:prstDash val="sysDot"/>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2116718"/>
                  </a:ext>
                </a:extLst>
              </a:tr>
            </a:tbl>
          </a:graphicData>
        </a:graphic>
      </p:graphicFrame>
      <p:pic>
        <p:nvPicPr>
          <p:cNvPr id="2052" name="Picture 4" descr="Image result for unc chapel hill logo">
            <a:extLst>
              <a:ext uri="{FF2B5EF4-FFF2-40B4-BE49-F238E27FC236}">
                <a16:creationId xmlns:a16="http://schemas.microsoft.com/office/drawing/2014/main" id="{B3FBF69E-AD50-4B26-B5A7-61D8002B4AD0}"/>
              </a:ext>
            </a:extLst>
          </p:cNvPr>
          <p:cNvPicPr>
            <a:picLocks noChangeAspect="1" noChangeArrowheads="1"/>
          </p:cNvPicPr>
          <p:nvPr/>
        </p:nvPicPr>
        <p:blipFill>
          <a:blip r:embed="rId3" cstate="hqprint">
            <a:biLevel thresh="75000"/>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17885" y="1709430"/>
            <a:ext cx="2574108" cy="7137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american planning association logo">
            <a:extLst>
              <a:ext uri="{FF2B5EF4-FFF2-40B4-BE49-F238E27FC236}">
                <a16:creationId xmlns:a16="http://schemas.microsoft.com/office/drawing/2014/main" id="{BEB27F12-EB83-4346-B738-F7FF2650BB2E}"/>
              </a:ext>
            </a:extLst>
          </p:cNvPr>
          <p:cNvPicPr>
            <a:picLocks noChangeAspect="1" noChangeArrowheads="1"/>
          </p:cNvPicPr>
          <p:nvPr/>
        </p:nvPicPr>
        <p:blipFill>
          <a:blip r:embed="rId5" cstate="hqprint">
            <a:biLevel thresh="75000"/>
            <a:extLst>
              <a:ext uri="{28A0092B-C50C-407E-A947-70E740481C1C}">
                <a14:useLocalDpi xmlns:a14="http://schemas.microsoft.com/office/drawing/2010/main" val="0"/>
              </a:ext>
            </a:extLst>
          </a:blip>
          <a:srcRect/>
          <a:stretch>
            <a:fillRect/>
          </a:stretch>
        </p:blipFill>
        <p:spPr bwMode="auto">
          <a:xfrm>
            <a:off x="8294214" y="1713970"/>
            <a:ext cx="1990430" cy="72930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BC875C55-D600-429B-AE9A-5CF82F8EFD9F}"/>
              </a:ext>
            </a:extLst>
          </p:cNvPr>
          <p:cNvCxnSpPr/>
          <p:nvPr/>
        </p:nvCxnSpPr>
        <p:spPr>
          <a:xfrm>
            <a:off x="656734" y="5210017"/>
            <a:ext cx="10878532" cy="0"/>
          </a:xfrm>
          <a:prstGeom prst="line">
            <a:avLst/>
          </a:prstGeom>
          <a:ln w="47625">
            <a:solidFill>
              <a:srgbClr val="7ABC69"/>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F0A8081-B4F4-49F5-8FB9-F486894CD8B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488441" y="1728833"/>
            <a:ext cx="1272673" cy="661871"/>
          </a:xfrm>
          <a:prstGeom prst="rect">
            <a:avLst/>
          </a:prstGeom>
        </p:spPr>
      </p:pic>
    </p:spTree>
    <p:extLst>
      <p:ext uri="{BB962C8B-B14F-4D97-AF65-F5344CB8AC3E}">
        <p14:creationId xmlns:p14="http://schemas.microsoft.com/office/powerpoint/2010/main" val="415928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6323-8CC5-4EBD-9783-ED1D37E1B952}"/>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6931125B-23E6-452B-916A-0A3B4BDE43A2}"/>
              </a:ext>
            </a:extLst>
          </p:cNvPr>
          <p:cNvSpPr>
            <a:spLocks noGrp="1"/>
          </p:cNvSpPr>
          <p:nvPr>
            <p:ph idx="1"/>
          </p:nvPr>
        </p:nvSpPr>
        <p:spPr>
          <a:xfrm>
            <a:off x="838200" y="1825625"/>
            <a:ext cx="10973586" cy="4050740"/>
          </a:xfrm>
        </p:spPr>
        <p:txBody>
          <a:bodyPr/>
          <a:lstStyle/>
          <a:p>
            <a:pPr marL="4119563" indent="0">
              <a:buNone/>
            </a:pPr>
            <a:r>
              <a:rPr lang="en-US" b="1" dirty="0">
                <a:solidFill>
                  <a:srgbClr val="01573C"/>
                </a:solidFill>
              </a:rPr>
              <a:t>World Health Organization (WHO) offers </a:t>
            </a:r>
            <a:br>
              <a:rPr lang="en-US" b="1" dirty="0">
                <a:solidFill>
                  <a:srgbClr val="01573C"/>
                </a:solidFill>
              </a:rPr>
            </a:br>
            <a:r>
              <a:rPr lang="en-US" b="1" dirty="0">
                <a:solidFill>
                  <a:srgbClr val="01573C"/>
                </a:solidFill>
              </a:rPr>
              <a:t>a basic definition of health: </a:t>
            </a:r>
            <a:r>
              <a:rPr lang="en-US" dirty="0"/>
              <a:t/>
            </a:r>
            <a:br>
              <a:rPr lang="en-US" dirty="0"/>
            </a:br>
            <a:r>
              <a:rPr lang="en-US" i="1" dirty="0"/>
              <a:t>a "state of complete physical, mental and social well-being and not merely the absence of disease or infirmity.”</a:t>
            </a:r>
          </a:p>
          <a:p>
            <a:pPr marL="0" indent="0">
              <a:spcBef>
                <a:spcPts val="3500"/>
              </a:spcBef>
              <a:buNone/>
            </a:pPr>
            <a:r>
              <a:rPr lang="en-US" dirty="0"/>
              <a:t>Transportation infrastructure and services, and related policies and designs, have been identified as a key factor influencing or determining health status.</a:t>
            </a:r>
            <a:endParaRPr lang="en-US" dirty="0">
              <a:solidFill>
                <a:srgbClr val="FF0000"/>
              </a:solidFill>
            </a:endParaRPr>
          </a:p>
        </p:txBody>
      </p:sp>
      <p:sp>
        <p:nvSpPr>
          <p:cNvPr id="5" name="TextBox 4">
            <a:extLst>
              <a:ext uri="{FF2B5EF4-FFF2-40B4-BE49-F238E27FC236}">
                <a16:creationId xmlns:a16="http://schemas.microsoft.com/office/drawing/2014/main" id="{780CB3F8-8B0C-4294-9708-9FA846A91193}"/>
              </a:ext>
            </a:extLst>
          </p:cNvPr>
          <p:cNvSpPr txBox="1"/>
          <p:nvPr/>
        </p:nvSpPr>
        <p:spPr>
          <a:xfrm>
            <a:off x="0" y="6356350"/>
            <a:ext cx="12191999" cy="369332"/>
          </a:xfrm>
          <a:prstGeom prst="rect">
            <a:avLst/>
          </a:prstGeom>
          <a:noFill/>
        </p:spPr>
        <p:txBody>
          <a:bodyPr wrap="square" rtlCol="0">
            <a:spAutoFit/>
          </a:bodyPr>
          <a:lstStyle/>
          <a:p>
            <a:pPr algn="ctr"/>
            <a:r>
              <a:rPr lang="en-US" dirty="0">
                <a:solidFill>
                  <a:srgbClr val="FFFF00"/>
                </a:solidFill>
              </a:rPr>
              <a:t>Background</a:t>
            </a:r>
            <a:r>
              <a:rPr lang="en-US" dirty="0"/>
              <a:t> </a:t>
            </a:r>
            <a:r>
              <a:rPr lang="en-US" dirty="0">
                <a:solidFill>
                  <a:schemeClr val="bg2">
                    <a:lumMod val="90000"/>
                  </a:schemeClr>
                </a:solidFill>
              </a:rPr>
              <a:t>| Project Activities | Key Findings | Research Roadmap | Recommendations </a:t>
            </a:r>
          </a:p>
        </p:txBody>
      </p:sp>
      <p:pic>
        <p:nvPicPr>
          <p:cNvPr id="1026" name="Picture 2" descr="Image result for world health organization">
            <a:extLst>
              <a:ext uri="{FF2B5EF4-FFF2-40B4-BE49-F238E27FC236}">
                <a16:creationId xmlns:a16="http://schemas.microsoft.com/office/drawing/2014/main" id="{FD02A94B-31B9-4627-BB15-8745A8E47C07}"/>
              </a:ext>
            </a:extLst>
          </p:cNvPr>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838200" y="2247900"/>
            <a:ext cx="3867150"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38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CCC943-C0C9-4ABE-8151-8F9DD83BF483}"/>
              </a:ext>
            </a:extLst>
          </p:cNvPr>
          <p:cNvSpPr>
            <a:spLocks noGrp="1"/>
          </p:cNvSpPr>
          <p:nvPr>
            <p:ph type="title"/>
          </p:nvPr>
        </p:nvSpPr>
        <p:spPr>
          <a:xfrm>
            <a:off x="685800" y="274639"/>
            <a:ext cx="9525000" cy="799811"/>
          </a:xfrm>
        </p:spPr>
        <p:txBody>
          <a:bodyPr/>
          <a:lstStyle/>
          <a:p>
            <a:r>
              <a:rPr lang="en-US" dirty="0"/>
              <a:t>Pathways to Health</a:t>
            </a:r>
            <a:endParaRPr lang="en-US" i="1" dirty="0"/>
          </a:p>
        </p:txBody>
      </p:sp>
      <p:sp>
        <p:nvSpPr>
          <p:cNvPr id="5" name="TextBox 4">
            <a:extLst>
              <a:ext uri="{FF2B5EF4-FFF2-40B4-BE49-F238E27FC236}">
                <a16:creationId xmlns:a16="http://schemas.microsoft.com/office/drawing/2014/main" id="{7FC14332-771A-46DD-9600-F85CBD0C058B}"/>
              </a:ext>
            </a:extLst>
          </p:cNvPr>
          <p:cNvSpPr txBox="1"/>
          <p:nvPr/>
        </p:nvSpPr>
        <p:spPr>
          <a:xfrm>
            <a:off x="0" y="6356350"/>
            <a:ext cx="12191999" cy="369332"/>
          </a:xfrm>
          <a:prstGeom prst="rect">
            <a:avLst/>
          </a:prstGeom>
          <a:noFill/>
        </p:spPr>
        <p:txBody>
          <a:bodyPr wrap="square" rtlCol="0">
            <a:spAutoFit/>
          </a:bodyPr>
          <a:lstStyle/>
          <a:p>
            <a:pPr algn="ctr"/>
            <a:r>
              <a:rPr lang="en-US" dirty="0">
                <a:solidFill>
                  <a:srgbClr val="FFFF00"/>
                </a:solidFill>
              </a:rPr>
              <a:t>Background</a:t>
            </a:r>
            <a:r>
              <a:rPr lang="en-US" dirty="0"/>
              <a:t> </a:t>
            </a:r>
            <a:r>
              <a:rPr lang="en-US" dirty="0">
                <a:solidFill>
                  <a:schemeClr val="bg2">
                    <a:lumMod val="90000"/>
                  </a:schemeClr>
                </a:solidFill>
              </a:rPr>
              <a:t>| Project Activities | Key Findings | Research Roadmap | Recommendations </a:t>
            </a:r>
          </a:p>
        </p:txBody>
      </p:sp>
      <p:graphicFrame>
        <p:nvGraphicFramePr>
          <p:cNvPr id="6" name="Chart 5">
            <a:extLst>
              <a:ext uri="{FF2B5EF4-FFF2-40B4-BE49-F238E27FC236}">
                <a16:creationId xmlns:a16="http://schemas.microsoft.com/office/drawing/2014/main" id="{12CA7F20-5D4F-4E45-93B3-EBD15CC3DAD1}"/>
              </a:ext>
            </a:extLst>
          </p:cNvPr>
          <p:cNvGraphicFramePr/>
          <p:nvPr>
            <p:extLst>
              <p:ext uri="{D42A27DB-BD31-4B8C-83A1-F6EECF244321}">
                <p14:modId xmlns:p14="http://schemas.microsoft.com/office/powerpoint/2010/main" val="3052796611"/>
              </p:ext>
            </p:extLst>
          </p:nvPr>
        </p:nvGraphicFramePr>
        <p:xfrm>
          <a:off x="1981200" y="916237"/>
          <a:ext cx="7538287" cy="5025525"/>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D8DED495-F960-4CD5-945D-0EB7E8CD29C9}"/>
              </a:ext>
            </a:extLst>
          </p:cNvPr>
          <p:cNvSpPr txBox="1"/>
          <p:nvPr/>
        </p:nvSpPr>
        <p:spPr>
          <a:xfrm>
            <a:off x="4449343" y="3356399"/>
            <a:ext cx="2602000" cy="646331"/>
          </a:xfrm>
          <a:prstGeom prst="rect">
            <a:avLst/>
          </a:prstGeom>
          <a:noFill/>
        </p:spPr>
        <p:txBody>
          <a:bodyPr wrap="square" rtlCol="0">
            <a:spAutoFit/>
          </a:bodyPr>
          <a:lstStyle/>
          <a:p>
            <a:pPr algn="ctr"/>
            <a:r>
              <a:rPr lang="en-US" b="1" dirty="0"/>
              <a:t>Health domains </a:t>
            </a:r>
            <a:br>
              <a:rPr lang="en-US" b="1" dirty="0"/>
            </a:br>
            <a:r>
              <a:rPr lang="en-US" b="1" dirty="0"/>
              <a:t>relevant to DOTS</a:t>
            </a:r>
          </a:p>
        </p:txBody>
      </p:sp>
      <p:pic>
        <p:nvPicPr>
          <p:cNvPr id="44" name="Graphic 43" descr="Heart with pulse">
            <a:extLst>
              <a:ext uri="{FF2B5EF4-FFF2-40B4-BE49-F238E27FC236}">
                <a16:creationId xmlns:a16="http://schemas.microsoft.com/office/drawing/2014/main" id="{97F238D1-B241-4BF7-9F5D-CF0670E92AB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580992" y="2557414"/>
            <a:ext cx="914400" cy="914400"/>
          </a:xfrm>
          <a:prstGeom prst="rect">
            <a:avLst/>
          </a:prstGeom>
        </p:spPr>
      </p:pic>
      <p:pic>
        <p:nvPicPr>
          <p:cNvPr id="46" name="Graphic 45" descr="Medical">
            <a:extLst>
              <a:ext uri="{FF2B5EF4-FFF2-40B4-BE49-F238E27FC236}">
                <a16:creationId xmlns:a16="http://schemas.microsoft.com/office/drawing/2014/main" id="{9EDC2DC4-CC97-41C4-90C2-92D82D3E98AB}"/>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121431" y="2619833"/>
            <a:ext cx="718289" cy="718289"/>
          </a:xfrm>
          <a:prstGeom prst="rect">
            <a:avLst/>
          </a:prstGeom>
        </p:spPr>
      </p:pic>
    </p:spTree>
    <p:extLst>
      <p:ext uri="{BB962C8B-B14F-4D97-AF65-F5344CB8AC3E}">
        <p14:creationId xmlns:p14="http://schemas.microsoft.com/office/powerpoint/2010/main" val="1178816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5735-FF67-458F-A60D-B96E97B6DEC0}"/>
              </a:ext>
            </a:extLst>
          </p:cNvPr>
          <p:cNvSpPr>
            <a:spLocks noGrp="1"/>
          </p:cNvSpPr>
          <p:nvPr>
            <p:ph type="title"/>
          </p:nvPr>
        </p:nvSpPr>
        <p:spPr/>
        <p:txBody>
          <a:bodyPr/>
          <a:lstStyle/>
          <a:p>
            <a:r>
              <a:rPr lang="en-US" dirty="0"/>
              <a:t>Project Goals and Scope</a:t>
            </a:r>
          </a:p>
        </p:txBody>
      </p:sp>
      <p:sp>
        <p:nvSpPr>
          <p:cNvPr id="3" name="Content Placeholder 2">
            <a:extLst>
              <a:ext uri="{FF2B5EF4-FFF2-40B4-BE49-F238E27FC236}">
                <a16:creationId xmlns:a16="http://schemas.microsoft.com/office/drawing/2014/main" id="{700D0AD6-58D4-4A0F-A865-72FB1373F804}"/>
              </a:ext>
            </a:extLst>
          </p:cNvPr>
          <p:cNvSpPr>
            <a:spLocks noGrp="1"/>
          </p:cNvSpPr>
          <p:nvPr>
            <p:ph idx="1"/>
          </p:nvPr>
        </p:nvSpPr>
        <p:spPr>
          <a:xfrm>
            <a:off x="838200" y="1690690"/>
            <a:ext cx="9171432" cy="4435474"/>
          </a:xfrm>
        </p:spPr>
        <p:txBody>
          <a:bodyPr>
            <a:normAutofit/>
          </a:bodyPr>
          <a:lstStyle/>
          <a:p>
            <a:r>
              <a:rPr lang="en-US" dirty="0"/>
              <a:t>Develop a holistic and strategic research roadmap providing a broad overview of highly relevant research needs at the intersection of transportation and public health in the United States. </a:t>
            </a:r>
          </a:p>
          <a:p>
            <a:r>
              <a:rPr lang="en-US" dirty="0"/>
              <a:t>Identify evidence to support practical and useful information, and implementable tools, for state DOTs and partners. </a:t>
            </a:r>
          </a:p>
        </p:txBody>
      </p:sp>
      <p:sp>
        <p:nvSpPr>
          <p:cNvPr id="4" name="TextBox 3">
            <a:extLst>
              <a:ext uri="{FF2B5EF4-FFF2-40B4-BE49-F238E27FC236}">
                <a16:creationId xmlns:a16="http://schemas.microsoft.com/office/drawing/2014/main" id="{3125BE8B-42AD-46B9-9A69-419AECA85477}"/>
              </a:ext>
            </a:extLst>
          </p:cNvPr>
          <p:cNvSpPr txBox="1"/>
          <p:nvPr/>
        </p:nvSpPr>
        <p:spPr>
          <a:xfrm>
            <a:off x="0" y="6356350"/>
            <a:ext cx="12191999" cy="369332"/>
          </a:xfrm>
          <a:prstGeom prst="rect">
            <a:avLst/>
          </a:prstGeom>
          <a:noFill/>
        </p:spPr>
        <p:txBody>
          <a:bodyPr wrap="square" rtlCol="0">
            <a:spAutoFit/>
          </a:bodyPr>
          <a:lstStyle/>
          <a:p>
            <a:pPr algn="ctr"/>
            <a:r>
              <a:rPr lang="en-US" dirty="0">
                <a:solidFill>
                  <a:srgbClr val="FFFF00"/>
                </a:solidFill>
              </a:rPr>
              <a:t>Background</a:t>
            </a:r>
            <a:r>
              <a:rPr lang="en-US" dirty="0"/>
              <a:t> </a:t>
            </a:r>
            <a:r>
              <a:rPr lang="en-US" dirty="0">
                <a:solidFill>
                  <a:schemeClr val="bg2">
                    <a:lumMod val="90000"/>
                  </a:schemeClr>
                </a:solidFill>
              </a:rPr>
              <a:t>| Project Activities | Key Findings | Research Roadmap | Recommendations </a:t>
            </a:r>
          </a:p>
        </p:txBody>
      </p:sp>
    </p:spTree>
    <p:extLst>
      <p:ext uri="{BB962C8B-B14F-4D97-AF65-F5344CB8AC3E}">
        <p14:creationId xmlns:p14="http://schemas.microsoft.com/office/powerpoint/2010/main" val="1363741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6EDFC-5F9B-4E57-B4AF-B5E40A2D0C76}"/>
              </a:ext>
            </a:extLst>
          </p:cNvPr>
          <p:cNvSpPr>
            <a:spLocks noGrp="1"/>
          </p:cNvSpPr>
          <p:nvPr>
            <p:ph type="title"/>
          </p:nvPr>
        </p:nvSpPr>
        <p:spPr/>
        <p:txBody>
          <a:bodyPr/>
          <a:lstStyle/>
          <a:p>
            <a:r>
              <a:rPr lang="en-US" dirty="0"/>
              <a:t>Project Deliverables</a:t>
            </a:r>
          </a:p>
        </p:txBody>
      </p:sp>
      <p:sp>
        <p:nvSpPr>
          <p:cNvPr id="3" name="Content Placeholder 2">
            <a:extLst>
              <a:ext uri="{FF2B5EF4-FFF2-40B4-BE49-F238E27FC236}">
                <a16:creationId xmlns:a16="http://schemas.microsoft.com/office/drawing/2014/main" id="{EF0D3DF0-0895-4694-BF75-FEE2E3983758}"/>
              </a:ext>
            </a:extLst>
          </p:cNvPr>
          <p:cNvSpPr>
            <a:spLocks noGrp="1"/>
          </p:cNvSpPr>
          <p:nvPr>
            <p:ph idx="1"/>
          </p:nvPr>
        </p:nvSpPr>
        <p:spPr/>
        <p:txBody>
          <a:bodyPr/>
          <a:lstStyle/>
          <a:p>
            <a:r>
              <a:rPr lang="en-US" dirty="0"/>
              <a:t>10-year strategic roadmap</a:t>
            </a:r>
          </a:p>
          <a:p>
            <a:pPr lvl="1"/>
            <a:r>
              <a:rPr lang="en-US" dirty="0"/>
              <a:t>Six specific Research Problem Statements</a:t>
            </a:r>
          </a:p>
          <a:p>
            <a:pPr lvl="1"/>
            <a:r>
              <a:rPr lang="en-US" dirty="0"/>
              <a:t>Communications/implementation plan</a:t>
            </a:r>
          </a:p>
          <a:p>
            <a:r>
              <a:rPr lang="en-US" dirty="0"/>
              <a:t>PowerPoint slides</a:t>
            </a:r>
          </a:p>
          <a:p>
            <a:r>
              <a:rPr lang="en-US" dirty="0"/>
              <a:t>Technical report</a:t>
            </a:r>
          </a:p>
          <a:p>
            <a:r>
              <a:rPr lang="en-US" dirty="0"/>
              <a:t>Database of literature (not required but provided upon request)</a:t>
            </a:r>
          </a:p>
          <a:p>
            <a:endParaRPr lang="en-US" dirty="0"/>
          </a:p>
        </p:txBody>
      </p:sp>
      <p:sp>
        <p:nvSpPr>
          <p:cNvPr id="4" name="TextBox 3">
            <a:extLst>
              <a:ext uri="{FF2B5EF4-FFF2-40B4-BE49-F238E27FC236}">
                <a16:creationId xmlns:a16="http://schemas.microsoft.com/office/drawing/2014/main" id="{E0AD4094-D2AF-4BF5-BB3A-3CA573822021}"/>
              </a:ext>
            </a:extLst>
          </p:cNvPr>
          <p:cNvSpPr txBox="1"/>
          <p:nvPr/>
        </p:nvSpPr>
        <p:spPr>
          <a:xfrm>
            <a:off x="0" y="6356350"/>
            <a:ext cx="12191999" cy="369332"/>
          </a:xfrm>
          <a:prstGeom prst="rect">
            <a:avLst/>
          </a:prstGeom>
          <a:noFill/>
        </p:spPr>
        <p:txBody>
          <a:bodyPr wrap="square" rtlCol="0">
            <a:spAutoFit/>
          </a:bodyPr>
          <a:lstStyle/>
          <a:p>
            <a:pPr algn="ctr"/>
            <a:r>
              <a:rPr lang="en-US" dirty="0">
                <a:solidFill>
                  <a:srgbClr val="FFFF00"/>
                </a:solidFill>
              </a:rPr>
              <a:t>Background</a:t>
            </a:r>
            <a:r>
              <a:rPr lang="en-US" dirty="0"/>
              <a:t> </a:t>
            </a:r>
            <a:r>
              <a:rPr lang="en-US" dirty="0">
                <a:solidFill>
                  <a:schemeClr val="bg2">
                    <a:lumMod val="90000"/>
                  </a:schemeClr>
                </a:solidFill>
              </a:rPr>
              <a:t>| Project Activities | Key Findings | Research Roadmap | Recommendations </a:t>
            </a:r>
          </a:p>
        </p:txBody>
      </p:sp>
    </p:spTree>
    <p:extLst>
      <p:ext uri="{BB962C8B-B14F-4D97-AF65-F5344CB8AC3E}">
        <p14:creationId xmlns:p14="http://schemas.microsoft.com/office/powerpoint/2010/main" val="4150295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5411B-3E78-414E-BA3C-0E84EA161A9C}"/>
              </a:ext>
            </a:extLst>
          </p:cNvPr>
          <p:cNvSpPr>
            <a:spLocks noGrp="1"/>
          </p:cNvSpPr>
          <p:nvPr>
            <p:ph type="title"/>
          </p:nvPr>
        </p:nvSpPr>
        <p:spPr/>
        <p:txBody>
          <a:bodyPr/>
          <a:lstStyle/>
          <a:p>
            <a:r>
              <a:rPr lang="en-US" dirty="0"/>
              <a:t>Guiding Principles and Priorities</a:t>
            </a:r>
          </a:p>
        </p:txBody>
      </p:sp>
      <p:sp>
        <p:nvSpPr>
          <p:cNvPr id="3" name="Content Placeholder 2">
            <a:extLst>
              <a:ext uri="{FF2B5EF4-FFF2-40B4-BE49-F238E27FC236}">
                <a16:creationId xmlns:a16="http://schemas.microsoft.com/office/drawing/2014/main" id="{82C110A2-94AF-4804-862A-AB5A2BA37377}"/>
              </a:ext>
            </a:extLst>
          </p:cNvPr>
          <p:cNvSpPr>
            <a:spLocks noGrp="1"/>
          </p:cNvSpPr>
          <p:nvPr>
            <p:ph idx="1"/>
          </p:nvPr>
        </p:nvSpPr>
        <p:spPr>
          <a:xfrm>
            <a:off x="838200" y="1825625"/>
            <a:ext cx="10515600" cy="4023846"/>
          </a:xfrm>
        </p:spPr>
        <p:txBody>
          <a:bodyPr>
            <a:normAutofit/>
          </a:bodyPr>
          <a:lstStyle/>
          <a:p>
            <a:pPr marL="0" indent="0">
              <a:buNone/>
            </a:pPr>
            <a:r>
              <a:rPr lang="en-US" b="1" dirty="0">
                <a:solidFill>
                  <a:srgbClr val="01573C"/>
                </a:solidFill>
              </a:rPr>
              <a:t>Focus on State DOT practices/interests/needs</a:t>
            </a:r>
          </a:p>
          <a:p>
            <a:pPr marL="227013" lvl="1" indent="-227013"/>
            <a:r>
              <a:rPr lang="en-US" dirty="0"/>
              <a:t>Also serve: regional/local agencies and health practitioners</a:t>
            </a:r>
          </a:p>
          <a:p>
            <a:pPr lvl="1"/>
            <a:endParaRPr lang="en-US" dirty="0"/>
          </a:p>
          <a:p>
            <a:pPr marL="0" indent="0">
              <a:buNone/>
            </a:pPr>
            <a:r>
              <a:rPr lang="en-US" b="1" dirty="0">
                <a:solidFill>
                  <a:srgbClr val="01573C"/>
                </a:solidFill>
              </a:rPr>
              <a:t>Priorities of the panel:</a:t>
            </a:r>
          </a:p>
          <a:p>
            <a:pPr marL="227013" lvl="1" indent="-227013"/>
            <a:r>
              <a:rPr lang="en-US" dirty="0"/>
              <a:t>Emphasize active travel, community, access, and equity</a:t>
            </a:r>
          </a:p>
          <a:p>
            <a:pPr marL="227013" lvl="1" indent="-227013"/>
            <a:r>
              <a:rPr lang="en-US" dirty="0"/>
              <a:t>Lower priority: traditional DOT areas of work and research (safety and environmental impacts on health)</a:t>
            </a:r>
          </a:p>
          <a:p>
            <a:pPr marL="342900" lvl="1" indent="0">
              <a:buNone/>
            </a:pPr>
            <a:endParaRPr lang="en-US" dirty="0"/>
          </a:p>
        </p:txBody>
      </p:sp>
      <p:sp>
        <p:nvSpPr>
          <p:cNvPr id="4" name="TextBox 3">
            <a:extLst>
              <a:ext uri="{FF2B5EF4-FFF2-40B4-BE49-F238E27FC236}">
                <a16:creationId xmlns:a16="http://schemas.microsoft.com/office/drawing/2014/main" id="{C961A9EF-6AD1-484F-AF23-A9618683E9F2}"/>
              </a:ext>
            </a:extLst>
          </p:cNvPr>
          <p:cNvSpPr txBox="1"/>
          <p:nvPr/>
        </p:nvSpPr>
        <p:spPr>
          <a:xfrm>
            <a:off x="0" y="6356350"/>
            <a:ext cx="12191999" cy="369332"/>
          </a:xfrm>
          <a:prstGeom prst="rect">
            <a:avLst/>
          </a:prstGeom>
          <a:noFill/>
        </p:spPr>
        <p:txBody>
          <a:bodyPr wrap="square" rtlCol="0">
            <a:spAutoFit/>
          </a:bodyPr>
          <a:lstStyle/>
          <a:p>
            <a:pPr algn="ctr"/>
            <a:r>
              <a:rPr lang="en-US" dirty="0">
                <a:solidFill>
                  <a:srgbClr val="FFFF00"/>
                </a:solidFill>
              </a:rPr>
              <a:t>Background</a:t>
            </a:r>
            <a:r>
              <a:rPr lang="en-US" dirty="0"/>
              <a:t> </a:t>
            </a:r>
            <a:r>
              <a:rPr lang="en-US" dirty="0">
                <a:solidFill>
                  <a:schemeClr val="bg2">
                    <a:lumMod val="90000"/>
                  </a:schemeClr>
                </a:solidFill>
              </a:rPr>
              <a:t>| Project Activities | Key Findings | Research Roadmap | Recommendations </a:t>
            </a:r>
          </a:p>
        </p:txBody>
      </p:sp>
    </p:spTree>
    <p:extLst>
      <p:ext uri="{BB962C8B-B14F-4D97-AF65-F5344CB8AC3E}">
        <p14:creationId xmlns:p14="http://schemas.microsoft.com/office/powerpoint/2010/main" val="498155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D9994-BF99-423A-86C3-756F20736DF1}"/>
              </a:ext>
            </a:extLst>
          </p:cNvPr>
          <p:cNvSpPr>
            <a:spLocks noGrp="1"/>
          </p:cNvSpPr>
          <p:nvPr>
            <p:ph type="title"/>
          </p:nvPr>
        </p:nvSpPr>
        <p:spPr/>
        <p:txBody>
          <a:bodyPr/>
          <a:lstStyle/>
          <a:p>
            <a:r>
              <a:rPr lang="en-US" dirty="0"/>
              <a:t>Project Activities</a:t>
            </a:r>
          </a:p>
        </p:txBody>
      </p:sp>
      <p:sp>
        <p:nvSpPr>
          <p:cNvPr id="3" name="Content Placeholder 2">
            <a:extLst>
              <a:ext uri="{FF2B5EF4-FFF2-40B4-BE49-F238E27FC236}">
                <a16:creationId xmlns:a16="http://schemas.microsoft.com/office/drawing/2014/main" id="{9AB9F1D9-C60E-49A7-A207-EAD60B9E89CB}"/>
              </a:ext>
            </a:extLst>
          </p:cNvPr>
          <p:cNvSpPr>
            <a:spLocks noGrp="1"/>
          </p:cNvSpPr>
          <p:nvPr>
            <p:ph idx="1"/>
          </p:nvPr>
        </p:nvSpPr>
        <p:spPr>
          <a:xfrm>
            <a:off x="838200" y="1825625"/>
            <a:ext cx="10515600" cy="3996951"/>
          </a:xfrm>
        </p:spPr>
        <p:txBody>
          <a:bodyPr>
            <a:normAutofit/>
          </a:bodyPr>
          <a:lstStyle/>
          <a:p>
            <a:pPr>
              <a:spcBef>
                <a:spcPts val="1500"/>
              </a:spcBef>
            </a:pPr>
            <a:r>
              <a:rPr lang="en-US" dirty="0"/>
              <a:t>Literature collection, tagging, review, and synthesis</a:t>
            </a:r>
          </a:p>
          <a:p>
            <a:pPr>
              <a:spcBef>
                <a:spcPts val="1500"/>
              </a:spcBef>
            </a:pPr>
            <a:r>
              <a:rPr lang="en-US" dirty="0"/>
              <a:t>Stakeholder identification and interviews</a:t>
            </a:r>
          </a:p>
          <a:p>
            <a:pPr>
              <a:spcBef>
                <a:spcPts val="1500"/>
              </a:spcBef>
            </a:pPr>
            <a:r>
              <a:rPr lang="en-US" dirty="0"/>
              <a:t>Draft outline of strategic research roadmap (revised with panel input)</a:t>
            </a:r>
          </a:p>
          <a:p>
            <a:pPr>
              <a:spcBef>
                <a:spcPts val="1500"/>
              </a:spcBef>
            </a:pPr>
            <a:r>
              <a:rPr lang="en-US" dirty="0"/>
              <a:t>Panel review/prioritization of needed research problem statements</a:t>
            </a:r>
          </a:p>
          <a:p>
            <a:pPr>
              <a:spcBef>
                <a:spcPts val="1500"/>
              </a:spcBef>
            </a:pPr>
            <a:r>
              <a:rPr lang="en-US" dirty="0"/>
              <a:t>Additional stakeholder input on research problem statements</a:t>
            </a:r>
          </a:p>
          <a:p>
            <a:pPr>
              <a:spcBef>
                <a:spcPts val="1500"/>
              </a:spcBef>
            </a:pPr>
            <a:r>
              <a:rPr lang="en-US" dirty="0"/>
              <a:t>Development of draft and final deliverables</a:t>
            </a:r>
          </a:p>
        </p:txBody>
      </p:sp>
      <p:sp>
        <p:nvSpPr>
          <p:cNvPr id="4" name="TextBox 3">
            <a:extLst>
              <a:ext uri="{FF2B5EF4-FFF2-40B4-BE49-F238E27FC236}">
                <a16:creationId xmlns:a16="http://schemas.microsoft.com/office/drawing/2014/main" id="{174B27AC-7AFF-4C14-BD67-07537A424147}"/>
              </a:ext>
            </a:extLst>
          </p:cNvPr>
          <p:cNvSpPr txBox="1"/>
          <p:nvPr/>
        </p:nvSpPr>
        <p:spPr>
          <a:xfrm>
            <a:off x="1" y="6356350"/>
            <a:ext cx="12192000" cy="369332"/>
          </a:xfrm>
          <a:prstGeom prst="rect">
            <a:avLst/>
          </a:prstGeom>
          <a:noFill/>
        </p:spPr>
        <p:txBody>
          <a:bodyPr wrap="square" rtlCol="0">
            <a:spAutoFit/>
          </a:bodyPr>
          <a:lstStyle/>
          <a:p>
            <a:pPr algn="ctr"/>
            <a:r>
              <a:rPr lang="en-US" dirty="0">
                <a:solidFill>
                  <a:schemeClr val="bg2">
                    <a:lumMod val="90000"/>
                  </a:schemeClr>
                </a:solidFill>
              </a:rPr>
              <a:t>Background</a:t>
            </a:r>
            <a:r>
              <a:rPr lang="en-US" dirty="0"/>
              <a:t> </a:t>
            </a:r>
            <a:r>
              <a:rPr lang="en-US" dirty="0">
                <a:solidFill>
                  <a:schemeClr val="bg2">
                    <a:lumMod val="90000"/>
                  </a:schemeClr>
                </a:solidFill>
              </a:rPr>
              <a:t>| </a:t>
            </a:r>
            <a:r>
              <a:rPr lang="en-US" dirty="0">
                <a:solidFill>
                  <a:srgbClr val="FFFF00"/>
                </a:solidFill>
              </a:rPr>
              <a:t>Project Activities </a:t>
            </a:r>
            <a:r>
              <a:rPr lang="en-US" dirty="0">
                <a:solidFill>
                  <a:schemeClr val="bg2">
                    <a:lumMod val="90000"/>
                  </a:schemeClr>
                </a:solidFill>
              </a:rPr>
              <a:t>| Key Findings | Research Roadmap | Recommendations </a:t>
            </a:r>
          </a:p>
        </p:txBody>
      </p:sp>
    </p:spTree>
    <p:extLst>
      <p:ext uri="{BB962C8B-B14F-4D97-AF65-F5344CB8AC3E}">
        <p14:creationId xmlns:p14="http://schemas.microsoft.com/office/powerpoint/2010/main" val="429244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1B176-7463-48FF-9D3E-BC49DF4955AB}"/>
              </a:ext>
            </a:extLst>
          </p:cNvPr>
          <p:cNvSpPr>
            <a:spLocks noGrp="1"/>
          </p:cNvSpPr>
          <p:nvPr>
            <p:ph type="title"/>
          </p:nvPr>
        </p:nvSpPr>
        <p:spPr/>
        <p:txBody>
          <a:bodyPr/>
          <a:lstStyle/>
          <a:p>
            <a:r>
              <a:rPr lang="en-US" dirty="0"/>
              <a:t>Literature Review Process</a:t>
            </a:r>
          </a:p>
        </p:txBody>
      </p:sp>
      <p:sp>
        <p:nvSpPr>
          <p:cNvPr id="3" name="Content Placeholder 2">
            <a:extLst>
              <a:ext uri="{FF2B5EF4-FFF2-40B4-BE49-F238E27FC236}">
                <a16:creationId xmlns:a16="http://schemas.microsoft.com/office/drawing/2014/main" id="{A4C19792-FB0A-4354-94FD-1F4D7723D987}"/>
              </a:ext>
            </a:extLst>
          </p:cNvPr>
          <p:cNvSpPr>
            <a:spLocks noGrp="1"/>
          </p:cNvSpPr>
          <p:nvPr>
            <p:ph idx="1"/>
          </p:nvPr>
        </p:nvSpPr>
        <p:spPr>
          <a:xfrm>
            <a:off x="838200" y="1690690"/>
            <a:ext cx="11022106" cy="4435474"/>
          </a:xfrm>
        </p:spPr>
        <p:txBody>
          <a:bodyPr>
            <a:normAutofit/>
          </a:bodyPr>
          <a:lstStyle/>
          <a:p>
            <a:pPr marL="0" indent="0">
              <a:buNone/>
            </a:pPr>
            <a:r>
              <a:rPr lang="en-US" sz="2400" b="1" dirty="0">
                <a:solidFill>
                  <a:srgbClr val="01573C"/>
                </a:solidFill>
              </a:rPr>
              <a:t>300+ research articles referenced in Final Report</a:t>
            </a:r>
          </a:p>
          <a:p>
            <a:pPr marL="0" lvl="0" indent="0">
              <a:spcBef>
                <a:spcPts val="1500"/>
              </a:spcBef>
              <a:buNone/>
            </a:pPr>
            <a:r>
              <a:rPr lang="en-US" sz="2400" b="1" dirty="0">
                <a:solidFill>
                  <a:srgbClr val="01573C"/>
                </a:solidFill>
              </a:rPr>
              <a:t>30+ Institutional and agency reports</a:t>
            </a:r>
          </a:p>
          <a:p>
            <a:pPr marL="227013" lvl="1" indent="-227013"/>
            <a:r>
              <a:rPr lang="en-US" sz="2000" dirty="0"/>
              <a:t>Including committee/task force reports</a:t>
            </a:r>
          </a:p>
          <a:p>
            <a:pPr marL="227013" lvl="1" indent="-227013"/>
            <a:r>
              <a:rPr lang="en-US" sz="2000" dirty="0"/>
              <a:t>State of practice/case studies and other gray literature</a:t>
            </a:r>
          </a:p>
          <a:p>
            <a:pPr marL="0" lvl="0" indent="0">
              <a:spcBef>
                <a:spcPts val="1500"/>
              </a:spcBef>
              <a:buNone/>
            </a:pPr>
            <a:r>
              <a:rPr lang="en-US" sz="2400" b="1" dirty="0">
                <a:solidFill>
                  <a:srgbClr val="01573C"/>
                </a:solidFill>
              </a:rPr>
              <a:t>12+ Strategic plans</a:t>
            </a:r>
          </a:p>
          <a:p>
            <a:pPr marL="227013" lvl="1" indent="-227013"/>
            <a:r>
              <a:rPr lang="en-US" sz="2000" dirty="0"/>
              <a:t>From agencies including USDOT/FHWA, EPA, DHHS, National Institute on Aging, NIH, and</a:t>
            </a:r>
            <a:br>
              <a:rPr lang="en-US" sz="2000" dirty="0"/>
            </a:br>
            <a:r>
              <a:rPr lang="en-US" sz="2000" i="1" dirty="0"/>
              <a:t>Step It Up! The Surgeon General’s Call to Action to Promote Walking and Walkable Communities</a:t>
            </a:r>
          </a:p>
          <a:p>
            <a:pPr marL="0" lvl="1" indent="0">
              <a:buNone/>
            </a:pPr>
            <a:endParaRPr lang="en-US" sz="2000" b="1" dirty="0">
              <a:solidFill>
                <a:srgbClr val="01573C"/>
              </a:solidFill>
            </a:endParaRPr>
          </a:p>
          <a:p>
            <a:pPr marL="0" lvl="1" indent="0">
              <a:buNone/>
            </a:pPr>
            <a:r>
              <a:rPr lang="en-US" sz="2400" b="1" dirty="0">
                <a:solidFill>
                  <a:srgbClr val="01573C"/>
                </a:solidFill>
              </a:rPr>
              <a:t> 42+ TRB Research Needs Statements and Research in Progress records</a:t>
            </a:r>
          </a:p>
          <a:p>
            <a:endParaRPr lang="en-US" sz="1725" dirty="0"/>
          </a:p>
          <a:p>
            <a:pPr marL="0" indent="0">
              <a:buNone/>
            </a:pPr>
            <a:endParaRPr lang="en-US" dirty="0"/>
          </a:p>
        </p:txBody>
      </p:sp>
      <p:sp>
        <p:nvSpPr>
          <p:cNvPr id="4" name="TextBox 3">
            <a:extLst>
              <a:ext uri="{FF2B5EF4-FFF2-40B4-BE49-F238E27FC236}">
                <a16:creationId xmlns:a16="http://schemas.microsoft.com/office/drawing/2014/main" id="{1034FBEF-20F2-42F9-B049-B1CDCAF05052}"/>
              </a:ext>
            </a:extLst>
          </p:cNvPr>
          <p:cNvSpPr txBox="1"/>
          <p:nvPr/>
        </p:nvSpPr>
        <p:spPr>
          <a:xfrm>
            <a:off x="0" y="6356350"/>
            <a:ext cx="12191999" cy="369332"/>
          </a:xfrm>
          <a:prstGeom prst="rect">
            <a:avLst/>
          </a:prstGeom>
          <a:noFill/>
        </p:spPr>
        <p:txBody>
          <a:bodyPr wrap="square" rtlCol="0">
            <a:spAutoFit/>
          </a:bodyPr>
          <a:lstStyle/>
          <a:p>
            <a:pPr algn="ctr"/>
            <a:r>
              <a:rPr lang="en-US" dirty="0">
                <a:solidFill>
                  <a:schemeClr val="bg2">
                    <a:lumMod val="90000"/>
                  </a:schemeClr>
                </a:solidFill>
              </a:rPr>
              <a:t>Background</a:t>
            </a:r>
            <a:r>
              <a:rPr lang="en-US" dirty="0"/>
              <a:t> </a:t>
            </a:r>
            <a:r>
              <a:rPr lang="en-US" dirty="0">
                <a:solidFill>
                  <a:schemeClr val="bg2">
                    <a:lumMod val="90000"/>
                  </a:schemeClr>
                </a:solidFill>
              </a:rPr>
              <a:t>| </a:t>
            </a:r>
            <a:r>
              <a:rPr lang="en-US" dirty="0">
                <a:solidFill>
                  <a:srgbClr val="FFFF00"/>
                </a:solidFill>
              </a:rPr>
              <a:t>Project Activities </a:t>
            </a:r>
            <a:r>
              <a:rPr lang="en-US" dirty="0">
                <a:solidFill>
                  <a:schemeClr val="bg2">
                    <a:lumMod val="90000"/>
                  </a:schemeClr>
                </a:solidFill>
              </a:rPr>
              <a:t>| Key Findings | Research Roadmap | Recommendations </a:t>
            </a:r>
          </a:p>
        </p:txBody>
      </p:sp>
    </p:spTree>
    <p:extLst>
      <p:ext uri="{BB962C8B-B14F-4D97-AF65-F5344CB8AC3E}">
        <p14:creationId xmlns:p14="http://schemas.microsoft.com/office/powerpoint/2010/main" val="391232519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10707</TotalTime>
  <Words>2145</Words>
  <Application>Microsoft Office PowerPoint</Application>
  <PresentationFormat>Widescreen</PresentationFormat>
  <Paragraphs>263</Paragraphs>
  <Slides>24</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Calibri Light</vt:lpstr>
      <vt:lpstr>1_Office Theme</vt:lpstr>
      <vt:lpstr>Custom Design</vt:lpstr>
      <vt:lpstr> NCHRP 20-112 Health and Transportation Research Roadmap</vt:lpstr>
      <vt:lpstr>Presentation Overview</vt:lpstr>
      <vt:lpstr>Background</vt:lpstr>
      <vt:lpstr>Pathways to Health</vt:lpstr>
      <vt:lpstr>Project Goals and Scope</vt:lpstr>
      <vt:lpstr>Project Deliverables</vt:lpstr>
      <vt:lpstr>Guiding Principles and Priorities</vt:lpstr>
      <vt:lpstr>Project Activities</vt:lpstr>
      <vt:lpstr>Literature Review Process</vt:lpstr>
      <vt:lpstr>Stakeholder Engagement</vt:lpstr>
      <vt:lpstr>Findings: Existing Research</vt:lpstr>
      <vt:lpstr>Findings: Existing Resources and Guidance</vt:lpstr>
      <vt:lpstr>Findings: Existing Tools</vt:lpstr>
      <vt:lpstr>Findings: Existing Practices</vt:lpstr>
      <vt:lpstr>Findings: Emerging Issues</vt:lpstr>
      <vt:lpstr>Findings: General Knowledge and Research Gaps</vt:lpstr>
      <vt:lpstr>Findings: Topic Specific Research Gaps (Selected)</vt:lpstr>
      <vt:lpstr>Findings: Topic Specific Research Implementation Gaps (Selected)</vt:lpstr>
      <vt:lpstr>Research Roadmap</vt:lpstr>
      <vt:lpstr>Research Problem Statement Topic Identification</vt:lpstr>
      <vt:lpstr>Research Problem Statement Topics Developed</vt:lpstr>
      <vt:lpstr>Implementation Plan: Call to Action</vt:lpstr>
      <vt:lpstr>Potential End Users and Champions</vt:lpstr>
      <vt:lpstr>Project Team Members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NCHRP 17-73 Systemic Pedestrian Safety Analysis</dc:title>
  <dc:creator>Thomas, Libby J</dc:creator>
  <cp:lastModifiedBy>Mackie, Paul</cp:lastModifiedBy>
  <cp:revision>96</cp:revision>
  <cp:lastPrinted>2018-06-11T22:31:11Z</cp:lastPrinted>
  <dcterms:created xsi:type="dcterms:W3CDTF">2018-06-08T00:16:06Z</dcterms:created>
  <dcterms:modified xsi:type="dcterms:W3CDTF">2019-11-25T22:18:37Z</dcterms:modified>
</cp:coreProperties>
</file>