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4480" r:id="rId4"/>
    <p:sldMasterId id="2147484470" r:id="rId5"/>
  </p:sldMasterIdLst>
  <p:notesMasterIdLst>
    <p:notesMasterId r:id="rId89"/>
  </p:notesMasterIdLst>
  <p:handoutMasterIdLst>
    <p:handoutMasterId r:id="rId90"/>
  </p:handoutMasterIdLst>
  <p:sldIdLst>
    <p:sldId id="445" r:id="rId6"/>
    <p:sldId id="283" r:id="rId7"/>
    <p:sldId id="447" r:id="rId8"/>
    <p:sldId id="474" r:id="rId9"/>
    <p:sldId id="475" r:id="rId10"/>
    <p:sldId id="259" r:id="rId11"/>
    <p:sldId id="306" r:id="rId12"/>
    <p:sldId id="448" r:id="rId13"/>
    <p:sldId id="449" r:id="rId14"/>
    <p:sldId id="477" r:id="rId15"/>
    <p:sldId id="451" r:id="rId16"/>
    <p:sldId id="479" r:id="rId17"/>
    <p:sldId id="450" r:id="rId18"/>
    <p:sldId id="478" r:id="rId19"/>
    <p:sldId id="465" r:id="rId20"/>
    <p:sldId id="464" r:id="rId21"/>
    <p:sldId id="456" r:id="rId22"/>
    <p:sldId id="457" r:id="rId23"/>
    <p:sldId id="483" r:id="rId24"/>
    <p:sldId id="484" r:id="rId25"/>
    <p:sldId id="485" r:id="rId26"/>
    <p:sldId id="486" r:id="rId27"/>
    <p:sldId id="488" r:id="rId28"/>
    <p:sldId id="487" r:id="rId29"/>
    <p:sldId id="489" r:id="rId30"/>
    <p:sldId id="490" r:id="rId31"/>
    <p:sldId id="491" r:id="rId32"/>
    <p:sldId id="493" r:id="rId33"/>
    <p:sldId id="494" r:id="rId34"/>
    <p:sldId id="495" r:id="rId35"/>
    <p:sldId id="509" r:id="rId36"/>
    <p:sldId id="510" r:id="rId37"/>
    <p:sldId id="496" r:id="rId38"/>
    <p:sldId id="497" r:id="rId39"/>
    <p:sldId id="498" r:id="rId40"/>
    <p:sldId id="500" r:id="rId41"/>
    <p:sldId id="501" r:id="rId42"/>
    <p:sldId id="502" r:id="rId43"/>
    <p:sldId id="503" r:id="rId44"/>
    <p:sldId id="504" r:id="rId45"/>
    <p:sldId id="511" r:id="rId46"/>
    <p:sldId id="512" r:id="rId47"/>
    <p:sldId id="505" r:id="rId48"/>
    <p:sldId id="506" r:id="rId49"/>
    <p:sldId id="507" r:id="rId50"/>
    <p:sldId id="467" r:id="rId51"/>
    <p:sldId id="513" r:id="rId52"/>
    <p:sldId id="514" r:id="rId53"/>
    <p:sldId id="471" r:id="rId54"/>
    <p:sldId id="517" r:id="rId55"/>
    <p:sldId id="535" r:id="rId56"/>
    <p:sldId id="534" r:id="rId57"/>
    <p:sldId id="518" r:id="rId58"/>
    <p:sldId id="519" r:id="rId59"/>
    <p:sldId id="536" r:id="rId60"/>
    <p:sldId id="520" r:id="rId61"/>
    <p:sldId id="521" r:id="rId62"/>
    <p:sldId id="522" r:id="rId63"/>
    <p:sldId id="523" r:id="rId64"/>
    <p:sldId id="525" r:id="rId65"/>
    <p:sldId id="537" r:id="rId66"/>
    <p:sldId id="526" r:id="rId67"/>
    <p:sldId id="527" r:id="rId68"/>
    <p:sldId id="528" r:id="rId69"/>
    <p:sldId id="530" r:id="rId70"/>
    <p:sldId id="531" r:id="rId71"/>
    <p:sldId id="532" r:id="rId72"/>
    <p:sldId id="538" r:id="rId73"/>
    <p:sldId id="539" r:id="rId74"/>
    <p:sldId id="540" r:id="rId75"/>
    <p:sldId id="541" r:id="rId76"/>
    <p:sldId id="533" r:id="rId77"/>
    <p:sldId id="542" r:id="rId78"/>
    <p:sldId id="543" r:id="rId79"/>
    <p:sldId id="544" r:id="rId80"/>
    <p:sldId id="545" r:id="rId81"/>
    <p:sldId id="546" r:id="rId82"/>
    <p:sldId id="547" r:id="rId83"/>
    <p:sldId id="468" r:id="rId84"/>
    <p:sldId id="548" r:id="rId85"/>
    <p:sldId id="515" r:id="rId86"/>
    <p:sldId id="549" r:id="rId87"/>
    <p:sldId id="550" r:id="rId88"/>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96" userDrawn="1">
          <p15:clr>
            <a:srgbClr val="A4A3A4"/>
          </p15:clr>
        </p15:guide>
        <p15:guide id="2" pos="792" userDrawn="1">
          <p15:clr>
            <a:srgbClr val="A4A3A4"/>
          </p15:clr>
        </p15:guide>
        <p15:guide id="3" orient="horz" pos="2520" userDrawn="1">
          <p15:clr>
            <a:srgbClr val="A4A3A4"/>
          </p15:clr>
        </p15:guide>
        <p15:guide id="4" pos="2880" userDrawn="1">
          <p15:clr>
            <a:srgbClr val="A4A3A4"/>
          </p15:clr>
        </p15:guide>
        <p15:guide id="5" orient="horz" pos="1440" userDrawn="1">
          <p15:clr>
            <a:srgbClr val="A4A3A4"/>
          </p15:clr>
        </p15:guide>
      </p15:sldGuideLst>
    </p:ext>
    <p:ext uri="{2D200454-40CA-4A62-9FC3-DE9A4176ACB9}">
      <p15:notesGuideLst xmlns:p15="http://schemas.microsoft.com/office/powerpoint/2012/main">
        <p15:guide id="1" orient="horz" pos="2784"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a" initials="I"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99"/>
    <a:srgbClr val="02D8EE"/>
    <a:srgbClr val="4FF927"/>
    <a:srgbClr val="002B52"/>
    <a:srgbClr val="F2951A"/>
    <a:srgbClr val="00447B"/>
    <a:srgbClr val="00457C"/>
    <a:srgbClr val="BED63A"/>
    <a:srgbClr val="00B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6" autoAdjust="0"/>
    <p:restoredTop sz="93963" autoAdjust="0"/>
  </p:normalViewPr>
  <p:slideViewPr>
    <p:cSldViewPr snapToGrid="0">
      <p:cViewPr varScale="1">
        <p:scale>
          <a:sx n="52" d="100"/>
          <a:sy n="52" d="100"/>
        </p:scale>
        <p:origin x="1152" y="66"/>
      </p:cViewPr>
      <p:guideLst>
        <p:guide orient="horz" pos="96"/>
        <p:guide pos="792"/>
        <p:guide orient="horz" pos="2520"/>
        <p:guide pos="2880"/>
        <p:guide orient="horz" pos="1440"/>
      </p:guideLst>
    </p:cSldViewPr>
  </p:slideViewPr>
  <p:notesTextViewPr>
    <p:cViewPr>
      <p:scale>
        <a:sx n="150" d="100"/>
        <a:sy n="150" d="100"/>
      </p:scale>
      <p:origin x="0" y="0"/>
    </p:cViewPr>
  </p:notesTextViewPr>
  <p:sorterViewPr>
    <p:cViewPr>
      <p:scale>
        <a:sx n="130" d="100"/>
        <a:sy n="130" d="100"/>
      </p:scale>
      <p:origin x="0" y="-27462"/>
    </p:cViewPr>
  </p:sorterViewPr>
  <p:notesViewPr>
    <p:cSldViewPr snapToGrid="0" showGuides="1">
      <p:cViewPr>
        <p:scale>
          <a:sx n="100" d="100"/>
          <a:sy n="100" d="100"/>
        </p:scale>
        <p:origin x="2682" y="-1152"/>
      </p:cViewPr>
      <p:guideLst>
        <p:guide orient="horz" pos="2784"/>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atin typeface="Arial" pitchFamily="34" charset="0"/>
                <a:cs typeface="+mn-cs"/>
              </a:defRPr>
            </a:lvl1pPr>
          </a:lstStyle>
          <a:p>
            <a:pPr>
              <a:defRPr/>
            </a:pPr>
            <a:fld id="{9F233586-227D-4B7F-AE24-A14DCAA9218A}" type="datetimeFigureOut">
              <a:rPr lang="en-US"/>
              <a:pPr>
                <a:defRPr/>
              </a:pPr>
              <a:t>12/11/2020</a:t>
            </a:fld>
            <a:endParaRPr lang="en-US"/>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atin typeface="Arial" pitchFamily="34" charset="0"/>
                <a:cs typeface="+mn-cs"/>
              </a:defRPr>
            </a:lvl1pPr>
          </a:lstStyle>
          <a:p>
            <a:pPr>
              <a:defRPr/>
            </a:pPr>
            <a:fld id="{BCA829EB-075B-4AC5-A356-83F51EFB2F9D}" type="slidenum">
              <a:rPr lang="en-US"/>
              <a:pPr>
                <a:defRPr/>
              </a:pPr>
              <a:t>‹#›</a:t>
            </a:fld>
            <a:endParaRPr lang="en-US"/>
          </a:p>
        </p:txBody>
      </p:sp>
    </p:spTree>
    <p:extLst>
      <p:ext uri="{BB962C8B-B14F-4D97-AF65-F5344CB8AC3E}">
        <p14:creationId xmlns:p14="http://schemas.microsoft.com/office/powerpoint/2010/main" val="3012777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atin typeface="Arial" pitchFamily="34"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4008705" y="0"/>
            <a:ext cx="3066733" cy="468154"/>
          </a:xfrm>
          <a:prstGeom prst="rect">
            <a:avLst/>
          </a:prstGeom>
        </p:spPr>
        <p:txBody>
          <a:bodyPr vert="horz" wrap="square" lIns="93932" tIns="46966" rIns="93932" bIns="46966" numCol="1" anchor="t" anchorCtr="0" compatLnSpc="1">
            <a:prstTxWarp prst="textNoShape">
              <a:avLst/>
            </a:prstTxWarp>
          </a:bodyPr>
          <a:lstStyle>
            <a:lvl1pPr algn="r">
              <a:defRPr sz="1200">
                <a:latin typeface="Arial" pitchFamily="34" charset="0"/>
                <a:cs typeface="+mn-cs"/>
              </a:defRPr>
            </a:lvl1pPr>
          </a:lstStyle>
          <a:p>
            <a:pPr>
              <a:defRPr/>
            </a:pPr>
            <a:fld id="{E2DEC59A-3B7F-4FBD-9635-74DA186CCC0C}" type="datetimeFigureOut">
              <a:rPr lang="en-US"/>
              <a:pPr>
                <a:defRPr/>
              </a:pPr>
              <a:t>12/11/2020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atin typeface="Arial"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wrap="square" lIns="93932" tIns="46966" rIns="93932" bIns="46966" numCol="1" anchor="b" anchorCtr="0" compatLnSpc="1">
            <a:prstTxWarp prst="textNoShape">
              <a:avLst/>
            </a:prstTxWarp>
          </a:bodyPr>
          <a:lstStyle>
            <a:lvl1pPr algn="r">
              <a:defRPr sz="1200">
                <a:latin typeface="Arial" pitchFamily="34" charset="0"/>
                <a:cs typeface="+mn-cs"/>
              </a:defRPr>
            </a:lvl1pPr>
          </a:lstStyle>
          <a:p>
            <a:pPr>
              <a:defRPr/>
            </a:pPr>
            <a:fld id="{66A88723-8636-4D21-999E-2903E530E270}" type="slidenum">
              <a:rPr lang="en-US"/>
              <a:pPr>
                <a:defRPr/>
              </a:pPr>
              <a:t>‹#›</a:t>
            </a:fld>
            <a:endParaRPr lang="en-US"/>
          </a:p>
        </p:txBody>
      </p:sp>
    </p:spTree>
    <p:extLst>
      <p:ext uri="{BB962C8B-B14F-4D97-AF65-F5344CB8AC3E}">
        <p14:creationId xmlns:p14="http://schemas.microsoft.com/office/powerpoint/2010/main" val="39550053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presents the research conducted under NCHRP Project 17-77: </a:t>
            </a:r>
            <a:r>
              <a:rPr lang="en-US" i="1" dirty="0" smtClean="0"/>
              <a:t>Guide for Quantitative Approaches to Systemic Safety Analysis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1</a:t>
            </a:fld>
            <a:endParaRPr lang="en-US"/>
          </a:p>
        </p:txBody>
      </p:sp>
    </p:spTree>
    <p:extLst>
      <p:ext uri="{BB962C8B-B14F-4D97-AF65-F5344CB8AC3E}">
        <p14:creationId xmlns:p14="http://schemas.microsoft.com/office/powerpoint/2010/main" val="2640531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benefits of a crash-history-based safety management approach include the ability to:</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Focus funds where there is a documented crash history</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Identify treatments that address the specific crash patterns at each site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Tailor treatments to the specific characteristics of the locations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Address a wide range of safety conditions and tradeoffs using a quantitative and logical process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Potential limitations or disadvantages associated with the crash-history-based safety management approach include: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Crashes must occur at a site before an improvement is made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Safety improvements may be made at sites to remedy specific crash types that may not occur again, even if no improvements are made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Implementation of higher-cost safety improvements at a limited number of sites may not effectively reduce crash frequency across the network</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Crash types that occur frequently, but are dispersed across the network, may not be effectively addressed</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10</a:t>
            </a:fld>
            <a:endParaRPr lang="en-US"/>
          </a:p>
        </p:txBody>
      </p:sp>
    </p:spTree>
    <p:extLst>
      <p:ext uri="{BB962C8B-B14F-4D97-AF65-F5344CB8AC3E}">
        <p14:creationId xmlns:p14="http://schemas.microsoft.com/office/powerpoint/2010/main" val="479255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purpose of the systemic safety management approach is to be more proactive in programming safety improvements and to address specific crash types not well suited for remedy using a crash-history-based safety management approach by widely implementing primarily low-cost countermeasures. </a:t>
            </a:r>
          </a:p>
          <a:p>
            <a:endParaRPr lang="en-US" sz="1200" kern="1200" dirty="0" smtClean="0">
              <a:solidFill>
                <a:schemeClr val="tx1"/>
              </a:solidFill>
              <a:effectLst/>
              <a:latin typeface="+mn-lt"/>
              <a:ea typeface="MS PGothic" pitchFamily="34" charset="-128"/>
            </a:endParaRPr>
          </a:p>
          <a:p>
            <a:r>
              <a:rPr lang="en-US" sz="1200" kern="1200" dirty="0" smtClean="0">
                <a:solidFill>
                  <a:schemeClr val="tx1"/>
                </a:solidFill>
                <a:effectLst/>
                <a:latin typeface="+mn-lt"/>
                <a:ea typeface="MS PGothic" pitchFamily="34" charset="-128"/>
                <a:cs typeface="MS PGothic" charset="0"/>
              </a:rPr>
              <a:t>Some of the specific crash types that agencies have focused on when implementing systemic safety management procedures include: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Lane departure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Rollover</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Fixed object</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Speed-related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Younger driver involvement</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Impaired driving</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Pedestrians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Bicyclists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Nighttime</a:t>
            </a:r>
          </a:p>
          <a:p>
            <a:endParaRPr lang="en-US" dirty="0" smtClean="0"/>
          </a:p>
          <a:p>
            <a:r>
              <a:rPr lang="en-US" sz="1200" kern="1200" dirty="0" smtClean="0">
                <a:solidFill>
                  <a:schemeClr val="tx1"/>
                </a:solidFill>
                <a:effectLst/>
                <a:latin typeface="+mn-lt"/>
                <a:ea typeface="MS PGothic" pitchFamily="34" charset="-128"/>
                <a:cs typeface="MS PGothic" charset="0"/>
              </a:rPr>
              <a:t>The network screening step in a systemic safety management approach generally uses one of two methods to prioritize sites for potential safety improvement. With one method, crash prediction models or safety performance functions (SPFs) are used to calculate predicted and/or expected crash frequencies of target crash types. With the second method, a rating system is developed to represent crash potential at sites within the network. Crash potential is generally assessed by identifying crash contributing factors present/absent at each site. </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11</a:t>
            </a:fld>
            <a:endParaRPr lang="en-US"/>
          </a:p>
        </p:txBody>
      </p:sp>
    </p:spTree>
    <p:extLst>
      <p:ext uri="{BB962C8B-B14F-4D97-AF65-F5344CB8AC3E}">
        <p14:creationId xmlns:p14="http://schemas.microsoft.com/office/powerpoint/2010/main" val="219977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potential benefits of implementing a systemic safety management approach include: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This approach can be used in the absence of high-quality historical site-level crash data.</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This approach is proactive because countermeasures can be programmed for implementation at locations that may not have a history of crashes.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This approach provides the ability to program projects further into the future as projects can be based on the presence or absence of crash contributing factors (i.e., roadway characteristics) that do not change frequently from year to year.</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With this approach, it is easier to more equally distribute safety funds regionally or across jurisdictions compared to programming safety improvements based solely on a crash-history-based safety management approach.</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This approach is adaptable based on available data.</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potential limitations or disadvantages associated with the systemic safety management approach include: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Available software that can be used for quantitative systemic safety analyses is used on a limited basis either because it is considered expensive, data intensive, or agencies do not invest the time and resources to collect the necessary data for use with the software.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process for evaluating the benefits of a systemic safety management approach is not well understood.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Staff may be reluctant to incorporate a systemic safety management approach within their safety management procedures because it deviates from the traditional crash-history-based safety management approach (i.e., hot-spot analysis)</a:t>
            </a:r>
            <a:r>
              <a:rPr lang="en-US" sz="1200" kern="1200" baseline="0" dirty="0" smtClean="0">
                <a:solidFill>
                  <a:schemeClr val="tx1"/>
                </a:solidFill>
                <a:effectLst/>
                <a:latin typeface="+mn-lt"/>
                <a:ea typeface="MS PGothic" pitchFamily="34" charset="-128"/>
                <a:cs typeface="MS PGothic" charset="0"/>
              </a:rPr>
              <a:t> and may be reluctant to treat sites without crashes.</a:t>
            </a:r>
            <a:endParaRPr lang="en-US" sz="1200" kern="1200" dirty="0" smtClean="0">
              <a:solidFill>
                <a:schemeClr val="tx1"/>
              </a:solidFill>
              <a:effectLst/>
              <a:latin typeface="+mn-lt"/>
              <a:ea typeface="MS PGothic"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12</a:t>
            </a:fld>
            <a:endParaRPr lang="en-US"/>
          </a:p>
        </p:txBody>
      </p:sp>
    </p:spTree>
    <p:extLst>
      <p:ext uri="{BB962C8B-B14F-4D97-AF65-F5344CB8AC3E}">
        <p14:creationId xmlns:p14="http://schemas.microsoft.com/office/powerpoint/2010/main" val="1775525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purpose of the policy-based safety management approach is to bring design or operational features of sites up to a specified standard or policy. The policy-based safety management approach is intended to reduce both liability and crash potential.</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After a countermeasure has been shown to effectively reduce crashes, agencies may develop a policy to implement the countermeasure as part of their regular design, construction, operations, and maintenance programs, including new construction and reconstruction. The agency may also choose to improve existing facilities for safety purposes only.</a:t>
            </a:r>
            <a:r>
              <a:rPr lang="en-US" sz="1200" kern="1200" baseline="0" dirty="0" smtClean="0">
                <a:solidFill>
                  <a:schemeClr val="tx1"/>
                </a:solidFill>
                <a:effectLst/>
                <a:latin typeface="+mn-lt"/>
                <a:ea typeface="MS PGothic" pitchFamily="34" charset="-128"/>
                <a:cs typeface="MS PGothic" charset="0"/>
              </a:rPr>
              <a:t> Implementing a policy-based approach does not require detailed crash location data for all sites. In most cases, it involves the implementation of low-cost treatments. D</a:t>
            </a:r>
            <a:r>
              <a:rPr lang="en-US" sz="1200" kern="1200" dirty="0" smtClean="0">
                <a:solidFill>
                  <a:schemeClr val="tx1"/>
                </a:solidFill>
                <a:effectLst/>
                <a:latin typeface="+mn-lt"/>
                <a:ea typeface="MS PGothic" pitchFamily="34" charset="-128"/>
                <a:cs typeface="MS PGothic" charset="0"/>
              </a:rPr>
              <a:t>etailed economic analyses may not be performed after a policy has been established. Once the policy for treatment implementation has been determined, the agency budgets the necessary funding into future projects as part of construction and/or maintenance costs.</a:t>
            </a:r>
            <a:endParaRPr lang="en-US" sz="1200" kern="1200" baseline="0" dirty="0" smtClean="0">
              <a:solidFill>
                <a:schemeClr val="tx1"/>
              </a:solidFill>
              <a:effectLst/>
              <a:latin typeface="+mn-lt"/>
              <a:ea typeface="MS PGothic"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13</a:t>
            </a:fld>
            <a:endParaRPr lang="en-US"/>
          </a:p>
        </p:txBody>
      </p:sp>
    </p:spTree>
    <p:extLst>
      <p:ext uri="{BB962C8B-B14F-4D97-AF65-F5344CB8AC3E}">
        <p14:creationId xmlns:p14="http://schemas.microsoft.com/office/powerpoint/2010/main" val="373479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potential benefits of implementing a policy-based safety management approach include: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Countermeasures proven to effectively reduce crashes are implemented.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This approach can be used in the absence of high quality historical site-level crash data.</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This approach is proactive because countermeasures can be programmed for implementation at locations that may not have a history of crashes.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This approach is easily understood.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Implementation costs may go down when installation is programmed into scheduled construction and maintenance projects, eliminating separate project start-up and traffic control costs.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potential limitations or disadvantages associated with the policy-based safety management approach include: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It may take years to bring the targeted facility types up to the desired standard/policy.</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This approach can be perceived as increasing the total cost of projects by adding countermeasure implementation costs that may not have otherwise been included.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Resources may not be allocated as efficiently as possible because treatments may be implemented at locations with low potential to reduce crashes.</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14</a:t>
            </a:fld>
            <a:endParaRPr lang="en-US"/>
          </a:p>
        </p:txBody>
      </p:sp>
    </p:spTree>
    <p:extLst>
      <p:ext uri="{BB962C8B-B14F-4D97-AF65-F5344CB8AC3E}">
        <p14:creationId xmlns:p14="http://schemas.microsoft.com/office/powerpoint/2010/main" val="2126885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Sometimes safety management steps are re-ordered where analysis starts with crash type of interest or even countermeasure of interest and then sites are prioritized for addressing that crash type,</a:t>
            </a:r>
            <a:r>
              <a:rPr lang="en-US" sz="1200" baseline="0" dirty="0" smtClean="0"/>
              <a:t> using a specified</a:t>
            </a:r>
            <a:r>
              <a:rPr lang="en-US" sz="1200" dirty="0" smtClean="0"/>
              <a:t> countermeasure.</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primary factors that distinguish the systemic safety management approach from the crash-history-based and policy-based safety management approaches are conceptual approaches to network screening and diagnosis and countermeasure selection.</a:t>
            </a:r>
          </a:p>
          <a:p>
            <a:endParaRPr lang="en-US" sz="1200" kern="1200" dirty="0" smtClean="0">
              <a:solidFill>
                <a:schemeClr val="tx1"/>
              </a:solidFill>
              <a:effectLst/>
              <a:latin typeface="+mn-lt"/>
              <a:ea typeface="MS PGothic" pitchFamily="34" charset="-128"/>
            </a:endParaRPr>
          </a:p>
          <a:p>
            <a:r>
              <a:rPr lang="en-US" sz="2400" dirty="0" smtClean="0"/>
              <a:t>Network screening generally uses one of two approaches:</a:t>
            </a:r>
          </a:p>
          <a:p>
            <a:pPr lvl="1"/>
            <a:r>
              <a:rPr lang="en-US" sz="2400" dirty="0" smtClean="0"/>
              <a:t>Safety performance functions (or crash prediction models) address a specific crash type</a:t>
            </a:r>
          </a:p>
          <a:p>
            <a:pPr lvl="1"/>
            <a:r>
              <a:rPr lang="en-US" sz="2400" dirty="0" smtClean="0"/>
              <a:t>Rating system</a:t>
            </a:r>
            <a:r>
              <a:rPr lang="en-US" sz="2400" baseline="0" dirty="0" smtClean="0"/>
              <a:t> used to prioritize</a:t>
            </a:r>
            <a:r>
              <a:rPr lang="en-US" sz="2400" dirty="0" smtClean="0"/>
              <a:t> locations based on presence/absence of features associated with crashes</a:t>
            </a:r>
          </a:p>
          <a:p>
            <a:endParaRPr lang="en-US" dirty="0" smtClean="0"/>
          </a:p>
          <a:p>
            <a:r>
              <a:rPr lang="en-US" sz="1200" kern="1200" dirty="0" smtClean="0">
                <a:solidFill>
                  <a:schemeClr val="tx1"/>
                </a:solidFill>
                <a:effectLst/>
                <a:latin typeface="+mn-lt"/>
                <a:ea typeface="MS PGothic" pitchFamily="34" charset="-128"/>
                <a:cs typeface="MS PGothic" charset="0"/>
              </a:rPr>
              <a:t>Target crash types are addressed with the systemic safety management approach so less time and resources are spent on the diagnosis and countermeasure selection steps as some subtasks are no longer necessary or are only cursory in nature due to focusing on particular target crash types and implementation of select countermeasures.</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15</a:t>
            </a:fld>
            <a:endParaRPr lang="en-US"/>
          </a:p>
        </p:txBody>
      </p:sp>
    </p:spTree>
    <p:extLst>
      <p:ext uri="{BB962C8B-B14F-4D97-AF65-F5344CB8AC3E}">
        <p14:creationId xmlns:p14="http://schemas.microsoft.com/office/powerpoint/2010/main" val="330475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16</a:t>
            </a:fld>
            <a:endParaRPr lang="en-US"/>
          </a:p>
        </p:txBody>
      </p:sp>
    </p:spTree>
    <p:extLst>
      <p:ext uri="{BB962C8B-B14F-4D97-AF65-F5344CB8AC3E}">
        <p14:creationId xmlns:p14="http://schemas.microsoft.com/office/powerpoint/2010/main" val="1594171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Agencies use a variety of implementation approaches for their systemic safety management programs. Differences in crash data availability, roadway characteristic inventory availability, and scope of the systemic safety program may impact how an agency applies a systemic safety management approach. </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In general, agencies have used three approaches to implement systemic safety management:</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Application of FHWA </a:t>
            </a:r>
            <a:r>
              <a:rPr lang="en-US" sz="1200" i="1" kern="1200" dirty="0" smtClean="0">
                <a:solidFill>
                  <a:schemeClr val="tx1"/>
                </a:solidFill>
                <a:effectLst/>
                <a:latin typeface="+mn-lt"/>
                <a:ea typeface="MS PGothic" pitchFamily="34" charset="-128"/>
                <a:cs typeface="MS PGothic" charset="0"/>
              </a:rPr>
              <a:t>Systemic Tool </a:t>
            </a:r>
            <a:r>
              <a:rPr lang="en-US" sz="1200" kern="1200" dirty="0" smtClean="0">
                <a:solidFill>
                  <a:schemeClr val="tx1"/>
                </a:solidFill>
                <a:effectLst/>
                <a:latin typeface="+mn-lt"/>
                <a:ea typeface="MS PGothic" pitchFamily="34" charset="-128"/>
                <a:cs typeface="MS PGothic" charset="0"/>
              </a:rPr>
              <a:t>methodology, customized to local data availability and program goals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Application of safety performance functions (SPFs) using in-house tools or Safety Analyst</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Application of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methodology, using the associated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17</a:t>
            </a:fld>
            <a:endParaRPr lang="en-US"/>
          </a:p>
        </p:txBody>
      </p:sp>
    </p:spTree>
    <p:extLst>
      <p:ext uri="{BB962C8B-B14F-4D97-AF65-F5344CB8AC3E}">
        <p14:creationId xmlns:p14="http://schemas.microsoft.com/office/powerpoint/2010/main" val="1644111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FHWA published the </a:t>
            </a:r>
            <a:r>
              <a:rPr lang="en-US" sz="1200" i="1" kern="1200" dirty="0" smtClean="0">
                <a:solidFill>
                  <a:schemeClr val="tx1"/>
                </a:solidFill>
                <a:effectLst/>
                <a:latin typeface="+mn-lt"/>
                <a:ea typeface="MS PGothic" pitchFamily="34" charset="-128"/>
                <a:cs typeface="MS PGothic" charset="0"/>
              </a:rPr>
              <a:t>Systemic Safety Project Selection Tool</a:t>
            </a:r>
            <a:r>
              <a:rPr lang="en-US" sz="1200" kern="1200" dirty="0" smtClean="0">
                <a:solidFill>
                  <a:schemeClr val="tx1"/>
                </a:solidFill>
                <a:effectLst/>
                <a:latin typeface="+mn-lt"/>
                <a:ea typeface="MS PGothic" pitchFamily="34" charset="-128"/>
                <a:cs typeface="MS PGothic" charset="0"/>
              </a:rPr>
              <a:t> guidance document to outline the systemic safety process and to support agency implementation of the approach.</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This</a:t>
            </a:r>
            <a:r>
              <a:rPr lang="en-US" sz="1200" kern="1200" baseline="0" dirty="0" smtClean="0">
                <a:solidFill>
                  <a:schemeClr val="tx1"/>
                </a:solidFill>
                <a:effectLst/>
                <a:latin typeface="+mn-lt"/>
                <a:ea typeface="MS PGothic" pitchFamily="34" charset="-128"/>
                <a:cs typeface="MS PGothic" charset="0"/>
              </a:rPr>
              <a:t> section of the presentation focuses on</a:t>
            </a:r>
            <a:r>
              <a:rPr lang="en-US" sz="1200" kern="1200" dirty="0" smtClean="0">
                <a:solidFill>
                  <a:schemeClr val="tx1"/>
                </a:solidFill>
                <a:effectLst/>
                <a:latin typeface="+mn-lt"/>
                <a:ea typeface="MS PGothic" pitchFamily="34" charset="-128"/>
                <a:cs typeface="MS PGothic" charset="0"/>
              </a:rPr>
              <a:t> the first element of the </a:t>
            </a:r>
            <a:r>
              <a:rPr lang="en-US" sz="1200" i="1" kern="1200" dirty="0" smtClean="0">
                <a:solidFill>
                  <a:schemeClr val="tx1"/>
                </a:solidFill>
                <a:effectLst/>
                <a:latin typeface="+mn-lt"/>
                <a:ea typeface="MS PGothic" pitchFamily="34" charset="-128"/>
                <a:cs typeface="MS PGothic" charset="0"/>
              </a:rPr>
              <a:t>Systemic Tool</a:t>
            </a:r>
            <a:r>
              <a:rPr lang="en-US" sz="1200" kern="1200" dirty="0" smtClean="0">
                <a:solidFill>
                  <a:schemeClr val="tx1"/>
                </a:solidFill>
                <a:effectLst/>
                <a:latin typeface="+mn-lt"/>
                <a:ea typeface="MS PGothic" pitchFamily="34" charset="-128"/>
                <a:cs typeface="MS PGothic" charset="0"/>
              </a:rPr>
              <a:t> methodology--the systemic safety planning process. This process contains four basic steps: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Identify target crash types and crash contributing factors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Screen and prioritize candidate locations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Select countermeasures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Prioritize projects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Not all applications of a systemic safety management approach follow these steps, so agencies considering using this tool should evaluate whether these steps will help them achieve their desired outcomes.</a:t>
            </a: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18</a:t>
            </a:fld>
            <a:endParaRPr lang="en-US"/>
          </a:p>
        </p:txBody>
      </p:sp>
    </p:spTree>
    <p:extLst>
      <p:ext uri="{BB962C8B-B14F-4D97-AF65-F5344CB8AC3E}">
        <p14:creationId xmlns:p14="http://schemas.microsoft.com/office/powerpoint/2010/main" val="621977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To begin the systemic safety planning process, target crash types, facility types, and associated contributing factors are first identified. One option for an agency to identify target crash types is by conducting a </a:t>
            </a:r>
            <a:r>
              <a:rPr lang="en-US" sz="1200" kern="1200" dirty="0" err="1" smtClean="0">
                <a:solidFill>
                  <a:schemeClr val="tx1"/>
                </a:solidFill>
                <a:effectLst/>
                <a:latin typeface="+mn-lt"/>
                <a:ea typeface="MS PGothic" pitchFamily="34" charset="-128"/>
                <a:cs typeface="MS PGothic" charset="0"/>
              </a:rPr>
              <a:t>systemwide</a:t>
            </a:r>
            <a:r>
              <a:rPr lang="en-US" sz="1200" kern="1200" dirty="0" smtClean="0">
                <a:solidFill>
                  <a:schemeClr val="tx1"/>
                </a:solidFill>
                <a:effectLst/>
                <a:latin typeface="+mn-lt"/>
                <a:ea typeface="MS PGothic" pitchFamily="34" charset="-128"/>
                <a:cs typeface="MS PGothic" charset="0"/>
              </a:rPr>
              <a:t> analysis of their crash data, and as necessary roadway inventory data. </a:t>
            </a:r>
          </a:p>
          <a:p>
            <a:endParaRPr lang="en-US" sz="1200" kern="1200" dirty="0" smtClean="0">
              <a:solidFill>
                <a:schemeClr val="tx1"/>
              </a:solidFill>
              <a:effectLst/>
              <a:latin typeface="+mn-lt"/>
              <a:ea typeface="MS PGothic" pitchFamily="34" charset="-128"/>
            </a:endParaRPr>
          </a:p>
          <a:p>
            <a:r>
              <a:rPr lang="en-US" sz="1200" kern="1200" dirty="0" smtClean="0">
                <a:solidFill>
                  <a:schemeClr val="tx1"/>
                </a:solidFill>
                <a:effectLst/>
                <a:latin typeface="+mn-lt"/>
                <a:ea typeface="MS PGothic" pitchFamily="34" charset="-128"/>
                <a:cs typeface="MS PGothic" charset="0"/>
              </a:rPr>
              <a:t>If an agency</a:t>
            </a:r>
            <a:r>
              <a:rPr lang="en-US" sz="1200" kern="1200" baseline="0" dirty="0" smtClean="0">
                <a:solidFill>
                  <a:schemeClr val="tx1"/>
                </a:solidFill>
                <a:effectLst/>
                <a:latin typeface="+mn-lt"/>
                <a:ea typeface="MS PGothic" pitchFamily="34" charset="-128"/>
                <a:cs typeface="MS PGothic" charset="0"/>
              </a:rPr>
              <a:t> conducts a </a:t>
            </a:r>
            <a:r>
              <a:rPr lang="en-US" sz="1200" kern="1200" baseline="0" dirty="0" err="1" smtClean="0">
                <a:solidFill>
                  <a:schemeClr val="tx1"/>
                </a:solidFill>
                <a:effectLst/>
                <a:latin typeface="+mn-lt"/>
                <a:ea typeface="MS PGothic" pitchFamily="34" charset="-128"/>
                <a:cs typeface="MS PGothic" charset="0"/>
              </a:rPr>
              <a:t>systemwide</a:t>
            </a:r>
            <a:r>
              <a:rPr lang="en-US" sz="1200" kern="1200" baseline="0" dirty="0" smtClean="0">
                <a:solidFill>
                  <a:schemeClr val="tx1"/>
                </a:solidFill>
                <a:effectLst/>
                <a:latin typeface="+mn-lt"/>
                <a:ea typeface="MS PGothic" pitchFamily="34" charset="-128"/>
                <a:cs typeface="MS PGothic" charset="0"/>
              </a:rPr>
              <a:t> analysis of their crash data, t</a:t>
            </a:r>
            <a:r>
              <a:rPr lang="en-US" sz="1200" kern="1200" dirty="0" smtClean="0">
                <a:solidFill>
                  <a:schemeClr val="tx1"/>
                </a:solidFill>
                <a:effectLst/>
                <a:latin typeface="+mn-lt"/>
                <a:ea typeface="MS PGothic" pitchFamily="34" charset="-128"/>
                <a:cs typeface="MS PGothic" charset="0"/>
              </a:rPr>
              <a:t>he crash data elements of interest for identifying target crash types will vary from agency to agency, but several of the common crash data elements of interest across agencies include: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Crash Severity</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Manner of Collision/Collision Impact</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First Harmful Event</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Speeding Related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Alcohol Involvement</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Drug Involvement</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Light Condition</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Sequence of Events</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19</a:t>
            </a:fld>
            <a:endParaRPr lang="en-US"/>
          </a:p>
        </p:txBody>
      </p:sp>
    </p:spTree>
    <p:extLst>
      <p:ext uri="{BB962C8B-B14F-4D97-AF65-F5344CB8AC3E}">
        <p14:creationId xmlns:p14="http://schemas.microsoft.com/office/powerpoint/2010/main" val="269024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outline of the presentation is as follows:</a:t>
            </a:r>
          </a:p>
          <a:p>
            <a:pPr marL="171450" indent="-171450">
              <a:buFont typeface="Arial" panose="020B0604020202020204" pitchFamily="34" charset="0"/>
              <a:buChar char="•"/>
            </a:pPr>
            <a:r>
              <a:rPr lang="en-US" sz="1200" dirty="0" smtClean="0"/>
              <a:t>Introduction to the Research</a:t>
            </a:r>
          </a:p>
          <a:p>
            <a:pPr marL="171450" indent="-171450">
              <a:buFont typeface="Arial" panose="020B0604020202020204" pitchFamily="34" charset="0"/>
              <a:buChar char="•"/>
            </a:pPr>
            <a:r>
              <a:rPr lang="en-US" sz="1200" dirty="0" smtClean="0"/>
              <a:t>Safety Management Approaches</a:t>
            </a:r>
          </a:p>
          <a:p>
            <a:pPr marL="171450" indent="-171450">
              <a:buFont typeface="Arial" panose="020B0604020202020204" pitchFamily="34" charset="0"/>
              <a:buChar char="•"/>
            </a:pPr>
            <a:r>
              <a:rPr lang="en-US" sz="1200" dirty="0" smtClean="0"/>
              <a:t>Systemic Safety Management in Depth</a:t>
            </a:r>
          </a:p>
          <a:p>
            <a:pPr marL="171450" indent="-171450">
              <a:buFont typeface="Arial" panose="020B0604020202020204" pitchFamily="34" charset="0"/>
              <a:buChar char="•"/>
            </a:pPr>
            <a:r>
              <a:rPr lang="en-US" sz="1200" dirty="0" smtClean="0"/>
              <a:t>Selecting the Appropriate Systemic Approach and Software Tool</a:t>
            </a:r>
          </a:p>
          <a:p>
            <a:pPr marL="171450" indent="-171450">
              <a:buFont typeface="Arial" panose="020B0604020202020204" pitchFamily="34" charset="0"/>
              <a:buChar char="•"/>
            </a:pPr>
            <a:r>
              <a:rPr lang="en-US" sz="1200" dirty="0" smtClean="0"/>
              <a:t>Systemic Safety in Use (Best</a:t>
            </a:r>
            <a:r>
              <a:rPr lang="en-US" sz="1200" baseline="0" dirty="0" smtClean="0"/>
              <a:t> Practices</a:t>
            </a:r>
            <a:r>
              <a:rPr lang="en-US" sz="1200" dirty="0" smtClean="0"/>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Summary of Systemic</a:t>
            </a:r>
            <a:r>
              <a:rPr lang="en-US" sz="1200" baseline="0" dirty="0" smtClean="0"/>
              <a:t> Safety Management Approach</a:t>
            </a:r>
            <a:endParaRPr lang="en-US" sz="1200" dirty="0" smtClean="0"/>
          </a:p>
          <a:p>
            <a:pPr marL="171450" indent="-171450">
              <a:buFont typeface="Arial" panose="020B0604020202020204" pitchFamily="34" charset="0"/>
              <a:buChar char="•"/>
            </a:pPr>
            <a:r>
              <a:rPr lang="en-US" sz="1200" dirty="0" smtClean="0"/>
              <a:t>Primary Products of Research</a:t>
            </a:r>
          </a:p>
          <a:p>
            <a:pPr marL="171450" indent="-171450">
              <a:buFont typeface="Arial" panose="020B0604020202020204" pitchFamily="34" charset="0"/>
              <a:buChar char="•"/>
            </a:pPr>
            <a:r>
              <a:rPr lang="en-US" sz="1200" dirty="0" smtClean="0"/>
              <a:t>Future Research Needs</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2</a:t>
            </a:fld>
            <a:endParaRPr lang="en-US"/>
          </a:p>
        </p:txBody>
      </p:sp>
    </p:spTree>
    <p:extLst>
      <p:ext uri="{BB962C8B-B14F-4D97-AF65-F5344CB8AC3E}">
        <p14:creationId xmlns:p14="http://schemas.microsoft.com/office/powerpoint/2010/main" val="348499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Target crash types commonly identified as being widely dispersed across a network, rather than occurring frequently at specific locations, and often identified as target crash types to be addressed as part of a systemic safety management approach include:</a:t>
            </a:r>
          </a:p>
          <a:p>
            <a:endParaRPr lang="en-US" sz="1200" kern="1200" dirty="0" smtClean="0">
              <a:solidFill>
                <a:schemeClr val="tx1"/>
              </a:solidFill>
              <a:effectLst/>
              <a:latin typeface="+mn-lt"/>
              <a:ea typeface="MS PGothic" pitchFamily="34" charset="-128"/>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Lane departure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Rollover</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Fixed object</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Speed-related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Younger driver involvement</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Impaired driving</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Pedestrians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Bicyclists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Nighttime</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Once target crash types are identified, the next step is to identify where the crashes are occurring. To do so, agencies should identify similar facilities and document crash histories and patterns as well as physical and traffic characteristics based on the crash types being considered. A common way of doing this is using a crash tree diagram which provides a visual way of disaggregating crash data by facility attributes, such as jurisdiction, setting (i.e., rural versus urban), intersection versus non-intersection, and more.</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20</a:t>
            </a:fld>
            <a:endParaRPr lang="en-US"/>
          </a:p>
        </p:txBody>
      </p:sp>
    </p:spTree>
    <p:extLst>
      <p:ext uri="{BB962C8B-B14F-4D97-AF65-F5344CB8AC3E}">
        <p14:creationId xmlns:p14="http://schemas.microsoft.com/office/powerpoint/2010/main" val="2877609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common crash data elements used for generating crash tree diagrams to identify facility types of interest include:</a:t>
            </a:r>
          </a:p>
          <a:p>
            <a:endParaRPr lang="en-US" sz="1200" kern="1200" dirty="0" smtClean="0">
              <a:solidFill>
                <a:schemeClr val="tx1"/>
              </a:solidFill>
              <a:effectLst/>
              <a:latin typeface="+mn-lt"/>
              <a:ea typeface="MS PGothic" pitchFamily="34" charset="-128"/>
            </a:endParaRPr>
          </a:p>
          <a:p>
            <a:pPr lvl="0"/>
            <a:r>
              <a:rPr lang="en-US" sz="1200" kern="1200" dirty="0" smtClean="0">
                <a:solidFill>
                  <a:schemeClr val="tx1"/>
                </a:solidFill>
                <a:effectLst/>
                <a:latin typeface="+mn-lt"/>
                <a:ea typeface="MS PGothic" pitchFamily="34" charset="-128"/>
                <a:cs typeface="MS PGothic" charset="0"/>
              </a:rPr>
              <a:t>Crash severity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Roadway functional class</a:t>
            </a:r>
          </a:p>
          <a:p>
            <a:pPr lvl="0"/>
            <a:r>
              <a:rPr lang="en-US" sz="1200" kern="1200" dirty="0" smtClean="0">
                <a:solidFill>
                  <a:schemeClr val="tx1"/>
                </a:solidFill>
                <a:effectLst/>
                <a:latin typeface="+mn-lt"/>
                <a:ea typeface="MS PGothic" pitchFamily="34" charset="-128"/>
                <a:cs typeface="MS PGothic" charset="0"/>
              </a:rPr>
              <a:t>Relation to junction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Annual average daily traffic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Type of intersection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Motor vehicle posted/statutory speed limit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S PGothic" pitchFamily="34" charset="-128"/>
                <a:cs typeface="MS PGothic" charset="0"/>
              </a:rPr>
              <a:t>Trafficway</a:t>
            </a:r>
            <a:r>
              <a:rPr lang="en-US" sz="1200" kern="1200" dirty="0" smtClean="0">
                <a:solidFill>
                  <a:schemeClr val="tx1"/>
                </a:solidFill>
                <a:effectLst/>
                <a:latin typeface="+mn-lt"/>
                <a:ea typeface="MS PGothic" pitchFamily="34" charset="-128"/>
                <a:cs typeface="MS PGothic" charset="0"/>
              </a:rPr>
              <a:t> description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Width of lane(s) and shoulder(s)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Total lanes in roadway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Access control</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Roadway alignment and grade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The figure illustrates a sample crash tree diagram of roadway departure crashes by area type, number of lanes, and median type. For this sample diagram, roadway departure crashes are overrepresented on rural two-lane and rural multilane divided highways.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21</a:t>
            </a:fld>
            <a:endParaRPr lang="en-US"/>
          </a:p>
        </p:txBody>
      </p:sp>
    </p:spTree>
    <p:extLst>
      <p:ext uri="{BB962C8B-B14F-4D97-AF65-F5344CB8AC3E}">
        <p14:creationId xmlns:p14="http://schemas.microsoft.com/office/powerpoint/2010/main" val="142603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The </a:t>
            </a:r>
            <a:r>
              <a:rPr lang="en-US" sz="1200" i="1" kern="1200" dirty="0" smtClean="0">
                <a:solidFill>
                  <a:schemeClr val="tx1"/>
                </a:solidFill>
                <a:effectLst/>
                <a:latin typeface="+mn-lt"/>
                <a:ea typeface="MS PGothic" pitchFamily="34" charset="-128"/>
                <a:cs typeface="MS PGothic" charset="0"/>
              </a:rPr>
              <a:t>Focus Crash Types and Contributing Factors: Quick Reference Guide </a:t>
            </a:r>
            <a:r>
              <a:rPr lang="en-US" sz="1200" kern="1200" dirty="0" smtClean="0">
                <a:solidFill>
                  <a:schemeClr val="tx1"/>
                </a:solidFill>
                <a:effectLst/>
                <a:latin typeface="+mn-lt"/>
                <a:ea typeface="MS PGothic" pitchFamily="34" charset="-128"/>
                <a:cs typeface="MS PGothic" charset="0"/>
              </a:rPr>
              <a:t>provides a list of common target crash type and facility type combinations potentially addressed through a systemic safety management approach based on an analysis of national and state data. </a:t>
            </a: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22</a:t>
            </a:fld>
            <a:endParaRPr lang="en-US"/>
          </a:p>
        </p:txBody>
      </p:sp>
    </p:spTree>
    <p:extLst>
      <p:ext uri="{BB962C8B-B14F-4D97-AF65-F5344CB8AC3E}">
        <p14:creationId xmlns:p14="http://schemas.microsoft.com/office/powerpoint/2010/main" val="2170079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Using historic crash data, the target crash type(s) and facility type(s) are then assessed to identify potential contributing factors that should be considered in the analysis. Analysts look for common characteristics among facilities where crashes have occurred that may correlate to specific road user behaviors or reduced safety performance. Though the correlation between crash types and identified contributing factors does not imply a causal relationship, roadway characteristics are useful for identifying and prioritizing locations which may be expected to perform similarly and for distinguishing locations which may have greater potential for severe crashes based on a </a:t>
            </a:r>
            <a:r>
              <a:rPr lang="en-US" sz="1200" kern="1200" dirty="0" err="1" smtClean="0">
                <a:solidFill>
                  <a:schemeClr val="tx1"/>
                </a:solidFill>
                <a:effectLst/>
                <a:latin typeface="+mn-lt"/>
                <a:ea typeface="MS PGothic" pitchFamily="34" charset="-128"/>
                <a:cs typeface="MS PGothic" charset="0"/>
              </a:rPr>
              <a:t>systemwide</a:t>
            </a:r>
            <a:r>
              <a:rPr lang="en-US" sz="1200" kern="1200" dirty="0" smtClean="0">
                <a:solidFill>
                  <a:schemeClr val="tx1"/>
                </a:solidFill>
                <a:effectLst/>
                <a:latin typeface="+mn-lt"/>
                <a:ea typeface="MS PGothic" pitchFamily="34" charset="-128"/>
                <a:cs typeface="MS PGothic" charset="0"/>
              </a:rPr>
              <a:t> analysis. </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This slide provides a sample list of potential contributing factors of two crash types (roadway departure and rollover) commonly addressed using a systemic safety approach. The Guidance Document includes a more extensive</a:t>
            </a:r>
            <a:r>
              <a:rPr lang="en-US" sz="1200" kern="1200" baseline="0" dirty="0" smtClean="0">
                <a:solidFill>
                  <a:schemeClr val="tx1"/>
                </a:solidFill>
                <a:effectLst/>
                <a:latin typeface="+mn-lt"/>
                <a:ea typeface="MS PGothic" pitchFamily="34" charset="-128"/>
                <a:cs typeface="MS PGothic" charset="0"/>
              </a:rPr>
              <a:t> table of target crash types and potential contributing factors for use in systemic safety management.</a:t>
            </a:r>
            <a:endParaRPr lang="en-US"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23</a:t>
            </a:fld>
            <a:endParaRPr lang="en-US"/>
          </a:p>
        </p:txBody>
      </p:sp>
    </p:spTree>
    <p:extLst>
      <p:ext uri="{BB962C8B-B14F-4D97-AF65-F5344CB8AC3E}">
        <p14:creationId xmlns:p14="http://schemas.microsoft.com/office/powerpoint/2010/main" val="4257897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This slide presents</a:t>
            </a:r>
            <a:r>
              <a:rPr lang="en-US" sz="1200" kern="1200" baseline="0" dirty="0" smtClean="0">
                <a:solidFill>
                  <a:schemeClr val="tx1"/>
                </a:solidFill>
                <a:effectLst/>
                <a:latin typeface="+mn-lt"/>
                <a:ea typeface="MS PGothic" pitchFamily="34" charset="-128"/>
                <a:cs typeface="MS PGothic" charset="0"/>
              </a:rPr>
              <a:t> a sample table of potential contributing factors for roadway segments </a:t>
            </a:r>
            <a:r>
              <a:rPr lang="en-US" sz="1200" kern="1200" dirty="0" smtClean="0">
                <a:solidFill>
                  <a:schemeClr val="tx1"/>
                </a:solidFill>
                <a:effectLst/>
                <a:latin typeface="+mn-lt"/>
                <a:ea typeface="MS PGothic" pitchFamily="34" charset="-128"/>
                <a:cs typeface="MS PGothic" charset="0"/>
              </a:rPr>
              <a:t>and specifies the data elements from MIRE and MMUCC related to each contributing factor. Analysts may find these datasets helpful in conducting an analysis of contributing factors. </a:t>
            </a:r>
          </a:p>
          <a:p>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The Guidance Document includes a more extensive</a:t>
            </a:r>
            <a:r>
              <a:rPr lang="en-US" sz="1200" kern="1200" baseline="0" dirty="0" smtClean="0">
                <a:solidFill>
                  <a:schemeClr val="tx1"/>
                </a:solidFill>
                <a:effectLst/>
                <a:latin typeface="+mn-lt"/>
                <a:ea typeface="MS PGothic" pitchFamily="34" charset="-128"/>
                <a:cs typeface="MS PGothic" charset="0"/>
              </a:rPr>
              <a:t> table of p</a:t>
            </a:r>
            <a:r>
              <a:rPr lang="en-US" sz="1200" kern="1200" dirty="0" smtClean="0">
                <a:solidFill>
                  <a:schemeClr val="tx1"/>
                </a:solidFill>
                <a:effectLst/>
                <a:latin typeface="+mn-lt"/>
                <a:ea typeface="MS PGothic" pitchFamily="34" charset="-128"/>
                <a:cs typeface="MS PGothic" charset="0"/>
              </a:rPr>
              <a:t>otential contributing factors for roadway segments and intersections and associated MIRE and MMUCC data elements</a:t>
            </a:r>
            <a:r>
              <a:rPr lang="en-US" sz="1200" kern="1200" baseline="0" dirty="0" smtClean="0">
                <a:solidFill>
                  <a:schemeClr val="tx1"/>
                </a:solidFill>
                <a:effectLst/>
                <a:latin typeface="+mn-lt"/>
                <a:ea typeface="MS PGothic" pitchFamily="34" charset="-128"/>
                <a:cs typeface="MS PGothic" charset="0"/>
              </a:rPr>
              <a:t> for use in systemic safety management.</a:t>
            </a:r>
            <a:endParaRPr lang="en-US" sz="1200" kern="1200" dirty="0" smtClean="0">
              <a:solidFill>
                <a:schemeClr val="tx1"/>
              </a:solidFill>
              <a:effectLst/>
              <a:latin typeface="+mn-lt"/>
              <a:ea typeface="MS PGothic" pitchFamily="34" charset="-128"/>
              <a:cs typeface="MS PGothic" charset="0"/>
            </a:endParaRP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Descriptive statistics can be generated to compare the proportion of sites where the contributing factors are present with the percentage of crashes occurring at sites where the contributing factors are present for the severity level of interest. Contributing factors found to be overrepresented at locations experiencing crashes should be considered for inclusion in network screening procedures. </a:t>
            </a:r>
            <a:endParaRPr lang="en-US"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24</a:t>
            </a:fld>
            <a:endParaRPr lang="en-US"/>
          </a:p>
        </p:txBody>
      </p:sp>
    </p:spTree>
    <p:extLst>
      <p:ext uri="{BB962C8B-B14F-4D97-AF65-F5344CB8AC3E}">
        <p14:creationId xmlns:p14="http://schemas.microsoft.com/office/powerpoint/2010/main" val="2327694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S PGothic" pitchFamily="34" charset="-128"/>
                <a:cs typeface="MS PGothic" charset="0"/>
              </a:rPr>
              <a:t>Screen and prioritize</a:t>
            </a:r>
            <a:r>
              <a:rPr lang="en-US" sz="1200" b="1" kern="1200" baseline="0" dirty="0" smtClean="0">
                <a:solidFill>
                  <a:schemeClr val="tx1"/>
                </a:solidFill>
                <a:effectLst/>
                <a:latin typeface="+mn-lt"/>
                <a:ea typeface="MS PGothic" pitchFamily="34" charset="-128"/>
                <a:cs typeface="MS PGothic" charset="0"/>
              </a:rPr>
              <a:t> candidate locations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Once crash types, focus facility types, and crash contributing factors are identified, the next step is to conduct network screening to prioritize locations for potential safety improvement. An agency can develop a network screening ranking methodology based on the presence or absence of the relevant contributing factors. Based on the assumption that target crashes will likely occur at locations where more contributing factors are present, sites with more contributing factors present are locations with greater potential to reduce future crashes. A network screening ranking methodology can be developed that weighs each contributing factor equally or assigns relative weights to each of the contributing factors. Ranking system helps agencies prioritize sites where countermeasures that may be most appropriate to address the target crashes should be installed.</a:t>
            </a:r>
          </a:p>
          <a:p>
            <a:endParaRPr lang="en-US" sz="1200" kern="1200" dirty="0" smtClean="0">
              <a:solidFill>
                <a:schemeClr val="tx1"/>
              </a:solidFill>
              <a:effectLst/>
              <a:latin typeface="+mn-lt"/>
              <a:ea typeface="MS PGothic" pitchFamily="34" charset="-128"/>
              <a:cs typeface="MS PGothic" charset="0"/>
            </a:endParaRPr>
          </a:p>
          <a:p>
            <a:r>
              <a:rPr lang="en-US" sz="1200" b="1" kern="1200" dirty="0" smtClean="0">
                <a:solidFill>
                  <a:schemeClr val="tx1"/>
                </a:solidFill>
                <a:effectLst/>
                <a:latin typeface="+mn-lt"/>
                <a:ea typeface="MS PGothic" pitchFamily="34" charset="-128"/>
                <a:cs typeface="MS PGothic" charset="0"/>
              </a:rPr>
              <a:t>Countermeasure selection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To address the contributing factors at identified candidate locations, a selection of countermeasures should be identified for potential deployment. These countermeasures should be appropriate for the identified target crash types and facility types being considered in the systemic safety analysis. Countermeasures should be evidence-based, proven to be applicable and reliable within the context of the analysis. Ideally, the countermeasures should be low cost, feasible to be deployed widely across a system, and proven to provide significant crash reduction. Countermeasure should be evaluated for each target crash type and facility based on effectiveness, implementation costs, and unique agency policies, practices, and experiences, as these commonly influence project decision-making. </a:t>
            </a:r>
          </a:p>
          <a:p>
            <a:endParaRPr lang="en-US" sz="1200" b="1" kern="1200" dirty="0" smtClean="0">
              <a:solidFill>
                <a:schemeClr val="tx1"/>
              </a:solidFill>
              <a:effectLst/>
              <a:latin typeface="+mn-lt"/>
              <a:ea typeface="MS PGothic" pitchFamily="34" charset="-128"/>
              <a:cs typeface="MS PGothic" charset="0"/>
            </a:endParaRPr>
          </a:p>
          <a:p>
            <a:r>
              <a:rPr lang="en-US" sz="1200" b="1" kern="1200" dirty="0" smtClean="0">
                <a:solidFill>
                  <a:schemeClr val="tx1"/>
                </a:solidFill>
                <a:effectLst/>
                <a:latin typeface="+mn-lt"/>
                <a:ea typeface="MS PGothic" pitchFamily="34" charset="-128"/>
                <a:cs typeface="MS PGothic" charset="0"/>
              </a:rPr>
              <a:t>Project prioritization</a:t>
            </a:r>
          </a:p>
          <a:p>
            <a:r>
              <a:rPr lang="en-US" sz="1200" kern="1200" dirty="0" smtClean="0">
                <a:solidFill>
                  <a:schemeClr val="tx1"/>
                </a:solidFill>
                <a:effectLst/>
                <a:latin typeface="+mn-lt"/>
                <a:ea typeface="MS PGothic" pitchFamily="34" charset="-128"/>
                <a:cs typeface="MS PGothic" charset="0"/>
              </a:rPr>
              <a:t>To determine which candidate locations receive different treatments, a decision-making framework should be established. It should be based on the countermeasures selected as well as contributing factors and other characteristics of each candidate location which impact the applicability, effectiveness, and viability of each treatment. The decision-making framework should be applied to identify one or more specific countermeasures for potential implementation at each candidate location, and then prioritize the projects for implementation by considering such factors as available funding, individual project costs, other programmed projects, time to develop project plans, expected crash reduction, public outreach, environmental constraints, right-of-way constraints, agency policies, and program goals</a:t>
            </a:r>
            <a:endParaRPr lang="en-US" sz="1200" b="1"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25</a:t>
            </a:fld>
            <a:endParaRPr lang="en-US"/>
          </a:p>
        </p:txBody>
      </p:sp>
    </p:spTree>
    <p:extLst>
      <p:ext uri="{BB962C8B-B14F-4D97-AF65-F5344CB8AC3E}">
        <p14:creationId xmlns:p14="http://schemas.microsoft.com/office/powerpoint/2010/main" val="66772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A second variation to applying systemic safety management is through the use and application of safety performance functions (SPFs) for network screening (i.e., to prioritize locations for potential safety improvement). An SPF is an equation that predicts the number of crashes on a given roadway or at a specific intersection based on characteristics of the site. </a:t>
            </a:r>
          </a:p>
          <a:p>
            <a:endParaRPr lang="en-US" sz="1200" kern="1200" dirty="0" smtClean="0">
              <a:solidFill>
                <a:schemeClr val="tx1"/>
              </a:solidFill>
              <a:effectLst/>
              <a:latin typeface="+mn-lt"/>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SPFs used for network screening analyses do not require the same amount of data to develop or calibrate as SPFs intended for project level analysis, such as the SPFs included in HSM Part C. With SPFs for network screening, the required inventory data elements associated with either SPF development or calibration are primarily used to define the facility types to which the SPFs apply. For SPFs used in project level analyses, typically the data requirements are greater since the data elements are used to both define the facility types to which the SPFs apply and address base conditions associated with crash modification factors (i.e., CMFs) used in conjunction with the SPFs. With SPFs for network screening, generally base conditions are undefined which reduces the data requirements for SPF development or calibration.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Several roadway and intersection inventory elements which may be used to define the facility types and associated SPFs for network screening are shown here. </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26</a:t>
            </a:fld>
            <a:endParaRPr lang="en-US"/>
          </a:p>
        </p:txBody>
      </p:sp>
    </p:spTree>
    <p:extLst>
      <p:ext uri="{BB962C8B-B14F-4D97-AF65-F5344CB8AC3E}">
        <p14:creationId xmlns:p14="http://schemas.microsoft.com/office/powerpoint/2010/main" val="1755591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Network screening SPFs can be used to calculate multiple performance measures such as predicted, expected, or excess crash frequencies. One or more performance measures are then selected to rank sites for their potential to reduce future crashes. When using SPFs in the context of systemic safety management, the purpose is not to calculate the predicted, expected, or excess crash frequencies for all crash types combined. Rather, the SPFs are used to calculate predicted, expected, or excess crash frequencies of target crash types such as lane departure or roadway departure crashes.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Some agencies may not have robust roadway inventory, traffic volume, and crash datasets for all of the roads within their jurisdiction. As a result, agencies may choose to calculate predicted, expected, or excess crash frequencies using SPFs for only a portion of the roadways and intersections within their jurisdiction for network screening purposes; but for the other portions of the network for which they do not have high-quality roadway inventory, traffic volume, and crash datasets, they cannot address through a systemic safety management approach using SPFs. </a:t>
            </a:r>
          </a:p>
          <a:p>
            <a:endParaRPr lang="en-US" dirty="0" smtClean="0"/>
          </a:p>
          <a:p>
            <a:r>
              <a:rPr lang="en-US" sz="1200" kern="1200" dirty="0" smtClean="0">
                <a:solidFill>
                  <a:schemeClr val="tx1"/>
                </a:solidFill>
                <a:effectLst/>
                <a:latin typeface="+mn-lt"/>
                <a:ea typeface="MS PGothic" pitchFamily="34" charset="-128"/>
                <a:cs typeface="MS PGothic" charset="0"/>
              </a:rPr>
              <a:t>To implement a systemic safety management approach using SPFs, agencies with the necessary technical expertise can develop their own SPFs and in-house tools for data management and network screening, or they can hire universities and/or consultants with the technical expertise to do so. Alternatively, agencies can use existing safety management software that utilizes SPFs to implement a systemic safety management approach. The most direct and comprehensive existing software that implements a systemic safety management approach using SPFs is the </a:t>
            </a:r>
            <a:r>
              <a:rPr lang="en-US" sz="1200" kern="1200" dirty="0" err="1" smtClean="0">
                <a:solidFill>
                  <a:schemeClr val="tx1"/>
                </a:solidFill>
                <a:effectLst/>
                <a:latin typeface="+mn-lt"/>
                <a:ea typeface="MS PGothic" pitchFamily="34" charset="-128"/>
                <a:cs typeface="MS PGothic" charset="0"/>
              </a:rPr>
              <a:t>AASHTOWare</a:t>
            </a:r>
            <a:r>
              <a:rPr lang="en-US" sz="1200" kern="1200" dirty="0" smtClean="0">
                <a:solidFill>
                  <a:schemeClr val="tx1"/>
                </a:solidFill>
                <a:effectLst/>
                <a:latin typeface="+mn-lt"/>
                <a:ea typeface="MS PGothic" pitchFamily="34" charset="-128"/>
                <a:cs typeface="MS PGothic" charset="0"/>
              </a:rPr>
              <a:t> Safety Analyst software. </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27</a:t>
            </a:fld>
            <a:endParaRPr lang="en-US"/>
          </a:p>
        </p:txBody>
      </p:sp>
    </p:spTree>
    <p:extLst>
      <p:ext uri="{BB962C8B-B14F-4D97-AF65-F5344CB8AC3E}">
        <p14:creationId xmlns:p14="http://schemas.microsoft.com/office/powerpoint/2010/main" val="3410560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Safety Analyst software incorporates the six main steps of the roadway safety management process into five modules as follows:</a:t>
            </a:r>
          </a:p>
          <a:p>
            <a:pPr lvl="0"/>
            <a:endParaRPr lang="en-US"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Module 1—Network Screening Tool</a:t>
            </a:r>
          </a:p>
          <a:p>
            <a:pPr lvl="0"/>
            <a:r>
              <a:rPr lang="en-US" sz="1200" kern="1200" dirty="0" smtClean="0">
                <a:solidFill>
                  <a:schemeClr val="tx1"/>
                </a:solidFill>
                <a:effectLst/>
                <a:latin typeface="+mn-lt"/>
                <a:ea typeface="MS PGothic" pitchFamily="34" charset="-128"/>
                <a:cs typeface="MS PGothic" charset="0"/>
              </a:rPr>
              <a:t>Module 2—Diagnosis Tool and the Countermeasure Selection Tool</a:t>
            </a:r>
          </a:p>
          <a:p>
            <a:pPr lvl="0"/>
            <a:r>
              <a:rPr lang="en-US" sz="1200" kern="1200" dirty="0" smtClean="0">
                <a:solidFill>
                  <a:schemeClr val="tx1"/>
                </a:solidFill>
                <a:effectLst/>
                <a:latin typeface="+mn-lt"/>
                <a:ea typeface="MS PGothic" pitchFamily="34" charset="-128"/>
                <a:cs typeface="MS PGothic" charset="0"/>
              </a:rPr>
              <a:t>Module 3—Economic Appraisal Tool and the Priority Ranking Tool</a:t>
            </a:r>
          </a:p>
          <a:p>
            <a:pPr lvl="0"/>
            <a:r>
              <a:rPr lang="en-US" sz="1200" kern="1200" dirty="0" smtClean="0">
                <a:solidFill>
                  <a:schemeClr val="tx1"/>
                </a:solidFill>
                <a:effectLst/>
                <a:latin typeface="+mn-lt"/>
                <a:ea typeface="MS PGothic" pitchFamily="34" charset="-128"/>
                <a:cs typeface="MS PGothic" charset="0"/>
              </a:rPr>
              <a:t>Module 4—Countermeasure Evaluation Tool</a:t>
            </a:r>
          </a:p>
          <a:p>
            <a:pPr lvl="0"/>
            <a:r>
              <a:rPr lang="en-US" sz="1200" kern="1200" dirty="0" smtClean="0">
                <a:solidFill>
                  <a:schemeClr val="tx1"/>
                </a:solidFill>
                <a:effectLst/>
                <a:latin typeface="+mn-lt"/>
                <a:ea typeface="MS PGothic" pitchFamily="34" charset="-128"/>
                <a:cs typeface="MS PGothic" charset="0"/>
              </a:rPr>
              <a:t>Module 5—Systemic Site Selection</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The operational workflow of Modules 1, 2, and 3 can be used to implement more of a systemic safety management approach; however, </a:t>
            </a:r>
            <a:r>
              <a:rPr lang="en-US" sz="1200" b="1" kern="1200" dirty="0" smtClean="0">
                <a:solidFill>
                  <a:schemeClr val="tx1"/>
                </a:solidFill>
                <a:effectLst/>
                <a:latin typeface="+mn-lt"/>
                <a:ea typeface="MS PGothic" pitchFamily="34" charset="-128"/>
                <a:cs typeface="MS PGothic" charset="0"/>
              </a:rPr>
              <a:t>Module 5</a:t>
            </a:r>
            <a:r>
              <a:rPr lang="en-US" sz="1200" kern="1200" dirty="0" smtClean="0">
                <a:solidFill>
                  <a:schemeClr val="tx1"/>
                </a:solidFill>
                <a:effectLst/>
                <a:latin typeface="+mn-lt"/>
                <a:ea typeface="MS PGothic" pitchFamily="34" charset="-128"/>
                <a:cs typeface="MS PGothic" charset="0"/>
              </a:rPr>
              <a:t> was recently incorporated within the software to more efficiently provide the capability to select an individual countermeasure that is intended to remedy a target crash type and identify the most cost-effective sites for implementation of the countermeasure.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Module 5, designated as the Systemic Site Selection Module, enables users to initiate a systemic safety analysis and prioritize sites for implementation of a specific countermeasure by efficiently working through, in a single module, modified inputs similar to Module 1 (network screening) and Module 3 (economic appraisal and priority ranking).</a:t>
            </a: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28</a:t>
            </a:fld>
            <a:endParaRPr lang="en-US"/>
          </a:p>
        </p:txBody>
      </p:sp>
    </p:spTree>
    <p:extLst>
      <p:ext uri="{BB962C8B-B14F-4D97-AF65-F5344CB8AC3E}">
        <p14:creationId xmlns:p14="http://schemas.microsoft.com/office/powerpoint/2010/main" val="4213538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required data elements for the Safety Analyst software include inventory data for roadway segments, intersections, and/or ramps; traffic volume data; and crash data. Lack of a required data element will invalidate a site or crash or prevent it from being analyzed. </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Most of the “required” data elements are FDEs as designated in MIRE. States are required to have access to a complete collection of the MIRE FDEs on all public roads by September 30, 2026</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29</a:t>
            </a:fld>
            <a:endParaRPr lang="en-US"/>
          </a:p>
        </p:txBody>
      </p:sp>
    </p:spTree>
    <p:extLst>
      <p:ext uri="{BB962C8B-B14F-4D97-AF65-F5344CB8AC3E}">
        <p14:creationId xmlns:p14="http://schemas.microsoft.com/office/powerpoint/2010/main" val="973389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3</a:t>
            </a:fld>
            <a:endParaRPr lang="en-US"/>
          </a:p>
        </p:txBody>
      </p:sp>
    </p:spTree>
    <p:extLst>
      <p:ext uri="{BB962C8B-B14F-4D97-AF65-F5344CB8AC3E}">
        <p14:creationId xmlns:p14="http://schemas.microsoft.com/office/powerpoint/2010/main" val="1834048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a:t>
            </a:r>
            <a:r>
              <a:rPr lang="en-US" sz="1200" kern="1200" baseline="0" dirty="0" smtClean="0">
                <a:solidFill>
                  <a:schemeClr val="tx1"/>
                </a:solidFill>
                <a:effectLst/>
                <a:latin typeface="+mn-lt"/>
                <a:ea typeface="MS PGothic" pitchFamily="34" charset="-128"/>
                <a:cs typeface="MS PGothic" charset="0"/>
              </a:rPr>
              <a:t> Guidance Document includes a table of</a:t>
            </a:r>
            <a:r>
              <a:rPr lang="en-US" sz="1200" kern="1200" dirty="0" smtClean="0">
                <a:solidFill>
                  <a:schemeClr val="tx1"/>
                </a:solidFill>
                <a:effectLst/>
                <a:latin typeface="+mn-lt"/>
                <a:ea typeface="MS PGothic" pitchFamily="34" charset="-128"/>
                <a:cs typeface="MS PGothic" charset="0"/>
              </a:rPr>
              <a:t> the required data elements for Safety Analyst. This slide shows a sample of the table</a:t>
            </a:r>
            <a:r>
              <a:rPr lang="en-US" sz="1200" kern="1200" baseline="0" dirty="0" smtClean="0">
                <a:solidFill>
                  <a:schemeClr val="tx1"/>
                </a:solidFill>
                <a:effectLst/>
                <a:latin typeface="+mn-lt"/>
                <a:ea typeface="MS PGothic" pitchFamily="34" charset="-128"/>
                <a:cs typeface="MS PGothic" charset="0"/>
              </a:rPr>
              <a:t> of required Safety Analyst data elements presented in the Guidance Document.</a:t>
            </a:r>
          </a:p>
          <a:p>
            <a:endParaRPr lang="en-US" sz="1200" kern="1200" baseline="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Agencies can still use Safety Analyst if they do not have all of the required data elements. For example, if an agency has a roadway inventory database, but not an intersection or ramp inventory database, the agency can still bring their roadway data into the software and use Safety Analyst to analyze roadway segments but not intersections and ramps. Similarly, most state agencies only have comprehensive inventory data for their statewide network and/or intersections of state routes, but not comprehensive inventory data for local routes or intersections of state and local roads. Therefore, most state agencies initially develop their Safety Analyst dataset for their statewide network so they can analyze their statewide network, with the goal to incorporate and analyze data for local roads and intersections at a later date.</a:t>
            </a:r>
          </a:p>
          <a:p>
            <a:r>
              <a:rPr lang="en-US" sz="1200" kern="1200" dirty="0" smtClean="0">
                <a:solidFill>
                  <a:schemeClr val="tx1"/>
                </a:solidFill>
                <a:effectLst/>
                <a:latin typeface="+mn-lt"/>
                <a:ea typeface="MS PGothic" pitchFamily="34" charset="-128"/>
                <a:cs typeface="MS PGothic" charset="0"/>
              </a:rPr>
              <a:t> </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30</a:t>
            </a:fld>
            <a:endParaRPr lang="en-US"/>
          </a:p>
        </p:txBody>
      </p:sp>
    </p:spTree>
    <p:extLst>
      <p:ext uri="{BB962C8B-B14F-4D97-AF65-F5344CB8AC3E}">
        <p14:creationId xmlns:p14="http://schemas.microsoft.com/office/powerpoint/2010/main" val="2957200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Two types of output reports are generated from Module 5 analyses. The first type of output report presents the network screening results based on the initial steps of the systemic site selection process. The network screening output report lists, in priority order, the sites that were analyzed, met the screening criteria, and have the highest potential for safety improvement. Entire sites are presented in priority order based either on the expected crash frequency, excess crash frequency, or modified LOSS of the peak window for roadway segments or based on a simple ranking criteria for intersections and ramps. The number of expected and excess fatalities and injuries (i.e., at the person level) is also included on the output report.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This slide presents a sample network screening output table that identifies the highest ranked sites along rural two-lane highways for potentially installing shoulder rumble strips to reduce the frequency of run-off-the-road crashes. The analysis is based on fatal and all-injury crashes. Sites meet the screening criteria if the peak window has at least 0.36 fatal and all-injury run-off-the-road crashes/mi/yr. The sites are ranked based on expected crash frequency. Twenty sites met the screening criteria. </a:t>
            </a:r>
          </a:p>
          <a:p>
            <a:r>
              <a:rPr lang="en-US" sz="1200" kern="1200" dirty="0" smtClean="0">
                <a:solidFill>
                  <a:schemeClr val="tx1"/>
                </a:solidFill>
                <a:effectLst/>
                <a:latin typeface="+mn-lt"/>
                <a:ea typeface="MS PGothic" pitchFamily="34" charset="-128"/>
                <a:cs typeface="MS PGothic" charset="0"/>
              </a:rPr>
              <a:t> </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31</a:t>
            </a:fld>
            <a:endParaRPr lang="en-US"/>
          </a:p>
        </p:txBody>
      </p:sp>
    </p:spTree>
    <p:extLst>
      <p:ext uri="{BB962C8B-B14F-4D97-AF65-F5344CB8AC3E}">
        <p14:creationId xmlns:p14="http://schemas.microsoft.com/office/powerpoint/2010/main" val="1388082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This slide presents a sample output of optimization results considering implementation of continuous milled-in shoulder rumble strips along the twenty rural two-lane highways with the highest expected frequency of run-off-the-road crashes. Sites are presented in priority order for implementation of continuous milled-in shoulder rumble strips based on the total number of crashes reduced per site. With a budget of a little less than $106,000, continuous milled-in shoulder rumble strips could be installed along the entirety of these sites with an expected net benefits of $17,855,473 and total crashes reduced of 146.48, amounting to $4,862,923 per mile in savings over the analysis period (i.e., 20 years).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32</a:t>
            </a:fld>
            <a:endParaRPr lang="en-US"/>
          </a:p>
        </p:txBody>
      </p:sp>
    </p:spTree>
    <p:extLst>
      <p:ext uri="{BB962C8B-B14F-4D97-AF65-F5344CB8AC3E}">
        <p14:creationId xmlns:p14="http://schemas.microsoft.com/office/powerpoint/2010/main" val="2595650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mn-lt"/>
                <a:ea typeface="MS PGothic" pitchFamily="34" charset="-128"/>
                <a:cs typeface="MS PGothic" charset="0"/>
              </a:rPr>
              <a:t>Key strengths and advantages of the Safety Analyst software are as follows:</a:t>
            </a:r>
          </a:p>
          <a:p>
            <a:pPr marL="0" lvl="0" indent="0">
              <a:buFont typeface="Arial" panose="020B0604020202020204" pitchFamily="34" charset="0"/>
              <a:buNone/>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improves the effectiveness of decision making by automating state-of-the-art statistical approaches described in HSM Part B to improve the identification and programming of site-specific highway safety improvements.</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improves the efficiency of decision support by integrating all parts of the safety management process into a single, modular software package.</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includes default SPFs which are automatically calibrated to local conditions using an agency’s crash data. The software also provides the capability to enter alternative SPF functional forms and parameter values for use in analyses.</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provides the capability to adjust input values quickly and rerun analyses in an efficient manner.</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33</a:t>
            </a:fld>
            <a:endParaRPr lang="en-US"/>
          </a:p>
        </p:txBody>
      </p:sp>
    </p:spTree>
    <p:extLst>
      <p:ext uri="{BB962C8B-B14F-4D97-AF65-F5344CB8AC3E}">
        <p14:creationId xmlns:p14="http://schemas.microsoft.com/office/powerpoint/2010/main" val="2612687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Key strengths and advantages of the Safety Analyst software are as follows:</a:t>
            </a:r>
          </a:p>
          <a:p>
            <a:endParaRPr lang="en-US"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Most of the “required” data elements for the software are FDEs, for which all states are required to have access on all public roads by September 30, 2026. The software also makes use of existing roadway inventory, traffic volume, and crash databases when available.</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Decisions on where to systemically place selected countermeasures are based on quantitative economic analyses. Sites for economic analysis can be based on all ranked sites from network screening, all screened sites, or selected sites from the site list.</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full crash history is reviewed for each site.</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statistical procedures explicitly account for traffic volume.</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All of the default countermeasures included in the software, with safety effectiveness information provided, are considered reliable. If safety effectiveness information is missing for a countermeasure, the user has the capability to input the information as part of the analysis.</a:t>
            </a: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34</a:t>
            </a:fld>
            <a:endParaRPr lang="en-US"/>
          </a:p>
        </p:txBody>
      </p:sp>
    </p:spTree>
    <p:extLst>
      <p:ext uri="{BB962C8B-B14F-4D97-AF65-F5344CB8AC3E}">
        <p14:creationId xmlns:p14="http://schemas.microsoft.com/office/powerpoint/2010/main" val="4180281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Key weaknesses or limitations of the Safety Analyst software are as follows:</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requires mapping and importing of data elements which can be quite burdensome to agencies.</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Systemic site selection procedures only consider one countermeasure at a time. Multiple countermeasures cannot be considered in systemic site selection.</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Limited information on reliable countermeasures is incorporated into the software due to the current state of knowledge on countermeasures.</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requires purchasing an annual license.</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Only a few states have limited experience using the systemic site selection module since this functionality was only recently added to the software. This should not be viewed as a weakness or limitation of Safety Analyst. It simply reflects the evolution and continued enhancement of the software. The functionality and capabilities of Safety Analyst can be used to implement both the crash-history-based and the systemic safety management approaches. For years, several agencies have been using Safety Analyst for network screening, identifying potential countermeasures, and prioritizing and selecting infrastructure-related safety improvement projects; however, it has been in the context of using the crash-history-based safety management approach. Over time, as licensed agencies become more familiar with the systemic site selection module in Safety Analyst, it is anticipated that the functionality and capabilities of Module 5 will be more fully utilized to identify the most cost-effective sites for implementation of specific countermeasures.</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35</a:t>
            </a:fld>
            <a:endParaRPr lang="en-US"/>
          </a:p>
        </p:txBody>
      </p:sp>
    </p:spTree>
    <p:extLst>
      <p:ext uri="{BB962C8B-B14F-4D97-AF65-F5344CB8AC3E}">
        <p14:creationId xmlns:p14="http://schemas.microsoft.com/office/powerpoint/2010/main" val="4236177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The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available through the U.S. Road Assessment Program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is a safety management tool used to rate the safety of a roadway based on an assessment of the presence and condition of roadway, roadside, and intersection design elements and to identify cost-effective countermeasures to reduce fatal and serious-injury crashes.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was developed cooperatively by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and its international partner, the International Road Assessment </a:t>
            </a:r>
            <a:r>
              <a:rPr lang="en-US" sz="1200" kern="1200" dirty="0" err="1" smtClean="0">
                <a:solidFill>
                  <a:schemeClr val="tx1"/>
                </a:solidFill>
                <a:effectLst/>
                <a:latin typeface="+mn-lt"/>
                <a:ea typeface="MS PGothic" pitchFamily="34" charset="-128"/>
                <a:cs typeface="MS PGothic" charset="0"/>
              </a:rPr>
              <a:t>Programme</a:t>
            </a:r>
            <a:r>
              <a:rPr lang="en-US" sz="1200" kern="1200" dirty="0" smtClean="0">
                <a:solidFill>
                  <a:schemeClr val="tx1"/>
                </a:solidFill>
                <a:effectLst/>
                <a:latin typeface="+mn-lt"/>
                <a:ea typeface="MS PGothic" pitchFamily="34" charset="-128"/>
                <a:cs typeface="MS PGothic" charset="0"/>
              </a:rPr>
              <a:t> (</a:t>
            </a:r>
            <a:r>
              <a:rPr lang="en-US" sz="1200" kern="1200" dirty="0" err="1" smtClean="0">
                <a:solidFill>
                  <a:schemeClr val="tx1"/>
                </a:solidFill>
                <a:effectLst/>
                <a:latin typeface="+mn-lt"/>
                <a:ea typeface="MS PGothic" pitchFamily="34" charset="-128"/>
                <a:cs typeface="MS PGothic" charset="0"/>
              </a:rPr>
              <a:t>iRAP</a:t>
            </a:r>
            <a:r>
              <a:rPr lang="en-US" sz="1200" kern="1200" dirty="0" smtClean="0">
                <a:solidFill>
                  <a:schemeClr val="tx1"/>
                </a:solidFill>
                <a:effectLst/>
                <a:latin typeface="+mn-lt"/>
                <a:ea typeface="MS PGothic" pitchFamily="34" charset="-128"/>
                <a:cs typeface="MS PGothic" charset="0"/>
              </a:rPr>
              <a:t>). The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is available for use by any public agency and their consultants at no cost.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can be used to perform two types of analysis: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Develop star ratings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Develop safer roads investment plans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Star ratings and safer roads investment plans are developed for 328-ft (i.e., 100-m) sections of roadway and are then combined to provide recommended improvements for specific road sections, entire routes, and entire road networks.</a:t>
            </a: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36</a:t>
            </a:fld>
            <a:endParaRPr lang="en-US"/>
          </a:p>
        </p:txBody>
      </p:sp>
    </p:spTree>
    <p:extLst>
      <p:ext uri="{BB962C8B-B14F-4D97-AF65-F5344CB8AC3E}">
        <p14:creationId xmlns:p14="http://schemas.microsoft.com/office/powerpoint/2010/main" val="266832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Star ratings indicate the extent to which geometric design and traffic control features known to have positive effects on safety are present on each 328-ft segment of a road network.</a:t>
            </a:r>
          </a:p>
          <a:p>
            <a:pPr marL="17145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Star ratings range from one star to five stars. A one-star road is generally the most basic two-lane undivided roadway with few safety features. Freeways are generally four- or five-star roads.</a:t>
            </a:r>
          </a:p>
          <a:p>
            <a:pPr marL="17145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Star ratings are assigned using a scoring system based on available research on the safety effects of road design features from around the world.</a:t>
            </a:r>
          </a:p>
          <a:p>
            <a:pPr marL="17145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scoring system includes factors for both crash likelihood and crash severity for specific crash types. Separate star ratings are assigned to vehicle-occupant, motorcycle, bicyclist, and pedestrian crashes, because the factors that influence crash frequency and severity for each of these user groups vary widely.</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37</a:t>
            </a:fld>
            <a:endParaRPr lang="en-US"/>
          </a:p>
        </p:txBody>
      </p:sp>
    </p:spTree>
    <p:extLst>
      <p:ext uri="{BB962C8B-B14F-4D97-AF65-F5344CB8AC3E}">
        <p14:creationId xmlns:p14="http://schemas.microsoft.com/office/powerpoint/2010/main" val="837880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Safer roads investment plans are infrastructure improvement programs consisting of cost-effective infrastructure improvements for specific locations across an entire road network.</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In developing a safer roads investment program, the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considers over 70 specific countermeasures. The development of a safer roads investment plan for each 328-ft road segment proceeds as follows: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Crash frequency and severity for the road segment are estimated from the scoring system used to develop the star ratings and are calibrated based on the entire network crash history.</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Each of the 70 specific countermeasures is evaluated for each road segment. If there appears to be an engineering need for the countermeasure and that countermeasure is not already present on the roadway segment, the countermeasure is identified for consideration in an economic analysis.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All countermeasures identified in the previous step are considered in a benefit-cost evaluation. The software calculates the expected frequencies of fatal and serious-injury crashes before implementation of any countermeasure, the reduction in fatal and serious- injury crashes that would result from implementation of the countermeasure, and the benefits and costs of the countermeasure in monetary terms. Countermeasures are placed into the final safer roads investment plan if all of the following are true:</a:t>
            </a:r>
          </a:p>
          <a:p>
            <a:pPr marL="628650" lvl="1"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benefit-cost ratio for the countermeasure exceeds a minimum benefit-cost ratio specified by the user.</a:t>
            </a:r>
          </a:p>
          <a:p>
            <a:pPr marL="628650" lvl="1"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countermeasure is compatible with other cost-effective countermeasures for the same location.</a:t>
            </a:r>
          </a:p>
          <a:p>
            <a:pPr marL="628650" lvl="1"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countermeasure is not overridden by a mutually exclusive countermeasure for the same location that is more cost-effective.</a:t>
            </a:r>
          </a:p>
          <a:p>
            <a:pPr marL="628650" lvl="1"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countermeasure is consistent with countermeasures recommended for adjacent road segments.</a:t>
            </a:r>
          </a:p>
          <a:p>
            <a:pPr marL="457200" lvl="1" indent="0">
              <a:buFont typeface="Arial" panose="020B0604020202020204" pitchFamily="34" charset="0"/>
              <a:buNone/>
            </a:pPr>
            <a:endParaRPr lang="en-US" sz="1200" kern="1200" dirty="0" smtClean="0">
              <a:solidFill>
                <a:schemeClr val="tx1"/>
              </a:solidFill>
              <a:effectLst/>
              <a:latin typeface="+mn-lt"/>
              <a:ea typeface="MS PGothic" pitchFamily="34" charset="-128"/>
              <a:cs typeface="MS PGothic" charset="0"/>
            </a:endParaRPr>
          </a:p>
          <a:p>
            <a:pPr marL="457200" lvl="1" indent="0">
              <a:buFont typeface="Arial" panose="020B0604020202020204" pitchFamily="34" charset="0"/>
              <a:buNone/>
            </a:pPr>
            <a:endParaRPr lang="en-US" sz="1200" kern="1200" dirty="0" smtClean="0">
              <a:solidFill>
                <a:schemeClr val="tx1"/>
              </a:solidFill>
              <a:effectLst/>
              <a:latin typeface="+mn-lt"/>
              <a:ea typeface="MS PGothic" pitchFamily="34" charset="-128"/>
              <a:cs typeface="MS PGothic" charset="0"/>
            </a:endParaRPr>
          </a:p>
          <a:p>
            <a:pPr marL="457200" lvl="1" indent="0">
              <a:buFont typeface="Arial" panose="020B0604020202020204" pitchFamily="34" charset="0"/>
              <a:buNone/>
            </a:pPr>
            <a:r>
              <a:rPr lang="en-US" sz="1200" kern="1200" dirty="0" smtClean="0">
                <a:solidFill>
                  <a:schemeClr val="tx1"/>
                </a:solidFill>
                <a:effectLst/>
                <a:latin typeface="+mn-lt"/>
                <a:ea typeface="MS PGothic" pitchFamily="34" charset="-128"/>
                <a:cs typeface="MS PGothic" charset="0"/>
              </a:rPr>
              <a:t>Safer roads investment plans represent the combined output of Steps 2 (diagnosis), 3 (countermeasure selection), 4 (economic appraisal), and 5 (project prioritization) of the roadway safety management system. </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38</a:t>
            </a:fld>
            <a:endParaRPr lang="en-US"/>
          </a:p>
        </p:txBody>
      </p:sp>
    </p:spTree>
    <p:extLst>
      <p:ext uri="{BB962C8B-B14F-4D97-AF65-F5344CB8AC3E}">
        <p14:creationId xmlns:p14="http://schemas.microsoft.com/office/powerpoint/2010/main" val="3132224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primary input data for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is a spreadsheet file of more than 50 roadway characteristics for each 328-ft roadway segment on the road network. </a:t>
            </a:r>
          </a:p>
          <a:p>
            <a:pPr marL="17145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input data can be coded from review of aerial photos and street-level photos of the site using highway agency </a:t>
            </a:r>
            <a:r>
              <a:rPr lang="en-US" sz="1200" kern="1200" dirty="0" err="1" smtClean="0">
                <a:solidFill>
                  <a:schemeClr val="tx1"/>
                </a:solidFill>
                <a:effectLst/>
                <a:latin typeface="+mn-lt"/>
                <a:ea typeface="MS PGothic" pitchFamily="34" charset="-128"/>
                <a:cs typeface="MS PGothic" charset="0"/>
              </a:rPr>
              <a:t>photologs</a:t>
            </a:r>
            <a:r>
              <a:rPr lang="en-US" sz="1200" kern="1200" dirty="0" smtClean="0">
                <a:solidFill>
                  <a:schemeClr val="tx1"/>
                </a:solidFill>
                <a:effectLst/>
                <a:latin typeface="+mn-lt"/>
                <a:ea typeface="MS PGothic" pitchFamily="34" charset="-128"/>
                <a:cs typeface="MS PGothic" charset="0"/>
              </a:rPr>
              <a:t> or web-based tools such as Google Earth</a:t>
            </a:r>
            <a:r>
              <a:rPr lang="en-US" sz="1200" kern="1200" baseline="30000" dirty="0" smtClean="0">
                <a:solidFill>
                  <a:schemeClr val="tx1"/>
                </a:solidFill>
                <a:effectLst/>
                <a:latin typeface="+mn-lt"/>
                <a:ea typeface="MS PGothic" pitchFamily="34" charset="-128"/>
                <a:cs typeface="MS PGothic" charset="0"/>
              </a:rPr>
              <a:t>®</a:t>
            </a:r>
            <a:r>
              <a:rPr lang="en-US" sz="1200" kern="1200" dirty="0" smtClean="0">
                <a:solidFill>
                  <a:schemeClr val="tx1"/>
                </a:solidFill>
                <a:effectLst/>
                <a:latin typeface="+mn-lt"/>
                <a:ea typeface="MS PGothic" pitchFamily="34" charset="-128"/>
                <a:cs typeface="MS PGothic" charset="0"/>
              </a:rPr>
              <a:t> or Bing </a:t>
            </a:r>
            <a:r>
              <a:rPr lang="en-US" sz="1200" kern="1200" dirty="0" err="1" smtClean="0">
                <a:solidFill>
                  <a:schemeClr val="tx1"/>
                </a:solidFill>
                <a:effectLst/>
                <a:latin typeface="+mn-lt"/>
                <a:ea typeface="MS PGothic" pitchFamily="34" charset="-128"/>
                <a:cs typeface="MS PGothic" charset="0"/>
              </a:rPr>
              <a:t>Streetside</a:t>
            </a:r>
            <a:r>
              <a:rPr lang="en-US" sz="1200" kern="1200" baseline="30000" dirty="0" smtClean="0">
                <a:solidFill>
                  <a:schemeClr val="tx1"/>
                </a:solidFill>
                <a:effectLst/>
                <a:latin typeface="+mn-lt"/>
                <a:ea typeface="MS PGothic" pitchFamily="34" charset="-128"/>
                <a:cs typeface="MS PGothic" charset="0"/>
              </a:rPr>
              <a:t>®</a:t>
            </a:r>
            <a:r>
              <a:rPr lang="en-US" sz="1200" kern="1200" dirty="0" smtClean="0">
                <a:solidFill>
                  <a:schemeClr val="tx1"/>
                </a:solidFill>
                <a:effectLst/>
                <a:latin typeface="+mn-lt"/>
                <a:ea typeface="MS PGothic" pitchFamily="34" charset="-128"/>
                <a:cs typeface="MS PGothic" charset="0"/>
              </a:rPr>
              <a:t>.</a:t>
            </a:r>
          </a:p>
          <a:p>
            <a:pPr marL="17145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Technicians or graduate students can be trained as data coders. On average, it takes about 30 minutes of labor per mile for a trained coder to prepare the input data for a roadway.</a:t>
            </a:r>
          </a:p>
          <a:p>
            <a:pPr marL="17145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Coding tools that can be used to prepare input data are available from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39</a:t>
            </a:fld>
            <a:endParaRPr lang="en-US"/>
          </a:p>
        </p:txBody>
      </p:sp>
    </p:spTree>
    <p:extLst>
      <p:ext uri="{BB962C8B-B14F-4D97-AF65-F5344CB8AC3E}">
        <p14:creationId xmlns:p14="http://schemas.microsoft.com/office/powerpoint/2010/main" val="253548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Highway agencies have traditionally managed their highway safety improvement process by identifying and correcting high-crash locations (“hot spots”).</a:t>
            </a:r>
            <a:r>
              <a:rPr lang="en-US" sz="1200" kern="1200" baseline="0" dirty="0" smtClean="0">
                <a:solidFill>
                  <a:schemeClr val="tx1"/>
                </a:solidFill>
                <a:effectLst/>
                <a:latin typeface="+mn-lt"/>
                <a:ea typeface="MS PGothic" pitchFamily="34" charset="-128"/>
                <a:cs typeface="MS PGothic" charset="0"/>
              </a:rPr>
              <a:t> However, this approach has several limitations: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S PGothic" pitchFamily="34" charset="-128"/>
            </a:endParaRPr>
          </a:p>
          <a:p>
            <a:pPr marL="8001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smtClean="0"/>
              <a:t>Short-term crash counts can fluctuate substantially.</a:t>
            </a:r>
          </a:p>
          <a:p>
            <a:pPr marL="1257300" marR="0" lvl="2"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smtClean="0"/>
              <a:t>Short-term crash history is not necessarily</a:t>
            </a:r>
            <a:r>
              <a:rPr lang="en-US" sz="2400" baseline="0" dirty="0" smtClean="0"/>
              <a:t> a </a:t>
            </a:r>
            <a:r>
              <a:rPr lang="en-US" sz="2400" dirty="0" smtClean="0"/>
              <a:t>good predictor of future crashes. </a:t>
            </a:r>
            <a:r>
              <a:rPr lang="en-US" sz="2400" kern="1200" dirty="0" smtClean="0">
                <a:solidFill>
                  <a:schemeClr val="tx1"/>
                </a:solidFill>
                <a:effectLst/>
                <a:latin typeface="+mn-lt"/>
                <a:ea typeface="MS PGothic" pitchFamily="34" charset="-128"/>
                <a:cs typeface="MS PGothic" charset="0"/>
              </a:rPr>
              <a:t>Many short-term crash patterns may not recur, even if no improvement is made (i.e.,</a:t>
            </a:r>
            <a:r>
              <a:rPr lang="en-US" sz="2400" kern="1200" baseline="0" dirty="0" smtClean="0">
                <a:solidFill>
                  <a:schemeClr val="tx1"/>
                </a:solidFill>
                <a:effectLst/>
                <a:latin typeface="+mn-lt"/>
                <a:ea typeface="MS PGothic" pitchFamily="34" charset="-128"/>
                <a:cs typeface="MS PGothic" charset="0"/>
              </a:rPr>
              <a:t> regression to the mean effect)</a:t>
            </a:r>
            <a:r>
              <a:rPr lang="en-US" sz="2400" kern="1200" dirty="0" smtClean="0">
                <a:solidFill>
                  <a:schemeClr val="tx1"/>
                </a:solidFill>
                <a:effectLst/>
                <a:latin typeface="+mn-lt"/>
                <a:ea typeface="MS PGothic" pitchFamily="34" charset="-128"/>
                <a:cs typeface="MS PGothic" charset="0"/>
              </a:rPr>
              <a:t>.</a:t>
            </a:r>
          </a:p>
          <a:p>
            <a:pPr marL="8001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smtClean="0"/>
              <a:t>Most severe crashes tend to be spread out across the system.</a:t>
            </a:r>
          </a:p>
          <a:p>
            <a:pPr marL="8001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smtClean="0"/>
              <a:t>More money is spent on a few locations</a:t>
            </a:r>
            <a:r>
              <a:rPr lang="en-US" sz="2400" baseline="0" dirty="0" smtClean="0"/>
              <a:t> (</a:t>
            </a:r>
            <a:r>
              <a:rPr lang="en-US" sz="2400" kern="1200" dirty="0" smtClean="0">
                <a:solidFill>
                  <a:schemeClr val="tx1"/>
                </a:solidFill>
                <a:effectLst/>
                <a:latin typeface="+mn-lt"/>
                <a:ea typeface="MS PGothic" pitchFamily="34" charset="-128"/>
                <a:cs typeface="MS PGothic" charset="0"/>
              </a:rPr>
              <a:t>often focuses safety investments at urban locations where multiple crashes in a short period occurred due to random chance).</a:t>
            </a:r>
          </a:p>
          <a:p>
            <a:pPr marL="8001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smtClean="0"/>
              <a:t>Hot-spot analysis is reactive in nature</a:t>
            </a:r>
            <a:r>
              <a:rPr lang="en-US" sz="1200" kern="1200" dirty="0" smtClean="0">
                <a:solidFill>
                  <a:schemeClr val="tx1"/>
                </a:solidFill>
                <a:effectLst/>
                <a:latin typeface="+mn-lt"/>
                <a:ea typeface="MS PGothic" pitchFamily="34" charset="-128"/>
                <a:cs typeface="MS PGothic" charset="0"/>
              </a:rPr>
              <a:t> as individual sites are identified for potential safety improvement only after having a documented crash history.</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4</a:t>
            </a:fld>
            <a:endParaRPr lang="en-US"/>
          </a:p>
        </p:txBody>
      </p:sp>
    </p:spTree>
    <p:extLst>
      <p:ext uri="{BB962C8B-B14F-4D97-AF65-F5344CB8AC3E}">
        <p14:creationId xmlns:p14="http://schemas.microsoft.com/office/powerpoint/2010/main" val="3271554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This</a:t>
            </a:r>
            <a:r>
              <a:rPr lang="en-US" sz="1200" kern="1200" baseline="0" dirty="0" smtClean="0">
                <a:solidFill>
                  <a:schemeClr val="tx1"/>
                </a:solidFill>
                <a:effectLst/>
                <a:latin typeface="+mn-lt"/>
                <a:ea typeface="MS PGothic" pitchFamily="34" charset="-128"/>
                <a:cs typeface="MS PGothic" charset="0"/>
              </a:rPr>
              <a:t> slide includes several of</a:t>
            </a:r>
            <a:r>
              <a:rPr lang="en-US" sz="1200" kern="1200" dirty="0" smtClean="0">
                <a:solidFill>
                  <a:schemeClr val="tx1"/>
                </a:solidFill>
                <a:effectLst/>
                <a:latin typeface="+mn-lt"/>
                <a:ea typeface="MS PGothic" pitchFamily="34" charset="-128"/>
                <a:cs typeface="MS PGothic" charset="0"/>
              </a:rPr>
              <a:t> the roadway characteristics used as input data for the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to develop star ratings and fatal and serious-injury estimates for each roadway segment and determine which countermeasures are present or not present on the roadway segment.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Roadway data are generally coded in one direction of travel for undivided roads and separately for each direction of travel for divided roads. If a highway agency already has particular input variables available in an appropriate form in a database, these can be used as input to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without the need to recode those particular variables.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The Guidance Document includes a</a:t>
            </a:r>
            <a:r>
              <a:rPr lang="en-US" sz="1200" kern="1200" baseline="0" dirty="0" smtClean="0">
                <a:solidFill>
                  <a:schemeClr val="tx1"/>
                </a:solidFill>
                <a:effectLst/>
                <a:latin typeface="+mn-lt"/>
                <a:ea typeface="MS PGothic" pitchFamily="34" charset="-128"/>
                <a:cs typeface="MS PGothic" charset="0"/>
              </a:rPr>
              <a:t> table with the full list of required data elements for the </a:t>
            </a:r>
            <a:r>
              <a:rPr lang="en-US" sz="1200" kern="1200" baseline="0" dirty="0" err="1" smtClean="0">
                <a:solidFill>
                  <a:schemeClr val="tx1"/>
                </a:solidFill>
                <a:effectLst/>
                <a:latin typeface="+mn-lt"/>
                <a:ea typeface="MS PGothic" pitchFamily="34" charset="-128"/>
                <a:cs typeface="MS PGothic" charset="0"/>
              </a:rPr>
              <a:t>ViDA</a:t>
            </a:r>
            <a:r>
              <a:rPr lang="en-US" sz="1200" kern="1200" baseline="0" dirty="0" smtClean="0">
                <a:solidFill>
                  <a:schemeClr val="tx1"/>
                </a:solidFill>
                <a:effectLst/>
                <a:latin typeface="+mn-lt"/>
                <a:ea typeface="MS PGothic" pitchFamily="34" charset="-128"/>
                <a:cs typeface="MS PGothic" charset="0"/>
              </a:rPr>
              <a:t> software. </a:t>
            </a:r>
            <a:r>
              <a:rPr lang="en-US" sz="1200" kern="1200" dirty="0" smtClean="0">
                <a:solidFill>
                  <a:schemeClr val="tx1"/>
                </a:solidFill>
                <a:effectLst/>
                <a:latin typeface="+mn-lt"/>
                <a:ea typeface="MS PGothic" pitchFamily="34" charset="-128"/>
                <a:cs typeface="MS PGothic" charset="0"/>
              </a:rPr>
              <a:t> </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40</a:t>
            </a:fld>
            <a:endParaRPr lang="en-US"/>
          </a:p>
        </p:txBody>
      </p:sp>
    </p:spTree>
    <p:extLst>
      <p:ext uri="{BB962C8B-B14F-4D97-AF65-F5344CB8AC3E}">
        <p14:creationId xmlns:p14="http://schemas.microsoft.com/office/powerpoint/2010/main" val="1785638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For star ratings, the analysis results include:</a:t>
            </a:r>
          </a:p>
          <a:p>
            <a:pPr lvl="0"/>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Tables that show the distribution of roads on a road network by star rating level (sample table provided). By default, the tables cover the entire road network, but the software can also create tables for individual routes and individual road sections.</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Maps can also be displayed that show all roads for the road network being analyzed, color coded by star ratings. By default, the maps cover the entire road network, but the software can also create maps for individual routes and individual road sections.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41</a:t>
            </a:fld>
            <a:endParaRPr lang="en-US"/>
          </a:p>
        </p:txBody>
      </p:sp>
    </p:spTree>
    <p:extLst>
      <p:ext uri="{BB962C8B-B14F-4D97-AF65-F5344CB8AC3E}">
        <p14:creationId xmlns:p14="http://schemas.microsoft.com/office/powerpoint/2010/main" val="1523772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results for safer roads investment plans include</a:t>
            </a:r>
            <a:r>
              <a:rPr lang="en-US" sz="1200" kern="1200" baseline="0" dirty="0" smtClean="0">
                <a:solidFill>
                  <a:schemeClr val="tx1"/>
                </a:solidFill>
                <a:effectLst/>
                <a:latin typeface="+mn-lt"/>
                <a:ea typeface="MS PGothic" pitchFamily="34" charset="-128"/>
                <a:cs typeface="MS PGothic" charset="0"/>
              </a:rPr>
              <a:t> a</a:t>
            </a:r>
            <a:r>
              <a:rPr lang="en-US" sz="1200" kern="1200" dirty="0" smtClean="0">
                <a:solidFill>
                  <a:schemeClr val="tx1"/>
                </a:solidFill>
                <a:effectLst/>
                <a:latin typeface="+mn-lt"/>
                <a:ea typeface="MS PGothic" pitchFamily="34" charset="-128"/>
                <a:cs typeface="MS PGothic" charset="0"/>
              </a:rPr>
              <a:t> table that summarizes the countermeasures in the safer roads investment plan by countermeasure type, including:</a:t>
            </a:r>
          </a:p>
          <a:p>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Countermeasure name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Number of fatalities and serious injuries reduced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Length of road or number of sites improved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Present value of crash reduction benefits over the analysis period (typically, 20 years)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Present value of countermeasure implementation cost over the analysis period (typically 20 years)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Cost-effectiveness (dollars spent per fatality or serious injury reduced)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Benefit-cost ratio</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table summarizes the countermeasures in the safer roads investment plan for each 328-ft road segment. The benefit-cost ratio for each countermeasure within each 328-ft road segment must exceed the minimum benefit-cost ratio specified by the user. The</a:t>
            </a:r>
            <a:r>
              <a:rPr lang="en-US" sz="1200" kern="1200" baseline="0" dirty="0" smtClean="0">
                <a:solidFill>
                  <a:schemeClr val="tx1"/>
                </a:solidFill>
                <a:effectLst/>
                <a:latin typeface="+mn-lt"/>
                <a:ea typeface="MS PGothic" pitchFamily="34" charset="-128"/>
                <a:cs typeface="MS PGothic" charset="0"/>
              </a:rPr>
              <a:t> sample table</a:t>
            </a:r>
            <a:r>
              <a:rPr lang="en-US" sz="1200" kern="1200" dirty="0" smtClean="0">
                <a:solidFill>
                  <a:schemeClr val="tx1"/>
                </a:solidFill>
                <a:effectLst/>
                <a:latin typeface="+mn-lt"/>
                <a:ea typeface="MS PGothic" pitchFamily="34" charset="-128"/>
                <a:cs typeface="MS PGothic" charset="0"/>
              </a:rPr>
              <a:t> shows a typical table summarizing a safer roads investment plan. By default, the table covers the entire road network, but the software can also create tables for individual routes and individual road sections.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Maps for any given countermeasure can be displayed to show the locations where implementation of each countermeasure is recommended. Each 328-ft road segment where a given countermeasure is recommended is represented by a dot on the map.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42</a:t>
            </a:fld>
            <a:endParaRPr lang="en-US"/>
          </a:p>
        </p:txBody>
      </p:sp>
    </p:spTree>
    <p:extLst>
      <p:ext uri="{BB962C8B-B14F-4D97-AF65-F5344CB8AC3E}">
        <p14:creationId xmlns:p14="http://schemas.microsoft.com/office/powerpoint/2010/main" val="3133292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Key strengths and advantages of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are as follows: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is web-based and readily accessible.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Any public agency and their consultants may use the software free of charge.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Access to the software is password protected, so users can control access to their data.</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is relatively easy to use. New users can acquire a basic familiarity with the software in one to two hours of training. Full understanding of the data needs and data acquisition for the software requires approximately 12 hours of training.</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Input data consists mostly of familiar design and traffic control parameters that can be coded from aerial and street-level photographic images, such as Google Earth or Bing </a:t>
            </a:r>
            <a:r>
              <a:rPr lang="en-US" sz="1200" kern="1200" dirty="0" err="1" smtClean="0">
                <a:solidFill>
                  <a:schemeClr val="tx1"/>
                </a:solidFill>
                <a:effectLst/>
                <a:latin typeface="+mn-lt"/>
                <a:ea typeface="MS PGothic" pitchFamily="34" charset="-128"/>
                <a:cs typeface="MS PGothic" charset="0"/>
              </a:rPr>
              <a:t>Streetside</a:t>
            </a:r>
            <a:r>
              <a:rPr lang="en-US" sz="1200" kern="1200" dirty="0" smtClean="0">
                <a:solidFill>
                  <a:schemeClr val="tx1"/>
                </a:solidFill>
                <a:effectLst/>
                <a:latin typeface="+mn-lt"/>
                <a:ea typeface="MS PGothic" pitchFamily="34" charset="-128"/>
                <a:cs typeface="MS PGothic" charset="0"/>
              </a:rPr>
              <a:t>, and can be coded by trained technicians or students with an average of approximately 30 minutes of labor per mile of roadway. </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Input data can be readily managed with commercially available spreadsheet software, such as Microsoft Excel.</a:t>
            </a: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43</a:t>
            </a:fld>
            <a:endParaRPr lang="en-US"/>
          </a:p>
        </p:txBody>
      </p:sp>
    </p:spTree>
    <p:extLst>
      <p:ext uri="{BB962C8B-B14F-4D97-AF65-F5344CB8AC3E}">
        <p14:creationId xmlns:p14="http://schemas.microsoft.com/office/powerpoint/2010/main" val="868753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Key strengths and advantages of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are as follows:</a:t>
            </a:r>
          </a:p>
          <a:p>
            <a:pPr lvl="0"/>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user can customize analysis parameters including fatality and serious injury costs, unit countermeasure costs, and minimum benefit-cost ratios to match their agency’s experience and practices.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can be calibrated for application to a particular roadway network if network-wide fatal and serious-injury crash history data are available.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processes data rapidly to develop safer roads investment plans. Most data sets can be uploaded to the software in a minute or two. Processing of data to develop a safer roads investment plan requires approximately 10 minutes for a typical county road system and approximately 20 minutes for state routes in a typical highway district. </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All of the 70+ countermeasures built into the software are considered for each 328-ft road segment, unless the user chooses to turn off consideration of any particular countermeasure. This reduces the possibility that any desirable countermeasure will be missed.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results provide a program of cost-effective potential infrastructure improvements to reduce fatal and serious-injury crashes, with specific countermeasures recommended for implementation at specific locations.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includes a large amount of support information and transparency of the process. It is well documented and the publications are easy to understand.</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44</a:t>
            </a:fld>
            <a:endParaRPr lang="en-US"/>
          </a:p>
        </p:txBody>
      </p:sp>
    </p:spTree>
    <p:extLst>
      <p:ext uri="{BB962C8B-B14F-4D97-AF65-F5344CB8AC3E}">
        <p14:creationId xmlns:p14="http://schemas.microsoft.com/office/powerpoint/2010/main" val="1570214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Key weaknesses or limitations of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are as follows:</a:t>
            </a:r>
          </a:p>
          <a:p>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uses crash prediction models based on the best worldwide safety research, much of which are from countries other than the U.S. Thus, the software does not use the crash prediction models most familiar to U.S. users, such as those in the HSM. However, the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provides results that are appropriate for U.S. application because the crash reduction effectiveness of specific countermeasures is likely to be similar among the U.S. and other developed countries, and the calibration process can incorporate local crash experience.</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S PGothic" pitchFamily="34" charset="-128"/>
                <a:cs typeface="MS PGothic" charset="0"/>
              </a:rPr>
              <a:t>For many agencies (especially those that do not maintain freeways), most or all of their network will always rate as poor-to-fair simply because they are two-lane facilities. However, many low-volume and/or well-maintained roads may be perfectly adequate for their expected traffic, even if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indicates they are one- to three-star roadways.</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software currently displays results in metric units (i.e., distance in km, speeds in km/h). The software has been partially customized to U.S. highway engineering terminology, and countermeasure descriptions can be displayed with U.S. customary units (i.e., lane and shoulder widths in </a:t>
            </a:r>
            <a:r>
              <a:rPr lang="en-US" sz="1200" kern="1200" dirty="0" err="1" smtClean="0">
                <a:solidFill>
                  <a:schemeClr val="tx1"/>
                </a:solidFill>
                <a:effectLst/>
                <a:latin typeface="+mn-lt"/>
                <a:ea typeface="MS PGothic" pitchFamily="34" charset="-128"/>
                <a:cs typeface="MS PGothic" charset="0"/>
              </a:rPr>
              <a:t>ft</a:t>
            </a:r>
            <a:r>
              <a:rPr lang="en-US" sz="1200" kern="1200" dirty="0" smtClean="0">
                <a:solidFill>
                  <a:schemeClr val="tx1"/>
                </a:solidFill>
                <a:effectLst/>
                <a:latin typeface="+mn-lt"/>
                <a:ea typeface="MS PGothic" pitchFamily="34" charset="-128"/>
                <a:cs typeface="MS PGothic" charset="0"/>
              </a:rPr>
              <a:t>). Further customization to U.S. customary units is expected in the future.</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45</a:t>
            </a:fld>
            <a:endParaRPr lang="en-US"/>
          </a:p>
        </p:txBody>
      </p:sp>
    </p:spTree>
    <p:extLst>
      <p:ext uri="{BB962C8B-B14F-4D97-AF65-F5344CB8AC3E}">
        <p14:creationId xmlns:p14="http://schemas.microsoft.com/office/powerpoint/2010/main" val="24725374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46</a:t>
            </a:fld>
            <a:endParaRPr lang="en-US"/>
          </a:p>
        </p:txBody>
      </p:sp>
    </p:spTree>
    <p:extLst>
      <p:ext uri="{BB962C8B-B14F-4D97-AF65-F5344CB8AC3E}">
        <p14:creationId xmlns:p14="http://schemas.microsoft.com/office/powerpoint/2010/main" val="17853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There are a number of systemic safety management approaches and software tools available to help agencies implement a systemic safety management program. Deciding which systemic safety management approach and/or software tool to use depends on several factors including:</a:t>
            </a: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Which step in the process the agency is focused on</a:t>
            </a:r>
            <a:r>
              <a:rPr lang="en-US" sz="1200" kern="1200" dirty="0" smtClean="0">
                <a:solidFill>
                  <a:schemeClr val="tx1"/>
                </a:solidFill>
                <a:effectLst/>
                <a:latin typeface="+mn-lt"/>
                <a:ea typeface="MS PGothic" pitchFamily="34" charset="-128"/>
                <a:cs typeface="MS PGothic" charset="0"/>
              </a:rPr>
              <a:t>—Some agencies may come into the process with a blank slate, needing to identify the focus crash types, facility types, and contributing factors in order to then select countermeasures. Other agencies may have already identified crash types, facility types, and countermeasures and need tools for project prioritization.</a:t>
            </a: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The availability and reliability of crash data</a:t>
            </a:r>
            <a:r>
              <a:rPr lang="en-US" sz="1200" kern="1200" dirty="0" smtClean="0">
                <a:solidFill>
                  <a:schemeClr val="tx1"/>
                </a:solidFill>
                <a:effectLst/>
                <a:latin typeface="+mn-lt"/>
                <a:ea typeface="MS PGothic" pitchFamily="34" charset="-128"/>
                <a:cs typeface="MS PGothic" charset="0"/>
              </a:rPr>
              <a:t>—One of the advantages of implementing a systemic safety management program is that location-specific crash data are not necessarily needed. However, for one of the systemic approaches and software tools, reliable crash data are required.</a:t>
            </a: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The availability and reliability of roadway inventory data</a:t>
            </a:r>
            <a:r>
              <a:rPr lang="en-US" sz="1200" kern="1200" dirty="0" smtClean="0">
                <a:solidFill>
                  <a:schemeClr val="tx1"/>
                </a:solidFill>
                <a:effectLst/>
                <a:latin typeface="+mn-lt"/>
                <a:ea typeface="MS PGothic" pitchFamily="34" charset="-128"/>
                <a:cs typeface="MS PGothic" charset="0"/>
              </a:rPr>
              <a:t>—To determine where best to implement systemic projects, roadway inventory data are needed to first identify which roadway features are associated with the highest numbers of crashes and second, where certain countermeasures are likely to be the most appropriate for installation.</a:t>
            </a: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The ability to develop and apply planning-level safety performance functions (SPFs)</a:t>
            </a:r>
            <a:r>
              <a:rPr lang="en-US" sz="1200" kern="1200" dirty="0" smtClean="0">
                <a:solidFill>
                  <a:schemeClr val="tx1"/>
                </a:solidFill>
                <a:effectLst/>
                <a:latin typeface="+mn-lt"/>
                <a:ea typeface="MS PGothic" pitchFamily="34" charset="-128"/>
                <a:cs typeface="MS PGothic" charset="0"/>
              </a:rPr>
              <a:t>—Some agencies may have already developed SPFs that can be used to implement a systemic safety management program. Other agencies may choose to develop them, or to partner with a university or consultant with the technical expertise to develop them. In some cases, the development of SPFs may be too costly. Some agencies may choose to calibrate existing SPFs developed by others.</a:t>
            </a: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The extent and type of roadway system being evaluated</a:t>
            </a:r>
            <a:r>
              <a:rPr lang="en-US" sz="1200" kern="1200" dirty="0" smtClean="0">
                <a:solidFill>
                  <a:schemeClr val="tx1"/>
                </a:solidFill>
                <a:effectLst/>
                <a:latin typeface="+mn-lt"/>
                <a:ea typeface="MS PGothic" pitchFamily="34" charset="-128"/>
                <a:cs typeface="MS PGothic" charset="0"/>
              </a:rPr>
              <a:t>—City or county-level systemic safety management often requires a different approach than state-level systemic safety because these networks often have differences in their mix of facility types, available and reliable data elements, the types of countermeasures that can be considered, and the number of projects that can be completed. In addition, states are more likely than cities or counties to have a robust safety plan in place with target crash types (and sometimes facility types and contributing factors) already identified.</a:t>
            </a: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The amount of time and resources available to develop the systemic safety project plans</a:t>
            </a:r>
            <a:r>
              <a:rPr lang="en-US" sz="1200" kern="1200" dirty="0" smtClean="0">
                <a:solidFill>
                  <a:schemeClr val="tx1"/>
                </a:solidFill>
                <a:effectLst/>
                <a:latin typeface="+mn-lt"/>
                <a:ea typeface="MS PGothic" pitchFamily="34" charset="-128"/>
                <a:cs typeface="MS PGothic" charset="0"/>
              </a:rPr>
              <a:t>—Implementing a systemic safety management approach can range from a fairly simplistic analysis and project prioritization based almost entirely on data from crash reports and published information about treatment effectiveness to a detailed, agency-specific, data-driven approach. </a:t>
            </a: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The role of systemic safety in the agency’s overall safety management program</a:t>
            </a:r>
            <a:r>
              <a:rPr lang="en-US" sz="1200" kern="1200" dirty="0" smtClean="0">
                <a:solidFill>
                  <a:schemeClr val="tx1"/>
                </a:solidFill>
                <a:effectLst/>
                <a:latin typeface="+mn-lt"/>
                <a:ea typeface="MS PGothic" pitchFamily="34" charset="-128"/>
                <a:cs typeface="MS PGothic" charset="0"/>
              </a:rPr>
              <a:t>—Agencies that want to shift a substantial amount of safety planning from crash-history-based and policy-based programs to a systemic program might be more willing to invest the time and resources.</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47</a:t>
            </a:fld>
            <a:endParaRPr lang="en-US"/>
          </a:p>
        </p:txBody>
      </p:sp>
    </p:spTree>
    <p:extLst>
      <p:ext uri="{BB962C8B-B14F-4D97-AF65-F5344CB8AC3E}">
        <p14:creationId xmlns:p14="http://schemas.microsoft.com/office/powerpoint/2010/main" val="35052708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A</a:t>
            </a:r>
            <a:r>
              <a:rPr lang="en-US" sz="1200" kern="1200" baseline="0" dirty="0" smtClean="0">
                <a:solidFill>
                  <a:schemeClr val="tx1"/>
                </a:solidFill>
                <a:effectLst/>
                <a:latin typeface="+mn-lt"/>
                <a:ea typeface="MS PGothic" pitchFamily="34" charset="-128"/>
                <a:cs typeface="MS PGothic" charset="0"/>
              </a:rPr>
              <a:t> framework and logic was developed </a:t>
            </a:r>
            <a:r>
              <a:rPr lang="en-US" sz="1200" kern="1200" dirty="0" smtClean="0">
                <a:solidFill>
                  <a:schemeClr val="tx1"/>
                </a:solidFill>
                <a:effectLst/>
                <a:latin typeface="+mn-lt"/>
                <a:ea typeface="MS PGothic" pitchFamily="34" charset="-128"/>
                <a:cs typeface="MS PGothic" charset="0"/>
              </a:rPr>
              <a:t>to help agencies select a preferred systemic safety management approach and/or software tool for implementation.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framework</a:t>
            </a:r>
            <a:r>
              <a:rPr lang="en-US" sz="1200" kern="1200" baseline="0" dirty="0" smtClean="0">
                <a:solidFill>
                  <a:schemeClr val="tx1"/>
                </a:solidFill>
                <a:effectLst/>
                <a:latin typeface="+mn-lt"/>
                <a:ea typeface="MS PGothic" pitchFamily="34" charset="-128"/>
                <a:cs typeface="MS PGothic" charset="0"/>
              </a:rPr>
              <a:t> includes </a:t>
            </a:r>
            <a:r>
              <a:rPr lang="en-US" sz="1200" kern="1200" dirty="0" smtClean="0">
                <a:solidFill>
                  <a:schemeClr val="tx1"/>
                </a:solidFill>
                <a:effectLst/>
                <a:latin typeface="+mn-lt"/>
                <a:ea typeface="MS PGothic" pitchFamily="34" charset="-128"/>
                <a:cs typeface="MS PGothic" charset="0"/>
              </a:rPr>
              <a:t>a series of questions to assist agencies in selecting a systemic safety management approach and potential software tool that will best help them meet their systemic safety program goals and needs. The questions will help an agency assess their needs, data, and resources which will then guide the agency toward a recommendation for selecting a preferred systemic safety management approach and/or software tool for implementation. The systemic safety management approaches and software tools addressed in this series of questions and guided recommendations include:</a:t>
            </a:r>
          </a:p>
          <a:p>
            <a:pPr lvl="0"/>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Application of FHWA </a:t>
            </a:r>
            <a:r>
              <a:rPr lang="en-US" sz="1200" i="1" kern="1200" dirty="0" smtClean="0">
                <a:solidFill>
                  <a:schemeClr val="tx1"/>
                </a:solidFill>
                <a:effectLst/>
                <a:latin typeface="+mn-lt"/>
                <a:ea typeface="MS PGothic" pitchFamily="34" charset="-128"/>
                <a:cs typeface="MS PGothic" charset="0"/>
              </a:rPr>
              <a:t>Systemic Tool</a:t>
            </a:r>
            <a:r>
              <a:rPr lang="en-US" sz="1200" kern="1200" dirty="0" smtClean="0">
                <a:solidFill>
                  <a:schemeClr val="tx1"/>
                </a:solidFill>
                <a:effectLst/>
                <a:latin typeface="+mn-lt"/>
                <a:ea typeface="MS PGothic" pitchFamily="34" charset="-128"/>
                <a:cs typeface="MS PGothic" charset="0"/>
              </a:rPr>
              <a:t> methodology</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Application of systemic safety management using SPFs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Application of systemic safety management using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AASHTO Safety Analyst software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Development of in-house tools to implement systemic safety management using SPFs</a:t>
            </a:r>
          </a:p>
          <a:p>
            <a:endParaRPr lang="en-US" sz="1200" kern="1200" dirty="0" smtClean="0">
              <a:solidFill>
                <a:schemeClr val="tx1"/>
              </a:solidFill>
              <a:effectLst/>
              <a:latin typeface="+mn-lt"/>
              <a:ea typeface="MS PGothic" pitchFamily="34" charset="-128"/>
              <a:cs typeface="MS PGothic" charset="0"/>
            </a:endParaRPr>
          </a:p>
          <a:p>
            <a:endParaRPr lang="en-US" sz="1200" kern="1200" dirty="0" smtClean="0">
              <a:solidFill>
                <a:schemeClr val="tx1"/>
              </a:solidFill>
              <a:effectLst/>
              <a:latin typeface="+mn-lt"/>
              <a:ea typeface="MS PGothic"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48</a:t>
            </a:fld>
            <a:endParaRPr lang="en-US"/>
          </a:p>
        </p:txBody>
      </p:sp>
    </p:spTree>
    <p:extLst>
      <p:ext uri="{BB962C8B-B14F-4D97-AF65-F5344CB8AC3E}">
        <p14:creationId xmlns:p14="http://schemas.microsoft.com/office/powerpoint/2010/main" val="2598741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This section highlights the experiences and best practices of several state and local highway agencies in implementing systemic safety programs to illustrate the application of a systemic safety approach in three main topic areas:</a:t>
            </a:r>
          </a:p>
          <a:p>
            <a:endParaRPr lang="en-US"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Applications of the three</a:t>
            </a:r>
            <a:r>
              <a:rPr lang="en-US" sz="1200" kern="1200" baseline="0" dirty="0" smtClean="0">
                <a:solidFill>
                  <a:schemeClr val="tx1"/>
                </a:solidFill>
                <a:effectLst/>
                <a:latin typeface="+mn-lt"/>
                <a:ea typeface="MS PGothic" pitchFamily="34" charset="-128"/>
                <a:cs typeface="MS PGothic" charset="0"/>
              </a:rPr>
              <a:t> primary s</a:t>
            </a:r>
            <a:r>
              <a:rPr lang="en-US" sz="1200" kern="1200" dirty="0" smtClean="0">
                <a:solidFill>
                  <a:schemeClr val="tx1"/>
                </a:solidFill>
                <a:effectLst/>
                <a:latin typeface="+mn-lt"/>
                <a:ea typeface="MS PGothic" pitchFamily="34" charset="-128"/>
                <a:cs typeface="MS PGothic" charset="0"/>
              </a:rPr>
              <a:t>ystemic safety program implementation approaches</a:t>
            </a: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Application of systemic safety by local agencies</a:t>
            </a: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Evaluation of systemic safety management programs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These case studies are presented to show a broad range of systemic safety program implementation approaches, and to provide examples of how various agencies have approached systemic safety.</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49</a:t>
            </a:fld>
            <a:endParaRPr lang="en-US"/>
          </a:p>
        </p:txBody>
      </p:sp>
    </p:spTree>
    <p:extLst>
      <p:ext uri="{BB962C8B-B14F-4D97-AF65-F5344CB8AC3E}">
        <p14:creationId xmlns:p14="http://schemas.microsoft.com/office/powerpoint/2010/main" val="392628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As a complement to their crash-history-based safety management approach, some highway agencies have incorporated a systemic safety management approach within their Highway Safety Improvement Program (HSIP) and other safety programs.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S PGothic" pitchFamily="34" charset="-128"/>
                <a:cs typeface="MS PGothic" charset="0"/>
              </a:rPr>
              <a:t>The systemic safety management approach is</a:t>
            </a:r>
            <a:r>
              <a:rPr lang="en-US" sz="1200" kern="1200" baseline="0" dirty="0" smtClean="0">
                <a:solidFill>
                  <a:schemeClr val="tx1"/>
                </a:solidFill>
                <a:effectLst/>
                <a:latin typeface="+mn-lt"/>
                <a:ea typeface="MS PGothic" pitchFamily="34" charset="-128"/>
                <a:cs typeface="MS PGothic" charset="0"/>
              </a:rPr>
              <a:t> p</a:t>
            </a:r>
            <a:r>
              <a:rPr lang="en-US" sz="1200" kern="1200" dirty="0" smtClean="0">
                <a:solidFill>
                  <a:schemeClr val="tx1"/>
                </a:solidFill>
                <a:effectLst/>
                <a:latin typeface="+mn-lt"/>
                <a:ea typeface="MS PGothic" pitchFamily="34" charset="-128"/>
                <a:cs typeface="MS PGothic" charset="0"/>
              </a:rPr>
              <a:t>roactive in nature as sites can be prioritized for safety improvements even if they do not have a history of crashes. It utilizes either crash prediction models or rating systems to prioritize opportunities to reduce crashes.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S PGothic" pitchFamily="34" charset="-128"/>
                <a:cs typeface="MS PGothic" charset="0"/>
              </a:rPr>
              <a:t>It implements proven safety treatments, primarily low cost, across a large number of sites to reduce crash potential.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5</a:t>
            </a:fld>
            <a:endParaRPr lang="en-US"/>
          </a:p>
        </p:txBody>
      </p:sp>
    </p:spTree>
    <p:extLst>
      <p:ext uri="{BB962C8B-B14F-4D97-AF65-F5344CB8AC3E}">
        <p14:creationId xmlns:p14="http://schemas.microsoft.com/office/powerpoint/2010/main" val="2063244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Since its publication in 2013, the systemic safety management approach described in the FHWA </a:t>
            </a:r>
            <a:r>
              <a:rPr lang="en-US" sz="1200" i="1" kern="1200" dirty="0" smtClean="0">
                <a:solidFill>
                  <a:schemeClr val="tx1"/>
                </a:solidFill>
                <a:effectLst/>
                <a:latin typeface="+mn-lt"/>
                <a:ea typeface="MS PGothic" pitchFamily="34" charset="-128"/>
                <a:cs typeface="MS PGothic" charset="0"/>
              </a:rPr>
              <a:t>Systemic Tool</a:t>
            </a:r>
            <a:r>
              <a:rPr lang="en-US" sz="1200" kern="1200" dirty="0" smtClean="0">
                <a:solidFill>
                  <a:schemeClr val="tx1"/>
                </a:solidFill>
                <a:effectLst/>
                <a:latin typeface="+mn-lt"/>
                <a:ea typeface="MS PGothic" pitchFamily="34" charset="-128"/>
                <a:cs typeface="MS PGothic" charset="0"/>
              </a:rPr>
              <a:t> has been utilized by several state and local agencies. This section steps through the elements of the systemic safety planning process of the </a:t>
            </a:r>
            <a:r>
              <a:rPr lang="en-US" sz="1200" i="1" kern="1200" dirty="0" smtClean="0">
                <a:solidFill>
                  <a:schemeClr val="tx1"/>
                </a:solidFill>
                <a:effectLst/>
                <a:latin typeface="+mn-lt"/>
                <a:ea typeface="MS PGothic" pitchFamily="34" charset="-128"/>
                <a:cs typeface="MS PGothic" charset="0"/>
              </a:rPr>
              <a:t>Systemic Tool</a:t>
            </a:r>
            <a:r>
              <a:rPr lang="en-US" sz="1200" kern="1200" dirty="0" smtClean="0">
                <a:solidFill>
                  <a:schemeClr val="tx1"/>
                </a:solidFill>
                <a:effectLst/>
                <a:latin typeface="+mn-lt"/>
                <a:ea typeface="MS PGothic" pitchFamily="34" charset="-128"/>
                <a:cs typeface="MS PGothic" charset="0"/>
              </a:rPr>
              <a:t>, highlighting the ways several state and local highway agencies have implemented the</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FHWA </a:t>
            </a:r>
            <a:r>
              <a:rPr lang="en-US" sz="1200" i="1" kern="1200" dirty="0" smtClean="0">
                <a:solidFill>
                  <a:schemeClr val="tx1"/>
                </a:solidFill>
                <a:effectLst/>
                <a:latin typeface="+mn-lt"/>
                <a:ea typeface="MS PGothic" pitchFamily="34" charset="-128"/>
                <a:cs typeface="MS PGothic" charset="0"/>
              </a:rPr>
              <a:t>Systemic Tool.</a:t>
            </a:r>
          </a:p>
          <a:p>
            <a:endParaRPr lang="en-US" sz="1200" i="1" kern="1200" dirty="0" smtClean="0">
              <a:solidFill>
                <a:schemeClr val="tx1"/>
              </a:solidFill>
              <a:effectLst/>
              <a:latin typeface="+mn-lt"/>
              <a:ea typeface="MS PGothic" pitchFamily="34" charset="-128"/>
            </a:endParaRPr>
          </a:p>
          <a:p>
            <a:r>
              <a:rPr lang="en-US" dirty="0" smtClean="0"/>
              <a:t>Beginning</a:t>
            </a:r>
            <a:r>
              <a:rPr lang="en-US" baseline="0" dirty="0" smtClean="0"/>
              <a:t> first with focus crash types, i</a:t>
            </a:r>
            <a:r>
              <a:rPr lang="en-US" sz="1200" kern="1200" dirty="0" smtClean="0">
                <a:solidFill>
                  <a:schemeClr val="tx1"/>
                </a:solidFill>
                <a:effectLst/>
                <a:latin typeface="+mn-lt"/>
                <a:ea typeface="MS PGothic" pitchFamily="34" charset="-128"/>
                <a:cs typeface="MS PGothic" charset="0"/>
              </a:rPr>
              <a:t>n Maine, the DOT found that 67% of severe crashes occur on two-lane rural roads and lane departure crashes represent 72% of the fatal crashes.</a:t>
            </a:r>
            <a:r>
              <a:rPr lang="en-US" sz="1200" kern="1200" baseline="0" dirty="0" smtClean="0">
                <a:solidFill>
                  <a:schemeClr val="tx1"/>
                </a:solidFill>
                <a:effectLst/>
                <a:latin typeface="+mn-lt"/>
                <a:ea typeface="MS PGothic" pitchFamily="34" charset="-128"/>
                <a:cs typeface="MS PGothic" charset="0"/>
              </a:rPr>
              <a:t> Therefore, </a:t>
            </a:r>
            <a:r>
              <a:rPr lang="en-US" sz="1200" kern="1200" baseline="0" dirty="0" err="1" smtClean="0">
                <a:solidFill>
                  <a:schemeClr val="tx1"/>
                </a:solidFill>
                <a:effectLst/>
                <a:latin typeface="+mn-lt"/>
                <a:ea typeface="MS PGothic" pitchFamily="34" charset="-128"/>
                <a:cs typeface="MS PGothic" charset="0"/>
              </a:rPr>
              <a:t>MaineDOT</a:t>
            </a:r>
            <a:r>
              <a:rPr lang="en-US" sz="1200" kern="1200" baseline="0" dirty="0" smtClean="0">
                <a:solidFill>
                  <a:schemeClr val="tx1"/>
                </a:solidFill>
                <a:effectLst/>
                <a:latin typeface="+mn-lt"/>
                <a:ea typeface="MS PGothic" pitchFamily="34" charset="-128"/>
                <a:cs typeface="MS PGothic" charset="0"/>
              </a:rPr>
              <a:t> focused on their systemic program on lane departure crashes on two-lane roads.</a:t>
            </a:r>
            <a:r>
              <a:rPr lang="en-US" sz="1200" kern="1200" dirty="0" smtClean="0">
                <a:solidFill>
                  <a:schemeClr val="tx1"/>
                </a:solidFill>
                <a:effectLst/>
                <a:latin typeface="+mn-lt"/>
                <a:ea typeface="MS PGothic" pitchFamily="34" charset="-128"/>
                <a:cs typeface="MS PGothic" charset="0"/>
              </a:rPr>
              <a:t> The Texas Department of Transportation (</a:t>
            </a:r>
            <a:r>
              <a:rPr lang="en-US" sz="1200" kern="1200" dirty="0" err="1" smtClean="0">
                <a:solidFill>
                  <a:schemeClr val="tx1"/>
                </a:solidFill>
                <a:effectLst/>
                <a:latin typeface="+mn-lt"/>
                <a:ea typeface="MS PGothic" pitchFamily="34" charset="-128"/>
                <a:cs typeface="MS PGothic" charset="0"/>
              </a:rPr>
              <a:t>TxDOT</a:t>
            </a:r>
            <a:r>
              <a:rPr lang="en-US" sz="1200" kern="1200" dirty="0" smtClean="0">
                <a:solidFill>
                  <a:schemeClr val="tx1"/>
                </a:solidFill>
                <a:effectLst/>
                <a:latin typeface="+mn-lt"/>
                <a:ea typeface="MS PGothic" pitchFamily="34" charset="-128"/>
                <a:cs typeface="MS PGothic" charset="0"/>
              </a:rPr>
              <a:t>) and Thurston County Public Works Department in Washington State also identified roadway departure crashes as a focus crash type to be addressed with a systemic safety approach because they represented a large percentage of total serious crashes.</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50</a:t>
            </a:fld>
            <a:endParaRPr lang="en-US"/>
          </a:p>
        </p:txBody>
      </p:sp>
    </p:spTree>
    <p:extLst>
      <p:ext uri="{BB962C8B-B14F-4D97-AF65-F5344CB8AC3E}">
        <p14:creationId xmlns:p14="http://schemas.microsoft.com/office/powerpoint/2010/main" val="3737372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Minnesota Department of Transportation (</a:t>
            </a:r>
            <a:r>
              <a:rPr lang="en-US" sz="1200" kern="1200" dirty="0" err="1" smtClean="0">
                <a:solidFill>
                  <a:schemeClr val="tx1"/>
                </a:solidFill>
                <a:effectLst/>
                <a:latin typeface="+mn-lt"/>
                <a:ea typeface="MS PGothic" pitchFamily="34" charset="-128"/>
                <a:cs typeface="MS PGothic" charset="0"/>
              </a:rPr>
              <a:t>MnDOT</a:t>
            </a:r>
            <a:r>
              <a:rPr lang="en-US" sz="1200" kern="1200" dirty="0" smtClean="0">
                <a:solidFill>
                  <a:schemeClr val="tx1"/>
                </a:solidFill>
                <a:effectLst/>
                <a:latin typeface="+mn-lt"/>
                <a:ea typeface="MS PGothic" pitchFamily="34" charset="-128"/>
                <a:cs typeface="MS PGothic" charset="0"/>
              </a:rPr>
              <a:t>) used a crash tree diagram to determine the crash types occurring on various facility types. The figure shows a portion of a crash tree diagram, which offers a simple visual way of disaggregating crash data by various facility attributes, such as jurisdiction, setting (i.e., rural versus urban), intersection versus non-intersection, and more.</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Using a crash tree</a:t>
            </a:r>
            <a:r>
              <a:rPr lang="en-US" sz="1200" kern="1200" baseline="0" dirty="0" smtClean="0">
                <a:solidFill>
                  <a:schemeClr val="tx1"/>
                </a:solidFill>
                <a:effectLst/>
                <a:latin typeface="+mn-lt"/>
                <a:ea typeface="MS PGothic" pitchFamily="34" charset="-128"/>
                <a:cs typeface="MS PGothic" charset="0"/>
              </a:rPr>
              <a:t> diagram,</a:t>
            </a:r>
            <a:r>
              <a:rPr lang="en-US" sz="1200" kern="1200" dirty="0" smtClean="0">
                <a:solidFill>
                  <a:schemeClr val="tx1"/>
                </a:solidFill>
                <a:effectLst/>
                <a:latin typeface="+mn-lt"/>
                <a:ea typeface="MS PGothic" pitchFamily="34" charset="-128"/>
                <a:cs typeface="MS PGothic" charset="0"/>
              </a:rPr>
              <a:t> </a:t>
            </a:r>
            <a:r>
              <a:rPr lang="en-US" sz="1200" kern="1200" dirty="0" err="1" smtClean="0">
                <a:solidFill>
                  <a:schemeClr val="tx1"/>
                </a:solidFill>
                <a:effectLst/>
                <a:latin typeface="+mn-lt"/>
                <a:ea typeface="MS PGothic" pitchFamily="34" charset="-128"/>
                <a:cs typeface="MS PGothic" charset="0"/>
              </a:rPr>
              <a:t>MnDOT</a:t>
            </a:r>
            <a:r>
              <a:rPr lang="en-US" sz="1200" kern="1200" dirty="0" smtClean="0">
                <a:solidFill>
                  <a:schemeClr val="tx1"/>
                </a:solidFill>
                <a:effectLst/>
                <a:latin typeface="+mn-lt"/>
                <a:ea typeface="MS PGothic" pitchFamily="34" charset="-128"/>
                <a:cs typeface="MS PGothic" charset="0"/>
              </a:rPr>
              <a:t> determined that approximately 70% of severe pedestrian and bicycle crashes occur at urban intersections of county state aid highways (CSAH) and county roads (CR), especially signalized intersections. Because their network includes over 1500 signalized intersections, with only a few exhibiting any recent pedestrian or bicycle crash history, a traditional hot-spot approach was not considered appropriate to mitigate potential pedestrian and bicycle crashes. As a result, this facility type (i.e., urban intersections of CSAH/CR) was selected as a key focus facility type for the systemic safety application.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51</a:t>
            </a:fld>
            <a:endParaRPr lang="en-US"/>
          </a:p>
        </p:txBody>
      </p:sp>
    </p:spTree>
    <p:extLst>
      <p:ext uri="{BB962C8B-B14F-4D97-AF65-F5344CB8AC3E}">
        <p14:creationId xmlns:p14="http://schemas.microsoft.com/office/powerpoint/2010/main" val="2802553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To develop a score for ranking the contributing factors under consideration, </a:t>
            </a:r>
            <a:r>
              <a:rPr lang="en-US" sz="1200" kern="1200" dirty="0" err="1" smtClean="0">
                <a:solidFill>
                  <a:schemeClr val="tx1"/>
                </a:solidFill>
                <a:effectLst/>
                <a:latin typeface="+mn-lt"/>
                <a:ea typeface="MS PGothic" pitchFamily="34" charset="-128"/>
                <a:cs typeface="MS PGothic" charset="0"/>
              </a:rPr>
              <a:t>MaineDOT</a:t>
            </a:r>
            <a:r>
              <a:rPr lang="en-US" sz="1200" kern="1200" dirty="0" smtClean="0">
                <a:solidFill>
                  <a:schemeClr val="tx1"/>
                </a:solidFill>
                <a:effectLst/>
                <a:latin typeface="+mn-lt"/>
                <a:ea typeface="MS PGothic" pitchFamily="34" charset="-128"/>
                <a:cs typeface="MS PGothic" charset="0"/>
              </a:rPr>
              <a:t> used crash and exposure percentages to compute a “risk ratio”. The table here lists the contributing factors with the highest risk ratio scores. The table shows that horizontal curvature sharper than 4 degrees (vs flatter curves) scored highest. Based on this information, </a:t>
            </a:r>
            <a:r>
              <a:rPr lang="en-US" sz="1200" kern="1200" dirty="0" err="1" smtClean="0">
                <a:solidFill>
                  <a:schemeClr val="tx1"/>
                </a:solidFill>
                <a:effectLst/>
                <a:latin typeface="+mn-lt"/>
                <a:ea typeface="MS PGothic" pitchFamily="34" charset="-128"/>
                <a:cs typeface="MS PGothic" charset="0"/>
              </a:rPr>
              <a:t>MaineDOT</a:t>
            </a:r>
            <a:r>
              <a:rPr lang="en-US" sz="1200" kern="1200" dirty="0" smtClean="0">
                <a:solidFill>
                  <a:schemeClr val="tx1"/>
                </a:solidFill>
                <a:effectLst/>
                <a:latin typeface="+mn-lt"/>
                <a:ea typeface="MS PGothic" pitchFamily="34" charset="-128"/>
                <a:cs typeface="MS PGothic" charset="0"/>
              </a:rPr>
              <a:t> focused its systemic treatment of run-off-road crashes on horizontal curves sharper than 4 degrees (1,400-ft radius).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52</a:t>
            </a:fld>
            <a:endParaRPr lang="en-US"/>
          </a:p>
        </p:txBody>
      </p:sp>
    </p:spTree>
    <p:extLst>
      <p:ext uri="{BB962C8B-B14F-4D97-AF65-F5344CB8AC3E}">
        <p14:creationId xmlns:p14="http://schemas.microsoft.com/office/powerpoint/2010/main" val="41264464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In order to screen and prioritize candidate locations for potential countermeasure implementation, a safety assessment is conducted. This assessment uses roadway and traffic data to characterize the potential for a severe focus crash to occur at a given location or along a given segment of roadway based on certain characteristics present at these network elements. The presence of crash contributing factors at these locations is scored, tabulated, and used to prioritize locations with a high number of crash contributing factors present.</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A sample of such an assessment conducted by </a:t>
            </a:r>
            <a:r>
              <a:rPr lang="en-US" sz="1200" kern="1200" dirty="0" err="1" smtClean="0">
                <a:solidFill>
                  <a:schemeClr val="tx1"/>
                </a:solidFill>
                <a:effectLst/>
                <a:latin typeface="+mn-lt"/>
                <a:ea typeface="MS PGothic" pitchFamily="34" charset="-128"/>
                <a:cs typeface="MS PGothic" charset="0"/>
              </a:rPr>
              <a:t>MnDOT</a:t>
            </a:r>
            <a:r>
              <a:rPr lang="en-US" sz="1200" kern="1200" dirty="0" smtClean="0">
                <a:solidFill>
                  <a:schemeClr val="tx1"/>
                </a:solidFill>
                <a:effectLst/>
                <a:latin typeface="+mn-lt"/>
                <a:ea typeface="MS PGothic" pitchFamily="34" charset="-128"/>
                <a:cs typeface="MS PGothic" charset="0"/>
              </a:rPr>
              <a:t> during a 2019 systemic safety analysis is shown here which summarizes the safety assessment results for a single horizontal curve, indicating the presence of various crash contributing factors, such as a curve radius between 500 </a:t>
            </a:r>
            <a:r>
              <a:rPr lang="en-US" sz="1200" kern="1200" dirty="0" err="1" smtClean="0">
                <a:solidFill>
                  <a:schemeClr val="tx1"/>
                </a:solidFill>
                <a:effectLst/>
                <a:latin typeface="+mn-lt"/>
                <a:ea typeface="MS PGothic" pitchFamily="34" charset="-128"/>
                <a:cs typeface="MS PGothic" charset="0"/>
              </a:rPr>
              <a:t>ft</a:t>
            </a:r>
            <a:r>
              <a:rPr lang="en-US" sz="1200" kern="1200" dirty="0" smtClean="0">
                <a:solidFill>
                  <a:schemeClr val="tx1"/>
                </a:solidFill>
                <a:effectLst/>
                <a:latin typeface="+mn-lt"/>
                <a:ea typeface="MS PGothic" pitchFamily="34" charset="-128"/>
                <a:cs typeface="MS PGothic" charset="0"/>
              </a:rPr>
              <a:t> and 1,400 </a:t>
            </a:r>
            <a:r>
              <a:rPr lang="en-US" sz="1200" kern="1200" dirty="0" err="1" smtClean="0">
                <a:solidFill>
                  <a:schemeClr val="tx1"/>
                </a:solidFill>
                <a:effectLst/>
                <a:latin typeface="+mn-lt"/>
                <a:ea typeface="MS PGothic" pitchFamily="34" charset="-128"/>
                <a:cs typeface="MS PGothic" charset="0"/>
              </a:rPr>
              <a:t>ft</a:t>
            </a:r>
            <a:r>
              <a:rPr lang="en-US" sz="1200" kern="1200" dirty="0" smtClean="0">
                <a:solidFill>
                  <a:schemeClr val="tx1"/>
                </a:solidFill>
                <a:effectLst/>
                <a:latin typeface="+mn-lt"/>
                <a:ea typeface="MS PGothic" pitchFamily="34" charset="-128"/>
                <a:cs typeface="MS PGothic" charset="0"/>
              </a:rPr>
              <a:t>, a cross section width between 28 and 34 </a:t>
            </a:r>
            <a:r>
              <a:rPr lang="en-US" sz="1200" kern="1200" dirty="0" err="1" smtClean="0">
                <a:solidFill>
                  <a:schemeClr val="tx1"/>
                </a:solidFill>
                <a:effectLst/>
                <a:latin typeface="+mn-lt"/>
                <a:ea typeface="MS PGothic" pitchFamily="34" charset="-128"/>
                <a:cs typeface="MS PGothic" charset="0"/>
              </a:rPr>
              <a:t>ft</a:t>
            </a:r>
            <a:r>
              <a:rPr lang="en-US" sz="1200" kern="1200" dirty="0" smtClean="0">
                <a:solidFill>
                  <a:schemeClr val="tx1"/>
                </a:solidFill>
                <a:effectLst/>
                <a:latin typeface="+mn-lt"/>
                <a:ea typeface="MS PGothic" pitchFamily="34" charset="-128"/>
                <a:cs typeface="MS PGothic" charset="0"/>
              </a:rPr>
              <a:t>, and the absence of lighting with a star.</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number of stars associated with each location is used to rank locations based on the presence of identified crash contributing factors. Locations that have a number of stars (i.e., crash contributing factors) that exceeds a determined threshold are considered high-priority sites for improvement. </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53</a:t>
            </a:fld>
            <a:endParaRPr lang="en-US"/>
          </a:p>
        </p:txBody>
      </p:sp>
    </p:spTree>
    <p:extLst>
      <p:ext uri="{BB962C8B-B14F-4D97-AF65-F5344CB8AC3E}">
        <p14:creationId xmlns:p14="http://schemas.microsoft.com/office/powerpoint/2010/main" val="30080666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The Texas Department of Transportation (</a:t>
            </a:r>
            <a:r>
              <a:rPr lang="en-US" sz="1200" kern="1200" dirty="0" err="1" smtClean="0">
                <a:solidFill>
                  <a:schemeClr val="tx1"/>
                </a:solidFill>
                <a:effectLst/>
                <a:latin typeface="+mn-lt"/>
                <a:ea typeface="MS PGothic" pitchFamily="34" charset="-128"/>
                <a:cs typeface="MS PGothic" charset="0"/>
              </a:rPr>
              <a:t>TxDOT</a:t>
            </a:r>
            <a:r>
              <a:rPr lang="en-US" sz="1200" kern="1200" dirty="0" smtClean="0">
                <a:solidFill>
                  <a:schemeClr val="tx1"/>
                </a:solidFill>
                <a:effectLst/>
                <a:latin typeface="+mn-lt"/>
                <a:ea typeface="MS PGothic" pitchFamily="34" charset="-128"/>
                <a:cs typeface="MS PGothic" charset="0"/>
              </a:rPr>
              <a:t>) used a unique weighting method to prioritize sites in their 2017 systemic safety analysis for pedestrian safety improvements. The process uses an assessment of overrepresentation of target crashes (e.g., pedestrian crashes) associated with different location attributes, such as median type (no median, unprotected, curbed barrier), number of lanes (1 or 2, 3 or 4, 5 or more), or traffic volume (low, moderate, high), assigning weights to each attribute which are then summed for each location. As a result, each location has a weighted score based on its unique combination of attributes, with all locations being ranked based on these computed scores. This method creates a data-driven process to rank locations based on crash contributing factors which have been shown to correlate with high frequencies of pedestrian crashes relative to other crash types. It also can capture the relative influence of different types of crash contributing factors which have different levels of correlation with safety performance, such as various types of medians or pavement widths, providing for more possible scoring outcomes than a binary method which indicates the presence or absence of a defined crash contributing factor. The</a:t>
            </a:r>
            <a:r>
              <a:rPr lang="en-US" sz="1200" kern="1200" baseline="0" dirty="0" smtClean="0">
                <a:solidFill>
                  <a:schemeClr val="tx1"/>
                </a:solidFill>
                <a:effectLst/>
                <a:latin typeface="+mn-lt"/>
                <a:ea typeface="MS PGothic" pitchFamily="34" charset="-128"/>
                <a:cs typeface="MS PGothic" charset="0"/>
              </a:rPr>
              <a:t> table here </a:t>
            </a:r>
            <a:r>
              <a:rPr lang="en-US" sz="1200" kern="1200" dirty="0" smtClean="0">
                <a:solidFill>
                  <a:schemeClr val="tx1"/>
                </a:solidFill>
                <a:effectLst/>
                <a:latin typeface="+mn-lt"/>
                <a:ea typeface="MS PGothic" pitchFamily="34" charset="-128"/>
                <a:cs typeface="MS PGothic" charset="0"/>
              </a:rPr>
              <a:t>lists the weighting factor values used in the weight calculation formula.</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54</a:t>
            </a:fld>
            <a:endParaRPr lang="en-US"/>
          </a:p>
        </p:txBody>
      </p:sp>
    </p:spTree>
    <p:extLst>
      <p:ext uri="{BB962C8B-B14F-4D97-AF65-F5344CB8AC3E}">
        <p14:creationId xmlns:p14="http://schemas.microsoft.com/office/powerpoint/2010/main" val="39806722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This table presents</a:t>
            </a:r>
            <a:r>
              <a:rPr lang="en-US" sz="1200" kern="1200" baseline="0" dirty="0" smtClean="0">
                <a:solidFill>
                  <a:schemeClr val="tx1"/>
                </a:solidFill>
                <a:effectLst/>
                <a:latin typeface="+mn-lt"/>
                <a:ea typeface="MS PGothic" pitchFamily="34" charset="-128"/>
                <a:cs typeface="MS PGothic" charset="0"/>
              </a:rPr>
              <a:t> a</a:t>
            </a:r>
            <a:r>
              <a:rPr lang="en-US" sz="1200" kern="1200" dirty="0" smtClean="0">
                <a:solidFill>
                  <a:schemeClr val="tx1"/>
                </a:solidFill>
                <a:effectLst/>
                <a:latin typeface="+mn-lt"/>
                <a:ea typeface="MS PGothic" pitchFamily="34" charset="-128"/>
                <a:cs typeface="MS PGothic" charset="0"/>
              </a:rPr>
              <a:t> summary of the weights</a:t>
            </a:r>
            <a:r>
              <a:rPr lang="en-US" sz="1200" kern="1200" baseline="0" dirty="0" smtClean="0">
                <a:solidFill>
                  <a:schemeClr val="tx1"/>
                </a:solidFill>
                <a:effectLst/>
                <a:latin typeface="+mn-lt"/>
                <a:ea typeface="MS PGothic" pitchFamily="34" charset="-128"/>
                <a:cs typeface="MS PGothic" charset="0"/>
              </a:rPr>
              <a:t> for the respective contributing factors,</a:t>
            </a:r>
            <a:r>
              <a:rPr lang="en-US" sz="1200" kern="1200" dirty="0" smtClean="0">
                <a:solidFill>
                  <a:schemeClr val="tx1"/>
                </a:solidFill>
                <a:effectLst/>
                <a:latin typeface="+mn-lt"/>
                <a:ea typeface="MS PGothic" pitchFamily="34" charset="-128"/>
                <a:cs typeface="MS PGothic" charset="0"/>
              </a:rPr>
              <a:t> calculated based on historic pedestrian crash data and based on the methodology developed by </a:t>
            </a:r>
            <a:r>
              <a:rPr lang="en-US" sz="1200" kern="1200" dirty="0" err="1" smtClean="0">
                <a:solidFill>
                  <a:schemeClr val="tx1"/>
                </a:solidFill>
                <a:effectLst/>
                <a:latin typeface="+mn-lt"/>
                <a:ea typeface="MS PGothic" pitchFamily="34" charset="-128"/>
                <a:cs typeface="MS PGothic" charset="0"/>
              </a:rPr>
              <a:t>TxDOT</a:t>
            </a:r>
            <a:r>
              <a:rPr lang="en-US" sz="1200" kern="1200" baseline="0" dirty="0" smtClean="0">
                <a:solidFill>
                  <a:schemeClr val="tx1"/>
                </a:solidFill>
                <a:effectLst/>
                <a:latin typeface="+mn-lt"/>
                <a:ea typeface="MS PGothic" pitchFamily="34" charset="-128"/>
                <a:cs typeface="MS PGothic" charset="0"/>
              </a:rPr>
              <a:t> to prioritize pedestrian improvements</a:t>
            </a:r>
            <a:r>
              <a:rPr lang="en-US" sz="1200" kern="1200" dirty="0" smtClean="0">
                <a:solidFill>
                  <a:schemeClr val="tx1"/>
                </a:solidFill>
                <a:effectLst/>
                <a:latin typeface="+mn-lt"/>
                <a:ea typeface="MS PGothic" pitchFamily="34" charset="-128"/>
                <a:cs typeface="MS PGothic" charset="0"/>
              </a:rPr>
              <a:t>.</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55</a:t>
            </a:fld>
            <a:endParaRPr lang="en-US"/>
          </a:p>
        </p:txBody>
      </p:sp>
    </p:spTree>
    <p:extLst>
      <p:ext uri="{BB962C8B-B14F-4D97-AF65-F5344CB8AC3E}">
        <p14:creationId xmlns:p14="http://schemas.microsoft.com/office/powerpoint/2010/main" val="737059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In Washington State, the first systemic treatment project deployed was cable median barrier along freeway segments in 1995. This medium-cost strategy is used to reduce severe roadway departure crashes, being especially effective in addressing cross-median head-on collisions. Since then, Washington State DOT, along with </a:t>
            </a:r>
            <a:r>
              <a:rPr lang="en-US" sz="1200" kern="1200" dirty="0" err="1" smtClean="0">
                <a:solidFill>
                  <a:schemeClr val="tx1"/>
                </a:solidFill>
                <a:effectLst/>
                <a:latin typeface="+mn-lt"/>
                <a:ea typeface="MS PGothic" pitchFamily="34" charset="-128"/>
                <a:cs typeface="MS PGothic" charset="0"/>
              </a:rPr>
              <a:t>MaineDOT</a:t>
            </a:r>
            <a:r>
              <a:rPr lang="en-US" sz="1200" kern="1200" dirty="0" smtClean="0">
                <a:solidFill>
                  <a:schemeClr val="tx1"/>
                </a:solidFill>
                <a:effectLst/>
                <a:latin typeface="+mn-lt"/>
                <a:ea typeface="MS PGothic" pitchFamily="34" charset="-128"/>
                <a:cs typeface="MS PGothic" charset="0"/>
              </a:rPr>
              <a:t> and many other state and local agencies, have performed systemic deployment of centerline and shoulder rumble strips, targeting roadway departure crashes on rural roads. Maine, in particular, reviewed the benefit-cost ratio of improved striping, curve signing, edge line and centerline rumble strips to determine the most appropriate treatment for sites selected.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Several countermeasures that agencies have implemented as part of their systemic safety management projects are listed</a:t>
            </a:r>
            <a:r>
              <a:rPr lang="en-US" sz="1200" kern="1200" baseline="0" dirty="0" smtClean="0">
                <a:solidFill>
                  <a:schemeClr val="tx1"/>
                </a:solidFill>
                <a:effectLst/>
                <a:latin typeface="+mn-lt"/>
                <a:ea typeface="MS PGothic" pitchFamily="34" charset="-128"/>
                <a:cs typeface="MS PGothic" charset="0"/>
              </a:rPr>
              <a:t> here</a:t>
            </a:r>
            <a:r>
              <a:rPr lang="en-US" sz="1200" kern="1200" dirty="0" smtClean="0">
                <a:solidFill>
                  <a:schemeClr val="tx1"/>
                </a:solidFill>
                <a:effectLst/>
                <a:latin typeface="+mn-lt"/>
                <a:ea typeface="MS PGothic" pitchFamily="34" charset="-128"/>
                <a:cs typeface="MS PGothic" charset="0"/>
              </a:rPr>
              <a:t>.</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56</a:t>
            </a:fld>
            <a:endParaRPr lang="en-US"/>
          </a:p>
        </p:txBody>
      </p:sp>
    </p:spTree>
    <p:extLst>
      <p:ext uri="{BB962C8B-B14F-4D97-AF65-F5344CB8AC3E}">
        <p14:creationId xmlns:p14="http://schemas.microsoft.com/office/powerpoint/2010/main" val="23214656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To determine which candidate locations receive different treatments, a decision-making framework should be established. It should be based on the potential countermeasures as well as crash contributing factors and other characteristics of each candidate location which impact the applicability, effectiveness, and viability of each treatment. Additionally, project cost, agency policy, and program goals should be considered during the project selection process. A sample framework in the form of a decision tree is presented here. This flow chart shows a portion of the decision-making logic developed by </a:t>
            </a:r>
            <a:r>
              <a:rPr lang="en-US" sz="1200" kern="1200" dirty="0" err="1" smtClean="0">
                <a:solidFill>
                  <a:schemeClr val="tx1"/>
                </a:solidFill>
                <a:effectLst/>
                <a:latin typeface="+mn-lt"/>
                <a:ea typeface="MS PGothic" pitchFamily="34" charset="-128"/>
                <a:cs typeface="MS PGothic" charset="0"/>
              </a:rPr>
              <a:t>MnDOT</a:t>
            </a:r>
            <a:r>
              <a:rPr lang="en-US" sz="1200" kern="1200" dirty="0" smtClean="0">
                <a:solidFill>
                  <a:schemeClr val="tx1"/>
                </a:solidFill>
                <a:effectLst/>
                <a:latin typeface="+mn-lt"/>
                <a:ea typeface="MS PGothic" pitchFamily="34" charset="-128"/>
                <a:cs typeface="MS PGothic" charset="0"/>
              </a:rPr>
              <a:t> to support project selection for rural intersections in their 2019 systemic analysis.</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57</a:t>
            </a:fld>
            <a:endParaRPr lang="en-US"/>
          </a:p>
        </p:txBody>
      </p:sp>
    </p:spTree>
    <p:extLst>
      <p:ext uri="{BB962C8B-B14F-4D97-AF65-F5344CB8AC3E}">
        <p14:creationId xmlns:p14="http://schemas.microsoft.com/office/powerpoint/2010/main" val="29364534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Some agencies have used SPFs to help implement their systemic safety program. A systemic safety analysis using SPFs can be designed to suit the specific needs of an agency or project, as well as specific circumstances, limitations, and goals. Some of these processes are similar to those outlined in the </a:t>
            </a:r>
            <a:r>
              <a:rPr lang="en-US" sz="1200" i="1" kern="1200" dirty="0" smtClean="0">
                <a:solidFill>
                  <a:schemeClr val="tx1"/>
                </a:solidFill>
                <a:effectLst/>
                <a:latin typeface="+mn-lt"/>
                <a:ea typeface="MS PGothic" pitchFamily="34" charset="-128"/>
                <a:cs typeface="MS PGothic" charset="0"/>
              </a:rPr>
              <a:t>Systemic Tool</a:t>
            </a:r>
            <a:r>
              <a:rPr lang="en-US" sz="1200" kern="1200" dirty="0" smtClean="0">
                <a:solidFill>
                  <a:schemeClr val="tx1"/>
                </a:solidFill>
                <a:effectLst/>
                <a:latin typeface="+mn-lt"/>
                <a:ea typeface="MS PGothic" pitchFamily="34" charset="-128"/>
                <a:cs typeface="MS PGothic" charset="0"/>
              </a:rPr>
              <a:t>, focusing on reducing target crash types and the selection of countermeasures to address the target crash types. Another approach begins with an identified countermeasure and uses a systemic process to identify the locations where installation of the countermeasure would likely have the greatest benefit.</a:t>
            </a:r>
          </a:p>
          <a:p>
            <a:endParaRPr lang="en-US" dirty="0" smtClean="0"/>
          </a:p>
          <a:p>
            <a:r>
              <a:rPr lang="en-US" sz="1200" kern="1200" dirty="0" smtClean="0">
                <a:solidFill>
                  <a:schemeClr val="tx1"/>
                </a:solidFill>
                <a:effectLst/>
                <a:latin typeface="+mn-lt"/>
                <a:ea typeface="MS PGothic" pitchFamily="34" charset="-128"/>
                <a:cs typeface="MS PGothic" charset="0"/>
              </a:rPr>
              <a:t>Kentucky Transportation Cabinet (KYTC) worked closely with the University of Kentucky to develop SPFs, similar to those in Part B of the HSM, for systemic safety management. SPFs were developed for seven roadway types in Kentucky to identify locations most likely to see a safety benefit due to the installation of cable median barrier (see figure here). </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58</a:t>
            </a:fld>
            <a:endParaRPr lang="en-US"/>
          </a:p>
        </p:txBody>
      </p:sp>
    </p:spTree>
    <p:extLst>
      <p:ext uri="{BB962C8B-B14F-4D97-AF65-F5344CB8AC3E}">
        <p14:creationId xmlns:p14="http://schemas.microsoft.com/office/powerpoint/2010/main" val="39653343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In recent years, Illinois Department of Transportation (IDOT) made an effort to broadly deploy rumble strips on rural two-lane roadways across the state. This countermeasure was selected as a low-cost solution that has proven highly effective in reducing roadway departure crashes. Because of the breadth of the agency’s network of target facilities, it was necessary to identify a simple, systemic, method for prioritizing locations for deployment to produce the greatest improvements over time.</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A prioritization process was developed that utilized a network screening SPF to compute the potential for safety improvement on all state jurisdiction rural two-lane roads with speed limits of 50 mph or greater, which was the target facility for the assessment. These results were used to rank locations based on expected frequencies of head-on and sideswipe, opposing-direction crashes for centerline rumble strips and overturned and fixed-object crashes for shoulder rumble strips.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This map shows the locations where rumble strips were subsequently installed during the years following the assessment.</a:t>
            </a: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59</a:t>
            </a:fld>
            <a:endParaRPr lang="en-US"/>
          </a:p>
        </p:txBody>
      </p:sp>
    </p:spTree>
    <p:extLst>
      <p:ext uri="{BB962C8B-B14F-4D97-AF65-F5344CB8AC3E}">
        <p14:creationId xmlns:p14="http://schemas.microsoft.com/office/powerpoint/2010/main" val="327484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objectives of  NCHRP Project 17-77 were to develop a guide and training materials to assist state departments of transportation (DOTs), metropolitan planning organizations (MPOs), local agencies, and other safety practitioners to better understand, use, and implement quantitative approaches to systemic safety analysis. </a:t>
            </a:r>
          </a:p>
          <a:p>
            <a:endParaRPr lang="en-US" sz="1200" kern="1200" dirty="0" smtClean="0">
              <a:solidFill>
                <a:schemeClr val="tx1"/>
              </a:solidFill>
              <a:effectLst/>
              <a:latin typeface="+mn-lt"/>
              <a:ea typeface="MS PGothic" pitchFamily="34" charset="-128"/>
            </a:endParaRPr>
          </a:p>
          <a:p>
            <a:pPr lvl="0"/>
            <a:r>
              <a:rPr lang="en-US" sz="1200" kern="1200" dirty="0" smtClean="0">
                <a:solidFill>
                  <a:schemeClr val="tx1"/>
                </a:solidFill>
                <a:effectLst/>
                <a:latin typeface="+mn-lt"/>
                <a:ea typeface="MS PGothic" pitchFamily="34" charset="-128"/>
                <a:cs typeface="MS PGothic" charset="0"/>
              </a:rPr>
              <a:t>The scope involved:</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Define quantitative approaches to systemic safety analysis and distinguish them from other approaches for identifying safety improvements such as the traditional crash-history-based (e.g., “hot-spot”) and policy-based approaches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Communicate the benefits of quantitative approaches to systemic safety analysis for identifying safety improvements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Provide a review of existing methods and tools to conduct quantitative approaches to systemic safety analysis, including the FHWA </a:t>
            </a:r>
            <a:r>
              <a:rPr lang="en-US" sz="1200" i="1" kern="1200" dirty="0" smtClean="0">
                <a:solidFill>
                  <a:schemeClr val="tx1"/>
                </a:solidFill>
                <a:effectLst/>
                <a:latin typeface="+mn-lt"/>
                <a:ea typeface="MS PGothic" pitchFamily="34" charset="-128"/>
                <a:cs typeface="MS PGothic" charset="0"/>
              </a:rPr>
              <a:t>Systemic Safety Project Selection Tool</a:t>
            </a:r>
            <a:r>
              <a:rPr lang="en-US" sz="1200" kern="1200" dirty="0" smtClean="0">
                <a:solidFill>
                  <a:schemeClr val="tx1"/>
                </a:solidFill>
                <a:effectLst/>
                <a:latin typeface="+mn-lt"/>
                <a:ea typeface="MS PGothic" pitchFamily="34" charset="-128"/>
                <a:cs typeface="MS PGothic" charset="0"/>
              </a:rPr>
              <a:t>, U.S. Road Assessment Program software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Tools and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and </a:t>
            </a:r>
            <a:r>
              <a:rPr lang="en-US" sz="1200" kern="1200" dirty="0" err="1" smtClean="0">
                <a:solidFill>
                  <a:schemeClr val="tx1"/>
                </a:solidFill>
                <a:effectLst/>
                <a:latin typeface="+mn-lt"/>
                <a:ea typeface="MS PGothic" pitchFamily="34" charset="-128"/>
                <a:cs typeface="MS PGothic" charset="0"/>
              </a:rPr>
              <a:t>AASHTOWare</a:t>
            </a:r>
            <a:r>
              <a:rPr lang="en-US" sz="1200" kern="1200" dirty="0" smtClean="0">
                <a:solidFill>
                  <a:schemeClr val="tx1"/>
                </a:solidFill>
                <a:effectLst/>
                <a:latin typeface="+mn-lt"/>
                <a:ea typeface="MS PGothic" pitchFamily="34" charset="-128"/>
                <a:cs typeface="MS PGothic" charset="0"/>
              </a:rPr>
              <a:t> Safety Analyst, addressing:</a:t>
            </a:r>
          </a:p>
          <a:p>
            <a:pPr marL="628650" lvl="1"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Data needs, capabilities,</a:t>
            </a:r>
            <a:r>
              <a:rPr lang="en-US" sz="1200" kern="1200" baseline="0" dirty="0" smtClean="0">
                <a:solidFill>
                  <a:schemeClr val="tx1"/>
                </a:solidFill>
                <a:effectLst/>
                <a:latin typeface="+mn-lt"/>
                <a:ea typeface="MS PGothic" pitchFamily="34" charset="-128"/>
                <a:cs typeface="MS PGothic" charset="0"/>
              </a:rPr>
              <a:t> and appropriate applications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Recommend or develop methods that agencies may use to evaluate the results (i.e., safety impacts) of improvements implemented using quantitative approaches to systemic safety analysis</a:t>
            </a:r>
            <a:endParaRPr lang="en-US" sz="12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Identify</a:t>
            </a:r>
            <a:r>
              <a:rPr lang="en-US" sz="1200" kern="1200" baseline="0" dirty="0" smtClean="0">
                <a:solidFill>
                  <a:schemeClr val="tx1"/>
                </a:solidFill>
                <a:effectLst/>
                <a:latin typeface="+mn-lt"/>
                <a:ea typeface="MS PGothic" pitchFamily="34" charset="-128"/>
                <a:cs typeface="MS PGothic" charset="0"/>
              </a:rPr>
              <a:t> best practices through case studies</a:t>
            </a:r>
            <a:endParaRPr lang="en-US"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6</a:t>
            </a:fld>
            <a:endParaRPr lang="en-US"/>
          </a:p>
        </p:txBody>
      </p:sp>
    </p:spTree>
    <p:extLst>
      <p:ext uri="{BB962C8B-B14F-4D97-AF65-F5344CB8AC3E}">
        <p14:creationId xmlns:p14="http://schemas.microsoft.com/office/powerpoint/2010/main" val="23363693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In 2013, the Utah DOT chose to implement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program, because it was presented to them as a less resource-intense alternative to Safety Analyst. Utah DOT drove a </a:t>
            </a:r>
            <a:r>
              <a:rPr lang="en-US" sz="1200" kern="1200" dirty="0" err="1" smtClean="0">
                <a:solidFill>
                  <a:schemeClr val="tx1"/>
                </a:solidFill>
                <a:effectLst/>
                <a:latin typeface="+mn-lt"/>
                <a:ea typeface="MS PGothic" pitchFamily="34" charset="-128"/>
                <a:cs typeface="MS PGothic" charset="0"/>
              </a:rPr>
              <a:t>lidar</a:t>
            </a:r>
            <a:r>
              <a:rPr lang="en-US" sz="1200" kern="1200" dirty="0" smtClean="0">
                <a:solidFill>
                  <a:schemeClr val="tx1"/>
                </a:solidFill>
                <a:effectLst/>
                <a:latin typeface="+mn-lt"/>
                <a:ea typeface="MS PGothic" pitchFamily="34" charset="-128"/>
                <a:cs typeface="MS PGothic" charset="0"/>
              </a:rPr>
              <a:t>-equipped van along all of their state-managed highways and collected data that they then reduced, coded, and input into the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The data collected using the van provide approximately 80% of the data required by the software. Some additional data, such as location of bike routes, were pulled from planning data. A university was hired to reduce street-view imagery of the network and gather the remaining data, and then to perform a quality control analysis and validate all of the data.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program provided Utah DOT with a star rating for all their state-managed highways as well as recommendations for safety countermeasures along each 328-ft segment of that roadway network. </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60</a:t>
            </a:fld>
            <a:endParaRPr lang="en-US"/>
          </a:p>
        </p:txBody>
      </p:sp>
    </p:spTree>
    <p:extLst>
      <p:ext uri="{BB962C8B-B14F-4D97-AF65-F5344CB8AC3E}">
        <p14:creationId xmlns:p14="http://schemas.microsoft.com/office/powerpoint/2010/main" val="39557684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This map illustrates the star ratings assigned to state-maintained roads (non-interstates) around Salt Lake City and Provo, Utah, based on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methodology.</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61</a:t>
            </a:fld>
            <a:endParaRPr lang="en-US"/>
          </a:p>
        </p:txBody>
      </p:sp>
    </p:spTree>
    <p:extLst>
      <p:ext uri="{BB962C8B-B14F-4D97-AF65-F5344CB8AC3E}">
        <p14:creationId xmlns:p14="http://schemas.microsoft.com/office/powerpoint/2010/main" val="37021217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In Utah, the DOT central office aids the four regional offices in selecting and prioritizing safety projects. Generally, the regions identify projects they would like to complete and send their recommendations to the central office, where staff evaluate those projects to determine the benefit-cost ratio. The benefit-cost ratio is calculated using three methodologies:</a:t>
            </a:r>
          </a:p>
          <a:p>
            <a:pPr lvl="0"/>
            <a:endParaRPr lang="en-US" sz="1200" kern="1200" dirty="0" smtClean="0">
              <a:solidFill>
                <a:schemeClr val="tx1"/>
              </a:solidFill>
              <a:effectLst/>
              <a:latin typeface="+mn-lt"/>
              <a:ea typeface="MS PGothic" pitchFamily="34" charset="-128"/>
              <a:cs typeface="MS PGothic" charset="0"/>
            </a:endParaRPr>
          </a:p>
          <a:p>
            <a:pPr marL="228600" lvl="0" indent="-228600">
              <a:buFont typeface="+mj-lt"/>
              <a:buAutoNum type="arabicPeriod"/>
            </a:pPr>
            <a:r>
              <a:rPr lang="en-US" sz="1200" kern="1200" dirty="0" smtClean="0">
                <a:solidFill>
                  <a:schemeClr val="tx1"/>
                </a:solidFill>
                <a:effectLst/>
                <a:latin typeface="+mn-lt"/>
                <a:ea typeface="MS PGothic" pitchFamily="34" charset="-128"/>
                <a:cs typeface="MS PGothic" charset="0"/>
              </a:rPr>
              <a:t>Calculate expected crash reduction using HSM predictive methodology, where available</a:t>
            </a:r>
          </a:p>
          <a:p>
            <a:pPr marL="228600" lvl="0" indent="-228600">
              <a:buFont typeface="+mj-lt"/>
              <a:buAutoNum type="arabicPeriod"/>
            </a:pPr>
            <a:r>
              <a:rPr lang="en-US" sz="1200" kern="1200" dirty="0" smtClean="0">
                <a:solidFill>
                  <a:schemeClr val="tx1"/>
                </a:solidFill>
                <a:effectLst/>
                <a:latin typeface="+mn-lt"/>
                <a:ea typeface="MS PGothic" pitchFamily="34" charset="-128"/>
                <a:cs typeface="MS PGothic" charset="0"/>
              </a:rPr>
              <a:t>Apply a CMF to the average number of crashes from the past three years</a:t>
            </a:r>
          </a:p>
          <a:p>
            <a:pPr marL="228600" lvl="0" indent="-228600">
              <a:buFont typeface="+mj-lt"/>
              <a:buAutoNum type="arabicPeriod"/>
            </a:pPr>
            <a:r>
              <a:rPr lang="en-US" sz="1200" kern="1200" dirty="0" smtClean="0">
                <a:solidFill>
                  <a:schemeClr val="tx1"/>
                </a:solidFill>
                <a:effectLst/>
                <a:latin typeface="+mn-lt"/>
                <a:ea typeface="MS PGothic" pitchFamily="34" charset="-128"/>
                <a:cs typeface="MS PGothic" charset="0"/>
              </a:rPr>
              <a:t>Use the expected crash reduction calculated by </a:t>
            </a:r>
            <a:r>
              <a:rPr lang="en-US" sz="1200" kern="1200" dirty="0" err="1" smtClean="0">
                <a:solidFill>
                  <a:schemeClr val="tx1"/>
                </a:solidFill>
                <a:effectLst/>
                <a:latin typeface="+mn-lt"/>
                <a:ea typeface="MS PGothic" pitchFamily="34" charset="-128"/>
                <a:cs typeface="MS PGothic" charset="0"/>
              </a:rPr>
              <a:t>usRAP</a:t>
            </a:r>
            <a:endParaRPr lang="en-US" sz="1200" kern="1200" dirty="0" smtClean="0">
              <a:solidFill>
                <a:schemeClr val="tx1"/>
              </a:solidFill>
              <a:effectLst/>
              <a:latin typeface="+mn-lt"/>
              <a:ea typeface="MS PGothic" pitchFamily="34" charset="-128"/>
              <a:cs typeface="MS PGothic" charset="0"/>
            </a:endParaRPr>
          </a:p>
          <a:p>
            <a:endParaRPr lang="en-US" dirty="0" smtClean="0"/>
          </a:p>
          <a:p>
            <a:r>
              <a:rPr lang="en-US" sz="1200" kern="1200" dirty="0" smtClean="0">
                <a:solidFill>
                  <a:schemeClr val="tx1"/>
                </a:solidFill>
                <a:effectLst/>
                <a:latin typeface="+mn-lt"/>
                <a:ea typeface="MS PGothic" pitchFamily="34" charset="-128"/>
                <a:cs typeface="MS PGothic" charset="0"/>
              </a:rPr>
              <a:t>Utah uses its own treatment implementation costs to calculate the benefit-cost ratio (rather than entering the cost data required by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and relying on the software to make the calculation).</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In Utah, for years HSIP funding was divided among the regions. Any project recommended by the region, and found to have a benefit-cost ratio greater than 1.0 by any of the three methods, was funded. However, the DOT is now trying to ensure the most beneficial projects are funded first. Moving forward, projects will be funded based entirely on the highest benefit-cost ratio. </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Regions generally identify potential projects based on crash history, but when regions need help identifying potential safety projects, the DOT central office provides assistance by suggesting projects recommended by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data. The types of projects suggested often include rumble strips, shoulder widening, guardrail, and intersection turn lanes.</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62</a:t>
            </a:fld>
            <a:endParaRPr lang="en-US"/>
          </a:p>
        </p:txBody>
      </p:sp>
    </p:spTree>
    <p:extLst>
      <p:ext uri="{BB962C8B-B14F-4D97-AF65-F5344CB8AC3E}">
        <p14:creationId xmlns:p14="http://schemas.microsoft.com/office/powerpoint/2010/main" val="32930658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Agencies that have used the systemic safety management approach have made it an integral part of their statewide and agency-wide roadway safety management process. Agencies have appreciated the flexibility and adaptability of the systemic safety management approach described in the FHWA </a:t>
            </a:r>
            <a:r>
              <a:rPr lang="en-US" sz="1200" i="1" kern="1200" dirty="0" smtClean="0">
                <a:solidFill>
                  <a:schemeClr val="tx1"/>
                </a:solidFill>
                <a:effectLst/>
                <a:latin typeface="+mn-lt"/>
                <a:ea typeface="MS PGothic" pitchFamily="34" charset="-128"/>
                <a:cs typeface="MS PGothic" charset="0"/>
              </a:rPr>
              <a:t>Systemic Tool</a:t>
            </a:r>
            <a:r>
              <a:rPr lang="en-US" sz="1200" kern="1200" dirty="0" smtClean="0">
                <a:solidFill>
                  <a:schemeClr val="tx1"/>
                </a:solidFill>
                <a:effectLst/>
                <a:latin typeface="+mn-lt"/>
                <a:ea typeface="MS PGothic" pitchFamily="34" charset="-128"/>
                <a:cs typeface="MS PGothic" charset="0"/>
              </a:rPr>
              <a:t> with a small investment in training and data collection, and agencies that have taken the effort to get their data into Safety Analyst and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appreciate the functionality and capabilities of the software tools.</a:t>
            </a:r>
          </a:p>
          <a:p>
            <a:endParaRPr lang="en-US" dirty="0" smtClean="0"/>
          </a:p>
          <a:p>
            <a:r>
              <a:rPr lang="en-US" sz="1200" kern="1200" dirty="0" smtClean="0">
                <a:solidFill>
                  <a:schemeClr val="tx1"/>
                </a:solidFill>
                <a:effectLst/>
                <a:latin typeface="+mn-lt"/>
                <a:ea typeface="MS PGothic" pitchFamily="34" charset="-128"/>
                <a:cs typeface="MS PGothic" charset="0"/>
              </a:rPr>
              <a:t>One of the strengths of the systemic safety management approach is that it is adaptable based on available data. It is not necessary to have a comprehensive, integrated database of roadway inventory, traffic volume, and crash data to begin implementing a systemic safety management program. Agencies should start by understanding the purpose and use of data in the context of systemic safety analysis, and the tradeoffs and opportunities that data provide, whether in the use of a ranking methodology or in the use of a required data element within a software tool. Priorities can also be established to develop a more comprehensive dataset—first, for a portion of the network; then, for other parts of the network. The emphasis should be on developing an initial systemic safety management approach based on available data or data that can be easily collected in the short term. Priorities can then be set for incrementally collecting additional data elements and developing a more comprehensive and reliable dataset over time. As more reliable data become available, the systemic analytical or methodological approach can evolve and become more robust and/or be expanded to additional parts of the network.</a:t>
            </a:r>
          </a:p>
          <a:p>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A number of agencies have indicated that strong leadership support and an effective communication plan was essential for establishing the systemic approach and for expanding the program.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63</a:t>
            </a:fld>
            <a:endParaRPr lang="en-US"/>
          </a:p>
        </p:txBody>
      </p:sp>
    </p:spTree>
    <p:extLst>
      <p:ext uri="{BB962C8B-B14F-4D97-AF65-F5344CB8AC3E}">
        <p14:creationId xmlns:p14="http://schemas.microsoft.com/office/powerpoint/2010/main" val="4980498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The next few slides</a:t>
            </a:r>
            <a:r>
              <a:rPr lang="en-US" sz="1200" kern="1200" baseline="0" dirty="0" smtClean="0">
                <a:solidFill>
                  <a:schemeClr val="tx1"/>
                </a:solidFill>
                <a:effectLst/>
                <a:latin typeface="+mn-lt"/>
                <a:ea typeface="MS PGothic" pitchFamily="34" charset="-128"/>
                <a:cs typeface="MS PGothic" charset="0"/>
              </a:rPr>
              <a:t> address </a:t>
            </a:r>
            <a:r>
              <a:rPr lang="en-US" sz="1200" kern="1200" dirty="0" smtClean="0">
                <a:solidFill>
                  <a:schemeClr val="tx1"/>
                </a:solidFill>
                <a:effectLst/>
                <a:latin typeface="+mn-lt"/>
                <a:ea typeface="MS PGothic" pitchFamily="34" charset="-128"/>
                <a:cs typeface="MS PGothic" charset="0"/>
              </a:rPr>
              <a:t>effective applications of the systemic approach on local roadway networks, focusing on local applications to address pedestrian, intersection, and roadway departure crashes.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Because the systemic safety management approach described in the FHWA </a:t>
            </a:r>
            <a:r>
              <a:rPr lang="en-US" sz="1200" i="1" kern="1200" dirty="0" smtClean="0">
                <a:solidFill>
                  <a:schemeClr val="tx1"/>
                </a:solidFill>
                <a:effectLst/>
                <a:latin typeface="+mn-lt"/>
                <a:ea typeface="MS PGothic" pitchFamily="34" charset="-128"/>
                <a:cs typeface="MS PGothic" charset="0"/>
              </a:rPr>
              <a:t>Systemic Tool</a:t>
            </a:r>
            <a:r>
              <a:rPr lang="en-US" sz="1200" kern="1200" dirty="0" smtClean="0">
                <a:solidFill>
                  <a:schemeClr val="tx1"/>
                </a:solidFill>
                <a:effectLst/>
                <a:latin typeface="+mn-lt"/>
                <a:ea typeface="MS PGothic" pitchFamily="34" charset="-128"/>
                <a:cs typeface="MS PGothic" charset="0"/>
              </a:rPr>
              <a:t> is less reliant on high quality, comprehensive historic crash data, it provides a means for identifying and addressing highway safety needs that are not explicitly addressed with the traditional hot-spot approach. This has proven beneficial for local agencies whose inventory, traffic volume, and/or crash data are sometimes incomplete or of poor quality. The systemic approach provides a way to prioritize safety improvement projects without the need for high-quality data. Additionally, because the systemic approach is not exceedingly complex or difficult, it is relatively easy for local agencies to employ without the need for extensive training or experience.</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In their 2019 County Roadway Safety Plans, </a:t>
            </a:r>
            <a:r>
              <a:rPr lang="en-US" sz="1200" kern="1200" dirty="0" err="1" smtClean="0">
                <a:solidFill>
                  <a:schemeClr val="tx1"/>
                </a:solidFill>
                <a:effectLst/>
                <a:latin typeface="+mn-lt"/>
                <a:ea typeface="MS PGothic" pitchFamily="34" charset="-128"/>
                <a:cs typeface="MS PGothic" charset="0"/>
              </a:rPr>
              <a:t>MnDOT</a:t>
            </a:r>
            <a:r>
              <a:rPr lang="en-US" sz="1200" kern="1200" dirty="0" smtClean="0">
                <a:solidFill>
                  <a:schemeClr val="tx1"/>
                </a:solidFill>
                <a:effectLst/>
                <a:latin typeface="+mn-lt"/>
                <a:ea typeface="MS PGothic" pitchFamily="34" charset="-128"/>
                <a:cs typeface="MS PGothic" charset="0"/>
              </a:rPr>
              <a:t> assisted county and area transportation agencies in analyzing urban intersections, working to identify locations with contributing factors found to be associated with a high likelihood of pedestrian and bicycle crashes. </a:t>
            </a:r>
            <a:r>
              <a:rPr lang="en-US" sz="1200" kern="1200" dirty="0" err="1" smtClean="0">
                <a:solidFill>
                  <a:schemeClr val="tx1"/>
                </a:solidFill>
                <a:effectLst/>
                <a:latin typeface="+mn-lt"/>
                <a:ea typeface="MS PGothic" pitchFamily="34" charset="-128"/>
                <a:cs typeface="MS PGothic" charset="0"/>
              </a:rPr>
              <a:t>MnDOT</a:t>
            </a:r>
            <a:r>
              <a:rPr lang="en-US" sz="1200" kern="1200" dirty="0" smtClean="0">
                <a:solidFill>
                  <a:schemeClr val="tx1"/>
                </a:solidFill>
                <a:effectLst/>
                <a:latin typeface="+mn-lt"/>
                <a:ea typeface="MS PGothic" pitchFamily="34" charset="-128"/>
                <a:cs typeface="MS PGothic" charset="0"/>
              </a:rPr>
              <a:t> developed a decision tree (shown here) for intersections, which takes into consideration certain contributing factors and assigns one or more safety treatments. This framework guides the project identification process for all county jurisdiction roads being assessed, providing prioritization that can be used to inform safety programming.</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64</a:t>
            </a:fld>
            <a:endParaRPr lang="en-US"/>
          </a:p>
        </p:txBody>
      </p:sp>
    </p:spTree>
    <p:extLst>
      <p:ext uri="{BB962C8B-B14F-4D97-AF65-F5344CB8AC3E}">
        <p14:creationId xmlns:p14="http://schemas.microsoft.com/office/powerpoint/2010/main" val="5848631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Thurston County Public Works Department identified a selection of crash contributing factors associated with their county rural roadway network. These crash contributing factors provide a means for identifying sections of roadway throughout their system which, whether or not they have a history of severe crashes, may be expected to exhibit the greatest potential for severe crashes, especially roadway departure crashes. This empowers the agency to proactively work to reduce crashes and save lives on their rural roadway network.</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65</a:t>
            </a:fld>
            <a:endParaRPr lang="en-US"/>
          </a:p>
        </p:txBody>
      </p:sp>
    </p:spTree>
    <p:extLst>
      <p:ext uri="{BB962C8B-B14F-4D97-AF65-F5344CB8AC3E}">
        <p14:creationId xmlns:p14="http://schemas.microsoft.com/office/powerpoint/2010/main" val="11335727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Due to HSIP requirements to improve safety on all public roads, state transportation agencies have been reaching out to local jurisdictions within their states to assist in various ways. Several states have assisted local agencies by developing local road safety plans. In most cases, limited information is available for local roads to implement a traditional crash-history-based safety management approach to identify high-crash locations off the state system. Therefore, states have been working with local agencies to implement the systemic safety management approach to utilize data-driven safety analyses to prioritize and program safety improvements. </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systemic safety management approach described in the FHWA </a:t>
            </a:r>
            <a:r>
              <a:rPr lang="en-US" sz="1200" i="1" kern="1200" dirty="0" smtClean="0">
                <a:solidFill>
                  <a:schemeClr val="tx1"/>
                </a:solidFill>
                <a:effectLst/>
                <a:latin typeface="+mn-lt"/>
                <a:ea typeface="MS PGothic" pitchFamily="34" charset="-128"/>
                <a:cs typeface="MS PGothic" charset="0"/>
              </a:rPr>
              <a:t>Systemic Tool</a:t>
            </a:r>
            <a:r>
              <a:rPr lang="en-US" sz="1200" kern="1200" dirty="0" smtClean="0">
                <a:solidFill>
                  <a:schemeClr val="tx1"/>
                </a:solidFill>
                <a:effectLst/>
                <a:latin typeface="+mn-lt"/>
                <a:ea typeface="MS PGothic" pitchFamily="34" charset="-128"/>
                <a:cs typeface="MS PGothic" charset="0"/>
              </a:rPr>
              <a:t> is well suited for local agencies because it is less reliant on high quality crash data. It is also relatively easy for local agencies to employ without the need for extensive training or experience. Application of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methodology, using the associated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is also particularly well suited for use by local agencies as coding tools can be used to prepare input data for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However, application of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methodology using the associated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 is not particularly widespread among local agencies.</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66</a:t>
            </a:fld>
            <a:endParaRPr lang="en-US"/>
          </a:p>
        </p:txBody>
      </p:sp>
    </p:spTree>
    <p:extLst>
      <p:ext uri="{BB962C8B-B14F-4D97-AF65-F5344CB8AC3E}">
        <p14:creationId xmlns:p14="http://schemas.microsoft.com/office/powerpoint/2010/main" val="1981144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Evaluations of systemic safety management programs have been conducted in a number of ways, depending on the type and amount of data available, the goals of the evaluation, and the agency’s available resources in terms of time and expertise. Quantitative impacts of systemic safety management programs are most commonly analyzed using a trend analysis, the simple before-after study approach (with or without traffic volume correction), the shift of proportions method, or the Empirical Bayes before-after study method. Agencies have implemented these evaluation methods to inform future decision making to maximize the safety program and achieve goals. The evaluation results should be tailored to meet the needs of the target audience. </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It should be recognized, however, that the current state of practice and knowledge in terms of the evaluation approaches can only provide a limited amount of information concerning the overall effectiveness of safety treatments implemented as part of a systemic safety management approach. With the systemic safety management approach, sites across the network may be improved but may not have any crash history prior to being treated. Because the evaluation methods either directly or indirectly compare the crash history of sites before and after implementation of treatments, the current evaluation methods can only provide a limited perspective on the overall safety effectiveness of treatments implemented as part of a systemic safety management approach. This becomes more of an issue as the number of evaluated sites, having no crash history prior to being treated, increases.</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67</a:t>
            </a:fld>
            <a:endParaRPr lang="en-US"/>
          </a:p>
        </p:txBody>
      </p:sp>
    </p:spTree>
    <p:extLst>
      <p:ext uri="{BB962C8B-B14F-4D97-AF65-F5344CB8AC3E}">
        <p14:creationId xmlns:p14="http://schemas.microsoft.com/office/powerpoint/2010/main" val="23775686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most common approach to evaluating a systemic safety management program is to use trend analysis. This approach evaluates a program by computing the aggregate number of target crashes that occur on the system under consideration, and tracking changes to the crash frequency before, during, and after deployment of a strategy. If the deployment is successful in improving safety performance, this will be reflected in the crash data, represented by a downward trend in target crash frequency over the course of the deployment period.</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trend analysis approach has minimal data needs.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Trend analysis is commonly used as a first stage of evaluation as it is easy to perform, and has minimal training and data requirements.</a:t>
            </a:r>
            <a:r>
              <a:rPr lang="en-US" sz="1200" kern="1200" baseline="0" dirty="0" smtClean="0">
                <a:solidFill>
                  <a:schemeClr val="tx1"/>
                </a:solidFill>
                <a:effectLst/>
                <a:latin typeface="+mn-lt"/>
                <a:ea typeface="MS PGothic" pitchFamily="34" charset="-128"/>
                <a:cs typeface="MS PGothic" charset="0"/>
              </a:rPr>
              <a:t> This figure</a:t>
            </a:r>
            <a:r>
              <a:rPr lang="en-US" sz="1200" kern="1200" dirty="0" smtClean="0">
                <a:solidFill>
                  <a:schemeClr val="tx1"/>
                </a:solidFill>
                <a:effectLst/>
                <a:latin typeface="+mn-lt"/>
                <a:ea typeface="MS PGothic" pitchFamily="34" charset="-128"/>
                <a:cs typeface="MS PGothic" charset="0"/>
              </a:rPr>
              <a:t> shows fatality trends on state and local routes in Minnesota. </a:t>
            </a:r>
            <a:r>
              <a:rPr lang="en-US" sz="1200" kern="1200" dirty="0" err="1" smtClean="0">
                <a:solidFill>
                  <a:schemeClr val="tx1"/>
                </a:solidFill>
                <a:effectLst/>
                <a:latin typeface="+mn-lt"/>
                <a:ea typeface="MS PGothic" pitchFamily="34" charset="-128"/>
                <a:cs typeface="MS PGothic" charset="0"/>
              </a:rPr>
              <a:t>MnDOT’s</a:t>
            </a:r>
            <a:r>
              <a:rPr lang="en-US" sz="1200" kern="1200" dirty="0" smtClean="0">
                <a:solidFill>
                  <a:schemeClr val="tx1"/>
                </a:solidFill>
                <a:effectLst/>
                <a:latin typeface="+mn-lt"/>
                <a:ea typeface="MS PGothic" pitchFamily="34" charset="-128"/>
                <a:cs typeface="MS PGothic" charset="0"/>
              </a:rPr>
              <a:t> systemic safety management program focuses on reducing fatal and serious-injury crashes on local routes. The figure illustrates the relative success of </a:t>
            </a:r>
            <a:r>
              <a:rPr lang="en-US" sz="1200" kern="1200" dirty="0" err="1" smtClean="0">
                <a:solidFill>
                  <a:schemeClr val="tx1"/>
                </a:solidFill>
                <a:effectLst/>
                <a:latin typeface="+mn-lt"/>
                <a:ea typeface="MS PGothic" pitchFamily="34" charset="-128"/>
                <a:cs typeface="MS PGothic" charset="0"/>
              </a:rPr>
              <a:t>MnDOT’s</a:t>
            </a:r>
            <a:r>
              <a:rPr lang="en-US" sz="1200" kern="1200" dirty="0" smtClean="0">
                <a:solidFill>
                  <a:schemeClr val="tx1"/>
                </a:solidFill>
                <a:effectLst/>
                <a:latin typeface="+mn-lt"/>
                <a:ea typeface="MS PGothic" pitchFamily="34" charset="-128"/>
                <a:cs typeface="MS PGothic" charset="0"/>
              </a:rPr>
              <a:t> systemic safety program in reducing fatalities on local roads.</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68</a:t>
            </a:fld>
            <a:endParaRPr lang="en-US"/>
          </a:p>
        </p:txBody>
      </p:sp>
    </p:spTree>
    <p:extLst>
      <p:ext uri="{BB962C8B-B14F-4D97-AF65-F5344CB8AC3E}">
        <p14:creationId xmlns:p14="http://schemas.microsoft.com/office/powerpoint/2010/main" val="30225534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A simple before-after study evaluation approach can be used to quantify the effectiveness of a safety program by comparing the total frequency of target crashes that occur prior to the deployment of a strategy to the total frequency after the deployment. Generally, before and after periods of 3 to 5 years are assessed, with the year during which deployment occurs being excluded from the analysis. Once aggregate crash frequencies are computed, they can either be directly compared or they can be normalized. If traffic data are available, the results can be normalized by the mean AADT values for the before and after periods. </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primary benefits of the simple before-after study evaluation approach are that data requirements and training needs to perform the analysis are low. To perform a crash frequency assessment, only basic strategy information and crash data for the before and after periods are necessary. If an agency elects to expand the evaluation by accounting for changes in traffic volumes, AADT values for the analysis period years are required. </a:t>
            </a:r>
          </a:p>
          <a:p>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S PGothic" pitchFamily="34" charset="-128"/>
                <a:cs typeface="MS PGothic" charset="0"/>
              </a:rPr>
              <a:t>MaineDOT</a:t>
            </a:r>
            <a:r>
              <a:rPr lang="en-US" sz="1200" kern="1200" dirty="0" smtClean="0">
                <a:solidFill>
                  <a:schemeClr val="tx1"/>
                </a:solidFill>
                <a:effectLst/>
                <a:latin typeface="+mn-lt"/>
                <a:ea typeface="MS PGothic" pitchFamily="34" charset="-128"/>
                <a:cs typeface="MS PGothic" charset="0"/>
              </a:rPr>
              <a:t> conducted a simple before-after study evaluation of their systemic implementation of centerline rumble strips. Over several years, </a:t>
            </a:r>
            <a:r>
              <a:rPr lang="en-US" sz="1200" kern="1200" dirty="0" err="1" smtClean="0">
                <a:solidFill>
                  <a:schemeClr val="tx1"/>
                </a:solidFill>
                <a:effectLst/>
                <a:latin typeface="+mn-lt"/>
                <a:ea typeface="MS PGothic" pitchFamily="34" charset="-128"/>
                <a:cs typeface="MS PGothic" charset="0"/>
              </a:rPr>
              <a:t>MaineDOT</a:t>
            </a:r>
            <a:r>
              <a:rPr lang="en-US" sz="1200" kern="1200" dirty="0" smtClean="0">
                <a:solidFill>
                  <a:schemeClr val="tx1"/>
                </a:solidFill>
                <a:effectLst/>
                <a:latin typeface="+mn-lt"/>
                <a:ea typeface="MS PGothic" pitchFamily="34" charset="-128"/>
                <a:cs typeface="MS PGothic" charset="0"/>
              </a:rPr>
              <a:t> deployed centerline rumble strips on their roadways, and recently they performed an evaluation using a simple before-after study approach. </a:t>
            </a:r>
            <a:r>
              <a:rPr lang="en-US" sz="1200" kern="1200" dirty="0" err="1" smtClean="0">
                <a:solidFill>
                  <a:schemeClr val="tx1"/>
                </a:solidFill>
                <a:effectLst/>
                <a:latin typeface="+mn-lt"/>
                <a:ea typeface="MS PGothic" pitchFamily="34" charset="-128"/>
                <a:cs typeface="MS PGothic" charset="0"/>
              </a:rPr>
              <a:t>MaineDOT</a:t>
            </a:r>
            <a:r>
              <a:rPr lang="en-US" sz="1200" kern="1200" dirty="0" smtClean="0">
                <a:solidFill>
                  <a:schemeClr val="tx1"/>
                </a:solidFill>
                <a:effectLst/>
                <a:latin typeface="+mn-lt"/>
                <a:ea typeface="MS PGothic" pitchFamily="34" charset="-128"/>
                <a:cs typeface="MS PGothic" charset="0"/>
              </a:rPr>
              <a:t> used varying lengths of before and after periods, with between 6 and 10 years of before data and between 2 and 9 years of after data for their evaluation. To adjust for the varying periods, the aggregated crash data were normalized by the mileage of the sites being considered. Results were then analyzed to determine the percentage change from the before to after periods for all crash severities, fatalities, and incapacitating injuries, by all lane departure crashes as well as head-on and run-off-road crash types. Results of the</a:t>
            </a:r>
            <a:r>
              <a:rPr lang="en-US" sz="1200" kern="1200" baseline="0" dirty="0" smtClean="0">
                <a:solidFill>
                  <a:schemeClr val="tx1"/>
                </a:solidFill>
                <a:effectLst/>
                <a:latin typeface="+mn-lt"/>
                <a:ea typeface="MS PGothic" pitchFamily="34" charset="-128"/>
                <a:cs typeface="MS PGothic" charset="0"/>
              </a:rPr>
              <a:t> simple before-after analysis are summarized here.</a:t>
            </a:r>
            <a:endParaRPr lang="en-US" sz="1200" kern="1200" dirty="0" smtClean="0">
              <a:solidFill>
                <a:schemeClr val="tx1"/>
              </a:solidFill>
              <a:effectLst/>
              <a:latin typeface="+mn-lt"/>
              <a:ea typeface="MS PGothic" pitchFamily="34" charset="-128"/>
              <a:cs typeface="MS PGothic" charset="0"/>
            </a:endParaRPr>
          </a:p>
          <a:p>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Although the simple before-after study evaluation approach is commonly used, the results of such evaluations are simplistic and may not be reliable, especially in cases with small data sets or few locations being analyzed, where results are easily skewed by random crashes. Additionally, the approach does not account for traffic variability across the study period unless rates are calculated and does not account for regression to the mean or broad state or national trends. To avoid these issues, other approaches may be considered.</a:t>
            </a:r>
          </a:p>
          <a:p>
            <a:endParaRPr lang="en-US"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69</a:t>
            </a:fld>
            <a:endParaRPr lang="en-US"/>
          </a:p>
        </p:txBody>
      </p:sp>
    </p:spTree>
    <p:extLst>
      <p:ext uri="{BB962C8B-B14F-4D97-AF65-F5344CB8AC3E}">
        <p14:creationId xmlns:p14="http://schemas.microsoft.com/office/powerpoint/2010/main" val="25027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This section presents the six primary steps of the roadway safety management approach described</a:t>
            </a:r>
            <a:r>
              <a:rPr lang="en-US" sz="1200" kern="1200" baseline="0" dirty="0" smtClean="0">
                <a:solidFill>
                  <a:schemeClr val="tx1"/>
                </a:solidFill>
                <a:effectLst/>
                <a:latin typeface="+mn-lt"/>
                <a:ea typeface="MS PGothic" pitchFamily="34" charset="-128"/>
                <a:cs typeface="MS PGothic" charset="0"/>
              </a:rPr>
              <a:t> in Part B of the HSM.</a:t>
            </a:r>
            <a:r>
              <a:rPr lang="en-US" sz="1200" kern="1200" dirty="0" smtClean="0">
                <a:solidFill>
                  <a:schemeClr val="tx1"/>
                </a:solidFill>
                <a:effectLst/>
                <a:latin typeface="+mn-lt"/>
                <a:ea typeface="MS PGothic" pitchFamily="34" charset="-128"/>
                <a:cs typeface="MS PGothic" charset="0"/>
              </a:rPr>
              <a:t> </a:t>
            </a:r>
            <a:endParaRPr lang="en-US" sz="1200" b="0" kern="1200" dirty="0" smtClean="0">
              <a:solidFill>
                <a:schemeClr val="tx1"/>
              </a:solidFill>
              <a:effectLst/>
              <a:latin typeface="+mn-lt"/>
              <a:ea typeface="MS PGothic" pitchFamily="34" charset="-128"/>
              <a:cs typeface="MS PGothic" charset="0"/>
            </a:endParaRPr>
          </a:p>
          <a:p>
            <a:endParaRPr lang="en-US" sz="1200" b="0" kern="1200" dirty="0" smtClean="0">
              <a:solidFill>
                <a:schemeClr val="tx1"/>
              </a:solidFill>
              <a:effectLst/>
              <a:latin typeface="+mn-lt"/>
              <a:ea typeface="MS PGothic" pitchFamily="34" charset="-128"/>
              <a:cs typeface="MS PGothic" charset="0"/>
            </a:endParaRPr>
          </a:p>
          <a:p>
            <a:r>
              <a:rPr lang="en-US" sz="1200" b="0" kern="1200" dirty="0" smtClean="0">
                <a:solidFill>
                  <a:schemeClr val="tx1"/>
                </a:solidFill>
                <a:effectLst/>
                <a:latin typeface="+mn-lt"/>
                <a:ea typeface="MS PGothic" pitchFamily="34" charset="-128"/>
                <a:cs typeface="MS PGothic" charset="0"/>
              </a:rPr>
              <a:t>This section also describes the three primary approaches to roadway safety management:</a:t>
            </a:r>
          </a:p>
          <a:p>
            <a:pPr marL="171450" lvl="0" indent="-171450">
              <a:buFont typeface="Arial" panose="020B0604020202020204" pitchFamily="34" charset="0"/>
              <a:buChar char="•"/>
            </a:pPr>
            <a:r>
              <a:rPr lang="en-US" sz="1200" b="0" kern="1200" dirty="0" smtClean="0">
                <a:solidFill>
                  <a:schemeClr val="tx1"/>
                </a:solidFill>
                <a:effectLst/>
                <a:latin typeface="+mn-lt"/>
                <a:ea typeface="MS PGothic" pitchFamily="34" charset="-128"/>
                <a:cs typeface="MS PGothic" charset="0"/>
              </a:rPr>
              <a:t>The Crash-History-Based Safety Management Approach</a:t>
            </a:r>
          </a:p>
          <a:p>
            <a:pPr marL="171450" lvl="0" indent="-171450">
              <a:buFont typeface="Arial" panose="020B0604020202020204" pitchFamily="34" charset="0"/>
              <a:buChar char="•"/>
            </a:pPr>
            <a:r>
              <a:rPr lang="en-US" sz="1200" b="0" kern="1200" dirty="0" smtClean="0">
                <a:solidFill>
                  <a:schemeClr val="tx1"/>
                </a:solidFill>
                <a:effectLst/>
                <a:latin typeface="+mn-lt"/>
                <a:ea typeface="MS PGothic" pitchFamily="34" charset="-128"/>
                <a:cs typeface="MS PGothic" charset="0"/>
              </a:rPr>
              <a:t>The Systemic Safety Management Approach</a:t>
            </a:r>
          </a:p>
          <a:p>
            <a:pPr marL="171450" lvl="0" indent="-171450">
              <a:buFont typeface="Arial" panose="020B0604020202020204" pitchFamily="34" charset="0"/>
              <a:buChar char="•"/>
            </a:pPr>
            <a:r>
              <a:rPr lang="en-US" sz="1200" b="0" kern="1200" dirty="0" smtClean="0">
                <a:solidFill>
                  <a:schemeClr val="tx1"/>
                </a:solidFill>
                <a:effectLst/>
                <a:latin typeface="+mn-lt"/>
                <a:ea typeface="MS PGothic" pitchFamily="34" charset="-128"/>
                <a:cs typeface="MS PGothic" charset="0"/>
              </a:rPr>
              <a:t>The Policy-Based Safety Management Approach</a:t>
            </a:r>
            <a:endParaRPr lang="en-US" b="0"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7</a:t>
            </a:fld>
            <a:endParaRPr lang="en-US"/>
          </a:p>
        </p:txBody>
      </p:sp>
    </p:spTree>
    <p:extLst>
      <p:ext uri="{BB962C8B-B14F-4D97-AF65-F5344CB8AC3E}">
        <p14:creationId xmlns:p14="http://schemas.microsoft.com/office/powerpoint/2010/main" val="40719738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shift of proportions method is a common approach for evaluating the effectiveness of systemic safety management programs and treatments when traffic is expected to be an influencing factor but traffic data are not available. It is also used to supplement other analysis methods, offering additional insight in the evaluation processes. The method computes the ratio of total target crashes to total crashes of all types for both a before period and an after period for a population of project locations. These two ratios are then compared to determine whether the proportion of target crashes changed between the before and after periods for each location, indicating that the deployed treatment may have influenced the rate of target crashes at the project location. Generally, before and after periods of 3 to 5 years are assessed, with the year during which deployment occurs being excluded from the analysis. Once these ratios are calculated for all sites included in the program being evaluated, a statistical test is applied to determine if the shift of proportions is significant.</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A primary benefit of the shift of proportions method is the ability to evaluate locations where changes in traffic may occur between the before and after periods of the evaluation without requiring traffic volume data in the analysis. This can be beneficial for evaluating treatments along corridors where traffic volume data may be limited or unreliable. Because of the impact of traffic on crash patterns as well as the random nature of crashes, the method may not be reliable for evaluating treatments applied only at a small number of locations or at locations with very few crashes.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KYTC utilized the shift of proportions method for assessing the impact of their systemic safety management program and treatments. KYTC evaluated the safety performance of multiple treatments included in their HSIP programming, such as cable median barrier, high-friction surface treatment, and rumble strips. Results of their shift of proportions evaluations for treatment locations showed statistical significance for all treatments and have helped to inform programmatic decision making by the state as they continue to develop their systemic safety management program.</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shift of proportions method is most effective when used in conjunction with other evaluation methods to obtain a more complete understanding of the impacts of systemic safety management programming.</a:t>
            </a:r>
          </a:p>
          <a:p>
            <a:endParaRPr lang="en-US"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70</a:t>
            </a:fld>
            <a:endParaRPr lang="en-US"/>
          </a:p>
        </p:txBody>
      </p:sp>
    </p:spTree>
    <p:extLst>
      <p:ext uri="{BB962C8B-B14F-4D97-AF65-F5344CB8AC3E}">
        <p14:creationId xmlns:p14="http://schemas.microsoft.com/office/powerpoint/2010/main" val="11239505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Empirical Bayes (EB) before-after study evaluation method is an approach that can be used to evaluate the effectiveness of a program or treatment by comparing the number of observed crashes at a selection of treated sites to the expected number of crashes that would have occurred had there been no treatment. This is an advanced methodology that is being deployed by a selection of states to evaluate the performance of safety programming as well as to develop state-specific CMFs, which can actively influence future programming and project selection.</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Because the approach utilizes expected crashes in its computations, it is necessary to have the appropriate SPFs developed for the local network or calibrated to local conditions. Because of the significant level of effort required to produce these SPFs, as well as the data processing and computational complexity, this method may be difficult for some agencies to implement and may require additional, application-specific training. </a:t>
            </a:r>
          </a:p>
          <a:p>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IDOT recently completed the development of state-specific CMFs using the Empirical</a:t>
            </a:r>
            <a:r>
              <a:rPr lang="en-US" sz="1200" kern="1200" baseline="0" dirty="0" smtClean="0">
                <a:solidFill>
                  <a:schemeClr val="tx1"/>
                </a:solidFill>
                <a:effectLst/>
                <a:latin typeface="+mn-lt"/>
                <a:ea typeface="MS PGothic" pitchFamily="34" charset="-128"/>
                <a:cs typeface="MS PGothic" charset="0"/>
              </a:rPr>
              <a:t> Bayes before-after method </a:t>
            </a:r>
            <a:r>
              <a:rPr lang="en-US" sz="1200" kern="1200" dirty="0" smtClean="0">
                <a:solidFill>
                  <a:schemeClr val="tx1"/>
                </a:solidFill>
                <a:effectLst/>
                <a:latin typeface="+mn-lt"/>
                <a:ea typeface="MS PGothic" pitchFamily="34" charset="-128"/>
                <a:cs typeface="MS PGothic" charset="0"/>
              </a:rPr>
              <a:t>for the addition of paved shoulders with rumble strips and pavement markings. Results found statistically significant reductions to different crashes types and severities. These results offer quantitative insight into the overall impact of the safety programming, which resulted in the systemic implementation of the paved shoulder with rumble strips treatment. With the CMF development using the EB before-after study approach, IDOT was able to achieve an effective evaluation of their systemic programming.</a:t>
            </a:r>
          </a:p>
          <a:p>
            <a:endParaRPr lang="en-US"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71</a:t>
            </a:fld>
            <a:endParaRPr lang="en-US"/>
          </a:p>
        </p:txBody>
      </p:sp>
    </p:spTree>
    <p:extLst>
      <p:ext uri="{BB962C8B-B14F-4D97-AF65-F5344CB8AC3E}">
        <p14:creationId xmlns:p14="http://schemas.microsoft.com/office/powerpoint/2010/main" val="14550410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Because all evaluation methods require several years of before and after crash data, evaluations tend to lag behind program deployment by a number of years. This lag is dependent on how many years of after data are considered in the evaluation, as well as the time it takes for each year of crash data to become available after the next year begins. </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Because the format of crash data may change over the range of years during the evaluation period, it may be difficult to achieve consistency between before and after period datasets as well as sometimes between individual years within a single period.</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Crash patterns may also change over time due to circumstances outside of the scope of an evaluation, such as technology, demographics, and driver behavior. Because of this, it is important to try to isolate the impacts of the treatments being evaluated from the impacts of other factors as much as possible. This can be achieved through the use of multiple evaluation methods, the use of more rigorous approaches such as the EB approach, and the use of multiple calibration factors for different years when using SPFs.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Another challenge for evaluating systemic safety management programs and treatments is dataset size and reliability. Depending on the program or treatment being evaluated, crash and network location datasets may be very small and highly variable. This can yield unreliable results and is difficult to address within the methodological approach. Additionally, if a large number of sites are being evaluated, it may be difficult to maintain consistent datasets over the study period.</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Because the needs of each roadway system change over time, it is important that regular program evaluation be performed. This keeps systemic programming balanced and helps to optimize effectiveness from year to year.</a:t>
            </a: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72</a:t>
            </a:fld>
            <a:endParaRPr lang="en-US"/>
          </a:p>
        </p:txBody>
      </p:sp>
    </p:spTree>
    <p:extLst>
      <p:ext uri="{BB962C8B-B14F-4D97-AF65-F5344CB8AC3E}">
        <p14:creationId xmlns:p14="http://schemas.microsoft.com/office/powerpoint/2010/main" val="33133455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73</a:t>
            </a:fld>
            <a:endParaRPr lang="en-US"/>
          </a:p>
        </p:txBody>
      </p:sp>
    </p:spTree>
    <p:extLst>
      <p:ext uri="{BB962C8B-B14F-4D97-AF65-F5344CB8AC3E}">
        <p14:creationId xmlns:p14="http://schemas.microsoft.com/office/powerpoint/2010/main" val="2602637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systemic safety management approach focuses on implementing proven, low-cost safety improvements at a large number of sites across the network with a high potential for future target crashes. The primary advantages of the systemic safety management approach are that</a:t>
            </a: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It can be used in the absence of high-quality crash data</a:t>
            </a: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Countermeasures can be programmed for implementation at locations that may not have a history of crashes</a:t>
            </a: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Crash types that occur with high frequency but are dispersed across the network can be remedied, and</a:t>
            </a:r>
          </a:p>
          <a:p>
            <a:pPr marL="17145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data-driven approach is adaptable based on available data</a:t>
            </a:r>
          </a:p>
          <a:p>
            <a:pPr marL="17145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mn-lt"/>
                <a:ea typeface="MS PGothic" pitchFamily="34" charset="-128"/>
                <a:cs typeface="MS PGothic" charset="0"/>
              </a:rPr>
              <a:t>Common crash types that agencies have addressed using a systemic safety management approach include: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S PGothic" pitchFamily="34" charset="-128"/>
                <a:cs typeface="MS PGothic" charset="0"/>
              </a:rPr>
              <a:t>Lane departure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S PGothic" pitchFamily="34" charset="-128"/>
                <a:cs typeface="MS PGothic" charset="0"/>
              </a:rPr>
              <a:t>Rollover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S PGothic" pitchFamily="34" charset="-128"/>
                <a:cs typeface="MS PGothic" charset="0"/>
              </a:rPr>
              <a:t>Fixed</a:t>
            </a:r>
            <a:r>
              <a:rPr lang="en-US" sz="1200" kern="1200" baseline="0" dirty="0" smtClean="0">
                <a:solidFill>
                  <a:schemeClr val="tx1"/>
                </a:solidFill>
                <a:effectLst/>
                <a:latin typeface="+mn-lt"/>
                <a:ea typeface="MS PGothic" pitchFamily="34" charset="-128"/>
                <a:cs typeface="MS PGothic" charset="0"/>
              </a:rPr>
              <a:t> object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S PGothic" pitchFamily="34" charset="-128"/>
                <a:cs typeface="MS PGothic" charset="0"/>
              </a:rPr>
              <a:t>Head 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S PGothic" pitchFamily="34" charset="-128"/>
                <a:cs typeface="MS PGothic" charset="0"/>
              </a:rPr>
              <a:t>Angle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S PGothic" pitchFamily="34" charset="-128"/>
                <a:cs typeface="MS PGothic" charset="0"/>
              </a:rPr>
              <a:t>Speed-related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S PGothic" pitchFamily="34" charset="-128"/>
                <a:cs typeface="MS PGothic" charset="0"/>
              </a:rPr>
              <a:t>Impaired driving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S PGothic" pitchFamily="34" charset="-128"/>
                <a:cs typeface="MS PGothic" charset="0"/>
              </a:rPr>
              <a:t>Young/elderly driver involved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S PGothic" pitchFamily="34" charset="-128"/>
                <a:cs typeface="MS PGothic" charset="0"/>
              </a:rPr>
              <a:t>Pedestrian/bicyclists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S PGothic" pitchFamily="34" charset="-128"/>
                <a:cs typeface="MS PGothic" charset="0"/>
              </a:rPr>
              <a:t>Nighttime</a:t>
            </a:r>
            <a:endParaRPr lang="en-US"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74</a:t>
            </a:fld>
            <a:endParaRPr lang="en-US"/>
          </a:p>
        </p:txBody>
      </p:sp>
    </p:spTree>
    <p:extLst>
      <p:ext uri="{BB962C8B-B14F-4D97-AF65-F5344CB8AC3E}">
        <p14:creationId xmlns:p14="http://schemas.microsoft.com/office/powerpoint/2010/main" val="645998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Several facility types that agencies have focused on using systemic safety management approaches to address target crash types include:</a:t>
            </a:r>
          </a:p>
          <a:p>
            <a:endParaRPr lang="en-US" sz="1200" kern="1200" dirty="0" smtClean="0">
              <a:solidFill>
                <a:schemeClr val="tx1"/>
              </a:solidFill>
              <a:effectLst/>
              <a:latin typeface="+mn-lt"/>
              <a:ea typeface="MS PGothic" pitchFamily="34" charset="-128"/>
              <a:cs typeface="MS PGothic" charset="0"/>
            </a:endParaRPr>
          </a:p>
          <a:p>
            <a:pPr marL="628650" lvl="1" indent="-171450">
              <a:buFont typeface="Arial" panose="020B0604020202020204" pitchFamily="34" charset="0"/>
              <a:buChar char="•"/>
            </a:pPr>
            <a:r>
              <a:rPr lang="en-US" dirty="0" smtClean="0"/>
              <a:t>Rural freeways</a:t>
            </a:r>
          </a:p>
          <a:p>
            <a:pPr marL="628650" lvl="1" indent="-171450">
              <a:buFont typeface="Arial" panose="020B0604020202020204" pitchFamily="34" charset="0"/>
              <a:buChar char="•"/>
            </a:pPr>
            <a:r>
              <a:rPr lang="en-US" dirty="0" smtClean="0"/>
              <a:t>Rural multilane highways</a:t>
            </a:r>
          </a:p>
          <a:p>
            <a:pPr marL="628650" lvl="1" indent="-171450">
              <a:buFont typeface="Arial" panose="020B0604020202020204" pitchFamily="34" charset="0"/>
              <a:buChar char="•"/>
            </a:pPr>
            <a:r>
              <a:rPr lang="en-US" dirty="0" smtClean="0"/>
              <a:t>Rural two-lane roads</a:t>
            </a:r>
          </a:p>
          <a:p>
            <a:pPr marL="628650" lvl="1" indent="-171450">
              <a:buFont typeface="Arial" panose="020B0604020202020204" pitchFamily="34" charset="0"/>
              <a:buChar char="•"/>
            </a:pPr>
            <a:r>
              <a:rPr lang="en-US" dirty="0" smtClean="0"/>
              <a:t>Rural roads with pavement width less than 24 </a:t>
            </a:r>
            <a:r>
              <a:rPr lang="en-US" dirty="0" err="1" smtClean="0"/>
              <a:t>ft</a:t>
            </a:r>
            <a:endParaRPr lang="en-US" dirty="0" smtClean="0"/>
          </a:p>
          <a:p>
            <a:pPr marL="628650" lvl="1" indent="-171450">
              <a:buFont typeface="Arial" panose="020B0604020202020204" pitchFamily="34" charset="0"/>
              <a:buChar char="•"/>
            </a:pPr>
            <a:r>
              <a:rPr lang="en-US" dirty="0" smtClean="0"/>
              <a:t>Horizontal curves on rural, two-lane roads</a:t>
            </a:r>
          </a:p>
          <a:p>
            <a:pPr marL="628650" lvl="1" indent="-171450">
              <a:buFont typeface="Arial" panose="020B0604020202020204" pitchFamily="34" charset="0"/>
              <a:buChar char="•"/>
            </a:pPr>
            <a:r>
              <a:rPr lang="en-US" dirty="0" smtClean="0"/>
              <a:t>Rural local roads</a:t>
            </a:r>
          </a:p>
          <a:p>
            <a:pPr marL="628650" lvl="1" indent="-171450">
              <a:buFont typeface="Arial" panose="020B0604020202020204" pitchFamily="34" charset="0"/>
              <a:buChar char="•"/>
            </a:pPr>
            <a:r>
              <a:rPr lang="en-US" dirty="0" smtClean="0"/>
              <a:t>Low-volume local roads</a:t>
            </a:r>
          </a:p>
          <a:p>
            <a:pPr marL="628650" lvl="1" indent="-171450">
              <a:buFont typeface="Arial" panose="020B0604020202020204" pitchFamily="34" charset="0"/>
              <a:buChar char="•"/>
            </a:pPr>
            <a:r>
              <a:rPr lang="en-US" dirty="0" smtClean="0"/>
              <a:t>Unpaved roads</a:t>
            </a:r>
          </a:p>
          <a:p>
            <a:pPr marL="628650" lvl="1" indent="-171450">
              <a:buFont typeface="Arial" panose="020B0604020202020204" pitchFamily="34" charset="0"/>
              <a:buChar char="•"/>
            </a:pPr>
            <a:r>
              <a:rPr lang="en-US" dirty="0" smtClean="0"/>
              <a:t>Signalized and stop-controlled intersections</a:t>
            </a:r>
          </a:p>
          <a:p>
            <a:pPr marL="17145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75</a:t>
            </a:fld>
            <a:endParaRPr lang="en-US"/>
          </a:p>
        </p:txBody>
      </p:sp>
    </p:spTree>
    <p:extLst>
      <p:ext uri="{BB962C8B-B14F-4D97-AF65-F5344CB8AC3E}">
        <p14:creationId xmlns:p14="http://schemas.microsoft.com/office/powerpoint/2010/main" val="38683047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Types of countermeasures that agencies have implemented as part of their systemic safety management projects include:</a:t>
            </a:r>
          </a:p>
          <a:p>
            <a:endParaRPr lang="en-US" sz="1200" kern="1200" dirty="0" smtClean="0">
              <a:solidFill>
                <a:schemeClr val="tx1"/>
              </a:solidFill>
              <a:effectLst/>
              <a:latin typeface="+mn-lt"/>
              <a:ea typeface="MS PGothic" pitchFamily="34" charset="-128"/>
              <a:cs typeface="MS PGothic" charset="0"/>
            </a:endParaRPr>
          </a:p>
          <a:p>
            <a:r>
              <a:rPr lang="en-US" sz="1200" b="1" u="sng" kern="1200" dirty="0" smtClean="0">
                <a:solidFill>
                  <a:schemeClr val="tx1"/>
                </a:solidFill>
                <a:effectLst/>
                <a:latin typeface="+mn-lt"/>
                <a:ea typeface="MS PGothic" pitchFamily="34" charset="-128"/>
                <a:cs typeface="MS PGothic" charset="0"/>
              </a:rPr>
              <a:t>Roadway segments:</a:t>
            </a:r>
            <a:endParaRPr lang="en-US" sz="1200" b="1"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Rumble strips (both shoulder and centerline)</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Cable median barrier</a:t>
            </a:r>
          </a:p>
          <a:p>
            <a:pPr marL="171450" lvl="0" indent="-171450">
              <a:buFont typeface="Arial" panose="020B0604020202020204" pitchFamily="34" charset="0"/>
              <a:buChar char="•"/>
            </a:pPr>
            <a:r>
              <a:rPr lang="en-US" sz="1200" kern="1200" dirty="0" err="1" smtClean="0">
                <a:solidFill>
                  <a:schemeClr val="tx1"/>
                </a:solidFill>
                <a:effectLst/>
                <a:latin typeface="+mn-lt"/>
                <a:ea typeface="MS PGothic" pitchFamily="34" charset="-128"/>
                <a:cs typeface="MS PGothic" charset="0"/>
              </a:rPr>
              <a:t>SafetyEdge</a:t>
            </a:r>
            <a:r>
              <a:rPr lang="en-US" sz="1200" kern="1200" baseline="30000" dirty="0" err="1" smtClean="0">
                <a:solidFill>
                  <a:schemeClr val="tx1"/>
                </a:solidFill>
                <a:effectLst/>
                <a:latin typeface="+mn-lt"/>
                <a:ea typeface="MS PGothic" pitchFamily="34" charset="-128"/>
                <a:cs typeface="MS PGothic" charset="0"/>
              </a:rPr>
              <a:t>SM</a:t>
            </a:r>
            <a:endParaRPr lang="en-US" sz="1200" kern="1200" baseline="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High friction surface treatments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Enhanced pavement markings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Curve warning signs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Chevrons/delineators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Lane/shoulder widening</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Speed feedback signs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Tree/clear zone removal</a:t>
            </a:r>
          </a:p>
          <a:p>
            <a:endParaRPr lang="en-US" sz="1200" u="sng" kern="1200" dirty="0" smtClean="0">
              <a:solidFill>
                <a:schemeClr val="tx1"/>
              </a:solidFill>
              <a:effectLst/>
              <a:latin typeface="+mn-lt"/>
              <a:ea typeface="MS PGothic" pitchFamily="34" charset="-128"/>
              <a:cs typeface="MS PGothic" charset="0"/>
            </a:endParaRPr>
          </a:p>
          <a:p>
            <a:r>
              <a:rPr lang="en-US" sz="1200" b="1" u="sng" kern="1200" dirty="0" smtClean="0">
                <a:solidFill>
                  <a:schemeClr val="tx1"/>
                </a:solidFill>
                <a:effectLst/>
                <a:latin typeface="+mn-lt"/>
                <a:ea typeface="MS PGothic" pitchFamily="34" charset="-128"/>
                <a:cs typeface="MS PGothic" charset="0"/>
              </a:rPr>
              <a:t>Intersections:</a:t>
            </a:r>
            <a:endParaRPr lang="en-US" sz="1200" b="1"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Signal </a:t>
            </a:r>
            <a:r>
              <a:rPr lang="en-US" sz="1200" kern="1200" dirty="0" err="1" smtClean="0">
                <a:solidFill>
                  <a:schemeClr val="tx1"/>
                </a:solidFill>
                <a:effectLst/>
                <a:latin typeface="+mn-lt"/>
                <a:ea typeface="MS PGothic" pitchFamily="34" charset="-128"/>
                <a:cs typeface="MS PGothic" charset="0"/>
              </a:rPr>
              <a:t>backplates</a:t>
            </a: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Crosswalk enhancements – striping, signing, rectangular rapid flashing beacons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Countdown</a:t>
            </a:r>
            <a:r>
              <a:rPr lang="en-US" sz="1200" kern="1200" baseline="0" dirty="0" smtClean="0">
                <a:solidFill>
                  <a:schemeClr val="tx1"/>
                </a:solidFill>
                <a:effectLst/>
                <a:latin typeface="+mn-lt"/>
                <a:ea typeface="MS PGothic" pitchFamily="34" charset="-128"/>
                <a:cs typeface="MS PGothic" charset="0"/>
              </a:rPr>
              <a:t> p</a:t>
            </a:r>
            <a:r>
              <a:rPr lang="en-US" sz="1200" kern="1200" dirty="0" smtClean="0">
                <a:solidFill>
                  <a:schemeClr val="tx1"/>
                </a:solidFill>
                <a:effectLst/>
                <a:latin typeface="+mn-lt"/>
                <a:ea typeface="MS PGothic" pitchFamily="34" charset="-128"/>
                <a:cs typeface="MS PGothic" charset="0"/>
              </a:rPr>
              <a:t>edestrian signals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Pedestrian refuge islands </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Curb extensions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Reflective strips on sign posts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Mini-roundabouts</a:t>
            </a: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Lighting</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76</a:t>
            </a:fld>
            <a:endParaRPr lang="en-US"/>
          </a:p>
        </p:txBody>
      </p:sp>
    </p:spTree>
    <p:extLst>
      <p:ext uri="{BB962C8B-B14F-4D97-AF65-F5344CB8AC3E}">
        <p14:creationId xmlns:p14="http://schemas.microsoft.com/office/powerpoint/2010/main" val="20337755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In general agencies have used three approaches to implement systemic safety management:</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Application of FHWA </a:t>
            </a:r>
            <a:r>
              <a:rPr lang="en-US" sz="1200" i="1" kern="1200" dirty="0" smtClean="0">
                <a:solidFill>
                  <a:schemeClr val="tx1"/>
                </a:solidFill>
                <a:effectLst/>
                <a:latin typeface="+mn-lt"/>
                <a:ea typeface="MS PGothic" pitchFamily="34" charset="-128"/>
                <a:cs typeface="MS PGothic" charset="0"/>
              </a:rPr>
              <a:t>Systemic Tool </a:t>
            </a:r>
            <a:r>
              <a:rPr lang="en-US" sz="1200" kern="1200" dirty="0" smtClean="0">
                <a:solidFill>
                  <a:schemeClr val="tx1"/>
                </a:solidFill>
                <a:effectLst/>
                <a:latin typeface="+mn-lt"/>
                <a:ea typeface="MS PGothic" pitchFamily="34" charset="-128"/>
                <a:cs typeface="MS PGothic" charset="0"/>
              </a:rPr>
              <a:t>methodology, customized to local data availability and program goals</a:t>
            </a:r>
          </a:p>
          <a:p>
            <a:pPr marL="628650" lvl="1"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Is least complex of the three types of applications and most adaptable for agencies with incomplete or poor quality inventory, traffic volume, and/or crash data</a:t>
            </a:r>
          </a:p>
          <a:p>
            <a:pPr marL="628650" lvl="1"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Application of safety performance functions (SPFs) using in-house tools or Safety Analyst</a:t>
            </a:r>
          </a:p>
          <a:p>
            <a:pPr marL="628650" lvl="1"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Requires high-quality, robust datasets for all roads within an agency’s jurisdiction, or at least for the roadways an agency is interested in managing</a:t>
            </a:r>
          </a:p>
          <a:p>
            <a:pPr marL="628650" lvl="1"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The most direct and comprehensive existing software that implements a systemic safety management approach using SPFs is the </a:t>
            </a:r>
            <a:r>
              <a:rPr lang="en-US" sz="1200" kern="1200" dirty="0" err="1" smtClean="0">
                <a:solidFill>
                  <a:schemeClr val="tx1"/>
                </a:solidFill>
                <a:effectLst/>
                <a:latin typeface="+mn-lt"/>
                <a:ea typeface="MS PGothic" pitchFamily="34" charset="-128"/>
                <a:cs typeface="MS PGothic" charset="0"/>
              </a:rPr>
              <a:t>AASHTOWare</a:t>
            </a:r>
            <a:r>
              <a:rPr lang="en-US" sz="1200" kern="1200" dirty="0" smtClean="0">
                <a:solidFill>
                  <a:schemeClr val="tx1"/>
                </a:solidFill>
                <a:effectLst/>
                <a:latin typeface="+mn-lt"/>
                <a:ea typeface="MS PGothic" pitchFamily="34" charset="-128"/>
                <a:cs typeface="MS PGothic" charset="0"/>
              </a:rPr>
              <a:t> Safety Analyst software. Safety Analyst can be used to implement both the crash-history-based and the systemic safety management approaches. </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Application of the </a:t>
            </a:r>
            <a:r>
              <a:rPr lang="en-US" sz="1200" kern="1200" dirty="0" err="1" smtClean="0">
                <a:solidFill>
                  <a:schemeClr val="tx1"/>
                </a:solidFill>
                <a:effectLst/>
                <a:latin typeface="+mn-lt"/>
                <a:ea typeface="MS PGothic" pitchFamily="34" charset="-128"/>
                <a:cs typeface="MS PGothic" charset="0"/>
              </a:rPr>
              <a:t>usRAP</a:t>
            </a:r>
            <a:r>
              <a:rPr lang="en-US" sz="1200" kern="1200" dirty="0" smtClean="0">
                <a:solidFill>
                  <a:schemeClr val="tx1"/>
                </a:solidFill>
                <a:effectLst/>
                <a:latin typeface="+mn-lt"/>
                <a:ea typeface="MS PGothic" pitchFamily="34" charset="-128"/>
                <a:cs typeface="MS PGothic" charset="0"/>
              </a:rPr>
              <a:t> methodology, using the associated </a:t>
            </a:r>
            <a:r>
              <a:rPr lang="en-US" sz="1200" kern="1200" dirty="0" err="1" smtClean="0">
                <a:solidFill>
                  <a:schemeClr val="tx1"/>
                </a:solidFill>
                <a:effectLst/>
                <a:latin typeface="+mn-lt"/>
                <a:ea typeface="MS PGothic" pitchFamily="34" charset="-128"/>
                <a:cs typeface="MS PGothic" charset="0"/>
              </a:rPr>
              <a:t>ViDA</a:t>
            </a:r>
            <a:r>
              <a:rPr lang="en-US" sz="1200" kern="1200" dirty="0" smtClean="0">
                <a:solidFill>
                  <a:schemeClr val="tx1"/>
                </a:solidFill>
                <a:effectLst/>
                <a:latin typeface="+mn-lt"/>
                <a:ea typeface="MS PGothic" pitchFamily="34" charset="-128"/>
                <a:cs typeface="MS PGothic" charset="0"/>
              </a:rPr>
              <a:t> software</a:t>
            </a:r>
          </a:p>
          <a:p>
            <a:pPr marL="628650" lvl="1"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Unique in that it is a more defined methodological approach to systemic safety; but again, it can be adapted for use within the context of an agency’s needs</a:t>
            </a:r>
          </a:p>
          <a:p>
            <a:pPr marL="628650" lvl="1"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Having tools available to develop the required datasets makes this approach appealing.</a:t>
            </a:r>
          </a:p>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77</a:t>
            </a:fld>
            <a:endParaRPr lang="en-US"/>
          </a:p>
        </p:txBody>
      </p:sp>
    </p:spTree>
    <p:extLst>
      <p:ext uri="{BB962C8B-B14F-4D97-AF65-F5344CB8AC3E}">
        <p14:creationId xmlns:p14="http://schemas.microsoft.com/office/powerpoint/2010/main" val="22932236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As more agencies are potentially interested in implementing systemic safety management programs, interest in evaluating the effectiveness of the programs increases. Common evaluation approaches such as a trend analysis, a simple before-after study approach, a shift of proportions method, and the EB before-after study method can be conducted.</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Evaluations results should be communicated in an appropriate manner to meet the needs of the target audience and to inform future decision making to maximize the effectiveness of an agency’s safety program to achieve their goals.</a:t>
            </a:r>
            <a:endParaRPr lang="en-US"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78</a:t>
            </a:fld>
            <a:endParaRPr lang="en-US"/>
          </a:p>
        </p:txBody>
      </p:sp>
    </p:spTree>
    <p:extLst>
      <p:ext uri="{BB962C8B-B14F-4D97-AF65-F5344CB8AC3E}">
        <p14:creationId xmlns:p14="http://schemas.microsoft.com/office/powerpoint/2010/main" val="10187981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79</a:t>
            </a:fld>
            <a:endParaRPr lang="en-US"/>
          </a:p>
        </p:txBody>
      </p:sp>
    </p:spTree>
    <p:extLst>
      <p:ext uri="{BB962C8B-B14F-4D97-AF65-F5344CB8AC3E}">
        <p14:creationId xmlns:p14="http://schemas.microsoft.com/office/powerpoint/2010/main" val="45157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Part B of the </a:t>
            </a:r>
            <a:r>
              <a:rPr lang="en-US" sz="1200" i="1" kern="1200" dirty="0" smtClean="0">
                <a:solidFill>
                  <a:schemeClr val="tx1"/>
                </a:solidFill>
                <a:effectLst/>
                <a:latin typeface="+mn-lt"/>
                <a:ea typeface="MS PGothic" pitchFamily="34" charset="-128"/>
                <a:cs typeface="MS PGothic" charset="0"/>
              </a:rPr>
              <a:t>Highway Safety Manual</a:t>
            </a:r>
            <a:r>
              <a:rPr lang="en-US" sz="1200" kern="1200" dirty="0" smtClean="0">
                <a:solidFill>
                  <a:schemeClr val="tx1"/>
                </a:solidFill>
                <a:effectLst/>
                <a:latin typeface="+mn-lt"/>
                <a:ea typeface="MS PGothic" pitchFamily="34" charset="-128"/>
                <a:cs typeface="MS PGothic" charset="0"/>
              </a:rPr>
              <a:t> (HSM) presents a six-step safety management approach that can be generalized to apply to any safety management approach. Many agencies follow these general steps for programming safety improvement projects; the inputs and outputs for each step vary based on the safety management approach employed. Generally, the six-step process helps agencies develop a prioritized list of safety improvement projects (both treatments and implementation locations) and then evaluate the effectiveness of the projects or treatments in reducing crash frequency and/or severity. The six steps include: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S PGothic" pitchFamily="34" charset="-128"/>
                <a:cs typeface="MS PGothic" charset="0"/>
              </a:rPr>
              <a:t>Network screening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S PGothic" pitchFamily="34" charset="-128"/>
                <a:cs typeface="MS PGothic" charset="0"/>
              </a:rPr>
              <a:t>Diagnosis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S PGothic" pitchFamily="34" charset="-128"/>
                <a:cs typeface="MS PGothic" charset="0"/>
              </a:rPr>
              <a:t>Countermeasure</a:t>
            </a:r>
            <a:r>
              <a:rPr lang="en-US" sz="1200" kern="1200" baseline="0" dirty="0" smtClean="0">
                <a:solidFill>
                  <a:schemeClr val="tx1"/>
                </a:solidFill>
                <a:effectLst/>
                <a:latin typeface="+mn-lt"/>
                <a:ea typeface="MS PGothic" pitchFamily="34" charset="-128"/>
                <a:cs typeface="MS PGothic" charset="0"/>
              </a:rPr>
              <a:t> selection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S PGothic" pitchFamily="34" charset="-128"/>
                <a:cs typeface="MS PGothic" charset="0"/>
              </a:rPr>
              <a:t>Economic appraisal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S PGothic" pitchFamily="34" charset="-128"/>
                <a:cs typeface="MS PGothic" charset="0"/>
              </a:rPr>
              <a:t>Project prioritization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S PGothic" pitchFamily="34" charset="-128"/>
                <a:cs typeface="MS PGothic" charset="0"/>
              </a:rPr>
              <a:t>Safety effectiveness evaluation</a:t>
            </a: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This generalized six-step process is used here as a framework for comparing differences in the three primary</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roadway safety management approaches:</a:t>
            </a:r>
          </a:p>
          <a:p>
            <a:pPr marL="171450" lvl="0" indent="-171450">
              <a:buFont typeface="Arial" panose="020B0604020202020204" pitchFamily="34" charset="0"/>
              <a:buChar char="•"/>
            </a:pPr>
            <a:r>
              <a:rPr lang="en-US" sz="1200" b="0" kern="1200" dirty="0" smtClean="0">
                <a:solidFill>
                  <a:schemeClr val="tx1"/>
                </a:solidFill>
                <a:effectLst/>
                <a:latin typeface="+mn-lt"/>
                <a:ea typeface="MS PGothic" pitchFamily="34" charset="-128"/>
                <a:cs typeface="MS PGothic" charset="0"/>
              </a:rPr>
              <a:t>The Crash-History-Based Safety Management Approach</a:t>
            </a:r>
          </a:p>
          <a:p>
            <a:pPr marL="171450" lvl="0" indent="-171450">
              <a:buFont typeface="Arial" panose="020B0604020202020204" pitchFamily="34" charset="0"/>
              <a:buChar char="•"/>
            </a:pPr>
            <a:r>
              <a:rPr lang="en-US" sz="1200" b="0" kern="1200" dirty="0" smtClean="0">
                <a:solidFill>
                  <a:schemeClr val="tx1"/>
                </a:solidFill>
                <a:effectLst/>
                <a:latin typeface="+mn-lt"/>
                <a:ea typeface="MS PGothic" pitchFamily="34" charset="-128"/>
                <a:cs typeface="MS PGothic" charset="0"/>
              </a:rPr>
              <a:t>The Systemic Safety Management Approach</a:t>
            </a:r>
          </a:p>
          <a:p>
            <a:pPr marL="171450" lvl="0" indent="-171450">
              <a:buFont typeface="Arial" panose="020B0604020202020204" pitchFamily="34" charset="0"/>
              <a:buChar char="•"/>
            </a:pPr>
            <a:r>
              <a:rPr lang="en-US" sz="1200" b="0" kern="1200" dirty="0" smtClean="0">
                <a:solidFill>
                  <a:schemeClr val="tx1"/>
                </a:solidFill>
                <a:effectLst/>
                <a:latin typeface="+mn-lt"/>
                <a:ea typeface="MS PGothic" pitchFamily="34" charset="-128"/>
                <a:cs typeface="MS PGothic" charset="0"/>
              </a:rPr>
              <a:t>The Policy-Based Safety Management Approach</a:t>
            </a:r>
            <a:endParaRPr lang="en-US" b="0" dirty="0" smtClean="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8</a:t>
            </a:fld>
            <a:endParaRPr lang="en-US"/>
          </a:p>
        </p:txBody>
      </p:sp>
    </p:spTree>
    <p:extLst>
      <p:ext uri="{BB962C8B-B14F-4D97-AF65-F5344CB8AC3E}">
        <p14:creationId xmlns:p14="http://schemas.microsoft.com/office/powerpoint/2010/main" val="36643547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Guidance</a:t>
            </a:r>
            <a:r>
              <a:rPr lang="en-US" sz="1200" b="1" kern="1200" baseline="0" dirty="0" smtClean="0">
                <a:solidFill>
                  <a:schemeClr val="tx1"/>
                </a:solidFill>
                <a:effectLst/>
                <a:latin typeface="+mn-lt"/>
                <a:ea typeface="MS PGothic" pitchFamily="34" charset="-128"/>
                <a:cs typeface="MS PGothic" charset="0"/>
              </a:rPr>
              <a:t> Document: </a:t>
            </a:r>
            <a:r>
              <a:rPr lang="en-US" sz="1200" kern="1200" dirty="0" smtClean="0">
                <a:solidFill>
                  <a:schemeClr val="tx1"/>
                </a:solidFill>
                <a:effectLst/>
                <a:latin typeface="+mn-lt"/>
                <a:ea typeface="MS PGothic" pitchFamily="34" charset="-128"/>
                <a:cs typeface="MS PGothic" charset="0"/>
              </a:rPr>
              <a:t>The purpose of the guidance document is to help safety engineers and managers program safety improvement projects using systemic safety management approaches. It’s intended for potential</a:t>
            </a:r>
            <a:r>
              <a:rPr lang="en-US" sz="1200" kern="1200" baseline="0" dirty="0" smtClean="0">
                <a:solidFill>
                  <a:schemeClr val="tx1"/>
                </a:solidFill>
                <a:effectLst/>
                <a:latin typeface="+mn-lt"/>
                <a:ea typeface="MS PGothic" pitchFamily="34" charset="-128"/>
                <a:cs typeface="MS PGothic" charset="0"/>
              </a:rPr>
              <a:t> publication by NCHRP/TRB.</a:t>
            </a:r>
            <a:endParaRPr lang="en-US" sz="1200" kern="1200" dirty="0" smtClean="0">
              <a:solidFill>
                <a:schemeClr val="tx1"/>
              </a:solidFill>
              <a:effectLst/>
              <a:latin typeface="+mn-lt"/>
              <a:ea typeface="MS PGothic" pitchFamily="34" charset="-128"/>
              <a:cs typeface="MS PGothic" charset="0"/>
            </a:endParaRPr>
          </a:p>
          <a:p>
            <a:endParaRPr lang="en-US" sz="1200" kern="1200" dirty="0" smtClean="0">
              <a:solidFill>
                <a:schemeClr val="tx1"/>
              </a:solidFill>
              <a:effectLst/>
              <a:latin typeface="+mn-lt"/>
              <a:ea typeface="MS PGothic" pitchFamily="34" charset="-128"/>
              <a:cs typeface="MS PGothic" charset="0"/>
            </a:endParaRP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MS PGothic" charset="0"/>
              </a:rPr>
              <a:t>Final Report:</a:t>
            </a:r>
            <a:r>
              <a:rPr lang="en-US" sz="1200" kern="1200" dirty="0" smtClean="0">
                <a:solidFill>
                  <a:schemeClr val="tx1"/>
                </a:solidFill>
                <a:effectLst/>
                <a:latin typeface="+mn-lt"/>
                <a:ea typeface="MS PGothic" pitchFamily="34" charset="-128"/>
                <a:cs typeface="MS PGothic" charset="0"/>
              </a:rPr>
              <a:t> Presents</a:t>
            </a:r>
            <a:r>
              <a:rPr lang="en-US" sz="1200" kern="1200" baseline="0" dirty="0" smtClean="0">
                <a:solidFill>
                  <a:schemeClr val="tx1"/>
                </a:solidFill>
                <a:effectLst/>
                <a:latin typeface="+mn-lt"/>
                <a:ea typeface="MS PGothic" pitchFamily="34" charset="-128"/>
                <a:cs typeface="MS PGothic" charset="0"/>
              </a:rPr>
              <a:t> overview of research project. Not intended for publication.</a:t>
            </a:r>
            <a:endParaRPr lang="en-US" sz="1200" kern="1200" dirty="0" smtClean="0">
              <a:solidFill>
                <a:schemeClr val="tx1"/>
              </a:solidFill>
              <a:effectLst/>
              <a:latin typeface="+mn-lt"/>
              <a:ea typeface="MS PGothic" pitchFamily="34" charset="-128"/>
              <a:cs typeface="MS PGothic" charset="0"/>
            </a:endParaRPr>
          </a:p>
          <a:p>
            <a:pPr lvl="0"/>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 </a:t>
            </a:r>
            <a:r>
              <a:rPr lang="en-US" sz="1200" b="1" kern="1200" dirty="0" smtClean="0">
                <a:solidFill>
                  <a:schemeClr val="tx1"/>
                </a:solidFill>
                <a:effectLst/>
                <a:latin typeface="+mn-lt"/>
                <a:ea typeface="MS PGothic" pitchFamily="34" charset="-128"/>
                <a:cs typeface="MS PGothic" charset="0"/>
              </a:rPr>
              <a:t>two-page flyer</a:t>
            </a:r>
            <a:r>
              <a:rPr lang="en-US" sz="1200" kern="1200" dirty="0" smtClean="0">
                <a:solidFill>
                  <a:schemeClr val="tx1"/>
                </a:solidFill>
                <a:effectLst/>
                <a:latin typeface="+mn-lt"/>
                <a:ea typeface="MS PGothic" pitchFamily="34" charset="-128"/>
                <a:cs typeface="MS PGothic" charset="0"/>
              </a:rPr>
              <a:t> to serve as </a:t>
            </a:r>
            <a:r>
              <a:rPr lang="en-US" sz="1200" u="sng" kern="1200" dirty="0" smtClean="0">
                <a:solidFill>
                  <a:schemeClr val="tx1"/>
                </a:solidFill>
                <a:effectLst/>
                <a:latin typeface="+mn-lt"/>
                <a:ea typeface="MS PGothic" pitchFamily="34" charset="-128"/>
                <a:cs typeface="MS PGothic" charset="0"/>
              </a:rPr>
              <a:t>marketing material</a:t>
            </a:r>
            <a:r>
              <a:rPr lang="en-US" sz="1200" kern="1200" dirty="0" smtClean="0">
                <a:solidFill>
                  <a:schemeClr val="tx1"/>
                </a:solidFill>
                <a:effectLst/>
                <a:latin typeface="+mn-lt"/>
                <a:ea typeface="MS PGothic" pitchFamily="34" charset="-128"/>
                <a:cs typeface="MS PGothic" charset="0"/>
              </a:rPr>
              <a:t> to promote the implementation of quantitative approaches to systemic safety analysis. Included as appendix in</a:t>
            </a:r>
            <a:r>
              <a:rPr lang="en-US" sz="1200" kern="1200" baseline="0" dirty="0" smtClean="0">
                <a:solidFill>
                  <a:schemeClr val="tx1"/>
                </a:solidFill>
                <a:effectLst/>
                <a:latin typeface="+mn-lt"/>
                <a:ea typeface="MS PGothic" pitchFamily="34" charset="-128"/>
                <a:cs typeface="MS PGothic" charset="0"/>
              </a:rPr>
              <a:t> Guidance Document.</a:t>
            </a:r>
            <a:endParaRPr lang="en-US" sz="1200" kern="1200" dirty="0" smtClean="0">
              <a:solidFill>
                <a:schemeClr val="tx1"/>
              </a:solidFill>
              <a:effectLst/>
              <a:latin typeface="+mn-lt"/>
              <a:ea typeface="MS PGothic" pitchFamily="34" charset="-128"/>
              <a:cs typeface="MS PGothic" charset="0"/>
            </a:endParaRPr>
          </a:p>
          <a:p>
            <a:pPr lvl="0"/>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 </a:t>
            </a:r>
            <a:r>
              <a:rPr lang="en-US" sz="1200" b="1" kern="1200" dirty="0" smtClean="0">
                <a:solidFill>
                  <a:schemeClr val="tx1"/>
                </a:solidFill>
                <a:effectLst/>
                <a:latin typeface="+mn-lt"/>
                <a:ea typeface="MS PGothic" pitchFamily="34" charset="-128"/>
                <a:cs typeface="MS PGothic" charset="0"/>
              </a:rPr>
              <a:t>two-page document</a:t>
            </a:r>
            <a:r>
              <a:rPr lang="en-US" sz="1200" kern="1200" dirty="0" smtClean="0">
                <a:solidFill>
                  <a:schemeClr val="tx1"/>
                </a:solidFill>
                <a:effectLst/>
                <a:latin typeface="+mn-lt"/>
                <a:ea typeface="MS PGothic" pitchFamily="34" charset="-128"/>
                <a:cs typeface="MS PGothic" charset="0"/>
              </a:rPr>
              <a:t> to highlight the </a:t>
            </a:r>
            <a:r>
              <a:rPr lang="en-US" sz="1200" u="sng" kern="1200" dirty="0" smtClean="0">
                <a:solidFill>
                  <a:schemeClr val="tx1"/>
                </a:solidFill>
                <a:effectLst/>
                <a:latin typeface="+mn-lt"/>
                <a:ea typeface="MS PGothic" pitchFamily="34" charset="-128"/>
                <a:cs typeface="MS PGothic" charset="0"/>
              </a:rPr>
              <a:t>benefits</a:t>
            </a:r>
            <a:r>
              <a:rPr lang="en-US" sz="1200" kern="1200" dirty="0" smtClean="0">
                <a:solidFill>
                  <a:schemeClr val="tx1"/>
                </a:solidFill>
                <a:effectLst/>
                <a:latin typeface="+mn-lt"/>
                <a:ea typeface="MS PGothic" pitchFamily="34" charset="-128"/>
                <a:cs typeface="MS PGothic" charset="0"/>
              </a:rPr>
              <a:t> of systemic safety analysis to </a:t>
            </a:r>
            <a:r>
              <a:rPr lang="en-US" sz="1200" u="sng" kern="1200" dirty="0" smtClean="0">
                <a:solidFill>
                  <a:schemeClr val="tx1"/>
                </a:solidFill>
                <a:effectLst/>
                <a:latin typeface="+mn-lt"/>
                <a:ea typeface="MS PGothic" pitchFamily="34" charset="-128"/>
                <a:cs typeface="MS PGothic" charset="0"/>
              </a:rPr>
              <a:t>decision makers. </a:t>
            </a:r>
            <a:r>
              <a:rPr lang="en-US" sz="1200" kern="1200" dirty="0" smtClean="0">
                <a:solidFill>
                  <a:schemeClr val="tx1"/>
                </a:solidFill>
                <a:effectLst/>
                <a:latin typeface="+mn-lt"/>
                <a:ea typeface="MS PGothic" pitchFamily="34" charset="-128"/>
                <a:cs typeface="MS PGothic" charset="0"/>
              </a:rPr>
              <a:t>Included as appendix in</a:t>
            </a:r>
            <a:r>
              <a:rPr lang="en-US" sz="1200" kern="1200" baseline="0" dirty="0" smtClean="0">
                <a:solidFill>
                  <a:schemeClr val="tx1"/>
                </a:solidFill>
                <a:effectLst/>
                <a:latin typeface="+mn-lt"/>
                <a:ea typeface="MS PGothic" pitchFamily="34" charset="-128"/>
                <a:cs typeface="MS PGothic" charset="0"/>
              </a:rPr>
              <a:t> Guidance Document.</a:t>
            </a:r>
            <a:endParaRPr lang="en-US" sz="1200" u="sng"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 </a:t>
            </a:r>
            <a:r>
              <a:rPr lang="en-US" sz="1200" b="1" kern="1200" dirty="0" smtClean="0">
                <a:solidFill>
                  <a:schemeClr val="tx1"/>
                </a:solidFill>
                <a:effectLst/>
                <a:latin typeface="+mn-lt"/>
                <a:ea typeface="MS PGothic" pitchFamily="34" charset="-128"/>
                <a:cs typeface="MS PGothic" charset="0"/>
              </a:rPr>
              <a:t>technical memorandum </a:t>
            </a:r>
            <a:r>
              <a:rPr lang="en-US" sz="1200" kern="1200" dirty="0" smtClean="0">
                <a:solidFill>
                  <a:schemeClr val="tx1"/>
                </a:solidFill>
                <a:effectLst/>
                <a:latin typeface="+mn-lt"/>
                <a:ea typeface="MS PGothic" pitchFamily="34" charset="-128"/>
                <a:cs typeface="MS PGothic" charset="0"/>
              </a:rPr>
              <a:t>on implementation of research findings and products. Included as appendix in</a:t>
            </a:r>
            <a:r>
              <a:rPr lang="en-US" sz="1200" kern="1200" baseline="0" dirty="0" smtClean="0">
                <a:solidFill>
                  <a:schemeClr val="tx1"/>
                </a:solidFill>
                <a:effectLst/>
                <a:latin typeface="+mn-lt"/>
                <a:ea typeface="MS PGothic" pitchFamily="34" charset="-128"/>
                <a:cs typeface="MS PGothic" charset="0"/>
              </a:rPr>
              <a:t> Final Report.</a:t>
            </a:r>
            <a:endParaRPr lang="en-US" sz="1200" kern="1200" dirty="0" smtClean="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80</a:t>
            </a:fld>
            <a:endParaRPr lang="en-US"/>
          </a:p>
        </p:txBody>
      </p:sp>
    </p:spTree>
    <p:extLst>
      <p:ext uri="{BB962C8B-B14F-4D97-AF65-F5344CB8AC3E}">
        <p14:creationId xmlns:p14="http://schemas.microsoft.com/office/powerpoint/2010/main" val="5892953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81</a:t>
            </a:fld>
            <a:endParaRPr lang="en-US"/>
          </a:p>
        </p:txBody>
      </p:sp>
    </p:spTree>
    <p:extLst>
      <p:ext uri="{BB962C8B-B14F-4D97-AF65-F5344CB8AC3E}">
        <p14:creationId xmlns:p14="http://schemas.microsoft.com/office/powerpoint/2010/main" val="8667613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Several related gaps in knowledge identified throughout the research and related</a:t>
            </a:r>
            <a:r>
              <a:rPr lang="en-US" sz="1200" kern="1200" baseline="0" dirty="0" smtClean="0">
                <a:solidFill>
                  <a:schemeClr val="tx1"/>
                </a:solidFill>
                <a:effectLst/>
                <a:latin typeface="+mn-lt"/>
                <a:ea typeface="MS PGothic" pitchFamily="34" charset="-128"/>
                <a:cs typeface="MS PGothic" charset="0"/>
              </a:rPr>
              <a:t> research needs</a:t>
            </a:r>
            <a:r>
              <a:rPr lang="en-US" sz="1200" kern="1200" dirty="0" smtClean="0">
                <a:solidFill>
                  <a:schemeClr val="tx1"/>
                </a:solidFill>
                <a:effectLst/>
                <a:latin typeface="+mn-lt"/>
                <a:ea typeface="MS PGothic" pitchFamily="34" charset="-128"/>
                <a:cs typeface="MS PGothic" charset="0"/>
              </a:rPr>
              <a:t> include:</a:t>
            </a:r>
          </a:p>
          <a:p>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In general, the same methodological approaches are being used to evaluate the safety effectiveness of treatments implemented as part of the three primary safety management approaches (i.e., crash-history-based, systemic, or policy-based). However, the current state of practice and knowledge of the existing evaluation approaches can only provide a limited amount of information concerning the overall effectiveness of safety treatments implemented as part of a systemic safety management approach, especially as the number of sites included in the evaluation that have no crash history prior to being treated increases. New statistical methods should be explored to estimate the effectiveness of safety treatments in the absence of observed crashes, prior to treatment implementation.</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Agencies often rely on local data to determine crash contributing factors for certain crash types and facility types. More research is needed on the selection and application of crash contributing factors for a range of crash types and facility types.</a:t>
            </a: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S PGothic" pitchFamily="34" charset="-128"/>
                <a:cs typeface="MS PGothic" charset="0"/>
              </a:rPr>
              <a:t>Software should be developed for agencies to efficiently implement procedures described in the FHWA </a:t>
            </a:r>
            <a:r>
              <a:rPr lang="en-US" sz="1200" i="1" kern="1200" dirty="0" smtClean="0">
                <a:solidFill>
                  <a:schemeClr val="tx1"/>
                </a:solidFill>
                <a:effectLst/>
                <a:latin typeface="+mn-lt"/>
                <a:ea typeface="MS PGothic" pitchFamily="34" charset="-128"/>
                <a:cs typeface="MS PGothic" charset="0"/>
              </a:rPr>
              <a:t>Systemic Safety Project Selection Tool</a:t>
            </a:r>
            <a:r>
              <a:rPr lang="en-US" sz="1200" kern="1200" dirty="0" smtClean="0">
                <a:solidFill>
                  <a:schemeClr val="tx1"/>
                </a:solidFill>
                <a:effectLst/>
                <a:latin typeface="+mn-lt"/>
                <a:ea typeface="MS PGothic" pitchFamily="34" charset="-128"/>
                <a:cs typeface="MS PGothic" charset="0"/>
              </a:rPr>
              <a:t>.</a:t>
            </a:r>
            <a:endParaRPr lang="en-US" sz="1200" kern="1200" dirty="0">
              <a:solidFill>
                <a:schemeClr val="tx1"/>
              </a:solidFill>
              <a:effectLst/>
              <a:latin typeface="+mn-lt"/>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82</a:t>
            </a:fld>
            <a:endParaRPr lang="en-US"/>
          </a:p>
        </p:txBody>
      </p:sp>
    </p:spTree>
    <p:extLst>
      <p:ext uri="{BB962C8B-B14F-4D97-AF65-F5344CB8AC3E}">
        <p14:creationId xmlns:p14="http://schemas.microsoft.com/office/powerpoint/2010/main" val="23092625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83</a:t>
            </a:fld>
            <a:endParaRPr lang="en-US"/>
          </a:p>
        </p:txBody>
      </p:sp>
    </p:spTree>
    <p:extLst>
      <p:ext uri="{BB962C8B-B14F-4D97-AF65-F5344CB8AC3E}">
        <p14:creationId xmlns:p14="http://schemas.microsoft.com/office/powerpoint/2010/main" val="160370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The purpose of the crash-history-based safety management approach, sometimes referred to as a “black-spot” or “hot-spot” analysis, is to identify locations on the system where a high frequency or rate of crashes has occurred and to improve those sites to remedy the situation.</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The crash-history-based safety management approach requires high-quality crash data with accurate location data throughout the roadway network.</a:t>
            </a:r>
          </a:p>
          <a:p>
            <a:endParaRPr lang="en-US" sz="1200" kern="1200" dirty="0" smtClean="0">
              <a:solidFill>
                <a:schemeClr val="tx1"/>
              </a:solidFill>
              <a:effectLst/>
              <a:latin typeface="+mn-lt"/>
              <a:ea typeface="MS PGothic" pitchFamily="34" charset="-128"/>
            </a:endParaRPr>
          </a:p>
          <a:p>
            <a:r>
              <a:rPr lang="en-US" sz="1200" kern="1200" dirty="0" smtClean="0">
                <a:solidFill>
                  <a:schemeClr val="tx1"/>
                </a:solidFill>
                <a:effectLst/>
                <a:latin typeface="+mn-lt"/>
                <a:ea typeface="MS PGothic" pitchFamily="34" charset="-128"/>
                <a:cs typeface="MS PGothic" charset="0"/>
              </a:rPr>
              <a:t>Crash experience may be estimated based on traditional performance measures—such as observed crash frequencies, observed crash rates, or equivalent property damage only (EPDO) observed crash frequencies—or other performances measures considered more statistically reliable (as described in the HSM)— such as level of service of safety (LOSS) or expected and excess crash frequencies. </a:t>
            </a:r>
          </a:p>
          <a:p>
            <a:endParaRPr lang="en-US" sz="1200" kern="1200" dirty="0" smtClean="0">
              <a:solidFill>
                <a:schemeClr val="tx1"/>
              </a:solidFill>
              <a:effectLst/>
              <a:latin typeface="+mn-lt"/>
              <a:ea typeface="MS PGothic" pitchFamily="34" charset="-128"/>
            </a:endParaRPr>
          </a:p>
          <a:p>
            <a:r>
              <a:rPr lang="en-US" sz="1200" kern="1200" dirty="0" smtClean="0">
                <a:solidFill>
                  <a:schemeClr val="tx1"/>
                </a:solidFill>
                <a:effectLst/>
                <a:latin typeface="+mn-lt"/>
                <a:ea typeface="MS PGothic" pitchFamily="34" charset="-128"/>
                <a:cs typeface="MS PGothic" charset="0"/>
              </a:rPr>
              <a:t>The goal is to reduce crash patterns of interest that occur with a high frequency at individual locations, and to do so at sites with the highest overall crash experience.</a:t>
            </a:r>
            <a:endParaRPr lang="en-US" sz="1200" kern="1200" baseline="0" dirty="0" smtClean="0">
              <a:solidFill>
                <a:schemeClr val="tx1"/>
              </a:solidFill>
              <a:effectLst/>
              <a:latin typeface="+mn-lt"/>
              <a:ea typeface="MS PGothic" pitchFamily="34" charset="-128"/>
              <a:cs typeface="MS PGothic" charset="0"/>
            </a:endParaRPr>
          </a:p>
          <a:p>
            <a:pPr marL="628650" lvl="1" indent="-171450">
              <a:buFont typeface="Arial" panose="020B0604020202020204" pitchFamily="34" charset="0"/>
              <a:buChar char="•"/>
            </a:pPr>
            <a:r>
              <a:rPr lang="en-US" sz="1200" kern="1200" baseline="0" dirty="0" smtClean="0">
                <a:solidFill>
                  <a:schemeClr val="tx1"/>
                </a:solidFill>
                <a:effectLst/>
                <a:latin typeface="+mn-lt"/>
                <a:ea typeface="MS PGothic" pitchFamily="34" charset="-128"/>
                <a:cs typeface="MS PGothic" charset="0"/>
              </a:rPr>
              <a:t>This approach can be used to address a particular crash type, but it does not necessarily have to.</a:t>
            </a:r>
            <a:endParaRPr lang="en-US" dirty="0"/>
          </a:p>
        </p:txBody>
      </p:sp>
      <p:sp>
        <p:nvSpPr>
          <p:cNvPr id="4" name="Slide Number Placeholder 3"/>
          <p:cNvSpPr>
            <a:spLocks noGrp="1"/>
          </p:cNvSpPr>
          <p:nvPr>
            <p:ph type="sldNum" sz="quarter" idx="10"/>
          </p:nvPr>
        </p:nvSpPr>
        <p:spPr/>
        <p:txBody>
          <a:bodyPr/>
          <a:lstStyle/>
          <a:p>
            <a:pPr>
              <a:defRPr/>
            </a:pPr>
            <a:fld id="{66A88723-8636-4D21-999E-2903E530E270}" type="slidenum">
              <a:rPr lang="en-US" smtClean="0"/>
              <a:pPr>
                <a:defRPr/>
              </a:pPr>
              <a:t>9</a:t>
            </a:fld>
            <a:endParaRPr lang="en-US"/>
          </a:p>
        </p:txBody>
      </p:sp>
    </p:spTree>
    <p:extLst>
      <p:ext uri="{BB962C8B-B14F-4D97-AF65-F5344CB8AC3E}">
        <p14:creationId xmlns:p14="http://schemas.microsoft.com/office/powerpoint/2010/main" val="117892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5"/>
          <p:cNvSpPr>
            <a:spLocks noGrp="1"/>
          </p:cNvSpPr>
          <p:nvPr>
            <p:ph type="ftr" sz="quarter" idx="3"/>
          </p:nvPr>
        </p:nvSpPr>
        <p:spPr>
          <a:xfrm>
            <a:off x="3124200" y="5684666"/>
            <a:ext cx="2895600" cy="1005830"/>
          </a:xfrm>
          <a:prstGeom prst="rect">
            <a:avLst/>
          </a:prstGeom>
        </p:spPr>
        <p:txBody>
          <a:bodyPr vert="horz" lIns="91440" tIns="45720" rIns="91440" bIns="45720" rtlCol="0" anchor="ctr"/>
          <a:lstStyle>
            <a:lvl1pPr algn="ctr">
              <a:lnSpc>
                <a:spcPts val="3000"/>
              </a:lnSpc>
              <a:defRPr sz="3200" b="1" i="0">
                <a:solidFill>
                  <a:schemeClr val="bg1"/>
                </a:solidFill>
                <a:latin typeface="+mj-lt"/>
              </a:defRPr>
            </a:lvl1pPr>
          </a:lstStyle>
          <a:p>
            <a:r>
              <a:rPr lang="en-US" dirty="0" smtClean="0"/>
              <a:t>Your Department</a:t>
            </a:r>
            <a:endParaRPr lang="en-US" dirty="0"/>
          </a:p>
        </p:txBody>
      </p:sp>
    </p:spTree>
    <p:extLst>
      <p:ext uri="{BB962C8B-B14F-4D97-AF65-F5344CB8AC3E}">
        <p14:creationId xmlns:p14="http://schemas.microsoft.com/office/powerpoint/2010/main" val="392425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847837"/>
            <a:ext cx="86868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27"/>
          <p:cNvSpPr>
            <a:spLocks noGrp="1"/>
          </p:cNvSpPr>
          <p:nvPr>
            <p:ph type="dt" sz="half" idx="12"/>
          </p:nvPr>
        </p:nvSpPr>
        <p:spPr/>
        <p:txBody>
          <a:bodyPr/>
          <a:lstStyle>
            <a:lvl1pPr>
              <a:defRPr/>
            </a:lvl1pPr>
          </a:lstStyle>
          <a:p>
            <a:pPr>
              <a:defRPr/>
            </a:pPr>
            <a:fld id="{2C50CC95-E9CA-44E5-A879-4E5AE6948307}" type="datetime1">
              <a:rPr lang="en-US"/>
              <a:pPr>
                <a:defRPr/>
              </a:pPr>
              <a:t>12/11/2020</a:t>
            </a:fld>
            <a:endParaRPr lang="en-US" dirty="0"/>
          </a:p>
        </p:txBody>
      </p:sp>
      <p:sp>
        <p:nvSpPr>
          <p:cNvPr id="7" name="Footer Placeholder 1"/>
          <p:cNvSpPr>
            <a:spLocks noGrp="1"/>
          </p:cNvSpPr>
          <p:nvPr>
            <p:ph type="ftr" sz="quarter" idx="3"/>
          </p:nvPr>
        </p:nvSpPr>
        <p:spPr>
          <a:xfrm>
            <a:off x="3170666" y="6368955"/>
            <a:ext cx="2895600" cy="365125"/>
          </a:xfrm>
          <a:prstGeom prst="rect">
            <a:avLst/>
          </a:prstGeom>
        </p:spPr>
        <p:txBody>
          <a:bodyPr vert="horz" lIns="91440" tIns="45720" rIns="91440" bIns="45720" rtlCol="0" anchor="ctr"/>
          <a:lstStyle>
            <a:lvl1pPr algn="ctr">
              <a:defRPr sz="1400" b="1" i="0" baseline="0">
                <a:solidFill>
                  <a:srgbClr val="00447B"/>
                </a:solidFill>
                <a:latin typeface="Calibri"/>
              </a:defRPr>
            </a:lvl1pPr>
          </a:lstStyle>
          <a:p>
            <a:r>
              <a:rPr lang="en-US" dirty="0" smtClean="0"/>
              <a:t>Transportation Research Center</a:t>
            </a:r>
            <a:endParaRPr lang="en-US" dirty="0"/>
          </a:p>
        </p:txBody>
      </p:sp>
    </p:spTree>
    <p:extLst>
      <p:ext uri="{BB962C8B-B14F-4D97-AF65-F5344CB8AC3E}">
        <p14:creationId xmlns:p14="http://schemas.microsoft.com/office/powerpoint/2010/main" val="15484300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600200"/>
            <a:ext cx="4251960" cy="4525963"/>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600200"/>
            <a:ext cx="4251960" cy="4525963"/>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7"/>
          <p:cNvSpPr>
            <a:spLocks noGrp="1"/>
          </p:cNvSpPr>
          <p:nvPr>
            <p:ph type="dt" sz="half" idx="12"/>
          </p:nvPr>
        </p:nvSpPr>
        <p:spPr/>
        <p:txBody>
          <a:bodyPr/>
          <a:lstStyle>
            <a:lvl1pPr>
              <a:defRPr/>
            </a:lvl1pPr>
          </a:lstStyle>
          <a:p>
            <a:pPr>
              <a:defRPr/>
            </a:pPr>
            <a:fld id="{2AE389E8-B93C-4471-AAE6-838C046FD550}" type="datetime1">
              <a:rPr lang="en-US"/>
              <a:pPr>
                <a:defRPr/>
              </a:pPr>
              <a:t>12/11/2020</a:t>
            </a:fld>
            <a:endParaRPr lang="en-US" dirty="0"/>
          </a:p>
        </p:txBody>
      </p:sp>
      <p:sp>
        <p:nvSpPr>
          <p:cNvPr id="9" name="Footer Placeholder 1"/>
          <p:cNvSpPr>
            <a:spLocks noGrp="1"/>
          </p:cNvSpPr>
          <p:nvPr>
            <p:ph type="ftr" sz="quarter" idx="3"/>
          </p:nvPr>
        </p:nvSpPr>
        <p:spPr>
          <a:xfrm>
            <a:off x="3170666" y="6368955"/>
            <a:ext cx="2895600" cy="365125"/>
          </a:xfrm>
          <a:prstGeom prst="rect">
            <a:avLst/>
          </a:prstGeom>
        </p:spPr>
        <p:txBody>
          <a:bodyPr vert="horz" lIns="91440" tIns="45720" rIns="91440" bIns="45720" rtlCol="0" anchor="ctr"/>
          <a:lstStyle>
            <a:lvl1pPr algn="ctr">
              <a:defRPr sz="1400" b="1" i="0" baseline="0">
                <a:solidFill>
                  <a:srgbClr val="00447B"/>
                </a:solidFill>
                <a:latin typeface="Calibri"/>
              </a:defRPr>
            </a:lvl1pPr>
          </a:lstStyle>
          <a:p>
            <a:r>
              <a:rPr lang="en-US" dirty="0" smtClean="0"/>
              <a:t>Transportation Research Center</a:t>
            </a:r>
            <a:endParaRPr lang="en-US" dirty="0"/>
          </a:p>
        </p:txBody>
      </p:sp>
    </p:spTree>
    <p:extLst>
      <p:ext uri="{BB962C8B-B14F-4D97-AF65-F5344CB8AC3E}">
        <p14:creationId xmlns:p14="http://schemas.microsoft.com/office/powerpoint/2010/main" val="27630620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8600" y="274638"/>
            <a:ext cx="8686800" cy="1143000"/>
          </a:xfrm>
          <a:prstGeom prst="rect">
            <a:avLst/>
          </a:prstGeom>
        </p:spPr>
        <p:txBody>
          <a:bodyPr/>
          <a:lstStyle/>
          <a:p>
            <a:r>
              <a:rPr lang="en-US" dirty="0" smtClean="0"/>
              <a:t>Click to edit Master title style</a:t>
            </a:r>
            <a:endParaRPr lang="en-US" dirty="0"/>
          </a:p>
        </p:txBody>
      </p:sp>
      <p:sp>
        <p:nvSpPr>
          <p:cNvPr id="4" name="Date Placeholder 27"/>
          <p:cNvSpPr>
            <a:spLocks noGrp="1"/>
          </p:cNvSpPr>
          <p:nvPr>
            <p:ph type="dt" sz="half" idx="12"/>
          </p:nvPr>
        </p:nvSpPr>
        <p:spPr/>
        <p:txBody>
          <a:bodyPr/>
          <a:lstStyle>
            <a:lvl1pPr>
              <a:defRPr/>
            </a:lvl1pPr>
          </a:lstStyle>
          <a:p>
            <a:pPr>
              <a:defRPr/>
            </a:pPr>
            <a:fld id="{B99DE824-A595-4B5D-B0DC-2DCA50BF7E12}" type="datetime1">
              <a:rPr lang="en-US"/>
              <a:pPr>
                <a:defRPr/>
              </a:pPr>
              <a:t>12/11/2020</a:t>
            </a:fld>
            <a:endParaRPr lang="en-US" dirty="0"/>
          </a:p>
        </p:txBody>
      </p:sp>
      <p:sp>
        <p:nvSpPr>
          <p:cNvPr id="7" name="Footer Placeholder 1"/>
          <p:cNvSpPr>
            <a:spLocks noGrp="1"/>
          </p:cNvSpPr>
          <p:nvPr>
            <p:ph type="ftr" sz="quarter" idx="3"/>
          </p:nvPr>
        </p:nvSpPr>
        <p:spPr>
          <a:xfrm>
            <a:off x="3170666" y="6368955"/>
            <a:ext cx="2895600" cy="365125"/>
          </a:xfrm>
          <a:prstGeom prst="rect">
            <a:avLst/>
          </a:prstGeom>
        </p:spPr>
        <p:txBody>
          <a:bodyPr vert="horz" lIns="91440" tIns="45720" rIns="91440" bIns="45720" rtlCol="0" anchor="ctr"/>
          <a:lstStyle>
            <a:lvl1pPr algn="ctr">
              <a:defRPr sz="1400" b="1" i="0" baseline="0">
                <a:solidFill>
                  <a:srgbClr val="00447B"/>
                </a:solidFill>
                <a:latin typeface="Calibri"/>
              </a:defRPr>
            </a:lvl1pPr>
          </a:lstStyle>
          <a:p>
            <a:r>
              <a:rPr lang="en-US" dirty="0" smtClean="0"/>
              <a:t>Transportation Research Center</a:t>
            </a:r>
            <a:endParaRPr lang="en-US" dirty="0"/>
          </a:p>
        </p:txBody>
      </p:sp>
    </p:spTree>
    <p:extLst>
      <p:ext uri="{BB962C8B-B14F-4D97-AF65-F5344CB8AC3E}">
        <p14:creationId xmlns:p14="http://schemas.microsoft.com/office/powerpoint/2010/main" val="40298312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27"/>
          <p:cNvSpPr>
            <a:spLocks noGrp="1"/>
          </p:cNvSpPr>
          <p:nvPr>
            <p:ph type="dt" sz="half" idx="12"/>
          </p:nvPr>
        </p:nvSpPr>
        <p:spPr/>
        <p:txBody>
          <a:bodyPr/>
          <a:lstStyle>
            <a:lvl1pPr>
              <a:defRPr/>
            </a:lvl1pPr>
          </a:lstStyle>
          <a:p>
            <a:pPr>
              <a:defRPr/>
            </a:pPr>
            <a:fld id="{19852B56-068A-4437-A2BA-D6F8C5DC9FB3}" type="datetime1">
              <a:rPr lang="en-US"/>
              <a:pPr>
                <a:defRPr/>
              </a:pPr>
              <a:t>12/11/2020</a:t>
            </a:fld>
            <a:endParaRPr lang="en-US" dirty="0"/>
          </a:p>
        </p:txBody>
      </p:sp>
      <p:sp>
        <p:nvSpPr>
          <p:cNvPr id="8" name="Footer Placeholder 1"/>
          <p:cNvSpPr>
            <a:spLocks noGrp="1"/>
          </p:cNvSpPr>
          <p:nvPr>
            <p:ph type="ftr" sz="quarter" idx="3"/>
          </p:nvPr>
        </p:nvSpPr>
        <p:spPr>
          <a:xfrm>
            <a:off x="3170666" y="6368955"/>
            <a:ext cx="2895600" cy="365125"/>
          </a:xfrm>
          <a:prstGeom prst="rect">
            <a:avLst/>
          </a:prstGeom>
        </p:spPr>
        <p:txBody>
          <a:bodyPr vert="horz" lIns="91440" tIns="45720" rIns="91440" bIns="45720" rtlCol="0" anchor="ctr"/>
          <a:lstStyle>
            <a:lvl1pPr algn="ctr">
              <a:defRPr sz="1400" b="1" i="0" baseline="0">
                <a:solidFill>
                  <a:srgbClr val="00447B"/>
                </a:solidFill>
                <a:latin typeface="Calibri"/>
              </a:defRPr>
            </a:lvl1pPr>
          </a:lstStyle>
          <a:p>
            <a:r>
              <a:rPr lang="en-US" dirty="0" smtClean="0"/>
              <a:t>Transportation Research Center</a:t>
            </a:r>
            <a:endParaRPr lang="en-US" dirty="0"/>
          </a:p>
        </p:txBody>
      </p:sp>
    </p:spTree>
    <p:extLst>
      <p:ext uri="{BB962C8B-B14F-4D97-AF65-F5344CB8AC3E}">
        <p14:creationId xmlns:p14="http://schemas.microsoft.com/office/powerpoint/2010/main" val="15897955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Footer Placeholder 1"/>
          <p:cNvSpPr>
            <a:spLocks noGrp="1"/>
          </p:cNvSpPr>
          <p:nvPr>
            <p:ph type="ftr" sz="quarter" idx="3"/>
          </p:nvPr>
        </p:nvSpPr>
        <p:spPr>
          <a:xfrm>
            <a:off x="3170666" y="6368955"/>
            <a:ext cx="2895600" cy="365125"/>
          </a:xfrm>
          <a:prstGeom prst="rect">
            <a:avLst/>
          </a:prstGeom>
        </p:spPr>
        <p:txBody>
          <a:bodyPr vert="horz" lIns="91440" tIns="45720" rIns="91440" bIns="45720" rtlCol="0" anchor="ctr"/>
          <a:lstStyle>
            <a:lvl1pPr algn="ctr">
              <a:defRPr sz="1400" b="1" i="0" baseline="0">
                <a:solidFill>
                  <a:srgbClr val="00447B"/>
                </a:solidFill>
                <a:latin typeface="Calibri"/>
              </a:defRPr>
            </a:lvl1pPr>
          </a:lstStyle>
          <a:p>
            <a:r>
              <a:rPr lang="en-US" dirty="0" smtClean="0"/>
              <a:t>Transportation Research Center</a:t>
            </a:r>
            <a:endParaRPr lang="en-US" dirty="0"/>
          </a:p>
        </p:txBody>
      </p:sp>
    </p:spTree>
    <p:extLst>
      <p:ext uri="{BB962C8B-B14F-4D97-AF65-F5344CB8AC3E}">
        <p14:creationId xmlns:p14="http://schemas.microsoft.com/office/powerpoint/2010/main" val="492689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Footer Placeholder 1"/>
          <p:cNvSpPr>
            <a:spLocks noGrp="1"/>
          </p:cNvSpPr>
          <p:nvPr>
            <p:ph type="ftr" sz="quarter" idx="3"/>
          </p:nvPr>
        </p:nvSpPr>
        <p:spPr>
          <a:xfrm>
            <a:off x="3170666" y="6368955"/>
            <a:ext cx="2895600" cy="365125"/>
          </a:xfrm>
          <a:prstGeom prst="rect">
            <a:avLst/>
          </a:prstGeom>
        </p:spPr>
        <p:txBody>
          <a:bodyPr vert="horz" lIns="91440" tIns="45720" rIns="91440" bIns="45720" rtlCol="0" anchor="ctr"/>
          <a:lstStyle>
            <a:lvl1pPr algn="ctr">
              <a:defRPr sz="1400" b="1" i="0" baseline="0">
                <a:solidFill>
                  <a:srgbClr val="00447B"/>
                </a:solidFill>
                <a:latin typeface="Calibri"/>
              </a:defRPr>
            </a:lvl1pPr>
          </a:lstStyle>
          <a:p>
            <a:r>
              <a:rPr lang="en-US" dirty="0" smtClean="0"/>
              <a:t>Transportation Research Center</a:t>
            </a:r>
            <a:endParaRPr lang="en-US" dirty="0"/>
          </a:p>
        </p:txBody>
      </p:sp>
    </p:spTree>
    <p:extLst>
      <p:ext uri="{BB962C8B-B14F-4D97-AF65-F5344CB8AC3E}">
        <p14:creationId xmlns:p14="http://schemas.microsoft.com/office/powerpoint/2010/main" val="37698834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Footer Placeholder 1"/>
          <p:cNvSpPr>
            <a:spLocks noGrp="1"/>
          </p:cNvSpPr>
          <p:nvPr>
            <p:ph type="ftr" sz="quarter" idx="3"/>
          </p:nvPr>
        </p:nvSpPr>
        <p:spPr>
          <a:xfrm>
            <a:off x="3170666" y="6368955"/>
            <a:ext cx="2895600" cy="365125"/>
          </a:xfrm>
          <a:prstGeom prst="rect">
            <a:avLst/>
          </a:prstGeom>
        </p:spPr>
        <p:txBody>
          <a:bodyPr vert="horz" lIns="91440" tIns="45720" rIns="91440" bIns="45720" rtlCol="0" anchor="ctr"/>
          <a:lstStyle>
            <a:lvl1pPr algn="ctr">
              <a:defRPr sz="1400" b="1" i="0" baseline="0">
                <a:solidFill>
                  <a:srgbClr val="00447B"/>
                </a:solidFill>
                <a:latin typeface="Calibri"/>
              </a:defRPr>
            </a:lvl1pPr>
          </a:lstStyle>
          <a:p>
            <a:r>
              <a:rPr lang="en-US" dirty="0" smtClean="0"/>
              <a:t>Transportation Research Center</a:t>
            </a:r>
            <a:endParaRPr lang="en-US" dirty="0"/>
          </a:p>
        </p:txBody>
      </p:sp>
    </p:spTree>
    <p:extLst>
      <p:ext uri="{BB962C8B-B14F-4D97-AF65-F5344CB8AC3E}">
        <p14:creationId xmlns:p14="http://schemas.microsoft.com/office/powerpoint/2010/main" val="38044118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p:cNvPicPr>
            <a:picLocks noChangeAspect="1" noChangeArrowheads="1"/>
          </p:cNvPicPr>
          <p:nvPr/>
        </p:nvPicPr>
        <p:blipFill>
          <a:blip r:embed="rId3">
            <a:extLst>
              <a:ext uri="{28A0092B-C50C-407E-A947-70E740481C1C}">
                <a14:useLocalDpi xmlns:a14="http://schemas.microsoft.com/office/drawing/2010/main" val="0"/>
              </a:ext>
            </a:extLst>
          </a:blip>
          <a:srcRect l="20168" t="25630" r="20337" b="39784"/>
          <a:stretch>
            <a:fillRect/>
          </a:stretch>
        </p:blipFill>
        <p:spPr bwMode="auto">
          <a:xfrm>
            <a:off x="2963863" y="198438"/>
            <a:ext cx="321627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mriglobal\kcshares\Graphics\1Rachel's Shared Work\Overhead\2013.003 Corp. PPT 2013\bottom bar-04.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556375"/>
            <a:ext cx="9159488" cy="39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
          <p:cNvGrpSpPr>
            <a:grpSpLocks/>
          </p:cNvGrpSpPr>
          <p:nvPr userDrawn="1"/>
        </p:nvGrpSpPr>
        <p:grpSpPr bwMode="auto">
          <a:xfrm>
            <a:off x="7288423" y="6270454"/>
            <a:ext cx="1481641" cy="429181"/>
            <a:chOff x="3092925" y="5827713"/>
            <a:chExt cx="2996846" cy="868362"/>
          </a:xfrm>
        </p:grpSpPr>
        <p:pic>
          <p:nvPicPr>
            <p:cNvPr id="1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2925" y="5827713"/>
              <a:ext cx="868364"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41504" y="5827713"/>
              <a:ext cx="8683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21410" y="5827713"/>
              <a:ext cx="868361"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41242" y="5631774"/>
            <a:ext cx="3455857" cy="1115253"/>
          </a:xfrm>
          <a:prstGeom prst="rect">
            <a:avLst/>
          </a:prstGeom>
        </p:spPr>
      </p:pic>
      <p:sp>
        <p:nvSpPr>
          <p:cNvPr id="11" name="Text Placeholder 2"/>
          <p:cNvSpPr txBox="1">
            <a:spLocks/>
          </p:cNvSpPr>
          <p:nvPr userDrawn="1"/>
        </p:nvSpPr>
        <p:spPr>
          <a:xfrm>
            <a:off x="696543" y="5265759"/>
            <a:ext cx="3067050" cy="806450"/>
          </a:xfrm>
          <a:prstGeom prst="rect">
            <a:avLst/>
          </a:prstGeom>
        </p:spPr>
        <p:txBody>
          <a:bodyPr vert="horz"/>
          <a:lstStyle>
            <a:lvl1pPr marL="0" indent="0" algn="ctr" defTabSz="457200" rtl="0" eaLnBrk="1" fontAlgn="base" hangingPunct="1">
              <a:lnSpc>
                <a:spcPts val="2300"/>
              </a:lnSpc>
              <a:spcBef>
                <a:spcPct val="20000"/>
              </a:spcBef>
              <a:spcAft>
                <a:spcPct val="0"/>
              </a:spcAft>
              <a:buFont typeface="Arial" pitchFamily="34" charset="0"/>
              <a:buNone/>
              <a:defRPr sz="3000" b="1" kern="1200" baseline="0">
                <a:solidFill>
                  <a:schemeClr val="bg1"/>
                </a:solidFill>
                <a:latin typeface="Calibri"/>
                <a:ea typeface="+mn-ea"/>
                <a:cs typeface="Calibri"/>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Your Department</a:t>
            </a:r>
          </a:p>
          <a:p>
            <a:r>
              <a:rPr lang="en-US" dirty="0" smtClean="0"/>
              <a:t>Name</a:t>
            </a:r>
          </a:p>
        </p:txBody>
      </p:sp>
      <p:sp>
        <p:nvSpPr>
          <p:cNvPr id="5" name="Title Placeholder 4"/>
          <p:cNvSpPr>
            <a:spLocks noGrp="1"/>
          </p:cNvSpPr>
          <p:nvPr>
            <p:ph type="title"/>
          </p:nvPr>
        </p:nvSpPr>
        <p:spPr>
          <a:xfrm>
            <a:off x="457200" y="180810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6" name="Footer Placeholder 5"/>
          <p:cNvSpPr>
            <a:spLocks noGrp="1"/>
          </p:cNvSpPr>
          <p:nvPr>
            <p:ph type="ftr" sz="quarter" idx="3"/>
          </p:nvPr>
        </p:nvSpPr>
        <p:spPr>
          <a:xfrm>
            <a:off x="3124200" y="5684666"/>
            <a:ext cx="2895600" cy="1005830"/>
          </a:xfrm>
          <a:prstGeom prst="rect">
            <a:avLst/>
          </a:prstGeom>
        </p:spPr>
        <p:txBody>
          <a:bodyPr vert="horz" lIns="91440" tIns="45720" rIns="91440" bIns="45720" rtlCol="0" anchor="ctr"/>
          <a:lstStyle>
            <a:lvl1pPr algn="ctr">
              <a:lnSpc>
                <a:spcPts val="3000"/>
              </a:lnSpc>
              <a:defRPr sz="3200" b="1" i="0">
                <a:solidFill>
                  <a:schemeClr val="bg1"/>
                </a:solidFill>
                <a:latin typeface="+mj-lt"/>
              </a:defRPr>
            </a:lvl1pPr>
          </a:lstStyle>
          <a:p>
            <a:r>
              <a:rPr lang="en-US" dirty="0" smtClean="0"/>
              <a:t>Your Department</a:t>
            </a:r>
            <a:endParaRPr lang="en-US" dirty="0"/>
          </a:p>
        </p:txBody>
      </p:sp>
    </p:spTree>
  </p:cSld>
  <p:clrMap bg1="lt1" tx1="dk1" bg2="lt2" tx2="dk2" accent1="accent1" accent2="accent2" accent3="accent3" accent4="accent4" accent5="accent5" accent6="accent6" hlink="hlink" folHlink="folHlink"/>
  <p:sldLayoutIdLst>
    <p:sldLayoutId id="2147484503" r:id="rId1"/>
  </p:sldLayoutIdLst>
  <p:hf hdr="0"/>
  <p:txStyles>
    <p:titleStyle>
      <a:lvl1pPr algn="ctr" defTabSz="457200" rtl="0" eaLnBrk="1" fontAlgn="base" hangingPunct="1">
        <a:spcBef>
          <a:spcPct val="0"/>
        </a:spcBef>
        <a:spcAft>
          <a:spcPct val="0"/>
        </a:spcAft>
        <a:defRPr sz="4400" b="1" kern="1200">
          <a:solidFill>
            <a:srgbClr val="00457C"/>
          </a:solidFill>
          <a:latin typeface="Arial"/>
          <a:ea typeface="+mj-ea"/>
          <a:cs typeface="Arial"/>
        </a:defRPr>
      </a:lvl1pPr>
      <a:lvl2pPr algn="ctr" defTabSz="457200" rtl="0" eaLnBrk="1" fontAlgn="base" hangingPunct="1">
        <a:spcBef>
          <a:spcPct val="0"/>
        </a:spcBef>
        <a:spcAft>
          <a:spcPct val="0"/>
        </a:spcAft>
        <a:defRPr sz="4400" b="1">
          <a:solidFill>
            <a:srgbClr val="00457C"/>
          </a:solidFill>
          <a:latin typeface="Arial" charset="0"/>
          <a:cs typeface="Arial" charset="0"/>
        </a:defRPr>
      </a:lvl2pPr>
      <a:lvl3pPr algn="ctr" defTabSz="457200" rtl="0" eaLnBrk="1" fontAlgn="base" hangingPunct="1">
        <a:spcBef>
          <a:spcPct val="0"/>
        </a:spcBef>
        <a:spcAft>
          <a:spcPct val="0"/>
        </a:spcAft>
        <a:defRPr sz="4400" b="1">
          <a:solidFill>
            <a:srgbClr val="00457C"/>
          </a:solidFill>
          <a:latin typeface="Arial" charset="0"/>
          <a:cs typeface="Arial" charset="0"/>
        </a:defRPr>
      </a:lvl3pPr>
      <a:lvl4pPr algn="ctr" defTabSz="457200" rtl="0" eaLnBrk="1" fontAlgn="base" hangingPunct="1">
        <a:spcBef>
          <a:spcPct val="0"/>
        </a:spcBef>
        <a:spcAft>
          <a:spcPct val="0"/>
        </a:spcAft>
        <a:defRPr sz="4400" b="1">
          <a:solidFill>
            <a:srgbClr val="00457C"/>
          </a:solidFill>
          <a:latin typeface="Arial" charset="0"/>
          <a:cs typeface="Arial" charset="0"/>
        </a:defRPr>
      </a:lvl4pPr>
      <a:lvl5pPr algn="ctr" defTabSz="457200" rtl="0" eaLnBrk="1" fontAlgn="base" hangingPunct="1">
        <a:spcBef>
          <a:spcPct val="0"/>
        </a:spcBef>
        <a:spcAft>
          <a:spcPct val="0"/>
        </a:spcAft>
        <a:defRPr sz="4400" b="1">
          <a:solidFill>
            <a:srgbClr val="00457C"/>
          </a:solidFill>
          <a:latin typeface="Arial" charset="0"/>
          <a:cs typeface="Arial" charset="0"/>
        </a:defRPr>
      </a:lvl5pPr>
      <a:lvl6pPr marL="457200" algn="ctr" defTabSz="457200" rtl="0" eaLnBrk="1" fontAlgn="base" hangingPunct="1">
        <a:spcBef>
          <a:spcPct val="0"/>
        </a:spcBef>
        <a:spcAft>
          <a:spcPct val="0"/>
        </a:spcAft>
        <a:defRPr sz="4400" b="1">
          <a:solidFill>
            <a:srgbClr val="00457C"/>
          </a:solidFill>
          <a:latin typeface="Arial" charset="0"/>
          <a:cs typeface="Arial" charset="0"/>
        </a:defRPr>
      </a:lvl6pPr>
      <a:lvl7pPr marL="914400" algn="ctr" defTabSz="457200" rtl="0" eaLnBrk="1" fontAlgn="base" hangingPunct="1">
        <a:spcBef>
          <a:spcPct val="0"/>
        </a:spcBef>
        <a:spcAft>
          <a:spcPct val="0"/>
        </a:spcAft>
        <a:defRPr sz="4400" b="1">
          <a:solidFill>
            <a:srgbClr val="00457C"/>
          </a:solidFill>
          <a:latin typeface="Arial" charset="0"/>
          <a:cs typeface="Arial" charset="0"/>
        </a:defRPr>
      </a:lvl7pPr>
      <a:lvl8pPr marL="1371600" algn="ctr" defTabSz="457200" rtl="0" eaLnBrk="1" fontAlgn="base" hangingPunct="1">
        <a:spcBef>
          <a:spcPct val="0"/>
        </a:spcBef>
        <a:spcAft>
          <a:spcPct val="0"/>
        </a:spcAft>
        <a:defRPr sz="4400" b="1">
          <a:solidFill>
            <a:srgbClr val="00457C"/>
          </a:solidFill>
          <a:latin typeface="Arial" charset="0"/>
          <a:cs typeface="Arial" charset="0"/>
        </a:defRPr>
      </a:lvl8pPr>
      <a:lvl9pPr marL="1828800" algn="ctr" defTabSz="457200" rtl="0" eaLnBrk="1" fontAlgn="base" hangingPunct="1">
        <a:spcBef>
          <a:spcPct val="0"/>
        </a:spcBef>
        <a:spcAft>
          <a:spcPct val="0"/>
        </a:spcAft>
        <a:defRPr sz="4400" b="1">
          <a:solidFill>
            <a:srgbClr val="00457C"/>
          </a:solidFill>
          <a:latin typeface="Arial" charset="0"/>
          <a:cs typeface="Arial"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mriglobal\kcshares\Graphics\1Rachel's Shared Work\Overhead\2013.003 Corp. PPT 2013\bottom bar-0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396038"/>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3"/>
          <p:cNvSpPr>
            <a:spLocks noGrp="1"/>
          </p:cNvSpPr>
          <p:nvPr>
            <p:ph type="body" idx="1"/>
          </p:nvPr>
        </p:nvSpPr>
        <p:spPr bwMode="auto">
          <a:xfrm>
            <a:off x="228600" y="1600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Title Placeholder 24"/>
          <p:cNvSpPr>
            <a:spLocks noGrp="1"/>
          </p:cNvSpPr>
          <p:nvPr>
            <p:ph type="title"/>
          </p:nvPr>
        </p:nvSpPr>
        <p:spPr bwMode="auto">
          <a:xfrm>
            <a:off x="228600" y="274638"/>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8" name="Date Placeholder 27"/>
          <p:cNvSpPr>
            <a:spLocks noGrp="1"/>
          </p:cNvSpPr>
          <p:nvPr>
            <p:ph type="dt" sz="half" idx="2"/>
          </p:nvPr>
        </p:nvSpPr>
        <p:spPr>
          <a:xfrm>
            <a:off x="0" y="6405563"/>
            <a:ext cx="2133600" cy="323850"/>
          </a:xfrm>
          <a:prstGeom prst="rect">
            <a:avLst/>
          </a:prstGeom>
        </p:spPr>
        <p:txBody>
          <a:bodyPr vert="horz" lIns="91440" tIns="45720" rIns="91440" bIns="45720" rtlCol="0" anchor="ctr"/>
          <a:lstStyle>
            <a:lvl1pPr algn="l">
              <a:defRPr sz="1000">
                <a:solidFill>
                  <a:schemeClr val="bg1"/>
                </a:solidFill>
                <a:latin typeface="Arial" pitchFamily="34" charset="0"/>
                <a:cs typeface="+mn-cs"/>
              </a:defRPr>
            </a:lvl1pPr>
          </a:lstStyle>
          <a:p>
            <a:pPr>
              <a:defRPr/>
            </a:pPr>
            <a:fld id="{867F4F3F-D968-40F2-B474-079F29B4525A}" type="datetime1">
              <a:rPr lang="en-US"/>
              <a:pPr>
                <a:defRPr/>
              </a:pPr>
              <a:t>12/11/2020</a:t>
            </a:fld>
            <a:endParaRPr lang="en-US" dirty="0"/>
          </a:p>
        </p:txBody>
      </p:sp>
      <p:sp>
        <p:nvSpPr>
          <p:cNvPr id="13" name="Slide Number Placeholder 5"/>
          <p:cNvSpPr txBox="1">
            <a:spLocks/>
          </p:cNvSpPr>
          <p:nvPr/>
        </p:nvSpPr>
        <p:spPr>
          <a:xfrm>
            <a:off x="7010400" y="6376988"/>
            <a:ext cx="2133600" cy="365125"/>
          </a:xfrm>
          <a:prstGeom prst="rect">
            <a:avLst/>
          </a:prstGeom>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fld id="{C70ABCC5-893D-459E-898A-E303C0DB04C4}" type="slidenum">
              <a:rPr lang="en-US" sz="900" smtClean="0">
                <a:solidFill>
                  <a:schemeClr val="bg1"/>
                </a:solidFill>
                <a:cs typeface="Arial" pitchFamily="34" charset="0"/>
              </a:rPr>
              <a:pPr algn="r" eaLnBrk="1" hangingPunct="1">
                <a:defRPr/>
              </a:pPr>
              <a:t>‹#›</a:t>
            </a:fld>
            <a:endParaRPr lang="en-US" sz="900" dirty="0" smtClean="0">
              <a:solidFill>
                <a:schemeClr val="bg1"/>
              </a:solidFill>
              <a:cs typeface="Arial" pitchFamily="34" charset="0"/>
            </a:endParaRPr>
          </a:p>
        </p:txBody>
      </p:sp>
      <p:sp>
        <p:nvSpPr>
          <p:cNvPr id="2" name="Footer Placeholder 1"/>
          <p:cNvSpPr>
            <a:spLocks noGrp="1"/>
          </p:cNvSpPr>
          <p:nvPr>
            <p:ph type="ftr" sz="quarter" idx="3"/>
          </p:nvPr>
        </p:nvSpPr>
        <p:spPr>
          <a:xfrm>
            <a:off x="3170666" y="6368955"/>
            <a:ext cx="2895600" cy="365125"/>
          </a:xfrm>
          <a:prstGeom prst="rect">
            <a:avLst/>
          </a:prstGeom>
        </p:spPr>
        <p:txBody>
          <a:bodyPr vert="horz" lIns="91440" tIns="45720" rIns="91440" bIns="45720" rtlCol="0" anchor="ctr"/>
          <a:lstStyle>
            <a:lvl1pPr algn="ctr">
              <a:defRPr sz="1400" b="1" i="0" baseline="0">
                <a:solidFill>
                  <a:srgbClr val="00447B"/>
                </a:solidFill>
                <a:latin typeface="Calibri"/>
              </a:defRPr>
            </a:lvl1pPr>
          </a:lstStyle>
          <a:p>
            <a:r>
              <a:rPr lang="en-US" dirty="0" smtClean="0"/>
              <a:t>Transportation Research Center</a:t>
            </a:r>
            <a:endParaRPr lang="en-US" dirty="0"/>
          </a:p>
        </p:txBody>
      </p:sp>
    </p:spTree>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502" r:id="rId5"/>
    <p:sldLayoutId id="2147484504" r:id="rId6"/>
    <p:sldLayoutId id="2147484505" r:id="rId7"/>
  </p:sldLayoutIdLst>
  <p:timing>
    <p:tnLst>
      <p:par>
        <p:cTn id="1" dur="indefinite" restart="never" nodeType="tmRoot"/>
      </p:par>
    </p:tnLst>
  </p:timing>
  <p:hf hdr="0"/>
  <p:txStyles>
    <p:titleStyle>
      <a:lvl1pPr algn="l" defTabSz="457200" rtl="0" eaLnBrk="0" fontAlgn="base" hangingPunct="0">
        <a:spcBef>
          <a:spcPct val="0"/>
        </a:spcBef>
        <a:spcAft>
          <a:spcPct val="0"/>
        </a:spcAft>
        <a:defRPr sz="2400" b="1" kern="1200">
          <a:solidFill>
            <a:schemeClr val="tx1"/>
          </a:solidFill>
          <a:latin typeface="Arial"/>
          <a:ea typeface="+mj-ea"/>
          <a:cs typeface="Arial"/>
        </a:defRPr>
      </a:lvl1pPr>
      <a:lvl2pPr algn="l" defTabSz="457200" rtl="0" eaLnBrk="0" fontAlgn="base" hangingPunct="0">
        <a:spcBef>
          <a:spcPct val="0"/>
        </a:spcBef>
        <a:spcAft>
          <a:spcPct val="0"/>
        </a:spcAft>
        <a:defRPr sz="2400" b="1">
          <a:solidFill>
            <a:schemeClr val="tx1"/>
          </a:solidFill>
          <a:latin typeface="Arial" charset="0"/>
          <a:cs typeface="Arial" charset="0"/>
        </a:defRPr>
      </a:lvl2pPr>
      <a:lvl3pPr algn="l" defTabSz="457200" rtl="0" eaLnBrk="0" fontAlgn="base" hangingPunct="0">
        <a:spcBef>
          <a:spcPct val="0"/>
        </a:spcBef>
        <a:spcAft>
          <a:spcPct val="0"/>
        </a:spcAft>
        <a:defRPr sz="2400" b="1">
          <a:solidFill>
            <a:schemeClr val="tx1"/>
          </a:solidFill>
          <a:latin typeface="Arial" charset="0"/>
          <a:cs typeface="Arial" charset="0"/>
        </a:defRPr>
      </a:lvl3pPr>
      <a:lvl4pPr algn="l" defTabSz="457200" rtl="0" eaLnBrk="0" fontAlgn="base" hangingPunct="0">
        <a:spcBef>
          <a:spcPct val="0"/>
        </a:spcBef>
        <a:spcAft>
          <a:spcPct val="0"/>
        </a:spcAft>
        <a:defRPr sz="2400" b="1">
          <a:solidFill>
            <a:schemeClr val="tx1"/>
          </a:solidFill>
          <a:latin typeface="Arial" charset="0"/>
          <a:cs typeface="Arial" charset="0"/>
        </a:defRPr>
      </a:lvl4pPr>
      <a:lvl5pPr algn="l" defTabSz="457200" rtl="0" eaLnBrk="0" fontAlgn="base" hangingPunct="0">
        <a:spcBef>
          <a:spcPct val="0"/>
        </a:spcBef>
        <a:spcAft>
          <a:spcPct val="0"/>
        </a:spcAft>
        <a:defRPr sz="2400" b="1">
          <a:solidFill>
            <a:schemeClr val="tx1"/>
          </a:solidFill>
          <a:latin typeface="Arial" charset="0"/>
          <a:cs typeface="Arial" charset="0"/>
        </a:defRPr>
      </a:lvl5pPr>
      <a:lvl6pPr marL="457200" algn="l" defTabSz="457200" rtl="0" fontAlgn="base">
        <a:spcBef>
          <a:spcPct val="0"/>
        </a:spcBef>
        <a:spcAft>
          <a:spcPct val="0"/>
        </a:spcAft>
        <a:defRPr sz="2400" b="1">
          <a:solidFill>
            <a:schemeClr val="tx1"/>
          </a:solidFill>
          <a:latin typeface="Arial" charset="0"/>
          <a:cs typeface="Arial" charset="0"/>
        </a:defRPr>
      </a:lvl6pPr>
      <a:lvl7pPr marL="914400" algn="l" defTabSz="457200" rtl="0" fontAlgn="base">
        <a:spcBef>
          <a:spcPct val="0"/>
        </a:spcBef>
        <a:spcAft>
          <a:spcPct val="0"/>
        </a:spcAft>
        <a:defRPr sz="2400" b="1">
          <a:solidFill>
            <a:schemeClr val="tx1"/>
          </a:solidFill>
          <a:latin typeface="Arial" charset="0"/>
          <a:cs typeface="Arial" charset="0"/>
        </a:defRPr>
      </a:lvl7pPr>
      <a:lvl8pPr marL="1371600" algn="l" defTabSz="457200" rtl="0" fontAlgn="base">
        <a:spcBef>
          <a:spcPct val="0"/>
        </a:spcBef>
        <a:spcAft>
          <a:spcPct val="0"/>
        </a:spcAft>
        <a:defRPr sz="2400" b="1">
          <a:solidFill>
            <a:schemeClr val="tx1"/>
          </a:solidFill>
          <a:latin typeface="Arial" charset="0"/>
          <a:cs typeface="Arial" charset="0"/>
        </a:defRPr>
      </a:lvl8pPr>
      <a:lvl9pPr marL="1828800" algn="l" defTabSz="457200" rtl="0" fontAlgn="base">
        <a:spcBef>
          <a:spcPct val="0"/>
        </a:spcBef>
        <a:spcAft>
          <a:spcPct val="0"/>
        </a:spcAft>
        <a:defRPr sz="2400" b="1">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3" Type="http://schemas.openxmlformats.org/officeDocument/2006/relationships/hyperlink" Target="file:///C:\Safety%20Analyst%20(V5-5-1)%20(New%20Test%20Dataset)\users\dtorbic\w1\s5\p14_eaprm_rpt.2.html#_p9" TargetMode="External"/><Relationship Id="rId18" Type="http://schemas.openxmlformats.org/officeDocument/2006/relationships/hyperlink" Target="file:///C:\Safety%20Analyst%20(V5-5-1)%20(New%20Test%20Dataset)\users\dtorbic\w1\s5\p14_eaprm_rpt.6.html#_p28" TargetMode="External"/><Relationship Id="rId26" Type="http://schemas.openxmlformats.org/officeDocument/2006/relationships/hyperlink" Target="file:///C:\Safety%20Analyst%20(V5-5-1)%20(New%20Test%20Dataset)\users\dtorbic\w1\s5\p14_eaprm_rpt.6.html#_p46" TargetMode="External"/><Relationship Id="rId39" Type="http://schemas.openxmlformats.org/officeDocument/2006/relationships/hyperlink" Target="file:///C:\Safety%20Analyst%20(V5-5-1)%20(New%20Test%20Dataset)\users\dtorbic\w1\s5\p14_eaprm_rpt.2.html#_p12" TargetMode="External"/><Relationship Id="rId21" Type="http://schemas.openxmlformats.org/officeDocument/2006/relationships/hyperlink" Target="file:///C:\Safety%20Analyst%20(V5-5-1)%20(New%20Test%20Dataset)\users\dtorbic\w1\s5\p14_eaprm_rpt.2.html#_p10" TargetMode="External"/><Relationship Id="rId34" Type="http://schemas.openxmlformats.org/officeDocument/2006/relationships/hyperlink" Target="file:///C:\Safety%20Analyst%20(V5-5-1)%20(New%20Test%20Dataset)\users\dtorbic\w1\s5\p14_eaprm_rpt.6.html#_p61" TargetMode="External"/><Relationship Id="rId42" Type="http://schemas.openxmlformats.org/officeDocument/2006/relationships/hyperlink" Target="file:///C:\Safety%20Analyst%20(V5-5-1)%20(New%20Test%20Dataset)\users\dtorbic\w1\s5\p14_eaprm_rpt.6.html#_p79" TargetMode="External"/><Relationship Id="rId7" Type="http://schemas.openxmlformats.org/officeDocument/2006/relationships/hyperlink" Target="file:///C:\Safety%20Analyst%20(V5-5-1)%20(New%20Test%20Dataset)\users\dtorbic\w1\s5\p14_eaprm_rpt.2.html#_p22" TargetMode="External"/><Relationship Id="rId2" Type="http://schemas.openxmlformats.org/officeDocument/2006/relationships/notesSlide" Target="../notesSlides/notesSlide32.xml"/><Relationship Id="rId16" Type="http://schemas.openxmlformats.org/officeDocument/2006/relationships/hyperlink" Target="file:///C:\Safety%20Analyst%20(V5-5-1)%20(New%20Test%20Dataset)\users\dtorbic\w1\s5\p14_eaprm_rpt.6.html#_p37" TargetMode="External"/><Relationship Id="rId20" Type="http://schemas.openxmlformats.org/officeDocument/2006/relationships/hyperlink" Target="file:///C:\Safety%20Analyst%20(V5-5-1)%20(New%20Test%20Dataset)\users\dtorbic\w1\s5\p14_eaprm_rpt.6.html#_p55" TargetMode="External"/><Relationship Id="rId29" Type="http://schemas.openxmlformats.org/officeDocument/2006/relationships/hyperlink" Target="file:///C:\Safety%20Analyst%20(V5-5-1)%20(New%20Test%20Dataset)\users\dtorbic\w1\s5\p14_eaprm_rpt.2.html#_p15" TargetMode="External"/><Relationship Id="rId41" Type="http://schemas.openxmlformats.org/officeDocument/2006/relationships/hyperlink" Target="file:///C:\Safety%20Analyst%20(V5-5-1)%20(New%20Test%20Dataset)\users\dtorbic\w1\s5\p14_eaprm_rpt.2.html#_p25" TargetMode="External"/><Relationship Id="rId1" Type="http://schemas.openxmlformats.org/officeDocument/2006/relationships/slideLayout" Target="../slideLayouts/slideLayout3.xml"/><Relationship Id="rId6" Type="http://schemas.openxmlformats.org/officeDocument/2006/relationships/hyperlink" Target="file:///C:\Safety%20Analyst%20(V5-5-1)%20(New%20Test%20Dataset)\users\dtorbic\w1\s5\p14_eaprm_rpt.6.html#_p73" TargetMode="External"/><Relationship Id="rId11" Type="http://schemas.openxmlformats.org/officeDocument/2006/relationships/hyperlink" Target="file:///C:\Safety%20Analyst%20(V5-5-1)%20(New%20Test%20Dataset)\users\dtorbic\w1\s5\p14_eaprm_rpt.2.html#_p21" TargetMode="External"/><Relationship Id="rId24" Type="http://schemas.openxmlformats.org/officeDocument/2006/relationships/hyperlink" Target="file:///C:\Safety%20Analyst%20(V5-5-1)%20(New%20Test%20Dataset)\users\dtorbic\w1\s5\p14_eaprm_rpt.6.html#_p43" TargetMode="External"/><Relationship Id="rId32" Type="http://schemas.openxmlformats.org/officeDocument/2006/relationships/hyperlink" Target="file:///C:\Safety%20Analyst%20(V5-5-1)%20(New%20Test%20Dataset)\users\dtorbic\w1\s5\p14_eaprm_rpt.6.html#_p58" TargetMode="External"/><Relationship Id="rId37" Type="http://schemas.openxmlformats.org/officeDocument/2006/relationships/hyperlink" Target="file:///C:\Safety%20Analyst%20(V5-5-1)%20(New%20Test%20Dataset)\users\dtorbic\w1\s5\p14_eaprm_rpt.2.html#_p20" TargetMode="External"/><Relationship Id="rId40" Type="http://schemas.openxmlformats.org/officeDocument/2006/relationships/hyperlink" Target="file:///C:\Safety%20Analyst%20(V5-5-1)%20(New%20Test%20Dataset)\users\dtorbic\w1\s5\p14_eaprm_rpt.6.html#_p40" TargetMode="External"/><Relationship Id="rId5" Type="http://schemas.openxmlformats.org/officeDocument/2006/relationships/hyperlink" Target="file:///C:\Safety%20Analyst%20(V5-5-1)%20(New%20Test%20Dataset)\users\dtorbic\w1\s5\p14_eaprm_rpt.2.html#_p23" TargetMode="External"/><Relationship Id="rId15" Type="http://schemas.openxmlformats.org/officeDocument/2006/relationships/hyperlink" Target="file:///C:\Safety%20Analyst%20(V5-5-1)%20(New%20Test%20Dataset)\users\dtorbic\w1\s5\p14_eaprm_rpt.2.html#_p11" TargetMode="External"/><Relationship Id="rId23" Type="http://schemas.openxmlformats.org/officeDocument/2006/relationships/hyperlink" Target="file:///C:\Safety%20Analyst%20(V5-5-1)%20(New%20Test%20Dataset)\users\dtorbic\w1\s5\p14_eaprm_rpt.2.html#_p13" TargetMode="External"/><Relationship Id="rId28" Type="http://schemas.openxmlformats.org/officeDocument/2006/relationships/hyperlink" Target="file:///C:\Safety%20Analyst%20(V5-5-1)%20(New%20Test%20Dataset)\users\dtorbic\w1\s5\p14_eaprm_rpt.6.html#_p52" TargetMode="External"/><Relationship Id="rId36" Type="http://schemas.openxmlformats.org/officeDocument/2006/relationships/hyperlink" Target="file:///C:\Safety%20Analyst%20(V5-5-1)%20(New%20Test%20Dataset)\users\dtorbic\w1\s5\p14_eaprm_rpt.6.html#_p85" TargetMode="External"/><Relationship Id="rId10" Type="http://schemas.openxmlformats.org/officeDocument/2006/relationships/hyperlink" Target="file:///C:\Safety%20Analyst%20(V5-5-1)%20(New%20Test%20Dataset)\users\dtorbic\w1\s5\p14_eaprm_rpt.6.html#_p76" TargetMode="External"/><Relationship Id="rId19" Type="http://schemas.openxmlformats.org/officeDocument/2006/relationships/hyperlink" Target="file:///C:\Safety%20Analyst%20(V5-5-1)%20(New%20Test%20Dataset)\users\dtorbic\w1\s5\p14_eaprm_rpt.2.html#_p17" TargetMode="External"/><Relationship Id="rId31" Type="http://schemas.openxmlformats.org/officeDocument/2006/relationships/hyperlink" Target="file:///C:\Safety%20Analyst%20(V5-5-1)%20(New%20Test%20Dataset)\users\dtorbic\w1\s5\p14_eaprm_rpt.2.html#_p18" TargetMode="External"/><Relationship Id="rId4" Type="http://schemas.openxmlformats.org/officeDocument/2006/relationships/hyperlink" Target="file:///C:\Safety%20Analyst%20(V5-5-1)%20(New%20Test%20Dataset)\users\dtorbic\w1\s5\p14_eaprm_rpt.6.html#_p82" TargetMode="External"/><Relationship Id="rId9" Type="http://schemas.openxmlformats.org/officeDocument/2006/relationships/hyperlink" Target="file:///C:\Safety%20Analyst%20(V5-5-1)%20(New%20Test%20Dataset)\users\dtorbic\w1\s5\p14_eaprm_rpt.2.html#_p24" TargetMode="External"/><Relationship Id="rId14" Type="http://schemas.openxmlformats.org/officeDocument/2006/relationships/hyperlink" Target="file:///C:\Safety%20Analyst%20(V5-5-1)%20(New%20Test%20Dataset)\users\dtorbic\w1\s5\p14_eaprm_rpt.6.html#_p31" TargetMode="External"/><Relationship Id="rId22" Type="http://schemas.openxmlformats.org/officeDocument/2006/relationships/hyperlink" Target="file:///C:\Safety%20Analyst%20(V5-5-1)%20(New%20Test%20Dataset)\users\dtorbic\w1\s5\p14_eaprm_rpt.6.html#_p34" TargetMode="External"/><Relationship Id="rId27" Type="http://schemas.openxmlformats.org/officeDocument/2006/relationships/hyperlink" Target="file:///C:\Safety%20Analyst%20(V5-5-1)%20(New%20Test%20Dataset)\users\dtorbic\w1\s5\p14_eaprm_rpt.2.html#_p16" TargetMode="External"/><Relationship Id="rId30" Type="http://schemas.openxmlformats.org/officeDocument/2006/relationships/hyperlink" Target="file:///C:\Safety%20Analyst%20(V5-5-1)%20(New%20Test%20Dataset)\users\dtorbic\w1\s5\p14_eaprm_rpt.6.html#_p49" TargetMode="External"/><Relationship Id="rId35" Type="http://schemas.openxmlformats.org/officeDocument/2006/relationships/hyperlink" Target="file:///C:\Safety%20Analyst%20(V5-5-1)%20(New%20Test%20Dataset)\users\dtorbic\w1\s5\p14_eaprm_rpt.2.html#_p27" TargetMode="External"/><Relationship Id="rId8" Type="http://schemas.openxmlformats.org/officeDocument/2006/relationships/hyperlink" Target="file:///C:\Safety%20Analyst%20(V5-5-1)%20(New%20Test%20Dataset)\users\dtorbic\w1\s5\p14_eaprm_rpt.6.html#_p70" TargetMode="External"/><Relationship Id="rId3" Type="http://schemas.openxmlformats.org/officeDocument/2006/relationships/hyperlink" Target="file:///C:\Safety%20Analyst%20(V5-5-1)%20(New%20Test%20Dataset)\users\dtorbic\w1\s5\p14_eaprm_rpt.2.html#_p26" TargetMode="External"/><Relationship Id="rId12" Type="http://schemas.openxmlformats.org/officeDocument/2006/relationships/hyperlink" Target="file:///C:\Safety%20Analyst%20(V5-5-1)%20(New%20Test%20Dataset)\users\dtorbic\w1\s5\p14_eaprm_rpt.6.html#_p67" TargetMode="External"/><Relationship Id="rId17" Type="http://schemas.openxmlformats.org/officeDocument/2006/relationships/hyperlink" Target="file:///C:\Safety%20Analyst%20(V5-5-1)%20(New%20Test%20Dataset)\users\dtorbic\w1\s5\p14_eaprm_rpt.2.html#_p8" TargetMode="External"/><Relationship Id="rId25" Type="http://schemas.openxmlformats.org/officeDocument/2006/relationships/hyperlink" Target="file:///C:\Safety%20Analyst%20(V5-5-1)%20(New%20Test%20Dataset)\users\dtorbic\w1\s5\p14_eaprm_rpt.2.html#_p14" TargetMode="External"/><Relationship Id="rId33" Type="http://schemas.openxmlformats.org/officeDocument/2006/relationships/hyperlink" Target="file:///C:\Safety%20Analyst%20(V5-5-1)%20(New%20Test%20Dataset)\users\dtorbic\w1\s5\p14_eaprm_rpt.2.html#_p19" TargetMode="External"/><Relationship Id="rId38" Type="http://schemas.openxmlformats.org/officeDocument/2006/relationships/hyperlink" Target="file:///C:\Safety%20Analyst%20(V5-5-1)%20(New%20Test%20Dataset)\users\dtorbic\w1\s5\p14_eaprm_rpt.6.html#_p64"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6779" y="1378422"/>
            <a:ext cx="8853617" cy="4266240"/>
          </a:xfrm>
          <a:prstGeom prst="rect">
            <a:avLst/>
          </a:prstGeom>
        </p:spPr>
        <p:txBody>
          <a:bodyPr>
            <a:normAutofit fontScale="67500" lnSpcReduction="20000"/>
          </a:bodyPr>
          <a:lstStyle>
            <a:lvl1pPr algn="l" defTabSz="457200" rtl="0" eaLnBrk="0" fontAlgn="base" hangingPunct="0">
              <a:spcBef>
                <a:spcPct val="0"/>
              </a:spcBef>
              <a:spcAft>
                <a:spcPct val="0"/>
              </a:spcAft>
              <a:defRPr sz="2400" b="1" kern="1200">
                <a:solidFill>
                  <a:schemeClr val="tx1"/>
                </a:solidFill>
                <a:latin typeface="Arial"/>
                <a:ea typeface="+mj-ea"/>
                <a:cs typeface="Arial"/>
              </a:defRPr>
            </a:lvl1pPr>
            <a:lvl2pPr algn="l" defTabSz="457200" rtl="0" eaLnBrk="0" fontAlgn="base" hangingPunct="0">
              <a:spcBef>
                <a:spcPct val="0"/>
              </a:spcBef>
              <a:spcAft>
                <a:spcPct val="0"/>
              </a:spcAft>
              <a:defRPr sz="2400" b="1">
                <a:solidFill>
                  <a:schemeClr val="tx1"/>
                </a:solidFill>
                <a:latin typeface="Arial" charset="0"/>
                <a:cs typeface="Arial" charset="0"/>
              </a:defRPr>
            </a:lvl2pPr>
            <a:lvl3pPr algn="l" defTabSz="457200" rtl="0" eaLnBrk="0" fontAlgn="base" hangingPunct="0">
              <a:spcBef>
                <a:spcPct val="0"/>
              </a:spcBef>
              <a:spcAft>
                <a:spcPct val="0"/>
              </a:spcAft>
              <a:defRPr sz="2400" b="1">
                <a:solidFill>
                  <a:schemeClr val="tx1"/>
                </a:solidFill>
                <a:latin typeface="Arial" charset="0"/>
                <a:cs typeface="Arial" charset="0"/>
              </a:defRPr>
            </a:lvl3pPr>
            <a:lvl4pPr algn="l" defTabSz="457200" rtl="0" eaLnBrk="0" fontAlgn="base" hangingPunct="0">
              <a:spcBef>
                <a:spcPct val="0"/>
              </a:spcBef>
              <a:spcAft>
                <a:spcPct val="0"/>
              </a:spcAft>
              <a:defRPr sz="2400" b="1">
                <a:solidFill>
                  <a:schemeClr val="tx1"/>
                </a:solidFill>
                <a:latin typeface="Arial" charset="0"/>
                <a:cs typeface="Arial" charset="0"/>
              </a:defRPr>
            </a:lvl4pPr>
            <a:lvl5pPr algn="l" defTabSz="457200" rtl="0" eaLnBrk="0" fontAlgn="base" hangingPunct="0">
              <a:spcBef>
                <a:spcPct val="0"/>
              </a:spcBef>
              <a:spcAft>
                <a:spcPct val="0"/>
              </a:spcAft>
              <a:defRPr sz="2400" b="1">
                <a:solidFill>
                  <a:schemeClr val="tx1"/>
                </a:solidFill>
                <a:latin typeface="Arial" charset="0"/>
                <a:cs typeface="Arial" charset="0"/>
              </a:defRPr>
            </a:lvl5pPr>
            <a:lvl6pPr marL="457200" algn="l" defTabSz="457200" rtl="0" fontAlgn="base">
              <a:spcBef>
                <a:spcPct val="0"/>
              </a:spcBef>
              <a:spcAft>
                <a:spcPct val="0"/>
              </a:spcAft>
              <a:defRPr sz="2400" b="1">
                <a:solidFill>
                  <a:schemeClr val="tx1"/>
                </a:solidFill>
                <a:latin typeface="Arial" charset="0"/>
                <a:cs typeface="Arial" charset="0"/>
              </a:defRPr>
            </a:lvl6pPr>
            <a:lvl7pPr marL="914400" algn="l" defTabSz="457200" rtl="0" fontAlgn="base">
              <a:spcBef>
                <a:spcPct val="0"/>
              </a:spcBef>
              <a:spcAft>
                <a:spcPct val="0"/>
              </a:spcAft>
              <a:defRPr sz="2400" b="1">
                <a:solidFill>
                  <a:schemeClr val="tx1"/>
                </a:solidFill>
                <a:latin typeface="Arial" charset="0"/>
                <a:cs typeface="Arial" charset="0"/>
              </a:defRPr>
            </a:lvl7pPr>
            <a:lvl8pPr marL="1371600" algn="l" defTabSz="457200" rtl="0" fontAlgn="base">
              <a:spcBef>
                <a:spcPct val="0"/>
              </a:spcBef>
              <a:spcAft>
                <a:spcPct val="0"/>
              </a:spcAft>
              <a:defRPr sz="2400" b="1">
                <a:solidFill>
                  <a:schemeClr val="tx1"/>
                </a:solidFill>
                <a:latin typeface="Arial" charset="0"/>
                <a:cs typeface="Arial" charset="0"/>
              </a:defRPr>
            </a:lvl8pPr>
            <a:lvl9pPr marL="1828800" algn="l" defTabSz="457200" rtl="0" fontAlgn="base">
              <a:spcBef>
                <a:spcPct val="0"/>
              </a:spcBef>
              <a:spcAft>
                <a:spcPct val="0"/>
              </a:spcAft>
              <a:defRPr sz="2400" b="1">
                <a:solidFill>
                  <a:schemeClr val="tx1"/>
                </a:solidFill>
                <a:latin typeface="Arial" charset="0"/>
                <a:cs typeface="Arial" charset="0"/>
              </a:defRPr>
            </a:lvl9pPr>
          </a:lstStyle>
          <a:p>
            <a:pPr algn="ctr"/>
            <a:r>
              <a:rPr lang="en-US" sz="5900" dirty="0" smtClean="0">
                <a:solidFill>
                  <a:schemeClr val="tx2"/>
                </a:solidFill>
              </a:rPr>
              <a:t>NCHRP Project 17-77</a:t>
            </a:r>
          </a:p>
          <a:p>
            <a:pPr algn="ctr"/>
            <a:r>
              <a:rPr lang="en-US" sz="3600" dirty="0" smtClean="0">
                <a:solidFill>
                  <a:schemeClr val="tx2"/>
                </a:solidFill>
              </a:rPr>
              <a:t/>
            </a:r>
            <a:br>
              <a:rPr lang="en-US" sz="3600" dirty="0" smtClean="0">
                <a:solidFill>
                  <a:schemeClr val="tx2"/>
                </a:solidFill>
              </a:rPr>
            </a:br>
            <a:r>
              <a:rPr lang="en-US" sz="3600" dirty="0" smtClean="0">
                <a:solidFill>
                  <a:schemeClr val="tx2"/>
                </a:solidFill>
              </a:rPr>
              <a:t/>
            </a:r>
            <a:br>
              <a:rPr lang="en-US" sz="3600" dirty="0" smtClean="0">
                <a:solidFill>
                  <a:schemeClr val="tx2"/>
                </a:solidFill>
              </a:rPr>
            </a:br>
            <a:r>
              <a:rPr lang="en-US" sz="6200" dirty="0">
                <a:solidFill>
                  <a:schemeClr val="tx2"/>
                </a:solidFill>
              </a:rPr>
              <a:t>Guide for Quantitative Approaches to Systemic Safety Analysis</a:t>
            </a:r>
            <a:endParaRPr lang="en-US" sz="5300" dirty="0">
              <a:solidFill>
                <a:schemeClr val="tx2"/>
              </a:solidFill>
            </a:endParaRPr>
          </a:p>
          <a:p>
            <a:pPr algn="ctr"/>
            <a:endParaRPr lang="en-US" sz="5300" dirty="0" smtClean="0">
              <a:solidFill>
                <a:schemeClr val="tx2"/>
              </a:solidFill>
            </a:endParaRPr>
          </a:p>
          <a:p>
            <a:pPr algn="ctr"/>
            <a:r>
              <a:rPr lang="en-US" sz="5300" dirty="0">
                <a:solidFill>
                  <a:schemeClr val="tx2"/>
                </a:solidFill>
              </a:rPr>
              <a:t>Summary of Project Findings and </a:t>
            </a:r>
            <a:r>
              <a:rPr lang="en-US" sz="5300" dirty="0" smtClean="0">
                <a:solidFill>
                  <a:schemeClr val="tx2"/>
                </a:solidFill>
              </a:rPr>
              <a:t>Future Research Needs</a:t>
            </a:r>
            <a:endParaRPr lang="en-US" sz="5300" dirty="0">
              <a:solidFill>
                <a:schemeClr val="tx2"/>
              </a:solidFill>
            </a:endParaRPr>
          </a:p>
        </p:txBody>
      </p:sp>
      <p:cxnSp>
        <p:nvCxnSpPr>
          <p:cNvPr id="3" name="Straight Connector 2"/>
          <p:cNvCxnSpPr/>
          <p:nvPr/>
        </p:nvCxnSpPr>
        <p:spPr>
          <a:xfrm>
            <a:off x="381000" y="2167218"/>
            <a:ext cx="8319247" cy="0"/>
          </a:xfrm>
          <a:prstGeom prst="line">
            <a:avLst/>
          </a:prstGeom>
          <a:ln w="5715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8252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Crash-History-Based Approach Benefits and Limitations</a:t>
            </a:r>
            <a:endParaRPr lang="en-US" dirty="0"/>
          </a:p>
        </p:txBody>
      </p:sp>
      <p:sp>
        <p:nvSpPr>
          <p:cNvPr id="3" name="Content Placeholder 2"/>
          <p:cNvSpPr>
            <a:spLocks noGrp="1"/>
          </p:cNvSpPr>
          <p:nvPr>
            <p:ph idx="1"/>
          </p:nvPr>
        </p:nvSpPr>
        <p:spPr/>
        <p:txBody>
          <a:bodyPr/>
          <a:lstStyle/>
          <a:p>
            <a:r>
              <a:rPr lang="en-US" sz="2400" dirty="0" smtClean="0"/>
              <a:t>Benefits:</a:t>
            </a:r>
          </a:p>
          <a:p>
            <a:pPr lvl="1"/>
            <a:r>
              <a:rPr lang="en-US" dirty="0" smtClean="0"/>
              <a:t>Focuses resources at sites with crash history</a:t>
            </a:r>
          </a:p>
          <a:p>
            <a:pPr lvl="1"/>
            <a:r>
              <a:rPr lang="en-US" dirty="0" smtClean="0"/>
              <a:t>Treatments tailored to crashes at individual sites</a:t>
            </a:r>
          </a:p>
          <a:p>
            <a:pPr lvl="1"/>
            <a:r>
              <a:rPr lang="en-US" dirty="0" smtClean="0"/>
              <a:t>Addresses wide range of safety conditions and tradeoffs using quantitative and logical process</a:t>
            </a:r>
          </a:p>
          <a:p>
            <a:endParaRPr lang="en-US" dirty="0" smtClean="0"/>
          </a:p>
          <a:p>
            <a:r>
              <a:rPr lang="en-US" sz="2400" dirty="0" smtClean="0"/>
              <a:t>Limitations:</a:t>
            </a:r>
          </a:p>
          <a:p>
            <a:pPr lvl="1"/>
            <a:r>
              <a:rPr lang="en-US" dirty="0" smtClean="0"/>
              <a:t>Sites need crash history before improvements are made</a:t>
            </a:r>
          </a:p>
          <a:p>
            <a:pPr lvl="1"/>
            <a:r>
              <a:rPr lang="en-US" dirty="0"/>
              <a:t>M</a:t>
            </a:r>
            <a:r>
              <a:rPr lang="en-US" dirty="0" smtClean="0"/>
              <a:t>ay be addressing crashes that would not occur again (i.e., regression to the mean)</a:t>
            </a:r>
          </a:p>
          <a:p>
            <a:pPr lvl="1"/>
            <a:r>
              <a:rPr lang="en-US" dirty="0" smtClean="0"/>
              <a:t>Higher cost treatments limit number of improved sites</a:t>
            </a:r>
          </a:p>
          <a:p>
            <a:pPr lvl="1"/>
            <a:r>
              <a:rPr lang="en-US" dirty="0" smtClean="0"/>
              <a:t>Difficult to address crash types dispersed across system</a:t>
            </a:r>
          </a:p>
        </p:txBody>
      </p:sp>
      <p:sp>
        <p:nvSpPr>
          <p:cNvPr id="4" name="Date Placeholder 3"/>
          <p:cNvSpPr>
            <a:spLocks noGrp="1"/>
          </p:cNvSpPr>
          <p:nvPr>
            <p:ph type="dt" sz="half" idx="12"/>
          </p:nvPr>
        </p:nvSpPr>
        <p:spPr/>
        <p:txBody>
          <a:bodyPr/>
          <a:lstStyle/>
          <a:p>
            <a:pPr>
              <a:defRPr/>
            </a:pPr>
            <a:fld id="{2C50CC95-E9CA-44E5-A879-4E5AE6948307}" type="datetime1">
              <a:rPr lang="en-US" smtClean="0"/>
              <a:pPr>
                <a:defRPr/>
              </a:pPr>
              <a:t>12/11/2020</a:t>
            </a:fld>
            <a:endParaRPr lang="en-US" dirty="0"/>
          </a:p>
        </p:txBody>
      </p:sp>
    </p:spTree>
    <p:extLst>
      <p:ext uri="{BB962C8B-B14F-4D97-AF65-F5344CB8AC3E}">
        <p14:creationId xmlns:p14="http://schemas.microsoft.com/office/powerpoint/2010/main" val="1193581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Systemic Safety Management Approach</a:t>
            </a:r>
          </a:p>
        </p:txBody>
      </p:sp>
      <p:sp>
        <p:nvSpPr>
          <p:cNvPr id="3" name="Content Placeholder 2"/>
          <p:cNvSpPr>
            <a:spLocks noGrp="1"/>
          </p:cNvSpPr>
          <p:nvPr>
            <p:ph sz="half" idx="1"/>
          </p:nvPr>
        </p:nvSpPr>
        <p:spPr>
          <a:xfrm>
            <a:off x="222423" y="1013012"/>
            <a:ext cx="50734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228600" y="847837"/>
            <a:ext cx="8686800" cy="5557726"/>
          </a:xfrm>
        </p:spPr>
        <p:txBody>
          <a:bodyPr>
            <a:normAutofit/>
          </a:bodyPr>
          <a:lstStyle/>
          <a:p>
            <a:pPr marL="0" indent="0">
              <a:buNone/>
            </a:pPr>
            <a:r>
              <a:rPr lang="en-US" sz="2400" b="1" i="1" dirty="0" smtClean="0"/>
              <a:t>Purpose: </a:t>
            </a:r>
            <a:r>
              <a:rPr lang="en-US" sz="2400" dirty="0" smtClean="0"/>
              <a:t>Be </a:t>
            </a:r>
            <a:r>
              <a:rPr lang="en-US" sz="2400" dirty="0"/>
              <a:t>more proactive in programming safety improvements and </a:t>
            </a:r>
            <a:r>
              <a:rPr lang="en-US" sz="2400" dirty="0" smtClean="0"/>
              <a:t>address </a:t>
            </a:r>
            <a:r>
              <a:rPr lang="en-US" sz="2400" dirty="0"/>
              <a:t>crash types not well suited for remedy using </a:t>
            </a:r>
            <a:r>
              <a:rPr lang="en-US" sz="2400" dirty="0" smtClean="0"/>
              <a:t>crash-history-based </a:t>
            </a:r>
            <a:r>
              <a:rPr lang="en-US" sz="2400" dirty="0"/>
              <a:t>safety management approach by widely implementing </a:t>
            </a:r>
            <a:r>
              <a:rPr lang="en-US" sz="2400" dirty="0" smtClean="0"/>
              <a:t>low-cost countermeasures</a:t>
            </a:r>
          </a:p>
          <a:p>
            <a:endParaRPr lang="en-US" sz="1000" dirty="0" smtClean="0"/>
          </a:p>
          <a:p>
            <a:r>
              <a:rPr lang="en-US" sz="2400" dirty="0" smtClean="0"/>
              <a:t>Works well for highly-dispersed crash types:</a:t>
            </a:r>
          </a:p>
          <a:p>
            <a:pPr lvl="1"/>
            <a:r>
              <a:rPr lang="en-US" dirty="0" smtClean="0"/>
              <a:t>Lane departure</a:t>
            </a:r>
          </a:p>
          <a:p>
            <a:pPr lvl="1"/>
            <a:r>
              <a:rPr lang="en-US" dirty="0" smtClean="0"/>
              <a:t>Rollover</a:t>
            </a:r>
          </a:p>
          <a:p>
            <a:pPr lvl="1"/>
            <a:r>
              <a:rPr lang="en-US" dirty="0" smtClean="0"/>
              <a:t>Fixed object</a:t>
            </a:r>
          </a:p>
          <a:p>
            <a:pPr lvl="1"/>
            <a:r>
              <a:rPr lang="en-US" dirty="0" smtClean="0"/>
              <a:t>Speed-related</a:t>
            </a:r>
          </a:p>
          <a:p>
            <a:endParaRPr lang="en-US" sz="1600" dirty="0" smtClean="0"/>
          </a:p>
          <a:p>
            <a:endParaRPr lang="en-US" sz="1600" dirty="0"/>
          </a:p>
          <a:p>
            <a:r>
              <a:rPr lang="en-US" sz="2400" dirty="0" smtClean="0"/>
              <a:t>Performance measures are expected future crashes, based on presence/absence of site characteristics associated with certain crash types or crash prediction models</a:t>
            </a:r>
          </a:p>
        </p:txBody>
      </p:sp>
      <p:sp>
        <p:nvSpPr>
          <p:cNvPr id="7" name="Content Placeholder 2"/>
          <p:cNvSpPr>
            <a:spLocks noGrp="1"/>
          </p:cNvSpPr>
          <p:nvPr>
            <p:ph idx="1"/>
          </p:nvPr>
        </p:nvSpPr>
        <p:spPr>
          <a:xfrm>
            <a:off x="3719937" y="2565668"/>
            <a:ext cx="5108171" cy="2822839"/>
          </a:xfrm>
        </p:spPr>
        <p:txBody>
          <a:bodyPr>
            <a:normAutofit/>
          </a:bodyPr>
          <a:lstStyle/>
          <a:p>
            <a:pPr marL="0" indent="0">
              <a:buNone/>
            </a:pPr>
            <a:endParaRPr lang="en-US" sz="2400" dirty="0" smtClean="0"/>
          </a:p>
          <a:p>
            <a:pPr lvl="1"/>
            <a:r>
              <a:rPr lang="en-US" dirty="0" smtClean="0"/>
              <a:t>Impaired driving</a:t>
            </a:r>
          </a:p>
          <a:p>
            <a:pPr lvl="1"/>
            <a:r>
              <a:rPr lang="en-US" dirty="0" smtClean="0"/>
              <a:t>Young/elderly driver involved</a:t>
            </a:r>
          </a:p>
          <a:p>
            <a:pPr lvl="1"/>
            <a:r>
              <a:rPr lang="en-US" dirty="0" smtClean="0"/>
              <a:t>Pedestrians</a:t>
            </a:r>
          </a:p>
          <a:p>
            <a:pPr lvl="1"/>
            <a:r>
              <a:rPr lang="en-US" dirty="0" smtClean="0"/>
              <a:t>Bicyclists</a:t>
            </a:r>
          </a:p>
          <a:p>
            <a:pPr lvl="1"/>
            <a:r>
              <a:rPr lang="en-US" dirty="0" smtClean="0"/>
              <a:t>Nighttime</a:t>
            </a:r>
          </a:p>
        </p:txBody>
      </p:sp>
    </p:spTree>
    <p:extLst>
      <p:ext uri="{BB962C8B-B14F-4D97-AF65-F5344CB8AC3E}">
        <p14:creationId xmlns:p14="http://schemas.microsoft.com/office/powerpoint/2010/main" val="2556816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Safety Approach Benefits and Limitations</a:t>
            </a:r>
            <a:endParaRPr lang="en-US" dirty="0"/>
          </a:p>
        </p:txBody>
      </p:sp>
      <p:sp>
        <p:nvSpPr>
          <p:cNvPr id="3" name="Content Placeholder 2"/>
          <p:cNvSpPr>
            <a:spLocks noGrp="1"/>
          </p:cNvSpPr>
          <p:nvPr>
            <p:ph idx="1"/>
          </p:nvPr>
        </p:nvSpPr>
        <p:spPr>
          <a:xfrm>
            <a:off x="228600" y="847837"/>
            <a:ext cx="8686800" cy="5283140"/>
          </a:xfrm>
        </p:spPr>
        <p:txBody>
          <a:bodyPr/>
          <a:lstStyle/>
          <a:p>
            <a:r>
              <a:rPr lang="en-US" sz="2400" dirty="0" smtClean="0"/>
              <a:t>Benefits:</a:t>
            </a:r>
          </a:p>
          <a:p>
            <a:pPr lvl="1"/>
            <a:r>
              <a:rPr lang="en-US" dirty="0" smtClean="0"/>
              <a:t>Can be applied in absence of high-quality crash data</a:t>
            </a:r>
          </a:p>
          <a:p>
            <a:pPr lvl="1"/>
            <a:r>
              <a:rPr lang="en-US" dirty="0" smtClean="0"/>
              <a:t>Proactive</a:t>
            </a:r>
          </a:p>
          <a:p>
            <a:pPr lvl="1"/>
            <a:r>
              <a:rPr lang="en-US" dirty="0" smtClean="0"/>
              <a:t>Program projects further into future based on site characteristics that do not change year to year</a:t>
            </a:r>
          </a:p>
          <a:p>
            <a:pPr lvl="1"/>
            <a:r>
              <a:rPr lang="en-US" dirty="0" smtClean="0"/>
              <a:t>Easier to more equally distribute funds regionally</a:t>
            </a:r>
          </a:p>
          <a:p>
            <a:pPr lvl="1"/>
            <a:r>
              <a:rPr lang="en-US" dirty="0" smtClean="0"/>
              <a:t>Adaptable based on available data</a:t>
            </a:r>
          </a:p>
          <a:p>
            <a:endParaRPr lang="en-US" sz="2400" dirty="0" smtClean="0"/>
          </a:p>
          <a:p>
            <a:r>
              <a:rPr lang="en-US" sz="2400" dirty="0" smtClean="0"/>
              <a:t>Limitations:</a:t>
            </a:r>
            <a:endParaRPr lang="en-US" dirty="0" smtClean="0"/>
          </a:p>
          <a:p>
            <a:pPr lvl="1"/>
            <a:r>
              <a:rPr lang="en-US" dirty="0"/>
              <a:t>S</a:t>
            </a:r>
            <a:r>
              <a:rPr lang="en-US" dirty="0" smtClean="0"/>
              <a:t>oftware tools can be expensive, data intensive, or require substantial training or resources</a:t>
            </a:r>
          </a:p>
          <a:p>
            <a:pPr lvl="1"/>
            <a:r>
              <a:rPr lang="en-US" dirty="0" smtClean="0"/>
              <a:t>Process for evaluating benefits not well understood</a:t>
            </a:r>
          </a:p>
          <a:p>
            <a:pPr lvl="1"/>
            <a:r>
              <a:rPr lang="en-US" dirty="0" smtClean="0"/>
              <a:t>Staff may be reluctant to spend resources at sites with no crashes</a:t>
            </a:r>
          </a:p>
        </p:txBody>
      </p:sp>
      <p:sp>
        <p:nvSpPr>
          <p:cNvPr id="4" name="Date Placeholder 3"/>
          <p:cNvSpPr>
            <a:spLocks noGrp="1"/>
          </p:cNvSpPr>
          <p:nvPr>
            <p:ph type="dt" sz="half" idx="12"/>
          </p:nvPr>
        </p:nvSpPr>
        <p:spPr/>
        <p:txBody>
          <a:bodyPr/>
          <a:lstStyle/>
          <a:p>
            <a:pPr>
              <a:defRPr/>
            </a:pPr>
            <a:fld id="{2C50CC95-E9CA-44E5-A879-4E5AE6948307}" type="datetime1">
              <a:rPr lang="en-US" smtClean="0"/>
              <a:pPr>
                <a:defRPr/>
              </a:pPr>
              <a:t>12/11/2020</a:t>
            </a:fld>
            <a:endParaRPr lang="en-US" dirty="0"/>
          </a:p>
        </p:txBody>
      </p:sp>
    </p:spTree>
    <p:extLst>
      <p:ext uri="{BB962C8B-B14F-4D97-AF65-F5344CB8AC3E}">
        <p14:creationId xmlns:p14="http://schemas.microsoft.com/office/powerpoint/2010/main" val="3693241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Policy-Based </a:t>
            </a:r>
            <a:r>
              <a:rPr lang="en-US" dirty="0" smtClean="0"/>
              <a:t>Safety </a:t>
            </a:r>
            <a:r>
              <a:rPr lang="en-US" dirty="0"/>
              <a:t>Management Approach</a:t>
            </a:r>
          </a:p>
        </p:txBody>
      </p:sp>
      <p:sp>
        <p:nvSpPr>
          <p:cNvPr id="3" name="Content Placeholder 2"/>
          <p:cNvSpPr>
            <a:spLocks noGrp="1"/>
          </p:cNvSpPr>
          <p:nvPr>
            <p:ph sz="half" idx="1"/>
          </p:nvPr>
        </p:nvSpPr>
        <p:spPr>
          <a:xfrm>
            <a:off x="222423" y="1013012"/>
            <a:ext cx="50734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228600" y="847837"/>
            <a:ext cx="8686800" cy="5557726"/>
          </a:xfrm>
        </p:spPr>
        <p:txBody>
          <a:bodyPr>
            <a:normAutofit/>
          </a:bodyPr>
          <a:lstStyle/>
          <a:p>
            <a:pPr marL="0" indent="0">
              <a:buNone/>
            </a:pPr>
            <a:r>
              <a:rPr lang="en-US" sz="2400" b="1" i="1" dirty="0" smtClean="0"/>
              <a:t>Purpose: </a:t>
            </a:r>
            <a:r>
              <a:rPr lang="en-US" sz="2400" dirty="0" smtClean="0"/>
              <a:t>Bring design or operational features of sites up to specified standard or policy</a:t>
            </a:r>
          </a:p>
          <a:p>
            <a:endParaRPr lang="en-US" sz="2400" dirty="0"/>
          </a:p>
          <a:p>
            <a:r>
              <a:rPr lang="en-US" sz="2400" dirty="0" smtClean="0"/>
              <a:t>Applies </a:t>
            </a:r>
            <a:r>
              <a:rPr lang="en-US" sz="2400" dirty="0"/>
              <a:t>proven </a:t>
            </a:r>
            <a:r>
              <a:rPr lang="en-US" sz="2400" dirty="0" smtClean="0"/>
              <a:t>countermeasure </a:t>
            </a:r>
            <a:r>
              <a:rPr lang="en-US" sz="2400" dirty="0"/>
              <a:t>to all sites on system where treatment is </a:t>
            </a:r>
            <a:r>
              <a:rPr lang="en-US" sz="2400" dirty="0" smtClean="0"/>
              <a:t>relevant: </a:t>
            </a:r>
            <a:endParaRPr lang="en-US" sz="2400" dirty="0"/>
          </a:p>
          <a:p>
            <a:pPr lvl="1"/>
            <a:r>
              <a:rPr lang="en-US" sz="2400" dirty="0" smtClean="0"/>
              <a:t>Does not require detailed crash data for all sites</a:t>
            </a:r>
          </a:p>
          <a:p>
            <a:pPr lvl="1"/>
            <a:r>
              <a:rPr lang="en-US" sz="2400" dirty="0" smtClean="0"/>
              <a:t>Primarily low-cost treatments</a:t>
            </a:r>
          </a:p>
          <a:p>
            <a:pPr lvl="1"/>
            <a:r>
              <a:rPr lang="en-US" sz="2400" dirty="0" smtClean="0"/>
              <a:t>Implementation can be done by incorporating into other scheduled projects (reducing costs)</a:t>
            </a:r>
          </a:p>
          <a:p>
            <a:endParaRPr lang="en-US" sz="2400" dirty="0" smtClean="0"/>
          </a:p>
          <a:p>
            <a:r>
              <a:rPr lang="en-US" sz="2400" dirty="0" smtClean="0"/>
              <a:t>Economic analyses are often not performed</a:t>
            </a:r>
          </a:p>
        </p:txBody>
      </p:sp>
    </p:spTree>
    <p:extLst>
      <p:ext uri="{BB962C8B-B14F-4D97-AF65-F5344CB8AC3E}">
        <p14:creationId xmlns:p14="http://schemas.microsoft.com/office/powerpoint/2010/main" val="1822991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Policy-Based Approach Benefits and Limitations</a:t>
            </a:r>
            <a:endParaRPr lang="en-US" dirty="0"/>
          </a:p>
        </p:txBody>
      </p:sp>
      <p:sp>
        <p:nvSpPr>
          <p:cNvPr id="3" name="Content Placeholder 2"/>
          <p:cNvSpPr>
            <a:spLocks noGrp="1"/>
          </p:cNvSpPr>
          <p:nvPr>
            <p:ph idx="1"/>
          </p:nvPr>
        </p:nvSpPr>
        <p:spPr>
          <a:xfrm>
            <a:off x="228600" y="847837"/>
            <a:ext cx="8686800" cy="5283140"/>
          </a:xfrm>
        </p:spPr>
        <p:txBody>
          <a:bodyPr/>
          <a:lstStyle/>
          <a:p>
            <a:r>
              <a:rPr lang="en-US" sz="2400" dirty="0" smtClean="0"/>
              <a:t>Benefits:</a:t>
            </a:r>
          </a:p>
          <a:p>
            <a:pPr lvl="1"/>
            <a:r>
              <a:rPr lang="en-US" dirty="0" smtClean="0"/>
              <a:t>Focuses on low-cost, proven treatments</a:t>
            </a:r>
          </a:p>
          <a:p>
            <a:pPr lvl="1"/>
            <a:r>
              <a:rPr lang="en-US" dirty="0" smtClean="0"/>
              <a:t>Can be used where crash data are not available</a:t>
            </a:r>
          </a:p>
          <a:p>
            <a:pPr lvl="1"/>
            <a:r>
              <a:rPr lang="en-US" dirty="0" smtClean="0"/>
              <a:t>Proactive</a:t>
            </a:r>
          </a:p>
          <a:p>
            <a:pPr lvl="1"/>
            <a:r>
              <a:rPr lang="en-US" dirty="0" smtClean="0"/>
              <a:t>Easily understood</a:t>
            </a:r>
          </a:p>
          <a:p>
            <a:pPr lvl="1"/>
            <a:r>
              <a:rPr lang="en-US" dirty="0" smtClean="0"/>
              <a:t>Implementation costs may be less when incorporated into programmed projects</a:t>
            </a:r>
          </a:p>
          <a:p>
            <a:endParaRPr lang="en-US" sz="2400" dirty="0" smtClean="0"/>
          </a:p>
          <a:p>
            <a:r>
              <a:rPr lang="en-US" sz="2400" dirty="0" smtClean="0"/>
              <a:t>Limitations:</a:t>
            </a:r>
            <a:endParaRPr lang="en-US" dirty="0" smtClean="0"/>
          </a:p>
          <a:p>
            <a:pPr lvl="1"/>
            <a:r>
              <a:rPr lang="en-US" dirty="0" smtClean="0"/>
              <a:t>May take years to fully implement</a:t>
            </a:r>
          </a:p>
          <a:p>
            <a:pPr lvl="1"/>
            <a:r>
              <a:rPr lang="en-US" dirty="0" smtClean="0"/>
              <a:t>May be viewed as increasing construction/maintenance costs</a:t>
            </a:r>
          </a:p>
          <a:p>
            <a:pPr lvl="1"/>
            <a:r>
              <a:rPr lang="en-US" dirty="0" smtClean="0"/>
              <a:t>Resources may not be allocated efficiently to address sites with greatest potential for crash reduction first</a:t>
            </a:r>
          </a:p>
        </p:txBody>
      </p:sp>
      <p:sp>
        <p:nvSpPr>
          <p:cNvPr id="4" name="Date Placeholder 3"/>
          <p:cNvSpPr>
            <a:spLocks noGrp="1"/>
          </p:cNvSpPr>
          <p:nvPr>
            <p:ph type="dt" sz="half" idx="12"/>
          </p:nvPr>
        </p:nvSpPr>
        <p:spPr/>
        <p:txBody>
          <a:bodyPr/>
          <a:lstStyle/>
          <a:p>
            <a:pPr>
              <a:defRPr/>
            </a:pPr>
            <a:fld id="{2C50CC95-E9CA-44E5-A879-4E5AE6948307}" type="datetime1">
              <a:rPr lang="en-US" smtClean="0"/>
              <a:pPr>
                <a:defRPr/>
              </a:pPr>
              <a:t>12/11/2020</a:t>
            </a:fld>
            <a:endParaRPr lang="en-US" dirty="0"/>
          </a:p>
        </p:txBody>
      </p:sp>
    </p:spTree>
    <p:extLst>
      <p:ext uri="{BB962C8B-B14F-4D97-AF65-F5344CB8AC3E}">
        <p14:creationId xmlns:p14="http://schemas.microsoft.com/office/powerpoint/2010/main" val="2448461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Distinguishing Systemic Safety Management </a:t>
            </a:r>
            <a:br>
              <a:rPr lang="en-US" dirty="0" smtClean="0"/>
            </a:br>
            <a:r>
              <a:rPr lang="en-US" dirty="0" smtClean="0"/>
              <a:t>from Other Safety Management Approaches</a:t>
            </a:r>
            <a:endParaRPr lang="en-US" dirty="0"/>
          </a:p>
        </p:txBody>
      </p:sp>
      <p:sp>
        <p:nvSpPr>
          <p:cNvPr id="3" name="Content Placeholder 2"/>
          <p:cNvSpPr>
            <a:spLocks noGrp="1"/>
          </p:cNvSpPr>
          <p:nvPr>
            <p:ph sz="half" idx="1"/>
          </p:nvPr>
        </p:nvSpPr>
        <p:spPr>
          <a:xfrm>
            <a:off x="222423" y="1013012"/>
            <a:ext cx="50734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7" name="Content Placeholder 2"/>
          <p:cNvSpPr>
            <a:spLocks noGrp="1"/>
          </p:cNvSpPr>
          <p:nvPr>
            <p:ph idx="1"/>
          </p:nvPr>
        </p:nvSpPr>
        <p:spPr>
          <a:xfrm>
            <a:off x="222423" y="1078950"/>
            <a:ext cx="8686800" cy="5557726"/>
          </a:xfrm>
        </p:spPr>
        <p:txBody>
          <a:bodyPr>
            <a:normAutofit/>
          </a:bodyPr>
          <a:lstStyle/>
          <a:p>
            <a:r>
              <a:rPr lang="en-US" sz="2400" dirty="0" smtClean="0"/>
              <a:t>Sometimes safety management steps are re-ordered where analysis starts with crash type of interest or even countermeasure of interest and then sites are prioritized for addressing that crash type/using specified countermeasure</a:t>
            </a:r>
          </a:p>
          <a:p>
            <a:endParaRPr lang="en-US" sz="2400" dirty="0"/>
          </a:p>
          <a:p>
            <a:r>
              <a:rPr lang="en-US" sz="2400" dirty="0" smtClean="0"/>
              <a:t>Network screening generally uses one of two approaches:</a:t>
            </a:r>
          </a:p>
          <a:p>
            <a:pPr lvl="1"/>
            <a:r>
              <a:rPr lang="en-US" sz="2400" dirty="0" smtClean="0"/>
              <a:t>Safety performance functions (or crash prediction models) address specific crash types</a:t>
            </a:r>
          </a:p>
          <a:p>
            <a:pPr lvl="1"/>
            <a:r>
              <a:rPr lang="en-US" sz="2400" dirty="0" smtClean="0"/>
              <a:t>Rating system used to prioritize locations based on presence/absence of features associated with crashes</a:t>
            </a:r>
          </a:p>
          <a:p>
            <a:endParaRPr lang="en-US" sz="2400" dirty="0" smtClean="0"/>
          </a:p>
          <a:p>
            <a:r>
              <a:rPr lang="en-US" sz="2400" dirty="0" smtClean="0"/>
              <a:t>Diagnosis and countermeasure selection cursory in nature</a:t>
            </a:r>
          </a:p>
        </p:txBody>
      </p:sp>
    </p:spTree>
    <p:extLst>
      <p:ext uri="{BB962C8B-B14F-4D97-AF65-F5344CB8AC3E}">
        <p14:creationId xmlns:p14="http://schemas.microsoft.com/office/powerpoint/2010/main" val="1795123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448" y="1606545"/>
            <a:ext cx="7000634" cy="707886"/>
          </a:xfrm>
          <a:prstGeom prst="rect">
            <a:avLst/>
          </a:prstGeom>
          <a:noFill/>
        </p:spPr>
        <p:txBody>
          <a:bodyPr wrap="none" rtlCol="0">
            <a:spAutoFit/>
          </a:bodyPr>
          <a:lstStyle/>
          <a:p>
            <a:pPr algn="ctr"/>
            <a:r>
              <a:rPr lang="en-US" sz="4000" dirty="0" smtClean="0">
                <a:solidFill>
                  <a:schemeClr val="tx2"/>
                </a:solidFill>
              </a:rPr>
              <a:t>Systemic Safety Management</a:t>
            </a:r>
            <a:endParaRPr lang="en-US" sz="4000" dirty="0">
              <a:solidFill>
                <a:schemeClr val="tx2"/>
              </a:solidFill>
            </a:endParaRPr>
          </a:p>
        </p:txBody>
      </p:sp>
      <p:sp>
        <p:nvSpPr>
          <p:cNvPr id="3" name="Date Placeholder 3"/>
          <p:cNvSpPr txBox="1">
            <a:spLocks/>
          </p:cNvSpPr>
          <p:nvPr/>
        </p:nvSpPr>
        <p:spPr>
          <a:xfrm>
            <a:off x="0" y="6405563"/>
            <a:ext cx="2133600" cy="32385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defRPr/>
            </a:pPr>
            <a:fld id="{2C50CC95-E9CA-44E5-A879-4E5AE6948307}" type="datetime1">
              <a:rPr lang="en-US" sz="1000" smtClean="0">
                <a:solidFill>
                  <a:schemeClr val="bg1"/>
                </a:solidFill>
              </a:rPr>
              <a:pPr>
                <a:defRPr/>
              </a:pPr>
              <a:t>12/11/2020</a:t>
            </a:fld>
            <a:endParaRPr lang="en-US" sz="1000" dirty="0">
              <a:solidFill>
                <a:schemeClr val="bg1"/>
              </a:solidFill>
            </a:endParaRPr>
          </a:p>
        </p:txBody>
      </p:sp>
    </p:spTree>
    <p:extLst>
      <p:ext uri="{BB962C8B-B14F-4D97-AF65-F5344CB8AC3E}">
        <p14:creationId xmlns:p14="http://schemas.microsoft.com/office/powerpoint/2010/main" val="2452790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Systemic Safety Management Approaches</a:t>
            </a:r>
            <a:endParaRPr lang="en-US" dirty="0"/>
          </a:p>
        </p:txBody>
      </p:sp>
      <p:sp>
        <p:nvSpPr>
          <p:cNvPr id="3" name="Content Placeholder 2"/>
          <p:cNvSpPr>
            <a:spLocks noGrp="1"/>
          </p:cNvSpPr>
          <p:nvPr>
            <p:ph sz="half" idx="1"/>
          </p:nvPr>
        </p:nvSpPr>
        <p:spPr>
          <a:xfrm>
            <a:off x="222423" y="1013012"/>
            <a:ext cx="8921577" cy="5113151"/>
          </a:xfrm>
        </p:spPr>
        <p:txBody>
          <a:bodyPr>
            <a:normAutofit/>
          </a:bodyPr>
          <a:lstStyle/>
          <a:p>
            <a:r>
              <a:rPr lang="en-US" sz="2400" dirty="0" smtClean="0"/>
              <a:t>Application of FHWA </a:t>
            </a:r>
            <a:r>
              <a:rPr lang="en-US" sz="2400" i="1" dirty="0" smtClean="0"/>
              <a:t>Systemic Safety Project Selection Tool</a:t>
            </a:r>
          </a:p>
          <a:p>
            <a:endParaRPr lang="en-US" sz="2400" dirty="0" smtClean="0"/>
          </a:p>
          <a:p>
            <a:r>
              <a:rPr lang="en-US" sz="2400" dirty="0" smtClean="0"/>
              <a:t>Application of SPFs for systemic safety</a:t>
            </a:r>
          </a:p>
          <a:p>
            <a:endParaRPr lang="en-US" sz="2400" dirty="0"/>
          </a:p>
          <a:p>
            <a:r>
              <a:rPr lang="en-US" sz="2400" dirty="0" smtClean="0"/>
              <a:t>Application of </a:t>
            </a:r>
            <a:r>
              <a:rPr lang="en-US" sz="2400" dirty="0" err="1" smtClean="0"/>
              <a:t>usRAP</a:t>
            </a:r>
            <a:r>
              <a:rPr lang="en-US" sz="2400" dirty="0" smtClean="0"/>
              <a:t> methodology and </a:t>
            </a:r>
            <a:r>
              <a:rPr lang="en-US" sz="2400" dirty="0" err="1" smtClean="0"/>
              <a:t>ViDA</a:t>
            </a:r>
            <a:r>
              <a:rPr lang="en-US" sz="2400" dirty="0" smtClean="0"/>
              <a:t> software</a:t>
            </a:r>
            <a:endParaRPr lang="en-US" sz="2400"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Tree>
    <p:extLst>
      <p:ext uri="{BB962C8B-B14F-4D97-AF65-F5344CB8AC3E}">
        <p14:creationId xmlns:p14="http://schemas.microsoft.com/office/powerpoint/2010/main" val="3649390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sz="2800" dirty="0"/>
              <a:t>Application of FHWA </a:t>
            </a:r>
            <a:r>
              <a:rPr lang="en-US" sz="2800" i="1" dirty="0"/>
              <a:t>Systemic Safety Project Selection Tool</a:t>
            </a:r>
            <a:endParaRPr lang="en-US" i="1" dirty="0"/>
          </a:p>
        </p:txBody>
      </p:sp>
      <p:sp>
        <p:nvSpPr>
          <p:cNvPr id="3" name="Content Placeholder 2"/>
          <p:cNvSpPr>
            <a:spLocks noGrp="1"/>
          </p:cNvSpPr>
          <p:nvPr>
            <p:ph sz="half" idx="1"/>
          </p:nvPr>
        </p:nvSpPr>
        <p:spPr>
          <a:xfrm>
            <a:off x="222423" y="1013012"/>
            <a:ext cx="50734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pic>
        <p:nvPicPr>
          <p:cNvPr id="6" name="Picture 5" descr="Graphic - This figure displays the continuous cycle among three elements, each of which contain specific processes. Element 1 begins with Identity Focus Crash Types &amp; Risk Factors, which feeds into Screen &amp; Prioritize Candidate Locations, followed by Select Countermeasures, and Prioritize Projects. The last process of Element 1 feeds into the one process within Element 2, Identify Funding for Systemic Program &amp; Implement, which feeds into the sole process for Element 3, Perform Systemic Program Evaluation, which in turn feeds back into the first process of Elemen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6537" y="1163233"/>
            <a:ext cx="5160645" cy="5160645"/>
          </a:xfrm>
          <a:prstGeom prst="rect">
            <a:avLst/>
          </a:prstGeom>
          <a:noFill/>
          <a:ln>
            <a:noFill/>
          </a:ln>
        </p:spPr>
      </p:pic>
    </p:spTree>
    <p:extLst>
      <p:ext uri="{BB962C8B-B14F-4D97-AF65-F5344CB8AC3E}">
        <p14:creationId xmlns:p14="http://schemas.microsoft.com/office/powerpoint/2010/main" val="1301665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308"/>
            <a:ext cx="8686800" cy="1143000"/>
          </a:xfrm>
        </p:spPr>
        <p:txBody>
          <a:bodyPr/>
          <a:lstStyle/>
          <a:p>
            <a:r>
              <a:rPr lang="en-US" sz="2800" dirty="0"/>
              <a:t>Application of FHWA </a:t>
            </a:r>
            <a:r>
              <a:rPr lang="en-US" sz="2800" i="1" dirty="0"/>
              <a:t>Systemic Safety Project Selection </a:t>
            </a:r>
            <a:r>
              <a:rPr lang="en-US" sz="2800" i="1" dirty="0" smtClean="0"/>
              <a:t>Tool </a:t>
            </a:r>
            <a:r>
              <a:rPr lang="en-US" sz="2800" dirty="0" smtClean="0"/>
              <a:t>(cont’d)</a:t>
            </a:r>
            <a:endParaRPr lang="en-US"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7" name="Content Placeholder 2"/>
          <p:cNvSpPr txBox="1">
            <a:spLocks/>
          </p:cNvSpPr>
          <p:nvPr/>
        </p:nvSpPr>
        <p:spPr bwMode="auto">
          <a:xfrm>
            <a:off x="222423" y="1195887"/>
            <a:ext cx="8921577" cy="511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Target crash types and contributing factors</a:t>
            </a:r>
          </a:p>
          <a:p>
            <a:pPr lvl="1"/>
            <a:r>
              <a:rPr lang="en-US" sz="2400" dirty="0" smtClean="0"/>
              <a:t>Options for identifying target crash types:</a:t>
            </a:r>
          </a:p>
          <a:p>
            <a:pPr lvl="2"/>
            <a:r>
              <a:rPr lang="en-US" dirty="0" smtClean="0"/>
              <a:t>Conduct </a:t>
            </a:r>
            <a:r>
              <a:rPr lang="en-US" dirty="0" err="1" smtClean="0"/>
              <a:t>systemwide</a:t>
            </a:r>
            <a:r>
              <a:rPr lang="en-US" dirty="0" smtClean="0"/>
              <a:t> analysis of crash and/or roadway inventory data</a:t>
            </a:r>
          </a:p>
          <a:p>
            <a:pPr lvl="2"/>
            <a:r>
              <a:rPr lang="en-US" dirty="0" smtClean="0"/>
              <a:t>Refer to state or regional safety plan</a:t>
            </a:r>
          </a:p>
          <a:p>
            <a:pPr lvl="1"/>
            <a:endParaRPr lang="en-US" sz="2400" dirty="0" smtClean="0"/>
          </a:p>
          <a:p>
            <a:pPr lvl="1"/>
            <a:r>
              <a:rPr lang="en-US" sz="2400" dirty="0" smtClean="0"/>
              <a:t>Common crash data elements used to identify target crash types: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349446115"/>
              </p:ext>
            </p:extLst>
          </p:nvPr>
        </p:nvGraphicFramePr>
        <p:xfrm>
          <a:off x="1148822" y="4377789"/>
          <a:ext cx="7664980" cy="1219200"/>
        </p:xfrm>
        <a:graphic>
          <a:graphicData uri="http://schemas.openxmlformats.org/drawingml/2006/table">
            <a:tbl>
              <a:tblPr firstRow="1" firstCol="1" bandRow="1">
                <a:tableStyleId>{5C22544A-7EE6-4342-B048-85BDC9FD1C3A}</a:tableStyleId>
              </a:tblPr>
              <a:tblGrid>
                <a:gridCol w="4727045">
                  <a:extLst>
                    <a:ext uri="{9D8B030D-6E8A-4147-A177-3AD203B41FA5}">
                      <a16:colId xmlns:a16="http://schemas.microsoft.com/office/drawing/2014/main" val="2540348172"/>
                    </a:ext>
                  </a:extLst>
                </a:gridCol>
                <a:gridCol w="2937935">
                  <a:extLst>
                    <a:ext uri="{9D8B030D-6E8A-4147-A177-3AD203B41FA5}">
                      <a16:colId xmlns:a16="http://schemas.microsoft.com/office/drawing/2014/main" val="543186836"/>
                    </a:ext>
                  </a:extLst>
                </a:gridCol>
              </a:tblGrid>
              <a:tr h="547800">
                <a:tc>
                  <a:txBody>
                    <a:bodyPr/>
                    <a:lstStyle/>
                    <a:p>
                      <a:pPr marL="342900" marR="0" lvl="0" indent="-342900">
                        <a:spcBef>
                          <a:spcPts val="0"/>
                        </a:spcBef>
                        <a:spcAft>
                          <a:spcPts val="0"/>
                        </a:spcAft>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Crash Severity</a:t>
                      </a:r>
                    </a:p>
                    <a:p>
                      <a:pPr marL="342900" marR="0" lvl="0" indent="-342900">
                        <a:spcBef>
                          <a:spcPts val="0"/>
                        </a:spcBef>
                        <a:spcAft>
                          <a:spcPts val="0"/>
                        </a:spcAft>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Manner of Collision/Collision Impact</a:t>
                      </a:r>
                    </a:p>
                    <a:p>
                      <a:pPr marL="342900" marR="0" lvl="0" indent="-342900">
                        <a:spcBef>
                          <a:spcPts val="0"/>
                        </a:spcBef>
                        <a:spcAft>
                          <a:spcPts val="0"/>
                        </a:spcAft>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First Harmful Event</a:t>
                      </a:r>
                    </a:p>
                    <a:p>
                      <a:pPr marL="342900" marR="0" lvl="0" indent="-342900">
                        <a:spcBef>
                          <a:spcPts val="0"/>
                        </a:spcBef>
                        <a:spcAft>
                          <a:spcPts val="0"/>
                        </a:spcAft>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Speeding Related</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marL="342900" marR="0" lvl="0" indent="-342900">
                        <a:spcBef>
                          <a:spcPts val="0"/>
                        </a:spcBef>
                        <a:spcAft>
                          <a:spcPts val="0"/>
                        </a:spcAft>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Alcohol Involvement</a:t>
                      </a:r>
                    </a:p>
                    <a:p>
                      <a:pPr marL="342900" marR="0" lvl="0" indent="-342900">
                        <a:spcBef>
                          <a:spcPts val="0"/>
                        </a:spcBef>
                        <a:spcAft>
                          <a:spcPts val="0"/>
                        </a:spcAft>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Drug Involvement</a:t>
                      </a:r>
                    </a:p>
                    <a:p>
                      <a:pPr marL="342900" marR="0" lvl="0" indent="-342900">
                        <a:spcBef>
                          <a:spcPts val="0"/>
                        </a:spcBef>
                        <a:spcAft>
                          <a:spcPts val="0"/>
                        </a:spcAft>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Light Condition</a:t>
                      </a:r>
                    </a:p>
                    <a:p>
                      <a:pPr marL="342900" marR="0" lvl="0" indent="-342900">
                        <a:spcBef>
                          <a:spcPts val="0"/>
                        </a:spcBef>
                        <a:spcAft>
                          <a:spcPts val="0"/>
                        </a:spcAft>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Sequence of Events</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3718555127"/>
                  </a:ext>
                </a:extLst>
              </a:tr>
            </a:tbl>
          </a:graphicData>
        </a:graphic>
      </p:graphicFrame>
    </p:spTree>
    <p:extLst>
      <p:ext uri="{BB962C8B-B14F-4D97-AF65-F5344CB8AC3E}">
        <p14:creationId xmlns:p14="http://schemas.microsoft.com/office/powerpoint/2010/main" val="3055449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400" dirty="0" smtClean="0"/>
              <a:t>Introduction</a:t>
            </a:r>
          </a:p>
          <a:p>
            <a:r>
              <a:rPr lang="en-US" sz="2400" dirty="0" smtClean="0"/>
              <a:t>Safety Management Approaches</a:t>
            </a:r>
          </a:p>
          <a:p>
            <a:r>
              <a:rPr lang="en-US" sz="2400" dirty="0" smtClean="0"/>
              <a:t>Systemic Safety Management in Depth</a:t>
            </a:r>
          </a:p>
          <a:p>
            <a:r>
              <a:rPr lang="en-US" sz="2400" dirty="0" smtClean="0"/>
              <a:t>Selecting Appropriate Systemic Approach and Software Tool</a:t>
            </a:r>
          </a:p>
          <a:p>
            <a:r>
              <a:rPr lang="en-US" sz="2400" dirty="0" smtClean="0"/>
              <a:t>Systemic Safety in Use (Best Practices)</a:t>
            </a:r>
          </a:p>
          <a:p>
            <a:r>
              <a:rPr lang="en-US" sz="2400" dirty="0"/>
              <a:t>Summary of </a:t>
            </a:r>
            <a:r>
              <a:rPr lang="en-US" sz="2400" dirty="0" smtClean="0"/>
              <a:t>Systemic Safety Management Approach</a:t>
            </a:r>
            <a:endParaRPr lang="en-US" sz="2400" dirty="0"/>
          </a:p>
          <a:p>
            <a:r>
              <a:rPr lang="en-US" sz="2400" dirty="0" smtClean="0"/>
              <a:t>Primary Products </a:t>
            </a:r>
            <a:r>
              <a:rPr lang="en-US" sz="2400" dirty="0"/>
              <a:t>of </a:t>
            </a:r>
            <a:r>
              <a:rPr lang="en-US" sz="2400" dirty="0" smtClean="0"/>
              <a:t>Research</a:t>
            </a:r>
            <a:endParaRPr lang="en-US" sz="2400" dirty="0"/>
          </a:p>
          <a:p>
            <a:r>
              <a:rPr lang="en-US" sz="2400" dirty="0" smtClean="0"/>
              <a:t>Future Research Needs</a:t>
            </a:r>
          </a:p>
          <a:p>
            <a:endParaRPr lang="en-US" sz="2400" dirty="0"/>
          </a:p>
        </p:txBody>
      </p:sp>
      <p:sp>
        <p:nvSpPr>
          <p:cNvPr id="4" name="Date Placeholder 3"/>
          <p:cNvSpPr>
            <a:spLocks noGrp="1"/>
          </p:cNvSpPr>
          <p:nvPr>
            <p:ph type="dt" sz="half" idx="12"/>
          </p:nvPr>
        </p:nvSpPr>
        <p:spPr/>
        <p:txBody>
          <a:bodyPr/>
          <a:lstStyle/>
          <a:p>
            <a:pPr>
              <a:defRPr/>
            </a:pPr>
            <a:fld id="{2C50CC95-E9CA-44E5-A879-4E5AE6948307}" type="datetime1">
              <a:rPr lang="en-US" smtClean="0"/>
              <a:pPr>
                <a:defRPr/>
              </a:pPr>
              <a:t>12/11/2020</a:t>
            </a:fld>
            <a:endParaRPr lang="en-US" dirty="0"/>
          </a:p>
        </p:txBody>
      </p:sp>
    </p:spTree>
    <p:extLst>
      <p:ext uri="{BB962C8B-B14F-4D97-AF65-F5344CB8AC3E}">
        <p14:creationId xmlns:p14="http://schemas.microsoft.com/office/powerpoint/2010/main" val="4106355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308"/>
            <a:ext cx="8686800" cy="1143000"/>
          </a:xfrm>
        </p:spPr>
        <p:txBody>
          <a:bodyPr/>
          <a:lstStyle/>
          <a:p>
            <a:r>
              <a:rPr lang="en-US" sz="2800" dirty="0"/>
              <a:t>Application of FHWA </a:t>
            </a:r>
            <a:r>
              <a:rPr lang="en-US" sz="2800" i="1" dirty="0"/>
              <a:t>Systemic Safety Project Selection </a:t>
            </a:r>
            <a:r>
              <a:rPr lang="en-US" sz="2800" i="1" dirty="0" smtClean="0"/>
              <a:t>Tool </a:t>
            </a:r>
            <a:r>
              <a:rPr lang="en-US" dirty="0"/>
              <a:t>(</a:t>
            </a:r>
            <a:r>
              <a:rPr lang="en-US" dirty="0" smtClean="0"/>
              <a:t>cont’d)</a:t>
            </a:r>
            <a:endParaRPr lang="en-US" i="1"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7" name="Content Placeholder 2"/>
          <p:cNvSpPr txBox="1">
            <a:spLocks/>
          </p:cNvSpPr>
          <p:nvPr/>
        </p:nvSpPr>
        <p:spPr bwMode="auto">
          <a:xfrm>
            <a:off x="222423" y="1195887"/>
            <a:ext cx="8921577" cy="511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Target crash types and contributing factors</a:t>
            </a:r>
          </a:p>
          <a:p>
            <a:pPr lvl="1"/>
            <a:r>
              <a:rPr lang="en-US" sz="2400" dirty="0" smtClean="0"/>
              <a:t>Common target crash types:</a:t>
            </a:r>
          </a:p>
          <a:p>
            <a:pPr lvl="2"/>
            <a:r>
              <a:rPr lang="en-US" sz="2200" dirty="0"/>
              <a:t>Lane departure</a:t>
            </a:r>
          </a:p>
          <a:p>
            <a:pPr lvl="2"/>
            <a:r>
              <a:rPr lang="en-US" sz="2200" dirty="0"/>
              <a:t>Rollover</a:t>
            </a:r>
          </a:p>
          <a:p>
            <a:pPr lvl="2"/>
            <a:r>
              <a:rPr lang="en-US" sz="2200" dirty="0"/>
              <a:t>Fixed </a:t>
            </a:r>
            <a:r>
              <a:rPr lang="en-US" sz="2200" dirty="0" smtClean="0"/>
              <a:t>object</a:t>
            </a:r>
          </a:p>
          <a:p>
            <a:pPr lvl="2"/>
            <a:r>
              <a:rPr lang="en-US" sz="2200" dirty="0" smtClean="0"/>
              <a:t>Head on</a:t>
            </a:r>
          </a:p>
          <a:p>
            <a:pPr lvl="2"/>
            <a:r>
              <a:rPr lang="en-US" sz="2200" dirty="0" smtClean="0"/>
              <a:t>Angle</a:t>
            </a:r>
            <a:endParaRPr lang="en-US" sz="2200" dirty="0"/>
          </a:p>
          <a:p>
            <a:pPr lvl="1"/>
            <a:endParaRPr lang="en-US" sz="2400" dirty="0" smtClean="0"/>
          </a:p>
          <a:p>
            <a:pPr lvl="1"/>
            <a:r>
              <a:rPr lang="en-US" sz="2400" dirty="0" smtClean="0"/>
              <a:t>Where are target crash types occurring?</a:t>
            </a:r>
          </a:p>
          <a:p>
            <a:pPr lvl="2"/>
            <a:r>
              <a:rPr lang="en-US" sz="2400" dirty="0" smtClean="0"/>
              <a:t>Common approach is using crash tree diagrams</a:t>
            </a:r>
          </a:p>
        </p:txBody>
      </p:sp>
      <p:sp>
        <p:nvSpPr>
          <p:cNvPr id="8" name="Content Placeholder 2"/>
          <p:cNvSpPr txBox="1">
            <a:spLocks/>
          </p:cNvSpPr>
          <p:nvPr/>
        </p:nvSpPr>
        <p:spPr bwMode="auto">
          <a:xfrm>
            <a:off x="3420534" y="1634067"/>
            <a:ext cx="5430858" cy="212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endParaRPr lang="en-US" sz="2400" dirty="0" smtClean="0"/>
          </a:p>
          <a:p>
            <a:pPr lvl="2"/>
            <a:r>
              <a:rPr lang="en-US" sz="2200" dirty="0"/>
              <a:t>Speed-related</a:t>
            </a:r>
          </a:p>
          <a:p>
            <a:pPr lvl="2"/>
            <a:r>
              <a:rPr lang="en-US" sz="2200" dirty="0" smtClean="0"/>
              <a:t>Impaired driving</a:t>
            </a:r>
          </a:p>
          <a:p>
            <a:pPr lvl="2"/>
            <a:r>
              <a:rPr lang="en-US" sz="2200" dirty="0" smtClean="0"/>
              <a:t>Young/elderly driver involved</a:t>
            </a:r>
          </a:p>
          <a:p>
            <a:pPr lvl="2"/>
            <a:r>
              <a:rPr lang="en-US" sz="2200" dirty="0" smtClean="0"/>
              <a:t>Pedestrians/bicyclists</a:t>
            </a:r>
          </a:p>
          <a:p>
            <a:pPr lvl="2"/>
            <a:r>
              <a:rPr lang="en-US" sz="2200" dirty="0" smtClean="0"/>
              <a:t>Nighttime</a:t>
            </a:r>
          </a:p>
        </p:txBody>
      </p:sp>
    </p:spTree>
    <p:extLst>
      <p:ext uri="{BB962C8B-B14F-4D97-AF65-F5344CB8AC3E}">
        <p14:creationId xmlns:p14="http://schemas.microsoft.com/office/powerpoint/2010/main" val="2963066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308"/>
            <a:ext cx="8686800" cy="1143000"/>
          </a:xfrm>
        </p:spPr>
        <p:txBody>
          <a:bodyPr/>
          <a:lstStyle/>
          <a:p>
            <a:r>
              <a:rPr lang="en-US" sz="2800" dirty="0"/>
              <a:t>Application of FHWA </a:t>
            </a:r>
            <a:r>
              <a:rPr lang="en-US" sz="2800" i="1" dirty="0"/>
              <a:t>Systemic Safety Project Selection </a:t>
            </a:r>
            <a:r>
              <a:rPr lang="en-US" sz="2800" i="1" dirty="0" smtClean="0"/>
              <a:t>Tool </a:t>
            </a:r>
            <a:r>
              <a:rPr lang="en-US" dirty="0"/>
              <a:t>(</a:t>
            </a:r>
            <a:r>
              <a:rPr lang="en-US" dirty="0" smtClean="0"/>
              <a:t>cont’d)</a:t>
            </a:r>
            <a:endParaRPr lang="en-US" i="1"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7" name="Content Placeholder 2"/>
          <p:cNvSpPr txBox="1">
            <a:spLocks/>
          </p:cNvSpPr>
          <p:nvPr/>
        </p:nvSpPr>
        <p:spPr bwMode="auto">
          <a:xfrm>
            <a:off x="176957" y="1208127"/>
            <a:ext cx="8921577" cy="511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Target crash types and contributing factors</a:t>
            </a:r>
          </a:p>
          <a:p>
            <a:pPr lvl="1"/>
            <a:r>
              <a:rPr lang="en-US" sz="2400" dirty="0" smtClean="0"/>
              <a:t>Common crash data elements used to identify facility types of interest:</a:t>
            </a:r>
          </a:p>
        </p:txBody>
      </p:sp>
      <p:graphicFrame>
        <p:nvGraphicFramePr>
          <p:cNvPr id="4" name="Table 3"/>
          <p:cNvGraphicFramePr>
            <a:graphicFrameLocks noGrp="1"/>
          </p:cNvGraphicFramePr>
          <p:nvPr>
            <p:extLst>
              <p:ext uri="{D42A27DB-BD31-4B8C-83A1-F6EECF244321}">
                <p14:modId xmlns:p14="http://schemas.microsoft.com/office/powerpoint/2010/main" val="1998593722"/>
              </p:ext>
            </p:extLst>
          </p:nvPr>
        </p:nvGraphicFramePr>
        <p:xfrm>
          <a:off x="800100" y="2383041"/>
          <a:ext cx="8382000" cy="1645920"/>
        </p:xfrm>
        <a:graphic>
          <a:graphicData uri="http://schemas.openxmlformats.org/drawingml/2006/table">
            <a:tbl>
              <a:tblPr firstRow="1" firstCol="1" bandRow="1">
                <a:tableStyleId>{5C22544A-7EE6-4342-B048-85BDC9FD1C3A}</a:tableStyleId>
              </a:tblPr>
              <a:tblGrid>
                <a:gridCol w="3639957">
                  <a:extLst>
                    <a:ext uri="{9D8B030D-6E8A-4147-A177-3AD203B41FA5}">
                      <a16:colId xmlns:a16="http://schemas.microsoft.com/office/drawing/2014/main" val="2783852130"/>
                    </a:ext>
                  </a:extLst>
                </a:gridCol>
                <a:gridCol w="4742043">
                  <a:extLst>
                    <a:ext uri="{9D8B030D-6E8A-4147-A177-3AD203B41FA5}">
                      <a16:colId xmlns:a16="http://schemas.microsoft.com/office/drawing/2014/main" val="952264312"/>
                    </a:ext>
                  </a:extLst>
                </a:gridCol>
              </a:tblGrid>
              <a:tr h="0">
                <a:tc>
                  <a:txBody>
                    <a:bodyPr/>
                    <a:lstStyle/>
                    <a:p>
                      <a:pPr marL="342900" marR="0" lvl="0" indent="-342900">
                        <a:spcBef>
                          <a:spcPts val="0"/>
                        </a:spcBef>
                        <a:spcAft>
                          <a:spcPts val="0"/>
                        </a:spcAft>
                        <a:buFont typeface="Arial" panose="020B0604020202020204" pitchFamily="34" charset="0"/>
                        <a:buChar char="•"/>
                      </a:pPr>
                      <a:r>
                        <a:rPr lang="en-US" sz="1800" b="0" dirty="0">
                          <a:solidFill>
                            <a:schemeClr val="tx1"/>
                          </a:solidFill>
                          <a:effectLst/>
                          <a:latin typeface="Arial" panose="020B0604020202020204" pitchFamily="34" charset="0"/>
                          <a:cs typeface="Arial" panose="020B0604020202020204" pitchFamily="34" charset="0"/>
                        </a:rPr>
                        <a:t>Crash severity</a:t>
                      </a:r>
                    </a:p>
                    <a:p>
                      <a:pPr marL="342900" marR="0" lvl="0" indent="-342900">
                        <a:spcBef>
                          <a:spcPts val="0"/>
                        </a:spcBef>
                        <a:spcAft>
                          <a:spcPts val="0"/>
                        </a:spcAft>
                        <a:buFont typeface="Arial" panose="020B0604020202020204" pitchFamily="34" charset="0"/>
                        <a:buChar char="•"/>
                      </a:pPr>
                      <a:r>
                        <a:rPr lang="en-US" sz="1800" b="0" dirty="0">
                          <a:solidFill>
                            <a:schemeClr val="tx1"/>
                          </a:solidFill>
                          <a:effectLst/>
                          <a:latin typeface="Arial" panose="020B0604020202020204" pitchFamily="34" charset="0"/>
                          <a:cs typeface="Arial" panose="020B0604020202020204" pitchFamily="34" charset="0"/>
                        </a:rPr>
                        <a:t>Relation to junction</a:t>
                      </a:r>
                    </a:p>
                    <a:p>
                      <a:pPr marL="342900" marR="0" lvl="0" indent="-342900">
                        <a:spcBef>
                          <a:spcPts val="0"/>
                        </a:spcBef>
                        <a:spcAft>
                          <a:spcPts val="0"/>
                        </a:spcAft>
                        <a:buFont typeface="Arial" panose="020B0604020202020204" pitchFamily="34" charset="0"/>
                        <a:buChar char="•"/>
                      </a:pPr>
                      <a:r>
                        <a:rPr lang="en-US" sz="1800" b="0" dirty="0">
                          <a:solidFill>
                            <a:schemeClr val="tx1"/>
                          </a:solidFill>
                          <a:effectLst/>
                          <a:latin typeface="Arial" panose="020B0604020202020204" pitchFamily="34" charset="0"/>
                          <a:cs typeface="Arial" panose="020B0604020202020204" pitchFamily="34" charset="0"/>
                        </a:rPr>
                        <a:t>Type of intersection</a:t>
                      </a:r>
                    </a:p>
                    <a:p>
                      <a:pPr marL="342900" marR="0" lvl="0" indent="-342900">
                        <a:spcBef>
                          <a:spcPts val="0"/>
                        </a:spcBef>
                        <a:spcAft>
                          <a:spcPts val="0"/>
                        </a:spcAft>
                        <a:buFont typeface="Arial" panose="020B0604020202020204" pitchFamily="34" charset="0"/>
                        <a:buChar char="•"/>
                      </a:pPr>
                      <a:r>
                        <a:rPr lang="en-US" sz="1800" b="0" dirty="0" err="1">
                          <a:solidFill>
                            <a:schemeClr val="tx1"/>
                          </a:solidFill>
                          <a:effectLst/>
                          <a:latin typeface="Arial" panose="020B0604020202020204" pitchFamily="34" charset="0"/>
                          <a:cs typeface="Arial" panose="020B0604020202020204" pitchFamily="34" charset="0"/>
                        </a:rPr>
                        <a:t>Trafficway</a:t>
                      </a:r>
                      <a:r>
                        <a:rPr lang="en-US" sz="1800" b="0" dirty="0">
                          <a:solidFill>
                            <a:schemeClr val="tx1"/>
                          </a:solidFill>
                          <a:effectLst/>
                          <a:latin typeface="Arial" panose="020B0604020202020204" pitchFamily="34" charset="0"/>
                          <a:cs typeface="Arial" panose="020B0604020202020204" pitchFamily="34" charset="0"/>
                        </a:rPr>
                        <a:t> description</a:t>
                      </a:r>
                    </a:p>
                    <a:p>
                      <a:pPr marL="342900" marR="0" lvl="0" indent="-342900">
                        <a:spcBef>
                          <a:spcPts val="0"/>
                        </a:spcBef>
                        <a:spcAft>
                          <a:spcPts val="0"/>
                        </a:spcAft>
                        <a:buFont typeface="Arial" panose="020B0604020202020204" pitchFamily="34" charset="0"/>
                        <a:buChar char="•"/>
                      </a:pPr>
                      <a:r>
                        <a:rPr lang="en-US" sz="1800" b="0" dirty="0">
                          <a:solidFill>
                            <a:schemeClr val="tx1"/>
                          </a:solidFill>
                          <a:effectLst/>
                          <a:latin typeface="Arial" panose="020B0604020202020204" pitchFamily="34" charset="0"/>
                          <a:cs typeface="Arial" panose="020B0604020202020204" pitchFamily="34" charset="0"/>
                        </a:rPr>
                        <a:t>Total lanes in roadway</a:t>
                      </a:r>
                    </a:p>
                    <a:p>
                      <a:pPr marL="342900" marR="0" lvl="0" indent="-342900">
                        <a:spcBef>
                          <a:spcPts val="0"/>
                        </a:spcBef>
                        <a:spcAft>
                          <a:spcPts val="0"/>
                        </a:spcAft>
                        <a:buFont typeface="Arial" panose="020B0604020202020204" pitchFamily="34" charset="0"/>
                        <a:buChar char="•"/>
                      </a:pPr>
                      <a:r>
                        <a:rPr lang="en-US" sz="1800" b="0" dirty="0">
                          <a:solidFill>
                            <a:schemeClr val="tx1"/>
                          </a:solidFill>
                          <a:effectLst/>
                          <a:latin typeface="Arial" panose="020B0604020202020204" pitchFamily="34" charset="0"/>
                          <a:cs typeface="Arial" panose="020B0604020202020204" pitchFamily="34" charset="0"/>
                        </a:rPr>
                        <a:t>Roadway alignment and grade</a:t>
                      </a:r>
                      <a:endPar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marL="342900" marR="0" lvl="0" indent="-342900">
                        <a:spcBef>
                          <a:spcPts val="0"/>
                        </a:spcBef>
                        <a:spcAft>
                          <a:spcPts val="0"/>
                        </a:spcAft>
                        <a:buFont typeface="Arial" panose="020B0604020202020204" pitchFamily="34" charset="0"/>
                        <a:buChar char="•"/>
                      </a:pPr>
                      <a:r>
                        <a:rPr lang="en-US" sz="1800" b="0" dirty="0">
                          <a:solidFill>
                            <a:schemeClr val="tx1"/>
                          </a:solidFill>
                          <a:effectLst/>
                          <a:latin typeface="Arial" panose="020B0604020202020204" pitchFamily="34" charset="0"/>
                          <a:cs typeface="Arial" panose="020B0604020202020204" pitchFamily="34" charset="0"/>
                        </a:rPr>
                        <a:t>Roadway functional class</a:t>
                      </a:r>
                    </a:p>
                    <a:p>
                      <a:pPr marL="342900" marR="0" lvl="0" indent="-342900">
                        <a:spcBef>
                          <a:spcPts val="0"/>
                        </a:spcBef>
                        <a:spcAft>
                          <a:spcPts val="0"/>
                        </a:spcAft>
                        <a:buFont typeface="Arial" panose="020B0604020202020204" pitchFamily="34" charset="0"/>
                        <a:buChar char="•"/>
                      </a:pPr>
                      <a:r>
                        <a:rPr lang="en-US" sz="1800" b="0" dirty="0">
                          <a:solidFill>
                            <a:schemeClr val="tx1"/>
                          </a:solidFill>
                          <a:effectLst/>
                          <a:latin typeface="Arial" panose="020B0604020202020204" pitchFamily="34" charset="0"/>
                          <a:cs typeface="Arial" panose="020B0604020202020204" pitchFamily="34" charset="0"/>
                        </a:rPr>
                        <a:t>Annual average daily traffic</a:t>
                      </a:r>
                    </a:p>
                    <a:p>
                      <a:pPr marL="342900" marR="0" lvl="0" indent="-342900">
                        <a:spcBef>
                          <a:spcPts val="0"/>
                        </a:spcBef>
                        <a:spcAft>
                          <a:spcPts val="0"/>
                        </a:spcAft>
                        <a:buFont typeface="Arial" panose="020B0604020202020204" pitchFamily="34" charset="0"/>
                        <a:buChar char="•"/>
                      </a:pPr>
                      <a:r>
                        <a:rPr lang="en-US" sz="1800" b="0" dirty="0">
                          <a:solidFill>
                            <a:schemeClr val="tx1"/>
                          </a:solidFill>
                          <a:effectLst/>
                          <a:latin typeface="Arial" panose="020B0604020202020204" pitchFamily="34" charset="0"/>
                          <a:cs typeface="Arial" panose="020B0604020202020204" pitchFamily="34" charset="0"/>
                        </a:rPr>
                        <a:t>Motor vehicle posted/statutory speed limit</a:t>
                      </a:r>
                    </a:p>
                    <a:p>
                      <a:pPr marL="342900" marR="0" lvl="0" indent="-342900">
                        <a:spcBef>
                          <a:spcPts val="0"/>
                        </a:spcBef>
                        <a:spcAft>
                          <a:spcPts val="0"/>
                        </a:spcAft>
                        <a:buFont typeface="Arial" panose="020B0604020202020204" pitchFamily="34" charset="0"/>
                        <a:buChar char="•"/>
                      </a:pPr>
                      <a:r>
                        <a:rPr lang="en-US" sz="1800" b="0" dirty="0">
                          <a:solidFill>
                            <a:schemeClr val="tx1"/>
                          </a:solidFill>
                          <a:effectLst/>
                          <a:latin typeface="Arial" panose="020B0604020202020204" pitchFamily="34" charset="0"/>
                          <a:cs typeface="Arial" panose="020B0604020202020204" pitchFamily="34" charset="0"/>
                        </a:rPr>
                        <a:t>Width of lane(s) and shoulder(s)</a:t>
                      </a:r>
                    </a:p>
                    <a:p>
                      <a:pPr marL="342900" marR="0" lvl="0" indent="-342900">
                        <a:spcBef>
                          <a:spcPts val="0"/>
                        </a:spcBef>
                        <a:spcAft>
                          <a:spcPts val="0"/>
                        </a:spcAft>
                        <a:buFont typeface="Arial" panose="020B0604020202020204" pitchFamily="34" charset="0"/>
                        <a:buChar char="•"/>
                      </a:pPr>
                      <a:r>
                        <a:rPr lang="en-US" sz="1800" b="0" dirty="0">
                          <a:solidFill>
                            <a:schemeClr val="tx1"/>
                          </a:solidFill>
                          <a:effectLst/>
                          <a:latin typeface="Arial" panose="020B0604020202020204" pitchFamily="34" charset="0"/>
                          <a:cs typeface="Arial" panose="020B0604020202020204" pitchFamily="34" charset="0"/>
                        </a:rPr>
                        <a:t>Access control</a:t>
                      </a:r>
                      <a:endPar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1920766352"/>
                  </a:ext>
                </a:extLst>
              </a:tr>
            </a:tbl>
          </a:graphicData>
        </a:graphic>
      </p:graphicFrame>
      <p:sp>
        <p:nvSpPr>
          <p:cNvPr id="33" name="Rectangle 32"/>
          <p:cNvSpPr/>
          <p:nvPr/>
        </p:nvSpPr>
        <p:spPr>
          <a:xfrm>
            <a:off x="1098609" y="4113245"/>
            <a:ext cx="6946799" cy="255725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1163" t="4210" r="1194" b="4996"/>
          <a:stretch/>
        </p:blipFill>
        <p:spPr>
          <a:xfrm>
            <a:off x="1142997" y="4171404"/>
            <a:ext cx="6870032" cy="2516102"/>
          </a:xfrm>
          <a:prstGeom prst="rect">
            <a:avLst/>
          </a:prstGeom>
        </p:spPr>
      </p:pic>
    </p:spTree>
    <p:extLst>
      <p:ext uri="{BB962C8B-B14F-4D97-AF65-F5344CB8AC3E}">
        <p14:creationId xmlns:p14="http://schemas.microsoft.com/office/powerpoint/2010/main" val="1301179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308"/>
            <a:ext cx="8686800" cy="1143000"/>
          </a:xfrm>
        </p:spPr>
        <p:txBody>
          <a:bodyPr/>
          <a:lstStyle/>
          <a:p>
            <a:r>
              <a:rPr lang="en-US" sz="2800" dirty="0"/>
              <a:t>Application of FHWA </a:t>
            </a:r>
            <a:r>
              <a:rPr lang="en-US" sz="2800" i="1" dirty="0"/>
              <a:t>Systemic Safety Project Selection </a:t>
            </a:r>
            <a:r>
              <a:rPr lang="en-US" sz="2800" i="1" dirty="0" smtClean="0"/>
              <a:t>Tool </a:t>
            </a:r>
            <a:r>
              <a:rPr lang="en-US" dirty="0"/>
              <a:t>(</a:t>
            </a:r>
            <a:r>
              <a:rPr lang="en-US" dirty="0" smtClean="0"/>
              <a:t>cont’d)</a:t>
            </a:r>
            <a:endParaRPr lang="en-US" i="1"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7" name="Content Placeholder 2"/>
          <p:cNvSpPr txBox="1">
            <a:spLocks/>
          </p:cNvSpPr>
          <p:nvPr/>
        </p:nvSpPr>
        <p:spPr bwMode="auto">
          <a:xfrm>
            <a:off x="12873" y="1195887"/>
            <a:ext cx="8921577" cy="511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Target crash types and contributing factors</a:t>
            </a:r>
          </a:p>
          <a:p>
            <a:pPr lvl="1"/>
            <a:r>
              <a:rPr lang="en-US" sz="2400" dirty="0" smtClean="0"/>
              <a:t>Common target crash types and facility types</a:t>
            </a:r>
          </a:p>
        </p:txBody>
      </p:sp>
      <p:graphicFrame>
        <p:nvGraphicFramePr>
          <p:cNvPr id="8" name="Table 7"/>
          <p:cNvGraphicFramePr>
            <a:graphicFrameLocks noGrp="1"/>
          </p:cNvGraphicFramePr>
          <p:nvPr>
            <p:extLst>
              <p:ext uri="{D42A27DB-BD31-4B8C-83A1-F6EECF244321}">
                <p14:modId xmlns:p14="http://schemas.microsoft.com/office/powerpoint/2010/main" val="3415899511"/>
              </p:ext>
            </p:extLst>
          </p:nvPr>
        </p:nvGraphicFramePr>
        <p:xfrm>
          <a:off x="165926" y="2338887"/>
          <a:ext cx="8812148" cy="3953958"/>
        </p:xfrm>
        <a:graphic>
          <a:graphicData uri="http://schemas.openxmlformats.org/drawingml/2006/table">
            <a:tbl>
              <a:tblPr firstRow="1" firstCol="1" bandRow="1">
                <a:tableStyleId>{5C22544A-7EE6-4342-B048-85BDC9FD1C3A}</a:tableStyleId>
              </a:tblPr>
              <a:tblGrid>
                <a:gridCol w="6280533">
                  <a:extLst>
                    <a:ext uri="{9D8B030D-6E8A-4147-A177-3AD203B41FA5}">
                      <a16:colId xmlns:a16="http://schemas.microsoft.com/office/drawing/2014/main" val="146754423"/>
                    </a:ext>
                  </a:extLst>
                </a:gridCol>
                <a:gridCol w="506323">
                  <a:extLst>
                    <a:ext uri="{9D8B030D-6E8A-4147-A177-3AD203B41FA5}">
                      <a16:colId xmlns:a16="http://schemas.microsoft.com/office/drawing/2014/main" val="1107543785"/>
                    </a:ext>
                  </a:extLst>
                </a:gridCol>
                <a:gridCol w="506323">
                  <a:extLst>
                    <a:ext uri="{9D8B030D-6E8A-4147-A177-3AD203B41FA5}">
                      <a16:colId xmlns:a16="http://schemas.microsoft.com/office/drawing/2014/main" val="3048239382"/>
                    </a:ext>
                  </a:extLst>
                </a:gridCol>
                <a:gridCol w="506323">
                  <a:extLst>
                    <a:ext uri="{9D8B030D-6E8A-4147-A177-3AD203B41FA5}">
                      <a16:colId xmlns:a16="http://schemas.microsoft.com/office/drawing/2014/main" val="3713567707"/>
                    </a:ext>
                  </a:extLst>
                </a:gridCol>
                <a:gridCol w="506323">
                  <a:extLst>
                    <a:ext uri="{9D8B030D-6E8A-4147-A177-3AD203B41FA5}">
                      <a16:colId xmlns:a16="http://schemas.microsoft.com/office/drawing/2014/main" val="4091219513"/>
                    </a:ext>
                  </a:extLst>
                </a:gridCol>
                <a:gridCol w="506323">
                  <a:extLst>
                    <a:ext uri="{9D8B030D-6E8A-4147-A177-3AD203B41FA5}">
                      <a16:colId xmlns:a16="http://schemas.microsoft.com/office/drawing/2014/main" val="1768184048"/>
                    </a:ext>
                  </a:extLst>
                </a:gridCol>
              </a:tblGrid>
              <a:tr h="239605">
                <a:tc rowSpan="2">
                  <a:txBody>
                    <a:bodyPr/>
                    <a:lstStyle/>
                    <a:p>
                      <a:pPr marL="0" marR="0" algn="ctr">
                        <a:spcBef>
                          <a:spcPts val="0"/>
                        </a:spcBef>
                        <a:spcAft>
                          <a:spcPts val="0"/>
                        </a:spcAft>
                      </a:pPr>
                      <a:r>
                        <a:rPr lang="en-US" sz="1600" dirty="0">
                          <a:effectLst/>
                        </a:rPr>
                        <a:t>Facility Type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spcBef>
                          <a:spcPts val="0"/>
                        </a:spcBef>
                        <a:spcAft>
                          <a:spcPts val="0"/>
                        </a:spcAft>
                      </a:pPr>
                      <a:r>
                        <a:rPr lang="en-US" sz="1600" dirty="0">
                          <a:effectLst/>
                        </a:rPr>
                        <a:t>Crash Type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8410475"/>
                  </a:ext>
                </a:extLst>
              </a:tr>
              <a:tr h="1454598">
                <a:tc vMerge="1">
                  <a:txBody>
                    <a:bodyPr/>
                    <a:lstStyle/>
                    <a:p>
                      <a:endParaRPr lang="en-US"/>
                    </a:p>
                  </a:txBody>
                  <a:tcPr/>
                </a:tc>
                <a:tc>
                  <a:txBody>
                    <a:bodyPr/>
                    <a:lstStyle/>
                    <a:p>
                      <a:pPr marL="71755" marR="71755">
                        <a:spcBef>
                          <a:spcPts val="0"/>
                        </a:spcBef>
                        <a:spcAft>
                          <a:spcPts val="0"/>
                        </a:spcAft>
                      </a:pPr>
                      <a:r>
                        <a:rPr lang="en-US" sz="1600" b="1">
                          <a:effectLst/>
                        </a:rPr>
                        <a:t>Run-off-road </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ctr"/>
                </a:tc>
                <a:tc>
                  <a:txBody>
                    <a:bodyPr/>
                    <a:lstStyle/>
                    <a:p>
                      <a:pPr marL="71755" marR="71755">
                        <a:spcBef>
                          <a:spcPts val="0"/>
                        </a:spcBef>
                        <a:spcAft>
                          <a:spcPts val="0"/>
                        </a:spcAft>
                      </a:pPr>
                      <a:r>
                        <a:rPr lang="en-US" sz="1600" b="1">
                          <a:effectLst/>
                        </a:rPr>
                        <a:t>Lane-departure </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ctr"/>
                </a:tc>
                <a:tc>
                  <a:txBody>
                    <a:bodyPr/>
                    <a:lstStyle/>
                    <a:p>
                      <a:pPr marL="71755" marR="71755">
                        <a:spcBef>
                          <a:spcPts val="0"/>
                        </a:spcBef>
                        <a:spcAft>
                          <a:spcPts val="0"/>
                        </a:spcAft>
                      </a:pPr>
                      <a:r>
                        <a:rPr lang="en-US" sz="1600" b="1">
                          <a:effectLst/>
                        </a:rPr>
                        <a:t>Head-on </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ctr"/>
                </a:tc>
                <a:tc>
                  <a:txBody>
                    <a:bodyPr/>
                    <a:lstStyle/>
                    <a:p>
                      <a:pPr marL="71755" marR="71755">
                        <a:spcBef>
                          <a:spcPts val="0"/>
                        </a:spcBef>
                        <a:spcAft>
                          <a:spcPts val="0"/>
                        </a:spcAft>
                      </a:pPr>
                      <a:r>
                        <a:rPr lang="en-US" sz="1600" b="1">
                          <a:effectLst/>
                        </a:rPr>
                        <a:t>Angle</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ctr"/>
                </a:tc>
                <a:tc>
                  <a:txBody>
                    <a:bodyPr/>
                    <a:lstStyle/>
                    <a:p>
                      <a:pPr marL="71755" marR="71755">
                        <a:spcBef>
                          <a:spcPts val="0"/>
                        </a:spcBef>
                        <a:spcAft>
                          <a:spcPts val="0"/>
                        </a:spcAft>
                      </a:pPr>
                      <a:r>
                        <a:rPr lang="en-US" sz="1600" b="1" dirty="0">
                          <a:effectLst/>
                        </a:rPr>
                        <a:t>Rollover</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nchor="ctr"/>
                </a:tc>
                <a:extLst>
                  <a:ext uri="{0D108BD9-81ED-4DB2-BD59-A6C34878D82A}">
                    <a16:rowId xmlns:a16="http://schemas.microsoft.com/office/drawing/2014/main" val="1792385641"/>
                  </a:ext>
                </a:extLst>
              </a:tr>
              <a:tr h="269555">
                <a:tc gridSpan="6">
                  <a:txBody>
                    <a:bodyPr/>
                    <a:lstStyle/>
                    <a:p>
                      <a:pPr marL="0" marR="71755">
                        <a:spcBef>
                          <a:spcPts val="0"/>
                        </a:spcBef>
                        <a:spcAft>
                          <a:spcPts val="0"/>
                        </a:spcAft>
                      </a:pPr>
                      <a:r>
                        <a:rPr lang="en-US" sz="1800" dirty="0">
                          <a:effectLst/>
                        </a:rPr>
                        <a:t>Roadway Segments</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3699814"/>
                  </a:ext>
                </a:extLst>
              </a:tr>
              <a:tr h="209654">
                <a:tc>
                  <a:txBody>
                    <a:bodyPr/>
                    <a:lstStyle/>
                    <a:p>
                      <a:pPr marL="0" marR="0">
                        <a:spcBef>
                          <a:spcPts val="0"/>
                        </a:spcBef>
                        <a:spcAft>
                          <a:spcPts val="0"/>
                        </a:spcAft>
                      </a:pPr>
                      <a:r>
                        <a:rPr lang="en-US" sz="1400" dirty="0">
                          <a:effectLst/>
                        </a:rPr>
                        <a:t>Rural, two-lane roads on horizontal curve sections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1127047"/>
                  </a:ext>
                </a:extLst>
              </a:tr>
              <a:tr h="209654">
                <a:tc>
                  <a:txBody>
                    <a:bodyPr/>
                    <a:lstStyle/>
                    <a:p>
                      <a:pPr marL="0" marR="0">
                        <a:spcBef>
                          <a:spcPts val="0"/>
                        </a:spcBef>
                        <a:spcAft>
                          <a:spcPts val="0"/>
                        </a:spcAft>
                      </a:pPr>
                      <a:r>
                        <a:rPr lang="en-US" sz="1400">
                          <a:effectLst/>
                        </a:rPr>
                        <a:t>Rural, two-lane roads on tangent sections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047679"/>
                  </a:ext>
                </a:extLst>
              </a:tr>
              <a:tr h="269555">
                <a:tc gridSpan="6">
                  <a:txBody>
                    <a:bodyPr/>
                    <a:lstStyle/>
                    <a:p>
                      <a:pPr marL="0" marR="0">
                        <a:spcBef>
                          <a:spcPts val="0"/>
                        </a:spcBef>
                        <a:spcAft>
                          <a:spcPts val="0"/>
                        </a:spcAft>
                      </a:pPr>
                      <a:r>
                        <a:rPr lang="en-US" sz="1800" dirty="0">
                          <a:effectLst/>
                        </a:rPr>
                        <a:t>Intersections</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6462900"/>
                  </a:ext>
                </a:extLst>
              </a:tr>
              <a:tr h="209654">
                <a:tc>
                  <a:txBody>
                    <a:bodyPr/>
                    <a:lstStyle/>
                    <a:p>
                      <a:pPr marL="0" marR="0">
                        <a:spcBef>
                          <a:spcPts val="0"/>
                        </a:spcBef>
                        <a:spcAft>
                          <a:spcPts val="0"/>
                        </a:spcAft>
                      </a:pPr>
                      <a:r>
                        <a:rPr lang="en-US" sz="1400" dirty="0" smtClean="0">
                          <a:effectLst/>
                        </a:rPr>
                        <a:t>4-leg </a:t>
                      </a:r>
                      <a:r>
                        <a:rPr lang="en-US" sz="1400" dirty="0">
                          <a:effectLst/>
                        </a:rPr>
                        <a:t>minor-road stop controlled intersections on rural two-lane roads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9098041"/>
                  </a:ext>
                </a:extLst>
              </a:tr>
              <a:tr h="209654">
                <a:tc>
                  <a:txBody>
                    <a:bodyPr/>
                    <a:lstStyle/>
                    <a:p>
                      <a:pPr marL="0" marR="0">
                        <a:spcBef>
                          <a:spcPts val="0"/>
                        </a:spcBef>
                        <a:spcAft>
                          <a:spcPts val="0"/>
                        </a:spcAft>
                      </a:pPr>
                      <a:r>
                        <a:rPr lang="en-US" sz="1400" dirty="0" smtClean="0">
                          <a:effectLst/>
                        </a:rPr>
                        <a:t>4-leg </a:t>
                      </a:r>
                      <a:r>
                        <a:rPr lang="en-US" sz="1400" dirty="0">
                          <a:effectLst/>
                        </a:rPr>
                        <a:t>minor-road stop controlled intersections on urban, two-lane roads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4936748"/>
                  </a:ext>
                </a:extLst>
              </a:tr>
              <a:tr h="209654">
                <a:tc>
                  <a:txBody>
                    <a:bodyPr/>
                    <a:lstStyle/>
                    <a:p>
                      <a:pPr marL="0" marR="0">
                        <a:spcBef>
                          <a:spcPts val="0"/>
                        </a:spcBef>
                        <a:spcAft>
                          <a:spcPts val="0"/>
                        </a:spcAft>
                      </a:pPr>
                      <a:r>
                        <a:rPr lang="en-US" sz="1400" dirty="0" smtClean="0">
                          <a:effectLst/>
                        </a:rPr>
                        <a:t>3-leg </a:t>
                      </a:r>
                      <a:r>
                        <a:rPr lang="en-US" sz="1400" dirty="0">
                          <a:effectLst/>
                        </a:rPr>
                        <a:t>minor-road stop controlled intersections on rural, two-lane roads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6997872"/>
                  </a:ext>
                </a:extLst>
              </a:tr>
              <a:tr h="209654">
                <a:tc>
                  <a:txBody>
                    <a:bodyPr/>
                    <a:lstStyle/>
                    <a:p>
                      <a:pPr marL="0" marR="0">
                        <a:spcBef>
                          <a:spcPts val="0"/>
                        </a:spcBef>
                        <a:spcAft>
                          <a:spcPts val="0"/>
                        </a:spcAft>
                      </a:pPr>
                      <a:r>
                        <a:rPr lang="en-US" sz="1400" dirty="0" smtClean="0">
                          <a:effectLst/>
                        </a:rPr>
                        <a:t>4-leg </a:t>
                      </a:r>
                      <a:r>
                        <a:rPr lang="en-US" sz="1400" dirty="0">
                          <a:effectLst/>
                        </a:rPr>
                        <a:t>signalized intersections on urban, multilane divided roads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1275443"/>
                  </a:ext>
                </a:extLst>
              </a:tr>
              <a:tr h="209654">
                <a:tc>
                  <a:txBody>
                    <a:bodyPr/>
                    <a:lstStyle/>
                    <a:p>
                      <a:pPr marL="0" marR="0">
                        <a:spcBef>
                          <a:spcPts val="0"/>
                        </a:spcBef>
                        <a:spcAft>
                          <a:spcPts val="0"/>
                        </a:spcAft>
                      </a:pPr>
                      <a:r>
                        <a:rPr lang="en-US" sz="1400" dirty="0" smtClean="0">
                          <a:effectLst/>
                        </a:rPr>
                        <a:t>4-leg </a:t>
                      </a:r>
                      <a:r>
                        <a:rPr lang="en-US" sz="1400" dirty="0">
                          <a:effectLst/>
                        </a:rPr>
                        <a:t>signalized intersections on urban, multilane undivided roads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5912429"/>
                  </a:ext>
                </a:extLst>
              </a:tr>
              <a:tr h="151002">
                <a:tc>
                  <a:txBody>
                    <a:bodyPr/>
                    <a:lstStyle/>
                    <a:p>
                      <a:pPr marL="0" marR="0">
                        <a:spcBef>
                          <a:spcPts val="0"/>
                        </a:spcBef>
                        <a:spcAft>
                          <a:spcPts val="0"/>
                        </a:spcAft>
                      </a:pPr>
                      <a:r>
                        <a:rPr lang="en-US" sz="1400" dirty="0" smtClean="0">
                          <a:effectLst/>
                        </a:rPr>
                        <a:t>4-leg </a:t>
                      </a:r>
                      <a:r>
                        <a:rPr lang="en-US" sz="1400" dirty="0">
                          <a:effectLst/>
                        </a:rPr>
                        <a:t>minor-road stop controlled intersections on rural, multilane divided roads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5342753"/>
                  </a:ext>
                </a:extLst>
              </a:tr>
            </a:tbl>
          </a:graphicData>
        </a:graphic>
      </p:graphicFrame>
    </p:spTree>
    <p:extLst>
      <p:ext uri="{BB962C8B-B14F-4D97-AF65-F5344CB8AC3E}">
        <p14:creationId xmlns:p14="http://schemas.microsoft.com/office/powerpoint/2010/main" val="2386631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308"/>
            <a:ext cx="8686800" cy="1143000"/>
          </a:xfrm>
        </p:spPr>
        <p:txBody>
          <a:bodyPr/>
          <a:lstStyle/>
          <a:p>
            <a:r>
              <a:rPr lang="en-US" sz="2800" dirty="0"/>
              <a:t>Application of FHWA </a:t>
            </a:r>
            <a:r>
              <a:rPr lang="en-US" sz="2800" i="1" dirty="0"/>
              <a:t>Systemic Safety Project Selection </a:t>
            </a:r>
            <a:r>
              <a:rPr lang="en-US" sz="2800" i="1" dirty="0" smtClean="0"/>
              <a:t>Tool </a:t>
            </a:r>
            <a:r>
              <a:rPr lang="en-US" dirty="0"/>
              <a:t>(</a:t>
            </a:r>
            <a:r>
              <a:rPr lang="en-US" dirty="0" smtClean="0"/>
              <a:t>cont’d)</a:t>
            </a:r>
            <a:endParaRPr lang="en-US" i="1"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7" name="Content Placeholder 2"/>
          <p:cNvSpPr txBox="1">
            <a:spLocks/>
          </p:cNvSpPr>
          <p:nvPr/>
        </p:nvSpPr>
        <p:spPr bwMode="auto">
          <a:xfrm>
            <a:off x="12873" y="1195887"/>
            <a:ext cx="8921577" cy="511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Target crash types and contributing factors</a:t>
            </a:r>
          </a:p>
          <a:p>
            <a:pPr lvl="1"/>
            <a:r>
              <a:rPr lang="en-US" sz="2400" dirty="0" smtClean="0"/>
              <a:t>Common target crash</a:t>
            </a:r>
          </a:p>
          <a:p>
            <a:pPr marL="457200" lvl="1" indent="0">
              <a:buNone/>
            </a:pPr>
            <a:r>
              <a:rPr lang="en-US" sz="2400" dirty="0" smtClean="0"/>
              <a:t>types and potential</a:t>
            </a:r>
          </a:p>
          <a:p>
            <a:pPr marL="457200" lvl="1" indent="0">
              <a:buNone/>
            </a:pPr>
            <a:r>
              <a:rPr lang="en-US" sz="2400" dirty="0" smtClean="0"/>
              <a:t>contributing factors</a:t>
            </a:r>
          </a:p>
        </p:txBody>
      </p:sp>
      <p:graphicFrame>
        <p:nvGraphicFramePr>
          <p:cNvPr id="4" name="Table 3"/>
          <p:cNvGraphicFramePr>
            <a:graphicFrameLocks noGrp="1"/>
          </p:cNvGraphicFramePr>
          <p:nvPr/>
        </p:nvGraphicFramePr>
        <p:xfrm>
          <a:off x="4274289" y="1679797"/>
          <a:ext cx="4455042" cy="4677504"/>
        </p:xfrm>
        <a:graphic>
          <a:graphicData uri="http://schemas.openxmlformats.org/drawingml/2006/table">
            <a:tbl>
              <a:tblPr firstRow="1" firstCol="1" bandRow="1">
                <a:tableStyleId>{5C22544A-7EE6-4342-B048-85BDC9FD1C3A}</a:tableStyleId>
              </a:tblPr>
              <a:tblGrid>
                <a:gridCol w="954372">
                  <a:extLst>
                    <a:ext uri="{9D8B030D-6E8A-4147-A177-3AD203B41FA5}">
                      <a16:colId xmlns:a16="http://schemas.microsoft.com/office/drawing/2014/main" val="2834860076"/>
                    </a:ext>
                  </a:extLst>
                </a:gridCol>
                <a:gridCol w="3500670">
                  <a:extLst>
                    <a:ext uri="{9D8B030D-6E8A-4147-A177-3AD203B41FA5}">
                      <a16:colId xmlns:a16="http://schemas.microsoft.com/office/drawing/2014/main" val="1272285205"/>
                    </a:ext>
                  </a:extLst>
                </a:gridCol>
              </a:tblGrid>
              <a:tr h="148972">
                <a:tc>
                  <a:txBody>
                    <a:bodyPr/>
                    <a:lstStyle/>
                    <a:p>
                      <a:pPr algn="ctr">
                        <a:spcAft>
                          <a:spcPts val="0"/>
                        </a:spcAft>
                      </a:pPr>
                      <a:r>
                        <a:rPr lang="en-US" sz="1000">
                          <a:effectLst/>
                        </a:rPr>
                        <a:t>Target Crash Types</a:t>
                      </a:r>
                      <a:endParaRPr lang="en-US" sz="1200">
                        <a:effectLst/>
                        <a:latin typeface="Calibri" panose="020F0502020204030204" pitchFamily="34" charset="0"/>
                        <a:cs typeface="Times New Roman" panose="02020603050405020304" pitchFamily="18" charset="0"/>
                      </a:endParaRPr>
                    </a:p>
                  </a:txBody>
                  <a:tcPr marL="52507" marR="52507" marT="8548" marB="8548" anchor="ctr"/>
                </a:tc>
                <a:tc>
                  <a:txBody>
                    <a:bodyPr/>
                    <a:lstStyle/>
                    <a:p>
                      <a:pPr algn="ctr">
                        <a:spcAft>
                          <a:spcPts val="0"/>
                        </a:spcAft>
                      </a:pPr>
                      <a:r>
                        <a:rPr lang="en-US" sz="1000" dirty="0">
                          <a:effectLst/>
                        </a:rPr>
                        <a:t>Potential Contributing Factors</a:t>
                      </a:r>
                      <a:endParaRPr lang="en-US" sz="1200" dirty="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398104495"/>
                  </a:ext>
                </a:extLst>
              </a:tr>
              <a:tr h="148972">
                <a:tc rowSpan="18">
                  <a:txBody>
                    <a:bodyPr/>
                    <a:lstStyle/>
                    <a:p>
                      <a:pPr>
                        <a:spcAft>
                          <a:spcPts val="0"/>
                        </a:spcAft>
                      </a:pPr>
                      <a:r>
                        <a:rPr lang="en-US" sz="1000">
                          <a:effectLst/>
                        </a:rPr>
                        <a:t>Roadway departure</a:t>
                      </a:r>
                      <a:endParaRPr lang="en-US" sz="1200">
                        <a:effectLst/>
                        <a:latin typeface="Calibri" panose="020F0502020204030204" pitchFamily="34" charset="0"/>
                        <a:cs typeface="Times New Roman" panose="02020603050405020304" pitchFamily="18" charset="0"/>
                      </a:endParaRPr>
                    </a:p>
                  </a:txBody>
                  <a:tcPr marL="52507" marR="52507" marT="8548" marB="8548" anchor="ctr"/>
                </a:tc>
                <a:tc>
                  <a:txBody>
                    <a:bodyPr/>
                    <a:lstStyle/>
                    <a:p>
                      <a:pPr>
                        <a:spcAft>
                          <a:spcPts val="0"/>
                        </a:spcAft>
                      </a:pPr>
                      <a:r>
                        <a:rPr lang="en-US" sz="1000">
                          <a:effectLst/>
                        </a:rPr>
                        <a:t>Lane width</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353365376"/>
                  </a:ext>
                </a:extLst>
              </a:tr>
              <a:tr h="148972">
                <a:tc vMerge="1">
                  <a:txBody>
                    <a:bodyPr/>
                    <a:lstStyle/>
                    <a:p>
                      <a:endParaRPr lang="en-US"/>
                    </a:p>
                  </a:txBody>
                  <a:tcPr/>
                </a:tc>
                <a:tc>
                  <a:txBody>
                    <a:bodyPr/>
                    <a:lstStyle/>
                    <a:p>
                      <a:pPr>
                        <a:spcAft>
                          <a:spcPts val="0"/>
                        </a:spcAft>
                      </a:pPr>
                      <a:r>
                        <a:rPr lang="en-US" sz="1000">
                          <a:effectLst/>
                        </a:rPr>
                        <a:t>Shoulder width/type</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3612098028"/>
                  </a:ext>
                </a:extLst>
              </a:tr>
              <a:tr h="148972">
                <a:tc vMerge="1">
                  <a:txBody>
                    <a:bodyPr/>
                    <a:lstStyle/>
                    <a:p>
                      <a:endParaRPr lang="en-US"/>
                    </a:p>
                  </a:txBody>
                  <a:tcPr/>
                </a:tc>
                <a:tc>
                  <a:txBody>
                    <a:bodyPr/>
                    <a:lstStyle/>
                    <a:p>
                      <a:pPr>
                        <a:spcAft>
                          <a:spcPts val="0"/>
                        </a:spcAft>
                      </a:pPr>
                      <a:r>
                        <a:rPr lang="en-US" sz="1000">
                          <a:effectLst/>
                        </a:rPr>
                        <a:t>Median width/type</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1034437492"/>
                  </a:ext>
                </a:extLst>
              </a:tr>
              <a:tr h="148972">
                <a:tc vMerge="1">
                  <a:txBody>
                    <a:bodyPr/>
                    <a:lstStyle/>
                    <a:p>
                      <a:endParaRPr lang="en-US"/>
                    </a:p>
                  </a:txBody>
                  <a:tcPr/>
                </a:tc>
                <a:tc>
                  <a:txBody>
                    <a:bodyPr/>
                    <a:lstStyle/>
                    <a:p>
                      <a:pPr>
                        <a:spcAft>
                          <a:spcPts val="0"/>
                        </a:spcAft>
                      </a:pPr>
                      <a:r>
                        <a:rPr lang="en-US" sz="1000">
                          <a:effectLst/>
                        </a:rPr>
                        <a:t>Horizontal curvature, delineation, or advance warning devices</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1134491522"/>
                  </a:ext>
                </a:extLst>
              </a:tr>
              <a:tr h="148972">
                <a:tc vMerge="1">
                  <a:txBody>
                    <a:bodyPr/>
                    <a:lstStyle/>
                    <a:p>
                      <a:endParaRPr lang="en-US"/>
                    </a:p>
                  </a:txBody>
                  <a:tcPr/>
                </a:tc>
                <a:tc>
                  <a:txBody>
                    <a:bodyPr/>
                    <a:lstStyle/>
                    <a:p>
                      <a:pPr>
                        <a:spcAft>
                          <a:spcPts val="0"/>
                        </a:spcAft>
                      </a:pPr>
                      <a:r>
                        <a:rPr lang="en-US" sz="1000">
                          <a:effectLst/>
                        </a:rPr>
                        <a:t>Superelevation</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211077185"/>
                  </a:ext>
                </a:extLst>
              </a:tr>
              <a:tr h="148972">
                <a:tc vMerge="1">
                  <a:txBody>
                    <a:bodyPr/>
                    <a:lstStyle/>
                    <a:p>
                      <a:endParaRPr lang="en-US"/>
                    </a:p>
                  </a:txBody>
                  <a:tcPr/>
                </a:tc>
                <a:tc>
                  <a:txBody>
                    <a:bodyPr/>
                    <a:lstStyle/>
                    <a:p>
                      <a:pPr>
                        <a:spcAft>
                          <a:spcPts val="0"/>
                        </a:spcAft>
                      </a:pPr>
                      <a:r>
                        <a:rPr lang="en-US" sz="1000">
                          <a:effectLst/>
                        </a:rPr>
                        <a:t>Horizontal curve density</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2295476480"/>
                  </a:ext>
                </a:extLst>
              </a:tr>
              <a:tr h="148972">
                <a:tc vMerge="1">
                  <a:txBody>
                    <a:bodyPr/>
                    <a:lstStyle/>
                    <a:p>
                      <a:endParaRPr lang="en-US"/>
                    </a:p>
                  </a:txBody>
                  <a:tcPr/>
                </a:tc>
                <a:tc>
                  <a:txBody>
                    <a:bodyPr/>
                    <a:lstStyle/>
                    <a:p>
                      <a:pPr>
                        <a:spcAft>
                          <a:spcPts val="0"/>
                        </a:spcAft>
                      </a:pPr>
                      <a:r>
                        <a:rPr lang="en-US" sz="1000">
                          <a:effectLst/>
                        </a:rPr>
                        <a:t>Horizontal curve and tangent speed differential</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251847392"/>
                  </a:ext>
                </a:extLst>
              </a:tr>
              <a:tr h="280850">
                <a:tc vMerge="1">
                  <a:txBody>
                    <a:bodyPr/>
                    <a:lstStyle/>
                    <a:p>
                      <a:endParaRPr lang="en-US"/>
                    </a:p>
                  </a:txBody>
                  <a:tcPr/>
                </a:tc>
                <a:tc>
                  <a:txBody>
                    <a:bodyPr/>
                    <a:lstStyle/>
                    <a:p>
                      <a:pPr>
                        <a:spcAft>
                          <a:spcPts val="0"/>
                        </a:spcAft>
                      </a:pPr>
                      <a:r>
                        <a:rPr lang="en-US" sz="1000">
                          <a:effectLst/>
                        </a:rPr>
                        <a:t>Presence of a visual trap at a curve or combination of vertical grade and horizontal curvature</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1382561553"/>
                  </a:ext>
                </a:extLst>
              </a:tr>
              <a:tr h="148972">
                <a:tc vMerge="1">
                  <a:txBody>
                    <a:bodyPr/>
                    <a:lstStyle/>
                    <a:p>
                      <a:endParaRPr lang="en-US"/>
                    </a:p>
                  </a:txBody>
                  <a:tcPr/>
                </a:tc>
                <a:tc>
                  <a:txBody>
                    <a:bodyPr/>
                    <a:lstStyle/>
                    <a:p>
                      <a:pPr>
                        <a:spcAft>
                          <a:spcPts val="0"/>
                        </a:spcAft>
                      </a:pPr>
                      <a:r>
                        <a:rPr lang="en-US" sz="1000">
                          <a:effectLst/>
                        </a:rPr>
                        <a:t>Roadway gradient</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3430945414"/>
                  </a:ext>
                </a:extLst>
              </a:tr>
              <a:tr h="280850">
                <a:tc vMerge="1">
                  <a:txBody>
                    <a:bodyPr/>
                    <a:lstStyle/>
                    <a:p>
                      <a:endParaRPr lang="en-US"/>
                    </a:p>
                  </a:txBody>
                  <a:tcPr/>
                </a:tc>
                <a:tc>
                  <a:txBody>
                    <a:bodyPr/>
                    <a:lstStyle/>
                    <a:p>
                      <a:pPr>
                        <a:spcAft>
                          <a:spcPts val="0"/>
                        </a:spcAft>
                      </a:pPr>
                      <a:r>
                        <a:rPr lang="en-US" sz="1000">
                          <a:effectLst/>
                        </a:rPr>
                        <a:t>Roadside or edge hazard rating (potentially including sideslope design and frequency of fixed objects)</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2714727110"/>
                  </a:ext>
                </a:extLst>
              </a:tr>
              <a:tr h="148972">
                <a:tc vMerge="1">
                  <a:txBody>
                    <a:bodyPr/>
                    <a:lstStyle/>
                    <a:p>
                      <a:endParaRPr lang="en-US"/>
                    </a:p>
                  </a:txBody>
                  <a:tcPr/>
                </a:tc>
                <a:tc>
                  <a:txBody>
                    <a:bodyPr/>
                    <a:lstStyle/>
                    <a:p>
                      <a:pPr>
                        <a:spcAft>
                          <a:spcPts val="0"/>
                        </a:spcAft>
                      </a:pPr>
                      <a:r>
                        <a:rPr lang="en-US" sz="1000">
                          <a:effectLst/>
                        </a:rPr>
                        <a:t>Driveway presence, design, and density</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3257253105"/>
                  </a:ext>
                </a:extLst>
              </a:tr>
              <a:tr h="148972">
                <a:tc vMerge="1">
                  <a:txBody>
                    <a:bodyPr/>
                    <a:lstStyle/>
                    <a:p>
                      <a:endParaRPr lang="en-US"/>
                    </a:p>
                  </a:txBody>
                  <a:tcPr/>
                </a:tc>
                <a:tc>
                  <a:txBody>
                    <a:bodyPr/>
                    <a:lstStyle/>
                    <a:p>
                      <a:pPr>
                        <a:spcAft>
                          <a:spcPts val="0"/>
                        </a:spcAft>
                      </a:pPr>
                      <a:r>
                        <a:rPr lang="en-US" sz="1000">
                          <a:effectLst/>
                        </a:rPr>
                        <a:t>Sight distance from access location</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1882613677"/>
                  </a:ext>
                </a:extLst>
              </a:tr>
              <a:tr h="148972">
                <a:tc vMerge="1">
                  <a:txBody>
                    <a:bodyPr/>
                    <a:lstStyle/>
                    <a:p>
                      <a:endParaRPr lang="en-US"/>
                    </a:p>
                  </a:txBody>
                  <a:tcPr/>
                </a:tc>
                <a:tc>
                  <a:txBody>
                    <a:bodyPr/>
                    <a:lstStyle/>
                    <a:p>
                      <a:pPr>
                        <a:spcAft>
                          <a:spcPts val="0"/>
                        </a:spcAft>
                      </a:pPr>
                      <a:r>
                        <a:rPr lang="en-US" sz="1000">
                          <a:effectLst/>
                        </a:rPr>
                        <a:t>Presence of shoulder rumble strips</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2640093508"/>
                  </a:ext>
                </a:extLst>
              </a:tr>
              <a:tr h="148972">
                <a:tc vMerge="1">
                  <a:txBody>
                    <a:bodyPr/>
                    <a:lstStyle/>
                    <a:p>
                      <a:endParaRPr lang="en-US"/>
                    </a:p>
                  </a:txBody>
                  <a:tcPr/>
                </a:tc>
                <a:tc>
                  <a:txBody>
                    <a:bodyPr/>
                    <a:lstStyle/>
                    <a:p>
                      <a:pPr>
                        <a:spcAft>
                          <a:spcPts val="0"/>
                        </a:spcAft>
                      </a:pPr>
                      <a:r>
                        <a:rPr lang="en-US" sz="1000">
                          <a:effectLst/>
                        </a:rPr>
                        <a:t>Presence of centerline rumble strips</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4290617517"/>
                  </a:ext>
                </a:extLst>
              </a:tr>
              <a:tr h="148972">
                <a:tc vMerge="1">
                  <a:txBody>
                    <a:bodyPr/>
                    <a:lstStyle/>
                    <a:p>
                      <a:endParaRPr lang="en-US"/>
                    </a:p>
                  </a:txBody>
                  <a:tcPr/>
                </a:tc>
                <a:tc>
                  <a:txBody>
                    <a:bodyPr/>
                    <a:lstStyle/>
                    <a:p>
                      <a:pPr>
                        <a:spcAft>
                          <a:spcPts val="0"/>
                        </a:spcAft>
                      </a:pPr>
                      <a:r>
                        <a:rPr lang="en-US" sz="1000">
                          <a:effectLst/>
                        </a:rPr>
                        <a:t>Posted speed limit or operating speed</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539256644"/>
                  </a:ext>
                </a:extLst>
              </a:tr>
              <a:tr h="148972">
                <a:tc vMerge="1">
                  <a:txBody>
                    <a:bodyPr/>
                    <a:lstStyle/>
                    <a:p>
                      <a:endParaRPr lang="en-US"/>
                    </a:p>
                  </a:txBody>
                  <a:tcPr/>
                </a:tc>
                <a:tc>
                  <a:txBody>
                    <a:bodyPr/>
                    <a:lstStyle/>
                    <a:p>
                      <a:pPr>
                        <a:spcAft>
                          <a:spcPts val="0"/>
                        </a:spcAft>
                      </a:pPr>
                      <a:r>
                        <a:rPr lang="en-US" sz="1000">
                          <a:effectLst/>
                        </a:rPr>
                        <a:t>Presence of lighting</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3708742139"/>
                  </a:ext>
                </a:extLst>
              </a:tr>
              <a:tr h="148972">
                <a:tc vMerge="1">
                  <a:txBody>
                    <a:bodyPr/>
                    <a:lstStyle/>
                    <a:p>
                      <a:endParaRPr lang="en-US"/>
                    </a:p>
                  </a:txBody>
                  <a:tcPr/>
                </a:tc>
                <a:tc>
                  <a:txBody>
                    <a:bodyPr/>
                    <a:lstStyle/>
                    <a:p>
                      <a:pPr>
                        <a:spcAft>
                          <a:spcPts val="0"/>
                        </a:spcAft>
                      </a:pPr>
                      <a:r>
                        <a:rPr lang="en-US" sz="1000">
                          <a:effectLst/>
                        </a:rPr>
                        <a:t>Quality of roadway surface (or pavement condition and friction)</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3386500013"/>
                  </a:ext>
                </a:extLst>
              </a:tr>
              <a:tr h="148972">
                <a:tc vMerge="1">
                  <a:txBody>
                    <a:bodyPr/>
                    <a:lstStyle/>
                    <a:p>
                      <a:endParaRPr lang="en-US"/>
                    </a:p>
                  </a:txBody>
                  <a:tcPr/>
                </a:tc>
                <a:tc>
                  <a:txBody>
                    <a:bodyPr/>
                    <a:lstStyle/>
                    <a:p>
                      <a:pPr>
                        <a:spcAft>
                          <a:spcPts val="0"/>
                        </a:spcAft>
                      </a:pPr>
                      <a:r>
                        <a:rPr lang="en-US" sz="1000">
                          <a:effectLst/>
                        </a:rPr>
                        <a:t>Average daily traffic volumes</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1692921542"/>
                  </a:ext>
                </a:extLst>
              </a:tr>
              <a:tr h="280850">
                <a:tc rowSpan="5">
                  <a:txBody>
                    <a:bodyPr/>
                    <a:lstStyle/>
                    <a:p>
                      <a:pPr>
                        <a:spcAft>
                          <a:spcPts val="0"/>
                        </a:spcAft>
                      </a:pPr>
                      <a:r>
                        <a:rPr lang="en-US" sz="1000">
                          <a:effectLst/>
                        </a:rPr>
                        <a:t>Rollover</a:t>
                      </a:r>
                      <a:endParaRPr lang="en-US" sz="1200">
                        <a:effectLst/>
                        <a:latin typeface="Calibri" panose="020F0502020204030204" pitchFamily="34" charset="0"/>
                        <a:cs typeface="Times New Roman" panose="02020603050405020304" pitchFamily="18" charset="0"/>
                      </a:endParaRPr>
                    </a:p>
                  </a:txBody>
                  <a:tcPr marL="52507" marR="52507" marT="8548" marB="8548" anchor="ctr"/>
                </a:tc>
                <a:tc>
                  <a:txBody>
                    <a:bodyPr/>
                    <a:lstStyle/>
                    <a:p>
                      <a:pPr>
                        <a:spcAft>
                          <a:spcPts val="0"/>
                        </a:spcAft>
                      </a:pPr>
                      <a:r>
                        <a:rPr lang="en-US" sz="1000">
                          <a:effectLst/>
                        </a:rPr>
                        <a:t>Roadside or edge hazard rating (potentially including sideslope design and frequency of fixed objects)</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3232057824"/>
                  </a:ext>
                </a:extLst>
              </a:tr>
              <a:tr h="148972">
                <a:tc vMerge="1">
                  <a:txBody>
                    <a:bodyPr/>
                    <a:lstStyle/>
                    <a:p>
                      <a:endParaRPr lang="en-US"/>
                    </a:p>
                  </a:txBody>
                  <a:tcPr/>
                </a:tc>
                <a:tc>
                  <a:txBody>
                    <a:bodyPr/>
                    <a:lstStyle/>
                    <a:p>
                      <a:pPr>
                        <a:spcAft>
                          <a:spcPts val="0"/>
                        </a:spcAft>
                      </a:pPr>
                      <a:r>
                        <a:rPr lang="en-US" sz="1000">
                          <a:effectLst/>
                        </a:rPr>
                        <a:t>Quality of roadway surface (or pavement condition and friction)</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3515052173"/>
                  </a:ext>
                </a:extLst>
              </a:tr>
              <a:tr h="148972">
                <a:tc vMerge="1">
                  <a:txBody>
                    <a:bodyPr/>
                    <a:lstStyle/>
                    <a:p>
                      <a:endParaRPr lang="en-US"/>
                    </a:p>
                  </a:txBody>
                  <a:tcPr/>
                </a:tc>
                <a:tc>
                  <a:txBody>
                    <a:bodyPr/>
                    <a:lstStyle/>
                    <a:p>
                      <a:pPr>
                        <a:spcAft>
                          <a:spcPts val="0"/>
                        </a:spcAft>
                      </a:pPr>
                      <a:r>
                        <a:rPr lang="en-US" sz="1000">
                          <a:effectLst/>
                        </a:rPr>
                        <a:t>Shoulder width/type</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139618939"/>
                  </a:ext>
                </a:extLst>
              </a:tr>
              <a:tr h="148972">
                <a:tc vMerge="1">
                  <a:txBody>
                    <a:bodyPr/>
                    <a:lstStyle/>
                    <a:p>
                      <a:endParaRPr lang="en-US"/>
                    </a:p>
                  </a:txBody>
                  <a:tcPr/>
                </a:tc>
                <a:tc>
                  <a:txBody>
                    <a:bodyPr/>
                    <a:lstStyle/>
                    <a:p>
                      <a:pPr>
                        <a:spcAft>
                          <a:spcPts val="0"/>
                        </a:spcAft>
                      </a:pPr>
                      <a:r>
                        <a:rPr lang="en-US" sz="1000">
                          <a:effectLst/>
                        </a:rPr>
                        <a:t>Median width/type</a:t>
                      </a:r>
                      <a:endParaRPr lang="en-US" sz="120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1921950834"/>
                  </a:ext>
                </a:extLst>
              </a:tr>
              <a:tr h="148972">
                <a:tc vMerge="1">
                  <a:txBody>
                    <a:bodyPr/>
                    <a:lstStyle/>
                    <a:p>
                      <a:endParaRPr lang="en-US"/>
                    </a:p>
                  </a:txBody>
                  <a:tcPr/>
                </a:tc>
                <a:tc>
                  <a:txBody>
                    <a:bodyPr/>
                    <a:lstStyle/>
                    <a:p>
                      <a:pPr>
                        <a:spcAft>
                          <a:spcPts val="0"/>
                        </a:spcAft>
                      </a:pPr>
                      <a:r>
                        <a:rPr lang="en-US" sz="1000" dirty="0">
                          <a:effectLst/>
                        </a:rPr>
                        <a:t>Posted speed limit or operating speed</a:t>
                      </a:r>
                      <a:endParaRPr lang="en-US" sz="1200" dirty="0">
                        <a:effectLst/>
                        <a:latin typeface="Calibri" panose="020F0502020204030204" pitchFamily="34" charset="0"/>
                        <a:cs typeface="Times New Roman" panose="02020603050405020304" pitchFamily="18" charset="0"/>
                      </a:endParaRPr>
                    </a:p>
                  </a:txBody>
                  <a:tcPr marL="52507" marR="52507" marT="8548" marB="8548" anchor="ctr"/>
                </a:tc>
                <a:extLst>
                  <a:ext uri="{0D108BD9-81ED-4DB2-BD59-A6C34878D82A}">
                    <a16:rowId xmlns:a16="http://schemas.microsoft.com/office/drawing/2014/main" val="1227994477"/>
                  </a:ext>
                </a:extLst>
              </a:tr>
            </a:tbl>
          </a:graphicData>
        </a:graphic>
      </p:graphicFrame>
    </p:spTree>
    <p:extLst>
      <p:ext uri="{BB962C8B-B14F-4D97-AF65-F5344CB8AC3E}">
        <p14:creationId xmlns:p14="http://schemas.microsoft.com/office/powerpoint/2010/main" val="2637130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308"/>
            <a:ext cx="8686800" cy="1143000"/>
          </a:xfrm>
        </p:spPr>
        <p:txBody>
          <a:bodyPr/>
          <a:lstStyle/>
          <a:p>
            <a:r>
              <a:rPr lang="en-US" sz="2800" dirty="0"/>
              <a:t>Application of FHWA </a:t>
            </a:r>
            <a:r>
              <a:rPr lang="en-US" sz="2800" i="1" dirty="0"/>
              <a:t>Systemic Safety Project Selection </a:t>
            </a:r>
            <a:r>
              <a:rPr lang="en-US" sz="2800" i="1" dirty="0" smtClean="0"/>
              <a:t>Tool </a:t>
            </a:r>
            <a:r>
              <a:rPr lang="en-US" dirty="0"/>
              <a:t>(</a:t>
            </a:r>
            <a:r>
              <a:rPr lang="en-US" dirty="0" smtClean="0"/>
              <a:t>cont’d)</a:t>
            </a:r>
            <a:endParaRPr lang="en-US" i="1"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7" name="Content Placeholder 2"/>
          <p:cNvSpPr txBox="1">
            <a:spLocks/>
          </p:cNvSpPr>
          <p:nvPr/>
        </p:nvSpPr>
        <p:spPr bwMode="auto">
          <a:xfrm>
            <a:off x="12873" y="1195887"/>
            <a:ext cx="8921577" cy="511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Target crash types and contributing factors</a:t>
            </a:r>
          </a:p>
          <a:p>
            <a:pPr lvl="1"/>
            <a:r>
              <a:rPr lang="en-US" dirty="0" smtClean="0"/>
              <a:t>Potential contributing</a:t>
            </a:r>
          </a:p>
          <a:p>
            <a:pPr marL="457200" lvl="1" indent="0">
              <a:buNone/>
            </a:pPr>
            <a:r>
              <a:rPr lang="en-US" dirty="0" smtClean="0"/>
              <a:t>factors and associated</a:t>
            </a:r>
          </a:p>
          <a:p>
            <a:pPr marL="457200" lvl="1" indent="0">
              <a:buNone/>
            </a:pPr>
            <a:r>
              <a:rPr lang="en-US" dirty="0" smtClean="0"/>
              <a:t>MIRE and MMUCC</a:t>
            </a:r>
          </a:p>
          <a:p>
            <a:pPr marL="457200" lvl="1" indent="0">
              <a:buNone/>
            </a:pPr>
            <a:r>
              <a:rPr lang="en-US" dirty="0" smtClean="0"/>
              <a:t>data elements</a:t>
            </a:r>
          </a:p>
        </p:txBody>
      </p:sp>
      <p:graphicFrame>
        <p:nvGraphicFramePr>
          <p:cNvPr id="9" name="Table 8"/>
          <p:cNvGraphicFramePr>
            <a:graphicFrameLocks noGrp="1"/>
          </p:cNvGraphicFramePr>
          <p:nvPr>
            <p:extLst>
              <p:ext uri="{D42A27DB-BD31-4B8C-83A1-F6EECF244321}">
                <p14:modId xmlns:p14="http://schemas.microsoft.com/office/powerpoint/2010/main" val="429470711"/>
              </p:ext>
            </p:extLst>
          </p:nvPr>
        </p:nvGraphicFramePr>
        <p:xfrm>
          <a:off x="3511296" y="1670305"/>
          <a:ext cx="5595483" cy="4705807"/>
        </p:xfrm>
        <a:graphic>
          <a:graphicData uri="http://schemas.openxmlformats.org/drawingml/2006/table">
            <a:tbl>
              <a:tblPr firstRow="1" bandRow="1">
                <a:tableStyleId>{5C22544A-7EE6-4342-B048-85BDC9FD1C3A}</a:tableStyleId>
              </a:tblPr>
              <a:tblGrid>
                <a:gridCol w="1865161">
                  <a:extLst>
                    <a:ext uri="{9D8B030D-6E8A-4147-A177-3AD203B41FA5}">
                      <a16:colId xmlns:a16="http://schemas.microsoft.com/office/drawing/2014/main" val="368130350"/>
                    </a:ext>
                  </a:extLst>
                </a:gridCol>
                <a:gridCol w="1865161">
                  <a:extLst>
                    <a:ext uri="{9D8B030D-6E8A-4147-A177-3AD203B41FA5}">
                      <a16:colId xmlns:a16="http://schemas.microsoft.com/office/drawing/2014/main" val="538065205"/>
                    </a:ext>
                  </a:extLst>
                </a:gridCol>
                <a:gridCol w="1865161">
                  <a:extLst>
                    <a:ext uri="{9D8B030D-6E8A-4147-A177-3AD203B41FA5}">
                      <a16:colId xmlns:a16="http://schemas.microsoft.com/office/drawing/2014/main" val="2411088172"/>
                    </a:ext>
                  </a:extLst>
                </a:gridCol>
              </a:tblGrid>
              <a:tr h="159919">
                <a:tc>
                  <a:txBody>
                    <a:bodyPr/>
                    <a:lstStyle/>
                    <a:p>
                      <a:pPr marL="0" marR="0" indent="0" algn="ctr">
                        <a:spcBef>
                          <a:spcPts val="0"/>
                        </a:spcBef>
                        <a:spcAft>
                          <a:spcPts val="0"/>
                        </a:spcAft>
                      </a:pPr>
                      <a:r>
                        <a:rPr lang="en-US" sz="900" b="1" dirty="0">
                          <a:effectLst/>
                          <a:latin typeface="Arial Bold" panose="020B0704020202020204" pitchFamily="34" charset="0"/>
                          <a:ea typeface="Times New Roman" panose="02020603050405020304" pitchFamily="18" charset="0"/>
                          <a:cs typeface="Arial" panose="020B0604020202020204" pitchFamily="34" charset="0"/>
                        </a:rPr>
                        <a:t>Contributing Factor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457200" marR="0" indent="-228600" algn="ctr">
                        <a:spcBef>
                          <a:spcPts val="0"/>
                        </a:spcBef>
                        <a:spcAft>
                          <a:spcPts val="0"/>
                        </a:spcAft>
                      </a:pPr>
                      <a:r>
                        <a:rPr lang="en-US" sz="900" b="1">
                          <a:effectLst/>
                          <a:latin typeface="Arial Bold" panose="020B0704020202020204" pitchFamily="34" charset="0"/>
                          <a:ea typeface="Times New Roman" panose="02020603050405020304" pitchFamily="18" charset="0"/>
                          <a:cs typeface="Arial" panose="020B0604020202020204" pitchFamily="34" charset="0"/>
                        </a:rPr>
                        <a:t>MIRE Data Element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457200" marR="0" indent="-228600" algn="ctr">
                        <a:spcBef>
                          <a:spcPts val="0"/>
                        </a:spcBef>
                        <a:spcAft>
                          <a:spcPts val="0"/>
                        </a:spcAft>
                      </a:pPr>
                      <a:r>
                        <a:rPr lang="en-US" sz="900" b="1" dirty="0">
                          <a:effectLst/>
                          <a:latin typeface="Arial Bold" panose="020B0704020202020204" pitchFamily="34" charset="0"/>
                          <a:ea typeface="Times New Roman" panose="02020603050405020304" pitchFamily="18" charset="0"/>
                          <a:cs typeface="Arial" panose="020B0604020202020204" pitchFamily="34" charset="0"/>
                        </a:rPr>
                        <a:t>MMUCC Data Element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714822245"/>
                  </a:ext>
                </a:extLst>
              </a:tr>
              <a:tr h="238567">
                <a:tc gridSpan="3">
                  <a:txBody>
                    <a:bodyPr/>
                    <a:lstStyle/>
                    <a:p>
                      <a:pPr marL="0" marR="0" indent="0" algn="ctr">
                        <a:spcBef>
                          <a:spcPts val="0"/>
                        </a:spcBef>
                        <a:spcAft>
                          <a:spcPts val="0"/>
                        </a:spcAft>
                      </a:pPr>
                      <a:r>
                        <a:rPr lang="en-US" sz="1400" b="1" kern="1200" dirty="0" smtClean="0">
                          <a:solidFill>
                            <a:schemeClr val="dk1"/>
                          </a:solidFill>
                          <a:effectLst/>
                          <a:latin typeface="Arial" panose="020B0604020202020204" pitchFamily="34" charset="0"/>
                          <a:ea typeface="+mn-ea"/>
                          <a:cs typeface="Arial" panose="020B0604020202020204" pitchFamily="34" charset="0"/>
                        </a:rPr>
                        <a:t>Roadway Segments</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54610" marR="54610" marT="8890" marB="8890" anchor="ctr"/>
                </a:tc>
                <a:tc hMerge="1">
                  <a:txBody>
                    <a:bodyPr/>
                    <a:lstStyle/>
                    <a:p>
                      <a:pPr marL="457200" marR="0" indent="-228600" algn="ctr">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hMerge="1">
                  <a:txBody>
                    <a:bodyPr/>
                    <a:lstStyle/>
                    <a:p>
                      <a:pPr marL="457200" marR="0" indent="-228600" algn="ctr">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733027362"/>
                  </a:ext>
                </a:extLst>
              </a:tr>
              <a:tr h="301486">
                <a:tc>
                  <a:txBody>
                    <a:bodyPr/>
                    <a:lstStyle/>
                    <a:p>
                      <a:pPr marL="0" marR="0" indent="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Number of lanes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Number of Through Lanes (FDE)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Total Lanes in Roadway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514921605"/>
                  </a:ext>
                </a:extLst>
              </a:tr>
              <a:tr h="301486">
                <a:tc>
                  <a:txBody>
                    <a:bodyPr/>
                    <a:lstStyle/>
                    <a:p>
                      <a:pPr marL="0" marR="0" indent="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Lane width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Outside Through Lane Width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Inside Through Lane Width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Width of Lane(s) and Shoulder(s)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306607078"/>
                  </a:ext>
                </a:extLst>
              </a:tr>
              <a:tr h="443054">
                <a:tc>
                  <a:txBody>
                    <a:bodyPr/>
                    <a:lstStyle/>
                    <a:p>
                      <a:pPr marL="0" marR="0" indent="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Shoulder surface width/type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Right Shoulder Type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Right Shoulder Total Width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Right Paved Shoulder Width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Width of Lane(s) and Shoulder(s)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3336094481"/>
                  </a:ext>
                </a:extLst>
              </a:tr>
              <a:tr h="301486">
                <a:tc>
                  <a:txBody>
                    <a:bodyPr/>
                    <a:lstStyle/>
                    <a:p>
                      <a:pPr marL="0" marR="0" indent="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Median width/type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Median Type (FDE)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Median Width</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Median Width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066012641"/>
                  </a:ext>
                </a:extLst>
              </a:tr>
              <a:tr h="443054">
                <a:tc>
                  <a:txBody>
                    <a:bodyPr/>
                    <a:lstStyle/>
                    <a:p>
                      <a:pPr marL="0" marR="0" indent="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Horizontal curvature, delineation, or advance warning devices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Horizontal Curve Degree or Radius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Roadway Curvature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Roadway Alignment and Grade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766936536"/>
                  </a:ext>
                </a:extLst>
              </a:tr>
              <a:tr h="159919">
                <a:tc>
                  <a:txBody>
                    <a:bodyPr/>
                    <a:lstStyle/>
                    <a:p>
                      <a:pPr marL="0" marR="0" indent="0">
                        <a:spcBef>
                          <a:spcPts val="0"/>
                        </a:spcBef>
                        <a:spcAft>
                          <a:spcPts val="0"/>
                        </a:spcAft>
                      </a:pPr>
                      <a:r>
                        <a:rPr lang="en-US" sz="900" dirty="0" err="1">
                          <a:effectLst/>
                          <a:latin typeface="Arial" panose="020B0604020202020204" pitchFamily="34" charset="0"/>
                          <a:ea typeface="Times New Roman" panose="02020603050405020304" pitchFamily="18" charset="0"/>
                          <a:cs typeface="Times New Roman" panose="02020603050405020304" pitchFamily="18" charset="0"/>
                        </a:rPr>
                        <a:t>Superelevation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Curve Superelevation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 relevant variable available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448891962"/>
                  </a:ext>
                </a:extLst>
              </a:tr>
              <a:tr h="159919">
                <a:tc>
                  <a:txBody>
                    <a:bodyPr/>
                    <a:lstStyle/>
                    <a:p>
                      <a:pPr marL="0" marR="0" indent="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Horizontal curve density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 relevant variable available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No relevant variable available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593578266"/>
                  </a:ext>
                </a:extLst>
              </a:tr>
              <a:tr h="301486">
                <a:tc>
                  <a:txBody>
                    <a:bodyPr/>
                    <a:lstStyle/>
                    <a:p>
                      <a:pPr marL="0" marR="0" indent="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Horizontal curve and tangent speed differential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 relevant variable available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 relevant variable available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3959740325"/>
                  </a:ext>
                </a:extLst>
              </a:tr>
              <a:tr h="584621">
                <a:tc>
                  <a:txBody>
                    <a:bodyPr/>
                    <a:lstStyle/>
                    <a:p>
                      <a:pPr marL="0" marR="0" indent="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Presence of a visual trap at a curve or combination of vertical grade and horizontal curvature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No relevant variable available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 relevant variable available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155972079"/>
                  </a:ext>
                </a:extLst>
              </a:tr>
              <a:tr h="443054">
                <a:tc>
                  <a:txBody>
                    <a:bodyPr/>
                    <a:lstStyle/>
                    <a:p>
                      <a:pPr marL="0" marR="0" indent="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Roadway gradient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Vertical Alignment Feature Type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Percent of Gradient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Grade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Roadway Alignment and Grade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501970579"/>
                  </a:ext>
                </a:extLst>
              </a:tr>
              <a:tr h="867756">
                <a:tc>
                  <a:txBody>
                    <a:bodyPr/>
                    <a:lstStyle/>
                    <a:p>
                      <a:pPr marL="0" marR="0" indent="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Roadside or edge hazard rating (potentially including sideslope design and frequency of fixed objects)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Roadside </a:t>
                      </a: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Clear Zone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Width</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Right </a:t>
                      </a:r>
                      <a:r>
                        <a:rPr lang="en-US" sz="900" dirty="0" err="1">
                          <a:effectLst/>
                          <a:latin typeface="Arial" panose="020B0604020202020204" pitchFamily="34" charset="0"/>
                          <a:ea typeface="Times New Roman" panose="02020603050405020304" pitchFamily="18" charset="0"/>
                          <a:cs typeface="Times New Roman" panose="02020603050405020304" pitchFamily="18" charset="0"/>
                        </a:rPr>
                        <a:t>Sideslope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Right </a:t>
                      </a:r>
                      <a:r>
                        <a:rPr lang="en-US" sz="900" dirty="0" err="1">
                          <a:effectLst/>
                          <a:latin typeface="Arial" panose="020B0604020202020204" pitchFamily="34" charset="0"/>
                          <a:ea typeface="Times New Roman" panose="02020603050405020304" pitchFamily="18" charset="0"/>
                          <a:cs typeface="Times New Roman" panose="02020603050405020304" pitchFamily="18" charset="0"/>
                        </a:rPr>
                        <a:t>Sideslope</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 Width</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Left </a:t>
                      </a:r>
                      <a:r>
                        <a:rPr lang="en-US" sz="900" dirty="0" err="1">
                          <a:effectLst/>
                          <a:latin typeface="Arial" panose="020B0604020202020204" pitchFamily="34" charset="0"/>
                          <a:ea typeface="Times New Roman" panose="02020603050405020304" pitchFamily="18" charset="0"/>
                          <a:cs typeface="Times New Roman" panose="02020603050405020304" pitchFamily="18" charset="0"/>
                        </a:rPr>
                        <a:t>Sideslope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Left </a:t>
                      </a:r>
                      <a:r>
                        <a:rPr lang="en-US" sz="900" dirty="0" err="1">
                          <a:effectLst/>
                          <a:latin typeface="Arial" panose="020B0604020202020204" pitchFamily="34" charset="0"/>
                          <a:ea typeface="Times New Roman" panose="02020603050405020304" pitchFamily="18" charset="0"/>
                          <a:cs typeface="Times New Roman" panose="02020603050405020304" pitchFamily="18" charset="0"/>
                        </a:rPr>
                        <a:t>Sideslope</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 Width</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Roadside Rating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172085" marR="0" indent="-11430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No relevant variable available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4010350226"/>
                  </a:ext>
                </a:extLst>
              </a:tr>
            </a:tbl>
          </a:graphicData>
        </a:graphic>
      </p:graphicFrame>
    </p:spTree>
    <p:extLst>
      <p:ext uri="{BB962C8B-B14F-4D97-AF65-F5344CB8AC3E}">
        <p14:creationId xmlns:p14="http://schemas.microsoft.com/office/powerpoint/2010/main" val="2813414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308"/>
            <a:ext cx="8686800" cy="1143000"/>
          </a:xfrm>
        </p:spPr>
        <p:txBody>
          <a:bodyPr/>
          <a:lstStyle/>
          <a:p>
            <a:r>
              <a:rPr lang="en-US" sz="2800" dirty="0"/>
              <a:t>Application of FHWA </a:t>
            </a:r>
            <a:r>
              <a:rPr lang="en-US" sz="2800" i="1" dirty="0"/>
              <a:t>Systemic Safety Project Selection </a:t>
            </a:r>
            <a:r>
              <a:rPr lang="en-US" sz="2800" i="1" dirty="0" smtClean="0"/>
              <a:t>Tool </a:t>
            </a:r>
            <a:r>
              <a:rPr lang="en-US" dirty="0"/>
              <a:t>(</a:t>
            </a:r>
            <a:r>
              <a:rPr lang="en-US" dirty="0" smtClean="0"/>
              <a:t>cont’d)</a:t>
            </a:r>
            <a:endParaRPr lang="en-US" i="1"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10" name="Content Placeholder 2"/>
          <p:cNvSpPr txBox="1">
            <a:spLocks/>
          </p:cNvSpPr>
          <p:nvPr/>
        </p:nvSpPr>
        <p:spPr bwMode="auto">
          <a:xfrm>
            <a:off x="6924" y="1213125"/>
            <a:ext cx="9137075" cy="555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Screen and Prioritize Candidate Locations</a:t>
            </a:r>
          </a:p>
          <a:p>
            <a:pPr lvl="1"/>
            <a:r>
              <a:rPr lang="en-US" sz="1900" dirty="0"/>
              <a:t>S</a:t>
            </a:r>
            <a:r>
              <a:rPr lang="en-US" sz="1900" dirty="0" smtClean="0"/>
              <a:t>creening methodology based on presence/absence of contributing factors</a:t>
            </a:r>
          </a:p>
          <a:p>
            <a:pPr lvl="1"/>
            <a:r>
              <a:rPr lang="en-US" sz="1900" dirty="0" smtClean="0"/>
              <a:t>Methodology can weigh contributing factors equally or assign weights to contributing factors</a:t>
            </a:r>
          </a:p>
          <a:p>
            <a:r>
              <a:rPr lang="en-US" sz="2200" dirty="0" smtClean="0"/>
              <a:t>Countermeasure Selection</a:t>
            </a:r>
          </a:p>
          <a:p>
            <a:pPr lvl="1"/>
            <a:r>
              <a:rPr lang="en-US" sz="1900" dirty="0" smtClean="0"/>
              <a:t>Countermeasures should be:</a:t>
            </a:r>
          </a:p>
          <a:p>
            <a:pPr lvl="2"/>
            <a:r>
              <a:rPr lang="en-US" sz="1900" dirty="0" smtClean="0"/>
              <a:t>Appropriate for target crash and facility types</a:t>
            </a:r>
          </a:p>
          <a:p>
            <a:pPr lvl="2"/>
            <a:r>
              <a:rPr lang="en-US" sz="1900" dirty="0" smtClean="0"/>
              <a:t>Evidence-based</a:t>
            </a:r>
          </a:p>
          <a:p>
            <a:pPr lvl="2"/>
            <a:r>
              <a:rPr lang="en-US" sz="1900" dirty="0"/>
              <a:t>L</a:t>
            </a:r>
            <a:r>
              <a:rPr lang="en-US" sz="1900" dirty="0" smtClean="0"/>
              <a:t>ow cost</a:t>
            </a:r>
          </a:p>
          <a:p>
            <a:pPr lvl="2"/>
            <a:r>
              <a:rPr lang="en-US" sz="1900" dirty="0" smtClean="0"/>
              <a:t>Provide significant crash reduction</a:t>
            </a:r>
          </a:p>
          <a:p>
            <a:r>
              <a:rPr lang="en-US" sz="2200" dirty="0" smtClean="0"/>
              <a:t>Project Prioritization</a:t>
            </a:r>
          </a:p>
          <a:p>
            <a:pPr lvl="1"/>
            <a:r>
              <a:rPr lang="en-US" sz="1900" dirty="0"/>
              <a:t>D</a:t>
            </a:r>
            <a:r>
              <a:rPr lang="en-US" sz="1900" dirty="0" smtClean="0"/>
              <a:t>ecision-making framework should be established based on potential countermeasures, contributing factors, and characteristics of candidate locations</a:t>
            </a:r>
          </a:p>
          <a:p>
            <a:pPr lvl="1"/>
            <a:endParaRPr lang="en-US" sz="2400" dirty="0" smtClean="0"/>
          </a:p>
          <a:p>
            <a:pPr lvl="2"/>
            <a:endParaRPr lang="en-US" sz="1800" dirty="0" smtClean="0"/>
          </a:p>
        </p:txBody>
      </p:sp>
    </p:spTree>
    <p:extLst>
      <p:ext uri="{BB962C8B-B14F-4D97-AF65-F5344CB8AC3E}">
        <p14:creationId xmlns:p14="http://schemas.microsoft.com/office/powerpoint/2010/main" val="3343433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Application of Safety Performance Functions (SPFs) for Systemic Safety Management</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062849"/>
            <a:ext cx="8686800" cy="5557726"/>
          </a:xfrm>
        </p:spPr>
        <p:txBody>
          <a:bodyPr>
            <a:normAutofit/>
          </a:bodyPr>
          <a:lstStyle/>
          <a:p>
            <a:r>
              <a:rPr lang="en-US" dirty="0" smtClean="0"/>
              <a:t>Application </a:t>
            </a:r>
            <a:r>
              <a:rPr lang="en-US" dirty="0"/>
              <a:t>of </a:t>
            </a:r>
            <a:r>
              <a:rPr lang="en-US" dirty="0" smtClean="0"/>
              <a:t>SPFs </a:t>
            </a:r>
            <a:r>
              <a:rPr lang="en-US" dirty="0"/>
              <a:t>for network </a:t>
            </a:r>
            <a:r>
              <a:rPr lang="en-US" dirty="0" smtClean="0"/>
              <a:t>screening</a:t>
            </a:r>
          </a:p>
          <a:p>
            <a:pPr lvl="1"/>
            <a:r>
              <a:rPr lang="en-US" sz="1800" dirty="0" smtClean="0"/>
              <a:t>SPF: equation </a:t>
            </a:r>
            <a:r>
              <a:rPr lang="en-US" sz="1800" dirty="0"/>
              <a:t>that predicts </a:t>
            </a:r>
            <a:r>
              <a:rPr lang="en-US" sz="1800" dirty="0" smtClean="0"/>
              <a:t>number of crashes </a:t>
            </a:r>
            <a:r>
              <a:rPr lang="en-US" sz="1800" dirty="0"/>
              <a:t>on a </a:t>
            </a:r>
            <a:r>
              <a:rPr lang="en-US" sz="1800" dirty="0" smtClean="0"/>
              <a:t>roadway </a:t>
            </a:r>
            <a:r>
              <a:rPr lang="en-US" sz="1800" dirty="0"/>
              <a:t>or at </a:t>
            </a:r>
            <a:r>
              <a:rPr lang="en-US" sz="1800" dirty="0" smtClean="0"/>
              <a:t>an </a:t>
            </a:r>
            <a:r>
              <a:rPr lang="en-US" sz="1800" dirty="0"/>
              <a:t>intersection based on </a:t>
            </a:r>
            <a:r>
              <a:rPr lang="en-US" sz="1800" dirty="0" smtClean="0"/>
              <a:t>site characteristics</a:t>
            </a:r>
          </a:p>
          <a:p>
            <a:r>
              <a:rPr lang="en-US" dirty="0"/>
              <a:t>N</a:t>
            </a:r>
            <a:r>
              <a:rPr lang="en-US" dirty="0" smtClean="0"/>
              <a:t>etwork </a:t>
            </a:r>
            <a:r>
              <a:rPr lang="en-US" dirty="0"/>
              <a:t>screening </a:t>
            </a:r>
            <a:r>
              <a:rPr lang="en-US" dirty="0" smtClean="0"/>
              <a:t>SPFs do </a:t>
            </a:r>
            <a:r>
              <a:rPr lang="en-US" dirty="0"/>
              <a:t>not require </a:t>
            </a:r>
            <a:r>
              <a:rPr lang="en-US" dirty="0" smtClean="0"/>
              <a:t>same </a:t>
            </a:r>
            <a:r>
              <a:rPr lang="en-US" dirty="0"/>
              <a:t>amount of data </a:t>
            </a:r>
            <a:r>
              <a:rPr lang="en-US" dirty="0" smtClean="0"/>
              <a:t>as SPFs for </a:t>
            </a:r>
            <a:r>
              <a:rPr lang="en-US" dirty="0"/>
              <a:t>project level </a:t>
            </a:r>
            <a:r>
              <a:rPr lang="en-US" dirty="0" smtClean="0"/>
              <a:t>analysis (i.e., </a:t>
            </a:r>
            <a:r>
              <a:rPr lang="en-US" dirty="0"/>
              <a:t>HSM Part </a:t>
            </a:r>
            <a:r>
              <a:rPr lang="en-US" dirty="0" smtClean="0"/>
              <a:t>C)</a:t>
            </a: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342301585"/>
              </p:ext>
            </p:extLst>
          </p:nvPr>
        </p:nvGraphicFramePr>
        <p:xfrm>
          <a:off x="902610" y="3017865"/>
          <a:ext cx="7372469" cy="3376754"/>
        </p:xfrm>
        <a:graphic>
          <a:graphicData uri="http://schemas.openxmlformats.org/drawingml/2006/table">
            <a:tbl>
              <a:tblPr firstRow="1" bandRow="1">
                <a:tableStyleId>{5C22544A-7EE6-4342-B048-85BDC9FD1C3A}</a:tableStyleId>
              </a:tblPr>
              <a:tblGrid>
                <a:gridCol w="3404980">
                  <a:extLst>
                    <a:ext uri="{9D8B030D-6E8A-4147-A177-3AD203B41FA5}">
                      <a16:colId xmlns:a16="http://schemas.microsoft.com/office/drawing/2014/main" val="903269090"/>
                    </a:ext>
                  </a:extLst>
                </a:gridCol>
                <a:gridCol w="3967489">
                  <a:extLst>
                    <a:ext uri="{9D8B030D-6E8A-4147-A177-3AD203B41FA5}">
                      <a16:colId xmlns:a16="http://schemas.microsoft.com/office/drawing/2014/main" val="4281670076"/>
                    </a:ext>
                  </a:extLst>
                </a:gridCol>
              </a:tblGrid>
              <a:tr h="242394">
                <a:tc>
                  <a:txBody>
                    <a:bodyPr/>
                    <a:lstStyle/>
                    <a:p>
                      <a:pPr marL="0" marR="0" indent="0" algn="ctr">
                        <a:spcBef>
                          <a:spcPts val="0"/>
                        </a:spcBef>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Description</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4610" marR="54610" marT="8890" marB="8890" anchor="ctr"/>
                </a:tc>
                <a:tc>
                  <a:txBody>
                    <a:bodyPr/>
                    <a:lstStyle/>
                    <a:p>
                      <a:pPr marL="457200" marR="0" indent="-228600" algn="ctr">
                        <a:spcBef>
                          <a:spcPts val="0"/>
                        </a:spcBef>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MIRE Data Element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4610" marR="54610" marT="8890" marB="8890" anchor="ctr"/>
                </a:tc>
                <a:extLst>
                  <a:ext uri="{0D108BD9-81ED-4DB2-BD59-A6C34878D82A}">
                    <a16:rowId xmlns:a16="http://schemas.microsoft.com/office/drawing/2014/main" val="3865222635"/>
                  </a:ext>
                </a:extLst>
              </a:tr>
              <a:tr h="234950">
                <a:tc gridSpan="2">
                  <a:txBody>
                    <a:bodyPr/>
                    <a:lstStyle/>
                    <a:p>
                      <a:pPr algn="ctr"/>
                      <a:r>
                        <a:rPr lang="en-US" sz="1400" b="1" kern="1200" dirty="0" smtClean="0">
                          <a:solidFill>
                            <a:schemeClr val="dk1"/>
                          </a:solidFill>
                          <a:effectLst/>
                          <a:latin typeface="Arial" panose="020B0604020202020204" pitchFamily="34" charset="0"/>
                          <a:ea typeface="+mn-ea"/>
                          <a:cs typeface="Arial" panose="020B0604020202020204" pitchFamily="34" charset="0"/>
                        </a:rPr>
                        <a:t>Roadway Segments</a:t>
                      </a:r>
                      <a:endParaRPr lang="en-US" sz="1400" dirty="0">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613345966"/>
                  </a:ext>
                </a:extLst>
              </a:tr>
              <a:tr h="207010">
                <a:tc>
                  <a:txBody>
                    <a:bodyPr/>
                    <a:lstStyle/>
                    <a:p>
                      <a:pPr marL="0" marR="0" indent="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Segment length</a:t>
                      </a:r>
                    </a:p>
                  </a:txBody>
                  <a:tcPr marL="54610" marR="54610" marT="8890" marB="8890"/>
                </a:tc>
                <a:tc>
                  <a:txBody>
                    <a:bodyPr/>
                    <a:lstStyle/>
                    <a:p>
                      <a:pPr marL="457200" marR="0" indent="-228600">
                        <a:spcBef>
                          <a:spcPts val="0"/>
                        </a:spcBef>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Segment Length (FDE)</a:t>
                      </a:r>
                    </a:p>
                  </a:txBody>
                  <a:tcPr marL="54610" marR="54610" marT="8890" marB="8890"/>
                </a:tc>
                <a:extLst>
                  <a:ext uri="{0D108BD9-81ED-4DB2-BD59-A6C34878D82A}">
                    <a16:rowId xmlns:a16="http://schemas.microsoft.com/office/drawing/2014/main" val="2706710151"/>
                  </a:ext>
                </a:extLst>
              </a:tr>
              <a:tr h="203200">
                <a:tc>
                  <a:txBody>
                    <a:bodyPr/>
                    <a:lstStyle/>
                    <a:p>
                      <a:pPr marL="0" marR="0" indent="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Area type</a:t>
                      </a:r>
                    </a:p>
                  </a:txBody>
                  <a:tcPr marL="54610" marR="54610" marT="8890" marB="8890"/>
                </a:tc>
                <a:tc>
                  <a:txBody>
                    <a:bodyPr/>
                    <a:lstStyle/>
                    <a:p>
                      <a:pPr marL="457200" marR="0" indent="-228600">
                        <a:spcBef>
                          <a:spcPts val="0"/>
                        </a:spcBef>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Rural/Urban Designation (FDE)</a:t>
                      </a:r>
                    </a:p>
                  </a:txBody>
                  <a:tcPr marL="54610" marR="54610" marT="8890" marB="8890"/>
                </a:tc>
                <a:extLst>
                  <a:ext uri="{0D108BD9-81ED-4DB2-BD59-A6C34878D82A}">
                    <a16:rowId xmlns:a16="http://schemas.microsoft.com/office/drawing/2014/main" val="2085709593"/>
                  </a:ext>
                </a:extLst>
              </a:tr>
              <a:tr h="209550">
                <a:tc>
                  <a:txBody>
                    <a:bodyPr/>
                    <a:lstStyle/>
                    <a:p>
                      <a:pPr marL="0" marR="0" indent="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Number of through lanes (by direction)</a:t>
                      </a:r>
                    </a:p>
                  </a:txBody>
                  <a:tcPr marL="54610" marR="54610" marT="8890" marB="8890"/>
                </a:tc>
                <a:tc>
                  <a:txBody>
                    <a:bodyPr/>
                    <a:lstStyle/>
                    <a:p>
                      <a:pPr marL="457200" marR="0" indent="-22860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Number of Through Lanes (FDE)</a:t>
                      </a:r>
                    </a:p>
                  </a:txBody>
                  <a:tcPr marL="54610" marR="54610" marT="8890" marB="8890"/>
                </a:tc>
                <a:extLst>
                  <a:ext uri="{0D108BD9-81ED-4DB2-BD59-A6C34878D82A}">
                    <a16:rowId xmlns:a16="http://schemas.microsoft.com/office/drawing/2014/main" val="141856049"/>
                  </a:ext>
                </a:extLst>
              </a:tr>
              <a:tr h="222250">
                <a:tc>
                  <a:txBody>
                    <a:bodyPr/>
                    <a:lstStyle/>
                    <a:p>
                      <a:pPr marL="0" marR="0" indent="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Median type (divided / undivided)</a:t>
                      </a:r>
                    </a:p>
                  </a:txBody>
                  <a:tcPr marL="54610" marR="54610" marT="8890" marB="8890"/>
                </a:tc>
                <a:tc>
                  <a:txBody>
                    <a:bodyPr/>
                    <a:lstStyle/>
                    <a:p>
                      <a:pPr marL="457200" marR="0" indent="-22860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Median Type (FDE)</a:t>
                      </a:r>
                    </a:p>
                  </a:txBody>
                  <a:tcPr marL="54610" marR="54610" marT="8890" marB="8890"/>
                </a:tc>
                <a:extLst>
                  <a:ext uri="{0D108BD9-81ED-4DB2-BD59-A6C34878D82A}">
                    <a16:rowId xmlns:a16="http://schemas.microsoft.com/office/drawing/2014/main" val="595698431"/>
                  </a:ext>
                </a:extLst>
              </a:tr>
              <a:tr h="203200">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Two-Way </a:t>
                      </a:r>
                      <a:r>
                        <a:rPr lang="en-US" sz="1400" dirty="0" smtClean="0">
                          <a:effectLst/>
                          <a:latin typeface="Arial" panose="020B0604020202020204" pitchFamily="34" charset="0"/>
                          <a:ea typeface="Times New Roman" panose="02020603050405020304" pitchFamily="18" charset="0"/>
                          <a:cs typeface="Arial" panose="020B0604020202020204" pitchFamily="34" charset="0"/>
                        </a:rPr>
                        <a:t>versus </a:t>
                      </a:r>
                      <a:r>
                        <a:rPr lang="en-US" sz="1400" dirty="0">
                          <a:effectLst/>
                          <a:latin typeface="Arial" panose="020B0604020202020204" pitchFamily="34" charset="0"/>
                          <a:ea typeface="Times New Roman" panose="02020603050405020304" pitchFamily="18" charset="0"/>
                          <a:cs typeface="Arial" panose="020B0604020202020204" pitchFamily="34" charset="0"/>
                        </a:rPr>
                        <a:t>One-Way Operation</a:t>
                      </a:r>
                    </a:p>
                  </a:txBody>
                  <a:tcPr marL="54610" marR="54610" marT="8890" marB="8890"/>
                </a:tc>
                <a:tc>
                  <a:txBody>
                    <a:bodyPr/>
                    <a:lstStyle/>
                    <a:p>
                      <a:pPr marL="457200" marR="0" indent="-228600">
                        <a:spcBef>
                          <a:spcPts val="0"/>
                        </a:spcBef>
                        <a:spcAft>
                          <a:spcPts val="0"/>
                        </a:spcAft>
                      </a:pPr>
                      <a:r>
                        <a:rPr lang="en-US" sz="1400" dirty="0" smtClean="0">
                          <a:effectLst/>
                          <a:latin typeface="Arial" panose="020B0604020202020204" pitchFamily="34" charset="0"/>
                          <a:ea typeface="Times New Roman" panose="02020603050405020304" pitchFamily="18" charset="0"/>
                          <a:cs typeface="Arial" panose="020B0604020202020204" pitchFamily="34" charset="0"/>
                        </a:rPr>
                        <a:t>One-/</a:t>
                      </a:r>
                      <a:r>
                        <a:rPr lang="en-US" sz="1400" dirty="0">
                          <a:effectLst/>
                          <a:latin typeface="Arial" panose="020B0604020202020204" pitchFamily="34" charset="0"/>
                          <a:ea typeface="Times New Roman" panose="02020603050405020304" pitchFamily="18" charset="0"/>
                          <a:cs typeface="Arial" panose="020B0604020202020204" pitchFamily="34" charset="0"/>
                        </a:rPr>
                        <a:t>Two-Way Operations (FDE)</a:t>
                      </a:r>
                    </a:p>
                  </a:txBody>
                  <a:tcPr marL="54610" marR="54610" marT="8890" marB="8890"/>
                </a:tc>
                <a:extLst>
                  <a:ext uri="{0D108BD9-81ED-4DB2-BD59-A6C34878D82A}">
                    <a16:rowId xmlns:a16="http://schemas.microsoft.com/office/drawing/2014/main" val="3973751650"/>
                  </a:ext>
                </a:extLst>
              </a:tr>
              <a:tr h="222250">
                <a:tc>
                  <a:txBody>
                    <a:bodyPr/>
                    <a:lstStyle/>
                    <a:p>
                      <a:pPr marL="0" marR="0" indent="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Access control (freeway/</a:t>
                      </a:r>
                      <a:r>
                        <a:rPr lang="en-US" sz="1400" dirty="0" err="1">
                          <a:effectLst/>
                          <a:latin typeface="Arial" panose="020B0604020202020204" pitchFamily="34" charset="0"/>
                          <a:ea typeface="Times New Roman" panose="02020603050405020304" pitchFamily="18" charset="0"/>
                          <a:cs typeface="Arial" panose="020B0604020202020204" pitchFamily="34" charset="0"/>
                        </a:rPr>
                        <a:t>nonfreeway</a:t>
                      </a:r>
                      <a:r>
                        <a:rPr lang="en-US" sz="1400" dirty="0">
                          <a:effectLst/>
                          <a:latin typeface="Arial" panose="020B0604020202020204" pitchFamily="34" charset="0"/>
                          <a:ea typeface="Times New Roman" panose="02020603050405020304" pitchFamily="18" charset="0"/>
                          <a:cs typeface="Arial" panose="020B0604020202020204" pitchFamily="34" charset="0"/>
                        </a:rPr>
                        <a:t>)</a:t>
                      </a:r>
                    </a:p>
                  </a:txBody>
                  <a:tcPr marL="54610" marR="54610" marT="8890" marB="8890"/>
                </a:tc>
                <a:tc>
                  <a:txBody>
                    <a:bodyPr/>
                    <a:lstStyle/>
                    <a:p>
                      <a:pPr marL="457200" marR="0" indent="-22860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Access Control (FDE)</a:t>
                      </a:r>
                    </a:p>
                  </a:txBody>
                  <a:tcPr marL="54610" marR="54610" marT="8890" marB="8890"/>
                </a:tc>
                <a:extLst>
                  <a:ext uri="{0D108BD9-81ED-4DB2-BD59-A6C34878D82A}">
                    <a16:rowId xmlns:a16="http://schemas.microsoft.com/office/drawing/2014/main" val="151692430"/>
                  </a:ext>
                </a:extLst>
              </a:tr>
              <a:tr h="203200">
                <a:tc>
                  <a:txBody>
                    <a:bodyPr/>
                    <a:lstStyle/>
                    <a:p>
                      <a:pPr marL="0" marR="0" indent="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Within interchange area (freeways only)</a:t>
                      </a:r>
                    </a:p>
                  </a:txBody>
                  <a:tcPr marL="54610" marR="54610" marT="8890" marB="8890"/>
                </a:tc>
                <a:tc>
                  <a:txBody>
                    <a:bodyPr/>
                    <a:lstStyle/>
                    <a:p>
                      <a:pPr marL="457200" marR="0" indent="-22860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No relevant variable available</a:t>
                      </a:r>
                    </a:p>
                  </a:txBody>
                  <a:tcPr marL="54610" marR="54610" marT="8890" marB="8890"/>
                </a:tc>
                <a:extLst>
                  <a:ext uri="{0D108BD9-81ED-4DB2-BD59-A6C34878D82A}">
                    <a16:rowId xmlns:a16="http://schemas.microsoft.com/office/drawing/2014/main" val="626929821"/>
                  </a:ext>
                </a:extLst>
              </a:tr>
              <a:tr h="222250">
                <a:tc gridSpan="2">
                  <a:txBody>
                    <a:bodyPr/>
                    <a:lstStyle/>
                    <a:p>
                      <a:pPr algn="ctr"/>
                      <a:r>
                        <a:rPr lang="en-US" sz="1400" b="1" kern="1200" dirty="0" smtClean="0">
                          <a:solidFill>
                            <a:schemeClr val="dk1"/>
                          </a:solidFill>
                          <a:effectLst/>
                          <a:latin typeface="Arial" panose="020B0604020202020204" pitchFamily="34" charset="0"/>
                          <a:ea typeface="+mn-ea"/>
                          <a:cs typeface="Arial" panose="020B0604020202020204" pitchFamily="34" charset="0"/>
                        </a:rPr>
                        <a:t>Intersections</a:t>
                      </a:r>
                      <a:endParaRPr lang="en-US" sz="1400" b="1" dirty="0">
                        <a:latin typeface="Arial" panose="020B0604020202020204" pitchFamily="34"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119031951"/>
                  </a:ext>
                </a:extLst>
              </a:tr>
              <a:tr h="219710">
                <a:tc>
                  <a:txBody>
                    <a:bodyPr/>
                    <a:lstStyle/>
                    <a:p>
                      <a:pPr marL="0" marR="0" indent="0">
                        <a:spcBef>
                          <a:spcPts val="0"/>
                        </a:spcBef>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Area type</a:t>
                      </a:r>
                    </a:p>
                  </a:txBody>
                  <a:tcPr marL="54610" marR="54610" marT="8890" marB="8890" anchor="ctr"/>
                </a:tc>
                <a:tc>
                  <a:txBody>
                    <a:bodyPr/>
                    <a:lstStyle/>
                    <a:p>
                      <a:pPr marL="457200" marR="0" indent="-22860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No relevant variable available</a:t>
                      </a:r>
                    </a:p>
                  </a:txBody>
                  <a:tcPr marL="54610" marR="54610" marT="8890" marB="8890" anchor="ctr"/>
                </a:tc>
                <a:extLst>
                  <a:ext uri="{0D108BD9-81ED-4DB2-BD59-A6C34878D82A}">
                    <a16:rowId xmlns:a16="http://schemas.microsoft.com/office/drawing/2014/main" val="40807120"/>
                  </a:ext>
                </a:extLst>
              </a:tr>
              <a:tr h="367898">
                <a:tc>
                  <a:txBody>
                    <a:bodyPr/>
                    <a:lstStyle/>
                    <a:p>
                      <a:pPr marL="0" marR="0" indent="0">
                        <a:spcBef>
                          <a:spcPts val="0"/>
                        </a:spcBef>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Number of intersection legs</a:t>
                      </a:r>
                    </a:p>
                  </a:txBody>
                  <a:tcPr marL="54610" marR="54610" marT="8890" marB="8890" anchor="ctr"/>
                </a:tc>
                <a:tc>
                  <a:txBody>
                    <a:bodyPr/>
                    <a:lstStyle/>
                    <a:p>
                      <a:pPr marL="457200" marR="0" indent="-22860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Intersection/Junction Number of Legs</a:t>
                      </a:r>
                    </a:p>
                    <a:p>
                      <a:pPr marL="457200" marR="0" indent="-22860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Intersection/Junction Geometry (FDE)</a:t>
                      </a:r>
                    </a:p>
                  </a:txBody>
                  <a:tcPr marL="54610" marR="54610" marT="8890" marB="8890" anchor="ctr"/>
                </a:tc>
                <a:extLst>
                  <a:ext uri="{0D108BD9-81ED-4DB2-BD59-A6C34878D82A}">
                    <a16:rowId xmlns:a16="http://schemas.microsoft.com/office/drawing/2014/main" val="660284738"/>
                  </a:ext>
                </a:extLst>
              </a:tr>
              <a:tr h="184552">
                <a:tc>
                  <a:txBody>
                    <a:bodyPr/>
                    <a:lstStyle/>
                    <a:p>
                      <a:pPr marL="0" marR="0" indent="0">
                        <a:spcBef>
                          <a:spcPts val="0"/>
                        </a:spcBef>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Type of traffic control</a:t>
                      </a:r>
                    </a:p>
                  </a:txBody>
                  <a:tcPr marL="54610" marR="54610" marT="8890" marB="8890" anchor="ctr"/>
                </a:tc>
                <a:tc>
                  <a:txBody>
                    <a:bodyPr/>
                    <a:lstStyle/>
                    <a:p>
                      <a:pPr marL="457200" marR="0" indent="-22860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Intersection/Junctional Traffic Control (FDE)</a:t>
                      </a:r>
                    </a:p>
                  </a:txBody>
                  <a:tcPr marL="54610" marR="54610" marT="8890" marB="8890" anchor="ctr"/>
                </a:tc>
                <a:extLst>
                  <a:ext uri="{0D108BD9-81ED-4DB2-BD59-A6C34878D82A}">
                    <a16:rowId xmlns:a16="http://schemas.microsoft.com/office/drawing/2014/main" val="1111333504"/>
                  </a:ext>
                </a:extLst>
              </a:tr>
            </a:tbl>
          </a:graphicData>
        </a:graphic>
      </p:graphicFrame>
      <p:sp>
        <p:nvSpPr>
          <p:cNvPr id="7" name="TextBox 6"/>
          <p:cNvSpPr txBox="1"/>
          <p:nvPr/>
        </p:nvSpPr>
        <p:spPr>
          <a:xfrm>
            <a:off x="1973253" y="2744608"/>
            <a:ext cx="5202065" cy="307777"/>
          </a:xfrm>
          <a:prstGeom prst="rect">
            <a:avLst/>
          </a:prstGeom>
          <a:noFill/>
        </p:spPr>
        <p:txBody>
          <a:bodyPr wrap="none" rtlCol="0">
            <a:spAutoFit/>
          </a:bodyPr>
          <a:lstStyle/>
          <a:p>
            <a:r>
              <a:rPr lang="en-US" sz="1400" dirty="0" smtClean="0"/>
              <a:t>Potential </a:t>
            </a:r>
            <a:r>
              <a:rPr lang="en-US" sz="1400" dirty="0"/>
              <a:t>Inventory Data Elements for Network Screening </a:t>
            </a:r>
            <a:r>
              <a:rPr lang="en-US" sz="1400" dirty="0" smtClean="0"/>
              <a:t>SPFs</a:t>
            </a:r>
            <a:endParaRPr lang="en-US" sz="1400" dirty="0"/>
          </a:p>
        </p:txBody>
      </p:sp>
    </p:spTree>
    <p:extLst>
      <p:ext uri="{BB962C8B-B14F-4D97-AF65-F5344CB8AC3E}">
        <p14:creationId xmlns:p14="http://schemas.microsoft.com/office/powerpoint/2010/main" val="2912494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Application of Safety Performance Functions (SPFs) for Systemic Safety Management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686800" cy="5557726"/>
          </a:xfrm>
        </p:spPr>
        <p:txBody>
          <a:bodyPr>
            <a:normAutofit/>
          </a:bodyPr>
          <a:lstStyle/>
          <a:p>
            <a:r>
              <a:rPr lang="en-US" sz="2400" dirty="0" smtClean="0"/>
              <a:t>SPFs can be used to calculate multiple performance measures such as predicted, expected, or excess crash frequencies of target crashes</a:t>
            </a:r>
          </a:p>
          <a:p>
            <a:endParaRPr lang="en-US" sz="2400" dirty="0" smtClean="0"/>
          </a:p>
          <a:p>
            <a:r>
              <a:rPr lang="en-US" sz="2400" dirty="0" smtClean="0"/>
              <a:t>Agencies may develop SPFs or calibrate existing SPFs for their entire network or portions of network</a:t>
            </a:r>
            <a:endParaRPr lang="en-US" sz="2400" dirty="0"/>
          </a:p>
          <a:p>
            <a:endParaRPr lang="en-US" sz="2400" dirty="0" smtClean="0"/>
          </a:p>
          <a:p>
            <a:r>
              <a:rPr lang="en-US" sz="2400" dirty="0" smtClean="0"/>
              <a:t>Agencies may develop in-house tools or use existing software</a:t>
            </a:r>
          </a:p>
          <a:p>
            <a:pPr lvl="1"/>
            <a:r>
              <a:rPr lang="en-US" sz="2400" dirty="0" err="1" smtClean="0"/>
              <a:t>AASHTOWare</a:t>
            </a:r>
            <a:r>
              <a:rPr lang="en-US" sz="2400" dirty="0" smtClean="0"/>
              <a:t> Safety Analyst</a:t>
            </a:r>
          </a:p>
        </p:txBody>
      </p:sp>
    </p:spTree>
    <p:extLst>
      <p:ext uri="{BB962C8B-B14F-4D97-AF65-F5344CB8AC3E}">
        <p14:creationId xmlns:p14="http://schemas.microsoft.com/office/powerpoint/2010/main" val="835847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Application of Safety Performance Functions (SPFs) for Systemic Safety Management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686800" cy="5557726"/>
          </a:xfrm>
        </p:spPr>
        <p:txBody>
          <a:bodyPr>
            <a:normAutofit/>
          </a:bodyPr>
          <a:lstStyle/>
          <a:p>
            <a:r>
              <a:rPr lang="en-US" sz="2400" dirty="0" smtClean="0"/>
              <a:t>Capabilities of Safety Analyst</a:t>
            </a:r>
          </a:p>
          <a:p>
            <a:pPr lvl="1"/>
            <a:r>
              <a:rPr lang="en-US" dirty="0"/>
              <a:t>Module 1—Network Screening Tool</a:t>
            </a:r>
          </a:p>
          <a:p>
            <a:pPr lvl="1"/>
            <a:r>
              <a:rPr lang="en-US" dirty="0"/>
              <a:t>Module 2—Diagnosis Tool and the Countermeasure Selection Tool</a:t>
            </a:r>
          </a:p>
          <a:p>
            <a:pPr lvl="1"/>
            <a:r>
              <a:rPr lang="en-US" dirty="0"/>
              <a:t>Module 3—Economic Appraisal Tool and the Priority Ranking Tool</a:t>
            </a:r>
          </a:p>
          <a:p>
            <a:pPr lvl="1"/>
            <a:r>
              <a:rPr lang="en-US" dirty="0"/>
              <a:t>Module 4—Countermeasure Evaluation </a:t>
            </a:r>
            <a:r>
              <a:rPr lang="en-US" dirty="0" smtClean="0"/>
              <a:t>Tool</a:t>
            </a:r>
          </a:p>
          <a:p>
            <a:pPr lvl="1"/>
            <a:r>
              <a:rPr lang="en-US" dirty="0" smtClean="0"/>
              <a:t>Module 5—Systemic Site Selection Tool</a:t>
            </a:r>
            <a:endParaRPr lang="en-US" dirty="0"/>
          </a:p>
          <a:p>
            <a:pPr lvl="1"/>
            <a:endParaRPr lang="en-US" sz="2400" dirty="0" smtClean="0"/>
          </a:p>
        </p:txBody>
      </p:sp>
    </p:spTree>
    <p:extLst>
      <p:ext uri="{BB962C8B-B14F-4D97-AF65-F5344CB8AC3E}">
        <p14:creationId xmlns:p14="http://schemas.microsoft.com/office/powerpoint/2010/main" val="3712997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Application of Safety Performance Functions (SPFs) for Systemic Safety Management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4" y="1106917"/>
            <a:ext cx="9137075" cy="5557726"/>
          </a:xfrm>
        </p:spPr>
        <p:txBody>
          <a:bodyPr>
            <a:normAutofit/>
          </a:bodyPr>
          <a:lstStyle/>
          <a:p>
            <a:r>
              <a:rPr lang="en-US" sz="2400" dirty="0" smtClean="0"/>
              <a:t>Input data needs for Safety Analyst</a:t>
            </a:r>
          </a:p>
          <a:p>
            <a:pPr lvl="1"/>
            <a:r>
              <a:rPr lang="en-US" dirty="0" smtClean="0"/>
              <a:t>Required data elements:</a:t>
            </a:r>
          </a:p>
          <a:p>
            <a:pPr lvl="2"/>
            <a:r>
              <a:rPr lang="en-US" sz="1800" dirty="0" smtClean="0"/>
              <a:t>Inventory data for roadway segments, intersections, and ramps</a:t>
            </a:r>
          </a:p>
          <a:p>
            <a:pPr lvl="2"/>
            <a:r>
              <a:rPr lang="en-US" sz="1800" dirty="0" smtClean="0"/>
              <a:t>Traffic volume data</a:t>
            </a:r>
          </a:p>
          <a:p>
            <a:pPr lvl="2"/>
            <a:r>
              <a:rPr lang="en-US" sz="1800" dirty="0" smtClean="0"/>
              <a:t>Crash data</a:t>
            </a:r>
            <a:endParaRPr lang="en-US" sz="1800" dirty="0"/>
          </a:p>
          <a:p>
            <a:pPr lvl="1"/>
            <a:endParaRPr lang="en-US" altLang="en-US" sz="1800" dirty="0" smtClean="0">
              <a:latin typeface="Arial" panose="020B0604020202020204" pitchFamily="34" charset="0"/>
              <a:ea typeface="Times New Roman" panose="02020603050405020304" pitchFamily="18" charset="0"/>
            </a:endParaRPr>
          </a:p>
          <a:p>
            <a:pPr lvl="1"/>
            <a:r>
              <a:rPr lang="en-US" altLang="en-US" dirty="0" smtClean="0">
                <a:latin typeface="Arial" panose="020B0604020202020204" pitchFamily="34" charset="0"/>
                <a:ea typeface="Times New Roman" panose="02020603050405020304" pitchFamily="18" charset="0"/>
              </a:rPr>
              <a:t>Most “</a:t>
            </a:r>
            <a:r>
              <a:rPr lang="en-US" altLang="en-US" dirty="0">
                <a:latin typeface="Arial" panose="020B0604020202020204" pitchFamily="34" charset="0"/>
                <a:ea typeface="Times New Roman" panose="02020603050405020304" pitchFamily="18" charset="0"/>
              </a:rPr>
              <a:t>required” data elements are </a:t>
            </a:r>
            <a:r>
              <a:rPr lang="en-US" altLang="en-US" dirty="0" smtClean="0">
                <a:latin typeface="Arial" panose="020B0604020202020204" pitchFamily="34" charset="0"/>
                <a:ea typeface="Times New Roman" panose="02020603050405020304" pitchFamily="18" charset="0"/>
              </a:rPr>
              <a:t>Fundamental Data Elements (FDEs)</a:t>
            </a:r>
          </a:p>
          <a:p>
            <a:pPr lvl="2"/>
            <a:r>
              <a:rPr lang="en-US" altLang="en-US" sz="1800" dirty="0" smtClean="0">
                <a:latin typeface="Arial" panose="020B0604020202020204" pitchFamily="34" charset="0"/>
                <a:ea typeface="Times New Roman" panose="02020603050405020304" pitchFamily="18" charset="0"/>
              </a:rPr>
              <a:t>States </a:t>
            </a:r>
            <a:r>
              <a:rPr lang="en-US" altLang="en-US" sz="1800" dirty="0">
                <a:latin typeface="Arial" panose="020B0604020202020204" pitchFamily="34" charset="0"/>
                <a:ea typeface="Times New Roman" panose="02020603050405020304" pitchFamily="18" charset="0"/>
              </a:rPr>
              <a:t>are required to have access </a:t>
            </a:r>
            <a:r>
              <a:rPr lang="en-US" altLang="en-US" sz="1800" dirty="0" smtClean="0">
                <a:latin typeface="Arial" panose="020B0604020202020204" pitchFamily="34" charset="0"/>
                <a:ea typeface="Times New Roman" panose="02020603050405020304" pitchFamily="18" charset="0"/>
              </a:rPr>
              <a:t>to complete </a:t>
            </a:r>
            <a:r>
              <a:rPr lang="en-US" altLang="en-US" sz="1800" dirty="0">
                <a:latin typeface="Arial" panose="020B0604020202020204" pitchFamily="34" charset="0"/>
                <a:ea typeface="Times New Roman" panose="02020603050405020304" pitchFamily="18" charset="0"/>
              </a:rPr>
              <a:t>collection of </a:t>
            </a:r>
            <a:r>
              <a:rPr lang="en-US" altLang="en-US" sz="1800" dirty="0" smtClean="0">
                <a:latin typeface="Arial" panose="020B0604020202020204" pitchFamily="34" charset="0"/>
                <a:ea typeface="Times New Roman" panose="02020603050405020304" pitchFamily="18" charset="0"/>
              </a:rPr>
              <a:t>MIRE </a:t>
            </a:r>
            <a:r>
              <a:rPr lang="en-US" altLang="en-US" sz="1800" dirty="0">
                <a:latin typeface="Arial" panose="020B0604020202020204" pitchFamily="34" charset="0"/>
                <a:ea typeface="Times New Roman" panose="02020603050405020304" pitchFamily="18" charset="0"/>
              </a:rPr>
              <a:t>FDEs on all public roads by September 30, 2026</a:t>
            </a:r>
            <a:r>
              <a:rPr lang="en-US" altLang="en-US" sz="800" dirty="0">
                <a:latin typeface="Arial" panose="020B0604020202020204" pitchFamily="34" charset="0"/>
              </a:rPr>
              <a:t> </a:t>
            </a:r>
            <a:endParaRPr lang="en-US" altLang="en-US" sz="2800" dirty="0">
              <a:latin typeface="Arial" panose="020B0604020202020204" pitchFamily="34" charset="0"/>
            </a:endParaRPr>
          </a:p>
          <a:p>
            <a:pPr lvl="1"/>
            <a:endParaRPr lang="en-US" sz="1800" dirty="0" smtClean="0"/>
          </a:p>
        </p:txBody>
      </p:sp>
    </p:spTree>
    <p:extLst>
      <p:ext uri="{BB962C8B-B14F-4D97-AF65-F5344CB8AC3E}">
        <p14:creationId xmlns:p14="http://schemas.microsoft.com/office/powerpoint/2010/main" val="350519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2513" y="1606545"/>
            <a:ext cx="2866490" cy="707886"/>
          </a:xfrm>
          <a:prstGeom prst="rect">
            <a:avLst/>
          </a:prstGeom>
          <a:noFill/>
        </p:spPr>
        <p:txBody>
          <a:bodyPr wrap="none" rtlCol="0">
            <a:spAutoFit/>
          </a:bodyPr>
          <a:lstStyle/>
          <a:p>
            <a:pPr algn="ctr"/>
            <a:r>
              <a:rPr lang="en-US" sz="4000" dirty="0" smtClean="0">
                <a:solidFill>
                  <a:schemeClr val="tx2"/>
                </a:solidFill>
              </a:rPr>
              <a:t>Introduction</a:t>
            </a:r>
            <a:endParaRPr lang="en-US" sz="4000" dirty="0">
              <a:solidFill>
                <a:schemeClr val="tx2"/>
              </a:solidFill>
            </a:endParaRPr>
          </a:p>
        </p:txBody>
      </p:sp>
      <p:sp>
        <p:nvSpPr>
          <p:cNvPr id="3" name="Date Placeholder 3"/>
          <p:cNvSpPr txBox="1">
            <a:spLocks/>
          </p:cNvSpPr>
          <p:nvPr/>
        </p:nvSpPr>
        <p:spPr>
          <a:xfrm>
            <a:off x="0" y="6405563"/>
            <a:ext cx="2133600" cy="32385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defRPr/>
            </a:pPr>
            <a:fld id="{2C50CC95-E9CA-44E5-A879-4E5AE6948307}" type="datetime1">
              <a:rPr lang="en-US" sz="1000" smtClean="0">
                <a:solidFill>
                  <a:schemeClr val="bg1"/>
                </a:solidFill>
              </a:rPr>
              <a:pPr>
                <a:defRPr/>
              </a:pPr>
              <a:t>12/11/2020</a:t>
            </a:fld>
            <a:endParaRPr lang="en-US" sz="1000" dirty="0">
              <a:solidFill>
                <a:schemeClr val="bg1"/>
              </a:solidFill>
            </a:endParaRPr>
          </a:p>
        </p:txBody>
      </p:sp>
    </p:spTree>
    <p:extLst>
      <p:ext uri="{BB962C8B-B14F-4D97-AF65-F5344CB8AC3E}">
        <p14:creationId xmlns:p14="http://schemas.microsoft.com/office/powerpoint/2010/main" val="2520108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Application of Safety Performance Functions (SPFs) for Systemic Safety Management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4" y="1106917"/>
            <a:ext cx="9137075" cy="5557726"/>
          </a:xfrm>
        </p:spPr>
        <p:txBody>
          <a:bodyPr>
            <a:normAutofit/>
          </a:bodyPr>
          <a:lstStyle/>
          <a:p>
            <a:r>
              <a:rPr lang="en-US" sz="2400" dirty="0" smtClean="0"/>
              <a:t>Input data needs for Safety Analyst</a:t>
            </a:r>
          </a:p>
          <a:p>
            <a:pPr marL="457200" lvl="1" indent="0">
              <a:buNone/>
            </a:pPr>
            <a:endParaRPr lang="en-US" sz="1800" dirty="0" smtClean="0"/>
          </a:p>
        </p:txBody>
      </p:sp>
      <p:graphicFrame>
        <p:nvGraphicFramePr>
          <p:cNvPr id="4" name="Table 3"/>
          <p:cNvGraphicFramePr>
            <a:graphicFrameLocks noGrp="1"/>
          </p:cNvGraphicFramePr>
          <p:nvPr>
            <p:extLst/>
          </p:nvPr>
        </p:nvGraphicFramePr>
        <p:xfrm>
          <a:off x="1491911" y="1941330"/>
          <a:ext cx="6184230" cy="4324533"/>
        </p:xfrm>
        <a:graphic>
          <a:graphicData uri="http://schemas.openxmlformats.org/drawingml/2006/table">
            <a:tbl>
              <a:tblPr firstRow="1" bandRow="1">
                <a:tableStyleId>{5C22544A-7EE6-4342-B048-85BDC9FD1C3A}</a:tableStyleId>
              </a:tblPr>
              <a:tblGrid>
                <a:gridCol w="2652676">
                  <a:extLst>
                    <a:ext uri="{9D8B030D-6E8A-4147-A177-3AD203B41FA5}">
                      <a16:colId xmlns:a16="http://schemas.microsoft.com/office/drawing/2014/main" val="3679983350"/>
                    </a:ext>
                  </a:extLst>
                </a:gridCol>
                <a:gridCol w="3531554">
                  <a:extLst>
                    <a:ext uri="{9D8B030D-6E8A-4147-A177-3AD203B41FA5}">
                      <a16:colId xmlns:a16="http://schemas.microsoft.com/office/drawing/2014/main" val="2184855115"/>
                    </a:ext>
                  </a:extLst>
                </a:gridCol>
              </a:tblGrid>
              <a:tr h="253047">
                <a:tc>
                  <a:txBody>
                    <a:bodyPr/>
                    <a:lstStyle/>
                    <a:p>
                      <a:pPr marL="0" marR="0" algn="ctr">
                        <a:lnSpc>
                          <a:spcPct val="110000"/>
                        </a:lnSpc>
                        <a:spcBef>
                          <a:spcPts val="0"/>
                        </a:spcBef>
                        <a:spcAft>
                          <a:spcPts val="0"/>
                        </a:spcAft>
                      </a:pPr>
                      <a:r>
                        <a:rPr lang="en-US" sz="900" b="1" dirty="0">
                          <a:effectLst/>
                          <a:latin typeface="Arial Bold" panose="020B0704020202020204" pitchFamily="34" charset="0"/>
                          <a:ea typeface="Times New Roman" panose="02020603050405020304" pitchFamily="18" charset="0"/>
                          <a:cs typeface="Arial" panose="020B0604020202020204" pitchFamily="34" charset="0"/>
                        </a:rPr>
                        <a:t>Data Element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lnSpc>
                          <a:spcPct val="110000"/>
                        </a:lnSpc>
                        <a:spcBef>
                          <a:spcPts val="0"/>
                        </a:spcBef>
                        <a:spcAft>
                          <a:spcPts val="0"/>
                        </a:spcAft>
                      </a:pPr>
                      <a:r>
                        <a:rPr lang="en-US" sz="900" b="1" dirty="0">
                          <a:effectLst/>
                          <a:latin typeface="Arial Bold" panose="020B0704020202020204" pitchFamily="34" charset="0"/>
                          <a:ea typeface="Times New Roman" panose="02020603050405020304" pitchFamily="18" charset="0"/>
                          <a:cs typeface="Arial" panose="020B0604020202020204" pitchFamily="34" charset="0"/>
                        </a:rPr>
                        <a:t>Description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076355157"/>
                  </a:ext>
                </a:extLst>
              </a:tr>
              <a:tr h="276726">
                <a:tc gridSpan="2">
                  <a:txBody>
                    <a:bodyPr/>
                    <a:lstStyle/>
                    <a:p>
                      <a:pPr algn="ctr"/>
                      <a:r>
                        <a:rPr lang="en-US" sz="1100" b="1" kern="1200" dirty="0" smtClean="0">
                          <a:solidFill>
                            <a:schemeClr val="dk1"/>
                          </a:solidFill>
                          <a:effectLst/>
                          <a:latin typeface="+mn-lt"/>
                          <a:ea typeface="+mn-ea"/>
                          <a:cs typeface="+mn-cs"/>
                        </a:rPr>
                        <a:t>Roadway Segment Data</a:t>
                      </a:r>
                      <a:endParaRPr lang="en-US" sz="1100" dirty="0"/>
                    </a:p>
                  </a:txBody>
                  <a:tcPr/>
                </a:tc>
                <a:tc hMerge="1">
                  <a:txBody>
                    <a:bodyPr/>
                    <a:lstStyle/>
                    <a:p>
                      <a:endParaRPr lang="en-US" dirty="0"/>
                    </a:p>
                  </a:txBody>
                  <a:tcPr/>
                </a:tc>
                <a:extLst>
                  <a:ext uri="{0D108BD9-81ED-4DB2-BD59-A6C34878D82A}">
                    <a16:rowId xmlns:a16="http://schemas.microsoft.com/office/drawing/2014/main" val="765014867"/>
                  </a:ext>
                </a:extLst>
              </a:tr>
              <a:tr h="370840">
                <a:tc>
                  <a:txBody>
                    <a:bodyPr/>
                    <a:lstStyle/>
                    <a:p>
                      <a:pPr marL="0" marR="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Segment ID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(MIRE FDE)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This item is a unique, agency-specific, identifier for the roadway segment.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tc>
                <a:extLst>
                  <a:ext uri="{0D108BD9-81ED-4DB2-BD59-A6C34878D82A}">
                    <a16:rowId xmlns:a16="http://schemas.microsoft.com/office/drawing/2014/main" val="433271759"/>
                  </a:ext>
                </a:extLst>
              </a:tr>
              <a:tr h="370840">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Route Type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(MIRE FDE)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The value of this item is the category of the route where the site is located. This item should be included whether it is part of the location identifier or not, as searches may be conducted separately on this item. Default values include: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a:effectLst/>
                          <a:latin typeface="Arial" panose="020B0604020202020204" pitchFamily="34" charset="0"/>
                          <a:ea typeface="Times New Roman" panose="02020603050405020304" pitchFamily="18" charset="0"/>
                          <a:cs typeface="Times New Roman" panose="02020603050405020304" pitchFamily="18" charset="0"/>
                        </a:rPr>
                        <a:t>Interstate - Route category interstate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a:effectLst/>
                          <a:latin typeface="Arial" panose="020B0604020202020204" pitchFamily="34" charset="0"/>
                          <a:ea typeface="Times New Roman" panose="02020603050405020304" pitchFamily="18" charset="0"/>
                          <a:cs typeface="Times New Roman" panose="02020603050405020304" pitchFamily="18" charset="0"/>
                        </a:rPr>
                        <a:t>US route - Route category US route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a:effectLst/>
                          <a:latin typeface="Arial" panose="020B0604020202020204" pitchFamily="34" charset="0"/>
                          <a:ea typeface="Times New Roman" panose="02020603050405020304" pitchFamily="18" charset="0"/>
                          <a:cs typeface="Times New Roman" panose="02020603050405020304" pitchFamily="18" charset="0"/>
                        </a:rPr>
                        <a:t>State route - Route category state route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a:effectLst/>
                          <a:latin typeface="Arial" panose="020B0604020202020204" pitchFamily="34" charset="0"/>
                          <a:ea typeface="Times New Roman" panose="02020603050405020304" pitchFamily="18" charset="0"/>
                          <a:cs typeface="Times New Roman" panose="02020603050405020304" pitchFamily="18" charset="0"/>
                        </a:rPr>
                        <a:t>Business route - Route category business route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a:effectLst/>
                          <a:latin typeface="Arial" panose="020B0604020202020204" pitchFamily="34" charset="0"/>
                          <a:ea typeface="Times New Roman" panose="02020603050405020304" pitchFamily="18" charset="0"/>
                          <a:cs typeface="Times New Roman" panose="02020603050405020304" pitchFamily="18" charset="0"/>
                        </a:rPr>
                        <a:t>Business loop - Route category business loop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a:effectLst/>
                          <a:latin typeface="Arial" panose="020B0604020202020204" pitchFamily="34" charset="0"/>
                          <a:ea typeface="Times New Roman" panose="02020603050405020304" pitchFamily="18" charset="0"/>
                          <a:cs typeface="Times New Roman" panose="02020603050405020304" pitchFamily="18" charset="0"/>
                        </a:rPr>
                        <a:t>Spur route - Route category spur route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a:effectLst/>
                          <a:latin typeface="Arial" panose="020B0604020202020204" pitchFamily="34" charset="0"/>
                          <a:ea typeface="Times New Roman" panose="02020603050405020304" pitchFamily="18" charset="0"/>
                          <a:cs typeface="Times New Roman" panose="02020603050405020304" pitchFamily="18" charset="0"/>
                        </a:rPr>
                        <a:t>County road - Route category county road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a:effectLst/>
                          <a:latin typeface="Arial" panose="020B0604020202020204" pitchFamily="34" charset="0"/>
                          <a:ea typeface="Times New Roman" panose="02020603050405020304" pitchFamily="18" charset="0"/>
                          <a:cs typeface="Times New Roman" panose="02020603050405020304" pitchFamily="18" charset="0"/>
                        </a:rPr>
                        <a:t>Township road - Route category township road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a:effectLst/>
                          <a:latin typeface="Arial" panose="020B0604020202020204" pitchFamily="34" charset="0"/>
                          <a:ea typeface="Times New Roman" panose="02020603050405020304" pitchFamily="18" charset="0"/>
                          <a:cs typeface="Times New Roman" panose="02020603050405020304" pitchFamily="18" charset="0"/>
                        </a:rPr>
                        <a:t>Local road - Route category local road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a:effectLst/>
                          <a:latin typeface="Arial" panose="020B0604020202020204" pitchFamily="34" charset="0"/>
                          <a:ea typeface="Times New Roman" panose="02020603050405020304" pitchFamily="18" charset="0"/>
                          <a:cs typeface="Times New Roman" panose="02020603050405020304" pitchFamily="18" charset="0"/>
                        </a:rPr>
                        <a:t>Other - Route category other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a:effectLst/>
                          <a:latin typeface="Arial" panose="020B0604020202020204" pitchFamily="34" charset="0"/>
                          <a:ea typeface="Times New Roman" panose="02020603050405020304" pitchFamily="18" charset="0"/>
                          <a:cs typeface="Times New Roman" panose="02020603050405020304" pitchFamily="18" charset="0"/>
                        </a:rPr>
                        <a:t>Unknown - Route category unknown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tc>
                <a:extLst>
                  <a:ext uri="{0D108BD9-81ED-4DB2-BD59-A6C34878D82A}">
                    <a16:rowId xmlns:a16="http://schemas.microsoft.com/office/drawing/2014/main" val="3746395658"/>
                  </a:ext>
                </a:extLst>
              </a:tr>
              <a:tr h="370840">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Route Name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(MIRE FDE)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The value of this item is the number or name of the route where the site is located. Where routes overlap, the more important route type and the corresponding lower route number normally take precedence. For routes without numbers, the road or street name should be used.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tc>
                <a:extLst>
                  <a:ext uri="{0D108BD9-81ED-4DB2-BD59-A6C34878D82A}">
                    <a16:rowId xmlns:a16="http://schemas.microsoft.com/office/drawing/2014/main" val="3836437911"/>
                  </a:ext>
                </a:extLst>
              </a:tr>
              <a:tr h="370840">
                <a:tc>
                  <a:txBody>
                    <a:bodyPr/>
                    <a:lstStyle/>
                    <a:p>
                      <a:pPr marL="0" marR="0">
                        <a:spcBef>
                          <a:spcPts val="0"/>
                        </a:spcBef>
                        <a:spcAft>
                          <a:spcPts val="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Segment ID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(MIRE FDE)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spcBef>
                          <a:spcPts val="0"/>
                        </a:spcBef>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This item is a unique, agency-specific, identifier for the roadway segment.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tc>
                <a:extLst>
                  <a:ext uri="{0D108BD9-81ED-4DB2-BD59-A6C34878D82A}">
                    <a16:rowId xmlns:a16="http://schemas.microsoft.com/office/drawing/2014/main" val="1816653111"/>
                  </a:ext>
                </a:extLst>
              </a:tr>
            </a:tbl>
          </a:graphicData>
        </a:graphic>
      </p:graphicFrame>
      <p:sp>
        <p:nvSpPr>
          <p:cNvPr id="7" name="TextBox 6"/>
          <p:cNvSpPr txBox="1"/>
          <p:nvPr/>
        </p:nvSpPr>
        <p:spPr>
          <a:xfrm>
            <a:off x="3100510" y="1664331"/>
            <a:ext cx="2967031" cy="276999"/>
          </a:xfrm>
          <a:prstGeom prst="rect">
            <a:avLst/>
          </a:prstGeom>
          <a:noFill/>
        </p:spPr>
        <p:txBody>
          <a:bodyPr wrap="none" rtlCol="0">
            <a:spAutoFit/>
          </a:bodyPr>
          <a:lstStyle/>
          <a:p>
            <a:r>
              <a:rPr lang="en-US" sz="1200" dirty="0" smtClean="0"/>
              <a:t>Required </a:t>
            </a:r>
            <a:r>
              <a:rPr lang="en-US" sz="1200" dirty="0"/>
              <a:t>Safety Analyst Data Elements</a:t>
            </a:r>
          </a:p>
        </p:txBody>
      </p:sp>
    </p:spTree>
    <p:extLst>
      <p:ext uri="{BB962C8B-B14F-4D97-AF65-F5344CB8AC3E}">
        <p14:creationId xmlns:p14="http://schemas.microsoft.com/office/powerpoint/2010/main" val="1059490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Application of Safety Performance Functions (SPFs) for Systemic Safety Management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4" y="1106917"/>
            <a:ext cx="9137075" cy="5557726"/>
          </a:xfrm>
        </p:spPr>
        <p:txBody>
          <a:bodyPr>
            <a:normAutofit/>
          </a:bodyPr>
          <a:lstStyle/>
          <a:p>
            <a:r>
              <a:rPr lang="en-US" dirty="0"/>
              <a:t>Sample Safety Analyst </a:t>
            </a:r>
            <a:r>
              <a:rPr lang="en-US" dirty="0" smtClean="0"/>
              <a:t>systemic site selection</a:t>
            </a:r>
            <a:r>
              <a:rPr lang="en-US" dirty="0"/>
              <a:t>: </a:t>
            </a:r>
            <a:r>
              <a:rPr lang="en-US" dirty="0" smtClean="0"/>
              <a:t>network screening results</a:t>
            </a:r>
            <a:endParaRPr lang="en-US" sz="1800" dirty="0" smtClean="0"/>
          </a:p>
        </p:txBody>
      </p:sp>
      <p:graphicFrame>
        <p:nvGraphicFramePr>
          <p:cNvPr id="4" name="Table 3"/>
          <p:cNvGraphicFramePr>
            <a:graphicFrameLocks noGrp="1"/>
          </p:cNvGraphicFramePr>
          <p:nvPr>
            <p:extLst>
              <p:ext uri="{D42A27DB-BD31-4B8C-83A1-F6EECF244321}">
                <p14:modId xmlns:p14="http://schemas.microsoft.com/office/powerpoint/2010/main" val="3559961156"/>
              </p:ext>
            </p:extLst>
          </p:nvPr>
        </p:nvGraphicFramePr>
        <p:xfrm>
          <a:off x="216970" y="1813306"/>
          <a:ext cx="8696843" cy="4061555"/>
        </p:xfrm>
        <a:graphic>
          <a:graphicData uri="http://schemas.openxmlformats.org/drawingml/2006/table">
            <a:tbl>
              <a:tblPr firstRow="1" firstCol="1" bandRow="1">
                <a:tableStyleId>{5C22544A-7EE6-4342-B048-85BDC9FD1C3A}</a:tableStyleId>
              </a:tblPr>
              <a:tblGrid>
                <a:gridCol w="400659">
                  <a:extLst>
                    <a:ext uri="{9D8B030D-6E8A-4147-A177-3AD203B41FA5}">
                      <a16:colId xmlns:a16="http://schemas.microsoft.com/office/drawing/2014/main" val="527775785"/>
                    </a:ext>
                  </a:extLst>
                </a:gridCol>
                <a:gridCol w="228948">
                  <a:extLst>
                    <a:ext uri="{9D8B030D-6E8A-4147-A177-3AD203B41FA5}">
                      <a16:colId xmlns:a16="http://schemas.microsoft.com/office/drawing/2014/main" val="3359207300"/>
                    </a:ext>
                  </a:extLst>
                </a:gridCol>
                <a:gridCol w="572369">
                  <a:extLst>
                    <a:ext uri="{9D8B030D-6E8A-4147-A177-3AD203B41FA5}">
                      <a16:colId xmlns:a16="http://schemas.microsoft.com/office/drawing/2014/main" val="3908399949"/>
                    </a:ext>
                  </a:extLst>
                </a:gridCol>
                <a:gridCol w="286185">
                  <a:extLst>
                    <a:ext uri="{9D8B030D-6E8A-4147-A177-3AD203B41FA5}">
                      <a16:colId xmlns:a16="http://schemas.microsoft.com/office/drawing/2014/main" val="332962220"/>
                    </a:ext>
                  </a:extLst>
                </a:gridCol>
                <a:gridCol w="343422">
                  <a:extLst>
                    <a:ext uri="{9D8B030D-6E8A-4147-A177-3AD203B41FA5}">
                      <a16:colId xmlns:a16="http://schemas.microsoft.com/office/drawing/2014/main" val="1949848095"/>
                    </a:ext>
                  </a:extLst>
                </a:gridCol>
                <a:gridCol w="343422">
                  <a:extLst>
                    <a:ext uri="{9D8B030D-6E8A-4147-A177-3AD203B41FA5}">
                      <a16:colId xmlns:a16="http://schemas.microsoft.com/office/drawing/2014/main" val="994655265"/>
                    </a:ext>
                  </a:extLst>
                </a:gridCol>
                <a:gridCol w="343422">
                  <a:extLst>
                    <a:ext uri="{9D8B030D-6E8A-4147-A177-3AD203B41FA5}">
                      <a16:colId xmlns:a16="http://schemas.microsoft.com/office/drawing/2014/main" val="4012604393"/>
                    </a:ext>
                  </a:extLst>
                </a:gridCol>
                <a:gridCol w="343422">
                  <a:extLst>
                    <a:ext uri="{9D8B030D-6E8A-4147-A177-3AD203B41FA5}">
                      <a16:colId xmlns:a16="http://schemas.microsoft.com/office/drawing/2014/main" val="2494425787"/>
                    </a:ext>
                  </a:extLst>
                </a:gridCol>
                <a:gridCol w="400659">
                  <a:extLst>
                    <a:ext uri="{9D8B030D-6E8A-4147-A177-3AD203B41FA5}">
                      <a16:colId xmlns:a16="http://schemas.microsoft.com/office/drawing/2014/main" val="2047804323"/>
                    </a:ext>
                  </a:extLst>
                </a:gridCol>
                <a:gridCol w="400659">
                  <a:extLst>
                    <a:ext uri="{9D8B030D-6E8A-4147-A177-3AD203B41FA5}">
                      <a16:colId xmlns:a16="http://schemas.microsoft.com/office/drawing/2014/main" val="3158200280"/>
                    </a:ext>
                  </a:extLst>
                </a:gridCol>
                <a:gridCol w="400659">
                  <a:extLst>
                    <a:ext uri="{9D8B030D-6E8A-4147-A177-3AD203B41FA5}">
                      <a16:colId xmlns:a16="http://schemas.microsoft.com/office/drawing/2014/main" val="3671315316"/>
                    </a:ext>
                  </a:extLst>
                </a:gridCol>
                <a:gridCol w="343422">
                  <a:extLst>
                    <a:ext uri="{9D8B030D-6E8A-4147-A177-3AD203B41FA5}">
                      <a16:colId xmlns:a16="http://schemas.microsoft.com/office/drawing/2014/main" val="1028928919"/>
                    </a:ext>
                  </a:extLst>
                </a:gridCol>
                <a:gridCol w="343422">
                  <a:extLst>
                    <a:ext uri="{9D8B030D-6E8A-4147-A177-3AD203B41FA5}">
                      <a16:colId xmlns:a16="http://schemas.microsoft.com/office/drawing/2014/main" val="2022653028"/>
                    </a:ext>
                  </a:extLst>
                </a:gridCol>
                <a:gridCol w="400659">
                  <a:extLst>
                    <a:ext uri="{9D8B030D-6E8A-4147-A177-3AD203B41FA5}">
                      <a16:colId xmlns:a16="http://schemas.microsoft.com/office/drawing/2014/main" val="653150676"/>
                    </a:ext>
                  </a:extLst>
                </a:gridCol>
                <a:gridCol w="400659">
                  <a:extLst>
                    <a:ext uri="{9D8B030D-6E8A-4147-A177-3AD203B41FA5}">
                      <a16:colId xmlns:a16="http://schemas.microsoft.com/office/drawing/2014/main" val="1008863524"/>
                    </a:ext>
                  </a:extLst>
                </a:gridCol>
                <a:gridCol w="343422">
                  <a:extLst>
                    <a:ext uri="{9D8B030D-6E8A-4147-A177-3AD203B41FA5}">
                      <a16:colId xmlns:a16="http://schemas.microsoft.com/office/drawing/2014/main" val="1643881631"/>
                    </a:ext>
                  </a:extLst>
                </a:gridCol>
                <a:gridCol w="343422">
                  <a:extLst>
                    <a:ext uri="{9D8B030D-6E8A-4147-A177-3AD203B41FA5}">
                      <a16:colId xmlns:a16="http://schemas.microsoft.com/office/drawing/2014/main" val="885781665"/>
                    </a:ext>
                  </a:extLst>
                </a:gridCol>
                <a:gridCol w="286185">
                  <a:extLst>
                    <a:ext uri="{9D8B030D-6E8A-4147-A177-3AD203B41FA5}">
                      <a16:colId xmlns:a16="http://schemas.microsoft.com/office/drawing/2014/main" val="1825056532"/>
                    </a:ext>
                  </a:extLst>
                </a:gridCol>
                <a:gridCol w="343422">
                  <a:extLst>
                    <a:ext uri="{9D8B030D-6E8A-4147-A177-3AD203B41FA5}">
                      <a16:colId xmlns:a16="http://schemas.microsoft.com/office/drawing/2014/main" val="3753202861"/>
                    </a:ext>
                  </a:extLst>
                </a:gridCol>
                <a:gridCol w="228948">
                  <a:extLst>
                    <a:ext uri="{9D8B030D-6E8A-4147-A177-3AD203B41FA5}">
                      <a16:colId xmlns:a16="http://schemas.microsoft.com/office/drawing/2014/main" val="3566640599"/>
                    </a:ext>
                  </a:extLst>
                </a:gridCol>
                <a:gridCol w="343422">
                  <a:extLst>
                    <a:ext uri="{9D8B030D-6E8A-4147-A177-3AD203B41FA5}">
                      <a16:colId xmlns:a16="http://schemas.microsoft.com/office/drawing/2014/main" val="3260454923"/>
                    </a:ext>
                  </a:extLst>
                </a:gridCol>
                <a:gridCol w="343422">
                  <a:extLst>
                    <a:ext uri="{9D8B030D-6E8A-4147-A177-3AD203B41FA5}">
                      <a16:colId xmlns:a16="http://schemas.microsoft.com/office/drawing/2014/main" val="3797412284"/>
                    </a:ext>
                  </a:extLst>
                </a:gridCol>
                <a:gridCol w="228948">
                  <a:extLst>
                    <a:ext uri="{9D8B030D-6E8A-4147-A177-3AD203B41FA5}">
                      <a16:colId xmlns:a16="http://schemas.microsoft.com/office/drawing/2014/main" val="610259000"/>
                    </a:ext>
                  </a:extLst>
                </a:gridCol>
                <a:gridCol w="683664">
                  <a:extLst>
                    <a:ext uri="{9D8B030D-6E8A-4147-A177-3AD203B41FA5}">
                      <a16:colId xmlns:a16="http://schemas.microsoft.com/office/drawing/2014/main" val="1823855021"/>
                    </a:ext>
                  </a:extLst>
                </a:gridCol>
              </a:tblGrid>
              <a:tr h="92308">
                <a:tc rowSpan="3">
                  <a:txBody>
                    <a:bodyPr/>
                    <a:lstStyle/>
                    <a:p>
                      <a:pPr marL="0" marR="0" algn="ctr">
                        <a:spcBef>
                          <a:spcPts val="0"/>
                        </a:spcBef>
                        <a:spcAft>
                          <a:spcPts val="0"/>
                        </a:spcAft>
                      </a:pPr>
                      <a:r>
                        <a:rPr lang="en-US" sz="600" b="1" dirty="0">
                          <a:solidFill>
                            <a:schemeClr val="tx1"/>
                          </a:solidFill>
                          <a:effectLst/>
                        </a:rPr>
                        <a:t>ID</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rowSpan="3">
                  <a:txBody>
                    <a:bodyPr/>
                    <a:lstStyle/>
                    <a:p>
                      <a:pPr marL="0" marR="0" algn="ctr">
                        <a:spcBef>
                          <a:spcPts val="0"/>
                        </a:spcBef>
                        <a:spcAft>
                          <a:spcPts val="0"/>
                        </a:spcAft>
                      </a:pPr>
                      <a:r>
                        <a:rPr lang="en-US" sz="600" b="1" dirty="0">
                          <a:solidFill>
                            <a:schemeClr val="tx1"/>
                          </a:solidFill>
                          <a:effectLst/>
                        </a:rPr>
                        <a:t>Site Type</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rowSpan="3">
                  <a:txBody>
                    <a:bodyPr/>
                    <a:lstStyle/>
                    <a:p>
                      <a:pPr marL="0" marR="0" algn="ctr">
                        <a:spcBef>
                          <a:spcPts val="0"/>
                        </a:spcBef>
                        <a:spcAft>
                          <a:spcPts val="0"/>
                        </a:spcAft>
                      </a:pPr>
                      <a:r>
                        <a:rPr lang="en-US" sz="600" b="1" dirty="0">
                          <a:solidFill>
                            <a:schemeClr val="tx1"/>
                          </a:solidFill>
                          <a:effectLst/>
                        </a:rPr>
                        <a:t>Site Subtype</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rowSpan="3">
                  <a:txBody>
                    <a:bodyPr/>
                    <a:lstStyle/>
                    <a:p>
                      <a:pPr marL="0" marR="0" algn="ctr">
                        <a:spcBef>
                          <a:spcPts val="0"/>
                        </a:spcBef>
                        <a:spcAft>
                          <a:spcPts val="0"/>
                        </a:spcAft>
                      </a:pPr>
                      <a:r>
                        <a:rPr lang="en-US" sz="600" b="1" dirty="0">
                          <a:solidFill>
                            <a:schemeClr val="tx1"/>
                          </a:solidFill>
                          <a:effectLst/>
                        </a:rPr>
                        <a:t>County</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rowSpan="3">
                  <a:txBody>
                    <a:bodyPr/>
                    <a:lstStyle/>
                    <a:p>
                      <a:pPr marL="0" marR="0" algn="ctr">
                        <a:spcBef>
                          <a:spcPts val="0"/>
                        </a:spcBef>
                        <a:spcAft>
                          <a:spcPts val="0"/>
                        </a:spcAft>
                      </a:pPr>
                      <a:r>
                        <a:rPr lang="en-US" sz="600" b="1" dirty="0">
                          <a:solidFill>
                            <a:schemeClr val="tx1"/>
                          </a:solidFill>
                          <a:effectLst/>
                        </a:rPr>
                        <a:t>Route</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rowSpan="3">
                  <a:txBody>
                    <a:bodyPr/>
                    <a:lstStyle/>
                    <a:p>
                      <a:pPr marL="0" marR="0" algn="ctr">
                        <a:spcBef>
                          <a:spcPts val="0"/>
                        </a:spcBef>
                        <a:spcAft>
                          <a:spcPts val="0"/>
                        </a:spcAft>
                      </a:pPr>
                      <a:r>
                        <a:rPr lang="en-US" sz="600" b="1" dirty="0">
                          <a:solidFill>
                            <a:schemeClr val="tx1"/>
                          </a:solidFill>
                          <a:effectLst/>
                        </a:rPr>
                        <a:t>Site Start Location</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rowSpan="3">
                  <a:txBody>
                    <a:bodyPr/>
                    <a:lstStyle/>
                    <a:p>
                      <a:pPr marL="0" marR="0" algn="ctr">
                        <a:spcBef>
                          <a:spcPts val="0"/>
                        </a:spcBef>
                        <a:spcAft>
                          <a:spcPts val="0"/>
                        </a:spcAft>
                      </a:pPr>
                      <a:r>
                        <a:rPr lang="en-US" sz="600" b="1" dirty="0">
                          <a:solidFill>
                            <a:schemeClr val="tx1"/>
                          </a:solidFill>
                          <a:effectLst/>
                        </a:rPr>
                        <a:t>Site End Location</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rowSpan="3">
                  <a:txBody>
                    <a:bodyPr/>
                    <a:lstStyle/>
                    <a:p>
                      <a:pPr marL="0" marR="0" algn="ctr">
                        <a:spcBef>
                          <a:spcPts val="0"/>
                        </a:spcBef>
                        <a:spcAft>
                          <a:spcPts val="0"/>
                        </a:spcAft>
                      </a:pPr>
                      <a:r>
                        <a:rPr lang="en-US" sz="600" b="1" dirty="0">
                          <a:solidFill>
                            <a:schemeClr val="tx1"/>
                          </a:solidFill>
                          <a:effectLst/>
                        </a:rPr>
                        <a:t>Average Observed Crashes for Entire Site</a:t>
                      </a:r>
                      <a:r>
                        <a:rPr lang="en-US" sz="600" b="1" baseline="30000" dirty="0">
                          <a:solidFill>
                            <a:schemeClr val="tx1"/>
                          </a:solidFill>
                          <a:effectLst/>
                        </a:rPr>
                        <a:t>1</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gridSpan="14">
                  <a:txBody>
                    <a:bodyPr/>
                    <a:lstStyle/>
                    <a:p>
                      <a:pPr marL="0" marR="0" algn="ctr">
                        <a:spcBef>
                          <a:spcPts val="0"/>
                        </a:spcBef>
                        <a:spcAft>
                          <a:spcPts val="0"/>
                        </a:spcAft>
                      </a:pPr>
                      <a:r>
                        <a:rPr lang="en-US" sz="600" b="1" dirty="0">
                          <a:solidFill>
                            <a:schemeClr val="tx1"/>
                          </a:solidFill>
                          <a:effectLst/>
                        </a:rPr>
                        <a:t>Location with Highest Potential for Safety Improvement</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spcBef>
                          <a:spcPts val="0"/>
                        </a:spcBef>
                        <a:spcAft>
                          <a:spcPts val="0"/>
                        </a:spcAft>
                      </a:pPr>
                      <a:r>
                        <a:rPr lang="en-US" sz="600" b="1" dirty="0">
                          <a:solidFill>
                            <a:schemeClr val="tx1"/>
                          </a:solidFill>
                          <a:effectLst/>
                        </a:rPr>
                        <a:t>Rank</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rowSpan="3">
                  <a:txBody>
                    <a:bodyPr/>
                    <a:lstStyle/>
                    <a:p>
                      <a:pPr marL="0" marR="0" algn="ctr">
                        <a:spcBef>
                          <a:spcPts val="0"/>
                        </a:spcBef>
                        <a:spcAft>
                          <a:spcPts val="0"/>
                        </a:spcAft>
                      </a:pPr>
                      <a:r>
                        <a:rPr lang="en-US" sz="600" b="1" dirty="0">
                          <a:solidFill>
                            <a:schemeClr val="tx1"/>
                          </a:solidFill>
                          <a:effectLst/>
                        </a:rPr>
                        <a:t>Additional Windows of Interest</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35046905"/>
                  </a:ext>
                </a:extLst>
              </a:tr>
              <a:tr h="9230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0"/>
                        </a:spcAft>
                      </a:pPr>
                      <a:r>
                        <a:rPr lang="en-US" sz="600" b="1" dirty="0">
                          <a:solidFill>
                            <a:schemeClr val="tx1"/>
                          </a:solidFill>
                          <a:effectLst/>
                        </a:rPr>
                        <a:t>Average Observed Crashes</a:t>
                      </a:r>
                      <a:r>
                        <a:rPr lang="en-US" sz="600" b="1" baseline="30000" dirty="0">
                          <a:solidFill>
                            <a:schemeClr val="tx1"/>
                          </a:solidFill>
                          <a:effectLst/>
                        </a:rPr>
                        <a:t>1</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rowSpan="2">
                  <a:txBody>
                    <a:bodyPr/>
                    <a:lstStyle/>
                    <a:p>
                      <a:pPr marL="0" marR="0" algn="ctr">
                        <a:spcBef>
                          <a:spcPts val="0"/>
                        </a:spcBef>
                        <a:spcAft>
                          <a:spcPts val="0"/>
                        </a:spcAft>
                      </a:pPr>
                      <a:r>
                        <a:rPr lang="en-US" sz="600" b="1" dirty="0">
                          <a:solidFill>
                            <a:schemeClr val="tx1"/>
                          </a:solidFill>
                          <a:effectLst/>
                        </a:rPr>
                        <a:t>Predicted Crash Frequency</a:t>
                      </a:r>
                      <a:r>
                        <a:rPr lang="en-US" sz="600" b="1" baseline="30000" dirty="0">
                          <a:solidFill>
                            <a:schemeClr val="tx1"/>
                          </a:solidFill>
                          <a:effectLst/>
                        </a:rPr>
                        <a:t>1</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gridSpan="4">
                  <a:txBody>
                    <a:bodyPr/>
                    <a:lstStyle/>
                    <a:p>
                      <a:pPr marL="0" marR="0" algn="ctr">
                        <a:spcBef>
                          <a:spcPts val="0"/>
                        </a:spcBef>
                        <a:spcAft>
                          <a:spcPts val="0"/>
                        </a:spcAft>
                      </a:pPr>
                      <a:r>
                        <a:rPr lang="en-US" sz="600" b="1" dirty="0">
                          <a:solidFill>
                            <a:schemeClr val="tx1"/>
                          </a:solidFill>
                          <a:effectLst/>
                        </a:rPr>
                        <a:t>Expected Crash Frequency</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2D8E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600" b="1" dirty="0">
                          <a:solidFill>
                            <a:schemeClr val="tx1"/>
                          </a:solidFill>
                          <a:effectLst/>
                        </a:rPr>
                        <a:t>Excess Crash Frequency</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F92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600" b="1" dirty="0">
                          <a:solidFill>
                            <a:schemeClr val="tx1"/>
                          </a:solidFill>
                          <a:effectLst/>
                        </a:rPr>
                        <a:t>Modified LOSS</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rowSpan="2">
                  <a:txBody>
                    <a:bodyPr/>
                    <a:lstStyle/>
                    <a:p>
                      <a:pPr marL="0" marR="0" algn="ctr">
                        <a:spcBef>
                          <a:spcPts val="0"/>
                        </a:spcBef>
                        <a:spcAft>
                          <a:spcPts val="0"/>
                        </a:spcAft>
                      </a:pPr>
                      <a:r>
                        <a:rPr lang="en-US" sz="600" b="1">
                          <a:solidFill>
                            <a:schemeClr val="tx1"/>
                          </a:solidFill>
                          <a:effectLst/>
                        </a:rPr>
                        <a:t>Start Location</a:t>
                      </a:r>
                      <a:endParaRPr lang="en-US" sz="12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rowSpan="2">
                  <a:txBody>
                    <a:bodyPr/>
                    <a:lstStyle/>
                    <a:p>
                      <a:pPr marL="0" marR="0" algn="ctr">
                        <a:spcBef>
                          <a:spcPts val="0"/>
                        </a:spcBef>
                        <a:spcAft>
                          <a:spcPts val="0"/>
                        </a:spcAft>
                      </a:pPr>
                      <a:r>
                        <a:rPr lang="en-US" sz="600" b="1" dirty="0">
                          <a:solidFill>
                            <a:schemeClr val="tx1"/>
                          </a:solidFill>
                          <a:effectLst/>
                        </a:rPr>
                        <a:t>End Location</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50012005"/>
                  </a:ext>
                </a:extLst>
              </a:tr>
              <a:tr h="27692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600" b="1" dirty="0">
                          <a:solidFill>
                            <a:schemeClr val="tx1"/>
                          </a:solidFill>
                          <a:effectLst/>
                        </a:rPr>
                        <a:t>Expected Frequency</a:t>
                      </a:r>
                      <a:r>
                        <a:rPr lang="en-US" sz="600" b="1" baseline="30000" dirty="0">
                          <a:solidFill>
                            <a:schemeClr val="tx1"/>
                          </a:solidFill>
                          <a:effectLst/>
                        </a:rPr>
                        <a:t>1</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2D8EE"/>
                    </a:solidFill>
                  </a:tcPr>
                </a:tc>
                <a:tc>
                  <a:txBody>
                    <a:bodyPr/>
                    <a:lstStyle/>
                    <a:p>
                      <a:pPr marL="0" marR="0" algn="ctr">
                        <a:spcBef>
                          <a:spcPts val="0"/>
                        </a:spcBef>
                        <a:spcAft>
                          <a:spcPts val="0"/>
                        </a:spcAft>
                      </a:pPr>
                      <a:r>
                        <a:rPr lang="en-US" sz="600" b="1" dirty="0">
                          <a:solidFill>
                            <a:schemeClr val="tx1"/>
                          </a:solidFill>
                          <a:effectLst/>
                        </a:rPr>
                        <a:t>Variance</a:t>
                      </a:r>
                      <a:r>
                        <a:rPr lang="en-US" sz="600" b="1" baseline="30000" dirty="0">
                          <a:solidFill>
                            <a:schemeClr val="tx1"/>
                          </a:solidFill>
                          <a:effectLst/>
                        </a:rPr>
                        <a:t>2</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2D8EE"/>
                    </a:solidFill>
                  </a:tcPr>
                </a:tc>
                <a:tc>
                  <a:txBody>
                    <a:bodyPr/>
                    <a:lstStyle/>
                    <a:p>
                      <a:pPr marL="0" marR="0" algn="ctr">
                        <a:spcBef>
                          <a:spcPts val="0"/>
                        </a:spcBef>
                        <a:spcAft>
                          <a:spcPts val="0"/>
                        </a:spcAft>
                      </a:pPr>
                      <a:r>
                        <a:rPr lang="en-US" sz="600" b="1" dirty="0">
                          <a:solidFill>
                            <a:schemeClr val="tx1"/>
                          </a:solidFill>
                          <a:effectLst/>
                        </a:rPr>
                        <a:t>No. of Fatalities</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2D8EE"/>
                    </a:solidFill>
                  </a:tcPr>
                </a:tc>
                <a:tc>
                  <a:txBody>
                    <a:bodyPr/>
                    <a:lstStyle/>
                    <a:p>
                      <a:pPr marL="0" marR="0" algn="ctr">
                        <a:spcBef>
                          <a:spcPts val="0"/>
                        </a:spcBef>
                        <a:spcAft>
                          <a:spcPts val="0"/>
                        </a:spcAft>
                      </a:pPr>
                      <a:r>
                        <a:rPr lang="en-US" sz="600" b="1" dirty="0">
                          <a:solidFill>
                            <a:schemeClr val="tx1"/>
                          </a:solidFill>
                          <a:effectLst/>
                        </a:rPr>
                        <a:t>No. of Injuries</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2D8EE"/>
                    </a:solidFill>
                  </a:tcPr>
                </a:tc>
                <a:tc>
                  <a:txBody>
                    <a:bodyPr/>
                    <a:lstStyle/>
                    <a:p>
                      <a:pPr marL="0" marR="0" algn="ctr">
                        <a:spcBef>
                          <a:spcPts val="0"/>
                        </a:spcBef>
                        <a:spcAft>
                          <a:spcPts val="0"/>
                        </a:spcAft>
                      </a:pPr>
                      <a:r>
                        <a:rPr lang="en-US" sz="600" b="1" dirty="0">
                          <a:solidFill>
                            <a:schemeClr val="tx1"/>
                          </a:solidFill>
                          <a:effectLst/>
                        </a:rPr>
                        <a:t>Excess Frequency</a:t>
                      </a:r>
                      <a:r>
                        <a:rPr lang="en-US" sz="600" b="1" baseline="30000" dirty="0">
                          <a:solidFill>
                            <a:schemeClr val="tx1"/>
                          </a:solidFill>
                          <a:effectLst/>
                        </a:rPr>
                        <a:t>1</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F927"/>
                    </a:solidFill>
                  </a:tcPr>
                </a:tc>
                <a:tc>
                  <a:txBody>
                    <a:bodyPr/>
                    <a:lstStyle/>
                    <a:p>
                      <a:pPr marL="0" marR="0" algn="ctr">
                        <a:spcBef>
                          <a:spcPts val="0"/>
                        </a:spcBef>
                        <a:spcAft>
                          <a:spcPts val="0"/>
                        </a:spcAft>
                      </a:pPr>
                      <a:r>
                        <a:rPr lang="en-US" sz="600" b="1" dirty="0">
                          <a:solidFill>
                            <a:schemeClr val="tx1"/>
                          </a:solidFill>
                          <a:effectLst/>
                        </a:rPr>
                        <a:t>Variance</a:t>
                      </a:r>
                      <a:r>
                        <a:rPr lang="en-US" sz="600" b="1" baseline="30000" dirty="0">
                          <a:solidFill>
                            <a:schemeClr val="tx1"/>
                          </a:solidFill>
                          <a:effectLst/>
                        </a:rPr>
                        <a:t>2</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F927"/>
                    </a:solidFill>
                  </a:tcPr>
                </a:tc>
                <a:tc>
                  <a:txBody>
                    <a:bodyPr/>
                    <a:lstStyle/>
                    <a:p>
                      <a:pPr marL="0" marR="0" algn="ctr">
                        <a:spcBef>
                          <a:spcPts val="0"/>
                        </a:spcBef>
                        <a:spcAft>
                          <a:spcPts val="0"/>
                        </a:spcAft>
                      </a:pPr>
                      <a:r>
                        <a:rPr lang="en-US" sz="600" b="1" dirty="0">
                          <a:solidFill>
                            <a:schemeClr val="tx1"/>
                          </a:solidFill>
                          <a:effectLst/>
                        </a:rPr>
                        <a:t>No. of Fatalities</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F927"/>
                    </a:solidFill>
                  </a:tcPr>
                </a:tc>
                <a:tc>
                  <a:txBody>
                    <a:bodyPr/>
                    <a:lstStyle/>
                    <a:p>
                      <a:pPr marL="0" marR="0" algn="ctr">
                        <a:spcBef>
                          <a:spcPts val="0"/>
                        </a:spcBef>
                        <a:spcAft>
                          <a:spcPts val="0"/>
                        </a:spcAft>
                      </a:pPr>
                      <a:r>
                        <a:rPr lang="en-US" sz="600" b="1" dirty="0">
                          <a:solidFill>
                            <a:schemeClr val="tx1"/>
                          </a:solidFill>
                          <a:effectLst/>
                        </a:rPr>
                        <a:t>No. of Injuries</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FF927"/>
                    </a:solidFill>
                  </a:tcPr>
                </a:tc>
                <a:tc>
                  <a:txBody>
                    <a:bodyPr/>
                    <a:lstStyle/>
                    <a:p>
                      <a:pPr marL="0" marR="0" algn="ctr">
                        <a:spcBef>
                          <a:spcPts val="0"/>
                        </a:spcBef>
                        <a:spcAft>
                          <a:spcPts val="0"/>
                        </a:spcAft>
                      </a:pPr>
                      <a:r>
                        <a:rPr lang="en-US" sz="600" b="1" dirty="0">
                          <a:solidFill>
                            <a:schemeClr val="tx1"/>
                          </a:solidFill>
                          <a:effectLst/>
                        </a:rPr>
                        <a:t>∆</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600" b="1" dirty="0">
                          <a:solidFill>
                            <a:schemeClr val="tx1"/>
                          </a:solidFill>
                          <a:effectLst/>
                        </a:rPr>
                        <a:t>Cat</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78776771"/>
                  </a:ext>
                </a:extLst>
              </a:tr>
              <a:tr h="553849">
                <a:tc>
                  <a:txBody>
                    <a:bodyPr/>
                    <a:lstStyle/>
                    <a:p>
                      <a:pPr marL="0" marR="0" algn="ctr">
                        <a:spcBef>
                          <a:spcPts val="0"/>
                        </a:spcBef>
                        <a:spcAft>
                          <a:spcPts val="0"/>
                        </a:spcAft>
                      </a:pPr>
                      <a:r>
                        <a:rPr lang="en-US" sz="600" b="0" dirty="0">
                          <a:solidFill>
                            <a:schemeClr val="tx1"/>
                          </a:solidFill>
                          <a:effectLst/>
                        </a:rPr>
                        <a:t>4148</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18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1425710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19.485</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24.148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3.00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0.22</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0.61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dirty="0">
                          <a:effectLst/>
                        </a:rPr>
                        <a:t>0.01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0.02</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0.68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0.03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0.01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0.44</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0.81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III</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19.985</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20.085</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'20.285_20.385; 20.385_20.485; 21.285_21.385; 21.685_21.785; 22.385_22.485; 23.885_23.985'</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0167812"/>
                  </a:ext>
                </a:extLst>
              </a:tr>
              <a:tr h="461541">
                <a:tc>
                  <a:txBody>
                    <a:bodyPr/>
                    <a:lstStyle/>
                    <a:p>
                      <a:pPr marL="0" marR="0" algn="ctr">
                        <a:spcBef>
                          <a:spcPts val="0"/>
                        </a:spcBef>
                        <a:spcAft>
                          <a:spcPts val="0"/>
                        </a:spcAft>
                      </a:pPr>
                      <a:r>
                        <a:rPr lang="en-US" sz="600" b="0" dirty="0">
                          <a:solidFill>
                            <a:schemeClr val="tx1"/>
                          </a:solidFill>
                          <a:effectLst/>
                        </a:rPr>
                        <a:t>6204</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Seg/Rur; 2-lane</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1427301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2.516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6.204</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3.09</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0.57</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0.64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0.80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5.016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5.116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'2.616_2.716; 3.716_3.816; 4.716_4.816; 5.816_5.916; 6.016_6.116'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346076"/>
                  </a:ext>
                </a:extLst>
              </a:tr>
              <a:tr h="553849">
                <a:tc>
                  <a:txBody>
                    <a:bodyPr/>
                    <a:lstStyle/>
                    <a:p>
                      <a:pPr marL="0" marR="0" algn="ctr">
                        <a:spcBef>
                          <a:spcPts val="0"/>
                        </a:spcBef>
                        <a:spcAft>
                          <a:spcPts val="0"/>
                        </a:spcAft>
                      </a:pPr>
                      <a:r>
                        <a:rPr lang="en-US" sz="600" b="0" dirty="0">
                          <a:solidFill>
                            <a:schemeClr val="tx1"/>
                          </a:solidFill>
                          <a:effectLst/>
                        </a:rPr>
                        <a:t>2516</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1427301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0.000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2.516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2.84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0.56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0.62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0.80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2.000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2.100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'0.500_0.600; 0.700_0.800; 1.000_1.100; 1.600_1.700; 1.800_1.900; 2.100_2.200'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3575820"/>
                  </a:ext>
                </a:extLst>
              </a:tr>
              <a:tr h="92308">
                <a:tc>
                  <a:txBody>
                    <a:bodyPr/>
                    <a:lstStyle/>
                    <a:p>
                      <a:pPr marL="0" marR="0" algn="ctr">
                        <a:spcBef>
                          <a:spcPts val="0"/>
                        </a:spcBef>
                        <a:spcAft>
                          <a:spcPts val="0"/>
                        </a:spcAft>
                      </a:pPr>
                      <a:r>
                        <a:rPr lang="en-US" sz="600" b="0" dirty="0">
                          <a:solidFill>
                            <a:schemeClr val="tx1"/>
                          </a:solidFill>
                          <a:effectLst/>
                        </a:rPr>
                        <a:t>8177</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551706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4.826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8.177</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2.79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0.55</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dirty="0">
                          <a:effectLst/>
                        </a:rPr>
                        <a:t>0.01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0.61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0.79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6.926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7.026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0935"/>
                  </a:ext>
                </a:extLst>
              </a:tr>
              <a:tr h="92308">
                <a:tc>
                  <a:txBody>
                    <a:bodyPr/>
                    <a:lstStyle/>
                    <a:p>
                      <a:pPr marL="0" marR="0" algn="ctr">
                        <a:spcBef>
                          <a:spcPts val="0"/>
                        </a:spcBef>
                        <a:spcAft>
                          <a:spcPts val="0"/>
                        </a:spcAft>
                      </a:pPr>
                      <a:r>
                        <a:rPr lang="en-US" sz="600" b="0" dirty="0">
                          <a:solidFill>
                            <a:schemeClr val="tx1"/>
                          </a:solidFill>
                          <a:effectLst/>
                        </a:rPr>
                        <a:t>6628</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Seg/Rur; 2-lane</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551310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13.576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16.628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2.43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0.51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0.02</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0.56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0.75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13.976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14.076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646935"/>
                  </a:ext>
                </a:extLst>
              </a:tr>
              <a:tr h="92308">
                <a:tc>
                  <a:txBody>
                    <a:bodyPr/>
                    <a:lstStyle/>
                    <a:p>
                      <a:pPr marL="0" marR="0" algn="ctr">
                        <a:spcBef>
                          <a:spcPts val="0"/>
                        </a:spcBef>
                        <a:spcAft>
                          <a:spcPts val="0"/>
                        </a:spcAft>
                      </a:pPr>
                      <a:r>
                        <a:rPr lang="en-US" sz="600" b="0" dirty="0">
                          <a:solidFill>
                            <a:schemeClr val="tx1"/>
                          </a:solidFill>
                          <a:effectLst/>
                        </a:rPr>
                        <a:t>0306</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Seg/Rur; 2-lane</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502809</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8.991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10.306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0.71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4.65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0.51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0.56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1.06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9.691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9.791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8259055"/>
                  </a:ext>
                </a:extLst>
              </a:tr>
              <a:tr h="92308">
                <a:tc>
                  <a:txBody>
                    <a:bodyPr/>
                    <a:lstStyle/>
                    <a:p>
                      <a:pPr marL="0" marR="0" algn="ctr">
                        <a:spcBef>
                          <a:spcPts val="0"/>
                        </a:spcBef>
                        <a:spcAft>
                          <a:spcPts val="0"/>
                        </a:spcAft>
                      </a:pPr>
                      <a:r>
                        <a:rPr lang="en-US" sz="600" b="0" dirty="0">
                          <a:solidFill>
                            <a:schemeClr val="tx1"/>
                          </a:solidFill>
                          <a:effectLst/>
                        </a:rPr>
                        <a:t>6275</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933209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5.027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6.275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1.54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0.49</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0.54</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5.127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5.227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'5.727_5.827'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701477"/>
                  </a:ext>
                </a:extLst>
              </a:tr>
              <a:tr h="92308">
                <a:tc>
                  <a:txBody>
                    <a:bodyPr/>
                    <a:lstStyle/>
                    <a:p>
                      <a:pPr marL="0" marR="0" algn="ctr">
                        <a:spcBef>
                          <a:spcPts val="0"/>
                        </a:spcBef>
                        <a:spcAft>
                          <a:spcPts val="0"/>
                        </a:spcAft>
                      </a:pPr>
                      <a:r>
                        <a:rPr lang="en-US" sz="600" b="0" dirty="0">
                          <a:solidFill>
                            <a:schemeClr val="tx1"/>
                          </a:solidFill>
                          <a:effectLst/>
                        </a:rPr>
                        <a:t>1166</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551706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8.177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11.166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1.46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0.47</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0.52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0.29</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0.64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9.277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9.477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6510071"/>
                  </a:ext>
                </a:extLst>
              </a:tr>
              <a:tr h="92308">
                <a:tc>
                  <a:txBody>
                    <a:bodyPr/>
                    <a:lstStyle/>
                    <a:p>
                      <a:pPr marL="0" marR="0" algn="ctr">
                        <a:spcBef>
                          <a:spcPts val="0"/>
                        </a:spcBef>
                        <a:spcAft>
                          <a:spcPts val="0"/>
                        </a:spcAft>
                      </a:pPr>
                      <a:r>
                        <a:rPr lang="en-US" sz="600" b="0" dirty="0">
                          <a:solidFill>
                            <a:schemeClr val="tx1"/>
                          </a:solidFill>
                          <a:effectLst/>
                        </a:rPr>
                        <a:t>7932</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899407</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4.302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7.932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2.69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0.51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0.74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5.702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5.802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'7.402_7.502'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2510969"/>
                  </a:ext>
                </a:extLst>
              </a:tr>
              <a:tr h="276924">
                <a:tc>
                  <a:txBody>
                    <a:bodyPr/>
                    <a:lstStyle/>
                    <a:p>
                      <a:pPr marL="0" marR="0" algn="ctr">
                        <a:spcBef>
                          <a:spcPts val="0"/>
                        </a:spcBef>
                        <a:spcAft>
                          <a:spcPts val="0"/>
                        </a:spcAft>
                      </a:pPr>
                      <a:r>
                        <a:rPr lang="en-US" sz="600" b="0" dirty="0">
                          <a:solidFill>
                            <a:schemeClr val="tx1"/>
                          </a:solidFill>
                          <a:effectLst/>
                        </a:rPr>
                        <a:t>3065</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899004</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0.000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3.065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1.42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0.51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0.04</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2.000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2.100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'2.200_2.300; 2.500_2.600; 2.800_2.900'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9511547"/>
                  </a:ext>
                </a:extLst>
              </a:tr>
              <a:tr h="184616">
                <a:tc>
                  <a:txBody>
                    <a:bodyPr/>
                    <a:lstStyle/>
                    <a:p>
                      <a:pPr marL="0" marR="0" algn="ctr">
                        <a:spcBef>
                          <a:spcPts val="0"/>
                        </a:spcBef>
                        <a:spcAft>
                          <a:spcPts val="0"/>
                        </a:spcAft>
                      </a:pPr>
                      <a:r>
                        <a:rPr lang="en-US" sz="600" b="0" dirty="0">
                          <a:solidFill>
                            <a:schemeClr val="tx1"/>
                          </a:solidFill>
                          <a:effectLst/>
                        </a:rPr>
                        <a:t>0265</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933209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6.275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10.265</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1.53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0.45</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0.50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6.875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6.975</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'8.175_8.275; 9.575_9.675'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1738267"/>
                  </a:ext>
                </a:extLst>
              </a:tr>
              <a:tr h="92308">
                <a:tc>
                  <a:txBody>
                    <a:bodyPr/>
                    <a:lstStyle/>
                    <a:p>
                      <a:pPr marL="0" marR="0" algn="ctr">
                        <a:spcBef>
                          <a:spcPts val="0"/>
                        </a:spcBef>
                        <a:spcAft>
                          <a:spcPts val="0"/>
                        </a:spcAft>
                      </a:pPr>
                      <a:r>
                        <a:rPr lang="en-US" sz="600" b="0" dirty="0">
                          <a:solidFill>
                            <a:schemeClr val="tx1"/>
                          </a:solidFill>
                          <a:effectLst/>
                        </a:rPr>
                        <a:t>9443</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503510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6.128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9.443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2.58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0.45</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0.73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9.328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9.428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'9.343_9.443'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125672"/>
                  </a:ext>
                </a:extLst>
              </a:tr>
              <a:tr h="92308">
                <a:tc>
                  <a:txBody>
                    <a:bodyPr/>
                    <a:lstStyle/>
                    <a:p>
                      <a:pPr marL="0" marR="0" algn="ctr">
                        <a:spcBef>
                          <a:spcPts val="0"/>
                        </a:spcBef>
                        <a:spcAft>
                          <a:spcPts val="0"/>
                        </a:spcAft>
                      </a:pPr>
                      <a:r>
                        <a:rPr lang="en-US" sz="600" b="0" dirty="0">
                          <a:solidFill>
                            <a:schemeClr val="tx1"/>
                          </a:solidFill>
                          <a:effectLst/>
                        </a:rPr>
                        <a:t>2453</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Seg/Rur; 2-lane</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565810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1.207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2.453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2.58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0.44</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0.72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III</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2.107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2.207</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652576"/>
                  </a:ext>
                </a:extLst>
              </a:tr>
              <a:tr h="92308">
                <a:tc>
                  <a:txBody>
                    <a:bodyPr/>
                    <a:lstStyle/>
                    <a:p>
                      <a:pPr marL="0" marR="0" algn="ctr">
                        <a:spcBef>
                          <a:spcPts val="0"/>
                        </a:spcBef>
                        <a:spcAft>
                          <a:spcPts val="0"/>
                        </a:spcAft>
                      </a:pPr>
                      <a:r>
                        <a:rPr lang="en-US" sz="600" b="0" dirty="0">
                          <a:solidFill>
                            <a:schemeClr val="tx1"/>
                          </a:solidFill>
                          <a:effectLst/>
                        </a:rPr>
                        <a:t>5832</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Seg/Rur; 2-lane</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932308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0.859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5.832</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2.90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0.73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III</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1.859</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1.959</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863435"/>
                  </a:ext>
                </a:extLst>
              </a:tr>
              <a:tr h="92308">
                <a:tc>
                  <a:txBody>
                    <a:bodyPr/>
                    <a:lstStyle/>
                    <a:p>
                      <a:pPr marL="0" marR="0" algn="ctr">
                        <a:spcBef>
                          <a:spcPts val="0"/>
                        </a:spcBef>
                        <a:spcAft>
                          <a:spcPts val="0"/>
                        </a:spcAft>
                      </a:pPr>
                      <a:r>
                        <a:rPr lang="en-US" sz="600" b="0" dirty="0">
                          <a:solidFill>
                            <a:schemeClr val="tx1"/>
                          </a:solidFill>
                          <a:effectLst/>
                        </a:rPr>
                        <a:t>6556</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1425710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9.381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16.556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2.78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0.73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12.281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12.381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'15.181_15.281'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3436738"/>
                  </a:ext>
                </a:extLst>
              </a:tr>
              <a:tr h="276924">
                <a:tc>
                  <a:txBody>
                    <a:bodyPr/>
                    <a:lstStyle/>
                    <a:p>
                      <a:pPr marL="0" marR="0" algn="ctr">
                        <a:spcBef>
                          <a:spcPts val="0"/>
                        </a:spcBef>
                        <a:spcAft>
                          <a:spcPts val="0"/>
                        </a:spcAft>
                      </a:pPr>
                      <a:r>
                        <a:rPr lang="en-US" sz="600" b="0" dirty="0">
                          <a:solidFill>
                            <a:schemeClr val="tx1"/>
                          </a:solidFill>
                          <a:effectLst/>
                        </a:rPr>
                        <a:t>3524</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1431908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0.000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3.524</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1.49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0.38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1.000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1.100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'1.200_1.300; 2.300_2.400; 2.400_2.500'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0435963"/>
                  </a:ext>
                </a:extLst>
              </a:tr>
              <a:tr h="92308">
                <a:tc>
                  <a:txBody>
                    <a:bodyPr/>
                    <a:lstStyle/>
                    <a:p>
                      <a:pPr marL="0" marR="0" algn="ctr">
                        <a:spcBef>
                          <a:spcPts val="0"/>
                        </a:spcBef>
                        <a:spcAft>
                          <a:spcPts val="0"/>
                        </a:spcAft>
                      </a:pPr>
                      <a:r>
                        <a:rPr lang="en-US" sz="600" b="0" dirty="0">
                          <a:solidFill>
                            <a:schemeClr val="tx1"/>
                          </a:solidFill>
                          <a:effectLst/>
                        </a:rPr>
                        <a:t>7164</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551310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0.000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7.164</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1.37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0.38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0.62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1.900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2.100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'2.000_2.200'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7035257"/>
                  </a:ext>
                </a:extLst>
              </a:tr>
              <a:tr h="92308">
                <a:tc>
                  <a:txBody>
                    <a:bodyPr/>
                    <a:lstStyle/>
                    <a:p>
                      <a:pPr marL="0" marR="0" algn="ctr">
                        <a:spcBef>
                          <a:spcPts val="0"/>
                        </a:spcBef>
                        <a:spcAft>
                          <a:spcPts val="0"/>
                        </a:spcAft>
                      </a:pPr>
                      <a:r>
                        <a:rPr lang="en-US" sz="600" b="0" dirty="0">
                          <a:solidFill>
                            <a:schemeClr val="tx1"/>
                          </a:solidFill>
                          <a:effectLst/>
                        </a:rPr>
                        <a:t>5172</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899310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13.009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15.172</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2.20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0.37</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0.25</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0.67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13.909</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14.009</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18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56724"/>
                  </a:ext>
                </a:extLst>
              </a:tr>
              <a:tr h="92308">
                <a:tc>
                  <a:txBody>
                    <a:bodyPr/>
                    <a:lstStyle/>
                    <a:p>
                      <a:pPr marL="0" marR="0" algn="ctr">
                        <a:spcBef>
                          <a:spcPts val="0"/>
                        </a:spcBef>
                        <a:spcAft>
                          <a:spcPts val="0"/>
                        </a:spcAft>
                      </a:pPr>
                      <a:r>
                        <a:rPr lang="en-US" sz="600" b="0" dirty="0">
                          <a:solidFill>
                            <a:schemeClr val="tx1"/>
                          </a:solidFill>
                          <a:effectLst/>
                        </a:rPr>
                        <a:t>7445</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Seg</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566510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1.497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7.445</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0.20</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1.48</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0.14</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0.37</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0.41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0.23</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0.01</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0.26</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0.62</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a:effectLst/>
                        </a:rPr>
                        <a:t>III</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a:effectLst/>
                        </a:rPr>
                        <a:t>3.997</a:t>
                      </a:r>
                      <a:endParaRPr lang="en-US"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4.197</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19</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3938533"/>
                  </a:ext>
                </a:extLst>
              </a:tr>
              <a:tr h="92308">
                <a:tc>
                  <a:txBody>
                    <a:bodyPr/>
                    <a:lstStyle/>
                    <a:p>
                      <a:pPr marL="0" marR="0" algn="ctr">
                        <a:spcBef>
                          <a:spcPts val="0"/>
                        </a:spcBef>
                        <a:spcAft>
                          <a:spcPts val="0"/>
                        </a:spcAft>
                      </a:pPr>
                      <a:r>
                        <a:rPr lang="en-US" sz="600" b="0" dirty="0">
                          <a:solidFill>
                            <a:schemeClr val="tx1"/>
                          </a:solidFill>
                          <a:effectLst/>
                        </a:rPr>
                        <a:t>1778</a:t>
                      </a:r>
                      <a:endParaRPr lang="en-US"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err="1">
                          <a:effectLst/>
                        </a:rPr>
                        <a:t>Seg</a:t>
                      </a:r>
                      <a:r>
                        <a:rPr lang="en-US" sz="600" b="0" dirty="0">
                          <a:effectLst/>
                        </a:rPr>
                        <a:t>/</a:t>
                      </a:r>
                      <a:r>
                        <a:rPr lang="en-US" sz="600" b="0" dirty="0" err="1">
                          <a:effectLst/>
                        </a:rPr>
                        <a:t>Rur</a:t>
                      </a:r>
                      <a:r>
                        <a:rPr lang="en-US" sz="600" b="0" dirty="0">
                          <a:effectLst/>
                        </a:rPr>
                        <a:t>; 2-lane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12</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565703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0.303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1.778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0.21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2.84</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0.12</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0.36</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600" b="0" dirty="0">
                          <a:effectLst/>
                        </a:rPr>
                        <a:t>0.00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0.01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0.40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0.24</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0.01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0.01</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0.27</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0.68</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III</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1.503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b="0" dirty="0">
                          <a:effectLst/>
                        </a:rPr>
                        <a:t>1.603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20</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b="0" dirty="0">
                          <a:effectLst/>
                        </a:rPr>
                        <a:t>''</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415" marR="1841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2431574"/>
                  </a:ext>
                </a:extLst>
              </a:tr>
            </a:tbl>
          </a:graphicData>
        </a:graphic>
      </p:graphicFrame>
    </p:spTree>
    <p:extLst>
      <p:ext uri="{BB962C8B-B14F-4D97-AF65-F5344CB8AC3E}">
        <p14:creationId xmlns:p14="http://schemas.microsoft.com/office/powerpoint/2010/main" val="407776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Application of Safety Performance Functions (SPFs) for Systemic Safety Management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4" y="1106917"/>
            <a:ext cx="9137075" cy="5557726"/>
          </a:xfrm>
        </p:spPr>
        <p:txBody>
          <a:bodyPr>
            <a:normAutofit/>
          </a:bodyPr>
          <a:lstStyle/>
          <a:p>
            <a:r>
              <a:rPr lang="en-US" dirty="0"/>
              <a:t>Sample Safety Analyst </a:t>
            </a:r>
            <a:r>
              <a:rPr lang="en-US" dirty="0" smtClean="0"/>
              <a:t>systemic site selection</a:t>
            </a:r>
            <a:r>
              <a:rPr lang="en-US" dirty="0"/>
              <a:t>: </a:t>
            </a:r>
            <a:r>
              <a:rPr lang="en-US" dirty="0" smtClean="0"/>
              <a:t>optimization results (ranked </a:t>
            </a:r>
            <a:r>
              <a:rPr lang="en-US" dirty="0"/>
              <a:t>by </a:t>
            </a:r>
            <a:r>
              <a:rPr lang="en-US" dirty="0" smtClean="0"/>
              <a:t>total crashes reduced </a:t>
            </a:r>
            <a:r>
              <a:rPr lang="en-US" dirty="0"/>
              <a:t>per </a:t>
            </a:r>
            <a:r>
              <a:rPr lang="en-US" dirty="0" smtClean="0"/>
              <a:t>site</a:t>
            </a:r>
            <a:r>
              <a:rPr lang="en-US" dirty="0"/>
              <a:t>)</a:t>
            </a:r>
            <a:endParaRPr lang="en-US" sz="1800" dirty="0" smtClean="0"/>
          </a:p>
        </p:txBody>
      </p:sp>
      <p:graphicFrame>
        <p:nvGraphicFramePr>
          <p:cNvPr id="7" name="Table 6"/>
          <p:cNvGraphicFramePr>
            <a:graphicFrameLocks noGrp="1"/>
          </p:cNvGraphicFramePr>
          <p:nvPr>
            <p:extLst>
              <p:ext uri="{D42A27DB-BD31-4B8C-83A1-F6EECF244321}">
                <p14:modId xmlns:p14="http://schemas.microsoft.com/office/powerpoint/2010/main" val="3021745112"/>
              </p:ext>
            </p:extLst>
          </p:nvPr>
        </p:nvGraphicFramePr>
        <p:xfrm>
          <a:off x="222424" y="1828804"/>
          <a:ext cx="8608066" cy="4338784"/>
        </p:xfrm>
        <a:graphic>
          <a:graphicData uri="http://schemas.openxmlformats.org/drawingml/2006/table">
            <a:tbl>
              <a:tblPr firstRow="1" firstCol="1" bandRow="1">
                <a:tableStyleId>{5C22544A-7EE6-4342-B048-85BDC9FD1C3A}</a:tableStyleId>
              </a:tblPr>
              <a:tblGrid>
                <a:gridCol w="379655">
                  <a:extLst>
                    <a:ext uri="{9D8B030D-6E8A-4147-A177-3AD203B41FA5}">
                      <a16:colId xmlns:a16="http://schemas.microsoft.com/office/drawing/2014/main" val="1204436878"/>
                    </a:ext>
                  </a:extLst>
                </a:gridCol>
                <a:gridCol w="329877">
                  <a:extLst>
                    <a:ext uri="{9D8B030D-6E8A-4147-A177-3AD203B41FA5}">
                      <a16:colId xmlns:a16="http://schemas.microsoft.com/office/drawing/2014/main" val="1933371516"/>
                    </a:ext>
                  </a:extLst>
                </a:gridCol>
                <a:gridCol w="561145">
                  <a:extLst>
                    <a:ext uri="{9D8B030D-6E8A-4147-A177-3AD203B41FA5}">
                      <a16:colId xmlns:a16="http://schemas.microsoft.com/office/drawing/2014/main" val="1262782389"/>
                    </a:ext>
                  </a:extLst>
                </a:gridCol>
                <a:gridCol w="395150">
                  <a:extLst>
                    <a:ext uri="{9D8B030D-6E8A-4147-A177-3AD203B41FA5}">
                      <a16:colId xmlns:a16="http://schemas.microsoft.com/office/drawing/2014/main" val="2596870233"/>
                    </a:ext>
                  </a:extLst>
                </a:gridCol>
                <a:gridCol w="387402">
                  <a:extLst>
                    <a:ext uri="{9D8B030D-6E8A-4147-A177-3AD203B41FA5}">
                      <a16:colId xmlns:a16="http://schemas.microsoft.com/office/drawing/2014/main" val="2392297134"/>
                    </a:ext>
                  </a:extLst>
                </a:gridCol>
                <a:gridCol w="379654">
                  <a:extLst>
                    <a:ext uri="{9D8B030D-6E8A-4147-A177-3AD203B41FA5}">
                      <a16:colId xmlns:a16="http://schemas.microsoft.com/office/drawing/2014/main" val="1875490267"/>
                    </a:ext>
                  </a:extLst>
                </a:gridCol>
                <a:gridCol w="441637">
                  <a:extLst>
                    <a:ext uri="{9D8B030D-6E8A-4147-A177-3AD203B41FA5}">
                      <a16:colId xmlns:a16="http://schemas.microsoft.com/office/drawing/2014/main" val="1726685943"/>
                    </a:ext>
                  </a:extLst>
                </a:gridCol>
                <a:gridCol w="1603843">
                  <a:extLst>
                    <a:ext uri="{9D8B030D-6E8A-4147-A177-3AD203B41FA5}">
                      <a16:colId xmlns:a16="http://schemas.microsoft.com/office/drawing/2014/main" val="1654855153"/>
                    </a:ext>
                  </a:extLst>
                </a:gridCol>
                <a:gridCol w="472629">
                  <a:extLst>
                    <a:ext uri="{9D8B030D-6E8A-4147-A177-3AD203B41FA5}">
                      <a16:colId xmlns:a16="http://schemas.microsoft.com/office/drawing/2014/main" val="1056848761"/>
                    </a:ext>
                  </a:extLst>
                </a:gridCol>
                <a:gridCol w="480378">
                  <a:extLst>
                    <a:ext uri="{9D8B030D-6E8A-4147-A177-3AD203B41FA5}">
                      <a16:colId xmlns:a16="http://schemas.microsoft.com/office/drawing/2014/main" val="2833397036"/>
                    </a:ext>
                  </a:extLst>
                </a:gridCol>
                <a:gridCol w="564126">
                  <a:extLst>
                    <a:ext uri="{9D8B030D-6E8A-4147-A177-3AD203B41FA5}">
                      <a16:colId xmlns:a16="http://schemas.microsoft.com/office/drawing/2014/main" val="4130693135"/>
                    </a:ext>
                  </a:extLst>
                </a:gridCol>
                <a:gridCol w="435370">
                  <a:extLst>
                    <a:ext uri="{9D8B030D-6E8A-4147-A177-3AD203B41FA5}">
                      <a16:colId xmlns:a16="http://schemas.microsoft.com/office/drawing/2014/main" val="4125589812"/>
                    </a:ext>
                  </a:extLst>
                </a:gridCol>
                <a:gridCol w="612094">
                  <a:extLst>
                    <a:ext uri="{9D8B030D-6E8A-4147-A177-3AD203B41FA5}">
                      <a16:colId xmlns:a16="http://schemas.microsoft.com/office/drawing/2014/main" val="2652733057"/>
                    </a:ext>
                  </a:extLst>
                </a:gridCol>
                <a:gridCol w="457134">
                  <a:extLst>
                    <a:ext uri="{9D8B030D-6E8A-4147-A177-3AD203B41FA5}">
                      <a16:colId xmlns:a16="http://schemas.microsoft.com/office/drawing/2014/main" val="2606016676"/>
                    </a:ext>
                  </a:extLst>
                </a:gridCol>
                <a:gridCol w="395150">
                  <a:extLst>
                    <a:ext uri="{9D8B030D-6E8A-4147-A177-3AD203B41FA5}">
                      <a16:colId xmlns:a16="http://schemas.microsoft.com/office/drawing/2014/main" val="3970262674"/>
                    </a:ext>
                  </a:extLst>
                </a:gridCol>
                <a:gridCol w="325418">
                  <a:extLst>
                    <a:ext uri="{9D8B030D-6E8A-4147-A177-3AD203B41FA5}">
                      <a16:colId xmlns:a16="http://schemas.microsoft.com/office/drawing/2014/main" val="2507691398"/>
                    </a:ext>
                  </a:extLst>
                </a:gridCol>
                <a:gridCol w="387404">
                  <a:extLst>
                    <a:ext uri="{9D8B030D-6E8A-4147-A177-3AD203B41FA5}">
                      <a16:colId xmlns:a16="http://schemas.microsoft.com/office/drawing/2014/main" val="3540706757"/>
                    </a:ext>
                  </a:extLst>
                </a:gridCol>
              </a:tblGrid>
              <a:tr h="658903">
                <a:tc>
                  <a:txBody>
                    <a:bodyPr/>
                    <a:lstStyle/>
                    <a:p>
                      <a:pPr marL="0" marR="0" indent="0" algn="ctr">
                        <a:spcBef>
                          <a:spcPts val="0"/>
                        </a:spcBef>
                        <a:spcAft>
                          <a:spcPts val="0"/>
                        </a:spcAft>
                      </a:pPr>
                      <a:r>
                        <a:rPr lang="en-US" sz="600" dirty="0">
                          <a:solidFill>
                            <a:schemeClr val="tx1"/>
                          </a:solidFill>
                          <a:effectLst/>
                        </a:rPr>
                        <a:t>Proposed Site-CM</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dirty="0">
                          <a:solidFill>
                            <a:schemeClr val="tx1"/>
                          </a:solidFill>
                          <a:effectLst/>
                        </a:rPr>
                        <a:t>Site ID</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Site Type</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County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Route</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Beginning Location</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Ending Location</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dirty="0">
                          <a:solidFill>
                            <a:schemeClr val="tx1"/>
                          </a:solidFill>
                          <a:effectLst/>
                        </a:rPr>
                        <a:t>Countermeasure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CM Start Location</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CM End Location</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Construction Cost for Single Implementation</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Safety Benefit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Present Value of Construction Cost for Analysis Period</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Net Benefits per Site</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Net Benefits per Mile</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a:solidFill>
                            <a:schemeClr val="tx1"/>
                          </a:solidFill>
                          <a:effectLst/>
                        </a:rPr>
                        <a:t>Total Crashes Reduced per Site*</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600" dirty="0">
                          <a:solidFill>
                            <a:schemeClr val="tx1"/>
                          </a:solidFill>
                          <a:effectLst/>
                        </a:rPr>
                        <a:t>Total Crashes Reduced per Mile*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662006"/>
                  </a:ext>
                </a:extLst>
              </a:tr>
              <a:tr h="168407">
                <a:tc>
                  <a:txBody>
                    <a:bodyPr/>
                    <a:lstStyle/>
                    <a:p>
                      <a:pPr marL="0" marR="0" algn="ctr">
                        <a:spcBef>
                          <a:spcPts val="0"/>
                        </a:spcBef>
                        <a:spcAft>
                          <a:spcPts val="0"/>
                        </a:spcAft>
                      </a:pPr>
                      <a:r>
                        <a:rPr lang="en-US" sz="600" u="none" dirty="0">
                          <a:solidFill>
                            <a:schemeClr val="tx1"/>
                          </a:solidFill>
                          <a:effectLst/>
                          <a:hlinkClick r:id="rId3"/>
                        </a:rPr>
                        <a:t>19</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4"/>
                        </a:rPr>
                        <a:t>7445</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566510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1.497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7.445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a:solidFill>
                            <a:schemeClr val="tx1"/>
                          </a:solidFill>
                          <a:effectLst/>
                        </a:rPr>
                        <a:t>Install continuous milled-in </a:t>
                      </a:r>
                      <a:r>
                        <a:rPr lang="en-US" sz="600" dirty="0" smtClean="0">
                          <a:solidFill>
                            <a:schemeClr val="tx1"/>
                          </a:solidFill>
                          <a:effectLst/>
                        </a:rPr>
                        <a:t>shoulder rumble </a:t>
                      </a:r>
                      <a:r>
                        <a:rPr lang="en-US" sz="600" dirty="0">
                          <a:solidFill>
                            <a:schemeClr val="tx1"/>
                          </a:solidFill>
                          <a:effectLst/>
                        </a:rPr>
                        <a:t>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1.497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7.445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$8,922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$3,157,561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$14,949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$3,142,611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$528,348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36.21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dirty="0">
                          <a:solidFill>
                            <a:schemeClr val="tx1"/>
                          </a:solidFill>
                          <a:effectLst/>
                        </a:rPr>
                        <a:t>6.09</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893550"/>
                  </a:ext>
                </a:extLst>
              </a:tr>
              <a:tr h="174172">
                <a:tc>
                  <a:txBody>
                    <a:bodyPr/>
                    <a:lstStyle/>
                    <a:p>
                      <a:pPr marL="0" marR="0" algn="ctr">
                        <a:spcBef>
                          <a:spcPts val="0"/>
                        </a:spcBef>
                        <a:spcAft>
                          <a:spcPts val="0"/>
                        </a:spcAft>
                      </a:pPr>
                      <a:r>
                        <a:rPr lang="en-US" sz="600" u="none" dirty="0">
                          <a:solidFill>
                            <a:schemeClr val="tx1"/>
                          </a:solidFill>
                          <a:effectLst/>
                          <a:hlinkClick r:id="rId5"/>
                        </a:rPr>
                        <a:t>16</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6"/>
                        </a:rPr>
                        <a:t>3524</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1431908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0.000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3.524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a:solidFill>
                            <a:schemeClr val="tx1"/>
                          </a:solidFill>
                          <a:effectLst/>
                        </a:rPr>
                        <a:t>Install continuous milled-in </a:t>
                      </a:r>
                      <a:r>
                        <a:rPr lang="en-US" sz="600" dirty="0" smtClean="0">
                          <a:solidFill>
                            <a:schemeClr val="tx1"/>
                          </a:solidFill>
                          <a:effectLst/>
                        </a:rPr>
                        <a:t>shoulder rumble </a:t>
                      </a:r>
                      <a:r>
                        <a:rPr lang="en-US" sz="600" dirty="0">
                          <a:solidFill>
                            <a:schemeClr val="tx1"/>
                          </a:solidFill>
                          <a:effectLst/>
                        </a:rPr>
                        <a:t>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0.000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3.524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$5,286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$2,803,583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$8,857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$2,794,726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$793,055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17.85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5.07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819380"/>
                  </a:ext>
                </a:extLst>
              </a:tr>
              <a:tr h="182880">
                <a:tc>
                  <a:txBody>
                    <a:bodyPr/>
                    <a:lstStyle/>
                    <a:p>
                      <a:pPr marL="0" marR="0" algn="ctr">
                        <a:spcBef>
                          <a:spcPts val="0"/>
                        </a:spcBef>
                        <a:spcAft>
                          <a:spcPts val="0"/>
                        </a:spcAft>
                      </a:pPr>
                      <a:r>
                        <a:rPr lang="en-US" sz="600" u="none" dirty="0">
                          <a:solidFill>
                            <a:schemeClr val="tx1"/>
                          </a:solidFill>
                          <a:effectLst/>
                          <a:hlinkClick r:id="rId7"/>
                        </a:rPr>
                        <a:t>15</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8"/>
                        </a:rPr>
                        <a:t>6556</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a:solidFill>
                            <a:schemeClr val="tx1"/>
                          </a:solidFill>
                          <a:effectLst/>
                        </a:rPr>
                        <a:t>18</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1425710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9.381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16.556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9.381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16.556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dirty="0">
                          <a:solidFill>
                            <a:schemeClr val="tx1"/>
                          </a:solidFill>
                          <a:effectLst/>
                        </a:rPr>
                        <a:t>$10,763</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$2,254,955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$18,033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$2,236,921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$311,766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14.22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1.98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654192"/>
                  </a:ext>
                </a:extLst>
              </a:tr>
              <a:tr h="209005">
                <a:tc>
                  <a:txBody>
                    <a:bodyPr/>
                    <a:lstStyle/>
                    <a:p>
                      <a:pPr marL="0" marR="0" algn="ctr">
                        <a:spcBef>
                          <a:spcPts val="0"/>
                        </a:spcBef>
                        <a:spcAft>
                          <a:spcPts val="0"/>
                        </a:spcAft>
                      </a:pPr>
                      <a:r>
                        <a:rPr lang="en-US" sz="600" u="none" dirty="0">
                          <a:solidFill>
                            <a:schemeClr val="tx1"/>
                          </a:solidFill>
                          <a:effectLst/>
                          <a:hlinkClick r:id="rId9"/>
                        </a:rPr>
                        <a:t>17</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10"/>
                        </a:rPr>
                        <a:t>7164</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a:solidFill>
                            <a:schemeClr val="tx1"/>
                          </a:solidFill>
                          <a:effectLst/>
                        </a:rPr>
                        <a:t>551310</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0.000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7.164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0.000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7.164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$10,746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$1,680,840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$18,006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$1,662,834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$232,110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13.71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1.91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5621653"/>
                  </a:ext>
                </a:extLst>
              </a:tr>
              <a:tr h="174172">
                <a:tc>
                  <a:txBody>
                    <a:bodyPr/>
                    <a:lstStyle/>
                    <a:p>
                      <a:pPr marL="0" marR="0" algn="ctr">
                        <a:spcBef>
                          <a:spcPts val="0"/>
                        </a:spcBef>
                        <a:spcAft>
                          <a:spcPts val="0"/>
                        </a:spcAft>
                      </a:pPr>
                      <a:r>
                        <a:rPr lang="en-US" sz="600" u="none" dirty="0">
                          <a:solidFill>
                            <a:schemeClr val="tx1"/>
                          </a:solidFill>
                          <a:effectLst/>
                          <a:hlinkClick r:id="rId11"/>
                        </a:rPr>
                        <a:t>14</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12"/>
                        </a:rPr>
                        <a:t>5832</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932308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0.859</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5.832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0.859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5.832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$7,460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$728,645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$12,499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$716,146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$144,007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9.33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1.88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7465398"/>
                  </a:ext>
                </a:extLst>
              </a:tr>
              <a:tr h="156754">
                <a:tc>
                  <a:txBody>
                    <a:bodyPr/>
                    <a:lstStyle/>
                    <a:p>
                      <a:pPr marL="0" marR="0" algn="ctr">
                        <a:spcBef>
                          <a:spcPts val="0"/>
                        </a:spcBef>
                        <a:spcAft>
                          <a:spcPts val="0"/>
                        </a:spcAft>
                      </a:pPr>
                      <a:r>
                        <a:rPr lang="en-US" sz="600" u="none" dirty="0">
                          <a:solidFill>
                            <a:schemeClr val="tx1"/>
                          </a:solidFill>
                          <a:effectLst/>
                          <a:hlinkClick r:id="rId13"/>
                        </a:rPr>
                        <a:t>2</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14"/>
                        </a:rPr>
                        <a:t>6204</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1427301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2.516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6.204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2.516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6.204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$5,532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$1,305,400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$9,269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$1,296,131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$351,445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7.92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2.15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035401"/>
                  </a:ext>
                </a:extLst>
              </a:tr>
              <a:tr h="174172">
                <a:tc>
                  <a:txBody>
                    <a:bodyPr/>
                    <a:lstStyle/>
                    <a:p>
                      <a:pPr marL="0" marR="0" algn="ctr">
                        <a:spcBef>
                          <a:spcPts val="0"/>
                        </a:spcBef>
                        <a:spcAft>
                          <a:spcPts val="0"/>
                        </a:spcAft>
                      </a:pPr>
                      <a:r>
                        <a:rPr lang="en-US" sz="600" u="none" dirty="0">
                          <a:solidFill>
                            <a:schemeClr val="tx1"/>
                          </a:solidFill>
                          <a:effectLst/>
                          <a:hlinkClick r:id="rId15"/>
                        </a:rPr>
                        <a:t>4</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16"/>
                        </a:rPr>
                        <a:t>8177</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a:solidFill>
                            <a:schemeClr val="tx1"/>
                          </a:solidFill>
                          <a:effectLst/>
                        </a:rPr>
                        <a:t>17</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551706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4.826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8.177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4.826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8.177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$5,026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$564,834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$8,422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$556,412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$166,043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6.15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1.84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6810242"/>
                  </a:ext>
                </a:extLst>
              </a:tr>
              <a:tr h="174171">
                <a:tc>
                  <a:txBody>
                    <a:bodyPr/>
                    <a:lstStyle/>
                    <a:p>
                      <a:pPr marL="0" marR="0" algn="ctr">
                        <a:spcBef>
                          <a:spcPts val="0"/>
                        </a:spcBef>
                        <a:spcAft>
                          <a:spcPts val="0"/>
                        </a:spcAft>
                      </a:pPr>
                      <a:r>
                        <a:rPr lang="en-US" sz="600" u="none" dirty="0">
                          <a:solidFill>
                            <a:schemeClr val="tx1"/>
                          </a:solidFill>
                          <a:effectLst/>
                          <a:hlinkClick r:id="rId17"/>
                        </a:rPr>
                        <a:t>1</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18"/>
                        </a:rPr>
                        <a:t>4148</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a:solidFill>
                            <a:schemeClr val="tx1"/>
                          </a:solidFill>
                          <a:effectLst/>
                        </a:rPr>
                        <a:t>18</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a:solidFill>
                            <a:schemeClr val="tx1"/>
                          </a:solidFill>
                          <a:effectLst/>
                        </a:rPr>
                        <a:t>1425710</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19.485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24.148</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19.485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24.148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$6,994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$869,347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$11,720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$857,627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$183,922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5.90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1.27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7843062"/>
                  </a:ext>
                </a:extLst>
              </a:tr>
              <a:tr h="148046">
                <a:tc>
                  <a:txBody>
                    <a:bodyPr/>
                    <a:lstStyle/>
                    <a:p>
                      <a:pPr marL="0" marR="0" algn="ctr">
                        <a:spcBef>
                          <a:spcPts val="0"/>
                        </a:spcBef>
                        <a:spcAft>
                          <a:spcPts val="0"/>
                        </a:spcAft>
                      </a:pPr>
                      <a:r>
                        <a:rPr lang="en-US" sz="600" u="none" dirty="0">
                          <a:solidFill>
                            <a:schemeClr val="tx1"/>
                          </a:solidFill>
                          <a:effectLst/>
                          <a:hlinkClick r:id="rId19"/>
                        </a:rPr>
                        <a:t>10</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20"/>
                        </a:rPr>
                        <a:t>3065</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899004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0.000</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3.065</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0.000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3.065</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$4,598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$890,929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dirty="0">
                          <a:solidFill>
                            <a:schemeClr val="tx1"/>
                          </a:solidFill>
                          <a:effectLst/>
                        </a:rPr>
                        <a:t>$7,703</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$883,226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$288,165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5.56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1.82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0949864"/>
                  </a:ext>
                </a:extLst>
              </a:tr>
              <a:tr h="174171">
                <a:tc>
                  <a:txBody>
                    <a:bodyPr/>
                    <a:lstStyle/>
                    <a:p>
                      <a:pPr marL="0" marR="0" algn="ctr">
                        <a:spcBef>
                          <a:spcPts val="0"/>
                        </a:spcBef>
                        <a:spcAft>
                          <a:spcPts val="0"/>
                        </a:spcAft>
                      </a:pPr>
                      <a:r>
                        <a:rPr lang="en-US" sz="600" u="none" dirty="0">
                          <a:solidFill>
                            <a:schemeClr val="tx1"/>
                          </a:solidFill>
                          <a:effectLst/>
                          <a:hlinkClick r:id="rId21"/>
                        </a:rPr>
                        <a:t>3</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22"/>
                        </a:rPr>
                        <a:t>2516</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1427301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0.000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2.516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0.000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2.516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$3,774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$906,394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$6,324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$900,071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$357,739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5.35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2.13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146043"/>
                  </a:ext>
                </a:extLst>
              </a:tr>
              <a:tr h="174172">
                <a:tc>
                  <a:txBody>
                    <a:bodyPr/>
                    <a:lstStyle/>
                    <a:p>
                      <a:pPr marL="0" marR="0" algn="ctr">
                        <a:spcBef>
                          <a:spcPts val="0"/>
                        </a:spcBef>
                        <a:spcAft>
                          <a:spcPts val="0"/>
                        </a:spcAft>
                      </a:pPr>
                      <a:r>
                        <a:rPr lang="en-US" sz="600" u="none">
                          <a:solidFill>
                            <a:schemeClr val="tx1"/>
                          </a:solidFill>
                          <a:effectLst/>
                          <a:hlinkClick r:id="rId23"/>
                        </a:rPr>
                        <a:t>6</a:t>
                      </a:r>
                      <a:endParaRPr lang="en-US" sz="9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24"/>
                        </a:rPr>
                        <a:t>0306</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502809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8.991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10.306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8.991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10.306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$1,972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$482,598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$3,305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$479,293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$364,481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4.40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3.35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1452745"/>
                  </a:ext>
                </a:extLst>
              </a:tr>
              <a:tr h="174171">
                <a:tc>
                  <a:txBody>
                    <a:bodyPr/>
                    <a:lstStyle/>
                    <a:p>
                      <a:pPr marL="0" marR="0" algn="ctr">
                        <a:spcBef>
                          <a:spcPts val="0"/>
                        </a:spcBef>
                        <a:spcAft>
                          <a:spcPts val="0"/>
                        </a:spcAft>
                      </a:pPr>
                      <a:r>
                        <a:rPr lang="en-US" sz="600" u="none">
                          <a:solidFill>
                            <a:schemeClr val="tx1"/>
                          </a:solidFill>
                          <a:effectLst/>
                          <a:hlinkClick r:id="rId25"/>
                        </a:rPr>
                        <a:t>7</a:t>
                      </a:r>
                      <a:endParaRPr lang="en-US" sz="9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26"/>
                        </a:rPr>
                        <a:t>6275</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933209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5.027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6.275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5.027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6.275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$1,872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$540,478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$3,137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$537,341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$430,562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4.07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3.26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101295"/>
                  </a:ext>
                </a:extLst>
              </a:tr>
              <a:tr h="174171">
                <a:tc>
                  <a:txBody>
                    <a:bodyPr/>
                    <a:lstStyle/>
                    <a:p>
                      <a:pPr marL="0" marR="0" algn="ctr">
                        <a:spcBef>
                          <a:spcPts val="0"/>
                        </a:spcBef>
                        <a:spcAft>
                          <a:spcPts val="0"/>
                        </a:spcAft>
                      </a:pPr>
                      <a:r>
                        <a:rPr lang="en-US" sz="600" u="none">
                          <a:solidFill>
                            <a:schemeClr val="tx1"/>
                          </a:solidFill>
                          <a:effectLst/>
                          <a:hlinkClick r:id="rId27"/>
                        </a:rPr>
                        <a:t>9</a:t>
                      </a:r>
                      <a:endParaRPr lang="en-US" sz="9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28"/>
                        </a:rPr>
                        <a:t>7932</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899407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4.302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7.932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4.302</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7.932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$5,445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$492,633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$9,123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$483,510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$133,198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3.68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1.01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371715"/>
                  </a:ext>
                </a:extLst>
              </a:tr>
              <a:tr h="174172">
                <a:tc>
                  <a:txBody>
                    <a:bodyPr/>
                    <a:lstStyle/>
                    <a:p>
                      <a:pPr marL="0" marR="0" algn="ctr">
                        <a:spcBef>
                          <a:spcPts val="0"/>
                        </a:spcBef>
                        <a:spcAft>
                          <a:spcPts val="0"/>
                        </a:spcAft>
                      </a:pPr>
                      <a:r>
                        <a:rPr lang="en-US" sz="600" u="none">
                          <a:solidFill>
                            <a:schemeClr val="tx1"/>
                          </a:solidFill>
                          <a:effectLst/>
                          <a:hlinkClick r:id="rId29"/>
                        </a:rPr>
                        <a:t>8</a:t>
                      </a:r>
                      <a:endParaRPr lang="en-US" sz="9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30"/>
                        </a:rPr>
                        <a:t>1166</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551706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8.177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11.166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8.177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11.166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$4,484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$302,767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$7,512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$295,254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$98,780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3.60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1.20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18282"/>
                  </a:ext>
                </a:extLst>
              </a:tr>
              <a:tr h="191588">
                <a:tc>
                  <a:txBody>
                    <a:bodyPr/>
                    <a:lstStyle/>
                    <a:p>
                      <a:pPr marL="0" marR="0" algn="ctr">
                        <a:spcBef>
                          <a:spcPts val="0"/>
                        </a:spcBef>
                        <a:spcAft>
                          <a:spcPts val="0"/>
                        </a:spcAft>
                      </a:pPr>
                      <a:r>
                        <a:rPr lang="en-US" sz="600" u="none">
                          <a:solidFill>
                            <a:schemeClr val="tx1"/>
                          </a:solidFill>
                          <a:effectLst/>
                          <a:hlinkClick r:id="rId31"/>
                        </a:rPr>
                        <a:t>11</a:t>
                      </a:r>
                      <a:endParaRPr lang="en-US" sz="9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32"/>
                        </a:rPr>
                        <a:t>0265</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933209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6.275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10.265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6.275</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10.265</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dirty="0">
                          <a:solidFill>
                            <a:schemeClr val="tx1"/>
                          </a:solidFill>
                          <a:effectLst/>
                        </a:rPr>
                        <a:t>$5,985</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$404,996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$10,028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$394,968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$98,990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3.13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0.79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9024978"/>
                  </a:ext>
                </a:extLst>
              </a:tr>
              <a:tr h="148046">
                <a:tc>
                  <a:txBody>
                    <a:bodyPr/>
                    <a:lstStyle/>
                    <a:p>
                      <a:pPr marL="0" marR="0" algn="ctr">
                        <a:spcBef>
                          <a:spcPts val="0"/>
                        </a:spcBef>
                        <a:spcAft>
                          <a:spcPts val="0"/>
                        </a:spcAft>
                      </a:pPr>
                      <a:r>
                        <a:rPr lang="en-US" sz="600" u="none">
                          <a:solidFill>
                            <a:schemeClr val="tx1"/>
                          </a:solidFill>
                          <a:effectLst/>
                          <a:hlinkClick r:id="rId33"/>
                        </a:rPr>
                        <a:t>12</a:t>
                      </a:r>
                      <a:endParaRPr lang="en-US" sz="9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34"/>
                        </a:rPr>
                        <a:t>9443</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503510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6.128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9.443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6.128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9.443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$4,972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$104,990</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$8,332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$96,658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$29,158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1.62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0.49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531134"/>
                  </a:ext>
                </a:extLst>
              </a:tr>
              <a:tr h="165463">
                <a:tc>
                  <a:txBody>
                    <a:bodyPr/>
                    <a:lstStyle/>
                    <a:p>
                      <a:pPr marL="0" marR="0" algn="ctr">
                        <a:spcBef>
                          <a:spcPts val="0"/>
                        </a:spcBef>
                        <a:spcAft>
                          <a:spcPts val="0"/>
                        </a:spcAft>
                      </a:pPr>
                      <a:r>
                        <a:rPr lang="en-US" sz="600" u="none">
                          <a:solidFill>
                            <a:schemeClr val="tx1"/>
                          </a:solidFill>
                          <a:effectLst/>
                          <a:hlinkClick r:id="rId35"/>
                        </a:rPr>
                        <a:t>20</a:t>
                      </a:r>
                      <a:endParaRPr lang="en-US" sz="9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36"/>
                        </a:rPr>
                        <a:t>1778</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565703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0.303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1.778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0.303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1.778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$2,212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$205,119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dirty="0">
                          <a:solidFill>
                            <a:schemeClr val="tx1"/>
                          </a:solidFill>
                          <a:effectLst/>
                        </a:rPr>
                        <a:t>$3,707</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$201,412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$136,551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1.56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1.06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2442104"/>
                  </a:ext>
                </a:extLst>
              </a:tr>
              <a:tr h="174171">
                <a:tc>
                  <a:txBody>
                    <a:bodyPr/>
                    <a:lstStyle/>
                    <a:p>
                      <a:pPr marL="0" marR="0" algn="ctr">
                        <a:spcBef>
                          <a:spcPts val="0"/>
                        </a:spcBef>
                        <a:spcAft>
                          <a:spcPts val="0"/>
                        </a:spcAft>
                      </a:pPr>
                      <a:r>
                        <a:rPr lang="en-US" sz="600" u="none" dirty="0">
                          <a:solidFill>
                            <a:schemeClr val="tx1"/>
                          </a:solidFill>
                          <a:effectLst/>
                          <a:hlinkClick r:id="rId37"/>
                        </a:rPr>
                        <a:t>13</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38"/>
                        </a:rPr>
                        <a:t>2453</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565810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1.207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2.453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1.207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2.453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$1,869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$231,050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dirty="0">
                          <a:solidFill>
                            <a:schemeClr val="tx1"/>
                          </a:solidFill>
                          <a:effectLst/>
                        </a:rPr>
                        <a:t>$3,132</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$227,918</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$182,920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1.53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1.23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08708"/>
                  </a:ext>
                </a:extLst>
              </a:tr>
              <a:tr h="165463">
                <a:tc>
                  <a:txBody>
                    <a:bodyPr/>
                    <a:lstStyle/>
                    <a:p>
                      <a:pPr marL="0" marR="0" algn="ctr">
                        <a:spcBef>
                          <a:spcPts val="0"/>
                        </a:spcBef>
                        <a:spcAft>
                          <a:spcPts val="0"/>
                        </a:spcAft>
                      </a:pPr>
                      <a:r>
                        <a:rPr lang="en-US" sz="600" u="none" dirty="0">
                          <a:solidFill>
                            <a:schemeClr val="tx1"/>
                          </a:solidFill>
                          <a:effectLst/>
                          <a:hlinkClick r:id="rId39"/>
                        </a:rPr>
                        <a:t>5</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40"/>
                        </a:rPr>
                        <a:t>6628</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551310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13.576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16.628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13.576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16.628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$4,578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$89,658</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a:solidFill>
                            <a:schemeClr val="tx1"/>
                          </a:solidFill>
                          <a:effectLst/>
                        </a:rPr>
                        <a:t>$7,671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$81,987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$26,863</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0.56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a:solidFill>
                            <a:schemeClr val="tx1"/>
                          </a:solidFill>
                          <a:effectLst/>
                        </a:rPr>
                        <a:t>0.18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550435"/>
                  </a:ext>
                </a:extLst>
              </a:tr>
              <a:tr h="182880">
                <a:tc>
                  <a:txBody>
                    <a:bodyPr/>
                    <a:lstStyle/>
                    <a:p>
                      <a:pPr marL="0" marR="0" algn="ctr">
                        <a:spcBef>
                          <a:spcPts val="0"/>
                        </a:spcBef>
                        <a:spcAft>
                          <a:spcPts val="0"/>
                        </a:spcAft>
                      </a:pPr>
                      <a:r>
                        <a:rPr lang="en-US" sz="600" u="none">
                          <a:solidFill>
                            <a:schemeClr val="tx1"/>
                          </a:solidFill>
                          <a:effectLst/>
                          <a:hlinkClick r:id="rId41"/>
                        </a:rPr>
                        <a:t>18</a:t>
                      </a:r>
                      <a:endParaRPr lang="en-US" sz="900" u="non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u="none" dirty="0">
                          <a:solidFill>
                            <a:schemeClr val="tx1"/>
                          </a:solidFill>
                          <a:effectLst/>
                          <a:hlinkClick r:id="rId42"/>
                        </a:rPr>
                        <a:t>5172</a:t>
                      </a:r>
                      <a:endParaRPr lang="en-US" sz="9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dirty="0" err="1" smtClean="0">
                          <a:solidFill>
                            <a:schemeClr val="tx1"/>
                          </a:solidFill>
                          <a:effectLst/>
                        </a:rPr>
                        <a:t>Seg</a:t>
                      </a:r>
                      <a:r>
                        <a:rPr lang="en-US" sz="600" dirty="0" smtClean="0">
                          <a:solidFill>
                            <a:schemeClr val="tx1"/>
                          </a:solidFill>
                          <a:effectLst/>
                        </a:rPr>
                        <a:t>/</a:t>
                      </a:r>
                      <a:r>
                        <a:rPr lang="en-US" sz="600" dirty="0" err="1" smtClean="0">
                          <a:solidFill>
                            <a:schemeClr val="tx1"/>
                          </a:solidFill>
                          <a:effectLst/>
                        </a:rPr>
                        <a:t>Rur</a:t>
                      </a:r>
                      <a:r>
                        <a:rPr lang="en-US" sz="600" dirty="0" smtClean="0">
                          <a:solidFill>
                            <a:schemeClr val="tx1"/>
                          </a:solidFill>
                          <a:effectLst/>
                        </a:rPr>
                        <a:t>; 2-lane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15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600">
                          <a:solidFill>
                            <a:schemeClr val="tx1"/>
                          </a:solidFill>
                          <a:effectLst/>
                        </a:rPr>
                        <a:t>899310</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13.009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15.172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600" dirty="0" smtClean="0">
                          <a:solidFill>
                            <a:schemeClr val="tx1"/>
                          </a:solidFill>
                          <a:effectLst/>
                        </a:rPr>
                        <a:t>Install continuous milled-in shoulder rumble strips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13.009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15.172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95885" algn="r">
                        <a:spcBef>
                          <a:spcPts val="0"/>
                        </a:spcBef>
                        <a:spcAft>
                          <a:spcPts val="0"/>
                        </a:spcAft>
                      </a:pPr>
                      <a:r>
                        <a:rPr lang="en-US" sz="600">
                          <a:solidFill>
                            <a:schemeClr val="tx1"/>
                          </a:solidFill>
                          <a:effectLst/>
                        </a:rPr>
                        <a:t>$3,245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$15,862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54940" algn="r">
                        <a:spcBef>
                          <a:spcPts val="0"/>
                        </a:spcBef>
                        <a:spcAft>
                          <a:spcPts val="0"/>
                        </a:spcAft>
                      </a:pPr>
                      <a:r>
                        <a:rPr lang="en-US" sz="600" dirty="0">
                          <a:solidFill>
                            <a:schemeClr val="tx1"/>
                          </a:solidFill>
                          <a:effectLst/>
                        </a:rPr>
                        <a:t>$5,436</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$10,426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$4,820</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0.11</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tabLst>
                          <a:tab pos="217170" algn="l"/>
                        </a:tabLst>
                      </a:pPr>
                      <a:r>
                        <a:rPr lang="en-US" sz="600" dirty="0">
                          <a:solidFill>
                            <a:schemeClr val="tx1"/>
                          </a:solidFill>
                          <a:effectLst/>
                        </a:rPr>
                        <a:t>0.05</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543806"/>
                  </a:ext>
                </a:extLst>
              </a:tr>
              <a:tr h="219634">
                <a:tc gridSpan="10">
                  <a:txBody>
                    <a:bodyPr/>
                    <a:lstStyle/>
                    <a:p>
                      <a:pPr marL="0" marR="0" algn="r">
                        <a:spcBef>
                          <a:spcPts val="0"/>
                        </a:spcBef>
                        <a:spcAft>
                          <a:spcPts val="0"/>
                        </a:spcAft>
                      </a:pPr>
                      <a:r>
                        <a:rPr lang="en-US" sz="600" dirty="0">
                          <a:solidFill>
                            <a:schemeClr val="tx1"/>
                          </a:solidFill>
                          <a:effectLst/>
                        </a:rPr>
                        <a:t>Totals: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019" marR="1201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92710" algn="r">
                        <a:spcBef>
                          <a:spcPts val="0"/>
                        </a:spcBef>
                        <a:spcAft>
                          <a:spcPts val="0"/>
                        </a:spcAft>
                      </a:pPr>
                      <a:r>
                        <a:rPr lang="en-US" sz="600">
                          <a:solidFill>
                            <a:schemeClr val="tx1"/>
                          </a:solidFill>
                          <a:effectLst/>
                        </a:rPr>
                        <a:t>$105,735</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a:solidFill>
                            <a:schemeClr val="tx1"/>
                          </a:solidFill>
                          <a:effectLst/>
                        </a:rPr>
                        <a:t>$18,032,639</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145415" algn="r">
                        <a:spcBef>
                          <a:spcPts val="0"/>
                        </a:spcBef>
                        <a:spcAft>
                          <a:spcPts val="0"/>
                        </a:spcAft>
                        <a:tabLst>
                          <a:tab pos="429260" algn="l"/>
                        </a:tabLst>
                      </a:pPr>
                      <a:r>
                        <a:rPr lang="en-US" sz="600">
                          <a:solidFill>
                            <a:schemeClr val="tx1"/>
                          </a:solidFill>
                          <a:effectLst/>
                        </a:rPr>
                        <a:t>$177,166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$17,855,473</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$4,862,923</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146.48</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600" dirty="0">
                          <a:solidFill>
                            <a:schemeClr val="tx1"/>
                          </a:solidFill>
                          <a:effectLst/>
                        </a:rPr>
                        <a:t>38.73</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03" marR="580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5029085"/>
                  </a:ext>
                </a:extLst>
              </a:tr>
            </a:tbl>
          </a:graphicData>
        </a:graphic>
      </p:graphicFrame>
    </p:spTree>
    <p:extLst>
      <p:ext uri="{BB962C8B-B14F-4D97-AF65-F5344CB8AC3E}">
        <p14:creationId xmlns:p14="http://schemas.microsoft.com/office/powerpoint/2010/main" val="2654743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Application of Safety Performance Functions (SPFs) for Systemic Safety Management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4" y="1106917"/>
            <a:ext cx="9137075" cy="5557726"/>
          </a:xfrm>
        </p:spPr>
        <p:txBody>
          <a:bodyPr>
            <a:normAutofit/>
          </a:bodyPr>
          <a:lstStyle/>
          <a:p>
            <a:r>
              <a:rPr lang="en-US" sz="2400" dirty="0" smtClean="0"/>
              <a:t>Key strengths and advantages of Safety Analyst</a:t>
            </a:r>
          </a:p>
          <a:p>
            <a:pPr lvl="1"/>
            <a:r>
              <a:rPr lang="en-US" sz="1800" dirty="0" smtClean="0"/>
              <a:t>Software </a:t>
            </a:r>
            <a:r>
              <a:rPr lang="en-US" sz="1800" dirty="0"/>
              <a:t>improves </a:t>
            </a:r>
            <a:r>
              <a:rPr lang="en-US" sz="1800" dirty="0" smtClean="0"/>
              <a:t>effectiveness </a:t>
            </a:r>
            <a:r>
              <a:rPr lang="en-US" sz="1800" dirty="0"/>
              <a:t>of decision making by automating state-of-the-art statistical approaches </a:t>
            </a:r>
            <a:r>
              <a:rPr lang="en-US" sz="1800" dirty="0" smtClean="0"/>
              <a:t>to </a:t>
            </a:r>
            <a:r>
              <a:rPr lang="en-US" sz="1800" dirty="0"/>
              <a:t>improve </a:t>
            </a:r>
            <a:r>
              <a:rPr lang="en-US" sz="1800" dirty="0" smtClean="0"/>
              <a:t>identification </a:t>
            </a:r>
            <a:r>
              <a:rPr lang="en-US" sz="1800" dirty="0"/>
              <a:t>and programming of site-specific </a:t>
            </a:r>
            <a:r>
              <a:rPr lang="en-US" sz="1800" dirty="0" smtClean="0"/>
              <a:t>safety improvements</a:t>
            </a:r>
            <a:endParaRPr lang="en-US" sz="1800" dirty="0"/>
          </a:p>
          <a:p>
            <a:pPr lvl="1"/>
            <a:endParaRPr lang="en-US" sz="1800" dirty="0" smtClean="0"/>
          </a:p>
          <a:p>
            <a:pPr lvl="1"/>
            <a:r>
              <a:rPr lang="en-US" sz="1800" dirty="0" smtClean="0"/>
              <a:t>Software </a:t>
            </a:r>
            <a:r>
              <a:rPr lang="en-US" sz="1800" dirty="0"/>
              <a:t>improves </a:t>
            </a:r>
            <a:r>
              <a:rPr lang="en-US" sz="1800" dirty="0" smtClean="0"/>
              <a:t>efficiency </a:t>
            </a:r>
            <a:r>
              <a:rPr lang="en-US" sz="1800" dirty="0"/>
              <a:t>of decision support by integrating all parts of </a:t>
            </a:r>
            <a:r>
              <a:rPr lang="en-US" sz="1800" dirty="0" smtClean="0"/>
              <a:t>safety </a:t>
            </a:r>
            <a:r>
              <a:rPr lang="en-US" sz="1800" dirty="0"/>
              <a:t>management process into </a:t>
            </a:r>
            <a:r>
              <a:rPr lang="en-US" sz="1800" dirty="0" smtClean="0"/>
              <a:t>single </a:t>
            </a:r>
            <a:r>
              <a:rPr lang="en-US" sz="1800" dirty="0"/>
              <a:t>software </a:t>
            </a:r>
            <a:r>
              <a:rPr lang="en-US" sz="1800" dirty="0" smtClean="0"/>
              <a:t>package</a:t>
            </a:r>
            <a:endParaRPr lang="en-US" sz="1800" dirty="0"/>
          </a:p>
          <a:p>
            <a:pPr lvl="1"/>
            <a:endParaRPr lang="en-US" sz="1800" dirty="0" smtClean="0"/>
          </a:p>
          <a:p>
            <a:pPr lvl="1"/>
            <a:r>
              <a:rPr lang="en-US" sz="1800" dirty="0" smtClean="0"/>
              <a:t>Software </a:t>
            </a:r>
            <a:r>
              <a:rPr lang="en-US" sz="1800" dirty="0"/>
              <a:t>includes default SPFs which are automatically </a:t>
            </a:r>
            <a:r>
              <a:rPr lang="en-US" sz="1800" dirty="0" smtClean="0"/>
              <a:t>calibrated. Software </a:t>
            </a:r>
            <a:r>
              <a:rPr lang="en-US" sz="1800" dirty="0"/>
              <a:t>also provides </a:t>
            </a:r>
            <a:r>
              <a:rPr lang="en-US" sz="1800" dirty="0" smtClean="0"/>
              <a:t>capability </a:t>
            </a:r>
            <a:r>
              <a:rPr lang="en-US" sz="1800" dirty="0"/>
              <a:t>to enter alternative SPF functional forms and parameter </a:t>
            </a:r>
            <a:r>
              <a:rPr lang="en-US" sz="1800" dirty="0" smtClean="0"/>
              <a:t>values.</a:t>
            </a:r>
          </a:p>
          <a:p>
            <a:pPr lvl="1"/>
            <a:endParaRPr lang="en-US" sz="1800" dirty="0" smtClean="0"/>
          </a:p>
          <a:p>
            <a:pPr lvl="1"/>
            <a:r>
              <a:rPr lang="en-US" sz="1800" dirty="0" smtClean="0"/>
              <a:t>Software </a:t>
            </a:r>
            <a:r>
              <a:rPr lang="en-US" sz="1800" dirty="0"/>
              <a:t>provides </a:t>
            </a:r>
            <a:r>
              <a:rPr lang="en-US" sz="1800" dirty="0" smtClean="0"/>
              <a:t>capability </a:t>
            </a:r>
            <a:r>
              <a:rPr lang="en-US" sz="1800" dirty="0"/>
              <a:t>to </a:t>
            </a:r>
            <a:r>
              <a:rPr lang="en-US" sz="1800" dirty="0" smtClean="0"/>
              <a:t>easily adjust </a:t>
            </a:r>
            <a:r>
              <a:rPr lang="en-US" sz="1800" dirty="0"/>
              <a:t>input values </a:t>
            </a:r>
            <a:r>
              <a:rPr lang="en-US" sz="1800" dirty="0" smtClean="0"/>
              <a:t>and </a:t>
            </a:r>
            <a:r>
              <a:rPr lang="en-US" sz="1800" dirty="0"/>
              <a:t>rerun analyses </a:t>
            </a:r>
            <a:r>
              <a:rPr lang="en-US" sz="1800" dirty="0" smtClean="0"/>
              <a:t> efficiently</a:t>
            </a:r>
          </a:p>
          <a:p>
            <a:pPr marL="457200" lvl="1" indent="0">
              <a:buNone/>
            </a:pPr>
            <a:endParaRPr lang="en-US" sz="1800" dirty="0" smtClean="0"/>
          </a:p>
        </p:txBody>
      </p:sp>
    </p:spTree>
    <p:extLst>
      <p:ext uri="{BB962C8B-B14F-4D97-AF65-F5344CB8AC3E}">
        <p14:creationId xmlns:p14="http://schemas.microsoft.com/office/powerpoint/2010/main" val="3862607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6939"/>
            <a:ext cx="8686800" cy="1143000"/>
          </a:xfrm>
        </p:spPr>
        <p:txBody>
          <a:bodyPr/>
          <a:lstStyle/>
          <a:p>
            <a:r>
              <a:rPr lang="en-US" dirty="0" smtClean="0"/>
              <a:t>Application of Safety Performance Functions (SPFs) for Systemic Safety Management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4" y="1106917"/>
            <a:ext cx="9137075" cy="5557726"/>
          </a:xfrm>
        </p:spPr>
        <p:txBody>
          <a:bodyPr>
            <a:normAutofit/>
          </a:bodyPr>
          <a:lstStyle/>
          <a:p>
            <a:r>
              <a:rPr lang="en-US" sz="2400" dirty="0" smtClean="0"/>
              <a:t>Key strengths and advantages of Safety Analyst (cont’d)</a:t>
            </a:r>
          </a:p>
          <a:p>
            <a:pPr lvl="1"/>
            <a:r>
              <a:rPr lang="en-US" sz="1800" dirty="0" smtClean="0"/>
              <a:t>Most “</a:t>
            </a:r>
            <a:r>
              <a:rPr lang="en-US" sz="1800" dirty="0"/>
              <a:t>required” data elements </a:t>
            </a:r>
            <a:r>
              <a:rPr lang="en-US" sz="1800" dirty="0" smtClean="0"/>
              <a:t>are FDEs. Software can also make </a:t>
            </a:r>
            <a:r>
              <a:rPr lang="en-US" sz="1800" dirty="0"/>
              <a:t>use of existing roadway inventory, traffic volume, and crash </a:t>
            </a:r>
            <a:r>
              <a:rPr lang="en-US" sz="1800" dirty="0" smtClean="0"/>
              <a:t>databases, </a:t>
            </a:r>
            <a:r>
              <a:rPr lang="en-US" sz="1800" dirty="0"/>
              <a:t>when </a:t>
            </a:r>
            <a:r>
              <a:rPr lang="en-US" sz="1800" dirty="0" smtClean="0"/>
              <a:t>available.</a:t>
            </a:r>
          </a:p>
          <a:p>
            <a:pPr lvl="1"/>
            <a:endParaRPr lang="en-US" sz="1000" dirty="0" smtClean="0"/>
          </a:p>
          <a:p>
            <a:pPr lvl="1"/>
            <a:r>
              <a:rPr lang="en-US" sz="1800" dirty="0" smtClean="0"/>
              <a:t>Decisions </a:t>
            </a:r>
            <a:r>
              <a:rPr lang="en-US" sz="1800" dirty="0"/>
              <a:t>on where to systemically place selected countermeasures are based on quantitative economic </a:t>
            </a:r>
            <a:r>
              <a:rPr lang="en-US" sz="1800" dirty="0" smtClean="0"/>
              <a:t>analyses</a:t>
            </a:r>
          </a:p>
          <a:p>
            <a:pPr lvl="1"/>
            <a:endParaRPr lang="en-US" sz="1000" dirty="0" smtClean="0"/>
          </a:p>
          <a:p>
            <a:pPr lvl="1"/>
            <a:r>
              <a:rPr lang="en-US" sz="1800" dirty="0" smtClean="0"/>
              <a:t>Full </a:t>
            </a:r>
            <a:r>
              <a:rPr lang="en-US" sz="1800" dirty="0"/>
              <a:t>crash history is reviewed for each </a:t>
            </a:r>
            <a:r>
              <a:rPr lang="en-US" sz="1800" dirty="0" smtClean="0"/>
              <a:t>site</a:t>
            </a:r>
            <a:endParaRPr lang="en-US" sz="1800" dirty="0"/>
          </a:p>
          <a:p>
            <a:pPr lvl="1"/>
            <a:endParaRPr lang="en-US" sz="1000" dirty="0" smtClean="0"/>
          </a:p>
          <a:p>
            <a:pPr lvl="1"/>
            <a:r>
              <a:rPr lang="en-US" sz="1800" dirty="0" smtClean="0"/>
              <a:t>Statistical </a:t>
            </a:r>
            <a:r>
              <a:rPr lang="en-US" sz="1800" dirty="0"/>
              <a:t>procedures </a:t>
            </a:r>
            <a:r>
              <a:rPr lang="en-US" sz="1800" dirty="0" smtClean="0"/>
              <a:t>account </a:t>
            </a:r>
            <a:r>
              <a:rPr lang="en-US" sz="1800" dirty="0"/>
              <a:t>for traffic </a:t>
            </a:r>
            <a:r>
              <a:rPr lang="en-US" sz="1800" dirty="0" smtClean="0"/>
              <a:t>volume</a:t>
            </a:r>
          </a:p>
          <a:p>
            <a:pPr lvl="1"/>
            <a:endParaRPr lang="en-US" sz="1000" dirty="0" smtClean="0"/>
          </a:p>
          <a:p>
            <a:pPr lvl="1"/>
            <a:r>
              <a:rPr lang="en-US" sz="1800" dirty="0" smtClean="0"/>
              <a:t>Analyses </a:t>
            </a:r>
            <a:r>
              <a:rPr lang="en-US" sz="1800" dirty="0"/>
              <a:t>can explicitly consider pedestrian, bicycle, and motorcycle crashes, in addition to </a:t>
            </a:r>
            <a:r>
              <a:rPr lang="en-US" sz="1800" dirty="0" smtClean="0"/>
              <a:t>motor-vehicle crashes</a:t>
            </a:r>
            <a:endParaRPr lang="en-US" sz="1800" dirty="0"/>
          </a:p>
          <a:p>
            <a:pPr lvl="1"/>
            <a:endParaRPr lang="en-US" sz="1000" dirty="0" smtClean="0"/>
          </a:p>
          <a:p>
            <a:pPr lvl="1"/>
            <a:r>
              <a:rPr lang="en-US" sz="1800" dirty="0" smtClean="0"/>
              <a:t>All default </a:t>
            </a:r>
            <a:r>
              <a:rPr lang="en-US" sz="1800" dirty="0"/>
              <a:t>countermeasures included in </a:t>
            </a:r>
            <a:r>
              <a:rPr lang="en-US" sz="1800" dirty="0" smtClean="0"/>
              <a:t>software</a:t>
            </a:r>
            <a:r>
              <a:rPr lang="en-US" sz="1800" dirty="0"/>
              <a:t>, with safety effectiveness information provided, are considered reliable. If safety effectiveness </a:t>
            </a:r>
            <a:r>
              <a:rPr lang="en-US" sz="1800" dirty="0" smtClean="0"/>
              <a:t>information in not provided, user </a:t>
            </a:r>
            <a:r>
              <a:rPr lang="en-US" sz="1800" dirty="0"/>
              <a:t>has </a:t>
            </a:r>
            <a:r>
              <a:rPr lang="en-US" sz="1800" dirty="0" smtClean="0"/>
              <a:t>capability </a:t>
            </a:r>
            <a:r>
              <a:rPr lang="en-US" sz="1800" dirty="0"/>
              <a:t>to input </a:t>
            </a:r>
            <a:r>
              <a:rPr lang="en-US" sz="1800" dirty="0" smtClean="0"/>
              <a:t>as </a:t>
            </a:r>
            <a:r>
              <a:rPr lang="en-US" sz="1800" dirty="0"/>
              <a:t>part of </a:t>
            </a:r>
            <a:r>
              <a:rPr lang="en-US" sz="1800" dirty="0" smtClean="0"/>
              <a:t>analysis</a:t>
            </a:r>
            <a:r>
              <a:rPr lang="en-US" sz="1800" dirty="0"/>
              <a:t>.</a:t>
            </a:r>
          </a:p>
          <a:p>
            <a:pPr lvl="1"/>
            <a:endParaRPr lang="en-US" sz="2400" dirty="0" smtClean="0"/>
          </a:p>
          <a:p>
            <a:pPr marL="457200" lvl="1" indent="0">
              <a:buNone/>
            </a:pPr>
            <a:endParaRPr lang="en-US" sz="1800" dirty="0" smtClean="0"/>
          </a:p>
        </p:txBody>
      </p:sp>
    </p:spTree>
    <p:extLst>
      <p:ext uri="{BB962C8B-B14F-4D97-AF65-F5344CB8AC3E}">
        <p14:creationId xmlns:p14="http://schemas.microsoft.com/office/powerpoint/2010/main" val="508828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Application of Safety Performance Functions (SPFs) for Systemic Safety Management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4" y="1106917"/>
            <a:ext cx="9137075" cy="5557726"/>
          </a:xfrm>
        </p:spPr>
        <p:txBody>
          <a:bodyPr>
            <a:normAutofit/>
          </a:bodyPr>
          <a:lstStyle/>
          <a:p>
            <a:r>
              <a:rPr lang="en-US" sz="2400" dirty="0" smtClean="0"/>
              <a:t>Key weaknesses and limitations of Safety Analyst</a:t>
            </a:r>
          </a:p>
          <a:p>
            <a:pPr lvl="1"/>
            <a:r>
              <a:rPr lang="en-US" dirty="0"/>
              <a:t>S</a:t>
            </a:r>
            <a:r>
              <a:rPr lang="en-US" dirty="0" smtClean="0"/>
              <a:t>oftware </a:t>
            </a:r>
            <a:r>
              <a:rPr lang="en-US" dirty="0"/>
              <a:t>requires mapping and importing of data elements which can be quite </a:t>
            </a:r>
            <a:r>
              <a:rPr lang="en-US" dirty="0" smtClean="0"/>
              <a:t>burdensome</a:t>
            </a:r>
            <a:endParaRPr lang="en-US" dirty="0"/>
          </a:p>
          <a:p>
            <a:pPr lvl="1"/>
            <a:r>
              <a:rPr lang="en-US" dirty="0" smtClean="0"/>
              <a:t>Systemic </a:t>
            </a:r>
            <a:r>
              <a:rPr lang="en-US" dirty="0"/>
              <a:t>site selection procedures only consider one countermeasure at a </a:t>
            </a:r>
            <a:r>
              <a:rPr lang="en-US" dirty="0" smtClean="0"/>
              <a:t>time</a:t>
            </a:r>
            <a:endParaRPr lang="en-US" dirty="0"/>
          </a:p>
          <a:p>
            <a:pPr lvl="1"/>
            <a:r>
              <a:rPr lang="en-US" dirty="0"/>
              <a:t>Limited information on reliable countermeasures is incorporated into software due to </a:t>
            </a:r>
            <a:r>
              <a:rPr lang="en-US" dirty="0" smtClean="0"/>
              <a:t>current </a:t>
            </a:r>
            <a:r>
              <a:rPr lang="en-US" dirty="0"/>
              <a:t>state of </a:t>
            </a:r>
            <a:r>
              <a:rPr lang="en-US" dirty="0" smtClean="0"/>
              <a:t>knowledge</a:t>
            </a:r>
            <a:endParaRPr lang="en-US" dirty="0"/>
          </a:p>
          <a:p>
            <a:pPr lvl="1"/>
            <a:r>
              <a:rPr lang="en-US" dirty="0"/>
              <a:t>Software requires purchasing </a:t>
            </a:r>
            <a:r>
              <a:rPr lang="en-US" dirty="0" smtClean="0"/>
              <a:t>annual </a:t>
            </a:r>
            <a:r>
              <a:rPr lang="en-US" dirty="0"/>
              <a:t>license</a:t>
            </a:r>
          </a:p>
          <a:p>
            <a:pPr lvl="1"/>
            <a:endParaRPr lang="en-US" dirty="0" smtClean="0"/>
          </a:p>
          <a:p>
            <a:pPr marL="457200" lvl="1" indent="0">
              <a:buNone/>
            </a:pPr>
            <a:r>
              <a:rPr lang="en-US" dirty="0" smtClean="0"/>
              <a:t>Only </a:t>
            </a:r>
            <a:r>
              <a:rPr lang="en-US" dirty="0"/>
              <a:t>a few states </a:t>
            </a:r>
            <a:r>
              <a:rPr lang="en-US" dirty="0" smtClean="0"/>
              <a:t>have </a:t>
            </a:r>
            <a:r>
              <a:rPr lang="en-US" dirty="0"/>
              <a:t>limited experience using </a:t>
            </a:r>
            <a:r>
              <a:rPr lang="en-US" dirty="0" smtClean="0"/>
              <a:t>systemic </a:t>
            </a:r>
            <a:r>
              <a:rPr lang="en-US" dirty="0"/>
              <a:t>site selection module since this functionality was only recently added to </a:t>
            </a:r>
            <a:r>
              <a:rPr lang="en-US" dirty="0" smtClean="0"/>
              <a:t>software</a:t>
            </a:r>
            <a:endParaRPr lang="en-US" dirty="0"/>
          </a:p>
          <a:p>
            <a:pPr lvl="1"/>
            <a:endParaRPr lang="en-US" sz="2400" dirty="0" smtClean="0"/>
          </a:p>
          <a:p>
            <a:pPr marL="457200" lvl="1" indent="0">
              <a:buNone/>
            </a:pPr>
            <a:endParaRPr lang="en-US" sz="1800" dirty="0" smtClean="0"/>
          </a:p>
        </p:txBody>
      </p:sp>
    </p:spTree>
    <p:extLst>
      <p:ext uri="{BB962C8B-B14F-4D97-AF65-F5344CB8AC3E}">
        <p14:creationId xmlns:p14="http://schemas.microsoft.com/office/powerpoint/2010/main" val="4188652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034417"/>
          </a:xfrm>
        </p:spPr>
        <p:txBody>
          <a:bodyPr/>
          <a:lstStyle/>
          <a:p>
            <a:r>
              <a:rPr lang="en-US" dirty="0"/>
              <a:t>Application of </a:t>
            </a:r>
            <a:r>
              <a:rPr lang="en-US" dirty="0" err="1"/>
              <a:t>usRAP</a:t>
            </a:r>
            <a:r>
              <a:rPr lang="en-US" dirty="0"/>
              <a:t> methodology and </a:t>
            </a:r>
            <a:r>
              <a:rPr lang="en-US" dirty="0" err="1"/>
              <a:t>ViDA</a:t>
            </a:r>
            <a:r>
              <a:rPr lang="en-US" dirty="0"/>
              <a:t> software</a:t>
            </a:r>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686800" cy="5557726"/>
          </a:xfrm>
        </p:spPr>
        <p:txBody>
          <a:bodyPr>
            <a:normAutofit/>
          </a:bodyPr>
          <a:lstStyle/>
          <a:p>
            <a:r>
              <a:rPr lang="en-US" sz="2400" dirty="0" smtClean="0"/>
              <a:t>Capabilities of </a:t>
            </a:r>
            <a:r>
              <a:rPr lang="en-US" sz="2400" dirty="0" err="1" smtClean="0"/>
              <a:t>usRAP</a:t>
            </a:r>
            <a:r>
              <a:rPr lang="en-US" sz="2400" dirty="0" smtClean="0"/>
              <a:t>  and </a:t>
            </a:r>
            <a:r>
              <a:rPr lang="en-US" sz="2400" dirty="0" err="1" smtClean="0"/>
              <a:t>ViDA</a:t>
            </a:r>
            <a:r>
              <a:rPr lang="en-US" sz="2400" dirty="0" smtClean="0"/>
              <a:t> software</a:t>
            </a:r>
          </a:p>
          <a:p>
            <a:pPr lvl="1"/>
            <a:r>
              <a:rPr lang="en-US" dirty="0" smtClean="0"/>
              <a:t>Software can perform two types of analyses:</a:t>
            </a:r>
          </a:p>
          <a:p>
            <a:pPr lvl="2"/>
            <a:r>
              <a:rPr lang="en-US" dirty="0" smtClean="0"/>
              <a:t>Develop star ratings</a:t>
            </a:r>
          </a:p>
          <a:p>
            <a:pPr lvl="2"/>
            <a:r>
              <a:rPr lang="en-US" dirty="0" smtClean="0"/>
              <a:t>Develop safer roads investment plans</a:t>
            </a:r>
          </a:p>
          <a:p>
            <a:pPr lvl="1"/>
            <a:endParaRPr lang="en-US" dirty="0" smtClean="0"/>
          </a:p>
          <a:p>
            <a:pPr lvl="1"/>
            <a:r>
              <a:rPr lang="en-US" dirty="0" smtClean="0"/>
              <a:t>Star </a:t>
            </a:r>
            <a:r>
              <a:rPr lang="en-US" dirty="0"/>
              <a:t>ratings and safer roads investment plans are developed for </a:t>
            </a:r>
            <a:r>
              <a:rPr lang="en-US" dirty="0" smtClean="0"/>
              <a:t>328-ft (100-m) sections </a:t>
            </a:r>
            <a:r>
              <a:rPr lang="en-US" dirty="0"/>
              <a:t>of roadway and </a:t>
            </a:r>
            <a:r>
              <a:rPr lang="en-US" dirty="0" smtClean="0"/>
              <a:t>then </a:t>
            </a:r>
            <a:r>
              <a:rPr lang="en-US" dirty="0"/>
              <a:t>combined to provide recommended improvements for specific road sections, entire routes, and entire road </a:t>
            </a:r>
            <a:r>
              <a:rPr lang="en-US" dirty="0" smtClean="0"/>
              <a:t>networks</a:t>
            </a:r>
            <a:endParaRPr lang="en-US" dirty="0"/>
          </a:p>
          <a:p>
            <a:pPr lvl="1"/>
            <a:endParaRPr lang="en-US" dirty="0" smtClean="0"/>
          </a:p>
        </p:txBody>
      </p:sp>
    </p:spTree>
    <p:extLst>
      <p:ext uri="{BB962C8B-B14F-4D97-AF65-F5344CB8AC3E}">
        <p14:creationId xmlns:p14="http://schemas.microsoft.com/office/powerpoint/2010/main" val="3007004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Application of </a:t>
            </a:r>
            <a:r>
              <a:rPr lang="en-US" dirty="0" err="1"/>
              <a:t>usRAP</a:t>
            </a:r>
            <a:r>
              <a:rPr lang="en-US" dirty="0"/>
              <a:t> methodology and </a:t>
            </a:r>
            <a:r>
              <a:rPr lang="en-US" dirty="0" err="1"/>
              <a:t>ViDA</a:t>
            </a:r>
            <a:r>
              <a:rPr lang="en-US" dirty="0"/>
              <a:t> </a:t>
            </a:r>
            <a:r>
              <a:rPr lang="en-US" dirty="0" smtClean="0"/>
              <a:t>software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686800" cy="5557726"/>
          </a:xfrm>
        </p:spPr>
        <p:txBody>
          <a:bodyPr>
            <a:normAutofit/>
          </a:bodyPr>
          <a:lstStyle/>
          <a:p>
            <a:r>
              <a:rPr lang="en-US" sz="2400" dirty="0"/>
              <a:t>Capabilities of </a:t>
            </a:r>
            <a:r>
              <a:rPr lang="en-US" sz="2400" dirty="0" err="1"/>
              <a:t>usRAP</a:t>
            </a:r>
            <a:r>
              <a:rPr lang="en-US" sz="2400" dirty="0"/>
              <a:t>  and </a:t>
            </a:r>
            <a:r>
              <a:rPr lang="en-US" sz="2400" dirty="0" err="1"/>
              <a:t>ViDA</a:t>
            </a:r>
            <a:r>
              <a:rPr lang="en-US" sz="2400" dirty="0"/>
              <a:t> </a:t>
            </a:r>
            <a:r>
              <a:rPr lang="en-US" sz="2400" dirty="0" smtClean="0"/>
              <a:t>software (cont’d)</a:t>
            </a:r>
            <a:endParaRPr lang="en-US" sz="2400" dirty="0"/>
          </a:p>
          <a:p>
            <a:pPr lvl="1"/>
            <a:r>
              <a:rPr lang="en-US" dirty="0" smtClean="0"/>
              <a:t>Star </a:t>
            </a:r>
            <a:r>
              <a:rPr lang="en-US" dirty="0"/>
              <a:t>ratings indicate </a:t>
            </a:r>
            <a:r>
              <a:rPr lang="en-US" dirty="0" smtClean="0"/>
              <a:t>extent </a:t>
            </a:r>
            <a:r>
              <a:rPr lang="en-US" dirty="0"/>
              <a:t>to which geometric design and traffic control features known to have positive effects on safety are present on each 328-ft </a:t>
            </a:r>
            <a:r>
              <a:rPr lang="en-US" dirty="0" smtClean="0"/>
              <a:t>(100-m) segment </a:t>
            </a:r>
            <a:r>
              <a:rPr lang="en-US" dirty="0"/>
              <a:t>of </a:t>
            </a:r>
            <a:r>
              <a:rPr lang="en-US" dirty="0" smtClean="0"/>
              <a:t>road network</a:t>
            </a:r>
          </a:p>
          <a:p>
            <a:pPr lvl="1"/>
            <a:endParaRPr lang="en-US" dirty="0" smtClean="0"/>
          </a:p>
          <a:p>
            <a:pPr lvl="1"/>
            <a:r>
              <a:rPr lang="en-US" dirty="0" smtClean="0"/>
              <a:t>Star </a:t>
            </a:r>
            <a:r>
              <a:rPr lang="en-US" dirty="0"/>
              <a:t>ratings range from </a:t>
            </a:r>
            <a:r>
              <a:rPr lang="en-US" dirty="0" smtClean="0"/>
              <a:t>one star </a:t>
            </a:r>
            <a:r>
              <a:rPr lang="en-US" dirty="0"/>
              <a:t>to </a:t>
            </a:r>
            <a:r>
              <a:rPr lang="en-US" dirty="0" smtClean="0"/>
              <a:t>five stars</a:t>
            </a:r>
          </a:p>
          <a:p>
            <a:pPr lvl="1"/>
            <a:endParaRPr lang="en-US" dirty="0" smtClean="0"/>
          </a:p>
          <a:p>
            <a:pPr lvl="1"/>
            <a:r>
              <a:rPr lang="en-US" dirty="0" smtClean="0"/>
              <a:t>Star </a:t>
            </a:r>
            <a:r>
              <a:rPr lang="en-US" dirty="0"/>
              <a:t>ratings are assigned using </a:t>
            </a:r>
            <a:r>
              <a:rPr lang="en-US" dirty="0" smtClean="0"/>
              <a:t>scoring </a:t>
            </a:r>
            <a:r>
              <a:rPr lang="en-US" dirty="0"/>
              <a:t>system </a:t>
            </a:r>
            <a:r>
              <a:rPr lang="en-US" dirty="0" smtClean="0"/>
              <a:t>based </a:t>
            </a:r>
            <a:r>
              <a:rPr lang="en-US" dirty="0"/>
              <a:t>on available research on </a:t>
            </a:r>
            <a:r>
              <a:rPr lang="en-US" dirty="0" smtClean="0"/>
              <a:t>safety </a:t>
            </a:r>
            <a:r>
              <a:rPr lang="en-US" dirty="0"/>
              <a:t>effects of road design features from around the </a:t>
            </a:r>
            <a:r>
              <a:rPr lang="en-US" dirty="0" smtClean="0"/>
              <a:t>world</a:t>
            </a:r>
          </a:p>
          <a:p>
            <a:pPr lvl="1"/>
            <a:endParaRPr lang="en-US" dirty="0" smtClean="0"/>
          </a:p>
          <a:p>
            <a:pPr lvl="1"/>
            <a:r>
              <a:rPr lang="en-US" dirty="0" smtClean="0"/>
              <a:t>Scoring </a:t>
            </a:r>
            <a:r>
              <a:rPr lang="en-US" dirty="0"/>
              <a:t>system includes factors for both crash likelihood and crash severity for specific crash </a:t>
            </a:r>
            <a:r>
              <a:rPr lang="en-US" dirty="0" smtClean="0"/>
              <a:t>types</a:t>
            </a:r>
            <a:endParaRPr lang="en-US" dirty="0"/>
          </a:p>
          <a:p>
            <a:pPr lvl="1"/>
            <a:endParaRPr lang="en-US" dirty="0" smtClean="0"/>
          </a:p>
        </p:txBody>
      </p:sp>
    </p:spTree>
    <p:extLst>
      <p:ext uri="{BB962C8B-B14F-4D97-AF65-F5344CB8AC3E}">
        <p14:creationId xmlns:p14="http://schemas.microsoft.com/office/powerpoint/2010/main" val="3588730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Application of </a:t>
            </a:r>
            <a:r>
              <a:rPr lang="en-US" dirty="0" err="1"/>
              <a:t>usRAP</a:t>
            </a:r>
            <a:r>
              <a:rPr lang="en-US" dirty="0"/>
              <a:t> methodology and </a:t>
            </a:r>
            <a:r>
              <a:rPr lang="en-US" dirty="0" err="1"/>
              <a:t>ViDA</a:t>
            </a:r>
            <a:r>
              <a:rPr lang="en-US" dirty="0"/>
              <a:t> software (</a:t>
            </a:r>
            <a:r>
              <a:rPr lang="en-US" dirty="0" smtClean="0"/>
              <a:t>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686800" cy="5557726"/>
          </a:xfrm>
        </p:spPr>
        <p:txBody>
          <a:bodyPr>
            <a:normAutofit/>
          </a:bodyPr>
          <a:lstStyle/>
          <a:p>
            <a:r>
              <a:rPr lang="en-US" sz="2400" dirty="0" smtClean="0"/>
              <a:t>Capabilities of </a:t>
            </a:r>
            <a:r>
              <a:rPr lang="en-US" sz="2400" dirty="0" err="1" smtClean="0"/>
              <a:t>usRAP</a:t>
            </a:r>
            <a:r>
              <a:rPr lang="en-US" sz="2400" dirty="0" smtClean="0"/>
              <a:t> and </a:t>
            </a:r>
            <a:r>
              <a:rPr lang="en-US" sz="2400" dirty="0" err="1" smtClean="0"/>
              <a:t>ViDA</a:t>
            </a:r>
            <a:r>
              <a:rPr lang="en-US" sz="2400" dirty="0" smtClean="0"/>
              <a:t> software (cont’d)</a:t>
            </a:r>
          </a:p>
          <a:p>
            <a:pPr lvl="1"/>
            <a:endParaRPr lang="en-US" dirty="0" smtClean="0"/>
          </a:p>
          <a:p>
            <a:pPr lvl="1"/>
            <a:r>
              <a:rPr lang="en-US" dirty="0" smtClean="0"/>
              <a:t>Safer </a:t>
            </a:r>
            <a:r>
              <a:rPr lang="en-US" dirty="0"/>
              <a:t>roads investment plans are infrastructure improvement programs consisting of cost-effective infrastructure improvements for specific locations across an entire road </a:t>
            </a:r>
            <a:r>
              <a:rPr lang="en-US" dirty="0" smtClean="0"/>
              <a:t>network</a:t>
            </a:r>
          </a:p>
          <a:p>
            <a:pPr lvl="1"/>
            <a:endParaRPr lang="en-US" dirty="0" smtClean="0"/>
          </a:p>
          <a:p>
            <a:pPr lvl="1"/>
            <a:r>
              <a:rPr lang="en-US" dirty="0" smtClean="0"/>
              <a:t>In </a:t>
            </a:r>
            <a:r>
              <a:rPr lang="en-US" dirty="0"/>
              <a:t>developing a safer roads investment program, </a:t>
            </a:r>
            <a:r>
              <a:rPr lang="en-US" dirty="0" err="1" smtClean="0"/>
              <a:t>ViDA</a:t>
            </a:r>
            <a:r>
              <a:rPr lang="en-US" dirty="0" smtClean="0"/>
              <a:t> </a:t>
            </a:r>
            <a:r>
              <a:rPr lang="en-US" dirty="0"/>
              <a:t>software considers over 70 specific </a:t>
            </a:r>
            <a:r>
              <a:rPr lang="en-US" dirty="0" smtClean="0"/>
              <a:t>countermeasures</a:t>
            </a:r>
          </a:p>
          <a:p>
            <a:pPr lvl="1"/>
            <a:endParaRPr lang="en-US" dirty="0" smtClean="0"/>
          </a:p>
        </p:txBody>
      </p:sp>
    </p:spTree>
    <p:extLst>
      <p:ext uri="{BB962C8B-B14F-4D97-AF65-F5344CB8AC3E}">
        <p14:creationId xmlns:p14="http://schemas.microsoft.com/office/powerpoint/2010/main" val="1452014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Application of </a:t>
            </a:r>
            <a:r>
              <a:rPr lang="en-US" dirty="0" err="1"/>
              <a:t>usRAP</a:t>
            </a:r>
            <a:r>
              <a:rPr lang="en-US" dirty="0"/>
              <a:t> methodology and </a:t>
            </a:r>
            <a:r>
              <a:rPr lang="en-US" dirty="0" err="1"/>
              <a:t>ViDA</a:t>
            </a:r>
            <a:r>
              <a:rPr lang="en-US" dirty="0"/>
              <a:t> software (</a:t>
            </a:r>
            <a:r>
              <a:rPr lang="en-US" dirty="0" smtClean="0"/>
              <a:t>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686800" cy="5557726"/>
          </a:xfrm>
        </p:spPr>
        <p:txBody>
          <a:bodyPr>
            <a:normAutofit/>
          </a:bodyPr>
          <a:lstStyle/>
          <a:p>
            <a:r>
              <a:rPr lang="en-US" sz="2400" dirty="0" smtClean="0"/>
              <a:t>Input data needs for </a:t>
            </a:r>
            <a:r>
              <a:rPr lang="en-US" sz="2400" dirty="0" err="1" smtClean="0"/>
              <a:t>ViDA</a:t>
            </a:r>
            <a:r>
              <a:rPr lang="en-US" sz="2400" dirty="0" smtClean="0"/>
              <a:t> software</a:t>
            </a:r>
          </a:p>
          <a:p>
            <a:pPr lvl="1"/>
            <a:r>
              <a:rPr lang="en-US" dirty="0" smtClean="0"/>
              <a:t>Primary </a:t>
            </a:r>
            <a:r>
              <a:rPr lang="en-US" dirty="0"/>
              <a:t>input data for </a:t>
            </a:r>
            <a:r>
              <a:rPr lang="en-US" dirty="0" err="1"/>
              <a:t>ViDA</a:t>
            </a:r>
            <a:r>
              <a:rPr lang="en-US" dirty="0"/>
              <a:t> is </a:t>
            </a:r>
            <a:r>
              <a:rPr lang="en-US" dirty="0" smtClean="0"/>
              <a:t>a spreadsheet </a:t>
            </a:r>
            <a:r>
              <a:rPr lang="en-US" dirty="0"/>
              <a:t>file of more than 50 roadway characteristics for each 328-ft </a:t>
            </a:r>
            <a:r>
              <a:rPr lang="en-US" dirty="0" smtClean="0"/>
              <a:t>(100-m) roadway </a:t>
            </a:r>
            <a:r>
              <a:rPr lang="en-US" dirty="0"/>
              <a:t>segment on </a:t>
            </a:r>
            <a:r>
              <a:rPr lang="en-US" dirty="0" smtClean="0"/>
              <a:t>road network</a:t>
            </a:r>
            <a:endParaRPr lang="en-US" dirty="0"/>
          </a:p>
          <a:p>
            <a:pPr lvl="1"/>
            <a:endParaRPr lang="en-US" dirty="0" smtClean="0"/>
          </a:p>
          <a:p>
            <a:pPr lvl="1"/>
            <a:r>
              <a:rPr lang="en-US" dirty="0" smtClean="0"/>
              <a:t>Input </a:t>
            </a:r>
            <a:r>
              <a:rPr lang="en-US" dirty="0"/>
              <a:t>data can be coded from review of aerial photos and street-level photos of </a:t>
            </a:r>
            <a:r>
              <a:rPr lang="en-US" dirty="0" smtClean="0"/>
              <a:t>sites </a:t>
            </a:r>
            <a:r>
              <a:rPr lang="en-US" dirty="0"/>
              <a:t>using highway agency </a:t>
            </a:r>
            <a:r>
              <a:rPr lang="en-US" dirty="0" err="1"/>
              <a:t>photologs</a:t>
            </a:r>
            <a:r>
              <a:rPr lang="en-US" dirty="0"/>
              <a:t> or web-based </a:t>
            </a:r>
            <a:r>
              <a:rPr lang="en-US" dirty="0" smtClean="0"/>
              <a:t>tools</a:t>
            </a:r>
          </a:p>
          <a:p>
            <a:pPr lvl="1"/>
            <a:endParaRPr lang="en-US" dirty="0" smtClean="0"/>
          </a:p>
          <a:p>
            <a:pPr lvl="1"/>
            <a:r>
              <a:rPr lang="en-US" dirty="0" smtClean="0"/>
              <a:t>Technicians </a:t>
            </a:r>
            <a:r>
              <a:rPr lang="en-US" dirty="0"/>
              <a:t>or </a:t>
            </a:r>
            <a:r>
              <a:rPr lang="en-US" dirty="0" smtClean="0"/>
              <a:t>students </a:t>
            </a:r>
            <a:r>
              <a:rPr lang="en-US" dirty="0"/>
              <a:t>can be trained as data </a:t>
            </a:r>
            <a:r>
              <a:rPr lang="en-US" dirty="0" smtClean="0"/>
              <a:t>coders</a:t>
            </a:r>
          </a:p>
          <a:p>
            <a:pPr lvl="2"/>
            <a:r>
              <a:rPr lang="en-US" sz="1800" dirty="0" smtClean="0"/>
              <a:t>On </a:t>
            </a:r>
            <a:r>
              <a:rPr lang="en-US" sz="1800" dirty="0"/>
              <a:t>average, it takes about 30 minutes of labor per mile for </a:t>
            </a:r>
            <a:r>
              <a:rPr lang="en-US" sz="1800" dirty="0" smtClean="0"/>
              <a:t>trained </a:t>
            </a:r>
            <a:r>
              <a:rPr lang="en-US" sz="1800" dirty="0"/>
              <a:t>coder to prepare </a:t>
            </a:r>
            <a:r>
              <a:rPr lang="en-US" sz="1800" dirty="0" smtClean="0"/>
              <a:t>input </a:t>
            </a:r>
            <a:r>
              <a:rPr lang="en-US" sz="1800" dirty="0"/>
              <a:t>data for a </a:t>
            </a:r>
            <a:r>
              <a:rPr lang="en-US" sz="1800" dirty="0" smtClean="0"/>
              <a:t>roadway</a:t>
            </a:r>
          </a:p>
          <a:p>
            <a:pPr lvl="1"/>
            <a:endParaRPr lang="en-US" dirty="0" smtClean="0"/>
          </a:p>
          <a:p>
            <a:pPr lvl="1"/>
            <a:r>
              <a:rPr lang="en-US" dirty="0" smtClean="0"/>
              <a:t>Coding </a:t>
            </a:r>
            <a:r>
              <a:rPr lang="en-US" dirty="0"/>
              <a:t>tools </a:t>
            </a:r>
            <a:r>
              <a:rPr lang="en-US" dirty="0" smtClean="0"/>
              <a:t>available to </a:t>
            </a:r>
            <a:r>
              <a:rPr lang="en-US" dirty="0"/>
              <a:t>prepare input </a:t>
            </a:r>
            <a:r>
              <a:rPr lang="en-US" dirty="0" smtClean="0"/>
              <a:t>data</a:t>
            </a:r>
          </a:p>
        </p:txBody>
      </p:sp>
    </p:spTree>
    <p:extLst>
      <p:ext uri="{BB962C8B-B14F-4D97-AF65-F5344CB8AC3E}">
        <p14:creationId xmlns:p14="http://schemas.microsoft.com/office/powerpoint/2010/main" val="2995073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Background</a:t>
            </a:r>
            <a:endParaRPr lang="en-US" dirty="0"/>
          </a:p>
        </p:txBody>
      </p:sp>
      <p:sp>
        <p:nvSpPr>
          <p:cNvPr id="3" name="Content Placeholder 2"/>
          <p:cNvSpPr>
            <a:spLocks noGrp="1"/>
          </p:cNvSpPr>
          <p:nvPr>
            <p:ph idx="1"/>
          </p:nvPr>
        </p:nvSpPr>
        <p:spPr>
          <a:xfrm>
            <a:off x="228600" y="847837"/>
            <a:ext cx="8686800" cy="5373081"/>
          </a:xfrm>
        </p:spPr>
        <p:txBody>
          <a:bodyPr/>
          <a:lstStyle/>
          <a:p>
            <a:r>
              <a:rPr lang="en-US" sz="2400" dirty="0"/>
              <a:t>F</a:t>
            </a:r>
            <a:r>
              <a:rPr lang="en-US" sz="2400" dirty="0" smtClean="0"/>
              <a:t>ocusing safety treatments on “hot spot” locations has limitations:</a:t>
            </a:r>
          </a:p>
          <a:p>
            <a:pPr lvl="1"/>
            <a:r>
              <a:rPr lang="en-US" sz="2400" dirty="0" smtClean="0"/>
              <a:t>Short-term crash counts can fluctuate</a:t>
            </a:r>
          </a:p>
          <a:p>
            <a:pPr lvl="2"/>
            <a:r>
              <a:rPr lang="en-US" sz="2400" dirty="0" smtClean="0"/>
              <a:t>Not good predictor of future crashes</a:t>
            </a:r>
          </a:p>
          <a:p>
            <a:pPr lvl="2"/>
            <a:r>
              <a:rPr lang="en-US" sz="2400" dirty="0" smtClean="0"/>
              <a:t>Regression to the mean</a:t>
            </a:r>
          </a:p>
          <a:p>
            <a:pPr lvl="1"/>
            <a:r>
              <a:rPr lang="en-US" sz="2400" dirty="0"/>
              <a:t>S</a:t>
            </a:r>
            <a:r>
              <a:rPr lang="en-US" sz="2400" dirty="0" smtClean="0"/>
              <a:t>evere crashes tend to be spread out across system</a:t>
            </a:r>
          </a:p>
          <a:p>
            <a:pPr lvl="1"/>
            <a:r>
              <a:rPr lang="en-US" sz="2400" dirty="0" smtClean="0"/>
              <a:t>Most money is spent at only a few locations</a:t>
            </a:r>
          </a:p>
          <a:p>
            <a:pPr lvl="1"/>
            <a:r>
              <a:rPr lang="en-US" sz="2400" dirty="0" smtClean="0"/>
              <a:t>Hot-spot analysis is reactive</a:t>
            </a:r>
          </a:p>
        </p:txBody>
      </p:sp>
      <p:sp>
        <p:nvSpPr>
          <p:cNvPr id="4" name="Date Placeholder 3"/>
          <p:cNvSpPr>
            <a:spLocks noGrp="1"/>
          </p:cNvSpPr>
          <p:nvPr>
            <p:ph type="dt" sz="half" idx="12"/>
          </p:nvPr>
        </p:nvSpPr>
        <p:spPr/>
        <p:txBody>
          <a:bodyPr/>
          <a:lstStyle/>
          <a:p>
            <a:pPr>
              <a:defRPr/>
            </a:pPr>
            <a:fld id="{2C50CC95-E9CA-44E5-A879-4E5AE6948307}" type="datetime1">
              <a:rPr lang="en-US" smtClean="0"/>
              <a:pPr>
                <a:defRPr/>
              </a:pPr>
              <a:t>12/11/2020</a:t>
            </a:fld>
            <a:endParaRPr lang="en-US" dirty="0"/>
          </a:p>
        </p:txBody>
      </p:sp>
    </p:spTree>
    <p:extLst>
      <p:ext uri="{BB962C8B-B14F-4D97-AF65-F5344CB8AC3E}">
        <p14:creationId xmlns:p14="http://schemas.microsoft.com/office/powerpoint/2010/main" val="2612224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Application of </a:t>
            </a:r>
            <a:r>
              <a:rPr lang="en-US" dirty="0" err="1"/>
              <a:t>usRAP</a:t>
            </a:r>
            <a:r>
              <a:rPr lang="en-US" dirty="0"/>
              <a:t> methodology and </a:t>
            </a:r>
            <a:r>
              <a:rPr lang="en-US" dirty="0" err="1"/>
              <a:t>ViDA</a:t>
            </a:r>
            <a:r>
              <a:rPr lang="en-US" dirty="0"/>
              <a:t> software (</a:t>
            </a:r>
            <a:r>
              <a:rPr lang="en-US" dirty="0" smtClean="0"/>
              <a:t>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978581"/>
            <a:ext cx="8686800" cy="5557726"/>
          </a:xfrm>
        </p:spPr>
        <p:txBody>
          <a:bodyPr>
            <a:normAutofit/>
          </a:bodyPr>
          <a:lstStyle/>
          <a:p>
            <a:r>
              <a:rPr lang="en-US" sz="2400" dirty="0" smtClean="0"/>
              <a:t>Sample input data for </a:t>
            </a:r>
            <a:r>
              <a:rPr lang="en-US" sz="2400" dirty="0" err="1" smtClean="0"/>
              <a:t>ViDA</a:t>
            </a:r>
            <a:r>
              <a:rPr lang="en-US" sz="2400" dirty="0" smtClean="0"/>
              <a:t> software</a:t>
            </a:r>
          </a:p>
        </p:txBody>
      </p:sp>
      <p:graphicFrame>
        <p:nvGraphicFramePr>
          <p:cNvPr id="7" name="Table 6"/>
          <p:cNvGraphicFramePr>
            <a:graphicFrameLocks noGrp="1"/>
          </p:cNvGraphicFramePr>
          <p:nvPr>
            <p:extLst>
              <p:ext uri="{D42A27DB-BD31-4B8C-83A1-F6EECF244321}">
                <p14:modId xmlns:p14="http://schemas.microsoft.com/office/powerpoint/2010/main" val="3618336439"/>
              </p:ext>
            </p:extLst>
          </p:nvPr>
        </p:nvGraphicFramePr>
        <p:xfrm>
          <a:off x="303952" y="1526153"/>
          <a:ext cx="8557145" cy="4836374"/>
        </p:xfrm>
        <a:graphic>
          <a:graphicData uri="http://schemas.openxmlformats.org/drawingml/2006/table">
            <a:tbl>
              <a:tblPr firstRow="1" bandRow="1">
                <a:tableStyleId>{5C22544A-7EE6-4342-B048-85BDC9FD1C3A}</a:tableStyleId>
              </a:tblPr>
              <a:tblGrid>
                <a:gridCol w="8557145">
                  <a:extLst>
                    <a:ext uri="{9D8B030D-6E8A-4147-A177-3AD203B41FA5}">
                      <a16:colId xmlns:a16="http://schemas.microsoft.com/office/drawing/2014/main" val="2352821478"/>
                    </a:ext>
                  </a:extLst>
                </a:gridCol>
              </a:tblGrid>
              <a:tr h="3558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effectLst/>
                          <a:latin typeface="+mn-lt"/>
                          <a:ea typeface="+mn-ea"/>
                          <a:cs typeface="+mn-cs"/>
                        </a:rPr>
                        <a:t>Sample</a:t>
                      </a:r>
                      <a:r>
                        <a:rPr lang="en-US" sz="1600" b="1" kern="1200" baseline="0" dirty="0" smtClean="0">
                          <a:solidFill>
                            <a:schemeClr val="lt1"/>
                          </a:solidFill>
                          <a:effectLst/>
                          <a:latin typeface="+mn-lt"/>
                          <a:ea typeface="+mn-ea"/>
                          <a:cs typeface="+mn-cs"/>
                        </a:rPr>
                        <a:t> </a:t>
                      </a:r>
                      <a:r>
                        <a:rPr lang="en-US" sz="1600" b="1" kern="1200" dirty="0" smtClean="0">
                          <a:solidFill>
                            <a:schemeClr val="lt1"/>
                          </a:solidFill>
                          <a:effectLst/>
                          <a:latin typeface="+mn-lt"/>
                          <a:ea typeface="+mn-ea"/>
                          <a:cs typeface="+mn-cs"/>
                        </a:rPr>
                        <a:t>Input Variables Needed to Create Star Ratings and Safer Roads Investment Plans in </a:t>
                      </a:r>
                      <a:r>
                        <a:rPr lang="en-US" sz="1600" b="1" kern="1200" dirty="0" err="1" smtClean="0">
                          <a:solidFill>
                            <a:schemeClr val="lt1"/>
                          </a:solidFill>
                          <a:effectLst/>
                          <a:latin typeface="+mn-lt"/>
                          <a:ea typeface="+mn-ea"/>
                          <a:cs typeface="+mn-cs"/>
                        </a:rPr>
                        <a:t>ViDA</a:t>
                      </a:r>
                      <a:endParaRPr lang="en-US" sz="1600" b="1" kern="1200" dirty="0" smtClean="0">
                        <a:solidFill>
                          <a:schemeClr val="lt1"/>
                        </a:solidFill>
                        <a:effectLst/>
                        <a:latin typeface="+mn-lt"/>
                        <a:ea typeface="+mn-ea"/>
                        <a:cs typeface="+mn-cs"/>
                      </a:endParaRPr>
                    </a:p>
                  </a:txBody>
                  <a:tcPr/>
                </a:tc>
                <a:extLst>
                  <a:ext uri="{0D108BD9-81ED-4DB2-BD59-A6C34878D82A}">
                    <a16:rowId xmlns:a16="http://schemas.microsoft.com/office/drawing/2014/main" val="3195031188"/>
                  </a:ext>
                </a:extLst>
              </a:tr>
              <a:tr h="4299008">
                <a:tc>
                  <a:txBody>
                    <a:bodyPr/>
                    <a:lstStyle/>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Roadway type (divided/undivided)</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Upgrade cost (extent of roadside development that would influence the cost of installing countermeasures)</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Land use (separately for each side of the road)</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Area type (rural/urban)</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Speed limit</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Truck speed limit (may be the same or differ from the general speed limit</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Traffic volume [average annual daily traffic (AADT)]</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Median type</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Centerline rumble strips</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Shoulder rumble strips</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Roadside severity (object type and distance to object, separately for each side of the road)</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Paved shoulder width</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Intersection type</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Intersection channelization</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Intersecting road volume (grouped into broad categories)</a:t>
                      </a:r>
                    </a:p>
                    <a:p>
                      <a:pPr marL="285750" lvl="0" indent="-285750">
                        <a:buFont typeface="Arial" panose="020B0604020202020204" pitchFamily="34" charset="0"/>
                        <a:buChar char="•"/>
                      </a:pPr>
                      <a:r>
                        <a:rPr lang="en-US" sz="1600" kern="1200" dirty="0" smtClean="0">
                          <a:solidFill>
                            <a:schemeClr val="dk1"/>
                          </a:solidFill>
                          <a:effectLst/>
                          <a:latin typeface="+mn-lt"/>
                          <a:ea typeface="+mn-ea"/>
                          <a:cs typeface="+mn-cs"/>
                        </a:rPr>
                        <a:t>Others…</a:t>
                      </a:r>
                    </a:p>
                    <a:p>
                      <a:pPr marL="285750" lvl="0" indent="-285750">
                        <a:buFont typeface="Arial" panose="020B0604020202020204" pitchFamily="34" charset="0"/>
                        <a:buChar char="•"/>
                      </a:pPr>
                      <a:endParaRPr lang="en-US" sz="1600" dirty="0"/>
                    </a:p>
                  </a:txBody>
                  <a:tcPr/>
                </a:tc>
                <a:extLst>
                  <a:ext uri="{0D108BD9-81ED-4DB2-BD59-A6C34878D82A}">
                    <a16:rowId xmlns:a16="http://schemas.microsoft.com/office/drawing/2014/main" val="2419424237"/>
                  </a:ext>
                </a:extLst>
              </a:tr>
            </a:tbl>
          </a:graphicData>
        </a:graphic>
      </p:graphicFrame>
    </p:spTree>
    <p:extLst>
      <p:ext uri="{BB962C8B-B14F-4D97-AF65-F5344CB8AC3E}">
        <p14:creationId xmlns:p14="http://schemas.microsoft.com/office/powerpoint/2010/main" val="845730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Application of </a:t>
            </a:r>
            <a:r>
              <a:rPr lang="en-US" dirty="0" err="1"/>
              <a:t>usRAP</a:t>
            </a:r>
            <a:r>
              <a:rPr lang="en-US" dirty="0"/>
              <a:t> methodology and </a:t>
            </a:r>
            <a:r>
              <a:rPr lang="en-US" dirty="0" err="1"/>
              <a:t>ViDA</a:t>
            </a:r>
            <a:r>
              <a:rPr lang="en-US" dirty="0"/>
              <a:t> software (</a:t>
            </a:r>
            <a:r>
              <a:rPr lang="en-US" dirty="0" smtClean="0"/>
              <a:t>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978581"/>
            <a:ext cx="8686800" cy="5557726"/>
          </a:xfrm>
        </p:spPr>
        <p:txBody>
          <a:bodyPr>
            <a:normAutofit/>
          </a:bodyPr>
          <a:lstStyle/>
          <a:p>
            <a:r>
              <a:rPr lang="en-US" sz="2400" dirty="0" smtClean="0"/>
              <a:t>Sample </a:t>
            </a:r>
            <a:r>
              <a:rPr lang="en-US" sz="2400" dirty="0" err="1" smtClean="0"/>
              <a:t>usRAP</a:t>
            </a:r>
            <a:r>
              <a:rPr lang="en-US" sz="2400" dirty="0" smtClean="0"/>
              <a:t> </a:t>
            </a:r>
            <a:r>
              <a:rPr lang="en-US" sz="2400" dirty="0" err="1" smtClean="0"/>
              <a:t>ViDA</a:t>
            </a:r>
            <a:r>
              <a:rPr lang="en-US" sz="2400" dirty="0" smtClean="0"/>
              <a:t> star rating summary table</a:t>
            </a:r>
          </a:p>
        </p:txBody>
      </p:sp>
      <p:graphicFrame>
        <p:nvGraphicFramePr>
          <p:cNvPr id="4" name="Table 3"/>
          <p:cNvGraphicFramePr>
            <a:graphicFrameLocks noGrp="1"/>
          </p:cNvGraphicFramePr>
          <p:nvPr>
            <p:extLst>
              <p:ext uri="{D42A27DB-BD31-4B8C-83A1-F6EECF244321}">
                <p14:modId xmlns:p14="http://schemas.microsoft.com/office/powerpoint/2010/main" val="232250489"/>
              </p:ext>
            </p:extLst>
          </p:nvPr>
        </p:nvGraphicFramePr>
        <p:xfrm>
          <a:off x="622299" y="2286002"/>
          <a:ext cx="7870350" cy="3054855"/>
        </p:xfrm>
        <a:graphic>
          <a:graphicData uri="http://schemas.openxmlformats.org/drawingml/2006/table">
            <a:tbl>
              <a:tblPr firstRow="1" firstCol="1" bandRow="1">
                <a:tableStyleId>{5C22544A-7EE6-4342-B048-85BDC9FD1C3A}</a:tableStyleId>
              </a:tblPr>
              <a:tblGrid>
                <a:gridCol w="1055949">
                  <a:extLst>
                    <a:ext uri="{9D8B030D-6E8A-4147-A177-3AD203B41FA5}">
                      <a16:colId xmlns:a16="http://schemas.microsoft.com/office/drawing/2014/main" val="3236579122"/>
                    </a:ext>
                  </a:extLst>
                </a:gridCol>
                <a:gridCol w="1036038">
                  <a:extLst>
                    <a:ext uri="{9D8B030D-6E8A-4147-A177-3AD203B41FA5}">
                      <a16:colId xmlns:a16="http://schemas.microsoft.com/office/drawing/2014/main" val="4037580884"/>
                    </a:ext>
                  </a:extLst>
                </a:gridCol>
                <a:gridCol w="847987">
                  <a:extLst>
                    <a:ext uri="{9D8B030D-6E8A-4147-A177-3AD203B41FA5}">
                      <a16:colId xmlns:a16="http://schemas.microsoft.com/office/drawing/2014/main" val="4093639932"/>
                    </a:ext>
                  </a:extLst>
                </a:gridCol>
                <a:gridCol w="847987">
                  <a:extLst>
                    <a:ext uri="{9D8B030D-6E8A-4147-A177-3AD203B41FA5}">
                      <a16:colId xmlns:a16="http://schemas.microsoft.com/office/drawing/2014/main" val="1184296502"/>
                    </a:ext>
                  </a:extLst>
                </a:gridCol>
                <a:gridCol w="847125">
                  <a:extLst>
                    <a:ext uri="{9D8B030D-6E8A-4147-A177-3AD203B41FA5}">
                      <a16:colId xmlns:a16="http://schemas.microsoft.com/office/drawing/2014/main" val="3759803584"/>
                    </a:ext>
                  </a:extLst>
                </a:gridCol>
                <a:gridCol w="847125">
                  <a:extLst>
                    <a:ext uri="{9D8B030D-6E8A-4147-A177-3AD203B41FA5}">
                      <a16:colId xmlns:a16="http://schemas.microsoft.com/office/drawing/2014/main" val="165955171"/>
                    </a:ext>
                  </a:extLst>
                </a:gridCol>
                <a:gridCol w="842822">
                  <a:extLst>
                    <a:ext uri="{9D8B030D-6E8A-4147-A177-3AD203B41FA5}">
                      <a16:colId xmlns:a16="http://schemas.microsoft.com/office/drawing/2014/main" val="835504145"/>
                    </a:ext>
                  </a:extLst>
                </a:gridCol>
                <a:gridCol w="842822">
                  <a:extLst>
                    <a:ext uri="{9D8B030D-6E8A-4147-A177-3AD203B41FA5}">
                      <a16:colId xmlns:a16="http://schemas.microsoft.com/office/drawing/2014/main" val="656148432"/>
                    </a:ext>
                  </a:extLst>
                </a:gridCol>
                <a:gridCol w="702495">
                  <a:extLst>
                    <a:ext uri="{9D8B030D-6E8A-4147-A177-3AD203B41FA5}">
                      <a16:colId xmlns:a16="http://schemas.microsoft.com/office/drawing/2014/main" val="2211462278"/>
                    </a:ext>
                  </a:extLst>
                </a:gridCol>
              </a:tblGrid>
              <a:tr h="298968">
                <a:tc rowSpan="2">
                  <a:txBody>
                    <a:bodyPr/>
                    <a:lstStyle/>
                    <a:p>
                      <a:pPr marL="0" marR="0" algn="ctr">
                        <a:spcBef>
                          <a:spcPts val="0"/>
                        </a:spcBef>
                        <a:spcAft>
                          <a:spcPts val="0"/>
                        </a:spcAft>
                      </a:pPr>
                      <a:r>
                        <a:rPr lang="en-US" sz="1200" dirty="0">
                          <a:solidFill>
                            <a:schemeClr val="tx1"/>
                          </a:solidFill>
                          <a:effectLst/>
                        </a:rPr>
                        <a:t>Star Rating</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spcBef>
                          <a:spcPts val="0"/>
                        </a:spcBef>
                        <a:spcAft>
                          <a:spcPts val="0"/>
                        </a:spcAft>
                      </a:pPr>
                      <a:r>
                        <a:rPr lang="en-US" sz="1100">
                          <a:solidFill>
                            <a:schemeClr val="tx1"/>
                          </a:solidFill>
                          <a:effectLst/>
                        </a:rPr>
                        <a:t>Vehicle Occupant</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gn="ctr">
                        <a:spcBef>
                          <a:spcPts val="0"/>
                        </a:spcBef>
                        <a:spcAft>
                          <a:spcPts val="0"/>
                        </a:spcAft>
                      </a:pPr>
                      <a:r>
                        <a:rPr lang="en-US" sz="1100">
                          <a:solidFill>
                            <a:schemeClr val="tx1"/>
                          </a:solidFill>
                          <a:effectLst/>
                        </a:rPr>
                        <a:t>Motorcyclist</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gn="ctr">
                        <a:spcBef>
                          <a:spcPts val="0"/>
                        </a:spcBef>
                        <a:spcAft>
                          <a:spcPts val="0"/>
                        </a:spcAft>
                      </a:pPr>
                      <a:r>
                        <a:rPr lang="en-US" sz="1100">
                          <a:solidFill>
                            <a:schemeClr val="tx1"/>
                          </a:solidFill>
                          <a:effectLst/>
                        </a:rPr>
                        <a:t>Pedestrian</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gn="ctr">
                        <a:spcBef>
                          <a:spcPts val="0"/>
                        </a:spcBef>
                        <a:spcAft>
                          <a:spcPts val="0"/>
                        </a:spcAft>
                      </a:pPr>
                      <a:r>
                        <a:rPr lang="en-US" sz="1100">
                          <a:solidFill>
                            <a:schemeClr val="tx1"/>
                          </a:solidFill>
                          <a:effectLst/>
                        </a:rPr>
                        <a:t>Bicyclist</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42981131"/>
                  </a:ext>
                </a:extLst>
              </a:tr>
              <a:tr h="563630">
                <a:tc vMerge="1">
                  <a:txBody>
                    <a:bodyPr/>
                    <a:lstStyle/>
                    <a:p>
                      <a:endParaRPr lang="en-US"/>
                    </a:p>
                  </a:txBody>
                  <a:tcPr/>
                </a:tc>
                <a:tc>
                  <a:txBody>
                    <a:bodyPr/>
                    <a:lstStyle/>
                    <a:p>
                      <a:pPr marL="0" marR="0" algn="ctr">
                        <a:spcBef>
                          <a:spcPts val="0"/>
                        </a:spcBef>
                        <a:spcAft>
                          <a:spcPts val="0"/>
                        </a:spcAft>
                      </a:pPr>
                      <a:r>
                        <a:rPr lang="en-US" sz="1200" dirty="0">
                          <a:solidFill>
                            <a:schemeClr val="tx1"/>
                          </a:solidFill>
                          <a:effectLst/>
                        </a:rPr>
                        <a:t>Length (mi)</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Percent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Length (mi)</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Percent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Length (mi)</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Percent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Length (mi)</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Percent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485756"/>
                  </a:ext>
                </a:extLst>
              </a:tr>
              <a:tr h="298968">
                <a:tc>
                  <a:txBody>
                    <a:bodyPr/>
                    <a:lstStyle/>
                    <a:p>
                      <a:pPr marL="0" marR="0">
                        <a:spcBef>
                          <a:spcPts val="0"/>
                        </a:spcBef>
                        <a:spcAft>
                          <a:spcPts val="0"/>
                        </a:spcAft>
                      </a:pPr>
                      <a:r>
                        <a:rPr lang="en-US" sz="1200" dirty="0">
                          <a:solidFill>
                            <a:schemeClr val="tx1"/>
                          </a:solidFill>
                          <a:effectLst/>
                        </a:rPr>
                        <a:t>5 Stars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200" dirty="0">
                          <a:solidFill>
                            <a:schemeClr val="tx1"/>
                          </a:solidFill>
                          <a:effectLst/>
                        </a:rPr>
                        <a:t>259.6</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5%</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146.2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3%</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126.2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83.2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9102717"/>
                  </a:ext>
                </a:extLst>
              </a:tr>
              <a:tr h="298968">
                <a:tc>
                  <a:txBody>
                    <a:bodyPr/>
                    <a:lstStyle/>
                    <a:p>
                      <a:pPr marL="0" marR="0">
                        <a:spcBef>
                          <a:spcPts val="0"/>
                        </a:spcBef>
                        <a:spcAft>
                          <a:spcPts val="0"/>
                        </a:spcAft>
                      </a:pPr>
                      <a:r>
                        <a:rPr lang="en-US" sz="1200" dirty="0">
                          <a:solidFill>
                            <a:schemeClr val="tx1"/>
                          </a:solidFill>
                          <a:effectLst/>
                        </a:rPr>
                        <a:t>4 Stars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200">
                          <a:solidFill>
                            <a:schemeClr val="tx1"/>
                          </a:solidFill>
                          <a:effectLst/>
                        </a:rPr>
                        <a:t>681.1</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13%</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267.9</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5%</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174.6</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3%</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54.6</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1%</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0873793"/>
                  </a:ext>
                </a:extLst>
              </a:tr>
              <a:tr h="298968">
                <a:tc>
                  <a:txBody>
                    <a:bodyPr/>
                    <a:lstStyle/>
                    <a:p>
                      <a:pPr marL="0" marR="0">
                        <a:spcBef>
                          <a:spcPts val="0"/>
                        </a:spcBef>
                        <a:spcAft>
                          <a:spcPts val="0"/>
                        </a:spcAft>
                      </a:pPr>
                      <a:r>
                        <a:rPr lang="en-US" sz="1200" dirty="0">
                          <a:solidFill>
                            <a:schemeClr val="tx1"/>
                          </a:solidFill>
                          <a:effectLst/>
                        </a:rPr>
                        <a:t>3 Stars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200">
                          <a:solidFill>
                            <a:schemeClr val="tx1"/>
                          </a:solidFill>
                          <a:effectLst/>
                        </a:rPr>
                        <a:t>2,253.4</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42%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2,168.3</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40%</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248.5</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5%</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328.3</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6%</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796870"/>
                  </a:ext>
                </a:extLst>
              </a:tr>
              <a:tr h="298968">
                <a:tc>
                  <a:txBody>
                    <a:bodyPr/>
                    <a:lstStyle/>
                    <a:p>
                      <a:pPr marL="0" marR="0">
                        <a:spcBef>
                          <a:spcPts val="0"/>
                        </a:spcBef>
                        <a:spcAft>
                          <a:spcPts val="0"/>
                        </a:spcAft>
                      </a:pPr>
                      <a:r>
                        <a:rPr lang="en-US" sz="1200" dirty="0">
                          <a:solidFill>
                            <a:schemeClr val="tx1"/>
                          </a:solidFill>
                          <a:effectLst/>
                        </a:rPr>
                        <a:t>2 Stars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200">
                          <a:solidFill>
                            <a:schemeClr val="tx1"/>
                          </a:solidFill>
                          <a:effectLst/>
                        </a:rPr>
                        <a:t>1,252.5</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23%</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1,595.5</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30%</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202.1</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4%</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916.4</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17%</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387088"/>
                  </a:ext>
                </a:extLst>
              </a:tr>
              <a:tr h="298968">
                <a:tc>
                  <a:txBody>
                    <a:bodyPr/>
                    <a:lstStyle/>
                    <a:p>
                      <a:pPr marL="0" marR="0">
                        <a:spcBef>
                          <a:spcPts val="0"/>
                        </a:spcBef>
                        <a:spcAft>
                          <a:spcPts val="0"/>
                        </a:spcAft>
                      </a:pPr>
                      <a:r>
                        <a:rPr lang="en-US" sz="1200" dirty="0">
                          <a:solidFill>
                            <a:schemeClr val="bg1"/>
                          </a:solidFill>
                          <a:effectLst/>
                        </a:rPr>
                        <a:t>1 Star</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200">
                          <a:solidFill>
                            <a:schemeClr val="tx1"/>
                          </a:solidFill>
                          <a:effectLst/>
                        </a:rPr>
                        <a:t>937.5</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17%</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1,206.2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22%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725.0</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13%</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773.3</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14%</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2054765"/>
                  </a:ext>
                </a:extLst>
              </a:tr>
              <a:tr h="398449">
                <a:tc>
                  <a:txBody>
                    <a:bodyPr/>
                    <a:lstStyle/>
                    <a:p>
                      <a:pPr marL="0" marR="0">
                        <a:spcBef>
                          <a:spcPts val="0"/>
                        </a:spcBef>
                        <a:spcAft>
                          <a:spcPts val="0"/>
                        </a:spcAft>
                      </a:pPr>
                      <a:r>
                        <a:rPr lang="en-US" sz="1200" dirty="0">
                          <a:solidFill>
                            <a:schemeClr val="tx1"/>
                          </a:solidFill>
                          <a:effectLst/>
                        </a:rPr>
                        <a:t>Not Applicable</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200">
                          <a:solidFill>
                            <a:schemeClr val="tx1"/>
                          </a:solidFill>
                          <a:effectLst/>
                        </a:rPr>
                        <a:t>2.0</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0%</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2.0</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0%</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3,909.8</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73%</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3,230.2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60%</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191267"/>
                  </a:ext>
                </a:extLst>
              </a:tr>
              <a:tr h="298968">
                <a:tc>
                  <a:txBody>
                    <a:bodyPr/>
                    <a:lstStyle/>
                    <a:p>
                      <a:pPr marL="0" marR="0" algn="r">
                        <a:spcBef>
                          <a:spcPts val="0"/>
                        </a:spcBef>
                        <a:spcAft>
                          <a:spcPts val="0"/>
                        </a:spcAft>
                      </a:pPr>
                      <a:r>
                        <a:rPr lang="en-US" sz="1200">
                          <a:solidFill>
                            <a:schemeClr val="tx1"/>
                          </a:solidFill>
                          <a:effectLst/>
                        </a:rPr>
                        <a:t>Totals</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5,386.1</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100%</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5,3861.1</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100%</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a:solidFill>
                            <a:schemeClr val="tx1"/>
                          </a:solidFill>
                          <a:effectLst/>
                        </a:rPr>
                        <a:t>5,3861.1</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100%</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5,3861.1</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100%</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4056298"/>
                  </a:ext>
                </a:extLst>
              </a:tr>
            </a:tbl>
          </a:graphicData>
        </a:graphic>
      </p:graphicFrame>
    </p:spTree>
    <p:extLst>
      <p:ext uri="{BB962C8B-B14F-4D97-AF65-F5344CB8AC3E}">
        <p14:creationId xmlns:p14="http://schemas.microsoft.com/office/powerpoint/2010/main" val="2209104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Application of </a:t>
            </a:r>
            <a:r>
              <a:rPr lang="en-US" dirty="0" err="1"/>
              <a:t>usRAP</a:t>
            </a:r>
            <a:r>
              <a:rPr lang="en-US" dirty="0"/>
              <a:t> methodology and </a:t>
            </a:r>
            <a:r>
              <a:rPr lang="en-US" dirty="0" err="1"/>
              <a:t>ViDA</a:t>
            </a:r>
            <a:r>
              <a:rPr lang="en-US" dirty="0"/>
              <a:t> software (</a:t>
            </a:r>
            <a:r>
              <a:rPr lang="en-US" dirty="0" smtClean="0"/>
              <a:t>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978581"/>
            <a:ext cx="8686800" cy="5557726"/>
          </a:xfrm>
        </p:spPr>
        <p:txBody>
          <a:bodyPr>
            <a:normAutofit/>
          </a:bodyPr>
          <a:lstStyle/>
          <a:p>
            <a:r>
              <a:rPr lang="en-US" sz="2400" dirty="0" smtClean="0"/>
              <a:t>Sample </a:t>
            </a:r>
            <a:r>
              <a:rPr lang="en-US" sz="2400" dirty="0" err="1" smtClean="0"/>
              <a:t>usRAP</a:t>
            </a:r>
            <a:r>
              <a:rPr lang="en-US" sz="2400" dirty="0" smtClean="0"/>
              <a:t> </a:t>
            </a:r>
            <a:r>
              <a:rPr lang="en-US" sz="2400" dirty="0" err="1" smtClean="0"/>
              <a:t>ViDA</a:t>
            </a:r>
            <a:r>
              <a:rPr lang="en-US" sz="2400" dirty="0" smtClean="0"/>
              <a:t> star rating summary table</a:t>
            </a:r>
          </a:p>
        </p:txBody>
      </p:sp>
      <p:sp>
        <p:nvSpPr>
          <p:cNvPr id="8" name="Rectangle 7"/>
          <p:cNvSpPr/>
          <p:nvPr/>
        </p:nvSpPr>
        <p:spPr>
          <a:xfrm>
            <a:off x="465643" y="1470219"/>
            <a:ext cx="8202945" cy="48991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984064" y="1551693"/>
            <a:ext cx="7193279" cy="473462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3"/>
          <a:stretch>
            <a:fillRect/>
          </a:stretch>
        </p:blipFill>
        <p:spPr>
          <a:xfrm>
            <a:off x="1106584" y="1603947"/>
            <a:ext cx="6947482" cy="4657809"/>
          </a:xfrm>
          <a:prstGeom prst="rect">
            <a:avLst/>
          </a:prstGeom>
        </p:spPr>
      </p:pic>
    </p:spTree>
    <p:extLst>
      <p:ext uri="{BB962C8B-B14F-4D97-AF65-F5344CB8AC3E}">
        <p14:creationId xmlns:p14="http://schemas.microsoft.com/office/powerpoint/2010/main" val="16692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Application of </a:t>
            </a:r>
            <a:r>
              <a:rPr lang="en-US" dirty="0" err="1"/>
              <a:t>usRAP</a:t>
            </a:r>
            <a:r>
              <a:rPr lang="en-US" dirty="0"/>
              <a:t> methodology and </a:t>
            </a:r>
            <a:r>
              <a:rPr lang="en-US" dirty="0" err="1"/>
              <a:t>ViDA</a:t>
            </a:r>
            <a:r>
              <a:rPr lang="en-US" dirty="0"/>
              <a:t> software (</a:t>
            </a:r>
            <a:r>
              <a:rPr lang="en-US" dirty="0" smtClean="0"/>
              <a:t>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686800" cy="5557726"/>
          </a:xfrm>
        </p:spPr>
        <p:txBody>
          <a:bodyPr>
            <a:normAutofit/>
          </a:bodyPr>
          <a:lstStyle/>
          <a:p>
            <a:r>
              <a:rPr lang="en-US" sz="2400" dirty="0" smtClean="0"/>
              <a:t>Key strengths and advantages of </a:t>
            </a:r>
            <a:r>
              <a:rPr lang="en-US" sz="2400" dirty="0" err="1" smtClean="0"/>
              <a:t>ViDA</a:t>
            </a:r>
            <a:endParaRPr lang="en-US" sz="2400" dirty="0" smtClean="0"/>
          </a:p>
          <a:p>
            <a:pPr lvl="1"/>
            <a:r>
              <a:rPr lang="en-US" dirty="0" smtClean="0"/>
              <a:t>Software </a:t>
            </a:r>
            <a:r>
              <a:rPr lang="en-US" dirty="0"/>
              <a:t>is web-based and readily </a:t>
            </a:r>
            <a:r>
              <a:rPr lang="en-US" dirty="0" smtClean="0"/>
              <a:t>accessible</a:t>
            </a:r>
            <a:endParaRPr lang="en-US" dirty="0"/>
          </a:p>
          <a:p>
            <a:pPr lvl="1"/>
            <a:r>
              <a:rPr lang="en-US" dirty="0"/>
              <a:t>S</a:t>
            </a:r>
            <a:r>
              <a:rPr lang="en-US" dirty="0" smtClean="0"/>
              <a:t>oftware is free</a:t>
            </a:r>
            <a:endParaRPr lang="en-US" dirty="0"/>
          </a:p>
          <a:p>
            <a:pPr lvl="1"/>
            <a:r>
              <a:rPr lang="en-US" dirty="0" smtClean="0"/>
              <a:t>Access </a:t>
            </a:r>
            <a:r>
              <a:rPr lang="en-US" dirty="0"/>
              <a:t>to </a:t>
            </a:r>
            <a:r>
              <a:rPr lang="en-US" dirty="0" smtClean="0"/>
              <a:t>software </a:t>
            </a:r>
            <a:r>
              <a:rPr lang="en-US" dirty="0"/>
              <a:t>is password </a:t>
            </a:r>
            <a:r>
              <a:rPr lang="en-US" dirty="0" smtClean="0"/>
              <a:t>protected</a:t>
            </a:r>
            <a:endParaRPr lang="en-US" dirty="0"/>
          </a:p>
          <a:p>
            <a:pPr lvl="1"/>
            <a:r>
              <a:rPr lang="en-US" dirty="0"/>
              <a:t>S</a:t>
            </a:r>
            <a:r>
              <a:rPr lang="en-US" dirty="0" smtClean="0"/>
              <a:t>oftware </a:t>
            </a:r>
            <a:r>
              <a:rPr lang="en-US" dirty="0"/>
              <a:t>is </a:t>
            </a:r>
            <a:r>
              <a:rPr lang="en-US" dirty="0" smtClean="0"/>
              <a:t>easy </a:t>
            </a:r>
            <a:r>
              <a:rPr lang="en-US" dirty="0"/>
              <a:t>to </a:t>
            </a:r>
            <a:r>
              <a:rPr lang="en-US" dirty="0" smtClean="0"/>
              <a:t>use</a:t>
            </a:r>
          </a:p>
          <a:p>
            <a:pPr lvl="1"/>
            <a:r>
              <a:rPr lang="en-US" dirty="0" smtClean="0"/>
              <a:t>Input </a:t>
            </a:r>
            <a:r>
              <a:rPr lang="en-US" dirty="0"/>
              <a:t>data consists mostly of familiar design and traffic control parameters that can be coded from aerial and street-level photographic </a:t>
            </a:r>
            <a:r>
              <a:rPr lang="en-US" dirty="0" smtClean="0"/>
              <a:t>images by </a:t>
            </a:r>
            <a:r>
              <a:rPr lang="en-US" dirty="0"/>
              <a:t>trained technicians or students </a:t>
            </a:r>
            <a:endParaRPr lang="en-US" dirty="0" smtClean="0"/>
          </a:p>
          <a:p>
            <a:pPr lvl="1"/>
            <a:r>
              <a:rPr lang="en-US" dirty="0" smtClean="0"/>
              <a:t>Input </a:t>
            </a:r>
            <a:r>
              <a:rPr lang="en-US" dirty="0"/>
              <a:t>data can be </a:t>
            </a:r>
            <a:r>
              <a:rPr lang="en-US" dirty="0" smtClean="0"/>
              <a:t>managed </a:t>
            </a:r>
            <a:r>
              <a:rPr lang="en-US" dirty="0"/>
              <a:t>with commercially available </a:t>
            </a:r>
            <a:r>
              <a:rPr lang="en-US" dirty="0" smtClean="0"/>
              <a:t>software</a:t>
            </a:r>
            <a:endParaRPr lang="en-US" dirty="0"/>
          </a:p>
        </p:txBody>
      </p:sp>
    </p:spTree>
    <p:extLst>
      <p:ext uri="{BB962C8B-B14F-4D97-AF65-F5344CB8AC3E}">
        <p14:creationId xmlns:p14="http://schemas.microsoft.com/office/powerpoint/2010/main" val="2216653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Application of </a:t>
            </a:r>
            <a:r>
              <a:rPr lang="en-US" dirty="0" err="1"/>
              <a:t>usRAP</a:t>
            </a:r>
            <a:r>
              <a:rPr lang="en-US" dirty="0"/>
              <a:t> methodology and </a:t>
            </a:r>
            <a:r>
              <a:rPr lang="en-US" dirty="0" err="1"/>
              <a:t>ViDA</a:t>
            </a:r>
            <a:r>
              <a:rPr lang="en-US" dirty="0"/>
              <a:t> software (</a:t>
            </a:r>
            <a:r>
              <a:rPr lang="en-US" dirty="0" smtClean="0"/>
              <a:t>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908476" cy="5557726"/>
          </a:xfrm>
        </p:spPr>
        <p:txBody>
          <a:bodyPr>
            <a:normAutofit/>
          </a:bodyPr>
          <a:lstStyle/>
          <a:p>
            <a:r>
              <a:rPr lang="en-US" sz="2400" dirty="0" smtClean="0"/>
              <a:t>Key strengths and advantages of </a:t>
            </a:r>
            <a:r>
              <a:rPr lang="en-US" sz="2400" dirty="0" err="1" smtClean="0"/>
              <a:t>ViDA</a:t>
            </a:r>
            <a:r>
              <a:rPr lang="en-US" sz="2400" dirty="0" smtClean="0"/>
              <a:t> (cont’d)</a:t>
            </a:r>
          </a:p>
          <a:p>
            <a:pPr lvl="1"/>
            <a:r>
              <a:rPr lang="en-US" dirty="0" smtClean="0"/>
              <a:t>User </a:t>
            </a:r>
            <a:r>
              <a:rPr lang="en-US" dirty="0"/>
              <a:t>can customize analysis parameters </a:t>
            </a:r>
            <a:r>
              <a:rPr lang="en-US" dirty="0" smtClean="0"/>
              <a:t>to </a:t>
            </a:r>
            <a:r>
              <a:rPr lang="en-US" dirty="0"/>
              <a:t>match </a:t>
            </a:r>
            <a:r>
              <a:rPr lang="en-US" dirty="0" smtClean="0"/>
              <a:t>agency’s </a:t>
            </a:r>
            <a:r>
              <a:rPr lang="en-US" dirty="0"/>
              <a:t>experience and </a:t>
            </a:r>
            <a:r>
              <a:rPr lang="en-US" dirty="0" smtClean="0"/>
              <a:t>practices</a:t>
            </a:r>
            <a:endParaRPr lang="en-US" dirty="0"/>
          </a:p>
          <a:p>
            <a:pPr lvl="1"/>
            <a:r>
              <a:rPr lang="en-US" dirty="0"/>
              <a:t>S</a:t>
            </a:r>
            <a:r>
              <a:rPr lang="en-US" dirty="0" smtClean="0"/>
              <a:t>oftware </a:t>
            </a:r>
            <a:r>
              <a:rPr lang="en-US" dirty="0"/>
              <a:t>can be calibrated </a:t>
            </a:r>
            <a:r>
              <a:rPr lang="en-US" dirty="0" smtClean="0"/>
              <a:t>if crash data </a:t>
            </a:r>
            <a:r>
              <a:rPr lang="en-US" dirty="0"/>
              <a:t>are </a:t>
            </a:r>
            <a:r>
              <a:rPr lang="en-US" dirty="0" smtClean="0"/>
              <a:t>available</a:t>
            </a:r>
            <a:endParaRPr lang="en-US" dirty="0"/>
          </a:p>
          <a:p>
            <a:pPr lvl="1"/>
            <a:r>
              <a:rPr lang="en-US" dirty="0"/>
              <a:t>S</a:t>
            </a:r>
            <a:r>
              <a:rPr lang="en-US" dirty="0" smtClean="0"/>
              <a:t>oftware </a:t>
            </a:r>
            <a:r>
              <a:rPr lang="en-US" dirty="0"/>
              <a:t>processes data rapidly to develop safer roads investment </a:t>
            </a:r>
            <a:r>
              <a:rPr lang="en-US" dirty="0" smtClean="0"/>
              <a:t>plans</a:t>
            </a:r>
          </a:p>
          <a:p>
            <a:pPr lvl="1"/>
            <a:r>
              <a:rPr lang="en-US" dirty="0" smtClean="0"/>
              <a:t>All 70</a:t>
            </a:r>
            <a:r>
              <a:rPr lang="en-US" dirty="0"/>
              <a:t>+ countermeasures built into </a:t>
            </a:r>
            <a:r>
              <a:rPr lang="en-US" dirty="0" smtClean="0"/>
              <a:t>software </a:t>
            </a:r>
            <a:r>
              <a:rPr lang="en-US" dirty="0"/>
              <a:t>are considered for each 328-ft </a:t>
            </a:r>
            <a:r>
              <a:rPr lang="en-US" dirty="0" smtClean="0"/>
              <a:t>(100-m) road segment, reducing possibility </a:t>
            </a:r>
            <a:r>
              <a:rPr lang="en-US" dirty="0"/>
              <a:t>that any desirable countermeasure will be </a:t>
            </a:r>
            <a:r>
              <a:rPr lang="en-US" dirty="0" smtClean="0"/>
              <a:t>missed</a:t>
            </a:r>
          </a:p>
          <a:p>
            <a:pPr lvl="1"/>
            <a:r>
              <a:rPr lang="en-US" dirty="0" smtClean="0"/>
              <a:t>Results </a:t>
            </a:r>
            <a:r>
              <a:rPr lang="en-US" dirty="0"/>
              <a:t>provide </a:t>
            </a:r>
            <a:r>
              <a:rPr lang="en-US" dirty="0" smtClean="0"/>
              <a:t>program </a:t>
            </a:r>
            <a:r>
              <a:rPr lang="en-US" dirty="0"/>
              <a:t>of cost-effective potential infrastructure improvements to reduce fatal and serious-injury </a:t>
            </a:r>
            <a:r>
              <a:rPr lang="en-US" dirty="0" smtClean="0"/>
              <a:t>crashes</a:t>
            </a:r>
          </a:p>
          <a:p>
            <a:pPr lvl="1"/>
            <a:r>
              <a:rPr lang="en-US" dirty="0" smtClean="0"/>
              <a:t>Software includes large amount of support information and transparency of process</a:t>
            </a:r>
            <a:endParaRPr lang="en-US" dirty="0"/>
          </a:p>
        </p:txBody>
      </p:sp>
    </p:spTree>
    <p:extLst>
      <p:ext uri="{BB962C8B-B14F-4D97-AF65-F5344CB8AC3E}">
        <p14:creationId xmlns:p14="http://schemas.microsoft.com/office/powerpoint/2010/main" val="1721918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Application of </a:t>
            </a:r>
            <a:r>
              <a:rPr lang="en-US" dirty="0" err="1"/>
              <a:t>usRAP</a:t>
            </a:r>
            <a:r>
              <a:rPr lang="en-US" dirty="0"/>
              <a:t> methodology and </a:t>
            </a:r>
            <a:r>
              <a:rPr lang="en-US" dirty="0" err="1"/>
              <a:t>ViDA</a:t>
            </a:r>
            <a:r>
              <a:rPr lang="en-US" dirty="0"/>
              <a:t> software (</a:t>
            </a:r>
            <a:r>
              <a:rPr lang="en-US" dirty="0" smtClean="0"/>
              <a:t>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908476" cy="5557726"/>
          </a:xfrm>
        </p:spPr>
        <p:txBody>
          <a:bodyPr>
            <a:normAutofit/>
          </a:bodyPr>
          <a:lstStyle/>
          <a:p>
            <a:r>
              <a:rPr lang="en-US" sz="2400" dirty="0" smtClean="0"/>
              <a:t>Key weaknesses and limitations of </a:t>
            </a:r>
            <a:r>
              <a:rPr lang="en-US" sz="2400" dirty="0" err="1" smtClean="0"/>
              <a:t>ViDA</a:t>
            </a:r>
            <a:endParaRPr lang="en-US" sz="2400" dirty="0" smtClean="0"/>
          </a:p>
          <a:p>
            <a:pPr lvl="1"/>
            <a:r>
              <a:rPr lang="en-US" dirty="0" smtClean="0"/>
              <a:t>Software </a:t>
            </a:r>
            <a:r>
              <a:rPr lang="en-US" dirty="0"/>
              <a:t>uses crash prediction models based on </a:t>
            </a:r>
            <a:r>
              <a:rPr lang="en-US" dirty="0" smtClean="0"/>
              <a:t>best </a:t>
            </a:r>
            <a:r>
              <a:rPr lang="en-US" dirty="0"/>
              <a:t>worldwide safety research, much of which are from countries other than the </a:t>
            </a:r>
            <a:r>
              <a:rPr lang="en-US" dirty="0" smtClean="0"/>
              <a:t>U.S.</a:t>
            </a:r>
            <a:endParaRPr lang="en-US" dirty="0"/>
          </a:p>
          <a:p>
            <a:pPr lvl="1"/>
            <a:endParaRPr lang="en-US" dirty="0" smtClean="0"/>
          </a:p>
          <a:p>
            <a:pPr lvl="1"/>
            <a:r>
              <a:rPr lang="en-US" dirty="0"/>
              <a:t>For many </a:t>
            </a:r>
            <a:r>
              <a:rPr lang="en-US" dirty="0" smtClean="0"/>
              <a:t>agencies, </a:t>
            </a:r>
            <a:r>
              <a:rPr lang="en-US" dirty="0"/>
              <a:t>most </a:t>
            </a:r>
            <a:r>
              <a:rPr lang="en-US" dirty="0" smtClean="0"/>
              <a:t>of </a:t>
            </a:r>
            <a:r>
              <a:rPr lang="en-US" dirty="0"/>
              <a:t>their network will </a:t>
            </a:r>
            <a:r>
              <a:rPr lang="en-US" dirty="0" smtClean="0"/>
              <a:t>rate </a:t>
            </a:r>
            <a:r>
              <a:rPr lang="en-US" dirty="0"/>
              <a:t>as poor-to-fair simply because they are two-lane </a:t>
            </a:r>
            <a:r>
              <a:rPr lang="en-US" dirty="0" smtClean="0"/>
              <a:t>facilities</a:t>
            </a:r>
          </a:p>
          <a:p>
            <a:pPr lvl="2"/>
            <a:r>
              <a:rPr lang="en-US" dirty="0" smtClean="0"/>
              <a:t>However</a:t>
            </a:r>
            <a:r>
              <a:rPr lang="en-US" dirty="0"/>
              <a:t>, many low-volume and/or well-maintained </a:t>
            </a:r>
            <a:r>
              <a:rPr lang="en-US" dirty="0" smtClean="0"/>
              <a:t>roads </a:t>
            </a:r>
            <a:r>
              <a:rPr lang="en-US" dirty="0"/>
              <a:t>may be perfectly adequate for their expected </a:t>
            </a:r>
            <a:r>
              <a:rPr lang="en-US" dirty="0" smtClean="0"/>
              <a:t>traffic</a:t>
            </a:r>
            <a:endParaRPr lang="en-US" dirty="0"/>
          </a:p>
          <a:p>
            <a:pPr lvl="1"/>
            <a:endParaRPr lang="en-US" dirty="0" smtClean="0"/>
          </a:p>
          <a:p>
            <a:pPr lvl="1"/>
            <a:r>
              <a:rPr lang="en-US" dirty="0" smtClean="0"/>
              <a:t>Software </a:t>
            </a:r>
            <a:r>
              <a:rPr lang="en-US" dirty="0"/>
              <a:t>currently displays results in metric </a:t>
            </a:r>
            <a:r>
              <a:rPr lang="en-US" dirty="0" smtClean="0"/>
              <a:t>units</a:t>
            </a:r>
            <a:endParaRPr lang="en-US" dirty="0"/>
          </a:p>
        </p:txBody>
      </p:sp>
    </p:spTree>
    <p:extLst>
      <p:ext uri="{BB962C8B-B14F-4D97-AF65-F5344CB8AC3E}">
        <p14:creationId xmlns:p14="http://schemas.microsoft.com/office/powerpoint/2010/main" val="3970678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5312" y="1606545"/>
            <a:ext cx="8140947" cy="1938992"/>
          </a:xfrm>
          <a:prstGeom prst="rect">
            <a:avLst/>
          </a:prstGeom>
          <a:noFill/>
        </p:spPr>
        <p:txBody>
          <a:bodyPr wrap="none" rtlCol="0">
            <a:spAutoFit/>
          </a:bodyPr>
          <a:lstStyle/>
          <a:p>
            <a:pPr algn="ctr"/>
            <a:r>
              <a:rPr lang="en-US" sz="4000" dirty="0" smtClean="0">
                <a:solidFill>
                  <a:schemeClr val="tx2"/>
                </a:solidFill>
              </a:rPr>
              <a:t>Selecting the Appropriate Systemic</a:t>
            </a:r>
          </a:p>
          <a:p>
            <a:pPr algn="ctr"/>
            <a:r>
              <a:rPr lang="en-US" sz="4000" dirty="0" smtClean="0">
                <a:solidFill>
                  <a:schemeClr val="tx2"/>
                </a:solidFill>
              </a:rPr>
              <a:t>Safety Management Approach</a:t>
            </a:r>
          </a:p>
          <a:p>
            <a:pPr algn="ctr"/>
            <a:r>
              <a:rPr lang="en-US" sz="4000" dirty="0" smtClean="0">
                <a:solidFill>
                  <a:schemeClr val="tx2"/>
                </a:solidFill>
              </a:rPr>
              <a:t>and Software Tool</a:t>
            </a:r>
            <a:endParaRPr lang="en-US" sz="4000" dirty="0">
              <a:solidFill>
                <a:schemeClr val="tx2"/>
              </a:solidFill>
            </a:endParaRPr>
          </a:p>
        </p:txBody>
      </p:sp>
      <p:sp>
        <p:nvSpPr>
          <p:cNvPr id="3" name="Date Placeholder 3"/>
          <p:cNvSpPr txBox="1">
            <a:spLocks/>
          </p:cNvSpPr>
          <p:nvPr/>
        </p:nvSpPr>
        <p:spPr>
          <a:xfrm>
            <a:off x="0" y="6405563"/>
            <a:ext cx="2133600" cy="32385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defRPr/>
            </a:pPr>
            <a:fld id="{2C50CC95-E9CA-44E5-A879-4E5AE6948307}" type="datetime1">
              <a:rPr lang="en-US" sz="1000" smtClean="0">
                <a:solidFill>
                  <a:schemeClr val="bg1"/>
                </a:solidFill>
              </a:rPr>
              <a:pPr>
                <a:defRPr/>
              </a:pPr>
              <a:t>12/11/2020</a:t>
            </a:fld>
            <a:endParaRPr lang="en-US" sz="1000" dirty="0">
              <a:solidFill>
                <a:schemeClr val="bg1"/>
              </a:solidFill>
            </a:endParaRPr>
          </a:p>
        </p:txBody>
      </p:sp>
    </p:spTree>
    <p:extLst>
      <p:ext uri="{BB962C8B-B14F-4D97-AF65-F5344CB8AC3E}">
        <p14:creationId xmlns:p14="http://schemas.microsoft.com/office/powerpoint/2010/main" val="32366506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Selecting the Appropriate Systemic Safety Management Approach and Software Tool</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908476" cy="5557726"/>
          </a:xfrm>
        </p:spPr>
        <p:txBody>
          <a:bodyPr>
            <a:normAutofit/>
          </a:bodyPr>
          <a:lstStyle/>
          <a:p>
            <a:r>
              <a:rPr lang="en-US" sz="2400" dirty="0" smtClean="0"/>
              <a:t>Deciding which systemic safety management approach and/or software tool to use depends on several factors:</a:t>
            </a:r>
          </a:p>
          <a:p>
            <a:pPr lvl="1"/>
            <a:r>
              <a:rPr lang="en-US" dirty="0" smtClean="0"/>
              <a:t>Which step in the process the agency is focused on</a:t>
            </a:r>
          </a:p>
          <a:p>
            <a:pPr lvl="1"/>
            <a:r>
              <a:rPr lang="en-US" dirty="0"/>
              <a:t>A</a:t>
            </a:r>
            <a:r>
              <a:rPr lang="en-US" dirty="0" smtClean="0"/>
              <a:t>vailability and reliability of crash and roadway inventory data</a:t>
            </a:r>
          </a:p>
          <a:p>
            <a:pPr lvl="1"/>
            <a:r>
              <a:rPr lang="en-US" dirty="0" smtClean="0"/>
              <a:t>Ability to develop and apply planning-level SPFs</a:t>
            </a:r>
          </a:p>
          <a:p>
            <a:pPr lvl="1"/>
            <a:r>
              <a:rPr lang="en-US" dirty="0" smtClean="0"/>
              <a:t>Extent and type of roadway system to be evaluated</a:t>
            </a:r>
          </a:p>
          <a:p>
            <a:pPr lvl="1"/>
            <a:r>
              <a:rPr lang="en-US" dirty="0" smtClean="0"/>
              <a:t>Amount of time and resources available to develop systemic safety project plans</a:t>
            </a:r>
          </a:p>
          <a:p>
            <a:pPr lvl="1"/>
            <a:r>
              <a:rPr lang="en-US" dirty="0" smtClean="0"/>
              <a:t>Role of systemic safety in agency’s overall safety management program</a:t>
            </a:r>
            <a:endParaRPr lang="en-US" dirty="0"/>
          </a:p>
          <a:p>
            <a:pPr lvl="1"/>
            <a:endParaRPr lang="en-US" dirty="0" smtClean="0"/>
          </a:p>
        </p:txBody>
      </p:sp>
    </p:spTree>
    <p:extLst>
      <p:ext uri="{BB962C8B-B14F-4D97-AF65-F5344CB8AC3E}">
        <p14:creationId xmlns:p14="http://schemas.microsoft.com/office/powerpoint/2010/main" val="40049839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308"/>
            <a:ext cx="8686800" cy="1143000"/>
          </a:xfrm>
        </p:spPr>
        <p:txBody>
          <a:bodyPr/>
          <a:lstStyle/>
          <a:p>
            <a:r>
              <a:rPr lang="en-US" dirty="0"/>
              <a:t>Selecting the Appropriate Systemic Approach and Software </a:t>
            </a:r>
            <a:r>
              <a:rPr lang="en-US" dirty="0" smtClean="0"/>
              <a:t>Tool (cont’d)</a:t>
            </a:r>
            <a:endParaRPr lang="en-US" dirty="0"/>
          </a:p>
        </p:txBody>
      </p:sp>
      <p:sp>
        <p:nvSpPr>
          <p:cNvPr id="3" name="Date Placeholder 2"/>
          <p:cNvSpPr>
            <a:spLocks noGrp="1"/>
          </p:cNvSpPr>
          <p:nvPr>
            <p:ph type="dt" sz="half" idx="12"/>
          </p:nvPr>
        </p:nvSpPr>
        <p:spPr/>
        <p:txBody>
          <a:bodyPr/>
          <a:lstStyle/>
          <a:p>
            <a:pPr>
              <a:defRPr/>
            </a:pPr>
            <a:fld id="{B99DE824-A595-4B5D-B0DC-2DCA50BF7E12}" type="datetime1">
              <a:rPr lang="en-US" smtClean="0"/>
              <a:pPr>
                <a:defRPr/>
              </a:pPr>
              <a:t>12/11/2020</a:t>
            </a:fld>
            <a:endParaRPr lang="en-US" dirty="0"/>
          </a:p>
        </p:txBody>
      </p:sp>
      <p:pic>
        <p:nvPicPr>
          <p:cNvPr id="4" name="Picture 3"/>
          <p:cNvPicPr>
            <a:picLocks noChangeAspect="1"/>
          </p:cNvPicPr>
          <p:nvPr/>
        </p:nvPicPr>
        <p:blipFill>
          <a:blip r:embed="rId3"/>
          <a:stretch>
            <a:fillRect/>
          </a:stretch>
        </p:blipFill>
        <p:spPr>
          <a:xfrm>
            <a:off x="207538" y="1050882"/>
            <a:ext cx="8745531" cy="5290506"/>
          </a:xfrm>
          <a:prstGeom prst="rect">
            <a:avLst/>
          </a:prstGeom>
        </p:spPr>
      </p:pic>
    </p:spTree>
    <p:extLst>
      <p:ext uri="{BB962C8B-B14F-4D97-AF65-F5344CB8AC3E}">
        <p14:creationId xmlns:p14="http://schemas.microsoft.com/office/powerpoint/2010/main" val="259609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6516" y="1606545"/>
            <a:ext cx="5458546" cy="1323439"/>
          </a:xfrm>
          <a:prstGeom prst="rect">
            <a:avLst/>
          </a:prstGeom>
          <a:noFill/>
        </p:spPr>
        <p:txBody>
          <a:bodyPr wrap="none" rtlCol="0">
            <a:spAutoFit/>
          </a:bodyPr>
          <a:lstStyle/>
          <a:p>
            <a:pPr algn="ctr"/>
            <a:r>
              <a:rPr lang="en-US" sz="4000" dirty="0" smtClean="0">
                <a:solidFill>
                  <a:schemeClr val="tx2"/>
                </a:solidFill>
              </a:rPr>
              <a:t>Systemic Safety in Use</a:t>
            </a:r>
          </a:p>
          <a:p>
            <a:pPr algn="ctr"/>
            <a:r>
              <a:rPr lang="en-US" sz="4000" dirty="0" smtClean="0">
                <a:solidFill>
                  <a:schemeClr val="tx2"/>
                </a:solidFill>
              </a:rPr>
              <a:t>(Best Practices)</a:t>
            </a:r>
            <a:endParaRPr lang="en-US" sz="4000" dirty="0">
              <a:solidFill>
                <a:schemeClr val="tx2"/>
              </a:solidFill>
            </a:endParaRPr>
          </a:p>
        </p:txBody>
      </p:sp>
      <p:sp>
        <p:nvSpPr>
          <p:cNvPr id="3" name="Date Placeholder 3"/>
          <p:cNvSpPr txBox="1">
            <a:spLocks/>
          </p:cNvSpPr>
          <p:nvPr/>
        </p:nvSpPr>
        <p:spPr>
          <a:xfrm>
            <a:off x="0" y="6405563"/>
            <a:ext cx="2133600" cy="32385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defRPr/>
            </a:pPr>
            <a:fld id="{2C50CC95-E9CA-44E5-A879-4E5AE6948307}" type="datetime1">
              <a:rPr lang="en-US" sz="1000" smtClean="0">
                <a:solidFill>
                  <a:schemeClr val="bg1"/>
                </a:solidFill>
              </a:rPr>
              <a:pPr>
                <a:defRPr/>
              </a:pPr>
              <a:t>12/11/2020</a:t>
            </a:fld>
            <a:endParaRPr lang="en-US" sz="1000" dirty="0">
              <a:solidFill>
                <a:schemeClr val="bg1"/>
              </a:solidFill>
            </a:endParaRPr>
          </a:p>
        </p:txBody>
      </p:sp>
    </p:spTree>
    <p:extLst>
      <p:ext uri="{BB962C8B-B14F-4D97-AF65-F5344CB8AC3E}">
        <p14:creationId xmlns:p14="http://schemas.microsoft.com/office/powerpoint/2010/main" val="2482685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400" dirty="0" smtClean="0"/>
              <a:t>Agencies seek complement to crash-history-based safety management approach (i.e., hot-spot analysis)…. </a:t>
            </a:r>
          </a:p>
          <a:p>
            <a:pPr marL="0" indent="0">
              <a:buNone/>
            </a:pPr>
            <a:r>
              <a:rPr lang="en-US" sz="2400" dirty="0"/>
              <a:t>	</a:t>
            </a:r>
            <a:endParaRPr lang="en-US" sz="2400" dirty="0" smtClean="0"/>
          </a:p>
          <a:p>
            <a:pPr marL="0" indent="0">
              <a:buNone/>
            </a:pPr>
            <a:r>
              <a:rPr lang="en-US" sz="2400" dirty="0"/>
              <a:t>	</a:t>
            </a:r>
            <a:r>
              <a:rPr lang="en-US" sz="2400" b="1" dirty="0" smtClean="0"/>
              <a:t>Systemic Safety Management:</a:t>
            </a:r>
          </a:p>
          <a:p>
            <a:pPr lvl="1"/>
            <a:r>
              <a:rPr lang="en-US" sz="2400" dirty="0"/>
              <a:t>M</a:t>
            </a:r>
            <a:r>
              <a:rPr lang="en-US" sz="2400" dirty="0" smtClean="0"/>
              <a:t>ore proactive </a:t>
            </a:r>
          </a:p>
          <a:p>
            <a:pPr lvl="1"/>
            <a:r>
              <a:rPr lang="en-US" sz="2400" dirty="0"/>
              <a:t>S</a:t>
            </a:r>
            <a:r>
              <a:rPr lang="en-US" sz="2400" dirty="0" smtClean="0"/>
              <a:t>olutions that address more locations</a:t>
            </a:r>
          </a:p>
          <a:p>
            <a:pPr lvl="1"/>
            <a:r>
              <a:rPr lang="en-US" sz="2400" dirty="0" smtClean="0"/>
              <a:t>Strategies address crash types spread across system</a:t>
            </a:r>
          </a:p>
        </p:txBody>
      </p:sp>
      <p:sp>
        <p:nvSpPr>
          <p:cNvPr id="4" name="Date Placeholder 3"/>
          <p:cNvSpPr>
            <a:spLocks noGrp="1"/>
          </p:cNvSpPr>
          <p:nvPr>
            <p:ph type="dt" sz="half" idx="12"/>
          </p:nvPr>
        </p:nvSpPr>
        <p:spPr/>
        <p:txBody>
          <a:bodyPr/>
          <a:lstStyle/>
          <a:p>
            <a:pPr>
              <a:defRPr/>
            </a:pPr>
            <a:fld id="{2C50CC95-E9CA-44E5-A879-4E5AE6948307}" type="datetime1">
              <a:rPr lang="en-US" smtClean="0"/>
              <a:pPr>
                <a:defRPr/>
              </a:pPr>
              <a:t>12/11/2020</a:t>
            </a:fld>
            <a:endParaRPr lang="en-US" dirty="0"/>
          </a:p>
        </p:txBody>
      </p:sp>
    </p:spTree>
    <p:extLst>
      <p:ext uri="{BB962C8B-B14F-4D97-AF65-F5344CB8AC3E}">
        <p14:creationId xmlns:p14="http://schemas.microsoft.com/office/powerpoint/2010/main" val="814423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a:t>
            </a:r>
            <a:r>
              <a:rPr lang="en-US" dirty="0" smtClean="0"/>
              <a:t>of the Three Primary Systemic Safety Program Implementation Approaches</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908476" cy="5557726"/>
          </a:xfrm>
        </p:spPr>
        <p:txBody>
          <a:bodyPr>
            <a:normAutofit/>
          </a:bodyPr>
          <a:lstStyle/>
          <a:p>
            <a:r>
              <a:rPr lang="en-US" sz="2400" dirty="0" smtClean="0"/>
              <a:t>FHWA </a:t>
            </a:r>
            <a:r>
              <a:rPr lang="en-US" sz="2400" i="1" dirty="0" smtClean="0"/>
              <a:t>Systemic Safety Project Selection Tool</a:t>
            </a:r>
          </a:p>
          <a:p>
            <a:pPr lvl="1"/>
            <a:r>
              <a:rPr lang="en-US" dirty="0" smtClean="0"/>
              <a:t>Several states and local agencies have implemented this approach</a:t>
            </a:r>
          </a:p>
          <a:p>
            <a:pPr lvl="1"/>
            <a:endParaRPr lang="en-US" dirty="0"/>
          </a:p>
          <a:p>
            <a:pPr lvl="1"/>
            <a:r>
              <a:rPr lang="en-US" dirty="0" smtClean="0"/>
              <a:t>Focus Crash Types, </a:t>
            </a:r>
            <a:r>
              <a:rPr lang="en-US" dirty="0"/>
              <a:t>Facility </a:t>
            </a:r>
            <a:r>
              <a:rPr lang="en-US" dirty="0" smtClean="0"/>
              <a:t>Types, and Contributing Factors</a:t>
            </a:r>
          </a:p>
          <a:p>
            <a:pPr lvl="2"/>
            <a:r>
              <a:rPr lang="en-US" dirty="0" smtClean="0"/>
              <a:t>Maine focused on lane departure crashes on two-lane rural roads</a:t>
            </a:r>
          </a:p>
          <a:p>
            <a:pPr lvl="2"/>
            <a:endParaRPr lang="en-US" dirty="0" smtClean="0"/>
          </a:p>
          <a:p>
            <a:pPr lvl="2"/>
            <a:r>
              <a:rPr lang="en-US" dirty="0" err="1" smtClean="0"/>
              <a:t>TxDOT</a:t>
            </a:r>
            <a:r>
              <a:rPr lang="en-US" dirty="0" smtClean="0"/>
              <a:t> and Thurston County (Washington State) focused on roadway departure crashes</a:t>
            </a:r>
          </a:p>
        </p:txBody>
      </p:sp>
    </p:spTree>
    <p:extLst>
      <p:ext uri="{BB962C8B-B14F-4D97-AF65-F5344CB8AC3E}">
        <p14:creationId xmlns:p14="http://schemas.microsoft.com/office/powerpoint/2010/main" val="1829630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of the Three Primary Systemic Safety Program Implementation Approaches (</a:t>
            </a:r>
            <a:r>
              <a:rPr lang="en-US" dirty="0" smtClean="0"/>
              <a:t>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908476" cy="5557726"/>
          </a:xfrm>
        </p:spPr>
        <p:txBody>
          <a:bodyPr>
            <a:normAutofit/>
          </a:bodyPr>
          <a:lstStyle/>
          <a:p>
            <a:r>
              <a:rPr lang="en-US" sz="2400" dirty="0" smtClean="0"/>
              <a:t>FHWA </a:t>
            </a:r>
            <a:r>
              <a:rPr lang="en-US" sz="2400" i="1" dirty="0" smtClean="0"/>
              <a:t>Systemic Safety Project Selection Tool </a:t>
            </a:r>
            <a:r>
              <a:rPr lang="en-US" sz="2400" dirty="0" smtClean="0"/>
              <a:t>(cont’d)</a:t>
            </a:r>
          </a:p>
          <a:p>
            <a:pPr lvl="1"/>
            <a:r>
              <a:rPr lang="en-US" dirty="0"/>
              <a:t>Focus Crash Types, Facility </a:t>
            </a:r>
            <a:r>
              <a:rPr lang="en-US" dirty="0" smtClean="0"/>
              <a:t>Types, and Contributing Factors</a:t>
            </a:r>
          </a:p>
          <a:p>
            <a:pPr lvl="2"/>
            <a:r>
              <a:rPr lang="en-US" dirty="0" err="1" smtClean="0"/>
              <a:t>MnDOT</a:t>
            </a:r>
            <a:r>
              <a:rPr lang="en-US" dirty="0"/>
              <a:t> </a:t>
            </a:r>
            <a:r>
              <a:rPr lang="en-US" dirty="0" smtClean="0"/>
              <a:t>used </a:t>
            </a:r>
            <a:r>
              <a:rPr lang="en-US" dirty="0"/>
              <a:t>a crash tree diagram to </a:t>
            </a:r>
            <a:r>
              <a:rPr lang="en-US" dirty="0" smtClean="0"/>
              <a:t>identify </a:t>
            </a:r>
            <a:r>
              <a:rPr lang="en-US" dirty="0"/>
              <a:t>crash types </a:t>
            </a:r>
            <a:r>
              <a:rPr lang="en-US" dirty="0" smtClean="0"/>
              <a:t>and </a:t>
            </a:r>
            <a:r>
              <a:rPr lang="en-US" dirty="0"/>
              <a:t>facility </a:t>
            </a:r>
            <a:r>
              <a:rPr lang="en-US" dirty="0" smtClean="0"/>
              <a:t>types of interest</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784"/>
          <a:stretch/>
        </p:blipFill>
        <p:spPr bwMode="auto">
          <a:xfrm>
            <a:off x="2384785" y="2582159"/>
            <a:ext cx="4391787" cy="37853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2697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of the Three Primary Systemic Safety Program Implementation Approaches (</a:t>
            </a:r>
            <a:r>
              <a:rPr lang="en-US" dirty="0" smtClean="0"/>
              <a:t>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908476" cy="5557726"/>
          </a:xfrm>
        </p:spPr>
        <p:txBody>
          <a:bodyPr>
            <a:normAutofit/>
          </a:bodyPr>
          <a:lstStyle/>
          <a:p>
            <a:r>
              <a:rPr lang="en-US" sz="2400" dirty="0" smtClean="0"/>
              <a:t>FHWA </a:t>
            </a:r>
            <a:r>
              <a:rPr lang="en-US" sz="2400" i="1" dirty="0" smtClean="0"/>
              <a:t>Systemic Safety Project Selection Tool </a:t>
            </a:r>
            <a:r>
              <a:rPr lang="en-US" sz="2400" dirty="0" smtClean="0"/>
              <a:t>(cont’d)</a:t>
            </a:r>
          </a:p>
          <a:p>
            <a:pPr lvl="1"/>
            <a:r>
              <a:rPr lang="en-US" dirty="0"/>
              <a:t>Focus Crash Types, Facility </a:t>
            </a:r>
            <a:r>
              <a:rPr lang="en-US" dirty="0" smtClean="0"/>
              <a:t>Types, and Contributing Factors</a:t>
            </a:r>
          </a:p>
          <a:p>
            <a:pPr lvl="2"/>
            <a:r>
              <a:rPr lang="en-US" dirty="0" err="1" smtClean="0"/>
              <a:t>MaineDOT</a:t>
            </a:r>
            <a:r>
              <a:rPr lang="en-US" dirty="0" smtClean="0"/>
              <a:t> </a:t>
            </a:r>
            <a:r>
              <a:rPr lang="en-US" dirty="0"/>
              <a:t>compared risk ratio scores </a:t>
            </a:r>
            <a:r>
              <a:rPr lang="en-US" dirty="0" smtClean="0"/>
              <a:t>on two-lane roads to </a:t>
            </a:r>
            <a:r>
              <a:rPr lang="en-US" dirty="0"/>
              <a:t>identify which contributing factors should receive </a:t>
            </a:r>
            <a:r>
              <a:rPr lang="en-US" dirty="0" smtClean="0"/>
              <a:t>most </a:t>
            </a:r>
            <a:r>
              <a:rPr lang="en-US" dirty="0"/>
              <a:t>focus</a:t>
            </a: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3519068710"/>
              </p:ext>
            </p:extLst>
          </p:nvPr>
        </p:nvGraphicFramePr>
        <p:xfrm>
          <a:off x="222422" y="2964666"/>
          <a:ext cx="8534120" cy="2309956"/>
        </p:xfrm>
        <a:graphic>
          <a:graphicData uri="http://schemas.openxmlformats.org/drawingml/2006/table">
            <a:tbl>
              <a:tblPr firstRow="1" firstCol="1" bandRow="1">
                <a:tableStyleId>{5C22544A-7EE6-4342-B048-85BDC9FD1C3A}</a:tableStyleId>
              </a:tblPr>
              <a:tblGrid>
                <a:gridCol w="4317207">
                  <a:extLst>
                    <a:ext uri="{9D8B030D-6E8A-4147-A177-3AD203B41FA5}">
                      <a16:colId xmlns:a16="http://schemas.microsoft.com/office/drawing/2014/main" val="3057331849"/>
                    </a:ext>
                  </a:extLst>
                </a:gridCol>
                <a:gridCol w="2713577">
                  <a:extLst>
                    <a:ext uri="{9D8B030D-6E8A-4147-A177-3AD203B41FA5}">
                      <a16:colId xmlns:a16="http://schemas.microsoft.com/office/drawing/2014/main" val="1339159188"/>
                    </a:ext>
                  </a:extLst>
                </a:gridCol>
                <a:gridCol w="1503336">
                  <a:extLst>
                    <a:ext uri="{9D8B030D-6E8A-4147-A177-3AD203B41FA5}">
                      <a16:colId xmlns:a16="http://schemas.microsoft.com/office/drawing/2014/main" val="1542724815"/>
                    </a:ext>
                  </a:extLst>
                </a:gridCol>
              </a:tblGrid>
              <a:tr h="324759">
                <a:tc>
                  <a:txBody>
                    <a:bodyPr/>
                    <a:lstStyle/>
                    <a:p>
                      <a:pPr marL="0" marR="0" algn="ctr">
                        <a:spcBef>
                          <a:spcPts val="0"/>
                        </a:spcBef>
                        <a:spcAft>
                          <a:spcPts val="0"/>
                        </a:spcAft>
                      </a:pPr>
                      <a:r>
                        <a:rPr lang="en-US" sz="1600" dirty="0">
                          <a:effectLst/>
                        </a:rPr>
                        <a:t>Contributing Factor (Run-Off-Road Crashes)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dirty="0">
                          <a:effectLst/>
                        </a:rPr>
                        <a:t>Comparison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a:effectLst/>
                        </a:rPr>
                        <a:t>Risk Ratio (Score)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60538713"/>
                  </a:ext>
                </a:extLst>
              </a:tr>
              <a:tr h="324759">
                <a:tc>
                  <a:txBody>
                    <a:bodyPr/>
                    <a:lstStyle/>
                    <a:p>
                      <a:pPr marL="0" marR="0" algn="ctr">
                        <a:spcBef>
                          <a:spcPts val="0"/>
                        </a:spcBef>
                        <a:spcAft>
                          <a:spcPts val="0"/>
                        </a:spcAft>
                      </a:pPr>
                      <a:r>
                        <a:rPr lang="en-US" sz="1600" dirty="0">
                          <a:effectLst/>
                        </a:rPr>
                        <a:t>Horizontal curvature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dirty="0">
                          <a:effectLst/>
                        </a:rPr>
                        <a:t>&gt; 4° </a:t>
                      </a:r>
                      <a:r>
                        <a:rPr lang="en-US" sz="1600" dirty="0" smtClean="0">
                          <a:effectLst/>
                        </a:rPr>
                        <a:t>versus </a:t>
                      </a:r>
                      <a:r>
                        <a:rPr lang="en-US" sz="1600" dirty="0">
                          <a:effectLst/>
                        </a:rPr>
                        <a:t>&lt;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a:effectLst/>
                        </a:rPr>
                        <a:t>8.5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923400681"/>
                  </a:ext>
                </a:extLst>
              </a:tr>
              <a:tr h="324759">
                <a:tc>
                  <a:txBody>
                    <a:bodyPr/>
                    <a:lstStyle/>
                    <a:p>
                      <a:pPr marL="0" marR="0" algn="ctr">
                        <a:spcBef>
                          <a:spcPts val="0"/>
                        </a:spcBef>
                        <a:spcAft>
                          <a:spcPts val="0"/>
                        </a:spcAft>
                      </a:pPr>
                      <a:r>
                        <a:rPr lang="en-US" sz="1600">
                          <a:effectLst/>
                        </a:rPr>
                        <a:t>Horizontal curvature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dirty="0">
                          <a:effectLst/>
                        </a:rPr>
                        <a:t>&gt; 2° </a:t>
                      </a:r>
                      <a:r>
                        <a:rPr lang="en-US" sz="1600" dirty="0" smtClean="0">
                          <a:effectLst/>
                        </a:rPr>
                        <a:t>versus</a:t>
                      </a:r>
                      <a:r>
                        <a:rPr lang="en-US" sz="1600" baseline="0" dirty="0" smtClean="0">
                          <a:effectLst/>
                        </a:rPr>
                        <a:t> </a:t>
                      </a:r>
                      <a:r>
                        <a:rPr lang="en-US" sz="1600" dirty="0" smtClean="0">
                          <a:effectLst/>
                        </a:rPr>
                        <a:t>&lt; </a:t>
                      </a:r>
                      <a:r>
                        <a:rPr lang="en-US" sz="1600" dirty="0">
                          <a:effectLst/>
                        </a:rPr>
                        <a:t>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a:effectLst/>
                        </a:rPr>
                        <a:t>3.5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753622205"/>
                  </a:ext>
                </a:extLst>
              </a:tr>
              <a:tr h="324759">
                <a:tc>
                  <a:txBody>
                    <a:bodyPr/>
                    <a:lstStyle/>
                    <a:p>
                      <a:pPr marL="0" marR="0" algn="ctr">
                        <a:spcBef>
                          <a:spcPts val="0"/>
                        </a:spcBef>
                        <a:spcAft>
                          <a:spcPts val="0"/>
                        </a:spcAft>
                      </a:pPr>
                      <a:r>
                        <a:rPr lang="en-US" sz="1600">
                          <a:effectLst/>
                        </a:rPr>
                        <a:t>Vertical curvature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dirty="0">
                          <a:effectLst/>
                        </a:rPr>
                        <a:t>Vertical curve </a:t>
                      </a:r>
                      <a:r>
                        <a:rPr lang="en-US" sz="1600" dirty="0" smtClean="0">
                          <a:effectLst/>
                        </a:rPr>
                        <a:t>versus </a:t>
                      </a:r>
                      <a:r>
                        <a:rPr lang="en-US" sz="1600" dirty="0">
                          <a:effectLst/>
                        </a:rPr>
                        <a:t>tangent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a:effectLst/>
                        </a:rPr>
                        <a:t>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3990241294"/>
                  </a:ext>
                </a:extLst>
              </a:tr>
              <a:tr h="324759">
                <a:tc>
                  <a:txBody>
                    <a:bodyPr/>
                    <a:lstStyle/>
                    <a:p>
                      <a:pPr marL="0" marR="0" algn="ctr">
                        <a:spcBef>
                          <a:spcPts val="0"/>
                        </a:spcBef>
                        <a:spcAft>
                          <a:spcPts val="0"/>
                        </a:spcAft>
                      </a:pPr>
                      <a:r>
                        <a:rPr lang="en-US" sz="1600">
                          <a:effectLst/>
                        </a:rPr>
                        <a:t>Light conditions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dirty="0">
                          <a:effectLst/>
                        </a:rPr>
                        <a:t>Dusk-dark-dawn </a:t>
                      </a:r>
                      <a:r>
                        <a:rPr lang="en-US" sz="1600" dirty="0" smtClean="0">
                          <a:effectLst/>
                        </a:rPr>
                        <a:t>versus </a:t>
                      </a:r>
                      <a:r>
                        <a:rPr lang="en-US" sz="1600" dirty="0">
                          <a:effectLst/>
                        </a:rPr>
                        <a:t>daylight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a:effectLst/>
                        </a:rPr>
                        <a:t>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848996045"/>
                  </a:ext>
                </a:extLst>
              </a:tr>
              <a:tr h="324759">
                <a:tc>
                  <a:txBody>
                    <a:bodyPr/>
                    <a:lstStyle/>
                    <a:p>
                      <a:pPr marL="0" marR="0" algn="ctr">
                        <a:spcBef>
                          <a:spcPts val="0"/>
                        </a:spcBef>
                        <a:spcAft>
                          <a:spcPts val="0"/>
                        </a:spcAft>
                      </a:pPr>
                      <a:r>
                        <a:rPr lang="en-US" sz="1600">
                          <a:effectLst/>
                        </a:rPr>
                        <a:t>Grade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dirty="0">
                          <a:effectLst/>
                        </a:rPr>
                        <a:t>&gt; 3% </a:t>
                      </a:r>
                      <a:r>
                        <a:rPr lang="en-US" sz="1600" dirty="0" err="1" smtClean="0">
                          <a:effectLst/>
                        </a:rPr>
                        <a:t>vsersus</a:t>
                      </a:r>
                      <a:r>
                        <a:rPr lang="en-US" sz="1600" dirty="0" smtClean="0">
                          <a:effectLst/>
                        </a:rPr>
                        <a:t>&lt; </a:t>
                      </a:r>
                      <a:r>
                        <a:rPr lang="en-US" sz="1600" dirty="0">
                          <a:effectLst/>
                        </a:rPr>
                        <a:t>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600" dirty="0">
                          <a:effectLst/>
                        </a:rPr>
                        <a:t>2.0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139982824"/>
                  </a:ext>
                </a:extLst>
              </a:tr>
            </a:tbl>
          </a:graphicData>
        </a:graphic>
      </p:graphicFrame>
      <p:sp>
        <p:nvSpPr>
          <p:cNvPr id="8" name="TextBox 7"/>
          <p:cNvSpPr txBox="1"/>
          <p:nvPr/>
        </p:nvSpPr>
        <p:spPr>
          <a:xfrm>
            <a:off x="1753246" y="5528157"/>
            <a:ext cx="1435008" cy="369332"/>
          </a:xfrm>
          <a:prstGeom prst="rect">
            <a:avLst/>
          </a:prstGeom>
          <a:noFill/>
        </p:spPr>
        <p:txBody>
          <a:bodyPr wrap="none" rtlCol="0">
            <a:spAutoFit/>
          </a:bodyPr>
          <a:lstStyle/>
          <a:p>
            <a:r>
              <a:rPr lang="en-US" dirty="0" smtClean="0"/>
              <a:t>Risk Ratio =</a:t>
            </a:r>
            <a:endParaRPr lang="en-US" dirty="0"/>
          </a:p>
        </p:txBody>
      </p:sp>
      <p:sp>
        <p:nvSpPr>
          <p:cNvPr id="26" name="TextBox 25"/>
          <p:cNvSpPr txBox="1"/>
          <p:nvPr/>
        </p:nvSpPr>
        <p:spPr>
          <a:xfrm>
            <a:off x="3450246" y="5332929"/>
            <a:ext cx="4019049" cy="369332"/>
          </a:xfrm>
          <a:prstGeom prst="rect">
            <a:avLst/>
          </a:prstGeom>
          <a:noFill/>
        </p:spPr>
        <p:txBody>
          <a:bodyPr wrap="none" rtlCol="0">
            <a:spAutoFit/>
          </a:bodyPr>
          <a:lstStyle/>
          <a:p>
            <a:r>
              <a:rPr lang="en-US" dirty="0" smtClean="0"/>
              <a:t>Percent of Crashes (fatal and severe)</a:t>
            </a:r>
            <a:endParaRPr lang="en-US" dirty="0"/>
          </a:p>
        </p:txBody>
      </p:sp>
      <p:sp>
        <p:nvSpPr>
          <p:cNvPr id="27" name="TextBox 26"/>
          <p:cNvSpPr txBox="1"/>
          <p:nvPr/>
        </p:nvSpPr>
        <p:spPr>
          <a:xfrm>
            <a:off x="3930693" y="5727291"/>
            <a:ext cx="3057247" cy="369332"/>
          </a:xfrm>
          <a:prstGeom prst="rect">
            <a:avLst/>
          </a:prstGeom>
          <a:noFill/>
        </p:spPr>
        <p:txBody>
          <a:bodyPr wrap="none" rtlCol="0">
            <a:spAutoFit/>
          </a:bodyPr>
          <a:lstStyle/>
          <a:p>
            <a:r>
              <a:rPr lang="en-US" dirty="0" smtClean="0"/>
              <a:t>Percent of Exposure (VMT))</a:t>
            </a:r>
            <a:endParaRPr lang="en-US" dirty="0"/>
          </a:p>
        </p:txBody>
      </p:sp>
      <p:cxnSp>
        <p:nvCxnSpPr>
          <p:cNvPr id="11" name="Straight Connector 10"/>
          <p:cNvCxnSpPr>
            <a:stCxn id="8" idx="3"/>
          </p:cNvCxnSpPr>
          <p:nvPr/>
        </p:nvCxnSpPr>
        <p:spPr>
          <a:xfrm>
            <a:off x="3188254" y="5712823"/>
            <a:ext cx="452990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9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of the Three Primary Systemic Safety Program Implementation </a:t>
            </a:r>
            <a:r>
              <a:rPr lang="en-US" dirty="0" smtClean="0"/>
              <a:t>Approaches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908476" cy="5557726"/>
          </a:xfrm>
        </p:spPr>
        <p:txBody>
          <a:bodyPr>
            <a:normAutofit/>
          </a:bodyPr>
          <a:lstStyle/>
          <a:p>
            <a:r>
              <a:rPr lang="en-US" sz="2400" dirty="0" smtClean="0"/>
              <a:t>FHWA </a:t>
            </a:r>
            <a:r>
              <a:rPr lang="en-US" sz="2400" i="1" dirty="0" smtClean="0"/>
              <a:t>Systemic Safety Project Selection Tool </a:t>
            </a:r>
            <a:r>
              <a:rPr lang="en-US" sz="2400" dirty="0" smtClean="0"/>
              <a:t>(cont’d)</a:t>
            </a:r>
          </a:p>
          <a:p>
            <a:pPr lvl="1"/>
            <a:r>
              <a:rPr lang="en-US" dirty="0" smtClean="0"/>
              <a:t>Screen and Prioritize Candidate Locations</a:t>
            </a:r>
          </a:p>
          <a:p>
            <a:pPr lvl="2"/>
            <a:r>
              <a:rPr lang="en-US" dirty="0" err="1" smtClean="0"/>
              <a:t>MnDOT</a:t>
            </a:r>
            <a:r>
              <a:rPr lang="en-US" dirty="0" smtClean="0"/>
              <a:t> developed a methodology to prioritize potential improvements on curves</a:t>
            </a:r>
          </a:p>
        </p:txBody>
      </p:sp>
      <p:graphicFrame>
        <p:nvGraphicFramePr>
          <p:cNvPr id="4" name="Table 3"/>
          <p:cNvGraphicFramePr>
            <a:graphicFrameLocks noGrp="1"/>
          </p:cNvGraphicFramePr>
          <p:nvPr>
            <p:extLst>
              <p:ext uri="{D42A27DB-BD31-4B8C-83A1-F6EECF244321}">
                <p14:modId xmlns:p14="http://schemas.microsoft.com/office/powerpoint/2010/main" val="3681960897"/>
              </p:ext>
            </p:extLst>
          </p:nvPr>
        </p:nvGraphicFramePr>
        <p:xfrm>
          <a:off x="831618" y="2975673"/>
          <a:ext cx="6765711" cy="3200400"/>
        </p:xfrm>
        <a:graphic>
          <a:graphicData uri="http://schemas.openxmlformats.org/drawingml/2006/table">
            <a:tbl>
              <a:tblPr firstRow="1" firstCol="1" bandRow="1">
                <a:tableStyleId>{5C22544A-7EE6-4342-B048-85BDC9FD1C3A}</a:tableStyleId>
              </a:tblPr>
              <a:tblGrid>
                <a:gridCol w="2210615">
                  <a:extLst>
                    <a:ext uri="{9D8B030D-6E8A-4147-A177-3AD203B41FA5}">
                      <a16:colId xmlns:a16="http://schemas.microsoft.com/office/drawing/2014/main" val="624203310"/>
                    </a:ext>
                  </a:extLst>
                </a:gridCol>
                <a:gridCol w="1171517">
                  <a:extLst>
                    <a:ext uri="{9D8B030D-6E8A-4147-A177-3AD203B41FA5}">
                      <a16:colId xmlns:a16="http://schemas.microsoft.com/office/drawing/2014/main" val="4212658316"/>
                    </a:ext>
                  </a:extLst>
                </a:gridCol>
                <a:gridCol w="1938954">
                  <a:extLst>
                    <a:ext uri="{9D8B030D-6E8A-4147-A177-3AD203B41FA5}">
                      <a16:colId xmlns:a16="http://schemas.microsoft.com/office/drawing/2014/main" val="787048813"/>
                    </a:ext>
                  </a:extLst>
                </a:gridCol>
                <a:gridCol w="1444625">
                  <a:extLst>
                    <a:ext uri="{9D8B030D-6E8A-4147-A177-3AD203B41FA5}">
                      <a16:colId xmlns:a16="http://schemas.microsoft.com/office/drawing/2014/main" val="2530086613"/>
                    </a:ext>
                  </a:extLst>
                </a:gridCol>
              </a:tblGrid>
              <a:tr h="201266">
                <a:tc>
                  <a:txBody>
                    <a:bodyPr/>
                    <a:lstStyle/>
                    <a:p>
                      <a:pPr marL="0" marR="0" algn="ctr">
                        <a:spcBef>
                          <a:spcPts val="0"/>
                        </a:spcBef>
                        <a:spcAft>
                          <a:spcPts val="0"/>
                        </a:spcAft>
                      </a:pPr>
                      <a:r>
                        <a:rPr lang="en-US" sz="1400">
                          <a:effectLst/>
                        </a:rPr>
                        <a:t>Crash Contributing Factors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Value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Threshold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Star Assignment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367425101"/>
                  </a:ext>
                </a:extLst>
              </a:tr>
              <a:tr h="201266">
                <a:tc>
                  <a:txBody>
                    <a:bodyPr/>
                    <a:lstStyle/>
                    <a:p>
                      <a:pPr marL="0" marR="0">
                        <a:spcBef>
                          <a:spcPts val="0"/>
                        </a:spcBef>
                        <a:spcAft>
                          <a:spcPts val="0"/>
                        </a:spcAft>
                      </a:pPr>
                      <a:r>
                        <a:rPr lang="en-US" sz="1400">
                          <a:effectLst/>
                        </a:rPr>
                        <a:t>Speed limit (mph)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dirty="0">
                          <a:effectLst/>
                        </a:rPr>
                        <a:t>55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dirty="0">
                          <a:effectLst/>
                        </a:rPr>
                        <a:t>45 ≤ </a:t>
                      </a:r>
                      <a:r>
                        <a:rPr lang="en-US" sz="1400" dirty="0" smtClean="0">
                          <a:effectLst/>
                        </a:rPr>
                        <a:t>speed limit </a:t>
                      </a:r>
                      <a:r>
                        <a:rPr lang="en-US" sz="1400" dirty="0">
                          <a:effectLst/>
                        </a:rPr>
                        <a:t>≤ 55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820241897"/>
                  </a:ext>
                </a:extLst>
              </a:tr>
              <a:tr h="201266">
                <a:tc>
                  <a:txBody>
                    <a:bodyPr/>
                    <a:lstStyle/>
                    <a:p>
                      <a:pPr marL="0" marR="0">
                        <a:spcBef>
                          <a:spcPts val="0"/>
                        </a:spcBef>
                        <a:spcAft>
                          <a:spcPts val="0"/>
                        </a:spcAft>
                      </a:pPr>
                      <a:r>
                        <a:rPr lang="en-US" sz="1400" dirty="0">
                          <a:effectLst/>
                        </a:rPr>
                        <a:t>Radius (</a:t>
                      </a:r>
                      <a:r>
                        <a:rPr lang="en-US" sz="1400" dirty="0" err="1">
                          <a:effectLst/>
                        </a:rPr>
                        <a:t>ft</a:t>
                      </a:r>
                      <a:r>
                        <a:rPr lang="en-US" sz="1400" dirty="0">
                          <a:effectLst/>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719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dirty="0">
                          <a:effectLst/>
                        </a:rPr>
                        <a:t>500 ≤ </a:t>
                      </a:r>
                      <a:r>
                        <a:rPr lang="en-US" sz="1400" dirty="0" smtClean="0">
                          <a:effectLst/>
                        </a:rPr>
                        <a:t>radius </a:t>
                      </a:r>
                      <a:r>
                        <a:rPr lang="en-US" sz="1400" dirty="0">
                          <a:effectLst/>
                        </a:rPr>
                        <a:t>≤ 1400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052703864"/>
                  </a:ext>
                </a:extLst>
              </a:tr>
              <a:tr h="201266">
                <a:tc>
                  <a:txBody>
                    <a:bodyPr/>
                    <a:lstStyle/>
                    <a:p>
                      <a:pPr marL="0" marR="0">
                        <a:spcBef>
                          <a:spcPts val="0"/>
                        </a:spcBef>
                        <a:spcAft>
                          <a:spcPts val="0"/>
                        </a:spcAft>
                      </a:pPr>
                      <a:r>
                        <a:rPr lang="en-US" sz="1400">
                          <a:effectLst/>
                        </a:rPr>
                        <a:t>Traffic volume (vpd)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1650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dirty="0">
                          <a:effectLst/>
                        </a:rPr>
                        <a:t>600 ≤ </a:t>
                      </a:r>
                      <a:r>
                        <a:rPr lang="en-US" sz="1400" dirty="0" smtClean="0">
                          <a:effectLst/>
                        </a:rPr>
                        <a:t>traffic volume </a:t>
                      </a:r>
                    </a:p>
                    <a:p>
                      <a:pPr marL="0" marR="0" algn="ctr">
                        <a:spcBef>
                          <a:spcPts val="0"/>
                        </a:spcBef>
                        <a:spcAft>
                          <a:spcPts val="0"/>
                        </a:spcAft>
                      </a:pPr>
                      <a:r>
                        <a:rPr lang="en-US" sz="1400" dirty="0" smtClean="0">
                          <a:effectLst/>
                        </a:rPr>
                        <a:t>≤ </a:t>
                      </a:r>
                      <a:r>
                        <a:rPr lang="en-US" sz="1400" dirty="0">
                          <a:effectLst/>
                        </a:rPr>
                        <a:t>1300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3284628815"/>
                  </a:ext>
                </a:extLst>
              </a:tr>
              <a:tr h="201266">
                <a:tc>
                  <a:txBody>
                    <a:bodyPr/>
                    <a:lstStyle/>
                    <a:p>
                      <a:pPr marL="0" marR="0">
                        <a:spcBef>
                          <a:spcPts val="0"/>
                        </a:spcBef>
                        <a:spcAft>
                          <a:spcPts val="0"/>
                        </a:spcAft>
                      </a:pPr>
                      <a:r>
                        <a:rPr lang="en-US" sz="1400">
                          <a:effectLst/>
                        </a:rPr>
                        <a:t>Lane width (ft)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422920526"/>
                  </a:ext>
                </a:extLst>
              </a:tr>
              <a:tr h="201266">
                <a:tc>
                  <a:txBody>
                    <a:bodyPr/>
                    <a:lstStyle/>
                    <a:p>
                      <a:pPr marL="0" marR="0">
                        <a:spcBef>
                          <a:spcPts val="0"/>
                        </a:spcBef>
                        <a:spcAft>
                          <a:spcPts val="0"/>
                        </a:spcAft>
                      </a:pPr>
                      <a:r>
                        <a:rPr lang="en-US" sz="1400">
                          <a:effectLst/>
                        </a:rPr>
                        <a:t>Shoulder type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Gravel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None, curb, composite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825592369"/>
                  </a:ext>
                </a:extLst>
              </a:tr>
              <a:tr h="201266">
                <a:tc>
                  <a:txBody>
                    <a:bodyPr/>
                    <a:lstStyle/>
                    <a:p>
                      <a:pPr marL="0" marR="0">
                        <a:spcBef>
                          <a:spcPts val="0"/>
                        </a:spcBef>
                        <a:spcAft>
                          <a:spcPts val="0"/>
                        </a:spcAft>
                      </a:pPr>
                      <a:r>
                        <a:rPr lang="en-US" sz="1400">
                          <a:effectLst/>
                        </a:rPr>
                        <a:t>Total cross section width (ft)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30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dirty="0">
                          <a:effectLst/>
                        </a:rPr>
                        <a:t>28 ≤ </a:t>
                      </a:r>
                      <a:r>
                        <a:rPr lang="en-US" sz="1400" dirty="0" smtClean="0">
                          <a:effectLst/>
                        </a:rPr>
                        <a:t>total cross section width </a:t>
                      </a:r>
                      <a:r>
                        <a:rPr lang="en-US" sz="1400" dirty="0">
                          <a:effectLst/>
                        </a:rPr>
                        <a:t>≤ 34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934659073"/>
                  </a:ext>
                </a:extLst>
              </a:tr>
              <a:tr h="201266">
                <a:tc>
                  <a:txBody>
                    <a:bodyPr/>
                    <a:lstStyle/>
                    <a:p>
                      <a:pPr marL="0" marR="0">
                        <a:spcBef>
                          <a:spcPts val="0"/>
                        </a:spcBef>
                        <a:spcAft>
                          <a:spcPts val="0"/>
                        </a:spcAft>
                      </a:pPr>
                      <a:r>
                        <a:rPr lang="en-US" sz="1400">
                          <a:effectLst/>
                        </a:rPr>
                        <a:t>Adjacent intersection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None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Intersection, railroad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352492644"/>
                  </a:ext>
                </a:extLst>
              </a:tr>
              <a:tr h="201266">
                <a:tc>
                  <a:txBody>
                    <a:bodyPr/>
                    <a:lstStyle/>
                    <a:p>
                      <a:pPr marL="0" marR="0">
                        <a:spcBef>
                          <a:spcPts val="0"/>
                        </a:spcBef>
                        <a:spcAft>
                          <a:spcPts val="0"/>
                        </a:spcAft>
                      </a:pPr>
                      <a:r>
                        <a:rPr lang="en-US" sz="1400">
                          <a:effectLst/>
                        </a:rPr>
                        <a:t>Visual trap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None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Present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412095839"/>
                  </a:ext>
                </a:extLst>
              </a:tr>
              <a:tr h="201266">
                <a:tc>
                  <a:txBody>
                    <a:bodyPr/>
                    <a:lstStyle/>
                    <a:p>
                      <a:pPr marL="0" marR="0">
                        <a:spcBef>
                          <a:spcPts val="0"/>
                        </a:spcBef>
                        <a:spcAft>
                          <a:spcPts val="0"/>
                        </a:spcAft>
                      </a:pPr>
                      <a:r>
                        <a:rPr lang="en-US" sz="1400">
                          <a:effectLst/>
                        </a:rPr>
                        <a:t>Lighting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None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None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743939146"/>
                  </a:ext>
                </a:extLst>
              </a:tr>
              <a:tr h="201266">
                <a:tc>
                  <a:txBody>
                    <a:bodyPr/>
                    <a:lstStyle/>
                    <a:p>
                      <a:pPr marL="0" marR="0">
                        <a:spcBef>
                          <a:spcPts val="0"/>
                        </a:spcBef>
                        <a:spcAft>
                          <a:spcPts val="0"/>
                        </a:spcAft>
                      </a:pPr>
                      <a:r>
                        <a:rPr lang="en-US" sz="1400">
                          <a:effectLst/>
                        </a:rPr>
                        <a:t>Outside edge risk</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dirty="0" smtClean="0">
                          <a:effectLst/>
                        </a:rPr>
                        <a:t>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dirty="0" smtClean="0">
                          <a:effectLst/>
                        </a:rPr>
                        <a:t>2 </a:t>
                      </a:r>
                      <a:r>
                        <a:rPr lang="en-US" sz="1400" dirty="0">
                          <a:effectLst/>
                        </a:rPr>
                        <a:t>or 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692632617"/>
                  </a:ext>
                </a:extLst>
              </a:tr>
              <a:tr h="201266">
                <a:tc gridSpan="3">
                  <a:txBody>
                    <a:bodyPr/>
                    <a:lstStyle/>
                    <a:p>
                      <a:pPr marL="0" marR="0">
                        <a:spcBef>
                          <a:spcPts val="0"/>
                        </a:spcBef>
                        <a:spcAft>
                          <a:spcPts val="0"/>
                        </a:spcAft>
                      </a:pPr>
                      <a:r>
                        <a:rPr lang="en-US" sz="1400">
                          <a:effectLst/>
                        </a:rPr>
                        <a:t>Total Stars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545437034"/>
                  </a:ext>
                </a:extLst>
              </a:tr>
            </a:tbl>
          </a:graphicData>
        </a:graphic>
      </p:graphicFrame>
      <p:sp>
        <p:nvSpPr>
          <p:cNvPr id="16" name="5-Point Star 15"/>
          <p:cNvSpPr/>
          <p:nvPr/>
        </p:nvSpPr>
        <p:spPr>
          <a:xfrm>
            <a:off x="6732965" y="3498898"/>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5-Point Star 18"/>
          <p:cNvSpPr/>
          <p:nvPr/>
        </p:nvSpPr>
        <p:spPr>
          <a:xfrm>
            <a:off x="6706921" y="4817759"/>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5-Point Star 19"/>
          <p:cNvSpPr/>
          <p:nvPr/>
        </p:nvSpPr>
        <p:spPr>
          <a:xfrm>
            <a:off x="6706921" y="5498801"/>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5-Point Star 25"/>
          <p:cNvSpPr/>
          <p:nvPr/>
        </p:nvSpPr>
        <p:spPr>
          <a:xfrm>
            <a:off x="6732965" y="3282318"/>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 name="Group 6"/>
          <p:cNvGrpSpPr/>
          <p:nvPr/>
        </p:nvGrpSpPr>
        <p:grpSpPr>
          <a:xfrm>
            <a:off x="6297140" y="5984720"/>
            <a:ext cx="1127600" cy="112191"/>
            <a:chOff x="6268788" y="5580692"/>
            <a:chExt cx="1127600" cy="112191"/>
          </a:xfrm>
        </p:grpSpPr>
        <p:sp>
          <p:nvSpPr>
            <p:cNvPr id="21" name="5-Point Star 20"/>
            <p:cNvSpPr/>
            <p:nvPr/>
          </p:nvSpPr>
          <p:spPr>
            <a:xfrm>
              <a:off x="6869426" y="5580692"/>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5-Point Star 21"/>
            <p:cNvSpPr/>
            <p:nvPr/>
          </p:nvSpPr>
          <p:spPr>
            <a:xfrm>
              <a:off x="7067806" y="5582018"/>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5-Point Star 22"/>
            <p:cNvSpPr/>
            <p:nvPr/>
          </p:nvSpPr>
          <p:spPr>
            <a:xfrm>
              <a:off x="7282088" y="5583345"/>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5-Point Star 23"/>
            <p:cNvSpPr/>
            <p:nvPr/>
          </p:nvSpPr>
          <p:spPr>
            <a:xfrm>
              <a:off x="6463508" y="5582017"/>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5-Point Star 24"/>
            <p:cNvSpPr/>
            <p:nvPr/>
          </p:nvSpPr>
          <p:spPr>
            <a:xfrm>
              <a:off x="6679516" y="5583343"/>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5-Point Star 26"/>
            <p:cNvSpPr/>
            <p:nvPr/>
          </p:nvSpPr>
          <p:spPr>
            <a:xfrm>
              <a:off x="6268788" y="5580692"/>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 name="5-Point Star 27"/>
          <p:cNvSpPr/>
          <p:nvPr/>
        </p:nvSpPr>
        <p:spPr>
          <a:xfrm>
            <a:off x="6708156" y="4156536"/>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5-Point Star 29"/>
          <p:cNvSpPr/>
          <p:nvPr/>
        </p:nvSpPr>
        <p:spPr>
          <a:xfrm>
            <a:off x="6717555" y="5771698"/>
            <a:ext cx="114300" cy="1095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486055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a:t>
            </a:r>
            <a:r>
              <a:rPr lang="en-US" dirty="0" smtClean="0"/>
              <a:t>of the Three Primary Systemic Safety Program Implementation Approaches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908476" cy="5557726"/>
          </a:xfrm>
        </p:spPr>
        <p:txBody>
          <a:bodyPr>
            <a:normAutofit/>
          </a:bodyPr>
          <a:lstStyle/>
          <a:p>
            <a:r>
              <a:rPr lang="en-US" sz="2400" dirty="0" smtClean="0"/>
              <a:t>FHWA </a:t>
            </a:r>
            <a:r>
              <a:rPr lang="en-US" sz="2400" i="1" dirty="0" smtClean="0"/>
              <a:t>Systemic Safety Project Selection Tool </a:t>
            </a:r>
            <a:r>
              <a:rPr lang="en-US" sz="2400" dirty="0" smtClean="0"/>
              <a:t>(cont’d)</a:t>
            </a:r>
          </a:p>
          <a:p>
            <a:pPr lvl="1"/>
            <a:r>
              <a:rPr lang="en-US" dirty="0" smtClean="0"/>
              <a:t>Screen and Prioritize Candidate Locations</a:t>
            </a:r>
          </a:p>
          <a:p>
            <a:pPr lvl="2"/>
            <a:r>
              <a:rPr lang="en-US" dirty="0" err="1" smtClean="0"/>
              <a:t>TxDOT</a:t>
            </a:r>
            <a:r>
              <a:rPr lang="en-US" dirty="0" smtClean="0"/>
              <a:t> developed a method to prioritize locations for </a:t>
            </a:r>
            <a:r>
              <a:rPr lang="en-US" dirty="0"/>
              <a:t>pedestrian safety </a:t>
            </a:r>
            <a:r>
              <a:rPr lang="en-US" dirty="0" smtClean="0"/>
              <a:t>improvements</a:t>
            </a:r>
          </a:p>
        </p:txBody>
      </p:sp>
      <p:graphicFrame>
        <p:nvGraphicFramePr>
          <p:cNvPr id="7" name="Table 6"/>
          <p:cNvGraphicFramePr>
            <a:graphicFrameLocks noGrp="1"/>
          </p:cNvGraphicFramePr>
          <p:nvPr>
            <p:extLst>
              <p:ext uri="{D42A27DB-BD31-4B8C-83A1-F6EECF244321}">
                <p14:modId xmlns:p14="http://schemas.microsoft.com/office/powerpoint/2010/main" val="2393940897"/>
              </p:ext>
            </p:extLst>
          </p:nvPr>
        </p:nvGraphicFramePr>
        <p:xfrm>
          <a:off x="627802" y="2593295"/>
          <a:ext cx="7606476" cy="2402870"/>
        </p:xfrm>
        <a:graphic>
          <a:graphicData uri="http://schemas.openxmlformats.org/drawingml/2006/table">
            <a:tbl>
              <a:tblPr firstRow="1" firstCol="1" bandRow="1">
                <a:tableStyleId>{5C22544A-7EE6-4342-B048-85BDC9FD1C3A}</a:tableStyleId>
              </a:tblPr>
              <a:tblGrid>
                <a:gridCol w="1160861">
                  <a:extLst>
                    <a:ext uri="{9D8B030D-6E8A-4147-A177-3AD203B41FA5}">
                      <a16:colId xmlns:a16="http://schemas.microsoft.com/office/drawing/2014/main" val="2783833454"/>
                    </a:ext>
                  </a:extLst>
                </a:gridCol>
                <a:gridCol w="584489">
                  <a:extLst>
                    <a:ext uri="{9D8B030D-6E8A-4147-A177-3AD203B41FA5}">
                      <a16:colId xmlns:a16="http://schemas.microsoft.com/office/drawing/2014/main" val="746983010"/>
                    </a:ext>
                  </a:extLst>
                </a:gridCol>
                <a:gridCol w="584489">
                  <a:extLst>
                    <a:ext uri="{9D8B030D-6E8A-4147-A177-3AD203B41FA5}">
                      <a16:colId xmlns:a16="http://schemas.microsoft.com/office/drawing/2014/main" val="1357799980"/>
                    </a:ext>
                  </a:extLst>
                </a:gridCol>
                <a:gridCol w="584489">
                  <a:extLst>
                    <a:ext uri="{9D8B030D-6E8A-4147-A177-3AD203B41FA5}">
                      <a16:colId xmlns:a16="http://schemas.microsoft.com/office/drawing/2014/main" val="231999283"/>
                    </a:ext>
                  </a:extLst>
                </a:gridCol>
                <a:gridCol w="584489">
                  <a:extLst>
                    <a:ext uri="{9D8B030D-6E8A-4147-A177-3AD203B41FA5}">
                      <a16:colId xmlns:a16="http://schemas.microsoft.com/office/drawing/2014/main" val="3596213014"/>
                    </a:ext>
                  </a:extLst>
                </a:gridCol>
                <a:gridCol w="584489">
                  <a:extLst>
                    <a:ext uri="{9D8B030D-6E8A-4147-A177-3AD203B41FA5}">
                      <a16:colId xmlns:a16="http://schemas.microsoft.com/office/drawing/2014/main" val="1837183230"/>
                    </a:ext>
                  </a:extLst>
                </a:gridCol>
                <a:gridCol w="584489">
                  <a:extLst>
                    <a:ext uri="{9D8B030D-6E8A-4147-A177-3AD203B41FA5}">
                      <a16:colId xmlns:a16="http://schemas.microsoft.com/office/drawing/2014/main" val="1373567799"/>
                    </a:ext>
                  </a:extLst>
                </a:gridCol>
                <a:gridCol w="584489">
                  <a:extLst>
                    <a:ext uri="{9D8B030D-6E8A-4147-A177-3AD203B41FA5}">
                      <a16:colId xmlns:a16="http://schemas.microsoft.com/office/drawing/2014/main" val="3383079059"/>
                    </a:ext>
                  </a:extLst>
                </a:gridCol>
                <a:gridCol w="584489">
                  <a:extLst>
                    <a:ext uri="{9D8B030D-6E8A-4147-A177-3AD203B41FA5}">
                      <a16:colId xmlns:a16="http://schemas.microsoft.com/office/drawing/2014/main" val="1840353854"/>
                    </a:ext>
                  </a:extLst>
                </a:gridCol>
                <a:gridCol w="584489">
                  <a:extLst>
                    <a:ext uri="{9D8B030D-6E8A-4147-A177-3AD203B41FA5}">
                      <a16:colId xmlns:a16="http://schemas.microsoft.com/office/drawing/2014/main" val="2844623644"/>
                    </a:ext>
                  </a:extLst>
                </a:gridCol>
                <a:gridCol w="592607">
                  <a:extLst>
                    <a:ext uri="{9D8B030D-6E8A-4147-A177-3AD203B41FA5}">
                      <a16:colId xmlns:a16="http://schemas.microsoft.com/office/drawing/2014/main" val="841283908"/>
                    </a:ext>
                  </a:extLst>
                </a:gridCol>
                <a:gridCol w="592607">
                  <a:extLst>
                    <a:ext uri="{9D8B030D-6E8A-4147-A177-3AD203B41FA5}">
                      <a16:colId xmlns:a16="http://schemas.microsoft.com/office/drawing/2014/main" val="834378811"/>
                    </a:ext>
                  </a:extLst>
                </a:gridCol>
              </a:tblGrid>
              <a:tr h="234739">
                <a:tc rowSpan="2">
                  <a:txBody>
                    <a:bodyPr/>
                    <a:lstStyle/>
                    <a:p>
                      <a:pPr marL="0" marR="0" algn="ctr">
                        <a:spcBef>
                          <a:spcPts val="0"/>
                        </a:spcBef>
                        <a:spcAft>
                          <a:spcPts val="0"/>
                        </a:spcAft>
                      </a:pPr>
                      <a:r>
                        <a:rPr lang="en-US" sz="1200" dirty="0">
                          <a:effectLst/>
                        </a:rPr>
                        <a:t>Category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gridSpan="11">
                  <a:txBody>
                    <a:bodyPr/>
                    <a:lstStyle/>
                    <a:p>
                      <a:pPr marL="0" marR="0" algn="ctr">
                        <a:spcBef>
                          <a:spcPts val="0"/>
                        </a:spcBef>
                        <a:spcAft>
                          <a:spcPts val="0"/>
                        </a:spcAft>
                      </a:pPr>
                      <a:r>
                        <a:rPr lang="en-US" sz="1200">
                          <a:effectLst/>
                        </a:rPr>
                        <a:t>Weight (points)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6886392"/>
                  </a:ext>
                </a:extLst>
              </a:tr>
              <a:tr h="234739">
                <a:tc vMerge="1">
                  <a:txBody>
                    <a:bodyPr/>
                    <a:lstStyle/>
                    <a:p>
                      <a:endParaRPr lang="en-US"/>
                    </a:p>
                  </a:txBody>
                  <a:tcPr/>
                </a:tc>
                <a:tc>
                  <a:txBody>
                    <a:bodyPr/>
                    <a:lstStyle/>
                    <a:p>
                      <a:pPr marL="0" marR="0" algn="ctr">
                        <a:spcBef>
                          <a:spcPts val="0"/>
                        </a:spcBef>
                        <a:spcAft>
                          <a:spcPts val="0"/>
                        </a:spcAft>
                      </a:pPr>
                      <a:r>
                        <a:rPr lang="en-US" sz="1200">
                          <a:effectLst/>
                        </a:rPr>
                        <a:t>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6182658"/>
                  </a:ext>
                </a:extLst>
              </a:tr>
              <a:tr h="644464">
                <a:tc>
                  <a:txBody>
                    <a:bodyPr/>
                    <a:lstStyle/>
                    <a:p>
                      <a:pPr marL="0" marR="0" algn="ctr">
                        <a:spcBef>
                          <a:spcPts val="0"/>
                        </a:spcBef>
                        <a:spcAft>
                          <a:spcPts val="0"/>
                        </a:spcAft>
                      </a:pPr>
                      <a:r>
                        <a:rPr lang="en-US" sz="1200">
                          <a:effectLst/>
                        </a:rPr>
                        <a:t>Crash Total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0% and &lt; 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10% and &lt; 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20% and &lt; 30%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30% and &lt; 40%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40% and &lt; 50%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50% and &lt; 60%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60% and &lt; 70%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dirty="0">
                          <a:effectLst/>
                        </a:rPr>
                        <a:t>≥ 70% and &lt; 80%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80% and &lt; 80%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90% and &lt; 100%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100%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984752079"/>
                  </a:ext>
                </a:extLst>
              </a:tr>
              <a:tr h="644464">
                <a:tc>
                  <a:txBody>
                    <a:bodyPr/>
                    <a:lstStyle/>
                    <a:p>
                      <a:pPr marL="0" marR="0" algn="ctr">
                        <a:spcBef>
                          <a:spcPts val="0"/>
                        </a:spcBef>
                        <a:spcAft>
                          <a:spcPts val="0"/>
                        </a:spcAft>
                      </a:pPr>
                      <a:r>
                        <a:rPr lang="en-US" sz="1200">
                          <a:effectLst/>
                        </a:rPr>
                        <a:t>Crash Over-Representation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&gt; 0% and &lt; 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dirty="0">
                          <a:effectLst/>
                        </a:rPr>
                        <a:t>≥ 2% and &lt; 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3% and &lt; 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4% and &lt; 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5% and &lt; 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6% and &lt; 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7% and &lt; 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8% and &lt; 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9% and &lt; 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10% and ≤ 100%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019340756"/>
                  </a:ext>
                </a:extLst>
              </a:tr>
              <a:tr h="644464">
                <a:tc>
                  <a:txBody>
                    <a:bodyPr/>
                    <a:lstStyle/>
                    <a:p>
                      <a:pPr marL="0" marR="0" algn="ctr">
                        <a:spcBef>
                          <a:spcPts val="0"/>
                        </a:spcBef>
                        <a:spcAft>
                          <a:spcPts val="0"/>
                        </a:spcAft>
                      </a:pPr>
                      <a:r>
                        <a:rPr lang="en-US" sz="1200" dirty="0">
                          <a:effectLst/>
                        </a:rPr>
                        <a:t>Crash Under-Representation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&gt; 0% and &lt; 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2% and &lt; 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3% and &lt; 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4% and &lt; 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5% and &lt; 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6% and &lt; 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7% and &lt; 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8% and &lt; 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a:effectLst/>
                        </a:rPr>
                        <a:t>≥ 9% and &lt; 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200" dirty="0">
                          <a:effectLst/>
                        </a:rPr>
                        <a:t>≥ 10% and ≤ 100%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414245628"/>
                  </a:ext>
                </a:extLst>
              </a:tr>
            </a:tbl>
          </a:graphicData>
        </a:graphic>
      </p:graphicFrame>
      <p:sp>
        <p:nvSpPr>
          <p:cNvPr id="8" name="Rectangle 7"/>
          <p:cNvSpPr/>
          <p:nvPr/>
        </p:nvSpPr>
        <p:spPr>
          <a:xfrm>
            <a:off x="2054811" y="5132646"/>
            <a:ext cx="5896568" cy="1323439"/>
          </a:xfrm>
          <a:prstGeom prst="rect">
            <a:avLst/>
          </a:prstGeom>
        </p:spPr>
        <p:txBody>
          <a:bodyPr wrap="square">
            <a:spAutoFit/>
          </a:bodyPr>
          <a:lstStyle/>
          <a:p>
            <a:pPr marL="0" marR="0">
              <a:spcBef>
                <a:spcPts val="0"/>
              </a:spcBef>
              <a:spcAft>
                <a:spcPts val="0"/>
              </a:spcAft>
              <a:tabLst>
                <a:tab pos="1714500" algn="l"/>
                <a:tab pos="5372100" algn="l"/>
              </a:tabLst>
            </a:pPr>
            <a:r>
              <a:rPr lang="en-US" sz="1600" b="1" dirty="0" smtClean="0">
                <a:solidFill>
                  <a:srgbClr val="000000"/>
                </a:solidFill>
                <a:latin typeface="Times New Roman" panose="02020603050405020304" pitchFamily="18" charset="0"/>
                <a:ea typeface="Calibri" panose="020F0502020204030204" pitchFamily="34" charset="0"/>
              </a:rPr>
              <a:t>                       </a:t>
            </a:r>
            <a:r>
              <a:rPr lang="en-US" sz="1600" dirty="0" smtClean="0">
                <a:solidFill>
                  <a:srgbClr val="000000"/>
                </a:solidFill>
                <a:latin typeface="Times New Roman" panose="02020603050405020304" pitchFamily="18" charset="0"/>
                <a:ea typeface="Calibri" panose="020F0502020204030204" pitchFamily="34" charset="0"/>
              </a:rPr>
              <a:t>Total </a:t>
            </a:r>
            <a:r>
              <a:rPr lang="en-US" sz="1600" dirty="0">
                <a:solidFill>
                  <a:srgbClr val="000000"/>
                </a:solidFill>
                <a:latin typeface="Times New Roman" panose="02020603050405020304" pitchFamily="18" charset="0"/>
                <a:ea typeface="Calibri" panose="020F0502020204030204" pitchFamily="34" charset="0"/>
              </a:rPr>
              <a:t>Weight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10 + CT + CO – </a:t>
            </a:r>
            <a:r>
              <a:rPr 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CU</a:t>
            </a:r>
            <a:endParaRPr lang="en-US" sz="1600" dirty="0">
              <a:solidFill>
                <a:srgbClr val="000000"/>
              </a:solidFill>
              <a:latin typeface="Times New Roman" panose="02020603050405020304" pitchFamily="18" charset="0"/>
              <a:ea typeface="Calibri" panose="020F0502020204030204" pitchFamily="34" charset="0"/>
            </a:endParaRPr>
          </a:p>
          <a:p>
            <a:pPr marL="0" marR="0">
              <a:spcBef>
                <a:spcPts val="0"/>
              </a:spcBef>
              <a:spcAft>
                <a:spcPts val="0"/>
              </a:spcAft>
            </a:pPr>
            <a:r>
              <a:rPr lang="en-US" sz="1600" dirty="0">
                <a:solidFill>
                  <a:srgbClr val="000000"/>
                </a:solidFill>
                <a:latin typeface="Times New Roman" panose="02020603050405020304" pitchFamily="18" charset="0"/>
                <a:ea typeface="Calibri" panose="020F0502020204030204" pitchFamily="34" charset="0"/>
              </a:rPr>
              <a:t>Where:</a:t>
            </a:r>
          </a:p>
          <a:p>
            <a:pPr marL="457200" marR="0">
              <a:spcBef>
                <a:spcPts val="0"/>
              </a:spcBef>
              <a:spcAft>
                <a:spcPts val="0"/>
              </a:spcAft>
            </a:pPr>
            <a:r>
              <a:rPr lang="en-US" sz="1600" dirty="0">
                <a:solidFill>
                  <a:srgbClr val="000000"/>
                </a:solidFill>
                <a:latin typeface="Times New Roman" panose="02020603050405020304" pitchFamily="18" charset="0"/>
                <a:ea typeface="Calibri" panose="020F0502020204030204" pitchFamily="34" charset="0"/>
              </a:rPr>
              <a:t>CT = weight based on crash total</a:t>
            </a:r>
          </a:p>
          <a:p>
            <a:pPr marL="457200" marR="0">
              <a:spcBef>
                <a:spcPts val="0"/>
              </a:spcBef>
              <a:spcAft>
                <a:spcPts val="0"/>
              </a:spcAft>
            </a:pPr>
            <a:r>
              <a:rPr lang="en-US" sz="1600" dirty="0">
                <a:solidFill>
                  <a:srgbClr val="000000"/>
                </a:solidFill>
                <a:latin typeface="Times New Roman" panose="02020603050405020304" pitchFamily="18" charset="0"/>
                <a:ea typeface="Calibri" panose="020F0502020204030204" pitchFamily="34" charset="0"/>
              </a:rPr>
              <a:t>CO = weight based on crash over-representation </a:t>
            </a:r>
          </a:p>
          <a:p>
            <a:pPr marL="457200" marR="0">
              <a:spcBef>
                <a:spcPts val="0"/>
              </a:spcBef>
              <a:spcAft>
                <a:spcPts val="600"/>
              </a:spcAft>
            </a:pPr>
            <a:r>
              <a:rPr lang="en-US" sz="1600" dirty="0">
                <a:latin typeface="Times New Roman" panose="02020603050405020304" pitchFamily="18" charset="0"/>
                <a:ea typeface="Times New Roman" panose="02020603050405020304" pitchFamily="18" charset="0"/>
              </a:rPr>
              <a:t>CU = weight based on crash under-representation</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30006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a:t>
            </a:r>
            <a:r>
              <a:rPr lang="en-US" dirty="0" smtClean="0"/>
              <a:t>of the Three Primary Systemic Safety Program Implementation Approaches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908476" cy="5557726"/>
          </a:xfrm>
        </p:spPr>
        <p:txBody>
          <a:bodyPr>
            <a:normAutofit/>
          </a:bodyPr>
          <a:lstStyle/>
          <a:p>
            <a:r>
              <a:rPr lang="en-US" sz="2400" dirty="0" smtClean="0"/>
              <a:t>FHWA </a:t>
            </a:r>
            <a:r>
              <a:rPr lang="en-US" sz="2400" i="1" dirty="0" smtClean="0"/>
              <a:t>Systemic Safety Project Selection Tool </a:t>
            </a:r>
            <a:r>
              <a:rPr lang="en-US" sz="2400" dirty="0" smtClean="0"/>
              <a:t>(cont’d)</a:t>
            </a:r>
          </a:p>
          <a:p>
            <a:pPr lvl="1"/>
            <a:r>
              <a:rPr lang="en-US" dirty="0" smtClean="0"/>
              <a:t>Screen and Prioritize Candidate Locations</a:t>
            </a:r>
          </a:p>
          <a:p>
            <a:pPr lvl="2"/>
            <a:r>
              <a:rPr lang="en-US" dirty="0"/>
              <a:t>Summary of </a:t>
            </a:r>
            <a:r>
              <a:rPr lang="en-US" dirty="0" smtClean="0"/>
              <a:t>calculated </a:t>
            </a:r>
            <a:r>
              <a:rPr lang="en-US" dirty="0"/>
              <a:t>c</a:t>
            </a:r>
            <a:r>
              <a:rPr lang="en-US" dirty="0" smtClean="0"/>
              <a:t>ontributing </a:t>
            </a:r>
            <a:r>
              <a:rPr lang="en-US" dirty="0"/>
              <a:t>f</a:t>
            </a:r>
            <a:r>
              <a:rPr lang="en-US" dirty="0" smtClean="0"/>
              <a:t>actor weightings used </a:t>
            </a:r>
            <a:r>
              <a:rPr lang="en-US" dirty="0"/>
              <a:t>by </a:t>
            </a:r>
            <a:r>
              <a:rPr lang="en-US" dirty="0" err="1"/>
              <a:t>TxDOT</a:t>
            </a:r>
            <a:r>
              <a:rPr lang="en-US" dirty="0"/>
              <a:t> </a:t>
            </a:r>
            <a:r>
              <a:rPr lang="en-US" dirty="0" smtClean="0"/>
              <a:t>to prioritize pedestrian improvements </a:t>
            </a:r>
          </a:p>
        </p:txBody>
      </p:sp>
      <p:graphicFrame>
        <p:nvGraphicFramePr>
          <p:cNvPr id="4" name="Table 3"/>
          <p:cNvGraphicFramePr>
            <a:graphicFrameLocks noGrp="1"/>
          </p:cNvGraphicFramePr>
          <p:nvPr>
            <p:extLst>
              <p:ext uri="{D42A27DB-BD31-4B8C-83A1-F6EECF244321}">
                <p14:modId xmlns:p14="http://schemas.microsoft.com/office/powerpoint/2010/main" val="188295876"/>
              </p:ext>
            </p:extLst>
          </p:nvPr>
        </p:nvGraphicFramePr>
        <p:xfrm>
          <a:off x="1595841" y="2646998"/>
          <a:ext cx="5946140" cy="3657600"/>
        </p:xfrm>
        <a:graphic>
          <a:graphicData uri="http://schemas.openxmlformats.org/drawingml/2006/table">
            <a:tbl>
              <a:tblPr firstRow="1" firstCol="1" bandRow="1">
                <a:tableStyleId>{5C22544A-7EE6-4342-B048-85BDC9FD1C3A}</a:tableStyleId>
              </a:tblPr>
              <a:tblGrid>
                <a:gridCol w="1486535">
                  <a:extLst>
                    <a:ext uri="{9D8B030D-6E8A-4147-A177-3AD203B41FA5}">
                      <a16:colId xmlns:a16="http://schemas.microsoft.com/office/drawing/2014/main" val="1511642810"/>
                    </a:ext>
                  </a:extLst>
                </a:gridCol>
                <a:gridCol w="1486535">
                  <a:extLst>
                    <a:ext uri="{9D8B030D-6E8A-4147-A177-3AD203B41FA5}">
                      <a16:colId xmlns:a16="http://schemas.microsoft.com/office/drawing/2014/main" val="3327537224"/>
                    </a:ext>
                  </a:extLst>
                </a:gridCol>
                <a:gridCol w="1486535">
                  <a:extLst>
                    <a:ext uri="{9D8B030D-6E8A-4147-A177-3AD203B41FA5}">
                      <a16:colId xmlns:a16="http://schemas.microsoft.com/office/drawing/2014/main" val="891513985"/>
                    </a:ext>
                  </a:extLst>
                </a:gridCol>
                <a:gridCol w="1486535">
                  <a:extLst>
                    <a:ext uri="{9D8B030D-6E8A-4147-A177-3AD203B41FA5}">
                      <a16:colId xmlns:a16="http://schemas.microsoft.com/office/drawing/2014/main" val="1987270864"/>
                    </a:ext>
                  </a:extLst>
                </a:gridCol>
              </a:tblGrid>
              <a:tr h="91440">
                <a:tc rowSpan="2" gridSpan="2">
                  <a:txBody>
                    <a:bodyPr/>
                    <a:lstStyle/>
                    <a:p>
                      <a:pPr marL="0" marR="0" algn="ctr">
                        <a:spcBef>
                          <a:spcPts val="0"/>
                        </a:spcBef>
                        <a:spcAft>
                          <a:spcPts val="0"/>
                        </a:spcAft>
                      </a:pPr>
                      <a:r>
                        <a:rPr lang="en-US" sz="1200">
                          <a:effectLst/>
                        </a:rPr>
                        <a:t>Contributing Factor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rowSpan="2" hMerge="1">
                  <a:txBody>
                    <a:bodyPr/>
                    <a:lstStyle/>
                    <a:p>
                      <a:endParaRPr lang="en-US"/>
                    </a:p>
                  </a:txBody>
                  <a:tcPr/>
                </a:tc>
                <a:tc gridSpan="2">
                  <a:txBody>
                    <a:bodyPr/>
                    <a:lstStyle/>
                    <a:p>
                      <a:pPr marL="0" marR="0" algn="ctr">
                        <a:spcBef>
                          <a:spcPts val="0"/>
                        </a:spcBef>
                        <a:spcAft>
                          <a:spcPts val="0"/>
                        </a:spcAft>
                      </a:pPr>
                      <a:r>
                        <a:rPr lang="en-US" sz="1200">
                          <a:effectLst/>
                        </a:rPr>
                        <a:t>Weight (points)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hMerge="1">
                  <a:txBody>
                    <a:bodyPr/>
                    <a:lstStyle/>
                    <a:p>
                      <a:endParaRPr lang="en-US"/>
                    </a:p>
                  </a:txBody>
                  <a:tcPr/>
                </a:tc>
                <a:extLst>
                  <a:ext uri="{0D108BD9-81ED-4DB2-BD59-A6C34878D82A}">
                    <a16:rowId xmlns:a16="http://schemas.microsoft.com/office/drawing/2014/main" val="560811024"/>
                  </a:ext>
                </a:extLst>
              </a:tr>
              <a:tr h="9144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200">
                          <a:effectLst/>
                        </a:rPr>
                        <a:t>Rural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Urban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2779898783"/>
                  </a:ext>
                </a:extLst>
              </a:tr>
              <a:tr h="91440">
                <a:tc rowSpan="4">
                  <a:txBody>
                    <a:bodyPr/>
                    <a:lstStyle/>
                    <a:p>
                      <a:pPr marL="0" marR="0">
                        <a:spcBef>
                          <a:spcPts val="0"/>
                        </a:spcBef>
                        <a:spcAft>
                          <a:spcPts val="0"/>
                        </a:spcAft>
                      </a:pPr>
                      <a:r>
                        <a:rPr lang="en-US" sz="1200">
                          <a:effectLst/>
                        </a:rPr>
                        <a:t>Median Type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No Median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3440757939"/>
                  </a:ext>
                </a:extLst>
              </a:tr>
              <a:tr h="91440">
                <a:tc vMerge="1">
                  <a:txBody>
                    <a:bodyPr/>
                    <a:lstStyle/>
                    <a:p>
                      <a:endParaRPr lang="en-US"/>
                    </a:p>
                  </a:txBody>
                  <a:tcPr/>
                </a:tc>
                <a:tc>
                  <a:txBody>
                    <a:bodyPr/>
                    <a:lstStyle/>
                    <a:p>
                      <a:pPr marL="0" marR="0" algn="ctr">
                        <a:spcBef>
                          <a:spcPts val="0"/>
                        </a:spcBef>
                        <a:spcAft>
                          <a:spcPts val="0"/>
                        </a:spcAft>
                      </a:pPr>
                      <a:r>
                        <a:rPr lang="en-US" sz="1200">
                          <a:effectLst/>
                        </a:rPr>
                        <a:t>Unprotected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12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322669189"/>
                  </a:ext>
                </a:extLst>
              </a:tr>
              <a:tr h="91440">
                <a:tc vMerge="1">
                  <a:txBody>
                    <a:bodyPr/>
                    <a:lstStyle/>
                    <a:p>
                      <a:endParaRPr lang="en-US"/>
                    </a:p>
                  </a:txBody>
                  <a:tcPr/>
                </a:tc>
                <a:tc>
                  <a:txBody>
                    <a:bodyPr/>
                    <a:lstStyle/>
                    <a:p>
                      <a:pPr marL="0" marR="0" algn="ctr">
                        <a:spcBef>
                          <a:spcPts val="0"/>
                        </a:spcBef>
                        <a:spcAft>
                          <a:spcPts val="0"/>
                        </a:spcAft>
                      </a:pPr>
                      <a:r>
                        <a:rPr lang="en-US" sz="1200">
                          <a:effectLst/>
                        </a:rPr>
                        <a:t>Curbed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13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344210781"/>
                  </a:ext>
                </a:extLst>
              </a:tr>
              <a:tr h="91440">
                <a:tc vMerge="1">
                  <a:txBody>
                    <a:bodyPr/>
                    <a:lstStyle/>
                    <a:p>
                      <a:endParaRPr lang="en-US"/>
                    </a:p>
                  </a:txBody>
                  <a:tcPr/>
                </a:tc>
                <a:tc>
                  <a:txBody>
                    <a:bodyPr/>
                    <a:lstStyle/>
                    <a:p>
                      <a:pPr marL="0" marR="0" algn="ctr">
                        <a:spcBef>
                          <a:spcPts val="0"/>
                        </a:spcBef>
                        <a:spcAft>
                          <a:spcPts val="0"/>
                        </a:spcAft>
                      </a:pPr>
                      <a:r>
                        <a:rPr lang="en-US" sz="1200">
                          <a:effectLst/>
                        </a:rPr>
                        <a:t>Barrier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17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19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575482683"/>
                  </a:ext>
                </a:extLst>
              </a:tr>
              <a:tr h="91440">
                <a:tc rowSpan="3">
                  <a:txBody>
                    <a:bodyPr/>
                    <a:lstStyle/>
                    <a:p>
                      <a:pPr marL="0" marR="0">
                        <a:spcBef>
                          <a:spcPts val="0"/>
                        </a:spcBef>
                        <a:spcAft>
                          <a:spcPts val="0"/>
                        </a:spcAft>
                      </a:pPr>
                      <a:r>
                        <a:rPr lang="en-US" sz="1200">
                          <a:effectLst/>
                        </a:rPr>
                        <a:t>Number of Lanes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1 or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2453454239"/>
                  </a:ext>
                </a:extLst>
              </a:tr>
              <a:tr h="91440">
                <a:tc vMerge="1">
                  <a:txBody>
                    <a:bodyPr/>
                    <a:lstStyle/>
                    <a:p>
                      <a:endParaRPr lang="en-US"/>
                    </a:p>
                  </a:txBody>
                  <a:tcPr/>
                </a:tc>
                <a:tc>
                  <a:txBody>
                    <a:bodyPr/>
                    <a:lstStyle/>
                    <a:p>
                      <a:pPr marL="0" marR="0" algn="ctr">
                        <a:spcBef>
                          <a:spcPts val="0"/>
                        </a:spcBef>
                        <a:spcAft>
                          <a:spcPts val="0"/>
                        </a:spcAft>
                      </a:pPr>
                      <a:r>
                        <a:rPr lang="en-US" sz="1200">
                          <a:effectLst/>
                        </a:rPr>
                        <a:t>3 or 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3161097743"/>
                  </a:ext>
                </a:extLst>
              </a:tr>
              <a:tr h="91440">
                <a:tc vMerge="1">
                  <a:txBody>
                    <a:bodyPr/>
                    <a:lstStyle/>
                    <a:p>
                      <a:endParaRPr lang="en-US"/>
                    </a:p>
                  </a:txBody>
                  <a:tcPr/>
                </a:tc>
                <a:tc>
                  <a:txBody>
                    <a:bodyPr/>
                    <a:lstStyle/>
                    <a:p>
                      <a:pPr marL="0" marR="0" algn="ctr">
                        <a:spcBef>
                          <a:spcPts val="0"/>
                        </a:spcBef>
                        <a:spcAft>
                          <a:spcPts val="0"/>
                        </a:spcAft>
                      </a:pPr>
                      <a:r>
                        <a:rPr lang="en-US" sz="1200">
                          <a:effectLst/>
                        </a:rPr>
                        <a:t>5 or more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11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2351376559"/>
                  </a:ext>
                </a:extLst>
              </a:tr>
              <a:tr h="91440">
                <a:tc rowSpan="4">
                  <a:txBody>
                    <a:bodyPr/>
                    <a:lstStyle/>
                    <a:p>
                      <a:pPr marL="0" marR="0">
                        <a:spcBef>
                          <a:spcPts val="0"/>
                        </a:spcBef>
                        <a:spcAft>
                          <a:spcPts val="0"/>
                        </a:spcAft>
                      </a:pPr>
                      <a:r>
                        <a:rPr lang="en-US" sz="1200">
                          <a:effectLst/>
                        </a:rPr>
                        <a:t>Pavement Width (ft)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 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3834613476"/>
                  </a:ext>
                </a:extLst>
              </a:tr>
              <a:tr h="91440">
                <a:tc vMerge="1">
                  <a:txBody>
                    <a:bodyPr/>
                    <a:lstStyle/>
                    <a:p>
                      <a:endParaRPr lang="en-US"/>
                    </a:p>
                  </a:txBody>
                  <a:tcPr/>
                </a:tc>
                <a:tc>
                  <a:txBody>
                    <a:bodyPr/>
                    <a:lstStyle/>
                    <a:p>
                      <a:pPr marL="0" marR="0" algn="ctr">
                        <a:spcBef>
                          <a:spcPts val="0"/>
                        </a:spcBef>
                        <a:spcAft>
                          <a:spcPts val="0"/>
                        </a:spcAft>
                      </a:pPr>
                      <a:r>
                        <a:rPr lang="en-US" sz="1200">
                          <a:effectLst/>
                        </a:rPr>
                        <a:t>17-24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1360338207"/>
                  </a:ext>
                </a:extLst>
              </a:tr>
              <a:tr h="91440">
                <a:tc vMerge="1">
                  <a:txBody>
                    <a:bodyPr/>
                    <a:lstStyle/>
                    <a:p>
                      <a:endParaRPr lang="en-US"/>
                    </a:p>
                  </a:txBody>
                  <a:tcPr/>
                </a:tc>
                <a:tc>
                  <a:txBody>
                    <a:bodyPr/>
                    <a:lstStyle/>
                    <a:p>
                      <a:pPr marL="0" marR="0" algn="ctr">
                        <a:spcBef>
                          <a:spcPts val="0"/>
                        </a:spcBef>
                        <a:spcAft>
                          <a:spcPts val="0"/>
                        </a:spcAft>
                      </a:pPr>
                      <a:r>
                        <a:rPr lang="en-US" sz="1200">
                          <a:effectLst/>
                        </a:rPr>
                        <a:t>25-50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1151583500"/>
                  </a:ext>
                </a:extLst>
              </a:tr>
              <a:tr h="91440">
                <a:tc vMerge="1">
                  <a:txBody>
                    <a:bodyPr/>
                    <a:lstStyle/>
                    <a:p>
                      <a:endParaRPr lang="en-US"/>
                    </a:p>
                  </a:txBody>
                  <a:tcPr/>
                </a:tc>
                <a:tc>
                  <a:txBody>
                    <a:bodyPr/>
                    <a:lstStyle/>
                    <a:p>
                      <a:pPr marL="0" marR="0" algn="ctr">
                        <a:spcBef>
                          <a:spcPts val="0"/>
                        </a:spcBef>
                        <a:spcAft>
                          <a:spcPts val="0"/>
                        </a:spcAft>
                      </a:pPr>
                      <a:r>
                        <a:rPr lang="en-US" sz="1200">
                          <a:effectLst/>
                        </a:rPr>
                        <a:t>&gt; 50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204190017"/>
                  </a:ext>
                </a:extLst>
              </a:tr>
              <a:tr h="91440">
                <a:tc rowSpan="3">
                  <a:txBody>
                    <a:bodyPr/>
                    <a:lstStyle/>
                    <a:p>
                      <a:pPr marL="0" marR="0">
                        <a:spcBef>
                          <a:spcPts val="0"/>
                        </a:spcBef>
                        <a:spcAft>
                          <a:spcPts val="0"/>
                        </a:spcAft>
                      </a:pPr>
                      <a:r>
                        <a:rPr lang="en-US" sz="1200">
                          <a:effectLst/>
                        </a:rPr>
                        <a:t>Vehicle Volume</a:t>
                      </a:r>
                      <a:endParaRPr lang="en-US" sz="2000">
                        <a:effectLst/>
                      </a:endParaRPr>
                    </a:p>
                    <a:p>
                      <a:pPr marL="0" marR="0">
                        <a:spcBef>
                          <a:spcPts val="0"/>
                        </a:spcBef>
                        <a:spcAft>
                          <a:spcPts val="0"/>
                        </a:spcAft>
                      </a:pPr>
                      <a:r>
                        <a:rPr lang="en-US" sz="1200">
                          <a:effectLst/>
                        </a:rPr>
                        <a:t>Level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Low</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113181801"/>
                  </a:ext>
                </a:extLst>
              </a:tr>
              <a:tr h="91440">
                <a:tc vMerge="1">
                  <a:txBody>
                    <a:bodyPr/>
                    <a:lstStyle/>
                    <a:p>
                      <a:endParaRPr lang="en-US"/>
                    </a:p>
                  </a:txBody>
                  <a:tcPr/>
                </a:tc>
                <a:tc>
                  <a:txBody>
                    <a:bodyPr/>
                    <a:lstStyle/>
                    <a:p>
                      <a:pPr marL="0" marR="0" algn="ctr">
                        <a:spcBef>
                          <a:spcPts val="0"/>
                        </a:spcBef>
                        <a:spcAft>
                          <a:spcPts val="0"/>
                        </a:spcAft>
                      </a:pPr>
                      <a:r>
                        <a:rPr lang="en-US" sz="1200">
                          <a:effectLst/>
                        </a:rPr>
                        <a:t>Moderate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695088535"/>
                  </a:ext>
                </a:extLst>
              </a:tr>
              <a:tr h="91440">
                <a:tc vMerge="1">
                  <a:txBody>
                    <a:bodyPr/>
                    <a:lstStyle/>
                    <a:p>
                      <a:endParaRPr lang="en-US"/>
                    </a:p>
                  </a:txBody>
                  <a:tcPr/>
                </a:tc>
                <a:tc>
                  <a:txBody>
                    <a:bodyPr/>
                    <a:lstStyle/>
                    <a:p>
                      <a:pPr marL="0" marR="0" algn="ctr">
                        <a:spcBef>
                          <a:spcPts val="0"/>
                        </a:spcBef>
                        <a:spcAft>
                          <a:spcPts val="0"/>
                        </a:spcAft>
                      </a:pPr>
                      <a:r>
                        <a:rPr lang="en-US" sz="1200">
                          <a:effectLst/>
                        </a:rPr>
                        <a:t>High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2932049138"/>
                  </a:ext>
                </a:extLst>
              </a:tr>
              <a:tr h="91440">
                <a:tc rowSpan="4">
                  <a:txBody>
                    <a:bodyPr/>
                    <a:lstStyle/>
                    <a:p>
                      <a:pPr marL="0" marR="0">
                        <a:spcBef>
                          <a:spcPts val="0"/>
                        </a:spcBef>
                        <a:spcAft>
                          <a:spcPts val="0"/>
                        </a:spcAft>
                      </a:pPr>
                      <a:r>
                        <a:rPr lang="en-US" sz="1200">
                          <a:effectLst/>
                        </a:rPr>
                        <a:t>Truck Percentage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 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 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1835587656"/>
                  </a:ext>
                </a:extLst>
              </a:tr>
              <a:tr h="91440">
                <a:tc vMerge="1">
                  <a:txBody>
                    <a:bodyPr/>
                    <a:lstStyle/>
                    <a:p>
                      <a:endParaRPr lang="en-US"/>
                    </a:p>
                  </a:txBody>
                  <a:tcPr/>
                </a:tc>
                <a:tc>
                  <a:txBody>
                    <a:bodyPr/>
                    <a:lstStyle/>
                    <a:p>
                      <a:pPr marL="0" marR="0" algn="ctr">
                        <a:spcBef>
                          <a:spcPts val="0"/>
                        </a:spcBef>
                        <a:spcAft>
                          <a:spcPts val="0"/>
                        </a:spcAft>
                      </a:pPr>
                      <a:r>
                        <a:rPr lang="en-US" sz="1200">
                          <a:effectLst/>
                        </a:rPr>
                        <a:t>10-20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5-10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22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3025384818"/>
                  </a:ext>
                </a:extLst>
              </a:tr>
              <a:tr h="91440">
                <a:tc vMerge="1">
                  <a:txBody>
                    <a:bodyPr/>
                    <a:lstStyle/>
                    <a:p>
                      <a:endParaRPr lang="en-US"/>
                    </a:p>
                  </a:txBody>
                  <a:tcPr/>
                </a:tc>
                <a:tc>
                  <a:txBody>
                    <a:bodyPr/>
                    <a:lstStyle/>
                    <a:p>
                      <a:pPr marL="0" marR="0" algn="ctr">
                        <a:spcBef>
                          <a:spcPts val="0"/>
                        </a:spcBef>
                        <a:spcAft>
                          <a:spcPts val="0"/>
                        </a:spcAft>
                      </a:pPr>
                      <a:r>
                        <a:rPr lang="en-US" sz="1200">
                          <a:effectLst/>
                        </a:rPr>
                        <a:t>20-30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10-20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19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2929783548"/>
                  </a:ext>
                </a:extLst>
              </a:tr>
              <a:tr h="91440">
                <a:tc vMerge="1">
                  <a:txBody>
                    <a:bodyPr/>
                    <a:lstStyle/>
                    <a:p>
                      <a:endParaRPr lang="en-US"/>
                    </a:p>
                  </a:txBody>
                  <a:tcPr/>
                </a:tc>
                <a:tc>
                  <a:txBody>
                    <a:bodyPr/>
                    <a:lstStyle/>
                    <a:p>
                      <a:pPr marL="0" marR="0" algn="ctr">
                        <a:spcBef>
                          <a:spcPts val="0"/>
                        </a:spcBef>
                        <a:spcAft>
                          <a:spcPts val="0"/>
                        </a:spcAft>
                      </a:pPr>
                      <a:r>
                        <a:rPr lang="en-US" sz="1200">
                          <a:effectLst/>
                        </a:rPr>
                        <a:t>&gt; 30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&gt; 20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dirty="0">
                          <a:effectLst/>
                        </a:rPr>
                        <a:t>21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1468161522"/>
                  </a:ext>
                </a:extLst>
              </a:tr>
            </a:tbl>
          </a:graphicData>
        </a:graphic>
      </p:graphicFrame>
    </p:spTree>
    <p:extLst>
      <p:ext uri="{BB962C8B-B14F-4D97-AF65-F5344CB8AC3E}">
        <p14:creationId xmlns:p14="http://schemas.microsoft.com/office/powerpoint/2010/main" val="38480634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a:t>
            </a:r>
            <a:r>
              <a:rPr lang="en-US" dirty="0" smtClean="0"/>
              <a:t>of the Three Primary Systemic Safety Program Implementation Approaches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908476" cy="5557726"/>
          </a:xfrm>
        </p:spPr>
        <p:txBody>
          <a:bodyPr>
            <a:normAutofit/>
          </a:bodyPr>
          <a:lstStyle/>
          <a:p>
            <a:r>
              <a:rPr lang="en-US" sz="2400" dirty="0" smtClean="0"/>
              <a:t>FHWA </a:t>
            </a:r>
            <a:r>
              <a:rPr lang="en-US" sz="2400" i="1" dirty="0" smtClean="0"/>
              <a:t>Systemic Safety Project Selection Tool </a:t>
            </a:r>
            <a:r>
              <a:rPr lang="en-US" sz="2400" dirty="0" smtClean="0"/>
              <a:t>(cont’d)</a:t>
            </a:r>
          </a:p>
          <a:p>
            <a:pPr lvl="1"/>
            <a:r>
              <a:rPr lang="en-US" dirty="0" smtClean="0"/>
              <a:t>Countermeasure Selection</a:t>
            </a:r>
          </a:p>
          <a:p>
            <a:pPr lvl="2"/>
            <a:r>
              <a:rPr lang="en-US" dirty="0" smtClean="0"/>
              <a:t>WSDOT and </a:t>
            </a:r>
            <a:r>
              <a:rPr lang="en-US" dirty="0" err="1" smtClean="0"/>
              <a:t>MaineDOT</a:t>
            </a:r>
            <a:r>
              <a:rPr lang="en-US" dirty="0" smtClean="0"/>
              <a:t> have deployed centerline and shoulder rumble strips</a:t>
            </a:r>
          </a:p>
        </p:txBody>
      </p:sp>
      <p:sp>
        <p:nvSpPr>
          <p:cNvPr id="9" name="TextBox 8"/>
          <p:cNvSpPr txBox="1"/>
          <p:nvPr/>
        </p:nvSpPr>
        <p:spPr>
          <a:xfrm>
            <a:off x="1566201" y="2621851"/>
            <a:ext cx="6016391" cy="461665"/>
          </a:xfrm>
          <a:prstGeom prst="rect">
            <a:avLst/>
          </a:prstGeom>
          <a:noFill/>
        </p:spPr>
        <p:txBody>
          <a:bodyPr wrap="none" rtlCol="0">
            <a:spAutoFit/>
          </a:bodyPr>
          <a:lstStyle/>
          <a:p>
            <a:r>
              <a:rPr lang="en-US" sz="1200" b="1" dirty="0" smtClean="0"/>
              <a:t>Several Countermeasures </a:t>
            </a:r>
            <a:r>
              <a:rPr lang="en-US" sz="1200" b="1" dirty="0"/>
              <a:t>Implemented as Part of Systemic Safety Management</a:t>
            </a:r>
          </a:p>
          <a:p>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1191631562"/>
              </p:ext>
            </p:extLst>
          </p:nvPr>
        </p:nvGraphicFramePr>
        <p:xfrm>
          <a:off x="928466" y="2897604"/>
          <a:ext cx="7343336" cy="3474720"/>
        </p:xfrm>
        <a:graphic>
          <a:graphicData uri="http://schemas.openxmlformats.org/drawingml/2006/table">
            <a:tbl>
              <a:tblPr firstRow="1" firstCol="1" bandRow="1">
                <a:tableStyleId>{5C22544A-7EE6-4342-B048-85BDC9FD1C3A}</a:tableStyleId>
              </a:tblPr>
              <a:tblGrid>
                <a:gridCol w="1827989">
                  <a:extLst>
                    <a:ext uri="{9D8B030D-6E8A-4147-A177-3AD203B41FA5}">
                      <a16:colId xmlns:a16="http://schemas.microsoft.com/office/drawing/2014/main" val="904274786"/>
                    </a:ext>
                  </a:extLst>
                </a:gridCol>
                <a:gridCol w="5515347">
                  <a:extLst>
                    <a:ext uri="{9D8B030D-6E8A-4147-A177-3AD203B41FA5}">
                      <a16:colId xmlns:a16="http://schemas.microsoft.com/office/drawing/2014/main" val="2657824776"/>
                    </a:ext>
                  </a:extLst>
                </a:gridCol>
              </a:tblGrid>
              <a:tr h="91440">
                <a:tc>
                  <a:txBody>
                    <a:bodyPr/>
                    <a:lstStyle/>
                    <a:p>
                      <a:pPr marL="0" marR="0" algn="ctr">
                        <a:spcBef>
                          <a:spcPts val="0"/>
                        </a:spcBef>
                        <a:spcAft>
                          <a:spcPts val="0"/>
                        </a:spcAft>
                      </a:pPr>
                      <a:r>
                        <a:rPr lang="en-US" sz="1200" dirty="0">
                          <a:effectLst/>
                        </a:rPr>
                        <a:t>Context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200">
                          <a:effectLst/>
                        </a:rPr>
                        <a:t>Common Countermeasures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359555206"/>
                  </a:ext>
                </a:extLst>
              </a:tr>
              <a:tr h="91440">
                <a:tc>
                  <a:txBody>
                    <a:bodyPr/>
                    <a:lstStyle/>
                    <a:p>
                      <a:pPr marL="0" marR="0">
                        <a:spcBef>
                          <a:spcPts val="0"/>
                        </a:spcBef>
                        <a:spcAft>
                          <a:spcPts val="0"/>
                        </a:spcAft>
                      </a:pPr>
                      <a:r>
                        <a:rPr lang="en-US" sz="1200" dirty="0">
                          <a:effectLst/>
                        </a:rPr>
                        <a:t>Roadway segments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342900" marR="0" lvl="0" indent="-342900">
                        <a:spcBef>
                          <a:spcPts val="0"/>
                        </a:spcBef>
                        <a:spcAft>
                          <a:spcPts val="0"/>
                        </a:spcAft>
                        <a:buFont typeface="Arial" panose="020B0604020202020204" pitchFamily="34" charset="0"/>
                        <a:buChar char="•"/>
                      </a:pPr>
                      <a:r>
                        <a:rPr lang="en-US" sz="1200" dirty="0">
                          <a:effectLst/>
                        </a:rPr>
                        <a:t>Rumble strips (both shoulder and centerline)</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Cable median barrier</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err="1">
                          <a:effectLst/>
                        </a:rPr>
                        <a:t>SafetyEdge</a:t>
                      </a:r>
                      <a:r>
                        <a:rPr lang="en-US" sz="1200" baseline="30000" dirty="0" err="1">
                          <a:effectLst/>
                        </a:rPr>
                        <a:t>SM</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High friction surface treatments</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Enhanced pavement markings</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Curve warning signs</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Chevrons/delineators</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Lane/shoulder widening</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Speed feedback signs</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Tree/clear zone removal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2974749966"/>
                  </a:ext>
                </a:extLst>
              </a:tr>
              <a:tr h="91440">
                <a:tc>
                  <a:txBody>
                    <a:bodyPr/>
                    <a:lstStyle/>
                    <a:p>
                      <a:pPr marL="0" marR="0">
                        <a:spcBef>
                          <a:spcPts val="0"/>
                        </a:spcBef>
                        <a:spcAft>
                          <a:spcPts val="0"/>
                        </a:spcAft>
                      </a:pPr>
                      <a:r>
                        <a:rPr lang="en-US" sz="1200">
                          <a:effectLst/>
                        </a:rPr>
                        <a:t>Intersections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342900" marR="0" lvl="0" indent="-342900">
                        <a:spcBef>
                          <a:spcPts val="0"/>
                        </a:spcBef>
                        <a:spcAft>
                          <a:spcPts val="0"/>
                        </a:spcAft>
                        <a:buFont typeface="Arial" panose="020B0604020202020204" pitchFamily="34" charset="0"/>
                        <a:buChar char="•"/>
                      </a:pPr>
                      <a:r>
                        <a:rPr lang="en-US" sz="1200" dirty="0">
                          <a:effectLst/>
                        </a:rPr>
                        <a:t>Signal </a:t>
                      </a:r>
                      <a:r>
                        <a:rPr lang="en-US" sz="1200" dirty="0" err="1">
                          <a:effectLst/>
                        </a:rPr>
                        <a:t>backplates</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Crosswalk </a:t>
                      </a:r>
                      <a:r>
                        <a:rPr lang="en-US" sz="1200" dirty="0" smtClean="0">
                          <a:effectLst/>
                        </a:rPr>
                        <a:t>enhancements – striping</a:t>
                      </a:r>
                      <a:r>
                        <a:rPr lang="en-US" sz="1200" dirty="0">
                          <a:effectLst/>
                        </a:rPr>
                        <a:t>, signing, </a:t>
                      </a:r>
                      <a:r>
                        <a:rPr lang="en-US" sz="1200" dirty="0" smtClean="0">
                          <a:effectLst/>
                        </a:rPr>
                        <a:t>rectangular rapid flashing </a:t>
                      </a:r>
                      <a:r>
                        <a:rPr lang="en-US" sz="1200" dirty="0">
                          <a:effectLst/>
                        </a:rPr>
                        <a:t>beacons</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smtClean="0">
                          <a:effectLst/>
                        </a:rPr>
                        <a:t>Countdown pedestrian signals</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Pedestrian refuge islands </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Curb extensions</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Reflective strips on sign posts</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smtClean="0">
                          <a:effectLst/>
                        </a:rPr>
                        <a:t>Mini-roundabout</a:t>
                      </a:r>
                      <a:endParaRPr lang="en-US" sz="2400" dirty="0">
                        <a:effectLst/>
                      </a:endParaRPr>
                    </a:p>
                    <a:p>
                      <a:pPr marL="342900" marR="0" lvl="0" indent="-342900">
                        <a:spcBef>
                          <a:spcPts val="0"/>
                        </a:spcBef>
                        <a:spcAft>
                          <a:spcPts val="0"/>
                        </a:spcAft>
                        <a:buFont typeface="Arial" panose="020B0604020202020204" pitchFamily="34" charset="0"/>
                        <a:buChar char="•"/>
                      </a:pPr>
                      <a:r>
                        <a:rPr lang="en-US" sz="1200" dirty="0">
                          <a:effectLst/>
                        </a:rPr>
                        <a:t>Lighting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3863785656"/>
                  </a:ext>
                </a:extLst>
              </a:tr>
            </a:tbl>
          </a:graphicData>
        </a:graphic>
      </p:graphicFrame>
    </p:spTree>
    <p:extLst>
      <p:ext uri="{BB962C8B-B14F-4D97-AF65-F5344CB8AC3E}">
        <p14:creationId xmlns:p14="http://schemas.microsoft.com/office/powerpoint/2010/main" val="3782120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a:t>
            </a:r>
            <a:r>
              <a:rPr lang="en-US" dirty="0" smtClean="0"/>
              <a:t>of the Three Primary Systemic Safety Program Implementation Approaches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351012" cy="5557726"/>
          </a:xfrm>
        </p:spPr>
        <p:txBody>
          <a:bodyPr>
            <a:normAutofit/>
          </a:bodyPr>
          <a:lstStyle/>
          <a:p>
            <a:r>
              <a:rPr lang="en-US" sz="2400" dirty="0" smtClean="0"/>
              <a:t>FHWA </a:t>
            </a:r>
            <a:r>
              <a:rPr lang="en-US" sz="2400" i="1" dirty="0" smtClean="0"/>
              <a:t>Systemic Safety Project</a:t>
            </a:r>
          </a:p>
          <a:p>
            <a:pPr marL="0" indent="0">
              <a:buNone/>
            </a:pPr>
            <a:r>
              <a:rPr lang="en-US" sz="2400" i="1" dirty="0" smtClean="0"/>
              <a:t>   Selection Tool </a:t>
            </a:r>
            <a:r>
              <a:rPr lang="en-US" sz="2400" dirty="0" smtClean="0"/>
              <a:t>(cont’d)</a:t>
            </a:r>
          </a:p>
          <a:p>
            <a:pPr lvl="1"/>
            <a:r>
              <a:rPr lang="en-US" dirty="0" smtClean="0"/>
              <a:t>Project Prioritization</a:t>
            </a:r>
          </a:p>
        </p:txBody>
      </p:sp>
      <p:pic>
        <p:nvPicPr>
          <p:cNvPr id="4" name="Picture 3"/>
          <p:cNvPicPr>
            <a:picLocks noChangeAspect="1"/>
          </p:cNvPicPr>
          <p:nvPr/>
        </p:nvPicPr>
        <p:blipFill>
          <a:blip r:embed="rId3"/>
          <a:stretch>
            <a:fillRect/>
          </a:stretch>
        </p:blipFill>
        <p:spPr>
          <a:xfrm>
            <a:off x="4992703" y="1037050"/>
            <a:ext cx="3840813" cy="5311296"/>
          </a:xfrm>
          <a:prstGeom prst="rect">
            <a:avLst/>
          </a:prstGeom>
        </p:spPr>
      </p:pic>
    </p:spTree>
    <p:extLst>
      <p:ext uri="{BB962C8B-B14F-4D97-AF65-F5344CB8AC3E}">
        <p14:creationId xmlns:p14="http://schemas.microsoft.com/office/powerpoint/2010/main" val="39906913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a:t>
            </a:r>
            <a:r>
              <a:rPr lang="en-US" dirty="0" smtClean="0"/>
              <a:t>of the Three Primary Systemic Safety Program Implementation Approaches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pic>
        <p:nvPicPr>
          <p:cNvPr id="7" name="Picture 6"/>
          <p:cNvPicPr>
            <a:picLocks noChangeAspect="1"/>
          </p:cNvPicPr>
          <p:nvPr/>
        </p:nvPicPr>
        <p:blipFill rotWithShape="1">
          <a:blip r:embed="rId3"/>
          <a:srcRect l="16586" t="19500" r="30856" b="14642"/>
          <a:stretch/>
        </p:blipFill>
        <p:spPr bwMode="auto">
          <a:xfrm>
            <a:off x="4039714" y="2374239"/>
            <a:ext cx="4961475" cy="3885622"/>
          </a:xfrm>
          <a:prstGeom prst="rect">
            <a:avLst/>
          </a:prstGeom>
          <a:ln>
            <a:solidFill>
              <a:schemeClr val="tx1"/>
            </a:solidFill>
          </a:ln>
          <a:extLst>
            <a:ext uri="{53640926-AAD7-44D8-BBD7-CCE9431645EC}">
              <a14:shadowObscured xmlns:a14="http://schemas.microsoft.com/office/drawing/2010/main"/>
            </a:ext>
          </a:extLst>
        </p:spPr>
      </p:pic>
      <p:sp>
        <p:nvSpPr>
          <p:cNvPr id="6" name="Content Placeholder 2"/>
          <p:cNvSpPr>
            <a:spLocks noGrp="1"/>
          </p:cNvSpPr>
          <p:nvPr>
            <p:ph idx="1"/>
          </p:nvPr>
        </p:nvSpPr>
        <p:spPr>
          <a:xfrm>
            <a:off x="55051" y="1106917"/>
            <a:ext cx="8351012" cy="5557726"/>
          </a:xfrm>
        </p:spPr>
        <p:txBody>
          <a:bodyPr>
            <a:normAutofit/>
          </a:bodyPr>
          <a:lstStyle/>
          <a:p>
            <a:r>
              <a:rPr lang="en-US" sz="2400" dirty="0" smtClean="0"/>
              <a:t>Implementing Systemic Safety using SPFs</a:t>
            </a:r>
          </a:p>
          <a:p>
            <a:pPr lvl="1"/>
            <a:r>
              <a:rPr lang="en-US" dirty="0" smtClean="0"/>
              <a:t>Identifying focus facility </a:t>
            </a:r>
            <a:r>
              <a:rPr lang="en-US" dirty="0"/>
              <a:t>t</a:t>
            </a:r>
            <a:r>
              <a:rPr lang="en-US" dirty="0" smtClean="0"/>
              <a:t>ypes using SPFs</a:t>
            </a:r>
          </a:p>
          <a:p>
            <a:pPr lvl="2"/>
            <a:r>
              <a:rPr lang="en-US" dirty="0" smtClean="0"/>
              <a:t>KYTC developed SPFs</a:t>
            </a:r>
          </a:p>
          <a:p>
            <a:pPr marL="914400" lvl="2" indent="0">
              <a:buNone/>
            </a:pPr>
            <a:r>
              <a:rPr lang="en-US" dirty="0" smtClean="0"/>
              <a:t>to prioritize locations of</a:t>
            </a:r>
          </a:p>
          <a:p>
            <a:pPr marL="914400" lvl="2" indent="0">
              <a:buNone/>
            </a:pPr>
            <a:r>
              <a:rPr lang="en-US" dirty="0" smtClean="0"/>
              <a:t>cable median barrier</a:t>
            </a:r>
          </a:p>
          <a:p>
            <a:pPr marL="914400" lvl="2" indent="0">
              <a:buNone/>
            </a:pPr>
            <a:r>
              <a:rPr lang="en-US" dirty="0" smtClean="0"/>
              <a:t>to address roadway</a:t>
            </a:r>
          </a:p>
          <a:p>
            <a:pPr marL="914400" lvl="2" indent="0">
              <a:buNone/>
            </a:pPr>
            <a:r>
              <a:rPr lang="en-US" dirty="0" smtClean="0"/>
              <a:t>departure crashes</a:t>
            </a:r>
          </a:p>
        </p:txBody>
      </p:sp>
    </p:spTree>
    <p:extLst>
      <p:ext uri="{BB962C8B-B14F-4D97-AF65-F5344CB8AC3E}">
        <p14:creationId xmlns:p14="http://schemas.microsoft.com/office/powerpoint/2010/main" val="29646263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a:t>
            </a:r>
            <a:r>
              <a:rPr lang="en-US" dirty="0" smtClean="0"/>
              <a:t>of the Three Primary Systemic Safety Program Implementation Approaches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1" y="1106917"/>
            <a:ext cx="8351012" cy="5557726"/>
          </a:xfrm>
        </p:spPr>
        <p:txBody>
          <a:bodyPr>
            <a:normAutofit/>
          </a:bodyPr>
          <a:lstStyle/>
          <a:p>
            <a:r>
              <a:rPr lang="en-US" sz="2400" dirty="0" smtClean="0"/>
              <a:t>Implementing Systemic Safety using SPFs (cont’d)</a:t>
            </a:r>
          </a:p>
          <a:p>
            <a:pPr lvl="1"/>
            <a:r>
              <a:rPr lang="en-US" dirty="0" smtClean="0"/>
              <a:t>Prioritizing installation of select countermeasures</a:t>
            </a:r>
          </a:p>
          <a:p>
            <a:pPr lvl="2"/>
            <a:r>
              <a:rPr lang="en-US" sz="1800" dirty="0" smtClean="0"/>
              <a:t>Illinois DOT used SPFs to compute</a:t>
            </a:r>
          </a:p>
          <a:p>
            <a:pPr marL="914400" lvl="2" indent="0">
              <a:buNone/>
            </a:pPr>
            <a:r>
              <a:rPr lang="en-US" sz="1800" dirty="0" smtClean="0"/>
              <a:t>potential </a:t>
            </a:r>
            <a:r>
              <a:rPr lang="en-US" sz="1800" dirty="0"/>
              <a:t>for </a:t>
            </a:r>
            <a:r>
              <a:rPr lang="en-US" sz="1800" dirty="0" smtClean="0"/>
              <a:t>safety improvement on</a:t>
            </a:r>
          </a:p>
          <a:p>
            <a:pPr marL="914400" lvl="2" indent="0">
              <a:buNone/>
            </a:pPr>
            <a:r>
              <a:rPr lang="en-US" sz="1800" dirty="0" smtClean="0"/>
              <a:t>rural two-lane roads </a:t>
            </a:r>
            <a:r>
              <a:rPr lang="en-US" sz="1800" dirty="0"/>
              <a:t>with speed </a:t>
            </a:r>
            <a:r>
              <a:rPr lang="en-US" sz="1800" dirty="0" smtClean="0"/>
              <a:t>limits</a:t>
            </a:r>
          </a:p>
          <a:p>
            <a:pPr marL="914400" lvl="2" indent="0">
              <a:buNone/>
            </a:pPr>
            <a:r>
              <a:rPr lang="en-US" sz="1800" dirty="0" smtClean="0"/>
              <a:t>of </a:t>
            </a:r>
            <a:r>
              <a:rPr lang="en-US" sz="1800" dirty="0"/>
              <a:t>50 </a:t>
            </a:r>
            <a:r>
              <a:rPr lang="en-US" sz="1800" dirty="0" smtClean="0"/>
              <a:t>mph or greater</a:t>
            </a:r>
          </a:p>
          <a:p>
            <a:pPr lvl="2"/>
            <a:endParaRPr lang="en-US" sz="1800" dirty="0" smtClean="0"/>
          </a:p>
          <a:p>
            <a:pPr lvl="2"/>
            <a:r>
              <a:rPr lang="en-US" sz="1800" dirty="0" smtClean="0"/>
              <a:t>Ranked locations </a:t>
            </a:r>
            <a:r>
              <a:rPr lang="en-US" sz="1800" dirty="0"/>
              <a:t>based on </a:t>
            </a:r>
            <a:r>
              <a:rPr lang="en-US" sz="1800" dirty="0" smtClean="0"/>
              <a:t>expected</a:t>
            </a:r>
          </a:p>
          <a:p>
            <a:pPr marL="914400" lvl="2" indent="0">
              <a:buNone/>
            </a:pPr>
            <a:r>
              <a:rPr lang="en-US" sz="1800" dirty="0" smtClean="0"/>
              <a:t>frequencies </a:t>
            </a:r>
            <a:r>
              <a:rPr lang="en-US" sz="1800" dirty="0"/>
              <a:t>of head-on </a:t>
            </a:r>
            <a:r>
              <a:rPr lang="en-US" sz="1800" dirty="0" smtClean="0"/>
              <a:t>and sideswipe</a:t>
            </a:r>
          </a:p>
          <a:p>
            <a:pPr marL="914400" lvl="2" indent="0">
              <a:buNone/>
            </a:pPr>
            <a:r>
              <a:rPr lang="en-US" sz="1800" dirty="0" smtClean="0"/>
              <a:t>opposing-direction crashes </a:t>
            </a:r>
            <a:r>
              <a:rPr lang="en-US" sz="1800" dirty="0"/>
              <a:t>for </a:t>
            </a:r>
            <a:r>
              <a:rPr lang="en-US" sz="1800" dirty="0" smtClean="0"/>
              <a:t>centerline</a:t>
            </a:r>
          </a:p>
          <a:p>
            <a:pPr marL="914400" lvl="2" indent="0">
              <a:buNone/>
            </a:pPr>
            <a:r>
              <a:rPr lang="en-US" sz="1800" dirty="0" smtClean="0"/>
              <a:t>rumble strips </a:t>
            </a:r>
            <a:r>
              <a:rPr lang="en-US" sz="1800" dirty="0"/>
              <a:t>and overturned </a:t>
            </a:r>
            <a:r>
              <a:rPr lang="en-US" sz="1800" dirty="0" smtClean="0"/>
              <a:t>and</a:t>
            </a:r>
          </a:p>
          <a:p>
            <a:pPr marL="914400" lvl="2" indent="0">
              <a:buNone/>
            </a:pPr>
            <a:r>
              <a:rPr lang="en-US" sz="1800" dirty="0" smtClean="0"/>
              <a:t>fixed-object </a:t>
            </a:r>
            <a:r>
              <a:rPr lang="en-US" sz="1800" dirty="0"/>
              <a:t>crashes for </a:t>
            </a:r>
            <a:r>
              <a:rPr lang="en-US" sz="1800" dirty="0" smtClean="0"/>
              <a:t>shoulder </a:t>
            </a:r>
            <a:r>
              <a:rPr lang="en-US" sz="1800" dirty="0"/>
              <a:t>rumble </a:t>
            </a:r>
            <a:r>
              <a:rPr lang="en-US" sz="1800" dirty="0" smtClean="0"/>
              <a:t>strips</a:t>
            </a:r>
          </a:p>
        </p:txBody>
      </p:sp>
      <p:pic>
        <p:nvPicPr>
          <p:cNvPr id="8" name="Picture 7">
            <a:extLst>
              <a:ext uri="{FF2B5EF4-FFF2-40B4-BE49-F238E27FC236}">
                <a16:creationId xmlns:a16="http://schemas.microsoft.com/office/drawing/2014/main" id="{7A2A5014-B016-4E2B-9CD6-4F6C2EC0AA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2" t="4975" b="1614"/>
          <a:stretch/>
        </p:blipFill>
        <p:spPr>
          <a:xfrm>
            <a:off x="5153288" y="1516055"/>
            <a:ext cx="3971070" cy="4897267"/>
          </a:xfrm>
          <a:prstGeom prst="rect">
            <a:avLst/>
          </a:prstGeom>
        </p:spPr>
      </p:pic>
    </p:spTree>
    <p:extLst>
      <p:ext uri="{BB962C8B-B14F-4D97-AF65-F5344CB8AC3E}">
        <p14:creationId xmlns:p14="http://schemas.microsoft.com/office/powerpoint/2010/main" val="3838763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Objectives and Scope</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228600" y="708137"/>
            <a:ext cx="8686800" cy="5557726"/>
          </a:xfrm>
        </p:spPr>
        <p:txBody>
          <a:bodyPr>
            <a:normAutofit lnSpcReduction="10000"/>
          </a:bodyPr>
          <a:lstStyle/>
          <a:p>
            <a:r>
              <a:rPr lang="en-US" sz="2400" dirty="0" smtClean="0"/>
              <a:t>Objective—</a:t>
            </a:r>
            <a:r>
              <a:rPr lang="en-US" sz="2400" i="1" dirty="0" smtClean="0"/>
              <a:t>Develop guide </a:t>
            </a:r>
            <a:r>
              <a:rPr lang="en-US" sz="2400" i="1" dirty="0"/>
              <a:t>and training materials to assist state DOTs, MPOs, local agencies, and other safety practitioners to better understand, use, and implement quantitative </a:t>
            </a:r>
            <a:r>
              <a:rPr lang="en-US" sz="2400" i="1" dirty="0" smtClean="0"/>
              <a:t>approaches </a:t>
            </a:r>
            <a:r>
              <a:rPr lang="en-US" sz="2400" i="1" dirty="0"/>
              <a:t>to systemic safety </a:t>
            </a:r>
            <a:r>
              <a:rPr lang="en-US" sz="2400" i="1" dirty="0" smtClean="0"/>
              <a:t>analysis</a:t>
            </a:r>
          </a:p>
          <a:p>
            <a:r>
              <a:rPr lang="en-US" sz="2400" dirty="0" smtClean="0"/>
              <a:t>Scope—</a:t>
            </a:r>
          </a:p>
          <a:p>
            <a:pPr lvl="1"/>
            <a:r>
              <a:rPr lang="en-US" sz="2400" dirty="0" smtClean="0"/>
              <a:t>Define quantitative approaches to systemic safety and distinguish from other safety management approaches</a:t>
            </a:r>
          </a:p>
          <a:p>
            <a:pPr lvl="1"/>
            <a:r>
              <a:rPr lang="en-US" sz="2400" dirty="0" smtClean="0"/>
              <a:t>Communicate benefits of systemic safety analysis</a:t>
            </a:r>
          </a:p>
          <a:p>
            <a:pPr lvl="1"/>
            <a:r>
              <a:rPr lang="en-US" sz="2400" dirty="0" smtClean="0"/>
              <a:t>Review existing tools and resources</a:t>
            </a:r>
          </a:p>
          <a:p>
            <a:pPr lvl="2"/>
            <a:r>
              <a:rPr lang="en-US" sz="2400" dirty="0" smtClean="0"/>
              <a:t>Data needs</a:t>
            </a:r>
          </a:p>
          <a:p>
            <a:pPr lvl="2"/>
            <a:r>
              <a:rPr lang="en-US" sz="2400" dirty="0" smtClean="0"/>
              <a:t>Capabilities</a:t>
            </a:r>
          </a:p>
          <a:p>
            <a:pPr lvl="2"/>
            <a:r>
              <a:rPr lang="en-US" sz="2400" dirty="0" smtClean="0"/>
              <a:t>Appropriate applications</a:t>
            </a:r>
          </a:p>
          <a:p>
            <a:pPr lvl="1"/>
            <a:r>
              <a:rPr lang="en-US" sz="2400" dirty="0" smtClean="0"/>
              <a:t>Recommend methods for evaluating results</a:t>
            </a:r>
          </a:p>
          <a:p>
            <a:pPr lvl="1"/>
            <a:r>
              <a:rPr lang="en-US" sz="2400" dirty="0" smtClean="0"/>
              <a:t>Identify best practices</a:t>
            </a:r>
          </a:p>
        </p:txBody>
      </p:sp>
    </p:spTree>
    <p:extLst>
      <p:ext uri="{BB962C8B-B14F-4D97-AF65-F5344CB8AC3E}">
        <p14:creationId xmlns:p14="http://schemas.microsoft.com/office/powerpoint/2010/main" val="39787067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a:t>
            </a:r>
            <a:r>
              <a:rPr lang="en-US" dirty="0" smtClean="0"/>
              <a:t>of the Three Primary Systemic Safety Program Implementation Approaches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1" y="1106917"/>
            <a:ext cx="8351012" cy="5557726"/>
          </a:xfrm>
        </p:spPr>
        <p:txBody>
          <a:bodyPr>
            <a:normAutofit/>
          </a:bodyPr>
          <a:lstStyle/>
          <a:p>
            <a:r>
              <a:rPr lang="en-US" sz="2400" dirty="0" smtClean="0"/>
              <a:t>Implementing systemic safety using </a:t>
            </a:r>
            <a:r>
              <a:rPr lang="en-US" sz="2400" dirty="0" err="1" smtClean="0"/>
              <a:t>usRAP</a:t>
            </a:r>
            <a:endParaRPr lang="en-US" sz="2400" dirty="0" smtClean="0"/>
          </a:p>
          <a:p>
            <a:pPr lvl="1"/>
            <a:r>
              <a:rPr lang="en-US" dirty="0"/>
              <a:t>In 2013, </a:t>
            </a:r>
            <a:r>
              <a:rPr lang="en-US" dirty="0" smtClean="0"/>
              <a:t>Utah </a:t>
            </a:r>
            <a:r>
              <a:rPr lang="en-US" dirty="0"/>
              <a:t>DOT </a:t>
            </a:r>
            <a:r>
              <a:rPr lang="en-US" dirty="0" smtClean="0"/>
              <a:t>chose to implement </a:t>
            </a:r>
            <a:r>
              <a:rPr lang="en-US" dirty="0" err="1" smtClean="0"/>
              <a:t>usRAP</a:t>
            </a:r>
            <a:r>
              <a:rPr lang="en-US" dirty="0" smtClean="0"/>
              <a:t> because </a:t>
            </a:r>
            <a:r>
              <a:rPr lang="en-US" dirty="0"/>
              <a:t>it was </a:t>
            </a:r>
            <a:r>
              <a:rPr lang="en-US" dirty="0" smtClean="0"/>
              <a:t>a </a:t>
            </a:r>
            <a:r>
              <a:rPr lang="en-US" dirty="0"/>
              <a:t>less resource-intense alternative to Safety </a:t>
            </a:r>
            <a:r>
              <a:rPr lang="en-US" dirty="0" smtClean="0"/>
              <a:t>Analyst</a:t>
            </a:r>
          </a:p>
          <a:p>
            <a:pPr lvl="1"/>
            <a:endParaRPr lang="en-US" dirty="0" smtClean="0"/>
          </a:p>
          <a:p>
            <a:pPr lvl="1"/>
            <a:r>
              <a:rPr lang="en-US" dirty="0" smtClean="0"/>
              <a:t>Used </a:t>
            </a:r>
            <a:r>
              <a:rPr lang="en-US" dirty="0" err="1" smtClean="0"/>
              <a:t>lidar</a:t>
            </a:r>
            <a:r>
              <a:rPr lang="en-US" dirty="0" smtClean="0"/>
              <a:t>-equipped </a:t>
            </a:r>
            <a:r>
              <a:rPr lang="en-US" dirty="0"/>
              <a:t>van </a:t>
            </a:r>
            <a:r>
              <a:rPr lang="en-US" dirty="0" smtClean="0"/>
              <a:t>to drive </a:t>
            </a:r>
            <a:r>
              <a:rPr lang="en-US" dirty="0"/>
              <a:t>all </a:t>
            </a:r>
            <a:r>
              <a:rPr lang="en-US" dirty="0" smtClean="0"/>
              <a:t>state </a:t>
            </a:r>
            <a:r>
              <a:rPr lang="en-US" dirty="0"/>
              <a:t>highways and collected data </a:t>
            </a:r>
            <a:r>
              <a:rPr lang="en-US" dirty="0" smtClean="0"/>
              <a:t>for </a:t>
            </a:r>
            <a:r>
              <a:rPr lang="en-US" dirty="0"/>
              <a:t>input into </a:t>
            </a:r>
            <a:r>
              <a:rPr lang="en-US" dirty="0" err="1" smtClean="0"/>
              <a:t>ViDA</a:t>
            </a:r>
            <a:endParaRPr lang="en-US" dirty="0" smtClean="0"/>
          </a:p>
          <a:p>
            <a:pPr lvl="2"/>
            <a:r>
              <a:rPr lang="en-US" dirty="0"/>
              <a:t>D</a:t>
            </a:r>
            <a:r>
              <a:rPr lang="en-US" dirty="0" smtClean="0"/>
              <a:t>ata </a:t>
            </a:r>
            <a:r>
              <a:rPr lang="en-US" dirty="0"/>
              <a:t>collected by </a:t>
            </a:r>
            <a:r>
              <a:rPr lang="en-US" dirty="0" smtClean="0"/>
              <a:t>van provide </a:t>
            </a:r>
            <a:r>
              <a:rPr lang="en-US" dirty="0"/>
              <a:t>approximately 80 percent of </a:t>
            </a:r>
            <a:r>
              <a:rPr lang="en-US" dirty="0" smtClean="0"/>
              <a:t>required data</a:t>
            </a:r>
          </a:p>
          <a:p>
            <a:pPr lvl="2"/>
            <a:r>
              <a:rPr lang="en-US" dirty="0" smtClean="0"/>
              <a:t>Hired university to collect remaining data</a:t>
            </a:r>
          </a:p>
          <a:p>
            <a:pPr lvl="1"/>
            <a:endParaRPr lang="en-US" dirty="0" smtClean="0"/>
          </a:p>
          <a:p>
            <a:pPr lvl="1"/>
            <a:r>
              <a:rPr lang="en-US" dirty="0" err="1" smtClean="0"/>
              <a:t>usRAP</a:t>
            </a:r>
            <a:r>
              <a:rPr lang="en-US" dirty="0" smtClean="0"/>
              <a:t> provided star ratings </a:t>
            </a:r>
            <a:r>
              <a:rPr lang="en-US" dirty="0"/>
              <a:t>for all </a:t>
            </a:r>
            <a:r>
              <a:rPr lang="en-US" dirty="0" smtClean="0"/>
              <a:t>state </a:t>
            </a:r>
            <a:r>
              <a:rPr lang="en-US" dirty="0"/>
              <a:t>highways as well as recommendations for safety countermeasures along each 328-ft </a:t>
            </a:r>
            <a:r>
              <a:rPr lang="en-US" dirty="0" smtClean="0"/>
              <a:t>(100-m) segment</a:t>
            </a:r>
            <a:endParaRPr lang="en-US" dirty="0"/>
          </a:p>
        </p:txBody>
      </p:sp>
    </p:spTree>
    <p:extLst>
      <p:ext uri="{BB962C8B-B14F-4D97-AF65-F5344CB8AC3E}">
        <p14:creationId xmlns:p14="http://schemas.microsoft.com/office/powerpoint/2010/main" val="2672419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a:t>
            </a:r>
            <a:r>
              <a:rPr lang="en-US" dirty="0" smtClean="0"/>
              <a:t>of the Three Primary Systemic Safety Program Implementation Approaches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1" y="1106917"/>
            <a:ext cx="8351012" cy="5557726"/>
          </a:xfrm>
        </p:spPr>
        <p:txBody>
          <a:bodyPr>
            <a:normAutofit/>
          </a:bodyPr>
          <a:lstStyle/>
          <a:p>
            <a:r>
              <a:rPr lang="en-US" sz="2400" dirty="0" smtClean="0"/>
              <a:t>Implementing systemic safety using </a:t>
            </a:r>
            <a:r>
              <a:rPr lang="en-US" sz="2400" dirty="0" err="1" smtClean="0"/>
              <a:t>usRAP</a:t>
            </a:r>
            <a:endParaRPr lang="en-US" sz="24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617" t="16350" r="16705" b="10328"/>
          <a:stretch/>
        </p:blipFill>
        <p:spPr bwMode="auto">
          <a:xfrm>
            <a:off x="957940" y="1968134"/>
            <a:ext cx="7243802" cy="440526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69004" y="1619830"/>
            <a:ext cx="8007320" cy="369332"/>
          </a:xfrm>
          <a:prstGeom prst="rect">
            <a:avLst/>
          </a:prstGeom>
          <a:noFill/>
        </p:spPr>
        <p:txBody>
          <a:bodyPr wrap="none" rtlCol="0">
            <a:spAutoFit/>
          </a:bodyPr>
          <a:lstStyle/>
          <a:p>
            <a:r>
              <a:rPr lang="en-US" dirty="0"/>
              <a:t>Sample of Star Ratings for State Maintained Roads (Non-Interstates) in Utah</a:t>
            </a:r>
          </a:p>
        </p:txBody>
      </p:sp>
    </p:spTree>
    <p:extLst>
      <p:ext uri="{BB962C8B-B14F-4D97-AF65-F5344CB8AC3E}">
        <p14:creationId xmlns:p14="http://schemas.microsoft.com/office/powerpoint/2010/main" val="26517017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Applications </a:t>
            </a:r>
            <a:r>
              <a:rPr lang="en-US" dirty="0" smtClean="0"/>
              <a:t>of the Three Primary Systemic Safety Program Implementation Approaches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1" y="1106917"/>
            <a:ext cx="8351012" cy="5557726"/>
          </a:xfrm>
        </p:spPr>
        <p:txBody>
          <a:bodyPr>
            <a:normAutofit/>
          </a:bodyPr>
          <a:lstStyle/>
          <a:p>
            <a:r>
              <a:rPr lang="en-US" sz="2400" dirty="0" smtClean="0"/>
              <a:t>Implementing systemic safety using </a:t>
            </a:r>
            <a:r>
              <a:rPr lang="en-US" sz="2400" dirty="0" err="1" smtClean="0"/>
              <a:t>usRAP</a:t>
            </a:r>
            <a:r>
              <a:rPr lang="en-US" sz="2400" dirty="0" smtClean="0"/>
              <a:t> (cont’d)</a:t>
            </a:r>
          </a:p>
          <a:p>
            <a:pPr lvl="1"/>
            <a:r>
              <a:rPr lang="en-US" sz="1800" dirty="0"/>
              <a:t>In Utah, </a:t>
            </a:r>
            <a:r>
              <a:rPr lang="en-US" sz="1800" dirty="0" smtClean="0"/>
              <a:t>DOT central </a:t>
            </a:r>
            <a:r>
              <a:rPr lang="en-US" sz="1800" dirty="0"/>
              <a:t>office aids </a:t>
            </a:r>
            <a:r>
              <a:rPr lang="en-US" sz="1800" dirty="0" smtClean="0"/>
              <a:t>regional </a:t>
            </a:r>
            <a:r>
              <a:rPr lang="en-US" sz="1800" dirty="0"/>
              <a:t>offices in selecting and prioritizing safety projects. Generally, </a:t>
            </a:r>
            <a:r>
              <a:rPr lang="en-US" sz="1800" dirty="0" smtClean="0"/>
              <a:t>regions </a:t>
            </a:r>
            <a:r>
              <a:rPr lang="en-US" sz="1800" dirty="0"/>
              <a:t>identify projects they would like to complete and send their recommendations to </a:t>
            </a:r>
            <a:r>
              <a:rPr lang="en-US" sz="1800" dirty="0" smtClean="0"/>
              <a:t>central office </a:t>
            </a:r>
            <a:r>
              <a:rPr lang="en-US" sz="1800" dirty="0"/>
              <a:t>where staff evaluate those projects to determine the benefit-cost (B-C) </a:t>
            </a:r>
            <a:r>
              <a:rPr lang="en-US" sz="1800" dirty="0" smtClean="0"/>
              <a:t>ratio </a:t>
            </a:r>
            <a:r>
              <a:rPr lang="en-US" sz="1800" dirty="0"/>
              <a:t>using three methodologies</a:t>
            </a:r>
            <a:r>
              <a:rPr lang="en-US" dirty="0"/>
              <a:t>:</a:t>
            </a:r>
          </a:p>
          <a:p>
            <a:pPr lvl="2"/>
            <a:r>
              <a:rPr lang="en-US" sz="1600" dirty="0"/>
              <a:t>Calculate expected crash reduction using HSM predictive </a:t>
            </a:r>
            <a:r>
              <a:rPr lang="en-US" sz="1600" dirty="0" smtClean="0"/>
              <a:t>method</a:t>
            </a:r>
            <a:endParaRPr lang="en-US" sz="1600" dirty="0"/>
          </a:p>
          <a:p>
            <a:pPr lvl="2"/>
            <a:r>
              <a:rPr lang="en-US" sz="1600" dirty="0"/>
              <a:t>Apply </a:t>
            </a:r>
            <a:r>
              <a:rPr lang="en-US" sz="1600" dirty="0" smtClean="0"/>
              <a:t>CMF </a:t>
            </a:r>
            <a:r>
              <a:rPr lang="en-US" sz="1600" dirty="0"/>
              <a:t>to </a:t>
            </a:r>
            <a:r>
              <a:rPr lang="en-US" sz="1600" dirty="0" smtClean="0"/>
              <a:t>average </a:t>
            </a:r>
            <a:r>
              <a:rPr lang="en-US" sz="1600" dirty="0"/>
              <a:t>number of crashes from </a:t>
            </a:r>
            <a:r>
              <a:rPr lang="en-US" sz="1600" dirty="0" smtClean="0"/>
              <a:t>past </a:t>
            </a:r>
            <a:r>
              <a:rPr lang="en-US" sz="1600" dirty="0"/>
              <a:t>three years</a:t>
            </a:r>
          </a:p>
          <a:p>
            <a:pPr lvl="2"/>
            <a:r>
              <a:rPr lang="en-US" sz="1600" dirty="0"/>
              <a:t>Use </a:t>
            </a:r>
            <a:r>
              <a:rPr lang="en-US" sz="1600" dirty="0" smtClean="0"/>
              <a:t>expected </a:t>
            </a:r>
            <a:r>
              <a:rPr lang="en-US" sz="1600" dirty="0"/>
              <a:t>crash reduction calculated by </a:t>
            </a:r>
            <a:r>
              <a:rPr lang="en-US" sz="1600" dirty="0" err="1"/>
              <a:t>usRAP</a:t>
            </a:r>
            <a:endParaRPr lang="en-US" sz="1600" dirty="0"/>
          </a:p>
          <a:p>
            <a:pPr lvl="1"/>
            <a:endParaRPr lang="en-US" sz="1800" dirty="0" smtClean="0"/>
          </a:p>
          <a:p>
            <a:pPr lvl="1"/>
            <a:r>
              <a:rPr lang="en-US" sz="1800" dirty="0" smtClean="0"/>
              <a:t>When </a:t>
            </a:r>
            <a:r>
              <a:rPr lang="en-US" sz="1800" dirty="0"/>
              <a:t>regions need help identifying potential safety </a:t>
            </a:r>
            <a:r>
              <a:rPr lang="en-US" sz="1800" dirty="0" smtClean="0"/>
              <a:t>projects, central </a:t>
            </a:r>
            <a:r>
              <a:rPr lang="en-US" sz="1800" dirty="0"/>
              <a:t>office provides assistance by suggesting projects recommended by </a:t>
            </a:r>
            <a:r>
              <a:rPr lang="en-US" sz="1800" dirty="0" err="1" smtClean="0"/>
              <a:t>usRAP</a:t>
            </a:r>
            <a:endParaRPr lang="en-US" sz="1600" dirty="0" smtClean="0"/>
          </a:p>
        </p:txBody>
      </p:sp>
    </p:spTree>
    <p:extLst>
      <p:ext uri="{BB962C8B-B14F-4D97-AF65-F5344CB8AC3E}">
        <p14:creationId xmlns:p14="http://schemas.microsoft.com/office/powerpoint/2010/main" val="38689687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Case Studies: Applications of the Three Primary Systemic Safety Program Implementation Approaches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1" y="1106917"/>
            <a:ext cx="8351012" cy="5557726"/>
          </a:xfrm>
        </p:spPr>
        <p:txBody>
          <a:bodyPr>
            <a:normAutofit/>
          </a:bodyPr>
          <a:lstStyle/>
          <a:p>
            <a:r>
              <a:rPr lang="en-US" sz="2400" dirty="0" smtClean="0"/>
              <a:t>Considerations for Success</a:t>
            </a:r>
          </a:p>
          <a:p>
            <a:pPr lvl="1"/>
            <a:r>
              <a:rPr lang="en-US" dirty="0"/>
              <a:t>Agencies </a:t>
            </a:r>
            <a:r>
              <a:rPr lang="en-US" dirty="0" smtClean="0"/>
              <a:t>appreciated flexibility </a:t>
            </a:r>
            <a:r>
              <a:rPr lang="en-US" dirty="0"/>
              <a:t>and adaptability of </a:t>
            </a:r>
            <a:r>
              <a:rPr lang="en-US" dirty="0" smtClean="0"/>
              <a:t>approach </a:t>
            </a:r>
            <a:r>
              <a:rPr lang="en-US" dirty="0"/>
              <a:t>described in </a:t>
            </a:r>
            <a:r>
              <a:rPr lang="en-US" dirty="0" smtClean="0"/>
              <a:t>FHWA </a:t>
            </a:r>
            <a:r>
              <a:rPr lang="en-US" i="1" dirty="0"/>
              <a:t>Systemic Tool</a:t>
            </a:r>
            <a:r>
              <a:rPr lang="en-US" dirty="0"/>
              <a:t> with </a:t>
            </a:r>
            <a:r>
              <a:rPr lang="en-US" dirty="0" smtClean="0"/>
              <a:t>small </a:t>
            </a:r>
            <a:r>
              <a:rPr lang="en-US" dirty="0"/>
              <a:t>investment in training and data </a:t>
            </a:r>
            <a:r>
              <a:rPr lang="en-US" dirty="0" smtClean="0"/>
              <a:t>collection</a:t>
            </a:r>
          </a:p>
          <a:p>
            <a:pPr lvl="1"/>
            <a:endParaRPr lang="en-US" sz="1000" dirty="0" smtClean="0"/>
          </a:p>
          <a:p>
            <a:pPr lvl="1"/>
            <a:r>
              <a:rPr lang="en-US" dirty="0" smtClean="0"/>
              <a:t>Agencies </a:t>
            </a:r>
            <a:r>
              <a:rPr lang="en-US" dirty="0"/>
              <a:t>that </a:t>
            </a:r>
            <a:r>
              <a:rPr lang="en-US" dirty="0" smtClean="0"/>
              <a:t>get </a:t>
            </a:r>
            <a:r>
              <a:rPr lang="en-US" dirty="0"/>
              <a:t>their data into Safety Analyst and </a:t>
            </a:r>
            <a:r>
              <a:rPr lang="en-US" dirty="0" err="1"/>
              <a:t>usRAP</a:t>
            </a:r>
            <a:r>
              <a:rPr lang="en-US" dirty="0"/>
              <a:t> </a:t>
            </a:r>
            <a:r>
              <a:rPr lang="en-US" dirty="0" err="1"/>
              <a:t>ViDA</a:t>
            </a:r>
            <a:r>
              <a:rPr lang="en-US" dirty="0"/>
              <a:t> appreciate </a:t>
            </a:r>
            <a:r>
              <a:rPr lang="en-US" dirty="0" smtClean="0"/>
              <a:t>functionality </a:t>
            </a:r>
            <a:r>
              <a:rPr lang="en-US" dirty="0"/>
              <a:t>and capabilities of </a:t>
            </a:r>
            <a:r>
              <a:rPr lang="en-US" dirty="0" smtClean="0"/>
              <a:t>these tools</a:t>
            </a:r>
          </a:p>
          <a:p>
            <a:pPr lvl="1"/>
            <a:endParaRPr lang="en-US" sz="1000" dirty="0" smtClean="0"/>
          </a:p>
          <a:p>
            <a:pPr lvl="1"/>
            <a:r>
              <a:rPr lang="en-US" dirty="0" smtClean="0"/>
              <a:t>Systemic </a:t>
            </a:r>
            <a:r>
              <a:rPr lang="en-US" dirty="0"/>
              <a:t>safety management approach is adaptable based on available </a:t>
            </a:r>
            <a:r>
              <a:rPr lang="en-US" dirty="0" smtClean="0"/>
              <a:t>data </a:t>
            </a:r>
            <a:r>
              <a:rPr lang="en-US" dirty="0"/>
              <a:t>but </a:t>
            </a:r>
            <a:r>
              <a:rPr lang="en-US" dirty="0" smtClean="0"/>
              <a:t>can </a:t>
            </a:r>
            <a:r>
              <a:rPr lang="en-US" dirty="0"/>
              <a:t>still be </a:t>
            </a:r>
            <a:r>
              <a:rPr lang="en-US" dirty="0" smtClean="0"/>
              <a:t>data-intensive</a:t>
            </a:r>
          </a:p>
          <a:p>
            <a:pPr lvl="1"/>
            <a:endParaRPr lang="en-US" sz="1000" dirty="0" smtClean="0"/>
          </a:p>
          <a:p>
            <a:pPr lvl="1"/>
            <a:r>
              <a:rPr lang="en-US" dirty="0"/>
              <a:t>S</a:t>
            </a:r>
            <a:r>
              <a:rPr lang="en-US" dirty="0" smtClean="0"/>
              <a:t>trong </a:t>
            </a:r>
            <a:r>
              <a:rPr lang="en-US" dirty="0"/>
              <a:t>leadership support and an effective communication plan </a:t>
            </a:r>
            <a:r>
              <a:rPr lang="en-US" dirty="0" smtClean="0"/>
              <a:t>are essential </a:t>
            </a:r>
            <a:r>
              <a:rPr lang="en-US" dirty="0"/>
              <a:t>for establishing the systemic approach and for expanding the </a:t>
            </a:r>
            <a:r>
              <a:rPr lang="en-US" dirty="0" smtClean="0"/>
              <a:t>program</a:t>
            </a:r>
            <a:endParaRPr lang="en-US" sz="2400" dirty="0" smtClean="0"/>
          </a:p>
        </p:txBody>
      </p:sp>
    </p:spTree>
    <p:extLst>
      <p:ext uri="{BB962C8B-B14F-4D97-AF65-F5344CB8AC3E}">
        <p14:creationId xmlns:p14="http://schemas.microsoft.com/office/powerpoint/2010/main" val="3139960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Case Studies: Local </a:t>
            </a:r>
            <a:r>
              <a:rPr lang="en-US" dirty="0" smtClean="0"/>
              <a:t>Applications of Systemic Safety</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3" y="673777"/>
            <a:ext cx="8351012" cy="5613303"/>
          </a:xfrm>
        </p:spPr>
        <p:txBody>
          <a:bodyPr>
            <a:normAutofit/>
          </a:bodyPr>
          <a:lstStyle/>
          <a:p>
            <a:r>
              <a:rPr lang="en-US" sz="2400" dirty="0" smtClean="0"/>
              <a:t>Systemic safety management</a:t>
            </a:r>
          </a:p>
          <a:p>
            <a:pPr marL="0" indent="0">
              <a:buNone/>
            </a:pPr>
            <a:r>
              <a:rPr lang="en-US" sz="2400" dirty="0"/>
              <a:t> </a:t>
            </a:r>
            <a:r>
              <a:rPr lang="en-US" sz="2400" dirty="0" smtClean="0"/>
              <a:t>   beneficial to local agencies</a:t>
            </a:r>
          </a:p>
          <a:p>
            <a:pPr marL="0" indent="0">
              <a:buNone/>
            </a:pPr>
            <a:r>
              <a:rPr lang="en-US" sz="2400" dirty="0"/>
              <a:t> </a:t>
            </a:r>
            <a:r>
              <a:rPr lang="en-US" sz="2400" dirty="0" smtClean="0"/>
              <a:t>   with incomplete data</a:t>
            </a:r>
          </a:p>
          <a:p>
            <a:pPr lvl="1"/>
            <a:r>
              <a:rPr lang="en-US" dirty="0" smtClean="0"/>
              <a:t>For their County Roadway </a:t>
            </a:r>
          </a:p>
          <a:p>
            <a:pPr marL="457200" lvl="1" indent="0">
              <a:buNone/>
            </a:pPr>
            <a:r>
              <a:rPr lang="en-US" dirty="0" smtClean="0"/>
              <a:t>Safety Plan, </a:t>
            </a:r>
            <a:r>
              <a:rPr lang="en-US" dirty="0" err="1" smtClean="0"/>
              <a:t>MnDOT</a:t>
            </a:r>
            <a:r>
              <a:rPr lang="en-US" dirty="0" smtClean="0"/>
              <a:t> developed</a:t>
            </a:r>
          </a:p>
          <a:p>
            <a:pPr marL="457200" lvl="1" indent="0">
              <a:buNone/>
            </a:pPr>
            <a:r>
              <a:rPr lang="en-US" dirty="0" smtClean="0"/>
              <a:t>a </a:t>
            </a:r>
            <a:r>
              <a:rPr lang="en-US" dirty="0"/>
              <a:t>decision tree </a:t>
            </a:r>
            <a:r>
              <a:rPr lang="en-US" dirty="0" smtClean="0"/>
              <a:t>for intersections</a:t>
            </a:r>
          </a:p>
          <a:p>
            <a:pPr marL="457200" lvl="1" indent="0">
              <a:buNone/>
            </a:pPr>
            <a:r>
              <a:rPr lang="en-US" dirty="0" smtClean="0"/>
              <a:t>which </a:t>
            </a:r>
            <a:r>
              <a:rPr lang="en-US" dirty="0"/>
              <a:t>takes into </a:t>
            </a:r>
            <a:r>
              <a:rPr lang="en-US" dirty="0" smtClean="0"/>
              <a:t>consideration</a:t>
            </a:r>
          </a:p>
          <a:p>
            <a:pPr marL="457200" lvl="1" indent="0">
              <a:buNone/>
            </a:pPr>
            <a:r>
              <a:rPr lang="en-US" dirty="0" smtClean="0"/>
              <a:t>contributing </a:t>
            </a:r>
            <a:r>
              <a:rPr lang="en-US" dirty="0"/>
              <a:t>factors </a:t>
            </a:r>
            <a:r>
              <a:rPr lang="en-US" dirty="0" smtClean="0"/>
              <a:t>and</a:t>
            </a:r>
          </a:p>
          <a:p>
            <a:pPr marL="457200" lvl="1" indent="0">
              <a:buNone/>
            </a:pPr>
            <a:r>
              <a:rPr lang="en-US" dirty="0" smtClean="0"/>
              <a:t>assigns </a:t>
            </a:r>
            <a:r>
              <a:rPr lang="en-US" dirty="0"/>
              <a:t>one or more </a:t>
            </a:r>
            <a:r>
              <a:rPr lang="en-US" dirty="0" smtClean="0"/>
              <a:t>safety</a:t>
            </a:r>
          </a:p>
          <a:p>
            <a:pPr marL="457200" lvl="1" indent="0">
              <a:buNone/>
            </a:pPr>
            <a:r>
              <a:rPr lang="en-US" dirty="0" smtClean="0"/>
              <a:t>treatments to reduce pedestrian</a:t>
            </a:r>
          </a:p>
          <a:p>
            <a:pPr marL="457200" lvl="1" indent="0">
              <a:buNone/>
            </a:pPr>
            <a:r>
              <a:rPr lang="en-US" dirty="0" smtClean="0"/>
              <a:t>and/or bicycle crashes</a:t>
            </a:r>
          </a:p>
        </p:txBody>
      </p:sp>
      <p:pic>
        <p:nvPicPr>
          <p:cNvPr id="4" name="Picture 3"/>
          <p:cNvPicPr>
            <a:picLocks noChangeAspect="1"/>
          </p:cNvPicPr>
          <p:nvPr/>
        </p:nvPicPr>
        <p:blipFill>
          <a:blip r:embed="rId3"/>
          <a:stretch>
            <a:fillRect/>
          </a:stretch>
        </p:blipFill>
        <p:spPr>
          <a:xfrm>
            <a:off x="4873396" y="636287"/>
            <a:ext cx="4049314" cy="5695377"/>
          </a:xfrm>
          <a:prstGeom prst="rect">
            <a:avLst/>
          </a:prstGeom>
        </p:spPr>
      </p:pic>
    </p:spTree>
    <p:extLst>
      <p:ext uri="{BB962C8B-B14F-4D97-AF65-F5344CB8AC3E}">
        <p14:creationId xmlns:p14="http://schemas.microsoft.com/office/powerpoint/2010/main" val="174731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Case Studies: Local Applications of Systemic Safety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1" y="1106917"/>
            <a:ext cx="8351012" cy="5557726"/>
          </a:xfrm>
        </p:spPr>
        <p:txBody>
          <a:bodyPr>
            <a:normAutofit/>
          </a:bodyPr>
          <a:lstStyle/>
          <a:p>
            <a:r>
              <a:rPr lang="en-US" sz="2400" dirty="0" smtClean="0"/>
              <a:t>Thurston County selected the following contributing factors and thresholds to screen their roadway network to address roadway departure crashes:</a:t>
            </a:r>
          </a:p>
          <a:p>
            <a:pPr marL="685800" lvl="1"/>
            <a:endParaRPr lang="en-US" sz="700" dirty="0" smtClean="0"/>
          </a:p>
          <a:p>
            <a:pPr marL="685800" lvl="1"/>
            <a:r>
              <a:rPr lang="en-US" dirty="0" smtClean="0"/>
              <a:t>Roadway </a:t>
            </a:r>
            <a:r>
              <a:rPr lang="en-US" dirty="0"/>
              <a:t>class of major rural collector</a:t>
            </a:r>
          </a:p>
          <a:p>
            <a:pPr marL="685800" lvl="1"/>
            <a:r>
              <a:rPr lang="en-US" dirty="0"/>
              <a:t>Presence of an intersection</a:t>
            </a:r>
          </a:p>
          <a:p>
            <a:pPr marL="685800" lvl="1"/>
            <a:r>
              <a:rPr lang="en-US" dirty="0"/>
              <a:t>Traffic volume of 3,000 to 7,500 AADT</a:t>
            </a:r>
          </a:p>
          <a:p>
            <a:pPr marL="685800" lvl="1"/>
            <a:r>
              <a:rPr lang="en-US" dirty="0"/>
              <a:t>Edge clearance rating of 3</a:t>
            </a:r>
          </a:p>
          <a:p>
            <a:pPr marL="685800" lvl="1"/>
            <a:r>
              <a:rPr lang="en-US" dirty="0"/>
              <a:t>Paved shoulders equal to or greater than 4 </a:t>
            </a:r>
            <a:r>
              <a:rPr lang="en-US" dirty="0" err="1"/>
              <a:t>ft</a:t>
            </a:r>
            <a:r>
              <a:rPr lang="en-US" dirty="0"/>
              <a:t> in width</a:t>
            </a:r>
          </a:p>
          <a:p>
            <a:pPr marL="685800" lvl="1"/>
            <a:r>
              <a:rPr lang="en-US" dirty="0"/>
              <a:t>Presence of a vertical curve</a:t>
            </a:r>
          </a:p>
          <a:p>
            <a:pPr marL="685800" lvl="1"/>
            <a:r>
              <a:rPr lang="en-US" dirty="0"/>
              <a:t>Consecutive horizontal curves</a:t>
            </a:r>
          </a:p>
          <a:p>
            <a:pPr marL="685800" lvl="1"/>
            <a:r>
              <a:rPr lang="en-US" dirty="0"/>
              <a:t>Speed differential between posted speed and curve advisory speed of 0, 5, and 10 mph</a:t>
            </a:r>
          </a:p>
          <a:p>
            <a:pPr marL="685800" lvl="1"/>
            <a:r>
              <a:rPr lang="en-US" dirty="0"/>
              <a:t>Presence of a visual trap (i.e., a minor road on the tangent extended)</a:t>
            </a:r>
          </a:p>
          <a:p>
            <a:endParaRPr lang="en-US" sz="2400" dirty="0" smtClean="0"/>
          </a:p>
        </p:txBody>
      </p:sp>
    </p:spTree>
    <p:extLst>
      <p:ext uri="{BB962C8B-B14F-4D97-AF65-F5344CB8AC3E}">
        <p14:creationId xmlns:p14="http://schemas.microsoft.com/office/powerpoint/2010/main" val="25572903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Case Studies: Local Applications of Systemic Safety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0" y="1106917"/>
            <a:ext cx="9088949" cy="5557726"/>
          </a:xfrm>
        </p:spPr>
        <p:txBody>
          <a:bodyPr>
            <a:normAutofit/>
          </a:bodyPr>
          <a:lstStyle/>
          <a:p>
            <a:r>
              <a:rPr lang="en-US" sz="2400" dirty="0" smtClean="0"/>
              <a:t>Considerations for Success</a:t>
            </a:r>
          </a:p>
          <a:p>
            <a:pPr lvl="1"/>
            <a:r>
              <a:rPr lang="en-US" dirty="0"/>
              <a:t>S</a:t>
            </a:r>
            <a:r>
              <a:rPr lang="en-US" dirty="0" smtClean="0"/>
              <a:t>tates </a:t>
            </a:r>
            <a:r>
              <a:rPr lang="en-US" dirty="0"/>
              <a:t>have </a:t>
            </a:r>
            <a:r>
              <a:rPr lang="en-US" dirty="0" smtClean="0"/>
              <a:t>reached </a:t>
            </a:r>
            <a:r>
              <a:rPr lang="en-US" dirty="0"/>
              <a:t>out to local jurisdictions </a:t>
            </a:r>
            <a:r>
              <a:rPr lang="en-US" dirty="0" smtClean="0"/>
              <a:t>to </a:t>
            </a:r>
            <a:r>
              <a:rPr lang="en-US" dirty="0"/>
              <a:t>assist in </a:t>
            </a:r>
            <a:r>
              <a:rPr lang="en-US" dirty="0" smtClean="0"/>
              <a:t>developing </a:t>
            </a:r>
            <a:r>
              <a:rPr lang="en-US" dirty="0"/>
              <a:t>local road safety </a:t>
            </a:r>
            <a:r>
              <a:rPr lang="en-US" dirty="0" smtClean="0"/>
              <a:t>plans</a:t>
            </a:r>
          </a:p>
          <a:p>
            <a:pPr lvl="1"/>
            <a:r>
              <a:rPr lang="en-US" dirty="0" smtClean="0"/>
              <a:t>Limited </a:t>
            </a:r>
            <a:r>
              <a:rPr lang="en-US" dirty="0"/>
              <a:t>information is available for local roads to implement a </a:t>
            </a:r>
            <a:r>
              <a:rPr lang="en-US" dirty="0" smtClean="0"/>
              <a:t>crash-history-based </a:t>
            </a:r>
            <a:r>
              <a:rPr lang="en-US" dirty="0"/>
              <a:t>safety management approach </a:t>
            </a:r>
            <a:r>
              <a:rPr lang="en-US" dirty="0" smtClean="0"/>
              <a:t>so states </a:t>
            </a:r>
            <a:r>
              <a:rPr lang="en-US" dirty="0"/>
              <a:t>have been working with local agencies to implement </a:t>
            </a:r>
            <a:r>
              <a:rPr lang="en-US" dirty="0" smtClean="0"/>
              <a:t>systemic </a:t>
            </a:r>
            <a:r>
              <a:rPr lang="en-US" dirty="0"/>
              <a:t>safety </a:t>
            </a:r>
            <a:r>
              <a:rPr lang="en-US" dirty="0" smtClean="0"/>
              <a:t>management</a:t>
            </a:r>
            <a:endParaRPr lang="en-US" dirty="0"/>
          </a:p>
          <a:p>
            <a:pPr lvl="1"/>
            <a:r>
              <a:rPr lang="en-US" dirty="0" smtClean="0"/>
              <a:t>FHWA </a:t>
            </a:r>
            <a:r>
              <a:rPr lang="en-US" i="1" dirty="0"/>
              <a:t>Systemic Tool</a:t>
            </a:r>
            <a:r>
              <a:rPr lang="en-US" dirty="0"/>
              <a:t> </a:t>
            </a:r>
            <a:r>
              <a:rPr lang="en-US" dirty="0" smtClean="0"/>
              <a:t>method is </a:t>
            </a:r>
            <a:r>
              <a:rPr lang="en-US" dirty="0"/>
              <a:t>well suited for local </a:t>
            </a:r>
            <a:r>
              <a:rPr lang="en-US" dirty="0" smtClean="0"/>
              <a:t>agencies </a:t>
            </a:r>
          </a:p>
          <a:p>
            <a:pPr lvl="2"/>
            <a:r>
              <a:rPr lang="en-US" dirty="0"/>
              <a:t>L</a:t>
            </a:r>
            <a:r>
              <a:rPr lang="en-US" dirty="0" smtClean="0"/>
              <a:t>ess </a:t>
            </a:r>
            <a:r>
              <a:rPr lang="en-US" dirty="0"/>
              <a:t>reliant on </a:t>
            </a:r>
            <a:r>
              <a:rPr lang="en-US" dirty="0" smtClean="0"/>
              <a:t>crash data</a:t>
            </a:r>
          </a:p>
          <a:p>
            <a:pPr lvl="2"/>
            <a:r>
              <a:rPr lang="en-US" dirty="0"/>
              <a:t>E</a:t>
            </a:r>
            <a:r>
              <a:rPr lang="en-US" dirty="0" smtClean="0"/>
              <a:t>asy to </a:t>
            </a:r>
            <a:r>
              <a:rPr lang="en-US" dirty="0"/>
              <a:t>employ without </a:t>
            </a:r>
            <a:r>
              <a:rPr lang="en-US" dirty="0" smtClean="0"/>
              <a:t>extensive </a:t>
            </a:r>
            <a:r>
              <a:rPr lang="en-US" dirty="0"/>
              <a:t>training or </a:t>
            </a:r>
            <a:r>
              <a:rPr lang="en-US" dirty="0" smtClean="0"/>
              <a:t>experience</a:t>
            </a:r>
          </a:p>
          <a:p>
            <a:pPr lvl="1"/>
            <a:r>
              <a:rPr lang="en-US" dirty="0" smtClean="0"/>
              <a:t>Application </a:t>
            </a:r>
            <a:r>
              <a:rPr lang="en-US" dirty="0"/>
              <a:t>of </a:t>
            </a:r>
            <a:r>
              <a:rPr lang="en-US" dirty="0" err="1" smtClean="0"/>
              <a:t>usRAP</a:t>
            </a:r>
            <a:r>
              <a:rPr lang="en-US" dirty="0" smtClean="0"/>
              <a:t> methodology also </a:t>
            </a:r>
            <a:r>
              <a:rPr lang="en-US" dirty="0"/>
              <a:t>well suited for use by local </a:t>
            </a:r>
            <a:r>
              <a:rPr lang="en-US" dirty="0" smtClean="0"/>
              <a:t>agencies</a:t>
            </a:r>
          </a:p>
          <a:p>
            <a:pPr lvl="2"/>
            <a:r>
              <a:rPr lang="en-US" dirty="0"/>
              <a:t>H</a:t>
            </a:r>
            <a:r>
              <a:rPr lang="en-US" dirty="0" smtClean="0"/>
              <a:t>owever</a:t>
            </a:r>
            <a:r>
              <a:rPr lang="en-US" dirty="0"/>
              <a:t>, </a:t>
            </a:r>
            <a:r>
              <a:rPr lang="en-US" dirty="0" smtClean="0"/>
              <a:t>use </a:t>
            </a:r>
            <a:r>
              <a:rPr lang="en-US" dirty="0"/>
              <a:t>is not particularly widespread among local </a:t>
            </a:r>
            <a:r>
              <a:rPr lang="en-US" dirty="0" smtClean="0"/>
              <a:t>agencies</a:t>
            </a:r>
            <a:endParaRPr lang="en-US" dirty="0"/>
          </a:p>
          <a:p>
            <a:pPr lvl="1"/>
            <a:endParaRPr lang="en-US" sz="2400" dirty="0" smtClean="0"/>
          </a:p>
        </p:txBody>
      </p:sp>
    </p:spTree>
    <p:extLst>
      <p:ext uri="{BB962C8B-B14F-4D97-AF65-F5344CB8AC3E}">
        <p14:creationId xmlns:p14="http://schemas.microsoft.com/office/powerpoint/2010/main" val="37623435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Case Studies: Evaluation of Systemic Safety Management Programs</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0" y="1106917"/>
            <a:ext cx="9088949" cy="5557726"/>
          </a:xfrm>
        </p:spPr>
        <p:txBody>
          <a:bodyPr>
            <a:normAutofit/>
          </a:bodyPr>
          <a:lstStyle/>
          <a:p>
            <a:r>
              <a:rPr lang="en-US" dirty="0"/>
              <a:t>Evaluation of systemic safety management programs can be conducted in a number of ways, depending on </a:t>
            </a:r>
            <a:r>
              <a:rPr lang="en-US" dirty="0" smtClean="0"/>
              <a:t>type </a:t>
            </a:r>
            <a:r>
              <a:rPr lang="en-US" dirty="0"/>
              <a:t>and amount of data available, </a:t>
            </a:r>
            <a:r>
              <a:rPr lang="en-US" dirty="0" smtClean="0"/>
              <a:t>goals </a:t>
            </a:r>
            <a:r>
              <a:rPr lang="en-US" dirty="0"/>
              <a:t>of </a:t>
            </a:r>
            <a:r>
              <a:rPr lang="en-US" dirty="0" smtClean="0"/>
              <a:t>evaluation</a:t>
            </a:r>
            <a:r>
              <a:rPr lang="en-US" dirty="0"/>
              <a:t>, and </a:t>
            </a:r>
            <a:r>
              <a:rPr lang="en-US" dirty="0" smtClean="0"/>
              <a:t>available </a:t>
            </a:r>
            <a:r>
              <a:rPr lang="en-US" dirty="0"/>
              <a:t>resources in terms of time and </a:t>
            </a:r>
            <a:r>
              <a:rPr lang="en-US" dirty="0" smtClean="0"/>
              <a:t>expertise</a:t>
            </a:r>
          </a:p>
          <a:p>
            <a:endParaRPr lang="en-US" dirty="0" smtClean="0"/>
          </a:p>
          <a:p>
            <a:r>
              <a:rPr lang="en-US" dirty="0" smtClean="0"/>
              <a:t>Quantitative </a:t>
            </a:r>
            <a:r>
              <a:rPr lang="en-US" dirty="0"/>
              <a:t>impacts of systemic safety management programs are most commonly analyzed </a:t>
            </a:r>
            <a:r>
              <a:rPr lang="en-US" dirty="0" smtClean="0"/>
              <a:t>using:</a:t>
            </a:r>
          </a:p>
          <a:p>
            <a:pPr lvl="1"/>
            <a:r>
              <a:rPr lang="en-US" dirty="0" smtClean="0"/>
              <a:t>Trend analysis</a:t>
            </a:r>
          </a:p>
          <a:p>
            <a:pPr lvl="1"/>
            <a:r>
              <a:rPr lang="en-US" dirty="0" smtClean="0"/>
              <a:t>Simple </a:t>
            </a:r>
            <a:r>
              <a:rPr lang="en-US" dirty="0"/>
              <a:t>before-after </a:t>
            </a:r>
            <a:r>
              <a:rPr lang="en-US" dirty="0" smtClean="0"/>
              <a:t>study method</a:t>
            </a:r>
          </a:p>
          <a:p>
            <a:pPr lvl="1"/>
            <a:r>
              <a:rPr lang="en-US" dirty="0" smtClean="0"/>
              <a:t>Shift </a:t>
            </a:r>
            <a:r>
              <a:rPr lang="en-US" dirty="0"/>
              <a:t>of proportions </a:t>
            </a:r>
            <a:r>
              <a:rPr lang="en-US" dirty="0" smtClean="0"/>
              <a:t>method</a:t>
            </a:r>
          </a:p>
          <a:p>
            <a:pPr lvl="1"/>
            <a:r>
              <a:rPr lang="en-US" dirty="0" smtClean="0"/>
              <a:t>Empirical-Bayes </a:t>
            </a:r>
            <a:r>
              <a:rPr lang="en-US" dirty="0"/>
              <a:t>before-after study </a:t>
            </a:r>
            <a:r>
              <a:rPr lang="en-US" dirty="0" smtClean="0"/>
              <a:t>method</a:t>
            </a:r>
          </a:p>
          <a:p>
            <a:endParaRPr lang="en-US" dirty="0" smtClean="0"/>
          </a:p>
          <a:p>
            <a:r>
              <a:rPr lang="en-US" dirty="0" smtClean="0"/>
              <a:t>Current state of practice and knowledge only provides limited information concerning overall effectiveness of systemic treatments</a:t>
            </a:r>
            <a:endParaRPr lang="en-US" sz="2400" dirty="0" smtClean="0"/>
          </a:p>
        </p:txBody>
      </p:sp>
    </p:spTree>
    <p:extLst>
      <p:ext uri="{BB962C8B-B14F-4D97-AF65-F5344CB8AC3E}">
        <p14:creationId xmlns:p14="http://schemas.microsoft.com/office/powerpoint/2010/main" val="36510043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Case Studies: Evaluation of Systemic Safety Management Programs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0" y="1106917"/>
            <a:ext cx="9088949" cy="5557726"/>
          </a:xfrm>
        </p:spPr>
        <p:txBody>
          <a:bodyPr>
            <a:normAutofit/>
          </a:bodyPr>
          <a:lstStyle/>
          <a:p>
            <a:r>
              <a:rPr lang="en-US" dirty="0" smtClean="0"/>
              <a:t>Trend analysis</a:t>
            </a:r>
            <a:endParaRPr lang="en-US" sz="2400" dirty="0" smtClean="0"/>
          </a:p>
        </p:txBody>
      </p:sp>
      <p:pic>
        <p:nvPicPr>
          <p:cNvPr id="7" name="Picture 6"/>
          <p:cNvPicPr/>
          <p:nvPr/>
        </p:nvPicPr>
        <p:blipFill rotWithShape="1">
          <a:blip r:embed="rId3"/>
          <a:srcRect l="737" t="2555" r="1051" b="12995"/>
          <a:stretch/>
        </p:blipFill>
        <p:spPr bwMode="auto">
          <a:xfrm>
            <a:off x="140475" y="2156012"/>
            <a:ext cx="8889226" cy="3082738"/>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2152650" y="5353050"/>
            <a:ext cx="4852675" cy="369332"/>
          </a:xfrm>
          <a:prstGeom prst="rect">
            <a:avLst/>
          </a:prstGeom>
          <a:noFill/>
        </p:spPr>
        <p:txBody>
          <a:bodyPr wrap="none" rtlCol="0">
            <a:spAutoFit/>
          </a:bodyPr>
          <a:lstStyle/>
          <a:p>
            <a:r>
              <a:rPr lang="en-US" b="1" dirty="0"/>
              <a:t>Minnesota State and Local Fatality Trends </a:t>
            </a:r>
          </a:p>
        </p:txBody>
      </p:sp>
    </p:spTree>
    <p:extLst>
      <p:ext uri="{BB962C8B-B14F-4D97-AF65-F5344CB8AC3E}">
        <p14:creationId xmlns:p14="http://schemas.microsoft.com/office/powerpoint/2010/main" val="5526492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Case Studies: Evaluation of Systemic Safety Management Programs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0" y="1106917"/>
            <a:ext cx="9088949" cy="5557726"/>
          </a:xfrm>
        </p:spPr>
        <p:txBody>
          <a:bodyPr>
            <a:normAutofit/>
          </a:bodyPr>
          <a:lstStyle/>
          <a:p>
            <a:r>
              <a:rPr lang="en-US" dirty="0" smtClean="0"/>
              <a:t>Simple before-after method</a:t>
            </a:r>
            <a:endParaRPr lang="en-US" sz="2400" dirty="0" smtClean="0"/>
          </a:p>
        </p:txBody>
      </p:sp>
      <p:graphicFrame>
        <p:nvGraphicFramePr>
          <p:cNvPr id="8" name="Table 7"/>
          <p:cNvGraphicFramePr>
            <a:graphicFrameLocks noGrp="1"/>
          </p:cNvGraphicFramePr>
          <p:nvPr>
            <p:extLst>
              <p:ext uri="{D42A27DB-BD31-4B8C-83A1-F6EECF244321}">
                <p14:modId xmlns:p14="http://schemas.microsoft.com/office/powerpoint/2010/main" val="3430872538"/>
              </p:ext>
            </p:extLst>
          </p:nvPr>
        </p:nvGraphicFramePr>
        <p:xfrm>
          <a:off x="495298" y="2113549"/>
          <a:ext cx="8153402" cy="4251127"/>
        </p:xfrm>
        <a:graphic>
          <a:graphicData uri="http://schemas.openxmlformats.org/drawingml/2006/table">
            <a:tbl>
              <a:tblPr firstRow="1" firstCol="1" bandRow="1">
                <a:tableStyleId>{5C22544A-7EE6-4342-B048-85BDC9FD1C3A}</a:tableStyleId>
              </a:tblPr>
              <a:tblGrid>
                <a:gridCol w="2323196">
                  <a:extLst>
                    <a:ext uri="{9D8B030D-6E8A-4147-A177-3AD203B41FA5}">
                      <a16:colId xmlns:a16="http://schemas.microsoft.com/office/drawing/2014/main" val="2445994463"/>
                    </a:ext>
                  </a:extLst>
                </a:gridCol>
                <a:gridCol w="971265">
                  <a:extLst>
                    <a:ext uri="{9D8B030D-6E8A-4147-A177-3AD203B41FA5}">
                      <a16:colId xmlns:a16="http://schemas.microsoft.com/office/drawing/2014/main" val="527901716"/>
                    </a:ext>
                  </a:extLst>
                </a:gridCol>
                <a:gridCol w="972137">
                  <a:extLst>
                    <a:ext uri="{9D8B030D-6E8A-4147-A177-3AD203B41FA5}">
                      <a16:colId xmlns:a16="http://schemas.microsoft.com/office/drawing/2014/main" val="1844042207"/>
                    </a:ext>
                  </a:extLst>
                </a:gridCol>
                <a:gridCol w="971265">
                  <a:extLst>
                    <a:ext uri="{9D8B030D-6E8A-4147-A177-3AD203B41FA5}">
                      <a16:colId xmlns:a16="http://schemas.microsoft.com/office/drawing/2014/main" val="3926406985"/>
                    </a:ext>
                  </a:extLst>
                </a:gridCol>
                <a:gridCol w="972137">
                  <a:extLst>
                    <a:ext uri="{9D8B030D-6E8A-4147-A177-3AD203B41FA5}">
                      <a16:colId xmlns:a16="http://schemas.microsoft.com/office/drawing/2014/main" val="2623204625"/>
                    </a:ext>
                  </a:extLst>
                </a:gridCol>
                <a:gridCol w="971265">
                  <a:extLst>
                    <a:ext uri="{9D8B030D-6E8A-4147-A177-3AD203B41FA5}">
                      <a16:colId xmlns:a16="http://schemas.microsoft.com/office/drawing/2014/main" val="4259112143"/>
                    </a:ext>
                  </a:extLst>
                </a:gridCol>
                <a:gridCol w="972137">
                  <a:extLst>
                    <a:ext uri="{9D8B030D-6E8A-4147-A177-3AD203B41FA5}">
                      <a16:colId xmlns:a16="http://schemas.microsoft.com/office/drawing/2014/main" val="2198243658"/>
                    </a:ext>
                  </a:extLst>
                </a:gridCol>
              </a:tblGrid>
              <a:tr h="223557">
                <a:tc>
                  <a:txBody>
                    <a:bodyPr/>
                    <a:lstStyle/>
                    <a:p>
                      <a:pPr marL="0" marR="0" algn="ctr">
                        <a:spcBef>
                          <a:spcPts val="0"/>
                        </a:spcBef>
                        <a:spcAft>
                          <a:spcPts val="0"/>
                        </a:spcAft>
                      </a:pPr>
                      <a:r>
                        <a:rPr lang="en-US" sz="1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gridSpan="2">
                  <a:txBody>
                    <a:bodyPr/>
                    <a:lstStyle/>
                    <a:p>
                      <a:pPr marL="0" marR="0" algn="ctr">
                        <a:spcBef>
                          <a:spcPts val="0"/>
                        </a:spcBef>
                        <a:spcAft>
                          <a:spcPts val="0"/>
                        </a:spcAft>
                      </a:pPr>
                      <a:r>
                        <a:rPr lang="en-US" sz="1400" dirty="0" smtClean="0">
                          <a:effectLst/>
                        </a:rPr>
                        <a:t>All severities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hMerge="1">
                  <a:txBody>
                    <a:bodyPr/>
                    <a:lstStyle/>
                    <a:p>
                      <a:endParaRPr lang="en-US"/>
                    </a:p>
                  </a:txBody>
                  <a:tcPr/>
                </a:tc>
                <a:tc gridSpan="2">
                  <a:txBody>
                    <a:bodyPr/>
                    <a:lstStyle/>
                    <a:p>
                      <a:pPr marL="0" marR="0" algn="ctr">
                        <a:spcBef>
                          <a:spcPts val="0"/>
                        </a:spcBef>
                        <a:spcAft>
                          <a:spcPts val="0"/>
                        </a:spcAft>
                      </a:pPr>
                      <a:r>
                        <a:rPr lang="en-US" sz="1400">
                          <a:effectLst/>
                        </a:rPr>
                        <a:t>Fatalities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hMerge="1">
                  <a:txBody>
                    <a:bodyPr/>
                    <a:lstStyle/>
                    <a:p>
                      <a:endParaRPr lang="en-US"/>
                    </a:p>
                  </a:txBody>
                  <a:tcPr/>
                </a:tc>
                <a:tc gridSpan="2">
                  <a:txBody>
                    <a:bodyPr/>
                    <a:lstStyle/>
                    <a:p>
                      <a:pPr marL="0" marR="0" algn="ctr">
                        <a:spcBef>
                          <a:spcPts val="0"/>
                        </a:spcBef>
                        <a:spcAft>
                          <a:spcPts val="0"/>
                        </a:spcAft>
                      </a:pPr>
                      <a:r>
                        <a:rPr lang="en-US" sz="1400" dirty="0" smtClean="0">
                          <a:effectLst/>
                        </a:rPr>
                        <a:t>Serious </a:t>
                      </a:r>
                      <a:r>
                        <a:rPr lang="en-US" sz="1400" dirty="0">
                          <a:effectLst/>
                        </a:rPr>
                        <a:t>Injuries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hMerge="1">
                  <a:txBody>
                    <a:bodyPr/>
                    <a:lstStyle/>
                    <a:p>
                      <a:endParaRPr lang="en-US"/>
                    </a:p>
                  </a:txBody>
                  <a:tcPr/>
                </a:tc>
                <a:extLst>
                  <a:ext uri="{0D108BD9-81ED-4DB2-BD59-A6C34878D82A}">
                    <a16:rowId xmlns:a16="http://schemas.microsoft.com/office/drawing/2014/main" val="2317542686"/>
                  </a:ext>
                </a:extLst>
              </a:tr>
              <a:tr h="223557">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BEFORE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AFTER</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BEFORE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AFTER</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BEFORE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AFTER</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3699564217"/>
                  </a:ext>
                </a:extLst>
              </a:tr>
              <a:tr h="223557">
                <a:tc gridSpan="7">
                  <a:txBody>
                    <a:bodyPr/>
                    <a:lstStyle/>
                    <a:p>
                      <a:pPr marL="0" marR="0" algn="ctr">
                        <a:spcBef>
                          <a:spcPts val="0"/>
                        </a:spcBef>
                        <a:spcAft>
                          <a:spcPts val="0"/>
                        </a:spcAft>
                      </a:pPr>
                      <a:r>
                        <a:rPr lang="en-US" sz="1400">
                          <a:effectLst/>
                        </a:rPr>
                        <a:t>Overall Lane Departure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1006252"/>
                  </a:ext>
                </a:extLst>
              </a:tr>
              <a:tr h="223557">
                <a:tc>
                  <a:txBody>
                    <a:bodyPr/>
                    <a:lstStyle/>
                    <a:p>
                      <a:pPr marL="0" marR="0">
                        <a:spcBef>
                          <a:spcPts val="0"/>
                        </a:spcBef>
                        <a:spcAft>
                          <a:spcPts val="0"/>
                        </a:spcAft>
                      </a:pPr>
                      <a:r>
                        <a:rPr lang="en-US" sz="1400">
                          <a:effectLst/>
                        </a:rPr>
                        <a:t>Number</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727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199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31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71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1376336172"/>
                  </a:ext>
                </a:extLst>
              </a:tr>
              <a:tr h="223557">
                <a:tc>
                  <a:txBody>
                    <a:bodyPr/>
                    <a:lstStyle/>
                    <a:p>
                      <a:pPr marL="0" marR="0">
                        <a:spcBef>
                          <a:spcPts val="0"/>
                        </a:spcBef>
                        <a:spcAft>
                          <a:spcPts val="0"/>
                        </a:spcAft>
                      </a:pPr>
                      <a:r>
                        <a:rPr lang="en-US" sz="1400" dirty="0" smtClean="0">
                          <a:effectLst/>
                        </a:rPr>
                        <a:t>Rate</a:t>
                      </a:r>
                      <a:r>
                        <a:rPr lang="en-US" sz="1400" dirty="0">
                          <a:effectLst/>
                        </a:rPr>
                        <a:t>(/100 miles)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143.56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111.20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6.12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0.56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14.02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11.74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9979086"/>
                  </a:ext>
                </a:extLst>
              </a:tr>
              <a:tr h="223557">
                <a:tc>
                  <a:txBody>
                    <a:bodyPr/>
                    <a:lstStyle/>
                    <a:p>
                      <a:pPr marL="0" marR="0">
                        <a:spcBef>
                          <a:spcPts val="0"/>
                        </a:spcBef>
                        <a:spcAft>
                          <a:spcPts val="0"/>
                        </a:spcAft>
                      </a:pPr>
                      <a:r>
                        <a:rPr lang="en-US" sz="1400">
                          <a:effectLst/>
                        </a:rPr>
                        <a:t>Percent Improvement (RATE)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22.5%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90.9%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16.3%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512618717"/>
                  </a:ext>
                </a:extLst>
              </a:tr>
              <a:tr h="223557">
                <a:tc gridSpan="7">
                  <a:txBody>
                    <a:bodyPr/>
                    <a:lstStyle/>
                    <a:p>
                      <a:pPr marL="0" marR="0" algn="ctr">
                        <a:spcBef>
                          <a:spcPts val="0"/>
                        </a:spcBef>
                        <a:spcAft>
                          <a:spcPts val="0"/>
                        </a:spcAft>
                      </a:pPr>
                      <a:r>
                        <a:rPr lang="en-US" sz="1400">
                          <a:effectLst/>
                        </a:rPr>
                        <a:t>Head 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3457009"/>
                  </a:ext>
                </a:extLst>
              </a:tr>
              <a:tr h="223557">
                <a:tc>
                  <a:txBody>
                    <a:bodyPr/>
                    <a:lstStyle/>
                    <a:p>
                      <a:pPr marL="0" marR="0">
                        <a:spcBef>
                          <a:spcPts val="0"/>
                        </a:spcBef>
                        <a:spcAft>
                          <a:spcPts val="0"/>
                        </a:spcAft>
                      </a:pPr>
                      <a:r>
                        <a:rPr lang="en-US" sz="1400">
                          <a:effectLst/>
                        </a:rPr>
                        <a:t>Number</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145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32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28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42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801175084"/>
                  </a:ext>
                </a:extLst>
              </a:tr>
              <a:tr h="223557">
                <a:tc>
                  <a:txBody>
                    <a:bodyPr/>
                    <a:lstStyle/>
                    <a:p>
                      <a:pPr marL="0" marR="0">
                        <a:spcBef>
                          <a:spcPts val="0"/>
                        </a:spcBef>
                        <a:spcAft>
                          <a:spcPts val="0"/>
                        </a:spcAft>
                      </a:pPr>
                      <a:r>
                        <a:rPr lang="en-US" sz="1400" dirty="0" smtClean="0">
                          <a:effectLst/>
                        </a:rPr>
                        <a:t>Rate</a:t>
                      </a:r>
                      <a:r>
                        <a:rPr lang="en-US" sz="1400" dirty="0">
                          <a:effectLst/>
                        </a:rPr>
                        <a:t>(/100 miles)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28.63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17.88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5.53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0.56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8.29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8.94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3413477783"/>
                  </a:ext>
                </a:extLst>
              </a:tr>
              <a:tr h="223557">
                <a:tc>
                  <a:txBody>
                    <a:bodyPr/>
                    <a:lstStyle/>
                    <a:p>
                      <a:pPr marL="0" marR="0">
                        <a:spcBef>
                          <a:spcPts val="0"/>
                        </a:spcBef>
                        <a:spcAft>
                          <a:spcPts val="0"/>
                        </a:spcAft>
                      </a:pPr>
                      <a:r>
                        <a:rPr lang="en-US" sz="1400">
                          <a:effectLst/>
                        </a:rPr>
                        <a:t>Percent Improvement (RATE)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37.5%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89.9%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-7.8%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889063541"/>
                  </a:ext>
                </a:extLst>
              </a:tr>
              <a:tr h="223557">
                <a:tc gridSpan="7">
                  <a:txBody>
                    <a:bodyPr/>
                    <a:lstStyle/>
                    <a:p>
                      <a:pPr marL="0" marR="0" algn="ctr">
                        <a:spcBef>
                          <a:spcPts val="0"/>
                        </a:spcBef>
                        <a:spcAft>
                          <a:spcPts val="0"/>
                        </a:spcAft>
                      </a:pPr>
                      <a:r>
                        <a:rPr lang="en-US" sz="1400">
                          <a:effectLst/>
                        </a:rPr>
                        <a:t>Went Off Road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7533431"/>
                  </a:ext>
                </a:extLst>
              </a:tr>
              <a:tr h="223557">
                <a:tc>
                  <a:txBody>
                    <a:bodyPr/>
                    <a:lstStyle/>
                    <a:p>
                      <a:pPr marL="0" marR="0">
                        <a:spcBef>
                          <a:spcPts val="0"/>
                        </a:spcBef>
                        <a:spcAft>
                          <a:spcPts val="0"/>
                        </a:spcAft>
                      </a:pPr>
                      <a:r>
                        <a:rPr lang="en-US" sz="1400">
                          <a:effectLst/>
                        </a:rPr>
                        <a:t>Number</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582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167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29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662360435"/>
                  </a:ext>
                </a:extLst>
              </a:tr>
              <a:tr h="223557">
                <a:tc>
                  <a:txBody>
                    <a:bodyPr/>
                    <a:lstStyle/>
                    <a:p>
                      <a:pPr marL="0" marR="0">
                        <a:spcBef>
                          <a:spcPts val="0"/>
                        </a:spcBef>
                        <a:spcAft>
                          <a:spcPts val="0"/>
                        </a:spcAft>
                      </a:pPr>
                      <a:r>
                        <a:rPr lang="en-US" sz="1400" dirty="0" smtClean="0">
                          <a:effectLst/>
                        </a:rPr>
                        <a:t>Rate</a:t>
                      </a:r>
                      <a:r>
                        <a:rPr lang="en-US" sz="1400" dirty="0">
                          <a:effectLst/>
                        </a:rPr>
                        <a:t>(/100 miles)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114.92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93.32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0.59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0.00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5.73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2.79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81614796"/>
                  </a:ext>
                </a:extLst>
              </a:tr>
              <a:tr h="223557">
                <a:tc>
                  <a:txBody>
                    <a:bodyPr/>
                    <a:lstStyle/>
                    <a:p>
                      <a:pPr marL="0" marR="0">
                        <a:spcBef>
                          <a:spcPts val="0"/>
                        </a:spcBef>
                        <a:spcAft>
                          <a:spcPts val="0"/>
                        </a:spcAft>
                      </a:pPr>
                      <a:r>
                        <a:rPr lang="en-US" sz="1400">
                          <a:effectLst/>
                        </a:rPr>
                        <a:t>Percent Improvement (RATE)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18.8%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100.0%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a:txBody>
                    <a:bodyPr/>
                    <a:lstStyle/>
                    <a:p>
                      <a:pPr marL="0" marR="0" algn="ctr">
                        <a:spcBef>
                          <a:spcPts val="0"/>
                        </a:spcBef>
                        <a:spcAft>
                          <a:spcPts val="0"/>
                        </a:spcAft>
                      </a:pPr>
                      <a:r>
                        <a:rPr lang="en-US" sz="1400">
                          <a:effectLst/>
                        </a:rPr>
                        <a:t>51.2%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extLst>
                  <a:ext uri="{0D108BD9-81ED-4DB2-BD59-A6C34878D82A}">
                    <a16:rowId xmlns:a16="http://schemas.microsoft.com/office/drawing/2014/main" val="2803224048"/>
                  </a:ext>
                </a:extLst>
              </a:tr>
              <a:tr h="1015167">
                <a:tc gridSpan="7">
                  <a:txBody>
                    <a:bodyPr/>
                    <a:lstStyle/>
                    <a:p>
                      <a:pPr marL="0" marR="0">
                        <a:spcBef>
                          <a:spcPts val="0"/>
                        </a:spcBef>
                        <a:spcAft>
                          <a:spcPts val="0"/>
                        </a:spcAft>
                      </a:pPr>
                      <a:r>
                        <a:rPr lang="en-US" sz="1100" dirty="0">
                          <a:effectLst/>
                        </a:rPr>
                        <a:t>All corridors pro-rated on Miles and Before/After years of exposure (10 corridors, 55.56 miles).</a:t>
                      </a:r>
                      <a:endParaRPr lang="en-US" sz="1800" dirty="0">
                        <a:effectLst/>
                      </a:endParaRPr>
                    </a:p>
                    <a:p>
                      <a:pPr marL="0" marR="0">
                        <a:spcBef>
                          <a:spcPts val="0"/>
                        </a:spcBef>
                        <a:spcAft>
                          <a:spcPts val="0"/>
                        </a:spcAft>
                      </a:pPr>
                      <a:r>
                        <a:rPr lang="en-US" sz="1100" dirty="0">
                          <a:effectLst/>
                        </a:rPr>
                        <a:t>Rates based on Crashes/Road miles per Year exposure in each corridor’s available Before and After review period. Example: If a 10 mile rumble strip corridor had 8 years of Before history and 4 years of After, crash rate would be based on 80 miles (8 </a:t>
                      </a:r>
                      <a:r>
                        <a:rPr lang="en-US" sz="1100" dirty="0" err="1">
                          <a:effectLst/>
                        </a:rPr>
                        <a:t>yrs</a:t>
                      </a:r>
                      <a:r>
                        <a:rPr lang="en-US" sz="1100" dirty="0">
                          <a:effectLst/>
                        </a:rPr>
                        <a:t> × 10 miles) Before, and 40 miles (4 </a:t>
                      </a:r>
                      <a:r>
                        <a:rPr lang="en-US" sz="1100" dirty="0" err="1">
                          <a:effectLst/>
                        </a:rPr>
                        <a:t>yrs</a:t>
                      </a:r>
                      <a:r>
                        <a:rPr lang="en-US" sz="1100" dirty="0">
                          <a:effectLst/>
                        </a:rPr>
                        <a:t> × 10 miles) After. Exposure bases in annual miles of corridors reviewed: Before = 506.42 miles; After = 178.95 miles.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4729401"/>
                  </a:ext>
                </a:extLst>
              </a:tr>
            </a:tbl>
          </a:graphicData>
        </a:graphic>
      </p:graphicFrame>
      <p:sp>
        <p:nvSpPr>
          <p:cNvPr id="9" name="TextBox 8"/>
          <p:cNvSpPr txBox="1"/>
          <p:nvPr/>
        </p:nvSpPr>
        <p:spPr>
          <a:xfrm>
            <a:off x="546753" y="1534654"/>
            <a:ext cx="8069838" cy="584775"/>
          </a:xfrm>
          <a:prstGeom prst="rect">
            <a:avLst/>
          </a:prstGeom>
          <a:noFill/>
        </p:spPr>
        <p:txBody>
          <a:bodyPr wrap="none" rtlCol="0">
            <a:spAutoFit/>
          </a:bodyPr>
          <a:lstStyle/>
          <a:p>
            <a:pPr algn="ctr"/>
            <a:r>
              <a:rPr lang="en-US" sz="1600" b="1" dirty="0"/>
              <a:t>Safety Performance Evaluation of Maine Corridors with Centerline Rumble </a:t>
            </a:r>
            <a:r>
              <a:rPr lang="en-US" sz="1600" b="1" dirty="0" smtClean="0"/>
              <a:t>Strips</a:t>
            </a:r>
          </a:p>
          <a:p>
            <a:pPr algn="ctr"/>
            <a:r>
              <a:rPr lang="en-US" sz="1600" b="1" dirty="0" smtClean="0"/>
              <a:t>Installed between </a:t>
            </a:r>
            <a:r>
              <a:rPr lang="en-US" sz="1600" b="1" dirty="0"/>
              <a:t>2006 and 2014</a:t>
            </a:r>
          </a:p>
        </p:txBody>
      </p:sp>
    </p:spTree>
    <p:extLst>
      <p:ext uri="{BB962C8B-B14F-4D97-AF65-F5344CB8AC3E}">
        <p14:creationId xmlns:p14="http://schemas.microsoft.com/office/powerpoint/2010/main" val="2833798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0968" y="1606545"/>
            <a:ext cx="7629589" cy="707886"/>
          </a:xfrm>
          <a:prstGeom prst="rect">
            <a:avLst/>
          </a:prstGeom>
          <a:noFill/>
        </p:spPr>
        <p:txBody>
          <a:bodyPr wrap="none" rtlCol="0">
            <a:spAutoFit/>
          </a:bodyPr>
          <a:lstStyle/>
          <a:p>
            <a:pPr algn="ctr"/>
            <a:r>
              <a:rPr lang="en-US" sz="4000" dirty="0" smtClean="0">
                <a:solidFill>
                  <a:schemeClr val="tx2"/>
                </a:solidFill>
              </a:rPr>
              <a:t>Safety Management Approaches</a:t>
            </a:r>
            <a:endParaRPr lang="en-US" sz="4000" dirty="0">
              <a:solidFill>
                <a:schemeClr val="tx2"/>
              </a:solidFill>
            </a:endParaRPr>
          </a:p>
        </p:txBody>
      </p:sp>
      <p:sp>
        <p:nvSpPr>
          <p:cNvPr id="3" name="Date Placeholder 3"/>
          <p:cNvSpPr txBox="1">
            <a:spLocks/>
          </p:cNvSpPr>
          <p:nvPr/>
        </p:nvSpPr>
        <p:spPr>
          <a:xfrm>
            <a:off x="0" y="6405563"/>
            <a:ext cx="2133600" cy="32385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defRPr/>
            </a:pPr>
            <a:fld id="{2C50CC95-E9CA-44E5-A879-4E5AE6948307}" type="datetime1">
              <a:rPr lang="en-US" sz="1000" smtClean="0">
                <a:solidFill>
                  <a:schemeClr val="bg1"/>
                </a:solidFill>
              </a:rPr>
              <a:pPr>
                <a:defRPr/>
              </a:pPr>
              <a:t>12/11/2020</a:t>
            </a:fld>
            <a:endParaRPr lang="en-US" sz="1000" dirty="0">
              <a:solidFill>
                <a:schemeClr val="bg1"/>
              </a:solidFill>
            </a:endParaRPr>
          </a:p>
        </p:txBody>
      </p:sp>
    </p:spTree>
    <p:extLst>
      <p:ext uri="{BB962C8B-B14F-4D97-AF65-F5344CB8AC3E}">
        <p14:creationId xmlns:p14="http://schemas.microsoft.com/office/powerpoint/2010/main" val="11102722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Case Studies: Evaluation of Systemic Safety Management Programs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0" y="1106917"/>
            <a:ext cx="9088949" cy="5557726"/>
          </a:xfrm>
        </p:spPr>
        <p:txBody>
          <a:bodyPr>
            <a:normAutofit/>
          </a:bodyPr>
          <a:lstStyle/>
          <a:p>
            <a:r>
              <a:rPr lang="en-US" dirty="0" smtClean="0"/>
              <a:t>Shift of proportions</a:t>
            </a:r>
          </a:p>
          <a:p>
            <a:pPr lvl="1"/>
            <a:r>
              <a:rPr lang="en-US" dirty="0" smtClean="0"/>
              <a:t>Common method when traffic is expected to be an influencing factor but traffic data are not available</a:t>
            </a:r>
          </a:p>
          <a:p>
            <a:pPr lvl="1"/>
            <a:endParaRPr lang="en-US" dirty="0" smtClean="0">
              <a:ea typeface="MS PGothic" pitchFamily="34" charset="-128"/>
              <a:cs typeface="MS PGothic" charset="0"/>
            </a:endParaRPr>
          </a:p>
          <a:p>
            <a:pPr lvl="1"/>
            <a:r>
              <a:rPr lang="en-US" dirty="0" smtClean="0">
                <a:ea typeface="MS PGothic" pitchFamily="34" charset="-128"/>
                <a:cs typeface="MS PGothic" charset="0"/>
              </a:rPr>
              <a:t>Method </a:t>
            </a:r>
            <a:r>
              <a:rPr lang="en-US" dirty="0">
                <a:ea typeface="MS PGothic" pitchFamily="34" charset="-128"/>
                <a:cs typeface="MS PGothic" charset="0"/>
              </a:rPr>
              <a:t>computes </a:t>
            </a:r>
            <a:r>
              <a:rPr lang="en-US" dirty="0" smtClean="0">
                <a:ea typeface="MS PGothic" pitchFamily="34" charset="-128"/>
                <a:cs typeface="MS PGothic" charset="0"/>
              </a:rPr>
              <a:t>ratio </a:t>
            </a:r>
            <a:r>
              <a:rPr lang="en-US" dirty="0">
                <a:ea typeface="MS PGothic" pitchFamily="34" charset="-128"/>
                <a:cs typeface="MS PGothic" charset="0"/>
              </a:rPr>
              <a:t>of total target crashes to total crashes of all types for </a:t>
            </a:r>
            <a:r>
              <a:rPr lang="en-US" dirty="0" smtClean="0">
                <a:ea typeface="MS PGothic" pitchFamily="34" charset="-128"/>
                <a:cs typeface="MS PGothic" charset="0"/>
              </a:rPr>
              <a:t>before and after periods </a:t>
            </a:r>
            <a:r>
              <a:rPr lang="en-US" dirty="0">
                <a:ea typeface="MS PGothic" pitchFamily="34" charset="-128"/>
                <a:cs typeface="MS PGothic" charset="0"/>
              </a:rPr>
              <a:t>for </a:t>
            </a:r>
            <a:r>
              <a:rPr lang="en-US" dirty="0" smtClean="0">
                <a:ea typeface="MS PGothic" pitchFamily="34" charset="-128"/>
                <a:cs typeface="MS PGothic" charset="0"/>
              </a:rPr>
              <a:t>population </a:t>
            </a:r>
            <a:r>
              <a:rPr lang="en-US" dirty="0">
                <a:ea typeface="MS PGothic" pitchFamily="34" charset="-128"/>
                <a:cs typeface="MS PGothic" charset="0"/>
              </a:rPr>
              <a:t>of project </a:t>
            </a:r>
            <a:r>
              <a:rPr lang="en-US" dirty="0" smtClean="0">
                <a:ea typeface="MS PGothic" pitchFamily="34" charset="-128"/>
                <a:cs typeface="MS PGothic" charset="0"/>
              </a:rPr>
              <a:t>locations</a:t>
            </a:r>
          </a:p>
          <a:p>
            <a:pPr lvl="2"/>
            <a:r>
              <a:rPr lang="en-US" dirty="0" smtClean="0">
                <a:ea typeface="MS PGothic" pitchFamily="34" charset="-128"/>
                <a:cs typeface="MS PGothic" charset="0"/>
              </a:rPr>
              <a:t>Two </a:t>
            </a:r>
            <a:r>
              <a:rPr lang="en-US" dirty="0">
                <a:ea typeface="MS PGothic" pitchFamily="34" charset="-128"/>
                <a:cs typeface="MS PGothic" charset="0"/>
              </a:rPr>
              <a:t>ratios are </a:t>
            </a:r>
            <a:r>
              <a:rPr lang="en-US" dirty="0" smtClean="0">
                <a:ea typeface="MS PGothic" pitchFamily="34" charset="-128"/>
                <a:cs typeface="MS PGothic" charset="0"/>
              </a:rPr>
              <a:t>compared </a:t>
            </a:r>
            <a:r>
              <a:rPr lang="en-US" dirty="0">
                <a:ea typeface="MS PGothic" pitchFamily="34" charset="-128"/>
                <a:cs typeface="MS PGothic" charset="0"/>
              </a:rPr>
              <a:t>to determine whether </a:t>
            </a:r>
            <a:r>
              <a:rPr lang="en-US" dirty="0" smtClean="0">
                <a:ea typeface="MS PGothic" pitchFamily="34" charset="-128"/>
                <a:cs typeface="MS PGothic" charset="0"/>
              </a:rPr>
              <a:t>proportion </a:t>
            </a:r>
            <a:r>
              <a:rPr lang="en-US" dirty="0">
                <a:ea typeface="MS PGothic" pitchFamily="34" charset="-128"/>
                <a:cs typeface="MS PGothic" charset="0"/>
              </a:rPr>
              <a:t>of target crashes changed between </a:t>
            </a:r>
            <a:r>
              <a:rPr lang="en-US" dirty="0" smtClean="0">
                <a:ea typeface="MS PGothic" pitchFamily="34" charset="-128"/>
                <a:cs typeface="MS PGothic" charset="0"/>
              </a:rPr>
              <a:t>before </a:t>
            </a:r>
            <a:r>
              <a:rPr lang="en-US" dirty="0">
                <a:ea typeface="MS PGothic" pitchFamily="34" charset="-128"/>
                <a:cs typeface="MS PGothic" charset="0"/>
              </a:rPr>
              <a:t>and after </a:t>
            </a:r>
            <a:r>
              <a:rPr lang="en-US" dirty="0" smtClean="0">
                <a:ea typeface="MS PGothic" pitchFamily="34" charset="-128"/>
                <a:cs typeface="MS PGothic" charset="0"/>
              </a:rPr>
              <a:t>periods, </a:t>
            </a:r>
            <a:r>
              <a:rPr lang="en-US" dirty="0">
                <a:ea typeface="MS PGothic" pitchFamily="34" charset="-128"/>
                <a:cs typeface="MS PGothic" charset="0"/>
              </a:rPr>
              <a:t>indicating </a:t>
            </a:r>
            <a:r>
              <a:rPr lang="en-US" dirty="0" smtClean="0">
                <a:ea typeface="MS PGothic" pitchFamily="34" charset="-128"/>
                <a:cs typeface="MS PGothic" charset="0"/>
              </a:rPr>
              <a:t> treatment </a:t>
            </a:r>
            <a:r>
              <a:rPr lang="en-US" dirty="0">
                <a:ea typeface="MS PGothic" pitchFamily="34" charset="-128"/>
                <a:cs typeface="MS PGothic" charset="0"/>
              </a:rPr>
              <a:t>may have influenced </a:t>
            </a:r>
            <a:r>
              <a:rPr lang="en-US" dirty="0" smtClean="0">
                <a:ea typeface="MS PGothic" pitchFamily="34" charset="-128"/>
                <a:cs typeface="MS PGothic" charset="0"/>
              </a:rPr>
              <a:t>rate </a:t>
            </a:r>
            <a:r>
              <a:rPr lang="en-US" dirty="0">
                <a:ea typeface="MS PGothic" pitchFamily="34" charset="-128"/>
                <a:cs typeface="MS PGothic" charset="0"/>
              </a:rPr>
              <a:t>of target </a:t>
            </a:r>
            <a:r>
              <a:rPr lang="en-US" dirty="0" smtClean="0">
                <a:ea typeface="MS PGothic" pitchFamily="34" charset="-128"/>
                <a:cs typeface="MS PGothic" charset="0"/>
              </a:rPr>
              <a:t>crashes</a:t>
            </a:r>
          </a:p>
          <a:p>
            <a:pPr lvl="1"/>
            <a:endParaRPr lang="en-US" dirty="0" smtClean="0">
              <a:ea typeface="MS PGothic" pitchFamily="34" charset="-128"/>
            </a:endParaRPr>
          </a:p>
          <a:p>
            <a:pPr lvl="1"/>
            <a:r>
              <a:rPr lang="en-US" dirty="0" smtClean="0">
                <a:ea typeface="MS PGothic" pitchFamily="34" charset="-128"/>
              </a:rPr>
              <a:t>KYTC used method to evaluate impact of systemic treatments such as cable median barrier, high-friction surface treatments, and rumble strips</a:t>
            </a:r>
          </a:p>
          <a:p>
            <a:pPr lvl="2"/>
            <a:r>
              <a:rPr lang="en-US" dirty="0" smtClean="0">
                <a:ea typeface="MS PGothic" pitchFamily="34" charset="-128"/>
              </a:rPr>
              <a:t>Found significant reduction in target crashes for all treatments</a:t>
            </a:r>
            <a:endParaRPr lang="en-US" dirty="0" smtClean="0"/>
          </a:p>
        </p:txBody>
      </p:sp>
    </p:spTree>
    <p:extLst>
      <p:ext uri="{BB962C8B-B14F-4D97-AF65-F5344CB8AC3E}">
        <p14:creationId xmlns:p14="http://schemas.microsoft.com/office/powerpoint/2010/main" val="8898630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Case Studies: Evaluation of Systemic Safety Management Programs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0" y="1106917"/>
            <a:ext cx="9088949" cy="5557726"/>
          </a:xfrm>
        </p:spPr>
        <p:txBody>
          <a:bodyPr>
            <a:normAutofit/>
          </a:bodyPr>
          <a:lstStyle/>
          <a:p>
            <a:r>
              <a:rPr lang="en-US" dirty="0" smtClean="0"/>
              <a:t>Empirical Bayes Before-After Method</a:t>
            </a:r>
          </a:p>
          <a:p>
            <a:pPr lvl="1"/>
            <a:r>
              <a:rPr lang="en-US" dirty="0" smtClean="0"/>
              <a:t>Evaluates effectiveness of treatment by </a:t>
            </a:r>
            <a:r>
              <a:rPr lang="en-US" dirty="0">
                <a:ea typeface="MS PGothic" pitchFamily="34" charset="-128"/>
                <a:cs typeface="MS PGothic" charset="0"/>
              </a:rPr>
              <a:t>comparing </a:t>
            </a:r>
            <a:r>
              <a:rPr lang="en-US" dirty="0" smtClean="0">
                <a:ea typeface="MS PGothic" pitchFamily="34" charset="-128"/>
                <a:cs typeface="MS PGothic" charset="0"/>
              </a:rPr>
              <a:t>number </a:t>
            </a:r>
            <a:r>
              <a:rPr lang="en-US" dirty="0">
                <a:ea typeface="MS PGothic" pitchFamily="34" charset="-128"/>
                <a:cs typeface="MS PGothic" charset="0"/>
              </a:rPr>
              <a:t>of observed crashes at </a:t>
            </a:r>
            <a:r>
              <a:rPr lang="en-US" dirty="0" smtClean="0">
                <a:ea typeface="MS PGothic" pitchFamily="34" charset="-128"/>
                <a:cs typeface="MS PGothic" charset="0"/>
              </a:rPr>
              <a:t>treated </a:t>
            </a:r>
            <a:r>
              <a:rPr lang="en-US" dirty="0">
                <a:ea typeface="MS PGothic" pitchFamily="34" charset="-128"/>
                <a:cs typeface="MS PGothic" charset="0"/>
              </a:rPr>
              <a:t>sites to </a:t>
            </a:r>
            <a:r>
              <a:rPr lang="en-US" dirty="0" smtClean="0">
                <a:ea typeface="MS PGothic" pitchFamily="34" charset="-128"/>
                <a:cs typeface="MS PGothic" charset="0"/>
              </a:rPr>
              <a:t>expected </a:t>
            </a:r>
            <a:r>
              <a:rPr lang="en-US" dirty="0">
                <a:ea typeface="MS PGothic" pitchFamily="34" charset="-128"/>
                <a:cs typeface="MS PGothic" charset="0"/>
              </a:rPr>
              <a:t>number of crashes that would have occurred had there been no </a:t>
            </a:r>
            <a:r>
              <a:rPr lang="en-US" dirty="0" smtClean="0">
                <a:ea typeface="MS PGothic" pitchFamily="34" charset="-128"/>
                <a:cs typeface="MS PGothic" charset="0"/>
              </a:rPr>
              <a:t>treatment</a:t>
            </a:r>
          </a:p>
          <a:p>
            <a:pPr lvl="1"/>
            <a:r>
              <a:rPr lang="en-US" dirty="0" smtClean="0">
                <a:ea typeface="MS PGothic" pitchFamily="34" charset="-128"/>
              </a:rPr>
              <a:t>Requires use of SPFs</a:t>
            </a:r>
            <a:r>
              <a:rPr lang="en-US" dirty="0" smtClean="0"/>
              <a:t> </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305800" y="2839451"/>
            <a:ext cx="4545300" cy="2917925"/>
          </a:xfrm>
          <a:prstGeom prst="rect">
            <a:avLst/>
          </a:prstGeom>
          <a:noFill/>
        </p:spPr>
      </p:pic>
      <p:sp>
        <p:nvSpPr>
          <p:cNvPr id="4" name="TextBox 3"/>
          <p:cNvSpPr txBox="1"/>
          <p:nvPr/>
        </p:nvSpPr>
        <p:spPr>
          <a:xfrm>
            <a:off x="1041276" y="5802313"/>
            <a:ext cx="7093480" cy="584775"/>
          </a:xfrm>
          <a:prstGeom prst="rect">
            <a:avLst/>
          </a:prstGeom>
          <a:noFill/>
        </p:spPr>
        <p:txBody>
          <a:bodyPr wrap="none" rtlCol="0">
            <a:spAutoFit/>
          </a:bodyPr>
          <a:lstStyle/>
          <a:p>
            <a:pPr algn="ctr"/>
            <a:r>
              <a:rPr lang="en-US" sz="1600" dirty="0" smtClean="0"/>
              <a:t>IDOT Crash </a:t>
            </a:r>
            <a:r>
              <a:rPr lang="en-US" sz="1600" dirty="0"/>
              <a:t>Modification Factor 95% Confidence </a:t>
            </a:r>
            <a:r>
              <a:rPr lang="en-US" sz="1600" dirty="0" smtClean="0"/>
              <a:t>Intervals</a:t>
            </a:r>
          </a:p>
          <a:p>
            <a:pPr algn="ctr"/>
            <a:r>
              <a:rPr lang="en-US" sz="1600" dirty="0" smtClean="0"/>
              <a:t>for Addition of Paved Shoulders with Rumble Strips and Pavement Markings</a:t>
            </a:r>
            <a:endParaRPr lang="en-US" sz="1600" dirty="0"/>
          </a:p>
        </p:txBody>
      </p:sp>
    </p:spTree>
    <p:extLst>
      <p:ext uri="{BB962C8B-B14F-4D97-AF65-F5344CB8AC3E}">
        <p14:creationId xmlns:p14="http://schemas.microsoft.com/office/powerpoint/2010/main" val="29552764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Case Studies: Evaluation </a:t>
            </a:r>
            <a:r>
              <a:rPr lang="en-US" dirty="0"/>
              <a:t>of Systemic Safety Management </a:t>
            </a:r>
            <a:r>
              <a:rPr lang="en-US" dirty="0" smtClean="0"/>
              <a:t>Programs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0" y="1106917"/>
            <a:ext cx="9088949" cy="5557726"/>
          </a:xfrm>
        </p:spPr>
        <p:txBody>
          <a:bodyPr>
            <a:normAutofit/>
          </a:bodyPr>
          <a:lstStyle/>
          <a:p>
            <a:r>
              <a:rPr lang="en-US" sz="2400" dirty="0" smtClean="0"/>
              <a:t>Considerations for Success</a:t>
            </a:r>
          </a:p>
          <a:p>
            <a:pPr lvl="1"/>
            <a:r>
              <a:rPr lang="en-US" dirty="0"/>
              <a:t>Because </a:t>
            </a:r>
            <a:r>
              <a:rPr lang="en-US" dirty="0" smtClean="0"/>
              <a:t>evaluation </a:t>
            </a:r>
            <a:r>
              <a:rPr lang="en-US" dirty="0"/>
              <a:t>methods require several </a:t>
            </a:r>
            <a:r>
              <a:rPr lang="en-US" dirty="0" smtClean="0"/>
              <a:t>years of </a:t>
            </a:r>
            <a:r>
              <a:rPr lang="en-US" dirty="0"/>
              <a:t>crash data, evaluations tend to lag behind program </a:t>
            </a:r>
            <a:r>
              <a:rPr lang="en-US" dirty="0" smtClean="0"/>
              <a:t>deployment</a:t>
            </a:r>
            <a:endParaRPr lang="en-US" dirty="0"/>
          </a:p>
          <a:p>
            <a:pPr lvl="1"/>
            <a:r>
              <a:rPr lang="en-US" dirty="0" smtClean="0"/>
              <a:t>Because format </a:t>
            </a:r>
            <a:r>
              <a:rPr lang="en-US" dirty="0"/>
              <a:t>of crash data may change over </a:t>
            </a:r>
            <a:r>
              <a:rPr lang="en-US" dirty="0" smtClean="0"/>
              <a:t>the </a:t>
            </a:r>
            <a:r>
              <a:rPr lang="en-US" dirty="0"/>
              <a:t>evaluation period, it may be difficult to achieve consistency between before and after period </a:t>
            </a:r>
            <a:r>
              <a:rPr lang="en-US" dirty="0" smtClean="0"/>
              <a:t>datasets</a:t>
            </a:r>
          </a:p>
          <a:p>
            <a:pPr lvl="2"/>
            <a:r>
              <a:rPr lang="en-US" sz="1800" dirty="0" smtClean="0"/>
              <a:t>Crash </a:t>
            </a:r>
            <a:r>
              <a:rPr lang="en-US" sz="1800" dirty="0"/>
              <a:t>patterns may also change over time due to circumstances outside of the scope of an </a:t>
            </a:r>
            <a:r>
              <a:rPr lang="en-US" sz="1800" dirty="0" smtClean="0"/>
              <a:t>evaluation</a:t>
            </a:r>
            <a:endParaRPr lang="en-US" sz="1800" dirty="0"/>
          </a:p>
          <a:p>
            <a:pPr lvl="1"/>
            <a:r>
              <a:rPr lang="en-US" dirty="0"/>
              <a:t>Another challenge for evaluating systemic safety management programs and treatments is dataset size and </a:t>
            </a:r>
            <a:r>
              <a:rPr lang="en-US" dirty="0" smtClean="0"/>
              <a:t>reliability</a:t>
            </a:r>
            <a:endParaRPr lang="en-US" dirty="0"/>
          </a:p>
          <a:p>
            <a:pPr lvl="1"/>
            <a:r>
              <a:rPr lang="en-US" dirty="0"/>
              <a:t>Because </a:t>
            </a:r>
            <a:r>
              <a:rPr lang="en-US" dirty="0" smtClean="0"/>
              <a:t>needs </a:t>
            </a:r>
            <a:r>
              <a:rPr lang="en-US" dirty="0"/>
              <a:t>of </a:t>
            </a:r>
            <a:r>
              <a:rPr lang="en-US" dirty="0" smtClean="0"/>
              <a:t>roadway </a:t>
            </a:r>
            <a:r>
              <a:rPr lang="en-US" dirty="0"/>
              <a:t>system change over time, </a:t>
            </a:r>
            <a:r>
              <a:rPr lang="en-US" dirty="0" smtClean="0"/>
              <a:t>important </a:t>
            </a:r>
            <a:r>
              <a:rPr lang="en-US" dirty="0"/>
              <a:t>that regular program evaluation is </a:t>
            </a:r>
            <a:r>
              <a:rPr lang="en-US" dirty="0" smtClean="0"/>
              <a:t>performed</a:t>
            </a:r>
          </a:p>
          <a:p>
            <a:pPr lvl="2"/>
            <a:r>
              <a:rPr lang="en-US" sz="1800" dirty="0" smtClean="0"/>
              <a:t>Keeps </a:t>
            </a:r>
            <a:r>
              <a:rPr lang="en-US" sz="1800" dirty="0"/>
              <a:t>systemic programming balanced and helps to optimize </a:t>
            </a:r>
            <a:r>
              <a:rPr lang="en-US" sz="1800" dirty="0" smtClean="0"/>
              <a:t>effectiveness</a:t>
            </a:r>
            <a:endParaRPr lang="en-US" sz="1800" dirty="0"/>
          </a:p>
        </p:txBody>
      </p:sp>
    </p:spTree>
    <p:extLst>
      <p:ext uri="{BB962C8B-B14F-4D97-AF65-F5344CB8AC3E}">
        <p14:creationId xmlns:p14="http://schemas.microsoft.com/office/powerpoint/2010/main" val="26620249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0085" y="1606545"/>
            <a:ext cx="6771405" cy="1323439"/>
          </a:xfrm>
          <a:prstGeom prst="rect">
            <a:avLst/>
          </a:prstGeom>
          <a:noFill/>
        </p:spPr>
        <p:txBody>
          <a:bodyPr wrap="none" rtlCol="0">
            <a:spAutoFit/>
          </a:bodyPr>
          <a:lstStyle/>
          <a:p>
            <a:pPr algn="ctr"/>
            <a:r>
              <a:rPr lang="en-US" sz="4000" dirty="0" smtClean="0">
                <a:solidFill>
                  <a:schemeClr val="tx2"/>
                </a:solidFill>
              </a:rPr>
              <a:t>Summary of Systemic Safety</a:t>
            </a:r>
          </a:p>
          <a:p>
            <a:pPr algn="ctr"/>
            <a:r>
              <a:rPr lang="en-US" sz="4000" dirty="0" smtClean="0">
                <a:solidFill>
                  <a:schemeClr val="tx2"/>
                </a:solidFill>
              </a:rPr>
              <a:t>Management Approach</a:t>
            </a:r>
            <a:endParaRPr lang="en-US" sz="4000" dirty="0">
              <a:solidFill>
                <a:schemeClr val="tx2"/>
              </a:solidFill>
            </a:endParaRPr>
          </a:p>
        </p:txBody>
      </p:sp>
      <p:sp>
        <p:nvSpPr>
          <p:cNvPr id="3" name="Date Placeholder 3"/>
          <p:cNvSpPr txBox="1">
            <a:spLocks/>
          </p:cNvSpPr>
          <p:nvPr/>
        </p:nvSpPr>
        <p:spPr>
          <a:xfrm>
            <a:off x="0" y="6405563"/>
            <a:ext cx="2133600" cy="32385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defRPr/>
            </a:pPr>
            <a:fld id="{2C50CC95-E9CA-44E5-A879-4E5AE6948307}" type="datetime1">
              <a:rPr lang="en-US" sz="1000" smtClean="0">
                <a:solidFill>
                  <a:schemeClr val="bg1"/>
                </a:solidFill>
              </a:rPr>
              <a:pPr>
                <a:defRPr/>
              </a:pPr>
              <a:t>12/11/2020</a:t>
            </a:fld>
            <a:endParaRPr lang="en-US" sz="1000" dirty="0">
              <a:solidFill>
                <a:schemeClr val="bg1"/>
              </a:solidFill>
            </a:endParaRPr>
          </a:p>
        </p:txBody>
      </p:sp>
    </p:spTree>
    <p:extLst>
      <p:ext uri="{BB962C8B-B14F-4D97-AF65-F5344CB8AC3E}">
        <p14:creationId xmlns:p14="http://schemas.microsoft.com/office/powerpoint/2010/main" val="24391923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Summary of Systemic Safety Management Approach</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0" y="1106917"/>
            <a:ext cx="9088949" cy="5557726"/>
          </a:xfrm>
        </p:spPr>
        <p:txBody>
          <a:bodyPr>
            <a:normAutofit/>
          </a:bodyPr>
          <a:lstStyle/>
          <a:p>
            <a:r>
              <a:rPr lang="en-US" sz="2400" dirty="0" smtClean="0"/>
              <a:t>Primary advantages of implementing systemic safety:</a:t>
            </a:r>
            <a:endParaRPr lang="en-US" sz="1800" dirty="0"/>
          </a:p>
          <a:p>
            <a:pPr lvl="1"/>
            <a:r>
              <a:rPr lang="en-US" dirty="0" smtClean="0"/>
              <a:t>Can </a:t>
            </a:r>
            <a:r>
              <a:rPr lang="en-US" dirty="0"/>
              <a:t>be </a:t>
            </a:r>
            <a:r>
              <a:rPr lang="en-US" dirty="0" smtClean="0"/>
              <a:t>implemented in </a:t>
            </a:r>
            <a:r>
              <a:rPr lang="en-US" dirty="0"/>
              <a:t>absence of high-quality crash </a:t>
            </a:r>
            <a:r>
              <a:rPr lang="en-US" dirty="0" smtClean="0"/>
              <a:t>data</a:t>
            </a:r>
          </a:p>
          <a:p>
            <a:pPr lvl="1"/>
            <a:r>
              <a:rPr lang="en-US" dirty="0" smtClean="0"/>
              <a:t>Countermeasures </a:t>
            </a:r>
            <a:r>
              <a:rPr lang="en-US" dirty="0"/>
              <a:t>can be programmed for implementation at locations </a:t>
            </a:r>
            <a:r>
              <a:rPr lang="en-US" dirty="0" smtClean="0"/>
              <a:t>without crash history</a:t>
            </a:r>
          </a:p>
          <a:p>
            <a:pPr lvl="1"/>
            <a:r>
              <a:rPr lang="en-US" dirty="0" smtClean="0"/>
              <a:t>Crash </a:t>
            </a:r>
            <a:r>
              <a:rPr lang="en-US" dirty="0"/>
              <a:t>types that occur with high frequency but are dispersed across </a:t>
            </a:r>
            <a:r>
              <a:rPr lang="en-US" dirty="0" smtClean="0"/>
              <a:t>network </a:t>
            </a:r>
            <a:r>
              <a:rPr lang="en-US" dirty="0"/>
              <a:t>can be </a:t>
            </a:r>
            <a:r>
              <a:rPr lang="en-US" dirty="0" smtClean="0"/>
              <a:t>remedied</a:t>
            </a:r>
          </a:p>
          <a:p>
            <a:pPr lvl="1"/>
            <a:r>
              <a:rPr lang="en-US" dirty="0"/>
              <a:t>D</a:t>
            </a:r>
            <a:r>
              <a:rPr lang="en-US" dirty="0" smtClean="0"/>
              <a:t>ata-driven </a:t>
            </a:r>
            <a:r>
              <a:rPr lang="en-US" dirty="0"/>
              <a:t>approach </a:t>
            </a:r>
            <a:r>
              <a:rPr lang="en-US" dirty="0" smtClean="0"/>
              <a:t>adaptable </a:t>
            </a:r>
            <a:r>
              <a:rPr lang="en-US" dirty="0"/>
              <a:t>based on available </a:t>
            </a:r>
            <a:r>
              <a:rPr lang="en-US" dirty="0" smtClean="0"/>
              <a:t>data</a:t>
            </a:r>
          </a:p>
          <a:p>
            <a:r>
              <a:rPr lang="en-US" sz="2400" dirty="0"/>
              <a:t>Common target crash types:</a:t>
            </a:r>
          </a:p>
          <a:p>
            <a:pPr lvl="1"/>
            <a:r>
              <a:rPr lang="en-US" dirty="0"/>
              <a:t>Lane departure</a:t>
            </a:r>
          </a:p>
          <a:p>
            <a:pPr lvl="1"/>
            <a:r>
              <a:rPr lang="en-US" dirty="0"/>
              <a:t>Rollover</a:t>
            </a:r>
          </a:p>
          <a:p>
            <a:pPr lvl="1"/>
            <a:r>
              <a:rPr lang="en-US" dirty="0"/>
              <a:t>Fixed object</a:t>
            </a:r>
          </a:p>
          <a:p>
            <a:pPr lvl="1"/>
            <a:r>
              <a:rPr lang="en-US" dirty="0"/>
              <a:t>Head on</a:t>
            </a:r>
          </a:p>
          <a:p>
            <a:pPr lvl="1"/>
            <a:r>
              <a:rPr lang="en-US" dirty="0"/>
              <a:t>Angle</a:t>
            </a:r>
          </a:p>
          <a:p>
            <a:endParaRPr lang="en-US" sz="2400" dirty="0" smtClean="0"/>
          </a:p>
        </p:txBody>
      </p:sp>
      <p:sp>
        <p:nvSpPr>
          <p:cNvPr id="7" name="Content Placeholder 2"/>
          <p:cNvSpPr txBox="1">
            <a:spLocks/>
          </p:cNvSpPr>
          <p:nvPr/>
        </p:nvSpPr>
        <p:spPr bwMode="auto">
          <a:xfrm>
            <a:off x="2375029" y="3621593"/>
            <a:ext cx="5430858" cy="212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endParaRPr lang="en-US" sz="2400" dirty="0" smtClean="0"/>
          </a:p>
          <a:p>
            <a:pPr lvl="3"/>
            <a:r>
              <a:rPr lang="en-US" dirty="0"/>
              <a:t>Speed-related</a:t>
            </a:r>
          </a:p>
          <a:p>
            <a:pPr lvl="3"/>
            <a:r>
              <a:rPr lang="en-US" dirty="0" smtClean="0"/>
              <a:t>Impaired driving</a:t>
            </a:r>
          </a:p>
          <a:p>
            <a:pPr lvl="3"/>
            <a:r>
              <a:rPr lang="en-US" dirty="0" smtClean="0"/>
              <a:t>Young/elderly driver involved</a:t>
            </a:r>
          </a:p>
          <a:p>
            <a:pPr lvl="3"/>
            <a:r>
              <a:rPr lang="en-US" dirty="0" smtClean="0"/>
              <a:t>Pedestrians/bicyclists</a:t>
            </a:r>
          </a:p>
          <a:p>
            <a:pPr lvl="3"/>
            <a:r>
              <a:rPr lang="en-US" dirty="0" smtClean="0"/>
              <a:t>Nighttime</a:t>
            </a:r>
          </a:p>
        </p:txBody>
      </p:sp>
    </p:spTree>
    <p:extLst>
      <p:ext uri="{BB962C8B-B14F-4D97-AF65-F5344CB8AC3E}">
        <p14:creationId xmlns:p14="http://schemas.microsoft.com/office/powerpoint/2010/main" val="34879733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Summary of Systemic Safety Management Approach </a:t>
            </a:r>
            <a:r>
              <a:rPr lang="en-US" dirty="0" smtClean="0"/>
              <a:t>(cont’d)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55050" y="1106917"/>
            <a:ext cx="9088949" cy="5557726"/>
          </a:xfrm>
        </p:spPr>
        <p:txBody>
          <a:bodyPr>
            <a:normAutofit/>
          </a:bodyPr>
          <a:lstStyle/>
          <a:p>
            <a:r>
              <a:rPr lang="en-US" sz="2400" dirty="0" smtClean="0"/>
              <a:t>Common focus facility types:</a:t>
            </a:r>
            <a:endParaRPr lang="en-US" sz="2400" dirty="0"/>
          </a:p>
          <a:p>
            <a:pPr lvl="1"/>
            <a:r>
              <a:rPr lang="en-US" dirty="0"/>
              <a:t>Rural freeways</a:t>
            </a:r>
          </a:p>
          <a:p>
            <a:pPr lvl="1"/>
            <a:r>
              <a:rPr lang="en-US" dirty="0"/>
              <a:t>Rural multilane highways</a:t>
            </a:r>
          </a:p>
          <a:p>
            <a:pPr lvl="1"/>
            <a:r>
              <a:rPr lang="en-US" dirty="0"/>
              <a:t>Rural two-lane roads</a:t>
            </a:r>
          </a:p>
          <a:p>
            <a:pPr lvl="1"/>
            <a:r>
              <a:rPr lang="en-US" dirty="0"/>
              <a:t>Rural roads with pavement width less than 24 </a:t>
            </a:r>
            <a:r>
              <a:rPr lang="en-US" dirty="0" err="1"/>
              <a:t>ft</a:t>
            </a:r>
            <a:endParaRPr lang="en-US" dirty="0"/>
          </a:p>
          <a:p>
            <a:pPr lvl="1"/>
            <a:r>
              <a:rPr lang="en-US" dirty="0" smtClean="0"/>
              <a:t>Horizontal </a:t>
            </a:r>
            <a:r>
              <a:rPr lang="en-US" dirty="0"/>
              <a:t>curves on rural, two-lane roads</a:t>
            </a:r>
          </a:p>
          <a:p>
            <a:pPr lvl="1"/>
            <a:r>
              <a:rPr lang="en-US" dirty="0" smtClean="0"/>
              <a:t>Rural </a:t>
            </a:r>
            <a:r>
              <a:rPr lang="en-US" dirty="0"/>
              <a:t>local </a:t>
            </a:r>
            <a:r>
              <a:rPr lang="en-US" dirty="0" smtClean="0"/>
              <a:t>roads</a:t>
            </a:r>
          </a:p>
          <a:p>
            <a:pPr lvl="1"/>
            <a:r>
              <a:rPr lang="en-US" dirty="0"/>
              <a:t>Low-volume local roads</a:t>
            </a:r>
          </a:p>
          <a:p>
            <a:pPr lvl="1"/>
            <a:r>
              <a:rPr lang="en-US" dirty="0" smtClean="0"/>
              <a:t>Unpaved roads</a:t>
            </a:r>
          </a:p>
          <a:p>
            <a:pPr lvl="1"/>
            <a:r>
              <a:rPr lang="en-US" dirty="0" smtClean="0"/>
              <a:t>Signalized </a:t>
            </a:r>
            <a:r>
              <a:rPr lang="en-US" dirty="0"/>
              <a:t>and stop-controlled intersections</a:t>
            </a:r>
          </a:p>
          <a:p>
            <a:pPr lvl="1"/>
            <a:endParaRPr lang="en-US" dirty="0"/>
          </a:p>
          <a:p>
            <a:pPr lvl="1"/>
            <a:endParaRPr lang="en-US" dirty="0"/>
          </a:p>
          <a:p>
            <a:endParaRPr lang="en-US" sz="2400" dirty="0" smtClean="0"/>
          </a:p>
        </p:txBody>
      </p:sp>
    </p:spTree>
    <p:extLst>
      <p:ext uri="{BB962C8B-B14F-4D97-AF65-F5344CB8AC3E}">
        <p14:creationId xmlns:p14="http://schemas.microsoft.com/office/powerpoint/2010/main" val="24777069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Summary of Systemic Safety Management </a:t>
            </a:r>
            <a:r>
              <a:rPr lang="en-US" dirty="0" smtClean="0"/>
              <a:t>Approach (cont’d)</a:t>
            </a:r>
            <a:endParaRPr lang="en-US" dirty="0"/>
          </a:p>
        </p:txBody>
      </p:sp>
      <p:sp>
        <p:nvSpPr>
          <p:cNvPr id="3" name="Content Placeholder 2"/>
          <p:cNvSpPr>
            <a:spLocks noGrp="1"/>
          </p:cNvSpPr>
          <p:nvPr>
            <p:ph sz="half" idx="1"/>
          </p:nvPr>
        </p:nvSpPr>
        <p:spPr>
          <a:xfrm>
            <a:off x="222423" y="1013012"/>
            <a:ext cx="86929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6925" y="1106917"/>
            <a:ext cx="8908476" cy="5557726"/>
          </a:xfrm>
        </p:spPr>
        <p:txBody>
          <a:bodyPr>
            <a:normAutofit/>
          </a:bodyPr>
          <a:lstStyle/>
          <a:p>
            <a:r>
              <a:rPr lang="en-US" sz="2400" dirty="0" smtClean="0"/>
              <a:t>Common countermeasures implemented as part of systemic safety</a:t>
            </a: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4105076636"/>
              </p:ext>
            </p:extLst>
          </p:nvPr>
        </p:nvGraphicFramePr>
        <p:xfrm>
          <a:off x="332150" y="2029968"/>
          <a:ext cx="8500954" cy="4053840"/>
        </p:xfrm>
        <a:graphic>
          <a:graphicData uri="http://schemas.openxmlformats.org/drawingml/2006/table">
            <a:tbl>
              <a:tblPr firstRow="1" firstCol="1" bandRow="1">
                <a:tableStyleId>{5C22544A-7EE6-4342-B048-85BDC9FD1C3A}</a:tableStyleId>
              </a:tblPr>
              <a:tblGrid>
                <a:gridCol w="2116157">
                  <a:extLst>
                    <a:ext uri="{9D8B030D-6E8A-4147-A177-3AD203B41FA5}">
                      <a16:colId xmlns:a16="http://schemas.microsoft.com/office/drawing/2014/main" val="904274786"/>
                    </a:ext>
                  </a:extLst>
                </a:gridCol>
                <a:gridCol w="6384797">
                  <a:extLst>
                    <a:ext uri="{9D8B030D-6E8A-4147-A177-3AD203B41FA5}">
                      <a16:colId xmlns:a16="http://schemas.microsoft.com/office/drawing/2014/main" val="2657824776"/>
                    </a:ext>
                  </a:extLst>
                </a:gridCol>
              </a:tblGrid>
              <a:tr h="207056">
                <a:tc>
                  <a:txBody>
                    <a:bodyPr/>
                    <a:lstStyle/>
                    <a:p>
                      <a:pPr marL="0" marR="0" algn="ctr">
                        <a:spcBef>
                          <a:spcPts val="0"/>
                        </a:spcBef>
                        <a:spcAft>
                          <a:spcPts val="0"/>
                        </a:spcAft>
                      </a:pPr>
                      <a:r>
                        <a:rPr lang="en-US" sz="1400" dirty="0">
                          <a:effectLst/>
                        </a:rPr>
                        <a:t>Context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0" marR="0" algn="ctr">
                        <a:spcBef>
                          <a:spcPts val="0"/>
                        </a:spcBef>
                        <a:spcAft>
                          <a:spcPts val="0"/>
                        </a:spcAft>
                      </a:pPr>
                      <a:r>
                        <a:rPr lang="en-US" sz="1400">
                          <a:effectLst/>
                        </a:rPr>
                        <a:t>Common Countermeasures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359555206"/>
                  </a:ext>
                </a:extLst>
              </a:tr>
              <a:tr h="2070562">
                <a:tc>
                  <a:txBody>
                    <a:bodyPr/>
                    <a:lstStyle/>
                    <a:p>
                      <a:pPr marL="0" marR="0">
                        <a:spcBef>
                          <a:spcPts val="0"/>
                        </a:spcBef>
                        <a:spcAft>
                          <a:spcPts val="0"/>
                        </a:spcAft>
                      </a:pPr>
                      <a:r>
                        <a:rPr lang="en-US" sz="1400" dirty="0">
                          <a:effectLst/>
                        </a:rPr>
                        <a:t>Roadway segments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342900" marR="0" lvl="0" indent="-342900">
                        <a:spcBef>
                          <a:spcPts val="0"/>
                        </a:spcBef>
                        <a:spcAft>
                          <a:spcPts val="0"/>
                        </a:spcAft>
                        <a:buFont typeface="Arial" panose="020B0604020202020204" pitchFamily="34" charset="0"/>
                        <a:buChar char="•"/>
                      </a:pPr>
                      <a:r>
                        <a:rPr lang="en-US" sz="1400" dirty="0">
                          <a:effectLst/>
                        </a:rPr>
                        <a:t>Rumble strips (both shoulder and centerline)</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Cable median barrier</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err="1">
                          <a:effectLst/>
                        </a:rPr>
                        <a:t>SafetyEdge</a:t>
                      </a:r>
                      <a:r>
                        <a:rPr lang="en-US" sz="1400" baseline="30000" dirty="0" err="1">
                          <a:effectLst/>
                        </a:rPr>
                        <a:t>SM</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High friction surface treatments</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Enhanced pavement markings</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Curve warning signs</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Chevrons/delineators</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Lane/shoulder widening</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Speed feedback signs</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Tree/clear zone removal</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2974749966"/>
                  </a:ext>
                </a:extLst>
              </a:tr>
              <a:tr h="1656450">
                <a:tc>
                  <a:txBody>
                    <a:bodyPr/>
                    <a:lstStyle/>
                    <a:p>
                      <a:pPr marL="0" marR="0">
                        <a:spcBef>
                          <a:spcPts val="0"/>
                        </a:spcBef>
                        <a:spcAft>
                          <a:spcPts val="0"/>
                        </a:spcAft>
                      </a:pPr>
                      <a:r>
                        <a:rPr lang="en-US" sz="1400">
                          <a:effectLst/>
                        </a:rPr>
                        <a:t>Intersections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tc>
                  <a:txBody>
                    <a:bodyPr/>
                    <a:lstStyle/>
                    <a:p>
                      <a:pPr marL="342900" marR="0" lvl="0" indent="-342900">
                        <a:spcBef>
                          <a:spcPts val="0"/>
                        </a:spcBef>
                        <a:spcAft>
                          <a:spcPts val="0"/>
                        </a:spcAft>
                        <a:buFont typeface="Arial" panose="020B0604020202020204" pitchFamily="34" charset="0"/>
                        <a:buChar char="•"/>
                      </a:pPr>
                      <a:r>
                        <a:rPr lang="en-US" sz="1400" dirty="0">
                          <a:effectLst/>
                        </a:rPr>
                        <a:t>Signal </a:t>
                      </a:r>
                      <a:r>
                        <a:rPr lang="en-US" sz="1400" dirty="0" err="1">
                          <a:effectLst/>
                        </a:rPr>
                        <a:t>backplates</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Crosswalk enhancements – striping, signing, </a:t>
                      </a:r>
                      <a:r>
                        <a:rPr lang="en-US" sz="1400" dirty="0" smtClean="0">
                          <a:effectLst/>
                        </a:rPr>
                        <a:t>rectangular rapid flashing </a:t>
                      </a:r>
                      <a:r>
                        <a:rPr lang="en-US" sz="1400" dirty="0">
                          <a:effectLst/>
                        </a:rPr>
                        <a:t>beacons</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smtClean="0">
                          <a:effectLst/>
                        </a:rPr>
                        <a:t>Countdown pedestrian signals</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Pedestrian refuge islands </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Curb extensions</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Reflective strips on sign posts</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smtClean="0">
                          <a:effectLst/>
                        </a:rPr>
                        <a:t>Mini-roundabouts</a:t>
                      </a:r>
                      <a:endParaRPr lang="en-US" sz="2800" dirty="0">
                        <a:effectLst/>
                      </a:endParaRPr>
                    </a:p>
                    <a:p>
                      <a:pPr marL="342900" marR="0" lvl="0" indent="-342900">
                        <a:spcBef>
                          <a:spcPts val="0"/>
                        </a:spcBef>
                        <a:spcAft>
                          <a:spcPts val="0"/>
                        </a:spcAft>
                        <a:buFont typeface="Arial" panose="020B0604020202020204" pitchFamily="34" charset="0"/>
                        <a:buChar char="•"/>
                      </a:pPr>
                      <a:r>
                        <a:rPr lang="en-US" sz="1400" dirty="0">
                          <a:effectLst/>
                        </a:rPr>
                        <a:t>Lighting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chor="ctr"/>
                </a:tc>
                <a:extLst>
                  <a:ext uri="{0D108BD9-81ED-4DB2-BD59-A6C34878D82A}">
                    <a16:rowId xmlns:a16="http://schemas.microsoft.com/office/drawing/2014/main" val="3863785656"/>
                  </a:ext>
                </a:extLst>
              </a:tr>
            </a:tbl>
          </a:graphicData>
        </a:graphic>
      </p:graphicFrame>
    </p:spTree>
    <p:extLst>
      <p:ext uri="{BB962C8B-B14F-4D97-AF65-F5344CB8AC3E}">
        <p14:creationId xmlns:p14="http://schemas.microsoft.com/office/powerpoint/2010/main" val="9763903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Summary of Systemic Safety Management </a:t>
            </a:r>
            <a:r>
              <a:rPr lang="en-US" dirty="0" smtClean="0"/>
              <a:t>Approach (cont’d)</a:t>
            </a:r>
            <a:endParaRPr lang="en-US" dirty="0"/>
          </a:p>
        </p:txBody>
      </p:sp>
      <p:sp>
        <p:nvSpPr>
          <p:cNvPr id="3" name="Content Placeholder 2"/>
          <p:cNvSpPr>
            <a:spLocks noGrp="1"/>
          </p:cNvSpPr>
          <p:nvPr>
            <p:ph sz="half" idx="1"/>
          </p:nvPr>
        </p:nvSpPr>
        <p:spPr>
          <a:xfrm>
            <a:off x="222423" y="1013012"/>
            <a:ext cx="8921577" cy="5113151"/>
          </a:xfrm>
        </p:spPr>
        <p:txBody>
          <a:bodyPr>
            <a:normAutofit lnSpcReduction="10000"/>
          </a:bodyPr>
          <a:lstStyle/>
          <a:p>
            <a:r>
              <a:rPr lang="en-US" sz="2400" dirty="0" smtClean="0"/>
              <a:t>Application of FHWA </a:t>
            </a:r>
            <a:r>
              <a:rPr lang="en-US" sz="2400" i="1" dirty="0" smtClean="0"/>
              <a:t>Systemic Safety Project Selection Tool</a:t>
            </a:r>
          </a:p>
          <a:p>
            <a:pPr lvl="1"/>
            <a:r>
              <a:rPr lang="en-US" sz="2400" dirty="0" smtClean="0"/>
              <a:t>Least complex</a:t>
            </a:r>
          </a:p>
          <a:p>
            <a:pPr lvl="1"/>
            <a:r>
              <a:rPr lang="en-US" sz="2400" dirty="0" smtClean="0"/>
              <a:t>Most adaptable</a:t>
            </a:r>
          </a:p>
          <a:p>
            <a:endParaRPr lang="en-US" sz="2400" dirty="0" smtClean="0"/>
          </a:p>
          <a:p>
            <a:r>
              <a:rPr lang="en-US" sz="2400" dirty="0" smtClean="0"/>
              <a:t>Application of SPFs for systemic safety</a:t>
            </a:r>
          </a:p>
          <a:p>
            <a:pPr lvl="1"/>
            <a:r>
              <a:rPr lang="en-US" sz="2400" dirty="0" smtClean="0"/>
              <a:t>Requires high-quality datasets</a:t>
            </a:r>
          </a:p>
          <a:p>
            <a:pPr lvl="1"/>
            <a:r>
              <a:rPr lang="en-US" sz="2400" dirty="0" smtClean="0"/>
              <a:t>Most direct and comprehensive existing software is Safety Analyst</a:t>
            </a:r>
          </a:p>
          <a:p>
            <a:endParaRPr lang="en-US" sz="2400" dirty="0" smtClean="0"/>
          </a:p>
          <a:p>
            <a:r>
              <a:rPr lang="en-US" sz="2400" dirty="0" smtClean="0"/>
              <a:t>Application of </a:t>
            </a:r>
            <a:r>
              <a:rPr lang="en-US" sz="2400" dirty="0" err="1" smtClean="0"/>
              <a:t>usRAP</a:t>
            </a:r>
            <a:r>
              <a:rPr lang="en-US" sz="2400" dirty="0" smtClean="0"/>
              <a:t> methodology and </a:t>
            </a:r>
            <a:r>
              <a:rPr lang="en-US" sz="2400" dirty="0" err="1" smtClean="0"/>
              <a:t>ViDA</a:t>
            </a:r>
            <a:r>
              <a:rPr lang="en-US" sz="2400" dirty="0" smtClean="0"/>
              <a:t> software</a:t>
            </a:r>
          </a:p>
          <a:p>
            <a:pPr lvl="1"/>
            <a:r>
              <a:rPr lang="en-US" sz="2400" dirty="0">
                <a:ea typeface="MS PGothic" pitchFamily="34" charset="-128"/>
                <a:cs typeface="MS PGothic" charset="0"/>
              </a:rPr>
              <a:t>Unique in that it is </a:t>
            </a:r>
            <a:r>
              <a:rPr lang="en-US" sz="2400" dirty="0" smtClean="0">
                <a:ea typeface="MS PGothic" pitchFamily="34" charset="-128"/>
                <a:cs typeface="MS PGothic" charset="0"/>
              </a:rPr>
              <a:t>most </a:t>
            </a:r>
            <a:r>
              <a:rPr lang="en-US" sz="2400" dirty="0">
                <a:ea typeface="MS PGothic" pitchFamily="34" charset="-128"/>
                <a:cs typeface="MS PGothic" charset="0"/>
              </a:rPr>
              <a:t>defined methodological </a:t>
            </a:r>
            <a:r>
              <a:rPr lang="en-US" sz="2400" dirty="0" smtClean="0">
                <a:ea typeface="MS PGothic" pitchFamily="34" charset="-128"/>
                <a:cs typeface="MS PGothic" charset="0"/>
              </a:rPr>
              <a:t>approach yet is still adaptable </a:t>
            </a:r>
            <a:r>
              <a:rPr lang="en-US" sz="2400" dirty="0">
                <a:ea typeface="MS PGothic" pitchFamily="34" charset="-128"/>
                <a:cs typeface="MS PGothic" charset="0"/>
              </a:rPr>
              <a:t>for </a:t>
            </a:r>
            <a:r>
              <a:rPr lang="en-US" sz="2400" dirty="0" smtClean="0">
                <a:ea typeface="MS PGothic" pitchFamily="34" charset="-128"/>
                <a:cs typeface="MS PGothic" charset="0"/>
              </a:rPr>
              <a:t>use</a:t>
            </a:r>
          </a:p>
          <a:p>
            <a:pPr lvl="1"/>
            <a:r>
              <a:rPr lang="en-US" sz="2400" dirty="0" smtClean="0">
                <a:ea typeface="MS PGothic" pitchFamily="34" charset="-128"/>
                <a:cs typeface="MS PGothic" charset="0"/>
              </a:rPr>
              <a:t>Tools available to develop required datasets</a:t>
            </a:r>
            <a:endParaRPr lang="en-US" sz="2400" dirty="0">
              <a:ea typeface="MS PGothic" pitchFamily="34" charset="-128"/>
              <a:cs typeface="MS PGothic" charset="0"/>
            </a:endParaRPr>
          </a:p>
          <a:p>
            <a:pPr marL="0" indent="0">
              <a:buNone/>
            </a:pPr>
            <a:endParaRPr lang="en-US" sz="2400"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Tree>
    <p:extLst>
      <p:ext uri="{BB962C8B-B14F-4D97-AF65-F5344CB8AC3E}">
        <p14:creationId xmlns:p14="http://schemas.microsoft.com/office/powerpoint/2010/main" val="17875815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Summary of Systemic Safety Management </a:t>
            </a:r>
            <a:r>
              <a:rPr lang="en-US" dirty="0" smtClean="0"/>
              <a:t>Approach (cont’d)</a:t>
            </a:r>
            <a:endParaRPr lang="en-US" dirty="0"/>
          </a:p>
        </p:txBody>
      </p:sp>
      <p:sp>
        <p:nvSpPr>
          <p:cNvPr id="3" name="Content Placeholder 2"/>
          <p:cNvSpPr>
            <a:spLocks noGrp="1"/>
          </p:cNvSpPr>
          <p:nvPr>
            <p:ph sz="half" idx="1"/>
          </p:nvPr>
        </p:nvSpPr>
        <p:spPr>
          <a:xfrm>
            <a:off x="222423" y="1013012"/>
            <a:ext cx="8921577" cy="5113151"/>
          </a:xfrm>
        </p:spPr>
        <p:txBody>
          <a:bodyPr>
            <a:normAutofit/>
          </a:bodyPr>
          <a:lstStyle/>
          <a:p>
            <a:r>
              <a:rPr lang="en-US" dirty="0"/>
              <a:t>S</a:t>
            </a:r>
            <a:r>
              <a:rPr lang="en-US" dirty="0" smtClean="0"/>
              <a:t>ystemic </a:t>
            </a:r>
            <a:r>
              <a:rPr lang="en-US" dirty="0"/>
              <a:t>safety management programs are most commonly analyzed using:</a:t>
            </a:r>
          </a:p>
          <a:p>
            <a:pPr lvl="1"/>
            <a:r>
              <a:rPr lang="en-US" dirty="0"/>
              <a:t>Trend analysis</a:t>
            </a:r>
          </a:p>
          <a:p>
            <a:pPr lvl="1"/>
            <a:r>
              <a:rPr lang="en-US" dirty="0"/>
              <a:t>Simple before-after study </a:t>
            </a:r>
            <a:r>
              <a:rPr lang="en-US" dirty="0" smtClean="0"/>
              <a:t>method</a:t>
            </a:r>
            <a:endParaRPr lang="en-US" dirty="0"/>
          </a:p>
          <a:p>
            <a:pPr lvl="1"/>
            <a:r>
              <a:rPr lang="en-US" dirty="0"/>
              <a:t>Shift of proportions method</a:t>
            </a:r>
          </a:p>
          <a:p>
            <a:pPr lvl="1"/>
            <a:r>
              <a:rPr lang="en-US" dirty="0"/>
              <a:t>Empirical-Bayes before-after study </a:t>
            </a:r>
            <a:r>
              <a:rPr lang="en-US" dirty="0" smtClean="0"/>
              <a:t>method</a:t>
            </a:r>
          </a:p>
          <a:p>
            <a:endParaRPr lang="en-US" dirty="0" smtClean="0"/>
          </a:p>
          <a:p>
            <a:r>
              <a:rPr lang="en-US" dirty="0" smtClean="0"/>
              <a:t>Evaluation results should be tailored to meet needs of target audience</a:t>
            </a:r>
            <a:endParaRPr lang="en-US" dirty="0"/>
          </a:p>
          <a:p>
            <a:pPr marL="0" indent="0">
              <a:buNone/>
            </a:pPr>
            <a:endParaRPr lang="en-US" sz="2400"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Tree>
    <p:extLst>
      <p:ext uri="{BB962C8B-B14F-4D97-AF65-F5344CB8AC3E}">
        <p14:creationId xmlns:p14="http://schemas.microsoft.com/office/powerpoint/2010/main" val="17204505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1031" y="1606545"/>
            <a:ext cx="7029488" cy="707886"/>
          </a:xfrm>
          <a:prstGeom prst="rect">
            <a:avLst/>
          </a:prstGeom>
          <a:noFill/>
        </p:spPr>
        <p:txBody>
          <a:bodyPr wrap="none" rtlCol="0">
            <a:spAutoFit/>
          </a:bodyPr>
          <a:lstStyle/>
          <a:p>
            <a:pPr algn="ctr"/>
            <a:r>
              <a:rPr lang="en-US" sz="4000" dirty="0" smtClean="0">
                <a:solidFill>
                  <a:schemeClr val="tx2"/>
                </a:solidFill>
              </a:rPr>
              <a:t>Primary Products of Research</a:t>
            </a:r>
            <a:endParaRPr lang="en-US" sz="4000" dirty="0">
              <a:solidFill>
                <a:schemeClr val="tx2"/>
              </a:solidFill>
            </a:endParaRPr>
          </a:p>
        </p:txBody>
      </p:sp>
      <p:sp>
        <p:nvSpPr>
          <p:cNvPr id="3" name="Date Placeholder 3"/>
          <p:cNvSpPr txBox="1">
            <a:spLocks/>
          </p:cNvSpPr>
          <p:nvPr/>
        </p:nvSpPr>
        <p:spPr>
          <a:xfrm>
            <a:off x="0" y="6405563"/>
            <a:ext cx="2133600" cy="32385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defRPr/>
            </a:pPr>
            <a:fld id="{2C50CC95-E9CA-44E5-A879-4E5AE6948307}" type="datetime1">
              <a:rPr lang="en-US" sz="1000" smtClean="0">
                <a:solidFill>
                  <a:schemeClr val="bg1"/>
                </a:solidFill>
              </a:rPr>
              <a:pPr>
                <a:defRPr/>
              </a:pPr>
              <a:t>12/11/2020</a:t>
            </a:fld>
            <a:endParaRPr lang="en-US" sz="1000" dirty="0">
              <a:solidFill>
                <a:schemeClr val="bg1"/>
              </a:solidFill>
            </a:endParaRPr>
          </a:p>
        </p:txBody>
      </p:sp>
    </p:spTree>
    <p:extLst>
      <p:ext uri="{BB962C8B-B14F-4D97-AF65-F5344CB8AC3E}">
        <p14:creationId xmlns:p14="http://schemas.microsoft.com/office/powerpoint/2010/main" val="3300931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Six-Step Safety Management Process (HSM)</a:t>
            </a:r>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pic>
        <p:nvPicPr>
          <p:cNvPr id="7" name="Picture 6"/>
          <p:cNvPicPr>
            <a:picLocks noChangeAspect="1"/>
          </p:cNvPicPr>
          <p:nvPr/>
        </p:nvPicPr>
        <p:blipFill>
          <a:blip r:embed="rId3"/>
          <a:stretch>
            <a:fillRect/>
          </a:stretch>
        </p:blipFill>
        <p:spPr>
          <a:xfrm>
            <a:off x="1225006" y="807018"/>
            <a:ext cx="6693988" cy="5419814"/>
          </a:xfrm>
          <a:prstGeom prst="rect">
            <a:avLst/>
          </a:prstGeom>
        </p:spPr>
      </p:pic>
      <p:sp>
        <p:nvSpPr>
          <p:cNvPr id="8" name="Rectangle 7"/>
          <p:cNvSpPr/>
          <p:nvPr/>
        </p:nvSpPr>
        <p:spPr>
          <a:xfrm>
            <a:off x="926069" y="754262"/>
            <a:ext cx="7303532" cy="5528205"/>
          </a:xfrm>
          <a:prstGeom prst="rect">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0456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Primary Products of Research</a:t>
            </a:r>
            <a:endParaRPr lang="en-US" dirty="0"/>
          </a:p>
        </p:txBody>
      </p:sp>
      <p:sp>
        <p:nvSpPr>
          <p:cNvPr id="3" name="Content Placeholder 2"/>
          <p:cNvSpPr>
            <a:spLocks noGrp="1"/>
          </p:cNvSpPr>
          <p:nvPr>
            <p:ph sz="half" idx="1"/>
          </p:nvPr>
        </p:nvSpPr>
        <p:spPr>
          <a:xfrm>
            <a:off x="222423" y="1013012"/>
            <a:ext cx="4932673" cy="5113151"/>
          </a:xfrm>
        </p:spPr>
        <p:txBody>
          <a:bodyPr>
            <a:normAutofit/>
          </a:bodyPr>
          <a:lstStyle/>
          <a:p>
            <a:r>
              <a:rPr lang="en-US" dirty="0" smtClean="0"/>
              <a:t>Guidance document</a:t>
            </a:r>
          </a:p>
          <a:p>
            <a:endParaRPr lang="en-US" sz="1000" dirty="0" smtClean="0"/>
          </a:p>
          <a:p>
            <a:r>
              <a:rPr lang="en-US" dirty="0" smtClean="0"/>
              <a:t>Final report</a:t>
            </a:r>
          </a:p>
          <a:p>
            <a:pPr lvl="0"/>
            <a:endParaRPr lang="en-US" sz="1000" dirty="0" smtClean="0"/>
          </a:p>
          <a:p>
            <a:pPr lvl="0"/>
            <a:r>
              <a:rPr lang="en-US" dirty="0" smtClean="0"/>
              <a:t>Two-page </a:t>
            </a:r>
            <a:r>
              <a:rPr lang="en-US" dirty="0"/>
              <a:t>flyer to serve as marketing material to </a:t>
            </a:r>
            <a:r>
              <a:rPr lang="en-US" dirty="0" smtClean="0"/>
              <a:t>promote </a:t>
            </a:r>
            <a:r>
              <a:rPr lang="en-US" dirty="0"/>
              <a:t>implementation of quantitative approaches to systemic safety </a:t>
            </a:r>
            <a:r>
              <a:rPr lang="en-US" dirty="0" smtClean="0"/>
              <a:t>analysis</a:t>
            </a:r>
          </a:p>
          <a:p>
            <a:pPr lvl="0"/>
            <a:endParaRPr lang="en-US" sz="1000" dirty="0" smtClean="0"/>
          </a:p>
          <a:p>
            <a:pPr lvl="0"/>
            <a:r>
              <a:rPr lang="en-US" dirty="0" smtClean="0"/>
              <a:t>Two-page </a:t>
            </a:r>
            <a:r>
              <a:rPr lang="en-US" dirty="0"/>
              <a:t>document to highlight </a:t>
            </a:r>
            <a:r>
              <a:rPr lang="en-US" dirty="0" smtClean="0"/>
              <a:t>benefits </a:t>
            </a:r>
            <a:r>
              <a:rPr lang="en-US" dirty="0"/>
              <a:t>of systemic safety analysis to decision </a:t>
            </a:r>
            <a:r>
              <a:rPr lang="en-US" dirty="0" smtClean="0"/>
              <a:t>makers</a:t>
            </a:r>
          </a:p>
          <a:p>
            <a:pPr lvl="0"/>
            <a:endParaRPr lang="en-US" sz="1000" dirty="0" smtClean="0"/>
          </a:p>
          <a:p>
            <a:pPr lvl="0"/>
            <a:r>
              <a:rPr lang="en-US" dirty="0" smtClean="0"/>
              <a:t>Technical </a:t>
            </a:r>
            <a:r>
              <a:rPr lang="en-US" dirty="0"/>
              <a:t>memorandum on implementation of research findings and </a:t>
            </a:r>
            <a:r>
              <a:rPr lang="en-US" dirty="0" smtClean="0"/>
              <a:t>products</a:t>
            </a:r>
            <a:endParaRPr lang="en-US" dirty="0"/>
          </a:p>
          <a:p>
            <a:endParaRPr lang="en-US" dirty="0"/>
          </a:p>
          <a:p>
            <a:pPr marL="0" indent="0">
              <a:buNone/>
            </a:pPr>
            <a:endParaRPr lang="en-US" sz="2400"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pic>
        <p:nvPicPr>
          <p:cNvPr id="7" name="Picture 6"/>
          <p:cNvPicPr>
            <a:picLocks noChangeAspect="1"/>
          </p:cNvPicPr>
          <p:nvPr/>
        </p:nvPicPr>
        <p:blipFill rotWithShape="1">
          <a:blip r:embed="rId3"/>
          <a:srcRect l="24892" t="15048" r="40446" b="5223"/>
          <a:stretch/>
        </p:blipFill>
        <p:spPr>
          <a:xfrm>
            <a:off x="5076332" y="371098"/>
            <a:ext cx="2218368" cy="2870244"/>
          </a:xfrm>
          <a:prstGeom prst="rect">
            <a:avLst/>
          </a:prstGeom>
        </p:spPr>
      </p:pic>
      <p:pic>
        <p:nvPicPr>
          <p:cNvPr id="8" name="Picture 7"/>
          <p:cNvPicPr>
            <a:picLocks noChangeAspect="1"/>
          </p:cNvPicPr>
          <p:nvPr/>
        </p:nvPicPr>
        <p:blipFill rotWithShape="1">
          <a:blip r:embed="rId4"/>
          <a:srcRect l="24747" t="14885" r="40248" b="5106"/>
          <a:stretch/>
        </p:blipFill>
        <p:spPr>
          <a:xfrm>
            <a:off x="6642716" y="3369178"/>
            <a:ext cx="2293661" cy="2948903"/>
          </a:xfrm>
          <a:prstGeom prst="rect">
            <a:avLst/>
          </a:prstGeom>
        </p:spPr>
      </p:pic>
    </p:spTree>
    <p:extLst>
      <p:ext uri="{BB962C8B-B14F-4D97-AF65-F5344CB8AC3E}">
        <p14:creationId xmlns:p14="http://schemas.microsoft.com/office/powerpoint/2010/main" val="2636517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9947" y="1606545"/>
            <a:ext cx="5631670" cy="707886"/>
          </a:xfrm>
          <a:prstGeom prst="rect">
            <a:avLst/>
          </a:prstGeom>
          <a:noFill/>
        </p:spPr>
        <p:txBody>
          <a:bodyPr wrap="none" rtlCol="0">
            <a:spAutoFit/>
          </a:bodyPr>
          <a:lstStyle/>
          <a:p>
            <a:pPr algn="ctr"/>
            <a:r>
              <a:rPr lang="en-US" sz="4000" dirty="0" smtClean="0">
                <a:solidFill>
                  <a:schemeClr val="tx2"/>
                </a:solidFill>
              </a:rPr>
              <a:t>Future Research Needs</a:t>
            </a:r>
            <a:endParaRPr lang="en-US" sz="4000" dirty="0">
              <a:solidFill>
                <a:schemeClr val="tx2"/>
              </a:solidFill>
            </a:endParaRPr>
          </a:p>
        </p:txBody>
      </p:sp>
      <p:sp>
        <p:nvSpPr>
          <p:cNvPr id="3" name="Date Placeholder 3"/>
          <p:cNvSpPr txBox="1">
            <a:spLocks/>
          </p:cNvSpPr>
          <p:nvPr/>
        </p:nvSpPr>
        <p:spPr>
          <a:xfrm>
            <a:off x="0" y="6405563"/>
            <a:ext cx="2133600" cy="32385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defRPr/>
            </a:pPr>
            <a:fld id="{2C50CC95-E9CA-44E5-A879-4E5AE6948307}" type="datetime1">
              <a:rPr lang="en-US" sz="1000" smtClean="0">
                <a:solidFill>
                  <a:schemeClr val="bg1"/>
                </a:solidFill>
              </a:rPr>
              <a:pPr>
                <a:defRPr/>
              </a:pPr>
              <a:t>12/11/2020</a:t>
            </a:fld>
            <a:endParaRPr lang="en-US" sz="1000" dirty="0">
              <a:solidFill>
                <a:schemeClr val="bg1"/>
              </a:solidFill>
            </a:endParaRPr>
          </a:p>
        </p:txBody>
      </p:sp>
    </p:spTree>
    <p:extLst>
      <p:ext uri="{BB962C8B-B14F-4D97-AF65-F5344CB8AC3E}">
        <p14:creationId xmlns:p14="http://schemas.microsoft.com/office/powerpoint/2010/main" val="28828868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smtClean="0"/>
              <a:t>Future Research Needs</a:t>
            </a:r>
            <a:endParaRPr lang="en-US" dirty="0"/>
          </a:p>
        </p:txBody>
      </p:sp>
      <p:sp>
        <p:nvSpPr>
          <p:cNvPr id="3" name="Content Placeholder 2"/>
          <p:cNvSpPr>
            <a:spLocks noGrp="1"/>
          </p:cNvSpPr>
          <p:nvPr>
            <p:ph sz="half" idx="1"/>
          </p:nvPr>
        </p:nvSpPr>
        <p:spPr>
          <a:xfrm>
            <a:off x="222423" y="1013012"/>
            <a:ext cx="8921577" cy="5113151"/>
          </a:xfrm>
        </p:spPr>
        <p:txBody>
          <a:bodyPr>
            <a:normAutofit/>
          </a:bodyPr>
          <a:lstStyle/>
          <a:p>
            <a:r>
              <a:rPr lang="en-US" dirty="0" smtClean="0"/>
              <a:t>New statistical methods to estimate effectiveness of treatments in absence of observed crashes prior to treatment implementation</a:t>
            </a:r>
          </a:p>
          <a:p>
            <a:endParaRPr lang="en-US" dirty="0" smtClean="0"/>
          </a:p>
          <a:p>
            <a:r>
              <a:rPr lang="en-US" dirty="0" smtClean="0"/>
              <a:t>Selection and application of crash contributing factors for range of crash types and facility types</a:t>
            </a:r>
          </a:p>
          <a:p>
            <a:endParaRPr lang="en-US" dirty="0" smtClean="0"/>
          </a:p>
          <a:p>
            <a:r>
              <a:rPr lang="en-US" dirty="0" smtClean="0"/>
              <a:t>Software to implement procedures in FHWA </a:t>
            </a:r>
            <a:r>
              <a:rPr lang="en-US" i="1" dirty="0" smtClean="0"/>
              <a:t>Systemic Safety Project Selection Tool</a:t>
            </a:r>
            <a:endParaRPr lang="en-US" i="1" dirty="0"/>
          </a:p>
          <a:p>
            <a:pPr marL="0" indent="0">
              <a:buNone/>
            </a:pPr>
            <a:endParaRPr lang="en-US" sz="2400"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Tree>
    <p:extLst>
      <p:ext uri="{BB962C8B-B14F-4D97-AF65-F5344CB8AC3E}">
        <p14:creationId xmlns:p14="http://schemas.microsoft.com/office/powerpoint/2010/main" val="26311280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6703" y="1578114"/>
            <a:ext cx="3350597" cy="707886"/>
          </a:xfrm>
          <a:prstGeom prst="rect">
            <a:avLst/>
          </a:prstGeom>
          <a:noFill/>
        </p:spPr>
        <p:txBody>
          <a:bodyPr wrap="none" rtlCol="0">
            <a:spAutoFit/>
          </a:bodyPr>
          <a:lstStyle/>
          <a:p>
            <a:pPr algn="ctr"/>
            <a:r>
              <a:rPr lang="en-US" sz="4000" dirty="0" smtClean="0">
                <a:solidFill>
                  <a:schemeClr val="tx2"/>
                </a:solidFill>
              </a:rPr>
              <a:t>Questions???</a:t>
            </a:r>
            <a:endParaRPr lang="en-US" sz="4000" dirty="0">
              <a:solidFill>
                <a:schemeClr val="tx2"/>
              </a:solidFill>
            </a:endParaRPr>
          </a:p>
        </p:txBody>
      </p:sp>
      <p:sp>
        <p:nvSpPr>
          <p:cNvPr id="3" name="Date Placeholder 3"/>
          <p:cNvSpPr txBox="1">
            <a:spLocks/>
          </p:cNvSpPr>
          <p:nvPr/>
        </p:nvSpPr>
        <p:spPr>
          <a:xfrm>
            <a:off x="0" y="6405563"/>
            <a:ext cx="2133600" cy="32385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defRPr/>
            </a:pPr>
            <a:fld id="{2C50CC95-E9CA-44E5-A879-4E5AE6948307}" type="datetime1">
              <a:rPr lang="en-US" sz="1000" smtClean="0">
                <a:solidFill>
                  <a:schemeClr val="bg1"/>
                </a:solidFill>
              </a:rPr>
              <a:pPr>
                <a:defRPr/>
              </a:pPr>
              <a:t>12/11/2020</a:t>
            </a:fld>
            <a:endParaRPr lang="en-US" sz="1000" dirty="0">
              <a:solidFill>
                <a:schemeClr val="bg1"/>
              </a:solidFill>
            </a:endParaRPr>
          </a:p>
        </p:txBody>
      </p:sp>
    </p:spTree>
    <p:extLst>
      <p:ext uri="{BB962C8B-B14F-4D97-AF65-F5344CB8AC3E}">
        <p14:creationId xmlns:p14="http://schemas.microsoft.com/office/powerpoint/2010/main" val="323060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062"/>
            <a:ext cx="8686800" cy="1143000"/>
          </a:xfrm>
        </p:spPr>
        <p:txBody>
          <a:bodyPr/>
          <a:lstStyle/>
          <a:p>
            <a:r>
              <a:rPr lang="en-US" dirty="0"/>
              <a:t>Crash-History-Based Safety Management Approach</a:t>
            </a:r>
          </a:p>
        </p:txBody>
      </p:sp>
      <p:sp>
        <p:nvSpPr>
          <p:cNvPr id="3" name="Content Placeholder 2"/>
          <p:cNvSpPr>
            <a:spLocks noGrp="1"/>
          </p:cNvSpPr>
          <p:nvPr>
            <p:ph sz="half" idx="1"/>
          </p:nvPr>
        </p:nvSpPr>
        <p:spPr>
          <a:xfrm>
            <a:off x="222423" y="1013012"/>
            <a:ext cx="5073477" cy="5113151"/>
          </a:xfrm>
        </p:spPr>
        <p:txBody>
          <a:bodyPr>
            <a:normAutofit/>
          </a:bodyPr>
          <a:lstStyle/>
          <a:p>
            <a:endParaRPr lang="en-US" dirty="0"/>
          </a:p>
          <a:p>
            <a:endParaRPr lang="en-US" dirty="0" smtClean="0"/>
          </a:p>
          <a:p>
            <a:endParaRPr lang="en-US" dirty="0"/>
          </a:p>
        </p:txBody>
      </p:sp>
      <p:sp>
        <p:nvSpPr>
          <p:cNvPr id="5" name="Date Placeholder 4"/>
          <p:cNvSpPr>
            <a:spLocks noGrp="1"/>
          </p:cNvSpPr>
          <p:nvPr>
            <p:ph type="dt" sz="half" idx="12"/>
          </p:nvPr>
        </p:nvSpPr>
        <p:spPr/>
        <p:txBody>
          <a:bodyPr/>
          <a:lstStyle/>
          <a:p>
            <a:pPr>
              <a:defRPr/>
            </a:pPr>
            <a:fld id="{2AE389E8-B93C-4471-AAE6-838C046FD550}" type="datetime1">
              <a:rPr lang="en-US" smtClean="0"/>
              <a:pPr>
                <a:defRPr/>
              </a:pPr>
              <a:t>12/11/2020</a:t>
            </a:fld>
            <a:endParaRPr lang="en-US" dirty="0"/>
          </a:p>
        </p:txBody>
      </p:sp>
      <p:sp>
        <p:nvSpPr>
          <p:cNvPr id="6" name="Content Placeholder 2"/>
          <p:cNvSpPr>
            <a:spLocks noGrp="1"/>
          </p:cNvSpPr>
          <p:nvPr>
            <p:ph idx="1"/>
          </p:nvPr>
        </p:nvSpPr>
        <p:spPr>
          <a:xfrm>
            <a:off x="228600" y="847837"/>
            <a:ext cx="8686800" cy="5557726"/>
          </a:xfrm>
        </p:spPr>
        <p:txBody>
          <a:bodyPr>
            <a:normAutofit/>
          </a:bodyPr>
          <a:lstStyle/>
          <a:p>
            <a:pPr marL="0" indent="0">
              <a:buNone/>
            </a:pPr>
            <a:r>
              <a:rPr lang="en-US" sz="2400" b="1" i="1" dirty="0"/>
              <a:t>Purpose: </a:t>
            </a:r>
            <a:r>
              <a:rPr lang="en-US" sz="2400" dirty="0">
                <a:ea typeface="MS PGothic" pitchFamily="34" charset="-128"/>
              </a:rPr>
              <a:t>I</a:t>
            </a:r>
            <a:r>
              <a:rPr lang="en-US" sz="2400" dirty="0" smtClean="0">
                <a:ea typeface="MS PGothic" pitchFamily="34" charset="-128"/>
                <a:cs typeface="MS PGothic" charset="0"/>
              </a:rPr>
              <a:t>dentify </a:t>
            </a:r>
            <a:r>
              <a:rPr lang="en-US" sz="2400" dirty="0">
                <a:ea typeface="MS PGothic" pitchFamily="34" charset="-128"/>
                <a:cs typeface="MS PGothic" charset="0"/>
              </a:rPr>
              <a:t>locations on </a:t>
            </a:r>
            <a:r>
              <a:rPr lang="en-US" sz="2400" dirty="0" smtClean="0">
                <a:ea typeface="MS PGothic" pitchFamily="34" charset="-128"/>
                <a:cs typeface="MS PGothic" charset="0"/>
              </a:rPr>
              <a:t>system </a:t>
            </a:r>
            <a:r>
              <a:rPr lang="en-US" sz="2400" dirty="0">
                <a:ea typeface="MS PGothic" pitchFamily="34" charset="-128"/>
                <a:cs typeface="MS PGothic" charset="0"/>
              </a:rPr>
              <a:t>where </a:t>
            </a:r>
            <a:r>
              <a:rPr lang="en-US" sz="2400" dirty="0" smtClean="0">
                <a:ea typeface="MS PGothic" pitchFamily="34" charset="-128"/>
                <a:cs typeface="MS PGothic" charset="0"/>
              </a:rPr>
              <a:t>high </a:t>
            </a:r>
            <a:r>
              <a:rPr lang="en-US" sz="2400" dirty="0">
                <a:ea typeface="MS PGothic" pitchFamily="34" charset="-128"/>
                <a:cs typeface="MS PGothic" charset="0"/>
              </a:rPr>
              <a:t>frequency or rate of crashes has occurred and to improve those sites to remedy the </a:t>
            </a:r>
            <a:r>
              <a:rPr lang="en-US" sz="2400" dirty="0" smtClean="0">
                <a:ea typeface="MS PGothic" pitchFamily="34" charset="-128"/>
                <a:cs typeface="MS PGothic" charset="0"/>
              </a:rPr>
              <a:t>situation</a:t>
            </a:r>
          </a:p>
          <a:p>
            <a:endParaRPr lang="en-US" sz="1800" dirty="0" smtClean="0"/>
          </a:p>
          <a:p>
            <a:r>
              <a:rPr lang="en-US" sz="2400" dirty="0" smtClean="0"/>
              <a:t>Identifies locations with high crash experience</a:t>
            </a:r>
          </a:p>
          <a:p>
            <a:r>
              <a:rPr lang="en-US" sz="2400" dirty="0" smtClean="0"/>
              <a:t>Requires reliable crash data with location information</a:t>
            </a:r>
          </a:p>
          <a:p>
            <a:r>
              <a:rPr lang="en-US" sz="2400" dirty="0" smtClean="0"/>
              <a:t>Performance measures:</a:t>
            </a:r>
          </a:p>
          <a:p>
            <a:pPr lvl="1"/>
            <a:r>
              <a:rPr lang="en-US" sz="2400" dirty="0" smtClean="0"/>
              <a:t>Observed crash frequencies and/or rates</a:t>
            </a:r>
          </a:p>
          <a:p>
            <a:pPr lvl="1"/>
            <a:r>
              <a:rPr lang="en-US" sz="2400" dirty="0" smtClean="0"/>
              <a:t>Expected and/or excess crash frequencies</a:t>
            </a:r>
          </a:p>
          <a:p>
            <a:pPr lvl="1"/>
            <a:r>
              <a:rPr lang="en-US" sz="2400" dirty="0" smtClean="0"/>
              <a:t>Level of service of safety (LOSS)</a:t>
            </a:r>
          </a:p>
          <a:p>
            <a:endParaRPr lang="en-US" sz="1800" dirty="0" smtClean="0"/>
          </a:p>
          <a:p>
            <a:r>
              <a:rPr lang="en-US" sz="2400" dirty="0" smtClean="0"/>
              <a:t>Goal </a:t>
            </a:r>
            <a:r>
              <a:rPr lang="en-US" sz="2400" dirty="0"/>
              <a:t>is to reduce crash patterns of interest that occur </a:t>
            </a:r>
            <a:r>
              <a:rPr lang="en-US" sz="2400" dirty="0" smtClean="0"/>
              <a:t>with </a:t>
            </a:r>
            <a:r>
              <a:rPr lang="en-US" sz="2400" dirty="0"/>
              <a:t>high frequency at individual locations</a:t>
            </a:r>
            <a:endParaRPr lang="en-US" sz="2800" dirty="0" smtClean="0"/>
          </a:p>
        </p:txBody>
      </p:sp>
    </p:spTree>
    <p:extLst>
      <p:ext uri="{BB962C8B-B14F-4D97-AF65-F5344CB8AC3E}">
        <p14:creationId xmlns:p14="http://schemas.microsoft.com/office/powerpoint/2010/main" val="840919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RIGlobal-Depart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ctr">
          <a:defRPr sz="4400" b="1" dirty="0" smtClean="0">
            <a:solidFill>
              <a:srgbClr val="00447C"/>
            </a:solidFill>
            <a:latin typeface="Arial" charset="0"/>
            <a:ea typeface="MS PGothic" charset="0"/>
            <a:cs typeface="MS PGothic" charset="0"/>
          </a:defRPr>
        </a:defPPr>
      </a:lstStyle>
    </a:txDef>
  </a:objectDefaults>
  <a:extraClrSchemeLst/>
</a:theme>
</file>

<file path=ppt/theme/theme2.xml><?xml version="1.0" encoding="utf-8"?>
<a:theme xmlns:a="http://schemas.openxmlformats.org/drawingml/2006/main" name="MRIGlobal Seco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E7128DAF0C5E49895FA596D87FB562" ma:contentTypeVersion="1" ma:contentTypeDescription="Create a new document." ma:contentTypeScope="" ma:versionID="59a4ed2b571090ef739d6d78457f504a">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3CFDDA5-D9C8-4F21-8DF7-EDCCE0D1BC6A}">
  <ds:schemaRefs>
    <ds:schemaRef ds:uri="http://schemas.microsoft.com/sharepoint/v3/contenttype/forms"/>
  </ds:schemaRefs>
</ds:datastoreItem>
</file>

<file path=customXml/itemProps2.xml><?xml version="1.0" encoding="utf-8"?>
<ds:datastoreItem xmlns:ds="http://schemas.openxmlformats.org/officeDocument/2006/customXml" ds:itemID="{B28309B2-E96A-4570-BC2E-56AE451F3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3DCE61-AC12-4642-A833-525EA42505DA}">
  <ds:schemaRefs>
    <ds:schemaRef ds:uri="http://schemas.microsoft.com/office/2006/metadata/properties"/>
    <ds:schemaRef ds:uri="http://schemas.openxmlformats.org/package/2006/metadata/core-properties"/>
    <ds:schemaRef ds:uri="http://www.w3.org/XML/1998/namespace"/>
    <ds:schemaRef ds:uri="http://schemas.microsoft.com/sharepoint/v3"/>
    <ds:schemaRef ds:uri="http://schemas.microsoft.com/office/2006/documentManagement/types"/>
    <ds:schemaRef ds:uri="http://purl.org/dc/dcmitype/"/>
    <ds:schemaRef ds:uri="http://purl.org/dc/term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14123</TotalTime>
  <Words>20755</Words>
  <Application>Microsoft Office PowerPoint</Application>
  <PresentationFormat>On-screen Show (4:3)</PresentationFormat>
  <Paragraphs>2780</Paragraphs>
  <Slides>83</Slides>
  <Notes>83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83</vt:i4>
      </vt:variant>
    </vt:vector>
  </HeadingPairs>
  <TitlesOfParts>
    <vt:vector size="92" baseType="lpstr">
      <vt:lpstr>ＭＳ Ｐゴシック</vt:lpstr>
      <vt:lpstr>ＭＳ Ｐゴシック</vt:lpstr>
      <vt:lpstr>Arial</vt:lpstr>
      <vt:lpstr>Arial Bold</vt:lpstr>
      <vt:lpstr>Calibri</vt:lpstr>
      <vt:lpstr>Symbol</vt:lpstr>
      <vt:lpstr>Times New Roman</vt:lpstr>
      <vt:lpstr>MRIGlobal-Department</vt:lpstr>
      <vt:lpstr>MRIGlobal Second Slide</vt:lpstr>
      <vt:lpstr>PowerPoint Presentation</vt:lpstr>
      <vt:lpstr>Outline</vt:lpstr>
      <vt:lpstr>PowerPoint Presentation</vt:lpstr>
      <vt:lpstr>Background</vt:lpstr>
      <vt:lpstr>Background</vt:lpstr>
      <vt:lpstr>Objectives and Scope</vt:lpstr>
      <vt:lpstr>PowerPoint Presentation</vt:lpstr>
      <vt:lpstr>Six-Step Safety Management Process (HSM)</vt:lpstr>
      <vt:lpstr>Crash-History-Based Safety Management Approach</vt:lpstr>
      <vt:lpstr>Crash-History-Based Approach Benefits and Limitations</vt:lpstr>
      <vt:lpstr>Systemic Safety Management Approach</vt:lpstr>
      <vt:lpstr>Systemic Safety Approach Benefits and Limitations</vt:lpstr>
      <vt:lpstr>Policy-Based Safety Management Approach</vt:lpstr>
      <vt:lpstr>Policy-Based Approach Benefits and Limitations</vt:lpstr>
      <vt:lpstr>Distinguishing Systemic Safety Management  from Other Safety Management Approaches</vt:lpstr>
      <vt:lpstr>PowerPoint Presentation</vt:lpstr>
      <vt:lpstr>Systemic Safety Management Approaches</vt:lpstr>
      <vt:lpstr>Application of FHWA Systemic Safety Project Selection Tool</vt:lpstr>
      <vt:lpstr>Application of FHWA Systemic Safety Project Selection Tool (cont’d)</vt:lpstr>
      <vt:lpstr>Application of FHWA Systemic Safety Project Selection Tool (cont’d)</vt:lpstr>
      <vt:lpstr>Application of FHWA Systemic Safety Project Selection Tool (cont’d)</vt:lpstr>
      <vt:lpstr>Application of FHWA Systemic Safety Project Selection Tool (cont’d)</vt:lpstr>
      <vt:lpstr>Application of FHWA Systemic Safety Project Selection Tool (cont’d)</vt:lpstr>
      <vt:lpstr>Application of FHWA Systemic Safety Project Selection Tool (cont’d)</vt:lpstr>
      <vt:lpstr>Application of FHWA Systemic Safety Project Selection Tool (cont’d)</vt:lpstr>
      <vt:lpstr>Application of Safety Performance Functions (SPFs) for Systemic Safety Management</vt:lpstr>
      <vt:lpstr>Application of Safety Performance Functions (SPFs) for Systemic Safety Management (cont’d)</vt:lpstr>
      <vt:lpstr>Application of Safety Performance Functions (SPFs) for Systemic Safety Management (cont’d)</vt:lpstr>
      <vt:lpstr>Application of Safety Performance Functions (SPFs) for Systemic Safety Management (cont’d)</vt:lpstr>
      <vt:lpstr>Application of Safety Performance Functions (SPFs) for Systemic Safety Management (cont’d)</vt:lpstr>
      <vt:lpstr>Application of Safety Performance Functions (SPFs) for Systemic Safety Management (cont’d)</vt:lpstr>
      <vt:lpstr>Application of Safety Performance Functions (SPFs) for Systemic Safety Management (cont’d)</vt:lpstr>
      <vt:lpstr>Application of Safety Performance Functions (SPFs) for Systemic Safety Management (cont’d)</vt:lpstr>
      <vt:lpstr>Application of Safety Performance Functions (SPFs) for Systemic Safety Management (cont’d)</vt:lpstr>
      <vt:lpstr>Application of Safety Performance Functions (SPFs) for Systemic Safety Management (cont’d)</vt:lpstr>
      <vt:lpstr>Application of usRAP methodology and ViDA software</vt:lpstr>
      <vt:lpstr>Application of usRAP methodology and ViDA software (cont’d)</vt:lpstr>
      <vt:lpstr>Application of usRAP methodology and ViDA software (cont’d)</vt:lpstr>
      <vt:lpstr>Application of usRAP methodology and ViDA software (cont’d)</vt:lpstr>
      <vt:lpstr>Application of usRAP methodology and ViDA software (cont’d)</vt:lpstr>
      <vt:lpstr>Application of usRAP methodology and ViDA software (cont’d)</vt:lpstr>
      <vt:lpstr>Application of usRAP methodology and ViDA software (cont’d)</vt:lpstr>
      <vt:lpstr>Application of usRAP methodology and ViDA software (cont’d)</vt:lpstr>
      <vt:lpstr>Application of usRAP methodology and ViDA software (cont’d)</vt:lpstr>
      <vt:lpstr>Application of usRAP methodology and ViDA software (cont’d)</vt:lpstr>
      <vt:lpstr>PowerPoint Presentation</vt:lpstr>
      <vt:lpstr>Selecting the Appropriate Systemic Safety Management Approach and Software Tool</vt:lpstr>
      <vt:lpstr>Selecting the Appropriate Systemic Approach and Software Tool (cont’d)</vt:lpstr>
      <vt:lpstr>PowerPoint Presentation</vt:lpstr>
      <vt:lpstr>Case Studies: Applications of the Three Primary Systemic Safety Program Implementation Approaches</vt:lpstr>
      <vt:lpstr>Case Studies: Applications of the Three Primary Systemic Safety Program Implementation Approaches (cont’d)</vt:lpstr>
      <vt:lpstr>Case Studies: Applications of the Three Primary Systemic Safety Program Implementation Approaches (cont’d)</vt:lpstr>
      <vt:lpstr>Case Studies: Applications of the Three Primary Systemic Safety Program Implementation Approaches (cont’d)</vt:lpstr>
      <vt:lpstr>Case Studies: Applications of the Three Primary Systemic Safety Program Implementation Approaches (cont’d)</vt:lpstr>
      <vt:lpstr>Case Studies: Applications of the Three Primary Systemic Safety Program Implementation Approaches (cont’d)</vt:lpstr>
      <vt:lpstr>Case Studies: Applications of the Three Primary Systemic Safety Program Implementation Approaches (cont’d)</vt:lpstr>
      <vt:lpstr>Case Studies: Applications of the Three Primary Systemic Safety Program Implementation Approaches (cont’d)</vt:lpstr>
      <vt:lpstr>Case Studies: Applications of the Three Primary Systemic Safety Program Implementation Approaches (cont’d)</vt:lpstr>
      <vt:lpstr>Case Studies: Applications of the Three Primary Systemic Safety Program Implementation Approaches (cont’d)</vt:lpstr>
      <vt:lpstr>Case Studies: Applications of the Three Primary Systemic Safety Program Implementation Approaches (cont’d)</vt:lpstr>
      <vt:lpstr>Case Studies: Applications of the Three Primary Systemic Safety Program Implementation Approaches (cont’d)</vt:lpstr>
      <vt:lpstr>Case Studies: Applications of the Three Primary Systemic Safety Program Implementation Approaches (cont’d)</vt:lpstr>
      <vt:lpstr>Case Studies: Applications of the Three Primary Systemic Safety Program Implementation Approaches (cont’d)</vt:lpstr>
      <vt:lpstr>Case Studies: Local Applications of Systemic Safety</vt:lpstr>
      <vt:lpstr>Case Studies: Local Applications of Systemic Safety (cont’d)</vt:lpstr>
      <vt:lpstr>Case Studies: Local Applications of Systemic Safety (cont’d)</vt:lpstr>
      <vt:lpstr>Case Studies: Evaluation of Systemic Safety Management Programs</vt:lpstr>
      <vt:lpstr>Case Studies: Evaluation of Systemic Safety Management Programs (cont’d)</vt:lpstr>
      <vt:lpstr>Case Studies: Evaluation of Systemic Safety Management Programs (cont’d)</vt:lpstr>
      <vt:lpstr>Case Studies: Evaluation of Systemic Safety Management Programs (cont’d)</vt:lpstr>
      <vt:lpstr>Case Studies: Evaluation of Systemic Safety Management Programs (cont’d)</vt:lpstr>
      <vt:lpstr>Case Studies: Evaluation of Systemic Safety Management Programs (cont’d)</vt:lpstr>
      <vt:lpstr>PowerPoint Presentation</vt:lpstr>
      <vt:lpstr>Summary of Systemic Safety Management Approach</vt:lpstr>
      <vt:lpstr>Summary of Systemic Safety Management Approach (cont’d)</vt:lpstr>
      <vt:lpstr>Summary of Systemic Safety Management Approach (cont’d)</vt:lpstr>
      <vt:lpstr>Summary of Systemic Safety Management Approach (cont’d)</vt:lpstr>
      <vt:lpstr>Summary of Systemic Safety Management Approach (cont’d)</vt:lpstr>
      <vt:lpstr>PowerPoint Presentation</vt:lpstr>
      <vt:lpstr>Primary Products of Research</vt:lpstr>
      <vt:lpstr>PowerPoint Presentation</vt:lpstr>
      <vt:lpstr>Future Research Needs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MRIGlobal Dept-Div PowerPoint Template</dc:title>
  <dc:creator>Black, Rachel</dc:creator>
  <dc:description>2014</dc:description>
  <cp:lastModifiedBy>Mackie, Paul</cp:lastModifiedBy>
  <cp:revision>854</cp:revision>
  <cp:lastPrinted>2018-08-29T13:37:47Z</cp:lastPrinted>
  <dcterms:created xsi:type="dcterms:W3CDTF">2014-08-25T21:38:56Z</dcterms:created>
  <dcterms:modified xsi:type="dcterms:W3CDTF">2020-12-11T15:32:14Z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0x010100C2E7128DAF0C5E49895FA596D87FB562</vt:lpwstr>
  </property>
</Properties>
</file>