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 id="2147483754" r:id="rId5"/>
    <p:sldMasterId id="2147483765" r:id="rId6"/>
    <p:sldMasterId id="2147483776" r:id="rId7"/>
    <p:sldMasterId id="2147483787" r:id="rId8"/>
    <p:sldMasterId id="2147483853" r:id="rId9"/>
    <p:sldMasterId id="2147483864" r:id="rId10"/>
    <p:sldMasterId id="2147483893" r:id="rId11"/>
  </p:sldMasterIdLst>
  <p:notesMasterIdLst>
    <p:notesMasterId r:id="rId28"/>
  </p:notesMasterIdLst>
  <p:handoutMasterIdLst>
    <p:handoutMasterId r:id="rId29"/>
  </p:handoutMasterIdLst>
  <p:sldIdLst>
    <p:sldId id="256" r:id="rId12"/>
    <p:sldId id="497" r:id="rId13"/>
    <p:sldId id="494" r:id="rId14"/>
    <p:sldId id="500" r:id="rId15"/>
    <p:sldId id="498" r:id="rId16"/>
    <p:sldId id="496" r:id="rId17"/>
    <p:sldId id="491" r:id="rId18"/>
    <p:sldId id="457" r:id="rId19"/>
    <p:sldId id="488" r:id="rId20"/>
    <p:sldId id="501" r:id="rId21"/>
    <p:sldId id="289" r:id="rId22"/>
    <p:sldId id="307" r:id="rId23"/>
    <p:sldId id="495" r:id="rId24"/>
    <p:sldId id="489" r:id="rId25"/>
    <p:sldId id="499"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63D58C-C9BF-4E1C-8D0A-7E218880F418}">
          <p14:sldIdLst>
            <p14:sldId id="256"/>
            <p14:sldId id="497"/>
            <p14:sldId id="494"/>
            <p14:sldId id="500"/>
            <p14:sldId id="498"/>
            <p14:sldId id="496"/>
            <p14:sldId id="491"/>
            <p14:sldId id="457"/>
            <p14:sldId id="488"/>
            <p14:sldId id="501"/>
            <p14:sldId id="289"/>
            <p14:sldId id="307"/>
            <p14:sldId id="495"/>
            <p14:sldId id="489"/>
            <p14:sldId id="499"/>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hadah, Tariq/CHC" initials="ST" lastIdx="10" clrIdx="0">
    <p:extLst>
      <p:ext uri="{19B8F6BF-5375-455C-9EA6-DF929625EA0E}">
        <p15:presenceInfo xmlns:p15="http://schemas.microsoft.com/office/powerpoint/2012/main" userId="S::Tariq.Shihadah@jacobs.com::0eda95cd-d029-4409-9c6c-a78e8c273119" providerId="AD"/>
      </p:ext>
    </p:extLst>
  </p:cmAuthor>
  <p:cmAuthor id="2" name="Campbell, Mara/STL" initials="CM" lastIdx="12" clrIdx="1">
    <p:extLst>
      <p:ext uri="{19B8F6BF-5375-455C-9EA6-DF929625EA0E}">
        <p15:presenceInfo xmlns:p15="http://schemas.microsoft.com/office/powerpoint/2012/main" userId="S::MARA.CAMPBELL@jacobs.com::eddd85de-9a98-435d-b21f-f0b38e818eff" providerId="AD"/>
      </p:ext>
    </p:extLst>
  </p:cmAuthor>
  <p:cmAuthor id="3" name="Ashdown, Marcus" initials="AM" lastIdx="8" clrIdx="2">
    <p:extLst>
      <p:ext uri="{19B8F6BF-5375-455C-9EA6-DF929625EA0E}">
        <p15:presenceInfo xmlns:p15="http://schemas.microsoft.com/office/powerpoint/2012/main" userId="S::Marcus.Ashdown@jacobs.com::0fb68288-29e9-470b-81fb-e44b61c8629d" providerId="AD"/>
      </p:ext>
    </p:extLst>
  </p:cmAuthor>
  <p:cmAuthor id="4" name="Maria Pena" initials="MP" lastIdx="4" clrIdx="3">
    <p:extLst>
      <p:ext uri="{19B8F6BF-5375-455C-9EA6-DF929625EA0E}">
        <p15:presenceInfo xmlns:p15="http://schemas.microsoft.com/office/powerpoint/2012/main" userId="S::maria.pena_aemcorp.com#ext#@jacobsengineering.onmicrosoft.com::e47f92b6-c4a6-408f-9b7b-706353e044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5DB"/>
    <a:srgbClr val="CEC3BD"/>
    <a:srgbClr val="95B4BB"/>
    <a:srgbClr val="1C1911"/>
    <a:srgbClr val="BA8BFF"/>
    <a:srgbClr val="595959"/>
    <a:srgbClr val="E0B29A"/>
    <a:srgbClr val="EDB798"/>
    <a:srgbClr val="FFCC00"/>
    <a:srgbClr val="8B99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76028" autoAdjust="0"/>
  </p:normalViewPr>
  <p:slideViewPr>
    <p:cSldViewPr snapToGrid="0">
      <p:cViewPr varScale="1">
        <p:scale>
          <a:sx n="50" d="100"/>
          <a:sy n="50" d="100"/>
        </p:scale>
        <p:origin x="378"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commentAuthors" Target="commentAuthor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875D0C-199A-4EC4-9162-ED1E2094D1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24260E-F2AD-4C7B-AC0E-ED91B45245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0B9233-AB26-49B8-BAE8-7C328762D0BD}" type="datetimeFigureOut">
              <a:rPr lang="en-US" smtClean="0"/>
              <a:t>12/23/2021</a:t>
            </a:fld>
            <a:endParaRPr lang="en-US" dirty="0"/>
          </a:p>
        </p:txBody>
      </p:sp>
      <p:sp>
        <p:nvSpPr>
          <p:cNvPr id="4" name="Footer Placeholder 3">
            <a:extLst>
              <a:ext uri="{FF2B5EF4-FFF2-40B4-BE49-F238E27FC236}">
                <a16:creationId xmlns:a16="http://schemas.microsoft.com/office/drawing/2014/main" id="{49E1E632-E470-46FE-BC14-DE1B9A5D4E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228B9D5-09D2-4DBF-B44A-0296898EE1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15BC67-4BC8-4B15-8240-A62FA332AC85}" type="slidenum">
              <a:rPr lang="en-US" smtClean="0"/>
              <a:t>‹#›</a:t>
            </a:fld>
            <a:endParaRPr lang="en-US" dirty="0"/>
          </a:p>
        </p:txBody>
      </p:sp>
    </p:spTree>
    <p:extLst>
      <p:ext uri="{BB962C8B-B14F-4D97-AF65-F5344CB8AC3E}">
        <p14:creationId xmlns:p14="http://schemas.microsoft.com/office/powerpoint/2010/main" val="4051295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75256-D86F-478C-A764-7DF04AB19ECD}" type="datetimeFigureOut">
              <a:rPr lang="en-US" smtClean="0"/>
              <a:t>12/23/2021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518DB-EBCE-4033-A7F0-F1FE408DB2D4}" type="slidenum">
              <a:rPr lang="en-US" smtClean="0"/>
              <a:t>‹#›</a:t>
            </a:fld>
            <a:endParaRPr lang="en-US" dirty="0"/>
          </a:p>
        </p:txBody>
      </p:sp>
    </p:spTree>
    <p:extLst>
      <p:ext uri="{BB962C8B-B14F-4D97-AF65-F5344CB8AC3E}">
        <p14:creationId xmlns:p14="http://schemas.microsoft.com/office/powerpoint/2010/main" val="824811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518DB-EBCE-4033-A7F0-F1FE408DB2D4}" type="slidenum">
              <a:rPr lang="en-US" smtClean="0"/>
              <a:t>2</a:t>
            </a:fld>
            <a:endParaRPr lang="en-US" dirty="0"/>
          </a:p>
        </p:txBody>
      </p:sp>
    </p:spTree>
    <p:extLst>
      <p:ext uri="{BB962C8B-B14F-4D97-AF65-F5344CB8AC3E}">
        <p14:creationId xmlns:p14="http://schemas.microsoft.com/office/powerpoint/2010/main" val="76151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and concepts in this process are provided in a guidance that can further direct agencies on common roadblocks and rules of thumb as specific integration efforts are considered.</a:t>
            </a:r>
          </a:p>
        </p:txBody>
      </p:sp>
      <p:sp>
        <p:nvSpPr>
          <p:cNvPr id="4" name="Slide Number Placeholder 3"/>
          <p:cNvSpPr>
            <a:spLocks noGrp="1"/>
          </p:cNvSpPr>
          <p:nvPr>
            <p:ph type="sldNum" sz="quarter" idx="5"/>
          </p:nvPr>
        </p:nvSpPr>
        <p:spPr/>
        <p:txBody>
          <a:bodyPr/>
          <a:lstStyle/>
          <a:p>
            <a:fld id="{C3D518DB-EBCE-4033-A7F0-F1FE408DB2D4}" type="slidenum">
              <a:rPr lang="en-US" smtClean="0"/>
              <a:t>11</a:t>
            </a:fld>
            <a:endParaRPr lang="en-US" dirty="0"/>
          </a:p>
        </p:txBody>
      </p:sp>
    </p:spTree>
    <p:extLst>
      <p:ext uri="{BB962C8B-B14F-4D97-AF65-F5344CB8AC3E}">
        <p14:creationId xmlns:p14="http://schemas.microsoft.com/office/powerpoint/2010/main" val="2369178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ensure the guidance was applicable to any agency, the research included test-driving the recommendations with volunteer agencies. Agencies were intentionally selected to cover a diverse range of size, complexity , environments and processes. This process test included taking maturity assessments, the development of a roadmap and action plan. An agency executive initiated each discussion prior to roadmap development and clearly communicated the agency value in the efforts.</a:t>
            </a:r>
          </a:p>
          <a:p>
            <a:endParaRPr lang="en-US" dirty="0"/>
          </a:p>
          <a:p>
            <a:r>
              <a:rPr lang="en-US" dirty="0"/>
              <a:t>These volunteer agencies have since internalized these action plans and have already communicated short-term plans to re-assess integration maturity again and further develop the goals in their roadmap.</a:t>
            </a:r>
          </a:p>
        </p:txBody>
      </p:sp>
      <p:sp>
        <p:nvSpPr>
          <p:cNvPr id="4" name="Slide Number Placeholder 3"/>
          <p:cNvSpPr>
            <a:spLocks noGrp="1"/>
          </p:cNvSpPr>
          <p:nvPr>
            <p:ph type="sldNum" sz="quarter" idx="5"/>
          </p:nvPr>
        </p:nvSpPr>
        <p:spPr/>
        <p:txBody>
          <a:bodyPr/>
          <a:lstStyle/>
          <a:p>
            <a:fld id="{C3D518DB-EBCE-4033-A7F0-F1FE408DB2D4}" type="slidenum">
              <a:rPr lang="en-US" smtClean="0"/>
              <a:t>12</a:t>
            </a:fld>
            <a:endParaRPr lang="en-US" dirty="0"/>
          </a:p>
        </p:txBody>
      </p:sp>
    </p:spTree>
    <p:extLst>
      <p:ext uri="{BB962C8B-B14F-4D97-AF65-F5344CB8AC3E}">
        <p14:creationId xmlns:p14="http://schemas.microsoft.com/office/powerpoint/2010/main" val="1102377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some key observations will be included  that were gathered during the research and engagement functions of research development that were general and foundational to overall integration. </a:t>
            </a:r>
          </a:p>
        </p:txBody>
      </p:sp>
      <p:sp>
        <p:nvSpPr>
          <p:cNvPr id="4" name="Slide Number Placeholder 3"/>
          <p:cNvSpPr>
            <a:spLocks noGrp="1"/>
          </p:cNvSpPr>
          <p:nvPr>
            <p:ph type="sldNum" sz="quarter" idx="5"/>
          </p:nvPr>
        </p:nvSpPr>
        <p:spPr/>
        <p:txBody>
          <a:bodyPr/>
          <a:lstStyle/>
          <a:p>
            <a:fld id="{C3D518DB-EBCE-4033-A7F0-F1FE408DB2D4}" type="slidenum">
              <a:rPr lang="en-US" smtClean="0"/>
              <a:t>13</a:t>
            </a:fld>
            <a:endParaRPr lang="en-US" dirty="0"/>
          </a:p>
        </p:txBody>
      </p:sp>
    </p:spTree>
    <p:extLst>
      <p:ext uri="{BB962C8B-B14F-4D97-AF65-F5344CB8AC3E}">
        <p14:creationId xmlns:p14="http://schemas.microsoft.com/office/powerpoint/2010/main" val="1039717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518DB-EBCE-4033-A7F0-F1FE408DB2D4}" type="slidenum">
              <a:rPr lang="en-US" smtClean="0"/>
              <a:t>14</a:t>
            </a:fld>
            <a:endParaRPr lang="en-US" dirty="0"/>
          </a:p>
        </p:txBody>
      </p:sp>
    </p:spTree>
    <p:extLst>
      <p:ext uri="{BB962C8B-B14F-4D97-AF65-F5344CB8AC3E}">
        <p14:creationId xmlns:p14="http://schemas.microsoft.com/office/powerpoint/2010/main" val="3624220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518DB-EBCE-4033-A7F0-F1FE408DB2D4}" type="slidenum">
              <a:rPr lang="en-US" smtClean="0"/>
              <a:t>15</a:t>
            </a:fld>
            <a:endParaRPr lang="en-US" dirty="0"/>
          </a:p>
        </p:txBody>
      </p:sp>
    </p:spTree>
    <p:extLst>
      <p:ext uri="{BB962C8B-B14F-4D97-AF65-F5344CB8AC3E}">
        <p14:creationId xmlns:p14="http://schemas.microsoft.com/office/powerpoint/2010/main" val="193355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value in integrating performance, risk and asset management practices on its surface lies in the more comprehensive, holistic approach in managing increasingly complex  transportation systems. Including a more realistic lens on decision-making and planning discussions that can consider the real trade-offs present in transportation management and investment.</a:t>
            </a:r>
          </a:p>
          <a:p>
            <a:endParaRPr lang="en-US" dirty="0"/>
          </a:p>
          <a:p>
            <a:r>
              <a:rPr lang="en-US" dirty="0"/>
              <a:t>Effective integration however requires a systematic and directly connected agency culture that promotes collaboration, cooperation and communication. This need impacts agency leadership, vision and strategy, resource management, data governance and use, personnel staffing and development and so much more. </a:t>
            </a:r>
          </a:p>
          <a:p>
            <a:endParaRPr lang="en-US" dirty="0"/>
          </a:p>
          <a:p>
            <a:r>
              <a:rPr lang="en-US" dirty="0"/>
              <a:t>An agency can benefit from management integration in a myriad of ways as each agency is on a unique journey that depends on personnel, environment and integration maturation at their specific agency; however, the integration journey is critical in empowering an agency to continue on a process of improvement in meeting financial constraints, performance and risk targets and public use travel demands.  </a:t>
            </a:r>
          </a:p>
        </p:txBody>
      </p:sp>
      <p:sp>
        <p:nvSpPr>
          <p:cNvPr id="4" name="Slide Number Placeholder 3"/>
          <p:cNvSpPr>
            <a:spLocks noGrp="1"/>
          </p:cNvSpPr>
          <p:nvPr>
            <p:ph type="sldNum" sz="quarter" idx="5"/>
          </p:nvPr>
        </p:nvSpPr>
        <p:spPr/>
        <p:txBody>
          <a:bodyPr/>
          <a:lstStyle/>
          <a:p>
            <a:fld id="{C3D518DB-EBCE-4033-A7F0-F1FE408DB2D4}" type="slidenum">
              <a:rPr lang="en-US" smtClean="0"/>
              <a:t>3</a:t>
            </a:fld>
            <a:endParaRPr lang="en-US" dirty="0"/>
          </a:p>
        </p:txBody>
      </p:sp>
    </p:spTree>
    <p:extLst>
      <p:ext uri="{BB962C8B-B14F-4D97-AF65-F5344CB8AC3E}">
        <p14:creationId xmlns:p14="http://schemas.microsoft.com/office/powerpoint/2010/main" val="735934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an agency position themselves to initiate a more formal discussion about integration? </a:t>
            </a:r>
          </a:p>
          <a:p>
            <a:endParaRPr lang="en-US" dirty="0"/>
          </a:p>
          <a:p>
            <a:r>
              <a:rPr lang="en-US" dirty="0"/>
              <a:t>These questions represent fundamental gaps found during the research in many agencies of varying sizes and management development maturity. </a:t>
            </a:r>
          </a:p>
          <a:p>
            <a:endParaRPr lang="en-US" dirty="0"/>
          </a:p>
        </p:txBody>
      </p:sp>
      <p:sp>
        <p:nvSpPr>
          <p:cNvPr id="4" name="Slide Number Placeholder 3"/>
          <p:cNvSpPr>
            <a:spLocks noGrp="1"/>
          </p:cNvSpPr>
          <p:nvPr>
            <p:ph type="sldNum" sz="quarter" idx="5"/>
          </p:nvPr>
        </p:nvSpPr>
        <p:spPr/>
        <p:txBody>
          <a:bodyPr/>
          <a:lstStyle/>
          <a:p>
            <a:fld id="{C3D518DB-EBCE-4033-A7F0-F1FE408DB2D4}" type="slidenum">
              <a:rPr lang="en-US" smtClean="0"/>
              <a:t>4</a:t>
            </a:fld>
            <a:endParaRPr lang="en-US" dirty="0"/>
          </a:p>
        </p:txBody>
      </p:sp>
    </p:spTree>
    <p:extLst>
      <p:ext uri="{BB962C8B-B14F-4D97-AF65-F5344CB8AC3E}">
        <p14:creationId xmlns:p14="http://schemas.microsoft.com/office/powerpoint/2010/main" val="171438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Those gaps in system management captures on the previous slide are all directly impacted by effective management integration practices and for those who have dealt with these conditions as process or progress roadblocks, they can begin to illustrate the opportunities that integrating performance, risk and asset management can address with the right circumstances.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integration circumstances and a process for development were the focus of research conducted in coordination with transportation and transit agencies across the country and can provide guidance in assessing, developing and managing an agency’s integration journey.</a:t>
            </a:r>
          </a:p>
          <a:p>
            <a:endParaRPr lang="en-US" dirty="0"/>
          </a:p>
        </p:txBody>
      </p:sp>
      <p:sp>
        <p:nvSpPr>
          <p:cNvPr id="4" name="Slide Number Placeholder 3"/>
          <p:cNvSpPr>
            <a:spLocks noGrp="1"/>
          </p:cNvSpPr>
          <p:nvPr>
            <p:ph type="sldNum" sz="quarter" idx="5"/>
          </p:nvPr>
        </p:nvSpPr>
        <p:spPr/>
        <p:txBody>
          <a:bodyPr/>
          <a:lstStyle/>
          <a:p>
            <a:fld id="{C3D518DB-EBCE-4033-A7F0-F1FE408DB2D4}" type="slidenum">
              <a:rPr lang="en-US" smtClean="0"/>
              <a:t>5</a:t>
            </a:fld>
            <a:endParaRPr lang="en-US" dirty="0"/>
          </a:p>
        </p:txBody>
      </p:sp>
    </p:spTree>
    <p:extLst>
      <p:ext uri="{BB962C8B-B14F-4D97-AF65-F5344CB8AC3E}">
        <p14:creationId xmlns:p14="http://schemas.microsoft.com/office/powerpoint/2010/main" val="76812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research objectives were to provide guidance as an agency invests time and resources to:</a:t>
            </a:r>
          </a:p>
          <a:p>
            <a:pPr marL="398463" marR="0" lvl="1" indent="-344488" algn="l" defTabSz="914400" rtl="0" eaLnBrk="1" fontAlgn="auto" latinLnBrk="0" hangingPunct="1">
              <a:lnSpc>
                <a:spcPct val="90000"/>
              </a:lnSpc>
              <a:spcBef>
                <a:spcPts val="500"/>
              </a:spcBef>
              <a:spcAft>
                <a:spcPts val="0"/>
              </a:spcAft>
              <a:buClr>
                <a:schemeClr val="accent2"/>
              </a:buClr>
              <a:buSzTx/>
              <a:buFont typeface="Arial" panose="020B0604020202020204" pitchFamily="34" charset="0"/>
              <a:buChar char="•"/>
              <a:tabLst/>
              <a:defRPr/>
            </a:pPr>
            <a:r>
              <a:rPr lang="en-US" sz="2400" dirty="0">
                <a:solidFill>
                  <a:schemeClr val="tx1">
                    <a:lumMod val="75000"/>
                    <a:lumOff val="25000"/>
                  </a:schemeClr>
                </a:solidFill>
                <a:latin typeface="+mn-lt"/>
              </a:rPr>
              <a:t>Integrating performance, risk, and asset management into transportation agencies  </a:t>
            </a:r>
          </a:p>
          <a:p>
            <a:pPr marL="398463" marR="0" lvl="1" indent="-344488" algn="l" defTabSz="914400" rtl="0" eaLnBrk="1" fontAlgn="auto" latinLnBrk="0" hangingPunct="1">
              <a:lnSpc>
                <a:spcPct val="90000"/>
              </a:lnSpc>
              <a:spcBef>
                <a:spcPts val="500"/>
              </a:spcBef>
              <a:spcAft>
                <a:spcPts val="0"/>
              </a:spcAft>
              <a:buClr>
                <a:schemeClr val="accent2"/>
              </a:buClr>
              <a:buSzTx/>
              <a:buFont typeface="Arial" panose="020B0604020202020204" pitchFamily="34" charset="0"/>
              <a:buChar char="•"/>
              <a:tabLst/>
              <a:defRPr/>
            </a:pPr>
            <a:r>
              <a:rPr lang="en-US" sz="2400" dirty="0">
                <a:solidFill>
                  <a:schemeClr val="tx1">
                    <a:lumMod val="75000"/>
                    <a:lumOff val="25000"/>
                  </a:schemeClr>
                </a:solidFill>
                <a:latin typeface="+mn-lt"/>
              </a:rPr>
              <a:t>Identifying, evaluating, and selecting appropriate management frameworks  </a:t>
            </a:r>
          </a:p>
          <a:p>
            <a:pPr marL="398463" marR="0" lvl="1" indent="-344488" algn="l" defTabSz="914400" rtl="0" eaLnBrk="1" fontAlgn="auto" latinLnBrk="0" hangingPunct="1">
              <a:lnSpc>
                <a:spcPct val="90000"/>
              </a:lnSpc>
              <a:spcBef>
                <a:spcPts val="500"/>
              </a:spcBef>
              <a:spcAft>
                <a:spcPts val="0"/>
              </a:spcAft>
              <a:buClr>
                <a:schemeClr val="accent2"/>
              </a:buClr>
              <a:buSzTx/>
              <a:buFont typeface="Arial" panose="020B0604020202020204" pitchFamily="34" charset="0"/>
              <a:buChar char="•"/>
              <a:tabLst/>
              <a:defRPr/>
            </a:pPr>
            <a:r>
              <a:rPr lang="en-US" sz="2400" dirty="0">
                <a:solidFill>
                  <a:schemeClr val="tx1">
                    <a:lumMod val="75000"/>
                    <a:lumOff val="25000"/>
                  </a:schemeClr>
                </a:solidFill>
                <a:latin typeface="+mn-lt"/>
              </a:rPr>
              <a:t>Recruiting, training, and retaining human capital to support these integrated management </a:t>
            </a:r>
            <a:r>
              <a:rPr lang="en-US" sz="2400" dirty="0">
                <a:solidFill>
                  <a:schemeClr val="tx2">
                    <a:lumMod val="75000"/>
                  </a:schemeClr>
                </a:solidFill>
                <a:latin typeface="+mn-lt"/>
                <a:cs typeface="Calibri Light" panose="020F0302020204030204" pitchFamily="34" charset="0"/>
              </a:rPr>
              <a:t>functions  </a:t>
            </a:r>
          </a:p>
          <a:p>
            <a:pPr marL="53975" marR="0" lvl="1" indent="0" algn="l" defTabSz="914400" rtl="0" eaLnBrk="1" fontAlgn="auto" latinLnBrk="0" hangingPunct="1">
              <a:lnSpc>
                <a:spcPct val="90000"/>
              </a:lnSpc>
              <a:spcBef>
                <a:spcPts val="500"/>
              </a:spcBef>
              <a:spcAft>
                <a:spcPts val="0"/>
              </a:spcAft>
              <a:buClr>
                <a:schemeClr val="accent2"/>
              </a:buClr>
              <a:buSzTx/>
              <a:buFont typeface="Arial" panose="020B0604020202020204" pitchFamily="34" charset="0"/>
              <a:buNone/>
              <a:tabLst/>
              <a:defRPr/>
            </a:pPr>
            <a:endParaRPr lang="en-US" sz="2400" dirty="0">
              <a:solidFill>
                <a:schemeClr val="tx2">
                  <a:lumMod val="75000"/>
                </a:schemeClr>
              </a:solidFill>
              <a:latin typeface="+mn-lt"/>
              <a:cs typeface="Calibri Light" panose="020F0302020204030204" pitchFamily="34" charset="0"/>
            </a:endParaRPr>
          </a:p>
          <a:p>
            <a:pPr marL="53975" marR="0" lvl="1" indent="0" algn="l" defTabSz="914400" rtl="0" eaLnBrk="1" fontAlgn="auto" latinLnBrk="0" hangingPunct="1">
              <a:lnSpc>
                <a:spcPct val="90000"/>
              </a:lnSpc>
              <a:spcBef>
                <a:spcPts val="500"/>
              </a:spcBef>
              <a:spcAft>
                <a:spcPts val="0"/>
              </a:spcAft>
              <a:buClr>
                <a:schemeClr val="accent2"/>
              </a:buClr>
              <a:buSzTx/>
              <a:buFont typeface="Arial" panose="020B0604020202020204" pitchFamily="34" charset="0"/>
              <a:buNone/>
              <a:tabLst/>
              <a:defRPr/>
            </a:pPr>
            <a:r>
              <a:rPr lang="en-US" sz="2400" dirty="0"/>
              <a:t>The research and resulting guidance are developed through elaborate assessment of national and international agencies as well as direct coordination and process development with a diverse group of agency’s where the research team dug into agency-specific environments and conditions to gauge integration maturity and needs as well as develop an integration framework  that can be used in unique agency situations while being versatile enough to be applicable to any agency at any integration maturity level.</a:t>
            </a:r>
          </a:p>
          <a:p>
            <a:pPr marL="53975" marR="0" lvl="1" indent="0" algn="l" defTabSz="914400" rtl="0" eaLnBrk="1" fontAlgn="auto" latinLnBrk="0" hangingPunct="1">
              <a:lnSpc>
                <a:spcPct val="90000"/>
              </a:lnSpc>
              <a:spcBef>
                <a:spcPts val="500"/>
              </a:spcBef>
              <a:spcAft>
                <a:spcPts val="0"/>
              </a:spcAft>
              <a:buClr>
                <a:schemeClr val="accent2"/>
              </a:buClr>
              <a:buSzTx/>
              <a:buFont typeface="Arial" panose="020B0604020202020204" pitchFamily="34" charset="0"/>
              <a:buNone/>
              <a:tabLst/>
              <a:defRPr/>
            </a:pPr>
            <a:endParaRPr lang="en-US" sz="2400" dirty="0">
              <a:solidFill>
                <a:schemeClr val="tx2">
                  <a:lumMod val="75000"/>
                </a:schemeClr>
              </a:solidFill>
              <a:latin typeface="+mn-lt"/>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3D518DB-EBCE-4033-A7F0-F1FE408DB2D4}" type="slidenum">
              <a:rPr lang="en-US" smtClean="0"/>
              <a:t>6</a:t>
            </a:fld>
            <a:endParaRPr lang="en-US" dirty="0"/>
          </a:p>
        </p:txBody>
      </p:sp>
    </p:spTree>
    <p:extLst>
      <p:ext uri="{BB962C8B-B14F-4D97-AF65-F5344CB8AC3E}">
        <p14:creationId xmlns:p14="http://schemas.microsoft.com/office/powerpoint/2010/main" val="4106970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Initial research determined that  agency efforts and challenges could be consistently held in one or more of five key themes. Further research demonstrated that an integration strategy and focus on these 5 areas of management integration was effective in targeting integration and investment efforts and propelling integration maturity forward.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Some key elements from each of these 5 Key areas include: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Approaches to Integration</a:t>
            </a:r>
            <a:r>
              <a:rPr lang="en-US" sz="1200" kern="1200" dirty="0">
                <a:solidFill>
                  <a:schemeClr val="tx1"/>
                </a:solidFill>
                <a:effectLst/>
                <a:latin typeface="+mn-lt"/>
                <a:ea typeface="+mn-ea"/>
                <a:cs typeface="+mn-cs"/>
              </a:rPr>
              <a:t>: Integration champion and agency executive buy-in, agency culture that promotes collaboration and communication, business processes that entice and enable integration </a:t>
            </a:r>
            <a:endParaRPr lang="en-US" dirty="0"/>
          </a:p>
          <a:p>
            <a:pPr lvl="0"/>
            <a:r>
              <a:rPr lang="en-US" b="1" dirty="0"/>
              <a:t>Data and Software Needs</a:t>
            </a:r>
            <a:r>
              <a:rPr lang="en-US" dirty="0"/>
              <a:t>: enterprise data governance structure that seeks to standardize datasets to be more usable and accessible</a:t>
            </a:r>
            <a:endParaRPr lang="en-US" sz="1200" i="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Personnel and Skills</a:t>
            </a:r>
            <a:r>
              <a:rPr lang="en-US" sz="1200" kern="1200" dirty="0">
                <a:solidFill>
                  <a:schemeClr val="tx1"/>
                </a:solidFill>
                <a:effectLst/>
                <a:latin typeface="+mn-lt"/>
                <a:ea typeface="+mn-ea"/>
                <a:cs typeface="+mn-cs"/>
              </a:rPr>
              <a:t>: enterprise training capability that drives agency vision, communication and “soft-skill” development, knowledge retention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Policy and Agency Structure</a:t>
            </a:r>
            <a:r>
              <a:rPr lang="en-US" sz="1200" kern="1200" dirty="0">
                <a:solidFill>
                  <a:schemeClr val="tx1"/>
                </a:solidFill>
                <a:effectLst/>
                <a:latin typeface="+mn-lt"/>
                <a:ea typeface="+mn-ea"/>
                <a:cs typeface="+mn-cs"/>
              </a:rPr>
              <a:t>: Executive level buy-in, agency structure that promotes communication, cooperation and collaboration across divisional lines</a:t>
            </a:r>
          </a:p>
          <a:p>
            <a:pPr lvl="0"/>
            <a:r>
              <a:rPr lang="en-US" sz="1200" b="1" kern="1200" dirty="0">
                <a:solidFill>
                  <a:schemeClr val="tx1"/>
                </a:solidFill>
                <a:effectLst/>
                <a:latin typeface="+mn-lt"/>
                <a:ea typeface="+mn-ea"/>
                <a:cs typeface="+mn-cs"/>
              </a:rPr>
              <a:t>Resource Requirements</a:t>
            </a:r>
            <a:r>
              <a:rPr lang="en-US" sz="1200" kern="1200" dirty="0">
                <a:solidFill>
                  <a:schemeClr val="tx1"/>
                </a:solidFill>
                <a:effectLst/>
                <a:latin typeface="+mn-lt"/>
                <a:ea typeface="+mn-ea"/>
                <a:cs typeface="+mn-cs"/>
              </a:rPr>
              <a:t>: Skills and data requirements identified and communicated, innovative funding schemes to propel integration</a:t>
            </a:r>
          </a:p>
          <a:p>
            <a:endParaRPr lang="en-US" dirty="0"/>
          </a:p>
        </p:txBody>
      </p:sp>
      <p:sp>
        <p:nvSpPr>
          <p:cNvPr id="4" name="Slide Number Placeholder 3"/>
          <p:cNvSpPr>
            <a:spLocks noGrp="1"/>
          </p:cNvSpPr>
          <p:nvPr>
            <p:ph type="sldNum" sz="quarter" idx="5"/>
          </p:nvPr>
        </p:nvSpPr>
        <p:spPr/>
        <p:txBody>
          <a:bodyPr/>
          <a:lstStyle/>
          <a:p>
            <a:fld id="{C3D518DB-EBCE-4033-A7F0-F1FE408DB2D4}" type="slidenum">
              <a:rPr lang="en-US" smtClean="0"/>
              <a:t>7</a:t>
            </a:fld>
            <a:endParaRPr lang="en-US" dirty="0"/>
          </a:p>
        </p:txBody>
      </p:sp>
    </p:spTree>
    <p:extLst>
      <p:ext uri="{BB962C8B-B14F-4D97-AF65-F5344CB8AC3E}">
        <p14:creationId xmlns:p14="http://schemas.microsoft.com/office/powerpoint/2010/main" val="1856832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concepts are defined and example efforts are included in the guidance, the research demonstrated consistently that effective integration happened at the staff-level so therefore unique to an agency depending on the staff, skills and integration development level at the time.</a:t>
            </a:r>
          </a:p>
          <a:p>
            <a:endParaRPr lang="en-US" dirty="0"/>
          </a:p>
          <a:p>
            <a:r>
              <a:rPr lang="en-US" dirty="0"/>
              <a:t>As agencies follow the guidance and plan to mature their management integration, the framework should be applied liberally and specifically to realize the value in integration. </a:t>
            </a:r>
          </a:p>
        </p:txBody>
      </p:sp>
      <p:sp>
        <p:nvSpPr>
          <p:cNvPr id="4" name="Slide Number Placeholder 3"/>
          <p:cNvSpPr>
            <a:spLocks noGrp="1"/>
          </p:cNvSpPr>
          <p:nvPr>
            <p:ph type="sldNum" sz="quarter" idx="5"/>
          </p:nvPr>
        </p:nvSpPr>
        <p:spPr/>
        <p:txBody>
          <a:bodyPr/>
          <a:lstStyle/>
          <a:p>
            <a:fld id="{C3D518DB-EBCE-4033-A7F0-F1FE408DB2D4}" type="slidenum">
              <a:rPr lang="en-US" smtClean="0"/>
              <a:t>8</a:t>
            </a:fld>
            <a:endParaRPr lang="en-US" dirty="0"/>
          </a:p>
        </p:txBody>
      </p:sp>
    </p:spTree>
    <p:extLst>
      <p:ext uri="{BB962C8B-B14F-4D97-AF65-F5344CB8AC3E}">
        <p14:creationId xmlns:p14="http://schemas.microsoft.com/office/powerpoint/2010/main" val="119344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intent of the Integration Maturity Assessment is to utilize a standardized framework of assessment to gauge current maturity in each of the 5 key areas. This will serve to initiate the integration discussion as well as perpetuate further progress as an agency regularly “re-assesses” integration maturity and tracks progression in each area.</a:t>
            </a:r>
          </a:p>
          <a:p>
            <a:endParaRPr lang="en-US" dirty="0"/>
          </a:p>
          <a:p>
            <a:r>
              <a:rPr lang="en-US" dirty="0"/>
              <a:t>The discussion element in this maturity assessment process will reveal challenges and opportunities between the three management practices, these elements will be key in developing the integration roadmap</a:t>
            </a:r>
          </a:p>
        </p:txBody>
      </p:sp>
      <p:sp>
        <p:nvSpPr>
          <p:cNvPr id="4" name="Slide Number Placeholder 3"/>
          <p:cNvSpPr>
            <a:spLocks noGrp="1"/>
          </p:cNvSpPr>
          <p:nvPr>
            <p:ph type="sldNum" sz="quarter" idx="5"/>
          </p:nvPr>
        </p:nvSpPr>
        <p:spPr/>
        <p:txBody>
          <a:bodyPr/>
          <a:lstStyle/>
          <a:p>
            <a:fld id="{C3D518DB-EBCE-4033-A7F0-F1FE408DB2D4}" type="slidenum">
              <a:rPr lang="en-US" smtClean="0"/>
              <a:t>9</a:t>
            </a:fld>
            <a:endParaRPr lang="en-US" dirty="0"/>
          </a:p>
        </p:txBody>
      </p:sp>
    </p:spTree>
    <p:extLst>
      <p:ext uri="{BB962C8B-B14F-4D97-AF65-F5344CB8AC3E}">
        <p14:creationId xmlns:p14="http://schemas.microsoft.com/office/powerpoint/2010/main" val="3203889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roadmap is the primary “what” and “how” from the guidance. This is a living document that reflects the continuous process of integration and can therefore mature along with the agency as integration efforts take hold. The structure of the roadmap supports enterprise efforts both in connecting directly to the agency’s vision as well as aligning agency culture with development metrics. </a:t>
            </a:r>
          </a:p>
          <a:p>
            <a:endParaRPr lang="en-US" dirty="0"/>
          </a:p>
          <a:p>
            <a:r>
              <a:rPr lang="en-US" dirty="0"/>
              <a:t>The roadmap development process incorporates the results from the maturity assessment and follows a process that includes staff and process leads from performance, risk and asset management to create an goals and actions that capitalize on opportunities and address challenges the agency faces in its current condition.  </a:t>
            </a:r>
          </a:p>
          <a:p>
            <a:endParaRPr lang="en-US" dirty="0"/>
          </a:p>
          <a:p>
            <a:r>
              <a:rPr lang="en-US" dirty="0"/>
              <a:t>Critical to furthering integration maturity, the roadmap also sets forth a period for review where maturity progress can be assessed and goals and actions can be revitalized to drive integration forward.</a:t>
            </a:r>
          </a:p>
        </p:txBody>
      </p:sp>
      <p:sp>
        <p:nvSpPr>
          <p:cNvPr id="4" name="Slide Number Placeholder 3"/>
          <p:cNvSpPr>
            <a:spLocks noGrp="1"/>
          </p:cNvSpPr>
          <p:nvPr>
            <p:ph type="sldNum" sz="quarter" idx="5"/>
          </p:nvPr>
        </p:nvSpPr>
        <p:spPr/>
        <p:txBody>
          <a:bodyPr/>
          <a:lstStyle/>
          <a:p>
            <a:fld id="{C3D518DB-EBCE-4033-A7F0-F1FE408DB2D4}" type="slidenum">
              <a:rPr lang="en-US" smtClean="0"/>
              <a:t>10</a:t>
            </a:fld>
            <a:endParaRPr lang="en-US" dirty="0"/>
          </a:p>
        </p:txBody>
      </p:sp>
    </p:spTree>
    <p:extLst>
      <p:ext uri="{BB962C8B-B14F-4D97-AF65-F5344CB8AC3E}">
        <p14:creationId xmlns:p14="http://schemas.microsoft.com/office/powerpoint/2010/main" val="4155171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8C4E-2977-4FEE-95AE-9EB237B7444C}"/>
              </a:ext>
            </a:extLst>
          </p:cNvPr>
          <p:cNvSpPr>
            <a:spLocks noGrp="1"/>
          </p:cNvSpPr>
          <p:nvPr>
            <p:ph type="ctrTitle"/>
          </p:nvPr>
        </p:nvSpPr>
        <p:spPr>
          <a:xfrm>
            <a:off x="946484" y="1255801"/>
            <a:ext cx="10299032" cy="2387600"/>
          </a:xfrm>
        </p:spPr>
        <p:txBody>
          <a:bodyPr anchor="b">
            <a:normAutofit/>
          </a:bodyPr>
          <a:lstStyle>
            <a:lvl1pPr algn="ctr">
              <a:defRPr sz="7200">
                <a:effectLst>
                  <a:outerShdw blurRad="660400" algn="ctr" rotWithShape="0">
                    <a:prstClr val="black"/>
                  </a:outerShdw>
                </a:effectLst>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342A2F5-B576-4FA4-8410-1E0572E3B895}"/>
              </a:ext>
            </a:extLst>
          </p:cNvPr>
          <p:cNvSpPr>
            <a:spLocks noGrp="1"/>
          </p:cNvSpPr>
          <p:nvPr>
            <p:ph type="subTitle" idx="1"/>
          </p:nvPr>
        </p:nvSpPr>
        <p:spPr>
          <a:xfrm>
            <a:off x="1524000" y="3767561"/>
            <a:ext cx="9144000" cy="1655762"/>
          </a:xfrm>
        </p:spPr>
        <p:txBody>
          <a:bodyPr>
            <a:normAutofit/>
          </a:bodyPr>
          <a:lstStyle>
            <a:lvl1pPr marL="0" indent="0" algn="ctr">
              <a:buNone/>
              <a:defRPr sz="2800">
                <a:effectLst>
                  <a:outerShdw blurRad="660400" algn="ctr" rotWithShape="0">
                    <a:prstClr val="black"/>
                  </a:outerShdw>
                </a:effectLst>
                <a:latin typeface="Bahnschrift Semi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131C69C8-4DE6-45C1-9D3B-D13B8D6F3887}"/>
              </a:ext>
            </a:extLst>
          </p:cNvPr>
          <p:cNvCxnSpPr>
            <a:cxnSpLocks/>
          </p:cNvCxnSpPr>
          <p:nvPr userDrawn="1"/>
        </p:nvCxnSpPr>
        <p:spPr>
          <a:xfrm>
            <a:off x="2441448" y="3706654"/>
            <a:ext cx="7315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8F40052-3B3F-415D-BD1F-5B1C25E046D5}"/>
              </a:ext>
            </a:extLst>
          </p:cNvPr>
          <p:cNvSpPr>
            <a:spLocks noGrp="1"/>
          </p:cNvSpPr>
          <p:nvPr>
            <p:ph type="dt" sz="half" idx="10"/>
          </p:nvPr>
        </p:nvSpPr>
        <p:spPr/>
        <p:txBody>
          <a:bodyPr/>
          <a:lstStyle/>
          <a:p>
            <a:r>
              <a:rPr lang="en-US" dirty="0"/>
              <a:t>October 22, 2019</a:t>
            </a:r>
          </a:p>
        </p:txBody>
      </p:sp>
      <p:sp>
        <p:nvSpPr>
          <p:cNvPr id="5" name="Footer Placeholder 4">
            <a:extLst>
              <a:ext uri="{FF2B5EF4-FFF2-40B4-BE49-F238E27FC236}">
                <a16:creationId xmlns:a16="http://schemas.microsoft.com/office/drawing/2014/main" id="{5811F49A-4F23-4A35-9C1D-9ECD1A7F2C15}"/>
              </a:ext>
            </a:extLst>
          </p:cNvPr>
          <p:cNvSpPr>
            <a:spLocks noGrp="1"/>
          </p:cNvSpPr>
          <p:nvPr>
            <p:ph type="ftr" sz="quarter" idx="11"/>
          </p:nvPr>
        </p:nvSpPr>
        <p:spPr/>
        <p:txBody>
          <a:bodyPr/>
          <a:lstStyle/>
          <a:p>
            <a:r>
              <a:rPr lang="en-US" dirty="0"/>
              <a:t>NCHRP 08-113</a:t>
            </a:r>
          </a:p>
        </p:txBody>
      </p:sp>
      <p:sp>
        <p:nvSpPr>
          <p:cNvPr id="6" name="Slide Number Placeholder 5">
            <a:extLst>
              <a:ext uri="{FF2B5EF4-FFF2-40B4-BE49-F238E27FC236}">
                <a16:creationId xmlns:a16="http://schemas.microsoft.com/office/drawing/2014/main" id="{38B7CC0B-5EB1-471D-A1CF-1FDBA9956F8B}"/>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58997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E12F-EA31-4F12-9FD8-15F1ACEC6D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1BE231-0BCB-47CC-8225-CBD3FF99A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3B7AA9-A3F3-4208-A7BC-FCA8CF34D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32CC0C-59B3-4B90-9BD3-3189FAA33287}"/>
              </a:ext>
            </a:extLst>
          </p:cNvPr>
          <p:cNvSpPr>
            <a:spLocks noGrp="1"/>
          </p:cNvSpPr>
          <p:nvPr>
            <p:ph type="dt" sz="half" idx="10"/>
          </p:nvPr>
        </p:nvSpPr>
        <p:spPr/>
        <p:txBody>
          <a:bodyPr/>
          <a:lstStyle/>
          <a:p>
            <a:r>
              <a:rPr lang="en-US" dirty="0"/>
              <a:t>October 22, 2019</a:t>
            </a:r>
          </a:p>
        </p:txBody>
      </p:sp>
      <p:sp>
        <p:nvSpPr>
          <p:cNvPr id="6" name="Footer Placeholder 5">
            <a:extLst>
              <a:ext uri="{FF2B5EF4-FFF2-40B4-BE49-F238E27FC236}">
                <a16:creationId xmlns:a16="http://schemas.microsoft.com/office/drawing/2014/main" id="{A72EA704-DD48-4463-A947-34C92DFB2702}"/>
              </a:ext>
            </a:extLst>
          </p:cNvPr>
          <p:cNvSpPr>
            <a:spLocks noGrp="1"/>
          </p:cNvSpPr>
          <p:nvPr>
            <p:ph type="ftr" sz="quarter" idx="11"/>
          </p:nvPr>
        </p:nvSpPr>
        <p:spPr/>
        <p:txBody>
          <a:bodyPr/>
          <a:lstStyle/>
          <a:p>
            <a:r>
              <a:rPr lang="en-US" dirty="0"/>
              <a:t>NCHRP 08-113</a:t>
            </a:r>
          </a:p>
        </p:txBody>
      </p:sp>
      <p:sp>
        <p:nvSpPr>
          <p:cNvPr id="7" name="Slide Number Placeholder 6">
            <a:extLst>
              <a:ext uri="{FF2B5EF4-FFF2-40B4-BE49-F238E27FC236}">
                <a16:creationId xmlns:a16="http://schemas.microsoft.com/office/drawing/2014/main" id="{22F49264-D45D-4D77-AEA9-3B2B21943734}"/>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296221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8C4E-2977-4FEE-95AE-9EB237B7444C}"/>
              </a:ext>
            </a:extLst>
          </p:cNvPr>
          <p:cNvSpPr>
            <a:spLocks noGrp="1"/>
          </p:cNvSpPr>
          <p:nvPr>
            <p:ph type="ctrTitle"/>
          </p:nvPr>
        </p:nvSpPr>
        <p:spPr>
          <a:xfrm>
            <a:off x="946484" y="1255801"/>
            <a:ext cx="10299032" cy="2387600"/>
          </a:xfrm>
        </p:spPr>
        <p:txBody>
          <a:bodyPr anchor="b">
            <a:normAutofit/>
          </a:bodyPr>
          <a:lstStyle>
            <a:lvl1pPr algn="ctr">
              <a:defRPr sz="7200">
                <a:effectLst>
                  <a:outerShdw blurRad="660400" algn="ctr" rotWithShape="0">
                    <a:prstClr val="black"/>
                  </a:outerShdw>
                </a:effectLst>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342A2F5-B576-4FA4-8410-1E0572E3B895}"/>
              </a:ext>
            </a:extLst>
          </p:cNvPr>
          <p:cNvSpPr>
            <a:spLocks noGrp="1"/>
          </p:cNvSpPr>
          <p:nvPr>
            <p:ph type="subTitle" idx="1"/>
          </p:nvPr>
        </p:nvSpPr>
        <p:spPr>
          <a:xfrm>
            <a:off x="1524000" y="3767561"/>
            <a:ext cx="9144000" cy="1655762"/>
          </a:xfrm>
        </p:spPr>
        <p:txBody>
          <a:bodyPr>
            <a:normAutofit/>
          </a:bodyPr>
          <a:lstStyle>
            <a:lvl1pPr marL="0" indent="0" algn="ctr">
              <a:buNone/>
              <a:defRPr sz="2800">
                <a:effectLst>
                  <a:outerShdw blurRad="660400" algn="ctr" rotWithShape="0">
                    <a:prstClr val="black"/>
                  </a:outerShdw>
                </a:effectLst>
                <a:latin typeface="Bahnschrift Semi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131C69C8-4DE6-45C1-9D3B-D13B8D6F3887}"/>
              </a:ext>
            </a:extLst>
          </p:cNvPr>
          <p:cNvCxnSpPr>
            <a:cxnSpLocks/>
          </p:cNvCxnSpPr>
          <p:nvPr userDrawn="1"/>
        </p:nvCxnSpPr>
        <p:spPr>
          <a:xfrm>
            <a:off x="2441448" y="3706654"/>
            <a:ext cx="7315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8F40052-3B3F-415D-BD1F-5B1C25E046D5}"/>
              </a:ext>
            </a:extLst>
          </p:cNvPr>
          <p:cNvSpPr>
            <a:spLocks noGrp="1"/>
          </p:cNvSpPr>
          <p:nvPr>
            <p:ph type="dt" sz="half" idx="10"/>
          </p:nvPr>
        </p:nvSpPr>
        <p:spPr/>
        <p:txBody>
          <a:bodyPr/>
          <a:lstStyle/>
          <a:p>
            <a:r>
              <a:rPr lang="en-US" dirty="0"/>
              <a:t>October 22, 2019</a:t>
            </a:r>
          </a:p>
        </p:txBody>
      </p:sp>
      <p:sp>
        <p:nvSpPr>
          <p:cNvPr id="5" name="Footer Placeholder 4">
            <a:extLst>
              <a:ext uri="{FF2B5EF4-FFF2-40B4-BE49-F238E27FC236}">
                <a16:creationId xmlns:a16="http://schemas.microsoft.com/office/drawing/2014/main" id="{5811F49A-4F23-4A35-9C1D-9ECD1A7F2C15}"/>
              </a:ext>
            </a:extLst>
          </p:cNvPr>
          <p:cNvSpPr>
            <a:spLocks noGrp="1"/>
          </p:cNvSpPr>
          <p:nvPr>
            <p:ph type="ftr" sz="quarter" idx="11"/>
          </p:nvPr>
        </p:nvSpPr>
        <p:spPr/>
        <p:txBody>
          <a:bodyPr/>
          <a:lstStyle/>
          <a:p>
            <a:r>
              <a:rPr lang="en-US" dirty="0"/>
              <a:t>NCHRP 08-113</a:t>
            </a:r>
          </a:p>
        </p:txBody>
      </p:sp>
      <p:sp>
        <p:nvSpPr>
          <p:cNvPr id="6" name="Slide Number Placeholder 5">
            <a:extLst>
              <a:ext uri="{FF2B5EF4-FFF2-40B4-BE49-F238E27FC236}">
                <a16:creationId xmlns:a16="http://schemas.microsoft.com/office/drawing/2014/main" id="{38B7CC0B-5EB1-471D-A1CF-1FDBA9956F8B}"/>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163249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7A3-C2FE-45AC-A3E9-ACAEDD185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62EA6-C478-4595-A29B-1AA3A18BF2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86A526-69AA-4512-99BF-79452DA1472D}"/>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29BA1A7C-8E44-4AD5-A40B-BE0374CCA426}"/>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29679876-869A-4BF0-8A6E-C7A5597BF50E}"/>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1265930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7A3-C2FE-45AC-A3E9-ACAEDD185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62EA6-C478-4595-A29B-1AA3A18BF291}"/>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F416E-5C62-4BFE-8EEC-EB87D063BC95}"/>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11D9B4B4-6B3A-4A91-9AB9-A589B9059344}"/>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926F237D-A9CD-42D1-855A-8C6C8628B1BB}"/>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777824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7A3-C2FE-45AC-A3E9-ACAEDD185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62EA6-C478-4595-A29B-1AA3A18BF291}"/>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B6FBF-3BB2-4580-997F-E33050D33AF7}"/>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3840326A-03E0-4C3F-A1A1-5CB9F7C5F292}"/>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7EDE4CC7-B86E-4FA1-9EDB-05A02BCCAE53}"/>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3170076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9852-D434-4A5D-AF7D-43288B59EF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860B25-E58E-43CC-94FE-4B005A5114A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6">
            <a:extLst>
              <a:ext uri="{FF2B5EF4-FFF2-40B4-BE49-F238E27FC236}">
                <a16:creationId xmlns:a16="http://schemas.microsoft.com/office/drawing/2014/main" id="{386D6029-DCEB-4693-B481-B2F6523C3CB0}"/>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D7E55D86-F9A5-4602-9C71-07B7B13B97E1}"/>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0627453C-9EF0-415A-8337-6C3B956337B9}"/>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668742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D312-7E3D-4D25-8799-514D4CE37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2BD7E-A582-4AEA-B65E-E853D7246B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07E390-0F39-49A2-B002-DE424AC034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5F95C6-ADD9-44F9-A40E-6E4FA0BE7D79}"/>
              </a:ext>
            </a:extLst>
          </p:cNvPr>
          <p:cNvSpPr>
            <a:spLocks noGrp="1"/>
          </p:cNvSpPr>
          <p:nvPr>
            <p:ph type="dt" sz="half" idx="10"/>
          </p:nvPr>
        </p:nvSpPr>
        <p:spPr/>
        <p:txBody>
          <a:bodyPr/>
          <a:lstStyle/>
          <a:p>
            <a:r>
              <a:rPr lang="en-US" dirty="0"/>
              <a:t>October 22, 2019</a:t>
            </a:r>
          </a:p>
        </p:txBody>
      </p:sp>
      <p:sp>
        <p:nvSpPr>
          <p:cNvPr id="6" name="Footer Placeholder 5">
            <a:extLst>
              <a:ext uri="{FF2B5EF4-FFF2-40B4-BE49-F238E27FC236}">
                <a16:creationId xmlns:a16="http://schemas.microsoft.com/office/drawing/2014/main" id="{AEF3A3E7-8BB9-45D1-BFBC-57AF35372546}"/>
              </a:ext>
            </a:extLst>
          </p:cNvPr>
          <p:cNvSpPr>
            <a:spLocks noGrp="1"/>
          </p:cNvSpPr>
          <p:nvPr>
            <p:ph type="ftr" sz="quarter" idx="11"/>
          </p:nvPr>
        </p:nvSpPr>
        <p:spPr/>
        <p:txBody>
          <a:bodyPr/>
          <a:lstStyle/>
          <a:p>
            <a:r>
              <a:rPr lang="en-US" dirty="0"/>
              <a:t>NCHRP 08-113</a:t>
            </a:r>
          </a:p>
        </p:txBody>
      </p:sp>
      <p:sp>
        <p:nvSpPr>
          <p:cNvPr id="7" name="Slide Number Placeholder 6">
            <a:extLst>
              <a:ext uri="{FF2B5EF4-FFF2-40B4-BE49-F238E27FC236}">
                <a16:creationId xmlns:a16="http://schemas.microsoft.com/office/drawing/2014/main" id="{6279FCC7-0F3C-46C0-9C95-6133D879B1DB}"/>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1730852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6111-401C-4EF8-8F4C-04BAF11365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B3DDB7-B040-43EB-AF5B-C0C364E75A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EA1EDE-03B9-4854-9873-699E2F306B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3A5E7-E718-43E0-9D9B-40D6C2C08A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FC51D1-8196-4861-B2A9-7A275CB34C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49F00A-A5F0-4B48-9070-D5BD50AED29B}"/>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39D3784A-097C-442D-9D79-D1230D2CBBFC}"/>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48004365-7527-442E-9C87-3B8EFEDBBFEB}"/>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2702432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DCAB-624A-4311-B1C1-17C774CACF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771EA0-7EB7-4005-83DB-E375A1C6DAFE}"/>
              </a:ext>
            </a:extLst>
          </p:cNvPr>
          <p:cNvSpPr>
            <a:spLocks noGrp="1"/>
          </p:cNvSpPr>
          <p:nvPr>
            <p:ph type="dt" sz="half" idx="10"/>
          </p:nvPr>
        </p:nvSpPr>
        <p:spPr/>
        <p:txBody>
          <a:bodyPr/>
          <a:lstStyle/>
          <a:p>
            <a:r>
              <a:rPr lang="en-US" dirty="0"/>
              <a:t>October 22, 2019</a:t>
            </a:r>
          </a:p>
        </p:txBody>
      </p:sp>
      <p:sp>
        <p:nvSpPr>
          <p:cNvPr id="4" name="Footer Placeholder 3">
            <a:extLst>
              <a:ext uri="{FF2B5EF4-FFF2-40B4-BE49-F238E27FC236}">
                <a16:creationId xmlns:a16="http://schemas.microsoft.com/office/drawing/2014/main" id="{69F48170-6D51-4841-ACD0-BB4F907B69B5}"/>
              </a:ext>
            </a:extLst>
          </p:cNvPr>
          <p:cNvSpPr>
            <a:spLocks noGrp="1"/>
          </p:cNvSpPr>
          <p:nvPr>
            <p:ph type="ftr" sz="quarter" idx="11"/>
          </p:nvPr>
        </p:nvSpPr>
        <p:spPr/>
        <p:txBody>
          <a:bodyPr/>
          <a:lstStyle/>
          <a:p>
            <a:r>
              <a:rPr lang="en-US" dirty="0"/>
              <a:t>NCHRP 08-113</a:t>
            </a:r>
          </a:p>
        </p:txBody>
      </p:sp>
      <p:sp>
        <p:nvSpPr>
          <p:cNvPr id="5" name="Slide Number Placeholder 4">
            <a:extLst>
              <a:ext uri="{FF2B5EF4-FFF2-40B4-BE49-F238E27FC236}">
                <a16:creationId xmlns:a16="http://schemas.microsoft.com/office/drawing/2014/main" id="{94DC36CF-510E-498F-8C50-145BCA1DA428}"/>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3498045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80F30-BC31-4391-92B3-56BF92FAC1B9}"/>
              </a:ext>
            </a:extLst>
          </p:cNvPr>
          <p:cNvSpPr>
            <a:spLocks noGrp="1"/>
          </p:cNvSpPr>
          <p:nvPr>
            <p:ph type="dt" sz="half" idx="10"/>
          </p:nvPr>
        </p:nvSpPr>
        <p:spPr/>
        <p:txBody>
          <a:bodyPr/>
          <a:lstStyle/>
          <a:p>
            <a:r>
              <a:rPr lang="en-US" dirty="0"/>
              <a:t>October 22, 2019</a:t>
            </a:r>
          </a:p>
        </p:txBody>
      </p:sp>
      <p:sp>
        <p:nvSpPr>
          <p:cNvPr id="3" name="Footer Placeholder 2">
            <a:extLst>
              <a:ext uri="{FF2B5EF4-FFF2-40B4-BE49-F238E27FC236}">
                <a16:creationId xmlns:a16="http://schemas.microsoft.com/office/drawing/2014/main" id="{2090932C-EBC7-4B5A-97A5-6951340E3699}"/>
              </a:ext>
            </a:extLst>
          </p:cNvPr>
          <p:cNvSpPr>
            <a:spLocks noGrp="1"/>
          </p:cNvSpPr>
          <p:nvPr>
            <p:ph type="ftr" sz="quarter" idx="11"/>
          </p:nvPr>
        </p:nvSpPr>
        <p:spPr/>
        <p:txBody>
          <a:bodyPr/>
          <a:lstStyle/>
          <a:p>
            <a:r>
              <a:rPr lang="en-US" dirty="0"/>
              <a:t>NCHRP 08-113</a:t>
            </a:r>
          </a:p>
        </p:txBody>
      </p:sp>
      <p:sp>
        <p:nvSpPr>
          <p:cNvPr id="4" name="Slide Number Placeholder 3">
            <a:extLst>
              <a:ext uri="{FF2B5EF4-FFF2-40B4-BE49-F238E27FC236}">
                <a16:creationId xmlns:a16="http://schemas.microsoft.com/office/drawing/2014/main" id="{5D36BC2B-17D3-4FAC-9124-939E9F2271F3}"/>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129299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7A3-C2FE-45AC-A3E9-ACAEDD185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62EA6-C478-4595-A29B-1AA3A18BF2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86A526-69AA-4512-99BF-79452DA1472D}"/>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29BA1A7C-8E44-4AD5-A40B-BE0374CCA426}"/>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29679876-869A-4BF0-8A6E-C7A5597BF50E}"/>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445824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E12F-EA31-4F12-9FD8-15F1ACEC6D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1BE231-0BCB-47CC-8225-CBD3FF99A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3B7AA9-A3F3-4208-A7BC-FCA8CF34D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32CC0C-59B3-4B90-9BD3-3189FAA33287}"/>
              </a:ext>
            </a:extLst>
          </p:cNvPr>
          <p:cNvSpPr>
            <a:spLocks noGrp="1"/>
          </p:cNvSpPr>
          <p:nvPr>
            <p:ph type="dt" sz="half" idx="10"/>
          </p:nvPr>
        </p:nvSpPr>
        <p:spPr/>
        <p:txBody>
          <a:bodyPr/>
          <a:lstStyle/>
          <a:p>
            <a:r>
              <a:rPr lang="en-US" dirty="0"/>
              <a:t>October 22, 2019</a:t>
            </a:r>
          </a:p>
        </p:txBody>
      </p:sp>
      <p:sp>
        <p:nvSpPr>
          <p:cNvPr id="6" name="Footer Placeholder 5">
            <a:extLst>
              <a:ext uri="{FF2B5EF4-FFF2-40B4-BE49-F238E27FC236}">
                <a16:creationId xmlns:a16="http://schemas.microsoft.com/office/drawing/2014/main" id="{A72EA704-DD48-4463-A947-34C92DFB2702}"/>
              </a:ext>
            </a:extLst>
          </p:cNvPr>
          <p:cNvSpPr>
            <a:spLocks noGrp="1"/>
          </p:cNvSpPr>
          <p:nvPr>
            <p:ph type="ftr" sz="quarter" idx="11"/>
          </p:nvPr>
        </p:nvSpPr>
        <p:spPr/>
        <p:txBody>
          <a:bodyPr/>
          <a:lstStyle/>
          <a:p>
            <a:r>
              <a:rPr lang="en-US" dirty="0"/>
              <a:t>NCHRP 08-113</a:t>
            </a:r>
          </a:p>
        </p:txBody>
      </p:sp>
      <p:sp>
        <p:nvSpPr>
          <p:cNvPr id="7" name="Slide Number Placeholder 6">
            <a:extLst>
              <a:ext uri="{FF2B5EF4-FFF2-40B4-BE49-F238E27FC236}">
                <a16:creationId xmlns:a16="http://schemas.microsoft.com/office/drawing/2014/main" id="{22F49264-D45D-4D77-AEA9-3B2B21943734}"/>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2433684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8C4E-2977-4FEE-95AE-9EB237B7444C}"/>
              </a:ext>
            </a:extLst>
          </p:cNvPr>
          <p:cNvSpPr>
            <a:spLocks noGrp="1"/>
          </p:cNvSpPr>
          <p:nvPr>
            <p:ph type="ctrTitle"/>
          </p:nvPr>
        </p:nvSpPr>
        <p:spPr>
          <a:xfrm>
            <a:off x="946484" y="1255801"/>
            <a:ext cx="10299032" cy="2387600"/>
          </a:xfrm>
        </p:spPr>
        <p:txBody>
          <a:bodyPr anchor="b">
            <a:normAutofit/>
          </a:bodyPr>
          <a:lstStyle>
            <a:lvl1pPr algn="ctr">
              <a:defRPr sz="7200">
                <a:effectLst>
                  <a:outerShdw blurRad="660400" algn="ctr" rotWithShape="0">
                    <a:prstClr val="black"/>
                  </a:outerShdw>
                </a:effectLst>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342A2F5-B576-4FA4-8410-1E0572E3B895}"/>
              </a:ext>
            </a:extLst>
          </p:cNvPr>
          <p:cNvSpPr>
            <a:spLocks noGrp="1"/>
          </p:cNvSpPr>
          <p:nvPr>
            <p:ph type="subTitle" idx="1"/>
          </p:nvPr>
        </p:nvSpPr>
        <p:spPr>
          <a:xfrm>
            <a:off x="1524000" y="3767561"/>
            <a:ext cx="9144000" cy="1655762"/>
          </a:xfrm>
        </p:spPr>
        <p:txBody>
          <a:bodyPr>
            <a:normAutofit/>
          </a:bodyPr>
          <a:lstStyle>
            <a:lvl1pPr marL="0" indent="0" algn="ctr">
              <a:buNone/>
              <a:defRPr sz="2800">
                <a:effectLst>
                  <a:outerShdw blurRad="660400" algn="ctr" rotWithShape="0">
                    <a:prstClr val="black"/>
                  </a:outerShdw>
                </a:effectLst>
                <a:latin typeface="Bahnschrift Semi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131C69C8-4DE6-45C1-9D3B-D13B8D6F3887}"/>
              </a:ext>
            </a:extLst>
          </p:cNvPr>
          <p:cNvCxnSpPr>
            <a:cxnSpLocks/>
          </p:cNvCxnSpPr>
          <p:nvPr userDrawn="1"/>
        </p:nvCxnSpPr>
        <p:spPr>
          <a:xfrm>
            <a:off x="2441448" y="3706654"/>
            <a:ext cx="7315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8F40052-3B3F-415D-BD1F-5B1C25E046D5}"/>
              </a:ext>
            </a:extLst>
          </p:cNvPr>
          <p:cNvSpPr>
            <a:spLocks noGrp="1"/>
          </p:cNvSpPr>
          <p:nvPr>
            <p:ph type="dt" sz="half" idx="10"/>
          </p:nvPr>
        </p:nvSpPr>
        <p:spPr/>
        <p:txBody>
          <a:bodyPr/>
          <a:lstStyle/>
          <a:p>
            <a:r>
              <a:rPr lang="en-US" dirty="0"/>
              <a:t>October 22, 2019</a:t>
            </a:r>
          </a:p>
        </p:txBody>
      </p:sp>
      <p:sp>
        <p:nvSpPr>
          <p:cNvPr id="5" name="Footer Placeholder 4">
            <a:extLst>
              <a:ext uri="{FF2B5EF4-FFF2-40B4-BE49-F238E27FC236}">
                <a16:creationId xmlns:a16="http://schemas.microsoft.com/office/drawing/2014/main" id="{5811F49A-4F23-4A35-9C1D-9ECD1A7F2C15}"/>
              </a:ext>
            </a:extLst>
          </p:cNvPr>
          <p:cNvSpPr>
            <a:spLocks noGrp="1"/>
          </p:cNvSpPr>
          <p:nvPr>
            <p:ph type="ftr" sz="quarter" idx="11"/>
          </p:nvPr>
        </p:nvSpPr>
        <p:spPr/>
        <p:txBody>
          <a:bodyPr/>
          <a:lstStyle/>
          <a:p>
            <a:r>
              <a:rPr lang="en-US" dirty="0"/>
              <a:t>NCHRP 08-113</a:t>
            </a:r>
          </a:p>
        </p:txBody>
      </p:sp>
      <p:sp>
        <p:nvSpPr>
          <p:cNvPr id="6" name="Slide Number Placeholder 5">
            <a:extLst>
              <a:ext uri="{FF2B5EF4-FFF2-40B4-BE49-F238E27FC236}">
                <a16:creationId xmlns:a16="http://schemas.microsoft.com/office/drawing/2014/main" id="{38B7CC0B-5EB1-471D-A1CF-1FDBA9956F8B}"/>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11496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7A3-C2FE-45AC-A3E9-ACAEDD185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62EA6-C478-4595-A29B-1AA3A18BF2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86A526-69AA-4512-99BF-79452DA1472D}"/>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29BA1A7C-8E44-4AD5-A40B-BE0374CCA426}"/>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29679876-869A-4BF0-8A6E-C7A5597BF50E}"/>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154021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7A3-C2FE-45AC-A3E9-ACAEDD185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62EA6-C478-4595-A29B-1AA3A18BF291}"/>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F416E-5C62-4BFE-8EEC-EB87D063BC95}"/>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11D9B4B4-6B3A-4A91-9AB9-A589B9059344}"/>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926F237D-A9CD-42D1-855A-8C6C8628B1BB}"/>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3016018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7A3-C2FE-45AC-A3E9-ACAEDD185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62EA6-C478-4595-A29B-1AA3A18BF291}"/>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B6FBF-3BB2-4580-997F-E33050D33AF7}"/>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3840326A-03E0-4C3F-A1A1-5CB9F7C5F292}"/>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7EDE4CC7-B86E-4FA1-9EDB-05A02BCCAE53}"/>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548086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9852-D434-4A5D-AF7D-43288B59EF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860B25-E58E-43CC-94FE-4B005A5114A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6">
            <a:extLst>
              <a:ext uri="{FF2B5EF4-FFF2-40B4-BE49-F238E27FC236}">
                <a16:creationId xmlns:a16="http://schemas.microsoft.com/office/drawing/2014/main" id="{386D6029-DCEB-4693-B481-B2F6523C3CB0}"/>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D7E55D86-F9A5-4602-9C71-07B7B13B97E1}"/>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0627453C-9EF0-415A-8337-6C3B956337B9}"/>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3985720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D312-7E3D-4D25-8799-514D4CE37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2BD7E-A582-4AEA-B65E-E853D7246B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07E390-0F39-49A2-B002-DE424AC034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5F95C6-ADD9-44F9-A40E-6E4FA0BE7D79}"/>
              </a:ext>
            </a:extLst>
          </p:cNvPr>
          <p:cNvSpPr>
            <a:spLocks noGrp="1"/>
          </p:cNvSpPr>
          <p:nvPr>
            <p:ph type="dt" sz="half" idx="10"/>
          </p:nvPr>
        </p:nvSpPr>
        <p:spPr/>
        <p:txBody>
          <a:bodyPr/>
          <a:lstStyle/>
          <a:p>
            <a:r>
              <a:rPr lang="en-US" dirty="0"/>
              <a:t>October 22, 2019</a:t>
            </a:r>
          </a:p>
        </p:txBody>
      </p:sp>
      <p:sp>
        <p:nvSpPr>
          <p:cNvPr id="6" name="Footer Placeholder 5">
            <a:extLst>
              <a:ext uri="{FF2B5EF4-FFF2-40B4-BE49-F238E27FC236}">
                <a16:creationId xmlns:a16="http://schemas.microsoft.com/office/drawing/2014/main" id="{AEF3A3E7-8BB9-45D1-BFBC-57AF35372546}"/>
              </a:ext>
            </a:extLst>
          </p:cNvPr>
          <p:cNvSpPr>
            <a:spLocks noGrp="1"/>
          </p:cNvSpPr>
          <p:nvPr>
            <p:ph type="ftr" sz="quarter" idx="11"/>
          </p:nvPr>
        </p:nvSpPr>
        <p:spPr/>
        <p:txBody>
          <a:bodyPr/>
          <a:lstStyle/>
          <a:p>
            <a:r>
              <a:rPr lang="en-US" dirty="0"/>
              <a:t>NCHRP 08-113</a:t>
            </a:r>
          </a:p>
        </p:txBody>
      </p:sp>
      <p:sp>
        <p:nvSpPr>
          <p:cNvPr id="7" name="Slide Number Placeholder 6">
            <a:extLst>
              <a:ext uri="{FF2B5EF4-FFF2-40B4-BE49-F238E27FC236}">
                <a16:creationId xmlns:a16="http://schemas.microsoft.com/office/drawing/2014/main" id="{6279FCC7-0F3C-46C0-9C95-6133D879B1DB}"/>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2275570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6111-401C-4EF8-8F4C-04BAF11365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B3DDB7-B040-43EB-AF5B-C0C364E75A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EA1EDE-03B9-4854-9873-699E2F306B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3A5E7-E718-43E0-9D9B-40D6C2C08A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FC51D1-8196-4861-B2A9-7A275CB34C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49F00A-A5F0-4B48-9070-D5BD50AED29B}"/>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39D3784A-097C-442D-9D79-D1230D2CBBFC}"/>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48004365-7527-442E-9C87-3B8EFEDBBFEB}"/>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1532351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DCAB-624A-4311-B1C1-17C774CACF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771EA0-7EB7-4005-83DB-E375A1C6DAFE}"/>
              </a:ext>
            </a:extLst>
          </p:cNvPr>
          <p:cNvSpPr>
            <a:spLocks noGrp="1"/>
          </p:cNvSpPr>
          <p:nvPr>
            <p:ph type="dt" sz="half" idx="10"/>
          </p:nvPr>
        </p:nvSpPr>
        <p:spPr/>
        <p:txBody>
          <a:bodyPr/>
          <a:lstStyle/>
          <a:p>
            <a:r>
              <a:rPr lang="en-US" dirty="0"/>
              <a:t>October 22, 2019</a:t>
            </a:r>
          </a:p>
        </p:txBody>
      </p:sp>
      <p:sp>
        <p:nvSpPr>
          <p:cNvPr id="4" name="Footer Placeholder 3">
            <a:extLst>
              <a:ext uri="{FF2B5EF4-FFF2-40B4-BE49-F238E27FC236}">
                <a16:creationId xmlns:a16="http://schemas.microsoft.com/office/drawing/2014/main" id="{69F48170-6D51-4841-ACD0-BB4F907B69B5}"/>
              </a:ext>
            </a:extLst>
          </p:cNvPr>
          <p:cNvSpPr>
            <a:spLocks noGrp="1"/>
          </p:cNvSpPr>
          <p:nvPr>
            <p:ph type="ftr" sz="quarter" idx="11"/>
          </p:nvPr>
        </p:nvSpPr>
        <p:spPr/>
        <p:txBody>
          <a:bodyPr/>
          <a:lstStyle/>
          <a:p>
            <a:r>
              <a:rPr lang="en-US" dirty="0"/>
              <a:t>NCHRP 08-113</a:t>
            </a:r>
          </a:p>
        </p:txBody>
      </p:sp>
      <p:sp>
        <p:nvSpPr>
          <p:cNvPr id="5" name="Slide Number Placeholder 4">
            <a:extLst>
              <a:ext uri="{FF2B5EF4-FFF2-40B4-BE49-F238E27FC236}">
                <a16:creationId xmlns:a16="http://schemas.microsoft.com/office/drawing/2014/main" id="{94DC36CF-510E-498F-8C50-145BCA1DA428}"/>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2187964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80F30-BC31-4391-92B3-56BF92FAC1B9}"/>
              </a:ext>
            </a:extLst>
          </p:cNvPr>
          <p:cNvSpPr>
            <a:spLocks noGrp="1"/>
          </p:cNvSpPr>
          <p:nvPr>
            <p:ph type="dt" sz="half" idx="10"/>
          </p:nvPr>
        </p:nvSpPr>
        <p:spPr/>
        <p:txBody>
          <a:bodyPr/>
          <a:lstStyle/>
          <a:p>
            <a:r>
              <a:rPr lang="en-US" dirty="0"/>
              <a:t>October 22, 2019</a:t>
            </a:r>
          </a:p>
        </p:txBody>
      </p:sp>
      <p:sp>
        <p:nvSpPr>
          <p:cNvPr id="3" name="Footer Placeholder 2">
            <a:extLst>
              <a:ext uri="{FF2B5EF4-FFF2-40B4-BE49-F238E27FC236}">
                <a16:creationId xmlns:a16="http://schemas.microsoft.com/office/drawing/2014/main" id="{2090932C-EBC7-4B5A-97A5-6951340E3699}"/>
              </a:ext>
            </a:extLst>
          </p:cNvPr>
          <p:cNvSpPr>
            <a:spLocks noGrp="1"/>
          </p:cNvSpPr>
          <p:nvPr>
            <p:ph type="ftr" sz="quarter" idx="11"/>
          </p:nvPr>
        </p:nvSpPr>
        <p:spPr/>
        <p:txBody>
          <a:bodyPr/>
          <a:lstStyle/>
          <a:p>
            <a:r>
              <a:rPr lang="en-US" dirty="0"/>
              <a:t>NCHRP 08-113</a:t>
            </a:r>
          </a:p>
        </p:txBody>
      </p:sp>
      <p:sp>
        <p:nvSpPr>
          <p:cNvPr id="4" name="Slide Number Placeholder 3">
            <a:extLst>
              <a:ext uri="{FF2B5EF4-FFF2-40B4-BE49-F238E27FC236}">
                <a16:creationId xmlns:a16="http://schemas.microsoft.com/office/drawing/2014/main" id="{5D36BC2B-17D3-4FAC-9124-939E9F2271F3}"/>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370082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7A3-C2FE-45AC-A3E9-ACAEDD185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62EA6-C478-4595-A29B-1AA3A18BF291}"/>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F416E-5C62-4BFE-8EEC-EB87D063BC95}"/>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11D9B4B4-6B3A-4A91-9AB9-A589B9059344}"/>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926F237D-A9CD-42D1-855A-8C6C8628B1BB}"/>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939300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E12F-EA31-4F12-9FD8-15F1ACEC6D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1BE231-0BCB-47CC-8225-CBD3FF99A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3B7AA9-A3F3-4208-A7BC-FCA8CF34D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32CC0C-59B3-4B90-9BD3-3189FAA33287}"/>
              </a:ext>
            </a:extLst>
          </p:cNvPr>
          <p:cNvSpPr>
            <a:spLocks noGrp="1"/>
          </p:cNvSpPr>
          <p:nvPr>
            <p:ph type="dt" sz="half" idx="10"/>
          </p:nvPr>
        </p:nvSpPr>
        <p:spPr/>
        <p:txBody>
          <a:bodyPr/>
          <a:lstStyle/>
          <a:p>
            <a:r>
              <a:rPr lang="en-US" dirty="0"/>
              <a:t>October 22, 2019</a:t>
            </a:r>
          </a:p>
        </p:txBody>
      </p:sp>
      <p:sp>
        <p:nvSpPr>
          <p:cNvPr id="6" name="Footer Placeholder 5">
            <a:extLst>
              <a:ext uri="{FF2B5EF4-FFF2-40B4-BE49-F238E27FC236}">
                <a16:creationId xmlns:a16="http://schemas.microsoft.com/office/drawing/2014/main" id="{A72EA704-DD48-4463-A947-34C92DFB2702}"/>
              </a:ext>
            </a:extLst>
          </p:cNvPr>
          <p:cNvSpPr>
            <a:spLocks noGrp="1"/>
          </p:cNvSpPr>
          <p:nvPr>
            <p:ph type="ftr" sz="quarter" idx="11"/>
          </p:nvPr>
        </p:nvSpPr>
        <p:spPr/>
        <p:txBody>
          <a:bodyPr/>
          <a:lstStyle/>
          <a:p>
            <a:r>
              <a:rPr lang="en-US" dirty="0"/>
              <a:t>NCHRP 08-113</a:t>
            </a:r>
          </a:p>
        </p:txBody>
      </p:sp>
      <p:sp>
        <p:nvSpPr>
          <p:cNvPr id="7" name="Slide Number Placeholder 6">
            <a:extLst>
              <a:ext uri="{FF2B5EF4-FFF2-40B4-BE49-F238E27FC236}">
                <a16:creationId xmlns:a16="http://schemas.microsoft.com/office/drawing/2014/main" id="{22F49264-D45D-4D77-AEA9-3B2B21943734}"/>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2937130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8C4E-2977-4FEE-95AE-9EB237B7444C}"/>
              </a:ext>
            </a:extLst>
          </p:cNvPr>
          <p:cNvSpPr>
            <a:spLocks noGrp="1"/>
          </p:cNvSpPr>
          <p:nvPr>
            <p:ph type="ctrTitle"/>
          </p:nvPr>
        </p:nvSpPr>
        <p:spPr>
          <a:xfrm>
            <a:off x="946484" y="1255801"/>
            <a:ext cx="10299032" cy="2387600"/>
          </a:xfrm>
        </p:spPr>
        <p:txBody>
          <a:bodyPr anchor="b">
            <a:normAutofit/>
          </a:bodyPr>
          <a:lstStyle>
            <a:lvl1pPr algn="ctr">
              <a:defRPr sz="7200">
                <a:effectLst>
                  <a:outerShdw blurRad="660400" algn="ctr" rotWithShape="0">
                    <a:prstClr val="black"/>
                  </a:outerShdw>
                </a:effectLst>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342A2F5-B576-4FA4-8410-1E0572E3B895}"/>
              </a:ext>
            </a:extLst>
          </p:cNvPr>
          <p:cNvSpPr>
            <a:spLocks noGrp="1"/>
          </p:cNvSpPr>
          <p:nvPr>
            <p:ph type="subTitle" idx="1"/>
          </p:nvPr>
        </p:nvSpPr>
        <p:spPr>
          <a:xfrm>
            <a:off x="1524000" y="3767561"/>
            <a:ext cx="9144000" cy="1655762"/>
          </a:xfrm>
        </p:spPr>
        <p:txBody>
          <a:bodyPr>
            <a:normAutofit/>
          </a:bodyPr>
          <a:lstStyle>
            <a:lvl1pPr marL="0" indent="0" algn="ctr">
              <a:buNone/>
              <a:defRPr sz="2800">
                <a:effectLst>
                  <a:outerShdw blurRad="660400" algn="ctr" rotWithShape="0">
                    <a:prstClr val="black"/>
                  </a:outerShdw>
                </a:effectLst>
                <a:latin typeface="Bahnschrift Semi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131C69C8-4DE6-45C1-9D3B-D13B8D6F3887}"/>
              </a:ext>
            </a:extLst>
          </p:cNvPr>
          <p:cNvCxnSpPr>
            <a:cxnSpLocks/>
          </p:cNvCxnSpPr>
          <p:nvPr userDrawn="1"/>
        </p:nvCxnSpPr>
        <p:spPr>
          <a:xfrm>
            <a:off x="2441448" y="3706654"/>
            <a:ext cx="7315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8F40052-3B3F-415D-BD1F-5B1C25E046D5}"/>
              </a:ext>
            </a:extLst>
          </p:cNvPr>
          <p:cNvSpPr>
            <a:spLocks noGrp="1"/>
          </p:cNvSpPr>
          <p:nvPr>
            <p:ph type="dt" sz="half" idx="10"/>
          </p:nvPr>
        </p:nvSpPr>
        <p:spPr/>
        <p:txBody>
          <a:bodyPr/>
          <a:lstStyle/>
          <a:p>
            <a:r>
              <a:rPr lang="en-US" dirty="0"/>
              <a:t>October 22, 2019</a:t>
            </a:r>
          </a:p>
        </p:txBody>
      </p:sp>
      <p:sp>
        <p:nvSpPr>
          <p:cNvPr id="5" name="Footer Placeholder 4">
            <a:extLst>
              <a:ext uri="{FF2B5EF4-FFF2-40B4-BE49-F238E27FC236}">
                <a16:creationId xmlns:a16="http://schemas.microsoft.com/office/drawing/2014/main" id="{5811F49A-4F23-4A35-9C1D-9ECD1A7F2C15}"/>
              </a:ext>
            </a:extLst>
          </p:cNvPr>
          <p:cNvSpPr>
            <a:spLocks noGrp="1"/>
          </p:cNvSpPr>
          <p:nvPr>
            <p:ph type="ftr" sz="quarter" idx="11"/>
          </p:nvPr>
        </p:nvSpPr>
        <p:spPr/>
        <p:txBody>
          <a:bodyPr/>
          <a:lstStyle/>
          <a:p>
            <a:r>
              <a:rPr lang="en-US" dirty="0"/>
              <a:t>NCHRP 08-113</a:t>
            </a:r>
          </a:p>
        </p:txBody>
      </p:sp>
      <p:sp>
        <p:nvSpPr>
          <p:cNvPr id="6" name="Slide Number Placeholder 5">
            <a:extLst>
              <a:ext uri="{FF2B5EF4-FFF2-40B4-BE49-F238E27FC236}">
                <a16:creationId xmlns:a16="http://schemas.microsoft.com/office/drawing/2014/main" id="{38B7CC0B-5EB1-471D-A1CF-1FDBA9956F8B}"/>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3822870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7A3-C2FE-45AC-A3E9-ACAEDD185BED}"/>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DE62EA6-C478-4595-A29B-1AA3A18BF291}"/>
              </a:ext>
            </a:extLst>
          </p:cNvPr>
          <p:cNvSpPr>
            <a:spLocks noGrp="1"/>
          </p:cNvSpPr>
          <p:nvPr>
            <p:ph idx="1"/>
          </p:nvPr>
        </p:nvSpPr>
        <p:spPr/>
        <p:txBody>
          <a:bodyPr/>
          <a:lstStyle>
            <a:lvl1pPr>
              <a:defRPr>
                <a:effectLst/>
                <a:latin typeface="+mj-lt"/>
              </a:defRPr>
            </a:lvl1pPr>
            <a:lvl2pPr>
              <a:defRPr>
                <a:effectLst/>
                <a:latin typeface="+mj-lt"/>
              </a:defRPr>
            </a:lvl2pPr>
            <a:lvl3pPr>
              <a:defRPr>
                <a:effectLst/>
                <a:latin typeface="+mj-lt"/>
              </a:defRPr>
            </a:lvl3pPr>
            <a:lvl4pPr>
              <a:defRPr>
                <a:effectLst/>
                <a:latin typeface="+mj-lt"/>
              </a:defRPr>
            </a:lvl4pPr>
            <a:lvl5pPr>
              <a:defRPr>
                <a:effectLst/>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586A526-69AA-4512-99BF-79452DA1472D}"/>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29BA1A7C-8E44-4AD5-A40B-BE0374CCA426}"/>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29679876-869A-4BF0-8A6E-C7A5597BF50E}"/>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4185816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7A3-C2FE-45AC-A3E9-ACAEDD185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62EA6-C478-4595-A29B-1AA3A18BF291}"/>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F416E-5C62-4BFE-8EEC-EB87D063BC95}"/>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11D9B4B4-6B3A-4A91-9AB9-A589B9059344}"/>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926F237D-A9CD-42D1-855A-8C6C8628B1BB}"/>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1700365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7A3-C2FE-45AC-A3E9-ACAEDD185BED}"/>
              </a:ext>
            </a:extLst>
          </p:cNvPr>
          <p:cNvSpPr>
            <a:spLocks noGrp="1"/>
          </p:cNvSpPr>
          <p:nvPr>
            <p:ph type="title"/>
          </p:nvPr>
        </p:nvSpPr>
        <p:spPr/>
        <p:txBody>
          <a:bodyPr/>
          <a:lstStyle>
            <a:lvl1pPr>
              <a:defRPr>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DE62EA6-C478-4595-A29B-1AA3A18BF291}"/>
              </a:ext>
            </a:extLst>
          </p:cNvPr>
          <p:cNvSpPr>
            <a:spLocks noGrp="1"/>
          </p:cNvSpPr>
          <p:nvPr>
            <p:ph idx="1"/>
          </p:nvPr>
        </p:nvSpPr>
        <p:spPr>
          <a:xfrm>
            <a:off x="838200" y="1825625"/>
            <a:ext cx="10515600" cy="4351338"/>
          </a:xfrm>
        </p:spPr>
        <p:txBody>
          <a:bodyPr/>
          <a:lstStyle>
            <a:lvl1pPr>
              <a:defRPr>
                <a:effectLst/>
                <a:latin typeface="+mj-lt"/>
              </a:defRPr>
            </a:lvl1pPr>
            <a:lvl2pPr>
              <a:defRPr>
                <a:effectLst/>
                <a:latin typeface="+mj-lt"/>
              </a:defRPr>
            </a:lvl2pPr>
            <a:lvl3pPr>
              <a:defRPr>
                <a:effectLst/>
                <a:latin typeface="+mj-lt"/>
              </a:defRPr>
            </a:lvl3pPr>
            <a:lvl4pPr>
              <a:defRPr>
                <a:effectLst/>
                <a:latin typeface="+mj-lt"/>
              </a:defRPr>
            </a:lvl4pPr>
            <a:lvl5pPr>
              <a:defRPr>
                <a:effectLst/>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D0B6FBF-3BB2-4580-997F-E33050D33AF7}"/>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3840326A-03E0-4C3F-A1A1-5CB9F7C5F292}"/>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7EDE4CC7-B86E-4FA1-9EDB-05A02BCCAE53}"/>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1394440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9852-D434-4A5D-AF7D-43288B59EF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860B25-E58E-43CC-94FE-4B005A5114A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6">
            <a:extLst>
              <a:ext uri="{FF2B5EF4-FFF2-40B4-BE49-F238E27FC236}">
                <a16:creationId xmlns:a16="http://schemas.microsoft.com/office/drawing/2014/main" id="{386D6029-DCEB-4693-B481-B2F6523C3CB0}"/>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D7E55D86-F9A5-4602-9C71-07B7B13B97E1}"/>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0627453C-9EF0-415A-8337-6C3B956337B9}"/>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2616085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D312-7E3D-4D25-8799-514D4CE37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2BD7E-A582-4AEA-B65E-E853D7246B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07E390-0F39-49A2-B002-DE424AC034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5F95C6-ADD9-44F9-A40E-6E4FA0BE7D79}"/>
              </a:ext>
            </a:extLst>
          </p:cNvPr>
          <p:cNvSpPr>
            <a:spLocks noGrp="1"/>
          </p:cNvSpPr>
          <p:nvPr>
            <p:ph type="dt" sz="half" idx="10"/>
          </p:nvPr>
        </p:nvSpPr>
        <p:spPr/>
        <p:txBody>
          <a:bodyPr/>
          <a:lstStyle/>
          <a:p>
            <a:r>
              <a:rPr lang="en-US" dirty="0"/>
              <a:t>October 22, 2019</a:t>
            </a:r>
          </a:p>
        </p:txBody>
      </p:sp>
      <p:sp>
        <p:nvSpPr>
          <p:cNvPr id="6" name="Footer Placeholder 5">
            <a:extLst>
              <a:ext uri="{FF2B5EF4-FFF2-40B4-BE49-F238E27FC236}">
                <a16:creationId xmlns:a16="http://schemas.microsoft.com/office/drawing/2014/main" id="{AEF3A3E7-8BB9-45D1-BFBC-57AF35372546}"/>
              </a:ext>
            </a:extLst>
          </p:cNvPr>
          <p:cNvSpPr>
            <a:spLocks noGrp="1"/>
          </p:cNvSpPr>
          <p:nvPr>
            <p:ph type="ftr" sz="quarter" idx="11"/>
          </p:nvPr>
        </p:nvSpPr>
        <p:spPr/>
        <p:txBody>
          <a:bodyPr/>
          <a:lstStyle/>
          <a:p>
            <a:r>
              <a:rPr lang="en-US" dirty="0"/>
              <a:t>NCHRP 08-113</a:t>
            </a:r>
          </a:p>
        </p:txBody>
      </p:sp>
      <p:sp>
        <p:nvSpPr>
          <p:cNvPr id="7" name="Slide Number Placeholder 6">
            <a:extLst>
              <a:ext uri="{FF2B5EF4-FFF2-40B4-BE49-F238E27FC236}">
                <a16:creationId xmlns:a16="http://schemas.microsoft.com/office/drawing/2014/main" id="{6279FCC7-0F3C-46C0-9C95-6133D879B1DB}"/>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4503065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6111-401C-4EF8-8F4C-04BAF11365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B3DDB7-B040-43EB-AF5B-C0C364E75A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EA1EDE-03B9-4854-9873-699E2F306B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3A5E7-E718-43E0-9D9B-40D6C2C08A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FC51D1-8196-4861-B2A9-7A275CB34C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49F00A-A5F0-4B48-9070-D5BD50AED29B}"/>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39D3784A-097C-442D-9D79-D1230D2CBBFC}"/>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48004365-7527-442E-9C87-3B8EFEDBBFEB}"/>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628901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DCAB-624A-4311-B1C1-17C774CACF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771EA0-7EB7-4005-83DB-E375A1C6DAFE}"/>
              </a:ext>
            </a:extLst>
          </p:cNvPr>
          <p:cNvSpPr>
            <a:spLocks noGrp="1"/>
          </p:cNvSpPr>
          <p:nvPr>
            <p:ph type="dt" sz="half" idx="10"/>
          </p:nvPr>
        </p:nvSpPr>
        <p:spPr/>
        <p:txBody>
          <a:bodyPr/>
          <a:lstStyle/>
          <a:p>
            <a:r>
              <a:rPr lang="en-US" dirty="0"/>
              <a:t>October 22, 2019</a:t>
            </a:r>
          </a:p>
        </p:txBody>
      </p:sp>
      <p:sp>
        <p:nvSpPr>
          <p:cNvPr id="4" name="Footer Placeholder 3">
            <a:extLst>
              <a:ext uri="{FF2B5EF4-FFF2-40B4-BE49-F238E27FC236}">
                <a16:creationId xmlns:a16="http://schemas.microsoft.com/office/drawing/2014/main" id="{69F48170-6D51-4841-ACD0-BB4F907B69B5}"/>
              </a:ext>
            </a:extLst>
          </p:cNvPr>
          <p:cNvSpPr>
            <a:spLocks noGrp="1"/>
          </p:cNvSpPr>
          <p:nvPr>
            <p:ph type="ftr" sz="quarter" idx="11"/>
          </p:nvPr>
        </p:nvSpPr>
        <p:spPr/>
        <p:txBody>
          <a:bodyPr/>
          <a:lstStyle/>
          <a:p>
            <a:r>
              <a:rPr lang="en-US" dirty="0"/>
              <a:t>NCHRP 08-113</a:t>
            </a:r>
          </a:p>
        </p:txBody>
      </p:sp>
      <p:sp>
        <p:nvSpPr>
          <p:cNvPr id="5" name="Slide Number Placeholder 4">
            <a:extLst>
              <a:ext uri="{FF2B5EF4-FFF2-40B4-BE49-F238E27FC236}">
                <a16:creationId xmlns:a16="http://schemas.microsoft.com/office/drawing/2014/main" id="{94DC36CF-510E-498F-8C50-145BCA1DA428}"/>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16840772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80F30-BC31-4391-92B3-56BF92FAC1B9}"/>
              </a:ext>
            </a:extLst>
          </p:cNvPr>
          <p:cNvSpPr>
            <a:spLocks noGrp="1"/>
          </p:cNvSpPr>
          <p:nvPr>
            <p:ph type="dt" sz="half" idx="10"/>
          </p:nvPr>
        </p:nvSpPr>
        <p:spPr/>
        <p:txBody>
          <a:bodyPr/>
          <a:lstStyle/>
          <a:p>
            <a:r>
              <a:rPr lang="en-US" dirty="0"/>
              <a:t>October 22, 2019</a:t>
            </a:r>
          </a:p>
        </p:txBody>
      </p:sp>
      <p:sp>
        <p:nvSpPr>
          <p:cNvPr id="3" name="Footer Placeholder 2">
            <a:extLst>
              <a:ext uri="{FF2B5EF4-FFF2-40B4-BE49-F238E27FC236}">
                <a16:creationId xmlns:a16="http://schemas.microsoft.com/office/drawing/2014/main" id="{2090932C-EBC7-4B5A-97A5-6951340E3699}"/>
              </a:ext>
            </a:extLst>
          </p:cNvPr>
          <p:cNvSpPr>
            <a:spLocks noGrp="1"/>
          </p:cNvSpPr>
          <p:nvPr>
            <p:ph type="ftr" sz="quarter" idx="11"/>
          </p:nvPr>
        </p:nvSpPr>
        <p:spPr/>
        <p:txBody>
          <a:bodyPr/>
          <a:lstStyle/>
          <a:p>
            <a:r>
              <a:rPr lang="en-US" dirty="0"/>
              <a:t>NCHRP 08-113</a:t>
            </a:r>
          </a:p>
        </p:txBody>
      </p:sp>
      <p:sp>
        <p:nvSpPr>
          <p:cNvPr id="4" name="Slide Number Placeholder 3">
            <a:extLst>
              <a:ext uri="{FF2B5EF4-FFF2-40B4-BE49-F238E27FC236}">
                <a16:creationId xmlns:a16="http://schemas.microsoft.com/office/drawing/2014/main" id="{5D36BC2B-17D3-4FAC-9124-939E9F2271F3}"/>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3289716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7A3-C2FE-45AC-A3E9-ACAEDD185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62EA6-C478-4595-A29B-1AA3A18BF291}"/>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B6FBF-3BB2-4580-997F-E33050D33AF7}"/>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3840326A-03E0-4C3F-A1A1-5CB9F7C5F292}"/>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7EDE4CC7-B86E-4FA1-9EDB-05A02BCCAE53}"/>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838860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E12F-EA31-4F12-9FD8-15F1ACEC6D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1BE231-0BCB-47CC-8225-CBD3FF99A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3B7AA9-A3F3-4208-A7BC-FCA8CF34D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32CC0C-59B3-4B90-9BD3-3189FAA33287}"/>
              </a:ext>
            </a:extLst>
          </p:cNvPr>
          <p:cNvSpPr>
            <a:spLocks noGrp="1"/>
          </p:cNvSpPr>
          <p:nvPr>
            <p:ph type="dt" sz="half" idx="10"/>
          </p:nvPr>
        </p:nvSpPr>
        <p:spPr/>
        <p:txBody>
          <a:bodyPr/>
          <a:lstStyle/>
          <a:p>
            <a:r>
              <a:rPr lang="en-US" dirty="0"/>
              <a:t>October 22, 2019</a:t>
            </a:r>
          </a:p>
        </p:txBody>
      </p:sp>
      <p:sp>
        <p:nvSpPr>
          <p:cNvPr id="6" name="Footer Placeholder 5">
            <a:extLst>
              <a:ext uri="{FF2B5EF4-FFF2-40B4-BE49-F238E27FC236}">
                <a16:creationId xmlns:a16="http://schemas.microsoft.com/office/drawing/2014/main" id="{A72EA704-DD48-4463-A947-34C92DFB2702}"/>
              </a:ext>
            </a:extLst>
          </p:cNvPr>
          <p:cNvSpPr>
            <a:spLocks noGrp="1"/>
          </p:cNvSpPr>
          <p:nvPr>
            <p:ph type="ftr" sz="quarter" idx="11"/>
          </p:nvPr>
        </p:nvSpPr>
        <p:spPr/>
        <p:txBody>
          <a:bodyPr/>
          <a:lstStyle/>
          <a:p>
            <a:r>
              <a:rPr lang="en-US" dirty="0"/>
              <a:t>NCHRP 08-113</a:t>
            </a:r>
          </a:p>
        </p:txBody>
      </p:sp>
      <p:sp>
        <p:nvSpPr>
          <p:cNvPr id="7" name="Slide Number Placeholder 6">
            <a:extLst>
              <a:ext uri="{FF2B5EF4-FFF2-40B4-BE49-F238E27FC236}">
                <a16:creationId xmlns:a16="http://schemas.microsoft.com/office/drawing/2014/main" id="{22F49264-D45D-4D77-AEA9-3B2B21943734}"/>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1617616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8C4E-2977-4FEE-95AE-9EB237B7444C}"/>
              </a:ext>
            </a:extLst>
          </p:cNvPr>
          <p:cNvSpPr>
            <a:spLocks noGrp="1"/>
          </p:cNvSpPr>
          <p:nvPr>
            <p:ph type="ctrTitle"/>
          </p:nvPr>
        </p:nvSpPr>
        <p:spPr>
          <a:xfrm>
            <a:off x="946484" y="1255801"/>
            <a:ext cx="10299032" cy="2387600"/>
          </a:xfrm>
        </p:spPr>
        <p:txBody>
          <a:bodyPr anchor="b">
            <a:normAutofit/>
          </a:bodyPr>
          <a:lstStyle>
            <a:lvl1pPr algn="ctr">
              <a:defRPr sz="7200">
                <a:effectLst>
                  <a:outerShdw blurRad="660400" algn="ctr" rotWithShape="0">
                    <a:prstClr val="black"/>
                  </a:outerShdw>
                </a:effectLst>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342A2F5-B576-4FA4-8410-1E0572E3B895}"/>
              </a:ext>
            </a:extLst>
          </p:cNvPr>
          <p:cNvSpPr>
            <a:spLocks noGrp="1"/>
          </p:cNvSpPr>
          <p:nvPr>
            <p:ph type="subTitle" idx="1"/>
          </p:nvPr>
        </p:nvSpPr>
        <p:spPr>
          <a:xfrm>
            <a:off x="1524000" y="3767561"/>
            <a:ext cx="9144000" cy="1655762"/>
          </a:xfrm>
        </p:spPr>
        <p:txBody>
          <a:bodyPr>
            <a:normAutofit/>
          </a:bodyPr>
          <a:lstStyle>
            <a:lvl1pPr marL="0" indent="0" algn="ctr">
              <a:buNone/>
              <a:defRPr sz="2800">
                <a:effectLst>
                  <a:outerShdw blurRad="660400" algn="ctr" rotWithShape="0">
                    <a:prstClr val="black"/>
                  </a:outerShdw>
                </a:effectLst>
                <a:latin typeface="Bahnschrift Semi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131C69C8-4DE6-45C1-9D3B-D13B8D6F3887}"/>
              </a:ext>
            </a:extLst>
          </p:cNvPr>
          <p:cNvCxnSpPr>
            <a:cxnSpLocks/>
          </p:cNvCxnSpPr>
          <p:nvPr userDrawn="1"/>
        </p:nvCxnSpPr>
        <p:spPr>
          <a:xfrm>
            <a:off x="2441448" y="3706654"/>
            <a:ext cx="7315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8F40052-3B3F-415D-BD1F-5B1C25E046D5}"/>
              </a:ext>
            </a:extLst>
          </p:cNvPr>
          <p:cNvSpPr>
            <a:spLocks noGrp="1"/>
          </p:cNvSpPr>
          <p:nvPr>
            <p:ph type="dt" sz="half" idx="10"/>
          </p:nvPr>
        </p:nvSpPr>
        <p:spPr/>
        <p:txBody>
          <a:bodyPr/>
          <a:lstStyle/>
          <a:p>
            <a:r>
              <a:rPr lang="en-US" dirty="0"/>
              <a:t>October 22, 2019</a:t>
            </a:r>
          </a:p>
        </p:txBody>
      </p:sp>
      <p:sp>
        <p:nvSpPr>
          <p:cNvPr id="5" name="Footer Placeholder 4">
            <a:extLst>
              <a:ext uri="{FF2B5EF4-FFF2-40B4-BE49-F238E27FC236}">
                <a16:creationId xmlns:a16="http://schemas.microsoft.com/office/drawing/2014/main" id="{5811F49A-4F23-4A35-9C1D-9ECD1A7F2C15}"/>
              </a:ext>
            </a:extLst>
          </p:cNvPr>
          <p:cNvSpPr>
            <a:spLocks noGrp="1"/>
          </p:cNvSpPr>
          <p:nvPr>
            <p:ph type="ftr" sz="quarter" idx="11"/>
          </p:nvPr>
        </p:nvSpPr>
        <p:spPr/>
        <p:txBody>
          <a:bodyPr/>
          <a:lstStyle/>
          <a:p>
            <a:r>
              <a:rPr lang="en-US" dirty="0"/>
              <a:t>NCHRP 08-113</a:t>
            </a:r>
          </a:p>
        </p:txBody>
      </p:sp>
      <p:sp>
        <p:nvSpPr>
          <p:cNvPr id="6" name="Slide Number Placeholder 5">
            <a:extLst>
              <a:ext uri="{FF2B5EF4-FFF2-40B4-BE49-F238E27FC236}">
                <a16:creationId xmlns:a16="http://schemas.microsoft.com/office/drawing/2014/main" id="{38B7CC0B-5EB1-471D-A1CF-1FDBA9956F8B}"/>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18944467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7A3-C2FE-45AC-A3E9-ACAEDD185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62EA6-C478-4595-A29B-1AA3A18BF2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86A526-69AA-4512-99BF-79452DA1472D}"/>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29BA1A7C-8E44-4AD5-A40B-BE0374CCA426}"/>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29679876-869A-4BF0-8A6E-C7A5597BF50E}"/>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26171512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7A3-C2FE-45AC-A3E9-ACAEDD185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62EA6-C478-4595-A29B-1AA3A18BF291}"/>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F416E-5C62-4BFE-8EEC-EB87D063BC95}"/>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11D9B4B4-6B3A-4A91-9AB9-A589B9059344}"/>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926F237D-A9CD-42D1-855A-8C6C8628B1BB}"/>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2713640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7A3-C2FE-45AC-A3E9-ACAEDD185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62EA6-C478-4595-A29B-1AA3A18BF291}"/>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B6FBF-3BB2-4580-997F-E33050D33AF7}"/>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3840326A-03E0-4C3F-A1A1-5CB9F7C5F292}"/>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7EDE4CC7-B86E-4FA1-9EDB-05A02BCCAE53}"/>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41105674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9852-D434-4A5D-AF7D-43288B59EF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860B25-E58E-43CC-94FE-4B005A5114A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6">
            <a:extLst>
              <a:ext uri="{FF2B5EF4-FFF2-40B4-BE49-F238E27FC236}">
                <a16:creationId xmlns:a16="http://schemas.microsoft.com/office/drawing/2014/main" id="{386D6029-DCEB-4693-B481-B2F6523C3CB0}"/>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D7E55D86-F9A5-4602-9C71-07B7B13B97E1}"/>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0627453C-9EF0-415A-8337-6C3B956337B9}"/>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38321178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D312-7E3D-4D25-8799-514D4CE37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2BD7E-A582-4AEA-B65E-E853D7246B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07E390-0F39-49A2-B002-DE424AC034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5F95C6-ADD9-44F9-A40E-6E4FA0BE7D79}"/>
              </a:ext>
            </a:extLst>
          </p:cNvPr>
          <p:cNvSpPr>
            <a:spLocks noGrp="1"/>
          </p:cNvSpPr>
          <p:nvPr>
            <p:ph type="dt" sz="half" idx="10"/>
          </p:nvPr>
        </p:nvSpPr>
        <p:spPr/>
        <p:txBody>
          <a:bodyPr/>
          <a:lstStyle/>
          <a:p>
            <a:r>
              <a:rPr lang="en-US" dirty="0"/>
              <a:t>October 22, 2019</a:t>
            </a:r>
          </a:p>
        </p:txBody>
      </p:sp>
      <p:sp>
        <p:nvSpPr>
          <p:cNvPr id="6" name="Footer Placeholder 5">
            <a:extLst>
              <a:ext uri="{FF2B5EF4-FFF2-40B4-BE49-F238E27FC236}">
                <a16:creationId xmlns:a16="http://schemas.microsoft.com/office/drawing/2014/main" id="{AEF3A3E7-8BB9-45D1-BFBC-57AF35372546}"/>
              </a:ext>
            </a:extLst>
          </p:cNvPr>
          <p:cNvSpPr>
            <a:spLocks noGrp="1"/>
          </p:cNvSpPr>
          <p:nvPr>
            <p:ph type="ftr" sz="quarter" idx="11"/>
          </p:nvPr>
        </p:nvSpPr>
        <p:spPr/>
        <p:txBody>
          <a:bodyPr/>
          <a:lstStyle/>
          <a:p>
            <a:r>
              <a:rPr lang="en-US" dirty="0"/>
              <a:t>NCHRP 08-113</a:t>
            </a:r>
          </a:p>
        </p:txBody>
      </p:sp>
      <p:sp>
        <p:nvSpPr>
          <p:cNvPr id="7" name="Slide Number Placeholder 6">
            <a:extLst>
              <a:ext uri="{FF2B5EF4-FFF2-40B4-BE49-F238E27FC236}">
                <a16:creationId xmlns:a16="http://schemas.microsoft.com/office/drawing/2014/main" id="{6279FCC7-0F3C-46C0-9C95-6133D879B1DB}"/>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17893472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6111-401C-4EF8-8F4C-04BAF11365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B3DDB7-B040-43EB-AF5B-C0C364E75A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EA1EDE-03B9-4854-9873-699E2F306B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3A5E7-E718-43E0-9D9B-40D6C2C08A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FC51D1-8196-4861-B2A9-7A275CB34C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49F00A-A5F0-4B48-9070-D5BD50AED29B}"/>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39D3784A-097C-442D-9D79-D1230D2CBBFC}"/>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48004365-7527-442E-9C87-3B8EFEDBBFEB}"/>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2416130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DCAB-624A-4311-B1C1-17C774CACF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771EA0-7EB7-4005-83DB-E375A1C6DAFE}"/>
              </a:ext>
            </a:extLst>
          </p:cNvPr>
          <p:cNvSpPr>
            <a:spLocks noGrp="1"/>
          </p:cNvSpPr>
          <p:nvPr>
            <p:ph type="dt" sz="half" idx="10"/>
          </p:nvPr>
        </p:nvSpPr>
        <p:spPr/>
        <p:txBody>
          <a:bodyPr/>
          <a:lstStyle/>
          <a:p>
            <a:r>
              <a:rPr lang="en-US" dirty="0"/>
              <a:t>October 22, 2019</a:t>
            </a:r>
          </a:p>
        </p:txBody>
      </p:sp>
      <p:sp>
        <p:nvSpPr>
          <p:cNvPr id="4" name="Footer Placeholder 3">
            <a:extLst>
              <a:ext uri="{FF2B5EF4-FFF2-40B4-BE49-F238E27FC236}">
                <a16:creationId xmlns:a16="http://schemas.microsoft.com/office/drawing/2014/main" id="{69F48170-6D51-4841-ACD0-BB4F907B69B5}"/>
              </a:ext>
            </a:extLst>
          </p:cNvPr>
          <p:cNvSpPr>
            <a:spLocks noGrp="1"/>
          </p:cNvSpPr>
          <p:nvPr>
            <p:ph type="ftr" sz="quarter" idx="11"/>
          </p:nvPr>
        </p:nvSpPr>
        <p:spPr/>
        <p:txBody>
          <a:bodyPr/>
          <a:lstStyle/>
          <a:p>
            <a:r>
              <a:rPr lang="en-US" dirty="0"/>
              <a:t>NCHRP 08-113</a:t>
            </a:r>
          </a:p>
        </p:txBody>
      </p:sp>
      <p:sp>
        <p:nvSpPr>
          <p:cNvPr id="5" name="Slide Number Placeholder 4">
            <a:extLst>
              <a:ext uri="{FF2B5EF4-FFF2-40B4-BE49-F238E27FC236}">
                <a16:creationId xmlns:a16="http://schemas.microsoft.com/office/drawing/2014/main" id="{94DC36CF-510E-498F-8C50-145BCA1DA428}"/>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32063295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80F30-BC31-4391-92B3-56BF92FAC1B9}"/>
              </a:ext>
            </a:extLst>
          </p:cNvPr>
          <p:cNvSpPr>
            <a:spLocks noGrp="1"/>
          </p:cNvSpPr>
          <p:nvPr>
            <p:ph type="dt" sz="half" idx="10"/>
          </p:nvPr>
        </p:nvSpPr>
        <p:spPr/>
        <p:txBody>
          <a:bodyPr/>
          <a:lstStyle/>
          <a:p>
            <a:r>
              <a:rPr lang="en-US" dirty="0"/>
              <a:t>October 22, 2019</a:t>
            </a:r>
          </a:p>
        </p:txBody>
      </p:sp>
      <p:sp>
        <p:nvSpPr>
          <p:cNvPr id="3" name="Footer Placeholder 2">
            <a:extLst>
              <a:ext uri="{FF2B5EF4-FFF2-40B4-BE49-F238E27FC236}">
                <a16:creationId xmlns:a16="http://schemas.microsoft.com/office/drawing/2014/main" id="{2090932C-EBC7-4B5A-97A5-6951340E3699}"/>
              </a:ext>
            </a:extLst>
          </p:cNvPr>
          <p:cNvSpPr>
            <a:spLocks noGrp="1"/>
          </p:cNvSpPr>
          <p:nvPr>
            <p:ph type="ftr" sz="quarter" idx="11"/>
          </p:nvPr>
        </p:nvSpPr>
        <p:spPr/>
        <p:txBody>
          <a:bodyPr/>
          <a:lstStyle/>
          <a:p>
            <a:r>
              <a:rPr lang="en-US" dirty="0"/>
              <a:t>NCHRP 08-113</a:t>
            </a:r>
          </a:p>
        </p:txBody>
      </p:sp>
      <p:sp>
        <p:nvSpPr>
          <p:cNvPr id="4" name="Slide Number Placeholder 3">
            <a:extLst>
              <a:ext uri="{FF2B5EF4-FFF2-40B4-BE49-F238E27FC236}">
                <a16:creationId xmlns:a16="http://schemas.microsoft.com/office/drawing/2014/main" id="{5D36BC2B-17D3-4FAC-9124-939E9F2271F3}"/>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3416403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9852-D434-4A5D-AF7D-43288B59EF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860B25-E58E-43CC-94FE-4B005A5114A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6">
            <a:extLst>
              <a:ext uri="{FF2B5EF4-FFF2-40B4-BE49-F238E27FC236}">
                <a16:creationId xmlns:a16="http://schemas.microsoft.com/office/drawing/2014/main" id="{386D6029-DCEB-4693-B481-B2F6523C3CB0}"/>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D7E55D86-F9A5-4602-9C71-07B7B13B97E1}"/>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0627453C-9EF0-415A-8337-6C3B956337B9}"/>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32535495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E12F-EA31-4F12-9FD8-15F1ACEC6D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1BE231-0BCB-47CC-8225-CBD3FF99A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3B7AA9-A3F3-4208-A7BC-FCA8CF34D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32CC0C-59B3-4B90-9BD3-3189FAA33287}"/>
              </a:ext>
            </a:extLst>
          </p:cNvPr>
          <p:cNvSpPr>
            <a:spLocks noGrp="1"/>
          </p:cNvSpPr>
          <p:nvPr>
            <p:ph type="dt" sz="half" idx="10"/>
          </p:nvPr>
        </p:nvSpPr>
        <p:spPr/>
        <p:txBody>
          <a:bodyPr/>
          <a:lstStyle/>
          <a:p>
            <a:r>
              <a:rPr lang="en-US" dirty="0"/>
              <a:t>October 22, 2019</a:t>
            </a:r>
          </a:p>
        </p:txBody>
      </p:sp>
      <p:sp>
        <p:nvSpPr>
          <p:cNvPr id="6" name="Footer Placeholder 5">
            <a:extLst>
              <a:ext uri="{FF2B5EF4-FFF2-40B4-BE49-F238E27FC236}">
                <a16:creationId xmlns:a16="http://schemas.microsoft.com/office/drawing/2014/main" id="{A72EA704-DD48-4463-A947-34C92DFB2702}"/>
              </a:ext>
            </a:extLst>
          </p:cNvPr>
          <p:cNvSpPr>
            <a:spLocks noGrp="1"/>
          </p:cNvSpPr>
          <p:nvPr>
            <p:ph type="ftr" sz="quarter" idx="11"/>
          </p:nvPr>
        </p:nvSpPr>
        <p:spPr/>
        <p:txBody>
          <a:bodyPr/>
          <a:lstStyle/>
          <a:p>
            <a:r>
              <a:rPr lang="en-US" dirty="0"/>
              <a:t>NCHRP 08-113</a:t>
            </a:r>
          </a:p>
        </p:txBody>
      </p:sp>
      <p:sp>
        <p:nvSpPr>
          <p:cNvPr id="7" name="Slide Number Placeholder 6">
            <a:extLst>
              <a:ext uri="{FF2B5EF4-FFF2-40B4-BE49-F238E27FC236}">
                <a16:creationId xmlns:a16="http://schemas.microsoft.com/office/drawing/2014/main" id="{22F49264-D45D-4D77-AEA9-3B2B21943734}"/>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2845971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8C4E-2977-4FEE-95AE-9EB237B7444C}"/>
              </a:ext>
            </a:extLst>
          </p:cNvPr>
          <p:cNvSpPr>
            <a:spLocks noGrp="1"/>
          </p:cNvSpPr>
          <p:nvPr>
            <p:ph type="ctrTitle"/>
          </p:nvPr>
        </p:nvSpPr>
        <p:spPr>
          <a:xfrm>
            <a:off x="946484" y="1255801"/>
            <a:ext cx="10299032" cy="2387600"/>
          </a:xfrm>
        </p:spPr>
        <p:txBody>
          <a:bodyPr anchor="b">
            <a:normAutofit/>
          </a:bodyPr>
          <a:lstStyle>
            <a:lvl1pPr algn="ctr">
              <a:defRPr sz="7200">
                <a:effectLst>
                  <a:outerShdw blurRad="660400" algn="ctr" rotWithShape="0">
                    <a:prstClr val="black"/>
                  </a:outerShdw>
                </a:effectLst>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342A2F5-B576-4FA4-8410-1E0572E3B895}"/>
              </a:ext>
            </a:extLst>
          </p:cNvPr>
          <p:cNvSpPr>
            <a:spLocks noGrp="1"/>
          </p:cNvSpPr>
          <p:nvPr>
            <p:ph type="subTitle" idx="1"/>
          </p:nvPr>
        </p:nvSpPr>
        <p:spPr>
          <a:xfrm>
            <a:off x="1524000" y="3767561"/>
            <a:ext cx="9144000" cy="1655762"/>
          </a:xfrm>
        </p:spPr>
        <p:txBody>
          <a:bodyPr>
            <a:normAutofit/>
          </a:bodyPr>
          <a:lstStyle>
            <a:lvl1pPr marL="0" indent="0" algn="ctr">
              <a:buNone/>
              <a:defRPr sz="2800">
                <a:effectLst>
                  <a:outerShdw blurRad="660400" algn="ctr" rotWithShape="0">
                    <a:prstClr val="black"/>
                  </a:outerShdw>
                </a:effectLst>
                <a:latin typeface="Bahnschrift Semi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131C69C8-4DE6-45C1-9D3B-D13B8D6F3887}"/>
              </a:ext>
            </a:extLst>
          </p:cNvPr>
          <p:cNvCxnSpPr>
            <a:cxnSpLocks/>
          </p:cNvCxnSpPr>
          <p:nvPr userDrawn="1"/>
        </p:nvCxnSpPr>
        <p:spPr>
          <a:xfrm>
            <a:off x="2441448" y="3706654"/>
            <a:ext cx="7315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8F40052-3B3F-415D-BD1F-5B1C25E046D5}"/>
              </a:ext>
            </a:extLst>
          </p:cNvPr>
          <p:cNvSpPr>
            <a:spLocks noGrp="1"/>
          </p:cNvSpPr>
          <p:nvPr>
            <p:ph type="dt" sz="half" idx="10"/>
          </p:nvPr>
        </p:nvSpPr>
        <p:spPr/>
        <p:txBody>
          <a:bodyPr/>
          <a:lstStyle/>
          <a:p>
            <a:r>
              <a:rPr lang="en-US" dirty="0"/>
              <a:t>October 22, 2019</a:t>
            </a:r>
          </a:p>
        </p:txBody>
      </p:sp>
      <p:sp>
        <p:nvSpPr>
          <p:cNvPr id="5" name="Footer Placeholder 4">
            <a:extLst>
              <a:ext uri="{FF2B5EF4-FFF2-40B4-BE49-F238E27FC236}">
                <a16:creationId xmlns:a16="http://schemas.microsoft.com/office/drawing/2014/main" id="{5811F49A-4F23-4A35-9C1D-9ECD1A7F2C15}"/>
              </a:ext>
            </a:extLst>
          </p:cNvPr>
          <p:cNvSpPr>
            <a:spLocks noGrp="1"/>
          </p:cNvSpPr>
          <p:nvPr>
            <p:ph type="ftr" sz="quarter" idx="11"/>
          </p:nvPr>
        </p:nvSpPr>
        <p:spPr/>
        <p:txBody>
          <a:bodyPr/>
          <a:lstStyle/>
          <a:p>
            <a:r>
              <a:rPr lang="en-US" dirty="0"/>
              <a:t>NCHRP 08-113</a:t>
            </a:r>
          </a:p>
        </p:txBody>
      </p:sp>
      <p:sp>
        <p:nvSpPr>
          <p:cNvPr id="6" name="Slide Number Placeholder 5">
            <a:extLst>
              <a:ext uri="{FF2B5EF4-FFF2-40B4-BE49-F238E27FC236}">
                <a16:creationId xmlns:a16="http://schemas.microsoft.com/office/drawing/2014/main" id="{38B7CC0B-5EB1-471D-A1CF-1FDBA9956F8B}"/>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7847909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7A3-C2FE-45AC-A3E9-ACAEDD185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62EA6-C478-4595-A29B-1AA3A18BF2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86A526-69AA-4512-99BF-79452DA1472D}"/>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29BA1A7C-8E44-4AD5-A40B-BE0374CCA426}"/>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29679876-869A-4BF0-8A6E-C7A5597BF50E}"/>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16153399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7A3-C2FE-45AC-A3E9-ACAEDD185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62EA6-C478-4595-A29B-1AA3A18BF291}"/>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F416E-5C62-4BFE-8EEC-EB87D063BC95}"/>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11D9B4B4-6B3A-4A91-9AB9-A589B9059344}"/>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926F237D-A9CD-42D1-855A-8C6C8628B1BB}"/>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37023128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7A3-C2FE-45AC-A3E9-ACAEDD185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62EA6-C478-4595-A29B-1AA3A18BF291}"/>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B6FBF-3BB2-4580-997F-E33050D33AF7}"/>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3840326A-03E0-4C3F-A1A1-5CB9F7C5F292}"/>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7EDE4CC7-B86E-4FA1-9EDB-05A02BCCAE53}"/>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2344701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9852-D434-4A5D-AF7D-43288B59EF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860B25-E58E-43CC-94FE-4B005A5114A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6">
            <a:extLst>
              <a:ext uri="{FF2B5EF4-FFF2-40B4-BE49-F238E27FC236}">
                <a16:creationId xmlns:a16="http://schemas.microsoft.com/office/drawing/2014/main" id="{386D6029-DCEB-4693-B481-B2F6523C3CB0}"/>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D7E55D86-F9A5-4602-9C71-07B7B13B97E1}"/>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0627453C-9EF0-415A-8337-6C3B956337B9}"/>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25571472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D312-7E3D-4D25-8799-514D4CE37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2BD7E-A582-4AEA-B65E-E853D7246B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07E390-0F39-49A2-B002-DE424AC034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5F95C6-ADD9-44F9-A40E-6E4FA0BE7D79}"/>
              </a:ext>
            </a:extLst>
          </p:cNvPr>
          <p:cNvSpPr>
            <a:spLocks noGrp="1"/>
          </p:cNvSpPr>
          <p:nvPr>
            <p:ph type="dt" sz="half" idx="10"/>
          </p:nvPr>
        </p:nvSpPr>
        <p:spPr/>
        <p:txBody>
          <a:bodyPr/>
          <a:lstStyle/>
          <a:p>
            <a:r>
              <a:rPr lang="en-US" dirty="0"/>
              <a:t>October 22, 2019</a:t>
            </a:r>
          </a:p>
        </p:txBody>
      </p:sp>
      <p:sp>
        <p:nvSpPr>
          <p:cNvPr id="6" name="Footer Placeholder 5">
            <a:extLst>
              <a:ext uri="{FF2B5EF4-FFF2-40B4-BE49-F238E27FC236}">
                <a16:creationId xmlns:a16="http://schemas.microsoft.com/office/drawing/2014/main" id="{AEF3A3E7-8BB9-45D1-BFBC-57AF35372546}"/>
              </a:ext>
            </a:extLst>
          </p:cNvPr>
          <p:cNvSpPr>
            <a:spLocks noGrp="1"/>
          </p:cNvSpPr>
          <p:nvPr>
            <p:ph type="ftr" sz="quarter" idx="11"/>
          </p:nvPr>
        </p:nvSpPr>
        <p:spPr/>
        <p:txBody>
          <a:bodyPr/>
          <a:lstStyle/>
          <a:p>
            <a:r>
              <a:rPr lang="en-US" dirty="0"/>
              <a:t>NCHRP 08-113</a:t>
            </a:r>
          </a:p>
        </p:txBody>
      </p:sp>
      <p:sp>
        <p:nvSpPr>
          <p:cNvPr id="7" name="Slide Number Placeholder 6">
            <a:extLst>
              <a:ext uri="{FF2B5EF4-FFF2-40B4-BE49-F238E27FC236}">
                <a16:creationId xmlns:a16="http://schemas.microsoft.com/office/drawing/2014/main" id="{6279FCC7-0F3C-46C0-9C95-6133D879B1DB}"/>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8027395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6111-401C-4EF8-8F4C-04BAF11365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B3DDB7-B040-43EB-AF5B-C0C364E75A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EA1EDE-03B9-4854-9873-699E2F306B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3A5E7-E718-43E0-9D9B-40D6C2C08A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FC51D1-8196-4861-B2A9-7A275CB34C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49F00A-A5F0-4B48-9070-D5BD50AED29B}"/>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39D3784A-097C-442D-9D79-D1230D2CBBFC}"/>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48004365-7527-442E-9C87-3B8EFEDBBFEB}"/>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34591568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DCAB-624A-4311-B1C1-17C774CACF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771EA0-7EB7-4005-83DB-E375A1C6DAFE}"/>
              </a:ext>
            </a:extLst>
          </p:cNvPr>
          <p:cNvSpPr>
            <a:spLocks noGrp="1"/>
          </p:cNvSpPr>
          <p:nvPr>
            <p:ph type="dt" sz="half" idx="10"/>
          </p:nvPr>
        </p:nvSpPr>
        <p:spPr/>
        <p:txBody>
          <a:bodyPr/>
          <a:lstStyle/>
          <a:p>
            <a:r>
              <a:rPr lang="en-US" dirty="0"/>
              <a:t>October 22, 2019</a:t>
            </a:r>
          </a:p>
        </p:txBody>
      </p:sp>
      <p:sp>
        <p:nvSpPr>
          <p:cNvPr id="4" name="Footer Placeholder 3">
            <a:extLst>
              <a:ext uri="{FF2B5EF4-FFF2-40B4-BE49-F238E27FC236}">
                <a16:creationId xmlns:a16="http://schemas.microsoft.com/office/drawing/2014/main" id="{69F48170-6D51-4841-ACD0-BB4F907B69B5}"/>
              </a:ext>
            </a:extLst>
          </p:cNvPr>
          <p:cNvSpPr>
            <a:spLocks noGrp="1"/>
          </p:cNvSpPr>
          <p:nvPr>
            <p:ph type="ftr" sz="quarter" idx="11"/>
          </p:nvPr>
        </p:nvSpPr>
        <p:spPr/>
        <p:txBody>
          <a:bodyPr/>
          <a:lstStyle/>
          <a:p>
            <a:r>
              <a:rPr lang="en-US" dirty="0"/>
              <a:t>NCHRP 08-113</a:t>
            </a:r>
          </a:p>
        </p:txBody>
      </p:sp>
      <p:sp>
        <p:nvSpPr>
          <p:cNvPr id="5" name="Slide Number Placeholder 4">
            <a:extLst>
              <a:ext uri="{FF2B5EF4-FFF2-40B4-BE49-F238E27FC236}">
                <a16:creationId xmlns:a16="http://schemas.microsoft.com/office/drawing/2014/main" id="{94DC36CF-510E-498F-8C50-145BCA1DA428}"/>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25190732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80F30-BC31-4391-92B3-56BF92FAC1B9}"/>
              </a:ext>
            </a:extLst>
          </p:cNvPr>
          <p:cNvSpPr>
            <a:spLocks noGrp="1"/>
          </p:cNvSpPr>
          <p:nvPr>
            <p:ph type="dt" sz="half" idx="10"/>
          </p:nvPr>
        </p:nvSpPr>
        <p:spPr/>
        <p:txBody>
          <a:bodyPr/>
          <a:lstStyle/>
          <a:p>
            <a:r>
              <a:rPr lang="en-US" dirty="0"/>
              <a:t>October 22, 2019</a:t>
            </a:r>
          </a:p>
        </p:txBody>
      </p:sp>
      <p:sp>
        <p:nvSpPr>
          <p:cNvPr id="3" name="Footer Placeholder 2">
            <a:extLst>
              <a:ext uri="{FF2B5EF4-FFF2-40B4-BE49-F238E27FC236}">
                <a16:creationId xmlns:a16="http://schemas.microsoft.com/office/drawing/2014/main" id="{2090932C-EBC7-4B5A-97A5-6951340E3699}"/>
              </a:ext>
            </a:extLst>
          </p:cNvPr>
          <p:cNvSpPr>
            <a:spLocks noGrp="1"/>
          </p:cNvSpPr>
          <p:nvPr>
            <p:ph type="ftr" sz="quarter" idx="11"/>
          </p:nvPr>
        </p:nvSpPr>
        <p:spPr/>
        <p:txBody>
          <a:bodyPr/>
          <a:lstStyle/>
          <a:p>
            <a:r>
              <a:rPr lang="en-US" dirty="0"/>
              <a:t>NCHRP 08-113</a:t>
            </a:r>
          </a:p>
        </p:txBody>
      </p:sp>
      <p:sp>
        <p:nvSpPr>
          <p:cNvPr id="4" name="Slide Number Placeholder 3">
            <a:extLst>
              <a:ext uri="{FF2B5EF4-FFF2-40B4-BE49-F238E27FC236}">
                <a16:creationId xmlns:a16="http://schemas.microsoft.com/office/drawing/2014/main" id="{5D36BC2B-17D3-4FAC-9124-939E9F2271F3}"/>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400031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D312-7E3D-4D25-8799-514D4CE37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2BD7E-A582-4AEA-B65E-E853D7246B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07E390-0F39-49A2-B002-DE424AC034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5F95C6-ADD9-44F9-A40E-6E4FA0BE7D79}"/>
              </a:ext>
            </a:extLst>
          </p:cNvPr>
          <p:cNvSpPr>
            <a:spLocks noGrp="1"/>
          </p:cNvSpPr>
          <p:nvPr>
            <p:ph type="dt" sz="half" idx="10"/>
          </p:nvPr>
        </p:nvSpPr>
        <p:spPr/>
        <p:txBody>
          <a:bodyPr/>
          <a:lstStyle/>
          <a:p>
            <a:r>
              <a:rPr lang="en-US" dirty="0"/>
              <a:t>October 22, 2019</a:t>
            </a:r>
          </a:p>
        </p:txBody>
      </p:sp>
      <p:sp>
        <p:nvSpPr>
          <p:cNvPr id="6" name="Footer Placeholder 5">
            <a:extLst>
              <a:ext uri="{FF2B5EF4-FFF2-40B4-BE49-F238E27FC236}">
                <a16:creationId xmlns:a16="http://schemas.microsoft.com/office/drawing/2014/main" id="{AEF3A3E7-8BB9-45D1-BFBC-57AF35372546}"/>
              </a:ext>
            </a:extLst>
          </p:cNvPr>
          <p:cNvSpPr>
            <a:spLocks noGrp="1"/>
          </p:cNvSpPr>
          <p:nvPr>
            <p:ph type="ftr" sz="quarter" idx="11"/>
          </p:nvPr>
        </p:nvSpPr>
        <p:spPr/>
        <p:txBody>
          <a:bodyPr/>
          <a:lstStyle/>
          <a:p>
            <a:r>
              <a:rPr lang="en-US" dirty="0"/>
              <a:t>NCHRP 08-113</a:t>
            </a:r>
          </a:p>
        </p:txBody>
      </p:sp>
      <p:sp>
        <p:nvSpPr>
          <p:cNvPr id="7" name="Slide Number Placeholder 6">
            <a:extLst>
              <a:ext uri="{FF2B5EF4-FFF2-40B4-BE49-F238E27FC236}">
                <a16:creationId xmlns:a16="http://schemas.microsoft.com/office/drawing/2014/main" id="{6279FCC7-0F3C-46C0-9C95-6133D879B1DB}"/>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37610328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E12F-EA31-4F12-9FD8-15F1ACEC6D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1BE231-0BCB-47CC-8225-CBD3FF99A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3B7AA9-A3F3-4208-A7BC-FCA8CF34D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32CC0C-59B3-4B90-9BD3-3189FAA33287}"/>
              </a:ext>
            </a:extLst>
          </p:cNvPr>
          <p:cNvSpPr>
            <a:spLocks noGrp="1"/>
          </p:cNvSpPr>
          <p:nvPr>
            <p:ph type="dt" sz="half" idx="10"/>
          </p:nvPr>
        </p:nvSpPr>
        <p:spPr/>
        <p:txBody>
          <a:bodyPr/>
          <a:lstStyle/>
          <a:p>
            <a:r>
              <a:rPr lang="en-US" dirty="0"/>
              <a:t>October 22, 2019</a:t>
            </a:r>
          </a:p>
        </p:txBody>
      </p:sp>
      <p:sp>
        <p:nvSpPr>
          <p:cNvPr id="6" name="Footer Placeholder 5">
            <a:extLst>
              <a:ext uri="{FF2B5EF4-FFF2-40B4-BE49-F238E27FC236}">
                <a16:creationId xmlns:a16="http://schemas.microsoft.com/office/drawing/2014/main" id="{A72EA704-DD48-4463-A947-34C92DFB2702}"/>
              </a:ext>
            </a:extLst>
          </p:cNvPr>
          <p:cNvSpPr>
            <a:spLocks noGrp="1"/>
          </p:cNvSpPr>
          <p:nvPr>
            <p:ph type="ftr" sz="quarter" idx="11"/>
          </p:nvPr>
        </p:nvSpPr>
        <p:spPr/>
        <p:txBody>
          <a:bodyPr/>
          <a:lstStyle/>
          <a:p>
            <a:r>
              <a:rPr lang="en-US" dirty="0"/>
              <a:t>NCHRP 08-113</a:t>
            </a:r>
          </a:p>
        </p:txBody>
      </p:sp>
      <p:sp>
        <p:nvSpPr>
          <p:cNvPr id="7" name="Slide Number Placeholder 6">
            <a:extLst>
              <a:ext uri="{FF2B5EF4-FFF2-40B4-BE49-F238E27FC236}">
                <a16:creationId xmlns:a16="http://schemas.microsoft.com/office/drawing/2014/main" id="{22F49264-D45D-4D77-AEA9-3B2B21943734}"/>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11960011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8C4E-2977-4FEE-95AE-9EB237B7444C}"/>
              </a:ext>
            </a:extLst>
          </p:cNvPr>
          <p:cNvSpPr>
            <a:spLocks noGrp="1"/>
          </p:cNvSpPr>
          <p:nvPr>
            <p:ph type="ctrTitle"/>
          </p:nvPr>
        </p:nvSpPr>
        <p:spPr>
          <a:xfrm>
            <a:off x="946484" y="1255801"/>
            <a:ext cx="10299032" cy="2387600"/>
          </a:xfrm>
        </p:spPr>
        <p:txBody>
          <a:bodyPr anchor="b">
            <a:normAutofit/>
          </a:bodyPr>
          <a:lstStyle>
            <a:lvl1pPr algn="ctr">
              <a:defRPr sz="7200">
                <a:effectLst>
                  <a:outerShdw blurRad="660400" algn="ctr" rotWithShape="0">
                    <a:prstClr val="black"/>
                  </a:outerShdw>
                </a:effectLst>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342A2F5-B576-4FA4-8410-1E0572E3B895}"/>
              </a:ext>
            </a:extLst>
          </p:cNvPr>
          <p:cNvSpPr>
            <a:spLocks noGrp="1"/>
          </p:cNvSpPr>
          <p:nvPr>
            <p:ph type="subTitle" idx="1"/>
          </p:nvPr>
        </p:nvSpPr>
        <p:spPr>
          <a:xfrm>
            <a:off x="1524000" y="3767561"/>
            <a:ext cx="9144000" cy="1655762"/>
          </a:xfrm>
        </p:spPr>
        <p:txBody>
          <a:bodyPr>
            <a:normAutofit/>
          </a:bodyPr>
          <a:lstStyle>
            <a:lvl1pPr marL="0" indent="0" algn="ctr">
              <a:buNone/>
              <a:defRPr sz="2800">
                <a:effectLst>
                  <a:outerShdw blurRad="660400" algn="ctr" rotWithShape="0">
                    <a:prstClr val="black"/>
                  </a:outerShdw>
                </a:effectLst>
                <a:latin typeface="Bahnschrift Semi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131C69C8-4DE6-45C1-9D3B-D13B8D6F3887}"/>
              </a:ext>
            </a:extLst>
          </p:cNvPr>
          <p:cNvCxnSpPr>
            <a:cxnSpLocks/>
          </p:cNvCxnSpPr>
          <p:nvPr userDrawn="1"/>
        </p:nvCxnSpPr>
        <p:spPr>
          <a:xfrm>
            <a:off x="2441448" y="3706654"/>
            <a:ext cx="7315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8F40052-3B3F-415D-BD1F-5B1C25E046D5}"/>
              </a:ext>
            </a:extLst>
          </p:cNvPr>
          <p:cNvSpPr>
            <a:spLocks noGrp="1"/>
          </p:cNvSpPr>
          <p:nvPr>
            <p:ph type="dt" sz="half" idx="10"/>
          </p:nvPr>
        </p:nvSpPr>
        <p:spPr/>
        <p:txBody>
          <a:bodyPr/>
          <a:lstStyle/>
          <a:p>
            <a:r>
              <a:rPr lang="en-US" dirty="0"/>
              <a:t>October 22, 2019</a:t>
            </a:r>
          </a:p>
        </p:txBody>
      </p:sp>
      <p:sp>
        <p:nvSpPr>
          <p:cNvPr id="5" name="Footer Placeholder 4">
            <a:extLst>
              <a:ext uri="{FF2B5EF4-FFF2-40B4-BE49-F238E27FC236}">
                <a16:creationId xmlns:a16="http://schemas.microsoft.com/office/drawing/2014/main" id="{5811F49A-4F23-4A35-9C1D-9ECD1A7F2C15}"/>
              </a:ext>
            </a:extLst>
          </p:cNvPr>
          <p:cNvSpPr>
            <a:spLocks noGrp="1"/>
          </p:cNvSpPr>
          <p:nvPr>
            <p:ph type="ftr" sz="quarter" idx="11"/>
          </p:nvPr>
        </p:nvSpPr>
        <p:spPr/>
        <p:txBody>
          <a:bodyPr/>
          <a:lstStyle/>
          <a:p>
            <a:r>
              <a:rPr lang="en-US" dirty="0"/>
              <a:t>NCHRP 08-113</a:t>
            </a:r>
          </a:p>
        </p:txBody>
      </p:sp>
      <p:sp>
        <p:nvSpPr>
          <p:cNvPr id="6" name="Slide Number Placeholder 5">
            <a:extLst>
              <a:ext uri="{FF2B5EF4-FFF2-40B4-BE49-F238E27FC236}">
                <a16:creationId xmlns:a16="http://schemas.microsoft.com/office/drawing/2014/main" id="{38B7CC0B-5EB1-471D-A1CF-1FDBA9956F8B}"/>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10280216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7A3-C2FE-45AC-A3E9-ACAEDD185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62EA6-C478-4595-A29B-1AA3A18BF2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86A526-69AA-4512-99BF-79452DA1472D}"/>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29BA1A7C-8E44-4AD5-A40B-BE0374CCA426}"/>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29679876-869A-4BF0-8A6E-C7A5597BF50E}"/>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29219268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7A3-C2FE-45AC-A3E9-ACAEDD185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62EA6-C478-4595-A29B-1AA3A18BF291}"/>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F416E-5C62-4BFE-8EEC-EB87D063BC95}"/>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11D9B4B4-6B3A-4A91-9AB9-A589B9059344}"/>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926F237D-A9CD-42D1-855A-8C6C8628B1BB}"/>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34690295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97A3-C2FE-45AC-A3E9-ACAEDD185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62EA6-C478-4595-A29B-1AA3A18BF291}"/>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B6FBF-3BB2-4580-997F-E33050D33AF7}"/>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3840326A-03E0-4C3F-A1A1-5CB9F7C5F292}"/>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7EDE4CC7-B86E-4FA1-9EDB-05A02BCCAE53}"/>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3134115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9852-D434-4A5D-AF7D-43288B59EF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860B25-E58E-43CC-94FE-4B005A5114A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6">
            <a:extLst>
              <a:ext uri="{FF2B5EF4-FFF2-40B4-BE49-F238E27FC236}">
                <a16:creationId xmlns:a16="http://schemas.microsoft.com/office/drawing/2014/main" id="{386D6029-DCEB-4693-B481-B2F6523C3CB0}"/>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D7E55D86-F9A5-4602-9C71-07B7B13B97E1}"/>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0627453C-9EF0-415A-8337-6C3B956337B9}"/>
              </a:ext>
            </a:extLst>
          </p:cNvPr>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29513054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D312-7E3D-4D25-8799-514D4CE37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2BD7E-A582-4AEA-B65E-E853D7246B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07E390-0F39-49A2-B002-DE424AC034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5F95C6-ADD9-44F9-A40E-6E4FA0BE7D79}"/>
              </a:ext>
            </a:extLst>
          </p:cNvPr>
          <p:cNvSpPr>
            <a:spLocks noGrp="1"/>
          </p:cNvSpPr>
          <p:nvPr>
            <p:ph type="dt" sz="half" idx="10"/>
          </p:nvPr>
        </p:nvSpPr>
        <p:spPr/>
        <p:txBody>
          <a:bodyPr/>
          <a:lstStyle/>
          <a:p>
            <a:r>
              <a:rPr lang="en-US" dirty="0"/>
              <a:t>October 22, 2019</a:t>
            </a:r>
          </a:p>
        </p:txBody>
      </p:sp>
      <p:sp>
        <p:nvSpPr>
          <p:cNvPr id="6" name="Footer Placeholder 5">
            <a:extLst>
              <a:ext uri="{FF2B5EF4-FFF2-40B4-BE49-F238E27FC236}">
                <a16:creationId xmlns:a16="http://schemas.microsoft.com/office/drawing/2014/main" id="{AEF3A3E7-8BB9-45D1-BFBC-57AF35372546}"/>
              </a:ext>
            </a:extLst>
          </p:cNvPr>
          <p:cNvSpPr>
            <a:spLocks noGrp="1"/>
          </p:cNvSpPr>
          <p:nvPr>
            <p:ph type="ftr" sz="quarter" idx="11"/>
          </p:nvPr>
        </p:nvSpPr>
        <p:spPr/>
        <p:txBody>
          <a:bodyPr/>
          <a:lstStyle/>
          <a:p>
            <a:r>
              <a:rPr lang="en-US" dirty="0"/>
              <a:t>NCHRP 08-113</a:t>
            </a:r>
          </a:p>
        </p:txBody>
      </p:sp>
      <p:sp>
        <p:nvSpPr>
          <p:cNvPr id="7" name="Slide Number Placeholder 6">
            <a:extLst>
              <a:ext uri="{FF2B5EF4-FFF2-40B4-BE49-F238E27FC236}">
                <a16:creationId xmlns:a16="http://schemas.microsoft.com/office/drawing/2014/main" id="{6279FCC7-0F3C-46C0-9C95-6133D879B1DB}"/>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7343229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6111-401C-4EF8-8F4C-04BAF11365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B3DDB7-B040-43EB-AF5B-C0C364E75A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EA1EDE-03B9-4854-9873-699E2F306B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3A5E7-E718-43E0-9D9B-40D6C2C08A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FC51D1-8196-4861-B2A9-7A275CB34C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49F00A-A5F0-4B48-9070-D5BD50AED29B}"/>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39D3784A-097C-442D-9D79-D1230D2CBBFC}"/>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48004365-7527-442E-9C87-3B8EFEDBBFEB}"/>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8057275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DCAB-624A-4311-B1C1-17C774CACF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771EA0-7EB7-4005-83DB-E375A1C6DAFE}"/>
              </a:ext>
            </a:extLst>
          </p:cNvPr>
          <p:cNvSpPr>
            <a:spLocks noGrp="1"/>
          </p:cNvSpPr>
          <p:nvPr>
            <p:ph type="dt" sz="half" idx="10"/>
          </p:nvPr>
        </p:nvSpPr>
        <p:spPr/>
        <p:txBody>
          <a:bodyPr/>
          <a:lstStyle/>
          <a:p>
            <a:r>
              <a:rPr lang="en-US" dirty="0"/>
              <a:t>October 22, 2019</a:t>
            </a:r>
          </a:p>
        </p:txBody>
      </p:sp>
      <p:sp>
        <p:nvSpPr>
          <p:cNvPr id="4" name="Footer Placeholder 3">
            <a:extLst>
              <a:ext uri="{FF2B5EF4-FFF2-40B4-BE49-F238E27FC236}">
                <a16:creationId xmlns:a16="http://schemas.microsoft.com/office/drawing/2014/main" id="{69F48170-6D51-4841-ACD0-BB4F907B69B5}"/>
              </a:ext>
            </a:extLst>
          </p:cNvPr>
          <p:cNvSpPr>
            <a:spLocks noGrp="1"/>
          </p:cNvSpPr>
          <p:nvPr>
            <p:ph type="ftr" sz="quarter" idx="11"/>
          </p:nvPr>
        </p:nvSpPr>
        <p:spPr/>
        <p:txBody>
          <a:bodyPr/>
          <a:lstStyle/>
          <a:p>
            <a:r>
              <a:rPr lang="en-US" dirty="0"/>
              <a:t>NCHRP 08-113</a:t>
            </a:r>
          </a:p>
        </p:txBody>
      </p:sp>
      <p:sp>
        <p:nvSpPr>
          <p:cNvPr id="5" name="Slide Number Placeholder 4">
            <a:extLst>
              <a:ext uri="{FF2B5EF4-FFF2-40B4-BE49-F238E27FC236}">
                <a16:creationId xmlns:a16="http://schemas.microsoft.com/office/drawing/2014/main" id="{94DC36CF-510E-498F-8C50-145BCA1DA428}"/>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28729188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80F30-BC31-4391-92B3-56BF92FAC1B9}"/>
              </a:ext>
            </a:extLst>
          </p:cNvPr>
          <p:cNvSpPr>
            <a:spLocks noGrp="1"/>
          </p:cNvSpPr>
          <p:nvPr>
            <p:ph type="dt" sz="half" idx="10"/>
          </p:nvPr>
        </p:nvSpPr>
        <p:spPr/>
        <p:txBody>
          <a:bodyPr/>
          <a:lstStyle/>
          <a:p>
            <a:r>
              <a:rPr lang="en-US" dirty="0"/>
              <a:t>October 22, 2019</a:t>
            </a:r>
          </a:p>
        </p:txBody>
      </p:sp>
      <p:sp>
        <p:nvSpPr>
          <p:cNvPr id="3" name="Footer Placeholder 2">
            <a:extLst>
              <a:ext uri="{FF2B5EF4-FFF2-40B4-BE49-F238E27FC236}">
                <a16:creationId xmlns:a16="http://schemas.microsoft.com/office/drawing/2014/main" id="{2090932C-EBC7-4B5A-97A5-6951340E3699}"/>
              </a:ext>
            </a:extLst>
          </p:cNvPr>
          <p:cNvSpPr>
            <a:spLocks noGrp="1"/>
          </p:cNvSpPr>
          <p:nvPr>
            <p:ph type="ftr" sz="quarter" idx="11"/>
          </p:nvPr>
        </p:nvSpPr>
        <p:spPr/>
        <p:txBody>
          <a:bodyPr/>
          <a:lstStyle/>
          <a:p>
            <a:r>
              <a:rPr lang="en-US" dirty="0"/>
              <a:t>NCHRP 08-113</a:t>
            </a:r>
          </a:p>
        </p:txBody>
      </p:sp>
      <p:sp>
        <p:nvSpPr>
          <p:cNvPr id="4" name="Slide Number Placeholder 3">
            <a:extLst>
              <a:ext uri="{FF2B5EF4-FFF2-40B4-BE49-F238E27FC236}">
                <a16:creationId xmlns:a16="http://schemas.microsoft.com/office/drawing/2014/main" id="{5D36BC2B-17D3-4FAC-9124-939E9F2271F3}"/>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105568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6111-401C-4EF8-8F4C-04BAF11365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B3DDB7-B040-43EB-AF5B-C0C364E75A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EA1EDE-03B9-4854-9873-699E2F306B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3A5E7-E718-43E0-9D9B-40D6C2C08A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FC51D1-8196-4861-B2A9-7A275CB34C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49F00A-A5F0-4B48-9070-D5BD50AED29B}"/>
              </a:ext>
            </a:extLst>
          </p:cNvPr>
          <p:cNvSpPr>
            <a:spLocks noGrp="1"/>
          </p:cNvSpPr>
          <p:nvPr>
            <p:ph type="dt" sz="half" idx="10"/>
          </p:nvPr>
        </p:nvSpPr>
        <p:spPr/>
        <p:txBody>
          <a:bodyPr/>
          <a:lstStyle/>
          <a:p>
            <a:r>
              <a:rPr lang="en-US" dirty="0"/>
              <a:t>October 22, 2019</a:t>
            </a:r>
          </a:p>
        </p:txBody>
      </p:sp>
      <p:sp>
        <p:nvSpPr>
          <p:cNvPr id="8" name="Footer Placeholder 7">
            <a:extLst>
              <a:ext uri="{FF2B5EF4-FFF2-40B4-BE49-F238E27FC236}">
                <a16:creationId xmlns:a16="http://schemas.microsoft.com/office/drawing/2014/main" id="{39D3784A-097C-442D-9D79-D1230D2CBBFC}"/>
              </a:ext>
            </a:extLst>
          </p:cNvPr>
          <p:cNvSpPr>
            <a:spLocks noGrp="1"/>
          </p:cNvSpPr>
          <p:nvPr>
            <p:ph type="ftr" sz="quarter" idx="11"/>
          </p:nvPr>
        </p:nvSpPr>
        <p:spPr/>
        <p:txBody>
          <a:bodyPr/>
          <a:lstStyle/>
          <a:p>
            <a:r>
              <a:rPr lang="en-US" dirty="0"/>
              <a:t>NCHRP 08-113</a:t>
            </a:r>
          </a:p>
        </p:txBody>
      </p:sp>
      <p:sp>
        <p:nvSpPr>
          <p:cNvPr id="9" name="Slide Number Placeholder 8">
            <a:extLst>
              <a:ext uri="{FF2B5EF4-FFF2-40B4-BE49-F238E27FC236}">
                <a16:creationId xmlns:a16="http://schemas.microsoft.com/office/drawing/2014/main" id="{48004365-7527-442E-9C87-3B8EFEDBBFEB}"/>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920294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E12F-EA31-4F12-9FD8-15F1ACEC6D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1BE231-0BCB-47CC-8225-CBD3FF99A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3B7AA9-A3F3-4208-A7BC-FCA8CF34D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32CC0C-59B3-4B90-9BD3-3189FAA33287}"/>
              </a:ext>
            </a:extLst>
          </p:cNvPr>
          <p:cNvSpPr>
            <a:spLocks noGrp="1"/>
          </p:cNvSpPr>
          <p:nvPr>
            <p:ph type="dt" sz="half" idx="10"/>
          </p:nvPr>
        </p:nvSpPr>
        <p:spPr/>
        <p:txBody>
          <a:bodyPr/>
          <a:lstStyle/>
          <a:p>
            <a:r>
              <a:rPr lang="en-US" dirty="0"/>
              <a:t>October 22, 2019</a:t>
            </a:r>
          </a:p>
        </p:txBody>
      </p:sp>
      <p:sp>
        <p:nvSpPr>
          <p:cNvPr id="6" name="Footer Placeholder 5">
            <a:extLst>
              <a:ext uri="{FF2B5EF4-FFF2-40B4-BE49-F238E27FC236}">
                <a16:creationId xmlns:a16="http://schemas.microsoft.com/office/drawing/2014/main" id="{A72EA704-DD48-4463-A947-34C92DFB2702}"/>
              </a:ext>
            </a:extLst>
          </p:cNvPr>
          <p:cNvSpPr>
            <a:spLocks noGrp="1"/>
          </p:cNvSpPr>
          <p:nvPr>
            <p:ph type="ftr" sz="quarter" idx="11"/>
          </p:nvPr>
        </p:nvSpPr>
        <p:spPr/>
        <p:txBody>
          <a:bodyPr/>
          <a:lstStyle/>
          <a:p>
            <a:r>
              <a:rPr lang="en-US" dirty="0"/>
              <a:t>NCHRP 08-113</a:t>
            </a:r>
          </a:p>
        </p:txBody>
      </p:sp>
      <p:sp>
        <p:nvSpPr>
          <p:cNvPr id="7" name="Slide Number Placeholder 6">
            <a:extLst>
              <a:ext uri="{FF2B5EF4-FFF2-40B4-BE49-F238E27FC236}">
                <a16:creationId xmlns:a16="http://schemas.microsoft.com/office/drawing/2014/main" id="{22F49264-D45D-4D77-AEA9-3B2B21943734}"/>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26790782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US" dirty="0"/>
              <a:t>December, 2020</a:t>
            </a:r>
          </a:p>
        </p:txBody>
      </p:sp>
      <p:sp>
        <p:nvSpPr>
          <p:cNvPr id="5" name="Footer Placeholder 4"/>
          <p:cNvSpPr>
            <a:spLocks noGrp="1"/>
          </p:cNvSpPr>
          <p:nvPr>
            <p:ph type="ftr" sz="quarter" idx="11"/>
          </p:nvPr>
        </p:nvSpPr>
        <p:spPr/>
        <p:txBody>
          <a:bodyPr/>
          <a:lstStyle/>
          <a:p>
            <a:r>
              <a:rPr lang="en-US" dirty="0"/>
              <a:t>NCHRP  08-113: Integrating Effective Transportation Performance, Risk and Asset Management Practices</a:t>
            </a:r>
          </a:p>
        </p:txBody>
      </p:sp>
      <p:sp>
        <p:nvSpPr>
          <p:cNvPr id="6" name="Slide Number Placeholder 5"/>
          <p:cNvSpPr>
            <a:spLocks noGrp="1"/>
          </p:cNvSpPr>
          <p:nvPr>
            <p:ph type="sldNum" sz="quarter" idx="12"/>
          </p:nvPr>
        </p:nvSpPr>
        <p:spPr/>
        <p:txBody>
          <a:bodyPr/>
          <a:lstStyle/>
          <a:p>
            <a:fld id="{0640CE6C-0A1C-4EED-AC52-82177AA09F4C}"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415442"/>
      </p:ext>
    </p:extLst>
  </p:cSld>
  <p:clrMapOvr>
    <a:masterClrMapping/>
  </p:clrMapOvr>
  <p:hf hdr="0"/>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December, 2020</a:t>
            </a:r>
          </a:p>
        </p:txBody>
      </p:sp>
      <p:sp>
        <p:nvSpPr>
          <p:cNvPr id="5" name="Footer Placeholder 4"/>
          <p:cNvSpPr>
            <a:spLocks noGrp="1"/>
          </p:cNvSpPr>
          <p:nvPr>
            <p:ph type="ftr" sz="quarter" idx="11"/>
          </p:nvPr>
        </p:nvSpPr>
        <p:spPr/>
        <p:txBody>
          <a:bodyPr/>
          <a:lstStyle/>
          <a:p>
            <a:r>
              <a:rPr lang="en-US" dirty="0"/>
              <a:t>NCHRP  08-113: Integrating Effective Transportation Performance, Risk and Asset Management Practices</a:t>
            </a:r>
          </a:p>
        </p:txBody>
      </p:sp>
      <p:sp>
        <p:nvSpPr>
          <p:cNvPr id="6" name="Slide Number Placeholder 5"/>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38018766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October 22, 2019</a:t>
            </a:r>
            <a:endParaRPr lang="en-US" dirty="0"/>
          </a:p>
        </p:txBody>
      </p:sp>
      <p:sp>
        <p:nvSpPr>
          <p:cNvPr id="5" name="Footer Placeholder 4"/>
          <p:cNvSpPr>
            <a:spLocks noGrp="1"/>
          </p:cNvSpPr>
          <p:nvPr>
            <p:ph type="ftr" sz="quarter" idx="11"/>
          </p:nvPr>
        </p:nvSpPr>
        <p:spPr/>
        <p:txBody>
          <a:bodyPr/>
          <a:lstStyle/>
          <a:p>
            <a:r>
              <a:rPr lang="en-US"/>
              <a:t>NCHRP 08-113</a:t>
            </a:r>
            <a:endParaRPr lang="en-US" dirty="0"/>
          </a:p>
        </p:txBody>
      </p:sp>
      <p:sp>
        <p:nvSpPr>
          <p:cNvPr id="6" name="Slide Number Placeholder 5"/>
          <p:cNvSpPr>
            <a:spLocks noGrp="1"/>
          </p:cNvSpPr>
          <p:nvPr>
            <p:ph type="sldNum" sz="quarter" idx="12"/>
          </p:nvPr>
        </p:nvSpPr>
        <p:spPr/>
        <p:txBody>
          <a:bodyPr/>
          <a:lstStyle/>
          <a:p>
            <a:fld id="{0640CE6C-0A1C-4EED-AC52-82177AA09F4C}"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2756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October 22, 2019</a:t>
            </a:r>
            <a:endParaRPr lang="en-US" dirty="0"/>
          </a:p>
        </p:txBody>
      </p:sp>
      <p:sp>
        <p:nvSpPr>
          <p:cNvPr id="6" name="Footer Placeholder 5"/>
          <p:cNvSpPr>
            <a:spLocks noGrp="1"/>
          </p:cNvSpPr>
          <p:nvPr>
            <p:ph type="ftr" sz="quarter" idx="11"/>
          </p:nvPr>
        </p:nvSpPr>
        <p:spPr/>
        <p:txBody>
          <a:bodyPr/>
          <a:lstStyle/>
          <a:p>
            <a:r>
              <a:rPr lang="en-US"/>
              <a:t>NCHRP 08-113</a:t>
            </a:r>
            <a:endParaRPr lang="en-US" dirty="0"/>
          </a:p>
        </p:txBody>
      </p:sp>
      <p:sp>
        <p:nvSpPr>
          <p:cNvPr id="7" name="Slide Number Placeholder 6"/>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28890492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October 22, 2019</a:t>
            </a:r>
            <a:endParaRPr lang="en-US" dirty="0"/>
          </a:p>
        </p:txBody>
      </p:sp>
      <p:sp>
        <p:nvSpPr>
          <p:cNvPr id="8" name="Footer Placeholder 7"/>
          <p:cNvSpPr>
            <a:spLocks noGrp="1"/>
          </p:cNvSpPr>
          <p:nvPr>
            <p:ph type="ftr" sz="quarter" idx="11"/>
          </p:nvPr>
        </p:nvSpPr>
        <p:spPr/>
        <p:txBody>
          <a:bodyPr/>
          <a:lstStyle/>
          <a:p>
            <a:r>
              <a:rPr lang="en-US"/>
              <a:t>NCHRP 08-113</a:t>
            </a:r>
            <a:endParaRPr lang="en-US" dirty="0"/>
          </a:p>
        </p:txBody>
      </p:sp>
      <p:sp>
        <p:nvSpPr>
          <p:cNvPr id="9" name="Slide Number Placeholder 8"/>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5173719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October 22, 2019</a:t>
            </a:r>
            <a:endParaRPr lang="en-US" dirty="0"/>
          </a:p>
        </p:txBody>
      </p:sp>
      <p:sp>
        <p:nvSpPr>
          <p:cNvPr id="4" name="Footer Placeholder 3"/>
          <p:cNvSpPr>
            <a:spLocks noGrp="1"/>
          </p:cNvSpPr>
          <p:nvPr>
            <p:ph type="ftr" sz="quarter" idx="11"/>
          </p:nvPr>
        </p:nvSpPr>
        <p:spPr/>
        <p:txBody>
          <a:bodyPr/>
          <a:lstStyle/>
          <a:p>
            <a:r>
              <a:rPr lang="en-US"/>
              <a:t>NCHRP 08-113</a:t>
            </a:r>
            <a:endParaRPr lang="en-US" dirty="0"/>
          </a:p>
        </p:txBody>
      </p:sp>
      <p:sp>
        <p:nvSpPr>
          <p:cNvPr id="5" name="Slide Number Placeholder 4"/>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15751189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October 22, 2019</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NCHRP 08-113</a:t>
            </a:r>
            <a:endParaRPr lang="en-US" dirty="0"/>
          </a:p>
        </p:txBody>
      </p:sp>
      <p:sp>
        <p:nvSpPr>
          <p:cNvPr id="9" name="Slide Number Placeholder 8"/>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29988485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October 22, 2019</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NCHRP 08-113</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640CE6C-0A1C-4EED-AC52-82177AA09F4C}" type="slidenum">
              <a:rPr lang="en-US" smtClean="0"/>
              <a:t>‹#›</a:t>
            </a:fld>
            <a:endParaRPr lang="en-US" dirty="0"/>
          </a:p>
        </p:txBody>
      </p:sp>
    </p:spTree>
    <p:extLst>
      <p:ext uri="{BB962C8B-B14F-4D97-AF65-F5344CB8AC3E}">
        <p14:creationId xmlns:p14="http://schemas.microsoft.com/office/powerpoint/2010/main" val="27343486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October 22, 2019</a:t>
            </a:r>
            <a:endParaRPr lang="en-US" dirty="0"/>
          </a:p>
        </p:txBody>
      </p:sp>
      <p:sp>
        <p:nvSpPr>
          <p:cNvPr id="6" name="Footer Placeholder 5"/>
          <p:cNvSpPr>
            <a:spLocks noGrp="1"/>
          </p:cNvSpPr>
          <p:nvPr>
            <p:ph type="ftr" sz="quarter" idx="11"/>
          </p:nvPr>
        </p:nvSpPr>
        <p:spPr/>
        <p:txBody>
          <a:bodyPr/>
          <a:lstStyle/>
          <a:p>
            <a:r>
              <a:rPr lang="en-US"/>
              <a:t>NCHRP 08-113</a:t>
            </a:r>
            <a:endParaRPr lang="en-US" dirty="0"/>
          </a:p>
        </p:txBody>
      </p:sp>
      <p:sp>
        <p:nvSpPr>
          <p:cNvPr id="7" name="Slide Number Placeholder 6"/>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363594298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DCAB-624A-4311-B1C1-17C774CACF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771EA0-7EB7-4005-83DB-E375A1C6DAFE}"/>
              </a:ext>
            </a:extLst>
          </p:cNvPr>
          <p:cNvSpPr>
            <a:spLocks noGrp="1"/>
          </p:cNvSpPr>
          <p:nvPr>
            <p:ph type="dt" sz="half" idx="10"/>
          </p:nvPr>
        </p:nvSpPr>
        <p:spPr/>
        <p:txBody>
          <a:bodyPr/>
          <a:lstStyle/>
          <a:p>
            <a:r>
              <a:rPr lang="en-US" dirty="0"/>
              <a:t>October 22, 2019</a:t>
            </a:r>
          </a:p>
        </p:txBody>
      </p:sp>
      <p:sp>
        <p:nvSpPr>
          <p:cNvPr id="4" name="Footer Placeholder 3">
            <a:extLst>
              <a:ext uri="{FF2B5EF4-FFF2-40B4-BE49-F238E27FC236}">
                <a16:creationId xmlns:a16="http://schemas.microsoft.com/office/drawing/2014/main" id="{69F48170-6D51-4841-ACD0-BB4F907B69B5}"/>
              </a:ext>
            </a:extLst>
          </p:cNvPr>
          <p:cNvSpPr>
            <a:spLocks noGrp="1"/>
          </p:cNvSpPr>
          <p:nvPr>
            <p:ph type="ftr" sz="quarter" idx="11"/>
          </p:nvPr>
        </p:nvSpPr>
        <p:spPr/>
        <p:txBody>
          <a:bodyPr/>
          <a:lstStyle/>
          <a:p>
            <a:r>
              <a:rPr lang="en-US" dirty="0"/>
              <a:t>NCHRP 08-113</a:t>
            </a:r>
          </a:p>
        </p:txBody>
      </p:sp>
      <p:sp>
        <p:nvSpPr>
          <p:cNvPr id="5" name="Slide Number Placeholder 4">
            <a:extLst>
              <a:ext uri="{FF2B5EF4-FFF2-40B4-BE49-F238E27FC236}">
                <a16:creationId xmlns:a16="http://schemas.microsoft.com/office/drawing/2014/main" id="{94DC36CF-510E-498F-8C50-145BCA1DA428}"/>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41584790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October 22, 2019</a:t>
            </a:r>
            <a:endParaRPr lang="en-US" dirty="0"/>
          </a:p>
        </p:txBody>
      </p:sp>
      <p:sp>
        <p:nvSpPr>
          <p:cNvPr id="5" name="Footer Placeholder 4"/>
          <p:cNvSpPr>
            <a:spLocks noGrp="1"/>
          </p:cNvSpPr>
          <p:nvPr>
            <p:ph type="ftr" sz="quarter" idx="11"/>
          </p:nvPr>
        </p:nvSpPr>
        <p:spPr/>
        <p:txBody>
          <a:bodyPr/>
          <a:lstStyle/>
          <a:p>
            <a:r>
              <a:rPr lang="en-US"/>
              <a:t>NCHRP 08-113</a:t>
            </a:r>
            <a:endParaRPr lang="en-US" dirty="0"/>
          </a:p>
        </p:txBody>
      </p:sp>
      <p:sp>
        <p:nvSpPr>
          <p:cNvPr id="6" name="Slide Number Placeholder 5"/>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3567282376"/>
      </p:ext>
    </p:extLst>
  </p:cSld>
  <p:clrMapOvr>
    <a:masterClrMapping/>
  </p:clrMapOvr>
  <p:hf hdr="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October 22, 2019</a:t>
            </a:r>
            <a:endParaRPr lang="en-US" dirty="0"/>
          </a:p>
        </p:txBody>
      </p:sp>
      <p:sp>
        <p:nvSpPr>
          <p:cNvPr id="5" name="Footer Placeholder 4"/>
          <p:cNvSpPr>
            <a:spLocks noGrp="1"/>
          </p:cNvSpPr>
          <p:nvPr>
            <p:ph type="ftr" sz="quarter" idx="11"/>
          </p:nvPr>
        </p:nvSpPr>
        <p:spPr/>
        <p:txBody>
          <a:bodyPr/>
          <a:lstStyle/>
          <a:p>
            <a:r>
              <a:rPr lang="en-US"/>
              <a:t>NCHRP 08-113</a:t>
            </a:r>
            <a:endParaRPr lang="en-US" dirty="0"/>
          </a:p>
        </p:txBody>
      </p:sp>
      <p:sp>
        <p:nvSpPr>
          <p:cNvPr id="6" name="Slide Number Placeholder 5"/>
          <p:cNvSpPr>
            <a:spLocks noGrp="1"/>
          </p:cNvSpPr>
          <p:nvPr>
            <p:ph type="sldNum" sz="quarter" idx="12"/>
          </p:nvPr>
        </p:nvSpPr>
        <p:spPr/>
        <p:txBody>
          <a:bodyPr/>
          <a:lstStyle/>
          <a:p>
            <a:fld id="{0640CE6C-0A1C-4EED-AC52-82177AA09F4C}" type="slidenum">
              <a:rPr lang="en-US" smtClean="0"/>
              <a:pPr/>
              <a:t>‹#›</a:t>
            </a:fld>
            <a:endParaRPr lang="en-US" dirty="0"/>
          </a:p>
        </p:txBody>
      </p:sp>
    </p:spTree>
    <p:extLst>
      <p:ext uri="{BB962C8B-B14F-4D97-AF65-F5344CB8AC3E}">
        <p14:creationId xmlns:p14="http://schemas.microsoft.com/office/powerpoint/2010/main" val="192994853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80F30-BC31-4391-92B3-56BF92FAC1B9}"/>
              </a:ext>
            </a:extLst>
          </p:cNvPr>
          <p:cNvSpPr>
            <a:spLocks noGrp="1"/>
          </p:cNvSpPr>
          <p:nvPr>
            <p:ph type="dt" sz="half" idx="10"/>
          </p:nvPr>
        </p:nvSpPr>
        <p:spPr/>
        <p:txBody>
          <a:bodyPr/>
          <a:lstStyle/>
          <a:p>
            <a:r>
              <a:rPr lang="en-US" dirty="0"/>
              <a:t>October 22, 2019</a:t>
            </a:r>
          </a:p>
        </p:txBody>
      </p:sp>
      <p:sp>
        <p:nvSpPr>
          <p:cNvPr id="3" name="Footer Placeholder 2">
            <a:extLst>
              <a:ext uri="{FF2B5EF4-FFF2-40B4-BE49-F238E27FC236}">
                <a16:creationId xmlns:a16="http://schemas.microsoft.com/office/drawing/2014/main" id="{2090932C-EBC7-4B5A-97A5-6951340E3699}"/>
              </a:ext>
            </a:extLst>
          </p:cNvPr>
          <p:cNvSpPr>
            <a:spLocks noGrp="1"/>
          </p:cNvSpPr>
          <p:nvPr>
            <p:ph type="ftr" sz="quarter" idx="11"/>
          </p:nvPr>
        </p:nvSpPr>
        <p:spPr/>
        <p:txBody>
          <a:bodyPr/>
          <a:lstStyle/>
          <a:p>
            <a:r>
              <a:rPr lang="en-US" dirty="0"/>
              <a:t>NCHRP 08-113</a:t>
            </a:r>
          </a:p>
        </p:txBody>
      </p:sp>
      <p:sp>
        <p:nvSpPr>
          <p:cNvPr id="4" name="Slide Number Placeholder 3">
            <a:extLst>
              <a:ext uri="{FF2B5EF4-FFF2-40B4-BE49-F238E27FC236}">
                <a16:creationId xmlns:a16="http://schemas.microsoft.com/office/drawing/2014/main" id="{5D36BC2B-17D3-4FAC-9124-939E9F2271F3}"/>
              </a:ext>
            </a:extLst>
          </p:cNvPr>
          <p:cNvSpPr>
            <a:spLocks noGrp="1"/>
          </p:cNvSpPr>
          <p:nvPr>
            <p:ph type="sldNum" sz="quarter" idx="12"/>
          </p:nvPr>
        </p:nvSpPr>
        <p:spPr/>
        <p:txBody>
          <a:bodyPr/>
          <a:lstStyle/>
          <a:p>
            <a:fld id="{0640CE6C-0A1C-4EED-AC52-82177AA09F4C}" type="slidenum">
              <a:rPr lang="en-US" smtClean="0"/>
              <a:t>‹#›</a:t>
            </a:fld>
            <a:endParaRPr lang="en-US" dirty="0"/>
          </a:p>
        </p:txBody>
      </p:sp>
    </p:spTree>
    <p:extLst>
      <p:ext uri="{BB962C8B-B14F-4D97-AF65-F5344CB8AC3E}">
        <p14:creationId xmlns:p14="http://schemas.microsoft.com/office/powerpoint/2010/main" val="2675057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microsoft.com/office/2007/relationships/hdphoto" Target="../media/hdphoto1.wdp"/><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5" Type="http://schemas.microsoft.com/office/2007/relationships/hdphoto" Target="../media/hdphoto1.wdp"/><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jp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5" Type="http://schemas.microsoft.com/office/2007/relationships/hdphoto" Target="../media/hdphoto1.wdp"/><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1.jp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5" Type="http://schemas.microsoft.com/office/2007/relationships/hdphoto" Target="../media/hdphoto1.wdp"/><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2.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1.jp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6.xml"/><Relationship Id="rId5" Type="http://schemas.openxmlformats.org/officeDocument/2006/relationships/slideLayout" Target="../slideLayouts/slideLayout55.xml"/><Relationship Id="rId15" Type="http://schemas.microsoft.com/office/2007/relationships/hdphoto" Target="../media/hdphoto1.wdp"/><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2.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1.jp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7.xml"/><Relationship Id="rId5" Type="http://schemas.openxmlformats.org/officeDocument/2006/relationships/slideLayout" Target="../slideLayouts/slideLayout65.xml"/><Relationship Id="rId15" Type="http://schemas.microsoft.com/office/2007/relationships/hdphoto" Target="../media/hdphoto2.wdp"/><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2.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microsoft.com/office/2007/relationships/hdphoto" Target="../media/hdphoto1.wdp"/><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60000"/>
            <a:lum/>
          </a:blip>
          <a:srcRect/>
          <a:stretch>
            <a:fillRect t="-37000" b="-1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864CA7-4B68-4F2A-B8CF-ABEBBAF1D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715D505-BDE2-4FB4-B494-EDE6E616FB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F56E38-556A-4778-80FC-6F07916A668A}"/>
              </a:ext>
            </a:extLst>
          </p:cNvPr>
          <p:cNvSpPr>
            <a:spLocks noGrp="1"/>
          </p:cNvSpPr>
          <p:nvPr>
            <p:ph type="dt" sz="half" idx="2"/>
          </p:nvPr>
        </p:nvSpPr>
        <p:spPr>
          <a:xfrm>
            <a:off x="838200" y="6496915"/>
            <a:ext cx="2743200" cy="365125"/>
          </a:xfrm>
          <a:prstGeom prst="rect">
            <a:avLst/>
          </a:prstGeom>
        </p:spPr>
        <p:txBody>
          <a:bodyPr vert="horz" lIns="91440" tIns="45720" rIns="91440" bIns="45720" rtlCol="0" anchor="ctr"/>
          <a:lstStyle>
            <a:lvl1pPr algn="l">
              <a:defRPr sz="1050">
                <a:solidFill>
                  <a:schemeClr val="bg1"/>
                </a:solidFill>
                <a:effectLst>
                  <a:outerShdw blurRad="177800" algn="ctr" rotWithShape="0">
                    <a:prstClr val="black">
                      <a:alpha val="20000"/>
                    </a:prstClr>
                  </a:outerShdw>
                </a:effectLst>
                <a:latin typeface="Bahnschrift Light" panose="020B0502040204020203" pitchFamily="34" charset="0"/>
              </a:defRPr>
            </a:lvl1pPr>
          </a:lstStyle>
          <a:p>
            <a:r>
              <a:rPr lang="en-US" dirty="0"/>
              <a:t>October 22, 2019</a:t>
            </a:r>
          </a:p>
        </p:txBody>
      </p:sp>
      <p:sp>
        <p:nvSpPr>
          <p:cNvPr id="5" name="Footer Placeholder 4">
            <a:extLst>
              <a:ext uri="{FF2B5EF4-FFF2-40B4-BE49-F238E27FC236}">
                <a16:creationId xmlns:a16="http://schemas.microsoft.com/office/drawing/2014/main" id="{969D12FD-CE69-4EB9-80E8-2D1818E89029}"/>
              </a:ext>
            </a:extLst>
          </p:cNvPr>
          <p:cNvSpPr>
            <a:spLocks noGrp="1"/>
          </p:cNvSpPr>
          <p:nvPr>
            <p:ph type="ftr" sz="quarter" idx="3"/>
          </p:nvPr>
        </p:nvSpPr>
        <p:spPr>
          <a:xfrm>
            <a:off x="4038600" y="6496915"/>
            <a:ext cx="6269182" cy="365125"/>
          </a:xfrm>
          <a:prstGeom prst="rect">
            <a:avLst/>
          </a:prstGeom>
        </p:spPr>
        <p:txBody>
          <a:bodyPr vert="horz" lIns="91440" tIns="45720" rIns="91440" bIns="45720" rtlCol="0" anchor="ctr"/>
          <a:lstStyle>
            <a:lvl1pPr algn="ctr">
              <a:defRPr sz="1050">
                <a:solidFill>
                  <a:schemeClr val="bg1"/>
                </a:solidFill>
                <a:effectLst>
                  <a:outerShdw blurRad="177800" algn="ctr" rotWithShape="0">
                    <a:prstClr val="black">
                      <a:alpha val="20000"/>
                    </a:prstClr>
                  </a:outerShdw>
                </a:effectLst>
                <a:latin typeface="Bahnschrift Light" panose="020B0502040204020203" pitchFamily="34" charset="0"/>
              </a:defRPr>
            </a:lvl1pPr>
          </a:lstStyle>
          <a:p>
            <a:r>
              <a:rPr lang="en-US" dirty="0"/>
              <a:t>NCHRP 08-113: Integrating Effective Transportation Performance, Risk and Asset Management Practices</a:t>
            </a:r>
          </a:p>
        </p:txBody>
      </p:sp>
      <p:sp>
        <p:nvSpPr>
          <p:cNvPr id="6" name="Slide Number Placeholder 5">
            <a:extLst>
              <a:ext uri="{FF2B5EF4-FFF2-40B4-BE49-F238E27FC236}">
                <a16:creationId xmlns:a16="http://schemas.microsoft.com/office/drawing/2014/main" id="{B28748CE-C55A-4A1E-BFE1-14F7FA75102C}"/>
              </a:ext>
            </a:extLst>
          </p:cNvPr>
          <p:cNvSpPr>
            <a:spLocks noGrp="1"/>
          </p:cNvSpPr>
          <p:nvPr>
            <p:ph type="sldNum" sz="quarter" idx="4"/>
          </p:nvPr>
        </p:nvSpPr>
        <p:spPr>
          <a:xfrm>
            <a:off x="8610600" y="6496915"/>
            <a:ext cx="2743200" cy="365125"/>
          </a:xfrm>
          <a:prstGeom prst="rect">
            <a:avLst/>
          </a:prstGeom>
        </p:spPr>
        <p:txBody>
          <a:bodyPr vert="horz" lIns="91440" tIns="45720" rIns="91440" bIns="45720" rtlCol="0" anchor="ctr"/>
          <a:lstStyle>
            <a:lvl1pPr algn="r">
              <a:defRPr sz="1050">
                <a:solidFill>
                  <a:schemeClr val="bg1"/>
                </a:solidFill>
                <a:effectLst>
                  <a:outerShdw blurRad="177800" algn="ctr" rotWithShape="0">
                    <a:prstClr val="black">
                      <a:alpha val="20000"/>
                    </a:prstClr>
                  </a:outerShdw>
                </a:effectLst>
                <a:latin typeface="Bahnschrift Light" panose="020B0502040204020203" pitchFamily="34" charset="0"/>
              </a:defRPr>
            </a:lvl1pPr>
          </a:lstStyle>
          <a:p>
            <a:fld id="{0640CE6C-0A1C-4EED-AC52-82177AA09F4C}" type="slidenum">
              <a:rPr lang="en-US" smtClean="0"/>
              <a:pPr/>
              <a:t>‹#›</a:t>
            </a:fld>
            <a:endParaRPr lang="en-US" dirty="0"/>
          </a:p>
        </p:txBody>
      </p:sp>
      <p:pic>
        <p:nvPicPr>
          <p:cNvPr id="15" name="Picture 14">
            <a:extLst>
              <a:ext uri="{FF2B5EF4-FFF2-40B4-BE49-F238E27FC236}">
                <a16:creationId xmlns:a16="http://schemas.microsoft.com/office/drawing/2014/main" id="{E5E84E44-AAF3-4930-B644-76E37E6CCC4A}"/>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309496" y="336549"/>
            <a:ext cx="1865785" cy="392106"/>
          </a:xfrm>
          <a:prstGeom prst="rect">
            <a:avLst/>
          </a:prstGeom>
        </p:spPr>
      </p:pic>
      <p:pic>
        <p:nvPicPr>
          <p:cNvPr id="13" name="Picture 12">
            <a:extLst>
              <a:ext uri="{FF2B5EF4-FFF2-40B4-BE49-F238E27FC236}">
                <a16:creationId xmlns:a16="http://schemas.microsoft.com/office/drawing/2014/main" id="{BF25046D-068B-4C55-AFB5-B60B9709F961}"/>
              </a:ext>
            </a:extLst>
          </p:cNvPr>
          <p:cNvPicPr>
            <a:picLocks noChangeAspect="1"/>
          </p:cNvPicPr>
          <p:nvPr userDrawn="1"/>
        </p:nvPicPr>
        <p:blipFill>
          <a:blip r:embed="rId14" cstate="print">
            <a:biLevel thresh="25000"/>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a:ext>
            </a:extLst>
          </a:blip>
          <a:stretch>
            <a:fillRect/>
          </a:stretch>
        </p:blipFill>
        <p:spPr>
          <a:xfrm>
            <a:off x="10307782" y="411329"/>
            <a:ext cx="1529774" cy="228701"/>
          </a:xfrm>
          <a:prstGeom prst="rect">
            <a:avLst/>
          </a:prstGeom>
        </p:spPr>
      </p:pic>
    </p:spTree>
    <p:extLst>
      <p:ext uri="{BB962C8B-B14F-4D97-AF65-F5344CB8AC3E}">
        <p14:creationId xmlns:p14="http://schemas.microsoft.com/office/powerpoint/2010/main" val="77368223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Lst>
  <p:hf hdr="0"/>
  <p:txStyles>
    <p:titleStyle>
      <a:lvl1pPr algn="l" defTabSz="914400" rtl="0" eaLnBrk="1" latinLnBrk="0" hangingPunct="1">
        <a:lnSpc>
          <a:spcPct val="90000"/>
        </a:lnSpc>
        <a:spcBef>
          <a:spcPct val="0"/>
        </a:spcBef>
        <a:buNone/>
        <a:defRPr sz="4000" b="0" kern="1200">
          <a:solidFill>
            <a:schemeClr val="bg1"/>
          </a:solidFill>
          <a:effectLst>
            <a:outerShdw blurRad="63500" algn="ctr" rotWithShape="0">
              <a:prstClr val="black">
                <a:alpha val="40000"/>
              </a:prstClr>
            </a:outerShdw>
          </a:effectLst>
          <a:latin typeface="Bahnschrift SemiBold"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60000"/>
            <a:lum/>
          </a:blip>
          <a:srcRect/>
          <a:stretch>
            <a:fillRect t="-37000" b="-10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55E8E4-8A7D-46FC-8BB7-DC8825D96863}"/>
              </a:ext>
            </a:extLst>
          </p:cNvPr>
          <p:cNvSpPr/>
          <p:nvPr userDrawn="1"/>
        </p:nvSpPr>
        <p:spPr>
          <a:xfrm>
            <a:off x="1" y="0"/>
            <a:ext cx="12191999" cy="6867524"/>
          </a:xfrm>
          <a:prstGeom prst="rect">
            <a:avLst/>
          </a:prstGeom>
          <a:solidFill>
            <a:schemeClr val="tx1">
              <a:lumMod val="75000"/>
              <a:lumOff val="2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C7864CA7-4B68-4F2A-B8CF-ABEBBAF1D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715D505-BDE2-4FB4-B494-EDE6E616FB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F56E38-556A-4778-80FC-6F07916A668A}"/>
              </a:ext>
            </a:extLst>
          </p:cNvPr>
          <p:cNvSpPr>
            <a:spLocks noGrp="1"/>
          </p:cNvSpPr>
          <p:nvPr>
            <p:ph type="dt" sz="half" idx="2"/>
          </p:nvPr>
        </p:nvSpPr>
        <p:spPr>
          <a:xfrm>
            <a:off x="838200" y="6496915"/>
            <a:ext cx="2743200" cy="365125"/>
          </a:xfrm>
          <a:prstGeom prst="rect">
            <a:avLst/>
          </a:prstGeom>
        </p:spPr>
        <p:txBody>
          <a:bodyPr vert="horz" lIns="91440" tIns="45720" rIns="91440" bIns="45720" rtlCol="0" anchor="ctr"/>
          <a:lstStyle>
            <a:lvl1pPr algn="l">
              <a:defRPr sz="1050">
                <a:solidFill>
                  <a:schemeClr val="bg1"/>
                </a:solidFill>
                <a:effectLst>
                  <a:outerShdw blurRad="177800" algn="ctr" rotWithShape="0">
                    <a:prstClr val="black">
                      <a:alpha val="20000"/>
                    </a:prstClr>
                  </a:outerShdw>
                </a:effectLst>
                <a:latin typeface="Bahnschrift Light" panose="020B0502040204020203" pitchFamily="34" charset="0"/>
              </a:defRPr>
            </a:lvl1pPr>
          </a:lstStyle>
          <a:p>
            <a:r>
              <a:rPr lang="en-US" dirty="0"/>
              <a:t>October 22, 2019</a:t>
            </a:r>
          </a:p>
        </p:txBody>
      </p:sp>
      <p:sp>
        <p:nvSpPr>
          <p:cNvPr id="5" name="Footer Placeholder 4">
            <a:extLst>
              <a:ext uri="{FF2B5EF4-FFF2-40B4-BE49-F238E27FC236}">
                <a16:creationId xmlns:a16="http://schemas.microsoft.com/office/drawing/2014/main" id="{969D12FD-CE69-4EB9-80E8-2D1818E89029}"/>
              </a:ext>
            </a:extLst>
          </p:cNvPr>
          <p:cNvSpPr>
            <a:spLocks noGrp="1"/>
          </p:cNvSpPr>
          <p:nvPr>
            <p:ph type="ftr" sz="quarter" idx="3"/>
          </p:nvPr>
        </p:nvSpPr>
        <p:spPr>
          <a:xfrm>
            <a:off x="4038600" y="6496915"/>
            <a:ext cx="4114800" cy="365125"/>
          </a:xfrm>
          <a:prstGeom prst="rect">
            <a:avLst/>
          </a:prstGeom>
        </p:spPr>
        <p:txBody>
          <a:bodyPr vert="horz" lIns="91440" tIns="45720" rIns="91440" bIns="45720" rtlCol="0" anchor="ctr"/>
          <a:lstStyle>
            <a:lvl1pPr algn="ctr">
              <a:defRPr sz="1050">
                <a:solidFill>
                  <a:schemeClr val="bg1"/>
                </a:solidFill>
                <a:effectLst>
                  <a:outerShdw blurRad="177800" algn="ctr" rotWithShape="0">
                    <a:prstClr val="black">
                      <a:alpha val="20000"/>
                    </a:prstClr>
                  </a:outerShdw>
                </a:effectLst>
                <a:latin typeface="Bahnschrift Light" panose="020B0502040204020203" pitchFamily="34" charset="0"/>
              </a:defRPr>
            </a:lvl1pPr>
          </a:lstStyle>
          <a:p>
            <a:r>
              <a:rPr lang="en-US" dirty="0"/>
              <a:t>NCHRP 08-113</a:t>
            </a:r>
          </a:p>
        </p:txBody>
      </p:sp>
      <p:sp>
        <p:nvSpPr>
          <p:cNvPr id="6" name="Slide Number Placeholder 5">
            <a:extLst>
              <a:ext uri="{FF2B5EF4-FFF2-40B4-BE49-F238E27FC236}">
                <a16:creationId xmlns:a16="http://schemas.microsoft.com/office/drawing/2014/main" id="{B28748CE-C55A-4A1E-BFE1-14F7FA75102C}"/>
              </a:ext>
            </a:extLst>
          </p:cNvPr>
          <p:cNvSpPr>
            <a:spLocks noGrp="1"/>
          </p:cNvSpPr>
          <p:nvPr>
            <p:ph type="sldNum" sz="quarter" idx="4"/>
          </p:nvPr>
        </p:nvSpPr>
        <p:spPr>
          <a:xfrm>
            <a:off x="8610600" y="6496915"/>
            <a:ext cx="2743200" cy="365125"/>
          </a:xfrm>
          <a:prstGeom prst="rect">
            <a:avLst/>
          </a:prstGeom>
        </p:spPr>
        <p:txBody>
          <a:bodyPr vert="horz" lIns="91440" tIns="45720" rIns="91440" bIns="45720" rtlCol="0" anchor="ctr"/>
          <a:lstStyle>
            <a:lvl1pPr algn="r">
              <a:defRPr sz="1050">
                <a:solidFill>
                  <a:schemeClr val="bg1"/>
                </a:solidFill>
                <a:effectLst>
                  <a:outerShdw blurRad="177800" algn="ctr" rotWithShape="0">
                    <a:prstClr val="black">
                      <a:alpha val="20000"/>
                    </a:prstClr>
                  </a:outerShdw>
                </a:effectLst>
                <a:latin typeface="Bahnschrift Light" panose="020B0502040204020203" pitchFamily="34" charset="0"/>
              </a:defRPr>
            </a:lvl1pPr>
          </a:lstStyle>
          <a:p>
            <a:fld id="{0640CE6C-0A1C-4EED-AC52-82177AA09F4C}" type="slidenum">
              <a:rPr lang="en-US" smtClean="0"/>
              <a:pPr/>
              <a:t>‹#›</a:t>
            </a:fld>
            <a:endParaRPr lang="en-US" dirty="0"/>
          </a:p>
        </p:txBody>
      </p:sp>
      <p:sp>
        <p:nvSpPr>
          <p:cNvPr id="14" name="Rectangle 13">
            <a:extLst>
              <a:ext uri="{FF2B5EF4-FFF2-40B4-BE49-F238E27FC236}">
                <a16:creationId xmlns:a16="http://schemas.microsoft.com/office/drawing/2014/main" id="{F63CE818-70C4-4F96-A73A-442E08A3D398}"/>
              </a:ext>
            </a:extLst>
          </p:cNvPr>
          <p:cNvSpPr/>
          <p:nvPr userDrawn="1"/>
        </p:nvSpPr>
        <p:spPr>
          <a:xfrm>
            <a:off x="838200" y="6553199"/>
            <a:ext cx="10515600" cy="251013"/>
          </a:xfrm>
          <a:prstGeom prst="rect">
            <a:avLst/>
          </a:prstGeom>
          <a:gradFill>
            <a:gsLst>
              <a:gs pos="0">
                <a:schemeClr val="bg1">
                  <a:alpha val="36000"/>
                </a:schemeClr>
              </a:gs>
              <a:gs pos="24000">
                <a:schemeClr val="bg1">
                  <a:alpha val="31000"/>
                </a:schemeClr>
              </a:gs>
              <a:gs pos="70000">
                <a:schemeClr val="bg1">
                  <a:lumMod val="95000"/>
                  <a:alpha val="0"/>
                </a:schemeClr>
              </a:gs>
              <a:gs pos="97000">
                <a:schemeClr val="bg1">
                  <a:lumMod val="95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8346049C-6EF7-4BA5-AB4B-4E19E3F4B566}"/>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309496" y="336549"/>
            <a:ext cx="1865785" cy="392106"/>
          </a:xfrm>
          <a:prstGeom prst="rect">
            <a:avLst/>
          </a:prstGeom>
        </p:spPr>
      </p:pic>
      <p:pic>
        <p:nvPicPr>
          <p:cNvPr id="13" name="Picture 12">
            <a:extLst>
              <a:ext uri="{FF2B5EF4-FFF2-40B4-BE49-F238E27FC236}">
                <a16:creationId xmlns:a16="http://schemas.microsoft.com/office/drawing/2014/main" id="{7F2E5F06-34ED-4665-9746-13D7785E5D42}"/>
              </a:ext>
            </a:extLst>
          </p:cNvPr>
          <p:cNvPicPr>
            <a:picLocks noChangeAspect="1"/>
          </p:cNvPicPr>
          <p:nvPr userDrawn="1"/>
        </p:nvPicPr>
        <p:blipFill>
          <a:blip r:embed="rId14" cstate="print">
            <a:biLevel thresh="25000"/>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a:ext>
            </a:extLst>
          </a:blip>
          <a:stretch>
            <a:fillRect/>
          </a:stretch>
        </p:blipFill>
        <p:spPr>
          <a:xfrm>
            <a:off x="10307782" y="411329"/>
            <a:ext cx="1529774" cy="228701"/>
          </a:xfrm>
          <a:prstGeom prst="rect">
            <a:avLst/>
          </a:prstGeom>
        </p:spPr>
      </p:pic>
    </p:spTree>
    <p:extLst>
      <p:ext uri="{BB962C8B-B14F-4D97-AF65-F5344CB8AC3E}">
        <p14:creationId xmlns:p14="http://schemas.microsoft.com/office/powerpoint/2010/main" val="329144931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Lst>
  <p:hf hdr="0"/>
  <p:txStyles>
    <p:titleStyle>
      <a:lvl1pPr algn="l" defTabSz="914400" rtl="0" eaLnBrk="1" latinLnBrk="0" hangingPunct="1">
        <a:lnSpc>
          <a:spcPct val="90000"/>
        </a:lnSpc>
        <a:spcBef>
          <a:spcPct val="0"/>
        </a:spcBef>
        <a:buNone/>
        <a:defRPr sz="4000" b="0" kern="1200">
          <a:solidFill>
            <a:schemeClr val="bg1"/>
          </a:solidFill>
          <a:effectLst>
            <a:outerShdw blurRad="63500" algn="ctr" rotWithShape="0">
              <a:prstClr val="black">
                <a:alpha val="40000"/>
              </a:prstClr>
            </a:outerShdw>
          </a:effectLst>
          <a:latin typeface="Bahnschrift SemiBold"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60000"/>
            <a:lum/>
          </a:blip>
          <a:srcRect/>
          <a:stretch>
            <a:fillRect t="-37000" b="-10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707B5C9-ECBB-49DD-BE4F-818573B71686}"/>
              </a:ext>
            </a:extLst>
          </p:cNvPr>
          <p:cNvSpPr/>
          <p:nvPr userDrawn="1"/>
        </p:nvSpPr>
        <p:spPr>
          <a:xfrm>
            <a:off x="1" y="0"/>
            <a:ext cx="12191999" cy="6867524"/>
          </a:xfrm>
          <a:prstGeom prst="rect">
            <a:avLst/>
          </a:prstGeom>
          <a:solidFill>
            <a:schemeClr val="tx1">
              <a:lumMod val="75000"/>
              <a:lumOff val="2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C7864CA7-4B68-4F2A-B8CF-ABEBBAF1D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715D505-BDE2-4FB4-B494-EDE6E616FB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F56E38-556A-4778-80FC-6F07916A668A}"/>
              </a:ext>
            </a:extLst>
          </p:cNvPr>
          <p:cNvSpPr>
            <a:spLocks noGrp="1"/>
          </p:cNvSpPr>
          <p:nvPr>
            <p:ph type="dt" sz="half" idx="2"/>
          </p:nvPr>
        </p:nvSpPr>
        <p:spPr>
          <a:xfrm>
            <a:off x="838200" y="6496915"/>
            <a:ext cx="2743200" cy="365125"/>
          </a:xfrm>
          <a:prstGeom prst="rect">
            <a:avLst/>
          </a:prstGeom>
        </p:spPr>
        <p:txBody>
          <a:bodyPr vert="horz" lIns="91440" tIns="45720" rIns="91440" bIns="45720" rtlCol="0" anchor="ctr"/>
          <a:lstStyle>
            <a:lvl1pPr algn="l">
              <a:defRPr sz="1050">
                <a:solidFill>
                  <a:schemeClr val="bg1"/>
                </a:solidFill>
                <a:effectLst>
                  <a:outerShdw blurRad="177800" algn="ctr" rotWithShape="0">
                    <a:prstClr val="black">
                      <a:alpha val="20000"/>
                    </a:prstClr>
                  </a:outerShdw>
                </a:effectLst>
                <a:latin typeface="Bahnschrift Light" panose="020B0502040204020203" pitchFamily="34" charset="0"/>
              </a:defRPr>
            </a:lvl1pPr>
          </a:lstStyle>
          <a:p>
            <a:r>
              <a:rPr lang="en-US" dirty="0"/>
              <a:t>October 22, 2019</a:t>
            </a:r>
          </a:p>
        </p:txBody>
      </p:sp>
      <p:sp>
        <p:nvSpPr>
          <p:cNvPr id="5" name="Footer Placeholder 4">
            <a:extLst>
              <a:ext uri="{FF2B5EF4-FFF2-40B4-BE49-F238E27FC236}">
                <a16:creationId xmlns:a16="http://schemas.microsoft.com/office/drawing/2014/main" id="{969D12FD-CE69-4EB9-80E8-2D1818E89029}"/>
              </a:ext>
            </a:extLst>
          </p:cNvPr>
          <p:cNvSpPr>
            <a:spLocks noGrp="1"/>
          </p:cNvSpPr>
          <p:nvPr>
            <p:ph type="ftr" sz="quarter" idx="3"/>
          </p:nvPr>
        </p:nvSpPr>
        <p:spPr>
          <a:xfrm>
            <a:off x="4038600" y="6496915"/>
            <a:ext cx="4114800" cy="365125"/>
          </a:xfrm>
          <a:prstGeom prst="rect">
            <a:avLst/>
          </a:prstGeom>
        </p:spPr>
        <p:txBody>
          <a:bodyPr vert="horz" lIns="91440" tIns="45720" rIns="91440" bIns="45720" rtlCol="0" anchor="ctr"/>
          <a:lstStyle>
            <a:lvl1pPr algn="ctr">
              <a:defRPr sz="1050">
                <a:solidFill>
                  <a:schemeClr val="bg1"/>
                </a:solidFill>
                <a:effectLst>
                  <a:outerShdw blurRad="177800" algn="ctr" rotWithShape="0">
                    <a:prstClr val="black">
                      <a:alpha val="20000"/>
                    </a:prstClr>
                  </a:outerShdw>
                </a:effectLst>
                <a:latin typeface="Bahnschrift Light" panose="020B0502040204020203" pitchFamily="34" charset="0"/>
              </a:defRPr>
            </a:lvl1pPr>
          </a:lstStyle>
          <a:p>
            <a:r>
              <a:rPr lang="en-US" dirty="0"/>
              <a:t>NCHRP 08-113</a:t>
            </a:r>
          </a:p>
        </p:txBody>
      </p:sp>
      <p:sp>
        <p:nvSpPr>
          <p:cNvPr id="6" name="Slide Number Placeholder 5">
            <a:extLst>
              <a:ext uri="{FF2B5EF4-FFF2-40B4-BE49-F238E27FC236}">
                <a16:creationId xmlns:a16="http://schemas.microsoft.com/office/drawing/2014/main" id="{B28748CE-C55A-4A1E-BFE1-14F7FA75102C}"/>
              </a:ext>
            </a:extLst>
          </p:cNvPr>
          <p:cNvSpPr>
            <a:spLocks noGrp="1"/>
          </p:cNvSpPr>
          <p:nvPr>
            <p:ph type="sldNum" sz="quarter" idx="4"/>
          </p:nvPr>
        </p:nvSpPr>
        <p:spPr>
          <a:xfrm>
            <a:off x="8610600" y="6496915"/>
            <a:ext cx="2743200" cy="365125"/>
          </a:xfrm>
          <a:prstGeom prst="rect">
            <a:avLst/>
          </a:prstGeom>
        </p:spPr>
        <p:txBody>
          <a:bodyPr vert="horz" lIns="91440" tIns="45720" rIns="91440" bIns="45720" rtlCol="0" anchor="ctr"/>
          <a:lstStyle>
            <a:lvl1pPr algn="r">
              <a:defRPr sz="1050">
                <a:solidFill>
                  <a:schemeClr val="bg1"/>
                </a:solidFill>
                <a:effectLst>
                  <a:outerShdw blurRad="177800" algn="ctr" rotWithShape="0">
                    <a:prstClr val="black">
                      <a:alpha val="20000"/>
                    </a:prstClr>
                  </a:outerShdw>
                </a:effectLst>
                <a:latin typeface="Bahnschrift Light" panose="020B0502040204020203" pitchFamily="34" charset="0"/>
              </a:defRPr>
            </a:lvl1pPr>
          </a:lstStyle>
          <a:p>
            <a:fld id="{0640CE6C-0A1C-4EED-AC52-82177AA09F4C}" type="slidenum">
              <a:rPr lang="en-US" smtClean="0"/>
              <a:pPr/>
              <a:t>‹#›</a:t>
            </a:fld>
            <a:endParaRPr lang="en-US" dirty="0"/>
          </a:p>
        </p:txBody>
      </p:sp>
      <p:sp>
        <p:nvSpPr>
          <p:cNvPr id="13" name="Rectangle 12">
            <a:extLst>
              <a:ext uri="{FF2B5EF4-FFF2-40B4-BE49-F238E27FC236}">
                <a16:creationId xmlns:a16="http://schemas.microsoft.com/office/drawing/2014/main" id="{CBAF892A-A126-4411-955B-9D6D078F23DA}"/>
              </a:ext>
            </a:extLst>
          </p:cNvPr>
          <p:cNvSpPr/>
          <p:nvPr userDrawn="1"/>
        </p:nvSpPr>
        <p:spPr>
          <a:xfrm>
            <a:off x="838200" y="6553199"/>
            <a:ext cx="10515600" cy="251013"/>
          </a:xfrm>
          <a:prstGeom prst="rect">
            <a:avLst/>
          </a:prstGeom>
          <a:gradFill>
            <a:gsLst>
              <a:gs pos="0">
                <a:schemeClr val="bg1">
                  <a:alpha val="36000"/>
                </a:schemeClr>
              </a:gs>
              <a:gs pos="24000">
                <a:schemeClr val="bg1">
                  <a:alpha val="31000"/>
                </a:schemeClr>
              </a:gs>
              <a:gs pos="70000">
                <a:schemeClr val="bg1">
                  <a:lumMod val="95000"/>
                  <a:alpha val="0"/>
                </a:schemeClr>
              </a:gs>
              <a:gs pos="97000">
                <a:schemeClr val="bg1">
                  <a:lumMod val="95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5DDEB031-D3D2-4E07-9F80-F537669B58FC}"/>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309496" y="336549"/>
            <a:ext cx="1865785" cy="392106"/>
          </a:xfrm>
          <a:prstGeom prst="rect">
            <a:avLst/>
          </a:prstGeom>
        </p:spPr>
      </p:pic>
      <p:pic>
        <p:nvPicPr>
          <p:cNvPr id="12" name="Picture 11">
            <a:extLst>
              <a:ext uri="{FF2B5EF4-FFF2-40B4-BE49-F238E27FC236}">
                <a16:creationId xmlns:a16="http://schemas.microsoft.com/office/drawing/2014/main" id="{DCFECD06-32B9-4A46-8E84-2EB9710FD5C9}"/>
              </a:ext>
            </a:extLst>
          </p:cNvPr>
          <p:cNvPicPr>
            <a:picLocks noChangeAspect="1"/>
          </p:cNvPicPr>
          <p:nvPr userDrawn="1"/>
        </p:nvPicPr>
        <p:blipFill>
          <a:blip r:embed="rId14" cstate="print">
            <a:biLevel thresh="25000"/>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a:ext>
            </a:extLst>
          </a:blip>
          <a:stretch>
            <a:fillRect/>
          </a:stretch>
        </p:blipFill>
        <p:spPr>
          <a:xfrm>
            <a:off x="10307782" y="411329"/>
            <a:ext cx="1529774" cy="228701"/>
          </a:xfrm>
          <a:prstGeom prst="rect">
            <a:avLst/>
          </a:prstGeom>
        </p:spPr>
      </p:pic>
    </p:spTree>
    <p:extLst>
      <p:ext uri="{BB962C8B-B14F-4D97-AF65-F5344CB8AC3E}">
        <p14:creationId xmlns:p14="http://schemas.microsoft.com/office/powerpoint/2010/main" val="19577084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Lst>
  <p:hf hdr="0"/>
  <p:txStyles>
    <p:titleStyle>
      <a:lvl1pPr algn="l" defTabSz="914400" rtl="0" eaLnBrk="1" latinLnBrk="0" hangingPunct="1">
        <a:lnSpc>
          <a:spcPct val="90000"/>
        </a:lnSpc>
        <a:spcBef>
          <a:spcPct val="0"/>
        </a:spcBef>
        <a:buNone/>
        <a:defRPr sz="4000" b="0" kern="1200">
          <a:solidFill>
            <a:schemeClr val="bg1"/>
          </a:solidFill>
          <a:effectLst>
            <a:outerShdw blurRad="63500" algn="ctr" rotWithShape="0">
              <a:prstClr val="black">
                <a:alpha val="40000"/>
              </a:prstClr>
            </a:outerShdw>
          </a:effectLst>
          <a:latin typeface="Bahnschrift SemiBold"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60000"/>
            <a:lum/>
          </a:blip>
          <a:srcRect/>
          <a:stretch>
            <a:fillRect t="-37000" b="-10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589BA2A-55D8-4115-87A9-675EA39A7C79}"/>
              </a:ext>
            </a:extLst>
          </p:cNvPr>
          <p:cNvSpPr/>
          <p:nvPr userDrawn="1"/>
        </p:nvSpPr>
        <p:spPr>
          <a:xfrm>
            <a:off x="0" y="-9524"/>
            <a:ext cx="12191999" cy="6867524"/>
          </a:xfrm>
          <a:prstGeom prst="rect">
            <a:avLst/>
          </a:prstGeom>
          <a:solidFill>
            <a:schemeClr val="tx1">
              <a:lumMod val="75000"/>
              <a:lumOff val="2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D3424-D8A8-4815-AF60-9B45F6C81F19}"/>
              </a:ext>
            </a:extLst>
          </p:cNvPr>
          <p:cNvSpPr/>
          <p:nvPr userDrawn="1"/>
        </p:nvSpPr>
        <p:spPr>
          <a:xfrm>
            <a:off x="1" y="0"/>
            <a:ext cx="12191999" cy="6867524"/>
          </a:xfrm>
          <a:prstGeom prst="rect">
            <a:avLst/>
          </a:prstGeom>
          <a:solidFill>
            <a:schemeClr val="tx1">
              <a:lumMod val="75000"/>
              <a:lumOff val="2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C7864CA7-4B68-4F2A-B8CF-ABEBBAF1D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715D505-BDE2-4FB4-B494-EDE6E616FB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F56E38-556A-4778-80FC-6F07916A668A}"/>
              </a:ext>
            </a:extLst>
          </p:cNvPr>
          <p:cNvSpPr>
            <a:spLocks noGrp="1"/>
          </p:cNvSpPr>
          <p:nvPr>
            <p:ph type="dt" sz="half" idx="2"/>
          </p:nvPr>
        </p:nvSpPr>
        <p:spPr>
          <a:xfrm>
            <a:off x="838200" y="6496915"/>
            <a:ext cx="2743200" cy="365125"/>
          </a:xfrm>
          <a:prstGeom prst="rect">
            <a:avLst/>
          </a:prstGeom>
        </p:spPr>
        <p:txBody>
          <a:bodyPr vert="horz" lIns="91440" tIns="45720" rIns="91440" bIns="45720" rtlCol="0" anchor="ctr"/>
          <a:lstStyle>
            <a:lvl1pPr algn="l">
              <a:defRPr sz="1050">
                <a:solidFill>
                  <a:schemeClr val="bg1"/>
                </a:solidFill>
                <a:effectLst>
                  <a:outerShdw blurRad="177800" algn="ctr" rotWithShape="0">
                    <a:prstClr val="black">
                      <a:alpha val="20000"/>
                    </a:prstClr>
                  </a:outerShdw>
                </a:effectLst>
                <a:latin typeface="Bahnschrift Light" panose="020B0502040204020203" pitchFamily="34" charset="0"/>
              </a:defRPr>
            </a:lvl1pPr>
          </a:lstStyle>
          <a:p>
            <a:r>
              <a:rPr lang="en-US" dirty="0"/>
              <a:t>October 22, 2019</a:t>
            </a:r>
          </a:p>
        </p:txBody>
      </p:sp>
      <p:sp>
        <p:nvSpPr>
          <p:cNvPr id="5" name="Footer Placeholder 4">
            <a:extLst>
              <a:ext uri="{FF2B5EF4-FFF2-40B4-BE49-F238E27FC236}">
                <a16:creationId xmlns:a16="http://schemas.microsoft.com/office/drawing/2014/main" id="{969D12FD-CE69-4EB9-80E8-2D1818E89029}"/>
              </a:ext>
            </a:extLst>
          </p:cNvPr>
          <p:cNvSpPr>
            <a:spLocks noGrp="1"/>
          </p:cNvSpPr>
          <p:nvPr>
            <p:ph type="ftr" sz="quarter" idx="3"/>
          </p:nvPr>
        </p:nvSpPr>
        <p:spPr>
          <a:xfrm>
            <a:off x="4038600" y="6496915"/>
            <a:ext cx="4114800" cy="365125"/>
          </a:xfrm>
          <a:prstGeom prst="rect">
            <a:avLst/>
          </a:prstGeom>
        </p:spPr>
        <p:txBody>
          <a:bodyPr vert="horz" lIns="91440" tIns="45720" rIns="91440" bIns="45720" rtlCol="0" anchor="ctr"/>
          <a:lstStyle>
            <a:lvl1pPr algn="ctr">
              <a:defRPr sz="1050">
                <a:solidFill>
                  <a:schemeClr val="bg1"/>
                </a:solidFill>
                <a:effectLst>
                  <a:outerShdw blurRad="177800" algn="ctr" rotWithShape="0">
                    <a:prstClr val="black">
                      <a:alpha val="20000"/>
                    </a:prstClr>
                  </a:outerShdw>
                </a:effectLst>
                <a:latin typeface="Bahnschrift Light" panose="020B0502040204020203" pitchFamily="34" charset="0"/>
              </a:defRPr>
            </a:lvl1pPr>
          </a:lstStyle>
          <a:p>
            <a:r>
              <a:rPr lang="en-US" dirty="0"/>
              <a:t>NCHRP 08-113</a:t>
            </a:r>
          </a:p>
        </p:txBody>
      </p:sp>
      <p:sp>
        <p:nvSpPr>
          <p:cNvPr id="6" name="Slide Number Placeholder 5">
            <a:extLst>
              <a:ext uri="{FF2B5EF4-FFF2-40B4-BE49-F238E27FC236}">
                <a16:creationId xmlns:a16="http://schemas.microsoft.com/office/drawing/2014/main" id="{B28748CE-C55A-4A1E-BFE1-14F7FA75102C}"/>
              </a:ext>
            </a:extLst>
          </p:cNvPr>
          <p:cNvSpPr>
            <a:spLocks noGrp="1"/>
          </p:cNvSpPr>
          <p:nvPr>
            <p:ph type="sldNum" sz="quarter" idx="4"/>
          </p:nvPr>
        </p:nvSpPr>
        <p:spPr>
          <a:xfrm>
            <a:off x="8610600" y="6496915"/>
            <a:ext cx="2743200" cy="365125"/>
          </a:xfrm>
          <a:prstGeom prst="rect">
            <a:avLst/>
          </a:prstGeom>
        </p:spPr>
        <p:txBody>
          <a:bodyPr vert="horz" lIns="91440" tIns="45720" rIns="91440" bIns="45720" rtlCol="0" anchor="ctr"/>
          <a:lstStyle>
            <a:lvl1pPr algn="r">
              <a:defRPr sz="1050">
                <a:solidFill>
                  <a:schemeClr val="bg1"/>
                </a:solidFill>
                <a:effectLst>
                  <a:outerShdw blurRad="177800" algn="ctr" rotWithShape="0">
                    <a:prstClr val="black">
                      <a:alpha val="20000"/>
                    </a:prstClr>
                  </a:outerShdw>
                </a:effectLst>
                <a:latin typeface="Bahnschrift Light" panose="020B0502040204020203" pitchFamily="34" charset="0"/>
              </a:defRPr>
            </a:lvl1pPr>
          </a:lstStyle>
          <a:p>
            <a:fld id="{0640CE6C-0A1C-4EED-AC52-82177AA09F4C}" type="slidenum">
              <a:rPr lang="en-US" smtClean="0"/>
              <a:pPr/>
              <a:t>‹#›</a:t>
            </a:fld>
            <a:endParaRPr lang="en-US" dirty="0"/>
          </a:p>
        </p:txBody>
      </p:sp>
      <p:sp>
        <p:nvSpPr>
          <p:cNvPr id="14" name="Rectangle 13">
            <a:extLst>
              <a:ext uri="{FF2B5EF4-FFF2-40B4-BE49-F238E27FC236}">
                <a16:creationId xmlns:a16="http://schemas.microsoft.com/office/drawing/2014/main" id="{D58BB43D-F132-40B6-BCA2-C5FAC98926BC}"/>
              </a:ext>
            </a:extLst>
          </p:cNvPr>
          <p:cNvSpPr/>
          <p:nvPr userDrawn="1"/>
        </p:nvSpPr>
        <p:spPr>
          <a:xfrm>
            <a:off x="838200" y="6553199"/>
            <a:ext cx="10515600" cy="251013"/>
          </a:xfrm>
          <a:prstGeom prst="rect">
            <a:avLst/>
          </a:prstGeom>
          <a:gradFill>
            <a:gsLst>
              <a:gs pos="0">
                <a:schemeClr val="bg1">
                  <a:alpha val="36000"/>
                </a:schemeClr>
              </a:gs>
              <a:gs pos="24000">
                <a:schemeClr val="bg1">
                  <a:alpha val="31000"/>
                </a:schemeClr>
              </a:gs>
              <a:gs pos="70000">
                <a:schemeClr val="bg1">
                  <a:lumMod val="95000"/>
                  <a:alpha val="0"/>
                </a:schemeClr>
              </a:gs>
              <a:gs pos="97000">
                <a:schemeClr val="bg1">
                  <a:lumMod val="95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7DDA5D99-E771-40AB-8FA9-632744F6CA22}"/>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309496" y="336549"/>
            <a:ext cx="1865785" cy="392106"/>
          </a:xfrm>
          <a:prstGeom prst="rect">
            <a:avLst/>
          </a:prstGeom>
        </p:spPr>
      </p:pic>
      <p:pic>
        <p:nvPicPr>
          <p:cNvPr id="13" name="Picture 12">
            <a:extLst>
              <a:ext uri="{FF2B5EF4-FFF2-40B4-BE49-F238E27FC236}">
                <a16:creationId xmlns:a16="http://schemas.microsoft.com/office/drawing/2014/main" id="{CC3974CB-9CDB-42B7-81A7-CC4F5894E8B9}"/>
              </a:ext>
            </a:extLst>
          </p:cNvPr>
          <p:cNvPicPr>
            <a:picLocks noChangeAspect="1"/>
          </p:cNvPicPr>
          <p:nvPr userDrawn="1"/>
        </p:nvPicPr>
        <p:blipFill>
          <a:blip r:embed="rId14" cstate="print">
            <a:biLevel thresh="25000"/>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a:ext>
            </a:extLst>
          </a:blip>
          <a:stretch>
            <a:fillRect/>
          </a:stretch>
        </p:blipFill>
        <p:spPr>
          <a:xfrm>
            <a:off x="10307782" y="411329"/>
            <a:ext cx="1529774" cy="228701"/>
          </a:xfrm>
          <a:prstGeom prst="rect">
            <a:avLst/>
          </a:prstGeom>
        </p:spPr>
      </p:pic>
    </p:spTree>
    <p:extLst>
      <p:ext uri="{BB962C8B-B14F-4D97-AF65-F5344CB8AC3E}">
        <p14:creationId xmlns:p14="http://schemas.microsoft.com/office/powerpoint/2010/main" val="116591719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Lst>
  <p:hf hdr="0"/>
  <p:txStyles>
    <p:titleStyle>
      <a:lvl1pPr algn="l" defTabSz="914400" rtl="0" eaLnBrk="1" latinLnBrk="0" hangingPunct="1">
        <a:lnSpc>
          <a:spcPct val="90000"/>
        </a:lnSpc>
        <a:spcBef>
          <a:spcPct val="0"/>
        </a:spcBef>
        <a:buNone/>
        <a:defRPr sz="4000" b="0" kern="1200">
          <a:solidFill>
            <a:schemeClr val="bg1"/>
          </a:solidFill>
          <a:effectLst>
            <a:outerShdw blurRad="63500" algn="ctr" rotWithShape="0">
              <a:prstClr val="black">
                <a:alpha val="40000"/>
              </a:prstClr>
            </a:outerShdw>
          </a:effectLst>
          <a:latin typeface="Bahnschrift SemiBold"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60000"/>
            <a:lum/>
          </a:blip>
          <a:srcRect/>
          <a:stretch>
            <a:fillRect t="-37000" b="-10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D74C0-EB92-47EB-BB56-324F92A99E57}"/>
              </a:ext>
            </a:extLst>
          </p:cNvPr>
          <p:cNvSpPr/>
          <p:nvPr userDrawn="1"/>
        </p:nvSpPr>
        <p:spPr>
          <a:xfrm>
            <a:off x="-1" y="0"/>
            <a:ext cx="12191999" cy="6867524"/>
          </a:xfrm>
          <a:prstGeom prst="rect">
            <a:avLst/>
          </a:prstGeom>
          <a:solidFill>
            <a:schemeClr val="tx1">
              <a:lumMod val="75000"/>
              <a:lumOff val="2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C7864CA7-4B68-4F2A-B8CF-ABEBBAF1D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715D505-BDE2-4FB4-B494-EDE6E616FB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F56E38-556A-4778-80FC-6F07916A668A}"/>
              </a:ext>
            </a:extLst>
          </p:cNvPr>
          <p:cNvSpPr>
            <a:spLocks noGrp="1"/>
          </p:cNvSpPr>
          <p:nvPr>
            <p:ph type="dt" sz="half" idx="2"/>
          </p:nvPr>
        </p:nvSpPr>
        <p:spPr>
          <a:xfrm>
            <a:off x="838200" y="6496915"/>
            <a:ext cx="2743200" cy="365125"/>
          </a:xfrm>
          <a:prstGeom prst="rect">
            <a:avLst/>
          </a:prstGeom>
        </p:spPr>
        <p:txBody>
          <a:bodyPr vert="horz" lIns="91440" tIns="45720" rIns="91440" bIns="45720" rtlCol="0" anchor="ctr"/>
          <a:lstStyle>
            <a:lvl1pPr algn="l">
              <a:defRPr sz="1050">
                <a:solidFill>
                  <a:schemeClr val="bg1"/>
                </a:solidFill>
                <a:effectLst>
                  <a:outerShdw blurRad="177800" algn="ctr" rotWithShape="0">
                    <a:prstClr val="black">
                      <a:alpha val="20000"/>
                    </a:prstClr>
                  </a:outerShdw>
                </a:effectLst>
                <a:latin typeface="Bahnschrift Light" panose="020B0502040204020203" pitchFamily="34" charset="0"/>
              </a:defRPr>
            </a:lvl1pPr>
          </a:lstStyle>
          <a:p>
            <a:r>
              <a:rPr lang="en-US" dirty="0"/>
              <a:t>October 22, 2019</a:t>
            </a:r>
          </a:p>
        </p:txBody>
      </p:sp>
      <p:sp>
        <p:nvSpPr>
          <p:cNvPr id="5" name="Footer Placeholder 4">
            <a:extLst>
              <a:ext uri="{FF2B5EF4-FFF2-40B4-BE49-F238E27FC236}">
                <a16:creationId xmlns:a16="http://schemas.microsoft.com/office/drawing/2014/main" id="{969D12FD-CE69-4EB9-80E8-2D1818E89029}"/>
              </a:ext>
            </a:extLst>
          </p:cNvPr>
          <p:cNvSpPr>
            <a:spLocks noGrp="1"/>
          </p:cNvSpPr>
          <p:nvPr>
            <p:ph type="ftr" sz="quarter" idx="3"/>
          </p:nvPr>
        </p:nvSpPr>
        <p:spPr>
          <a:xfrm>
            <a:off x="4038600" y="6496915"/>
            <a:ext cx="4114800" cy="365125"/>
          </a:xfrm>
          <a:prstGeom prst="rect">
            <a:avLst/>
          </a:prstGeom>
        </p:spPr>
        <p:txBody>
          <a:bodyPr vert="horz" lIns="91440" tIns="45720" rIns="91440" bIns="45720" rtlCol="0" anchor="ctr"/>
          <a:lstStyle>
            <a:lvl1pPr algn="ctr">
              <a:defRPr sz="1050">
                <a:solidFill>
                  <a:schemeClr val="bg1"/>
                </a:solidFill>
                <a:effectLst>
                  <a:outerShdw blurRad="177800" algn="ctr" rotWithShape="0">
                    <a:prstClr val="black">
                      <a:alpha val="20000"/>
                    </a:prstClr>
                  </a:outerShdw>
                </a:effectLst>
                <a:latin typeface="Bahnschrift Light" panose="020B0502040204020203" pitchFamily="34" charset="0"/>
              </a:defRPr>
            </a:lvl1pPr>
          </a:lstStyle>
          <a:p>
            <a:r>
              <a:rPr lang="en-US" dirty="0"/>
              <a:t>NCHRP 08-113</a:t>
            </a:r>
          </a:p>
        </p:txBody>
      </p:sp>
      <p:sp>
        <p:nvSpPr>
          <p:cNvPr id="6" name="Slide Number Placeholder 5">
            <a:extLst>
              <a:ext uri="{FF2B5EF4-FFF2-40B4-BE49-F238E27FC236}">
                <a16:creationId xmlns:a16="http://schemas.microsoft.com/office/drawing/2014/main" id="{B28748CE-C55A-4A1E-BFE1-14F7FA75102C}"/>
              </a:ext>
            </a:extLst>
          </p:cNvPr>
          <p:cNvSpPr>
            <a:spLocks noGrp="1"/>
          </p:cNvSpPr>
          <p:nvPr>
            <p:ph type="sldNum" sz="quarter" idx="4"/>
          </p:nvPr>
        </p:nvSpPr>
        <p:spPr>
          <a:xfrm>
            <a:off x="8610600" y="6496915"/>
            <a:ext cx="2743200" cy="365125"/>
          </a:xfrm>
          <a:prstGeom prst="rect">
            <a:avLst/>
          </a:prstGeom>
        </p:spPr>
        <p:txBody>
          <a:bodyPr vert="horz" lIns="91440" tIns="45720" rIns="91440" bIns="45720" rtlCol="0" anchor="ctr"/>
          <a:lstStyle>
            <a:lvl1pPr algn="r">
              <a:defRPr sz="1050">
                <a:solidFill>
                  <a:schemeClr val="bg1"/>
                </a:solidFill>
                <a:effectLst>
                  <a:outerShdw blurRad="177800" algn="ctr" rotWithShape="0">
                    <a:prstClr val="black">
                      <a:alpha val="20000"/>
                    </a:prstClr>
                  </a:outerShdw>
                </a:effectLst>
                <a:latin typeface="Bahnschrift Light" panose="020B0502040204020203" pitchFamily="34" charset="0"/>
              </a:defRPr>
            </a:lvl1pPr>
          </a:lstStyle>
          <a:p>
            <a:fld id="{0640CE6C-0A1C-4EED-AC52-82177AA09F4C}" type="slidenum">
              <a:rPr lang="en-US" smtClean="0"/>
              <a:pPr/>
              <a:t>‹#›</a:t>
            </a:fld>
            <a:endParaRPr lang="en-US" dirty="0"/>
          </a:p>
        </p:txBody>
      </p:sp>
      <p:sp>
        <p:nvSpPr>
          <p:cNvPr id="14" name="Rectangle 13">
            <a:extLst>
              <a:ext uri="{FF2B5EF4-FFF2-40B4-BE49-F238E27FC236}">
                <a16:creationId xmlns:a16="http://schemas.microsoft.com/office/drawing/2014/main" id="{E3B5E859-7DA2-41C8-9E2C-7373FC4E31D3}"/>
              </a:ext>
            </a:extLst>
          </p:cNvPr>
          <p:cNvSpPr/>
          <p:nvPr userDrawn="1"/>
        </p:nvSpPr>
        <p:spPr>
          <a:xfrm>
            <a:off x="838200" y="6553199"/>
            <a:ext cx="10515600" cy="251013"/>
          </a:xfrm>
          <a:prstGeom prst="rect">
            <a:avLst/>
          </a:prstGeom>
          <a:gradFill>
            <a:gsLst>
              <a:gs pos="0">
                <a:schemeClr val="bg1">
                  <a:alpha val="36000"/>
                </a:schemeClr>
              </a:gs>
              <a:gs pos="24000">
                <a:schemeClr val="bg1">
                  <a:alpha val="31000"/>
                </a:schemeClr>
              </a:gs>
              <a:gs pos="70000">
                <a:schemeClr val="bg1">
                  <a:lumMod val="95000"/>
                  <a:alpha val="0"/>
                </a:schemeClr>
              </a:gs>
              <a:gs pos="97000">
                <a:schemeClr val="bg1">
                  <a:lumMod val="95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1919D22-E065-4C7B-B0E8-D1B6C77D7A26}"/>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309496" y="336549"/>
            <a:ext cx="1865785" cy="392106"/>
          </a:xfrm>
          <a:prstGeom prst="rect">
            <a:avLst/>
          </a:prstGeom>
        </p:spPr>
      </p:pic>
      <p:pic>
        <p:nvPicPr>
          <p:cNvPr id="13" name="Picture 12">
            <a:extLst>
              <a:ext uri="{FF2B5EF4-FFF2-40B4-BE49-F238E27FC236}">
                <a16:creationId xmlns:a16="http://schemas.microsoft.com/office/drawing/2014/main" id="{C9D0A96C-6F62-4CDD-882B-47493A422FDA}"/>
              </a:ext>
            </a:extLst>
          </p:cNvPr>
          <p:cNvPicPr>
            <a:picLocks noChangeAspect="1"/>
          </p:cNvPicPr>
          <p:nvPr userDrawn="1"/>
        </p:nvPicPr>
        <p:blipFill>
          <a:blip r:embed="rId14" cstate="print">
            <a:biLevel thresh="25000"/>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a:ext>
            </a:extLst>
          </a:blip>
          <a:stretch>
            <a:fillRect/>
          </a:stretch>
        </p:blipFill>
        <p:spPr>
          <a:xfrm>
            <a:off x="10307782" y="411329"/>
            <a:ext cx="1529774" cy="228701"/>
          </a:xfrm>
          <a:prstGeom prst="rect">
            <a:avLst/>
          </a:prstGeom>
        </p:spPr>
      </p:pic>
    </p:spTree>
    <p:extLst>
      <p:ext uri="{BB962C8B-B14F-4D97-AF65-F5344CB8AC3E}">
        <p14:creationId xmlns:p14="http://schemas.microsoft.com/office/powerpoint/2010/main" val="2662471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Lst>
  <p:hf hdr="0"/>
  <p:txStyles>
    <p:titleStyle>
      <a:lvl1pPr algn="l" defTabSz="914400" rtl="0" eaLnBrk="1" latinLnBrk="0" hangingPunct="1">
        <a:lnSpc>
          <a:spcPct val="90000"/>
        </a:lnSpc>
        <a:spcBef>
          <a:spcPct val="0"/>
        </a:spcBef>
        <a:buNone/>
        <a:defRPr sz="4000" b="0" kern="1200">
          <a:solidFill>
            <a:schemeClr val="bg1"/>
          </a:solidFill>
          <a:effectLst>
            <a:outerShdw blurRad="63500" algn="ctr" rotWithShape="0">
              <a:prstClr val="black">
                <a:alpha val="40000"/>
              </a:prstClr>
            </a:outerShdw>
          </a:effectLst>
          <a:latin typeface="Bahnschrift SemiBold"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60000"/>
            <a:lum/>
          </a:blip>
          <a:srcRect/>
          <a:stretch>
            <a:fillRect t="-37000" b="-10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528C754-8629-4DA3-828E-ED98DA12DF8A}"/>
              </a:ext>
            </a:extLst>
          </p:cNvPr>
          <p:cNvSpPr/>
          <p:nvPr userDrawn="1"/>
        </p:nvSpPr>
        <p:spPr>
          <a:xfrm>
            <a:off x="1" y="0"/>
            <a:ext cx="12191999" cy="6867524"/>
          </a:xfrm>
          <a:prstGeom prst="rect">
            <a:avLst/>
          </a:prstGeom>
          <a:solidFill>
            <a:schemeClr val="tx1">
              <a:lumMod val="75000"/>
              <a:lumOff val="2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C7864CA7-4B68-4F2A-B8CF-ABEBBAF1D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715D505-BDE2-4FB4-B494-EDE6E616FB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F56E38-556A-4778-80FC-6F07916A668A}"/>
              </a:ext>
            </a:extLst>
          </p:cNvPr>
          <p:cNvSpPr>
            <a:spLocks noGrp="1"/>
          </p:cNvSpPr>
          <p:nvPr>
            <p:ph type="dt" sz="half" idx="2"/>
          </p:nvPr>
        </p:nvSpPr>
        <p:spPr>
          <a:xfrm>
            <a:off x="838200" y="6496915"/>
            <a:ext cx="2743200" cy="365125"/>
          </a:xfrm>
          <a:prstGeom prst="rect">
            <a:avLst/>
          </a:prstGeom>
        </p:spPr>
        <p:txBody>
          <a:bodyPr vert="horz" lIns="91440" tIns="45720" rIns="91440" bIns="45720" rtlCol="0" anchor="ctr"/>
          <a:lstStyle>
            <a:lvl1pPr algn="l">
              <a:defRPr sz="1050">
                <a:solidFill>
                  <a:schemeClr val="bg1"/>
                </a:solidFill>
                <a:effectLst>
                  <a:outerShdw blurRad="177800" algn="ctr" rotWithShape="0">
                    <a:prstClr val="black">
                      <a:alpha val="20000"/>
                    </a:prstClr>
                  </a:outerShdw>
                </a:effectLst>
                <a:latin typeface="Bahnschrift Light" panose="020B0502040204020203" pitchFamily="34" charset="0"/>
              </a:defRPr>
            </a:lvl1pPr>
          </a:lstStyle>
          <a:p>
            <a:r>
              <a:rPr lang="en-US" dirty="0"/>
              <a:t>October 22, 2019</a:t>
            </a:r>
          </a:p>
        </p:txBody>
      </p:sp>
      <p:sp>
        <p:nvSpPr>
          <p:cNvPr id="5" name="Footer Placeholder 4">
            <a:extLst>
              <a:ext uri="{FF2B5EF4-FFF2-40B4-BE49-F238E27FC236}">
                <a16:creationId xmlns:a16="http://schemas.microsoft.com/office/drawing/2014/main" id="{969D12FD-CE69-4EB9-80E8-2D1818E89029}"/>
              </a:ext>
            </a:extLst>
          </p:cNvPr>
          <p:cNvSpPr>
            <a:spLocks noGrp="1"/>
          </p:cNvSpPr>
          <p:nvPr>
            <p:ph type="ftr" sz="quarter" idx="3"/>
          </p:nvPr>
        </p:nvSpPr>
        <p:spPr>
          <a:xfrm>
            <a:off x="4038600" y="6496915"/>
            <a:ext cx="4114800" cy="365125"/>
          </a:xfrm>
          <a:prstGeom prst="rect">
            <a:avLst/>
          </a:prstGeom>
        </p:spPr>
        <p:txBody>
          <a:bodyPr vert="horz" lIns="91440" tIns="45720" rIns="91440" bIns="45720" rtlCol="0" anchor="ctr"/>
          <a:lstStyle>
            <a:lvl1pPr algn="ctr">
              <a:defRPr sz="1050">
                <a:solidFill>
                  <a:schemeClr val="bg1"/>
                </a:solidFill>
                <a:effectLst>
                  <a:outerShdw blurRad="177800" algn="ctr" rotWithShape="0">
                    <a:prstClr val="black">
                      <a:alpha val="20000"/>
                    </a:prstClr>
                  </a:outerShdw>
                </a:effectLst>
                <a:latin typeface="Bahnschrift Light" panose="020B0502040204020203" pitchFamily="34" charset="0"/>
              </a:defRPr>
            </a:lvl1pPr>
          </a:lstStyle>
          <a:p>
            <a:r>
              <a:rPr lang="en-US" dirty="0"/>
              <a:t>NCHRP 08-113</a:t>
            </a:r>
          </a:p>
        </p:txBody>
      </p:sp>
      <p:sp>
        <p:nvSpPr>
          <p:cNvPr id="6" name="Slide Number Placeholder 5">
            <a:extLst>
              <a:ext uri="{FF2B5EF4-FFF2-40B4-BE49-F238E27FC236}">
                <a16:creationId xmlns:a16="http://schemas.microsoft.com/office/drawing/2014/main" id="{B28748CE-C55A-4A1E-BFE1-14F7FA75102C}"/>
              </a:ext>
            </a:extLst>
          </p:cNvPr>
          <p:cNvSpPr>
            <a:spLocks noGrp="1"/>
          </p:cNvSpPr>
          <p:nvPr>
            <p:ph type="sldNum" sz="quarter" idx="4"/>
          </p:nvPr>
        </p:nvSpPr>
        <p:spPr>
          <a:xfrm>
            <a:off x="8610600" y="6496915"/>
            <a:ext cx="2743200" cy="365125"/>
          </a:xfrm>
          <a:prstGeom prst="rect">
            <a:avLst/>
          </a:prstGeom>
        </p:spPr>
        <p:txBody>
          <a:bodyPr vert="horz" lIns="91440" tIns="45720" rIns="91440" bIns="45720" rtlCol="0" anchor="ctr"/>
          <a:lstStyle>
            <a:lvl1pPr algn="r">
              <a:defRPr sz="1050">
                <a:solidFill>
                  <a:schemeClr val="bg1"/>
                </a:solidFill>
                <a:effectLst>
                  <a:outerShdw blurRad="177800" algn="ctr" rotWithShape="0">
                    <a:prstClr val="black">
                      <a:alpha val="20000"/>
                    </a:prstClr>
                  </a:outerShdw>
                </a:effectLst>
                <a:latin typeface="Bahnschrift Light" panose="020B0502040204020203" pitchFamily="34" charset="0"/>
              </a:defRPr>
            </a:lvl1pPr>
          </a:lstStyle>
          <a:p>
            <a:fld id="{0640CE6C-0A1C-4EED-AC52-82177AA09F4C}" type="slidenum">
              <a:rPr lang="en-US" smtClean="0"/>
              <a:pPr/>
              <a:t>‹#›</a:t>
            </a:fld>
            <a:endParaRPr lang="en-US" dirty="0"/>
          </a:p>
        </p:txBody>
      </p:sp>
      <p:sp>
        <p:nvSpPr>
          <p:cNvPr id="13" name="Rectangle 12">
            <a:extLst>
              <a:ext uri="{FF2B5EF4-FFF2-40B4-BE49-F238E27FC236}">
                <a16:creationId xmlns:a16="http://schemas.microsoft.com/office/drawing/2014/main" id="{C3F77028-212D-4A17-B442-ADFA174FBEFA}"/>
              </a:ext>
            </a:extLst>
          </p:cNvPr>
          <p:cNvSpPr/>
          <p:nvPr userDrawn="1"/>
        </p:nvSpPr>
        <p:spPr>
          <a:xfrm>
            <a:off x="838200" y="6553199"/>
            <a:ext cx="10515600" cy="251013"/>
          </a:xfrm>
          <a:prstGeom prst="rect">
            <a:avLst/>
          </a:prstGeom>
          <a:gradFill>
            <a:gsLst>
              <a:gs pos="0">
                <a:schemeClr val="bg1">
                  <a:alpha val="36000"/>
                </a:schemeClr>
              </a:gs>
              <a:gs pos="24000">
                <a:schemeClr val="bg1">
                  <a:alpha val="31000"/>
                </a:schemeClr>
              </a:gs>
              <a:gs pos="70000">
                <a:schemeClr val="bg1">
                  <a:lumMod val="95000"/>
                  <a:alpha val="0"/>
                </a:schemeClr>
              </a:gs>
              <a:gs pos="97000">
                <a:schemeClr val="bg1">
                  <a:lumMod val="95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E4DD6B8-1347-4637-8EF8-A527F4C04C2E}"/>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309496" y="336549"/>
            <a:ext cx="1865785" cy="392106"/>
          </a:xfrm>
          <a:prstGeom prst="rect">
            <a:avLst/>
          </a:prstGeom>
        </p:spPr>
      </p:pic>
      <p:pic>
        <p:nvPicPr>
          <p:cNvPr id="12" name="Picture 11">
            <a:extLst>
              <a:ext uri="{FF2B5EF4-FFF2-40B4-BE49-F238E27FC236}">
                <a16:creationId xmlns:a16="http://schemas.microsoft.com/office/drawing/2014/main" id="{2874904E-BE2B-432F-B0A2-AE2ED2CD744D}"/>
              </a:ext>
            </a:extLst>
          </p:cNvPr>
          <p:cNvPicPr>
            <a:picLocks noChangeAspect="1"/>
          </p:cNvPicPr>
          <p:nvPr userDrawn="1"/>
        </p:nvPicPr>
        <p:blipFill>
          <a:blip r:embed="rId14" cstate="print">
            <a:biLevel thresh="25000"/>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a:ext>
            </a:extLst>
          </a:blip>
          <a:stretch>
            <a:fillRect/>
          </a:stretch>
        </p:blipFill>
        <p:spPr>
          <a:xfrm>
            <a:off x="10307782" y="411329"/>
            <a:ext cx="1529774" cy="228701"/>
          </a:xfrm>
          <a:prstGeom prst="rect">
            <a:avLst/>
          </a:prstGeom>
        </p:spPr>
      </p:pic>
    </p:spTree>
    <p:extLst>
      <p:ext uri="{BB962C8B-B14F-4D97-AF65-F5344CB8AC3E}">
        <p14:creationId xmlns:p14="http://schemas.microsoft.com/office/powerpoint/2010/main" val="180969716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Lst>
  <p:hf hdr="0"/>
  <p:txStyles>
    <p:titleStyle>
      <a:lvl1pPr algn="l" defTabSz="914400" rtl="0" eaLnBrk="1" latinLnBrk="0" hangingPunct="1">
        <a:lnSpc>
          <a:spcPct val="90000"/>
        </a:lnSpc>
        <a:spcBef>
          <a:spcPct val="0"/>
        </a:spcBef>
        <a:buNone/>
        <a:defRPr sz="4000" b="0" kern="1200">
          <a:solidFill>
            <a:schemeClr val="bg1"/>
          </a:solidFill>
          <a:effectLst>
            <a:outerShdw blurRad="63500" algn="ctr" rotWithShape="0">
              <a:prstClr val="black">
                <a:alpha val="40000"/>
              </a:prstClr>
            </a:outerShdw>
          </a:effectLst>
          <a:latin typeface="Bahnschrift SemiBold"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60000"/>
            <a:lum/>
          </a:blip>
          <a:srcRect/>
          <a:stretch>
            <a:fillRect t="-37000" b="-10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528C754-8629-4DA3-828E-ED98DA12DF8A}"/>
              </a:ext>
            </a:extLst>
          </p:cNvPr>
          <p:cNvSpPr/>
          <p:nvPr userDrawn="1"/>
        </p:nvSpPr>
        <p:spPr>
          <a:xfrm>
            <a:off x="1" y="0"/>
            <a:ext cx="12191999" cy="6867524"/>
          </a:xfrm>
          <a:prstGeom prst="rect">
            <a:avLst/>
          </a:prstGeom>
          <a:solidFill>
            <a:schemeClr val="tx1">
              <a:lumMod val="75000"/>
              <a:lumOff val="2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C7864CA7-4B68-4F2A-B8CF-ABEBBAF1D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715D505-BDE2-4FB4-B494-EDE6E616FB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F56E38-556A-4778-80FC-6F07916A668A}"/>
              </a:ext>
            </a:extLst>
          </p:cNvPr>
          <p:cNvSpPr>
            <a:spLocks noGrp="1"/>
          </p:cNvSpPr>
          <p:nvPr>
            <p:ph type="dt" sz="half" idx="2"/>
          </p:nvPr>
        </p:nvSpPr>
        <p:spPr>
          <a:xfrm>
            <a:off x="838200" y="6496915"/>
            <a:ext cx="2743200" cy="365125"/>
          </a:xfrm>
          <a:prstGeom prst="rect">
            <a:avLst/>
          </a:prstGeom>
        </p:spPr>
        <p:txBody>
          <a:bodyPr vert="horz" lIns="91440" tIns="45720" rIns="91440" bIns="45720" rtlCol="0" anchor="ctr"/>
          <a:lstStyle>
            <a:lvl1pPr algn="l">
              <a:defRPr sz="1050">
                <a:solidFill>
                  <a:schemeClr val="bg1"/>
                </a:solidFill>
                <a:effectLst>
                  <a:outerShdw blurRad="177800" algn="ctr" rotWithShape="0">
                    <a:prstClr val="black">
                      <a:alpha val="20000"/>
                    </a:prstClr>
                  </a:outerShdw>
                </a:effectLst>
                <a:latin typeface="Bahnschrift Light" panose="020B0502040204020203" pitchFamily="34" charset="0"/>
              </a:defRPr>
            </a:lvl1pPr>
          </a:lstStyle>
          <a:p>
            <a:r>
              <a:rPr lang="en-US" dirty="0"/>
              <a:t>October 22, 2019</a:t>
            </a:r>
          </a:p>
        </p:txBody>
      </p:sp>
      <p:sp>
        <p:nvSpPr>
          <p:cNvPr id="5" name="Footer Placeholder 4">
            <a:extLst>
              <a:ext uri="{FF2B5EF4-FFF2-40B4-BE49-F238E27FC236}">
                <a16:creationId xmlns:a16="http://schemas.microsoft.com/office/drawing/2014/main" id="{969D12FD-CE69-4EB9-80E8-2D1818E89029}"/>
              </a:ext>
            </a:extLst>
          </p:cNvPr>
          <p:cNvSpPr>
            <a:spLocks noGrp="1"/>
          </p:cNvSpPr>
          <p:nvPr>
            <p:ph type="ftr" sz="quarter" idx="3"/>
          </p:nvPr>
        </p:nvSpPr>
        <p:spPr>
          <a:xfrm>
            <a:off x="4038600" y="6496915"/>
            <a:ext cx="4114800" cy="365125"/>
          </a:xfrm>
          <a:prstGeom prst="rect">
            <a:avLst/>
          </a:prstGeom>
        </p:spPr>
        <p:txBody>
          <a:bodyPr vert="horz" lIns="91440" tIns="45720" rIns="91440" bIns="45720" rtlCol="0" anchor="ctr"/>
          <a:lstStyle>
            <a:lvl1pPr algn="ctr">
              <a:defRPr sz="1050">
                <a:solidFill>
                  <a:schemeClr val="bg1"/>
                </a:solidFill>
                <a:effectLst>
                  <a:outerShdw blurRad="177800" algn="ctr" rotWithShape="0">
                    <a:prstClr val="black">
                      <a:alpha val="20000"/>
                    </a:prstClr>
                  </a:outerShdw>
                </a:effectLst>
                <a:latin typeface="Bahnschrift Light" panose="020B0502040204020203" pitchFamily="34" charset="0"/>
              </a:defRPr>
            </a:lvl1pPr>
          </a:lstStyle>
          <a:p>
            <a:r>
              <a:rPr lang="en-US" dirty="0"/>
              <a:t>NCHRP 08-113</a:t>
            </a:r>
          </a:p>
        </p:txBody>
      </p:sp>
      <p:sp>
        <p:nvSpPr>
          <p:cNvPr id="6" name="Slide Number Placeholder 5">
            <a:extLst>
              <a:ext uri="{FF2B5EF4-FFF2-40B4-BE49-F238E27FC236}">
                <a16:creationId xmlns:a16="http://schemas.microsoft.com/office/drawing/2014/main" id="{B28748CE-C55A-4A1E-BFE1-14F7FA75102C}"/>
              </a:ext>
            </a:extLst>
          </p:cNvPr>
          <p:cNvSpPr>
            <a:spLocks noGrp="1"/>
          </p:cNvSpPr>
          <p:nvPr>
            <p:ph type="sldNum" sz="quarter" idx="4"/>
          </p:nvPr>
        </p:nvSpPr>
        <p:spPr>
          <a:xfrm>
            <a:off x="8610600" y="6496915"/>
            <a:ext cx="2743200" cy="365125"/>
          </a:xfrm>
          <a:prstGeom prst="rect">
            <a:avLst/>
          </a:prstGeom>
        </p:spPr>
        <p:txBody>
          <a:bodyPr vert="horz" lIns="91440" tIns="45720" rIns="91440" bIns="45720" rtlCol="0" anchor="ctr"/>
          <a:lstStyle>
            <a:lvl1pPr algn="r">
              <a:defRPr sz="1050">
                <a:solidFill>
                  <a:schemeClr val="bg1"/>
                </a:solidFill>
                <a:effectLst>
                  <a:outerShdw blurRad="177800" algn="ctr" rotWithShape="0">
                    <a:prstClr val="black">
                      <a:alpha val="20000"/>
                    </a:prstClr>
                  </a:outerShdw>
                </a:effectLst>
                <a:latin typeface="Bahnschrift Light" panose="020B0502040204020203" pitchFamily="34" charset="0"/>
              </a:defRPr>
            </a:lvl1pPr>
          </a:lstStyle>
          <a:p>
            <a:fld id="{0640CE6C-0A1C-4EED-AC52-82177AA09F4C}" type="slidenum">
              <a:rPr lang="en-US" smtClean="0"/>
              <a:pPr/>
              <a:t>‹#›</a:t>
            </a:fld>
            <a:endParaRPr lang="en-US" dirty="0"/>
          </a:p>
        </p:txBody>
      </p:sp>
      <p:sp>
        <p:nvSpPr>
          <p:cNvPr id="13" name="Rectangle 12">
            <a:extLst>
              <a:ext uri="{FF2B5EF4-FFF2-40B4-BE49-F238E27FC236}">
                <a16:creationId xmlns:a16="http://schemas.microsoft.com/office/drawing/2014/main" id="{C3F77028-212D-4A17-B442-ADFA174FBEFA}"/>
              </a:ext>
            </a:extLst>
          </p:cNvPr>
          <p:cNvSpPr/>
          <p:nvPr userDrawn="1"/>
        </p:nvSpPr>
        <p:spPr>
          <a:xfrm>
            <a:off x="838200" y="6553199"/>
            <a:ext cx="10515600" cy="251013"/>
          </a:xfrm>
          <a:prstGeom prst="rect">
            <a:avLst/>
          </a:prstGeom>
          <a:gradFill>
            <a:gsLst>
              <a:gs pos="0">
                <a:schemeClr val="bg1">
                  <a:alpha val="36000"/>
                </a:schemeClr>
              </a:gs>
              <a:gs pos="24000">
                <a:schemeClr val="bg1">
                  <a:alpha val="31000"/>
                </a:schemeClr>
              </a:gs>
              <a:gs pos="70000">
                <a:schemeClr val="bg1">
                  <a:lumMod val="95000"/>
                  <a:alpha val="0"/>
                </a:schemeClr>
              </a:gs>
              <a:gs pos="97000">
                <a:schemeClr val="bg1">
                  <a:lumMod val="95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E4DD6B8-1347-4637-8EF8-A527F4C04C2E}"/>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8309496" y="336549"/>
            <a:ext cx="1865785" cy="392106"/>
          </a:xfrm>
          <a:prstGeom prst="rect">
            <a:avLst/>
          </a:prstGeom>
        </p:spPr>
      </p:pic>
      <p:pic>
        <p:nvPicPr>
          <p:cNvPr id="12" name="Picture 11">
            <a:extLst>
              <a:ext uri="{FF2B5EF4-FFF2-40B4-BE49-F238E27FC236}">
                <a16:creationId xmlns:a16="http://schemas.microsoft.com/office/drawing/2014/main" id="{2874904E-BE2B-432F-B0A2-AE2ED2CD744D}"/>
              </a:ext>
            </a:extLst>
          </p:cNvPr>
          <p:cNvPicPr>
            <a:picLocks noChangeAspect="1"/>
          </p:cNvPicPr>
          <p:nvPr userDrawn="1"/>
        </p:nvPicPr>
        <p:blipFill>
          <a:blip r:embed="rId14" cstate="hqprint">
            <a:biLevel thresh="25000"/>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val="0"/>
              </a:ext>
            </a:extLst>
          </a:blip>
          <a:stretch>
            <a:fillRect/>
          </a:stretch>
        </p:blipFill>
        <p:spPr>
          <a:xfrm>
            <a:off x="10307782" y="411329"/>
            <a:ext cx="1529774" cy="228701"/>
          </a:xfrm>
          <a:prstGeom prst="rect">
            <a:avLst/>
          </a:prstGeom>
        </p:spPr>
      </p:pic>
    </p:spTree>
    <p:extLst>
      <p:ext uri="{BB962C8B-B14F-4D97-AF65-F5344CB8AC3E}">
        <p14:creationId xmlns:p14="http://schemas.microsoft.com/office/powerpoint/2010/main" val="104290916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Lst>
  <p:hf hdr="0"/>
  <p:txStyles>
    <p:titleStyle>
      <a:lvl1pPr algn="l" defTabSz="914400" rtl="0" eaLnBrk="1" latinLnBrk="0" hangingPunct="1">
        <a:lnSpc>
          <a:spcPct val="90000"/>
        </a:lnSpc>
        <a:spcBef>
          <a:spcPct val="0"/>
        </a:spcBef>
        <a:buNone/>
        <a:defRPr sz="4000" b="0" kern="1200">
          <a:solidFill>
            <a:schemeClr val="bg1"/>
          </a:solidFill>
          <a:effectLst>
            <a:outerShdw blurRad="63500" algn="ctr" rotWithShape="0">
              <a:prstClr val="black">
                <a:alpha val="40000"/>
              </a:prstClr>
            </a:outerShdw>
          </a:effectLst>
          <a:latin typeface="Bahnschrift SemiBold"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dirty="0"/>
              <a:t>December, 2020</a:t>
            </a:r>
          </a:p>
        </p:txBody>
      </p:sp>
      <p:sp>
        <p:nvSpPr>
          <p:cNvPr id="5" name="Footer Placeholder 4"/>
          <p:cNvSpPr>
            <a:spLocks noGrp="1"/>
          </p:cNvSpPr>
          <p:nvPr>
            <p:ph type="ftr" sz="quarter" idx="3"/>
          </p:nvPr>
        </p:nvSpPr>
        <p:spPr>
          <a:xfrm>
            <a:off x="3686184" y="6459785"/>
            <a:ext cx="5156157" cy="365125"/>
          </a:xfrm>
          <a:prstGeom prst="rect">
            <a:avLst/>
          </a:prstGeom>
        </p:spPr>
        <p:txBody>
          <a:bodyPr vert="horz" lIns="91440" tIns="45720" rIns="91440" bIns="45720" rtlCol="0" anchor="ctr"/>
          <a:lstStyle>
            <a:lvl1pPr algn="ctr">
              <a:defRPr lang="en-US" sz="900" kern="1200" dirty="0" smtClean="0">
                <a:solidFill>
                  <a:srgbClr val="FFFFFF"/>
                </a:solidFill>
                <a:latin typeface="+mn-lt"/>
                <a:ea typeface="+mn-ea"/>
                <a:cs typeface="+mn-cs"/>
              </a:defRPr>
            </a:lvl1pPr>
          </a:lstStyle>
          <a:p>
            <a:r>
              <a:rPr lang="en-US" dirty="0"/>
              <a:t>NCHRP  08-113: Integrating Effective Transportation Performance, Risk and Asset Management Practices</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640CE6C-0A1C-4EED-AC52-82177AA09F4C}"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48F1A94-C81F-4675-A689-53D8B7C19957}"/>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309496" y="336549"/>
            <a:ext cx="1865785" cy="392106"/>
          </a:xfrm>
          <a:prstGeom prst="rect">
            <a:avLst/>
          </a:prstGeom>
        </p:spPr>
      </p:pic>
      <p:pic>
        <p:nvPicPr>
          <p:cNvPr id="13" name="Picture 12">
            <a:extLst>
              <a:ext uri="{FF2B5EF4-FFF2-40B4-BE49-F238E27FC236}">
                <a16:creationId xmlns:a16="http://schemas.microsoft.com/office/drawing/2014/main" id="{6F1B05B3-BFC5-44ED-9476-31F64DB81C35}"/>
              </a:ext>
            </a:extLst>
          </p:cNvPr>
          <p:cNvPicPr>
            <a:picLocks noChangeAspect="1"/>
          </p:cNvPicPr>
          <p:nvPr userDrawn="1"/>
        </p:nvPicPr>
        <p:blipFill>
          <a:blip r:embed="rId14" cstate="print">
            <a:biLevel thresh="25000"/>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a:ext>
            </a:extLst>
          </a:blip>
          <a:stretch>
            <a:fillRect/>
          </a:stretch>
        </p:blipFill>
        <p:spPr>
          <a:xfrm>
            <a:off x="10307782" y="411329"/>
            <a:ext cx="1529774" cy="228701"/>
          </a:xfrm>
          <a:prstGeom prst="rect">
            <a:avLst/>
          </a:prstGeom>
        </p:spPr>
      </p:pic>
    </p:spTree>
    <p:extLst>
      <p:ext uri="{BB962C8B-B14F-4D97-AF65-F5344CB8AC3E}">
        <p14:creationId xmlns:p14="http://schemas.microsoft.com/office/powerpoint/2010/main" val="1980482826"/>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7.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7.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7.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52B64FD-3DBA-48D4-981C-A2CB81264275}"/>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F4FF147B-C84B-4E1D-B58C-265F935C596B}"/>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Date Placeholder 3">
            <a:extLst>
              <a:ext uri="{FF2B5EF4-FFF2-40B4-BE49-F238E27FC236}">
                <a16:creationId xmlns:a16="http://schemas.microsoft.com/office/drawing/2014/main" id="{F4927CF3-2315-4599-85F1-5E9B65D79287}"/>
              </a:ext>
            </a:extLst>
          </p:cNvPr>
          <p:cNvSpPr>
            <a:spLocks noGrp="1"/>
          </p:cNvSpPr>
          <p:nvPr>
            <p:ph type="dt" sz="half" idx="10"/>
          </p:nvPr>
        </p:nvSpPr>
        <p:spPr>
          <a:xfrm>
            <a:off x="1097280" y="6459785"/>
            <a:ext cx="2472271" cy="365125"/>
          </a:xfrm>
        </p:spPr>
        <p:txBody>
          <a:bodyPr/>
          <a:lstStyle>
            <a:lvl1pPr>
              <a:defRPr/>
            </a:lvl1pPr>
          </a:lstStyle>
          <a:p>
            <a:r>
              <a:rPr lang="en-US" dirty="0"/>
              <a:t>April 2021</a:t>
            </a:r>
          </a:p>
        </p:txBody>
      </p:sp>
      <p:sp>
        <p:nvSpPr>
          <p:cNvPr id="22" name="Footer Placeholder 4">
            <a:extLst>
              <a:ext uri="{FF2B5EF4-FFF2-40B4-BE49-F238E27FC236}">
                <a16:creationId xmlns:a16="http://schemas.microsoft.com/office/drawing/2014/main" id="{AC1A91E9-12E8-4D9A-842E-D69C9F59842B}"/>
              </a:ext>
            </a:extLst>
          </p:cNvPr>
          <p:cNvSpPr>
            <a:spLocks noGrp="1"/>
          </p:cNvSpPr>
          <p:nvPr>
            <p:ph type="ftr" sz="quarter" idx="11"/>
          </p:nvPr>
        </p:nvSpPr>
        <p:spPr>
          <a:xfrm>
            <a:off x="3686184" y="6459785"/>
            <a:ext cx="5156157" cy="365125"/>
          </a:xfrm>
        </p:spPr>
        <p:txBody>
          <a:bodyPr/>
          <a:lstStyle/>
          <a:p>
            <a:r>
              <a:rPr lang="en-US" dirty="0"/>
              <a:t>NCHRP  08-113: Integrating Effective Transportation Performance, Risk and Asset Management Practices</a:t>
            </a:r>
          </a:p>
        </p:txBody>
      </p:sp>
      <p:sp>
        <p:nvSpPr>
          <p:cNvPr id="2" name="Title 1">
            <a:extLst>
              <a:ext uri="{FF2B5EF4-FFF2-40B4-BE49-F238E27FC236}">
                <a16:creationId xmlns:a16="http://schemas.microsoft.com/office/drawing/2014/main" id="{313B90B7-6A12-4B17-B725-E951FF28434B}"/>
              </a:ext>
            </a:extLst>
          </p:cNvPr>
          <p:cNvSpPr>
            <a:spLocks noGrp="1"/>
          </p:cNvSpPr>
          <p:nvPr>
            <p:ph type="ctrTitle"/>
          </p:nvPr>
        </p:nvSpPr>
        <p:spPr>
          <a:xfrm>
            <a:off x="1097280" y="758952"/>
            <a:ext cx="10058400" cy="2331089"/>
          </a:xfrm>
        </p:spPr>
        <p:txBody>
          <a:bodyPr>
            <a:normAutofit/>
          </a:bodyPr>
          <a:lstStyle/>
          <a:p>
            <a:r>
              <a:rPr lang="en-US" sz="5400" dirty="0">
                <a:solidFill>
                  <a:schemeClr val="accent2"/>
                </a:solidFill>
                <a:latin typeface="+mn-lt"/>
              </a:rPr>
              <a:t>Management Integration Matters</a:t>
            </a:r>
          </a:p>
        </p:txBody>
      </p:sp>
      <p:sp>
        <p:nvSpPr>
          <p:cNvPr id="3" name="Subtitle 2">
            <a:extLst>
              <a:ext uri="{FF2B5EF4-FFF2-40B4-BE49-F238E27FC236}">
                <a16:creationId xmlns:a16="http://schemas.microsoft.com/office/drawing/2014/main" id="{DE0FBECF-BDEE-4C88-89CE-DA7BFE7A68B7}"/>
              </a:ext>
            </a:extLst>
          </p:cNvPr>
          <p:cNvSpPr>
            <a:spLocks noGrp="1"/>
          </p:cNvSpPr>
          <p:nvPr>
            <p:ph type="subTitle" idx="1"/>
          </p:nvPr>
        </p:nvSpPr>
        <p:spPr>
          <a:xfrm>
            <a:off x="1100051" y="3090040"/>
            <a:ext cx="8319835" cy="2508579"/>
          </a:xfrm>
        </p:spPr>
        <p:txBody>
          <a:bodyPr/>
          <a:lstStyle/>
          <a:p>
            <a:r>
              <a:rPr lang="en-US" spc="-50" dirty="0">
                <a:solidFill>
                  <a:schemeClr val="accent2"/>
                </a:solidFill>
                <a:latin typeface="+mn-lt"/>
                <a:ea typeface="+mj-ea"/>
                <a:cs typeface="+mj-cs"/>
              </a:rPr>
              <a:t>NCHRP 08-113: Integrating Effective Transportation Performance, Risk and Asset Management Practices </a:t>
            </a:r>
          </a:p>
          <a:p>
            <a:endParaRPr lang="en-US" dirty="0"/>
          </a:p>
        </p:txBody>
      </p:sp>
      <p:sp>
        <p:nvSpPr>
          <p:cNvPr id="6" name="Slide Number Placeholder 5">
            <a:extLst>
              <a:ext uri="{FF2B5EF4-FFF2-40B4-BE49-F238E27FC236}">
                <a16:creationId xmlns:a16="http://schemas.microsoft.com/office/drawing/2014/main" id="{1F5A0AC6-6A7F-4C91-98EC-6B1969075D75}"/>
              </a:ext>
            </a:extLst>
          </p:cNvPr>
          <p:cNvSpPr>
            <a:spLocks noGrp="1"/>
          </p:cNvSpPr>
          <p:nvPr>
            <p:ph type="sldNum" sz="quarter" idx="12"/>
          </p:nvPr>
        </p:nvSpPr>
        <p:spPr/>
        <p:txBody>
          <a:bodyPr/>
          <a:lstStyle/>
          <a:p>
            <a:fld id="{0640CE6C-0A1C-4EED-AC52-82177AA09F4C}" type="slidenum">
              <a:rPr lang="en-US" smtClean="0"/>
              <a:pPr/>
              <a:t>1</a:t>
            </a:fld>
            <a:endParaRPr lang="en-US" dirty="0"/>
          </a:p>
        </p:txBody>
      </p:sp>
      <p:sp>
        <p:nvSpPr>
          <p:cNvPr id="13" name="Subtitle 2">
            <a:extLst>
              <a:ext uri="{FF2B5EF4-FFF2-40B4-BE49-F238E27FC236}">
                <a16:creationId xmlns:a16="http://schemas.microsoft.com/office/drawing/2014/main" id="{23DE5D75-971F-4C79-AAA5-F6C62FDEC00F}"/>
              </a:ext>
            </a:extLst>
          </p:cNvPr>
          <p:cNvSpPr txBox="1">
            <a:spLocks/>
          </p:cNvSpPr>
          <p:nvPr/>
        </p:nvSpPr>
        <p:spPr>
          <a:xfrm>
            <a:off x="336252" y="2121829"/>
            <a:ext cx="12081216" cy="6811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effectLst>
                  <a:outerShdw blurRad="660400" algn="ctr" rotWithShape="0">
                    <a:prstClr val="black"/>
                  </a:outerShdw>
                </a:effectLst>
                <a:latin typeface="Bahnschrift SemiLight" panose="020B05020402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500" i="1" dirty="0">
              <a:solidFill>
                <a:srgbClr val="EDB798"/>
              </a:solidFill>
              <a:effectLst/>
              <a:latin typeface="+mj-lt"/>
            </a:endParaRPr>
          </a:p>
        </p:txBody>
      </p:sp>
      <p:cxnSp>
        <p:nvCxnSpPr>
          <p:cNvPr id="10" name="Straight Connector 9">
            <a:extLst>
              <a:ext uri="{FF2B5EF4-FFF2-40B4-BE49-F238E27FC236}">
                <a16:creationId xmlns:a16="http://schemas.microsoft.com/office/drawing/2014/main" id="{6D5D242B-A5D6-4EC5-9114-CD91D0FFD6FC}"/>
              </a:ext>
            </a:extLst>
          </p:cNvPr>
          <p:cNvCxnSpPr>
            <a:cxnSpLocks/>
          </p:cNvCxnSpPr>
          <p:nvPr/>
        </p:nvCxnSpPr>
        <p:spPr>
          <a:xfrm>
            <a:off x="1243173" y="3009752"/>
            <a:ext cx="8537825"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descr="A picture containing text, clock&#10;&#10;Description automatically generated">
            <a:extLst>
              <a:ext uri="{FF2B5EF4-FFF2-40B4-BE49-F238E27FC236}">
                <a16:creationId xmlns:a16="http://schemas.microsoft.com/office/drawing/2014/main" id="{868B10AE-7B0B-4764-BC5D-C88374D06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00458" y="177986"/>
            <a:ext cx="2047589" cy="429914"/>
          </a:xfrm>
          <a:prstGeom prst="rect">
            <a:avLst/>
          </a:prstGeom>
        </p:spPr>
      </p:pic>
    </p:spTree>
    <p:extLst>
      <p:ext uri="{BB962C8B-B14F-4D97-AF65-F5344CB8AC3E}">
        <p14:creationId xmlns:p14="http://schemas.microsoft.com/office/powerpoint/2010/main" val="324896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F5E182-1402-4910-92D5-AB8B6BF094F2}"/>
              </a:ext>
            </a:extLst>
          </p:cNvPr>
          <p:cNvSpPr/>
          <p:nvPr/>
        </p:nvSpPr>
        <p:spPr>
          <a:xfrm>
            <a:off x="5843184" y="2815179"/>
            <a:ext cx="6345656" cy="2218490"/>
          </a:xfrm>
          <a:custGeom>
            <a:avLst/>
            <a:gdLst>
              <a:gd name="connsiteX0" fmla="*/ 48127 w 6371925"/>
              <a:gd name="connsiteY0" fmla="*/ 0 h 2233062"/>
              <a:gd name="connsiteX1" fmla="*/ 1241659 w 6371925"/>
              <a:gd name="connsiteY1" fmla="*/ 57752 h 2233062"/>
              <a:gd name="connsiteX2" fmla="*/ 2800952 w 6371925"/>
              <a:gd name="connsiteY2" fmla="*/ 134754 h 2233062"/>
              <a:gd name="connsiteX3" fmla="*/ 4052236 w 6371925"/>
              <a:gd name="connsiteY3" fmla="*/ 221382 h 2233062"/>
              <a:gd name="connsiteX4" fmla="*/ 4658628 w 6371925"/>
              <a:gd name="connsiteY4" fmla="*/ 346510 h 2233062"/>
              <a:gd name="connsiteX5" fmla="*/ 4947386 w 6371925"/>
              <a:gd name="connsiteY5" fmla="*/ 423512 h 2233062"/>
              <a:gd name="connsiteX6" fmla="*/ 5034013 w 6371925"/>
              <a:gd name="connsiteY6" fmla="*/ 519765 h 2233062"/>
              <a:gd name="connsiteX7" fmla="*/ 5024388 w 6371925"/>
              <a:gd name="connsiteY7" fmla="*/ 664144 h 2233062"/>
              <a:gd name="connsiteX8" fmla="*/ 4908885 w 6371925"/>
              <a:gd name="connsiteY8" fmla="*/ 750771 h 2233062"/>
              <a:gd name="connsiteX9" fmla="*/ 4668253 w 6371925"/>
              <a:gd name="connsiteY9" fmla="*/ 847024 h 2233062"/>
              <a:gd name="connsiteX10" fmla="*/ 3994485 w 6371925"/>
              <a:gd name="connsiteY10" fmla="*/ 924026 h 2233062"/>
              <a:gd name="connsiteX11" fmla="*/ 3234089 w 6371925"/>
              <a:gd name="connsiteY11" fmla="*/ 1020278 h 2233062"/>
              <a:gd name="connsiteX12" fmla="*/ 2935706 w 6371925"/>
              <a:gd name="connsiteY12" fmla="*/ 1058779 h 2233062"/>
              <a:gd name="connsiteX13" fmla="*/ 2666198 w 6371925"/>
              <a:gd name="connsiteY13" fmla="*/ 1106906 h 2233062"/>
              <a:gd name="connsiteX14" fmla="*/ 2646948 w 6371925"/>
              <a:gd name="connsiteY14" fmla="*/ 1135782 h 2233062"/>
              <a:gd name="connsiteX15" fmla="*/ 2849078 w 6371925"/>
              <a:gd name="connsiteY15" fmla="*/ 1174283 h 2233062"/>
              <a:gd name="connsiteX16" fmla="*/ 3859731 w 6371925"/>
              <a:gd name="connsiteY16" fmla="*/ 1299411 h 2233062"/>
              <a:gd name="connsiteX17" fmla="*/ 5929163 w 6371925"/>
              <a:gd name="connsiteY17" fmla="*/ 1501542 h 2233062"/>
              <a:gd name="connsiteX18" fmla="*/ 6371925 w 6371925"/>
              <a:gd name="connsiteY18" fmla="*/ 1540043 h 2233062"/>
              <a:gd name="connsiteX19" fmla="*/ 6371925 w 6371925"/>
              <a:gd name="connsiteY19" fmla="*/ 2233062 h 2233062"/>
              <a:gd name="connsiteX20" fmla="*/ 4552750 w 6371925"/>
              <a:gd name="connsiteY20" fmla="*/ 2030931 h 2233062"/>
              <a:gd name="connsiteX21" fmla="*/ 2098308 w 6371925"/>
              <a:gd name="connsiteY21" fmla="*/ 1703672 h 2233062"/>
              <a:gd name="connsiteX22" fmla="*/ 1337912 w 6371925"/>
              <a:gd name="connsiteY22" fmla="*/ 1501542 h 2233062"/>
              <a:gd name="connsiteX23" fmla="*/ 1116531 w 6371925"/>
              <a:gd name="connsiteY23" fmla="*/ 1376413 h 2233062"/>
              <a:gd name="connsiteX24" fmla="*/ 1068405 w 6371925"/>
              <a:gd name="connsiteY24" fmla="*/ 1212784 h 2233062"/>
              <a:gd name="connsiteX25" fmla="*/ 1212784 w 6371925"/>
              <a:gd name="connsiteY25" fmla="*/ 1029904 h 2233062"/>
              <a:gd name="connsiteX26" fmla="*/ 1848051 w 6371925"/>
              <a:gd name="connsiteY26" fmla="*/ 837398 h 2233062"/>
              <a:gd name="connsiteX27" fmla="*/ 2704699 w 6371925"/>
              <a:gd name="connsiteY27" fmla="*/ 731520 h 2233062"/>
              <a:gd name="connsiteX28" fmla="*/ 3484346 w 6371925"/>
              <a:gd name="connsiteY28" fmla="*/ 673769 h 2233062"/>
              <a:gd name="connsiteX29" fmla="*/ 3898232 w 6371925"/>
              <a:gd name="connsiteY29" fmla="*/ 644893 h 2233062"/>
              <a:gd name="connsiteX30" fmla="*/ 4023360 w 6371925"/>
              <a:gd name="connsiteY30" fmla="*/ 616017 h 2233062"/>
              <a:gd name="connsiteX31" fmla="*/ 4090737 w 6371925"/>
              <a:gd name="connsiteY31" fmla="*/ 577516 h 2233062"/>
              <a:gd name="connsiteX32" fmla="*/ 3782729 w 6371925"/>
              <a:gd name="connsiteY32" fmla="*/ 481264 h 2233062"/>
              <a:gd name="connsiteX33" fmla="*/ 2387066 w 6371925"/>
              <a:gd name="connsiteY33" fmla="*/ 336885 h 2233062"/>
              <a:gd name="connsiteX34" fmla="*/ 721895 w 6371925"/>
              <a:gd name="connsiteY34" fmla="*/ 221382 h 2233062"/>
              <a:gd name="connsiteX35" fmla="*/ 0 w 6371925"/>
              <a:gd name="connsiteY35" fmla="*/ 211756 h 2233062"/>
              <a:gd name="connsiteX36" fmla="*/ 28876 w 6371925"/>
              <a:gd name="connsiteY36" fmla="*/ 96253 h 2233062"/>
              <a:gd name="connsiteX0" fmla="*/ 48127 w 6371925"/>
              <a:gd name="connsiteY0" fmla="*/ 0 h 2233062"/>
              <a:gd name="connsiteX1" fmla="*/ 1241659 w 6371925"/>
              <a:gd name="connsiteY1" fmla="*/ 57752 h 2233062"/>
              <a:gd name="connsiteX2" fmla="*/ 2800952 w 6371925"/>
              <a:gd name="connsiteY2" fmla="*/ 134754 h 2233062"/>
              <a:gd name="connsiteX3" fmla="*/ 4052236 w 6371925"/>
              <a:gd name="connsiteY3" fmla="*/ 221382 h 2233062"/>
              <a:gd name="connsiteX4" fmla="*/ 4658628 w 6371925"/>
              <a:gd name="connsiteY4" fmla="*/ 346510 h 2233062"/>
              <a:gd name="connsiteX5" fmla="*/ 4947386 w 6371925"/>
              <a:gd name="connsiteY5" fmla="*/ 423512 h 2233062"/>
              <a:gd name="connsiteX6" fmla="*/ 5034013 w 6371925"/>
              <a:gd name="connsiteY6" fmla="*/ 519765 h 2233062"/>
              <a:gd name="connsiteX7" fmla="*/ 5024388 w 6371925"/>
              <a:gd name="connsiteY7" fmla="*/ 664144 h 2233062"/>
              <a:gd name="connsiteX8" fmla="*/ 4908885 w 6371925"/>
              <a:gd name="connsiteY8" fmla="*/ 750771 h 2233062"/>
              <a:gd name="connsiteX9" fmla="*/ 4620126 w 6371925"/>
              <a:gd name="connsiteY9" fmla="*/ 837398 h 2233062"/>
              <a:gd name="connsiteX10" fmla="*/ 3994485 w 6371925"/>
              <a:gd name="connsiteY10" fmla="*/ 924026 h 2233062"/>
              <a:gd name="connsiteX11" fmla="*/ 3234089 w 6371925"/>
              <a:gd name="connsiteY11" fmla="*/ 1020278 h 2233062"/>
              <a:gd name="connsiteX12" fmla="*/ 2935706 w 6371925"/>
              <a:gd name="connsiteY12" fmla="*/ 1058779 h 2233062"/>
              <a:gd name="connsiteX13" fmla="*/ 2666198 w 6371925"/>
              <a:gd name="connsiteY13" fmla="*/ 1106906 h 2233062"/>
              <a:gd name="connsiteX14" fmla="*/ 2646948 w 6371925"/>
              <a:gd name="connsiteY14" fmla="*/ 1135782 h 2233062"/>
              <a:gd name="connsiteX15" fmla="*/ 2849078 w 6371925"/>
              <a:gd name="connsiteY15" fmla="*/ 1174283 h 2233062"/>
              <a:gd name="connsiteX16" fmla="*/ 3859731 w 6371925"/>
              <a:gd name="connsiteY16" fmla="*/ 1299411 h 2233062"/>
              <a:gd name="connsiteX17" fmla="*/ 5929163 w 6371925"/>
              <a:gd name="connsiteY17" fmla="*/ 1501542 h 2233062"/>
              <a:gd name="connsiteX18" fmla="*/ 6371925 w 6371925"/>
              <a:gd name="connsiteY18" fmla="*/ 1540043 h 2233062"/>
              <a:gd name="connsiteX19" fmla="*/ 6371925 w 6371925"/>
              <a:gd name="connsiteY19" fmla="*/ 2233062 h 2233062"/>
              <a:gd name="connsiteX20" fmla="*/ 4552750 w 6371925"/>
              <a:gd name="connsiteY20" fmla="*/ 2030931 h 2233062"/>
              <a:gd name="connsiteX21" fmla="*/ 2098308 w 6371925"/>
              <a:gd name="connsiteY21" fmla="*/ 1703672 h 2233062"/>
              <a:gd name="connsiteX22" fmla="*/ 1337912 w 6371925"/>
              <a:gd name="connsiteY22" fmla="*/ 1501542 h 2233062"/>
              <a:gd name="connsiteX23" fmla="*/ 1116531 w 6371925"/>
              <a:gd name="connsiteY23" fmla="*/ 1376413 h 2233062"/>
              <a:gd name="connsiteX24" fmla="*/ 1068405 w 6371925"/>
              <a:gd name="connsiteY24" fmla="*/ 1212784 h 2233062"/>
              <a:gd name="connsiteX25" fmla="*/ 1212784 w 6371925"/>
              <a:gd name="connsiteY25" fmla="*/ 1029904 h 2233062"/>
              <a:gd name="connsiteX26" fmla="*/ 1848051 w 6371925"/>
              <a:gd name="connsiteY26" fmla="*/ 837398 h 2233062"/>
              <a:gd name="connsiteX27" fmla="*/ 2704699 w 6371925"/>
              <a:gd name="connsiteY27" fmla="*/ 731520 h 2233062"/>
              <a:gd name="connsiteX28" fmla="*/ 3484346 w 6371925"/>
              <a:gd name="connsiteY28" fmla="*/ 673769 h 2233062"/>
              <a:gd name="connsiteX29" fmla="*/ 3898232 w 6371925"/>
              <a:gd name="connsiteY29" fmla="*/ 644893 h 2233062"/>
              <a:gd name="connsiteX30" fmla="*/ 4023360 w 6371925"/>
              <a:gd name="connsiteY30" fmla="*/ 616017 h 2233062"/>
              <a:gd name="connsiteX31" fmla="*/ 4090737 w 6371925"/>
              <a:gd name="connsiteY31" fmla="*/ 577516 h 2233062"/>
              <a:gd name="connsiteX32" fmla="*/ 3782729 w 6371925"/>
              <a:gd name="connsiteY32" fmla="*/ 481264 h 2233062"/>
              <a:gd name="connsiteX33" fmla="*/ 2387066 w 6371925"/>
              <a:gd name="connsiteY33" fmla="*/ 336885 h 2233062"/>
              <a:gd name="connsiteX34" fmla="*/ 721895 w 6371925"/>
              <a:gd name="connsiteY34" fmla="*/ 221382 h 2233062"/>
              <a:gd name="connsiteX35" fmla="*/ 0 w 6371925"/>
              <a:gd name="connsiteY35" fmla="*/ 211756 h 2233062"/>
              <a:gd name="connsiteX36" fmla="*/ 28876 w 6371925"/>
              <a:gd name="connsiteY36" fmla="*/ 96253 h 2233062"/>
              <a:gd name="connsiteX0" fmla="*/ 48127 w 6371925"/>
              <a:gd name="connsiteY0" fmla="*/ 0 h 2233062"/>
              <a:gd name="connsiteX1" fmla="*/ 1241659 w 6371925"/>
              <a:gd name="connsiteY1" fmla="*/ 57752 h 2233062"/>
              <a:gd name="connsiteX2" fmla="*/ 2800952 w 6371925"/>
              <a:gd name="connsiteY2" fmla="*/ 134754 h 2233062"/>
              <a:gd name="connsiteX3" fmla="*/ 4061861 w 6371925"/>
              <a:gd name="connsiteY3" fmla="*/ 259883 h 2233062"/>
              <a:gd name="connsiteX4" fmla="*/ 4658628 w 6371925"/>
              <a:gd name="connsiteY4" fmla="*/ 346510 h 2233062"/>
              <a:gd name="connsiteX5" fmla="*/ 4947386 w 6371925"/>
              <a:gd name="connsiteY5" fmla="*/ 423512 h 2233062"/>
              <a:gd name="connsiteX6" fmla="*/ 5034013 w 6371925"/>
              <a:gd name="connsiteY6" fmla="*/ 519765 h 2233062"/>
              <a:gd name="connsiteX7" fmla="*/ 5024388 w 6371925"/>
              <a:gd name="connsiteY7" fmla="*/ 664144 h 2233062"/>
              <a:gd name="connsiteX8" fmla="*/ 4908885 w 6371925"/>
              <a:gd name="connsiteY8" fmla="*/ 750771 h 2233062"/>
              <a:gd name="connsiteX9" fmla="*/ 4620126 w 6371925"/>
              <a:gd name="connsiteY9" fmla="*/ 837398 h 2233062"/>
              <a:gd name="connsiteX10" fmla="*/ 3994485 w 6371925"/>
              <a:gd name="connsiteY10" fmla="*/ 924026 h 2233062"/>
              <a:gd name="connsiteX11" fmla="*/ 3234089 w 6371925"/>
              <a:gd name="connsiteY11" fmla="*/ 1020278 h 2233062"/>
              <a:gd name="connsiteX12" fmla="*/ 2935706 w 6371925"/>
              <a:gd name="connsiteY12" fmla="*/ 1058779 h 2233062"/>
              <a:gd name="connsiteX13" fmla="*/ 2666198 w 6371925"/>
              <a:gd name="connsiteY13" fmla="*/ 1106906 h 2233062"/>
              <a:gd name="connsiteX14" fmla="*/ 2646948 w 6371925"/>
              <a:gd name="connsiteY14" fmla="*/ 1135782 h 2233062"/>
              <a:gd name="connsiteX15" fmla="*/ 2849078 w 6371925"/>
              <a:gd name="connsiteY15" fmla="*/ 1174283 h 2233062"/>
              <a:gd name="connsiteX16" fmla="*/ 3859731 w 6371925"/>
              <a:gd name="connsiteY16" fmla="*/ 1299411 h 2233062"/>
              <a:gd name="connsiteX17" fmla="*/ 5929163 w 6371925"/>
              <a:gd name="connsiteY17" fmla="*/ 1501542 h 2233062"/>
              <a:gd name="connsiteX18" fmla="*/ 6371925 w 6371925"/>
              <a:gd name="connsiteY18" fmla="*/ 1540043 h 2233062"/>
              <a:gd name="connsiteX19" fmla="*/ 6371925 w 6371925"/>
              <a:gd name="connsiteY19" fmla="*/ 2233062 h 2233062"/>
              <a:gd name="connsiteX20" fmla="*/ 4552750 w 6371925"/>
              <a:gd name="connsiteY20" fmla="*/ 2030931 h 2233062"/>
              <a:gd name="connsiteX21" fmla="*/ 2098308 w 6371925"/>
              <a:gd name="connsiteY21" fmla="*/ 1703672 h 2233062"/>
              <a:gd name="connsiteX22" fmla="*/ 1337912 w 6371925"/>
              <a:gd name="connsiteY22" fmla="*/ 1501542 h 2233062"/>
              <a:gd name="connsiteX23" fmla="*/ 1116531 w 6371925"/>
              <a:gd name="connsiteY23" fmla="*/ 1376413 h 2233062"/>
              <a:gd name="connsiteX24" fmla="*/ 1068405 w 6371925"/>
              <a:gd name="connsiteY24" fmla="*/ 1212784 h 2233062"/>
              <a:gd name="connsiteX25" fmla="*/ 1212784 w 6371925"/>
              <a:gd name="connsiteY25" fmla="*/ 1029904 h 2233062"/>
              <a:gd name="connsiteX26" fmla="*/ 1848051 w 6371925"/>
              <a:gd name="connsiteY26" fmla="*/ 837398 h 2233062"/>
              <a:gd name="connsiteX27" fmla="*/ 2704699 w 6371925"/>
              <a:gd name="connsiteY27" fmla="*/ 731520 h 2233062"/>
              <a:gd name="connsiteX28" fmla="*/ 3484346 w 6371925"/>
              <a:gd name="connsiteY28" fmla="*/ 673769 h 2233062"/>
              <a:gd name="connsiteX29" fmla="*/ 3898232 w 6371925"/>
              <a:gd name="connsiteY29" fmla="*/ 644893 h 2233062"/>
              <a:gd name="connsiteX30" fmla="*/ 4023360 w 6371925"/>
              <a:gd name="connsiteY30" fmla="*/ 616017 h 2233062"/>
              <a:gd name="connsiteX31" fmla="*/ 4090737 w 6371925"/>
              <a:gd name="connsiteY31" fmla="*/ 577516 h 2233062"/>
              <a:gd name="connsiteX32" fmla="*/ 3782729 w 6371925"/>
              <a:gd name="connsiteY32" fmla="*/ 481264 h 2233062"/>
              <a:gd name="connsiteX33" fmla="*/ 2387066 w 6371925"/>
              <a:gd name="connsiteY33" fmla="*/ 336885 h 2233062"/>
              <a:gd name="connsiteX34" fmla="*/ 721895 w 6371925"/>
              <a:gd name="connsiteY34" fmla="*/ 221382 h 2233062"/>
              <a:gd name="connsiteX35" fmla="*/ 0 w 6371925"/>
              <a:gd name="connsiteY35" fmla="*/ 211756 h 2233062"/>
              <a:gd name="connsiteX36" fmla="*/ 28876 w 6371925"/>
              <a:gd name="connsiteY36" fmla="*/ 96253 h 2233062"/>
              <a:gd name="connsiteX0" fmla="*/ 19251 w 6343049"/>
              <a:gd name="connsiteY0" fmla="*/ 0 h 2233062"/>
              <a:gd name="connsiteX1" fmla="*/ 1212783 w 6343049"/>
              <a:gd name="connsiteY1" fmla="*/ 57752 h 2233062"/>
              <a:gd name="connsiteX2" fmla="*/ 2772076 w 6343049"/>
              <a:gd name="connsiteY2" fmla="*/ 134754 h 2233062"/>
              <a:gd name="connsiteX3" fmla="*/ 4032985 w 6343049"/>
              <a:gd name="connsiteY3" fmla="*/ 259883 h 2233062"/>
              <a:gd name="connsiteX4" fmla="*/ 4629752 w 6343049"/>
              <a:gd name="connsiteY4" fmla="*/ 346510 h 2233062"/>
              <a:gd name="connsiteX5" fmla="*/ 4918510 w 6343049"/>
              <a:gd name="connsiteY5" fmla="*/ 423512 h 2233062"/>
              <a:gd name="connsiteX6" fmla="*/ 5005137 w 6343049"/>
              <a:gd name="connsiteY6" fmla="*/ 519765 h 2233062"/>
              <a:gd name="connsiteX7" fmla="*/ 4995512 w 6343049"/>
              <a:gd name="connsiteY7" fmla="*/ 664144 h 2233062"/>
              <a:gd name="connsiteX8" fmla="*/ 4880009 w 6343049"/>
              <a:gd name="connsiteY8" fmla="*/ 750771 h 2233062"/>
              <a:gd name="connsiteX9" fmla="*/ 4591250 w 6343049"/>
              <a:gd name="connsiteY9" fmla="*/ 837398 h 2233062"/>
              <a:gd name="connsiteX10" fmla="*/ 3965609 w 6343049"/>
              <a:gd name="connsiteY10" fmla="*/ 924026 h 2233062"/>
              <a:gd name="connsiteX11" fmla="*/ 3205213 w 6343049"/>
              <a:gd name="connsiteY11" fmla="*/ 1020278 h 2233062"/>
              <a:gd name="connsiteX12" fmla="*/ 2906830 w 6343049"/>
              <a:gd name="connsiteY12" fmla="*/ 1058779 h 2233062"/>
              <a:gd name="connsiteX13" fmla="*/ 2637322 w 6343049"/>
              <a:gd name="connsiteY13" fmla="*/ 1106906 h 2233062"/>
              <a:gd name="connsiteX14" fmla="*/ 2618072 w 6343049"/>
              <a:gd name="connsiteY14" fmla="*/ 1135782 h 2233062"/>
              <a:gd name="connsiteX15" fmla="*/ 2820202 w 6343049"/>
              <a:gd name="connsiteY15" fmla="*/ 1174283 h 2233062"/>
              <a:gd name="connsiteX16" fmla="*/ 3830855 w 6343049"/>
              <a:gd name="connsiteY16" fmla="*/ 1299411 h 2233062"/>
              <a:gd name="connsiteX17" fmla="*/ 5900287 w 6343049"/>
              <a:gd name="connsiteY17" fmla="*/ 1501542 h 2233062"/>
              <a:gd name="connsiteX18" fmla="*/ 6343049 w 6343049"/>
              <a:gd name="connsiteY18" fmla="*/ 1540043 h 2233062"/>
              <a:gd name="connsiteX19" fmla="*/ 6343049 w 6343049"/>
              <a:gd name="connsiteY19" fmla="*/ 2233062 h 2233062"/>
              <a:gd name="connsiteX20" fmla="*/ 4523874 w 6343049"/>
              <a:gd name="connsiteY20" fmla="*/ 2030931 h 2233062"/>
              <a:gd name="connsiteX21" fmla="*/ 2069432 w 6343049"/>
              <a:gd name="connsiteY21" fmla="*/ 1703672 h 2233062"/>
              <a:gd name="connsiteX22" fmla="*/ 1309036 w 6343049"/>
              <a:gd name="connsiteY22" fmla="*/ 1501542 h 2233062"/>
              <a:gd name="connsiteX23" fmla="*/ 1087655 w 6343049"/>
              <a:gd name="connsiteY23" fmla="*/ 1376413 h 2233062"/>
              <a:gd name="connsiteX24" fmla="*/ 1039529 w 6343049"/>
              <a:gd name="connsiteY24" fmla="*/ 1212784 h 2233062"/>
              <a:gd name="connsiteX25" fmla="*/ 1183908 w 6343049"/>
              <a:gd name="connsiteY25" fmla="*/ 1029904 h 2233062"/>
              <a:gd name="connsiteX26" fmla="*/ 1819175 w 6343049"/>
              <a:gd name="connsiteY26" fmla="*/ 837398 h 2233062"/>
              <a:gd name="connsiteX27" fmla="*/ 2675823 w 6343049"/>
              <a:gd name="connsiteY27" fmla="*/ 731520 h 2233062"/>
              <a:gd name="connsiteX28" fmla="*/ 3455470 w 6343049"/>
              <a:gd name="connsiteY28" fmla="*/ 673769 h 2233062"/>
              <a:gd name="connsiteX29" fmla="*/ 3869356 w 6343049"/>
              <a:gd name="connsiteY29" fmla="*/ 644893 h 2233062"/>
              <a:gd name="connsiteX30" fmla="*/ 3994484 w 6343049"/>
              <a:gd name="connsiteY30" fmla="*/ 616017 h 2233062"/>
              <a:gd name="connsiteX31" fmla="*/ 4061861 w 6343049"/>
              <a:gd name="connsiteY31" fmla="*/ 577516 h 2233062"/>
              <a:gd name="connsiteX32" fmla="*/ 3753853 w 6343049"/>
              <a:gd name="connsiteY32" fmla="*/ 481264 h 2233062"/>
              <a:gd name="connsiteX33" fmla="*/ 2358190 w 6343049"/>
              <a:gd name="connsiteY33" fmla="*/ 336885 h 2233062"/>
              <a:gd name="connsiteX34" fmla="*/ 693019 w 6343049"/>
              <a:gd name="connsiteY34" fmla="*/ 221382 h 2233062"/>
              <a:gd name="connsiteX35" fmla="*/ 268 w 6343049"/>
              <a:gd name="connsiteY35" fmla="*/ 211756 h 2233062"/>
              <a:gd name="connsiteX36" fmla="*/ 0 w 6343049"/>
              <a:gd name="connsiteY36" fmla="*/ 96253 h 2233062"/>
              <a:gd name="connsiteX0" fmla="*/ 0 w 6345656"/>
              <a:gd name="connsiteY0" fmla="*/ 0 h 2218490"/>
              <a:gd name="connsiteX1" fmla="*/ 1215390 w 6345656"/>
              <a:gd name="connsiteY1" fmla="*/ 43180 h 2218490"/>
              <a:gd name="connsiteX2" fmla="*/ 2774683 w 6345656"/>
              <a:gd name="connsiteY2" fmla="*/ 120182 h 2218490"/>
              <a:gd name="connsiteX3" fmla="*/ 4035592 w 6345656"/>
              <a:gd name="connsiteY3" fmla="*/ 245311 h 2218490"/>
              <a:gd name="connsiteX4" fmla="*/ 4632359 w 6345656"/>
              <a:gd name="connsiteY4" fmla="*/ 331938 h 2218490"/>
              <a:gd name="connsiteX5" fmla="*/ 4921117 w 6345656"/>
              <a:gd name="connsiteY5" fmla="*/ 408940 h 2218490"/>
              <a:gd name="connsiteX6" fmla="*/ 5007744 w 6345656"/>
              <a:gd name="connsiteY6" fmla="*/ 505193 h 2218490"/>
              <a:gd name="connsiteX7" fmla="*/ 4998119 w 6345656"/>
              <a:gd name="connsiteY7" fmla="*/ 649572 h 2218490"/>
              <a:gd name="connsiteX8" fmla="*/ 4882616 w 6345656"/>
              <a:gd name="connsiteY8" fmla="*/ 736199 h 2218490"/>
              <a:gd name="connsiteX9" fmla="*/ 4593857 w 6345656"/>
              <a:gd name="connsiteY9" fmla="*/ 822826 h 2218490"/>
              <a:gd name="connsiteX10" fmla="*/ 3968216 w 6345656"/>
              <a:gd name="connsiteY10" fmla="*/ 909454 h 2218490"/>
              <a:gd name="connsiteX11" fmla="*/ 3207820 w 6345656"/>
              <a:gd name="connsiteY11" fmla="*/ 1005706 h 2218490"/>
              <a:gd name="connsiteX12" fmla="*/ 2909437 w 6345656"/>
              <a:gd name="connsiteY12" fmla="*/ 1044207 h 2218490"/>
              <a:gd name="connsiteX13" fmla="*/ 2639929 w 6345656"/>
              <a:gd name="connsiteY13" fmla="*/ 1092334 h 2218490"/>
              <a:gd name="connsiteX14" fmla="*/ 2620679 w 6345656"/>
              <a:gd name="connsiteY14" fmla="*/ 1121210 h 2218490"/>
              <a:gd name="connsiteX15" fmla="*/ 2822809 w 6345656"/>
              <a:gd name="connsiteY15" fmla="*/ 1159711 h 2218490"/>
              <a:gd name="connsiteX16" fmla="*/ 3833462 w 6345656"/>
              <a:gd name="connsiteY16" fmla="*/ 1284839 h 2218490"/>
              <a:gd name="connsiteX17" fmla="*/ 5902894 w 6345656"/>
              <a:gd name="connsiteY17" fmla="*/ 1486970 h 2218490"/>
              <a:gd name="connsiteX18" fmla="*/ 6345656 w 6345656"/>
              <a:gd name="connsiteY18" fmla="*/ 1525471 h 2218490"/>
              <a:gd name="connsiteX19" fmla="*/ 6345656 w 6345656"/>
              <a:gd name="connsiteY19" fmla="*/ 2218490 h 2218490"/>
              <a:gd name="connsiteX20" fmla="*/ 4526481 w 6345656"/>
              <a:gd name="connsiteY20" fmla="*/ 2016359 h 2218490"/>
              <a:gd name="connsiteX21" fmla="*/ 2072039 w 6345656"/>
              <a:gd name="connsiteY21" fmla="*/ 1689100 h 2218490"/>
              <a:gd name="connsiteX22" fmla="*/ 1311643 w 6345656"/>
              <a:gd name="connsiteY22" fmla="*/ 1486970 h 2218490"/>
              <a:gd name="connsiteX23" fmla="*/ 1090262 w 6345656"/>
              <a:gd name="connsiteY23" fmla="*/ 1361841 h 2218490"/>
              <a:gd name="connsiteX24" fmla="*/ 1042136 w 6345656"/>
              <a:gd name="connsiteY24" fmla="*/ 1198212 h 2218490"/>
              <a:gd name="connsiteX25" fmla="*/ 1186515 w 6345656"/>
              <a:gd name="connsiteY25" fmla="*/ 1015332 h 2218490"/>
              <a:gd name="connsiteX26" fmla="*/ 1821782 w 6345656"/>
              <a:gd name="connsiteY26" fmla="*/ 822826 h 2218490"/>
              <a:gd name="connsiteX27" fmla="*/ 2678430 w 6345656"/>
              <a:gd name="connsiteY27" fmla="*/ 716948 h 2218490"/>
              <a:gd name="connsiteX28" fmla="*/ 3458077 w 6345656"/>
              <a:gd name="connsiteY28" fmla="*/ 659197 h 2218490"/>
              <a:gd name="connsiteX29" fmla="*/ 3871963 w 6345656"/>
              <a:gd name="connsiteY29" fmla="*/ 630321 h 2218490"/>
              <a:gd name="connsiteX30" fmla="*/ 3997091 w 6345656"/>
              <a:gd name="connsiteY30" fmla="*/ 601445 h 2218490"/>
              <a:gd name="connsiteX31" fmla="*/ 4064468 w 6345656"/>
              <a:gd name="connsiteY31" fmla="*/ 562944 h 2218490"/>
              <a:gd name="connsiteX32" fmla="*/ 3756460 w 6345656"/>
              <a:gd name="connsiteY32" fmla="*/ 466692 h 2218490"/>
              <a:gd name="connsiteX33" fmla="*/ 2360797 w 6345656"/>
              <a:gd name="connsiteY33" fmla="*/ 322313 h 2218490"/>
              <a:gd name="connsiteX34" fmla="*/ 695626 w 6345656"/>
              <a:gd name="connsiteY34" fmla="*/ 206810 h 2218490"/>
              <a:gd name="connsiteX35" fmla="*/ 2875 w 6345656"/>
              <a:gd name="connsiteY35" fmla="*/ 197184 h 2218490"/>
              <a:gd name="connsiteX36" fmla="*/ 2607 w 6345656"/>
              <a:gd name="connsiteY36" fmla="*/ 81681 h 2218490"/>
              <a:gd name="connsiteX0" fmla="*/ 0 w 6345656"/>
              <a:gd name="connsiteY0" fmla="*/ 0 h 2218490"/>
              <a:gd name="connsiteX1" fmla="*/ 1215390 w 6345656"/>
              <a:gd name="connsiteY1" fmla="*/ 43180 h 2218490"/>
              <a:gd name="connsiteX2" fmla="*/ 2774683 w 6345656"/>
              <a:gd name="connsiteY2" fmla="*/ 120182 h 2218490"/>
              <a:gd name="connsiteX3" fmla="*/ 4035592 w 6345656"/>
              <a:gd name="connsiteY3" fmla="*/ 245311 h 2218490"/>
              <a:gd name="connsiteX4" fmla="*/ 4632359 w 6345656"/>
              <a:gd name="connsiteY4" fmla="*/ 331938 h 2218490"/>
              <a:gd name="connsiteX5" fmla="*/ 4921117 w 6345656"/>
              <a:gd name="connsiteY5" fmla="*/ 408940 h 2218490"/>
              <a:gd name="connsiteX6" fmla="*/ 5007744 w 6345656"/>
              <a:gd name="connsiteY6" fmla="*/ 505193 h 2218490"/>
              <a:gd name="connsiteX7" fmla="*/ 4998119 w 6345656"/>
              <a:gd name="connsiteY7" fmla="*/ 649572 h 2218490"/>
              <a:gd name="connsiteX8" fmla="*/ 4882616 w 6345656"/>
              <a:gd name="connsiteY8" fmla="*/ 736199 h 2218490"/>
              <a:gd name="connsiteX9" fmla="*/ 4593857 w 6345656"/>
              <a:gd name="connsiteY9" fmla="*/ 822826 h 2218490"/>
              <a:gd name="connsiteX10" fmla="*/ 3968216 w 6345656"/>
              <a:gd name="connsiteY10" fmla="*/ 909454 h 2218490"/>
              <a:gd name="connsiteX11" fmla="*/ 3207820 w 6345656"/>
              <a:gd name="connsiteY11" fmla="*/ 1005706 h 2218490"/>
              <a:gd name="connsiteX12" fmla="*/ 2909437 w 6345656"/>
              <a:gd name="connsiteY12" fmla="*/ 1044207 h 2218490"/>
              <a:gd name="connsiteX13" fmla="*/ 2639929 w 6345656"/>
              <a:gd name="connsiteY13" fmla="*/ 1092334 h 2218490"/>
              <a:gd name="connsiteX14" fmla="*/ 2620679 w 6345656"/>
              <a:gd name="connsiteY14" fmla="*/ 1121210 h 2218490"/>
              <a:gd name="connsiteX15" fmla="*/ 2822809 w 6345656"/>
              <a:gd name="connsiteY15" fmla="*/ 1177926 h 2218490"/>
              <a:gd name="connsiteX16" fmla="*/ 3833462 w 6345656"/>
              <a:gd name="connsiteY16" fmla="*/ 1284839 h 2218490"/>
              <a:gd name="connsiteX17" fmla="*/ 5902894 w 6345656"/>
              <a:gd name="connsiteY17" fmla="*/ 1486970 h 2218490"/>
              <a:gd name="connsiteX18" fmla="*/ 6345656 w 6345656"/>
              <a:gd name="connsiteY18" fmla="*/ 1525471 h 2218490"/>
              <a:gd name="connsiteX19" fmla="*/ 6345656 w 6345656"/>
              <a:gd name="connsiteY19" fmla="*/ 2218490 h 2218490"/>
              <a:gd name="connsiteX20" fmla="*/ 4526481 w 6345656"/>
              <a:gd name="connsiteY20" fmla="*/ 2016359 h 2218490"/>
              <a:gd name="connsiteX21" fmla="*/ 2072039 w 6345656"/>
              <a:gd name="connsiteY21" fmla="*/ 1689100 h 2218490"/>
              <a:gd name="connsiteX22" fmla="*/ 1311643 w 6345656"/>
              <a:gd name="connsiteY22" fmla="*/ 1486970 h 2218490"/>
              <a:gd name="connsiteX23" fmla="*/ 1090262 w 6345656"/>
              <a:gd name="connsiteY23" fmla="*/ 1361841 h 2218490"/>
              <a:gd name="connsiteX24" fmla="*/ 1042136 w 6345656"/>
              <a:gd name="connsiteY24" fmla="*/ 1198212 h 2218490"/>
              <a:gd name="connsiteX25" fmla="*/ 1186515 w 6345656"/>
              <a:gd name="connsiteY25" fmla="*/ 1015332 h 2218490"/>
              <a:gd name="connsiteX26" fmla="*/ 1821782 w 6345656"/>
              <a:gd name="connsiteY26" fmla="*/ 822826 h 2218490"/>
              <a:gd name="connsiteX27" fmla="*/ 2678430 w 6345656"/>
              <a:gd name="connsiteY27" fmla="*/ 716948 h 2218490"/>
              <a:gd name="connsiteX28" fmla="*/ 3458077 w 6345656"/>
              <a:gd name="connsiteY28" fmla="*/ 659197 h 2218490"/>
              <a:gd name="connsiteX29" fmla="*/ 3871963 w 6345656"/>
              <a:gd name="connsiteY29" fmla="*/ 630321 h 2218490"/>
              <a:gd name="connsiteX30" fmla="*/ 3997091 w 6345656"/>
              <a:gd name="connsiteY30" fmla="*/ 601445 h 2218490"/>
              <a:gd name="connsiteX31" fmla="*/ 4064468 w 6345656"/>
              <a:gd name="connsiteY31" fmla="*/ 562944 h 2218490"/>
              <a:gd name="connsiteX32" fmla="*/ 3756460 w 6345656"/>
              <a:gd name="connsiteY32" fmla="*/ 466692 h 2218490"/>
              <a:gd name="connsiteX33" fmla="*/ 2360797 w 6345656"/>
              <a:gd name="connsiteY33" fmla="*/ 322313 h 2218490"/>
              <a:gd name="connsiteX34" fmla="*/ 695626 w 6345656"/>
              <a:gd name="connsiteY34" fmla="*/ 206810 h 2218490"/>
              <a:gd name="connsiteX35" fmla="*/ 2875 w 6345656"/>
              <a:gd name="connsiteY35" fmla="*/ 197184 h 2218490"/>
              <a:gd name="connsiteX36" fmla="*/ 2607 w 6345656"/>
              <a:gd name="connsiteY36" fmla="*/ 81681 h 2218490"/>
              <a:gd name="connsiteX0" fmla="*/ 0 w 6345656"/>
              <a:gd name="connsiteY0" fmla="*/ 0 h 2218490"/>
              <a:gd name="connsiteX1" fmla="*/ 1215390 w 6345656"/>
              <a:gd name="connsiteY1" fmla="*/ 43180 h 2218490"/>
              <a:gd name="connsiteX2" fmla="*/ 2774683 w 6345656"/>
              <a:gd name="connsiteY2" fmla="*/ 120182 h 2218490"/>
              <a:gd name="connsiteX3" fmla="*/ 4035592 w 6345656"/>
              <a:gd name="connsiteY3" fmla="*/ 245311 h 2218490"/>
              <a:gd name="connsiteX4" fmla="*/ 4632359 w 6345656"/>
              <a:gd name="connsiteY4" fmla="*/ 331938 h 2218490"/>
              <a:gd name="connsiteX5" fmla="*/ 4921117 w 6345656"/>
              <a:gd name="connsiteY5" fmla="*/ 408940 h 2218490"/>
              <a:gd name="connsiteX6" fmla="*/ 5007744 w 6345656"/>
              <a:gd name="connsiteY6" fmla="*/ 505193 h 2218490"/>
              <a:gd name="connsiteX7" fmla="*/ 4998119 w 6345656"/>
              <a:gd name="connsiteY7" fmla="*/ 649572 h 2218490"/>
              <a:gd name="connsiteX8" fmla="*/ 4882616 w 6345656"/>
              <a:gd name="connsiteY8" fmla="*/ 736199 h 2218490"/>
              <a:gd name="connsiteX9" fmla="*/ 4593857 w 6345656"/>
              <a:gd name="connsiteY9" fmla="*/ 822826 h 2218490"/>
              <a:gd name="connsiteX10" fmla="*/ 3968216 w 6345656"/>
              <a:gd name="connsiteY10" fmla="*/ 909454 h 2218490"/>
              <a:gd name="connsiteX11" fmla="*/ 3207820 w 6345656"/>
              <a:gd name="connsiteY11" fmla="*/ 1005706 h 2218490"/>
              <a:gd name="connsiteX12" fmla="*/ 2909437 w 6345656"/>
              <a:gd name="connsiteY12" fmla="*/ 1044207 h 2218490"/>
              <a:gd name="connsiteX13" fmla="*/ 2639929 w 6345656"/>
              <a:gd name="connsiteY13" fmla="*/ 1092334 h 2218490"/>
              <a:gd name="connsiteX14" fmla="*/ 2620679 w 6345656"/>
              <a:gd name="connsiteY14" fmla="*/ 1121210 h 2218490"/>
              <a:gd name="connsiteX15" fmla="*/ 2822809 w 6345656"/>
              <a:gd name="connsiteY15" fmla="*/ 1177926 h 2218490"/>
              <a:gd name="connsiteX16" fmla="*/ 3833462 w 6345656"/>
              <a:gd name="connsiteY16" fmla="*/ 1306697 h 2218490"/>
              <a:gd name="connsiteX17" fmla="*/ 5902894 w 6345656"/>
              <a:gd name="connsiteY17" fmla="*/ 1486970 h 2218490"/>
              <a:gd name="connsiteX18" fmla="*/ 6345656 w 6345656"/>
              <a:gd name="connsiteY18" fmla="*/ 1525471 h 2218490"/>
              <a:gd name="connsiteX19" fmla="*/ 6345656 w 6345656"/>
              <a:gd name="connsiteY19" fmla="*/ 2218490 h 2218490"/>
              <a:gd name="connsiteX20" fmla="*/ 4526481 w 6345656"/>
              <a:gd name="connsiteY20" fmla="*/ 2016359 h 2218490"/>
              <a:gd name="connsiteX21" fmla="*/ 2072039 w 6345656"/>
              <a:gd name="connsiteY21" fmla="*/ 1689100 h 2218490"/>
              <a:gd name="connsiteX22" fmla="*/ 1311643 w 6345656"/>
              <a:gd name="connsiteY22" fmla="*/ 1486970 h 2218490"/>
              <a:gd name="connsiteX23" fmla="*/ 1090262 w 6345656"/>
              <a:gd name="connsiteY23" fmla="*/ 1361841 h 2218490"/>
              <a:gd name="connsiteX24" fmla="*/ 1042136 w 6345656"/>
              <a:gd name="connsiteY24" fmla="*/ 1198212 h 2218490"/>
              <a:gd name="connsiteX25" fmla="*/ 1186515 w 6345656"/>
              <a:gd name="connsiteY25" fmla="*/ 1015332 h 2218490"/>
              <a:gd name="connsiteX26" fmla="*/ 1821782 w 6345656"/>
              <a:gd name="connsiteY26" fmla="*/ 822826 h 2218490"/>
              <a:gd name="connsiteX27" fmla="*/ 2678430 w 6345656"/>
              <a:gd name="connsiteY27" fmla="*/ 716948 h 2218490"/>
              <a:gd name="connsiteX28" fmla="*/ 3458077 w 6345656"/>
              <a:gd name="connsiteY28" fmla="*/ 659197 h 2218490"/>
              <a:gd name="connsiteX29" fmla="*/ 3871963 w 6345656"/>
              <a:gd name="connsiteY29" fmla="*/ 630321 h 2218490"/>
              <a:gd name="connsiteX30" fmla="*/ 3997091 w 6345656"/>
              <a:gd name="connsiteY30" fmla="*/ 601445 h 2218490"/>
              <a:gd name="connsiteX31" fmla="*/ 4064468 w 6345656"/>
              <a:gd name="connsiteY31" fmla="*/ 562944 h 2218490"/>
              <a:gd name="connsiteX32" fmla="*/ 3756460 w 6345656"/>
              <a:gd name="connsiteY32" fmla="*/ 466692 h 2218490"/>
              <a:gd name="connsiteX33" fmla="*/ 2360797 w 6345656"/>
              <a:gd name="connsiteY33" fmla="*/ 322313 h 2218490"/>
              <a:gd name="connsiteX34" fmla="*/ 695626 w 6345656"/>
              <a:gd name="connsiteY34" fmla="*/ 206810 h 2218490"/>
              <a:gd name="connsiteX35" fmla="*/ 2875 w 6345656"/>
              <a:gd name="connsiteY35" fmla="*/ 197184 h 2218490"/>
              <a:gd name="connsiteX36" fmla="*/ 2607 w 6345656"/>
              <a:gd name="connsiteY36" fmla="*/ 81681 h 2218490"/>
              <a:gd name="connsiteX0" fmla="*/ 0 w 6345656"/>
              <a:gd name="connsiteY0" fmla="*/ 0 h 2218490"/>
              <a:gd name="connsiteX1" fmla="*/ 1215390 w 6345656"/>
              <a:gd name="connsiteY1" fmla="*/ 43180 h 2218490"/>
              <a:gd name="connsiteX2" fmla="*/ 2774683 w 6345656"/>
              <a:gd name="connsiteY2" fmla="*/ 120182 h 2218490"/>
              <a:gd name="connsiteX3" fmla="*/ 4035592 w 6345656"/>
              <a:gd name="connsiteY3" fmla="*/ 245311 h 2218490"/>
              <a:gd name="connsiteX4" fmla="*/ 4632359 w 6345656"/>
              <a:gd name="connsiteY4" fmla="*/ 331938 h 2218490"/>
              <a:gd name="connsiteX5" fmla="*/ 4891973 w 6345656"/>
              <a:gd name="connsiteY5" fmla="*/ 405297 h 2218490"/>
              <a:gd name="connsiteX6" fmla="*/ 5007744 w 6345656"/>
              <a:gd name="connsiteY6" fmla="*/ 505193 h 2218490"/>
              <a:gd name="connsiteX7" fmla="*/ 4998119 w 6345656"/>
              <a:gd name="connsiteY7" fmla="*/ 649572 h 2218490"/>
              <a:gd name="connsiteX8" fmla="*/ 4882616 w 6345656"/>
              <a:gd name="connsiteY8" fmla="*/ 736199 h 2218490"/>
              <a:gd name="connsiteX9" fmla="*/ 4593857 w 6345656"/>
              <a:gd name="connsiteY9" fmla="*/ 822826 h 2218490"/>
              <a:gd name="connsiteX10" fmla="*/ 3968216 w 6345656"/>
              <a:gd name="connsiteY10" fmla="*/ 909454 h 2218490"/>
              <a:gd name="connsiteX11" fmla="*/ 3207820 w 6345656"/>
              <a:gd name="connsiteY11" fmla="*/ 1005706 h 2218490"/>
              <a:gd name="connsiteX12" fmla="*/ 2909437 w 6345656"/>
              <a:gd name="connsiteY12" fmla="*/ 1044207 h 2218490"/>
              <a:gd name="connsiteX13" fmla="*/ 2639929 w 6345656"/>
              <a:gd name="connsiteY13" fmla="*/ 1092334 h 2218490"/>
              <a:gd name="connsiteX14" fmla="*/ 2620679 w 6345656"/>
              <a:gd name="connsiteY14" fmla="*/ 1121210 h 2218490"/>
              <a:gd name="connsiteX15" fmla="*/ 2822809 w 6345656"/>
              <a:gd name="connsiteY15" fmla="*/ 1177926 h 2218490"/>
              <a:gd name="connsiteX16" fmla="*/ 3833462 w 6345656"/>
              <a:gd name="connsiteY16" fmla="*/ 1306697 h 2218490"/>
              <a:gd name="connsiteX17" fmla="*/ 5902894 w 6345656"/>
              <a:gd name="connsiteY17" fmla="*/ 1486970 h 2218490"/>
              <a:gd name="connsiteX18" fmla="*/ 6345656 w 6345656"/>
              <a:gd name="connsiteY18" fmla="*/ 1525471 h 2218490"/>
              <a:gd name="connsiteX19" fmla="*/ 6345656 w 6345656"/>
              <a:gd name="connsiteY19" fmla="*/ 2218490 h 2218490"/>
              <a:gd name="connsiteX20" fmla="*/ 4526481 w 6345656"/>
              <a:gd name="connsiteY20" fmla="*/ 2016359 h 2218490"/>
              <a:gd name="connsiteX21" fmla="*/ 2072039 w 6345656"/>
              <a:gd name="connsiteY21" fmla="*/ 1689100 h 2218490"/>
              <a:gd name="connsiteX22" fmla="*/ 1311643 w 6345656"/>
              <a:gd name="connsiteY22" fmla="*/ 1486970 h 2218490"/>
              <a:gd name="connsiteX23" fmla="*/ 1090262 w 6345656"/>
              <a:gd name="connsiteY23" fmla="*/ 1361841 h 2218490"/>
              <a:gd name="connsiteX24" fmla="*/ 1042136 w 6345656"/>
              <a:gd name="connsiteY24" fmla="*/ 1198212 h 2218490"/>
              <a:gd name="connsiteX25" fmla="*/ 1186515 w 6345656"/>
              <a:gd name="connsiteY25" fmla="*/ 1015332 h 2218490"/>
              <a:gd name="connsiteX26" fmla="*/ 1821782 w 6345656"/>
              <a:gd name="connsiteY26" fmla="*/ 822826 h 2218490"/>
              <a:gd name="connsiteX27" fmla="*/ 2678430 w 6345656"/>
              <a:gd name="connsiteY27" fmla="*/ 716948 h 2218490"/>
              <a:gd name="connsiteX28" fmla="*/ 3458077 w 6345656"/>
              <a:gd name="connsiteY28" fmla="*/ 659197 h 2218490"/>
              <a:gd name="connsiteX29" fmla="*/ 3871963 w 6345656"/>
              <a:gd name="connsiteY29" fmla="*/ 630321 h 2218490"/>
              <a:gd name="connsiteX30" fmla="*/ 3997091 w 6345656"/>
              <a:gd name="connsiteY30" fmla="*/ 601445 h 2218490"/>
              <a:gd name="connsiteX31" fmla="*/ 4064468 w 6345656"/>
              <a:gd name="connsiteY31" fmla="*/ 562944 h 2218490"/>
              <a:gd name="connsiteX32" fmla="*/ 3756460 w 6345656"/>
              <a:gd name="connsiteY32" fmla="*/ 466692 h 2218490"/>
              <a:gd name="connsiteX33" fmla="*/ 2360797 w 6345656"/>
              <a:gd name="connsiteY33" fmla="*/ 322313 h 2218490"/>
              <a:gd name="connsiteX34" fmla="*/ 695626 w 6345656"/>
              <a:gd name="connsiteY34" fmla="*/ 206810 h 2218490"/>
              <a:gd name="connsiteX35" fmla="*/ 2875 w 6345656"/>
              <a:gd name="connsiteY35" fmla="*/ 197184 h 2218490"/>
              <a:gd name="connsiteX36" fmla="*/ 2607 w 6345656"/>
              <a:gd name="connsiteY36" fmla="*/ 81681 h 2218490"/>
              <a:gd name="connsiteX0" fmla="*/ 0 w 6345656"/>
              <a:gd name="connsiteY0" fmla="*/ 0 h 2218490"/>
              <a:gd name="connsiteX1" fmla="*/ 1215390 w 6345656"/>
              <a:gd name="connsiteY1" fmla="*/ 43180 h 2218490"/>
              <a:gd name="connsiteX2" fmla="*/ 2774683 w 6345656"/>
              <a:gd name="connsiteY2" fmla="*/ 120182 h 2218490"/>
              <a:gd name="connsiteX3" fmla="*/ 4035592 w 6345656"/>
              <a:gd name="connsiteY3" fmla="*/ 245311 h 2218490"/>
              <a:gd name="connsiteX4" fmla="*/ 4632359 w 6345656"/>
              <a:gd name="connsiteY4" fmla="*/ 331938 h 2218490"/>
              <a:gd name="connsiteX5" fmla="*/ 4891973 w 6345656"/>
              <a:gd name="connsiteY5" fmla="*/ 405297 h 2218490"/>
              <a:gd name="connsiteX6" fmla="*/ 5007744 w 6345656"/>
              <a:gd name="connsiteY6" fmla="*/ 505193 h 2218490"/>
              <a:gd name="connsiteX7" fmla="*/ 4998119 w 6345656"/>
              <a:gd name="connsiteY7" fmla="*/ 649572 h 2218490"/>
              <a:gd name="connsiteX8" fmla="*/ 4868044 w 6345656"/>
              <a:gd name="connsiteY8" fmla="*/ 736199 h 2218490"/>
              <a:gd name="connsiteX9" fmla="*/ 4593857 w 6345656"/>
              <a:gd name="connsiteY9" fmla="*/ 822826 h 2218490"/>
              <a:gd name="connsiteX10" fmla="*/ 3968216 w 6345656"/>
              <a:gd name="connsiteY10" fmla="*/ 909454 h 2218490"/>
              <a:gd name="connsiteX11" fmla="*/ 3207820 w 6345656"/>
              <a:gd name="connsiteY11" fmla="*/ 1005706 h 2218490"/>
              <a:gd name="connsiteX12" fmla="*/ 2909437 w 6345656"/>
              <a:gd name="connsiteY12" fmla="*/ 1044207 h 2218490"/>
              <a:gd name="connsiteX13" fmla="*/ 2639929 w 6345656"/>
              <a:gd name="connsiteY13" fmla="*/ 1092334 h 2218490"/>
              <a:gd name="connsiteX14" fmla="*/ 2620679 w 6345656"/>
              <a:gd name="connsiteY14" fmla="*/ 1121210 h 2218490"/>
              <a:gd name="connsiteX15" fmla="*/ 2822809 w 6345656"/>
              <a:gd name="connsiteY15" fmla="*/ 1177926 h 2218490"/>
              <a:gd name="connsiteX16" fmla="*/ 3833462 w 6345656"/>
              <a:gd name="connsiteY16" fmla="*/ 1306697 h 2218490"/>
              <a:gd name="connsiteX17" fmla="*/ 5902894 w 6345656"/>
              <a:gd name="connsiteY17" fmla="*/ 1486970 h 2218490"/>
              <a:gd name="connsiteX18" fmla="*/ 6345656 w 6345656"/>
              <a:gd name="connsiteY18" fmla="*/ 1525471 h 2218490"/>
              <a:gd name="connsiteX19" fmla="*/ 6345656 w 6345656"/>
              <a:gd name="connsiteY19" fmla="*/ 2218490 h 2218490"/>
              <a:gd name="connsiteX20" fmla="*/ 4526481 w 6345656"/>
              <a:gd name="connsiteY20" fmla="*/ 2016359 h 2218490"/>
              <a:gd name="connsiteX21" fmla="*/ 2072039 w 6345656"/>
              <a:gd name="connsiteY21" fmla="*/ 1689100 h 2218490"/>
              <a:gd name="connsiteX22" fmla="*/ 1311643 w 6345656"/>
              <a:gd name="connsiteY22" fmla="*/ 1486970 h 2218490"/>
              <a:gd name="connsiteX23" fmla="*/ 1090262 w 6345656"/>
              <a:gd name="connsiteY23" fmla="*/ 1361841 h 2218490"/>
              <a:gd name="connsiteX24" fmla="*/ 1042136 w 6345656"/>
              <a:gd name="connsiteY24" fmla="*/ 1198212 h 2218490"/>
              <a:gd name="connsiteX25" fmla="*/ 1186515 w 6345656"/>
              <a:gd name="connsiteY25" fmla="*/ 1015332 h 2218490"/>
              <a:gd name="connsiteX26" fmla="*/ 1821782 w 6345656"/>
              <a:gd name="connsiteY26" fmla="*/ 822826 h 2218490"/>
              <a:gd name="connsiteX27" fmla="*/ 2678430 w 6345656"/>
              <a:gd name="connsiteY27" fmla="*/ 716948 h 2218490"/>
              <a:gd name="connsiteX28" fmla="*/ 3458077 w 6345656"/>
              <a:gd name="connsiteY28" fmla="*/ 659197 h 2218490"/>
              <a:gd name="connsiteX29" fmla="*/ 3871963 w 6345656"/>
              <a:gd name="connsiteY29" fmla="*/ 630321 h 2218490"/>
              <a:gd name="connsiteX30" fmla="*/ 3997091 w 6345656"/>
              <a:gd name="connsiteY30" fmla="*/ 601445 h 2218490"/>
              <a:gd name="connsiteX31" fmla="*/ 4064468 w 6345656"/>
              <a:gd name="connsiteY31" fmla="*/ 562944 h 2218490"/>
              <a:gd name="connsiteX32" fmla="*/ 3756460 w 6345656"/>
              <a:gd name="connsiteY32" fmla="*/ 466692 h 2218490"/>
              <a:gd name="connsiteX33" fmla="*/ 2360797 w 6345656"/>
              <a:gd name="connsiteY33" fmla="*/ 322313 h 2218490"/>
              <a:gd name="connsiteX34" fmla="*/ 695626 w 6345656"/>
              <a:gd name="connsiteY34" fmla="*/ 206810 h 2218490"/>
              <a:gd name="connsiteX35" fmla="*/ 2875 w 6345656"/>
              <a:gd name="connsiteY35" fmla="*/ 197184 h 2218490"/>
              <a:gd name="connsiteX36" fmla="*/ 2607 w 6345656"/>
              <a:gd name="connsiteY36" fmla="*/ 81681 h 2218490"/>
              <a:gd name="connsiteX0" fmla="*/ 0 w 6345656"/>
              <a:gd name="connsiteY0" fmla="*/ 0 h 2218490"/>
              <a:gd name="connsiteX1" fmla="*/ 1215390 w 6345656"/>
              <a:gd name="connsiteY1" fmla="*/ 43180 h 2218490"/>
              <a:gd name="connsiteX2" fmla="*/ 2774683 w 6345656"/>
              <a:gd name="connsiteY2" fmla="*/ 120182 h 2218490"/>
              <a:gd name="connsiteX3" fmla="*/ 4035592 w 6345656"/>
              <a:gd name="connsiteY3" fmla="*/ 245311 h 2218490"/>
              <a:gd name="connsiteX4" fmla="*/ 4632359 w 6345656"/>
              <a:gd name="connsiteY4" fmla="*/ 331938 h 2218490"/>
              <a:gd name="connsiteX5" fmla="*/ 4891973 w 6345656"/>
              <a:gd name="connsiteY5" fmla="*/ 405297 h 2218490"/>
              <a:gd name="connsiteX6" fmla="*/ 5007744 w 6345656"/>
              <a:gd name="connsiteY6" fmla="*/ 505193 h 2218490"/>
              <a:gd name="connsiteX7" fmla="*/ 4998119 w 6345656"/>
              <a:gd name="connsiteY7" fmla="*/ 649572 h 2218490"/>
              <a:gd name="connsiteX8" fmla="*/ 4868044 w 6345656"/>
              <a:gd name="connsiteY8" fmla="*/ 736199 h 2218490"/>
              <a:gd name="connsiteX9" fmla="*/ 4593857 w 6345656"/>
              <a:gd name="connsiteY9" fmla="*/ 822826 h 2218490"/>
              <a:gd name="connsiteX10" fmla="*/ 3968216 w 6345656"/>
              <a:gd name="connsiteY10" fmla="*/ 909454 h 2218490"/>
              <a:gd name="connsiteX11" fmla="*/ 3207820 w 6345656"/>
              <a:gd name="connsiteY11" fmla="*/ 1005706 h 2218490"/>
              <a:gd name="connsiteX12" fmla="*/ 2909437 w 6345656"/>
              <a:gd name="connsiteY12" fmla="*/ 1044207 h 2218490"/>
              <a:gd name="connsiteX13" fmla="*/ 2639929 w 6345656"/>
              <a:gd name="connsiteY13" fmla="*/ 1092334 h 2218490"/>
              <a:gd name="connsiteX14" fmla="*/ 2620679 w 6345656"/>
              <a:gd name="connsiteY14" fmla="*/ 1121210 h 2218490"/>
              <a:gd name="connsiteX15" fmla="*/ 2822809 w 6345656"/>
              <a:gd name="connsiteY15" fmla="*/ 1177926 h 2218490"/>
              <a:gd name="connsiteX16" fmla="*/ 3833462 w 6345656"/>
              <a:gd name="connsiteY16" fmla="*/ 1306697 h 2218490"/>
              <a:gd name="connsiteX17" fmla="*/ 5902894 w 6345656"/>
              <a:gd name="connsiteY17" fmla="*/ 1486970 h 2218490"/>
              <a:gd name="connsiteX18" fmla="*/ 6334727 w 6345656"/>
              <a:gd name="connsiteY18" fmla="*/ 1525471 h 2218490"/>
              <a:gd name="connsiteX19" fmla="*/ 6345656 w 6345656"/>
              <a:gd name="connsiteY19" fmla="*/ 2218490 h 2218490"/>
              <a:gd name="connsiteX20" fmla="*/ 4526481 w 6345656"/>
              <a:gd name="connsiteY20" fmla="*/ 2016359 h 2218490"/>
              <a:gd name="connsiteX21" fmla="*/ 2072039 w 6345656"/>
              <a:gd name="connsiteY21" fmla="*/ 1689100 h 2218490"/>
              <a:gd name="connsiteX22" fmla="*/ 1311643 w 6345656"/>
              <a:gd name="connsiteY22" fmla="*/ 1486970 h 2218490"/>
              <a:gd name="connsiteX23" fmla="*/ 1090262 w 6345656"/>
              <a:gd name="connsiteY23" fmla="*/ 1361841 h 2218490"/>
              <a:gd name="connsiteX24" fmla="*/ 1042136 w 6345656"/>
              <a:gd name="connsiteY24" fmla="*/ 1198212 h 2218490"/>
              <a:gd name="connsiteX25" fmla="*/ 1186515 w 6345656"/>
              <a:gd name="connsiteY25" fmla="*/ 1015332 h 2218490"/>
              <a:gd name="connsiteX26" fmla="*/ 1821782 w 6345656"/>
              <a:gd name="connsiteY26" fmla="*/ 822826 h 2218490"/>
              <a:gd name="connsiteX27" fmla="*/ 2678430 w 6345656"/>
              <a:gd name="connsiteY27" fmla="*/ 716948 h 2218490"/>
              <a:gd name="connsiteX28" fmla="*/ 3458077 w 6345656"/>
              <a:gd name="connsiteY28" fmla="*/ 659197 h 2218490"/>
              <a:gd name="connsiteX29" fmla="*/ 3871963 w 6345656"/>
              <a:gd name="connsiteY29" fmla="*/ 630321 h 2218490"/>
              <a:gd name="connsiteX30" fmla="*/ 3997091 w 6345656"/>
              <a:gd name="connsiteY30" fmla="*/ 601445 h 2218490"/>
              <a:gd name="connsiteX31" fmla="*/ 4064468 w 6345656"/>
              <a:gd name="connsiteY31" fmla="*/ 562944 h 2218490"/>
              <a:gd name="connsiteX32" fmla="*/ 3756460 w 6345656"/>
              <a:gd name="connsiteY32" fmla="*/ 466692 h 2218490"/>
              <a:gd name="connsiteX33" fmla="*/ 2360797 w 6345656"/>
              <a:gd name="connsiteY33" fmla="*/ 322313 h 2218490"/>
              <a:gd name="connsiteX34" fmla="*/ 695626 w 6345656"/>
              <a:gd name="connsiteY34" fmla="*/ 206810 h 2218490"/>
              <a:gd name="connsiteX35" fmla="*/ 2875 w 6345656"/>
              <a:gd name="connsiteY35" fmla="*/ 197184 h 2218490"/>
              <a:gd name="connsiteX36" fmla="*/ 2607 w 6345656"/>
              <a:gd name="connsiteY36" fmla="*/ 81681 h 2218490"/>
              <a:gd name="connsiteX0" fmla="*/ 0 w 6345656"/>
              <a:gd name="connsiteY0" fmla="*/ 0 h 2218490"/>
              <a:gd name="connsiteX1" fmla="*/ 1215390 w 6345656"/>
              <a:gd name="connsiteY1" fmla="*/ 43180 h 2218490"/>
              <a:gd name="connsiteX2" fmla="*/ 2774683 w 6345656"/>
              <a:gd name="connsiteY2" fmla="*/ 120182 h 2218490"/>
              <a:gd name="connsiteX3" fmla="*/ 4035592 w 6345656"/>
              <a:gd name="connsiteY3" fmla="*/ 245311 h 2218490"/>
              <a:gd name="connsiteX4" fmla="*/ 4632359 w 6345656"/>
              <a:gd name="connsiteY4" fmla="*/ 331938 h 2218490"/>
              <a:gd name="connsiteX5" fmla="*/ 4891973 w 6345656"/>
              <a:gd name="connsiteY5" fmla="*/ 405297 h 2218490"/>
              <a:gd name="connsiteX6" fmla="*/ 5007744 w 6345656"/>
              <a:gd name="connsiteY6" fmla="*/ 505193 h 2218490"/>
              <a:gd name="connsiteX7" fmla="*/ 4998119 w 6345656"/>
              <a:gd name="connsiteY7" fmla="*/ 649572 h 2218490"/>
              <a:gd name="connsiteX8" fmla="*/ 4868044 w 6345656"/>
              <a:gd name="connsiteY8" fmla="*/ 736199 h 2218490"/>
              <a:gd name="connsiteX9" fmla="*/ 4593857 w 6345656"/>
              <a:gd name="connsiteY9" fmla="*/ 822826 h 2218490"/>
              <a:gd name="connsiteX10" fmla="*/ 3968216 w 6345656"/>
              <a:gd name="connsiteY10" fmla="*/ 909454 h 2218490"/>
              <a:gd name="connsiteX11" fmla="*/ 3218750 w 6345656"/>
              <a:gd name="connsiteY11" fmla="*/ 1002063 h 2218490"/>
              <a:gd name="connsiteX12" fmla="*/ 2909437 w 6345656"/>
              <a:gd name="connsiteY12" fmla="*/ 1044207 h 2218490"/>
              <a:gd name="connsiteX13" fmla="*/ 2639929 w 6345656"/>
              <a:gd name="connsiteY13" fmla="*/ 1092334 h 2218490"/>
              <a:gd name="connsiteX14" fmla="*/ 2620679 w 6345656"/>
              <a:gd name="connsiteY14" fmla="*/ 1121210 h 2218490"/>
              <a:gd name="connsiteX15" fmla="*/ 2822809 w 6345656"/>
              <a:gd name="connsiteY15" fmla="*/ 1177926 h 2218490"/>
              <a:gd name="connsiteX16" fmla="*/ 3833462 w 6345656"/>
              <a:gd name="connsiteY16" fmla="*/ 1306697 h 2218490"/>
              <a:gd name="connsiteX17" fmla="*/ 5902894 w 6345656"/>
              <a:gd name="connsiteY17" fmla="*/ 1486970 h 2218490"/>
              <a:gd name="connsiteX18" fmla="*/ 6334727 w 6345656"/>
              <a:gd name="connsiteY18" fmla="*/ 1525471 h 2218490"/>
              <a:gd name="connsiteX19" fmla="*/ 6345656 w 6345656"/>
              <a:gd name="connsiteY19" fmla="*/ 2218490 h 2218490"/>
              <a:gd name="connsiteX20" fmla="*/ 4526481 w 6345656"/>
              <a:gd name="connsiteY20" fmla="*/ 2016359 h 2218490"/>
              <a:gd name="connsiteX21" fmla="*/ 2072039 w 6345656"/>
              <a:gd name="connsiteY21" fmla="*/ 1689100 h 2218490"/>
              <a:gd name="connsiteX22" fmla="*/ 1311643 w 6345656"/>
              <a:gd name="connsiteY22" fmla="*/ 1486970 h 2218490"/>
              <a:gd name="connsiteX23" fmla="*/ 1090262 w 6345656"/>
              <a:gd name="connsiteY23" fmla="*/ 1361841 h 2218490"/>
              <a:gd name="connsiteX24" fmla="*/ 1042136 w 6345656"/>
              <a:gd name="connsiteY24" fmla="*/ 1198212 h 2218490"/>
              <a:gd name="connsiteX25" fmla="*/ 1186515 w 6345656"/>
              <a:gd name="connsiteY25" fmla="*/ 1015332 h 2218490"/>
              <a:gd name="connsiteX26" fmla="*/ 1821782 w 6345656"/>
              <a:gd name="connsiteY26" fmla="*/ 822826 h 2218490"/>
              <a:gd name="connsiteX27" fmla="*/ 2678430 w 6345656"/>
              <a:gd name="connsiteY27" fmla="*/ 716948 h 2218490"/>
              <a:gd name="connsiteX28" fmla="*/ 3458077 w 6345656"/>
              <a:gd name="connsiteY28" fmla="*/ 659197 h 2218490"/>
              <a:gd name="connsiteX29" fmla="*/ 3871963 w 6345656"/>
              <a:gd name="connsiteY29" fmla="*/ 630321 h 2218490"/>
              <a:gd name="connsiteX30" fmla="*/ 3997091 w 6345656"/>
              <a:gd name="connsiteY30" fmla="*/ 601445 h 2218490"/>
              <a:gd name="connsiteX31" fmla="*/ 4064468 w 6345656"/>
              <a:gd name="connsiteY31" fmla="*/ 562944 h 2218490"/>
              <a:gd name="connsiteX32" fmla="*/ 3756460 w 6345656"/>
              <a:gd name="connsiteY32" fmla="*/ 466692 h 2218490"/>
              <a:gd name="connsiteX33" fmla="*/ 2360797 w 6345656"/>
              <a:gd name="connsiteY33" fmla="*/ 322313 h 2218490"/>
              <a:gd name="connsiteX34" fmla="*/ 695626 w 6345656"/>
              <a:gd name="connsiteY34" fmla="*/ 206810 h 2218490"/>
              <a:gd name="connsiteX35" fmla="*/ 2875 w 6345656"/>
              <a:gd name="connsiteY35" fmla="*/ 197184 h 2218490"/>
              <a:gd name="connsiteX36" fmla="*/ 2607 w 6345656"/>
              <a:gd name="connsiteY36" fmla="*/ 81681 h 221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345656" h="2218490">
                <a:moveTo>
                  <a:pt x="0" y="0"/>
                </a:moveTo>
                <a:lnTo>
                  <a:pt x="1215390" y="43180"/>
                </a:lnTo>
                <a:lnTo>
                  <a:pt x="2774683" y="120182"/>
                </a:lnTo>
                <a:lnTo>
                  <a:pt x="4035592" y="245311"/>
                </a:lnTo>
                <a:lnTo>
                  <a:pt x="4632359" y="331938"/>
                </a:lnTo>
                <a:lnTo>
                  <a:pt x="4891973" y="405297"/>
                </a:lnTo>
                <a:lnTo>
                  <a:pt x="5007744" y="505193"/>
                </a:lnTo>
                <a:lnTo>
                  <a:pt x="4998119" y="649572"/>
                </a:lnTo>
                <a:lnTo>
                  <a:pt x="4868044" y="736199"/>
                </a:lnTo>
                <a:lnTo>
                  <a:pt x="4593857" y="822826"/>
                </a:lnTo>
                <a:lnTo>
                  <a:pt x="3968216" y="909454"/>
                </a:lnTo>
                <a:lnTo>
                  <a:pt x="3218750" y="1002063"/>
                </a:lnTo>
                <a:lnTo>
                  <a:pt x="2909437" y="1044207"/>
                </a:lnTo>
                <a:lnTo>
                  <a:pt x="2639929" y="1092334"/>
                </a:lnTo>
                <a:lnTo>
                  <a:pt x="2620679" y="1121210"/>
                </a:lnTo>
                <a:lnTo>
                  <a:pt x="2822809" y="1177926"/>
                </a:lnTo>
                <a:lnTo>
                  <a:pt x="3833462" y="1306697"/>
                </a:lnTo>
                <a:lnTo>
                  <a:pt x="5902894" y="1486970"/>
                </a:lnTo>
                <a:lnTo>
                  <a:pt x="6334727" y="1525471"/>
                </a:lnTo>
                <a:lnTo>
                  <a:pt x="6345656" y="2218490"/>
                </a:lnTo>
                <a:lnTo>
                  <a:pt x="4526481" y="2016359"/>
                </a:lnTo>
                <a:lnTo>
                  <a:pt x="2072039" y="1689100"/>
                </a:lnTo>
                <a:lnTo>
                  <a:pt x="1311643" y="1486970"/>
                </a:lnTo>
                <a:lnTo>
                  <a:pt x="1090262" y="1361841"/>
                </a:lnTo>
                <a:lnTo>
                  <a:pt x="1042136" y="1198212"/>
                </a:lnTo>
                <a:lnTo>
                  <a:pt x="1186515" y="1015332"/>
                </a:lnTo>
                <a:lnTo>
                  <a:pt x="1821782" y="822826"/>
                </a:lnTo>
                <a:lnTo>
                  <a:pt x="2678430" y="716948"/>
                </a:lnTo>
                <a:lnTo>
                  <a:pt x="3458077" y="659197"/>
                </a:lnTo>
                <a:lnTo>
                  <a:pt x="3871963" y="630321"/>
                </a:lnTo>
                <a:lnTo>
                  <a:pt x="3997091" y="601445"/>
                </a:lnTo>
                <a:lnTo>
                  <a:pt x="4064468" y="562944"/>
                </a:lnTo>
                <a:lnTo>
                  <a:pt x="3756460" y="466692"/>
                </a:lnTo>
                <a:lnTo>
                  <a:pt x="2360797" y="322313"/>
                </a:lnTo>
                <a:lnTo>
                  <a:pt x="695626" y="206810"/>
                </a:lnTo>
                <a:lnTo>
                  <a:pt x="2875" y="197184"/>
                </a:lnTo>
                <a:cubicBezTo>
                  <a:pt x="2786" y="158683"/>
                  <a:pt x="2696" y="120182"/>
                  <a:pt x="2607" y="81681"/>
                </a:cubicBezTo>
              </a:path>
            </a:pathLst>
          </a:custGeom>
          <a:solidFill>
            <a:schemeClr val="bg1">
              <a:lumMod val="95000"/>
            </a:schemeClr>
          </a:solidFill>
          <a:ln w="9525">
            <a:solidFill>
              <a:schemeClr val="bg1"/>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text, scene, way, black&#10;&#10;Description automatically generated">
            <a:extLst>
              <a:ext uri="{FF2B5EF4-FFF2-40B4-BE49-F238E27FC236}">
                <a16:creationId xmlns:a16="http://schemas.microsoft.com/office/drawing/2014/main" id="{9B0C7726-6E0B-4D64-91CC-D71E2F7E861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835886" y="2733231"/>
            <a:ext cx="6340120" cy="2310063"/>
          </a:xfrm>
          <a:prstGeom prst="rect">
            <a:avLst/>
          </a:prstGeom>
        </p:spPr>
      </p:pic>
      <p:sp>
        <p:nvSpPr>
          <p:cNvPr id="17" name="Rectangle 16">
            <a:extLst>
              <a:ext uri="{FF2B5EF4-FFF2-40B4-BE49-F238E27FC236}">
                <a16:creationId xmlns:a16="http://schemas.microsoft.com/office/drawing/2014/main" id="{494A616A-F847-4E15-A6F6-3085DBDE942D}"/>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CFE5D4B7-65BD-444D-A859-E86BADFF8232}"/>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Footer Placeholder 4">
            <a:extLst>
              <a:ext uri="{FF2B5EF4-FFF2-40B4-BE49-F238E27FC236}">
                <a16:creationId xmlns:a16="http://schemas.microsoft.com/office/drawing/2014/main" id="{DC53F7F1-E3EE-4EA0-AACA-9D17515D1498}"/>
              </a:ext>
            </a:extLst>
          </p:cNvPr>
          <p:cNvSpPr>
            <a:spLocks noGrp="1"/>
          </p:cNvSpPr>
          <p:nvPr>
            <p:ph type="ftr" sz="quarter" idx="11"/>
          </p:nvPr>
        </p:nvSpPr>
        <p:spPr>
          <a:xfrm>
            <a:off x="3686184" y="6459785"/>
            <a:ext cx="5156157" cy="365125"/>
          </a:xfrm>
        </p:spPr>
        <p:txBody>
          <a:bodyPr/>
          <a:lstStyle/>
          <a:p>
            <a:r>
              <a:rPr lang="en-US" dirty="0"/>
              <a:t>NCHRP  08-113: Integrating Effective Transportation Performance, Risk and Asset Management Practices</a:t>
            </a:r>
          </a:p>
        </p:txBody>
      </p:sp>
      <p:sp>
        <p:nvSpPr>
          <p:cNvPr id="6" name="Slide Number Placeholder 5">
            <a:extLst>
              <a:ext uri="{FF2B5EF4-FFF2-40B4-BE49-F238E27FC236}">
                <a16:creationId xmlns:a16="http://schemas.microsoft.com/office/drawing/2014/main" id="{9AA5BB2B-FAC6-46B9-8DC4-5920F86DF1C9}"/>
              </a:ext>
            </a:extLst>
          </p:cNvPr>
          <p:cNvSpPr>
            <a:spLocks noGrp="1"/>
          </p:cNvSpPr>
          <p:nvPr>
            <p:ph type="sldNum" sz="quarter" idx="12"/>
          </p:nvPr>
        </p:nvSpPr>
        <p:spPr/>
        <p:txBody>
          <a:bodyPr/>
          <a:lstStyle/>
          <a:p>
            <a:fld id="{0640CE6C-0A1C-4EED-AC52-82177AA09F4C}" type="slidenum">
              <a:rPr lang="en-US" smtClean="0"/>
              <a:pPr/>
              <a:t>10</a:t>
            </a:fld>
            <a:endParaRPr lang="en-US" dirty="0"/>
          </a:p>
        </p:txBody>
      </p:sp>
      <p:sp>
        <p:nvSpPr>
          <p:cNvPr id="13" name="Title 1">
            <a:extLst>
              <a:ext uri="{FF2B5EF4-FFF2-40B4-BE49-F238E27FC236}">
                <a16:creationId xmlns:a16="http://schemas.microsoft.com/office/drawing/2014/main" id="{2EBAF4E9-9438-420D-923A-CD27D3959B77}"/>
              </a:ext>
            </a:extLst>
          </p:cNvPr>
          <p:cNvSpPr>
            <a:spLocks noGrp="1"/>
          </p:cNvSpPr>
          <p:nvPr>
            <p:ph type="title" idx="4294967295"/>
          </p:nvPr>
        </p:nvSpPr>
        <p:spPr>
          <a:xfrm>
            <a:off x="482596" y="-212695"/>
            <a:ext cx="10515600" cy="1325562"/>
          </a:xfrm>
        </p:spPr>
        <p:txBody>
          <a:bodyPr vert="horz" lIns="91440" tIns="45720" rIns="91440" bIns="45720" rtlCol="0" anchor="b">
            <a:normAutofit/>
          </a:bodyPr>
          <a:lstStyle/>
          <a:p>
            <a:pPr>
              <a:lnSpc>
                <a:spcPct val="90000"/>
              </a:lnSpc>
            </a:pPr>
            <a:r>
              <a:rPr lang="en-US" sz="3200" dirty="0">
                <a:solidFill>
                  <a:schemeClr val="accent2"/>
                </a:solidFill>
                <a:latin typeface="+mn-lt"/>
              </a:rPr>
              <a:t>Developing an Integration Roadmap</a:t>
            </a:r>
          </a:p>
        </p:txBody>
      </p:sp>
      <p:sp>
        <p:nvSpPr>
          <p:cNvPr id="14" name="Content Placeholder 2">
            <a:extLst>
              <a:ext uri="{FF2B5EF4-FFF2-40B4-BE49-F238E27FC236}">
                <a16:creationId xmlns:a16="http://schemas.microsoft.com/office/drawing/2014/main" id="{22794492-5D74-4CF1-A5A0-41E4EE57EA3B}"/>
              </a:ext>
            </a:extLst>
          </p:cNvPr>
          <p:cNvSpPr>
            <a:spLocks noGrp="1"/>
          </p:cNvSpPr>
          <p:nvPr>
            <p:ph idx="4294967295"/>
          </p:nvPr>
        </p:nvSpPr>
        <p:spPr>
          <a:xfrm>
            <a:off x="567159" y="1557445"/>
            <a:ext cx="10346474" cy="1118152"/>
          </a:xfrm>
        </p:spPr>
        <p:txBody>
          <a:bodyPr>
            <a:normAutofit/>
          </a:bodyPr>
          <a:lstStyle/>
          <a:p>
            <a:pPr marL="53975" lvl="1" indent="0">
              <a:buClr>
                <a:srgbClr val="EDB798"/>
              </a:buClr>
              <a:buNone/>
            </a:pPr>
            <a:r>
              <a:rPr lang="en-US" sz="2400" dirty="0">
                <a:solidFill>
                  <a:schemeClr val="tx2">
                    <a:lumMod val="75000"/>
                  </a:schemeClr>
                </a:solidFill>
              </a:rPr>
              <a:t>Making observations of challenges and opportunities from maturity assessment actionable and trackable.</a:t>
            </a:r>
          </a:p>
        </p:txBody>
      </p:sp>
      <p:sp>
        <p:nvSpPr>
          <p:cNvPr id="21" name="Date Placeholder 3">
            <a:extLst>
              <a:ext uri="{FF2B5EF4-FFF2-40B4-BE49-F238E27FC236}">
                <a16:creationId xmlns:a16="http://schemas.microsoft.com/office/drawing/2014/main" id="{C84F6E6D-D930-42D1-8074-705DE4CBEA18}"/>
              </a:ext>
            </a:extLst>
          </p:cNvPr>
          <p:cNvSpPr>
            <a:spLocks noGrp="1"/>
          </p:cNvSpPr>
          <p:nvPr>
            <p:ph type="dt" sz="half" idx="10"/>
          </p:nvPr>
        </p:nvSpPr>
        <p:spPr>
          <a:xfrm>
            <a:off x="1097280" y="6459785"/>
            <a:ext cx="2472271" cy="365125"/>
          </a:xfrm>
        </p:spPr>
        <p:txBody>
          <a:bodyPr/>
          <a:lstStyle>
            <a:lvl1pPr>
              <a:defRPr/>
            </a:lvl1pPr>
          </a:lstStyle>
          <a:p>
            <a:r>
              <a:rPr lang="en-US" dirty="0"/>
              <a:t>April 2021</a:t>
            </a:r>
          </a:p>
        </p:txBody>
      </p:sp>
      <p:sp>
        <p:nvSpPr>
          <p:cNvPr id="2" name="Rectangle 1">
            <a:extLst>
              <a:ext uri="{FF2B5EF4-FFF2-40B4-BE49-F238E27FC236}">
                <a16:creationId xmlns:a16="http://schemas.microsoft.com/office/drawing/2014/main" id="{BC49984E-0B1A-4228-B2E2-E59510666490}"/>
              </a:ext>
            </a:extLst>
          </p:cNvPr>
          <p:cNvSpPr/>
          <p:nvPr/>
        </p:nvSpPr>
        <p:spPr>
          <a:xfrm>
            <a:off x="482596" y="2426731"/>
            <a:ext cx="5466791" cy="3293209"/>
          </a:xfrm>
          <a:prstGeom prst="rect">
            <a:avLst/>
          </a:prstGeom>
        </p:spPr>
        <p:txBody>
          <a:bodyPr wrap="square">
            <a:spAutoFit/>
          </a:bodyPr>
          <a:lstStyle/>
          <a:p>
            <a:pPr marL="53975" lvl="1" indent="0">
              <a:buClr>
                <a:srgbClr val="EDB798"/>
              </a:buClr>
              <a:buNone/>
            </a:pPr>
            <a:r>
              <a:rPr lang="en-US" sz="2400" dirty="0">
                <a:solidFill>
                  <a:schemeClr val="tx2">
                    <a:lumMod val="75000"/>
                  </a:schemeClr>
                </a:solidFill>
              </a:rPr>
              <a:t>Roadmap development includes:</a:t>
            </a:r>
          </a:p>
          <a:p>
            <a:pPr marL="53975" lvl="1" indent="0">
              <a:buClr>
                <a:srgbClr val="EDB798"/>
              </a:buClr>
              <a:buNone/>
            </a:pPr>
            <a:endParaRPr lang="en-US" sz="2400" dirty="0">
              <a:solidFill>
                <a:schemeClr val="tx2">
                  <a:lumMod val="75000"/>
                </a:schemeClr>
              </a:solidFill>
            </a:endParaRPr>
          </a:p>
          <a:p>
            <a:pPr marL="347663" lvl="1" indent="-293688">
              <a:buClr>
                <a:schemeClr val="accent2"/>
              </a:buClr>
              <a:buFont typeface="Wingdings" panose="05000000000000000000" pitchFamily="2" charset="2"/>
              <a:buChar char="§"/>
            </a:pPr>
            <a:r>
              <a:rPr lang="en-US" sz="2000" b="1" spc="-50" dirty="0">
                <a:solidFill>
                  <a:schemeClr val="accent2">
                    <a:lumMod val="75000"/>
                  </a:schemeClr>
                </a:solidFill>
                <a:latin typeface="+mj-lt"/>
              </a:rPr>
              <a:t>Vision statement </a:t>
            </a:r>
            <a:r>
              <a:rPr lang="en-US" sz="2000" dirty="0">
                <a:solidFill>
                  <a:schemeClr val="tx2">
                    <a:lumMod val="75000"/>
                  </a:schemeClr>
                </a:solidFill>
              </a:rPr>
              <a:t>consistent with enterprise strategic direction</a:t>
            </a:r>
          </a:p>
          <a:p>
            <a:pPr marL="347663" lvl="1" indent="-293688">
              <a:buClr>
                <a:schemeClr val="accent2"/>
              </a:buClr>
              <a:buFont typeface="Wingdings" panose="05000000000000000000" pitchFamily="2" charset="2"/>
              <a:buChar char="§"/>
            </a:pPr>
            <a:r>
              <a:rPr lang="en-US" sz="2000" dirty="0">
                <a:solidFill>
                  <a:schemeClr val="tx2">
                    <a:lumMod val="75000"/>
                  </a:schemeClr>
                </a:solidFill>
              </a:rPr>
              <a:t>Time-bound </a:t>
            </a:r>
            <a:r>
              <a:rPr lang="en-US" sz="2000" b="1" spc="-50" dirty="0">
                <a:solidFill>
                  <a:schemeClr val="accent2">
                    <a:lumMod val="75000"/>
                  </a:schemeClr>
                </a:solidFill>
                <a:latin typeface="+mj-lt"/>
              </a:rPr>
              <a:t>goals</a:t>
            </a:r>
            <a:r>
              <a:rPr lang="en-US" sz="2000" dirty="0">
                <a:solidFill>
                  <a:schemeClr val="tx2">
                    <a:lumMod val="75000"/>
                  </a:schemeClr>
                </a:solidFill>
              </a:rPr>
              <a:t> that break down the vision into actionable components</a:t>
            </a:r>
          </a:p>
          <a:p>
            <a:pPr marL="347663" lvl="1" indent="-293688">
              <a:buClr>
                <a:schemeClr val="accent2"/>
              </a:buClr>
              <a:buFont typeface="Wingdings" panose="05000000000000000000" pitchFamily="2" charset="2"/>
              <a:buChar char="§"/>
            </a:pPr>
            <a:r>
              <a:rPr lang="en-US" sz="2000" b="1" spc="-50" dirty="0">
                <a:solidFill>
                  <a:schemeClr val="accent2">
                    <a:lumMod val="75000"/>
                  </a:schemeClr>
                </a:solidFill>
                <a:latin typeface="+mj-lt"/>
              </a:rPr>
              <a:t>Strategies</a:t>
            </a:r>
            <a:r>
              <a:rPr lang="en-US" sz="2000" dirty="0">
                <a:solidFill>
                  <a:schemeClr val="tx2">
                    <a:lumMod val="75000"/>
                  </a:schemeClr>
                </a:solidFill>
              </a:rPr>
              <a:t> and an </a:t>
            </a:r>
            <a:r>
              <a:rPr lang="en-US" sz="2000" b="1" spc="-50" dirty="0">
                <a:solidFill>
                  <a:schemeClr val="accent2">
                    <a:lumMod val="75000"/>
                  </a:schemeClr>
                </a:solidFill>
                <a:latin typeface="+mj-lt"/>
              </a:rPr>
              <a:t>action</a:t>
            </a:r>
            <a:r>
              <a:rPr lang="en-US" sz="2000" dirty="0">
                <a:solidFill>
                  <a:schemeClr val="tx2">
                    <a:lumMod val="75000"/>
                  </a:schemeClr>
                </a:solidFill>
              </a:rPr>
              <a:t> </a:t>
            </a:r>
            <a:r>
              <a:rPr lang="en-US" sz="2000" b="1" spc="-50" dirty="0">
                <a:solidFill>
                  <a:schemeClr val="accent2">
                    <a:lumMod val="75000"/>
                  </a:schemeClr>
                </a:solidFill>
                <a:latin typeface="+mj-lt"/>
              </a:rPr>
              <a:t>plan</a:t>
            </a:r>
            <a:r>
              <a:rPr lang="en-US" sz="2000" dirty="0">
                <a:solidFill>
                  <a:schemeClr val="tx2">
                    <a:lumMod val="75000"/>
                  </a:schemeClr>
                </a:solidFill>
              </a:rPr>
              <a:t> that achieve those goals</a:t>
            </a:r>
          </a:p>
          <a:p>
            <a:pPr marL="347663" lvl="1" indent="-293688">
              <a:buClr>
                <a:schemeClr val="accent2"/>
              </a:buClr>
              <a:buFont typeface="Wingdings" panose="05000000000000000000" pitchFamily="2" charset="2"/>
              <a:buChar char="§"/>
            </a:pPr>
            <a:r>
              <a:rPr lang="en-US" sz="2000" dirty="0">
                <a:solidFill>
                  <a:schemeClr val="tx2">
                    <a:lumMod val="75000"/>
                  </a:schemeClr>
                </a:solidFill>
              </a:rPr>
              <a:t>Clear strategy to </a:t>
            </a:r>
            <a:r>
              <a:rPr lang="en-US" sz="2000" b="1" spc="-50" dirty="0">
                <a:solidFill>
                  <a:schemeClr val="accent2">
                    <a:lumMod val="75000"/>
                  </a:schemeClr>
                </a:solidFill>
                <a:latin typeface="+mj-lt"/>
              </a:rPr>
              <a:t>evaluate</a:t>
            </a:r>
            <a:r>
              <a:rPr lang="en-US" sz="2000" dirty="0">
                <a:solidFill>
                  <a:schemeClr val="tx2">
                    <a:lumMod val="75000"/>
                  </a:schemeClr>
                </a:solidFill>
              </a:rPr>
              <a:t> progress, re-assess maturity and </a:t>
            </a:r>
            <a:r>
              <a:rPr lang="en-US" sz="2000" b="1" spc="-50" dirty="0">
                <a:solidFill>
                  <a:schemeClr val="accent2">
                    <a:lumMod val="75000"/>
                  </a:schemeClr>
                </a:solidFill>
                <a:latin typeface="+mj-lt"/>
              </a:rPr>
              <a:t>optimize</a:t>
            </a:r>
            <a:r>
              <a:rPr lang="en-US" sz="2000" dirty="0">
                <a:solidFill>
                  <a:schemeClr val="tx2">
                    <a:lumMod val="75000"/>
                  </a:schemeClr>
                </a:solidFill>
              </a:rPr>
              <a:t> efforts</a:t>
            </a:r>
          </a:p>
        </p:txBody>
      </p:sp>
      <p:sp>
        <p:nvSpPr>
          <p:cNvPr id="16" name="TextBox 15">
            <a:extLst>
              <a:ext uri="{FF2B5EF4-FFF2-40B4-BE49-F238E27FC236}">
                <a16:creationId xmlns:a16="http://schemas.microsoft.com/office/drawing/2014/main" id="{EF02AC10-4347-432B-B3E2-82B064AE00BF}"/>
              </a:ext>
            </a:extLst>
          </p:cNvPr>
          <p:cNvSpPr txBox="1"/>
          <p:nvPr/>
        </p:nvSpPr>
        <p:spPr>
          <a:xfrm>
            <a:off x="6327454" y="2503294"/>
            <a:ext cx="736099" cy="261610"/>
          </a:xfrm>
          <a:prstGeom prst="rect">
            <a:avLst/>
          </a:prstGeom>
          <a:noFill/>
        </p:spPr>
        <p:txBody>
          <a:bodyPr wrap="none" rtlCol="0">
            <a:spAutoFit/>
          </a:bodyPr>
          <a:lstStyle/>
          <a:p>
            <a:r>
              <a:rPr lang="en-US" sz="1100" b="1" dirty="0">
                <a:solidFill>
                  <a:srgbClr val="1D3A85"/>
                </a:solidFill>
                <a:latin typeface="HelveticaNeueLT Std Med Cn" panose="020B0806040702040204" pitchFamily="34" charset="0"/>
              </a:rPr>
              <a:t>OPTIMIZE</a:t>
            </a:r>
          </a:p>
        </p:txBody>
      </p:sp>
      <p:sp>
        <p:nvSpPr>
          <p:cNvPr id="19" name="Rectangle 18">
            <a:extLst>
              <a:ext uri="{FF2B5EF4-FFF2-40B4-BE49-F238E27FC236}">
                <a16:creationId xmlns:a16="http://schemas.microsoft.com/office/drawing/2014/main" id="{F31339D8-1E8C-4648-9E3C-24DB6E3EC112}"/>
              </a:ext>
            </a:extLst>
          </p:cNvPr>
          <p:cNvSpPr/>
          <p:nvPr/>
        </p:nvSpPr>
        <p:spPr>
          <a:xfrm>
            <a:off x="11080885" y="3917138"/>
            <a:ext cx="854684" cy="155903"/>
          </a:xfrm>
          <a:prstGeom prst="rect">
            <a:avLst/>
          </a:prstGeom>
          <a:solidFill>
            <a:srgbClr val="EAE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A91E202-291E-4E23-B9C6-DDA176E663BC}"/>
              </a:ext>
            </a:extLst>
          </p:cNvPr>
          <p:cNvSpPr txBox="1"/>
          <p:nvPr/>
        </p:nvSpPr>
        <p:spPr>
          <a:xfrm>
            <a:off x="11219240" y="3884841"/>
            <a:ext cx="577402" cy="261610"/>
          </a:xfrm>
          <a:prstGeom prst="rect">
            <a:avLst/>
          </a:prstGeom>
          <a:noFill/>
        </p:spPr>
        <p:txBody>
          <a:bodyPr wrap="none" rtlCol="0">
            <a:spAutoFit/>
          </a:bodyPr>
          <a:lstStyle/>
          <a:p>
            <a:r>
              <a:rPr lang="en-US" sz="1100" b="1" dirty="0">
                <a:solidFill>
                  <a:srgbClr val="1D3A85"/>
                </a:solidFill>
                <a:latin typeface="HelveticaNeueLT Std Med Cn" panose="020B0806040702040204" pitchFamily="34" charset="0"/>
              </a:rPr>
              <a:t>VISION</a:t>
            </a:r>
          </a:p>
        </p:txBody>
      </p:sp>
      <p:sp>
        <p:nvSpPr>
          <p:cNvPr id="23" name="Rectangle 22">
            <a:extLst>
              <a:ext uri="{FF2B5EF4-FFF2-40B4-BE49-F238E27FC236}">
                <a16:creationId xmlns:a16="http://schemas.microsoft.com/office/drawing/2014/main" id="{5554245A-94F6-487E-9FED-47A85C19D779}"/>
              </a:ext>
            </a:extLst>
          </p:cNvPr>
          <p:cNvSpPr/>
          <p:nvPr/>
        </p:nvSpPr>
        <p:spPr>
          <a:xfrm>
            <a:off x="9631893" y="3811962"/>
            <a:ext cx="493237" cy="126161"/>
          </a:xfrm>
          <a:prstGeom prst="rect">
            <a:avLst/>
          </a:prstGeom>
          <a:solidFill>
            <a:srgbClr val="EAE5DB"/>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CAA38A7-330C-4F7A-A2B6-7863D32D6C76}"/>
              </a:ext>
            </a:extLst>
          </p:cNvPr>
          <p:cNvSpPr txBox="1"/>
          <p:nvPr/>
        </p:nvSpPr>
        <p:spPr>
          <a:xfrm>
            <a:off x="9668351" y="3787484"/>
            <a:ext cx="418628" cy="169277"/>
          </a:xfrm>
          <a:prstGeom prst="rect">
            <a:avLst/>
          </a:prstGeom>
          <a:noFill/>
        </p:spPr>
        <p:txBody>
          <a:bodyPr wrap="square" lIns="0" tIns="0" rIns="0" bIns="0" rtlCol="0">
            <a:spAutoFit/>
          </a:bodyPr>
          <a:lstStyle/>
          <a:p>
            <a:r>
              <a:rPr lang="en-US" sz="1100" b="1" dirty="0">
                <a:solidFill>
                  <a:srgbClr val="1D3A85"/>
                </a:solidFill>
                <a:latin typeface="HelveticaNeueLT Std Med Cn" panose="020B0806040702040204" pitchFamily="34" charset="0"/>
              </a:rPr>
              <a:t>GOALS</a:t>
            </a:r>
          </a:p>
        </p:txBody>
      </p:sp>
      <p:sp>
        <p:nvSpPr>
          <p:cNvPr id="25" name="Rectangle 24">
            <a:extLst>
              <a:ext uri="{FF2B5EF4-FFF2-40B4-BE49-F238E27FC236}">
                <a16:creationId xmlns:a16="http://schemas.microsoft.com/office/drawing/2014/main" id="{DFBCBBB3-3465-4A47-8206-EA1890950760}"/>
              </a:ext>
            </a:extLst>
          </p:cNvPr>
          <p:cNvSpPr/>
          <p:nvPr/>
        </p:nvSpPr>
        <p:spPr>
          <a:xfrm>
            <a:off x="8754691" y="2694902"/>
            <a:ext cx="854684" cy="155903"/>
          </a:xfrm>
          <a:prstGeom prst="rect">
            <a:avLst/>
          </a:prstGeom>
          <a:solidFill>
            <a:srgbClr val="EAE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7E77BC5-9B3E-47DB-B21C-E4246C86FD1C}"/>
              </a:ext>
            </a:extLst>
          </p:cNvPr>
          <p:cNvSpPr txBox="1"/>
          <p:nvPr/>
        </p:nvSpPr>
        <p:spPr>
          <a:xfrm>
            <a:off x="8730494" y="2658357"/>
            <a:ext cx="776175" cy="261610"/>
          </a:xfrm>
          <a:prstGeom prst="rect">
            <a:avLst/>
          </a:prstGeom>
          <a:noFill/>
        </p:spPr>
        <p:txBody>
          <a:bodyPr wrap="square" rtlCol="0">
            <a:spAutoFit/>
          </a:bodyPr>
          <a:lstStyle/>
          <a:p>
            <a:r>
              <a:rPr lang="en-US" sz="1100" b="1" dirty="0">
                <a:solidFill>
                  <a:srgbClr val="1D3A85"/>
                </a:solidFill>
                <a:latin typeface="HelveticaNeueLT Std Med Cn" panose="020B0806040702040204" pitchFamily="34" charset="0"/>
              </a:rPr>
              <a:t>EVALUATE</a:t>
            </a:r>
          </a:p>
        </p:txBody>
      </p:sp>
      <p:sp>
        <p:nvSpPr>
          <p:cNvPr id="27" name="Rectangle 26">
            <a:extLst>
              <a:ext uri="{FF2B5EF4-FFF2-40B4-BE49-F238E27FC236}">
                <a16:creationId xmlns:a16="http://schemas.microsoft.com/office/drawing/2014/main" id="{11F59657-2F7A-42F0-8FC1-22C0ED74A900}"/>
              </a:ext>
            </a:extLst>
          </p:cNvPr>
          <p:cNvSpPr/>
          <p:nvPr/>
        </p:nvSpPr>
        <p:spPr>
          <a:xfrm>
            <a:off x="6851557" y="3156943"/>
            <a:ext cx="778173" cy="137647"/>
          </a:xfrm>
          <a:prstGeom prst="rect">
            <a:avLst/>
          </a:prstGeom>
          <a:solidFill>
            <a:srgbClr val="EAE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C0544A2-C637-45B2-9411-4073BAB5C7D3}"/>
              </a:ext>
            </a:extLst>
          </p:cNvPr>
          <p:cNvSpPr txBox="1"/>
          <p:nvPr/>
        </p:nvSpPr>
        <p:spPr>
          <a:xfrm>
            <a:off x="6896930" y="3145165"/>
            <a:ext cx="774251" cy="169277"/>
          </a:xfrm>
          <a:prstGeom prst="rect">
            <a:avLst/>
          </a:prstGeom>
          <a:noFill/>
        </p:spPr>
        <p:txBody>
          <a:bodyPr wrap="none" lIns="0" tIns="0" rIns="0" bIns="0" rtlCol="0">
            <a:spAutoFit/>
          </a:bodyPr>
          <a:lstStyle/>
          <a:p>
            <a:r>
              <a:rPr lang="en-US" sz="1100" b="1" dirty="0">
                <a:solidFill>
                  <a:srgbClr val="1D3A85"/>
                </a:solidFill>
                <a:latin typeface="HelveticaNeueLT Std Med Cn" panose="020B0806040702040204" pitchFamily="34" charset="0"/>
              </a:rPr>
              <a:t>ACTION PLAN</a:t>
            </a:r>
          </a:p>
        </p:txBody>
      </p:sp>
      <p:grpSp>
        <p:nvGrpSpPr>
          <p:cNvPr id="29" name="Group 28">
            <a:extLst>
              <a:ext uri="{FF2B5EF4-FFF2-40B4-BE49-F238E27FC236}">
                <a16:creationId xmlns:a16="http://schemas.microsoft.com/office/drawing/2014/main" id="{BAA9AE7B-8C19-4A8D-BCBA-1B73E836AE6D}"/>
              </a:ext>
            </a:extLst>
          </p:cNvPr>
          <p:cNvGrpSpPr/>
          <p:nvPr/>
        </p:nvGrpSpPr>
        <p:grpSpPr>
          <a:xfrm>
            <a:off x="8788370" y="2883810"/>
            <a:ext cx="718299" cy="274764"/>
            <a:chOff x="8804364" y="2990032"/>
            <a:chExt cx="718299" cy="274764"/>
          </a:xfrm>
        </p:grpSpPr>
        <p:sp>
          <p:nvSpPr>
            <p:cNvPr id="54" name="Oval 53">
              <a:extLst>
                <a:ext uri="{FF2B5EF4-FFF2-40B4-BE49-F238E27FC236}">
                  <a16:creationId xmlns:a16="http://schemas.microsoft.com/office/drawing/2014/main" id="{B7BD5F8F-84C6-4668-B324-4884F6079979}"/>
                </a:ext>
              </a:extLst>
            </p:cNvPr>
            <p:cNvSpPr/>
            <p:nvPr/>
          </p:nvSpPr>
          <p:spPr>
            <a:xfrm>
              <a:off x="9154713" y="3174802"/>
              <a:ext cx="367950" cy="89994"/>
            </a:xfrm>
            <a:prstGeom prst="ellipse">
              <a:avLst/>
            </a:prstGeom>
            <a:noFill/>
            <a:ln>
              <a:solidFill>
                <a:srgbClr val="E2DB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8A6698F-66FA-4095-A256-D9445B070ED8}"/>
                </a:ext>
              </a:extLst>
            </p:cNvPr>
            <p:cNvSpPr/>
            <p:nvPr/>
          </p:nvSpPr>
          <p:spPr>
            <a:xfrm>
              <a:off x="9261805" y="3203180"/>
              <a:ext cx="157075" cy="45719"/>
            </a:xfrm>
            <a:prstGeom prst="ellipse">
              <a:avLst/>
            </a:prstGeom>
            <a:solidFill>
              <a:srgbClr val="E9E20F"/>
            </a:solidFill>
            <a:ln w="3175">
              <a:solidFill>
                <a:srgbClr val="E2DB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A71322ED-4CCC-4732-831F-684F0639067E}"/>
                </a:ext>
              </a:extLst>
            </p:cNvPr>
            <p:cNvCxnSpPr>
              <a:cxnSpLocks/>
            </p:cNvCxnSpPr>
            <p:nvPr/>
          </p:nvCxnSpPr>
          <p:spPr>
            <a:xfrm>
              <a:off x="8804364" y="2990032"/>
              <a:ext cx="544394" cy="0"/>
            </a:xfrm>
            <a:prstGeom prst="line">
              <a:avLst/>
            </a:prstGeom>
            <a:ln w="19050">
              <a:solidFill>
                <a:srgbClr val="3F5175"/>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FD513B4-B0A8-4B29-B2BE-A86A614E625F}"/>
                </a:ext>
              </a:extLst>
            </p:cNvPr>
            <p:cNvCxnSpPr>
              <a:cxnSpLocks/>
              <a:stCxn id="55" idx="0"/>
            </p:cNvCxnSpPr>
            <p:nvPr/>
          </p:nvCxnSpPr>
          <p:spPr>
            <a:xfrm flipV="1">
              <a:off x="9340343" y="2990032"/>
              <a:ext cx="0" cy="213148"/>
            </a:xfrm>
            <a:prstGeom prst="line">
              <a:avLst/>
            </a:prstGeom>
            <a:ln w="19050">
              <a:solidFill>
                <a:srgbClr val="3F5175"/>
              </a:solidFill>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FB9403D3-9E75-48AD-8574-E82D31DD0619}"/>
              </a:ext>
            </a:extLst>
          </p:cNvPr>
          <p:cNvSpPr/>
          <p:nvPr/>
        </p:nvSpPr>
        <p:spPr>
          <a:xfrm>
            <a:off x="7499256" y="3864029"/>
            <a:ext cx="367950" cy="89994"/>
          </a:xfrm>
          <a:prstGeom prst="ellipse">
            <a:avLst/>
          </a:prstGeom>
          <a:noFill/>
          <a:ln>
            <a:solidFill>
              <a:srgbClr val="E2DB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D24C1A5-32D4-4196-B45D-11F298BBB61C}"/>
              </a:ext>
            </a:extLst>
          </p:cNvPr>
          <p:cNvSpPr/>
          <p:nvPr/>
        </p:nvSpPr>
        <p:spPr>
          <a:xfrm>
            <a:off x="7606348" y="3892407"/>
            <a:ext cx="157075" cy="45719"/>
          </a:xfrm>
          <a:prstGeom prst="ellipse">
            <a:avLst/>
          </a:prstGeom>
          <a:solidFill>
            <a:srgbClr val="E9E20F"/>
          </a:solidFill>
          <a:ln w="3175">
            <a:solidFill>
              <a:srgbClr val="E2DB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934740D4-5FE2-46DB-BD37-F9D5674C6FF2}"/>
              </a:ext>
            </a:extLst>
          </p:cNvPr>
          <p:cNvCxnSpPr>
            <a:cxnSpLocks/>
          </p:cNvCxnSpPr>
          <p:nvPr/>
        </p:nvCxnSpPr>
        <p:spPr>
          <a:xfrm>
            <a:off x="6885830" y="3301998"/>
            <a:ext cx="799055" cy="0"/>
          </a:xfrm>
          <a:prstGeom prst="line">
            <a:avLst/>
          </a:prstGeom>
          <a:ln w="19050">
            <a:solidFill>
              <a:srgbClr val="3F517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E570F59-7977-438F-9B08-99A525CE2CED}"/>
              </a:ext>
            </a:extLst>
          </p:cNvPr>
          <p:cNvCxnSpPr>
            <a:cxnSpLocks/>
            <a:stCxn id="31" idx="0"/>
          </p:cNvCxnSpPr>
          <p:nvPr/>
        </p:nvCxnSpPr>
        <p:spPr>
          <a:xfrm flipV="1">
            <a:off x="7684886" y="3301998"/>
            <a:ext cx="0" cy="590409"/>
          </a:xfrm>
          <a:prstGeom prst="line">
            <a:avLst/>
          </a:prstGeom>
          <a:ln w="19050">
            <a:solidFill>
              <a:srgbClr val="3F5175"/>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01E65756-629D-40E6-96AF-6B31372C508B}"/>
              </a:ext>
            </a:extLst>
          </p:cNvPr>
          <p:cNvSpPr/>
          <p:nvPr/>
        </p:nvSpPr>
        <p:spPr>
          <a:xfrm>
            <a:off x="9434625" y="4351522"/>
            <a:ext cx="367950" cy="89994"/>
          </a:xfrm>
          <a:prstGeom prst="ellipse">
            <a:avLst/>
          </a:prstGeom>
          <a:noFill/>
          <a:ln>
            <a:solidFill>
              <a:srgbClr val="E2DB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DDFFD64-45B4-424F-B06F-CC98F9A9FB59}"/>
              </a:ext>
            </a:extLst>
          </p:cNvPr>
          <p:cNvSpPr/>
          <p:nvPr/>
        </p:nvSpPr>
        <p:spPr>
          <a:xfrm>
            <a:off x="9541717" y="4379900"/>
            <a:ext cx="157075" cy="45719"/>
          </a:xfrm>
          <a:prstGeom prst="ellipse">
            <a:avLst/>
          </a:prstGeom>
          <a:solidFill>
            <a:srgbClr val="E9E20F"/>
          </a:solidFill>
          <a:ln w="3175">
            <a:solidFill>
              <a:srgbClr val="E2DB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E4AF29B-E745-4036-A970-44069B0555E2}"/>
              </a:ext>
            </a:extLst>
          </p:cNvPr>
          <p:cNvSpPr/>
          <p:nvPr/>
        </p:nvSpPr>
        <p:spPr>
          <a:xfrm>
            <a:off x="11058638" y="4540789"/>
            <a:ext cx="367950" cy="89994"/>
          </a:xfrm>
          <a:prstGeom prst="ellipse">
            <a:avLst/>
          </a:prstGeom>
          <a:noFill/>
          <a:ln>
            <a:solidFill>
              <a:srgbClr val="E2DB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4D02A945-6EAA-4F2E-A9B3-7CC155B5BD64}"/>
              </a:ext>
            </a:extLst>
          </p:cNvPr>
          <p:cNvSpPr/>
          <p:nvPr/>
        </p:nvSpPr>
        <p:spPr>
          <a:xfrm>
            <a:off x="11165730" y="4569167"/>
            <a:ext cx="157075" cy="45719"/>
          </a:xfrm>
          <a:prstGeom prst="ellipse">
            <a:avLst/>
          </a:prstGeom>
          <a:solidFill>
            <a:srgbClr val="E9E20F"/>
          </a:solidFill>
          <a:ln w="3175">
            <a:solidFill>
              <a:srgbClr val="E2DB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7500346-A186-4D6C-9270-2DD94B5EE2DF}"/>
              </a:ext>
            </a:extLst>
          </p:cNvPr>
          <p:cNvGrpSpPr/>
          <p:nvPr/>
        </p:nvGrpSpPr>
        <p:grpSpPr>
          <a:xfrm>
            <a:off x="6423307" y="2730103"/>
            <a:ext cx="718299" cy="274764"/>
            <a:chOff x="8804364" y="2990032"/>
            <a:chExt cx="718299" cy="274764"/>
          </a:xfrm>
        </p:grpSpPr>
        <p:sp>
          <p:nvSpPr>
            <p:cNvPr id="50" name="Oval 49">
              <a:extLst>
                <a:ext uri="{FF2B5EF4-FFF2-40B4-BE49-F238E27FC236}">
                  <a16:creationId xmlns:a16="http://schemas.microsoft.com/office/drawing/2014/main" id="{30C09927-7F69-4BAA-BD8B-BA2DC248B61C}"/>
                </a:ext>
              </a:extLst>
            </p:cNvPr>
            <p:cNvSpPr/>
            <p:nvPr/>
          </p:nvSpPr>
          <p:spPr>
            <a:xfrm>
              <a:off x="9154713" y="3174802"/>
              <a:ext cx="367950" cy="89994"/>
            </a:xfrm>
            <a:prstGeom prst="ellipse">
              <a:avLst/>
            </a:prstGeom>
            <a:noFill/>
            <a:ln>
              <a:solidFill>
                <a:srgbClr val="E2DB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8A75139-289E-4EF9-92A6-DD990351C532}"/>
                </a:ext>
              </a:extLst>
            </p:cNvPr>
            <p:cNvSpPr/>
            <p:nvPr/>
          </p:nvSpPr>
          <p:spPr>
            <a:xfrm>
              <a:off x="9261805" y="3203180"/>
              <a:ext cx="157075" cy="45719"/>
            </a:xfrm>
            <a:prstGeom prst="ellipse">
              <a:avLst/>
            </a:prstGeom>
            <a:solidFill>
              <a:srgbClr val="E9E20F"/>
            </a:solidFill>
            <a:ln w="3175">
              <a:solidFill>
                <a:srgbClr val="E2DB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E687A9CE-6DCF-4954-BE21-7B61623F6D4A}"/>
                </a:ext>
              </a:extLst>
            </p:cNvPr>
            <p:cNvCxnSpPr>
              <a:cxnSpLocks/>
            </p:cNvCxnSpPr>
            <p:nvPr/>
          </p:nvCxnSpPr>
          <p:spPr>
            <a:xfrm>
              <a:off x="8804364" y="2990032"/>
              <a:ext cx="544394" cy="0"/>
            </a:xfrm>
            <a:prstGeom prst="line">
              <a:avLst/>
            </a:prstGeom>
            <a:ln w="19050">
              <a:solidFill>
                <a:srgbClr val="3F517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0AEF56D-3493-415E-9604-E43C7C4BBF43}"/>
                </a:ext>
              </a:extLst>
            </p:cNvPr>
            <p:cNvCxnSpPr>
              <a:cxnSpLocks/>
              <a:stCxn id="51" idx="0"/>
            </p:cNvCxnSpPr>
            <p:nvPr/>
          </p:nvCxnSpPr>
          <p:spPr>
            <a:xfrm flipV="1">
              <a:off x="9340343" y="2990032"/>
              <a:ext cx="0" cy="213148"/>
            </a:xfrm>
            <a:prstGeom prst="line">
              <a:avLst/>
            </a:prstGeom>
            <a:ln w="19050">
              <a:solidFill>
                <a:srgbClr val="3F5175"/>
              </a:solidFill>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F987E625-0C30-4B7F-A421-0F2EE0AD9CA5}"/>
              </a:ext>
            </a:extLst>
          </p:cNvPr>
          <p:cNvSpPr/>
          <p:nvPr/>
        </p:nvSpPr>
        <p:spPr>
          <a:xfrm>
            <a:off x="6782594" y="3316025"/>
            <a:ext cx="854684" cy="318819"/>
          </a:xfrm>
          <a:prstGeom prst="rect">
            <a:avLst/>
          </a:prstGeom>
          <a:solidFill>
            <a:srgbClr val="EAE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BC1DA9E-A256-49C1-9BE1-75AE715E3559}"/>
              </a:ext>
            </a:extLst>
          </p:cNvPr>
          <p:cNvSpPr/>
          <p:nvPr/>
        </p:nvSpPr>
        <p:spPr>
          <a:xfrm>
            <a:off x="9579639" y="3932264"/>
            <a:ext cx="460045" cy="190575"/>
          </a:xfrm>
          <a:prstGeom prst="rect">
            <a:avLst/>
          </a:prstGeom>
          <a:solidFill>
            <a:srgbClr val="CEC3B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2717418-848F-4823-ACF8-7FF760B1956A}"/>
              </a:ext>
            </a:extLst>
          </p:cNvPr>
          <p:cNvSpPr txBox="1"/>
          <p:nvPr/>
        </p:nvSpPr>
        <p:spPr>
          <a:xfrm>
            <a:off x="6833951" y="3268013"/>
            <a:ext cx="902811" cy="415498"/>
          </a:xfrm>
          <a:prstGeom prst="rect">
            <a:avLst/>
          </a:prstGeom>
          <a:noFill/>
        </p:spPr>
        <p:txBody>
          <a:bodyPr wrap="none" rtlCol="0">
            <a:spAutoFit/>
          </a:bodyPr>
          <a:lstStyle/>
          <a:p>
            <a:r>
              <a:rPr lang="en-US" sz="1050" b="1" spc="-50" dirty="0">
                <a:latin typeface="HelveticaNeueLT Std Cn" panose="020B0506030502030204" pitchFamily="34" charset="0"/>
              </a:rPr>
              <a:t>Milestones</a:t>
            </a:r>
          </a:p>
          <a:p>
            <a:r>
              <a:rPr lang="en-US" sz="1050" b="1" spc="-50" dirty="0">
                <a:latin typeface="HelveticaNeueLT Std Cn" panose="020B0506030502030204" pitchFamily="34" charset="0"/>
              </a:rPr>
              <a:t>Track Progress</a:t>
            </a:r>
          </a:p>
        </p:txBody>
      </p:sp>
      <p:sp>
        <p:nvSpPr>
          <p:cNvPr id="42" name="Rectangle 41">
            <a:extLst>
              <a:ext uri="{FF2B5EF4-FFF2-40B4-BE49-F238E27FC236}">
                <a16:creationId xmlns:a16="http://schemas.microsoft.com/office/drawing/2014/main" id="{E287D141-414B-423A-8D6F-EEFC48364E21}"/>
              </a:ext>
            </a:extLst>
          </p:cNvPr>
          <p:cNvSpPr/>
          <p:nvPr/>
        </p:nvSpPr>
        <p:spPr>
          <a:xfrm>
            <a:off x="9947689" y="3907466"/>
            <a:ext cx="418630" cy="215369"/>
          </a:xfrm>
          <a:prstGeom prst="rect">
            <a:avLst/>
          </a:prstGeom>
          <a:solidFill>
            <a:srgbClr val="EAE5DB"/>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5B5B4C5C-2104-401D-95E9-EE22FC09342C}"/>
              </a:ext>
            </a:extLst>
          </p:cNvPr>
          <p:cNvCxnSpPr>
            <a:cxnSpLocks/>
          </p:cNvCxnSpPr>
          <p:nvPr/>
        </p:nvCxnSpPr>
        <p:spPr>
          <a:xfrm>
            <a:off x="9611976" y="3954023"/>
            <a:ext cx="713726" cy="0"/>
          </a:xfrm>
          <a:prstGeom prst="line">
            <a:avLst/>
          </a:prstGeom>
          <a:ln w="19050">
            <a:solidFill>
              <a:srgbClr val="3F517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65F30D-F752-4222-B704-AC306D7CBA4A}"/>
              </a:ext>
            </a:extLst>
          </p:cNvPr>
          <p:cNvCxnSpPr>
            <a:cxnSpLocks/>
            <a:stCxn id="35" idx="0"/>
          </p:cNvCxnSpPr>
          <p:nvPr/>
        </p:nvCxnSpPr>
        <p:spPr>
          <a:xfrm flipV="1">
            <a:off x="9620255" y="3954023"/>
            <a:ext cx="0" cy="425877"/>
          </a:xfrm>
          <a:prstGeom prst="line">
            <a:avLst/>
          </a:prstGeom>
          <a:ln w="19050">
            <a:solidFill>
              <a:srgbClr val="3F5175"/>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B6FC4E8-1B16-47FE-BAEE-A32B19611465}"/>
              </a:ext>
            </a:extLst>
          </p:cNvPr>
          <p:cNvSpPr txBox="1"/>
          <p:nvPr/>
        </p:nvSpPr>
        <p:spPr>
          <a:xfrm>
            <a:off x="9572960" y="3900072"/>
            <a:ext cx="853119" cy="253916"/>
          </a:xfrm>
          <a:prstGeom prst="rect">
            <a:avLst/>
          </a:prstGeom>
          <a:noFill/>
        </p:spPr>
        <p:txBody>
          <a:bodyPr wrap="none" rtlCol="0">
            <a:spAutoFit/>
          </a:bodyPr>
          <a:lstStyle/>
          <a:p>
            <a:r>
              <a:rPr lang="en-US" sz="1050" b="1" spc="-50" dirty="0">
                <a:latin typeface="HelveticaNeueLT Std Cn" panose="020B0506030502030204" pitchFamily="34" charset="0"/>
              </a:rPr>
              <a:t>Set Objectives</a:t>
            </a:r>
          </a:p>
        </p:txBody>
      </p:sp>
      <p:sp>
        <p:nvSpPr>
          <p:cNvPr id="46" name="Rectangle 45">
            <a:extLst>
              <a:ext uri="{FF2B5EF4-FFF2-40B4-BE49-F238E27FC236}">
                <a16:creationId xmlns:a16="http://schemas.microsoft.com/office/drawing/2014/main" id="{A926B226-EB1C-43C8-A669-5C6B44511FAB}"/>
              </a:ext>
            </a:extLst>
          </p:cNvPr>
          <p:cNvSpPr/>
          <p:nvPr/>
        </p:nvSpPr>
        <p:spPr>
          <a:xfrm>
            <a:off x="11212444" y="4055312"/>
            <a:ext cx="822197" cy="215369"/>
          </a:xfrm>
          <a:prstGeom prst="rect">
            <a:avLst/>
          </a:prstGeom>
          <a:solidFill>
            <a:srgbClr val="EAE5DB"/>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999A58E0-C786-471D-8324-E778E2CD96B3}"/>
              </a:ext>
            </a:extLst>
          </p:cNvPr>
          <p:cNvCxnSpPr>
            <a:cxnSpLocks/>
            <a:stCxn id="37" idx="0"/>
          </p:cNvCxnSpPr>
          <p:nvPr/>
        </p:nvCxnSpPr>
        <p:spPr>
          <a:xfrm flipH="1" flipV="1">
            <a:off x="11242613" y="4098046"/>
            <a:ext cx="1655" cy="471121"/>
          </a:xfrm>
          <a:prstGeom prst="line">
            <a:avLst/>
          </a:prstGeom>
          <a:ln w="19050">
            <a:solidFill>
              <a:srgbClr val="3F517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D78175A-F97F-4FF2-A41E-1FB0001B8B9F}"/>
              </a:ext>
            </a:extLst>
          </p:cNvPr>
          <p:cNvCxnSpPr>
            <a:cxnSpLocks/>
          </p:cNvCxnSpPr>
          <p:nvPr/>
        </p:nvCxnSpPr>
        <p:spPr>
          <a:xfrm>
            <a:off x="11244268" y="4098046"/>
            <a:ext cx="713726" cy="0"/>
          </a:xfrm>
          <a:prstGeom prst="line">
            <a:avLst/>
          </a:prstGeom>
          <a:ln w="19050">
            <a:solidFill>
              <a:srgbClr val="3F5175"/>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1F02019-4889-4A40-BC96-DE7C51AB1593}"/>
              </a:ext>
            </a:extLst>
          </p:cNvPr>
          <p:cNvSpPr txBox="1"/>
          <p:nvPr/>
        </p:nvSpPr>
        <p:spPr>
          <a:xfrm>
            <a:off x="11305641" y="4098046"/>
            <a:ext cx="674865" cy="161583"/>
          </a:xfrm>
          <a:prstGeom prst="rect">
            <a:avLst/>
          </a:prstGeom>
          <a:noFill/>
        </p:spPr>
        <p:txBody>
          <a:bodyPr wrap="none" lIns="0" tIns="0" rIns="0" bIns="0" rtlCol="0">
            <a:spAutoFit/>
          </a:bodyPr>
          <a:lstStyle/>
          <a:p>
            <a:r>
              <a:rPr lang="en-US" sz="1050" b="1" spc="-50" dirty="0">
                <a:latin typeface="HelveticaNeueLT Std Cn" panose="020B0506030502030204" pitchFamily="34" charset="0"/>
              </a:rPr>
              <a:t>Identify Needs</a:t>
            </a:r>
          </a:p>
        </p:txBody>
      </p:sp>
    </p:spTree>
    <p:extLst>
      <p:ext uri="{BB962C8B-B14F-4D97-AF65-F5344CB8AC3E}">
        <p14:creationId xmlns:p14="http://schemas.microsoft.com/office/powerpoint/2010/main" val="1015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CA54D7-BBED-4374-AC8A-797998408BAC}"/>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80E4226D-DAF1-48B8-BC67-C42DC2BF9FC5}"/>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ooter Placeholder 4">
            <a:extLst>
              <a:ext uri="{FF2B5EF4-FFF2-40B4-BE49-F238E27FC236}">
                <a16:creationId xmlns:a16="http://schemas.microsoft.com/office/drawing/2014/main" id="{58E22064-D924-452C-B4A3-27C5DA903FF0}"/>
              </a:ext>
            </a:extLst>
          </p:cNvPr>
          <p:cNvSpPr>
            <a:spLocks noGrp="1"/>
          </p:cNvSpPr>
          <p:nvPr>
            <p:ph type="ftr" sz="quarter" idx="11"/>
          </p:nvPr>
        </p:nvSpPr>
        <p:spPr>
          <a:xfrm>
            <a:off x="3686184" y="6459785"/>
            <a:ext cx="5156157" cy="365125"/>
          </a:xfrm>
        </p:spPr>
        <p:txBody>
          <a:bodyPr/>
          <a:lstStyle/>
          <a:p>
            <a:r>
              <a:rPr lang="en-US" dirty="0"/>
              <a:t>NCHRP  08-113: Integrating Effective Transportation Performance, Risk and Asset Management Practices</a:t>
            </a:r>
          </a:p>
        </p:txBody>
      </p:sp>
      <p:sp>
        <p:nvSpPr>
          <p:cNvPr id="6" name="Slide Number Placeholder 5">
            <a:extLst>
              <a:ext uri="{FF2B5EF4-FFF2-40B4-BE49-F238E27FC236}">
                <a16:creationId xmlns:a16="http://schemas.microsoft.com/office/drawing/2014/main" id="{84DD2430-341F-42E0-81AA-759D4F10E114}"/>
              </a:ext>
            </a:extLst>
          </p:cNvPr>
          <p:cNvSpPr>
            <a:spLocks noGrp="1"/>
          </p:cNvSpPr>
          <p:nvPr>
            <p:ph type="sldNum" sz="quarter" idx="12"/>
          </p:nvPr>
        </p:nvSpPr>
        <p:spPr/>
        <p:txBody>
          <a:bodyPr/>
          <a:lstStyle/>
          <a:p>
            <a:fld id="{0640CE6C-0A1C-4EED-AC52-82177AA09F4C}" type="slidenum">
              <a:rPr lang="en-US" smtClean="0"/>
              <a:pPr/>
              <a:t>11</a:t>
            </a:fld>
            <a:endParaRPr lang="en-US" dirty="0"/>
          </a:p>
        </p:txBody>
      </p:sp>
      <p:sp>
        <p:nvSpPr>
          <p:cNvPr id="9" name="Title 1">
            <a:extLst>
              <a:ext uri="{FF2B5EF4-FFF2-40B4-BE49-F238E27FC236}">
                <a16:creationId xmlns:a16="http://schemas.microsoft.com/office/drawing/2014/main" id="{7CBD5D78-4D42-4187-86BD-C38090F6E9A7}"/>
              </a:ext>
            </a:extLst>
          </p:cNvPr>
          <p:cNvSpPr>
            <a:spLocks noGrp="1"/>
          </p:cNvSpPr>
          <p:nvPr>
            <p:ph type="title" idx="4294967295"/>
          </p:nvPr>
        </p:nvSpPr>
        <p:spPr>
          <a:xfrm>
            <a:off x="388126" y="340642"/>
            <a:ext cx="10515600" cy="814387"/>
          </a:xfrm>
        </p:spPr>
        <p:txBody>
          <a:bodyPr>
            <a:normAutofit/>
          </a:bodyPr>
          <a:lstStyle/>
          <a:p>
            <a:r>
              <a:rPr lang="en-US" sz="3400" dirty="0">
                <a:solidFill>
                  <a:schemeClr val="accent2"/>
                </a:solidFill>
                <a:latin typeface="+mn-lt"/>
              </a:rPr>
              <a:t>A Guidance for Integrating Management</a:t>
            </a:r>
          </a:p>
        </p:txBody>
      </p:sp>
      <p:sp>
        <p:nvSpPr>
          <p:cNvPr id="10" name="Content Placeholder 2">
            <a:extLst>
              <a:ext uri="{FF2B5EF4-FFF2-40B4-BE49-F238E27FC236}">
                <a16:creationId xmlns:a16="http://schemas.microsoft.com/office/drawing/2014/main" id="{DD955D5F-8FC6-405D-97BE-BE1F3173F605}"/>
              </a:ext>
            </a:extLst>
          </p:cNvPr>
          <p:cNvSpPr txBox="1">
            <a:spLocks/>
          </p:cNvSpPr>
          <p:nvPr/>
        </p:nvSpPr>
        <p:spPr>
          <a:xfrm>
            <a:off x="388127" y="1365083"/>
            <a:ext cx="1141574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63500" algn="ctr" rotWithShape="0">
                    <a:prstClr val="black">
                      <a:alpha val="40000"/>
                    </a:prstClr>
                  </a:outerShdw>
                </a:effectLst>
                <a:latin typeface="Bahnschrift Semi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2"/>
              </a:buClr>
              <a:buNone/>
              <a:tabLst>
                <a:tab pos="398463" algn="l"/>
              </a:tabLst>
            </a:pPr>
            <a:r>
              <a:rPr lang="en-US" sz="2400" dirty="0">
                <a:solidFill>
                  <a:schemeClr val="tx2">
                    <a:lumMod val="75000"/>
                  </a:schemeClr>
                </a:solidFill>
                <a:effectLst/>
                <a:latin typeface="+mn-lt"/>
              </a:rPr>
              <a:t>A Guidance  developed around these 5 Key Areas  is available for agencies to reference in their individual efforts</a:t>
            </a:r>
          </a:p>
          <a:p>
            <a:pPr marL="0" indent="0">
              <a:buClr>
                <a:schemeClr val="accent2"/>
              </a:buClr>
              <a:buNone/>
              <a:tabLst>
                <a:tab pos="398463" algn="l"/>
              </a:tabLst>
            </a:pPr>
            <a:endParaRPr lang="en-US" sz="700" dirty="0">
              <a:solidFill>
                <a:schemeClr val="tx2">
                  <a:lumMod val="75000"/>
                </a:schemeClr>
              </a:solidFill>
              <a:effectLst/>
              <a:latin typeface="+mn-lt"/>
            </a:endParaRPr>
          </a:p>
          <a:p>
            <a:pPr marL="0" indent="0">
              <a:buClr>
                <a:schemeClr val="accent2"/>
              </a:buClr>
              <a:buNone/>
              <a:tabLst>
                <a:tab pos="398463" algn="l"/>
              </a:tabLst>
            </a:pPr>
            <a:r>
              <a:rPr lang="en-US" sz="2400" dirty="0">
                <a:solidFill>
                  <a:schemeClr val="tx2">
                    <a:lumMod val="75000"/>
                  </a:schemeClr>
                </a:solidFill>
                <a:effectLst/>
                <a:latin typeface="+mn-lt"/>
              </a:rPr>
              <a:t>Agencies can understand what they need to do (regardless of progress) and the “Value Add” of integrating management practices</a:t>
            </a:r>
          </a:p>
          <a:p>
            <a:pPr marL="457200" lvl="1" indent="0">
              <a:buNone/>
            </a:pPr>
            <a:endParaRPr lang="en-US" sz="2400" dirty="0">
              <a:effectLst/>
              <a:latin typeface="+mj-lt"/>
            </a:endParaRPr>
          </a:p>
        </p:txBody>
      </p:sp>
      <p:sp>
        <p:nvSpPr>
          <p:cNvPr id="3" name="Rectangle 2">
            <a:extLst>
              <a:ext uri="{FF2B5EF4-FFF2-40B4-BE49-F238E27FC236}">
                <a16:creationId xmlns:a16="http://schemas.microsoft.com/office/drawing/2014/main" id="{B4031E59-A005-4EF1-B09F-14E37EEFDA18}"/>
              </a:ext>
            </a:extLst>
          </p:cNvPr>
          <p:cNvSpPr/>
          <p:nvPr/>
        </p:nvSpPr>
        <p:spPr>
          <a:xfrm>
            <a:off x="388127" y="3744599"/>
            <a:ext cx="7915050" cy="2378087"/>
          </a:xfrm>
          <a:prstGeom prst="rect">
            <a:avLst/>
          </a:prstGeom>
        </p:spPr>
        <p:txBody>
          <a:bodyPr wrap="square">
            <a:spAutoFit/>
          </a:bodyPr>
          <a:lstStyle/>
          <a:p>
            <a:pPr>
              <a:lnSpc>
                <a:spcPct val="90000"/>
              </a:lnSpc>
              <a:spcBef>
                <a:spcPts val="1000"/>
              </a:spcBef>
              <a:buClr>
                <a:schemeClr val="accent2"/>
              </a:buClr>
            </a:pPr>
            <a:r>
              <a:rPr lang="en-US" sz="2400" dirty="0">
                <a:solidFill>
                  <a:schemeClr val="tx2">
                    <a:lumMod val="75000"/>
                  </a:schemeClr>
                </a:solidFill>
              </a:rPr>
              <a:t>Agencies will understand the “how” of integration:</a:t>
            </a:r>
          </a:p>
          <a:p>
            <a:pPr marL="690563" lvl="2" indent="-407988">
              <a:lnSpc>
                <a:spcPct val="90000"/>
              </a:lnSpc>
              <a:spcBef>
                <a:spcPts val="1000"/>
              </a:spcBef>
              <a:buClr>
                <a:schemeClr val="accent2"/>
              </a:buClr>
              <a:buFont typeface="Wingdings" panose="05000000000000000000" pitchFamily="2" charset="2"/>
              <a:buChar char="v"/>
            </a:pPr>
            <a:r>
              <a:rPr lang="en-US" sz="2000" dirty="0">
                <a:solidFill>
                  <a:schemeClr val="tx2">
                    <a:lumMod val="75000"/>
                  </a:schemeClr>
                </a:solidFill>
              </a:rPr>
              <a:t>Frameworks for effective integration</a:t>
            </a:r>
          </a:p>
          <a:p>
            <a:pPr marL="690563" lvl="2" indent="-407988">
              <a:lnSpc>
                <a:spcPct val="90000"/>
              </a:lnSpc>
              <a:spcBef>
                <a:spcPts val="1000"/>
              </a:spcBef>
              <a:buClr>
                <a:schemeClr val="accent2"/>
              </a:buClr>
              <a:buFont typeface="Wingdings" panose="05000000000000000000" pitchFamily="2" charset="2"/>
              <a:buChar char="v"/>
            </a:pPr>
            <a:r>
              <a:rPr lang="en-US" sz="2000" dirty="0">
                <a:solidFill>
                  <a:schemeClr val="tx2">
                    <a:lumMod val="75000"/>
                  </a:schemeClr>
                </a:solidFill>
              </a:rPr>
              <a:t>Strategies to promote organizational and workforce readiness</a:t>
            </a:r>
          </a:p>
          <a:p>
            <a:pPr marL="690563" lvl="2" indent="-407988">
              <a:lnSpc>
                <a:spcPct val="90000"/>
              </a:lnSpc>
              <a:spcBef>
                <a:spcPts val="1000"/>
              </a:spcBef>
              <a:buClr>
                <a:schemeClr val="accent2"/>
              </a:buClr>
              <a:buFont typeface="Wingdings" panose="05000000000000000000" pitchFamily="2" charset="2"/>
              <a:buChar char="v"/>
            </a:pPr>
            <a:r>
              <a:rPr lang="en-US" sz="2000" dirty="0">
                <a:solidFill>
                  <a:schemeClr val="tx2">
                    <a:lumMod val="75000"/>
                  </a:schemeClr>
                </a:solidFill>
              </a:rPr>
              <a:t>Benefits of integration and common challenges agencies face</a:t>
            </a:r>
          </a:p>
          <a:p>
            <a:pPr marL="690563" lvl="2" indent="-407988">
              <a:lnSpc>
                <a:spcPct val="90000"/>
              </a:lnSpc>
              <a:spcBef>
                <a:spcPts val="1000"/>
              </a:spcBef>
              <a:buClr>
                <a:schemeClr val="accent2"/>
              </a:buClr>
              <a:buFont typeface="Wingdings" panose="05000000000000000000" pitchFamily="2" charset="2"/>
              <a:buChar char="v"/>
            </a:pPr>
            <a:r>
              <a:rPr lang="en-US" sz="2000" dirty="0">
                <a:solidFill>
                  <a:schemeClr val="tx2">
                    <a:lumMod val="75000"/>
                  </a:schemeClr>
                </a:solidFill>
              </a:rPr>
              <a:t>Checklist to assess level of maturity variations based on existing practices</a:t>
            </a:r>
          </a:p>
        </p:txBody>
      </p:sp>
      <p:sp>
        <p:nvSpPr>
          <p:cNvPr id="15" name="Date Placeholder 3">
            <a:extLst>
              <a:ext uri="{FF2B5EF4-FFF2-40B4-BE49-F238E27FC236}">
                <a16:creationId xmlns:a16="http://schemas.microsoft.com/office/drawing/2014/main" id="{14DD8F32-6BB5-48C1-9670-4BC7D5610D00}"/>
              </a:ext>
            </a:extLst>
          </p:cNvPr>
          <p:cNvSpPr>
            <a:spLocks noGrp="1"/>
          </p:cNvSpPr>
          <p:nvPr>
            <p:ph type="dt" sz="half" idx="10"/>
          </p:nvPr>
        </p:nvSpPr>
        <p:spPr>
          <a:xfrm>
            <a:off x="1097280" y="6459785"/>
            <a:ext cx="2472271" cy="365125"/>
          </a:xfrm>
        </p:spPr>
        <p:txBody>
          <a:bodyPr/>
          <a:lstStyle>
            <a:lvl1pPr>
              <a:defRPr/>
            </a:lvl1pPr>
          </a:lstStyle>
          <a:p>
            <a:r>
              <a:rPr lang="en-US" dirty="0"/>
              <a:t>April 2021</a:t>
            </a:r>
          </a:p>
        </p:txBody>
      </p:sp>
    </p:spTree>
    <p:extLst>
      <p:ext uri="{BB962C8B-B14F-4D97-AF65-F5344CB8AC3E}">
        <p14:creationId xmlns:p14="http://schemas.microsoft.com/office/powerpoint/2010/main" val="1521744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7FBC4EE-5D03-42E2-84EC-762E641CD822}"/>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Footer Placeholder 4">
            <a:extLst>
              <a:ext uri="{FF2B5EF4-FFF2-40B4-BE49-F238E27FC236}">
                <a16:creationId xmlns:a16="http://schemas.microsoft.com/office/drawing/2014/main" id="{D2D7C514-99C0-468A-8F78-DD5945AD5C73}"/>
              </a:ext>
            </a:extLst>
          </p:cNvPr>
          <p:cNvSpPr>
            <a:spLocks noGrp="1"/>
          </p:cNvSpPr>
          <p:nvPr>
            <p:ph type="ftr" sz="quarter" idx="11"/>
          </p:nvPr>
        </p:nvSpPr>
        <p:spPr>
          <a:xfrm>
            <a:off x="3686184" y="6459785"/>
            <a:ext cx="5156157" cy="365125"/>
          </a:xfrm>
        </p:spPr>
        <p:txBody>
          <a:bodyPr/>
          <a:lstStyle/>
          <a:p>
            <a:r>
              <a:rPr lang="en-US" dirty="0"/>
              <a:t>NCHRP  08-113: Integrating Effective Transportation Performance, Risk and Asset Management Practices</a:t>
            </a:r>
          </a:p>
        </p:txBody>
      </p:sp>
      <p:sp>
        <p:nvSpPr>
          <p:cNvPr id="6" name="Slide Number Placeholder 5">
            <a:extLst>
              <a:ext uri="{FF2B5EF4-FFF2-40B4-BE49-F238E27FC236}">
                <a16:creationId xmlns:a16="http://schemas.microsoft.com/office/drawing/2014/main" id="{6AD63BBB-1B8B-4790-B899-02184E338EA6}"/>
              </a:ext>
            </a:extLst>
          </p:cNvPr>
          <p:cNvSpPr>
            <a:spLocks noGrp="1"/>
          </p:cNvSpPr>
          <p:nvPr>
            <p:ph type="sldNum" sz="quarter" idx="12"/>
          </p:nvPr>
        </p:nvSpPr>
        <p:spPr/>
        <p:txBody>
          <a:bodyPr/>
          <a:lstStyle/>
          <a:p>
            <a:fld id="{0640CE6C-0A1C-4EED-AC52-82177AA09F4C}" type="slidenum">
              <a:rPr lang="en-US" smtClean="0"/>
              <a:pPr/>
              <a:t>12</a:t>
            </a:fld>
            <a:endParaRPr lang="en-US" dirty="0"/>
          </a:p>
        </p:txBody>
      </p:sp>
      <p:sp>
        <p:nvSpPr>
          <p:cNvPr id="3" name="Content Placeholder 2">
            <a:extLst>
              <a:ext uri="{FF2B5EF4-FFF2-40B4-BE49-F238E27FC236}">
                <a16:creationId xmlns:a16="http://schemas.microsoft.com/office/drawing/2014/main" id="{7C611A26-FCD0-4AF3-B9DA-4BEFF991FCAB}"/>
              </a:ext>
            </a:extLst>
          </p:cNvPr>
          <p:cNvSpPr>
            <a:spLocks noGrp="1"/>
          </p:cNvSpPr>
          <p:nvPr>
            <p:ph idx="4294967295"/>
          </p:nvPr>
        </p:nvSpPr>
        <p:spPr>
          <a:xfrm>
            <a:off x="607999" y="1408579"/>
            <a:ext cx="11412538" cy="1889748"/>
          </a:xfrm>
        </p:spPr>
        <p:txBody>
          <a:bodyPr>
            <a:normAutofit/>
          </a:bodyPr>
          <a:lstStyle/>
          <a:p>
            <a:pPr marL="0" indent="0">
              <a:buClr>
                <a:srgbClr val="EDB798"/>
              </a:buClr>
              <a:buNone/>
            </a:pPr>
            <a:r>
              <a:rPr lang="en-US" sz="2400" dirty="0">
                <a:effectLst/>
              </a:rPr>
              <a:t>Guidance was “Test Driven” during workshops with agencies of varying size and situations. The case study examples, common challenges, and implementation ideas from these workshops can help YOUR agency.</a:t>
            </a:r>
            <a:endParaRPr lang="en-US" sz="1200" dirty="0">
              <a:effectLst/>
            </a:endParaRPr>
          </a:p>
        </p:txBody>
      </p:sp>
      <p:sp>
        <p:nvSpPr>
          <p:cNvPr id="13" name="Title 1">
            <a:extLst>
              <a:ext uri="{FF2B5EF4-FFF2-40B4-BE49-F238E27FC236}">
                <a16:creationId xmlns:a16="http://schemas.microsoft.com/office/drawing/2014/main" id="{58C82ACD-62BD-4077-8BE0-76EDBD422BD7}"/>
              </a:ext>
            </a:extLst>
          </p:cNvPr>
          <p:cNvSpPr>
            <a:spLocks noGrp="1"/>
          </p:cNvSpPr>
          <p:nvPr>
            <p:ph type="title" idx="4294967295"/>
          </p:nvPr>
        </p:nvSpPr>
        <p:spPr>
          <a:xfrm>
            <a:off x="519364" y="256243"/>
            <a:ext cx="11412537" cy="879475"/>
          </a:xfrm>
        </p:spPr>
        <p:txBody>
          <a:bodyPr>
            <a:normAutofit/>
          </a:bodyPr>
          <a:lstStyle/>
          <a:p>
            <a:r>
              <a:rPr lang="en-US" sz="3400" dirty="0">
                <a:solidFill>
                  <a:schemeClr val="accent2"/>
                </a:solidFill>
                <a:latin typeface="+mn-lt"/>
              </a:rPr>
              <a:t>Guidance Resource Proof of Concept</a:t>
            </a:r>
          </a:p>
        </p:txBody>
      </p:sp>
      <p:pic>
        <p:nvPicPr>
          <p:cNvPr id="9" name="Picture 8" descr="A close up of a sign&#10;&#10;Description automatically generated">
            <a:extLst>
              <a:ext uri="{FF2B5EF4-FFF2-40B4-BE49-F238E27FC236}">
                <a16:creationId xmlns:a16="http://schemas.microsoft.com/office/drawing/2014/main" id="{1C05D6C3-0FF7-4505-837C-3AD63142E0E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1198" y="4959961"/>
            <a:ext cx="951657" cy="760533"/>
          </a:xfrm>
          <a:prstGeom prst="rect">
            <a:avLst/>
          </a:prstGeom>
        </p:spPr>
      </p:pic>
      <p:pic>
        <p:nvPicPr>
          <p:cNvPr id="11" name="Picture 10" descr="Logo&#10;&#10;Description automatically generated">
            <a:extLst>
              <a:ext uri="{FF2B5EF4-FFF2-40B4-BE49-F238E27FC236}">
                <a16:creationId xmlns:a16="http://schemas.microsoft.com/office/drawing/2014/main" id="{B1081B73-D058-4AAE-896B-2555A2B6559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47179" y="4855639"/>
            <a:ext cx="1763282" cy="996416"/>
          </a:xfrm>
          <a:prstGeom prst="rect">
            <a:avLst/>
          </a:prstGeom>
        </p:spPr>
      </p:pic>
      <p:pic>
        <p:nvPicPr>
          <p:cNvPr id="14" name="Picture 13" descr="Logo, icon&#10;&#10;Description automatically generated">
            <a:extLst>
              <a:ext uri="{FF2B5EF4-FFF2-40B4-BE49-F238E27FC236}">
                <a16:creationId xmlns:a16="http://schemas.microsoft.com/office/drawing/2014/main" id="{FC7AC622-27E9-4D69-88CC-F293EA61A38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62463" y="5075019"/>
            <a:ext cx="2198059" cy="549515"/>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D0660937-6747-45FA-839F-3ED9B1F0129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943260" y="4877744"/>
            <a:ext cx="1973981" cy="986991"/>
          </a:xfrm>
          <a:prstGeom prst="rect">
            <a:avLst/>
          </a:prstGeom>
        </p:spPr>
      </p:pic>
      <p:pic>
        <p:nvPicPr>
          <p:cNvPr id="18" name="Picture 17" descr="Logo&#10;&#10;Description automatically generated">
            <a:extLst>
              <a:ext uri="{FF2B5EF4-FFF2-40B4-BE49-F238E27FC236}">
                <a16:creationId xmlns:a16="http://schemas.microsoft.com/office/drawing/2014/main" id="{C3B2C093-DBD9-406E-A00F-3BB9B5DED8B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341630" y="5075019"/>
            <a:ext cx="2053224" cy="530416"/>
          </a:xfrm>
          <a:prstGeom prst="rect">
            <a:avLst/>
          </a:prstGeom>
        </p:spPr>
      </p:pic>
      <p:sp>
        <p:nvSpPr>
          <p:cNvPr id="7" name="Rectangle 6">
            <a:extLst>
              <a:ext uri="{FF2B5EF4-FFF2-40B4-BE49-F238E27FC236}">
                <a16:creationId xmlns:a16="http://schemas.microsoft.com/office/drawing/2014/main" id="{EC295151-8BB9-4B34-922D-EB865B6AF401}"/>
              </a:ext>
            </a:extLst>
          </p:cNvPr>
          <p:cNvSpPr/>
          <p:nvPr/>
        </p:nvSpPr>
        <p:spPr>
          <a:xfrm>
            <a:off x="519364" y="2891651"/>
            <a:ext cx="11381257" cy="1640449"/>
          </a:xfrm>
          <a:prstGeom prst="rect">
            <a:avLst/>
          </a:prstGeom>
        </p:spPr>
        <p:txBody>
          <a:bodyPr wrap="square">
            <a:spAutoFit/>
          </a:bodyPr>
          <a:lstStyle/>
          <a:p>
            <a:pPr lvl="0">
              <a:lnSpc>
                <a:spcPct val="90000"/>
              </a:lnSpc>
              <a:spcBef>
                <a:spcPts val="1000"/>
              </a:spcBef>
              <a:buClr>
                <a:srgbClr val="EDB798"/>
              </a:buClr>
            </a:pPr>
            <a:r>
              <a:rPr lang="en-US" sz="2400" dirty="0">
                <a:solidFill>
                  <a:schemeClr val="tx2">
                    <a:lumMod val="75000"/>
                  </a:schemeClr>
                </a:solidFill>
              </a:rPr>
              <a:t>Core implementation discussion features when following the Guidance:</a:t>
            </a:r>
          </a:p>
          <a:p>
            <a:pPr marL="685800" lvl="2" indent="-228600">
              <a:lnSpc>
                <a:spcPct val="90000"/>
              </a:lnSpc>
              <a:spcBef>
                <a:spcPts val="1000"/>
              </a:spcBef>
              <a:buClr>
                <a:schemeClr val="accent2"/>
              </a:buClr>
              <a:buFont typeface="Arial" panose="020B0604020202020204" pitchFamily="34" charset="0"/>
              <a:buChar char="•"/>
            </a:pPr>
            <a:r>
              <a:rPr lang="en-US" sz="2000" dirty="0">
                <a:solidFill>
                  <a:schemeClr val="tx2">
                    <a:lumMod val="75000"/>
                  </a:schemeClr>
                </a:solidFill>
              </a:rPr>
              <a:t>Organized scope of discussion within </a:t>
            </a:r>
            <a:r>
              <a:rPr lang="en-US" sz="2000" b="1" spc="-50" dirty="0">
                <a:solidFill>
                  <a:schemeClr val="accent2">
                    <a:lumMod val="75000"/>
                  </a:schemeClr>
                </a:solidFill>
                <a:latin typeface="+mj-lt"/>
              </a:rPr>
              <a:t>Key Areas</a:t>
            </a:r>
          </a:p>
          <a:p>
            <a:pPr marL="685800" lvl="2" indent="-228600">
              <a:lnSpc>
                <a:spcPct val="90000"/>
              </a:lnSpc>
              <a:spcBef>
                <a:spcPts val="1000"/>
              </a:spcBef>
              <a:buClr>
                <a:schemeClr val="accent2"/>
              </a:buClr>
              <a:buFont typeface="Arial" panose="020B0604020202020204" pitchFamily="34" charset="0"/>
              <a:buChar char="•"/>
            </a:pPr>
            <a:r>
              <a:rPr lang="en-US" sz="2000" dirty="0">
                <a:solidFill>
                  <a:schemeClr val="tx2">
                    <a:lumMod val="75000"/>
                  </a:schemeClr>
                </a:solidFill>
              </a:rPr>
              <a:t>Identifying gaps and opportunities with the </a:t>
            </a:r>
            <a:r>
              <a:rPr lang="en-US" sz="2000" b="1" spc="-50" dirty="0">
                <a:solidFill>
                  <a:schemeClr val="accent2">
                    <a:lumMod val="75000"/>
                  </a:schemeClr>
                </a:solidFill>
                <a:latin typeface="+mj-lt"/>
              </a:rPr>
              <a:t>Integration Maturity Assessment</a:t>
            </a:r>
          </a:p>
          <a:p>
            <a:pPr marL="685800" lvl="2" indent="-228600">
              <a:lnSpc>
                <a:spcPct val="90000"/>
              </a:lnSpc>
              <a:spcBef>
                <a:spcPts val="1000"/>
              </a:spcBef>
              <a:buClr>
                <a:schemeClr val="accent2"/>
              </a:buClr>
              <a:buFont typeface="Arial" panose="020B0604020202020204" pitchFamily="34" charset="0"/>
              <a:buChar char="•"/>
            </a:pPr>
            <a:r>
              <a:rPr lang="en-US" sz="2000" dirty="0">
                <a:solidFill>
                  <a:schemeClr val="tx2">
                    <a:lumMod val="75000"/>
                  </a:schemeClr>
                </a:solidFill>
              </a:rPr>
              <a:t>Development of a </a:t>
            </a:r>
            <a:r>
              <a:rPr lang="en-US" sz="2000" b="1" spc="-50" dirty="0">
                <a:solidFill>
                  <a:schemeClr val="accent2">
                    <a:lumMod val="75000"/>
                  </a:schemeClr>
                </a:solidFill>
                <a:latin typeface="+mj-lt"/>
              </a:rPr>
              <a:t>Roadmap</a:t>
            </a:r>
            <a:r>
              <a:rPr lang="en-US" sz="2000" b="1" spc="-50" dirty="0">
                <a:solidFill>
                  <a:schemeClr val="accent2">
                    <a:lumMod val="75000"/>
                  </a:schemeClr>
                </a:solidFill>
                <a:effectLst>
                  <a:outerShdw blurRad="63500" algn="ctr" rotWithShape="0">
                    <a:prstClr val="black">
                      <a:alpha val="40000"/>
                    </a:prstClr>
                  </a:outerShdw>
                </a:effectLst>
              </a:rPr>
              <a:t> </a:t>
            </a:r>
            <a:r>
              <a:rPr lang="en-US" sz="2000" dirty="0">
                <a:solidFill>
                  <a:schemeClr val="tx2">
                    <a:lumMod val="75000"/>
                  </a:schemeClr>
                </a:solidFill>
              </a:rPr>
              <a:t>to set the vision, identify tasks, and track progress</a:t>
            </a:r>
          </a:p>
        </p:txBody>
      </p:sp>
      <p:sp>
        <p:nvSpPr>
          <p:cNvPr id="21" name="Date Placeholder 3">
            <a:extLst>
              <a:ext uri="{FF2B5EF4-FFF2-40B4-BE49-F238E27FC236}">
                <a16:creationId xmlns:a16="http://schemas.microsoft.com/office/drawing/2014/main" id="{694801D8-2CEE-4D49-B125-BEC6D3D1A423}"/>
              </a:ext>
            </a:extLst>
          </p:cNvPr>
          <p:cNvSpPr>
            <a:spLocks noGrp="1"/>
          </p:cNvSpPr>
          <p:nvPr>
            <p:ph type="dt" sz="half" idx="10"/>
          </p:nvPr>
        </p:nvSpPr>
        <p:spPr>
          <a:xfrm>
            <a:off x="1097280" y="6459785"/>
            <a:ext cx="2472271" cy="365125"/>
          </a:xfrm>
        </p:spPr>
        <p:txBody>
          <a:bodyPr/>
          <a:lstStyle>
            <a:lvl1pPr>
              <a:defRPr/>
            </a:lvl1pPr>
          </a:lstStyle>
          <a:p>
            <a:r>
              <a:rPr lang="en-US" dirty="0"/>
              <a:t>April 2021</a:t>
            </a:r>
          </a:p>
        </p:txBody>
      </p:sp>
      <p:sp>
        <p:nvSpPr>
          <p:cNvPr id="22" name="Rectangle 21">
            <a:extLst>
              <a:ext uri="{FF2B5EF4-FFF2-40B4-BE49-F238E27FC236}">
                <a16:creationId xmlns:a16="http://schemas.microsoft.com/office/drawing/2014/main" id="{ED354FCA-0BEC-4323-9A2B-EE8D4DD91ABC}"/>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79170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737BE0-2A79-4A2B-90CF-329AFC99E950}"/>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3548043-D198-4879-91E2-0153AD73F5AF}"/>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4">
            <a:extLst>
              <a:ext uri="{FF2B5EF4-FFF2-40B4-BE49-F238E27FC236}">
                <a16:creationId xmlns:a16="http://schemas.microsoft.com/office/drawing/2014/main" id="{2CD39A58-7EF5-4D9E-977D-BC3A9D059324}"/>
              </a:ext>
            </a:extLst>
          </p:cNvPr>
          <p:cNvSpPr>
            <a:spLocks noGrp="1"/>
          </p:cNvSpPr>
          <p:nvPr>
            <p:ph type="ftr" sz="quarter" idx="11"/>
          </p:nvPr>
        </p:nvSpPr>
        <p:spPr>
          <a:xfrm>
            <a:off x="3686184" y="6459785"/>
            <a:ext cx="5156157" cy="365125"/>
          </a:xfrm>
        </p:spPr>
        <p:txBody>
          <a:bodyPr/>
          <a:lstStyle/>
          <a:p>
            <a:r>
              <a:rPr lang="en-US" dirty="0"/>
              <a:t>NCHRP  08-113: Integrating Effective Transportation Performance, Risk and Asset Management Practices</a:t>
            </a:r>
          </a:p>
        </p:txBody>
      </p:sp>
      <p:sp>
        <p:nvSpPr>
          <p:cNvPr id="6" name="Slide Number Placeholder 5">
            <a:extLst>
              <a:ext uri="{FF2B5EF4-FFF2-40B4-BE49-F238E27FC236}">
                <a16:creationId xmlns:a16="http://schemas.microsoft.com/office/drawing/2014/main" id="{C57E6807-0DD5-41F1-871E-1C4D75A8B287}"/>
              </a:ext>
            </a:extLst>
          </p:cNvPr>
          <p:cNvSpPr>
            <a:spLocks noGrp="1"/>
          </p:cNvSpPr>
          <p:nvPr>
            <p:ph type="sldNum" sz="quarter" idx="12"/>
          </p:nvPr>
        </p:nvSpPr>
        <p:spPr/>
        <p:txBody>
          <a:bodyPr/>
          <a:lstStyle/>
          <a:p>
            <a:fld id="{0640CE6C-0A1C-4EED-AC52-82177AA09F4C}" type="slidenum">
              <a:rPr lang="en-US" smtClean="0"/>
              <a:pPr/>
              <a:t>13</a:t>
            </a:fld>
            <a:endParaRPr lang="en-US" dirty="0"/>
          </a:p>
        </p:txBody>
      </p:sp>
      <p:sp>
        <p:nvSpPr>
          <p:cNvPr id="2" name="Title 1">
            <a:extLst>
              <a:ext uri="{FF2B5EF4-FFF2-40B4-BE49-F238E27FC236}">
                <a16:creationId xmlns:a16="http://schemas.microsoft.com/office/drawing/2014/main" id="{4A5AC29D-071B-4FB5-9192-A360E719E1EA}"/>
              </a:ext>
            </a:extLst>
          </p:cNvPr>
          <p:cNvSpPr>
            <a:spLocks noGrp="1"/>
          </p:cNvSpPr>
          <p:nvPr>
            <p:ph type="title" idx="4294967295"/>
          </p:nvPr>
        </p:nvSpPr>
        <p:spPr>
          <a:xfrm>
            <a:off x="519926" y="33090"/>
            <a:ext cx="10515600" cy="1112837"/>
          </a:xfrm>
        </p:spPr>
        <p:txBody>
          <a:bodyPr>
            <a:normAutofit/>
          </a:bodyPr>
          <a:lstStyle/>
          <a:p>
            <a:r>
              <a:rPr lang="en-US" sz="3200" dirty="0">
                <a:solidFill>
                  <a:schemeClr val="accent2"/>
                </a:solidFill>
                <a:latin typeface="+mn-lt"/>
              </a:rPr>
              <a:t>Key Observations from the Research</a:t>
            </a:r>
          </a:p>
        </p:txBody>
      </p:sp>
      <p:grpSp>
        <p:nvGrpSpPr>
          <p:cNvPr id="4" name="Group 3">
            <a:extLst>
              <a:ext uri="{FF2B5EF4-FFF2-40B4-BE49-F238E27FC236}">
                <a16:creationId xmlns:a16="http://schemas.microsoft.com/office/drawing/2014/main" id="{4387B65D-881D-4A83-9083-E6999456C874}"/>
              </a:ext>
            </a:extLst>
          </p:cNvPr>
          <p:cNvGrpSpPr/>
          <p:nvPr/>
        </p:nvGrpSpPr>
        <p:grpSpPr>
          <a:xfrm>
            <a:off x="7072131" y="642743"/>
            <a:ext cx="4572000" cy="5228873"/>
            <a:chOff x="7187878" y="1423316"/>
            <a:chExt cx="4572000" cy="3175085"/>
          </a:xfrm>
        </p:grpSpPr>
        <p:sp>
          <p:nvSpPr>
            <p:cNvPr id="3" name="Rectangle 2">
              <a:extLst>
                <a:ext uri="{FF2B5EF4-FFF2-40B4-BE49-F238E27FC236}">
                  <a16:creationId xmlns:a16="http://schemas.microsoft.com/office/drawing/2014/main" id="{85D98896-379D-4DDA-ABC9-2EF7741A803D}"/>
                </a:ext>
              </a:extLst>
            </p:cNvPr>
            <p:cNvSpPr/>
            <p:nvPr/>
          </p:nvSpPr>
          <p:spPr>
            <a:xfrm>
              <a:off x="7187879" y="1423316"/>
              <a:ext cx="4571999" cy="3153319"/>
            </a:xfrm>
            <a:prstGeom prst="rect">
              <a:avLst/>
            </a:prstGeom>
            <a:solidFill>
              <a:srgbClr val="1C1911">
                <a:alpha val="41176"/>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AC38F8A3-B46A-4668-AD02-18309BB821C9}"/>
                </a:ext>
              </a:extLst>
            </p:cNvPr>
            <p:cNvSpPr txBox="1">
              <a:spLocks/>
            </p:cNvSpPr>
            <p:nvPr/>
          </p:nvSpPr>
          <p:spPr>
            <a:xfrm>
              <a:off x="7187878" y="1455259"/>
              <a:ext cx="4572000" cy="314314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effectLst/>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marR="0" lvl="1" indent="0" algn="ctr" defTabSz="914400" rtl="0" eaLnBrk="1" fontAlgn="auto" latinLnBrk="0" hangingPunct="1">
                <a:lnSpc>
                  <a:spcPct val="90000"/>
                </a:lnSpc>
                <a:spcBef>
                  <a:spcPts val="500"/>
                </a:spcBef>
                <a:spcAft>
                  <a:spcPts val="0"/>
                </a:spcAft>
                <a:buClr>
                  <a:srgbClr val="EDB798"/>
                </a:buClr>
                <a:buSzTx/>
                <a:buNone/>
                <a:tabLst/>
                <a:defRPr/>
              </a:pPr>
              <a:r>
                <a:rPr kumimoji="0" lang="en-US" sz="2400" b="1" i="0" u="none" strike="noStrike" kern="1200" cap="none" spc="0" normalizeH="0" baseline="0" noProof="0" dirty="0">
                  <a:ln>
                    <a:noFill/>
                  </a:ln>
                  <a:solidFill>
                    <a:schemeClr val="accent2"/>
                  </a:solidFill>
                  <a:effectLst/>
                  <a:uLnTx/>
                  <a:uFillTx/>
                  <a:latin typeface="+mn-lt"/>
                  <a:ea typeface="+mn-ea"/>
                  <a:cs typeface="+mn-cs"/>
                </a:rPr>
                <a:t>What can an agency count on as champions for change?</a:t>
              </a:r>
            </a:p>
            <a:p>
              <a:pPr marL="457200" marR="0" lvl="1" indent="0" algn="l" defTabSz="914400" rtl="0" eaLnBrk="1" fontAlgn="auto" latinLnBrk="0" hangingPunct="1">
                <a:lnSpc>
                  <a:spcPct val="90000"/>
                </a:lnSpc>
                <a:spcBef>
                  <a:spcPts val="500"/>
                </a:spcBef>
                <a:spcAft>
                  <a:spcPts val="0"/>
                </a:spcAft>
                <a:buClr>
                  <a:srgbClr val="EDB798"/>
                </a:buClr>
                <a:buSzTx/>
                <a:buNone/>
                <a:tabLst/>
                <a:defRPr/>
              </a:pPr>
              <a:endParaRPr kumimoji="0" lang="en-US" sz="1400" b="1" i="0" u="none" strike="noStrike" kern="1200" cap="none" spc="0" normalizeH="0" baseline="0" noProof="0" dirty="0">
                <a:ln>
                  <a:noFill/>
                </a:ln>
                <a:solidFill>
                  <a:schemeClr val="accent2">
                    <a:lumMod val="60000"/>
                    <a:lumOff val="40000"/>
                  </a:schemeClr>
                </a:solidFill>
                <a:effectLst/>
                <a:uLnTx/>
                <a:uFillTx/>
                <a:latin typeface="+mn-lt"/>
                <a:ea typeface="+mn-ea"/>
                <a:cs typeface="+mn-cs"/>
              </a:endParaRPr>
            </a:p>
            <a:p>
              <a:pPr marL="347345" marR="0" lvl="1" indent="-290195" algn="l" defTabSz="914400" rtl="0" eaLnBrk="1" fontAlgn="auto" latinLnBrk="0" hangingPunct="1">
                <a:lnSpc>
                  <a:spcPct val="90000"/>
                </a:lnSpc>
                <a:spcBef>
                  <a:spcPts val="500"/>
                </a:spcBef>
                <a:spcAft>
                  <a:spcPts val="0"/>
                </a:spcAft>
                <a:buClr>
                  <a:schemeClr val="accent2"/>
                </a:buClr>
                <a:buSzTx/>
                <a:buFont typeface="Wingdings" panose="05000000000000000000" pitchFamily="2" charset="2"/>
                <a:buChar char="ü"/>
                <a:tabLst/>
                <a:defRPr/>
              </a:pPr>
              <a:r>
                <a:rPr lang="en-US" sz="2000" dirty="0">
                  <a:solidFill>
                    <a:sysClr val="window" lastClr="FFFFFF"/>
                  </a:solidFill>
                  <a:latin typeface="Calibri Light"/>
                </a:rPr>
                <a:t>Champions are the voice of “why” and the force of “how”!</a:t>
              </a:r>
              <a:endParaRPr lang="en-US" sz="2000" dirty="0">
                <a:solidFill>
                  <a:sysClr val="window" lastClr="FFFFFF"/>
                </a:solidFill>
                <a:latin typeface="Calibri Light"/>
                <a:cs typeface="Calibri Light"/>
              </a:endParaRPr>
            </a:p>
            <a:p>
              <a:pPr marL="347345" marR="0" lvl="1" indent="-290195" algn="l" defTabSz="914400" rtl="0" eaLnBrk="1" fontAlgn="auto" latinLnBrk="0" hangingPunct="1">
                <a:lnSpc>
                  <a:spcPct val="90000"/>
                </a:lnSpc>
                <a:spcBef>
                  <a:spcPts val="500"/>
                </a:spcBef>
                <a:spcAft>
                  <a:spcPts val="0"/>
                </a:spcAft>
                <a:buClr>
                  <a:schemeClr val="accent2"/>
                </a:buClr>
                <a:buSzTx/>
                <a:buFont typeface="Wingdings" panose="05000000000000000000" pitchFamily="2" charset="2"/>
                <a:buChar char="ü"/>
                <a:tabLst/>
                <a:defRPr/>
              </a:pPr>
              <a:r>
                <a:rPr lang="en-US" sz="2000" dirty="0">
                  <a:latin typeface="Calibri Light"/>
                </a:rPr>
                <a:t>Champions have </a:t>
              </a:r>
              <a:r>
                <a:rPr lang="en-US" sz="2000" b="1" dirty="0">
                  <a:latin typeface="Calibri Light"/>
                </a:rPr>
                <a:t>walk-in privileges </a:t>
              </a:r>
              <a:r>
                <a:rPr lang="en-US" sz="2000" dirty="0">
                  <a:latin typeface="Calibri Light"/>
                </a:rPr>
                <a:t>with the people who control bridge and pavement inventories, GIS systems, etc.</a:t>
              </a:r>
              <a:endParaRPr lang="en-US" sz="2000" dirty="0">
                <a:solidFill>
                  <a:sysClr val="window" lastClr="FFFFFF"/>
                </a:solidFill>
                <a:latin typeface="Calibri Light"/>
                <a:cs typeface="Calibri Light"/>
              </a:endParaRPr>
            </a:p>
            <a:p>
              <a:pPr marL="347345" marR="0" lvl="1" indent="-290195" algn="l" defTabSz="914400" rtl="0" eaLnBrk="1" fontAlgn="auto" latinLnBrk="0" hangingPunct="1">
                <a:lnSpc>
                  <a:spcPct val="90000"/>
                </a:lnSpc>
                <a:spcBef>
                  <a:spcPts val="500"/>
                </a:spcBef>
                <a:spcAft>
                  <a:spcPts val="0"/>
                </a:spcAft>
                <a:buClr>
                  <a:schemeClr val="accent2"/>
                </a:buClr>
                <a:buSzTx/>
                <a:buFont typeface="Wingdings" panose="05000000000000000000" pitchFamily="2" charset="2"/>
                <a:buChar char="ü"/>
                <a:tabLst/>
                <a:defRPr/>
              </a:pPr>
              <a:r>
                <a:rPr lang="en-US" sz="2000" dirty="0">
                  <a:solidFill>
                    <a:sysClr val="window" lastClr="FFFFFF"/>
                  </a:solidFill>
                  <a:latin typeface="Calibri Light"/>
                </a:rPr>
                <a:t>Champions facilitate the documentation of current practices and the development of a critical path</a:t>
              </a:r>
              <a:endParaRPr lang="en-US" sz="2000" dirty="0">
                <a:solidFill>
                  <a:sysClr val="window" lastClr="FFFFFF"/>
                </a:solidFill>
                <a:latin typeface="Calibri Light"/>
                <a:cs typeface="Calibri Light"/>
              </a:endParaRPr>
            </a:p>
            <a:p>
              <a:pPr marL="347345" marR="0" lvl="1" indent="-290195" algn="l" defTabSz="914400" rtl="0" eaLnBrk="1" fontAlgn="auto" latinLnBrk="0" hangingPunct="1">
                <a:lnSpc>
                  <a:spcPct val="90000"/>
                </a:lnSpc>
                <a:spcBef>
                  <a:spcPts val="500"/>
                </a:spcBef>
                <a:spcAft>
                  <a:spcPts val="0"/>
                </a:spcAft>
                <a:buClr>
                  <a:schemeClr val="accent2"/>
                </a:buClr>
                <a:buSzTx/>
                <a:buFont typeface="Wingdings" panose="05000000000000000000" pitchFamily="2" charset="2"/>
                <a:buChar char="ü"/>
                <a:tabLst/>
                <a:defRPr/>
              </a:pPr>
              <a:r>
                <a:rPr lang="en-US" sz="2000" dirty="0">
                  <a:solidFill>
                    <a:sysClr val="window" lastClr="FFFFFF"/>
                  </a:solidFill>
                  <a:latin typeface="Calibri Light"/>
                </a:rPr>
                <a:t>Champions secure financial resources and executive-level endorsement for change to business practices and standard operating procedures</a:t>
              </a:r>
              <a:endParaRPr lang="en-US" sz="2000" dirty="0">
                <a:solidFill>
                  <a:sysClr val="window" lastClr="FFFFFF"/>
                </a:solidFill>
                <a:latin typeface="Calibri Light"/>
                <a:cs typeface="Calibri Light"/>
              </a:endParaRPr>
            </a:p>
            <a:p>
              <a:pPr marL="347345" marR="0" lvl="1" indent="-290195" algn="l" defTabSz="914400" rtl="0" eaLnBrk="1" fontAlgn="auto" latinLnBrk="0" hangingPunct="1">
                <a:lnSpc>
                  <a:spcPct val="90000"/>
                </a:lnSpc>
                <a:spcBef>
                  <a:spcPts val="500"/>
                </a:spcBef>
                <a:spcAft>
                  <a:spcPts val="0"/>
                </a:spcAft>
                <a:buClr>
                  <a:schemeClr val="accent2"/>
                </a:buClr>
                <a:buSzTx/>
                <a:buFont typeface="Wingdings" panose="05000000000000000000" pitchFamily="2" charset="2"/>
                <a:buChar char="ü"/>
                <a:tabLst/>
                <a:defRPr/>
              </a:pPr>
              <a:r>
                <a:rPr lang="en-US" sz="2000" dirty="0">
                  <a:solidFill>
                    <a:sysClr val="window" lastClr="FFFFFF"/>
                  </a:solidFill>
                  <a:latin typeface="Calibri Light"/>
                </a:rPr>
                <a:t>Champions ensure that if they leave the organization, others can continue their work.</a:t>
              </a:r>
              <a:endParaRPr lang="en-US" sz="2000" dirty="0">
                <a:solidFill>
                  <a:sysClr val="window" lastClr="FFFFFF"/>
                </a:solidFill>
                <a:latin typeface="Calibri Light"/>
                <a:cs typeface="Calibri Light"/>
              </a:endParaRPr>
            </a:p>
            <a:p>
              <a:pPr marL="685800" marR="0" lvl="1" indent="-228600" algn="l" defTabSz="914400" rtl="0" eaLnBrk="1" fontAlgn="auto" latinLnBrk="0" hangingPunct="1">
                <a:lnSpc>
                  <a:spcPct val="90000"/>
                </a:lnSpc>
                <a:spcBef>
                  <a:spcPts val="500"/>
                </a:spcBef>
                <a:spcAft>
                  <a:spcPts val="0"/>
                </a:spcAft>
                <a:buClr>
                  <a:srgbClr val="EDB798"/>
                </a:buClr>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 lastClr="FFFFFF"/>
                </a:solidFill>
                <a:effectLst/>
                <a:uLnTx/>
                <a:uFillTx/>
                <a:latin typeface="Calibri Light"/>
                <a:ea typeface="+mn-ea"/>
                <a:cs typeface="+mn-cs"/>
              </a:endParaRPr>
            </a:p>
          </p:txBody>
        </p:sp>
      </p:grpSp>
      <p:sp>
        <p:nvSpPr>
          <p:cNvPr id="10" name="Content Placeholder 2">
            <a:extLst>
              <a:ext uri="{FF2B5EF4-FFF2-40B4-BE49-F238E27FC236}">
                <a16:creationId xmlns:a16="http://schemas.microsoft.com/office/drawing/2014/main" id="{16BEDD45-16EA-438B-96EE-83D677557D91}"/>
              </a:ext>
            </a:extLst>
          </p:cNvPr>
          <p:cNvSpPr txBox="1">
            <a:spLocks/>
          </p:cNvSpPr>
          <p:nvPr/>
        </p:nvSpPr>
        <p:spPr>
          <a:xfrm>
            <a:off x="120316" y="1431758"/>
            <a:ext cx="6190314" cy="4295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effectLst/>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
                <a:srgbClr val="EDB798"/>
              </a:buClr>
              <a:buSzTx/>
              <a:buFont typeface="Arial" panose="020B0604020202020204" pitchFamily="34" charset="0"/>
              <a:buNone/>
              <a:tabLst/>
              <a:defRPr/>
            </a:pPr>
            <a:r>
              <a:rPr lang="en-US" sz="2400" dirty="0">
                <a:solidFill>
                  <a:schemeClr val="tx2">
                    <a:lumMod val="75000"/>
                  </a:schemeClr>
                </a:solidFill>
                <a:latin typeface="+mn-lt"/>
              </a:rPr>
              <a:t>Observations that guided conversations and/or were shared between many agencies are included as lessons learned including</a:t>
            </a:r>
          </a:p>
          <a:p>
            <a:pPr marL="457200" marR="0" lvl="1" indent="0" algn="l" defTabSz="914400" rtl="0" eaLnBrk="1" fontAlgn="auto" latinLnBrk="0" hangingPunct="1">
              <a:lnSpc>
                <a:spcPct val="90000"/>
              </a:lnSpc>
              <a:spcBef>
                <a:spcPts val="500"/>
              </a:spcBef>
              <a:spcAft>
                <a:spcPts val="0"/>
              </a:spcAft>
              <a:buClr>
                <a:srgbClr val="EDB798"/>
              </a:buClr>
              <a:buSzTx/>
              <a:buFont typeface="Arial" panose="020B0604020202020204" pitchFamily="34" charset="0"/>
              <a:buNone/>
              <a:tabLst/>
              <a:defRPr/>
            </a:pPr>
            <a:endParaRPr lang="en-US" dirty="0">
              <a:solidFill>
                <a:schemeClr val="tx2">
                  <a:lumMod val="75000"/>
                </a:schemeClr>
              </a:solidFill>
              <a:latin typeface="+mn-lt"/>
            </a:endParaRPr>
          </a:p>
          <a:p>
            <a:pPr marL="914400" lvl="1" indent="-457200">
              <a:buClr>
                <a:schemeClr val="accent1"/>
              </a:buClr>
              <a:buFont typeface="Wingdings" panose="05000000000000000000" pitchFamily="2" charset="2"/>
              <a:buChar char="ü"/>
            </a:pPr>
            <a:r>
              <a:rPr lang="en-US" sz="2400" dirty="0">
                <a:solidFill>
                  <a:schemeClr val="tx2">
                    <a:lumMod val="75000"/>
                  </a:schemeClr>
                </a:solidFill>
                <a:latin typeface="+mn-lt"/>
              </a:rPr>
              <a:t>The critical need for a Champion – someone to drive the change</a:t>
            </a:r>
          </a:p>
          <a:p>
            <a:pPr marL="914400" lvl="1" indent="-457200">
              <a:buClr>
                <a:schemeClr val="accent1"/>
              </a:buClr>
              <a:buFont typeface="Wingdings" panose="05000000000000000000" pitchFamily="2" charset="2"/>
              <a:buChar char="ü"/>
            </a:pPr>
            <a:r>
              <a:rPr lang="en-US" sz="2400" dirty="0">
                <a:solidFill>
                  <a:schemeClr val="tx2">
                    <a:lumMod val="75000"/>
                  </a:schemeClr>
                </a:solidFill>
                <a:latin typeface="+mn-lt"/>
              </a:rPr>
              <a:t>Underlying agency culture has significant impact on integration level-of-effort, complexity, feasibility and success</a:t>
            </a:r>
          </a:p>
          <a:p>
            <a:pPr marL="914400" lvl="1" indent="-457200">
              <a:buClr>
                <a:schemeClr val="accent1"/>
              </a:buClr>
              <a:buFont typeface="Wingdings" panose="05000000000000000000" pitchFamily="2" charset="2"/>
              <a:buChar char="ü"/>
            </a:pPr>
            <a:r>
              <a:rPr lang="en-US" sz="2400" dirty="0">
                <a:solidFill>
                  <a:schemeClr val="tx2">
                    <a:lumMod val="75000"/>
                  </a:schemeClr>
                </a:solidFill>
                <a:latin typeface="+mn-lt"/>
              </a:rPr>
              <a:t>The common need for enterprise standards and data glossaries</a:t>
            </a:r>
          </a:p>
          <a:p>
            <a:pPr marL="457200" marR="0" lvl="1" indent="0" algn="l" defTabSz="914400" rtl="0" eaLnBrk="1" fontAlgn="auto" latinLnBrk="0" hangingPunct="1">
              <a:lnSpc>
                <a:spcPct val="90000"/>
              </a:lnSpc>
              <a:spcBef>
                <a:spcPts val="500"/>
              </a:spcBef>
              <a:spcAft>
                <a:spcPts val="0"/>
              </a:spcAft>
              <a:buClr>
                <a:srgbClr val="EDB798"/>
              </a:buClr>
              <a:buSzTx/>
              <a:buFont typeface="Arial" panose="020B0604020202020204" pitchFamily="34" charset="0"/>
              <a:buNone/>
              <a:tabLst/>
              <a:defRPr/>
            </a:pPr>
            <a:endParaRPr kumimoji="0" lang="en-US" sz="2400" b="0" i="0" u="none" strike="noStrike" kern="1200" cap="none" spc="0" normalizeH="0" baseline="0" noProof="0" dirty="0">
              <a:ln>
                <a:noFill/>
              </a:ln>
              <a:solidFill>
                <a:sysClr val="window" lastClr="FFFFFF"/>
              </a:solidFill>
              <a:effectLst/>
              <a:uLnTx/>
              <a:uFillTx/>
              <a:latin typeface="Calibri Light"/>
              <a:ea typeface="+mn-ea"/>
              <a:cs typeface="+mn-cs"/>
            </a:endParaRPr>
          </a:p>
        </p:txBody>
      </p:sp>
      <p:sp>
        <p:nvSpPr>
          <p:cNvPr id="14" name="Date Placeholder 3">
            <a:extLst>
              <a:ext uri="{FF2B5EF4-FFF2-40B4-BE49-F238E27FC236}">
                <a16:creationId xmlns:a16="http://schemas.microsoft.com/office/drawing/2014/main" id="{73B476F8-A5EF-4E13-BF47-9D57A650353A}"/>
              </a:ext>
            </a:extLst>
          </p:cNvPr>
          <p:cNvSpPr>
            <a:spLocks noGrp="1"/>
          </p:cNvSpPr>
          <p:nvPr>
            <p:ph type="dt" sz="half" idx="10"/>
          </p:nvPr>
        </p:nvSpPr>
        <p:spPr>
          <a:xfrm>
            <a:off x="1097280" y="6459785"/>
            <a:ext cx="2472271" cy="365125"/>
          </a:xfrm>
        </p:spPr>
        <p:txBody>
          <a:bodyPr/>
          <a:lstStyle>
            <a:lvl1pPr>
              <a:defRPr/>
            </a:lvl1pPr>
          </a:lstStyle>
          <a:p>
            <a:r>
              <a:rPr lang="en-US" dirty="0"/>
              <a:t>April 2021</a:t>
            </a:r>
          </a:p>
        </p:txBody>
      </p:sp>
    </p:spTree>
    <p:extLst>
      <p:ext uri="{BB962C8B-B14F-4D97-AF65-F5344CB8AC3E}">
        <p14:creationId xmlns:p14="http://schemas.microsoft.com/office/powerpoint/2010/main" val="1750920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F6BCBD-C7A6-486E-BDB3-56A8FFCF6F55}"/>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984BB6A-AC86-42D6-94BA-6E1941E93ECA}"/>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ooter Placeholder 4">
            <a:extLst>
              <a:ext uri="{FF2B5EF4-FFF2-40B4-BE49-F238E27FC236}">
                <a16:creationId xmlns:a16="http://schemas.microsoft.com/office/drawing/2014/main" id="{B58AF49F-DC1F-4773-9D51-A0E96780BCD8}"/>
              </a:ext>
            </a:extLst>
          </p:cNvPr>
          <p:cNvSpPr>
            <a:spLocks noGrp="1"/>
          </p:cNvSpPr>
          <p:nvPr>
            <p:ph type="ftr" sz="quarter" idx="11"/>
          </p:nvPr>
        </p:nvSpPr>
        <p:spPr>
          <a:xfrm>
            <a:off x="3686184" y="6459785"/>
            <a:ext cx="5156157" cy="365125"/>
          </a:xfrm>
        </p:spPr>
        <p:txBody>
          <a:bodyPr/>
          <a:lstStyle/>
          <a:p>
            <a:r>
              <a:rPr lang="en-US" dirty="0"/>
              <a:t>NCHRP  08-113: Integrating Effective Transportation Performance, Risk and Asset Management Practices</a:t>
            </a:r>
          </a:p>
        </p:txBody>
      </p:sp>
      <p:sp>
        <p:nvSpPr>
          <p:cNvPr id="6" name="Slide Number Placeholder 5">
            <a:extLst>
              <a:ext uri="{FF2B5EF4-FFF2-40B4-BE49-F238E27FC236}">
                <a16:creationId xmlns:a16="http://schemas.microsoft.com/office/drawing/2014/main" id="{80D644BA-A59F-4BBB-8639-900892F74F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CE6C-0A1C-4EED-AC52-82177AA09F4C}" type="slidenum">
              <a:rPr kumimoji="0" lang="en-US" sz="1050" b="0" i="0" u="none" strike="noStrike" kern="1200" cap="none" spc="0" normalizeH="0" baseline="0" noProof="0" smtClean="0">
                <a:ln>
                  <a:noFill/>
                </a:ln>
                <a:solidFill>
                  <a:prstClr val="white"/>
                </a:solidFill>
                <a:effectLst>
                  <a:outerShdw blurRad="177800" algn="ctr" rotWithShape="0">
                    <a:prstClr val="black">
                      <a:alpha val="20000"/>
                    </a:prstClr>
                  </a:outerShdw>
                </a:effectLst>
                <a:uLnTx/>
                <a:uFillTx/>
                <a:latin typeface="Bahnschrift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dirty="0">
              <a:ln>
                <a:noFill/>
              </a:ln>
              <a:solidFill>
                <a:prstClr val="white"/>
              </a:solidFill>
              <a:effectLst>
                <a:outerShdw blurRad="177800" algn="ctr" rotWithShape="0">
                  <a:prstClr val="black">
                    <a:alpha val="20000"/>
                  </a:prstClr>
                </a:outerShdw>
              </a:effectLst>
              <a:uLnTx/>
              <a:uFillTx/>
              <a:latin typeface="Bahnschrift Light" panose="020B0502040204020203" pitchFamily="34" charset="0"/>
              <a:ea typeface="+mn-ea"/>
              <a:cs typeface="+mn-cs"/>
            </a:endParaRPr>
          </a:p>
        </p:txBody>
      </p:sp>
      <p:sp>
        <p:nvSpPr>
          <p:cNvPr id="12" name="Title 6">
            <a:extLst>
              <a:ext uri="{FF2B5EF4-FFF2-40B4-BE49-F238E27FC236}">
                <a16:creationId xmlns:a16="http://schemas.microsoft.com/office/drawing/2014/main" id="{A14215C7-BD91-4A29-8B44-0BD822D381C4}"/>
              </a:ext>
            </a:extLst>
          </p:cNvPr>
          <p:cNvSpPr txBox="1">
            <a:spLocks/>
          </p:cNvSpPr>
          <p:nvPr/>
        </p:nvSpPr>
        <p:spPr>
          <a:xfrm>
            <a:off x="530970" y="-203106"/>
            <a:ext cx="10515600" cy="1325563"/>
          </a:xfrm>
          <a:prstGeom prst="rect">
            <a:avLst/>
          </a:prstGeom>
        </p:spPr>
        <p:txBody>
          <a:bodyPr vert="horz" lIns="91440" tIns="45720" rIns="91440" bIns="45720" rtlCol="0" anchor="b">
            <a:normAutofit/>
          </a:bodyPr>
          <a:lstStyle>
            <a:lvl1pPr>
              <a:lnSpc>
                <a:spcPct val="85000"/>
              </a:lnSpc>
              <a:spcBef>
                <a:spcPct val="0"/>
              </a:spcBef>
              <a:buNone/>
              <a:defRPr sz="3200" spc="-50" baseline="0">
                <a:solidFill>
                  <a:schemeClr val="accent2"/>
                </a:solidFill>
                <a:ea typeface="+mj-ea"/>
                <a:cs typeface="+mj-cs"/>
              </a:defRPr>
            </a:lvl1pPr>
          </a:lstStyle>
          <a:p>
            <a:r>
              <a:rPr lang="en-US" dirty="0"/>
              <a:t>Other Key Observations</a:t>
            </a:r>
          </a:p>
        </p:txBody>
      </p:sp>
      <p:pic>
        <p:nvPicPr>
          <p:cNvPr id="5" name="Picture 4">
            <a:extLst>
              <a:ext uri="{FF2B5EF4-FFF2-40B4-BE49-F238E27FC236}">
                <a16:creationId xmlns:a16="http://schemas.microsoft.com/office/drawing/2014/main" id="{A096C5A7-203D-46B7-87EB-D18CE42315A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409" b="89785" l="4372" r="95264">
                        <a14:foregroundMark x1="92350" y1="84140" x2="92350" y2="84140"/>
                        <a14:foregroundMark x1="95628" y1="87366" x2="95628" y2="87366"/>
                        <a14:foregroundMark x1="9836" y1="62634" x2="9836" y2="62634"/>
                        <a14:foregroundMark x1="8197" y1="46237" x2="8197" y2="46237"/>
                        <a14:foregroundMark x1="4372" y1="83871" x2="4372" y2="83871"/>
                      </a14:backgroundRemoval>
                    </a14:imgEffect>
                  </a14:imgLayer>
                </a14:imgProps>
              </a:ext>
            </a:extLst>
          </a:blip>
          <a:stretch>
            <a:fillRect/>
          </a:stretch>
        </p:blipFill>
        <p:spPr>
          <a:xfrm>
            <a:off x="7370810" y="3109084"/>
            <a:ext cx="4365920" cy="2958329"/>
          </a:xfrm>
          <a:prstGeom prst="rect">
            <a:avLst/>
          </a:prstGeom>
        </p:spPr>
      </p:pic>
      <p:sp>
        <p:nvSpPr>
          <p:cNvPr id="10" name="Date Placeholder 3">
            <a:extLst>
              <a:ext uri="{FF2B5EF4-FFF2-40B4-BE49-F238E27FC236}">
                <a16:creationId xmlns:a16="http://schemas.microsoft.com/office/drawing/2014/main" id="{3E560D6F-9837-4E82-AAF2-E8C8F823F06B}"/>
              </a:ext>
            </a:extLst>
          </p:cNvPr>
          <p:cNvSpPr>
            <a:spLocks noGrp="1"/>
          </p:cNvSpPr>
          <p:nvPr>
            <p:ph type="dt" sz="half" idx="10"/>
          </p:nvPr>
        </p:nvSpPr>
        <p:spPr>
          <a:xfrm>
            <a:off x="1097280" y="6459785"/>
            <a:ext cx="2472271" cy="365125"/>
          </a:xfrm>
        </p:spPr>
        <p:txBody>
          <a:bodyPr/>
          <a:lstStyle>
            <a:lvl1pPr>
              <a:defRPr/>
            </a:lvl1pPr>
          </a:lstStyle>
          <a:p>
            <a:r>
              <a:rPr lang="en-US" dirty="0"/>
              <a:t>April 2021</a:t>
            </a:r>
          </a:p>
        </p:txBody>
      </p:sp>
      <p:sp>
        <p:nvSpPr>
          <p:cNvPr id="14" name="Content Placeholder 7">
            <a:extLst>
              <a:ext uri="{FF2B5EF4-FFF2-40B4-BE49-F238E27FC236}">
                <a16:creationId xmlns:a16="http://schemas.microsoft.com/office/drawing/2014/main" id="{5E0AA4C9-A706-4409-9D0C-A82BA4FA7D71}"/>
              </a:ext>
            </a:extLst>
          </p:cNvPr>
          <p:cNvSpPr txBox="1">
            <a:spLocks/>
          </p:cNvSpPr>
          <p:nvPr/>
        </p:nvSpPr>
        <p:spPr>
          <a:xfrm>
            <a:off x="565287" y="1548130"/>
            <a:ext cx="10869612" cy="4383438"/>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7345" indent="-228600">
              <a:spcBef>
                <a:spcPts val="1000"/>
              </a:spcBef>
              <a:buClr>
                <a:schemeClr val="accent2"/>
              </a:buClr>
              <a:buFont typeface="Arial" panose="020B0604020202020204" pitchFamily="34" charset="0"/>
              <a:buChar char="•"/>
            </a:pPr>
            <a:r>
              <a:rPr lang="en-US" sz="2400" dirty="0">
                <a:solidFill>
                  <a:schemeClr val="tx2">
                    <a:lumMod val="75000"/>
                  </a:schemeClr>
                </a:solidFill>
              </a:rPr>
              <a:t>Necessity of </a:t>
            </a:r>
            <a:r>
              <a:rPr lang="en-US" sz="2400" b="1" spc="-50" dirty="0">
                <a:solidFill>
                  <a:schemeClr val="accent2">
                    <a:lumMod val="75000"/>
                  </a:schemeClr>
                </a:solidFill>
                <a:latin typeface="+mj-lt"/>
              </a:rPr>
              <a:t>executive level buy-in </a:t>
            </a:r>
            <a:r>
              <a:rPr lang="en-US" sz="2400" dirty="0">
                <a:solidFill>
                  <a:schemeClr val="tx2">
                    <a:lumMod val="75000"/>
                  </a:schemeClr>
                </a:solidFill>
              </a:rPr>
              <a:t>and a supportive organizational structure for integration management</a:t>
            </a:r>
            <a:endParaRPr lang="en-US">
              <a:solidFill>
                <a:schemeClr val="tx2">
                  <a:lumMod val="75000"/>
                </a:schemeClr>
              </a:solidFill>
            </a:endParaRPr>
          </a:p>
          <a:p>
            <a:pPr marL="347345" indent="-228600">
              <a:spcBef>
                <a:spcPts val="1000"/>
              </a:spcBef>
              <a:buClr>
                <a:schemeClr val="accent2"/>
              </a:buClr>
              <a:buFont typeface="Arial" panose="020B0604020202020204" pitchFamily="34" charset="0"/>
              <a:buChar char="•"/>
            </a:pPr>
            <a:r>
              <a:rPr lang="en-US" sz="2400" dirty="0">
                <a:solidFill>
                  <a:schemeClr val="tx2">
                    <a:lumMod val="75000"/>
                  </a:schemeClr>
                </a:solidFill>
              </a:rPr>
              <a:t>The need to modify or </a:t>
            </a:r>
            <a:r>
              <a:rPr lang="en-US" sz="2400" b="1" spc="-50" dirty="0">
                <a:solidFill>
                  <a:schemeClr val="accent2">
                    <a:lumMod val="75000"/>
                  </a:schemeClr>
                </a:solidFill>
                <a:latin typeface="+mj-lt"/>
              </a:rPr>
              <a:t>change agency culture to support a more inclusive working process</a:t>
            </a:r>
            <a:r>
              <a:rPr lang="en-US" sz="2400" dirty="0">
                <a:solidFill>
                  <a:schemeClr val="tx2">
                    <a:lumMod val="75000"/>
                  </a:schemeClr>
                </a:solidFill>
              </a:rPr>
              <a:t> and enable integration efforts </a:t>
            </a:r>
            <a:endParaRPr lang="en-US" sz="2400" dirty="0">
              <a:solidFill>
                <a:schemeClr val="tx2">
                  <a:lumMod val="75000"/>
                </a:schemeClr>
              </a:solidFill>
              <a:cs typeface="Calibri"/>
            </a:endParaRPr>
          </a:p>
          <a:p>
            <a:pPr marL="347345" indent="-228600">
              <a:spcBef>
                <a:spcPts val="1000"/>
              </a:spcBef>
              <a:buClr>
                <a:schemeClr val="accent2"/>
              </a:buClr>
              <a:buFont typeface="Arial" panose="020B0604020202020204" pitchFamily="34" charset="0"/>
              <a:buChar char="•"/>
            </a:pPr>
            <a:endParaRPr lang="en-US" sz="2400" dirty="0">
              <a:solidFill>
                <a:schemeClr val="tx2">
                  <a:lumMod val="75000"/>
                </a:schemeClr>
              </a:solidFill>
              <a:cs typeface="Calibri"/>
            </a:endParaRPr>
          </a:p>
        </p:txBody>
      </p:sp>
      <p:sp>
        <p:nvSpPr>
          <p:cNvPr id="2" name="Rectangle 1">
            <a:extLst>
              <a:ext uri="{FF2B5EF4-FFF2-40B4-BE49-F238E27FC236}">
                <a16:creationId xmlns:a16="http://schemas.microsoft.com/office/drawing/2014/main" id="{DDD29DB4-3292-45AE-BF61-6C5265CB15AB}"/>
              </a:ext>
            </a:extLst>
          </p:cNvPr>
          <p:cNvSpPr/>
          <p:nvPr/>
        </p:nvSpPr>
        <p:spPr>
          <a:xfrm>
            <a:off x="479334" y="3133148"/>
            <a:ext cx="6891476" cy="2308324"/>
          </a:xfrm>
          <a:prstGeom prst="rect">
            <a:avLst/>
          </a:prstGeom>
        </p:spPr>
        <p:txBody>
          <a:bodyPr wrap="square" lIns="91440" tIns="45720" rIns="91440" bIns="45720" anchor="t">
            <a:spAutoFit/>
          </a:bodyPr>
          <a:lstStyle/>
          <a:p>
            <a:pPr marL="347345" indent="-228600">
              <a:spcBef>
                <a:spcPts val="1000"/>
              </a:spcBef>
              <a:buClr>
                <a:schemeClr val="accent2"/>
              </a:buClr>
              <a:buFont typeface="Arial" panose="020B0604020202020204" pitchFamily="34" charset="0"/>
              <a:buChar char="•"/>
              <a:tabLst>
                <a:tab pos="6750050" algn="l"/>
              </a:tabLst>
            </a:pPr>
            <a:r>
              <a:rPr lang="en-US" sz="2400" dirty="0">
                <a:solidFill>
                  <a:schemeClr val="tx2">
                    <a:lumMod val="75000"/>
                  </a:schemeClr>
                </a:solidFill>
              </a:rPr>
              <a:t>The need to </a:t>
            </a:r>
            <a:r>
              <a:rPr lang="en-US" sz="2400" b="1" spc="-50" dirty="0">
                <a:solidFill>
                  <a:schemeClr val="accent2">
                    <a:lumMod val="75000"/>
                  </a:schemeClr>
                </a:solidFill>
                <a:latin typeface="+mj-lt"/>
              </a:rPr>
              <a:t>motivate agencies </a:t>
            </a:r>
            <a:r>
              <a:rPr lang="en-US" sz="2400" dirty="0">
                <a:solidFill>
                  <a:schemeClr val="tx2">
                    <a:lumMod val="75000"/>
                  </a:schemeClr>
                </a:solidFill>
              </a:rPr>
              <a:t>to integrate performance, asset, and risk management while recognizing the need for standardized methods of modeling how threats may undermine performance goals or accelerate asset deterioration</a:t>
            </a:r>
            <a:endParaRPr lang="en-US" sz="2400">
              <a:solidFill>
                <a:schemeClr val="tx2">
                  <a:lumMod val="75000"/>
                </a:schemeClr>
              </a:solidFill>
            </a:endParaRPr>
          </a:p>
        </p:txBody>
      </p:sp>
    </p:spTree>
    <p:extLst>
      <p:ext uri="{BB962C8B-B14F-4D97-AF65-F5344CB8AC3E}">
        <p14:creationId xmlns:p14="http://schemas.microsoft.com/office/powerpoint/2010/main" val="4050556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F6BCBD-C7A6-486E-BDB3-56A8FFCF6F55}"/>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984BB6A-AC86-42D6-94BA-6E1941E93ECA}"/>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ooter Placeholder 4">
            <a:extLst>
              <a:ext uri="{FF2B5EF4-FFF2-40B4-BE49-F238E27FC236}">
                <a16:creationId xmlns:a16="http://schemas.microsoft.com/office/drawing/2014/main" id="{B58AF49F-DC1F-4773-9D51-A0E96780BCD8}"/>
              </a:ext>
            </a:extLst>
          </p:cNvPr>
          <p:cNvSpPr>
            <a:spLocks noGrp="1"/>
          </p:cNvSpPr>
          <p:nvPr>
            <p:ph type="ftr" sz="quarter" idx="11"/>
          </p:nvPr>
        </p:nvSpPr>
        <p:spPr>
          <a:xfrm>
            <a:off x="3686184" y="6459785"/>
            <a:ext cx="5156157" cy="365125"/>
          </a:xfrm>
        </p:spPr>
        <p:txBody>
          <a:bodyPr/>
          <a:lstStyle/>
          <a:p>
            <a:r>
              <a:rPr lang="en-US" dirty="0"/>
              <a:t>NCHRP  08-113: Integrating Effective Transportation Performance, Risk and Asset Management Practices</a:t>
            </a:r>
          </a:p>
        </p:txBody>
      </p:sp>
      <p:sp>
        <p:nvSpPr>
          <p:cNvPr id="6" name="Slide Number Placeholder 5">
            <a:extLst>
              <a:ext uri="{FF2B5EF4-FFF2-40B4-BE49-F238E27FC236}">
                <a16:creationId xmlns:a16="http://schemas.microsoft.com/office/drawing/2014/main" id="{80D644BA-A59F-4BBB-8639-900892F74F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CE6C-0A1C-4EED-AC52-82177AA09F4C}" type="slidenum">
              <a:rPr kumimoji="0" lang="en-US" sz="1050" b="0" i="0" u="none" strike="noStrike" kern="1200" cap="none" spc="0" normalizeH="0" baseline="0" noProof="0" smtClean="0">
                <a:ln>
                  <a:noFill/>
                </a:ln>
                <a:solidFill>
                  <a:prstClr val="white"/>
                </a:solidFill>
                <a:effectLst>
                  <a:outerShdw blurRad="177800" algn="ctr" rotWithShape="0">
                    <a:prstClr val="black">
                      <a:alpha val="20000"/>
                    </a:prstClr>
                  </a:outerShdw>
                </a:effectLst>
                <a:uLnTx/>
                <a:uFillTx/>
                <a:latin typeface="Bahnschrift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dirty="0">
              <a:ln>
                <a:noFill/>
              </a:ln>
              <a:solidFill>
                <a:prstClr val="white"/>
              </a:solidFill>
              <a:effectLst>
                <a:outerShdw blurRad="177800" algn="ctr" rotWithShape="0">
                  <a:prstClr val="black">
                    <a:alpha val="20000"/>
                  </a:prstClr>
                </a:outerShdw>
              </a:effectLst>
              <a:uLnTx/>
              <a:uFillTx/>
              <a:latin typeface="Bahnschrift Light" panose="020B0502040204020203" pitchFamily="34" charset="0"/>
              <a:ea typeface="+mn-ea"/>
              <a:cs typeface="+mn-cs"/>
            </a:endParaRPr>
          </a:p>
        </p:txBody>
      </p:sp>
      <p:sp>
        <p:nvSpPr>
          <p:cNvPr id="8" name="Content Placeholder 7">
            <a:extLst>
              <a:ext uri="{FF2B5EF4-FFF2-40B4-BE49-F238E27FC236}">
                <a16:creationId xmlns:a16="http://schemas.microsoft.com/office/drawing/2014/main" id="{2F9E879A-3929-4209-8200-DFDA8EF23113}"/>
              </a:ext>
            </a:extLst>
          </p:cNvPr>
          <p:cNvSpPr>
            <a:spLocks noGrp="1"/>
          </p:cNvSpPr>
          <p:nvPr>
            <p:ph idx="4294967295"/>
          </p:nvPr>
        </p:nvSpPr>
        <p:spPr>
          <a:xfrm>
            <a:off x="565287" y="1548130"/>
            <a:ext cx="10869612" cy="2188029"/>
          </a:xfrm>
        </p:spPr>
        <p:txBody>
          <a:bodyPr>
            <a:normAutofit/>
          </a:bodyPr>
          <a:lstStyle/>
          <a:p>
            <a:pPr marL="347663" indent="-228600">
              <a:spcBef>
                <a:spcPts val="1000"/>
              </a:spcBef>
              <a:buClr>
                <a:schemeClr val="accent2"/>
              </a:buClr>
              <a:buFont typeface="Arial" panose="020B0604020202020204" pitchFamily="34" charset="0"/>
              <a:buChar char="•"/>
            </a:pPr>
            <a:r>
              <a:rPr lang="en-US" sz="2400" dirty="0">
                <a:solidFill>
                  <a:schemeClr val="tx2">
                    <a:lumMod val="75000"/>
                  </a:schemeClr>
                </a:solidFill>
              </a:rPr>
              <a:t>The important role of </a:t>
            </a:r>
            <a:r>
              <a:rPr lang="en-US" sz="2700" b="1" spc="-50" dirty="0">
                <a:solidFill>
                  <a:schemeClr val="accent2">
                    <a:lumMod val="75000"/>
                  </a:schemeClr>
                </a:solidFill>
                <a:latin typeface="+mj-lt"/>
              </a:rPr>
              <a:t>enterprise standards </a:t>
            </a:r>
            <a:r>
              <a:rPr lang="en-US" sz="2400" dirty="0">
                <a:solidFill>
                  <a:schemeClr val="tx2">
                    <a:lumMod val="75000"/>
                  </a:schemeClr>
                </a:solidFill>
              </a:rPr>
              <a:t>to lay the foundation for integrated processes, communications, data and resource sharing</a:t>
            </a:r>
          </a:p>
          <a:p>
            <a:pPr marL="347663" indent="-228600">
              <a:spcBef>
                <a:spcPts val="1000"/>
              </a:spcBef>
              <a:buClr>
                <a:schemeClr val="accent2"/>
              </a:buClr>
              <a:buFont typeface="Arial" panose="020B0604020202020204" pitchFamily="34" charset="0"/>
              <a:buChar char="•"/>
            </a:pPr>
            <a:r>
              <a:rPr lang="en-US" sz="2700" b="1" spc="-50" dirty="0">
                <a:solidFill>
                  <a:schemeClr val="accent2">
                    <a:lumMod val="75000"/>
                  </a:schemeClr>
                </a:solidFill>
                <a:latin typeface="+mj-lt"/>
              </a:rPr>
              <a:t>Data governance </a:t>
            </a:r>
            <a:r>
              <a:rPr lang="en-US" sz="2400" dirty="0">
                <a:solidFill>
                  <a:schemeClr val="tx2">
                    <a:lumMod val="75000"/>
                  </a:schemeClr>
                </a:solidFill>
              </a:rPr>
              <a:t>can play a pivotal role in identifying integration strengths and barriers</a:t>
            </a:r>
          </a:p>
        </p:txBody>
      </p:sp>
      <p:sp>
        <p:nvSpPr>
          <p:cNvPr id="12" name="Title 6">
            <a:extLst>
              <a:ext uri="{FF2B5EF4-FFF2-40B4-BE49-F238E27FC236}">
                <a16:creationId xmlns:a16="http://schemas.microsoft.com/office/drawing/2014/main" id="{A14215C7-BD91-4A29-8B44-0BD822D381C4}"/>
              </a:ext>
            </a:extLst>
          </p:cNvPr>
          <p:cNvSpPr txBox="1">
            <a:spLocks/>
          </p:cNvSpPr>
          <p:nvPr/>
        </p:nvSpPr>
        <p:spPr>
          <a:xfrm>
            <a:off x="565287" y="-187561"/>
            <a:ext cx="10515600" cy="1325563"/>
          </a:xfrm>
          <a:prstGeom prst="rect">
            <a:avLst/>
          </a:prstGeom>
        </p:spPr>
        <p:txBody>
          <a:bodyPr vert="horz" lIns="91440" tIns="45720" rIns="91440" bIns="45720" rtlCol="0" anchor="b">
            <a:normAutofit/>
          </a:bodyPr>
          <a:lstStyle>
            <a:defPPr>
              <a:defRPr lang="en-US"/>
            </a:defPPr>
            <a:lvl1pPr>
              <a:lnSpc>
                <a:spcPct val="85000"/>
              </a:lnSpc>
              <a:spcBef>
                <a:spcPct val="0"/>
              </a:spcBef>
              <a:buNone/>
              <a:defRPr sz="3200" spc="-50" baseline="0">
                <a:solidFill>
                  <a:schemeClr val="accent2"/>
                </a:solidFill>
                <a:ea typeface="+mj-ea"/>
                <a:cs typeface="+mj-cs"/>
              </a:defRPr>
            </a:lvl1pPr>
          </a:lstStyle>
          <a:p>
            <a:r>
              <a:rPr lang="en-US" dirty="0"/>
              <a:t>Other Key Observations</a:t>
            </a:r>
          </a:p>
        </p:txBody>
      </p:sp>
      <p:pic>
        <p:nvPicPr>
          <p:cNvPr id="2" name="Picture 1">
            <a:extLst>
              <a:ext uri="{FF2B5EF4-FFF2-40B4-BE49-F238E27FC236}">
                <a16:creationId xmlns:a16="http://schemas.microsoft.com/office/drawing/2014/main" id="{BFC929C2-9380-40CE-BD84-165F1BFCA8A2}"/>
              </a:ext>
            </a:extLst>
          </p:cNvPr>
          <p:cNvPicPr>
            <a:picLocks noChangeAspect="1"/>
          </p:cNvPicPr>
          <p:nvPr/>
        </p:nvPicPr>
        <p:blipFill>
          <a:blip r:embed="rId3"/>
          <a:stretch>
            <a:fillRect/>
          </a:stretch>
        </p:blipFill>
        <p:spPr>
          <a:xfrm>
            <a:off x="6655421" y="3517406"/>
            <a:ext cx="5156740" cy="1882900"/>
          </a:xfrm>
          <a:prstGeom prst="rect">
            <a:avLst/>
          </a:prstGeom>
          <a:ln>
            <a:noFill/>
          </a:ln>
          <a:effectLst>
            <a:outerShdw blurRad="190500" algn="tl" rotWithShape="0">
              <a:srgbClr val="000000">
                <a:alpha val="70000"/>
              </a:srgbClr>
            </a:outerShdw>
          </a:effectLst>
        </p:spPr>
      </p:pic>
      <p:sp>
        <p:nvSpPr>
          <p:cNvPr id="3" name="Rectangle 2">
            <a:extLst>
              <a:ext uri="{FF2B5EF4-FFF2-40B4-BE49-F238E27FC236}">
                <a16:creationId xmlns:a16="http://schemas.microsoft.com/office/drawing/2014/main" id="{AA04FC24-612A-4396-94A5-DB58815BB7FE}"/>
              </a:ext>
            </a:extLst>
          </p:cNvPr>
          <p:cNvSpPr/>
          <p:nvPr/>
        </p:nvSpPr>
        <p:spPr>
          <a:xfrm>
            <a:off x="470982" y="3185341"/>
            <a:ext cx="6090134" cy="2298065"/>
          </a:xfrm>
          <a:prstGeom prst="rect">
            <a:avLst/>
          </a:prstGeom>
        </p:spPr>
        <p:txBody>
          <a:bodyPr wrap="square">
            <a:spAutoFit/>
          </a:bodyPr>
          <a:lstStyle/>
          <a:p>
            <a:pPr marL="347663" indent="-228600">
              <a:lnSpc>
                <a:spcPct val="90000"/>
              </a:lnSpc>
              <a:spcBef>
                <a:spcPts val="1000"/>
              </a:spcBef>
              <a:buClr>
                <a:schemeClr val="accent2"/>
              </a:buClr>
              <a:buFont typeface="Arial" panose="020B0604020202020204" pitchFamily="34" charset="0"/>
              <a:buChar char="•"/>
            </a:pPr>
            <a:r>
              <a:rPr lang="en-US" sz="2400" dirty="0">
                <a:solidFill>
                  <a:schemeClr val="tx2">
                    <a:lumMod val="75000"/>
                  </a:schemeClr>
                </a:solidFill>
              </a:rPr>
              <a:t>The impact of an</a:t>
            </a:r>
            <a:r>
              <a:rPr lang="en-US" sz="2400" b="1" spc="-50" dirty="0">
                <a:solidFill>
                  <a:schemeClr val="accent2">
                    <a:lumMod val="75000"/>
                  </a:schemeClr>
                </a:solidFill>
                <a:effectLst>
                  <a:outerShdw blurRad="63500" algn="ctr" rotWithShape="0">
                    <a:prstClr val="black">
                      <a:alpha val="40000"/>
                    </a:prstClr>
                  </a:outerShdw>
                </a:effectLst>
              </a:rPr>
              <a:t> </a:t>
            </a:r>
            <a:r>
              <a:rPr lang="en-US" sz="2700" b="1" spc="-50" dirty="0">
                <a:solidFill>
                  <a:schemeClr val="accent2">
                    <a:lumMod val="75000"/>
                  </a:schemeClr>
                </a:solidFill>
                <a:latin typeface="+mj-lt"/>
              </a:rPr>
              <a:t>ongoing discussion </a:t>
            </a:r>
            <a:r>
              <a:rPr lang="en-US" sz="2400" dirty="0">
                <a:solidFill>
                  <a:schemeClr val="tx2">
                    <a:lumMod val="75000"/>
                  </a:schemeClr>
                </a:solidFill>
              </a:rPr>
              <a:t>of data needs and access support the evolution of an agency’s integrated framework</a:t>
            </a:r>
          </a:p>
          <a:p>
            <a:pPr marL="347663" indent="-228600">
              <a:lnSpc>
                <a:spcPct val="90000"/>
              </a:lnSpc>
              <a:spcBef>
                <a:spcPts val="1000"/>
              </a:spcBef>
              <a:buClr>
                <a:schemeClr val="accent2"/>
              </a:buClr>
              <a:buFont typeface="Arial" panose="020B0604020202020204" pitchFamily="34" charset="0"/>
              <a:buChar char="•"/>
            </a:pPr>
            <a:r>
              <a:rPr lang="en-US" sz="2400" dirty="0">
                <a:solidFill>
                  <a:schemeClr val="tx2">
                    <a:lumMod val="75000"/>
                  </a:schemeClr>
                </a:solidFill>
              </a:rPr>
              <a:t>Identifying and </a:t>
            </a:r>
            <a:r>
              <a:rPr lang="en-US" sz="2700" b="1" spc="-50" dirty="0">
                <a:solidFill>
                  <a:schemeClr val="accent2">
                    <a:lumMod val="75000"/>
                  </a:schemeClr>
                </a:solidFill>
                <a:latin typeface="+mj-lt"/>
              </a:rPr>
              <a:t>building policy frameworks </a:t>
            </a:r>
            <a:r>
              <a:rPr lang="en-US" sz="2400" dirty="0">
                <a:solidFill>
                  <a:schemeClr val="tx2">
                    <a:lumMod val="75000"/>
                  </a:schemeClr>
                </a:solidFill>
              </a:rPr>
              <a:t>for management area integration that are most effective for transportation agencies</a:t>
            </a:r>
          </a:p>
        </p:txBody>
      </p:sp>
      <p:sp>
        <p:nvSpPr>
          <p:cNvPr id="4" name="Rectangle 3">
            <a:extLst>
              <a:ext uri="{FF2B5EF4-FFF2-40B4-BE49-F238E27FC236}">
                <a16:creationId xmlns:a16="http://schemas.microsoft.com/office/drawing/2014/main" id="{9529BE4D-F7EC-4A84-92A9-90944DF2D7D8}"/>
              </a:ext>
            </a:extLst>
          </p:cNvPr>
          <p:cNvSpPr/>
          <p:nvPr/>
        </p:nvSpPr>
        <p:spPr>
          <a:xfrm>
            <a:off x="7664929" y="5520769"/>
            <a:ext cx="3031407" cy="369332"/>
          </a:xfrm>
          <a:prstGeom prst="rect">
            <a:avLst/>
          </a:prstGeom>
        </p:spPr>
        <p:txBody>
          <a:bodyPr wrap="none">
            <a:spAutoFit/>
          </a:bodyPr>
          <a:lstStyle/>
          <a:p>
            <a:r>
              <a:rPr lang="en-US" dirty="0">
                <a:solidFill>
                  <a:schemeClr val="tx2">
                    <a:lumMod val="75000"/>
                  </a:schemeClr>
                </a:solidFill>
              </a:rPr>
              <a:t>Sample Data Governance Map</a:t>
            </a:r>
          </a:p>
        </p:txBody>
      </p:sp>
      <p:sp>
        <p:nvSpPr>
          <p:cNvPr id="16" name="Date Placeholder 3">
            <a:extLst>
              <a:ext uri="{FF2B5EF4-FFF2-40B4-BE49-F238E27FC236}">
                <a16:creationId xmlns:a16="http://schemas.microsoft.com/office/drawing/2014/main" id="{A3159DBD-D46E-4308-9CAA-BBDD0B034676}"/>
              </a:ext>
            </a:extLst>
          </p:cNvPr>
          <p:cNvSpPr>
            <a:spLocks noGrp="1"/>
          </p:cNvSpPr>
          <p:nvPr>
            <p:ph type="dt" sz="half" idx="10"/>
          </p:nvPr>
        </p:nvSpPr>
        <p:spPr>
          <a:xfrm>
            <a:off x="1097280" y="6459785"/>
            <a:ext cx="2472271" cy="365125"/>
          </a:xfrm>
        </p:spPr>
        <p:txBody>
          <a:bodyPr/>
          <a:lstStyle>
            <a:lvl1pPr>
              <a:defRPr/>
            </a:lvl1pPr>
          </a:lstStyle>
          <a:p>
            <a:r>
              <a:rPr lang="en-US" dirty="0"/>
              <a:t>April 2021</a:t>
            </a:r>
          </a:p>
        </p:txBody>
      </p:sp>
    </p:spTree>
    <p:extLst>
      <p:ext uri="{BB962C8B-B14F-4D97-AF65-F5344CB8AC3E}">
        <p14:creationId xmlns:p14="http://schemas.microsoft.com/office/powerpoint/2010/main" val="363951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CB9B12-6E43-419D-BD5D-3D4C0ADD2467}"/>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F759E607-D846-49ED-8CEA-DB59892545B2}"/>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ooter Placeholder 4">
            <a:extLst>
              <a:ext uri="{FF2B5EF4-FFF2-40B4-BE49-F238E27FC236}">
                <a16:creationId xmlns:a16="http://schemas.microsoft.com/office/drawing/2014/main" id="{11CA51D7-3A37-4E0D-B0B4-381CC85AAF76}"/>
              </a:ext>
            </a:extLst>
          </p:cNvPr>
          <p:cNvSpPr>
            <a:spLocks noGrp="1"/>
          </p:cNvSpPr>
          <p:nvPr>
            <p:ph type="ftr" sz="quarter" idx="11"/>
          </p:nvPr>
        </p:nvSpPr>
        <p:spPr>
          <a:xfrm>
            <a:off x="3686184" y="6459785"/>
            <a:ext cx="5156157" cy="365125"/>
          </a:xfrm>
        </p:spPr>
        <p:txBody>
          <a:bodyPr/>
          <a:lstStyle/>
          <a:p>
            <a:r>
              <a:rPr lang="en-US" dirty="0"/>
              <a:t>NCHRP  08-113: Integrating Effective Transportation Performance, Risk and Asset Management Practices</a:t>
            </a:r>
          </a:p>
        </p:txBody>
      </p:sp>
      <p:sp>
        <p:nvSpPr>
          <p:cNvPr id="6" name="Slide Number Placeholder 5">
            <a:extLst>
              <a:ext uri="{FF2B5EF4-FFF2-40B4-BE49-F238E27FC236}">
                <a16:creationId xmlns:a16="http://schemas.microsoft.com/office/drawing/2014/main" id="{C57E6807-0DD5-41F1-871E-1C4D75A8B287}"/>
              </a:ext>
            </a:extLst>
          </p:cNvPr>
          <p:cNvSpPr>
            <a:spLocks noGrp="1"/>
          </p:cNvSpPr>
          <p:nvPr>
            <p:ph type="sldNum" sz="quarter" idx="12"/>
          </p:nvPr>
        </p:nvSpPr>
        <p:spPr/>
        <p:txBody>
          <a:bodyPr/>
          <a:lstStyle/>
          <a:p>
            <a:fld id="{0640CE6C-0A1C-4EED-AC52-82177AA09F4C}" type="slidenum">
              <a:rPr lang="en-US" smtClean="0"/>
              <a:pPr/>
              <a:t>16</a:t>
            </a:fld>
            <a:endParaRPr lang="en-US" dirty="0"/>
          </a:p>
        </p:txBody>
      </p:sp>
      <p:sp>
        <p:nvSpPr>
          <p:cNvPr id="2" name="Title 1">
            <a:extLst>
              <a:ext uri="{FF2B5EF4-FFF2-40B4-BE49-F238E27FC236}">
                <a16:creationId xmlns:a16="http://schemas.microsoft.com/office/drawing/2014/main" id="{4A5AC29D-071B-4FB5-9192-A360E719E1EA}"/>
              </a:ext>
            </a:extLst>
          </p:cNvPr>
          <p:cNvSpPr>
            <a:spLocks noGrp="1"/>
          </p:cNvSpPr>
          <p:nvPr>
            <p:ph type="title" idx="4294967295"/>
          </p:nvPr>
        </p:nvSpPr>
        <p:spPr>
          <a:xfrm>
            <a:off x="576692" y="33090"/>
            <a:ext cx="10515600" cy="1133475"/>
          </a:xfrm>
        </p:spPr>
        <p:txBody>
          <a:bodyPr>
            <a:normAutofit/>
          </a:bodyPr>
          <a:lstStyle/>
          <a:p>
            <a:r>
              <a:rPr lang="en-US" sz="3400" dirty="0">
                <a:solidFill>
                  <a:schemeClr val="accent2"/>
                </a:solidFill>
                <a:latin typeface="+mn-lt"/>
              </a:rPr>
              <a:t>What Should Happen Next?</a:t>
            </a:r>
          </a:p>
        </p:txBody>
      </p:sp>
      <p:sp>
        <p:nvSpPr>
          <p:cNvPr id="9" name="TextBox 8">
            <a:extLst>
              <a:ext uri="{FF2B5EF4-FFF2-40B4-BE49-F238E27FC236}">
                <a16:creationId xmlns:a16="http://schemas.microsoft.com/office/drawing/2014/main" id="{C6C70897-3B2C-49ED-A962-4158AF7AE72F}"/>
              </a:ext>
            </a:extLst>
          </p:cNvPr>
          <p:cNvSpPr txBox="1"/>
          <p:nvPr/>
        </p:nvSpPr>
        <p:spPr>
          <a:xfrm>
            <a:off x="484094" y="1663804"/>
            <a:ext cx="10515600" cy="3108543"/>
          </a:xfrm>
          <a:prstGeom prst="rect">
            <a:avLst/>
          </a:prstGeom>
          <a:noFill/>
        </p:spPr>
        <p:txBody>
          <a:bodyPr wrap="square" lIns="91440" tIns="45720" rIns="91440" bIns="45720" rtlCol="0" anchor="t">
            <a:spAutoFit/>
          </a:bodyPr>
          <a:lstStyle/>
          <a:p>
            <a:pPr marL="457200" indent="-457200">
              <a:buClr>
                <a:schemeClr val="accent2"/>
              </a:buClr>
              <a:buFont typeface="Wingdings" panose="05000000000000000000" pitchFamily="2" charset="2"/>
              <a:buChar char="ü"/>
            </a:pPr>
            <a:r>
              <a:rPr lang="en-US" sz="2400" dirty="0">
                <a:solidFill>
                  <a:schemeClr val="tx2">
                    <a:lumMod val="75000"/>
                  </a:schemeClr>
                </a:solidFill>
              </a:rPr>
              <a:t>Communicate need for executive buy-in for a push for more effective decision-making</a:t>
            </a:r>
            <a:endParaRPr lang="en-US" sz="2400" dirty="0">
              <a:solidFill>
                <a:schemeClr val="tx2">
                  <a:lumMod val="75000"/>
                </a:schemeClr>
              </a:solidFill>
              <a:cs typeface="Calibri"/>
            </a:endParaRPr>
          </a:p>
          <a:p>
            <a:pPr marL="457200" indent="-457200">
              <a:buClr>
                <a:schemeClr val="accent2"/>
              </a:buClr>
              <a:buFont typeface="Wingdings" panose="05000000000000000000" pitchFamily="2" charset="2"/>
              <a:buChar char="ü"/>
            </a:pPr>
            <a:r>
              <a:rPr lang="en-US" sz="2400" dirty="0">
                <a:solidFill>
                  <a:schemeClr val="tx2">
                    <a:lumMod val="75000"/>
                  </a:schemeClr>
                </a:solidFill>
              </a:rPr>
              <a:t>Identify an Integration Champion, they will collect others to the effort and drive these changes.</a:t>
            </a:r>
            <a:endParaRPr lang="en-US" sz="2400" dirty="0">
              <a:solidFill>
                <a:schemeClr val="tx2">
                  <a:lumMod val="75000"/>
                </a:schemeClr>
              </a:solidFill>
              <a:cs typeface="Calibri"/>
            </a:endParaRPr>
          </a:p>
          <a:p>
            <a:pPr marL="457200" indent="-457200">
              <a:buClr>
                <a:schemeClr val="accent2"/>
              </a:buClr>
              <a:buFont typeface="Wingdings" panose="05000000000000000000" pitchFamily="2" charset="2"/>
              <a:buChar char="ü"/>
            </a:pPr>
            <a:r>
              <a:rPr lang="en-US" sz="2400" dirty="0">
                <a:solidFill>
                  <a:schemeClr val="tx2">
                    <a:lumMod val="75000"/>
                  </a:schemeClr>
                </a:solidFill>
              </a:rPr>
              <a:t>Give authority and responsibility to the integration Champion to bring the right people, use the Guidance as a framework and develop a Roadmap</a:t>
            </a:r>
            <a:endParaRPr lang="en-US" sz="2400" dirty="0">
              <a:solidFill>
                <a:schemeClr val="tx2">
                  <a:lumMod val="75000"/>
                </a:schemeClr>
              </a:solidFill>
              <a:cs typeface="Calibri"/>
            </a:endParaRPr>
          </a:p>
          <a:p>
            <a:pPr marL="457200" indent="-457200">
              <a:buClr>
                <a:schemeClr val="accent2"/>
              </a:buClr>
              <a:buFont typeface="Wingdings" panose="05000000000000000000" pitchFamily="2" charset="2"/>
              <a:buChar char="ü"/>
            </a:pPr>
            <a:r>
              <a:rPr lang="en-US" sz="2400" dirty="0">
                <a:solidFill>
                  <a:schemeClr val="tx2">
                    <a:lumMod val="75000"/>
                  </a:schemeClr>
                </a:solidFill>
              </a:rPr>
              <a:t>Utilize the Maturity Self- Assessment to identify growth opportunities</a:t>
            </a:r>
            <a:endParaRPr lang="en-US" sz="2400" dirty="0">
              <a:solidFill>
                <a:schemeClr val="tx2">
                  <a:lumMod val="75000"/>
                </a:schemeClr>
              </a:solidFill>
              <a:cs typeface="Calibri"/>
            </a:endParaRPr>
          </a:p>
          <a:p>
            <a:pPr marL="742950" lvl="1" indent="-285750">
              <a:buClr>
                <a:srgbClr val="EDB798"/>
              </a:buClr>
              <a:buFont typeface="Arial" panose="020B0604020202020204" pitchFamily="34" charset="0"/>
              <a:buChar char="•"/>
            </a:pPr>
            <a:endParaRPr lang="en-US" sz="2800" dirty="0">
              <a:solidFill>
                <a:schemeClr val="bg1"/>
              </a:solidFill>
              <a:latin typeface="+mj-lt"/>
            </a:endParaRPr>
          </a:p>
        </p:txBody>
      </p:sp>
      <p:sp>
        <p:nvSpPr>
          <p:cNvPr id="13" name="Date Placeholder 3">
            <a:extLst>
              <a:ext uri="{FF2B5EF4-FFF2-40B4-BE49-F238E27FC236}">
                <a16:creationId xmlns:a16="http://schemas.microsoft.com/office/drawing/2014/main" id="{EE05D3B5-452F-431C-B773-2A3D2D44CB29}"/>
              </a:ext>
            </a:extLst>
          </p:cNvPr>
          <p:cNvSpPr>
            <a:spLocks noGrp="1"/>
          </p:cNvSpPr>
          <p:nvPr>
            <p:ph type="dt" sz="half" idx="10"/>
          </p:nvPr>
        </p:nvSpPr>
        <p:spPr>
          <a:xfrm>
            <a:off x="1097280" y="6459785"/>
            <a:ext cx="2472271" cy="365125"/>
          </a:xfrm>
        </p:spPr>
        <p:txBody>
          <a:bodyPr/>
          <a:lstStyle>
            <a:lvl1pPr>
              <a:defRPr/>
            </a:lvl1pPr>
          </a:lstStyle>
          <a:p>
            <a:r>
              <a:rPr lang="en-US" dirty="0"/>
              <a:t>April 2021</a:t>
            </a:r>
          </a:p>
        </p:txBody>
      </p:sp>
    </p:spTree>
    <p:extLst>
      <p:ext uri="{BB962C8B-B14F-4D97-AF65-F5344CB8AC3E}">
        <p14:creationId xmlns:p14="http://schemas.microsoft.com/office/powerpoint/2010/main" val="196944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F2F1D6-C35D-40C5-9FF7-87A3044FA6AE}"/>
              </a:ext>
            </a:extLst>
          </p:cNvPr>
          <p:cNvSpPr/>
          <p:nvPr/>
        </p:nvSpPr>
        <p:spPr>
          <a:xfrm>
            <a:off x="-841" y="6408816"/>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59559FF-1D45-4913-A621-4278BB9A58CE}"/>
              </a:ext>
            </a:extLst>
          </p:cNvPr>
          <p:cNvSpPr/>
          <p:nvPr/>
        </p:nvSpPr>
        <p:spPr>
          <a:xfrm>
            <a:off x="-4001" y="634233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ooter Placeholder 4">
            <a:extLst>
              <a:ext uri="{FF2B5EF4-FFF2-40B4-BE49-F238E27FC236}">
                <a16:creationId xmlns:a16="http://schemas.microsoft.com/office/drawing/2014/main" id="{92BE18E3-1D28-498A-B809-8B44D0867027}"/>
              </a:ext>
            </a:extLst>
          </p:cNvPr>
          <p:cNvSpPr txBox="1">
            <a:spLocks/>
          </p:cNvSpPr>
          <p:nvPr/>
        </p:nvSpPr>
        <p:spPr>
          <a:xfrm>
            <a:off x="3682168" y="6467801"/>
            <a:ext cx="5156157" cy="365125"/>
          </a:xfrm>
          <a:prstGeom prst="rect">
            <a:avLst/>
          </a:prstGeom>
        </p:spPr>
        <p:txBody>
          <a:bodyPr vert="horz" lIns="91440" tIns="45720" rIns="91440" bIns="45720" rtlCol="0" anchor="ctr"/>
          <a:lstStyle>
            <a:defPPr>
              <a:defRPr lang="en-US"/>
            </a:defPPr>
            <a:lvl1pPr marL="0" algn="ctr" defTabSz="914400" rtl="0" eaLnBrk="1" latinLnBrk="0" hangingPunct="1">
              <a:defRPr lang="en-US"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NCHRP  08-113: Integrating Effective Transportation Performance, Risk and Asset Management Practices</a:t>
            </a:r>
            <a:endParaRPr lang="en-US" dirty="0"/>
          </a:p>
        </p:txBody>
      </p:sp>
      <p:sp>
        <p:nvSpPr>
          <p:cNvPr id="6" name="Slide Number Placeholder 5">
            <a:extLst>
              <a:ext uri="{FF2B5EF4-FFF2-40B4-BE49-F238E27FC236}">
                <a16:creationId xmlns:a16="http://schemas.microsoft.com/office/drawing/2014/main" id="{C57E6807-0DD5-41F1-871E-1C4D75A8B287}"/>
              </a:ext>
            </a:extLst>
          </p:cNvPr>
          <p:cNvSpPr>
            <a:spLocks noGrp="1"/>
          </p:cNvSpPr>
          <p:nvPr>
            <p:ph type="sldNum" sz="quarter" idx="12"/>
          </p:nvPr>
        </p:nvSpPr>
        <p:spPr/>
        <p:txBody>
          <a:bodyPr/>
          <a:lstStyle/>
          <a:p>
            <a:fld id="{0640CE6C-0A1C-4EED-AC52-82177AA09F4C}" type="slidenum">
              <a:rPr lang="en-US" smtClean="0"/>
              <a:pPr/>
              <a:t>2</a:t>
            </a:fld>
            <a:endParaRPr lang="en-US" dirty="0"/>
          </a:p>
        </p:txBody>
      </p:sp>
      <p:sp>
        <p:nvSpPr>
          <p:cNvPr id="7" name="Title 1">
            <a:extLst>
              <a:ext uri="{FF2B5EF4-FFF2-40B4-BE49-F238E27FC236}">
                <a16:creationId xmlns:a16="http://schemas.microsoft.com/office/drawing/2014/main" id="{080DB919-8EB4-4000-B0D3-EFACF695CC14}"/>
              </a:ext>
            </a:extLst>
          </p:cNvPr>
          <p:cNvSpPr txBox="1">
            <a:spLocks/>
          </p:cNvSpPr>
          <p:nvPr/>
        </p:nvSpPr>
        <p:spPr>
          <a:xfrm>
            <a:off x="527800" y="564676"/>
            <a:ext cx="10684683" cy="556047"/>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6000" b="0" kern="1200">
                <a:solidFill>
                  <a:schemeClr val="bg1"/>
                </a:solidFill>
                <a:effectLst>
                  <a:outerShdw blurRad="63500" algn="ctr" rotWithShape="0">
                    <a:prstClr val="black">
                      <a:alpha val="40000"/>
                    </a:prstClr>
                  </a:outerShdw>
                </a:effectLst>
                <a:latin typeface="Bahnschrift SemiBold" panose="020B0502040204020203" pitchFamily="34" charset="0"/>
                <a:ea typeface="+mj-ea"/>
                <a:cs typeface="+mj-cs"/>
              </a:defRPr>
            </a:lvl1pPr>
          </a:lstStyle>
          <a:p>
            <a:pPr>
              <a:lnSpc>
                <a:spcPct val="100000"/>
              </a:lnSpc>
            </a:pPr>
            <a:r>
              <a:rPr lang="en-US" sz="3200" dirty="0">
                <a:solidFill>
                  <a:schemeClr val="accent2"/>
                </a:solidFill>
                <a:effectLst/>
                <a:latin typeface="+mn-lt"/>
              </a:rPr>
              <a:t>Agenda</a:t>
            </a:r>
          </a:p>
        </p:txBody>
      </p:sp>
      <p:sp>
        <p:nvSpPr>
          <p:cNvPr id="13" name="Date Placeholder 3">
            <a:extLst>
              <a:ext uri="{FF2B5EF4-FFF2-40B4-BE49-F238E27FC236}">
                <a16:creationId xmlns:a16="http://schemas.microsoft.com/office/drawing/2014/main" id="{8B99A917-DC69-4D05-B2E6-F23B43FE5F92}"/>
              </a:ext>
            </a:extLst>
          </p:cNvPr>
          <p:cNvSpPr>
            <a:spLocks noGrp="1"/>
          </p:cNvSpPr>
          <p:nvPr>
            <p:ph type="dt" sz="half" idx="10"/>
          </p:nvPr>
        </p:nvSpPr>
        <p:spPr>
          <a:xfrm>
            <a:off x="1097280" y="6459785"/>
            <a:ext cx="2472271" cy="365125"/>
          </a:xfrm>
        </p:spPr>
        <p:txBody>
          <a:bodyPr/>
          <a:lstStyle>
            <a:lvl1pPr>
              <a:defRPr/>
            </a:lvl1pPr>
          </a:lstStyle>
          <a:p>
            <a:r>
              <a:rPr lang="en-US" dirty="0"/>
              <a:t>April 2021</a:t>
            </a:r>
          </a:p>
        </p:txBody>
      </p:sp>
      <p:sp>
        <p:nvSpPr>
          <p:cNvPr id="5" name="TextBox 4">
            <a:extLst>
              <a:ext uri="{FF2B5EF4-FFF2-40B4-BE49-F238E27FC236}">
                <a16:creationId xmlns:a16="http://schemas.microsoft.com/office/drawing/2014/main" id="{C690DE83-DDEA-4D08-9981-76EEECDBB1B6}"/>
              </a:ext>
            </a:extLst>
          </p:cNvPr>
          <p:cNvSpPr txBox="1"/>
          <p:nvPr/>
        </p:nvSpPr>
        <p:spPr>
          <a:xfrm>
            <a:off x="482884" y="1597527"/>
            <a:ext cx="9328935" cy="3108543"/>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r>
              <a:rPr lang="en-US" sz="2800" dirty="0"/>
              <a:t>Why Integrate?</a:t>
            </a:r>
          </a:p>
          <a:p>
            <a:pPr marL="285750" indent="-285750">
              <a:buClr>
                <a:schemeClr val="accent2"/>
              </a:buClr>
              <a:buFont typeface="Wingdings" panose="05000000000000000000" pitchFamily="2" charset="2"/>
              <a:buChar char="§"/>
            </a:pPr>
            <a:r>
              <a:rPr lang="en-US" sz="2800" dirty="0"/>
              <a:t>Fundamental Agency Questions for Integration</a:t>
            </a:r>
          </a:p>
          <a:p>
            <a:pPr marL="285750" indent="-285750">
              <a:buClr>
                <a:schemeClr val="accent2"/>
              </a:buClr>
              <a:buFont typeface="Wingdings" panose="05000000000000000000" pitchFamily="2" charset="2"/>
              <a:buChar char="§"/>
            </a:pPr>
            <a:r>
              <a:rPr lang="en-US" sz="2800" dirty="0"/>
              <a:t>The Integration Framework – 5 Key Areas</a:t>
            </a:r>
          </a:p>
          <a:p>
            <a:pPr marL="285750" indent="-285750">
              <a:buClr>
                <a:schemeClr val="accent2"/>
              </a:buClr>
              <a:buFont typeface="Wingdings" panose="05000000000000000000" pitchFamily="2" charset="2"/>
              <a:buChar char="§"/>
            </a:pPr>
            <a:r>
              <a:rPr lang="en-US" sz="2800" dirty="0"/>
              <a:t>Integration Maturity Assessment</a:t>
            </a:r>
          </a:p>
          <a:p>
            <a:pPr marL="285750" indent="-285750">
              <a:buClr>
                <a:schemeClr val="accent2"/>
              </a:buClr>
              <a:buFont typeface="Wingdings" panose="05000000000000000000" pitchFamily="2" charset="2"/>
              <a:buChar char="§"/>
            </a:pPr>
            <a:r>
              <a:rPr lang="en-US" sz="2800" dirty="0"/>
              <a:t>Developing a Roadmap</a:t>
            </a:r>
          </a:p>
          <a:p>
            <a:pPr marL="285750" indent="-285750">
              <a:buClr>
                <a:schemeClr val="accent2"/>
              </a:buClr>
              <a:buFont typeface="Wingdings" panose="05000000000000000000" pitchFamily="2" charset="2"/>
              <a:buChar char="§"/>
            </a:pPr>
            <a:r>
              <a:rPr lang="en-US" sz="2800" dirty="0"/>
              <a:t>Using the Integration Guidance</a:t>
            </a:r>
          </a:p>
          <a:p>
            <a:pPr marL="285750" indent="-285750">
              <a:buClr>
                <a:schemeClr val="accent2"/>
              </a:buClr>
              <a:buFont typeface="Wingdings" panose="05000000000000000000" pitchFamily="2" charset="2"/>
              <a:buChar char="§"/>
            </a:pPr>
            <a:r>
              <a:rPr lang="en-US" sz="2800" dirty="0"/>
              <a:t>Key Integration Observations </a:t>
            </a:r>
          </a:p>
        </p:txBody>
      </p:sp>
    </p:spTree>
    <p:extLst>
      <p:ext uri="{BB962C8B-B14F-4D97-AF65-F5344CB8AC3E}">
        <p14:creationId xmlns:p14="http://schemas.microsoft.com/office/powerpoint/2010/main" val="1299765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412A885-F0AB-4D1B-A43C-9FAE9075AB7F}"/>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F1DD39BC-4B49-4FF8-AB16-2B0EF6FBECBA}"/>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ooter Placeholder 4">
            <a:extLst>
              <a:ext uri="{FF2B5EF4-FFF2-40B4-BE49-F238E27FC236}">
                <a16:creationId xmlns:a16="http://schemas.microsoft.com/office/drawing/2014/main" id="{A6C21AFE-96E1-479A-97FF-79D07542DA83}"/>
              </a:ext>
            </a:extLst>
          </p:cNvPr>
          <p:cNvSpPr>
            <a:spLocks noGrp="1"/>
          </p:cNvSpPr>
          <p:nvPr>
            <p:ph type="ftr" sz="quarter" idx="11"/>
          </p:nvPr>
        </p:nvSpPr>
        <p:spPr>
          <a:xfrm>
            <a:off x="3686184" y="6459785"/>
            <a:ext cx="5156157" cy="365125"/>
          </a:xfrm>
        </p:spPr>
        <p:txBody>
          <a:bodyPr/>
          <a:lstStyle/>
          <a:p>
            <a:r>
              <a:rPr lang="en-US" dirty="0"/>
              <a:t>NCHRP  08-113: Integrating Effective Transportation Performance, Risk and Asset Management Practices</a:t>
            </a:r>
          </a:p>
        </p:txBody>
      </p:sp>
      <p:sp>
        <p:nvSpPr>
          <p:cNvPr id="6" name="Slide Number Placeholder 5">
            <a:extLst>
              <a:ext uri="{FF2B5EF4-FFF2-40B4-BE49-F238E27FC236}">
                <a16:creationId xmlns:a16="http://schemas.microsoft.com/office/drawing/2014/main" id="{0B1B6E15-8198-4B0D-BD05-0F3E7801B16A}"/>
              </a:ext>
            </a:extLst>
          </p:cNvPr>
          <p:cNvSpPr>
            <a:spLocks noGrp="1"/>
          </p:cNvSpPr>
          <p:nvPr>
            <p:ph type="sldNum" sz="quarter" idx="12"/>
          </p:nvPr>
        </p:nvSpPr>
        <p:spPr/>
        <p:txBody>
          <a:bodyPr/>
          <a:lstStyle/>
          <a:p>
            <a:fld id="{0640CE6C-0A1C-4EED-AC52-82177AA09F4C}" type="slidenum">
              <a:rPr lang="en-US" smtClean="0"/>
              <a:pPr/>
              <a:t>3</a:t>
            </a:fld>
            <a:endParaRPr lang="en-US" dirty="0"/>
          </a:p>
        </p:txBody>
      </p:sp>
      <p:sp>
        <p:nvSpPr>
          <p:cNvPr id="2" name="Title 1">
            <a:extLst>
              <a:ext uri="{FF2B5EF4-FFF2-40B4-BE49-F238E27FC236}">
                <a16:creationId xmlns:a16="http://schemas.microsoft.com/office/drawing/2014/main" id="{1733AB5E-AC8B-4CEE-A113-913F8DC3D7BB}"/>
              </a:ext>
            </a:extLst>
          </p:cNvPr>
          <p:cNvSpPr>
            <a:spLocks noGrp="1"/>
          </p:cNvSpPr>
          <p:nvPr>
            <p:ph type="title" idx="4294967295"/>
          </p:nvPr>
        </p:nvSpPr>
        <p:spPr>
          <a:xfrm>
            <a:off x="546197" y="553890"/>
            <a:ext cx="10515600" cy="590031"/>
          </a:xfrm>
        </p:spPr>
        <p:txBody>
          <a:bodyPr>
            <a:normAutofit/>
          </a:bodyPr>
          <a:lstStyle/>
          <a:p>
            <a:r>
              <a:rPr lang="en-US" sz="3200" dirty="0">
                <a:solidFill>
                  <a:schemeClr val="accent2"/>
                </a:solidFill>
                <a:latin typeface="+mn-lt"/>
              </a:rPr>
              <a:t>Why Integrate ? How Does an Agency Benefit?</a:t>
            </a:r>
          </a:p>
        </p:txBody>
      </p:sp>
      <p:sp>
        <p:nvSpPr>
          <p:cNvPr id="3" name="Content Placeholder 2">
            <a:extLst>
              <a:ext uri="{FF2B5EF4-FFF2-40B4-BE49-F238E27FC236}">
                <a16:creationId xmlns:a16="http://schemas.microsoft.com/office/drawing/2014/main" id="{FD8B5C93-72F6-480D-A100-EFE2D36D55BD}"/>
              </a:ext>
            </a:extLst>
          </p:cNvPr>
          <p:cNvSpPr>
            <a:spLocks noGrp="1"/>
          </p:cNvSpPr>
          <p:nvPr>
            <p:ph idx="4294967295"/>
          </p:nvPr>
        </p:nvSpPr>
        <p:spPr>
          <a:xfrm>
            <a:off x="336050" y="1403399"/>
            <a:ext cx="11157859" cy="2863850"/>
          </a:xfrm>
        </p:spPr>
        <p:txBody>
          <a:bodyPr vert="horz" lIns="0" tIns="45720" rIns="0" bIns="45720" rtlCol="0" anchor="t">
            <a:normAutofit fontScale="92500" lnSpcReduction="20000"/>
          </a:bodyPr>
          <a:lstStyle/>
          <a:p>
            <a:pPr marL="682625" lvl="1" indent="-457200">
              <a:buClr>
                <a:schemeClr val="accent2"/>
              </a:buClr>
              <a:buFont typeface="Wingdings" panose="05000000000000000000" pitchFamily="2" charset="2"/>
              <a:buChar char="§"/>
            </a:pPr>
            <a:r>
              <a:rPr lang="en-US" sz="2600" dirty="0">
                <a:latin typeface="+mn-lt"/>
              </a:rPr>
              <a:t>More comprehensive and trustworthy </a:t>
            </a:r>
            <a:r>
              <a:rPr lang="en-US" sz="2600" b="1" spc="-50" dirty="0">
                <a:solidFill>
                  <a:schemeClr val="accent2">
                    <a:lumMod val="75000"/>
                  </a:schemeClr>
                </a:solidFill>
                <a:latin typeface="+mj-lt"/>
              </a:rPr>
              <a:t>decision-making</a:t>
            </a:r>
            <a:r>
              <a:rPr lang="en-US" sz="2600" b="1" dirty="0">
                <a:solidFill>
                  <a:srgbClr val="FFCC00"/>
                </a:solidFill>
                <a:effectLst>
                  <a:outerShdw blurRad="63500" sx="102000" sy="102000" algn="ctr" rotWithShape="0">
                    <a:prstClr val="black">
                      <a:alpha val="40000"/>
                    </a:prstClr>
                  </a:outerShdw>
                </a:effectLst>
              </a:rPr>
              <a:t> </a:t>
            </a:r>
            <a:r>
              <a:rPr lang="en-US" sz="2600" dirty="0">
                <a:latin typeface="+mn-lt"/>
              </a:rPr>
              <a:t>process</a:t>
            </a:r>
          </a:p>
          <a:p>
            <a:pPr marL="682625" lvl="1" indent="-457200">
              <a:buClr>
                <a:schemeClr val="accent2"/>
              </a:buClr>
              <a:buFont typeface="Wingdings" panose="05000000000000000000" pitchFamily="2" charset="2"/>
              <a:buChar char="§"/>
            </a:pPr>
            <a:r>
              <a:rPr lang="en-US" sz="2600" dirty="0">
                <a:latin typeface="+mn-lt"/>
              </a:rPr>
              <a:t>Advance </a:t>
            </a:r>
            <a:r>
              <a:rPr lang="en-US" sz="2600" b="1" spc="-50" dirty="0">
                <a:solidFill>
                  <a:schemeClr val="accent2">
                    <a:lumMod val="75000"/>
                  </a:schemeClr>
                </a:solidFill>
                <a:latin typeface="+mj-lt"/>
              </a:rPr>
              <a:t>capital</a:t>
            </a:r>
            <a:r>
              <a:rPr lang="en-US" sz="2600" b="1" spc="-50" dirty="0">
                <a:solidFill>
                  <a:schemeClr val="accent2">
                    <a:lumMod val="75000"/>
                  </a:schemeClr>
                </a:solidFill>
                <a:effectLst>
                  <a:outerShdw blurRad="63500" algn="ctr" rotWithShape="0">
                    <a:prstClr val="black">
                      <a:alpha val="40000"/>
                    </a:prstClr>
                  </a:outerShdw>
                </a:effectLst>
                <a:latin typeface="+mj-lt"/>
              </a:rPr>
              <a:t> </a:t>
            </a:r>
            <a:r>
              <a:rPr lang="en-US" sz="2600" b="1" spc="-50" dirty="0">
                <a:solidFill>
                  <a:schemeClr val="accent2">
                    <a:lumMod val="75000"/>
                  </a:schemeClr>
                </a:solidFill>
                <a:latin typeface="+mj-lt"/>
              </a:rPr>
              <a:t>improvement</a:t>
            </a:r>
            <a:r>
              <a:rPr lang="en-US" sz="2600" b="1" spc="-50" dirty="0">
                <a:solidFill>
                  <a:schemeClr val="accent2">
                    <a:lumMod val="75000"/>
                  </a:schemeClr>
                </a:solidFill>
                <a:effectLst>
                  <a:outerShdw blurRad="63500" algn="ctr" rotWithShape="0">
                    <a:prstClr val="black">
                      <a:alpha val="40000"/>
                    </a:prstClr>
                  </a:outerShdw>
                </a:effectLst>
                <a:latin typeface="+mj-lt"/>
              </a:rPr>
              <a:t> </a:t>
            </a:r>
            <a:r>
              <a:rPr lang="en-US" sz="2600" b="1" spc="-50" dirty="0">
                <a:solidFill>
                  <a:schemeClr val="accent2">
                    <a:lumMod val="75000"/>
                  </a:schemeClr>
                </a:solidFill>
                <a:latin typeface="+mj-lt"/>
              </a:rPr>
              <a:t>planning</a:t>
            </a:r>
            <a:r>
              <a:rPr lang="en-US" sz="2600" b="1" spc="-50" dirty="0">
                <a:solidFill>
                  <a:schemeClr val="accent2">
                    <a:lumMod val="75000"/>
                  </a:schemeClr>
                </a:solidFill>
                <a:effectLst>
                  <a:outerShdw blurRad="63500" algn="ctr" rotWithShape="0">
                    <a:prstClr val="black">
                      <a:alpha val="40000"/>
                    </a:prstClr>
                  </a:outerShdw>
                </a:effectLst>
                <a:latin typeface="+mj-lt"/>
              </a:rPr>
              <a:t> </a:t>
            </a:r>
            <a:r>
              <a:rPr lang="en-US" sz="2600" dirty="0">
                <a:latin typeface="+mn-lt"/>
              </a:rPr>
              <a:t>with more complete data</a:t>
            </a:r>
          </a:p>
          <a:p>
            <a:pPr marL="682625" lvl="1" indent="-457200">
              <a:buClr>
                <a:schemeClr val="accent2"/>
              </a:buClr>
              <a:buFont typeface="Wingdings" panose="05000000000000000000" pitchFamily="2" charset="2"/>
              <a:buChar char="§"/>
            </a:pPr>
            <a:r>
              <a:rPr lang="en-US" sz="2600" dirty="0">
                <a:latin typeface="+mn-lt"/>
              </a:rPr>
              <a:t>Improve</a:t>
            </a:r>
            <a:r>
              <a:rPr lang="en-US" sz="2600" dirty="0">
                <a:solidFill>
                  <a:srgbClr val="FFCC00"/>
                </a:solidFill>
                <a:latin typeface="+mn-lt"/>
              </a:rPr>
              <a:t> </a:t>
            </a:r>
            <a:r>
              <a:rPr lang="en-US" sz="2600" b="1" spc="-50" dirty="0">
                <a:solidFill>
                  <a:schemeClr val="accent2">
                    <a:lumMod val="75000"/>
                  </a:schemeClr>
                </a:solidFill>
                <a:latin typeface="+mj-lt"/>
              </a:rPr>
              <a:t>system</a:t>
            </a:r>
            <a:r>
              <a:rPr lang="en-US" sz="2600" b="1" spc="-50" dirty="0">
                <a:solidFill>
                  <a:schemeClr val="accent2">
                    <a:lumMod val="75000"/>
                  </a:schemeClr>
                </a:solidFill>
                <a:effectLst>
                  <a:outerShdw blurRad="63500" algn="ctr" rotWithShape="0">
                    <a:prstClr val="black">
                      <a:alpha val="40000"/>
                    </a:prstClr>
                  </a:outerShdw>
                </a:effectLst>
                <a:latin typeface="+mj-lt"/>
              </a:rPr>
              <a:t> </a:t>
            </a:r>
            <a:r>
              <a:rPr lang="en-US" sz="2600" b="1" spc="-50" dirty="0">
                <a:solidFill>
                  <a:schemeClr val="accent2">
                    <a:lumMod val="75000"/>
                  </a:schemeClr>
                </a:solidFill>
                <a:latin typeface="+mj-lt"/>
              </a:rPr>
              <a:t>performance</a:t>
            </a:r>
            <a:r>
              <a:rPr lang="en-US" sz="2600" b="1" spc="-50" dirty="0">
                <a:solidFill>
                  <a:schemeClr val="accent2">
                    <a:lumMod val="75000"/>
                  </a:schemeClr>
                </a:solidFill>
                <a:effectLst>
                  <a:outerShdw blurRad="63500" algn="ctr" rotWithShape="0">
                    <a:prstClr val="black">
                      <a:alpha val="40000"/>
                    </a:prstClr>
                  </a:outerShdw>
                </a:effectLst>
                <a:latin typeface="+mj-lt"/>
              </a:rPr>
              <a:t> </a:t>
            </a:r>
            <a:r>
              <a:rPr lang="en-US" sz="2600" b="1" spc="-50" dirty="0">
                <a:solidFill>
                  <a:schemeClr val="accent2">
                    <a:lumMod val="75000"/>
                  </a:schemeClr>
                </a:solidFill>
                <a:latin typeface="+mj-lt"/>
              </a:rPr>
              <a:t>and</a:t>
            </a:r>
            <a:r>
              <a:rPr lang="en-US" sz="2600" b="1" spc="-50" dirty="0">
                <a:solidFill>
                  <a:schemeClr val="accent2">
                    <a:lumMod val="75000"/>
                  </a:schemeClr>
                </a:solidFill>
                <a:effectLst>
                  <a:outerShdw blurRad="63500" algn="ctr" rotWithShape="0">
                    <a:prstClr val="black">
                      <a:alpha val="40000"/>
                    </a:prstClr>
                  </a:outerShdw>
                </a:effectLst>
                <a:latin typeface="+mj-lt"/>
              </a:rPr>
              <a:t> </a:t>
            </a:r>
            <a:r>
              <a:rPr lang="en-US" sz="2600" b="1" spc="-50" dirty="0">
                <a:solidFill>
                  <a:schemeClr val="accent2">
                    <a:lumMod val="75000"/>
                  </a:schemeClr>
                </a:solidFill>
                <a:latin typeface="+mj-lt"/>
              </a:rPr>
              <a:t>resiliency</a:t>
            </a:r>
            <a:r>
              <a:rPr lang="en-US" sz="2600" b="1" spc="-50" dirty="0">
                <a:solidFill>
                  <a:schemeClr val="accent2">
                    <a:lumMod val="75000"/>
                  </a:schemeClr>
                </a:solidFill>
                <a:effectLst>
                  <a:outerShdw blurRad="63500" algn="ctr" rotWithShape="0">
                    <a:prstClr val="black">
                      <a:alpha val="40000"/>
                    </a:prstClr>
                  </a:outerShdw>
                </a:effectLst>
                <a:latin typeface="+mj-lt"/>
              </a:rPr>
              <a:t> </a:t>
            </a:r>
            <a:r>
              <a:rPr lang="en-US" sz="2600" dirty="0">
                <a:latin typeface="+mn-lt"/>
              </a:rPr>
              <a:t>with a more holistic risk consideration</a:t>
            </a:r>
          </a:p>
          <a:p>
            <a:pPr marL="682625" lvl="1" indent="-457200">
              <a:buClr>
                <a:schemeClr val="accent2"/>
              </a:buClr>
              <a:buFont typeface="Wingdings" panose="05000000000000000000" pitchFamily="2" charset="2"/>
              <a:buChar char="§"/>
            </a:pPr>
            <a:r>
              <a:rPr lang="en-US" sz="2600" dirty="0">
                <a:latin typeface="+mn-lt"/>
              </a:rPr>
              <a:t>Enhance agency structure and management efficiency with data transparency and </a:t>
            </a:r>
            <a:r>
              <a:rPr lang="en-US" sz="2600" dirty="0"/>
              <a:t>an </a:t>
            </a:r>
            <a:r>
              <a:rPr lang="en-US" sz="2600" b="1" spc="-50" dirty="0">
                <a:solidFill>
                  <a:schemeClr val="accent2">
                    <a:lumMod val="75000"/>
                  </a:schemeClr>
                </a:solidFill>
                <a:latin typeface="+mj-lt"/>
              </a:rPr>
              <a:t>agency</a:t>
            </a:r>
            <a:r>
              <a:rPr lang="en-US" sz="2600" dirty="0"/>
              <a:t> </a:t>
            </a:r>
            <a:r>
              <a:rPr lang="en-US" sz="2600" b="1" spc="-50" dirty="0">
                <a:solidFill>
                  <a:schemeClr val="accent2">
                    <a:lumMod val="75000"/>
                  </a:schemeClr>
                </a:solidFill>
                <a:latin typeface="+mj-lt"/>
              </a:rPr>
              <a:t>culture</a:t>
            </a:r>
            <a:r>
              <a:rPr lang="en-US" sz="2600" b="1" spc="-50" dirty="0">
                <a:solidFill>
                  <a:schemeClr val="accent2">
                    <a:lumMod val="75000"/>
                  </a:schemeClr>
                </a:solidFill>
                <a:effectLst>
                  <a:outerShdw blurRad="63500" algn="ctr" rotWithShape="0">
                    <a:prstClr val="black">
                      <a:alpha val="40000"/>
                    </a:prstClr>
                  </a:outerShdw>
                </a:effectLst>
                <a:latin typeface="+mj-lt"/>
              </a:rPr>
              <a:t> </a:t>
            </a:r>
            <a:r>
              <a:rPr lang="en-US" sz="2600" b="1" spc="-50" dirty="0">
                <a:solidFill>
                  <a:schemeClr val="accent2">
                    <a:lumMod val="75000"/>
                  </a:schemeClr>
                </a:solidFill>
                <a:latin typeface="+mj-lt"/>
              </a:rPr>
              <a:t>of</a:t>
            </a:r>
            <a:r>
              <a:rPr lang="en-US" sz="2600" b="1" spc="-50" dirty="0">
                <a:solidFill>
                  <a:schemeClr val="accent2">
                    <a:lumMod val="75000"/>
                  </a:schemeClr>
                </a:solidFill>
                <a:effectLst>
                  <a:outerShdw blurRad="63500" algn="ctr" rotWithShape="0">
                    <a:prstClr val="black">
                      <a:alpha val="40000"/>
                    </a:prstClr>
                  </a:outerShdw>
                </a:effectLst>
                <a:latin typeface="+mj-lt"/>
              </a:rPr>
              <a:t> </a:t>
            </a:r>
            <a:r>
              <a:rPr lang="en-US" sz="2600" b="1" spc="-50" dirty="0">
                <a:solidFill>
                  <a:schemeClr val="accent2">
                    <a:lumMod val="75000"/>
                  </a:schemeClr>
                </a:solidFill>
                <a:latin typeface="+mj-lt"/>
              </a:rPr>
              <a:t>cooperation</a:t>
            </a:r>
            <a:r>
              <a:rPr lang="en-US" sz="2600" b="1" spc="-50" dirty="0">
                <a:solidFill>
                  <a:schemeClr val="accent2">
                    <a:lumMod val="75000"/>
                  </a:schemeClr>
                </a:solidFill>
                <a:effectLst>
                  <a:outerShdw blurRad="63500" algn="ctr" rotWithShape="0">
                    <a:prstClr val="black">
                      <a:alpha val="40000"/>
                    </a:prstClr>
                  </a:outerShdw>
                </a:effectLst>
                <a:latin typeface="+mj-lt"/>
              </a:rPr>
              <a:t> </a:t>
            </a:r>
            <a:r>
              <a:rPr lang="en-US" sz="2600" b="1" spc="-50" dirty="0">
                <a:solidFill>
                  <a:schemeClr val="accent2">
                    <a:lumMod val="75000"/>
                  </a:schemeClr>
                </a:solidFill>
                <a:latin typeface="+mj-lt"/>
              </a:rPr>
              <a:t>and</a:t>
            </a:r>
            <a:r>
              <a:rPr lang="en-US" sz="2600" b="1" spc="-50" dirty="0">
                <a:solidFill>
                  <a:schemeClr val="accent2">
                    <a:lumMod val="75000"/>
                  </a:schemeClr>
                </a:solidFill>
                <a:effectLst>
                  <a:outerShdw blurRad="63500" algn="ctr" rotWithShape="0">
                    <a:prstClr val="black">
                      <a:alpha val="40000"/>
                    </a:prstClr>
                  </a:outerShdw>
                </a:effectLst>
                <a:latin typeface="+mj-lt"/>
              </a:rPr>
              <a:t> </a:t>
            </a:r>
            <a:r>
              <a:rPr lang="en-US" sz="2600" b="1" spc="-50" dirty="0">
                <a:solidFill>
                  <a:schemeClr val="accent2">
                    <a:lumMod val="75000"/>
                  </a:schemeClr>
                </a:solidFill>
                <a:latin typeface="+mj-lt"/>
              </a:rPr>
              <a:t>collaboration</a:t>
            </a:r>
          </a:p>
          <a:p>
            <a:pPr marL="682625" lvl="1" indent="-457200">
              <a:buClr>
                <a:schemeClr val="accent2"/>
              </a:buClr>
              <a:buFont typeface="Wingdings" panose="05000000000000000000" pitchFamily="2" charset="2"/>
              <a:buChar char="§"/>
            </a:pPr>
            <a:r>
              <a:rPr lang="en-US" sz="2600" dirty="0">
                <a:latin typeface="+mn-lt"/>
              </a:rPr>
              <a:t>Reduce </a:t>
            </a:r>
            <a:r>
              <a:rPr lang="en-US" sz="2600" dirty="0"/>
              <a:t>data or effort redundancies and</a:t>
            </a:r>
            <a:r>
              <a:rPr lang="en-US" sz="2600" dirty="0">
                <a:latin typeface="+mn-lt"/>
              </a:rPr>
              <a:t> make better decisions that </a:t>
            </a:r>
            <a:r>
              <a:rPr lang="en-US" sz="2600" b="1" spc="-50" dirty="0">
                <a:solidFill>
                  <a:schemeClr val="accent2">
                    <a:lumMod val="75000"/>
                  </a:schemeClr>
                </a:solidFill>
                <a:latin typeface="+mj-lt"/>
              </a:rPr>
              <a:t>optimize agency position</a:t>
            </a:r>
            <a:endParaRPr lang="en-US" sz="2600" b="1" spc="-50" dirty="0">
              <a:solidFill>
                <a:schemeClr val="accent2">
                  <a:lumMod val="75000"/>
                </a:schemeClr>
              </a:solidFill>
              <a:latin typeface="+mj-lt"/>
              <a:cs typeface="Calibri Light"/>
            </a:endParaRPr>
          </a:p>
          <a:p>
            <a:pPr marL="682625" lvl="1" indent="-457200">
              <a:buClr>
                <a:schemeClr val="accent2"/>
              </a:buClr>
              <a:buFont typeface="Wingdings" panose="05000000000000000000" pitchFamily="2" charset="2"/>
              <a:buChar char="§"/>
            </a:pPr>
            <a:r>
              <a:rPr lang="en-US" sz="2600" dirty="0"/>
              <a:t>Allow all parts of the organization to </a:t>
            </a:r>
            <a:r>
              <a:rPr lang="en-US" sz="2600" b="1" spc="-50" dirty="0">
                <a:solidFill>
                  <a:schemeClr val="accent2">
                    <a:lumMod val="75000"/>
                  </a:schemeClr>
                </a:solidFill>
                <a:latin typeface="+mj-lt"/>
              </a:rPr>
              <a:t>move in the same direction</a:t>
            </a:r>
            <a:endParaRPr lang="en-US" sz="2600" b="1" spc="-50" dirty="0">
              <a:solidFill>
                <a:schemeClr val="accent2">
                  <a:lumMod val="75000"/>
                </a:schemeClr>
              </a:solidFill>
              <a:latin typeface="+mj-lt"/>
              <a:cs typeface="Calibri Light"/>
            </a:endParaRPr>
          </a:p>
          <a:p>
            <a:endParaRPr lang="en-US" dirty="0">
              <a:latin typeface="+mj-lt"/>
            </a:endParaRPr>
          </a:p>
        </p:txBody>
      </p:sp>
      <p:sp>
        <p:nvSpPr>
          <p:cNvPr id="7" name="Speech Bubble: Rectangle with Corners Rounded 6">
            <a:extLst>
              <a:ext uri="{FF2B5EF4-FFF2-40B4-BE49-F238E27FC236}">
                <a16:creationId xmlns:a16="http://schemas.microsoft.com/office/drawing/2014/main" id="{786AD8BA-BBBA-43AB-9D38-D45618A6C91A}"/>
              </a:ext>
            </a:extLst>
          </p:cNvPr>
          <p:cNvSpPr/>
          <p:nvPr/>
        </p:nvSpPr>
        <p:spPr>
          <a:xfrm>
            <a:off x="427743" y="4574717"/>
            <a:ext cx="2844846" cy="1325563"/>
          </a:xfrm>
          <a:prstGeom prst="wedgeRoundRectCallout">
            <a:avLst>
              <a:gd name="adj1" fmla="val -3991"/>
              <a:gd name="adj2" fmla="val 63154"/>
              <a:gd name="adj3" fmla="val 16667"/>
            </a:avLst>
          </a:prstGeom>
          <a:solidFill>
            <a:srgbClr val="95B4BB"/>
          </a:solidFill>
          <a:ln>
            <a:solidFill>
              <a:srgbClr val="EBB49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a:t>“A proven way to </a:t>
            </a:r>
            <a:r>
              <a:rPr lang="en-US" sz="1600" b="1" dirty="0"/>
              <a:t>raise morale</a:t>
            </a:r>
            <a:r>
              <a:rPr lang="en-US" sz="1600" dirty="0"/>
              <a:t>, reduce costs of maintaining the transportation network, and improve customer service.”</a:t>
            </a:r>
          </a:p>
        </p:txBody>
      </p:sp>
      <p:sp>
        <p:nvSpPr>
          <p:cNvPr id="8" name="TextBox 7">
            <a:extLst>
              <a:ext uri="{FF2B5EF4-FFF2-40B4-BE49-F238E27FC236}">
                <a16:creationId xmlns:a16="http://schemas.microsoft.com/office/drawing/2014/main" id="{83D2516B-F140-43AB-A5D0-4E2365890E8C}"/>
              </a:ext>
            </a:extLst>
          </p:cNvPr>
          <p:cNvSpPr txBox="1"/>
          <p:nvPr/>
        </p:nvSpPr>
        <p:spPr>
          <a:xfrm>
            <a:off x="1850166" y="5922488"/>
            <a:ext cx="1837041" cy="307777"/>
          </a:xfrm>
          <a:prstGeom prst="rect">
            <a:avLst/>
          </a:prstGeom>
          <a:noFill/>
        </p:spPr>
        <p:txBody>
          <a:bodyPr wrap="none" rtlCol="0">
            <a:spAutoFit/>
          </a:bodyPr>
          <a:lstStyle/>
          <a:p>
            <a:r>
              <a:rPr lang="en-US" sz="1400" b="1" dirty="0">
                <a:solidFill>
                  <a:schemeClr val="accent1">
                    <a:lumMod val="75000"/>
                  </a:schemeClr>
                </a:solidFill>
                <a:effectLst>
                  <a:outerShdw blurRad="63500" sx="102000" sy="102000" algn="ctr" rotWithShape="0">
                    <a:prstClr val="black">
                      <a:alpha val="40000"/>
                    </a:prstClr>
                  </a:outerShdw>
                </a:effectLst>
              </a:rPr>
              <a:t>VTrans Asset Manager</a:t>
            </a:r>
          </a:p>
        </p:txBody>
      </p:sp>
      <p:sp>
        <p:nvSpPr>
          <p:cNvPr id="9" name="Speech Bubble: Rectangle with Corners Rounded 8">
            <a:extLst>
              <a:ext uri="{FF2B5EF4-FFF2-40B4-BE49-F238E27FC236}">
                <a16:creationId xmlns:a16="http://schemas.microsoft.com/office/drawing/2014/main" id="{120339F0-080A-44BD-8692-84C3B45142C8}"/>
              </a:ext>
            </a:extLst>
          </p:cNvPr>
          <p:cNvSpPr/>
          <p:nvPr/>
        </p:nvSpPr>
        <p:spPr>
          <a:xfrm>
            <a:off x="8450982" y="4249272"/>
            <a:ext cx="3302047" cy="1759822"/>
          </a:xfrm>
          <a:prstGeom prst="wedgeRoundRectCallout">
            <a:avLst>
              <a:gd name="adj1" fmla="val 7378"/>
              <a:gd name="adj2" fmla="val 59523"/>
              <a:gd name="adj3" fmla="val 16667"/>
            </a:avLst>
          </a:prstGeom>
          <a:solidFill>
            <a:srgbClr val="95B4BB"/>
          </a:solidFill>
          <a:ln>
            <a:solidFill>
              <a:srgbClr val="EBB49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r>
              <a:rPr lang="en-US" sz="1600" dirty="0"/>
              <a:t>“We own $6B worth of assets and spend $100M per year on replacement. If we can’t </a:t>
            </a:r>
            <a:r>
              <a:rPr lang="en-US" sz="1600" b="1" dirty="0"/>
              <a:t>maximize performance under uncertainty </a:t>
            </a:r>
            <a:r>
              <a:rPr lang="en-US" sz="1600" dirty="0"/>
              <a:t>for the whole lifecycle, we’ll be wasting a lot of money”</a:t>
            </a:r>
          </a:p>
        </p:txBody>
      </p:sp>
      <p:sp>
        <p:nvSpPr>
          <p:cNvPr id="10" name="TextBox 9">
            <a:extLst>
              <a:ext uri="{FF2B5EF4-FFF2-40B4-BE49-F238E27FC236}">
                <a16:creationId xmlns:a16="http://schemas.microsoft.com/office/drawing/2014/main" id="{1F80E9CA-E3A4-461B-8C3D-FDC8B766AEAE}"/>
              </a:ext>
            </a:extLst>
          </p:cNvPr>
          <p:cNvSpPr txBox="1"/>
          <p:nvPr/>
        </p:nvSpPr>
        <p:spPr>
          <a:xfrm>
            <a:off x="9061468" y="6018718"/>
            <a:ext cx="1327864" cy="307777"/>
          </a:xfrm>
          <a:prstGeom prst="rect">
            <a:avLst/>
          </a:prstGeom>
          <a:noFill/>
        </p:spPr>
        <p:txBody>
          <a:bodyPr wrap="none" rtlCol="0">
            <a:spAutoFit/>
          </a:bodyPr>
          <a:lstStyle/>
          <a:p>
            <a:r>
              <a:rPr lang="en-US" sz="1400" b="1" dirty="0">
                <a:solidFill>
                  <a:schemeClr val="accent1">
                    <a:lumMod val="75000"/>
                  </a:schemeClr>
                </a:solidFill>
                <a:effectLst>
                  <a:outerShdw blurRad="63500" sx="102000" sy="102000" algn="ctr" rotWithShape="0">
                    <a:prstClr val="black">
                      <a:alpha val="40000"/>
                    </a:prstClr>
                  </a:outerShdw>
                </a:effectLst>
              </a:rPr>
              <a:t>TriMet Director</a:t>
            </a:r>
          </a:p>
        </p:txBody>
      </p:sp>
      <p:sp>
        <p:nvSpPr>
          <p:cNvPr id="11" name="Speech Bubble: Rectangle with Corners Rounded 10">
            <a:extLst>
              <a:ext uri="{FF2B5EF4-FFF2-40B4-BE49-F238E27FC236}">
                <a16:creationId xmlns:a16="http://schemas.microsoft.com/office/drawing/2014/main" id="{D0E95859-2112-4546-8095-31C6C9F278A4}"/>
              </a:ext>
            </a:extLst>
          </p:cNvPr>
          <p:cNvSpPr/>
          <p:nvPr/>
        </p:nvSpPr>
        <p:spPr>
          <a:xfrm>
            <a:off x="4252758" y="5049905"/>
            <a:ext cx="3302048" cy="837782"/>
          </a:xfrm>
          <a:prstGeom prst="wedgeRoundRectCallout">
            <a:avLst>
              <a:gd name="adj1" fmla="val -5739"/>
              <a:gd name="adj2" fmla="val 68714"/>
              <a:gd name="adj3" fmla="val 16667"/>
            </a:avLst>
          </a:prstGeom>
          <a:solidFill>
            <a:srgbClr val="95B4BB"/>
          </a:solidFill>
          <a:ln>
            <a:solidFill>
              <a:srgbClr val="EBB49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a:t>“We need to clearly </a:t>
            </a:r>
            <a:r>
              <a:rPr lang="en-US" sz="1600" b="1" dirty="0"/>
              <a:t>stretch and maximize </a:t>
            </a:r>
            <a:r>
              <a:rPr lang="en-US" sz="1600" dirty="0"/>
              <a:t>taxpayer dollars.”</a:t>
            </a:r>
          </a:p>
        </p:txBody>
      </p:sp>
      <p:sp>
        <p:nvSpPr>
          <p:cNvPr id="12" name="TextBox 11">
            <a:extLst>
              <a:ext uri="{FF2B5EF4-FFF2-40B4-BE49-F238E27FC236}">
                <a16:creationId xmlns:a16="http://schemas.microsoft.com/office/drawing/2014/main" id="{D612A1D3-AF66-49DA-B8E2-62C843D86D2A}"/>
              </a:ext>
            </a:extLst>
          </p:cNvPr>
          <p:cNvSpPr txBox="1"/>
          <p:nvPr/>
        </p:nvSpPr>
        <p:spPr>
          <a:xfrm>
            <a:off x="5699023" y="5946969"/>
            <a:ext cx="2017860" cy="307777"/>
          </a:xfrm>
          <a:prstGeom prst="rect">
            <a:avLst/>
          </a:prstGeom>
          <a:noFill/>
        </p:spPr>
        <p:txBody>
          <a:bodyPr wrap="none" rtlCol="0">
            <a:spAutoFit/>
          </a:bodyPr>
          <a:lstStyle/>
          <a:p>
            <a:r>
              <a:rPr lang="en-US" sz="1400" b="1" dirty="0">
                <a:solidFill>
                  <a:schemeClr val="accent1">
                    <a:lumMod val="75000"/>
                  </a:schemeClr>
                </a:solidFill>
                <a:effectLst>
                  <a:outerShdw blurRad="63500" sx="102000" sy="102000" algn="ctr" rotWithShape="0">
                    <a:prstClr val="black">
                      <a:alpha val="40000"/>
                    </a:prstClr>
                  </a:outerShdw>
                </a:effectLst>
              </a:rPr>
              <a:t>MnDOT</a:t>
            </a:r>
            <a:r>
              <a:rPr lang="en-US" sz="1400" b="1" dirty="0">
                <a:solidFill>
                  <a:srgbClr val="E0B29A"/>
                </a:solidFill>
                <a:effectLst>
                  <a:outerShdw blurRad="63500" sx="102000" sy="102000" algn="ctr" rotWithShape="0">
                    <a:prstClr val="black">
                      <a:alpha val="40000"/>
                    </a:prstClr>
                  </a:outerShdw>
                </a:effectLst>
              </a:rPr>
              <a:t> </a:t>
            </a:r>
            <a:r>
              <a:rPr lang="en-US" sz="1400" b="1" dirty="0">
                <a:solidFill>
                  <a:schemeClr val="accent1">
                    <a:lumMod val="75000"/>
                  </a:schemeClr>
                </a:solidFill>
                <a:effectLst>
                  <a:outerShdw blurRad="63500" sx="102000" sy="102000" algn="ctr" rotWithShape="0">
                    <a:prstClr val="black">
                      <a:alpha val="40000"/>
                    </a:prstClr>
                  </a:outerShdw>
                </a:effectLst>
              </a:rPr>
              <a:t>Systems</a:t>
            </a:r>
            <a:r>
              <a:rPr lang="en-US" sz="1400" b="1" dirty="0">
                <a:solidFill>
                  <a:srgbClr val="E0B29A"/>
                </a:solidFill>
                <a:effectLst>
                  <a:outerShdw blurRad="63500" sx="102000" sy="102000" algn="ctr" rotWithShape="0">
                    <a:prstClr val="black">
                      <a:alpha val="40000"/>
                    </a:prstClr>
                  </a:outerShdw>
                </a:effectLst>
              </a:rPr>
              <a:t> </a:t>
            </a:r>
            <a:r>
              <a:rPr lang="en-US" sz="1400" b="1" dirty="0">
                <a:solidFill>
                  <a:schemeClr val="accent1">
                    <a:lumMod val="75000"/>
                  </a:schemeClr>
                </a:solidFill>
                <a:effectLst>
                  <a:outerShdw blurRad="63500" sx="102000" sy="102000" algn="ctr" rotWithShape="0">
                    <a:prstClr val="black">
                      <a:alpha val="40000"/>
                    </a:prstClr>
                  </a:outerShdw>
                </a:effectLst>
              </a:rPr>
              <a:t>Planner</a:t>
            </a:r>
          </a:p>
        </p:txBody>
      </p:sp>
      <p:sp>
        <p:nvSpPr>
          <p:cNvPr id="17" name="Date Placeholder 3">
            <a:extLst>
              <a:ext uri="{FF2B5EF4-FFF2-40B4-BE49-F238E27FC236}">
                <a16:creationId xmlns:a16="http://schemas.microsoft.com/office/drawing/2014/main" id="{243FB506-B1C2-494B-AA7F-F674C49A7176}"/>
              </a:ext>
            </a:extLst>
          </p:cNvPr>
          <p:cNvSpPr>
            <a:spLocks noGrp="1"/>
          </p:cNvSpPr>
          <p:nvPr>
            <p:ph type="dt" sz="half" idx="10"/>
          </p:nvPr>
        </p:nvSpPr>
        <p:spPr>
          <a:xfrm>
            <a:off x="1097280" y="6459785"/>
            <a:ext cx="2472271" cy="365125"/>
          </a:xfrm>
        </p:spPr>
        <p:txBody>
          <a:bodyPr/>
          <a:lstStyle>
            <a:lvl1pPr>
              <a:defRPr/>
            </a:lvl1pPr>
          </a:lstStyle>
          <a:p>
            <a:r>
              <a:rPr lang="en-US" dirty="0"/>
              <a:t>April 2021</a:t>
            </a:r>
          </a:p>
        </p:txBody>
      </p:sp>
    </p:spTree>
    <p:extLst>
      <p:ext uri="{BB962C8B-B14F-4D97-AF65-F5344CB8AC3E}">
        <p14:creationId xmlns:p14="http://schemas.microsoft.com/office/powerpoint/2010/main" val="15108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F2F1D6-C35D-40C5-9FF7-87A3044FA6AE}"/>
              </a:ext>
            </a:extLst>
          </p:cNvPr>
          <p:cNvSpPr/>
          <p:nvPr/>
        </p:nvSpPr>
        <p:spPr>
          <a:xfrm>
            <a:off x="-841" y="6408816"/>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59559FF-1D45-4913-A621-4278BB9A58CE}"/>
              </a:ext>
            </a:extLst>
          </p:cNvPr>
          <p:cNvSpPr/>
          <p:nvPr/>
        </p:nvSpPr>
        <p:spPr>
          <a:xfrm>
            <a:off x="-4001" y="634233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ooter Placeholder 4">
            <a:extLst>
              <a:ext uri="{FF2B5EF4-FFF2-40B4-BE49-F238E27FC236}">
                <a16:creationId xmlns:a16="http://schemas.microsoft.com/office/drawing/2014/main" id="{92BE18E3-1D28-498A-B809-8B44D0867027}"/>
              </a:ext>
            </a:extLst>
          </p:cNvPr>
          <p:cNvSpPr txBox="1">
            <a:spLocks/>
          </p:cNvSpPr>
          <p:nvPr/>
        </p:nvSpPr>
        <p:spPr>
          <a:xfrm>
            <a:off x="3682168" y="6467801"/>
            <a:ext cx="5156157" cy="365125"/>
          </a:xfrm>
          <a:prstGeom prst="rect">
            <a:avLst/>
          </a:prstGeom>
        </p:spPr>
        <p:txBody>
          <a:bodyPr vert="horz" lIns="91440" tIns="45720" rIns="91440" bIns="45720" rtlCol="0" anchor="ctr"/>
          <a:lstStyle>
            <a:defPPr>
              <a:defRPr lang="en-US"/>
            </a:defPPr>
            <a:lvl1pPr marL="0" algn="ctr" defTabSz="914400" rtl="0" eaLnBrk="1" latinLnBrk="0" hangingPunct="1">
              <a:defRPr lang="en-US"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NCHRP  08-113: Integrating Effective Transportation Performance, Risk and Asset Management Practices</a:t>
            </a:r>
            <a:endParaRPr lang="en-US" dirty="0"/>
          </a:p>
        </p:txBody>
      </p:sp>
      <p:sp>
        <p:nvSpPr>
          <p:cNvPr id="6" name="Slide Number Placeholder 5">
            <a:extLst>
              <a:ext uri="{FF2B5EF4-FFF2-40B4-BE49-F238E27FC236}">
                <a16:creationId xmlns:a16="http://schemas.microsoft.com/office/drawing/2014/main" id="{C57E6807-0DD5-41F1-871E-1C4D75A8B287}"/>
              </a:ext>
            </a:extLst>
          </p:cNvPr>
          <p:cNvSpPr>
            <a:spLocks noGrp="1"/>
          </p:cNvSpPr>
          <p:nvPr>
            <p:ph type="sldNum" sz="quarter" idx="12"/>
          </p:nvPr>
        </p:nvSpPr>
        <p:spPr/>
        <p:txBody>
          <a:bodyPr/>
          <a:lstStyle/>
          <a:p>
            <a:fld id="{0640CE6C-0A1C-4EED-AC52-82177AA09F4C}" type="slidenum">
              <a:rPr lang="en-US" smtClean="0"/>
              <a:pPr/>
              <a:t>4</a:t>
            </a:fld>
            <a:endParaRPr lang="en-US" dirty="0"/>
          </a:p>
        </p:txBody>
      </p:sp>
      <p:sp>
        <p:nvSpPr>
          <p:cNvPr id="2" name="Title 1">
            <a:extLst>
              <a:ext uri="{FF2B5EF4-FFF2-40B4-BE49-F238E27FC236}">
                <a16:creationId xmlns:a16="http://schemas.microsoft.com/office/drawing/2014/main" id="{4A5AC29D-071B-4FB5-9192-A360E719E1EA}"/>
              </a:ext>
            </a:extLst>
          </p:cNvPr>
          <p:cNvSpPr>
            <a:spLocks noGrp="1"/>
          </p:cNvSpPr>
          <p:nvPr>
            <p:ph type="title" idx="4294967295"/>
          </p:nvPr>
        </p:nvSpPr>
        <p:spPr>
          <a:xfrm>
            <a:off x="1029200" y="1957492"/>
            <a:ext cx="9681882" cy="2620962"/>
          </a:xfrm>
        </p:spPr>
        <p:txBody>
          <a:bodyPr>
            <a:noAutofit/>
          </a:bodyPr>
          <a:lstStyle/>
          <a:p>
            <a:r>
              <a:rPr lang="en-US" sz="2400" dirty="0">
                <a:solidFill>
                  <a:schemeClr val="tx2">
                    <a:lumMod val="75000"/>
                  </a:schemeClr>
                </a:solidFill>
                <a:effectLst/>
                <a:latin typeface="+mn-lt"/>
              </a:rPr>
              <a:t>How can your agency develop a </a:t>
            </a:r>
            <a:r>
              <a:rPr lang="en-US" sz="2400" b="1" dirty="0">
                <a:solidFill>
                  <a:schemeClr val="accent2">
                    <a:lumMod val="75000"/>
                  </a:schemeClr>
                </a:solidFill>
                <a:ea typeface="+mn-ea"/>
                <a:cs typeface="+mn-cs"/>
              </a:rPr>
              <a:t>less siloed</a:t>
            </a:r>
            <a:r>
              <a:rPr lang="en-US" sz="2400" dirty="0">
                <a:solidFill>
                  <a:schemeClr val="tx2">
                    <a:lumMod val="75000"/>
                  </a:schemeClr>
                </a:solidFill>
                <a:effectLst/>
                <a:latin typeface="+mn-lt"/>
              </a:rPr>
              <a:t>, more collaborative environment?</a:t>
            </a:r>
            <a:br>
              <a:rPr lang="en-US" sz="2400" dirty="0">
                <a:solidFill>
                  <a:schemeClr val="tx2">
                    <a:lumMod val="75000"/>
                  </a:schemeClr>
                </a:solidFill>
                <a:effectLst/>
                <a:latin typeface="+mn-lt"/>
              </a:rPr>
            </a:br>
            <a:r>
              <a:rPr lang="en-US" sz="2400" dirty="0">
                <a:effectLst/>
                <a:latin typeface="+mn-lt"/>
              </a:rPr>
              <a:t/>
            </a:r>
            <a:br>
              <a:rPr lang="en-US" sz="2400" dirty="0">
                <a:effectLst/>
                <a:latin typeface="+mn-lt"/>
              </a:rPr>
            </a:br>
            <a:r>
              <a:rPr lang="en-US" sz="2400" dirty="0">
                <a:solidFill>
                  <a:schemeClr val="tx2">
                    <a:lumMod val="75000"/>
                  </a:schemeClr>
                </a:solidFill>
                <a:effectLst/>
                <a:latin typeface="+mn-lt"/>
              </a:rPr>
              <a:t>Is your agency able to access and share </a:t>
            </a:r>
            <a:r>
              <a:rPr lang="en-US" sz="2400" b="1" dirty="0">
                <a:solidFill>
                  <a:schemeClr val="accent2">
                    <a:lumMod val="75000"/>
                  </a:schemeClr>
                </a:solidFill>
                <a:ea typeface="+mn-ea"/>
                <a:cs typeface="+mn-cs"/>
              </a:rPr>
              <a:t>data across the enterprise  </a:t>
            </a:r>
            <a:r>
              <a:rPr lang="en-US" sz="2400" dirty="0">
                <a:solidFill>
                  <a:schemeClr val="tx2">
                    <a:lumMod val="75000"/>
                  </a:schemeClr>
                </a:solidFill>
                <a:effectLst/>
                <a:latin typeface="+mn-lt"/>
              </a:rPr>
              <a:t>and are data and process owners identified and understood?</a:t>
            </a:r>
            <a:br>
              <a:rPr lang="en-US" sz="2400" dirty="0">
                <a:solidFill>
                  <a:schemeClr val="tx2">
                    <a:lumMod val="75000"/>
                  </a:schemeClr>
                </a:solidFill>
                <a:effectLst/>
                <a:latin typeface="+mn-lt"/>
              </a:rPr>
            </a:br>
            <a:r>
              <a:rPr lang="en-US" sz="2400" dirty="0">
                <a:effectLst/>
                <a:latin typeface="+mn-lt"/>
              </a:rPr>
              <a:t/>
            </a:r>
            <a:br>
              <a:rPr lang="en-US" sz="2400" dirty="0">
                <a:effectLst/>
                <a:latin typeface="+mn-lt"/>
              </a:rPr>
            </a:br>
            <a:r>
              <a:rPr lang="en-US" sz="2400" dirty="0">
                <a:solidFill>
                  <a:schemeClr val="tx2">
                    <a:lumMod val="75000"/>
                  </a:schemeClr>
                </a:solidFill>
                <a:effectLst/>
                <a:latin typeface="+mn-lt"/>
              </a:rPr>
              <a:t>How is </a:t>
            </a:r>
            <a:r>
              <a:rPr lang="en-US" sz="2400" b="1" dirty="0">
                <a:solidFill>
                  <a:schemeClr val="accent2">
                    <a:lumMod val="75000"/>
                  </a:schemeClr>
                </a:solidFill>
                <a:ea typeface="+mn-ea"/>
                <a:cs typeface="+mn-cs"/>
              </a:rPr>
              <a:t>project and  operational risk being  incorporated  </a:t>
            </a:r>
            <a:r>
              <a:rPr lang="en-US" sz="2400" dirty="0">
                <a:solidFill>
                  <a:schemeClr val="tx2">
                    <a:lumMod val="75000"/>
                  </a:schemeClr>
                </a:solidFill>
                <a:effectLst/>
                <a:latin typeface="+mn-lt"/>
              </a:rPr>
              <a:t>into your agency’s investment strategy?</a:t>
            </a:r>
          </a:p>
        </p:txBody>
      </p:sp>
      <p:sp>
        <p:nvSpPr>
          <p:cNvPr id="7" name="Title 1">
            <a:extLst>
              <a:ext uri="{FF2B5EF4-FFF2-40B4-BE49-F238E27FC236}">
                <a16:creationId xmlns:a16="http://schemas.microsoft.com/office/drawing/2014/main" id="{080DB919-8EB4-4000-B0D3-EFACF695CC14}"/>
              </a:ext>
            </a:extLst>
          </p:cNvPr>
          <p:cNvSpPr txBox="1">
            <a:spLocks/>
          </p:cNvSpPr>
          <p:nvPr/>
        </p:nvSpPr>
        <p:spPr>
          <a:xfrm>
            <a:off x="527800" y="526517"/>
            <a:ext cx="10684683" cy="105173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0" kern="1200">
                <a:solidFill>
                  <a:schemeClr val="bg1"/>
                </a:solidFill>
                <a:effectLst>
                  <a:outerShdw blurRad="63500" algn="ctr" rotWithShape="0">
                    <a:prstClr val="black">
                      <a:alpha val="40000"/>
                    </a:prstClr>
                  </a:outerShdw>
                </a:effectLst>
                <a:latin typeface="Bahnschrift SemiBold" panose="020B0502040204020203" pitchFamily="34" charset="0"/>
                <a:ea typeface="+mj-ea"/>
                <a:cs typeface="+mj-cs"/>
              </a:defRPr>
            </a:lvl1pPr>
          </a:lstStyle>
          <a:p>
            <a:r>
              <a:rPr lang="en-US" sz="3200" dirty="0">
                <a:solidFill>
                  <a:schemeClr val="accent2"/>
                </a:solidFill>
                <a:effectLst/>
                <a:latin typeface="+mn-lt"/>
              </a:rPr>
              <a:t>Fundamental Questions when Integrating Management Practices in your Transportation Agency:</a:t>
            </a:r>
          </a:p>
        </p:txBody>
      </p:sp>
      <p:sp>
        <p:nvSpPr>
          <p:cNvPr id="8" name="Title 1">
            <a:extLst>
              <a:ext uri="{FF2B5EF4-FFF2-40B4-BE49-F238E27FC236}">
                <a16:creationId xmlns:a16="http://schemas.microsoft.com/office/drawing/2014/main" id="{19433056-1F64-4B6F-B05F-69C52137E3DD}"/>
              </a:ext>
            </a:extLst>
          </p:cNvPr>
          <p:cNvSpPr txBox="1">
            <a:spLocks/>
          </p:cNvSpPr>
          <p:nvPr/>
        </p:nvSpPr>
        <p:spPr>
          <a:xfrm>
            <a:off x="457729" y="4130028"/>
            <a:ext cx="10515600" cy="194719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b="0" kern="1200">
                <a:solidFill>
                  <a:schemeClr val="bg1"/>
                </a:solidFill>
                <a:effectLst>
                  <a:outerShdw blurRad="63500" algn="ctr" rotWithShape="0">
                    <a:prstClr val="black">
                      <a:alpha val="40000"/>
                    </a:prstClr>
                  </a:outerShdw>
                </a:effectLst>
                <a:latin typeface="Bahnschrift SemiBold" panose="020B0502040204020203" pitchFamily="34" charset="0"/>
                <a:ea typeface="+mj-ea"/>
                <a:cs typeface="+mj-cs"/>
              </a:defRPr>
            </a:lvl1pPr>
          </a:lstStyle>
          <a:p>
            <a:r>
              <a:rPr lang="en-US" sz="2800" dirty="0">
                <a:solidFill>
                  <a:schemeClr val="accent6">
                    <a:lumMod val="75000"/>
                  </a:schemeClr>
                </a:solidFill>
                <a:effectLst/>
                <a:latin typeface="+mn-lt"/>
              </a:rPr>
              <a:t>These are some of the realities agencies are facing all over the world as their organizations are becoming more sophisticated and complex. </a:t>
            </a:r>
          </a:p>
        </p:txBody>
      </p:sp>
      <p:sp>
        <p:nvSpPr>
          <p:cNvPr id="13" name="Date Placeholder 3">
            <a:extLst>
              <a:ext uri="{FF2B5EF4-FFF2-40B4-BE49-F238E27FC236}">
                <a16:creationId xmlns:a16="http://schemas.microsoft.com/office/drawing/2014/main" id="{8B99A917-DC69-4D05-B2E6-F23B43FE5F92}"/>
              </a:ext>
            </a:extLst>
          </p:cNvPr>
          <p:cNvSpPr>
            <a:spLocks noGrp="1"/>
          </p:cNvSpPr>
          <p:nvPr>
            <p:ph type="dt" sz="half" idx="10"/>
          </p:nvPr>
        </p:nvSpPr>
        <p:spPr>
          <a:xfrm>
            <a:off x="1097280" y="6459785"/>
            <a:ext cx="2472271" cy="365125"/>
          </a:xfrm>
        </p:spPr>
        <p:txBody>
          <a:bodyPr/>
          <a:lstStyle>
            <a:lvl1pPr>
              <a:defRPr/>
            </a:lvl1pPr>
          </a:lstStyle>
          <a:p>
            <a:r>
              <a:rPr lang="en-US" dirty="0"/>
              <a:t>April 2021</a:t>
            </a:r>
          </a:p>
        </p:txBody>
      </p:sp>
    </p:spTree>
    <p:extLst>
      <p:ext uri="{BB962C8B-B14F-4D97-AF65-F5344CB8AC3E}">
        <p14:creationId xmlns:p14="http://schemas.microsoft.com/office/powerpoint/2010/main" val="2635330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FC881F-BF8D-44AA-B42D-0BF8623558B8}"/>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754D2FC-A0A3-44E5-8992-5C338A3C0756}"/>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ooter Placeholder 4">
            <a:extLst>
              <a:ext uri="{FF2B5EF4-FFF2-40B4-BE49-F238E27FC236}">
                <a16:creationId xmlns:a16="http://schemas.microsoft.com/office/drawing/2014/main" id="{DA13D3E4-4EDA-4B18-832A-D7CE30AF9ACE}"/>
              </a:ext>
            </a:extLst>
          </p:cNvPr>
          <p:cNvSpPr>
            <a:spLocks noGrp="1"/>
          </p:cNvSpPr>
          <p:nvPr>
            <p:ph type="ftr" sz="quarter" idx="11"/>
          </p:nvPr>
        </p:nvSpPr>
        <p:spPr>
          <a:xfrm>
            <a:off x="3686184" y="6459785"/>
            <a:ext cx="5156157" cy="365125"/>
          </a:xfrm>
        </p:spPr>
        <p:txBody>
          <a:bodyPr/>
          <a:lstStyle/>
          <a:p>
            <a:r>
              <a:rPr lang="en-US" dirty="0"/>
              <a:t>NCHRP  08-113: Integrating Effective Transportation Performance, Risk and Asset Management Practices</a:t>
            </a:r>
          </a:p>
        </p:txBody>
      </p:sp>
      <p:sp>
        <p:nvSpPr>
          <p:cNvPr id="6" name="Slide Number Placeholder 5">
            <a:extLst>
              <a:ext uri="{FF2B5EF4-FFF2-40B4-BE49-F238E27FC236}">
                <a16:creationId xmlns:a16="http://schemas.microsoft.com/office/drawing/2014/main" id="{C57E6807-0DD5-41F1-871E-1C4D75A8B287}"/>
              </a:ext>
            </a:extLst>
          </p:cNvPr>
          <p:cNvSpPr>
            <a:spLocks noGrp="1"/>
          </p:cNvSpPr>
          <p:nvPr>
            <p:ph type="sldNum" sz="quarter" idx="12"/>
          </p:nvPr>
        </p:nvSpPr>
        <p:spPr/>
        <p:txBody>
          <a:bodyPr/>
          <a:lstStyle/>
          <a:p>
            <a:fld id="{0640CE6C-0A1C-4EED-AC52-82177AA09F4C}" type="slidenum">
              <a:rPr lang="en-US" smtClean="0"/>
              <a:pPr/>
              <a:t>5</a:t>
            </a:fld>
            <a:endParaRPr lang="en-US" dirty="0"/>
          </a:p>
        </p:txBody>
      </p:sp>
      <p:sp>
        <p:nvSpPr>
          <p:cNvPr id="7" name="Title 1">
            <a:extLst>
              <a:ext uri="{FF2B5EF4-FFF2-40B4-BE49-F238E27FC236}">
                <a16:creationId xmlns:a16="http://schemas.microsoft.com/office/drawing/2014/main" id="{080DB919-8EB4-4000-B0D3-EFACF695CC14}"/>
              </a:ext>
            </a:extLst>
          </p:cNvPr>
          <p:cNvSpPr txBox="1">
            <a:spLocks/>
          </p:cNvSpPr>
          <p:nvPr/>
        </p:nvSpPr>
        <p:spPr>
          <a:xfrm>
            <a:off x="484438" y="504020"/>
            <a:ext cx="11219978" cy="62701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0" kern="1200">
                <a:solidFill>
                  <a:schemeClr val="bg1"/>
                </a:solidFill>
                <a:effectLst>
                  <a:outerShdw blurRad="63500" algn="ctr" rotWithShape="0">
                    <a:prstClr val="black">
                      <a:alpha val="40000"/>
                    </a:prstClr>
                  </a:outerShdw>
                </a:effectLst>
                <a:latin typeface="Bahnschrift SemiBold" panose="020B0502040204020203" pitchFamily="34" charset="0"/>
                <a:ea typeface="+mj-ea"/>
                <a:cs typeface="+mj-cs"/>
              </a:defRPr>
            </a:lvl1pPr>
          </a:lstStyle>
          <a:p>
            <a:r>
              <a:rPr lang="en-US" sz="3200" dirty="0">
                <a:solidFill>
                  <a:schemeClr val="accent2"/>
                </a:solidFill>
                <a:effectLst/>
                <a:latin typeface="+mn-lt"/>
              </a:rPr>
              <a:t>Integrating Performance, Risk and Asset Management</a:t>
            </a:r>
          </a:p>
        </p:txBody>
      </p:sp>
      <p:sp>
        <p:nvSpPr>
          <p:cNvPr id="8" name="Title 1">
            <a:extLst>
              <a:ext uri="{FF2B5EF4-FFF2-40B4-BE49-F238E27FC236}">
                <a16:creationId xmlns:a16="http://schemas.microsoft.com/office/drawing/2014/main" id="{19433056-1F64-4B6F-B05F-69C52137E3DD}"/>
              </a:ext>
            </a:extLst>
          </p:cNvPr>
          <p:cNvSpPr txBox="1">
            <a:spLocks/>
          </p:cNvSpPr>
          <p:nvPr/>
        </p:nvSpPr>
        <p:spPr>
          <a:xfrm>
            <a:off x="559951" y="967137"/>
            <a:ext cx="5968171" cy="4374641"/>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b="0" kern="1200">
                <a:solidFill>
                  <a:schemeClr val="bg1"/>
                </a:solidFill>
                <a:effectLst>
                  <a:outerShdw blurRad="63500" algn="ctr" rotWithShape="0">
                    <a:prstClr val="black">
                      <a:alpha val="40000"/>
                    </a:prstClr>
                  </a:outerShdw>
                </a:effectLst>
                <a:latin typeface="Bahnschrift SemiBold" panose="020B0502040204020203" pitchFamily="34" charset="0"/>
                <a:ea typeface="+mj-ea"/>
                <a:cs typeface="+mj-cs"/>
              </a:defRPr>
            </a:lvl1pPr>
          </a:lstStyle>
          <a:p>
            <a:r>
              <a:rPr lang="en-US" sz="2400" dirty="0">
                <a:solidFill>
                  <a:schemeClr val="tx2">
                    <a:lumMod val="75000"/>
                  </a:schemeClr>
                </a:solidFill>
                <a:effectLst/>
                <a:latin typeface="+mn-lt"/>
              </a:rPr>
              <a:t>As transportation agencies mature, recognizing </a:t>
            </a:r>
            <a:r>
              <a:rPr lang="en-US" sz="2400" b="1" spc="-50" dirty="0">
                <a:solidFill>
                  <a:schemeClr val="accent2">
                    <a:lumMod val="75000"/>
                  </a:schemeClr>
                </a:solidFill>
                <a:effectLst/>
                <a:latin typeface="+mj-lt"/>
                <a:ea typeface="+mn-ea"/>
                <a:cs typeface="+mn-cs"/>
              </a:rPr>
              <a:t>process, data, </a:t>
            </a:r>
            <a:r>
              <a:rPr lang="en-US" sz="2400" b="1" spc="-50" dirty="0">
                <a:solidFill>
                  <a:schemeClr val="accent2">
                    <a:lumMod val="75000"/>
                  </a:schemeClr>
                </a:solidFill>
                <a:latin typeface="+mj-lt"/>
                <a:ea typeface="+mn-ea"/>
                <a:cs typeface="+mn-cs"/>
              </a:rPr>
              <a:t> </a:t>
            </a:r>
            <a:r>
              <a:rPr lang="en-US" sz="2400" b="1" spc="-50" dirty="0">
                <a:solidFill>
                  <a:schemeClr val="accent2">
                    <a:lumMod val="75000"/>
                  </a:schemeClr>
                </a:solidFill>
                <a:effectLst/>
                <a:latin typeface="+mj-lt"/>
                <a:ea typeface="+mn-ea"/>
                <a:cs typeface="+mn-cs"/>
              </a:rPr>
              <a:t>and</a:t>
            </a:r>
            <a:r>
              <a:rPr lang="en-US" sz="2400" b="1" spc="-50" dirty="0">
                <a:solidFill>
                  <a:schemeClr val="accent2">
                    <a:lumMod val="75000"/>
                  </a:schemeClr>
                </a:solidFill>
                <a:latin typeface="+mj-lt"/>
                <a:ea typeface="+mn-ea"/>
                <a:cs typeface="+mn-cs"/>
              </a:rPr>
              <a:t>  </a:t>
            </a:r>
            <a:r>
              <a:rPr lang="en-US" sz="2400" b="1" spc="-50" dirty="0">
                <a:solidFill>
                  <a:schemeClr val="accent2">
                    <a:lumMod val="75000"/>
                  </a:schemeClr>
                </a:solidFill>
                <a:effectLst/>
                <a:latin typeface="+mj-lt"/>
                <a:ea typeface="+mn-ea"/>
                <a:cs typeface="+mn-cs"/>
              </a:rPr>
              <a:t>staffing</a:t>
            </a:r>
            <a:r>
              <a:rPr lang="en-US" sz="2400" b="1" spc="-50" dirty="0">
                <a:solidFill>
                  <a:schemeClr val="accent2">
                    <a:lumMod val="75000"/>
                  </a:schemeClr>
                </a:solidFill>
                <a:latin typeface="+mj-lt"/>
                <a:ea typeface="+mn-ea"/>
                <a:cs typeface="+mn-cs"/>
              </a:rPr>
              <a:t>  </a:t>
            </a:r>
            <a:r>
              <a:rPr lang="en-US" sz="2400" b="1" spc="-50" dirty="0">
                <a:solidFill>
                  <a:schemeClr val="accent2">
                    <a:lumMod val="75000"/>
                  </a:schemeClr>
                </a:solidFill>
                <a:effectLst/>
                <a:latin typeface="+mj-lt"/>
                <a:ea typeface="+mn-ea"/>
                <a:cs typeface="+mn-cs"/>
              </a:rPr>
              <a:t>synergies</a:t>
            </a:r>
            <a:r>
              <a:rPr lang="en-US" sz="2400" dirty="0">
                <a:effectLst/>
                <a:latin typeface="+mn-lt"/>
              </a:rPr>
              <a:t> </a:t>
            </a:r>
            <a:r>
              <a:rPr lang="en-US" sz="2400" dirty="0">
                <a:solidFill>
                  <a:schemeClr val="tx2">
                    <a:lumMod val="75000"/>
                  </a:schemeClr>
                </a:solidFill>
                <a:effectLst/>
                <a:latin typeface="+mn-lt"/>
              </a:rPr>
              <a:t>in the different ways the organization is managed –move to a more holistic perspective.</a:t>
            </a:r>
          </a:p>
          <a:p>
            <a:endParaRPr lang="en-US" sz="2400" dirty="0">
              <a:solidFill>
                <a:schemeClr val="tx2">
                  <a:lumMod val="75000"/>
                </a:schemeClr>
              </a:solidFill>
              <a:effectLst/>
              <a:latin typeface="+mn-lt"/>
            </a:endParaRPr>
          </a:p>
          <a:p>
            <a:endParaRPr lang="en-US" sz="2400" dirty="0">
              <a:effectLst/>
              <a:latin typeface="+mn-lt"/>
            </a:endParaRPr>
          </a:p>
          <a:p>
            <a:r>
              <a:rPr lang="en-US" sz="2400" dirty="0">
                <a:solidFill>
                  <a:schemeClr val="tx2">
                    <a:lumMod val="75000"/>
                  </a:schemeClr>
                </a:solidFill>
                <a:effectLst/>
                <a:latin typeface="+mn-lt"/>
              </a:rPr>
              <a:t>A synergistic perspective does more than reduce inefficiencies, it drives overall </a:t>
            </a:r>
            <a:r>
              <a:rPr lang="en-US" sz="2400" b="1" spc="-50" dirty="0">
                <a:solidFill>
                  <a:schemeClr val="accent2">
                    <a:lumMod val="75000"/>
                  </a:schemeClr>
                </a:solidFill>
                <a:effectLst/>
                <a:latin typeface="+mj-lt"/>
                <a:ea typeface="+mn-ea"/>
                <a:cs typeface="+mn-cs"/>
              </a:rPr>
              <a:t>agency</a:t>
            </a:r>
            <a:r>
              <a:rPr lang="en-US" sz="2400" b="1" spc="-50" dirty="0">
                <a:solidFill>
                  <a:schemeClr val="accent2">
                    <a:lumMod val="75000"/>
                  </a:schemeClr>
                </a:solidFill>
                <a:latin typeface="+mj-lt"/>
                <a:ea typeface="+mn-ea"/>
                <a:cs typeface="+mn-cs"/>
              </a:rPr>
              <a:t>  </a:t>
            </a:r>
            <a:r>
              <a:rPr lang="en-US" sz="2400" b="1" spc="-50" dirty="0">
                <a:solidFill>
                  <a:schemeClr val="accent2">
                    <a:lumMod val="75000"/>
                  </a:schemeClr>
                </a:solidFill>
                <a:effectLst/>
                <a:latin typeface="+mj-lt"/>
                <a:ea typeface="+mn-ea"/>
                <a:cs typeface="+mn-cs"/>
              </a:rPr>
              <a:t>performance</a:t>
            </a:r>
            <a:r>
              <a:rPr lang="en-US" sz="2400" b="1" spc="-50" dirty="0">
                <a:solidFill>
                  <a:schemeClr val="accent2">
                    <a:lumMod val="75000"/>
                  </a:schemeClr>
                </a:solidFill>
                <a:latin typeface="+mj-lt"/>
                <a:ea typeface="+mn-ea"/>
                <a:cs typeface="+mn-cs"/>
              </a:rPr>
              <a:t>  </a:t>
            </a:r>
            <a:r>
              <a:rPr lang="en-US" sz="2400" dirty="0">
                <a:solidFill>
                  <a:schemeClr val="tx2">
                    <a:lumMod val="75000"/>
                  </a:schemeClr>
                </a:solidFill>
                <a:effectLst/>
                <a:latin typeface="+mn-lt"/>
              </a:rPr>
              <a:t>forward.</a:t>
            </a:r>
          </a:p>
        </p:txBody>
      </p:sp>
      <p:pic>
        <p:nvPicPr>
          <p:cNvPr id="13" name="Picture 12">
            <a:extLst>
              <a:ext uri="{FF2B5EF4-FFF2-40B4-BE49-F238E27FC236}">
                <a16:creationId xmlns:a16="http://schemas.microsoft.com/office/drawing/2014/main" id="{34CA53E8-940C-4FCF-9CB4-495F635AE25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581" b="95269" l="248" r="94059">
                        <a14:foregroundMark x1="12129" y1="46547" x2="5446" y2="35806"/>
                        <a14:foregroundMark x1="5446" y1="35806" x2="15347" y2="12148"/>
                        <a14:foregroundMark x1="15347" y1="12148" x2="26114" y2="4731"/>
                        <a14:foregroundMark x1="26114" y1="4731" x2="39728" y2="6266"/>
                        <a14:foregroundMark x1="39728" y1="6266" x2="51114" y2="12788"/>
                        <a14:foregroundMark x1="51114" y1="12788" x2="56064" y2="25448"/>
                        <a14:foregroundMark x1="56064" y1="25448" x2="30074" y2="33504"/>
                        <a14:foregroundMark x1="30074" y1="33504" x2="21535" y2="43862"/>
                        <a14:foregroundMark x1="21535" y1="43862" x2="10644" y2="51662"/>
                        <a14:foregroundMark x1="10644" y1="51662" x2="7178" y2="45269"/>
                        <a14:foregroundMark x1="33663" y1="3836" x2="33663" y2="3836"/>
                        <a14:foregroundMark x1="2228" y1="34271" x2="2228" y2="34271"/>
                        <a14:foregroundMark x1="18193" y1="19949" x2="18193" y2="19949"/>
                        <a14:foregroundMark x1="49257" y1="55882" x2="49257" y2="55882"/>
                        <a14:foregroundMark x1="45668" y1="55882" x2="38119" y2="44757"/>
                        <a14:foregroundMark x1="38119" y1="44757" x2="47896" y2="35934"/>
                        <a14:foregroundMark x1="47896" y1="35934" x2="59901" y2="38619"/>
                        <a14:foregroundMark x1="59901" y1="38619" x2="53342" y2="50767"/>
                        <a14:foregroundMark x1="53342" y1="50767" x2="46906" y2="56905"/>
                        <a14:foregroundMark x1="16832" y1="21611" x2="11510" y2="17519"/>
                        <a14:foregroundMark x1="22153" y1="15729" x2="10272" y2="22123"/>
                        <a14:foregroundMark x1="10272" y1="22123" x2="20545" y2="30818"/>
                        <a14:foregroundMark x1="20545" y1="30818" x2="22896" y2="18031"/>
                        <a14:foregroundMark x1="22896" y1="18031" x2="23144" y2="17775"/>
                        <a14:foregroundMark x1="33045" y1="46292" x2="24629" y2="57161"/>
                        <a14:foregroundMark x1="24629" y1="57161" x2="24381" y2="70844"/>
                        <a14:foregroundMark x1="24381" y1="70844" x2="29084" y2="82353"/>
                        <a14:foregroundMark x1="29084" y1="82353" x2="39728" y2="91176"/>
                        <a14:foregroundMark x1="39728" y1="91176" x2="52104" y2="94501"/>
                        <a14:foregroundMark x1="52104" y1="94501" x2="64604" y2="89258"/>
                        <a14:foregroundMark x1="64604" y1="89258" x2="72030" y2="78005"/>
                        <a14:foregroundMark x1="72030" y1="78005" x2="64728" y2="67903"/>
                        <a14:foregroundMark x1="64728" y1="67903" x2="51361" y2="68414"/>
                        <a14:foregroundMark x1="51361" y1="68414" x2="38614" y2="65217"/>
                        <a14:foregroundMark x1="38614" y1="65217" x2="33168" y2="52685"/>
                        <a14:foregroundMark x1="33168" y1="52685" x2="29084" y2="48338"/>
                        <a14:foregroundMark x1="40718" y1="74936" x2="48515" y2="85550"/>
                        <a14:foregroundMark x1="48515" y1="85550" x2="62376" y2="81330"/>
                        <a14:foregroundMark x1="62376" y1="81330" x2="51485" y2="72890"/>
                        <a14:foregroundMark x1="51485" y1="72890" x2="39233" y2="71100"/>
                        <a14:foregroundMark x1="39233" y1="71100" x2="36015" y2="73274"/>
                        <a14:foregroundMark x1="50248" y1="70205" x2="49010" y2="71228"/>
                        <a14:foregroundMark x1="55198" y1="75320" x2="50371" y2="87212"/>
                        <a14:foregroundMark x1="2569" y1="95139" x2="248" y2="95524"/>
                        <a14:foregroundMark x1="50371" y1="87212" x2="23306" y2="91700"/>
                        <a14:foregroundMark x1="56559" y1="60614" x2="68688" y2="57673"/>
                        <a14:foregroundMark x1="68688" y1="57673" x2="74010" y2="43990"/>
                        <a14:foregroundMark x1="74010" y1="43990" x2="69183" y2="18926"/>
                        <a14:foregroundMark x1="69183" y1="18926" x2="62252" y2="6905"/>
                        <a14:foregroundMark x1="62252" y1="6905" x2="76733" y2="7033"/>
                        <a14:foregroundMark x1="76733" y1="7033" x2="88366" y2="34655"/>
                        <a14:foregroundMark x1="88366" y1="34655" x2="86634" y2="47315"/>
                        <a14:foregroundMark x1="86634" y1="47315" x2="79084" y2="60358"/>
                        <a14:foregroundMark x1="79084" y1="60358" x2="64109" y2="64706"/>
                        <a14:foregroundMark x1="64109" y1="64706" x2="58540" y2="61637"/>
                        <a14:foregroundMark x1="75124" y1="46547" x2="75619" y2="33632"/>
                        <a14:foregroundMark x1="75619" y1="33632" x2="79332" y2="46292"/>
                        <a14:foregroundMark x1="79332" y1="46292" x2="71163" y2="57033"/>
                        <a14:foregroundMark x1="71163" y1="57033" x2="71163" y2="45908"/>
                        <a14:foregroundMark x1="79455" y1="23274" x2="78218" y2="37084"/>
                        <a14:foregroundMark x1="78218" y1="37084" x2="84158" y2="24936"/>
                        <a14:foregroundMark x1="84158" y1="24936" x2="78465" y2="21995"/>
                        <a14:foregroundMark x1="93688" y1="25703" x2="84035" y2="15601"/>
                        <a14:foregroundMark x1="84035" y1="15601" x2="72277" y2="9463"/>
                        <a14:foregroundMark x1="72277" y1="9463" x2="70173" y2="10358"/>
                        <a14:foregroundMark x1="46658" y1="40793" x2="43317" y2="47570"/>
                        <a14:foregroundMark x1="36634" y1="39770" x2="43936" y2="42199"/>
                        <a14:foregroundMark x1="77723" y1="30563" x2="77723" y2="25064"/>
                        <a14:foregroundMark x1="94059" y1="40026" x2="90347" y2="33632"/>
                        <a14:foregroundMark x1="81436" y1="30818" x2="78465" y2="25320"/>
                        <a14:foregroundMark x1="15470" y1="16113" x2="15470" y2="16113"/>
                        <a14:foregroundMark x1="72525" y1="22890" x2="72525" y2="22890"/>
                        <a14:foregroundMark x1="73144" y1="24936" x2="73144" y2="24936"/>
                        <a14:backgroundMark x1="13490" y1="91432" x2="1361" y2="92839"/>
                        <a14:backgroundMark x1="1361" y1="92839" x2="13366" y2="95524"/>
                        <a14:backgroundMark x1="13366" y1="95524" x2="1485" y2="88363"/>
                        <a14:backgroundMark x1="1485" y1="88363" x2="619" y2="88363"/>
                        <a14:backgroundMark x1="13490" y1="89642" x2="22525" y2="92711"/>
                        <a14:backgroundMark x1="9901" y1="87596" x2="16460" y2="95141"/>
                        <a14:backgroundMark x1="2970" y1="95780" x2="1609" y2="93478"/>
                      </a14:backgroundRemoval>
                    </a14:imgEffect>
                  </a14:imgLayer>
                </a14:imgProps>
              </a:ext>
            </a:extLst>
          </a:blip>
          <a:stretch>
            <a:fillRect/>
          </a:stretch>
        </p:blipFill>
        <p:spPr>
          <a:xfrm>
            <a:off x="6965878" y="1436209"/>
            <a:ext cx="4738537" cy="4586059"/>
          </a:xfrm>
          <a:prstGeom prst="rect">
            <a:avLst/>
          </a:prstGeom>
        </p:spPr>
      </p:pic>
      <p:sp>
        <p:nvSpPr>
          <p:cNvPr id="14" name="Date Placeholder 3">
            <a:extLst>
              <a:ext uri="{FF2B5EF4-FFF2-40B4-BE49-F238E27FC236}">
                <a16:creationId xmlns:a16="http://schemas.microsoft.com/office/drawing/2014/main" id="{B626848D-E33A-4B1D-BB81-01C5B02499C6}"/>
              </a:ext>
            </a:extLst>
          </p:cNvPr>
          <p:cNvSpPr>
            <a:spLocks noGrp="1"/>
          </p:cNvSpPr>
          <p:nvPr>
            <p:ph type="dt" sz="half" idx="10"/>
          </p:nvPr>
        </p:nvSpPr>
        <p:spPr>
          <a:xfrm>
            <a:off x="1097280" y="6459785"/>
            <a:ext cx="2472271" cy="365125"/>
          </a:xfrm>
        </p:spPr>
        <p:txBody>
          <a:bodyPr/>
          <a:lstStyle>
            <a:lvl1pPr>
              <a:defRPr/>
            </a:lvl1pPr>
          </a:lstStyle>
          <a:p>
            <a:r>
              <a:rPr lang="en-US" dirty="0"/>
              <a:t>April 2021</a:t>
            </a:r>
          </a:p>
        </p:txBody>
      </p:sp>
    </p:spTree>
    <p:extLst>
      <p:ext uri="{BB962C8B-B14F-4D97-AF65-F5344CB8AC3E}">
        <p14:creationId xmlns:p14="http://schemas.microsoft.com/office/powerpoint/2010/main" val="1237511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8BC693-CEEF-4F2F-8102-6CB72F01079B}"/>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C268C3A0-DD84-4CFB-A0A9-0D51CDE30922}"/>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ooter Placeholder 4">
            <a:extLst>
              <a:ext uri="{FF2B5EF4-FFF2-40B4-BE49-F238E27FC236}">
                <a16:creationId xmlns:a16="http://schemas.microsoft.com/office/drawing/2014/main" id="{453BF2C9-45FF-4945-A666-88C605131910}"/>
              </a:ext>
            </a:extLst>
          </p:cNvPr>
          <p:cNvSpPr>
            <a:spLocks noGrp="1"/>
          </p:cNvSpPr>
          <p:nvPr>
            <p:ph type="ftr" sz="quarter" idx="11"/>
          </p:nvPr>
        </p:nvSpPr>
        <p:spPr>
          <a:xfrm>
            <a:off x="3686184" y="6459785"/>
            <a:ext cx="5156157" cy="365125"/>
          </a:xfrm>
        </p:spPr>
        <p:txBody>
          <a:bodyPr/>
          <a:lstStyle/>
          <a:p>
            <a:r>
              <a:rPr lang="en-US" dirty="0"/>
              <a:t>NCHRP  08-113: Integrating Effective Transportation Performance, Risk and Asset Management Practices</a:t>
            </a:r>
          </a:p>
        </p:txBody>
      </p:sp>
      <p:sp>
        <p:nvSpPr>
          <p:cNvPr id="6" name="Slide Number Placeholder 5">
            <a:extLst>
              <a:ext uri="{FF2B5EF4-FFF2-40B4-BE49-F238E27FC236}">
                <a16:creationId xmlns:a16="http://schemas.microsoft.com/office/drawing/2014/main" id="{C57E6807-0DD5-41F1-871E-1C4D75A8B287}"/>
              </a:ext>
            </a:extLst>
          </p:cNvPr>
          <p:cNvSpPr>
            <a:spLocks noGrp="1"/>
          </p:cNvSpPr>
          <p:nvPr>
            <p:ph type="sldNum" sz="quarter" idx="12"/>
          </p:nvPr>
        </p:nvSpPr>
        <p:spPr/>
        <p:txBody>
          <a:bodyPr/>
          <a:lstStyle/>
          <a:p>
            <a:fld id="{0640CE6C-0A1C-4EED-AC52-82177AA09F4C}" type="slidenum">
              <a:rPr lang="en-US" smtClean="0"/>
              <a:pPr/>
              <a:t>6</a:t>
            </a:fld>
            <a:endParaRPr lang="en-US" dirty="0"/>
          </a:p>
        </p:txBody>
      </p:sp>
      <p:sp>
        <p:nvSpPr>
          <p:cNvPr id="2" name="Title 1">
            <a:extLst>
              <a:ext uri="{FF2B5EF4-FFF2-40B4-BE49-F238E27FC236}">
                <a16:creationId xmlns:a16="http://schemas.microsoft.com/office/drawing/2014/main" id="{4A5AC29D-071B-4FB5-9192-A360E719E1EA}"/>
              </a:ext>
            </a:extLst>
          </p:cNvPr>
          <p:cNvSpPr>
            <a:spLocks noGrp="1"/>
          </p:cNvSpPr>
          <p:nvPr>
            <p:ph type="title" idx="4294967295"/>
          </p:nvPr>
        </p:nvSpPr>
        <p:spPr>
          <a:xfrm>
            <a:off x="589882" y="306950"/>
            <a:ext cx="10515600" cy="862093"/>
          </a:xfrm>
        </p:spPr>
        <p:txBody>
          <a:bodyPr>
            <a:normAutofit/>
          </a:bodyPr>
          <a:lstStyle/>
          <a:p>
            <a:r>
              <a:rPr lang="en-US" sz="3400" dirty="0">
                <a:solidFill>
                  <a:schemeClr val="accent2"/>
                </a:solidFill>
                <a:latin typeface="+mn-lt"/>
              </a:rPr>
              <a:t>Available Integrated Management Resources</a:t>
            </a:r>
            <a:endParaRPr lang="en-US" dirty="0">
              <a:effectLst/>
              <a:latin typeface="+mn-lt"/>
            </a:endParaRPr>
          </a:p>
        </p:txBody>
      </p:sp>
      <p:sp>
        <p:nvSpPr>
          <p:cNvPr id="8" name="Content Placeholder 2">
            <a:extLst>
              <a:ext uri="{FF2B5EF4-FFF2-40B4-BE49-F238E27FC236}">
                <a16:creationId xmlns:a16="http://schemas.microsoft.com/office/drawing/2014/main" id="{34F3D87E-56A1-4890-9607-A29BB50048E8}"/>
              </a:ext>
            </a:extLst>
          </p:cNvPr>
          <p:cNvSpPr txBox="1">
            <a:spLocks/>
          </p:cNvSpPr>
          <p:nvPr/>
        </p:nvSpPr>
        <p:spPr>
          <a:xfrm>
            <a:off x="589882" y="1440014"/>
            <a:ext cx="11009089"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effectLst/>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2000"/>
              </a:spcAft>
              <a:buClrTx/>
              <a:buSzTx/>
              <a:buFont typeface="Arial" panose="020B0604020202020204" pitchFamily="34" charset="0"/>
              <a:buNone/>
              <a:tabLst/>
              <a:defRPr/>
            </a:pPr>
            <a:r>
              <a:rPr lang="en-US" sz="2400" dirty="0">
                <a:solidFill>
                  <a:schemeClr val="tx2">
                    <a:lumMod val="75000"/>
                  </a:schemeClr>
                </a:solidFill>
                <a:latin typeface="+mn-lt"/>
              </a:rPr>
              <a:t>Agencies can now utilize NCHRP research to take initial integration steps or identify next steps on their integrated management journey.</a:t>
            </a:r>
          </a:p>
          <a:p>
            <a:pPr marL="0" marR="0" lvl="0" indent="0" algn="l" defTabSz="914400" rtl="0" eaLnBrk="1" fontAlgn="auto" latinLnBrk="0" hangingPunct="1">
              <a:lnSpc>
                <a:spcPct val="90000"/>
              </a:lnSpc>
              <a:spcBef>
                <a:spcPts val="1000"/>
              </a:spcBef>
              <a:spcAft>
                <a:spcPts val="2000"/>
              </a:spcAft>
              <a:buClrTx/>
              <a:buSzTx/>
              <a:buFont typeface="Arial" panose="020B0604020202020204" pitchFamily="34" charset="0"/>
              <a:buNone/>
              <a:tabLst/>
              <a:defRPr/>
            </a:pPr>
            <a:r>
              <a:rPr lang="en-US" sz="2400" dirty="0">
                <a:solidFill>
                  <a:schemeClr val="tx2">
                    <a:lumMod val="75000"/>
                  </a:schemeClr>
                </a:solidFill>
                <a:latin typeface="+mn-lt"/>
              </a:rPr>
              <a:t>Primary research objectives were to provide agencies with practical guidance, recommendations, and implementation practices for: </a:t>
            </a:r>
          </a:p>
          <a:p>
            <a:pPr marL="398463" marR="0" lvl="1" indent="-344488" algn="l" defTabSz="914400" rtl="0" eaLnBrk="1" fontAlgn="auto" latinLnBrk="0" hangingPunct="1">
              <a:lnSpc>
                <a:spcPct val="90000"/>
              </a:lnSpc>
              <a:spcBef>
                <a:spcPts val="500"/>
              </a:spcBef>
              <a:spcAft>
                <a:spcPts val="0"/>
              </a:spcAft>
              <a:buClr>
                <a:schemeClr val="accent2"/>
              </a:buClr>
              <a:buSzTx/>
              <a:buFont typeface="Arial" panose="020B0604020202020204" pitchFamily="34" charset="0"/>
              <a:buChar char="•"/>
              <a:tabLst/>
              <a:defRPr/>
            </a:pPr>
            <a:r>
              <a:rPr lang="en-US" sz="2000" dirty="0">
                <a:solidFill>
                  <a:schemeClr val="tx1">
                    <a:lumMod val="75000"/>
                    <a:lumOff val="25000"/>
                  </a:schemeClr>
                </a:solidFill>
                <a:latin typeface="+mn-lt"/>
              </a:rPr>
              <a:t>Integrating performance, risk, and asset management into transportation agencies  </a:t>
            </a:r>
          </a:p>
          <a:p>
            <a:pPr marL="398463" marR="0" lvl="1" indent="-344488" algn="l" defTabSz="914400" rtl="0" eaLnBrk="1" fontAlgn="auto" latinLnBrk="0" hangingPunct="1">
              <a:lnSpc>
                <a:spcPct val="90000"/>
              </a:lnSpc>
              <a:spcBef>
                <a:spcPts val="500"/>
              </a:spcBef>
              <a:spcAft>
                <a:spcPts val="0"/>
              </a:spcAft>
              <a:buClr>
                <a:schemeClr val="accent2"/>
              </a:buClr>
              <a:buSzTx/>
              <a:buFont typeface="Arial" panose="020B0604020202020204" pitchFamily="34" charset="0"/>
              <a:buChar char="•"/>
              <a:tabLst/>
              <a:defRPr/>
            </a:pPr>
            <a:r>
              <a:rPr lang="en-US" sz="2000" dirty="0">
                <a:solidFill>
                  <a:schemeClr val="tx1">
                    <a:lumMod val="75000"/>
                    <a:lumOff val="25000"/>
                  </a:schemeClr>
                </a:solidFill>
                <a:latin typeface="+mn-lt"/>
              </a:rPr>
              <a:t>Identifying, evaluating, and selecting appropriate management frameworks  </a:t>
            </a:r>
          </a:p>
          <a:p>
            <a:pPr marL="398463" marR="0" lvl="1" indent="-344488" algn="l" defTabSz="914400" rtl="0" eaLnBrk="1" fontAlgn="auto" latinLnBrk="0" hangingPunct="1">
              <a:lnSpc>
                <a:spcPct val="90000"/>
              </a:lnSpc>
              <a:spcBef>
                <a:spcPts val="500"/>
              </a:spcBef>
              <a:spcAft>
                <a:spcPts val="0"/>
              </a:spcAft>
              <a:buClr>
                <a:schemeClr val="accent2"/>
              </a:buClr>
              <a:buSzTx/>
              <a:buFont typeface="Arial" panose="020B0604020202020204" pitchFamily="34" charset="0"/>
              <a:buChar char="•"/>
              <a:tabLst/>
              <a:defRPr/>
            </a:pPr>
            <a:r>
              <a:rPr lang="en-US" sz="2000" dirty="0">
                <a:solidFill>
                  <a:schemeClr val="tx1">
                    <a:lumMod val="75000"/>
                    <a:lumOff val="25000"/>
                  </a:schemeClr>
                </a:solidFill>
                <a:latin typeface="+mn-lt"/>
              </a:rPr>
              <a:t>Recruiting, training, and retaining human capital to support these integrated management </a:t>
            </a:r>
            <a:r>
              <a:rPr lang="en-US" sz="2000" dirty="0">
                <a:solidFill>
                  <a:schemeClr val="tx2">
                    <a:lumMod val="75000"/>
                  </a:schemeClr>
                </a:solidFill>
                <a:latin typeface="+mn-lt"/>
                <a:cs typeface="Calibri Light" panose="020F0302020204030204" pitchFamily="34" charset="0"/>
              </a:rPr>
              <a:t>functions  </a:t>
            </a:r>
          </a:p>
        </p:txBody>
      </p:sp>
      <p:sp>
        <p:nvSpPr>
          <p:cNvPr id="12" name="Date Placeholder 3">
            <a:extLst>
              <a:ext uri="{FF2B5EF4-FFF2-40B4-BE49-F238E27FC236}">
                <a16:creationId xmlns:a16="http://schemas.microsoft.com/office/drawing/2014/main" id="{4FCB39E1-7903-4D3E-9E15-FEB93623A32C}"/>
              </a:ext>
            </a:extLst>
          </p:cNvPr>
          <p:cNvSpPr>
            <a:spLocks noGrp="1"/>
          </p:cNvSpPr>
          <p:nvPr>
            <p:ph type="dt" sz="half" idx="10"/>
          </p:nvPr>
        </p:nvSpPr>
        <p:spPr>
          <a:xfrm>
            <a:off x="1097280" y="6459785"/>
            <a:ext cx="2472271" cy="365125"/>
          </a:xfrm>
        </p:spPr>
        <p:txBody>
          <a:bodyPr/>
          <a:lstStyle>
            <a:lvl1pPr>
              <a:defRPr/>
            </a:lvl1pPr>
          </a:lstStyle>
          <a:p>
            <a:r>
              <a:rPr lang="en-US" dirty="0"/>
              <a:t>April 2021</a:t>
            </a:r>
          </a:p>
        </p:txBody>
      </p:sp>
    </p:spTree>
    <p:extLst>
      <p:ext uri="{BB962C8B-B14F-4D97-AF65-F5344CB8AC3E}">
        <p14:creationId xmlns:p14="http://schemas.microsoft.com/office/powerpoint/2010/main" val="565250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B7C5F41-145D-42EC-9DBF-845D9E3057E4}"/>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4E462E47-D52E-4E7F-B2B2-36274C4B5FFE}"/>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Footer Placeholder 4">
            <a:extLst>
              <a:ext uri="{FF2B5EF4-FFF2-40B4-BE49-F238E27FC236}">
                <a16:creationId xmlns:a16="http://schemas.microsoft.com/office/drawing/2014/main" id="{FAED7AA2-6F6C-4ACD-8B7D-94BD583EFCE6}"/>
              </a:ext>
            </a:extLst>
          </p:cNvPr>
          <p:cNvSpPr>
            <a:spLocks noGrp="1"/>
          </p:cNvSpPr>
          <p:nvPr>
            <p:ph type="ftr" sz="quarter" idx="11"/>
          </p:nvPr>
        </p:nvSpPr>
        <p:spPr>
          <a:xfrm>
            <a:off x="3686184" y="6459785"/>
            <a:ext cx="5156157" cy="365125"/>
          </a:xfrm>
        </p:spPr>
        <p:txBody>
          <a:bodyPr/>
          <a:lstStyle/>
          <a:p>
            <a:r>
              <a:rPr lang="en-US" dirty="0"/>
              <a:t>NCHRP  08-113: Integrating Effective Transportation Performance, Risk and Asset Management Practices</a:t>
            </a:r>
          </a:p>
        </p:txBody>
      </p:sp>
      <p:sp>
        <p:nvSpPr>
          <p:cNvPr id="7" name="Slide Number Placeholder 6">
            <a:extLst>
              <a:ext uri="{FF2B5EF4-FFF2-40B4-BE49-F238E27FC236}">
                <a16:creationId xmlns:a16="http://schemas.microsoft.com/office/drawing/2014/main" id="{39728E29-1731-4102-A406-CC7549932A32}"/>
              </a:ext>
            </a:extLst>
          </p:cNvPr>
          <p:cNvSpPr>
            <a:spLocks noGrp="1"/>
          </p:cNvSpPr>
          <p:nvPr>
            <p:ph type="sldNum" sz="quarter" idx="12"/>
          </p:nvPr>
        </p:nvSpPr>
        <p:spPr/>
        <p:txBody>
          <a:bodyPr/>
          <a:lstStyle/>
          <a:p>
            <a:fld id="{0640CE6C-0A1C-4EED-AC52-82177AA09F4C}" type="slidenum">
              <a:rPr lang="en-US" smtClean="0"/>
              <a:t>7</a:t>
            </a:fld>
            <a:endParaRPr lang="en-US" dirty="0"/>
          </a:p>
        </p:txBody>
      </p:sp>
      <p:sp>
        <p:nvSpPr>
          <p:cNvPr id="2" name="Title 1">
            <a:extLst>
              <a:ext uri="{FF2B5EF4-FFF2-40B4-BE49-F238E27FC236}">
                <a16:creationId xmlns:a16="http://schemas.microsoft.com/office/drawing/2014/main" id="{9F20C5B1-70E1-4621-8729-A4A64BEB74F6}"/>
              </a:ext>
            </a:extLst>
          </p:cNvPr>
          <p:cNvSpPr>
            <a:spLocks noGrp="1"/>
          </p:cNvSpPr>
          <p:nvPr>
            <p:ph type="title" idx="4294967295"/>
          </p:nvPr>
        </p:nvSpPr>
        <p:spPr>
          <a:xfrm>
            <a:off x="495964" y="-213821"/>
            <a:ext cx="11779250" cy="1325563"/>
          </a:xfrm>
        </p:spPr>
        <p:txBody>
          <a:bodyPr>
            <a:normAutofit/>
          </a:bodyPr>
          <a:lstStyle/>
          <a:p>
            <a:r>
              <a:rPr lang="en-US" sz="3200" dirty="0">
                <a:solidFill>
                  <a:schemeClr val="accent2"/>
                </a:solidFill>
                <a:latin typeface="+mn-lt"/>
              </a:rPr>
              <a:t>The Integration Framework</a:t>
            </a:r>
          </a:p>
        </p:txBody>
      </p:sp>
      <p:sp>
        <p:nvSpPr>
          <p:cNvPr id="3" name="Content Placeholder 2">
            <a:extLst>
              <a:ext uri="{FF2B5EF4-FFF2-40B4-BE49-F238E27FC236}">
                <a16:creationId xmlns:a16="http://schemas.microsoft.com/office/drawing/2014/main" id="{1BD7A022-D2B0-40DD-B9A2-FE85D73A7669}"/>
              </a:ext>
            </a:extLst>
          </p:cNvPr>
          <p:cNvSpPr>
            <a:spLocks noGrp="1"/>
          </p:cNvSpPr>
          <p:nvPr>
            <p:ph sz="half" idx="4294967295"/>
          </p:nvPr>
        </p:nvSpPr>
        <p:spPr>
          <a:xfrm>
            <a:off x="606324" y="1554294"/>
            <a:ext cx="3653160" cy="4454906"/>
          </a:xfrm>
        </p:spPr>
        <p:txBody>
          <a:bodyPr>
            <a:normAutofit/>
          </a:bodyPr>
          <a:lstStyle/>
          <a:p>
            <a:pPr marL="0" indent="0">
              <a:buNone/>
            </a:pPr>
            <a:r>
              <a:rPr lang="en-US" sz="2400" b="1" dirty="0">
                <a:solidFill>
                  <a:schemeClr val="tx2">
                    <a:lumMod val="75000"/>
                  </a:schemeClr>
                </a:solidFill>
                <a:effectLst/>
                <a:latin typeface="+mj-lt"/>
              </a:rPr>
              <a:t>Shared efforts and challenges consistently fall into one or more of </a:t>
            </a:r>
            <a:r>
              <a:rPr lang="en-US" sz="2800" b="1" spc="-50" dirty="0">
                <a:solidFill>
                  <a:schemeClr val="accent2">
                    <a:lumMod val="75000"/>
                  </a:schemeClr>
                </a:solidFill>
                <a:latin typeface="+mj-lt"/>
              </a:rPr>
              <a:t>5 Key Areas </a:t>
            </a:r>
            <a:endParaRPr lang="en-US" sz="2400" b="1" spc="-50" dirty="0">
              <a:solidFill>
                <a:schemeClr val="accent2">
                  <a:lumMod val="75000"/>
                </a:schemeClr>
              </a:solidFill>
              <a:latin typeface="+mj-lt"/>
            </a:endParaRPr>
          </a:p>
          <a:p>
            <a:pPr marL="0" indent="0">
              <a:buNone/>
            </a:pPr>
            <a:endParaRPr lang="en-US" b="1" dirty="0">
              <a:effectLst/>
              <a:latin typeface="+mj-lt"/>
            </a:endParaRPr>
          </a:p>
          <a:p>
            <a:pPr marL="0" indent="0">
              <a:buNone/>
            </a:pPr>
            <a:endParaRPr lang="en-US" b="1" dirty="0">
              <a:effectLst/>
              <a:latin typeface="+mj-lt"/>
            </a:endParaRPr>
          </a:p>
          <a:p>
            <a:pPr marL="0" indent="0">
              <a:buNone/>
            </a:pPr>
            <a:endParaRPr lang="en-US" dirty="0">
              <a:latin typeface="+mj-lt"/>
            </a:endParaRPr>
          </a:p>
        </p:txBody>
      </p:sp>
      <p:sp>
        <p:nvSpPr>
          <p:cNvPr id="24" name="Date Placeholder 3">
            <a:extLst>
              <a:ext uri="{FF2B5EF4-FFF2-40B4-BE49-F238E27FC236}">
                <a16:creationId xmlns:a16="http://schemas.microsoft.com/office/drawing/2014/main" id="{72C1F58C-7F6E-4EF9-8DAA-621157F53C6D}"/>
              </a:ext>
            </a:extLst>
          </p:cNvPr>
          <p:cNvSpPr>
            <a:spLocks noGrp="1"/>
          </p:cNvSpPr>
          <p:nvPr>
            <p:ph type="dt" sz="half" idx="10"/>
          </p:nvPr>
        </p:nvSpPr>
        <p:spPr>
          <a:xfrm>
            <a:off x="1097280" y="6459785"/>
            <a:ext cx="2472271" cy="365125"/>
          </a:xfrm>
        </p:spPr>
        <p:txBody>
          <a:bodyPr/>
          <a:lstStyle>
            <a:lvl1pPr>
              <a:defRPr/>
            </a:lvl1pPr>
          </a:lstStyle>
          <a:p>
            <a:r>
              <a:rPr lang="en-US" dirty="0"/>
              <a:t>April 2021</a:t>
            </a:r>
          </a:p>
        </p:txBody>
      </p:sp>
      <p:grpSp>
        <p:nvGrpSpPr>
          <p:cNvPr id="25" name="Group 24">
            <a:extLst>
              <a:ext uri="{FF2B5EF4-FFF2-40B4-BE49-F238E27FC236}">
                <a16:creationId xmlns:a16="http://schemas.microsoft.com/office/drawing/2014/main" id="{A1F1D415-7870-4D7B-8BDC-AB60A0488CE6}"/>
              </a:ext>
            </a:extLst>
          </p:cNvPr>
          <p:cNvGrpSpPr/>
          <p:nvPr/>
        </p:nvGrpSpPr>
        <p:grpSpPr>
          <a:xfrm>
            <a:off x="3609903" y="1029156"/>
            <a:ext cx="6160718" cy="5233373"/>
            <a:chOff x="6201607" y="1263542"/>
            <a:chExt cx="6160718" cy="5233373"/>
          </a:xfrm>
        </p:grpSpPr>
        <p:pic>
          <p:nvPicPr>
            <p:cNvPr id="26" name="Picture 25" descr="Chart, pie chart&#10;&#10;Description automatically generated">
              <a:extLst>
                <a:ext uri="{FF2B5EF4-FFF2-40B4-BE49-F238E27FC236}">
                  <a16:creationId xmlns:a16="http://schemas.microsoft.com/office/drawing/2014/main" id="{6BCB5C3F-646F-4ABA-B114-B781B4EB0434}"/>
                </a:ext>
              </a:extLst>
            </p:cNvPr>
            <p:cNvPicPr>
              <a:picLocks noChangeAspect="1"/>
            </p:cNvPicPr>
            <p:nvPr/>
          </p:nvPicPr>
          <p:blipFill rotWithShape="1">
            <a:blip r:embed="rId3">
              <a:extLst>
                <a:ext uri="{28A0092B-C50C-407E-A947-70E740481C1C}">
                  <a14:useLocalDpi xmlns:a14="http://schemas.microsoft.com/office/drawing/2010/main" val="0"/>
                </a:ext>
              </a:extLst>
            </a:blip>
            <a:srcRect l="23260" t="29630" r="19441" b="32757"/>
            <a:stretch/>
          </p:blipFill>
          <p:spPr>
            <a:xfrm>
              <a:off x="6201607" y="1263542"/>
              <a:ext cx="6160718" cy="5233373"/>
            </a:xfrm>
            <a:prstGeom prst="rect">
              <a:avLst/>
            </a:prstGeom>
          </p:spPr>
        </p:pic>
        <p:sp>
          <p:nvSpPr>
            <p:cNvPr id="27" name="Pentagon 26">
              <a:extLst>
                <a:ext uri="{FF2B5EF4-FFF2-40B4-BE49-F238E27FC236}">
                  <a16:creationId xmlns:a16="http://schemas.microsoft.com/office/drawing/2014/main" id="{EC73D8DC-8DE1-46E1-A0BA-A892121E8B41}"/>
                </a:ext>
              </a:extLst>
            </p:cNvPr>
            <p:cNvSpPr/>
            <p:nvPr/>
          </p:nvSpPr>
          <p:spPr>
            <a:xfrm>
              <a:off x="8162224" y="2938109"/>
              <a:ext cx="1828801" cy="1778268"/>
            </a:xfrm>
            <a:prstGeom prst="pentagon">
              <a:avLst/>
            </a:prstGeom>
            <a:solidFill>
              <a:srgbClr val="8B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a:extLst>
                <a:ext uri="{FF2B5EF4-FFF2-40B4-BE49-F238E27FC236}">
                  <a16:creationId xmlns:a16="http://schemas.microsoft.com/office/drawing/2014/main" id="{B6FDF413-0973-4763-A8DA-DB8130DB7AD3}"/>
                </a:ext>
              </a:extLst>
            </p:cNvPr>
            <p:cNvSpPr txBox="1">
              <a:spLocks/>
            </p:cNvSpPr>
            <p:nvPr/>
          </p:nvSpPr>
          <p:spPr>
            <a:xfrm>
              <a:off x="8152598" y="3378441"/>
              <a:ext cx="18288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bg1"/>
                  </a:solidFill>
                  <a:effectLst>
                    <a:outerShdw blurRad="63500" algn="ctr" rotWithShape="0">
                      <a:prstClr val="black">
                        <a:alpha val="40000"/>
                      </a:prstClr>
                    </a:outerShdw>
                  </a:effectLst>
                  <a:latin typeface="+mn-lt"/>
                  <a:ea typeface="+mj-ea"/>
                  <a:cs typeface="+mj-cs"/>
                </a:defRPr>
              </a:lvl1pPr>
            </a:lstStyle>
            <a:p>
              <a:pPr algn="ctr"/>
              <a:r>
                <a:rPr lang="en-US" sz="2000" b="1" dirty="0">
                  <a:effectLst/>
                </a:rPr>
                <a:t>5 Key Areas for Management Integration</a:t>
              </a:r>
            </a:p>
          </p:txBody>
        </p:sp>
      </p:grpSp>
      <p:sp>
        <p:nvSpPr>
          <p:cNvPr id="29" name="Speech Bubble: Rectangle with Corners Rounded 28">
            <a:extLst>
              <a:ext uri="{FF2B5EF4-FFF2-40B4-BE49-F238E27FC236}">
                <a16:creationId xmlns:a16="http://schemas.microsoft.com/office/drawing/2014/main" id="{EC6FE01F-91D4-4EDC-9ECF-67482C7A1621}"/>
              </a:ext>
            </a:extLst>
          </p:cNvPr>
          <p:cNvSpPr/>
          <p:nvPr/>
        </p:nvSpPr>
        <p:spPr>
          <a:xfrm>
            <a:off x="747765" y="4683637"/>
            <a:ext cx="3347228" cy="1325563"/>
          </a:xfrm>
          <a:prstGeom prst="wedgeRoundRectCallout">
            <a:avLst>
              <a:gd name="adj1" fmla="val -16197"/>
              <a:gd name="adj2" fmla="val 50056"/>
              <a:gd name="adj3" fmla="val 16667"/>
            </a:avLst>
          </a:prstGeom>
          <a:solidFill>
            <a:srgbClr val="95B4BB"/>
          </a:solidFill>
          <a:ln>
            <a:solidFill>
              <a:srgbClr val="EBB49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600" dirty="0"/>
              <a:t>"If we had a</a:t>
            </a:r>
            <a:r>
              <a:rPr lang="en-US" sz="1600" b="1" dirty="0"/>
              <a:t>  cross-silo task force </a:t>
            </a:r>
            <a:r>
              <a:rPr lang="en-US" sz="1600" dirty="0"/>
              <a:t>for integrated asset, performance, and risk management, we could share data and collaborate more”</a:t>
            </a:r>
          </a:p>
        </p:txBody>
      </p:sp>
      <p:sp>
        <p:nvSpPr>
          <p:cNvPr id="30" name="Speech Bubble: Rectangle with Corners Rounded 29">
            <a:extLst>
              <a:ext uri="{FF2B5EF4-FFF2-40B4-BE49-F238E27FC236}">
                <a16:creationId xmlns:a16="http://schemas.microsoft.com/office/drawing/2014/main" id="{B6111D52-DFCB-45EA-91A6-1B841DD8411E}"/>
              </a:ext>
            </a:extLst>
          </p:cNvPr>
          <p:cNvSpPr/>
          <p:nvPr/>
        </p:nvSpPr>
        <p:spPr>
          <a:xfrm>
            <a:off x="8842341" y="1168512"/>
            <a:ext cx="2983526" cy="1325563"/>
          </a:xfrm>
          <a:prstGeom prst="wedgeRoundRectCallout">
            <a:avLst>
              <a:gd name="adj1" fmla="val -16197"/>
              <a:gd name="adj2" fmla="val 50056"/>
              <a:gd name="adj3" fmla="val 16667"/>
            </a:avLst>
          </a:prstGeom>
          <a:solidFill>
            <a:srgbClr val="95B4BB"/>
          </a:solidFill>
          <a:ln>
            <a:solidFill>
              <a:srgbClr val="EBB49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600" dirty="0"/>
              <a:t>“Our annual capital planning process is what gets everyone's attention around here. To make a difference, let's call out projects that address </a:t>
            </a:r>
            <a:r>
              <a:rPr lang="en-US" sz="1600" b="1" dirty="0"/>
              <a:t>climate resilience</a:t>
            </a:r>
            <a:r>
              <a:rPr lang="en-US" sz="1600" dirty="0"/>
              <a:t>”</a:t>
            </a:r>
          </a:p>
        </p:txBody>
      </p:sp>
      <p:sp>
        <p:nvSpPr>
          <p:cNvPr id="31" name="Speech Bubble: Rectangle with Corners Rounded 30">
            <a:extLst>
              <a:ext uri="{FF2B5EF4-FFF2-40B4-BE49-F238E27FC236}">
                <a16:creationId xmlns:a16="http://schemas.microsoft.com/office/drawing/2014/main" id="{59D07D92-B2DB-4989-8115-B1864ADAC27A}"/>
              </a:ext>
            </a:extLst>
          </p:cNvPr>
          <p:cNvSpPr/>
          <p:nvPr/>
        </p:nvSpPr>
        <p:spPr>
          <a:xfrm>
            <a:off x="8842341" y="4843221"/>
            <a:ext cx="2854944" cy="1325563"/>
          </a:xfrm>
          <a:prstGeom prst="wedgeRoundRectCallout">
            <a:avLst>
              <a:gd name="adj1" fmla="val -16197"/>
              <a:gd name="adj2" fmla="val 50056"/>
              <a:gd name="adj3" fmla="val 16667"/>
            </a:avLst>
          </a:prstGeom>
          <a:solidFill>
            <a:srgbClr val="95B4BB"/>
          </a:solidFill>
          <a:ln>
            <a:solidFill>
              <a:srgbClr val="EBB49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a:t>“Singular assets that are </a:t>
            </a:r>
            <a:r>
              <a:rPr lang="en-US" sz="1600" b="1" dirty="0"/>
              <a:t>shared across divisions</a:t>
            </a:r>
            <a:r>
              <a:rPr lang="en-US" sz="1600" dirty="0"/>
              <a:t> allow for actual life-cycle costing, analysis and staffing requirements”</a:t>
            </a:r>
          </a:p>
        </p:txBody>
      </p:sp>
    </p:spTree>
    <p:extLst>
      <p:ext uri="{BB962C8B-B14F-4D97-AF65-F5344CB8AC3E}">
        <p14:creationId xmlns:p14="http://schemas.microsoft.com/office/powerpoint/2010/main" val="240666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94A616A-F847-4E15-A6F6-3085DBDE942D}"/>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CFE5D4B7-65BD-444D-A859-E86BADFF8232}"/>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Footer Placeholder 4">
            <a:extLst>
              <a:ext uri="{FF2B5EF4-FFF2-40B4-BE49-F238E27FC236}">
                <a16:creationId xmlns:a16="http://schemas.microsoft.com/office/drawing/2014/main" id="{DC53F7F1-E3EE-4EA0-AACA-9D17515D1498}"/>
              </a:ext>
            </a:extLst>
          </p:cNvPr>
          <p:cNvSpPr>
            <a:spLocks noGrp="1"/>
          </p:cNvSpPr>
          <p:nvPr>
            <p:ph type="ftr" sz="quarter" idx="11"/>
          </p:nvPr>
        </p:nvSpPr>
        <p:spPr>
          <a:xfrm>
            <a:off x="3686184" y="6459785"/>
            <a:ext cx="5156157" cy="365125"/>
          </a:xfrm>
        </p:spPr>
        <p:txBody>
          <a:bodyPr/>
          <a:lstStyle/>
          <a:p>
            <a:r>
              <a:rPr lang="en-US" dirty="0"/>
              <a:t>NCHRP  08-113: Integrating Effective Transportation Performance, Risk and Asset Management Practices</a:t>
            </a:r>
          </a:p>
        </p:txBody>
      </p:sp>
      <p:sp>
        <p:nvSpPr>
          <p:cNvPr id="6" name="Slide Number Placeholder 5">
            <a:extLst>
              <a:ext uri="{FF2B5EF4-FFF2-40B4-BE49-F238E27FC236}">
                <a16:creationId xmlns:a16="http://schemas.microsoft.com/office/drawing/2014/main" id="{9AA5BB2B-FAC6-46B9-8DC4-5920F86DF1C9}"/>
              </a:ext>
            </a:extLst>
          </p:cNvPr>
          <p:cNvSpPr>
            <a:spLocks noGrp="1"/>
          </p:cNvSpPr>
          <p:nvPr>
            <p:ph type="sldNum" sz="quarter" idx="12"/>
          </p:nvPr>
        </p:nvSpPr>
        <p:spPr/>
        <p:txBody>
          <a:bodyPr/>
          <a:lstStyle/>
          <a:p>
            <a:fld id="{0640CE6C-0A1C-4EED-AC52-82177AA09F4C}" type="slidenum">
              <a:rPr lang="en-US" smtClean="0"/>
              <a:pPr/>
              <a:t>8</a:t>
            </a:fld>
            <a:endParaRPr lang="en-US" dirty="0"/>
          </a:p>
        </p:txBody>
      </p:sp>
      <p:sp>
        <p:nvSpPr>
          <p:cNvPr id="13" name="Title 1">
            <a:extLst>
              <a:ext uri="{FF2B5EF4-FFF2-40B4-BE49-F238E27FC236}">
                <a16:creationId xmlns:a16="http://schemas.microsoft.com/office/drawing/2014/main" id="{2EBAF4E9-9438-420D-923A-CD27D3959B77}"/>
              </a:ext>
            </a:extLst>
          </p:cNvPr>
          <p:cNvSpPr>
            <a:spLocks noGrp="1"/>
          </p:cNvSpPr>
          <p:nvPr>
            <p:ph type="title" idx="4294967295"/>
          </p:nvPr>
        </p:nvSpPr>
        <p:spPr>
          <a:xfrm>
            <a:off x="482596" y="-212695"/>
            <a:ext cx="10515600" cy="1325562"/>
          </a:xfrm>
        </p:spPr>
        <p:txBody>
          <a:bodyPr vert="horz" lIns="91440" tIns="45720" rIns="91440" bIns="45720" rtlCol="0" anchor="b">
            <a:normAutofit/>
          </a:bodyPr>
          <a:lstStyle/>
          <a:p>
            <a:pPr>
              <a:lnSpc>
                <a:spcPct val="90000"/>
              </a:lnSpc>
            </a:pPr>
            <a:r>
              <a:rPr lang="en-US" sz="3200" dirty="0">
                <a:solidFill>
                  <a:schemeClr val="accent2"/>
                </a:solidFill>
                <a:latin typeface="+mn-lt"/>
              </a:rPr>
              <a:t>Fitting the Key Areas to YOUR Agency</a:t>
            </a:r>
          </a:p>
        </p:txBody>
      </p:sp>
      <p:sp>
        <p:nvSpPr>
          <p:cNvPr id="14" name="Content Placeholder 2">
            <a:extLst>
              <a:ext uri="{FF2B5EF4-FFF2-40B4-BE49-F238E27FC236}">
                <a16:creationId xmlns:a16="http://schemas.microsoft.com/office/drawing/2014/main" id="{22794492-5D74-4CF1-A5A0-41E4EE57EA3B}"/>
              </a:ext>
            </a:extLst>
          </p:cNvPr>
          <p:cNvSpPr>
            <a:spLocks noGrp="1"/>
          </p:cNvSpPr>
          <p:nvPr>
            <p:ph idx="4294967295"/>
          </p:nvPr>
        </p:nvSpPr>
        <p:spPr>
          <a:xfrm>
            <a:off x="567159" y="1358830"/>
            <a:ext cx="10346474" cy="1118152"/>
          </a:xfrm>
        </p:spPr>
        <p:txBody>
          <a:bodyPr vert="horz" lIns="0" tIns="45720" rIns="0" bIns="45720" rtlCol="0" anchor="t">
            <a:normAutofit/>
          </a:bodyPr>
          <a:lstStyle/>
          <a:p>
            <a:pPr marL="53975" lvl="1" indent="0">
              <a:buClr>
                <a:srgbClr val="EDB798"/>
              </a:buClr>
              <a:buNone/>
            </a:pPr>
            <a:r>
              <a:rPr lang="en-US" sz="2400" dirty="0">
                <a:solidFill>
                  <a:schemeClr val="tx2">
                    <a:lumMod val="75000"/>
                  </a:schemeClr>
                </a:solidFill>
                <a:effectLst/>
                <a:latin typeface="+mn-lt"/>
              </a:rPr>
              <a:t>Each agency is on a unique integration journey, however using the </a:t>
            </a:r>
            <a:r>
              <a:rPr lang="en-US" sz="2400" dirty="0">
                <a:solidFill>
                  <a:schemeClr val="tx2">
                    <a:lumMod val="75000"/>
                  </a:schemeClr>
                </a:solidFill>
              </a:rPr>
              <a:t>5 Key</a:t>
            </a:r>
            <a:r>
              <a:rPr lang="en-US" sz="2400" dirty="0">
                <a:solidFill>
                  <a:schemeClr val="tx2">
                    <a:lumMod val="75000"/>
                  </a:schemeClr>
                </a:solidFill>
                <a:effectLst/>
                <a:latin typeface="+mn-lt"/>
              </a:rPr>
              <a:t> Areas as a framework for the discussion can be fruitful:</a:t>
            </a:r>
          </a:p>
        </p:txBody>
      </p:sp>
      <p:sp>
        <p:nvSpPr>
          <p:cNvPr id="21" name="Date Placeholder 3">
            <a:extLst>
              <a:ext uri="{FF2B5EF4-FFF2-40B4-BE49-F238E27FC236}">
                <a16:creationId xmlns:a16="http://schemas.microsoft.com/office/drawing/2014/main" id="{C84F6E6D-D930-42D1-8074-705DE4CBEA18}"/>
              </a:ext>
            </a:extLst>
          </p:cNvPr>
          <p:cNvSpPr>
            <a:spLocks noGrp="1"/>
          </p:cNvSpPr>
          <p:nvPr>
            <p:ph type="dt" sz="half" idx="10"/>
          </p:nvPr>
        </p:nvSpPr>
        <p:spPr>
          <a:xfrm>
            <a:off x="1097280" y="6459785"/>
            <a:ext cx="2472271" cy="365125"/>
          </a:xfrm>
        </p:spPr>
        <p:txBody>
          <a:bodyPr/>
          <a:lstStyle>
            <a:lvl1pPr>
              <a:defRPr/>
            </a:lvl1pPr>
          </a:lstStyle>
          <a:p>
            <a:r>
              <a:rPr lang="en-US" dirty="0"/>
              <a:t>April 2021</a:t>
            </a:r>
          </a:p>
        </p:txBody>
      </p:sp>
      <p:sp>
        <p:nvSpPr>
          <p:cNvPr id="22" name="Content Placeholder 2">
            <a:extLst>
              <a:ext uri="{FF2B5EF4-FFF2-40B4-BE49-F238E27FC236}">
                <a16:creationId xmlns:a16="http://schemas.microsoft.com/office/drawing/2014/main" id="{BED04F61-C712-4988-947B-B882A0D9F78B}"/>
              </a:ext>
            </a:extLst>
          </p:cNvPr>
          <p:cNvSpPr txBox="1">
            <a:spLocks/>
          </p:cNvSpPr>
          <p:nvPr/>
        </p:nvSpPr>
        <p:spPr>
          <a:xfrm>
            <a:off x="394873" y="2335438"/>
            <a:ext cx="7047649" cy="489585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23570" lvl="1" indent="-333375">
              <a:buClr>
                <a:schemeClr val="accent2"/>
              </a:buClr>
            </a:pPr>
            <a:r>
              <a:rPr lang="en-US" sz="2000" b="1" spc="-50" dirty="0">
                <a:solidFill>
                  <a:schemeClr val="accent2">
                    <a:lumMod val="75000"/>
                  </a:schemeClr>
                </a:solidFill>
                <a:latin typeface="+mj-lt"/>
              </a:rPr>
              <a:t>Cross-department conversations </a:t>
            </a:r>
            <a:r>
              <a:rPr lang="en-US" sz="2000" dirty="0"/>
              <a:t>on potential process, effort, or data synergies</a:t>
            </a:r>
            <a:endParaRPr lang="en-US" sz="2000" dirty="0">
              <a:cs typeface="Calibri"/>
            </a:endParaRPr>
          </a:p>
          <a:p>
            <a:pPr marL="623570" lvl="1" indent="-333375">
              <a:buClr>
                <a:schemeClr val="accent2"/>
              </a:buClr>
            </a:pPr>
            <a:r>
              <a:rPr lang="en-US" sz="2000" b="1" spc="-50" dirty="0">
                <a:solidFill>
                  <a:schemeClr val="accent2">
                    <a:lumMod val="75000"/>
                  </a:schemeClr>
                </a:solidFill>
                <a:latin typeface="+mj-lt"/>
              </a:rPr>
              <a:t>Identified gaps </a:t>
            </a:r>
            <a:r>
              <a:rPr lang="en-US" sz="2000" dirty="0"/>
              <a:t>in training, organizational structure, etc.</a:t>
            </a:r>
            <a:endParaRPr lang="en-US" sz="2000" dirty="0">
              <a:cs typeface="Calibri"/>
            </a:endParaRPr>
          </a:p>
          <a:p>
            <a:pPr marL="623570" lvl="1" indent="-333375">
              <a:buClr>
                <a:schemeClr val="accent2"/>
              </a:buClr>
            </a:pPr>
            <a:r>
              <a:rPr lang="en-US" sz="2000" dirty="0"/>
              <a:t>Immediate and longer-term </a:t>
            </a:r>
            <a:r>
              <a:rPr lang="en-US" sz="2000" b="1" spc="-50" dirty="0">
                <a:solidFill>
                  <a:schemeClr val="accent2">
                    <a:lumMod val="75000"/>
                  </a:schemeClr>
                </a:solidFill>
                <a:latin typeface="+mj-lt"/>
              </a:rPr>
              <a:t>ideas for tasks and objectives</a:t>
            </a:r>
            <a:r>
              <a:rPr lang="en-US" sz="2000" dirty="0"/>
              <a:t> to follow-up on</a:t>
            </a:r>
            <a:endParaRPr lang="en-US" sz="2000" dirty="0">
              <a:cs typeface="Calibri"/>
            </a:endParaRPr>
          </a:p>
          <a:p>
            <a:pPr marL="623570" lvl="1" indent="-333375">
              <a:buClr>
                <a:schemeClr val="accent2"/>
              </a:buClr>
            </a:pPr>
            <a:r>
              <a:rPr lang="en-US" sz="2000" dirty="0"/>
              <a:t>A more holistic understanding of </a:t>
            </a:r>
            <a:r>
              <a:rPr lang="en-US" sz="2000" b="1" spc="-50" dirty="0">
                <a:solidFill>
                  <a:schemeClr val="accent2">
                    <a:lumMod val="75000"/>
                  </a:schemeClr>
                </a:solidFill>
                <a:latin typeface="+mj-lt"/>
              </a:rPr>
              <a:t>agency maturity </a:t>
            </a:r>
            <a:r>
              <a:rPr lang="en-US" sz="2000" dirty="0"/>
              <a:t>in integrating management</a:t>
            </a:r>
            <a:endParaRPr lang="en-US" sz="2000" dirty="0">
              <a:cs typeface="Calibri"/>
            </a:endParaRPr>
          </a:p>
          <a:p>
            <a:pPr marL="383540" lvl="1">
              <a:buClr>
                <a:srgbClr val="EDB798"/>
              </a:buClr>
            </a:pPr>
            <a:endParaRPr lang="en-US" sz="2400" dirty="0">
              <a:cs typeface="Calibri" panose="020F0502020204030204"/>
            </a:endParaRPr>
          </a:p>
        </p:txBody>
      </p:sp>
      <p:pic>
        <p:nvPicPr>
          <p:cNvPr id="28" name="Picture 27" descr="A picture containing ball, drawing, room, table&#10;&#10;Description automatically generated">
            <a:extLst>
              <a:ext uri="{FF2B5EF4-FFF2-40B4-BE49-F238E27FC236}">
                <a16:creationId xmlns:a16="http://schemas.microsoft.com/office/drawing/2014/main" id="{029F0E50-CA42-4303-8794-47DDA4BDF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4806" y="2628866"/>
            <a:ext cx="800282" cy="800282"/>
          </a:xfrm>
          <a:prstGeom prst="rect">
            <a:avLst/>
          </a:prstGeom>
        </p:spPr>
      </p:pic>
      <p:pic>
        <p:nvPicPr>
          <p:cNvPr id="29" name="Picture 28" descr="Icon&#10;&#10;Description automatically generated">
            <a:extLst>
              <a:ext uri="{FF2B5EF4-FFF2-40B4-BE49-F238E27FC236}">
                <a16:creationId xmlns:a16="http://schemas.microsoft.com/office/drawing/2014/main" id="{6FE3E640-104B-4DDB-8B40-A8D35E5BE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806" y="4062061"/>
            <a:ext cx="787579" cy="800282"/>
          </a:xfrm>
          <a:prstGeom prst="rect">
            <a:avLst/>
          </a:prstGeom>
        </p:spPr>
      </p:pic>
      <p:pic>
        <p:nvPicPr>
          <p:cNvPr id="30" name="Picture 29" descr="Icon&#10;&#10;Description automatically generated">
            <a:extLst>
              <a:ext uri="{FF2B5EF4-FFF2-40B4-BE49-F238E27FC236}">
                <a16:creationId xmlns:a16="http://schemas.microsoft.com/office/drawing/2014/main" id="{75097121-843D-4F2B-A1F9-F4340BF302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9936" y="2626751"/>
            <a:ext cx="800282" cy="800282"/>
          </a:xfrm>
          <a:prstGeom prst="rect">
            <a:avLst/>
          </a:prstGeom>
        </p:spPr>
      </p:pic>
      <p:pic>
        <p:nvPicPr>
          <p:cNvPr id="31" name="Picture 30" descr="Icon&#10;&#10;Description automatically generated">
            <a:extLst>
              <a:ext uri="{FF2B5EF4-FFF2-40B4-BE49-F238E27FC236}">
                <a16:creationId xmlns:a16="http://schemas.microsoft.com/office/drawing/2014/main" id="{910984BC-F975-4F32-9AB6-29F14D53C3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7371" y="3376527"/>
            <a:ext cx="800282" cy="800282"/>
          </a:xfrm>
          <a:prstGeom prst="rect">
            <a:avLst/>
          </a:prstGeom>
        </p:spPr>
      </p:pic>
      <p:pic>
        <p:nvPicPr>
          <p:cNvPr id="32" name="Picture 31" descr="A picture containing icon&#10;&#10;Description automatically generated">
            <a:extLst>
              <a:ext uri="{FF2B5EF4-FFF2-40B4-BE49-F238E27FC236}">
                <a16:creationId xmlns:a16="http://schemas.microsoft.com/office/drawing/2014/main" id="{4F66BDAC-1B7E-4BB6-AABE-23D91338EC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22998" y="4065008"/>
            <a:ext cx="787579" cy="800282"/>
          </a:xfrm>
          <a:prstGeom prst="rect">
            <a:avLst/>
          </a:prstGeom>
        </p:spPr>
      </p:pic>
    </p:spTree>
    <p:extLst>
      <p:ext uri="{BB962C8B-B14F-4D97-AF65-F5344CB8AC3E}">
        <p14:creationId xmlns:p14="http://schemas.microsoft.com/office/powerpoint/2010/main" val="247049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20425B-0565-41F9-BB26-CDA17D12133C}"/>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91B309AB-B88A-438F-BF98-788BAFE4A56B}"/>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ooter Placeholder 4">
            <a:extLst>
              <a:ext uri="{FF2B5EF4-FFF2-40B4-BE49-F238E27FC236}">
                <a16:creationId xmlns:a16="http://schemas.microsoft.com/office/drawing/2014/main" id="{A84A1083-8465-4E6B-8932-B8FBEDD3A595}"/>
              </a:ext>
            </a:extLst>
          </p:cNvPr>
          <p:cNvSpPr>
            <a:spLocks noGrp="1"/>
          </p:cNvSpPr>
          <p:nvPr>
            <p:ph type="ftr" sz="quarter" idx="11"/>
          </p:nvPr>
        </p:nvSpPr>
        <p:spPr>
          <a:xfrm>
            <a:off x="3686184" y="6459785"/>
            <a:ext cx="5156157" cy="365125"/>
          </a:xfrm>
        </p:spPr>
        <p:txBody>
          <a:bodyPr/>
          <a:lstStyle/>
          <a:p>
            <a:r>
              <a:rPr lang="en-US" dirty="0"/>
              <a:t>NCHRP  08-113: Integrating Effective Transportation Performance, Risk and Asset Management Practices</a:t>
            </a:r>
          </a:p>
        </p:txBody>
      </p:sp>
      <p:sp>
        <p:nvSpPr>
          <p:cNvPr id="6" name="Slide Number Placeholder 5">
            <a:extLst>
              <a:ext uri="{FF2B5EF4-FFF2-40B4-BE49-F238E27FC236}">
                <a16:creationId xmlns:a16="http://schemas.microsoft.com/office/drawing/2014/main" id="{9AA5BB2B-FAC6-46B9-8DC4-5920F86DF1C9}"/>
              </a:ext>
            </a:extLst>
          </p:cNvPr>
          <p:cNvSpPr>
            <a:spLocks noGrp="1"/>
          </p:cNvSpPr>
          <p:nvPr>
            <p:ph type="sldNum" sz="quarter" idx="12"/>
          </p:nvPr>
        </p:nvSpPr>
        <p:spPr/>
        <p:txBody>
          <a:bodyPr/>
          <a:lstStyle/>
          <a:p>
            <a:fld id="{0640CE6C-0A1C-4EED-AC52-82177AA09F4C}" type="slidenum">
              <a:rPr lang="en-US" smtClean="0"/>
              <a:pPr/>
              <a:t>9</a:t>
            </a:fld>
            <a:endParaRPr lang="en-US" dirty="0"/>
          </a:p>
        </p:txBody>
      </p:sp>
      <p:sp>
        <p:nvSpPr>
          <p:cNvPr id="3" name="Content Placeholder 2">
            <a:extLst>
              <a:ext uri="{FF2B5EF4-FFF2-40B4-BE49-F238E27FC236}">
                <a16:creationId xmlns:a16="http://schemas.microsoft.com/office/drawing/2014/main" id="{9749E7B5-9597-4437-BB77-80168F05673D}"/>
              </a:ext>
            </a:extLst>
          </p:cNvPr>
          <p:cNvSpPr>
            <a:spLocks noGrp="1"/>
          </p:cNvSpPr>
          <p:nvPr>
            <p:ph idx="4294967295"/>
          </p:nvPr>
        </p:nvSpPr>
        <p:spPr>
          <a:xfrm>
            <a:off x="534155" y="1562692"/>
            <a:ext cx="6227848" cy="4351337"/>
          </a:xfrm>
        </p:spPr>
        <p:txBody>
          <a:bodyPr>
            <a:normAutofit/>
          </a:bodyPr>
          <a:lstStyle/>
          <a:p>
            <a:pPr marL="119063" lvl="1" indent="0">
              <a:buClr>
                <a:srgbClr val="EDB798"/>
              </a:buClr>
              <a:buNone/>
              <a:tabLst>
                <a:tab pos="119063" algn="l"/>
              </a:tabLst>
            </a:pPr>
            <a:r>
              <a:rPr lang="en-US" sz="2400" dirty="0">
                <a:solidFill>
                  <a:schemeClr val="tx2">
                    <a:lumMod val="75000"/>
                  </a:schemeClr>
                </a:solidFill>
                <a:latin typeface="+mn-lt"/>
              </a:rPr>
              <a:t>The Integration Maturity Assessment </a:t>
            </a:r>
            <a:r>
              <a:rPr lang="en-US" sz="2400" dirty="0">
                <a:solidFill>
                  <a:schemeClr val="tx2">
                    <a:lumMod val="75000"/>
                  </a:schemeClr>
                </a:solidFill>
                <a:effectLst/>
                <a:latin typeface="+mn-lt"/>
              </a:rPr>
              <a:t>was developed for the Guidance to:</a:t>
            </a:r>
          </a:p>
          <a:p>
            <a:pPr lvl="1">
              <a:buClr>
                <a:schemeClr val="accent2"/>
              </a:buClr>
            </a:pPr>
            <a:r>
              <a:rPr lang="en-US" sz="2000" dirty="0">
                <a:solidFill>
                  <a:schemeClr val="tx2">
                    <a:lumMod val="75000"/>
                  </a:schemeClr>
                </a:solidFill>
                <a:latin typeface="+mn-lt"/>
              </a:rPr>
              <a:t>Enable agencies to self-assess progress in each of the 5 Key Areas</a:t>
            </a:r>
          </a:p>
          <a:p>
            <a:pPr lvl="1">
              <a:buClr>
                <a:schemeClr val="accent2"/>
              </a:buClr>
            </a:pPr>
            <a:r>
              <a:rPr lang="en-US" sz="2000" dirty="0">
                <a:solidFill>
                  <a:schemeClr val="tx2">
                    <a:lumMod val="75000"/>
                  </a:schemeClr>
                </a:solidFill>
                <a:latin typeface="+mn-lt"/>
              </a:rPr>
              <a:t>Standardize (generally) agency maturity assessment metrics</a:t>
            </a:r>
          </a:p>
          <a:p>
            <a:pPr lvl="1">
              <a:buClr>
                <a:srgbClr val="EDB798"/>
              </a:buClr>
            </a:pPr>
            <a:endParaRPr lang="en-US" sz="2400" dirty="0">
              <a:latin typeface="+mn-lt"/>
            </a:endParaRPr>
          </a:p>
          <a:p>
            <a:pPr marL="119063" lvl="1" indent="0">
              <a:buClr>
                <a:srgbClr val="EDB798"/>
              </a:buClr>
              <a:buNone/>
            </a:pPr>
            <a:r>
              <a:rPr lang="en-US" sz="2400" dirty="0">
                <a:solidFill>
                  <a:schemeClr val="tx2">
                    <a:lumMod val="75000"/>
                  </a:schemeClr>
                </a:solidFill>
                <a:latin typeface="+mn-lt"/>
              </a:rPr>
              <a:t>Results from a group of diverse agency staff show where integration efforts are progressing and</a:t>
            </a:r>
            <a:r>
              <a:rPr lang="en-US" sz="2400" dirty="0">
                <a:latin typeface="+mn-lt"/>
              </a:rPr>
              <a:t> </a:t>
            </a:r>
            <a:r>
              <a:rPr lang="en-US" sz="2400" b="1" spc="-50" dirty="0">
                <a:solidFill>
                  <a:schemeClr val="accent2">
                    <a:lumMod val="75000"/>
                  </a:schemeClr>
                </a:solidFill>
                <a:latin typeface="+mj-lt"/>
              </a:rPr>
              <a:t>highlight where challenges remain.</a:t>
            </a:r>
          </a:p>
          <a:p>
            <a:pPr lvl="1">
              <a:buClr>
                <a:srgbClr val="EDB798"/>
              </a:buClr>
            </a:pPr>
            <a:endParaRPr lang="en-US" sz="2400" dirty="0">
              <a:effectLst/>
              <a:latin typeface="+mn-lt"/>
            </a:endParaRPr>
          </a:p>
        </p:txBody>
      </p:sp>
      <p:sp>
        <p:nvSpPr>
          <p:cNvPr id="14" name="Title 1">
            <a:extLst>
              <a:ext uri="{FF2B5EF4-FFF2-40B4-BE49-F238E27FC236}">
                <a16:creationId xmlns:a16="http://schemas.microsoft.com/office/drawing/2014/main" id="{65ED97C0-7F3E-4B94-B242-117DA7F9432E}"/>
              </a:ext>
            </a:extLst>
          </p:cNvPr>
          <p:cNvSpPr txBox="1">
            <a:spLocks/>
          </p:cNvSpPr>
          <p:nvPr/>
        </p:nvSpPr>
        <p:spPr>
          <a:xfrm>
            <a:off x="534155" y="-183157"/>
            <a:ext cx="10515600" cy="1325563"/>
          </a:xfrm>
          <a:prstGeom prst="rect">
            <a:avLst/>
          </a:prstGeom>
        </p:spPr>
        <p:txBody>
          <a:bodyPr vert="horz" lIns="91440" tIns="45720" rIns="91440" bIns="45720" rtlCol="0" anchor="b">
            <a:normAutofit/>
          </a:bodyPr>
          <a:lstStyle>
            <a:lvl1pPr>
              <a:lnSpc>
                <a:spcPct val="90000"/>
              </a:lnSpc>
              <a:spcBef>
                <a:spcPct val="0"/>
              </a:spcBef>
              <a:buNone/>
              <a:defRPr sz="3200" spc="-50" baseline="0">
                <a:solidFill>
                  <a:schemeClr val="accent2"/>
                </a:solidFill>
                <a:ea typeface="+mj-ea"/>
                <a:cs typeface="+mj-cs"/>
              </a:defRPr>
            </a:lvl1pPr>
          </a:lstStyle>
          <a:p>
            <a:r>
              <a:rPr lang="en-US" dirty="0"/>
              <a:t>Integration Maturity Assessment</a:t>
            </a:r>
          </a:p>
        </p:txBody>
      </p:sp>
      <p:pic>
        <p:nvPicPr>
          <p:cNvPr id="20" name="Picture 19">
            <a:extLst>
              <a:ext uri="{FF2B5EF4-FFF2-40B4-BE49-F238E27FC236}">
                <a16:creationId xmlns:a16="http://schemas.microsoft.com/office/drawing/2014/main" id="{D1B9E153-7B3E-4BD9-8EB2-D821B818B6BF}"/>
              </a:ext>
            </a:extLst>
          </p:cNvPr>
          <p:cNvPicPr>
            <a:picLocks noChangeAspect="1"/>
          </p:cNvPicPr>
          <p:nvPr/>
        </p:nvPicPr>
        <p:blipFill>
          <a:blip r:embed="rId3"/>
          <a:stretch>
            <a:fillRect/>
          </a:stretch>
        </p:blipFill>
        <p:spPr>
          <a:xfrm>
            <a:off x="7604568" y="711705"/>
            <a:ext cx="3821784" cy="5434589"/>
          </a:xfrm>
          <a:prstGeom prst="rect">
            <a:avLst/>
          </a:prstGeom>
          <a:ln>
            <a:noFill/>
          </a:ln>
          <a:effectLst>
            <a:outerShdw blurRad="190500" algn="tl" rotWithShape="0">
              <a:srgbClr val="000000">
                <a:alpha val="70000"/>
              </a:srgbClr>
            </a:outerShdw>
          </a:effectLst>
        </p:spPr>
      </p:pic>
      <p:sp>
        <p:nvSpPr>
          <p:cNvPr id="12" name="Date Placeholder 3">
            <a:extLst>
              <a:ext uri="{FF2B5EF4-FFF2-40B4-BE49-F238E27FC236}">
                <a16:creationId xmlns:a16="http://schemas.microsoft.com/office/drawing/2014/main" id="{7C37ECF1-896A-4AC4-839E-FBE2F2CB52C7}"/>
              </a:ext>
            </a:extLst>
          </p:cNvPr>
          <p:cNvSpPr>
            <a:spLocks noGrp="1"/>
          </p:cNvSpPr>
          <p:nvPr>
            <p:ph type="dt" sz="half" idx="10"/>
          </p:nvPr>
        </p:nvSpPr>
        <p:spPr>
          <a:xfrm>
            <a:off x="1097280" y="6459785"/>
            <a:ext cx="2472271" cy="365125"/>
          </a:xfrm>
        </p:spPr>
        <p:txBody>
          <a:bodyPr/>
          <a:lstStyle>
            <a:lvl1pPr>
              <a:defRPr/>
            </a:lvl1pPr>
          </a:lstStyle>
          <a:p>
            <a:r>
              <a:rPr lang="en-US" dirty="0"/>
              <a:t>April 2021</a:t>
            </a:r>
          </a:p>
        </p:txBody>
      </p:sp>
    </p:spTree>
    <p:extLst>
      <p:ext uri="{BB962C8B-B14F-4D97-AF65-F5344CB8AC3E}">
        <p14:creationId xmlns:p14="http://schemas.microsoft.com/office/powerpoint/2010/main" val="2764119688"/>
      </p:ext>
    </p:extLst>
  </p:cSld>
  <p:clrMapOvr>
    <a:masterClrMapping/>
  </p:clrMapOvr>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34155D9-6956-4426-9B42-44153C45CB15}" vid="{ADD76EF0-4590-45B4-9D2A-8FE221A895D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34155D9-6956-4426-9B42-44153C45CB15}" vid="{6016D088-917F-430F-A361-734789D9265B}"/>
    </a:ext>
  </a:ext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alibri "/>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34155D9-6956-4426-9B42-44153C45CB15}" vid="{C421693E-BD3C-45C3-955E-1761C84C6744}"/>
    </a:ext>
  </a:ext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alibri "/>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34155D9-6956-4426-9B42-44153C45CB15}" vid="{ACBE2AA6-F3BF-4BE3-98C5-D82A92AE728E}"/>
    </a:ext>
  </a:ext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34155D9-6956-4426-9B42-44153C45CB15}" vid="{6B8BAC67-1F49-4AAD-AAA8-F87FCE8A083D}"/>
    </a:ext>
  </a:extLst>
</a:theme>
</file>

<file path=ppt/theme/theme6.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34155D9-6956-4426-9B42-44153C45CB15}" vid="{ACFD9933-D813-4F52-95E4-8D70B85BA220}"/>
    </a:ext>
  </a:extLst>
</a:theme>
</file>

<file path=ppt/theme/theme7.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34155D9-6956-4426-9B42-44153C45CB15}" vid="{ACFD9933-D813-4F52-95E4-8D70B85BA220}"/>
    </a:ext>
  </a:extLst>
</a:theme>
</file>

<file path=ppt/theme/theme8.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223ABFF7956F46B302BC8FF9845146" ma:contentTypeVersion="9" ma:contentTypeDescription="Create a new document." ma:contentTypeScope="" ma:versionID="cdf694b6d3f4ea148a67aa32c57b5c27">
  <xsd:schema xmlns:xsd="http://www.w3.org/2001/XMLSchema" xmlns:xs="http://www.w3.org/2001/XMLSchema" xmlns:p="http://schemas.microsoft.com/office/2006/metadata/properties" xmlns:ns2="6c18e302-c8e0-4d3d-b51b-c059caa7b7f5" xmlns:ns3="52275491-067b-4c03-bf0e-729235312030" targetNamespace="http://schemas.microsoft.com/office/2006/metadata/properties" ma:root="true" ma:fieldsID="6c3bdf8a329d44c517085b0ee86e1337" ns2:_="" ns3:_="">
    <xsd:import namespace="6c18e302-c8e0-4d3d-b51b-c059caa7b7f5"/>
    <xsd:import namespace="52275491-067b-4c03-bf0e-72923531203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18e302-c8e0-4d3d-b51b-c059caa7b7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275491-067b-4c03-bf0e-72923531203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0E63C7-D1DD-42E9-B7CB-AD9DBD77AF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18e302-c8e0-4d3d-b51b-c059caa7b7f5"/>
    <ds:schemaRef ds:uri="52275491-067b-4c03-bf0e-7292353120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BA98A0-A1FA-47A2-B943-7A65DE93D5CB}">
  <ds:schemaRefs>
    <ds:schemaRef ds:uri="http://schemas.microsoft.com/office/2006/metadata/properties"/>
    <ds:schemaRef ds:uri="http://schemas.microsoft.com/office/2006/documentManagement/types"/>
    <ds:schemaRef ds:uri="http://www.w3.org/XML/1998/namespace"/>
    <ds:schemaRef ds:uri="http://purl.org/dc/dcmitype/"/>
    <ds:schemaRef ds:uri="http://purl.org/dc/elements/1.1/"/>
    <ds:schemaRef ds:uri="http://purl.org/dc/terms/"/>
    <ds:schemaRef ds:uri="http://schemas.openxmlformats.org/package/2006/metadata/core-properties"/>
    <ds:schemaRef ds:uri="http://schemas.microsoft.com/office/infopath/2007/PartnerControls"/>
    <ds:schemaRef ds:uri="52275491-067b-4c03-bf0e-729235312030"/>
    <ds:schemaRef ds:uri="6c18e302-c8e0-4d3d-b51b-c059caa7b7f5"/>
  </ds:schemaRefs>
</ds:datastoreItem>
</file>

<file path=customXml/itemProps3.xml><?xml version="1.0" encoding="utf-8"?>
<ds:datastoreItem xmlns:ds="http://schemas.openxmlformats.org/officeDocument/2006/customXml" ds:itemID="{7A8B4ACD-D67D-4F3D-BF5D-808250EA1E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HTS_PresentationTemplate_NCHRP_20191009</Template>
  <TotalTime>7632</TotalTime>
  <Words>2571</Words>
  <Application>Microsoft Office PowerPoint</Application>
  <PresentationFormat>Widescreen</PresentationFormat>
  <Paragraphs>220</Paragraphs>
  <Slides>16</Slides>
  <Notes>14</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16</vt:i4>
      </vt:variant>
    </vt:vector>
  </HeadingPairs>
  <TitlesOfParts>
    <vt:vector size="35" baseType="lpstr">
      <vt:lpstr>Arial</vt:lpstr>
      <vt:lpstr>Bahnschrift</vt:lpstr>
      <vt:lpstr>Bahnschrift Light</vt:lpstr>
      <vt:lpstr>Bahnschrift SemiBold</vt:lpstr>
      <vt:lpstr>Bahnschrift SemiLight</vt:lpstr>
      <vt:lpstr>Calibri</vt:lpstr>
      <vt:lpstr>Calibri </vt:lpstr>
      <vt:lpstr>Calibri Light</vt:lpstr>
      <vt:lpstr>HelveticaNeueLT Std Cn</vt:lpstr>
      <vt:lpstr>HelveticaNeueLT Std Med Cn</vt:lpstr>
      <vt:lpstr>Wingdings</vt:lpstr>
      <vt:lpstr>6_Office Theme</vt:lpstr>
      <vt:lpstr>7_Office Theme</vt:lpstr>
      <vt:lpstr>8_Office Theme</vt:lpstr>
      <vt:lpstr>9_Office Theme</vt:lpstr>
      <vt:lpstr>10_Office Theme</vt:lpstr>
      <vt:lpstr>16_Office Theme</vt:lpstr>
      <vt:lpstr>17_Office Theme</vt:lpstr>
      <vt:lpstr>Retrospect</vt:lpstr>
      <vt:lpstr>Management Integration Matters</vt:lpstr>
      <vt:lpstr>PowerPoint Presentation</vt:lpstr>
      <vt:lpstr>Why Integrate ? How Does an Agency Benefit?</vt:lpstr>
      <vt:lpstr>How can your agency develop a less siloed, more collaborative environment?  Is your agency able to access and share data across the enterprise  and are data and process owners identified and understood?  How is project and  operational risk being  incorporated  into your agency’s investment strategy?</vt:lpstr>
      <vt:lpstr>PowerPoint Presentation</vt:lpstr>
      <vt:lpstr>Available Integrated Management Resources</vt:lpstr>
      <vt:lpstr>The Integration Framework</vt:lpstr>
      <vt:lpstr>Fitting the Key Areas to YOUR Agency</vt:lpstr>
      <vt:lpstr>PowerPoint Presentation</vt:lpstr>
      <vt:lpstr>Developing an Integration Roadmap</vt:lpstr>
      <vt:lpstr>A Guidance for Integrating Management</vt:lpstr>
      <vt:lpstr>Guidance Resource Proof of Concept</vt:lpstr>
      <vt:lpstr>Key Observations from the Research</vt:lpstr>
      <vt:lpstr>PowerPoint Presentation</vt:lpstr>
      <vt:lpstr>PowerPoint Presentation</vt:lpstr>
      <vt:lpstr>What Should Happen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Shihadah, Tariq/CHC</dc:creator>
  <cp:lastModifiedBy>Mackie, Paul</cp:lastModifiedBy>
  <cp:revision>136</cp:revision>
  <dcterms:created xsi:type="dcterms:W3CDTF">2019-10-09T15:08:34Z</dcterms:created>
  <dcterms:modified xsi:type="dcterms:W3CDTF">2021-12-23T20:32:02Z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0x01010092223ABFF7956F46B302BC8FF9845146</vt:lpwstr>
  </property>
</Properties>
</file>