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34"/>
  </p:notesMasterIdLst>
  <p:sldIdLst>
    <p:sldId id="363" r:id="rId2"/>
    <p:sldId id="258" r:id="rId3"/>
    <p:sldId id="257" r:id="rId4"/>
    <p:sldId id="312" r:id="rId5"/>
    <p:sldId id="338" r:id="rId6"/>
    <p:sldId id="291" r:id="rId7"/>
    <p:sldId id="295" r:id="rId8"/>
    <p:sldId id="296" r:id="rId9"/>
    <p:sldId id="339" r:id="rId10"/>
    <p:sldId id="340" r:id="rId11"/>
    <p:sldId id="305" r:id="rId12"/>
    <p:sldId id="341" r:id="rId13"/>
    <p:sldId id="342" r:id="rId14"/>
    <p:sldId id="343" r:id="rId15"/>
    <p:sldId id="344" r:id="rId16"/>
    <p:sldId id="345" r:id="rId17"/>
    <p:sldId id="350" r:id="rId18"/>
    <p:sldId id="347" r:id="rId19"/>
    <p:sldId id="306" r:id="rId20"/>
    <p:sldId id="359" r:id="rId21"/>
    <p:sldId id="307" r:id="rId22"/>
    <p:sldId id="354" r:id="rId23"/>
    <p:sldId id="358" r:id="rId24"/>
    <p:sldId id="324" r:id="rId25"/>
    <p:sldId id="361" r:id="rId26"/>
    <p:sldId id="332" r:id="rId27"/>
    <p:sldId id="362" r:id="rId28"/>
    <p:sldId id="360" r:id="rId29"/>
    <p:sldId id="364" r:id="rId30"/>
    <p:sldId id="365" r:id="rId31"/>
    <p:sldId id="357" r:id="rId32"/>
    <p:sldId id="353" r:id="rId33"/>
  </p:sldIdLst>
  <p:sldSz cx="9144000" cy="6858000" type="screen4x3"/>
  <p:notesSz cx="6858000" cy="9144000"/>
  <p:embeddedFontLst>
    <p:embeddedFont>
      <p:font typeface="Calibri" panose="020F0502020204030204" pitchFamily="34" charset="0"/>
      <p:regular r:id="rId35"/>
      <p:bold r:id="rId36"/>
      <p:italic r:id="rId37"/>
      <p:boldItalic r:id="rId38"/>
    </p:embeddedFont>
    <p:embeddedFont>
      <p:font typeface="Segoe UI Semibold" panose="020B0702040204020203" pitchFamily="34" charset="0"/>
      <p:bold r:id="rId39"/>
      <p:boldItalic r:id="rId40"/>
    </p:embeddedFont>
    <p:embeddedFont>
      <p:font typeface="等线" panose="020B0604020202020204" charset="-122"/>
      <p:regular r:id="rId41"/>
    </p:embeddedFont>
    <p:embeddedFont>
      <p:font typeface="Cambria Math" panose="02040503050406030204" pitchFamily="18" charset="0"/>
      <p:regular r:id="rId42"/>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5943"/>
    <a:srgbClr val="196120"/>
    <a:srgbClr val="465236"/>
    <a:srgbClr val="339933"/>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731" autoAdjust="0"/>
    <p:restoredTop sz="68879" autoAdjust="0"/>
  </p:normalViewPr>
  <p:slideViewPr>
    <p:cSldViewPr snapToGrid="0">
      <p:cViewPr varScale="1">
        <p:scale>
          <a:sx n="46" d="100"/>
          <a:sy n="46" d="100"/>
        </p:scale>
        <p:origin x="216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5AF529-AE29-48A3-A524-4937BD3C2A25}" type="datetimeFigureOut">
              <a:rPr lang="en-US" smtClean="0"/>
              <a:t>1/29/2020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FC3673-79F8-4729-8BBD-7DCD4AA51570}" type="slidenum">
              <a:rPr lang="en-US" smtClean="0"/>
              <a:t>‹#›</a:t>
            </a:fld>
            <a:endParaRPr lang="en-US"/>
          </a:p>
        </p:txBody>
      </p:sp>
    </p:spTree>
    <p:extLst>
      <p:ext uri="{BB962C8B-B14F-4D97-AF65-F5344CB8AC3E}">
        <p14:creationId xmlns:p14="http://schemas.microsoft.com/office/powerpoint/2010/main" val="26258500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presentation is intended to overview the contents of the Guidebook.</a:t>
            </a:r>
          </a:p>
          <a:p>
            <a:endParaRPr lang="en-US" dirty="0"/>
          </a:p>
          <a:p>
            <a:r>
              <a:rPr lang="en-US" dirty="0"/>
              <a:t>Where appropriate, the “notes” section provides relevant Guidebook text or</a:t>
            </a:r>
            <a:r>
              <a:rPr lang="en-US" baseline="0" dirty="0"/>
              <a:t> other relevant information.</a:t>
            </a:r>
          </a:p>
          <a:p>
            <a:endParaRPr lang="en-US" baseline="0" dirty="0"/>
          </a:p>
          <a:p>
            <a:r>
              <a:rPr lang="en-US" baseline="0" dirty="0"/>
              <a:t>The intention of the notes section is to provide general information and background rather than a strict script, which can be limiting.</a:t>
            </a:r>
            <a:endParaRPr lang="en-US" dirty="0"/>
          </a:p>
        </p:txBody>
      </p:sp>
      <p:sp>
        <p:nvSpPr>
          <p:cNvPr id="4" name="Slide Number Placeholder 3"/>
          <p:cNvSpPr>
            <a:spLocks noGrp="1"/>
          </p:cNvSpPr>
          <p:nvPr>
            <p:ph type="sldNum" sz="quarter" idx="10"/>
          </p:nvPr>
        </p:nvSpPr>
        <p:spPr/>
        <p:txBody>
          <a:bodyPr/>
          <a:lstStyle/>
          <a:p>
            <a:fld id="{D6FC3673-79F8-4729-8BBD-7DCD4AA51570}" type="slidenum">
              <a:rPr lang="en-US" smtClean="0"/>
              <a:t>1</a:t>
            </a:fld>
            <a:endParaRPr lang="en-US"/>
          </a:p>
        </p:txBody>
      </p:sp>
    </p:spTree>
    <p:extLst>
      <p:ext uri="{BB962C8B-B14F-4D97-AF65-F5344CB8AC3E}">
        <p14:creationId xmlns:p14="http://schemas.microsoft.com/office/powerpoint/2010/main" val="7092236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Task: </a:t>
            </a:r>
            <a:r>
              <a:rPr lang="en-US" sz="1200" kern="1200" dirty="0">
                <a:solidFill>
                  <a:schemeClr val="tx1"/>
                </a:solidFill>
                <a:effectLst/>
                <a:latin typeface="+mn-lt"/>
                <a:ea typeface="+mn-ea"/>
                <a:cs typeface="+mn-cs"/>
              </a:rPr>
              <a:t>Conduct an online survey to: (1) generate leads for potential inclusion in the interview process and/or workshop, and (2) capture some basic information on perceptions of sustainability within the highway construction industry. Since the survey distribution was not random, or purposefully equally distributed amongst categories of respondents, conclusions about the industry based on the survey are limited to very general statements or speculation. The survey is designed to take less than 10 minutes to complete and collect from each participant (1) basic demographics, (2) general views on sustainability, and (3) sustainable construction practices with which they are familiar.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Here are statistics from the survey. The following pages show selected results</a:t>
            </a:r>
            <a:endParaRPr lang="en-US" dirty="0"/>
          </a:p>
        </p:txBody>
      </p:sp>
      <p:sp>
        <p:nvSpPr>
          <p:cNvPr id="4" name="Slide Number Placeholder 3"/>
          <p:cNvSpPr>
            <a:spLocks noGrp="1"/>
          </p:cNvSpPr>
          <p:nvPr>
            <p:ph type="sldNum" sz="quarter" idx="10"/>
          </p:nvPr>
        </p:nvSpPr>
        <p:spPr/>
        <p:txBody>
          <a:bodyPr/>
          <a:lstStyle/>
          <a:p>
            <a:fld id="{D6FC3673-79F8-4729-8BBD-7DCD4AA51570}" type="slidenum">
              <a:rPr lang="en-US" smtClean="0"/>
              <a:t>11</a:t>
            </a:fld>
            <a:endParaRPr lang="en-US"/>
          </a:p>
        </p:txBody>
      </p:sp>
    </p:spTree>
    <p:extLst>
      <p:ext uri="{BB962C8B-B14F-4D97-AF65-F5344CB8AC3E}">
        <p14:creationId xmlns:p14="http://schemas.microsoft.com/office/powerpoint/2010/main" val="35541460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Demographics</a:t>
            </a:r>
            <a:r>
              <a:rPr lang="en-US" sz="1200" kern="1200" dirty="0">
                <a:solidFill>
                  <a:schemeClr val="tx1"/>
                </a:solidFill>
                <a:effectLst/>
                <a:latin typeface="+mn-lt"/>
                <a:ea typeface="+mn-ea"/>
                <a:cs typeface="+mn-cs"/>
              </a:rPr>
              <a:t>. Respondents were a reasonable mix by industry role, organization size, job category, and geography. Specific findings were: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Construction firms and material suppliers comprised 21.4% of respondents; a minority when compared to owners’ 42.3% share of respondents. This was expected and interviews were designed to focus more on contractors to allow them more of a voice than captured in the survey.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Using U.S. Small Business Administration definitions, 13.9% of responses came from small business.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Job categories were split among professionals (30.9%), management (32.6%) and official/executive (27.5%) rather equally. Technicians were not significantly represented (0.9%). “Other” comprised the remaining 8.2%.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D6FC3673-79F8-4729-8BBD-7DCD4AA51570}" type="slidenum">
              <a:rPr lang="en-US" smtClean="0"/>
              <a:t>12</a:t>
            </a:fld>
            <a:endParaRPr lang="en-US"/>
          </a:p>
        </p:txBody>
      </p:sp>
    </p:spTree>
    <p:extLst>
      <p:ext uri="{BB962C8B-B14F-4D97-AF65-F5344CB8AC3E}">
        <p14:creationId xmlns:p14="http://schemas.microsoft.com/office/powerpoint/2010/main" val="16897993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last bit on demographics: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All geographic regions were represented well, including international (22.9%). Of the 10 U.S. DOT geographic regions, the lowest response rate came from Region 7 – Iowa, Kansas, Missouri and Nebraska (21.6%) and the highest response rate came from Region 5 – Illinois, Indiana, Minnesota, Michigan, Ohio and Wisconsin (35.5%).</a:t>
            </a:r>
          </a:p>
          <a:p>
            <a:endParaRPr lang="en-US" dirty="0"/>
          </a:p>
        </p:txBody>
      </p:sp>
      <p:sp>
        <p:nvSpPr>
          <p:cNvPr id="4" name="Slide Number Placeholder 3"/>
          <p:cNvSpPr>
            <a:spLocks noGrp="1"/>
          </p:cNvSpPr>
          <p:nvPr>
            <p:ph type="sldNum" sz="quarter" idx="10"/>
          </p:nvPr>
        </p:nvSpPr>
        <p:spPr/>
        <p:txBody>
          <a:bodyPr/>
          <a:lstStyle/>
          <a:p>
            <a:fld id="{D6FC3673-79F8-4729-8BBD-7DCD4AA51570}" type="slidenum">
              <a:rPr lang="en-US" smtClean="0"/>
              <a:t>13</a:t>
            </a:fld>
            <a:endParaRPr lang="en-US"/>
          </a:p>
        </p:txBody>
      </p:sp>
    </p:spTree>
    <p:extLst>
      <p:ext uri="{BB962C8B-B14F-4D97-AF65-F5344CB8AC3E}">
        <p14:creationId xmlns:p14="http://schemas.microsoft.com/office/powerpoint/2010/main" val="5901698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what the survey</a:t>
            </a:r>
            <a:r>
              <a:rPr lang="en-US" baseline="0" dirty="0"/>
              <a:t> told us about the state-of-practice in highway construction sustainability: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26 responses specifically mentioned reducing consumption in some way.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57 responses directly referred to durability and endurance concepts (long-life, lasts a long time, etc.).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5 responses defined “sustainability” to refer to the sustainability of infrastructure assets specifically.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When responses discussed impacts of highway projects (to humans, environment, economy) they almost unanimously discussed reducing negative impacts. </a:t>
            </a:r>
          </a:p>
          <a:p>
            <a:endParaRPr lang="en-US" dirty="0"/>
          </a:p>
        </p:txBody>
      </p:sp>
      <p:sp>
        <p:nvSpPr>
          <p:cNvPr id="4" name="Slide Number Placeholder 3"/>
          <p:cNvSpPr>
            <a:spLocks noGrp="1"/>
          </p:cNvSpPr>
          <p:nvPr>
            <p:ph type="sldNum" sz="quarter" idx="10"/>
          </p:nvPr>
        </p:nvSpPr>
        <p:spPr/>
        <p:txBody>
          <a:bodyPr/>
          <a:lstStyle/>
          <a:p>
            <a:fld id="{D6FC3673-79F8-4729-8BBD-7DCD4AA51570}" type="slidenum">
              <a:rPr lang="en-US" smtClean="0"/>
              <a:t>14</a:t>
            </a:fld>
            <a:endParaRPr lang="en-US"/>
          </a:p>
        </p:txBody>
      </p:sp>
    </p:spTree>
    <p:extLst>
      <p:ext uri="{BB962C8B-B14F-4D97-AF65-F5344CB8AC3E}">
        <p14:creationId xmlns:p14="http://schemas.microsoft.com/office/powerpoint/2010/main" val="29293045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Most respondents (68.9%) agree that sustainability is a core value of their organization/company. </a:t>
            </a:r>
          </a:p>
          <a:p>
            <a:endParaRPr lang="en-US" dirty="0"/>
          </a:p>
        </p:txBody>
      </p:sp>
      <p:sp>
        <p:nvSpPr>
          <p:cNvPr id="4" name="Slide Number Placeholder 3"/>
          <p:cNvSpPr>
            <a:spLocks noGrp="1"/>
          </p:cNvSpPr>
          <p:nvPr>
            <p:ph type="sldNum" sz="quarter" idx="10"/>
          </p:nvPr>
        </p:nvSpPr>
        <p:spPr/>
        <p:txBody>
          <a:bodyPr/>
          <a:lstStyle/>
          <a:p>
            <a:fld id="{D6FC3673-79F8-4729-8BBD-7DCD4AA51570}" type="slidenum">
              <a:rPr lang="en-US" smtClean="0"/>
              <a:t>15</a:t>
            </a:fld>
            <a:endParaRPr lang="en-US"/>
          </a:p>
        </p:txBody>
      </p:sp>
    </p:spTree>
    <p:extLst>
      <p:ext uri="{BB962C8B-B14F-4D97-AF65-F5344CB8AC3E}">
        <p14:creationId xmlns:p14="http://schemas.microsoft.com/office/powerpoint/2010/main" val="23557745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We asked participants to rank order five motivations for sustainability as identified in a previous study. “Optimization of life-cycle cost of highway infrastructure” emerged as the clear top rank, and “reduction of waste at all levels of organization in highway construction projects” was the clear lowest rank, while other motivations were quite close together in the middle. This led us to a sentiment that cost seems to rank a bit higher than environment</a:t>
            </a:r>
            <a:endParaRPr lang="en-US" dirty="0"/>
          </a:p>
        </p:txBody>
      </p:sp>
      <p:sp>
        <p:nvSpPr>
          <p:cNvPr id="4" name="Slide Number Placeholder 3"/>
          <p:cNvSpPr>
            <a:spLocks noGrp="1"/>
          </p:cNvSpPr>
          <p:nvPr>
            <p:ph type="sldNum" sz="quarter" idx="10"/>
          </p:nvPr>
        </p:nvSpPr>
        <p:spPr/>
        <p:txBody>
          <a:bodyPr/>
          <a:lstStyle/>
          <a:p>
            <a:fld id="{D6FC3673-79F8-4729-8BBD-7DCD4AA51570}" type="slidenum">
              <a:rPr lang="en-US" smtClean="0"/>
              <a:t>16</a:t>
            </a:fld>
            <a:endParaRPr lang="en-US"/>
          </a:p>
        </p:txBody>
      </p:sp>
    </p:spTree>
    <p:extLst>
      <p:ext uri="{BB962C8B-B14F-4D97-AF65-F5344CB8AC3E}">
        <p14:creationId xmlns:p14="http://schemas.microsoft.com/office/powerpoint/2010/main" val="41820418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survey</a:t>
            </a:r>
            <a:r>
              <a:rPr lang="en-US" baseline="0" dirty="0"/>
              <a:t> also collected 340 responses to open-ended questions about sustainable construction practices. Rather than reviewing all those here, this table shows a rough categorization of the responses. Some observations on these responses are…(see next slide)</a:t>
            </a:r>
            <a:endParaRPr lang="en-US" dirty="0"/>
          </a:p>
        </p:txBody>
      </p:sp>
      <p:sp>
        <p:nvSpPr>
          <p:cNvPr id="4" name="Slide Number Placeholder 3"/>
          <p:cNvSpPr>
            <a:spLocks noGrp="1"/>
          </p:cNvSpPr>
          <p:nvPr>
            <p:ph type="sldNum" sz="quarter" idx="10"/>
          </p:nvPr>
        </p:nvSpPr>
        <p:spPr/>
        <p:txBody>
          <a:bodyPr/>
          <a:lstStyle/>
          <a:p>
            <a:fld id="{D6FC3673-79F8-4729-8BBD-7DCD4AA51570}" type="slidenum">
              <a:rPr lang="en-US" smtClean="0"/>
              <a:t>17</a:t>
            </a:fld>
            <a:endParaRPr lang="en-US"/>
          </a:p>
        </p:txBody>
      </p:sp>
    </p:spTree>
    <p:extLst>
      <p:ext uri="{BB962C8B-B14F-4D97-AF65-F5344CB8AC3E}">
        <p14:creationId xmlns:p14="http://schemas.microsoft.com/office/powerpoint/2010/main" val="11193139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few observations at a very high level. So it looks like materials (recycled materials</a:t>
            </a:r>
            <a:r>
              <a:rPr lang="en-US" baseline="0" dirty="0"/>
              <a:t> especially) are most synonymous with sustainability. Organizations aren’t doing sustainability to obtain recognition (at least it’s not their primary motivator), and the sustainable practices reported on generally tend to work. 53 comments addressed things that didn’t, but most were about the same few things (too much RAP, too much RAS, etc.)</a:t>
            </a:r>
          </a:p>
          <a:p>
            <a:endParaRPr lang="en-US" dirty="0"/>
          </a:p>
        </p:txBody>
      </p:sp>
      <p:sp>
        <p:nvSpPr>
          <p:cNvPr id="4" name="Slide Number Placeholder 3"/>
          <p:cNvSpPr>
            <a:spLocks noGrp="1"/>
          </p:cNvSpPr>
          <p:nvPr>
            <p:ph type="sldNum" sz="quarter" idx="10"/>
          </p:nvPr>
        </p:nvSpPr>
        <p:spPr/>
        <p:txBody>
          <a:bodyPr/>
          <a:lstStyle/>
          <a:p>
            <a:fld id="{D6FC3673-79F8-4729-8BBD-7DCD4AA51570}" type="slidenum">
              <a:rPr lang="en-US" smtClean="0"/>
              <a:t>18</a:t>
            </a:fld>
            <a:endParaRPr lang="en-US"/>
          </a:p>
        </p:txBody>
      </p:sp>
    </p:spTree>
    <p:extLst>
      <p:ext uri="{BB962C8B-B14F-4D97-AF65-F5344CB8AC3E}">
        <p14:creationId xmlns:p14="http://schemas.microsoft.com/office/powerpoint/2010/main" val="21654945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Task:</a:t>
            </a:r>
            <a:r>
              <a:rPr lang="en-US" baseline="0" dirty="0"/>
              <a:t> </a:t>
            </a:r>
            <a:r>
              <a:rPr lang="en-US" sz="1200" kern="1200" dirty="0">
                <a:solidFill>
                  <a:schemeClr val="tx1"/>
                </a:solidFill>
                <a:effectLst/>
                <a:latin typeface="+mn-lt"/>
                <a:ea typeface="+mn-ea"/>
                <a:cs typeface="+mn-cs"/>
              </a:rPr>
              <a:t>Conduct interviews to (1) generate leads for potential inclusion in the workshop, and (2) capture specific information on sustainable highway construction practices and perceptions within the highway construction industry. The interview value is in uncovering information that is not typically published, and unable to be captured in the brief format of the survey (e.g., opinions on SCPs, influence of business practices on accomplishment of SCPs, impacts of SCPs on contractors and owners, etc.). Interview topics were limited to what the interview subjects knew. Therefore, some things that their organizations may have done or experienced may not have been captured if the subject was unfamiliar with the topic. Interview subjects were intentionally selected to ensure a diverse set of topics were addressed. The number of subjects addressing a topic is not necessarily indicative of its popularity in industry.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Some summary statistics here</a:t>
            </a:r>
          </a:p>
          <a:p>
            <a:endParaRPr lang="en-US" dirty="0"/>
          </a:p>
        </p:txBody>
      </p:sp>
      <p:sp>
        <p:nvSpPr>
          <p:cNvPr id="4" name="Slide Number Placeholder 3"/>
          <p:cNvSpPr>
            <a:spLocks noGrp="1"/>
          </p:cNvSpPr>
          <p:nvPr>
            <p:ph type="sldNum" sz="quarter" idx="10"/>
          </p:nvPr>
        </p:nvSpPr>
        <p:spPr/>
        <p:txBody>
          <a:bodyPr/>
          <a:lstStyle/>
          <a:p>
            <a:fld id="{D6FC3673-79F8-4729-8BBD-7DCD4AA51570}" type="slidenum">
              <a:rPr lang="en-US" smtClean="0"/>
              <a:t>19</a:t>
            </a:fld>
            <a:endParaRPr lang="en-US"/>
          </a:p>
        </p:txBody>
      </p:sp>
    </p:spTree>
    <p:extLst>
      <p:ext uri="{BB962C8B-B14F-4D97-AF65-F5344CB8AC3E}">
        <p14:creationId xmlns:p14="http://schemas.microsoft.com/office/powerpoint/2010/main" val="37354705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Interview findings were broad</a:t>
            </a:r>
            <a:r>
              <a:rPr lang="en-US" baseline="0" dirty="0"/>
              <a:t> and don’t lend themselves to statistics quite as easily. We made the decision to not pursue coding to a research-repeatable level because we felt the returns on doing so were not worth it. Each interview subject was asked a few general questions, but many questions were unique to each subject depending upon their expertise. </a:t>
            </a:r>
          </a:p>
          <a:p>
            <a:endParaRPr lang="en-US" baseline="0" dirty="0"/>
          </a:p>
          <a:p>
            <a:r>
              <a:rPr lang="en-US" baseline="0" dirty="0"/>
              <a:t>Select results are here. </a:t>
            </a:r>
            <a:endParaRPr lang="en-US" dirty="0"/>
          </a:p>
        </p:txBody>
      </p:sp>
      <p:sp>
        <p:nvSpPr>
          <p:cNvPr id="4" name="Slide Number Placeholder 3"/>
          <p:cNvSpPr>
            <a:spLocks noGrp="1"/>
          </p:cNvSpPr>
          <p:nvPr>
            <p:ph type="sldNum" sz="quarter" idx="10"/>
          </p:nvPr>
        </p:nvSpPr>
        <p:spPr/>
        <p:txBody>
          <a:bodyPr/>
          <a:lstStyle/>
          <a:p>
            <a:fld id="{D6FC3673-79F8-4729-8BBD-7DCD4AA51570}" type="slidenum">
              <a:rPr lang="en-US" smtClean="0"/>
              <a:t>20</a:t>
            </a:fld>
            <a:endParaRPr lang="en-US"/>
          </a:p>
        </p:txBody>
      </p:sp>
    </p:spTree>
    <p:extLst>
      <p:ext uri="{BB962C8B-B14F-4D97-AF65-F5344CB8AC3E}">
        <p14:creationId xmlns:p14="http://schemas.microsoft.com/office/powerpoint/2010/main" val="25950758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Photo by Steve</a:t>
            </a:r>
            <a:r>
              <a:rPr lang="en-US" baseline="0" dirty="0"/>
              <a:t> Muench, used with permission</a:t>
            </a:r>
          </a:p>
          <a:p>
            <a:endParaRPr lang="en-US" baseline="0" dirty="0"/>
          </a:p>
          <a:p>
            <a:r>
              <a:rPr lang="en-US" baseline="0" dirty="0"/>
              <a:t>If you want, you can unhide this slide and show the time and contract amount. Note that this was a second attempt at completing this contract. The first, when originally issued was in 2013 for $450,000. </a:t>
            </a:r>
            <a:endParaRPr lang="en-US" dirty="0"/>
          </a:p>
        </p:txBody>
      </p:sp>
      <p:sp>
        <p:nvSpPr>
          <p:cNvPr id="4" name="Slide Number Placeholder 3"/>
          <p:cNvSpPr>
            <a:spLocks noGrp="1"/>
          </p:cNvSpPr>
          <p:nvPr>
            <p:ph type="sldNum" sz="quarter" idx="10"/>
          </p:nvPr>
        </p:nvSpPr>
        <p:spPr/>
        <p:txBody>
          <a:bodyPr/>
          <a:lstStyle/>
          <a:p>
            <a:fld id="{D6FC3673-79F8-4729-8BBD-7DCD4AA51570}" type="slidenum">
              <a:rPr lang="en-US" smtClean="0"/>
              <a:t>2</a:t>
            </a:fld>
            <a:endParaRPr lang="en-US"/>
          </a:p>
        </p:txBody>
      </p:sp>
    </p:spTree>
    <p:extLst>
      <p:ext uri="{BB962C8B-B14F-4D97-AF65-F5344CB8AC3E}">
        <p14:creationId xmlns:p14="http://schemas.microsoft.com/office/powerpoint/2010/main" val="21802861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conducted a day-long workshop on November 14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2017 at the National Academy’s Beckman Center in Irvine, CA. Attendees were: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4 research team members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5 panel members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1 NCHRP Senior Program Officer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18 participates from industry invited by the research team</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purpose of the workshop was to review and revise: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our list of Sustainable Construction Practices (SCPs) uncovered so far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framework we have developed for classifying construction and sustainability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our preliminary idea for how best to present this information in a guidebook </a:t>
            </a:r>
          </a:p>
          <a:p>
            <a:endParaRPr lang="en-US" dirty="0"/>
          </a:p>
          <a:p>
            <a:r>
              <a:rPr lang="en-US" dirty="0"/>
              <a:t>For this slide, the first 2 bullet points were influential in the direction and content of the Guidebook. </a:t>
            </a:r>
          </a:p>
        </p:txBody>
      </p:sp>
      <p:sp>
        <p:nvSpPr>
          <p:cNvPr id="4" name="Slide Number Placeholder 3"/>
          <p:cNvSpPr>
            <a:spLocks noGrp="1"/>
          </p:cNvSpPr>
          <p:nvPr>
            <p:ph type="sldNum" sz="quarter" idx="10"/>
          </p:nvPr>
        </p:nvSpPr>
        <p:spPr/>
        <p:txBody>
          <a:bodyPr/>
          <a:lstStyle/>
          <a:p>
            <a:fld id="{D6FC3673-79F8-4729-8BBD-7DCD4AA51570}" type="slidenum">
              <a:rPr lang="en-US" smtClean="0"/>
              <a:t>21</a:t>
            </a:fld>
            <a:endParaRPr lang="en-US"/>
          </a:p>
        </p:txBody>
      </p:sp>
    </p:spTree>
    <p:extLst>
      <p:ext uri="{BB962C8B-B14F-4D97-AF65-F5344CB8AC3E}">
        <p14:creationId xmlns:p14="http://schemas.microsoft.com/office/powerpoint/2010/main" val="42633920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Guidebook is the principal</a:t>
            </a:r>
            <a:r>
              <a:rPr lang="en-US" baseline="0" dirty="0"/>
              <a:t> product from this project. Intent is shown here. </a:t>
            </a:r>
            <a:endParaRPr lang="en-US" dirty="0"/>
          </a:p>
        </p:txBody>
      </p:sp>
      <p:sp>
        <p:nvSpPr>
          <p:cNvPr id="4" name="Slide Number Placeholder 3"/>
          <p:cNvSpPr>
            <a:spLocks noGrp="1"/>
          </p:cNvSpPr>
          <p:nvPr>
            <p:ph type="sldNum" sz="quarter" idx="10"/>
          </p:nvPr>
        </p:nvSpPr>
        <p:spPr/>
        <p:txBody>
          <a:bodyPr/>
          <a:lstStyle/>
          <a:p>
            <a:fld id="{D6FC3673-79F8-4729-8BBD-7DCD4AA51570}" type="slidenum">
              <a:rPr lang="en-US" smtClean="0"/>
              <a:t>23</a:t>
            </a:fld>
            <a:endParaRPr lang="en-US"/>
          </a:p>
        </p:txBody>
      </p:sp>
    </p:spTree>
    <p:extLst>
      <p:ext uri="{BB962C8B-B14F-4D97-AF65-F5344CB8AC3E}">
        <p14:creationId xmlns:p14="http://schemas.microsoft.com/office/powerpoint/2010/main" val="2105001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guiding</a:t>
            </a:r>
            <a:r>
              <a:rPr lang="en-US" baseline="0" dirty="0"/>
              <a:t> principles shown here. We felt is was important to avoid telling the audience how to construct highways – a comprehensive guide wasn’t going to be very useful since we expect readers to be experts in that subject. Or at least associated with such experts. Rather, it was a better approach to provide an idea book from which readers could read suggestions and generate their own ideas (or use the ones in the guidebook) to come up with sustainable construction practices. </a:t>
            </a:r>
            <a:endParaRPr lang="en-US" dirty="0"/>
          </a:p>
        </p:txBody>
      </p:sp>
      <p:sp>
        <p:nvSpPr>
          <p:cNvPr id="4" name="Slide Number Placeholder 3"/>
          <p:cNvSpPr>
            <a:spLocks noGrp="1"/>
          </p:cNvSpPr>
          <p:nvPr>
            <p:ph type="sldNum" sz="quarter" idx="10"/>
          </p:nvPr>
        </p:nvSpPr>
        <p:spPr/>
        <p:txBody>
          <a:bodyPr/>
          <a:lstStyle/>
          <a:p>
            <a:fld id="{D6FC3673-79F8-4729-8BBD-7DCD4AA51570}" type="slidenum">
              <a:rPr lang="en-US" smtClean="0"/>
              <a:t>24</a:t>
            </a:fld>
            <a:endParaRPr lang="en-US"/>
          </a:p>
        </p:txBody>
      </p:sp>
    </p:spTree>
    <p:extLst>
      <p:ext uri="{BB962C8B-B14F-4D97-AF65-F5344CB8AC3E}">
        <p14:creationId xmlns:p14="http://schemas.microsoft.com/office/powerpoint/2010/main" val="18577917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how the authors</a:t>
            </a:r>
            <a:r>
              <a:rPr lang="en-US" baseline="0" dirty="0"/>
              <a:t> envision the Guidebook being used</a:t>
            </a:r>
            <a:endParaRPr lang="en-US" dirty="0"/>
          </a:p>
        </p:txBody>
      </p:sp>
      <p:sp>
        <p:nvSpPr>
          <p:cNvPr id="4" name="Slide Number Placeholder 3"/>
          <p:cNvSpPr>
            <a:spLocks noGrp="1"/>
          </p:cNvSpPr>
          <p:nvPr>
            <p:ph type="sldNum" sz="quarter" idx="10"/>
          </p:nvPr>
        </p:nvSpPr>
        <p:spPr/>
        <p:txBody>
          <a:bodyPr/>
          <a:lstStyle/>
          <a:p>
            <a:fld id="{D6FC3673-79F8-4729-8BBD-7DCD4AA51570}" type="slidenum">
              <a:rPr lang="en-US" smtClean="0"/>
              <a:t>25</a:t>
            </a:fld>
            <a:endParaRPr lang="en-US"/>
          </a:p>
        </p:txBody>
      </p:sp>
    </p:spTree>
    <p:extLst>
      <p:ext uri="{BB962C8B-B14F-4D97-AF65-F5344CB8AC3E}">
        <p14:creationId xmlns:p14="http://schemas.microsoft.com/office/powerpoint/2010/main" val="5843672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comes from what we originally perceived as information desired from a</a:t>
            </a:r>
            <a:r>
              <a:rPr lang="en-US" baseline="0" dirty="0"/>
              <a:t> Guidebook on sustainable highway construction and what could reasonably be produced. Ideally, a full list of things to do, their prices, and how to do them sounds appealing, but is not possible to produce. </a:t>
            </a:r>
            <a:endParaRPr lang="en-US" dirty="0"/>
          </a:p>
        </p:txBody>
      </p:sp>
      <p:sp>
        <p:nvSpPr>
          <p:cNvPr id="4" name="Slide Number Placeholder 3"/>
          <p:cNvSpPr>
            <a:spLocks noGrp="1"/>
          </p:cNvSpPr>
          <p:nvPr>
            <p:ph type="sldNum" sz="quarter" idx="10"/>
          </p:nvPr>
        </p:nvSpPr>
        <p:spPr/>
        <p:txBody>
          <a:bodyPr/>
          <a:lstStyle/>
          <a:p>
            <a:fld id="{D6FC3673-79F8-4729-8BBD-7DCD4AA51570}" type="slidenum">
              <a:rPr lang="en-US" smtClean="0"/>
              <a:t>26</a:t>
            </a:fld>
            <a:endParaRPr lang="en-US"/>
          </a:p>
        </p:txBody>
      </p:sp>
    </p:spTree>
    <p:extLst>
      <p:ext uri="{BB962C8B-B14F-4D97-AF65-F5344CB8AC3E}">
        <p14:creationId xmlns:p14="http://schemas.microsoft.com/office/powerpoint/2010/main" val="15177008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One</a:t>
                </a:r>
                <a:r>
                  <a:rPr lang="en-US" baseline="0" dirty="0"/>
                  <a:t> thing the Guidebook does is provide a “rating” for each SCP on effort (what it costs in time and money) and impact (environmental, human, budget). Then a sort of “return on investment” statistic that sums the impacts and divides by effort. Importantly, these ratings are the perceptions of those surveyed. More about the rating below if you want to know:</a:t>
                </a:r>
              </a:p>
              <a:p>
                <a:endParaRPr lang="en-US" baseline="0" dirty="0"/>
              </a:p>
              <a:p>
                <a:r>
                  <a:rPr lang="en-US" sz="1200" kern="1200" dirty="0">
                    <a:solidFill>
                      <a:schemeClr val="tx1"/>
                    </a:solidFill>
                    <a:effectLst/>
                    <a:latin typeface="+mn-lt"/>
                    <a:ea typeface="+mn-ea"/>
                    <a:cs typeface="+mn-cs"/>
                  </a:rPr>
                  <a:t>In the conduct of Task 7 the research team believed a numerical rating of each SCP was useful based on research presentation feedback and an internal sense that numerical rating would heighten interest in the SCPs. A proposal to the panel to conduct a limited survey of panel members and workshop attendees/invitees to produce these ratings was submitted and approved along with a 2-month no-cost project extension.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Survey purpose</a:t>
                </a:r>
                <a:r>
                  <a:rPr lang="en-US" sz="1200" kern="1200" dirty="0">
                    <a:solidFill>
                      <a:schemeClr val="tx1"/>
                    </a:solidFill>
                    <a:effectLst/>
                    <a:latin typeface="+mn-lt"/>
                    <a:ea typeface="+mn-ea"/>
                    <a:cs typeface="+mn-cs"/>
                  </a:rPr>
                  <a:t>. The Rating Survey is meant to quantify aspects of sustainability for each SCP. This quantification, based on participant perception, should be interpreted to represent a rough perception of each SCP and nothing more. We feel that the presence of these numbers because, while they do not represent any sort of measured truth, they can function as a useful beginning point for dialog about the SCPs and their impacts/efforts.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About the survey</a:t>
                </a:r>
                <a:r>
                  <a:rPr lang="en-US" sz="1200" kern="1200" dirty="0">
                    <a:solidFill>
                      <a:schemeClr val="tx1"/>
                    </a:solidFill>
                    <a:effectLst/>
                    <a:latin typeface="+mn-lt"/>
                    <a:ea typeface="+mn-ea"/>
                    <a:cs typeface="+mn-cs"/>
                  </a:rPr>
                  <a:t>. An online survey was prepared and distributed to the panel members, workshop attendees, workshop invitees (those invited but unable to attend), and researchers. </a:t>
                </a:r>
              </a:p>
              <a:p>
                <a:r>
                  <a:rPr lang="en-US" sz="1200" kern="1200" dirty="0">
                    <a:solidFill>
                      <a:schemeClr val="tx1"/>
                    </a:solidFill>
                    <a:effectLst/>
                    <a:latin typeface="+mn-lt"/>
                    <a:ea typeface="+mn-ea"/>
                    <a:cs typeface="+mn-cs"/>
                  </a:rPr>
                  <a:t>Participants were asked to assign 0-5 stars to each of four categories for each of the 76 SCPs: </a:t>
                </a:r>
              </a:p>
              <a:p>
                <a:r>
                  <a:rPr lang="en-US" sz="1200" kern="1200" dirty="0">
                    <a:solidFill>
                      <a:schemeClr val="tx1"/>
                    </a:solidFill>
                    <a:effectLst/>
                    <a:latin typeface="+mn-lt"/>
                    <a:ea typeface="+mn-ea"/>
                    <a:cs typeface="+mn-cs"/>
                  </a:rPr>
                  <a:t> </a:t>
                </a:r>
              </a:p>
              <a:p>
                <a:pPr lvl="0"/>
                <a:r>
                  <a:rPr lang="en-US" sz="1200" b="1" kern="1200" dirty="0">
                    <a:solidFill>
                      <a:schemeClr val="tx1"/>
                    </a:solidFill>
                    <a:effectLst/>
                    <a:latin typeface="+mn-lt"/>
                    <a:ea typeface="+mn-ea"/>
                    <a:cs typeface="+mn-cs"/>
                  </a:rPr>
                  <a:t>Effort</a:t>
                </a:r>
                <a:r>
                  <a:rPr lang="en-US" sz="1200" kern="1200" dirty="0">
                    <a:solidFill>
                      <a:schemeClr val="tx1"/>
                    </a:solidFill>
                    <a:effectLst/>
                    <a:latin typeface="+mn-lt"/>
                    <a:ea typeface="+mn-ea"/>
                    <a:cs typeface="+mn-cs"/>
                  </a:rPr>
                  <a:t>. A combined rating that represents the cost and time you believe it takes to do or implement this sustainable practice.</a:t>
                </a:r>
              </a:p>
              <a:p>
                <a:pPr lvl="0"/>
                <a:r>
                  <a:rPr lang="en-US" sz="1200" b="1" kern="1200" dirty="0">
                    <a:solidFill>
                      <a:schemeClr val="tx1"/>
                    </a:solidFill>
                    <a:effectLst/>
                    <a:latin typeface="+mn-lt"/>
                    <a:ea typeface="+mn-ea"/>
                    <a:cs typeface="+mn-cs"/>
                  </a:rPr>
                  <a:t>Human welfare</a:t>
                </a:r>
                <a:r>
                  <a:rPr lang="en-US" sz="1200" kern="1200" dirty="0">
                    <a:solidFill>
                      <a:schemeClr val="tx1"/>
                    </a:solidFill>
                    <a:effectLst/>
                    <a:latin typeface="+mn-lt"/>
                    <a:ea typeface="+mn-ea"/>
                    <a:cs typeface="+mn-cs"/>
                  </a:rPr>
                  <a:t>. The impact the sustainable practice has on human health and well-being. How much it directly benefits people in terms of basic needs (food/water/sanitation), health and happiness (health, safety, culture, aesthetics), and personal/social development (education, equality, good governance).</a:t>
                </a:r>
              </a:p>
              <a:p>
                <a:pPr lvl="0"/>
                <a:r>
                  <a:rPr lang="en-US" sz="1200" b="1" kern="1200" dirty="0">
                    <a:solidFill>
                      <a:schemeClr val="tx1"/>
                    </a:solidFill>
                    <a:effectLst/>
                    <a:latin typeface="+mn-lt"/>
                    <a:ea typeface="+mn-ea"/>
                    <a:cs typeface="+mn-cs"/>
                  </a:rPr>
                  <a:t>Environmental benefit</a:t>
                </a:r>
                <a:r>
                  <a:rPr lang="en-US" sz="1200" kern="1200" dirty="0">
                    <a:solidFill>
                      <a:schemeClr val="tx1"/>
                    </a:solidFill>
                    <a:effectLst/>
                    <a:latin typeface="+mn-lt"/>
                    <a:ea typeface="+mn-ea"/>
                    <a:cs typeface="+mn-cs"/>
                  </a:rPr>
                  <a:t>. The positive impact the sustainable practice has on the environment. How much it contributes to clean air/water/land, natural resources (ecological resources, water resources, and reduced consumption of these things), and climate/energy (contribution to renewable energy, reduced fossil fuel use, and GHG emissions reduction).</a:t>
                </a:r>
              </a:p>
              <a:p>
                <a:pPr lvl="0"/>
                <a:r>
                  <a:rPr lang="en-US" sz="1200" b="1" kern="1200" dirty="0">
                    <a:solidFill>
                      <a:schemeClr val="tx1"/>
                    </a:solidFill>
                    <a:effectLst/>
                    <a:latin typeface="+mn-lt"/>
                    <a:ea typeface="+mn-ea"/>
                    <a:cs typeface="+mn-cs"/>
                  </a:rPr>
                  <a:t>Cost savings</a:t>
                </a:r>
                <a:r>
                  <a:rPr lang="en-US" sz="1200" kern="1200" dirty="0">
                    <a:solidFill>
                      <a:schemeClr val="tx1"/>
                    </a:solidFill>
                    <a:effectLst/>
                    <a:latin typeface="+mn-lt"/>
                    <a:ea typeface="+mn-ea"/>
                    <a:cs typeface="+mn-cs"/>
                  </a:rPr>
                  <a:t>. The immediate and long-term cost savings from the sustainable practice. Think broadly here: some things may cost more up front and provide savings in the long term, and some things may seem to cost money, but may actually save money if you consider all impacts over the long term.</a:t>
                </a:r>
              </a:p>
              <a:p>
                <a:r>
                  <a:rPr lang="en-US" sz="1200" kern="1200" dirty="0">
                    <a:solidFill>
                      <a:schemeClr val="tx1"/>
                    </a:solidFill>
                    <a:effectLst/>
                    <a:latin typeface="+mn-lt"/>
                    <a:ea typeface="+mn-ea"/>
                    <a:cs typeface="+mn-cs"/>
                  </a:rPr>
                  <a:t>A summary statistic called “impact-to-effort ratio” was calculated by adding up the three impact category scores and dividing by the effort score. This creates a single metric by which SCPs can be measured. </a:t>
                </a:r>
              </a:p>
              <a:p>
                <a:pPr/>
                <a14:m>
                  <m:oMathPara xmlns:m="http://schemas.openxmlformats.org/officeDocument/2006/math">
                    <m:oMathParaPr>
                      <m:jc m:val="centerGroup"/>
                    </m:oMathParaPr>
                    <m:oMath xmlns:m="http://schemas.openxmlformats.org/officeDocument/2006/math">
                      <m:r>
                        <m:rPr>
                          <m:nor/>
                        </m:rPr>
                        <a:rPr lang="en-US" sz="1200" kern="1200">
                          <a:solidFill>
                            <a:schemeClr val="tx1"/>
                          </a:solidFill>
                          <a:effectLst/>
                          <a:latin typeface="+mn-lt"/>
                          <a:ea typeface="+mn-ea"/>
                          <a:cs typeface="+mn-cs"/>
                        </a:rPr>
                        <m:t>impact</m:t>
                      </m:r>
                      <m:r>
                        <m:rPr>
                          <m:nor/>
                        </m:rPr>
                        <a:rPr lang="en-US" sz="1200" i="1" kern="1200">
                          <a:solidFill>
                            <a:schemeClr val="tx1"/>
                          </a:solidFill>
                          <a:effectLst/>
                          <a:latin typeface="+mn-lt"/>
                          <a:ea typeface="+mn-ea"/>
                          <a:cs typeface="+mn-cs"/>
                        </a:rPr>
                        <m:t>−</m:t>
                      </m:r>
                      <m:r>
                        <m:rPr>
                          <m:nor/>
                        </m:rPr>
                        <a:rPr lang="en-US" sz="1200" kern="1200">
                          <a:solidFill>
                            <a:schemeClr val="tx1"/>
                          </a:solidFill>
                          <a:effectLst/>
                          <a:latin typeface="+mn-lt"/>
                          <a:ea typeface="+mn-ea"/>
                          <a:cs typeface="+mn-cs"/>
                        </a:rPr>
                        <m:t>to</m:t>
                      </m:r>
                      <m:r>
                        <m:rPr>
                          <m:nor/>
                        </m:rPr>
                        <a:rPr lang="en-US" sz="1200" i="1" kern="1200">
                          <a:solidFill>
                            <a:schemeClr val="tx1"/>
                          </a:solidFill>
                          <a:effectLst/>
                          <a:latin typeface="+mn-lt"/>
                          <a:ea typeface="+mn-ea"/>
                          <a:cs typeface="+mn-cs"/>
                        </a:rPr>
                        <m:t>−</m:t>
                      </m:r>
                      <m:r>
                        <m:rPr>
                          <m:nor/>
                        </m:rPr>
                        <a:rPr lang="en-US" sz="1200" kern="1200">
                          <a:solidFill>
                            <a:schemeClr val="tx1"/>
                          </a:solidFill>
                          <a:effectLst/>
                          <a:latin typeface="+mn-lt"/>
                          <a:ea typeface="+mn-ea"/>
                          <a:cs typeface="+mn-cs"/>
                        </a:rPr>
                        <m:t>effort</m:t>
                      </m:r>
                      <m:r>
                        <m:rPr>
                          <m:nor/>
                        </m:rPr>
                        <a:rPr lang="en-US" sz="1200" kern="1200">
                          <a:solidFill>
                            <a:schemeClr val="tx1"/>
                          </a:solidFill>
                          <a:effectLst/>
                          <a:latin typeface="+mn-lt"/>
                          <a:ea typeface="+mn-ea"/>
                          <a:cs typeface="+mn-cs"/>
                        </a:rPr>
                        <m:t> </m:t>
                      </m:r>
                      <m:r>
                        <m:rPr>
                          <m:nor/>
                        </m:rPr>
                        <a:rPr lang="en-US" sz="1200" kern="1200">
                          <a:solidFill>
                            <a:schemeClr val="tx1"/>
                          </a:solidFill>
                          <a:effectLst/>
                          <a:latin typeface="+mn-lt"/>
                          <a:ea typeface="+mn-ea"/>
                          <a:cs typeface="+mn-cs"/>
                        </a:rPr>
                        <m:t>ratio</m:t>
                      </m:r>
                      <m:r>
                        <a:rPr lang="en-US" sz="1200" i="1" kern="1200">
                          <a:solidFill>
                            <a:schemeClr val="tx1"/>
                          </a:solidFill>
                          <a:effectLst/>
                          <a:latin typeface="Cambria Math" panose="02040503050406030204" pitchFamily="18" charset="0"/>
                          <a:ea typeface="+mn-ea"/>
                          <a:cs typeface="+mn-cs"/>
                        </a:rPr>
                        <m:t>=</m:t>
                      </m:r>
                      <m:f>
                        <m:fPr>
                          <m:ctrlPr>
                            <a:rPr lang="en-US" sz="1200" i="1" u="sng" kern="1200">
                              <a:solidFill>
                                <a:schemeClr val="tx1"/>
                              </a:solidFill>
                              <a:effectLst/>
                              <a:latin typeface="Cambria Math" panose="02040503050406030204" pitchFamily="18" charset="0"/>
                              <a:ea typeface="+mn-ea"/>
                              <a:cs typeface="+mn-cs"/>
                            </a:rPr>
                          </m:ctrlPr>
                        </m:fPr>
                        <m:num>
                          <m:r>
                            <m:rPr>
                              <m:nor/>
                            </m:rPr>
                            <a:rPr lang="en-US" sz="1200" kern="1200">
                              <a:solidFill>
                                <a:schemeClr val="tx1"/>
                              </a:solidFill>
                              <a:effectLst/>
                              <a:latin typeface="+mn-lt"/>
                              <a:ea typeface="+mn-ea"/>
                              <a:cs typeface="+mn-cs"/>
                            </a:rPr>
                            <m:t>human</m:t>
                          </m:r>
                          <m:r>
                            <m:rPr>
                              <m:nor/>
                            </m:rPr>
                            <a:rPr lang="en-US" sz="1200" kern="1200">
                              <a:solidFill>
                                <a:schemeClr val="tx1"/>
                              </a:solidFill>
                              <a:effectLst/>
                              <a:latin typeface="+mn-lt"/>
                              <a:ea typeface="+mn-ea"/>
                              <a:cs typeface="+mn-cs"/>
                            </a:rPr>
                            <m:t> </m:t>
                          </m:r>
                          <m:r>
                            <m:rPr>
                              <m:nor/>
                            </m:rPr>
                            <a:rPr lang="en-US" sz="1200" kern="1200">
                              <a:solidFill>
                                <a:schemeClr val="tx1"/>
                              </a:solidFill>
                              <a:effectLst/>
                              <a:latin typeface="+mn-lt"/>
                              <a:ea typeface="+mn-ea"/>
                              <a:cs typeface="+mn-cs"/>
                            </a:rPr>
                            <m:t>welfare</m:t>
                          </m:r>
                          <m:r>
                            <m:rPr>
                              <m:nor/>
                            </m:rPr>
                            <a:rPr lang="en-US" sz="1200" kern="1200">
                              <a:solidFill>
                                <a:schemeClr val="tx1"/>
                              </a:solidFill>
                              <a:effectLst/>
                              <a:latin typeface="+mn-lt"/>
                              <a:ea typeface="+mn-ea"/>
                              <a:cs typeface="+mn-cs"/>
                            </a:rPr>
                            <m:t> + </m:t>
                          </m:r>
                          <m:r>
                            <m:rPr>
                              <m:nor/>
                            </m:rPr>
                            <a:rPr lang="en-US" sz="1200" kern="1200">
                              <a:solidFill>
                                <a:schemeClr val="tx1"/>
                              </a:solidFill>
                              <a:effectLst/>
                              <a:latin typeface="+mn-lt"/>
                              <a:ea typeface="+mn-ea"/>
                              <a:cs typeface="+mn-cs"/>
                            </a:rPr>
                            <m:t>environmental</m:t>
                          </m:r>
                          <m:r>
                            <m:rPr>
                              <m:nor/>
                            </m:rPr>
                            <a:rPr lang="en-US" sz="1200" kern="1200">
                              <a:solidFill>
                                <a:schemeClr val="tx1"/>
                              </a:solidFill>
                              <a:effectLst/>
                              <a:latin typeface="+mn-lt"/>
                              <a:ea typeface="+mn-ea"/>
                              <a:cs typeface="+mn-cs"/>
                            </a:rPr>
                            <m:t> </m:t>
                          </m:r>
                          <m:r>
                            <m:rPr>
                              <m:nor/>
                            </m:rPr>
                            <a:rPr lang="en-US" sz="1200" kern="1200">
                              <a:solidFill>
                                <a:schemeClr val="tx1"/>
                              </a:solidFill>
                              <a:effectLst/>
                              <a:latin typeface="+mn-lt"/>
                              <a:ea typeface="+mn-ea"/>
                              <a:cs typeface="+mn-cs"/>
                            </a:rPr>
                            <m:t>benefit</m:t>
                          </m:r>
                          <m:r>
                            <m:rPr>
                              <m:nor/>
                            </m:rPr>
                            <a:rPr lang="en-US" sz="1200" kern="1200">
                              <a:solidFill>
                                <a:schemeClr val="tx1"/>
                              </a:solidFill>
                              <a:effectLst/>
                              <a:latin typeface="+mn-lt"/>
                              <a:ea typeface="+mn-ea"/>
                              <a:cs typeface="+mn-cs"/>
                            </a:rPr>
                            <m:t> + </m:t>
                          </m:r>
                          <m:r>
                            <m:rPr>
                              <m:nor/>
                            </m:rPr>
                            <a:rPr lang="en-US" sz="1200" kern="1200">
                              <a:solidFill>
                                <a:schemeClr val="tx1"/>
                              </a:solidFill>
                              <a:effectLst/>
                              <a:latin typeface="+mn-lt"/>
                              <a:ea typeface="+mn-ea"/>
                              <a:cs typeface="+mn-cs"/>
                            </a:rPr>
                            <m:t>cost</m:t>
                          </m:r>
                          <m:r>
                            <m:rPr>
                              <m:nor/>
                            </m:rPr>
                            <a:rPr lang="en-US" sz="1200" kern="1200">
                              <a:solidFill>
                                <a:schemeClr val="tx1"/>
                              </a:solidFill>
                              <a:effectLst/>
                              <a:latin typeface="+mn-lt"/>
                              <a:ea typeface="+mn-ea"/>
                              <a:cs typeface="+mn-cs"/>
                            </a:rPr>
                            <m:t> </m:t>
                          </m:r>
                          <m:r>
                            <m:rPr>
                              <m:nor/>
                            </m:rPr>
                            <a:rPr lang="en-US" sz="1200" kern="1200">
                              <a:solidFill>
                                <a:schemeClr val="tx1"/>
                              </a:solidFill>
                              <a:effectLst/>
                              <a:latin typeface="+mn-lt"/>
                              <a:ea typeface="+mn-ea"/>
                              <a:cs typeface="+mn-cs"/>
                            </a:rPr>
                            <m:t>savings</m:t>
                          </m:r>
                        </m:num>
                        <m:den>
                          <m:r>
                            <m:rPr>
                              <m:nor/>
                            </m:rPr>
                            <a:rPr lang="en-US" sz="1200" kern="1200">
                              <a:solidFill>
                                <a:schemeClr val="tx1"/>
                              </a:solidFill>
                              <a:effectLst/>
                              <a:latin typeface="+mn-lt"/>
                              <a:ea typeface="+mn-ea"/>
                              <a:cs typeface="+mn-cs"/>
                            </a:rPr>
                            <m:t>effort</m:t>
                          </m:r>
                        </m:den>
                      </m:f>
                    </m:oMath>
                  </m:oMathPara>
                </a14:m>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Notes on interpretation of survey results</a:t>
                </a:r>
                <a:r>
                  <a:rPr lang="en-US" sz="1200" kern="1200" dirty="0">
                    <a:solidFill>
                      <a:schemeClr val="tx1"/>
                    </a:solidFill>
                    <a:effectLst/>
                    <a:latin typeface="+mn-lt"/>
                    <a:ea typeface="+mn-ea"/>
                    <a:cs typeface="+mn-cs"/>
                  </a:rPr>
                  <a:t>. This survey is decidedly non-scientific for the following reasons:</a:t>
                </a:r>
              </a:p>
              <a:p>
                <a:r>
                  <a:rPr lang="en-US" sz="1200" kern="1200" dirty="0">
                    <a:solidFill>
                      <a:schemeClr val="tx1"/>
                    </a:solidFill>
                    <a:effectLst/>
                    <a:latin typeface="+mn-lt"/>
                    <a:ea typeface="+mn-ea"/>
                    <a:cs typeface="+mn-cs"/>
                  </a:rPr>
                  <a:t> </a:t>
                </a:r>
              </a:p>
              <a:p>
                <a:pPr lvl="0"/>
                <a:r>
                  <a:rPr lang="en-US" sz="1200" b="1" kern="1200" dirty="0">
                    <a:solidFill>
                      <a:schemeClr val="tx1"/>
                    </a:solidFill>
                    <a:effectLst/>
                    <a:latin typeface="+mn-lt"/>
                    <a:ea typeface="+mn-ea"/>
                    <a:cs typeface="+mn-cs"/>
                  </a:rPr>
                  <a:t>Participants are not randomly selected</a:t>
                </a:r>
                <a:r>
                  <a:rPr lang="en-US" sz="1200" kern="1200" dirty="0">
                    <a:solidFill>
                      <a:schemeClr val="tx1"/>
                    </a:solidFill>
                    <a:effectLst/>
                    <a:latin typeface="+mn-lt"/>
                    <a:ea typeface="+mn-ea"/>
                    <a:cs typeface="+mn-cs"/>
                  </a:rPr>
                  <a:t>. The survey was intentionally distributed to a select group of participants (NCHRP panel and workshop participants/invitees) considered to have a level of expertise in highway construction sustainability. </a:t>
                </a:r>
              </a:p>
              <a:p>
                <a:pPr lvl="0"/>
                <a:r>
                  <a:rPr lang="en-US" sz="1200" b="1" kern="1200" dirty="0">
                    <a:solidFill>
                      <a:schemeClr val="tx1"/>
                    </a:solidFill>
                    <a:effectLst/>
                    <a:latin typeface="+mn-lt"/>
                    <a:ea typeface="+mn-ea"/>
                    <a:cs typeface="+mn-cs"/>
                  </a:rPr>
                  <a:t>The survey is </a:t>
                </a:r>
                <a:r>
                  <a:rPr lang="en-US" sz="1200" b="1" kern="1200" dirty="0" err="1">
                    <a:solidFill>
                      <a:schemeClr val="tx1"/>
                    </a:solidFill>
                    <a:effectLst/>
                    <a:latin typeface="+mn-lt"/>
                    <a:ea typeface="+mn-ea"/>
                    <a:cs typeface="+mn-cs"/>
                  </a:rPr>
                  <a:t>uncalibrated</a:t>
                </a:r>
                <a:r>
                  <a:rPr lang="en-US" sz="1200" kern="1200" dirty="0">
                    <a:solidFill>
                      <a:schemeClr val="tx1"/>
                    </a:solidFill>
                    <a:effectLst/>
                    <a:latin typeface="+mn-lt"/>
                    <a:ea typeface="+mn-ea"/>
                    <a:cs typeface="+mn-cs"/>
                  </a:rPr>
                  <a:t>. Participant responses are not calibrated to one another (a 2-star response from one participant may not represent the same effort/impact as a 2-star response from another), nor are impact/effort categories calibrated to each other (a 3-star response in one category may not represent equal impact/effort as a 3-star response in another category). </a:t>
                </a:r>
              </a:p>
              <a:p>
                <a:pPr lvl="0"/>
                <a:r>
                  <a:rPr lang="en-US" sz="1200" b="1" kern="1200" dirty="0">
                    <a:solidFill>
                      <a:schemeClr val="tx1"/>
                    </a:solidFill>
                    <a:effectLst/>
                    <a:latin typeface="+mn-lt"/>
                    <a:ea typeface="+mn-ea"/>
                    <a:cs typeface="+mn-cs"/>
                  </a:rPr>
                  <a:t>Effort/impacts of SCPs vary with project context</a:t>
                </a:r>
                <a:r>
                  <a:rPr lang="en-US" sz="1200" kern="1200" dirty="0">
                    <a:solidFill>
                      <a:schemeClr val="tx1"/>
                    </a:solidFill>
                    <a:effectLst/>
                    <a:latin typeface="+mn-lt"/>
                    <a:ea typeface="+mn-ea"/>
                    <a:cs typeface="+mn-cs"/>
                  </a:rPr>
                  <a:t>. Project context is not specified; participants are asked to respond based on their own personal experience with the SCP, which may be different than others.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fact, there are common issues when trying to quantify sustainability: (1) few efforts are true random surveys, (2) there are no common units in which to express “sustainability”, and (3) sustainability is context sensitive so there is no consistent quantification. </a:t>
                </a:r>
              </a:p>
              <a:p>
                <a:endParaRPr lang="en-US" dirty="0"/>
              </a:p>
            </p:txBody>
          </p:sp>
        </mc:Choice>
        <mc:Fallback xmlns="">
          <p:sp>
            <p:nvSpPr>
              <p:cNvPr id="3" name="Notes Placeholder 2"/>
              <p:cNvSpPr>
                <a:spLocks noGrp="1"/>
              </p:cNvSpPr>
              <p:nvPr>
                <p:ph type="body" idx="1"/>
              </p:nvPr>
            </p:nvSpPr>
            <p:spPr/>
            <p:txBody>
              <a:bodyPr/>
              <a:lstStyle/>
              <a:p>
                <a:r>
                  <a:rPr lang="en-US" dirty="0" smtClean="0"/>
                  <a:t>One</a:t>
                </a:r>
                <a:r>
                  <a:rPr lang="en-US" baseline="0" dirty="0" smtClean="0"/>
                  <a:t> thing the Guidebook does is provide a “rating” for each SCP on effort (what it costs in time and money) and impact (environmental, human, budget). Then a sort of “return on investment” statistic that sums the impacts and divides by effort. Importantly, these ratings are the perceptions of those surveyed. More about the rating below if you want to know:</a:t>
                </a:r>
              </a:p>
              <a:p>
                <a:endParaRPr lang="en-US" baseline="0" dirty="0" smtClean="0"/>
              </a:p>
              <a:p>
                <a:r>
                  <a:rPr lang="en-US" sz="1200" kern="1200" dirty="0" smtClean="0">
                    <a:solidFill>
                      <a:schemeClr val="tx1"/>
                    </a:solidFill>
                    <a:effectLst/>
                    <a:latin typeface="+mn-lt"/>
                    <a:ea typeface="+mn-ea"/>
                    <a:cs typeface="+mn-cs"/>
                  </a:rPr>
                  <a:t>In the conduct of Task 7 the research team believed a numerical rating of each SCP was useful based on research presentation feedback and an internal sense that numerical rating would heighten interest in the SCPs. A proposal to the panel to conduct a limited survey of panel members and workshop attendees/invitees to produce these ratings was submitted and approved along with a 2-month no-cost project extension.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Survey purpose</a:t>
                </a:r>
                <a:r>
                  <a:rPr lang="en-US" sz="1200" kern="1200" dirty="0">
                    <a:solidFill>
                      <a:schemeClr val="tx1"/>
                    </a:solidFill>
                    <a:effectLst/>
                    <a:latin typeface="+mn-lt"/>
                    <a:ea typeface="+mn-ea"/>
                    <a:cs typeface="+mn-cs"/>
                  </a:rPr>
                  <a:t>. The Rating Survey is meant to quantify aspects of sustainability for each SCP. This quantification, based on participant perception, should be interpreted to represent a rough perception of each SCP and nothing more. We feel that the presence of these numbers because, while they do not represent any sort of measured truth, they can function as a useful beginning point for dialog about the SCPs and their impacts/efforts.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About the survey</a:t>
                </a:r>
                <a:r>
                  <a:rPr lang="en-US" sz="1200" kern="1200" dirty="0">
                    <a:solidFill>
                      <a:schemeClr val="tx1"/>
                    </a:solidFill>
                    <a:effectLst/>
                    <a:latin typeface="+mn-lt"/>
                    <a:ea typeface="+mn-ea"/>
                    <a:cs typeface="+mn-cs"/>
                  </a:rPr>
                  <a:t>. An online survey was prepared and distributed to the panel members, workshop attendees, workshop invitees (those invited but unable to attend), and researchers. </a:t>
                </a:r>
              </a:p>
              <a:p>
                <a:r>
                  <a:rPr lang="en-US" sz="1200" kern="1200" dirty="0">
                    <a:solidFill>
                      <a:schemeClr val="tx1"/>
                    </a:solidFill>
                    <a:effectLst/>
                    <a:latin typeface="+mn-lt"/>
                    <a:ea typeface="+mn-ea"/>
                    <a:cs typeface="+mn-cs"/>
                  </a:rPr>
                  <a:t>Participants were asked to assign 0-5 stars to each of four categories for each of the 76 SCPs: </a:t>
                </a:r>
              </a:p>
              <a:p>
                <a:r>
                  <a:rPr lang="en-US" sz="1200" kern="1200" dirty="0">
                    <a:solidFill>
                      <a:schemeClr val="tx1"/>
                    </a:solidFill>
                    <a:effectLst/>
                    <a:latin typeface="+mn-lt"/>
                    <a:ea typeface="+mn-ea"/>
                    <a:cs typeface="+mn-cs"/>
                  </a:rPr>
                  <a:t> </a:t>
                </a:r>
              </a:p>
              <a:p>
                <a:pPr lvl="0"/>
                <a:r>
                  <a:rPr lang="en-US" sz="1200" b="1" kern="1200" dirty="0">
                    <a:solidFill>
                      <a:schemeClr val="tx1"/>
                    </a:solidFill>
                    <a:effectLst/>
                    <a:latin typeface="+mn-lt"/>
                    <a:ea typeface="+mn-ea"/>
                    <a:cs typeface="+mn-cs"/>
                  </a:rPr>
                  <a:t>Effort</a:t>
                </a:r>
                <a:r>
                  <a:rPr lang="en-US" sz="1200" kern="1200" dirty="0">
                    <a:solidFill>
                      <a:schemeClr val="tx1"/>
                    </a:solidFill>
                    <a:effectLst/>
                    <a:latin typeface="+mn-lt"/>
                    <a:ea typeface="+mn-ea"/>
                    <a:cs typeface="+mn-cs"/>
                  </a:rPr>
                  <a:t>. A combined rating that represents the cost and time you believe it takes to do or implement this sustainable practice.</a:t>
                </a:r>
              </a:p>
              <a:p>
                <a:pPr lvl="0"/>
                <a:r>
                  <a:rPr lang="en-US" sz="1200" b="1" kern="1200" dirty="0">
                    <a:solidFill>
                      <a:schemeClr val="tx1"/>
                    </a:solidFill>
                    <a:effectLst/>
                    <a:latin typeface="+mn-lt"/>
                    <a:ea typeface="+mn-ea"/>
                    <a:cs typeface="+mn-cs"/>
                  </a:rPr>
                  <a:t>Human welfare</a:t>
                </a:r>
                <a:r>
                  <a:rPr lang="en-US" sz="1200" kern="1200" dirty="0">
                    <a:solidFill>
                      <a:schemeClr val="tx1"/>
                    </a:solidFill>
                    <a:effectLst/>
                    <a:latin typeface="+mn-lt"/>
                    <a:ea typeface="+mn-ea"/>
                    <a:cs typeface="+mn-cs"/>
                  </a:rPr>
                  <a:t>. The impact the sustainable practice has on human health and well-being. How much it directly benefits people in terms of basic needs (food/water/sanitation), health and happiness (health, safety, culture, aesthetics), and personal/social development (education, equality, good governance).</a:t>
                </a:r>
              </a:p>
              <a:p>
                <a:pPr lvl="0"/>
                <a:r>
                  <a:rPr lang="en-US" sz="1200" b="1" kern="1200" dirty="0">
                    <a:solidFill>
                      <a:schemeClr val="tx1"/>
                    </a:solidFill>
                    <a:effectLst/>
                    <a:latin typeface="+mn-lt"/>
                    <a:ea typeface="+mn-ea"/>
                    <a:cs typeface="+mn-cs"/>
                  </a:rPr>
                  <a:t>Environmental benefit</a:t>
                </a:r>
                <a:r>
                  <a:rPr lang="en-US" sz="1200" kern="1200" dirty="0">
                    <a:solidFill>
                      <a:schemeClr val="tx1"/>
                    </a:solidFill>
                    <a:effectLst/>
                    <a:latin typeface="+mn-lt"/>
                    <a:ea typeface="+mn-ea"/>
                    <a:cs typeface="+mn-cs"/>
                  </a:rPr>
                  <a:t>. The positive impact the sustainable practice has on the environment. How much it contributes to clean air/water/land, natural resources (ecological resources, water resources, and reduced consumption of these things), and climate/energy (contribution to renewable energy, reduced fossil fuel use, and GHG emissions reduction).</a:t>
                </a:r>
              </a:p>
              <a:p>
                <a:pPr lvl="0"/>
                <a:r>
                  <a:rPr lang="en-US" sz="1200" b="1" kern="1200" dirty="0">
                    <a:solidFill>
                      <a:schemeClr val="tx1"/>
                    </a:solidFill>
                    <a:effectLst/>
                    <a:latin typeface="+mn-lt"/>
                    <a:ea typeface="+mn-ea"/>
                    <a:cs typeface="+mn-cs"/>
                  </a:rPr>
                  <a:t>Cost savings</a:t>
                </a:r>
                <a:r>
                  <a:rPr lang="en-US" sz="1200" kern="1200" dirty="0">
                    <a:solidFill>
                      <a:schemeClr val="tx1"/>
                    </a:solidFill>
                    <a:effectLst/>
                    <a:latin typeface="+mn-lt"/>
                    <a:ea typeface="+mn-ea"/>
                    <a:cs typeface="+mn-cs"/>
                  </a:rPr>
                  <a:t>. The immediate and long-term cost savings from the sustainable practice. Think broadly here: some things may cost more up front and provide savings in the long term, and some things may seem to cost money, but may actually save money if you consider all impacts over the long term.</a:t>
                </a:r>
              </a:p>
              <a:p>
                <a:r>
                  <a:rPr lang="en-US" sz="1200" kern="1200" dirty="0">
                    <a:solidFill>
                      <a:schemeClr val="tx1"/>
                    </a:solidFill>
                    <a:effectLst/>
                    <a:latin typeface="+mn-lt"/>
                    <a:ea typeface="+mn-ea"/>
                    <a:cs typeface="+mn-cs"/>
                  </a:rPr>
                  <a:t>A summary statistic called “impact-to-effort ratio” was calculated by adding up the three impact category scores and dividing by the effort score. This creates a single metric by which SCPs can be measured. </a:t>
                </a:r>
              </a:p>
              <a:p>
                <a:r>
                  <a:rPr lang="en-US" sz="1200" i="0" kern="1200">
                    <a:solidFill>
                      <a:schemeClr val="tx1"/>
                    </a:solidFill>
                    <a:effectLst/>
                    <a:latin typeface="Cambria Math" panose="02040503050406030204" pitchFamily="18" charset="0"/>
                    <a:ea typeface="+mn-ea"/>
                    <a:cs typeface="+mn-cs"/>
                  </a:rPr>
                  <a:t>"impact−to−effort ratio</a:t>
                </a:r>
                <a:r>
                  <a:rPr lang="en-US" sz="1200" i="0" kern="1200">
                    <a:solidFill>
                      <a:schemeClr val="tx1"/>
                    </a:solidFill>
                    <a:effectLst/>
                    <a:latin typeface="+mn-lt"/>
                    <a:ea typeface="+mn-ea"/>
                    <a:cs typeface="+mn-cs"/>
                  </a:rPr>
                  <a:t>"="human welfare + environmental benefit + cost savings" </a:t>
                </a:r>
                <a:r>
                  <a:rPr lang="en-US" sz="1200" i="0" u="sng" kern="1200">
                    <a:solidFill>
                      <a:schemeClr val="tx1"/>
                    </a:solidFill>
                    <a:effectLst/>
                    <a:latin typeface="+mn-lt"/>
                    <a:ea typeface="+mn-ea"/>
                    <a:cs typeface="+mn-cs"/>
                  </a:rPr>
                  <a:t>/"</a:t>
                </a:r>
                <a:r>
                  <a:rPr lang="en-US" sz="1200" i="0" kern="1200">
                    <a:solidFill>
                      <a:schemeClr val="tx1"/>
                    </a:solidFill>
                    <a:effectLst/>
                    <a:latin typeface="+mn-lt"/>
                    <a:ea typeface="+mn-ea"/>
                    <a:cs typeface="+mn-cs"/>
                  </a:rPr>
                  <a:t>effort"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Notes on interpretation of survey results</a:t>
                </a:r>
                <a:r>
                  <a:rPr lang="en-US" sz="1200" kern="1200" dirty="0">
                    <a:solidFill>
                      <a:schemeClr val="tx1"/>
                    </a:solidFill>
                    <a:effectLst/>
                    <a:latin typeface="+mn-lt"/>
                    <a:ea typeface="+mn-ea"/>
                    <a:cs typeface="+mn-cs"/>
                  </a:rPr>
                  <a:t>. This survey is decidedly non-scientific for the following reasons:</a:t>
                </a:r>
              </a:p>
              <a:p>
                <a:r>
                  <a:rPr lang="en-US" sz="1200" kern="1200" dirty="0">
                    <a:solidFill>
                      <a:schemeClr val="tx1"/>
                    </a:solidFill>
                    <a:effectLst/>
                    <a:latin typeface="+mn-lt"/>
                    <a:ea typeface="+mn-ea"/>
                    <a:cs typeface="+mn-cs"/>
                  </a:rPr>
                  <a:t> </a:t>
                </a:r>
              </a:p>
              <a:p>
                <a:pPr lvl="0"/>
                <a:r>
                  <a:rPr lang="en-US" sz="1200" b="1" kern="1200" dirty="0">
                    <a:solidFill>
                      <a:schemeClr val="tx1"/>
                    </a:solidFill>
                    <a:effectLst/>
                    <a:latin typeface="+mn-lt"/>
                    <a:ea typeface="+mn-ea"/>
                    <a:cs typeface="+mn-cs"/>
                  </a:rPr>
                  <a:t>Participants are not randomly selected</a:t>
                </a:r>
                <a:r>
                  <a:rPr lang="en-US" sz="1200" kern="1200" dirty="0">
                    <a:solidFill>
                      <a:schemeClr val="tx1"/>
                    </a:solidFill>
                    <a:effectLst/>
                    <a:latin typeface="+mn-lt"/>
                    <a:ea typeface="+mn-ea"/>
                    <a:cs typeface="+mn-cs"/>
                  </a:rPr>
                  <a:t>. The survey was intentionally distributed to a select group of participants (NCHRP panel and workshop participants/invitees) considered to have a level of expertise in highway construction sustainability. </a:t>
                </a:r>
              </a:p>
              <a:p>
                <a:pPr lvl="0"/>
                <a:r>
                  <a:rPr lang="en-US" sz="1200" b="1" kern="1200" dirty="0">
                    <a:solidFill>
                      <a:schemeClr val="tx1"/>
                    </a:solidFill>
                    <a:effectLst/>
                    <a:latin typeface="+mn-lt"/>
                    <a:ea typeface="+mn-ea"/>
                    <a:cs typeface="+mn-cs"/>
                  </a:rPr>
                  <a:t>The survey is </a:t>
                </a:r>
                <a:r>
                  <a:rPr lang="en-US" sz="1200" b="1" kern="1200" dirty="0" err="1">
                    <a:solidFill>
                      <a:schemeClr val="tx1"/>
                    </a:solidFill>
                    <a:effectLst/>
                    <a:latin typeface="+mn-lt"/>
                    <a:ea typeface="+mn-ea"/>
                    <a:cs typeface="+mn-cs"/>
                  </a:rPr>
                  <a:t>uncalibrated</a:t>
                </a:r>
                <a:r>
                  <a:rPr lang="en-US" sz="1200" kern="1200" dirty="0">
                    <a:solidFill>
                      <a:schemeClr val="tx1"/>
                    </a:solidFill>
                    <a:effectLst/>
                    <a:latin typeface="+mn-lt"/>
                    <a:ea typeface="+mn-ea"/>
                    <a:cs typeface="+mn-cs"/>
                  </a:rPr>
                  <a:t>. Participant responses are not calibrated to one another (a 2-star response from one participant may not represent the same effort/impact as a 2-star response from another), nor are impact/effort categories calibrated to each other (a 3-star response in one category may not represent equal impact/effort as a 3-star response in another category). </a:t>
                </a:r>
              </a:p>
              <a:p>
                <a:pPr lvl="0"/>
                <a:r>
                  <a:rPr lang="en-US" sz="1200" b="1" kern="1200" dirty="0">
                    <a:solidFill>
                      <a:schemeClr val="tx1"/>
                    </a:solidFill>
                    <a:effectLst/>
                    <a:latin typeface="+mn-lt"/>
                    <a:ea typeface="+mn-ea"/>
                    <a:cs typeface="+mn-cs"/>
                  </a:rPr>
                  <a:t>Effort/impacts of SCPs vary with project context</a:t>
                </a:r>
                <a:r>
                  <a:rPr lang="en-US" sz="1200" kern="1200" dirty="0">
                    <a:solidFill>
                      <a:schemeClr val="tx1"/>
                    </a:solidFill>
                    <a:effectLst/>
                    <a:latin typeface="+mn-lt"/>
                    <a:ea typeface="+mn-ea"/>
                    <a:cs typeface="+mn-cs"/>
                  </a:rPr>
                  <a:t>. Project context is not specified; participants are asked to respond based on their own personal experience with the SCP, which may be different than others.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fact, there are common issues when trying to quantify sustainability: (1) few efforts are true random surveys, (2) there are no common units in which to express “sustainability”, and (3) sustainability is context sensitive so there is no consistent quantification. </a:t>
                </a:r>
              </a:p>
              <a:p>
                <a:endParaRPr lang="en-US" dirty="0"/>
              </a:p>
            </p:txBody>
          </p:sp>
        </mc:Fallback>
      </mc:AlternateContent>
      <p:sp>
        <p:nvSpPr>
          <p:cNvPr id="4" name="Slide Number Placeholder 3"/>
          <p:cNvSpPr>
            <a:spLocks noGrp="1"/>
          </p:cNvSpPr>
          <p:nvPr>
            <p:ph type="sldNum" sz="quarter" idx="10"/>
          </p:nvPr>
        </p:nvSpPr>
        <p:spPr/>
        <p:txBody>
          <a:bodyPr/>
          <a:lstStyle/>
          <a:p>
            <a:fld id="{D6FC3673-79F8-4729-8BBD-7DCD4AA51570}" type="slidenum">
              <a:rPr lang="en-US" smtClean="0"/>
              <a:t>27</a:t>
            </a:fld>
            <a:endParaRPr lang="en-US"/>
          </a:p>
        </p:txBody>
      </p:sp>
    </p:spTree>
    <p:extLst>
      <p:ext uri="{BB962C8B-B14F-4D97-AF65-F5344CB8AC3E}">
        <p14:creationId xmlns:p14="http://schemas.microsoft.com/office/powerpoint/2010/main" val="15686053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a:t>
            </a:r>
            <a:r>
              <a:rPr lang="en-US" baseline="0" dirty="0"/>
              <a:t> is what’s in the Guidebook. The major contributions are the catalog of SCP ideas (listed in Section 3, more detail in the Appendix), and ideas on how to use sustainability as a criterion to evaluate ANY construction practice, how to procure sustainability, and how to contract sustainability. Remember from the workshop that these ideas came out as strong limiters of sustainability use in construction. </a:t>
            </a:r>
            <a:endParaRPr lang="en-US" dirty="0"/>
          </a:p>
        </p:txBody>
      </p:sp>
      <p:sp>
        <p:nvSpPr>
          <p:cNvPr id="4" name="Slide Number Placeholder 3"/>
          <p:cNvSpPr>
            <a:spLocks noGrp="1"/>
          </p:cNvSpPr>
          <p:nvPr>
            <p:ph type="sldNum" sz="quarter" idx="10"/>
          </p:nvPr>
        </p:nvSpPr>
        <p:spPr/>
        <p:txBody>
          <a:bodyPr/>
          <a:lstStyle/>
          <a:p>
            <a:fld id="{D6FC3673-79F8-4729-8BBD-7DCD4AA51570}" type="slidenum">
              <a:rPr lang="en-US" smtClean="0"/>
              <a:t>28</a:t>
            </a:fld>
            <a:endParaRPr lang="en-US"/>
          </a:p>
        </p:txBody>
      </p:sp>
    </p:spTree>
    <p:extLst>
      <p:ext uri="{BB962C8B-B14F-4D97-AF65-F5344CB8AC3E}">
        <p14:creationId xmlns:p14="http://schemas.microsoft.com/office/powerpoint/2010/main" val="33952404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construction</a:t>
            </a:r>
            <a:r>
              <a:rPr lang="en-US" baseline="0" dirty="0"/>
              <a:t> category has an introductory page that summarizes the category. Looks like this. </a:t>
            </a:r>
            <a:endParaRPr lang="en-US" dirty="0"/>
          </a:p>
        </p:txBody>
      </p:sp>
      <p:sp>
        <p:nvSpPr>
          <p:cNvPr id="4" name="Slide Number Placeholder 3"/>
          <p:cNvSpPr>
            <a:spLocks noGrp="1"/>
          </p:cNvSpPr>
          <p:nvPr>
            <p:ph type="sldNum" sz="quarter" idx="10"/>
          </p:nvPr>
        </p:nvSpPr>
        <p:spPr/>
        <p:txBody>
          <a:bodyPr/>
          <a:lstStyle/>
          <a:p>
            <a:fld id="{D6FC3673-79F8-4729-8BBD-7DCD4AA51570}" type="slidenum">
              <a:rPr lang="en-US" smtClean="0"/>
              <a:t>29</a:t>
            </a:fld>
            <a:endParaRPr lang="en-US"/>
          </a:p>
        </p:txBody>
      </p:sp>
    </p:spTree>
    <p:extLst>
      <p:ext uri="{BB962C8B-B14F-4D97-AF65-F5344CB8AC3E}">
        <p14:creationId xmlns:p14="http://schemas.microsoft.com/office/powerpoint/2010/main" val="32957709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Task: </a:t>
            </a:r>
            <a:r>
              <a:rPr lang="en-US" sz="1200" kern="1200" dirty="0">
                <a:solidFill>
                  <a:schemeClr val="tx1"/>
                </a:solidFill>
                <a:effectLst/>
                <a:latin typeface="+mn-lt"/>
                <a:ea typeface="+mn-ea"/>
                <a:cs typeface="+mn-cs"/>
              </a:rPr>
              <a:t>A technical memorandum was prepared in accordance with Special Note E in the request for proposals that read:  </a:t>
            </a:r>
          </a:p>
          <a:p>
            <a:pPr lvl="1"/>
            <a:r>
              <a:rPr lang="en-US" sz="1200" kern="1200" dirty="0">
                <a:solidFill>
                  <a:schemeClr val="tx1"/>
                </a:solidFill>
                <a:effectLst/>
                <a:latin typeface="+mn-lt"/>
                <a:ea typeface="+mn-ea"/>
                <a:cs typeface="+mn-cs"/>
              </a:rPr>
              <a:t> </a:t>
            </a:r>
          </a:p>
          <a:p>
            <a:pPr lvl="1"/>
            <a:r>
              <a:rPr lang="en-US" sz="1200" kern="1200" dirty="0">
                <a:solidFill>
                  <a:schemeClr val="tx1"/>
                </a:solidFill>
                <a:effectLst/>
                <a:latin typeface="+mn-lt"/>
                <a:ea typeface="+mn-ea"/>
                <a:cs typeface="+mn-cs"/>
              </a:rPr>
              <a:t>“The required technical memorandum titled “Implementation of Research Findings and Products” should (a) provide recommendations on how to best put the research findings/products into practice; (b) identify possible institutions that might take leadership in applying the research findings/products; (c) identify issues affecting potential implementation of the findings/products and recommend possible actions to address these issues; and (d) recommend methods of identifying and measuring the impacts associated with implementation of the findings/products. Implementation of these recommendations is not part of the research project and, if warranted, details of these actions will be developed and implemented in future efforts.”</a:t>
            </a:r>
          </a:p>
          <a:p>
            <a:pPr lvl="1"/>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following are recommended implementation efforts: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Online delivery of the Guidebook</a:t>
            </a:r>
            <a:r>
              <a:rPr lang="en-US" sz="1200" kern="1200" dirty="0">
                <a:solidFill>
                  <a:schemeClr val="tx1"/>
                </a:solidFill>
                <a:effectLst/>
                <a:latin typeface="+mn-lt"/>
                <a:ea typeface="+mn-ea"/>
                <a:cs typeface="+mn-cs"/>
              </a:rPr>
              <a:t>. Convert the Guidebook (Deliverable K) to an online resource like WebMD, </a:t>
            </a:r>
            <a:r>
              <a:rPr lang="en-US" sz="1200" kern="1200" dirty="0" err="1">
                <a:solidFill>
                  <a:schemeClr val="tx1"/>
                </a:solidFill>
                <a:effectLst/>
                <a:latin typeface="+mn-lt"/>
                <a:ea typeface="+mn-ea"/>
                <a:cs typeface="+mn-cs"/>
              </a:rPr>
              <a:t>HowStuffWorks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LifeHacker</a:t>
            </a:r>
            <a:r>
              <a:rPr lang="en-US" sz="1200" kern="1200" dirty="0">
                <a:solidFill>
                  <a:schemeClr val="tx1"/>
                </a:solidFill>
                <a:effectLst/>
                <a:latin typeface="+mn-lt"/>
                <a:ea typeface="+mn-ea"/>
                <a:cs typeface="+mn-cs"/>
              </a:rPr>
              <a:t>, Wolfram, or, in the highway industry, Pavement Interactive. This could be done through original development or including Guidebook content on already-popular sites like Pinterest or </a:t>
            </a:r>
            <a:r>
              <a:rPr lang="en-US" sz="1200" kern="1200" dirty="0" err="1">
                <a:solidFill>
                  <a:schemeClr val="tx1"/>
                </a:solidFill>
                <a:effectLst/>
                <a:latin typeface="+mn-lt"/>
                <a:ea typeface="+mn-ea"/>
                <a:cs typeface="+mn-cs"/>
              </a:rPr>
              <a:t>Diigo</a:t>
            </a:r>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Guidelines for incorporating sustainability into highway construction contracts. </a:t>
            </a:r>
            <a:r>
              <a:rPr lang="en-US" sz="1200" kern="1200" dirty="0">
                <a:solidFill>
                  <a:schemeClr val="tx1"/>
                </a:solidFill>
                <a:effectLst/>
                <a:latin typeface="+mn-lt"/>
                <a:ea typeface="+mn-ea"/>
                <a:cs typeface="+mn-cs"/>
              </a:rPr>
              <a:t>Provide guidance, including archetype language, on how to incorporate sustainability into highway construction contracts. This could be a catalog of approaches to contracting and contract language organized by contract type. </a:t>
            </a: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Guidelines for development of sustainability management plans for transportation agencies</a:t>
            </a:r>
            <a:r>
              <a:rPr lang="en-US" sz="1200" kern="1200" dirty="0">
                <a:solidFill>
                  <a:schemeClr val="tx1"/>
                </a:solidFill>
                <a:effectLst/>
                <a:latin typeface="+mn-lt"/>
                <a:ea typeface="+mn-ea"/>
                <a:cs typeface="+mn-cs"/>
              </a:rPr>
              <a:t>. Provide guidance to develop and a set of prototype sustainability management plans that can be used for highway construction projects.</a:t>
            </a: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Sustainable highway construction training</a:t>
            </a:r>
            <a:r>
              <a:rPr lang="en-US" sz="1200" kern="1200" dirty="0">
                <a:solidFill>
                  <a:schemeClr val="tx1"/>
                </a:solidFill>
                <a:effectLst/>
                <a:latin typeface="+mn-lt"/>
                <a:ea typeface="+mn-ea"/>
                <a:cs typeface="+mn-cs"/>
              </a:rPr>
              <a:t>. Develop and deliver online training on the contents of the Guidebook. Online training could take the form of a self-guided course, webinar, or combination.</a:t>
            </a: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Feedback to sustainability rating systems</a:t>
            </a:r>
            <a:r>
              <a:rPr lang="en-US" sz="1200" kern="1200" dirty="0">
                <a:solidFill>
                  <a:schemeClr val="tx1"/>
                </a:solidFill>
                <a:effectLst/>
                <a:latin typeface="+mn-lt"/>
                <a:ea typeface="+mn-ea"/>
                <a:cs typeface="+mn-cs"/>
              </a:rPr>
              <a:t>. Provide written feedback to major U.S. sustainability rating systems (Greenroads, INVEST, Envision) concerning (1) how they address highway construction, (2) SCPs identified in this project that the rating systems include and omit, and (3) suggestions for inclusion of the project’s findings.</a:t>
            </a: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Methods and tools to quantify, evaluate and document sustainability efforts</a:t>
            </a:r>
            <a:r>
              <a:rPr lang="en-US" sz="1200" kern="1200" dirty="0">
                <a:solidFill>
                  <a:schemeClr val="tx1"/>
                </a:solidFill>
                <a:effectLst/>
                <a:latin typeface="+mn-lt"/>
                <a:ea typeface="+mn-ea"/>
                <a:cs typeface="+mn-cs"/>
              </a:rPr>
              <a:t>. Develop methods and tools to quantify, evaluate, and document sustainability efforts. Currently, it takes much time and effort to quantify, evaluate, and document the impact of many sustainability efforts. While methods exist to quantify metrics like greenhouse gas emissions, energy use, and life-cycle cost (e.g., life cycle assessment, life cycle cost analysis) they must be performed by subject matter experts in a one-off manner and are often not repeatable at a reasonable price point. Existing industry professionals are generally not trained in these methods, and the few readily available estimating tools use inconsistent methods. The best subject to start with is life cycle assessment (LCA).  </a:t>
            </a:r>
          </a:p>
          <a:p>
            <a:pPr lvl="0"/>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6FC3673-79F8-4729-8BBD-7DCD4AA51570}" type="slidenum">
              <a:rPr lang="en-US" smtClean="0"/>
              <a:t>31</a:t>
            </a:fld>
            <a:endParaRPr lang="en-US"/>
          </a:p>
        </p:txBody>
      </p:sp>
    </p:spTree>
    <p:extLst>
      <p:ext uri="{BB962C8B-B14F-4D97-AF65-F5344CB8AC3E}">
        <p14:creationId xmlns:p14="http://schemas.microsoft.com/office/powerpoint/2010/main" val="41267604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for questions.</a:t>
            </a:r>
          </a:p>
          <a:p>
            <a:endParaRPr lang="en-US" dirty="0"/>
          </a:p>
          <a:p>
            <a:r>
              <a:rPr lang="en-US" dirty="0"/>
              <a:t>Picture by Steve</a:t>
            </a:r>
            <a:r>
              <a:rPr lang="en-US" baseline="0" dirty="0"/>
              <a:t> Muench, used with permission</a:t>
            </a:r>
            <a:endParaRPr lang="en-US" dirty="0"/>
          </a:p>
        </p:txBody>
      </p:sp>
      <p:sp>
        <p:nvSpPr>
          <p:cNvPr id="4" name="Slide Number Placeholder 3"/>
          <p:cNvSpPr>
            <a:spLocks noGrp="1"/>
          </p:cNvSpPr>
          <p:nvPr>
            <p:ph type="sldNum" sz="quarter" idx="10"/>
          </p:nvPr>
        </p:nvSpPr>
        <p:spPr/>
        <p:txBody>
          <a:bodyPr/>
          <a:lstStyle/>
          <a:p>
            <a:pPr>
              <a:defRPr/>
            </a:pPr>
            <a:fld id="{B114C602-47EA-4E62-BEA1-1FB73EE34B10}" type="slidenum">
              <a:rPr lang="en-US" smtClean="0"/>
              <a:pPr>
                <a:defRPr/>
              </a:pPr>
              <a:t>32</a:t>
            </a:fld>
            <a:endParaRPr lang="en-US"/>
          </a:p>
        </p:txBody>
      </p:sp>
    </p:spTree>
    <p:extLst>
      <p:ext uri="{BB962C8B-B14F-4D97-AF65-F5344CB8AC3E}">
        <p14:creationId xmlns:p14="http://schemas.microsoft.com/office/powerpoint/2010/main" val="31901629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Not sure</a:t>
            </a:r>
            <a:r>
              <a:rPr lang="en-US" baseline="0" dirty="0"/>
              <a:t> why you would every want to show the investigator’s faces, but you can if you unhide this slide. </a:t>
            </a:r>
            <a:endParaRPr lang="en-US" dirty="0"/>
          </a:p>
        </p:txBody>
      </p:sp>
      <p:sp>
        <p:nvSpPr>
          <p:cNvPr id="4" name="Slide Number Placeholder 3"/>
          <p:cNvSpPr>
            <a:spLocks noGrp="1"/>
          </p:cNvSpPr>
          <p:nvPr>
            <p:ph type="sldNum" sz="quarter" idx="10"/>
          </p:nvPr>
        </p:nvSpPr>
        <p:spPr/>
        <p:txBody>
          <a:bodyPr/>
          <a:lstStyle/>
          <a:p>
            <a:fld id="{D6FC3673-79F8-4729-8BBD-7DCD4AA51570}" type="slidenum">
              <a:rPr lang="en-US" smtClean="0"/>
              <a:t>3</a:t>
            </a:fld>
            <a:endParaRPr lang="en-US"/>
          </a:p>
        </p:txBody>
      </p:sp>
    </p:spTree>
    <p:extLst>
      <p:ext uri="{BB962C8B-B14F-4D97-AF65-F5344CB8AC3E}">
        <p14:creationId xmlns:p14="http://schemas.microsoft.com/office/powerpoint/2010/main" val="23077386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Picture credit: Steve Muench (used with permission)</a:t>
            </a:r>
          </a:p>
        </p:txBody>
      </p:sp>
      <p:sp>
        <p:nvSpPr>
          <p:cNvPr id="4" name="Slide Number Placeholder 3"/>
          <p:cNvSpPr>
            <a:spLocks noGrp="1"/>
          </p:cNvSpPr>
          <p:nvPr>
            <p:ph type="sldNum" sz="quarter" idx="10"/>
          </p:nvPr>
        </p:nvSpPr>
        <p:spPr/>
        <p:txBody>
          <a:bodyPr/>
          <a:lstStyle/>
          <a:p>
            <a:fld id="{D6FC3673-79F8-4729-8BBD-7DCD4AA51570}" type="slidenum">
              <a:rPr lang="en-US" smtClean="0"/>
              <a:t>4</a:t>
            </a:fld>
            <a:endParaRPr lang="en-US"/>
          </a:p>
        </p:txBody>
      </p:sp>
    </p:spTree>
    <p:extLst>
      <p:ext uri="{BB962C8B-B14F-4D97-AF65-F5344CB8AC3E}">
        <p14:creationId xmlns:p14="http://schemas.microsoft.com/office/powerpoint/2010/main" val="36484152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presentation takes you</a:t>
            </a:r>
            <a:r>
              <a:rPr lang="en-US" baseline="0" dirty="0"/>
              <a:t> through the research work from beginning to end. It makes transparent how the concepts and ideas were developed and modified throughout the research process. It is meant to compliment the NCHRP Guidebook on Sustainable Construction Practices since it provides lots of details necessarily left out of the Guidebook. </a:t>
            </a:r>
          </a:p>
          <a:p>
            <a:endParaRPr lang="en-US" baseline="0" dirty="0"/>
          </a:p>
          <a:p>
            <a:r>
              <a:rPr lang="en-US" baseline="0" dirty="0"/>
              <a:t>The research had 2 basic phases: (1) determine state-of-practice, and (2) write a Guidebook. The intention is for the Guidebook to be the lasting output from the project although, as always, a final report is required. </a:t>
            </a:r>
            <a:endParaRPr lang="en-US" dirty="0"/>
          </a:p>
        </p:txBody>
      </p:sp>
      <p:sp>
        <p:nvSpPr>
          <p:cNvPr id="4" name="Slide Number Placeholder 3"/>
          <p:cNvSpPr>
            <a:spLocks noGrp="1"/>
          </p:cNvSpPr>
          <p:nvPr>
            <p:ph type="sldNum" sz="quarter" idx="10"/>
          </p:nvPr>
        </p:nvSpPr>
        <p:spPr/>
        <p:txBody>
          <a:bodyPr/>
          <a:lstStyle/>
          <a:p>
            <a:fld id="{D6FC3673-79F8-4729-8BBD-7DCD4AA51570}" type="slidenum">
              <a:rPr lang="en-US" smtClean="0"/>
              <a:t>5</a:t>
            </a:fld>
            <a:endParaRPr lang="en-US"/>
          </a:p>
        </p:txBody>
      </p:sp>
    </p:spTree>
    <p:extLst>
      <p:ext uri="{BB962C8B-B14F-4D97-AF65-F5344CB8AC3E}">
        <p14:creationId xmlns:p14="http://schemas.microsoft.com/office/powerpoint/2010/main" val="36696231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Task 1: </a:t>
            </a:r>
            <a:r>
              <a:rPr lang="en-US" sz="1200" kern="1200" dirty="0">
                <a:solidFill>
                  <a:schemeClr val="tx1"/>
                </a:solidFill>
                <a:effectLst/>
                <a:latin typeface="+mn-lt"/>
                <a:ea typeface="+mn-ea"/>
                <a:cs typeface="+mn-cs"/>
              </a:rPr>
              <a:t>Review existing literature for (1) similar efforts previously undertaken in related fields, (2) frameworks within which to view sustainability, construction and related topics, and (3) specific sustainable construction practices. </a:t>
            </a:r>
          </a:p>
          <a:p>
            <a:endParaRPr lang="en-US" dirty="0"/>
          </a:p>
          <a:p>
            <a:r>
              <a:rPr lang="en-US" dirty="0"/>
              <a:t>Key</a:t>
            </a:r>
            <a:r>
              <a:rPr lang="en-US" baseline="0" dirty="0"/>
              <a:t> findings: </a:t>
            </a:r>
            <a:r>
              <a:rPr lang="en-US" sz="1200" kern="1200" dirty="0">
                <a:solidFill>
                  <a:schemeClr val="tx1"/>
                </a:solidFill>
                <a:effectLst/>
                <a:latin typeface="+mn-lt"/>
                <a:ea typeface="+mn-ea"/>
                <a:cs typeface="+mn-cs"/>
              </a:rPr>
              <a:t>Reviewed 196 published sources and identified 64 sustainable construction practices (SCPs), which are listed in Task 3. Defined sustainability, developed</a:t>
            </a:r>
            <a:r>
              <a:rPr lang="en-US" sz="1200" kern="1200" baseline="0" dirty="0">
                <a:solidFill>
                  <a:schemeClr val="tx1"/>
                </a:solidFill>
                <a:effectLst/>
                <a:latin typeface="+mn-lt"/>
                <a:ea typeface="+mn-ea"/>
                <a:cs typeface="+mn-cs"/>
              </a:rPr>
              <a:t> preliminary categories for both construction and sustainability and how they relate. </a:t>
            </a:r>
            <a:endParaRPr lang="en-US" dirty="0"/>
          </a:p>
        </p:txBody>
      </p:sp>
      <p:sp>
        <p:nvSpPr>
          <p:cNvPr id="4" name="Slide Number Placeholder 3"/>
          <p:cNvSpPr>
            <a:spLocks noGrp="1"/>
          </p:cNvSpPr>
          <p:nvPr>
            <p:ph type="sldNum" sz="quarter" idx="10"/>
          </p:nvPr>
        </p:nvSpPr>
        <p:spPr/>
        <p:txBody>
          <a:bodyPr/>
          <a:lstStyle/>
          <a:p>
            <a:fld id="{D6FC3673-79F8-4729-8BBD-7DCD4AA51570}" type="slidenum">
              <a:rPr lang="en-US" smtClean="0"/>
              <a:t>7</a:t>
            </a:fld>
            <a:endParaRPr lang="en-US"/>
          </a:p>
        </p:txBody>
      </p:sp>
    </p:spTree>
    <p:extLst>
      <p:ext uri="{BB962C8B-B14F-4D97-AF65-F5344CB8AC3E}">
        <p14:creationId xmlns:p14="http://schemas.microsoft.com/office/powerpoint/2010/main" val="17903129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Construction framework</a:t>
            </a:r>
            <a:r>
              <a:rPr lang="en-US" sz="1200" kern="1200" dirty="0">
                <a:solidFill>
                  <a:schemeClr val="tx1"/>
                </a:solidFill>
                <a:effectLst/>
                <a:latin typeface="+mn-lt"/>
                <a:ea typeface="+mn-ea"/>
                <a:cs typeface="+mn-cs"/>
              </a:rPr>
              <a:t>. We created a framework for highway construction “depth” meaning that it encompasses all organizational levels at which SCPs may be identified. Direction from the NCHRP panel is to focus on “project” level practices more thoroughly while still providing information on programmatic and project delivery practices. This framework</a:t>
            </a:r>
            <a:r>
              <a:rPr lang="en-US" sz="1200" kern="1200" baseline="0" dirty="0">
                <a:solidFill>
                  <a:schemeClr val="tx1"/>
                </a:solidFill>
                <a:effectLst/>
                <a:latin typeface="+mn-lt"/>
                <a:ea typeface="+mn-ea"/>
                <a:cs typeface="+mn-cs"/>
              </a:rPr>
              <a:t> was modified throughout the process. You are looking here at the final framework.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6FC3673-79F8-4729-8BBD-7DCD4AA51570}" type="slidenum">
              <a:rPr lang="en-US" smtClean="0"/>
              <a:t>8</a:t>
            </a:fld>
            <a:endParaRPr lang="en-US"/>
          </a:p>
        </p:txBody>
      </p:sp>
    </p:spTree>
    <p:extLst>
      <p:ext uri="{BB962C8B-B14F-4D97-AF65-F5344CB8AC3E}">
        <p14:creationId xmlns:p14="http://schemas.microsoft.com/office/powerpoint/2010/main" val="18059018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Sustainability framework</a:t>
            </a:r>
            <a:r>
              <a:rPr lang="en-US" sz="1200" kern="1200" dirty="0">
                <a:solidFill>
                  <a:schemeClr val="tx1"/>
                </a:solidFill>
                <a:effectLst/>
                <a:latin typeface="+mn-lt"/>
                <a:ea typeface="+mn-ea"/>
                <a:cs typeface="+mn-cs"/>
              </a:rPr>
              <a:t>. A framework that defines specific sustainability subtopics is useful so all participants understand the full breadth of sustainability and can use common language to refer to specific components. We begun with a framework</a:t>
            </a:r>
            <a:r>
              <a:rPr lang="en-US" sz="1200" kern="1200" baseline="0" dirty="0">
                <a:solidFill>
                  <a:schemeClr val="tx1"/>
                </a:solidFill>
                <a:effectLst/>
                <a:latin typeface="+mn-lt"/>
                <a:ea typeface="+mn-ea"/>
                <a:cs typeface="+mn-cs"/>
              </a:rPr>
              <a:t> based on previous research but after the workshop decided to abandon that one because it had lots of unfamiliar terms. Replaced it with ones that were focused on highway construction. You will notice the dimensions are the typical 3, and the categories are how those dimensions typically show up in a highway construction project.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6FC3673-79F8-4729-8BBD-7DCD4AA51570}" type="slidenum">
              <a:rPr lang="en-US" smtClean="0"/>
              <a:t>9</a:t>
            </a:fld>
            <a:endParaRPr lang="en-US"/>
          </a:p>
        </p:txBody>
      </p:sp>
    </p:spTree>
    <p:extLst>
      <p:ext uri="{BB962C8B-B14F-4D97-AF65-F5344CB8AC3E}">
        <p14:creationId xmlns:p14="http://schemas.microsoft.com/office/powerpoint/2010/main" val="32572026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table shows how the two frameworks</a:t>
            </a:r>
            <a:r>
              <a:rPr lang="en-US" baseline="0" dirty="0"/>
              <a:t> relate. You can use this table to (1) enter with a sustainability idea/goal and see what parts of construction are likely to address it, or (2) enter with a construction element and see what parts of sustainability it might affect. </a:t>
            </a:r>
            <a:endParaRPr lang="en-US" dirty="0"/>
          </a:p>
        </p:txBody>
      </p:sp>
      <p:sp>
        <p:nvSpPr>
          <p:cNvPr id="4" name="Slide Number Placeholder 3"/>
          <p:cNvSpPr>
            <a:spLocks noGrp="1"/>
          </p:cNvSpPr>
          <p:nvPr>
            <p:ph type="sldNum" sz="quarter" idx="10"/>
          </p:nvPr>
        </p:nvSpPr>
        <p:spPr/>
        <p:txBody>
          <a:bodyPr/>
          <a:lstStyle/>
          <a:p>
            <a:fld id="{D6FC3673-79F8-4729-8BBD-7DCD4AA51570}" type="slidenum">
              <a:rPr lang="en-US" smtClean="0"/>
              <a:t>10</a:t>
            </a:fld>
            <a:endParaRPr lang="en-US"/>
          </a:p>
        </p:txBody>
      </p:sp>
    </p:spTree>
    <p:extLst>
      <p:ext uri="{BB962C8B-B14F-4D97-AF65-F5344CB8AC3E}">
        <p14:creationId xmlns:p14="http://schemas.microsoft.com/office/powerpoint/2010/main" val="41773564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Slide Number Placeholder 5"/>
          <p:cNvSpPr>
            <a:spLocks noGrp="1"/>
          </p:cNvSpPr>
          <p:nvPr>
            <p:ph type="sldNum" sz="quarter" idx="12"/>
          </p:nvPr>
        </p:nvSpPr>
        <p:spPr/>
        <p:txBody>
          <a:bodyPr/>
          <a:lstStyle/>
          <a:p>
            <a:fld id="{F1A6D0D5-5F5F-4845-9239-EB345F585BC2}" type="slidenum">
              <a:rPr lang="en-US" smtClean="0"/>
              <a:t>‹#›</a:t>
            </a:fld>
            <a:endParaRPr lang="en-US"/>
          </a:p>
        </p:txBody>
      </p:sp>
    </p:spTree>
    <p:extLst>
      <p:ext uri="{BB962C8B-B14F-4D97-AF65-F5344CB8AC3E}">
        <p14:creationId xmlns:p14="http://schemas.microsoft.com/office/powerpoint/2010/main" val="857348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F1A6D0D5-5F5F-4845-9239-EB345F585BC2}" type="slidenum">
              <a:rPr lang="en-US" smtClean="0"/>
              <a:t>‹#›</a:t>
            </a:fld>
            <a:endParaRPr lang="en-US"/>
          </a:p>
        </p:txBody>
      </p:sp>
    </p:spTree>
    <p:extLst>
      <p:ext uri="{BB962C8B-B14F-4D97-AF65-F5344CB8AC3E}">
        <p14:creationId xmlns:p14="http://schemas.microsoft.com/office/powerpoint/2010/main" val="20716042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F1A6D0D5-5F5F-4845-9239-EB345F585BC2}" type="slidenum">
              <a:rPr lang="en-US" smtClean="0"/>
              <a:t>‹#›</a:t>
            </a:fld>
            <a:endParaRPr lang="en-US"/>
          </a:p>
        </p:txBody>
      </p:sp>
    </p:spTree>
    <p:extLst>
      <p:ext uri="{BB962C8B-B14F-4D97-AF65-F5344CB8AC3E}">
        <p14:creationId xmlns:p14="http://schemas.microsoft.com/office/powerpoint/2010/main" val="6707453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F1A6D0D5-5F5F-4845-9239-EB345F585BC2}" type="slidenum">
              <a:rPr lang="en-US" smtClean="0"/>
              <a:t>‹#›</a:t>
            </a:fld>
            <a:endParaRPr lang="en-US"/>
          </a:p>
        </p:txBody>
      </p:sp>
    </p:spTree>
    <p:extLst>
      <p:ext uri="{BB962C8B-B14F-4D97-AF65-F5344CB8AC3E}">
        <p14:creationId xmlns:p14="http://schemas.microsoft.com/office/powerpoint/2010/main" val="9898439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F1A6D0D5-5F5F-4845-9239-EB345F585BC2}" type="slidenum">
              <a:rPr lang="en-US" smtClean="0"/>
              <a:t>‹#›</a:t>
            </a:fld>
            <a:endParaRPr lang="en-US"/>
          </a:p>
        </p:txBody>
      </p:sp>
    </p:spTree>
    <p:extLst>
      <p:ext uri="{BB962C8B-B14F-4D97-AF65-F5344CB8AC3E}">
        <p14:creationId xmlns:p14="http://schemas.microsoft.com/office/powerpoint/2010/main" val="14760684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A6D0D5-5F5F-4845-9239-EB345F585BC2}" type="slidenum">
              <a:rPr lang="en-US" smtClean="0"/>
              <a:t>‹#›</a:t>
            </a:fld>
            <a:endParaRPr lang="en-US" dirty="0"/>
          </a:p>
        </p:txBody>
      </p:sp>
    </p:spTree>
    <p:extLst>
      <p:ext uri="{BB962C8B-B14F-4D97-AF65-F5344CB8AC3E}">
        <p14:creationId xmlns:p14="http://schemas.microsoft.com/office/powerpoint/2010/main" val="300245386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solidFill>
              </a:defRPr>
            </a:lvl1pPr>
          </a:lstStyle>
          <a:p>
            <a:fld id="{F1A6D0D5-5F5F-4845-9239-EB345F585BC2}" type="slidenum">
              <a:rPr lang="en-US" smtClean="0"/>
              <a:pPr/>
              <a:t>‹#›</a:t>
            </a:fld>
            <a:endParaRPr lang="en-US"/>
          </a:p>
        </p:txBody>
      </p:sp>
      <p:sp>
        <p:nvSpPr>
          <p:cNvPr id="4" name="Rectangle 3">
            <a:extLst>
              <a:ext uri="{FF2B5EF4-FFF2-40B4-BE49-F238E27FC236}">
                <a16:creationId xmlns:a16="http://schemas.microsoft.com/office/drawing/2014/main" id="{30571A97-F177-41A6-932A-3E0B0295DBA6}"/>
              </a:ext>
            </a:extLst>
          </p:cNvPr>
          <p:cNvSpPr/>
          <p:nvPr userDrawn="1"/>
        </p:nvSpPr>
        <p:spPr>
          <a:xfrm>
            <a:off x="0" y="6785002"/>
            <a:ext cx="9144000" cy="72998"/>
          </a:xfrm>
          <a:prstGeom prst="rect">
            <a:avLst/>
          </a:prstGeom>
          <a:solidFill>
            <a:srgbClr val="0159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5C68E96-7A46-4876-93B9-E74AB8467498}"/>
              </a:ext>
            </a:extLst>
          </p:cNvPr>
          <p:cNvSpPr/>
          <p:nvPr userDrawn="1"/>
        </p:nvSpPr>
        <p:spPr>
          <a:xfrm>
            <a:off x="0" y="0"/>
            <a:ext cx="9144000" cy="72998"/>
          </a:xfrm>
          <a:prstGeom prst="rect">
            <a:avLst/>
          </a:prstGeom>
          <a:solidFill>
            <a:srgbClr val="0159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86077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5" r:id="rId4"/>
    <p:sldLayoutId id="2147483666" r:id="rId5"/>
    <p:sldLayoutId id="2147483667" r:id="rId6"/>
  </p:sldLayoutIdLst>
  <p:txStyles>
    <p:titleStyle>
      <a:lvl1pPr algn="l" defTabSz="914400" rtl="0" eaLnBrk="1" latinLnBrk="0" hangingPunct="1">
        <a:lnSpc>
          <a:spcPct val="90000"/>
        </a:lnSpc>
        <a:spcBef>
          <a:spcPct val="0"/>
        </a:spcBef>
        <a:buNone/>
        <a:defRPr sz="4400" kern="1200">
          <a:solidFill>
            <a:schemeClr val="tx1"/>
          </a:solidFill>
          <a:latin typeface="Segoe UI Semibold" panose="020B0702040204020203" pitchFamily="34" charset="0"/>
          <a:ea typeface="+mj-ea"/>
          <a:cs typeface="Segoe UI Semibold" panose="020B07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557029C-459B-4FBB-814C-E30207E86B79}"/>
              </a:ext>
            </a:extLst>
          </p:cNvPr>
          <p:cNvSpPr/>
          <p:nvPr/>
        </p:nvSpPr>
        <p:spPr>
          <a:xfrm>
            <a:off x="0" y="1477926"/>
            <a:ext cx="9144000" cy="1701372"/>
          </a:xfrm>
          <a:prstGeom prst="rect">
            <a:avLst/>
          </a:prstGeom>
          <a:solidFill>
            <a:srgbClr val="015943">
              <a:alpha val="1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2F3899-A114-416F-8AE4-24AF5623735D}"/>
              </a:ext>
            </a:extLst>
          </p:cNvPr>
          <p:cNvSpPr>
            <a:spLocks noGrp="1"/>
          </p:cNvSpPr>
          <p:nvPr>
            <p:ph type="ctrTitle"/>
          </p:nvPr>
        </p:nvSpPr>
        <p:spPr>
          <a:xfrm>
            <a:off x="1143000" y="615925"/>
            <a:ext cx="7315200" cy="2387600"/>
          </a:xfrm>
        </p:spPr>
        <p:txBody>
          <a:bodyPr>
            <a:noAutofit/>
          </a:bodyPr>
          <a:lstStyle/>
          <a:p>
            <a:pPr algn="l"/>
            <a:r>
              <a:rPr lang="en-US" sz="3200" dirty="0"/>
              <a:t>NCHRP </a:t>
            </a:r>
            <a:r>
              <a:rPr lang="en-US" sz="3200" dirty="0" smtClean="0"/>
              <a:t>Web-Only Document 262</a:t>
            </a:r>
            <a:endParaRPr lang="en-US" sz="4800" dirty="0"/>
          </a:p>
        </p:txBody>
      </p:sp>
      <p:sp>
        <p:nvSpPr>
          <p:cNvPr id="9" name="Subtitle 8">
            <a:extLst>
              <a:ext uri="{FF2B5EF4-FFF2-40B4-BE49-F238E27FC236}">
                <a16:creationId xmlns:a16="http://schemas.microsoft.com/office/drawing/2014/main" id="{11D42D77-9F71-443C-8E7F-35CEDAFE59AC}"/>
              </a:ext>
            </a:extLst>
          </p:cNvPr>
          <p:cNvSpPr>
            <a:spLocks noGrp="1"/>
          </p:cNvSpPr>
          <p:nvPr>
            <p:ph type="subTitle" idx="1"/>
          </p:nvPr>
        </p:nvSpPr>
        <p:spPr>
          <a:xfrm>
            <a:off x="341142" y="3348819"/>
            <a:ext cx="4842803" cy="3013915"/>
          </a:xfrm>
        </p:spPr>
        <p:txBody>
          <a:bodyPr>
            <a:normAutofit/>
          </a:bodyPr>
          <a:lstStyle/>
          <a:p>
            <a:pPr algn="l">
              <a:spcBef>
                <a:spcPts val="300"/>
              </a:spcBef>
            </a:pPr>
            <a:r>
              <a:rPr lang="en-US" sz="1600" u="sng" dirty="0"/>
              <a:t>Principal Investigators</a:t>
            </a:r>
            <a:r>
              <a:rPr lang="en-US" sz="1600" dirty="0"/>
              <a:t>:</a:t>
            </a:r>
          </a:p>
          <a:p>
            <a:pPr algn="l">
              <a:spcBef>
                <a:spcPts val="300"/>
              </a:spcBef>
            </a:pPr>
            <a:r>
              <a:rPr lang="en-US" sz="1600" dirty="0"/>
              <a:t>Dr. Stephen T. Muench, University of Washington</a:t>
            </a:r>
          </a:p>
          <a:p>
            <a:pPr algn="l">
              <a:spcBef>
                <a:spcPts val="300"/>
              </a:spcBef>
            </a:pPr>
            <a:r>
              <a:rPr lang="en-US" sz="1600" dirty="0"/>
              <a:t>Dr. Giovanni Migliaccio, University of Washington</a:t>
            </a:r>
          </a:p>
          <a:p>
            <a:pPr algn="l">
              <a:spcBef>
                <a:spcPts val="300"/>
              </a:spcBef>
            </a:pPr>
            <a:r>
              <a:rPr lang="en-US" sz="1600" dirty="0"/>
              <a:t>Dr. </a:t>
            </a:r>
            <a:r>
              <a:rPr lang="en-US" sz="1600" dirty="0" err="1"/>
              <a:t>Amlan</a:t>
            </a:r>
            <a:r>
              <a:rPr lang="en-US" sz="1600" dirty="0"/>
              <a:t> Mukherjee, Michigan Technological University</a:t>
            </a:r>
          </a:p>
          <a:p>
            <a:pPr algn="l">
              <a:spcBef>
                <a:spcPts val="300"/>
              </a:spcBef>
            </a:pPr>
            <a:r>
              <a:rPr lang="en-US" sz="1600" dirty="0"/>
              <a:t>Dr. Jeralee Anderson, Greenroads Foundation</a:t>
            </a:r>
          </a:p>
          <a:p>
            <a:pPr algn="l">
              <a:spcBef>
                <a:spcPts val="300"/>
              </a:spcBef>
            </a:pPr>
            <a:r>
              <a:rPr lang="en-US" sz="1600" dirty="0"/>
              <a:t>Dr. Jessica Kaminsky, University of Washington</a:t>
            </a:r>
          </a:p>
          <a:p>
            <a:pPr algn="l">
              <a:spcBef>
                <a:spcPts val="300"/>
              </a:spcBef>
            </a:pPr>
            <a:r>
              <a:rPr lang="en-US" sz="1600" dirty="0"/>
              <a:t>Chaitanya Bhat, Michigan Technological University </a:t>
            </a:r>
          </a:p>
          <a:p>
            <a:pPr algn="l">
              <a:spcBef>
                <a:spcPts val="300"/>
              </a:spcBef>
            </a:pPr>
            <a:r>
              <a:rPr lang="en-US" sz="1600" dirty="0"/>
              <a:t>Milad Zokaei Ashtiani, University of Washington</a:t>
            </a:r>
          </a:p>
          <a:p>
            <a:pPr algn="l">
              <a:spcBef>
                <a:spcPts val="300"/>
              </a:spcBef>
            </a:pPr>
            <a:endParaRPr lang="en-US" sz="1600" dirty="0"/>
          </a:p>
          <a:p>
            <a:pPr algn="l">
              <a:spcBef>
                <a:spcPts val="300"/>
              </a:spcBef>
            </a:pPr>
            <a:endParaRPr lang="en-US" sz="1600" dirty="0"/>
          </a:p>
          <a:p>
            <a:pPr algn="l"/>
            <a:endParaRPr lang="en-US" sz="1600" dirty="0"/>
          </a:p>
        </p:txBody>
      </p:sp>
      <p:sp>
        <p:nvSpPr>
          <p:cNvPr id="3" name="Rectangle 2"/>
          <p:cNvSpPr/>
          <p:nvPr/>
        </p:nvSpPr>
        <p:spPr>
          <a:xfrm>
            <a:off x="5120640" y="3348819"/>
            <a:ext cx="3847514" cy="2677656"/>
          </a:xfrm>
          <a:prstGeom prst="rect">
            <a:avLst/>
          </a:prstGeom>
        </p:spPr>
        <p:txBody>
          <a:bodyPr wrap="square">
            <a:spAutoFit/>
          </a:bodyPr>
          <a:lstStyle/>
          <a:p>
            <a:r>
              <a:rPr lang="en-US" sz="1400" u="sng" dirty="0"/>
              <a:t>Contributing Authors:</a:t>
            </a:r>
          </a:p>
          <a:p>
            <a:r>
              <a:rPr lang="en-US" sz="1400" dirty="0"/>
              <a:t>LTCOL Ryan Howell, USAF</a:t>
            </a:r>
            <a:br>
              <a:rPr lang="en-US" sz="1400" dirty="0"/>
            </a:br>
            <a:r>
              <a:rPr lang="en-US" sz="1400" dirty="0"/>
              <a:t>Bita Astaneh, University of Washington</a:t>
            </a:r>
            <a:br>
              <a:rPr lang="en-US" sz="1400" dirty="0"/>
            </a:br>
            <a:r>
              <a:rPr lang="en-US" sz="1400" dirty="0"/>
              <a:t>James Feracor, University of Washington</a:t>
            </a:r>
            <a:br>
              <a:rPr lang="en-US" sz="1400" dirty="0"/>
            </a:br>
            <a:r>
              <a:rPr lang="en-US" sz="1400" dirty="0"/>
              <a:t>Julian Yamaura, University of Washington</a:t>
            </a:r>
          </a:p>
          <a:p>
            <a:endParaRPr lang="en-US" sz="1400" dirty="0"/>
          </a:p>
          <a:p>
            <a:r>
              <a:rPr lang="en-US" sz="1400" dirty="0"/>
              <a:t>Dhrupad Rupwate, University of Washington</a:t>
            </a:r>
          </a:p>
          <a:p>
            <a:r>
              <a:rPr lang="en-US" sz="1400" dirty="0"/>
              <a:t>Amy Moore, University of Washington</a:t>
            </a:r>
          </a:p>
          <a:p>
            <a:r>
              <a:rPr lang="en-US" sz="1400" dirty="0"/>
              <a:t>Steven Tuttle, University of Washington</a:t>
            </a:r>
          </a:p>
          <a:p>
            <a:r>
              <a:rPr lang="en-US" sz="1400" dirty="0"/>
              <a:t>Yousif </a:t>
            </a:r>
            <a:r>
              <a:rPr lang="en-US" sz="1400" dirty="0" err="1"/>
              <a:t>Almaroof</a:t>
            </a:r>
            <a:r>
              <a:rPr lang="en-US" sz="1400" dirty="0"/>
              <a:t>, University of Washington</a:t>
            </a:r>
          </a:p>
          <a:p>
            <a:r>
              <a:rPr lang="en-US" sz="1400" dirty="0"/>
              <a:t>Rachel Tan, University of Washington</a:t>
            </a:r>
          </a:p>
          <a:p>
            <a:r>
              <a:rPr lang="en-US" sz="1400" dirty="0"/>
              <a:t>Catherine Wang, University of Washington</a:t>
            </a:r>
          </a:p>
        </p:txBody>
      </p:sp>
      <p:sp>
        <p:nvSpPr>
          <p:cNvPr id="5" name="Rounded Rectangle 4"/>
          <p:cNvSpPr/>
          <p:nvPr/>
        </p:nvSpPr>
        <p:spPr>
          <a:xfrm>
            <a:off x="2711547" y="232717"/>
            <a:ext cx="4178105" cy="1069436"/>
          </a:xfrm>
          <a:prstGeom prst="roundRect">
            <a:avLst/>
          </a:prstGeom>
          <a:noFill/>
          <a:ln>
            <a:solidFill>
              <a:srgbClr val="0159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This presentation describes the research effort that led to the Sustainable Highway Construction Guidebook</a:t>
            </a:r>
          </a:p>
        </p:txBody>
      </p:sp>
    </p:spTree>
    <p:extLst>
      <p:ext uri="{BB962C8B-B14F-4D97-AF65-F5344CB8AC3E}">
        <p14:creationId xmlns:p14="http://schemas.microsoft.com/office/powerpoint/2010/main" val="7916772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218B8EF-201D-4BA9-835B-F499C462EF8B}"/>
              </a:ext>
            </a:extLst>
          </p:cNvPr>
          <p:cNvSpPr/>
          <p:nvPr/>
        </p:nvSpPr>
        <p:spPr>
          <a:xfrm>
            <a:off x="161925" y="6485507"/>
            <a:ext cx="1095375"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F5838B9-4A4C-4FF1-8D8F-5275D562A196}"/>
              </a:ext>
            </a:extLst>
          </p:cNvPr>
          <p:cNvSpPr txBox="1"/>
          <p:nvPr/>
        </p:nvSpPr>
        <p:spPr>
          <a:xfrm>
            <a:off x="726514" y="177210"/>
            <a:ext cx="7483524" cy="461665"/>
          </a:xfrm>
          <a:prstGeom prst="rect">
            <a:avLst/>
          </a:prstGeom>
          <a:noFill/>
        </p:spPr>
        <p:txBody>
          <a:bodyPr wrap="none" rtlCol="0">
            <a:spAutoFit/>
          </a:bodyPr>
          <a:lstStyle/>
          <a:p>
            <a:pPr algn="ctr"/>
            <a:r>
              <a:rPr lang="en-US" sz="2400" dirty="0">
                <a:latin typeface="Segoe UI Semibold" panose="020B0702040204020203" pitchFamily="34" charset="0"/>
                <a:cs typeface="Segoe UI Semibold" panose="020B0702040204020203" pitchFamily="34" charset="0"/>
              </a:rPr>
              <a:t>Sustainability and Highway Construction Framework</a:t>
            </a:r>
          </a:p>
        </p:txBody>
      </p:sp>
      <p:pic>
        <p:nvPicPr>
          <p:cNvPr id="5" name="Picture 4">
            <a:extLst>
              <a:ext uri="{FF2B5EF4-FFF2-40B4-BE49-F238E27FC236}">
                <a16:creationId xmlns:a16="http://schemas.microsoft.com/office/drawing/2014/main" id="{04CC8F67-EBEF-402E-B8F4-95730C2534FB}"/>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3116" y="638875"/>
            <a:ext cx="8550319" cy="5906522"/>
          </a:xfrm>
          <a:prstGeom prst="rect">
            <a:avLst/>
          </a:prstGeom>
          <a:noFill/>
          <a:ln>
            <a:noFill/>
          </a:ln>
        </p:spPr>
      </p:pic>
    </p:spTree>
    <p:extLst>
      <p:ext uri="{BB962C8B-B14F-4D97-AF65-F5344CB8AC3E}">
        <p14:creationId xmlns:p14="http://schemas.microsoft.com/office/powerpoint/2010/main" val="12830540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E427E-4826-4B74-923F-46205A733588}"/>
              </a:ext>
            </a:extLst>
          </p:cNvPr>
          <p:cNvSpPr>
            <a:spLocks noGrp="1"/>
          </p:cNvSpPr>
          <p:nvPr>
            <p:ph type="title"/>
          </p:nvPr>
        </p:nvSpPr>
        <p:spPr/>
        <p:txBody>
          <a:bodyPr>
            <a:normAutofit/>
          </a:bodyPr>
          <a:lstStyle/>
          <a:p>
            <a:pPr marL="0" marR="0">
              <a:spcBef>
                <a:spcPts val="0"/>
              </a:spcBef>
              <a:spcAft>
                <a:spcPts val="0"/>
              </a:spcAft>
            </a:pPr>
            <a:r>
              <a:rPr lang="en-US" dirty="0"/>
              <a:t>Survey Findings</a:t>
            </a:r>
          </a:p>
        </p:txBody>
      </p:sp>
      <p:sp>
        <p:nvSpPr>
          <p:cNvPr id="3" name="Content Placeholder 2">
            <a:extLst>
              <a:ext uri="{FF2B5EF4-FFF2-40B4-BE49-F238E27FC236}">
                <a16:creationId xmlns:a16="http://schemas.microsoft.com/office/drawing/2014/main" id="{0495FD9D-D2A5-4884-B56E-FDD26A38DC03}"/>
              </a:ext>
            </a:extLst>
          </p:cNvPr>
          <p:cNvSpPr>
            <a:spLocks noGrp="1"/>
          </p:cNvSpPr>
          <p:nvPr>
            <p:ph idx="1"/>
          </p:nvPr>
        </p:nvSpPr>
        <p:spPr>
          <a:xfrm>
            <a:off x="628650" y="1779014"/>
            <a:ext cx="7886700" cy="4140773"/>
          </a:xfrm>
        </p:spPr>
        <p:txBody>
          <a:bodyPr/>
          <a:lstStyle/>
          <a:p>
            <a:pPr marL="0" indent="0">
              <a:buNone/>
            </a:pPr>
            <a:r>
              <a:rPr lang="en-US" u="sng" dirty="0"/>
              <a:t>Key Findings</a:t>
            </a:r>
          </a:p>
          <a:p>
            <a:r>
              <a:rPr lang="en-US" dirty="0"/>
              <a:t>Identified 57 SCPs</a:t>
            </a:r>
          </a:p>
          <a:p>
            <a:endParaRPr lang="en-US" dirty="0"/>
          </a:p>
        </p:txBody>
      </p:sp>
      <p:graphicFrame>
        <p:nvGraphicFramePr>
          <p:cNvPr id="5" name="Table 4">
            <a:extLst>
              <a:ext uri="{FF2B5EF4-FFF2-40B4-BE49-F238E27FC236}">
                <a16:creationId xmlns:a16="http://schemas.microsoft.com/office/drawing/2014/main" id="{83329D44-8C52-4838-9BC0-02A9C9E70672}"/>
              </a:ext>
            </a:extLst>
          </p:cNvPr>
          <p:cNvGraphicFramePr>
            <a:graphicFrameLocks noGrp="1"/>
          </p:cNvGraphicFramePr>
          <p:nvPr>
            <p:extLst>
              <p:ext uri="{D42A27DB-BD31-4B8C-83A1-F6EECF244321}">
                <p14:modId xmlns:p14="http://schemas.microsoft.com/office/powerpoint/2010/main" val="2709021239"/>
              </p:ext>
            </p:extLst>
          </p:nvPr>
        </p:nvGraphicFramePr>
        <p:xfrm>
          <a:off x="762196" y="3125786"/>
          <a:ext cx="7450121" cy="2948999"/>
        </p:xfrm>
        <a:graphic>
          <a:graphicData uri="http://schemas.openxmlformats.org/drawingml/2006/table">
            <a:tbl>
              <a:tblPr firstRow="1" firstCol="1" bandRow="1">
                <a:tableStyleId>{5940675A-B579-460E-94D1-54222C63F5DA}</a:tableStyleId>
              </a:tblPr>
              <a:tblGrid>
                <a:gridCol w="5795920">
                  <a:extLst>
                    <a:ext uri="{9D8B030D-6E8A-4147-A177-3AD203B41FA5}">
                      <a16:colId xmlns:a16="http://schemas.microsoft.com/office/drawing/2014/main" val="938533206"/>
                    </a:ext>
                  </a:extLst>
                </a:gridCol>
                <a:gridCol w="1654201">
                  <a:extLst>
                    <a:ext uri="{9D8B030D-6E8A-4147-A177-3AD203B41FA5}">
                      <a16:colId xmlns:a16="http://schemas.microsoft.com/office/drawing/2014/main" val="2766262530"/>
                    </a:ext>
                  </a:extLst>
                </a:gridCol>
              </a:tblGrid>
              <a:tr h="292694">
                <a:tc>
                  <a:txBody>
                    <a:bodyPr/>
                    <a:lstStyle/>
                    <a:p>
                      <a:pPr marL="0" marR="0">
                        <a:spcBef>
                          <a:spcPts val="0"/>
                        </a:spcBef>
                        <a:spcAft>
                          <a:spcPts val="0"/>
                        </a:spcAft>
                      </a:pPr>
                      <a:r>
                        <a:rPr lang="en-US" sz="1600" b="1" dirty="0">
                          <a:effectLst/>
                        </a:rPr>
                        <a:t>Descriptor</a:t>
                      </a:r>
                      <a:endParaRPr lang="en-US" sz="1600" b="1" dirty="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spcBef>
                          <a:spcPts val="0"/>
                        </a:spcBef>
                        <a:spcAft>
                          <a:spcPts val="0"/>
                        </a:spcAft>
                      </a:pPr>
                      <a:r>
                        <a:rPr lang="en-US" sz="1600" b="1" dirty="0">
                          <a:effectLst/>
                        </a:rPr>
                        <a:t>Data</a:t>
                      </a:r>
                      <a:endParaRPr lang="en-US" sz="1600" b="1" dirty="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1593875721"/>
                  </a:ext>
                </a:extLst>
              </a:tr>
              <a:tr h="292694">
                <a:tc>
                  <a:txBody>
                    <a:bodyPr/>
                    <a:lstStyle/>
                    <a:p>
                      <a:pPr marL="0" marR="0">
                        <a:spcBef>
                          <a:spcPts val="0"/>
                        </a:spcBef>
                        <a:spcAft>
                          <a:spcPts val="0"/>
                        </a:spcAft>
                      </a:pPr>
                      <a:r>
                        <a:rPr lang="en-US" sz="1600" dirty="0">
                          <a:effectLst/>
                        </a:rPr>
                        <a:t>Total Responses (total number of surveys taken, complete or not)</a:t>
                      </a:r>
                      <a:endParaRPr lang="en-US" sz="1600" dirty="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spcBef>
                          <a:spcPts val="0"/>
                        </a:spcBef>
                        <a:spcAft>
                          <a:spcPts val="0"/>
                        </a:spcAft>
                      </a:pPr>
                      <a:r>
                        <a:rPr lang="en-US" sz="1600">
                          <a:effectLst/>
                        </a:rPr>
                        <a:t>367</a:t>
                      </a:r>
                      <a:endParaRPr lang="en-US" sz="160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267667801"/>
                  </a:ext>
                </a:extLst>
              </a:tr>
              <a:tr h="292694">
                <a:tc>
                  <a:txBody>
                    <a:bodyPr/>
                    <a:lstStyle/>
                    <a:p>
                      <a:pPr marL="0" marR="0">
                        <a:spcBef>
                          <a:spcPts val="0"/>
                        </a:spcBef>
                        <a:spcAft>
                          <a:spcPts val="0"/>
                        </a:spcAft>
                      </a:pPr>
                      <a:r>
                        <a:rPr lang="en-US" sz="1600" dirty="0">
                          <a:effectLst/>
                        </a:rPr>
                        <a:t>Completed surveys (number of surveys completely filled out) </a:t>
                      </a:r>
                      <a:endParaRPr lang="en-US" sz="1600" dirty="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spcBef>
                          <a:spcPts val="0"/>
                        </a:spcBef>
                        <a:spcAft>
                          <a:spcPts val="0"/>
                        </a:spcAft>
                      </a:pPr>
                      <a:r>
                        <a:rPr lang="en-US" sz="1600">
                          <a:effectLst/>
                        </a:rPr>
                        <a:t>141</a:t>
                      </a:r>
                      <a:endParaRPr lang="en-US" sz="160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3541515663"/>
                  </a:ext>
                </a:extLst>
              </a:tr>
              <a:tr h="585389">
                <a:tc>
                  <a:txBody>
                    <a:bodyPr/>
                    <a:lstStyle/>
                    <a:p>
                      <a:pPr marL="0" marR="0">
                        <a:spcBef>
                          <a:spcPts val="0"/>
                        </a:spcBef>
                        <a:spcAft>
                          <a:spcPts val="0"/>
                        </a:spcAft>
                      </a:pPr>
                      <a:r>
                        <a:rPr lang="en-US" sz="1600">
                          <a:effectLst/>
                        </a:rPr>
                        <a:t>Partial completions (number of surveys that were not completely filled out but still used in the analysis of survey results)</a:t>
                      </a:r>
                      <a:endParaRPr lang="en-US" sz="16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spcBef>
                          <a:spcPts val="0"/>
                        </a:spcBef>
                        <a:spcAft>
                          <a:spcPts val="0"/>
                        </a:spcAft>
                      </a:pPr>
                      <a:r>
                        <a:rPr lang="en-US" sz="1600" dirty="0">
                          <a:effectLst/>
                        </a:rPr>
                        <a:t>226</a:t>
                      </a:r>
                      <a:endParaRPr lang="en-US" sz="1600" dirty="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775216683"/>
                  </a:ext>
                </a:extLst>
              </a:tr>
              <a:tr h="314752">
                <a:tc>
                  <a:txBody>
                    <a:bodyPr/>
                    <a:lstStyle/>
                    <a:p>
                      <a:pPr marL="0" marR="0">
                        <a:spcBef>
                          <a:spcPts val="0"/>
                        </a:spcBef>
                        <a:spcAft>
                          <a:spcPts val="0"/>
                        </a:spcAft>
                      </a:pPr>
                      <a:r>
                        <a:rPr lang="en-US" sz="1600" dirty="0">
                          <a:effectLst/>
                        </a:rPr>
                        <a:t>Availability (when the survey is available to be taken)   </a:t>
                      </a:r>
                      <a:endParaRPr lang="en-US" sz="1600" dirty="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spcBef>
                          <a:spcPts val="0"/>
                        </a:spcBef>
                        <a:spcAft>
                          <a:spcPts val="0"/>
                        </a:spcAft>
                      </a:pPr>
                      <a:r>
                        <a:rPr lang="en-US" sz="1600" dirty="0">
                          <a:effectLst/>
                        </a:rPr>
                        <a:t>3/9/17 – 5/10/17</a:t>
                      </a:r>
                      <a:endParaRPr lang="en-US" sz="1600" dirty="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4254000078"/>
                  </a:ext>
                </a:extLst>
              </a:tr>
              <a:tr h="292694">
                <a:tc>
                  <a:txBody>
                    <a:bodyPr/>
                    <a:lstStyle/>
                    <a:p>
                      <a:pPr marL="0" marR="0">
                        <a:spcBef>
                          <a:spcPts val="0"/>
                        </a:spcBef>
                        <a:spcAft>
                          <a:spcPts val="0"/>
                        </a:spcAft>
                      </a:pPr>
                      <a:r>
                        <a:rPr lang="en-US" sz="1600">
                          <a:effectLst/>
                        </a:rPr>
                        <a:t>Average response rate per day</a:t>
                      </a:r>
                      <a:endParaRPr lang="en-US" sz="16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spcBef>
                          <a:spcPts val="0"/>
                        </a:spcBef>
                        <a:spcAft>
                          <a:spcPts val="0"/>
                        </a:spcAft>
                      </a:pPr>
                      <a:r>
                        <a:rPr lang="en-US" sz="1600">
                          <a:effectLst/>
                        </a:rPr>
                        <a:t>5.94/day</a:t>
                      </a:r>
                      <a:endParaRPr lang="en-US" sz="160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1304266787"/>
                  </a:ext>
                </a:extLst>
              </a:tr>
              <a:tr h="292694">
                <a:tc>
                  <a:txBody>
                    <a:bodyPr/>
                    <a:lstStyle/>
                    <a:p>
                      <a:pPr marL="0" marR="0">
                        <a:spcBef>
                          <a:spcPts val="0"/>
                        </a:spcBef>
                        <a:spcAft>
                          <a:spcPts val="0"/>
                        </a:spcAft>
                      </a:pPr>
                      <a:r>
                        <a:rPr lang="en-US" sz="1600">
                          <a:effectLst/>
                        </a:rPr>
                        <a:t>Agreed to be contacted for interviews and workshop participation</a:t>
                      </a:r>
                      <a:endParaRPr lang="en-US" sz="16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spcBef>
                          <a:spcPts val="0"/>
                        </a:spcBef>
                        <a:spcAft>
                          <a:spcPts val="0"/>
                        </a:spcAft>
                      </a:pPr>
                      <a:r>
                        <a:rPr lang="en-US" sz="1600" dirty="0">
                          <a:effectLst/>
                        </a:rPr>
                        <a:t>124 (34%)</a:t>
                      </a:r>
                      <a:endParaRPr lang="en-US" sz="1600" dirty="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2503597014"/>
                  </a:ext>
                </a:extLst>
              </a:tr>
              <a:tr h="292694">
                <a:tc>
                  <a:txBody>
                    <a:bodyPr/>
                    <a:lstStyle/>
                    <a:p>
                      <a:pPr marL="0" marR="0">
                        <a:spcBef>
                          <a:spcPts val="0"/>
                        </a:spcBef>
                        <a:spcAft>
                          <a:spcPts val="0"/>
                        </a:spcAft>
                      </a:pPr>
                      <a:r>
                        <a:rPr lang="en-US" sz="1600" dirty="0">
                          <a:effectLst/>
                        </a:rPr>
                        <a:t>Mean and Median time to complete survey (367 respondents)</a:t>
                      </a:r>
                      <a:endParaRPr lang="en-US" sz="1600" dirty="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spcBef>
                          <a:spcPts val="0"/>
                        </a:spcBef>
                        <a:spcAft>
                          <a:spcPts val="0"/>
                        </a:spcAft>
                      </a:pPr>
                      <a:r>
                        <a:rPr lang="en-US" sz="1600">
                          <a:effectLst/>
                        </a:rPr>
                        <a:t>23 min / 5 min</a:t>
                      </a:r>
                      <a:endParaRPr lang="en-US" sz="160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2253477321"/>
                  </a:ext>
                </a:extLst>
              </a:tr>
              <a:tr h="292694">
                <a:tc>
                  <a:txBody>
                    <a:bodyPr/>
                    <a:lstStyle/>
                    <a:p>
                      <a:pPr marL="0" marR="0">
                        <a:spcBef>
                          <a:spcPts val="0"/>
                        </a:spcBef>
                        <a:spcAft>
                          <a:spcPts val="0"/>
                        </a:spcAft>
                      </a:pPr>
                      <a:r>
                        <a:rPr lang="en-US" sz="1600">
                          <a:effectLst/>
                        </a:rPr>
                        <a:t>Best estimate of time to take entire survey</a:t>
                      </a:r>
                      <a:endParaRPr lang="en-US" sz="16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spcBef>
                          <a:spcPts val="0"/>
                        </a:spcBef>
                        <a:spcAft>
                          <a:spcPts val="0"/>
                        </a:spcAft>
                      </a:pPr>
                      <a:r>
                        <a:rPr lang="en-US" sz="1600" dirty="0">
                          <a:effectLst/>
                        </a:rPr>
                        <a:t>8-10 minutes</a:t>
                      </a:r>
                      <a:endParaRPr lang="en-US" sz="1600" dirty="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3041141766"/>
                  </a:ext>
                </a:extLst>
              </a:tr>
            </a:tbl>
          </a:graphicData>
        </a:graphic>
      </p:graphicFrame>
      <p:sp>
        <p:nvSpPr>
          <p:cNvPr id="6" name="TextBox 5">
            <a:extLst>
              <a:ext uri="{FF2B5EF4-FFF2-40B4-BE49-F238E27FC236}">
                <a16:creationId xmlns:a16="http://schemas.microsoft.com/office/drawing/2014/main" id="{2894F00A-43FC-4C3B-88B1-60F23E15FE9B}"/>
              </a:ext>
            </a:extLst>
          </p:cNvPr>
          <p:cNvSpPr txBox="1"/>
          <p:nvPr/>
        </p:nvSpPr>
        <p:spPr>
          <a:xfrm>
            <a:off x="3285741" y="2756454"/>
            <a:ext cx="2403030" cy="369332"/>
          </a:xfrm>
          <a:prstGeom prst="rect">
            <a:avLst/>
          </a:prstGeom>
          <a:noFill/>
        </p:spPr>
        <p:txBody>
          <a:bodyPr wrap="none" rtlCol="0">
            <a:spAutoFit/>
          </a:bodyPr>
          <a:lstStyle/>
          <a:p>
            <a:r>
              <a:rPr lang="en-US" dirty="0"/>
              <a:t>Survey Descriptive Data</a:t>
            </a:r>
          </a:p>
        </p:txBody>
      </p:sp>
    </p:spTree>
    <p:extLst>
      <p:ext uri="{BB962C8B-B14F-4D97-AF65-F5344CB8AC3E}">
        <p14:creationId xmlns:p14="http://schemas.microsoft.com/office/powerpoint/2010/main" val="13378325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70EE2D-99C5-4CB1-B28D-16E7AABA3BCD}"/>
              </a:ext>
            </a:extLst>
          </p:cNvPr>
          <p:cNvPicPr/>
          <p:nvPr/>
        </p:nvPicPr>
        <p:blipFill rotWithShape="1">
          <a:blip r:embed="rId3" cstate="print">
            <a:extLst>
              <a:ext uri="{28A0092B-C50C-407E-A947-70E740481C1C}">
                <a14:useLocalDpi xmlns:a14="http://schemas.microsoft.com/office/drawing/2010/main"/>
              </a:ext>
            </a:extLst>
          </a:blip>
          <a:srcRect/>
          <a:stretch/>
        </p:blipFill>
        <p:spPr>
          <a:xfrm>
            <a:off x="154245" y="470781"/>
            <a:ext cx="5558155" cy="2565054"/>
          </a:xfrm>
          <a:prstGeom prst="rect">
            <a:avLst/>
          </a:prstGeom>
        </p:spPr>
      </p:pic>
      <p:sp>
        <p:nvSpPr>
          <p:cNvPr id="3" name="TextBox 2">
            <a:extLst>
              <a:ext uri="{FF2B5EF4-FFF2-40B4-BE49-F238E27FC236}">
                <a16:creationId xmlns:a16="http://schemas.microsoft.com/office/drawing/2014/main" id="{9F5328D2-63CB-47FD-BC00-A4DD6C701783}"/>
              </a:ext>
            </a:extLst>
          </p:cNvPr>
          <p:cNvSpPr txBox="1"/>
          <p:nvPr/>
        </p:nvSpPr>
        <p:spPr>
          <a:xfrm>
            <a:off x="6295582" y="1863367"/>
            <a:ext cx="2462725" cy="1077218"/>
          </a:xfrm>
          <a:prstGeom prst="rect">
            <a:avLst/>
          </a:prstGeom>
          <a:noFill/>
        </p:spPr>
        <p:txBody>
          <a:bodyPr wrap="none" rtlCol="0">
            <a:spAutoFit/>
          </a:bodyPr>
          <a:lstStyle/>
          <a:p>
            <a:pPr algn="ctr"/>
            <a:r>
              <a:rPr lang="en-US" sz="3200" dirty="0"/>
              <a:t>Respondent </a:t>
            </a:r>
          </a:p>
          <a:p>
            <a:pPr algn="ctr"/>
            <a:r>
              <a:rPr lang="en-US" sz="3200" dirty="0"/>
              <a:t>Organizations</a:t>
            </a:r>
          </a:p>
        </p:txBody>
      </p:sp>
      <p:pic>
        <p:nvPicPr>
          <p:cNvPr id="4" name="Picture 3">
            <a:extLst>
              <a:ext uri="{FF2B5EF4-FFF2-40B4-BE49-F238E27FC236}">
                <a16:creationId xmlns:a16="http://schemas.microsoft.com/office/drawing/2014/main" id="{D966DCE4-534B-4028-A55E-AA01C5951976}"/>
              </a:ext>
            </a:extLst>
          </p:cNvPr>
          <p:cNvPicPr/>
          <p:nvPr/>
        </p:nvPicPr>
        <p:blipFill rotWithShape="1">
          <a:blip r:embed="rId4" cstate="print">
            <a:extLst>
              <a:ext uri="{28A0092B-C50C-407E-A947-70E740481C1C}">
                <a14:useLocalDpi xmlns:a14="http://schemas.microsoft.com/office/drawing/2010/main"/>
              </a:ext>
            </a:extLst>
          </a:blip>
          <a:srcRect/>
          <a:stretch/>
        </p:blipFill>
        <p:spPr bwMode="auto">
          <a:xfrm>
            <a:off x="154245" y="2940585"/>
            <a:ext cx="5943600" cy="3524250"/>
          </a:xfrm>
          <a:prstGeom prst="rect">
            <a:avLst/>
          </a:prstGeom>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319879A2-0362-487E-B8CD-5929C628C750}"/>
              </a:ext>
            </a:extLst>
          </p:cNvPr>
          <p:cNvSpPr txBox="1"/>
          <p:nvPr/>
        </p:nvSpPr>
        <p:spPr>
          <a:xfrm>
            <a:off x="6226653" y="4080954"/>
            <a:ext cx="2600585" cy="1077218"/>
          </a:xfrm>
          <a:prstGeom prst="rect">
            <a:avLst/>
          </a:prstGeom>
          <a:noFill/>
        </p:spPr>
        <p:txBody>
          <a:bodyPr wrap="none" rtlCol="0">
            <a:spAutoFit/>
          </a:bodyPr>
          <a:lstStyle/>
          <a:p>
            <a:pPr algn="ctr"/>
            <a:r>
              <a:rPr lang="en-US" sz="3200" dirty="0"/>
              <a:t>Respondent </a:t>
            </a:r>
          </a:p>
          <a:p>
            <a:pPr algn="ctr"/>
            <a:r>
              <a:rPr lang="en-US" sz="3200" dirty="0"/>
              <a:t>Job Categories</a:t>
            </a:r>
          </a:p>
        </p:txBody>
      </p:sp>
      <p:sp>
        <p:nvSpPr>
          <p:cNvPr id="6" name="Title 5">
            <a:extLst>
              <a:ext uri="{FF2B5EF4-FFF2-40B4-BE49-F238E27FC236}">
                <a16:creationId xmlns:a16="http://schemas.microsoft.com/office/drawing/2014/main" id="{B18E84FD-2E10-498A-ACA4-54E3D90BFEBE}"/>
              </a:ext>
            </a:extLst>
          </p:cNvPr>
          <p:cNvSpPr>
            <a:spLocks noGrp="1"/>
          </p:cNvSpPr>
          <p:nvPr>
            <p:ph type="title"/>
          </p:nvPr>
        </p:nvSpPr>
        <p:spPr>
          <a:xfrm>
            <a:off x="5958383" y="306050"/>
            <a:ext cx="2958353" cy="1325563"/>
          </a:xfrm>
        </p:spPr>
        <p:txBody>
          <a:bodyPr/>
          <a:lstStyle/>
          <a:p>
            <a:pPr algn="ctr"/>
            <a:r>
              <a:rPr lang="en-US" dirty="0"/>
              <a:t>About the </a:t>
            </a:r>
            <a:br>
              <a:rPr lang="en-US" dirty="0"/>
            </a:br>
            <a:r>
              <a:rPr lang="en-US" dirty="0"/>
              <a:t>Survey</a:t>
            </a:r>
          </a:p>
        </p:txBody>
      </p:sp>
    </p:spTree>
    <p:extLst>
      <p:ext uri="{BB962C8B-B14F-4D97-AF65-F5344CB8AC3E}">
        <p14:creationId xmlns:p14="http://schemas.microsoft.com/office/powerpoint/2010/main" val="42778462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6FA2147-82D8-4B45-8175-68331958EF6D}"/>
              </a:ext>
            </a:extLst>
          </p:cNvPr>
          <p:cNvPicPr/>
          <p:nvPr/>
        </p:nvPicPr>
        <p:blipFill>
          <a:blip r:embed="rId3"/>
          <a:stretch>
            <a:fillRect/>
          </a:stretch>
        </p:blipFill>
        <p:spPr>
          <a:xfrm>
            <a:off x="89214" y="1894249"/>
            <a:ext cx="5943600" cy="4883150"/>
          </a:xfrm>
          <a:prstGeom prst="rect">
            <a:avLst/>
          </a:prstGeom>
        </p:spPr>
      </p:pic>
      <p:pic>
        <p:nvPicPr>
          <p:cNvPr id="3" name="Picture 2">
            <a:extLst>
              <a:ext uri="{FF2B5EF4-FFF2-40B4-BE49-F238E27FC236}">
                <a16:creationId xmlns:a16="http://schemas.microsoft.com/office/drawing/2014/main" id="{F820EFB0-618F-43C7-B936-E1ED4EEFD18D}"/>
              </a:ext>
            </a:extLst>
          </p:cNvPr>
          <p:cNvPicPr/>
          <p:nvPr/>
        </p:nvPicPr>
        <p:blipFill rotWithShape="1">
          <a:blip r:embed="rId4" cstate="print">
            <a:extLst>
              <a:ext uri="{28A0092B-C50C-407E-A947-70E740481C1C}">
                <a14:useLocalDpi xmlns:a14="http://schemas.microsoft.com/office/drawing/2010/main"/>
              </a:ext>
            </a:extLst>
          </a:blip>
          <a:srcRect/>
          <a:stretch/>
        </p:blipFill>
        <p:spPr bwMode="auto">
          <a:xfrm>
            <a:off x="1448554" y="90535"/>
            <a:ext cx="2960974" cy="1765614"/>
          </a:xfrm>
          <a:prstGeom prst="rect">
            <a:avLst/>
          </a:prstGeom>
          <a:ln>
            <a:noFill/>
          </a:ln>
          <a:extLst>
            <a:ext uri="{53640926-AAD7-44D8-BBD7-CCE9431645EC}">
              <a14:shadowObscured xmlns:a14="http://schemas.microsoft.com/office/drawing/2010/main"/>
            </a:ext>
          </a:extLst>
        </p:spPr>
      </p:pic>
      <p:sp>
        <p:nvSpPr>
          <p:cNvPr id="4" name="TextBox 3">
            <a:extLst>
              <a:ext uri="{FF2B5EF4-FFF2-40B4-BE49-F238E27FC236}">
                <a16:creationId xmlns:a16="http://schemas.microsoft.com/office/drawing/2014/main" id="{73ED029A-9283-47A0-8C8F-647711B45D89}"/>
              </a:ext>
            </a:extLst>
          </p:cNvPr>
          <p:cNvSpPr txBox="1"/>
          <p:nvPr/>
        </p:nvSpPr>
        <p:spPr>
          <a:xfrm>
            <a:off x="6500293" y="2843982"/>
            <a:ext cx="2090252" cy="1077218"/>
          </a:xfrm>
          <a:prstGeom prst="rect">
            <a:avLst/>
          </a:prstGeom>
          <a:noFill/>
        </p:spPr>
        <p:txBody>
          <a:bodyPr wrap="none" rtlCol="0">
            <a:spAutoFit/>
          </a:bodyPr>
          <a:lstStyle/>
          <a:p>
            <a:pPr algn="ctr"/>
            <a:r>
              <a:rPr lang="en-US" sz="3200" dirty="0"/>
              <a:t>Geographic</a:t>
            </a:r>
          </a:p>
          <a:p>
            <a:pPr algn="ctr"/>
            <a:r>
              <a:rPr lang="en-US" sz="3200" dirty="0"/>
              <a:t>Diversity</a:t>
            </a:r>
          </a:p>
        </p:txBody>
      </p:sp>
      <p:sp>
        <p:nvSpPr>
          <p:cNvPr id="5" name="Title 5">
            <a:extLst>
              <a:ext uri="{FF2B5EF4-FFF2-40B4-BE49-F238E27FC236}">
                <a16:creationId xmlns:a16="http://schemas.microsoft.com/office/drawing/2014/main" id="{CD8B0CD3-D085-47A3-A8AC-CEEE445460CE}"/>
              </a:ext>
            </a:extLst>
          </p:cNvPr>
          <p:cNvSpPr txBox="1">
            <a:spLocks/>
          </p:cNvSpPr>
          <p:nvPr/>
        </p:nvSpPr>
        <p:spPr>
          <a:xfrm>
            <a:off x="5958383" y="306050"/>
            <a:ext cx="2958353"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Segoe UI Semibold" panose="020B0702040204020203" pitchFamily="34" charset="0"/>
                <a:ea typeface="+mj-ea"/>
                <a:cs typeface="Segoe UI Semibold" panose="020B0702040204020203" pitchFamily="34" charset="0"/>
              </a:defRPr>
            </a:lvl1pPr>
          </a:lstStyle>
          <a:p>
            <a:pPr algn="ctr"/>
            <a:r>
              <a:rPr lang="en-US"/>
              <a:t>About the </a:t>
            </a:r>
            <a:br>
              <a:rPr lang="en-US"/>
            </a:br>
            <a:r>
              <a:rPr lang="en-US"/>
              <a:t>Survey</a:t>
            </a:r>
            <a:endParaRPr lang="en-US" dirty="0"/>
          </a:p>
        </p:txBody>
      </p:sp>
    </p:spTree>
    <p:extLst>
      <p:ext uri="{BB962C8B-B14F-4D97-AF65-F5344CB8AC3E}">
        <p14:creationId xmlns:p14="http://schemas.microsoft.com/office/powerpoint/2010/main" val="9759786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02E65-0FD3-4BA8-899A-08A930BAC678}"/>
              </a:ext>
            </a:extLst>
          </p:cNvPr>
          <p:cNvSpPr>
            <a:spLocks noGrp="1"/>
          </p:cNvSpPr>
          <p:nvPr>
            <p:ph type="title"/>
          </p:nvPr>
        </p:nvSpPr>
        <p:spPr/>
        <p:txBody>
          <a:bodyPr>
            <a:noAutofit/>
          </a:bodyPr>
          <a:lstStyle/>
          <a:p>
            <a:r>
              <a:rPr lang="en-US" sz="3600" dirty="0"/>
              <a:t>State-of-Practice Finding:</a:t>
            </a:r>
            <a:br>
              <a:rPr lang="en-US" sz="3600" dirty="0"/>
            </a:br>
            <a:r>
              <a:rPr lang="en-US" sz="2400" dirty="0"/>
              <a:t>Respondent views on sustainability emphasize durability/endurance and reduced consumption. </a:t>
            </a:r>
            <a:endParaRPr lang="en-US" sz="3600" dirty="0"/>
          </a:p>
        </p:txBody>
      </p:sp>
      <p:sp>
        <p:nvSpPr>
          <p:cNvPr id="3" name="Content Placeholder 2">
            <a:extLst>
              <a:ext uri="{FF2B5EF4-FFF2-40B4-BE49-F238E27FC236}">
                <a16:creationId xmlns:a16="http://schemas.microsoft.com/office/drawing/2014/main" id="{E1C58291-1B2C-4974-8B35-9E897E93947B}"/>
              </a:ext>
            </a:extLst>
          </p:cNvPr>
          <p:cNvSpPr>
            <a:spLocks noGrp="1"/>
          </p:cNvSpPr>
          <p:nvPr>
            <p:ph idx="1"/>
          </p:nvPr>
        </p:nvSpPr>
        <p:spPr>
          <a:xfrm>
            <a:off x="628650" y="2381061"/>
            <a:ext cx="7886700" cy="3795902"/>
          </a:xfrm>
        </p:spPr>
        <p:txBody>
          <a:bodyPr/>
          <a:lstStyle/>
          <a:p>
            <a:r>
              <a:rPr lang="en-US" dirty="0"/>
              <a:t>182 responses</a:t>
            </a:r>
          </a:p>
          <a:p>
            <a:pPr lvl="1"/>
            <a:r>
              <a:rPr lang="en-US" dirty="0"/>
              <a:t>26: specifically mention reduced consumption</a:t>
            </a:r>
          </a:p>
          <a:p>
            <a:pPr lvl="1"/>
            <a:r>
              <a:rPr lang="en-US" dirty="0"/>
              <a:t>57: durability and endurance concepts</a:t>
            </a:r>
          </a:p>
          <a:p>
            <a:pPr lvl="1"/>
            <a:r>
              <a:rPr lang="en-US" dirty="0"/>
              <a:t>5: referred only to sustainability of infrastructure assets</a:t>
            </a:r>
          </a:p>
          <a:p>
            <a:r>
              <a:rPr lang="en-US" dirty="0"/>
              <a:t>Impacts of highway projects generally viewed as negative and something to be minimized</a:t>
            </a:r>
          </a:p>
          <a:p>
            <a:pPr lvl="1"/>
            <a:endParaRPr lang="en-US" dirty="0"/>
          </a:p>
        </p:txBody>
      </p:sp>
    </p:spTree>
    <p:extLst>
      <p:ext uri="{BB962C8B-B14F-4D97-AF65-F5344CB8AC3E}">
        <p14:creationId xmlns:p14="http://schemas.microsoft.com/office/powerpoint/2010/main" val="22850891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EAF5465-E9C3-43DE-B3A7-02BD7244993A}"/>
              </a:ext>
            </a:extLst>
          </p:cNvPr>
          <p:cNvSpPr>
            <a:spLocks noGrp="1"/>
          </p:cNvSpPr>
          <p:nvPr>
            <p:ph type="title"/>
          </p:nvPr>
        </p:nvSpPr>
        <p:spPr/>
        <p:txBody>
          <a:bodyPr>
            <a:normAutofit fontScale="90000"/>
          </a:bodyPr>
          <a:lstStyle/>
          <a:p>
            <a:r>
              <a:rPr lang="en-US" dirty="0"/>
              <a:t>State-of-Practice Finding:</a:t>
            </a:r>
            <a:br>
              <a:rPr lang="en-US" dirty="0"/>
            </a:br>
            <a:r>
              <a:rPr lang="en-US" sz="2700" dirty="0"/>
              <a:t>Most respondents said sustainability was a core value of their organization. </a:t>
            </a:r>
            <a:endParaRPr lang="en-US" dirty="0"/>
          </a:p>
        </p:txBody>
      </p:sp>
      <p:pic>
        <p:nvPicPr>
          <p:cNvPr id="5" name="Picture 4">
            <a:extLst>
              <a:ext uri="{FF2B5EF4-FFF2-40B4-BE49-F238E27FC236}">
                <a16:creationId xmlns:a16="http://schemas.microsoft.com/office/drawing/2014/main" id="{E6B86B24-9F7D-4968-86DC-2BFB3B200A2C}"/>
              </a:ext>
            </a:extLst>
          </p:cNvPr>
          <p:cNvPicPr/>
          <p:nvPr/>
        </p:nvPicPr>
        <p:blipFill>
          <a:blip r:embed="rId3"/>
          <a:stretch>
            <a:fillRect/>
          </a:stretch>
        </p:blipFill>
        <p:spPr>
          <a:xfrm>
            <a:off x="3567065" y="1801640"/>
            <a:ext cx="5056926" cy="4966310"/>
          </a:xfrm>
          <a:prstGeom prst="rect">
            <a:avLst/>
          </a:prstGeom>
        </p:spPr>
      </p:pic>
      <p:sp>
        <p:nvSpPr>
          <p:cNvPr id="6" name="Rectangle 5">
            <a:extLst>
              <a:ext uri="{FF2B5EF4-FFF2-40B4-BE49-F238E27FC236}">
                <a16:creationId xmlns:a16="http://schemas.microsoft.com/office/drawing/2014/main" id="{BAD5A9D3-22A5-4883-A74D-0DA4F50B3BC4}"/>
              </a:ext>
            </a:extLst>
          </p:cNvPr>
          <p:cNvSpPr/>
          <p:nvPr/>
        </p:nvSpPr>
        <p:spPr>
          <a:xfrm>
            <a:off x="320865" y="2337777"/>
            <a:ext cx="4066718" cy="1569660"/>
          </a:xfrm>
          <a:prstGeom prst="rect">
            <a:avLst/>
          </a:prstGeom>
        </p:spPr>
        <p:txBody>
          <a:bodyPr wrap="square">
            <a:spAutoFit/>
          </a:bodyPr>
          <a:lstStyle/>
          <a:p>
            <a:r>
              <a:rPr lang="en-US" sz="2400" dirty="0">
                <a:latin typeface="Calibri" panose="020F0502020204030204" pitchFamily="34" charset="0"/>
                <a:ea typeface="Calibri" panose="020F0502020204030204" pitchFamily="34" charset="0"/>
                <a:cs typeface="Times New Roman" panose="02020603050405020304" pitchFamily="18" charset="0"/>
              </a:rPr>
              <a:t>Respondents’ level of agreement with the statement “Sustainability is a core value of my organization/company.”</a:t>
            </a:r>
            <a:endParaRPr lang="en-US" sz="2400" dirty="0"/>
          </a:p>
        </p:txBody>
      </p:sp>
    </p:spTree>
    <p:extLst>
      <p:ext uri="{BB962C8B-B14F-4D97-AF65-F5344CB8AC3E}">
        <p14:creationId xmlns:p14="http://schemas.microsoft.com/office/powerpoint/2010/main" val="5867083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5DEFA-CC69-42B9-96BF-7AFFBF374007}"/>
              </a:ext>
            </a:extLst>
          </p:cNvPr>
          <p:cNvSpPr>
            <a:spLocks noGrp="1"/>
          </p:cNvSpPr>
          <p:nvPr>
            <p:ph type="title"/>
          </p:nvPr>
        </p:nvSpPr>
        <p:spPr/>
        <p:txBody>
          <a:bodyPr>
            <a:normAutofit fontScale="90000"/>
          </a:bodyPr>
          <a:lstStyle/>
          <a:p>
            <a:r>
              <a:rPr lang="en-US" dirty="0"/>
              <a:t>State-of-Practice Finding:</a:t>
            </a:r>
            <a:br>
              <a:rPr lang="en-US" dirty="0"/>
            </a:br>
            <a:r>
              <a:rPr lang="en-US" sz="2700" dirty="0"/>
              <a:t>Motivations for doing sustainability are more about cost than environment. </a:t>
            </a:r>
            <a:endParaRPr lang="en-US" dirty="0"/>
          </a:p>
        </p:txBody>
      </p:sp>
      <p:pic>
        <p:nvPicPr>
          <p:cNvPr id="3" name="Picture 2">
            <a:extLst>
              <a:ext uri="{FF2B5EF4-FFF2-40B4-BE49-F238E27FC236}">
                <a16:creationId xmlns:a16="http://schemas.microsoft.com/office/drawing/2014/main" id="{B66E20F8-0EBF-4258-87E3-24C8EF9693A9}"/>
              </a:ext>
            </a:extLst>
          </p:cNvPr>
          <p:cNvPicPr/>
          <p:nvPr/>
        </p:nvPicPr>
        <p:blipFill>
          <a:blip r:embed="rId3"/>
          <a:stretch>
            <a:fillRect/>
          </a:stretch>
        </p:blipFill>
        <p:spPr>
          <a:xfrm>
            <a:off x="506993" y="2020030"/>
            <a:ext cx="7579986" cy="4244968"/>
          </a:xfrm>
          <a:prstGeom prst="rect">
            <a:avLst/>
          </a:prstGeom>
        </p:spPr>
      </p:pic>
    </p:spTree>
    <p:extLst>
      <p:ext uri="{BB962C8B-B14F-4D97-AF65-F5344CB8AC3E}">
        <p14:creationId xmlns:p14="http://schemas.microsoft.com/office/powerpoint/2010/main" val="22579866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8FBAE9E3-4B56-4DE9-BCF0-9284499CAADF}"/>
              </a:ext>
            </a:extLst>
          </p:cNvPr>
          <p:cNvGraphicFramePr>
            <a:graphicFrameLocks noGrp="1"/>
          </p:cNvGraphicFramePr>
          <p:nvPr>
            <p:extLst/>
          </p:nvPr>
        </p:nvGraphicFramePr>
        <p:xfrm>
          <a:off x="744447" y="679314"/>
          <a:ext cx="7792724" cy="5760720"/>
        </p:xfrm>
        <a:graphic>
          <a:graphicData uri="http://schemas.openxmlformats.org/drawingml/2006/table">
            <a:tbl>
              <a:tblPr firstRow="1" firstCol="1" bandRow="1">
                <a:tableStyleId>{5940675A-B579-460E-94D1-54222C63F5DA}</a:tableStyleId>
              </a:tblPr>
              <a:tblGrid>
                <a:gridCol w="1059415">
                  <a:extLst>
                    <a:ext uri="{9D8B030D-6E8A-4147-A177-3AD203B41FA5}">
                      <a16:colId xmlns:a16="http://schemas.microsoft.com/office/drawing/2014/main" val="1572061538"/>
                    </a:ext>
                  </a:extLst>
                </a:gridCol>
                <a:gridCol w="2909455">
                  <a:extLst>
                    <a:ext uri="{9D8B030D-6E8A-4147-A177-3AD203B41FA5}">
                      <a16:colId xmlns:a16="http://schemas.microsoft.com/office/drawing/2014/main" val="1394557720"/>
                    </a:ext>
                  </a:extLst>
                </a:gridCol>
                <a:gridCol w="507076">
                  <a:extLst>
                    <a:ext uri="{9D8B030D-6E8A-4147-A177-3AD203B41FA5}">
                      <a16:colId xmlns:a16="http://schemas.microsoft.com/office/drawing/2014/main" val="95458343"/>
                    </a:ext>
                  </a:extLst>
                </a:gridCol>
                <a:gridCol w="581891">
                  <a:extLst>
                    <a:ext uri="{9D8B030D-6E8A-4147-A177-3AD203B41FA5}">
                      <a16:colId xmlns:a16="http://schemas.microsoft.com/office/drawing/2014/main" val="86255441"/>
                    </a:ext>
                  </a:extLst>
                </a:gridCol>
                <a:gridCol w="1238596">
                  <a:extLst>
                    <a:ext uri="{9D8B030D-6E8A-4147-A177-3AD203B41FA5}">
                      <a16:colId xmlns:a16="http://schemas.microsoft.com/office/drawing/2014/main" val="685174367"/>
                    </a:ext>
                  </a:extLst>
                </a:gridCol>
                <a:gridCol w="897775">
                  <a:extLst>
                    <a:ext uri="{9D8B030D-6E8A-4147-A177-3AD203B41FA5}">
                      <a16:colId xmlns:a16="http://schemas.microsoft.com/office/drawing/2014/main" val="2540788906"/>
                    </a:ext>
                  </a:extLst>
                </a:gridCol>
                <a:gridCol w="598516">
                  <a:extLst>
                    <a:ext uri="{9D8B030D-6E8A-4147-A177-3AD203B41FA5}">
                      <a16:colId xmlns:a16="http://schemas.microsoft.com/office/drawing/2014/main" val="874501497"/>
                    </a:ext>
                  </a:extLst>
                </a:gridCol>
              </a:tblGrid>
              <a:tr h="199454">
                <a:tc>
                  <a:txBody>
                    <a:bodyPr/>
                    <a:lstStyle/>
                    <a:p>
                      <a:pPr marL="0" marR="0">
                        <a:spcBef>
                          <a:spcPts val="0"/>
                        </a:spcBef>
                        <a:spcAft>
                          <a:spcPts val="0"/>
                        </a:spcAft>
                      </a:pPr>
                      <a:r>
                        <a:rPr lang="en-US" sz="1400" b="1" dirty="0">
                          <a:effectLst/>
                        </a:rPr>
                        <a:t>Level</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tc>
                <a:tc>
                  <a:txBody>
                    <a:bodyPr/>
                    <a:lstStyle/>
                    <a:p>
                      <a:pPr marL="0" marR="0">
                        <a:spcBef>
                          <a:spcPts val="0"/>
                        </a:spcBef>
                        <a:spcAft>
                          <a:spcPts val="0"/>
                        </a:spcAft>
                      </a:pPr>
                      <a:r>
                        <a:rPr lang="en-US" sz="1400" b="1" dirty="0">
                          <a:effectLst/>
                        </a:rPr>
                        <a:t>Category</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tc>
                <a:tc>
                  <a:txBody>
                    <a:bodyPr/>
                    <a:lstStyle/>
                    <a:p>
                      <a:pPr marL="0" marR="0" algn="r">
                        <a:spcBef>
                          <a:spcPts val="0"/>
                        </a:spcBef>
                        <a:spcAft>
                          <a:spcPts val="0"/>
                        </a:spcAft>
                      </a:pPr>
                      <a:r>
                        <a:rPr lang="en-US" sz="1400" b="1" dirty="0">
                          <a:effectLst/>
                        </a:rPr>
                        <a:t>SCPs</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tc>
                <a:tc>
                  <a:txBody>
                    <a:bodyPr/>
                    <a:lstStyle/>
                    <a:p>
                      <a:pPr marL="0" marR="0" algn="r">
                        <a:spcBef>
                          <a:spcPts val="0"/>
                        </a:spcBef>
                        <a:spcAft>
                          <a:spcPts val="0"/>
                        </a:spcAft>
                      </a:pPr>
                      <a:r>
                        <a:rPr lang="en-US" sz="1400" b="1" dirty="0">
                          <a:effectLst/>
                        </a:rPr>
                        <a:t>Failed</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tc>
                <a:tc>
                  <a:txBody>
                    <a:bodyPr/>
                    <a:lstStyle/>
                    <a:p>
                      <a:pPr marL="0" marR="0" algn="r">
                        <a:spcBef>
                          <a:spcPts val="0"/>
                        </a:spcBef>
                        <a:spcAft>
                          <a:spcPts val="0"/>
                        </a:spcAft>
                      </a:pPr>
                      <a:r>
                        <a:rPr lang="en-US" sz="1400" b="1" dirty="0">
                          <a:effectLst/>
                        </a:rPr>
                        <a:t>Not recognized</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tc>
                <a:tc>
                  <a:txBody>
                    <a:bodyPr/>
                    <a:lstStyle/>
                    <a:p>
                      <a:pPr marL="0" marR="0" algn="r">
                        <a:spcBef>
                          <a:spcPts val="0"/>
                        </a:spcBef>
                        <a:spcAft>
                          <a:spcPts val="0"/>
                        </a:spcAft>
                      </a:pPr>
                      <a:r>
                        <a:rPr lang="en-US" sz="1400" b="1" dirty="0">
                          <a:effectLst/>
                        </a:rPr>
                        <a:t>Rewarded</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tc>
                <a:tc>
                  <a:txBody>
                    <a:bodyPr/>
                    <a:lstStyle/>
                    <a:p>
                      <a:pPr marL="0" marR="0" algn="r">
                        <a:spcBef>
                          <a:spcPts val="0"/>
                        </a:spcBef>
                        <a:spcAft>
                          <a:spcPts val="0"/>
                        </a:spcAft>
                      </a:pPr>
                      <a:r>
                        <a:rPr lang="en-US" sz="1400" b="1" dirty="0">
                          <a:effectLst/>
                        </a:rPr>
                        <a:t>TOTAL</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tc>
                <a:extLst>
                  <a:ext uri="{0D108BD9-81ED-4DB2-BD59-A6C34878D82A}">
                    <a16:rowId xmlns:a16="http://schemas.microsoft.com/office/drawing/2014/main" val="2838971528"/>
                  </a:ext>
                </a:extLst>
              </a:tr>
              <a:tr h="113326">
                <a:tc rowSpan="4">
                  <a:txBody>
                    <a:bodyPr/>
                    <a:lstStyle/>
                    <a:p>
                      <a:pPr marL="0" marR="0">
                        <a:spcBef>
                          <a:spcPts val="0"/>
                        </a:spcBef>
                        <a:spcAft>
                          <a:spcPts val="0"/>
                        </a:spcAft>
                      </a:pPr>
                      <a:r>
                        <a:rPr lang="en-US" sz="1400" dirty="0">
                          <a:effectLst/>
                        </a:rPr>
                        <a:t>Program</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400" dirty="0">
                          <a:effectLs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400" dirty="0">
                          <a:effectLs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400" dirty="0">
                          <a:effectLs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1">
                        <a:lumMod val="40000"/>
                        <a:lumOff val="60000"/>
                      </a:schemeClr>
                    </a:solidFill>
                  </a:tcPr>
                </a:tc>
                <a:tc>
                  <a:txBody>
                    <a:bodyPr/>
                    <a:lstStyle/>
                    <a:p>
                      <a:pPr marL="0" marR="0">
                        <a:spcBef>
                          <a:spcPts val="0"/>
                        </a:spcBef>
                        <a:spcAft>
                          <a:spcPts val="0"/>
                        </a:spcAft>
                      </a:pPr>
                      <a:r>
                        <a:rPr lang="en-US" sz="1400">
                          <a:effectLst/>
                        </a:rPr>
                        <a:t>Org. Strategy/Culture/Ex. Support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1">
                        <a:lumMod val="40000"/>
                        <a:lumOff val="60000"/>
                      </a:schemeClr>
                    </a:solidFill>
                  </a:tcPr>
                </a:tc>
                <a:tc>
                  <a:txBody>
                    <a:bodyPr/>
                    <a:lstStyle/>
                    <a:p>
                      <a:pPr marL="0" marR="0" algn="r">
                        <a:spcBef>
                          <a:spcPts val="0"/>
                        </a:spcBef>
                        <a:spcAft>
                          <a:spcPts val="0"/>
                        </a:spcAft>
                      </a:pPr>
                      <a:r>
                        <a:rPr lang="en-US" sz="1400">
                          <a:effectLst/>
                        </a:rPr>
                        <a:t>14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1">
                        <a:lumMod val="40000"/>
                        <a:lumOff val="60000"/>
                      </a:schemeClr>
                    </a:solidFill>
                  </a:tcPr>
                </a:tc>
                <a:tc>
                  <a:txBody>
                    <a:bodyPr/>
                    <a:lstStyle/>
                    <a:p>
                      <a:pPr marL="0" marR="0">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1">
                        <a:lumMod val="40000"/>
                        <a:lumOff val="60000"/>
                      </a:schemeClr>
                    </a:solidFill>
                  </a:tcPr>
                </a:tc>
                <a:tc>
                  <a:txBody>
                    <a:bodyPr/>
                    <a:lstStyle/>
                    <a:p>
                      <a:pPr marL="0" marR="0" algn="r">
                        <a:spcBef>
                          <a:spcPts val="0"/>
                        </a:spcBef>
                        <a:spcAft>
                          <a:spcPts val="0"/>
                        </a:spcAft>
                      </a:pPr>
                      <a:r>
                        <a:rPr lang="en-US" sz="1400">
                          <a:effectLst/>
                        </a:rPr>
                        <a:t>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1">
                        <a:lumMod val="40000"/>
                        <a:lumOff val="60000"/>
                      </a:schemeClr>
                    </a:solidFill>
                  </a:tcPr>
                </a:tc>
                <a:tc>
                  <a:txBody>
                    <a:bodyPr/>
                    <a:lstStyle/>
                    <a:p>
                      <a:pPr marL="0" marR="0" algn="r">
                        <a:spcBef>
                          <a:spcPts val="0"/>
                        </a:spcBef>
                        <a:spcAft>
                          <a:spcPts val="0"/>
                        </a:spcAft>
                      </a:pPr>
                      <a:r>
                        <a:rPr lang="en-US" sz="1400">
                          <a:effectLst/>
                        </a:rPr>
                        <a:t>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1">
                        <a:lumMod val="40000"/>
                        <a:lumOff val="60000"/>
                      </a:schemeClr>
                    </a:solidFill>
                  </a:tcPr>
                </a:tc>
                <a:tc>
                  <a:txBody>
                    <a:bodyPr/>
                    <a:lstStyle/>
                    <a:p>
                      <a:pPr marL="0" marR="0" algn="r">
                        <a:spcBef>
                          <a:spcPts val="0"/>
                        </a:spcBef>
                        <a:spcAft>
                          <a:spcPts val="0"/>
                        </a:spcAft>
                      </a:pPr>
                      <a:r>
                        <a:rPr lang="en-US" sz="1400">
                          <a:effectLst/>
                        </a:rPr>
                        <a:t>16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1">
                        <a:lumMod val="40000"/>
                        <a:lumOff val="60000"/>
                      </a:schemeClr>
                    </a:solidFill>
                  </a:tcPr>
                </a:tc>
                <a:extLst>
                  <a:ext uri="{0D108BD9-81ED-4DB2-BD59-A6C34878D82A}">
                    <a16:rowId xmlns:a16="http://schemas.microsoft.com/office/drawing/2014/main" val="2688974871"/>
                  </a:ext>
                </a:extLst>
              </a:tr>
              <a:tr h="113326">
                <a:tc vMerge="1">
                  <a:txBody>
                    <a:bodyPr/>
                    <a:lstStyle/>
                    <a:p>
                      <a:pPr marL="0" marR="0">
                        <a:spcBef>
                          <a:spcPts val="0"/>
                        </a:spcBef>
                        <a:spcAft>
                          <a:spcPts val="0"/>
                        </a:spcAft>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tc>
                <a:tc>
                  <a:txBody>
                    <a:bodyPr/>
                    <a:lstStyle/>
                    <a:p>
                      <a:pPr marL="0" marR="0">
                        <a:spcBef>
                          <a:spcPts val="0"/>
                        </a:spcBef>
                        <a:spcAft>
                          <a:spcPts val="0"/>
                        </a:spcAft>
                      </a:pPr>
                      <a:r>
                        <a:rPr lang="en-US" sz="1400">
                          <a:effectLst/>
                        </a:rPr>
                        <a:t>Policy/Program</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1">
                        <a:lumMod val="40000"/>
                        <a:lumOff val="60000"/>
                      </a:schemeClr>
                    </a:solidFill>
                  </a:tcPr>
                </a:tc>
                <a:tc>
                  <a:txBody>
                    <a:bodyPr/>
                    <a:lstStyle/>
                    <a:p>
                      <a:pPr marL="0" marR="0" algn="r">
                        <a:spcBef>
                          <a:spcPts val="0"/>
                        </a:spcBef>
                        <a:spcAft>
                          <a:spcPts val="0"/>
                        </a:spcAft>
                      </a:pPr>
                      <a:r>
                        <a:rPr lang="en-US" sz="1400">
                          <a:effectLst/>
                        </a:rPr>
                        <a:t>31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1">
                        <a:lumMod val="40000"/>
                        <a:lumOff val="60000"/>
                      </a:schemeClr>
                    </a:solidFill>
                  </a:tcPr>
                </a:tc>
                <a:tc>
                  <a:txBody>
                    <a:bodyPr/>
                    <a:lstStyle/>
                    <a:p>
                      <a:pPr marL="0" marR="0" algn="r">
                        <a:spcBef>
                          <a:spcPts val="0"/>
                        </a:spcBef>
                        <a:spcAft>
                          <a:spcPts val="0"/>
                        </a:spcAft>
                      </a:pPr>
                      <a:r>
                        <a:rPr lang="en-US" sz="1400">
                          <a:effectLst/>
                        </a:rPr>
                        <a:t>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1">
                        <a:lumMod val="40000"/>
                        <a:lumOff val="60000"/>
                      </a:schemeClr>
                    </a:solidFill>
                  </a:tcPr>
                </a:tc>
                <a:tc>
                  <a:txBody>
                    <a:bodyPr/>
                    <a:lstStyle/>
                    <a:p>
                      <a:pPr marL="0" marR="0" algn="r">
                        <a:spcBef>
                          <a:spcPts val="0"/>
                        </a:spcBef>
                        <a:spcAft>
                          <a:spcPts val="0"/>
                        </a:spcAft>
                      </a:pPr>
                      <a:r>
                        <a:rPr lang="en-US" sz="1400">
                          <a:effectLst/>
                        </a:rPr>
                        <a:t>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1">
                        <a:lumMod val="40000"/>
                        <a:lumOff val="60000"/>
                      </a:schemeClr>
                    </a:solidFill>
                  </a:tcPr>
                </a:tc>
                <a:tc>
                  <a:txBody>
                    <a:bodyPr/>
                    <a:lstStyle/>
                    <a:p>
                      <a:pPr marL="0" marR="0" algn="r">
                        <a:spcBef>
                          <a:spcPts val="0"/>
                        </a:spcBef>
                        <a:spcAft>
                          <a:spcPts val="0"/>
                        </a:spcAft>
                      </a:pPr>
                      <a:r>
                        <a:rPr lang="en-US" sz="1400">
                          <a:effectLst/>
                        </a:rPr>
                        <a:t>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1">
                        <a:lumMod val="40000"/>
                        <a:lumOff val="60000"/>
                      </a:schemeClr>
                    </a:solidFill>
                  </a:tcPr>
                </a:tc>
                <a:tc>
                  <a:txBody>
                    <a:bodyPr/>
                    <a:lstStyle/>
                    <a:p>
                      <a:pPr marL="0" marR="0" algn="r">
                        <a:spcBef>
                          <a:spcPts val="0"/>
                        </a:spcBef>
                        <a:spcAft>
                          <a:spcPts val="0"/>
                        </a:spcAft>
                      </a:pPr>
                      <a:r>
                        <a:rPr lang="en-US" sz="1400">
                          <a:effectLst/>
                        </a:rPr>
                        <a:t>43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1">
                        <a:lumMod val="40000"/>
                        <a:lumOff val="60000"/>
                      </a:schemeClr>
                    </a:solidFill>
                  </a:tcPr>
                </a:tc>
                <a:extLst>
                  <a:ext uri="{0D108BD9-81ED-4DB2-BD59-A6C34878D82A}">
                    <a16:rowId xmlns:a16="http://schemas.microsoft.com/office/drawing/2014/main" val="1364416646"/>
                  </a:ext>
                </a:extLst>
              </a:tr>
              <a:tr h="113326">
                <a:tc vMerge="1">
                  <a:txBody>
                    <a:bodyPr/>
                    <a:lstStyle/>
                    <a:p>
                      <a:pPr marL="0" marR="0">
                        <a:spcBef>
                          <a:spcPts val="0"/>
                        </a:spcBef>
                        <a:spcAft>
                          <a:spcPts val="0"/>
                        </a:spcAft>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tc>
                <a:tc>
                  <a:txBody>
                    <a:bodyPr/>
                    <a:lstStyle/>
                    <a:p>
                      <a:pPr marL="0" marR="0">
                        <a:spcBef>
                          <a:spcPts val="0"/>
                        </a:spcBef>
                        <a:spcAft>
                          <a:spcPts val="0"/>
                        </a:spcAft>
                      </a:pPr>
                      <a:r>
                        <a:rPr lang="en-US" sz="1400">
                          <a:effectLst/>
                        </a:rPr>
                        <a:t>Human Resources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1">
                        <a:lumMod val="40000"/>
                        <a:lumOff val="60000"/>
                      </a:schemeClr>
                    </a:solidFill>
                  </a:tcPr>
                </a:tc>
                <a:tc>
                  <a:txBody>
                    <a:bodyPr/>
                    <a:lstStyle/>
                    <a:p>
                      <a:pPr marL="0" marR="0" algn="r">
                        <a:spcBef>
                          <a:spcPts val="0"/>
                        </a:spcBef>
                        <a:spcAft>
                          <a:spcPts val="0"/>
                        </a:spcAft>
                      </a:pPr>
                      <a:r>
                        <a:rPr lang="en-US" sz="1400">
                          <a:effectLst/>
                        </a:rPr>
                        <a:t>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1">
                        <a:lumMod val="40000"/>
                        <a:lumOff val="60000"/>
                      </a:schemeClr>
                    </a:solidFill>
                  </a:tcPr>
                </a:tc>
                <a:tc>
                  <a:txBody>
                    <a:bodyPr/>
                    <a:lstStyle/>
                    <a:p>
                      <a:pPr marL="0" marR="0">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1">
                        <a:lumMod val="40000"/>
                        <a:lumOff val="60000"/>
                      </a:schemeClr>
                    </a:solidFill>
                  </a:tcPr>
                </a:tc>
                <a:tc>
                  <a:txBody>
                    <a:bodyPr/>
                    <a:lstStyle/>
                    <a:p>
                      <a:pPr marL="0" marR="0">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1">
                        <a:lumMod val="40000"/>
                        <a:lumOff val="60000"/>
                      </a:schemeClr>
                    </a:solidFill>
                  </a:tcPr>
                </a:tc>
                <a:tc>
                  <a:txBody>
                    <a:bodyPr/>
                    <a:lstStyle/>
                    <a:p>
                      <a:pPr marL="0" marR="0">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1">
                        <a:lumMod val="40000"/>
                        <a:lumOff val="60000"/>
                      </a:schemeClr>
                    </a:solidFill>
                  </a:tcPr>
                </a:tc>
                <a:tc>
                  <a:txBody>
                    <a:bodyPr/>
                    <a:lstStyle/>
                    <a:p>
                      <a:pPr marL="0" marR="0" algn="r">
                        <a:spcBef>
                          <a:spcPts val="0"/>
                        </a:spcBef>
                        <a:spcAft>
                          <a:spcPts val="0"/>
                        </a:spcAft>
                      </a:pPr>
                      <a:r>
                        <a:rPr lang="en-US" sz="1400">
                          <a:effectLst/>
                        </a:rPr>
                        <a:t>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1">
                        <a:lumMod val="40000"/>
                        <a:lumOff val="60000"/>
                      </a:schemeClr>
                    </a:solidFill>
                  </a:tcPr>
                </a:tc>
                <a:extLst>
                  <a:ext uri="{0D108BD9-81ED-4DB2-BD59-A6C34878D82A}">
                    <a16:rowId xmlns:a16="http://schemas.microsoft.com/office/drawing/2014/main" val="1426522197"/>
                  </a:ext>
                </a:extLst>
              </a:tr>
              <a:tr h="118992">
                <a:tc vMerge="1">
                  <a:txBody>
                    <a:bodyPr/>
                    <a:lstStyle/>
                    <a:p>
                      <a:pPr marL="0" marR="0">
                        <a:spcBef>
                          <a:spcPts val="0"/>
                        </a:spcBef>
                        <a:spcAft>
                          <a:spcPts val="0"/>
                        </a:spcAft>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tc>
                <a:tc>
                  <a:txBody>
                    <a:bodyPr/>
                    <a:lstStyle/>
                    <a:p>
                      <a:pPr marL="0" marR="0">
                        <a:spcBef>
                          <a:spcPts val="0"/>
                        </a:spcBef>
                        <a:spcAft>
                          <a:spcPts val="0"/>
                        </a:spcAft>
                      </a:pPr>
                      <a:r>
                        <a:rPr lang="en-US" sz="1400">
                          <a:effectLst/>
                        </a:rPr>
                        <a:t>Environmental Management Syst.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1">
                        <a:lumMod val="40000"/>
                        <a:lumOff val="60000"/>
                      </a:schemeClr>
                    </a:solidFill>
                  </a:tcPr>
                </a:tc>
                <a:tc>
                  <a:txBody>
                    <a:bodyPr/>
                    <a:lstStyle/>
                    <a:p>
                      <a:pPr marL="0" marR="0" algn="r">
                        <a:spcBef>
                          <a:spcPts val="0"/>
                        </a:spcBef>
                        <a:spcAft>
                          <a:spcPts val="0"/>
                        </a:spcAft>
                      </a:pPr>
                      <a:r>
                        <a:rPr lang="en-US" sz="1400">
                          <a:effectLst/>
                        </a:rPr>
                        <a:t>18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1">
                        <a:lumMod val="40000"/>
                        <a:lumOff val="60000"/>
                      </a:schemeClr>
                    </a:solidFill>
                  </a:tcPr>
                </a:tc>
                <a:tc>
                  <a:txBody>
                    <a:bodyPr/>
                    <a:lstStyle/>
                    <a:p>
                      <a:pPr marL="0" marR="0" algn="r">
                        <a:spcBef>
                          <a:spcPts val="0"/>
                        </a:spcBef>
                        <a:spcAft>
                          <a:spcPts val="0"/>
                        </a:spcAft>
                      </a:pPr>
                      <a:r>
                        <a:rPr lang="en-US" sz="1400">
                          <a:effectLst/>
                        </a:rPr>
                        <a:t>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1">
                        <a:lumMod val="40000"/>
                        <a:lumOff val="60000"/>
                      </a:schemeClr>
                    </a:solidFill>
                  </a:tcPr>
                </a:tc>
                <a:tc>
                  <a:txBody>
                    <a:bodyPr/>
                    <a:lstStyle/>
                    <a:p>
                      <a:pPr marL="0" marR="0" algn="r">
                        <a:spcBef>
                          <a:spcPts val="0"/>
                        </a:spcBef>
                        <a:spcAft>
                          <a:spcPts val="0"/>
                        </a:spcAft>
                      </a:pPr>
                      <a:r>
                        <a:rPr lang="en-US" sz="1400">
                          <a:effectLst/>
                        </a:rPr>
                        <a:t>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1">
                        <a:lumMod val="40000"/>
                        <a:lumOff val="60000"/>
                      </a:schemeClr>
                    </a:solidFill>
                  </a:tcPr>
                </a:tc>
                <a:tc>
                  <a:txBody>
                    <a:bodyPr/>
                    <a:lstStyle/>
                    <a:p>
                      <a:pPr marL="0" marR="0" algn="r">
                        <a:spcBef>
                          <a:spcPts val="0"/>
                        </a:spcBef>
                        <a:spcAft>
                          <a:spcPts val="0"/>
                        </a:spcAft>
                      </a:pPr>
                      <a:r>
                        <a:rPr lang="en-US" sz="1400" dirty="0">
                          <a:effectLst/>
                        </a:rPr>
                        <a:t>3</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1">
                        <a:lumMod val="40000"/>
                        <a:lumOff val="60000"/>
                      </a:schemeClr>
                    </a:solidFill>
                  </a:tcPr>
                </a:tc>
                <a:tc>
                  <a:txBody>
                    <a:bodyPr/>
                    <a:lstStyle/>
                    <a:p>
                      <a:pPr marL="0" marR="0" algn="r">
                        <a:spcBef>
                          <a:spcPts val="0"/>
                        </a:spcBef>
                        <a:spcAft>
                          <a:spcPts val="0"/>
                        </a:spcAft>
                      </a:pPr>
                      <a:r>
                        <a:rPr lang="en-US" sz="1400" dirty="0">
                          <a:effectLst/>
                        </a:rPr>
                        <a:t>23</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1">
                        <a:lumMod val="40000"/>
                        <a:lumOff val="60000"/>
                      </a:schemeClr>
                    </a:solidFill>
                  </a:tcPr>
                </a:tc>
                <a:extLst>
                  <a:ext uri="{0D108BD9-81ED-4DB2-BD59-A6C34878D82A}">
                    <a16:rowId xmlns:a16="http://schemas.microsoft.com/office/drawing/2014/main" val="4157359654"/>
                  </a:ext>
                </a:extLst>
              </a:tr>
              <a:tr h="113326">
                <a:tc rowSpan="3">
                  <a:txBody>
                    <a:bodyPr/>
                    <a:lstStyle/>
                    <a:p>
                      <a:pPr marL="0" marR="0">
                        <a:spcBef>
                          <a:spcPts val="0"/>
                        </a:spcBef>
                        <a:spcAft>
                          <a:spcPts val="0"/>
                        </a:spcAft>
                      </a:pPr>
                      <a:r>
                        <a:rPr lang="en-US" sz="1400" dirty="0">
                          <a:effectLst/>
                        </a:rPr>
                        <a:t>Project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400" dirty="0">
                          <a:effectLst/>
                        </a:rPr>
                        <a:t>Delivery</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400" dirty="0">
                          <a:effectLs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6">
                        <a:lumMod val="40000"/>
                        <a:lumOff val="60000"/>
                      </a:schemeClr>
                    </a:solidFill>
                  </a:tcPr>
                </a:tc>
                <a:tc>
                  <a:txBody>
                    <a:bodyPr/>
                    <a:lstStyle/>
                    <a:p>
                      <a:pPr marL="0" marR="0">
                        <a:spcBef>
                          <a:spcPts val="0"/>
                        </a:spcBef>
                        <a:spcAft>
                          <a:spcPts val="0"/>
                        </a:spcAft>
                      </a:pPr>
                      <a:r>
                        <a:rPr lang="en-US" sz="1400" dirty="0">
                          <a:effectLst/>
                        </a:rPr>
                        <a:t>Project Delivery Method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6">
                        <a:lumMod val="40000"/>
                        <a:lumOff val="60000"/>
                      </a:schemeClr>
                    </a:solidFill>
                  </a:tcPr>
                </a:tc>
                <a:tc>
                  <a:txBody>
                    <a:bodyPr/>
                    <a:lstStyle/>
                    <a:p>
                      <a:pPr marL="0" marR="0" algn="r">
                        <a:spcBef>
                          <a:spcPts val="0"/>
                        </a:spcBef>
                        <a:spcAft>
                          <a:spcPts val="0"/>
                        </a:spcAft>
                      </a:pPr>
                      <a:r>
                        <a:rPr lang="en-US" sz="1400">
                          <a:effectLst/>
                        </a:rPr>
                        <a:t>17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6">
                        <a:lumMod val="40000"/>
                        <a:lumOff val="60000"/>
                      </a:schemeClr>
                    </a:solidFill>
                  </a:tcPr>
                </a:tc>
                <a:tc>
                  <a:txBody>
                    <a:bodyPr/>
                    <a:lstStyle/>
                    <a:p>
                      <a:pPr marL="0" marR="0">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6">
                        <a:lumMod val="40000"/>
                        <a:lumOff val="60000"/>
                      </a:schemeClr>
                    </a:solidFill>
                  </a:tcPr>
                </a:tc>
                <a:tc>
                  <a:txBody>
                    <a:bodyPr/>
                    <a:lstStyle/>
                    <a:p>
                      <a:pPr marL="0" marR="0">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6">
                        <a:lumMod val="40000"/>
                        <a:lumOff val="60000"/>
                      </a:schemeClr>
                    </a:solidFill>
                  </a:tcPr>
                </a:tc>
                <a:tc>
                  <a:txBody>
                    <a:bodyPr/>
                    <a:lstStyle/>
                    <a:p>
                      <a:pPr marL="0" marR="0" algn="r">
                        <a:spcBef>
                          <a:spcPts val="0"/>
                        </a:spcBef>
                        <a:spcAft>
                          <a:spcPts val="0"/>
                        </a:spcAft>
                      </a:pPr>
                      <a:r>
                        <a:rPr lang="en-US" sz="1400" dirty="0">
                          <a:effectLst/>
                        </a:rPr>
                        <a:t>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6">
                        <a:lumMod val="40000"/>
                        <a:lumOff val="60000"/>
                      </a:schemeClr>
                    </a:solidFill>
                  </a:tcPr>
                </a:tc>
                <a:tc>
                  <a:txBody>
                    <a:bodyPr/>
                    <a:lstStyle/>
                    <a:p>
                      <a:pPr marL="0" marR="0" algn="r">
                        <a:spcBef>
                          <a:spcPts val="0"/>
                        </a:spcBef>
                        <a:spcAft>
                          <a:spcPts val="0"/>
                        </a:spcAft>
                      </a:pPr>
                      <a:r>
                        <a:rPr lang="en-US" sz="1400">
                          <a:effectLst/>
                        </a:rPr>
                        <a:t>18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6">
                        <a:lumMod val="40000"/>
                        <a:lumOff val="60000"/>
                      </a:schemeClr>
                    </a:solidFill>
                  </a:tcPr>
                </a:tc>
                <a:extLst>
                  <a:ext uri="{0D108BD9-81ED-4DB2-BD59-A6C34878D82A}">
                    <a16:rowId xmlns:a16="http://schemas.microsoft.com/office/drawing/2014/main" val="1928094879"/>
                  </a:ext>
                </a:extLst>
              </a:tr>
              <a:tr h="113326">
                <a:tc vMerge="1">
                  <a:txBody>
                    <a:bodyPr/>
                    <a:lstStyle/>
                    <a:p>
                      <a:pPr marL="0" marR="0">
                        <a:spcBef>
                          <a:spcPts val="0"/>
                        </a:spcBef>
                        <a:spcAft>
                          <a:spcPts val="0"/>
                        </a:spcAft>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tc>
                <a:tc>
                  <a:txBody>
                    <a:bodyPr/>
                    <a:lstStyle/>
                    <a:p>
                      <a:pPr marL="0" marR="0">
                        <a:spcBef>
                          <a:spcPts val="0"/>
                        </a:spcBef>
                        <a:spcAft>
                          <a:spcPts val="0"/>
                        </a:spcAft>
                      </a:pPr>
                      <a:r>
                        <a:rPr lang="en-US" sz="1400" dirty="0">
                          <a:effectLst/>
                        </a:rPr>
                        <a:t>Project Procurement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6">
                        <a:lumMod val="40000"/>
                        <a:lumOff val="60000"/>
                      </a:schemeClr>
                    </a:solidFill>
                  </a:tcPr>
                </a:tc>
                <a:tc>
                  <a:txBody>
                    <a:bodyPr/>
                    <a:lstStyle/>
                    <a:p>
                      <a:pPr marL="0" marR="0" algn="r">
                        <a:spcBef>
                          <a:spcPts val="0"/>
                        </a:spcBef>
                        <a:spcAft>
                          <a:spcPts val="0"/>
                        </a:spcAft>
                      </a:pPr>
                      <a:r>
                        <a:rPr lang="en-US" sz="1400" dirty="0">
                          <a:effectLst/>
                        </a:rPr>
                        <a:t>10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6">
                        <a:lumMod val="40000"/>
                        <a:lumOff val="60000"/>
                      </a:schemeClr>
                    </a:solidFill>
                  </a:tcPr>
                </a:tc>
                <a:tc>
                  <a:txBody>
                    <a:bodyPr/>
                    <a:lstStyle/>
                    <a:p>
                      <a:pPr marL="0" marR="0">
                        <a:spcBef>
                          <a:spcPts val="0"/>
                        </a:spcBef>
                        <a:spcAft>
                          <a:spcPts val="0"/>
                        </a:spcAft>
                      </a:pPr>
                      <a:r>
                        <a:rPr lang="en-US" sz="1400" dirty="0">
                          <a:effectLs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6">
                        <a:lumMod val="40000"/>
                        <a:lumOff val="60000"/>
                      </a:schemeClr>
                    </a:solidFill>
                  </a:tcPr>
                </a:tc>
                <a:tc>
                  <a:txBody>
                    <a:bodyPr/>
                    <a:lstStyle/>
                    <a:p>
                      <a:pPr marL="0" marR="0" algn="r">
                        <a:spcBef>
                          <a:spcPts val="0"/>
                        </a:spcBef>
                        <a:spcAft>
                          <a:spcPts val="0"/>
                        </a:spcAft>
                      </a:pPr>
                      <a:r>
                        <a:rPr lang="en-US" sz="1400" dirty="0">
                          <a:effectLst/>
                        </a:rPr>
                        <a:t>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6">
                        <a:lumMod val="40000"/>
                        <a:lumOff val="60000"/>
                      </a:schemeClr>
                    </a:solidFill>
                  </a:tcPr>
                </a:tc>
                <a:tc>
                  <a:txBody>
                    <a:bodyPr/>
                    <a:lstStyle/>
                    <a:p>
                      <a:pPr marL="0" marR="0" algn="r">
                        <a:spcBef>
                          <a:spcPts val="0"/>
                        </a:spcBef>
                        <a:spcAft>
                          <a:spcPts val="0"/>
                        </a:spcAft>
                      </a:pPr>
                      <a:r>
                        <a:rPr lang="en-US" sz="1400" dirty="0">
                          <a:effectLst/>
                        </a:rPr>
                        <a:t>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6">
                        <a:lumMod val="40000"/>
                        <a:lumOff val="60000"/>
                      </a:schemeClr>
                    </a:solidFill>
                  </a:tcPr>
                </a:tc>
                <a:tc>
                  <a:txBody>
                    <a:bodyPr/>
                    <a:lstStyle/>
                    <a:p>
                      <a:pPr marL="0" marR="0" algn="r">
                        <a:spcBef>
                          <a:spcPts val="0"/>
                        </a:spcBef>
                        <a:spcAft>
                          <a:spcPts val="0"/>
                        </a:spcAft>
                      </a:pPr>
                      <a:r>
                        <a:rPr lang="en-US" sz="1400" dirty="0">
                          <a:effectLst/>
                        </a:rPr>
                        <a:t>12</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6">
                        <a:lumMod val="40000"/>
                        <a:lumOff val="60000"/>
                      </a:schemeClr>
                    </a:solidFill>
                  </a:tcPr>
                </a:tc>
                <a:extLst>
                  <a:ext uri="{0D108BD9-81ED-4DB2-BD59-A6C34878D82A}">
                    <a16:rowId xmlns:a16="http://schemas.microsoft.com/office/drawing/2014/main" val="193757566"/>
                  </a:ext>
                </a:extLst>
              </a:tr>
              <a:tr h="118992">
                <a:tc vMerge="1">
                  <a:txBody>
                    <a:bodyPr/>
                    <a:lstStyle/>
                    <a:p>
                      <a:pPr marL="0" marR="0">
                        <a:spcBef>
                          <a:spcPts val="0"/>
                        </a:spcBef>
                        <a:spcAft>
                          <a:spcPts val="0"/>
                        </a:spcAft>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tc>
                <a:tc>
                  <a:txBody>
                    <a:bodyPr/>
                    <a:lstStyle/>
                    <a:p>
                      <a:pPr marL="0" marR="0">
                        <a:spcBef>
                          <a:spcPts val="0"/>
                        </a:spcBef>
                        <a:spcAft>
                          <a:spcPts val="0"/>
                        </a:spcAft>
                      </a:pPr>
                      <a:r>
                        <a:rPr lang="en-US" sz="1400">
                          <a:effectLst/>
                        </a:rPr>
                        <a:t>Contracting</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6">
                        <a:lumMod val="40000"/>
                        <a:lumOff val="60000"/>
                      </a:schemeClr>
                    </a:solidFill>
                  </a:tcPr>
                </a:tc>
                <a:tc>
                  <a:txBody>
                    <a:bodyPr/>
                    <a:lstStyle/>
                    <a:p>
                      <a:pPr marL="0" marR="0" algn="r">
                        <a:spcBef>
                          <a:spcPts val="0"/>
                        </a:spcBef>
                        <a:spcAft>
                          <a:spcPts val="0"/>
                        </a:spcAft>
                      </a:pPr>
                      <a:r>
                        <a:rPr lang="en-US" sz="1400">
                          <a:effectLst/>
                        </a:rPr>
                        <a:t>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6">
                        <a:lumMod val="40000"/>
                        <a:lumOff val="60000"/>
                      </a:schemeClr>
                    </a:solidFill>
                  </a:tcPr>
                </a:tc>
                <a:tc>
                  <a:txBody>
                    <a:bodyPr/>
                    <a:lstStyle/>
                    <a:p>
                      <a:pPr marL="0" marR="0">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6">
                        <a:lumMod val="40000"/>
                        <a:lumOff val="60000"/>
                      </a:schemeClr>
                    </a:solidFill>
                  </a:tcPr>
                </a:tc>
                <a:tc>
                  <a:txBody>
                    <a:bodyPr/>
                    <a:lstStyle/>
                    <a:p>
                      <a:pPr marL="0" marR="0" algn="r">
                        <a:spcBef>
                          <a:spcPts val="0"/>
                        </a:spcBef>
                        <a:spcAft>
                          <a:spcPts val="0"/>
                        </a:spcAft>
                      </a:pPr>
                      <a:r>
                        <a:rPr lang="en-US" sz="1400">
                          <a:effectLst/>
                        </a:rPr>
                        <a:t>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6">
                        <a:lumMod val="40000"/>
                        <a:lumOff val="60000"/>
                      </a:schemeClr>
                    </a:solidFill>
                  </a:tcPr>
                </a:tc>
                <a:tc>
                  <a:txBody>
                    <a:bodyPr/>
                    <a:lstStyle/>
                    <a:p>
                      <a:pPr marL="0" marR="0">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6">
                        <a:lumMod val="40000"/>
                        <a:lumOff val="60000"/>
                      </a:schemeClr>
                    </a:solidFill>
                  </a:tcPr>
                </a:tc>
                <a:tc>
                  <a:txBody>
                    <a:bodyPr/>
                    <a:lstStyle/>
                    <a:p>
                      <a:pPr marL="0" marR="0" algn="r">
                        <a:spcBef>
                          <a:spcPts val="0"/>
                        </a:spcBef>
                        <a:spcAft>
                          <a:spcPts val="0"/>
                        </a:spcAft>
                      </a:pPr>
                      <a:r>
                        <a:rPr lang="en-US" sz="1400" dirty="0">
                          <a:effectLst/>
                        </a:rPr>
                        <a:t>8</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6">
                        <a:lumMod val="40000"/>
                        <a:lumOff val="60000"/>
                      </a:schemeClr>
                    </a:solidFill>
                  </a:tcPr>
                </a:tc>
                <a:extLst>
                  <a:ext uri="{0D108BD9-81ED-4DB2-BD59-A6C34878D82A}">
                    <a16:rowId xmlns:a16="http://schemas.microsoft.com/office/drawing/2014/main" val="859359744"/>
                  </a:ext>
                </a:extLst>
              </a:tr>
              <a:tr h="113326">
                <a:tc rowSpan="19">
                  <a:txBody>
                    <a:bodyPr/>
                    <a:lstStyle/>
                    <a:p>
                      <a:pPr marL="0" marR="0">
                        <a:spcBef>
                          <a:spcPts val="0"/>
                        </a:spcBef>
                        <a:spcAft>
                          <a:spcPts val="0"/>
                        </a:spcAft>
                      </a:pPr>
                      <a:r>
                        <a:rPr lang="en-US" sz="1400" dirty="0">
                          <a:effectLst/>
                        </a:rPr>
                        <a:t>Project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400" dirty="0">
                          <a:effectLs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400" dirty="0">
                          <a:effectLs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400" dirty="0">
                          <a:effectLs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400" dirty="0">
                          <a:effectLs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400" dirty="0">
                          <a:effectLs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400" dirty="0">
                          <a:effectLs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400" dirty="0">
                          <a:effectLs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400" dirty="0">
                          <a:effectLs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400" dirty="0">
                          <a:effectLs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400" dirty="0">
                          <a:effectLs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400" dirty="0">
                          <a:effectLs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400" dirty="0">
                          <a:effectLs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400" dirty="0">
                          <a:effectLs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400" dirty="0">
                          <a:effectLs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400" dirty="0">
                          <a:effectLs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400" dirty="0">
                          <a:effectLs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400" dirty="0">
                          <a:effectLs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400" dirty="0">
                          <a:effectLs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4">
                        <a:lumMod val="40000"/>
                        <a:lumOff val="60000"/>
                      </a:schemeClr>
                    </a:solidFill>
                  </a:tcPr>
                </a:tc>
                <a:tc>
                  <a:txBody>
                    <a:bodyPr/>
                    <a:lstStyle/>
                    <a:p>
                      <a:pPr marL="0" marR="0">
                        <a:spcBef>
                          <a:spcPts val="0"/>
                        </a:spcBef>
                        <a:spcAft>
                          <a:spcPts val="0"/>
                        </a:spcAft>
                      </a:pPr>
                      <a:r>
                        <a:rPr lang="en-US" sz="1400">
                          <a:effectLst/>
                        </a:rPr>
                        <a:t>Scheduling</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4">
                        <a:lumMod val="40000"/>
                        <a:lumOff val="60000"/>
                      </a:schemeClr>
                    </a:solidFill>
                  </a:tcPr>
                </a:tc>
                <a:tc>
                  <a:txBody>
                    <a:bodyPr/>
                    <a:lstStyle/>
                    <a:p>
                      <a:pPr marL="0" marR="0" algn="r">
                        <a:spcBef>
                          <a:spcPts val="0"/>
                        </a:spcBef>
                        <a:spcAft>
                          <a:spcPts val="0"/>
                        </a:spcAft>
                      </a:pPr>
                      <a:r>
                        <a:rPr lang="en-US" sz="1400">
                          <a:effectLst/>
                        </a:rPr>
                        <a:t>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4">
                        <a:lumMod val="40000"/>
                        <a:lumOff val="60000"/>
                      </a:schemeClr>
                    </a:solidFill>
                  </a:tcPr>
                </a:tc>
                <a:tc>
                  <a:txBody>
                    <a:bodyPr/>
                    <a:lstStyle/>
                    <a:p>
                      <a:pPr marL="0" marR="0">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4">
                        <a:lumMod val="40000"/>
                        <a:lumOff val="60000"/>
                      </a:schemeClr>
                    </a:solidFill>
                  </a:tcPr>
                </a:tc>
                <a:tc>
                  <a:txBody>
                    <a:bodyPr/>
                    <a:lstStyle/>
                    <a:p>
                      <a:pPr marL="0" marR="0">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4">
                        <a:lumMod val="40000"/>
                        <a:lumOff val="60000"/>
                      </a:schemeClr>
                    </a:solidFill>
                  </a:tcPr>
                </a:tc>
                <a:tc>
                  <a:txBody>
                    <a:bodyPr/>
                    <a:lstStyle/>
                    <a:p>
                      <a:pPr marL="0" marR="0">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4">
                        <a:lumMod val="40000"/>
                        <a:lumOff val="60000"/>
                      </a:schemeClr>
                    </a:solidFill>
                  </a:tcPr>
                </a:tc>
                <a:tc>
                  <a:txBody>
                    <a:bodyPr/>
                    <a:lstStyle/>
                    <a:p>
                      <a:pPr marL="0" marR="0" algn="r">
                        <a:spcBef>
                          <a:spcPts val="0"/>
                        </a:spcBef>
                        <a:spcAft>
                          <a:spcPts val="0"/>
                        </a:spcAft>
                      </a:pPr>
                      <a:r>
                        <a:rPr lang="en-US" sz="1400">
                          <a:effectLst/>
                        </a:rPr>
                        <a:t>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4">
                        <a:lumMod val="40000"/>
                        <a:lumOff val="60000"/>
                      </a:schemeClr>
                    </a:solidFill>
                  </a:tcPr>
                </a:tc>
                <a:extLst>
                  <a:ext uri="{0D108BD9-81ED-4DB2-BD59-A6C34878D82A}">
                    <a16:rowId xmlns:a16="http://schemas.microsoft.com/office/drawing/2014/main" val="4259083871"/>
                  </a:ext>
                </a:extLst>
              </a:tr>
              <a:tr h="113326">
                <a:tc vMerge="1">
                  <a:txBody>
                    <a:bodyPr/>
                    <a:lstStyle/>
                    <a:p>
                      <a:pPr marL="0" marR="0">
                        <a:spcBef>
                          <a:spcPts val="0"/>
                        </a:spcBef>
                        <a:spcAft>
                          <a:spcPts val="0"/>
                        </a:spcAft>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tc>
                <a:tc>
                  <a:txBody>
                    <a:bodyPr/>
                    <a:lstStyle/>
                    <a:p>
                      <a:pPr marL="0" marR="0">
                        <a:spcBef>
                          <a:spcPts val="0"/>
                        </a:spcBef>
                        <a:spcAft>
                          <a:spcPts val="0"/>
                        </a:spcAft>
                      </a:pPr>
                      <a:r>
                        <a:rPr lang="en-US" sz="1400" dirty="0">
                          <a:effectLst/>
                        </a:rPr>
                        <a:t>Estimating</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4">
                        <a:lumMod val="40000"/>
                        <a:lumOff val="60000"/>
                      </a:schemeClr>
                    </a:solidFill>
                  </a:tcPr>
                </a:tc>
                <a:tc>
                  <a:txBody>
                    <a:bodyPr/>
                    <a:lstStyle/>
                    <a:p>
                      <a:pPr marL="0" marR="0" algn="r">
                        <a:spcBef>
                          <a:spcPts val="0"/>
                        </a:spcBef>
                        <a:spcAft>
                          <a:spcPts val="0"/>
                        </a:spcAft>
                      </a:pPr>
                      <a:r>
                        <a:rPr lang="en-US" sz="1400">
                          <a:effectLst/>
                        </a:rPr>
                        <a:t>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4">
                        <a:lumMod val="40000"/>
                        <a:lumOff val="60000"/>
                      </a:schemeClr>
                    </a:solidFill>
                  </a:tcPr>
                </a:tc>
                <a:tc>
                  <a:txBody>
                    <a:bodyPr/>
                    <a:lstStyle/>
                    <a:p>
                      <a:pPr marL="0" marR="0">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4">
                        <a:lumMod val="40000"/>
                        <a:lumOff val="60000"/>
                      </a:schemeClr>
                    </a:solidFill>
                  </a:tcPr>
                </a:tc>
                <a:tc>
                  <a:txBody>
                    <a:bodyPr/>
                    <a:lstStyle/>
                    <a:p>
                      <a:pPr marL="0" marR="0">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4">
                        <a:lumMod val="40000"/>
                        <a:lumOff val="60000"/>
                      </a:schemeClr>
                    </a:solidFill>
                  </a:tcPr>
                </a:tc>
                <a:tc>
                  <a:txBody>
                    <a:bodyPr/>
                    <a:lstStyle/>
                    <a:p>
                      <a:pPr marL="0" marR="0">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4">
                        <a:lumMod val="40000"/>
                        <a:lumOff val="60000"/>
                      </a:schemeClr>
                    </a:solidFill>
                  </a:tcPr>
                </a:tc>
                <a:tc>
                  <a:txBody>
                    <a:bodyPr/>
                    <a:lstStyle/>
                    <a:p>
                      <a:pPr marL="0" marR="0" algn="r">
                        <a:spcBef>
                          <a:spcPts val="0"/>
                        </a:spcBef>
                        <a:spcAft>
                          <a:spcPts val="0"/>
                        </a:spcAft>
                      </a:pPr>
                      <a:r>
                        <a:rPr lang="en-US" sz="1400">
                          <a:effectLst/>
                        </a:rPr>
                        <a:t>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4">
                        <a:lumMod val="40000"/>
                        <a:lumOff val="60000"/>
                      </a:schemeClr>
                    </a:solidFill>
                  </a:tcPr>
                </a:tc>
                <a:extLst>
                  <a:ext uri="{0D108BD9-81ED-4DB2-BD59-A6C34878D82A}">
                    <a16:rowId xmlns:a16="http://schemas.microsoft.com/office/drawing/2014/main" val="1554929450"/>
                  </a:ext>
                </a:extLst>
              </a:tr>
              <a:tr h="113326">
                <a:tc vMerge="1">
                  <a:txBody>
                    <a:bodyPr/>
                    <a:lstStyle/>
                    <a:p>
                      <a:pPr marL="0" marR="0">
                        <a:spcBef>
                          <a:spcPts val="0"/>
                        </a:spcBef>
                        <a:spcAft>
                          <a:spcPts val="0"/>
                        </a:spcAft>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tc>
                <a:tc>
                  <a:txBody>
                    <a:bodyPr/>
                    <a:lstStyle/>
                    <a:p>
                      <a:pPr marL="0" marR="0">
                        <a:spcBef>
                          <a:spcPts val="0"/>
                        </a:spcBef>
                        <a:spcAft>
                          <a:spcPts val="0"/>
                        </a:spcAft>
                      </a:pPr>
                      <a:r>
                        <a:rPr lang="en-US" sz="1400">
                          <a:effectLst/>
                        </a:rPr>
                        <a:t>Project Controls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4">
                        <a:lumMod val="40000"/>
                        <a:lumOff val="60000"/>
                      </a:schemeClr>
                    </a:solidFill>
                  </a:tcPr>
                </a:tc>
                <a:tc>
                  <a:txBody>
                    <a:bodyPr/>
                    <a:lstStyle/>
                    <a:p>
                      <a:pPr marL="0" marR="0" algn="r">
                        <a:spcBef>
                          <a:spcPts val="0"/>
                        </a:spcBef>
                        <a:spcAft>
                          <a:spcPts val="0"/>
                        </a:spcAft>
                      </a:pPr>
                      <a:r>
                        <a:rPr lang="en-US" sz="1400">
                          <a:effectLst/>
                        </a:rPr>
                        <a:t>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4">
                        <a:lumMod val="40000"/>
                        <a:lumOff val="60000"/>
                      </a:schemeClr>
                    </a:solidFill>
                  </a:tcPr>
                </a:tc>
                <a:tc>
                  <a:txBody>
                    <a:bodyPr/>
                    <a:lstStyle/>
                    <a:p>
                      <a:pPr marL="0" marR="0">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4">
                        <a:lumMod val="40000"/>
                        <a:lumOff val="60000"/>
                      </a:schemeClr>
                    </a:solidFill>
                  </a:tcPr>
                </a:tc>
                <a:tc>
                  <a:txBody>
                    <a:bodyPr/>
                    <a:lstStyle/>
                    <a:p>
                      <a:pPr marL="0" marR="0">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4">
                        <a:lumMod val="40000"/>
                        <a:lumOff val="60000"/>
                      </a:schemeClr>
                    </a:solidFill>
                  </a:tcPr>
                </a:tc>
                <a:tc>
                  <a:txBody>
                    <a:bodyPr/>
                    <a:lstStyle/>
                    <a:p>
                      <a:pPr marL="0" marR="0">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4">
                        <a:lumMod val="40000"/>
                        <a:lumOff val="60000"/>
                      </a:schemeClr>
                    </a:solidFill>
                  </a:tcPr>
                </a:tc>
                <a:tc>
                  <a:txBody>
                    <a:bodyPr/>
                    <a:lstStyle/>
                    <a:p>
                      <a:pPr marL="0" marR="0" algn="r">
                        <a:spcBef>
                          <a:spcPts val="0"/>
                        </a:spcBef>
                        <a:spcAft>
                          <a:spcPts val="0"/>
                        </a:spcAft>
                      </a:pPr>
                      <a:r>
                        <a:rPr lang="en-US" sz="1400">
                          <a:effectLst/>
                        </a:rPr>
                        <a:t>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4">
                        <a:lumMod val="40000"/>
                        <a:lumOff val="60000"/>
                      </a:schemeClr>
                    </a:solidFill>
                  </a:tcPr>
                </a:tc>
                <a:extLst>
                  <a:ext uri="{0D108BD9-81ED-4DB2-BD59-A6C34878D82A}">
                    <a16:rowId xmlns:a16="http://schemas.microsoft.com/office/drawing/2014/main" val="2576683288"/>
                  </a:ext>
                </a:extLst>
              </a:tr>
              <a:tr h="113326">
                <a:tc vMerge="1">
                  <a:txBody>
                    <a:bodyPr/>
                    <a:lstStyle/>
                    <a:p>
                      <a:pPr marL="0" marR="0">
                        <a:spcBef>
                          <a:spcPts val="0"/>
                        </a:spcBef>
                        <a:spcAft>
                          <a:spcPts val="0"/>
                        </a:spcAft>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tc>
                <a:tc>
                  <a:txBody>
                    <a:bodyPr/>
                    <a:lstStyle/>
                    <a:p>
                      <a:pPr marL="0" marR="0">
                        <a:spcBef>
                          <a:spcPts val="0"/>
                        </a:spcBef>
                        <a:spcAft>
                          <a:spcPts val="0"/>
                        </a:spcAft>
                      </a:pPr>
                      <a:r>
                        <a:rPr lang="en-US" sz="1400" dirty="0">
                          <a:effectLst/>
                        </a:rPr>
                        <a:t>Contract Administration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4">
                        <a:lumMod val="40000"/>
                        <a:lumOff val="60000"/>
                      </a:schemeClr>
                    </a:solidFill>
                  </a:tcPr>
                </a:tc>
                <a:tc>
                  <a:txBody>
                    <a:bodyPr/>
                    <a:lstStyle/>
                    <a:p>
                      <a:pPr marL="0" marR="0" algn="r">
                        <a:spcBef>
                          <a:spcPts val="0"/>
                        </a:spcBef>
                        <a:spcAft>
                          <a:spcPts val="0"/>
                        </a:spcAft>
                      </a:pPr>
                      <a:r>
                        <a:rPr lang="en-US" sz="1400">
                          <a:effectLst/>
                        </a:rPr>
                        <a:t>15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4">
                        <a:lumMod val="40000"/>
                        <a:lumOff val="60000"/>
                      </a:schemeClr>
                    </a:solidFill>
                  </a:tcPr>
                </a:tc>
                <a:tc>
                  <a:txBody>
                    <a:bodyPr/>
                    <a:lstStyle/>
                    <a:p>
                      <a:pPr marL="0" marR="0">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4">
                        <a:lumMod val="40000"/>
                        <a:lumOff val="60000"/>
                      </a:schemeClr>
                    </a:solidFill>
                  </a:tcPr>
                </a:tc>
                <a:tc>
                  <a:txBody>
                    <a:bodyPr/>
                    <a:lstStyle/>
                    <a:p>
                      <a:pPr marL="0" marR="0">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4">
                        <a:lumMod val="40000"/>
                        <a:lumOff val="60000"/>
                      </a:schemeClr>
                    </a:solidFill>
                  </a:tcPr>
                </a:tc>
                <a:tc>
                  <a:txBody>
                    <a:bodyPr/>
                    <a:lstStyle/>
                    <a:p>
                      <a:pPr marL="0" marR="0" algn="r">
                        <a:spcBef>
                          <a:spcPts val="0"/>
                        </a:spcBef>
                        <a:spcAft>
                          <a:spcPts val="0"/>
                        </a:spcAft>
                      </a:pPr>
                      <a:r>
                        <a:rPr lang="en-US" sz="1400">
                          <a:effectLst/>
                        </a:rPr>
                        <a:t>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4">
                        <a:lumMod val="40000"/>
                        <a:lumOff val="60000"/>
                      </a:schemeClr>
                    </a:solidFill>
                  </a:tcPr>
                </a:tc>
                <a:tc>
                  <a:txBody>
                    <a:bodyPr/>
                    <a:lstStyle/>
                    <a:p>
                      <a:pPr marL="0" marR="0" algn="r">
                        <a:spcBef>
                          <a:spcPts val="0"/>
                        </a:spcBef>
                        <a:spcAft>
                          <a:spcPts val="0"/>
                        </a:spcAft>
                      </a:pPr>
                      <a:r>
                        <a:rPr lang="en-US" sz="1400">
                          <a:effectLst/>
                        </a:rPr>
                        <a:t>16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4">
                        <a:lumMod val="40000"/>
                        <a:lumOff val="60000"/>
                      </a:schemeClr>
                    </a:solidFill>
                  </a:tcPr>
                </a:tc>
                <a:extLst>
                  <a:ext uri="{0D108BD9-81ED-4DB2-BD59-A6C34878D82A}">
                    <a16:rowId xmlns:a16="http://schemas.microsoft.com/office/drawing/2014/main" val="1868313070"/>
                  </a:ext>
                </a:extLst>
              </a:tr>
              <a:tr h="113326">
                <a:tc vMerge="1">
                  <a:txBody>
                    <a:bodyPr/>
                    <a:lstStyle/>
                    <a:p>
                      <a:pPr marL="0" marR="0">
                        <a:spcBef>
                          <a:spcPts val="0"/>
                        </a:spcBef>
                        <a:spcAft>
                          <a:spcPts val="0"/>
                        </a:spcAft>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tc>
                <a:tc>
                  <a:txBody>
                    <a:bodyPr/>
                    <a:lstStyle/>
                    <a:p>
                      <a:pPr marL="0" marR="0">
                        <a:spcBef>
                          <a:spcPts val="0"/>
                        </a:spcBef>
                        <a:spcAft>
                          <a:spcPts val="0"/>
                        </a:spcAft>
                      </a:pPr>
                      <a:r>
                        <a:rPr lang="en-US" sz="1400" dirty="0">
                          <a:effectLst/>
                        </a:rPr>
                        <a:t>Earthwork</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4">
                        <a:lumMod val="40000"/>
                        <a:lumOff val="60000"/>
                      </a:schemeClr>
                    </a:solidFill>
                  </a:tcPr>
                </a:tc>
                <a:tc>
                  <a:txBody>
                    <a:bodyPr/>
                    <a:lstStyle/>
                    <a:p>
                      <a:pPr marL="0" marR="0" algn="r">
                        <a:spcBef>
                          <a:spcPts val="0"/>
                        </a:spcBef>
                        <a:spcAft>
                          <a:spcPts val="0"/>
                        </a:spcAft>
                      </a:pPr>
                      <a:r>
                        <a:rPr lang="en-US" sz="1400">
                          <a:effectLst/>
                        </a:rPr>
                        <a:t>11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4">
                        <a:lumMod val="40000"/>
                        <a:lumOff val="60000"/>
                      </a:schemeClr>
                    </a:solidFill>
                  </a:tcPr>
                </a:tc>
                <a:tc>
                  <a:txBody>
                    <a:bodyPr/>
                    <a:lstStyle/>
                    <a:p>
                      <a:pPr marL="0" marR="0" algn="r">
                        <a:spcBef>
                          <a:spcPts val="0"/>
                        </a:spcBef>
                        <a:spcAft>
                          <a:spcPts val="0"/>
                        </a:spcAft>
                      </a:pPr>
                      <a:r>
                        <a:rPr lang="en-US" sz="1400">
                          <a:effectLst/>
                        </a:rPr>
                        <a:t>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4">
                        <a:lumMod val="40000"/>
                        <a:lumOff val="60000"/>
                      </a:schemeClr>
                    </a:solidFill>
                  </a:tcPr>
                </a:tc>
                <a:tc>
                  <a:txBody>
                    <a:bodyPr/>
                    <a:lstStyle/>
                    <a:p>
                      <a:pPr marL="0" marR="0" algn="r">
                        <a:spcBef>
                          <a:spcPts val="0"/>
                        </a:spcBef>
                        <a:spcAft>
                          <a:spcPts val="0"/>
                        </a:spcAft>
                      </a:pPr>
                      <a:r>
                        <a:rPr lang="en-US" sz="1400">
                          <a:effectLst/>
                        </a:rPr>
                        <a:t>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4">
                        <a:lumMod val="40000"/>
                        <a:lumOff val="60000"/>
                      </a:schemeClr>
                    </a:solidFill>
                  </a:tcPr>
                </a:tc>
                <a:tc>
                  <a:txBody>
                    <a:bodyPr/>
                    <a:lstStyle/>
                    <a:p>
                      <a:pPr marL="0" marR="0">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4">
                        <a:lumMod val="40000"/>
                        <a:lumOff val="60000"/>
                      </a:schemeClr>
                    </a:solidFill>
                  </a:tcPr>
                </a:tc>
                <a:tc>
                  <a:txBody>
                    <a:bodyPr/>
                    <a:lstStyle/>
                    <a:p>
                      <a:pPr marL="0" marR="0" algn="r">
                        <a:spcBef>
                          <a:spcPts val="0"/>
                        </a:spcBef>
                        <a:spcAft>
                          <a:spcPts val="0"/>
                        </a:spcAft>
                      </a:pPr>
                      <a:r>
                        <a:rPr lang="en-US" sz="1400">
                          <a:effectLst/>
                        </a:rPr>
                        <a:t>15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4">
                        <a:lumMod val="40000"/>
                        <a:lumOff val="60000"/>
                      </a:schemeClr>
                    </a:solidFill>
                  </a:tcPr>
                </a:tc>
                <a:extLst>
                  <a:ext uri="{0D108BD9-81ED-4DB2-BD59-A6C34878D82A}">
                    <a16:rowId xmlns:a16="http://schemas.microsoft.com/office/drawing/2014/main" val="1353634130"/>
                  </a:ext>
                </a:extLst>
              </a:tr>
              <a:tr h="113326">
                <a:tc vMerge="1">
                  <a:txBody>
                    <a:bodyPr/>
                    <a:lstStyle/>
                    <a:p>
                      <a:pPr marL="0" marR="0">
                        <a:spcBef>
                          <a:spcPts val="0"/>
                        </a:spcBef>
                        <a:spcAft>
                          <a:spcPts val="0"/>
                        </a:spcAft>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tc>
                <a:tc>
                  <a:txBody>
                    <a:bodyPr/>
                    <a:lstStyle/>
                    <a:p>
                      <a:pPr marL="0" marR="0">
                        <a:spcBef>
                          <a:spcPts val="0"/>
                        </a:spcBef>
                        <a:spcAft>
                          <a:spcPts val="0"/>
                        </a:spcAft>
                      </a:pPr>
                      <a:r>
                        <a:rPr lang="en-US" sz="1400" dirty="0">
                          <a:effectLst/>
                        </a:rPr>
                        <a:t>Drainage/Sewer/Water</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4">
                        <a:lumMod val="40000"/>
                        <a:lumOff val="60000"/>
                      </a:schemeClr>
                    </a:solidFill>
                  </a:tcPr>
                </a:tc>
                <a:tc>
                  <a:txBody>
                    <a:bodyPr/>
                    <a:lstStyle/>
                    <a:p>
                      <a:pPr marL="0" marR="0" algn="r">
                        <a:spcBef>
                          <a:spcPts val="0"/>
                        </a:spcBef>
                        <a:spcAft>
                          <a:spcPts val="0"/>
                        </a:spcAft>
                      </a:pPr>
                      <a:r>
                        <a:rPr lang="en-US" sz="1400">
                          <a:effectLst/>
                        </a:rPr>
                        <a:t>13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4">
                        <a:lumMod val="40000"/>
                        <a:lumOff val="60000"/>
                      </a:schemeClr>
                    </a:solidFill>
                  </a:tcPr>
                </a:tc>
                <a:tc>
                  <a:txBody>
                    <a:bodyPr/>
                    <a:lstStyle/>
                    <a:p>
                      <a:pPr marL="0" marR="0" algn="r">
                        <a:spcBef>
                          <a:spcPts val="0"/>
                        </a:spcBef>
                        <a:spcAft>
                          <a:spcPts val="0"/>
                        </a:spcAft>
                      </a:pPr>
                      <a:r>
                        <a:rPr lang="en-US" sz="1400">
                          <a:effectLst/>
                        </a:rPr>
                        <a:t>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4">
                        <a:lumMod val="40000"/>
                        <a:lumOff val="60000"/>
                      </a:schemeClr>
                    </a:solidFill>
                  </a:tcPr>
                </a:tc>
                <a:tc>
                  <a:txBody>
                    <a:bodyPr/>
                    <a:lstStyle/>
                    <a:p>
                      <a:pPr marL="0" marR="0" algn="r">
                        <a:spcBef>
                          <a:spcPts val="0"/>
                        </a:spcBef>
                        <a:spcAft>
                          <a:spcPts val="0"/>
                        </a:spcAft>
                      </a:pPr>
                      <a:r>
                        <a:rPr lang="en-US" sz="1400">
                          <a:effectLst/>
                        </a:rPr>
                        <a:t>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4">
                        <a:lumMod val="40000"/>
                        <a:lumOff val="60000"/>
                      </a:schemeClr>
                    </a:solidFill>
                  </a:tcPr>
                </a:tc>
                <a:tc>
                  <a:txBody>
                    <a:bodyPr/>
                    <a:lstStyle/>
                    <a:p>
                      <a:pPr marL="0" marR="0" algn="r">
                        <a:spcBef>
                          <a:spcPts val="0"/>
                        </a:spcBef>
                        <a:spcAft>
                          <a:spcPts val="0"/>
                        </a:spcAft>
                      </a:pPr>
                      <a:r>
                        <a:rPr lang="en-US" sz="1400">
                          <a:effectLst/>
                        </a:rPr>
                        <a:t>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4">
                        <a:lumMod val="40000"/>
                        <a:lumOff val="60000"/>
                      </a:schemeClr>
                    </a:solidFill>
                  </a:tcPr>
                </a:tc>
                <a:tc>
                  <a:txBody>
                    <a:bodyPr/>
                    <a:lstStyle/>
                    <a:p>
                      <a:pPr marL="0" marR="0" algn="r">
                        <a:spcBef>
                          <a:spcPts val="0"/>
                        </a:spcBef>
                        <a:spcAft>
                          <a:spcPts val="0"/>
                        </a:spcAft>
                      </a:pPr>
                      <a:r>
                        <a:rPr lang="en-US" sz="1400">
                          <a:effectLst/>
                        </a:rPr>
                        <a:t>20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4">
                        <a:lumMod val="40000"/>
                        <a:lumOff val="60000"/>
                      </a:schemeClr>
                    </a:solidFill>
                  </a:tcPr>
                </a:tc>
                <a:extLst>
                  <a:ext uri="{0D108BD9-81ED-4DB2-BD59-A6C34878D82A}">
                    <a16:rowId xmlns:a16="http://schemas.microsoft.com/office/drawing/2014/main" val="2032739033"/>
                  </a:ext>
                </a:extLst>
              </a:tr>
              <a:tr h="113326">
                <a:tc vMerge="1">
                  <a:txBody>
                    <a:bodyPr/>
                    <a:lstStyle/>
                    <a:p>
                      <a:pPr marL="0" marR="0">
                        <a:spcBef>
                          <a:spcPts val="0"/>
                        </a:spcBef>
                        <a:spcAft>
                          <a:spcPts val="0"/>
                        </a:spcAft>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tc>
                <a:tc>
                  <a:txBody>
                    <a:bodyPr/>
                    <a:lstStyle/>
                    <a:p>
                      <a:pPr marL="0" marR="0">
                        <a:spcBef>
                          <a:spcPts val="0"/>
                        </a:spcBef>
                        <a:spcAft>
                          <a:spcPts val="0"/>
                        </a:spcAft>
                      </a:pPr>
                      <a:r>
                        <a:rPr lang="en-US" sz="1400" dirty="0">
                          <a:effectLst/>
                        </a:rPr>
                        <a:t>Structures (Aesthetics)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4">
                        <a:lumMod val="40000"/>
                        <a:lumOff val="60000"/>
                      </a:schemeClr>
                    </a:solidFill>
                  </a:tcPr>
                </a:tc>
                <a:tc>
                  <a:txBody>
                    <a:bodyPr/>
                    <a:lstStyle/>
                    <a:p>
                      <a:pPr marL="0" marR="0" algn="r">
                        <a:spcBef>
                          <a:spcPts val="0"/>
                        </a:spcBef>
                        <a:spcAft>
                          <a:spcPts val="0"/>
                        </a:spcAft>
                      </a:pPr>
                      <a:r>
                        <a:rPr lang="en-US" sz="1400">
                          <a:effectLst/>
                        </a:rPr>
                        <a:t>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4">
                        <a:lumMod val="40000"/>
                        <a:lumOff val="60000"/>
                      </a:schemeClr>
                    </a:solidFill>
                  </a:tcPr>
                </a:tc>
                <a:tc>
                  <a:txBody>
                    <a:bodyPr/>
                    <a:lstStyle/>
                    <a:p>
                      <a:pPr marL="0" marR="0" algn="r">
                        <a:spcBef>
                          <a:spcPts val="0"/>
                        </a:spcBef>
                        <a:spcAft>
                          <a:spcPts val="0"/>
                        </a:spcAft>
                      </a:pPr>
                      <a:r>
                        <a:rPr lang="en-US" sz="1400">
                          <a:effectLst/>
                        </a:rPr>
                        <a:t>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4">
                        <a:lumMod val="40000"/>
                        <a:lumOff val="60000"/>
                      </a:schemeClr>
                    </a:solidFill>
                  </a:tcPr>
                </a:tc>
                <a:tc>
                  <a:txBody>
                    <a:bodyPr/>
                    <a:lstStyle/>
                    <a:p>
                      <a:pPr marL="0" marR="0">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4">
                        <a:lumMod val="40000"/>
                        <a:lumOff val="60000"/>
                      </a:schemeClr>
                    </a:solidFill>
                  </a:tcPr>
                </a:tc>
                <a:tc>
                  <a:txBody>
                    <a:bodyPr/>
                    <a:lstStyle/>
                    <a:p>
                      <a:pPr marL="0" marR="0" algn="r">
                        <a:spcBef>
                          <a:spcPts val="0"/>
                        </a:spcBef>
                        <a:spcAft>
                          <a:spcPts val="0"/>
                        </a:spcAft>
                      </a:pPr>
                      <a:r>
                        <a:rPr lang="en-US" sz="1400">
                          <a:effectLst/>
                        </a:rPr>
                        <a:t>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4">
                        <a:lumMod val="40000"/>
                        <a:lumOff val="60000"/>
                      </a:schemeClr>
                    </a:solidFill>
                  </a:tcPr>
                </a:tc>
                <a:tc>
                  <a:txBody>
                    <a:bodyPr/>
                    <a:lstStyle/>
                    <a:p>
                      <a:pPr marL="0" marR="0" algn="r">
                        <a:spcBef>
                          <a:spcPts val="0"/>
                        </a:spcBef>
                        <a:spcAft>
                          <a:spcPts val="0"/>
                        </a:spcAft>
                      </a:pPr>
                      <a:r>
                        <a:rPr lang="en-US" sz="1400">
                          <a:effectLst/>
                        </a:rPr>
                        <a:t>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4">
                        <a:lumMod val="40000"/>
                        <a:lumOff val="60000"/>
                      </a:schemeClr>
                    </a:solidFill>
                  </a:tcPr>
                </a:tc>
                <a:extLst>
                  <a:ext uri="{0D108BD9-81ED-4DB2-BD59-A6C34878D82A}">
                    <a16:rowId xmlns:a16="http://schemas.microsoft.com/office/drawing/2014/main" val="220897272"/>
                  </a:ext>
                </a:extLst>
              </a:tr>
              <a:tr h="113326">
                <a:tc vMerge="1">
                  <a:txBody>
                    <a:bodyPr/>
                    <a:lstStyle/>
                    <a:p>
                      <a:pPr marL="0" marR="0">
                        <a:spcBef>
                          <a:spcPts val="0"/>
                        </a:spcBef>
                        <a:spcAft>
                          <a:spcPts val="0"/>
                        </a:spcAft>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tc>
                <a:tc>
                  <a:txBody>
                    <a:bodyPr/>
                    <a:lstStyle/>
                    <a:p>
                      <a:pPr marL="0" marR="0">
                        <a:spcBef>
                          <a:spcPts val="0"/>
                        </a:spcBef>
                        <a:spcAft>
                          <a:spcPts val="0"/>
                        </a:spcAft>
                      </a:pPr>
                      <a:r>
                        <a:rPr lang="en-US" sz="1400" dirty="0">
                          <a:effectLst/>
                        </a:rPr>
                        <a:t>Structures (Bridges)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4">
                        <a:lumMod val="40000"/>
                        <a:lumOff val="60000"/>
                      </a:schemeClr>
                    </a:solidFill>
                  </a:tcPr>
                </a:tc>
                <a:tc>
                  <a:txBody>
                    <a:bodyPr/>
                    <a:lstStyle/>
                    <a:p>
                      <a:pPr marL="0" marR="0" algn="r">
                        <a:spcBef>
                          <a:spcPts val="0"/>
                        </a:spcBef>
                        <a:spcAft>
                          <a:spcPts val="0"/>
                        </a:spcAft>
                      </a:pPr>
                      <a:r>
                        <a:rPr lang="en-US" sz="1400">
                          <a:effectLst/>
                        </a:rPr>
                        <a:t>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4">
                        <a:lumMod val="40000"/>
                        <a:lumOff val="60000"/>
                      </a:schemeClr>
                    </a:solidFill>
                  </a:tcPr>
                </a:tc>
                <a:tc>
                  <a:txBody>
                    <a:bodyPr/>
                    <a:lstStyle/>
                    <a:p>
                      <a:pPr marL="0" marR="0">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4">
                        <a:lumMod val="40000"/>
                        <a:lumOff val="60000"/>
                      </a:schemeClr>
                    </a:solidFill>
                  </a:tcPr>
                </a:tc>
                <a:tc>
                  <a:txBody>
                    <a:bodyPr/>
                    <a:lstStyle/>
                    <a:p>
                      <a:pPr marL="0" marR="0" algn="r">
                        <a:spcBef>
                          <a:spcPts val="0"/>
                        </a:spcBef>
                        <a:spcAft>
                          <a:spcPts val="0"/>
                        </a:spcAft>
                      </a:pPr>
                      <a:r>
                        <a:rPr lang="en-US" sz="1400">
                          <a:effectLst/>
                        </a:rPr>
                        <a:t>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4">
                        <a:lumMod val="40000"/>
                        <a:lumOff val="60000"/>
                      </a:schemeClr>
                    </a:solidFill>
                  </a:tcPr>
                </a:tc>
                <a:tc>
                  <a:txBody>
                    <a:bodyPr/>
                    <a:lstStyle/>
                    <a:p>
                      <a:pPr marL="0" marR="0" algn="r">
                        <a:spcBef>
                          <a:spcPts val="0"/>
                        </a:spcBef>
                        <a:spcAft>
                          <a:spcPts val="0"/>
                        </a:spcAft>
                      </a:pPr>
                      <a:r>
                        <a:rPr lang="en-US" sz="1400">
                          <a:effectLst/>
                        </a:rPr>
                        <a:t>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4">
                        <a:lumMod val="40000"/>
                        <a:lumOff val="60000"/>
                      </a:schemeClr>
                    </a:solidFill>
                  </a:tcPr>
                </a:tc>
                <a:tc>
                  <a:txBody>
                    <a:bodyPr/>
                    <a:lstStyle/>
                    <a:p>
                      <a:pPr marL="0" marR="0" algn="r">
                        <a:spcBef>
                          <a:spcPts val="0"/>
                        </a:spcBef>
                        <a:spcAft>
                          <a:spcPts val="0"/>
                        </a:spcAft>
                      </a:pPr>
                      <a:r>
                        <a:rPr lang="en-US" sz="1400">
                          <a:effectLst/>
                        </a:rPr>
                        <a:t>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4">
                        <a:lumMod val="40000"/>
                        <a:lumOff val="60000"/>
                      </a:schemeClr>
                    </a:solidFill>
                  </a:tcPr>
                </a:tc>
                <a:extLst>
                  <a:ext uri="{0D108BD9-81ED-4DB2-BD59-A6C34878D82A}">
                    <a16:rowId xmlns:a16="http://schemas.microsoft.com/office/drawing/2014/main" val="411849715"/>
                  </a:ext>
                </a:extLst>
              </a:tr>
              <a:tr h="113326">
                <a:tc vMerge="1">
                  <a:txBody>
                    <a:bodyPr/>
                    <a:lstStyle/>
                    <a:p>
                      <a:pPr marL="0" marR="0">
                        <a:spcBef>
                          <a:spcPts val="0"/>
                        </a:spcBef>
                        <a:spcAft>
                          <a:spcPts val="0"/>
                        </a:spcAft>
                      </a:pP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tc>
                <a:tc>
                  <a:txBody>
                    <a:bodyPr/>
                    <a:lstStyle/>
                    <a:p>
                      <a:pPr marL="0" marR="0">
                        <a:spcBef>
                          <a:spcPts val="0"/>
                        </a:spcBef>
                        <a:spcAft>
                          <a:spcPts val="0"/>
                        </a:spcAft>
                      </a:pPr>
                      <a:r>
                        <a:rPr lang="en-US" sz="1400" dirty="0">
                          <a:effectLst/>
                        </a:rPr>
                        <a:t>Structures (Walls)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4">
                        <a:lumMod val="40000"/>
                        <a:lumOff val="60000"/>
                      </a:schemeClr>
                    </a:solidFill>
                  </a:tcPr>
                </a:tc>
                <a:tc>
                  <a:txBody>
                    <a:bodyPr/>
                    <a:lstStyle/>
                    <a:p>
                      <a:pPr marL="0" marR="0" algn="r">
                        <a:spcBef>
                          <a:spcPts val="0"/>
                        </a:spcBef>
                        <a:spcAft>
                          <a:spcPts val="0"/>
                        </a:spcAft>
                      </a:pPr>
                      <a:r>
                        <a:rPr lang="en-US" sz="1400">
                          <a:effectLst/>
                        </a:rPr>
                        <a:t>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4">
                        <a:lumMod val="40000"/>
                        <a:lumOff val="60000"/>
                      </a:schemeClr>
                    </a:solidFill>
                  </a:tcPr>
                </a:tc>
                <a:tc>
                  <a:txBody>
                    <a:bodyPr/>
                    <a:lstStyle/>
                    <a:p>
                      <a:pPr marL="0" marR="0" algn="r">
                        <a:spcBef>
                          <a:spcPts val="0"/>
                        </a:spcBef>
                        <a:spcAft>
                          <a:spcPts val="0"/>
                        </a:spcAft>
                      </a:pPr>
                      <a:r>
                        <a:rPr lang="en-US" sz="1400">
                          <a:effectLst/>
                        </a:rPr>
                        <a:t>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4">
                        <a:lumMod val="40000"/>
                        <a:lumOff val="60000"/>
                      </a:schemeClr>
                    </a:solidFill>
                  </a:tcPr>
                </a:tc>
                <a:tc>
                  <a:txBody>
                    <a:bodyPr/>
                    <a:lstStyle/>
                    <a:p>
                      <a:pPr marL="0" marR="0" algn="r">
                        <a:spcBef>
                          <a:spcPts val="0"/>
                        </a:spcBef>
                        <a:spcAft>
                          <a:spcPts val="0"/>
                        </a:spcAft>
                      </a:pPr>
                      <a:r>
                        <a:rPr lang="en-US" sz="1400">
                          <a:effectLst/>
                        </a:rPr>
                        <a:t>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4">
                        <a:lumMod val="40000"/>
                        <a:lumOff val="60000"/>
                      </a:schemeClr>
                    </a:solidFill>
                  </a:tcPr>
                </a:tc>
                <a:tc>
                  <a:txBody>
                    <a:bodyPr/>
                    <a:lstStyle/>
                    <a:p>
                      <a:pPr marL="0" marR="0">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4">
                        <a:lumMod val="40000"/>
                        <a:lumOff val="60000"/>
                      </a:schemeClr>
                    </a:solidFill>
                  </a:tcPr>
                </a:tc>
                <a:tc>
                  <a:txBody>
                    <a:bodyPr/>
                    <a:lstStyle/>
                    <a:p>
                      <a:pPr marL="0" marR="0" algn="r">
                        <a:spcBef>
                          <a:spcPts val="0"/>
                        </a:spcBef>
                        <a:spcAft>
                          <a:spcPts val="0"/>
                        </a:spcAft>
                      </a:pPr>
                      <a:r>
                        <a:rPr lang="en-US" sz="1400">
                          <a:effectLst/>
                        </a:rPr>
                        <a:t>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4">
                        <a:lumMod val="40000"/>
                        <a:lumOff val="60000"/>
                      </a:schemeClr>
                    </a:solidFill>
                  </a:tcPr>
                </a:tc>
                <a:extLst>
                  <a:ext uri="{0D108BD9-81ED-4DB2-BD59-A6C34878D82A}">
                    <a16:rowId xmlns:a16="http://schemas.microsoft.com/office/drawing/2014/main" val="1360550085"/>
                  </a:ext>
                </a:extLst>
              </a:tr>
              <a:tr h="113326">
                <a:tc vMerge="1">
                  <a:txBody>
                    <a:bodyPr/>
                    <a:lstStyle/>
                    <a:p>
                      <a:pPr marL="0" marR="0">
                        <a:spcBef>
                          <a:spcPts val="0"/>
                        </a:spcBef>
                        <a:spcAft>
                          <a:spcPts val="0"/>
                        </a:spcAft>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tc>
                <a:tc>
                  <a:txBody>
                    <a:bodyPr/>
                    <a:lstStyle/>
                    <a:p>
                      <a:pPr marL="0" marR="0">
                        <a:spcBef>
                          <a:spcPts val="0"/>
                        </a:spcBef>
                        <a:spcAft>
                          <a:spcPts val="0"/>
                        </a:spcAft>
                      </a:pPr>
                      <a:r>
                        <a:rPr lang="en-US" sz="1400" dirty="0">
                          <a:effectLst/>
                        </a:rPr>
                        <a:t>Pavement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4">
                        <a:lumMod val="40000"/>
                        <a:lumOff val="60000"/>
                      </a:schemeClr>
                    </a:solidFill>
                  </a:tcPr>
                </a:tc>
                <a:tc>
                  <a:txBody>
                    <a:bodyPr/>
                    <a:lstStyle/>
                    <a:p>
                      <a:pPr marL="0" marR="0" algn="r">
                        <a:spcBef>
                          <a:spcPts val="0"/>
                        </a:spcBef>
                        <a:spcAft>
                          <a:spcPts val="0"/>
                        </a:spcAft>
                      </a:pPr>
                      <a:r>
                        <a:rPr lang="en-US" sz="1400">
                          <a:effectLst/>
                        </a:rPr>
                        <a:t>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4">
                        <a:lumMod val="40000"/>
                        <a:lumOff val="60000"/>
                      </a:schemeClr>
                    </a:solidFill>
                  </a:tcPr>
                </a:tc>
                <a:tc>
                  <a:txBody>
                    <a:bodyPr/>
                    <a:lstStyle/>
                    <a:p>
                      <a:pPr marL="0" marR="0" algn="r">
                        <a:spcBef>
                          <a:spcPts val="0"/>
                        </a:spcBef>
                        <a:spcAft>
                          <a:spcPts val="0"/>
                        </a:spcAft>
                      </a:pPr>
                      <a:r>
                        <a:rPr lang="en-US" sz="1400">
                          <a:effectLst/>
                        </a:rPr>
                        <a:t>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4">
                        <a:lumMod val="40000"/>
                        <a:lumOff val="60000"/>
                      </a:schemeClr>
                    </a:solidFill>
                  </a:tcPr>
                </a:tc>
                <a:tc>
                  <a:txBody>
                    <a:bodyPr/>
                    <a:lstStyle/>
                    <a:p>
                      <a:pPr marL="0" marR="0" algn="r">
                        <a:spcBef>
                          <a:spcPts val="0"/>
                        </a:spcBef>
                        <a:spcAft>
                          <a:spcPts val="0"/>
                        </a:spcAft>
                      </a:pPr>
                      <a:r>
                        <a:rPr lang="en-US" sz="1400">
                          <a:effectLst/>
                        </a:rPr>
                        <a:t>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4">
                        <a:lumMod val="40000"/>
                        <a:lumOff val="60000"/>
                      </a:schemeClr>
                    </a:solidFill>
                  </a:tcPr>
                </a:tc>
                <a:tc>
                  <a:txBody>
                    <a:bodyPr/>
                    <a:lstStyle/>
                    <a:p>
                      <a:pPr marL="0" marR="0" algn="r">
                        <a:spcBef>
                          <a:spcPts val="0"/>
                        </a:spcBef>
                        <a:spcAft>
                          <a:spcPts val="0"/>
                        </a:spcAft>
                      </a:pPr>
                      <a:r>
                        <a:rPr lang="en-US" sz="1400">
                          <a:effectLst/>
                        </a:rPr>
                        <a:t>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4">
                        <a:lumMod val="40000"/>
                        <a:lumOff val="60000"/>
                      </a:schemeClr>
                    </a:solidFill>
                  </a:tcPr>
                </a:tc>
                <a:tc>
                  <a:txBody>
                    <a:bodyPr/>
                    <a:lstStyle/>
                    <a:p>
                      <a:pPr marL="0" marR="0" algn="r">
                        <a:spcBef>
                          <a:spcPts val="0"/>
                        </a:spcBef>
                        <a:spcAft>
                          <a:spcPts val="0"/>
                        </a:spcAft>
                      </a:pPr>
                      <a:r>
                        <a:rPr lang="en-US" sz="1400">
                          <a:effectLst/>
                        </a:rPr>
                        <a:t>18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4">
                        <a:lumMod val="40000"/>
                        <a:lumOff val="60000"/>
                      </a:schemeClr>
                    </a:solidFill>
                  </a:tcPr>
                </a:tc>
                <a:extLst>
                  <a:ext uri="{0D108BD9-81ED-4DB2-BD59-A6C34878D82A}">
                    <a16:rowId xmlns:a16="http://schemas.microsoft.com/office/drawing/2014/main" val="380082221"/>
                  </a:ext>
                </a:extLst>
              </a:tr>
              <a:tr h="113326">
                <a:tc vMerge="1">
                  <a:txBody>
                    <a:bodyPr/>
                    <a:lstStyle/>
                    <a:p>
                      <a:pPr marL="0" marR="0">
                        <a:spcBef>
                          <a:spcPts val="0"/>
                        </a:spcBef>
                        <a:spcAft>
                          <a:spcPts val="0"/>
                        </a:spcAft>
                      </a:pP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tc>
                <a:tc>
                  <a:txBody>
                    <a:bodyPr/>
                    <a:lstStyle/>
                    <a:p>
                      <a:pPr marL="0" marR="0">
                        <a:spcBef>
                          <a:spcPts val="0"/>
                        </a:spcBef>
                        <a:spcAft>
                          <a:spcPts val="0"/>
                        </a:spcAft>
                      </a:pPr>
                      <a:r>
                        <a:rPr lang="en-US" sz="1400">
                          <a:effectLst/>
                        </a:rPr>
                        <a:t>Work Zone Traffic Control</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4">
                        <a:lumMod val="40000"/>
                        <a:lumOff val="60000"/>
                      </a:schemeClr>
                    </a:solidFill>
                  </a:tcPr>
                </a:tc>
                <a:tc>
                  <a:txBody>
                    <a:bodyPr/>
                    <a:lstStyle/>
                    <a:p>
                      <a:pPr marL="0" marR="0" algn="r">
                        <a:spcBef>
                          <a:spcPts val="0"/>
                        </a:spcBef>
                        <a:spcAft>
                          <a:spcPts val="0"/>
                        </a:spcAft>
                      </a:pPr>
                      <a:r>
                        <a:rPr lang="en-US" sz="1400" dirty="0">
                          <a:effectLst/>
                        </a:rPr>
                        <a:t>24</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4">
                        <a:lumMod val="40000"/>
                        <a:lumOff val="60000"/>
                      </a:schemeClr>
                    </a:solidFill>
                  </a:tcPr>
                </a:tc>
                <a:tc>
                  <a:txBody>
                    <a:bodyPr/>
                    <a:lstStyle/>
                    <a:p>
                      <a:pPr marL="0" marR="0">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4">
                        <a:lumMod val="40000"/>
                        <a:lumOff val="60000"/>
                      </a:schemeClr>
                    </a:solidFill>
                  </a:tcPr>
                </a:tc>
                <a:tc>
                  <a:txBody>
                    <a:bodyPr/>
                    <a:lstStyle/>
                    <a:p>
                      <a:pPr marL="0" marR="0">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4">
                        <a:lumMod val="40000"/>
                        <a:lumOff val="60000"/>
                      </a:schemeClr>
                    </a:solidFill>
                  </a:tcPr>
                </a:tc>
                <a:tc>
                  <a:txBody>
                    <a:bodyPr/>
                    <a:lstStyle/>
                    <a:p>
                      <a:pPr marL="0" marR="0">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4">
                        <a:lumMod val="40000"/>
                        <a:lumOff val="60000"/>
                      </a:schemeClr>
                    </a:solidFill>
                  </a:tcPr>
                </a:tc>
                <a:tc>
                  <a:txBody>
                    <a:bodyPr/>
                    <a:lstStyle/>
                    <a:p>
                      <a:pPr marL="0" marR="0" algn="r">
                        <a:spcBef>
                          <a:spcPts val="0"/>
                        </a:spcBef>
                        <a:spcAft>
                          <a:spcPts val="0"/>
                        </a:spcAft>
                      </a:pPr>
                      <a:r>
                        <a:rPr lang="en-US" sz="1400">
                          <a:effectLst/>
                        </a:rPr>
                        <a:t>24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4">
                        <a:lumMod val="40000"/>
                        <a:lumOff val="60000"/>
                      </a:schemeClr>
                    </a:solidFill>
                  </a:tcPr>
                </a:tc>
                <a:extLst>
                  <a:ext uri="{0D108BD9-81ED-4DB2-BD59-A6C34878D82A}">
                    <a16:rowId xmlns:a16="http://schemas.microsoft.com/office/drawing/2014/main" val="2427205619"/>
                  </a:ext>
                </a:extLst>
              </a:tr>
              <a:tr h="113326">
                <a:tc vMerge="1">
                  <a:txBody>
                    <a:bodyPr/>
                    <a:lstStyle/>
                    <a:p>
                      <a:pPr marL="0" marR="0">
                        <a:spcBef>
                          <a:spcPts val="0"/>
                        </a:spcBef>
                        <a:spcAft>
                          <a:spcPts val="0"/>
                        </a:spcAft>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tc>
                <a:tc>
                  <a:txBody>
                    <a:bodyPr/>
                    <a:lstStyle/>
                    <a:p>
                      <a:pPr marL="0" marR="0">
                        <a:spcBef>
                          <a:spcPts val="0"/>
                        </a:spcBef>
                        <a:spcAft>
                          <a:spcPts val="0"/>
                        </a:spcAft>
                      </a:pPr>
                      <a:r>
                        <a:rPr lang="en-US" sz="1400">
                          <a:effectLst/>
                        </a:rPr>
                        <a:t>Materials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4">
                        <a:lumMod val="40000"/>
                        <a:lumOff val="60000"/>
                      </a:schemeClr>
                    </a:solidFill>
                  </a:tcPr>
                </a:tc>
                <a:tc>
                  <a:txBody>
                    <a:bodyPr/>
                    <a:lstStyle/>
                    <a:p>
                      <a:pPr marL="0" marR="0" algn="r">
                        <a:spcBef>
                          <a:spcPts val="0"/>
                        </a:spcBef>
                        <a:spcAft>
                          <a:spcPts val="0"/>
                        </a:spcAft>
                      </a:pPr>
                      <a:r>
                        <a:rPr lang="en-US" sz="1400" dirty="0">
                          <a:effectLst/>
                        </a:rPr>
                        <a:t>98</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4">
                        <a:lumMod val="40000"/>
                        <a:lumOff val="60000"/>
                      </a:schemeClr>
                    </a:solidFill>
                  </a:tcPr>
                </a:tc>
                <a:tc>
                  <a:txBody>
                    <a:bodyPr/>
                    <a:lstStyle/>
                    <a:p>
                      <a:pPr marL="0" marR="0" algn="r">
                        <a:spcBef>
                          <a:spcPts val="0"/>
                        </a:spcBef>
                        <a:spcAft>
                          <a:spcPts val="0"/>
                        </a:spcAft>
                      </a:pPr>
                      <a:r>
                        <a:rPr lang="en-US" sz="1400">
                          <a:effectLst/>
                        </a:rPr>
                        <a:t>31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4">
                        <a:lumMod val="40000"/>
                        <a:lumOff val="60000"/>
                      </a:schemeClr>
                    </a:solidFill>
                  </a:tcPr>
                </a:tc>
                <a:tc>
                  <a:txBody>
                    <a:bodyPr/>
                    <a:lstStyle/>
                    <a:p>
                      <a:pPr marL="0" marR="0" algn="r">
                        <a:spcBef>
                          <a:spcPts val="0"/>
                        </a:spcBef>
                        <a:spcAft>
                          <a:spcPts val="0"/>
                        </a:spcAft>
                      </a:pPr>
                      <a:r>
                        <a:rPr lang="en-US" sz="1400">
                          <a:effectLst/>
                        </a:rPr>
                        <a:t>11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4">
                        <a:lumMod val="40000"/>
                        <a:lumOff val="60000"/>
                      </a:schemeClr>
                    </a:solidFill>
                  </a:tcPr>
                </a:tc>
                <a:tc>
                  <a:txBody>
                    <a:bodyPr/>
                    <a:lstStyle/>
                    <a:p>
                      <a:pPr marL="0" marR="0" algn="r">
                        <a:spcBef>
                          <a:spcPts val="0"/>
                        </a:spcBef>
                        <a:spcAft>
                          <a:spcPts val="0"/>
                        </a:spcAft>
                      </a:pPr>
                      <a:r>
                        <a:rPr lang="en-US" sz="1400">
                          <a:effectLst/>
                        </a:rPr>
                        <a:t>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4">
                        <a:lumMod val="40000"/>
                        <a:lumOff val="60000"/>
                      </a:schemeClr>
                    </a:solidFill>
                  </a:tcPr>
                </a:tc>
                <a:tc>
                  <a:txBody>
                    <a:bodyPr/>
                    <a:lstStyle/>
                    <a:p>
                      <a:pPr marL="0" marR="0" algn="r">
                        <a:spcBef>
                          <a:spcPts val="0"/>
                        </a:spcBef>
                        <a:spcAft>
                          <a:spcPts val="0"/>
                        </a:spcAft>
                      </a:pPr>
                      <a:r>
                        <a:rPr lang="en-US" sz="1400">
                          <a:effectLst/>
                        </a:rPr>
                        <a:t>148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4">
                        <a:lumMod val="40000"/>
                        <a:lumOff val="60000"/>
                      </a:schemeClr>
                    </a:solidFill>
                  </a:tcPr>
                </a:tc>
                <a:extLst>
                  <a:ext uri="{0D108BD9-81ED-4DB2-BD59-A6C34878D82A}">
                    <a16:rowId xmlns:a16="http://schemas.microsoft.com/office/drawing/2014/main" val="1419713898"/>
                  </a:ext>
                </a:extLst>
              </a:tr>
              <a:tr h="113326">
                <a:tc vMerge="1">
                  <a:txBody>
                    <a:bodyPr/>
                    <a:lstStyle/>
                    <a:p>
                      <a:pPr marL="0" marR="0">
                        <a:spcBef>
                          <a:spcPts val="0"/>
                        </a:spcBef>
                        <a:spcAft>
                          <a:spcPts val="0"/>
                        </a:spcAft>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tc>
                <a:tc>
                  <a:txBody>
                    <a:bodyPr/>
                    <a:lstStyle/>
                    <a:p>
                      <a:pPr marL="0" marR="0">
                        <a:spcBef>
                          <a:spcPts val="0"/>
                        </a:spcBef>
                        <a:spcAft>
                          <a:spcPts val="0"/>
                        </a:spcAft>
                      </a:pPr>
                      <a:r>
                        <a:rPr lang="en-US" sz="1400">
                          <a:effectLst/>
                        </a:rPr>
                        <a:t>Safety</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4">
                        <a:lumMod val="40000"/>
                        <a:lumOff val="60000"/>
                      </a:schemeClr>
                    </a:solidFill>
                  </a:tcPr>
                </a:tc>
                <a:tc>
                  <a:txBody>
                    <a:bodyPr/>
                    <a:lstStyle/>
                    <a:p>
                      <a:pPr marL="0" marR="0" algn="r">
                        <a:spcBef>
                          <a:spcPts val="0"/>
                        </a:spcBef>
                        <a:spcAft>
                          <a:spcPts val="0"/>
                        </a:spcAft>
                      </a:pPr>
                      <a:r>
                        <a:rPr lang="en-US" sz="1400">
                          <a:effectLst/>
                        </a:rPr>
                        <a:t>10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4">
                        <a:lumMod val="40000"/>
                        <a:lumOff val="60000"/>
                      </a:schemeClr>
                    </a:solidFill>
                  </a:tcPr>
                </a:tc>
                <a:tc>
                  <a:txBody>
                    <a:bodyPr/>
                    <a:lstStyle/>
                    <a:p>
                      <a:pPr marL="0" marR="0">
                        <a:spcBef>
                          <a:spcPts val="0"/>
                        </a:spcBef>
                        <a:spcAft>
                          <a:spcPts val="0"/>
                        </a:spcAft>
                      </a:pPr>
                      <a:r>
                        <a:rPr lang="en-US" sz="1400" dirty="0">
                          <a:effectLs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4">
                        <a:lumMod val="40000"/>
                        <a:lumOff val="60000"/>
                      </a:schemeClr>
                    </a:solidFill>
                  </a:tcPr>
                </a:tc>
                <a:tc>
                  <a:txBody>
                    <a:bodyPr/>
                    <a:lstStyle/>
                    <a:p>
                      <a:pPr marL="0" marR="0">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4">
                        <a:lumMod val="40000"/>
                        <a:lumOff val="60000"/>
                      </a:schemeClr>
                    </a:solidFill>
                  </a:tcPr>
                </a:tc>
                <a:tc>
                  <a:txBody>
                    <a:bodyPr/>
                    <a:lstStyle/>
                    <a:p>
                      <a:pPr marL="0" marR="0">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4">
                        <a:lumMod val="40000"/>
                        <a:lumOff val="60000"/>
                      </a:schemeClr>
                    </a:solidFill>
                  </a:tcPr>
                </a:tc>
                <a:tc>
                  <a:txBody>
                    <a:bodyPr/>
                    <a:lstStyle/>
                    <a:p>
                      <a:pPr marL="0" marR="0" algn="r">
                        <a:spcBef>
                          <a:spcPts val="0"/>
                        </a:spcBef>
                        <a:spcAft>
                          <a:spcPts val="0"/>
                        </a:spcAft>
                      </a:pPr>
                      <a:r>
                        <a:rPr lang="en-US" sz="1400">
                          <a:effectLst/>
                        </a:rPr>
                        <a:t>10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4">
                        <a:lumMod val="40000"/>
                        <a:lumOff val="60000"/>
                      </a:schemeClr>
                    </a:solidFill>
                  </a:tcPr>
                </a:tc>
                <a:extLst>
                  <a:ext uri="{0D108BD9-81ED-4DB2-BD59-A6C34878D82A}">
                    <a16:rowId xmlns:a16="http://schemas.microsoft.com/office/drawing/2014/main" val="1901593318"/>
                  </a:ext>
                </a:extLst>
              </a:tr>
              <a:tr h="113326">
                <a:tc vMerge="1">
                  <a:txBody>
                    <a:bodyPr/>
                    <a:lstStyle/>
                    <a:p>
                      <a:pPr marL="0" marR="0">
                        <a:spcBef>
                          <a:spcPts val="0"/>
                        </a:spcBef>
                        <a:spcAft>
                          <a:spcPts val="0"/>
                        </a:spcAft>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tc>
                <a:tc>
                  <a:txBody>
                    <a:bodyPr/>
                    <a:lstStyle/>
                    <a:p>
                      <a:pPr marL="0" marR="0">
                        <a:spcBef>
                          <a:spcPts val="0"/>
                        </a:spcBef>
                        <a:spcAft>
                          <a:spcPts val="0"/>
                        </a:spcAft>
                      </a:pPr>
                      <a:r>
                        <a:rPr lang="en-US" sz="1400">
                          <a:effectLst/>
                        </a:rPr>
                        <a:t>Employment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4">
                        <a:lumMod val="40000"/>
                        <a:lumOff val="60000"/>
                      </a:schemeClr>
                    </a:solidFill>
                  </a:tcPr>
                </a:tc>
                <a:tc>
                  <a:txBody>
                    <a:bodyPr/>
                    <a:lstStyle/>
                    <a:p>
                      <a:pPr marL="0" marR="0" algn="r">
                        <a:spcBef>
                          <a:spcPts val="0"/>
                        </a:spcBef>
                        <a:spcAft>
                          <a:spcPts val="0"/>
                        </a:spcAft>
                      </a:pPr>
                      <a:r>
                        <a:rPr lang="en-US" sz="1400">
                          <a:effectLst/>
                        </a:rPr>
                        <a:t>10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4">
                        <a:lumMod val="40000"/>
                        <a:lumOff val="60000"/>
                      </a:schemeClr>
                    </a:solidFill>
                  </a:tcPr>
                </a:tc>
                <a:tc>
                  <a:txBody>
                    <a:bodyPr/>
                    <a:lstStyle/>
                    <a:p>
                      <a:pPr marL="0" marR="0" algn="r">
                        <a:spcBef>
                          <a:spcPts val="0"/>
                        </a:spcBef>
                        <a:spcAft>
                          <a:spcPts val="0"/>
                        </a:spcAft>
                      </a:pPr>
                      <a:r>
                        <a:rPr lang="en-US" sz="1400" dirty="0">
                          <a:effectLst/>
                        </a:rPr>
                        <a:t>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4">
                        <a:lumMod val="40000"/>
                        <a:lumOff val="60000"/>
                      </a:schemeClr>
                    </a:solidFill>
                  </a:tcPr>
                </a:tc>
                <a:tc>
                  <a:txBody>
                    <a:bodyPr/>
                    <a:lstStyle/>
                    <a:p>
                      <a:pPr marL="0" marR="0">
                        <a:spcBef>
                          <a:spcPts val="0"/>
                        </a:spcBef>
                        <a:spcAft>
                          <a:spcPts val="0"/>
                        </a:spcAft>
                      </a:pPr>
                      <a:r>
                        <a:rPr lang="en-US" sz="1400" dirty="0">
                          <a:effectLs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4">
                        <a:lumMod val="40000"/>
                        <a:lumOff val="60000"/>
                      </a:schemeClr>
                    </a:solidFill>
                  </a:tcPr>
                </a:tc>
                <a:tc>
                  <a:txBody>
                    <a:bodyPr/>
                    <a:lstStyle/>
                    <a:p>
                      <a:pPr marL="0" marR="0" algn="r">
                        <a:spcBef>
                          <a:spcPts val="0"/>
                        </a:spcBef>
                        <a:spcAft>
                          <a:spcPts val="0"/>
                        </a:spcAft>
                      </a:pPr>
                      <a:r>
                        <a:rPr lang="en-US" sz="1400">
                          <a:effectLst/>
                        </a:rPr>
                        <a:t>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4">
                        <a:lumMod val="40000"/>
                        <a:lumOff val="60000"/>
                      </a:schemeClr>
                    </a:solidFill>
                  </a:tcPr>
                </a:tc>
                <a:tc>
                  <a:txBody>
                    <a:bodyPr/>
                    <a:lstStyle/>
                    <a:p>
                      <a:pPr marL="0" marR="0" algn="r">
                        <a:spcBef>
                          <a:spcPts val="0"/>
                        </a:spcBef>
                        <a:spcAft>
                          <a:spcPts val="0"/>
                        </a:spcAft>
                      </a:pPr>
                      <a:r>
                        <a:rPr lang="en-US" sz="1400">
                          <a:effectLst/>
                        </a:rPr>
                        <a:t>13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4">
                        <a:lumMod val="40000"/>
                        <a:lumOff val="60000"/>
                      </a:schemeClr>
                    </a:solidFill>
                  </a:tcPr>
                </a:tc>
                <a:extLst>
                  <a:ext uri="{0D108BD9-81ED-4DB2-BD59-A6C34878D82A}">
                    <a16:rowId xmlns:a16="http://schemas.microsoft.com/office/drawing/2014/main" val="3308077035"/>
                  </a:ext>
                </a:extLst>
              </a:tr>
              <a:tr h="113326">
                <a:tc vMerge="1">
                  <a:txBody>
                    <a:bodyPr/>
                    <a:lstStyle/>
                    <a:p>
                      <a:pPr marL="0" marR="0">
                        <a:spcBef>
                          <a:spcPts val="0"/>
                        </a:spcBef>
                        <a:spcAft>
                          <a:spcPts val="0"/>
                        </a:spcAft>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tc>
                <a:tc>
                  <a:txBody>
                    <a:bodyPr/>
                    <a:lstStyle/>
                    <a:p>
                      <a:pPr marL="0" marR="0">
                        <a:spcBef>
                          <a:spcPts val="0"/>
                        </a:spcBef>
                        <a:spcAft>
                          <a:spcPts val="0"/>
                        </a:spcAft>
                      </a:pPr>
                      <a:r>
                        <a:rPr lang="en-US" sz="1400">
                          <a:effectLst/>
                        </a:rPr>
                        <a:t>Training</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4">
                        <a:lumMod val="40000"/>
                        <a:lumOff val="60000"/>
                      </a:schemeClr>
                    </a:solidFill>
                  </a:tcPr>
                </a:tc>
                <a:tc>
                  <a:txBody>
                    <a:bodyPr/>
                    <a:lstStyle/>
                    <a:p>
                      <a:pPr marL="0" marR="0" algn="r">
                        <a:spcBef>
                          <a:spcPts val="0"/>
                        </a:spcBef>
                        <a:spcAft>
                          <a:spcPts val="0"/>
                        </a:spcAft>
                      </a:pPr>
                      <a:r>
                        <a:rPr lang="en-US" sz="1400">
                          <a:effectLst/>
                        </a:rPr>
                        <a:t>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4">
                        <a:lumMod val="40000"/>
                        <a:lumOff val="60000"/>
                      </a:schemeClr>
                    </a:solidFill>
                  </a:tcPr>
                </a:tc>
                <a:tc>
                  <a:txBody>
                    <a:bodyPr/>
                    <a:lstStyle/>
                    <a:p>
                      <a:pPr marL="0" marR="0" algn="r">
                        <a:spcBef>
                          <a:spcPts val="0"/>
                        </a:spcBef>
                        <a:spcAft>
                          <a:spcPts val="0"/>
                        </a:spcAft>
                      </a:pPr>
                      <a:r>
                        <a:rPr lang="en-US" sz="1400">
                          <a:effectLst/>
                        </a:rPr>
                        <a:t>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4">
                        <a:lumMod val="40000"/>
                        <a:lumOff val="60000"/>
                      </a:schemeClr>
                    </a:solidFill>
                  </a:tcPr>
                </a:tc>
                <a:tc>
                  <a:txBody>
                    <a:bodyPr/>
                    <a:lstStyle/>
                    <a:p>
                      <a:pPr marL="0" marR="0">
                        <a:spcBef>
                          <a:spcPts val="0"/>
                        </a:spcBef>
                        <a:spcAft>
                          <a:spcPts val="0"/>
                        </a:spcAft>
                      </a:pPr>
                      <a:r>
                        <a:rPr lang="en-US" sz="1400" dirty="0">
                          <a:effectLs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4">
                        <a:lumMod val="40000"/>
                        <a:lumOff val="60000"/>
                      </a:schemeClr>
                    </a:solidFill>
                  </a:tcPr>
                </a:tc>
                <a:tc>
                  <a:txBody>
                    <a:bodyPr/>
                    <a:lstStyle/>
                    <a:p>
                      <a:pPr marL="0" marR="0">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4">
                        <a:lumMod val="40000"/>
                        <a:lumOff val="60000"/>
                      </a:schemeClr>
                    </a:solidFill>
                  </a:tcPr>
                </a:tc>
                <a:tc>
                  <a:txBody>
                    <a:bodyPr/>
                    <a:lstStyle/>
                    <a:p>
                      <a:pPr marL="0" marR="0" algn="r">
                        <a:spcBef>
                          <a:spcPts val="0"/>
                        </a:spcBef>
                        <a:spcAft>
                          <a:spcPts val="0"/>
                        </a:spcAft>
                      </a:pPr>
                      <a:r>
                        <a:rPr lang="en-US" sz="1400">
                          <a:effectLst/>
                        </a:rPr>
                        <a:t>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4">
                        <a:lumMod val="40000"/>
                        <a:lumOff val="60000"/>
                      </a:schemeClr>
                    </a:solidFill>
                  </a:tcPr>
                </a:tc>
                <a:extLst>
                  <a:ext uri="{0D108BD9-81ED-4DB2-BD59-A6C34878D82A}">
                    <a16:rowId xmlns:a16="http://schemas.microsoft.com/office/drawing/2014/main" val="1946473669"/>
                  </a:ext>
                </a:extLst>
              </a:tr>
              <a:tr h="105015">
                <a:tc vMerge="1">
                  <a:txBody>
                    <a:bodyPr/>
                    <a:lstStyle/>
                    <a:p>
                      <a:pPr marL="0" marR="0">
                        <a:spcBef>
                          <a:spcPts val="0"/>
                        </a:spcBef>
                        <a:spcAft>
                          <a:spcPts val="0"/>
                        </a:spcAft>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tc>
                <a:tc>
                  <a:txBody>
                    <a:bodyPr/>
                    <a:lstStyle/>
                    <a:p>
                      <a:pPr marL="0" marR="0">
                        <a:spcBef>
                          <a:spcPts val="0"/>
                        </a:spcBef>
                        <a:spcAft>
                          <a:spcPts val="0"/>
                        </a:spcAft>
                      </a:pPr>
                      <a:r>
                        <a:rPr lang="en-US" sz="1400">
                          <a:effectLst/>
                        </a:rPr>
                        <a:t>Public Outreach</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4">
                        <a:lumMod val="40000"/>
                        <a:lumOff val="60000"/>
                      </a:schemeClr>
                    </a:solidFill>
                  </a:tcPr>
                </a:tc>
                <a:tc>
                  <a:txBody>
                    <a:bodyPr/>
                    <a:lstStyle/>
                    <a:p>
                      <a:pPr marL="0" marR="0" algn="r">
                        <a:spcBef>
                          <a:spcPts val="0"/>
                        </a:spcBef>
                        <a:spcAft>
                          <a:spcPts val="0"/>
                        </a:spcAft>
                      </a:pPr>
                      <a:r>
                        <a:rPr lang="en-US" sz="1400">
                          <a:effectLst/>
                        </a:rPr>
                        <a:t>22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4">
                        <a:lumMod val="40000"/>
                        <a:lumOff val="60000"/>
                      </a:schemeClr>
                    </a:solidFill>
                  </a:tcPr>
                </a:tc>
                <a:tc>
                  <a:txBody>
                    <a:bodyPr/>
                    <a:lstStyle/>
                    <a:p>
                      <a:pPr marL="0" marR="0">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4">
                        <a:lumMod val="40000"/>
                        <a:lumOff val="60000"/>
                      </a:schemeClr>
                    </a:solidFill>
                  </a:tcPr>
                </a:tc>
                <a:tc>
                  <a:txBody>
                    <a:bodyPr/>
                    <a:lstStyle/>
                    <a:p>
                      <a:pPr marL="0" marR="0">
                        <a:spcBef>
                          <a:spcPts val="0"/>
                        </a:spcBef>
                        <a:spcAft>
                          <a:spcPts val="0"/>
                        </a:spcAft>
                      </a:pPr>
                      <a:r>
                        <a:rPr lang="en-US" sz="1400" dirty="0">
                          <a:effectLs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4">
                        <a:lumMod val="40000"/>
                        <a:lumOff val="60000"/>
                      </a:schemeClr>
                    </a:solidFill>
                  </a:tcPr>
                </a:tc>
                <a:tc>
                  <a:txBody>
                    <a:bodyPr/>
                    <a:lstStyle/>
                    <a:p>
                      <a:pPr marL="0" marR="0">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4">
                        <a:lumMod val="40000"/>
                        <a:lumOff val="60000"/>
                      </a:schemeClr>
                    </a:solidFill>
                  </a:tcPr>
                </a:tc>
                <a:tc>
                  <a:txBody>
                    <a:bodyPr/>
                    <a:lstStyle/>
                    <a:p>
                      <a:pPr marL="0" marR="0" algn="r">
                        <a:spcBef>
                          <a:spcPts val="0"/>
                        </a:spcBef>
                        <a:spcAft>
                          <a:spcPts val="0"/>
                        </a:spcAft>
                      </a:pPr>
                      <a:r>
                        <a:rPr lang="en-US" sz="1400">
                          <a:effectLst/>
                        </a:rPr>
                        <a:t>22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4">
                        <a:lumMod val="40000"/>
                        <a:lumOff val="60000"/>
                      </a:schemeClr>
                    </a:solidFill>
                  </a:tcPr>
                </a:tc>
                <a:extLst>
                  <a:ext uri="{0D108BD9-81ED-4DB2-BD59-A6C34878D82A}">
                    <a16:rowId xmlns:a16="http://schemas.microsoft.com/office/drawing/2014/main" val="1968019286"/>
                  </a:ext>
                </a:extLst>
              </a:tr>
              <a:tr h="113326">
                <a:tc vMerge="1">
                  <a:txBody>
                    <a:bodyPr/>
                    <a:lstStyle/>
                    <a:p>
                      <a:pPr marL="0" marR="0">
                        <a:spcBef>
                          <a:spcPts val="0"/>
                        </a:spcBef>
                        <a:spcAft>
                          <a:spcPts val="0"/>
                        </a:spcAft>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tc>
                <a:tc>
                  <a:txBody>
                    <a:bodyPr/>
                    <a:lstStyle/>
                    <a:p>
                      <a:pPr marL="0" marR="0">
                        <a:spcBef>
                          <a:spcPts val="0"/>
                        </a:spcBef>
                        <a:spcAft>
                          <a:spcPts val="0"/>
                        </a:spcAft>
                      </a:pPr>
                      <a:r>
                        <a:rPr lang="en-US" sz="1400">
                          <a:effectLst/>
                        </a:rPr>
                        <a:t>Noise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4">
                        <a:lumMod val="40000"/>
                        <a:lumOff val="60000"/>
                      </a:schemeClr>
                    </a:solidFill>
                  </a:tcPr>
                </a:tc>
                <a:tc>
                  <a:txBody>
                    <a:bodyPr/>
                    <a:lstStyle/>
                    <a:p>
                      <a:pPr marL="0" marR="0" algn="r">
                        <a:spcBef>
                          <a:spcPts val="0"/>
                        </a:spcBef>
                        <a:spcAft>
                          <a:spcPts val="0"/>
                        </a:spcAft>
                      </a:pPr>
                      <a:r>
                        <a:rPr lang="en-US" sz="1400">
                          <a:effectLst/>
                        </a:rPr>
                        <a:t>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4">
                        <a:lumMod val="40000"/>
                        <a:lumOff val="60000"/>
                      </a:schemeClr>
                    </a:solidFill>
                  </a:tcPr>
                </a:tc>
                <a:tc>
                  <a:txBody>
                    <a:bodyPr/>
                    <a:lstStyle/>
                    <a:p>
                      <a:pPr marL="0" marR="0" algn="r">
                        <a:spcBef>
                          <a:spcPts val="0"/>
                        </a:spcBef>
                        <a:spcAft>
                          <a:spcPts val="0"/>
                        </a:spcAft>
                      </a:pPr>
                      <a:r>
                        <a:rPr lang="en-US" sz="1400">
                          <a:effectLst/>
                        </a:rPr>
                        <a:t>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4">
                        <a:lumMod val="40000"/>
                        <a:lumOff val="60000"/>
                      </a:schemeClr>
                    </a:solidFill>
                  </a:tcPr>
                </a:tc>
                <a:tc>
                  <a:txBody>
                    <a:bodyPr/>
                    <a:lstStyle/>
                    <a:p>
                      <a:pPr marL="0" marR="0">
                        <a:spcBef>
                          <a:spcPts val="0"/>
                        </a:spcBef>
                        <a:spcAft>
                          <a:spcPts val="0"/>
                        </a:spcAft>
                      </a:pPr>
                      <a:r>
                        <a:rPr lang="en-US" sz="1400" dirty="0">
                          <a:effectLs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4">
                        <a:lumMod val="40000"/>
                        <a:lumOff val="60000"/>
                      </a:schemeClr>
                    </a:solidFill>
                  </a:tcPr>
                </a:tc>
                <a:tc>
                  <a:txBody>
                    <a:bodyPr/>
                    <a:lstStyle/>
                    <a:p>
                      <a:pPr marL="0" marR="0">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4">
                        <a:lumMod val="40000"/>
                        <a:lumOff val="60000"/>
                      </a:schemeClr>
                    </a:solidFill>
                  </a:tcPr>
                </a:tc>
                <a:tc>
                  <a:txBody>
                    <a:bodyPr/>
                    <a:lstStyle/>
                    <a:p>
                      <a:pPr marL="0" marR="0" algn="r">
                        <a:spcBef>
                          <a:spcPts val="0"/>
                        </a:spcBef>
                        <a:spcAft>
                          <a:spcPts val="0"/>
                        </a:spcAft>
                      </a:pPr>
                      <a:r>
                        <a:rPr lang="en-US" sz="1400">
                          <a:effectLst/>
                        </a:rPr>
                        <a:t>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4">
                        <a:lumMod val="40000"/>
                        <a:lumOff val="60000"/>
                      </a:schemeClr>
                    </a:solidFill>
                  </a:tcPr>
                </a:tc>
                <a:extLst>
                  <a:ext uri="{0D108BD9-81ED-4DB2-BD59-A6C34878D82A}">
                    <a16:rowId xmlns:a16="http://schemas.microsoft.com/office/drawing/2014/main" val="2643071058"/>
                  </a:ext>
                </a:extLst>
              </a:tr>
              <a:tr h="113326">
                <a:tc vMerge="1">
                  <a:txBody>
                    <a:bodyPr/>
                    <a:lstStyle/>
                    <a:p>
                      <a:pPr marL="0" marR="0">
                        <a:spcBef>
                          <a:spcPts val="0"/>
                        </a:spcBef>
                        <a:spcAft>
                          <a:spcPts val="0"/>
                        </a:spcAft>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tc>
                <a:tc>
                  <a:txBody>
                    <a:bodyPr/>
                    <a:lstStyle/>
                    <a:p>
                      <a:pPr marL="0" marR="0">
                        <a:spcBef>
                          <a:spcPts val="0"/>
                        </a:spcBef>
                        <a:spcAft>
                          <a:spcPts val="0"/>
                        </a:spcAft>
                      </a:pPr>
                      <a:r>
                        <a:rPr lang="en-US" sz="1400">
                          <a:effectLst/>
                        </a:rPr>
                        <a:t>Light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4">
                        <a:lumMod val="40000"/>
                        <a:lumOff val="60000"/>
                      </a:schemeClr>
                    </a:solidFill>
                  </a:tcPr>
                </a:tc>
                <a:tc>
                  <a:txBody>
                    <a:bodyPr/>
                    <a:lstStyle/>
                    <a:p>
                      <a:pPr marL="0" marR="0" algn="r">
                        <a:spcBef>
                          <a:spcPts val="0"/>
                        </a:spcBef>
                        <a:spcAft>
                          <a:spcPts val="0"/>
                        </a:spcAft>
                      </a:pPr>
                      <a:r>
                        <a:rPr lang="en-US" sz="1400">
                          <a:effectLst/>
                        </a:rPr>
                        <a:t>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4">
                        <a:lumMod val="40000"/>
                        <a:lumOff val="60000"/>
                      </a:schemeClr>
                    </a:solidFill>
                  </a:tcPr>
                </a:tc>
                <a:tc>
                  <a:txBody>
                    <a:bodyPr/>
                    <a:lstStyle/>
                    <a:p>
                      <a:pPr marL="0" marR="0">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4">
                        <a:lumMod val="40000"/>
                        <a:lumOff val="60000"/>
                      </a:schemeClr>
                    </a:solidFill>
                  </a:tcPr>
                </a:tc>
                <a:tc>
                  <a:txBody>
                    <a:bodyPr/>
                    <a:lstStyle/>
                    <a:p>
                      <a:pPr marL="0" marR="0">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4">
                        <a:lumMod val="40000"/>
                        <a:lumOff val="60000"/>
                      </a:schemeClr>
                    </a:solidFill>
                  </a:tcPr>
                </a:tc>
                <a:tc>
                  <a:txBody>
                    <a:bodyPr/>
                    <a:lstStyle/>
                    <a:p>
                      <a:pPr marL="0" marR="0" algn="r">
                        <a:spcBef>
                          <a:spcPts val="0"/>
                        </a:spcBef>
                        <a:spcAft>
                          <a:spcPts val="0"/>
                        </a:spcAft>
                      </a:pPr>
                      <a:r>
                        <a:rPr lang="en-US" sz="1400" dirty="0">
                          <a:effectLst/>
                        </a:rPr>
                        <a:t>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4">
                        <a:lumMod val="40000"/>
                        <a:lumOff val="60000"/>
                      </a:schemeClr>
                    </a:solidFill>
                  </a:tcPr>
                </a:tc>
                <a:tc>
                  <a:txBody>
                    <a:bodyPr/>
                    <a:lstStyle/>
                    <a:p>
                      <a:pPr marL="0" marR="0" algn="r">
                        <a:spcBef>
                          <a:spcPts val="0"/>
                        </a:spcBef>
                        <a:spcAft>
                          <a:spcPts val="0"/>
                        </a:spcAft>
                      </a:pPr>
                      <a:r>
                        <a:rPr lang="en-US" sz="1400">
                          <a:effectLst/>
                        </a:rPr>
                        <a:t>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4">
                        <a:lumMod val="40000"/>
                        <a:lumOff val="60000"/>
                      </a:schemeClr>
                    </a:solidFill>
                  </a:tcPr>
                </a:tc>
                <a:extLst>
                  <a:ext uri="{0D108BD9-81ED-4DB2-BD59-A6C34878D82A}">
                    <a16:rowId xmlns:a16="http://schemas.microsoft.com/office/drawing/2014/main" val="519032219"/>
                  </a:ext>
                </a:extLst>
              </a:tr>
              <a:tr h="118992">
                <a:tc vMerge="1">
                  <a:txBody>
                    <a:bodyPr/>
                    <a:lstStyle/>
                    <a:p>
                      <a:pPr marL="0" marR="0">
                        <a:spcBef>
                          <a:spcPts val="0"/>
                        </a:spcBef>
                        <a:spcAft>
                          <a:spcPts val="0"/>
                        </a:spcAft>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tc>
                <a:tc>
                  <a:txBody>
                    <a:bodyPr/>
                    <a:lstStyle/>
                    <a:p>
                      <a:pPr marL="0" marR="0">
                        <a:spcBef>
                          <a:spcPts val="0"/>
                        </a:spcBef>
                        <a:spcAft>
                          <a:spcPts val="0"/>
                        </a:spcAft>
                      </a:pPr>
                      <a:r>
                        <a:rPr lang="en-US" sz="1400">
                          <a:effectLst/>
                        </a:rPr>
                        <a:t>Design for Constructability</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4">
                        <a:lumMod val="40000"/>
                        <a:lumOff val="60000"/>
                      </a:schemeClr>
                    </a:solidFill>
                  </a:tcPr>
                </a:tc>
                <a:tc>
                  <a:txBody>
                    <a:bodyPr/>
                    <a:lstStyle/>
                    <a:p>
                      <a:pPr marL="0" marR="0" algn="r">
                        <a:spcBef>
                          <a:spcPts val="0"/>
                        </a:spcBef>
                        <a:spcAft>
                          <a:spcPts val="0"/>
                        </a:spcAft>
                      </a:pPr>
                      <a:r>
                        <a:rPr lang="en-US" sz="1400">
                          <a:effectLst/>
                        </a:rPr>
                        <a:t>25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4">
                        <a:lumMod val="40000"/>
                        <a:lumOff val="60000"/>
                      </a:schemeClr>
                    </a:solidFill>
                  </a:tcPr>
                </a:tc>
                <a:tc>
                  <a:txBody>
                    <a:bodyPr/>
                    <a:lstStyle/>
                    <a:p>
                      <a:pPr marL="0" marR="0" algn="r">
                        <a:spcBef>
                          <a:spcPts val="0"/>
                        </a:spcBef>
                        <a:spcAft>
                          <a:spcPts val="0"/>
                        </a:spcAft>
                      </a:pPr>
                      <a:r>
                        <a:rPr lang="en-US" sz="1400">
                          <a:effectLst/>
                        </a:rPr>
                        <a:t>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4">
                        <a:lumMod val="40000"/>
                        <a:lumOff val="60000"/>
                      </a:schemeClr>
                    </a:solidFill>
                  </a:tcPr>
                </a:tc>
                <a:tc>
                  <a:txBody>
                    <a:bodyPr/>
                    <a:lstStyle/>
                    <a:p>
                      <a:pPr marL="0" marR="0" algn="r">
                        <a:spcBef>
                          <a:spcPts val="0"/>
                        </a:spcBef>
                        <a:spcAft>
                          <a:spcPts val="0"/>
                        </a:spcAft>
                      </a:pPr>
                      <a:r>
                        <a:rPr lang="en-US" sz="1400">
                          <a:effectLst/>
                        </a:rPr>
                        <a:t>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4">
                        <a:lumMod val="40000"/>
                        <a:lumOff val="60000"/>
                      </a:schemeClr>
                    </a:solidFill>
                  </a:tcPr>
                </a:tc>
                <a:tc>
                  <a:txBody>
                    <a:bodyPr/>
                    <a:lstStyle/>
                    <a:p>
                      <a:pPr marL="0" marR="0" algn="r">
                        <a:spcBef>
                          <a:spcPts val="0"/>
                        </a:spcBef>
                        <a:spcAft>
                          <a:spcPts val="0"/>
                        </a:spcAft>
                      </a:pPr>
                      <a:r>
                        <a:rPr lang="en-US" sz="1400" dirty="0">
                          <a:effectLst/>
                        </a:rPr>
                        <a:t>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4">
                        <a:lumMod val="40000"/>
                        <a:lumOff val="60000"/>
                      </a:schemeClr>
                    </a:solidFill>
                  </a:tcPr>
                </a:tc>
                <a:tc>
                  <a:txBody>
                    <a:bodyPr/>
                    <a:lstStyle/>
                    <a:p>
                      <a:pPr marL="0" marR="0" algn="r">
                        <a:spcBef>
                          <a:spcPts val="0"/>
                        </a:spcBef>
                        <a:spcAft>
                          <a:spcPts val="0"/>
                        </a:spcAft>
                      </a:pPr>
                      <a:r>
                        <a:rPr lang="en-US" sz="1400" dirty="0">
                          <a:effectLst/>
                        </a:rPr>
                        <a:t>29</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0797" marR="40797" marT="0" marB="0" anchor="b">
                    <a:solidFill>
                      <a:schemeClr val="accent4">
                        <a:lumMod val="40000"/>
                        <a:lumOff val="60000"/>
                      </a:schemeClr>
                    </a:solidFill>
                  </a:tcPr>
                </a:tc>
                <a:extLst>
                  <a:ext uri="{0D108BD9-81ED-4DB2-BD59-A6C34878D82A}">
                    <a16:rowId xmlns:a16="http://schemas.microsoft.com/office/drawing/2014/main" val="2758586135"/>
                  </a:ext>
                </a:extLst>
              </a:tr>
            </a:tbl>
          </a:graphicData>
        </a:graphic>
      </p:graphicFrame>
      <p:sp>
        <p:nvSpPr>
          <p:cNvPr id="7" name="TextBox 6">
            <a:extLst>
              <a:ext uri="{FF2B5EF4-FFF2-40B4-BE49-F238E27FC236}">
                <a16:creationId xmlns:a16="http://schemas.microsoft.com/office/drawing/2014/main" id="{5903CD18-994A-417B-B007-0E205C481F3D}"/>
              </a:ext>
            </a:extLst>
          </p:cNvPr>
          <p:cNvSpPr txBox="1"/>
          <p:nvPr/>
        </p:nvSpPr>
        <p:spPr>
          <a:xfrm>
            <a:off x="1507186" y="187133"/>
            <a:ext cx="6129627" cy="461665"/>
          </a:xfrm>
          <a:prstGeom prst="rect">
            <a:avLst/>
          </a:prstGeom>
          <a:noFill/>
        </p:spPr>
        <p:txBody>
          <a:bodyPr wrap="none" rtlCol="0">
            <a:spAutoFit/>
          </a:bodyPr>
          <a:lstStyle/>
          <a:p>
            <a:pPr algn="ctr"/>
            <a:r>
              <a:rPr lang="en-US" sz="2400" dirty="0">
                <a:latin typeface="Segoe UI Semibold" panose="020B0702040204020203" pitchFamily="34" charset="0"/>
                <a:cs typeface="Segoe UI Semibold" panose="020B0702040204020203" pitchFamily="34" charset="0"/>
              </a:rPr>
              <a:t>SCP Survey Response Summary (340 total)</a:t>
            </a:r>
          </a:p>
        </p:txBody>
      </p:sp>
    </p:spTree>
    <p:extLst>
      <p:ext uri="{BB962C8B-B14F-4D97-AF65-F5344CB8AC3E}">
        <p14:creationId xmlns:p14="http://schemas.microsoft.com/office/powerpoint/2010/main" val="38120277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2A920-1901-425F-B39F-37D01FC19208}"/>
              </a:ext>
            </a:extLst>
          </p:cNvPr>
          <p:cNvSpPr>
            <a:spLocks noGrp="1"/>
          </p:cNvSpPr>
          <p:nvPr>
            <p:ph type="title"/>
          </p:nvPr>
        </p:nvSpPr>
        <p:spPr/>
        <p:txBody>
          <a:bodyPr/>
          <a:lstStyle/>
          <a:p>
            <a:r>
              <a:rPr lang="en-US" dirty="0"/>
              <a:t>Observations from SCPs</a:t>
            </a:r>
          </a:p>
        </p:txBody>
      </p:sp>
      <p:sp>
        <p:nvSpPr>
          <p:cNvPr id="3" name="Content Placeholder 2">
            <a:extLst>
              <a:ext uri="{FF2B5EF4-FFF2-40B4-BE49-F238E27FC236}">
                <a16:creationId xmlns:a16="http://schemas.microsoft.com/office/drawing/2014/main" id="{4F1A99E8-2BB4-4BBD-A38C-92DE63ECFCAA}"/>
              </a:ext>
            </a:extLst>
          </p:cNvPr>
          <p:cNvSpPr>
            <a:spLocks noGrp="1"/>
          </p:cNvSpPr>
          <p:nvPr>
            <p:ph idx="1"/>
          </p:nvPr>
        </p:nvSpPr>
        <p:spPr/>
        <p:txBody>
          <a:bodyPr/>
          <a:lstStyle/>
          <a:p>
            <a:r>
              <a:rPr lang="en-US" dirty="0"/>
              <a:t>Materials are the most common sustainability topic, by far.  </a:t>
            </a:r>
          </a:p>
          <a:p>
            <a:pPr lvl="1"/>
            <a:r>
              <a:rPr lang="en-US" dirty="0"/>
              <a:t>21% of responses addressed materials</a:t>
            </a:r>
          </a:p>
          <a:p>
            <a:r>
              <a:rPr lang="en-US" dirty="0"/>
              <a:t>Recognition (or lack of it) for sustainability efforts is not a significant concern.</a:t>
            </a:r>
          </a:p>
          <a:p>
            <a:pPr lvl="1"/>
            <a:r>
              <a:rPr lang="en-US" dirty="0"/>
              <a:t>Recognition was rarely identified as motivation</a:t>
            </a:r>
          </a:p>
          <a:p>
            <a:r>
              <a:rPr lang="en-US" dirty="0"/>
              <a:t>SCPs tend to work when done. </a:t>
            </a:r>
          </a:p>
          <a:p>
            <a:pPr lvl="1"/>
            <a:r>
              <a:rPr lang="en-US" dirty="0"/>
              <a:t>340 SCPs comments</a:t>
            </a:r>
          </a:p>
          <a:p>
            <a:pPr lvl="1"/>
            <a:r>
              <a:rPr lang="en-US" dirty="0"/>
              <a:t>53 comments talked about failures – most about the same few things</a:t>
            </a:r>
          </a:p>
        </p:txBody>
      </p:sp>
    </p:spTree>
    <p:extLst>
      <p:ext uri="{BB962C8B-B14F-4D97-AF65-F5344CB8AC3E}">
        <p14:creationId xmlns:p14="http://schemas.microsoft.com/office/powerpoint/2010/main" val="23483752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E427E-4826-4B74-923F-46205A733588}"/>
              </a:ext>
            </a:extLst>
          </p:cNvPr>
          <p:cNvSpPr>
            <a:spLocks noGrp="1"/>
          </p:cNvSpPr>
          <p:nvPr>
            <p:ph type="title"/>
          </p:nvPr>
        </p:nvSpPr>
        <p:spPr/>
        <p:txBody>
          <a:bodyPr/>
          <a:lstStyle/>
          <a:p>
            <a:r>
              <a:rPr lang="en-US" dirty="0"/>
              <a:t>Interviews</a:t>
            </a:r>
          </a:p>
        </p:txBody>
      </p:sp>
      <p:sp>
        <p:nvSpPr>
          <p:cNvPr id="3" name="Content Placeholder 2">
            <a:extLst>
              <a:ext uri="{FF2B5EF4-FFF2-40B4-BE49-F238E27FC236}">
                <a16:creationId xmlns:a16="http://schemas.microsoft.com/office/drawing/2014/main" id="{0495FD9D-D2A5-4884-B56E-FDD26A38DC03}"/>
              </a:ext>
            </a:extLst>
          </p:cNvPr>
          <p:cNvSpPr>
            <a:spLocks noGrp="1"/>
          </p:cNvSpPr>
          <p:nvPr>
            <p:ph idx="1"/>
          </p:nvPr>
        </p:nvSpPr>
        <p:spPr/>
        <p:txBody>
          <a:bodyPr/>
          <a:lstStyle/>
          <a:p>
            <a:pPr marL="0" indent="0">
              <a:buNone/>
            </a:pPr>
            <a:r>
              <a:rPr lang="en-US" u="sng" dirty="0"/>
              <a:t>Key Findings</a:t>
            </a:r>
          </a:p>
          <a:p>
            <a:r>
              <a:rPr lang="en-US" dirty="0"/>
              <a:t>26 interviews</a:t>
            </a:r>
          </a:p>
          <a:p>
            <a:r>
              <a:rPr lang="en-US" dirty="0"/>
              <a:t>32 SCPs identified</a:t>
            </a:r>
          </a:p>
          <a:p>
            <a:endParaRPr lang="en-US" dirty="0"/>
          </a:p>
        </p:txBody>
      </p:sp>
      <p:graphicFrame>
        <p:nvGraphicFramePr>
          <p:cNvPr id="4" name="Table 3">
            <a:extLst>
              <a:ext uri="{FF2B5EF4-FFF2-40B4-BE49-F238E27FC236}">
                <a16:creationId xmlns:a16="http://schemas.microsoft.com/office/drawing/2014/main" id="{3F09F0E7-06E9-4AD8-AF97-00D0BCAE7AD9}"/>
              </a:ext>
            </a:extLst>
          </p:cNvPr>
          <p:cNvGraphicFramePr>
            <a:graphicFrameLocks noGrp="1"/>
          </p:cNvGraphicFramePr>
          <p:nvPr>
            <p:extLst>
              <p:ext uri="{D42A27DB-BD31-4B8C-83A1-F6EECF244321}">
                <p14:modId xmlns:p14="http://schemas.microsoft.com/office/powerpoint/2010/main" val="1165252204"/>
              </p:ext>
            </p:extLst>
          </p:nvPr>
        </p:nvGraphicFramePr>
        <p:xfrm>
          <a:off x="1561247" y="3836325"/>
          <a:ext cx="6021505" cy="2438400"/>
        </p:xfrm>
        <a:graphic>
          <a:graphicData uri="http://schemas.openxmlformats.org/drawingml/2006/table">
            <a:tbl>
              <a:tblPr firstRow="1" firstCol="1" bandRow="1">
                <a:tableStyleId>{5940675A-B579-460E-94D1-54222C63F5DA}</a:tableStyleId>
              </a:tblPr>
              <a:tblGrid>
                <a:gridCol w="2791966">
                  <a:extLst>
                    <a:ext uri="{9D8B030D-6E8A-4147-A177-3AD203B41FA5}">
                      <a16:colId xmlns:a16="http://schemas.microsoft.com/office/drawing/2014/main" val="527388835"/>
                    </a:ext>
                  </a:extLst>
                </a:gridCol>
                <a:gridCol w="3229539">
                  <a:extLst>
                    <a:ext uri="{9D8B030D-6E8A-4147-A177-3AD203B41FA5}">
                      <a16:colId xmlns:a16="http://schemas.microsoft.com/office/drawing/2014/main" val="2025871548"/>
                    </a:ext>
                  </a:extLst>
                </a:gridCol>
              </a:tblGrid>
              <a:tr h="229411">
                <a:tc>
                  <a:txBody>
                    <a:bodyPr/>
                    <a:lstStyle/>
                    <a:p>
                      <a:pPr marL="0" marR="0">
                        <a:spcBef>
                          <a:spcPts val="0"/>
                        </a:spcBef>
                        <a:spcAft>
                          <a:spcPts val="0"/>
                        </a:spcAft>
                      </a:pPr>
                      <a:r>
                        <a:rPr lang="en-US" sz="1600" dirty="0">
                          <a:effectLst/>
                        </a:rPr>
                        <a:t>Descriptor</a:t>
                      </a:r>
                      <a:endParaRPr lang="en-US" sz="1600" dirty="0">
                        <a:effectLst/>
                        <a:latin typeface="Times New Roman" panose="02020603050405020304" pitchFamily="18" charset="0"/>
                        <a:ea typeface="Calibri" panose="020F0502020204030204" pitchFamily="34" charset="0"/>
                      </a:endParaRPr>
                    </a:p>
                  </a:txBody>
                  <a:tcPr marL="86029" marR="86029" marT="0" marB="0"/>
                </a:tc>
                <a:tc>
                  <a:txBody>
                    <a:bodyPr/>
                    <a:lstStyle/>
                    <a:p>
                      <a:pPr marL="0" marR="0">
                        <a:spcBef>
                          <a:spcPts val="0"/>
                        </a:spcBef>
                        <a:spcAft>
                          <a:spcPts val="0"/>
                        </a:spcAft>
                      </a:pPr>
                      <a:r>
                        <a:rPr lang="en-US" sz="1600">
                          <a:effectLst/>
                        </a:rPr>
                        <a:t>Data</a:t>
                      </a:r>
                      <a:endParaRPr lang="en-US" sz="1600">
                        <a:effectLst/>
                        <a:latin typeface="Times New Roman" panose="02020603050405020304" pitchFamily="18" charset="0"/>
                        <a:ea typeface="Calibri" panose="020F0502020204030204" pitchFamily="34" charset="0"/>
                      </a:endParaRPr>
                    </a:p>
                  </a:txBody>
                  <a:tcPr marL="86029" marR="86029" marT="0" marB="0"/>
                </a:tc>
                <a:extLst>
                  <a:ext uri="{0D108BD9-81ED-4DB2-BD59-A6C34878D82A}">
                    <a16:rowId xmlns:a16="http://schemas.microsoft.com/office/drawing/2014/main" val="169847840"/>
                  </a:ext>
                </a:extLst>
              </a:tr>
              <a:tr h="229411">
                <a:tc>
                  <a:txBody>
                    <a:bodyPr/>
                    <a:lstStyle/>
                    <a:p>
                      <a:pPr marL="0" marR="0">
                        <a:spcBef>
                          <a:spcPts val="0"/>
                        </a:spcBef>
                        <a:spcAft>
                          <a:spcPts val="0"/>
                        </a:spcAft>
                      </a:pPr>
                      <a:r>
                        <a:rPr lang="en-US" sz="1600">
                          <a:effectLst/>
                        </a:rPr>
                        <a:t>Total Interviews:</a:t>
                      </a:r>
                      <a:endParaRPr lang="en-US" sz="1600">
                        <a:effectLst/>
                        <a:latin typeface="Times New Roman" panose="02020603050405020304" pitchFamily="18" charset="0"/>
                        <a:ea typeface="Calibri" panose="020F0502020204030204" pitchFamily="34" charset="0"/>
                      </a:endParaRPr>
                    </a:p>
                  </a:txBody>
                  <a:tcPr marL="86029" marR="86029" marT="0" marB="0"/>
                </a:tc>
                <a:tc>
                  <a:txBody>
                    <a:bodyPr/>
                    <a:lstStyle/>
                    <a:p>
                      <a:pPr marL="0" marR="0">
                        <a:spcBef>
                          <a:spcPts val="0"/>
                        </a:spcBef>
                        <a:spcAft>
                          <a:spcPts val="0"/>
                        </a:spcAft>
                      </a:pPr>
                      <a:r>
                        <a:rPr lang="en-US" sz="1600" dirty="0">
                          <a:effectLst/>
                        </a:rPr>
                        <a:t>26</a:t>
                      </a:r>
                      <a:endParaRPr lang="en-US" sz="1600" dirty="0">
                        <a:effectLst/>
                        <a:latin typeface="Times New Roman" panose="02020603050405020304" pitchFamily="18" charset="0"/>
                        <a:ea typeface="Calibri" panose="020F0502020204030204" pitchFamily="34" charset="0"/>
                      </a:endParaRPr>
                    </a:p>
                  </a:txBody>
                  <a:tcPr marL="86029" marR="86029" marT="0" marB="0"/>
                </a:tc>
                <a:extLst>
                  <a:ext uri="{0D108BD9-81ED-4DB2-BD59-A6C34878D82A}">
                    <a16:rowId xmlns:a16="http://schemas.microsoft.com/office/drawing/2014/main" val="815690117"/>
                  </a:ext>
                </a:extLst>
              </a:tr>
              <a:tr h="917645">
                <a:tc>
                  <a:txBody>
                    <a:bodyPr/>
                    <a:lstStyle/>
                    <a:p>
                      <a:pPr marL="0" marR="0">
                        <a:spcBef>
                          <a:spcPts val="0"/>
                        </a:spcBef>
                        <a:spcAft>
                          <a:spcPts val="0"/>
                        </a:spcAft>
                      </a:pPr>
                      <a:r>
                        <a:rPr lang="en-US" sz="1600" dirty="0">
                          <a:effectLst/>
                        </a:rPr>
                        <a:t>Interview subjects:</a:t>
                      </a:r>
                      <a:endParaRPr lang="en-US" sz="1600" dirty="0">
                        <a:effectLst/>
                        <a:latin typeface="Times New Roman" panose="02020603050405020304" pitchFamily="18" charset="0"/>
                        <a:ea typeface="Calibri" panose="020F0502020204030204" pitchFamily="34" charset="0"/>
                      </a:endParaRPr>
                    </a:p>
                  </a:txBody>
                  <a:tcPr marL="86029" marR="86029" marT="0" marB="0"/>
                </a:tc>
                <a:tc>
                  <a:txBody>
                    <a:bodyPr/>
                    <a:lstStyle/>
                    <a:p>
                      <a:pPr marL="0" marR="0">
                        <a:spcBef>
                          <a:spcPts val="0"/>
                        </a:spcBef>
                        <a:spcAft>
                          <a:spcPts val="0"/>
                        </a:spcAft>
                      </a:pPr>
                      <a:r>
                        <a:rPr lang="en-US" sz="1600" dirty="0">
                          <a:effectLst/>
                        </a:rPr>
                        <a:t>1 academic (4%)</a:t>
                      </a:r>
                    </a:p>
                    <a:p>
                      <a:pPr marL="0" marR="0">
                        <a:spcBef>
                          <a:spcPts val="0"/>
                        </a:spcBef>
                        <a:spcAft>
                          <a:spcPts val="0"/>
                        </a:spcAft>
                      </a:pPr>
                      <a:r>
                        <a:rPr lang="en-US" sz="1600" dirty="0">
                          <a:effectLst/>
                        </a:rPr>
                        <a:t>12 constructors (46%)</a:t>
                      </a:r>
                    </a:p>
                    <a:p>
                      <a:pPr marL="0" marR="0">
                        <a:spcBef>
                          <a:spcPts val="0"/>
                        </a:spcBef>
                        <a:spcAft>
                          <a:spcPts val="0"/>
                        </a:spcAft>
                      </a:pPr>
                      <a:r>
                        <a:rPr lang="en-US" sz="1600" dirty="0">
                          <a:effectLst/>
                        </a:rPr>
                        <a:t>8 DOT/Owner (31%)</a:t>
                      </a:r>
                    </a:p>
                    <a:p>
                      <a:pPr marL="0" marR="0">
                        <a:spcBef>
                          <a:spcPts val="0"/>
                        </a:spcBef>
                        <a:spcAft>
                          <a:spcPts val="0"/>
                        </a:spcAft>
                      </a:pPr>
                      <a:r>
                        <a:rPr lang="en-US" sz="1600" dirty="0">
                          <a:effectLst/>
                        </a:rPr>
                        <a:t>5 designer/consultant (19%)</a:t>
                      </a:r>
                      <a:endParaRPr lang="en-US" sz="1600" dirty="0">
                        <a:effectLst/>
                        <a:latin typeface="Times New Roman" panose="02020603050405020304" pitchFamily="18" charset="0"/>
                        <a:ea typeface="Calibri" panose="020F0502020204030204" pitchFamily="34" charset="0"/>
                      </a:endParaRPr>
                    </a:p>
                  </a:txBody>
                  <a:tcPr marL="86029" marR="86029" marT="0" marB="0"/>
                </a:tc>
                <a:extLst>
                  <a:ext uri="{0D108BD9-81ED-4DB2-BD59-A6C34878D82A}">
                    <a16:rowId xmlns:a16="http://schemas.microsoft.com/office/drawing/2014/main" val="2595578001"/>
                  </a:ext>
                </a:extLst>
              </a:tr>
              <a:tr h="917645">
                <a:tc>
                  <a:txBody>
                    <a:bodyPr/>
                    <a:lstStyle/>
                    <a:p>
                      <a:pPr marL="0" marR="0">
                        <a:spcBef>
                          <a:spcPts val="0"/>
                        </a:spcBef>
                        <a:spcAft>
                          <a:spcPts val="0"/>
                        </a:spcAft>
                      </a:pPr>
                      <a:r>
                        <a:rPr lang="en-US" sz="1600">
                          <a:effectLst/>
                        </a:rPr>
                        <a:t>Interview time statistics:</a:t>
                      </a:r>
                      <a:endParaRPr lang="en-US" sz="1600">
                        <a:effectLst/>
                        <a:latin typeface="Times New Roman" panose="02020603050405020304" pitchFamily="18" charset="0"/>
                        <a:ea typeface="Calibri" panose="020F0502020204030204" pitchFamily="34" charset="0"/>
                      </a:endParaRPr>
                    </a:p>
                  </a:txBody>
                  <a:tcPr marL="86029" marR="86029" marT="0" marB="0"/>
                </a:tc>
                <a:tc>
                  <a:txBody>
                    <a:bodyPr/>
                    <a:lstStyle/>
                    <a:p>
                      <a:pPr marL="0" marR="0">
                        <a:spcBef>
                          <a:spcPts val="0"/>
                        </a:spcBef>
                        <a:spcAft>
                          <a:spcPts val="0"/>
                        </a:spcAft>
                      </a:pPr>
                      <a:r>
                        <a:rPr lang="en-US" sz="1600" dirty="0">
                          <a:effectLst/>
                        </a:rPr>
                        <a:t>Total interview time: 16.2 hours</a:t>
                      </a:r>
                    </a:p>
                    <a:p>
                      <a:pPr marL="0" marR="0">
                        <a:spcBef>
                          <a:spcPts val="0"/>
                        </a:spcBef>
                        <a:spcAft>
                          <a:spcPts val="0"/>
                        </a:spcAft>
                      </a:pPr>
                      <a:r>
                        <a:rPr lang="en-US" sz="1600" dirty="0">
                          <a:effectLst/>
                        </a:rPr>
                        <a:t>Mean interview length: 37 minutes</a:t>
                      </a:r>
                    </a:p>
                    <a:p>
                      <a:pPr marL="0" marR="0">
                        <a:spcBef>
                          <a:spcPts val="0"/>
                        </a:spcBef>
                        <a:spcAft>
                          <a:spcPts val="0"/>
                        </a:spcAft>
                      </a:pPr>
                      <a:r>
                        <a:rPr lang="en-US" sz="1600" dirty="0">
                          <a:effectLst/>
                        </a:rPr>
                        <a:t>Shortest interview: 19 minutes</a:t>
                      </a:r>
                    </a:p>
                    <a:p>
                      <a:pPr marL="0" marR="0">
                        <a:spcBef>
                          <a:spcPts val="0"/>
                        </a:spcBef>
                        <a:spcAft>
                          <a:spcPts val="0"/>
                        </a:spcAft>
                      </a:pPr>
                      <a:r>
                        <a:rPr lang="en-US" sz="1600" dirty="0">
                          <a:effectLst/>
                        </a:rPr>
                        <a:t>Longest interview: 60 minutes</a:t>
                      </a:r>
                      <a:endParaRPr lang="en-US" sz="1600" dirty="0">
                        <a:effectLst/>
                        <a:latin typeface="Times New Roman" panose="02020603050405020304" pitchFamily="18" charset="0"/>
                        <a:ea typeface="Calibri" panose="020F0502020204030204" pitchFamily="34" charset="0"/>
                      </a:endParaRPr>
                    </a:p>
                  </a:txBody>
                  <a:tcPr marL="86029" marR="86029" marT="0" marB="0"/>
                </a:tc>
                <a:extLst>
                  <a:ext uri="{0D108BD9-81ED-4DB2-BD59-A6C34878D82A}">
                    <a16:rowId xmlns:a16="http://schemas.microsoft.com/office/drawing/2014/main" val="807071214"/>
                  </a:ext>
                </a:extLst>
              </a:tr>
            </a:tbl>
          </a:graphicData>
        </a:graphic>
      </p:graphicFrame>
      <p:sp>
        <p:nvSpPr>
          <p:cNvPr id="5" name="TextBox 4">
            <a:extLst>
              <a:ext uri="{FF2B5EF4-FFF2-40B4-BE49-F238E27FC236}">
                <a16:creationId xmlns:a16="http://schemas.microsoft.com/office/drawing/2014/main" id="{0A5B8CD2-3A44-49E8-98F4-0A37536ED545}"/>
              </a:ext>
            </a:extLst>
          </p:cNvPr>
          <p:cNvSpPr txBox="1"/>
          <p:nvPr/>
        </p:nvSpPr>
        <p:spPr>
          <a:xfrm>
            <a:off x="3242468" y="3469590"/>
            <a:ext cx="2659061" cy="369332"/>
          </a:xfrm>
          <a:prstGeom prst="rect">
            <a:avLst/>
          </a:prstGeom>
          <a:noFill/>
        </p:spPr>
        <p:txBody>
          <a:bodyPr wrap="none" rtlCol="0">
            <a:spAutoFit/>
          </a:bodyPr>
          <a:lstStyle/>
          <a:p>
            <a:pPr algn="ctr"/>
            <a:r>
              <a:rPr lang="en-US" dirty="0"/>
              <a:t>Interview Descriptive Data</a:t>
            </a:r>
          </a:p>
        </p:txBody>
      </p:sp>
    </p:spTree>
    <p:extLst>
      <p:ext uri="{BB962C8B-B14F-4D97-AF65-F5344CB8AC3E}">
        <p14:creationId xmlns:p14="http://schemas.microsoft.com/office/powerpoint/2010/main" val="2621055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956563" y="946795"/>
            <a:ext cx="5747049" cy="823594"/>
          </a:xfrm>
        </p:spPr>
        <p:txBody>
          <a:bodyPr>
            <a:normAutofit fontScale="90000"/>
          </a:bodyPr>
          <a:lstStyle/>
          <a:p>
            <a:pPr algn="r"/>
            <a:r>
              <a:rPr lang="en-US" sz="3100" dirty="0">
                <a:latin typeface="Segoe UI Semibold" panose="020B0702040204020203" pitchFamily="34" charset="0"/>
                <a:cs typeface="Segoe UI Semibold" panose="020B0702040204020203" pitchFamily="34" charset="0"/>
              </a:rPr>
              <a:t>NCHRP </a:t>
            </a:r>
            <a:r>
              <a:rPr lang="en-US" sz="3100" dirty="0" smtClean="0">
                <a:latin typeface="Segoe UI Semibold" panose="020B0702040204020203" pitchFamily="34" charset="0"/>
                <a:cs typeface="Segoe UI Semibold" panose="020B0702040204020203" pitchFamily="34" charset="0"/>
              </a:rPr>
              <a:t>Web-Only Document 262:</a:t>
            </a:r>
            <a:r>
              <a:rPr lang="en-US" sz="3100" dirty="0">
                <a:latin typeface="Segoe UI Semibold" panose="020B0702040204020203" pitchFamily="34" charset="0"/>
                <a:cs typeface="Segoe UI Semibold" panose="020B0702040204020203" pitchFamily="34" charset="0"/>
              </a:rPr>
              <a:t/>
            </a:r>
            <a:br>
              <a:rPr lang="en-US" sz="3100" dirty="0">
                <a:latin typeface="Segoe UI Semibold" panose="020B0702040204020203" pitchFamily="34" charset="0"/>
                <a:cs typeface="Segoe UI Semibold" panose="020B0702040204020203" pitchFamily="34" charset="0"/>
              </a:rPr>
            </a:br>
            <a:r>
              <a:rPr lang="en-US" sz="3100" dirty="0">
                <a:latin typeface="Segoe UI Semibold" panose="020B0702040204020203" pitchFamily="34" charset="0"/>
                <a:cs typeface="Segoe UI Semibold" panose="020B0702040204020203" pitchFamily="34" charset="0"/>
              </a:rPr>
              <a:t>Presentation</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 y="64994"/>
            <a:ext cx="2956561" cy="6729702"/>
          </a:xfrm>
          <a:prstGeom prst="rect">
            <a:avLst/>
          </a:prstGeom>
        </p:spPr>
      </p:pic>
      <p:sp>
        <p:nvSpPr>
          <p:cNvPr id="4" name="TextBox 3"/>
          <p:cNvSpPr txBox="1"/>
          <p:nvPr/>
        </p:nvSpPr>
        <p:spPr>
          <a:xfrm>
            <a:off x="3162300" y="2189807"/>
            <a:ext cx="1318260" cy="2308324"/>
          </a:xfrm>
          <a:prstGeom prst="rect">
            <a:avLst/>
          </a:prstGeom>
          <a:noFill/>
        </p:spPr>
        <p:txBody>
          <a:bodyPr wrap="square" rtlCol="0">
            <a:spAutoFit/>
          </a:bodyPr>
          <a:lstStyle/>
          <a:p>
            <a:r>
              <a:rPr lang="en-US" dirty="0"/>
              <a:t>Project:</a:t>
            </a:r>
          </a:p>
          <a:p>
            <a:endParaRPr lang="en-US" dirty="0"/>
          </a:p>
          <a:p>
            <a:endParaRPr lang="en-US" dirty="0"/>
          </a:p>
          <a:p>
            <a:r>
              <a:rPr lang="en-US" dirty="0"/>
              <a:t>Budget:</a:t>
            </a:r>
          </a:p>
          <a:p>
            <a:endParaRPr lang="en-US" dirty="0"/>
          </a:p>
          <a:p>
            <a:r>
              <a:rPr lang="en-US" dirty="0"/>
              <a:t>Duration:</a:t>
            </a:r>
          </a:p>
          <a:p>
            <a:endParaRPr lang="en-US" dirty="0"/>
          </a:p>
          <a:p>
            <a:r>
              <a:rPr lang="en-US" dirty="0"/>
              <a:t>Objectives:</a:t>
            </a:r>
          </a:p>
        </p:txBody>
      </p:sp>
      <p:sp>
        <p:nvSpPr>
          <p:cNvPr id="6" name="TextBox 5"/>
          <p:cNvSpPr txBox="1"/>
          <p:nvPr/>
        </p:nvSpPr>
        <p:spPr>
          <a:xfrm>
            <a:off x="4427220" y="2205049"/>
            <a:ext cx="4488180" cy="4247317"/>
          </a:xfrm>
          <a:prstGeom prst="rect">
            <a:avLst/>
          </a:prstGeom>
          <a:noFill/>
        </p:spPr>
        <p:txBody>
          <a:bodyPr wrap="square" rtlCol="0">
            <a:spAutoFit/>
          </a:bodyPr>
          <a:lstStyle/>
          <a:p>
            <a:r>
              <a:rPr lang="en-US" b="1" dirty="0"/>
              <a:t>NCHRP 10-91A </a:t>
            </a:r>
          </a:p>
          <a:p>
            <a:r>
              <a:rPr lang="en-US" b="1" dirty="0"/>
              <a:t>Sustainable Highway Construction Practices</a:t>
            </a:r>
          </a:p>
          <a:p>
            <a:endParaRPr lang="en-US" dirty="0"/>
          </a:p>
          <a:p>
            <a:r>
              <a:rPr lang="en-US" dirty="0"/>
              <a:t>$300,000</a:t>
            </a:r>
          </a:p>
          <a:p>
            <a:endParaRPr lang="en-US" dirty="0"/>
          </a:p>
          <a:p>
            <a:r>
              <a:rPr lang="en-US" dirty="0"/>
              <a:t>26 months (October 2016 – December 2018)</a:t>
            </a:r>
          </a:p>
          <a:p>
            <a:endParaRPr lang="en-US" dirty="0"/>
          </a:p>
          <a:p>
            <a:pPr marL="342900" indent="-342900">
              <a:buAutoNum type="arabicParenBoth"/>
            </a:pPr>
            <a:r>
              <a:rPr lang="en-US" dirty="0"/>
              <a:t>Identify effective sustainability practices than can be done during the construction of highway projects;</a:t>
            </a:r>
          </a:p>
          <a:p>
            <a:pPr marL="342900" indent="-342900">
              <a:buAutoNum type="arabicParenBoth"/>
            </a:pPr>
            <a:r>
              <a:rPr lang="en-US" dirty="0"/>
              <a:t>Prepare a guidebook that can be used to identify, evaluate, and select these practices.</a:t>
            </a:r>
          </a:p>
          <a:p>
            <a:endParaRPr lang="en-US" sz="1200" dirty="0"/>
          </a:p>
          <a:p>
            <a:endParaRPr lang="en-US" sz="1200" dirty="0"/>
          </a:p>
          <a:p>
            <a:endParaRPr lang="en-US" sz="1200" dirty="0"/>
          </a:p>
        </p:txBody>
      </p:sp>
    </p:spTree>
    <p:extLst>
      <p:ext uri="{BB962C8B-B14F-4D97-AF65-F5344CB8AC3E}">
        <p14:creationId xmlns:p14="http://schemas.microsoft.com/office/powerpoint/2010/main" val="1781549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5BF44-C096-46A5-94AD-0C08D7843E84}"/>
              </a:ext>
            </a:extLst>
          </p:cNvPr>
          <p:cNvSpPr>
            <a:spLocks noGrp="1"/>
          </p:cNvSpPr>
          <p:nvPr>
            <p:ph type="title"/>
          </p:nvPr>
        </p:nvSpPr>
        <p:spPr/>
        <p:txBody>
          <a:bodyPr/>
          <a:lstStyle/>
          <a:p>
            <a:r>
              <a:rPr lang="en-US" dirty="0"/>
              <a:t>Interview Findings</a:t>
            </a:r>
          </a:p>
        </p:txBody>
      </p:sp>
      <p:sp>
        <p:nvSpPr>
          <p:cNvPr id="3" name="Content Placeholder 2">
            <a:extLst>
              <a:ext uri="{FF2B5EF4-FFF2-40B4-BE49-F238E27FC236}">
                <a16:creationId xmlns:a16="http://schemas.microsoft.com/office/drawing/2014/main" id="{430A1414-0878-438F-876D-275C0F1EE275}"/>
              </a:ext>
            </a:extLst>
          </p:cNvPr>
          <p:cNvSpPr>
            <a:spLocks noGrp="1"/>
          </p:cNvSpPr>
          <p:nvPr>
            <p:ph idx="1"/>
          </p:nvPr>
        </p:nvSpPr>
        <p:spPr/>
        <p:txBody>
          <a:bodyPr/>
          <a:lstStyle/>
          <a:p>
            <a:r>
              <a:rPr lang="en-US" dirty="0"/>
              <a:t>Selected findings:</a:t>
            </a:r>
          </a:p>
          <a:p>
            <a:pPr lvl="1"/>
            <a:r>
              <a:rPr lang="en-US" dirty="0"/>
              <a:t>In a competitive bid environment, contractors are likely to implement SCPs that directly reduce their costs or make them money; other practices must be compensated for by the owner. </a:t>
            </a:r>
          </a:p>
          <a:p>
            <a:pPr lvl="1"/>
            <a:r>
              <a:rPr lang="en-US" dirty="0"/>
              <a:t>There is no leading entity in sustainable highway construction. </a:t>
            </a:r>
          </a:p>
          <a:p>
            <a:pPr lvl="1"/>
            <a:r>
              <a:rPr lang="en-US" dirty="0"/>
              <a:t>Most SCPs can provide benefit if used in the proper context. </a:t>
            </a:r>
          </a:p>
          <a:p>
            <a:pPr lvl="1"/>
            <a:endParaRPr lang="en-US" dirty="0"/>
          </a:p>
        </p:txBody>
      </p:sp>
    </p:spTree>
    <p:extLst>
      <p:ext uri="{BB962C8B-B14F-4D97-AF65-F5344CB8AC3E}">
        <p14:creationId xmlns:p14="http://schemas.microsoft.com/office/powerpoint/2010/main" val="10544746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E427E-4826-4B74-923F-46205A733588}"/>
              </a:ext>
            </a:extLst>
          </p:cNvPr>
          <p:cNvSpPr>
            <a:spLocks noGrp="1"/>
          </p:cNvSpPr>
          <p:nvPr>
            <p:ph type="title"/>
          </p:nvPr>
        </p:nvSpPr>
        <p:spPr/>
        <p:txBody>
          <a:bodyPr/>
          <a:lstStyle/>
          <a:p>
            <a:r>
              <a:rPr lang="en-US" dirty="0"/>
              <a:t>Workshop</a:t>
            </a:r>
          </a:p>
        </p:txBody>
      </p:sp>
      <p:sp>
        <p:nvSpPr>
          <p:cNvPr id="3" name="Content Placeholder 2">
            <a:extLst>
              <a:ext uri="{FF2B5EF4-FFF2-40B4-BE49-F238E27FC236}">
                <a16:creationId xmlns:a16="http://schemas.microsoft.com/office/drawing/2014/main" id="{0495FD9D-D2A5-4884-B56E-FDD26A38DC03}"/>
              </a:ext>
            </a:extLst>
          </p:cNvPr>
          <p:cNvSpPr>
            <a:spLocks noGrp="1"/>
          </p:cNvSpPr>
          <p:nvPr>
            <p:ph idx="1"/>
          </p:nvPr>
        </p:nvSpPr>
        <p:spPr>
          <a:xfrm>
            <a:off x="628650" y="2158737"/>
            <a:ext cx="7886700" cy="4166649"/>
          </a:xfrm>
        </p:spPr>
        <p:txBody>
          <a:bodyPr>
            <a:normAutofit fontScale="92500" lnSpcReduction="10000"/>
          </a:bodyPr>
          <a:lstStyle/>
          <a:p>
            <a:pPr marL="0" indent="0">
              <a:buNone/>
            </a:pPr>
            <a:r>
              <a:rPr lang="en-US" u="sng" dirty="0"/>
              <a:t>Key Findings</a:t>
            </a:r>
          </a:p>
          <a:p>
            <a:r>
              <a:rPr lang="en-US" dirty="0"/>
              <a:t>109 suggestions, 28 participants</a:t>
            </a:r>
          </a:p>
          <a:p>
            <a:r>
              <a:rPr lang="en-US" dirty="0"/>
              <a:t>There is little guidance on procuring sustainability in highway construction</a:t>
            </a:r>
          </a:p>
          <a:p>
            <a:r>
              <a:rPr lang="en-US" dirty="0"/>
              <a:t>In construction, sustainability is not currently as important as cost or schedule</a:t>
            </a:r>
          </a:p>
          <a:p>
            <a:r>
              <a:rPr lang="en-US" dirty="0"/>
              <a:t>Isolating </a:t>
            </a:r>
            <a:r>
              <a:rPr lang="en-US" i="1" dirty="0"/>
              <a:t>construction</a:t>
            </a:r>
            <a:r>
              <a:rPr lang="en-US" dirty="0"/>
              <a:t> from other highway sustainability contributors is difficult</a:t>
            </a:r>
          </a:p>
          <a:p>
            <a:r>
              <a:rPr lang="en-US" dirty="0"/>
              <a:t>A programmatic approach may be better than one-off attempts </a:t>
            </a:r>
          </a:p>
          <a:p>
            <a:endParaRPr lang="en-US" dirty="0"/>
          </a:p>
        </p:txBody>
      </p:sp>
    </p:spTree>
    <p:extLst>
      <p:ext uri="{BB962C8B-B14F-4D97-AF65-F5344CB8AC3E}">
        <p14:creationId xmlns:p14="http://schemas.microsoft.com/office/powerpoint/2010/main" val="3342293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1822A7-C910-4DD9-99D4-F717BD197306}"/>
              </a:ext>
            </a:extLst>
          </p:cNvPr>
          <p:cNvSpPr>
            <a:spLocks noGrp="1"/>
          </p:cNvSpPr>
          <p:nvPr>
            <p:ph type="ctrTitle"/>
          </p:nvPr>
        </p:nvSpPr>
        <p:spPr/>
        <p:txBody>
          <a:bodyPr>
            <a:normAutofit/>
          </a:bodyPr>
          <a:lstStyle/>
          <a:p>
            <a:r>
              <a:rPr lang="en-US" sz="5400" dirty="0"/>
              <a:t>Key Products of Phase 2 </a:t>
            </a:r>
          </a:p>
        </p:txBody>
      </p:sp>
      <p:sp>
        <p:nvSpPr>
          <p:cNvPr id="6" name="Subtitle 5">
            <a:extLst>
              <a:ext uri="{FF2B5EF4-FFF2-40B4-BE49-F238E27FC236}">
                <a16:creationId xmlns:a16="http://schemas.microsoft.com/office/drawing/2014/main" id="{61E230C6-B132-4380-A215-ED29AF5FE394}"/>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6417105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BB067-B18D-4BDC-9C7E-8B3CE2FDF01A}"/>
              </a:ext>
            </a:extLst>
          </p:cNvPr>
          <p:cNvSpPr>
            <a:spLocks noGrp="1"/>
          </p:cNvSpPr>
          <p:nvPr>
            <p:ph type="title"/>
          </p:nvPr>
        </p:nvSpPr>
        <p:spPr>
          <a:xfrm>
            <a:off x="628649" y="365128"/>
            <a:ext cx="7972425" cy="1325563"/>
          </a:xfrm>
        </p:spPr>
        <p:txBody>
          <a:bodyPr/>
          <a:lstStyle/>
          <a:p>
            <a:r>
              <a:rPr lang="en-US" dirty="0"/>
              <a:t>Guidebook: Audience/Purpose</a:t>
            </a:r>
          </a:p>
        </p:txBody>
      </p:sp>
      <p:sp>
        <p:nvSpPr>
          <p:cNvPr id="4" name="Rectangle 3">
            <a:extLst>
              <a:ext uri="{FF2B5EF4-FFF2-40B4-BE49-F238E27FC236}">
                <a16:creationId xmlns:a16="http://schemas.microsoft.com/office/drawing/2014/main" id="{6F3940B3-DCED-4297-B0FA-043E55657BA3}"/>
              </a:ext>
            </a:extLst>
          </p:cNvPr>
          <p:cNvSpPr/>
          <p:nvPr/>
        </p:nvSpPr>
        <p:spPr>
          <a:xfrm>
            <a:off x="714375" y="1674674"/>
            <a:ext cx="7972425" cy="3662541"/>
          </a:xfrm>
          <a:prstGeom prst="rect">
            <a:avLst/>
          </a:prstGeom>
        </p:spPr>
        <p:txBody>
          <a:bodyPr wrap="square">
            <a:spAutoFit/>
          </a:bodyPr>
          <a:lstStyle/>
          <a:p>
            <a:r>
              <a:rPr lang="en-US" sz="2800" b="1" dirty="0">
                <a:ea typeface="Calibri" panose="020F0502020204030204" pitchFamily="34" charset="0"/>
              </a:rPr>
              <a:t>This guidebook is intended for the highway construction industry: the practitioners who work for and with owner agencies, construction contractors, designers and related professions</a:t>
            </a:r>
            <a:r>
              <a:rPr lang="en-US" sz="2800" dirty="0">
                <a:ea typeface="Calibri" panose="020F0502020204030204" pitchFamily="34" charset="0"/>
              </a:rPr>
              <a:t>. </a:t>
            </a:r>
          </a:p>
          <a:p>
            <a:endParaRPr lang="en-US" sz="2000" dirty="0">
              <a:ea typeface="Calibri" panose="020F0502020204030204" pitchFamily="34" charset="0"/>
            </a:endParaRPr>
          </a:p>
          <a:p>
            <a:r>
              <a:rPr lang="en-US" sz="2000" dirty="0">
                <a:ea typeface="Calibri" panose="020F0502020204030204" pitchFamily="34" charset="0"/>
              </a:rPr>
              <a:t>It is intended to assist in:</a:t>
            </a:r>
          </a:p>
          <a:p>
            <a:r>
              <a:rPr lang="en-US" sz="2000" dirty="0">
                <a:ea typeface="Calibri" panose="020F0502020204030204" pitchFamily="34" charset="0"/>
              </a:rPr>
              <a:t> </a:t>
            </a:r>
          </a:p>
          <a:p>
            <a:pPr marL="742950" lvl="1" indent="-285750">
              <a:buFont typeface="Arial" panose="020B0604020202020204" pitchFamily="34" charset="0"/>
              <a:buChar char="•"/>
            </a:pPr>
            <a:r>
              <a:rPr lang="en-US" sz="2000" dirty="0">
                <a:ea typeface="Calibri" panose="020F0502020204030204" pitchFamily="34" charset="0"/>
              </a:rPr>
              <a:t>Selecting appropriate sustainable construction practices (SCPs) </a:t>
            </a:r>
          </a:p>
          <a:p>
            <a:pPr marL="742950" lvl="1" indent="-285750">
              <a:buFont typeface="Arial" panose="020B0604020202020204" pitchFamily="34" charset="0"/>
              <a:buChar char="•"/>
            </a:pPr>
            <a:r>
              <a:rPr lang="en-US" sz="2000" dirty="0">
                <a:ea typeface="Calibri" panose="020F0502020204030204" pitchFamily="34" charset="0"/>
              </a:rPr>
              <a:t>Specifying sustainability in contract documents</a:t>
            </a:r>
          </a:p>
          <a:p>
            <a:pPr marL="742950" lvl="1" indent="-285750">
              <a:buFont typeface="Arial" panose="020B0604020202020204" pitchFamily="34" charset="0"/>
              <a:buChar char="•"/>
            </a:pPr>
            <a:r>
              <a:rPr lang="en-US" sz="2000" dirty="0">
                <a:ea typeface="Calibri" panose="020F0502020204030204" pitchFamily="34" charset="0"/>
                <a:cs typeface="Times New Roman" panose="02020603050405020304" pitchFamily="18" charset="0"/>
              </a:rPr>
              <a:t>Using sustainability as a criterion to evaluate construction practices</a:t>
            </a:r>
            <a:endParaRPr lang="en-US" sz="2000" dirty="0"/>
          </a:p>
        </p:txBody>
      </p:sp>
    </p:spTree>
    <p:extLst>
      <p:ext uri="{BB962C8B-B14F-4D97-AF65-F5344CB8AC3E}">
        <p14:creationId xmlns:p14="http://schemas.microsoft.com/office/powerpoint/2010/main" val="24324438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E427E-4826-4B74-923F-46205A733588}"/>
              </a:ext>
            </a:extLst>
          </p:cNvPr>
          <p:cNvSpPr>
            <a:spLocks noGrp="1"/>
          </p:cNvSpPr>
          <p:nvPr>
            <p:ph type="title"/>
          </p:nvPr>
        </p:nvSpPr>
        <p:spPr/>
        <p:txBody>
          <a:bodyPr>
            <a:normAutofit/>
          </a:bodyPr>
          <a:lstStyle/>
          <a:p>
            <a:r>
              <a:rPr lang="en-US" dirty="0"/>
              <a:t>Guidebook: Guiding Principles</a:t>
            </a:r>
          </a:p>
        </p:txBody>
      </p:sp>
      <p:sp>
        <p:nvSpPr>
          <p:cNvPr id="8" name="Content Placeholder 7">
            <a:extLst>
              <a:ext uri="{FF2B5EF4-FFF2-40B4-BE49-F238E27FC236}">
                <a16:creationId xmlns:a16="http://schemas.microsoft.com/office/drawing/2014/main" id="{49943E74-0972-4E06-9154-FFAFED7D1B2E}"/>
              </a:ext>
            </a:extLst>
          </p:cNvPr>
          <p:cNvSpPr>
            <a:spLocks noGrp="1"/>
          </p:cNvSpPr>
          <p:nvPr>
            <p:ph idx="1"/>
          </p:nvPr>
        </p:nvSpPr>
        <p:spPr>
          <a:xfrm>
            <a:off x="628649" y="1825625"/>
            <a:ext cx="8117417" cy="4351338"/>
          </a:xfrm>
        </p:spPr>
        <p:txBody>
          <a:bodyPr>
            <a:normAutofit/>
          </a:bodyPr>
          <a:lstStyle/>
          <a:p>
            <a:r>
              <a:rPr lang="en-US" dirty="0"/>
              <a:t>Provide concise, useful information to practitioners</a:t>
            </a:r>
          </a:p>
          <a:p>
            <a:pPr lvl="1"/>
            <a:r>
              <a:rPr lang="en-US" dirty="0"/>
              <a:t>Short on time</a:t>
            </a:r>
          </a:p>
          <a:p>
            <a:pPr lvl="1"/>
            <a:r>
              <a:rPr lang="en-US" dirty="0"/>
              <a:t>Information, not essays</a:t>
            </a:r>
          </a:p>
          <a:p>
            <a:pPr lvl="1"/>
            <a:r>
              <a:rPr lang="en-US" dirty="0"/>
              <a:t>Concise and direct: details left to other publications</a:t>
            </a:r>
          </a:p>
          <a:p>
            <a:r>
              <a:rPr lang="en-US" dirty="0"/>
              <a:t>Do not tell industry how to construct highways</a:t>
            </a:r>
          </a:p>
          <a:p>
            <a:pPr lvl="1"/>
            <a:r>
              <a:rPr lang="en-US" dirty="0"/>
              <a:t>Use Guidebook as an “idea book” as in remodeling</a:t>
            </a:r>
          </a:p>
          <a:p>
            <a:pPr lvl="1"/>
            <a:r>
              <a:rPr lang="en-US" dirty="0"/>
              <a:t>Not an instructional textbook</a:t>
            </a:r>
          </a:p>
          <a:p>
            <a:pPr lvl="1"/>
            <a:r>
              <a:rPr lang="en-US" dirty="0"/>
              <a:t>Highway construction is best understood by the industry that does it every day for a living</a:t>
            </a:r>
          </a:p>
        </p:txBody>
      </p:sp>
    </p:spTree>
    <p:extLst>
      <p:ext uri="{BB962C8B-B14F-4D97-AF65-F5344CB8AC3E}">
        <p14:creationId xmlns:p14="http://schemas.microsoft.com/office/powerpoint/2010/main" val="41817834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8ABD8-7709-43AF-83F2-F9C527854D3E}"/>
              </a:ext>
            </a:extLst>
          </p:cNvPr>
          <p:cNvSpPr>
            <a:spLocks noGrp="1"/>
          </p:cNvSpPr>
          <p:nvPr>
            <p:ph type="title"/>
          </p:nvPr>
        </p:nvSpPr>
        <p:spPr/>
        <p:txBody>
          <a:bodyPr/>
          <a:lstStyle/>
          <a:p>
            <a:r>
              <a:rPr lang="en-US" dirty="0"/>
              <a:t>Guidebook: How to Use</a:t>
            </a:r>
          </a:p>
        </p:txBody>
      </p:sp>
      <p:sp>
        <p:nvSpPr>
          <p:cNvPr id="3" name="Content Placeholder 2">
            <a:extLst>
              <a:ext uri="{FF2B5EF4-FFF2-40B4-BE49-F238E27FC236}">
                <a16:creationId xmlns:a16="http://schemas.microsoft.com/office/drawing/2014/main" id="{7DF81FFB-2D4E-4E49-8EE7-89E400FCE585}"/>
              </a:ext>
            </a:extLst>
          </p:cNvPr>
          <p:cNvSpPr>
            <a:spLocks noGrp="1"/>
          </p:cNvSpPr>
          <p:nvPr>
            <p:ph idx="1"/>
          </p:nvPr>
        </p:nvSpPr>
        <p:spPr/>
        <p:txBody>
          <a:bodyPr>
            <a:normAutofit fontScale="92500" lnSpcReduction="10000"/>
          </a:bodyPr>
          <a:lstStyle/>
          <a:p>
            <a:r>
              <a:rPr lang="en-US" dirty="0"/>
              <a:t>Use the sustainability definition as the common meaning of “sustainability” when included in construction procurement and contracting</a:t>
            </a:r>
          </a:p>
          <a:p>
            <a:r>
              <a:rPr lang="en-US" dirty="0"/>
              <a:t>Use the sustainability framework to more precisely describe owner goals and objectives in project procurement and contracting</a:t>
            </a:r>
          </a:p>
          <a:p>
            <a:r>
              <a:rPr lang="en-US" dirty="0"/>
              <a:t>Identify what construction categories and practices best address what sustainability components. </a:t>
            </a:r>
          </a:p>
          <a:p>
            <a:r>
              <a:rPr lang="en-US" dirty="0"/>
              <a:t>A source of SCP ideas</a:t>
            </a:r>
          </a:p>
          <a:p>
            <a:r>
              <a:rPr lang="en-US" dirty="0"/>
              <a:t>Evaluate any construction practice for sustainability</a:t>
            </a:r>
          </a:p>
          <a:p>
            <a:r>
              <a:rPr lang="en-US" dirty="0"/>
              <a:t>Aid in procuring and contracting sustainability</a:t>
            </a:r>
          </a:p>
        </p:txBody>
      </p:sp>
    </p:spTree>
    <p:extLst>
      <p:ext uri="{BB962C8B-B14F-4D97-AF65-F5344CB8AC3E}">
        <p14:creationId xmlns:p14="http://schemas.microsoft.com/office/powerpoint/2010/main" val="32166317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0E8367A-9EC9-472C-8F0A-6510CF092703}"/>
              </a:ext>
            </a:extLst>
          </p:cNvPr>
          <p:cNvSpPr>
            <a:spLocks noGrp="1"/>
          </p:cNvSpPr>
          <p:nvPr>
            <p:ph type="title"/>
          </p:nvPr>
        </p:nvSpPr>
        <p:spPr/>
        <p:txBody>
          <a:bodyPr/>
          <a:lstStyle/>
          <a:p>
            <a:r>
              <a:rPr lang="en-US" dirty="0"/>
              <a:t>Guidebook: Limitations</a:t>
            </a:r>
          </a:p>
        </p:txBody>
      </p:sp>
      <p:graphicFrame>
        <p:nvGraphicFramePr>
          <p:cNvPr id="9" name="Table 8">
            <a:extLst>
              <a:ext uri="{FF2B5EF4-FFF2-40B4-BE49-F238E27FC236}">
                <a16:creationId xmlns:a16="http://schemas.microsoft.com/office/drawing/2014/main" id="{95CEE055-9DBD-43B2-BFCF-C87F06EB9E50}"/>
              </a:ext>
            </a:extLst>
          </p:cNvPr>
          <p:cNvGraphicFramePr>
            <a:graphicFrameLocks noGrp="1"/>
          </p:cNvGraphicFramePr>
          <p:nvPr>
            <p:extLst>
              <p:ext uri="{D42A27DB-BD31-4B8C-83A1-F6EECF244321}">
                <p14:modId xmlns:p14="http://schemas.microsoft.com/office/powerpoint/2010/main" val="2348711037"/>
              </p:ext>
            </p:extLst>
          </p:nvPr>
        </p:nvGraphicFramePr>
        <p:xfrm>
          <a:off x="307360" y="1850358"/>
          <a:ext cx="8529279" cy="4211320"/>
        </p:xfrm>
        <a:graphic>
          <a:graphicData uri="http://schemas.openxmlformats.org/drawingml/2006/table">
            <a:tbl>
              <a:tblPr firstRow="1" bandRow="1">
                <a:tableStyleId>{5940675A-B579-460E-94D1-54222C63F5DA}</a:tableStyleId>
              </a:tblPr>
              <a:tblGrid>
                <a:gridCol w="2843093">
                  <a:extLst>
                    <a:ext uri="{9D8B030D-6E8A-4147-A177-3AD203B41FA5}">
                      <a16:colId xmlns:a16="http://schemas.microsoft.com/office/drawing/2014/main" val="2858419461"/>
                    </a:ext>
                  </a:extLst>
                </a:gridCol>
                <a:gridCol w="2843093">
                  <a:extLst>
                    <a:ext uri="{9D8B030D-6E8A-4147-A177-3AD203B41FA5}">
                      <a16:colId xmlns:a16="http://schemas.microsoft.com/office/drawing/2014/main" val="1095259062"/>
                    </a:ext>
                  </a:extLst>
                </a:gridCol>
                <a:gridCol w="2843093">
                  <a:extLst>
                    <a:ext uri="{9D8B030D-6E8A-4147-A177-3AD203B41FA5}">
                      <a16:colId xmlns:a16="http://schemas.microsoft.com/office/drawing/2014/main" val="1504319254"/>
                    </a:ext>
                  </a:extLst>
                </a:gridCol>
              </a:tblGrid>
              <a:tr h="370840">
                <a:tc>
                  <a:txBody>
                    <a:bodyPr/>
                    <a:lstStyle/>
                    <a:p>
                      <a:r>
                        <a:rPr lang="en-US" b="1" dirty="0"/>
                        <a:t>Guidebook can’t do this…</a:t>
                      </a:r>
                    </a:p>
                  </a:txBody>
                  <a:tcPr/>
                </a:tc>
                <a:tc>
                  <a:txBody>
                    <a:bodyPr/>
                    <a:lstStyle/>
                    <a:p>
                      <a:r>
                        <a:rPr lang="en-US" b="1" dirty="0"/>
                        <a:t>Because…</a:t>
                      </a:r>
                    </a:p>
                  </a:txBody>
                  <a:tcPr/>
                </a:tc>
                <a:tc>
                  <a:txBody>
                    <a:bodyPr/>
                    <a:lstStyle/>
                    <a:p>
                      <a:r>
                        <a:rPr lang="en-US" b="1" dirty="0"/>
                        <a:t>Instead it will do this…</a:t>
                      </a:r>
                    </a:p>
                  </a:txBody>
                  <a:tcPr/>
                </a:tc>
                <a:extLst>
                  <a:ext uri="{0D108BD9-81ED-4DB2-BD59-A6C34878D82A}">
                    <a16:rowId xmlns:a16="http://schemas.microsoft.com/office/drawing/2014/main" val="138571301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a set of construction practices as </a:t>
                      </a:r>
                      <a:r>
                        <a:rPr lang="en-US" i="1" dirty="0"/>
                        <a:t>sustainable</a:t>
                      </a:r>
                      <a:r>
                        <a:rPr lang="en-US" dirty="0"/>
                        <a:t> in all circumstances</a:t>
                      </a:r>
                    </a:p>
                  </a:txBody>
                  <a:tcPr/>
                </a:tc>
                <a:tc>
                  <a:txBody>
                    <a:bodyPr/>
                    <a:lstStyle/>
                    <a:p>
                      <a:r>
                        <a:rPr lang="en-US" dirty="0"/>
                        <a:t>Sustainability is context sensitive, what may be a great idea in one project may be bad in another</a:t>
                      </a:r>
                    </a:p>
                  </a:txBody>
                  <a:tcPr/>
                </a:tc>
                <a:tc>
                  <a:txBody>
                    <a:bodyPr/>
                    <a:lstStyle/>
                    <a:p>
                      <a:r>
                        <a:rPr lang="en-US" dirty="0"/>
                        <a:t>Stimulate SCP ideas by describing each category and including SCP examples</a:t>
                      </a:r>
                    </a:p>
                  </a:txBody>
                  <a:tcPr/>
                </a:tc>
                <a:extLst>
                  <a:ext uri="{0D108BD9-81ED-4DB2-BD59-A6C34878D82A}">
                    <a16:rowId xmlns:a16="http://schemas.microsoft.com/office/drawing/2014/main" val="488028923"/>
                  </a:ext>
                </a:extLst>
              </a:tr>
              <a:tr h="370840">
                <a:tc>
                  <a:txBody>
                    <a:bodyPr/>
                    <a:lstStyle/>
                    <a:p>
                      <a:r>
                        <a:rPr lang="en-US" dirty="0"/>
                        <a:t>Say how much a SCP </a:t>
                      </a:r>
                      <a:r>
                        <a:rPr lang="en-US" i="1" dirty="0"/>
                        <a:t>costs</a:t>
                      </a:r>
                    </a:p>
                  </a:txBody>
                  <a:tcPr/>
                </a:tc>
                <a:tc>
                  <a:txBody>
                    <a:bodyPr/>
                    <a:lstStyle/>
                    <a:p>
                      <a:r>
                        <a:rPr lang="en-US" dirty="0"/>
                        <a:t>Cost is context sensitive (e.g., project scope/type)</a:t>
                      </a:r>
                    </a:p>
                  </a:txBody>
                  <a:tcPr/>
                </a:tc>
                <a:tc>
                  <a:txBody>
                    <a:bodyPr/>
                    <a:lstStyle/>
                    <a:p>
                      <a:r>
                        <a:rPr lang="en-US" dirty="0"/>
                        <a:t>Provide a subjective gauge of effort (input) and impacts on human, environment, economic (outputs)</a:t>
                      </a:r>
                    </a:p>
                  </a:txBody>
                  <a:tcPr/>
                </a:tc>
                <a:extLst>
                  <a:ext uri="{0D108BD9-81ED-4DB2-BD59-A6C34878D82A}">
                    <a16:rowId xmlns:a16="http://schemas.microsoft.com/office/drawing/2014/main" val="1360760770"/>
                  </a:ext>
                </a:extLst>
              </a:tr>
              <a:tr h="370840">
                <a:tc>
                  <a:txBody>
                    <a:bodyPr/>
                    <a:lstStyle/>
                    <a:p>
                      <a:r>
                        <a:rPr lang="en-US" dirty="0"/>
                        <a:t>Tell contractors how to build something more sustainable</a:t>
                      </a:r>
                    </a:p>
                  </a:txBody>
                  <a:tcPr/>
                </a:tc>
                <a:tc>
                  <a:txBody>
                    <a:bodyPr/>
                    <a:lstStyle/>
                    <a:p>
                      <a:r>
                        <a:rPr lang="en-US" dirty="0"/>
                        <a:t>The contractor for a particular project is much better qualified to determine what works best</a:t>
                      </a:r>
                    </a:p>
                  </a:txBody>
                  <a:tcPr/>
                </a:tc>
                <a:tc>
                  <a:txBody>
                    <a:bodyPr/>
                    <a:lstStyle/>
                    <a:p>
                      <a:r>
                        <a:rPr lang="en-US" dirty="0"/>
                        <a:t>Describe what sustainability is in straightforward terms, help owners/contractors speak the same language, stimulate creative ideas</a:t>
                      </a:r>
                    </a:p>
                  </a:txBody>
                  <a:tcPr/>
                </a:tc>
                <a:extLst>
                  <a:ext uri="{0D108BD9-81ED-4DB2-BD59-A6C34878D82A}">
                    <a16:rowId xmlns:a16="http://schemas.microsoft.com/office/drawing/2014/main" val="4111029934"/>
                  </a:ext>
                </a:extLst>
              </a:tr>
            </a:tbl>
          </a:graphicData>
        </a:graphic>
      </p:graphicFrame>
    </p:spTree>
    <p:extLst>
      <p:ext uri="{BB962C8B-B14F-4D97-AF65-F5344CB8AC3E}">
        <p14:creationId xmlns:p14="http://schemas.microsoft.com/office/powerpoint/2010/main" val="1027773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2FF19-9663-4D21-AF36-26F3BC3D3C5B}"/>
              </a:ext>
            </a:extLst>
          </p:cNvPr>
          <p:cNvSpPr>
            <a:spLocks noGrp="1"/>
          </p:cNvSpPr>
          <p:nvPr>
            <p:ph type="title"/>
          </p:nvPr>
        </p:nvSpPr>
        <p:spPr>
          <a:xfrm>
            <a:off x="628649" y="365128"/>
            <a:ext cx="8041217" cy="1325563"/>
          </a:xfrm>
        </p:spPr>
        <p:txBody>
          <a:bodyPr/>
          <a:lstStyle/>
          <a:p>
            <a:r>
              <a:rPr lang="en-US" dirty="0"/>
              <a:t>Guidebook: SCP Rating Survey</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7D8238E-E52B-4116-B77C-A21E8651E9B1}"/>
                  </a:ext>
                </a:extLst>
              </p:cNvPr>
              <p:cNvSpPr>
                <a:spLocks noGrp="1"/>
              </p:cNvSpPr>
              <p:nvPr>
                <p:ph idx="1"/>
              </p:nvPr>
            </p:nvSpPr>
            <p:spPr>
              <a:xfrm>
                <a:off x="535517" y="1825625"/>
                <a:ext cx="7886700" cy="4351338"/>
              </a:xfrm>
            </p:spPr>
            <p:txBody>
              <a:bodyPr/>
              <a:lstStyle/>
              <a:p>
                <a:r>
                  <a:rPr lang="en-US" dirty="0"/>
                  <a:t>Survey of Panel and Workshop attendees</a:t>
                </a:r>
              </a:p>
              <a:p>
                <a:r>
                  <a:rPr lang="en-US" dirty="0"/>
                  <a:t>Rate each SCP for:</a:t>
                </a:r>
              </a:p>
              <a:p>
                <a:pPr lvl="1"/>
                <a:r>
                  <a:rPr lang="en-US" dirty="0"/>
                  <a:t>Effort (time and cost to implement)</a:t>
                </a:r>
              </a:p>
              <a:p>
                <a:pPr lvl="1"/>
                <a:r>
                  <a:rPr lang="en-US" dirty="0"/>
                  <a:t>Impact: Human welfare</a:t>
                </a:r>
              </a:p>
              <a:p>
                <a:pPr lvl="1"/>
                <a:r>
                  <a:rPr lang="en-US" dirty="0"/>
                  <a:t>Impact: Environmental benefit</a:t>
                </a:r>
              </a:p>
              <a:p>
                <a:pPr lvl="1"/>
                <a:r>
                  <a:rPr lang="en-US" dirty="0"/>
                  <a:t>Impact: Cost savings</a:t>
                </a:r>
              </a:p>
              <a:p>
                <a:r>
                  <a:rPr lang="en-US" dirty="0"/>
                  <a:t>Calculate: </a:t>
                </a:r>
                <a14:m>
                  <m:oMath xmlns:m="http://schemas.openxmlformats.org/officeDocument/2006/math">
                    <m:r>
                      <a:rPr lang="en-US" b="0" i="1" smtClean="0">
                        <a:latin typeface="Cambria Math" panose="02040503050406030204" pitchFamily="18" charset="0"/>
                      </a:rPr>
                      <m:t>𝑅𝑂𝐼</m:t>
                    </m:r>
                    <m:r>
                      <a:rPr lang="en-US" b="0" i="1" smtClean="0">
                        <a:latin typeface="Cambria Math" panose="02040503050406030204" pitchFamily="18" charset="0"/>
                      </a:rPr>
                      <m:t> </m:t>
                    </m:r>
                    <m:r>
                      <a:rPr lang="en-US" b="0" i="1" smtClean="0">
                        <a:latin typeface="Cambria Math" panose="02040503050406030204" pitchFamily="18" charset="0"/>
                      </a:rPr>
                      <m:t>𝑠𝑡𝑎𝑡𝑖𝑠𝑡𝑖𝑐</m:t>
                    </m:r>
                    <m:r>
                      <a:rPr lang="en-US" b="0" i="1" smtClean="0">
                        <a:latin typeface="Cambria Math" panose="02040503050406030204" pitchFamily="18" charset="0"/>
                      </a:rPr>
                      <m:t>=</m:t>
                    </m:r>
                    <m:f>
                      <m:fPr>
                        <m:ctrlPr>
                          <a:rPr lang="en-US" b="0" i="1" smtClean="0">
                            <a:latin typeface="Cambria Math" panose="02040503050406030204" pitchFamily="18" charset="0"/>
                          </a:rPr>
                        </m:ctrlPr>
                      </m:fPr>
                      <m:num>
                        <m:nary>
                          <m:naryPr>
                            <m:chr m:val="∑"/>
                            <m:subHide m:val="on"/>
                            <m:supHide m:val="on"/>
                            <m:ctrlPr>
                              <a:rPr lang="en-US" b="0" i="1" smtClean="0">
                                <a:latin typeface="Cambria Math" panose="02040503050406030204" pitchFamily="18" charset="0"/>
                              </a:rPr>
                            </m:ctrlPr>
                          </m:naryPr>
                          <m:sub/>
                          <m:sup/>
                          <m:e>
                            <m:d>
                              <m:dPr>
                                <m:ctrlPr>
                                  <a:rPr lang="en-US" b="0" i="1" smtClean="0">
                                    <a:latin typeface="Cambria Math" panose="02040503050406030204" pitchFamily="18" charset="0"/>
                                  </a:rPr>
                                </m:ctrlPr>
                              </m:dPr>
                              <m:e>
                                <m:r>
                                  <a:rPr lang="en-US" b="0" i="1" smtClean="0">
                                    <a:latin typeface="Cambria Math" panose="02040503050406030204" pitchFamily="18" charset="0"/>
                                  </a:rPr>
                                  <m:t>𝐼𝑚𝑝𝑎𝑐𝑡𝑠</m:t>
                                </m:r>
                              </m:e>
                            </m:d>
                          </m:e>
                        </m:nary>
                      </m:num>
                      <m:den>
                        <m:r>
                          <a:rPr lang="en-US" b="0" i="1" smtClean="0">
                            <a:latin typeface="Cambria Math" panose="02040503050406030204" pitchFamily="18" charset="0"/>
                          </a:rPr>
                          <m:t>𝐸𝑓𝑓𝑜𝑟𝑡</m:t>
                        </m:r>
                      </m:den>
                    </m:f>
                  </m:oMath>
                </a14:m>
                <a:endParaRPr lang="en-US" dirty="0"/>
              </a:p>
              <a:p>
                <a:r>
                  <a:rPr lang="en-US" dirty="0"/>
                  <a:t>Represents expert </a:t>
                </a:r>
                <a:r>
                  <a:rPr lang="en-US" i="1" dirty="0"/>
                  <a:t>opinion</a:t>
                </a:r>
                <a:r>
                  <a:rPr lang="en-US" dirty="0"/>
                  <a:t> on these SCPs</a:t>
                </a:r>
              </a:p>
            </p:txBody>
          </p:sp>
        </mc:Choice>
        <mc:Fallback xmlns="">
          <p:sp>
            <p:nvSpPr>
              <p:cNvPr id="3" name="Content Placeholder 2">
                <a:extLst>
                  <a:ext uri="{FF2B5EF4-FFF2-40B4-BE49-F238E27FC236}">
                    <a16:creationId xmlns:a16="http://schemas.microsoft.com/office/drawing/2014/main" id="{57D8238E-E52B-4116-B77C-A21E8651E9B1}"/>
                  </a:ext>
                </a:extLst>
              </p:cNvPr>
              <p:cNvSpPr>
                <a:spLocks noGrp="1" noRot="1" noChangeAspect="1" noMove="1" noResize="1" noEditPoints="1" noAdjustHandles="1" noChangeArrowheads="1" noChangeShapeType="1" noTextEdit="1"/>
              </p:cNvSpPr>
              <p:nvPr>
                <p:ph idx="1"/>
              </p:nvPr>
            </p:nvSpPr>
            <p:spPr>
              <a:xfrm>
                <a:off x="535517" y="1825625"/>
                <a:ext cx="7886700" cy="4351338"/>
              </a:xfrm>
              <a:blipFill>
                <a:blip r:embed="rId3"/>
                <a:stretch>
                  <a:fillRect l="-1391" t="-2241"/>
                </a:stretch>
              </a:blipFill>
            </p:spPr>
            <p:txBody>
              <a:bodyPr/>
              <a:lstStyle/>
              <a:p>
                <a:r>
                  <a:rPr lang="en-US">
                    <a:noFill/>
                  </a:rPr>
                  <a:t> </a:t>
                </a:r>
              </a:p>
            </p:txBody>
          </p:sp>
        </mc:Fallback>
      </mc:AlternateContent>
    </p:spTree>
    <p:extLst>
      <p:ext uri="{BB962C8B-B14F-4D97-AF65-F5344CB8AC3E}">
        <p14:creationId xmlns:p14="http://schemas.microsoft.com/office/powerpoint/2010/main" val="7441341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5EDAD-7970-46C3-8E1F-8C1880CEC636}"/>
              </a:ext>
            </a:extLst>
          </p:cNvPr>
          <p:cNvSpPr>
            <a:spLocks noGrp="1"/>
          </p:cNvSpPr>
          <p:nvPr>
            <p:ph type="title"/>
          </p:nvPr>
        </p:nvSpPr>
        <p:spPr/>
        <p:txBody>
          <a:bodyPr/>
          <a:lstStyle/>
          <a:p>
            <a:r>
              <a:rPr lang="en-US" dirty="0"/>
              <a:t>Guidebook: Outline</a:t>
            </a:r>
          </a:p>
        </p:txBody>
      </p:sp>
      <p:sp>
        <p:nvSpPr>
          <p:cNvPr id="3" name="Content Placeholder 2">
            <a:extLst>
              <a:ext uri="{FF2B5EF4-FFF2-40B4-BE49-F238E27FC236}">
                <a16:creationId xmlns:a16="http://schemas.microsoft.com/office/drawing/2014/main" id="{19356A29-7AE6-4920-9179-EA615914A700}"/>
              </a:ext>
            </a:extLst>
          </p:cNvPr>
          <p:cNvSpPr>
            <a:spLocks noGrp="1"/>
          </p:cNvSpPr>
          <p:nvPr>
            <p:ph idx="1"/>
          </p:nvPr>
        </p:nvSpPr>
        <p:spPr/>
        <p:txBody>
          <a:bodyPr>
            <a:normAutofit/>
          </a:bodyPr>
          <a:lstStyle/>
          <a:p>
            <a:pPr marL="514350" indent="-514350">
              <a:buFont typeface="+mj-lt"/>
              <a:buAutoNum type="arabicPeriod"/>
            </a:pPr>
            <a:r>
              <a:rPr lang="en-US" dirty="0"/>
              <a:t>Introduction</a:t>
            </a:r>
          </a:p>
          <a:p>
            <a:pPr lvl="1"/>
            <a:r>
              <a:rPr lang="en-US" dirty="0"/>
              <a:t>Audience, purpose, scope, organization, how to use</a:t>
            </a:r>
          </a:p>
          <a:p>
            <a:pPr marL="514350" indent="-514350">
              <a:buFont typeface="+mj-lt"/>
              <a:buAutoNum type="arabicPeriod"/>
            </a:pPr>
            <a:r>
              <a:rPr lang="en-US" dirty="0"/>
              <a:t>Background</a:t>
            </a:r>
          </a:p>
          <a:p>
            <a:pPr lvl="1"/>
            <a:r>
              <a:rPr lang="en-US" dirty="0"/>
              <a:t>Sustainability defined, trends, enabling factors</a:t>
            </a:r>
          </a:p>
          <a:p>
            <a:pPr marL="514350" indent="-514350">
              <a:buFont typeface="+mj-lt"/>
              <a:buAutoNum type="arabicPeriod"/>
            </a:pPr>
            <a:r>
              <a:rPr lang="en-US" dirty="0"/>
              <a:t>Sustainable construction practices (SCPs)</a:t>
            </a:r>
          </a:p>
          <a:p>
            <a:pPr marL="514350" indent="-514350">
              <a:buFont typeface="+mj-lt"/>
              <a:buAutoNum type="arabicPeriod"/>
            </a:pPr>
            <a:r>
              <a:rPr lang="en-US" dirty="0"/>
              <a:t>Using sustainability as a criterion to evaluate highway construction practices</a:t>
            </a:r>
          </a:p>
          <a:p>
            <a:pPr marL="514350" indent="-514350">
              <a:buFont typeface="+mj-lt"/>
              <a:buAutoNum type="arabicPeriod"/>
            </a:pPr>
            <a:r>
              <a:rPr lang="en-US" dirty="0"/>
              <a:t>Procuring sustainability</a:t>
            </a:r>
          </a:p>
          <a:p>
            <a:pPr marL="514350" indent="-514350">
              <a:buFont typeface="+mj-lt"/>
              <a:buAutoNum type="arabicPeriod"/>
            </a:pPr>
            <a:r>
              <a:rPr lang="en-US" dirty="0"/>
              <a:t>Contracting sustainability</a:t>
            </a:r>
          </a:p>
          <a:p>
            <a:endParaRPr lang="en-US" dirty="0"/>
          </a:p>
          <a:p>
            <a:endParaRPr lang="en-US" dirty="0"/>
          </a:p>
          <a:p>
            <a:endParaRPr lang="en-US" dirty="0"/>
          </a:p>
          <a:p>
            <a:pPr lvl="1"/>
            <a:endParaRPr lang="en-US" dirty="0"/>
          </a:p>
        </p:txBody>
      </p:sp>
    </p:spTree>
    <p:extLst>
      <p:ext uri="{BB962C8B-B14F-4D97-AF65-F5344CB8AC3E}">
        <p14:creationId xmlns:p14="http://schemas.microsoft.com/office/powerpoint/2010/main" val="32433260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Peak at the Guidebook SCPs</a:t>
            </a:r>
          </a:p>
        </p:txBody>
      </p:sp>
      <p:pic>
        <p:nvPicPr>
          <p:cNvPr id="4" name="Picture 3"/>
          <p:cNvPicPr>
            <a:picLocks noChangeAspect="1"/>
          </p:cNvPicPr>
          <p:nvPr/>
        </p:nvPicPr>
        <p:blipFill>
          <a:blip r:embed="rId3"/>
          <a:stretch>
            <a:fillRect/>
          </a:stretch>
        </p:blipFill>
        <p:spPr>
          <a:xfrm>
            <a:off x="735855" y="1873572"/>
            <a:ext cx="3646231" cy="4572000"/>
          </a:xfrm>
          <a:prstGeom prst="rect">
            <a:avLst/>
          </a:prstGeom>
          <a:ln>
            <a:solidFill>
              <a:schemeClr val="tx1"/>
            </a:solidFill>
          </a:ln>
        </p:spPr>
      </p:pic>
      <p:sp>
        <p:nvSpPr>
          <p:cNvPr id="5" name="TextBox 4"/>
          <p:cNvSpPr txBox="1"/>
          <p:nvPr/>
        </p:nvSpPr>
        <p:spPr>
          <a:xfrm>
            <a:off x="4702191" y="1723135"/>
            <a:ext cx="3672416" cy="369332"/>
          </a:xfrm>
          <a:prstGeom prst="rect">
            <a:avLst/>
          </a:prstGeom>
          <a:noFill/>
        </p:spPr>
        <p:txBody>
          <a:bodyPr wrap="none" rtlCol="0">
            <a:spAutoFit/>
          </a:bodyPr>
          <a:lstStyle/>
          <a:p>
            <a:r>
              <a:rPr lang="en-US" dirty="0"/>
              <a:t>Construction Category Page Contents</a:t>
            </a:r>
          </a:p>
        </p:txBody>
      </p:sp>
      <p:sp>
        <p:nvSpPr>
          <p:cNvPr id="6" name="Text Box 2"/>
          <p:cNvSpPr txBox="1">
            <a:spLocks noChangeArrowheads="1"/>
          </p:cNvSpPr>
          <p:nvPr/>
        </p:nvSpPr>
        <p:spPr bwMode="auto">
          <a:xfrm>
            <a:off x="5090599" y="2184895"/>
            <a:ext cx="2895600" cy="307777"/>
          </a:xfrm>
          <a:prstGeom prst="rect">
            <a:avLst/>
          </a:prstGeom>
          <a:solidFill>
            <a:srgbClr val="FFFFFF"/>
          </a:solidFill>
          <a:ln w="19050">
            <a:solidFill>
              <a:srgbClr val="00B050"/>
            </a:solidFill>
            <a:miter lim="800000"/>
            <a:headEnd/>
            <a:tailEnd/>
          </a:ln>
        </p:spPr>
        <p:txBody>
          <a:bodyPr rot="0" vert="horz" wrap="square" lIns="91440" tIns="45720" rIns="91440" bIns="45720" anchor="t" anchorCtr="0">
            <a:spAutoFit/>
          </a:bodyPr>
          <a:lstStyle/>
          <a:p>
            <a:pPr marL="0" marR="0">
              <a:spcBef>
                <a:spcPts val="0"/>
              </a:spcBef>
              <a:spcAft>
                <a:spcPts val="0"/>
              </a:spcAft>
            </a:pPr>
            <a:r>
              <a:rPr lang="en-US" sz="1400">
                <a:effectLst/>
                <a:ea typeface="Calibri" panose="020F0502020204030204" pitchFamily="34" charset="0"/>
              </a:rPr>
              <a:t>Title of the Construction Category</a:t>
            </a:r>
          </a:p>
        </p:txBody>
      </p:sp>
      <p:cxnSp>
        <p:nvCxnSpPr>
          <p:cNvPr id="7" name="Straight Connector 6"/>
          <p:cNvCxnSpPr/>
          <p:nvPr/>
        </p:nvCxnSpPr>
        <p:spPr>
          <a:xfrm flipH="1">
            <a:off x="2413439" y="2310674"/>
            <a:ext cx="2679065"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8" name="Right Bracket 7"/>
          <p:cNvSpPr/>
          <p:nvPr/>
        </p:nvSpPr>
        <p:spPr>
          <a:xfrm>
            <a:off x="2368354" y="2247174"/>
            <a:ext cx="45085" cy="148590"/>
          </a:xfrm>
          <a:prstGeom prst="rightBracket">
            <a:avLst/>
          </a:prstGeom>
          <a:ln w="19050">
            <a:solidFill>
              <a:srgbClr val="00B050"/>
            </a:solidFill>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 name="Text Box 5"/>
          <p:cNvSpPr txBox="1">
            <a:spLocks noChangeArrowheads="1"/>
          </p:cNvSpPr>
          <p:nvPr/>
        </p:nvSpPr>
        <p:spPr bwMode="auto">
          <a:xfrm>
            <a:off x="5090599" y="2535239"/>
            <a:ext cx="2895600" cy="523220"/>
          </a:xfrm>
          <a:prstGeom prst="rect">
            <a:avLst/>
          </a:prstGeom>
          <a:solidFill>
            <a:srgbClr val="FFFFFF"/>
          </a:solidFill>
          <a:ln w="19050">
            <a:solidFill>
              <a:srgbClr val="00B050"/>
            </a:solidFill>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ea typeface="Calibri" panose="020F0502020204030204" pitchFamily="34" charset="0"/>
                <a:cs typeface="Times New Roman" panose="02020603050405020304" pitchFamily="18" charset="0"/>
              </a:rPr>
              <a:t>Overview of what the category is and general sustainability practices</a:t>
            </a:r>
            <a:endParaRPr kumimoji="0" lang="en-US" altLang="en-US" sz="2000" b="0" i="0" u="none" strike="noStrike" cap="none" normalizeH="0" baseline="0">
              <a:ln>
                <a:noFill/>
              </a:ln>
              <a:solidFill>
                <a:schemeClr val="tx1"/>
              </a:solidFill>
              <a:effectLst/>
            </a:endParaRPr>
          </a:p>
        </p:txBody>
      </p:sp>
      <p:sp>
        <p:nvSpPr>
          <p:cNvPr id="11" name="Text Box 19"/>
          <p:cNvSpPr txBox="1">
            <a:spLocks noChangeArrowheads="1"/>
          </p:cNvSpPr>
          <p:nvPr/>
        </p:nvSpPr>
        <p:spPr bwMode="auto">
          <a:xfrm>
            <a:off x="5090599" y="3161452"/>
            <a:ext cx="2895600" cy="738664"/>
          </a:xfrm>
          <a:prstGeom prst="rect">
            <a:avLst/>
          </a:prstGeom>
          <a:solidFill>
            <a:srgbClr val="FFFFFF"/>
          </a:solidFill>
          <a:ln w="19050">
            <a:solidFill>
              <a:srgbClr val="00B050"/>
            </a:solidFill>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Of the 10 sustainability and 26 construction categories, highlights those related to this category. </a:t>
            </a:r>
            <a:endParaRPr kumimoji="0" lang="en-US" altLang="en-US" sz="2000" b="0" i="0" u="none" strike="noStrike" cap="none" normalizeH="0" baseline="0" dirty="0">
              <a:ln>
                <a:noFill/>
              </a:ln>
              <a:solidFill>
                <a:schemeClr val="tx1"/>
              </a:solidFill>
              <a:effectLst/>
            </a:endParaRPr>
          </a:p>
        </p:txBody>
      </p:sp>
      <p:sp>
        <p:nvSpPr>
          <p:cNvPr id="12" name="Text Box 10"/>
          <p:cNvSpPr txBox="1">
            <a:spLocks noChangeArrowheads="1"/>
          </p:cNvSpPr>
          <p:nvPr/>
        </p:nvSpPr>
        <p:spPr bwMode="auto">
          <a:xfrm>
            <a:off x="5090599" y="5465345"/>
            <a:ext cx="2895600" cy="738664"/>
          </a:xfrm>
          <a:prstGeom prst="rect">
            <a:avLst/>
          </a:prstGeom>
          <a:solidFill>
            <a:srgbClr val="FFFFFF"/>
          </a:solidFill>
          <a:ln w="19050">
            <a:solidFill>
              <a:srgbClr val="00B050"/>
            </a:solidFill>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ea typeface="Calibri" panose="020F0502020204030204" pitchFamily="34" charset="0"/>
                <a:cs typeface="Times New Roman" panose="02020603050405020304" pitchFamily="18" charset="0"/>
              </a:rPr>
              <a:t>Best resources to consult for SCP guidance, assistance and tools in this category</a:t>
            </a:r>
            <a:endParaRPr kumimoji="0" lang="en-US" altLang="en-US" sz="2000" b="0" i="0" u="none" strike="noStrike" cap="none" normalizeH="0" baseline="0">
              <a:ln>
                <a:noFill/>
              </a:ln>
              <a:solidFill>
                <a:schemeClr val="tx1"/>
              </a:solidFill>
              <a:effectLst/>
            </a:endParaRPr>
          </a:p>
        </p:txBody>
      </p:sp>
      <p:sp>
        <p:nvSpPr>
          <p:cNvPr id="13" name="Text Box 18"/>
          <p:cNvSpPr txBox="1">
            <a:spLocks noChangeArrowheads="1"/>
          </p:cNvSpPr>
          <p:nvPr/>
        </p:nvSpPr>
        <p:spPr bwMode="auto">
          <a:xfrm>
            <a:off x="5091868" y="4156045"/>
            <a:ext cx="2895600" cy="523220"/>
          </a:xfrm>
          <a:prstGeom prst="rect">
            <a:avLst/>
          </a:prstGeom>
          <a:solidFill>
            <a:srgbClr val="FFFFFF"/>
          </a:solidFill>
          <a:ln w="19050">
            <a:solidFill>
              <a:srgbClr val="00B050"/>
            </a:solidFill>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Of the 3 possible motivations for SCPs, which apply in this category</a:t>
            </a:r>
            <a:endParaRPr kumimoji="0" lang="en-US" altLang="en-US" sz="2000" b="0" i="0" u="none" strike="noStrike" cap="none" normalizeH="0" baseline="0" dirty="0">
              <a:ln>
                <a:noFill/>
              </a:ln>
              <a:solidFill>
                <a:schemeClr val="tx1"/>
              </a:solidFill>
              <a:effectLst/>
            </a:endParaRPr>
          </a:p>
        </p:txBody>
      </p:sp>
      <p:sp>
        <p:nvSpPr>
          <p:cNvPr id="14" name="Text Box 9"/>
          <p:cNvSpPr txBox="1">
            <a:spLocks noChangeArrowheads="1"/>
          </p:cNvSpPr>
          <p:nvPr/>
        </p:nvSpPr>
        <p:spPr bwMode="auto">
          <a:xfrm>
            <a:off x="5090599" y="4777161"/>
            <a:ext cx="2895600" cy="523220"/>
          </a:xfrm>
          <a:prstGeom prst="rect">
            <a:avLst/>
          </a:prstGeom>
          <a:solidFill>
            <a:srgbClr val="FFFFFF"/>
          </a:solidFill>
          <a:ln w="19050">
            <a:solidFill>
              <a:srgbClr val="00B050"/>
            </a:solidFill>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Brief listing of SCPs addressed in this category</a:t>
            </a:r>
            <a:endParaRPr kumimoji="0" lang="en-US" altLang="en-US" sz="2000" b="0" i="0" u="none" strike="noStrike" cap="none" normalizeH="0" baseline="0" dirty="0">
              <a:ln>
                <a:noFill/>
              </a:ln>
              <a:solidFill>
                <a:schemeClr val="tx1"/>
              </a:solidFill>
              <a:effectLst/>
            </a:endParaRPr>
          </a:p>
        </p:txBody>
      </p:sp>
      <p:cxnSp>
        <p:nvCxnSpPr>
          <p:cNvPr id="18" name="Straight Connector 17"/>
          <p:cNvCxnSpPr/>
          <p:nvPr/>
        </p:nvCxnSpPr>
        <p:spPr>
          <a:xfrm flipH="1">
            <a:off x="4055086" y="5703888"/>
            <a:ext cx="1035513"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19" name="Right Bracket 18"/>
          <p:cNvSpPr/>
          <p:nvPr/>
        </p:nvSpPr>
        <p:spPr>
          <a:xfrm>
            <a:off x="4012516" y="5403973"/>
            <a:ext cx="52070" cy="611482"/>
          </a:xfrm>
          <a:prstGeom prst="rightBracket">
            <a:avLst/>
          </a:prstGeom>
          <a:ln w="19050">
            <a:solidFill>
              <a:srgbClr val="00B050"/>
            </a:solidFill>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20" name="Straight Connector 19"/>
          <p:cNvCxnSpPr/>
          <p:nvPr/>
        </p:nvCxnSpPr>
        <p:spPr>
          <a:xfrm flipH="1">
            <a:off x="4055088" y="3501610"/>
            <a:ext cx="1035511"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21" name="Right Bracket 20"/>
          <p:cNvSpPr/>
          <p:nvPr/>
        </p:nvSpPr>
        <p:spPr>
          <a:xfrm>
            <a:off x="4001746" y="2930657"/>
            <a:ext cx="53340" cy="1167633"/>
          </a:xfrm>
          <a:prstGeom prst="rightBracket">
            <a:avLst/>
          </a:prstGeom>
          <a:ln w="19050">
            <a:solidFill>
              <a:srgbClr val="00B050"/>
            </a:solidFill>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22" name="Straight Connector 21"/>
          <p:cNvCxnSpPr>
            <a:stCxn id="13" idx="1"/>
          </p:cNvCxnSpPr>
          <p:nvPr/>
        </p:nvCxnSpPr>
        <p:spPr>
          <a:xfrm flipH="1" flipV="1">
            <a:off x="2168428" y="4400558"/>
            <a:ext cx="2923440" cy="17097"/>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23" name="Right Bracket 22"/>
          <p:cNvSpPr/>
          <p:nvPr/>
        </p:nvSpPr>
        <p:spPr>
          <a:xfrm>
            <a:off x="2123343" y="4218604"/>
            <a:ext cx="45085" cy="350520"/>
          </a:xfrm>
          <a:prstGeom prst="rightBracket">
            <a:avLst/>
          </a:prstGeom>
          <a:ln w="19050">
            <a:solidFill>
              <a:srgbClr val="00B050"/>
            </a:solidFill>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24" name="Straight Connector 23"/>
          <p:cNvCxnSpPr/>
          <p:nvPr/>
        </p:nvCxnSpPr>
        <p:spPr>
          <a:xfrm flipH="1">
            <a:off x="3983331" y="2665673"/>
            <a:ext cx="1107268"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25" name="Right Bracket 24"/>
          <p:cNvSpPr/>
          <p:nvPr/>
        </p:nvSpPr>
        <p:spPr>
          <a:xfrm>
            <a:off x="3935097" y="2493556"/>
            <a:ext cx="48234" cy="334050"/>
          </a:xfrm>
          <a:prstGeom prst="rightBracket">
            <a:avLst/>
          </a:prstGeom>
          <a:ln w="19050">
            <a:solidFill>
              <a:srgbClr val="00B050"/>
            </a:solidFill>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26" name="Straight Connector 25"/>
          <p:cNvCxnSpPr/>
          <p:nvPr/>
        </p:nvCxnSpPr>
        <p:spPr>
          <a:xfrm flipH="1">
            <a:off x="4056943" y="5014334"/>
            <a:ext cx="1033656"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27" name="Right Bracket 26"/>
          <p:cNvSpPr/>
          <p:nvPr/>
        </p:nvSpPr>
        <p:spPr>
          <a:xfrm>
            <a:off x="4002967" y="4697469"/>
            <a:ext cx="45085" cy="632460"/>
          </a:xfrm>
          <a:prstGeom prst="rightBracket">
            <a:avLst/>
          </a:prstGeom>
          <a:ln w="19050">
            <a:solidFill>
              <a:srgbClr val="00B050"/>
            </a:solidFill>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 name="Rectangle 20"/>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39561" tIns="152352" rIns="0" bIns="7617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zh-CN" sz="1600" b="0" i="0" u="none" strike="noStrike" cap="none" normalizeH="0" baseline="0">
              <a:ln>
                <a:noFill/>
              </a:ln>
              <a:solidFill>
                <a:schemeClr val="tx1"/>
              </a:solidFill>
              <a:effectLst/>
              <a:latin typeface="ClearviewHwy-2-B" panose="02000904060000020004" pitchFamily="2"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zh-CN" sz="1800" b="0" i="0" u="none" strike="noStrike" cap="none" normalizeH="0" baseline="0">
              <a:ln>
                <a:noFill/>
              </a:ln>
              <a:solidFill>
                <a:schemeClr val="tx1"/>
              </a:solidFill>
              <a:effectLst/>
              <a:latin typeface="Arial" panose="020B0604020202020204" pitchFamily="34" charset="0"/>
            </a:endParaRPr>
          </a:p>
        </p:txBody>
      </p:sp>
      <p:sp>
        <p:nvSpPr>
          <p:cNvPr id="28" name="Rectangle 27"/>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6896181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Stephen T. Muench">
            <a:extLst>
              <a:ext uri="{FF2B5EF4-FFF2-40B4-BE49-F238E27FC236}">
                <a16:creationId xmlns:a16="http://schemas.microsoft.com/office/drawing/2014/main" id="{7331D383-D742-400A-A91B-9449253659A0}"/>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20214" y="1076167"/>
            <a:ext cx="1134055" cy="170108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52450" y="235613"/>
            <a:ext cx="7886700" cy="700723"/>
          </a:xfrm>
        </p:spPr>
        <p:txBody>
          <a:bodyPr>
            <a:normAutofit/>
          </a:bodyPr>
          <a:lstStyle/>
          <a:p>
            <a:pPr algn="ctr"/>
            <a:r>
              <a:rPr lang="en-US" dirty="0">
                <a:latin typeface="Segoe UI Semibold" panose="020B0702040204020203" pitchFamily="34" charset="0"/>
                <a:cs typeface="Segoe UI Semibold" panose="020B0702040204020203" pitchFamily="34" charset="0"/>
              </a:rPr>
              <a:t>Research Team</a:t>
            </a:r>
          </a:p>
        </p:txBody>
      </p:sp>
      <p:pic>
        <p:nvPicPr>
          <p:cNvPr id="1026" name="Picture 2" descr="Me"/>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212551" y="4729097"/>
            <a:ext cx="1161288" cy="17373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giovanni migliaccio uw"/>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b="-959"/>
          <a:stretch/>
        </p:blipFill>
        <p:spPr bwMode="auto">
          <a:xfrm>
            <a:off x="220214" y="2893619"/>
            <a:ext cx="1161288" cy="175538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jeralee anderson greenroads"/>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748399" y="1076166"/>
            <a:ext cx="1158820" cy="173736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jessica kaminsky uw"/>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4753596" y="2911646"/>
            <a:ext cx="1153625" cy="173736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486638" y="1114599"/>
            <a:ext cx="2913912" cy="1415772"/>
          </a:xfrm>
          <a:prstGeom prst="rect">
            <a:avLst/>
          </a:prstGeom>
          <a:noFill/>
        </p:spPr>
        <p:txBody>
          <a:bodyPr wrap="square" lIns="0" tIns="0" rIns="0" bIns="0" rtlCol="0">
            <a:spAutoFit/>
          </a:bodyPr>
          <a:lstStyle/>
          <a:p>
            <a:r>
              <a:rPr lang="en-US" dirty="0"/>
              <a:t>Steve Muench, Ph.D., P.E.</a:t>
            </a:r>
          </a:p>
          <a:p>
            <a:r>
              <a:rPr lang="en-US" sz="1400" dirty="0"/>
              <a:t>Professor, U. of Washington</a:t>
            </a:r>
          </a:p>
          <a:p>
            <a:r>
              <a:rPr lang="en-US" sz="1200" dirty="0"/>
              <a:t>Sustainable roadway design/construction</a:t>
            </a:r>
          </a:p>
          <a:p>
            <a:r>
              <a:rPr lang="en-US" sz="1200" dirty="0"/>
              <a:t>Interactive guides: Pavement Interactive</a:t>
            </a:r>
          </a:p>
          <a:p>
            <a:r>
              <a:rPr lang="en-US" sz="1200" dirty="0"/>
              <a:t>Pavement materials/construction</a:t>
            </a:r>
          </a:p>
          <a:p>
            <a:r>
              <a:rPr lang="en-US" sz="1200" dirty="0"/>
              <a:t>Founder/board: Greenroads rating system</a:t>
            </a:r>
          </a:p>
          <a:p>
            <a:r>
              <a:rPr lang="en-US" sz="1200" dirty="0"/>
              <a:t>Founder/board: Pavia Systems, Inc. </a:t>
            </a:r>
          </a:p>
        </p:txBody>
      </p:sp>
      <p:sp>
        <p:nvSpPr>
          <p:cNvPr id="10" name="TextBox 9"/>
          <p:cNvSpPr txBox="1"/>
          <p:nvPr/>
        </p:nvSpPr>
        <p:spPr>
          <a:xfrm>
            <a:off x="1486638" y="2969817"/>
            <a:ext cx="3009162" cy="1415772"/>
          </a:xfrm>
          <a:prstGeom prst="rect">
            <a:avLst/>
          </a:prstGeom>
          <a:noFill/>
        </p:spPr>
        <p:txBody>
          <a:bodyPr wrap="square" lIns="0" tIns="0" rIns="0" bIns="0" rtlCol="0">
            <a:spAutoFit/>
          </a:bodyPr>
          <a:lstStyle/>
          <a:p>
            <a:r>
              <a:rPr lang="en-US" dirty="0"/>
              <a:t>Giovanni Migliaccio, Ph.D., </a:t>
            </a:r>
            <a:r>
              <a:rPr lang="en-US" dirty="0" err="1"/>
              <a:t>P.Ing</a:t>
            </a:r>
            <a:r>
              <a:rPr lang="en-US" dirty="0"/>
              <a:t>.</a:t>
            </a:r>
          </a:p>
          <a:p>
            <a:r>
              <a:rPr lang="en-US" sz="1400" dirty="0"/>
              <a:t>Associate Professor, U. of Washington</a:t>
            </a:r>
          </a:p>
          <a:p>
            <a:r>
              <a:rPr lang="en-US" sz="1200" dirty="0"/>
              <a:t>Project delivery</a:t>
            </a:r>
          </a:p>
          <a:p>
            <a:r>
              <a:rPr lang="en-US" sz="1200" dirty="0"/>
              <a:t>Project procurement, contracting</a:t>
            </a:r>
          </a:p>
          <a:p>
            <a:r>
              <a:rPr lang="en-US" sz="1200" dirty="0"/>
              <a:t>Project management</a:t>
            </a:r>
          </a:p>
          <a:p>
            <a:r>
              <a:rPr lang="en-US" sz="1200" dirty="0"/>
              <a:t>NCHRP research experience</a:t>
            </a:r>
          </a:p>
          <a:p>
            <a:r>
              <a:rPr lang="en-US" sz="1200" dirty="0"/>
              <a:t>     Report 690 and Report 787</a:t>
            </a:r>
          </a:p>
        </p:txBody>
      </p:sp>
      <p:sp>
        <p:nvSpPr>
          <p:cNvPr id="11" name="TextBox 10"/>
          <p:cNvSpPr txBox="1"/>
          <p:nvPr/>
        </p:nvSpPr>
        <p:spPr>
          <a:xfrm>
            <a:off x="1495745" y="4819422"/>
            <a:ext cx="2913912" cy="1415772"/>
          </a:xfrm>
          <a:prstGeom prst="rect">
            <a:avLst/>
          </a:prstGeom>
          <a:noFill/>
        </p:spPr>
        <p:txBody>
          <a:bodyPr wrap="square" lIns="0" tIns="0" rIns="0" bIns="0" rtlCol="0">
            <a:spAutoFit/>
          </a:bodyPr>
          <a:lstStyle/>
          <a:p>
            <a:r>
              <a:rPr lang="en-US" dirty="0"/>
              <a:t>Amlan Mukherjee, Ph.D., P.E.</a:t>
            </a:r>
          </a:p>
          <a:p>
            <a:r>
              <a:rPr lang="en-US" sz="1400" dirty="0"/>
              <a:t>Associate Professor, Michigan Tech</a:t>
            </a:r>
          </a:p>
          <a:p>
            <a:r>
              <a:rPr lang="en-US" sz="1200" dirty="0"/>
              <a:t>Sustainable construction</a:t>
            </a:r>
          </a:p>
          <a:p>
            <a:r>
              <a:rPr lang="en-US" sz="1200" dirty="0"/>
              <a:t>Life cycle assessment (PE2, PCRs, EPDs)</a:t>
            </a:r>
          </a:p>
          <a:p>
            <a:r>
              <a:rPr lang="en-US" sz="1200" dirty="0"/>
              <a:t>Web-based construction simulation</a:t>
            </a:r>
          </a:p>
          <a:p>
            <a:r>
              <a:rPr lang="en-US" sz="1200" dirty="0"/>
              <a:t>ASCE digital project delivery committee</a:t>
            </a:r>
          </a:p>
          <a:p>
            <a:r>
              <a:rPr lang="en-US" sz="1200" dirty="0"/>
              <a:t>UAV assessment for MDOT</a:t>
            </a:r>
          </a:p>
        </p:txBody>
      </p:sp>
      <p:sp>
        <p:nvSpPr>
          <p:cNvPr id="12" name="TextBox 11"/>
          <p:cNvSpPr txBox="1"/>
          <p:nvPr/>
        </p:nvSpPr>
        <p:spPr>
          <a:xfrm>
            <a:off x="6039588" y="1095216"/>
            <a:ext cx="2913912" cy="1600438"/>
          </a:xfrm>
          <a:prstGeom prst="rect">
            <a:avLst/>
          </a:prstGeom>
          <a:noFill/>
        </p:spPr>
        <p:txBody>
          <a:bodyPr wrap="square" lIns="0" tIns="0" rIns="0" bIns="0" rtlCol="0">
            <a:spAutoFit/>
          </a:bodyPr>
          <a:lstStyle/>
          <a:p>
            <a:r>
              <a:rPr lang="en-US" dirty="0"/>
              <a:t>Jeralee Anderson, Ph.D., P.E.</a:t>
            </a:r>
          </a:p>
          <a:p>
            <a:r>
              <a:rPr lang="en-US" sz="1400" dirty="0"/>
              <a:t>Executive Director, Greenroads</a:t>
            </a:r>
          </a:p>
          <a:p>
            <a:r>
              <a:rPr lang="en-US" sz="1200" dirty="0"/>
              <a:t>Greenroads rating system</a:t>
            </a:r>
          </a:p>
          <a:p>
            <a:r>
              <a:rPr lang="en-US" sz="1200" dirty="0"/>
              <a:t>Exclusive Greenroads data &amp; experience</a:t>
            </a:r>
          </a:p>
          <a:p>
            <a:r>
              <a:rPr lang="en-US" sz="1200" dirty="0"/>
              <a:t>Principal author for v1.5 and v2.0 manuals</a:t>
            </a:r>
          </a:p>
          <a:p>
            <a:r>
              <a:rPr lang="en-US" sz="1200" dirty="0"/>
              <a:t>200+ project ratings in U.S. and worldwide</a:t>
            </a:r>
          </a:p>
          <a:p>
            <a:r>
              <a:rPr lang="en-US" sz="1200" dirty="0"/>
              <a:t>Designed professional certification program</a:t>
            </a:r>
          </a:p>
          <a:p>
            <a:r>
              <a:rPr lang="en-US" sz="1200" dirty="0"/>
              <a:t>LEED-AP</a:t>
            </a:r>
          </a:p>
        </p:txBody>
      </p:sp>
      <p:sp>
        <p:nvSpPr>
          <p:cNvPr id="13" name="TextBox 12"/>
          <p:cNvSpPr txBox="1"/>
          <p:nvPr/>
        </p:nvSpPr>
        <p:spPr>
          <a:xfrm>
            <a:off x="6044783" y="2969817"/>
            <a:ext cx="2913912" cy="1600438"/>
          </a:xfrm>
          <a:prstGeom prst="rect">
            <a:avLst/>
          </a:prstGeom>
          <a:noFill/>
        </p:spPr>
        <p:txBody>
          <a:bodyPr wrap="square" lIns="0" tIns="0" rIns="0" bIns="0" rtlCol="0">
            <a:spAutoFit/>
          </a:bodyPr>
          <a:lstStyle/>
          <a:p>
            <a:r>
              <a:rPr lang="en-US" dirty="0"/>
              <a:t>Jessica Kaminsky, Ph.D.</a:t>
            </a:r>
          </a:p>
          <a:p>
            <a:r>
              <a:rPr lang="en-US" sz="1400" dirty="0"/>
              <a:t>Assistant Professor, U. of Washington</a:t>
            </a:r>
          </a:p>
          <a:p>
            <a:r>
              <a:rPr lang="en-US" sz="1200" dirty="0"/>
              <a:t>Questionnaire design &amp; research methods</a:t>
            </a:r>
          </a:p>
          <a:p>
            <a:r>
              <a:rPr lang="en-US" sz="1200" dirty="0"/>
              <a:t>Interview research expertise</a:t>
            </a:r>
          </a:p>
          <a:p>
            <a:r>
              <a:rPr lang="en-US" sz="1200" dirty="0"/>
              <a:t>Qualitative analysis</a:t>
            </a:r>
          </a:p>
          <a:p>
            <a:r>
              <a:rPr lang="en-US" sz="1200" dirty="0"/>
              <a:t>Social sustainability of infrastructure systems</a:t>
            </a:r>
          </a:p>
          <a:p>
            <a:r>
              <a:rPr lang="en-US" sz="1200" dirty="0"/>
              <a:t>International/developing country expertise</a:t>
            </a:r>
          </a:p>
          <a:p>
            <a:r>
              <a:rPr lang="en-US" sz="1200" dirty="0"/>
              <a:t>CH2M prior experience</a:t>
            </a:r>
          </a:p>
        </p:txBody>
      </p:sp>
      <p:sp>
        <p:nvSpPr>
          <p:cNvPr id="5" name="Rectangle 4"/>
          <p:cNvSpPr/>
          <p:nvPr/>
        </p:nvSpPr>
        <p:spPr>
          <a:xfrm>
            <a:off x="212551" y="2628900"/>
            <a:ext cx="1161288" cy="184626"/>
          </a:xfrm>
          <a:prstGeom prst="rect">
            <a:avLst/>
          </a:prstGeom>
          <a:solidFill>
            <a:srgbClr val="FFFFFF">
              <a:alpha val="7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solidFill>
              </a:rPr>
              <a:t>Principal Investigator</a:t>
            </a:r>
          </a:p>
        </p:txBody>
      </p:sp>
      <p:sp>
        <p:nvSpPr>
          <p:cNvPr id="16" name="Rectangle 15"/>
          <p:cNvSpPr/>
          <p:nvPr/>
        </p:nvSpPr>
        <p:spPr>
          <a:xfrm>
            <a:off x="220214" y="4464380"/>
            <a:ext cx="1161288" cy="184626"/>
          </a:xfrm>
          <a:prstGeom prst="rect">
            <a:avLst/>
          </a:prstGeom>
          <a:solidFill>
            <a:srgbClr val="FFFFFF">
              <a:alpha val="7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solidFill>
              </a:rPr>
              <a:t>CO-PI</a:t>
            </a:r>
          </a:p>
        </p:txBody>
      </p:sp>
      <p:sp>
        <p:nvSpPr>
          <p:cNvPr id="17" name="Rectangle 16"/>
          <p:cNvSpPr/>
          <p:nvPr/>
        </p:nvSpPr>
        <p:spPr>
          <a:xfrm>
            <a:off x="212551" y="6281831"/>
            <a:ext cx="1161288" cy="184626"/>
          </a:xfrm>
          <a:prstGeom prst="rect">
            <a:avLst/>
          </a:prstGeom>
          <a:solidFill>
            <a:srgbClr val="FFFFFF">
              <a:alpha val="7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solidFill>
              </a:rPr>
              <a:t>CO-PI</a:t>
            </a:r>
          </a:p>
        </p:txBody>
      </p:sp>
      <p:sp>
        <p:nvSpPr>
          <p:cNvPr id="18" name="Rectangle 17"/>
          <p:cNvSpPr/>
          <p:nvPr/>
        </p:nvSpPr>
        <p:spPr>
          <a:xfrm>
            <a:off x="4745931" y="2637043"/>
            <a:ext cx="1161288" cy="184626"/>
          </a:xfrm>
          <a:prstGeom prst="rect">
            <a:avLst/>
          </a:prstGeom>
          <a:solidFill>
            <a:srgbClr val="FFFFFF">
              <a:alpha val="7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solidFill>
              </a:rPr>
              <a:t>CO-PI</a:t>
            </a:r>
          </a:p>
        </p:txBody>
      </p:sp>
      <p:sp>
        <p:nvSpPr>
          <p:cNvPr id="19" name="Rectangle 18"/>
          <p:cNvSpPr/>
          <p:nvPr/>
        </p:nvSpPr>
        <p:spPr>
          <a:xfrm>
            <a:off x="4745931" y="4477942"/>
            <a:ext cx="1161288" cy="184626"/>
          </a:xfrm>
          <a:prstGeom prst="rect">
            <a:avLst/>
          </a:prstGeom>
          <a:solidFill>
            <a:srgbClr val="FFFFFF">
              <a:alpha val="7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solidFill>
              </a:rPr>
              <a:t>CO-PI</a:t>
            </a:r>
          </a:p>
        </p:txBody>
      </p:sp>
    </p:spTree>
    <p:extLst>
      <p:ext uri="{BB962C8B-B14F-4D97-AF65-F5344CB8AC3E}">
        <p14:creationId xmlns:p14="http://schemas.microsoft.com/office/powerpoint/2010/main" val="15878652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Peak at the Guidebook SCPs</a:t>
            </a:r>
          </a:p>
        </p:txBody>
      </p:sp>
      <p:pic>
        <p:nvPicPr>
          <p:cNvPr id="4" name="Picture 3"/>
          <p:cNvPicPr>
            <a:picLocks noChangeAspect="1"/>
          </p:cNvPicPr>
          <p:nvPr/>
        </p:nvPicPr>
        <p:blipFill>
          <a:blip r:embed="rId2"/>
          <a:stretch>
            <a:fillRect/>
          </a:stretch>
        </p:blipFill>
        <p:spPr>
          <a:xfrm>
            <a:off x="735855" y="1873572"/>
            <a:ext cx="3531124" cy="4572000"/>
          </a:xfrm>
          <a:prstGeom prst="rect">
            <a:avLst/>
          </a:prstGeom>
          <a:ln>
            <a:solidFill>
              <a:schemeClr val="tx1"/>
            </a:solidFill>
          </a:ln>
        </p:spPr>
      </p:pic>
      <p:cxnSp>
        <p:nvCxnSpPr>
          <p:cNvPr id="6" name="Straight Connector 5"/>
          <p:cNvCxnSpPr>
            <a:stCxn id="33" idx="1"/>
            <a:endCxn id="7" idx="2"/>
          </p:cNvCxnSpPr>
          <p:nvPr/>
        </p:nvCxnSpPr>
        <p:spPr>
          <a:xfrm flipH="1" flipV="1">
            <a:off x="2172823" y="2353750"/>
            <a:ext cx="2898040" cy="23862"/>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7" name="Right Bracket 6"/>
          <p:cNvSpPr/>
          <p:nvPr/>
        </p:nvSpPr>
        <p:spPr>
          <a:xfrm>
            <a:off x="2127738" y="2279455"/>
            <a:ext cx="45085" cy="148590"/>
          </a:xfrm>
          <a:prstGeom prst="rightBracket">
            <a:avLst/>
          </a:prstGeom>
          <a:ln w="19050">
            <a:solidFill>
              <a:srgbClr val="00B050"/>
            </a:solidFill>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 name="Text Box 2"/>
          <p:cNvSpPr txBox="1">
            <a:spLocks noChangeArrowheads="1"/>
          </p:cNvSpPr>
          <p:nvPr/>
        </p:nvSpPr>
        <p:spPr bwMode="auto">
          <a:xfrm>
            <a:off x="5070863" y="2587804"/>
            <a:ext cx="2895600" cy="338554"/>
          </a:xfrm>
          <a:prstGeom prst="rect">
            <a:avLst/>
          </a:prstGeom>
          <a:solidFill>
            <a:srgbClr val="FFFFFF"/>
          </a:solidFill>
          <a:ln w="19050">
            <a:solidFill>
              <a:srgbClr val="00B050"/>
            </a:solidFill>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SCP ratings</a:t>
            </a:r>
            <a:endParaRPr kumimoji="0" lang="en-US" altLang="en-US" sz="2400" b="0" i="0" u="none" strike="noStrike" cap="none" normalizeH="0" baseline="0" dirty="0">
              <a:ln>
                <a:noFill/>
              </a:ln>
              <a:solidFill>
                <a:schemeClr val="tx1"/>
              </a:solidFill>
              <a:effectLst/>
            </a:endParaRPr>
          </a:p>
        </p:txBody>
      </p:sp>
      <p:cxnSp>
        <p:nvCxnSpPr>
          <p:cNvPr id="9" name="Straight Connector 8"/>
          <p:cNvCxnSpPr/>
          <p:nvPr/>
        </p:nvCxnSpPr>
        <p:spPr>
          <a:xfrm flipH="1">
            <a:off x="2991339" y="2660940"/>
            <a:ext cx="2078409"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10" name="Right Bracket 9"/>
          <p:cNvSpPr/>
          <p:nvPr/>
        </p:nvSpPr>
        <p:spPr>
          <a:xfrm>
            <a:off x="2946253" y="2438055"/>
            <a:ext cx="45719" cy="466923"/>
          </a:xfrm>
          <a:prstGeom prst="rightBracket">
            <a:avLst/>
          </a:prstGeom>
          <a:ln w="19050">
            <a:solidFill>
              <a:srgbClr val="00B050"/>
            </a:solidFill>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 name="Text Box 11"/>
          <p:cNvSpPr txBox="1">
            <a:spLocks noChangeArrowheads="1"/>
          </p:cNvSpPr>
          <p:nvPr/>
        </p:nvSpPr>
        <p:spPr bwMode="auto">
          <a:xfrm>
            <a:off x="5069748" y="3687848"/>
            <a:ext cx="2895600" cy="338554"/>
          </a:xfrm>
          <a:prstGeom prst="rect">
            <a:avLst/>
          </a:prstGeom>
          <a:solidFill>
            <a:srgbClr val="FFFFFF"/>
          </a:solidFill>
          <a:ln w="19050">
            <a:solidFill>
              <a:srgbClr val="00B050"/>
            </a:solidFill>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ea typeface="Calibri" panose="020F0502020204030204" pitchFamily="34" charset="0"/>
                <a:cs typeface="Times New Roman" panose="02020603050405020304" pitchFamily="18" charset="0"/>
              </a:rPr>
              <a:t>Summary of the SCP. </a:t>
            </a:r>
            <a:endParaRPr kumimoji="0" lang="en-US" altLang="en-US" sz="2400" b="0" i="0" u="none" strike="noStrike" cap="none" normalizeH="0" baseline="0">
              <a:ln>
                <a:noFill/>
              </a:ln>
              <a:solidFill>
                <a:schemeClr val="tx1"/>
              </a:solidFill>
              <a:effectLst/>
            </a:endParaRPr>
          </a:p>
        </p:txBody>
      </p:sp>
      <p:cxnSp>
        <p:nvCxnSpPr>
          <p:cNvPr id="12" name="Straight Connector 11"/>
          <p:cNvCxnSpPr>
            <a:stCxn id="11" idx="1"/>
            <a:endCxn id="13" idx="2"/>
          </p:cNvCxnSpPr>
          <p:nvPr/>
        </p:nvCxnSpPr>
        <p:spPr>
          <a:xfrm flipH="1">
            <a:off x="3992024" y="5184666"/>
            <a:ext cx="1077724"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13" name="Right Bracket 12"/>
          <p:cNvSpPr/>
          <p:nvPr/>
        </p:nvSpPr>
        <p:spPr>
          <a:xfrm>
            <a:off x="3946939" y="4841131"/>
            <a:ext cx="45085" cy="687070"/>
          </a:xfrm>
          <a:prstGeom prst="rightBracket">
            <a:avLst/>
          </a:prstGeom>
          <a:ln w="19050">
            <a:solidFill>
              <a:srgbClr val="00B050"/>
            </a:solidFill>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 name="Text Box 6"/>
          <p:cNvSpPr txBox="1">
            <a:spLocks noChangeArrowheads="1"/>
          </p:cNvSpPr>
          <p:nvPr/>
        </p:nvSpPr>
        <p:spPr bwMode="auto">
          <a:xfrm>
            <a:off x="5069748" y="4646057"/>
            <a:ext cx="2895600" cy="1077218"/>
          </a:xfrm>
          <a:prstGeom prst="rect">
            <a:avLst/>
          </a:prstGeom>
          <a:solidFill>
            <a:srgbClr val="FFFFFF"/>
          </a:solidFill>
          <a:ln w="19050">
            <a:solidFill>
              <a:srgbClr val="00B050"/>
            </a:solidFill>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ea typeface="Calibri" panose="020F0502020204030204" pitchFamily="34" charset="0"/>
                <a:cs typeface="Times New Roman" panose="02020603050405020304" pitchFamily="18" charset="0"/>
              </a:rPr>
              <a:t>Key references that describe the SCP in more detail, provide examples or otherwise give more information</a:t>
            </a:r>
            <a:endParaRPr kumimoji="0" lang="en-US" altLang="en-US" sz="2400" b="0" i="0" u="none" strike="noStrike" cap="none" normalizeH="0" baseline="0">
              <a:ln>
                <a:noFill/>
              </a:ln>
              <a:solidFill>
                <a:schemeClr val="tx1"/>
              </a:solidFill>
              <a:effectLst/>
            </a:endParaRPr>
          </a:p>
        </p:txBody>
      </p:sp>
      <p:cxnSp>
        <p:nvCxnSpPr>
          <p:cNvPr id="15" name="Straight Connector 14"/>
          <p:cNvCxnSpPr>
            <a:stCxn id="8" idx="1"/>
            <a:endCxn id="16" idx="2"/>
          </p:cNvCxnSpPr>
          <p:nvPr/>
        </p:nvCxnSpPr>
        <p:spPr>
          <a:xfrm flipH="1">
            <a:off x="3997738" y="3857125"/>
            <a:ext cx="1072010" cy="2133"/>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16" name="Right Bracket 15"/>
          <p:cNvSpPr/>
          <p:nvPr/>
        </p:nvSpPr>
        <p:spPr>
          <a:xfrm>
            <a:off x="3952019" y="2970670"/>
            <a:ext cx="45719" cy="1777176"/>
          </a:xfrm>
          <a:prstGeom prst="rightBracket">
            <a:avLst/>
          </a:prstGeom>
          <a:ln w="19050">
            <a:solidFill>
              <a:srgbClr val="00B050"/>
            </a:solidFill>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 name="Rectangle 13"/>
          <p:cNvSpPr>
            <a:spLocks noChangeArrowheads="1"/>
          </p:cNvSpPr>
          <p:nvPr/>
        </p:nvSpPr>
        <p:spPr bwMode="auto">
          <a:xfrm>
            <a:off x="1090246" y="-26728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7" name="Rectangle 17"/>
          <p:cNvSpPr>
            <a:spLocks noChangeArrowheads="1"/>
          </p:cNvSpPr>
          <p:nvPr/>
        </p:nvSpPr>
        <p:spPr bwMode="auto">
          <a:xfrm>
            <a:off x="1090246" y="18991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3" name="Text Box 2"/>
          <p:cNvSpPr txBox="1">
            <a:spLocks noChangeArrowheads="1"/>
          </p:cNvSpPr>
          <p:nvPr/>
        </p:nvSpPr>
        <p:spPr bwMode="auto">
          <a:xfrm>
            <a:off x="5070863" y="2208335"/>
            <a:ext cx="2895600" cy="338554"/>
          </a:xfrm>
          <a:prstGeom prst="rect">
            <a:avLst/>
          </a:prstGeom>
          <a:solidFill>
            <a:srgbClr val="FFFFFF"/>
          </a:solidFill>
          <a:ln w="19050">
            <a:solidFill>
              <a:srgbClr val="00B050"/>
            </a:solidFill>
            <a:miter lim="800000"/>
            <a:headEnd/>
            <a:tailEnd/>
          </a:ln>
        </p:spPr>
        <p:txBody>
          <a:bodyPr rot="0" vert="horz" wrap="square" lIns="91440" tIns="45720" rIns="91440" bIns="45720" anchor="t" anchorCtr="0">
            <a:spAutoFit/>
          </a:bodyPr>
          <a:lstStyle/>
          <a:p>
            <a:pPr marL="0" marR="0">
              <a:spcBef>
                <a:spcPts val="0"/>
              </a:spcBef>
              <a:spcAft>
                <a:spcPts val="0"/>
              </a:spcAft>
            </a:pPr>
            <a:r>
              <a:rPr lang="en-US" sz="1600">
                <a:effectLst/>
                <a:ea typeface="Calibri" panose="020F0502020204030204" pitchFamily="34" charset="0"/>
              </a:rPr>
              <a:t>Title of the SCP</a:t>
            </a:r>
          </a:p>
        </p:txBody>
      </p:sp>
      <p:sp>
        <p:nvSpPr>
          <p:cNvPr id="44" name="TextBox 43"/>
          <p:cNvSpPr txBox="1"/>
          <p:nvPr/>
        </p:nvSpPr>
        <p:spPr>
          <a:xfrm>
            <a:off x="4702191" y="1723135"/>
            <a:ext cx="4290918" cy="369332"/>
          </a:xfrm>
          <a:prstGeom prst="rect">
            <a:avLst/>
          </a:prstGeom>
          <a:noFill/>
        </p:spPr>
        <p:txBody>
          <a:bodyPr wrap="none" rtlCol="0">
            <a:spAutoFit/>
          </a:bodyPr>
          <a:lstStyle/>
          <a:p>
            <a:r>
              <a:rPr lang="en-US" dirty="0"/>
              <a:t>Sustainable Construction Practice Contents </a:t>
            </a:r>
          </a:p>
        </p:txBody>
      </p:sp>
    </p:spTree>
    <p:extLst>
      <p:ext uri="{BB962C8B-B14F-4D97-AF65-F5344CB8AC3E}">
        <p14:creationId xmlns:p14="http://schemas.microsoft.com/office/powerpoint/2010/main" val="14237149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470C5-5650-43F0-9C66-61F6DB5E5D95}"/>
              </a:ext>
            </a:extLst>
          </p:cNvPr>
          <p:cNvSpPr>
            <a:spLocks noGrp="1"/>
          </p:cNvSpPr>
          <p:nvPr>
            <p:ph type="title"/>
          </p:nvPr>
        </p:nvSpPr>
        <p:spPr/>
        <p:txBody>
          <a:bodyPr/>
          <a:lstStyle/>
          <a:p>
            <a:r>
              <a:rPr lang="en-US" dirty="0"/>
              <a:t>Implementation Memo</a:t>
            </a:r>
          </a:p>
        </p:txBody>
      </p:sp>
      <p:sp>
        <p:nvSpPr>
          <p:cNvPr id="3" name="Content Placeholder 2">
            <a:extLst>
              <a:ext uri="{FF2B5EF4-FFF2-40B4-BE49-F238E27FC236}">
                <a16:creationId xmlns:a16="http://schemas.microsoft.com/office/drawing/2014/main" id="{717C4189-EB4B-4ECE-B2CA-1C05D0C4A8F7}"/>
              </a:ext>
            </a:extLst>
          </p:cNvPr>
          <p:cNvSpPr>
            <a:spLocks noGrp="1"/>
          </p:cNvSpPr>
          <p:nvPr>
            <p:ph idx="1"/>
          </p:nvPr>
        </p:nvSpPr>
        <p:spPr/>
        <p:txBody>
          <a:bodyPr/>
          <a:lstStyle/>
          <a:p>
            <a:r>
              <a:rPr lang="en-US" dirty="0"/>
              <a:t>Online delivery</a:t>
            </a:r>
          </a:p>
          <a:p>
            <a:pPr lvl="1"/>
            <a:r>
              <a:rPr lang="en-US" dirty="0"/>
              <a:t>5 million views instead of 500</a:t>
            </a:r>
          </a:p>
          <a:p>
            <a:pPr lvl="1"/>
            <a:r>
              <a:rPr lang="en-US" dirty="0"/>
              <a:t>Need model for continued service</a:t>
            </a:r>
          </a:p>
          <a:p>
            <a:r>
              <a:rPr lang="en-US" dirty="0"/>
              <a:t>Guidelines </a:t>
            </a:r>
          </a:p>
          <a:p>
            <a:pPr lvl="1"/>
            <a:r>
              <a:rPr lang="en-US" dirty="0"/>
              <a:t>Incorporating sustainability into construction contracts</a:t>
            </a:r>
          </a:p>
          <a:p>
            <a:pPr lvl="1"/>
            <a:r>
              <a:rPr lang="en-US" dirty="0"/>
              <a:t>Development of sustainability management plans</a:t>
            </a:r>
          </a:p>
          <a:p>
            <a:r>
              <a:rPr lang="en-US" dirty="0"/>
              <a:t>Training</a:t>
            </a:r>
          </a:p>
          <a:p>
            <a:r>
              <a:rPr lang="en-US" dirty="0"/>
              <a:t>Feedback to sustainability rating systems</a:t>
            </a:r>
          </a:p>
          <a:p>
            <a:r>
              <a:rPr lang="en-US" dirty="0"/>
              <a:t>Methods/tools to quantify/evaluate/document</a:t>
            </a:r>
          </a:p>
          <a:p>
            <a:endParaRPr lang="en-US" dirty="0"/>
          </a:p>
        </p:txBody>
      </p:sp>
    </p:spTree>
    <p:extLst>
      <p:ext uri="{BB962C8B-B14F-4D97-AF65-F5344CB8AC3E}">
        <p14:creationId xmlns:p14="http://schemas.microsoft.com/office/powerpoint/2010/main" val="21039920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t="-121"/>
          <a:stretch/>
        </p:blipFill>
        <p:spPr>
          <a:xfrm>
            <a:off x="0" y="-8284"/>
            <a:ext cx="9144000" cy="6866284"/>
          </a:xfrm>
          <a:prstGeom prst="rect">
            <a:avLst/>
          </a:prstGeom>
        </p:spPr>
      </p:pic>
    </p:spTree>
    <p:extLst>
      <p:ext uri="{BB962C8B-B14F-4D97-AF65-F5344CB8AC3E}">
        <p14:creationId xmlns:p14="http://schemas.microsoft.com/office/powerpoint/2010/main" val="7657509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08960" y="182247"/>
            <a:ext cx="5414010" cy="823594"/>
          </a:xfrm>
        </p:spPr>
        <p:txBody>
          <a:bodyPr>
            <a:noAutofit/>
          </a:bodyPr>
          <a:lstStyle/>
          <a:p>
            <a:r>
              <a:rPr lang="en-US" sz="3600" dirty="0"/>
              <a:t>Project Definition</a:t>
            </a:r>
          </a:p>
        </p:txBody>
      </p:sp>
      <p:sp>
        <p:nvSpPr>
          <p:cNvPr id="7" name="Rectangle 6">
            <a:extLst>
              <a:ext uri="{FF2B5EF4-FFF2-40B4-BE49-F238E27FC236}">
                <a16:creationId xmlns:a16="http://schemas.microsoft.com/office/drawing/2014/main" id="{9D0D67A7-8224-4B84-B998-18F005D1C3E7}"/>
              </a:ext>
            </a:extLst>
          </p:cNvPr>
          <p:cNvSpPr/>
          <p:nvPr/>
        </p:nvSpPr>
        <p:spPr>
          <a:xfrm>
            <a:off x="3177885" y="1005841"/>
            <a:ext cx="5783235" cy="5201424"/>
          </a:xfrm>
          <a:prstGeom prst="rect">
            <a:avLst/>
          </a:prstGeom>
        </p:spPr>
        <p:txBody>
          <a:bodyPr wrap="square">
            <a:spAutoFit/>
          </a:bodyPr>
          <a:lstStyle/>
          <a:p>
            <a:r>
              <a:rPr lang="en-US" sz="2000" b="1" u="sng" dirty="0">
                <a:latin typeface="Calibri" panose="020F0502020204030204" pitchFamily="34" charset="0"/>
                <a:ea typeface="Calibri" panose="020F0502020204030204" pitchFamily="34" charset="0"/>
                <a:cs typeface="Times New Roman" panose="02020603050405020304" pitchFamily="18" charset="0"/>
              </a:rPr>
              <a:t>Sustainable Construction Practices</a:t>
            </a:r>
          </a:p>
          <a:p>
            <a:r>
              <a:rPr lang="en-US" dirty="0"/>
              <a:t>Construction practices able to assist in (1) building highways, (2) preserving and restoring surrounding ecosystems, (3) meeting basic human needs such as equity, employment, health, safety, and happiness, and (4) managing resources wisely (including, but not limited to, money).</a:t>
            </a:r>
          </a:p>
          <a:p>
            <a:endParaRPr lang="en-US" sz="2000" dirty="0">
              <a:latin typeface="Calibri" panose="020F0502020204030204" pitchFamily="34" charset="0"/>
              <a:ea typeface="Calibri" panose="020F0502020204030204" pitchFamily="34" charset="0"/>
              <a:cs typeface="Times New Roman" panose="02020603050405020304" pitchFamily="18" charset="0"/>
            </a:endParaRPr>
          </a:p>
          <a:p>
            <a:r>
              <a:rPr lang="en-US" sz="2000" b="1" u="sng" dirty="0">
                <a:latin typeface="Calibri" panose="020F0502020204030204" pitchFamily="34" charset="0"/>
                <a:ea typeface="Calibri" panose="020F0502020204030204" pitchFamily="34" charset="0"/>
                <a:cs typeface="Times New Roman" panose="02020603050405020304" pitchFamily="18" charset="0"/>
              </a:rPr>
              <a:t>Scope</a:t>
            </a:r>
          </a:p>
          <a:p>
            <a:pPr marL="342900" indent="-342900">
              <a:buFont typeface="Arial" panose="020B0604020202020204" pitchFamily="34" charset="0"/>
              <a:buChar char="•"/>
            </a:pPr>
            <a:r>
              <a:rPr lang="en-US" sz="2000" dirty="0">
                <a:latin typeface="Calibri" panose="020F0502020204030204" pitchFamily="34" charset="0"/>
                <a:ea typeface="Calibri" panose="020F0502020204030204" pitchFamily="34" charset="0"/>
                <a:cs typeface="Times New Roman" panose="02020603050405020304" pitchFamily="18" charset="0"/>
              </a:rPr>
              <a:t>Limited to construction (not design, planning, etc.)</a:t>
            </a:r>
          </a:p>
          <a:p>
            <a:pPr marL="342900" indent="-342900">
              <a:buFont typeface="Arial" panose="020B0604020202020204" pitchFamily="34" charset="0"/>
              <a:buChar char="•"/>
            </a:pPr>
            <a:r>
              <a:rPr lang="en-US" sz="2000" dirty="0">
                <a:latin typeface="Calibri" panose="020F0502020204030204" pitchFamily="34" charset="0"/>
                <a:ea typeface="Calibri" panose="020F0502020204030204" pitchFamily="34" charset="0"/>
                <a:cs typeface="Times New Roman" panose="02020603050405020304" pitchFamily="18" charset="0"/>
              </a:rPr>
              <a:t>Limited to things we can do now</a:t>
            </a:r>
          </a:p>
          <a:p>
            <a:endParaRPr lang="en-US" sz="2000" dirty="0">
              <a:latin typeface="Calibri" panose="020F0502020204030204" pitchFamily="34" charset="0"/>
              <a:ea typeface="Calibri" panose="020F0502020204030204" pitchFamily="34" charset="0"/>
              <a:cs typeface="Times New Roman" panose="02020603050405020304" pitchFamily="18" charset="0"/>
            </a:endParaRPr>
          </a:p>
          <a:p>
            <a:r>
              <a:rPr lang="en-US" sz="2000" b="1" u="sng" dirty="0">
                <a:latin typeface="Calibri" panose="020F0502020204030204" pitchFamily="34" charset="0"/>
                <a:ea typeface="Calibri" panose="020F0502020204030204" pitchFamily="34" charset="0"/>
                <a:cs typeface="Times New Roman" panose="02020603050405020304" pitchFamily="18" charset="0"/>
              </a:rPr>
              <a:t>Focus</a:t>
            </a:r>
          </a:p>
          <a:p>
            <a:r>
              <a:rPr lang="en-US" sz="2000" i="1" dirty="0">
                <a:latin typeface="Calibri" panose="020F0502020204030204" pitchFamily="34" charset="0"/>
                <a:ea typeface="Calibri" panose="020F0502020204030204" pitchFamily="34" charset="0"/>
                <a:cs typeface="Times New Roman" panose="02020603050405020304" pitchFamily="18" charset="0"/>
              </a:rPr>
              <a:t>Beyond the minimum required</a:t>
            </a:r>
            <a:r>
              <a:rPr lang="en-US" sz="2000" dirty="0">
                <a:latin typeface="Calibri" panose="020F0502020204030204" pitchFamily="34" charset="0"/>
                <a:ea typeface="Calibri" panose="020F0502020204030204" pitchFamily="34" charset="0"/>
                <a:cs typeface="Times New Roman" panose="02020603050405020304" pitchFamily="18" charset="0"/>
              </a:rPr>
              <a:t>. </a:t>
            </a:r>
            <a:br>
              <a:rPr lang="en-US" sz="2000" dirty="0">
                <a:latin typeface="Calibri" panose="020F0502020204030204" pitchFamily="34" charset="0"/>
                <a:ea typeface="Calibri" panose="020F0502020204030204" pitchFamily="34" charset="0"/>
                <a:cs typeface="Times New Roman" panose="02020603050405020304" pitchFamily="18" charset="0"/>
              </a:rPr>
            </a:br>
            <a:r>
              <a:rPr lang="en-US" sz="1600" dirty="0">
                <a:latin typeface="Calibri" panose="020F0502020204030204" pitchFamily="34" charset="0"/>
                <a:ea typeface="Calibri" panose="020F0502020204030204" pitchFamily="34" charset="0"/>
                <a:cs typeface="Times New Roman" panose="02020603050405020304" pitchFamily="18" charset="0"/>
              </a:rPr>
              <a:t>Construction practices that are above-and-beyond the required regulatory minimum or standard practice, or construction practices that show innovation in meeting these minimum standards in support of people and the environment. </a:t>
            </a:r>
            <a:endParaRPr lang="en-US" sz="2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8911B3FA-4115-495D-BBAC-1F6D74302957}"/>
              </a:ext>
            </a:extLst>
          </p:cNvPr>
          <p:cNvSpPr/>
          <p:nvPr/>
        </p:nvSpPr>
        <p:spPr>
          <a:xfrm>
            <a:off x="3177885" y="4483388"/>
            <a:ext cx="5719930" cy="182506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030BC83-CB1D-4ADF-985A-26E34A03DBA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 y="67732"/>
            <a:ext cx="2956561" cy="6714067"/>
          </a:xfrm>
          <a:prstGeom prst="rect">
            <a:avLst/>
          </a:prstGeom>
        </p:spPr>
      </p:pic>
      <p:sp>
        <p:nvSpPr>
          <p:cNvPr id="3" name="TextBox 2"/>
          <p:cNvSpPr txBox="1"/>
          <p:nvPr/>
        </p:nvSpPr>
        <p:spPr>
          <a:xfrm>
            <a:off x="3688006" y="6308456"/>
            <a:ext cx="5613009" cy="461665"/>
          </a:xfrm>
          <a:prstGeom prst="rect">
            <a:avLst/>
          </a:prstGeom>
          <a:noFill/>
        </p:spPr>
        <p:txBody>
          <a:bodyPr wrap="square" rtlCol="0">
            <a:spAutoFit/>
          </a:bodyPr>
          <a:lstStyle/>
          <a:p>
            <a:r>
              <a:rPr lang="en-US" sz="1200" dirty="0"/>
              <a:t>This is typically how sustainability is presented in the construction industry. Required/standards are already addressed.</a:t>
            </a:r>
          </a:p>
        </p:txBody>
      </p:sp>
    </p:spTree>
    <p:extLst>
      <p:ext uri="{BB962C8B-B14F-4D97-AF65-F5344CB8AC3E}">
        <p14:creationId xmlns:p14="http://schemas.microsoft.com/office/powerpoint/2010/main" val="40837300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BB4DF-5235-498A-B7F3-B71731963E47}"/>
              </a:ext>
            </a:extLst>
          </p:cNvPr>
          <p:cNvSpPr>
            <a:spLocks noGrp="1"/>
          </p:cNvSpPr>
          <p:nvPr>
            <p:ph type="title"/>
          </p:nvPr>
        </p:nvSpPr>
        <p:spPr/>
        <p:txBody>
          <a:bodyPr/>
          <a:lstStyle/>
          <a:p>
            <a:r>
              <a:rPr lang="en-US" dirty="0"/>
              <a:t>Major Tasks</a:t>
            </a:r>
          </a:p>
        </p:txBody>
      </p:sp>
      <p:graphicFrame>
        <p:nvGraphicFramePr>
          <p:cNvPr id="4" name="Table 3">
            <a:extLst>
              <a:ext uri="{FF2B5EF4-FFF2-40B4-BE49-F238E27FC236}">
                <a16:creationId xmlns:a16="http://schemas.microsoft.com/office/drawing/2014/main" id="{6B24686B-7DD0-4619-BD66-237102E547F0}"/>
              </a:ext>
            </a:extLst>
          </p:cNvPr>
          <p:cNvGraphicFramePr>
            <a:graphicFrameLocks noGrp="1"/>
          </p:cNvGraphicFramePr>
          <p:nvPr>
            <p:extLst>
              <p:ext uri="{D42A27DB-BD31-4B8C-83A1-F6EECF244321}">
                <p14:modId xmlns:p14="http://schemas.microsoft.com/office/powerpoint/2010/main" val="4223885005"/>
              </p:ext>
            </p:extLst>
          </p:nvPr>
        </p:nvGraphicFramePr>
        <p:xfrm>
          <a:off x="620966" y="1397000"/>
          <a:ext cx="7700538" cy="3977640"/>
        </p:xfrm>
        <a:graphic>
          <a:graphicData uri="http://schemas.openxmlformats.org/drawingml/2006/table">
            <a:tbl>
              <a:tblPr firstRow="1" bandRow="1">
                <a:tableStyleId>{2D5ABB26-0587-4C30-8999-92F81FD0307C}</a:tableStyleId>
              </a:tblPr>
              <a:tblGrid>
                <a:gridCol w="2783061">
                  <a:extLst>
                    <a:ext uri="{9D8B030D-6E8A-4147-A177-3AD203B41FA5}">
                      <a16:colId xmlns:a16="http://schemas.microsoft.com/office/drawing/2014/main" val="135112925"/>
                    </a:ext>
                  </a:extLst>
                </a:gridCol>
                <a:gridCol w="4917477">
                  <a:extLst>
                    <a:ext uri="{9D8B030D-6E8A-4147-A177-3AD203B41FA5}">
                      <a16:colId xmlns:a16="http://schemas.microsoft.com/office/drawing/2014/main" val="2882236220"/>
                    </a:ext>
                  </a:extLst>
                </a:gridCol>
              </a:tblGrid>
              <a:tr h="370840">
                <a:tc>
                  <a:txBody>
                    <a:bodyPr/>
                    <a:lstStyle/>
                    <a:p>
                      <a:r>
                        <a:rPr lang="en-US" dirty="0"/>
                        <a:t>Work Item</a:t>
                      </a:r>
                      <a:endParaRPr lang="en-US" b="1"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Highlights</a:t>
                      </a:r>
                      <a:endParaRPr lang="en-US" b="1"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00930620"/>
                  </a:ext>
                </a:extLst>
              </a:tr>
              <a:tr h="370840">
                <a:tc gridSpan="2">
                  <a:txBody>
                    <a:bodyPr/>
                    <a:lstStyle/>
                    <a:p>
                      <a:r>
                        <a:rPr lang="en-US" dirty="0"/>
                        <a:t>PHASE 1: Determine State-of-Practice</a:t>
                      </a:r>
                    </a:p>
                  </a:txBody>
                  <a:tcPr>
                    <a:lnT w="12700" cap="flat" cmpd="sng" algn="ctr">
                      <a:solidFill>
                        <a:schemeClr val="tx1"/>
                      </a:solidFill>
                      <a:prstDash val="solid"/>
                      <a:round/>
                      <a:headEnd type="none" w="med" len="med"/>
                      <a:tailEnd type="none" w="med" len="med"/>
                    </a:lnT>
                  </a:tcPr>
                </a:tc>
                <a:tc hMerge="1">
                  <a:txBody>
                    <a:bodyPr/>
                    <a:lstStyle/>
                    <a:p>
                      <a:endParaRPr lang="en-US" dirty="0"/>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305164548"/>
                  </a:ext>
                </a:extLst>
              </a:tr>
              <a:tr h="370840">
                <a:tc>
                  <a:txBody>
                    <a:bodyPr/>
                    <a:lstStyle/>
                    <a:p>
                      <a:r>
                        <a:rPr lang="en-US" dirty="0"/>
                        <a:t>     Literature Review</a:t>
                      </a:r>
                    </a:p>
                  </a:txBody>
                  <a:tcPr/>
                </a:tc>
                <a:tc>
                  <a:txBody>
                    <a:bodyPr/>
                    <a:lstStyle/>
                    <a:p>
                      <a:r>
                        <a:rPr lang="en-US" dirty="0"/>
                        <a:t>Identified 65 SCPs, Developed framework</a:t>
                      </a:r>
                    </a:p>
                  </a:txBody>
                  <a:tcPr/>
                </a:tc>
                <a:extLst>
                  <a:ext uri="{0D108BD9-81ED-4DB2-BD59-A6C34878D82A}">
                    <a16:rowId xmlns:a16="http://schemas.microsoft.com/office/drawing/2014/main" val="1945036867"/>
                  </a:ext>
                </a:extLst>
              </a:tr>
              <a:tr h="370840">
                <a:tc>
                  <a:txBody>
                    <a:bodyPr/>
                    <a:lstStyle/>
                    <a:p>
                      <a:r>
                        <a:rPr lang="en-US" dirty="0"/>
                        <a:t>     Online Survey</a:t>
                      </a:r>
                    </a:p>
                  </a:txBody>
                  <a:tcPr/>
                </a:tc>
                <a:tc>
                  <a:txBody>
                    <a:bodyPr/>
                    <a:lstStyle/>
                    <a:p>
                      <a:r>
                        <a:rPr lang="en-US" dirty="0"/>
                        <a:t>Identified 57 SCPs, learned state-of-practice</a:t>
                      </a:r>
                    </a:p>
                  </a:txBody>
                  <a:tcPr/>
                </a:tc>
                <a:extLst>
                  <a:ext uri="{0D108BD9-81ED-4DB2-BD59-A6C34878D82A}">
                    <a16:rowId xmlns:a16="http://schemas.microsoft.com/office/drawing/2014/main" val="858896607"/>
                  </a:ext>
                </a:extLst>
              </a:tr>
              <a:tr h="370840">
                <a:tc>
                  <a:txBody>
                    <a:bodyPr/>
                    <a:lstStyle/>
                    <a:p>
                      <a:r>
                        <a:rPr lang="en-US" dirty="0"/>
                        <a:t>     Interviews</a:t>
                      </a:r>
                    </a:p>
                  </a:txBody>
                  <a:tcPr/>
                </a:tc>
                <a:tc>
                  <a:txBody>
                    <a:bodyPr/>
                    <a:lstStyle/>
                    <a:p>
                      <a:r>
                        <a:rPr lang="en-US" dirty="0"/>
                        <a:t>Identified 32 SCPs, more SCP details</a:t>
                      </a:r>
                    </a:p>
                  </a:txBody>
                  <a:tcPr/>
                </a:tc>
                <a:extLst>
                  <a:ext uri="{0D108BD9-81ED-4DB2-BD59-A6C34878D82A}">
                    <a16:rowId xmlns:a16="http://schemas.microsoft.com/office/drawing/2014/main" val="4210536176"/>
                  </a:ext>
                </a:extLst>
              </a:tr>
              <a:tr h="370840">
                <a:tc>
                  <a:txBody>
                    <a:bodyPr/>
                    <a:lstStyle/>
                    <a:p>
                      <a:r>
                        <a:rPr lang="en-US" dirty="0"/>
                        <a:t>     Workshop</a:t>
                      </a:r>
                    </a:p>
                  </a:txBody>
                  <a:tcPr>
                    <a:lnB w="12700" cap="flat" cmpd="sng" algn="ctr">
                      <a:solidFill>
                        <a:schemeClr val="tx1"/>
                      </a:solidFill>
                      <a:prstDash val="solid"/>
                      <a:round/>
                      <a:headEnd type="none" w="med" len="med"/>
                      <a:tailEnd type="none" w="med" len="med"/>
                    </a:lnB>
                  </a:tcPr>
                </a:tc>
                <a:tc>
                  <a:txBody>
                    <a:bodyPr/>
                    <a:lstStyle/>
                    <a:p>
                      <a:r>
                        <a:rPr lang="en-US" dirty="0"/>
                        <a:t>14 November 2017, Beckman Center</a:t>
                      </a:r>
                    </a:p>
                    <a:p>
                      <a:r>
                        <a:rPr lang="en-US" dirty="0"/>
                        <a:t>Feedback on work and proposed Guidebook</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6315673"/>
                  </a:ext>
                </a:extLst>
              </a:tr>
              <a:tr h="370840">
                <a:tc>
                  <a:txBody>
                    <a:bodyPr/>
                    <a:lstStyle/>
                    <a:p>
                      <a:r>
                        <a:rPr lang="en-US" dirty="0"/>
                        <a:t>PHASE 2: Products</a:t>
                      </a:r>
                    </a:p>
                  </a:txBody>
                  <a:tcPr>
                    <a:lnT w="12700" cap="flat" cmpd="sng" algn="ctr">
                      <a:solidFill>
                        <a:schemeClr val="tx1"/>
                      </a:solidFill>
                      <a:prstDash val="solid"/>
                      <a:round/>
                      <a:headEnd type="none" w="med" len="med"/>
                      <a:tailEnd type="none" w="med" len="med"/>
                    </a:lnT>
                  </a:tcPr>
                </a:tc>
                <a:tc>
                  <a:txBody>
                    <a:bodyPr/>
                    <a:lstStyle/>
                    <a:p>
                      <a:endParaRPr lang="en-US" dirty="0"/>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05318676"/>
                  </a:ext>
                </a:extLst>
              </a:tr>
              <a:tr h="370840">
                <a:tc>
                  <a:txBody>
                    <a:bodyPr/>
                    <a:lstStyle/>
                    <a:p>
                      <a:r>
                        <a:rPr lang="en-US" dirty="0"/>
                        <a:t>     Write a Guidebook</a:t>
                      </a:r>
                    </a:p>
                  </a:txBody>
                  <a:tcPr/>
                </a:tc>
                <a:tc>
                  <a:txBody>
                    <a:bodyPr/>
                    <a:lstStyle/>
                    <a:p>
                      <a:r>
                        <a:rPr lang="en-US" dirty="0"/>
                        <a:t>PRINCPLE PROJECT PRODUCT</a:t>
                      </a:r>
                    </a:p>
                  </a:txBody>
                  <a:tcPr/>
                </a:tc>
                <a:extLst>
                  <a:ext uri="{0D108BD9-81ED-4DB2-BD59-A6C34878D82A}">
                    <a16:rowId xmlns:a16="http://schemas.microsoft.com/office/drawing/2014/main" val="2605346572"/>
                  </a:ext>
                </a:extLst>
              </a:tr>
              <a:tr h="370840">
                <a:tc>
                  <a:txBody>
                    <a:bodyPr/>
                    <a:lstStyle/>
                    <a:p>
                      <a:r>
                        <a:rPr lang="en-US" dirty="0"/>
                        <a:t>     Implementation Memo</a:t>
                      </a:r>
                    </a:p>
                  </a:txBody>
                  <a:tcPr/>
                </a:tc>
                <a:tc>
                  <a:txBody>
                    <a:bodyPr/>
                    <a:lstStyle/>
                    <a:p>
                      <a:r>
                        <a:rPr lang="en-US" dirty="0"/>
                        <a:t>Top Recommendation: Web delivery</a:t>
                      </a:r>
                    </a:p>
                  </a:txBody>
                  <a:tcPr/>
                </a:tc>
                <a:extLst>
                  <a:ext uri="{0D108BD9-81ED-4DB2-BD59-A6C34878D82A}">
                    <a16:rowId xmlns:a16="http://schemas.microsoft.com/office/drawing/2014/main" val="1293693316"/>
                  </a:ext>
                </a:extLst>
              </a:tr>
              <a:tr h="370840">
                <a:tc>
                  <a:txBody>
                    <a:bodyPr/>
                    <a:lstStyle/>
                    <a:p>
                      <a:r>
                        <a:rPr lang="en-US" dirty="0"/>
                        <a:t>     Final Report</a:t>
                      </a:r>
                    </a:p>
                  </a:txBody>
                  <a:tcPr>
                    <a:lnB w="12700" cap="flat" cmpd="sng" algn="ctr">
                      <a:solidFill>
                        <a:schemeClr val="tx1"/>
                      </a:solidFill>
                      <a:prstDash val="solid"/>
                      <a:round/>
                      <a:headEnd type="none" w="med" len="med"/>
                      <a:tailEnd type="none" w="med" len="med"/>
                    </a:lnB>
                  </a:tcPr>
                </a:tc>
                <a:tc>
                  <a:txBody>
                    <a:bodyPr/>
                    <a:lstStyle/>
                    <a:p>
                      <a:r>
                        <a:rPr lang="en-US" dirty="0"/>
                        <a:t>Research description and details</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30253301"/>
                  </a:ext>
                </a:extLst>
              </a:tr>
            </a:tbl>
          </a:graphicData>
        </a:graphic>
      </p:graphicFrame>
      <p:sp>
        <p:nvSpPr>
          <p:cNvPr id="5" name="TextBox 4">
            <a:extLst>
              <a:ext uri="{FF2B5EF4-FFF2-40B4-BE49-F238E27FC236}">
                <a16:creationId xmlns:a16="http://schemas.microsoft.com/office/drawing/2014/main" id="{C949BFF7-0035-4E2B-A89B-1FBD41509171}"/>
              </a:ext>
            </a:extLst>
          </p:cNvPr>
          <p:cNvSpPr txBox="1"/>
          <p:nvPr/>
        </p:nvSpPr>
        <p:spPr>
          <a:xfrm>
            <a:off x="4572000" y="843243"/>
            <a:ext cx="3884525" cy="369332"/>
          </a:xfrm>
          <a:prstGeom prst="rect">
            <a:avLst/>
          </a:prstGeom>
          <a:noFill/>
        </p:spPr>
        <p:txBody>
          <a:bodyPr wrap="none" rtlCol="0">
            <a:spAutoFit/>
          </a:bodyPr>
          <a:lstStyle/>
          <a:p>
            <a:r>
              <a:rPr lang="en-US" dirty="0"/>
              <a:t>SCP = Sustainable Construction Practice</a:t>
            </a:r>
          </a:p>
        </p:txBody>
      </p:sp>
    </p:spTree>
    <p:extLst>
      <p:ext uri="{BB962C8B-B14F-4D97-AF65-F5344CB8AC3E}">
        <p14:creationId xmlns:p14="http://schemas.microsoft.com/office/powerpoint/2010/main" val="766056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1822A7-C910-4DD9-99D4-F717BD197306}"/>
              </a:ext>
            </a:extLst>
          </p:cNvPr>
          <p:cNvSpPr>
            <a:spLocks noGrp="1"/>
          </p:cNvSpPr>
          <p:nvPr>
            <p:ph type="ctrTitle"/>
          </p:nvPr>
        </p:nvSpPr>
        <p:spPr/>
        <p:txBody>
          <a:bodyPr>
            <a:normAutofit/>
          </a:bodyPr>
          <a:lstStyle/>
          <a:p>
            <a:r>
              <a:rPr lang="en-US" sz="5400" dirty="0"/>
              <a:t>Key Findings of Phase 1</a:t>
            </a:r>
          </a:p>
        </p:txBody>
      </p:sp>
      <p:sp>
        <p:nvSpPr>
          <p:cNvPr id="3" name="Subtitle 2">
            <a:extLst>
              <a:ext uri="{FF2B5EF4-FFF2-40B4-BE49-F238E27FC236}">
                <a16:creationId xmlns:a16="http://schemas.microsoft.com/office/drawing/2014/main" id="{A0579F0C-1878-4DE2-A0C4-4850E0DFF9D3}"/>
              </a:ext>
            </a:extLst>
          </p:cNvPr>
          <p:cNvSpPr>
            <a:spLocks noGrp="1"/>
          </p:cNvSpPr>
          <p:nvPr>
            <p:ph type="subTitle" idx="1"/>
          </p:nvPr>
        </p:nvSpPr>
        <p:spPr/>
        <p:txBody>
          <a:bodyPr/>
          <a:lstStyle/>
          <a:p>
            <a:r>
              <a:rPr lang="en-US" dirty="0"/>
              <a:t>Determine State-of-Practice</a:t>
            </a:r>
          </a:p>
        </p:txBody>
      </p:sp>
    </p:spTree>
    <p:extLst>
      <p:ext uri="{BB962C8B-B14F-4D97-AF65-F5344CB8AC3E}">
        <p14:creationId xmlns:p14="http://schemas.microsoft.com/office/powerpoint/2010/main" val="22547127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E427E-4826-4B74-923F-46205A733588}"/>
              </a:ext>
            </a:extLst>
          </p:cNvPr>
          <p:cNvSpPr>
            <a:spLocks noGrp="1"/>
          </p:cNvSpPr>
          <p:nvPr>
            <p:ph type="title"/>
          </p:nvPr>
        </p:nvSpPr>
        <p:spPr/>
        <p:txBody>
          <a:bodyPr/>
          <a:lstStyle/>
          <a:p>
            <a:r>
              <a:rPr lang="en-US" dirty="0"/>
              <a:t>Literature Review</a:t>
            </a:r>
          </a:p>
        </p:txBody>
      </p:sp>
      <p:sp>
        <p:nvSpPr>
          <p:cNvPr id="3" name="Content Placeholder 2">
            <a:extLst>
              <a:ext uri="{FF2B5EF4-FFF2-40B4-BE49-F238E27FC236}">
                <a16:creationId xmlns:a16="http://schemas.microsoft.com/office/drawing/2014/main" id="{0495FD9D-D2A5-4884-B56E-FDD26A38DC03}"/>
              </a:ext>
            </a:extLst>
          </p:cNvPr>
          <p:cNvSpPr>
            <a:spLocks noGrp="1"/>
          </p:cNvSpPr>
          <p:nvPr>
            <p:ph idx="1"/>
          </p:nvPr>
        </p:nvSpPr>
        <p:spPr/>
        <p:txBody>
          <a:bodyPr/>
          <a:lstStyle/>
          <a:p>
            <a:pPr marL="0" indent="0">
              <a:buNone/>
            </a:pPr>
            <a:r>
              <a:rPr lang="en-US" u="sng" dirty="0"/>
              <a:t>Key Findings</a:t>
            </a:r>
          </a:p>
          <a:p>
            <a:r>
              <a:rPr lang="en-US" dirty="0"/>
              <a:t>Identified 64 SCPs</a:t>
            </a:r>
          </a:p>
          <a:p>
            <a:r>
              <a:rPr lang="en-US" dirty="0"/>
              <a:t>Developed framework for construction</a:t>
            </a:r>
          </a:p>
          <a:p>
            <a:r>
              <a:rPr lang="en-US" dirty="0"/>
              <a:t>Developed framework for sustainability</a:t>
            </a:r>
          </a:p>
          <a:p>
            <a:endParaRPr lang="en-US" dirty="0"/>
          </a:p>
        </p:txBody>
      </p:sp>
    </p:spTree>
    <p:extLst>
      <p:ext uri="{BB962C8B-B14F-4D97-AF65-F5344CB8AC3E}">
        <p14:creationId xmlns:p14="http://schemas.microsoft.com/office/powerpoint/2010/main" val="21265145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9136FACD-6FF7-4C06-BC2D-ECA196AB7BE2}"/>
              </a:ext>
            </a:extLst>
          </p:cNvPr>
          <p:cNvGraphicFramePr>
            <a:graphicFrameLocks noGrp="1"/>
          </p:cNvGraphicFramePr>
          <p:nvPr>
            <p:extLst>
              <p:ext uri="{D42A27DB-BD31-4B8C-83A1-F6EECF244321}">
                <p14:modId xmlns:p14="http://schemas.microsoft.com/office/powerpoint/2010/main" val="265442370"/>
              </p:ext>
            </p:extLst>
          </p:nvPr>
        </p:nvGraphicFramePr>
        <p:xfrm>
          <a:off x="709105" y="1358224"/>
          <a:ext cx="3737496" cy="3971087"/>
        </p:xfrm>
        <a:graphic>
          <a:graphicData uri="http://schemas.openxmlformats.org/drawingml/2006/table">
            <a:tbl>
              <a:tblPr firstRow="1" firstCol="1" bandRow="1">
                <a:tableStyleId>{5940675A-B579-460E-94D1-54222C63F5DA}</a:tableStyleId>
              </a:tblPr>
              <a:tblGrid>
                <a:gridCol w="1175174">
                  <a:extLst>
                    <a:ext uri="{9D8B030D-6E8A-4147-A177-3AD203B41FA5}">
                      <a16:colId xmlns:a16="http://schemas.microsoft.com/office/drawing/2014/main" val="3411435143"/>
                    </a:ext>
                  </a:extLst>
                </a:gridCol>
                <a:gridCol w="2562322">
                  <a:extLst>
                    <a:ext uri="{9D8B030D-6E8A-4147-A177-3AD203B41FA5}">
                      <a16:colId xmlns:a16="http://schemas.microsoft.com/office/drawing/2014/main" val="318951950"/>
                    </a:ext>
                  </a:extLst>
                </a:gridCol>
              </a:tblGrid>
              <a:tr h="218253">
                <a:tc>
                  <a:txBody>
                    <a:bodyPr/>
                    <a:lstStyle/>
                    <a:p>
                      <a:pPr marL="0" marR="0" algn="l">
                        <a:spcBef>
                          <a:spcPts val="0"/>
                        </a:spcBef>
                        <a:spcAft>
                          <a:spcPts val="0"/>
                        </a:spcAft>
                      </a:pPr>
                      <a:r>
                        <a:rPr lang="en-US" sz="2000" b="1" dirty="0">
                          <a:effectLst/>
                        </a:rPr>
                        <a:t>Level</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34793" marR="34793" marT="0" marB="0"/>
                </a:tc>
                <a:tc>
                  <a:txBody>
                    <a:bodyPr/>
                    <a:lstStyle/>
                    <a:p>
                      <a:pPr marL="0" marR="0" algn="l">
                        <a:spcBef>
                          <a:spcPts val="0"/>
                        </a:spcBef>
                        <a:spcAft>
                          <a:spcPts val="0"/>
                        </a:spcAft>
                      </a:pPr>
                      <a:r>
                        <a:rPr lang="en-US" sz="2000" b="1" dirty="0">
                          <a:effectLst/>
                        </a:rPr>
                        <a:t>Category</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34793" marR="34793" marT="0" marB="0"/>
                </a:tc>
                <a:extLst>
                  <a:ext uri="{0D108BD9-81ED-4DB2-BD59-A6C34878D82A}">
                    <a16:rowId xmlns:a16="http://schemas.microsoft.com/office/drawing/2014/main" val="3221289490"/>
                  </a:ext>
                </a:extLst>
              </a:tr>
              <a:tr h="223497">
                <a:tc rowSpan="4">
                  <a:txBody>
                    <a:bodyPr/>
                    <a:lstStyle/>
                    <a:p>
                      <a:pPr marL="0" marR="0" algn="l">
                        <a:spcBef>
                          <a:spcPts val="0"/>
                        </a:spcBef>
                        <a:spcAft>
                          <a:spcPts val="0"/>
                        </a:spcAft>
                      </a:pPr>
                      <a:r>
                        <a:rPr lang="en-US" sz="2000" dirty="0">
                          <a:effectLst/>
                        </a:rPr>
                        <a:t>Project Delivery</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4793" marR="34793" marT="0" marB="0">
                    <a:solidFill>
                      <a:schemeClr val="accent6">
                        <a:lumMod val="40000"/>
                        <a:lumOff val="60000"/>
                      </a:schemeClr>
                    </a:solidFill>
                  </a:tcPr>
                </a:tc>
                <a:tc>
                  <a:txBody>
                    <a:bodyPr/>
                    <a:lstStyle/>
                    <a:p>
                      <a:pPr marL="0" marR="0" algn="l">
                        <a:spcBef>
                          <a:spcPts val="0"/>
                        </a:spcBef>
                        <a:spcAft>
                          <a:spcPts val="0"/>
                        </a:spcAft>
                      </a:pPr>
                      <a:r>
                        <a:rPr lang="en-US" sz="2000" dirty="0">
                          <a:effectLst/>
                        </a:rPr>
                        <a:t>Delivery method</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4793" marR="34793" marT="0" marB="0">
                    <a:solidFill>
                      <a:schemeClr val="accent6">
                        <a:lumMod val="40000"/>
                        <a:lumOff val="60000"/>
                      </a:schemeClr>
                    </a:solidFill>
                  </a:tcPr>
                </a:tc>
                <a:extLst>
                  <a:ext uri="{0D108BD9-81ED-4DB2-BD59-A6C34878D82A}">
                    <a16:rowId xmlns:a16="http://schemas.microsoft.com/office/drawing/2014/main" val="3041574121"/>
                  </a:ext>
                </a:extLst>
              </a:tr>
              <a:tr h="218253">
                <a:tc vMerge="1">
                  <a:txBody>
                    <a:bodyPr/>
                    <a:lstStyle/>
                    <a:p>
                      <a:endParaRPr lang="en-US"/>
                    </a:p>
                  </a:txBody>
                  <a:tcPr/>
                </a:tc>
                <a:tc>
                  <a:txBody>
                    <a:bodyPr/>
                    <a:lstStyle/>
                    <a:p>
                      <a:pPr marL="0" marR="0" algn="l">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Financing</a:t>
                      </a:r>
                    </a:p>
                  </a:txBody>
                  <a:tcPr marL="34793" marR="34793" marT="0" marB="0">
                    <a:solidFill>
                      <a:schemeClr val="accent6">
                        <a:lumMod val="40000"/>
                        <a:lumOff val="60000"/>
                      </a:schemeClr>
                    </a:solidFill>
                  </a:tcPr>
                </a:tc>
                <a:extLst>
                  <a:ext uri="{0D108BD9-81ED-4DB2-BD59-A6C34878D82A}">
                    <a16:rowId xmlns:a16="http://schemas.microsoft.com/office/drawing/2014/main" val="801640797"/>
                  </a:ext>
                </a:extLst>
              </a:tr>
              <a:tr h="218253">
                <a:tc vMerge="1">
                  <a:txBody>
                    <a:bodyPr/>
                    <a:lstStyle/>
                    <a:p>
                      <a:endParaRPr lang="en-US"/>
                    </a:p>
                  </a:txBody>
                  <a:tcPr/>
                </a:tc>
                <a:tc>
                  <a:txBody>
                    <a:bodyPr/>
                    <a:lstStyle/>
                    <a:p>
                      <a:pPr marL="0" marR="0" algn="l">
                        <a:spcBef>
                          <a:spcPts val="0"/>
                        </a:spcBef>
                        <a:spcAft>
                          <a:spcPts val="0"/>
                        </a:spcAft>
                      </a:pPr>
                      <a:r>
                        <a:rPr lang="en-US" sz="2000" dirty="0">
                          <a:effectLst/>
                        </a:rPr>
                        <a:t>Procurement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4793" marR="34793" marT="0" marB="0">
                    <a:solidFill>
                      <a:schemeClr val="accent6">
                        <a:lumMod val="40000"/>
                        <a:lumOff val="60000"/>
                      </a:schemeClr>
                    </a:solidFill>
                  </a:tcPr>
                </a:tc>
                <a:extLst>
                  <a:ext uri="{0D108BD9-81ED-4DB2-BD59-A6C34878D82A}">
                    <a16:rowId xmlns:a16="http://schemas.microsoft.com/office/drawing/2014/main" val="2112144862"/>
                  </a:ext>
                </a:extLst>
              </a:tr>
              <a:tr h="218253">
                <a:tc vMerge="1">
                  <a:txBody>
                    <a:bodyPr/>
                    <a:lstStyle/>
                    <a:p>
                      <a:endParaRPr lang="en-US"/>
                    </a:p>
                  </a:txBody>
                  <a:tcPr/>
                </a:tc>
                <a:tc>
                  <a:txBody>
                    <a:bodyPr/>
                    <a:lstStyle/>
                    <a:p>
                      <a:pPr marL="0" marR="0" algn="l">
                        <a:spcBef>
                          <a:spcPts val="0"/>
                        </a:spcBef>
                        <a:spcAft>
                          <a:spcPts val="0"/>
                        </a:spcAft>
                      </a:pPr>
                      <a:r>
                        <a:rPr lang="en-US" sz="2000" dirty="0">
                          <a:effectLst/>
                        </a:rPr>
                        <a:t>Contracting</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4793" marR="34793" marT="0" marB="0">
                    <a:solidFill>
                      <a:schemeClr val="accent6">
                        <a:lumMod val="40000"/>
                        <a:lumOff val="60000"/>
                      </a:schemeClr>
                    </a:solidFill>
                  </a:tcPr>
                </a:tc>
                <a:extLst>
                  <a:ext uri="{0D108BD9-81ED-4DB2-BD59-A6C34878D82A}">
                    <a16:rowId xmlns:a16="http://schemas.microsoft.com/office/drawing/2014/main" val="1031184708"/>
                  </a:ext>
                </a:extLst>
              </a:tr>
              <a:tr h="236546">
                <a:tc rowSpan="7">
                  <a:txBody>
                    <a:bodyPr/>
                    <a:lstStyle/>
                    <a:p>
                      <a:pPr marL="0" marR="0" algn="l">
                        <a:spcBef>
                          <a:spcPts val="0"/>
                        </a:spcBef>
                        <a:spcAft>
                          <a:spcPts val="0"/>
                        </a:spcAft>
                      </a:pPr>
                      <a:r>
                        <a:rPr lang="en-US" sz="2000" dirty="0">
                          <a:effectLst/>
                        </a:rPr>
                        <a:t>Project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4793" marR="34793" marT="0" marB="0">
                    <a:solidFill>
                      <a:schemeClr val="accent4">
                        <a:lumMod val="40000"/>
                        <a:lumOff val="60000"/>
                      </a:schemeClr>
                    </a:solidFill>
                  </a:tcPr>
                </a:tc>
                <a:tc>
                  <a:txBody>
                    <a:bodyPr/>
                    <a:lstStyle/>
                    <a:p>
                      <a:pPr marL="0" marR="0" algn="l">
                        <a:spcBef>
                          <a:spcPts val="0"/>
                        </a:spcBef>
                        <a:spcAft>
                          <a:spcPts val="0"/>
                        </a:spcAft>
                      </a:pPr>
                      <a:r>
                        <a:rPr lang="en-US" sz="2000" dirty="0">
                          <a:effectLst/>
                        </a:rPr>
                        <a:t>Scheduling</a:t>
                      </a:r>
                    </a:p>
                  </a:txBody>
                  <a:tcPr marL="34793" marR="34793" marT="0" marB="0">
                    <a:solidFill>
                      <a:schemeClr val="accent4">
                        <a:lumMod val="40000"/>
                        <a:lumOff val="60000"/>
                      </a:schemeClr>
                    </a:solidFill>
                  </a:tcPr>
                </a:tc>
                <a:extLst>
                  <a:ext uri="{0D108BD9-81ED-4DB2-BD59-A6C34878D82A}">
                    <a16:rowId xmlns:a16="http://schemas.microsoft.com/office/drawing/2014/main" val="2201631855"/>
                  </a:ext>
                </a:extLst>
              </a:tr>
              <a:tr h="215037">
                <a:tc vMerge="1">
                  <a:txBody>
                    <a:bodyPr/>
                    <a:lstStyle/>
                    <a:p>
                      <a:endParaRPr lang="en-US"/>
                    </a:p>
                  </a:txBody>
                  <a:tcPr/>
                </a:tc>
                <a:tc>
                  <a:txBody>
                    <a:bodyPr/>
                    <a:lstStyle/>
                    <a:p>
                      <a:pPr marL="0" marR="0" algn="l">
                        <a:spcBef>
                          <a:spcPts val="0"/>
                        </a:spcBef>
                        <a:spcAft>
                          <a:spcPts val="0"/>
                        </a:spcAft>
                      </a:pPr>
                      <a:r>
                        <a:rPr lang="en-US" sz="2000" dirty="0">
                          <a:effectLst/>
                        </a:rPr>
                        <a:t>Estimating</a:t>
                      </a:r>
                    </a:p>
                  </a:txBody>
                  <a:tcPr marL="34793" marR="34793" marT="0" marB="0">
                    <a:solidFill>
                      <a:schemeClr val="accent4">
                        <a:lumMod val="40000"/>
                        <a:lumOff val="60000"/>
                      </a:schemeClr>
                    </a:solidFill>
                  </a:tcPr>
                </a:tc>
                <a:extLst>
                  <a:ext uri="{0D108BD9-81ED-4DB2-BD59-A6C34878D82A}">
                    <a16:rowId xmlns:a16="http://schemas.microsoft.com/office/drawing/2014/main" val="510745727"/>
                  </a:ext>
                </a:extLst>
              </a:tr>
              <a:tr h="436506">
                <a:tc vMerge="1">
                  <a:txBody>
                    <a:bodyPr/>
                    <a:lstStyle/>
                    <a:p>
                      <a:endParaRPr lang="en-US"/>
                    </a:p>
                  </a:txBody>
                  <a:tcPr/>
                </a:tc>
                <a:tc>
                  <a:txBody>
                    <a:bodyPr/>
                    <a:lstStyle/>
                    <a:p>
                      <a:pPr marL="0" marR="0" algn="l">
                        <a:spcBef>
                          <a:spcPts val="0"/>
                        </a:spcBef>
                        <a:spcAft>
                          <a:spcPts val="0"/>
                        </a:spcAft>
                      </a:pPr>
                      <a:r>
                        <a:rPr lang="en-US" sz="2000" dirty="0">
                          <a:effectLst/>
                        </a:rPr>
                        <a:t>Project Controls &amp; Administration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4793" marR="34793" marT="0" marB="0">
                    <a:solidFill>
                      <a:schemeClr val="accent4">
                        <a:lumMod val="40000"/>
                        <a:lumOff val="60000"/>
                      </a:schemeClr>
                    </a:solidFill>
                  </a:tcPr>
                </a:tc>
                <a:extLst>
                  <a:ext uri="{0D108BD9-81ED-4DB2-BD59-A6C34878D82A}">
                    <a16:rowId xmlns:a16="http://schemas.microsoft.com/office/drawing/2014/main" val="202999548"/>
                  </a:ext>
                </a:extLst>
              </a:tr>
              <a:tr h="284560">
                <a:tc vMerge="1">
                  <a:txBody>
                    <a:bodyPr/>
                    <a:lstStyle/>
                    <a:p>
                      <a:endParaRPr lang="en-US"/>
                    </a:p>
                  </a:txBody>
                  <a:tcPr/>
                </a:tc>
                <a:tc>
                  <a:txBody>
                    <a:bodyPr/>
                    <a:lstStyle/>
                    <a:p>
                      <a:pPr marL="0" marR="0" algn="l">
                        <a:spcBef>
                          <a:spcPts val="0"/>
                        </a:spcBef>
                        <a:spcAft>
                          <a:spcPts val="0"/>
                        </a:spcAft>
                      </a:pPr>
                      <a:r>
                        <a:rPr lang="en-US" sz="2000" dirty="0">
                          <a:effectLst/>
                        </a:rPr>
                        <a:t>Earthwork</a:t>
                      </a:r>
                    </a:p>
                  </a:txBody>
                  <a:tcPr marL="34793" marR="34793" marT="0" marB="0">
                    <a:solidFill>
                      <a:schemeClr val="accent4">
                        <a:lumMod val="40000"/>
                        <a:lumOff val="60000"/>
                      </a:schemeClr>
                    </a:solidFill>
                  </a:tcPr>
                </a:tc>
                <a:extLst>
                  <a:ext uri="{0D108BD9-81ED-4DB2-BD59-A6C34878D82A}">
                    <a16:rowId xmlns:a16="http://schemas.microsoft.com/office/drawing/2014/main" val="2519996369"/>
                  </a:ext>
                </a:extLst>
              </a:tr>
              <a:tr h="313487">
                <a:tc vMerge="1">
                  <a:txBody>
                    <a:bodyPr/>
                    <a:lstStyle/>
                    <a:p>
                      <a:pPr marL="0" marR="0" algn="l">
                        <a:spcBef>
                          <a:spcPts val="0"/>
                        </a:spcBef>
                        <a:spcAft>
                          <a:spcPts val="0"/>
                        </a:spcAft>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4793" marR="34793" marT="0" marB="0">
                    <a:solidFill>
                      <a:schemeClr val="accent4">
                        <a:lumMod val="40000"/>
                        <a:lumOff val="60000"/>
                      </a:schemeClr>
                    </a:solidFill>
                  </a:tcPr>
                </a:tc>
                <a:tc>
                  <a:txBody>
                    <a:bodyPr/>
                    <a:lstStyle/>
                    <a:p>
                      <a:pPr marL="0" marR="0" algn="l">
                        <a:spcBef>
                          <a:spcPts val="0"/>
                        </a:spcBef>
                        <a:spcAft>
                          <a:spcPts val="0"/>
                        </a:spcAft>
                      </a:pPr>
                      <a:r>
                        <a:rPr lang="en-US" sz="2000" dirty="0">
                          <a:effectLst/>
                        </a:rPr>
                        <a:t>Drainage/Sewer/Water</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4793" marR="34793" marT="0" marB="0">
                    <a:solidFill>
                      <a:schemeClr val="accent4">
                        <a:lumMod val="40000"/>
                        <a:lumOff val="60000"/>
                      </a:schemeClr>
                    </a:solidFill>
                  </a:tcPr>
                </a:tc>
                <a:extLst>
                  <a:ext uri="{0D108BD9-81ED-4DB2-BD59-A6C34878D82A}">
                    <a16:rowId xmlns:a16="http://schemas.microsoft.com/office/drawing/2014/main" val="2651080245"/>
                  </a:ext>
                </a:extLst>
              </a:tr>
              <a:tr h="225083">
                <a:tc vMerge="1">
                  <a:txBody>
                    <a:bodyPr/>
                    <a:lstStyle/>
                    <a:p>
                      <a:pPr marL="0" marR="0" algn="l">
                        <a:spcBef>
                          <a:spcPts val="0"/>
                        </a:spcBef>
                        <a:spcAft>
                          <a:spcPts val="0"/>
                        </a:spcAft>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4793" marR="34793" marT="0" marB="0">
                    <a:solidFill>
                      <a:schemeClr val="accent4">
                        <a:lumMod val="40000"/>
                        <a:lumOff val="60000"/>
                      </a:schemeClr>
                    </a:solidFill>
                  </a:tcPr>
                </a:tc>
                <a:tc>
                  <a:txBody>
                    <a:bodyPr/>
                    <a:lstStyle/>
                    <a:p>
                      <a:pPr marL="0" marR="0" algn="l">
                        <a:spcBef>
                          <a:spcPts val="0"/>
                        </a:spcBef>
                        <a:spcAft>
                          <a:spcPts val="0"/>
                        </a:spcAft>
                      </a:pPr>
                      <a:r>
                        <a:rPr lang="en-US" sz="2000" dirty="0">
                          <a:effectLst/>
                        </a:rPr>
                        <a:t>Structures</a:t>
                      </a:r>
                    </a:p>
                  </a:txBody>
                  <a:tcPr marL="34793" marR="34793" marT="0" marB="0">
                    <a:solidFill>
                      <a:schemeClr val="accent4">
                        <a:lumMod val="40000"/>
                        <a:lumOff val="60000"/>
                      </a:schemeClr>
                    </a:solidFill>
                  </a:tcPr>
                </a:tc>
                <a:extLst>
                  <a:ext uri="{0D108BD9-81ED-4DB2-BD59-A6C34878D82A}">
                    <a16:rowId xmlns:a16="http://schemas.microsoft.com/office/drawing/2014/main" val="3082624348"/>
                  </a:ext>
                </a:extLst>
              </a:tr>
              <a:tr h="252811">
                <a:tc vMerge="1">
                  <a:txBody>
                    <a:bodyPr/>
                    <a:lstStyle/>
                    <a:p>
                      <a:pPr marL="0" marR="0" algn="l">
                        <a:spcBef>
                          <a:spcPts val="0"/>
                        </a:spcBef>
                        <a:spcAft>
                          <a:spcPts val="0"/>
                        </a:spcAft>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4793" marR="34793" marT="0" marB="0">
                    <a:solidFill>
                      <a:schemeClr val="accent4">
                        <a:lumMod val="40000"/>
                        <a:lumOff val="60000"/>
                      </a:schemeClr>
                    </a:solidFill>
                  </a:tcPr>
                </a:tc>
                <a:tc>
                  <a:txBody>
                    <a:bodyPr/>
                    <a:lstStyle/>
                    <a:p>
                      <a:pPr marL="0" marR="0" algn="l">
                        <a:spcBef>
                          <a:spcPts val="0"/>
                        </a:spcBef>
                        <a:spcAft>
                          <a:spcPts val="0"/>
                        </a:spcAft>
                      </a:pPr>
                      <a:r>
                        <a:rPr lang="en-US" sz="2000" dirty="0">
                          <a:effectLst/>
                        </a:rPr>
                        <a:t>Pavement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4793" marR="34793" marT="0" marB="0">
                    <a:solidFill>
                      <a:schemeClr val="accent4">
                        <a:lumMod val="40000"/>
                        <a:lumOff val="60000"/>
                      </a:schemeClr>
                    </a:solidFill>
                  </a:tcPr>
                </a:tc>
                <a:extLst>
                  <a:ext uri="{0D108BD9-81ED-4DB2-BD59-A6C34878D82A}">
                    <a16:rowId xmlns:a16="http://schemas.microsoft.com/office/drawing/2014/main" val="1030310631"/>
                  </a:ext>
                </a:extLst>
              </a:tr>
            </a:tbl>
          </a:graphicData>
        </a:graphic>
      </p:graphicFrame>
      <p:graphicFrame>
        <p:nvGraphicFramePr>
          <p:cNvPr id="5" name="Table 4">
            <a:extLst>
              <a:ext uri="{FF2B5EF4-FFF2-40B4-BE49-F238E27FC236}">
                <a16:creationId xmlns:a16="http://schemas.microsoft.com/office/drawing/2014/main" id="{BAB46543-992A-4E42-B29B-57A5C58DB6F0}"/>
              </a:ext>
            </a:extLst>
          </p:cNvPr>
          <p:cNvGraphicFramePr>
            <a:graphicFrameLocks noGrp="1"/>
          </p:cNvGraphicFramePr>
          <p:nvPr>
            <p:extLst>
              <p:ext uri="{D42A27DB-BD31-4B8C-83A1-F6EECF244321}">
                <p14:modId xmlns:p14="http://schemas.microsoft.com/office/powerpoint/2010/main" val="2669657145"/>
              </p:ext>
            </p:extLst>
          </p:nvPr>
        </p:nvGraphicFramePr>
        <p:xfrm>
          <a:off x="4572000" y="1358224"/>
          <a:ext cx="4068749" cy="4267200"/>
        </p:xfrm>
        <a:graphic>
          <a:graphicData uri="http://schemas.openxmlformats.org/drawingml/2006/table">
            <a:tbl>
              <a:tblPr firstRow="1" firstCol="1" bandRow="1">
                <a:tableStyleId>{5940675A-B579-460E-94D1-54222C63F5DA}</a:tableStyleId>
              </a:tblPr>
              <a:tblGrid>
                <a:gridCol w="1175174">
                  <a:extLst>
                    <a:ext uri="{9D8B030D-6E8A-4147-A177-3AD203B41FA5}">
                      <a16:colId xmlns:a16="http://schemas.microsoft.com/office/drawing/2014/main" val="3411435143"/>
                    </a:ext>
                  </a:extLst>
                </a:gridCol>
                <a:gridCol w="2893575">
                  <a:extLst>
                    <a:ext uri="{9D8B030D-6E8A-4147-A177-3AD203B41FA5}">
                      <a16:colId xmlns:a16="http://schemas.microsoft.com/office/drawing/2014/main" val="318951950"/>
                    </a:ext>
                  </a:extLst>
                </a:gridCol>
              </a:tblGrid>
              <a:tr h="215800">
                <a:tc>
                  <a:txBody>
                    <a:bodyPr/>
                    <a:lstStyle/>
                    <a:p>
                      <a:pPr marL="0" marR="0" algn="l">
                        <a:spcBef>
                          <a:spcPts val="0"/>
                        </a:spcBef>
                        <a:spcAft>
                          <a:spcPts val="0"/>
                        </a:spcAft>
                      </a:pPr>
                      <a:r>
                        <a:rPr lang="en-US" sz="2000" b="1" dirty="0">
                          <a:effectLst/>
                        </a:rPr>
                        <a:t>Level</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34793" marR="34793" marT="0" marB="0"/>
                </a:tc>
                <a:tc>
                  <a:txBody>
                    <a:bodyPr/>
                    <a:lstStyle/>
                    <a:p>
                      <a:pPr marL="0" marR="0" algn="l">
                        <a:spcBef>
                          <a:spcPts val="0"/>
                        </a:spcBef>
                        <a:spcAft>
                          <a:spcPts val="0"/>
                        </a:spcAft>
                      </a:pPr>
                      <a:r>
                        <a:rPr lang="en-US" sz="2000" b="1" dirty="0">
                          <a:effectLst/>
                        </a:rPr>
                        <a:t>Category</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34793" marR="34793" marT="0" marB="0"/>
                </a:tc>
                <a:extLst>
                  <a:ext uri="{0D108BD9-81ED-4DB2-BD59-A6C34878D82A}">
                    <a16:rowId xmlns:a16="http://schemas.microsoft.com/office/drawing/2014/main" val="3221289490"/>
                  </a:ext>
                </a:extLst>
              </a:tr>
              <a:tr h="207979">
                <a:tc rowSpan="13">
                  <a:txBody>
                    <a:bodyPr/>
                    <a:lstStyle/>
                    <a:p>
                      <a:r>
                        <a:rPr lang="en-US" sz="2000" dirty="0"/>
                        <a:t>Project</a:t>
                      </a:r>
                      <a:endParaRPr lang="en-US" sz="2800" dirty="0"/>
                    </a:p>
                  </a:txBody>
                  <a:tcPr>
                    <a:solidFill>
                      <a:schemeClr val="accent4">
                        <a:lumMod val="40000"/>
                        <a:lumOff val="60000"/>
                      </a:schemeClr>
                    </a:solidFill>
                  </a:tcPr>
                </a:tc>
                <a:tc>
                  <a:txBody>
                    <a:bodyPr/>
                    <a:lstStyle/>
                    <a:p>
                      <a:pPr marL="0" marR="0" algn="l">
                        <a:spcBef>
                          <a:spcPts val="0"/>
                        </a:spcBef>
                        <a:spcAft>
                          <a:spcPts val="0"/>
                        </a:spcAft>
                      </a:pPr>
                      <a:r>
                        <a:rPr lang="en-US" sz="2000" dirty="0">
                          <a:effectLst/>
                        </a:rPr>
                        <a:t>Work Zone Traffic Control</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4793" marR="34793" marT="0" marB="0">
                    <a:solidFill>
                      <a:schemeClr val="accent4">
                        <a:lumMod val="40000"/>
                        <a:lumOff val="60000"/>
                      </a:schemeClr>
                    </a:solidFill>
                  </a:tcPr>
                </a:tc>
                <a:extLst>
                  <a:ext uri="{0D108BD9-81ED-4DB2-BD59-A6C34878D82A}">
                    <a16:rowId xmlns:a16="http://schemas.microsoft.com/office/drawing/2014/main" val="2519996369"/>
                  </a:ext>
                </a:extLst>
              </a:tr>
              <a:tr h="111563">
                <a:tc vMerge="1">
                  <a:txBody>
                    <a:bodyPr/>
                    <a:lstStyle/>
                    <a:p>
                      <a:endParaRPr lang="en-US"/>
                    </a:p>
                  </a:txBody>
                  <a:tcPr/>
                </a:tc>
                <a:tc>
                  <a:txBody>
                    <a:bodyPr/>
                    <a:lstStyle/>
                    <a:p>
                      <a:pPr marL="0" marR="0" algn="l">
                        <a:spcBef>
                          <a:spcPts val="0"/>
                        </a:spcBef>
                        <a:spcAft>
                          <a:spcPts val="0"/>
                        </a:spcAft>
                      </a:pPr>
                      <a:r>
                        <a:rPr lang="en-US" sz="2000" dirty="0">
                          <a:effectLst/>
                        </a:rPr>
                        <a:t>Materials</a:t>
                      </a:r>
                    </a:p>
                  </a:txBody>
                  <a:tcPr marL="34793" marR="34793" marT="0" marB="0">
                    <a:solidFill>
                      <a:schemeClr val="accent4">
                        <a:lumMod val="40000"/>
                        <a:lumOff val="60000"/>
                      </a:schemeClr>
                    </a:solidFill>
                  </a:tcPr>
                </a:tc>
                <a:extLst>
                  <a:ext uri="{0D108BD9-81ED-4DB2-BD59-A6C34878D82A}">
                    <a16:rowId xmlns:a16="http://schemas.microsoft.com/office/drawing/2014/main" val="2355714790"/>
                  </a:ext>
                </a:extLst>
              </a:tr>
              <a:tr h="172331">
                <a:tc vMerge="1">
                  <a:txBody>
                    <a:bodyPr/>
                    <a:lstStyle/>
                    <a:p>
                      <a:endParaRPr lang="en-US"/>
                    </a:p>
                  </a:txBody>
                  <a:tcPr/>
                </a:tc>
                <a:tc>
                  <a:txBody>
                    <a:bodyPr/>
                    <a:lstStyle/>
                    <a:p>
                      <a:pPr marL="0" marR="0" algn="l">
                        <a:spcBef>
                          <a:spcPts val="0"/>
                        </a:spcBef>
                        <a:spcAft>
                          <a:spcPts val="0"/>
                        </a:spcAft>
                      </a:pPr>
                      <a:r>
                        <a:rPr lang="en-US" sz="2000">
                          <a:effectLst/>
                        </a:rPr>
                        <a:t>Safety</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34793" marR="34793" marT="0" marB="0">
                    <a:solidFill>
                      <a:schemeClr val="accent4">
                        <a:lumMod val="40000"/>
                        <a:lumOff val="60000"/>
                      </a:schemeClr>
                    </a:solidFill>
                  </a:tcPr>
                </a:tc>
                <a:extLst>
                  <a:ext uri="{0D108BD9-81ED-4DB2-BD59-A6C34878D82A}">
                    <a16:rowId xmlns:a16="http://schemas.microsoft.com/office/drawing/2014/main" val="1839647626"/>
                  </a:ext>
                </a:extLst>
              </a:tr>
              <a:tr h="215800">
                <a:tc vMerge="1">
                  <a:txBody>
                    <a:bodyPr/>
                    <a:lstStyle/>
                    <a:p>
                      <a:endParaRPr lang="en-US"/>
                    </a:p>
                  </a:txBody>
                  <a:tcPr/>
                </a:tc>
                <a:tc>
                  <a:txBody>
                    <a:bodyPr/>
                    <a:lstStyle/>
                    <a:p>
                      <a:pPr marL="0" marR="0" algn="l">
                        <a:spcBef>
                          <a:spcPts val="0"/>
                        </a:spcBef>
                        <a:spcAft>
                          <a:spcPts val="0"/>
                        </a:spcAft>
                      </a:pPr>
                      <a:r>
                        <a:rPr lang="en-US" sz="2000">
                          <a:effectLst/>
                        </a:rPr>
                        <a:t>Employment</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34793" marR="34793" marT="0" marB="0">
                    <a:solidFill>
                      <a:schemeClr val="accent4">
                        <a:lumMod val="40000"/>
                        <a:lumOff val="60000"/>
                      </a:schemeClr>
                    </a:solidFill>
                  </a:tcPr>
                </a:tc>
                <a:extLst>
                  <a:ext uri="{0D108BD9-81ED-4DB2-BD59-A6C34878D82A}">
                    <a16:rowId xmlns:a16="http://schemas.microsoft.com/office/drawing/2014/main" val="25314137"/>
                  </a:ext>
                </a:extLst>
              </a:tr>
              <a:tr h="234604">
                <a:tc vMerge="1">
                  <a:txBody>
                    <a:bodyPr/>
                    <a:lstStyle/>
                    <a:p>
                      <a:endParaRPr lang="en-US"/>
                    </a:p>
                  </a:txBody>
                  <a:tcPr/>
                </a:tc>
                <a:tc>
                  <a:txBody>
                    <a:bodyPr/>
                    <a:lstStyle/>
                    <a:p>
                      <a:pPr marL="0" marR="0" algn="l">
                        <a:spcBef>
                          <a:spcPts val="0"/>
                        </a:spcBef>
                        <a:spcAft>
                          <a:spcPts val="0"/>
                        </a:spcAft>
                      </a:pPr>
                      <a:r>
                        <a:rPr lang="en-US" sz="2000">
                          <a:effectLst/>
                        </a:rPr>
                        <a:t>Training</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34793" marR="34793" marT="0" marB="0">
                    <a:solidFill>
                      <a:schemeClr val="accent4">
                        <a:lumMod val="40000"/>
                        <a:lumOff val="60000"/>
                      </a:schemeClr>
                    </a:solidFill>
                  </a:tcPr>
                </a:tc>
                <a:extLst>
                  <a:ext uri="{0D108BD9-81ED-4DB2-BD59-A6C34878D82A}">
                    <a16:rowId xmlns:a16="http://schemas.microsoft.com/office/drawing/2014/main" val="1389340663"/>
                  </a:ext>
                </a:extLst>
              </a:tr>
              <a:tr h="301572">
                <a:tc vMerge="1">
                  <a:txBody>
                    <a:bodyPr/>
                    <a:lstStyle/>
                    <a:p>
                      <a:endParaRPr lang="en-US"/>
                    </a:p>
                  </a:txBody>
                  <a:tcPr/>
                </a:tc>
                <a:tc>
                  <a:txBody>
                    <a:bodyPr/>
                    <a:lstStyle/>
                    <a:p>
                      <a:pPr marL="0" marR="0" algn="l">
                        <a:spcBef>
                          <a:spcPts val="0"/>
                        </a:spcBef>
                        <a:spcAft>
                          <a:spcPts val="0"/>
                        </a:spcAft>
                      </a:pPr>
                      <a:r>
                        <a:rPr lang="en-US" sz="2000" dirty="0">
                          <a:effectLst/>
                        </a:rPr>
                        <a:t>Community &amp; Health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4793" marR="34793" marT="0" marB="0">
                    <a:solidFill>
                      <a:schemeClr val="accent4">
                        <a:lumMod val="40000"/>
                        <a:lumOff val="60000"/>
                      </a:schemeClr>
                    </a:solidFill>
                  </a:tcPr>
                </a:tc>
                <a:extLst>
                  <a:ext uri="{0D108BD9-81ED-4DB2-BD59-A6C34878D82A}">
                    <a16:rowId xmlns:a16="http://schemas.microsoft.com/office/drawing/2014/main" val="3721028047"/>
                  </a:ext>
                </a:extLst>
              </a:tr>
              <a:tr h="215800">
                <a:tc vMerge="1">
                  <a:txBody>
                    <a:bodyPr/>
                    <a:lstStyle/>
                    <a:p>
                      <a:endParaRPr lang="en-US"/>
                    </a:p>
                  </a:txBody>
                  <a:tcPr/>
                </a:tc>
                <a:tc>
                  <a:txBody>
                    <a:bodyPr/>
                    <a:lstStyle/>
                    <a:p>
                      <a:pPr marL="0" marR="0" algn="l">
                        <a:spcBef>
                          <a:spcPts val="0"/>
                        </a:spcBef>
                        <a:spcAft>
                          <a:spcPts val="0"/>
                        </a:spcAft>
                      </a:pPr>
                      <a:r>
                        <a:rPr lang="en-US" sz="2000">
                          <a:effectLst/>
                        </a:rPr>
                        <a:t>Noise</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34793" marR="34793" marT="0" marB="0">
                    <a:solidFill>
                      <a:schemeClr val="accent4">
                        <a:lumMod val="40000"/>
                        <a:lumOff val="60000"/>
                      </a:schemeClr>
                    </a:solidFill>
                  </a:tcPr>
                </a:tc>
                <a:extLst>
                  <a:ext uri="{0D108BD9-81ED-4DB2-BD59-A6C34878D82A}">
                    <a16:rowId xmlns:a16="http://schemas.microsoft.com/office/drawing/2014/main" val="2032247497"/>
                  </a:ext>
                </a:extLst>
              </a:tr>
              <a:tr h="215800">
                <a:tc vMerge="1">
                  <a:txBody>
                    <a:bodyPr/>
                    <a:lstStyle/>
                    <a:p>
                      <a:endParaRPr lang="en-US"/>
                    </a:p>
                  </a:txBody>
                  <a:tcPr/>
                </a:tc>
                <a:tc>
                  <a:txBody>
                    <a:bodyPr/>
                    <a:lstStyle/>
                    <a:p>
                      <a:pPr marL="0" marR="0" algn="l">
                        <a:spcBef>
                          <a:spcPts val="0"/>
                        </a:spcBef>
                        <a:spcAft>
                          <a:spcPts val="0"/>
                        </a:spcAft>
                      </a:pPr>
                      <a:r>
                        <a:rPr lang="en-US" sz="2000">
                          <a:effectLst/>
                        </a:rPr>
                        <a:t>Light</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34793" marR="34793" marT="0" marB="0">
                    <a:solidFill>
                      <a:schemeClr val="accent4">
                        <a:lumMod val="40000"/>
                        <a:lumOff val="60000"/>
                      </a:schemeClr>
                    </a:solidFill>
                  </a:tcPr>
                </a:tc>
                <a:extLst>
                  <a:ext uri="{0D108BD9-81ED-4DB2-BD59-A6C34878D82A}">
                    <a16:rowId xmlns:a16="http://schemas.microsoft.com/office/drawing/2014/main" val="1570335324"/>
                  </a:ext>
                </a:extLst>
              </a:tr>
              <a:tr h="185398">
                <a:tc vMerge="1">
                  <a:txBody>
                    <a:bodyPr/>
                    <a:lstStyle/>
                    <a:p>
                      <a:endParaRPr lang="en-US"/>
                    </a:p>
                  </a:txBody>
                  <a:tcPr/>
                </a:tc>
                <a:tc>
                  <a:txBody>
                    <a:bodyPr/>
                    <a:lstStyle/>
                    <a:p>
                      <a:pPr marL="0" marR="0" algn="l">
                        <a:spcBef>
                          <a:spcPts val="0"/>
                        </a:spcBef>
                        <a:spcAft>
                          <a:spcPts val="0"/>
                        </a:spcAft>
                      </a:pPr>
                      <a:r>
                        <a:rPr lang="en-US" sz="2000" dirty="0">
                          <a:effectLst/>
                        </a:rPr>
                        <a:t>Constructability</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4793" marR="34793" marT="0" marB="0">
                    <a:solidFill>
                      <a:schemeClr val="accent4">
                        <a:lumMod val="40000"/>
                        <a:lumOff val="60000"/>
                      </a:schemeClr>
                    </a:solidFill>
                  </a:tcPr>
                </a:tc>
                <a:extLst>
                  <a:ext uri="{0D108BD9-81ED-4DB2-BD59-A6C34878D82A}">
                    <a16:rowId xmlns:a16="http://schemas.microsoft.com/office/drawing/2014/main" val="1311212201"/>
                  </a:ext>
                </a:extLst>
              </a:tr>
              <a:tr h="253200">
                <a:tc vMerge="1">
                  <a:txBody>
                    <a:bodyPr/>
                    <a:lstStyle/>
                    <a:p>
                      <a:endParaRPr lang="en-US"/>
                    </a:p>
                  </a:txBody>
                  <a:tcPr/>
                </a:tc>
                <a:tc>
                  <a:txBody>
                    <a:bodyPr/>
                    <a:lstStyle/>
                    <a:p>
                      <a:r>
                        <a:rPr lang="en-US" sz="2000" dirty="0"/>
                        <a:t>Quality</a:t>
                      </a:r>
                    </a:p>
                  </a:txBody>
                  <a:tcPr marL="34793" marR="34793" marT="0" marB="0">
                    <a:solidFill>
                      <a:schemeClr val="accent4">
                        <a:lumMod val="40000"/>
                        <a:lumOff val="60000"/>
                      </a:schemeClr>
                    </a:solidFill>
                  </a:tcPr>
                </a:tc>
                <a:extLst>
                  <a:ext uri="{0D108BD9-81ED-4DB2-BD59-A6C34878D82A}">
                    <a16:rowId xmlns:a16="http://schemas.microsoft.com/office/drawing/2014/main" val="2901748957"/>
                  </a:ext>
                </a:extLst>
              </a:tr>
              <a:tr h="243630">
                <a:tc vMerge="1">
                  <a:txBody>
                    <a:bodyPr/>
                    <a:lstStyle/>
                    <a:p>
                      <a:endParaRPr lang="en-US"/>
                    </a:p>
                  </a:txBody>
                  <a:tcPr/>
                </a:tc>
                <a:tc>
                  <a:txBody>
                    <a:bodyPr/>
                    <a:lstStyle/>
                    <a:p>
                      <a:r>
                        <a:rPr lang="en-US" sz="2000" dirty="0"/>
                        <a:t>Equipment</a:t>
                      </a:r>
                    </a:p>
                  </a:txBody>
                  <a:tcPr marL="34793" marR="34793" marT="0" marB="0">
                    <a:solidFill>
                      <a:schemeClr val="accent4">
                        <a:lumMod val="40000"/>
                        <a:lumOff val="60000"/>
                      </a:schemeClr>
                    </a:solidFill>
                  </a:tcPr>
                </a:tc>
                <a:extLst>
                  <a:ext uri="{0D108BD9-81ED-4DB2-BD59-A6C34878D82A}">
                    <a16:rowId xmlns:a16="http://schemas.microsoft.com/office/drawing/2014/main" val="3966646432"/>
                  </a:ext>
                </a:extLst>
              </a:tr>
              <a:tr h="215800">
                <a:tc vMerge="1">
                  <a:txBody>
                    <a:bodyPr/>
                    <a:lstStyle/>
                    <a:p>
                      <a:endParaRPr lang="en-US"/>
                    </a:p>
                  </a:txBody>
                  <a:tcPr/>
                </a:tc>
                <a:tc>
                  <a:txBody>
                    <a:bodyPr/>
                    <a:lstStyle/>
                    <a:p>
                      <a:r>
                        <a:rPr lang="en-US" sz="2000" dirty="0"/>
                        <a:t>Utilities</a:t>
                      </a:r>
                    </a:p>
                  </a:txBody>
                  <a:tcPr marL="34793" marR="34793" marT="0" marB="0">
                    <a:solidFill>
                      <a:schemeClr val="accent4">
                        <a:lumMod val="40000"/>
                        <a:lumOff val="60000"/>
                      </a:schemeClr>
                    </a:solidFill>
                  </a:tcPr>
                </a:tc>
                <a:extLst>
                  <a:ext uri="{0D108BD9-81ED-4DB2-BD59-A6C34878D82A}">
                    <a16:rowId xmlns:a16="http://schemas.microsoft.com/office/drawing/2014/main" val="2086879906"/>
                  </a:ext>
                </a:extLst>
              </a:tr>
              <a:tr h="236309">
                <a:tc vMerge="1">
                  <a:txBody>
                    <a:bodyPr/>
                    <a:lstStyle/>
                    <a:p>
                      <a:endParaRPr lang="en-US"/>
                    </a:p>
                  </a:txBody>
                  <a:tcPr/>
                </a:tc>
                <a:tc>
                  <a:txBody>
                    <a:bodyPr/>
                    <a:lstStyle/>
                    <a:p>
                      <a:r>
                        <a:rPr lang="en-US" sz="2000" dirty="0"/>
                        <a:t>Landscaping</a:t>
                      </a:r>
                    </a:p>
                  </a:txBody>
                  <a:tcPr marL="34793" marR="34793" marT="0" marB="0">
                    <a:solidFill>
                      <a:schemeClr val="accent4">
                        <a:lumMod val="40000"/>
                        <a:lumOff val="60000"/>
                      </a:schemeClr>
                    </a:solidFill>
                  </a:tcPr>
                </a:tc>
                <a:extLst>
                  <a:ext uri="{0D108BD9-81ED-4DB2-BD59-A6C34878D82A}">
                    <a16:rowId xmlns:a16="http://schemas.microsoft.com/office/drawing/2014/main" val="2577977252"/>
                  </a:ext>
                </a:extLst>
              </a:tr>
            </a:tbl>
          </a:graphicData>
        </a:graphic>
      </p:graphicFrame>
      <p:sp>
        <p:nvSpPr>
          <p:cNvPr id="2" name="Title 1">
            <a:extLst>
              <a:ext uri="{FF2B5EF4-FFF2-40B4-BE49-F238E27FC236}">
                <a16:creationId xmlns:a16="http://schemas.microsoft.com/office/drawing/2014/main" id="{8A05ACA9-8741-4CA7-89D1-80D6391D655D}"/>
              </a:ext>
            </a:extLst>
          </p:cNvPr>
          <p:cNvSpPr>
            <a:spLocks noGrp="1"/>
          </p:cNvSpPr>
          <p:nvPr>
            <p:ph type="title"/>
          </p:nvPr>
        </p:nvSpPr>
        <p:spPr/>
        <p:txBody>
          <a:bodyPr>
            <a:noAutofit/>
          </a:bodyPr>
          <a:lstStyle/>
          <a:p>
            <a:r>
              <a:rPr lang="en-US" sz="3600" dirty="0"/>
              <a:t>Highway Construction Framework</a:t>
            </a:r>
            <a:br>
              <a:rPr lang="en-US" sz="3600" dirty="0"/>
            </a:br>
            <a:endParaRPr lang="en-US" sz="3600" dirty="0"/>
          </a:p>
        </p:txBody>
      </p:sp>
    </p:spTree>
    <p:extLst>
      <p:ext uri="{BB962C8B-B14F-4D97-AF65-F5344CB8AC3E}">
        <p14:creationId xmlns:p14="http://schemas.microsoft.com/office/powerpoint/2010/main" val="2517178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0C4B2715-20B6-4E6F-9BF9-0CFA83EB6F5A}"/>
              </a:ext>
            </a:extLst>
          </p:cNvPr>
          <p:cNvGraphicFramePr>
            <a:graphicFrameLocks noGrp="1"/>
          </p:cNvGraphicFramePr>
          <p:nvPr>
            <p:extLst>
              <p:ext uri="{D42A27DB-BD31-4B8C-83A1-F6EECF244321}">
                <p14:modId xmlns:p14="http://schemas.microsoft.com/office/powerpoint/2010/main" val="2889217995"/>
              </p:ext>
            </p:extLst>
          </p:nvPr>
        </p:nvGraphicFramePr>
        <p:xfrm>
          <a:off x="2570174" y="2044221"/>
          <a:ext cx="4745026" cy="3352800"/>
        </p:xfrm>
        <a:graphic>
          <a:graphicData uri="http://schemas.openxmlformats.org/drawingml/2006/table">
            <a:tbl>
              <a:tblPr firstRow="1" firstCol="1" bandRow="1">
                <a:tableStyleId>{5940675A-B579-460E-94D1-54222C63F5DA}</a:tableStyleId>
              </a:tblPr>
              <a:tblGrid>
                <a:gridCol w="1287340">
                  <a:extLst>
                    <a:ext uri="{9D8B030D-6E8A-4147-A177-3AD203B41FA5}">
                      <a16:colId xmlns:a16="http://schemas.microsoft.com/office/drawing/2014/main" val="2202527605"/>
                    </a:ext>
                  </a:extLst>
                </a:gridCol>
                <a:gridCol w="3457686">
                  <a:extLst>
                    <a:ext uri="{9D8B030D-6E8A-4147-A177-3AD203B41FA5}">
                      <a16:colId xmlns:a16="http://schemas.microsoft.com/office/drawing/2014/main" val="2457529546"/>
                    </a:ext>
                  </a:extLst>
                </a:gridCol>
              </a:tblGrid>
              <a:tr h="82004">
                <a:tc>
                  <a:txBody>
                    <a:bodyPr/>
                    <a:lstStyle/>
                    <a:p>
                      <a:pPr marL="0" marR="0">
                        <a:spcBef>
                          <a:spcPts val="0"/>
                        </a:spcBef>
                        <a:spcAft>
                          <a:spcPts val="0"/>
                        </a:spcAft>
                      </a:pPr>
                      <a:r>
                        <a:rPr lang="en-US" sz="2000" b="1">
                          <a:effectLst/>
                        </a:rPr>
                        <a:t>Dimension</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6902" marR="36902" marT="0" marB="0"/>
                </a:tc>
                <a:tc>
                  <a:txBody>
                    <a:bodyPr/>
                    <a:lstStyle/>
                    <a:p>
                      <a:pPr marL="0" marR="0">
                        <a:spcBef>
                          <a:spcPts val="0"/>
                        </a:spcBef>
                        <a:spcAft>
                          <a:spcPts val="0"/>
                        </a:spcAft>
                      </a:pPr>
                      <a:r>
                        <a:rPr lang="en-US" sz="2000" b="1">
                          <a:effectLst/>
                        </a:rPr>
                        <a:t>Category</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36902" marR="36902" marT="0" marB="0"/>
                </a:tc>
                <a:extLst>
                  <a:ext uri="{0D108BD9-81ED-4DB2-BD59-A6C34878D82A}">
                    <a16:rowId xmlns:a16="http://schemas.microsoft.com/office/drawing/2014/main" val="102001442"/>
                  </a:ext>
                </a:extLst>
              </a:tr>
              <a:tr h="135180">
                <a:tc rowSpan="3">
                  <a:txBody>
                    <a:bodyPr/>
                    <a:lstStyle/>
                    <a:p>
                      <a:pPr marL="0" marR="0">
                        <a:spcBef>
                          <a:spcPts val="0"/>
                        </a:spcBef>
                        <a:spcAft>
                          <a:spcPts val="0"/>
                        </a:spcAft>
                      </a:pPr>
                      <a:r>
                        <a:rPr lang="en-US" sz="2000" dirty="0">
                          <a:effectLst/>
                        </a:rPr>
                        <a:t>Human </a:t>
                      </a:r>
                    </a:p>
                    <a:p>
                      <a:pPr marL="0" marR="0">
                        <a:spcBef>
                          <a:spcPts val="0"/>
                        </a:spcBef>
                        <a:spcAft>
                          <a:spcPts val="0"/>
                        </a:spcAft>
                      </a:pPr>
                      <a:r>
                        <a:rPr lang="en-US" sz="2000" dirty="0">
                          <a:effectLst/>
                        </a:rPr>
                        <a:t>Wellbeing</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6902" marR="36902" marT="0" marB="0">
                    <a:solidFill>
                      <a:schemeClr val="accent1">
                        <a:lumMod val="40000"/>
                        <a:lumOff val="60000"/>
                      </a:schemeClr>
                    </a:solidFill>
                  </a:tcPr>
                </a:tc>
                <a:tc>
                  <a:txBody>
                    <a:bodyPr/>
                    <a:lstStyle/>
                    <a:p>
                      <a:pPr marL="0" marR="0">
                        <a:spcBef>
                          <a:spcPts val="0"/>
                        </a:spcBef>
                        <a:spcAft>
                          <a:spcPts val="0"/>
                        </a:spcAft>
                      </a:pPr>
                      <a:r>
                        <a:rPr lang="en-US" sz="2000" dirty="0">
                          <a:effectLst/>
                        </a:rPr>
                        <a:t>Workers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6902" marR="36902" marT="0" marB="0">
                    <a:solidFill>
                      <a:schemeClr val="accent1">
                        <a:lumMod val="40000"/>
                        <a:lumOff val="60000"/>
                      </a:schemeClr>
                    </a:solidFill>
                  </a:tcPr>
                </a:tc>
                <a:extLst>
                  <a:ext uri="{0D108BD9-81ED-4DB2-BD59-A6C34878D82A}">
                    <a16:rowId xmlns:a16="http://schemas.microsoft.com/office/drawing/2014/main" val="3761263508"/>
                  </a:ext>
                </a:extLst>
              </a:tr>
              <a:tr h="119783">
                <a:tc vMerge="1">
                  <a:txBody>
                    <a:bodyPr/>
                    <a:lstStyle/>
                    <a:p>
                      <a:endParaRPr lang="en-US"/>
                    </a:p>
                  </a:txBody>
                  <a:tcPr/>
                </a:tc>
                <a:tc>
                  <a:txBody>
                    <a:bodyPr/>
                    <a:lstStyle/>
                    <a:p>
                      <a:pPr marL="0" marR="0">
                        <a:spcBef>
                          <a:spcPts val="0"/>
                        </a:spcBef>
                        <a:spcAft>
                          <a:spcPts val="0"/>
                        </a:spcAft>
                      </a:pPr>
                      <a:r>
                        <a:rPr lang="en-US" sz="2000" dirty="0">
                          <a:effectLst/>
                        </a:rPr>
                        <a:t>Neighbors &amp; Stakeholders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6902" marR="36902" marT="0" marB="0">
                    <a:solidFill>
                      <a:schemeClr val="accent1">
                        <a:lumMod val="40000"/>
                        <a:lumOff val="60000"/>
                      </a:schemeClr>
                    </a:solidFill>
                  </a:tcPr>
                </a:tc>
                <a:extLst>
                  <a:ext uri="{0D108BD9-81ED-4DB2-BD59-A6C34878D82A}">
                    <a16:rowId xmlns:a16="http://schemas.microsoft.com/office/drawing/2014/main" val="749503358"/>
                  </a:ext>
                </a:extLst>
              </a:tr>
              <a:tr h="145550">
                <a:tc vMerge="1">
                  <a:txBody>
                    <a:bodyPr/>
                    <a:lstStyle/>
                    <a:p>
                      <a:endParaRPr lang="en-US"/>
                    </a:p>
                  </a:txBody>
                  <a:tcPr/>
                </a:tc>
                <a:tc>
                  <a:txBody>
                    <a:bodyPr/>
                    <a:lstStyle/>
                    <a:p>
                      <a:pPr marL="0" marR="0">
                        <a:spcBef>
                          <a:spcPts val="0"/>
                        </a:spcBef>
                        <a:spcAft>
                          <a:spcPts val="0"/>
                        </a:spcAft>
                      </a:pPr>
                      <a:r>
                        <a:rPr lang="en-US" sz="2000" dirty="0">
                          <a:effectLst/>
                        </a:rPr>
                        <a:t>Users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6902" marR="36902" marT="0" marB="0">
                    <a:solidFill>
                      <a:schemeClr val="accent1">
                        <a:lumMod val="40000"/>
                        <a:lumOff val="60000"/>
                      </a:schemeClr>
                    </a:solidFill>
                  </a:tcPr>
                </a:tc>
                <a:extLst>
                  <a:ext uri="{0D108BD9-81ED-4DB2-BD59-A6C34878D82A}">
                    <a16:rowId xmlns:a16="http://schemas.microsoft.com/office/drawing/2014/main" val="2929767049"/>
                  </a:ext>
                </a:extLst>
              </a:tr>
              <a:tr h="130153">
                <a:tc rowSpan="4">
                  <a:txBody>
                    <a:bodyPr/>
                    <a:lstStyle/>
                    <a:p>
                      <a:pPr marL="0" marR="0">
                        <a:spcBef>
                          <a:spcPts val="0"/>
                        </a:spcBef>
                        <a:spcAft>
                          <a:spcPts val="0"/>
                        </a:spcAft>
                      </a:pPr>
                      <a:r>
                        <a:rPr lang="en-US" sz="2000" dirty="0">
                          <a:effectLst/>
                        </a:rPr>
                        <a:t>Environmental</a:t>
                      </a:r>
                    </a:p>
                    <a:p>
                      <a:pPr marL="0" marR="0">
                        <a:spcBef>
                          <a:spcPts val="0"/>
                        </a:spcBef>
                        <a:spcAft>
                          <a:spcPts val="0"/>
                        </a:spcAft>
                      </a:pPr>
                      <a:r>
                        <a:rPr lang="en-US" sz="2000" dirty="0">
                          <a:effectLst/>
                        </a:rPr>
                        <a:t>Wellbeing</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6902" marR="36902" marT="0" marB="0">
                    <a:solidFill>
                      <a:schemeClr val="accent6">
                        <a:lumMod val="40000"/>
                        <a:lumOff val="60000"/>
                      </a:schemeClr>
                    </a:solidFill>
                  </a:tcPr>
                </a:tc>
                <a:tc>
                  <a:txBody>
                    <a:bodyPr/>
                    <a:lstStyle/>
                    <a:p>
                      <a:pPr marL="0" marR="0">
                        <a:spcBef>
                          <a:spcPts val="0"/>
                        </a:spcBef>
                        <a:spcAft>
                          <a:spcPts val="0"/>
                        </a:spcAft>
                      </a:pPr>
                      <a:r>
                        <a:rPr lang="en-US" sz="2000" dirty="0">
                          <a:effectLst/>
                        </a:rPr>
                        <a:t>Pollution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6902" marR="36902" marT="0" marB="0">
                    <a:solidFill>
                      <a:schemeClr val="accent6">
                        <a:lumMod val="40000"/>
                        <a:lumOff val="60000"/>
                      </a:schemeClr>
                    </a:solidFill>
                  </a:tcPr>
                </a:tc>
                <a:extLst>
                  <a:ext uri="{0D108BD9-81ED-4DB2-BD59-A6C34878D82A}">
                    <a16:rowId xmlns:a16="http://schemas.microsoft.com/office/drawing/2014/main" val="2814247555"/>
                  </a:ext>
                </a:extLst>
              </a:tr>
              <a:tr h="167860">
                <a:tc vMerge="1">
                  <a:txBody>
                    <a:bodyPr/>
                    <a:lstStyle/>
                    <a:p>
                      <a:endParaRPr lang="en-US"/>
                    </a:p>
                  </a:txBody>
                  <a:tcPr/>
                </a:tc>
                <a:tc>
                  <a:txBody>
                    <a:bodyPr/>
                    <a:lstStyle/>
                    <a:p>
                      <a:pPr marL="0" marR="0">
                        <a:spcBef>
                          <a:spcPts val="0"/>
                        </a:spcBef>
                        <a:spcAft>
                          <a:spcPts val="0"/>
                        </a:spcAft>
                      </a:pPr>
                      <a:r>
                        <a:rPr lang="en-US" sz="2000" dirty="0">
                          <a:effectLst/>
                        </a:rPr>
                        <a:t>Local Ecosystems &amp; Habitat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6902" marR="36902" marT="0" marB="0">
                    <a:solidFill>
                      <a:schemeClr val="accent6">
                        <a:lumMod val="40000"/>
                        <a:lumOff val="60000"/>
                      </a:schemeClr>
                    </a:solidFill>
                  </a:tcPr>
                </a:tc>
                <a:extLst>
                  <a:ext uri="{0D108BD9-81ED-4DB2-BD59-A6C34878D82A}">
                    <a16:rowId xmlns:a16="http://schemas.microsoft.com/office/drawing/2014/main" val="3341166843"/>
                  </a:ext>
                </a:extLst>
              </a:tr>
              <a:tr h="257100">
                <a:tc vMerge="1">
                  <a:txBody>
                    <a:bodyPr/>
                    <a:lstStyle/>
                    <a:p>
                      <a:endParaRPr lang="en-US"/>
                    </a:p>
                  </a:txBody>
                  <a:tcPr/>
                </a:tc>
                <a:tc>
                  <a:txBody>
                    <a:bodyPr/>
                    <a:lstStyle/>
                    <a:p>
                      <a:pPr marL="0" marR="0">
                        <a:spcBef>
                          <a:spcPts val="0"/>
                        </a:spcBef>
                        <a:spcAft>
                          <a:spcPts val="0"/>
                        </a:spcAft>
                      </a:pPr>
                      <a:r>
                        <a:rPr lang="en-US" sz="2000" dirty="0">
                          <a:effectLst/>
                        </a:rPr>
                        <a:t>Consumption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6902" marR="36902" marT="0" marB="0">
                    <a:solidFill>
                      <a:schemeClr val="accent6">
                        <a:lumMod val="40000"/>
                        <a:lumOff val="60000"/>
                      </a:schemeClr>
                    </a:solidFill>
                  </a:tcPr>
                </a:tc>
                <a:extLst>
                  <a:ext uri="{0D108BD9-81ED-4DB2-BD59-A6C34878D82A}">
                    <a16:rowId xmlns:a16="http://schemas.microsoft.com/office/drawing/2014/main" val="2346484752"/>
                  </a:ext>
                </a:extLst>
              </a:tr>
              <a:tr h="197021">
                <a:tc vMerge="1">
                  <a:txBody>
                    <a:bodyPr/>
                    <a:lstStyle/>
                    <a:p>
                      <a:pPr marL="0" marR="0">
                        <a:spcBef>
                          <a:spcPts val="0"/>
                        </a:spcBef>
                        <a:spcAft>
                          <a:spcPts val="0"/>
                        </a:spcAft>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6902" marR="36902" marT="0" marB="0">
                    <a:solidFill>
                      <a:schemeClr val="accent6">
                        <a:lumMod val="40000"/>
                        <a:lumOff val="60000"/>
                      </a:schemeClr>
                    </a:solidFill>
                  </a:tcPr>
                </a:tc>
                <a:tc>
                  <a:txBody>
                    <a:bodyPr/>
                    <a:lstStyle/>
                    <a:p>
                      <a:pPr marL="0" marR="0">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Climate</a:t>
                      </a:r>
                    </a:p>
                  </a:txBody>
                  <a:tcPr marL="36902" marR="36902" marT="0" marB="0">
                    <a:solidFill>
                      <a:schemeClr val="accent6">
                        <a:lumMod val="40000"/>
                        <a:lumOff val="60000"/>
                      </a:schemeClr>
                    </a:solidFill>
                  </a:tcPr>
                </a:tc>
                <a:extLst>
                  <a:ext uri="{0D108BD9-81ED-4DB2-BD59-A6C34878D82A}">
                    <a16:rowId xmlns:a16="http://schemas.microsoft.com/office/drawing/2014/main" val="3151418780"/>
                  </a:ext>
                </a:extLst>
              </a:tr>
              <a:tr h="167767">
                <a:tc rowSpan="3">
                  <a:txBody>
                    <a:bodyPr/>
                    <a:lstStyle/>
                    <a:p>
                      <a:pPr marL="0" marR="0">
                        <a:spcBef>
                          <a:spcPts val="0"/>
                        </a:spcBef>
                        <a:spcAft>
                          <a:spcPts val="0"/>
                        </a:spcAft>
                      </a:pPr>
                      <a:r>
                        <a:rPr lang="en-US" sz="2000" dirty="0">
                          <a:effectLst/>
                        </a:rPr>
                        <a:t>Economic</a:t>
                      </a:r>
                    </a:p>
                    <a:p>
                      <a:pPr marL="0" marR="0">
                        <a:spcBef>
                          <a:spcPts val="0"/>
                        </a:spcBef>
                        <a:spcAft>
                          <a:spcPts val="0"/>
                        </a:spcAft>
                      </a:pPr>
                      <a:r>
                        <a:rPr lang="en-US" sz="2000" dirty="0">
                          <a:effectLst/>
                        </a:rPr>
                        <a:t>Wellbeing</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6902" marR="36902" marT="0" marB="0">
                    <a:solidFill>
                      <a:schemeClr val="accent2">
                        <a:lumMod val="40000"/>
                        <a:lumOff val="60000"/>
                      </a:schemeClr>
                    </a:solidFill>
                  </a:tcPr>
                </a:tc>
                <a:tc>
                  <a:txBody>
                    <a:bodyPr/>
                    <a:lstStyle/>
                    <a:p>
                      <a:pPr marL="0" marR="0">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Project Budget</a:t>
                      </a:r>
                    </a:p>
                  </a:txBody>
                  <a:tcPr marL="36902" marR="36902" marT="0" marB="0">
                    <a:solidFill>
                      <a:schemeClr val="accent2">
                        <a:lumMod val="40000"/>
                        <a:lumOff val="60000"/>
                      </a:schemeClr>
                    </a:solidFill>
                  </a:tcPr>
                </a:tc>
                <a:extLst>
                  <a:ext uri="{0D108BD9-81ED-4DB2-BD59-A6C34878D82A}">
                    <a16:rowId xmlns:a16="http://schemas.microsoft.com/office/drawing/2014/main" val="3989343230"/>
                  </a:ext>
                </a:extLst>
              </a:tr>
              <a:tr h="164008">
                <a:tc vMerge="1">
                  <a:txBody>
                    <a:bodyPr/>
                    <a:lstStyle/>
                    <a:p>
                      <a:endParaRPr lang="en-US"/>
                    </a:p>
                  </a:txBody>
                  <a:tcPr/>
                </a:tc>
                <a:tc>
                  <a:txBody>
                    <a:bodyPr/>
                    <a:lstStyle/>
                    <a:p>
                      <a:pPr marL="0" marR="0">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Maintenance &amp; Operations</a:t>
                      </a:r>
                    </a:p>
                  </a:txBody>
                  <a:tcPr marL="36902" marR="36902" marT="0" marB="0">
                    <a:solidFill>
                      <a:schemeClr val="accent2">
                        <a:lumMod val="40000"/>
                        <a:lumOff val="60000"/>
                      </a:schemeClr>
                    </a:solidFill>
                  </a:tcPr>
                </a:tc>
                <a:extLst>
                  <a:ext uri="{0D108BD9-81ED-4DB2-BD59-A6C34878D82A}">
                    <a16:rowId xmlns:a16="http://schemas.microsoft.com/office/drawing/2014/main" val="2100303287"/>
                  </a:ext>
                </a:extLst>
              </a:tr>
              <a:tr h="164008">
                <a:tc vMerge="1">
                  <a:txBody>
                    <a:bodyPr/>
                    <a:lstStyle/>
                    <a:p>
                      <a:pPr marL="0" marR="0">
                        <a:spcBef>
                          <a:spcPts val="0"/>
                        </a:spcBef>
                        <a:spcAft>
                          <a:spcPts val="0"/>
                        </a:spcAft>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6902" marR="36902" marT="0" marB="0">
                    <a:solidFill>
                      <a:schemeClr val="accent2">
                        <a:lumMod val="40000"/>
                        <a:lumOff val="60000"/>
                      </a:schemeClr>
                    </a:solidFill>
                  </a:tcPr>
                </a:tc>
                <a:tc>
                  <a:txBody>
                    <a:bodyPr/>
                    <a:lstStyle/>
                    <a:p>
                      <a:pPr marL="0" marR="0">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Economic Dev./Employment</a:t>
                      </a:r>
                    </a:p>
                  </a:txBody>
                  <a:tcPr marL="36902" marR="36902" marT="0" marB="0">
                    <a:solidFill>
                      <a:schemeClr val="accent2">
                        <a:lumMod val="40000"/>
                        <a:lumOff val="60000"/>
                      </a:schemeClr>
                    </a:solidFill>
                  </a:tcPr>
                </a:tc>
                <a:extLst>
                  <a:ext uri="{0D108BD9-81ED-4DB2-BD59-A6C34878D82A}">
                    <a16:rowId xmlns:a16="http://schemas.microsoft.com/office/drawing/2014/main" val="2941540638"/>
                  </a:ext>
                </a:extLst>
              </a:tr>
            </a:tbl>
          </a:graphicData>
        </a:graphic>
      </p:graphicFrame>
      <p:sp>
        <p:nvSpPr>
          <p:cNvPr id="2" name="Title 1">
            <a:extLst>
              <a:ext uri="{FF2B5EF4-FFF2-40B4-BE49-F238E27FC236}">
                <a16:creationId xmlns:a16="http://schemas.microsoft.com/office/drawing/2014/main" id="{C6A293D8-9367-49D6-B956-8A7FEE365315}"/>
              </a:ext>
            </a:extLst>
          </p:cNvPr>
          <p:cNvSpPr>
            <a:spLocks noGrp="1"/>
          </p:cNvSpPr>
          <p:nvPr>
            <p:ph type="title"/>
          </p:nvPr>
        </p:nvSpPr>
        <p:spPr/>
        <p:txBody>
          <a:bodyPr>
            <a:normAutofit/>
          </a:bodyPr>
          <a:lstStyle/>
          <a:p>
            <a:pPr algn="ctr"/>
            <a:r>
              <a:rPr lang="en-US" dirty="0"/>
              <a:t>Sustainability Framework</a:t>
            </a:r>
            <a:br>
              <a:rPr lang="en-US" dirty="0"/>
            </a:br>
            <a:endParaRPr lang="en-US" dirty="0"/>
          </a:p>
        </p:txBody>
      </p:sp>
    </p:spTree>
    <p:extLst>
      <p:ext uri="{BB962C8B-B14F-4D97-AF65-F5344CB8AC3E}">
        <p14:creationId xmlns:p14="http://schemas.microsoft.com/office/powerpoint/2010/main" val="306369579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19192</TotalTime>
  <Words>5028</Words>
  <Application>Microsoft Office PowerPoint</Application>
  <PresentationFormat>On-screen Show (4:3)</PresentationFormat>
  <Paragraphs>650</Paragraphs>
  <Slides>32</Slides>
  <Notes>29</Notes>
  <HiddenSlides>2</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32</vt:i4>
      </vt:variant>
    </vt:vector>
  </HeadingPairs>
  <TitlesOfParts>
    <vt:vector size="40" baseType="lpstr">
      <vt:lpstr>Calibri</vt:lpstr>
      <vt:lpstr>Arial</vt:lpstr>
      <vt:lpstr>Segoe UI Semibold</vt:lpstr>
      <vt:lpstr>等线</vt:lpstr>
      <vt:lpstr>Cambria Math</vt:lpstr>
      <vt:lpstr>Times New Roman</vt:lpstr>
      <vt:lpstr>ClearviewHwy-2-B</vt:lpstr>
      <vt:lpstr>Office Theme</vt:lpstr>
      <vt:lpstr>NCHRP Web-Only Document 262</vt:lpstr>
      <vt:lpstr>NCHRP Web-Only Document 262: Presentation</vt:lpstr>
      <vt:lpstr>Research Team</vt:lpstr>
      <vt:lpstr>Project Definition</vt:lpstr>
      <vt:lpstr>Major Tasks</vt:lpstr>
      <vt:lpstr>Key Findings of Phase 1</vt:lpstr>
      <vt:lpstr>Literature Review</vt:lpstr>
      <vt:lpstr>Highway Construction Framework </vt:lpstr>
      <vt:lpstr>Sustainability Framework </vt:lpstr>
      <vt:lpstr>PowerPoint Presentation</vt:lpstr>
      <vt:lpstr>Survey Findings</vt:lpstr>
      <vt:lpstr>About the  Survey</vt:lpstr>
      <vt:lpstr>PowerPoint Presentation</vt:lpstr>
      <vt:lpstr>State-of-Practice Finding: Respondent views on sustainability emphasize durability/endurance and reduced consumption. </vt:lpstr>
      <vt:lpstr>State-of-Practice Finding: Most respondents said sustainability was a core value of their organization. </vt:lpstr>
      <vt:lpstr>State-of-Practice Finding: Motivations for doing sustainability are more about cost than environment. </vt:lpstr>
      <vt:lpstr>PowerPoint Presentation</vt:lpstr>
      <vt:lpstr>Observations from SCPs</vt:lpstr>
      <vt:lpstr>Interviews</vt:lpstr>
      <vt:lpstr>Interview Findings</vt:lpstr>
      <vt:lpstr>Workshop</vt:lpstr>
      <vt:lpstr>Key Products of Phase 2 </vt:lpstr>
      <vt:lpstr>Guidebook: Audience/Purpose</vt:lpstr>
      <vt:lpstr>Guidebook: Guiding Principles</vt:lpstr>
      <vt:lpstr>Guidebook: How to Use</vt:lpstr>
      <vt:lpstr>Guidebook: Limitations</vt:lpstr>
      <vt:lpstr>Guidebook: SCP Rating Survey</vt:lpstr>
      <vt:lpstr>Guidebook: Outline</vt:lpstr>
      <vt:lpstr>A Peak at the Guidebook SCPs</vt:lpstr>
      <vt:lpstr>A Peak at the Guidebook SCPs</vt:lpstr>
      <vt:lpstr>Implementation Memo</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 Muench</dc:creator>
  <cp:lastModifiedBy>Mackie, Paul</cp:lastModifiedBy>
  <cp:revision>181</cp:revision>
  <dcterms:created xsi:type="dcterms:W3CDTF">2016-11-07T20:22:09Z</dcterms:created>
  <dcterms:modified xsi:type="dcterms:W3CDTF">2020-01-29T20:56:31Z</dcterms:modified>
</cp:coreProperties>
</file>