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media/image70.jpg" ContentType="image/jpg"/>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6" r:id="rId2"/>
    <p:sldId id="336" r:id="rId3"/>
    <p:sldId id="257" r:id="rId4"/>
    <p:sldId id="330" r:id="rId5"/>
    <p:sldId id="334" r:id="rId6"/>
    <p:sldId id="258" r:id="rId7"/>
    <p:sldId id="259" r:id="rId8"/>
    <p:sldId id="260" r:id="rId9"/>
    <p:sldId id="319" r:id="rId10"/>
    <p:sldId id="331" r:id="rId11"/>
    <p:sldId id="262" r:id="rId12"/>
    <p:sldId id="263" r:id="rId13"/>
    <p:sldId id="320" r:id="rId14"/>
    <p:sldId id="264" r:id="rId15"/>
    <p:sldId id="265" r:id="rId16"/>
    <p:sldId id="313" r:id="rId17"/>
    <p:sldId id="316" r:id="rId18"/>
    <p:sldId id="266" r:id="rId19"/>
    <p:sldId id="321" r:id="rId20"/>
    <p:sldId id="315" r:id="rId21"/>
    <p:sldId id="322" r:id="rId22"/>
    <p:sldId id="314" r:id="rId23"/>
    <p:sldId id="268" r:id="rId24"/>
    <p:sldId id="291" r:id="rId25"/>
    <p:sldId id="318" r:id="rId26"/>
    <p:sldId id="269" r:id="rId27"/>
    <p:sldId id="292" r:id="rId28"/>
    <p:sldId id="270" r:id="rId29"/>
    <p:sldId id="294" r:id="rId30"/>
    <p:sldId id="271" r:id="rId31"/>
    <p:sldId id="293" r:id="rId32"/>
    <p:sldId id="272" r:id="rId33"/>
    <p:sldId id="325" r:id="rId34"/>
    <p:sldId id="295" r:id="rId35"/>
    <p:sldId id="274" r:id="rId36"/>
    <p:sldId id="275" r:id="rId37"/>
    <p:sldId id="296" r:id="rId38"/>
    <p:sldId id="277" r:id="rId39"/>
    <p:sldId id="278" r:id="rId40"/>
    <p:sldId id="298" r:id="rId41"/>
    <p:sldId id="323" r:id="rId42"/>
    <p:sldId id="279" r:id="rId43"/>
    <p:sldId id="280" r:id="rId44"/>
    <p:sldId id="324" r:id="rId45"/>
    <p:sldId id="326" r:id="rId46"/>
    <p:sldId id="286" r:id="rId47"/>
    <p:sldId id="311" r:id="rId48"/>
    <p:sldId id="287" r:id="rId49"/>
    <p:sldId id="328" r:id="rId50"/>
    <p:sldId id="288" r:id="rId51"/>
    <p:sldId id="329" r:id="rId52"/>
    <p:sldId id="289" r:id="rId53"/>
    <p:sldId id="312" r:id="rId54"/>
    <p:sldId id="285" r:id="rId55"/>
    <p:sldId id="335" r:id="rId56"/>
    <p:sldId id="300" r:id="rId57"/>
    <p:sldId id="301" r:id="rId58"/>
    <p:sldId id="302" r:id="rId59"/>
    <p:sldId id="303" r:id="rId60"/>
    <p:sldId id="304" r:id="rId61"/>
    <p:sldId id="305" r:id="rId62"/>
    <p:sldId id="306" r:id="rId63"/>
    <p:sldId id="307" r:id="rId64"/>
    <p:sldId id="308" r:id="rId65"/>
    <p:sldId id="309" r:id="rId66"/>
    <p:sldId id="310" r:id="rId67"/>
    <p:sldId id="332" r:id="rId68"/>
  </p:sldIdLst>
  <p:sldSz cx="10058400" cy="7772400"/>
  <p:notesSz cx="10058400" cy="7772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509B99C-392A-4EE2-B58C-45E280CE9744}">
          <p14:sldIdLst>
            <p14:sldId id="256"/>
            <p14:sldId id="336"/>
            <p14:sldId id="257"/>
            <p14:sldId id="330"/>
            <p14:sldId id="334"/>
          </p14:sldIdLst>
        </p14:section>
        <p14:section name="Chapter 1" id="{AC468E30-B79C-4D16-9227-E7AA5B53B6F5}">
          <p14:sldIdLst>
            <p14:sldId id="258"/>
            <p14:sldId id="259"/>
            <p14:sldId id="260"/>
            <p14:sldId id="319"/>
            <p14:sldId id="331"/>
          </p14:sldIdLst>
        </p14:section>
        <p14:section name="Chapter 2" id="{D84BE4D4-75B7-4575-9C0A-14CCB01B1657}">
          <p14:sldIdLst>
            <p14:sldId id="262"/>
            <p14:sldId id="263"/>
            <p14:sldId id="320"/>
            <p14:sldId id="264"/>
            <p14:sldId id="265"/>
            <p14:sldId id="313"/>
            <p14:sldId id="316"/>
            <p14:sldId id="266"/>
            <p14:sldId id="321"/>
            <p14:sldId id="315"/>
            <p14:sldId id="322"/>
            <p14:sldId id="314"/>
            <p14:sldId id="268"/>
            <p14:sldId id="291"/>
            <p14:sldId id="318"/>
            <p14:sldId id="269"/>
            <p14:sldId id="292"/>
            <p14:sldId id="270"/>
            <p14:sldId id="294"/>
            <p14:sldId id="271"/>
            <p14:sldId id="293"/>
            <p14:sldId id="272"/>
            <p14:sldId id="325"/>
            <p14:sldId id="295"/>
          </p14:sldIdLst>
        </p14:section>
        <p14:section name="Chapter 3" id="{871B5930-EFA2-4527-9954-7975124511D8}">
          <p14:sldIdLst>
            <p14:sldId id="274"/>
            <p14:sldId id="275"/>
            <p14:sldId id="296"/>
            <p14:sldId id="277"/>
            <p14:sldId id="278"/>
            <p14:sldId id="298"/>
            <p14:sldId id="323"/>
            <p14:sldId id="279"/>
          </p14:sldIdLst>
        </p14:section>
        <p14:section name="Chapter 4" id="{CB990037-097E-421B-AD47-070B7C9D2839}">
          <p14:sldIdLst>
            <p14:sldId id="280"/>
            <p14:sldId id="324"/>
            <p14:sldId id="326"/>
            <p14:sldId id="286"/>
            <p14:sldId id="311"/>
            <p14:sldId id="287"/>
            <p14:sldId id="328"/>
            <p14:sldId id="288"/>
            <p14:sldId id="329"/>
            <p14:sldId id="289"/>
            <p14:sldId id="312"/>
            <p14:sldId id="285"/>
            <p14:sldId id="335"/>
            <p14:sldId id="300"/>
            <p14:sldId id="301"/>
            <p14:sldId id="302"/>
            <p14:sldId id="303"/>
            <p14:sldId id="304"/>
            <p14:sldId id="305"/>
            <p14:sldId id="306"/>
            <p14:sldId id="307"/>
            <p14:sldId id="308"/>
            <p14:sldId id="309"/>
            <p14:sldId id="310"/>
          </p14:sldIdLst>
        </p14:section>
        <p14:section name="References and Resources" id="{FA55014E-EFC2-4659-82AE-11AB32A5F029}">
          <p14:sldIdLst>
            <p14:sldId id="332"/>
          </p14:sldIdLst>
        </p14:section>
      </p14:sectionLst>
    </p:ext>
    <p:ext uri="{EFAFB233-063F-42B5-8137-9DF3F51BA10A}">
      <p15:sldGuideLst xmlns:p15="http://schemas.microsoft.com/office/powerpoint/2012/main">
        <p15:guide id="1" orient="horz" pos="576" userDrawn="1">
          <p15:clr>
            <a:srgbClr val="A4A3A4"/>
          </p15:clr>
        </p15:guide>
        <p15:guide id="2" pos="528" userDrawn="1">
          <p15:clr>
            <a:srgbClr val="A4A3A4"/>
          </p15:clr>
        </p15:guide>
        <p15:guide id="3" pos="5808" userDrawn="1">
          <p15:clr>
            <a:srgbClr val="A4A3A4"/>
          </p15:clr>
        </p15:guide>
        <p15:guide id="4" orient="horz" pos="288" userDrawn="1">
          <p15:clr>
            <a:srgbClr val="A4A3A4"/>
          </p15:clr>
        </p15:guide>
        <p15:guide id="5" orient="horz" pos="816" userDrawn="1">
          <p15:clr>
            <a:srgbClr val="A4A3A4"/>
          </p15:clr>
        </p15:guide>
        <p15:guide id="6" pos="3024" userDrawn="1">
          <p15:clr>
            <a:srgbClr val="A4A3A4"/>
          </p15:clr>
        </p15:guide>
        <p15:guide id="7" pos="3312" userDrawn="1">
          <p15:clr>
            <a:srgbClr val="A4A3A4"/>
          </p15:clr>
        </p15:guide>
        <p15:guide id="8" orient="horz" pos="1296" userDrawn="1">
          <p15:clr>
            <a:srgbClr val="A4A3A4"/>
          </p15:clr>
        </p15:guide>
        <p15:guide id="9" orient="horz" pos="45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mlauf, Kate" initials="UK" lastIdx="6" clrIdx="0">
    <p:extLst>
      <p:ext uri="{19B8F6BF-5375-455C-9EA6-DF929625EA0E}">
        <p15:presenceInfo xmlns:p15="http://schemas.microsoft.com/office/powerpoint/2012/main" userId="S::KUmlauf@louisberger.com::ae439462-083e-4717-af6e-bd202f4b9d21" providerId="AD"/>
      </p:ext>
    </p:extLst>
  </p:cmAuthor>
  <p:cmAuthor id="2" name="McDonald, Camilla" initials="MC" lastIdx="8" clrIdx="1">
    <p:extLst>
      <p:ext uri="{19B8F6BF-5375-455C-9EA6-DF929625EA0E}">
        <p15:presenceInfo xmlns:p15="http://schemas.microsoft.com/office/powerpoint/2012/main" userId="S::CMcDonald@louisberger.com::9979660a-dacc-4cf8-b393-7374c8ac33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D8D4B"/>
    <a:srgbClr val="6D3721"/>
    <a:srgbClr val="746938"/>
    <a:srgbClr val="583C36"/>
    <a:srgbClr val="6E4842"/>
    <a:srgbClr val="684C44"/>
    <a:srgbClr val="38445E"/>
    <a:srgbClr val="0F572C"/>
    <a:srgbClr val="336600"/>
    <a:srgbClr val="DDA7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444" autoAdjust="0"/>
  </p:normalViewPr>
  <p:slideViewPr>
    <p:cSldViewPr>
      <p:cViewPr varScale="1">
        <p:scale>
          <a:sx n="79" d="100"/>
          <a:sy n="79" d="100"/>
        </p:scale>
        <p:origin x="126" y="90"/>
      </p:cViewPr>
      <p:guideLst>
        <p:guide orient="horz" pos="576"/>
        <p:guide pos="528"/>
        <p:guide pos="5808"/>
        <p:guide orient="horz" pos="288"/>
        <p:guide orient="horz" pos="816"/>
        <p:guide pos="3024"/>
        <p:guide pos="3312"/>
        <p:guide orient="horz" pos="1296"/>
        <p:guide orient="horz" pos="45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2BBC854C-3E59-4574-9046-E1E515D86013}" type="datetimeFigureOut">
              <a:rPr lang="en-US" smtClean="0"/>
              <a:t>12/20/2019</a:t>
            </a:fld>
            <a:endParaRPr lang="en-US"/>
          </a:p>
        </p:txBody>
      </p:sp>
      <p:sp>
        <p:nvSpPr>
          <p:cNvPr id="4" name="Slide Image Placeholder 3"/>
          <p:cNvSpPr>
            <a:spLocks noGrp="1" noRot="1" noChangeAspect="1"/>
          </p:cNvSpPr>
          <p:nvPr>
            <p:ph type="sldImg" idx="2"/>
          </p:nvPr>
        </p:nvSpPr>
        <p:spPr>
          <a:xfrm>
            <a:off x="3332163" y="971550"/>
            <a:ext cx="3394075" cy="26225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006475" y="3740150"/>
            <a:ext cx="8045450" cy="30607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7383463"/>
            <a:ext cx="4359275" cy="388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697538" y="7383463"/>
            <a:ext cx="4359275" cy="388937"/>
          </a:xfrm>
          <a:prstGeom prst="rect">
            <a:avLst/>
          </a:prstGeom>
        </p:spPr>
        <p:txBody>
          <a:bodyPr vert="horz" lIns="91440" tIns="45720" rIns="91440" bIns="45720" rtlCol="0" anchor="b"/>
          <a:lstStyle>
            <a:lvl1pPr algn="r">
              <a:defRPr sz="1200"/>
            </a:lvl1pPr>
          </a:lstStyle>
          <a:p>
            <a:fld id="{B1265AE3-50E7-4380-BD67-DB24EA0C0B53}" type="slidenum">
              <a:rPr lang="en-US" smtClean="0"/>
              <a:t>‹#›</a:t>
            </a:fld>
            <a:endParaRPr lang="en-US"/>
          </a:p>
        </p:txBody>
      </p:sp>
    </p:spTree>
    <p:extLst>
      <p:ext uri="{BB962C8B-B14F-4D97-AF65-F5344CB8AC3E}">
        <p14:creationId xmlns:p14="http://schemas.microsoft.com/office/powerpoint/2010/main" val="2983309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swhplibrary.net/digitalarchive/items/show/4881"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alpsroads.net/roads/nj/cr_583/"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alpsroads.net/roads/nj/cr_583/"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alpsroads.net/roads/nj/cr_583/"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highwaysafety.net/sbwoodrail.htm"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apps.trb.org/cmsfeed/TRBNetProjectDisplay.asp?ProjectID=4488"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lumMod val="65000"/>
                  </a:schemeClr>
                </a:solidFill>
                <a:latin typeface="Times New Roman" panose="02020603050405020304" pitchFamily="18" charset="0"/>
                <a:cs typeface="Times New Roman" panose="02020603050405020304" pitchFamily="18" charset="0"/>
              </a:rPr>
              <a:t>Image courtesy of Trevor </a:t>
            </a:r>
            <a:r>
              <a:rPr lang="en-US" sz="1200" dirty="0" err="1">
                <a:solidFill>
                  <a:schemeClr val="bg1">
                    <a:lumMod val="65000"/>
                  </a:schemeClr>
                </a:solidFill>
                <a:latin typeface="Times New Roman" panose="02020603050405020304" pitchFamily="18" charset="0"/>
                <a:cs typeface="Times New Roman" panose="02020603050405020304" pitchFamily="18" charset="0"/>
              </a:rPr>
              <a:t>Wrayton</a:t>
            </a:r>
            <a:r>
              <a:rPr lang="en-US" sz="1200" dirty="0">
                <a:solidFill>
                  <a:schemeClr val="bg1">
                    <a:lumMod val="65000"/>
                  </a:schemeClr>
                </a:solidFill>
                <a:latin typeface="Times New Roman" panose="02020603050405020304" pitchFamily="18" charset="0"/>
                <a:cs typeface="Times New Roman" panose="02020603050405020304" pitchFamily="18" charset="0"/>
              </a:rPr>
              <a:t>, VDOT)</a:t>
            </a:r>
            <a:endParaRPr lang="en-US" dirty="0"/>
          </a:p>
        </p:txBody>
      </p:sp>
      <p:sp>
        <p:nvSpPr>
          <p:cNvPr id="4" name="Slide Number Placeholder 3"/>
          <p:cNvSpPr>
            <a:spLocks noGrp="1"/>
          </p:cNvSpPr>
          <p:nvPr>
            <p:ph type="sldNum" sz="quarter" idx="5"/>
          </p:nvPr>
        </p:nvSpPr>
        <p:spPr/>
        <p:txBody>
          <a:bodyPr/>
          <a:lstStyle/>
          <a:p>
            <a:fld id="{B1265AE3-50E7-4380-BD67-DB24EA0C0B53}" type="slidenum">
              <a:rPr lang="en-US" smtClean="0"/>
              <a:t>1</a:t>
            </a:fld>
            <a:endParaRPr lang="en-US"/>
          </a:p>
        </p:txBody>
      </p:sp>
    </p:spTree>
    <p:extLst>
      <p:ext uri="{BB962C8B-B14F-4D97-AF65-F5344CB8AC3E}">
        <p14:creationId xmlns:p14="http://schemas.microsoft.com/office/powerpoint/2010/main" val="3077446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USER: This chapter first poses a series of questions designed to guide the practitioner and the public in an evaluation of the historic context and character-defining features of the bridge to be replaced. </a:t>
            </a:r>
            <a:r>
              <a:rPr lang="en-US" sz="1200" kern="1200" dirty="0">
                <a:solidFill>
                  <a:schemeClr val="tx1"/>
                </a:solidFill>
                <a:effectLst/>
                <a:latin typeface="+mn-lt"/>
                <a:ea typeface="+mn-ea"/>
                <a:cs typeface="+mn-cs"/>
              </a:rPr>
              <a:t>The bridge itself, location, setting, and materials and design are common sources of significance that can lead to identifying character-defining features of a bridge that could be reflected in a new design.</a:t>
            </a:r>
          </a:p>
          <a:p>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Useful tools when evaluating the significance of a bridge within a local historic context are state bridge survey reports and state historic bridge contexts or multiple property contexts listed in the NRHP. A compiled list of completed contexts (in 2004) is included as an appendix to the </a:t>
            </a:r>
            <a:r>
              <a:rPr lang="en-US" sz="1200" i="1" kern="1200" dirty="0">
                <a:solidFill>
                  <a:schemeClr val="tx1"/>
                </a:solidFill>
                <a:effectLst/>
                <a:latin typeface="+mn-lt"/>
                <a:ea typeface="+mn-ea"/>
                <a:cs typeface="+mn-cs"/>
              </a:rPr>
              <a:t>A Context for Common Historic Bridge Types </a:t>
            </a:r>
            <a:r>
              <a:rPr lang="en-US" sz="1200" kern="1200" dirty="0">
                <a:solidFill>
                  <a:schemeClr val="tx1"/>
                </a:solidFill>
                <a:effectLst/>
                <a:latin typeface="+mn-lt"/>
                <a:ea typeface="+mn-ea"/>
                <a:cs typeface="+mn-cs"/>
              </a:rPr>
              <a:t>(PB and EIH 2005), which itself is a good resource for understanding the context of a bridge. This is the report produced from NCHRP 25-25, Task 15.</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Other tools for evaluating local historic contexts include consultation with DOT and SHPO staff historians, collaboration with stakeholders, utilization of Geographic Information System (GIS) software to understand spatial relationships within the area, and visual observations and analysis to understand scale and aesthetic treatments.</a:t>
            </a:r>
            <a:endParaRPr lang="en-US" dirty="0"/>
          </a:p>
          <a:p>
            <a:endParaRPr lang="en-US" dirty="0"/>
          </a:p>
          <a:p>
            <a:r>
              <a:rPr lang="en-US" dirty="0"/>
              <a:t>Second, a section on Choosing a CSD/S Approach outlines five general approaches to the context-sensitive replacement of a workhorse bridge in or near a historic district (Regional, Replication, Previous Bridge, Stakeholder-Driven, and Design/Safety-Driven). These approaches typically evolve naturally from the specific circumstances of the bridge, its context, the attitudes/interest of the public, and the design requirements of the new structure. </a:t>
            </a:r>
          </a:p>
          <a:p>
            <a:endParaRPr lang="en-US" dirty="0"/>
          </a:p>
          <a:p>
            <a:pPr marL="171450" indent="-171450">
              <a:buFont typeface="Arial" panose="020B0604020202020204" pitchFamily="34" charset="0"/>
              <a:buChar char="•"/>
            </a:pPr>
            <a:r>
              <a:rPr lang="en-US" sz="1200" u="none" kern="1200" dirty="0">
                <a:solidFill>
                  <a:schemeClr val="tx1"/>
                </a:solidFill>
                <a:effectLst/>
                <a:latin typeface="+mn-lt"/>
                <a:ea typeface="+mn-ea"/>
                <a:cs typeface="+mn-cs"/>
              </a:rPr>
              <a:t>While each bridge replacement is unique, review of existing project examples indicates that most projects will follow one of these approaches. Understanding these approaches may assist practitioners in guiding stakeholders and other interested parties through the CSD/S design process to a successful outcome. </a:t>
            </a:r>
          </a:p>
          <a:p>
            <a:pPr marL="171450" indent="-171450">
              <a:buFont typeface="Arial" panose="020B0604020202020204" pitchFamily="34" charset="0"/>
              <a:buChar char="•"/>
            </a:pPr>
            <a:endParaRPr lang="en-US" sz="1200" u="none" kern="1200" dirty="0">
              <a:solidFill>
                <a:schemeClr val="tx1"/>
              </a:solidFill>
              <a:effectLst/>
              <a:latin typeface="+mn-lt"/>
              <a:ea typeface="+mn-ea"/>
              <a:cs typeface="+mn-cs"/>
            </a:endParaRPr>
          </a:p>
          <a:p>
            <a:pPr marL="0" indent="0">
              <a:buFont typeface="Arial" panose="020B0604020202020204" pitchFamily="34" charset="0"/>
              <a:buNone/>
            </a:pPr>
            <a:r>
              <a:rPr lang="en-US" sz="1200" u="none" kern="1200" dirty="0">
                <a:solidFill>
                  <a:schemeClr val="tx1"/>
                </a:solidFill>
                <a:effectLst/>
                <a:latin typeface="+mn-lt"/>
                <a:ea typeface="+mn-ea"/>
                <a:cs typeface="+mn-cs"/>
              </a:rPr>
              <a:t>Image Source: HAER HI-75-33</a:t>
            </a:r>
            <a:endParaRPr lang="en-US" u="none" dirty="0"/>
          </a:p>
        </p:txBody>
      </p:sp>
      <p:sp>
        <p:nvSpPr>
          <p:cNvPr id="4" name="Slide Number Placeholder 3"/>
          <p:cNvSpPr>
            <a:spLocks noGrp="1"/>
          </p:cNvSpPr>
          <p:nvPr>
            <p:ph type="sldNum" sz="quarter" idx="5"/>
          </p:nvPr>
        </p:nvSpPr>
        <p:spPr/>
        <p:txBody>
          <a:bodyPr/>
          <a:lstStyle/>
          <a:p>
            <a:fld id="{B1265AE3-50E7-4380-BD67-DB24EA0C0B53}" type="slidenum">
              <a:rPr lang="en-US" smtClean="0"/>
              <a:t>11</a:t>
            </a:fld>
            <a:endParaRPr lang="en-US"/>
          </a:p>
        </p:txBody>
      </p:sp>
    </p:spTree>
    <p:extLst>
      <p:ext uri="{BB962C8B-B14F-4D97-AF65-F5344CB8AC3E}">
        <p14:creationId xmlns:p14="http://schemas.microsoft.com/office/powerpoint/2010/main" val="3454551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existing bridge, at the time of replacement, is not always the original bridge. One or more bridges may have existed at the location and are potentially a source of design inspiration.</a:t>
            </a:r>
          </a:p>
          <a:p>
            <a:endParaRPr lang="en-US" u="none" dirty="0">
              <a:hlinkClick r:id="rId3">
                <a:extLst>
                  <a:ext uri="{A12FA001-AC4F-418D-AE19-62706E023703}">
                    <ahyp:hlinkClr xmlns:ahyp="http://schemas.microsoft.com/office/drawing/2018/hyperlinkcolor" val="tx"/>
                  </a:ext>
                </a:extLst>
              </a:hlinkClick>
            </a:endParaRPr>
          </a:p>
          <a:p>
            <a:endParaRPr lang="en-US" u="none" dirty="0">
              <a:hlinkClick r:id="rId3">
                <a:extLst>
                  <a:ext uri="{A12FA001-AC4F-418D-AE19-62706E023703}">
                    <ahyp:hlinkClr xmlns:ahyp="http://schemas.microsoft.com/office/drawing/2018/hyperlinkcolor" val="tx"/>
                  </a:ext>
                </a:extLst>
              </a:hlinkClick>
            </a:endParaRPr>
          </a:p>
          <a:p>
            <a:endParaRPr lang="en-US" u="none" dirty="0">
              <a:hlinkClick r:id="rId3">
                <a:extLst>
                  <a:ext uri="{A12FA001-AC4F-418D-AE19-62706E023703}">
                    <ahyp:hlinkClr xmlns:ahyp="http://schemas.microsoft.com/office/drawing/2018/hyperlinkcolor" val="tx"/>
                  </a:ext>
                </a:extLst>
              </a:hlinkClick>
            </a:endParaRPr>
          </a:p>
        </p:txBody>
      </p:sp>
      <p:sp>
        <p:nvSpPr>
          <p:cNvPr id="4" name="Slide Number Placeholder 3"/>
          <p:cNvSpPr>
            <a:spLocks noGrp="1"/>
          </p:cNvSpPr>
          <p:nvPr>
            <p:ph type="sldNum" sz="quarter" idx="5"/>
          </p:nvPr>
        </p:nvSpPr>
        <p:spPr/>
        <p:txBody>
          <a:bodyPr/>
          <a:lstStyle/>
          <a:p>
            <a:fld id="{B1265AE3-50E7-4380-BD67-DB24EA0C0B53}" type="slidenum">
              <a:rPr lang="en-US" smtClean="0"/>
              <a:t>12</a:t>
            </a:fld>
            <a:endParaRPr lang="en-US"/>
          </a:p>
        </p:txBody>
      </p:sp>
    </p:spTree>
    <p:extLst>
      <p:ext uri="{BB962C8B-B14F-4D97-AF65-F5344CB8AC3E}">
        <p14:creationId xmlns:p14="http://schemas.microsoft.com/office/powerpoint/2010/main" val="2872719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location of a bridge may contribute to the overall circulation network and integrity of feeling of a historic district, characteristics that should be retained in a new design. Roads, bridges, pathways, and waterways facilitate movement within a landscape, and principal features of those routes can be contributing elements to a district. They must relate to the significant land use patterns presented within the historic period. </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Another consideration on bridge location is how the design relates to the landscape it directly crosses or interacts with. Does the bridge take on a unique shape to accommodate a challenging landscape or crossing feature? This consideration is more immediate than the broader surrounding landscape, which may not have a direct impact on the design of the bridge.</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1265AE3-50E7-4380-BD67-DB24EA0C0B53}" type="slidenum">
              <a:rPr lang="en-US" smtClean="0"/>
              <a:t>13</a:t>
            </a:fld>
            <a:endParaRPr lang="en-US"/>
          </a:p>
        </p:txBody>
      </p:sp>
    </p:spTree>
    <p:extLst>
      <p:ext uri="{BB962C8B-B14F-4D97-AF65-F5344CB8AC3E}">
        <p14:creationId xmlns:p14="http://schemas.microsoft.com/office/powerpoint/2010/main" val="2333773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gateway bridge marks a specific point of entry or departure from a historic district, which often carries a level of significance because it signals a transition in character. That function and feeling should be retained in the design of a gateway bridge replacement. Maintaining exact location, scale, and shape will aid in that retention. </a:t>
            </a:r>
          </a:p>
          <a:p>
            <a:endParaRPr lang="en-US" dirty="0"/>
          </a:p>
          <a:p>
            <a:r>
              <a:rPr lang="en-US" sz="1200" kern="1200" dirty="0">
                <a:solidFill>
                  <a:schemeClr val="tx1"/>
                </a:solidFill>
                <a:effectLst/>
                <a:latin typeface="+mn-lt"/>
                <a:ea typeface="+mn-ea"/>
                <a:cs typeface="+mn-cs"/>
              </a:rPr>
              <a:t>A bridge located on a main thoroughfare within a historic setting may take on a more distinct visual image. Is it a landmark bridge within the town? To what is the bridge providing access? The location of a bridge may also signal use as a utility bridge, allowing transport of commercial goods or access to resource areas.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1265AE3-50E7-4380-BD67-DB24EA0C0B53}" type="slidenum">
              <a:rPr lang="en-US" smtClean="0"/>
              <a:t>14</a:t>
            </a:fld>
            <a:endParaRPr lang="en-US"/>
          </a:p>
        </p:txBody>
      </p:sp>
    </p:spTree>
    <p:extLst>
      <p:ext uri="{BB962C8B-B14F-4D97-AF65-F5344CB8AC3E}">
        <p14:creationId xmlns:p14="http://schemas.microsoft.com/office/powerpoint/2010/main" val="2209995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Consider the scale relationship between the existing bridge with other visible built structures as well as the surrounding natural landscape features. Does the scale of the bridge allow certain viewsheds of other significant features in the district? Does the scale of the bridge contribute to the visual harmony of the setting? The scale relationship between a bridge and its surroundings plays a large role in the visual characteristics of a district, contributing to integrity of setting, feeling, and association. Generally, bridges in rural areas are built modestly to defer focus to the surrounding landscape rather than bring attention to the structure itself. A similar sense of scale should be retained in a replacement bridge design in a historic district.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 evaluation of character-defining features of a landscape is just as critical to understanding the historic context of a bridge as an evaluation of the bridge itself and should aid in the design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Bridge design will therefore differ from state to state and district to district, based on the natural characteristics of the setting as well as the interests of the cultural group building them and the guiding modern design standards and technology. An evaluation of the natural landscape in relation to the existing bridge design may highlight areas of significance.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1265AE3-50E7-4380-BD67-DB24EA0C0B53}" type="slidenum">
              <a:rPr lang="en-US" smtClean="0"/>
              <a:t>15</a:t>
            </a:fld>
            <a:endParaRPr lang="en-US"/>
          </a:p>
        </p:txBody>
      </p:sp>
    </p:spTree>
    <p:extLst>
      <p:ext uri="{BB962C8B-B14F-4D97-AF65-F5344CB8AC3E}">
        <p14:creationId xmlns:p14="http://schemas.microsoft.com/office/powerpoint/2010/main" val="2640555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problem with workhorse bridges is that their straightforward construction may seem to result in few significant or character-defining features, leaving CSD/S practitioners to look elsewhere for historic context, overlooking the fact that the low-key structural nature of the bridge actually is a significant feature. In this case, CSD/S practitioners may turn to the historic district and surroundings for context, which may or may not be relevant to the bridge’s significance individually or as a contributing structure to the district. This can often lead to creating a historicized version of the new bridge.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Use the remaining questions to pin point what makes the bridge contributing or non-contributing to the historic district and reflect those characteristics in the resulting replacement design.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Historic workhorse bridges are often representations of the technology of bridge design from a certain point in time. They reflect common forms, plans, and styles highly significant to historic character. They are not showpieces typically, or designed by notable designers, nor do they normally have overt aesthetic treatments. They are everyday working structures with no frills. The construction materials used identify the resources and technology available when a bridge was built and can provide clues into the character of the broader historic perspective. </a:t>
            </a:r>
            <a:endParaRPr lang="en-US" sz="1200"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endParaRPr>
          </a:p>
          <a:p>
            <a:endParaRPr lang="en-US" dirty="0">
              <a:hlinkClick r:id="rId3">
                <a:extLst>
                  <a:ext uri="{A12FA001-AC4F-418D-AE19-62706E023703}">
                    <ahyp:hlinkClr xmlns:ahyp="http://schemas.microsoft.com/office/drawing/2018/hyperlinkcolor" val="tx"/>
                  </a:ext>
                </a:extLst>
              </a:hlinkClick>
            </a:endParaRPr>
          </a:p>
          <a:p>
            <a:endParaRPr lang="en-US" dirty="0">
              <a:hlinkClick r:id="rId3">
                <a:extLst>
                  <a:ext uri="{A12FA001-AC4F-418D-AE19-62706E023703}">
                    <ahyp:hlinkClr xmlns:ahyp="http://schemas.microsoft.com/office/drawing/2018/hyperlinkcolor" val="tx"/>
                  </a:ext>
                </a:extLst>
              </a:hlinkClick>
            </a:endParaRPr>
          </a:p>
        </p:txBody>
      </p:sp>
      <p:sp>
        <p:nvSpPr>
          <p:cNvPr id="4" name="Slide Number Placeholder 3"/>
          <p:cNvSpPr>
            <a:spLocks noGrp="1"/>
          </p:cNvSpPr>
          <p:nvPr>
            <p:ph type="sldNum" sz="quarter" idx="5"/>
          </p:nvPr>
        </p:nvSpPr>
        <p:spPr/>
        <p:txBody>
          <a:bodyPr/>
          <a:lstStyle/>
          <a:p>
            <a:fld id="{B1265AE3-50E7-4380-BD67-DB24EA0C0B53}" type="slidenum">
              <a:rPr lang="en-US" smtClean="0"/>
              <a:t>16</a:t>
            </a:fld>
            <a:endParaRPr lang="en-US"/>
          </a:p>
        </p:txBody>
      </p:sp>
    </p:spTree>
    <p:extLst>
      <p:ext uri="{BB962C8B-B14F-4D97-AF65-F5344CB8AC3E}">
        <p14:creationId xmlns:p14="http://schemas.microsoft.com/office/powerpoint/2010/main" val="1675555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Existing local/regional architectural traditions can aid in understanding local historic context. A CSD/S approach encourages replacement designs that pay homage to a region’s significant architecture. </a:t>
            </a:r>
          </a:p>
          <a:p>
            <a:endParaRPr lang="en-US" sz="1200" kern="1200" dirty="0">
              <a:solidFill>
                <a:schemeClr val="tx1"/>
              </a:solidFill>
              <a:effectLst/>
              <a:latin typeface="+mn-lt"/>
              <a:ea typeface="+mn-ea"/>
              <a:cs typeface="+mn-cs"/>
              <a:hlinkClick r:id="rId3"/>
            </a:endParaRPr>
          </a:p>
          <a:p>
            <a:r>
              <a:rPr lang="en-US" sz="1200" kern="1200" dirty="0">
                <a:solidFill>
                  <a:schemeClr val="tx1"/>
                </a:solidFill>
                <a:effectLst/>
                <a:latin typeface="+mn-lt"/>
                <a:ea typeface="+mn-ea"/>
                <a:cs typeface="+mn-cs"/>
              </a:rPr>
              <a:t>Consider the materials and design of nearby bridges. Are those materials native to the area? Do they contribute to a sense of architectural tradition in the area? </a:t>
            </a:r>
          </a:p>
          <a:p>
            <a:endParaRPr lang="en-US" sz="1200" kern="1200" dirty="0">
              <a:solidFill>
                <a:schemeClr val="tx1"/>
              </a:solidFill>
              <a:effectLst/>
              <a:latin typeface="+mn-lt"/>
              <a:ea typeface="+mn-ea"/>
              <a:cs typeface="+mn-cs"/>
              <a:hlinkClick r:id="rId3"/>
            </a:endParaRPr>
          </a:p>
          <a:p>
            <a:endParaRPr lang="en-US" dirty="0">
              <a:hlinkClick r:id="rId3"/>
            </a:endParaRPr>
          </a:p>
          <a:p>
            <a:r>
              <a:rPr lang="en-US" dirty="0">
                <a:hlinkClick r:id="rId3"/>
              </a:rPr>
              <a:t>Sources:</a:t>
            </a:r>
          </a:p>
          <a:p>
            <a:r>
              <a:rPr lang="en-US" dirty="0">
                <a:hlinkClick r:id="rId3"/>
              </a:rPr>
              <a:t>https://www.alpsroads.net/roads/nj/cr_583/</a:t>
            </a:r>
            <a:r>
              <a:rPr lang="en-US" dirty="0"/>
              <a:t> (Mercer Road Bridge)</a:t>
            </a:r>
          </a:p>
          <a:p>
            <a:r>
              <a:rPr lang="en-US" dirty="0"/>
              <a:t>https://www.nj.gov/transportation/about/press/2018/images/StonyBrookBridgeRibboncutting44.jpg (Stony Brook Bridge, NJDOT)</a:t>
            </a:r>
          </a:p>
        </p:txBody>
      </p:sp>
      <p:sp>
        <p:nvSpPr>
          <p:cNvPr id="4" name="Slide Number Placeholder 3"/>
          <p:cNvSpPr>
            <a:spLocks noGrp="1"/>
          </p:cNvSpPr>
          <p:nvPr>
            <p:ph type="sldNum" sz="quarter" idx="5"/>
          </p:nvPr>
        </p:nvSpPr>
        <p:spPr/>
        <p:txBody>
          <a:bodyPr/>
          <a:lstStyle/>
          <a:p>
            <a:fld id="{B1265AE3-50E7-4380-BD67-DB24EA0C0B53}" type="slidenum">
              <a:rPr lang="en-US" smtClean="0"/>
              <a:t>17</a:t>
            </a:fld>
            <a:endParaRPr lang="en-US"/>
          </a:p>
        </p:txBody>
      </p:sp>
    </p:spTree>
    <p:extLst>
      <p:ext uri="{BB962C8B-B14F-4D97-AF65-F5344CB8AC3E}">
        <p14:creationId xmlns:p14="http://schemas.microsoft.com/office/powerpoint/2010/main" val="3261021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character-defining features of workhorse bridges are related to the structure type and standardized features. It is important to remember that a workhorse bridge was designed according to the technology, design standards, and specifications that were in effect at the time of its construction. The form of the bridge may have been from a standard design that was used by the highway department at the time of its initial construction, reflecting the time and place of its inception. </a:t>
            </a:r>
          </a:p>
          <a:p>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Consider statewide bridge building trends during the period of significance of the historic district and how that may have contributed to the design choices of the existing bridge. What modern design trends are similar to those seen in the past?</a:t>
            </a:r>
          </a:p>
          <a:p>
            <a:endParaRPr lang="en-US" i="1" dirty="0"/>
          </a:p>
          <a:p>
            <a:r>
              <a:rPr lang="en-US" i="0" dirty="0"/>
              <a:t>Source:</a:t>
            </a:r>
            <a:endParaRPr lang="en-US" i="1" dirty="0"/>
          </a:p>
          <a:p>
            <a:r>
              <a:rPr lang="en-US" i="1" dirty="0"/>
              <a:t>Standard Plans For Old Bridges</a:t>
            </a:r>
            <a:r>
              <a:rPr lang="en-US" i="0" dirty="0"/>
              <a:t> (Source: PennDOT; http://www.dot.state.pa.us/public/Bureaus/BOPD/Bridge/Old_Standards/Standards_for_Old_Bridges_1918-1930_Vol._1.pdf)</a:t>
            </a:r>
            <a:endParaRPr lang="en-US" i="1" dirty="0"/>
          </a:p>
        </p:txBody>
      </p:sp>
      <p:sp>
        <p:nvSpPr>
          <p:cNvPr id="4" name="Slide Number Placeholder 3"/>
          <p:cNvSpPr>
            <a:spLocks noGrp="1"/>
          </p:cNvSpPr>
          <p:nvPr>
            <p:ph type="sldNum" sz="quarter" idx="5"/>
          </p:nvPr>
        </p:nvSpPr>
        <p:spPr/>
        <p:txBody>
          <a:bodyPr/>
          <a:lstStyle/>
          <a:p>
            <a:fld id="{B1265AE3-50E7-4380-BD67-DB24EA0C0B53}" type="slidenum">
              <a:rPr lang="en-US" smtClean="0"/>
              <a:t>18</a:t>
            </a:fld>
            <a:endParaRPr lang="en-US"/>
          </a:p>
        </p:txBody>
      </p:sp>
    </p:spTree>
    <p:extLst>
      <p:ext uri="{BB962C8B-B14F-4D97-AF65-F5344CB8AC3E}">
        <p14:creationId xmlns:p14="http://schemas.microsoft.com/office/powerpoint/2010/main" val="2387224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Are the other nearby workhorse bridges similar in type and form to the existing bridge being replaced? Consider replacement with a similar bridge type if type continuity is seen across the district or area.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Taking inspiration from regional traditions and similar structures nearby maintains a sense of place and can project a historical impression on a bridge or area without creating a false sense of history.</a:t>
            </a:r>
            <a:endParaRPr lang="en-US" dirty="0">
              <a:hlinkClick r:id="rId3"/>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1265AE3-50E7-4380-BD67-DB24EA0C0B53}" type="slidenum">
              <a:rPr lang="en-US" smtClean="0"/>
              <a:t>19</a:t>
            </a:fld>
            <a:endParaRPr lang="en-US"/>
          </a:p>
        </p:txBody>
      </p:sp>
    </p:spTree>
    <p:extLst>
      <p:ext uri="{BB962C8B-B14F-4D97-AF65-F5344CB8AC3E}">
        <p14:creationId xmlns:p14="http://schemas.microsoft.com/office/powerpoint/2010/main" val="3758690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Although most aesthetic treatments, especially applied ornamentation, should not be exactly replicated on the new bridge, any existing bridge elements that contribute to a distinct aesthetic appearance may be significant to the historic context. Is the railing of a particular ornate design? What colors, if any, contribute to the blending or prominence of the bridge in the setting? What materials and finishes were used on the existing bridge? When evaluating a historic context, consider the native materials available to the builders and why certain aesthetic choices were made. Workhorse bridges are most often simple working structures with no frills; any aspect that stands out as of particular aesthetic appearance may hold significance. </a:t>
            </a:r>
          </a:p>
          <a:p>
            <a:endParaRPr lang="en-US" dirty="0"/>
          </a:p>
          <a:p>
            <a:endParaRPr lang="en-US" dirty="0"/>
          </a:p>
          <a:p>
            <a:r>
              <a:rPr lang="en-US" dirty="0"/>
              <a:t>Source:</a:t>
            </a:r>
          </a:p>
          <a:p>
            <a:r>
              <a:rPr lang="en-US" dirty="0"/>
              <a:t>Ohio DOT (Bridge Inventory): Coshocton Co. SR 83 (#1601717)</a:t>
            </a:r>
          </a:p>
        </p:txBody>
      </p:sp>
      <p:sp>
        <p:nvSpPr>
          <p:cNvPr id="4" name="Slide Number Placeholder 3"/>
          <p:cNvSpPr>
            <a:spLocks noGrp="1"/>
          </p:cNvSpPr>
          <p:nvPr>
            <p:ph type="sldNum" sz="quarter" idx="5"/>
          </p:nvPr>
        </p:nvSpPr>
        <p:spPr/>
        <p:txBody>
          <a:bodyPr/>
          <a:lstStyle/>
          <a:p>
            <a:fld id="{B1265AE3-50E7-4380-BD67-DB24EA0C0B53}" type="slidenum">
              <a:rPr lang="en-US" smtClean="0"/>
              <a:t>20</a:t>
            </a:fld>
            <a:endParaRPr lang="en-US"/>
          </a:p>
        </p:txBody>
      </p:sp>
    </p:spTree>
    <p:extLst>
      <p:ext uri="{BB962C8B-B14F-4D97-AF65-F5344CB8AC3E}">
        <p14:creationId xmlns:p14="http://schemas.microsoft.com/office/powerpoint/2010/main" val="1143183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265AE3-50E7-4380-BD67-DB24EA0C0B53}" type="slidenum">
              <a:rPr lang="en-US" smtClean="0"/>
              <a:t>3</a:t>
            </a:fld>
            <a:endParaRPr lang="en-US"/>
          </a:p>
        </p:txBody>
      </p:sp>
    </p:spTree>
    <p:extLst>
      <p:ext uri="{BB962C8B-B14F-4D97-AF65-F5344CB8AC3E}">
        <p14:creationId xmlns:p14="http://schemas.microsoft.com/office/powerpoint/2010/main" val="38669886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the community needs in the replacement design. Does the historic context of the bridge also relate to current functions of the bridge? For example, use by agricultural machinery? Are their modern functions that need to be retained, such as a truck route with weight requirements or an area where a pedestrian crossing is also needed? Potentially the bridge crosses a waterway prone to flooding and measures need to be taken to improve stability and safety during flood events.</a:t>
            </a:r>
          </a:p>
        </p:txBody>
      </p:sp>
      <p:sp>
        <p:nvSpPr>
          <p:cNvPr id="4" name="Slide Number Placeholder 3"/>
          <p:cNvSpPr>
            <a:spLocks noGrp="1"/>
          </p:cNvSpPr>
          <p:nvPr>
            <p:ph type="sldNum" sz="quarter" idx="5"/>
          </p:nvPr>
        </p:nvSpPr>
        <p:spPr/>
        <p:txBody>
          <a:bodyPr/>
          <a:lstStyle/>
          <a:p>
            <a:fld id="{B1265AE3-50E7-4380-BD67-DB24EA0C0B53}" type="slidenum">
              <a:rPr lang="en-US" smtClean="0"/>
              <a:t>21</a:t>
            </a:fld>
            <a:endParaRPr lang="en-US"/>
          </a:p>
        </p:txBody>
      </p:sp>
    </p:spTree>
    <p:extLst>
      <p:ext uri="{BB962C8B-B14F-4D97-AF65-F5344CB8AC3E}">
        <p14:creationId xmlns:p14="http://schemas.microsoft.com/office/powerpoint/2010/main" val="2803383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Critical safety hazards and substandard features could spark the necessity for an expedited replacement and design.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Ohio DOT (Bridge Inventory): </a:t>
            </a:r>
            <a:r>
              <a:rPr lang="pt-BR" dirty="0"/>
              <a:t>Muskingum Co. SR 666 (#6006515)</a:t>
            </a:r>
            <a:endParaRPr lang="en-US" dirty="0"/>
          </a:p>
        </p:txBody>
      </p:sp>
      <p:sp>
        <p:nvSpPr>
          <p:cNvPr id="4" name="Slide Number Placeholder 3"/>
          <p:cNvSpPr>
            <a:spLocks noGrp="1"/>
          </p:cNvSpPr>
          <p:nvPr>
            <p:ph type="sldNum" sz="quarter" idx="5"/>
          </p:nvPr>
        </p:nvSpPr>
        <p:spPr/>
        <p:txBody>
          <a:bodyPr/>
          <a:lstStyle/>
          <a:p>
            <a:fld id="{B1265AE3-50E7-4380-BD67-DB24EA0C0B53}" type="slidenum">
              <a:rPr lang="en-US" smtClean="0"/>
              <a:t>22</a:t>
            </a:fld>
            <a:endParaRPr lang="en-US"/>
          </a:p>
        </p:txBody>
      </p:sp>
    </p:spTree>
    <p:extLst>
      <p:ext uri="{BB962C8B-B14F-4D97-AF65-F5344CB8AC3E}">
        <p14:creationId xmlns:p14="http://schemas.microsoft.com/office/powerpoint/2010/main" val="3153424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After an evaluation of the historic context of the bridge, choose a CSD/S approach based on the characteristics of the bridge and the specific needs of the project. Typically projects fall within one of these approaches, some may use pieces of multiple approaches, as applicable. These approaches can help to keep a project grounded in certain objectives and not become complicated with multiple visions for design or disorganized consultation processes.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regional approach to CSD/S draws design influence from existing regional bridge designs (often historic when near a historic district) and/or from a desire to create a modern, regional architectural tradition. The approach considers replicating common design trends seen amongst the area standards or regional architectural traditions to create continuity of design throughout a region.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region</a:t>
            </a:r>
            <a:r>
              <a:rPr lang="en-US" sz="1200" kern="1200" dirty="0">
                <a:solidFill>
                  <a:schemeClr val="tx1"/>
                </a:solidFill>
                <a:effectLst/>
                <a:latin typeface="+mn-lt"/>
                <a:ea typeface="+mn-ea"/>
                <a:cs typeface="+mn-cs"/>
              </a:rPr>
              <a:t> could refer to a state, county or counties, a city, a town/village, a historic district—any area defined by its common characteristics. </a:t>
            </a:r>
          </a:p>
          <a:p>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Historic roads and scenic byways would be a common area or region that would exhibit a collective style for replacement bridges. </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Identifying the most applicable “region” to the replacement project is important when considering this approach to CSD/S. The bridge to be replaced should relate its significance to whichever region type is chosen. For example, if a bridge is identified as built using a standard state design and is a common bridge type throughout the state, a statewide architectural tradition could be adhered to or created. </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The region can be as large or as small as can be accurately distinguished by architectural traditions or the potential for architectural tradition.</a:t>
            </a:r>
            <a:endParaRPr lang="en-US" dirty="0"/>
          </a:p>
        </p:txBody>
      </p:sp>
      <p:sp>
        <p:nvSpPr>
          <p:cNvPr id="4" name="Slide Number Placeholder 3"/>
          <p:cNvSpPr>
            <a:spLocks noGrp="1"/>
          </p:cNvSpPr>
          <p:nvPr>
            <p:ph type="sldNum" sz="quarter" idx="5"/>
          </p:nvPr>
        </p:nvSpPr>
        <p:spPr/>
        <p:txBody>
          <a:bodyPr/>
          <a:lstStyle/>
          <a:p>
            <a:fld id="{B1265AE3-50E7-4380-BD67-DB24EA0C0B53}" type="slidenum">
              <a:rPr lang="en-US" smtClean="0"/>
              <a:t>23</a:t>
            </a:fld>
            <a:endParaRPr lang="en-US"/>
          </a:p>
        </p:txBody>
      </p:sp>
    </p:spTree>
    <p:extLst>
      <p:ext uri="{BB962C8B-B14F-4D97-AF65-F5344CB8AC3E}">
        <p14:creationId xmlns:p14="http://schemas.microsoft.com/office/powerpoint/2010/main" val="20338763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Chenoweth Creek Bridge, Wasco County, Oregon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goal for the Chenoweth Creek Bridge replacement was to replace the original bridge while meeting modern safety and engineering standards and to create a design that complimented nearby bridges and was appropriate for the location.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replacement design needed to be compatible with the nationally significant historic landmark. The CRH was the first scenic highway in the United States. In addition, the project was expedited as a rapid bridge replacement.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ODOT used CSD principles to improve the safety of the bridge while also achieving a compatible design within the historic context, primarily achieved by the railing design which complements the 1920s railings retained on the nearby Mosier Creek and Dry Canyon bridges. The original Chenoweth Creek Bridge’s 1920s railing, before being retrofitted with a metal guardrail, was of the same style. </a:t>
            </a:r>
            <a:endParaRPr lang="en-US" dirty="0"/>
          </a:p>
        </p:txBody>
      </p:sp>
      <p:sp>
        <p:nvSpPr>
          <p:cNvPr id="4" name="Slide Number Placeholder 3"/>
          <p:cNvSpPr>
            <a:spLocks noGrp="1"/>
          </p:cNvSpPr>
          <p:nvPr>
            <p:ph type="sldNum" sz="quarter" idx="5"/>
          </p:nvPr>
        </p:nvSpPr>
        <p:spPr/>
        <p:txBody>
          <a:bodyPr/>
          <a:lstStyle/>
          <a:p>
            <a:fld id="{B1265AE3-50E7-4380-BD67-DB24EA0C0B53}" type="slidenum">
              <a:rPr lang="en-US" smtClean="0"/>
              <a:t>24</a:t>
            </a:fld>
            <a:endParaRPr lang="en-US"/>
          </a:p>
        </p:txBody>
      </p:sp>
    </p:spTree>
    <p:extLst>
      <p:ext uri="{BB962C8B-B14F-4D97-AF65-F5344CB8AC3E}">
        <p14:creationId xmlns:p14="http://schemas.microsoft.com/office/powerpoint/2010/main" val="33119276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kern="1200" dirty="0" err="1">
                <a:solidFill>
                  <a:schemeClr val="tx1"/>
                </a:solidFill>
                <a:effectLst/>
                <a:latin typeface="+mn-lt"/>
                <a:ea typeface="+mn-ea"/>
                <a:cs typeface="+mn-cs"/>
              </a:rPr>
              <a:t>Conwego</a:t>
            </a:r>
            <a:r>
              <a:rPr lang="en-US" sz="1200" b="1" kern="1200" dirty="0">
                <a:solidFill>
                  <a:schemeClr val="tx1"/>
                </a:solidFill>
                <a:effectLst/>
                <a:latin typeface="+mn-lt"/>
                <a:ea typeface="+mn-ea"/>
                <a:cs typeface="+mn-cs"/>
              </a:rPr>
              <a:t> Creek Bridge, Pennsylvania.</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P3 RBRP is a public-private partnership (P3) program implemented by PennDOT to replace 558 structurally deficient state bridges. P3 RBRP bridge designs were heavily influenced by PennDOT’s work to modernize standard bridge designs. Regarding single-span workhorse bridges, the stated goal was to develop a regional bridge style, based on historic bridge designs, by implementing updates to available material, using current technology, and highlighting simple motifs.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PennDOT’s approach to replacement design under the P3 RBRP allows for design flexibility while also creating a cohesive bridge aesthetic that can be applied to both historic and non-historic bridges.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See The Pennsylvania P3 Rapid Bridge Replacement Program Case Study in the NCHRP 25-25:Task 118 Practitioners Guide.</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B1265AE3-50E7-4380-BD67-DB24EA0C0B53}" type="slidenum">
              <a:rPr lang="en-US" smtClean="0"/>
              <a:t>25</a:t>
            </a:fld>
            <a:endParaRPr lang="en-US"/>
          </a:p>
        </p:txBody>
      </p:sp>
    </p:spTree>
    <p:extLst>
      <p:ext uri="{BB962C8B-B14F-4D97-AF65-F5344CB8AC3E}">
        <p14:creationId xmlns:p14="http://schemas.microsoft.com/office/powerpoint/2010/main" val="22173997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replication approach to CSD/S is straightforward in its name. It aims to replace a bridge with a replica design using modern technology.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Replication Guidance: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SOI Standards state that “new work will be differentiated from the old and will be compatible with the historic materials, features, size, scale and proportion, and massing to protect the integrity of the property and the environment.”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AASHTO explores replication in the </a:t>
            </a:r>
            <a:r>
              <a:rPr lang="en-US" sz="1200" i="1" kern="1200" dirty="0">
                <a:solidFill>
                  <a:schemeClr val="tx1"/>
                </a:solidFill>
                <a:effectLst/>
                <a:latin typeface="+mn-lt"/>
                <a:ea typeface="+mn-ea"/>
                <a:cs typeface="+mn-cs"/>
              </a:rPr>
              <a:t>Bridge Aesthetics Sourcebook</a:t>
            </a:r>
            <a:r>
              <a:rPr lang="en-US" sz="1200" kern="1200" dirty="0">
                <a:solidFill>
                  <a:schemeClr val="tx1"/>
                </a:solidFill>
                <a:effectLst/>
                <a:latin typeface="+mn-lt"/>
                <a:ea typeface="+mn-ea"/>
                <a:cs typeface="+mn-cs"/>
              </a:rPr>
              <a:t> and states that “unless the new design is going to be a faithful reproduction of what is being replaced, which is rarely the case, national preservation guidance…calls for using contemporary design that is compatible with the historic context” (AASHTO 2010:51).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AASHTO finds a reproduction of a bridge in a historic district acceptable when a certain “period character of a manipulated landscape” is desired to be preserved (AASHTO 2010:53).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Therefore this approach is most often, and most appropriately, taken when the surrounding landscape would be significantly adversely affected by the loss of the bridge; likely to happen when a bridge is identified as an integral/contributing feature of a historic landscape or district and often individually eligible for inclusion in the NRHP.</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Because of the challenge of producing a faithful reproduction, practitioners must be critical in their use of this approach. Modern safety and engineering standards make retaining features such as width and railing design only achievable through design exceptions and buy-in from all stakeholders. It is important at the start of a project to determine the likelihood and achievability of acquiring multiple design exceptions.</a:t>
            </a:r>
            <a:endParaRPr lang="en-US" dirty="0"/>
          </a:p>
        </p:txBody>
      </p:sp>
      <p:sp>
        <p:nvSpPr>
          <p:cNvPr id="4" name="Slide Number Placeholder 3"/>
          <p:cNvSpPr>
            <a:spLocks noGrp="1"/>
          </p:cNvSpPr>
          <p:nvPr>
            <p:ph type="sldNum" sz="quarter" idx="5"/>
          </p:nvPr>
        </p:nvSpPr>
        <p:spPr/>
        <p:txBody>
          <a:bodyPr/>
          <a:lstStyle/>
          <a:p>
            <a:fld id="{B1265AE3-50E7-4380-BD67-DB24EA0C0B53}" type="slidenum">
              <a:rPr lang="en-US" smtClean="0"/>
              <a:t>26</a:t>
            </a:fld>
            <a:endParaRPr lang="en-US"/>
          </a:p>
        </p:txBody>
      </p:sp>
    </p:spTree>
    <p:extLst>
      <p:ext uri="{BB962C8B-B14F-4D97-AF65-F5344CB8AC3E}">
        <p14:creationId xmlns:p14="http://schemas.microsoft.com/office/powerpoint/2010/main" val="32998926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Rosedale Road Bridge, Princeton, NJ.</a:t>
            </a:r>
          </a:p>
          <a:p>
            <a:endParaRPr lang="en-US" dirty="0"/>
          </a:p>
          <a:p>
            <a:pPr marL="171450" indent="-171450">
              <a:buFont typeface="Arial" panose="020B0604020202020204" pitchFamily="34" charset="0"/>
              <a:buChar char="•"/>
            </a:pPr>
            <a:r>
              <a:rPr lang="en-US" sz="1200" kern="1200" dirty="0">
                <a:solidFill>
                  <a:schemeClr val="tx1"/>
                </a:solidFill>
                <a:effectLst/>
                <a:latin typeface="+mn-lt"/>
                <a:ea typeface="+mn-ea"/>
                <a:cs typeface="+mn-cs"/>
              </a:rPr>
              <a:t>Decisions were guided by a desire for a resemblance to the original structure while meeting current safety and structural requirements (IH engineers).</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resulting replacement bridge consists of a replica of the previous structure, with the incorporation of current structural requirements and safety standards.</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Design sensitivity was successfully achieved through the appropriate reuse of salvaged materials and replication of the historic design. Because this bridge was located adjacent to a historic district and not in a district, the design did not have to follow SOI Standards. Design considerations therefore fell to AASHTO recommendations, which suggest that a replication is appropriate when the bridge is integral to the character of the surrounding area and the replication is a faithful reproduction. The aesthetics of the original Rosedale Road bridge, including the stone and limestone caps, were integral to the character of the surrounding area, and thus replication was appropriate to retain the character of the area. Modern technology is evident in the structural design, which differentiates the new bridge from the old, in accordance with the SOI Standards.</a:t>
            </a:r>
          </a:p>
          <a:p>
            <a:endParaRPr lang="en-US" dirty="0"/>
          </a:p>
          <a:p>
            <a:r>
              <a:rPr lang="en-US" b="1" dirty="0"/>
              <a:t>Cedar Bridge, Madison County, IA.</a:t>
            </a:r>
          </a:p>
          <a:p>
            <a:endParaRPr lang="en-US" dirty="0"/>
          </a:p>
          <a:p>
            <a:pPr marL="171450" indent="-171450">
              <a:buFont typeface="Arial" panose="020B0604020202020204" pitchFamily="34" charset="0"/>
              <a:buChar char="•"/>
            </a:pPr>
            <a:r>
              <a:rPr lang="en-US" dirty="0"/>
              <a:t>The Cedar covered bridge was replaced in 2019 after it was destroyed by arson. The previous bridge had also been a replica of the original bridge, shown in the HAER drawings on the slide. In keeping with that tradition, the county again used the original drawings to replicate the historic covered bridge in the new design.</a:t>
            </a:r>
          </a:p>
        </p:txBody>
      </p:sp>
      <p:sp>
        <p:nvSpPr>
          <p:cNvPr id="4" name="Slide Number Placeholder 3"/>
          <p:cNvSpPr>
            <a:spLocks noGrp="1"/>
          </p:cNvSpPr>
          <p:nvPr>
            <p:ph type="sldNum" sz="quarter" idx="5"/>
          </p:nvPr>
        </p:nvSpPr>
        <p:spPr/>
        <p:txBody>
          <a:bodyPr/>
          <a:lstStyle/>
          <a:p>
            <a:fld id="{B1265AE3-50E7-4380-BD67-DB24EA0C0B53}" type="slidenum">
              <a:rPr lang="en-US" smtClean="0"/>
              <a:t>27</a:t>
            </a:fld>
            <a:endParaRPr lang="en-US"/>
          </a:p>
        </p:txBody>
      </p:sp>
    </p:spTree>
    <p:extLst>
      <p:ext uri="{BB962C8B-B14F-4D97-AF65-F5344CB8AC3E}">
        <p14:creationId xmlns:p14="http://schemas.microsoft.com/office/powerpoint/2010/main" val="10534711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Previous Bridge approach to CSD/S draws design influence from previous iterations of the bridge. The existing bridge, at the time of replacement, is not always the original bridge. One or more bridges may have existed at the location and in this approach are a source of design inspiration.</a:t>
            </a: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approach uses historical research to accurately determine which type or types of bridges were previously constructed at the location.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Through evaluation of the historic context and public input, organizations may find value in referring to an older design. This approach does not, however, call for an exact replication of a historic design and is likely to require design exceptions.</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Public input is a large part of this approach. It is often the values a local community associates with a past bridge that inspires returning to a specific tradition. Value may be associated with particular bridges, for example, as a place of meeting, entrance to a neighborhood, or related to community tradition, potentially establishing associations or a sense of feeling not experienced by or accessible to CSD/S practitioners. </a:t>
            </a:r>
          </a:p>
          <a:p>
            <a:endParaRPr lang="en-US" dirty="0"/>
          </a:p>
        </p:txBody>
      </p:sp>
      <p:sp>
        <p:nvSpPr>
          <p:cNvPr id="4" name="Slide Number Placeholder 3"/>
          <p:cNvSpPr>
            <a:spLocks noGrp="1"/>
          </p:cNvSpPr>
          <p:nvPr>
            <p:ph type="sldNum" sz="quarter" idx="5"/>
          </p:nvPr>
        </p:nvSpPr>
        <p:spPr/>
        <p:txBody>
          <a:bodyPr/>
          <a:lstStyle/>
          <a:p>
            <a:fld id="{B1265AE3-50E7-4380-BD67-DB24EA0C0B53}" type="slidenum">
              <a:rPr lang="en-US" smtClean="0"/>
              <a:t>28</a:t>
            </a:fld>
            <a:endParaRPr lang="en-US"/>
          </a:p>
        </p:txBody>
      </p:sp>
    </p:spTree>
    <p:extLst>
      <p:ext uri="{BB962C8B-B14F-4D97-AF65-F5344CB8AC3E}">
        <p14:creationId xmlns:p14="http://schemas.microsoft.com/office/powerpoint/2010/main" val="38493977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dirty="0">
                <a:latin typeface="Times New Roman" panose="02020603050405020304" pitchFamily="18" charset="0"/>
                <a:cs typeface="Times New Roman" panose="02020603050405020304" pitchFamily="18" charset="0"/>
              </a:rPr>
              <a:t>Stoney Creek Mill Bridge, Oakland County, Michigan </a:t>
            </a:r>
          </a:p>
          <a:p>
            <a:endParaRPr lang="en-US" sz="1200" i="1" dirty="0">
              <a:latin typeface="Times New Roman" panose="02020603050405020304" pitchFamily="18" charset="0"/>
              <a:cs typeface="Times New Roman" panose="02020603050405020304" pitchFamily="18" charset="0"/>
            </a:endParaRPr>
          </a:p>
          <a:p>
            <a:r>
              <a:rPr lang="en-US" dirty="0"/>
              <a:t>This standard railing design, while not exact, was similar to the original railing on this bridge which had been removed several years prior to the replacement project. In effect, the previous original railing design (pictured top right) provided design inspiration, manifested in the use of a similar historic design.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latin typeface="Times New Roman" panose="02020603050405020304" pitchFamily="18" charset="0"/>
                <a:cs typeface="Times New Roman" panose="02020603050405020304" pitchFamily="18" charset="0"/>
              </a:rPr>
              <a:t>In this example, a previous iteration of the bridge railing (top left) inspired the use of original plans for the Michigan State Highway Department R4 standard railing (top right). The County salvaged an existing R4 railing and installed it on the replacement bridge (bottom right), reminiscent of the previous metal railing, removed several years prior. (Images courtesy of the Oakland County Road Commission (left), courtesy of the City of Rochester Hills Museum (top right), and WSP (bottom right).</a:t>
            </a:r>
          </a:p>
          <a:p>
            <a:endParaRPr lang="en-US" dirty="0"/>
          </a:p>
        </p:txBody>
      </p:sp>
      <p:sp>
        <p:nvSpPr>
          <p:cNvPr id="4" name="Slide Number Placeholder 3"/>
          <p:cNvSpPr>
            <a:spLocks noGrp="1"/>
          </p:cNvSpPr>
          <p:nvPr>
            <p:ph type="sldNum" sz="quarter" idx="5"/>
          </p:nvPr>
        </p:nvSpPr>
        <p:spPr/>
        <p:txBody>
          <a:bodyPr/>
          <a:lstStyle/>
          <a:p>
            <a:fld id="{B1265AE3-50E7-4380-BD67-DB24EA0C0B53}" type="slidenum">
              <a:rPr lang="en-US" smtClean="0"/>
              <a:t>29</a:t>
            </a:fld>
            <a:endParaRPr lang="en-US"/>
          </a:p>
        </p:txBody>
      </p:sp>
    </p:spTree>
    <p:extLst>
      <p:ext uri="{BB962C8B-B14F-4D97-AF65-F5344CB8AC3E}">
        <p14:creationId xmlns:p14="http://schemas.microsoft.com/office/powerpoint/2010/main" val="8208176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stakeholder-driven approach to CSD/S is centered on the public involvement process and uses stakeholder input as a driving factor in proposed design elements.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does not mean the public designs the entire bridge but rather that specific features, such as rail type, form liner finish, or factors of </a:t>
            </a:r>
            <a:r>
              <a:rPr lang="en-US" sz="1200" kern="1200" dirty="0" err="1">
                <a:solidFill>
                  <a:schemeClr val="tx1"/>
                </a:solidFill>
                <a:effectLst/>
                <a:latin typeface="+mn-lt"/>
                <a:ea typeface="+mn-ea"/>
                <a:cs typeface="+mn-cs"/>
              </a:rPr>
              <a:t>multimodalism</a:t>
            </a:r>
            <a:r>
              <a:rPr lang="en-US" sz="1200" kern="1200" dirty="0">
                <a:solidFill>
                  <a:schemeClr val="tx1"/>
                </a:solidFill>
                <a:effectLst/>
                <a:latin typeface="+mn-lt"/>
                <a:ea typeface="+mn-ea"/>
                <a:cs typeface="+mn-cs"/>
              </a:rPr>
              <a:t>, are choices posed to stakeholders for a vote or opinion.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Additionally, taking polls and collecting questionnaires is particularly helpful in learning the, sometimes unspoken, opinions of the public. </a:t>
            </a:r>
            <a:endParaRPr lang="en-US" dirty="0"/>
          </a:p>
        </p:txBody>
      </p:sp>
      <p:sp>
        <p:nvSpPr>
          <p:cNvPr id="4" name="Slide Number Placeholder 3"/>
          <p:cNvSpPr>
            <a:spLocks noGrp="1"/>
          </p:cNvSpPr>
          <p:nvPr>
            <p:ph type="sldNum" sz="quarter" idx="5"/>
          </p:nvPr>
        </p:nvSpPr>
        <p:spPr/>
        <p:txBody>
          <a:bodyPr/>
          <a:lstStyle/>
          <a:p>
            <a:fld id="{B1265AE3-50E7-4380-BD67-DB24EA0C0B53}" type="slidenum">
              <a:rPr lang="en-US" smtClean="0"/>
              <a:t>30</a:t>
            </a:fld>
            <a:endParaRPr lang="en-US"/>
          </a:p>
        </p:txBody>
      </p:sp>
    </p:spTree>
    <p:extLst>
      <p:ext uri="{BB962C8B-B14F-4D97-AF65-F5344CB8AC3E}">
        <p14:creationId xmlns:p14="http://schemas.microsoft.com/office/powerpoint/2010/main" val="1918607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265AE3-50E7-4380-BD67-DB24EA0C0B53}" type="slidenum">
              <a:rPr lang="en-US" smtClean="0"/>
              <a:t>4</a:t>
            </a:fld>
            <a:endParaRPr lang="en-US"/>
          </a:p>
        </p:txBody>
      </p:sp>
    </p:spTree>
    <p:extLst>
      <p:ext uri="{BB962C8B-B14F-4D97-AF65-F5344CB8AC3E}">
        <p14:creationId xmlns:p14="http://schemas.microsoft.com/office/powerpoint/2010/main" val="34031984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Stinesville Road Bridge, Monroe County, Indiana.</a:t>
            </a:r>
          </a:p>
          <a:p>
            <a:endParaRPr lang="en-US" dirty="0"/>
          </a:p>
          <a:p>
            <a:r>
              <a:rPr lang="en-US" sz="1200" kern="1200" dirty="0">
                <a:solidFill>
                  <a:schemeClr val="tx1"/>
                </a:solidFill>
                <a:effectLst/>
                <a:latin typeface="+mn-lt"/>
                <a:ea typeface="+mn-ea"/>
                <a:cs typeface="+mn-cs"/>
              </a:rPr>
              <a:t>The Stinesville Road Bridge is a gateway bridge to a small town surrounded by a mix of agricultural fields and forested area. The town side of the bridge enters an urban setting while the opposite end enters a rural setting. The bridge was not individually eligible for the National Register and is located on the boundary of a historic district. The town of Stinesville is significance for its associations with limestone quarrying and milling.</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stipulated by the State Historic Preservation Office, designing engineers achieved compatibility primarily through the use of a decorative concrete façade on a new retaining wall that mimics the look of natural limestone, a prominent material in the historic district.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public was highly influential in the resulting design. During public meetings, project staff presented the public with overall design options and aerial images of the project area, to which the public responded that they were interested in a signature gateway bridge and not a conventional everyday design.</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1265AE3-50E7-4380-BD67-DB24EA0C0B53}" type="slidenum">
              <a:rPr lang="en-US" smtClean="0"/>
              <a:t>31</a:t>
            </a:fld>
            <a:endParaRPr lang="en-US"/>
          </a:p>
        </p:txBody>
      </p:sp>
    </p:spTree>
    <p:extLst>
      <p:ext uri="{BB962C8B-B14F-4D97-AF65-F5344CB8AC3E}">
        <p14:creationId xmlns:p14="http://schemas.microsoft.com/office/powerpoint/2010/main" val="37137435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design/safety-driven approach to CSD/S stems from the necessity of a replacement design to address design and safety issues of the existing bridge.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Critical safety hazards and substandard features will spark that necessity, and solutions to those problems will be prioritized above public input and aesthetic treatments.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Additionally, the replacement is often expedited to a rapid bridge replacement. The project team must still be able to accommodate CSD principles of public involvement and design compatibility within the expedited timeline.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Design decisions are based on how to eliminate safety issues, such as overtopping during flood events and substandard railing heights and road width causing increased traffic accidents, by use of creative hydraulic and geometric solutions. Aesthetic treatments are limited to only what is necessary to achieve compatibility with the surroundings, if used at all.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public involvement process often takes the approach of a delayed presentation of a preferred design rather than an open-ended initial meeting seeking public input on design.</a:t>
            </a:r>
          </a:p>
          <a:p>
            <a:endParaRPr lang="en-US" dirty="0"/>
          </a:p>
        </p:txBody>
      </p:sp>
      <p:sp>
        <p:nvSpPr>
          <p:cNvPr id="4" name="Slide Number Placeholder 3"/>
          <p:cNvSpPr>
            <a:spLocks noGrp="1"/>
          </p:cNvSpPr>
          <p:nvPr>
            <p:ph type="sldNum" sz="quarter" idx="5"/>
          </p:nvPr>
        </p:nvSpPr>
        <p:spPr/>
        <p:txBody>
          <a:bodyPr/>
          <a:lstStyle/>
          <a:p>
            <a:fld id="{B1265AE3-50E7-4380-BD67-DB24EA0C0B53}" type="slidenum">
              <a:rPr lang="en-US" smtClean="0"/>
              <a:t>32</a:t>
            </a:fld>
            <a:endParaRPr lang="en-US"/>
          </a:p>
        </p:txBody>
      </p:sp>
    </p:spTree>
    <p:extLst>
      <p:ext uri="{BB962C8B-B14F-4D97-AF65-F5344CB8AC3E}">
        <p14:creationId xmlns:p14="http://schemas.microsoft.com/office/powerpoint/2010/main" val="39015976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Route 206 Flood Channel Bridge, Princeton, NJ</a:t>
            </a:r>
          </a:p>
          <a:p>
            <a:endParaRPr lang="en-US" b="1" dirty="0"/>
          </a:p>
          <a:p>
            <a:r>
              <a:rPr lang="en-US" dirty="0"/>
              <a:t>A smooth underside of the bridge deck beams reduces snagging and build of a debris during high water events. </a:t>
            </a:r>
          </a:p>
        </p:txBody>
      </p:sp>
      <p:sp>
        <p:nvSpPr>
          <p:cNvPr id="4" name="Slide Number Placeholder 3"/>
          <p:cNvSpPr>
            <a:spLocks noGrp="1"/>
          </p:cNvSpPr>
          <p:nvPr>
            <p:ph type="sldNum" sz="quarter" idx="5"/>
          </p:nvPr>
        </p:nvSpPr>
        <p:spPr/>
        <p:txBody>
          <a:bodyPr/>
          <a:lstStyle/>
          <a:p>
            <a:fld id="{B1265AE3-50E7-4380-BD67-DB24EA0C0B53}" type="slidenum">
              <a:rPr lang="en-US" smtClean="0"/>
              <a:t>33</a:t>
            </a:fld>
            <a:endParaRPr lang="en-US"/>
          </a:p>
        </p:txBody>
      </p:sp>
    </p:spTree>
    <p:extLst>
      <p:ext uri="{BB962C8B-B14F-4D97-AF65-F5344CB8AC3E}">
        <p14:creationId xmlns:p14="http://schemas.microsoft.com/office/powerpoint/2010/main" val="41649388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Morgan’s Ford Bridge, Warren County, Virginia</a:t>
            </a:r>
          </a:p>
          <a:p>
            <a:endParaRPr lang="en-US" dirty="0"/>
          </a:p>
          <a:p>
            <a:r>
              <a:rPr lang="en-US" dirty="0"/>
              <a:t>The replacement design for Morgan’s Ford bridge in Warren County, Virginia was driven by the clear safety issues of the low-water structure. Flooding events consistently caused overtopping making the bridge impassable 60 days out of the year and resulted in several deaths prior to replacement.</a:t>
            </a:r>
          </a:p>
          <a:p>
            <a:endParaRPr lang="en-US" dirty="0"/>
          </a:p>
          <a:p>
            <a:r>
              <a:rPr lang="en-US" sz="1200" kern="1200" dirty="0">
                <a:solidFill>
                  <a:schemeClr val="tx1"/>
                </a:solidFill>
                <a:effectLst/>
                <a:latin typeface="+mn-lt"/>
                <a:ea typeface="+mn-ea"/>
                <a:cs typeface="+mn-cs"/>
              </a:rPr>
              <a:t>VDOT designed a heightened superstructure composed of box beams side by side to create a smooth bottom to more effectively pass debris running under the bridge.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 safety as a number one priority, two design goals guided the design process. The first goal was to elevate the bridge so as to reduce overtopping events, but avoid excessively lengthening the bridge, which would increase costs and complicate the design. Secondly, considerable time was spent on the railing design from a safety perspective as well as an aesthetics perspective. The railing had to be high enough to safely contain vehicles on the bridge and be visually compatible with the location. </a:t>
            </a:r>
          </a:p>
          <a:p>
            <a:endParaRPr lang="en-US" dirty="0"/>
          </a:p>
          <a:p>
            <a:r>
              <a:rPr lang="en-US" sz="1200" kern="1200" dirty="0">
                <a:solidFill>
                  <a:schemeClr val="tx1"/>
                </a:solidFill>
                <a:effectLst/>
                <a:latin typeface="+mn-lt"/>
                <a:ea typeface="+mn-ea"/>
                <a:cs typeface="+mn-cs"/>
              </a:rPr>
              <a:t>VDOT consultation with NPS directed the project team to use the Caltrans Concrete Barrier Type 80, which was considered sympathetic to the historic district, yet sturdy enough to withstand beating from water.</a:t>
            </a:r>
            <a:endParaRPr lang="en-US" dirty="0"/>
          </a:p>
        </p:txBody>
      </p:sp>
      <p:sp>
        <p:nvSpPr>
          <p:cNvPr id="4" name="Slide Number Placeholder 3"/>
          <p:cNvSpPr>
            <a:spLocks noGrp="1"/>
          </p:cNvSpPr>
          <p:nvPr>
            <p:ph type="sldNum" sz="quarter" idx="5"/>
          </p:nvPr>
        </p:nvSpPr>
        <p:spPr/>
        <p:txBody>
          <a:bodyPr/>
          <a:lstStyle/>
          <a:p>
            <a:fld id="{B1265AE3-50E7-4380-BD67-DB24EA0C0B53}" type="slidenum">
              <a:rPr lang="en-US" smtClean="0"/>
              <a:t>34</a:t>
            </a:fld>
            <a:endParaRPr lang="en-US"/>
          </a:p>
        </p:txBody>
      </p:sp>
    </p:spTree>
    <p:extLst>
      <p:ext uri="{BB962C8B-B14F-4D97-AF65-F5344CB8AC3E}">
        <p14:creationId xmlns:p14="http://schemas.microsoft.com/office/powerpoint/2010/main" val="32483228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USER: This chapter dives deeper into the design and historic preservation principles that frame the actual design of a replacement bridge in a rural historic district. Whatever CSD/S approach is chosen, this section can be used to educate stakeholders on the design process and the options that are available for a replacement bridge. </a:t>
            </a:r>
          </a:p>
          <a:p>
            <a:endParaRPr lang="en-US" dirty="0"/>
          </a:p>
          <a:p>
            <a:r>
              <a:rPr lang="en-US" dirty="0"/>
              <a:t>Image Courtesy of Virginia DOT</a:t>
            </a:r>
          </a:p>
        </p:txBody>
      </p:sp>
      <p:sp>
        <p:nvSpPr>
          <p:cNvPr id="4" name="Slide Number Placeholder 3"/>
          <p:cNvSpPr>
            <a:spLocks noGrp="1"/>
          </p:cNvSpPr>
          <p:nvPr>
            <p:ph type="sldNum" sz="quarter" idx="5"/>
          </p:nvPr>
        </p:nvSpPr>
        <p:spPr/>
        <p:txBody>
          <a:bodyPr/>
          <a:lstStyle/>
          <a:p>
            <a:fld id="{B1265AE3-50E7-4380-BD67-DB24EA0C0B53}" type="slidenum">
              <a:rPr lang="en-US" smtClean="0"/>
              <a:t>35</a:t>
            </a:fld>
            <a:endParaRPr lang="en-US"/>
          </a:p>
        </p:txBody>
      </p:sp>
    </p:spTree>
    <p:extLst>
      <p:ext uri="{BB962C8B-B14F-4D97-AF65-F5344CB8AC3E}">
        <p14:creationId xmlns:p14="http://schemas.microsoft.com/office/powerpoint/2010/main" val="5965319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265AE3-50E7-4380-BD67-DB24EA0C0B53}" type="slidenum">
              <a:rPr lang="en-US" smtClean="0"/>
              <a:t>36</a:t>
            </a:fld>
            <a:endParaRPr lang="en-US"/>
          </a:p>
        </p:txBody>
      </p:sp>
    </p:spTree>
    <p:extLst>
      <p:ext uri="{BB962C8B-B14F-4D97-AF65-F5344CB8AC3E}">
        <p14:creationId xmlns:p14="http://schemas.microsoft.com/office/powerpoint/2010/main" val="19803561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Following the SOI Standards, the new bridge would be expected not to have decorative elements that echo the former bridge by use of skirts and form liners unless it was differentiated enough to be clearly modern. In addition, disguising the structural technology of the new bridge with features that represent historical bridge types should be avoided. Use the source of historical significance as influence for the replacement design.</a:t>
            </a:r>
          </a:p>
          <a:p>
            <a:endParaRPr lang="en-US" dirty="0"/>
          </a:p>
        </p:txBody>
      </p:sp>
      <p:sp>
        <p:nvSpPr>
          <p:cNvPr id="4" name="Slide Number Placeholder 3"/>
          <p:cNvSpPr>
            <a:spLocks noGrp="1"/>
          </p:cNvSpPr>
          <p:nvPr>
            <p:ph type="sldNum" sz="quarter" idx="5"/>
          </p:nvPr>
        </p:nvSpPr>
        <p:spPr/>
        <p:txBody>
          <a:bodyPr/>
          <a:lstStyle/>
          <a:p>
            <a:fld id="{B1265AE3-50E7-4380-BD67-DB24EA0C0B53}" type="slidenum">
              <a:rPr lang="en-US" smtClean="0"/>
              <a:t>37</a:t>
            </a:fld>
            <a:endParaRPr lang="en-US"/>
          </a:p>
        </p:txBody>
      </p:sp>
    </p:spTree>
    <p:extLst>
      <p:ext uri="{BB962C8B-B14F-4D97-AF65-F5344CB8AC3E}">
        <p14:creationId xmlns:p14="http://schemas.microsoft.com/office/powerpoint/2010/main" val="10424124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Stakeholders frequently influence the aesthetic design of a bridge. CSD/S calls for increased stakeholder involvement to reflect the values they place on a bridge in its design. However, not every design aspect of a bridge can be dictated by stakeholders because not every element is flexible in design. For a workhorse bridge there is little control over vertical and horizontal geometry (e.g., how high the bridge is) because geometry is usually dictated by the existing highway layout. Other design considerations with limited flexibility include superstructure type, pier placement, abutment placement, and superstructure shape. </a:t>
            </a:r>
            <a:endParaRPr lang="en-US" dirty="0"/>
          </a:p>
        </p:txBody>
      </p:sp>
      <p:sp>
        <p:nvSpPr>
          <p:cNvPr id="4" name="Slide Number Placeholder 3"/>
          <p:cNvSpPr>
            <a:spLocks noGrp="1"/>
          </p:cNvSpPr>
          <p:nvPr>
            <p:ph type="sldNum" sz="quarter" idx="5"/>
          </p:nvPr>
        </p:nvSpPr>
        <p:spPr/>
        <p:txBody>
          <a:bodyPr/>
          <a:lstStyle/>
          <a:p>
            <a:fld id="{B1265AE3-50E7-4380-BD67-DB24EA0C0B53}" type="slidenum">
              <a:rPr lang="en-US" smtClean="0"/>
              <a:t>38</a:t>
            </a:fld>
            <a:endParaRPr lang="en-US"/>
          </a:p>
        </p:txBody>
      </p:sp>
    </p:spTree>
    <p:extLst>
      <p:ext uri="{BB962C8B-B14F-4D97-AF65-F5344CB8AC3E}">
        <p14:creationId xmlns:p14="http://schemas.microsoft.com/office/powerpoint/2010/main" val="32574174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Pier shape, abutment shape, parapet and railing details, colors and textures, and ornamentation are the more flexible considerations, potentially more compatible with stakeholder desires. </a:t>
            </a:r>
            <a:endParaRPr lang="en-US" dirty="0"/>
          </a:p>
          <a:p>
            <a:endParaRPr lang="en-US" dirty="0"/>
          </a:p>
          <a:p>
            <a:r>
              <a:rPr lang="en-US" dirty="0"/>
              <a:t>Source:</a:t>
            </a:r>
          </a:p>
          <a:p>
            <a:r>
              <a:rPr lang="en-US" dirty="0"/>
              <a:t>Ohio DOT (Bridge Inventory): </a:t>
            </a:r>
            <a:r>
              <a:rPr lang="pt-BR" dirty="0"/>
              <a:t>Muskingum Co._SR 83 (#6004059)</a:t>
            </a:r>
            <a:endParaRPr lang="en-US" dirty="0"/>
          </a:p>
        </p:txBody>
      </p:sp>
      <p:sp>
        <p:nvSpPr>
          <p:cNvPr id="4" name="Slide Number Placeholder 3"/>
          <p:cNvSpPr>
            <a:spLocks noGrp="1"/>
          </p:cNvSpPr>
          <p:nvPr>
            <p:ph type="sldNum" sz="quarter" idx="5"/>
          </p:nvPr>
        </p:nvSpPr>
        <p:spPr/>
        <p:txBody>
          <a:bodyPr/>
          <a:lstStyle/>
          <a:p>
            <a:fld id="{B1265AE3-50E7-4380-BD67-DB24EA0C0B53}" type="slidenum">
              <a:rPr lang="en-US" smtClean="0"/>
              <a:t>39</a:t>
            </a:fld>
            <a:endParaRPr lang="en-US"/>
          </a:p>
        </p:txBody>
      </p:sp>
    </p:spTree>
    <p:extLst>
      <p:ext uri="{BB962C8B-B14F-4D97-AF65-F5344CB8AC3E}">
        <p14:creationId xmlns:p14="http://schemas.microsoft.com/office/powerpoint/2010/main" val="5714849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http://www.highwaysafety.net/sbwoodrail.htm</a:t>
            </a:r>
            <a:endParaRPr lang="en-US" dirty="0"/>
          </a:p>
        </p:txBody>
      </p:sp>
      <p:sp>
        <p:nvSpPr>
          <p:cNvPr id="4" name="Slide Number Placeholder 3"/>
          <p:cNvSpPr>
            <a:spLocks noGrp="1"/>
          </p:cNvSpPr>
          <p:nvPr>
            <p:ph type="sldNum" sz="quarter" idx="5"/>
          </p:nvPr>
        </p:nvSpPr>
        <p:spPr/>
        <p:txBody>
          <a:bodyPr/>
          <a:lstStyle/>
          <a:p>
            <a:fld id="{B1265AE3-50E7-4380-BD67-DB24EA0C0B53}" type="slidenum">
              <a:rPr lang="en-US" smtClean="0"/>
              <a:t>41</a:t>
            </a:fld>
            <a:endParaRPr lang="en-US"/>
          </a:p>
        </p:txBody>
      </p:sp>
    </p:spTree>
    <p:extLst>
      <p:ext uri="{BB962C8B-B14F-4D97-AF65-F5344CB8AC3E}">
        <p14:creationId xmlns:p14="http://schemas.microsoft.com/office/powerpoint/2010/main" val="2824451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265AE3-50E7-4380-BD67-DB24EA0C0B53}" type="slidenum">
              <a:rPr lang="en-US" smtClean="0"/>
              <a:t>5</a:t>
            </a:fld>
            <a:endParaRPr lang="en-US"/>
          </a:p>
        </p:txBody>
      </p:sp>
    </p:spTree>
    <p:extLst>
      <p:ext uri="{BB962C8B-B14F-4D97-AF65-F5344CB8AC3E}">
        <p14:creationId xmlns:p14="http://schemas.microsoft.com/office/powerpoint/2010/main" val="20893677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265AE3-50E7-4380-BD67-DB24EA0C0B53}" type="slidenum">
              <a:rPr lang="en-US" smtClean="0"/>
              <a:t>42</a:t>
            </a:fld>
            <a:endParaRPr lang="en-US"/>
          </a:p>
        </p:txBody>
      </p:sp>
    </p:spTree>
    <p:extLst>
      <p:ext uri="{BB962C8B-B14F-4D97-AF65-F5344CB8AC3E}">
        <p14:creationId xmlns:p14="http://schemas.microsoft.com/office/powerpoint/2010/main" val="37923403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Courtesy of Virginia DOT</a:t>
            </a:r>
          </a:p>
        </p:txBody>
      </p:sp>
      <p:sp>
        <p:nvSpPr>
          <p:cNvPr id="4" name="Slide Number Placeholder 3"/>
          <p:cNvSpPr>
            <a:spLocks noGrp="1"/>
          </p:cNvSpPr>
          <p:nvPr>
            <p:ph type="sldNum" sz="quarter" idx="5"/>
          </p:nvPr>
        </p:nvSpPr>
        <p:spPr/>
        <p:txBody>
          <a:bodyPr/>
          <a:lstStyle/>
          <a:p>
            <a:fld id="{B1265AE3-50E7-4380-BD67-DB24EA0C0B53}" type="slidenum">
              <a:rPr lang="en-US" smtClean="0"/>
              <a:t>43</a:t>
            </a:fld>
            <a:endParaRPr lang="en-US"/>
          </a:p>
        </p:txBody>
      </p:sp>
    </p:spTree>
    <p:extLst>
      <p:ext uri="{BB962C8B-B14F-4D97-AF65-F5344CB8AC3E}">
        <p14:creationId xmlns:p14="http://schemas.microsoft.com/office/powerpoint/2010/main" val="459961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Bridge type principally refers to form. Other elements, such as material, span type, and connection method, also contribute to bridge type and can place a bridge into a more specific subtype.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Bridge type, as well as other substantial design aspects such as form and shape, holds significantly more weight in design compatibility within a historic context than applied ornamentation or smaller-scale design elements (Simon 2006:126).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Most often in a rural setting, substructures are composed of stone or concrete, or both (Beckerman 2019a). Does the type reflect local vernacular forms built with local materials, or does the type reflect a state standard design built with materials acquired or manufactured elsewhere? Does the superstructure type reflect the functionality of the bridge? The superstructure type may allow only passenger vehicle use or it may lend to use by agricultural machinery or delivery of goods. A standard design superstructure may reflect a statewide or regional pattern of design and character in rural areas.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b="1" kern="1200" dirty="0">
                <a:solidFill>
                  <a:schemeClr val="tx1"/>
                </a:solidFill>
                <a:effectLst/>
                <a:latin typeface="+mn-lt"/>
                <a:ea typeface="+mn-ea"/>
                <a:cs typeface="+mn-cs"/>
              </a:rPr>
              <a:t>Suggested Strategies: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Bridge type should be decided as early as possible in the design process. An incompatible bridge type cannot be overcome by ornamentation during the final design stages.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Replace the existing bridge with a structure of similar type to existing, or consider drawing from the dominant structure types in the immediate area.</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Workhorse bridges were designed in line with design standards and specifications that were in effect at the time of its construction; a replacement bridge designed in line with modern design standards and specifications of the same or similar bridge type is often compatible.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Workhorse bridges are characteristically subdued in their setting; a statement or signature bridge is likely not a compatible replacement.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Maintain structural design accuracy and suitability through appropriate choice of material and connection method (e.g., a concrete beam bridge is not suited for stone facing because a concrete beam bridge would never be constructed of stone).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Choose materials appropriate to the context of surrounding area (e.g., proposing a red brick bridge where stone masonry structures are prominent would be incompatible with the context of the surrounding area) (Maryland DOT 1993:II-7).</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Use regionally available materials when possible (see the Milwaukee Co. example on Honey Creek Parkway Stone Veneer Bridge where local stone was used on the old bridge and the new bridge).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Simulation of historic materials with modern technology is a risk. For example, as the Maryland DOT has described, reproducing fieldstone with cast concrete could significantly detract from appearance (Maryland DOT 2008:II-9). Consider instead reproducing elements of similar size, shape, and proportions to the existing bridge in the new design.</a:t>
            </a:r>
          </a:p>
          <a:p>
            <a:endParaRPr lang="en-US" dirty="0"/>
          </a:p>
        </p:txBody>
      </p:sp>
      <p:sp>
        <p:nvSpPr>
          <p:cNvPr id="4" name="Slide Number Placeholder 3"/>
          <p:cNvSpPr>
            <a:spLocks noGrp="1"/>
          </p:cNvSpPr>
          <p:nvPr>
            <p:ph type="sldNum" sz="quarter" idx="5"/>
          </p:nvPr>
        </p:nvSpPr>
        <p:spPr/>
        <p:txBody>
          <a:bodyPr/>
          <a:lstStyle/>
          <a:p>
            <a:fld id="{B1265AE3-50E7-4380-BD67-DB24EA0C0B53}" type="slidenum">
              <a:rPr lang="en-US" smtClean="0"/>
              <a:t>44</a:t>
            </a:fld>
            <a:endParaRPr lang="en-US"/>
          </a:p>
        </p:txBody>
      </p:sp>
    </p:spTree>
    <p:extLst>
      <p:ext uri="{BB962C8B-B14F-4D97-AF65-F5344CB8AC3E}">
        <p14:creationId xmlns:p14="http://schemas.microsoft.com/office/powerpoint/2010/main" val="37994266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Route 206 Flood Channel Bridge, Princeton, NJ. Replaced in 2018.</a:t>
            </a:r>
          </a:p>
        </p:txBody>
      </p:sp>
      <p:sp>
        <p:nvSpPr>
          <p:cNvPr id="4" name="Slide Number Placeholder 3"/>
          <p:cNvSpPr>
            <a:spLocks noGrp="1"/>
          </p:cNvSpPr>
          <p:nvPr>
            <p:ph type="sldNum" sz="quarter" idx="5"/>
          </p:nvPr>
        </p:nvSpPr>
        <p:spPr/>
        <p:txBody>
          <a:bodyPr/>
          <a:lstStyle/>
          <a:p>
            <a:fld id="{B1265AE3-50E7-4380-BD67-DB24EA0C0B53}" type="slidenum">
              <a:rPr lang="en-US" smtClean="0"/>
              <a:t>45</a:t>
            </a:fld>
            <a:endParaRPr lang="en-US"/>
          </a:p>
        </p:txBody>
      </p:sp>
    </p:spTree>
    <p:extLst>
      <p:ext uri="{BB962C8B-B14F-4D97-AF65-F5344CB8AC3E}">
        <p14:creationId xmlns:p14="http://schemas.microsoft.com/office/powerpoint/2010/main" val="5432476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Texture works to develop surface treatments on various bridge features.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Abutments, wing walls, and retaining walls are often subjects of applied textures, including form liners, stamping, veneers, panels, and acid treatments to achieve a desired visual effect or material representation.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Texture applied as facing can be used to reflect structural capabilities and historic use (Maryland DOT 1993:V-12).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However, similar to the consideration of bridge type and material of construction, textured applications must not logically contradict the structural framework of the new bridge.</a:t>
            </a:r>
          </a:p>
          <a:p>
            <a:endParaRPr lang="en-US" dirty="0"/>
          </a:p>
          <a:p>
            <a:r>
              <a:rPr lang="en-US" b="1" dirty="0"/>
              <a:t>Suggested Strategies:</a:t>
            </a:r>
          </a:p>
          <a:p>
            <a:endParaRPr lang="en-US" dirty="0"/>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Consider which type of stone is local to the area and if it was historically used on similar types of bridges. Fieldstone, brick, and cut stone all can provide texture, as appropriate to the context.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Because substructure elements of workhorse bridges are often largest in scale relative to the surroundings, incorporating texture and repetitive features to these elements can help reduce their scale (Abraham and Showers 2007:35).</a:t>
            </a:r>
          </a:p>
          <a:p>
            <a:endParaRPr lang="en-US" dirty="0"/>
          </a:p>
        </p:txBody>
      </p:sp>
      <p:sp>
        <p:nvSpPr>
          <p:cNvPr id="4" name="Slide Number Placeholder 3"/>
          <p:cNvSpPr>
            <a:spLocks noGrp="1"/>
          </p:cNvSpPr>
          <p:nvPr>
            <p:ph type="sldNum" sz="quarter" idx="5"/>
          </p:nvPr>
        </p:nvSpPr>
        <p:spPr/>
        <p:txBody>
          <a:bodyPr/>
          <a:lstStyle/>
          <a:p>
            <a:fld id="{B1265AE3-50E7-4380-BD67-DB24EA0C0B53}" type="slidenum">
              <a:rPr lang="en-US" smtClean="0"/>
              <a:t>46</a:t>
            </a:fld>
            <a:endParaRPr lang="en-US"/>
          </a:p>
        </p:txBody>
      </p:sp>
    </p:spTree>
    <p:extLst>
      <p:ext uri="{BB962C8B-B14F-4D97-AF65-F5344CB8AC3E}">
        <p14:creationId xmlns:p14="http://schemas.microsoft.com/office/powerpoint/2010/main" val="22330742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West </a:t>
            </a:r>
            <a:r>
              <a:rPr lang="en-US" b="1" dirty="0" err="1"/>
              <a:t>Woodview</a:t>
            </a:r>
            <a:r>
              <a:rPr lang="en-US" b="1" dirty="0"/>
              <a:t> Road Bridge, Chester County, Pennsylvania.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of the main sources of incompatibility in a replacement bridge design is the inappropriate type of stone, or the textural components are exhibited out of scale.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Form liners are a convenient source of texture, useful for mimicking a specific material appearance, and often appealing to the budget as well as public stakeholders; however, there is an inherent risk in the easy application of texture/ornament, which may have nothing to do with the historic context or the previous bridge and can often result in an out of scale or out of context design. </a:t>
            </a:r>
          </a:p>
        </p:txBody>
      </p:sp>
      <p:sp>
        <p:nvSpPr>
          <p:cNvPr id="4" name="Slide Number Placeholder 3"/>
          <p:cNvSpPr>
            <a:spLocks noGrp="1"/>
          </p:cNvSpPr>
          <p:nvPr>
            <p:ph type="sldNum" sz="quarter" idx="5"/>
          </p:nvPr>
        </p:nvSpPr>
        <p:spPr/>
        <p:txBody>
          <a:bodyPr/>
          <a:lstStyle/>
          <a:p>
            <a:fld id="{B1265AE3-50E7-4380-BD67-DB24EA0C0B53}" type="slidenum">
              <a:rPr lang="en-US" smtClean="0"/>
              <a:t>47</a:t>
            </a:fld>
            <a:endParaRPr lang="en-US"/>
          </a:p>
        </p:txBody>
      </p:sp>
    </p:spTree>
    <p:extLst>
      <p:ext uri="{BB962C8B-B14F-4D97-AF65-F5344CB8AC3E}">
        <p14:creationId xmlns:p14="http://schemas.microsoft.com/office/powerpoint/2010/main" val="11953318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Color is a visual design element with the capability of changing perceptions and conveying visual ideas. Color can be achieved, among other methods, through material choice, paint, or stain. Color seen on workhorse bridges in rural historic districts commonly defers to colors in the surrounding landscape. Typically, workhorse bridges will not exhibit contrasting colors so that the bridge remains subdued.</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Suggested Strategies:</a:t>
            </a:r>
          </a:p>
          <a:p>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Use random and natural patterns for bridges within a wooded or other natural background (Stantec 2018:4-8).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Use no more than three colors on one bridge (PennDOT </a:t>
            </a:r>
            <a:r>
              <a:rPr lang="en-US" sz="1200" i="0" kern="1200" dirty="0">
                <a:solidFill>
                  <a:schemeClr val="tx1"/>
                </a:solidFill>
                <a:effectLst/>
                <a:latin typeface="+mn-lt"/>
                <a:ea typeface="+mn-ea"/>
                <a:cs typeface="+mn-cs"/>
              </a:rPr>
              <a:t>2014</a:t>
            </a:r>
            <a:r>
              <a:rPr lang="en-US" sz="1200" kern="1200" dirty="0">
                <a:solidFill>
                  <a:schemeClr val="tx1"/>
                </a:solidFill>
                <a:effectLst/>
                <a:latin typeface="+mn-lt"/>
                <a:ea typeface="+mn-ea"/>
                <a:cs typeface="+mn-cs"/>
              </a:rPr>
              <a:t>:14-4).</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Use color to highlight or disguise certain elements (PennDOT 2014:14-4).</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Consider natural colors of materials to better blend with a rural landscape; weathering steel or natural-tone concrete likely will have a more natural appearance than painted beams.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the bridge is meant to stand out, incorporate more contrast in colors or contrast with the surrounding landscape.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the bridge is a background structure, keep colors simple and subdued but do not match to its surroundings.</a:t>
            </a:r>
          </a:p>
          <a:p>
            <a:endParaRPr lang="en-US" dirty="0"/>
          </a:p>
        </p:txBody>
      </p:sp>
      <p:sp>
        <p:nvSpPr>
          <p:cNvPr id="4" name="Slide Number Placeholder 3"/>
          <p:cNvSpPr>
            <a:spLocks noGrp="1"/>
          </p:cNvSpPr>
          <p:nvPr>
            <p:ph type="sldNum" sz="quarter" idx="5"/>
          </p:nvPr>
        </p:nvSpPr>
        <p:spPr/>
        <p:txBody>
          <a:bodyPr/>
          <a:lstStyle/>
          <a:p>
            <a:fld id="{B1265AE3-50E7-4380-BD67-DB24EA0C0B53}" type="slidenum">
              <a:rPr lang="en-US" smtClean="0"/>
              <a:t>48</a:t>
            </a:fld>
            <a:endParaRPr lang="en-US"/>
          </a:p>
        </p:txBody>
      </p:sp>
    </p:spTree>
    <p:extLst>
      <p:ext uri="{BB962C8B-B14F-4D97-AF65-F5344CB8AC3E}">
        <p14:creationId xmlns:p14="http://schemas.microsoft.com/office/powerpoint/2010/main" val="6184529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latin typeface="Times New Roman" panose="02020603050405020304" pitchFamily="18" charset="0"/>
                <a:cs typeface="Times New Roman" panose="02020603050405020304" pitchFamily="18" charset="0"/>
              </a:rPr>
              <a:t>Be careful to choose a color that does not falsely historicize the new bridge. Colors that may seem historic, may not have had anything to do with the historic bridge.</a:t>
            </a:r>
          </a:p>
          <a:p>
            <a:endParaRPr lang="en-US" i="1"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265AE3-50E7-4380-BD67-DB24EA0C0B53}" type="slidenum">
              <a:rPr lang="en-US" smtClean="0"/>
              <a:t>49</a:t>
            </a:fld>
            <a:endParaRPr lang="en-US"/>
          </a:p>
        </p:txBody>
      </p:sp>
    </p:spTree>
    <p:extLst>
      <p:ext uri="{BB962C8B-B14F-4D97-AF65-F5344CB8AC3E}">
        <p14:creationId xmlns:p14="http://schemas.microsoft.com/office/powerpoint/2010/main" val="33531299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Scale refers to “the size relationship among various features of the structure and between the total structure and its surroundings” (HNTB 1995:2-4). A bridge should not appear out of human scale, which refers to the response a structure has with the human form. If it is too large, a bridge may appear monumental. A bridge should not have a heavy, bulky appearance that dominates a rural environment.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Scale is particularly important in the design of workhorse bridges in a rural historic district. Because these bridges are historic owing to their location within a district boundary and not as individually NRHP-eligible bridges, their relation to the surrounding landscape, built and natural, can be a character-defining feature of the bridge within its historic context. Workhorse bridges were designed to complement their setting and so should a replacement design. Scale becomes a significant aspect in achieving that harmony.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Suggested Strategies: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Retain  sense of scale similar to the existing bridge.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Maintain existing vertical profile so as not to substantially alter the viewsheds to and from the bridge. Obscuring views of any structures or landscape features could change character-defining spatial relationships in the historic district.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Consider the number of columns used (if applicable); too many can have the appearance of a wall and on a shorter span can appear too bulky.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Maintain existing masonry characteristics, if applicable (e.g., size of stone, width of mortar).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Addition of driving lanes will impact bridge scale and should be avoided.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Design bridge with the narrowest possible width under DOT guidance and transportation needs.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1265AE3-50E7-4380-BD67-DB24EA0C0B53}" type="slidenum">
              <a:rPr lang="en-US" smtClean="0"/>
              <a:t>50</a:t>
            </a:fld>
            <a:endParaRPr lang="en-US"/>
          </a:p>
        </p:txBody>
      </p:sp>
    </p:spTree>
    <p:extLst>
      <p:ext uri="{BB962C8B-B14F-4D97-AF65-F5344CB8AC3E}">
        <p14:creationId xmlns:p14="http://schemas.microsoft.com/office/powerpoint/2010/main" val="30722350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1265AE3-50E7-4380-BD67-DB24EA0C0B53}" type="slidenum">
              <a:rPr lang="en-US" smtClean="0"/>
              <a:t>51</a:t>
            </a:fld>
            <a:endParaRPr lang="en-US"/>
          </a:p>
        </p:txBody>
      </p:sp>
    </p:spTree>
    <p:extLst>
      <p:ext uri="{BB962C8B-B14F-4D97-AF65-F5344CB8AC3E}">
        <p14:creationId xmlns:p14="http://schemas.microsoft.com/office/powerpoint/2010/main" val="2203579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USER: This section provides an overview of how to use this idea book, potential approaches to CSD/S solutions and common bridge terminology. </a:t>
            </a:r>
          </a:p>
          <a:p>
            <a:endParaRPr lang="en-US" dirty="0"/>
          </a:p>
          <a:p>
            <a:r>
              <a:rPr lang="en-US" dirty="0"/>
              <a:t>Image Courtesy of WSP</a:t>
            </a:r>
          </a:p>
        </p:txBody>
      </p:sp>
      <p:sp>
        <p:nvSpPr>
          <p:cNvPr id="4" name="Slide Number Placeholder 3"/>
          <p:cNvSpPr>
            <a:spLocks noGrp="1"/>
          </p:cNvSpPr>
          <p:nvPr>
            <p:ph type="sldNum" sz="quarter" idx="5"/>
          </p:nvPr>
        </p:nvSpPr>
        <p:spPr/>
        <p:txBody>
          <a:bodyPr/>
          <a:lstStyle/>
          <a:p>
            <a:fld id="{B1265AE3-50E7-4380-BD67-DB24EA0C0B53}" type="slidenum">
              <a:rPr lang="en-US" smtClean="0"/>
              <a:t>6</a:t>
            </a:fld>
            <a:endParaRPr lang="en-US"/>
          </a:p>
        </p:txBody>
      </p:sp>
    </p:spTree>
    <p:extLst>
      <p:ext uri="{BB962C8B-B14F-4D97-AF65-F5344CB8AC3E}">
        <p14:creationId xmlns:p14="http://schemas.microsoft.com/office/powerpoint/2010/main" val="41556643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Abutments are a major structural element as well as a major design element. Although a load-bearing member of the bridge, abutments are limited to the structural necessities that dictate their general size and placement. However, abutments and their extended wing walls still serve as an opportunity for design flexibility. On short-length workhorse bridges abutments often stand out because of their size in relation to the bridge span; they become a main aspect of the overall image of the bridge. In a rural setting abutments are commonly constructed of local stone or integrated into the natural landscape. When designing abutments, questions frequently arise concerning texture on wing walls and the height of the abutments.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Suggested Strategies</a:t>
            </a:r>
          </a:p>
          <a:p>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Replace existing abutments with those of similar material and form (For example, replace stone masonry abutments with stone veneer applied to cast-in-place concreate) (TxDOT and Mead &amp; Hunt 2018:43).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Consider abutment/wing wall exposure and finish. A shorter exposure may require paved embankments, which are not desirable in a rural setting. More exposure can allow the application of panels chosen for the specific context or increased surface area for color and texture options.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Simulated stone (using form liners) on abutments and wing walls should only be used when there are existing examples on nearby bridges. Using form liners to reproduce a material appearance has a high risk of incompatibility.</a:t>
            </a:r>
          </a:p>
          <a:p>
            <a:endParaRPr lang="en-US" dirty="0"/>
          </a:p>
        </p:txBody>
      </p:sp>
      <p:sp>
        <p:nvSpPr>
          <p:cNvPr id="4" name="Slide Number Placeholder 3"/>
          <p:cNvSpPr>
            <a:spLocks noGrp="1"/>
          </p:cNvSpPr>
          <p:nvPr>
            <p:ph type="sldNum" sz="quarter" idx="5"/>
          </p:nvPr>
        </p:nvSpPr>
        <p:spPr/>
        <p:txBody>
          <a:bodyPr/>
          <a:lstStyle/>
          <a:p>
            <a:fld id="{B1265AE3-50E7-4380-BD67-DB24EA0C0B53}" type="slidenum">
              <a:rPr lang="en-US" smtClean="0"/>
              <a:t>52</a:t>
            </a:fld>
            <a:endParaRPr lang="en-US"/>
          </a:p>
        </p:txBody>
      </p:sp>
    </p:spTree>
    <p:extLst>
      <p:ext uri="{BB962C8B-B14F-4D97-AF65-F5344CB8AC3E}">
        <p14:creationId xmlns:p14="http://schemas.microsoft.com/office/powerpoint/2010/main" val="2293522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a:solidFill>
                  <a:schemeClr val="tx1"/>
                </a:solidFill>
                <a:effectLst/>
                <a:latin typeface="+mn-lt"/>
                <a:ea typeface="+mn-ea"/>
                <a:cs typeface="+mn-cs"/>
              </a:rPr>
              <a:t>Defouri</a:t>
            </a:r>
            <a:r>
              <a:rPr lang="en-US" sz="1200" b="1" kern="1200" dirty="0">
                <a:solidFill>
                  <a:schemeClr val="tx1"/>
                </a:solidFill>
                <a:effectLst/>
                <a:latin typeface="+mn-lt"/>
                <a:ea typeface="+mn-ea"/>
                <a:cs typeface="+mn-cs"/>
              </a:rPr>
              <a:t> Street Bridge, Santa Fe, New Mexico.</a:t>
            </a:r>
          </a:p>
          <a:p>
            <a:endParaRPr lang="en-US" dirty="0"/>
          </a:p>
        </p:txBody>
      </p:sp>
      <p:sp>
        <p:nvSpPr>
          <p:cNvPr id="4" name="Slide Number Placeholder 3"/>
          <p:cNvSpPr>
            <a:spLocks noGrp="1"/>
          </p:cNvSpPr>
          <p:nvPr>
            <p:ph type="sldNum" sz="quarter" idx="5"/>
          </p:nvPr>
        </p:nvSpPr>
        <p:spPr/>
        <p:txBody>
          <a:bodyPr/>
          <a:lstStyle/>
          <a:p>
            <a:fld id="{B1265AE3-50E7-4380-BD67-DB24EA0C0B53}" type="slidenum">
              <a:rPr lang="en-US" smtClean="0"/>
              <a:t>53</a:t>
            </a:fld>
            <a:endParaRPr lang="en-US"/>
          </a:p>
        </p:txBody>
      </p:sp>
    </p:spTree>
    <p:extLst>
      <p:ext uri="{BB962C8B-B14F-4D97-AF65-F5344CB8AC3E}">
        <p14:creationId xmlns:p14="http://schemas.microsoft.com/office/powerpoint/2010/main" val="16600606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Bridge barriers, parapets, and railings carry significant weight in the compatibility of a replacement design. Although the bridge type chosen initially dictates compatibility of scale and function within a historic context, an incompatible rail design can be easily and overtly inconsistent with a historic context.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Provided that the railing meets modern safety standards, it is a common tool for visually relating a new bridge to its historic context and setting.</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Suggested Strategies:</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Railing types should match bridge type. It is “…not acceptable to specify metal lattice traffic railings on an all reinforced concrete unit T beam bridge, which would have had open concrete railings or solid parapets” (KCI and </a:t>
            </a:r>
            <a:r>
              <a:rPr lang="en-US" sz="1200" kern="1200" dirty="0" err="1">
                <a:solidFill>
                  <a:schemeClr val="tx1"/>
                </a:solidFill>
                <a:effectLst/>
                <a:latin typeface="+mn-lt"/>
                <a:ea typeface="+mn-ea"/>
                <a:cs typeface="+mn-cs"/>
              </a:rPr>
              <a:t>TranSystems</a:t>
            </a:r>
            <a:r>
              <a:rPr lang="en-US" sz="1200" kern="1200" dirty="0">
                <a:solidFill>
                  <a:schemeClr val="tx1"/>
                </a:solidFill>
                <a:effectLst/>
                <a:latin typeface="+mn-lt"/>
                <a:ea typeface="+mn-ea"/>
                <a:cs typeface="+mn-cs"/>
              </a:rPr>
              <a:t> 2012:24).</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Reinforced concrete railings made to look historic in design are often successful (see ODOT Stealth Rail design in Chenoweth Creek Bridge Case Study, p. 59).</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Open railings are preferred in settings with scenic views. Metal railings generally maintain views better than solid concrete barriers.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possible, true openings, rather than indentations made to replicate the shape of historic true openings, are preferred (ODOT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Consider points of rail type transitions, specifically the transition between different materials. They should be compatible with each other and the surroundings.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Seek community input and feedback on rail design.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Design innovations such as lower test level rails can be considered for aesthetic reasons” (Ray and Carrigan 2014:95).</a:t>
            </a:r>
          </a:p>
        </p:txBody>
      </p:sp>
      <p:sp>
        <p:nvSpPr>
          <p:cNvPr id="4" name="Slide Number Placeholder 3"/>
          <p:cNvSpPr>
            <a:spLocks noGrp="1"/>
          </p:cNvSpPr>
          <p:nvPr>
            <p:ph type="sldNum" sz="quarter" idx="5"/>
          </p:nvPr>
        </p:nvSpPr>
        <p:spPr/>
        <p:txBody>
          <a:bodyPr/>
          <a:lstStyle/>
          <a:p>
            <a:fld id="{B1265AE3-50E7-4380-BD67-DB24EA0C0B53}" type="slidenum">
              <a:rPr lang="en-US" smtClean="0"/>
              <a:t>54</a:t>
            </a:fld>
            <a:endParaRPr lang="en-US"/>
          </a:p>
        </p:txBody>
      </p:sp>
    </p:spTree>
    <p:extLst>
      <p:ext uri="{BB962C8B-B14F-4D97-AF65-F5344CB8AC3E}">
        <p14:creationId xmlns:p14="http://schemas.microsoft.com/office/powerpoint/2010/main" val="39704647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265AE3-50E7-4380-BD67-DB24EA0C0B53}" type="slidenum">
              <a:rPr lang="en-US" smtClean="0"/>
              <a:t>55</a:t>
            </a:fld>
            <a:endParaRPr lang="en-US"/>
          </a:p>
        </p:txBody>
      </p:sp>
    </p:spTree>
    <p:extLst>
      <p:ext uri="{BB962C8B-B14F-4D97-AF65-F5344CB8AC3E}">
        <p14:creationId xmlns:p14="http://schemas.microsoft.com/office/powerpoint/2010/main" val="22095343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See Chenoweth Creek Bridge Case Study in NCHRP 25-25:Task 118 Practitioners Guide</a:t>
            </a:r>
          </a:p>
        </p:txBody>
      </p:sp>
      <p:sp>
        <p:nvSpPr>
          <p:cNvPr id="4" name="Slide Number Placeholder 3"/>
          <p:cNvSpPr>
            <a:spLocks noGrp="1"/>
          </p:cNvSpPr>
          <p:nvPr>
            <p:ph type="sldNum" sz="quarter" idx="5"/>
          </p:nvPr>
        </p:nvSpPr>
        <p:spPr/>
        <p:txBody>
          <a:bodyPr/>
          <a:lstStyle/>
          <a:p>
            <a:fld id="{B1265AE3-50E7-4380-BD67-DB24EA0C0B53}" type="slidenum">
              <a:rPr lang="en-US" smtClean="0"/>
              <a:t>56</a:t>
            </a:fld>
            <a:endParaRPr lang="en-US"/>
          </a:p>
        </p:txBody>
      </p:sp>
    </p:spTree>
    <p:extLst>
      <p:ext uri="{BB962C8B-B14F-4D97-AF65-F5344CB8AC3E}">
        <p14:creationId xmlns:p14="http://schemas.microsoft.com/office/powerpoint/2010/main" val="14208055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Harrigan Road Bridge, Fallon, Nevada.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1265AE3-50E7-4380-BD67-DB24EA0C0B53}" type="slidenum">
              <a:rPr lang="en-US" smtClean="0"/>
              <a:t>57</a:t>
            </a:fld>
            <a:endParaRPr lang="en-US"/>
          </a:p>
        </p:txBody>
      </p:sp>
    </p:spTree>
    <p:extLst>
      <p:ext uri="{BB962C8B-B14F-4D97-AF65-F5344CB8AC3E}">
        <p14:creationId xmlns:p14="http://schemas.microsoft.com/office/powerpoint/2010/main" val="19763965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See Morgan’s Ford Bridge Case Study in NCHRP 25-25:Task 118 Practitioners Guide</a:t>
            </a:r>
          </a:p>
          <a:p>
            <a:r>
              <a:rPr lang="en-US" sz="1200" kern="1200" dirty="0">
                <a:solidFill>
                  <a:schemeClr val="tx1"/>
                </a:solidFill>
                <a:effectLst/>
                <a:latin typeface="+mn-lt"/>
                <a:ea typeface="+mn-ea"/>
                <a:cs typeface="+mn-cs"/>
              </a:rPr>
              <a:t>Bridge Rail Guide (2005), FHWA California Division, FHWA HQ Structures, FHWA Federal Lands Division, and Caltrans. </a:t>
            </a:r>
          </a:p>
        </p:txBody>
      </p:sp>
      <p:sp>
        <p:nvSpPr>
          <p:cNvPr id="4" name="Slide Number Placeholder 3"/>
          <p:cNvSpPr>
            <a:spLocks noGrp="1"/>
          </p:cNvSpPr>
          <p:nvPr>
            <p:ph type="sldNum" sz="quarter" idx="5"/>
          </p:nvPr>
        </p:nvSpPr>
        <p:spPr/>
        <p:txBody>
          <a:bodyPr/>
          <a:lstStyle/>
          <a:p>
            <a:fld id="{B1265AE3-50E7-4380-BD67-DB24EA0C0B53}" type="slidenum">
              <a:rPr lang="en-US" smtClean="0"/>
              <a:t>58</a:t>
            </a:fld>
            <a:endParaRPr lang="en-US"/>
          </a:p>
        </p:txBody>
      </p:sp>
    </p:spTree>
    <p:extLst>
      <p:ext uri="{BB962C8B-B14F-4D97-AF65-F5344CB8AC3E}">
        <p14:creationId xmlns:p14="http://schemas.microsoft.com/office/powerpoint/2010/main" val="35036669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See Falls County Road Bridge Case Study in NCHRP 25-25:Task 118 Practitioners Guide</a:t>
            </a:r>
          </a:p>
        </p:txBody>
      </p:sp>
      <p:sp>
        <p:nvSpPr>
          <p:cNvPr id="4" name="Slide Number Placeholder 3"/>
          <p:cNvSpPr>
            <a:spLocks noGrp="1"/>
          </p:cNvSpPr>
          <p:nvPr>
            <p:ph type="sldNum" sz="quarter" idx="5"/>
          </p:nvPr>
        </p:nvSpPr>
        <p:spPr/>
        <p:txBody>
          <a:bodyPr/>
          <a:lstStyle/>
          <a:p>
            <a:fld id="{B1265AE3-50E7-4380-BD67-DB24EA0C0B53}" type="slidenum">
              <a:rPr lang="en-US" smtClean="0"/>
              <a:t>59</a:t>
            </a:fld>
            <a:endParaRPr lang="en-US"/>
          </a:p>
        </p:txBody>
      </p:sp>
    </p:spTree>
    <p:extLst>
      <p:ext uri="{BB962C8B-B14F-4D97-AF65-F5344CB8AC3E}">
        <p14:creationId xmlns:p14="http://schemas.microsoft.com/office/powerpoint/2010/main" val="15811482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1265AE3-50E7-4380-BD67-DB24EA0C0B53}" type="slidenum">
              <a:rPr lang="en-US" smtClean="0"/>
              <a:t>60</a:t>
            </a:fld>
            <a:endParaRPr lang="en-US"/>
          </a:p>
        </p:txBody>
      </p:sp>
    </p:spTree>
    <p:extLst>
      <p:ext uri="{BB962C8B-B14F-4D97-AF65-F5344CB8AC3E}">
        <p14:creationId xmlns:p14="http://schemas.microsoft.com/office/powerpoint/2010/main" val="11124499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1265AE3-50E7-4380-BD67-DB24EA0C0B53}" type="slidenum">
              <a:rPr lang="en-US" smtClean="0"/>
              <a:t>61</a:t>
            </a:fld>
            <a:endParaRPr lang="en-US"/>
          </a:p>
        </p:txBody>
      </p:sp>
    </p:spTree>
    <p:extLst>
      <p:ext uri="{BB962C8B-B14F-4D97-AF65-F5344CB8AC3E}">
        <p14:creationId xmlns:p14="http://schemas.microsoft.com/office/powerpoint/2010/main" val="3613041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7" baseline="29914" dirty="0">
                <a:latin typeface="+mn-lt"/>
                <a:cs typeface="Calibri"/>
              </a:rPr>
              <a:t>1 </a:t>
            </a:r>
            <a:r>
              <a:rPr lang="en-US" sz="1200" spc="-5" dirty="0">
                <a:latin typeface="+mn-lt"/>
                <a:cs typeface="Calibri"/>
              </a:rPr>
              <a:t>An accompanying technical summary report details the methods and  results of a literature review, state </a:t>
            </a:r>
            <a:r>
              <a:rPr lang="en-US" sz="1200" dirty="0">
                <a:latin typeface="+mn-lt"/>
                <a:cs typeface="Calibri"/>
              </a:rPr>
              <a:t>of </a:t>
            </a:r>
            <a:r>
              <a:rPr lang="en-US" sz="1200" spc="-5" dirty="0">
                <a:latin typeface="+mn-lt"/>
                <a:cs typeface="Calibri"/>
              </a:rPr>
              <a:t>practice survey, and case </a:t>
            </a:r>
            <a:r>
              <a:rPr lang="en-US" sz="1200" dirty="0">
                <a:latin typeface="+mn-lt"/>
                <a:cs typeface="Calibri"/>
              </a:rPr>
              <a:t>study  </a:t>
            </a:r>
            <a:r>
              <a:rPr lang="en-US" sz="1200" spc="-5" dirty="0">
                <a:latin typeface="+mn-lt"/>
                <a:cs typeface="Calibri"/>
              </a:rPr>
              <a:t>analysis. This report can be </a:t>
            </a:r>
            <a:r>
              <a:rPr lang="en-US" sz="1200" dirty="0">
                <a:latin typeface="+mn-lt"/>
                <a:cs typeface="Calibri"/>
              </a:rPr>
              <a:t>found </a:t>
            </a:r>
            <a:r>
              <a:rPr lang="en-US" sz="1200" spc="-5" dirty="0">
                <a:latin typeface="+mn-lt"/>
                <a:cs typeface="Calibri"/>
              </a:rPr>
              <a:t>on </a:t>
            </a:r>
            <a:r>
              <a:rPr lang="en-US" sz="1200" dirty="0">
                <a:latin typeface="+mn-lt"/>
                <a:cs typeface="Calibri"/>
              </a:rPr>
              <a:t>the </a:t>
            </a:r>
            <a:r>
              <a:rPr lang="en-US" sz="1200" spc="-5" dirty="0">
                <a:latin typeface="+mn-lt"/>
                <a:cs typeface="Calibri"/>
              </a:rPr>
              <a:t>Transportation Research Board  website here: </a:t>
            </a:r>
            <a:r>
              <a:rPr lang="en-US" dirty="0">
                <a:hlinkClick r:id="rId3"/>
              </a:rPr>
              <a:t>https://apps.trb.org/cmsfeed/TRBNetProjectDisplay.asp?ProjectID=4488</a:t>
            </a:r>
            <a:endParaRPr lang="en-US" sz="1200" dirty="0">
              <a:latin typeface="+mn-lt"/>
              <a:cs typeface="Calibri"/>
            </a:endParaRPr>
          </a:p>
          <a:p>
            <a:endParaRPr lang="en-US" dirty="0"/>
          </a:p>
        </p:txBody>
      </p:sp>
      <p:sp>
        <p:nvSpPr>
          <p:cNvPr id="4" name="Slide Number Placeholder 3"/>
          <p:cNvSpPr>
            <a:spLocks noGrp="1"/>
          </p:cNvSpPr>
          <p:nvPr>
            <p:ph type="sldNum" sz="quarter" idx="5"/>
          </p:nvPr>
        </p:nvSpPr>
        <p:spPr/>
        <p:txBody>
          <a:bodyPr/>
          <a:lstStyle/>
          <a:p>
            <a:fld id="{B1265AE3-50E7-4380-BD67-DB24EA0C0B53}" type="slidenum">
              <a:rPr lang="en-US" smtClean="0"/>
              <a:t>7</a:t>
            </a:fld>
            <a:endParaRPr lang="en-US"/>
          </a:p>
        </p:txBody>
      </p:sp>
    </p:spTree>
    <p:extLst>
      <p:ext uri="{BB962C8B-B14F-4D97-AF65-F5344CB8AC3E}">
        <p14:creationId xmlns:p14="http://schemas.microsoft.com/office/powerpoint/2010/main" val="11308176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Byers Farm, Oakland County, Michigan</a:t>
            </a:r>
          </a:p>
        </p:txBody>
      </p:sp>
      <p:sp>
        <p:nvSpPr>
          <p:cNvPr id="4" name="Slide Number Placeholder 3"/>
          <p:cNvSpPr>
            <a:spLocks noGrp="1"/>
          </p:cNvSpPr>
          <p:nvPr>
            <p:ph type="sldNum" sz="quarter" idx="5"/>
          </p:nvPr>
        </p:nvSpPr>
        <p:spPr/>
        <p:txBody>
          <a:bodyPr/>
          <a:lstStyle/>
          <a:p>
            <a:fld id="{B1265AE3-50E7-4380-BD67-DB24EA0C0B53}" type="slidenum">
              <a:rPr lang="en-US" smtClean="0"/>
              <a:t>62</a:t>
            </a:fld>
            <a:endParaRPr lang="en-US"/>
          </a:p>
        </p:txBody>
      </p:sp>
    </p:spTree>
    <p:extLst>
      <p:ext uri="{BB962C8B-B14F-4D97-AF65-F5344CB8AC3E}">
        <p14:creationId xmlns:p14="http://schemas.microsoft.com/office/powerpoint/2010/main" val="31603843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River Road Bridge, Pennsylvania</a:t>
            </a:r>
          </a:p>
        </p:txBody>
      </p:sp>
      <p:sp>
        <p:nvSpPr>
          <p:cNvPr id="4" name="Slide Number Placeholder 3"/>
          <p:cNvSpPr>
            <a:spLocks noGrp="1"/>
          </p:cNvSpPr>
          <p:nvPr>
            <p:ph type="sldNum" sz="quarter" idx="5"/>
          </p:nvPr>
        </p:nvSpPr>
        <p:spPr/>
        <p:txBody>
          <a:bodyPr/>
          <a:lstStyle/>
          <a:p>
            <a:fld id="{B1265AE3-50E7-4380-BD67-DB24EA0C0B53}" type="slidenum">
              <a:rPr lang="en-US" smtClean="0"/>
              <a:t>63</a:t>
            </a:fld>
            <a:endParaRPr lang="en-US"/>
          </a:p>
        </p:txBody>
      </p:sp>
    </p:spTree>
    <p:extLst>
      <p:ext uri="{BB962C8B-B14F-4D97-AF65-F5344CB8AC3E}">
        <p14:creationId xmlns:p14="http://schemas.microsoft.com/office/powerpoint/2010/main" val="26160423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See Stinesville Road Bridge Case Study in NCHRP 25-25:Task 118 Practitioners Guide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1265AE3-50E7-4380-BD67-DB24EA0C0B53}" type="slidenum">
              <a:rPr lang="en-US" smtClean="0"/>
              <a:t>64</a:t>
            </a:fld>
            <a:endParaRPr lang="en-US"/>
          </a:p>
        </p:txBody>
      </p:sp>
    </p:spTree>
    <p:extLst>
      <p:ext uri="{BB962C8B-B14F-4D97-AF65-F5344CB8AC3E}">
        <p14:creationId xmlns:p14="http://schemas.microsoft.com/office/powerpoint/2010/main" val="26141700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See Stoney Creek Mill Bridge Case Study in NCHRP 25-25: Task 118 Practitioners Guide</a:t>
            </a:r>
          </a:p>
        </p:txBody>
      </p:sp>
      <p:sp>
        <p:nvSpPr>
          <p:cNvPr id="4" name="Slide Number Placeholder 3"/>
          <p:cNvSpPr>
            <a:spLocks noGrp="1"/>
          </p:cNvSpPr>
          <p:nvPr>
            <p:ph type="sldNum" sz="quarter" idx="5"/>
          </p:nvPr>
        </p:nvSpPr>
        <p:spPr/>
        <p:txBody>
          <a:bodyPr/>
          <a:lstStyle/>
          <a:p>
            <a:fld id="{B1265AE3-50E7-4380-BD67-DB24EA0C0B53}" type="slidenum">
              <a:rPr lang="en-US" smtClean="0"/>
              <a:t>65</a:t>
            </a:fld>
            <a:endParaRPr lang="en-US"/>
          </a:p>
        </p:txBody>
      </p:sp>
    </p:spTree>
    <p:extLst>
      <p:ext uri="{BB962C8B-B14F-4D97-AF65-F5344CB8AC3E}">
        <p14:creationId xmlns:p14="http://schemas.microsoft.com/office/powerpoint/2010/main" val="30202982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See </a:t>
            </a:r>
            <a:r>
              <a:rPr lang="en-US" sz="1200" kern="1200" dirty="0" err="1">
                <a:solidFill>
                  <a:schemeClr val="tx1"/>
                </a:solidFill>
                <a:effectLst/>
                <a:latin typeface="+mn-lt"/>
                <a:ea typeface="+mn-ea"/>
                <a:cs typeface="+mn-cs"/>
              </a:rPr>
              <a:t>Defouri</a:t>
            </a:r>
            <a:r>
              <a:rPr lang="en-US" sz="1200" kern="1200" dirty="0">
                <a:solidFill>
                  <a:schemeClr val="tx1"/>
                </a:solidFill>
                <a:effectLst/>
                <a:latin typeface="+mn-lt"/>
                <a:ea typeface="+mn-ea"/>
                <a:cs typeface="+mn-cs"/>
              </a:rPr>
              <a:t> Street Bridge Case Study in NCHRP 25-25:Task 118 Practitioners Guide</a:t>
            </a:r>
          </a:p>
        </p:txBody>
      </p:sp>
      <p:sp>
        <p:nvSpPr>
          <p:cNvPr id="4" name="Slide Number Placeholder 3"/>
          <p:cNvSpPr>
            <a:spLocks noGrp="1"/>
          </p:cNvSpPr>
          <p:nvPr>
            <p:ph type="sldNum" sz="quarter" idx="5"/>
          </p:nvPr>
        </p:nvSpPr>
        <p:spPr/>
        <p:txBody>
          <a:bodyPr/>
          <a:lstStyle/>
          <a:p>
            <a:fld id="{B1265AE3-50E7-4380-BD67-DB24EA0C0B53}" type="slidenum">
              <a:rPr lang="en-US" smtClean="0"/>
              <a:t>66</a:t>
            </a:fld>
            <a:endParaRPr lang="en-US"/>
          </a:p>
        </p:txBody>
      </p:sp>
    </p:spTree>
    <p:extLst>
      <p:ext uri="{BB962C8B-B14F-4D97-AF65-F5344CB8AC3E}">
        <p14:creationId xmlns:p14="http://schemas.microsoft.com/office/powerpoint/2010/main" val="191228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265AE3-50E7-4380-BD67-DB24EA0C0B53}" type="slidenum">
              <a:rPr lang="en-US" smtClean="0"/>
              <a:t>67</a:t>
            </a:fld>
            <a:endParaRPr lang="en-US"/>
          </a:p>
        </p:txBody>
      </p:sp>
    </p:spTree>
    <p:extLst>
      <p:ext uri="{BB962C8B-B14F-4D97-AF65-F5344CB8AC3E}">
        <p14:creationId xmlns:p14="http://schemas.microsoft.com/office/powerpoint/2010/main" val="1164061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265AE3-50E7-4380-BD67-DB24EA0C0B53}" type="slidenum">
              <a:rPr lang="en-US" smtClean="0"/>
              <a:t>8</a:t>
            </a:fld>
            <a:endParaRPr lang="en-US"/>
          </a:p>
        </p:txBody>
      </p:sp>
    </p:spTree>
    <p:extLst>
      <p:ext uri="{BB962C8B-B14F-4D97-AF65-F5344CB8AC3E}">
        <p14:creationId xmlns:p14="http://schemas.microsoft.com/office/powerpoint/2010/main" val="348703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265AE3-50E7-4380-BD67-DB24EA0C0B53}" type="slidenum">
              <a:rPr lang="en-US" smtClean="0"/>
              <a:t>9</a:t>
            </a:fld>
            <a:endParaRPr lang="en-US"/>
          </a:p>
        </p:txBody>
      </p:sp>
    </p:spTree>
    <p:extLst>
      <p:ext uri="{BB962C8B-B14F-4D97-AF65-F5344CB8AC3E}">
        <p14:creationId xmlns:p14="http://schemas.microsoft.com/office/powerpoint/2010/main" val="1670783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265AE3-50E7-4380-BD67-DB24EA0C0B53}" type="slidenum">
              <a:rPr lang="en-US" smtClean="0"/>
              <a:t>10</a:t>
            </a:fld>
            <a:endParaRPr lang="en-US"/>
          </a:p>
        </p:txBody>
      </p:sp>
    </p:spTree>
    <p:extLst>
      <p:ext uri="{BB962C8B-B14F-4D97-AF65-F5344CB8AC3E}">
        <p14:creationId xmlns:p14="http://schemas.microsoft.com/office/powerpoint/2010/main" val="2131987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54380" y="2409444"/>
            <a:ext cx="8549640" cy="163220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508760" y="4352544"/>
            <a:ext cx="7040880" cy="19431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12/20/2019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7ABAB5"/>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12/20/2019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7ABAB5"/>
                </a:solidFill>
                <a:latin typeface="Times New Roman"/>
                <a:cs typeface="Times New Roman"/>
              </a:defRPr>
            </a:lvl1pPr>
          </a:lstStyle>
          <a:p>
            <a:endParaRPr/>
          </a:p>
        </p:txBody>
      </p:sp>
      <p:sp>
        <p:nvSpPr>
          <p:cNvPr id="3" name="Holder 3"/>
          <p:cNvSpPr>
            <a:spLocks noGrp="1"/>
          </p:cNvSpPr>
          <p:nvPr>
            <p:ph sz="half" idx="2"/>
          </p:nvPr>
        </p:nvSpPr>
        <p:spPr>
          <a:xfrm>
            <a:off x="502920" y="1787652"/>
            <a:ext cx="4375404" cy="512978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12/20/2019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7ABAB5"/>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12/20/2019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12/20/2019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01700" y="885189"/>
            <a:ext cx="3845560" cy="915035"/>
          </a:xfrm>
          <a:prstGeom prst="rect">
            <a:avLst/>
          </a:prstGeom>
        </p:spPr>
        <p:txBody>
          <a:bodyPr wrap="square" lIns="0" tIns="0" rIns="0" bIns="0">
            <a:spAutoFit/>
          </a:bodyPr>
          <a:lstStyle>
            <a:lvl1pPr>
              <a:defRPr sz="2000" b="1" i="0">
                <a:solidFill>
                  <a:srgbClr val="7ABAB5"/>
                </a:solidFill>
                <a:latin typeface="Times New Roman"/>
                <a:cs typeface="Times New Roman"/>
              </a:defRPr>
            </a:lvl1pPr>
          </a:lstStyle>
          <a:p>
            <a:endParaRPr/>
          </a:p>
        </p:txBody>
      </p:sp>
      <p:sp>
        <p:nvSpPr>
          <p:cNvPr id="3" name="Holder 3"/>
          <p:cNvSpPr>
            <a:spLocks noGrp="1"/>
          </p:cNvSpPr>
          <p:nvPr>
            <p:ph type="body" idx="1"/>
          </p:nvPr>
        </p:nvSpPr>
        <p:spPr>
          <a:xfrm>
            <a:off x="901700" y="2651886"/>
            <a:ext cx="8255000" cy="229171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12/20/2019</a:t>
            </a:fld>
            <a:endParaRPr lang="en-US"/>
          </a:p>
        </p:txBody>
      </p:sp>
      <p:sp>
        <p:nvSpPr>
          <p:cNvPr id="6" name="Holder 6"/>
          <p:cNvSpPr>
            <a:spLocks noGrp="1"/>
          </p:cNvSpPr>
          <p:nvPr>
            <p:ph type="sldNum" sz="quarter" idx="7"/>
          </p:nvPr>
        </p:nvSpPr>
        <p:spPr>
          <a:xfrm>
            <a:off x="7242048" y="7228332"/>
            <a:ext cx="2313432" cy="3886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jpe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34.png"/><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41.jpe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9.JPG"/><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microsoft.com/office/2007/relationships/hdphoto" Target="../media/hdphoto6.wdp"/></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71.jpe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5.xml"/><Relationship Id="rId5" Type="http://schemas.openxmlformats.org/officeDocument/2006/relationships/image" Target="../media/image74.jpeg"/><Relationship Id="rId4" Type="http://schemas.openxmlformats.org/officeDocument/2006/relationships/image" Target="../media/image7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5.xml"/><Relationship Id="rId4" Type="http://schemas.openxmlformats.org/officeDocument/2006/relationships/image" Target="../media/image77.jpeg"/></Relationships>
</file>

<file path=ppt/slides/_rels/slide4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80.jpeg"/><Relationship Id="rId4" Type="http://schemas.openxmlformats.org/officeDocument/2006/relationships/image" Target="../media/image79.jpeg"/></Relationships>
</file>

<file path=ppt/slides/_rels/slide4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83.jpeg"/><Relationship Id="rId4" Type="http://schemas.openxmlformats.org/officeDocument/2006/relationships/image" Target="../media/image82.jpeg"/></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microsoft.com/office/2007/relationships/hdphoto" Target="../media/hdphoto7.wdp"/></Relationships>
</file>

<file path=ppt/slides/_rels/slide4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4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88.png"/></Relationships>
</file>

<file path=ppt/slides/_rels/slide4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jpeg"/></Relationships>
</file>

<file path=ppt/slides/_rels/slide4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4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96.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5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5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5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5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07.jpeg"/><Relationship Id="rId4" Type="http://schemas.openxmlformats.org/officeDocument/2006/relationships/image" Target="../media/image106.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hyperlink" Target="https://www.roads.maryland.gov/OED/CSS-3.pdf" TargetMode="External"/><Relationship Id="rId13" Type="http://schemas.openxmlformats.org/officeDocument/2006/relationships/hyperlink" Target="https://www.penndot.gov/ProjectAndPrograms/p3forpa/Documents/Rapid%20Bridge%20Replace%20Project/Technical%20Provisions.pdf" TargetMode="External"/><Relationship Id="rId18" Type="http://schemas.openxmlformats.org/officeDocument/2006/relationships/hyperlink" Target="http://onlinemanuals.txdot.gov/txdotmanuals/rlg/concrete_railing.htm#i1067557" TargetMode="External"/><Relationship Id="rId3" Type="http://schemas.openxmlformats.org/officeDocument/2006/relationships/hyperlink" Target="https://store.transportation.org/Common/DownloadContentFiles?id=887" TargetMode="External"/><Relationship Id="rId7" Type="http://schemas.openxmlformats.org/officeDocument/2006/relationships/hyperlink" Target="https://www.roads.maryland.gov/OBD/oos-aesthetics-guide.pdf" TargetMode="External"/><Relationship Id="rId12" Type="http://schemas.openxmlformats.org/officeDocument/2006/relationships/hyperlink" Target="http://www.trb.org/NotesDocs/25-25(15)_FR.pdf" TargetMode="External"/><Relationship Id="rId17" Type="http://schemas.openxmlformats.org/officeDocument/2006/relationships/hyperlink" Target="http://www.dot.state.oh.us/Divisions/Planning/Environment/manuals_guidance/Documents/Aesthetic%20Design%20Guidelines/ODOT%20Aesthetic%20Design%20Guidelines%202018.07.pdf" TargetMode="External"/><Relationship Id="rId2" Type="http://schemas.openxmlformats.org/officeDocument/2006/relationships/notesSlide" Target="../notesSlides/notesSlide65.xml"/><Relationship Id="rId16" Type="http://schemas.openxmlformats.org/officeDocument/2006/relationships/hyperlink" Target="https://www.nh.gov/dot/org/projectdevelopment/highwaydesign/contextsensitivesolutions/documents/NewMexicoDOTCSSGuide.pdf" TargetMode="External"/><Relationship Id="rId20" Type="http://schemas.openxmlformats.org/officeDocument/2006/relationships/hyperlink" Target="https://urbanengineers.com/blog/princeton-stony-brook-bridge-blog" TargetMode="External"/><Relationship Id="rId1" Type="http://schemas.openxmlformats.org/officeDocument/2006/relationships/slideLayout" Target="../slideLayouts/slideLayout2.xml"/><Relationship Id="rId6" Type="http://schemas.openxmlformats.org/officeDocument/2006/relationships/hyperlink" Target="https://www.roads.maryland.gov/OPPEN/Maryland%20SHA%20Management%20Plan%20for%20Historic%20Highway%20Bridges.pdf" TargetMode="External"/><Relationship Id="rId11" Type="http://schemas.openxmlformats.org/officeDocument/2006/relationships/hyperlink" Target="https://www.rochesterhills.org/DocumentCenter/View/9347" TargetMode="External"/><Relationship Id="rId5" Type="http://schemas.openxmlformats.org/officeDocument/2006/relationships/hyperlink" Target="https://www.dot.state.mn.us/bridge/pdf/aestheticguidelinesforbridgedesign.pdf" TargetMode="External"/><Relationship Id="rId15" Type="http://schemas.openxmlformats.org/officeDocument/2006/relationships/hyperlink" Target="https://www.fhwa.dot.gov/bridge/nbis/pubs/nhi12049.pdf" TargetMode="External"/><Relationship Id="rId10" Type="http://schemas.openxmlformats.org/officeDocument/2006/relationships/hyperlink" Target="http://www.thc.texas.gov/public/upload/preserve/survey/highway/Milw%20Co%20Historic%20Properties%20Management%20Plan.pdf" TargetMode="External"/><Relationship Id="rId19" Type="http://schemas.openxmlformats.org/officeDocument/2006/relationships/hyperlink" Target="http://www.trb.org/publications/circulars/ec067.pdf" TargetMode="External"/><Relationship Id="rId4" Type="http://schemas.openxmlformats.org/officeDocument/2006/relationships/hyperlink" Target="https://www.fhwa.dot.gov/planning/css/what_is_css/" TargetMode="External"/><Relationship Id="rId9" Type="http://schemas.openxmlformats.org/officeDocument/2006/relationships/hyperlink" Target="https://download.nap.edu/cart/download.cgi?record_id=22790" TargetMode="External"/><Relationship Id="rId14" Type="http://schemas.openxmlformats.org/officeDocument/2006/relationships/hyperlink" Target="http://parapidbridges.com/bridgeblog.html"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A25A67D-DA16-4C14-AB4F-A9D699CEF255}"/>
              </a:ext>
            </a:extLst>
          </p:cNvPr>
          <p:cNvGrpSpPr/>
          <p:nvPr/>
        </p:nvGrpSpPr>
        <p:grpSpPr>
          <a:xfrm>
            <a:off x="381000" y="555132"/>
            <a:ext cx="3327107" cy="6662136"/>
            <a:chOff x="4064293" y="384634"/>
            <a:chExt cx="3327107" cy="6662136"/>
          </a:xfrm>
        </p:grpSpPr>
        <p:sp>
          <p:nvSpPr>
            <p:cNvPr id="10" name="Rectangle 9">
              <a:extLst>
                <a:ext uri="{FF2B5EF4-FFF2-40B4-BE49-F238E27FC236}">
                  <a16:creationId xmlns:a16="http://schemas.microsoft.com/office/drawing/2014/main" id="{097D82D0-BF37-4B78-B771-A09E9D50971E}"/>
                </a:ext>
              </a:extLst>
            </p:cNvPr>
            <p:cNvSpPr/>
            <p:nvPr/>
          </p:nvSpPr>
          <p:spPr>
            <a:xfrm>
              <a:off x="4064293" y="384634"/>
              <a:ext cx="3327107" cy="6662136"/>
            </a:xfrm>
            <a:prstGeom prst="rect">
              <a:avLst/>
            </a:prstGeom>
            <a:solidFill>
              <a:schemeClr val="bg1">
                <a:alpha val="89000"/>
              </a:schemeClr>
            </a:solidFill>
            <a:ln w="146050" cap="rnd" cmpd="tri">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3F213FB-6D09-4625-B33E-FE331418F518}"/>
                </a:ext>
              </a:extLst>
            </p:cNvPr>
            <p:cNvSpPr>
              <a:spLocks noChangeArrowheads="1"/>
            </p:cNvSpPr>
            <p:nvPr/>
          </p:nvSpPr>
          <p:spPr bwMode="auto">
            <a:xfrm>
              <a:off x="4174855" y="2433681"/>
              <a:ext cx="3105982" cy="427607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Autofit/>
            </a:bodyPr>
            <a:lstStyle/>
            <a:p>
              <a:pPr marL="12700" marR="5080" algn="r">
                <a:lnSpc>
                  <a:spcPct val="95800"/>
                </a:lnSpc>
                <a:spcBef>
                  <a:spcPts val="204"/>
                </a:spcBef>
              </a:pPr>
              <a:r>
                <a:rPr lang="en-US" sz="1600" dirty="0">
                  <a:latin typeface="Tahoma" panose="020B0604030504040204" pitchFamily="34" charset="0"/>
                  <a:ea typeface="Tahoma" panose="020B0604030504040204" pitchFamily="34" charset="0"/>
                  <a:cs typeface="Tahoma" panose="020B0604030504040204" pitchFamily="34" charset="0"/>
                </a:rPr>
                <a:t>NCHRP 25-25, Task 118: Context-Sensitive Design Options for Workhorse Bridges in Rural Historic Districts</a:t>
              </a:r>
            </a:p>
            <a:p>
              <a:pPr marL="12700" marR="5080" algn="r">
                <a:lnSpc>
                  <a:spcPct val="95800"/>
                </a:lnSpc>
                <a:spcBef>
                  <a:spcPts val="204"/>
                </a:spcBef>
              </a:pPr>
              <a:endParaRPr lang="en-US" sz="1600" dirty="0">
                <a:latin typeface="Tahoma" panose="020B0604030504040204" pitchFamily="34" charset="0"/>
                <a:ea typeface="Tahoma" panose="020B0604030504040204" pitchFamily="34" charset="0"/>
                <a:cs typeface="Tahoma" panose="020B0604030504040204" pitchFamily="34" charset="0"/>
              </a:endParaRPr>
            </a:p>
            <a:p>
              <a:pPr marL="12700" marR="5080" algn="r">
                <a:lnSpc>
                  <a:spcPct val="95800"/>
                </a:lnSpc>
                <a:spcBef>
                  <a:spcPts val="204"/>
                </a:spcBef>
              </a:pPr>
              <a:endParaRPr lang="en-US" sz="1600" dirty="0">
                <a:latin typeface="Tahoma" panose="020B0604030504040204" pitchFamily="34" charset="0"/>
                <a:ea typeface="Tahoma" panose="020B0604030504040204" pitchFamily="34" charset="0"/>
                <a:cs typeface="Tahoma" panose="020B0604030504040204" pitchFamily="34" charset="0"/>
              </a:endParaRPr>
            </a:p>
            <a:p>
              <a:pPr marL="12700" marR="5080" algn="r">
                <a:lnSpc>
                  <a:spcPct val="95800"/>
                </a:lnSpc>
                <a:spcBef>
                  <a:spcPts val="204"/>
                </a:spcBef>
              </a:pPr>
              <a:endParaRPr lang="en-US" sz="1600" dirty="0">
                <a:latin typeface="Tahoma" panose="020B0604030504040204" pitchFamily="34" charset="0"/>
                <a:ea typeface="Tahoma" panose="020B0604030504040204" pitchFamily="34" charset="0"/>
                <a:cs typeface="Tahoma" panose="020B0604030504040204" pitchFamily="34" charset="0"/>
              </a:endParaRPr>
            </a:p>
            <a:p>
              <a:pPr marL="12700" marR="5080" algn="r">
                <a:lnSpc>
                  <a:spcPct val="95800"/>
                </a:lnSpc>
                <a:spcBef>
                  <a:spcPts val="204"/>
                </a:spcBef>
              </a:pPr>
              <a:endParaRPr lang="en-US" sz="1600" dirty="0">
                <a:latin typeface="Tahoma" panose="020B0604030504040204" pitchFamily="34" charset="0"/>
                <a:ea typeface="Tahoma" panose="020B0604030504040204" pitchFamily="34" charset="0"/>
                <a:cs typeface="Tahoma" panose="020B0604030504040204" pitchFamily="34" charset="0"/>
              </a:endParaRPr>
            </a:p>
            <a:p>
              <a:pPr marL="12700" marR="5080" algn="r">
                <a:lnSpc>
                  <a:spcPct val="95800"/>
                </a:lnSpc>
                <a:spcBef>
                  <a:spcPts val="204"/>
                </a:spcBef>
              </a:pPr>
              <a:r>
                <a:rPr lang="en-US" sz="1600" dirty="0">
                  <a:latin typeface="Tahoma" panose="020B0604030504040204" pitchFamily="34" charset="0"/>
                  <a:ea typeface="Tahoma" panose="020B0604030504040204" pitchFamily="34" charset="0"/>
                  <a:cs typeface="Tahoma" panose="020B0604030504040204" pitchFamily="34" charset="0"/>
                </a:rPr>
                <a:t>November 2019</a:t>
              </a:r>
            </a:p>
            <a:p>
              <a:pPr marL="12700" marR="5080" algn="r">
                <a:lnSpc>
                  <a:spcPct val="95800"/>
                </a:lnSpc>
                <a:spcBef>
                  <a:spcPts val="204"/>
                </a:spcBef>
              </a:pPr>
              <a:endParaRPr lang="en-US" sz="1600" dirty="0">
                <a:latin typeface="Tahoma" panose="020B0604030504040204" pitchFamily="34" charset="0"/>
                <a:ea typeface="Tahoma" panose="020B0604030504040204" pitchFamily="34" charset="0"/>
                <a:cs typeface="Tahoma" panose="020B0604030504040204" pitchFamily="34" charset="0"/>
              </a:endParaRPr>
            </a:p>
            <a:p>
              <a:pPr marL="12700" marR="5080" algn="r">
                <a:lnSpc>
                  <a:spcPct val="95800"/>
                </a:lnSpc>
                <a:spcBef>
                  <a:spcPts val="204"/>
                </a:spcBef>
              </a:pPr>
              <a:endParaRPr lang="en-US" sz="1600" dirty="0">
                <a:latin typeface="Tahoma" panose="020B0604030504040204" pitchFamily="34" charset="0"/>
                <a:ea typeface="Tahoma" panose="020B0604030504040204" pitchFamily="34" charset="0"/>
                <a:cs typeface="Tahoma" panose="020B0604030504040204" pitchFamily="34" charset="0"/>
              </a:endParaRPr>
            </a:p>
            <a:p>
              <a:pPr marL="12700" marR="5080" algn="r">
                <a:lnSpc>
                  <a:spcPct val="95800"/>
                </a:lnSpc>
                <a:spcBef>
                  <a:spcPts val="204"/>
                </a:spcBef>
              </a:pPr>
              <a:endParaRPr lang="en-US" sz="1600" dirty="0">
                <a:latin typeface="Tahoma" panose="020B0604030504040204" pitchFamily="34" charset="0"/>
                <a:ea typeface="Tahoma" panose="020B0604030504040204" pitchFamily="34" charset="0"/>
                <a:cs typeface="Tahoma" panose="020B0604030504040204" pitchFamily="34" charset="0"/>
              </a:endParaRPr>
            </a:p>
            <a:p>
              <a:pPr marL="12700" marR="5080" algn="r">
                <a:lnSpc>
                  <a:spcPct val="95800"/>
                </a:lnSpc>
                <a:spcBef>
                  <a:spcPts val="204"/>
                </a:spcBef>
              </a:pPr>
              <a:endParaRPr lang="en-US" sz="1600" dirty="0">
                <a:latin typeface="Tahoma" panose="020B0604030504040204" pitchFamily="34" charset="0"/>
                <a:ea typeface="Tahoma" panose="020B0604030504040204" pitchFamily="34" charset="0"/>
                <a:cs typeface="Tahoma" panose="020B0604030504040204" pitchFamily="34" charset="0"/>
              </a:endParaRPr>
            </a:p>
            <a:p>
              <a:pPr marL="12700" marR="5080" algn="r">
                <a:lnSpc>
                  <a:spcPct val="95800"/>
                </a:lnSpc>
                <a:spcBef>
                  <a:spcPts val="204"/>
                </a:spcBef>
              </a:pPr>
              <a:endParaRPr lang="en-US" sz="1600" dirty="0">
                <a:latin typeface="Times New Roman"/>
                <a:cs typeface="Times New Roman"/>
              </a:endParaRPr>
            </a:p>
            <a:p>
              <a:pPr marL="12700" marR="5080" algn="r">
                <a:lnSpc>
                  <a:spcPct val="95800"/>
                </a:lnSpc>
                <a:spcBef>
                  <a:spcPts val="204"/>
                </a:spcBef>
              </a:pPr>
              <a:r>
                <a:rPr lang="en-US" sz="1600" i="1" dirty="0">
                  <a:latin typeface="Times New Roman"/>
                  <a:cs typeface="Times New Roman"/>
                </a:rPr>
                <a:t>Visual </a:t>
              </a:r>
              <a:r>
                <a:rPr lang="en-US" sz="1600" i="1" spc="-5" dirty="0">
                  <a:latin typeface="Times New Roman"/>
                  <a:cs typeface="Times New Roman"/>
                </a:rPr>
                <a:t>guide </a:t>
              </a:r>
              <a:r>
                <a:rPr lang="en-US" sz="1600" i="1" dirty="0">
                  <a:latin typeface="Times New Roman"/>
                  <a:cs typeface="Times New Roman"/>
                </a:rPr>
                <a:t>to </a:t>
              </a:r>
              <a:r>
                <a:rPr lang="en-US" sz="1600" i="1" spc="-5" dirty="0">
                  <a:latin typeface="Times New Roman"/>
                  <a:cs typeface="Times New Roman"/>
                </a:rPr>
                <a:t>context-sensitive design of</a:t>
              </a:r>
              <a:r>
                <a:rPr lang="en-US" sz="1600" i="1" dirty="0">
                  <a:latin typeface="Times New Roman"/>
                  <a:cs typeface="Times New Roman"/>
                </a:rPr>
                <a:t>  workhorse bridges in or adjacent to </a:t>
              </a:r>
              <a:r>
                <a:rPr lang="en-US" sz="1600" i="1" spc="-5" dirty="0">
                  <a:latin typeface="Times New Roman"/>
                  <a:cs typeface="Times New Roman"/>
                </a:rPr>
                <a:t>rural  </a:t>
              </a:r>
              <a:r>
                <a:rPr lang="en-US" sz="1600" i="1" dirty="0">
                  <a:latin typeface="Times New Roman"/>
                  <a:cs typeface="Times New Roman"/>
                </a:rPr>
                <a:t>historic</a:t>
              </a:r>
              <a:r>
                <a:rPr lang="en-US" sz="1600" i="1" spc="-5" dirty="0">
                  <a:latin typeface="Times New Roman"/>
                  <a:cs typeface="Times New Roman"/>
                </a:rPr>
                <a:t> districts.</a:t>
              </a:r>
              <a:endParaRPr lang="en-US" sz="1600" i="1" dirty="0">
                <a:latin typeface="Tahoma" panose="020B0604030504040204" pitchFamily="34" charset="0"/>
                <a:ea typeface="Tahoma" panose="020B0604030504040204" pitchFamily="34" charset="0"/>
                <a:cs typeface="Tahoma" panose="020B0604030504040204" pitchFamily="34" charset="0"/>
              </a:endParaRPr>
            </a:p>
            <a:p>
              <a:pPr marL="12700" marR="5080" algn="r">
                <a:lnSpc>
                  <a:spcPct val="95800"/>
                </a:lnSpc>
                <a:spcBef>
                  <a:spcPts val="204"/>
                </a:spcBef>
              </a:pPr>
              <a:endParaRPr lang="en-US" sz="1600" dirty="0">
                <a:latin typeface="Times New Roman"/>
                <a:cs typeface="Times New Roman"/>
              </a:endParaRPr>
            </a:p>
          </p:txBody>
        </p:sp>
        <p:sp>
          <p:nvSpPr>
            <p:cNvPr id="12" name="object 5">
              <a:extLst>
                <a:ext uri="{FF2B5EF4-FFF2-40B4-BE49-F238E27FC236}">
                  <a16:creationId xmlns:a16="http://schemas.microsoft.com/office/drawing/2014/main" id="{36A39E33-BB6A-4249-B4EC-7E4E1FA64E0D}"/>
                </a:ext>
              </a:extLst>
            </p:cNvPr>
            <p:cNvSpPr txBox="1">
              <a:spLocks/>
            </p:cNvSpPr>
            <p:nvPr/>
          </p:nvSpPr>
          <p:spPr>
            <a:xfrm>
              <a:off x="4281062" y="725631"/>
              <a:ext cx="3101373" cy="1524305"/>
            </a:xfrm>
            <a:prstGeom prst="rect">
              <a:avLst/>
            </a:prstGeom>
          </p:spPr>
          <p:txBody>
            <a:bodyPr vert="horz" wrap="square" lIns="91440" tIns="45720" rIns="91440" bIns="45720" rtlCol="0" anchor="ctr">
              <a:normAutofit/>
            </a:bodyPr>
            <a:lstStyle>
              <a:lvl1pPr>
                <a:defRPr sz="2000" b="1" i="0">
                  <a:solidFill>
                    <a:srgbClr val="7ABAB5"/>
                  </a:solidFill>
                  <a:latin typeface="Times New Roman"/>
                  <a:ea typeface="+mj-ea"/>
                  <a:cs typeface="Times New Roman"/>
                </a:defRPr>
              </a:lvl1pPr>
            </a:lstStyle>
            <a:p>
              <a:pPr marL="12700" algn="l" rtl="0">
                <a:lnSpc>
                  <a:spcPct val="90000"/>
                </a:lnSpc>
                <a:spcBef>
                  <a:spcPct val="0"/>
                </a:spcBef>
              </a:pPr>
              <a:r>
                <a:rPr lang="en-US" sz="2400" kern="1200" dirty="0">
                  <a:solidFill>
                    <a:schemeClr val="tx1"/>
                  </a:solidFill>
                  <a:latin typeface="Tahoma" panose="020B0604030504040204" pitchFamily="34" charset="0"/>
                  <a:ea typeface="Tahoma" panose="020B0604030504040204" pitchFamily="34" charset="0"/>
                  <a:cs typeface="Tahoma" panose="020B0604030504040204" pitchFamily="34" charset="0"/>
                </a:rPr>
                <a:t>DESIGN IDEA BOOK</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7"/>
          <p:cNvSpPr txBox="1"/>
          <p:nvPr/>
        </p:nvSpPr>
        <p:spPr>
          <a:xfrm>
            <a:off x="838202" y="914400"/>
            <a:ext cx="3962398" cy="381000"/>
          </a:xfrm>
          <a:prstGeom prst="rect">
            <a:avLst/>
          </a:prstGeom>
        </p:spPr>
        <p:txBody>
          <a:bodyPr vert="horz" wrap="square" lIns="0" tIns="0" rIns="0" bIns="0" rtlCol="0" anchor="ctr">
            <a:noAutofit/>
          </a:bodyPr>
          <a:lstStyle/>
          <a:p>
            <a:pPr marL="12700">
              <a:lnSpc>
                <a:spcPct val="100000"/>
              </a:lnSpc>
              <a:spcBef>
                <a:spcPts val="95"/>
              </a:spcBef>
            </a:pPr>
            <a:r>
              <a:rPr lang="en-US" sz="2000" spc="-10" dirty="0">
                <a:solidFill>
                  <a:srgbClr val="38445E"/>
                </a:solidFill>
                <a:latin typeface="Tahoma"/>
                <a:cs typeface="Tahoma"/>
              </a:rPr>
              <a:t>Bridge</a:t>
            </a:r>
            <a:r>
              <a:rPr lang="en-US" sz="2000" spc="-55" dirty="0">
                <a:solidFill>
                  <a:srgbClr val="38445E"/>
                </a:solidFill>
                <a:latin typeface="Tahoma"/>
                <a:cs typeface="Tahoma"/>
              </a:rPr>
              <a:t> </a:t>
            </a:r>
            <a:r>
              <a:rPr lang="en-US" sz="2000" spc="-5" dirty="0">
                <a:solidFill>
                  <a:srgbClr val="38445E"/>
                </a:solidFill>
                <a:latin typeface="Tahoma"/>
                <a:cs typeface="Tahoma"/>
              </a:rPr>
              <a:t>Terminology</a:t>
            </a:r>
            <a:endParaRPr lang="en-US" sz="2000" dirty="0">
              <a:latin typeface="Tahoma"/>
              <a:cs typeface="Tahoma"/>
            </a:endParaRPr>
          </a:p>
        </p:txBody>
      </p:sp>
      <p:sp>
        <p:nvSpPr>
          <p:cNvPr id="11" name="TextBox 10">
            <a:extLst>
              <a:ext uri="{FF2B5EF4-FFF2-40B4-BE49-F238E27FC236}">
                <a16:creationId xmlns:a16="http://schemas.microsoft.com/office/drawing/2014/main" id="{7AA9AB5F-BF0F-4B96-9297-E7C07F900221}"/>
              </a:ext>
            </a:extLst>
          </p:cNvPr>
          <p:cNvSpPr txBox="1"/>
          <p:nvPr/>
        </p:nvSpPr>
        <p:spPr>
          <a:xfrm>
            <a:off x="814137" y="7000971"/>
            <a:ext cx="3364832" cy="461665"/>
          </a:xfrm>
          <a:prstGeom prst="rect">
            <a:avLst/>
          </a:prstGeom>
          <a:noFill/>
        </p:spPr>
        <p:txBody>
          <a:bodyPr wrap="square" rtlCol="0">
            <a:spAutoFit/>
          </a:bodyPr>
          <a:lstStyle/>
          <a:p>
            <a:r>
              <a:rPr lang="en-US" sz="1200" i="1" dirty="0">
                <a:latin typeface="Times New Roman" panose="02020603050405020304" pitchFamily="18" charset="0"/>
                <a:cs typeface="Times New Roman" panose="02020603050405020304" pitchFamily="18" charset="0"/>
              </a:rPr>
              <a:t>From Bridge Inspector’s Reference Manual, U.S. Department of Transportation, 2002.</a:t>
            </a:r>
          </a:p>
        </p:txBody>
      </p:sp>
      <p:pic>
        <p:nvPicPr>
          <p:cNvPr id="15" name="Picture 14">
            <a:extLst>
              <a:ext uri="{FF2B5EF4-FFF2-40B4-BE49-F238E27FC236}">
                <a16:creationId xmlns:a16="http://schemas.microsoft.com/office/drawing/2014/main" id="{F26A924B-0D1A-47D3-BD9E-3827723FA3F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257800" y="4403713"/>
            <a:ext cx="3962399" cy="2494478"/>
          </a:xfrm>
          <a:prstGeom prst="rect">
            <a:avLst/>
          </a:prstGeom>
        </p:spPr>
      </p:pic>
      <p:pic>
        <p:nvPicPr>
          <p:cNvPr id="17" name="Picture 16">
            <a:extLst>
              <a:ext uri="{FF2B5EF4-FFF2-40B4-BE49-F238E27FC236}">
                <a16:creationId xmlns:a16="http://schemas.microsoft.com/office/drawing/2014/main" id="{D090877E-060D-42BA-BF98-487FB2310FD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73841" y="2105817"/>
            <a:ext cx="3962400" cy="1780383"/>
          </a:xfrm>
          <a:prstGeom prst="rect">
            <a:avLst/>
          </a:prstGeom>
        </p:spPr>
      </p:pic>
      <p:pic>
        <p:nvPicPr>
          <p:cNvPr id="21" name="Picture 20">
            <a:extLst>
              <a:ext uri="{FF2B5EF4-FFF2-40B4-BE49-F238E27FC236}">
                <a16:creationId xmlns:a16="http://schemas.microsoft.com/office/drawing/2014/main" id="{6B585A94-56A7-4736-B287-18F9E1E98D1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38200" y="2235462"/>
            <a:ext cx="3958360" cy="1942065"/>
          </a:xfrm>
          <a:prstGeom prst="rect">
            <a:avLst/>
          </a:prstGeom>
        </p:spPr>
      </p:pic>
      <p:pic>
        <p:nvPicPr>
          <p:cNvPr id="23" name="Picture 22">
            <a:extLst>
              <a:ext uri="{FF2B5EF4-FFF2-40B4-BE49-F238E27FC236}">
                <a16:creationId xmlns:a16="http://schemas.microsoft.com/office/drawing/2014/main" id="{33E3924E-9597-494D-AD5E-AD01E7DEC49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38200" y="5055959"/>
            <a:ext cx="3962401" cy="1533208"/>
          </a:xfrm>
          <a:prstGeom prst="rect">
            <a:avLst/>
          </a:prstGeom>
        </p:spPr>
      </p:pic>
      <p:grpSp>
        <p:nvGrpSpPr>
          <p:cNvPr id="24" name="Group 23">
            <a:extLst>
              <a:ext uri="{FF2B5EF4-FFF2-40B4-BE49-F238E27FC236}">
                <a16:creationId xmlns:a16="http://schemas.microsoft.com/office/drawing/2014/main" id="{17380B27-5E33-46F5-9889-6C3E1F4A02C4}"/>
              </a:ext>
            </a:extLst>
          </p:cNvPr>
          <p:cNvGrpSpPr/>
          <p:nvPr/>
        </p:nvGrpSpPr>
        <p:grpSpPr>
          <a:xfrm>
            <a:off x="897931" y="7471432"/>
            <a:ext cx="8273796" cy="212073"/>
            <a:chOff x="896111" y="7106107"/>
            <a:chExt cx="8273796" cy="212073"/>
          </a:xfrm>
        </p:grpSpPr>
        <p:sp>
          <p:nvSpPr>
            <p:cNvPr id="25" name="object 3">
              <a:extLst>
                <a:ext uri="{FF2B5EF4-FFF2-40B4-BE49-F238E27FC236}">
                  <a16:creationId xmlns:a16="http://schemas.microsoft.com/office/drawing/2014/main" id="{D7E66204-5782-46D8-B128-DFEAFEDC37FA}"/>
                </a:ext>
              </a:extLst>
            </p:cNvPr>
            <p:cNvSpPr txBox="1"/>
            <p:nvPr/>
          </p:nvSpPr>
          <p:spPr>
            <a:xfrm>
              <a:off x="901700" y="7111072"/>
              <a:ext cx="1839680"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 </a:t>
              </a:r>
              <a:r>
                <a:rPr lang="en-US" sz="1250" i="1" spc="-30" dirty="0">
                  <a:latin typeface="Tahoma"/>
                  <a:cs typeface="Tahoma"/>
                </a:rPr>
                <a:t>1</a:t>
              </a:r>
              <a:r>
                <a:rPr sz="1250" i="1" spc="-30" dirty="0">
                  <a:latin typeface="Tahoma"/>
                  <a:cs typeface="Tahoma"/>
                </a:rPr>
                <a:t> </a:t>
              </a:r>
              <a:r>
                <a:rPr sz="1250" i="1" spc="-20" dirty="0">
                  <a:latin typeface="Tahoma"/>
                  <a:cs typeface="Tahoma"/>
                </a:rPr>
                <a:t>\</a:t>
              </a:r>
              <a:r>
                <a:rPr sz="1250" i="1" spc="-35" dirty="0">
                  <a:latin typeface="Tahoma"/>
                  <a:cs typeface="Tahoma"/>
                </a:rPr>
                <a:t> </a:t>
              </a:r>
              <a:r>
                <a:rPr lang="en-US" sz="1250" i="1" spc="-30" dirty="0">
                  <a:latin typeface="Tahoma"/>
                  <a:cs typeface="Tahoma"/>
                </a:rPr>
                <a:t>Introduction</a:t>
              </a:r>
              <a:endParaRPr sz="1250" dirty="0">
                <a:latin typeface="Tahoma"/>
                <a:cs typeface="Tahoma"/>
              </a:endParaRPr>
            </a:p>
          </p:txBody>
        </p:sp>
        <p:sp>
          <p:nvSpPr>
            <p:cNvPr id="26" name="object 4">
              <a:extLst>
                <a:ext uri="{FF2B5EF4-FFF2-40B4-BE49-F238E27FC236}">
                  <a16:creationId xmlns:a16="http://schemas.microsoft.com/office/drawing/2014/main" id="{C52B5C44-C77E-4BA7-A9A7-FF5344B85CA5}"/>
                </a:ext>
              </a:extLst>
            </p:cNvPr>
            <p:cNvSpPr txBox="1"/>
            <p:nvPr/>
          </p:nvSpPr>
          <p:spPr>
            <a:xfrm>
              <a:off x="8922257" y="7111072"/>
              <a:ext cx="247650" cy="207108"/>
            </a:xfrm>
            <a:prstGeom prst="rect">
              <a:avLst/>
            </a:prstGeom>
          </p:spPr>
          <p:txBody>
            <a:bodyPr vert="horz" wrap="square" lIns="0" tIns="14605" rIns="0" bIns="0" rtlCol="0">
              <a:spAutoFit/>
            </a:bodyPr>
            <a:lstStyle/>
            <a:p>
              <a:pPr marL="12700">
                <a:lnSpc>
                  <a:spcPct val="100000"/>
                </a:lnSpc>
                <a:spcBef>
                  <a:spcPts val="115"/>
                </a:spcBef>
              </a:pPr>
              <a:r>
                <a:rPr lang="en-US" sz="1250" i="1" spc="-30" dirty="0">
                  <a:latin typeface="Tahoma"/>
                  <a:cs typeface="Tahoma"/>
                </a:rPr>
                <a:t>1</a:t>
              </a:r>
              <a:r>
                <a:rPr lang="en-US" sz="1250" i="1" spc="-25" dirty="0">
                  <a:latin typeface="Tahoma"/>
                  <a:cs typeface="Tahoma"/>
                </a:rPr>
                <a:t>-</a:t>
              </a:r>
              <a:r>
                <a:rPr lang="en-US" sz="1250" i="1" spc="-30" dirty="0">
                  <a:latin typeface="Tahoma"/>
                  <a:cs typeface="Tahoma"/>
                </a:rPr>
                <a:t>5</a:t>
              </a:r>
              <a:endParaRPr sz="1250" dirty="0">
                <a:latin typeface="Tahoma"/>
                <a:cs typeface="Tahoma"/>
              </a:endParaRPr>
            </a:p>
          </p:txBody>
        </p:sp>
        <p:sp>
          <p:nvSpPr>
            <p:cNvPr id="27" name="object 5">
              <a:extLst>
                <a:ext uri="{FF2B5EF4-FFF2-40B4-BE49-F238E27FC236}">
                  <a16:creationId xmlns:a16="http://schemas.microsoft.com/office/drawing/2014/main" id="{1DAE1554-23DB-46E4-A01F-814DE9C6995B}"/>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graphicFrame>
        <p:nvGraphicFramePr>
          <p:cNvPr id="13" name="Table 12">
            <a:extLst>
              <a:ext uri="{FF2B5EF4-FFF2-40B4-BE49-F238E27FC236}">
                <a16:creationId xmlns:a16="http://schemas.microsoft.com/office/drawing/2014/main" id="{1F71FFB3-5097-47A7-ABB4-18F51BDC24E5}"/>
              </a:ext>
            </a:extLst>
          </p:cNvPr>
          <p:cNvGraphicFramePr>
            <a:graphicFrameLocks noGrp="1"/>
          </p:cNvGraphicFramePr>
          <p:nvPr>
            <p:extLst>
              <p:ext uri="{D42A27DB-BD31-4B8C-83A1-F6EECF244321}">
                <p14:modId xmlns:p14="http://schemas.microsoft.com/office/powerpoint/2010/main" val="471267080"/>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784025870"/>
                  </a:ext>
                </a:extLst>
              </a:tr>
            </a:tbl>
          </a:graphicData>
        </a:graphic>
      </p:graphicFrame>
    </p:spTree>
    <p:extLst>
      <p:ext uri="{BB962C8B-B14F-4D97-AF65-F5344CB8AC3E}">
        <p14:creationId xmlns:p14="http://schemas.microsoft.com/office/powerpoint/2010/main" val="225882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extLst>
              <a:ext uri="{28A0092B-C50C-407E-A947-70E740481C1C}">
                <a14:useLocalDpi xmlns:a14="http://schemas.microsoft.com/office/drawing/2010/main"/>
              </a:ext>
            </a:extLst>
          </a:blip>
          <a:srcRect/>
          <a:stretch>
            <a:fillRect l="-3000" r="-3000"/>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58FA843-9B99-4F4C-88FA-41D9310585CE}"/>
              </a:ext>
            </a:extLst>
          </p:cNvPr>
          <p:cNvGrpSpPr/>
          <p:nvPr/>
        </p:nvGrpSpPr>
        <p:grpSpPr>
          <a:xfrm>
            <a:off x="394278" y="381000"/>
            <a:ext cx="3327107" cy="6662136"/>
            <a:chOff x="4064293" y="384634"/>
            <a:chExt cx="3327107" cy="6662136"/>
          </a:xfrm>
        </p:grpSpPr>
        <p:sp>
          <p:nvSpPr>
            <p:cNvPr id="8" name="Rectangle 7">
              <a:extLst>
                <a:ext uri="{FF2B5EF4-FFF2-40B4-BE49-F238E27FC236}">
                  <a16:creationId xmlns:a16="http://schemas.microsoft.com/office/drawing/2014/main" id="{37604E94-B673-483F-82FD-4FC8E1C2CB92}"/>
                </a:ext>
              </a:extLst>
            </p:cNvPr>
            <p:cNvSpPr/>
            <p:nvPr/>
          </p:nvSpPr>
          <p:spPr>
            <a:xfrm>
              <a:off x="4064293" y="384634"/>
              <a:ext cx="3327107" cy="6662136"/>
            </a:xfrm>
            <a:prstGeom prst="rect">
              <a:avLst/>
            </a:prstGeom>
            <a:solidFill>
              <a:schemeClr val="bg1">
                <a:alpha val="89000"/>
              </a:schemeClr>
            </a:solidFill>
            <a:ln w="146050" cap="rnd" cmpd="tri">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3E75201-ECEA-46E9-8292-E7D9293924A4}"/>
                </a:ext>
              </a:extLst>
            </p:cNvPr>
            <p:cNvSpPr>
              <a:spLocks noChangeArrowheads="1"/>
            </p:cNvSpPr>
            <p:nvPr/>
          </p:nvSpPr>
          <p:spPr bwMode="auto">
            <a:xfrm>
              <a:off x="4174855" y="2433681"/>
              <a:ext cx="3105982" cy="427607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Autofit/>
            </a:bodyPr>
            <a:lstStyle/>
            <a:p>
              <a:pPr marL="174625" marR="868044" indent="-174625">
                <a:lnSpc>
                  <a:spcPct val="95800"/>
                </a:lnSpc>
                <a:spcBef>
                  <a:spcPts val="175"/>
                </a:spcBef>
                <a:buFont typeface="Arial" panose="020B0604020202020204" pitchFamily="34" charset="0"/>
                <a:buChar char="•"/>
              </a:pPr>
              <a:r>
                <a:rPr lang="en-US" sz="1400" spc="-5" dirty="0">
                  <a:latin typeface="Times New Roman"/>
                  <a:cs typeface="Times New Roman"/>
                </a:rPr>
                <a:t>Topics  </a:t>
              </a:r>
            </a:p>
            <a:p>
              <a:pPr marL="403225" marR="868044">
                <a:lnSpc>
                  <a:spcPct val="95800"/>
                </a:lnSpc>
                <a:spcBef>
                  <a:spcPts val="175"/>
                </a:spcBef>
              </a:pPr>
              <a:r>
                <a:rPr lang="en-US" sz="1400" spc="-5" dirty="0">
                  <a:latin typeface="Times New Roman"/>
                  <a:cs typeface="Times New Roman"/>
                </a:rPr>
                <a:t>Setting/C</a:t>
              </a:r>
              <a:r>
                <a:rPr lang="en-US" sz="1400" dirty="0">
                  <a:latin typeface="Times New Roman"/>
                  <a:cs typeface="Times New Roman"/>
                </a:rPr>
                <a:t>o</a:t>
              </a:r>
              <a:r>
                <a:rPr lang="en-US" sz="1400" spc="-5" dirty="0">
                  <a:latin typeface="Times New Roman"/>
                  <a:cs typeface="Times New Roman"/>
                </a:rPr>
                <a:t>ntext  Significance  </a:t>
              </a:r>
            </a:p>
            <a:p>
              <a:pPr marL="403225" marR="868044">
                <a:lnSpc>
                  <a:spcPct val="95800"/>
                </a:lnSpc>
                <a:spcBef>
                  <a:spcPts val="175"/>
                </a:spcBef>
              </a:pPr>
              <a:r>
                <a:rPr lang="en-US" sz="1400" spc="-5" dirty="0">
                  <a:latin typeface="Times New Roman"/>
                  <a:cs typeface="Times New Roman"/>
                </a:rPr>
                <a:t>Design</a:t>
              </a:r>
              <a:endParaRPr lang="en-US" sz="1400" dirty="0">
                <a:latin typeface="Times New Roman"/>
                <a:cs typeface="Times New Roman"/>
              </a:endParaRPr>
            </a:p>
            <a:p>
              <a:pPr marL="403225">
                <a:lnSpc>
                  <a:spcPts val="1805"/>
                </a:lnSpc>
              </a:pPr>
              <a:r>
                <a:rPr lang="en-US" sz="1400" spc="-5" dirty="0">
                  <a:latin typeface="Times New Roman"/>
                  <a:cs typeface="Times New Roman"/>
                </a:rPr>
                <a:t>Safety</a:t>
              </a:r>
              <a:endParaRPr lang="en-US" sz="1400" dirty="0">
                <a:latin typeface="Times New Roman"/>
                <a:cs typeface="Times New Roman"/>
              </a:endParaRPr>
            </a:p>
            <a:p>
              <a:pPr marL="403225" marR="5080">
                <a:lnSpc>
                  <a:spcPts val="1839"/>
                </a:lnSpc>
                <a:spcBef>
                  <a:spcPts val="85"/>
                </a:spcBef>
              </a:pPr>
              <a:r>
                <a:rPr lang="en-US" sz="1400" spc="-5" dirty="0">
                  <a:latin typeface="Times New Roman"/>
                  <a:cs typeface="Times New Roman"/>
                </a:rPr>
                <a:t>Public Involvement</a:t>
              </a:r>
            </a:p>
            <a:p>
              <a:pPr marL="174625" marR="5080" indent="-174625">
                <a:lnSpc>
                  <a:spcPts val="1839"/>
                </a:lnSpc>
                <a:spcBef>
                  <a:spcPts val="85"/>
                </a:spcBef>
                <a:buFont typeface="Arial" panose="020B0604020202020204" pitchFamily="34" charset="0"/>
                <a:buChar char="•"/>
              </a:pPr>
              <a:r>
                <a:rPr lang="en-US" sz="1400" spc="-5" dirty="0">
                  <a:latin typeface="Times New Roman"/>
                  <a:cs typeface="Times New Roman"/>
                </a:rPr>
                <a:t>Choosing a CSD/S Approach</a:t>
              </a:r>
            </a:p>
            <a:p>
              <a:pPr marL="403225" marR="5080" lvl="1">
                <a:lnSpc>
                  <a:spcPts val="1839"/>
                </a:lnSpc>
                <a:spcBef>
                  <a:spcPts val="85"/>
                </a:spcBef>
              </a:pPr>
              <a:r>
                <a:rPr lang="en-US" sz="1400" spc="-5" dirty="0">
                  <a:latin typeface="Times New Roman"/>
                  <a:cs typeface="Times New Roman"/>
                </a:rPr>
                <a:t>Regional</a:t>
              </a:r>
            </a:p>
            <a:p>
              <a:pPr marL="403225" marR="5080" lvl="1">
                <a:lnSpc>
                  <a:spcPts val="1839"/>
                </a:lnSpc>
                <a:spcBef>
                  <a:spcPts val="85"/>
                </a:spcBef>
              </a:pPr>
              <a:r>
                <a:rPr lang="en-US" sz="1400" spc="-5" dirty="0">
                  <a:latin typeface="Times New Roman"/>
                  <a:cs typeface="Times New Roman"/>
                </a:rPr>
                <a:t>Replication</a:t>
              </a:r>
            </a:p>
            <a:p>
              <a:pPr marL="403225" marR="5080" lvl="1">
                <a:lnSpc>
                  <a:spcPts val="1839"/>
                </a:lnSpc>
                <a:spcBef>
                  <a:spcPts val="85"/>
                </a:spcBef>
              </a:pPr>
              <a:r>
                <a:rPr lang="en-US" sz="1400" spc="-5" dirty="0">
                  <a:latin typeface="Times New Roman"/>
                  <a:cs typeface="Times New Roman"/>
                </a:rPr>
                <a:t>Previous Bridge</a:t>
              </a:r>
            </a:p>
            <a:p>
              <a:pPr marL="403225" marR="5080" lvl="1">
                <a:lnSpc>
                  <a:spcPts val="1839"/>
                </a:lnSpc>
                <a:spcBef>
                  <a:spcPts val="85"/>
                </a:spcBef>
              </a:pPr>
              <a:r>
                <a:rPr lang="en-US" sz="1400" spc="-5" dirty="0">
                  <a:latin typeface="Times New Roman"/>
                  <a:cs typeface="Times New Roman"/>
                </a:rPr>
                <a:t>Stakeholder-Driven</a:t>
              </a:r>
            </a:p>
            <a:p>
              <a:pPr marL="403225" marR="5080" lvl="1">
                <a:lnSpc>
                  <a:spcPts val="1839"/>
                </a:lnSpc>
                <a:spcBef>
                  <a:spcPts val="85"/>
                </a:spcBef>
              </a:pPr>
              <a:r>
                <a:rPr lang="en-US" sz="1400" spc="-5" dirty="0">
                  <a:latin typeface="Times New Roman"/>
                  <a:cs typeface="Times New Roman"/>
                </a:rPr>
                <a:t>Design/Safety-Driven</a:t>
              </a:r>
            </a:p>
          </p:txBody>
        </p:sp>
        <p:sp>
          <p:nvSpPr>
            <p:cNvPr id="10" name="object 5">
              <a:extLst>
                <a:ext uri="{FF2B5EF4-FFF2-40B4-BE49-F238E27FC236}">
                  <a16:creationId xmlns:a16="http://schemas.microsoft.com/office/drawing/2014/main" id="{847A44FC-2972-4FBF-AFFC-63EFD9ADAB64}"/>
                </a:ext>
              </a:extLst>
            </p:cNvPr>
            <p:cNvSpPr txBox="1">
              <a:spLocks/>
            </p:cNvSpPr>
            <p:nvPr/>
          </p:nvSpPr>
          <p:spPr>
            <a:xfrm>
              <a:off x="4281062" y="725631"/>
              <a:ext cx="3101373" cy="1524305"/>
            </a:xfrm>
            <a:prstGeom prst="rect">
              <a:avLst/>
            </a:prstGeom>
          </p:spPr>
          <p:txBody>
            <a:bodyPr vert="horz" wrap="square" lIns="91440" tIns="45720" rIns="91440" bIns="45720" rtlCol="0" anchor="ctr">
              <a:normAutofit/>
            </a:bodyPr>
            <a:lstStyle>
              <a:lvl1pPr>
                <a:defRPr sz="2000" b="1" i="0">
                  <a:solidFill>
                    <a:srgbClr val="7ABAB5"/>
                  </a:solidFill>
                  <a:latin typeface="Times New Roman"/>
                  <a:ea typeface="+mj-ea"/>
                  <a:cs typeface="Times New Roman"/>
                </a:defRPr>
              </a:lvl1pPr>
            </a:lstStyle>
            <a:p>
              <a:pPr marL="12700" algn="l" rtl="0">
                <a:lnSpc>
                  <a:spcPct val="90000"/>
                </a:lnSpc>
                <a:spcBef>
                  <a:spcPct val="0"/>
                </a:spcBef>
              </a:pPr>
              <a:r>
                <a:rPr lang="en-US" sz="2400" b="0" kern="1200" dirty="0">
                  <a:solidFill>
                    <a:schemeClr val="tx1"/>
                  </a:solidFill>
                  <a:latin typeface="Tahoma" panose="020B0604030504040204" pitchFamily="34" charset="0"/>
                  <a:ea typeface="Tahoma" panose="020B0604030504040204" pitchFamily="34" charset="0"/>
                  <a:cs typeface="Tahoma" panose="020B0604030504040204" pitchFamily="34" charset="0"/>
                </a:rPr>
                <a:t>CHAPTER 2</a:t>
              </a:r>
            </a:p>
            <a:p>
              <a:pPr marL="12700" algn="l" rtl="0">
                <a:lnSpc>
                  <a:spcPct val="90000"/>
                </a:lnSpc>
                <a:spcBef>
                  <a:spcPct val="0"/>
                </a:spcBef>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GUIDED QUESTIONS</a:t>
              </a:r>
              <a:endParaRPr lang="en-US" sz="24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470005"/>
            <a:ext cx="1447800" cy="454321"/>
          </a:xfrm>
          <a:prstGeom prst="rect">
            <a:avLst/>
          </a:prstGeom>
        </p:spPr>
        <p:txBody>
          <a:bodyPr vert="horz" wrap="square" lIns="0" tIns="12700" rIns="0" bIns="0" rtlCol="0" anchor="ctr">
            <a:noAutofit/>
          </a:bodyPr>
          <a:lstStyle/>
          <a:p>
            <a:pPr marL="12700">
              <a:lnSpc>
                <a:spcPct val="100000"/>
              </a:lnSpc>
              <a:spcBef>
                <a:spcPts val="100"/>
              </a:spcBef>
            </a:pPr>
            <a:r>
              <a:rPr sz="2400" dirty="0">
                <a:solidFill>
                  <a:schemeClr val="tx1"/>
                </a:solidFill>
                <a:latin typeface="Tahoma" panose="020B0604030504040204" pitchFamily="34" charset="0"/>
                <a:ea typeface="Tahoma" panose="020B0604030504040204" pitchFamily="34" charset="0"/>
                <a:cs typeface="Tahoma" panose="020B0604030504040204" pitchFamily="34" charset="0"/>
              </a:rPr>
              <a:t>TOPICS</a:t>
            </a:r>
            <a:endParaRPr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nvGrpSpPr>
          <p:cNvPr id="7" name="Group 6">
            <a:extLst>
              <a:ext uri="{FF2B5EF4-FFF2-40B4-BE49-F238E27FC236}">
                <a16:creationId xmlns:a16="http://schemas.microsoft.com/office/drawing/2014/main" id="{08881BB4-36FF-40D0-BE5C-65CD9DC2375B}"/>
              </a:ext>
            </a:extLst>
          </p:cNvPr>
          <p:cNvGrpSpPr/>
          <p:nvPr/>
        </p:nvGrpSpPr>
        <p:grpSpPr>
          <a:xfrm>
            <a:off x="895082" y="7454442"/>
            <a:ext cx="8272400" cy="223405"/>
            <a:chOff x="896111" y="7106107"/>
            <a:chExt cx="8272400" cy="223405"/>
          </a:xfrm>
        </p:grpSpPr>
        <p:sp>
          <p:nvSpPr>
            <p:cNvPr id="3" name="object 3"/>
            <p:cNvSpPr txBox="1"/>
            <p:nvPr/>
          </p:nvSpPr>
          <p:spPr>
            <a:xfrm>
              <a:off x="901700" y="7111072"/>
              <a:ext cx="247650" cy="218440"/>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2</a:t>
              </a:r>
              <a:r>
                <a:rPr sz="1250" i="1" spc="-25" dirty="0">
                  <a:latin typeface="Tahoma"/>
                  <a:cs typeface="Tahoma"/>
                </a:rPr>
                <a:t>-</a:t>
              </a:r>
              <a:r>
                <a:rPr sz="1250" i="1" spc="-30" dirty="0">
                  <a:latin typeface="Tahoma"/>
                  <a:cs typeface="Tahoma"/>
                </a:rPr>
                <a:t>2</a:t>
              </a:r>
              <a:endParaRPr sz="1250" dirty="0">
                <a:latin typeface="Tahoma"/>
                <a:cs typeface="Tahoma"/>
              </a:endParaRPr>
            </a:p>
          </p:txBody>
        </p:sp>
        <p:sp>
          <p:nvSpPr>
            <p:cNvPr id="4" name="object 4"/>
            <p:cNvSpPr txBox="1"/>
            <p:nvPr/>
          </p:nvSpPr>
          <p:spPr>
            <a:xfrm>
              <a:off x="7904226" y="7111072"/>
              <a:ext cx="1264285" cy="218440"/>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 2 </a:t>
              </a:r>
              <a:r>
                <a:rPr sz="1250" i="1" spc="-20" dirty="0">
                  <a:latin typeface="Tahoma"/>
                  <a:cs typeface="Tahoma"/>
                </a:rPr>
                <a:t>\</a:t>
              </a:r>
              <a:r>
                <a:rPr sz="1250" i="1" spc="-35" dirty="0">
                  <a:latin typeface="Tahoma"/>
                  <a:cs typeface="Tahoma"/>
                </a:rPr>
                <a:t> </a:t>
              </a:r>
              <a:r>
                <a:rPr sz="1250" i="1" spc="-30" dirty="0">
                  <a:latin typeface="Tahoma"/>
                  <a:cs typeface="Tahoma"/>
                </a:rPr>
                <a:t>Topics</a:t>
              </a:r>
              <a:endParaRPr sz="1250" dirty="0">
                <a:latin typeface="Tahoma"/>
                <a:cs typeface="Tahoma"/>
              </a:endParaRPr>
            </a:p>
          </p:txBody>
        </p:sp>
        <p:sp>
          <p:nvSpPr>
            <p:cNvPr id="5" name="object 5"/>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sp>
        <p:nvSpPr>
          <p:cNvPr id="6" name="object 6"/>
          <p:cNvSpPr txBox="1"/>
          <p:nvPr/>
        </p:nvSpPr>
        <p:spPr>
          <a:xfrm>
            <a:off x="838200" y="1295400"/>
            <a:ext cx="3962399" cy="784070"/>
          </a:xfrm>
          <a:prstGeom prst="rect">
            <a:avLst/>
          </a:prstGeom>
        </p:spPr>
        <p:txBody>
          <a:bodyPr vert="horz" wrap="square" lIns="0" tIns="0" rIns="0" bIns="0" rtlCol="0" anchor="ctr">
            <a:noAutofit/>
          </a:bodyPr>
          <a:lstStyle/>
          <a:p>
            <a:pPr marL="12700" marR="5080">
              <a:lnSpc>
                <a:spcPts val="1839"/>
              </a:lnSpc>
              <a:spcBef>
                <a:spcPts val="630"/>
              </a:spcBef>
            </a:pPr>
            <a:r>
              <a:rPr b="1" i="1" spc="-5" dirty="0">
                <a:solidFill>
                  <a:srgbClr val="6D3721"/>
                </a:solidFill>
                <a:latin typeface="Times New Roman"/>
                <a:cs typeface="Times New Roman"/>
              </a:rPr>
              <a:t>Historically, how many bridges have been at  the</a:t>
            </a:r>
            <a:r>
              <a:rPr b="1" i="1" spc="-10" dirty="0">
                <a:solidFill>
                  <a:srgbClr val="6D3721"/>
                </a:solidFill>
                <a:latin typeface="Times New Roman"/>
                <a:cs typeface="Times New Roman"/>
              </a:rPr>
              <a:t> </a:t>
            </a:r>
            <a:r>
              <a:rPr b="1" i="1" spc="-5" dirty="0">
                <a:solidFill>
                  <a:srgbClr val="6D3721"/>
                </a:solidFill>
                <a:latin typeface="Times New Roman"/>
                <a:cs typeface="Times New Roman"/>
              </a:rPr>
              <a:t>site?</a:t>
            </a:r>
            <a:endParaRPr dirty="0">
              <a:solidFill>
                <a:srgbClr val="6D3721"/>
              </a:solidFill>
              <a:latin typeface="Times New Roman"/>
              <a:cs typeface="Times New Roman"/>
            </a:endParaRPr>
          </a:p>
        </p:txBody>
      </p:sp>
      <p:sp>
        <p:nvSpPr>
          <p:cNvPr id="15" name="object 15"/>
          <p:cNvSpPr/>
          <p:nvPr/>
        </p:nvSpPr>
        <p:spPr>
          <a:xfrm>
            <a:off x="914400" y="3610991"/>
            <a:ext cx="12700" cy="12700"/>
          </a:xfrm>
          <a:custGeom>
            <a:avLst/>
            <a:gdLst/>
            <a:ahLst/>
            <a:cxnLst/>
            <a:rect l="l" t="t" r="r" b="b"/>
            <a:pathLst>
              <a:path w="12700" h="12700">
                <a:moveTo>
                  <a:pt x="0" y="12191"/>
                </a:moveTo>
                <a:lnTo>
                  <a:pt x="12191" y="12191"/>
                </a:lnTo>
                <a:lnTo>
                  <a:pt x="12191" y="0"/>
                </a:lnTo>
                <a:lnTo>
                  <a:pt x="0" y="0"/>
                </a:lnTo>
                <a:lnTo>
                  <a:pt x="0" y="12191"/>
                </a:lnTo>
                <a:close/>
              </a:path>
            </a:pathLst>
          </a:custGeom>
          <a:solidFill>
            <a:srgbClr val="000000"/>
          </a:solidFill>
        </p:spPr>
        <p:txBody>
          <a:bodyPr wrap="square" lIns="0" tIns="0" rIns="0" bIns="0" rtlCol="0"/>
          <a:lstStyle/>
          <a:p>
            <a:endParaRPr/>
          </a:p>
        </p:txBody>
      </p:sp>
      <p:sp>
        <p:nvSpPr>
          <p:cNvPr id="16" name="object 16"/>
          <p:cNvSpPr/>
          <p:nvPr/>
        </p:nvSpPr>
        <p:spPr>
          <a:xfrm>
            <a:off x="914400" y="3610991"/>
            <a:ext cx="12700" cy="12700"/>
          </a:xfrm>
          <a:custGeom>
            <a:avLst/>
            <a:gdLst/>
            <a:ahLst/>
            <a:cxnLst/>
            <a:rect l="l" t="t" r="r" b="b"/>
            <a:pathLst>
              <a:path w="12700" h="12700">
                <a:moveTo>
                  <a:pt x="0" y="12191"/>
                </a:moveTo>
                <a:lnTo>
                  <a:pt x="12191" y="12191"/>
                </a:lnTo>
                <a:lnTo>
                  <a:pt x="12191" y="0"/>
                </a:lnTo>
                <a:lnTo>
                  <a:pt x="0" y="0"/>
                </a:lnTo>
                <a:lnTo>
                  <a:pt x="0" y="12191"/>
                </a:lnTo>
                <a:close/>
              </a:path>
            </a:pathLst>
          </a:custGeom>
          <a:solidFill>
            <a:srgbClr val="000000"/>
          </a:solidFill>
        </p:spPr>
        <p:txBody>
          <a:bodyPr wrap="square" lIns="0" tIns="0" rIns="0" bIns="0" rtlCol="0"/>
          <a:lstStyle/>
          <a:p>
            <a:endParaRPr/>
          </a:p>
        </p:txBody>
      </p:sp>
      <p:sp>
        <p:nvSpPr>
          <p:cNvPr id="20" name="object 20"/>
          <p:cNvSpPr txBox="1"/>
          <p:nvPr/>
        </p:nvSpPr>
        <p:spPr>
          <a:xfrm>
            <a:off x="5536594" y="2438400"/>
            <a:ext cx="3124200" cy="1719399"/>
          </a:xfrm>
          <a:prstGeom prst="rect">
            <a:avLst/>
          </a:prstGeom>
        </p:spPr>
        <p:txBody>
          <a:bodyPr vert="horz" wrap="square" lIns="91440" tIns="91440" rIns="91440" bIns="91440" rtlCol="0">
            <a:noAutofit/>
          </a:bodyPr>
          <a:lstStyle/>
          <a:p>
            <a:pPr marL="12700" marR="5080">
              <a:lnSpc>
                <a:spcPct val="95800"/>
              </a:lnSpc>
              <a:spcBef>
                <a:spcPts val="175"/>
              </a:spcBef>
            </a:pPr>
            <a:r>
              <a:rPr b="1" i="1" spc="-10" dirty="0">
                <a:solidFill>
                  <a:srgbClr val="9D8D4B"/>
                </a:solidFill>
                <a:latin typeface="Times New Roman"/>
                <a:cs typeface="Times New Roman"/>
              </a:rPr>
              <a:t>Do </a:t>
            </a:r>
            <a:r>
              <a:rPr b="1" i="1" spc="-15" dirty="0">
                <a:solidFill>
                  <a:srgbClr val="9D8D4B"/>
                </a:solidFill>
                <a:latin typeface="Times New Roman"/>
                <a:cs typeface="Times New Roman"/>
              </a:rPr>
              <a:t>previous bridges </a:t>
            </a:r>
            <a:r>
              <a:rPr b="1" i="1" spc="-10" dirty="0">
                <a:solidFill>
                  <a:srgbClr val="9D8D4B"/>
                </a:solidFill>
                <a:latin typeface="Times New Roman"/>
                <a:cs typeface="Times New Roman"/>
              </a:rPr>
              <a:t>have more </a:t>
            </a:r>
            <a:r>
              <a:rPr b="1" i="1" spc="-5" dirty="0">
                <a:solidFill>
                  <a:srgbClr val="9D8D4B"/>
                </a:solidFill>
                <a:latin typeface="Times New Roman"/>
                <a:cs typeface="Times New Roman"/>
              </a:rPr>
              <a:t>of </a:t>
            </a:r>
            <a:r>
              <a:rPr b="1" i="1" dirty="0">
                <a:solidFill>
                  <a:srgbClr val="9D8D4B"/>
                </a:solidFill>
                <a:latin typeface="Times New Roman"/>
                <a:cs typeface="Times New Roman"/>
              </a:rPr>
              <a:t>a </a:t>
            </a:r>
            <a:r>
              <a:rPr b="1" i="1" spc="-15" dirty="0">
                <a:solidFill>
                  <a:srgbClr val="9D8D4B"/>
                </a:solidFill>
                <a:latin typeface="Times New Roman"/>
                <a:cs typeface="Times New Roman"/>
              </a:rPr>
              <a:t>historical  connection </a:t>
            </a:r>
            <a:r>
              <a:rPr b="1" i="1" spc="-5" dirty="0">
                <a:solidFill>
                  <a:srgbClr val="9D8D4B"/>
                </a:solidFill>
                <a:latin typeface="Times New Roman"/>
                <a:cs typeface="Times New Roman"/>
              </a:rPr>
              <a:t>to </a:t>
            </a:r>
            <a:r>
              <a:rPr b="1" i="1" spc="-10" dirty="0">
                <a:solidFill>
                  <a:srgbClr val="9D8D4B"/>
                </a:solidFill>
                <a:latin typeface="Times New Roman"/>
                <a:cs typeface="Times New Roman"/>
              </a:rPr>
              <a:t>the historic </a:t>
            </a:r>
            <a:r>
              <a:rPr b="1" i="1" spc="-15" dirty="0">
                <a:solidFill>
                  <a:srgbClr val="9D8D4B"/>
                </a:solidFill>
                <a:latin typeface="Times New Roman"/>
                <a:cs typeface="Times New Roman"/>
              </a:rPr>
              <a:t>district than </a:t>
            </a:r>
            <a:r>
              <a:rPr b="1" i="1" spc="-5" dirty="0">
                <a:solidFill>
                  <a:srgbClr val="9D8D4B"/>
                </a:solidFill>
                <a:latin typeface="Times New Roman"/>
                <a:cs typeface="Times New Roman"/>
              </a:rPr>
              <a:t>the </a:t>
            </a:r>
            <a:r>
              <a:rPr b="1" i="1" spc="-15" dirty="0">
                <a:solidFill>
                  <a:srgbClr val="9D8D4B"/>
                </a:solidFill>
                <a:latin typeface="Times New Roman"/>
                <a:cs typeface="Times New Roman"/>
              </a:rPr>
              <a:t>current  </a:t>
            </a:r>
            <a:r>
              <a:rPr b="1" i="1" spc="-10" dirty="0">
                <a:solidFill>
                  <a:srgbClr val="9D8D4B"/>
                </a:solidFill>
                <a:latin typeface="Times New Roman"/>
                <a:cs typeface="Times New Roman"/>
              </a:rPr>
              <a:t>bridge?</a:t>
            </a:r>
            <a:endParaRPr b="1" dirty="0">
              <a:solidFill>
                <a:srgbClr val="9D8D4B"/>
              </a:solidFill>
              <a:latin typeface="Times New Roman"/>
              <a:cs typeface="Times New Roman"/>
            </a:endParaRPr>
          </a:p>
        </p:txBody>
      </p:sp>
      <p:sp>
        <p:nvSpPr>
          <p:cNvPr id="24" name="Rectangle 23">
            <a:extLst>
              <a:ext uri="{FF2B5EF4-FFF2-40B4-BE49-F238E27FC236}">
                <a16:creationId xmlns:a16="http://schemas.microsoft.com/office/drawing/2014/main" id="{98D17441-A34B-4CB6-9886-78EDE805B2A3}"/>
              </a:ext>
            </a:extLst>
          </p:cNvPr>
          <p:cNvSpPr/>
          <p:nvPr/>
        </p:nvSpPr>
        <p:spPr>
          <a:xfrm>
            <a:off x="838200" y="914401"/>
            <a:ext cx="2274362" cy="381000"/>
          </a:xfrm>
          <a:prstGeom prst="rect">
            <a:avLst/>
          </a:prstGeom>
        </p:spPr>
        <p:txBody>
          <a:bodyPr wrap="none" lIns="0" tIns="0" rIns="0" bIns="0" anchor="ctr">
            <a:noAutofit/>
          </a:bodyPr>
          <a:lstStyle/>
          <a:p>
            <a:pPr marL="12700">
              <a:lnSpc>
                <a:spcPct val="100000"/>
              </a:lnSpc>
              <a:spcBef>
                <a:spcPts val="605"/>
              </a:spcBef>
            </a:pPr>
            <a:r>
              <a:rPr lang="en-US" sz="2000" spc="-5" dirty="0">
                <a:solidFill>
                  <a:srgbClr val="38445E"/>
                </a:solidFill>
                <a:latin typeface="Tahoma"/>
                <a:cs typeface="Tahoma"/>
              </a:rPr>
              <a:t>Setting/Context</a:t>
            </a:r>
            <a:endParaRPr lang="en-US" sz="2000" dirty="0">
              <a:solidFill>
                <a:srgbClr val="38445E"/>
              </a:solidFill>
              <a:latin typeface="Tahoma"/>
              <a:cs typeface="Tahoma"/>
            </a:endParaRPr>
          </a:p>
        </p:txBody>
      </p:sp>
      <p:grpSp>
        <p:nvGrpSpPr>
          <p:cNvPr id="11" name="Group 10">
            <a:extLst>
              <a:ext uri="{FF2B5EF4-FFF2-40B4-BE49-F238E27FC236}">
                <a16:creationId xmlns:a16="http://schemas.microsoft.com/office/drawing/2014/main" id="{E21ED140-FC3C-4676-802E-9D55D5B32C5B}"/>
              </a:ext>
            </a:extLst>
          </p:cNvPr>
          <p:cNvGrpSpPr/>
          <p:nvPr/>
        </p:nvGrpSpPr>
        <p:grpSpPr>
          <a:xfrm>
            <a:off x="859975" y="2088931"/>
            <a:ext cx="4019277" cy="3160337"/>
            <a:chOff x="857981" y="4422035"/>
            <a:chExt cx="3663204" cy="2880360"/>
          </a:xfrm>
        </p:grpSpPr>
        <p:pic>
          <p:nvPicPr>
            <p:cNvPr id="9" name="Picture 8">
              <a:extLst>
                <a:ext uri="{FF2B5EF4-FFF2-40B4-BE49-F238E27FC236}">
                  <a16:creationId xmlns:a16="http://schemas.microsoft.com/office/drawing/2014/main" id="{F0C8AE06-3095-4E8E-B6BE-37AAD443E2E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7981" y="4422035"/>
              <a:ext cx="3657600" cy="2880360"/>
            </a:xfrm>
            <a:prstGeom prst="rect">
              <a:avLst/>
            </a:prstGeom>
            <a:ln>
              <a:solidFill>
                <a:srgbClr val="000000"/>
              </a:solidFill>
            </a:ln>
          </p:spPr>
        </p:pic>
        <p:sp>
          <p:nvSpPr>
            <p:cNvPr id="10" name="TextBox 9">
              <a:extLst>
                <a:ext uri="{FF2B5EF4-FFF2-40B4-BE49-F238E27FC236}">
                  <a16:creationId xmlns:a16="http://schemas.microsoft.com/office/drawing/2014/main" id="{DAE43DA8-5B2C-4EC5-BDF4-776014B40CC3}"/>
                </a:ext>
              </a:extLst>
            </p:cNvPr>
            <p:cNvSpPr txBox="1"/>
            <p:nvPr/>
          </p:nvSpPr>
          <p:spPr>
            <a:xfrm>
              <a:off x="919159" y="6893475"/>
              <a:ext cx="3602026" cy="243231"/>
            </a:xfrm>
            <a:prstGeom prst="rect">
              <a:avLst/>
            </a:prstGeom>
            <a:no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(Courtesy of Southwest Harbor Public Library Digital Archive)</a:t>
              </a:r>
            </a:p>
          </p:txBody>
        </p:sp>
      </p:grpSp>
      <p:grpSp>
        <p:nvGrpSpPr>
          <p:cNvPr id="17" name="Group 16">
            <a:extLst>
              <a:ext uri="{FF2B5EF4-FFF2-40B4-BE49-F238E27FC236}">
                <a16:creationId xmlns:a16="http://schemas.microsoft.com/office/drawing/2014/main" id="{B6637355-72FA-4EFF-BFB5-3A846555500F}"/>
              </a:ext>
            </a:extLst>
          </p:cNvPr>
          <p:cNvGrpSpPr/>
          <p:nvPr/>
        </p:nvGrpSpPr>
        <p:grpSpPr>
          <a:xfrm>
            <a:off x="5181601" y="3958759"/>
            <a:ext cx="4016827" cy="3163249"/>
            <a:chOff x="5257800" y="4135759"/>
            <a:chExt cx="3940628" cy="3103243"/>
          </a:xfrm>
        </p:grpSpPr>
        <p:pic>
          <p:nvPicPr>
            <p:cNvPr id="13" name="Picture 12">
              <a:extLst>
                <a:ext uri="{FF2B5EF4-FFF2-40B4-BE49-F238E27FC236}">
                  <a16:creationId xmlns:a16="http://schemas.microsoft.com/office/drawing/2014/main" id="{6C89324F-3391-4222-B9D7-E359C9CF6CE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8000"/>
                      </a14:imgEffect>
                    </a14:imgLayer>
                  </a14:imgProps>
                </a:ext>
                <a:ext uri="{28A0092B-C50C-407E-A947-70E740481C1C}">
                  <a14:useLocalDpi xmlns:a14="http://schemas.microsoft.com/office/drawing/2010/main"/>
                </a:ext>
              </a:extLst>
            </a:blip>
            <a:srcRect/>
            <a:stretch/>
          </p:blipFill>
          <p:spPr>
            <a:xfrm>
              <a:off x="5257802" y="4135759"/>
              <a:ext cx="3940626" cy="3103243"/>
            </a:xfrm>
            <a:prstGeom prst="rect">
              <a:avLst/>
            </a:prstGeom>
            <a:ln>
              <a:solidFill>
                <a:srgbClr val="000000"/>
              </a:solidFill>
            </a:ln>
          </p:spPr>
        </p:pic>
        <p:sp>
          <p:nvSpPr>
            <p:cNvPr id="14" name="TextBox 13">
              <a:extLst>
                <a:ext uri="{FF2B5EF4-FFF2-40B4-BE49-F238E27FC236}">
                  <a16:creationId xmlns:a16="http://schemas.microsoft.com/office/drawing/2014/main" id="{43547B99-FD16-46A4-9D19-AB647DEEFA8F}"/>
                </a:ext>
              </a:extLst>
            </p:cNvPr>
            <p:cNvSpPr txBox="1"/>
            <p:nvPr/>
          </p:nvSpPr>
          <p:spPr>
            <a:xfrm>
              <a:off x="5257800" y="6931224"/>
              <a:ext cx="1236942"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 Google 2011)</a:t>
              </a:r>
            </a:p>
          </p:txBody>
        </p:sp>
      </p:grpSp>
      <p:graphicFrame>
        <p:nvGraphicFramePr>
          <p:cNvPr id="21" name="Table 20">
            <a:extLst>
              <a:ext uri="{FF2B5EF4-FFF2-40B4-BE49-F238E27FC236}">
                <a16:creationId xmlns:a16="http://schemas.microsoft.com/office/drawing/2014/main" id="{23D938A7-4980-4954-B9AA-CB6C1B109F99}"/>
              </a:ext>
            </a:extLst>
          </p:cNvPr>
          <p:cNvGraphicFramePr>
            <a:graphicFrameLocks noGrp="1"/>
          </p:cNvGraphicFramePr>
          <p:nvPr>
            <p:extLst>
              <p:ext uri="{D42A27DB-BD31-4B8C-83A1-F6EECF244321}">
                <p14:modId xmlns:p14="http://schemas.microsoft.com/office/powerpoint/2010/main" val="2049251881"/>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784025870"/>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object 15"/>
          <p:cNvSpPr/>
          <p:nvPr/>
        </p:nvSpPr>
        <p:spPr>
          <a:xfrm>
            <a:off x="914400" y="3610991"/>
            <a:ext cx="12700" cy="12700"/>
          </a:xfrm>
          <a:custGeom>
            <a:avLst/>
            <a:gdLst/>
            <a:ahLst/>
            <a:cxnLst/>
            <a:rect l="l" t="t" r="r" b="b"/>
            <a:pathLst>
              <a:path w="12700" h="12700">
                <a:moveTo>
                  <a:pt x="0" y="12191"/>
                </a:moveTo>
                <a:lnTo>
                  <a:pt x="12191" y="12191"/>
                </a:lnTo>
                <a:lnTo>
                  <a:pt x="12191" y="0"/>
                </a:lnTo>
                <a:lnTo>
                  <a:pt x="0" y="0"/>
                </a:lnTo>
                <a:lnTo>
                  <a:pt x="0" y="12191"/>
                </a:lnTo>
                <a:close/>
              </a:path>
            </a:pathLst>
          </a:custGeom>
          <a:solidFill>
            <a:srgbClr val="000000"/>
          </a:solidFill>
        </p:spPr>
        <p:txBody>
          <a:bodyPr wrap="square" lIns="0" tIns="0" rIns="0" bIns="0" rtlCol="0"/>
          <a:lstStyle/>
          <a:p>
            <a:endParaRPr/>
          </a:p>
        </p:txBody>
      </p:sp>
      <p:sp>
        <p:nvSpPr>
          <p:cNvPr id="16" name="object 16"/>
          <p:cNvSpPr/>
          <p:nvPr/>
        </p:nvSpPr>
        <p:spPr>
          <a:xfrm>
            <a:off x="914400" y="3610991"/>
            <a:ext cx="12700" cy="12700"/>
          </a:xfrm>
          <a:custGeom>
            <a:avLst/>
            <a:gdLst/>
            <a:ahLst/>
            <a:cxnLst/>
            <a:rect l="l" t="t" r="r" b="b"/>
            <a:pathLst>
              <a:path w="12700" h="12700">
                <a:moveTo>
                  <a:pt x="0" y="12191"/>
                </a:moveTo>
                <a:lnTo>
                  <a:pt x="12191" y="12191"/>
                </a:lnTo>
                <a:lnTo>
                  <a:pt x="12191" y="0"/>
                </a:lnTo>
                <a:lnTo>
                  <a:pt x="0" y="0"/>
                </a:lnTo>
                <a:lnTo>
                  <a:pt x="0" y="12191"/>
                </a:lnTo>
                <a:close/>
              </a:path>
            </a:pathLst>
          </a:custGeom>
          <a:solidFill>
            <a:srgbClr val="000000"/>
          </a:solidFill>
        </p:spPr>
        <p:txBody>
          <a:bodyPr wrap="square" lIns="0" tIns="0" rIns="0" bIns="0" rtlCol="0"/>
          <a:lstStyle/>
          <a:p>
            <a:endParaRPr/>
          </a:p>
        </p:txBody>
      </p:sp>
      <p:sp>
        <p:nvSpPr>
          <p:cNvPr id="24" name="Rectangle 23">
            <a:extLst>
              <a:ext uri="{FF2B5EF4-FFF2-40B4-BE49-F238E27FC236}">
                <a16:creationId xmlns:a16="http://schemas.microsoft.com/office/drawing/2014/main" id="{98D17441-A34B-4CB6-9886-78EDE805B2A3}"/>
              </a:ext>
            </a:extLst>
          </p:cNvPr>
          <p:cNvSpPr/>
          <p:nvPr/>
        </p:nvSpPr>
        <p:spPr>
          <a:xfrm>
            <a:off x="838200" y="914401"/>
            <a:ext cx="2274362" cy="381000"/>
          </a:xfrm>
          <a:prstGeom prst="rect">
            <a:avLst/>
          </a:prstGeom>
        </p:spPr>
        <p:txBody>
          <a:bodyPr wrap="none" lIns="0" tIns="0" rIns="0" bIns="0" anchor="ctr">
            <a:noAutofit/>
          </a:bodyPr>
          <a:lstStyle/>
          <a:p>
            <a:pPr marL="12700">
              <a:lnSpc>
                <a:spcPct val="100000"/>
              </a:lnSpc>
              <a:spcBef>
                <a:spcPts val="605"/>
              </a:spcBef>
            </a:pPr>
            <a:r>
              <a:rPr lang="en-US" sz="2000" spc="-5" dirty="0">
                <a:solidFill>
                  <a:srgbClr val="38445E"/>
                </a:solidFill>
                <a:latin typeface="Tahoma"/>
                <a:cs typeface="Tahoma"/>
              </a:rPr>
              <a:t>Setting/Context</a:t>
            </a:r>
            <a:endParaRPr lang="en-US" sz="2000" dirty="0">
              <a:solidFill>
                <a:srgbClr val="38445E"/>
              </a:solidFill>
              <a:latin typeface="Tahoma"/>
              <a:cs typeface="Tahoma"/>
            </a:endParaRPr>
          </a:p>
        </p:txBody>
      </p:sp>
      <p:sp>
        <p:nvSpPr>
          <p:cNvPr id="34" name="object 6">
            <a:extLst>
              <a:ext uri="{FF2B5EF4-FFF2-40B4-BE49-F238E27FC236}">
                <a16:creationId xmlns:a16="http://schemas.microsoft.com/office/drawing/2014/main" id="{21908C51-84F7-478D-8D66-F837CFFCB739}"/>
              </a:ext>
            </a:extLst>
          </p:cNvPr>
          <p:cNvSpPr txBox="1"/>
          <p:nvPr/>
        </p:nvSpPr>
        <p:spPr>
          <a:xfrm>
            <a:off x="1419749" y="6985148"/>
            <a:ext cx="2783365" cy="253852"/>
          </a:xfrm>
          <a:prstGeom prst="rect">
            <a:avLst/>
          </a:prstGeom>
        </p:spPr>
        <p:txBody>
          <a:bodyPr vert="horz" wrap="square" lIns="0" tIns="0" rIns="0" bIns="0" rtlCol="0">
            <a:spAutoFit/>
          </a:bodyPr>
          <a:lstStyle/>
          <a:p>
            <a:pPr marL="12700" marR="5080">
              <a:lnSpc>
                <a:spcPct val="131400"/>
              </a:lnSpc>
              <a:spcBef>
                <a:spcPts val="100"/>
              </a:spcBef>
            </a:pPr>
            <a:r>
              <a:rPr sz="1400" b="1" i="1" spc="-10" dirty="0">
                <a:solidFill>
                  <a:srgbClr val="9D8D4B"/>
                </a:solidFill>
                <a:latin typeface="Times New Roman"/>
                <a:cs typeface="Times New Roman"/>
              </a:rPr>
              <a:t>Part </a:t>
            </a:r>
            <a:r>
              <a:rPr sz="1400" b="1" i="1" spc="-5" dirty="0">
                <a:solidFill>
                  <a:srgbClr val="9D8D4B"/>
                </a:solidFill>
                <a:latin typeface="Times New Roman"/>
                <a:cs typeface="Times New Roman"/>
              </a:rPr>
              <a:t>of an </a:t>
            </a:r>
            <a:r>
              <a:rPr sz="1400" b="1" i="1" spc="-15" dirty="0">
                <a:solidFill>
                  <a:srgbClr val="9D8D4B"/>
                </a:solidFill>
                <a:latin typeface="Times New Roman"/>
                <a:cs typeface="Times New Roman"/>
              </a:rPr>
              <a:t>engineered </a:t>
            </a:r>
            <a:r>
              <a:rPr sz="1400" b="1" i="1" spc="-10" dirty="0">
                <a:solidFill>
                  <a:srgbClr val="9D8D4B"/>
                </a:solidFill>
                <a:latin typeface="Times New Roman"/>
                <a:cs typeface="Times New Roman"/>
              </a:rPr>
              <a:t>road</a:t>
            </a:r>
            <a:r>
              <a:rPr sz="1400" b="1" i="1" spc="-125" dirty="0">
                <a:solidFill>
                  <a:srgbClr val="9D8D4B"/>
                </a:solidFill>
                <a:latin typeface="Times New Roman"/>
                <a:cs typeface="Times New Roman"/>
              </a:rPr>
              <a:t> </a:t>
            </a:r>
            <a:r>
              <a:rPr sz="1400" b="1" i="1" spc="-15" dirty="0">
                <a:solidFill>
                  <a:srgbClr val="9D8D4B"/>
                </a:solidFill>
                <a:latin typeface="Times New Roman"/>
                <a:cs typeface="Times New Roman"/>
              </a:rPr>
              <a:t>network</a:t>
            </a:r>
            <a:r>
              <a:rPr lang="en-US" sz="1400" b="1" i="1" spc="-15" dirty="0">
                <a:solidFill>
                  <a:srgbClr val="9D8D4B"/>
                </a:solidFill>
                <a:latin typeface="Times New Roman"/>
                <a:cs typeface="Times New Roman"/>
              </a:rPr>
              <a:t>?</a:t>
            </a:r>
            <a:endParaRPr sz="1400" b="1" dirty="0">
              <a:solidFill>
                <a:srgbClr val="9D8D4B"/>
              </a:solidFill>
              <a:latin typeface="Times New Roman"/>
              <a:cs typeface="Times New Roman"/>
            </a:endParaRPr>
          </a:p>
        </p:txBody>
      </p:sp>
      <p:sp>
        <p:nvSpPr>
          <p:cNvPr id="35" name="TextBox 34">
            <a:extLst>
              <a:ext uri="{FF2B5EF4-FFF2-40B4-BE49-F238E27FC236}">
                <a16:creationId xmlns:a16="http://schemas.microsoft.com/office/drawing/2014/main" id="{B7EF2456-79D6-4CBE-BA1B-73C4DCD27F9F}"/>
              </a:ext>
            </a:extLst>
          </p:cNvPr>
          <p:cNvSpPr txBox="1"/>
          <p:nvPr/>
        </p:nvSpPr>
        <p:spPr>
          <a:xfrm>
            <a:off x="838200" y="5554105"/>
            <a:ext cx="3946465" cy="369332"/>
          </a:xfrm>
          <a:prstGeom prst="rect">
            <a:avLst/>
          </a:prstGeom>
          <a:noFill/>
        </p:spPr>
        <p:txBody>
          <a:bodyPr wrap="none" rtlCol="0">
            <a:spAutoFit/>
          </a:bodyPr>
          <a:lstStyle/>
          <a:p>
            <a:r>
              <a:rPr lang="en-US" dirty="0">
                <a:solidFill>
                  <a:srgbClr val="FF0000"/>
                </a:solidFill>
              </a:rPr>
              <a:t>Need to find engineered roadway photo</a:t>
            </a:r>
          </a:p>
        </p:txBody>
      </p:sp>
      <p:sp>
        <p:nvSpPr>
          <p:cNvPr id="30" name="object 6">
            <a:extLst>
              <a:ext uri="{FF2B5EF4-FFF2-40B4-BE49-F238E27FC236}">
                <a16:creationId xmlns:a16="http://schemas.microsoft.com/office/drawing/2014/main" id="{80181227-12F8-4D32-A605-A550B1CEEE04}"/>
              </a:ext>
            </a:extLst>
          </p:cNvPr>
          <p:cNvSpPr txBox="1"/>
          <p:nvPr/>
        </p:nvSpPr>
        <p:spPr>
          <a:xfrm>
            <a:off x="838200" y="1295400"/>
            <a:ext cx="3962399" cy="743159"/>
          </a:xfrm>
          <a:prstGeom prst="rect">
            <a:avLst/>
          </a:prstGeom>
        </p:spPr>
        <p:txBody>
          <a:bodyPr vert="horz" wrap="square" lIns="0" tIns="0" rIns="0" bIns="0" rtlCol="0" anchor="ctr">
            <a:noAutofit/>
          </a:bodyPr>
          <a:lstStyle/>
          <a:p>
            <a:pPr marL="12700" marR="5080">
              <a:lnSpc>
                <a:spcPts val="1839"/>
              </a:lnSpc>
              <a:spcBef>
                <a:spcPts val="225"/>
              </a:spcBef>
            </a:pPr>
            <a:r>
              <a:rPr lang="en-US" b="1" i="1" spc="-5" dirty="0">
                <a:solidFill>
                  <a:srgbClr val="6D3721"/>
                </a:solidFill>
                <a:latin typeface="Times New Roman"/>
                <a:cs typeface="Times New Roman"/>
              </a:rPr>
              <a:t>Why was the site historically chosen for a  bridge?</a:t>
            </a:r>
            <a:endParaRPr lang="en-US" dirty="0">
              <a:solidFill>
                <a:srgbClr val="6D3721"/>
              </a:solidFill>
              <a:latin typeface="Times New Roman"/>
              <a:cs typeface="Times New Roman"/>
            </a:endParaRPr>
          </a:p>
        </p:txBody>
      </p:sp>
      <p:sp>
        <p:nvSpPr>
          <p:cNvPr id="25" name="Rectangle 24">
            <a:extLst>
              <a:ext uri="{FF2B5EF4-FFF2-40B4-BE49-F238E27FC236}">
                <a16:creationId xmlns:a16="http://schemas.microsoft.com/office/drawing/2014/main" id="{E2E69098-551E-4A30-B92B-EE2948255C61}"/>
              </a:ext>
            </a:extLst>
          </p:cNvPr>
          <p:cNvSpPr/>
          <p:nvPr/>
        </p:nvSpPr>
        <p:spPr>
          <a:xfrm>
            <a:off x="6011885" y="4548422"/>
            <a:ext cx="2484013" cy="307777"/>
          </a:xfrm>
          <a:prstGeom prst="rect">
            <a:avLst/>
          </a:prstGeom>
        </p:spPr>
        <p:txBody>
          <a:bodyPr wrap="none">
            <a:spAutoFit/>
          </a:bodyPr>
          <a:lstStyle/>
          <a:p>
            <a:r>
              <a:rPr lang="en-US" sz="1400" b="1" i="1" spc="-10" dirty="0">
                <a:solidFill>
                  <a:srgbClr val="9D8D4B"/>
                </a:solidFill>
                <a:latin typeface="Times New Roman"/>
                <a:cs typeface="Times New Roman"/>
              </a:rPr>
              <a:t>Part </a:t>
            </a:r>
            <a:r>
              <a:rPr lang="en-US" sz="1400" b="1" i="1" spc="-5" dirty="0">
                <a:solidFill>
                  <a:srgbClr val="9D8D4B"/>
                </a:solidFill>
                <a:latin typeface="Times New Roman"/>
                <a:cs typeface="Times New Roman"/>
              </a:rPr>
              <a:t>of </a:t>
            </a:r>
            <a:r>
              <a:rPr lang="en-US" sz="1400" b="1" i="1" dirty="0">
                <a:solidFill>
                  <a:srgbClr val="9D8D4B"/>
                </a:solidFill>
                <a:latin typeface="Times New Roman"/>
                <a:cs typeface="Times New Roman"/>
              </a:rPr>
              <a:t>a </a:t>
            </a:r>
            <a:r>
              <a:rPr lang="en-US" sz="1400" b="1" i="1" spc="-10" dirty="0">
                <a:solidFill>
                  <a:srgbClr val="9D8D4B"/>
                </a:solidFill>
                <a:latin typeface="Times New Roman"/>
                <a:cs typeface="Times New Roman"/>
              </a:rPr>
              <a:t>scenic</a:t>
            </a:r>
            <a:r>
              <a:rPr lang="en-US" sz="1400" b="1" i="1" spc="-110" dirty="0">
                <a:solidFill>
                  <a:srgbClr val="9D8D4B"/>
                </a:solidFill>
                <a:latin typeface="Times New Roman"/>
                <a:cs typeface="Times New Roman"/>
              </a:rPr>
              <a:t> </a:t>
            </a:r>
            <a:r>
              <a:rPr lang="en-US" sz="1400" b="1" i="1" spc="-15" dirty="0">
                <a:solidFill>
                  <a:srgbClr val="9D8D4B"/>
                </a:solidFill>
                <a:latin typeface="Times New Roman"/>
                <a:cs typeface="Times New Roman"/>
              </a:rPr>
              <a:t>route/parkway?</a:t>
            </a:r>
            <a:endParaRPr lang="en-US" sz="1400" b="1" dirty="0">
              <a:solidFill>
                <a:srgbClr val="9D8D4B"/>
              </a:solidFill>
            </a:endParaRPr>
          </a:p>
        </p:txBody>
      </p:sp>
      <p:sp>
        <p:nvSpPr>
          <p:cNvPr id="36" name="object 8">
            <a:extLst>
              <a:ext uri="{FF2B5EF4-FFF2-40B4-BE49-F238E27FC236}">
                <a16:creationId xmlns:a16="http://schemas.microsoft.com/office/drawing/2014/main" id="{3C4E7905-2698-4072-8A82-2CF99EA4C787}"/>
              </a:ext>
            </a:extLst>
          </p:cNvPr>
          <p:cNvSpPr txBox="1"/>
          <p:nvPr/>
        </p:nvSpPr>
        <p:spPr>
          <a:xfrm>
            <a:off x="5791781" y="7029863"/>
            <a:ext cx="2932113" cy="215444"/>
          </a:xfrm>
          <a:prstGeom prst="rect">
            <a:avLst/>
          </a:prstGeom>
        </p:spPr>
        <p:txBody>
          <a:bodyPr vert="horz" wrap="square" lIns="0" tIns="0" rIns="0" bIns="0" rtlCol="0">
            <a:spAutoFit/>
          </a:bodyPr>
          <a:lstStyle/>
          <a:p>
            <a:pPr marL="12700">
              <a:lnSpc>
                <a:spcPct val="100000"/>
              </a:lnSpc>
              <a:spcBef>
                <a:spcPts val="105"/>
              </a:spcBef>
            </a:pPr>
            <a:r>
              <a:rPr sz="1400" b="1" i="1" spc="-15" dirty="0">
                <a:solidFill>
                  <a:srgbClr val="9D8D4B"/>
                </a:solidFill>
                <a:latin typeface="Times New Roman"/>
                <a:cs typeface="Times New Roman"/>
              </a:rPr>
              <a:t>Agricultural </a:t>
            </a:r>
            <a:r>
              <a:rPr sz="1400" b="1" i="1" spc="-10" dirty="0">
                <a:solidFill>
                  <a:srgbClr val="9D8D4B"/>
                </a:solidFill>
                <a:latin typeface="Times New Roman"/>
                <a:cs typeface="Times New Roman"/>
              </a:rPr>
              <a:t>(farm </a:t>
            </a:r>
            <a:r>
              <a:rPr sz="1400" b="1" i="1" spc="-5" dirty="0">
                <a:solidFill>
                  <a:srgbClr val="9D8D4B"/>
                </a:solidFill>
                <a:latin typeface="Times New Roman"/>
                <a:cs typeface="Times New Roman"/>
              </a:rPr>
              <a:t>to </a:t>
            </a:r>
            <a:r>
              <a:rPr sz="1400" b="1" i="1" spc="-10" dirty="0">
                <a:solidFill>
                  <a:srgbClr val="9D8D4B"/>
                </a:solidFill>
                <a:latin typeface="Times New Roman"/>
                <a:cs typeface="Times New Roman"/>
              </a:rPr>
              <a:t>market)</a:t>
            </a:r>
            <a:r>
              <a:rPr sz="1400" b="1" i="1" spc="-105" dirty="0">
                <a:solidFill>
                  <a:srgbClr val="9D8D4B"/>
                </a:solidFill>
                <a:latin typeface="Times New Roman"/>
                <a:cs typeface="Times New Roman"/>
              </a:rPr>
              <a:t> </a:t>
            </a:r>
            <a:r>
              <a:rPr sz="1400" b="1" i="1" spc="-15" dirty="0">
                <a:solidFill>
                  <a:srgbClr val="9D8D4B"/>
                </a:solidFill>
                <a:latin typeface="Times New Roman"/>
                <a:cs typeface="Times New Roman"/>
              </a:rPr>
              <a:t>network?</a:t>
            </a:r>
            <a:endParaRPr sz="1400" b="1" dirty="0">
              <a:solidFill>
                <a:srgbClr val="9D8D4B"/>
              </a:solidFill>
              <a:latin typeface="Times New Roman"/>
              <a:cs typeface="Times New Roman"/>
            </a:endParaRPr>
          </a:p>
        </p:txBody>
      </p:sp>
      <p:grpSp>
        <p:nvGrpSpPr>
          <p:cNvPr id="11" name="Group 10">
            <a:extLst>
              <a:ext uri="{FF2B5EF4-FFF2-40B4-BE49-F238E27FC236}">
                <a16:creationId xmlns:a16="http://schemas.microsoft.com/office/drawing/2014/main" id="{F1BEC1D7-27DD-43EE-BA25-822993FA077E}"/>
              </a:ext>
            </a:extLst>
          </p:cNvPr>
          <p:cNvGrpSpPr/>
          <p:nvPr/>
        </p:nvGrpSpPr>
        <p:grpSpPr>
          <a:xfrm>
            <a:off x="856343" y="2079171"/>
            <a:ext cx="4111502" cy="2726527"/>
            <a:chOff x="856343" y="2079171"/>
            <a:chExt cx="4111502" cy="2726527"/>
          </a:xfrm>
        </p:grpSpPr>
        <p:grpSp>
          <p:nvGrpSpPr>
            <p:cNvPr id="10" name="Group 9">
              <a:extLst>
                <a:ext uri="{FF2B5EF4-FFF2-40B4-BE49-F238E27FC236}">
                  <a16:creationId xmlns:a16="http://schemas.microsoft.com/office/drawing/2014/main" id="{E3E09243-A6EB-4F29-A328-1FF40A67CC76}"/>
                </a:ext>
              </a:extLst>
            </p:cNvPr>
            <p:cNvGrpSpPr/>
            <p:nvPr/>
          </p:nvGrpSpPr>
          <p:grpSpPr>
            <a:xfrm>
              <a:off x="856343" y="2079171"/>
              <a:ext cx="3958244" cy="2726527"/>
              <a:chOff x="856343" y="2079171"/>
              <a:chExt cx="3958244" cy="2726527"/>
            </a:xfrm>
          </p:grpSpPr>
          <p:pic>
            <p:nvPicPr>
              <p:cNvPr id="9" name="Picture 8">
                <a:extLst>
                  <a:ext uri="{FF2B5EF4-FFF2-40B4-BE49-F238E27FC236}">
                    <a16:creationId xmlns:a16="http://schemas.microsoft.com/office/drawing/2014/main" id="{1F62F847-C058-4110-8AB3-191A968680B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35000" contrast="11000"/>
                        </a14:imgEffect>
                      </a14:imgLayer>
                    </a14:imgProps>
                  </a:ext>
                  <a:ext uri="{28A0092B-C50C-407E-A947-70E740481C1C}">
                    <a14:useLocalDpi xmlns:a14="http://schemas.microsoft.com/office/drawing/2010/main"/>
                  </a:ext>
                </a:extLst>
              </a:blip>
              <a:srcRect/>
              <a:stretch/>
            </p:blipFill>
            <p:spPr>
              <a:xfrm>
                <a:off x="856343" y="2079171"/>
                <a:ext cx="3958244" cy="2469251"/>
              </a:xfrm>
              <a:prstGeom prst="rect">
                <a:avLst/>
              </a:prstGeom>
              <a:noFill/>
              <a:ln>
                <a:solidFill>
                  <a:schemeClr val="tx1"/>
                </a:solidFill>
              </a:ln>
            </p:spPr>
          </p:pic>
          <p:sp>
            <p:nvSpPr>
              <p:cNvPr id="22" name="object 22"/>
              <p:cNvSpPr txBox="1"/>
              <p:nvPr/>
            </p:nvSpPr>
            <p:spPr>
              <a:xfrm>
                <a:off x="1467619" y="4590254"/>
                <a:ext cx="2783365" cy="215444"/>
              </a:xfrm>
              <a:prstGeom prst="rect">
                <a:avLst/>
              </a:prstGeom>
            </p:spPr>
            <p:txBody>
              <a:bodyPr vert="horz" wrap="square" lIns="0" tIns="0" rIns="0" bIns="0" rtlCol="0">
                <a:spAutoFit/>
              </a:bodyPr>
              <a:lstStyle/>
              <a:p>
                <a:pPr marL="12700">
                  <a:lnSpc>
                    <a:spcPct val="100000"/>
                  </a:lnSpc>
                  <a:spcBef>
                    <a:spcPts val="495"/>
                  </a:spcBef>
                </a:pPr>
                <a:r>
                  <a:rPr sz="1400" b="1" i="1" spc="-15" dirty="0">
                    <a:solidFill>
                      <a:srgbClr val="9D8D4B"/>
                    </a:solidFill>
                    <a:latin typeface="Times New Roman"/>
                    <a:cs typeface="Times New Roman"/>
                  </a:rPr>
                  <a:t>Natural/advantageous </a:t>
                </a:r>
                <a:r>
                  <a:rPr sz="1400" b="1" i="1" spc="-10" dirty="0">
                    <a:solidFill>
                      <a:srgbClr val="9D8D4B"/>
                    </a:solidFill>
                    <a:latin typeface="Times New Roman"/>
                    <a:cs typeface="Times New Roman"/>
                  </a:rPr>
                  <a:t>river</a:t>
                </a:r>
                <a:r>
                  <a:rPr sz="1400" b="1" i="1" spc="-40" dirty="0">
                    <a:solidFill>
                      <a:srgbClr val="9D8D4B"/>
                    </a:solidFill>
                    <a:latin typeface="Times New Roman"/>
                    <a:cs typeface="Times New Roman"/>
                  </a:rPr>
                  <a:t> </a:t>
                </a:r>
                <a:r>
                  <a:rPr sz="1400" b="1" i="1" spc="-15" dirty="0">
                    <a:solidFill>
                      <a:srgbClr val="9D8D4B"/>
                    </a:solidFill>
                    <a:latin typeface="Times New Roman"/>
                    <a:cs typeface="Times New Roman"/>
                  </a:rPr>
                  <a:t>crossing?</a:t>
                </a:r>
                <a:endParaRPr sz="1400" b="1" dirty="0">
                  <a:solidFill>
                    <a:srgbClr val="9D8D4B"/>
                  </a:solidFill>
                  <a:latin typeface="Times New Roman"/>
                  <a:cs typeface="Times New Roman"/>
                </a:endParaRPr>
              </a:p>
            </p:txBody>
          </p:sp>
          <p:sp>
            <p:nvSpPr>
              <p:cNvPr id="26" name="Oval 25">
                <a:extLst>
                  <a:ext uri="{FF2B5EF4-FFF2-40B4-BE49-F238E27FC236}">
                    <a16:creationId xmlns:a16="http://schemas.microsoft.com/office/drawing/2014/main" id="{62AF388A-4C26-47D8-9E82-B74588B5564C}"/>
                  </a:ext>
                </a:extLst>
              </p:cNvPr>
              <p:cNvSpPr/>
              <p:nvPr/>
            </p:nvSpPr>
            <p:spPr>
              <a:xfrm>
                <a:off x="2971800" y="2236832"/>
                <a:ext cx="381000" cy="496042"/>
              </a:xfrm>
              <a:prstGeom prst="ellipse">
                <a:avLst/>
              </a:prstGeom>
              <a:noFill/>
              <a:ln w="9525">
                <a:solidFill>
                  <a:srgbClr val="DDA7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D8D4B"/>
                  </a:solidFill>
                </a:endParaRPr>
              </a:p>
            </p:txBody>
          </p:sp>
          <p:sp>
            <p:nvSpPr>
              <p:cNvPr id="27" name="Oval 26">
                <a:extLst>
                  <a:ext uri="{FF2B5EF4-FFF2-40B4-BE49-F238E27FC236}">
                    <a16:creationId xmlns:a16="http://schemas.microsoft.com/office/drawing/2014/main" id="{88994BAD-E82A-4551-82FE-905629FDCBFA}"/>
                  </a:ext>
                </a:extLst>
              </p:cNvPr>
              <p:cNvSpPr/>
              <p:nvPr/>
            </p:nvSpPr>
            <p:spPr>
              <a:xfrm>
                <a:off x="1981200" y="3239119"/>
                <a:ext cx="381000" cy="496042"/>
              </a:xfrm>
              <a:prstGeom prst="ellipse">
                <a:avLst/>
              </a:prstGeom>
              <a:noFill/>
              <a:ln w="9525">
                <a:solidFill>
                  <a:srgbClr val="DDA7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D8D4B"/>
                  </a:solidFill>
                </a:endParaRPr>
              </a:p>
            </p:txBody>
          </p:sp>
          <p:sp>
            <p:nvSpPr>
              <p:cNvPr id="28" name="Oval 27">
                <a:extLst>
                  <a:ext uri="{FF2B5EF4-FFF2-40B4-BE49-F238E27FC236}">
                    <a16:creationId xmlns:a16="http://schemas.microsoft.com/office/drawing/2014/main" id="{FF2AA13D-DF14-440C-B8BC-5EE7EA244C62}"/>
                  </a:ext>
                </a:extLst>
              </p:cNvPr>
              <p:cNvSpPr/>
              <p:nvPr/>
            </p:nvSpPr>
            <p:spPr>
              <a:xfrm>
                <a:off x="2057400" y="3875874"/>
                <a:ext cx="381000" cy="496042"/>
              </a:xfrm>
              <a:prstGeom prst="ellipse">
                <a:avLst/>
              </a:prstGeom>
              <a:noFill/>
              <a:ln w="9525">
                <a:solidFill>
                  <a:srgbClr val="DDA7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D8D4B"/>
                  </a:solidFill>
                </a:endParaRPr>
              </a:p>
            </p:txBody>
          </p:sp>
        </p:grpSp>
        <p:sp>
          <p:nvSpPr>
            <p:cNvPr id="38" name="TextBox 37">
              <a:extLst>
                <a:ext uri="{FF2B5EF4-FFF2-40B4-BE49-F238E27FC236}">
                  <a16:creationId xmlns:a16="http://schemas.microsoft.com/office/drawing/2014/main" id="{B3684E25-FB49-4D82-BB94-7B0E22E82C75}"/>
                </a:ext>
              </a:extLst>
            </p:cNvPr>
            <p:cNvSpPr txBox="1"/>
            <p:nvPr/>
          </p:nvSpPr>
          <p:spPr>
            <a:xfrm>
              <a:off x="2971800" y="4264358"/>
              <a:ext cx="1996045" cy="276999"/>
            </a:xfrm>
            <a:prstGeom prst="rect">
              <a:avLst/>
            </a:prstGeom>
            <a:noFill/>
          </p:spPr>
          <p:txBody>
            <a:bodyPr wrap="square" rtlCol="0">
              <a:spAutoFit/>
            </a:bodyPr>
            <a:lstStyle/>
            <a:p>
              <a:r>
                <a:rPr lang="en-US" sz="1200" dirty="0">
                  <a:solidFill>
                    <a:srgbClr val="9D8D4B"/>
                  </a:solidFill>
                  <a:highlight>
                    <a:srgbClr val="808080"/>
                  </a:highlight>
                  <a:latin typeface="Times New Roman" panose="02020603050405020304" pitchFamily="18" charset="0"/>
                  <a:cs typeface="Times New Roman" panose="02020603050405020304" pitchFamily="18" charset="0"/>
                </a:rPr>
                <a:t>(USGS; Ottsville, PA 1999)</a:t>
              </a:r>
            </a:p>
          </p:txBody>
        </p:sp>
      </p:grpSp>
      <p:grpSp>
        <p:nvGrpSpPr>
          <p:cNvPr id="12" name="Group 11">
            <a:extLst>
              <a:ext uri="{FF2B5EF4-FFF2-40B4-BE49-F238E27FC236}">
                <a16:creationId xmlns:a16="http://schemas.microsoft.com/office/drawing/2014/main" id="{3B6502FD-338A-477B-A2E3-096C4BD4473E}"/>
              </a:ext>
            </a:extLst>
          </p:cNvPr>
          <p:cNvGrpSpPr/>
          <p:nvPr/>
        </p:nvGrpSpPr>
        <p:grpSpPr>
          <a:xfrm>
            <a:off x="5273448" y="2077070"/>
            <a:ext cx="3946752" cy="2471352"/>
            <a:chOff x="5273448" y="2077070"/>
            <a:chExt cx="3946752" cy="2471352"/>
          </a:xfrm>
        </p:grpSpPr>
        <p:pic>
          <p:nvPicPr>
            <p:cNvPr id="32" name="Picture 31">
              <a:extLst>
                <a:ext uri="{FF2B5EF4-FFF2-40B4-BE49-F238E27FC236}">
                  <a16:creationId xmlns:a16="http://schemas.microsoft.com/office/drawing/2014/main" id="{5D277AF5-3653-4A1A-9A81-AE8B49E237E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273448" y="2077070"/>
              <a:ext cx="3932616" cy="2469251"/>
            </a:xfrm>
            <a:prstGeom prst="rect">
              <a:avLst/>
            </a:prstGeom>
            <a:ln>
              <a:solidFill>
                <a:srgbClr val="000000"/>
              </a:solidFill>
            </a:ln>
          </p:spPr>
        </p:pic>
        <p:sp>
          <p:nvSpPr>
            <p:cNvPr id="39" name="TextBox 38">
              <a:extLst>
                <a:ext uri="{FF2B5EF4-FFF2-40B4-BE49-F238E27FC236}">
                  <a16:creationId xmlns:a16="http://schemas.microsoft.com/office/drawing/2014/main" id="{CE768F83-CB28-4F7F-A917-CF11E86AFBA6}"/>
                </a:ext>
              </a:extLst>
            </p:cNvPr>
            <p:cNvSpPr txBox="1"/>
            <p:nvPr/>
          </p:nvSpPr>
          <p:spPr>
            <a:xfrm>
              <a:off x="8035443" y="4271423"/>
              <a:ext cx="1184757" cy="276999"/>
            </a:xfrm>
            <a:prstGeom prst="rect">
              <a:avLst/>
            </a:prstGeom>
            <a:noFill/>
          </p:spPr>
          <p:txBody>
            <a:bodyPr wrap="square" rtlCol="0">
              <a:spAutoFit/>
            </a:bodyPr>
            <a:lstStyle/>
            <a:p>
              <a:pPr algn="r"/>
              <a:r>
                <a:rPr lang="en-US" sz="1200" dirty="0">
                  <a:solidFill>
                    <a:schemeClr val="bg1"/>
                  </a:solidFill>
                  <a:latin typeface="Times New Roman" panose="02020603050405020304" pitchFamily="18" charset="0"/>
                  <a:cs typeface="Times New Roman" panose="02020603050405020304" pitchFamily="18" charset="0"/>
                </a:rPr>
                <a:t>(HAER OR-36)</a:t>
              </a:r>
            </a:p>
          </p:txBody>
        </p:sp>
      </p:grpSp>
      <p:sp>
        <p:nvSpPr>
          <p:cNvPr id="40" name="TextBox 39">
            <a:extLst>
              <a:ext uri="{FF2B5EF4-FFF2-40B4-BE49-F238E27FC236}">
                <a16:creationId xmlns:a16="http://schemas.microsoft.com/office/drawing/2014/main" id="{2F5960DA-7CF7-4323-B22F-9ADDBF40F802}"/>
              </a:ext>
            </a:extLst>
          </p:cNvPr>
          <p:cNvSpPr txBox="1"/>
          <p:nvPr/>
        </p:nvSpPr>
        <p:spPr>
          <a:xfrm>
            <a:off x="7697517" y="6672552"/>
            <a:ext cx="1675644" cy="276999"/>
          </a:xfrm>
          <a:prstGeom prst="rect">
            <a:avLst/>
          </a:prstGeom>
          <a:no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(Courtesy of TxDOT)</a:t>
            </a:r>
          </a:p>
        </p:txBody>
      </p:sp>
      <p:pic>
        <p:nvPicPr>
          <p:cNvPr id="6" name="Picture 5">
            <a:extLst>
              <a:ext uri="{FF2B5EF4-FFF2-40B4-BE49-F238E27FC236}">
                <a16:creationId xmlns:a16="http://schemas.microsoft.com/office/drawing/2014/main" id="{0C85035E-8251-4D22-99AE-C2BA373AAF5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56343" y="5209042"/>
            <a:ext cx="3958244" cy="1771142"/>
          </a:xfrm>
          <a:prstGeom prst="rect">
            <a:avLst/>
          </a:prstGeom>
          <a:ln w="9525">
            <a:solidFill>
              <a:schemeClr val="tx1"/>
            </a:solidFill>
          </a:ln>
        </p:spPr>
      </p:pic>
      <p:sp>
        <p:nvSpPr>
          <p:cNvPr id="29" name="TextBox 28">
            <a:extLst>
              <a:ext uri="{FF2B5EF4-FFF2-40B4-BE49-F238E27FC236}">
                <a16:creationId xmlns:a16="http://schemas.microsoft.com/office/drawing/2014/main" id="{19E3940C-DBAB-415E-8FA0-8FAAC42723D8}"/>
              </a:ext>
            </a:extLst>
          </p:cNvPr>
          <p:cNvSpPr txBox="1"/>
          <p:nvPr/>
        </p:nvSpPr>
        <p:spPr>
          <a:xfrm>
            <a:off x="808276" y="6703185"/>
            <a:ext cx="1675644" cy="276999"/>
          </a:xfrm>
          <a:prstGeom prst="rect">
            <a:avLst/>
          </a:prstGeom>
          <a:no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(HAER IA-98)</a:t>
            </a:r>
          </a:p>
        </p:txBody>
      </p:sp>
      <p:grpSp>
        <p:nvGrpSpPr>
          <p:cNvPr id="31" name="Group 30">
            <a:extLst>
              <a:ext uri="{FF2B5EF4-FFF2-40B4-BE49-F238E27FC236}">
                <a16:creationId xmlns:a16="http://schemas.microsoft.com/office/drawing/2014/main" id="{E094A24F-059E-4688-A246-2294907AF877}"/>
              </a:ext>
            </a:extLst>
          </p:cNvPr>
          <p:cNvGrpSpPr/>
          <p:nvPr/>
        </p:nvGrpSpPr>
        <p:grpSpPr>
          <a:xfrm>
            <a:off x="897931" y="7471432"/>
            <a:ext cx="8273796" cy="223405"/>
            <a:chOff x="896111" y="7106107"/>
            <a:chExt cx="8273796" cy="223405"/>
          </a:xfrm>
        </p:grpSpPr>
        <p:sp>
          <p:nvSpPr>
            <p:cNvPr id="33" name="object 3">
              <a:extLst>
                <a:ext uri="{FF2B5EF4-FFF2-40B4-BE49-F238E27FC236}">
                  <a16:creationId xmlns:a16="http://schemas.microsoft.com/office/drawing/2014/main" id="{B2DB2A81-68C0-450D-8C09-F8C7C0C5899C}"/>
                </a:ext>
              </a:extLst>
            </p:cNvPr>
            <p:cNvSpPr txBox="1"/>
            <p:nvPr/>
          </p:nvSpPr>
          <p:spPr>
            <a:xfrm>
              <a:off x="901700" y="7111072"/>
              <a:ext cx="1264285" cy="218440"/>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 2 </a:t>
              </a:r>
              <a:r>
                <a:rPr sz="1250" i="1" spc="-20" dirty="0">
                  <a:latin typeface="Tahoma"/>
                  <a:cs typeface="Tahoma"/>
                </a:rPr>
                <a:t>\</a:t>
              </a:r>
              <a:r>
                <a:rPr sz="1250" i="1" spc="-35" dirty="0">
                  <a:latin typeface="Tahoma"/>
                  <a:cs typeface="Tahoma"/>
                </a:rPr>
                <a:t> </a:t>
              </a:r>
              <a:r>
                <a:rPr sz="1250" i="1" spc="-30" dirty="0">
                  <a:latin typeface="Tahoma"/>
                  <a:cs typeface="Tahoma"/>
                </a:rPr>
                <a:t>Topics</a:t>
              </a:r>
              <a:endParaRPr sz="1250" dirty="0">
                <a:latin typeface="Tahoma"/>
                <a:cs typeface="Tahoma"/>
              </a:endParaRPr>
            </a:p>
          </p:txBody>
        </p:sp>
        <p:sp>
          <p:nvSpPr>
            <p:cNvPr id="41" name="object 4">
              <a:extLst>
                <a:ext uri="{FF2B5EF4-FFF2-40B4-BE49-F238E27FC236}">
                  <a16:creationId xmlns:a16="http://schemas.microsoft.com/office/drawing/2014/main" id="{C66B1BD8-5CF7-4EC5-B87C-F6D48C6BDDA0}"/>
                </a:ext>
              </a:extLst>
            </p:cNvPr>
            <p:cNvSpPr txBox="1"/>
            <p:nvPr/>
          </p:nvSpPr>
          <p:spPr>
            <a:xfrm>
              <a:off x="8922257" y="7111072"/>
              <a:ext cx="247650" cy="218440"/>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2</a:t>
              </a:r>
              <a:r>
                <a:rPr sz="1250" i="1" spc="-25" dirty="0">
                  <a:latin typeface="Tahoma"/>
                  <a:cs typeface="Tahoma"/>
                </a:rPr>
                <a:t>-</a:t>
              </a:r>
              <a:r>
                <a:rPr sz="1250" i="1" spc="-30" dirty="0">
                  <a:latin typeface="Tahoma"/>
                  <a:cs typeface="Tahoma"/>
                </a:rPr>
                <a:t>3</a:t>
              </a:r>
              <a:endParaRPr sz="1250" dirty="0">
                <a:latin typeface="Tahoma"/>
                <a:cs typeface="Tahoma"/>
              </a:endParaRPr>
            </a:p>
          </p:txBody>
        </p:sp>
        <p:sp>
          <p:nvSpPr>
            <p:cNvPr id="42" name="object 5">
              <a:extLst>
                <a:ext uri="{FF2B5EF4-FFF2-40B4-BE49-F238E27FC236}">
                  <a16:creationId xmlns:a16="http://schemas.microsoft.com/office/drawing/2014/main" id="{FCE3506B-04B3-40AC-AB4C-489DA1643338}"/>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grpSp>
        <p:nvGrpSpPr>
          <p:cNvPr id="43" name="Group 42">
            <a:extLst>
              <a:ext uri="{FF2B5EF4-FFF2-40B4-BE49-F238E27FC236}">
                <a16:creationId xmlns:a16="http://schemas.microsoft.com/office/drawing/2014/main" id="{C2298C99-E2E0-4486-ABB2-D34063C72728}"/>
              </a:ext>
            </a:extLst>
          </p:cNvPr>
          <p:cNvGrpSpPr/>
          <p:nvPr/>
        </p:nvGrpSpPr>
        <p:grpSpPr>
          <a:xfrm>
            <a:off x="5238299" y="5209042"/>
            <a:ext cx="3984933" cy="1788812"/>
            <a:chOff x="815667" y="2977178"/>
            <a:chExt cx="3984933" cy="1788812"/>
          </a:xfrm>
        </p:grpSpPr>
        <p:pic>
          <p:nvPicPr>
            <p:cNvPr id="44" name="Picture 43">
              <a:extLst>
                <a:ext uri="{FF2B5EF4-FFF2-40B4-BE49-F238E27FC236}">
                  <a16:creationId xmlns:a16="http://schemas.microsoft.com/office/drawing/2014/main" id="{4AC3C3B4-7474-4C3A-83C3-E32CF064228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54134" y="2977178"/>
              <a:ext cx="3946466" cy="1772526"/>
            </a:xfrm>
            <a:prstGeom prst="rect">
              <a:avLst/>
            </a:prstGeom>
            <a:ln>
              <a:solidFill>
                <a:srgbClr val="000000"/>
              </a:solidFill>
            </a:ln>
          </p:spPr>
        </p:pic>
        <p:sp>
          <p:nvSpPr>
            <p:cNvPr id="45" name="TextBox 44">
              <a:extLst>
                <a:ext uri="{FF2B5EF4-FFF2-40B4-BE49-F238E27FC236}">
                  <a16:creationId xmlns:a16="http://schemas.microsoft.com/office/drawing/2014/main" id="{1E1D27E9-DFC9-43B8-B1FB-4604403F394D}"/>
                </a:ext>
              </a:extLst>
            </p:cNvPr>
            <p:cNvSpPr txBox="1"/>
            <p:nvPr/>
          </p:nvSpPr>
          <p:spPr>
            <a:xfrm>
              <a:off x="815667" y="4488991"/>
              <a:ext cx="2412840"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(Courtesy of TxDOT/Mead &amp; Hunt)</a:t>
              </a:r>
            </a:p>
          </p:txBody>
        </p:sp>
      </p:grpSp>
      <p:graphicFrame>
        <p:nvGraphicFramePr>
          <p:cNvPr id="37" name="Table 36">
            <a:extLst>
              <a:ext uri="{FF2B5EF4-FFF2-40B4-BE49-F238E27FC236}">
                <a16:creationId xmlns:a16="http://schemas.microsoft.com/office/drawing/2014/main" id="{79F4EDDF-5783-4889-B10F-51F8357A78C7}"/>
              </a:ext>
            </a:extLst>
          </p:cNvPr>
          <p:cNvGraphicFramePr>
            <a:graphicFrameLocks noGrp="1"/>
          </p:cNvGraphicFramePr>
          <p:nvPr>
            <p:extLst>
              <p:ext uri="{D42A27DB-BD31-4B8C-83A1-F6EECF244321}">
                <p14:modId xmlns:p14="http://schemas.microsoft.com/office/powerpoint/2010/main" val="913059443"/>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784025870"/>
                  </a:ext>
                </a:extLst>
              </a:tr>
            </a:tbl>
          </a:graphicData>
        </a:graphic>
      </p:graphicFrame>
    </p:spTree>
    <p:extLst>
      <p:ext uri="{BB962C8B-B14F-4D97-AF65-F5344CB8AC3E}">
        <p14:creationId xmlns:p14="http://schemas.microsoft.com/office/powerpoint/2010/main" val="3394360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10"/>
          <p:cNvSpPr txBox="1"/>
          <p:nvPr/>
        </p:nvSpPr>
        <p:spPr>
          <a:xfrm>
            <a:off x="1003471" y="5562600"/>
            <a:ext cx="3191141" cy="1256754"/>
          </a:xfrm>
          <a:prstGeom prst="rect">
            <a:avLst/>
          </a:prstGeom>
        </p:spPr>
        <p:txBody>
          <a:bodyPr vert="horz" wrap="square" lIns="0" tIns="0" rIns="0" bIns="0" rtlCol="0">
            <a:spAutoFit/>
          </a:bodyPr>
          <a:lstStyle/>
          <a:p>
            <a:pPr marL="298450" marR="365125" indent="-285750">
              <a:lnSpc>
                <a:spcPts val="1610"/>
              </a:lnSpc>
              <a:spcBef>
                <a:spcPts val="605"/>
              </a:spcBef>
              <a:buFont typeface="Arial" panose="020B0604020202020204" pitchFamily="34" charset="0"/>
              <a:buChar char="•"/>
            </a:pPr>
            <a:r>
              <a:rPr sz="1400" b="1" i="1" spc="-15" dirty="0">
                <a:solidFill>
                  <a:srgbClr val="9D8D4B"/>
                </a:solidFill>
                <a:latin typeface="Times New Roman"/>
                <a:cs typeface="Times New Roman"/>
              </a:rPr>
              <a:t>Gateway </a:t>
            </a:r>
            <a:endParaRPr lang="en-US" sz="1400" b="1" i="1" spc="-15" dirty="0">
              <a:solidFill>
                <a:srgbClr val="9D8D4B"/>
              </a:solidFill>
              <a:latin typeface="Times New Roman"/>
              <a:cs typeface="Times New Roman"/>
            </a:endParaRPr>
          </a:p>
          <a:p>
            <a:pPr marL="298450" marR="365125" indent="-285750">
              <a:lnSpc>
                <a:spcPts val="1610"/>
              </a:lnSpc>
              <a:spcBef>
                <a:spcPts val="605"/>
              </a:spcBef>
              <a:buFont typeface="Arial" panose="020B0604020202020204" pitchFamily="34" charset="0"/>
              <a:buChar char="•"/>
            </a:pPr>
            <a:r>
              <a:rPr sz="1400" b="1" i="1" spc="-15" dirty="0">
                <a:solidFill>
                  <a:srgbClr val="9D8D4B"/>
                </a:solidFill>
                <a:latin typeface="Times New Roman"/>
                <a:cs typeface="Times New Roman"/>
              </a:rPr>
              <a:t>Transportation Link</a:t>
            </a:r>
            <a:endParaRPr lang="en-US" sz="1400" b="1" i="1" spc="-15" dirty="0">
              <a:solidFill>
                <a:srgbClr val="9D8D4B"/>
              </a:solidFill>
              <a:latin typeface="Times New Roman"/>
              <a:cs typeface="Times New Roman"/>
            </a:endParaRPr>
          </a:p>
          <a:p>
            <a:pPr marL="298450" marR="365125" indent="-285750">
              <a:lnSpc>
                <a:spcPts val="1610"/>
              </a:lnSpc>
              <a:spcBef>
                <a:spcPts val="605"/>
              </a:spcBef>
              <a:buFont typeface="Arial" panose="020B0604020202020204" pitchFamily="34" charset="0"/>
              <a:buChar char="•"/>
            </a:pPr>
            <a:r>
              <a:rPr sz="1400" b="1" i="1" spc="-10" dirty="0">
                <a:solidFill>
                  <a:srgbClr val="9D8D4B"/>
                </a:solidFill>
                <a:latin typeface="Times New Roman"/>
                <a:cs typeface="Times New Roman"/>
              </a:rPr>
              <a:t>Utility </a:t>
            </a:r>
            <a:r>
              <a:rPr sz="1400" b="1" i="1" spc="-15" dirty="0">
                <a:solidFill>
                  <a:srgbClr val="9D8D4B"/>
                </a:solidFill>
                <a:latin typeface="Times New Roman"/>
                <a:cs typeface="Times New Roman"/>
              </a:rPr>
              <a:t>Bridge</a:t>
            </a:r>
            <a:endParaRPr lang="en-US" sz="1400" b="1" i="1" spc="-15" dirty="0">
              <a:solidFill>
                <a:srgbClr val="9D8D4B"/>
              </a:solidFill>
              <a:latin typeface="Times New Roman"/>
              <a:cs typeface="Times New Roman"/>
            </a:endParaRPr>
          </a:p>
          <a:p>
            <a:pPr marL="298450" marR="365125" indent="-285750">
              <a:lnSpc>
                <a:spcPts val="1610"/>
              </a:lnSpc>
              <a:spcBef>
                <a:spcPts val="605"/>
              </a:spcBef>
              <a:buFont typeface="Arial" panose="020B0604020202020204" pitchFamily="34" charset="0"/>
              <a:buChar char="•"/>
            </a:pPr>
            <a:r>
              <a:rPr sz="1400" b="1" i="1" spc="-15" dirty="0">
                <a:solidFill>
                  <a:srgbClr val="9D8D4B"/>
                </a:solidFill>
                <a:latin typeface="Times New Roman"/>
                <a:cs typeface="Times New Roman"/>
              </a:rPr>
              <a:t>Waterway </a:t>
            </a:r>
            <a:r>
              <a:rPr sz="1400" b="1" i="1" spc="-5" dirty="0">
                <a:solidFill>
                  <a:srgbClr val="9D8D4B"/>
                </a:solidFill>
                <a:latin typeface="Times New Roman"/>
                <a:cs typeface="Times New Roman"/>
              </a:rPr>
              <a:t>or </a:t>
            </a:r>
            <a:r>
              <a:rPr sz="1400" b="1" i="1" spc="-10" dirty="0">
                <a:solidFill>
                  <a:srgbClr val="9D8D4B"/>
                </a:solidFill>
                <a:latin typeface="Times New Roman"/>
                <a:cs typeface="Times New Roman"/>
              </a:rPr>
              <a:t>Land </a:t>
            </a:r>
            <a:r>
              <a:rPr sz="1400" b="1" i="1" spc="-15" dirty="0">
                <a:solidFill>
                  <a:srgbClr val="9D8D4B"/>
                </a:solidFill>
                <a:latin typeface="Times New Roman"/>
                <a:cs typeface="Times New Roman"/>
              </a:rPr>
              <a:t>Feature</a:t>
            </a:r>
            <a:r>
              <a:rPr sz="1400" b="1" i="1" spc="-75" dirty="0">
                <a:solidFill>
                  <a:srgbClr val="9D8D4B"/>
                </a:solidFill>
                <a:latin typeface="Times New Roman"/>
                <a:cs typeface="Times New Roman"/>
              </a:rPr>
              <a:t> </a:t>
            </a:r>
            <a:r>
              <a:rPr sz="1400" b="1" i="1" spc="-15" dirty="0">
                <a:solidFill>
                  <a:srgbClr val="9D8D4B"/>
                </a:solidFill>
                <a:latin typeface="Times New Roman"/>
                <a:cs typeface="Times New Roman"/>
              </a:rPr>
              <a:t>Crossing</a:t>
            </a:r>
            <a:endParaRPr sz="1400" b="1" dirty="0">
              <a:solidFill>
                <a:srgbClr val="9D8D4B"/>
              </a:solidFill>
              <a:latin typeface="Times New Roman"/>
              <a:cs typeface="Times New Roman"/>
            </a:endParaRPr>
          </a:p>
        </p:txBody>
      </p:sp>
      <p:sp>
        <p:nvSpPr>
          <p:cNvPr id="16" name="object 6">
            <a:extLst>
              <a:ext uri="{FF2B5EF4-FFF2-40B4-BE49-F238E27FC236}">
                <a16:creationId xmlns:a16="http://schemas.microsoft.com/office/drawing/2014/main" id="{B3DBC385-2288-4239-9C6B-17A7EA3D0FF1}"/>
              </a:ext>
            </a:extLst>
          </p:cNvPr>
          <p:cNvSpPr txBox="1"/>
          <p:nvPr/>
        </p:nvSpPr>
        <p:spPr>
          <a:xfrm>
            <a:off x="847459" y="1329009"/>
            <a:ext cx="3962399" cy="743159"/>
          </a:xfrm>
          <a:prstGeom prst="rect">
            <a:avLst/>
          </a:prstGeom>
        </p:spPr>
        <p:txBody>
          <a:bodyPr vert="horz" wrap="square" lIns="0" tIns="0" rIns="0" bIns="0" rtlCol="0" anchor="ctr">
            <a:noAutofit/>
          </a:bodyPr>
          <a:lstStyle/>
          <a:p>
            <a:pPr marL="12700" marR="5080">
              <a:lnSpc>
                <a:spcPts val="1839"/>
              </a:lnSpc>
              <a:spcBef>
                <a:spcPts val="225"/>
              </a:spcBef>
            </a:pPr>
            <a:r>
              <a:rPr lang="en-US" b="1" i="1" spc="-5" dirty="0">
                <a:solidFill>
                  <a:srgbClr val="6D3721"/>
                </a:solidFill>
                <a:latin typeface="Times New Roman"/>
                <a:cs typeface="Times New Roman"/>
              </a:rPr>
              <a:t>What was the historic function </a:t>
            </a:r>
            <a:r>
              <a:rPr lang="en-US" b="1" i="1" dirty="0">
                <a:solidFill>
                  <a:srgbClr val="6D3721"/>
                </a:solidFill>
                <a:latin typeface="Times New Roman"/>
                <a:cs typeface="Times New Roman"/>
              </a:rPr>
              <a:t>of </a:t>
            </a:r>
            <a:r>
              <a:rPr lang="en-US" b="1" i="1" spc="-5" dirty="0">
                <a:solidFill>
                  <a:srgbClr val="6D3721"/>
                </a:solidFill>
                <a:latin typeface="Times New Roman"/>
                <a:cs typeface="Times New Roman"/>
              </a:rPr>
              <a:t>the bridge within the </a:t>
            </a:r>
            <a:r>
              <a:rPr lang="en-US" b="1" i="1" spc="-10" dirty="0">
                <a:solidFill>
                  <a:srgbClr val="6D3721"/>
                </a:solidFill>
                <a:latin typeface="Times New Roman"/>
                <a:cs typeface="Times New Roman"/>
              </a:rPr>
              <a:t>HD </a:t>
            </a:r>
            <a:r>
              <a:rPr lang="en-US" b="1" i="1" spc="-5" dirty="0">
                <a:solidFill>
                  <a:srgbClr val="6D3721"/>
                </a:solidFill>
                <a:latin typeface="Times New Roman"/>
                <a:cs typeface="Times New Roman"/>
              </a:rPr>
              <a:t>circulation</a:t>
            </a:r>
            <a:r>
              <a:rPr lang="en-US" b="1" i="1" spc="20" dirty="0">
                <a:solidFill>
                  <a:srgbClr val="6D3721"/>
                </a:solidFill>
                <a:latin typeface="Times New Roman"/>
                <a:cs typeface="Times New Roman"/>
              </a:rPr>
              <a:t> </a:t>
            </a:r>
            <a:r>
              <a:rPr lang="en-US" b="1" i="1" spc="-5" dirty="0">
                <a:solidFill>
                  <a:srgbClr val="6D3721"/>
                </a:solidFill>
                <a:latin typeface="Times New Roman"/>
                <a:cs typeface="Times New Roman"/>
              </a:rPr>
              <a:t>network? </a:t>
            </a:r>
            <a:endParaRPr lang="en-US" dirty="0">
              <a:solidFill>
                <a:srgbClr val="6D3721"/>
              </a:solidFill>
              <a:latin typeface="Times New Roman"/>
              <a:cs typeface="Times New Roman"/>
            </a:endParaRPr>
          </a:p>
        </p:txBody>
      </p:sp>
      <p:sp>
        <p:nvSpPr>
          <p:cNvPr id="17" name="Rectangle 16">
            <a:extLst>
              <a:ext uri="{FF2B5EF4-FFF2-40B4-BE49-F238E27FC236}">
                <a16:creationId xmlns:a16="http://schemas.microsoft.com/office/drawing/2014/main" id="{2CCF270D-2918-4C4D-93E7-65268303A5C4}"/>
              </a:ext>
            </a:extLst>
          </p:cNvPr>
          <p:cNvSpPr/>
          <p:nvPr/>
        </p:nvSpPr>
        <p:spPr>
          <a:xfrm>
            <a:off x="838200" y="914401"/>
            <a:ext cx="2274362" cy="381000"/>
          </a:xfrm>
          <a:prstGeom prst="rect">
            <a:avLst/>
          </a:prstGeom>
        </p:spPr>
        <p:txBody>
          <a:bodyPr wrap="none" lIns="0" tIns="0" rIns="0" bIns="0" anchor="ctr">
            <a:noAutofit/>
          </a:bodyPr>
          <a:lstStyle/>
          <a:p>
            <a:pPr marL="12700">
              <a:lnSpc>
                <a:spcPct val="100000"/>
              </a:lnSpc>
              <a:spcBef>
                <a:spcPts val="605"/>
              </a:spcBef>
            </a:pPr>
            <a:r>
              <a:rPr lang="en-US" sz="2000" spc="-5" dirty="0">
                <a:solidFill>
                  <a:srgbClr val="38445E"/>
                </a:solidFill>
                <a:latin typeface="Tahoma"/>
                <a:cs typeface="Tahoma"/>
              </a:rPr>
              <a:t>Setting/Context</a:t>
            </a:r>
            <a:endParaRPr lang="en-US" sz="2000" dirty="0">
              <a:latin typeface="Tahoma"/>
              <a:cs typeface="Tahoma"/>
            </a:endParaRPr>
          </a:p>
        </p:txBody>
      </p:sp>
      <p:grpSp>
        <p:nvGrpSpPr>
          <p:cNvPr id="7" name="Group 6">
            <a:extLst>
              <a:ext uri="{FF2B5EF4-FFF2-40B4-BE49-F238E27FC236}">
                <a16:creationId xmlns:a16="http://schemas.microsoft.com/office/drawing/2014/main" id="{AF34FCEA-A7E3-4BEF-A003-13095BE3DD93}"/>
              </a:ext>
            </a:extLst>
          </p:cNvPr>
          <p:cNvGrpSpPr/>
          <p:nvPr/>
        </p:nvGrpSpPr>
        <p:grpSpPr>
          <a:xfrm>
            <a:off x="853092" y="2287618"/>
            <a:ext cx="3938952" cy="2739117"/>
            <a:chOff x="840799" y="4471398"/>
            <a:chExt cx="3974692" cy="2763971"/>
          </a:xfrm>
        </p:grpSpPr>
        <p:pic>
          <p:nvPicPr>
            <p:cNvPr id="18" name="Picture 17">
              <a:extLst>
                <a:ext uri="{FF2B5EF4-FFF2-40B4-BE49-F238E27FC236}">
                  <a16:creationId xmlns:a16="http://schemas.microsoft.com/office/drawing/2014/main" id="{C2F29A6D-86AF-464B-8D14-3C35C254E7E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53092" y="4471398"/>
              <a:ext cx="3962399" cy="2763971"/>
            </a:xfrm>
            <a:prstGeom prst="rect">
              <a:avLst/>
            </a:prstGeom>
            <a:ln>
              <a:solidFill>
                <a:srgbClr val="000000"/>
              </a:solidFill>
            </a:ln>
          </p:spPr>
        </p:pic>
        <p:sp>
          <p:nvSpPr>
            <p:cNvPr id="19" name="TextBox 18">
              <a:extLst>
                <a:ext uri="{FF2B5EF4-FFF2-40B4-BE49-F238E27FC236}">
                  <a16:creationId xmlns:a16="http://schemas.microsoft.com/office/drawing/2014/main" id="{EAB1F8D8-CC24-4CAE-8D9A-C375F9571AB4}"/>
                </a:ext>
              </a:extLst>
            </p:cNvPr>
            <p:cNvSpPr txBox="1"/>
            <p:nvPr/>
          </p:nvSpPr>
          <p:spPr>
            <a:xfrm>
              <a:off x="840799" y="6924423"/>
              <a:ext cx="1761792" cy="276999"/>
            </a:xfrm>
            <a:prstGeom prst="rect">
              <a:avLst/>
            </a:prstGeom>
            <a:no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(HAER HI-75-33)</a:t>
              </a:r>
            </a:p>
          </p:txBody>
        </p:sp>
      </p:grpSp>
      <p:grpSp>
        <p:nvGrpSpPr>
          <p:cNvPr id="11" name="Group 10">
            <a:extLst>
              <a:ext uri="{FF2B5EF4-FFF2-40B4-BE49-F238E27FC236}">
                <a16:creationId xmlns:a16="http://schemas.microsoft.com/office/drawing/2014/main" id="{F477287A-25AA-4AAB-9596-A6CA45475D9B}"/>
              </a:ext>
            </a:extLst>
          </p:cNvPr>
          <p:cNvGrpSpPr/>
          <p:nvPr/>
        </p:nvGrpSpPr>
        <p:grpSpPr>
          <a:xfrm>
            <a:off x="5029200" y="1325403"/>
            <a:ext cx="3926771" cy="2904854"/>
            <a:chOff x="5029200" y="1326631"/>
            <a:chExt cx="3926771" cy="2904854"/>
          </a:xfrm>
        </p:grpSpPr>
        <p:pic>
          <p:nvPicPr>
            <p:cNvPr id="8" name="Picture 7">
              <a:extLst>
                <a:ext uri="{FF2B5EF4-FFF2-40B4-BE49-F238E27FC236}">
                  <a16:creationId xmlns:a16="http://schemas.microsoft.com/office/drawing/2014/main" id="{3651CDFB-EA25-4F74-9897-B08DE8BE0A4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9800" t="2097" r="12121"/>
            <a:stretch/>
          </p:blipFill>
          <p:spPr>
            <a:xfrm>
              <a:off x="5029200" y="1326631"/>
              <a:ext cx="3926771" cy="2903626"/>
            </a:xfrm>
            <a:prstGeom prst="rect">
              <a:avLst/>
            </a:prstGeom>
            <a:ln>
              <a:solidFill>
                <a:schemeClr val="tx1"/>
              </a:solidFill>
            </a:ln>
          </p:spPr>
        </p:pic>
        <p:sp>
          <p:nvSpPr>
            <p:cNvPr id="20" name="TextBox 19">
              <a:extLst>
                <a:ext uri="{FF2B5EF4-FFF2-40B4-BE49-F238E27FC236}">
                  <a16:creationId xmlns:a16="http://schemas.microsoft.com/office/drawing/2014/main" id="{B658C491-9273-4EE0-8073-AA608F327E60}"/>
                </a:ext>
              </a:extLst>
            </p:cNvPr>
            <p:cNvSpPr txBox="1"/>
            <p:nvPr/>
          </p:nvSpPr>
          <p:spPr>
            <a:xfrm>
              <a:off x="6340949" y="3954486"/>
              <a:ext cx="2063872" cy="276999"/>
            </a:xfrm>
            <a:prstGeom prst="rect">
              <a:avLst/>
            </a:prstGeom>
            <a:no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(Courtesy of Colon Museum)</a:t>
              </a:r>
            </a:p>
          </p:txBody>
        </p:sp>
      </p:grpSp>
      <p:grpSp>
        <p:nvGrpSpPr>
          <p:cNvPr id="14" name="Group 13">
            <a:extLst>
              <a:ext uri="{FF2B5EF4-FFF2-40B4-BE49-F238E27FC236}">
                <a16:creationId xmlns:a16="http://schemas.microsoft.com/office/drawing/2014/main" id="{AA9BE0D0-F794-428C-8C2A-34074E732CC3}"/>
              </a:ext>
            </a:extLst>
          </p:cNvPr>
          <p:cNvGrpSpPr/>
          <p:nvPr/>
        </p:nvGrpSpPr>
        <p:grpSpPr>
          <a:xfrm>
            <a:off x="4311746" y="4399474"/>
            <a:ext cx="5069230" cy="2898256"/>
            <a:chOff x="7024797" y="4333352"/>
            <a:chExt cx="3555983" cy="2033080"/>
          </a:xfrm>
        </p:grpSpPr>
        <p:pic>
          <p:nvPicPr>
            <p:cNvPr id="13" name="Picture 12">
              <a:extLst>
                <a:ext uri="{FF2B5EF4-FFF2-40B4-BE49-F238E27FC236}">
                  <a16:creationId xmlns:a16="http://schemas.microsoft.com/office/drawing/2014/main" id="{5AB66CAA-1D46-4552-9853-2F75CB699A3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024797" y="4333352"/>
              <a:ext cx="2927455" cy="1991876"/>
            </a:xfrm>
            <a:prstGeom prst="rect">
              <a:avLst/>
            </a:prstGeom>
            <a:ln>
              <a:solidFill>
                <a:schemeClr val="tx1"/>
              </a:solidFill>
            </a:ln>
          </p:spPr>
        </p:pic>
        <p:sp>
          <p:nvSpPr>
            <p:cNvPr id="22" name="TextBox 21">
              <a:extLst>
                <a:ext uri="{FF2B5EF4-FFF2-40B4-BE49-F238E27FC236}">
                  <a16:creationId xmlns:a16="http://schemas.microsoft.com/office/drawing/2014/main" id="{92F58305-DD87-4292-9E69-8931F82682E5}"/>
                </a:ext>
              </a:extLst>
            </p:cNvPr>
            <p:cNvSpPr txBox="1"/>
            <p:nvPr/>
          </p:nvSpPr>
          <p:spPr>
            <a:xfrm>
              <a:off x="8905362" y="6089433"/>
              <a:ext cx="1675418" cy="276999"/>
            </a:xfrm>
            <a:prstGeom prst="rect">
              <a:avLst/>
            </a:prstGeom>
            <a:no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(Courtesy of VDOT)</a:t>
              </a:r>
            </a:p>
          </p:txBody>
        </p:sp>
      </p:grpSp>
      <p:grpSp>
        <p:nvGrpSpPr>
          <p:cNvPr id="23" name="Group 22">
            <a:extLst>
              <a:ext uri="{FF2B5EF4-FFF2-40B4-BE49-F238E27FC236}">
                <a16:creationId xmlns:a16="http://schemas.microsoft.com/office/drawing/2014/main" id="{533F09E3-0191-4978-8701-3A7C5C6E43AB}"/>
              </a:ext>
            </a:extLst>
          </p:cNvPr>
          <p:cNvGrpSpPr/>
          <p:nvPr/>
        </p:nvGrpSpPr>
        <p:grpSpPr>
          <a:xfrm>
            <a:off x="895082" y="7454442"/>
            <a:ext cx="8272400" cy="223405"/>
            <a:chOff x="896111" y="7106107"/>
            <a:chExt cx="8272400" cy="223405"/>
          </a:xfrm>
        </p:grpSpPr>
        <p:sp>
          <p:nvSpPr>
            <p:cNvPr id="24" name="object 3">
              <a:extLst>
                <a:ext uri="{FF2B5EF4-FFF2-40B4-BE49-F238E27FC236}">
                  <a16:creationId xmlns:a16="http://schemas.microsoft.com/office/drawing/2014/main" id="{DF9932F9-98E6-4FA0-B1AF-222C06A6A9A9}"/>
                </a:ext>
              </a:extLst>
            </p:cNvPr>
            <p:cNvSpPr txBox="1"/>
            <p:nvPr/>
          </p:nvSpPr>
          <p:spPr>
            <a:xfrm>
              <a:off x="901700" y="7111072"/>
              <a:ext cx="247650"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2</a:t>
              </a:r>
              <a:r>
                <a:rPr sz="1250" i="1" spc="-25" dirty="0">
                  <a:latin typeface="Tahoma"/>
                  <a:cs typeface="Tahoma"/>
                </a:rPr>
                <a:t>-</a:t>
              </a:r>
              <a:r>
                <a:rPr lang="en-US" sz="1250" i="1" spc="-30" dirty="0">
                  <a:latin typeface="Tahoma"/>
                  <a:cs typeface="Tahoma"/>
                </a:rPr>
                <a:t>4</a:t>
              </a:r>
              <a:endParaRPr sz="1250" dirty="0">
                <a:latin typeface="Tahoma"/>
                <a:cs typeface="Tahoma"/>
              </a:endParaRPr>
            </a:p>
          </p:txBody>
        </p:sp>
        <p:sp>
          <p:nvSpPr>
            <p:cNvPr id="25" name="object 4">
              <a:extLst>
                <a:ext uri="{FF2B5EF4-FFF2-40B4-BE49-F238E27FC236}">
                  <a16:creationId xmlns:a16="http://schemas.microsoft.com/office/drawing/2014/main" id="{F00AD9F6-140D-492B-8B52-91D2787C6947}"/>
                </a:ext>
              </a:extLst>
            </p:cNvPr>
            <p:cNvSpPr txBox="1"/>
            <p:nvPr/>
          </p:nvSpPr>
          <p:spPr>
            <a:xfrm>
              <a:off x="7904226" y="7111072"/>
              <a:ext cx="1264285" cy="218440"/>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 2 </a:t>
              </a:r>
              <a:r>
                <a:rPr sz="1250" i="1" spc="-20" dirty="0">
                  <a:latin typeface="Tahoma"/>
                  <a:cs typeface="Tahoma"/>
                </a:rPr>
                <a:t>\</a:t>
              </a:r>
              <a:r>
                <a:rPr sz="1250" i="1" spc="-35" dirty="0">
                  <a:latin typeface="Tahoma"/>
                  <a:cs typeface="Tahoma"/>
                </a:rPr>
                <a:t> </a:t>
              </a:r>
              <a:r>
                <a:rPr sz="1250" i="1" spc="-30" dirty="0">
                  <a:latin typeface="Tahoma"/>
                  <a:cs typeface="Tahoma"/>
                </a:rPr>
                <a:t>Topics</a:t>
              </a:r>
              <a:endParaRPr sz="1250" dirty="0">
                <a:latin typeface="Tahoma"/>
                <a:cs typeface="Tahoma"/>
              </a:endParaRPr>
            </a:p>
          </p:txBody>
        </p:sp>
        <p:sp>
          <p:nvSpPr>
            <p:cNvPr id="26" name="object 5">
              <a:extLst>
                <a:ext uri="{FF2B5EF4-FFF2-40B4-BE49-F238E27FC236}">
                  <a16:creationId xmlns:a16="http://schemas.microsoft.com/office/drawing/2014/main" id="{18A2BDD4-4152-48B3-9AD7-7EC2906CC95A}"/>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graphicFrame>
        <p:nvGraphicFramePr>
          <p:cNvPr id="27" name="Table 26">
            <a:extLst>
              <a:ext uri="{FF2B5EF4-FFF2-40B4-BE49-F238E27FC236}">
                <a16:creationId xmlns:a16="http://schemas.microsoft.com/office/drawing/2014/main" id="{5F86318D-AA17-4E35-9B56-1FDF8A2FE606}"/>
              </a:ext>
            </a:extLst>
          </p:cNvPr>
          <p:cNvGraphicFramePr>
            <a:graphicFrameLocks noGrp="1"/>
          </p:cNvGraphicFramePr>
          <p:nvPr>
            <p:extLst>
              <p:ext uri="{D42A27DB-BD31-4B8C-83A1-F6EECF244321}">
                <p14:modId xmlns:p14="http://schemas.microsoft.com/office/powerpoint/2010/main" val="913059443"/>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784025870"/>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bject 6">
            <a:extLst>
              <a:ext uri="{FF2B5EF4-FFF2-40B4-BE49-F238E27FC236}">
                <a16:creationId xmlns:a16="http://schemas.microsoft.com/office/drawing/2014/main" id="{52E1A0E7-4452-414B-BF48-D7E1CFC264D4}"/>
              </a:ext>
            </a:extLst>
          </p:cNvPr>
          <p:cNvSpPr txBox="1"/>
          <p:nvPr/>
        </p:nvSpPr>
        <p:spPr>
          <a:xfrm>
            <a:off x="838200" y="1295400"/>
            <a:ext cx="3962399" cy="784070"/>
          </a:xfrm>
          <a:prstGeom prst="rect">
            <a:avLst/>
          </a:prstGeom>
        </p:spPr>
        <p:txBody>
          <a:bodyPr vert="horz" wrap="square" lIns="0" tIns="0" rIns="0" bIns="0" rtlCol="0" anchor="ctr">
            <a:noAutofit/>
          </a:bodyPr>
          <a:lstStyle/>
          <a:p>
            <a:pPr marL="12700" marR="5080">
              <a:lnSpc>
                <a:spcPts val="1839"/>
              </a:lnSpc>
              <a:spcBef>
                <a:spcPts val="220"/>
              </a:spcBef>
            </a:pPr>
            <a:r>
              <a:rPr lang="en-US" b="1" i="1" spc="-5" dirty="0">
                <a:solidFill>
                  <a:srgbClr val="6D3721"/>
                </a:solidFill>
                <a:latin typeface="Times New Roman"/>
                <a:cs typeface="Times New Roman"/>
              </a:rPr>
              <a:t>Was the workhorse bridge designed to blend with the landscape or stand</a:t>
            </a:r>
            <a:r>
              <a:rPr lang="en-US" b="1" i="1" dirty="0">
                <a:solidFill>
                  <a:srgbClr val="6D3721"/>
                </a:solidFill>
                <a:latin typeface="Times New Roman"/>
                <a:cs typeface="Times New Roman"/>
              </a:rPr>
              <a:t> </a:t>
            </a:r>
            <a:r>
              <a:rPr lang="en-US" b="1" i="1" spc="-5" dirty="0">
                <a:solidFill>
                  <a:srgbClr val="6D3721"/>
                </a:solidFill>
                <a:latin typeface="Times New Roman"/>
                <a:cs typeface="Times New Roman"/>
              </a:rPr>
              <a:t>out?</a:t>
            </a:r>
            <a:endParaRPr lang="en-US" dirty="0">
              <a:solidFill>
                <a:srgbClr val="6D3721"/>
              </a:solidFill>
              <a:latin typeface="Times New Roman"/>
              <a:cs typeface="Times New Roman"/>
            </a:endParaRPr>
          </a:p>
        </p:txBody>
      </p:sp>
      <p:sp>
        <p:nvSpPr>
          <p:cNvPr id="9" name="Rectangle 8">
            <a:extLst>
              <a:ext uri="{FF2B5EF4-FFF2-40B4-BE49-F238E27FC236}">
                <a16:creationId xmlns:a16="http://schemas.microsoft.com/office/drawing/2014/main" id="{FC2420C0-6C05-40B6-9C93-D2EF016FEBE1}"/>
              </a:ext>
            </a:extLst>
          </p:cNvPr>
          <p:cNvSpPr/>
          <p:nvPr/>
        </p:nvSpPr>
        <p:spPr>
          <a:xfrm>
            <a:off x="838199" y="914401"/>
            <a:ext cx="2274363" cy="381000"/>
          </a:xfrm>
          <a:prstGeom prst="rect">
            <a:avLst/>
          </a:prstGeom>
        </p:spPr>
        <p:txBody>
          <a:bodyPr wrap="none" lIns="0" tIns="0" rIns="0" bIns="0" anchor="ctr">
            <a:noAutofit/>
          </a:bodyPr>
          <a:lstStyle/>
          <a:p>
            <a:pPr marL="12700">
              <a:lnSpc>
                <a:spcPct val="100000"/>
              </a:lnSpc>
              <a:spcBef>
                <a:spcPts val="605"/>
              </a:spcBef>
            </a:pPr>
            <a:r>
              <a:rPr lang="en-US" sz="2000" spc="-5" dirty="0">
                <a:solidFill>
                  <a:srgbClr val="38445E"/>
                </a:solidFill>
                <a:latin typeface="Tahoma"/>
                <a:cs typeface="Tahoma"/>
              </a:rPr>
              <a:t>Setting/Context</a:t>
            </a:r>
            <a:endParaRPr lang="en-US" sz="2000" dirty="0">
              <a:latin typeface="Tahoma"/>
              <a:cs typeface="Tahoma"/>
            </a:endParaRPr>
          </a:p>
        </p:txBody>
      </p:sp>
      <p:grpSp>
        <p:nvGrpSpPr>
          <p:cNvPr id="7" name="Group 6">
            <a:extLst>
              <a:ext uri="{FF2B5EF4-FFF2-40B4-BE49-F238E27FC236}">
                <a16:creationId xmlns:a16="http://schemas.microsoft.com/office/drawing/2014/main" id="{2C3F5E13-239D-44A3-9691-27CC6B96D816}"/>
              </a:ext>
            </a:extLst>
          </p:cNvPr>
          <p:cNvGrpSpPr/>
          <p:nvPr/>
        </p:nvGrpSpPr>
        <p:grpSpPr>
          <a:xfrm>
            <a:off x="5103021" y="3010514"/>
            <a:ext cx="4445443" cy="2708088"/>
            <a:chOff x="4883720" y="4191000"/>
            <a:chExt cx="4257391" cy="2593530"/>
          </a:xfrm>
        </p:grpSpPr>
        <p:pic>
          <p:nvPicPr>
            <p:cNvPr id="16" name="Picture 15">
              <a:extLst>
                <a:ext uri="{FF2B5EF4-FFF2-40B4-BE49-F238E27FC236}">
                  <a16:creationId xmlns:a16="http://schemas.microsoft.com/office/drawing/2014/main" id="{0757F903-E1F4-4E11-B694-25CAB033678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83720" y="4191000"/>
              <a:ext cx="3949700" cy="2593530"/>
            </a:xfrm>
            <a:prstGeom prst="rect">
              <a:avLst/>
            </a:prstGeom>
            <a:ln>
              <a:solidFill>
                <a:srgbClr val="000000"/>
              </a:solidFill>
            </a:ln>
          </p:spPr>
        </p:pic>
        <p:sp>
          <p:nvSpPr>
            <p:cNvPr id="10" name="TextBox 9">
              <a:extLst>
                <a:ext uri="{FF2B5EF4-FFF2-40B4-BE49-F238E27FC236}">
                  <a16:creationId xmlns:a16="http://schemas.microsoft.com/office/drawing/2014/main" id="{721A0411-C81B-4567-B5DD-48CC01D6B5BB}"/>
                </a:ext>
              </a:extLst>
            </p:cNvPr>
            <p:cNvSpPr txBox="1"/>
            <p:nvPr/>
          </p:nvSpPr>
          <p:spPr>
            <a:xfrm>
              <a:off x="7732083" y="6538564"/>
              <a:ext cx="1409028" cy="226651"/>
            </a:xfrm>
            <a:prstGeom prst="rect">
              <a:avLst/>
            </a:prstGeom>
            <a:no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(HAER HI-71-4)</a:t>
              </a:r>
            </a:p>
          </p:txBody>
        </p:sp>
      </p:grpSp>
      <p:grpSp>
        <p:nvGrpSpPr>
          <p:cNvPr id="21" name="Group 20">
            <a:extLst>
              <a:ext uri="{FF2B5EF4-FFF2-40B4-BE49-F238E27FC236}">
                <a16:creationId xmlns:a16="http://schemas.microsoft.com/office/drawing/2014/main" id="{308AAD4F-6551-4924-8BD0-E9B70B2BC235}"/>
              </a:ext>
            </a:extLst>
          </p:cNvPr>
          <p:cNvGrpSpPr/>
          <p:nvPr/>
        </p:nvGrpSpPr>
        <p:grpSpPr>
          <a:xfrm>
            <a:off x="990600" y="3010514"/>
            <a:ext cx="4112402" cy="2728256"/>
            <a:chOff x="5376078" y="470176"/>
            <a:chExt cx="4383536" cy="3188410"/>
          </a:xfrm>
        </p:grpSpPr>
        <p:pic>
          <p:nvPicPr>
            <p:cNvPr id="18" name="Picture 17">
              <a:extLst>
                <a:ext uri="{FF2B5EF4-FFF2-40B4-BE49-F238E27FC236}">
                  <a16:creationId xmlns:a16="http://schemas.microsoft.com/office/drawing/2014/main" id="{AB3FDA53-7E44-429F-9020-9E8CE6AF1EC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76078" y="470176"/>
              <a:ext cx="4226202" cy="3169652"/>
            </a:xfrm>
            <a:prstGeom prst="rect">
              <a:avLst/>
            </a:prstGeom>
            <a:ln>
              <a:solidFill>
                <a:srgbClr val="000000"/>
              </a:solidFill>
            </a:ln>
          </p:spPr>
        </p:pic>
        <p:sp>
          <p:nvSpPr>
            <p:cNvPr id="20" name="TextBox 19">
              <a:extLst>
                <a:ext uri="{FF2B5EF4-FFF2-40B4-BE49-F238E27FC236}">
                  <a16:creationId xmlns:a16="http://schemas.microsoft.com/office/drawing/2014/main" id="{DE1070A0-6D69-4AB6-A7DE-424B0C4C8CD7}"/>
                </a:ext>
              </a:extLst>
            </p:cNvPr>
            <p:cNvSpPr txBox="1"/>
            <p:nvPr/>
          </p:nvSpPr>
          <p:spPr>
            <a:xfrm>
              <a:off x="7087195" y="3334869"/>
              <a:ext cx="2672419" cy="323717"/>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(Courtesy IH Engineers, April 2005)</a:t>
              </a:r>
            </a:p>
          </p:txBody>
        </p:sp>
      </p:grpSp>
      <p:grpSp>
        <p:nvGrpSpPr>
          <p:cNvPr id="22" name="Group 21">
            <a:extLst>
              <a:ext uri="{FF2B5EF4-FFF2-40B4-BE49-F238E27FC236}">
                <a16:creationId xmlns:a16="http://schemas.microsoft.com/office/drawing/2014/main" id="{3324696B-0565-4B7D-8077-9CB9C70A8D26}"/>
              </a:ext>
            </a:extLst>
          </p:cNvPr>
          <p:cNvGrpSpPr/>
          <p:nvPr/>
        </p:nvGrpSpPr>
        <p:grpSpPr>
          <a:xfrm>
            <a:off x="897931" y="7471432"/>
            <a:ext cx="8273796" cy="223405"/>
            <a:chOff x="896111" y="7106107"/>
            <a:chExt cx="8273796" cy="223405"/>
          </a:xfrm>
        </p:grpSpPr>
        <p:sp>
          <p:nvSpPr>
            <p:cNvPr id="23" name="object 3">
              <a:extLst>
                <a:ext uri="{FF2B5EF4-FFF2-40B4-BE49-F238E27FC236}">
                  <a16:creationId xmlns:a16="http://schemas.microsoft.com/office/drawing/2014/main" id="{CB939565-9004-45E5-BAA3-A3F01A466373}"/>
                </a:ext>
              </a:extLst>
            </p:cNvPr>
            <p:cNvSpPr txBox="1"/>
            <p:nvPr/>
          </p:nvSpPr>
          <p:spPr>
            <a:xfrm>
              <a:off x="901700" y="7111072"/>
              <a:ext cx="1264285" cy="218440"/>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 2 </a:t>
              </a:r>
              <a:r>
                <a:rPr sz="1250" i="1" spc="-20" dirty="0">
                  <a:latin typeface="Tahoma"/>
                  <a:cs typeface="Tahoma"/>
                </a:rPr>
                <a:t>\</a:t>
              </a:r>
              <a:r>
                <a:rPr sz="1250" i="1" spc="-35" dirty="0">
                  <a:latin typeface="Tahoma"/>
                  <a:cs typeface="Tahoma"/>
                </a:rPr>
                <a:t> </a:t>
              </a:r>
              <a:r>
                <a:rPr sz="1250" i="1" spc="-30" dirty="0">
                  <a:latin typeface="Tahoma"/>
                  <a:cs typeface="Tahoma"/>
                </a:rPr>
                <a:t>Topics</a:t>
              </a:r>
              <a:endParaRPr sz="1250" dirty="0">
                <a:latin typeface="Tahoma"/>
                <a:cs typeface="Tahoma"/>
              </a:endParaRPr>
            </a:p>
          </p:txBody>
        </p:sp>
        <p:sp>
          <p:nvSpPr>
            <p:cNvPr id="24" name="object 4">
              <a:extLst>
                <a:ext uri="{FF2B5EF4-FFF2-40B4-BE49-F238E27FC236}">
                  <a16:creationId xmlns:a16="http://schemas.microsoft.com/office/drawing/2014/main" id="{B07508B9-50A2-4C5E-AE8B-AFA8711364AE}"/>
                </a:ext>
              </a:extLst>
            </p:cNvPr>
            <p:cNvSpPr txBox="1"/>
            <p:nvPr/>
          </p:nvSpPr>
          <p:spPr>
            <a:xfrm>
              <a:off x="8922257" y="7111072"/>
              <a:ext cx="247650"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2</a:t>
              </a:r>
              <a:r>
                <a:rPr sz="1250" i="1" spc="-25" dirty="0">
                  <a:latin typeface="Tahoma"/>
                  <a:cs typeface="Tahoma"/>
                </a:rPr>
                <a:t>-</a:t>
              </a:r>
              <a:r>
                <a:rPr lang="en-US" sz="1250" i="1" spc="-30" dirty="0">
                  <a:latin typeface="Tahoma"/>
                  <a:cs typeface="Tahoma"/>
                </a:rPr>
                <a:t>5</a:t>
              </a:r>
              <a:endParaRPr sz="1250" dirty="0">
                <a:latin typeface="Tahoma"/>
                <a:cs typeface="Tahoma"/>
              </a:endParaRPr>
            </a:p>
          </p:txBody>
        </p:sp>
        <p:sp>
          <p:nvSpPr>
            <p:cNvPr id="25" name="object 5">
              <a:extLst>
                <a:ext uri="{FF2B5EF4-FFF2-40B4-BE49-F238E27FC236}">
                  <a16:creationId xmlns:a16="http://schemas.microsoft.com/office/drawing/2014/main" id="{D62ABEF1-9D47-4528-A1FC-E727B61E693F}"/>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graphicFrame>
        <p:nvGraphicFramePr>
          <p:cNvPr id="26" name="Table 25">
            <a:extLst>
              <a:ext uri="{FF2B5EF4-FFF2-40B4-BE49-F238E27FC236}">
                <a16:creationId xmlns:a16="http://schemas.microsoft.com/office/drawing/2014/main" id="{6CE1714D-E5D5-403F-9299-304F7CAE64BE}"/>
              </a:ext>
            </a:extLst>
          </p:cNvPr>
          <p:cNvGraphicFramePr>
            <a:graphicFrameLocks noGrp="1"/>
          </p:cNvGraphicFramePr>
          <p:nvPr>
            <p:extLst>
              <p:ext uri="{D42A27DB-BD31-4B8C-83A1-F6EECF244321}">
                <p14:modId xmlns:p14="http://schemas.microsoft.com/office/powerpoint/2010/main" val="913059443"/>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784025870"/>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840B016-6BEF-43AC-BFAB-BFF117AC3B1B}"/>
              </a:ext>
            </a:extLst>
          </p:cNvPr>
          <p:cNvGrpSpPr/>
          <p:nvPr/>
        </p:nvGrpSpPr>
        <p:grpSpPr>
          <a:xfrm>
            <a:off x="893000" y="7467600"/>
            <a:ext cx="8272400" cy="223405"/>
            <a:chOff x="896111" y="7106107"/>
            <a:chExt cx="8272400" cy="223405"/>
          </a:xfrm>
        </p:grpSpPr>
        <p:sp>
          <p:nvSpPr>
            <p:cNvPr id="3" name="object 3"/>
            <p:cNvSpPr txBox="1"/>
            <p:nvPr/>
          </p:nvSpPr>
          <p:spPr>
            <a:xfrm>
              <a:off x="901700" y="7111072"/>
              <a:ext cx="247650"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2</a:t>
              </a:r>
              <a:r>
                <a:rPr sz="1250" i="1" spc="-25" dirty="0">
                  <a:latin typeface="Tahoma"/>
                  <a:cs typeface="Tahoma"/>
                </a:rPr>
                <a:t>-</a:t>
              </a:r>
              <a:r>
                <a:rPr lang="en-US" sz="1250" i="1" spc="-30" dirty="0">
                  <a:latin typeface="Tahoma"/>
                  <a:cs typeface="Tahoma"/>
                </a:rPr>
                <a:t>6</a:t>
              </a:r>
              <a:endParaRPr sz="1250" dirty="0">
                <a:latin typeface="Tahoma"/>
                <a:cs typeface="Tahoma"/>
              </a:endParaRPr>
            </a:p>
          </p:txBody>
        </p:sp>
        <p:sp>
          <p:nvSpPr>
            <p:cNvPr id="4" name="object 4"/>
            <p:cNvSpPr txBox="1"/>
            <p:nvPr/>
          </p:nvSpPr>
          <p:spPr>
            <a:xfrm>
              <a:off x="7904226" y="7111072"/>
              <a:ext cx="1264285" cy="218440"/>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 2 </a:t>
              </a:r>
              <a:r>
                <a:rPr sz="1250" i="1" spc="-20" dirty="0">
                  <a:latin typeface="Tahoma"/>
                  <a:cs typeface="Tahoma"/>
                </a:rPr>
                <a:t>\</a:t>
              </a:r>
              <a:r>
                <a:rPr sz="1250" i="1" spc="-35" dirty="0">
                  <a:latin typeface="Tahoma"/>
                  <a:cs typeface="Tahoma"/>
                </a:rPr>
                <a:t> </a:t>
              </a:r>
              <a:r>
                <a:rPr sz="1250" i="1" spc="-30" dirty="0">
                  <a:latin typeface="Tahoma"/>
                  <a:cs typeface="Tahoma"/>
                </a:rPr>
                <a:t>Topics</a:t>
              </a:r>
              <a:endParaRPr sz="1250">
                <a:latin typeface="Tahoma"/>
                <a:cs typeface="Tahoma"/>
              </a:endParaRPr>
            </a:p>
          </p:txBody>
        </p:sp>
        <p:sp>
          <p:nvSpPr>
            <p:cNvPr id="5" name="object 5"/>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sp>
        <p:nvSpPr>
          <p:cNvPr id="15" name="object 6">
            <a:extLst>
              <a:ext uri="{FF2B5EF4-FFF2-40B4-BE49-F238E27FC236}">
                <a16:creationId xmlns:a16="http://schemas.microsoft.com/office/drawing/2014/main" id="{60321ACB-47CB-4A5E-AF83-EFBFF4B7706A}"/>
              </a:ext>
            </a:extLst>
          </p:cNvPr>
          <p:cNvSpPr txBox="1"/>
          <p:nvPr/>
        </p:nvSpPr>
        <p:spPr>
          <a:xfrm>
            <a:off x="930423" y="2014229"/>
            <a:ext cx="3962399" cy="784070"/>
          </a:xfrm>
          <a:prstGeom prst="rect">
            <a:avLst/>
          </a:prstGeom>
        </p:spPr>
        <p:txBody>
          <a:bodyPr vert="horz" wrap="square" lIns="0" tIns="0" rIns="0" bIns="0" rtlCol="0" anchor="ctr">
            <a:noAutofit/>
          </a:bodyPr>
          <a:lstStyle/>
          <a:p>
            <a:pPr marL="12700" marR="116839">
              <a:lnSpc>
                <a:spcPts val="1839"/>
              </a:lnSpc>
              <a:spcBef>
                <a:spcPts val="630"/>
              </a:spcBef>
            </a:pPr>
            <a:r>
              <a:rPr lang="en-US" b="1" i="1" spc="-5" dirty="0">
                <a:solidFill>
                  <a:srgbClr val="6D3721"/>
                </a:solidFill>
                <a:latin typeface="Times New Roman"/>
                <a:cs typeface="Times New Roman"/>
              </a:rPr>
              <a:t>Is the bridge individually significant as well as contributing to a historic</a:t>
            </a:r>
            <a:r>
              <a:rPr lang="en-US" b="1" i="1" spc="5" dirty="0">
                <a:solidFill>
                  <a:srgbClr val="6D3721"/>
                </a:solidFill>
                <a:latin typeface="Times New Roman"/>
                <a:cs typeface="Times New Roman"/>
              </a:rPr>
              <a:t> </a:t>
            </a:r>
            <a:r>
              <a:rPr lang="en-US" b="1" i="1" dirty="0">
                <a:solidFill>
                  <a:srgbClr val="6D3721"/>
                </a:solidFill>
                <a:latin typeface="Times New Roman"/>
                <a:cs typeface="Times New Roman"/>
              </a:rPr>
              <a:t>district?</a:t>
            </a:r>
            <a:endParaRPr lang="en-US" dirty="0">
              <a:solidFill>
                <a:srgbClr val="6D3721"/>
              </a:solidFill>
              <a:latin typeface="Times New Roman"/>
              <a:cs typeface="Times New Roman"/>
            </a:endParaRPr>
          </a:p>
        </p:txBody>
      </p:sp>
      <p:sp>
        <p:nvSpPr>
          <p:cNvPr id="16" name="Rectangle 15">
            <a:extLst>
              <a:ext uri="{FF2B5EF4-FFF2-40B4-BE49-F238E27FC236}">
                <a16:creationId xmlns:a16="http://schemas.microsoft.com/office/drawing/2014/main" id="{E0C6F21D-77B4-4F97-AC67-9B35C2BE1300}"/>
              </a:ext>
            </a:extLst>
          </p:cNvPr>
          <p:cNvSpPr/>
          <p:nvPr/>
        </p:nvSpPr>
        <p:spPr>
          <a:xfrm>
            <a:off x="822266" y="914401"/>
            <a:ext cx="2290296" cy="381000"/>
          </a:xfrm>
          <a:prstGeom prst="rect">
            <a:avLst/>
          </a:prstGeom>
        </p:spPr>
        <p:txBody>
          <a:bodyPr wrap="none" lIns="0" tIns="0" rIns="0" bIns="0" anchor="ctr">
            <a:noAutofit/>
          </a:bodyPr>
          <a:lstStyle/>
          <a:p>
            <a:pPr marL="12700">
              <a:lnSpc>
                <a:spcPct val="100000"/>
              </a:lnSpc>
              <a:spcBef>
                <a:spcPts val="605"/>
              </a:spcBef>
            </a:pPr>
            <a:r>
              <a:rPr lang="en-US" sz="2000" spc="-5" dirty="0">
                <a:solidFill>
                  <a:srgbClr val="38445E"/>
                </a:solidFill>
                <a:latin typeface="Tahoma"/>
                <a:cs typeface="Tahoma"/>
              </a:rPr>
              <a:t>Significance</a:t>
            </a:r>
            <a:endParaRPr lang="en-US" sz="2000" dirty="0">
              <a:latin typeface="Tahoma"/>
              <a:cs typeface="Tahoma"/>
            </a:endParaRPr>
          </a:p>
        </p:txBody>
      </p:sp>
      <p:sp>
        <p:nvSpPr>
          <p:cNvPr id="18" name="object 6">
            <a:extLst>
              <a:ext uri="{FF2B5EF4-FFF2-40B4-BE49-F238E27FC236}">
                <a16:creationId xmlns:a16="http://schemas.microsoft.com/office/drawing/2014/main" id="{C392787A-019E-4E48-A3AC-36624676F532}"/>
              </a:ext>
            </a:extLst>
          </p:cNvPr>
          <p:cNvSpPr txBox="1"/>
          <p:nvPr/>
        </p:nvSpPr>
        <p:spPr>
          <a:xfrm>
            <a:off x="5791200" y="5050391"/>
            <a:ext cx="3962399" cy="743159"/>
          </a:xfrm>
          <a:prstGeom prst="rect">
            <a:avLst/>
          </a:prstGeom>
        </p:spPr>
        <p:txBody>
          <a:bodyPr vert="horz" wrap="square" lIns="0" tIns="0" rIns="0" bIns="0" rtlCol="0" anchor="ctr">
            <a:noAutofit/>
          </a:bodyPr>
          <a:lstStyle/>
          <a:p>
            <a:pPr marL="12700" marR="5080">
              <a:lnSpc>
                <a:spcPts val="1839"/>
              </a:lnSpc>
              <a:spcBef>
                <a:spcPts val="605"/>
              </a:spcBef>
            </a:pPr>
            <a:r>
              <a:rPr lang="en-US" b="1" i="1" spc="-10" dirty="0">
                <a:solidFill>
                  <a:srgbClr val="6D3721"/>
                </a:solidFill>
                <a:latin typeface="Times New Roman"/>
                <a:cs typeface="Times New Roman"/>
              </a:rPr>
              <a:t>How </a:t>
            </a:r>
            <a:r>
              <a:rPr lang="en-US" b="1" i="1" spc="-5" dirty="0">
                <a:solidFill>
                  <a:srgbClr val="6D3721"/>
                </a:solidFill>
                <a:latin typeface="Times New Roman"/>
                <a:cs typeface="Times New Roman"/>
              </a:rPr>
              <a:t>is the bridge contributing to the historic district?</a:t>
            </a:r>
            <a:endParaRPr lang="en-US" dirty="0">
              <a:solidFill>
                <a:srgbClr val="6D3721"/>
              </a:solidFill>
              <a:latin typeface="Times New Roman"/>
              <a:cs typeface="Times New Roman"/>
            </a:endParaRPr>
          </a:p>
        </p:txBody>
      </p:sp>
      <p:grpSp>
        <p:nvGrpSpPr>
          <p:cNvPr id="21" name="Group 20">
            <a:extLst>
              <a:ext uri="{FF2B5EF4-FFF2-40B4-BE49-F238E27FC236}">
                <a16:creationId xmlns:a16="http://schemas.microsoft.com/office/drawing/2014/main" id="{788A88C5-9750-44ED-A7AD-C28FF6CC08B0}"/>
              </a:ext>
            </a:extLst>
          </p:cNvPr>
          <p:cNvGrpSpPr/>
          <p:nvPr/>
        </p:nvGrpSpPr>
        <p:grpSpPr>
          <a:xfrm>
            <a:off x="898466" y="3618888"/>
            <a:ext cx="4100254" cy="3184248"/>
            <a:chOff x="822266" y="3618888"/>
            <a:chExt cx="3978334" cy="3072506"/>
          </a:xfrm>
        </p:grpSpPr>
        <p:pic>
          <p:nvPicPr>
            <p:cNvPr id="19" name="Picture 18">
              <a:extLst>
                <a:ext uri="{FF2B5EF4-FFF2-40B4-BE49-F238E27FC236}">
                  <a16:creationId xmlns:a16="http://schemas.microsoft.com/office/drawing/2014/main" id="{1C3C2DBF-A85D-43CF-BDA7-321909962A5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54135" y="3618888"/>
              <a:ext cx="3946465" cy="3072506"/>
            </a:xfrm>
            <a:prstGeom prst="rect">
              <a:avLst/>
            </a:prstGeom>
            <a:ln>
              <a:solidFill>
                <a:srgbClr val="000000"/>
              </a:solidFill>
            </a:ln>
          </p:spPr>
        </p:pic>
        <p:sp>
          <p:nvSpPr>
            <p:cNvPr id="20" name="TextBox 19">
              <a:extLst>
                <a:ext uri="{FF2B5EF4-FFF2-40B4-BE49-F238E27FC236}">
                  <a16:creationId xmlns:a16="http://schemas.microsoft.com/office/drawing/2014/main" id="{402E5AD6-C1F7-45FC-AB7F-726B0D34E162}"/>
                </a:ext>
              </a:extLst>
            </p:cNvPr>
            <p:cNvSpPr txBox="1"/>
            <p:nvPr/>
          </p:nvSpPr>
          <p:spPr>
            <a:xfrm>
              <a:off x="822266" y="6402841"/>
              <a:ext cx="1472326"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(Courtesy of VDOT)</a:t>
              </a:r>
            </a:p>
          </p:txBody>
        </p:sp>
      </p:grpSp>
      <p:grpSp>
        <p:nvGrpSpPr>
          <p:cNvPr id="17" name="Group 16">
            <a:extLst>
              <a:ext uri="{FF2B5EF4-FFF2-40B4-BE49-F238E27FC236}">
                <a16:creationId xmlns:a16="http://schemas.microsoft.com/office/drawing/2014/main" id="{B91B467D-4642-4F9C-86EA-7C2255C3CF43}"/>
              </a:ext>
            </a:extLst>
          </p:cNvPr>
          <p:cNvGrpSpPr/>
          <p:nvPr/>
        </p:nvGrpSpPr>
        <p:grpSpPr>
          <a:xfrm>
            <a:off x="893000" y="3318963"/>
            <a:ext cx="4671624" cy="3627973"/>
            <a:chOff x="822266" y="3618888"/>
            <a:chExt cx="3978334" cy="3072506"/>
          </a:xfrm>
        </p:grpSpPr>
        <p:pic>
          <p:nvPicPr>
            <p:cNvPr id="22" name="Picture 21">
              <a:extLst>
                <a:ext uri="{FF2B5EF4-FFF2-40B4-BE49-F238E27FC236}">
                  <a16:creationId xmlns:a16="http://schemas.microsoft.com/office/drawing/2014/main" id="{59FDE03B-5297-485A-BD4C-57DB237E3CB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54135" y="3618888"/>
              <a:ext cx="3946465" cy="3072506"/>
            </a:xfrm>
            <a:prstGeom prst="rect">
              <a:avLst/>
            </a:prstGeom>
            <a:ln>
              <a:solidFill>
                <a:srgbClr val="000000"/>
              </a:solidFill>
            </a:ln>
          </p:spPr>
        </p:pic>
        <p:sp>
          <p:nvSpPr>
            <p:cNvPr id="23" name="TextBox 22">
              <a:extLst>
                <a:ext uri="{FF2B5EF4-FFF2-40B4-BE49-F238E27FC236}">
                  <a16:creationId xmlns:a16="http://schemas.microsoft.com/office/drawing/2014/main" id="{A4197C23-1C25-40C4-9C55-E3D83B4129E4}"/>
                </a:ext>
              </a:extLst>
            </p:cNvPr>
            <p:cNvSpPr txBox="1"/>
            <p:nvPr/>
          </p:nvSpPr>
          <p:spPr>
            <a:xfrm>
              <a:off x="822266" y="6402841"/>
              <a:ext cx="1472326"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(Courtesy of VDOT)</a:t>
              </a:r>
            </a:p>
          </p:txBody>
        </p:sp>
      </p:grpSp>
      <p:grpSp>
        <p:nvGrpSpPr>
          <p:cNvPr id="10" name="Group 9">
            <a:extLst>
              <a:ext uri="{FF2B5EF4-FFF2-40B4-BE49-F238E27FC236}">
                <a16:creationId xmlns:a16="http://schemas.microsoft.com/office/drawing/2014/main" id="{73AD6AB4-E3EE-49C7-85EF-9E81ECBF2032}"/>
              </a:ext>
            </a:extLst>
          </p:cNvPr>
          <p:cNvGrpSpPr/>
          <p:nvPr/>
        </p:nvGrpSpPr>
        <p:grpSpPr>
          <a:xfrm>
            <a:off x="5243575" y="1828800"/>
            <a:ext cx="4025215" cy="3072507"/>
            <a:chOff x="5273735" y="2065421"/>
            <a:chExt cx="4025215" cy="3072507"/>
          </a:xfrm>
        </p:grpSpPr>
        <p:pic>
          <p:nvPicPr>
            <p:cNvPr id="8" name="Picture 7">
              <a:extLst>
                <a:ext uri="{FF2B5EF4-FFF2-40B4-BE49-F238E27FC236}">
                  <a16:creationId xmlns:a16="http://schemas.microsoft.com/office/drawing/2014/main" id="{E6DBEF35-9D63-437D-834C-246A21CB0B7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73735" y="2065421"/>
              <a:ext cx="3946465" cy="3072507"/>
            </a:xfrm>
            <a:prstGeom prst="rect">
              <a:avLst/>
            </a:prstGeom>
            <a:ln>
              <a:solidFill>
                <a:srgbClr val="000000"/>
              </a:solidFill>
            </a:ln>
          </p:spPr>
        </p:pic>
        <p:sp>
          <p:nvSpPr>
            <p:cNvPr id="9" name="TextBox 8">
              <a:extLst>
                <a:ext uri="{FF2B5EF4-FFF2-40B4-BE49-F238E27FC236}">
                  <a16:creationId xmlns:a16="http://schemas.microsoft.com/office/drawing/2014/main" id="{890D9EF5-E142-4A0D-965A-5E0DF433C355}"/>
                </a:ext>
              </a:extLst>
            </p:cNvPr>
            <p:cNvSpPr txBox="1"/>
            <p:nvPr/>
          </p:nvSpPr>
          <p:spPr>
            <a:xfrm>
              <a:off x="6934200" y="4860929"/>
              <a:ext cx="2364750"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(Courtesy of Benesch Engineering)</a:t>
              </a:r>
            </a:p>
          </p:txBody>
        </p:sp>
      </p:grpSp>
      <p:graphicFrame>
        <p:nvGraphicFramePr>
          <p:cNvPr id="24" name="Table 23">
            <a:extLst>
              <a:ext uri="{FF2B5EF4-FFF2-40B4-BE49-F238E27FC236}">
                <a16:creationId xmlns:a16="http://schemas.microsoft.com/office/drawing/2014/main" id="{87F3FC2E-282E-4FE4-B397-235381B43477}"/>
              </a:ext>
            </a:extLst>
          </p:cNvPr>
          <p:cNvGraphicFramePr>
            <a:graphicFrameLocks noGrp="1"/>
          </p:cNvGraphicFramePr>
          <p:nvPr>
            <p:extLst>
              <p:ext uri="{D42A27DB-BD31-4B8C-83A1-F6EECF244321}">
                <p14:modId xmlns:p14="http://schemas.microsoft.com/office/powerpoint/2010/main" val="913059443"/>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784025870"/>
                  </a:ext>
                </a:extLst>
              </a:tr>
            </a:tbl>
          </a:graphicData>
        </a:graphic>
      </p:graphicFrame>
    </p:spTree>
    <p:extLst>
      <p:ext uri="{BB962C8B-B14F-4D97-AF65-F5344CB8AC3E}">
        <p14:creationId xmlns:p14="http://schemas.microsoft.com/office/powerpoint/2010/main" val="1134301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316AD15F-B941-413D-BD65-8055C97E3DB8}"/>
              </a:ext>
            </a:extLst>
          </p:cNvPr>
          <p:cNvSpPr txBox="1"/>
          <p:nvPr/>
        </p:nvSpPr>
        <p:spPr>
          <a:xfrm>
            <a:off x="1066801" y="6261995"/>
            <a:ext cx="4190999" cy="738664"/>
          </a:xfrm>
          <a:prstGeom prst="rect">
            <a:avLst/>
          </a:prstGeom>
          <a:noFill/>
        </p:spPr>
        <p:txBody>
          <a:bodyPr wrap="square" rtlCol="0">
            <a:spAutoFit/>
          </a:bodyPr>
          <a:lstStyle/>
          <a:p>
            <a:r>
              <a:rPr lang="en-US" sz="1400" i="1" dirty="0">
                <a:latin typeface="Times New Roman" panose="02020603050405020304" pitchFamily="18" charset="0"/>
                <a:cs typeface="Times New Roman" panose="02020603050405020304" pitchFamily="18" charset="0"/>
              </a:rPr>
              <a:t>The Rosedale Road Bridge (replacement pictured above) shared continuity of material with nearby bridges in Princeton, NJ (right). </a:t>
            </a:r>
          </a:p>
        </p:txBody>
      </p:sp>
      <p:sp>
        <p:nvSpPr>
          <p:cNvPr id="16" name="Rectangle 15">
            <a:extLst>
              <a:ext uri="{FF2B5EF4-FFF2-40B4-BE49-F238E27FC236}">
                <a16:creationId xmlns:a16="http://schemas.microsoft.com/office/drawing/2014/main" id="{E0C6F21D-77B4-4F97-AC67-9B35C2BE1300}"/>
              </a:ext>
            </a:extLst>
          </p:cNvPr>
          <p:cNvSpPr/>
          <p:nvPr/>
        </p:nvSpPr>
        <p:spPr>
          <a:xfrm>
            <a:off x="838200" y="914401"/>
            <a:ext cx="2274362" cy="381000"/>
          </a:xfrm>
          <a:prstGeom prst="rect">
            <a:avLst/>
          </a:prstGeom>
        </p:spPr>
        <p:txBody>
          <a:bodyPr wrap="none" lIns="0" tIns="0" rIns="0" bIns="0" anchor="ctr">
            <a:noAutofit/>
          </a:bodyPr>
          <a:lstStyle/>
          <a:p>
            <a:pPr marL="12700">
              <a:lnSpc>
                <a:spcPct val="100000"/>
              </a:lnSpc>
              <a:spcBef>
                <a:spcPts val="605"/>
              </a:spcBef>
            </a:pPr>
            <a:r>
              <a:rPr lang="en-US" sz="2000" spc="-5" dirty="0">
                <a:solidFill>
                  <a:srgbClr val="38445E"/>
                </a:solidFill>
                <a:latin typeface="Tahoma"/>
                <a:cs typeface="Tahoma"/>
              </a:rPr>
              <a:t>Significance</a:t>
            </a:r>
            <a:endParaRPr lang="en-US" sz="2000" dirty="0">
              <a:latin typeface="Tahoma"/>
              <a:cs typeface="Tahoma"/>
            </a:endParaRPr>
          </a:p>
        </p:txBody>
      </p:sp>
      <p:sp>
        <p:nvSpPr>
          <p:cNvPr id="14" name="object 6">
            <a:extLst>
              <a:ext uri="{FF2B5EF4-FFF2-40B4-BE49-F238E27FC236}">
                <a16:creationId xmlns:a16="http://schemas.microsoft.com/office/drawing/2014/main" id="{CBD6FBF9-711F-4D4C-B2EF-D017EAD39046}"/>
              </a:ext>
            </a:extLst>
          </p:cNvPr>
          <p:cNvSpPr txBox="1"/>
          <p:nvPr/>
        </p:nvSpPr>
        <p:spPr>
          <a:xfrm>
            <a:off x="838200" y="1545716"/>
            <a:ext cx="4419600" cy="1197484"/>
          </a:xfrm>
          <a:prstGeom prst="rect">
            <a:avLst/>
          </a:prstGeom>
        </p:spPr>
        <p:txBody>
          <a:bodyPr vert="horz" wrap="square" lIns="0" tIns="0" rIns="0" bIns="0" rtlCol="0" anchor="ctr">
            <a:noAutofit/>
          </a:bodyPr>
          <a:lstStyle/>
          <a:p>
            <a:pPr marL="12700" marR="45085">
              <a:lnSpc>
                <a:spcPct val="95800"/>
              </a:lnSpc>
              <a:spcBef>
                <a:spcPts val="545"/>
              </a:spcBef>
            </a:pPr>
            <a:r>
              <a:rPr lang="en-US" b="1" i="1" spc="-5" dirty="0">
                <a:solidFill>
                  <a:srgbClr val="6D3721"/>
                </a:solidFill>
                <a:latin typeface="Times New Roman"/>
                <a:cs typeface="Times New Roman"/>
              </a:rPr>
              <a:t>Does the bridge </a:t>
            </a:r>
            <a:r>
              <a:rPr lang="en-US" b="1" i="1" dirty="0">
                <a:solidFill>
                  <a:srgbClr val="6D3721"/>
                </a:solidFill>
                <a:latin typeface="Times New Roman"/>
                <a:cs typeface="Times New Roman"/>
              </a:rPr>
              <a:t>share </a:t>
            </a:r>
            <a:r>
              <a:rPr lang="en-US" b="1" i="1" spc="-5" dirty="0">
                <a:solidFill>
                  <a:srgbClr val="6D3721"/>
                </a:solidFill>
                <a:latin typeface="Times New Roman"/>
                <a:cs typeface="Times New Roman"/>
              </a:rPr>
              <a:t>any </a:t>
            </a:r>
            <a:r>
              <a:rPr lang="en-US" b="1" i="1" dirty="0">
                <a:solidFill>
                  <a:srgbClr val="6D3721"/>
                </a:solidFill>
                <a:latin typeface="Times New Roman"/>
                <a:cs typeface="Times New Roman"/>
              </a:rPr>
              <a:t>aesthetic </a:t>
            </a:r>
            <a:r>
              <a:rPr lang="en-US" b="1" i="1" spc="-5" dirty="0">
                <a:solidFill>
                  <a:srgbClr val="6D3721"/>
                </a:solidFill>
                <a:latin typeface="Times New Roman"/>
                <a:cs typeface="Times New Roman"/>
              </a:rPr>
              <a:t>qualities  (materials, form, etc.) </a:t>
            </a:r>
            <a:r>
              <a:rPr lang="en-US" b="1" i="1" dirty="0">
                <a:solidFill>
                  <a:srgbClr val="6D3721"/>
                </a:solidFill>
                <a:latin typeface="Times New Roman"/>
                <a:cs typeface="Times New Roman"/>
              </a:rPr>
              <a:t>with </a:t>
            </a:r>
            <a:r>
              <a:rPr lang="en-US" b="1" i="1" spc="-5" dirty="0">
                <a:solidFill>
                  <a:srgbClr val="6D3721"/>
                </a:solidFill>
                <a:latin typeface="Times New Roman"/>
                <a:cs typeface="Times New Roman"/>
              </a:rPr>
              <a:t>buildings or  structures, </a:t>
            </a:r>
            <a:r>
              <a:rPr lang="en-US" b="1" i="1" dirty="0">
                <a:solidFill>
                  <a:srgbClr val="6D3721"/>
                </a:solidFill>
                <a:latin typeface="Times New Roman"/>
                <a:cs typeface="Times New Roman"/>
              </a:rPr>
              <a:t>particularly </a:t>
            </a:r>
            <a:r>
              <a:rPr lang="en-US" b="1" i="1" spc="-5" dirty="0">
                <a:solidFill>
                  <a:srgbClr val="6D3721"/>
                </a:solidFill>
                <a:latin typeface="Times New Roman"/>
                <a:cs typeface="Times New Roman"/>
              </a:rPr>
              <a:t>other bridges, within  the historic</a:t>
            </a:r>
            <a:r>
              <a:rPr lang="en-US" b="1" i="1" spc="-10" dirty="0">
                <a:solidFill>
                  <a:srgbClr val="6D3721"/>
                </a:solidFill>
                <a:latin typeface="Times New Roman"/>
                <a:cs typeface="Times New Roman"/>
              </a:rPr>
              <a:t> </a:t>
            </a:r>
            <a:r>
              <a:rPr lang="en-US" b="1" i="1" spc="-5" dirty="0">
                <a:solidFill>
                  <a:srgbClr val="6D3721"/>
                </a:solidFill>
                <a:latin typeface="Times New Roman"/>
                <a:cs typeface="Times New Roman"/>
              </a:rPr>
              <a:t>district?</a:t>
            </a:r>
            <a:endParaRPr lang="en-US" dirty="0">
              <a:solidFill>
                <a:srgbClr val="6D3721"/>
              </a:solidFill>
              <a:latin typeface="Times New Roman"/>
              <a:cs typeface="Times New Roman"/>
            </a:endParaRPr>
          </a:p>
        </p:txBody>
      </p:sp>
      <p:grpSp>
        <p:nvGrpSpPr>
          <p:cNvPr id="6" name="Group 5">
            <a:extLst>
              <a:ext uri="{FF2B5EF4-FFF2-40B4-BE49-F238E27FC236}">
                <a16:creationId xmlns:a16="http://schemas.microsoft.com/office/drawing/2014/main" id="{3BB2FDB3-537D-4976-A5FC-8D856F4C2104}"/>
              </a:ext>
            </a:extLst>
          </p:cNvPr>
          <p:cNvGrpSpPr/>
          <p:nvPr/>
        </p:nvGrpSpPr>
        <p:grpSpPr>
          <a:xfrm>
            <a:off x="802508" y="2924169"/>
            <a:ext cx="4226692" cy="3143250"/>
            <a:chOff x="802508" y="2924169"/>
            <a:chExt cx="4226692" cy="3143250"/>
          </a:xfrm>
        </p:grpSpPr>
        <p:pic>
          <p:nvPicPr>
            <p:cNvPr id="13" name="Picture 12">
              <a:extLst>
                <a:ext uri="{FF2B5EF4-FFF2-40B4-BE49-F238E27FC236}">
                  <a16:creationId xmlns:a16="http://schemas.microsoft.com/office/drawing/2014/main" id="{F925A917-8019-4332-8952-31A9342DEFC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8200" y="2924169"/>
              <a:ext cx="4191000" cy="3143250"/>
            </a:xfrm>
            <a:prstGeom prst="rect">
              <a:avLst/>
            </a:prstGeom>
            <a:ln>
              <a:solidFill>
                <a:srgbClr val="000000"/>
              </a:solidFill>
            </a:ln>
          </p:spPr>
        </p:pic>
        <p:sp>
          <p:nvSpPr>
            <p:cNvPr id="12" name="TextBox 11">
              <a:extLst>
                <a:ext uri="{FF2B5EF4-FFF2-40B4-BE49-F238E27FC236}">
                  <a16:creationId xmlns:a16="http://schemas.microsoft.com/office/drawing/2014/main" id="{AAE9DD18-5CFD-4A0E-AE5F-C2DF726349EB}"/>
                </a:ext>
              </a:extLst>
            </p:cNvPr>
            <p:cNvSpPr txBox="1"/>
            <p:nvPr/>
          </p:nvSpPr>
          <p:spPr>
            <a:xfrm>
              <a:off x="802508" y="5790420"/>
              <a:ext cx="3062514" cy="276999"/>
            </a:xfrm>
            <a:prstGeom prst="rect">
              <a:avLst/>
            </a:prstGeom>
            <a:no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(Courtesy of IH Engineers, September 2010)</a:t>
              </a:r>
            </a:p>
          </p:txBody>
        </p:sp>
      </p:grpSp>
      <p:grpSp>
        <p:nvGrpSpPr>
          <p:cNvPr id="7" name="Group 6">
            <a:extLst>
              <a:ext uri="{FF2B5EF4-FFF2-40B4-BE49-F238E27FC236}">
                <a16:creationId xmlns:a16="http://schemas.microsoft.com/office/drawing/2014/main" id="{781DD343-D7CB-4489-8C73-1E6E7ABEE873}"/>
              </a:ext>
            </a:extLst>
          </p:cNvPr>
          <p:cNvGrpSpPr/>
          <p:nvPr/>
        </p:nvGrpSpPr>
        <p:grpSpPr>
          <a:xfrm>
            <a:off x="5389837" y="2079470"/>
            <a:ext cx="3665211" cy="2416324"/>
            <a:chOff x="5389837" y="2079470"/>
            <a:chExt cx="3665211" cy="2416324"/>
          </a:xfrm>
          <a:effectLst/>
        </p:grpSpPr>
        <p:pic>
          <p:nvPicPr>
            <p:cNvPr id="19" name="Picture 18">
              <a:extLst>
                <a:ext uri="{FF2B5EF4-FFF2-40B4-BE49-F238E27FC236}">
                  <a16:creationId xmlns:a16="http://schemas.microsoft.com/office/drawing/2014/main" id="{FD76AF4B-3091-4DD2-935B-DB0A37D3048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389837" y="2079470"/>
              <a:ext cx="3665211" cy="2416324"/>
            </a:xfrm>
            <a:prstGeom prst="rect">
              <a:avLst/>
            </a:prstGeom>
            <a:ln>
              <a:solidFill>
                <a:schemeClr val="tx1"/>
              </a:solidFill>
            </a:ln>
            <a:effectLst/>
          </p:spPr>
        </p:pic>
        <p:sp>
          <p:nvSpPr>
            <p:cNvPr id="15" name="TextBox 14">
              <a:extLst>
                <a:ext uri="{FF2B5EF4-FFF2-40B4-BE49-F238E27FC236}">
                  <a16:creationId xmlns:a16="http://schemas.microsoft.com/office/drawing/2014/main" id="{940088CD-8BE5-4735-8884-1C2EA13F67EA}"/>
                </a:ext>
              </a:extLst>
            </p:cNvPr>
            <p:cNvSpPr txBox="1"/>
            <p:nvPr/>
          </p:nvSpPr>
          <p:spPr>
            <a:xfrm>
              <a:off x="7940620" y="4162205"/>
              <a:ext cx="1094066" cy="276999"/>
            </a:xfrm>
            <a:prstGeom prst="rect">
              <a:avLst/>
            </a:prstGeom>
            <a:no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(alpsroads.net)</a:t>
              </a:r>
            </a:p>
          </p:txBody>
        </p:sp>
      </p:grpSp>
      <p:grpSp>
        <p:nvGrpSpPr>
          <p:cNvPr id="8" name="Group 7">
            <a:extLst>
              <a:ext uri="{FF2B5EF4-FFF2-40B4-BE49-F238E27FC236}">
                <a16:creationId xmlns:a16="http://schemas.microsoft.com/office/drawing/2014/main" id="{9BF67EE8-6E49-44DA-A654-D5A9DFB714FA}"/>
              </a:ext>
            </a:extLst>
          </p:cNvPr>
          <p:cNvGrpSpPr/>
          <p:nvPr/>
        </p:nvGrpSpPr>
        <p:grpSpPr>
          <a:xfrm>
            <a:off x="5410200" y="4826135"/>
            <a:ext cx="3644848" cy="2416324"/>
            <a:chOff x="5410200" y="4826135"/>
            <a:chExt cx="3644848" cy="2416324"/>
          </a:xfrm>
        </p:grpSpPr>
        <p:pic>
          <p:nvPicPr>
            <p:cNvPr id="17" name="Picture 16">
              <a:extLst>
                <a:ext uri="{FF2B5EF4-FFF2-40B4-BE49-F238E27FC236}">
                  <a16:creationId xmlns:a16="http://schemas.microsoft.com/office/drawing/2014/main" id="{F5BCCD49-02FA-4A19-8ACE-16D5AC9865A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10200" y="4826135"/>
              <a:ext cx="3624486" cy="2416324"/>
            </a:xfrm>
            <a:prstGeom prst="rect">
              <a:avLst/>
            </a:prstGeom>
            <a:ln>
              <a:solidFill>
                <a:schemeClr val="tx1"/>
              </a:solidFill>
            </a:ln>
            <a:effectLst/>
          </p:spPr>
        </p:pic>
        <p:sp>
          <p:nvSpPr>
            <p:cNvPr id="18" name="TextBox 17">
              <a:extLst>
                <a:ext uri="{FF2B5EF4-FFF2-40B4-BE49-F238E27FC236}">
                  <a16:creationId xmlns:a16="http://schemas.microsoft.com/office/drawing/2014/main" id="{6877D423-1C32-4E92-A486-1F329DDEF86F}"/>
                </a:ext>
              </a:extLst>
            </p:cNvPr>
            <p:cNvSpPr txBox="1"/>
            <p:nvPr/>
          </p:nvSpPr>
          <p:spPr>
            <a:xfrm>
              <a:off x="8189581" y="6862159"/>
              <a:ext cx="865467" cy="276999"/>
            </a:xfrm>
            <a:prstGeom prst="rect">
              <a:avLst/>
            </a:prstGeom>
            <a:no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(NJDOT)</a:t>
              </a:r>
            </a:p>
          </p:txBody>
        </p:sp>
      </p:grpSp>
      <p:grpSp>
        <p:nvGrpSpPr>
          <p:cNvPr id="21" name="Group 20">
            <a:extLst>
              <a:ext uri="{FF2B5EF4-FFF2-40B4-BE49-F238E27FC236}">
                <a16:creationId xmlns:a16="http://schemas.microsoft.com/office/drawing/2014/main" id="{33F17008-5410-49B4-A5CB-9BB2C123B523}"/>
              </a:ext>
            </a:extLst>
          </p:cNvPr>
          <p:cNvGrpSpPr/>
          <p:nvPr/>
        </p:nvGrpSpPr>
        <p:grpSpPr>
          <a:xfrm>
            <a:off x="897931" y="7471432"/>
            <a:ext cx="8273796" cy="223405"/>
            <a:chOff x="896111" y="7106107"/>
            <a:chExt cx="8273796" cy="223405"/>
          </a:xfrm>
        </p:grpSpPr>
        <p:sp>
          <p:nvSpPr>
            <p:cNvPr id="22" name="object 3">
              <a:extLst>
                <a:ext uri="{FF2B5EF4-FFF2-40B4-BE49-F238E27FC236}">
                  <a16:creationId xmlns:a16="http://schemas.microsoft.com/office/drawing/2014/main" id="{A46032E3-CF50-4D80-9CAB-FEEDC993B03C}"/>
                </a:ext>
              </a:extLst>
            </p:cNvPr>
            <p:cNvSpPr txBox="1"/>
            <p:nvPr/>
          </p:nvSpPr>
          <p:spPr>
            <a:xfrm>
              <a:off x="901700" y="7111072"/>
              <a:ext cx="1264285" cy="218440"/>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 2 </a:t>
              </a:r>
              <a:r>
                <a:rPr sz="1250" i="1" spc="-20" dirty="0">
                  <a:latin typeface="Tahoma"/>
                  <a:cs typeface="Tahoma"/>
                </a:rPr>
                <a:t>\</a:t>
              </a:r>
              <a:r>
                <a:rPr sz="1250" i="1" spc="-35" dirty="0">
                  <a:latin typeface="Tahoma"/>
                  <a:cs typeface="Tahoma"/>
                </a:rPr>
                <a:t> </a:t>
              </a:r>
              <a:r>
                <a:rPr sz="1250" i="1" spc="-30" dirty="0">
                  <a:latin typeface="Tahoma"/>
                  <a:cs typeface="Tahoma"/>
                </a:rPr>
                <a:t>Topics</a:t>
              </a:r>
              <a:endParaRPr sz="1250" dirty="0">
                <a:latin typeface="Tahoma"/>
                <a:cs typeface="Tahoma"/>
              </a:endParaRPr>
            </a:p>
          </p:txBody>
        </p:sp>
        <p:sp>
          <p:nvSpPr>
            <p:cNvPr id="23" name="object 4">
              <a:extLst>
                <a:ext uri="{FF2B5EF4-FFF2-40B4-BE49-F238E27FC236}">
                  <a16:creationId xmlns:a16="http://schemas.microsoft.com/office/drawing/2014/main" id="{25D768BD-D351-49FD-977A-188C5ECB4218}"/>
                </a:ext>
              </a:extLst>
            </p:cNvPr>
            <p:cNvSpPr txBox="1"/>
            <p:nvPr/>
          </p:nvSpPr>
          <p:spPr>
            <a:xfrm>
              <a:off x="8922257" y="7111072"/>
              <a:ext cx="247650"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2</a:t>
              </a:r>
              <a:r>
                <a:rPr sz="1250" i="1" spc="-25" dirty="0">
                  <a:latin typeface="Tahoma"/>
                  <a:cs typeface="Tahoma"/>
                </a:rPr>
                <a:t>-</a:t>
              </a:r>
              <a:r>
                <a:rPr lang="en-US" sz="1250" i="1" spc="-30" dirty="0">
                  <a:latin typeface="Tahoma"/>
                  <a:cs typeface="Tahoma"/>
                </a:rPr>
                <a:t>7</a:t>
              </a:r>
              <a:endParaRPr sz="1250" dirty="0">
                <a:latin typeface="Tahoma"/>
                <a:cs typeface="Tahoma"/>
              </a:endParaRPr>
            </a:p>
          </p:txBody>
        </p:sp>
        <p:sp>
          <p:nvSpPr>
            <p:cNvPr id="24" name="object 5">
              <a:extLst>
                <a:ext uri="{FF2B5EF4-FFF2-40B4-BE49-F238E27FC236}">
                  <a16:creationId xmlns:a16="http://schemas.microsoft.com/office/drawing/2014/main" id="{0F7FE42F-4C23-4D8B-BD5D-8B8AD6CE1F72}"/>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graphicFrame>
        <p:nvGraphicFramePr>
          <p:cNvPr id="25" name="Table 24">
            <a:extLst>
              <a:ext uri="{FF2B5EF4-FFF2-40B4-BE49-F238E27FC236}">
                <a16:creationId xmlns:a16="http://schemas.microsoft.com/office/drawing/2014/main" id="{E8C234C1-2E0D-410F-BCC4-BA16C1D597F0}"/>
              </a:ext>
            </a:extLst>
          </p:cNvPr>
          <p:cNvGraphicFramePr>
            <a:graphicFrameLocks noGrp="1"/>
          </p:cNvGraphicFramePr>
          <p:nvPr>
            <p:extLst>
              <p:ext uri="{D42A27DB-BD31-4B8C-83A1-F6EECF244321}">
                <p14:modId xmlns:p14="http://schemas.microsoft.com/office/powerpoint/2010/main" val="913059443"/>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784025870"/>
                  </a:ext>
                </a:extLst>
              </a:tr>
            </a:tbl>
          </a:graphicData>
        </a:graphic>
      </p:graphicFrame>
    </p:spTree>
    <p:extLst>
      <p:ext uri="{BB962C8B-B14F-4D97-AF65-F5344CB8AC3E}">
        <p14:creationId xmlns:p14="http://schemas.microsoft.com/office/powerpoint/2010/main" val="3351249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F998723-56E0-4C68-91DE-937B77797E4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0059" y="2057400"/>
            <a:ext cx="4028832" cy="2613072"/>
          </a:xfrm>
          <a:prstGeom prst="rect">
            <a:avLst/>
          </a:prstGeom>
        </p:spPr>
      </p:pic>
      <p:pic>
        <p:nvPicPr>
          <p:cNvPr id="35" name="Picture 34">
            <a:extLst>
              <a:ext uri="{FF2B5EF4-FFF2-40B4-BE49-F238E27FC236}">
                <a16:creationId xmlns:a16="http://schemas.microsoft.com/office/drawing/2014/main" id="{F4BDF4F4-7217-4178-AF7D-834C5D3721B0}"/>
              </a:ext>
            </a:extLst>
          </p:cNvPr>
          <p:cNvPicPr>
            <a:picLocks noChangeAspect="1"/>
          </p:cNvPicPr>
          <p:nvPr/>
        </p:nvPicPr>
        <p:blipFill>
          <a:blip r:embed="rId4" cstate="print">
            <a:alphaModFix amt="35000"/>
            <a:extLst>
              <a:ext uri="{28A0092B-C50C-407E-A947-70E740481C1C}">
                <a14:useLocalDpi xmlns:a14="http://schemas.microsoft.com/office/drawing/2010/main"/>
              </a:ext>
            </a:extLst>
          </a:blip>
          <a:stretch>
            <a:fillRect/>
          </a:stretch>
        </p:blipFill>
        <p:spPr>
          <a:xfrm>
            <a:off x="2185319" y="2681664"/>
            <a:ext cx="7053022" cy="4397531"/>
          </a:xfrm>
          <a:prstGeom prst="rect">
            <a:avLst/>
          </a:prstGeom>
        </p:spPr>
      </p:pic>
      <p:sp>
        <p:nvSpPr>
          <p:cNvPr id="17" name="Rectangle 16">
            <a:extLst>
              <a:ext uri="{FF2B5EF4-FFF2-40B4-BE49-F238E27FC236}">
                <a16:creationId xmlns:a16="http://schemas.microsoft.com/office/drawing/2014/main" id="{C0B1AE06-78B9-4FF4-A20E-A889E88F0028}"/>
              </a:ext>
            </a:extLst>
          </p:cNvPr>
          <p:cNvSpPr/>
          <p:nvPr/>
        </p:nvSpPr>
        <p:spPr>
          <a:xfrm>
            <a:off x="838199" y="914401"/>
            <a:ext cx="3972477" cy="381000"/>
          </a:xfrm>
          <a:prstGeom prst="rect">
            <a:avLst/>
          </a:prstGeom>
        </p:spPr>
        <p:txBody>
          <a:bodyPr wrap="none" lIns="0" tIns="0" rIns="0" bIns="0" anchor="ctr">
            <a:noAutofit/>
          </a:bodyPr>
          <a:lstStyle/>
          <a:p>
            <a:pPr marL="12700">
              <a:lnSpc>
                <a:spcPct val="100000"/>
              </a:lnSpc>
              <a:spcBef>
                <a:spcPts val="605"/>
              </a:spcBef>
            </a:pPr>
            <a:r>
              <a:rPr lang="en-US" sz="2000" spc="-5" dirty="0">
                <a:solidFill>
                  <a:srgbClr val="38445E"/>
                </a:solidFill>
                <a:latin typeface="Tahoma"/>
                <a:cs typeface="Tahoma"/>
              </a:rPr>
              <a:t>Design</a:t>
            </a:r>
            <a:endParaRPr lang="en-US" sz="2000" dirty="0">
              <a:latin typeface="Tahoma"/>
              <a:cs typeface="Tahoma"/>
            </a:endParaRPr>
          </a:p>
        </p:txBody>
      </p:sp>
      <p:sp>
        <p:nvSpPr>
          <p:cNvPr id="20" name="object 6">
            <a:extLst>
              <a:ext uri="{FF2B5EF4-FFF2-40B4-BE49-F238E27FC236}">
                <a16:creationId xmlns:a16="http://schemas.microsoft.com/office/drawing/2014/main" id="{39AF4F6D-36B6-4022-8FA5-C7478DD490BC}"/>
              </a:ext>
            </a:extLst>
          </p:cNvPr>
          <p:cNvSpPr txBox="1"/>
          <p:nvPr/>
        </p:nvSpPr>
        <p:spPr>
          <a:xfrm>
            <a:off x="838200" y="1295400"/>
            <a:ext cx="3962399" cy="784070"/>
          </a:xfrm>
          <a:prstGeom prst="rect">
            <a:avLst/>
          </a:prstGeom>
        </p:spPr>
        <p:txBody>
          <a:bodyPr vert="horz" wrap="square" lIns="0" tIns="0" rIns="0" bIns="0" rtlCol="0" anchor="ctr">
            <a:noAutofit/>
          </a:bodyPr>
          <a:lstStyle/>
          <a:p>
            <a:pPr marL="12700">
              <a:lnSpc>
                <a:spcPct val="100000"/>
              </a:lnSpc>
              <a:spcBef>
                <a:spcPts val="500"/>
              </a:spcBef>
            </a:pPr>
            <a:r>
              <a:rPr lang="en-US" b="1" i="1" spc="-5" dirty="0">
                <a:solidFill>
                  <a:srgbClr val="6D3721"/>
                </a:solidFill>
                <a:latin typeface="Times New Roman"/>
                <a:cs typeface="Times New Roman"/>
              </a:rPr>
              <a:t>Is the bridge a standard state highway</a:t>
            </a:r>
            <a:r>
              <a:rPr lang="en-US" b="1" i="1" spc="40" dirty="0">
                <a:solidFill>
                  <a:srgbClr val="6D3721"/>
                </a:solidFill>
                <a:latin typeface="Times New Roman"/>
                <a:cs typeface="Times New Roman"/>
              </a:rPr>
              <a:t> </a:t>
            </a:r>
            <a:r>
              <a:rPr lang="en-US" b="1" i="1" spc="-5" dirty="0">
                <a:solidFill>
                  <a:srgbClr val="6D3721"/>
                </a:solidFill>
                <a:latin typeface="Times New Roman"/>
                <a:cs typeface="Times New Roman"/>
              </a:rPr>
              <a:t>design?</a:t>
            </a:r>
            <a:endParaRPr lang="en-US" dirty="0">
              <a:solidFill>
                <a:srgbClr val="6D3721"/>
              </a:solidFill>
              <a:latin typeface="Times New Roman"/>
              <a:cs typeface="Times New Roman"/>
            </a:endParaRPr>
          </a:p>
        </p:txBody>
      </p:sp>
      <p:sp>
        <p:nvSpPr>
          <p:cNvPr id="18" name="TextBox 17">
            <a:extLst>
              <a:ext uri="{FF2B5EF4-FFF2-40B4-BE49-F238E27FC236}">
                <a16:creationId xmlns:a16="http://schemas.microsoft.com/office/drawing/2014/main" id="{F022B0B7-37CF-4D8F-93EE-E8DDF29F1315}"/>
              </a:ext>
            </a:extLst>
          </p:cNvPr>
          <p:cNvSpPr txBox="1"/>
          <p:nvPr/>
        </p:nvSpPr>
        <p:spPr>
          <a:xfrm>
            <a:off x="885377" y="6063532"/>
            <a:ext cx="1264285" cy="1015663"/>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(PennDOT, </a:t>
            </a:r>
            <a:r>
              <a:rPr lang="en-US" sz="1200" i="1" dirty="0">
                <a:latin typeface="Times New Roman" panose="02020603050405020304" pitchFamily="18" charset="0"/>
                <a:cs typeface="Times New Roman" panose="02020603050405020304" pitchFamily="18" charset="0"/>
              </a:rPr>
              <a:t>Standard Plans For Old Bridges, Vol 1, 1918-1930</a:t>
            </a:r>
            <a:r>
              <a:rPr lang="en-US" sz="1200" dirty="0">
                <a:latin typeface="Times New Roman" panose="02020603050405020304" pitchFamily="18" charset="0"/>
                <a:cs typeface="Times New Roman" panose="02020603050405020304" pitchFamily="18" charset="0"/>
              </a:rPr>
              <a:t>)</a:t>
            </a:r>
          </a:p>
        </p:txBody>
      </p:sp>
      <p:grpSp>
        <p:nvGrpSpPr>
          <p:cNvPr id="11" name="Group 10">
            <a:extLst>
              <a:ext uri="{FF2B5EF4-FFF2-40B4-BE49-F238E27FC236}">
                <a16:creationId xmlns:a16="http://schemas.microsoft.com/office/drawing/2014/main" id="{CC9ECC4A-A554-497A-A15F-DB2E66B5CF27}"/>
              </a:ext>
            </a:extLst>
          </p:cNvPr>
          <p:cNvGrpSpPr/>
          <p:nvPr/>
        </p:nvGrpSpPr>
        <p:grpSpPr>
          <a:xfrm>
            <a:off x="893000" y="7467600"/>
            <a:ext cx="8272400" cy="223405"/>
            <a:chOff x="896111" y="7106107"/>
            <a:chExt cx="8272400" cy="223405"/>
          </a:xfrm>
        </p:grpSpPr>
        <p:sp>
          <p:nvSpPr>
            <p:cNvPr id="12" name="object 3">
              <a:extLst>
                <a:ext uri="{FF2B5EF4-FFF2-40B4-BE49-F238E27FC236}">
                  <a16:creationId xmlns:a16="http://schemas.microsoft.com/office/drawing/2014/main" id="{F8578C1F-8C05-476D-BB83-5ACFA8024BBA}"/>
                </a:ext>
              </a:extLst>
            </p:cNvPr>
            <p:cNvSpPr txBox="1"/>
            <p:nvPr/>
          </p:nvSpPr>
          <p:spPr>
            <a:xfrm>
              <a:off x="901700" y="7111072"/>
              <a:ext cx="247650"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2</a:t>
              </a:r>
              <a:r>
                <a:rPr sz="1250" i="1" spc="-25" dirty="0">
                  <a:latin typeface="Tahoma"/>
                  <a:cs typeface="Tahoma"/>
                </a:rPr>
                <a:t>-</a:t>
              </a:r>
              <a:r>
                <a:rPr lang="en-US" sz="1250" i="1" spc="-30" dirty="0">
                  <a:latin typeface="Tahoma"/>
                  <a:cs typeface="Tahoma"/>
                </a:rPr>
                <a:t>8</a:t>
              </a:r>
              <a:endParaRPr sz="1250" dirty="0">
                <a:latin typeface="Tahoma"/>
                <a:cs typeface="Tahoma"/>
              </a:endParaRPr>
            </a:p>
          </p:txBody>
        </p:sp>
        <p:sp>
          <p:nvSpPr>
            <p:cNvPr id="13" name="object 4">
              <a:extLst>
                <a:ext uri="{FF2B5EF4-FFF2-40B4-BE49-F238E27FC236}">
                  <a16:creationId xmlns:a16="http://schemas.microsoft.com/office/drawing/2014/main" id="{BA29C9D4-2AEB-40B2-B93E-4010834558F2}"/>
                </a:ext>
              </a:extLst>
            </p:cNvPr>
            <p:cNvSpPr txBox="1"/>
            <p:nvPr/>
          </p:nvSpPr>
          <p:spPr>
            <a:xfrm>
              <a:off x="7904226" y="7111072"/>
              <a:ext cx="1264285" cy="218440"/>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 2 </a:t>
              </a:r>
              <a:r>
                <a:rPr sz="1250" i="1" spc="-20" dirty="0">
                  <a:latin typeface="Tahoma"/>
                  <a:cs typeface="Tahoma"/>
                </a:rPr>
                <a:t>\</a:t>
              </a:r>
              <a:r>
                <a:rPr sz="1250" i="1" spc="-35" dirty="0">
                  <a:latin typeface="Tahoma"/>
                  <a:cs typeface="Tahoma"/>
                </a:rPr>
                <a:t> </a:t>
              </a:r>
              <a:r>
                <a:rPr sz="1250" i="1" spc="-30" dirty="0">
                  <a:latin typeface="Tahoma"/>
                  <a:cs typeface="Tahoma"/>
                </a:rPr>
                <a:t>Topics</a:t>
              </a:r>
              <a:endParaRPr sz="1250">
                <a:latin typeface="Tahoma"/>
                <a:cs typeface="Tahoma"/>
              </a:endParaRPr>
            </a:p>
          </p:txBody>
        </p:sp>
        <p:sp>
          <p:nvSpPr>
            <p:cNvPr id="14" name="object 5">
              <a:extLst>
                <a:ext uri="{FF2B5EF4-FFF2-40B4-BE49-F238E27FC236}">
                  <a16:creationId xmlns:a16="http://schemas.microsoft.com/office/drawing/2014/main" id="{B7A80422-A302-4EB7-AE7E-704E070CCCD7}"/>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graphicFrame>
        <p:nvGraphicFramePr>
          <p:cNvPr id="15" name="Table 14">
            <a:extLst>
              <a:ext uri="{FF2B5EF4-FFF2-40B4-BE49-F238E27FC236}">
                <a16:creationId xmlns:a16="http://schemas.microsoft.com/office/drawing/2014/main" id="{BD5F9F54-BD7D-42A6-964B-EB550C766F64}"/>
              </a:ext>
            </a:extLst>
          </p:cNvPr>
          <p:cNvGraphicFramePr>
            <a:graphicFrameLocks noGrp="1"/>
          </p:cNvGraphicFramePr>
          <p:nvPr>
            <p:extLst>
              <p:ext uri="{D42A27DB-BD31-4B8C-83A1-F6EECF244321}">
                <p14:modId xmlns:p14="http://schemas.microsoft.com/office/powerpoint/2010/main" val="913059443"/>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784025870"/>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A997108-6D52-43BB-A48F-29C9E1606DAE}"/>
              </a:ext>
            </a:extLst>
          </p:cNvPr>
          <p:cNvSpPr/>
          <p:nvPr/>
        </p:nvSpPr>
        <p:spPr>
          <a:xfrm>
            <a:off x="870048" y="2461816"/>
            <a:ext cx="3883325" cy="205184"/>
          </a:xfrm>
          <a:prstGeom prst="rect">
            <a:avLst/>
          </a:prstGeom>
        </p:spPr>
        <p:txBody>
          <a:bodyPr wrap="square" lIns="0" tIns="0" rIns="0" bIns="0">
            <a:spAutoFit/>
          </a:bodyPr>
          <a:lstStyle/>
          <a:p>
            <a:pPr marL="12700" marR="167005">
              <a:lnSpc>
                <a:spcPts val="1610"/>
              </a:lnSpc>
              <a:spcBef>
                <a:spcPts val="595"/>
              </a:spcBef>
            </a:pPr>
            <a:r>
              <a:rPr lang="en-US" sz="1400" b="1" i="1" spc="-10" dirty="0">
                <a:solidFill>
                  <a:srgbClr val="9D8D4B"/>
                </a:solidFill>
                <a:latin typeface="Times New Roman"/>
                <a:cs typeface="Times New Roman"/>
              </a:rPr>
              <a:t>Do they share </a:t>
            </a:r>
            <a:r>
              <a:rPr lang="en-US" sz="1400" b="1" i="1" spc="-15" dirty="0">
                <a:solidFill>
                  <a:srgbClr val="9D8D4B"/>
                </a:solidFill>
                <a:latin typeface="Times New Roman"/>
                <a:cs typeface="Times New Roman"/>
              </a:rPr>
              <a:t>common design features?</a:t>
            </a:r>
            <a:endParaRPr lang="en-US" sz="1400" b="1" dirty="0">
              <a:solidFill>
                <a:srgbClr val="9D8D4B"/>
              </a:solidFill>
              <a:latin typeface="Times New Roman"/>
              <a:cs typeface="Times New Roman"/>
            </a:endParaRPr>
          </a:p>
        </p:txBody>
      </p:sp>
      <p:pic>
        <p:nvPicPr>
          <p:cNvPr id="23" name="Picture 22">
            <a:extLst>
              <a:ext uri="{FF2B5EF4-FFF2-40B4-BE49-F238E27FC236}">
                <a16:creationId xmlns:a16="http://schemas.microsoft.com/office/drawing/2014/main" id="{14007BC0-9553-480E-B8DC-9882F175C8D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0600" y="5192119"/>
            <a:ext cx="2544902" cy="1908677"/>
          </a:xfrm>
          <a:prstGeom prst="rect">
            <a:avLst/>
          </a:prstGeom>
          <a:ln>
            <a:solidFill>
              <a:srgbClr val="000000"/>
            </a:solidFill>
          </a:ln>
        </p:spPr>
      </p:pic>
      <p:pic>
        <p:nvPicPr>
          <p:cNvPr id="25" name="Picture 24">
            <a:extLst>
              <a:ext uri="{FF2B5EF4-FFF2-40B4-BE49-F238E27FC236}">
                <a16:creationId xmlns:a16="http://schemas.microsoft.com/office/drawing/2014/main" id="{ABFBFAA2-F520-4D66-8FDE-79E79C1E58F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697862" y="5192120"/>
            <a:ext cx="2583491" cy="1928556"/>
          </a:xfrm>
          <a:prstGeom prst="rect">
            <a:avLst/>
          </a:prstGeom>
          <a:ln>
            <a:solidFill>
              <a:srgbClr val="000000"/>
            </a:solidFill>
          </a:ln>
        </p:spPr>
      </p:pic>
      <p:pic>
        <p:nvPicPr>
          <p:cNvPr id="29" name="Picture 28">
            <a:extLst>
              <a:ext uri="{FF2B5EF4-FFF2-40B4-BE49-F238E27FC236}">
                <a16:creationId xmlns:a16="http://schemas.microsoft.com/office/drawing/2014/main" id="{48ECB629-E839-4B28-A056-44F4AF3B5A9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443713" y="5177327"/>
            <a:ext cx="2618426" cy="1943350"/>
          </a:xfrm>
          <a:prstGeom prst="rect">
            <a:avLst/>
          </a:prstGeom>
          <a:ln>
            <a:solidFill>
              <a:srgbClr val="000000"/>
            </a:solidFill>
          </a:ln>
        </p:spPr>
      </p:pic>
      <p:sp>
        <p:nvSpPr>
          <p:cNvPr id="30" name="TextBox 29">
            <a:extLst>
              <a:ext uri="{FF2B5EF4-FFF2-40B4-BE49-F238E27FC236}">
                <a16:creationId xmlns:a16="http://schemas.microsoft.com/office/drawing/2014/main" id="{18EC89E6-5D1D-4AC0-8C40-A3E468AFAFA0}"/>
              </a:ext>
            </a:extLst>
          </p:cNvPr>
          <p:cNvSpPr txBox="1"/>
          <p:nvPr/>
        </p:nvSpPr>
        <p:spPr>
          <a:xfrm>
            <a:off x="1573844" y="3259964"/>
            <a:ext cx="1961658" cy="1600438"/>
          </a:xfrm>
          <a:prstGeom prst="rect">
            <a:avLst/>
          </a:prstGeom>
          <a:noFill/>
        </p:spPr>
        <p:txBody>
          <a:bodyPr wrap="square" rtlCol="0" anchor="ctr">
            <a:spAutoFit/>
          </a:bodyPr>
          <a:lstStyle/>
          <a:p>
            <a:r>
              <a:rPr lang="en-US" sz="1400" i="1" dirty="0">
                <a:latin typeface="Times New Roman" panose="02020603050405020304" pitchFamily="18" charset="0"/>
                <a:cs typeface="Times New Roman" panose="02020603050405020304" pitchFamily="18" charset="0"/>
              </a:rPr>
              <a:t>Five Fisher Road Bridges of varying sizes with matching rail designs.(Images Courtesy of Nathan </a:t>
            </a:r>
            <a:r>
              <a:rPr lang="en-US" sz="1400" i="1" dirty="0" err="1">
                <a:latin typeface="Times New Roman" panose="02020603050405020304" pitchFamily="18" charset="0"/>
                <a:cs typeface="Times New Roman" panose="02020603050405020304" pitchFamily="18" charset="0"/>
              </a:rPr>
              <a:t>Holth</a:t>
            </a:r>
            <a:r>
              <a:rPr lang="en-US" sz="1400" i="1" dirty="0">
                <a:latin typeface="Times New Roman" panose="02020603050405020304" pitchFamily="18" charset="0"/>
                <a:cs typeface="Times New Roman" panose="02020603050405020304" pitchFamily="18" charset="0"/>
              </a:rPr>
              <a:t>, Historicbridges.org)</a:t>
            </a:r>
          </a:p>
        </p:txBody>
      </p:sp>
      <p:sp>
        <p:nvSpPr>
          <p:cNvPr id="17" name="Rectangle 16">
            <a:extLst>
              <a:ext uri="{FF2B5EF4-FFF2-40B4-BE49-F238E27FC236}">
                <a16:creationId xmlns:a16="http://schemas.microsoft.com/office/drawing/2014/main" id="{C0B1AE06-78B9-4FF4-A20E-A889E88F0028}"/>
              </a:ext>
            </a:extLst>
          </p:cNvPr>
          <p:cNvSpPr/>
          <p:nvPr/>
        </p:nvSpPr>
        <p:spPr>
          <a:xfrm>
            <a:off x="838199" y="914401"/>
            <a:ext cx="3972477" cy="381000"/>
          </a:xfrm>
          <a:prstGeom prst="rect">
            <a:avLst/>
          </a:prstGeom>
        </p:spPr>
        <p:txBody>
          <a:bodyPr wrap="none" lIns="0" tIns="0" rIns="0" bIns="0" anchor="ctr">
            <a:noAutofit/>
          </a:bodyPr>
          <a:lstStyle/>
          <a:p>
            <a:pPr marL="12700">
              <a:lnSpc>
                <a:spcPct val="100000"/>
              </a:lnSpc>
              <a:spcBef>
                <a:spcPts val="605"/>
              </a:spcBef>
            </a:pPr>
            <a:r>
              <a:rPr lang="en-US" sz="2000" spc="-5" dirty="0">
                <a:solidFill>
                  <a:srgbClr val="38445E"/>
                </a:solidFill>
                <a:latin typeface="Tahoma"/>
                <a:cs typeface="Tahoma"/>
              </a:rPr>
              <a:t>Design</a:t>
            </a:r>
            <a:endParaRPr lang="en-US" sz="2000" dirty="0">
              <a:latin typeface="Tahoma"/>
              <a:cs typeface="Tahoma"/>
            </a:endParaRPr>
          </a:p>
        </p:txBody>
      </p:sp>
      <p:sp>
        <p:nvSpPr>
          <p:cNvPr id="24" name="object 6">
            <a:extLst>
              <a:ext uri="{FF2B5EF4-FFF2-40B4-BE49-F238E27FC236}">
                <a16:creationId xmlns:a16="http://schemas.microsoft.com/office/drawing/2014/main" id="{BB81A09F-86B1-40BD-A546-D586D56DA7B9}"/>
              </a:ext>
            </a:extLst>
          </p:cNvPr>
          <p:cNvSpPr txBox="1"/>
          <p:nvPr/>
        </p:nvSpPr>
        <p:spPr>
          <a:xfrm>
            <a:off x="870048" y="1619041"/>
            <a:ext cx="3962399" cy="743159"/>
          </a:xfrm>
          <a:prstGeom prst="rect">
            <a:avLst/>
          </a:prstGeom>
        </p:spPr>
        <p:txBody>
          <a:bodyPr vert="horz" wrap="square" lIns="0" tIns="0" rIns="0" bIns="0" rtlCol="0" anchor="ctr">
            <a:noAutofit/>
          </a:bodyPr>
          <a:lstStyle/>
          <a:p>
            <a:pPr marL="12700" marR="123189">
              <a:lnSpc>
                <a:spcPts val="1850"/>
              </a:lnSpc>
              <a:spcBef>
                <a:spcPts val="640"/>
              </a:spcBef>
            </a:pPr>
            <a:r>
              <a:rPr lang="en-US" b="1" i="1" spc="-5" dirty="0">
                <a:solidFill>
                  <a:srgbClr val="6D3721"/>
                </a:solidFill>
                <a:latin typeface="Times New Roman"/>
                <a:cs typeface="Times New Roman"/>
              </a:rPr>
              <a:t>Are there other workhorse bridges within the  historic district or nearby?</a:t>
            </a:r>
            <a:endParaRPr lang="en-US" dirty="0">
              <a:solidFill>
                <a:srgbClr val="6D3721"/>
              </a:solidFill>
              <a:latin typeface="Times New Roman"/>
              <a:cs typeface="Times New Roman"/>
            </a:endParaRPr>
          </a:p>
        </p:txBody>
      </p:sp>
      <p:grpSp>
        <p:nvGrpSpPr>
          <p:cNvPr id="26" name="Group 25">
            <a:extLst>
              <a:ext uri="{FF2B5EF4-FFF2-40B4-BE49-F238E27FC236}">
                <a16:creationId xmlns:a16="http://schemas.microsoft.com/office/drawing/2014/main" id="{E8085F49-FABD-4932-BBF4-A842018ABF89}"/>
              </a:ext>
            </a:extLst>
          </p:cNvPr>
          <p:cNvGrpSpPr/>
          <p:nvPr/>
        </p:nvGrpSpPr>
        <p:grpSpPr>
          <a:xfrm>
            <a:off x="897931" y="7471432"/>
            <a:ext cx="8273796" cy="223405"/>
            <a:chOff x="896111" y="7106107"/>
            <a:chExt cx="8273796" cy="223405"/>
          </a:xfrm>
        </p:grpSpPr>
        <p:sp>
          <p:nvSpPr>
            <p:cNvPr id="28" name="object 3">
              <a:extLst>
                <a:ext uri="{FF2B5EF4-FFF2-40B4-BE49-F238E27FC236}">
                  <a16:creationId xmlns:a16="http://schemas.microsoft.com/office/drawing/2014/main" id="{2CCB76B5-3337-4F69-A020-B785B0A2E178}"/>
                </a:ext>
              </a:extLst>
            </p:cNvPr>
            <p:cNvSpPr txBox="1"/>
            <p:nvPr/>
          </p:nvSpPr>
          <p:spPr>
            <a:xfrm>
              <a:off x="901700" y="7111072"/>
              <a:ext cx="1264285" cy="218440"/>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 2 </a:t>
              </a:r>
              <a:r>
                <a:rPr sz="1250" i="1" spc="-20" dirty="0">
                  <a:latin typeface="Tahoma"/>
                  <a:cs typeface="Tahoma"/>
                </a:rPr>
                <a:t>\</a:t>
              </a:r>
              <a:r>
                <a:rPr sz="1250" i="1" spc="-35" dirty="0">
                  <a:latin typeface="Tahoma"/>
                  <a:cs typeface="Tahoma"/>
                </a:rPr>
                <a:t> </a:t>
              </a:r>
              <a:r>
                <a:rPr sz="1250" i="1" spc="-30" dirty="0">
                  <a:latin typeface="Tahoma"/>
                  <a:cs typeface="Tahoma"/>
                </a:rPr>
                <a:t>Topics</a:t>
              </a:r>
              <a:endParaRPr sz="1250" dirty="0">
                <a:latin typeface="Tahoma"/>
                <a:cs typeface="Tahoma"/>
              </a:endParaRPr>
            </a:p>
          </p:txBody>
        </p:sp>
        <p:sp>
          <p:nvSpPr>
            <p:cNvPr id="31" name="object 4">
              <a:extLst>
                <a:ext uri="{FF2B5EF4-FFF2-40B4-BE49-F238E27FC236}">
                  <a16:creationId xmlns:a16="http://schemas.microsoft.com/office/drawing/2014/main" id="{A558C8EA-FCED-4B10-AF11-9A496FB99AE9}"/>
                </a:ext>
              </a:extLst>
            </p:cNvPr>
            <p:cNvSpPr txBox="1"/>
            <p:nvPr/>
          </p:nvSpPr>
          <p:spPr>
            <a:xfrm>
              <a:off x="8922257" y="7111072"/>
              <a:ext cx="247650"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2</a:t>
              </a:r>
              <a:r>
                <a:rPr sz="1250" i="1" spc="-25" dirty="0">
                  <a:latin typeface="Tahoma"/>
                  <a:cs typeface="Tahoma"/>
                </a:rPr>
                <a:t>-</a:t>
              </a:r>
              <a:r>
                <a:rPr lang="en-US" sz="1250" i="1" spc="-30" dirty="0">
                  <a:latin typeface="Tahoma"/>
                  <a:cs typeface="Tahoma"/>
                </a:rPr>
                <a:t>9</a:t>
              </a:r>
              <a:endParaRPr sz="1250" dirty="0">
                <a:latin typeface="Tahoma"/>
                <a:cs typeface="Tahoma"/>
              </a:endParaRPr>
            </a:p>
          </p:txBody>
        </p:sp>
        <p:sp>
          <p:nvSpPr>
            <p:cNvPr id="32" name="object 5">
              <a:extLst>
                <a:ext uri="{FF2B5EF4-FFF2-40B4-BE49-F238E27FC236}">
                  <a16:creationId xmlns:a16="http://schemas.microsoft.com/office/drawing/2014/main" id="{102A902B-96D2-4586-A294-8FF09689D4A3}"/>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pic>
        <p:nvPicPr>
          <p:cNvPr id="21" name="Picture 20">
            <a:extLst>
              <a:ext uri="{FF2B5EF4-FFF2-40B4-BE49-F238E27FC236}">
                <a16:creationId xmlns:a16="http://schemas.microsoft.com/office/drawing/2014/main" id="{D70C7AB6-2EF4-4929-BB4B-87F653945D7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697862" y="3176856"/>
            <a:ext cx="2583491" cy="1871391"/>
          </a:xfrm>
          <a:prstGeom prst="rect">
            <a:avLst/>
          </a:prstGeom>
          <a:ln>
            <a:solidFill>
              <a:srgbClr val="000000"/>
            </a:solidFill>
          </a:ln>
        </p:spPr>
      </p:pic>
      <p:pic>
        <p:nvPicPr>
          <p:cNvPr id="27" name="Picture 26">
            <a:extLst>
              <a:ext uri="{FF2B5EF4-FFF2-40B4-BE49-F238E27FC236}">
                <a16:creationId xmlns:a16="http://schemas.microsoft.com/office/drawing/2014/main" id="{48F05636-2C0B-4DD7-86B2-704635D934D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428320" y="3176856"/>
            <a:ext cx="2649213" cy="1871393"/>
          </a:xfrm>
          <a:prstGeom prst="rect">
            <a:avLst/>
          </a:prstGeom>
          <a:ln>
            <a:solidFill>
              <a:srgbClr val="000000"/>
            </a:solidFill>
          </a:ln>
        </p:spPr>
      </p:pic>
      <p:graphicFrame>
        <p:nvGraphicFramePr>
          <p:cNvPr id="15" name="Table 14">
            <a:extLst>
              <a:ext uri="{FF2B5EF4-FFF2-40B4-BE49-F238E27FC236}">
                <a16:creationId xmlns:a16="http://schemas.microsoft.com/office/drawing/2014/main" id="{7701211F-2BC1-41BE-A38D-3D8EBEA59B08}"/>
              </a:ext>
            </a:extLst>
          </p:cNvPr>
          <p:cNvGraphicFramePr>
            <a:graphicFrameLocks noGrp="1"/>
          </p:cNvGraphicFramePr>
          <p:nvPr>
            <p:extLst>
              <p:ext uri="{D42A27DB-BD31-4B8C-83A1-F6EECF244321}">
                <p14:modId xmlns:p14="http://schemas.microsoft.com/office/powerpoint/2010/main" val="913059443"/>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784025870"/>
                  </a:ext>
                </a:extLst>
              </a:tr>
            </a:tbl>
          </a:graphicData>
        </a:graphic>
      </p:graphicFrame>
    </p:spTree>
    <p:extLst>
      <p:ext uri="{BB962C8B-B14F-4D97-AF65-F5344CB8AC3E}">
        <p14:creationId xmlns:p14="http://schemas.microsoft.com/office/powerpoint/2010/main" val="3931999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FC5FAF27-F485-4450-8867-EC856008A9FE}"/>
              </a:ext>
            </a:extLst>
          </p:cNvPr>
          <p:cNvSpPr txBox="1">
            <a:spLocks noChangeArrowheads="1"/>
          </p:cNvSpPr>
          <p:nvPr/>
        </p:nvSpPr>
        <p:spPr bwMode="auto">
          <a:xfrm>
            <a:off x="838200" y="1295400"/>
            <a:ext cx="8382000" cy="395345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457200" marR="0" indent="-228600">
              <a:lnSpc>
                <a:spcPct val="106000"/>
              </a:lnSpc>
              <a:spcBef>
                <a:spcPts val="0"/>
              </a:spcBef>
              <a:spcAft>
                <a:spcPts val="80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571500" marR="0" indent="-228600">
              <a:lnSpc>
                <a:spcPct val="106000"/>
              </a:lnSpc>
              <a:spcBef>
                <a:spcPts val="0"/>
              </a:spcBef>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This work was sponsored by one or more of the following as noted:</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indent="-342900">
              <a:lnSpc>
                <a:spcPct val="106000"/>
              </a:lnSpc>
              <a:spcBef>
                <a:spcPts val="0"/>
              </a:spcBef>
              <a:spcAft>
                <a:spcPts val="800"/>
              </a:spcAft>
            </a:pPr>
            <a:r>
              <a:rPr lang="en-US" sz="1400" dirty="0">
                <a:effectLst/>
                <a:latin typeface="MS Gothic" panose="020B0609070205080204" pitchFamily="49" charset="-128"/>
                <a:ea typeface="Calibri" panose="020F0502020204030204" pitchFamily="34" charset="0"/>
                <a:cs typeface="Times New Roman" panose="02020603050405020304" pitchFamily="18" charset="0"/>
              </a:rPr>
              <a:t>☒</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American Association of State Highway and Transportation Officials, in cooperation with the Federal Highway Administration, and was conducted in the </a:t>
            </a: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National Cooperative Highway Research program,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indent="-342900">
              <a:lnSpc>
                <a:spcPct val="106000"/>
              </a:lnSpc>
              <a:spcBef>
                <a:spcPts val="0"/>
              </a:spcBef>
              <a:spcAft>
                <a:spcPts val="800"/>
              </a:spcAft>
            </a:pPr>
            <a:r>
              <a:rPr lang="en-US" sz="1400" dirty="0">
                <a:effectLst/>
                <a:latin typeface="MS Gothic" panose="020B0609070205080204" pitchFamily="49" charset="-128"/>
                <a:ea typeface="Calibri" panose="020F0502020204030204" pitchFamily="34" charset="0"/>
                <a:cs typeface="Times New Roman" panose="02020603050405020304" pitchFamily="18" charset="0"/>
              </a:rPr>
              <a:t>☐</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Federal Transit Administration and was conducted in the </a:t>
            </a: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Transit Cooperative Research Program,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indent="-342900">
              <a:lnSpc>
                <a:spcPct val="106000"/>
              </a:lnSpc>
              <a:spcBef>
                <a:spcPts val="0"/>
              </a:spcBef>
              <a:spcAft>
                <a:spcPts val="800"/>
              </a:spcAft>
            </a:pPr>
            <a:r>
              <a:rPr lang="en-US" sz="1400" dirty="0">
                <a:effectLst/>
                <a:latin typeface="MS Gothic" panose="020B0609070205080204" pitchFamily="49" charset="-128"/>
                <a:ea typeface="Calibri" panose="020F0502020204030204" pitchFamily="34" charset="0"/>
                <a:cs typeface="Times New Roman" panose="02020603050405020304" pitchFamily="18" charset="0"/>
              </a:rPr>
              <a:t>☐</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Federal Aviation Administration and was conducted in the </a:t>
            </a: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Airport Cooperative Research Program,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indent="-342900">
              <a:lnSpc>
                <a:spcPct val="106000"/>
              </a:lnSpc>
              <a:spcBef>
                <a:spcPts val="0"/>
              </a:spcBef>
              <a:spcAft>
                <a:spcPts val="800"/>
              </a:spcAft>
            </a:pPr>
            <a:r>
              <a:rPr lang="en-US" sz="1400" dirty="0">
                <a:effectLst/>
                <a:latin typeface="MS Gothic" panose="020B0609070205080204" pitchFamily="49" charset="-128"/>
                <a:ea typeface="Calibri" panose="020F0502020204030204" pitchFamily="34" charset="0"/>
                <a:cs typeface="Times New Roman" panose="02020603050405020304" pitchFamily="18" charset="0"/>
              </a:rPr>
              <a:t>☐</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The National Highway Safety Administration and was conducted in the </a:t>
            </a: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Behavioral Traffic Safety Cooperative Research program,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6000"/>
              </a:lnSpc>
              <a:spcBef>
                <a:spcPts val="0"/>
              </a:spcBef>
              <a:spcAft>
                <a:spcPts val="80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6000"/>
              </a:lnSpc>
              <a:spcBef>
                <a:spcPts val="0"/>
              </a:spcBef>
              <a:spcAft>
                <a:spcPts val="800"/>
              </a:spcAft>
            </a:pP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6000"/>
              </a:lnSpc>
              <a:spcBef>
                <a:spcPts val="0"/>
              </a:spcBef>
              <a:spcAft>
                <a:spcPts val="80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6000"/>
              </a:lnSpc>
              <a:spcBef>
                <a:spcPts val="0"/>
              </a:spcBef>
              <a:spcAft>
                <a:spcPts val="80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which is administered by the Transportation Research Board of the National Academies of Sciences, Engineering, and Medicine.</a:t>
            </a:r>
          </a:p>
        </p:txBody>
      </p:sp>
      <p:sp>
        <p:nvSpPr>
          <p:cNvPr id="6" name="Text Box 2">
            <a:extLst>
              <a:ext uri="{FF2B5EF4-FFF2-40B4-BE49-F238E27FC236}">
                <a16:creationId xmlns:a16="http://schemas.microsoft.com/office/drawing/2014/main" id="{BD9B984E-7A56-48C5-B429-941C95FB094D}"/>
              </a:ext>
            </a:extLst>
          </p:cNvPr>
          <p:cNvSpPr txBox="1">
            <a:spLocks noChangeArrowheads="1"/>
          </p:cNvSpPr>
          <p:nvPr/>
        </p:nvSpPr>
        <p:spPr bwMode="auto">
          <a:xfrm>
            <a:off x="838200" y="6327223"/>
            <a:ext cx="8382000" cy="762581"/>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indent="457200">
              <a:lnSpc>
                <a:spcPct val="106000"/>
              </a:lnSpc>
              <a:spcBef>
                <a:spcPts val="0"/>
              </a:spcBef>
              <a:spcAft>
                <a:spcPts val="80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This is an uncorrected draft as submitted by the contractor. The opinions and conclusions expressed or implied herein are those of the contractor. They are not necessarily those of the Transportation Research Board, the Academies, or the program sponsors.</a:t>
            </a:r>
          </a:p>
        </p:txBody>
      </p:sp>
      <p:sp>
        <p:nvSpPr>
          <p:cNvPr id="7" name="object 5">
            <a:extLst>
              <a:ext uri="{FF2B5EF4-FFF2-40B4-BE49-F238E27FC236}">
                <a16:creationId xmlns:a16="http://schemas.microsoft.com/office/drawing/2014/main" id="{5946A1A5-4961-4AA0-BD22-F57E91A5008E}"/>
              </a:ext>
            </a:extLst>
          </p:cNvPr>
          <p:cNvSpPr txBox="1">
            <a:spLocks noGrp="1"/>
          </p:cNvSpPr>
          <p:nvPr>
            <p:ph type="title"/>
          </p:nvPr>
        </p:nvSpPr>
        <p:spPr>
          <a:xfrm>
            <a:off x="838200" y="457200"/>
            <a:ext cx="6934200" cy="457200"/>
          </a:xfrm>
          <a:prstGeom prst="rect">
            <a:avLst/>
          </a:prstGeom>
        </p:spPr>
        <p:txBody>
          <a:bodyPr vert="horz" wrap="square" lIns="0" tIns="0" rIns="0" bIns="0" rtlCol="0" anchor="ctr">
            <a:noAutofit/>
          </a:bodyPr>
          <a:lstStyle/>
          <a:p>
            <a:pPr marL="12700">
              <a:lnSpc>
                <a:spcPct val="100000"/>
              </a:lnSpc>
              <a:spcBef>
                <a:spcPts val="100"/>
              </a:spcBef>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ACKNOWLEDGEMENT OF SPONSORSHIP</a:t>
            </a:r>
          </a:p>
        </p:txBody>
      </p:sp>
      <p:sp>
        <p:nvSpPr>
          <p:cNvPr id="8" name="object 5">
            <a:extLst>
              <a:ext uri="{FF2B5EF4-FFF2-40B4-BE49-F238E27FC236}">
                <a16:creationId xmlns:a16="http://schemas.microsoft.com/office/drawing/2014/main" id="{5325C9BC-B4A0-4D54-BB7E-CFC4DA767319}"/>
              </a:ext>
            </a:extLst>
          </p:cNvPr>
          <p:cNvSpPr txBox="1">
            <a:spLocks/>
          </p:cNvSpPr>
          <p:nvPr/>
        </p:nvSpPr>
        <p:spPr>
          <a:xfrm>
            <a:off x="838200" y="5717623"/>
            <a:ext cx="6934200" cy="457200"/>
          </a:xfrm>
          <a:prstGeom prst="rect">
            <a:avLst/>
          </a:prstGeom>
        </p:spPr>
        <p:txBody>
          <a:bodyPr vert="horz" wrap="square" lIns="0" tIns="0" rIns="0" bIns="0" rtlCol="0" anchor="ctr">
            <a:noAutofit/>
          </a:bodyPr>
          <a:lstStyle>
            <a:lvl1pPr>
              <a:defRPr sz="2000" b="1" i="0">
                <a:solidFill>
                  <a:srgbClr val="7ABAB5"/>
                </a:solidFill>
                <a:latin typeface="Times New Roman"/>
                <a:ea typeface="+mj-ea"/>
                <a:cs typeface="Times New Roman"/>
              </a:defRPr>
            </a:lvl1pPr>
          </a:lstStyle>
          <a:p>
            <a:pPr marL="12700">
              <a:spcBef>
                <a:spcPts val="100"/>
              </a:spcBef>
            </a:pPr>
            <a:r>
              <a:rPr lang="en-US" sz="2400" kern="0" dirty="0">
                <a:solidFill>
                  <a:schemeClr val="tx1"/>
                </a:solidFill>
                <a:latin typeface="Tahoma" panose="020B0604030504040204" pitchFamily="34" charset="0"/>
                <a:ea typeface="Tahoma" panose="020B0604030504040204" pitchFamily="34" charset="0"/>
                <a:cs typeface="Tahoma" panose="020B0604030504040204" pitchFamily="34" charset="0"/>
              </a:rPr>
              <a:t>DISCLAIMER</a:t>
            </a:r>
          </a:p>
        </p:txBody>
      </p:sp>
    </p:spTree>
    <p:extLst>
      <p:ext uri="{BB962C8B-B14F-4D97-AF65-F5344CB8AC3E}">
        <p14:creationId xmlns:p14="http://schemas.microsoft.com/office/powerpoint/2010/main" val="1223703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28D6A92-7082-42DD-A18C-C8D3D582E109}"/>
              </a:ext>
            </a:extLst>
          </p:cNvPr>
          <p:cNvSpPr/>
          <p:nvPr/>
        </p:nvSpPr>
        <p:spPr>
          <a:xfrm>
            <a:off x="838199" y="914401"/>
            <a:ext cx="3972477" cy="381000"/>
          </a:xfrm>
          <a:prstGeom prst="rect">
            <a:avLst/>
          </a:prstGeom>
        </p:spPr>
        <p:txBody>
          <a:bodyPr wrap="none" lIns="0" tIns="0" rIns="0" bIns="0" anchor="ctr">
            <a:noAutofit/>
          </a:bodyPr>
          <a:lstStyle/>
          <a:p>
            <a:pPr marL="12700">
              <a:lnSpc>
                <a:spcPct val="100000"/>
              </a:lnSpc>
              <a:spcBef>
                <a:spcPts val="605"/>
              </a:spcBef>
            </a:pPr>
            <a:r>
              <a:rPr lang="en-US" sz="2000" spc="-5" dirty="0">
                <a:solidFill>
                  <a:srgbClr val="38445E"/>
                </a:solidFill>
                <a:latin typeface="Tahoma"/>
                <a:cs typeface="Tahoma"/>
              </a:rPr>
              <a:t>Design</a:t>
            </a:r>
            <a:endParaRPr lang="en-US" sz="2000" dirty="0">
              <a:latin typeface="Tahoma"/>
              <a:cs typeface="Tahoma"/>
            </a:endParaRPr>
          </a:p>
        </p:txBody>
      </p:sp>
      <p:sp>
        <p:nvSpPr>
          <p:cNvPr id="14" name="object 6">
            <a:extLst>
              <a:ext uri="{FF2B5EF4-FFF2-40B4-BE49-F238E27FC236}">
                <a16:creationId xmlns:a16="http://schemas.microsoft.com/office/drawing/2014/main" id="{1063AF3C-789F-4970-B1D3-3F57845874FA}"/>
              </a:ext>
            </a:extLst>
          </p:cNvPr>
          <p:cNvSpPr txBox="1"/>
          <p:nvPr/>
        </p:nvSpPr>
        <p:spPr>
          <a:xfrm>
            <a:off x="838200" y="1578130"/>
            <a:ext cx="3962399" cy="784070"/>
          </a:xfrm>
          <a:prstGeom prst="rect">
            <a:avLst/>
          </a:prstGeom>
        </p:spPr>
        <p:txBody>
          <a:bodyPr vert="horz" wrap="square" lIns="0" tIns="0" rIns="0" bIns="0" rtlCol="0" anchor="ctr">
            <a:noAutofit/>
          </a:bodyPr>
          <a:lstStyle/>
          <a:p>
            <a:pPr marL="12700" marR="310515">
              <a:lnSpc>
                <a:spcPts val="1850"/>
              </a:lnSpc>
              <a:spcBef>
                <a:spcPts val="585"/>
              </a:spcBef>
            </a:pPr>
            <a:r>
              <a:rPr lang="en-US" b="1" i="1" spc="-5" dirty="0">
                <a:solidFill>
                  <a:srgbClr val="6D3721"/>
                </a:solidFill>
                <a:latin typeface="Times New Roman"/>
                <a:cs typeface="Times New Roman"/>
              </a:rPr>
              <a:t>What are the design </a:t>
            </a:r>
            <a:r>
              <a:rPr lang="en-US" b="1" i="1" dirty="0">
                <a:solidFill>
                  <a:srgbClr val="6D3721"/>
                </a:solidFill>
                <a:latin typeface="Times New Roman"/>
                <a:cs typeface="Times New Roman"/>
              </a:rPr>
              <a:t>details/character-  </a:t>
            </a:r>
            <a:r>
              <a:rPr lang="en-US" b="1" i="1" spc="-5" dirty="0">
                <a:solidFill>
                  <a:srgbClr val="6D3721"/>
                </a:solidFill>
                <a:latin typeface="Times New Roman"/>
                <a:cs typeface="Times New Roman"/>
              </a:rPr>
              <a:t>defining features of the workhorse</a:t>
            </a:r>
            <a:r>
              <a:rPr lang="en-US" b="1" i="1" spc="25" dirty="0">
                <a:solidFill>
                  <a:srgbClr val="6D3721"/>
                </a:solidFill>
                <a:latin typeface="Times New Roman"/>
                <a:cs typeface="Times New Roman"/>
              </a:rPr>
              <a:t> </a:t>
            </a:r>
            <a:r>
              <a:rPr lang="en-US" b="1" i="1" spc="-5" dirty="0">
                <a:solidFill>
                  <a:srgbClr val="6D3721"/>
                </a:solidFill>
                <a:latin typeface="Times New Roman"/>
                <a:cs typeface="Times New Roman"/>
              </a:rPr>
              <a:t>bridge?</a:t>
            </a:r>
            <a:endParaRPr lang="en-US" dirty="0">
              <a:solidFill>
                <a:srgbClr val="6D3721"/>
              </a:solidFill>
              <a:latin typeface="Times New Roman"/>
              <a:cs typeface="Times New Roman"/>
            </a:endParaRPr>
          </a:p>
        </p:txBody>
      </p:sp>
      <p:grpSp>
        <p:nvGrpSpPr>
          <p:cNvPr id="24" name="Group 23">
            <a:extLst>
              <a:ext uri="{FF2B5EF4-FFF2-40B4-BE49-F238E27FC236}">
                <a16:creationId xmlns:a16="http://schemas.microsoft.com/office/drawing/2014/main" id="{29531E27-2F1D-482E-9B70-65B4E81AAB87}"/>
              </a:ext>
            </a:extLst>
          </p:cNvPr>
          <p:cNvGrpSpPr/>
          <p:nvPr/>
        </p:nvGrpSpPr>
        <p:grpSpPr>
          <a:xfrm>
            <a:off x="4984107" y="4057705"/>
            <a:ext cx="3962397" cy="2974848"/>
            <a:chOff x="5203761" y="2100947"/>
            <a:chExt cx="3962397" cy="2974848"/>
          </a:xfrm>
        </p:grpSpPr>
        <p:grpSp>
          <p:nvGrpSpPr>
            <p:cNvPr id="6" name="Group 5">
              <a:extLst>
                <a:ext uri="{FF2B5EF4-FFF2-40B4-BE49-F238E27FC236}">
                  <a16:creationId xmlns:a16="http://schemas.microsoft.com/office/drawing/2014/main" id="{145D121F-3724-4D78-BBD9-F7CD5ACBE7CF}"/>
                </a:ext>
              </a:extLst>
            </p:cNvPr>
            <p:cNvGrpSpPr/>
            <p:nvPr/>
          </p:nvGrpSpPr>
          <p:grpSpPr>
            <a:xfrm>
              <a:off x="5203761" y="2100947"/>
              <a:ext cx="3962397" cy="2971800"/>
              <a:chOff x="5203761" y="2100947"/>
              <a:chExt cx="3962397" cy="2971800"/>
            </a:xfrm>
          </p:grpSpPr>
          <p:pic>
            <p:nvPicPr>
              <p:cNvPr id="17" name="Picture 16">
                <a:extLst>
                  <a:ext uri="{FF2B5EF4-FFF2-40B4-BE49-F238E27FC236}">
                    <a16:creationId xmlns:a16="http://schemas.microsoft.com/office/drawing/2014/main" id="{A5475D56-F649-4704-BEB4-C5FCB5775F1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203761" y="2100947"/>
                <a:ext cx="3962397" cy="2971800"/>
              </a:xfrm>
              <a:prstGeom prst="rect">
                <a:avLst/>
              </a:prstGeom>
              <a:ln>
                <a:solidFill>
                  <a:srgbClr val="000000"/>
                </a:solidFill>
              </a:ln>
            </p:spPr>
          </p:pic>
          <p:sp>
            <p:nvSpPr>
              <p:cNvPr id="9" name="Rectangle 8">
                <a:extLst>
                  <a:ext uri="{FF2B5EF4-FFF2-40B4-BE49-F238E27FC236}">
                    <a16:creationId xmlns:a16="http://schemas.microsoft.com/office/drawing/2014/main" id="{52CB83E4-ADB3-4D04-B8E5-13FB796B31E4}"/>
                  </a:ext>
                </a:extLst>
              </p:cNvPr>
              <p:cNvSpPr/>
              <p:nvPr/>
            </p:nvSpPr>
            <p:spPr>
              <a:xfrm>
                <a:off x="5284933" y="2140028"/>
                <a:ext cx="1622304" cy="307777"/>
              </a:xfrm>
              <a:prstGeom prst="rect">
                <a:avLst/>
              </a:prstGeom>
            </p:spPr>
            <p:txBody>
              <a:bodyPr wrap="none" lIns="0" tIns="0" rIns="0" bIns="0">
                <a:spAutoFit/>
              </a:bodyPr>
              <a:lstStyle/>
              <a:p>
                <a:pPr marL="12700">
                  <a:lnSpc>
                    <a:spcPct val="100000"/>
                  </a:lnSpc>
                  <a:spcBef>
                    <a:spcPts val="365"/>
                  </a:spcBef>
                </a:pPr>
                <a:r>
                  <a:rPr lang="en-US" sz="2000" b="1" spc="-10" dirty="0">
                    <a:latin typeface="Times New Roman"/>
                    <a:cs typeface="Times New Roman"/>
                  </a:rPr>
                  <a:t>Structure</a:t>
                </a:r>
                <a:r>
                  <a:rPr lang="en-US" sz="1400" b="1" i="1" spc="-35" dirty="0">
                    <a:solidFill>
                      <a:srgbClr val="8B8B8B"/>
                    </a:solidFill>
                    <a:latin typeface="Times New Roman"/>
                    <a:cs typeface="Times New Roman"/>
                  </a:rPr>
                  <a:t> </a:t>
                </a:r>
                <a:r>
                  <a:rPr lang="en-US" sz="2000" b="1" spc="-10" dirty="0">
                    <a:latin typeface="Times New Roman"/>
                    <a:cs typeface="Times New Roman"/>
                  </a:rPr>
                  <a:t>Type</a:t>
                </a:r>
              </a:p>
            </p:txBody>
          </p:sp>
        </p:grpSp>
        <p:sp>
          <p:nvSpPr>
            <p:cNvPr id="7" name="TextBox 6">
              <a:extLst>
                <a:ext uri="{FF2B5EF4-FFF2-40B4-BE49-F238E27FC236}">
                  <a16:creationId xmlns:a16="http://schemas.microsoft.com/office/drawing/2014/main" id="{40220673-EF27-4140-9E38-156BB7367E52}"/>
                </a:ext>
              </a:extLst>
            </p:cNvPr>
            <p:cNvSpPr txBox="1"/>
            <p:nvPr/>
          </p:nvSpPr>
          <p:spPr>
            <a:xfrm>
              <a:off x="5203761" y="4614130"/>
              <a:ext cx="1912257" cy="461665"/>
            </a:xfrm>
            <a:prstGeom prst="rect">
              <a:avLst/>
            </a:prstGeom>
            <a:no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(Courtesy of Nathan </a:t>
              </a:r>
              <a:r>
                <a:rPr lang="en-US" sz="1200" dirty="0" err="1">
                  <a:solidFill>
                    <a:schemeClr val="bg1"/>
                  </a:solidFill>
                  <a:latin typeface="Times New Roman" panose="02020603050405020304" pitchFamily="18" charset="0"/>
                  <a:cs typeface="Times New Roman" panose="02020603050405020304" pitchFamily="18" charset="0"/>
                </a:rPr>
                <a:t>Holth</a:t>
              </a:r>
              <a:r>
                <a:rPr lang="en-US" sz="1200" dirty="0">
                  <a:solidFill>
                    <a:schemeClr val="bg1"/>
                  </a:solidFill>
                  <a:latin typeface="Times New Roman" panose="02020603050405020304" pitchFamily="18" charset="0"/>
                  <a:cs typeface="Times New Roman" panose="02020603050405020304" pitchFamily="18" charset="0"/>
                </a:rPr>
                <a:t>, Historicbridges.org)</a:t>
              </a:r>
              <a:endParaRPr lang="en-US" sz="1200" dirty="0">
                <a:solidFill>
                  <a:schemeClr val="bg1"/>
                </a:solidFill>
              </a:endParaRPr>
            </a:p>
          </p:txBody>
        </p:sp>
      </p:grpSp>
      <p:grpSp>
        <p:nvGrpSpPr>
          <p:cNvPr id="23" name="Group 22">
            <a:extLst>
              <a:ext uri="{FF2B5EF4-FFF2-40B4-BE49-F238E27FC236}">
                <a16:creationId xmlns:a16="http://schemas.microsoft.com/office/drawing/2014/main" id="{76FC3925-1171-42E8-A815-F45E47164B0D}"/>
              </a:ext>
            </a:extLst>
          </p:cNvPr>
          <p:cNvGrpSpPr/>
          <p:nvPr/>
        </p:nvGrpSpPr>
        <p:grpSpPr>
          <a:xfrm>
            <a:off x="1524815" y="4572000"/>
            <a:ext cx="3378120" cy="2440882"/>
            <a:chOff x="1193798" y="4507806"/>
            <a:chExt cx="3378120" cy="2440882"/>
          </a:xfrm>
        </p:grpSpPr>
        <p:grpSp>
          <p:nvGrpSpPr>
            <p:cNvPr id="5" name="Group 4">
              <a:extLst>
                <a:ext uri="{FF2B5EF4-FFF2-40B4-BE49-F238E27FC236}">
                  <a16:creationId xmlns:a16="http://schemas.microsoft.com/office/drawing/2014/main" id="{42B4A9F6-E039-46DC-8A29-AE4D64861936}"/>
                </a:ext>
              </a:extLst>
            </p:cNvPr>
            <p:cNvGrpSpPr/>
            <p:nvPr/>
          </p:nvGrpSpPr>
          <p:grpSpPr>
            <a:xfrm>
              <a:off x="1193798" y="4507806"/>
              <a:ext cx="3251200" cy="2438400"/>
              <a:chOff x="1193798" y="4507806"/>
              <a:chExt cx="3251200" cy="2438400"/>
            </a:xfrm>
          </p:grpSpPr>
          <p:pic>
            <p:nvPicPr>
              <p:cNvPr id="3" name="Picture 2">
                <a:extLst>
                  <a:ext uri="{FF2B5EF4-FFF2-40B4-BE49-F238E27FC236}">
                    <a16:creationId xmlns:a16="http://schemas.microsoft.com/office/drawing/2014/main" id="{D3F77908-546C-411A-8D5A-38F4F514231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93798" y="4507806"/>
                <a:ext cx="3251200" cy="2438400"/>
              </a:xfrm>
              <a:prstGeom prst="rect">
                <a:avLst/>
              </a:prstGeom>
              <a:ln>
                <a:solidFill>
                  <a:srgbClr val="000000"/>
                </a:solidFill>
              </a:ln>
            </p:spPr>
          </p:pic>
          <p:sp>
            <p:nvSpPr>
              <p:cNvPr id="10" name="Rectangle 9">
                <a:extLst>
                  <a:ext uri="{FF2B5EF4-FFF2-40B4-BE49-F238E27FC236}">
                    <a16:creationId xmlns:a16="http://schemas.microsoft.com/office/drawing/2014/main" id="{1236A3E0-055E-4423-974A-A7D4ABE5AE82}"/>
                  </a:ext>
                </a:extLst>
              </p:cNvPr>
              <p:cNvSpPr/>
              <p:nvPr/>
            </p:nvSpPr>
            <p:spPr>
              <a:xfrm>
                <a:off x="1295399" y="4543261"/>
                <a:ext cx="620363" cy="307777"/>
              </a:xfrm>
              <a:prstGeom prst="rect">
                <a:avLst/>
              </a:prstGeom>
            </p:spPr>
            <p:txBody>
              <a:bodyPr wrap="none" lIns="0" tIns="0" rIns="0" bIns="0">
                <a:spAutoFit/>
              </a:bodyPr>
              <a:lstStyle/>
              <a:p>
                <a:r>
                  <a:rPr lang="en-US" sz="2000" b="1" spc="-10" dirty="0">
                    <a:latin typeface="Times New Roman"/>
                    <a:cs typeface="Times New Roman"/>
                  </a:rPr>
                  <a:t>Color</a:t>
                </a:r>
                <a:endParaRPr lang="en-US" sz="2000" b="1" dirty="0"/>
              </a:p>
            </p:txBody>
          </p:sp>
        </p:grpSp>
        <p:sp>
          <p:nvSpPr>
            <p:cNvPr id="21" name="TextBox 20">
              <a:extLst>
                <a:ext uri="{FF2B5EF4-FFF2-40B4-BE49-F238E27FC236}">
                  <a16:creationId xmlns:a16="http://schemas.microsoft.com/office/drawing/2014/main" id="{F1A72E1D-8D82-4E6C-AE08-876E21E920DA}"/>
                </a:ext>
              </a:extLst>
            </p:cNvPr>
            <p:cNvSpPr txBox="1"/>
            <p:nvPr/>
          </p:nvSpPr>
          <p:spPr>
            <a:xfrm>
              <a:off x="2993529" y="6673408"/>
              <a:ext cx="1578389" cy="275280"/>
            </a:xfrm>
            <a:prstGeom prst="rect">
              <a:avLst/>
            </a:prstGeom>
            <a:no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(Courtesy Ohio DOT)</a:t>
              </a:r>
              <a:endParaRPr lang="en-US" sz="1200" dirty="0">
                <a:solidFill>
                  <a:schemeClr val="bg1"/>
                </a:solidFill>
              </a:endParaRPr>
            </a:p>
          </p:txBody>
        </p:sp>
      </p:grpSp>
      <p:grpSp>
        <p:nvGrpSpPr>
          <p:cNvPr id="12" name="Group 11">
            <a:extLst>
              <a:ext uri="{FF2B5EF4-FFF2-40B4-BE49-F238E27FC236}">
                <a16:creationId xmlns:a16="http://schemas.microsoft.com/office/drawing/2014/main" id="{E8C8FB9E-F7E6-4028-93C8-8411FB604038}"/>
              </a:ext>
            </a:extLst>
          </p:cNvPr>
          <p:cNvGrpSpPr/>
          <p:nvPr/>
        </p:nvGrpSpPr>
        <p:grpSpPr>
          <a:xfrm>
            <a:off x="843288" y="2522838"/>
            <a:ext cx="4140819" cy="1820562"/>
            <a:chOff x="838200" y="2276316"/>
            <a:chExt cx="4140819" cy="1820562"/>
          </a:xfrm>
        </p:grpSpPr>
        <p:grpSp>
          <p:nvGrpSpPr>
            <p:cNvPr id="4" name="Group 3">
              <a:extLst>
                <a:ext uri="{FF2B5EF4-FFF2-40B4-BE49-F238E27FC236}">
                  <a16:creationId xmlns:a16="http://schemas.microsoft.com/office/drawing/2014/main" id="{07E44D6F-13E1-42E6-85E7-3EA4B3B66A24}"/>
                </a:ext>
              </a:extLst>
            </p:cNvPr>
            <p:cNvGrpSpPr/>
            <p:nvPr/>
          </p:nvGrpSpPr>
          <p:grpSpPr>
            <a:xfrm>
              <a:off x="838200" y="2276316"/>
              <a:ext cx="3962398" cy="1820562"/>
              <a:chOff x="838200" y="2060656"/>
              <a:chExt cx="3962398" cy="1820562"/>
            </a:xfrm>
          </p:grpSpPr>
          <p:pic>
            <p:nvPicPr>
              <p:cNvPr id="20" name="Picture 19">
                <a:extLst>
                  <a:ext uri="{FF2B5EF4-FFF2-40B4-BE49-F238E27FC236}">
                    <a16:creationId xmlns:a16="http://schemas.microsoft.com/office/drawing/2014/main" id="{D758D4E6-F1A5-4F2D-8B82-0692F26A96F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6000"/>
                        </a14:imgEffect>
                      </a14:imgLayer>
                    </a14:imgProps>
                  </a:ext>
                  <a:ext uri="{28A0092B-C50C-407E-A947-70E740481C1C}">
                    <a14:useLocalDpi xmlns:a14="http://schemas.microsoft.com/office/drawing/2010/main"/>
                  </a:ext>
                </a:extLst>
              </a:blip>
              <a:srcRect/>
              <a:stretch/>
            </p:blipFill>
            <p:spPr>
              <a:xfrm>
                <a:off x="838200" y="2060656"/>
                <a:ext cx="3962398" cy="1820562"/>
              </a:xfrm>
              <a:prstGeom prst="rect">
                <a:avLst/>
              </a:prstGeom>
              <a:ln>
                <a:solidFill>
                  <a:srgbClr val="000000"/>
                </a:solidFill>
              </a:ln>
            </p:spPr>
          </p:pic>
          <p:sp>
            <p:nvSpPr>
              <p:cNvPr id="11" name="Rectangle 10">
                <a:extLst>
                  <a:ext uri="{FF2B5EF4-FFF2-40B4-BE49-F238E27FC236}">
                    <a16:creationId xmlns:a16="http://schemas.microsoft.com/office/drawing/2014/main" id="{E49EE4CB-C4A1-49B2-98B9-9829319816C6}"/>
                  </a:ext>
                </a:extLst>
              </p:cNvPr>
              <p:cNvSpPr/>
              <p:nvPr/>
            </p:nvSpPr>
            <p:spPr>
              <a:xfrm>
                <a:off x="896453" y="3546959"/>
                <a:ext cx="787716" cy="307777"/>
              </a:xfrm>
              <a:prstGeom prst="rect">
                <a:avLst/>
              </a:prstGeom>
            </p:spPr>
            <p:txBody>
              <a:bodyPr wrap="none" lIns="0" tIns="0" rIns="0" bIns="0">
                <a:spAutoFit/>
              </a:bodyPr>
              <a:lstStyle/>
              <a:p>
                <a:r>
                  <a:rPr lang="en-US" sz="2000" b="1" spc="-10" dirty="0">
                    <a:latin typeface="Times New Roman"/>
                    <a:cs typeface="Times New Roman"/>
                  </a:rPr>
                  <a:t>Railing</a:t>
                </a:r>
              </a:p>
            </p:txBody>
          </p:sp>
        </p:grpSp>
        <p:sp>
          <p:nvSpPr>
            <p:cNvPr id="22" name="TextBox 21">
              <a:extLst>
                <a:ext uri="{FF2B5EF4-FFF2-40B4-BE49-F238E27FC236}">
                  <a16:creationId xmlns:a16="http://schemas.microsoft.com/office/drawing/2014/main" id="{FCDD27C2-03BE-446E-A517-2F525FF1FF3E}"/>
                </a:ext>
              </a:extLst>
            </p:cNvPr>
            <p:cNvSpPr txBox="1"/>
            <p:nvPr/>
          </p:nvSpPr>
          <p:spPr>
            <a:xfrm>
              <a:off x="3577740" y="3819879"/>
              <a:ext cx="1401279" cy="276999"/>
            </a:xfrm>
            <a:prstGeom prst="rect">
              <a:avLst/>
            </a:prstGeom>
            <a:no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 Google 2015)</a:t>
              </a:r>
              <a:endParaRPr lang="en-US" sz="1200" dirty="0">
                <a:solidFill>
                  <a:schemeClr val="bg1"/>
                </a:solidFill>
              </a:endParaRPr>
            </a:p>
          </p:txBody>
        </p:sp>
      </p:grpSp>
      <p:grpSp>
        <p:nvGrpSpPr>
          <p:cNvPr id="32" name="Group 31">
            <a:extLst>
              <a:ext uri="{FF2B5EF4-FFF2-40B4-BE49-F238E27FC236}">
                <a16:creationId xmlns:a16="http://schemas.microsoft.com/office/drawing/2014/main" id="{98CFDFA6-8E66-4017-8705-F55BE8EA08BE}"/>
              </a:ext>
            </a:extLst>
          </p:cNvPr>
          <p:cNvGrpSpPr/>
          <p:nvPr/>
        </p:nvGrpSpPr>
        <p:grpSpPr>
          <a:xfrm>
            <a:off x="4986390" y="1522491"/>
            <a:ext cx="3276599" cy="2358532"/>
            <a:chOff x="5502205" y="4314873"/>
            <a:chExt cx="3276599" cy="2358532"/>
          </a:xfrm>
        </p:grpSpPr>
        <p:grpSp>
          <p:nvGrpSpPr>
            <p:cNvPr id="30" name="Group 29">
              <a:extLst>
                <a:ext uri="{FF2B5EF4-FFF2-40B4-BE49-F238E27FC236}">
                  <a16:creationId xmlns:a16="http://schemas.microsoft.com/office/drawing/2014/main" id="{B6D52A42-0EC3-4902-B5F9-AF83A83DF56D}"/>
                </a:ext>
              </a:extLst>
            </p:cNvPr>
            <p:cNvGrpSpPr/>
            <p:nvPr/>
          </p:nvGrpSpPr>
          <p:grpSpPr>
            <a:xfrm>
              <a:off x="5502205" y="4314873"/>
              <a:ext cx="3276599" cy="2358532"/>
              <a:chOff x="5502205" y="4314873"/>
              <a:chExt cx="3276599" cy="2358532"/>
            </a:xfrm>
          </p:grpSpPr>
          <p:pic>
            <p:nvPicPr>
              <p:cNvPr id="29" name="Picture 28">
                <a:extLst>
                  <a:ext uri="{FF2B5EF4-FFF2-40B4-BE49-F238E27FC236}">
                    <a16:creationId xmlns:a16="http://schemas.microsoft.com/office/drawing/2014/main" id="{FF73C946-6F71-47EE-B7AF-0C6A25B5B91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502205" y="4314873"/>
                <a:ext cx="3276599" cy="2358532"/>
              </a:xfrm>
              <a:prstGeom prst="rect">
                <a:avLst/>
              </a:prstGeom>
              <a:ln>
                <a:solidFill>
                  <a:srgbClr val="000000"/>
                </a:solidFill>
              </a:ln>
            </p:spPr>
          </p:pic>
          <p:sp>
            <p:nvSpPr>
              <p:cNvPr id="26" name="Rectangle 25">
                <a:extLst>
                  <a:ext uri="{FF2B5EF4-FFF2-40B4-BE49-F238E27FC236}">
                    <a16:creationId xmlns:a16="http://schemas.microsoft.com/office/drawing/2014/main" id="{53CA025C-8F23-4CA1-AFEC-A28F419E2949}"/>
                  </a:ext>
                </a:extLst>
              </p:cNvPr>
              <p:cNvSpPr/>
              <p:nvPr/>
            </p:nvSpPr>
            <p:spPr>
              <a:xfrm>
                <a:off x="5581094" y="6280258"/>
                <a:ext cx="1052852" cy="307777"/>
              </a:xfrm>
              <a:prstGeom prst="rect">
                <a:avLst/>
              </a:prstGeom>
            </p:spPr>
            <p:txBody>
              <a:bodyPr wrap="none" lIns="0" tIns="0" rIns="0" bIns="0">
                <a:spAutoFit/>
              </a:bodyPr>
              <a:lstStyle/>
              <a:p>
                <a:pPr marL="12700">
                  <a:lnSpc>
                    <a:spcPct val="100000"/>
                  </a:lnSpc>
                  <a:spcBef>
                    <a:spcPts val="365"/>
                  </a:spcBef>
                </a:pPr>
                <a:r>
                  <a:rPr lang="en-US" sz="2000" b="1" spc="-10" dirty="0">
                    <a:solidFill>
                      <a:schemeClr val="bg1"/>
                    </a:solidFill>
                    <a:latin typeface="Times New Roman"/>
                    <a:cs typeface="Times New Roman"/>
                  </a:rPr>
                  <a:t>Materials</a:t>
                </a:r>
              </a:p>
            </p:txBody>
          </p:sp>
        </p:grpSp>
        <p:sp>
          <p:nvSpPr>
            <p:cNvPr id="31" name="TextBox 30">
              <a:extLst>
                <a:ext uri="{FF2B5EF4-FFF2-40B4-BE49-F238E27FC236}">
                  <a16:creationId xmlns:a16="http://schemas.microsoft.com/office/drawing/2014/main" id="{DE7345D2-1EE2-45F6-8E5E-BF16A68910BE}"/>
                </a:ext>
              </a:extLst>
            </p:cNvPr>
            <p:cNvSpPr txBox="1"/>
            <p:nvPr/>
          </p:nvSpPr>
          <p:spPr>
            <a:xfrm>
              <a:off x="8156913" y="6335499"/>
              <a:ext cx="621891" cy="275250"/>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(WSP)</a:t>
              </a:r>
              <a:endParaRPr lang="en-US" sz="1200" dirty="0"/>
            </a:p>
          </p:txBody>
        </p:sp>
      </p:grpSp>
      <p:grpSp>
        <p:nvGrpSpPr>
          <p:cNvPr id="28" name="Group 27">
            <a:extLst>
              <a:ext uri="{FF2B5EF4-FFF2-40B4-BE49-F238E27FC236}">
                <a16:creationId xmlns:a16="http://schemas.microsoft.com/office/drawing/2014/main" id="{75F9F35A-E778-4557-B5C4-8945D12A4345}"/>
              </a:ext>
            </a:extLst>
          </p:cNvPr>
          <p:cNvGrpSpPr/>
          <p:nvPr/>
        </p:nvGrpSpPr>
        <p:grpSpPr>
          <a:xfrm>
            <a:off x="893000" y="7467600"/>
            <a:ext cx="8272400" cy="223405"/>
            <a:chOff x="896111" y="7106107"/>
            <a:chExt cx="8272400" cy="223405"/>
          </a:xfrm>
        </p:grpSpPr>
        <p:sp>
          <p:nvSpPr>
            <p:cNvPr id="33" name="object 3">
              <a:extLst>
                <a:ext uri="{FF2B5EF4-FFF2-40B4-BE49-F238E27FC236}">
                  <a16:creationId xmlns:a16="http://schemas.microsoft.com/office/drawing/2014/main" id="{431E9698-78D9-49ED-93F1-EF9F7363D373}"/>
                </a:ext>
              </a:extLst>
            </p:cNvPr>
            <p:cNvSpPr txBox="1"/>
            <p:nvPr/>
          </p:nvSpPr>
          <p:spPr>
            <a:xfrm>
              <a:off x="901699" y="7111072"/>
              <a:ext cx="396811"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2</a:t>
              </a:r>
              <a:r>
                <a:rPr sz="1250" i="1" spc="-25" dirty="0">
                  <a:latin typeface="Tahoma"/>
                  <a:cs typeface="Tahoma"/>
                </a:rPr>
                <a:t>-</a:t>
              </a:r>
              <a:r>
                <a:rPr lang="en-US" sz="1250" i="1" spc="-30" dirty="0">
                  <a:latin typeface="Tahoma"/>
                  <a:cs typeface="Tahoma"/>
                </a:rPr>
                <a:t>10</a:t>
              </a:r>
              <a:endParaRPr sz="1250" dirty="0">
                <a:latin typeface="Tahoma"/>
                <a:cs typeface="Tahoma"/>
              </a:endParaRPr>
            </a:p>
          </p:txBody>
        </p:sp>
        <p:sp>
          <p:nvSpPr>
            <p:cNvPr id="34" name="object 4">
              <a:extLst>
                <a:ext uri="{FF2B5EF4-FFF2-40B4-BE49-F238E27FC236}">
                  <a16:creationId xmlns:a16="http://schemas.microsoft.com/office/drawing/2014/main" id="{A36C198C-4CD9-4F8C-9F33-B43599F755F0}"/>
                </a:ext>
              </a:extLst>
            </p:cNvPr>
            <p:cNvSpPr txBox="1"/>
            <p:nvPr/>
          </p:nvSpPr>
          <p:spPr>
            <a:xfrm>
              <a:off x="7904226" y="7111072"/>
              <a:ext cx="1264285" cy="218440"/>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 2 </a:t>
              </a:r>
              <a:r>
                <a:rPr sz="1250" i="1" spc="-20" dirty="0">
                  <a:latin typeface="Tahoma"/>
                  <a:cs typeface="Tahoma"/>
                </a:rPr>
                <a:t>\</a:t>
              </a:r>
              <a:r>
                <a:rPr sz="1250" i="1" spc="-35" dirty="0">
                  <a:latin typeface="Tahoma"/>
                  <a:cs typeface="Tahoma"/>
                </a:rPr>
                <a:t> </a:t>
              </a:r>
              <a:r>
                <a:rPr sz="1250" i="1" spc="-30" dirty="0">
                  <a:latin typeface="Tahoma"/>
                  <a:cs typeface="Tahoma"/>
                </a:rPr>
                <a:t>Topics</a:t>
              </a:r>
              <a:endParaRPr sz="1250">
                <a:latin typeface="Tahoma"/>
                <a:cs typeface="Tahoma"/>
              </a:endParaRPr>
            </a:p>
          </p:txBody>
        </p:sp>
        <p:sp>
          <p:nvSpPr>
            <p:cNvPr id="35" name="object 5">
              <a:extLst>
                <a:ext uri="{FF2B5EF4-FFF2-40B4-BE49-F238E27FC236}">
                  <a16:creationId xmlns:a16="http://schemas.microsoft.com/office/drawing/2014/main" id="{2B5CD71B-0927-465A-A423-A5EA1F08A954}"/>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graphicFrame>
        <p:nvGraphicFramePr>
          <p:cNvPr id="36" name="Table 35">
            <a:extLst>
              <a:ext uri="{FF2B5EF4-FFF2-40B4-BE49-F238E27FC236}">
                <a16:creationId xmlns:a16="http://schemas.microsoft.com/office/drawing/2014/main" id="{9AF93DE6-A710-462D-A739-ABE408A66740}"/>
              </a:ext>
            </a:extLst>
          </p:cNvPr>
          <p:cNvGraphicFramePr>
            <a:graphicFrameLocks noGrp="1"/>
          </p:cNvGraphicFramePr>
          <p:nvPr>
            <p:extLst>
              <p:ext uri="{D42A27DB-BD31-4B8C-83A1-F6EECF244321}">
                <p14:modId xmlns:p14="http://schemas.microsoft.com/office/powerpoint/2010/main" val="913059443"/>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784025870"/>
                  </a:ext>
                </a:extLst>
              </a:tr>
            </a:tbl>
          </a:graphicData>
        </a:graphic>
      </p:graphicFrame>
    </p:spTree>
    <p:extLst>
      <p:ext uri="{BB962C8B-B14F-4D97-AF65-F5344CB8AC3E}">
        <p14:creationId xmlns:p14="http://schemas.microsoft.com/office/powerpoint/2010/main" val="501401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28D6A92-7082-42DD-A18C-C8D3D582E109}"/>
              </a:ext>
            </a:extLst>
          </p:cNvPr>
          <p:cNvSpPr/>
          <p:nvPr/>
        </p:nvSpPr>
        <p:spPr>
          <a:xfrm>
            <a:off x="838199" y="914401"/>
            <a:ext cx="3972477" cy="381000"/>
          </a:xfrm>
          <a:prstGeom prst="rect">
            <a:avLst/>
          </a:prstGeom>
        </p:spPr>
        <p:txBody>
          <a:bodyPr wrap="none" lIns="0" tIns="0" rIns="0" bIns="0" anchor="ctr">
            <a:noAutofit/>
          </a:bodyPr>
          <a:lstStyle/>
          <a:p>
            <a:pPr marL="12700">
              <a:lnSpc>
                <a:spcPct val="100000"/>
              </a:lnSpc>
              <a:spcBef>
                <a:spcPts val="605"/>
              </a:spcBef>
            </a:pPr>
            <a:r>
              <a:rPr lang="en-US" sz="2000" spc="-5" dirty="0">
                <a:solidFill>
                  <a:srgbClr val="38445E"/>
                </a:solidFill>
                <a:latin typeface="Tahoma"/>
                <a:cs typeface="Tahoma"/>
              </a:rPr>
              <a:t>Design</a:t>
            </a:r>
            <a:endParaRPr lang="en-US" sz="2000" dirty="0">
              <a:latin typeface="Tahoma"/>
              <a:cs typeface="Tahoma"/>
            </a:endParaRPr>
          </a:p>
        </p:txBody>
      </p:sp>
      <p:sp>
        <p:nvSpPr>
          <p:cNvPr id="14" name="object 6">
            <a:extLst>
              <a:ext uri="{FF2B5EF4-FFF2-40B4-BE49-F238E27FC236}">
                <a16:creationId xmlns:a16="http://schemas.microsoft.com/office/drawing/2014/main" id="{1063AF3C-789F-4970-B1D3-3F57845874FA}"/>
              </a:ext>
            </a:extLst>
          </p:cNvPr>
          <p:cNvSpPr txBox="1"/>
          <p:nvPr/>
        </p:nvSpPr>
        <p:spPr>
          <a:xfrm>
            <a:off x="904210" y="2208478"/>
            <a:ext cx="3962399" cy="784070"/>
          </a:xfrm>
          <a:prstGeom prst="rect">
            <a:avLst/>
          </a:prstGeom>
        </p:spPr>
        <p:txBody>
          <a:bodyPr vert="horz" wrap="square" lIns="0" tIns="0" rIns="0" bIns="0" rtlCol="0" anchor="ctr">
            <a:noAutofit/>
          </a:bodyPr>
          <a:lstStyle/>
          <a:p>
            <a:pPr marL="12700" marR="310515">
              <a:lnSpc>
                <a:spcPts val="1850"/>
              </a:lnSpc>
              <a:spcBef>
                <a:spcPts val="585"/>
              </a:spcBef>
            </a:pPr>
            <a:r>
              <a:rPr lang="en-US" b="1" i="1" spc="-5" dirty="0">
                <a:solidFill>
                  <a:srgbClr val="6D3721"/>
                </a:solidFill>
                <a:latin typeface="Times New Roman"/>
                <a:cs typeface="Times New Roman"/>
              </a:rPr>
              <a:t>Are there any other community/area –specific design parameters to consider?</a:t>
            </a:r>
            <a:endParaRPr lang="en-US" dirty="0">
              <a:solidFill>
                <a:srgbClr val="6D3721"/>
              </a:solidFill>
              <a:latin typeface="Times New Roman"/>
              <a:cs typeface="Times New Roman"/>
            </a:endParaRPr>
          </a:p>
        </p:txBody>
      </p:sp>
      <p:grpSp>
        <p:nvGrpSpPr>
          <p:cNvPr id="15" name="Group 14">
            <a:extLst>
              <a:ext uri="{FF2B5EF4-FFF2-40B4-BE49-F238E27FC236}">
                <a16:creationId xmlns:a16="http://schemas.microsoft.com/office/drawing/2014/main" id="{2EC8F1AD-1EE2-4062-9363-3B0CFF8153DE}"/>
              </a:ext>
            </a:extLst>
          </p:cNvPr>
          <p:cNvGrpSpPr/>
          <p:nvPr/>
        </p:nvGrpSpPr>
        <p:grpSpPr>
          <a:xfrm>
            <a:off x="897931" y="7471432"/>
            <a:ext cx="8273796" cy="223405"/>
            <a:chOff x="896111" y="7106107"/>
            <a:chExt cx="8273796" cy="223405"/>
          </a:xfrm>
        </p:grpSpPr>
        <p:sp>
          <p:nvSpPr>
            <p:cNvPr id="16" name="object 3">
              <a:extLst>
                <a:ext uri="{FF2B5EF4-FFF2-40B4-BE49-F238E27FC236}">
                  <a16:creationId xmlns:a16="http://schemas.microsoft.com/office/drawing/2014/main" id="{4C07AB6F-7516-47BE-BC2E-04AF516CD422}"/>
                </a:ext>
              </a:extLst>
            </p:cNvPr>
            <p:cNvSpPr txBox="1"/>
            <p:nvPr/>
          </p:nvSpPr>
          <p:spPr>
            <a:xfrm>
              <a:off x="901700" y="7111072"/>
              <a:ext cx="1264285" cy="218440"/>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 2 </a:t>
              </a:r>
              <a:r>
                <a:rPr sz="1250" i="1" spc="-20" dirty="0">
                  <a:latin typeface="Tahoma"/>
                  <a:cs typeface="Tahoma"/>
                </a:rPr>
                <a:t>\</a:t>
              </a:r>
              <a:r>
                <a:rPr sz="1250" i="1" spc="-35" dirty="0">
                  <a:latin typeface="Tahoma"/>
                  <a:cs typeface="Tahoma"/>
                </a:rPr>
                <a:t> </a:t>
              </a:r>
              <a:r>
                <a:rPr sz="1250" i="1" spc="-30" dirty="0">
                  <a:latin typeface="Tahoma"/>
                  <a:cs typeface="Tahoma"/>
                </a:rPr>
                <a:t>Topics</a:t>
              </a:r>
              <a:endParaRPr sz="1250" dirty="0">
                <a:latin typeface="Tahoma"/>
                <a:cs typeface="Tahoma"/>
              </a:endParaRPr>
            </a:p>
          </p:txBody>
        </p:sp>
        <p:sp>
          <p:nvSpPr>
            <p:cNvPr id="18" name="object 4">
              <a:extLst>
                <a:ext uri="{FF2B5EF4-FFF2-40B4-BE49-F238E27FC236}">
                  <a16:creationId xmlns:a16="http://schemas.microsoft.com/office/drawing/2014/main" id="{46E88CA3-FC6B-46B7-B8F1-52DB2D295DD4}"/>
                </a:ext>
              </a:extLst>
            </p:cNvPr>
            <p:cNvSpPr txBox="1"/>
            <p:nvPr/>
          </p:nvSpPr>
          <p:spPr>
            <a:xfrm>
              <a:off x="8825807" y="7111072"/>
              <a:ext cx="344100"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2</a:t>
              </a:r>
              <a:r>
                <a:rPr sz="1250" i="1" spc="-25" dirty="0">
                  <a:latin typeface="Tahoma"/>
                  <a:cs typeface="Tahoma"/>
                </a:rPr>
                <a:t>-</a:t>
              </a:r>
              <a:r>
                <a:rPr lang="en-US" sz="1250" i="1" spc="-30" dirty="0">
                  <a:latin typeface="Tahoma"/>
                  <a:cs typeface="Tahoma"/>
                </a:rPr>
                <a:t>11</a:t>
              </a:r>
              <a:endParaRPr sz="1250" dirty="0">
                <a:latin typeface="Tahoma"/>
                <a:cs typeface="Tahoma"/>
              </a:endParaRPr>
            </a:p>
          </p:txBody>
        </p:sp>
        <p:sp>
          <p:nvSpPr>
            <p:cNvPr id="19" name="object 5">
              <a:extLst>
                <a:ext uri="{FF2B5EF4-FFF2-40B4-BE49-F238E27FC236}">
                  <a16:creationId xmlns:a16="http://schemas.microsoft.com/office/drawing/2014/main" id="{7A3C834C-10BE-4ADB-977E-F5CD70B3A9EB}"/>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grpSp>
        <p:nvGrpSpPr>
          <p:cNvPr id="41" name="Group 40">
            <a:extLst>
              <a:ext uri="{FF2B5EF4-FFF2-40B4-BE49-F238E27FC236}">
                <a16:creationId xmlns:a16="http://schemas.microsoft.com/office/drawing/2014/main" id="{725E23B1-A137-40A7-B127-29DF64344826}"/>
              </a:ext>
            </a:extLst>
          </p:cNvPr>
          <p:cNvGrpSpPr/>
          <p:nvPr/>
        </p:nvGrpSpPr>
        <p:grpSpPr>
          <a:xfrm>
            <a:off x="5059313" y="4436785"/>
            <a:ext cx="3386684" cy="2755104"/>
            <a:chOff x="838202" y="2079470"/>
            <a:chExt cx="4004094" cy="3257373"/>
          </a:xfrm>
        </p:grpSpPr>
        <p:grpSp>
          <p:nvGrpSpPr>
            <p:cNvPr id="34" name="Group 33">
              <a:extLst>
                <a:ext uri="{FF2B5EF4-FFF2-40B4-BE49-F238E27FC236}">
                  <a16:creationId xmlns:a16="http://schemas.microsoft.com/office/drawing/2014/main" id="{15FADD78-8C13-424D-B967-1C3BE32EA051}"/>
                </a:ext>
              </a:extLst>
            </p:cNvPr>
            <p:cNvGrpSpPr/>
            <p:nvPr/>
          </p:nvGrpSpPr>
          <p:grpSpPr>
            <a:xfrm>
              <a:off x="838202" y="2079470"/>
              <a:ext cx="3962398" cy="3257373"/>
              <a:chOff x="859971" y="2558570"/>
              <a:chExt cx="3962398" cy="3257373"/>
            </a:xfrm>
          </p:grpSpPr>
          <p:sp>
            <p:nvSpPr>
              <p:cNvPr id="26" name="Rectangle 25">
                <a:extLst>
                  <a:ext uri="{FF2B5EF4-FFF2-40B4-BE49-F238E27FC236}">
                    <a16:creationId xmlns:a16="http://schemas.microsoft.com/office/drawing/2014/main" id="{D3A2951B-86C5-451C-8D1F-E6BD7DE67D86}"/>
                  </a:ext>
                </a:extLst>
              </p:cNvPr>
              <p:cNvSpPr/>
              <p:nvPr/>
            </p:nvSpPr>
            <p:spPr>
              <a:xfrm>
                <a:off x="940795" y="5597503"/>
                <a:ext cx="1447800" cy="218440"/>
              </a:xfrm>
              <a:prstGeom prst="rect">
                <a:avLst/>
              </a:prstGeom>
            </p:spPr>
            <p:txBody>
              <a:bodyPr wrap="none" lIns="0" tIns="0" rIns="0" bIns="0" anchor="ctr">
                <a:noAutofit/>
              </a:bodyPr>
              <a:lstStyle/>
              <a:p>
                <a:pPr marL="12700" marR="3364229">
                  <a:spcBef>
                    <a:spcPts val="114"/>
                  </a:spcBef>
                </a:pPr>
                <a:r>
                  <a:rPr lang="en-US" sz="1400" b="1" i="1" spc="-20" dirty="0">
                    <a:solidFill>
                      <a:srgbClr val="9D8D4B"/>
                    </a:solidFill>
                    <a:latin typeface="Times New Roman"/>
                    <a:cs typeface="Times New Roman"/>
                  </a:rPr>
                  <a:t>Pedestrian Crossing</a:t>
                </a:r>
                <a:endParaRPr lang="en-US" b="1" dirty="0">
                  <a:solidFill>
                    <a:srgbClr val="9D8D4B"/>
                  </a:solidFill>
                  <a:latin typeface="Times New Roman"/>
                  <a:cs typeface="Times New Roman"/>
                </a:endParaRPr>
              </a:p>
            </p:txBody>
          </p:sp>
          <p:pic>
            <p:nvPicPr>
              <p:cNvPr id="31" name="Picture 30">
                <a:extLst>
                  <a:ext uri="{FF2B5EF4-FFF2-40B4-BE49-F238E27FC236}">
                    <a16:creationId xmlns:a16="http://schemas.microsoft.com/office/drawing/2014/main" id="{9B4E6D9D-3467-4BA9-8604-C6BE9FF58FC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59971" y="2558570"/>
                <a:ext cx="3962398" cy="2979356"/>
              </a:xfrm>
              <a:prstGeom prst="rect">
                <a:avLst/>
              </a:prstGeom>
              <a:ln>
                <a:solidFill>
                  <a:srgbClr val="000000"/>
                </a:solidFill>
              </a:ln>
            </p:spPr>
          </p:pic>
        </p:grpSp>
        <p:sp>
          <p:nvSpPr>
            <p:cNvPr id="38" name="TextBox 37">
              <a:extLst>
                <a:ext uri="{FF2B5EF4-FFF2-40B4-BE49-F238E27FC236}">
                  <a16:creationId xmlns:a16="http://schemas.microsoft.com/office/drawing/2014/main" id="{56880861-58CE-41D7-952B-1E381C96CC71}"/>
                </a:ext>
              </a:extLst>
            </p:cNvPr>
            <p:cNvSpPr txBox="1"/>
            <p:nvPr/>
          </p:nvSpPr>
          <p:spPr>
            <a:xfrm>
              <a:off x="4037021" y="4702400"/>
              <a:ext cx="805275" cy="359963"/>
            </a:xfrm>
            <a:prstGeom prst="rect">
              <a:avLst/>
            </a:prstGeom>
            <a:no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(WSP)</a:t>
              </a:r>
              <a:endParaRPr lang="en-US" sz="1200" dirty="0">
                <a:solidFill>
                  <a:schemeClr val="bg1"/>
                </a:solidFill>
              </a:endParaRPr>
            </a:p>
          </p:txBody>
        </p:sp>
      </p:grpSp>
      <p:grpSp>
        <p:nvGrpSpPr>
          <p:cNvPr id="3" name="Group 2">
            <a:extLst>
              <a:ext uri="{FF2B5EF4-FFF2-40B4-BE49-F238E27FC236}">
                <a16:creationId xmlns:a16="http://schemas.microsoft.com/office/drawing/2014/main" id="{C083DFF3-DA79-44F7-B6F1-D234D6A831FC}"/>
              </a:ext>
            </a:extLst>
          </p:cNvPr>
          <p:cNvGrpSpPr/>
          <p:nvPr/>
        </p:nvGrpSpPr>
        <p:grpSpPr>
          <a:xfrm>
            <a:off x="5049520" y="2285572"/>
            <a:ext cx="3932616" cy="1978732"/>
            <a:chOff x="5279812" y="2377699"/>
            <a:chExt cx="3932616" cy="1978732"/>
          </a:xfrm>
        </p:grpSpPr>
        <p:sp>
          <p:nvSpPr>
            <p:cNvPr id="27" name="Rectangle 26">
              <a:extLst>
                <a:ext uri="{FF2B5EF4-FFF2-40B4-BE49-F238E27FC236}">
                  <a16:creationId xmlns:a16="http://schemas.microsoft.com/office/drawing/2014/main" id="{F7A8FD3D-B6FE-40D7-B8FD-086D3947DE9D}"/>
                </a:ext>
              </a:extLst>
            </p:cNvPr>
            <p:cNvSpPr/>
            <p:nvPr/>
          </p:nvSpPr>
          <p:spPr>
            <a:xfrm>
              <a:off x="5347044" y="4138007"/>
              <a:ext cx="3360057" cy="218424"/>
            </a:xfrm>
            <a:prstGeom prst="rect">
              <a:avLst/>
            </a:prstGeom>
          </p:spPr>
          <p:txBody>
            <a:bodyPr wrap="none" lIns="0" tIns="0" rIns="0" bIns="0" anchor="ctr">
              <a:noAutofit/>
            </a:bodyPr>
            <a:lstStyle/>
            <a:p>
              <a:pPr marL="12700" marR="3364229">
                <a:spcBef>
                  <a:spcPts val="114"/>
                </a:spcBef>
              </a:pPr>
              <a:r>
                <a:rPr lang="en-US" sz="1400" b="1" i="1" spc="-20" dirty="0">
                  <a:solidFill>
                    <a:srgbClr val="9D8D4B"/>
                  </a:solidFill>
                  <a:latin typeface="Times New Roman"/>
                  <a:cs typeface="Times New Roman"/>
                </a:rPr>
                <a:t>Large machinery crossing in agricultural area</a:t>
              </a:r>
              <a:endParaRPr lang="en-US" b="1" dirty="0">
                <a:solidFill>
                  <a:srgbClr val="9D8D4B"/>
                </a:solidFill>
                <a:latin typeface="Times New Roman"/>
                <a:cs typeface="Times New Roman"/>
              </a:endParaRPr>
            </a:p>
          </p:txBody>
        </p:sp>
        <p:grpSp>
          <p:nvGrpSpPr>
            <p:cNvPr id="2" name="Group 1">
              <a:extLst>
                <a:ext uri="{FF2B5EF4-FFF2-40B4-BE49-F238E27FC236}">
                  <a16:creationId xmlns:a16="http://schemas.microsoft.com/office/drawing/2014/main" id="{5566924E-00EA-454B-A485-D709CAA65F36}"/>
                </a:ext>
              </a:extLst>
            </p:cNvPr>
            <p:cNvGrpSpPr/>
            <p:nvPr/>
          </p:nvGrpSpPr>
          <p:grpSpPr>
            <a:xfrm>
              <a:off x="5279812" y="2377699"/>
              <a:ext cx="3932616" cy="1768875"/>
              <a:chOff x="5257803" y="719965"/>
              <a:chExt cx="3932616" cy="1768875"/>
            </a:xfrm>
          </p:grpSpPr>
          <p:pic>
            <p:nvPicPr>
              <p:cNvPr id="22" name="Picture 21">
                <a:extLst>
                  <a:ext uri="{FF2B5EF4-FFF2-40B4-BE49-F238E27FC236}">
                    <a16:creationId xmlns:a16="http://schemas.microsoft.com/office/drawing/2014/main" id="{E53A8EB2-8721-46D7-BAA0-FD42E944288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57803" y="719965"/>
                <a:ext cx="3932616" cy="1768875"/>
              </a:xfrm>
              <a:prstGeom prst="rect">
                <a:avLst/>
              </a:prstGeom>
              <a:ln>
                <a:solidFill>
                  <a:srgbClr val="000000"/>
                </a:solidFill>
              </a:ln>
            </p:spPr>
          </p:pic>
          <p:sp>
            <p:nvSpPr>
              <p:cNvPr id="23" name="TextBox 22">
                <a:extLst>
                  <a:ext uri="{FF2B5EF4-FFF2-40B4-BE49-F238E27FC236}">
                    <a16:creationId xmlns:a16="http://schemas.microsoft.com/office/drawing/2014/main" id="{6599A9B4-1552-45A7-99B1-865BE23B6EC6}"/>
                  </a:ext>
                </a:extLst>
              </p:cNvPr>
              <p:cNvSpPr txBox="1"/>
              <p:nvPr/>
            </p:nvSpPr>
            <p:spPr>
              <a:xfrm>
                <a:off x="7620000" y="2202210"/>
                <a:ext cx="1545631" cy="286630"/>
              </a:xfrm>
              <a:prstGeom prst="rect">
                <a:avLst/>
              </a:prstGeom>
              <a:no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(Courtesy of TxDOT)</a:t>
                </a:r>
              </a:p>
            </p:txBody>
          </p:sp>
        </p:grpSp>
      </p:grpSp>
      <p:graphicFrame>
        <p:nvGraphicFramePr>
          <p:cNvPr id="30" name="Table 29">
            <a:extLst>
              <a:ext uri="{FF2B5EF4-FFF2-40B4-BE49-F238E27FC236}">
                <a16:creationId xmlns:a16="http://schemas.microsoft.com/office/drawing/2014/main" id="{99D79095-12EC-481B-8B35-B611DA1235FB}"/>
              </a:ext>
            </a:extLst>
          </p:cNvPr>
          <p:cNvGraphicFramePr>
            <a:graphicFrameLocks noGrp="1"/>
          </p:cNvGraphicFramePr>
          <p:nvPr>
            <p:extLst>
              <p:ext uri="{D42A27DB-BD31-4B8C-83A1-F6EECF244321}">
                <p14:modId xmlns:p14="http://schemas.microsoft.com/office/powerpoint/2010/main" val="913059443"/>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784025870"/>
                  </a:ext>
                </a:extLst>
              </a:tr>
            </a:tbl>
          </a:graphicData>
        </a:graphic>
      </p:graphicFrame>
      <p:grpSp>
        <p:nvGrpSpPr>
          <p:cNvPr id="4" name="Group 3">
            <a:extLst>
              <a:ext uri="{FF2B5EF4-FFF2-40B4-BE49-F238E27FC236}">
                <a16:creationId xmlns:a16="http://schemas.microsoft.com/office/drawing/2014/main" id="{EE3835C9-9F64-4BBE-96C3-D26CD4923491}"/>
              </a:ext>
            </a:extLst>
          </p:cNvPr>
          <p:cNvGrpSpPr/>
          <p:nvPr/>
        </p:nvGrpSpPr>
        <p:grpSpPr>
          <a:xfrm>
            <a:off x="848372" y="3450777"/>
            <a:ext cx="3952129" cy="2470622"/>
            <a:chOff x="1122939" y="4689695"/>
            <a:chExt cx="3952129" cy="2470622"/>
          </a:xfrm>
        </p:grpSpPr>
        <p:grpSp>
          <p:nvGrpSpPr>
            <p:cNvPr id="6" name="Group 5">
              <a:extLst>
                <a:ext uri="{FF2B5EF4-FFF2-40B4-BE49-F238E27FC236}">
                  <a16:creationId xmlns:a16="http://schemas.microsoft.com/office/drawing/2014/main" id="{464E63C3-44B1-4228-A5C8-063EF7A45F2B}"/>
                </a:ext>
              </a:extLst>
            </p:cNvPr>
            <p:cNvGrpSpPr/>
            <p:nvPr/>
          </p:nvGrpSpPr>
          <p:grpSpPr>
            <a:xfrm>
              <a:off x="1142452" y="4689695"/>
              <a:ext cx="3932616" cy="2470622"/>
              <a:chOff x="5271791" y="4732016"/>
              <a:chExt cx="3932616" cy="2470622"/>
            </a:xfrm>
          </p:grpSpPr>
          <p:sp>
            <p:nvSpPr>
              <p:cNvPr id="29" name="Rectangle 28">
                <a:extLst>
                  <a:ext uri="{FF2B5EF4-FFF2-40B4-BE49-F238E27FC236}">
                    <a16:creationId xmlns:a16="http://schemas.microsoft.com/office/drawing/2014/main" id="{3652B5AA-9E10-4674-9262-97A7A1ABE4A4}"/>
                  </a:ext>
                </a:extLst>
              </p:cNvPr>
              <p:cNvSpPr/>
              <p:nvPr/>
            </p:nvSpPr>
            <p:spPr>
              <a:xfrm>
                <a:off x="5383139" y="6984216"/>
                <a:ext cx="1219074" cy="218422"/>
              </a:xfrm>
              <a:prstGeom prst="rect">
                <a:avLst/>
              </a:prstGeom>
            </p:spPr>
            <p:txBody>
              <a:bodyPr wrap="none" lIns="0" tIns="0" rIns="0" bIns="0" anchor="ctr">
                <a:noAutofit/>
              </a:bodyPr>
              <a:lstStyle/>
              <a:p>
                <a:pPr marL="12700" marR="3364229">
                  <a:spcBef>
                    <a:spcPts val="114"/>
                  </a:spcBef>
                </a:pPr>
                <a:r>
                  <a:rPr lang="en-US" sz="1400" b="1" i="1" spc="-20" dirty="0">
                    <a:solidFill>
                      <a:srgbClr val="9D8D4B"/>
                    </a:solidFill>
                    <a:latin typeface="Times New Roman"/>
                    <a:cs typeface="Times New Roman"/>
                  </a:rPr>
                  <a:t>Flood Resiliency</a:t>
                </a:r>
                <a:endParaRPr lang="en-US" b="1" dirty="0">
                  <a:solidFill>
                    <a:srgbClr val="9D8D4B"/>
                  </a:solidFill>
                  <a:latin typeface="Times New Roman"/>
                  <a:cs typeface="Times New Roman"/>
                </a:endParaRPr>
              </a:p>
            </p:txBody>
          </p:sp>
          <p:pic>
            <p:nvPicPr>
              <p:cNvPr id="5" name="Picture 4">
                <a:extLst>
                  <a:ext uri="{FF2B5EF4-FFF2-40B4-BE49-F238E27FC236}">
                    <a16:creationId xmlns:a16="http://schemas.microsoft.com/office/drawing/2014/main" id="{037912D8-AC48-4670-A125-5B712059328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71791" y="4732016"/>
                <a:ext cx="3932616" cy="2212096"/>
              </a:xfrm>
              <a:prstGeom prst="rect">
                <a:avLst/>
              </a:prstGeom>
              <a:ln>
                <a:solidFill>
                  <a:srgbClr val="000000"/>
                </a:solidFill>
              </a:ln>
            </p:spPr>
          </p:pic>
        </p:grpSp>
        <p:sp>
          <p:nvSpPr>
            <p:cNvPr id="32" name="TextBox 31">
              <a:extLst>
                <a:ext uri="{FF2B5EF4-FFF2-40B4-BE49-F238E27FC236}">
                  <a16:creationId xmlns:a16="http://schemas.microsoft.com/office/drawing/2014/main" id="{D07542DB-23B4-46F2-A7B1-16B88CC94183}"/>
                </a:ext>
              </a:extLst>
            </p:cNvPr>
            <p:cNvSpPr txBox="1"/>
            <p:nvPr/>
          </p:nvSpPr>
          <p:spPr>
            <a:xfrm>
              <a:off x="1122939" y="6604472"/>
              <a:ext cx="1676140" cy="276999"/>
            </a:xfrm>
            <a:prstGeom prst="rect">
              <a:avLst/>
            </a:prstGeom>
            <a:no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(Wikimedia Commons)</a:t>
              </a:r>
            </a:p>
          </p:txBody>
        </p:sp>
      </p:grpSp>
    </p:spTree>
    <p:extLst>
      <p:ext uri="{BB962C8B-B14F-4D97-AF65-F5344CB8AC3E}">
        <p14:creationId xmlns:p14="http://schemas.microsoft.com/office/powerpoint/2010/main" val="40485086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572E88F-E0BF-46A9-BF85-33518956DD8F}"/>
              </a:ext>
            </a:extLst>
          </p:cNvPr>
          <p:cNvSpPr/>
          <p:nvPr/>
        </p:nvSpPr>
        <p:spPr>
          <a:xfrm>
            <a:off x="838199" y="914401"/>
            <a:ext cx="3972477" cy="381000"/>
          </a:xfrm>
          <a:prstGeom prst="rect">
            <a:avLst/>
          </a:prstGeom>
        </p:spPr>
        <p:txBody>
          <a:bodyPr wrap="none" lIns="0" tIns="0" rIns="0" bIns="0" anchor="ctr">
            <a:noAutofit/>
          </a:bodyPr>
          <a:lstStyle/>
          <a:p>
            <a:pPr marL="12700">
              <a:lnSpc>
                <a:spcPct val="100000"/>
              </a:lnSpc>
              <a:spcBef>
                <a:spcPts val="605"/>
              </a:spcBef>
            </a:pPr>
            <a:r>
              <a:rPr lang="en-US" sz="2000" spc="-5" dirty="0">
                <a:solidFill>
                  <a:srgbClr val="38445E"/>
                </a:solidFill>
                <a:latin typeface="Tahoma"/>
                <a:cs typeface="Tahoma"/>
              </a:rPr>
              <a:t>Safety</a:t>
            </a:r>
            <a:endParaRPr lang="en-US" sz="2000" dirty="0">
              <a:latin typeface="Tahoma"/>
              <a:cs typeface="Tahoma"/>
            </a:endParaRPr>
          </a:p>
        </p:txBody>
      </p:sp>
      <p:sp>
        <p:nvSpPr>
          <p:cNvPr id="12" name="object 6">
            <a:extLst>
              <a:ext uri="{FF2B5EF4-FFF2-40B4-BE49-F238E27FC236}">
                <a16:creationId xmlns:a16="http://schemas.microsoft.com/office/drawing/2014/main" id="{8011C4C1-7B90-45C1-B5A7-11A496126092}"/>
              </a:ext>
            </a:extLst>
          </p:cNvPr>
          <p:cNvSpPr txBox="1"/>
          <p:nvPr/>
        </p:nvSpPr>
        <p:spPr>
          <a:xfrm>
            <a:off x="860309" y="2029808"/>
            <a:ext cx="3962399" cy="784070"/>
          </a:xfrm>
          <a:prstGeom prst="rect">
            <a:avLst/>
          </a:prstGeom>
        </p:spPr>
        <p:txBody>
          <a:bodyPr vert="horz" wrap="square" lIns="0" tIns="0" rIns="0" bIns="0" rtlCol="0" anchor="ctr">
            <a:noAutofit/>
          </a:bodyPr>
          <a:lstStyle/>
          <a:p>
            <a:pPr marL="12700" marR="104139">
              <a:lnSpc>
                <a:spcPts val="1839"/>
              </a:lnSpc>
              <a:spcBef>
                <a:spcPts val="630"/>
              </a:spcBef>
            </a:pPr>
            <a:r>
              <a:rPr lang="en-US" b="1" i="1" spc="-5" dirty="0">
                <a:solidFill>
                  <a:srgbClr val="6D3721"/>
                </a:solidFill>
                <a:latin typeface="Times New Roman"/>
                <a:cs typeface="Times New Roman"/>
              </a:rPr>
              <a:t>What is the posted speed </a:t>
            </a:r>
            <a:r>
              <a:rPr lang="en-US" b="1" i="1" dirty="0">
                <a:solidFill>
                  <a:srgbClr val="6D3721"/>
                </a:solidFill>
                <a:latin typeface="Times New Roman"/>
                <a:cs typeface="Times New Roman"/>
              </a:rPr>
              <a:t>of </a:t>
            </a:r>
            <a:r>
              <a:rPr lang="en-US" b="1" i="1" spc="-5" dirty="0">
                <a:solidFill>
                  <a:srgbClr val="6D3721"/>
                </a:solidFill>
                <a:latin typeface="Times New Roman"/>
                <a:cs typeface="Times New Roman"/>
              </a:rPr>
              <a:t>the </a:t>
            </a:r>
            <a:r>
              <a:rPr lang="en-US" b="1" i="1" dirty="0">
                <a:solidFill>
                  <a:srgbClr val="6D3721"/>
                </a:solidFill>
                <a:latin typeface="Times New Roman"/>
                <a:cs typeface="Times New Roman"/>
              </a:rPr>
              <a:t>roadway  </a:t>
            </a:r>
            <a:r>
              <a:rPr lang="en-US" b="1" i="1" spc="-5" dirty="0">
                <a:solidFill>
                  <a:srgbClr val="6D3721"/>
                </a:solidFill>
                <a:latin typeface="Times New Roman"/>
                <a:cs typeface="Times New Roman"/>
              </a:rPr>
              <a:t>that the bridge</a:t>
            </a:r>
            <a:r>
              <a:rPr lang="en-US" b="1" i="1" spc="-15" dirty="0">
                <a:solidFill>
                  <a:srgbClr val="6D3721"/>
                </a:solidFill>
                <a:latin typeface="Times New Roman"/>
                <a:cs typeface="Times New Roman"/>
              </a:rPr>
              <a:t> </a:t>
            </a:r>
            <a:r>
              <a:rPr lang="en-US" b="1" i="1" spc="-5" dirty="0">
                <a:solidFill>
                  <a:srgbClr val="6D3721"/>
                </a:solidFill>
                <a:latin typeface="Times New Roman"/>
                <a:cs typeface="Times New Roman"/>
              </a:rPr>
              <a:t>carries?</a:t>
            </a:r>
            <a:endParaRPr lang="en-US" dirty="0">
              <a:solidFill>
                <a:srgbClr val="6D3721"/>
              </a:solidFill>
              <a:latin typeface="Times New Roman"/>
              <a:cs typeface="Times New Roman"/>
            </a:endParaRPr>
          </a:p>
        </p:txBody>
      </p:sp>
      <p:sp>
        <p:nvSpPr>
          <p:cNvPr id="14" name="object 6">
            <a:extLst>
              <a:ext uri="{FF2B5EF4-FFF2-40B4-BE49-F238E27FC236}">
                <a16:creationId xmlns:a16="http://schemas.microsoft.com/office/drawing/2014/main" id="{F7AA7F5E-BDE2-496F-B700-A1224827A621}"/>
              </a:ext>
            </a:extLst>
          </p:cNvPr>
          <p:cNvSpPr txBox="1"/>
          <p:nvPr/>
        </p:nvSpPr>
        <p:spPr>
          <a:xfrm>
            <a:off x="4800600" y="1341060"/>
            <a:ext cx="3962399" cy="743159"/>
          </a:xfrm>
          <a:prstGeom prst="rect">
            <a:avLst/>
          </a:prstGeom>
        </p:spPr>
        <p:txBody>
          <a:bodyPr vert="horz" wrap="square" lIns="0" tIns="0" rIns="0" bIns="0" rtlCol="0" anchor="ctr">
            <a:noAutofit/>
          </a:bodyPr>
          <a:lstStyle/>
          <a:p>
            <a:pPr marL="12700" marR="5080">
              <a:lnSpc>
                <a:spcPts val="1850"/>
              </a:lnSpc>
              <a:spcBef>
                <a:spcPts val="585"/>
              </a:spcBef>
            </a:pPr>
            <a:r>
              <a:rPr lang="en-US" b="1" i="1" spc="-5" dirty="0">
                <a:solidFill>
                  <a:srgbClr val="6D3721"/>
                </a:solidFill>
                <a:latin typeface="Times New Roman"/>
                <a:cs typeface="Times New Roman"/>
              </a:rPr>
              <a:t>Does the existing bridge to be replaced have substandard design elements?</a:t>
            </a:r>
            <a:endParaRPr lang="en-US" dirty="0">
              <a:solidFill>
                <a:srgbClr val="6D3721"/>
              </a:solidFill>
              <a:latin typeface="Times New Roman"/>
              <a:cs typeface="Times New Roman"/>
            </a:endParaRPr>
          </a:p>
        </p:txBody>
      </p:sp>
      <p:sp>
        <p:nvSpPr>
          <p:cNvPr id="15" name="object 6">
            <a:extLst>
              <a:ext uri="{FF2B5EF4-FFF2-40B4-BE49-F238E27FC236}">
                <a16:creationId xmlns:a16="http://schemas.microsoft.com/office/drawing/2014/main" id="{3E614DD3-6920-412E-A050-964FB31E4C00}"/>
              </a:ext>
            </a:extLst>
          </p:cNvPr>
          <p:cNvSpPr txBox="1"/>
          <p:nvPr/>
        </p:nvSpPr>
        <p:spPr>
          <a:xfrm>
            <a:off x="893000" y="6256934"/>
            <a:ext cx="3962384" cy="784067"/>
          </a:xfrm>
          <a:prstGeom prst="rect">
            <a:avLst/>
          </a:prstGeom>
        </p:spPr>
        <p:txBody>
          <a:bodyPr vert="horz" wrap="square" lIns="0" tIns="0" rIns="0" bIns="0" rtlCol="0" anchor="ctr">
            <a:noAutofit/>
          </a:bodyPr>
          <a:lstStyle/>
          <a:p>
            <a:pPr marL="12700" marR="6350">
              <a:lnSpc>
                <a:spcPts val="1839"/>
              </a:lnSpc>
              <a:spcBef>
                <a:spcPts val="605"/>
              </a:spcBef>
            </a:pPr>
            <a:r>
              <a:rPr lang="en-US" b="1" i="1" spc="-5" dirty="0">
                <a:solidFill>
                  <a:srgbClr val="6D3721"/>
                </a:solidFill>
                <a:latin typeface="Times New Roman"/>
                <a:cs typeface="Times New Roman"/>
              </a:rPr>
              <a:t>Does the existing bridge to be replaced have any critical safety</a:t>
            </a:r>
            <a:r>
              <a:rPr lang="en-US" b="1" i="1" spc="5" dirty="0">
                <a:solidFill>
                  <a:srgbClr val="6D3721"/>
                </a:solidFill>
                <a:latin typeface="Times New Roman"/>
                <a:cs typeface="Times New Roman"/>
              </a:rPr>
              <a:t> </a:t>
            </a:r>
            <a:r>
              <a:rPr lang="en-US" b="1" i="1" spc="-5" dirty="0">
                <a:solidFill>
                  <a:srgbClr val="6D3721"/>
                </a:solidFill>
                <a:latin typeface="Times New Roman"/>
                <a:cs typeface="Times New Roman"/>
              </a:rPr>
              <a:t>hazards?</a:t>
            </a:r>
            <a:endParaRPr lang="en-US" dirty="0">
              <a:solidFill>
                <a:srgbClr val="6D3721"/>
              </a:solidFill>
              <a:latin typeface="Times New Roman"/>
              <a:cs typeface="Times New Roman"/>
            </a:endParaRPr>
          </a:p>
        </p:txBody>
      </p:sp>
      <p:grpSp>
        <p:nvGrpSpPr>
          <p:cNvPr id="2" name="Group 1">
            <a:extLst>
              <a:ext uri="{FF2B5EF4-FFF2-40B4-BE49-F238E27FC236}">
                <a16:creationId xmlns:a16="http://schemas.microsoft.com/office/drawing/2014/main" id="{EBD94190-546A-49CB-BAA5-0943CD4E3C63}"/>
              </a:ext>
            </a:extLst>
          </p:cNvPr>
          <p:cNvGrpSpPr/>
          <p:nvPr/>
        </p:nvGrpSpPr>
        <p:grpSpPr>
          <a:xfrm>
            <a:off x="4800600" y="4730001"/>
            <a:ext cx="4285519" cy="2482103"/>
            <a:chOff x="401749" y="4811845"/>
            <a:chExt cx="4148198" cy="2402569"/>
          </a:xfrm>
        </p:grpSpPr>
        <p:pic>
          <p:nvPicPr>
            <p:cNvPr id="24" name="Picture 23">
              <a:extLst>
                <a:ext uri="{FF2B5EF4-FFF2-40B4-BE49-F238E27FC236}">
                  <a16:creationId xmlns:a16="http://schemas.microsoft.com/office/drawing/2014/main" id="{86D0F866-9B8C-4954-A14A-D202303320F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1749" y="4811845"/>
              <a:ext cx="3946466" cy="2402569"/>
            </a:xfrm>
            <a:prstGeom prst="rect">
              <a:avLst/>
            </a:prstGeom>
            <a:ln>
              <a:solidFill>
                <a:srgbClr val="000000"/>
              </a:solidFill>
            </a:ln>
          </p:spPr>
        </p:pic>
        <p:sp>
          <p:nvSpPr>
            <p:cNvPr id="16" name="TextBox 15">
              <a:extLst>
                <a:ext uri="{FF2B5EF4-FFF2-40B4-BE49-F238E27FC236}">
                  <a16:creationId xmlns:a16="http://schemas.microsoft.com/office/drawing/2014/main" id="{9BBFC59F-74D9-41CC-9BA7-1E03C5246F29}"/>
                </a:ext>
              </a:extLst>
            </p:cNvPr>
            <p:cNvSpPr txBox="1"/>
            <p:nvPr/>
          </p:nvSpPr>
          <p:spPr>
            <a:xfrm>
              <a:off x="3479653" y="6910294"/>
              <a:ext cx="1070294" cy="276999"/>
            </a:xfrm>
            <a:prstGeom prst="rect">
              <a:avLst/>
            </a:prstGeom>
            <a:no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(Ohio DOT)</a:t>
              </a:r>
              <a:endParaRPr lang="en-US" sz="1200" dirty="0">
                <a:solidFill>
                  <a:schemeClr val="bg1"/>
                </a:solidFill>
              </a:endParaRPr>
            </a:p>
          </p:txBody>
        </p:sp>
      </p:grpSp>
      <p:grpSp>
        <p:nvGrpSpPr>
          <p:cNvPr id="3" name="Group 2">
            <a:extLst>
              <a:ext uri="{FF2B5EF4-FFF2-40B4-BE49-F238E27FC236}">
                <a16:creationId xmlns:a16="http://schemas.microsoft.com/office/drawing/2014/main" id="{5D6CD327-98B1-412A-85D5-C99FB843B15C}"/>
              </a:ext>
            </a:extLst>
          </p:cNvPr>
          <p:cNvGrpSpPr/>
          <p:nvPr/>
        </p:nvGrpSpPr>
        <p:grpSpPr>
          <a:xfrm>
            <a:off x="4802388" y="2255322"/>
            <a:ext cx="3352800" cy="2264836"/>
            <a:chOff x="5273734" y="2104868"/>
            <a:chExt cx="3946466" cy="2665862"/>
          </a:xfrm>
        </p:grpSpPr>
        <p:pic>
          <p:nvPicPr>
            <p:cNvPr id="20" name="Picture 19">
              <a:extLst>
                <a:ext uri="{FF2B5EF4-FFF2-40B4-BE49-F238E27FC236}">
                  <a16:creationId xmlns:a16="http://schemas.microsoft.com/office/drawing/2014/main" id="{4E73944F-77C6-4332-B8A9-B47E8D6FB8E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73734" y="2104868"/>
              <a:ext cx="3946466" cy="2616201"/>
            </a:xfrm>
            <a:prstGeom prst="rect">
              <a:avLst/>
            </a:prstGeom>
            <a:ln>
              <a:solidFill>
                <a:srgbClr val="000000"/>
              </a:solidFill>
            </a:ln>
          </p:spPr>
        </p:pic>
        <p:sp>
          <p:nvSpPr>
            <p:cNvPr id="17" name="TextBox 16">
              <a:extLst>
                <a:ext uri="{FF2B5EF4-FFF2-40B4-BE49-F238E27FC236}">
                  <a16:creationId xmlns:a16="http://schemas.microsoft.com/office/drawing/2014/main" id="{97BE983F-2930-4B09-A237-F2F40DE7F6A4}"/>
                </a:ext>
              </a:extLst>
            </p:cNvPr>
            <p:cNvSpPr txBox="1"/>
            <p:nvPr/>
          </p:nvSpPr>
          <p:spPr>
            <a:xfrm>
              <a:off x="5299742" y="4227320"/>
              <a:ext cx="2220770" cy="543410"/>
            </a:xfrm>
            <a:prstGeom prst="rect">
              <a:avLst/>
            </a:prstGeom>
            <a:noFill/>
          </p:spPr>
          <p:txBody>
            <a:bodyPr wrap="square" rtlCol="0">
              <a:spAutoFit/>
            </a:bodyPr>
            <a:lstStyle/>
            <a:p>
              <a:r>
                <a:rPr lang="en-US" sz="1200" dirty="0">
                  <a:solidFill>
                    <a:schemeClr val="bg1"/>
                  </a:solidFill>
                  <a:highlight>
                    <a:srgbClr val="808080"/>
                  </a:highlight>
                  <a:latin typeface="Times New Roman" panose="02020603050405020304" pitchFamily="18" charset="0"/>
                  <a:cs typeface="Times New Roman" panose="02020603050405020304" pitchFamily="18" charset="0"/>
                </a:rPr>
                <a:t>(Courtesy of Nathan </a:t>
              </a:r>
              <a:r>
                <a:rPr lang="en-US" sz="1200" dirty="0" err="1">
                  <a:solidFill>
                    <a:schemeClr val="bg1"/>
                  </a:solidFill>
                  <a:highlight>
                    <a:srgbClr val="808080"/>
                  </a:highlight>
                  <a:latin typeface="Times New Roman" panose="02020603050405020304" pitchFamily="18" charset="0"/>
                  <a:cs typeface="Times New Roman" panose="02020603050405020304" pitchFamily="18" charset="0"/>
                </a:rPr>
                <a:t>Holth</a:t>
              </a:r>
              <a:r>
                <a:rPr lang="en-US" sz="1200" dirty="0">
                  <a:solidFill>
                    <a:schemeClr val="bg1"/>
                  </a:solidFill>
                  <a:highlight>
                    <a:srgbClr val="808080"/>
                  </a:highlight>
                  <a:latin typeface="Times New Roman" panose="02020603050405020304" pitchFamily="18" charset="0"/>
                  <a:cs typeface="Times New Roman" panose="02020603050405020304" pitchFamily="18" charset="0"/>
                </a:rPr>
                <a:t>, Historicbridges.org)</a:t>
              </a:r>
              <a:endParaRPr lang="en-US" sz="1200" dirty="0">
                <a:solidFill>
                  <a:schemeClr val="bg1"/>
                </a:solidFill>
                <a:highlight>
                  <a:srgbClr val="808080"/>
                </a:highlight>
              </a:endParaRPr>
            </a:p>
          </p:txBody>
        </p:sp>
      </p:grpSp>
      <p:grpSp>
        <p:nvGrpSpPr>
          <p:cNvPr id="18" name="Group 17">
            <a:extLst>
              <a:ext uri="{FF2B5EF4-FFF2-40B4-BE49-F238E27FC236}">
                <a16:creationId xmlns:a16="http://schemas.microsoft.com/office/drawing/2014/main" id="{F3EABAB6-89BD-4BF8-B135-B903A5DB7F54}"/>
              </a:ext>
            </a:extLst>
          </p:cNvPr>
          <p:cNvGrpSpPr/>
          <p:nvPr/>
        </p:nvGrpSpPr>
        <p:grpSpPr>
          <a:xfrm>
            <a:off x="893000" y="7467600"/>
            <a:ext cx="8272400" cy="223405"/>
            <a:chOff x="896111" y="7106107"/>
            <a:chExt cx="8272400" cy="223405"/>
          </a:xfrm>
        </p:grpSpPr>
        <p:sp>
          <p:nvSpPr>
            <p:cNvPr id="25" name="object 3">
              <a:extLst>
                <a:ext uri="{FF2B5EF4-FFF2-40B4-BE49-F238E27FC236}">
                  <a16:creationId xmlns:a16="http://schemas.microsoft.com/office/drawing/2014/main" id="{4D7446F6-1FF8-40E4-A153-87C9D6085FB8}"/>
                </a:ext>
              </a:extLst>
            </p:cNvPr>
            <p:cNvSpPr txBox="1"/>
            <p:nvPr/>
          </p:nvSpPr>
          <p:spPr>
            <a:xfrm>
              <a:off x="901699" y="7111072"/>
              <a:ext cx="396811"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2</a:t>
              </a:r>
              <a:r>
                <a:rPr sz="1250" i="1" spc="-25" dirty="0">
                  <a:latin typeface="Tahoma"/>
                  <a:cs typeface="Tahoma"/>
                </a:rPr>
                <a:t>-</a:t>
              </a:r>
              <a:r>
                <a:rPr lang="en-US" sz="1250" i="1" spc="-30" dirty="0">
                  <a:latin typeface="Tahoma"/>
                  <a:cs typeface="Tahoma"/>
                </a:rPr>
                <a:t>12</a:t>
              </a:r>
              <a:endParaRPr sz="1250" dirty="0">
                <a:latin typeface="Tahoma"/>
                <a:cs typeface="Tahoma"/>
              </a:endParaRPr>
            </a:p>
          </p:txBody>
        </p:sp>
        <p:sp>
          <p:nvSpPr>
            <p:cNvPr id="26" name="object 4">
              <a:extLst>
                <a:ext uri="{FF2B5EF4-FFF2-40B4-BE49-F238E27FC236}">
                  <a16:creationId xmlns:a16="http://schemas.microsoft.com/office/drawing/2014/main" id="{75DF3CA2-C5DB-4C08-983D-A37179B4042D}"/>
                </a:ext>
              </a:extLst>
            </p:cNvPr>
            <p:cNvSpPr txBox="1"/>
            <p:nvPr/>
          </p:nvSpPr>
          <p:spPr>
            <a:xfrm>
              <a:off x="7904226" y="7111072"/>
              <a:ext cx="1264285" cy="218440"/>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 2 </a:t>
              </a:r>
              <a:r>
                <a:rPr sz="1250" i="1" spc="-20" dirty="0">
                  <a:latin typeface="Tahoma"/>
                  <a:cs typeface="Tahoma"/>
                </a:rPr>
                <a:t>\</a:t>
              </a:r>
              <a:r>
                <a:rPr sz="1250" i="1" spc="-35" dirty="0">
                  <a:latin typeface="Tahoma"/>
                  <a:cs typeface="Tahoma"/>
                </a:rPr>
                <a:t> </a:t>
              </a:r>
              <a:r>
                <a:rPr sz="1250" i="1" spc="-30" dirty="0">
                  <a:latin typeface="Tahoma"/>
                  <a:cs typeface="Tahoma"/>
                </a:rPr>
                <a:t>Topics</a:t>
              </a:r>
              <a:endParaRPr sz="1250">
                <a:latin typeface="Tahoma"/>
                <a:cs typeface="Tahoma"/>
              </a:endParaRPr>
            </a:p>
          </p:txBody>
        </p:sp>
        <p:sp>
          <p:nvSpPr>
            <p:cNvPr id="27" name="object 5">
              <a:extLst>
                <a:ext uri="{FF2B5EF4-FFF2-40B4-BE49-F238E27FC236}">
                  <a16:creationId xmlns:a16="http://schemas.microsoft.com/office/drawing/2014/main" id="{8E8DF084-EC5C-47AD-910E-662BD0552E29}"/>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grpSp>
        <p:nvGrpSpPr>
          <p:cNvPr id="6" name="Group 5">
            <a:extLst>
              <a:ext uri="{FF2B5EF4-FFF2-40B4-BE49-F238E27FC236}">
                <a16:creationId xmlns:a16="http://schemas.microsoft.com/office/drawing/2014/main" id="{D4B78F68-5D01-4404-BE9C-4B82ED2FA4E1}"/>
              </a:ext>
            </a:extLst>
          </p:cNvPr>
          <p:cNvGrpSpPr/>
          <p:nvPr/>
        </p:nvGrpSpPr>
        <p:grpSpPr>
          <a:xfrm>
            <a:off x="838199" y="2768600"/>
            <a:ext cx="3667478" cy="2655144"/>
            <a:chOff x="838199" y="2768600"/>
            <a:chExt cx="3667478" cy="2655144"/>
          </a:xfrm>
        </p:grpSpPr>
        <p:pic>
          <p:nvPicPr>
            <p:cNvPr id="5" name="Picture 4">
              <a:extLst>
                <a:ext uri="{FF2B5EF4-FFF2-40B4-BE49-F238E27FC236}">
                  <a16:creationId xmlns:a16="http://schemas.microsoft.com/office/drawing/2014/main" id="{7E060CFB-26D8-4F27-BE18-8241F5309DA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60309" y="2768600"/>
              <a:ext cx="3645368" cy="2641600"/>
            </a:xfrm>
            <a:prstGeom prst="rect">
              <a:avLst/>
            </a:prstGeom>
            <a:ln>
              <a:solidFill>
                <a:srgbClr val="000000"/>
              </a:solidFill>
            </a:ln>
          </p:spPr>
        </p:pic>
        <p:sp>
          <p:nvSpPr>
            <p:cNvPr id="28" name="TextBox 27">
              <a:extLst>
                <a:ext uri="{FF2B5EF4-FFF2-40B4-BE49-F238E27FC236}">
                  <a16:creationId xmlns:a16="http://schemas.microsoft.com/office/drawing/2014/main" id="{1B257FD0-F32E-4F1F-BE0D-9D294770A9AB}"/>
                </a:ext>
              </a:extLst>
            </p:cNvPr>
            <p:cNvSpPr txBox="1"/>
            <p:nvPr/>
          </p:nvSpPr>
          <p:spPr>
            <a:xfrm>
              <a:off x="838199" y="5146745"/>
              <a:ext cx="1524001" cy="276999"/>
            </a:xfrm>
            <a:prstGeom prst="rect">
              <a:avLst/>
            </a:prstGeom>
            <a:no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(HAER OR-36-A)</a:t>
              </a:r>
            </a:p>
          </p:txBody>
        </p:sp>
      </p:grpSp>
      <p:graphicFrame>
        <p:nvGraphicFramePr>
          <p:cNvPr id="19" name="Table 18">
            <a:extLst>
              <a:ext uri="{FF2B5EF4-FFF2-40B4-BE49-F238E27FC236}">
                <a16:creationId xmlns:a16="http://schemas.microsoft.com/office/drawing/2014/main" id="{4E97EEA9-8261-434D-BE16-567033793540}"/>
              </a:ext>
            </a:extLst>
          </p:cNvPr>
          <p:cNvGraphicFramePr>
            <a:graphicFrameLocks noGrp="1"/>
          </p:cNvGraphicFramePr>
          <p:nvPr>
            <p:extLst>
              <p:ext uri="{D42A27DB-BD31-4B8C-83A1-F6EECF244321}">
                <p14:modId xmlns:p14="http://schemas.microsoft.com/office/powerpoint/2010/main" val="913059443"/>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784025870"/>
                  </a:ext>
                </a:extLst>
              </a:tr>
            </a:tbl>
          </a:graphicData>
        </a:graphic>
      </p:graphicFrame>
    </p:spTree>
    <p:extLst>
      <p:ext uri="{BB962C8B-B14F-4D97-AF65-F5344CB8AC3E}">
        <p14:creationId xmlns:p14="http://schemas.microsoft.com/office/powerpoint/2010/main" val="13474531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099BA92-A5CC-4C9C-AB6D-5F830D47170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51291" y="1676400"/>
            <a:ext cx="3645815" cy="5482106"/>
          </a:xfrm>
          <a:prstGeom prst="rect">
            <a:avLst/>
          </a:prstGeom>
        </p:spPr>
      </p:pic>
      <p:sp>
        <p:nvSpPr>
          <p:cNvPr id="19" name="TextBox 18">
            <a:extLst>
              <a:ext uri="{FF2B5EF4-FFF2-40B4-BE49-F238E27FC236}">
                <a16:creationId xmlns:a16="http://schemas.microsoft.com/office/drawing/2014/main" id="{D7469AAD-2674-4769-8375-20197CA07F9F}"/>
              </a:ext>
            </a:extLst>
          </p:cNvPr>
          <p:cNvSpPr txBox="1"/>
          <p:nvPr/>
        </p:nvSpPr>
        <p:spPr>
          <a:xfrm>
            <a:off x="838199" y="2057400"/>
            <a:ext cx="3915377" cy="4154984"/>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Regional bridge designs</a:t>
            </a:r>
          </a:p>
          <a:p>
            <a:pPr marL="285750" indent="-285750">
              <a:buFont typeface="Arial" panose="020B0604020202020204" pitchFamily="34" charset="0"/>
              <a:buChar char="•"/>
            </a:pPr>
            <a:endParaRPr lang="en-US" sz="22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Regional architectural tradition</a:t>
            </a:r>
          </a:p>
          <a:p>
            <a:pPr marL="285750" indent="-285750">
              <a:buFont typeface="Arial" panose="020B0604020202020204" pitchFamily="34" charset="0"/>
              <a:buChar char="•"/>
            </a:pPr>
            <a:endParaRPr lang="en-US" sz="22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Common design trends and characteristics of an area</a:t>
            </a:r>
          </a:p>
          <a:p>
            <a:pPr marL="285750" indent="-285750">
              <a:buFont typeface="Arial" panose="020B0604020202020204" pitchFamily="34" charset="0"/>
              <a:buChar char="•"/>
            </a:pPr>
            <a:endParaRPr lang="en-US" sz="22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Relate to significance of the region</a:t>
            </a:r>
          </a:p>
          <a:p>
            <a:pPr marL="285750" indent="-285750">
              <a:buFont typeface="Arial" panose="020B0604020202020204" pitchFamily="34" charset="0"/>
              <a:buChar char="•"/>
            </a:pPr>
            <a:endParaRPr lang="en-US" sz="22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Create a continuity of design</a:t>
            </a:r>
          </a:p>
        </p:txBody>
      </p:sp>
      <p:sp>
        <p:nvSpPr>
          <p:cNvPr id="10" name="object 2">
            <a:extLst>
              <a:ext uri="{FF2B5EF4-FFF2-40B4-BE49-F238E27FC236}">
                <a16:creationId xmlns:a16="http://schemas.microsoft.com/office/drawing/2014/main" id="{88DBB81C-0047-4034-A171-32514FE31842}"/>
              </a:ext>
            </a:extLst>
          </p:cNvPr>
          <p:cNvSpPr txBox="1">
            <a:spLocks/>
          </p:cNvSpPr>
          <p:nvPr/>
        </p:nvSpPr>
        <p:spPr>
          <a:xfrm>
            <a:off x="838200" y="470005"/>
            <a:ext cx="6096000" cy="454321"/>
          </a:xfrm>
          <a:prstGeom prst="rect">
            <a:avLst/>
          </a:prstGeom>
        </p:spPr>
        <p:txBody>
          <a:bodyPr vert="horz" wrap="square" lIns="0" tIns="12700" rIns="0" bIns="0" rtlCol="0" anchor="ctr">
            <a:noAutofit/>
          </a:bodyPr>
          <a:lstStyle>
            <a:lvl1pPr>
              <a:defRPr sz="2000" b="1" i="0">
                <a:solidFill>
                  <a:srgbClr val="7ABAB5"/>
                </a:solidFill>
                <a:latin typeface="Times New Roman"/>
                <a:ea typeface="+mj-ea"/>
                <a:cs typeface="Times New Roman"/>
              </a:defRPr>
            </a:lvl1pPr>
          </a:lstStyle>
          <a:p>
            <a:pPr marL="12700">
              <a:spcBef>
                <a:spcPts val="100"/>
              </a:spcBef>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CHOOSING A CSD/S APPROACH</a:t>
            </a:r>
            <a:endParaRPr lang="en-US" kern="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id="{05B1E0E9-8D70-4E74-88AA-DF7EC928CA24}"/>
              </a:ext>
            </a:extLst>
          </p:cNvPr>
          <p:cNvSpPr/>
          <p:nvPr/>
        </p:nvSpPr>
        <p:spPr>
          <a:xfrm>
            <a:off x="838199" y="914401"/>
            <a:ext cx="3972477" cy="381000"/>
          </a:xfrm>
          <a:prstGeom prst="rect">
            <a:avLst/>
          </a:prstGeom>
        </p:spPr>
        <p:txBody>
          <a:bodyPr wrap="none" lIns="0" tIns="0" rIns="0" bIns="0" anchor="ctr">
            <a:noAutofit/>
          </a:bodyPr>
          <a:lstStyle/>
          <a:p>
            <a:pPr marL="12700">
              <a:lnSpc>
                <a:spcPct val="100000"/>
              </a:lnSpc>
              <a:spcBef>
                <a:spcPts val="605"/>
              </a:spcBef>
            </a:pPr>
            <a:r>
              <a:rPr lang="en-US" sz="2000" spc="-5" dirty="0">
                <a:solidFill>
                  <a:srgbClr val="38445E"/>
                </a:solidFill>
                <a:latin typeface="Tahoma"/>
                <a:cs typeface="Tahoma"/>
              </a:rPr>
              <a:t>Regional</a:t>
            </a:r>
            <a:endParaRPr lang="en-US" sz="2000" dirty="0">
              <a:latin typeface="Tahoma"/>
              <a:cs typeface="Tahoma"/>
            </a:endParaRPr>
          </a:p>
        </p:txBody>
      </p:sp>
      <p:sp>
        <p:nvSpPr>
          <p:cNvPr id="11" name="TextBox 10">
            <a:extLst>
              <a:ext uri="{FF2B5EF4-FFF2-40B4-BE49-F238E27FC236}">
                <a16:creationId xmlns:a16="http://schemas.microsoft.com/office/drawing/2014/main" id="{9307F74D-764F-4FCC-A23F-BC0CC6E4A41D}"/>
              </a:ext>
            </a:extLst>
          </p:cNvPr>
          <p:cNvSpPr txBox="1"/>
          <p:nvPr/>
        </p:nvSpPr>
        <p:spPr>
          <a:xfrm>
            <a:off x="3683965" y="6696841"/>
            <a:ext cx="1846290" cy="461665"/>
          </a:xfrm>
          <a:prstGeom prst="rect">
            <a:avLst/>
          </a:prstGeom>
          <a:noFill/>
        </p:spPr>
        <p:txBody>
          <a:bodyPr wrap="square" rtlCol="0">
            <a:spAutoFit/>
          </a:bodyPr>
          <a:lstStyle/>
          <a:p>
            <a:r>
              <a:rPr lang="en-US" sz="1200" i="1" dirty="0">
                <a:latin typeface="Times New Roman" panose="02020603050405020304" pitchFamily="18" charset="0"/>
                <a:cs typeface="Times New Roman" panose="02020603050405020304" pitchFamily="18" charset="0"/>
              </a:rPr>
              <a:t>(HAER CONN, 1-GREWI,2- (sheet 5 of 21))</a:t>
            </a:r>
            <a:endParaRPr lang="en-US" sz="1200" dirty="0"/>
          </a:p>
        </p:txBody>
      </p:sp>
      <p:grpSp>
        <p:nvGrpSpPr>
          <p:cNvPr id="12" name="Group 11">
            <a:extLst>
              <a:ext uri="{FF2B5EF4-FFF2-40B4-BE49-F238E27FC236}">
                <a16:creationId xmlns:a16="http://schemas.microsoft.com/office/drawing/2014/main" id="{00F94F6D-C5C0-465F-A922-9A1424B0CE86}"/>
              </a:ext>
            </a:extLst>
          </p:cNvPr>
          <p:cNvGrpSpPr/>
          <p:nvPr/>
        </p:nvGrpSpPr>
        <p:grpSpPr>
          <a:xfrm>
            <a:off x="897931" y="7471432"/>
            <a:ext cx="8273796" cy="212073"/>
            <a:chOff x="896111" y="7106107"/>
            <a:chExt cx="8273796" cy="212073"/>
          </a:xfrm>
        </p:grpSpPr>
        <p:sp>
          <p:nvSpPr>
            <p:cNvPr id="13" name="object 3">
              <a:extLst>
                <a:ext uri="{FF2B5EF4-FFF2-40B4-BE49-F238E27FC236}">
                  <a16:creationId xmlns:a16="http://schemas.microsoft.com/office/drawing/2014/main" id="{3DAC9906-54B6-4A34-BD5E-DEC9EEE06B6A}"/>
                </a:ext>
              </a:extLst>
            </p:cNvPr>
            <p:cNvSpPr txBox="1"/>
            <p:nvPr/>
          </p:nvSpPr>
          <p:spPr>
            <a:xfrm>
              <a:off x="901700" y="7111072"/>
              <a:ext cx="2982680"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 2 </a:t>
              </a:r>
              <a:r>
                <a:rPr sz="1250" i="1" spc="-20" dirty="0">
                  <a:latin typeface="Tahoma"/>
                  <a:cs typeface="Tahoma"/>
                </a:rPr>
                <a:t>\</a:t>
              </a:r>
              <a:r>
                <a:rPr sz="1250" i="1" spc="-35" dirty="0">
                  <a:latin typeface="Tahoma"/>
                  <a:cs typeface="Tahoma"/>
                </a:rPr>
                <a:t> </a:t>
              </a:r>
              <a:r>
                <a:rPr lang="en-US" sz="1250" i="1" spc="-30" dirty="0">
                  <a:latin typeface="Tahoma"/>
                  <a:cs typeface="Tahoma"/>
                </a:rPr>
                <a:t>Approaches to CSD/S</a:t>
              </a:r>
              <a:endParaRPr sz="1250" dirty="0">
                <a:latin typeface="Tahoma"/>
                <a:cs typeface="Tahoma"/>
              </a:endParaRPr>
            </a:p>
          </p:txBody>
        </p:sp>
        <p:sp>
          <p:nvSpPr>
            <p:cNvPr id="15" name="object 4">
              <a:extLst>
                <a:ext uri="{FF2B5EF4-FFF2-40B4-BE49-F238E27FC236}">
                  <a16:creationId xmlns:a16="http://schemas.microsoft.com/office/drawing/2014/main" id="{AA5290B7-0556-494B-A9BD-F80114DD2798}"/>
                </a:ext>
              </a:extLst>
            </p:cNvPr>
            <p:cNvSpPr txBox="1"/>
            <p:nvPr/>
          </p:nvSpPr>
          <p:spPr>
            <a:xfrm>
              <a:off x="8825807" y="7111072"/>
              <a:ext cx="344100"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2</a:t>
              </a:r>
              <a:r>
                <a:rPr sz="1250" i="1" spc="-25" dirty="0">
                  <a:latin typeface="Tahoma"/>
                  <a:cs typeface="Tahoma"/>
                </a:rPr>
                <a:t>-</a:t>
              </a:r>
              <a:r>
                <a:rPr lang="en-US" sz="1250" i="1" spc="-30" dirty="0">
                  <a:latin typeface="Tahoma"/>
                  <a:cs typeface="Tahoma"/>
                </a:rPr>
                <a:t>13</a:t>
              </a:r>
              <a:endParaRPr sz="1250" dirty="0">
                <a:latin typeface="Tahoma"/>
                <a:cs typeface="Tahoma"/>
              </a:endParaRPr>
            </a:p>
          </p:txBody>
        </p:sp>
        <p:sp>
          <p:nvSpPr>
            <p:cNvPr id="21" name="object 5">
              <a:extLst>
                <a:ext uri="{FF2B5EF4-FFF2-40B4-BE49-F238E27FC236}">
                  <a16:creationId xmlns:a16="http://schemas.microsoft.com/office/drawing/2014/main" id="{BAFFDFEF-8328-4CFD-8DBC-6F431BF4A951}"/>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graphicFrame>
        <p:nvGraphicFramePr>
          <p:cNvPr id="16" name="Table 15">
            <a:extLst>
              <a:ext uri="{FF2B5EF4-FFF2-40B4-BE49-F238E27FC236}">
                <a16:creationId xmlns:a16="http://schemas.microsoft.com/office/drawing/2014/main" id="{788ABA00-693E-4BB1-8831-D73B7C6CB725}"/>
              </a:ext>
            </a:extLst>
          </p:cNvPr>
          <p:cNvGraphicFramePr>
            <a:graphicFrameLocks noGrp="1"/>
          </p:cNvGraphicFramePr>
          <p:nvPr>
            <p:extLst>
              <p:ext uri="{D42A27DB-BD31-4B8C-83A1-F6EECF244321}">
                <p14:modId xmlns:p14="http://schemas.microsoft.com/office/powerpoint/2010/main" val="4115987384"/>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784025870"/>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608EDD38-6A14-4477-9CCC-C59D4A8E247A}"/>
              </a:ext>
            </a:extLst>
          </p:cNvPr>
          <p:cNvSpPr txBox="1"/>
          <p:nvPr/>
        </p:nvSpPr>
        <p:spPr>
          <a:xfrm>
            <a:off x="5223342" y="2084231"/>
            <a:ext cx="3870703" cy="954107"/>
          </a:xfrm>
          <a:prstGeom prst="rect">
            <a:avLst/>
          </a:prstGeom>
          <a:noFill/>
        </p:spPr>
        <p:txBody>
          <a:bodyPr wrap="square" rtlCol="0">
            <a:spAutoFit/>
          </a:bodyPr>
          <a:lstStyle/>
          <a:p>
            <a:pPr algn="just"/>
            <a:r>
              <a:rPr lang="en-US" sz="1400" i="1" dirty="0">
                <a:latin typeface="Times New Roman" panose="02020603050405020304" pitchFamily="18" charset="0"/>
                <a:cs typeface="Times New Roman" panose="02020603050405020304" pitchFamily="18" charset="0"/>
              </a:rPr>
              <a:t>Columbia River Highway, Chenoweth Creek Bridge Before (top) and After (bottom); Existing regional architectural traditions (below) used as inspiration for replacement railing design.</a:t>
            </a:r>
          </a:p>
        </p:txBody>
      </p:sp>
      <p:sp>
        <p:nvSpPr>
          <p:cNvPr id="14" name="Rectangle 13">
            <a:extLst>
              <a:ext uri="{FF2B5EF4-FFF2-40B4-BE49-F238E27FC236}">
                <a16:creationId xmlns:a16="http://schemas.microsoft.com/office/drawing/2014/main" id="{025F26F7-DC74-4326-B7B3-E99B901D2262}"/>
              </a:ext>
            </a:extLst>
          </p:cNvPr>
          <p:cNvSpPr/>
          <p:nvPr/>
        </p:nvSpPr>
        <p:spPr>
          <a:xfrm>
            <a:off x="838199" y="914401"/>
            <a:ext cx="3972477" cy="381000"/>
          </a:xfrm>
          <a:prstGeom prst="rect">
            <a:avLst/>
          </a:prstGeom>
        </p:spPr>
        <p:txBody>
          <a:bodyPr wrap="none" lIns="0" tIns="0" rIns="0" bIns="0" anchor="ctr">
            <a:noAutofit/>
          </a:bodyPr>
          <a:lstStyle/>
          <a:p>
            <a:pPr marL="12700">
              <a:lnSpc>
                <a:spcPct val="100000"/>
              </a:lnSpc>
              <a:spcBef>
                <a:spcPts val="605"/>
              </a:spcBef>
            </a:pPr>
            <a:r>
              <a:rPr lang="en-US" sz="2000" spc="-5" dirty="0">
                <a:solidFill>
                  <a:srgbClr val="38445E"/>
                </a:solidFill>
                <a:latin typeface="Tahoma"/>
                <a:cs typeface="Tahoma"/>
              </a:rPr>
              <a:t>Regional</a:t>
            </a:r>
            <a:endParaRPr lang="en-US" sz="2000" dirty="0">
              <a:latin typeface="Tahoma"/>
              <a:cs typeface="Tahoma"/>
            </a:endParaRPr>
          </a:p>
        </p:txBody>
      </p:sp>
      <p:grpSp>
        <p:nvGrpSpPr>
          <p:cNvPr id="17" name="Group 16">
            <a:extLst>
              <a:ext uri="{FF2B5EF4-FFF2-40B4-BE49-F238E27FC236}">
                <a16:creationId xmlns:a16="http://schemas.microsoft.com/office/drawing/2014/main" id="{E76B1AC0-9192-4D67-AFBF-E5C64676506A}"/>
              </a:ext>
            </a:extLst>
          </p:cNvPr>
          <p:cNvGrpSpPr/>
          <p:nvPr/>
        </p:nvGrpSpPr>
        <p:grpSpPr>
          <a:xfrm>
            <a:off x="893000" y="7467600"/>
            <a:ext cx="8272401" cy="212073"/>
            <a:chOff x="896111" y="7106107"/>
            <a:chExt cx="8272401" cy="212073"/>
          </a:xfrm>
        </p:grpSpPr>
        <p:sp>
          <p:nvSpPr>
            <p:cNvPr id="18" name="object 3">
              <a:extLst>
                <a:ext uri="{FF2B5EF4-FFF2-40B4-BE49-F238E27FC236}">
                  <a16:creationId xmlns:a16="http://schemas.microsoft.com/office/drawing/2014/main" id="{57F9CBB0-7BB4-40DD-9DCF-6162646374D1}"/>
                </a:ext>
              </a:extLst>
            </p:cNvPr>
            <p:cNvSpPr txBox="1"/>
            <p:nvPr/>
          </p:nvSpPr>
          <p:spPr>
            <a:xfrm>
              <a:off x="901699" y="7111072"/>
              <a:ext cx="320611"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2</a:t>
              </a:r>
              <a:r>
                <a:rPr sz="1250" i="1" spc="-25" dirty="0">
                  <a:latin typeface="Tahoma"/>
                  <a:cs typeface="Tahoma"/>
                </a:rPr>
                <a:t>-</a:t>
              </a:r>
              <a:r>
                <a:rPr lang="en-US" sz="1250" i="1" spc="-30" dirty="0">
                  <a:latin typeface="Tahoma"/>
                  <a:cs typeface="Tahoma"/>
                </a:rPr>
                <a:t>14</a:t>
              </a:r>
              <a:endParaRPr sz="1250" dirty="0">
                <a:latin typeface="Tahoma"/>
                <a:cs typeface="Tahoma"/>
              </a:endParaRPr>
            </a:p>
          </p:txBody>
        </p:sp>
        <p:sp>
          <p:nvSpPr>
            <p:cNvPr id="20" name="object 4">
              <a:extLst>
                <a:ext uri="{FF2B5EF4-FFF2-40B4-BE49-F238E27FC236}">
                  <a16:creationId xmlns:a16="http://schemas.microsoft.com/office/drawing/2014/main" id="{5DF92979-EB14-43A3-AD5F-87ECE3834E13}"/>
                </a:ext>
              </a:extLst>
            </p:cNvPr>
            <p:cNvSpPr txBox="1"/>
            <p:nvPr/>
          </p:nvSpPr>
          <p:spPr>
            <a:xfrm>
              <a:off x="6861112" y="7111072"/>
              <a:ext cx="2307400"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 2 </a:t>
              </a:r>
              <a:r>
                <a:rPr sz="1250" i="1" spc="-20" dirty="0">
                  <a:latin typeface="Tahoma"/>
                  <a:cs typeface="Tahoma"/>
                </a:rPr>
                <a:t>\</a:t>
              </a:r>
              <a:r>
                <a:rPr sz="1250" i="1" spc="-35" dirty="0">
                  <a:latin typeface="Tahoma"/>
                  <a:cs typeface="Tahoma"/>
                </a:rPr>
                <a:t> </a:t>
              </a:r>
              <a:r>
                <a:rPr lang="en-US" sz="1250" i="1" spc="-30" dirty="0">
                  <a:latin typeface="Tahoma"/>
                  <a:cs typeface="Tahoma"/>
                </a:rPr>
                <a:t>Approaches to CSD/S</a:t>
              </a:r>
              <a:endParaRPr sz="1250" dirty="0">
                <a:latin typeface="Tahoma"/>
                <a:cs typeface="Tahoma"/>
              </a:endParaRPr>
            </a:p>
          </p:txBody>
        </p:sp>
        <p:sp>
          <p:nvSpPr>
            <p:cNvPr id="22" name="object 5">
              <a:extLst>
                <a:ext uri="{FF2B5EF4-FFF2-40B4-BE49-F238E27FC236}">
                  <a16:creationId xmlns:a16="http://schemas.microsoft.com/office/drawing/2014/main" id="{A215A8B2-5DD7-4780-9107-8575D0DE8911}"/>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grpSp>
        <p:nvGrpSpPr>
          <p:cNvPr id="3" name="Group 2">
            <a:extLst>
              <a:ext uri="{FF2B5EF4-FFF2-40B4-BE49-F238E27FC236}">
                <a16:creationId xmlns:a16="http://schemas.microsoft.com/office/drawing/2014/main" id="{65CC315E-74E8-4859-B559-18859729B994}"/>
              </a:ext>
            </a:extLst>
          </p:cNvPr>
          <p:cNvGrpSpPr/>
          <p:nvPr/>
        </p:nvGrpSpPr>
        <p:grpSpPr>
          <a:xfrm>
            <a:off x="850037" y="2084231"/>
            <a:ext cx="3960639" cy="2286000"/>
            <a:chOff x="850037" y="2084231"/>
            <a:chExt cx="3960639" cy="2286000"/>
          </a:xfrm>
        </p:grpSpPr>
        <p:pic>
          <p:nvPicPr>
            <p:cNvPr id="13" name="Picture 12">
              <a:extLst>
                <a:ext uri="{FF2B5EF4-FFF2-40B4-BE49-F238E27FC236}">
                  <a16:creationId xmlns:a16="http://schemas.microsoft.com/office/drawing/2014/main" id="{40E1DAA0-1496-474B-94B3-A82B863F9BE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50037" y="2084231"/>
              <a:ext cx="3938723" cy="2286000"/>
            </a:xfrm>
            <a:prstGeom prst="rect">
              <a:avLst/>
            </a:prstGeom>
            <a:ln>
              <a:solidFill>
                <a:srgbClr val="000000"/>
              </a:solidFill>
            </a:ln>
          </p:spPr>
        </p:pic>
        <p:sp>
          <p:nvSpPr>
            <p:cNvPr id="11" name="TextBox 10">
              <a:extLst>
                <a:ext uri="{FF2B5EF4-FFF2-40B4-BE49-F238E27FC236}">
                  <a16:creationId xmlns:a16="http://schemas.microsoft.com/office/drawing/2014/main" id="{55CA8E20-0A11-42D6-A769-AB7C4D971EF1}"/>
                </a:ext>
              </a:extLst>
            </p:cNvPr>
            <p:cNvSpPr txBox="1"/>
            <p:nvPr/>
          </p:nvSpPr>
          <p:spPr>
            <a:xfrm>
              <a:off x="2917516" y="4090316"/>
              <a:ext cx="1893160" cy="276999"/>
            </a:xfrm>
            <a:prstGeom prst="rect">
              <a:avLst/>
            </a:prstGeom>
            <a:no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(Courtesy of Oregon DOT)</a:t>
              </a:r>
              <a:endParaRPr lang="en-US" sz="1200" dirty="0">
                <a:solidFill>
                  <a:schemeClr val="bg1"/>
                </a:solidFill>
              </a:endParaRPr>
            </a:p>
          </p:txBody>
        </p:sp>
      </p:grpSp>
      <p:grpSp>
        <p:nvGrpSpPr>
          <p:cNvPr id="2" name="Group 1">
            <a:extLst>
              <a:ext uri="{FF2B5EF4-FFF2-40B4-BE49-F238E27FC236}">
                <a16:creationId xmlns:a16="http://schemas.microsoft.com/office/drawing/2014/main" id="{A106339C-837F-425F-852E-25CAD8C0AA0D}"/>
              </a:ext>
            </a:extLst>
          </p:cNvPr>
          <p:cNvGrpSpPr/>
          <p:nvPr/>
        </p:nvGrpSpPr>
        <p:grpSpPr>
          <a:xfrm>
            <a:off x="850036" y="4799530"/>
            <a:ext cx="3960640" cy="2286000"/>
            <a:chOff x="850036" y="4799530"/>
            <a:chExt cx="3960640" cy="2286000"/>
          </a:xfrm>
        </p:grpSpPr>
        <p:pic>
          <p:nvPicPr>
            <p:cNvPr id="21" name="Picture 20">
              <a:extLst>
                <a:ext uri="{FF2B5EF4-FFF2-40B4-BE49-F238E27FC236}">
                  <a16:creationId xmlns:a16="http://schemas.microsoft.com/office/drawing/2014/main" id="{EE9AED2E-4B42-48DF-B0BD-B8C2AB42C36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50036" y="4799530"/>
              <a:ext cx="3938724" cy="2286000"/>
            </a:xfrm>
            <a:prstGeom prst="rect">
              <a:avLst/>
            </a:prstGeom>
            <a:ln>
              <a:solidFill>
                <a:srgbClr val="000000"/>
              </a:solidFill>
            </a:ln>
          </p:spPr>
        </p:pic>
        <p:sp>
          <p:nvSpPr>
            <p:cNvPr id="12" name="TextBox 11">
              <a:extLst>
                <a:ext uri="{FF2B5EF4-FFF2-40B4-BE49-F238E27FC236}">
                  <a16:creationId xmlns:a16="http://schemas.microsoft.com/office/drawing/2014/main" id="{797C0EED-F87B-4AE2-B51A-46858016D4C5}"/>
                </a:ext>
              </a:extLst>
            </p:cNvPr>
            <p:cNvSpPr txBox="1"/>
            <p:nvPr/>
          </p:nvSpPr>
          <p:spPr>
            <a:xfrm>
              <a:off x="2917516" y="6784915"/>
              <a:ext cx="1893160" cy="276999"/>
            </a:xfrm>
            <a:prstGeom prst="rect">
              <a:avLst/>
            </a:prstGeom>
            <a:no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(Courtesy of Oregon DOT)</a:t>
              </a:r>
              <a:endParaRPr lang="en-US" sz="1200" dirty="0">
                <a:solidFill>
                  <a:schemeClr val="bg1"/>
                </a:solidFill>
              </a:endParaRPr>
            </a:p>
          </p:txBody>
        </p:sp>
      </p:grpSp>
      <p:grpSp>
        <p:nvGrpSpPr>
          <p:cNvPr id="4" name="Group 3">
            <a:extLst>
              <a:ext uri="{FF2B5EF4-FFF2-40B4-BE49-F238E27FC236}">
                <a16:creationId xmlns:a16="http://schemas.microsoft.com/office/drawing/2014/main" id="{CF080215-0B12-47B5-8F47-9A05AED89F1E}"/>
              </a:ext>
            </a:extLst>
          </p:cNvPr>
          <p:cNvGrpSpPr/>
          <p:nvPr/>
        </p:nvGrpSpPr>
        <p:grpSpPr>
          <a:xfrm>
            <a:off x="5281479" y="3238502"/>
            <a:ext cx="3948881" cy="2285997"/>
            <a:chOff x="5257800" y="4370231"/>
            <a:chExt cx="3948881" cy="2285997"/>
          </a:xfrm>
        </p:grpSpPr>
        <p:pic>
          <p:nvPicPr>
            <p:cNvPr id="19" name="Picture 18">
              <a:extLst>
                <a:ext uri="{FF2B5EF4-FFF2-40B4-BE49-F238E27FC236}">
                  <a16:creationId xmlns:a16="http://schemas.microsoft.com/office/drawing/2014/main" id="{B746331D-6A2A-4AAD-A1C8-20DD810BE67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257800" y="4370231"/>
              <a:ext cx="3938721" cy="2285997"/>
            </a:xfrm>
            <a:prstGeom prst="rect">
              <a:avLst/>
            </a:prstGeom>
            <a:ln>
              <a:solidFill>
                <a:schemeClr val="tx1"/>
              </a:solidFill>
            </a:ln>
            <a:effectLst/>
          </p:spPr>
        </p:pic>
        <p:sp>
          <p:nvSpPr>
            <p:cNvPr id="15" name="TextBox 14">
              <a:extLst>
                <a:ext uri="{FF2B5EF4-FFF2-40B4-BE49-F238E27FC236}">
                  <a16:creationId xmlns:a16="http://schemas.microsoft.com/office/drawing/2014/main" id="{119015F4-C616-4D06-8A42-31BE2F9B4912}"/>
                </a:ext>
              </a:extLst>
            </p:cNvPr>
            <p:cNvSpPr txBox="1"/>
            <p:nvPr/>
          </p:nvSpPr>
          <p:spPr>
            <a:xfrm>
              <a:off x="7313521" y="6348749"/>
              <a:ext cx="1893160" cy="276999"/>
            </a:xfrm>
            <a:prstGeom prst="rect">
              <a:avLst/>
            </a:prstGeom>
            <a:no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(Courtesy of Oregon DOT)</a:t>
              </a:r>
              <a:endParaRPr lang="en-US" sz="1200" dirty="0">
                <a:solidFill>
                  <a:schemeClr val="bg1"/>
                </a:solidFill>
              </a:endParaRPr>
            </a:p>
          </p:txBody>
        </p:sp>
      </p:grpSp>
      <p:graphicFrame>
        <p:nvGraphicFramePr>
          <p:cNvPr id="23" name="Table 22">
            <a:extLst>
              <a:ext uri="{FF2B5EF4-FFF2-40B4-BE49-F238E27FC236}">
                <a16:creationId xmlns:a16="http://schemas.microsoft.com/office/drawing/2014/main" id="{3316AB0D-14FE-4705-BC1F-28C455F22778}"/>
              </a:ext>
            </a:extLst>
          </p:cNvPr>
          <p:cNvGraphicFramePr>
            <a:graphicFrameLocks noGrp="1"/>
          </p:cNvGraphicFramePr>
          <p:nvPr>
            <p:extLst>
              <p:ext uri="{D42A27DB-BD31-4B8C-83A1-F6EECF244321}">
                <p14:modId xmlns:p14="http://schemas.microsoft.com/office/powerpoint/2010/main" val="913059443"/>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784025870"/>
                  </a:ext>
                </a:extLst>
              </a:tr>
            </a:tbl>
          </a:graphicData>
        </a:graphic>
      </p:graphicFrame>
    </p:spTree>
    <p:extLst>
      <p:ext uri="{BB962C8B-B14F-4D97-AF65-F5344CB8AC3E}">
        <p14:creationId xmlns:p14="http://schemas.microsoft.com/office/powerpoint/2010/main" val="2561638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CA4B8D0-CACF-46B4-A449-244D4A5014D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267768" y="4163246"/>
            <a:ext cx="3933423" cy="2332541"/>
          </a:xfrm>
          <a:prstGeom prst="rect">
            <a:avLst/>
          </a:prstGeom>
          <a:ln>
            <a:solidFill>
              <a:schemeClr val="tx1"/>
            </a:solidFill>
          </a:ln>
          <a:effectLst/>
        </p:spPr>
      </p:pic>
      <p:sp>
        <p:nvSpPr>
          <p:cNvPr id="27" name="TextBox 26">
            <a:extLst>
              <a:ext uri="{FF2B5EF4-FFF2-40B4-BE49-F238E27FC236}">
                <a16:creationId xmlns:a16="http://schemas.microsoft.com/office/drawing/2014/main" id="{CC3CA1D4-68CF-4F46-B879-0532B6A8EB2D}"/>
              </a:ext>
            </a:extLst>
          </p:cNvPr>
          <p:cNvSpPr txBox="1"/>
          <p:nvPr/>
        </p:nvSpPr>
        <p:spPr>
          <a:xfrm>
            <a:off x="5286777" y="2723346"/>
            <a:ext cx="3933423" cy="1169551"/>
          </a:xfrm>
          <a:prstGeom prst="rect">
            <a:avLst/>
          </a:prstGeom>
          <a:noFill/>
        </p:spPr>
        <p:txBody>
          <a:bodyPr wrap="square" rtlCol="0">
            <a:spAutoFit/>
          </a:bodyPr>
          <a:lstStyle/>
          <a:p>
            <a:pPr algn="just"/>
            <a:r>
              <a:rPr lang="en-US" sz="1400" i="1" dirty="0">
                <a:latin typeface="Times New Roman" panose="02020603050405020304" pitchFamily="18" charset="0"/>
                <a:cs typeface="Times New Roman" panose="02020603050405020304" pitchFamily="18" charset="0"/>
              </a:rPr>
              <a:t>Pennsylvania Rapid Bridge Replacement Program (RBRP), </a:t>
            </a:r>
            <a:r>
              <a:rPr lang="en-US" sz="1400" i="1" dirty="0" err="1">
                <a:latin typeface="Times New Roman" panose="02020603050405020304" pitchFamily="18" charset="0"/>
                <a:cs typeface="Times New Roman" panose="02020603050405020304" pitchFamily="18" charset="0"/>
              </a:rPr>
              <a:t>Conwego</a:t>
            </a:r>
            <a:r>
              <a:rPr lang="en-US" sz="1400" i="1" dirty="0">
                <a:latin typeface="Times New Roman" panose="02020603050405020304" pitchFamily="18" charset="0"/>
                <a:cs typeface="Times New Roman" panose="02020603050405020304" pitchFamily="18" charset="0"/>
              </a:rPr>
              <a:t> Creek Bridge Before (top) and After (bottom); Creation of a modern regional tradition inspired by historic Pennsylvania Turnpike bridges (below) and other 1920s examples.</a:t>
            </a:r>
          </a:p>
        </p:txBody>
      </p:sp>
      <p:sp>
        <p:nvSpPr>
          <p:cNvPr id="14" name="Rectangle 13">
            <a:extLst>
              <a:ext uri="{FF2B5EF4-FFF2-40B4-BE49-F238E27FC236}">
                <a16:creationId xmlns:a16="http://schemas.microsoft.com/office/drawing/2014/main" id="{025F26F7-DC74-4326-B7B3-E99B901D2262}"/>
              </a:ext>
            </a:extLst>
          </p:cNvPr>
          <p:cNvSpPr/>
          <p:nvPr/>
        </p:nvSpPr>
        <p:spPr>
          <a:xfrm>
            <a:off x="838199" y="914401"/>
            <a:ext cx="3972477" cy="381000"/>
          </a:xfrm>
          <a:prstGeom prst="rect">
            <a:avLst/>
          </a:prstGeom>
        </p:spPr>
        <p:txBody>
          <a:bodyPr wrap="none" lIns="0" tIns="0" rIns="0" bIns="0" anchor="ctr">
            <a:noAutofit/>
          </a:bodyPr>
          <a:lstStyle/>
          <a:p>
            <a:pPr marL="12700">
              <a:lnSpc>
                <a:spcPct val="100000"/>
              </a:lnSpc>
              <a:spcBef>
                <a:spcPts val="605"/>
              </a:spcBef>
            </a:pPr>
            <a:r>
              <a:rPr lang="en-US" sz="2000" spc="-5" dirty="0">
                <a:solidFill>
                  <a:srgbClr val="38445E"/>
                </a:solidFill>
                <a:latin typeface="Tahoma"/>
                <a:cs typeface="Tahoma"/>
              </a:rPr>
              <a:t>Regional</a:t>
            </a:r>
            <a:endParaRPr lang="en-US" sz="2000" dirty="0">
              <a:latin typeface="Tahoma"/>
              <a:cs typeface="Tahoma"/>
            </a:endParaRPr>
          </a:p>
        </p:txBody>
      </p:sp>
      <p:grpSp>
        <p:nvGrpSpPr>
          <p:cNvPr id="2" name="Group 1">
            <a:extLst>
              <a:ext uri="{FF2B5EF4-FFF2-40B4-BE49-F238E27FC236}">
                <a16:creationId xmlns:a16="http://schemas.microsoft.com/office/drawing/2014/main" id="{3282CDE4-3F4C-4D2C-9F01-1BF4C8014357}"/>
              </a:ext>
            </a:extLst>
          </p:cNvPr>
          <p:cNvGrpSpPr/>
          <p:nvPr/>
        </p:nvGrpSpPr>
        <p:grpSpPr>
          <a:xfrm>
            <a:off x="858590" y="2057400"/>
            <a:ext cx="3952086" cy="2286000"/>
            <a:chOff x="858590" y="2057400"/>
            <a:chExt cx="3952086" cy="2286000"/>
          </a:xfrm>
        </p:grpSpPr>
        <p:pic>
          <p:nvPicPr>
            <p:cNvPr id="23" name="Picture 22">
              <a:extLst>
                <a:ext uri="{FF2B5EF4-FFF2-40B4-BE49-F238E27FC236}">
                  <a16:creationId xmlns:a16="http://schemas.microsoft.com/office/drawing/2014/main" id="{432D55F8-5E9B-404C-A4DA-4DBE6C17D99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58590" y="2057400"/>
              <a:ext cx="3933423" cy="2286000"/>
            </a:xfrm>
            <a:prstGeom prst="rect">
              <a:avLst/>
            </a:prstGeom>
            <a:ln>
              <a:solidFill>
                <a:srgbClr val="000000"/>
              </a:solidFill>
            </a:ln>
          </p:spPr>
        </p:pic>
        <p:sp>
          <p:nvSpPr>
            <p:cNvPr id="11" name="TextBox 10">
              <a:extLst>
                <a:ext uri="{FF2B5EF4-FFF2-40B4-BE49-F238E27FC236}">
                  <a16:creationId xmlns:a16="http://schemas.microsoft.com/office/drawing/2014/main" id="{C6F2BF54-8ADA-42E8-82D2-030249D12E36}"/>
                </a:ext>
              </a:extLst>
            </p:cNvPr>
            <p:cNvSpPr txBox="1"/>
            <p:nvPr/>
          </p:nvSpPr>
          <p:spPr>
            <a:xfrm>
              <a:off x="1686285" y="4024747"/>
              <a:ext cx="3124391" cy="276999"/>
            </a:xfrm>
            <a:prstGeom prst="rect">
              <a:avLst/>
            </a:prstGeom>
            <a:no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(Plenary Group | Walsh Group | Granite | HDR)</a:t>
              </a:r>
            </a:p>
          </p:txBody>
        </p:sp>
      </p:grpSp>
      <p:grpSp>
        <p:nvGrpSpPr>
          <p:cNvPr id="3" name="Group 2">
            <a:extLst>
              <a:ext uri="{FF2B5EF4-FFF2-40B4-BE49-F238E27FC236}">
                <a16:creationId xmlns:a16="http://schemas.microsoft.com/office/drawing/2014/main" id="{01A3640A-C81F-469D-8A67-14CEFA44903D}"/>
              </a:ext>
            </a:extLst>
          </p:cNvPr>
          <p:cNvGrpSpPr/>
          <p:nvPr/>
        </p:nvGrpSpPr>
        <p:grpSpPr>
          <a:xfrm>
            <a:off x="857725" y="4765720"/>
            <a:ext cx="3933423" cy="2286000"/>
            <a:chOff x="857725" y="4765720"/>
            <a:chExt cx="3933423" cy="2286000"/>
          </a:xfrm>
        </p:grpSpPr>
        <p:pic>
          <p:nvPicPr>
            <p:cNvPr id="25" name="Picture 24">
              <a:extLst>
                <a:ext uri="{FF2B5EF4-FFF2-40B4-BE49-F238E27FC236}">
                  <a16:creationId xmlns:a16="http://schemas.microsoft.com/office/drawing/2014/main" id="{D7F76696-76DB-430C-97EE-1B9C654A11C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57725" y="4765720"/>
              <a:ext cx="3933423" cy="2286000"/>
            </a:xfrm>
            <a:prstGeom prst="rect">
              <a:avLst/>
            </a:prstGeom>
            <a:ln>
              <a:solidFill>
                <a:srgbClr val="000000"/>
              </a:solidFill>
            </a:ln>
          </p:spPr>
        </p:pic>
        <p:sp>
          <p:nvSpPr>
            <p:cNvPr id="12" name="TextBox 11">
              <a:extLst>
                <a:ext uri="{FF2B5EF4-FFF2-40B4-BE49-F238E27FC236}">
                  <a16:creationId xmlns:a16="http://schemas.microsoft.com/office/drawing/2014/main" id="{B886B0D0-D41A-49D3-AA08-6A58BA15BABE}"/>
                </a:ext>
              </a:extLst>
            </p:cNvPr>
            <p:cNvSpPr txBox="1"/>
            <p:nvPr/>
          </p:nvSpPr>
          <p:spPr>
            <a:xfrm>
              <a:off x="857725" y="6725064"/>
              <a:ext cx="3124391" cy="276999"/>
            </a:xfrm>
            <a:prstGeom prst="rect">
              <a:avLst/>
            </a:prstGeom>
            <a:no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(Plenary Group | Walsh Group | Granite | HDR)</a:t>
              </a:r>
            </a:p>
          </p:txBody>
        </p:sp>
      </p:grpSp>
      <p:sp>
        <p:nvSpPr>
          <p:cNvPr id="16" name="TextBox 15">
            <a:extLst>
              <a:ext uri="{FF2B5EF4-FFF2-40B4-BE49-F238E27FC236}">
                <a16:creationId xmlns:a16="http://schemas.microsoft.com/office/drawing/2014/main" id="{7FF73FDD-9F1D-4724-98E2-04EB05691FC0}"/>
              </a:ext>
            </a:extLst>
          </p:cNvPr>
          <p:cNvSpPr txBox="1"/>
          <p:nvPr/>
        </p:nvSpPr>
        <p:spPr>
          <a:xfrm>
            <a:off x="7636509" y="6184403"/>
            <a:ext cx="1583691" cy="285984"/>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(Library of Congress)</a:t>
            </a:r>
          </a:p>
        </p:txBody>
      </p:sp>
      <p:grpSp>
        <p:nvGrpSpPr>
          <p:cNvPr id="19" name="Group 18">
            <a:extLst>
              <a:ext uri="{FF2B5EF4-FFF2-40B4-BE49-F238E27FC236}">
                <a16:creationId xmlns:a16="http://schemas.microsoft.com/office/drawing/2014/main" id="{D0EE2121-9280-41C2-B846-0166494C52DF}"/>
              </a:ext>
            </a:extLst>
          </p:cNvPr>
          <p:cNvGrpSpPr/>
          <p:nvPr/>
        </p:nvGrpSpPr>
        <p:grpSpPr>
          <a:xfrm>
            <a:off x="897931" y="7471432"/>
            <a:ext cx="8273796" cy="212073"/>
            <a:chOff x="896111" y="7106107"/>
            <a:chExt cx="8273796" cy="212073"/>
          </a:xfrm>
        </p:grpSpPr>
        <p:sp>
          <p:nvSpPr>
            <p:cNvPr id="21" name="object 3">
              <a:extLst>
                <a:ext uri="{FF2B5EF4-FFF2-40B4-BE49-F238E27FC236}">
                  <a16:creationId xmlns:a16="http://schemas.microsoft.com/office/drawing/2014/main" id="{39E41FA0-998E-4BC5-BDC8-34701F0653AC}"/>
                </a:ext>
              </a:extLst>
            </p:cNvPr>
            <p:cNvSpPr txBox="1"/>
            <p:nvPr/>
          </p:nvSpPr>
          <p:spPr>
            <a:xfrm>
              <a:off x="901700" y="7111072"/>
              <a:ext cx="2449280"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 2 </a:t>
              </a:r>
              <a:r>
                <a:rPr sz="1250" i="1" spc="-20" dirty="0">
                  <a:latin typeface="Tahoma"/>
                  <a:cs typeface="Tahoma"/>
                </a:rPr>
                <a:t>\</a:t>
              </a:r>
              <a:r>
                <a:rPr sz="1250" i="1" spc="-35" dirty="0">
                  <a:latin typeface="Tahoma"/>
                  <a:cs typeface="Tahoma"/>
                </a:rPr>
                <a:t> </a:t>
              </a:r>
              <a:r>
                <a:rPr lang="en-US" sz="1250" i="1" spc="-30" dirty="0">
                  <a:latin typeface="Tahoma"/>
                  <a:cs typeface="Tahoma"/>
                </a:rPr>
                <a:t>Approaches to CSD/S</a:t>
              </a:r>
              <a:endParaRPr sz="1250" dirty="0">
                <a:latin typeface="Tahoma"/>
                <a:cs typeface="Tahoma"/>
              </a:endParaRPr>
            </a:p>
          </p:txBody>
        </p:sp>
        <p:sp>
          <p:nvSpPr>
            <p:cNvPr id="24" name="object 4">
              <a:extLst>
                <a:ext uri="{FF2B5EF4-FFF2-40B4-BE49-F238E27FC236}">
                  <a16:creationId xmlns:a16="http://schemas.microsoft.com/office/drawing/2014/main" id="{20E43333-9021-425D-AD0C-894F72464A70}"/>
                </a:ext>
              </a:extLst>
            </p:cNvPr>
            <p:cNvSpPr txBox="1"/>
            <p:nvPr/>
          </p:nvSpPr>
          <p:spPr>
            <a:xfrm>
              <a:off x="8825807" y="7111072"/>
              <a:ext cx="344100"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2</a:t>
              </a:r>
              <a:r>
                <a:rPr sz="1250" i="1" spc="-25" dirty="0">
                  <a:latin typeface="Tahoma"/>
                  <a:cs typeface="Tahoma"/>
                </a:rPr>
                <a:t>-</a:t>
              </a:r>
              <a:r>
                <a:rPr lang="en-US" sz="1250" i="1" spc="-30" dirty="0">
                  <a:latin typeface="Tahoma"/>
                  <a:cs typeface="Tahoma"/>
                </a:rPr>
                <a:t>15</a:t>
              </a:r>
              <a:endParaRPr sz="1250" dirty="0">
                <a:latin typeface="Tahoma"/>
                <a:cs typeface="Tahoma"/>
              </a:endParaRPr>
            </a:p>
          </p:txBody>
        </p:sp>
        <p:sp>
          <p:nvSpPr>
            <p:cNvPr id="26" name="object 5">
              <a:extLst>
                <a:ext uri="{FF2B5EF4-FFF2-40B4-BE49-F238E27FC236}">
                  <a16:creationId xmlns:a16="http://schemas.microsoft.com/office/drawing/2014/main" id="{B5EC82B3-A9FB-49F8-923C-D7269DD6AC3D}"/>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graphicFrame>
        <p:nvGraphicFramePr>
          <p:cNvPr id="17" name="Table 16">
            <a:extLst>
              <a:ext uri="{FF2B5EF4-FFF2-40B4-BE49-F238E27FC236}">
                <a16:creationId xmlns:a16="http://schemas.microsoft.com/office/drawing/2014/main" id="{42E3329E-D0F3-4167-992A-5D102C78E2A9}"/>
              </a:ext>
            </a:extLst>
          </p:cNvPr>
          <p:cNvGraphicFramePr>
            <a:graphicFrameLocks noGrp="1"/>
          </p:cNvGraphicFramePr>
          <p:nvPr>
            <p:extLst>
              <p:ext uri="{D42A27DB-BD31-4B8C-83A1-F6EECF244321}">
                <p14:modId xmlns:p14="http://schemas.microsoft.com/office/powerpoint/2010/main" val="913059443"/>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784025870"/>
                  </a:ext>
                </a:extLst>
              </a:tr>
            </a:tbl>
          </a:graphicData>
        </a:graphic>
      </p:graphicFrame>
    </p:spTree>
    <p:extLst>
      <p:ext uri="{BB962C8B-B14F-4D97-AF65-F5344CB8AC3E}">
        <p14:creationId xmlns:p14="http://schemas.microsoft.com/office/powerpoint/2010/main" val="20312737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3A4D610-D932-4B8E-94FC-3375285DD6DA}"/>
              </a:ext>
            </a:extLst>
          </p:cNvPr>
          <p:cNvSpPr txBox="1"/>
          <p:nvPr/>
        </p:nvSpPr>
        <p:spPr>
          <a:xfrm>
            <a:off x="859544" y="2057400"/>
            <a:ext cx="4169655" cy="4154984"/>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Replica using modern technology</a:t>
            </a:r>
          </a:p>
          <a:p>
            <a:pPr marL="285750" indent="-285750">
              <a:buFont typeface="Arial" panose="020B0604020202020204" pitchFamily="34" charset="0"/>
              <a:buChar char="•"/>
            </a:pPr>
            <a:endParaRPr lang="en-US" sz="22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New differentiated from the old</a:t>
            </a:r>
          </a:p>
          <a:p>
            <a:pPr marL="285750" indent="-285750">
              <a:buFont typeface="Arial" panose="020B0604020202020204" pitchFamily="34" charset="0"/>
              <a:buChar char="•"/>
            </a:pPr>
            <a:endParaRPr lang="en-US" sz="22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Compatible</a:t>
            </a:r>
          </a:p>
          <a:p>
            <a:pPr marL="285750" indent="-285750">
              <a:buFont typeface="Arial" panose="020B0604020202020204" pitchFamily="34" charset="0"/>
              <a:buChar char="•"/>
            </a:pPr>
            <a:endParaRPr lang="en-US" sz="22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Bridge integral to historic landscape or district</a:t>
            </a:r>
          </a:p>
          <a:p>
            <a:pPr marL="285750" indent="-285750">
              <a:buFont typeface="Arial" panose="020B0604020202020204" pitchFamily="34" charset="0"/>
              <a:buChar char="•"/>
            </a:pPr>
            <a:endParaRPr lang="en-US" sz="22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Use of engineering design exceptions</a:t>
            </a:r>
          </a:p>
        </p:txBody>
      </p:sp>
      <p:sp>
        <p:nvSpPr>
          <p:cNvPr id="13" name="Rectangle 12">
            <a:extLst>
              <a:ext uri="{FF2B5EF4-FFF2-40B4-BE49-F238E27FC236}">
                <a16:creationId xmlns:a16="http://schemas.microsoft.com/office/drawing/2014/main" id="{7413CB60-85A8-4D2F-9068-5A0A9EB98E93}"/>
              </a:ext>
            </a:extLst>
          </p:cNvPr>
          <p:cNvSpPr/>
          <p:nvPr/>
        </p:nvSpPr>
        <p:spPr>
          <a:xfrm>
            <a:off x="838199" y="914401"/>
            <a:ext cx="3972477" cy="381000"/>
          </a:xfrm>
          <a:prstGeom prst="rect">
            <a:avLst/>
          </a:prstGeom>
        </p:spPr>
        <p:txBody>
          <a:bodyPr wrap="none" lIns="0" tIns="0" rIns="0" bIns="0" anchor="ctr">
            <a:noAutofit/>
          </a:bodyPr>
          <a:lstStyle/>
          <a:p>
            <a:pPr marL="12700">
              <a:lnSpc>
                <a:spcPct val="100000"/>
              </a:lnSpc>
              <a:spcBef>
                <a:spcPts val="605"/>
              </a:spcBef>
            </a:pPr>
            <a:r>
              <a:rPr lang="en-US" sz="2000" spc="-5" dirty="0">
                <a:solidFill>
                  <a:srgbClr val="38445E"/>
                </a:solidFill>
                <a:latin typeface="Tahoma"/>
                <a:cs typeface="Tahoma"/>
              </a:rPr>
              <a:t>Replication</a:t>
            </a:r>
            <a:endParaRPr lang="en-US" sz="2000" dirty="0">
              <a:latin typeface="Tahoma"/>
              <a:cs typeface="Tahoma"/>
            </a:endParaRPr>
          </a:p>
        </p:txBody>
      </p:sp>
      <p:grpSp>
        <p:nvGrpSpPr>
          <p:cNvPr id="14" name="Group 13">
            <a:extLst>
              <a:ext uri="{FF2B5EF4-FFF2-40B4-BE49-F238E27FC236}">
                <a16:creationId xmlns:a16="http://schemas.microsoft.com/office/drawing/2014/main" id="{DA8890D9-A4C0-4095-AACC-C2DA217D11F7}"/>
              </a:ext>
            </a:extLst>
          </p:cNvPr>
          <p:cNvGrpSpPr/>
          <p:nvPr/>
        </p:nvGrpSpPr>
        <p:grpSpPr>
          <a:xfrm>
            <a:off x="893000" y="7467600"/>
            <a:ext cx="8272401" cy="212073"/>
            <a:chOff x="896111" y="7106107"/>
            <a:chExt cx="8272401" cy="212073"/>
          </a:xfrm>
        </p:grpSpPr>
        <p:sp>
          <p:nvSpPr>
            <p:cNvPr id="15" name="object 3">
              <a:extLst>
                <a:ext uri="{FF2B5EF4-FFF2-40B4-BE49-F238E27FC236}">
                  <a16:creationId xmlns:a16="http://schemas.microsoft.com/office/drawing/2014/main" id="{9C3A674F-2081-411B-A2B1-D8701B3DC19D}"/>
                </a:ext>
              </a:extLst>
            </p:cNvPr>
            <p:cNvSpPr txBox="1"/>
            <p:nvPr/>
          </p:nvSpPr>
          <p:spPr>
            <a:xfrm>
              <a:off x="901699" y="7111072"/>
              <a:ext cx="396811"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2</a:t>
              </a:r>
              <a:r>
                <a:rPr sz="1250" i="1" spc="-25" dirty="0">
                  <a:latin typeface="Tahoma"/>
                  <a:cs typeface="Tahoma"/>
                </a:rPr>
                <a:t>-</a:t>
              </a:r>
              <a:r>
                <a:rPr lang="en-US" sz="1250" i="1" spc="-25" dirty="0">
                  <a:latin typeface="Tahoma"/>
                  <a:cs typeface="Tahoma"/>
                </a:rPr>
                <a:t>1</a:t>
              </a:r>
              <a:r>
                <a:rPr sz="1250" i="1" spc="-30" dirty="0">
                  <a:latin typeface="Tahoma"/>
                  <a:cs typeface="Tahoma"/>
                </a:rPr>
                <a:t>6</a:t>
              </a:r>
              <a:endParaRPr sz="1250" dirty="0">
                <a:latin typeface="Tahoma"/>
                <a:cs typeface="Tahoma"/>
              </a:endParaRPr>
            </a:p>
          </p:txBody>
        </p:sp>
        <p:sp>
          <p:nvSpPr>
            <p:cNvPr id="16" name="object 4">
              <a:extLst>
                <a:ext uri="{FF2B5EF4-FFF2-40B4-BE49-F238E27FC236}">
                  <a16:creationId xmlns:a16="http://schemas.microsoft.com/office/drawing/2014/main" id="{A92806BC-D8EC-4D11-8A2A-4937BFD8A036}"/>
                </a:ext>
              </a:extLst>
            </p:cNvPr>
            <p:cNvSpPr txBox="1"/>
            <p:nvPr/>
          </p:nvSpPr>
          <p:spPr>
            <a:xfrm>
              <a:off x="6861112" y="7111072"/>
              <a:ext cx="2307400"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 2 </a:t>
              </a:r>
              <a:r>
                <a:rPr sz="1250" i="1" spc="-20" dirty="0">
                  <a:latin typeface="Tahoma"/>
                  <a:cs typeface="Tahoma"/>
                </a:rPr>
                <a:t>\</a:t>
              </a:r>
              <a:r>
                <a:rPr sz="1250" i="1" spc="-35" dirty="0">
                  <a:latin typeface="Tahoma"/>
                  <a:cs typeface="Tahoma"/>
                </a:rPr>
                <a:t> </a:t>
              </a:r>
              <a:r>
                <a:rPr lang="en-US" sz="1250" i="1" spc="-30" dirty="0">
                  <a:latin typeface="Tahoma"/>
                  <a:cs typeface="Tahoma"/>
                </a:rPr>
                <a:t>Approaches to CSD/S</a:t>
              </a:r>
              <a:endParaRPr sz="1250" dirty="0">
                <a:latin typeface="Tahoma"/>
                <a:cs typeface="Tahoma"/>
              </a:endParaRPr>
            </a:p>
          </p:txBody>
        </p:sp>
        <p:sp>
          <p:nvSpPr>
            <p:cNvPr id="17" name="object 5">
              <a:extLst>
                <a:ext uri="{FF2B5EF4-FFF2-40B4-BE49-F238E27FC236}">
                  <a16:creationId xmlns:a16="http://schemas.microsoft.com/office/drawing/2014/main" id="{EC9A4331-E246-431A-B3DF-C789D0FCCDC5}"/>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grpSp>
        <p:nvGrpSpPr>
          <p:cNvPr id="3" name="Group 2">
            <a:extLst>
              <a:ext uri="{FF2B5EF4-FFF2-40B4-BE49-F238E27FC236}">
                <a16:creationId xmlns:a16="http://schemas.microsoft.com/office/drawing/2014/main" id="{EE299B8F-014F-43CE-B313-03ED966FBBBF}"/>
              </a:ext>
            </a:extLst>
          </p:cNvPr>
          <p:cNvGrpSpPr/>
          <p:nvPr/>
        </p:nvGrpSpPr>
        <p:grpSpPr>
          <a:xfrm>
            <a:off x="5244684" y="2156548"/>
            <a:ext cx="3929787" cy="3279577"/>
            <a:chOff x="5290414" y="2864434"/>
            <a:chExt cx="3929787" cy="3279577"/>
          </a:xfrm>
        </p:grpSpPr>
        <p:grpSp>
          <p:nvGrpSpPr>
            <p:cNvPr id="2" name="Group 1">
              <a:extLst>
                <a:ext uri="{FF2B5EF4-FFF2-40B4-BE49-F238E27FC236}">
                  <a16:creationId xmlns:a16="http://schemas.microsoft.com/office/drawing/2014/main" id="{732191F8-2784-465B-9C5A-4A2AA681740B}"/>
                </a:ext>
              </a:extLst>
            </p:cNvPr>
            <p:cNvGrpSpPr/>
            <p:nvPr/>
          </p:nvGrpSpPr>
          <p:grpSpPr>
            <a:xfrm>
              <a:off x="5290414" y="2864434"/>
              <a:ext cx="3929786" cy="3279577"/>
              <a:chOff x="859544" y="2098477"/>
              <a:chExt cx="3929786" cy="3279577"/>
            </a:xfrm>
          </p:grpSpPr>
          <p:pic>
            <p:nvPicPr>
              <p:cNvPr id="11" name="Picture 10">
                <a:extLst>
                  <a:ext uri="{FF2B5EF4-FFF2-40B4-BE49-F238E27FC236}">
                    <a16:creationId xmlns:a16="http://schemas.microsoft.com/office/drawing/2014/main" id="{58562992-FE0B-4438-B8FB-A9DFBEFE3F6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59544" y="2098477"/>
                <a:ext cx="3929786" cy="2971800"/>
              </a:xfrm>
              <a:prstGeom prst="rect">
                <a:avLst/>
              </a:prstGeom>
              <a:ln>
                <a:solidFill>
                  <a:srgbClr val="000000"/>
                </a:solidFill>
              </a:ln>
            </p:spPr>
          </p:pic>
          <p:sp>
            <p:nvSpPr>
              <p:cNvPr id="12" name="TextBox 11">
                <a:extLst>
                  <a:ext uri="{FF2B5EF4-FFF2-40B4-BE49-F238E27FC236}">
                    <a16:creationId xmlns:a16="http://schemas.microsoft.com/office/drawing/2014/main" id="{907153B1-1E07-4FF6-944F-F3D91290E6CB}"/>
                  </a:ext>
                </a:extLst>
              </p:cNvPr>
              <p:cNvSpPr txBox="1"/>
              <p:nvPr/>
            </p:nvSpPr>
            <p:spPr>
              <a:xfrm>
                <a:off x="1161161" y="5070277"/>
                <a:ext cx="3326552" cy="307777"/>
              </a:xfrm>
              <a:prstGeom prst="rect">
                <a:avLst/>
              </a:prstGeom>
              <a:noFill/>
            </p:spPr>
            <p:txBody>
              <a:bodyPr wrap="none" rtlCol="0">
                <a:spAutoFit/>
              </a:bodyPr>
              <a:lstStyle/>
              <a:p>
                <a:r>
                  <a:rPr lang="en-US" sz="1400" i="1" dirty="0">
                    <a:latin typeface="Times New Roman" panose="02020603050405020304" pitchFamily="18" charset="0"/>
                    <a:cs typeface="Times New Roman" panose="02020603050405020304" pitchFamily="18" charset="0"/>
                  </a:rPr>
                  <a:t>Hope Road Bridge, Blairstown, New Jersey</a:t>
                </a:r>
              </a:p>
            </p:txBody>
          </p:sp>
        </p:grpSp>
        <p:sp>
          <p:nvSpPr>
            <p:cNvPr id="18" name="TextBox 17">
              <a:extLst>
                <a:ext uri="{FF2B5EF4-FFF2-40B4-BE49-F238E27FC236}">
                  <a16:creationId xmlns:a16="http://schemas.microsoft.com/office/drawing/2014/main" id="{3CF1A029-FEE1-4FE2-A078-A2FF27B3FAA3}"/>
                </a:ext>
              </a:extLst>
            </p:cNvPr>
            <p:cNvSpPr txBox="1"/>
            <p:nvPr/>
          </p:nvSpPr>
          <p:spPr>
            <a:xfrm>
              <a:off x="7543801" y="5555214"/>
              <a:ext cx="1676400" cy="276999"/>
            </a:xfrm>
            <a:prstGeom prst="rect">
              <a:avLst/>
            </a:prstGeom>
            <a:no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(Wikimedia Commons)</a:t>
              </a:r>
            </a:p>
          </p:txBody>
        </p:sp>
      </p:grpSp>
      <p:graphicFrame>
        <p:nvGraphicFramePr>
          <p:cNvPr id="19" name="Table 18">
            <a:extLst>
              <a:ext uri="{FF2B5EF4-FFF2-40B4-BE49-F238E27FC236}">
                <a16:creationId xmlns:a16="http://schemas.microsoft.com/office/drawing/2014/main" id="{642A46BA-E8EB-4870-AA8E-709E6B444AD2}"/>
              </a:ext>
            </a:extLst>
          </p:cNvPr>
          <p:cNvGraphicFramePr>
            <a:graphicFrameLocks noGrp="1"/>
          </p:cNvGraphicFramePr>
          <p:nvPr>
            <p:extLst>
              <p:ext uri="{D42A27DB-BD31-4B8C-83A1-F6EECF244321}">
                <p14:modId xmlns:p14="http://schemas.microsoft.com/office/powerpoint/2010/main" val="913059443"/>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784025870"/>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3312AAD-EC0A-4795-A11E-94CACE136B1C}"/>
              </a:ext>
            </a:extLst>
          </p:cNvPr>
          <p:cNvSpPr txBox="1"/>
          <p:nvPr/>
        </p:nvSpPr>
        <p:spPr>
          <a:xfrm>
            <a:off x="5562600" y="6877723"/>
            <a:ext cx="3750284" cy="523220"/>
          </a:xfrm>
          <a:prstGeom prst="rect">
            <a:avLst/>
          </a:prstGeom>
          <a:noFill/>
        </p:spPr>
        <p:txBody>
          <a:bodyPr wrap="square" rtlCol="0">
            <a:spAutoFit/>
          </a:bodyPr>
          <a:lstStyle/>
          <a:p>
            <a:r>
              <a:rPr lang="en-US" sz="1400" i="1" dirty="0">
                <a:latin typeface="Times New Roman" panose="02020603050405020304" pitchFamily="18" charset="0"/>
                <a:cs typeface="Times New Roman" panose="02020603050405020304" pitchFamily="18" charset="0"/>
              </a:rPr>
              <a:t>Cedar Bridge HAER Drawings (top) and replacement (bottom), Madison County, Iowa</a:t>
            </a:r>
          </a:p>
        </p:txBody>
      </p:sp>
      <p:sp>
        <p:nvSpPr>
          <p:cNvPr id="20" name="TextBox 19">
            <a:extLst>
              <a:ext uri="{FF2B5EF4-FFF2-40B4-BE49-F238E27FC236}">
                <a16:creationId xmlns:a16="http://schemas.microsoft.com/office/drawing/2014/main" id="{36B6786E-CA1C-4F61-8C1C-AC4119A61C11}"/>
              </a:ext>
            </a:extLst>
          </p:cNvPr>
          <p:cNvSpPr txBox="1"/>
          <p:nvPr/>
        </p:nvSpPr>
        <p:spPr>
          <a:xfrm>
            <a:off x="949461" y="6885169"/>
            <a:ext cx="3778186" cy="523447"/>
          </a:xfrm>
          <a:prstGeom prst="rect">
            <a:avLst/>
          </a:prstGeom>
          <a:noFill/>
        </p:spPr>
        <p:txBody>
          <a:bodyPr wrap="square" rtlCol="0">
            <a:spAutoFit/>
          </a:bodyPr>
          <a:lstStyle/>
          <a:p>
            <a:r>
              <a:rPr lang="en-US" sz="1400" i="1" dirty="0">
                <a:latin typeface="Times New Roman" panose="02020603050405020304" pitchFamily="18" charset="0"/>
                <a:cs typeface="Times New Roman" panose="02020603050405020304" pitchFamily="18" charset="0"/>
              </a:rPr>
              <a:t>Rosedale Road Bridge Before (top) and After (bottom) Replacement , Princeton, New Jersey</a:t>
            </a:r>
          </a:p>
        </p:txBody>
      </p:sp>
      <p:sp>
        <p:nvSpPr>
          <p:cNvPr id="12" name="Rectangle 11">
            <a:extLst>
              <a:ext uri="{FF2B5EF4-FFF2-40B4-BE49-F238E27FC236}">
                <a16:creationId xmlns:a16="http://schemas.microsoft.com/office/drawing/2014/main" id="{7B6F7D3B-B79E-42A8-B840-A90907A24548}"/>
              </a:ext>
            </a:extLst>
          </p:cNvPr>
          <p:cNvSpPr/>
          <p:nvPr/>
        </p:nvSpPr>
        <p:spPr>
          <a:xfrm>
            <a:off x="838199" y="914401"/>
            <a:ext cx="3972477" cy="381000"/>
          </a:xfrm>
          <a:prstGeom prst="rect">
            <a:avLst/>
          </a:prstGeom>
        </p:spPr>
        <p:txBody>
          <a:bodyPr wrap="none" lIns="0" tIns="0" rIns="0" bIns="0" anchor="ctr">
            <a:noAutofit/>
          </a:bodyPr>
          <a:lstStyle/>
          <a:p>
            <a:pPr marL="12700">
              <a:lnSpc>
                <a:spcPct val="100000"/>
              </a:lnSpc>
              <a:spcBef>
                <a:spcPts val="605"/>
              </a:spcBef>
            </a:pPr>
            <a:r>
              <a:rPr lang="en-US" sz="2000" spc="-5" dirty="0">
                <a:solidFill>
                  <a:srgbClr val="38445E"/>
                </a:solidFill>
                <a:latin typeface="Tahoma"/>
                <a:cs typeface="Tahoma"/>
              </a:rPr>
              <a:t>Replication</a:t>
            </a:r>
            <a:endParaRPr lang="en-US" sz="2000" dirty="0">
              <a:latin typeface="Tahoma"/>
              <a:cs typeface="Tahoma"/>
            </a:endParaRPr>
          </a:p>
        </p:txBody>
      </p:sp>
      <p:grpSp>
        <p:nvGrpSpPr>
          <p:cNvPr id="2" name="Group 1">
            <a:extLst>
              <a:ext uri="{FF2B5EF4-FFF2-40B4-BE49-F238E27FC236}">
                <a16:creationId xmlns:a16="http://schemas.microsoft.com/office/drawing/2014/main" id="{78B050E8-5BBC-4787-8611-9C290BD17193}"/>
              </a:ext>
            </a:extLst>
          </p:cNvPr>
          <p:cNvGrpSpPr/>
          <p:nvPr/>
        </p:nvGrpSpPr>
        <p:grpSpPr>
          <a:xfrm>
            <a:off x="854924" y="2077553"/>
            <a:ext cx="3955752" cy="2305581"/>
            <a:chOff x="854924" y="2077553"/>
            <a:chExt cx="3955752" cy="2305581"/>
          </a:xfrm>
        </p:grpSpPr>
        <p:pic>
          <p:nvPicPr>
            <p:cNvPr id="19" name="Picture 18">
              <a:extLst>
                <a:ext uri="{FF2B5EF4-FFF2-40B4-BE49-F238E27FC236}">
                  <a16:creationId xmlns:a16="http://schemas.microsoft.com/office/drawing/2014/main" id="{C5DC3909-2061-4D19-92FD-4BA133518AC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54924" y="2077553"/>
              <a:ext cx="3945676" cy="2305581"/>
            </a:xfrm>
            <a:prstGeom prst="rect">
              <a:avLst/>
            </a:prstGeom>
            <a:ln>
              <a:solidFill>
                <a:schemeClr val="tx1"/>
              </a:solidFill>
            </a:ln>
          </p:spPr>
        </p:pic>
        <p:sp>
          <p:nvSpPr>
            <p:cNvPr id="22" name="TextBox 21">
              <a:extLst>
                <a:ext uri="{FF2B5EF4-FFF2-40B4-BE49-F238E27FC236}">
                  <a16:creationId xmlns:a16="http://schemas.microsoft.com/office/drawing/2014/main" id="{8BE2CD66-133F-4791-B774-B0995CA938F8}"/>
                </a:ext>
              </a:extLst>
            </p:cNvPr>
            <p:cNvSpPr txBox="1"/>
            <p:nvPr/>
          </p:nvSpPr>
          <p:spPr>
            <a:xfrm>
              <a:off x="2895600" y="4071078"/>
              <a:ext cx="1915076" cy="276999"/>
            </a:xfrm>
            <a:prstGeom prst="rect">
              <a:avLst/>
            </a:prstGeom>
            <a:no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(Courtesy of IH Engineers)</a:t>
              </a:r>
            </a:p>
          </p:txBody>
        </p:sp>
      </p:grpSp>
      <p:grpSp>
        <p:nvGrpSpPr>
          <p:cNvPr id="3" name="Group 2">
            <a:extLst>
              <a:ext uri="{FF2B5EF4-FFF2-40B4-BE49-F238E27FC236}">
                <a16:creationId xmlns:a16="http://schemas.microsoft.com/office/drawing/2014/main" id="{A229AEEF-180F-482F-9A78-EF4FA7DB1D7E}"/>
              </a:ext>
            </a:extLst>
          </p:cNvPr>
          <p:cNvGrpSpPr/>
          <p:nvPr/>
        </p:nvGrpSpPr>
        <p:grpSpPr>
          <a:xfrm>
            <a:off x="868540" y="4505485"/>
            <a:ext cx="3945765" cy="2305581"/>
            <a:chOff x="868540" y="4505485"/>
            <a:chExt cx="3945765" cy="2305581"/>
          </a:xfrm>
        </p:grpSpPr>
        <p:pic>
          <p:nvPicPr>
            <p:cNvPr id="17" name="Picture 16">
              <a:extLst>
                <a:ext uri="{FF2B5EF4-FFF2-40B4-BE49-F238E27FC236}">
                  <a16:creationId xmlns:a16="http://schemas.microsoft.com/office/drawing/2014/main" id="{F55E1416-B25E-4B7E-84F5-3F980EBFC77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68540" y="4505485"/>
              <a:ext cx="3945676" cy="2305581"/>
            </a:xfrm>
            <a:prstGeom prst="rect">
              <a:avLst/>
            </a:prstGeom>
            <a:ln>
              <a:solidFill>
                <a:schemeClr val="tx1"/>
              </a:solidFill>
            </a:ln>
          </p:spPr>
        </p:pic>
        <p:sp>
          <p:nvSpPr>
            <p:cNvPr id="23" name="TextBox 22">
              <a:extLst>
                <a:ext uri="{FF2B5EF4-FFF2-40B4-BE49-F238E27FC236}">
                  <a16:creationId xmlns:a16="http://schemas.microsoft.com/office/drawing/2014/main" id="{D089E283-1A6A-458C-8FBC-04323F5F7FAA}"/>
                </a:ext>
              </a:extLst>
            </p:cNvPr>
            <p:cNvSpPr txBox="1"/>
            <p:nvPr/>
          </p:nvSpPr>
          <p:spPr>
            <a:xfrm>
              <a:off x="2895600" y="6533888"/>
              <a:ext cx="1918705" cy="276999"/>
            </a:xfrm>
            <a:prstGeom prst="rect">
              <a:avLst/>
            </a:prstGeom>
            <a:no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(Courtesy of IH Engineers)</a:t>
              </a:r>
            </a:p>
          </p:txBody>
        </p:sp>
      </p:grpSp>
      <p:grpSp>
        <p:nvGrpSpPr>
          <p:cNvPr id="5" name="Group 4">
            <a:extLst>
              <a:ext uri="{FF2B5EF4-FFF2-40B4-BE49-F238E27FC236}">
                <a16:creationId xmlns:a16="http://schemas.microsoft.com/office/drawing/2014/main" id="{AE331C9F-180E-4C7D-9B51-AC810D411601}"/>
              </a:ext>
            </a:extLst>
          </p:cNvPr>
          <p:cNvGrpSpPr/>
          <p:nvPr/>
        </p:nvGrpSpPr>
        <p:grpSpPr>
          <a:xfrm>
            <a:off x="5229583" y="2077553"/>
            <a:ext cx="3991065" cy="2318461"/>
            <a:chOff x="5229583" y="2077553"/>
            <a:chExt cx="3991065" cy="2318461"/>
          </a:xfrm>
        </p:grpSpPr>
        <p:pic>
          <p:nvPicPr>
            <p:cNvPr id="10" name="Picture 9">
              <a:extLst>
                <a:ext uri="{FF2B5EF4-FFF2-40B4-BE49-F238E27FC236}">
                  <a16:creationId xmlns:a16="http://schemas.microsoft.com/office/drawing/2014/main" id="{B221D422-D520-4C00-94E6-0F26F07CC17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279714" y="2077553"/>
              <a:ext cx="3940934" cy="2318461"/>
            </a:xfrm>
            <a:prstGeom prst="rect">
              <a:avLst/>
            </a:prstGeom>
            <a:ln>
              <a:solidFill>
                <a:srgbClr val="000000"/>
              </a:solidFill>
            </a:ln>
          </p:spPr>
        </p:pic>
        <p:sp>
          <p:nvSpPr>
            <p:cNvPr id="24" name="TextBox 23">
              <a:extLst>
                <a:ext uri="{FF2B5EF4-FFF2-40B4-BE49-F238E27FC236}">
                  <a16:creationId xmlns:a16="http://schemas.microsoft.com/office/drawing/2014/main" id="{70B62116-0341-4E52-A12A-402163E9CAE8}"/>
                </a:ext>
              </a:extLst>
            </p:cNvPr>
            <p:cNvSpPr txBox="1"/>
            <p:nvPr/>
          </p:nvSpPr>
          <p:spPr>
            <a:xfrm>
              <a:off x="5229583" y="4085829"/>
              <a:ext cx="1762676"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(HAER IA-95)</a:t>
              </a:r>
            </a:p>
          </p:txBody>
        </p:sp>
      </p:grpSp>
      <p:grpSp>
        <p:nvGrpSpPr>
          <p:cNvPr id="26" name="Group 25">
            <a:extLst>
              <a:ext uri="{FF2B5EF4-FFF2-40B4-BE49-F238E27FC236}">
                <a16:creationId xmlns:a16="http://schemas.microsoft.com/office/drawing/2014/main" id="{2FEE2F9A-23DE-47D0-BD3B-9C5DF9AEA856}"/>
              </a:ext>
            </a:extLst>
          </p:cNvPr>
          <p:cNvGrpSpPr/>
          <p:nvPr/>
        </p:nvGrpSpPr>
        <p:grpSpPr>
          <a:xfrm>
            <a:off x="897931" y="7471432"/>
            <a:ext cx="8273796" cy="212073"/>
            <a:chOff x="896111" y="7106107"/>
            <a:chExt cx="8273796" cy="212073"/>
          </a:xfrm>
        </p:grpSpPr>
        <p:sp>
          <p:nvSpPr>
            <p:cNvPr id="27" name="object 3">
              <a:extLst>
                <a:ext uri="{FF2B5EF4-FFF2-40B4-BE49-F238E27FC236}">
                  <a16:creationId xmlns:a16="http://schemas.microsoft.com/office/drawing/2014/main" id="{1DC2E9BE-6129-4034-946F-48DB106DAF04}"/>
                </a:ext>
              </a:extLst>
            </p:cNvPr>
            <p:cNvSpPr txBox="1"/>
            <p:nvPr/>
          </p:nvSpPr>
          <p:spPr>
            <a:xfrm>
              <a:off x="901700" y="7111072"/>
              <a:ext cx="2601680"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 2 </a:t>
              </a:r>
              <a:r>
                <a:rPr sz="1250" i="1" spc="-20" dirty="0">
                  <a:latin typeface="Tahoma"/>
                  <a:cs typeface="Tahoma"/>
                </a:rPr>
                <a:t>\</a:t>
              </a:r>
              <a:r>
                <a:rPr sz="1250" i="1" spc="-35" dirty="0">
                  <a:latin typeface="Tahoma"/>
                  <a:cs typeface="Tahoma"/>
                </a:rPr>
                <a:t> </a:t>
              </a:r>
              <a:r>
                <a:rPr lang="en-US" sz="1250" i="1" spc="-30" dirty="0">
                  <a:latin typeface="Tahoma"/>
                  <a:cs typeface="Tahoma"/>
                </a:rPr>
                <a:t>Approaches to CSD/S</a:t>
              </a:r>
              <a:endParaRPr sz="1250" dirty="0">
                <a:latin typeface="Tahoma"/>
                <a:cs typeface="Tahoma"/>
              </a:endParaRPr>
            </a:p>
          </p:txBody>
        </p:sp>
        <p:sp>
          <p:nvSpPr>
            <p:cNvPr id="28" name="object 4">
              <a:extLst>
                <a:ext uri="{FF2B5EF4-FFF2-40B4-BE49-F238E27FC236}">
                  <a16:creationId xmlns:a16="http://schemas.microsoft.com/office/drawing/2014/main" id="{6EC2BFC6-B966-4E9F-AD2B-3BE7691DED75}"/>
                </a:ext>
              </a:extLst>
            </p:cNvPr>
            <p:cNvSpPr txBox="1"/>
            <p:nvPr/>
          </p:nvSpPr>
          <p:spPr>
            <a:xfrm>
              <a:off x="8825807" y="7111072"/>
              <a:ext cx="344100"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2</a:t>
              </a:r>
              <a:r>
                <a:rPr sz="1250" i="1" spc="-25" dirty="0">
                  <a:latin typeface="Tahoma"/>
                  <a:cs typeface="Tahoma"/>
                </a:rPr>
                <a:t>-</a:t>
              </a:r>
              <a:r>
                <a:rPr lang="en-US" sz="1250" i="1" spc="-30" dirty="0">
                  <a:latin typeface="Tahoma"/>
                  <a:cs typeface="Tahoma"/>
                </a:rPr>
                <a:t>17</a:t>
              </a:r>
              <a:endParaRPr sz="1250" dirty="0">
                <a:latin typeface="Tahoma"/>
                <a:cs typeface="Tahoma"/>
              </a:endParaRPr>
            </a:p>
          </p:txBody>
        </p:sp>
        <p:sp>
          <p:nvSpPr>
            <p:cNvPr id="29" name="object 5">
              <a:extLst>
                <a:ext uri="{FF2B5EF4-FFF2-40B4-BE49-F238E27FC236}">
                  <a16:creationId xmlns:a16="http://schemas.microsoft.com/office/drawing/2014/main" id="{8F055E7C-FB84-48E2-BFE3-8508AE19A7DA}"/>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graphicFrame>
        <p:nvGraphicFramePr>
          <p:cNvPr id="21" name="Table 20">
            <a:extLst>
              <a:ext uri="{FF2B5EF4-FFF2-40B4-BE49-F238E27FC236}">
                <a16:creationId xmlns:a16="http://schemas.microsoft.com/office/drawing/2014/main" id="{AF3F322B-B6DA-42AE-98C0-E9ADEC83CA42}"/>
              </a:ext>
            </a:extLst>
          </p:cNvPr>
          <p:cNvGraphicFramePr>
            <a:graphicFrameLocks noGrp="1"/>
          </p:cNvGraphicFramePr>
          <p:nvPr>
            <p:extLst>
              <p:ext uri="{D42A27DB-BD31-4B8C-83A1-F6EECF244321}">
                <p14:modId xmlns:p14="http://schemas.microsoft.com/office/powerpoint/2010/main" val="913059443"/>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784025870"/>
                  </a:ext>
                </a:extLst>
              </a:tr>
            </a:tbl>
          </a:graphicData>
        </a:graphic>
      </p:graphicFrame>
      <p:grpSp>
        <p:nvGrpSpPr>
          <p:cNvPr id="8" name="Group 7">
            <a:extLst>
              <a:ext uri="{FF2B5EF4-FFF2-40B4-BE49-F238E27FC236}">
                <a16:creationId xmlns:a16="http://schemas.microsoft.com/office/drawing/2014/main" id="{7294C8B8-B2A4-4745-BCFA-AB5CCC9067AC}"/>
              </a:ext>
            </a:extLst>
          </p:cNvPr>
          <p:cNvGrpSpPr/>
          <p:nvPr/>
        </p:nvGrpSpPr>
        <p:grpSpPr>
          <a:xfrm>
            <a:off x="5276897" y="4505486"/>
            <a:ext cx="3945676" cy="2332028"/>
            <a:chOff x="1522483" y="4553185"/>
            <a:chExt cx="3945676" cy="2332028"/>
          </a:xfrm>
        </p:grpSpPr>
        <p:pic>
          <p:nvPicPr>
            <p:cNvPr id="7" name="Picture 6">
              <a:extLst>
                <a:ext uri="{FF2B5EF4-FFF2-40B4-BE49-F238E27FC236}">
                  <a16:creationId xmlns:a16="http://schemas.microsoft.com/office/drawing/2014/main" id="{9AE5C031-8D08-4FEF-921A-7711211B333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33"/>
            <a:stretch/>
          </p:blipFill>
          <p:spPr>
            <a:xfrm>
              <a:off x="1522483" y="4553185"/>
              <a:ext cx="3945676" cy="2296784"/>
            </a:xfrm>
            <a:prstGeom prst="rect">
              <a:avLst/>
            </a:prstGeom>
            <a:ln>
              <a:solidFill>
                <a:schemeClr val="tx1"/>
              </a:solidFill>
            </a:ln>
          </p:spPr>
        </p:pic>
        <p:sp>
          <p:nvSpPr>
            <p:cNvPr id="30" name="TextBox 29">
              <a:extLst>
                <a:ext uri="{FF2B5EF4-FFF2-40B4-BE49-F238E27FC236}">
                  <a16:creationId xmlns:a16="http://schemas.microsoft.com/office/drawing/2014/main" id="{D516F2CF-6ACF-4413-B048-7690AAA12D42}"/>
                </a:ext>
              </a:extLst>
            </p:cNvPr>
            <p:cNvSpPr txBox="1"/>
            <p:nvPr/>
          </p:nvSpPr>
          <p:spPr>
            <a:xfrm>
              <a:off x="1528786" y="6423548"/>
              <a:ext cx="3829945" cy="461665"/>
            </a:xfrm>
            <a:prstGeom prst="rect">
              <a:avLst/>
            </a:prstGeom>
            <a:no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(Courtesy of Madison County Historic Preservation Commission)</a:t>
              </a:r>
            </a:p>
          </p:txBody>
        </p:sp>
      </p:grpSp>
    </p:spTree>
    <p:extLst>
      <p:ext uri="{BB962C8B-B14F-4D97-AF65-F5344CB8AC3E}">
        <p14:creationId xmlns:p14="http://schemas.microsoft.com/office/powerpoint/2010/main" val="35236573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E6F2044-7075-4155-BC24-5D3C31C4F38B}"/>
              </a:ext>
            </a:extLst>
          </p:cNvPr>
          <p:cNvSpPr txBox="1"/>
          <p:nvPr/>
        </p:nvSpPr>
        <p:spPr>
          <a:xfrm>
            <a:off x="838200" y="2057399"/>
            <a:ext cx="4190999" cy="5181601"/>
          </a:xfrm>
          <a:prstGeom prst="rect">
            <a:avLst/>
          </a:prstGeom>
          <a:noFill/>
        </p:spPr>
        <p:txBody>
          <a:bodyPr wrap="square" numCol="1" rtlCol="0">
            <a:noAutofit/>
          </a:bodyPr>
          <a:lstStyle/>
          <a:p>
            <a:pPr marL="285750" indent="-2857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Previous design at same location</a:t>
            </a:r>
          </a:p>
          <a:p>
            <a:pPr marL="285750" indent="-285750">
              <a:buFont typeface="Arial" panose="020B0604020202020204" pitchFamily="34" charset="0"/>
              <a:buChar char="•"/>
            </a:pPr>
            <a:endParaRPr lang="en-US" sz="22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Historical research</a:t>
            </a:r>
          </a:p>
          <a:p>
            <a:pPr marL="285750" indent="-285750">
              <a:buFont typeface="Arial" panose="020B0604020202020204" pitchFamily="34" charset="0"/>
              <a:buChar char="•"/>
            </a:pPr>
            <a:endParaRPr lang="en-US" sz="22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Value in previous design</a:t>
            </a:r>
          </a:p>
          <a:p>
            <a:pPr marL="285750" indent="-285750">
              <a:buFont typeface="Arial" panose="020B0604020202020204" pitchFamily="34" charset="0"/>
              <a:buChar char="•"/>
            </a:pPr>
            <a:endParaRPr lang="en-US" sz="22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Not exact replication</a:t>
            </a:r>
          </a:p>
          <a:p>
            <a:pPr marL="285750" indent="-285750">
              <a:buFont typeface="Arial" panose="020B0604020202020204" pitchFamily="34" charset="0"/>
              <a:buChar char="•"/>
            </a:pPr>
            <a:endParaRPr lang="en-US" sz="22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Use of engineering design exceptions</a:t>
            </a:r>
          </a:p>
          <a:p>
            <a:pPr marL="285750" indent="-285750">
              <a:buFont typeface="Arial" panose="020B0604020202020204" pitchFamily="34" charset="0"/>
              <a:buChar char="•"/>
            </a:pPr>
            <a:endParaRPr lang="en-US" sz="22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Public Input</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F27D5CA4-AF14-440A-A61E-956D9711A334}"/>
              </a:ext>
            </a:extLst>
          </p:cNvPr>
          <p:cNvSpPr txBox="1"/>
          <p:nvPr/>
        </p:nvSpPr>
        <p:spPr>
          <a:xfrm>
            <a:off x="3078634" y="6849648"/>
            <a:ext cx="2290563" cy="338554"/>
          </a:xfrm>
          <a:prstGeom prst="rect">
            <a:avLst/>
          </a:prstGeom>
          <a:noFill/>
        </p:spPr>
        <p:txBody>
          <a:bodyPr wrap="none" rtlCol="0">
            <a:spAutoFit/>
          </a:bodyPr>
          <a:lstStyle/>
          <a:p>
            <a:r>
              <a:rPr lang="en-US" sz="1600" i="1" dirty="0">
                <a:latin typeface="Times New Roman" panose="02020603050405020304" pitchFamily="18" charset="0"/>
                <a:cs typeface="Times New Roman" panose="02020603050405020304" pitchFamily="18" charset="0"/>
              </a:rPr>
              <a:t>Smith’s Bridge, Delaware</a:t>
            </a:r>
          </a:p>
        </p:txBody>
      </p:sp>
      <p:sp>
        <p:nvSpPr>
          <p:cNvPr id="21" name="Rectangle 20">
            <a:extLst>
              <a:ext uri="{FF2B5EF4-FFF2-40B4-BE49-F238E27FC236}">
                <a16:creationId xmlns:a16="http://schemas.microsoft.com/office/drawing/2014/main" id="{6F9CF650-35CD-4CF5-93CB-ADFAEF45D636}"/>
              </a:ext>
            </a:extLst>
          </p:cNvPr>
          <p:cNvSpPr/>
          <p:nvPr/>
        </p:nvSpPr>
        <p:spPr>
          <a:xfrm>
            <a:off x="838199" y="914401"/>
            <a:ext cx="3972477" cy="381000"/>
          </a:xfrm>
          <a:prstGeom prst="rect">
            <a:avLst/>
          </a:prstGeom>
        </p:spPr>
        <p:txBody>
          <a:bodyPr wrap="none" lIns="0" tIns="0" rIns="0" bIns="0" anchor="ctr">
            <a:noAutofit/>
          </a:bodyPr>
          <a:lstStyle/>
          <a:p>
            <a:pPr marL="12700">
              <a:lnSpc>
                <a:spcPct val="100000"/>
              </a:lnSpc>
              <a:spcBef>
                <a:spcPts val="605"/>
              </a:spcBef>
            </a:pPr>
            <a:r>
              <a:rPr lang="en-US" sz="2000" spc="-5" dirty="0">
                <a:solidFill>
                  <a:srgbClr val="38445E"/>
                </a:solidFill>
                <a:latin typeface="Tahoma"/>
                <a:cs typeface="Tahoma"/>
              </a:rPr>
              <a:t>Previous Bridge</a:t>
            </a:r>
            <a:endParaRPr lang="en-US" sz="2000" dirty="0">
              <a:latin typeface="Tahoma"/>
              <a:cs typeface="Tahoma"/>
            </a:endParaRPr>
          </a:p>
        </p:txBody>
      </p:sp>
      <p:grpSp>
        <p:nvGrpSpPr>
          <p:cNvPr id="8" name="Group 7">
            <a:extLst>
              <a:ext uri="{FF2B5EF4-FFF2-40B4-BE49-F238E27FC236}">
                <a16:creationId xmlns:a16="http://schemas.microsoft.com/office/drawing/2014/main" id="{E2FEB40D-61A1-48C6-8867-172579E68FB3}"/>
              </a:ext>
            </a:extLst>
          </p:cNvPr>
          <p:cNvGrpSpPr/>
          <p:nvPr/>
        </p:nvGrpSpPr>
        <p:grpSpPr>
          <a:xfrm>
            <a:off x="5476029" y="3154173"/>
            <a:ext cx="3820371" cy="1951337"/>
            <a:chOff x="5448576" y="2551560"/>
            <a:chExt cx="3820371" cy="1951337"/>
          </a:xfrm>
        </p:grpSpPr>
        <p:grpSp>
          <p:nvGrpSpPr>
            <p:cNvPr id="24" name="Group 23">
              <a:extLst>
                <a:ext uri="{FF2B5EF4-FFF2-40B4-BE49-F238E27FC236}">
                  <a16:creationId xmlns:a16="http://schemas.microsoft.com/office/drawing/2014/main" id="{E452EF3C-DFB1-4A6F-B3BD-A55AF3506332}"/>
                </a:ext>
              </a:extLst>
            </p:cNvPr>
            <p:cNvGrpSpPr/>
            <p:nvPr/>
          </p:nvGrpSpPr>
          <p:grpSpPr>
            <a:xfrm>
              <a:off x="5448576" y="2551560"/>
              <a:ext cx="3604789" cy="1951337"/>
              <a:chOff x="510209" y="2849016"/>
              <a:chExt cx="2961435" cy="1603078"/>
            </a:xfrm>
            <a:effectLst>
              <a:outerShdw blurRad="50800" dist="38100" dir="2700000" algn="tl" rotWithShape="0">
                <a:prstClr val="black">
                  <a:alpha val="40000"/>
                </a:prstClr>
              </a:outerShdw>
            </a:effectLst>
          </p:grpSpPr>
          <p:pic>
            <p:nvPicPr>
              <p:cNvPr id="11" name="Picture 10">
                <a:extLst>
                  <a:ext uri="{FF2B5EF4-FFF2-40B4-BE49-F238E27FC236}">
                    <a16:creationId xmlns:a16="http://schemas.microsoft.com/office/drawing/2014/main" id="{029C5EBF-952A-4D9B-9E12-F4499E2345A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
              <a:stretch/>
            </p:blipFill>
            <p:spPr>
              <a:xfrm>
                <a:off x="533400" y="2849016"/>
                <a:ext cx="2938244" cy="1603078"/>
              </a:xfrm>
              <a:prstGeom prst="rect">
                <a:avLst/>
              </a:prstGeom>
              <a:ln>
                <a:solidFill>
                  <a:schemeClr val="tx1"/>
                </a:solidFill>
              </a:ln>
              <a:effectLst/>
            </p:spPr>
          </p:pic>
          <p:sp>
            <p:nvSpPr>
              <p:cNvPr id="19" name="TextBox 18">
                <a:extLst>
                  <a:ext uri="{FF2B5EF4-FFF2-40B4-BE49-F238E27FC236}">
                    <a16:creationId xmlns:a16="http://schemas.microsoft.com/office/drawing/2014/main" id="{84C2B502-583A-4CF6-B55B-C37779D65BAA}"/>
                  </a:ext>
                </a:extLst>
              </p:cNvPr>
              <p:cNvSpPr txBox="1"/>
              <p:nvPr/>
            </p:nvSpPr>
            <p:spPr>
              <a:xfrm>
                <a:off x="510209" y="3979831"/>
                <a:ext cx="1166402" cy="460047"/>
              </a:xfrm>
              <a:prstGeom prst="rect">
                <a:avLst/>
              </a:prstGeom>
              <a:noFill/>
            </p:spPr>
            <p:txBody>
              <a:bodyPr wrap="square" rtlCol="0">
                <a:spAutoFit/>
              </a:bodyPr>
              <a:lstStyle/>
              <a:p>
                <a:r>
                  <a:rPr lang="en-US" sz="2400" b="1" i="1" dirty="0">
                    <a:highlight>
                      <a:srgbClr val="C0C0C0"/>
                    </a:highlight>
                    <a:latin typeface="Times New Roman" panose="02020603050405020304" pitchFamily="18" charset="0"/>
                    <a:cs typeface="Times New Roman" panose="02020603050405020304" pitchFamily="18" charset="0"/>
                  </a:rPr>
                  <a:t>c. 1962</a:t>
                </a:r>
              </a:p>
            </p:txBody>
          </p:sp>
        </p:grpSp>
        <p:sp>
          <p:nvSpPr>
            <p:cNvPr id="23" name="TextBox 22">
              <a:extLst>
                <a:ext uri="{FF2B5EF4-FFF2-40B4-BE49-F238E27FC236}">
                  <a16:creationId xmlns:a16="http://schemas.microsoft.com/office/drawing/2014/main" id="{0A11709B-05EF-479A-8E24-75F70A27FDB4}"/>
                </a:ext>
              </a:extLst>
            </p:cNvPr>
            <p:cNvSpPr txBox="1"/>
            <p:nvPr/>
          </p:nvSpPr>
          <p:spPr>
            <a:xfrm>
              <a:off x="7506271" y="4215287"/>
              <a:ext cx="1762676" cy="276999"/>
            </a:xfrm>
            <a:prstGeom prst="rect">
              <a:avLst/>
            </a:prstGeom>
            <a:no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(Courtesy of DelDOT)</a:t>
              </a:r>
            </a:p>
          </p:txBody>
        </p:sp>
      </p:grpSp>
      <p:grpSp>
        <p:nvGrpSpPr>
          <p:cNvPr id="6" name="Group 5">
            <a:extLst>
              <a:ext uri="{FF2B5EF4-FFF2-40B4-BE49-F238E27FC236}">
                <a16:creationId xmlns:a16="http://schemas.microsoft.com/office/drawing/2014/main" id="{009A4417-42F4-429D-8719-0DAFC44F8531}"/>
              </a:ext>
            </a:extLst>
          </p:cNvPr>
          <p:cNvGrpSpPr/>
          <p:nvPr/>
        </p:nvGrpSpPr>
        <p:grpSpPr>
          <a:xfrm>
            <a:off x="5477997" y="5232304"/>
            <a:ext cx="3788413" cy="1954144"/>
            <a:chOff x="5450544" y="4629691"/>
            <a:chExt cx="3788413" cy="1954144"/>
          </a:xfrm>
        </p:grpSpPr>
        <p:grpSp>
          <p:nvGrpSpPr>
            <p:cNvPr id="26" name="Group 25">
              <a:extLst>
                <a:ext uri="{FF2B5EF4-FFF2-40B4-BE49-F238E27FC236}">
                  <a16:creationId xmlns:a16="http://schemas.microsoft.com/office/drawing/2014/main" id="{456FE087-94A1-4607-A5CF-D1ED897F21B1}"/>
                </a:ext>
              </a:extLst>
            </p:cNvPr>
            <p:cNvGrpSpPr/>
            <p:nvPr/>
          </p:nvGrpSpPr>
          <p:grpSpPr>
            <a:xfrm>
              <a:off x="5450544" y="4629691"/>
              <a:ext cx="3602821" cy="1954144"/>
              <a:chOff x="716820" y="5026391"/>
              <a:chExt cx="2987442" cy="1620367"/>
            </a:xfrm>
            <a:effectLst>
              <a:outerShdw blurRad="50800" dist="38100" dir="2700000" algn="tl" rotWithShape="0">
                <a:prstClr val="black">
                  <a:alpha val="40000"/>
                </a:prstClr>
              </a:outerShdw>
            </a:effectLst>
          </p:grpSpPr>
          <p:pic>
            <p:nvPicPr>
              <p:cNvPr id="13" name="Picture 12">
                <a:extLst>
                  <a:ext uri="{FF2B5EF4-FFF2-40B4-BE49-F238E27FC236}">
                    <a16:creationId xmlns:a16="http://schemas.microsoft.com/office/drawing/2014/main" id="{2C788E5C-E5C2-4E9F-8F5F-313F7B66E62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38598" y="5026391"/>
                <a:ext cx="2965664" cy="1618036"/>
              </a:xfrm>
              <a:prstGeom prst="rect">
                <a:avLst/>
              </a:prstGeom>
              <a:ln>
                <a:solidFill>
                  <a:schemeClr val="tx1"/>
                </a:solidFill>
              </a:ln>
              <a:effectLst/>
            </p:spPr>
          </p:pic>
          <p:sp>
            <p:nvSpPr>
              <p:cNvPr id="20" name="TextBox 19">
                <a:extLst>
                  <a:ext uri="{FF2B5EF4-FFF2-40B4-BE49-F238E27FC236}">
                    <a16:creationId xmlns:a16="http://schemas.microsoft.com/office/drawing/2014/main" id="{56B48688-799E-406D-9D5C-B93934964EE0}"/>
                  </a:ext>
                </a:extLst>
              </p:cNvPr>
              <p:cNvSpPr txBox="1"/>
              <p:nvPr/>
            </p:nvSpPr>
            <p:spPr>
              <a:xfrm>
                <a:off x="716820" y="6175540"/>
                <a:ext cx="1216583" cy="471218"/>
              </a:xfrm>
              <a:prstGeom prst="rect">
                <a:avLst/>
              </a:prstGeom>
              <a:noFill/>
            </p:spPr>
            <p:txBody>
              <a:bodyPr wrap="square" rtlCol="0">
                <a:spAutoFit/>
              </a:bodyPr>
              <a:lstStyle/>
              <a:p>
                <a:r>
                  <a:rPr lang="en-US" sz="2400" b="1" i="1" dirty="0">
                    <a:highlight>
                      <a:srgbClr val="C0C0C0"/>
                    </a:highlight>
                    <a:latin typeface="Times New Roman" panose="02020603050405020304" pitchFamily="18" charset="0"/>
                    <a:cs typeface="Times New Roman" panose="02020603050405020304" pitchFamily="18" charset="0"/>
                  </a:rPr>
                  <a:t>c. 2002</a:t>
                </a:r>
              </a:p>
            </p:txBody>
          </p:sp>
        </p:grpSp>
        <p:sp>
          <p:nvSpPr>
            <p:cNvPr id="27" name="TextBox 26">
              <a:extLst>
                <a:ext uri="{FF2B5EF4-FFF2-40B4-BE49-F238E27FC236}">
                  <a16:creationId xmlns:a16="http://schemas.microsoft.com/office/drawing/2014/main" id="{6A091AA4-3838-48F6-861A-578064DFE413}"/>
                </a:ext>
              </a:extLst>
            </p:cNvPr>
            <p:cNvSpPr txBox="1"/>
            <p:nvPr/>
          </p:nvSpPr>
          <p:spPr>
            <a:xfrm>
              <a:off x="6943993" y="6293459"/>
              <a:ext cx="2294964" cy="276999"/>
            </a:xfrm>
            <a:prstGeom prst="rect">
              <a:avLst/>
            </a:prstGeom>
            <a:no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(Courtesy of Bridgehunter.com)</a:t>
              </a:r>
            </a:p>
          </p:txBody>
        </p:sp>
      </p:grpSp>
      <p:grpSp>
        <p:nvGrpSpPr>
          <p:cNvPr id="28" name="Group 27">
            <a:extLst>
              <a:ext uri="{FF2B5EF4-FFF2-40B4-BE49-F238E27FC236}">
                <a16:creationId xmlns:a16="http://schemas.microsoft.com/office/drawing/2014/main" id="{C296CE18-026A-4374-9181-18A775789DEB}"/>
              </a:ext>
            </a:extLst>
          </p:cNvPr>
          <p:cNvGrpSpPr/>
          <p:nvPr/>
        </p:nvGrpSpPr>
        <p:grpSpPr>
          <a:xfrm>
            <a:off x="893000" y="7467600"/>
            <a:ext cx="8272401" cy="212073"/>
            <a:chOff x="896111" y="7106107"/>
            <a:chExt cx="8272401" cy="212073"/>
          </a:xfrm>
        </p:grpSpPr>
        <p:sp>
          <p:nvSpPr>
            <p:cNvPr id="29" name="object 3">
              <a:extLst>
                <a:ext uri="{FF2B5EF4-FFF2-40B4-BE49-F238E27FC236}">
                  <a16:creationId xmlns:a16="http://schemas.microsoft.com/office/drawing/2014/main" id="{A4E19222-CCFC-4BAD-9672-A71DC997E8B7}"/>
                </a:ext>
              </a:extLst>
            </p:cNvPr>
            <p:cNvSpPr txBox="1"/>
            <p:nvPr/>
          </p:nvSpPr>
          <p:spPr>
            <a:xfrm>
              <a:off x="901699" y="7111072"/>
              <a:ext cx="396811"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2</a:t>
              </a:r>
              <a:r>
                <a:rPr sz="1250" i="1" spc="-25" dirty="0">
                  <a:latin typeface="Tahoma"/>
                  <a:cs typeface="Tahoma"/>
                </a:rPr>
                <a:t>-</a:t>
              </a:r>
              <a:r>
                <a:rPr lang="en-US" sz="1250" i="1" spc="-25" dirty="0">
                  <a:latin typeface="Tahoma"/>
                  <a:cs typeface="Tahoma"/>
                </a:rPr>
                <a:t>1</a:t>
              </a:r>
              <a:r>
                <a:rPr lang="en-US" sz="1250" i="1" spc="-30" dirty="0">
                  <a:latin typeface="Tahoma"/>
                  <a:cs typeface="Tahoma"/>
                </a:rPr>
                <a:t>8</a:t>
              </a:r>
              <a:endParaRPr sz="1250" dirty="0">
                <a:latin typeface="Tahoma"/>
                <a:cs typeface="Tahoma"/>
              </a:endParaRPr>
            </a:p>
          </p:txBody>
        </p:sp>
        <p:sp>
          <p:nvSpPr>
            <p:cNvPr id="30" name="object 4">
              <a:extLst>
                <a:ext uri="{FF2B5EF4-FFF2-40B4-BE49-F238E27FC236}">
                  <a16:creationId xmlns:a16="http://schemas.microsoft.com/office/drawing/2014/main" id="{EB46A899-8016-4CBE-980E-21CC4D594D17}"/>
                </a:ext>
              </a:extLst>
            </p:cNvPr>
            <p:cNvSpPr txBox="1"/>
            <p:nvPr/>
          </p:nvSpPr>
          <p:spPr>
            <a:xfrm>
              <a:off x="6861112" y="7111072"/>
              <a:ext cx="2307400"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 2 </a:t>
              </a:r>
              <a:r>
                <a:rPr sz="1250" i="1" spc="-20" dirty="0">
                  <a:latin typeface="Tahoma"/>
                  <a:cs typeface="Tahoma"/>
                </a:rPr>
                <a:t>\</a:t>
              </a:r>
              <a:r>
                <a:rPr sz="1250" i="1" spc="-35" dirty="0">
                  <a:latin typeface="Tahoma"/>
                  <a:cs typeface="Tahoma"/>
                </a:rPr>
                <a:t> </a:t>
              </a:r>
              <a:r>
                <a:rPr lang="en-US" sz="1250" i="1" spc="-30" dirty="0">
                  <a:latin typeface="Tahoma"/>
                  <a:cs typeface="Tahoma"/>
                </a:rPr>
                <a:t>Approaches to CSD/S</a:t>
              </a:r>
              <a:endParaRPr sz="1250" dirty="0">
                <a:latin typeface="Tahoma"/>
                <a:cs typeface="Tahoma"/>
              </a:endParaRPr>
            </a:p>
          </p:txBody>
        </p:sp>
        <p:sp>
          <p:nvSpPr>
            <p:cNvPr id="31" name="object 5">
              <a:extLst>
                <a:ext uri="{FF2B5EF4-FFF2-40B4-BE49-F238E27FC236}">
                  <a16:creationId xmlns:a16="http://schemas.microsoft.com/office/drawing/2014/main" id="{553AABF7-66AB-4384-BF51-9B9C1A73FAEA}"/>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grpSp>
        <p:nvGrpSpPr>
          <p:cNvPr id="16" name="Group 15">
            <a:extLst>
              <a:ext uri="{FF2B5EF4-FFF2-40B4-BE49-F238E27FC236}">
                <a16:creationId xmlns:a16="http://schemas.microsoft.com/office/drawing/2014/main" id="{04C4CAD4-291E-450F-8E94-B4688945FDC4}"/>
              </a:ext>
            </a:extLst>
          </p:cNvPr>
          <p:cNvGrpSpPr/>
          <p:nvPr/>
        </p:nvGrpSpPr>
        <p:grpSpPr>
          <a:xfrm>
            <a:off x="5465658" y="1066800"/>
            <a:ext cx="3781994" cy="1952740"/>
            <a:chOff x="5438205" y="464187"/>
            <a:chExt cx="3781994" cy="1952740"/>
          </a:xfrm>
        </p:grpSpPr>
        <p:pic>
          <p:nvPicPr>
            <p:cNvPr id="12" name="Picture 11">
              <a:extLst>
                <a:ext uri="{FF2B5EF4-FFF2-40B4-BE49-F238E27FC236}">
                  <a16:creationId xmlns:a16="http://schemas.microsoft.com/office/drawing/2014/main" id="{0111BD7E-4517-4818-A8DE-0C84D2FAC87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462763" y="464187"/>
              <a:ext cx="3576557" cy="1951334"/>
            </a:xfrm>
            <a:prstGeom prst="rect">
              <a:avLst/>
            </a:prstGeom>
            <a:ln>
              <a:solidFill>
                <a:srgbClr val="000000"/>
              </a:solidFill>
            </a:ln>
          </p:spPr>
        </p:pic>
        <p:sp>
          <p:nvSpPr>
            <p:cNvPr id="32" name="TextBox 31">
              <a:extLst>
                <a:ext uri="{FF2B5EF4-FFF2-40B4-BE49-F238E27FC236}">
                  <a16:creationId xmlns:a16="http://schemas.microsoft.com/office/drawing/2014/main" id="{C48E32A2-5E92-47E8-BE7D-63CAD39A1A39}"/>
                </a:ext>
              </a:extLst>
            </p:cNvPr>
            <p:cNvSpPr txBox="1"/>
            <p:nvPr/>
          </p:nvSpPr>
          <p:spPr>
            <a:xfrm>
              <a:off x="5438205" y="1926363"/>
              <a:ext cx="1419796" cy="461665"/>
            </a:xfrm>
            <a:prstGeom prst="rect">
              <a:avLst/>
            </a:prstGeom>
            <a:noFill/>
          </p:spPr>
          <p:txBody>
            <a:bodyPr wrap="square" rtlCol="0">
              <a:spAutoFit/>
            </a:bodyPr>
            <a:lstStyle/>
            <a:p>
              <a:r>
                <a:rPr lang="en-US" sz="2400" b="1" i="1" dirty="0">
                  <a:highlight>
                    <a:srgbClr val="C0C0C0"/>
                  </a:highlight>
                  <a:latin typeface="Times New Roman" panose="02020603050405020304" pitchFamily="18" charset="0"/>
                  <a:cs typeface="Times New Roman" panose="02020603050405020304" pitchFamily="18" charset="0"/>
                </a:rPr>
                <a:t>c. 1936</a:t>
              </a:r>
            </a:p>
          </p:txBody>
        </p:sp>
        <p:sp>
          <p:nvSpPr>
            <p:cNvPr id="33" name="TextBox 32">
              <a:extLst>
                <a:ext uri="{FF2B5EF4-FFF2-40B4-BE49-F238E27FC236}">
                  <a16:creationId xmlns:a16="http://schemas.microsoft.com/office/drawing/2014/main" id="{40D9F72F-6F39-4105-A3AF-BF0367C18B0E}"/>
                </a:ext>
              </a:extLst>
            </p:cNvPr>
            <p:cNvSpPr txBox="1"/>
            <p:nvPr/>
          </p:nvSpPr>
          <p:spPr>
            <a:xfrm>
              <a:off x="7972305" y="2139928"/>
              <a:ext cx="1247894" cy="276999"/>
            </a:xfrm>
            <a:prstGeom prst="rect">
              <a:avLst/>
            </a:prstGeom>
            <a:no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(HABS DE-1 )</a:t>
              </a:r>
            </a:p>
          </p:txBody>
        </p:sp>
      </p:grpSp>
      <p:graphicFrame>
        <p:nvGraphicFramePr>
          <p:cNvPr id="25" name="Table 24">
            <a:extLst>
              <a:ext uri="{FF2B5EF4-FFF2-40B4-BE49-F238E27FC236}">
                <a16:creationId xmlns:a16="http://schemas.microsoft.com/office/drawing/2014/main" id="{5142C808-517E-4E7D-9171-5CD9CC39C8C2}"/>
              </a:ext>
            </a:extLst>
          </p:cNvPr>
          <p:cNvGraphicFramePr>
            <a:graphicFrameLocks noGrp="1"/>
          </p:cNvGraphicFramePr>
          <p:nvPr>
            <p:extLst>
              <p:ext uri="{D42A27DB-BD31-4B8C-83A1-F6EECF244321}">
                <p14:modId xmlns:p14="http://schemas.microsoft.com/office/powerpoint/2010/main" val="913059443"/>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784025870"/>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8326B7-4EBB-4BF9-9E55-A30BF217EDA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277323" y="1294633"/>
            <a:ext cx="3942877" cy="2820167"/>
          </a:xfrm>
          <a:prstGeom prst="rect">
            <a:avLst/>
          </a:prstGeom>
          <a:ln>
            <a:solidFill>
              <a:schemeClr val="tx1"/>
            </a:solidFill>
          </a:ln>
        </p:spPr>
      </p:pic>
      <p:pic>
        <p:nvPicPr>
          <p:cNvPr id="10" name="Picture 9">
            <a:extLst>
              <a:ext uri="{FF2B5EF4-FFF2-40B4-BE49-F238E27FC236}">
                <a16:creationId xmlns:a16="http://schemas.microsoft.com/office/drawing/2014/main" id="{6D4390AD-668A-4C51-9AB7-4C753B2D9DA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77323" y="4342633"/>
            <a:ext cx="3925943" cy="2820167"/>
          </a:xfrm>
          <a:prstGeom prst="rect">
            <a:avLst/>
          </a:prstGeom>
          <a:ln>
            <a:solidFill>
              <a:schemeClr val="tx1"/>
            </a:solidFill>
          </a:ln>
        </p:spPr>
      </p:pic>
      <p:sp>
        <p:nvSpPr>
          <p:cNvPr id="9" name="Rectangle 8">
            <a:extLst>
              <a:ext uri="{FF2B5EF4-FFF2-40B4-BE49-F238E27FC236}">
                <a16:creationId xmlns:a16="http://schemas.microsoft.com/office/drawing/2014/main" id="{5BCADB91-1926-4CE2-B237-F35A644A44DE}"/>
              </a:ext>
            </a:extLst>
          </p:cNvPr>
          <p:cNvSpPr/>
          <p:nvPr/>
        </p:nvSpPr>
        <p:spPr>
          <a:xfrm>
            <a:off x="838199" y="914401"/>
            <a:ext cx="3972477" cy="381000"/>
          </a:xfrm>
          <a:prstGeom prst="rect">
            <a:avLst/>
          </a:prstGeom>
        </p:spPr>
        <p:txBody>
          <a:bodyPr wrap="none" lIns="0" tIns="0" rIns="0" bIns="0" anchor="ctr">
            <a:noAutofit/>
          </a:bodyPr>
          <a:lstStyle/>
          <a:p>
            <a:pPr marL="12700">
              <a:lnSpc>
                <a:spcPct val="100000"/>
              </a:lnSpc>
              <a:spcBef>
                <a:spcPts val="605"/>
              </a:spcBef>
            </a:pPr>
            <a:r>
              <a:rPr lang="en-US" sz="2000" spc="-5" dirty="0">
                <a:solidFill>
                  <a:srgbClr val="38445E"/>
                </a:solidFill>
                <a:latin typeface="Tahoma"/>
                <a:cs typeface="Tahoma"/>
              </a:rPr>
              <a:t>Previous Bridge</a:t>
            </a:r>
            <a:endParaRPr lang="en-US" sz="2000" dirty="0">
              <a:latin typeface="Tahoma"/>
              <a:cs typeface="Tahoma"/>
            </a:endParaRPr>
          </a:p>
        </p:txBody>
      </p:sp>
      <p:pic>
        <p:nvPicPr>
          <p:cNvPr id="3" name="Picture 2">
            <a:extLst>
              <a:ext uri="{FF2B5EF4-FFF2-40B4-BE49-F238E27FC236}">
                <a16:creationId xmlns:a16="http://schemas.microsoft.com/office/drawing/2014/main" id="{E3323490-53E8-41E6-A115-91ECDF4BE7E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59133" y="2092554"/>
            <a:ext cx="3959812" cy="2637479"/>
          </a:xfrm>
          <a:prstGeom prst="rect">
            <a:avLst/>
          </a:prstGeom>
          <a:ln>
            <a:solidFill>
              <a:schemeClr val="tx1"/>
            </a:solidFill>
          </a:ln>
        </p:spPr>
      </p:pic>
      <p:sp>
        <p:nvSpPr>
          <p:cNvPr id="4" name="TextBox 3">
            <a:extLst>
              <a:ext uri="{FF2B5EF4-FFF2-40B4-BE49-F238E27FC236}">
                <a16:creationId xmlns:a16="http://schemas.microsoft.com/office/drawing/2014/main" id="{0ADC0E16-468D-47B6-9450-9B2FFB191716}"/>
              </a:ext>
            </a:extLst>
          </p:cNvPr>
          <p:cNvSpPr txBox="1"/>
          <p:nvPr/>
        </p:nvSpPr>
        <p:spPr>
          <a:xfrm>
            <a:off x="896058" y="4350271"/>
            <a:ext cx="914400" cy="369332"/>
          </a:xfrm>
          <a:prstGeom prst="rect">
            <a:avLst/>
          </a:prstGeom>
          <a:noFill/>
        </p:spPr>
        <p:txBody>
          <a:bodyPr wrap="square" rtlCol="0">
            <a:spAutoFit/>
          </a:bodyPr>
          <a:lstStyle/>
          <a:p>
            <a:r>
              <a:rPr lang="en-US" dirty="0"/>
              <a:t>c. 1978</a:t>
            </a:r>
          </a:p>
        </p:txBody>
      </p:sp>
      <p:grpSp>
        <p:nvGrpSpPr>
          <p:cNvPr id="16" name="Group 15">
            <a:extLst>
              <a:ext uri="{FF2B5EF4-FFF2-40B4-BE49-F238E27FC236}">
                <a16:creationId xmlns:a16="http://schemas.microsoft.com/office/drawing/2014/main" id="{01109722-462E-4585-8237-53C36D3079BD}"/>
              </a:ext>
            </a:extLst>
          </p:cNvPr>
          <p:cNvGrpSpPr/>
          <p:nvPr/>
        </p:nvGrpSpPr>
        <p:grpSpPr>
          <a:xfrm>
            <a:off x="897931" y="7471432"/>
            <a:ext cx="8273796" cy="212073"/>
            <a:chOff x="896111" y="7106107"/>
            <a:chExt cx="8273796" cy="212073"/>
          </a:xfrm>
        </p:grpSpPr>
        <p:sp>
          <p:nvSpPr>
            <p:cNvPr id="17" name="object 3">
              <a:extLst>
                <a:ext uri="{FF2B5EF4-FFF2-40B4-BE49-F238E27FC236}">
                  <a16:creationId xmlns:a16="http://schemas.microsoft.com/office/drawing/2014/main" id="{67FFAD73-1316-4397-9891-78047964C3C6}"/>
                </a:ext>
              </a:extLst>
            </p:cNvPr>
            <p:cNvSpPr txBox="1"/>
            <p:nvPr/>
          </p:nvSpPr>
          <p:spPr>
            <a:xfrm>
              <a:off x="901700" y="7111072"/>
              <a:ext cx="2601680"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 2 </a:t>
              </a:r>
              <a:r>
                <a:rPr sz="1250" i="1" spc="-20" dirty="0">
                  <a:latin typeface="Tahoma"/>
                  <a:cs typeface="Tahoma"/>
                </a:rPr>
                <a:t>\</a:t>
              </a:r>
              <a:r>
                <a:rPr sz="1250" i="1" spc="-35" dirty="0">
                  <a:latin typeface="Tahoma"/>
                  <a:cs typeface="Tahoma"/>
                </a:rPr>
                <a:t> </a:t>
              </a:r>
              <a:r>
                <a:rPr lang="en-US" sz="1250" i="1" spc="-30" dirty="0">
                  <a:latin typeface="Tahoma"/>
                  <a:cs typeface="Tahoma"/>
                </a:rPr>
                <a:t>Approaches to CSD/S</a:t>
              </a:r>
              <a:endParaRPr sz="1250" dirty="0">
                <a:latin typeface="Tahoma"/>
                <a:cs typeface="Tahoma"/>
              </a:endParaRPr>
            </a:p>
          </p:txBody>
        </p:sp>
        <p:sp>
          <p:nvSpPr>
            <p:cNvPr id="18" name="object 4">
              <a:extLst>
                <a:ext uri="{FF2B5EF4-FFF2-40B4-BE49-F238E27FC236}">
                  <a16:creationId xmlns:a16="http://schemas.microsoft.com/office/drawing/2014/main" id="{FB3B3840-8C35-433E-93FD-7D5CDACFCDBA}"/>
                </a:ext>
              </a:extLst>
            </p:cNvPr>
            <p:cNvSpPr txBox="1"/>
            <p:nvPr/>
          </p:nvSpPr>
          <p:spPr>
            <a:xfrm>
              <a:off x="8825807" y="7111072"/>
              <a:ext cx="344100"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2</a:t>
              </a:r>
              <a:r>
                <a:rPr sz="1250" i="1" spc="-25" dirty="0">
                  <a:latin typeface="Tahoma"/>
                  <a:cs typeface="Tahoma"/>
                </a:rPr>
                <a:t>-</a:t>
              </a:r>
              <a:r>
                <a:rPr lang="en-US" sz="1250" i="1" spc="-30" dirty="0">
                  <a:latin typeface="Tahoma"/>
                  <a:cs typeface="Tahoma"/>
                </a:rPr>
                <a:t>19</a:t>
              </a:r>
              <a:endParaRPr sz="1250" dirty="0">
                <a:latin typeface="Tahoma"/>
                <a:cs typeface="Tahoma"/>
              </a:endParaRPr>
            </a:p>
          </p:txBody>
        </p:sp>
        <p:sp>
          <p:nvSpPr>
            <p:cNvPr id="19" name="object 5">
              <a:extLst>
                <a:ext uri="{FF2B5EF4-FFF2-40B4-BE49-F238E27FC236}">
                  <a16:creationId xmlns:a16="http://schemas.microsoft.com/office/drawing/2014/main" id="{CE6E658C-4078-49D0-9F98-F595781210E8}"/>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graphicFrame>
        <p:nvGraphicFramePr>
          <p:cNvPr id="12" name="Table 11">
            <a:extLst>
              <a:ext uri="{FF2B5EF4-FFF2-40B4-BE49-F238E27FC236}">
                <a16:creationId xmlns:a16="http://schemas.microsoft.com/office/drawing/2014/main" id="{7F01D5A6-DDDC-4C4D-B05D-E3FA3F0885ED}"/>
              </a:ext>
            </a:extLst>
          </p:cNvPr>
          <p:cNvGraphicFramePr>
            <a:graphicFrameLocks noGrp="1"/>
          </p:cNvGraphicFramePr>
          <p:nvPr>
            <p:extLst>
              <p:ext uri="{D42A27DB-BD31-4B8C-83A1-F6EECF244321}">
                <p14:modId xmlns:p14="http://schemas.microsoft.com/office/powerpoint/2010/main" val="913059443"/>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784025870"/>
                  </a:ext>
                </a:extLst>
              </a:tr>
            </a:tbl>
          </a:graphicData>
        </a:graphic>
      </p:graphicFrame>
      <p:sp>
        <p:nvSpPr>
          <p:cNvPr id="13" name="TextBox 12">
            <a:extLst>
              <a:ext uri="{FF2B5EF4-FFF2-40B4-BE49-F238E27FC236}">
                <a16:creationId xmlns:a16="http://schemas.microsoft.com/office/drawing/2014/main" id="{A1141013-C326-4E69-A3F9-36B99D6466E9}"/>
              </a:ext>
            </a:extLst>
          </p:cNvPr>
          <p:cNvSpPr txBox="1"/>
          <p:nvPr/>
        </p:nvSpPr>
        <p:spPr>
          <a:xfrm>
            <a:off x="862998" y="4915952"/>
            <a:ext cx="3918080" cy="2246769"/>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Previous bridge (top left) was a standard state plan</a:t>
            </a: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Michigan DOT used a similar standard plan railing (top right) from a salvaged bridge in replacement (bottom right)</a:t>
            </a:r>
          </a:p>
        </p:txBody>
      </p:sp>
    </p:spTree>
    <p:extLst>
      <p:ext uri="{BB962C8B-B14F-4D97-AF65-F5344CB8AC3E}">
        <p14:creationId xmlns:p14="http://schemas.microsoft.com/office/powerpoint/2010/main" val="1608649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5">
            <a:extLst>
              <a:ext uri="{FF2B5EF4-FFF2-40B4-BE49-F238E27FC236}">
                <a16:creationId xmlns:a16="http://schemas.microsoft.com/office/drawing/2014/main" id="{530D4B1B-E37D-497D-A76D-D7AB2939374E}"/>
              </a:ext>
            </a:extLst>
          </p:cNvPr>
          <p:cNvSpPr txBox="1">
            <a:spLocks noGrp="1"/>
          </p:cNvSpPr>
          <p:nvPr>
            <p:ph type="title"/>
          </p:nvPr>
        </p:nvSpPr>
        <p:spPr>
          <a:xfrm>
            <a:off x="838200" y="457200"/>
            <a:ext cx="3962399" cy="457200"/>
          </a:xfrm>
          <a:prstGeom prst="rect">
            <a:avLst/>
          </a:prstGeom>
        </p:spPr>
        <p:txBody>
          <a:bodyPr vert="horz" wrap="square" lIns="0" tIns="0" rIns="0" bIns="0" rtlCol="0" anchor="ctr">
            <a:noAutofit/>
          </a:bodyPr>
          <a:lstStyle/>
          <a:p>
            <a:pPr marL="12700">
              <a:lnSpc>
                <a:spcPct val="100000"/>
              </a:lnSpc>
              <a:spcBef>
                <a:spcPts val="100"/>
              </a:spcBef>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ACKNOWLEDGEMENTS</a:t>
            </a:r>
          </a:p>
        </p:txBody>
      </p:sp>
      <p:sp>
        <p:nvSpPr>
          <p:cNvPr id="7" name="TextBox 6">
            <a:extLst>
              <a:ext uri="{FF2B5EF4-FFF2-40B4-BE49-F238E27FC236}">
                <a16:creationId xmlns:a16="http://schemas.microsoft.com/office/drawing/2014/main" id="{C0C77696-F388-4FD0-B0DA-2975EE9D3F63}"/>
              </a:ext>
            </a:extLst>
          </p:cNvPr>
          <p:cNvSpPr txBox="1"/>
          <p:nvPr/>
        </p:nvSpPr>
        <p:spPr>
          <a:xfrm>
            <a:off x="838198" y="1295400"/>
            <a:ext cx="8382001" cy="4616648"/>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This study was conducted for the AASHTO Committee on Environment and Sustainability, with funding provided through the National Cooperative Highway Research Program (NCHRP) Project 25-25, Task 118, </a:t>
            </a:r>
            <a:r>
              <a:rPr lang="en-US" sz="1400" i="1" dirty="0">
                <a:latin typeface="Times New Roman" panose="02020603050405020304" pitchFamily="18" charset="0"/>
                <a:cs typeface="Times New Roman" panose="02020603050405020304" pitchFamily="18" charset="0"/>
              </a:rPr>
              <a:t>Context-Sensitive Design Options for Workhorse Bridges in Rural Historic Districts. </a:t>
            </a:r>
            <a:r>
              <a:rPr lang="en-US" sz="1400" dirty="0">
                <a:latin typeface="Times New Roman" panose="02020603050405020304" pitchFamily="18" charset="0"/>
                <a:cs typeface="Times New Roman" panose="02020603050405020304" pitchFamily="18" charset="0"/>
              </a:rPr>
              <a:t>The NCHRP is supported by annual voluntary contributions from the state Departments of Transportation. Project 25-25 is intended to fund quick response studies on behalf of the Committee on Environment and Sustainability. </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This Design Idea Book was prepared in November 2019 by Steven Bedford, Camilla McDonald and Kate Umlauf, WSP. The work was guided by a technical working group that included: </a:t>
            </a:r>
          </a:p>
          <a:p>
            <a:pPr lvl="0"/>
            <a:endParaRPr lang="en-US" sz="1400" i="1"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US" sz="1400" i="1" dirty="0">
                <a:latin typeface="Times New Roman" panose="02020603050405020304" pitchFamily="18" charset="0"/>
                <a:cs typeface="Times New Roman" panose="02020603050405020304" pitchFamily="18" charset="0"/>
              </a:rPr>
              <a:t>Ann L.B. Miller, Virginia DOT</a:t>
            </a:r>
            <a:endParaRPr lang="en-US" sz="1400"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US" sz="1400" i="1" dirty="0">
                <a:latin typeface="Times New Roman" panose="02020603050405020304" pitchFamily="18" charset="0"/>
                <a:cs typeface="Times New Roman" panose="02020603050405020304" pitchFamily="18" charset="0"/>
              </a:rPr>
              <a:t>Michael A. Fitzpatrick, HDR</a:t>
            </a:r>
            <a:endParaRPr lang="en-US" sz="1400"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US" sz="1400" i="1" dirty="0">
                <a:latin typeface="Times New Roman" panose="02020603050405020304" pitchFamily="18" charset="0"/>
                <a:cs typeface="Times New Roman" panose="02020603050405020304" pitchFamily="18" charset="0"/>
              </a:rPr>
              <a:t>Robert W. Hadlow, Oregon DOT</a:t>
            </a:r>
            <a:endParaRPr lang="en-US" sz="1400"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US" sz="1400" i="1" dirty="0">
                <a:latin typeface="Times New Roman" panose="02020603050405020304" pitchFamily="18" charset="0"/>
                <a:cs typeface="Times New Roman" panose="02020603050405020304" pitchFamily="18" charset="0"/>
              </a:rPr>
              <a:t>Dennis A. Randolph, City of Grandview (MO)</a:t>
            </a:r>
            <a:endParaRPr lang="en-US" sz="1400"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US" sz="1400" i="1" dirty="0">
                <a:latin typeface="Times New Roman" panose="02020603050405020304" pitchFamily="18" charset="0"/>
                <a:cs typeface="Times New Roman" panose="02020603050405020304" pitchFamily="18" charset="0"/>
              </a:rPr>
              <a:t>Kristina Thompson, Pennsylvania DOT</a:t>
            </a:r>
            <a:endParaRPr lang="en-US" sz="1400"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US" sz="1400" i="1" dirty="0">
                <a:latin typeface="Times New Roman" panose="02020603050405020304" pitchFamily="18" charset="0"/>
                <a:cs typeface="Times New Roman" panose="02020603050405020304" pitchFamily="18" charset="0"/>
              </a:rPr>
              <a:t>Kristen </a:t>
            </a:r>
            <a:r>
              <a:rPr lang="en-US" sz="1400" i="1" dirty="0" err="1">
                <a:latin typeface="Times New Roman" panose="02020603050405020304" pitchFamily="18" charset="0"/>
                <a:cs typeface="Times New Roman" panose="02020603050405020304" pitchFamily="18" charset="0"/>
              </a:rPr>
              <a:t>Zschomler</a:t>
            </a:r>
            <a:r>
              <a:rPr lang="en-US" sz="1400" i="1" dirty="0">
                <a:latin typeface="Times New Roman" panose="02020603050405020304" pitchFamily="18" charset="0"/>
                <a:cs typeface="Times New Roman" panose="02020603050405020304" pitchFamily="18" charset="0"/>
              </a:rPr>
              <a:t>, Minnesota DOT</a:t>
            </a:r>
            <a:endParaRPr lang="en-US" sz="1400"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US" sz="1400" i="1" dirty="0">
                <a:latin typeface="Times New Roman" panose="02020603050405020304" pitchFamily="18" charset="0"/>
                <a:cs typeface="Times New Roman" panose="02020603050405020304" pitchFamily="18" charset="0"/>
              </a:rPr>
              <a:t>David Clarke, FHWA (Liaison)</a:t>
            </a:r>
            <a:endParaRPr lang="en-US" sz="1400"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US" sz="1400" i="1" dirty="0">
                <a:latin typeface="Times New Roman" panose="02020603050405020304" pitchFamily="18" charset="0"/>
                <a:cs typeface="Times New Roman" panose="02020603050405020304" pitchFamily="18" charset="0"/>
              </a:rPr>
              <a:t>Melissa A. Savage, AASHTO (Liaison)</a:t>
            </a:r>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The project was managed by Ann </a:t>
            </a:r>
            <a:r>
              <a:rPr lang="en-US" sz="1400" dirty="0" err="1">
                <a:latin typeface="Times New Roman" panose="02020603050405020304" pitchFamily="18" charset="0"/>
                <a:cs typeface="Times New Roman" panose="02020603050405020304" pitchFamily="18" charset="0"/>
              </a:rPr>
              <a:t>Hartell</a:t>
            </a:r>
            <a:r>
              <a:rPr lang="en-US" sz="1400" dirty="0">
                <a:latin typeface="Times New Roman" panose="02020603050405020304" pitchFamily="18" charset="0"/>
                <a:cs typeface="Times New Roman" panose="02020603050405020304" pitchFamily="18" charset="0"/>
              </a:rPr>
              <a:t> NCHRP Senior Program Officer and </a:t>
            </a:r>
            <a:r>
              <a:rPr lang="en-US" sz="1400" dirty="0" err="1">
                <a:latin typeface="Times New Roman" panose="02020603050405020304" pitchFamily="18" charset="0"/>
                <a:cs typeface="Times New Roman" panose="02020603050405020304" pitchFamily="18" charset="0"/>
              </a:rPr>
              <a:t>Jarrel</a:t>
            </a:r>
            <a:r>
              <a:rPr lang="en-US" sz="1400" dirty="0">
                <a:latin typeface="Times New Roman" panose="02020603050405020304" pitchFamily="18" charset="0"/>
                <a:cs typeface="Times New Roman" panose="02020603050405020304" pitchFamily="18" charset="0"/>
              </a:rPr>
              <a:t> McAfee, Senior Program Assistant.</a:t>
            </a:r>
          </a:p>
          <a:p>
            <a:endParaRPr lang="en-US" sz="1400" u="sng" dirty="0">
              <a:latin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077B148D-908C-486A-BEC4-09C6FA81E7DA}"/>
              </a:ext>
            </a:extLst>
          </p:cNvPr>
          <p:cNvGraphicFramePr>
            <a:graphicFrameLocks noGrp="1"/>
          </p:cNvGraphicFramePr>
          <p:nvPr>
            <p:extLst>
              <p:ext uri="{D42A27DB-BD31-4B8C-83A1-F6EECF244321}">
                <p14:modId xmlns:p14="http://schemas.microsoft.com/office/powerpoint/2010/main" val="3655890818"/>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784025870"/>
                  </a:ext>
                </a:extLst>
              </a:tr>
            </a:tbl>
          </a:graphicData>
        </a:graphic>
      </p:graphicFrame>
      <p:sp>
        <p:nvSpPr>
          <p:cNvPr id="8" name="Text Box 2">
            <a:extLst>
              <a:ext uri="{FF2B5EF4-FFF2-40B4-BE49-F238E27FC236}">
                <a16:creationId xmlns:a16="http://schemas.microsoft.com/office/drawing/2014/main" id="{3A72BFAD-E6A4-4532-A687-4DC34DC96D8B}"/>
              </a:ext>
            </a:extLst>
          </p:cNvPr>
          <p:cNvSpPr txBox="1">
            <a:spLocks noChangeArrowheads="1"/>
          </p:cNvSpPr>
          <p:nvPr/>
        </p:nvSpPr>
        <p:spPr bwMode="auto">
          <a:xfrm>
            <a:off x="2928025" y="6629400"/>
            <a:ext cx="4202349" cy="6096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gn="ctr">
              <a:lnSpc>
                <a:spcPct val="106000"/>
              </a:lnSpc>
              <a:spcBef>
                <a:spcPts val="0"/>
              </a:spcBef>
              <a:spcAft>
                <a:spcPts val="80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Permission to use any unoriginal material has been obtained from all copyright holders as needed.</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58D574B-D410-4BDA-B8E1-EEED0B9E6C3C}"/>
              </a:ext>
            </a:extLst>
          </p:cNvPr>
          <p:cNvSpPr txBox="1"/>
          <p:nvPr/>
        </p:nvSpPr>
        <p:spPr>
          <a:xfrm>
            <a:off x="838199" y="2057401"/>
            <a:ext cx="3972477" cy="2110171"/>
          </a:xfrm>
          <a:prstGeom prst="rect">
            <a:avLst/>
          </a:prstGeom>
          <a:noFill/>
        </p:spPr>
        <p:txBody>
          <a:bodyPr wrap="square" lIns="91440" tIns="0" rIns="0" bIns="0" numCol="1" rtlCol="0">
            <a:noAutofit/>
          </a:bodyPr>
          <a:lstStyle/>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Public involvement and Input</a:t>
            </a:r>
          </a:p>
          <a:p>
            <a:pPr marL="285750" indent="-285750">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Flexible design features</a:t>
            </a:r>
          </a:p>
          <a:p>
            <a:pPr marL="285750" indent="-285750">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Design options</a:t>
            </a:r>
          </a:p>
        </p:txBody>
      </p:sp>
      <p:sp>
        <p:nvSpPr>
          <p:cNvPr id="12" name="Rectangle 11">
            <a:extLst>
              <a:ext uri="{FF2B5EF4-FFF2-40B4-BE49-F238E27FC236}">
                <a16:creationId xmlns:a16="http://schemas.microsoft.com/office/drawing/2014/main" id="{E8522D74-7E66-4301-9F46-117F2C12F237}"/>
              </a:ext>
            </a:extLst>
          </p:cNvPr>
          <p:cNvSpPr/>
          <p:nvPr/>
        </p:nvSpPr>
        <p:spPr>
          <a:xfrm>
            <a:off x="838199" y="914401"/>
            <a:ext cx="3972477" cy="381000"/>
          </a:xfrm>
          <a:prstGeom prst="rect">
            <a:avLst/>
          </a:prstGeom>
        </p:spPr>
        <p:txBody>
          <a:bodyPr wrap="none" lIns="0" tIns="0" rIns="0" bIns="0" anchor="ctr">
            <a:noAutofit/>
          </a:bodyPr>
          <a:lstStyle/>
          <a:p>
            <a:pPr marL="12700">
              <a:lnSpc>
                <a:spcPct val="100000"/>
              </a:lnSpc>
              <a:spcBef>
                <a:spcPts val="605"/>
              </a:spcBef>
            </a:pPr>
            <a:r>
              <a:rPr lang="en-US" sz="2000" spc="-5" dirty="0">
                <a:solidFill>
                  <a:srgbClr val="38445E"/>
                </a:solidFill>
                <a:latin typeface="Tahoma"/>
                <a:cs typeface="Tahoma"/>
              </a:rPr>
              <a:t>Stakeholder-Driven</a:t>
            </a:r>
            <a:endParaRPr lang="en-US" sz="2000" dirty="0">
              <a:latin typeface="Tahoma"/>
              <a:cs typeface="Tahoma"/>
            </a:endParaRPr>
          </a:p>
        </p:txBody>
      </p:sp>
      <p:grpSp>
        <p:nvGrpSpPr>
          <p:cNvPr id="4" name="Group 3">
            <a:extLst>
              <a:ext uri="{FF2B5EF4-FFF2-40B4-BE49-F238E27FC236}">
                <a16:creationId xmlns:a16="http://schemas.microsoft.com/office/drawing/2014/main" id="{794907C0-8A55-4BF7-9F28-64248D9667F0}"/>
              </a:ext>
            </a:extLst>
          </p:cNvPr>
          <p:cNvGrpSpPr/>
          <p:nvPr/>
        </p:nvGrpSpPr>
        <p:grpSpPr>
          <a:xfrm>
            <a:off x="1619691" y="4389771"/>
            <a:ext cx="4072957" cy="2849229"/>
            <a:chOff x="5280339" y="4389771"/>
            <a:chExt cx="4072957" cy="2849229"/>
          </a:xfrm>
        </p:grpSpPr>
        <p:pic>
          <p:nvPicPr>
            <p:cNvPr id="10" name="Picture 9">
              <a:extLst>
                <a:ext uri="{FF2B5EF4-FFF2-40B4-BE49-F238E27FC236}">
                  <a16:creationId xmlns:a16="http://schemas.microsoft.com/office/drawing/2014/main" id="{154D94D1-86CE-453A-B174-BC77B2A42A2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280339" y="4389771"/>
              <a:ext cx="3939862" cy="2849229"/>
            </a:xfrm>
            <a:prstGeom prst="rect">
              <a:avLst/>
            </a:prstGeom>
            <a:ln>
              <a:solidFill>
                <a:schemeClr val="tx1"/>
              </a:solidFill>
            </a:ln>
          </p:spPr>
        </p:pic>
        <p:sp>
          <p:nvSpPr>
            <p:cNvPr id="19" name="TextBox 18">
              <a:extLst>
                <a:ext uri="{FF2B5EF4-FFF2-40B4-BE49-F238E27FC236}">
                  <a16:creationId xmlns:a16="http://schemas.microsoft.com/office/drawing/2014/main" id="{CA624782-81D5-43D7-B3DC-098ACB519B95}"/>
                </a:ext>
              </a:extLst>
            </p:cNvPr>
            <p:cNvSpPr txBox="1"/>
            <p:nvPr/>
          </p:nvSpPr>
          <p:spPr>
            <a:xfrm>
              <a:off x="8438896" y="6924520"/>
              <a:ext cx="914400" cy="276999"/>
            </a:xfrm>
            <a:prstGeom prst="rect">
              <a:avLst/>
            </a:prstGeom>
            <a:no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(DelDOT)</a:t>
              </a:r>
            </a:p>
          </p:txBody>
        </p:sp>
      </p:grpSp>
      <p:grpSp>
        <p:nvGrpSpPr>
          <p:cNvPr id="3" name="Group 2">
            <a:extLst>
              <a:ext uri="{FF2B5EF4-FFF2-40B4-BE49-F238E27FC236}">
                <a16:creationId xmlns:a16="http://schemas.microsoft.com/office/drawing/2014/main" id="{ACD604F5-E979-4F67-B018-579980F50F04}"/>
              </a:ext>
            </a:extLst>
          </p:cNvPr>
          <p:cNvGrpSpPr/>
          <p:nvPr/>
        </p:nvGrpSpPr>
        <p:grpSpPr>
          <a:xfrm>
            <a:off x="5124891" y="2082800"/>
            <a:ext cx="4095309" cy="2914750"/>
            <a:chOff x="5280339" y="1324542"/>
            <a:chExt cx="4095309" cy="2914750"/>
          </a:xfrm>
        </p:grpSpPr>
        <p:pic>
          <p:nvPicPr>
            <p:cNvPr id="9" name="Picture 8">
              <a:extLst>
                <a:ext uri="{FF2B5EF4-FFF2-40B4-BE49-F238E27FC236}">
                  <a16:creationId xmlns:a16="http://schemas.microsoft.com/office/drawing/2014/main" id="{8EC81AAC-31DB-4704-962D-1D3F6261DFD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80339" y="1324542"/>
              <a:ext cx="3939861" cy="2914750"/>
            </a:xfrm>
            <a:prstGeom prst="rect">
              <a:avLst/>
            </a:prstGeom>
            <a:ln>
              <a:solidFill>
                <a:schemeClr val="tx1"/>
              </a:solidFill>
            </a:ln>
          </p:spPr>
        </p:pic>
        <p:sp>
          <p:nvSpPr>
            <p:cNvPr id="20" name="TextBox 19">
              <a:extLst>
                <a:ext uri="{FF2B5EF4-FFF2-40B4-BE49-F238E27FC236}">
                  <a16:creationId xmlns:a16="http://schemas.microsoft.com/office/drawing/2014/main" id="{71702314-BE88-4C4E-86F1-4D318696148D}"/>
                </a:ext>
              </a:extLst>
            </p:cNvPr>
            <p:cNvSpPr txBox="1"/>
            <p:nvPr/>
          </p:nvSpPr>
          <p:spPr>
            <a:xfrm>
              <a:off x="8461248" y="3955036"/>
              <a:ext cx="914400" cy="276999"/>
            </a:xfrm>
            <a:prstGeom prst="rect">
              <a:avLst/>
            </a:prstGeom>
            <a:no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(DelDOT)</a:t>
              </a:r>
            </a:p>
          </p:txBody>
        </p:sp>
      </p:grpSp>
      <p:graphicFrame>
        <p:nvGraphicFramePr>
          <p:cNvPr id="17" name="Table 16">
            <a:extLst>
              <a:ext uri="{FF2B5EF4-FFF2-40B4-BE49-F238E27FC236}">
                <a16:creationId xmlns:a16="http://schemas.microsoft.com/office/drawing/2014/main" id="{998761D2-8303-4DDB-A31E-040BCF9608C2}"/>
              </a:ext>
            </a:extLst>
          </p:cNvPr>
          <p:cNvGraphicFramePr>
            <a:graphicFrameLocks noGrp="1"/>
          </p:cNvGraphicFramePr>
          <p:nvPr>
            <p:extLst>
              <p:ext uri="{D42A27DB-BD31-4B8C-83A1-F6EECF244321}">
                <p14:modId xmlns:p14="http://schemas.microsoft.com/office/powerpoint/2010/main" val="913059443"/>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784025870"/>
                  </a:ext>
                </a:extLst>
              </a:tr>
            </a:tbl>
          </a:graphicData>
        </a:graphic>
      </p:graphicFrame>
      <p:grpSp>
        <p:nvGrpSpPr>
          <p:cNvPr id="24" name="Group 23">
            <a:extLst>
              <a:ext uri="{FF2B5EF4-FFF2-40B4-BE49-F238E27FC236}">
                <a16:creationId xmlns:a16="http://schemas.microsoft.com/office/drawing/2014/main" id="{1DF601A2-C0EF-4BEC-8725-3070534BE679}"/>
              </a:ext>
            </a:extLst>
          </p:cNvPr>
          <p:cNvGrpSpPr/>
          <p:nvPr/>
        </p:nvGrpSpPr>
        <p:grpSpPr>
          <a:xfrm>
            <a:off x="893000" y="7467600"/>
            <a:ext cx="8272401" cy="212073"/>
            <a:chOff x="896111" y="7106107"/>
            <a:chExt cx="8272401" cy="212073"/>
          </a:xfrm>
        </p:grpSpPr>
        <p:sp>
          <p:nvSpPr>
            <p:cNvPr id="25" name="object 3">
              <a:extLst>
                <a:ext uri="{FF2B5EF4-FFF2-40B4-BE49-F238E27FC236}">
                  <a16:creationId xmlns:a16="http://schemas.microsoft.com/office/drawing/2014/main" id="{D731C20F-2B59-459C-998E-26A54D0A0CA9}"/>
                </a:ext>
              </a:extLst>
            </p:cNvPr>
            <p:cNvSpPr txBox="1"/>
            <p:nvPr/>
          </p:nvSpPr>
          <p:spPr>
            <a:xfrm>
              <a:off x="901699" y="7111072"/>
              <a:ext cx="396811"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2</a:t>
              </a:r>
              <a:r>
                <a:rPr sz="1250" i="1" spc="-25" dirty="0">
                  <a:latin typeface="Tahoma"/>
                  <a:cs typeface="Tahoma"/>
                </a:rPr>
                <a:t>-</a:t>
              </a:r>
              <a:r>
                <a:rPr lang="en-US" sz="1250" i="1" spc="-25" dirty="0">
                  <a:latin typeface="Tahoma"/>
                  <a:cs typeface="Tahoma"/>
                </a:rPr>
                <a:t>20</a:t>
              </a:r>
              <a:endParaRPr sz="1250" dirty="0">
                <a:latin typeface="Tahoma"/>
                <a:cs typeface="Tahoma"/>
              </a:endParaRPr>
            </a:p>
          </p:txBody>
        </p:sp>
        <p:sp>
          <p:nvSpPr>
            <p:cNvPr id="26" name="object 4">
              <a:extLst>
                <a:ext uri="{FF2B5EF4-FFF2-40B4-BE49-F238E27FC236}">
                  <a16:creationId xmlns:a16="http://schemas.microsoft.com/office/drawing/2014/main" id="{B9BE9631-23B7-48D9-B3DA-1963F14034C4}"/>
                </a:ext>
              </a:extLst>
            </p:cNvPr>
            <p:cNvSpPr txBox="1"/>
            <p:nvPr/>
          </p:nvSpPr>
          <p:spPr>
            <a:xfrm>
              <a:off x="6861112" y="7111072"/>
              <a:ext cx="2307400"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 2 </a:t>
              </a:r>
              <a:r>
                <a:rPr sz="1250" i="1" spc="-20" dirty="0">
                  <a:latin typeface="Tahoma"/>
                  <a:cs typeface="Tahoma"/>
                </a:rPr>
                <a:t>\</a:t>
              </a:r>
              <a:r>
                <a:rPr sz="1250" i="1" spc="-35" dirty="0">
                  <a:latin typeface="Tahoma"/>
                  <a:cs typeface="Tahoma"/>
                </a:rPr>
                <a:t> </a:t>
              </a:r>
              <a:r>
                <a:rPr lang="en-US" sz="1250" i="1" spc="-30" dirty="0">
                  <a:latin typeface="Tahoma"/>
                  <a:cs typeface="Tahoma"/>
                </a:rPr>
                <a:t>Approaches to CSD/S</a:t>
              </a:r>
              <a:endParaRPr sz="1250" dirty="0">
                <a:latin typeface="Tahoma"/>
                <a:cs typeface="Tahoma"/>
              </a:endParaRPr>
            </a:p>
          </p:txBody>
        </p:sp>
        <p:sp>
          <p:nvSpPr>
            <p:cNvPr id="27" name="object 5">
              <a:extLst>
                <a:ext uri="{FF2B5EF4-FFF2-40B4-BE49-F238E27FC236}">
                  <a16:creationId xmlns:a16="http://schemas.microsoft.com/office/drawing/2014/main" id="{830A9CFE-E902-4209-9FAD-32305838263B}"/>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561DD54-550C-4C00-81F5-84B93753D038}"/>
              </a:ext>
            </a:extLst>
          </p:cNvPr>
          <p:cNvSpPr/>
          <p:nvPr/>
        </p:nvSpPr>
        <p:spPr>
          <a:xfrm>
            <a:off x="838199" y="914401"/>
            <a:ext cx="3972477" cy="381000"/>
          </a:xfrm>
          <a:prstGeom prst="rect">
            <a:avLst/>
          </a:prstGeom>
        </p:spPr>
        <p:txBody>
          <a:bodyPr wrap="none" lIns="0" tIns="0" rIns="0" bIns="0" anchor="ctr">
            <a:noAutofit/>
          </a:bodyPr>
          <a:lstStyle/>
          <a:p>
            <a:pPr marL="12700">
              <a:lnSpc>
                <a:spcPct val="100000"/>
              </a:lnSpc>
              <a:spcBef>
                <a:spcPts val="605"/>
              </a:spcBef>
            </a:pPr>
            <a:r>
              <a:rPr lang="en-US" sz="2000" spc="-5" dirty="0">
                <a:solidFill>
                  <a:srgbClr val="38445E"/>
                </a:solidFill>
                <a:latin typeface="Tahoma"/>
                <a:cs typeface="Tahoma"/>
              </a:rPr>
              <a:t>Stakeholder-Driven</a:t>
            </a:r>
            <a:endParaRPr lang="en-US" sz="2000" dirty="0">
              <a:latin typeface="Tahoma"/>
              <a:cs typeface="Tahoma"/>
            </a:endParaRPr>
          </a:p>
        </p:txBody>
      </p:sp>
      <p:pic>
        <p:nvPicPr>
          <p:cNvPr id="4" name="Picture 3">
            <a:extLst>
              <a:ext uri="{FF2B5EF4-FFF2-40B4-BE49-F238E27FC236}">
                <a16:creationId xmlns:a16="http://schemas.microsoft.com/office/drawing/2014/main" id="{EF1F7706-8005-47C6-AD75-331C81FBF7B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47650" y="4802236"/>
            <a:ext cx="9810749" cy="2445231"/>
          </a:xfrm>
          <a:prstGeom prst="rect">
            <a:avLst/>
          </a:prstGeom>
          <a:ln>
            <a:solidFill>
              <a:schemeClr val="tx1"/>
            </a:solidFill>
          </a:ln>
        </p:spPr>
      </p:pic>
      <p:pic>
        <p:nvPicPr>
          <p:cNvPr id="13" name="Picture 12">
            <a:extLst>
              <a:ext uri="{FF2B5EF4-FFF2-40B4-BE49-F238E27FC236}">
                <a16:creationId xmlns:a16="http://schemas.microsoft.com/office/drawing/2014/main" id="{99E40950-8E61-4B0B-85FC-E3F0204804B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510611" y="1635564"/>
            <a:ext cx="3371216" cy="2438400"/>
          </a:xfrm>
          <a:prstGeom prst="rect">
            <a:avLst/>
          </a:prstGeom>
          <a:ln>
            <a:solidFill>
              <a:schemeClr val="tx1"/>
            </a:solidFill>
          </a:ln>
          <a:effectLst/>
        </p:spPr>
      </p:pic>
      <p:sp>
        <p:nvSpPr>
          <p:cNvPr id="17" name="TextBox 16">
            <a:extLst>
              <a:ext uri="{FF2B5EF4-FFF2-40B4-BE49-F238E27FC236}">
                <a16:creationId xmlns:a16="http://schemas.microsoft.com/office/drawing/2014/main" id="{D28B9EF6-E3B8-4DBC-B0CE-053922B51BC4}"/>
              </a:ext>
            </a:extLst>
          </p:cNvPr>
          <p:cNvSpPr txBox="1"/>
          <p:nvPr/>
        </p:nvSpPr>
        <p:spPr>
          <a:xfrm>
            <a:off x="5334000" y="4083696"/>
            <a:ext cx="3962400" cy="738664"/>
          </a:xfrm>
          <a:prstGeom prst="rect">
            <a:avLst/>
          </a:prstGeom>
          <a:noFill/>
        </p:spPr>
        <p:txBody>
          <a:bodyPr wrap="square" rtlCol="0">
            <a:spAutoFit/>
          </a:bodyPr>
          <a:lstStyle/>
          <a:p>
            <a:r>
              <a:rPr lang="en-US" sz="1400" i="1" dirty="0">
                <a:latin typeface="Times New Roman" panose="02020603050405020304" pitchFamily="18" charset="0"/>
                <a:cs typeface="Times New Roman" panose="02020603050405020304" pitchFamily="18" charset="0"/>
              </a:rPr>
              <a:t>Stinesville Road Bridge, Monroe County, Indiana. (All images courtesy of Beam, Longest and Neff).</a:t>
            </a:r>
          </a:p>
          <a:p>
            <a:endParaRPr lang="en-US" sz="1400" i="1" dirty="0">
              <a:latin typeface="Times New Roman" panose="02020603050405020304" pitchFamily="18" charset="0"/>
              <a:cs typeface="Times New Roman" panose="02020603050405020304" pitchFamily="18" charset="0"/>
            </a:endParaRPr>
          </a:p>
        </p:txBody>
      </p:sp>
      <p:graphicFrame>
        <p:nvGraphicFramePr>
          <p:cNvPr id="11" name="Table 10">
            <a:extLst>
              <a:ext uri="{FF2B5EF4-FFF2-40B4-BE49-F238E27FC236}">
                <a16:creationId xmlns:a16="http://schemas.microsoft.com/office/drawing/2014/main" id="{1C4BB246-FF50-46D1-877A-2C457D1669DB}"/>
              </a:ext>
            </a:extLst>
          </p:cNvPr>
          <p:cNvGraphicFramePr>
            <a:graphicFrameLocks noGrp="1"/>
          </p:cNvGraphicFramePr>
          <p:nvPr>
            <p:extLst>
              <p:ext uri="{D42A27DB-BD31-4B8C-83A1-F6EECF244321}">
                <p14:modId xmlns:p14="http://schemas.microsoft.com/office/powerpoint/2010/main" val="913059443"/>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784025870"/>
                  </a:ext>
                </a:extLst>
              </a:tr>
            </a:tbl>
          </a:graphicData>
        </a:graphic>
      </p:graphicFrame>
      <p:sp>
        <p:nvSpPr>
          <p:cNvPr id="12" name="TextBox 11">
            <a:extLst>
              <a:ext uri="{FF2B5EF4-FFF2-40B4-BE49-F238E27FC236}">
                <a16:creationId xmlns:a16="http://schemas.microsoft.com/office/drawing/2014/main" id="{2BD9CAE9-5887-4978-835A-00C77BC60991}"/>
              </a:ext>
            </a:extLst>
          </p:cNvPr>
          <p:cNvSpPr txBox="1"/>
          <p:nvPr/>
        </p:nvSpPr>
        <p:spPr>
          <a:xfrm>
            <a:off x="897931" y="1772539"/>
            <a:ext cx="3962400" cy="2800767"/>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Mix of rural and urban settings</a:t>
            </a:r>
          </a:p>
          <a:p>
            <a:pPr marL="285750" indent="-285750">
              <a:buFont typeface="Arial" panose="020B0604020202020204" pitchFamily="34" charset="0"/>
              <a:buChar char="•"/>
            </a:pPr>
            <a:endParaRPr lang="en-US" sz="11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Public wanted a signature gateway bridge</a:t>
            </a:r>
          </a:p>
          <a:p>
            <a:pPr marL="285750" indent="-285750">
              <a:buFont typeface="Arial" panose="020B0604020202020204" pitchFamily="34" charset="0"/>
              <a:buChar char="•"/>
            </a:pPr>
            <a:endParaRPr lang="en-US" sz="11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Stinesville history of limestone quarrying</a:t>
            </a:r>
          </a:p>
          <a:p>
            <a:pPr marL="285750" indent="-285750">
              <a:buFont typeface="Arial" panose="020B0604020202020204" pitchFamily="34" charset="0"/>
              <a:buChar char="•"/>
            </a:pPr>
            <a:endParaRPr lang="en-US" sz="11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Use of simulated stone form liners on retaining wall</a:t>
            </a:r>
          </a:p>
        </p:txBody>
      </p:sp>
      <p:grpSp>
        <p:nvGrpSpPr>
          <p:cNvPr id="16" name="Group 15">
            <a:extLst>
              <a:ext uri="{FF2B5EF4-FFF2-40B4-BE49-F238E27FC236}">
                <a16:creationId xmlns:a16="http://schemas.microsoft.com/office/drawing/2014/main" id="{0CC5EA42-D244-4894-B75B-2C67C9302EBA}"/>
              </a:ext>
            </a:extLst>
          </p:cNvPr>
          <p:cNvGrpSpPr/>
          <p:nvPr/>
        </p:nvGrpSpPr>
        <p:grpSpPr>
          <a:xfrm>
            <a:off x="897931" y="7471432"/>
            <a:ext cx="8273796" cy="212073"/>
            <a:chOff x="896111" y="7106107"/>
            <a:chExt cx="8273796" cy="212073"/>
          </a:xfrm>
        </p:grpSpPr>
        <p:sp>
          <p:nvSpPr>
            <p:cNvPr id="20" name="object 3">
              <a:extLst>
                <a:ext uri="{FF2B5EF4-FFF2-40B4-BE49-F238E27FC236}">
                  <a16:creationId xmlns:a16="http://schemas.microsoft.com/office/drawing/2014/main" id="{47CBDB32-1BC0-46C6-AC4C-81DBEB369F37}"/>
                </a:ext>
              </a:extLst>
            </p:cNvPr>
            <p:cNvSpPr txBox="1"/>
            <p:nvPr/>
          </p:nvSpPr>
          <p:spPr>
            <a:xfrm>
              <a:off x="901700" y="7111072"/>
              <a:ext cx="2601680"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 2 </a:t>
              </a:r>
              <a:r>
                <a:rPr sz="1250" i="1" spc="-20" dirty="0">
                  <a:latin typeface="Tahoma"/>
                  <a:cs typeface="Tahoma"/>
                </a:rPr>
                <a:t>\</a:t>
              </a:r>
              <a:r>
                <a:rPr sz="1250" i="1" spc="-35" dirty="0">
                  <a:latin typeface="Tahoma"/>
                  <a:cs typeface="Tahoma"/>
                </a:rPr>
                <a:t> </a:t>
              </a:r>
              <a:r>
                <a:rPr lang="en-US" sz="1250" i="1" spc="-30" dirty="0">
                  <a:latin typeface="Tahoma"/>
                  <a:cs typeface="Tahoma"/>
                </a:rPr>
                <a:t>Approaches to CSD/S</a:t>
              </a:r>
              <a:endParaRPr sz="1250" dirty="0">
                <a:latin typeface="Tahoma"/>
                <a:cs typeface="Tahoma"/>
              </a:endParaRPr>
            </a:p>
          </p:txBody>
        </p:sp>
        <p:sp>
          <p:nvSpPr>
            <p:cNvPr id="21" name="object 4">
              <a:extLst>
                <a:ext uri="{FF2B5EF4-FFF2-40B4-BE49-F238E27FC236}">
                  <a16:creationId xmlns:a16="http://schemas.microsoft.com/office/drawing/2014/main" id="{AB418AE3-B887-4125-B7DF-D53AA67588BF}"/>
                </a:ext>
              </a:extLst>
            </p:cNvPr>
            <p:cNvSpPr txBox="1"/>
            <p:nvPr/>
          </p:nvSpPr>
          <p:spPr>
            <a:xfrm>
              <a:off x="8825807" y="7111072"/>
              <a:ext cx="344100"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2</a:t>
              </a:r>
              <a:r>
                <a:rPr sz="1250" i="1" spc="-25" dirty="0">
                  <a:latin typeface="Tahoma"/>
                  <a:cs typeface="Tahoma"/>
                </a:rPr>
                <a:t>-</a:t>
              </a:r>
              <a:r>
                <a:rPr lang="en-US" sz="1250" i="1" spc="-30" dirty="0">
                  <a:latin typeface="Tahoma"/>
                  <a:cs typeface="Tahoma"/>
                </a:rPr>
                <a:t>21</a:t>
              </a:r>
              <a:endParaRPr sz="1250" dirty="0">
                <a:latin typeface="Tahoma"/>
                <a:cs typeface="Tahoma"/>
              </a:endParaRPr>
            </a:p>
          </p:txBody>
        </p:sp>
        <p:sp>
          <p:nvSpPr>
            <p:cNvPr id="22" name="object 5">
              <a:extLst>
                <a:ext uri="{FF2B5EF4-FFF2-40B4-BE49-F238E27FC236}">
                  <a16:creationId xmlns:a16="http://schemas.microsoft.com/office/drawing/2014/main" id="{CA3DA70E-02A8-43EE-9288-12CCCCC5626C}"/>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22000610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81BDDA9-8BC2-4801-A828-FF229743E036}"/>
              </a:ext>
            </a:extLst>
          </p:cNvPr>
          <p:cNvSpPr txBox="1"/>
          <p:nvPr/>
        </p:nvSpPr>
        <p:spPr>
          <a:xfrm>
            <a:off x="838200" y="2067059"/>
            <a:ext cx="3972476" cy="5262979"/>
          </a:xfrm>
          <a:prstGeom prst="rect">
            <a:avLst/>
          </a:prstGeom>
          <a:noFill/>
        </p:spPr>
        <p:txBody>
          <a:bodyPr wrap="square" numCol="1" rtlCol="0">
            <a:spAutoFit/>
          </a:bodyPr>
          <a:lstStyle/>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Preferred design for public comment</a:t>
            </a: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Address critical safety hazards and substandard features</a:t>
            </a: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Design and Safety issues prioritized above public input and aesthetics</a:t>
            </a: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Accommodate CSD within expedited timeline</a:t>
            </a: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DB7F57AF-CC4B-4728-8EBC-3485D25BB61F}"/>
              </a:ext>
            </a:extLst>
          </p:cNvPr>
          <p:cNvSpPr/>
          <p:nvPr/>
        </p:nvSpPr>
        <p:spPr>
          <a:xfrm>
            <a:off x="838199" y="914401"/>
            <a:ext cx="3972477" cy="381000"/>
          </a:xfrm>
          <a:prstGeom prst="rect">
            <a:avLst/>
          </a:prstGeom>
        </p:spPr>
        <p:txBody>
          <a:bodyPr wrap="none" lIns="0" tIns="0" rIns="0" bIns="0" anchor="ctr">
            <a:noAutofit/>
          </a:bodyPr>
          <a:lstStyle/>
          <a:p>
            <a:pPr marL="12700">
              <a:lnSpc>
                <a:spcPct val="100000"/>
              </a:lnSpc>
              <a:spcBef>
                <a:spcPts val="605"/>
              </a:spcBef>
            </a:pPr>
            <a:r>
              <a:rPr lang="en-US" sz="2000" spc="-5" dirty="0">
                <a:solidFill>
                  <a:srgbClr val="38445E"/>
                </a:solidFill>
                <a:latin typeface="Tahoma"/>
                <a:cs typeface="Tahoma"/>
              </a:rPr>
              <a:t>Design/Safety-Driven</a:t>
            </a:r>
            <a:endParaRPr lang="en-US" sz="2000" dirty="0">
              <a:latin typeface="Tahoma"/>
              <a:cs typeface="Tahoma"/>
            </a:endParaRPr>
          </a:p>
        </p:txBody>
      </p:sp>
      <p:grpSp>
        <p:nvGrpSpPr>
          <p:cNvPr id="5" name="Group 4">
            <a:extLst>
              <a:ext uri="{FF2B5EF4-FFF2-40B4-BE49-F238E27FC236}">
                <a16:creationId xmlns:a16="http://schemas.microsoft.com/office/drawing/2014/main" id="{E333EC1D-C6D2-4CEA-9471-DEC8B246F64F}"/>
              </a:ext>
            </a:extLst>
          </p:cNvPr>
          <p:cNvGrpSpPr/>
          <p:nvPr/>
        </p:nvGrpSpPr>
        <p:grpSpPr>
          <a:xfrm>
            <a:off x="5291667" y="4302760"/>
            <a:ext cx="4006343" cy="2648317"/>
            <a:chOff x="5257800" y="4495800"/>
            <a:chExt cx="4006343" cy="2648317"/>
          </a:xfrm>
        </p:grpSpPr>
        <p:pic>
          <p:nvPicPr>
            <p:cNvPr id="3" name="Picture 2">
              <a:extLst>
                <a:ext uri="{FF2B5EF4-FFF2-40B4-BE49-F238E27FC236}">
                  <a16:creationId xmlns:a16="http://schemas.microsoft.com/office/drawing/2014/main" id="{913B7AED-248A-439E-89FD-63C35E2FF3D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257800" y="4495800"/>
              <a:ext cx="3928533" cy="2648317"/>
            </a:xfrm>
            <a:prstGeom prst="rect">
              <a:avLst/>
            </a:prstGeom>
            <a:ln>
              <a:solidFill>
                <a:schemeClr val="tx1"/>
              </a:solidFill>
            </a:ln>
          </p:spPr>
        </p:pic>
        <p:sp>
          <p:nvSpPr>
            <p:cNvPr id="4" name="TextBox 3">
              <a:extLst>
                <a:ext uri="{FF2B5EF4-FFF2-40B4-BE49-F238E27FC236}">
                  <a16:creationId xmlns:a16="http://schemas.microsoft.com/office/drawing/2014/main" id="{264FD9C2-0696-4879-AD5F-AE96E7AAEC3A}"/>
                </a:ext>
              </a:extLst>
            </p:cNvPr>
            <p:cNvSpPr txBox="1"/>
            <p:nvPr/>
          </p:nvSpPr>
          <p:spPr>
            <a:xfrm>
              <a:off x="6828861" y="6865937"/>
              <a:ext cx="2435282" cy="276999"/>
            </a:xfrm>
            <a:prstGeom prst="rect">
              <a:avLst/>
            </a:prstGeom>
            <a:noFill/>
          </p:spPr>
          <p:txBody>
            <a:bodyPr wrap="none" rtlCol="0">
              <a:spAutoFit/>
            </a:bodyPr>
            <a:lstStyle/>
            <a:p>
              <a:r>
                <a:rPr lang="en-US" sz="1200" dirty="0">
                  <a:solidFill>
                    <a:schemeClr val="bg1"/>
                  </a:solidFill>
                  <a:latin typeface="Times New Roman" panose="02020603050405020304" pitchFamily="18" charset="0"/>
                  <a:cs typeface="Times New Roman" panose="02020603050405020304" pitchFamily="18" charset="0"/>
                </a:rPr>
                <a:t>(Courtesy of Mead &amp; Hunt/TxDOT)</a:t>
              </a:r>
            </a:p>
          </p:txBody>
        </p:sp>
      </p:grpSp>
      <p:sp>
        <p:nvSpPr>
          <p:cNvPr id="6" name="Rectangle 5">
            <a:extLst>
              <a:ext uri="{FF2B5EF4-FFF2-40B4-BE49-F238E27FC236}">
                <a16:creationId xmlns:a16="http://schemas.microsoft.com/office/drawing/2014/main" id="{D186518F-0009-4636-BD72-639DF525CE2E}"/>
              </a:ext>
            </a:extLst>
          </p:cNvPr>
          <p:cNvSpPr/>
          <p:nvPr/>
        </p:nvSpPr>
        <p:spPr>
          <a:xfrm>
            <a:off x="5274733" y="2067058"/>
            <a:ext cx="3989410" cy="1938992"/>
          </a:xfrm>
          <a:prstGeom prst="rect">
            <a:avLst/>
          </a:prstGeom>
        </p:spPr>
        <p:txBody>
          <a:bodyPr wrap="square">
            <a:spAutoFit/>
          </a:bodyPr>
          <a:lstStyle/>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Creative hydraulic and geometric solutions</a:t>
            </a: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Minimal/Limited aesthetic treatments</a:t>
            </a:r>
          </a:p>
        </p:txBody>
      </p:sp>
      <p:graphicFrame>
        <p:nvGraphicFramePr>
          <p:cNvPr id="13" name="Table 12">
            <a:extLst>
              <a:ext uri="{FF2B5EF4-FFF2-40B4-BE49-F238E27FC236}">
                <a16:creationId xmlns:a16="http://schemas.microsoft.com/office/drawing/2014/main" id="{D785943F-ED30-435D-BD60-54FEF7B0B7D1}"/>
              </a:ext>
            </a:extLst>
          </p:cNvPr>
          <p:cNvGraphicFramePr>
            <a:graphicFrameLocks noGrp="1"/>
          </p:cNvGraphicFramePr>
          <p:nvPr>
            <p:extLst>
              <p:ext uri="{D42A27DB-BD31-4B8C-83A1-F6EECF244321}">
                <p14:modId xmlns:p14="http://schemas.microsoft.com/office/powerpoint/2010/main" val="3428768194"/>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784025870"/>
                  </a:ext>
                </a:extLst>
              </a:tr>
            </a:tbl>
          </a:graphicData>
        </a:graphic>
      </p:graphicFrame>
      <p:grpSp>
        <p:nvGrpSpPr>
          <p:cNvPr id="14" name="Group 13">
            <a:extLst>
              <a:ext uri="{FF2B5EF4-FFF2-40B4-BE49-F238E27FC236}">
                <a16:creationId xmlns:a16="http://schemas.microsoft.com/office/drawing/2014/main" id="{B49691AC-A1B1-44FE-8F1E-3F3E69FF4E89}"/>
              </a:ext>
            </a:extLst>
          </p:cNvPr>
          <p:cNvGrpSpPr/>
          <p:nvPr/>
        </p:nvGrpSpPr>
        <p:grpSpPr>
          <a:xfrm>
            <a:off x="893000" y="7467600"/>
            <a:ext cx="8272401" cy="212073"/>
            <a:chOff x="896111" y="7106107"/>
            <a:chExt cx="8272401" cy="212073"/>
          </a:xfrm>
        </p:grpSpPr>
        <p:sp>
          <p:nvSpPr>
            <p:cNvPr id="15" name="object 3">
              <a:extLst>
                <a:ext uri="{FF2B5EF4-FFF2-40B4-BE49-F238E27FC236}">
                  <a16:creationId xmlns:a16="http://schemas.microsoft.com/office/drawing/2014/main" id="{8D547AE2-0D05-4640-B27B-A81B5B048317}"/>
                </a:ext>
              </a:extLst>
            </p:cNvPr>
            <p:cNvSpPr txBox="1"/>
            <p:nvPr/>
          </p:nvSpPr>
          <p:spPr>
            <a:xfrm>
              <a:off x="901699" y="7111072"/>
              <a:ext cx="396811"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2</a:t>
              </a:r>
              <a:r>
                <a:rPr sz="1250" i="1" spc="-25" dirty="0">
                  <a:latin typeface="Tahoma"/>
                  <a:cs typeface="Tahoma"/>
                </a:rPr>
                <a:t>-</a:t>
              </a:r>
              <a:r>
                <a:rPr lang="en-US" sz="1250" i="1" spc="-25" dirty="0">
                  <a:latin typeface="Tahoma"/>
                  <a:cs typeface="Tahoma"/>
                </a:rPr>
                <a:t>22</a:t>
              </a:r>
              <a:endParaRPr sz="1250" dirty="0">
                <a:latin typeface="Tahoma"/>
                <a:cs typeface="Tahoma"/>
              </a:endParaRPr>
            </a:p>
          </p:txBody>
        </p:sp>
        <p:sp>
          <p:nvSpPr>
            <p:cNvPr id="18" name="object 4">
              <a:extLst>
                <a:ext uri="{FF2B5EF4-FFF2-40B4-BE49-F238E27FC236}">
                  <a16:creationId xmlns:a16="http://schemas.microsoft.com/office/drawing/2014/main" id="{D71880FF-0DB9-449D-AE1E-0140FA07E69B}"/>
                </a:ext>
              </a:extLst>
            </p:cNvPr>
            <p:cNvSpPr txBox="1"/>
            <p:nvPr/>
          </p:nvSpPr>
          <p:spPr>
            <a:xfrm>
              <a:off x="6861112" y="7111072"/>
              <a:ext cx="2307400"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 2 </a:t>
              </a:r>
              <a:r>
                <a:rPr sz="1250" i="1" spc="-20" dirty="0">
                  <a:latin typeface="Tahoma"/>
                  <a:cs typeface="Tahoma"/>
                </a:rPr>
                <a:t>\</a:t>
              </a:r>
              <a:r>
                <a:rPr sz="1250" i="1" spc="-35" dirty="0">
                  <a:latin typeface="Tahoma"/>
                  <a:cs typeface="Tahoma"/>
                </a:rPr>
                <a:t> </a:t>
              </a:r>
              <a:r>
                <a:rPr lang="en-US" sz="1250" i="1" spc="-30" dirty="0">
                  <a:latin typeface="Tahoma"/>
                  <a:cs typeface="Tahoma"/>
                </a:rPr>
                <a:t>Approaches to CSD/S</a:t>
              </a:r>
              <a:endParaRPr sz="1250" dirty="0">
                <a:latin typeface="Tahoma"/>
                <a:cs typeface="Tahoma"/>
              </a:endParaRPr>
            </a:p>
          </p:txBody>
        </p:sp>
        <p:sp>
          <p:nvSpPr>
            <p:cNvPr id="19" name="object 5">
              <a:extLst>
                <a:ext uri="{FF2B5EF4-FFF2-40B4-BE49-F238E27FC236}">
                  <a16:creationId xmlns:a16="http://schemas.microsoft.com/office/drawing/2014/main" id="{5137BEC1-51BF-4731-994F-F27E358287D1}"/>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6740945-815C-4530-9ABC-0BF65C02869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
          <a:stretch/>
        </p:blipFill>
        <p:spPr>
          <a:xfrm>
            <a:off x="5298285" y="2928383"/>
            <a:ext cx="3893213" cy="2862351"/>
          </a:xfrm>
          <a:prstGeom prst="rect">
            <a:avLst/>
          </a:prstGeom>
          <a:ln>
            <a:solidFill>
              <a:schemeClr val="tx1"/>
            </a:solidFill>
          </a:ln>
        </p:spPr>
      </p:pic>
      <p:pic>
        <p:nvPicPr>
          <p:cNvPr id="14" name="Picture 13">
            <a:extLst>
              <a:ext uri="{FF2B5EF4-FFF2-40B4-BE49-F238E27FC236}">
                <a16:creationId xmlns:a16="http://schemas.microsoft.com/office/drawing/2014/main" id="{8D333BED-243E-4BF9-8DD4-CE68726D4A1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
          <a:stretch/>
        </p:blipFill>
        <p:spPr>
          <a:xfrm>
            <a:off x="866902" y="2928383"/>
            <a:ext cx="3893213" cy="2862352"/>
          </a:xfrm>
          <a:prstGeom prst="rect">
            <a:avLst/>
          </a:prstGeom>
          <a:ln>
            <a:solidFill>
              <a:schemeClr val="tx1"/>
            </a:solidFill>
          </a:ln>
        </p:spPr>
      </p:pic>
      <p:sp>
        <p:nvSpPr>
          <p:cNvPr id="15" name="TextBox 14">
            <a:extLst>
              <a:ext uri="{FF2B5EF4-FFF2-40B4-BE49-F238E27FC236}">
                <a16:creationId xmlns:a16="http://schemas.microsoft.com/office/drawing/2014/main" id="{8607FDC9-8956-4721-85B2-E4E703D47408}"/>
              </a:ext>
            </a:extLst>
          </p:cNvPr>
          <p:cNvSpPr txBox="1"/>
          <p:nvPr/>
        </p:nvSpPr>
        <p:spPr>
          <a:xfrm>
            <a:off x="5298285" y="5846253"/>
            <a:ext cx="4003548" cy="523220"/>
          </a:xfrm>
          <a:prstGeom prst="rect">
            <a:avLst/>
          </a:prstGeom>
          <a:noFill/>
        </p:spPr>
        <p:txBody>
          <a:bodyPr wrap="square" rtlCol="0">
            <a:spAutoFit/>
          </a:bodyPr>
          <a:lstStyle/>
          <a:p>
            <a:r>
              <a:rPr lang="en-US" sz="1400" i="1" dirty="0">
                <a:latin typeface="Times New Roman" panose="02020603050405020304" pitchFamily="18" charset="0"/>
                <a:cs typeface="Times New Roman" panose="02020603050405020304" pitchFamily="18" charset="0"/>
              </a:rPr>
              <a:t>Route 206 Flood Channel Bridge After Replacement. (Image courtesy of Urban Engineers).</a:t>
            </a:r>
          </a:p>
        </p:txBody>
      </p:sp>
      <p:sp>
        <p:nvSpPr>
          <p:cNvPr id="10" name="Rectangle 9">
            <a:extLst>
              <a:ext uri="{FF2B5EF4-FFF2-40B4-BE49-F238E27FC236}">
                <a16:creationId xmlns:a16="http://schemas.microsoft.com/office/drawing/2014/main" id="{DB7F57AF-CC4B-4728-8EBC-3485D25BB61F}"/>
              </a:ext>
            </a:extLst>
          </p:cNvPr>
          <p:cNvSpPr/>
          <p:nvPr/>
        </p:nvSpPr>
        <p:spPr>
          <a:xfrm>
            <a:off x="838199" y="914401"/>
            <a:ext cx="3972477" cy="381000"/>
          </a:xfrm>
          <a:prstGeom prst="rect">
            <a:avLst/>
          </a:prstGeom>
        </p:spPr>
        <p:txBody>
          <a:bodyPr wrap="none" lIns="0" tIns="0" rIns="0" bIns="0" anchor="ctr">
            <a:noAutofit/>
          </a:bodyPr>
          <a:lstStyle/>
          <a:p>
            <a:pPr marL="12700">
              <a:lnSpc>
                <a:spcPct val="100000"/>
              </a:lnSpc>
              <a:spcBef>
                <a:spcPts val="605"/>
              </a:spcBef>
            </a:pPr>
            <a:r>
              <a:rPr lang="en-US" sz="2000" spc="-5" dirty="0">
                <a:solidFill>
                  <a:srgbClr val="38445E"/>
                </a:solidFill>
                <a:latin typeface="Tahoma"/>
                <a:cs typeface="Tahoma"/>
              </a:rPr>
              <a:t>Design/Safety-Driven</a:t>
            </a:r>
            <a:endParaRPr lang="en-US" sz="2000" dirty="0">
              <a:latin typeface="Tahoma"/>
              <a:cs typeface="Tahoma"/>
            </a:endParaRPr>
          </a:p>
        </p:txBody>
      </p:sp>
      <p:graphicFrame>
        <p:nvGraphicFramePr>
          <p:cNvPr id="11" name="Table 10">
            <a:extLst>
              <a:ext uri="{FF2B5EF4-FFF2-40B4-BE49-F238E27FC236}">
                <a16:creationId xmlns:a16="http://schemas.microsoft.com/office/drawing/2014/main" id="{19F6687E-8524-415E-BF8D-2F18C0BD217A}"/>
              </a:ext>
            </a:extLst>
          </p:cNvPr>
          <p:cNvGraphicFramePr>
            <a:graphicFrameLocks noGrp="1"/>
          </p:cNvGraphicFramePr>
          <p:nvPr>
            <p:extLst>
              <p:ext uri="{D42A27DB-BD31-4B8C-83A1-F6EECF244321}">
                <p14:modId xmlns:p14="http://schemas.microsoft.com/office/powerpoint/2010/main" val="3428768194"/>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784025870"/>
                  </a:ext>
                </a:extLst>
              </a:tr>
            </a:tbl>
          </a:graphicData>
        </a:graphic>
      </p:graphicFrame>
      <p:grpSp>
        <p:nvGrpSpPr>
          <p:cNvPr id="12" name="Group 11">
            <a:extLst>
              <a:ext uri="{FF2B5EF4-FFF2-40B4-BE49-F238E27FC236}">
                <a16:creationId xmlns:a16="http://schemas.microsoft.com/office/drawing/2014/main" id="{D0E5ECE0-31F1-4F3E-8588-2C7FBB3F62C7}"/>
              </a:ext>
            </a:extLst>
          </p:cNvPr>
          <p:cNvGrpSpPr/>
          <p:nvPr/>
        </p:nvGrpSpPr>
        <p:grpSpPr>
          <a:xfrm>
            <a:off x="897931" y="7471432"/>
            <a:ext cx="8273796" cy="212073"/>
            <a:chOff x="896111" y="7106107"/>
            <a:chExt cx="8273796" cy="212073"/>
          </a:xfrm>
        </p:grpSpPr>
        <p:sp>
          <p:nvSpPr>
            <p:cNvPr id="16" name="object 3">
              <a:extLst>
                <a:ext uri="{FF2B5EF4-FFF2-40B4-BE49-F238E27FC236}">
                  <a16:creationId xmlns:a16="http://schemas.microsoft.com/office/drawing/2014/main" id="{815CA470-35B7-4792-B4C4-0371A3579064}"/>
                </a:ext>
              </a:extLst>
            </p:cNvPr>
            <p:cNvSpPr txBox="1"/>
            <p:nvPr/>
          </p:nvSpPr>
          <p:spPr>
            <a:xfrm>
              <a:off x="901700" y="7111072"/>
              <a:ext cx="2601680"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 2 </a:t>
              </a:r>
              <a:r>
                <a:rPr sz="1250" i="1" spc="-20" dirty="0">
                  <a:latin typeface="Tahoma"/>
                  <a:cs typeface="Tahoma"/>
                </a:rPr>
                <a:t>\</a:t>
              </a:r>
              <a:r>
                <a:rPr sz="1250" i="1" spc="-35" dirty="0">
                  <a:latin typeface="Tahoma"/>
                  <a:cs typeface="Tahoma"/>
                </a:rPr>
                <a:t> </a:t>
              </a:r>
              <a:r>
                <a:rPr lang="en-US" sz="1250" i="1" spc="-30" dirty="0">
                  <a:latin typeface="Tahoma"/>
                  <a:cs typeface="Tahoma"/>
                </a:rPr>
                <a:t>Approaches to CSD/S</a:t>
              </a:r>
              <a:endParaRPr sz="1250" dirty="0">
                <a:latin typeface="Tahoma"/>
                <a:cs typeface="Tahoma"/>
              </a:endParaRPr>
            </a:p>
          </p:txBody>
        </p:sp>
        <p:sp>
          <p:nvSpPr>
            <p:cNvPr id="17" name="object 4">
              <a:extLst>
                <a:ext uri="{FF2B5EF4-FFF2-40B4-BE49-F238E27FC236}">
                  <a16:creationId xmlns:a16="http://schemas.microsoft.com/office/drawing/2014/main" id="{CA0E6173-B5BE-461B-B5B1-B7FA3E05FB93}"/>
                </a:ext>
              </a:extLst>
            </p:cNvPr>
            <p:cNvSpPr txBox="1"/>
            <p:nvPr/>
          </p:nvSpPr>
          <p:spPr>
            <a:xfrm>
              <a:off x="8825807" y="7111072"/>
              <a:ext cx="344100"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2</a:t>
              </a:r>
              <a:r>
                <a:rPr sz="1250" i="1" spc="-25" dirty="0">
                  <a:latin typeface="Tahoma"/>
                  <a:cs typeface="Tahoma"/>
                </a:rPr>
                <a:t>-</a:t>
              </a:r>
              <a:r>
                <a:rPr lang="en-US" sz="1250" i="1" spc="-30" dirty="0">
                  <a:latin typeface="Tahoma"/>
                  <a:cs typeface="Tahoma"/>
                </a:rPr>
                <a:t>23</a:t>
              </a:r>
              <a:endParaRPr sz="1250" dirty="0">
                <a:latin typeface="Tahoma"/>
                <a:cs typeface="Tahoma"/>
              </a:endParaRPr>
            </a:p>
          </p:txBody>
        </p:sp>
        <p:sp>
          <p:nvSpPr>
            <p:cNvPr id="22" name="object 5">
              <a:extLst>
                <a:ext uri="{FF2B5EF4-FFF2-40B4-BE49-F238E27FC236}">
                  <a16:creationId xmlns:a16="http://schemas.microsoft.com/office/drawing/2014/main" id="{AA59EA57-8DD4-4204-8A65-7D194A466B11}"/>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sp>
        <p:nvSpPr>
          <p:cNvPr id="18" name="TextBox 17">
            <a:extLst>
              <a:ext uri="{FF2B5EF4-FFF2-40B4-BE49-F238E27FC236}">
                <a16:creationId xmlns:a16="http://schemas.microsoft.com/office/drawing/2014/main" id="{93B89C54-8DA3-4FC6-A4F5-3C7175350CB6}"/>
              </a:ext>
            </a:extLst>
          </p:cNvPr>
          <p:cNvSpPr txBox="1"/>
          <p:nvPr/>
        </p:nvSpPr>
        <p:spPr>
          <a:xfrm>
            <a:off x="897931" y="5846253"/>
            <a:ext cx="4003548" cy="523220"/>
          </a:xfrm>
          <a:prstGeom prst="rect">
            <a:avLst/>
          </a:prstGeom>
          <a:noFill/>
        </p:spPr>
        <p:txBody>
          <a:bodyPr wrap="square" rtlCol="0">
            <a:spAutoFit/>
          </a:bodyPr>
          <a:lstStyle/>
          <a:p>
            <a:r>
              <a:rPr lang="en-US" sz="1400" i="1" dirty="0">
                <a:latin typeface="Times New Roman" panose="02020603050405020304" pitchFamily="18" charset="0"/>
                <a:cs typeface="Times New Roman" panose="02020603050405020304" pitchFamily="18" charset="0"/>
              </a:rPr>
              <a:t>Route 206 Flood Channel Bridge Before Replacement (Image courtesy of Urban Engineers).</a:t>
            </a:r>
          </a:p>
        </p:txBody>
      </p:sp>
    </p:spTree>
    <p:extLst>
      <p:ext uri="{BB962C8B-B14F-4D97-AF65-F5344CB8AC3E}">
        <p14:creationId xmlns:p14="http://schemas.microsoft.com/office/powerpoint/2010/main" val="5968332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16" name="Table 15">
            <a:extLst>
              <a:ext uri="{FF2B5EF4-FFF2-40B4-BE49-F238E27FC236}">
                <a16:creationId xmlns:a16="http://schemas.microsoft.com/office/drawing/2014/main" id="{29DE7861-FF5E-42A8-9465-0FA5E3B1FBC5}"/>
              </a:ext>
            </a:extLst>
          </p:cNvPr>
          <p:cNvGraphicFramePr>
            <a:graphicFrameLocks noGrp="1"/>
          </p:cNvGraphicFramePr>
          <p:nvPr>
            <p:extLst>
              <p:ext uri="{D42A27DB-BD31-4B8C-83A1-F6EECF244321}">
                <p14:modId xmlns:p14="http://schemas.microsoft.com/office/powerpoint/2010/main" val="3428768194"/>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784025870"/>
                  </a:ext>
                </a:extLst>
              </a:tr>
            </a:tbl>
          </a:graphicData>
        </a:graphic>
      </p:graphicFrame>
      <p:pic>
        <p:nvPicPr>
          <p:cNvPr id="17" name="Picture 16">
            <a:extLst>
              <a:ext uri="{FF2B5EF4-FFF2-40B4-BE49-F238E27FC236}">
                <a16:creationId xmlns:a16="http://schemas.microsoft.com/office/drawing/2014/main" id="{44C2B381-4F98-49F8-B8EF-CA5866F84AF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47650" y="4724404"/>
            <a:ext cx="9810750" cy="2510304"/>
          </a:xfrm>
          <a:prstGeom prst="rect">
            <a:avLst/>
          </a:prstGeom>
          <a:ln>
            <a:solidFill>
              <a:schemeClr val="tx1"/>
            </a:solidFill>
          </a:ln>
        </p:spPr>
      </p:pic>
      <p:pic>
        <p:nvPicPr>
          <p:cNvPr id="18" name="Picture 17">
            <a:extLst>
              <a:ext uri="{FF2B5EF4-FFF2-40B4-BE49-F238E27FC236}">
                <a16:creationId xmlns:a16="http://schemas.microsoft.com/office/drawing/2014/main" id="{B02D093F-FCD9-4595-9C05-C6812B585B3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47650" y="2057400"/>
            <a:ext cx="9810749" cy="2510304"/>
          </a:xfrm>
          <a:prstGeom prst="rect">
            <a:avLst/>
          </a:prstGeom>
          <a:ln>
            <a:solidFill>
              <a:schemeClr val="tx1"/>
            </a:solidFill>
          </a:ln>
        </p:spPr>
      </p:pic>
      <p:sp>
        <p:nvSpPr>
          <p:cNvPr id="19" name="TextBox 18">
            <a:extLst>
              <a:ext uri="{FF2B5EF4-FFF2-40B4-BE49-F238E27FC236}">
                <a16:creationId xmlns:a16="http://schemas.microsoft.com/office/drawing/2014/main" id="{852B8986-18DF-417A-B37C-A4A36FBD3138}"/>
              </a:ext>
            </a:extLst>
          </p:cNvPr>
          <p:cNvSpPr txBox="1"/>
          <p:nvPr/>
        </p:nvSpPr>
        <p:spPr>
          <a:xfrm>
            <a:off x="5257800" y="1412906"/>
            <a:ext cx="3962400" cy="523220"/>
          </a:xfrm>
          <a:prstGeom prst="rect">
            <a:avLst/>
          </a:prstGeom>
          <a:noFill/>
        </p:spPr>
        <p:txBody>
          <a:bodyPr wrap="square" rtlCol="0">
            <a:spAutoFit/>
          </a:bodyPr>
          <a:lstStyle/>
          <a:p>
            <a:r>
              <a:rPr lang="en-US" sz="1400" i="1" dirty="0">
                <a:latin typeface="Times New Roman" panose="02020603050405020304" pitchFamily="18" charset="0"/>
                <a:cs typeface="Times New Roman" panose="02020603050405020304" pitchFamily="18" charset="0"/>
              </a:rPr>
              <a:t>Morgan’s Ford Bridge, Warren County, Virginia Before (top) and After (bottom)</a:t>
            </a:r>
          </a:p>
        </p:txBody>
      </p:sp>
      <p:sp>
        <p:nvSpPr>
          <p:cNvPr id="9" name="Rectangle 8">
            <a:extLst>
              <a:ext uri="{FF2B5EF4-FFF2-40B4-BE49-F238E27FC236}">
                <a16:creationId xmlns:a16="http://schemas.microsoft.com/office/drawing/2014/main" id="{226B043B-286B-47AA-B06E-443A39327BB9}"/>
              </a:ext>
            </a:extLst>
          </p:cNvPr>
          <p:cNvSpPr/>
          <p:nvPr/>
        </p:nvSpPr>
        <p:spPr>
          <a:xfrm>
            <a:off x="838199" y="914401"/>
            <a:ext cx="3972477" cy="381000"/>
          </a:xfrm>
          <a:prstGeom prst="rect">
            <a:avLst/>
          </a:prstGeom>
        </p:spPr>
        <p:txBody>
          <a:bodyPr wrap="none" lIns="0" tIns="0" rIns="0" bIns="0" anchor="ctr">
            <a:noAutofit/>
          </a:bodyPr>
          <a:lstStyle/>
          <a:p>
            <a:pPr marL="12700">
              <a:lnSpc>
                <a:spcPct val="100000"/>
              </a:lnSpc>
              <a:spcBef>
                <a:spcPts val="605"/>
              </a:spcBef>
            </a:pPr>
            <a:r>
              <a:rPr lang="en-US" sz="2000" spc="-5" dirty="0">
                <a:solidFill>
                  <a:srgbClr val="38445E"/>
                </a:solidFill>
                <a:latin typeface="Tahoma"/>
                <a:cs typeface="Tahoma"/>
              </a:rPr>
              <a:t>Design/Safety-Driven</a:t>
            </a:r>
            <a:endParaRPr lang="en-US" sz="2000" dirty="0">
              <a:latin typeface="Tahoma"/>
              <a:cs typeface="Tahoma"/>
            </a:endParaRPr>
          </a:p>
        </p:txBody>
      </p:sp>
      <p:sp>
        <p:nvSpPr>
          <p:cNvPr id="14" name="TextBox 13">
            <a:extLst>
              <a:ext uri="{FF2B5EF4-FFF2-40B4-BE49-F238E27FC236}">
                <a16:creationId xmlns:a16="http://schemas.microsoft.com/office/drawing/2014/main" id="{B941E4D6-D6FB-4851-9D02-83732AA98C64}"/>
              </a:ext>
            </a:extLst>
          </p:cNvPr>
          <p:cNvSpPr txBox="1"/>
          <p:nvPr/>
        </p:nvSpPr>
        <p:spPr>
          <a:xfrm>
            <a:off x="9324499" y="4272725"/>
            <a:ext cx="733901" cy="276999"/>
          </a:xfrm>
          <a:prstGeom prst="rect">
            <a:avLst/>
          </a:prstGeom>
          <a:no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(VDOT)</a:t>
            </a:r>
          </a:p>
        </p:txBody>
      </p:sp>
      <p:sp>
        <p:nvSpPr>
          <p:cNvPr id="15" name="TextBox 14">
            <a:extLst>
              <a:ext uri="{FF2B5EF4-FFF2-40B4-BE49-F238E27FC236}">
                <a16:creationId xmlns:a16="http://schemas.microsoft.com/office/drawing/2014/main" id="{97CDEE2A-A469-4139-AA57-91BA483FF1FB}"/>
              </a:ext>
            </a:extLst>
          </p:cNvPr>
          <p:cNvSpPr txBox="1"/>
          <p:nvPr/>
        </p:nvSpPr>
        <p:spPr>
          <a:xfrm>
            <a:off x="7547429" y="6924792"/>
            <a:ext cx="2514600" cy="276999"/>
          </a:xfrm>
          <a:prstGeom prst="rect">
            <a:avLst/>
          </a:prstGeom>
          <a:no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(Courtesy of Trevor </a:t>
            </a:r>
            <a:r>
              <a:rPr lang="en-US" sz="1200" dirty="0" err="1">
                <a:solidFill>
                  <a:schemeClr val="bg1"/>
                </a:solidFill>
                <a:latin typeface="Times New Roman" panose="02020603050405020304" pitchFamily="18" charset="0"/>
                <a:cs typeface="Times New Roman" panose="02020603050405020304" pitchFamily="18" charset="0"/>
              </a:rPr>
              <a:t>Wrayton</a:t>
            </a:r>
            <a:r>
              <a:rPr lang="en-US" sz="1200" dirty="0">
                <a:solidFill>
                  <a:schemeClr val="bg1"/>
                </a:solidFill>
                <a:latin typeface="Times New Roman" panose="02020603050405020304" pitchFamily="18" charset="0"/>
                <a:cs typeface="Times New Roman" panose="02020603050405020304" pitchFamily="18" charset="0"/>
              </a:rPr>
              <a:t>, VDOT)</a:t>
            </a:r>
          </a:p>
        </p:txBody>
      </p:sp>
      <p:grpSp>
        <p:nvGrpSpPr>
          <p:cNvPr id="20" name="Group 19">
            <a:extLst>
              <a:ext uri="{FF2B5EF4-FFF2-40B4-BE49-F238E27FC236}">
                <a16:creationId xmlns:a16="http://schemas.microsoft.com/office/drawing/2014/main" id="{EF9B2738-B69E-454C-8667-1E25AF90FBC0}"/>
              </a:ext>
            </a:extLst>
          </p:cNvPr>
          <p:cNvGrpSpPr/>
          <p:nvPr/>
        </p:nvGrpSpPr>
        <p:grpSpPr>
          <a:xfrm>
            <a:off x="893000" y="7467600"/>
            <a:ext cx="8272401" cy="212073"/>
            <a:chOff x="896111" y="7106107"/>
            <a:chExt cx="8272401" cy="212073"/>
          </a:xfrm>
        </p:grpSpPr>
        <p:sp>
          <p:nvSpPr>
            <p:cNvPr id="21" name="object 3">
              <a:extLst>
                <a:ext uri="{FF2B5EF4-FFF2-40B4-BE49-F238E27FC236}">
                  <a16:creationId xmlns:a16="http://schemas.microsoft.com/office/drawing/2014/main" id="{09A244DD-6F74-4585-A32B-133B732FBEC6}"/>
                </a:ext>
              </a:extLst>
            </p:cNvPr>
            <p:cNvSpPr txBox="1"/>
            <p:nvPr/>
          </p:nvSpPr>
          <p:spPr>
            <a:xfrm>
              <a:off x="901699" y="7111072"/>
              <a:ext cx="396811"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2</a:t>
              </a:r>
              <a:r>
                <a:rPr sz="1250" i="1" spc="-25" dirty="0">
                  <a:latin typeface="Tahoma"/>
                  <a:cs typeface="Tahoma"/>
                </a:rPr>
                <a:t>-</a:t>
              </a:r>
              <a:r>
                <a:rPr lang="en-US" sz="1250" i="1" spc="-25" dirty="0">
                  <a:latin typeface="Tahoma"/>
                  <a:cs typeface="Tahoma"/>
                </a:rPr>
                <a:t>24</a:t>
              </a:r>
              <a:endParaRPr sz="1250" dirty="0">
                <a:latin typeface="Tahoma"/>
                <a:cs typeface="Tahoma"/>
              </a:endParaRPr>
            </a:p>
          </p:txBody>
        </p:sp>
        <p:sp>
          <p:nvSpPr>
            <p:cNvPr id="22" name="object 4">
              <a:extLst>
                <a:ext uri="{FF2B5EF4-FFF2-40B4-BE49-F238E27FC236}">
                  <a16:creationId xmlns:a16="http://schemas.microsoft.com/office/drawing/2014/main" id="{7607C284-E7E6-44A4-AE0A-77D264755A9E}"/>
                </a:ext>
              </a:extLst>
            </p:cNvPr>
            <p:cNvSpPr txBox="1"/>
            <p:nvPr/>
          </p:nvSpPr>
          <p:spPr>
            <a:xfrm>
              <a:off x="6861112" y="7111072"/>
              <a:ext cx="2307400"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 2 </a:t>
              </a:r>
              <a:r>
                <a:rPr sz="1250" i="1" spc="-20" dirty="0">
                  <a:latin typeface="Tahoma"/>
                  <a:cs typeface="Tahoma"/>
                </a:rPr>
                <a:t>\</a:t>
              </a:r>
              <a:r>
                <a:rPr sz="1250" i="1" spc="-35" dirty="0">
                  <a:latin typeface="Tahoma"/>
                  <a:cs typeface="Tahoma"/>
                </a:rPr>
                <a:t> </a:t>
              </a:r>
              <a:r>
                <a:rPr lang="en-US" sz="1250" i="1" spc="-30" dirty="0">
                  <a:latin typeface="Tahoma"/>
                  <a:cs typeface="Tahoma"/>
                </a:rPr>
                <a:t>Approaches to CSD/S</a:t>
              </a:r>
              <a:endParaRPr sz="1250" dirty="0">
                <a:latin typeface="Tahoma"/>
                <a:cs typeface="Tahoma"/>
              </a:endParaRPr>
            </a:p>
          </p:txBody>
        </p:sp>
        <p:sp>
          <p:nvSpPr>
            <p:cNvPr id="23" name="object 5">
              <a:extLst>
                <a:ext uri="{FF2B5EF4-FFF2-40B4-BE49-F238E27FC236}">
                  <a16:creationId xmlns:a16="http://schemas.microsoft.com/office/drawing/2014/main" id="{6D6EA6FE-1025-4992-AF15-30D23DCD2300}"/>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39627993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F50A43F-795D-44DE-BA40-67292F1A4BED}"/>
              </a:ext>
            </a:extLst>
          </p:cNvPr>
          <p:cNvGrpSpPr/>
          <p:nvPr/>
        </p:nvGrpSpPr>
        <p:grpSpPr>
          <a:xfrm>
            <a:off x="394278" y="381000"/>
            <a:ext cx="3327107" cy="6662136"/>
            <a:chOff x="4064293" y="384634"/>
            <a:chExt cx="3327107" cy="6662136"/>
          </a:xfrm>
        </p:grpSpPr>
        <p:sp>
          <p:nvSpPr>
            <p:cNvPr id="10" name="Rectangle 9">
              <a:extLst>
                <a:ext uri="{FF2B5EF4-FFF2-40B4-BE49-F238E27FC236}">
                  <a16:creationId xmlns:a16="http://schemas.microsoft.com/office/drawing/2014/main" id="{F7DBE1EE-33F6-45E8-B071-BC958BF3F8C7}"/>
                </a:ext>
              </a:extLst>
            </p:cNvPr>
            <p:cNvSpPr/>
            <p:nvPr/>
          </p:nvSpPr>
          <p:spPr>
            <a:xfrm>
              <a:off x="4064293" y="384634"/>
              <a:ext cx="3327107" cy="6662136"/>
            </a:xfrm>
            <a:prstGeom prst="rect">
              <a:avLst/>
            </a:prstGeom>
            <a:solidFill>
              <a:schemeClr val="bg1">
                <a:alpha val="89000"/>
              </a:schemeClr>
            </a:solidFill>
            <a:ln w="146050" cap="rnd" cmpd="tri">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D3FD979-C7EF-4B65-AB0E-1B334273C01C}"/>
                </a:ext>
              </a:extLst>
            </p:cNvPr>
            <p:cNvSpPr>
              <a:spLocks noChangeArrowheads="1"/>
            </p:cNvSpPr>
            <p:nvPr/>
          </p:nvSpPr>
          <p:spPr bwMode="auto">
            <a:xfrm>
              <a:off x="4174855" y="2433681"/>
              <a:ext cx="3105982" cy="427607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Autofit/>
            </a:bodyPr>
            <a:lstStyle/>
            <a:p>
              <a:pPr marL="174625" marR="868044" indent="-174625">
                <a:lnSpc>
                  <a:spcPct val="95800"/>
                </a:lnSpc>
                <a:spcBef>
                  <a:spcPts val="175"/>
                </a:spcBef>
                <a:buFont typeface="Arial" panose="020B0604020202020204" pitchFamily="34" charset="0"/>
                <a:buChar char="•"/>
              </a:pPr>
              <a:r>
                <a:rPr lang="en-US" sz="1400" spc="-5" dirty="0">
                  <a:latin typeface="Times New Roman"/>
                  <a:cs typeface="Times New Roman"/>
                </a:rPr>
                <a:t>Key Principles</a:t>
              </a:r>
            </a:p>
            <a:p>
              <a:pPr marL="174625" marR="5080" indent="-174625">
                <a:lnSpc>
                  <a:spcPts val="1839"/>
                </a:lnSpc>
                <a:spcBef>
                  <a:spcPts val="85"/>
                </a:spcBef>
                <a:buFont typeface="Arial" panose="020B0604020202020204" pitchFamily="34" charset="0"/>
                <a:buChar char="•"/>
              </a:pPr>
              <a:r>
                <a:rPr lang="en-US" sz="1400" spc="-5" dirty="0">
                  <a:latin typeface="Times New Roman"/>
                  <a:cs typeface="Times New Roman"/>
                </a:rPr>
                <a:t>Secretary of the Interior’s (SOI) Standards</a:t>
              </a:r>
            </a:p>
            <a:p>
              <a:pPr marL="174625" marR="5080" indent="-174625">
                <a:lnSpc>
                  <a:spcPts val="1839"/>
                </a:lnSpc>
                <a:spcBef>
                  <a:spcPts val="85"/>
                </a:spcBef>
                <a:buFont typeface="Arial" panose="020B0604020202020204" pitchFamily="34" charset="0"/>
                <a:buChar char="•"/>
              </a:pPr>
              <a:r>
                <a:rPr lang="en-US" sz="1400" spc="-5" dirty="0">
                  <a:latin typeface="Times New Roman"/>
                  <a:cs typeface="Times New Roman"/>
                </a:rPr>
                <a:t>Design Elements that Can’t Really be Changed</a:t>
              </a:r>
            </a:p>
            <a:p>
              <a:pPr marL="174625" marR="5080" indent="-174625">
                <a:lnSpc>
                  <a:spcPts val="1839"/>
                </a:lnSpc>
                <a:spcBef>
                  <a:spcPts val="85"/>
                </a:spcBef>
                <a:buFont typeface="Arial" panose="020B0604020202020204" pitchFamily="34" charset="0"/>
                <a:buChar char="•"/>
              </a:pPr>
              <a:r>
                <a:rPr lang="en-US" sz="1400" spc="-5" dirty="0">
                  <a:latin typeface="Times New Roman"/>
                  <a:cs typeface="Times New Roman"/>
                </a:rPr>
                <a:t>Design Elements with More Flexibility</a:t>
              </a:r>
            </a:p>
          </p:txBody>
        </p:sp>
        <p:sp>
          <p:nvSpPr>
            <p:cNvPr id="12" name="object 5">
              <a:extLst>
                <a:ext uri="{FF2B5EF4-FFF2-40B4-BE49-F238E27FC236}">
                  <a16:creationId xmlns:a16="http://schemas.microsoft.com/office/drawing/2014/main" id="{3788D3BE-E6B1-4E65-982D-08E78B3D56B1}"/>
                </a:ext>
              </a:extLst>
            </p:cNvPr>
            <p:cNvSpPr txBox="1">
              <a:spLocks/>
            </p:cNvSpPr>
            <p:nvPr/>
          </p:nvSpPr>
          <p:spPr>
            <a:xfrm>
              <a:off x="4281062" y="725631"/>
              <a:ext cx="3101373" cy="1524305"/>
            </a:xfrm>
            <a:prstGeom prst="rect">
              <a:avLst/>
            </a:prstGeom>
          </p:spPr>
          <p:txBody>
            <a:bodyPr vert="horz" wrap="square" lIns="91440" tIns="45720" rIns="91440" bIns="45720" rtlCol="0" anchor="ctr">
              <a:normAutofit/>
            </a:bodyPr>
            <a:lstStyle>
              <a:lvl1pPr>
                <a:defRPr sz="2000" b="1" i="0">
                  <a:solidFill>
                    <a:srgbClr val="7ABAB5"/>
                  </a:solidFill>
                  <a:latin typeface="Times New Roman"/>
                  <a:ea typeface="+mj-ea"/>
                  <a:cs typeface="Times New Roman"/>
                </a:defRPr>
              </a:lvl1pPr>
            </a:lstStyle>
            <a:p>
              <a:pPr marL="12700" algn="l" rtl="0">
                <a:lnSpc>
                  <a:spcPct val="90000"/>
                </a:lnSpc>
                <a:spcBef>
                  <a:spcPct val="0"/>
                </a:spcBef>
              </a:pPr>
              <a:r>
                <a:rPr lang="en-US" sz="2400" b="0" kern="1200" dirty="0">
                  <a:solidFill>
                    <a:schemeClr val="tx1"/>
                  </a:solidFill>
                  <a:latin typeface="Tahoma" panose="020B0604030504040204" pitchFamily="34" charset="0"/>
                  <a:ea typeface="Tahoma" panose="020B0604030504040204" pitchFamily="34" charset="0"/>
                  <a:cs typeface="Tahoma" panose="020B0604030504040204" pitchFamily="34" charset="0"/>
                </a:rPr>
                <a:t>CHAPTER 3</a:t>
              </a:r>
            </a:p>
            <a:p>
              <a:pPr marL="12700" algn="l" rtl="0">
                <a:lnSpc>
                  <a:spcPct val="90000"/>
                </a:lnSpc>
                <a:spcBef>
                  <a:spcPct val="0"/>
                </a:spcBef>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GUIDING PRINCIPLES</a:t>
              </a:r>
              <a:endParaRPr lang="en-US" sz="24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B12366E-95CE-4F44-9163-03F85CD2A7DB}"/>
              </a:ext>
            </a:extLst>
          </p:cNvPr>
          <p:cNvSpPr/>
          <p:nvPr/>
        </p:nvSpPr>
        <p:spPr>
          <a:xfrm>
            <a:off x="845713" y="2057400"/>
            <a:ext cx="8374487" cy="5097293"/>
          </a:xfrm>
          <a:prstGeom prst="rect">
            <a:avLst/>
          </a:prstGeom>
          <a:solidFill>
            <a:schemeClr val="bg1"/>
          </a:solidFill>
          <a:ln>
            <a:noFill/>
          </a:ln>
          <a:effectLst/>
        </p:spPr>
        <p:txBody>
          <a:bodyPr wrap="square" lIns="0" tIns="0" rIns="0" bIns="0">
            <a:spAutoFit/>
          </a:bodyPr>
          <a:lstStyle/>
          <a:p>
            <a:pPr marL="584200" marR="5080" indent="-571500">
              <a:lnSpc>
                <a:spcPct val="103600"/>
              </a:lnSpc>
              <a:spcBef>
                <a:spcPts val="40"/>
              </a:spcBef>
              <a:buClr>
                <a:srgbClr val="38445E"/>
              </a:buClr>
              <a:buFont typeface="Times New Roman" panose="02020603050405020304" pitchFamily="18" charset="0"/>
              <a:buChar char="►"/>
              <a:tabLst>
                <a:tab pos="240665" algn="l"/>
                <a:tab pos="241300" algn="l"/>
              </a:tabLst>
            </a:pPr>
            <a:r>
              <a:rPr lang="en-US" sz="2400" i="1" spc="-5" dirty="0">
                <a:latin typeface="Times New Roman"/>
                <a:cs typeface="Times New Roman"/>
              </a:rPr>
              <a:t>Consideration of character-defining features  </a:t>
            </a:r>
            <a:r>
              <a:rPr lang="en-US" sz="2400" i="1" dirty="0">
                <a:latin typeface="Times New Roman"/>
                <a:cs typeface="Times New Roman"/>
              </a:rPr>
              <a:t>of the </a:t>
            </a:r>
            <a:r>
              <a:rPr lang="en-US" sz="2400" i="1" spc="-5" dirty="0">
                <a:latin typeface="Times New Roman"/>
                <a:cs typeface="Times New Roman"/>
              </a:rPr>
              <a:t>historic</a:t>
            </a:r>
            <a:r>
              <a:rPr lang="en-US" sz="2400" i="1" spc="-10" dirty="0">
                <a:latin typeface="Times New Roman"/>
                <a:cs typeface="Times New Roman"/>
              </a:rPr>
              <a:t> </a:t>
            </a:r>
            <a:r>
              <a:rPr lang="en-US" sz="2400" i="1" spc="-5" dirty="0">
                <a:latin typeface="Times New Roman"/>
                <a:cs typeface="Times New Roman"/>
              </a:rPr>
              <a:t>bridge.</a:t>
            </a:r>
          </a:p>
          <a:p>
            <a:pPr marL="584200" marR="5080" indent="-571500">
              <a:lnSpc>
                <a:spcPct val="103600"/>
              </a:lnSpc>
              <a:spcBef>
                <a:spcPts val="40"/>
              </a:spcBef>
              <a:buClr>
                <a:srgbClr val="38445E"/>
              </a:buClr>
              <a:buFont typeface="Times New Roman" panose="02020603050405020304" pitchFamily="18" charset="0"/>
              <a:buChar char="►"/>
              <a:tabLst>
                <a:tab pos="240665" algn="l"/>
                <a:tab pos="241300" algn="l"/>
              </a:tabLst>
            </a:pPr>
            <a:endParaRPr lang="en-US" sz="2000" i="1" spc="-5" dirty="0">
              <a:latin typeface="Times New Roman"/>
              <a:cs typeface="Times New Roman"/>
            </a:endParaRPr>
          </a:p>
          <a:p>
            <a:pPr marL="584200" marR="5080" indent="-571500">
              <a:lnSpc>
                <a:spcPct val="103600"/>
              </a:lnSpc>
              <a:spcBef>
                <a:spcPts val="40"/>
              </a:spcBef>
              <a:buClr>
                <a:srgbClr val="38445E"/>
              </a:buClr>
              <a:buFont typeface="Times New Roman" panose="02020603050405020304" pitchFamily="18" charset="0"/>
              <a:buChar char="►"/>
              <a:tabLst>
                <a:tab pos="240665" algn="l"/>
                <a:tab pos="241300" algn="l"/>
              </a:tabLst>
            </a:pPr>
            <a:r>
              <a:rPr lang="en-US" sz="2400" i="1" spc="-5" dirty="0">
                <a:latin typeface="Times New Roman"/>
                <a:cs typeface="Times New Roman"/>
              </a:rPr>
              <a:t>Proper implementation </a:t>
            </a:r>
            <a:r>
              <a:rPr lang="en-US" sz="2400" i="1" spc="5" dirty="0">
                <a:latin typeface="Times New Roman"/>
                <a:cs typeface="Times New Roman"/>
              </a:rPr>
              <a:t>of </a:t>
            </a:r>
            <a:r>
              <a:rPr lang="en-US" sz="2400" i="1" spc="-5" dirty="0">
                <a:latin typeface="Times New Roman"/>
                <a:cs typeface="Times New Roman"/>
              </a:rPr>
              <a:t>the principles </a:t>
            </a:r>
            <a:r>
              <a:rPr lang="en-US" sz="2400" i="1" dirty="0">
                <a:latin typeface="Times New Roman"/>
                <a:cs typeface="Times New Roman"/>
              </a:rPr>
              <a:t>of  </a:t>
            </a:r>
            <a:r>
              <a:rPr lang="en-US" sz="2400" i="1" spc="-5" dirty="0">
                <a:latin typeface="Times New Roman"/>
                <a:cs typeface="Times New Roman"/>
              </a:rPr>
              <a:t>design aesthetics.</a:t>
            </a:r>
          </a:p>
          <a:p>
            <a:pPr marL="584200" marR="5080" indent="-571500">
              <a:lnSpc>
                <a:spcPct val="103600"/>
              </a:lnSpc>
              <a:spcBef>
                <a:spcPts val="40"/>
              </a:spcBef>
              <a:buClr>
                <a:srgbClr val="38445E"/>
              </a:buClr>
              <a:buFont typeface="Times New Roman" panose="02020603050405020304" pitchFamily="18" charset="0"/>
              <a:buChar char="►"/>
              <a:tabLst>
                <a:tab pos="240665" algn="l"/>
                <a:tab pos="241300" algn="l"/>
              </a:tabLst>
            </a:pPr>
            <a:endParaRPr lang="en-US" sz="2000" i="1" spc="-5" dirty="0">
              <a:latin typeface="Times New Roman"/>
              <a:cs typeface="Times New Roman"/>
            </a:endParaRPr>
          </a:p>
          <a:p>
            <a:pPr marL="584200" marR="5080" indent="-571500">
              <a:lnSpc>
                <a:spcPct val="103600"/>
              </a:lnSpc>
              <a:spcBef>
                <a:spcPts val="40"/>
              </a:spcBef>
              <a:buClr>
                <a:srgbClr val="38445E"/>
              </a:buClr>
              <a:buFont typeface="Times New Roman" panose="02020603050405020304" pitchFamily="18" charset="0"/>
              <a:buChar char="►"/>
              <a:tabLst>
                <a:tab pos="240665" algn="l"/>
                <a:tab pos="241300" algn="l"/>
              </a:tabLst>
            </a:pPr>
            <a:r>
              <a:rPr lang="en-US" sz="2400" i="1" spc="-5" dirty="0">
                <a:latin typeface="Times New Roman"/>
                <a:cs typeface="Times New Roman"/>
              </a:rPr>
              <a:t>Stakeholder engagement.</a:t>
            </a:r>
          </a:p>
          <a:p>
            <a:pPr marL="584200" marR="5080" indent="-571500">
              <a:lnSpc>
                <a:spcPct val="103600"/>
              </a:lnSpc>
              <a:spcBef>
                <a:spcPts val="40"/>
              </a:spcBef>
              <a:buClr>
                <a:srgbClr val="38445E"/>
              </a:buClr>
              <a:buFont typeface="Times New Roman" panose="02020603050405020304" pitchFamily="18" charset="0"/>
              <a:buChar char="►"/>
              <a:tabLst>
                <a:tab pos="240665" algn="l"/>
                <a:tab pos="241300" algn="l"/>
              </a:tabLst>
            </a:pPr>
            <a:endParaRPr lang="en-US" sz="2000" i="1" spc="-5" dirty="0">
              <a:latin typeface="Times New Roman"/>
              <a:cs typeface="Times New Roman"/>
            </a:endParaRPr>
          </a:p>
          <a:p>
            <a:pPr marL="584200" marR="5080" indent="-571500">
              <a:lnSpc>
                <a:spcPct val="103600"/>
              </a:lnSpc>
              <a:spcBef>
                <a:spcPts val="40"/>
              </a:spcBef>
              <a:buClr>
                <a:srgbClr val="38445E"/>
              </a:buClr>
              <a:buFont typeface="Times New Roman" panose="02020603050405020304" pitchFamily="18" charset="0"/>
              <a:buChar char="►"/>
              <a:tabLst>
                <a:tab pos="240665" algn="l"/>
                <a:tab pos="241300" algn="l"/>
              </a:tabLst>
            </a:pPr>
            <a:r>
              <a:rPr lang="en-US" sz="2400" i="1" spc="-5" dirty="0">
                <a:latin typeface="Times New Roman"/>
                <a:cs typeface="Times New Roman"/>
              </a:rPr>
              <a:t>Incorporate proper </a:t>
            </a:r>
            <a:r>
              <a:rPr lang="en-US" sz="2400" i="1" dirty="0">
                <a:latin typeface="Times New Roman"/>
                <a:cs typeface="Times New Roman"/>
              </a:rPr>
              <a:t>aesthetic </a:t>
            </a:r>
            <a:r>
              <a:rPr lang="en-US" sz="2400" i="1" spc="-5" dirty="0">
                <a:latin typeface="Times New Roman"/>
                <a:cs typeface="Times New Roman"/>
              </a:rPr>
              <a:t>design </a:t>
            </a:r>
            <a:r>
              <a:rPr lang="en-US" sz="2400" i="1" dirty="0">
                <a:latin typeface="Times New Roman"/>
                <a:cs typeface="Times New Roman"/>
              </a:rPr>
              <a:t>principles to  </a:t>
            </a:r>
            <a:r>
              <a:rPr lang="en-US" sz="2400" i="1" spc="-5" dirty="0">
                <a:latin typeface="Times New Roman"/>
                <a:cs typeface="Times New Roman"/>
              </a:rPr>
              <a:t>achieve reference </a:t>
            </a:r>
            <a:r>
              <a:rPr lang="en-US" sz="2400" i="1" dirty="0">
                <a:latin typeface="Times New Roman"/>
                <a:cs typeface="Times New Roman"/>
              </a:rPr>
              <a:t>to past </a:t>
            </a:r>
            <a:r>
              <a:rPr lang="en-US" sz="2400" i="1" spc="-5" dirty="0">
                <a:latin typeface="Times New Roman"/>
                <a:cs typeface="Times New Roman"/>
              </a:rPr>
              <a:t>features </a:t>
            </a:r>
            <a:r>
              <a:rPr lang="en-US" sz="2400" i="1" dirty="0">
                <a:latin typeface="Times New Roman"/>
                <a:cs typeface="Times New Roman"/>
              </a:rPr>
              <a:t>of historic  </a:t>
            </a:r>
            <a:r>
              <a:rPr lang="en-US" sz="2400" i="1" spc="-5" dirty="0">
                <a:latin typeface="Times New Roman"/>
                <a:cs typeface="Times New Roman"/>
              </a:rPr>
              <a:t>significance.</a:t>
            </a:r>
          </a:p>
          <a:p>
            <a:pPr marL="584200" marR="5080" indent="-571500">
              <a:lnSpc>
                <a:spcPct val="103600"/>
              </a:lnSpc>
              <a:spcBef>
                <a:spcPts val="40"/>
              </a:spcBef>
              <a:buClr>
                <a:srgbClr val="38445E"/>
              </a:buClr>
              <a:buFont typeface="Times New Roman" panose="02020603050405020304" pitchFamily="18" charset="0"/>
              <a:buChar char="►"/>
              <a:tabLst>
                <a:tab pos="240665" algn="l"/>
                <a:tab pos="241300" algn="l"/>
              </a:tabLst>
            </a:pPr>
            <a:endParaRPr lang="en-US" sz="2000" i="1" dirty="0">
              <a:latin typeface="Times New Roman"/>
              <a:cs typeface="Times New Roman"/>
            </a:endParaRPr>
          </a:p>
          <a:p>
            <a:pPr marL="584200" marR="5080" indent="-571500">
              <a:lnSpc>
                <a:spcPct val="103600"/>
              </a:lnSpc>
              <a:spcBef>
                <a:spcPts val="40"/>
              </a:spcBef>
              <a:buClr>
                <a:srgbClr val="38445E"/>
              </a:buClr>
              <a:buFont typeface="Times New Roman" panose="02020603050405020304" pitchFamily="18" charset="0"/>
              <a:buChar char="►"/>
              <a:tabLst>
                <a:tab pos="240665" algn="l"/>
                <a:tab pos="241300" algn="l"/>
              </a:tabLst>
            </a:pPr>
            <a:r>
              <a:rPr lang="en-US" sz="2400" i="1" spc="-5" dirty="0">
                <a:latin typeface="Times New Roman"/>
                <a:cs typeface="Times New Roman"/>
              </a:rPr>
              <a:t>Use desirable features </a:t>
            </a:r>
            <a:r>
              <a:rPr lang="en-US" sz="2400" i="1" dirty="0">
                <a:latin typeface="Times New Roman"/>
                <a:cs typeface="Times New Roman"/>
              </a:rPr>
              <a:t>of a historic </a:t>
            </a:r>
            <a:r>
              <a:rPr lang="en-US" sz="2400" i="1" spc="-5" dirty="0">
                <a:latin typeface="Times New Roman"/>
                <a:cs typeface="Times New Roman"/>
              </a:rPr>
              <a:t>bridge as basis </a:t>
            </a:r>
            <a:r>
              <a:rPr lang="en-US" sz="2400" i="1" dirty="0">
                <a:latin typeface="Times New Roman"/>
                <a:cs typeface="Times New Roman"/>
              </a:rPr>
              <a:t>for commonality between the old </a:t>
            </a:r>
            <a:r>
              <a:rPr lang="en-US" sz="2400" i="1" spc="-5" dirty="0">
                <a:latin typeface="Times New Roman"/>
                <a:cs typeface="Times New Roman"/>
              </a:rPr>
              <a:t>and </a:t>
            </a:r>
            <a:r>
              <a:rPr lang="en-US" sz="2400" i="1" dirty="0">
                <a:latin typeface="Times New Roman"/>
                <a:cs typeface="Times New Roman"/>
              </a:rPr>
              <a:t>the new.</a:t>
            </a:r>
          </a:p>
          <a:p>
            <a:pPr marL="584200" marR="5080" indent="-571500">
              <a:lnSpc>
                <a:spcPct val="103600"/>
              </a:lnSpc>
              <a:spcBef>
                <a:spcPts val="40"/>
              </a:spcBef>
              <a:buClr>
                <a:srgbClr val="38445E"/>
              </a:buClr>
              <a:buFont typeface="Times New Roman" panose="02020603050405020304" pitchFamily="18" charset="0"/>
              <a:buChar char="►"/>
              <a:tabLst>
                <a:tab pos="240665" algn="l"/>
                <a:tab pos="241300" algn="l"/>
              </a:tabLst>
            </a:pPr>
            <a:endParaRPr lang="en-US" sz="2000" i="1" dirty="0">
              <a:latin typeface="Times New Roman"/>
              <a:cs typeface="Times New Roman"/>
            </a:endParaRPr>
          </a:p>
          <a:p>
            <a:pPr marL="584200" marR="5080" indent="-571500">
              <a:lnSpc>
                <a:spcPct val="103600"/>
              </a:lnSpc>
              <a:spcBef>
                <a:spcPts val="40"/>
              </a:spcBef>
              <a:buClr>
                <a:srgbClr val="38445E"/>
              </a:buClr>
              <a:buFont typeface="Times New Roman" panose="02020603050405020304" pitchFamily="18" charset="0"/>
              <a:buChar char="►"/>
              <a:tabLst>
                <a:tab pos="240665" algn="l"/>
                <a:tab pos="241300" algn="l"/>
              </a:tabLst>
            </a:pPr>
            <a:r>
              <a:rPr lang="en-US" sz="2400" i="1" dirty="0">
                <a:latin typeface="Times New Roman"/>
                <a:cs typeface="Times New Roman"/>
              </a:rPr>
              <a:t>Avoid </a:t>
            </a:r>
            <a:r>
              <a:rPr lang="en-US" sz="2400" i="1" spc="-5" dirty="0">
                <a:latin typeface="Times New Roman"/>
                <a:cs typeface="Times New Roman"/>
              </a:rPr>
              <a:t>creating </a:t>
            </a:r>
            <a:r>
              <a:rPr lang="en-US" sz="2400" i="1" dirty="0">
                <a:latin typeface="Times New Roman"/>
                <a:cs typeface="Times New Roman"/>
              </a:rPr>
              <a:t>new </a:t>
            </a:r>
            <a:r>
              <a:rPr lang="en-US" sz="2400" i="1" spc="-5" dirty="0">
                <a:latin typeface="Times New Roman"/>
                <a:cs typeface="Times New Roman"/>
              </a:rPr>
              <a:t>visual </a:t>
            </a:r>
            <a:r>
              <a:rPr lang="en-US" sz="2400" i="1" dirty="0">
                <a:latin typeface="Times New Roman"/>
                <a:cs typeface="Times New Roman"/>
              </a:rPr>
              <a:t>elements.</a:t>
            </a:r>
            <a:endParaRPr lang="en-US" sz="2400" i="1" spc="-5" dirty="0">
              <a:latin typeface="Times New Roman"/>
              <a:cs typeface="Times New Roman"/>
            </a:endParaRPr>
          </a:p>
        </p:txBody>
      </p:sp>
      <p:sp>
        <p:nvSpPr>
          <p:cNvPr id="9" name="object 2">
            <a:extLst>
              <a:ext uri="{FF2B5EF4-FFF2-40B4-BE49-F238E27FC236}">
                <a16:creationId xmlns:a16="http://schemas.microsoft.com/office/drawing/2014/main" id="{9E8370E6-367F-430B-8F0E-87C638784641}"/>
              </a:ext>
            </a:extLst>
          </p:cNvPr>
          <p:cNvSpPr txBox="1">
            <a:spLocks/>
          </p:cNvSpPr>
          <p:nvPr/>
        </p:nvSpPr>
        <p:spPr>
          <a:xfrm>
            <a:off x="874742" y="457200"/>
            <a:ext cx="3962400" cy="444394"/>
          </a:xfrm>
          <a:prstGeom prst="rect">
            <a:avLst/>
          </a:prstGeom>
        </p:spPr>
        <p:txBody>
          <a:bodyPr vert="horz" wrap="square" lIns="0" tIns="12700" rIns="0" bIns="0" rtlCol="0" anchor="ctr">
            <a:noAutofit/>
          </a:bodyPr>
          <a:lstStyle>
            <a:lvl1pPr>
              <a:defRPr sz="2000" b="1" i="0">
                <a:solidFill>
                  <a:srgbClr val="7ABAB5"/>
                </a:solidFill>
                <a:latin typeface="Times New Roman"/>
                <a:ea typeface="+mj-ea"/>
                <a:cs typeface="Times New Roman"/>
              </a:defRPr>
            </a:lvl1pPr>
          </a:lstStyle>
          <a:p>
            <a:pPr marL="12700">
              <a:spcBef>
                <a:spcPts val="100"/>
              </a:spcBef>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KEY</a:t>
            </a:r>
            <a:r>
              <a:rPr lang="en-US" sz="2400" spc="-5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400" spc="-5" dirty="0">
                <a:solidFill>
                  <a:schemeClr val="tx1"/>
                </a:solidFill>
                <a:latin typeface="Tahoma" panose="020B0604030504040204" pitchFamily="34" charset="0"/>
                <a:ea typeface="Tahoma" panose="020B0604030504040204" pitchFamily="34" charset="0"/>
                <a:cs typeface="Tahoma" panose="020B0604030504040204" pitchFamily="34" charset="0"/>
              </a:rPr>
              <a:t>PRINCIPLES</a:t>
            </a:r>
            <a:endParaRPr lang="en-US" kern="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nvGrpSpPr>
          <p:cNvPr id="8" name="Group 7">
            <a:extLst>
              <a:ext uri="{FF2B5EF4-FFF2-40B4-BE49-F238E27FC236}">
                <a16:creationId xmlns:a16="http://schemas.microsoft.com/office/drawing/2014/main" id="{19CF5478-1FCA-4F57-B295-B6A14D282F5B}"/>
              </a:ext>
            </a:extLst>
          </p:cNvPr>
          <p:cNvGrpSpPr/>
          <p:nvPr/>
        </p:nvGrpSpPr>
        <p:grpSpPr>
          <a:xfrm>
            <a:off x="893064" y="7467600"/>
            <a:ext cx="8272272" cy="212073"/>
            <a:chOff x="896111" y="7106107"/>
            <a:chExt cx="8272272" cy="212073"/>
          </a:xfrm>
        </p:grpSpPr>
        <p:sp>
          <p:nvSpPr>
            <p:cNvPr id="10" name="object 2">
              <a:extLst>
                <a:ext uri="{FF2B5EF4-FFF2-40B4-BE49-F238E27FC236}">
                  <a16:creationId xmlns:a16="http://schemas.microsoft.com/office/drawing/2014/main" id="{B6FBAB5F-D0DC-40B3-88CE-A5A5E272139E}"/>
                </a:ext>
              </a:extLst>
            </p:cNvPr>
            <p:cNvSpPr txBox="1"/>
            <p:nvPr/>
          </p:nvSpPr>
          <p:spPr>
            <a:xfrm>
              <a:off x="901700" y="7111072"/>
              <a:ext cx="247650"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3</a:t>
              </a:r>
              <a:r>
                <a:rPr sz="1250" i="1" spc="-25" dirty="0">
                  <a:latin typeface="Tahoma"/>
                  <a:cs typeface="Tahoma"/>
                </a:rPr>
                <a:t>-</a:t>
              </a:r>
              <a:r>
                <a:rPr lang="en-US" sz="1250" i="1" spc="-30" dirty="0">
                  <a:latin typeface="Tahoma"/>
                  <a:cs typeface="Tahoma"/>
                </a:rPr>
                <a:t>2</a:t>
              </a:r>
              <a:endParaRPr sz="1250" dirty="0">
                <a:latin typeface="Tahoma"/>
                <a:cs typeface="Tahoma"/>
              </a:endParaRPr>
            </a:p>
          </p:txBody>
        </p:sp>
        <p:sp>
          <p:nvSpPr>
            <p:cNvPr id="11" name="object 3">
              <a:extLst>
                <a:ext uri="{FF2B5EF4-FFF2-40B4-BE49-F238E27FC236}">
                  <a16:creationId xmlns:a16="http://schemas.microsoft.com/office/drawing/2014/main" id="{705E6503-C266-4871-8046-70B3E483A346}"/>
                </a:ext>
              </a:extLst>
            </p:cNvPr>
            <p:cNvSpPr txBox="1"/>
            <p:nvPr/>
          </p:nvSpPr>
          <p:spPr>
            <a:xfrm>
              <a:off x="7165847" y="7111072"/>
              <a:ext cx="2002536"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a:t>
              </a:r>
              <a:r>
                <a:rPr sz="1250" i="1" spc="-80" dirty="0">
                  <a:latin typeface="Tahoma"/>
                  <a:cs typeface="Tahoma"/>
                </a:rPr>
                <a:t> </a:t>
              </a:r>
              <a:r>
                <a:rPr sz="1250" i="1" spc="-30" dirty="0">
                  <a:latin typeface="Tahoma"/>
                  <a:cs typeface="Tahoma"/>
                </a:rPr>
                <a:t>3</a:t>
              </a:r>
              <a:r>
                <a:rPr lang="en-US" sz="1250" i="1" spc="-30" dirty="0">
                  <a:latin typeface="Tahoma"/>
                  <a:cs typeface="Tahoma"/>
                </a:rPr>
                <a:t> \ Key Principles</a:t>
              </a:r>
              <a:endParaRPr sz="1250" i="1" dirty="0">
                <a:latin typeface="Tahoma"/>
                <a:cs typeface="Tahoma"/>
              </a:endParaRPr>
            </a:p>
          </p:txBody>
        </p:sp>
        <p:sp>
          <p:nvSpPr>
            <p:cNvPr id="12" name="object 4">
              <a:extLst>
                <a:ext uri="{FF2B5EF4-FFF2-40B4-BE49-F238E27FC236}">
                  <a16:creationId xmlns:a16="http://schemas.microsoft.com/office/drawing/2014/main" id="{77034B8B-CE11-4D97-A378-2EBB42F20230}"/>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graphicFrame>
        <p:nvGraphicFramePr>
          <p:cNvPr id="14" name="Table 13">
            <a:extLst>
              <a:ext uri="{FF2B5EF4-FFF2-40B4-BE49-F238E27FC236}">
                <a16:creationId xmlns:a16="http://schemas.microsoft.com/office/drawing/2014/main" id="{8D3E8447-946C-42C3-9494-53299D9F4C4A}"/>
              </a:ext>
            </a:extLst>
          </p:cNvPr>
          <p:cNvGraphicFramePr>
            <a:graphicFrameLocks noGrp="1"/>
          </p:cNvGraphicFramePr>
          <p:nvPr>
            <p:extLst>
              <p:ext uri="{D42A27DB-BD31-4B8C-83A1-F6EECF244321}">
                <p14:modId xmlns:p14="http://schemas.microsoft.com/office/powerpoint/2010/main" val="2007629980"/>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784025870"/>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1DBD470-AA34-4B90-95EB-E8462660B8DD}"/>
              </a:ext>
            </a:extLst>
          </p:cNvPr>
          <p:cNvSpPr/>
          <p:nvPr/>
        </p:nvSpPr>
        <p:spPr>
          <a:xfrm>
            <a:off x="1921002" y="3886200"/>
            <a:ext cx="6210300" cy="2068259"/>
          </a:xfrm>
          <a:prstGeom prst="rect">
            <a:avLst/>
          </a:prstGeom>
        </p:spPr>
        <p:txBody>
          <a:bodyPr wrap="square" lIns="0" tIns="0" rIns="0" bIns="0">
            <a:spAutoFit/>
          </a:bodyPr>
          <a:lstStyle/>
          <a:p>
            <a:pPr marL="12700" marR="5080" algn="just">
              <a:lnSpc>
                <a:spcPct val="95900"/>
              </a:lnSpc>
            </a:pPr>
            <a:r>
              <a:rPr lang="en-US" sz="2000" b="1" spc="-5" dirty="0">
                <a:latin typeface="Times New Roman"/>
                <a:cs typeface="Times New Roman"/>
              </a:rPr>
              <a:t>Standard </a:t>
            </a:r>
            <a:r>
              <a:rPr lang="en-US" sz="2000" b="1" dirty="0">
                <a:latin typeface="Times New Roman"/>
                <a:cs typeface="Times New Roman"/>
              </a:rPr>
              <a:t>9: </a:t>
            </a:r>
            <a:r>
              <a:rPr lang="en-US" sz="2000" spc="-5" dirty="0">
                <a:latin typeface="Times New Roman"/>
                <a:cs typeface="Times New Roman"/>
              </a:rPr>
              <a:t>“New </a:t>
            </a:r>
            <a:r>
              <a:rPr lang="en-US" sz="2000" dirty="0">
                <a:latin typeface="Times New Roman"/>
                <a:cs typeface="Times New Roman"/>
              </a:rPr>
              <a:t>additions, </a:t>
            </a:r>
            <a:r>
              <a:rPr lang="en-US" sz="2000" spc="-5" dirty="0">
                <a:latin typeface="Times New Roman"/>
                <a:cs typeface="Times New Roman"/>
              </a:rPr>
              <a:t>exterior alterations </a:t>
            </a:r>
            <a:r>
              <a:rPr lang="en-US" sz="2000" dirty="0">
                <a:latin typeface="Times New Roman"/>
                <a:cs typeface="Times New Roman"/>
              </a:rPr>
              <a:t>or  </a:t>
            </a:r>
            <a:r>
              <a:rPr lang="en-US" sz="2000" spc="-5" dirty="0">
                <a:latin typeface="Times New Roman"/>
                <a:cs typeface="Times New Roman"/>
              </a:rPr>
              <a:t>related </a:t>
            </a:r>
            <a:r>
              <a:rPr lang="en-US" sz="2000" dirty="0">
                <a:latin typeface="Times New Roman"/>
                <a:cs typeface="Times New Roman"/>
              </a:rPr>
              <a:t>new </a:t>
            </a:r>
            <a:r>
              <a:rPr lang="en-US" sz="2000" spc="-5" dirty="0">
                <a:latin typeface="Times New Roman"/>
                <a:cs typeface="Times New Roman"/>
              </a:rPr>
              <a:t>construction will </a:t>
            </a:r>
            <a:r>
              <a:rPr lang="en-US" sz="2000" dirty="0">
                <a:latin typeface="Times New Roman"/>
                <a:cs typeface="Times New Roman"/>
              </a:rPr>
              <a:t>not destroy historic  </a:t>
            </a:r>
            <a:r>
              <a:rPr lang="en-US" sz="2000" spc="-5" dirty="0">
                <a:latin typeface="Times New Roman"/>
                <a:cs typeface="Times New Roman"/>
              </a:rPr>
              <a:t>material features, and spatial relationships </a:t>
            </a:r>
            <a:r>
              <a:rPr lang="en-US" sz="2000" dirty="0">
                <a:latin typeface="Times New Roman"/>
                <a:cs typeface="Times New Roman"/>
              </a:rPr>
              <a:t>that  </a:t>
            </a:r>
            <a:r>
              <a:rPr lang="en-US" sz="2000" spc="-5" dirty="0">
                <a:latin typeface="Times New Roman"/>
                <a:cs typeface="Times New Roman"/>
              </a:rPr>
              <a:t>characterize </a:t>
            </a:r>
            <a:r>
              <a:rPr lang="en-US" sz="2000" dirty="0">
                <a:latin typeface="Times New Roman"/>
                <a:cs typeface="Times New Roman"/>
              </a:rPr>
              <a:t>the </a:t>
            </a:r>
            <a:r>
              <a:rPr lang="en-US" sz="2000" spc="-5" dirty="0">
                <a:latin typeface="Times New Roman"/>
                <a:cs typeface="Times New Roman"/>
              </a:rPr>
              <a:t>property. </a:t>
            </a:r>
            <a:r>
              <a:rPr lang="en-US" sz="2000" i="1" dirty="0">
                <a:latin typeface="Times New Roman"/>
                <a:cs typeface="Times New Roman"/>
              </a:rPr>
              <a:t>The new </a:t>
            </a:r>
            <a:r>
              <a:rPr lang="en-US" sz="2000" i="1" spc="-5" dirty="0">
                <a:latin typeface="Times New Roman"/>
                <a:cs typeface="Times New Roman"/>
              </a:rPr>
              <a:t>work will </a:t>
            </a:r>
            <a:r>
              <a:rPr lang="en-US" sz="2000" i="1" dirty="0">
                <a:latin typeface="Times New Roman"/>
                <a:cs typeface="Times New Roman"/>
              </a:rPr>
              <a:t>be  </a:t>
            </a:r>
            <a:r>
              <a:rPr lang="en-US" sz="2000" i="1" spc="-5" dirty="0">
                <a:latin typeface="Times New Roman"/>
                <a:cs typeface="Times New Roman"/>
              </a:rPr>
              <a:t>differentiated from </a:t>
            </a:r>
            <a:r>
              <a:rPr lang="en-US" sz="2000" i="1" dirty="0">
                <a:latin typeface="Times New Roman"/>
                <a:cs typeface="Times New Roman"/>
              </a:rPr>
              <a:t>the </a:t>
            </a:r>
            <a:r>
              <a:rPr lang="en-US" sz="2000" i="1" spc="-5" dirty="0">
                <a:latin typeface="Times New Roman"/>
                <a:cs typeface="Times New Roman"/>
              </a:rPr>
              <a:t>old and will </a:t>
            </a:r>
            <a:r>
              <a:rPr lang="en-US" sz="2000" i="1" dirty="0">
                <a:latin typeface="Times New Roman"/>
                <a:cs typeface="Times New Roman"/>
              </a:rPr>
              <a:t>be  </a:t>
            </a:r>
            <a:r>
              <a:rPr lang="en-US" sz="2000" i="1" spc="-5" dirty="0">
                <a:latin typeface="Times New Roman"/>
                <a:cs typeface="Times New Roman"/>
              </a:rPr>
              <a:t>compatible with the historic materials, features,  size, scale and proportion, and </a:t>
            </a:r>
            <a:r>
              <a:rPr lang="en-US" sz="2000" i="1" spc="-10" dirty="0">
                <a:latin typeface="Times New Roman"/>
                <a:cs typeface="Times New Roman"/>
              </a:rPr>
              <a:t>massing </a:t>
            </a:r>
            <a:r>
              <a:rPr lang="en-US" sz="2000" i="1" dirty="0">
                <a:latin typeface="Times New Roman"/>
                <a:cs typeface="Times New Roman"/>
              </a:rPr>
              <a:t>to  </a:t>
            </a:r>
            <a:r>
              <a:rPr lang="en-US" sz="2000" i="1" spc="-5" dirty="0">
                <a:latin typeface="Times New Roman"/>
                <a:cs typeface="Times New Roman"/>
              </a:rPr>
              <a:t>protect the integrity </a:t>
            </a:r>
            <a:r>
              <a:rPr lang="en-US" sz="2000" i="1" dirty="0">
                <a:latin typeface="Times New Roman"/>
                <a:cs typeface="Times New Roman"/>
              </a:rPr>
              <a:t>of </a:t>
            </a:r>
            <a:r>
              <a:rPr lang="en-US" sz="2000" i="1" spc="-5" dirty="0">
                <a:latin typeface="Times New Roman"/>
                <a:cs typeface="Times New Roman"/>
              </a:rPr>
              <a:t>the property and the  environment</a:t>
            </a:r>
            <a:r>
              <a:rPr lang="en-US" sz="2000" spc="-5" dirty="0">
                <a:latin typeface="Times New Roman"/>
                <a:cs typeface="Times New Roman"/>
              </a:rPr>
              <a:t>.”</a:t>
            </a:r>
            <a:endParaRPr lang="en-US" sz="2000" dirty="0">
              <a:latin typeface="Times New Roman"/>
              <a:cs typeface="Times New Roman"/>
            </a:endParaRPr>
          </a:p>
        </p:txBody>
      </p:sp>
      <p:sp>
        <p:nvSpPr>
          <p:cNvPr id="26" name="TextBox 25">
            <a:extLst>
              <a:ext uri="{FF2B5EF4-FFF2-40B4-BE49-F238E27FC236}">
                <a16:creationId xmlns:a16="http://schemas.microsoft.com/office/drawing/2014/main" id="{998BE578-3FD6-4012-B214-28A9E1C63FE8}"/>
              </a:ext>
            </a:extLst>
          </p:cNvPr>
          <p:cNvSpPr txBox="1"/>
          <p:nvPr/>
        </p:nvSpPr>
        <p:spPr>
          <a:xfrm>
            <a:off x="1921002" y="2057400"/>
            <a:ext cx="6210300" cy="1569383"/>
          </a:xfrm>
          <a:prstGeom prst="rect">
            <a:avLst/>
          </a:prstGeom>
          <a:noFill/>
        </p:spPr>
        <p:txBody>
          <a:bodyPr wrap="square" lIns="0" tIns="0" rIns="0" bIns="0" rtlCol="0">
            <a:spAutoFit/>
          </a:bodyPr>
          <a:lstStyle/>
          <a:p>
            <a:pPr algn="just"/>
            <a:r>
              <a:rPr lang="en-US" sz="2000" b="1" dirty="0">
                <a:latin typeface="Times New Roman" panose="02020603050405020304" pitchFamily="18" charset="0"/>
                <a:cs typeface="Times New Roman" panose="02020603050405020304" pitchFamily="18" charset="0"/>
              </a:rPr>
              <a:t>Standard 3: </a:t>
            </a:r>
            <a:r>
              <a:rPr lang="en-US" sz="2000" dirty="0">
                <a:latin typeface="Times New Roman" panose="02020603050405020304" pitchFamily="18" charset="0"/>
                <a:cs typeface="Times New Roman" panose="02020603050405020304" pitchFamily="18" charset="0"/>
              </a:rPr>
              <a:t>“each property will be recognized as a physical record of its time, place and use. </a:t>
            </a:r>
            <a:r>
              <a:rPr lang="en-US" sz="2000" i="1" dirty="0">
                <a:latin typeface="Times New Roman" panose="02020603050405020304" pitchFamily="18" charset="0"/>
                <a:cs typeface="Times New Roman" panose="02020603050405020304" pitchFamily="18" charset="0"/>
              </a:rPr>
              <a:t>Changes that create a false sense of historical development such as adding conjectural features or elements from other historic properties, will not be undertaken.”</a:t>
            </a:r>
            <a:endParaRPr lang="en-US" sz="2000" b="1" dirty="0">
              <a:latin typeface="Times New Roman" panose="02020603050405020304" pitchFamily="18" charset="0"/>
              <a:cs typeface="Times New Roman" panose="02020603050405020304" pitchFamily="18" charset="0"/>
            </a:endParaRPr>
          </a:p>
        </p:txBody>
      </p:sp>
      <p:sp>
        <p:nvSpPr>
          <p:cNvPr id="9" name="object 2">
            <a:extLst>
              <a:ext uri="{FF2B5EF4-FFF2-40B4-BE49-F238E27FC236}">
                <a16:creationId xmlns:a16="http://schemas.microsoft.com/office/drawing/2014/main" id="{8C805FBE-5967-461C-9301-36B528EEA0B6}"/>
              </a:ext>
            </a:extLst>
          </p:cNvPr>
          <p:cNvSpPr txBox="1">
            <a:spLocks/>
          </p:cNvSpPr>
          <p:nvPr/>
        </p:nvSpPr>
        <p:spPr>
          <a:xfrm>
            <a:off x="856344" y="457200"/>
            <a:ext cx="4724400" cy="444394"/>
          </a:xfrm>
          <a:prstGeom prst="rect">
            <a:avLst/>
          </a:prstGeom>
        </p:spPr>
        <p:txBody>
          <a:bodyPr vert="horz" wrap="square" lIns="0" tIns="12700" rIns="0" bIns="0" rtlCol="0" anchor="ctr">
            <a:noAutofit/>
          </a:bodyPr>
          <a:lstStyle>
            <a:lvl1pPr>
              <a:defRPr sz="2000" b="1" i="0">
                <a:solidFill>
                  <a:srgbClr val="7ABAB5"/>
                </a:solidFill>
                <a:latin typeface="Times New Roman"/>
                <a:ea typeface="+mj-ea"/>
                <a:cs typeface="Times New Roman"/>
              </a:defRPr>
            </a:lvl1pPr>
          </a:lstStyle>
          <a:p>
            <a:pPr marL="12700">
              <a:spcBef>
                <a:spcPts val="100"/>
              </a:spcBef>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APPLICABLE SOI STANDARDS</a:t>
            </a:r>
            <a:endParaRPr lang="en-US" kern="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nvGrpSpPr>
          <p:cNvPr id="10" name="Group 9">
            <a:extLst>
              <a:ext uri="{FF2B5EF4-FFF2-40B4-BE49-F238E27FC236}">
                <a16:creationId xmlns:a16="http://schemas.microsoft.com/office/drawing/2014/main" id="{D31094EC-6120-4491-BE2D-271D5627547E}"/>
              </a:ext>
            </a:extLst>
          </p:cNvPr>
          <p:cNvGrpSpPr/>
          <p:nvPr/>
        </p:nvGrpSpPr>
        <p:grpSpPr>
          <a:xfrm>
            <a:off x="892302" y="7423718"/>
            <a:ext cx="8273796" cy="212073"/>
            <a:chOff x="896111" y="7106107"/>
            <a:chExt cx="8273796" cy="212073"/>
          </a:xfrm>
        </p:grpSpPr>
        <p:sp>
          <p:nvSpPr>
            <p:cNvPr id="11" name="object 3">
              <a:extLst>
                <a:ext uri="{FF2B5EF4-FFF2-40B4-BE49-F238E27FC236}">
                  <a16:creationId xmlns:a16="http://schemas.microsoft.com/office/drawing/2014/main" id="{C2615129-4FEC-460A-8F63-4584649A1297}"/>
                </a:ext>
              </a:extLst>
            </p:cNvPr>
            <p:cNvSpPr txBox="1"/>
            <p:nvPr/>
          </p:nvSpPr>
          <p:spPr>
            <a:xfrm>
              <a:off x="901700" y="7111072"/>
              <a:ext cx="2585085"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 </a:t>
              </a:r>
              <a:r>
                <a:rPr lang="en-US" sz="1250" i="1" spc="-30" dirty="0">
                  <a:latin typeface="Tahoma"/>
                  <a:cs typeface="Tahoma"/>
                </a:rPr>
                <a:t>3</a:t>
              </a:r>
              <a:r>
                <a:rPr sz="1250" i="1" spc="-30" dirty="0">
                  <a:latin typeface="Tahoma"/>
                  <a:cs typeface="Tahoma"/>
                </a:rPr>
                <a:t> </a:t>
              </a:r>
              <a:r>
                <a:rPr sz="1250" i="1" spc="-20" dirty="0">
                  <a:latin typeface="Tahoma"/>
                  <a:cs typeface="Tahoma"/>
                </a:rPr>
                <a:t>\ </a:t>
              </a:r>
              <a:r>
                <a:rPr lang="en-US" sz="1250" i="1" spc="-25" dirty="0">
                  <a:latin typeface="Tahoma"/>
                  <a:cs typeface="Tahoma"/>
                </a:rPr>
                <a:t>Applicable SOI Standards</a:t>
              </a:r>
              <a:endParaRPr sz="1250" dirty="0">
                <a:latin typeface="Tahoma"/>
                <a:cs typeface="Tahoma"/>
              </a:endParaRPr>
            </a:p>
          </p:txBody>
        </p:sp>
        <p:sp>
          <p:nvSpPr>
            <p:cNvPr id="12" name="object 4">
              <a:extLst>
                <a:ext uri="{FF2B5EF4-FFF2-40B4-BE49-F238E27FC236}">
                  <a16:creationId xmlns:a16="http://schemas.microsoft.com/office/drawing/2014/main" id="{91432157-C945-4CB6-AA3B-E596B3E8E960}"/>
                </a:ext>
              </a:extLst>
            </p:cNvPr>
            <p:cNvSpPr txBox="1"/>
            <p:nvPr/>
          </p:nvSpPr>
          <p:spPr>
            <a:xfrm>
              <a:off x="8922257" y="7111072"/>
              <a:ext cx="247650" cy="207108"/>
            </a:xfrm>
            <a:prstGeom prst="rect">
              <a:avLst/>
            </a:prstGeom>
          </p:spPr>
          <p:txBody>
            <a:bodyPr vert="horz" wrap="square" lIns="0" tIns="14605" rIns="0" bIns="0" rtlCol="0">
              <a:spAutoFit/>
            </a:bodyPr>
            <a:lstStyle/>
            <a:p>
              <a:pPr marL="12700">
                <a:lnSpc>
                  <a:spcPct val="100000"/>
                </a:lnSpc>
                <a:spcBef>
                  <a:spcPts val="115"/>
                </a:spcBef>
              </a:pPr>
              <a:r>
                <a:rPr lang="en-US" sz="1250" i="1" spc="-30" dirty="0">
                  <a:latin typeface="Tahoma"/>
                  <a:cs typeface="Tahoma"/>
                </a:rPr>
                <a:t>3-3</a:t>
              </a:r>
              <a:endParaRPr sz="1250" dirty="0">
                <a:latin typeface="Tahoma"/>
                <a:cs typeface="Tahoma"/>
              </a:endParaRPr>
            </a:p>
          </p:txBody>
        </p:sp>
        <p:sp>
          <p:nvSpPr>
            <p:cNvPr id="13" name="object 5">
              <a:extLst>
                <a:ext uri="{FF2B5EF4-FFF2-40B4-BE49-F238E27FC236}">
                  <a16:creationId xmlns:a16="http://schemas.microsoft.com/office/drawing/2014/main" id="{E6E97B83-B711-48BC-A76C-4B2404C4C162}"/>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sp>
        <p:nvSpPr>
          <p:cNvPr id="2" name="Rectangle 1">
            <a:extLst>
              <a:ext uri="{FF2B5EF4-FFF2-40B4-BE49-F238E27FC236}">
                <a16:creationId xmlns:a16="http://schemas.microsoft.com/office/drawing/2014/main" id="{2423C67C-07C3-4453-90E0-D16619CBF2FA}"/>
              </a:ext>
            </a:extLst>
          </p:cNvPr>
          <p:cNvSpPr/>
          <p:nvPr/>
        </p:nvSpPr>
        <p:spPr>
          <a:xfrm>
            <a:off x="1752600" y="2057400"/>
            <a:ext cx="6553200" cy="3936999"/>
          </a:xfrm>
          <a:prstGeom prst="rect">
            <a:avLst/>
          </a:prstGeom>
          <a:noFill/>
          <a:ln>
            <a:solidFill>
              <a:srgbClr val="384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13">
            <a:extLst>
              <a:ext uri="{FF2B5EF4-FFF2-40B4-BE49-F238E27FC236}">
                <a16:creationId xmlns:a16="http://schemas.microsoft.com/office/drawing/2014/main" id="{B408E572-80DC-4CA6-92BC-44C04F89D7FD}"/>
              </a:ext>
            </a:extLst>
          </p:cNvPr>
          <p:cNvGraphicFramePr>
            <a:graphicFrameLocks noGrp="1"/>
          </p:cNvGraphicFramePr>
          <p:nvPr>
            <p:extLst>
              <p:ext uri="{D42A27DB-BD31-4B8C-83A1-F6EECF244321}">
                <p14:modId xmlns:p14="http://schemas.microsoft.com/office/powerpoint/2010/main" val="3219659577"/>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784025870"/>
                  </a:ext>
                </a:extLst>
              </a:tr>
            </a:tbl>
          </a:graphicData>
        </a:graphic>
      </p:graphicFrame>
    </p:spTree>
    <p:extLst>
      <p:ext uri="{BB962C8B-B14F-4D97-AF65-F5344CB8AC3E}">
        <p14:creationId xmlns:p14="http://schemas.microsoft.com/office/powerpoint/2010/main" val="29548862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1" name="Table 20">
            <a:extLst>
              <a:ext uri="{FF2B5EF4-FFF2-40B4-BE49-F238E27FC236}">
                <a16:creationId xmlns:a16="http://schemas.microsoft.com/office/drawing/2014/main" id="{0AC9F685-9454-4551-888F-CFCE9B47B15C}"/>
              </a:ext>
            </a:extLst>
          </p:cNvPr>
          <p:cNvGraphicFramePr>
            <a:graphicFrameLocks noGrp="1"/>
          </p:cNvGraphicFramePr>
          <p:nvPr>
            <p:extLst>
              <p:ext uri="{D42A27DB-BD31-4B8C-83A1-F6EECF244321}">
                <p14:modId xmlns:p14="http://schemas.microsoft.com/office/powerpoint/2010/main" val="3219659577"/>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784025870"/>
                  </a:ext>
                </a:extLst>
              </a:tr>
            </a:tbl>
          </a:graphicData>
        </a:graphic>
      </p:graphicFrame>
      <p:sp>
        <p:nvSpPr>
          <p:cNvPr id="14" name="object 6">
            <a:extLst>
              <a:ext uri="{FF2B5EF4-FFF2-40B4-BE49-F238E27FC236}">
                <a16:creationId xmlns:a16="http://schemas.microsoft.com/office/drawing/2014/main" id="{2E701284-71B9-4882-A3BB-5F331071D7FD}"/>
              </a:ext>
            </a:extLst>
          </p:cNvPr>
          <p:cNvSpPr txBox="1"/>
          <p:nvPr/>
        </p:nvSpPr>
        <p:spPr>
          <a:xfrm>
            <a:off x="838200" y="2209800"/>
            <a:ext cx="3962399" cy="2786549"/>
          </a:xfrm>
          <a:prstGeom prst="rect">
            <a:avLst/>
          </a:prstGeom>
        </p:spPr>
        <p:txBody>
          <a:bodyPr vert="horz" wrap="square" lIns="0" tIns="0" rIns="0" bIns="0" rtlCol="0" anchor="ctr">
            <a:noAutofit/>
          </a:bodyPr>
          <a:lstStyle/>
          <a:p>
            <a:pPr marL="298450" indent="-285750">
              <a:lnSpc>
                <a:spcPct val="100000"/>
              </a:lnSpc>
              <a:spcBef>
                <a:spcPts val="500"/>
              </a:spcBef>
              <a:buFont typeface="Arial" panose="020B0604020202020204" pitchFamily="34" charset="0"/>
              <a:buChar char="•"/>
            </a:pPr>
            <a:r>
              <a:rPr lang="en-US" sz="2400" b="1" i="1" spc="-5" dirty="0">
                <a:solidFill>
                  <a:srgbClr val="6D3721"/>
                </a:solidFill>
                <a:latin typeface="Times New Roman"/>
                <a:cs typeface="Times New Roman"/>
              </a:rPr>
              <a:t>Vertical and Horizontal</a:t>
            </a:r>
            <a:r>
              <a:rPr lang="en-US" sz="2400" b="1" i="1" spc="10" dirty="0">
                <a:solidFill>
                  <a:srgbClr val="6D3721"/>
                </a:solidFill>
                <a:latin typeface="Times New Roman"/>
                <a:cs typeface="Times New Roman"/>
              </a:rPr>
              <a:t> </a:t>
            </a:r>
            <a:r>
              <a:rPr lang="en-US" sz="2400" b="1" i="1" spc="-5" dirty="0">
                <a:solidFill>
                  <a:srgbClr val="6D3721"/>
                </a:solidFill>
                <a:latin typeface="Times New Roman"/>
                <a:cs typeface="Times New Roman"/>
              </a:rPr>
              <a:t>Geometry</a:t>
            </a:r>
          </a:p>
          <a:p>
            <a:pPr marL="298450" indent="-285750">
              <a:lnSpc>
                <a:spcPct val="100000"/>
              </a:lnSpc>
              <a:spcBef>
                <a:spcPts val="500"/>
              </a:spcBef>
              <a:buFont typeface="Arial" panose="020B0604020202020204" pitchFamily="34" charset="0"/>
              <a:buChar char="•"/>
            </a:pPr>
            <a:r>
              <a:rPr lang="en-US" sz="2400" b="1" i="1" spc="-5" dirty="0">
                <a:solidFill>
                  <a:srgbClr val="6D3721"/>
                </a:solidFill>
                <a:latin typeface="Times New Roman"/>
                <a:cs typeface="Times New Roman"/>
              </a:rPr>
              <a:t>Superstructure Type</a:t>
            </a:r>
          </a:p>
          <a:p>
            <a:pPr marL="298450" indent="-285750">
              <a:lnSpc>
                <a:spcPct val="100000"/>
              </a:lnSpc>
              <a:spcBef>
                <a:spcPts val="500"/>
              </a:spcBef>
              <a:buFont typeface="Arial" panose="020B0604020202020204" pitchFamily="34" charset="0"/>
              <a:buChar char="•"/>
            </a:pPr>
            <a:r>
              <a:rPr lang="en-US" sz="2400" b="1" i="1" spc="-5" dirty="0">
                <a:solidFill>
                  <a:srgbClr val="6D3721"/>
                </a:solidFill>
                <a:latin typeface="Times New Roman"/>
                <a:cs typeface="Times New Roman"/>
              </a:rPr>
              <a:t>Superstructure Shape</a:t>
            </a:r>
          </a:p>
          <a:p>
            <a:pPr marL="298450" indent="-285750">
              <a:lnSpc>
                <a:spcPct val="100000"/>
              </a:lnSpc>
              <a:spcBef>
                <a:spcPts val="500"/>
              </a:spcBef>
              <a:buFont typeface="Arial" panose="020B0604020202020204" pitchFamily="34" charset="0"/>
              <a:buChar char="•"/>
            </a:pPr>
            <a:r>
              <a:rPr lang="en-US" sz="2400" b="1" i="1" spc="-5" dirty="0">
                <a:solidFill>
                  <a:srgbClr val="6D3721"/>
                </a:solidFill>
                <a:latin typeface="Times New Roman"/>
                <a:cs typeface="Times New Roman"/>
              </a:rPr>
              <a:t>Pier Placement</a:t>
            </a:r>
          </a:p>
          <a:p>
            <a:pPr marL="298450" indent="-285750">
              <a:lnSpc>
                <a:spcPct val="100000"/>
              </a:lnSpc>
              <a:spcBef>
                <a:spcPts val="500"/>
              </a:spcBef>
              <a:buFont typeface="Arial" panose="020B0604020202020204" pitchFamily="34" charset="0"/>
              <a:buChar char="•"/>
            </a:pPr>
            <a:r>
              <a:rPr lang="en-US" sz="2400" b="1" i="1" spc="-5" dirty="0">
                <a:solidFill>
                  <a:srgbClr val="6D3721"/>
                </a:solidFill>
                <a:latin typeface="Times New Roman"/>
                <a:cs typeface="Times New Roman"/>
              </a:rPr>
              <a:t>Abutment Placement</a:t>
            </a:r>
            <a:endParaRPr lang="en-US" sz="2400" dirty="0">
              <a:solidFill>
                <a:srgbClr val="6D3721"/>
              </a:solidFill>
              <a:latin typeface="Times New Roman"/>
              <a:cs typeface="Times New Roman"/>
            </a:endParaRPr>
          </a:p>
        </p:txBody>
      </p:sp>
      <p:grpSp>
        <p:nvGrpSpPr>
          <p:cNvPr id="5" name="Group 4">
            <a:extLst>
              <a:ext uri="{FF2B5EF4-FFF2-40B4-BE49-F238E27FC236}">
                <a16:creationId xmlns:a16="http://schemas.microsoft.com/office/drawing/2014/main" id="{0F0C3157-13C8-49DD-B442-4ADD742590A0}"/>
              </a:ext>
            </a:extLst>
          </p:cNvPr>
          <p:cNvGrpSpPr/>
          <p:nvPr/>
        </p:nvGrpSpPr>
        <p:grpSpPr>
          <a:xfrm>
            <a:off x="5350767" y="2139903"/>
            <a:ext cx="3962397" cy="2856446"/>
            <a:chOff x="5350767" y="2139903"/>
            <a:chExt cx="3962397" cy="2856446"/>
          </a:xfrm>
        </p:grpSpPr>
        <p:sp>
          <p:nvSpPr>
            <p:cNvPr id="6" name="object 6"/>
            <p:cNvSpPr/>
            <p:nvPr/>
          </p:nvSpPr>
          <p:spPr>
            <a:xfrm>
              <a:off x="5350767" y="2139903"/>
              <a:ext cx="3809997" cy="2856446"/>
            </a:xfrm>
            <a:prstGeom prst="rect">
              <a:avLst/>
            </a:prstGeom>
            <a:blipFill>
              <a:blip r:embed="rId3" cstate="print"/>
              <a:stretch>
                <a:fillRect/>
              </a:stretch>
            </a:blipFill>
            <a:ln>
              <a:solidFill>
                <a:schemeClr val="tx1"/>
              </a:solidFill>
            </a:ln>
          </p:spPr>
          <p:txBody>
            <a:bodyPr wrap="square" lIns="0" tIns="0" rIns="0" bIns="0" rtlCol="0"/>
            <a:lstStyle/>
            <a:p>
              <a:endParaRPr/>
            </a:p>
          </p:txBody>
        </p:sp>
        <p:sp>
          <p:nvSpPr>
            <p:cNvPr id="12" name="TextBox 11">
              <a:extLst>
                <a:ext uri="{FF2B5EF4-FFF2-40B4-BE49-F238E27FC236}">
                  <a16:creationId xmlns:a16="http://schemas.microsoft.com/office/drawing/2014/main" id="{82858E9D-1E1E-4900-8785-D01A041AA876}"/>
                </a:ext>
              </a:extLst>
            </p:cNvPr>
            <p:cNvSpPr txBox="1"/>
            <p:nvPr/>
          </p:nvSpPr>
          <p:spPr>
            <a:xfrm>
              <a:off x="6629400" y="4686079"/>
              <a:ext cx="2683764" cy="276999"/>
            </a:xfrm>
            <a:prstGeom prst="rect">
              <a:avLst/>
            </a:prstGeom>
            <a:no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(Courtesy of Beam, Longest, and Neff)</a:t>
              </a:r>
            </a:p>
          </p:txBody>
        </p:sp>
      </p:grpSp>
      <p:grpSp>
        <p:nvGrpSpPr>
          <p:cNvPr id="8" name="Group 7">
            <a:extLst>
              <a:ext uri="{FF2B5EF4-FFF2-40B4-BE49-F238E27FC236}">
                <a16:creationId xmlns:a16="http://schemas.microsoft.com/office/drawing/2014/main" id="{9CFEE1BA-623C-402D-84DA-53C288B00218}"/>
              </a:ext>
            </a:extLst>
          </p:cNvPr>
          <p:cNvGrpSpPr/>
          <p:nvPr/>
        </p:nvGrpSpPr>
        <p:grpSpPr>
          <a:xfrm>
            <a:off x="247650" y="5211771"/>
            <a:ext cx="9958578" cy="2045372"/>
            <a:chOff x="247650" y="5211771"/>
            <a:chExt cx="9958578" cy="2045372"/>
          </a:xfrm>
        </p:grpSpPr>
        <p:pic>
          <p:nvPicPr>
            <p:cNvPr id="11" name="Picture 10">
              <a:extLst>
                <a:ext uri="{FF2B5EF4-FFF2-40B4-BE49-F238E27FC236}">
                  <a16:creationId xmlns:a16="http://schemas.microsoft.com/office/drawing/2014/main" id="{676EB630-26A0-4F03-BB84-16B1F78F15E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47650" y="5211771"/>
              <a:ext cx="9808463" cy="2045372"/>
            </a:xfrm>
            <a:prstGeom prst="rect">
              <a:avLst/>
            </a:prstGeom>
            <a:ln>
              <a:solidFill>
                <a:schemeClr val="tx1"/>
              </a:solidFill>
            </a:ln>
          </p:spPr>
        </p:pic>
        <p:sp>
          <p:nvSpPr>
            <p:cNvPr id="15" name="TextBox 14">
              <a:extLst>
                <a:ext uri="{FF2B5EF4-FFF2-40B4-BE49-F238E27FC236}">
                  <a16:creationId xmlns:a16="http://schemas.microsoft.com/office/drawing/2014/main" id="{D68A442F-B228-4737-B444-78DA4E198957}"/>
                </a:ext>
              </a:extLst>
            </p:cNvPr>
            <p:cNvSpPr txBox="1"/>
            <p:nvPr/>
          </p:nvSpPr>
          <p:spPr>
            <a:xfrm>
              <a:off x="6760464" y="6944391"/>
              <a:ext cx="3445764" cy="276999"/>
            </a:xfrm>
            <a:prstGeom prst="rect">
              <a:avLst/>
            </a:prstGeom>
            <a:no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(Courtesy of Elaine Deutsch, Historicbridges.org)</a:t>
              </a:r>
            </a:p>
          </p:txBody>
        </p:sp>
      </p:grpSp>
      <p:sp>
        <p:nvSpPr>
          <p:cNvPr id="16" name="object 2">
            <a:extLst>
              <a:ext uri="{FF2B5EF4-FFF2-40B4-BE49-F238E27FC236}">
                <a16:creationId xmlns:a16="http://schemas.microsoft.com/office/drawing/2014/main" id="{7BB392B3-1F68-41CA-AF33-8BB9B46CF7B3}"/>
              </a:ext>
            </a:extLst>
          </p:cNvPr>
          <p:cNvSpPr txBox="1">
            <a:spLocks/>
          </p:cNvSpPr>
          <p:nvPr/>
        </p:nvSpPr>
        <p:spPr>
          <a:xfrm>
            <a:off x="856344" y="457200"/>
            <a:ext cx="8363856" cy="444394"/>
          </a:xfrm>
          <a:prstGeom prst="rect">
            <a:avLst/>
          </a:prstGeom>
        </p:spPr>
        <p:txBody>
          <a:bodyPr vert="horz" wrap="square" lIns="0" tIns="12700" rIns="0" bIns="0" rtlCol="0" anchor="ctr">
            <a:noAutofit/>
          </a:bodyPr>
          <a:lstStyle>
            <a:lvl1pPr>
              <a:defRPr sz="2000" b="1" i="0">
                <a:solidFill>
                  <a:srgbClr val="7ABAB5"/>
                </a:solidFill>
                <a:latin typeface="Times New Roman"/>
                <a:ea typeface="+mj-ea"/>
                <a:cs typeface="Times New Roman"/>
              </a:defRPr>
            </a:lvl1pPr>
          </a:lstStyle>
          <a:p>
            <a:pPr marL="12700">
              <a:spcBef>
                <a:spcPts val="100"/>
              </a:spcBef>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DESIGN ELEMENTS THAT CAN’T REALLY BE CHANGED</a:t>
            </a:r>
            <a:endParaRPr lang="en-US" kern="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nvGrpSpPr>
          <p:cNvPr id="17" name="Group 16">
            <a:extLst>
              <a:ext uri="{FF2B5EF4-FFF2-40B4-BE49-F238E27FC236}">
                <a16:creationId xmlns:a16="http://schemas.microsoft.com/office/drawing/2014/main" id="{75D06BD1-0B83-4686-8B98-881791CFBB09}"/>
              </a:ext>
            </a:extLst>
          </p:cNvPr>
          <p:cNvGrpSpPr/>
          <p:nvPr/>
        </p:nvGrpSpPr>
        <p:grpSpPr>
          <a:xfrm>
            <a:off x="893064" y="7467600"/>
            <a:ext cx="8272272" cy="212073"/>
            <a:chOff x="896111" y="7106107"/>
            <a:chExt cx="8272272" cy="212073"/>
          </a:xfrm>
        </p:grpSpPr>
        <p:sp>
          <p:nvSpPr>
            <p:cNvPr id="18" name="object 2">
              <a:extLst>
                <a:ext uri="{FF2B5EF4-FFF2-40B4-BE49-F238E27FC236}">
                  <a16:creationId xmlns:a16="http://schemas.microsoft.com/office/drawing/2014/main" id="{ECA1A2E5-BFEA-4444-965C-B70CAE51BBE6}"/>
                </a:ext>
              </a:extLst>
            </p:cNvPr>
            <p:cNvSpPr txBox="1"/>
            <p:nvPr/>
          </p:nvSpPr>
          <p:spPr>
            <a:xfrm>
              <a:off x="901700" y="7111072"/>
              <a:ext cx="247650"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3</a:t>
              </a:r>
              <a:r>
                <a:rPr sz="1250" i="1" spc="-25" dirty="0">
                  <a:latin typeface="Tahoma"/>
                  <a:cs typeface="Tahoma"/>
                </a:rPr>
                <a:t>-</a:t>
              </a:r>
              <a:r>
                <a:rPr lang="en-US" sz="1250" i="1" spc="-30" dirty="0">
                  <a:latin typeface="Tahoma"/>
                  <a:cs typeface="Tahoma"/>
                </a:rPr>
                <a:t>4</a:t>
              </a:r>
              <a:endParaRPr sz="1250" dirty="0">
                <a:latin typeface="Tahoma"/>
                <a:cs typeface="Tahoma"/>
              </a:endParaRPr>
            </a:p>
          </p:txBody>
        </p:sp>
        <p:sp>
          <p:nvSpPr>
            <p:cNvPr id="19" name="object 3">
              <a:extLst>
                <a:ext uri="{FF2B5EF4-FFF2-40B4-BE49-F238E27FC236}">
                  <a16:creationId xmlns:a16="http://schemas.microsoft.com/office/drawing/2014/main" id="{836E4625-3802-4FD6-BBB8-A3945E3A8484}"/>
                </a:ext>
              </a:extLst>
            </p:cNvPr>
            <p:cNvSpPr txBox="1"/>
            <p:nvPr/>
          </p:nvSpPr>
          <p:spPr>
            <a:xfrm>
              <a:off x="5184647" y="7111072"/>
              <a:ext cx="3983736"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a:t>
              </a:r>
              <a:r>
                <a:rPr sz="1250" i="1" spc="-80" dirty="0">
                  <a:latin typeface="Tahoma"/>
                  <a:cs typeface="Tahoma"/>
                </a:rPr>
                <a:t> </a:t>
              </a:r>
              <a:r>
                <a:rPr sz="1250" i="1" spc="-30" dirty="0">
                  <a:latin typeface="Tahoma"/>
                  <a:cs typeface="Tahoma"/>
                </a:rPr>
                <a:t>3</a:t>
              </a:r>
              <a:r>
                <a:rPr lang="en-US" sz="1250" i="1" spc="-30" dirty="0">
                  <a:latin typeface="Tahoma"/>
                  <a:cs typeface="Tahoma"/>
                </a:rPr>
                <a:t> \ Design Elements That Can’t Really be Changed</a:t>
              </a:r>
              <a:endParaRPr sz="1250" i="1" dirty="0">
                <a:latin typeface="Tahoma"/>
                <a:cs typeface="Tahoma"/>
              </a:endParaRPr>
            </a:p>
          </p:txBody>
        </p:sp>
        <p:sp>
          <p:nvSpPr>
            <p:cNvPr id="20" name="object 4">
              <a:extLst>
                <a:ext uri="{FF2B5EF4-FFF2-40B4-BE49-F238E27FC236}">
                  <a16:creationId xmlns:a16="http://schemas.microsoft.com/office/drawing/2014/main" id="{471D8505-8B56-486D-8416-7DD9B94C403A}"/>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object 9"/>
          <p:cNvSpPr/>
          <p:nvPr/>
        </p:nvSpPr>
        <p:spPr>
          <a:xfrm>
            <a:off x="1113575" y="2057400"/>
            <a:ext cx="3219450" cy="4023360"/>
          </a:xfrm>
          <a:prstGeom prst="rect">
            <a:avLst/>
          </a:prstGeom>
          <a:blipFill>
            <a:blip r:embed="rId3" cstate="print"/>
            <a:stretch>
              <a:fillRect/>
            </a:stretch>
          </a:blipFill>
        </p:spPr>
        <p:txBody>
          <a:bodyPr wrap="square" lIns="0" tIns="0" rIns="0" bIns="0" rtlCol="0"/>
          <a:lstStyle/>
          <a:p>
            <a:endParaRPr/>
          </a:p>
        </p:txBody>
      </p:sp>
      <p:pic>
        <p:nvPicPr>
          <p:cNvPr id="13" name="Picture 12">
            <a:extLst>
              <a:ext uri="{FF2B5EF4-FFF2-40B4-BE49-F238E27FC236}">
                <a16:creationId xmlns:a16="http://schemas.microsoft.com/office/drawing/2014/main" id="{AF5488BD-4761-43E9-A12F-D9D2A35376F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800599" y="1320964"/>
            <a:ext cx="4419601" cy="3314701"/>
          </a:xfrm>
          <a:prstGeom prst="rect">
            <a:avLst/>
          </a:prstGeom>
          <a:ln>
            <a:solidFill>
              <a:schemeClr val="tx1"/>
            </a:solidFill>
          </a:ln>
        </p:spPr>
      </p:pic>
      <p:pic>
        <p:nvPicPr>
          <p:cNvPr id="15" name="Picture 14">
            <a:extLst>
              <a:ext uri="{FF2B5EF4-FFF2-40B4-BE49-F238E27FC236}">
                <a16:creationId xmlns:a16="http://schemas.microsoft.com/office/drawing/2014/main" id="{74814179-34B6-41FA-BF6A-CECF8EAB349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727292" y="4472196"/>
            <a:ext cx="4094050" cy="2740646"/>
          </a:xfrm>
          <a:prstGeom prst="rect">
            <a:avLst/>
          </a:prstGeom>
          <a:ln>
            <a:solidFill>
              <a:schemeClr val="tx1"/>
            </a:solidFill>
          </a:ln>
        </p:spPr>
      </p:pic>
      <p:sp>
        <p:nvSpPr>
          <p:cNvPr id="16" name="object 6">
            <a:extLst>
              <a:ext uri="{FF2B5EF4-FFF2-40B4-BE49-F238E27FC236}">
                <a16:creationId xmlns:a16="http://schemas.microsoft.com/office/drawing/2014/main" id="{A0AAB765-E554-41F7-99F8-405656AF0287}"/>
              </a:ext>
            </a:extLst>
          </p:cNvPr>
          <p:cNvSpPr txBox="1"/>
          <p:nvPr/>
        </p:nvSpPr>
        <p:spPr>
          <a:xfrm>
            <a:off x="838200" y="1295400"/>
            <a:ext cx="3962399" cy="784070"/>
          </a:xfrm>
          <a:prstGeom prst="rect">
            <a:avLst/>
          </a:prstGeom>
        </p:spPr>
        <p:txBody>
          <a:bodyPr vert="horz" wrap="square" lIns="0" tIns="0" rIns="0" bIns="0" rtlCol="0" anchor="ctr">
            <a:noAutofit/>
          </a:bodyPr>
          <a:lstStyle/>
          <a:p>
            <a:pPr marL="12700">
              <a:lnSpc>
                <a:spcPct val="100000"/>
              </a:lnSpc>
              <a:spcBef>
                <a:spcPts val="500"/>
              </a:spcBef>
            </a:pPr>
            <a:r>
              <a:rPr lang="en-US" sz="2400" b="1" i="1" spc="-5" dirty="0">
                <a:solidFill>
                  <a:srgbClr val="6D3721"/>
                </a:solidFill>
                <a:latin typeface="Times New Roman"/>
                <a:cs typeface="Times New Roman"/>
              </a:rPr>
              <a:t>Pier Shape</a:t>
            </a:r>
            <a:endParaRPr lang="en-US" sz="2400" dirty="0">
              <a:solidFill>
                <a:srgbClr val="6D3721"/>
              </a:solidFill>
              <a:latin typeface="Times New Roman"/>
              <a:cs typeface="Times New Roman"/>
            </a:endParaRPr>
          </a:p>
        </p:txBody>
      </p:sp>
      <p:sp>
        <p:nvSpPr>
          <p:cNvPr id="14" name="TextBox 13">
            <a:extLst>
              <a:ext uri="{FF2B5EF4-FFF2-40B4-BE49-F238E27FC236}">
                <a16:creationId xmlns:a16="http://schemas.microsoft.com/office/drawing/2014/main" id="{7C06B898-1B28-4578-84F0-491243C89C1B}"/>
              </a:ext>
            </a:extLst>
          </p:cNvPr>
          <p:cNvSpPr txBox="1"/>
          <p:nvPr/>
        </p:nvSpPr>
        <p:spPr>
          <a:xfrm>
            <a:off x="1208826" y="5688006"/>
            <a:ext cx="609600" cy="285064"/>
          </a:xfrm>
          <a:prstGeom prst="rect">
            <a:avLst/>
          </a:prstGeom>
          <a:no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(WSP)</a:t>
            </a:r>
          </a:p>
        </p:txBody>
      </p:sp>
      <p:sp>
        <p:nvSpPr>
          <p:cNvPr id="18" name="TextBox 17">
            <a:extLst>
              <a:ext uri="{FF2B5EF4-FFF2-40B4-BE49-F238E27FC236}">
                <a16:creationId xmlns:a16="http://schemas.microsoft.com/office/drawing/2014/main" id="{F5F1A2F6-68D5-4065-836F-FF5AF61F58A8}"/>
              </a:ext>
            </a:extLst>
          </p:cNvPr>
          <p:cNvSpPr txBox="1"/>
          <p:nvPr/>
        </p:nvSpPr>
        <p:spPr>
          <a:xfrm>
            <a:off x="7247674" y="6890684"/>
            <a:ext cx="609600" cy="285064"/>
          </a:xfrm>
          <a:prstGeom prst="rect">
            <a:avLst/>
          </a:prstGeom>
          <a:no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(WSP)</a:t>
            </a:r>
          </a:p>
        </p:txBody>
      </p:sp>
      <p:sp>
        <p:nvSpPr>
          <p:cNvPr id="19" name="TextBox 18">
            <a:extLst>
              <a:ext uri="{FF2B5EF4-FFF2-40B4-BE49-F238E27FC236}">
                <a16:creationId xmlns:a16="http://schemas.microsoft.com/office/drawing/2014/main" id="{D96925AC-DADA-40EE-9D07-CB64E715F9FC}"/>
              </a:ext>
            </a:extLst>
          </p:cNvPr>
          <p:cNvSpPr txBox="1"/>
          <p:nvPr/>
        </p:nvSpPr>
        <p:spPr>
          <a:xfrm>
            <a:off x="8925073" y="6529124"/>
            <a:ext cx="609600" cy="285064"/>
          </a:xfrm>
          <a:prstGeom prst="rect">
            <a:avLst/>
          </a:prstGeom>
          <a:no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(WSP)</a:t>
            </a:r>
          </a:p>
        </p:txBody>
      </p:sp>
      <p:sp>
        <p:nvSpPr>
          <p:cNvPr id="20" name="TextBox 19">
            <a:extLst>
              <a:ext uri="{FF2B5EF4-FFF2-40B4-BE49-F238E27FC236}">
                <a16:creationId xmlns:a16="http://schemas.microsoft.com/office/drawing/2014/main" id="{47A241FF-1114-4299-88C5-FB1E87C9077B}"/>
              </a:ext>
            </a:extLst>
          </p:cNvPr>
          <p:cNvSpPr txBox="1"/>
          <p:nvPr/>
        </p:nvSpPr>
        <p:spPr>
          <a:xfrm>
            <a:off x="7540615" y="1316000"/>
            <a:ext cx="1702799"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(Courtesy of Ohio DOT)</a:t>
            </a:r>
          </a:p>
        </p:txBody>
      </p:sp>
      <p:sp>
        <p:nvSpPr>
          <p:cNvPr id="21" name="object 2">
            <a:extLst>
              <a:ext uri="{FF2B5EF4-FFF2-40B4-BE49-F238E27FC236}">
                <a16:creationId xmlns:a16="http://schemas.microsoft.com/office/drawing/2014/main" id="{20531637-AD65-44A6-9FB8-3DA0D87FB724}"/>
              </a:ext>
            </a:extLst>
          </p:cNvPr>
          <p:cNvSpPr txBox="1">
            <a:spLocks/>
          </p:cNvSpPr>
          <p:nvPr/>
        </p:nvSpPr>
        <p:spPr>
          <a:xfrm>
            <a:off x="856344" y="457200"/>
            <a:ext cx="8363856" cy="444394"/>
          </a:xfrm>
          <a:prstGeom prst="rect">
            <a:avLst/>
          </a:prstGeom>
        </p:spPr>
        <p:txBody>
          <a:bodyPr vert="horz" wrap="square" lIns="0" tIns="12700" rIns="0" bIns="0" rtlCol="0" anchor="ctr">
            <a:noAutofit/>
          </a:bodyPr>
          <a:lstStyle>
            <a:lvl1pPr>
              <a:defRPr sz="2000" b="1" i="0">
                <a:solidFill>
                  <a:srgbClr val="7ABAB5"/>
                </a:solidFill>
                <a:latin typeface="Times New Roman"/>
                <a:ea typeface="+mj-ea"/>
                <a:cs typeface="Times New Roman"/>
              </a:defRPr>
            </a:lvl1pPr>
          </a:lstStyle>
          <a:p>
            <a:pPr marL="12700">
              <a:spcBef>
                <a:spcPts val="100"/>
              </a:spcBef>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DESIGN ELEMENTS WITH MORE FLEXIBILITY</a:t>
            </a:r>
            <a:endParaRPr lang="en-US" kern="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nvGrpSpPr>
          <p:cNvPr id="22" name="Group 21">
            <a:extLst>
              <a:ext uri="{FF2B5EF4-FFF2-40B4-BE49-F238E27FC236}">
                <a16:creationId xmlns:a16="http://schemas.microsoft.com/office/drawing/2014/main" id="{CBAA51CD-E9F6-4D05-8EEE-6B77D5BC1E86}"/>
              </a:ext>
            </a:extLst>
          </p:cNvPr>
          <p:cNvGrpSpPr/>
          <p:nvPr/>
        </p:nvGrpSpPr>
        <p:grpSpPr>
          <a:xfrm>
            <a:off x="892302" y="7423718"/>
            <a:ext cx="8273796" cy="212073"/>
            <a:chOff x="896111" y="7106107"/>
            <a:chExt cx="8273796" cy="212073"/>
          </a:xfrm>
        </p:grpSpPr>
        <p:sp>
          <p:nvSpPr>
            <p:cNvPr id="23" name="object 3">
              <a:extLst>
                <a:ext uri="{FF2B5EF4-FFF2-40B4-BE49-F238E27FC236}">
                  <a16:creationId xmlns:a16="http://schemas.microsoft.com/office/drawing/2014/main" id="{9B0E5B09-BCCA-45BF-A283-60804BC27744}"/>
                </a:ext>
              </a:extLst>
            </p:cNvPr>
            <p:cNvSpPr txBox="1"/>
            <p:nvPr/>
          </p:nvSpPr>
          <p:spPr>
            <a:xfrm>
              <a:off x="901701" y="7111072"/>
              <a:ext cx="3580324"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 </a:t>
              </a:r>
              <a:r>
                <a:rPr lang="en-US" sz="1250" i="1" spc="-30" dirty="0">
                  <a:latin typeface="Tahoma"/>
                  <a:cs typeface="Tahoma"/>
                </a:rPr>
                <a:t>3</a:t>
              </a:r>
              <a:r>
                <a:rPr sz="1250" i="1" spc="-30" dirty="0">
                  <a:latin typeface="Tahoma"/>
                  <a:cs typeface="Tahoma"/>
                </a:rPr>
                <a:t> </a:t>
              </a:r>
              <a:r>
                <a:rPr sz="1250" i="1" spc="-20" dirty="0">
                  <a:latin typeface="Tahoma"/>
                  <a:cs typeface="Tahoma"/>
                </a:rPr>
                <a:t>\ </a:t>
              </a:r>
              <a:r>
                <a:rPr lang="en-US" sz="1250" i="1" spc="-25" dirty="0">
                  <a:latin typeface="Tahoma"/>
                  <a:cs typeface="Tahoma"/>
                </a:rPr>
                <a:t>Design Elements with More Flexibility</a:t>
              </a:r>
              <a:endParaRPr sz="1250" dirty="0">
                <a:latin typeface="Tahoma"/>
                <a:cs typeface="Tahoma"/>
              </a:endParaRPr>
            </a:p>
          </p:txBody>
        </p:sp>
        <p:sp>
          <p:nvSpPr>
            <p:cNvPr id="24" name="object 4">
              <a:extLst>
                <a:ext uri="{FF2B5EF4-FFF2-40B4-BE49-F238E27FC236}">
                  <a16:creationId xmlns:a16="http://schemas.microsoft.com/office/drawing/2014/main" id="{458B549E-936A-4076-A330-70346456CF5C}"/>
                </a:ext>
              </a:extLst>
            </p:cNvPr>
            <p:cNvSpPr txBox="1"/>
            <p:nvPr/>
          </p:nvSpPr>
          <p:spPr>
            <a:xfrm>
              <a:off x="8922257" y="7111072"/>
              <a:ext cx="247650" cy="207108"/>
            </a:xfrm>
            <a:prstGeom prst="rect">
              <a:avLst/>
            </a:prstGeom>
          </p:spPr>
          <p:txBody>
            <a:bodyPr vert="horz" wrap="square" lIns="0" tIns="14605" rIns="0" bIns="0" rtlCol="0">
              <a:spAutoFit/>
            </a:bodyPr>
            <a:lstStyle/>
            <a:p>
              <a:pPr marL="12700">
                <a:lnSpc>
                  <a:spcPct val="100000"/>
                </a:lnSpc>
                <a:spcBef>
                  <a:spcPts val="115"/>
                </a:spcBef>
              </a:pPr>
              <a:r>
                <a:rPr lang="en-US" sz="1250" i="1" spc="-30" dirty="0">
                  <a:latin typeface="Tahoma"/>
                  <a:cs typeface="Tahoma"/>
                </a:rPr>
                <a:t>3-5</a:t>
              </a:r>
              <a:endParaRPr sz="1250" dirty="0">
                <a:latin typeface="Tahoma"/>
                <a:cs typeface="Tahoma"/>
              </a:endParaRPr>
            </a:p>
          </p:txBody>
        </p:sp>
        <p:sp>
          <p:nvSpPr>
            <p:cNvPr id="25" name="object 5">
              <a:extLst>
                <a:ext uri="{FF2B5EF4-FFF2-40B4-BE49-F238E27FC236}">
                  <a16:creationId xmlns:a16="http://schemas.microsoft.com/office/drawing/2014/main" id="{E21E9B0D-5B87-4657-B517-A87C1E7CCD12}"/>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graphicFrame>
        <p:nvGraphicFramePr>
          <p:cNvPr id="26" name="Table 25">
            <a:extLst>
              <a:ext uri="{FF2B5EF4-FFF2-40B4-BE49-F238E27FC236}">
                <a16:creationId xmlns:a16="http://schemas.microsoft.com/office/drawing/2014/main" id="{58FBBB03-3A67-40DA-A1BD-A1F653782315}"/>
              </a:ext>
            </a:extLst>
          </p:cNvPr>
          <p:cNvGraphicFramePr>
            <a:graphicFrameLocks noGrp="1"/>
          </p:cNvGraphicFramePr>
          <p:nvPr>
            <p:extLst>
              <p:ext uri="{D42A27DB-BD31-4B8C-83A1-F6EECF244321}">
                <p14:modId xmlns:p14="http://schemas.microsoft.com/office/powerpoint/2010/main" val="3219659577"/>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784025870"/>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5">
            <a:extLst>
              <a:ext uri="{FF2B5EF4-FFF2-40B4-BE49-F238E27FC236}">
                <a16:creationId xmlns:a16="http://schemas.microsoft.com/office/drawing/2014/main" id="{530D4B1B-E37D-497D-A76D-D7AB2939374E}"/>
              </a:ext>
            </a:extLst>
          </p:cNvPr>
          <p:cNvSpPr txBox="1">
            <a:spLocks noGrp="1"/>
          </p:cNvSpPr>
          <p:nvPr>
            <p:ph type="title"/>
          </p:nvPr>
        </p:nvSpPr>
        <p:spPr>
          <a:xfrm>
            <a:off x="838200" y="457200"/>
            <a:ext cx="3962399" cy="457200"/>
          </a:xfrm>
          <a:prstGeom prst="rect">
            <a:avLst/>
          </a:prstGeom>
        </p:spPr>
        <p:txBody>
          <a:bodyPr vert="horz" wrap="square" lIns="0" tIns="0" rIns="0" bIns="0" rtlCol="0" anchor="ctr">
            <a:noAutofit/>
          </a:bodyPr>
          <a:lstStyle/>
          <a:p>
            <a:pPr marL="12700">
              <a:lnSpc>
                <a:spcPct val="100000"/>
              </a:lnSpc>
              <a:spcBef>
                <a:spcPts val="100"/>
              </a:spcBef>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CONTRIBUTORS</a:t>
            </a:r>
          </a:p>
        </p:txBody>
      </p:sp>
      <p:sp>
        <p:nvSpPr>
          <p:cNvPr id="5" name="Rectangle 4">
            <a:extLst>
              <a:ext uri="{FF2B5EF4-FFF2-40B4-BE49-F238E27FC236}">
                <a16:creationId xmlns:a16="http://schemas.microsoft.com/office/drawing/2014/main" id="{EE2A2619-D161-4928-A52F-28C39D160F2C}"/>
              </a:ext>
            </a:extLst>
          </p:cNvPr>
          <p:cNvSpPr>
            <a:spLocks noChangeArrowheads="1"/>
          </p:cNvSpPr>
          <p:nvPr/>
        </p:nvSpPr>
        <p:spPr bwMode="auto">
          <a:xfrm>
            <a:off x="838200" y="1057201"/>
            <a:ext cx="7467600" cy="615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We would like to thank the following departments of transportation, project consultants, and SHPO staff for contributing their time and expertise to this project.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4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sz="1600" dirty="0">
                <a:latin typeface="Times New Roman" panose="02020603050405020304" pitchFamily="18" charset="0"/>
                <a:ea typeface="Times New Roman" panose="02020603050405020304" pitchFamily="18" charset="0"/>
                <a:cs typeface="Times New Roman" panose="02020603050405020304" pitchFamily="18" charset="0"/>
              </a:rPr>
              <a:t>Delaware DOT</a:t>
            </a:r>
          </a:p>
          <a:p>
            <a:pPr lvl="0" eaLnBrk="0" fontAlgn="base" hangingPunct="0">
              <a:spcBef>
                <a:spcPct val="0"/>
              </a:spcBef>
              <a:spcAft>
                <a:spcPct val="0"/>
              </a:spcAft>
            </a:pPr>
            <a:r>
              <a:rPr lang="en-US" altLang="en-US" sz="1600" dirty="0">
                <a:latin typeface="Times New Roman" panose="02020603050405020304" pitchFamily="18" charset="0"/>
                <a:ea typeface="Times New Roman" panose="02020603050405020304" pitchFamily="18" charset="0"/>
                <a:cs typeface="Times New Roman" panose="02020603050405020304" pitchFamily="18" charset="0"/>
              </a:rPr>
              <a:t>Indiana DOT</a:t>
            </a:r>
          </a:p>
          <a:p>
            <a:pPr lvl="0" eaLnBrk="0" fontAlgn="base" hangingPunct="0">
              <a:spcBef>
                <a:spcPct val="0"/>
              </a:spcBef>
              <a:spcAft>
                <a:spcPct val="0"/>
              </a:spcAft>
            </a:pPr>
            <a:r>
              <a:rPr lang="en-US" altLang="en-US" sz="1600" dirty="0">
                <a:latin typeface="Times New Roman" panose="02020603050405020304" pitchFamily="18" charset="0"/>
                <a:ea typeface="Times New Roman" panose="02020603050405020304" pitchFamily="18" charset="0"/>
                <a:cs typeface="Times New Roman" panose="02020603050405020304" pitchFamily="18" charset="0"/>
              </a:rPr>
              <a:t>Michigan DOT</a:t>
            </a:r>
          </a:p>
          <a:p>
            <a:pPr lvl="0" eaLnBrk="0" fontAlgn="base" hangingPunct="0">
              <a:spcBef>
                <a:spcPct val="0"/>
              </a:spcBef>
              <a:spcAft>
                <a:spcPct val="0"/>
              </a:spcAft>
            </a:pPr>
            <a:r>
              <a:rPr lang="en-US" altLang="en-US" sz="1600" dirty="0">
                <a:latin typeface="Times New Roman" panose="02020603050405020304" pitchFamily="18" charset="0"/>
                <a:ea typeface="Times New Roman" panose="02020603050405020304" pitchFamily="18" charset="0"/>
                <a:cs typeface="Times New Roman" panose="02020603050405020304" pitchFamily="18" charset="0"/>
              </a:rPr>
              <a:t>New Mexico DOT</a:t>
            </a:r>
          </a:p>
          <a:p>
            <a:pPr lvl="0" eaLnBrk="0" fontAlgn="base" hangingPunct="0">
              <a:spcBef>
                <a:spcPct val="0"/>
              </a:spcBef>
              <a:spcAft>
                <a:spcPct val="0"/>
              </a:spcAft>
            </a:pPr>
            <a:r>
              <a:rPr lang="en-US" altLang="en-US" sz="1600" dirty="0">
                <a:latin typeface="Times New Roman" panose="02020603050405020304" pitchFamily="18" charset="0"/>
                <a:ea typeface="Times New Roman" panose="02020603050405020304" pitchFamily="18" charset="0"/>
                <a:cs typeface="Times New Roman" panose="02020603050405020304" pitchFamily="18" charset="0"/>
              </a:rPr>
              <a:t>Ohio DOT</a:t>
            </a:r>
          </a:p>
          <a:p>
            <a:pPr lvl="0" eaLnBrk="0" fontAlgn="base" hangingPunct="0">
              <a:spcBef>
                <a:spcPct val="0"/>
              </a:spcBef>
              <a:spcAft>
                <a:spcPct val="0"/>
              </a:spcAft>
            </a:pPr>
            <a:r>
              <a:rPr lang="en-US" altLang="en-US" sz="1600" dirty="0">
                <a:latin typeface="Times New Roman" panose="02020603050405020304" pitchFamily="18" charset="0"/>
                <a:ea typeface="Times New Roman" panose="02020603050405020304" pitchFamily="18" charset="0"/>
                <a:cs typeface="Times New Roman" panose="02020603050405020304" pitchFamily="18" charset="0"/>
              </a:rPr>
              <a:t>Oregon DOT and SHPO</a:t>
            </a:r>
          </a:p>
          <a:p>
            <a:pPr lvl="0" eaLnBrk="0" fontAlgn="base" hangingPunct="0">
              <a:spcBef>
                <a:spcPct val="0"/>
              </a:spcBef>
              <a:spcAft>
                <a:spcPct val="0"/>
              </a:spcAft>
            </a:pPr>
            <a:r>
              <a:rPr lang="en-US" altLang="en-US" sz="1600" dirty="0">
                <a:latin typeface="Times New Roman" panose="02020603050405020304" pitchFamily="18" charset="0"/>
                <a:ea typeface="Times New Roman" panose="02020603050405020304" pitchFamily="18" charset="0"/>
                <a:cs typeface="Times New Roman" panose="02020603050405020304" pitchFamily="18" charset="0"/>
              </a:rPr>
              <a:t>Pennsylvania DOT</a:t>
            </a:r>
          </a:p>
          <a:p>
            <a:pPr lvl="0" eaLnBrk="0" fontAlgn="base" hangingPunct="0">
              <a:spcBef>
                <a:spcPct val="0"/>
              </a:spcBef>
              <a:spcAft>
                <a:spcPct val="0"/>
              </a:spcAft>
            </a:pPr>
            <a:r>
              <a:rPr lang="en-US" altLang="en-US" sz="1600" dirty="0">
                <a:latin typeface="Times New Roman" panose="02020603050405020304" pitchFamily="18" charset="0"/>
                <a:ea typeface="Times New Roman" panose="02020603050405020304" pitchFamily="18" charset="0"/>
                <a:cs typeface="Times New Roman" panose="02020603050405020304" pitchFamily="18" charset="0"/>
              </a:rPr>
              <a:t>Texas DOT</a:t>
            </a:r>
          </a:p>
          <a:p>
            <a:pPr lvl="0" eaLnBrk="0" fontAlgn="base" hangingPunct="0">
              <a:spcBef>
                <a:spcPct val="0"/>
              </a:spcBef>
              <a:spcAft>
                <a:spcPct val="0"/>
              </a:spcAft>
            </a:pPr>
            <a:r>
              <a:rPr lang="en-US" altLang="en-US" sz="1600" dirty="0">
                <a:latin typeface="Times New Roman" panose="02020603050405020304" pitchFamily="18" charset="0"/>
                <a:ea typeface="Times New Roman" panose="02020603050405020304" pitchFamily="18" charset="0"/>
                <a:cs typeface="Times New Roman" panose="02020603050405020304" pitchFamily="18" charset="0"/>
              </a:rPr>
              <a:t>Virginia DOT</a:t>
            </a:r>
          </a:p>
          <a:p>
            <a:pPr lvl="0" eaLnBrk="0" fontAlgn="base" hangingPunct="0">
              <a:spcBef>
                <a:spcPct val="0"/>
              </a:spcBef>
              <a:spcAft>
                <a:spcPct val="0"/>
              </a:spcAft>
            </a:pPr>
            <a:r>
              <a:rPr kumimoji="0" lang="en-US" altLang="en-US" sz="1600" b="0" i="0" strike="noStrike" cap="none" normalizeH="0" baseline="0" dirty="0">
                <a:ln>
                  <a:noFill/>
                </a:ln>
                <a:effectLst/>
                <a:latin typeface="Times New Roman" panose="02020603050405020304" pitchFamily="18" charset="0"/>
                <a:cs typeface="Times New Roman" panose="02020603050405020304" pitchFamily="18" charset="0"/>
              </a:rPr>
              <a:t>New Hampshire DOT</a:t>
            </a:r>
          </a:p>
          <a:p>
            <a:pPr lvl="0" eaLnBrk="0" fontAlgn="base" hangingPunct="0">
              <a:spcBef>
                <a:spcPct val="0"/>
              </a:spcBef>
              <a:spcAft>
                <a:spcPct val="0"/>
              </a:spcAft>
            </a:pPr>
            <a:r>
              <a:rPr lang="en-US" altLang="en-US" sz="1600" dirty="0">
                <a:latin typeface="Times New Roman" panose="02020603050405020304" pitchFamily="18" charset="0"/>
                <a:cs typeface="Times New Roman" panose="02020603050405020304" pitchFamily="18" charset="0"/>
              </a:rPr>
              <a:t>Oakland County Road Commission</a:t>
            </a:r>
          </a:p>
          <a:p>
            <a:pPr lvl="0" eaLnBrk="0" fontAlgn="base" hangingPunct="0">
              <a:spcBef>
                <a:spcPct val="0"/>
              </a:spcBef>
              <a:spcAft>
                <a:spcPct val="0"/>
              </a:spcAft>
            </a:pPr>
            <a:r>
              <a:rPr kumimoji="0" lang="en-US" altLang="en-US" sz="1600" b="0" i="0" strike="noStrike" cap="none" normalizeH="0" baseline="0" dirty="0">
                <a:ln>
                  <a:noFill/>
                </a:ln>
                <a:effectLst/>
                <a:latin typeface="Times New Roman" panose="02020603050405020304" pitchFamily="18" charset="0"/>
                <a:cs typeface="Times New Roman" panose="02020603050405020304" pitchFamily="18" charset="0"/>
              </a:rPr>
              <a:t>Oakland County Planning &amp; Economic Development Services</a:t>
            </a:r>
          </a:p>
          <a:p>
            <a:pPr lvl="0" eaLnBrk="0" fontAlgn="base" hangingPunct="0">
              <a:spcBef>
                <a:spcPct val="0"/>
              </a:spcBef>
              <a:spcAft>
                <a:spcPct val="0"/>
              </a:spcAft>
            </a:pPr>
            <a:r>
              <a:rPr lang="en-US" altLang="en-US" sz="1600" dirty="0">
                <a:latin typeface="Times New Roman" panose="02020603050405020304" pitchFamily="18" charset="0"/>
                <a:cs typeface="Times New Roman" panose="02020603050405020304" pitchFamily="18" charset="0"/>
              </a:rPr>
              <a:t>City of Rochester Hills, MI</a:t>
            </a:r>
            <a:endParaRPr kumimoji="0" lang="en-US" altLang="en-US" sz="1600" b="0" i="0" strike="noStrike" cap="none" normalizeH="0" baseline="0" dirty="0">
              <a:ln>
                <a:noFill/>
              </a:ln>
              <a:effectLst/>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sz="1600" dirty="0">
                <a:latin typeface="Times New Roman" panose="02020603050405020304" pitchFamily="18" charset="0"/>
                <a:cs typeface="Times New Roman" panose="02020603050405020304" pitchFamily="18" charset="0"/>
              </a:rPr>
              <a:t>Joanne Keim</a:t>
            </a:r>
          </a:p>
          <a:p>
            <a:pPr lvl="0" eaLnBrk="0" fontAlgn="base" hangingPunct="0">
              <a:spcBef>
                <a:spcPct val="0"/>
              </a:spcBef>
              <a:spcAft>
                <a:spcPct val="0"/>
              </a:spcAft>
            </a:pPr>
            <a:r>
              <a:rPr kumimoji="0" lang="en-US" altLang="en-US" sz="1600" b="0" i="0" strike="noStrike" cap="none" normalizeH="0" baseline="0" dirty="0">
                <a:ln>
                  <a:noFill/>
                </a:ln>
                <a:effectLst/>
                <a:latin typeface="Times New Roman" panose="02020603050405020304" pitchFamily="18" charset="0"/>
                <a:cs typeface="Times New Roman" panose="02020603050405020304" pitchFamily="18" charset="0"/>
              </a:rPr>
              <a:t>Ira Beckerman</a:t>
            </a:r>
          </a:p>
          <a:p>
            <a:pPr lvl="0" eaLnBrk="0" fontAlgn="base" hangingPunct="0">
              <a:spcBef>
                <a:spcPct val="0"/>
              </a:spcBef>
              <a:spcAft>
                <a:spcPct val="0"/>
              </a:spcAft>
            </a:pPr>
            <a:r>
              <a:rPr lang="en-US" altLang="en-US" sz="1600" dirty="0">
                <a:latin typeface="Times New Roman" panose="02020603050405020304" pitchFamily="18" charset="0"/>
                <a:cs typeface="Times New Roman" panose="02020603050405020304" pitchFamily="18" charset="0"/>
              </a:rPr>
              <a:t>Trevor </a:t>
            </a:r>
            <a:r>
              <a:rPr lang="en-US" altLang="en-US" sz="1600" dirty="0" err="1">
                <a:latin typeface="Times New Roman" panose="02020603050405020304" pitchFamily="18" charset="0"/>
                <a:cs typeface="Times New Roman" panose="02020603050405020304" pitchFamily="18" charset="0"/>
              </a:rPr>
              <a:t>Wrayton</a:t>
            </a:r>
            <a:endParaRPr kumimoji="0" lang="en-US" altLang="en-US" sz="1600" b="0" i="0" strike="noStrike" cap="none" normalizeH="0" baseline="0" dirty="0">
              <a:ln>
                <a:noFill/>
              </a:ln>
              <a:effectLst/>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sz="1600" dirty="0">
                <a:latin typeface="Times New Roman" panose="02020603050405020304" pitchFamily="18" charset="0"/>
                <a:cs typeface="Times New Roman" panose="02020603050405020304" pitchFamily="18" charset="0"/>
              </a:rPr>
              <a:t>Beam, Longest and Neff</a:t>
            </a:r>
          </a:p>
          <a:p>
            <a:pPr lvl="0" eaLnBrk="0" fontAlgn="base" hangingPunct="0">
              <a:spcBef>
                <a:spcPct val="0"/>
              </a:spcBef>
              <a:spcAft>
                <a:spcPct val="0"/>
              </a:spcAft>
            </a:pPr>
            <a:r>
              <a:rPr kumimoji="0" lang="en-US" altLang="en-US" sz="1600" b="0" i="0" strike="noStrike" cap="none" normalizeH="0" baseline="0" dirty="0">
                <a:ln>
                  <a:noFill/>
                </a:ln>
                <a:effectLst/>
                <a:latin typeface="Times New Roman" panose="02020603050405020304" pitchFamily="18" charset="0"/>
                <a:cs typeface="Times New Roman" panose="02020603050405020304" pitchFamily="18" charset="0"/>
              </a:rPr>
              <a:t>Benesch Engineering</a:t>
            </a:r>
          </a:p>
          <a:p>
            <a:pPr lvl="0" eaLnBrk="0" fontAlgn="base" hangingPunct="0">
              <a:spcBef>
                <a:spcPct val="0"/>
              </a:spcBef>
              <a:spcAft>
                <a:spcPct val="0"/>
              </a:spcAft>
            </a:pPr>
            <a:r>
              <a:rPr lang="en-US" altLang="en-US" sz="1600" dirty="0">
                <a:latin typeface="Times New Roman" panose="02020603050405020304" pitchFamily="18" charset="0"/>
                <a:cs typeface="Times New Roman" panose="02020603050405020304" pitchFamily="18" charset="0"/>
              </a:rPr>
              <a:t>IH Engineers, P.C.</a:t>
            </a:r>
          </a:p>
          <a:p>
            <a:pPr lvl="0" eaLnBrk="0" fontAlgn="base" hangingPunct="0">
              <a:spcBef>
                <a:spcPct val="0"/>
              </a:spcBef>
              <a:spcAft>
                <a:spcPct val="0"/>
              </a:spcAft>
            </a:pPr>
            <a:r>
              <a:rPr kumimoji="0" lang="en-US" altLang="en-US" sz="1600" b="0" i="0" strike="noStrike" cap="none" normalizeH="0" baseline="0" dirty="0">
                <a:ln>
                  <a:noFill/>
                </a:ln>
                <a:effectLst/>
                <a:latin typeface="Times New Roman" panose="02020603050405020304" pitchFamily="18" charset="0"/>
                <a:cs typeface="Times New Roman" panose="02020603050405020304" pitchFamily="18" charset="0"/>
              </a:rPr>
              <a:t>Urban </a:t>
            </a:r>
            <a:r>
              <a:rPr lang="en-US" altLang="en-US" sz="1600" dirty="0">
                <a:latin typeface="Times New Roman" panose="02020603050405020304" pitchFamily="18" charset="0"/>
                <a:cs typeface="Times New Roman" panose="02020603050405020304" pitchFamily="18" charset="0"/>
              </a:rPr>
              <a:t>Engineers</a:t>
            </a:r>
          </a:p>
          <a:p>
            <a:pPr lvl="0" eaLnBrk="0" fontAlgn="base" hangingPunct="0">
              <a:spcBef>
                <a:spcPct val="0"/>
              </a:spcBef>
              <a:spcAft>
                <a:spcPct val="0"/>
              </a:spcAft>
            </a:pPr>
            <a:r>
              <a:rPr kumimoji="0" lang="en-US" altLang="en-US" sz="1600" b="0" i="0" strike="noStrike" cap="none" normalizeH="0" baseline="0" dirty="0">
                <a:ln>
                  <a:noFill/>
                </a:ln>
                <a:effectLst/>
                <a:latin typeface="Times New Roman" panose="02020603050405020304" pitchFamily="18" charset="0"/>
                <a:cs typeface="Times New Roman" panose="02020603050405020304" pitchFamily="18" charset="0"/>
              </a:rPr>
              <a:t>Mead &amp; Hunt</a:t>
            </a:r>
          </a:p>
          <a:p>
            <a:pPr lvl="0" eaLnBrk="0" fontAlgn="base" hangingPunct="0">
              <a:spcBef>
                <a:spcPct val="0"/>
              </a:spcBef>
              <a:spcAft>
                <a:spcPct val="0"/>
              </a:spcAft>
            </a:pPr>
            <a:r>
              <a:rPr lang="en-US" altLang="en-US" sz="1600" dirty="0">
                <a:latin typeface="Times New Roman" panose="02020603050405020304" pitchFamily="18" charset="0"/>
                <a:cs typeface="Times New Roman" panose="02020603050405020304" pitchFamily="18" charset="0"/>
              </a:rPr>
              <a:t>Madison County Historic Preservation Commission</a:t>
            </a:r>
            <a:endParaRPr kumimoji="0" lang="en-US" altLang="en-US" sz="1600" b="0" i="0" strike="noStrike" cap="none" normalizeH="0" baseline="0" dirty="0">
              <a:ln>
                <a:noFill/>
              </a:ln>
              <a:effectLst/>
              <a:latin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0FAA9F8C-1FCB-4035-A686-7D16E7DA604E}"/>
              </a:ext>
            </a:extLst>
          </p:cNvPr>
          <p:cNvGraphicFramePr>
            <a:graphicFrameLocks noGrp="1"/>
          </p:cNvGraphicFramePr>
          <p:nvPr>
            <p:extLst>
              <p:ext uri="{D42A27DB-BD31-4B8C-83A1-F6EECF244321}">
                <p14:modId xmlns:p14="http://schemas.microsoft.com/office/powerpoint/2010/main" val="648764635"/>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784025870"/>
                  </a:ext>
                </a:extLst>
              </a:tr>
            </a:tbl>
          </a:graphicData>
        </a:graphic>
      </p:graphicFrame>
    </p:spTree>
    <p:extLst>
      <p:ext uri="{BB962C8B-B14F-4D97-AF65-F5344CB8AC3E}">
        <p14:creationId xmlns:p14="http://schemas.microsoft.com/office/powerpoint/2010/main" val="24519782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0118189-4F9B-4C68-974A-252E83D44FB9}"/>
              </a:ext>
            </a:extLst>
          </p:cNvPr>
          <p:cNvGrpSpPr/>
          <p:nvPr/>
        </p:nvGrpSpPr>
        <p:grpSpPr>
          <a:xfrm>
            <a:off x="5257800" y="4831866"/>
            <a:ext cx="4055364" cy="2424406"/>
            <a:chOff x="5257800" y="4831866"/>
            <a:chExt cx="4055364" cy="2424406"/>
          </a:xfrm>
        </p:grpSpPr>
        <p:pic>
          <p:nvPicPr>
            <p:cNvPr id="13" name="Picture 12">
              <a:extLst>
                <a:ext uri="{FF2B5EF4-FFF2-40B4-BE49-F238E27FC236}">
                  <a16:creationId xmlns:a16="http://schemas.microsoft.com/office/drawing/2014/main" id="{43021A8E-88C1-4F86-9F6F-88BC7618AFF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257800" y="4831866"/>
              <a:ext cx="3962400" cy="2407134"/>
            </a:xfrm>
            <a:prstGeom prst="rect">
              <a:avLst/>
            </a:prstGeom>
            <a:ln>
              <a:solidFill>
                <a:schemeClr val="tx1"/>
              </a:solidFill>
            </a:ln>
          </p:spPr>
        </p:pic>
        <p:sp>
          <p:nvSpPr>
            <p:cNvPr id="19" name="TextBox 18">
              <a:extLst>
                <a:ext uri="{FF2B5EF4-FFF2-40B4-BE49-F238E27FC236}">
                  <a16:creationId xmlns:a16="http://schemas.microsoft.com/office/drawing/2014/main" id="{9C72D0CC-AA38-4D04-A3F5-5A1EAFEC6543}"/>
                </a:ext>
              </a:extLst>
            </p:cNvPr>
            <p:cNvSpPr txBox="1"/>
            <p:nvPr/>
          </p:nvSpPr>
          <p:spPr>
            <a:xfrm>
              <a:off x="7310628" y="6794607"/>
              <a:ext cx="2002536" cy="461665"/>
            </a:xfrm>
            <a:prstGeom prst="rect">
              <a:avLst/>
            </a:prstGeom>
            <a:no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(Courtesy of Beam, Longest, and Neff)</a:t>
              </a:r>
            </a:p>
          </p:txBody>
        </p:sp>
      </p:grpSp>
      <p:sp>
        <p:nvSpPr>
          <p:cNvPr id="12" name="object 6">
            <a:extLst>
              <a:ext uri="{FF2B5EF4-FFF2-40B4-BE49-F238E27FC236}">
                <a16:creationId xmlns:a16="http://schemas.microsoft.com/office/drawing/2014/main" id="{0A1D15D2-4397-4E06-AFCC-D46E700E475E}"/>
              </a:ext>
            </a:extLst>
          </p:cNvPr>
          <p:cNvSpPr txBox="1"/>
          <p:nvPr/>
        </p:nvSpPr>
        <p:spPr>
          <a:xfrm>
            <a:off x="838201" y="1295400"/>
            <a:ext cx="3886200" cy="784070"/>
          </a:xfrm>
          <a:prstGeom prst="rect">
            <a:avLst/>
          </a:prstGeom>
        </p:spPr>
        <p:txBody>
          <a:bodyPr vert="horz" wrap="square" lIns="0" tIns="0" rIns="0" bIns="0" rtlCol="0" anchor="ctr">
            <a:noAutofit/>
          </a:bodyPr>
          <a:lstStyle/>
          <a:p>
            <a:pPr marL="12700">
              <a:lnSpc>
                <a:spcPct val="100000"/>
              </a:lnSpc>
              <a:spcBef>
                <a:spcPts val="500"/>
              </a:spcBef>
            </a:pPr>
            <a:r>
              <a:rPr lang="en-US" sz="2400" b="1" i="1" spc="-5" dirty="0">
                <a:solidFill>
                  <a:srgbClr val="6D3721"/>
                </a:solidFill>
                <a:latin typeface="Times New Roman"/>
                <a:cs typeface="Times New Roman"/>
              </a:rPr>
              <a:t>Abutment Shape</a:t>
            </a:r>
            <a:endParaRPr lang="en-US" sz="2400" dirty="0">
              <a:solidFill>
                <a:srgbClr val="6D3721"/>
              </a:solidFill>
              <a:latin typeface="Times New Roman"/>
              <a:cs typeface="Times New Roman"/>
            </a:endParaRPr>
          </a:p>
        </p:txBody>
      </p:sp>
      <p:grpSp>
        <p:nvGrpSpPr>
          <p:cNvPr id="6" name="Group 5">
            <a:extLst>
              <a:ext uri="{FF2B5EF4-FFF2-40B4-BE49-F238E27FC236}">
                <a16:creationId xmlns:a16="http://schemas.microsoft.com/office/drawing/2014/main" id="{48A989AB-8C56-4563-B598-BD65778BC731}"/>
              </a:ext>
            </a:extLst>
          </p:cNvPr>
          <p:cNvGrpSpPr/>
          <p:nvPr/>
        </p:nvGrpSpPr>
        <p:grpSpPr>
          <a:xfrm>
            <a:off x="3861087" y="1335068"/>
            <a:ext cx="5359112" cy="3268198"/>
            <a:chOff x="2895600" y="2097314"/>
            <a:chExt cx="5359112" cy="3268198"/>
          </a:xfrm>
        </p:grpSpPr>
        <p:pic>
          <p:nvPicPr>
            <p:cNvPr id="15" name="Picture 14">
              <a:extLst>
                <a:ext uri="{FF2B5EF4-FFF2-40B4-BE49-F238E27FC236}">
                  <a16:creationId xmlns:a16="http://schemas.microsoft.com/office/drawing/2014/main" id="{55817271-EF15-408C-AFCE-BF1CA3137EA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895600" y="2097314"/>
              <a:ext cx="5359112" cy="3268198"/>
            </a:xfrm>
            <a:prstGeom prst="rect">
              <a:avLst/>
            </a:prstGeom>
            <a:ln>
              <a:solidFill>
                <a:schemeClr val="tx1"/>
              </a:solidFill>
            </a:ln>
          </p:spPr>
        </p:pic>
        <p:sp>
          <p:nvSpPr>
            <p:cNvPr id="18" name="TextBox 17">
              <a:extLst>
                <a:ext uri="{FF2B5EF4-FFF2-40B4-BE49-F238E27FC236}">
                  <a16:creationId xmlns:a16="http://schemas.microsoft.com/office/drawing/2014/main" id="{4C960A00-9089-48B7-B107-C8E182E95FB0}"/>
                </a:ext>
              </a:extLst>
            </p:cNvPr>
            <p:cNvSpPr txBox="1"/>
            <p:nvPr/>
          </p:nvSpPr>
          <p:spPr>
            <a:xfrm>
              <a:off x="7584879" y="5028967"/>
              <a:ext cx="609600" cy="285064"/>
            </a:xfrm>
            <a:prstGeom prst="rect">
              <a:avLst/>
            </a:prstGeom>
            <a:no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(WSP)</a:t>
              </a:r>
            </a:p>
          </p:txBody>
        </p:sp>
      </p:grpSp>
      <p:grpSp>
        <p:nvGrpSpPr>
          <p:cNvPr id="7" name="Group 6">
            <a:extLst>
              <a:ext uri="{FF2B5EF4-FFF2-40B4-BE49-F238E27FC236}">
                <a16:creationId xmlns:a16="http://schemas.microsoft.com/office/drawing/2014/main" id="{E9D11DE7-B1A3-4674-BCDC-DE58AFA202AB}"/>
              </a:ext>
            </a:extLst>
          </p:cNvPr>
          <p:cNvGrpSpPr/>
          <p:nvPr/>
        </p:nvGrpSpPr>
        <p:grpSpPr>
          <a:xfrm>
            <a:off x="838200" y="4207632"/>
            <a:ext cx="3969136" cy="2650365"/>
            <a:chOff x="838200" y="4207632"/>
            <a:chExt cx="3969136" cy="2650365"/>
          </a:xfrm>
        </p:grpSpPr>
        <p:pic>
          <p:nvPicPr>
            <p:cNvPr id="17" name="Picture 16">
              <a:extLst>
                <a:ext uri="{FF2B5EF4-FFF2-40B4-BE49-F238E27FC236}">
                  <a16:creationId xmlns:a16="http://schemas.microsoft.com/office/drawing/2014/main" id="{6B92257B-4212-48E8-9409-5C8B669D79E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38200" y="4207632"/>
              <a:ext cx="3969136" cy="2650365"/>
            </a:xfrm>
            <a:prstGeom prst="rect">
              <a:avLst/>
            </a:prstGeom>
            <a:ln>
              <a:solidFill>
                <a:schemeClr val="tx1"/>
              </a:solidFill>
            </a:ln>
          </p:spPr>
        </p:pic>
        <p:sp>
          <p:nvSpPr>
            <p:cNvPr id="20" name="TextBox 19">
              <a:extLst>
                <a:ext uri="{FF2B5EF4-FFF2-40B4-BE49-F238E27FC236}">
                  <a16:creationId xmlns:a16="http://schemas.microsoft.com/office/drawing/2014/main" id="{4A46A591-C3A0-4D5A-B2FD-F5798553BF45}"/>
                </a:ext>
              </a:extLst>
            </p:cNvPr>
            <p:cNvSpPr txBox="1"/>
            <p:nvPr/>
          </p:nvSpPr>
          <p:spPr>
            <a:xfrm>
              <a:off x="4191000" y="6572933"/>
              <a:ext cx="609600" cy="285064"/>
            </a:xfrm>
            <a:prstGeom prst="rect">
              <a:avLst/>
            </a:prstGeom>
            <a:no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(WSP)</a:t>
              </a:r>
            </a:p>
          </p:txBody>
        </p:sp>
      </p:grpSp>
      <p:grpSp>
        <p:nvGrpSpPr>
          <p:cNvPr id="22" name="Group 21">
            <a:extLst>
              <a:ext uri="{FF2B5EF4-FFF2-40B4-BE49-F238E27FC236}">
                <a16:creationId xmlns:a16="http://schemas.microsoft.com/office/drawing/2014/main" id="{1BD90E0B-2B3B-4E50-9789-1CB378ED8ADC}"/>
              </a:ext>
            </a:extLst>
          </p:cNvPr>
          <p:cNvGrpSpPr/>
          <p:nvPr/>
        </p:nvGrpSpPr>
        <p:grpSpPr>
          <a:xfrm>
            <a:off x="893064" y="7467600"/>
            <a:ext cx="8272272" cy="212073"/>
            <a:chOff x="896111" y="7106107"/>
            <a:chExt cx="8272272" cy="212073"/>
          </a:xfrm>
        </p:grpSpPr>
        <p:sp>
          <p:nvSpPr>
            <p:cNvPr id="23" name="object 2">
              <a:extLst>
                <a:ext uri="{FF2B5EF4-FFF2-40B4-BE49-F238E27FC236}">
                  <a16:creationId xmlns:a16="http://schemas.microsoft.com/office/drawing/2014/main" id="{552AE699-D800-466E-ADFB-F5BFBC65A99E}"/>
                </a:ext>
              </a:extLst>
            </p:cNvPr>
            <p:cNvSpPr txBox="1"/>
            <p:nvPr/>
          </p:nvSpPr>
          <p:spPr>
            <a:xfrm>
              <a:off x="901700" y="7111072"/>
              <a:ext cx="247650"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3</a:t>
              </a:r>
              <a:r>
                <a:rPr sz="1250" i="1" spc="-25" dirty="0">
                  <a:latin typeface="Tahoma"/>
                  <a:cs typeface="Tahoma"/>
                </a:rPr>
                <a:t>-</a:t>
              </a:r>
              <a:r>
                <a:rPr lang="en-US" sz="1250" i="1" spc="-30" dirty="0">
                  <a:latin typeface="Tahoma"/>
                  <a:cs typeface="Tahoma"/>
                </a:rPr>
                <a:t>6</a:t>
              </a:r>
              <a:endParaRPr sz="1250" dirty="0">
                <a:latin typeface="Tahoma"/>
                <a:cs typeface="Tahoma"/>
              </a:endParaRPr>
            </a:p>
          </p:txBody>
        </p:sp>
        <p:sp>
          <p:nvSpPr>
            <p:cNvPr id="24" name="object 3">
              <a:extLst>
                <a:ext uri="{FF2B5EF4-FFF2-40B4-BE49-F238E27FC236}">
                  <a16:creationId xmlns:a16="http://schemas.microsoft.com/office/drawing/2014/main" id="{B4C8BE6C-0BEA-4271-8805-06FF5CB2CF9D}"/>
                </a:ext>
              </a:extLst>
            </p:cNvPr>
            <p:cNvSpPr txBox="1"/>
            <p:nvPr/>
          </p:nvSpPr>
          <p:spPr>
            <a:xfrm>
              <a:off x="5870447" y="7111072"/>
              <a:ext cx="3297936"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a:t>
              </a:r>
              <a:r>
                <a:rPr sz="1250" i="1" spc="-80" dirty="0">
                  <a:latin typeface="Tahoma"/>
                  <a:cs typeface="Tahoma"/>
                </a:rPr>
                <a:t> </a:t>
              </a:r>
              <a:r>
                <a:rPr sz="1250" i="1" spc="-30" dirty="0">
                  <a:latin typeface="Tahoma"/>
                  <a:cs typeface="Tahoma"/>
                </a:rPr>
                <a:t>3</a:t>
              </a:r>
              <a:r>
                <a:rPr lang="en-US" sz="1250" i="1" spc="-30" dirty="0">
                  <a:latin typeface="Tahoma"/>
                  <a:cs typeface="Tahoma"/>
                </a:rPr>
                <a:t> \ </a:t>
              </a:r>
              <a:r>
                <a:rPr lang="en-US" sz="1250" i="1" spc="-25" dirty="0">
                  <a:latin typeface="Tahoma"/>
                  <a:cs typeface="Tahoma"/>
                </a:rPr>
                <a:t>Design Elements with More Flexibility</a:t>
              </a:r>
              <a:endParaRPr sz="1250" i="1" dirty="0">
                <a:latin typeface="Tahoma"/>
                <a:cs typeface="Tahoma"/>
              </a:endParaRPr>
            </a:p>
          </p:txBody>
        </p:sp>
        <p:sp>
          <p:nvSpPr>
            <p:cNvPr id="25" name="object 4">
              <a:extLst>
                <a:ext uri="{FF2B5EF4-FFF2-40B4-BE49-F238E27FC236}">
                  <a16:creationId xmlns:a16="http://schemas.microsoft.com/office/drawing/2014/main" id="{4D9FDF72-F39B-41D0-B60B-4CF4D67DF3F3}"/>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graphicFrame>
        <p:nvGraphicFramePr>
          <p:cNvPr id="26" name="Table 25">
            <a:extLst>
              <a:ext uri="{FF2B5EF4-FFF2-40B4-BE49-F238E27FC236}">
                <a16:creationId xmlns:a16="http://schemas.microsoft.com/office/drawing/2014/main" id="{63A2B890-817F-407E-B289-EDCFCC799C8F}"/>
              </a:ext>
            </a:extLst>
          </p:cNvPr>
          <p:cNvGraphicFramePr>
            <a:graphicFrameLocks noGrp="1"/>
          </p:cNvGraphicFramePr>
          <p:nvPr>
            <p:extLst>
              <p:ext uri="{D42A27DB-BD31-4B8C-83A1-F6EECF244321}">
                <p14:modId xmlns:p14="http://schemas.microsoft.com/office/powerpoint/2010/main" val="3219659577"/>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784025870"/>
                  </a:ext>
                </a:extLst>
              </a:tr>
            </a:tbl>
          </a:graphicData>
        </a:graphic>
      </p:graphicFrame>
      <p:sp>
        <p:nvSpPr>
          <p:cNvPr id="21" name="object 2">
            <a:extLst>
              <a:ext uri="{FF2B5EF4-FFF2-40B4-BE49-F238E27FC236}">
                <a16:creationId xmlns:a16="http://schemas.microsoft.com/office/drawing/2014/main" id="{9E5771F5-CFBA-4D67-93BE-85AD61E203F8}"/>
              </a:ext>
            </a:extLst>
          </p:cNvPr>
          <p:cNvSpPr txBox="1">
            <a:spLocks/>
          </p:cNvSpPr>
          <p:nvPr/>
        </p:nvSpPr>
        <p:spPr>
          <a:xfrm>
            <a:off x="856344" y="457200"/>
            <a:ext cx="8363856" cy="444394"/>
          </a:xfrm>
          <a:prstGeom prst="rect">
            <a:avLst/>
          </a:prstGeom>
        </p:spPr>
        <p:txBody>
          <a:bodyPr vert="horz" wrap="square" lIns="0" tIns="12700" rIns="0" bIns="0" rtlCol="0" anchor="ctr">
            <a:noAutofit/>
          </a:bodyPr>
          <a:lstStyle>
            <a:lvl1pPr>
              <a:defRPr sz="2000" b="1" i="0">
                <a:solidFill>
                  <a:srgbClr val="7ABAB5"/>
                </a:solidFill>
                <a:latin typeface="Times New Roman"/>
                <a:ea typeface="+mj-ea"/>
                <a:cs typeface="Times New Roman"/>
              </a:defRPr>
            </a:lvl1pPr>
          </a:lstStyle>
          <a:p>
            <a:pPr marL="12700">
              <a:spcBef>
                <a:spcPts val="100"/>
              </a:spcBef>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DESIGN ELEMENTS WITH MORE FLEXIBILITY</a:t>
            </a:r>
            <a:endParaRPr lang="en-US" kern="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697562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CA8BC088-B3C4-499F-901F-EE0734A1A2A2}"/>
              </a:ext>
            </a:extLst>
          </p:cNvPr>
          <p:cNvGrpSpPr/>
          <p:nvPr/>
        </p:nvGrpSpPr>
        <p:grpSpPr>
          <a:xfrm>
            <a:off x="5243189" y="1332384"/>
            <a:ext cx="4083625" cy="2934809"/>
            <a:chOff x="2438400" y="2075542"/>
            <a:chExt cx="2263380" cy="1626641"/>
          </a:xfrm>
        </p:grpSpPr>
        <p:pic>
          <p:nvPicPr>
            <p:cNvPr id="23" name="Picture 22">
              <a:extLst>
                <a:ext uri="{FF2B5EF4-FFF2-40B4-BE49-F238E27FC236}">
                  <a16:creationId xmlns:a16="http://schemas.microsoft.com/office/drawing/2014/main" id="{06502B1E-D097-4C0D-B2C8-98FC09113E5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438400" y="2075542"/>
              <a:ext cx="2209800" cy="1626641"/>
            </a:xfrm>
            <a:prstGeom prst="rect">
              <a:avLst/>
            </a:prstGeom>
            <a:ln>
              <a:solidFill>
                <a:schemeClr val="tx1"/>
              </a:solidFill>
            </a:ln>
          </p:spPr>
        </p:pic>
        <p:sp>
          <p:nvSpPr>
            <p:cNvPr id="24" name="TextBox 23">
              <a:extLst>
                <a:ext uri="{FF2B5EF4-FFF2-40B4-BE49-F238E27FC236}">
                  <a16:creationId xmlns:a16="http://schemas.microsoft.com/office/drawing/2014/main" id="{A0A2C31F-FF6A-4144-8E1F-CDC3A73912D7}"/>
                </a:ext>
              </a:extLst>
            </p:cNvPr>
            <p:cNvSpPr txBox="1"/>
            <p:nvPr/>
          </p:nvSpPr>
          <p:spPr>
            <a:xfrm>
              <a:off x="3755367" y="3518095"/>
              <a:ext cx="946413" cy="159807"/>
            </a:xfrm>
            <a:prstGeom prst="rect">
              <a:avLst/>
            </a:prstGeom>
            <a:noFill/>
          </p:spPr>
          <p:txBody>
            <a:bodyPr wrap="none" rtlCol="0">
              <a:spAutoFit/>
            </a:bodyPr>
            <a:lstStyle/>
            <a:p>
              <a:r>
                <a:rPr lang="en-US" sz="1200" dirty="0">
                  <a:solidFill>
                    <a:schemeClr val="bg1"/>
                  </a:solidFill>
                  <a:latin typeface="Times New Roman" panose="02020603050405020304" pitchFamily="18" charset="0"/>
                  <a:cs typeface="Times New Roman" panose="02020603050405020304" pitchFamily="18" charset="0"/>
                </a:rPr>
                <a:t>(Wikimedia Commons)</a:t>
              </a:r>
            </a:p>
          </p:txBody>
        </p:sp>
      </p:grpSp>
      <p:sp>
        <p:nvSpPr>
          <p:cNvPr id="14" name="object 6">
            <a:extLst>
              <a:ext uri="{FF2B5EF4-FFF2-40B4-BE49-F238E27FC236}">
                <a16:creationId xmlns:a16="http://schemas.microsoft.com/office/drawing/2014/main" id="{528E832A-A01A-42AA-ADDB-49F5871E3BC5}"/>
              </a:ext>
            </a:extLst>
          </p:cNvPr>
          <p:cNvSpPr txBox="1"/>
          <p:nvPr/>
        </p:nvSpPr>
        <p:spPr>
          <a:xfrm>
            <a:off x="838201" y="1332384"/>
            <a:ext cx="3962399" cy="743159"/>
          </a:xfrm>
          <a:prstGeom prst="rect">
            <a:avLst/>
          </a:prstGeom>
        </p:spPr>
        <p:txBody>
          <a:bodyPr vert="horz" wrap="square" lIns="0" tIns="0" rIns="0" bIns="0" rtlCol="0" anchor="ctr">
            <a:noAutofit/>
          </a:bodyPr>
          <a:lstStyle/>
          <a:p>
            <a:pPr marL="12700" marR="5080">
              <a:lnSpc>
                <a:spcPts val="1850"/>
              </a:lnSpc>
              <a:spcBef>
                <a:spcPts val="585"/>
              </a:spcBef>
            </a:pPr>
            <a:r>
              <a:rPr lang="en-US" sz="2400" b="1" i="1" spc="-5" dirty="0">
                <a:solidFill>
                  <a:srgbClr val="6D3721"/>
                </a:solidFill>
                <a:latin typeface="Times New Roman"/>
                <a:cs typeface="Times New Roman"/>
              </a:rPr>
              <a:t>Parapet and Railing Details</a:t>
            </a:r>
            <a:endParaRPr lang="en-US" sz="2400" dirty="0">
              <a:solidFill>
                <a:srgbClr val="6D3721"/>
              </a:solidFill>
              <a:latin typeface="Times New Roman"/>
              <a:cs typeface="Times New Roman"/>
            </a:endParaRPr>
          </a:p>
        </p:txBody>
      </p:sp>
      <p:grpSp>
        <p:nvGrpSpPr>
          <p:cNvPr id="21" name="Group 20">
            <a:extLst>
              <a:ext uri="{FF2B5EF4-FFF2-40B4-BE49-F238E27FC236}">
                <a16:creationId xmlns:a16="http://schemas.microsoft.com/office/drawing/2014/main" id="{9608B4EE-7568-4737-9312-7FF13C0010F5}"/>
              </a:ext>
            </a:extLst>
          </p:cNvPr>
          <p:cNvGrpSpPr/>
          <p:nvPr/>
        </p:nvGrpSpPr>
        <p:grpSpPr>
          <a:xfrm>
            <a:off x="806116" y="2071913"/>
            <a:ext cx="4228252" cy="3338261"/>
            <a:chOff x="4456771" y="1447800"/>
            <a:chExt cx="3734529" cy="2948460"/>
          </a:xfrm>
        </p:grpSpPr>
        <p:pic>
          <p:nvPicPr>
            <p:cNvPr id="18" name="Picture 17">
              <a:extLst>
                <a:ext uri="{FF2B5EF4-FFF2-40B4-BE49-F238E27FC236}">
                  <a16:creationId xmlns:a16="http://schemas.microsoft.com/office/drawing/2014/main" id="{D223BB1B-1960-4B83-B26B-C6ECB243645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95800" y="1447800"/>
              <a:ext cx="3695500" cy="2948460"/>
            </a:xfrm>
            <a:prstGeom prst="rect">
              <a:avLst/>
            </a:prstGeom>
            <a:ln>
              <a:solidFill>
                <a:schemeClr val="tx1"/>
              </a:solidFill>
            </a:ln>
          </p:spPr>
        </p:pic>
        <p:sp>
          <p:nvSpPr>
            <p:cNvPr id="20" name="TextBox 19">
              <a:extLst>
                <a:ext uri="{FF2B5EF4-FFF2-40B4-BE49-F238E27FC236}">
                  <a16:creationId xmlns:a16="http://schemas.microsoft.com/office/drawing/2014/main" id="{F948D463-1AE7-4CA6-B4A4-1997EE0047BC}"/>
                </a:ext>
              </a:extLst>
            </p:cNvPr>
            <p:cNvSpPr txBox="1"/>
            <p:nvPr/>
          </p:nvSpPr>
          <p:spPr>
            <a:xfrm>
              <a:off x="4456771" y="4151606"/>
              <a:ext cx="1066682" cy="244654"/>
            </a:xfrm>
            <a:prstGeom prst="rect">
              <a:avLst/>
            </a:prstGeom>
            <a:noFill/>
          </p:spPr>
          <p:txBody>
            <a:bodyPr wrap="none" rtlCol="0">
              <a:spAutoFit/>
            </a:bodyPr>
            <a:lstStyle/>
            <a:p>
              <a:r>
                <a:rPr lang="en-US" sz="1200" dirty="0">
                  <a:solidFill>
                    <a:schemeClr val="bg1"/>
                  </a:solidFill>
                  <a:latin typeface="Times New Roman" panose="02020603050405020304" pitchFamily="18" charset="0"/>
                  <a:cs typeface="Times New Roman" panose="02020603050405020304" pitchFamily="18" charset="0"/>
                </a:rPr>
                <a:t>(HAER PA-407)</a:t>
              </a:r>
            </a:p>
          </p:txBody>
        </p:sp>
      </p:grpSp>
      <p:grpSp>
        <p:nvGrpSpPr>
          <p:cNvPr id="11" name="Group 10">
            <a:extLst>
              <a:ext uri="{FF2B5EF4-FFF2-40B4-BE49-F238E27FC236}">
                <a16:creationId xmlns:a16="http://schemas.microsoft.com/office/drawing/2014/main" id="{A3778433-D079-45E7-94D7-7641F59298CD}"/>
              </a:ext>
            </a:extLst>
          </p:cNvPr>
          <p:cNvGrpSpPr/>
          <p:nvPr/>
        </p:nvGrpSpPr>
        <p:grpSpPr>
          <a:xfrm>
            <a:off x="4572000" y="4440977"/>
            <a:ext cx="3352800" cy="2798023"/>
            <a:chOff x="6175439" y="4207044"/>
            <a:chExt cx="3195800" cy="2667000"/>
          </a:xfrm>
        </p:grpSpPr>
        <p:pic>
          <p:nvPicPr>
            <p:cNvPr id="7" name="Picture 6">
              <a:extLst>
                <a:ext uri="{FF2B5EF4-FFF2-40B4-BE49-F238E27FC236}">
                  <a16:creationId xmlns:a16="http://schemas.microsoft.com/office/drawing/2014/main" id="{EC0D5293-F0E1-4803-95D3-1B79D804517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175439" y="4207044"/>
              <a:ext cx="3195800" cy="2667000"/>
            </a:xfrm>
            <a:prstGeom prst="rect">
              <a:avLst/>
            </a:prstGeom>
            <a:ln>
              <a:solidFill>
                <a:schemeClr val="tx1"/>
              </a:solidFill>
            </a:ln>
          </p:spPr>
        </p:pic>
        <p:sp>
          <p:nvSpPr>
            <p:cNvPr id="8" name="TextBox 7">
              <a:extLst>
                <a:ext uri="{FF2B5EF4-FFF2-40B4-BE49-F238E27FC236}">
                  <a16:creationId xmlns:a16="http://schemas.microsoft.com/office/drawing/2014/main" id="{AEB60C64-F0CB-49E7-A4F6-E5E2BC570756}"/>
                </a:ext>
              </a:extLst>
            </p:cNvPr>
            <p:cNvSpPr txBox="1"/>
            <p:nvPr/>
          </p:nvSpPr>
          <p:spPr>
            <a:xfrm>
              <a:off x="7562722" y="6583295"/>
              <a:ext cx="1618469" cy="267834"/>
            </a:xfrm>
            <a:prstGeom prst="rect">
              <a:avLst/>
            </a:prstGeom>
            <a:noFill/>
          </p:spPr>
          <p:txBody>
            <a:bodyPr wrap="none" rtlCol="0">
              <a:spAutoFit/>
            </a:bodyPr>
            <a:lstStyle/>
            <a:p>
              <a:r>
                <a:rPr lang="en-US" sz="1200" dirty="0">
                  <a:solidFill>
                    <a:schemeClr val="bg1"/>
                  </a:solidFill>
                  <a:latin typeface="Times New Roman" panose="02020603050405020304" pitchFamily="18" charset="0"/>
                  <a:cs typeface="Times New Roman" panose="02020603050405020304" pitchFamily="18" charset="0"/>
                </a:rPr>
                <a:t>(Highway Safety Corps)</a:t>
              </a:r>
            </a:p>
          </p:txBody>
        </p:sp>
      </p:grpSp>
      <p:grpSp>
        <p:nvGrpSpPr>
          <p:cNvPr id="19" name="Group 18">
            <a:extLst>
              <a:ext uri="{FF2B5EF4-FFF2-40B4-BE49-F238E27FC236}">
                <a16:creationId xmlns:a16="http://schemas.microsoft.com/office/drawing/2014/main" id="{58AF4F92-B3C8-48AA-8229-C72886AFCDD6}"/>
              </a:ext>
            </a:extLst>
          </p:cNvPr>
          <p:cNvGrpSpPr/>
          <p:nvPr/>
        </p:nvGrpSpPr>
        <p:grpSpPr>
          <a:xfrm>
            <a:off x="892302" y="7423718"/>
            <a:ext cx="8273796" cy="212073"/>
            <a:chOff x="896111" y="7106107"/>
            <a:chExt cx="8273796" cy="212073"/>
          </a:xfrm>
        </p:grpSpPr>
        <p:sp>
          <p:nvSpPr>
            <p:cNvPr id="22" name="object 3">
              <a:extLst>
                <a:ext uri="{FF2B5EF4-FFF2-40B4-BE49-F238E27FC236}">
                  <a16:creationId xmlns:a16="http://schemas.microsoft.com/office/drawing/2014/main" id="{3149A054-2685-4339-BF17-7747714B4A58}"/>
                </a:ext>
              </a:extLst>
            </p:cNvPr>
            <p:cNvSpPr txBox="1"/>
            <p:nvPr/>
          </p:nvSpPr>
          <p:spPr>
            <a:xfrm>
              <a:off x="901700" y="7111072"/>
              <a:ext cx="3521709"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 </a:t>
              </a:r>
              <a:r>
                <a:rPr lang="en-US" sz="1250" i="1" spc="-30" dirty="0">
                  <a:latin typeface="Tahoma"/>
                  <a:cs typeface="Tahoma"/>
                </a:rPr>
                <a:t>3</a:t>
              </a:r>
              <a:r>
                <a:rPr sz="1250" i="1" spc="-30" dirty="0">
                  <a:latin typeface="Tahoma"/>
                  <a:cs typeface="Tahoma"/>
                </a:rPr>
                <a:t> </a:t>
              </a:r>
              <a:r>
                <a:rPr sz="1250" i="1" spc="-20" dirty="0">
                  <a:latin typeface="Tahoma"/>
                  <a:cs typeface="Tahoma"/>
                </a:rPr>
                <a:t>\ </a:t>
              </a:r>
              <a:r>
                <a:rPr lang="en-US" sz="1250" i="1" spc="-25" dirty="0">
                  <a:latin typeface="Tahoma"/>
                  <a:cs typeface="Tahoma"/>
                </a:rPr>
                <a:t>Design Elements with More Flexibility</a:t>
              </a:r>
              <a:endParaRPr sz="1250" dirty="0">
                <a:latin typeface="Tahoma"/>
                <a:cs typeface="Tahoma"/>
              </a:endParaRPr>
            </a:p>
          </p:txBody>
        </p:sp>
        <p:sp>
          <p:nvSpPr>
            <p:cNvPr id="26" name="object 4">
              <a:extLst>
                <a:ext uri="{FF2B5EF4-FFF2-40B4-BE49-F238E27FC236}">
                  <a16:creationId xmlns:a16="http://schemas.microsoft.com/office/drawing/2014/main" id="{B285AB86-D345-4E83-A2A1-BA9DF367B7F0}"/>
                </a:ext>
              </a:extLst>
            </p:cNvPr>
            <p:cNvSpPr txBox="1"/>
            <p:nvPr/>
          </p:nvSpPr>
          <p:spPr>
            <a:xfrm>
              <a:off x="8922257" y="7111072"/>
              <a:ext cx="247650" cy="207108"/>
            </a:xfrm>
            <a:prstGeom prst="rect">
              <a:avLst/>
            </a:prstGeom>
          </p:spPr>
          <p:txBody>
            <a:bodyPr vert="horz" wrap="square" lIns="0" tIns="14605" rIns="0" bIns="0" rtlCol="0">
              <a:spAutoFit/>
            </a:bodyPr>
            <a:lstStyle/>
            <a:p>
              <a:pPr marL="12700">
                <a:lnSpc>
                  <a:spcPct val="100000"/>
                </a:lnSpc>
                <a:spcBef>
                  <a:spcPts val="115"/>
                </a:spcBef>
              </a:pPr>
              <a:r>
                <a:rPr lang="en-US" sz="1250" i="1" spc="-30" dirty="0">
                  <a:latin typeface="Tahoma"/>
                  <a:cs typeface="Tahoma"/>
                </a:rPr>
                <a:t>3-7</a:t>
              </a:r>
              <a:endParaRPr sz="1250" dirty="0">
                <a:latin typeface="Tahoma"/>
                <a:cs typeface="Tahoma"/>
              </a:endParaRPr>
            </a:p>
          </p:txBody>
        </p:sp>
        <p:sp>
          <p:nvSpPr>
            <p:cNvPr id="28" name="object 5">
              <a:extLst>
                <a:ext uri="{FF2B5EF4-FFF2-40B4-BE49-F238E27FC236}">
                  <a16:creationId xmlns:a16="http://schemas.microsoft.com/office/drawing/2014/main" id="{132ED631-79FE-431C-BF85-BD1D918C42C5}"/>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graphicFrame>
        <p:nvGraphicFramePr>
          <p:cNvPr id="29" name="Table 28">
            <a:extLst>
              <a:ext uri="{FF2B5EF4-FFF2-40B4-BE49-F238E27FC236}">
                <a16:creationId xmlns:a16="http://schemas.microsoft.com/office/drawing/2014/main" id="{C688AB4C-063A-4313-8745-059B8F4CE3E6}"/>
              </a:ext>
            </a:extLst>
          </p:cNvPr>
          <p:cNvGraphicFramePr>
            <a:graphicFrameLocks noGrp="1"/>
          </p:cNvGraphicFramePr>
          <p:nvPr>
            <p:extLst>
              <p:ext uri="{D42A27DB-BD31-4B8C-83A1-F6EECF244321}">
                <p14:modId xmlns:p14="http://schemas.microsoft.com/office/powerpoint/2010/main" val="3219659577"/>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784025870"/>
                  </a:ext>
                </a:extLst>
              </a:tr>
            </a:tbl>
          </a:graphicData>
        </a:graphic>
      </p:graphicFrame>
      <p:sp>
        <p:nvSpPr>
          <p:cNvPr id="30" name="object 2">
            <a:extLst>
              <a:ext uri="{FF2B5EF4-FFF2-40B4-BE49-F238E27FC236}">
                <a16:creationId xmlns:a16="http://schemas.microsoft.com/office/drawing/2014/main" id="{6B0BF289-67CB-4C83-A322-BD518B714679}"/>
              </a:ext>
            </a:extLst>
          </p:cNvPr>
          <p:cNvSpPr txBox="1">
            <a:spLocks/>
          </p:cNvSpPr>
          <p:nvPr/>
        </p:nvSpPr>
        <p:spPr>
          <a:xfrm>
            <a:off x="856344" y="457200"/>
            <a:ext cx="8363856" cy="444394"/>
          </a:xfrm>
          <a:prstGeom prst="rect">
            <a:avLst/>
          </a:prstGeom>
        </p:spPr>
        <p:txBody>
          <a:bodyPr vert="horz" wrap="square" lIns="0" tIns="12700" rIns="0" bIns="0" rtlCol="0" anchor="ctr">
            <a:noAutofit/>
          </a:bodyPr>
          <a:lstStyle>
            <a:lvl1pPr>
              <a:defRPr sz="2000" b="1" i="0">
                <a:solidFill>
                  <a:srgbClr val="7ABAB5"/>
                </a:solidFill>
                <a:latin typeface="Times New Roman"/>
                <a:ea typeface="+mj-ea"/>
                <a:cs typeface="Times New Roman"/>
              </a:defRPr>
            </a:lvl1pPr>
          </a:lstStyle>
          <a:p>
            <a:pPr marL="12700">
              <a:spcBef>
                <a:spcPts val="100"/>
              </a:spcBef>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DESIGN ELEMENTS WITH MORE FLEXIBILITY</a:t>
            </a:r>
            <a:endParaRPr lang="en-US" kern="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400794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6C5BD8D1-3393-47FC-A34E-63E922229FDB}"/>
              </a:ext>
            </a:extLst>
          </p:cNvPr>
          <p:cNvSpPr txBox="1"/>
          <p:nvPr/>
        </p:nvSpPr>
        <p:spPr>
          <a:xfrm>
            <a:off x="838201" y="1295400"/>
            <a:ext cx="3886200" cy="784070"/>
          </a:xfrm>
          <a:prstGeom prst="rect">
            <a:avLst/>
          </a:prstGeom>
        </p:spPr>
        <p:txBody>
          <a:bodyPr vert="horz" wrap="square" lIns="0" tIns="0" rIns="0" bIns="0" rtlCol="0" anchor="ctr">
            <a:noAutofit/>
          </a:bodyPr>
          <a:lstStyle/>
          <a:p>
            <a:pPr marL="12700">
              <a:lnSpc>
                <a:spcPct val="100000"/>
              </a:lnSpc>
              <a:spcBef>
                <a:spcPts val="500"/>
              </a:spcBef>
            </a:pPr>
            <a:r>
              <a:rPr lang="en-US" sz="2400" b="1" i="1" spc="-5" dirty="0">
                <a:solidFill>
                  <a:srgbClr val="6D3721"/>
                </a:solidFill>
                <a:latin typeface="Times New Roman"/>
                <a:cs typeface="Times New Roman"/>
              </a:rPr>
              <a:t>Colors and Texture</a:t>
            </a:r>
            <a:endParaRPr lang="en-US" sz="2400" dirty="0">
              <a:solidFill>
                <a:srgbClr val="6D3721"/>
              </a:solidFill>
              <a:latin typeface="Times New Roman"/>
              <a:cs typeface="Times New Roman"/>
            </a:endParaRPr>
          </a:p>
        </p:txBody>
      </p:sp>
      <p:grpSp>
        <p:nvGrpSpPr>
          <p:cNvPr id="19" name="Group 18">
            <a:extLst>
              <a:ext uri="{FF2B5EF4-FFF2-40B4-BE49-F238E27FC236}">
                <a16:creationId xmlns:a16="http://schemas.microsoft.com/office/drawing/2014/main" id="{8FFE448E-2210-40F4-9A94-7211E282C5A5}"/>
              </a:ext>
            </a:extLst>
          </p:cNvPr>
          <p:cNvGrpSpPr/>
          <p:nvPr/>
        </p:nvGrpSpPr>
        <p:grpSpPr>
          <a:xfrm>
            <a:off x="893064" y="7467600"/>
            <a:ext cx="8272272" cy="212073"/>
            <a:chOff x="896111" y="7106107"/>
            <a:chExt cx="8272272" cy="212073"/>
          </a:xfrm>
        </p:grpSpPr>
        <p:sp>
          <p:nvSpPr>
            <p:cNvPr id="21" name="object 2">
              <a:extLst>
                <a:ext uri="{FF2B5EF4-FFF2-40B4-BE49-F238E27FC236}">
                  <a16:creationId xmlns:a16="http://schemas.microsoft.com/office/drawing/2014/main" id="{8570F774-895D-42A2-9431-82A1F230AC9B}"/>
                </a:ext>
              </a:extLst>
            </p:cNvPr>
            <p:cNvSpPr txBox="1"/>
            <p:nvPr/>
          </p:nvSpPr>
          <p:spPr>
            <a:xfrm>
              <a:off x="901700" y="7111072"/>
              <a:ext cx="247650"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3</a:t>
              </a:r>
              <a:r>
                <a:rPr sz="1250" i="1" spc="-25" dirty="0">
                  <a:latin typeface="Tahoma"/>
                  <a:cs typeface="Tahoma"/>
                </a:rPr>
                <a:t>-</a:t>
              </a:r>
              <a:r>
                <a:rPr lang="en-US" sz="1250" i="1" spc="-30" dirty="0">
                  <a:latin typeface="Tahoma"/>
                  <a:cs typeface="Tahoma"/>
                </a:rPr>
                <a:t>8</a:t>
              </a:r>
              <a:endParaRPr sz="1250" dirty="0">
                <a:latin typeface="Tahoma"/>
                <a:cs typeface="Tahoma"/>
              </a:endParaRPr>
            </a:p>
          </p:txBody>
        </p:sp>
        <p:sp>
          <p:nvSpPr>
            <p:cNvPr id="22" name="object 3">
              <a:extLst>
                <a:ext uri="{FF2B5EF4-FFF2-40B4-BE49-F238E27FC236}">
                  <a16:creationId xmlns:a16="http://schemas.microsoft.com/office/drawing/2014/main" id="{6FF96C1D-267C-4CA0-90A2-A9568FC759C1}"/>
                </a:ext>
              </a:extLst>
            </p:cNvPr>
            <p:cNvSpPr txBox="1"/>
            <p:nvPr/>
          </p:nvSpPr>
          <p:spPr>
            <a:xfrm>
              <a:off x="5794247" y="7111072"/>
              <a:ext cx="3374136"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a:t>
              </a:r>
              <a:r>
                <a:rPr sz="1250" i="1" spc="-80" dirty="0">
                  <a:latin typeface="Tahoma"/>
                  <a:cs typeface="Tahoma"/>
                </a:rPr>
                <a:t> </a:t>
              </a:r>
              <a:r>
                <a:rPr sz="1250" i="1" spc="-30" dirty="0">
                  <a:latin typeface="Tahoma"/>
                  <a:cs typeface="Tahoma"/>
                </a:rPr>
                <a:t>3</a:t>
              </a:r>
              <a:r>
                <a:rPr lang="en-US" sz="1250" i="1" spc="-30" dirty="0">
                  <a:latin typeface="Tahoma"/>
                  <a:cs typeface="Tahoma"/>
                </a:rPr>
                <a:t> \ </a:t>
              </a:r>
              <a:r>
                <a:rPr lang="en-US" sz="1250" i="1" spc="-25" dirty="0">
                  <a:latin typeface="Tahoma"/>
                  <a:cs typeface="Tahoma"/>
                </a:rPr>
                <a:t>Design Elements with More Flexibility</a:t>
              </a:r>
              <a:endParaRPr sz="1250" i="1" dirty="0">
                <a:latin typeface="Tahoma"/>
                <a:cs typeface="Tahoma"/>
              </a:endParaRPr>
            </a:p>
          </p:txBody>
        </p:sp>
        <p:sp>
          <p:nvSpPr>
            <p:cNvPr id="23" name="object 4">
              <a:extLst>
                <a:ext uri="{FF2B5EF4-FFF2-40B4-BE49-F238E27FC236}">
                  <a16:creationId xmlns:a16="http://schemas.microsoft.com/office/drawing/2014/main" id="{22C87788-330B-491E-B500-B28DF5836F16}"/>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sp>
        <p:nvSpPr>
          <p:cNvPr id="24" name="TextBox 23">
            <a:extLst>
              <a:ext uri="{FF2B5EF4-FFF2-40B4-BE49-F238E27FC236}">
                <a16:creationId xmlns:a16="http://schemas.microsoft.com/office/drawing/2014/main" id="{2B792411-84EE-40B8-8F76-C5073C0BF276}"/>
              </a:ext>
            </a:extLst>
          </p:cNvPr>
          <p:cNvSpPr txBox="1"/>
          <p:nvPr/>
        </p:nvSpPr>
        <p:spPr>
          <a:xfrm>
            <a:off x="4661111" y="6903277"/>
            <a:ext cx="765729" cy="317726"/>
          </a:xfrm>
          <a:prstGeom prst="rect">
            <a:avLst/>
          </a:prstGeom>
          <a:no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(WSP)</a:t>
            </a:r>
          </a:p>
        </p:txBody>
      </p:sp>
      <p:graphicFrame>
        <p:nvGraphicFramePr>
          <p:cNvPr id="15" name="Table 14">
            <a:extLst>
              <a:ext uri="{FF2B5EF4-FFF2-40B4-BE49-F238E27FC236}">
                <a16:creationId xmlns:a16="http://schemas.microsoft.com/office/drawing/2014/main" id="{6B0765CC-FF7D-4162-80EA-B2BC455B670A}"/>
              </a:ext>
            </a:extLst>
          </p:cNvPr>
          <p:cNvGraphicFramePr>
            <a:graphicFrameLocks noGrp="1"/>
          </p:cNvGraphicFramePr>
          <p:nvPr>
            <p:extLst>
              <p:ext uri="{D42A27DB-BD31-4B8C-83A1-F6EECF244321}">
                <p14:modId xmlns:p14="http://schemas.microsoft.com/office/powerpoint/2010/main" val="3219659577"/>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784025870"/>
                  </a:ext>
                </a:extLst>
              </a:tr>
            </a:tbl>
          </a:graphicData>
        </a:graphic>
      </p:graphicFrame>
      <p:sp>
        <p:nvSpPr>
          <p:cNvPr id="16" name="object 2">
            <a:extLst>
              <a:ext uri="{FF2B5EF4-FFF2-40B4-BE49-F238E27FC236}">
                <a16:creationId xmlns:a16="http://schemas.microsoft.com/office/drawing/2014/main" id="{9EBEE542-56C1-4273-958C-092710CC4F7F}"/>
              </a:ext>
            </a:extLst>
          </p:cNvPr>
          <p:cNvSpPr txBox="1">
            <a:spLocks/>
          </p:cNvSpPr>
          <p:nvPr/>
        </p:nvSpPr>
        <p:spPr>
          <a:xfrm>
            <a:off x="856344" y="457200"/>
            <a:ext cx="8363856" cy="444394"/>
          </a:xfrm>
          <a:prstGeom prst="rect">
            <a:avLst/>
          </a:prstGeom>
        </p:spPr>
        <p:txBody>
          <a:bodyPr vert="horz" wrap="square" lIns="0" tIns="12700" rIns="0" bIns="0" rtlCol="0" anchor="ctr">
            <a:noAutofit/>
          </a:bodyPr>
          <a:lstStyle>
            <a:lvl1pPr>
              <a:defRPr sz="2000" b="1" i="0">
                <a:solidFill>
                  <a:srgbClr val="7ABAB5"/>
                </a:solidFill>
                <a:latin typeface="Times New Roman"/>
                <a:ea typeface="+mj-ea"/>
                <a:cs typeface="Times New Roman"/>
              </a:defRPr>
            </a:lvl1pPr>
          </a:lstStyle>
          <a:p>
            <a:pPr marL="12700">
              <a:spcBef>
                <a:spcPts val="100"/>
              </a:spcBef>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DESIGN ELEMENTS WITH MORE FLEXIBILITY</a:t>
            </a:r>
            <a:endParaRPr lang="en-US" kern="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nvGrpSpPr>
          <p:cNvPr id="8" name="Group 7">
            <a:extLst>
              <a:ext uri="{FF2B5EF4-FFF2-40B4-BE49-F238E27FC236}">
                <a16:creationId xmlns:a16="http://schemas.microsoft.com/office/drawing/2014/main" id="{C67C5A87-AC67-4A40-9E40-1204E23E399D}"/>
              </a:ext>
            </a:extLst>
          </p:cNvPr>
          <p:cNvGrpSpPr/>
          <p:nvPr/>
        </p:nvGrpSpPr>
        <p:grpSpPr>
          <a:xfrm>
            <a:off x="4826019" y="3417185"/>
            <a:ext cx="4522052" cy="2600817"/>
            <a:chOff x="4826019" y="3417185"/>
            <a:chExt cx="4522052" cy="2600817"/>
          </a:xfrm>
        </p:grpSpPr>
        <p:pic>
          <p:nvPicPr>
            <p:cNvPr id="11" name="Picture 10">
              <a:extLst>
                <a:ext uri="{FF2B5EF4-FFF2-40B4-BE49-F238E27FC236}">
                  <a16:creationId xmlns:a16="http://schemas.microsoft.com/office/drawing/2014/main" id="{B241BA1B-988C-45C3-8FEC-4F752A5CD7A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26019" y="3417185"/>
              <a:ext cx="4394181" cy="2600817"/>
            </a:xfrm>
            <a:prstGeom prst="rect">
              <a:avLst/>
            </a:prstGeom>
            <a:ln>
              <a:solidFill>
                <a:schemeClr val="tx1"/>
              </a:solidFill>
            </a:ln>
          </p:spPr>
        </p:pic>
        <p:sp>
          <p:nvSpPr>
            <p:cNvPr id="17" name="Rectangle 16">
              <a:extLst>
                <a:ext uri="{FF2B5EF4-FFF2-40B4-BE49-F238E27FC236}">
                  <a16:creationId xmlns:a16="http://schemas.microsoft.com/office/drawing/2014/main" id="{3DDD16C7-CCED-47DA-9D5B-6C5DCC579B76}"/>
                </a:ext>
              </a:extLst>
            </p:cNvPr>
            <p:cNvSpPr/>
            <p:nvPr/>
          </p:nvSpPr>
          <p:spPr>
            <a:xfrm>
              <a:off x="6243786" y="3437621"/>
              <a:ext cx="3104285" cy="285969"/>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Plenary Group | Walsh Group | Granite | HDR</a:t>
              </a:r>
              <a:endParaRPr lang="en-US" sz="1200" dirty="0"/>
            </a:p>
          </p:txBody>
        </p:sp>
      </p:grpSp>
      <p:grpSp>
        <p:nvGrpSpPr>
          <p:cNvPr id="6" name="Group 5">
            <a:extLst>
              <a:ext uri="{FF2B5EF4-FFF2-40B4-BE49-F238E27FC236}">
                <a16:creationId xmlns:a16="http://schemas.microsoft.com/office/drawing/2014/main" id="{843261AF-0B94-4BDD-91F8-C02ECB5C276F}"/>
              </a:ext>
            </a:extLst>
          </p:cNvPr>
          <p:cNvGrpSpPr/>
          <p:nvPr/>
        </p:nvGrpSpPr>
        <p:grpSpPr>
          <a:xfrm>
            <a:off x="838200" y="2079469"/>
            <a:ext cx="4419600" cy="2600837"/>
            <a:chOff x="838200" y="2079469"/>
            <a:chExt cx="4419600" cy="2600837"/>
          </a:xfrm>
        </p:grpSpPr>
        <p:pic>
          <p:nvPicPr>
            <p:cNvPr id="9" name="Picture 8">
              <a:extLst>
                <a:ext uri="{FF2B5EF4-FFF2-40B4-BE49-F238E27FC236}">
                  <a16:creationId xmlns:a16="http://schemas.microsoft.com/office/drawing/2014/main" id="{19C3907C-3617-41FB-94C1-560E7234A0E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63600" y="2079469"/>
              <a:ext cx="4394200" cy="2600837"/>
            </a:xfrm>
            <a:prstGeom prst="rect">
              <a:avLst/>
            </a:prstGeom>
            <a:ln>
              <a:solidFill>
                <a:schemeClr val="tx1"/>
              </a:solidFill>
            </a:ln>
          </p:spPr>
        </p:pic>
        <p:sp>
          <p:nvSpPr>
            <p:cNvPr id="2" name="Rectangle 1">
              <a:extLst>
                <a:ext uri="{FF2B5EF4-FFF2-40B4-BE49-F238E27FC236}">
                  <a16:creationId xmlns:a16="http://schemas.microsoft.com/office/drawing/2014/main" id="{D375538D-3653-4F18-8B0B-EEABF266C952}"/>
                </a:ext>
              </a:extLst>
            </p:cNvPr>
            <p:cNvSpPr/>
            <p:nvPr/>
          </p:nvSpPr>
          <p:spPr>
            <a:xfrm>
              <a:off x="838200" y="4348183"/>
              <a:ext cx="3006913" cy="276999"/>
            </a:xfrm>
            <a:prstGeom prst="rect">
              <a:avLst/>
            </a:prstGeom>
          </p:spPr>
          <p:txBody>
            <a:bodyPr wrap="none">
              <a:spAutoFit/>
            </a:bodyPr>
            <a:lstStyle/>
            <a:p>
              <a:r>
                <a:rPr lang="en-US" sz="1200" dirty="0">
                  <a:solidFill>
                    <a:schemeClr val="bg1"/>
                  </a:solidFill>
                  <a:latin typeface="Times New Roman" panose="02020603050405020304" pitchFamily="18" charset="0"/>
                  <a:cs typeface="Times New Roman" panose="02020603050405020304" pitchFamily="18" charset="0"/>
                </a:rPr>
                <a:t>Plenary Group | Walsh Group | Granite | HDR</a:t>
              </a:r>
              <a:endParaRPr lang="en-US" sz="1200" dirty="0">
                <a:solidFill>
                  <a:schemeClr val="bg1"/>
                </a:solidFill>
              </a:endParaRPr>
            </a:p>
          </p:txBody>
        </p:sp>
      </p:grpSp>
      <p:grpSp>
        <p:nvGrpSpPr>
          <p:cNvPr id="7" name="Group 6">
            <a:extLst>
              <a:ext uri="{FF2B5EF4-FFF2-40B4-BE49-F238E27FC236}">
                <a16:creationId xmlns:a16="http://schemas.microsoft.com/office/drawing/2014/main" id="{FDE00961-D0AF-4C5A-8B2C-F84B0C84C857}"/>
              </a:ext>
            </a:extLst>
          </p:cNvPr>
          <p:cNvGrpSpPr/>
          <p:nvPr/>
        </p:nvGrpSpPr>
        <p:grpSpPr>
          <a:xfrm>
            <a:off x="1701594" y="4842503"/>
            <a:ext cx="3124425" cy="2219637"/>
            <a:chOff x="1701594" y="4842503"/>
            <a:chExt cx="3124425" cy="2219637"/>
          </a:xfrm>
        </p:grpSpPr>
        <p:pic>
          <p:nvPicPr>
            <p:cNvPr id="4" name="Picture 3">
              <a:extLst>
                <a:ext uri="{FF2B5EF4-FFF2-40B4-BE49-F238E27FC236}">
                  <a16:creationId xmlns:a16="http://schemas.microsoft.com/office/drawing/2014/main" id="{94D39BF5-B79C-4A21-98CB-DB1555F2B6A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701594" y="4842503"/>
              <a:ext cx="2959517" cy="2219637"/>
            </a:xfrm>
            <a:prstGeom prst="rect">
              <a:avLst/>
            </a:prstGeom>
            <a:ln>
              <a:solidFill>
                <a:srgbClr val="000000"/>
              </a:solidFill>
            </a:ln>
          </p:spPr>
        </p:pic>
        <p:sp>
          <p:nvSpPr>
            <p:cNvPr id="25" name="Rectangle 24">
              <a:extLst>
                <a:ext uri="{FF2B5EF4-FFF2-40B4-BE49-F238E27FC236}">
                  <a16:creationId xmlns:a16="http://schemas.microsoft.com/office/drawing/2014/main" id="{004E8A08-E55D-4C69-87AB-9EF6B159E12C}"/>
                </a:ext>
              </a:extLst>
            </p:cNvPr>
            <p:cNvSpPr/>
            <p:nvPr/>
          </p:nvSpPr>
          <p:spPr>
            <a:xfrm>
              <a:off x="4060290" y="6769940"/>
              <a:ext cx="765729" cy="276999"/>
            </a:xfrm>
            <a:prstGeom prst="rect">
              <a:avLst/>
            </a:prstGeom>
          </p:spPr>
          <p:txBody>
            <a:bodyPr wrap="square">
              <a:spAutoFit/>
            </a:bodyPr>
            <a:lstStyle/>
            <a:p>
              <a:r>
                <a:rPr lang="en-US" sz="1200" dirty="0">
                  <a:solidFill>
                    <a:schemeClr val="bg1"/>
                  </a:solidFill>
                  <a:latin typeface="Times New Roman" panose="02020603050405020304" pitchFamily="18" charset="0"/>
                  <a:cs typeface="Times New Roman" panose="02020603050405020304" pitchFamily="18" charset="0"/>
                </a:rPr>
                <a:t>(WSP)</a:t>
              </a:r>
              <a:endParaRPr lang="en-US" sz="1200" dirty="0">
                <a:solidFill>
                  <a:schemeClr val="bg1"/>
                </a:solidFill>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7A87757-7FF4-42FC-B250-82BAED3E27E7}"/>
              </a:ext>
            </a:extLst>
          </p:cNvPr>
          <p:cNvGrpSpPr/>
          <p:nvPr/>
        </p:nvGrpSpPr>
        <p:grpSpPr>
          <a:xfrm>
            <a:off x="394278" y="381000"/>
            <a:ext cx="3327107" cy="6662136"/>
            <a:chOff x="4064293" y="384634"/>
            <a:chExt cx="3327107" cy="6662136"/>
          </a:xfrm>
        </p:grpSpPr>
        <p:sp>
          <p:nvSpPr>
            <p:cNvPr id="9" name="Rectangle 8">
              <a:extLst>
                <a:ext uri="{FF2B5EF4-FFF2-40B4-BE49-F238E27FC236}">
                  <a16:creationId xmlns:a16="http://schemas.microsoft.com/office/drawing/2014/main" id="{3978E0E9-40C7-471D-92E0-6FA4C5913E14}"/>
                </a:ext>
              </a:extLst>
            </p:cNvPr>
            <p:cNvSpPr/>
            <p:nvPr/>
          </p:nvSpPr>
          <p:spPr>
            <a:xfrm>
              <a:off x="4064293" y="384634"/>
              <a:ext cx="3327107" cy="6662136"/>
            </a:xfrm>
            <a:prstGeom prst="rect">
              <a:avLst/>
            </a:prstGeom>
            <a:solidFill>
              <a:schemeClr val="bg1">
                <a:alpha val="89000"/>
              </a:schemeClr>
            </a:solidFill>
            <a:ln w="146050" cap="rnd" cmpd="tri">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AB0E1AF-C80D-4C36-BCDD-09C17936CCB7}"/>
                </a:ext>
              </a:extLst>
            </p:cNvPr>
            <p:cNvSpPr>
              <a:spLocks noChangeArrowheads="1"/>
            </p:cNvSpPr>
            <p:nvPr/>
          </p:nvSpPr>
          <p:spPr bwMode="auto">
            <a:xfrm>
              <a:off x="4174855" y="3280233"/>
              <a:ext cx="3105982" cy="342952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Autofit/>
            </a:bodyPr>
            <a:lstStyle/>
            <a:p>
              <a:pPr marL="174625" marR="868044" indent="-174625">
                <a:lnSpc>
                  <a:spcPct val="95800"/>
                </a:lnSpc>
                <a:spcBef>
                  <a:spcPts val="175"/>
                </a:spcBef>
                <a:buFont typeface="Arial" panose="020B0604020202020204" pitchFamily="34" charset="0"/>
                <a:buChar char="•"/>
              </a:pPr>
              <a:r>
                <a:rPr lang="en-US" sz="1400" spc="-5" dirty="0">
                  <a:latin typeface="Times New Roman"/>
                  <a:cs typeface="Times New Roman"/>
                </a:rPr>
                <a:t>Bridge Type and Material</a:t>
              </a:r>
            </a:p>
            <a:p>
              <a:pPr marL="174625" marR="868044" indent="-174625">
                <a:lnSpc>
                  <a:spcPct val="95800"/>
                </a:lnSpc>
                <a:spcBef>
                  <a:spcPts val="175"/>
                </a:spcBef>
                <a:buFont typeface="Arial" panose="020B0604020202020204" pitchFamily="34" charset="0"/>
                <a:buChar char="•"/>
              </a:pPr>
              <a:r>
                <a:rPr lang="en-US" sz="1400" spc="-5" dirty="0">
                  <a:latin typeface="Times New Roman"/>
                  <a:cs typeface="Times New Roman"/>
                </a:rPr>
                <a:t>Texture</a:t>
              </a:r>
            </a:p>
            <a:p>
              <a:pPr marL="174625" marR="868044" indent="-174625">
                <a:lnSpc>
                  <a:spcPct val="95800"/>
                </a:lnSpc>
                <a:spcBef>
                  <a:spcPts val="175"/>
                </a:spcBef>
                <a:buFont typeface="Arial" panose="020B0604020202020204" pitchFamily="34" charset="0"/>
                <a:buChar char="•"/>
              </a:pPr>
              <a:r>
                <a:rPr lang="en-US" sz="1400" spc="-5" dirty="0">
                  <a:latin typeface="Times New Roman"/>
                  <a:cs typeface="Times New Roman"/>
                </a:rPr>
                <a:t>Color</a:t>
              </a:r>
            </a:p>
            <a:p>
              <a:pPr marL="174625" marR="868044" indent="-174625">
                <a:lnSpc>
                  <a:spcPct val="95800"/>
                </a:lnSpc>
                <a:spcBef>
                  <a:spcPts val="175"/>
                </a:spcBef>
                <a:buFont typeface="Arial" panose="020B0604020202020204" pitchFamily="34" charset="0"/>
                <a:buChar char="•"/>
              </a:pPr>
              <a:r>
                <a:rPr lang="en-US" sz="1400" spc="-5" dirty="0">
                  <a:latin typeface="Times New Roman"/>
                  <a:cs typeface="Times New Roman"/>
                </a:rPr>
                <a:t>Scale</a:t>
              </a:r>
            </a:p>
            <a:p>
              <a:pPr marL="174625" marR="868044" indent="-174625">
                <a:lnSpc>
                  <a:spcPct val="95800"/>
                </a:lnSpc>
                <a:spcBef>
                  <a:spcPts val="175"/>
                </a:spcBef>
                <a:buFont typeface="Arial" panose="020B0604020202020204" pitchFamily="34" charset="0"/>
                <a:buChar char="•"/>
              </a:pPr>
              <a:r>
                <a:rPr lang="en-US" sz="1400" spc="-5" dirty="0">
                  <a:latin typeface="Times New Roman"/>
                  <a:cs typeface="Times New Roman"/>
                </a:rPr>
                <a:t>Abutments and Wing Walls</a:t>
              </a:r>
            </a:p>
            <a:p>
              <a:pPr marL="174625" marR="868044" indent="-174625">
                <a:lnSpc>
                  <a:spcPct val="95800"/>
                </a:lnSpc>
                <a:spcBef>
                  <a:spcPts val="175"/>
                </a:spcBef>
                <a:buFont typeface="Arial" panose="020B0604020202020204" pitchFamily="34" charset="0"/>
                <a:buChar char="•"/>
              </a:pPr>
              <a:r>
                <a:rPr lang="en-US" sz="1400" spc="-5" dirty="0">
                  <a:latin typeface="Times New Roman"/>
                  <a:cs typeface="Times New Roman"/>
                </a:rPr>
                <a:t>Rails</a:t>
              </a:r>
            </a:p>
          </p:txBody>
        </p:sp>
        <p:sp>
          <p:nvSpPr>
            <p:cNvPr id="11" name="object 5">
              <a:extLst>
                <a:ext uri="{FF2B5EF4-FFF2-40B4-BE49-F238E27FC236}">
                  <a16:creationId xmlns:a16="http://schemas.microsoft.com/office/drawing/2014/main" id="{46543A08-D3AD-4AA7-B656-640CB3A61D90}"/>
                </a:ext>
              </a:extLst>
            </p:cNvPr>
            <p:cNvSpPr txBox="1">
              <a:spLocks/>
            </p:cNvSpPr>
            <p:nvPr/>
          </p:nvSpPr>
          <p:spPr>
            <a:xfrm>
              <a:off x="4281062" y="725631"/>
              <a:ext cx="3101373" cy="1524305"/>
            </a:xfrm>
            <a:prstGeom prst="rect">
              <a:avLst/>
            </a:prstGeom>
          </p:spPr>
          <p:txBody>
            <a:bodyPr vert="horz" wrap="square" lIns="91440" tIns="45720" rIns="91440" bIns="45720" rtlCol="0" anchor="ctr">
              <a:normAutofit/>
            </a:bodyPr>
            <a:lstStyle>
              <a:lvl1pPr>
                <a:defRPr sz="2000" b="1" i="0">
                  <a:solidFill>
                    <a:srgbClr val="7ABAB5"/>
                  </a:solidFill>
                  <a:latin typeface="Times New Roman"/>
                  <a:ea typeface="+mj-ea"/>
                  <a:cs typeface="Times New Roman"/>
                </a:defRPr>
              </a:lvl1pPr>
            </a:lstStyle>
            <a:p>
              <a:pPr marL="12700" algn="l" rtl="0">
                <a:lnSpc>
                  <a:spcPct val="90000"/>
                </a:lnSpc>
                <a:spcBef>
                  <a:spcPct val="0"/>
                </a:spcBef>
              </a:pPr>
              <a:r>
                <a:rPr lang="en-US" sz="2400" b="0" kern="1200" dirty="0">
                  <a:solidFill>
                    <a:schemeClr val="tx1"/>
                  </a:solidFill>
                  <a:latin typeface="Tahoma" panose="020B0604030504040204" pitchFamily="34" charset="0"/>
                  <a:ea typeface="Tahoma" panose="020B0604030504040204" pitchFamily="34" charset="0"/>
                  <a:cs typeface="Tahoma" panose="020B0604030504040204" pitchFamily="34" charset="0"/>
                </a:rPr>
                <a:t>CHAPTER 4</a:t>
              </a:r>
            </a:p>
            <a:p>
              <a:pPr marL="12700" algn="l" rtl="0">
                <a:lnSpc>
                  <a:spcPct val="90000"/>
                </a:lnSpc>
                <a:spcBef>
                  <a:spcPct val="0"/>
                </a:spcBef>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DESIGN FEATURES</a:t>
              </a:r>
              <a:endParaRPr lang="en-US" sz="24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sp>
        <p:nvSpPr>
          <p:cNvPr id="13" name="TextBox 12">
            <a:extLst>
              <a:ext uri="{FF2B5EF4-FFF2-40B4-BE49-F238E27FC236}">
                <a16:creationId xmlns:a16="http://schemas.microsoft.com/office/drawing/2014/main" id="{27434242-824C-47EE-8FF4-14EEB2B037E3}"/>
              </a:ext>
            </a:extLst>
          </p:cNvPr>
          <p:cNvSpPr txBox="1"/>
          <p:nvPr/>
        </p:nvSpPr>
        <p:spPr>
          <a:xfrm>
            <a:off x="502662" y="2048690"/>
            <a:ext cx="3318142" cy="1077218"/>
          </a:xfrm>
          <a:prstGeom prst="rect">
            <a:avLst/>
          </a:prstGeom>
          <a:noFill/>
        </p:spPr>
        <p:txBody>
          <a:bodyPr wrap="square" rtlCol="0">
            <a:spAutoFit/>
          </a:bodyPr>
          <a:lstStyle/>
          <a:p>
            <a:r>
              <a:rPr lang="en-US" sz="1600" i="1" dirty="0">
                <a:latin typeface="Times New Roman" panose="02020603050405020304" pitchFamily="18" charset="0"/>
                <a:cs typeface="Times New Roman" panose="02020603050405020304" pitchFamily="18" charset="0"/>
              </a:rPr>
              <a:t>The most common design elements or features that contribute to successful workhorse bridge replacements  in rural historic districts are: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E4ADFC0-407B-47B0-A283-C9A72FBF1F47}"/>
              </a:ext>
            </a:extLst>
          </p:cNvPr>
          <p:cNvGrpSpPr/>
          <p:nvPr/>
        </p:nvGrpSpPr>
        <p:grpSpPr>
          <a:xfrm>
            <a:off x="891029" y="7490136"/>
            <a:ext cx="8272781" cy="231420"/>
            <a:chOff x="896111" y="7106107"/>
            <a:chExt cx="8272781" cy="223405"/>
          </a:xfrm>
        </p:grpSpPr>
        <p:sp>
          <p:nvSpPr>
            <p:cNvPr id="13" name="object 2">
              <a:extLst>
                <a:ext uri="{FF2B5EF4-FFF2-40B4-BE49-F238E27FC236}">
                  <a16:creationId xmlns:a16="http://schemas.microsoft.com/office/drawing/2014/main" id="{65740167-FDC8-4E2E-996A-7914C0C7BCF9}"/>
                </a:ext>
              </a:extLst>
            </p:cNvPr>
            <p:cNvSpPr txBox="1"/>
            <p:nvPr/>
          </p:nvSpPr>
          <p:spPr>
            <a:xfrm>
              <a:off x="901700" y="7111072"/>
              <a:ext cx="247650" cy="218440"/>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4</a:t>
              </a:r>
              <a:r>
                <a:rPr sz="1250" i="1" spc="-25" dirty="0">
                  <a:latin typeface="Tahoma"/>
                  <a:cs typeface="Tahoma"/>
                </a:rPr>
                <a:t>-</a:t>
              </a:r>
              <a:r>
                <a:rPr sz="1250" i="1" spc="-30" dirty="0">
                  <a:latin typeface="Tahoma"/>
                  <a:cs typeface="Tahoma"/>
                </a:rPr>
                <a:t>2</a:t>
              </a:r>
              <a:endParaRPr sz="1250" dirty="0">
                <a:latin typeface="Tahoma"/>
                <a:cs typeface="Tahoma"/>
              </a:endParaRPr>
            </a:p>
          </p:txBody>
        </p:sp>
        <p:sp>
          <p:nvSpPr>
            <p:cNvPr id="14" name="object 3">
              <a:extLst>
                <a:ext uri="{FF2B5EF4-FFF2-40B4-BE49-F238E27FC236}">
                  <a16:creationId xmlns:a16="http://schemas.microsoft.com/office/drawing/2014/main" id="{AAA0EC87-631B-42B8-9ABB-BAFCAAD79D71}"/>
                </a:ext>
              </a:extLst>
            </p:cNvPr>
            <p:cNvSpPr txBox="1"/>
            <p:nvPr/>
          </p:nvSpPr>
          <p:spPr>
            <a:xfrm>
              <a:off x="6553200" y="7111073"/>
              <a:ext cx="2615692"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 4 </a:t>
              </a:r>
              <a:r>
                <a:rPr sz="1250" i="1" spc="-20" dirty="0">
                  <a:latin typeface="Tahoma"/>
                  <a:cs typeface="Tahoma"/>
                </a:rPr>
                <a:t>\</a:t>
              </a:r>
              <a:r>
                <a:rPr sz="1250" i="1" spc="-60" dirty="0">
                  <a:latin typeface="Tahoma"/>
                  <a:cs typeface="Tahoma"/>
                </a:rPr>
                <a:t> </a:t>
              </a:r>
              <a:r>
                <a:rPr lang="en-US" sz="1250" i="1" spc="-30" dirty="0">
                  <a:latin typeface="Tahoma"/>
                  <a:cs typeface="Tahoma"/>
                </a:rPr>
                <a:t>Bridge Type and Material</a:t>
              </a:r>
              <a:endParaRPr sz="1250" dirty="0">
                <a:latin typeface="Tahoma"/>
                <a:cs typeface="Tahoma"/>
              </a:endParaRPr>
            </a:p>
          </p:txBody>
        </p:sp>
        <p:sp>
          <p:nvSpPr>
            <p:cNvPr id="15" name="object 4">
              <a:extLst>
                <a:ext uri="{FF2B5EF4-FFF2-40B4-BE49-F238E27FC236}">
                  <a16:creationId xmlns:a16="http://schemas.microsoft.com/office/drawing/2014/main" id="{9C7EA033-7D70-4F79-8A0D-6F18F1C4AD2D}"/>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sp>
        <p:nvSpPr>
          <p:cNvPr id="16" name="object 2">
            <a:extLst>
              <a:ext uri="{FF2B5EF4-FFF2-40B4-BE49-F238E27FC236}">
                <a16:creationId xmlns:a16="http://schemas.microsoft.com/office/drawing/2014/main" id="{8B574E5D-6E76-4999-B4A8-60D2C40CAB1D}"/>
              </a:ext>
            </a:extLst>
          </p:cNvPr>
          <p:cNvSpPr txBox="1">
            <a:spLocks/>
          </p:cNvSpPr>
          <p:nvPr/>
        </p:nvSpPr>
        <p:spPr>
          <a:xfrm>
            <a:off x="838200" y="470006"/>
            <a:ext cx="4648200" cy="444394"/>
          </a:xfrm>
          <a:prstGeom prst="rect">
            <a:avLst/>
          </a:prstGeom>
        </p:spPr>
        <p:txBody>
          <a:bodyPr vert="horz" wrap="square" lIns="0" tIns="12700" rIns="0" bIns="0" rtlCol="0" anchor="ctr">
            <a:noAutofit/>
          </a:bodyPr>
          <a:lstStyle>
            <a:lvl1pPr>
              <a:defRPr sz="2000" b="1" i="0">
                <a:solidFill>
                  <a:srgbClr val="7ABAB5"/>
                </a:solidFill>
                <a:latin typeface="Times New Roman"/>
                <a:ea typeface="+mj-ea"/>
                <a:cs typeface="Times New Roman"/>
              </a:defRPr>
            </a:lvl1pPr>
          </a:lstStyle>
          <a:p>
            <a:pPr marL="12700">
              <a:spcBef>
                <a:spcPts val="100"/>
              </a:spcBef>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BRIDGE TYPE AND MATERIAL</a:t>
            </a:r>
            <a:endParaRPr lang="en-US" kern="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a:extLst>
              <a:ext uri="{FF2B5EF4-FFF2-40B4-BE49-F238E27FC236}">
                <a16:creationId xmlns:a16="http://schemas.microsoft.com/office/drawing/2014/main" id="{3AD81618-6903-4E4C-8D48-E8FD91A99048}"/>
              </a:ext>
            </a:extLst>
          </p:cNvPr>
          <p:cNvSpPr txBox="1"/>
          <p:nvPr/>
        </p:nvSpPr>
        <p:spPr>
          <a:xfrm>
            <a:off x="855372" y="1295403"/>
            <a:ext cx="3962399" cy="5943596"/>
          </a:xfrm>
          <a:prstGeom prst="rect">
            <a:avLst/>
          </a:prstGeom>
          <a:solidFill>
            <a:srgbClr val="38445E">
              <a:alpha val="25000"/>
            </a:srgbClr>
          </a:solidFill>
          <a:ln w="146050" cmpd="tri">
            <a:solidFill>
              <a:schemeClr val="bg1"/>
            </a:solidFill>
          </a:ln>
        </p:spPr>
        <p:txBody>
          <a:bodyPr wrap="square" lIns="182880" rtlCol="0" anchor="ctr">
            <a:no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Decide bridge type as early as possible</a:t>
            </a:r>
          </a:p>
          <a:p>
            <a:pPr marL="285750" indent="-285750">
              <a:buFont typeface="Arial" panose="020B0604020202020204" pitchFamily="34" charset="0"/>
              <a:buChar char="•"/>
            </a:pPr>
            <a:endParaRPr lang="en-US" sz="11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Replace with a similar structure type to existing or nearby structures</a:t>
            </a:r>
          </a:p>
          <a:p>
            <a:pPr marL="285750" indent="-285750">
              <a:buFont typeface="Arial" panose="020B0604020202020204" pitchFamily="34" charset="0"/>
              <a:buChar char="•"/>
            </a:pPr>
            <a:endParaRPr lang="en-US" sz="11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Modern design standards</a:t>
            </a:r>
          </a:p>
          <a:p>
            <a:pPr marL="285750" indent="-285750">
              <a:buFont typeface="Arial" panose="020B0604020202020204" pitchFamily="34" charset="0"/>
              <a:buChar char="•"/>
            </a:pPr>
            <a:endParaRPr lang="en-US" sz="11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Characteristically subdued in setting</a:t>
            </a:r>
          </a:p>
          <a:p>
            <a:pPr marL="285750" indent="-285750">
              <a:buFont typeface="Arial" panose="020B0604020202020204" pitchFamily="34" charset="0"/>
              <a:buChar char="•"/>
            </a:pPr>
            <a:endParaRPr lang="en-US" sz="11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Structural design accuracy and suitability</a:t>
            </a:r>
          </a:p>
          <a:p>
            <a:pPr marL="285750" indent="-285750">
              <a:buFont typeface="Arial" panose="020B0604020202020204" pitchFamily="34" charset="0"/>
              <a:buChar char="•"/>
            </a:pPr>
            <a:endParaRPr lang="en-US" sz="11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Materials appropriate to context</a:t>
            </a:r>
          </a:p>
          <a:p>
            <a:pPr marL="285750" indent="-285750">
              <a:buFont typeface="Arial" panose="020B0604020202020204" pitchFamily="34" charset="0"/>
              <a:buChar char="•"/>
            </a:pPr>
            <a:endParaRPr lang="en-US" sz="11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Regionally available materials</a:t>
            </a:r>
          </a:p>
          <a:p>
            <a:pPr marL="285750" indent="-285750">
              <a:buFont typeface="Arial" panose="020B0604020202020204" pitchFamily="34" charset="0"/>
              <a:buChar char="•"/>
            </a:pPr>
            <a:endParaRPr lang="en-US" sz="11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Reproduce elements of similar size, shape, and proportion</a:t>
            </a:r>
          </a:p>
        </p:txBody>
      </p:sp>
      <p:grpSp>
        <p:nvGrpSpPr>
          <p:cNvPr id="2" name="Group 1">
            <a:extLst>
              <a:ext uri="{FF2B5EF4-FFF2-40B4-BE49-F238E27FC236}">
                <a16:creationId xmlns:a16="http://schemas.microsoft.com/office/drawing/2014/main" id="{13CC7596-F0A1-4F55-828E-C4DE010EC3C2}"/>
              </a:ext>
            </a:extLst>
          </p:cNvPr>
          <p:cNvGrpSpPr/>
          <p:nvPr/>
        </p:nvGrpSpPr>
        <p:grpSpPr>
          <a:xfrm>
            <a:off x="5223698" y="1313546"/>
            <a:ext cx="3980998" cy="2822010"/>
            <a:chOff x="5223698" y="1766863"/>
            <a:chExt cx="3980998" cy="2822010"/>
          </a:xfrm>
        </p:grpSpPr>
        <p:pic>
          <p:nvPicPr>
            <p:cNvPr id="6" name="Picture 5">
              <a:extLst>
                <a:ext uri="{FF2B5EF4-FFF2-40B4-BE49-F238E27FC236}">
                  <a16:creationId xmlns:a16="http://schemas.microsoft.com/office/drawing/2014/main" id="{2CFF7C3D-066F-4163-9332-5F93A5821E2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272776" y="1766863"/>
              <a:ext cx="3931920" cy="2822010"/>
            </a:xfrm>
            <a:prstGeom prst="rect">
              <a:avLst/>
            </a:prstGeom>
            <a:ln>
              <a:solidFill>
                <a:schemeClr val="tx1"/>
              </a:solidFill>
            </a:ln>
          </p:spPr>
        </p:pic>
        <p:sp>
          <p:nvSpPr>
            <p:cNvPr id="20" name="TextBox 19">
              <a:extLst>
                <a:ext uri="{FF2B5EF4-FFF2-40B4-BE49-F238E27FC236}">
                  <a16:creationId xmlns:a16="http://schemas.microsoft.com/office/drawing/2014/main" id="{4D3D74E7-0EAF-4C9B-BC01-9C5796889D2E}"/>
                </a:ext>
              </a:extLst>
            </p:cNvPr>
            <p:cNvSpPr txBox="1"/>
            <p:nvPr/>
          </p:nvSpPr>
          <p:spPr>
            <a:xfrm>
              <a:off x="5223698" y="4278492"/>
              <a:ext cx="609600" cy="285064"/>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(WSP)</a:t>
              </a:r>
            </a:p>
          </p:txBody>
        </p:sp>
      </p:grpSp>
      <p:grpSp>
        <p:nvGrpSpPr>
          <p:cNvPr id="3" name="Group 2">
            <a:extLst>
              <a:ext uri="{FF2B5EF4-FFF2-40B4-BE49-F238E27FC236}">
                <a16:creationId xmlns:a16="http://schemas.microsoft.com/office/drawing/2014/main" id="{EDDB1C2B-E1D0-47A8-8ED0-605F28180FDF}"/>
              </a:ext>
            </a:extLst>
          </p:cNvPr>
          <p:cNvGrpSpPr/>
          <p:nvPr/>
        </p:nvGrpSpPr>
        <p:grpSpPr>
          <a:xfrm>
            <a:off x="5240631" y="4433696"/>
            <a:ext cx="3966429" cy="2822010"/>
            <a:chOff x="5240631" y="4433696"/>
            <a:chExt cx="3966429" cy="2822010"/>
          </a:xfrm>
        </p:grpSpPr>
        <p:pic>
          <p:nvPicPr>
            <p:cNvPr id="19" name="Picture 18">
              <a:extLst>
                <a:ext uri="{FF2B5EF4-FFF2-40B4-BE49-F238E27FC236}">
                  <a16:creationId xmlns:a16="http://schemas.microsoft.com/office/drawing/2014/main" id="{D6CB221E-2D80-4D14-9483-ADA287FDBC9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70412" y="4433696"/>
              <a:ext cx="3936648" cy="2822010"/>
            </a:xfrm>
            <a:prstGeom prst="rect">
              <a:avLst/>
            </a:prstGeom>
            <a:ln>
              <a:solidFill>
                <a:schemeClr val="tx1"/>
              </a:solidFill>
            </a:ln>
          </p:spPr>
        </p:pic>
        <p:sp>
          <p:nvSpPr>
            <p:cNvPr id="21" name="TextBox 20">
              <a:extLst>
                <a:ext uri="{FF2B5EF4-FFF2-40B4-BE49-F238E27FC236}">
                  <a16:creationId xmlns:a16="http://schemas.microsoft.com/office/drawing/2014/main" id="{0073EF71-1531-4CD9-AEEC-4F6579C8C427}"/>
                </a:ext>
              </a:extLst>
            </p:cNvPr>
            <p:cNvSpPr txBox="1"/>
            <p:nvPr/>
          </p:nvSpPr>
          <p:spPr>
            <a:xfrm>
              <a:off x="5240631" y="6957422"/>
              <a:ext cx="1462529" cy="276999"/>
            </a:xfrm>
            <a:prstGeom prst="rect">
              <a:avLst/>
            </a:prstGeom>
            <a:no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(Courtesy of VDOT)</a:t>
              </a:r>
            </a:p>
          </p:txBody>
        </p:sp>
      </p:grpSp>
      <p:graphicFrame>
        <p:nvGraphicFramePr>
          <p:cNvPr id="18" name="Table 17">
            <a:extLst>
              <a:ext uri="{FF2B5EF4-FFF2-40B4-BE49-F238E27FC236}">
                <a16:creationId xmlns:a16="http://schemas.microsoft.com/office/drawing/2014/main" id="{D499B867-4784-4621-BE45-4AE798BA7AA8}"/>
              </a:ext>
            </a:extLst>
          </p:cNvPr>
          <p:cNvGraphicFramePr>
            <a:graphicFrameLocks noGrp="1"/>
          </p:cNvGraphicFramePr>
          <p:nvPr>
            <p:extLst>
              <p:ext uri="{D42A27DB-BD31-4B8C-83A1-F6EECF244321}">
                <p14:modId xmlns:p14="http://schemas.microsoft.com/office/powerpoint/2010/main" val="221718743"/>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784025870"/>
                  </a:ext>
                </a:extLst>
              </a:tr>
            </a:tbl>
          </a:graphicData>
        </a:graphic>
      </p:graphicFrame>
    </p:spTree>
    <p:extLst>
      <p:ext uri="{BB962C8B-B14F-4D97-AF65-F5344CB8AC3E}">
        <p14:creationId xmlns:p14="http://schemas.microsoft.com/office/powerpoint/2010/main" val="35702935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5EC249-0AE3-472E-B08F-01406BA6AA9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02973" y="2343010"/>
            <a:ext cx="3938794" cy="2889220"/>
          </a:xfrm>
          <a:prstGeom prst="rect">
            <a:avLst/>
          </a:prstGeom>
          <a:ln>
            <a:solidFill>
              <a:schemeClr val="tx1"/>
            </a:solidFill>
          </a:ln>
        </p:spPr>
      </p:pic>
      <p:sp>
        <p:nvSpPr>
          <p:cNvPr id="6" name="TextBox 5">
            <a:extLst>
              <a:ext uri="{FF2B5EF4-FFF2-40B4-BE49-F238E27FC236}">
                <a16:creationId xmlns:a16="http://schemas.microsoft.com/office/drawing/2014/main" id="{CBA9BDD0-38A2-457F-A025-88936FB8E478}"/>
              </a:ext>
            </a:extLst>
          </p:cNvPr>
          <p:cNvSpPr txBox="1"/>
          <p:nvPr/>
        </p:nvSpPr>
        <p:spPr>
          <a:xfrm>
            <a:off x="1976557" y="5415194"/>
            <a:ext cx="6248400" cy="923330"/>
          </a:xfrm>
          <a:prstGeom prst="rect">
            <a:avLst/>
          </a:prstGeom>
          <a:noFill/>
          <a:ln>
            <a:noFill/>
          </a:ln>
        </p:spPr>
        <p:txBody>
          <a:bodyPr wrap="square" rtlCol="0">
            <a:spAutoFit/>
          </a:bodyPr>
          <a:lstStyle/>
          <a:p>
            <a:pPr algn="just"/>
            <a:r>
              <a:rPr lang="en-US" i="1" dirty="0">
                <a:latin typeface="Times New Roman" panose="02020603050405020304" pitchFamily="18" charset="0"/>
                <a:cs typeface="Times New Roman" panose="02020603050405020304" pitchFamily="18" charset="0"/>
              </a:rPr>
              <a:t>A three-span concrete-encased steel stringer bridge (left) was replaced with a single-span concrete slab beam bridge (right). (Images Courtesy of Urban Engineers).</a:t>
            </a:r>
          </a:p>
        </p:txBody>
      </p:sp>
      <p:sp>
        <p:nvSpPr>
          <p:cNvPr id="16" name="object 2">
            <a:extLst>
              <a:ext uri="{FF2B5EF4-FFF2-40B4-BE49-F238E27FC236}">
                <a16:creationId xmlns:a16="http://schemas.microsoft.com/office/drawing/2014/main" id="{CDE3648F-42F8-482C-860C-2F8E6D9B9BDA}"/>
              </a:ext>
            </a:extLst>
          </p:cNvPr>
          <p:cNvSpPr txBox="1">
            <a:spLocks/>
          </p:cNvSpPr>
          <p:nvPr/>
        </p:nvSpPr>
        <p:spPr>
          <a:xfrm>
            <a:off x="838200" y="470006"/>
            <a:ext cx="4648200" cy="444394"/>
          </a:xfrm>
          <a:prstGeom prst="rect">
            <a:avLst/>
          </a:prstGeom>
        </p:spPr>
        <p:txBody>
          <a:bodyPr vert="horz" wrap="square" lIns="0" tIns="12700" rIns="0" bIns="0" rtlCol="0" anchor="ctr">
            <a:noAutofit/>
          </a:bodyPr>
          <a:lstStyle>
            <a:lvl1pPr>
              <a:defRPr sz="2000" b="1" i="0">
                <a:solidFill>
                  <a:srgbClr val="7ABAB5"/>
                </a:solidFill>
                <a:latin typeface="Times New Roman"/>
                <a:ea typeface="+mj-ea"/>
                <a:cs typeface="Times New Roman"/>
              </a:defRPr>
            </a:lvl1pPr>
          </a:lstStyle>
          <a:p>
            <a:pPr marL="12700">
              <a:spcBef>
                <a:spcPts val="100"/>
              </a:spcBef>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BRIDGE TYPE AND MATERIAL</a:t>
            </a:r>
            <a:endParaRPr lang="en-US" kern="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76EDCB76-D6AB-4771-ACCD-9633AADB6904}"/>
              </a:ext>
            </a:extLst>
          </p:cNvPr>
          <p:cNvSpPr txBox="1"/>
          <p:nvPr/>
        </p:nvSpPr>
        <p:spPr>
          <a:xfrm>
            <a:off x="7151457" y="6942264"/>
            <a:ext cx="2137025" cy="276999"/>
          </a:xfrm>
          <a:prstGeom prst="rect">
            <a:avLst/>
          </a:prstGeom>
          <a:no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(Courtesy of Urban Engineers)</a:t>
            </a:r>
          </a:p>
        </p:txBody>
      </p:sp>
      <p:pic>
        <p:nvPicPr>
          <p:cNvPr id="11" name="Picture 10">
            <a:extLst>
              <a:ext uri="{FF2B5EF4-FFF2-40B4-BE49-F238E27FC236}">
                <a16:creationId xmlns:a16="http://schemas.microsoft.com/office/drawing/2014/main" id="{8C1EAB38-3E7D-4D06-9857-1C060C52689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7000"/>
                    </a14:imgEffect>
                  </a14:imgLayer>
                </a14:imgProps>
              </a:ext>
              <a:ext uri="{28A0092B-C50C-407E-A947-70E740481C1C}">
                <a14:useLocalDpi xmlns:a14="http://schemas.microsoft.com/office/drawing/2010/main"/>
              </a:ext>
            </a:extLst>
          </a:blip>
          <a:srcRect/>
          <a:stretch/>
        </p:blipFill>
        <p:spPr>
          <a:xfrm>
            <a:off x="874096" y="2343010"/>
            <a:ext cx="3938794" cy="2889220"/>
          </a:xfrm>
          <a:prstGeom prst="rect">
            <a:avLst/>
          </a:prstGeom>
          <a:ln>
            <a:solidFill>
              <a:schemeClr val="tx1"/>
            </a:solidFill>
          </a:ln>
        </p:spPr>
      </p:pic>
      <p:grpSp>
        <p:nvGrpSpPr>
          <p:cNvPr id="12" name="Group 11">
            <a:extLst>
              <a:ext uri="{FF2B5EF4-FFF2-40B4-BE49-F238E27FC236}">
                <a16:creationId xmlns:a16="http://schemas.microsoft.com/office/drawing/2014/main" id="{CAD079AE-5999-4EFD-8DA4-470CBB3E8306}"/>
              </a:ext>
            </a:extLst>
          </p:cNvPr>
          <p:cNvGrpSpPr/>
          <p:nvPr/>
        </p:nvGrpSpPr>
        <p:grpSpPr>
          <a:xfrm>
            <a:off x="892302" y="7467600"/>
            <a:ext cx="8273796" cy="212073"/>
            <a:chOff x="896111" y="7106107"/>
            <a:chExt cx="8273796" cy="212073"/>
          </a:xfrm>
        </p:grpSpPr>
        <p:sp>
          <p:nvSpPr>
            <p:cNvPr id="13" name="object 2">
              <a:extLst>
                <a:ext uri="{FF2B5EF4-FFF2-40B4-BE49-F238E27FC236}">
                  <a16:creationId xmlns:a16="http://schemas.microsoft.com/office/drawing/2014/main" id="{3BC1F59C-3ACA-4DCC-8523-CAEAD17375B1}"/>
                </a:ext>
              </a:extLst>
            </p:cNvPr>
            <p:cNvSpPr txBox="1"/>
            <p:nvPr/>
          </p:nvSpPr>
          <p:spPr>
            <a:xfrm>
              <a:off x="901699" y="7111072"/>
              <a:ext cx="2531109"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a:t>
              </a:r>
              <a:r>
                <a:rPr sz="1250" i="1" spc="-80" dirty="0">
                  <a:latin typeface="Tahoma"/>
                  <a:cs typeface="Tahoma"/>
                </a:rPr>
                <a:t> </a:t>
              </a:r>
              <a:r>
                <a:rPr lang="en-US" sz="1250" i="1" spc="-30" dirty="0">
                  <a:latin typeface="Tahoma"/>
                  <a:cs typeface="Tahoma"/>
                </a:rPr>
                <a:t>4 \ Bridge Type and Material</a:t>
              </a:r>
              <a:endParaRPr sz="1250" dirty="0">
                <a:latin typeface="Tahoma"/>
                <a:cs typeface="Tahoma"/>
              </a:endParaRPr>
            </a:p>
          </p:txBody>
        </p:sp>
        <p:sp>
          <p:nvSpPr>
            <p:cNvPr id="15" name="object 3">
              <a:extLst>
                <a:ext uri="{FF2B5EF4-FFF2-40B4-BE49-F238E27FC236}">
                  <a16:creationId xmlns:a16="http://schemas.microsoft.com/office/drawing/2014/main" id="{EBD8BADA-A3B4-4CA4-9CF5-296EF103AD0F}"/>
                </a:ext>
              </a:extLst>
            </p:cNvPr>
            <p:cNvSpPr txBox="1"/>
            <p:nvPr/>
          </p:nvSpPr>
          <p:spPr>
            <a:xfrm>
              <a:off x="8922257" y="7111072"/>
              <a:ext cx="247650" cy="207108"/>
            </a:xfrm>
            <a:prstGeom prst="rect">
              <a:avLst/>
            </a:prstGeom>
          </p:spPr>
          <p:txBody>
            <a:bodyPr vert="horz" wrap="square" lIns="0" tIns="14605" rIns="0" bIns="0" rtlCol="0">
              <a:spAutoFit/>
            </a:bodyPr>
            <a:lstStyle/>
            <a:p>
              <a:pPr marL="12700">
                <a:lnSpc>
                  <a:spcPct val="100000"/>
                </a:lnSpc>
                <a:spcBef>
                  <a:spcPts val="115"/>
                </a:spcBef>
              </a:pPr>
              <a:r>
                <a:rPr lang="en-US" sz="1250" i="1" spc="-30" dirty="0">
                  <a:latin typeface="Tahoma"/>
                  <a:cs typeface="Tahoma"/>
                </a:rPr>
                <a:t>4-3</a:t>
              </a:r>
              <a:endParaRPr sz="1250" dirty="0">
                <a:latin typeface="Tahoma"/>
                <a:cs typeface="Tahoma"/>
              </a:endParaRPr>
            </a:p>
          </p:txBody>
        </p:sp>
        <p:sp>
          <p:nvSpPr>
            <p:cNvPr id="18" name="object 4">
              <a:extLst>
                <a:ext uri="{FF2B5EF4-FFF2-40B4-BE49-F238E27FC236}">
                  <a16:creationId xmlns:a16="http://schemas.microsoft.com/office/drawing/2014/main" id="{35B833E8-3E65-46D0-8FC0-FE56961C16EA}"/>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graphicFrame>
        <p:nvGraphicFramePr>
          <p:cNvPr id="17" name="Table 16">
            <a:extLst>
              <a:ext uri="{FF2B5EF4-FFF2-40B4-BE49-F238E27FC236}">
                <a16:creationId xmlns:a16="http://schemas.microsoft.com/office/drawing/2014/main" id="{10ABF649-53F0-437F-86E6-B9B1660199F3}"/>
              </a:ext>
            </a:extLst>
          </p:cNvPr>
          <p:cNvGraphicFramePr>
            <a:graphicFrameLocks noGrp="1"/>
          </p:cNvGraphicFramePr>
          <p:nvPr>
            <p:extLst>
              <p:ext uri="{D42A27DB-BD31-4B8C-83A1-F6EECF244321}">
                <p14:modId xmlns:p14="http://schemas.microsoft.com/office/powerpoint/2010/main" val="361498780"/>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784025870"/>
                  </a:ext>
                </a:extLst>
              </a:tr>
            </a:tbl>
          </a:graphicData>
        </a:graphic>
      </p:graphicFrame>
    </p:spTree>
    <p:extLst>
      <p:ext uri="{BB962C8B-B14F-4D97-AF65-F5344CB8AC3E}">
        <p14:creationId xmlns:p14="http://schemas.microsoft.com/office/powerpoint/2010/main" val="15792855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6DA8BEB-BA0C-4447-8A89-CE11C3D14F64}"/>
              </a:ext>
            </a:extLst>
          </p:cNvPr>
          <p:cNvGrpSpPr/>
          <p:nvPr/>
        </p:nvGrpSpPr>
        <p:grpSpPr>
          <a:xfrm>
            <a:off x="892809" y="7436776"/>
            <a:ext cx="8272781" cy="212073"/>
            <a:chOff x="896111" y="7106107"/>
            <a:chExt cx="8272781" cy="212073"/>
          </a:xfrm>
        </p:grpSpPr>
        <p:sp>
          <p:nvSpPr>
            <p:cNvPr id="16" name="object 2">
              <a:extLst>
                <a:ext uri="{FF2B5EF4-FFF2-40B4-BE49-F238E27FC236}">
                  <a16:creationId xmlns:a16="http://schemas.microsoft.com/office/drawing/2014/main" id="{5E3FC8B9-0F11-4AC2-86D0-6BD5EECA048F}"/>
                </a:ext>
              </a:extLst>
            </p:cNvPr>
            <p:cNvSpPr txBox="1"/>
            <p:nvPr/>
          </p:nvSpPr>
          <p:spPr>
            <a:xfrm>
              <a:off x="901700" y="7111072"/>
              <a:ext cx="320802"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4</a:t>
              </a:r>
              <a:r>
                <a:rPr sz="1250" i="1" spc="-25" dirty="0">
                  <a:latin typeface="Tahoma"/>
                  <a:cs typeface="Tahoma"/>
                </a:rPr>
                <a:t>-</a:t>
              </a:r>
              <a:r>
                <a:rPr lang="en-US" sz="1250" i="1" spc="-30" dirty="0">
                  <a:latin typeface="Tahoma"/>
                  <a:cs typeface="Tahoma"/>
                </a:rPr>
                <a:t>4</a:t>
              </a:r>
              <a:endParaRPr sz="1250" dirty="0">
                <a:latin typeface="Tahoma"/>
                <a:cs typeface="Tahoma"/>
              </a:endParaRPr>
            </a:p>
          </p:txBody>
        </p:sp>
        <p:sp>
          <p:nvSpPr>
            <p:cNvPr id="17" name="object 3">
              <a:extLst>
                <a:ext uri="{FF2B5EF4-FFF2-40B4-BE49-F238E27FC236}">
                  <a16:creationId xmlns:a16="http://schemas.microsoft.com/office/drawing/2014/main" id="{F063447D-03B7-48F3-8DFC-BB019C6948D6}"/>
                </a:ext>
              </a:extLst>
            </p:cNvPr>
            <p:cNvSpPr txBox="1"/>
            <p:nvPr/>
          </p:nvSpPr>
          <p:spPr>
            <a:xfrm>
              <a:off x="7772400" y="7111073"/>
              <a:ext cx="1396492" cy="207047"/>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 4 </a:t>
              </a:r>
              <a:r>
                <a:rPr sz="1250" i="1" spc="-20" dirty="0">
                  <a:latin typeface="Tahoma"/>
                  <a:cs typeface="Tahoma"/>
                </a:rPr>
                <a:t>\</a:t>
              </a:r>
              <a:r>
                <a:rPr sz="1250" i="1" spc="-60" dirty="0">
                  <a:latin typeface="Tahoma"/>
                  <a:cs typeface="Tahoma"/>
                </a:rPr>
                <a:t> </a:t>
              </a:r>
              <a:r>
                <a:rPr lang="en-US" sz="1250" i="1" spc="-30" dirty="0">
                  <a:latin typeface="Tahoma"/>
                  <a:cs typeface="Tahoma"/>
                </a:rPr>
                <a:t>Texture</a:t>
              </a:r>
              <a:endParaRPr sz="1250" dirty="0">
                <a:latin typeface="Tahoma"/>
                <a:cs typeface="Tahoma"/>
              </a:endParaRPr>
            </a:p>
          </p:txBody>
        </p:sp>
        <p:sp>
          <p:nvSpPr>
            <p:cNvPr id="18" name="object 4">
              <a:extLst>
                <a:ext uri="{FF2B5EF4-FFF2-40B4-BE49-F238E27FC236}">
                  <a16:creationId xmlns:a16="http://schemas.microsoft.com/office/drawing/2014/main" id="{4BEABFFD-D3CC-4B40-9E68-F4A9D3CD15FC}"/>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sp>
        <p:nvSpPr>
          <p:cNvPr id="7" name="TextBox 6">
            <a:extLst>
              <a:ext uri="{FF2B5EF4-FFF2-40B4-BE49-F238E27FC236}">
                <a16:creationId xmlns:a16="http://schemas.microsoft.com/office/drawing/2014/main" id="{88071F2F-56D6-4A80-AAC1-26E743E1A2BF}"/>
              </a:ext>
            </a:extLst>
          </p:cNvPr>
          <p:cNvSpPr txBox="1"/>
          <p:nvPr/>
        </p:nvSpPr>
        <p:spPr>
          <a:xfrm>
            <a:off x="830347" y="1377696"/>
            <a:ext cx="4228164" cy="2167573"/>
          </a:xfrm>
          <a:prstGeom prst="rect">
            <a:avLst/>
          </a:prstGeom>
          <a:solidFill>
            <a:srgbClr val="38445E">
              <a:alpha val="25000"/>
            </a:srgbClr>
          </a:solidFill>
          <a:ln w="146050" cmpd="tri">
            <a:solidFill>
              <a:schemeClr val="bg1"/>
            </a:solidFill>
          </a:ln>
        </p:spPr>
        <p:txBody>
          <a:bodyPr wrap="square" lIns="182880" tIns="91440" bIns="91440" rtlCol="0" anchor="ctr">
            <a:noAutofit/>
          </a:bodyPr>
          <a:lstStyle>
            <a:defPPr>
              <a:defRPr lang="en-US"/>
            </a:defPPr>
            <a:lvl1pPr marL="285750" indent="-285750">
              <a:buFont typeface="Arial" panose="020B0604020202020204" pitchFamily="34" charset="0"/>
              <a:buChar char="•"/>
              <a:defRPr sz="2000">
                <a:latin typeface="Times New Roman" panose="02020603050405020304" pitchFamily="18" charset="0"/>
                <a:cs typeface="Times New Roman" panose="02020603050405020304" pitchFamily="18" charset="0"/>
              </a:defRPr>
            </a:lvl1pPr>
          </a:lstStyle>
          <a:p>
            <a:pPr>
              <a:spcBef>
                <a:spcPts val="600"/>
              </a:spcBef>
            </a:pPr>
            <a:r>
              <a:rPr lang="en-US" dirty="0"/>
              <a:t>Historically used, local stone</a:t>
            </a:r>
          </a:p>
          <a:p>
            <a:pPr>
              <a:spcBef>
                <a:spcPts val="600"/>
              </a:spcBef>
            </a:pPr>
            <a:r>
              <a:rPr lang="en-US" dirty="0"/>
              <a:t>Textures from surrounding area</a:t>
            </a:r>
          </a:p>
          <a:p>
            <a:pPr>
              <a:spcBef>
                <a:spcPts val="600"/>
              </a:spcBef>
            </a:pPr>
            <a:r>
              <a:rPr lang="en-US" dirty="0"/>
              <a:t>Reduce scale of large substructure elements with texture</a:t>
            </a:r>
          </a:p>
          <a:p>
            <a:pPr>
              <a:spcBef>
                <a:spcPts val="600"/>
              </a:spcBef>
            </a:pPr>
            <a:r>
              <a:rPr lang="en-US" dirty="0"/>
              <a:t>Repetitive features</a:t>
            </a:r>
          </a:p>
        </p:txBody>
      </p:sp>
      <p:sp>
        <p:nvSpPr>
          <p:cNvPr id="11" name="object 2">
            <a:extLst>
              <a:ext uri="{FF2B5EF4-FFF2-40B4-BE49-F238E27FC236}">
                <a16:creationId xmlns:a16="http://schemas.microsoft.com/office/drawing/2014/main" id="{3A7B6189-E0FB-4E62-A4EE-72B5797B11F0}"/>
              </a:ext>
            </a:extLst>
          </p:cNvPr>
          <p:cNvSpPr txBox="1">
            <a:spLocks/>
          </p:cNvSpPr>
          <p:nvPr/>
        </p:nvSpPr>
        <p:spPr>
          <a:xfrm>
            <a:off x="838200" y="470006"/>
            <a:ext cx="5562600" cy="444394"/>
          </a:xfrm>
          <a:prstGeom prst="rect">
            <a:avLst/>
          </a:prstGeom>
        </p:spPr>
        <p:txBody>
          <a:bodyPr vert="horz" wrap="square" lIns="0" tIns="12700" rIns="0" bIns="0" rtlCol="0" anchor="ctr">
            <a:noAutofit/>
          </a:bodyPr>
          <a:lstStyle>
            <a:lvl1pPr>
              <a:defRPr sz="2000" b="1" i="0">
                <a:solidFill>
                  <a:srgbClr val="7ABAB5"/>
                </a:solidFill>
                <a:latin typeface="Times New Roman"/>
                <a:ea typeface="+mj-ea"/>
                <a:cs typeface="Times New Roman"/>
              </a:defRPr>
            </a:lvl1pPr>
          </a:lstStyle>
          <a:p>
            <a:pPr marL="12700">
              <a:spcBef>
                <a:spcPts val="100"/>
              </a:spcBef>
            </a:pPr>
            <a:r>
              <a:rPr lang="en-US" sz="2400" kern="0" dirty="0">
                <a:solidFill>
                  <a:schemeClr val="tx1"/>
                </a:solidFill>
                <a:latin typeface="Tahoma" panose="020B0604030504040204" pitchFamily="34" charset="0"/>
                <a:ea typeface="Tahoma" panose="020B0604030504040204" pitchFamily="34" charset="0"/>
                <a:cs typeface="Tahoma" panose="020B0604030504040204" pitchFamily="34" charset="0"/>
              </a:rPr>
              <a:t>TEXTURE</a:t>
            </a:r>
            <a:endParaRPr lang="en-US" kern="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nvGrpSpPr>
          <p:cNvPr id="2" name="Group 1">
            <a:extLst>
              <a:ext uri="{FF2B5EF4-FFF2-40B4-BE49-F238E27FC236}">
                <a16:creationId xmlns:a16="http://schemas.microsoft.com/office/drawing/2014/main" id="{239CA2B5-1C3A-447A-BCF0-B90E20F2CC38}"/>
              </a:ext>
            </a:extLst>
          </p:cNvPr>
          <p:cNvGrpSpPr/>
          <p:nvPr/>
        </p:nvGrpSpPr>
        <p:grpSpPr>
          <a:xfrm>
            <a:off x="5277401" y="1378594"/>
            <a:ext cx="4341731" cy="2167573"/>
            <a:chOff x="5060433" y="1378594"/>
            <a:chExt cx="4558700" cy="2275893"/>
          </a:xfrm>
        </p:grpSpPr>
        <p:pic>
          <p:nvPicPr>
            <p:cNvPr id="5" name="Picture 4">
              <a:extLst>
                <a:ext uri="{FF2B5EF4-FFF2-40B4-BE49-F238E27FC236}">
                  <a16:creationId xmlns:a16="http://schemas.microsoft.com/office/drawing/2014/main" id="{D938670B-1214-4AB9-A449-7CE8BF4DEA1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60433" y="1378594"/>
              <a:ext cx="4328871" cy="2275893"/>
            </a:xfrm>
            <a:prstGeom prst="rect">
              <a:avLst/>
            </a:prstGeom>
            <a:ln>
              <a:solidFill>
                <a:schemeClr val="tx1"/>
              </a:solidFill>
            </a:ln>
          </p:spPr>
        </p:pic>
        <p:sp>
          <p:nvSpPr>
            <p:cNvPr id="12" name="TextBox 11">
              <a:extLst>
                <a:ext uri="{FF2B5EF4-FFF2-40B4-BE49-F238E27FC236}">
                  <a16:creationId xmlns:a16="http://schemas.microsoft.com/office/drawing/2014/main" id="{D784531D-64C4-40B6-9EBF-F84A72B240E7}"/>
                </a:ext>
              </a:extLst>
            </p:cNvPr>
            <p:cNvSpPr txBox="1"/>
            <p:nvPr/>
          </p:nvSpPr>
          <p:spPr>
            <a:xfrm>
              <a:off x="6135704" y="1392148"/>
              <a:ext cx="3483429" cy="290841"/>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(Courtesy of Nathan </a:t>
              </a:r>
              <a:r>
                <a:rPr lang="en-US" sz="1200" dirty="0" err="1">
                  <a:latin typeface="Times New Roman" panose="02020603050405020304" pitchFamily="18" charset="0"/>
                  <a:cs typeface="Times New Roman" panose="02020603050405020304" pitchFamily="18" charset="0"/>
                </a:rPr>
                <a:t>Holth</a:t>
              </a:r>
              <a:r>
                <a:rPr lang="en-US" sz="1200" dirty="0">
                  <a:latin typeface="Times New Roman" panose="02020603050405020304" pitchFamily="18" charset="0"/>
                  <a:cs typeface="Times New Roman" panose="02020603050405020304" pitchFamily="18" charset="0"/>
                </a:rPr>
                <a:t>, Historicbridge.org)</a:t>
              </a:r>
            </a:p>
          </p:txBody>
        </p:sp>
      </p:grpSp>
      <p:grpSp>
        <p:nvGrpSpPr>
          <p:cNvPr id="6" name="Group 5">
            <a:extLst>
              <a:ext uri="{FF2B5EF4-FFF2-40B4-BE49-F238E27FC236}">
                <a16:creationId xmlns:a16="http://schemas.microsoft.com/office/drawing/2014/main" id="{E5A2B854-5A4B-467C-A685-836AD6BB8F33}"/>
              </a:ext>
            </a:extLst>
          </p:cNvPr>
          <p:cNvGrpSpPr/>
          <p:nvPr/>
        </p:nvGrpSpPr>
        <p:grpSpPr>
          <a:xfrm>
            <a:off x="5277401" y="3882078"/>
            <a:ext cx="4628599" cy="2982747"/>
            <a:chOff x="5799929" y="3667810"/>
            <a:chExt cx="4421462" cy="2849264"/>
          </a:xfrm>
        </p:grpSpPr>
        <p:pic>
          <p:nvPicPr>
            <p:cNvPr id="3" name="Picture 2">
              <a:extLst>
                <a:ext uri="{FF2B5EF4-FFF2-40B4-BE49-F238E27FC236}">
                  <a16:creationId xmlns:a16="http://schemas.microsoft.com/office/drawing/2014/main" id="{23825632-FD99-455E-BD9C-FF59459BFD9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99929" y="3667810"/>
              <a:ext cx="3938337" cy="2849264"/>
            </a:xfrm>
            <a:prstGeom prst="rect">
              <a:avLst/>
            </a:prstGeom>
            <a:ln>
              <a:solidFill>
                <a:schemeClr val="tx1"/>
              </a:solidFill>
            </a:ln>
          </p:spPr>
        </p:pic>
        <p:sp>
          <p:nvSpPr>
            <p:cNvPr id="13" name="TextBox 12">
              <a:extLst>
                <a:ext uri="{FF2B5EF4-FFF2-40B4-BE49-F238E27FC236}">
                  <a16:creationId xmlns:a16="http://schemas.microsoft.com/office/drawing/2014/main" id="{6DA96511-BDC1-4C85-8912-0C313DC6291C}"/>
                </a:ext>
              </a:extLst>
            </p:cNvPr>
            <p:cNvSpPr txBox="1"/>
            <p:nvPr/>
          </p:nvSpPr>
          <p:spPr>
            <a:xfrm>
              <a:off x="7052224" y="6204906"/>
              <a:ext cx="3169167" cy="276999"/>
            </a:xfrm>
            <a:prstGeom prst="rect">
              <a:avLst/>
            </a:prstGeom>
            <a:no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(Courtesy of Monica Harrower, PennDOT)</a:t>
              </a:r>
            </a:p>
          </p:txBody>
        </p:sp>
      </p:grpSp>
      <p:grpSp>
        <p:nvGrpSpPr>
          <p:cNvPr id="4" name="Group 3">
            <a:extLst>
              <a:ext uri="{FF2B5EF4-FFF2-40B4-BE49-F238E27FC236}">
                <a16:creationId xmlns:a16="http://schemas.microsoft.com/office/drawing/2014/main" id="{5E32670C-C56F-4745-BFD5-3A9397767371}"/>
              </a:ext>
            </a:extLst>
          </p:cNvPr>
          <p:cNvGrpSpPr/>
          <p:nvPr/>
        </p:nvGrpSpPr>
        <p:grpSpPr>
          <a:xfrm>
            <a:off x="898221" y="3886200"/>
            <a:ext cx="4162208" cy="3003856"/>
            <a:chOff x="2096609" y="4637353"/>
            <a:chExt cx="3459976" cy="2497057"/>
          </a:xfrm>
        </p:grpSpPr>
        <p:pic>
          <p:nvPicPr>
            <p:cNvPr id="10" name="Picture 9">
              <a:extLst>
                <a:ext uri="{FF2B5EF4-FFF2-40B4-BE49-F238E27FC236}">
                  <a16:creationId xmlns:a16="http://schemas.microsoft.com/office/drawing/2014/main" id="{E222FEA5-3CD7-4C6A-A733-92DDEDA76F4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100061" y="4637353"/>
              <a:ext cx="3456524" cy="2497057"/>
            </a:xfrm>
            <a:prstGeom prst="rect">
              <a:avLst/>
            </a:prstGeom>
            <a:ln>
              <a:solidFill>
                <a:schemeClr val="tx1"/>
              </a:solidFill>
            </a:ln>
          </p:spPr>
        </p:pic>
        <p:sp>
          <p:nvSpPr>
            <p:cNvPr id="14" name="TextBox 13">
              <a:extLst>
                <a:ext uri="{FF2B5EF4-FFF2-40B4-BE49-F238E27FC236}">
                  <a16:creationId xmlns:a16="http://schemas.microsoft.com/office/drawing/2014/main" id="{C8FADD3E-4BEE-4619-BDAE-994CBEC4DA79}"/>
                </a:ext>
              </a:extLst>
            </p:cNvPr>
            <p:cNvSpPr txBox="1"/>
            <p:nvPr/>
          </p:nvSpPr>
          <p:spPr>
            <a:xfrm>
              <a:off x="2096609" y="6836437"/>
              <a:ext cx="2167139"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(Courtesy of Urban Engineers)</a:t>
              </a:r>
            </a:p>
          </p:txBody>
        </p:sp>
      </p:grpSp>
      <p:graphicFrame>
        <p:nvGraphicFramePr>
          <p:cNvPr id="19" name="Table 18">
            <a:extLst>
              <a:ext uri="{FF2B5EF4-FFF2-40B4-BE49-F238E27FC236}">
                <a16:creationId xmlns:a16="http://schemas.microsoft.com/office/drawing/2014/main" id="{73A22553-E9A4-4BA3-9035-F7F9DEF4A97D}"/>
              </a:ext>
            </a:extLst>
          </p:cNvPr>
          <p:cNvGraphicFramePr>
            <a:graphicFrameLocks noGrp="1"/>
          </p:cNvGraphicFramePr>
          <p:nvPr>
            <p:extLst>
              <p:ext uri="{D42A27DB-BD31-4B8C-83A1-F6EECF244321}">
                <p14:modId xmlns:p14="http://schemas.microsoft.com/office/powerpoint/2010/main" val="624175253"/>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784025870"/>
                  </a:ext>
                </a:extLst>
              </a:tr>
            </a:tbl>
          </a:graphicData>
        </a:graphic>
      </p:graphicFrame>
    </p:spTree>
    <p:extLst>
      <p:ext uri="{BB962C8B-B14F-4D97-AF65-F5344CB8AC3E}">
        <p14:creationId xmlns:p14="http://schemas.microsoft.com/office/powerpoint/2010/main" val="5108558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object 2">
            <a:extLst>
              <a:ext uri="{FF2B5EF4-FFF2-40B4-BE49-F238E27FC236}">
                <a16:creationId xmlns:a16="http://schemas.microsoft.com/office/drawing/2014/main" id="{E269AF93-C720-4BAD-B2C2-1F7612E66A42}"/>
              </a:ext>
            </a:extLst>
          </p:cNvPr>
          <p:cNvSpPr txBox="1">
            <a:spLocks/>
          </p:cNvSpPr>
          <p:nvPr/>
        </p:nvSpPr>
        <p:spPr>
          <a:xfrm>
            <a:off x="838200" y="470006"/>
            <a:ext cx="5562600" cy="444394"/>
          </a:xfrm>
          <a:prstGeom prst="rect">
            <a:avLst/>
          </a:prstGeom>
        </p:spPr>
        <p:txBody>
          <a:bodyPr vert="horz" wrap="square" lIns="0" tIns="12700" rIns="0" bIns="0" rtlCol="0" anchor="ctr">
            <a:noAutofit/>
          </a:bodyPr>
          <a:lstStyle>
            <a:lvl1pPr>
              <a:defRPr sz="2000" b="1" i="0">
                <a:solidFill>
                  <a:srgbClr val="7ABAB5"/>
                </a:solidFill>
                <a:latin typeface="Times New Roman"/>
                <a:ea typeface="+mj-ea"/>
                <a:cs typeface="Times New Roman"/>
              </a:defRPr>
            </a:lvl1pPr>
          </a:lstStyle>
          <a:p>
            <a:pPr marL="12700">
              <a:spcBef>
                <a:spcPts val="100"/>
              </a:spcBef>
            </a:pPr>
            <a:r>
              <a:rPr lang="en-US" sz="2400" kern="0" dirty="0">
                <a:solidFill>
                  <a:schemeClr val="tx1"/>
                </a:solidFill>
                <a:latin typeface="Tahoma" panose="020B0604030504040204" pitchFamily="34" charset="0"/>
                <a:ea typeface="Tahoma" panose="020B0604030504040204" pitchFamily="34" charset="0"/>
                <a:cs typeface="Tahoma" panose="020B0604030504040204" pitchFamily="34" charset="0"/>
              </a:rPr>
              <a:t>TEXTURE</a:t>
            </a:r>
            <a:endParaRPr lang="en-US" kern="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5" name="Picture 24">
            <a:extLst>
              <a:ext uri="{FF2B5EF4-FFF2-40B4-BE49-F238E27FC236}">
                <a16:creationId xmlns:a16="http://schemas.microsoft.com/office/drawing/2014/main" id="{187754D9-210D-4F07-9EFD-F87977A8401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38200" y="1295400"/>
            <a:ext cx="5867400" cy="3369790"/>
          </a:xfrm>
          <a:prstGeom prst="rect">
            <a:avLst/>
          </a:prstGeom>
          <a:ln>
            <a:solidFill>
              <a:schemeClr val="tx1"/>
            </a:solidFill>
          </a:ln>
        </p:spPr>
      </p:pic>
      <p:pic>
        <p:nvPicPr>
          <p:cNvPr id="31" name="Picture 30">
            <a:extLst>
              <a:ext uri="{FF2B5EF4-FFF2-40B4-BE49-F238E27FC236}">
                <a16:creationId xmlns:a16="http://schemas.microsoft.com/office/drawing/2014/main" id="{58E44407-47DB-4DF0-BAEC-BC9F350A9EE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352800" y="3886142"/>
            <a:ext cx="5867400" cy="3369791"/>
          </a:xfrm>
          <a:prstGeom prst="rect">
            <a:avLst/>
          </a:prstGeom>
          <a:ln>
            <a:solidFill>
              <a:schemeClr val="tx1"/>
            </a:solidFill>
          </a:ln>
        </p:spPr>
      </p:pic>
      <p:sp>
        <p:nvSpPr>
          <p:cNvPr id="32" name="TextBox 31">
            <a:extLst>
              <a:ext uri="{FF2B5EF4-FFF2-40B4-BE49-F238E27FC236}">
                <a16:creationId xmlns:a16="http://schemas.microsoft.com/office/drawing/2014/main" id="{39A381E7-FA82-4367-91ED-F205E4E38791}"/>
              </a:ext>
            </a:extLst>
          </p:cNvPr>
          <p:cNvSpPr txBox="1"/>
          <p:nvPr/>
        </p:nvSpPr>
        <p:spPr>
          <a:xfrm>
            <a:off x="838200" y="6609602"/>
            <a:ext cx="2293257" cy="646331"/>
          </a:xfrm>
          <a:prstGeom prst="rect">
            <a:avLst/>
          </a:prstGeom>
          <a:noFill/>
        </p:spPr>
        <p:txBody>
          <a:bodyPr wrap="square" rtlCol="0">
            <a:spAutoFit/>
          </a:bodyPr>
          <a:lstStyle/>
          <a:p>
            <a:r>
              <a:rPr lang="en-US" sz="1200" i="1" dirty="0">
                <a:latin typeface="Times New Roman" panose="02020603050405020304" pitchFamily="18" charset="0"/>
                <a:cs typeface="Times New Roman" panose="02020603050405020304" pitchFamily="18" charset="0"/>
              </a:rPr>
              <a:t>(Images: Plenary Group | Walsh Group | Granite | HDR; parapidbridges.com)</a:t>
            </a:r>
          </a:p>
        </p:txBody>
      </p:sp>
      <p:sp>
        <p:nvSpPr>
          <p:cNvPr id="33" name="TextBox 32">
            <a:extLst>
              <a:ext uri="{FF2B5EF4-FFF2-40B4-BE49-F238E27FC236}">
                <a16:creationId xmlns:a16="http://schemas.microsoft.com/office/drawing/2014/main" id="{0EB70B68-A091-4C10-8963-7C949A4B5583}"/>
              </a:ext>
            </a:extLst>
          </p:cNvPr>
          <p:cNvSpPr txBox="1"/>
          <p:nvPr/>
        </p:nvSpPr>
        <p:spPr>
          <a:xfrm>
            <a:off x="6858000" y="1455525"/>
            <a:ext cx="2626301" cy="2308324"/>
          </a:xfrm>
          <a:prstGeom prst="rect">
            <a:avLst/>
          </a:prstGeom>
          <a:noFill/>
        </p:spPr>
        <p:txBody>
          <a:bodyPr wrap="square" rtlCol="0">
            <a:spAutoFit/>
          </a:bodyPr>
          <a:lstStyle/>
          <a:p>
            <a:pPr algn="just"/>
            <a:r>
              <a:rPr lang="en-US" sz="1600" i="1" dirty="0">
                <a:latin typeface="Times New Roman" panose="02020603050405020304" pitchFamily="18" charset="0"/>
                <a:cs typeface="Times New Roman" panose="02020603050405020304" pitchFamily="18" charset="0"/>
              </a:rPr>
              <a:t>As part of the Pennsylvania Rapid Bridge Replacement Program, the standard replacement design can be enhanced with the use of form liners (below) to achieve compatibility when the existing bridge (left) is set within a historic district.</a:t>
            </a:r>
          </a:p>
        </p:txBody>
      </p:sp>
      <p:grpSp>
        <p:nvGrpSpPr>
          <p:cNvPr id="11" name="Group 10">
            <a:extLst>
              <a:ext uri="{FF2B5EF4-FFF2-40B4-BE49-F238E27FC236}">
                <a16:creationId xmlns:a16="http://schemas.microsoft.com/office/drawing/2014/main" id="{796FED7E-2F97-429F-AF04-8A0847C3D2A3}"/>
              </a:ext>
            </a:extLst>
          </p:cNvPr>
          <p:cNvGrpSpPr/>
          <p:nvPr/>
        </p:nvGrpSpPr>
        <p:grpSpPr>
          <a:xfrm>
            <a:off x="892302" y="7449119"/>
            <a:ext cx="8322036" cy="230554"/>
            <a:chOff x="896111" y="7087626"/>
            <a:chExt cx="8322036" cy="230554"/>
          </a:xfrm>
        </p:grpSpPr>
        <p:sp>
          <p:nvSpPr>
            <p:cNvPr id="12" name="object 2">
              <a:extLst>
                <a:ext uri="{FF2B5EF4-FFF2-40B4-BE49-F238E27FC236}">
                  <a16:creationId xmlns:a16="http://schemas.microsoft.com/office/drawing/2014/main" id="{4A6BF593-979F-4AE6-9490-8CE5C113EC08}"/>
                </a:ext>
              </a:extLst>
            </p:cNvPr>
            <p:cNvSpPr txBox="1"/>
            <p:nvPr/>
          </p:nvSpPr>
          <p:spPr>
            <a:xfrm>
              <a:off x="901700" y="7111072"/>
              <a:ext cx="1612900"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a:t>
              </a:r>
              <a:r>
                <a:rPr sz="1250" i="1" spc="-80" dirty="0">
                  <a:latin typeface="Tahoma"/>
                  <a:cs typeface="Tahoma"/>
                </a:rPr>
                <a:t> </a:t>
              </a:r>
              <a:r>
                <a:rPr lang="en-US" sz="1250" i="1" spc="-30" dirty="0">
                  <a:latin typeface="Tahoma"/>
                  <a:cs typeface="Tahoma"/>
                </a:rPr>
                <a:t>4 \ Texture</a:t>
              </a:r>
              <a:endParaRPr sz="1250" dirty="0">
                <a:latin typeface="Tahoma"/>
                <a:cs typeface="Tahoma"/>
              </a:endParaRPr>
            </a:p>
          </p:txBody>
        </p:sp>
        <p:sp>
          <p:nvSpPr>
            <p:cNvPr id="13" name="object 3">
              <a:extLst>
                <a:ext uri="{FF2B5EF4-FFF2-40B4-BE49-F238E27FC236}">
                  <a16:creationId xmlns:a16="http://schemas.microsoft.com/office/drawing/2014/main" id="{BE2EE028-6747-4741-B3C0-35450192BE15}"/>
                </a:ext>
              </a:extLst>
            </p:cNvPr>
            <p:cNvSpPr txBox="1"/>
            <p:nvPr/>
          </p:nvSpPr>
          <p:spPr>
            <a:xfrm>
              <a:off x="8891249" y="7087626"/>
              <a:ext cx="326898" cy="207108"/>
            </a:xfrm>
            <a:prstGeom prst="rect">
              <a:avLst/>
            </a:prstGeom>
          </p:spPr>
          <p:txBody>
            <a:bodyPr vert="horz" wrap="square" lIns="0" tIns="14605" rIns="0" bIns="0" rtlCol="0">
              <a:spAutoFit/>
            </a:bodyPr>
            <a:lstStyle/>
            <a:p>
              <a:pPr marL="12700">
                <a:lnSpc>
                  <a:spcPct val="100000"/>
                </a:lnSpc>
                <a:spcBef>
                  <a:spcPts val="115"/>
                </a:spcBef>
              </a:pPr>
              <a:r>
                <a:rPr lang="en-US" sz="1250" i="1" spc="-30" dirty="0">
                  <a:latin typeface="Tahoma"/>
                  <a:cs typeface="Tahoma"/>
                </a:rPr>
                <a:t>4-5</a:t>
              </a:r>
              <a:endParaRPr sz="1250" dirty="0">
                <a:latin typeface="Tahoma"/>
                <a:cs typeface="Tahoma"/>
              </a:endParaRPr>
            </a:p>
          </p:txBody>
        </p:sp>
        <p:sp>
          <p:nvSpPr>
            <p:cNvPr id="14" name="object 4">
              <a:extLst>
                <a:ext uri="{FF2B5EF4-FFF2-40B4-BE49-F238E27FC236}">
                  <a16:creationId xmlns:a16="http://schemas.microsoft.com/office/drawing/2014/main" id="{D7A02228-30C1-4A37-BDDC-B44823F9973C}"/>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graphicFrame>
        <p:nvGraphicFramePr>
          <p:cNvPr id="15" name="Table 14">
            <a:extLst>
              <a:ext uri="{FF2B5EF4-FFF2-40B4-BE49-F238E27FC236}">
                <a16:creationId xmlns:a16="http://schemas.microsoft.com/office/drawing/2014/main" id="{B0E33C12-30A4-4963-8D0F-15486E1163A6}"/>
              </a:ext>
            </a:extLst>
          </p:cNvPr>
          <p:cNvGraphicFramePr>
            <a:graphicFrameLocks noGrp="1"/>
          </p:cNvGraphicFramePr>
          <p:nvPr>
            <p:extLst>
              <p:ext uri="{D42A27DB-BD31-4B8C-83A1-F6EECF244321}">
                <p14:modId xmlns:p14="http://schemas.microsoft.com/office/powerpoint/2010/main" val="2849117584"/>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784025870"/>
                  </a:ext>
                </a:extLst>
              </a:tr>
            </a:tbl>
          </a:graphicData>
        </a:graphic>
      </p:graphicFrame>
    </p:spTree>
    <p:extLst>
      <p:ext uri="{BB962C8B-B14F-4D97-AF65-F5344CB8AC3E}">
        <p14:creationId xmlns:p14="http://schemas.microsoft.com/office/powerpoint/2010/main" val="1990315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43B564C-B648-46F1-9711-03922D6E004B}"/>
              </a:ext>
            </a:extLst>
          </p:cNvPr>
          <p:cNvSpPr txBox="1"/>
          <p:nvPr/>
        </p:nvSpPr>
        <p:spPr>
          <a:xfrm>
            <a:off x="838200" y="1703657"/>
            <a:ext cx="4191000" cy="4697142"/>
          </a:xfrm>
          <a:prstGeom prst="rect">
            <a:avLst/>
          </a:prstGeom>
          <a:solidFill>
            <a:srgbClr val="38445E">
              <a:alpha val="25000"/>
            </a:srgbClr>
          </a:solidFill>
          <a:ln w="146050" cmpd="tri">
            <a:solidFill>
              <a:schemeClr val="bg1"/>
            </a:solidFill>
          </a:ln>
        </p:spPr>
        <p:txBody>
          <a:bodyPr wrap="square" lIns="182880" rtlCol="0" anchor="ctr">
            <a:noAutofit/>
          </a:bodyPr>
          <a:lstStyle/>
          <a:p>
            <a:pPr marL="285750" indent="-285750" defTabSz="963613">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Random, natural colors and patterns</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No more than three colors</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Highlight or disguise</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Background structure – subdued colors</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Statement structure – Contrasting colors</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Research historic colors used</a:t>
            </a:r>
          </a:p>
        </p:txBody>
      </p:sp>
      <p:sp>
        <p:nvSpPr>
          <p:cNvPr id="12" name="object 2">
            <a:extLst>
              <a:ext uri="{FF2B5EF4-FFF2-40B4-BE49-F238E27FC236}">
                <a16:creationId xmlns:a16="http://schemas.microsoft.com/office/drawing/2014/main" id="{B4872846-9CA6-45E7-A33F-E03D76535628}"/>
              </a:ext>
            </a:extLst>
          </p:cNvPr>
          <p:cNvSpPr txBox="1">
            <a:spLocks/>
          </p:cNvSpPr>
          <p:nvPr/>
        </p:nvSpPr>
        <p:spPr>
          <a:xfrm>
            <a:off x="838200" y="470006"/>
            <a:ext cx="5562600" cy="444394"/>
          </a:xfrm>
          <a:prstGeom prst="rect">
            <a:avLst/>
          </a:prstGeom>
        </p:spPr>
        <p:txBody>
          <a:bodyPr vert="horz" wrap="square" lIns="0" tIns="12700" rIns="0" bIns="0" rtlCol="0" anchor="ctr">
            <a:noAutofit/>
          </a:bodyPr>
          <a:lstStyle>
            <a:lvl1pPr>
              <a:defRPr sz="2000" b="1" i="0">
                <a:solidFill>
                  <a:srgbClr val="7ABAB5"/>
                </a:solidFill>
                <a:latin typeface="Times New Roman"/>
                <a:ea typeface="+mj-ea"/>
                <a:cs typeface="Times New Roman"/>
              </a:defRPr>
            </a:lvl1pPr>
          </a:lstStyle>
          <a:p>
            <a:pPr marL="12700">
              <a:spcBef>
                <a:spcPts val="100"/>
              </a:spcBef>
            </a:pPr>
            <a:r>
              <a:rPr lang="en-US" sz="2400" kern="0" dirty="0">
                <a:solidFill>
                  <a:schemeClr val="tx1"/>
                </a:solidFill>
                <a:latin typeface="Tahoma" panose="020B0604030504040204" pitchFamily="34" charset="0"/>
                <a:ea typeface="Tahoma" panose="020B0604030504040204" pitchFamily="34" charset="0"/>
                <a:cs typeface="Tahoma" panose="020B0604030504040204" pitchFamily="34" charset="0"/>
              </a:rPr>
              <a:t>COLOR</a:t>
            </a:r>
            <a:endParaRPr lang="en-US" kern="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nvGrpSpPr>
          <p:cNvPr id="4" name="Group 3">
            <a:extLst>
              <a:ext uri="{FF2B5EF4-FFF2-40B4-BE49-F238E27FC236}">
                <a16:creationId xmlns:a16="http://schemas.microsoft.com/office/drawing/2014/main" id="{2E21AEEC-4CF5-4CAE-B896-FCD1010B8DA8}"/>
              </a:ext>
            </a:extLst>
          </p:cNvPr>
          <p:cNvGrpSpPr/>
          <p:nvPr/>
        </p:nvGrpSpPr>
        <p:grpSpPr>
          <a:xfrm>
            <a:off x="5200514" y="1703657"/>
            <a:ext cx="3959488" cy="2882793"/>
            <a:chOff x="5260712" y="3124382"/>
            <a:chExt cx="3959488" cy="2882793"/>
          </a:xfrm>
        </p:grpSpPr>
        <p:pic>
          <p:nvPicPr>
            <p:cNvPr id="7" name="Picture 6">
              <a:extLst>
                <a:ext uri="{FF2B5EF4-FFF2-40B4-BE49-F238E27FC236}">
                  <a16:creationId xmlns:a16="http://schemas.microsoft.com/office/drawing/2014/main" id="{DCFDAE99-59EA-4B77-B63B-BA76329DE4B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287852" y="3124382"/>
              <a:ext cx="3932348" cy="2882793"/>
            </a:xfrm>
            <a:prstGeom prst="rect">
              <a:avLst/>
            </a:prstGeom>
            <a:ln>
              <a:solidFill>
                <a:schemeClr val="tx1"/>
              </a:solidFill>
            </a:ln>
          </p:spPr>
        </p:pic>
        <p:sp>
          <p:nvSpPr>
            <p:cNvPr id="2" name="TextBox 1">
              <a:extLst>
                <a:ext uri="{FF2B5EF4-FFF2-40B4-BE49-F238E27FC236}">
                  <a16:creationId xmlns:a16="http://schemas.microsoft.com/office/drawing/2014/main" id="{A9C9DDC5-DA14-48F4-BCE4-AA3F62472EA1}"/>
                </a:ext>
              </a:extLst>
            </p:cNvPr>
            <p:cNvSpPr txBox="1"/>
            <p:nvPr/>
          </p:nvSpPr>
          <p:spPr>
            <a:xfrm>
              <a:off x="5260712" y="5687925"/>
              <a:ext cx="1672253" cy="276999"/>
            </a:xfrm>
            <a:prstGeom prst="rect">
              <a:avLst/>
            </a:prstGeom>
            <a:noFill/>
          </p:spPr>
          <p:txBody>
            <a:bodyPr wrap="none" rtlCol="0">
              <a:spAutoFit/>
            </a:bodyPr>
            <a:lstStyle/>
            <a:p>
              <a:r>
                <a:rPr lang="en-US" sz="1200" dirty="0">
                  <a:solidFill>
                    <a:schemeClr val="bg1"/>
                  </a:solidFill>
                  <a:highlight>
                    <a:srgbClr val="808080"/>
                  </a:highlight>
                  <a:latin typeface="Times New Roman" panose="02020603050405020304" pitchFamily="18" charset="0"/>
                  <a:cs typeface="Times New Roman" panose="02020603050405020304" pitchFamily="18" charset="0"/>
                </a:rPr>
                <a:t>(Courtesy of PennDOT)</a:t>
              </a:r>
            </a:p>
          </p:txBody>
        </p:sp>
      </p:grpSp>
      <p:graphicFrame>
        <p:nvGraphicFramePr>
          <p:cNvPr id="13" name="Table 12">
            <a:extLst>
              <a:ext uri="{FF2B5EF4-FFF2-40B4-BE49-F238E27FC236}">
                <a16:creationId xmlns:a16="http://schemas.microsoft.com/office/drawing/2014/main" id="{546EAA12-A359-4F79-9636-FB3A1713FD50}"/>
              </a:ext>
            </a:extLst>
          </p:cNvPr>
          <p:cNvGraphicFramePr>
            <a:graphicFrameLocks noGrp="1"/>
          </p:cNvGraphicFramePr>
          <p:nvPr>
            <p:extLst>
              <p:ext uri="{D42A27DB-BD31-4B8C-83A1-F6EECF244321}">
                <p14:modId xmlns:p14="http://schemas.microsoft.com/office/powerpoint/2010/main" val="624175253"/>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784025870"/>
                  </a:ext>
                </a:extLst>
              </a:tr>
            </a:tbl>
          </a:graphicData>
        </a:graphic>
      </p:graphicFrame>
      <p:grpSp>
        <p:nvGrpSpPr>
          <p:cNvPr id="17" name="Group 16">
            <a:extLst>
              <a:ext uri="{FF2B5EF4-FFF2-40B4-BE49-F238E27FC236}">
                <a16:creationId xmlns:a16="http://schemas.microsoft.com/office/drawing/2014/main" id="{0D11B29D-AFF1-4202-AAD7-FB6B7984A383}"/>
              </a:ext>
            </a:extLst>
          </p:cNvPr>
          <p:cNvGrpSpPr/>
          <p:nvPr/>
        </p:nvGrpSpPr>
        <p:grpSpPr>
          <a:xfrm>
            <a:off x="892809" y="7436776"/>
            <a:ext cx="8272781" cy="212073"/>
            <a:chOff x="896111" y="7106107"/>
            <a:chExt cx="8272781" cy="212073"/>
          </a:xfrm>
        </p:grpSpPr>
        <p:sp>
          <p:nvSpPr>
            <p:cNvPr id="18" name="object 2">
              <a:extLst>
                <a:ext uri="{FF2B5EF4-FFF2-40B4-BE49-F238E27FC236}">
                  <a16:creationId xmlns:a16="http://schemas.microsoft.com/office/drawing/2014/main" id="{5C4987A6-527E-4E65-8CA2-B534723FC1F2}"/>
                </a:ext>
              </a:extLst>
            </p:cNvPr>
            <p:cNvSpPr txBox="1"/>
            <p:nvPr/>
          </p:nvSpPr>
          <p:spPr>
            <a:xfrm>
              <a:off x="901700" y="7111072"/>
              <a:ext cx="320802"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4</a:t>
              </a:r>
              <a:r>
                <a:rPr sz="1250" i="1" spc="-25" dirty="0">
                  <a:latin typeface="Tahoma"/>
                  <a:cs typeface="Tahoma"/>
                </a:rPr>
                <a:t>-</a:t>
              </a:r>
              <a:r>
                <a:rPr lang="en-US" sz="1250" i="1" spc="-30" dirty="0">
                  <a:latin typeface="Tahoma"/>
                  <a:cs typeface="Tahoma"/>
                </a:rPr>
                <a:t>6</a:t>
              </a:r>
              <a:endParaRPr sz="1250" dirty="0">
                <a:latin typeface="Tahoma"/>
                <a:cs typeface="Tahoma"/>
              </a:endParaRPr>
            </a:p>
          </p:txBody>
        </p:sp>
        <p:sp>
          <p:nvSpPr>
            <p:cNvPr id="19" name="object 3">
              <a:extLst>
                <a:ext uri="{FF2B5EF4-FFF2-40B4-BE49-F238E27FC236}">
                  <a16:creationId xmlns:a16="http://schemas.microsoft.com/office/drawing/2014/main" id="{EF15FBF0-9876-46CF-97E0-D32B94AB4CF9}"/>
                </a:ext>
              </a:extLst>
            </p:cNvPr>
            <p:cNvSpPr txBox="1"/>
            <p:nvPr/>
          </p:nvSpPr>
          <p:spPr>
            <a:xfrm>
              <a:off x="7772400" y="7111073"/>
              <a:ext cx="1396492" cy="207047"/>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 4 </a:t>
              </a:r>
              <a:r>
                <a:rPr sz="1250" i="1" spc="-20" dirty="0">
                  <a:latin typeface="Tahoma"/>
                  <a:cs typeface="Tahoma"/>
                </a:rPr>
                <a:t>\</a:t>
              </a:r>
              <a:r>
                <a:rPr sz="1250" i="1" spc="-60" dirty="0">
                  <a:latin typeface="Tahoma"/>
                  <a:cs typeface="Tahoma"/>
                </a:rPr>
                <a:t> </a:t>
              </a:r>
              <a:r>
                <a:rPr lang="en-US" sz="1250" i="1" spc="-30" dirty="0">
                  <a:latin typeface="Tahoma"/>
                  <a:cs typeface="Tahoma"/>
                </a:rPr>
                <a:t>Color</a:t>
              </a:r>
              <a:endParaRPr sz="1250" dirty="0">
                <a:latin typeface="Tahoma"/>
                <a:cs typeface="Tahoma"/>
              </a:endParaRPr>
            </a:p>
          </p:txBody>
        </p:sp>
        <p:sp>
          <p:nvSpPr>
            <p:cNvPr id="20" name="object 4">
              <a:extLst>
                <a:ext uri="{FF2B5EF4-FFF2-40B4-BE49-F238E27FC236}">
                  <a16:creationId xmlns:a16="http://schemas.microsoft.com/office/drawing/2014/main" id="{0886AA83-AB9D-45F0-BC92-467A424B4705}"/>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9509411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B4872846-9CA6-45E7-A33F-E03D76535628}"/>
              </a:ext>
            </a:extLst>
          </p:cNvPr>
          <p:cNvSpPr txBox="1">
            <a:spLocks/>
          </p:cNvSpPr>
          <p:nvPr/>
        </p:nvSpPr>
        <p:spPr>
          <a:xfrm>
            <a:off x="838200" y="470006"/>
            <a:ext cx="5562600" cy="444394"/>
          </a:xfrm>
          <a:prstGeom prst="rect">
            <a:avLst/>
          </a:prstGeom>
        </p:spPr>
        <p:txBody>
          <a:bodyPr vert="horz" wrap="square" lIns="0" tIns="12700" rIns="0" bIns="0" rtlCol="0" anchor="ctr">
            <a:noAutofit/>
          </a:bodyPr>
          <a:lstStyle>
            <a:lvl1pPr>
              <a:defRPr sz="2000" b="1" i="0">
                <a:solidFill>
                  <a:srgbClr val="7ABAB5"/>
                </a:solidFill>
                <a:latin typeface="Times New Roman"/>
                <a:ea typeface="+mj-ea"/>
                <a:cs typeface="Times New Roman"/>
              </a:defRPr>
            </a:lvl1pPr>
          </a:lstStyle>
          <a:p>
            <a:pPr marL="12700">
              <a:spcBef>
                <a:spcPts val="100"/>
              </a:spcBef>
            </a:pPr>
            <a:r>
              <a:rPr lang="en-US" sz="2400" kern="0" dirty="0">
                <a:solidFill>
                  <a:schemeClr val="tx1"/>
                </a:solidFill>
                <a:latin typeface="Tahoma" panose="020B0604030504040204" pitchFamily="34" charset="0"/>
                <a:ea typeface="Tahoma" panose="020B0604030504040204" pitchFamily="34" charset="0"/>
                <a:cs typeface="Tahoma" panose="020B0604030504040204" pitchFamily="34" charset="0"/>
              </a:rPr>
              <a:t>COLOR</a:t>
            </a:r>
            <a:endParaRPr lang="en-US" kern="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C8862EF0-5456-446D-A671-421741C001E4}"/>
              </a:ext>
            </a:extLst>
          </p:cNvPr>
          <p:cNvSpPr txBox="1"/>
          <p:nvPr/>
        </p:nvSpPr>
        <p:spPr>
          <a:xfrm>
            <a:off x="848665" y="5210974"/>
            <a:ext cx="8336365" cy="923330"/>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Research into the historic paint colors of bridges prior to replacement will likely reveal compatible color choices for the replacement bridge. Metal truss bridges are likely candidates for color application. (Images: courtesy of VDOT).</a:t>
            </a:r>
          </a:p>
        </p:txBody>
      </p:sp>
      <p:graphicFrame>
        <p:nvGraphicFramePr>
          <p:cNvPr id="10" name="Table 9">
            <a:extLst>
              <a:ext uri="{FF2B5EF4-FFF2-40B4-BE49-F238E27FC236}">
                <a16:creationId xmlns:a16="http://schemas.microsoft.com/office/drawing/2014/main" id="{5089AD4C-502B-4963-994E-1FD563B72A63}"/>
              </a:ext>
            </a:extLst>
          </p:cNvPr>
          <p:cNvGraphicFramePr>
            <a:graphicFrameLocks noGrp="1"/>
          </p:cNvGraphicFramePr>
          <p:nvPr>
            <p:extLst>
              <p:ext uri="{D42A27DB-BD31-4B8C-83A1-F6EECF244321}">
                <p14:modId xmlns:p14="http://schemas.microsoft.com/office/powerpoint/2010/main" val="2849117584"/>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784025870"/>
                  </a:ext>
                </a:extLst>
              </a:tr>
            </a:tbl>
          </a:graphicData>
        </a:graphic>
      </p:graphicFrame>
      <p:grpSp>
        <p:nvGrpSpPr>
          <p:cNvPr id="11" name="Group 10">
            <a:extLst>
              <a:ext uri="{FF2B5EF4-FFF2-40B4-BE49-F238E27FC236}">
                <a16:creationId xmlns:a16="http://schemas.microsoft.com/office/drawing/2014/main" id="{E86292AD-2389-430D-9387-086AA0948D32}"/>
              </a:ext>
            </a:extLst>
          </p:cNvPr>
          <p:cNvGrpSpPr/>
          <p:nvPr/>
        </p:nvGrpSpPr>
        <p:grpSpPr>
          <a:xfrm>
            <a:off x="892302" y="7449119"/>
            <a:ext cx="8322036" cy="230554"/>
            <a:chOff x="896111" y="7087626"/>
            <a:chExt cx="8322036" cy="230554"/>
          </a:xfrm>
        </p:grpSpPr>
        <p:sp>
          <p:nvSpPr>
            <p:cNvPr id="15" name="object 2">
              <a:extLst>
                <a:ext uri="{FF2B5EF4-FFF2-40B4-BE49-F238E27FC236}">
                  <a16:creationId xmlns:a16="http://schemas.microsoft.com/office/drawing/2014/main" id="{2D634ADC-26A5-42F1-9665-1B953FCCC2B1}"/>
                </a:ext>
              </a:extLst>
            </p:cNvPr>
            <p:cNvSpPr txBox="1"/>
            <p:nvPr/>
          </p:nvSpPr>
          <p:spPr>
            <a:xfrm>
              <a:off x="901700" y="7111072"/>
              <a:ext cx="1612900"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a:t>
              </a:r>
              <a:r>
                <a:rPr sz="1250" i="1" spc="-80" dirty="0">
                  <a:latin typeface="Tahoma"/>
                  <a:cs typeface="Tahoma"/>
                </a:rPr>
                <a:t> </a:t>
              </a:r>
              <a:r>
                <a:rPr lang="en-US" sz="1250" i="1" spc="-30" dirty="0">
                  <a:latin typeface="Tahoma"/>
                  <a:cs typeface="Tahoma"/>
                </a:rPr>
                <a:t>4 \ Color</a:t>
              </a:r>
              <a:endParaRPr sz="1250" dirty="0">
                <a:latin typeface="Tahoma"/>
                <a:cs typeface="Tahoma"/>
              </a:endParaRPr>
            </a:p>
          </p:txBody>
        </p:sp>
        <p:sp>
          <p:nvSpPr>
            <p:cNvPr id="16" name="object 3">
              <a:extLst>
                <a:ext uri="{FF2B5EF4-FFF2-40B4-BE49-F238E27FC236}">
                  <a16:creationId xmlns:a16="http://schemas.microsoft.com/office/drawing/2014/main" id="{DDD442F7-8BC9-4826-A96E-AEA1A8800DC3}"/>
                </a:ext>
              </a:extLst>
            </p:cNvPr>
            <p:cNvSpPr txBox="1"/>
            <p:nvPr/>
          </p:nvSpPr>
          <p:spPr>
            <a:xfrm>
              <a:off x="8891249" y="7087626"/>
              <a:ext cx="326898" cy="207108"/>
            </a:xfrm>
            <a:prstGeom prst="rect">
              <a:avLst/>
            </a:prstGeom>
          </p:spPr>
          <p:txBody>
            <a:bodyPr vert="horz" wrap="square" lIns="0" tIns="14605" rIns="0" bIns="0" rtlCol="0">
              <a:spAutoFit/>
            </a:bodyPr>
            <a:lstStyle/>
            <a:p>
              <a:pPr marL="12700">
                <a:lnSpc>
                  <a:spcPct val="100000"/>
                </a:lnSpc>
                <a:spcBef>
                  <a:spcPts val="115"/>
                </a:spcBef>
              </a:pPr>
              <a:r>
                <a:rPr lang="en-US" sz="1250" i="1" spc="-30" dirty="0">
                  <a:latin typeface="Tahoma"/>
                  <a:cs typeface="Tahoma"/>
                </a:rPr>
                <a:t>4-7</a:t>
              </a:r>
              <a:endParaRPr sz="1250" dirty="0">
                <a:latin typeface="Tahoma"/>
                <a:cs typeface="Tahoma"/>
              </a:endParaRPr>
            </a:p>
          </p:txBody>
        </p:sp>
        <p:sp>
          <p:nvSpPr>
            <p:cNvPr id="19" name="object 4">
              <a:extLst>
                <a:ext uri="{FF2B5EF4-FFF2-40B4-BE49-F238E27FC236}">
                  <a16:creationId xmlns:a16="http://schemas.microsoft.com/office/drawing/2014/main" id="{7BFA1501-7CB4-416E-B20D-FF6A882D03C0}"/>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pic>
        <p:nvPicPr>
          <p:cNvPr id="6" name="Picture 5">
            <a:extLst>
              <a:ext uri="{FF2B5EF4-FFF2-40B4-BE49-F238E27FC236}">
                <a16:creationId xmlns:a16="http://schemas.microsoft.com/office/drawing/2014/main" id="{0E558C17-6CD5-4380-8A1E-88B6F5BC10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9062"/>
          <a:stretch/>
        </p:blipFill>
        <p:spPr>
          <a:xfrm>
            <a:off x="5263701" y="2247695"/>
            <a:ext cx="3932349" cy="2882792"/>
          </a:xfrm>
          <a:prstGeom prst="rect">
            <a:avLst/>
          </a:prstGeom>
          <a:ln>
            <a:solidFill>
              <a:schemeClr val="tx1"/>
            </a:solidFill>
          </a:ln>
        </p:spPr>
      </p:pic>
      <p:pic>
        <p:nvPicPr>
          <p:cNvPr id="8" name="Picture 7">
            <a:extLst>
              <a:ext uri="{FF2B5EF4-FFF2-40B4-BE49-F238E27FC236}">
                <a16:creationId xmlns:a16="http://schemas.microsoft.com/office/drawing/2014/main" id="{947224D5-AB16-47EA-AF68-A1D409C6BA28}"/>
              </a:ext>
            </a:extLst>
          </p:cNvPr>
          <p:cNvPicPr>
            <a:picLocks noChangeAspect="1"/>
          </p:cNvPicPr>
          <p:nvPr/>
        </p:nvPicPr>
        <p:blipFill rotWithShape="1">
          <a:blip r:embed="rId4">
            <a:extLst>
              <a:ext uri="{28A0092B-C50C-407E-A947-70E740481C1C}">
                <a14:useLocalDpi xmlns:a14="http://schemas.microsoft.com/office/drawing/2010/main" val="0"/>
              </a:ext>
            </a:extLst>
          </a:blip>
          <a:srcRect l="8977" r="4062" b="15000"/>
          <a:stretch/>
        </p:blipFill>
        <p:spPr>
          <a:xfrm>
            <a:off x="866953" y="2247695"/>
            <a:ext cx="3932349" cy="2882792"/>
          </a:xfrm>
          <a:prstGeom prst="rect">
            <a:avLst/>
          </a:prstGeom>
          <a:ln>
            <a:solidFill>
              <a:schemeClr val="tx1"/>
            </a:solidFill>
          </a:ln>
        </p:spPr>
      </p:pic>
    </p:spTree>
    <p:extLst>
      <p:ext uri="{BB962C8B-B14F-4D97-AF65-F5344CB8AC3E}">
        <p14:creationId xmlns:p14="http://schemas.microsoft.com/office/powerpoint/2010/main" val="2780188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4BA3EB-9C70-48A5-9F7B-C712B49DC48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20" y="10"/>
            <a:ext cx="10058380" cy="7772390"/>
          </a:xfrm>
          <a:prstGeom prst="rect">
            <a:avLst/>
          </a:prstGeom>
        </p:spPr>
      </p:pic>
      <p:grpSp>
        <p:nvGrpSpPr>
          <p:cNvPr id="9" name="Group 8">
            <a:extLst>
              <a:ext uri="{FF2B5EF4-FFF2-40B4-BE49-F238E27FC236}">
                <a16:creationId xmlns:a16="http://schemas.microsoft.com/office/drawing/2014/main" id="{75BFD5F7-6323-4EC7-99F5-C4F85A2E4A2F}"/>
              </a:ext>
            </a:extLst>
          </p:cNvPr>
          <p:cNvGrpSpPr/>
          <p:nvPr/>
        </p:nvGrpSpPr>
        <p:grpSpPr>
          <a:xfrm>
            <a:off x="381000" y="555132"/>
            <a:ext cx="3327107" cy="6662136"/>
            <a:chOff x="4064293" y="384634"/>
            <a:chExt cx="3327107" cy="6662136"/>
          </a:xfrm>
        </p:grpSpPr>
        <p:sp>
          <p:nvSpPr>
            <p:cNvPr id="10" name="Rectangle 9">
              <a:extLst>
                <a:ext uri="{FF2B5EF4-FFF2-40B4-BE49-F238E27FC236}">
                  <a16:creationId xmlns:a16="http://schemas.microsoft.com/office/drawing/2014/main" id="{EF79DAE1-B05B-4A28-B9C4-7FB7A445C99A}"/>
                </a:ext>
              </a:extLst>
            </p:cNvPr>
            <p:cNvSpPr/>
            <p:nvPr/>
          </p:nvSpPr>
          <p:spPr>
            <a:xfrm>
              <a:off x="4064293" y="384634"/>
              <a:ext cx="3327107" cy="6662136"/>
            </a:xfrm>
            <a:prstGeom prst="rect">
              <a:avLst/>
            </a:prstGeom>
            <a:solidFill>
              <a:schemeClr val="bg1">
                <a:alpha val="89000"/>
              </a:schemeClr>
            </a:solidFill>
            <a:ln w="146050" cap="rnd" cmpd="tri">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178E641-CE7D-476C-A6B1-50B77A2637F3}"/>
                </a:ext>
              </a:extLst>
            </p:cNvPr>
            <p:cNvSpPr>
              <a:spLocks noChangeArrowheads="1"/>
            </p:cNvSpPr>
            <p:nvPr/>
          </p:nvSpPr>
          <p:spPr bwMode="auto">
            <a:xfrm>
              <a:off x="4174855" y="2433681"/>
              <a:ext cx="3105982" cy="427607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Autofit/>
            </a:bodyPr>
            <a:lstStyle/>
            <a:p>
              <a:pPr marL="228600" marR="0" lvl="0" indent="-228600" fontAlgn="base">
                <a:spcBef>
                  <a:spcPct val="0"/>
                </a:spcBef>
                <a:spcAft>
                  <a:spcPts val="1200"/>
                </a:spcAft>
                <a:buClrTx/>
                <a:buSzTx/>
                <a:buFont typeface="Arial" panose="020B0604020202020204" pitchFamily="34" charset="0"/>
                <a:buChar char="•"/>
                <a:tabLst/>
              </a:pPr>
              <a:r>
                <a:rPr lang="en-US" altLang="en-US" sz="2000" dirty="0">
                  <a:latin typeface="Times New Roman" panose="02020603050405020304" pitchFamily="18" charset="0"/>
                  <a:cs typeface="Times New Roman" panose="02020603050405020304" pitchFamily="18" charset="0"/>
                </a:rPr>
                <a:t>Chapter 1:</a:t>
              </a:r>
              <a:br>
                <a:rPr lang="en-US" altLang="en-US" sz="2000" dirty="0">
                  <a:latin typeface="Times New Roman" panose="02020603050405020304" pitchFamily="18" charset="0"/>
                  <a:cs typeface="Times New Roman" panose="02020603050405020304" pitchFamily="18" charset="0"/>
                </a:rPr>
              </a:br>
              <a:r>
                <a:rPr lang="en-US" altLang="en-US" sz="2000" dirty="0">
                  <a:latin typeface="Times New Roman" panose="02020603050405020304" pitchFamily="18" charset="0"/>
                  <a:cs typeface="Times New Roman" panose="02020603050405020304" pitchFamily="18" charset="0"/>
                </a:rPr>
                <a:t>Introduction</a:t>
              </a:r>
            </a:p>
            <a:p>
              <a:pPr marL="228600" marR="0" lvl="0" indent="-228600" fontAlgn="base">
                <a:spcBef>
                  <a:spcPct val="0"/>
                </a:spcBef>
                <a:spcAft>
                  <a:spcPts val="1200"/>
                </a:spcAft>
                <a:buClrTx/>
                <a:buSzTx/>
                <a:buFont typeface="Arial" panose="020B0604020202020204" pitchFamily="34" charset="0"/>
                <a:buChar char="•"/>
                <a:tabLst/>
              </a:pPr>
              <a:r>
                <a:rPr kumimoji="0" lang="en-US" altLang="en-US" sz="2000" b="0" i="0" strike="noStrike" cap="none" normalizeH="0" baseline="0" dirty="0">
                  <a:ln>
                    <a:noFill/>
                  </a:ln>
                  <a:effectLst/>
                  <a:latin typeface="Times New Roman" panose="02020603050405020304" pitchFamily="18" charset="0"/>
                  <a:cs typeface="Times New Roman" panose="02020603050405020304" pitchFamily="18" charset="0"/>
                </a:rPr>
                <a:t>Chapter 2: </a:t>
              </a:r>
              <a:br>
                <a:rPr kumimoji="0" lang="en-US" altLang="en-US" sz="2000" b="0" i="0" strike="noStrike" cap="none" normalizeH="0" baseline="0" dirty="0">
                  <a:ln>
                    <a:noFill/>
                  </a:ln>
                  <a:effectLst/>
                  <a:latin typeface="Times New Roman" panose="02020603050405020304" pitchFamily="18" charset="0"/>
                  <a:cs typeface="Times New Roman" panose="02020603050405020304" pitchFamily="18" charset="0"/>
                </a:rPr>
              </a:br>
              <a:r>
                <a:rPr kumimoji="0" lang="en-US" altLang="en-US" sz="2000" b="0" i="0" strike="noStrike" cap="none" normalizeH="0" baseline="0" dirty="0">
                  <a:ln>
                    <a:noFill/>
                  </a:ln>
                  <a:effectLst/>
                  <a:latin typeface="Times New Roman" panose="02020603050405020304" pitchFamily="18" charset="0"/>
                  <a:cs typeface="Times New Roman" panose="02020603050405020304" pitchFamily="18" charset="0"/>
                </a:rPr>
                <a:t>Guided Questions</a:t>
              </a:r>
            </a:p>
            <a:p>
              <a:pPr marL="228600" marR="0" lvl="0" indent="-228600" fontAlgn="base">
                <a:spcBef>
                  <a:spcPct val="0"/>
                </a:spcBef>
                <a:spcAft>
                  <a:spcPts val="1200"/>
                </a:spcAft>
                <a:buClrTx/>
                <a:buSzTx/>
                <a:buFont typeface="Arial" panose="020B0604020202020204" pitchFamily="34" charset="0"/>
                <a:buChar char="•"/>
                <a:tabLst/>
              </a:pPr>
              <a:r>
                <a:rPr lang="en-US" altLang="en-US" sz="2000" dirty="0">
                  <a:latin typeface="Times New Roman" panose="02020603050405020304" pitchFamily="18" charset="0"/>
                  <a:cs typeface="Times New Roman" panose="02020603050405020304" pitchFamily="18" charset="0"/>
                </a:rPr>
                <a:t>Chapter 3: </a:t>
              </a:r>
              <a:br>
                <a:rPr lang="en-US" altLang="en-US" sz="2000" dirty="0">
                  <a:latin typeface="Times New Roman" panose="02020603050405020304" pitchFamily="18" charset="0"/>
                  <a:cs typeface="Times New Roman" panose="02020603050405020304" pitchFamily="18" charset="0"/>
                </a:rPr>
              </a:br>
              <a:r>
                <a:rPr lang="en-US" altLang="en-US" sz="2000" dirty="0">
                  <a:latin typeface="Times New Roman" panose="02020603050405020304" pitchFamily="18" charset="0"/>
                  <a:cs typeface="Times New Roman" panose="02020603050405020304" pitchFamily="18" charset="0"/>
                </a:rPr>
                <a:t>Guiding Principles</a:t>
              </a:r>
            </a:p>
            <a:p>
              <a:pPr marL="228600" marR="0" lvl="0" indent="-228600" fontAlgn="base">
                <a:spcBef>
                  <a:spcPct val="0"/>
                </a:spcBef>
                <a:spcAft>
                  <a:spcPts val="1200"/>
                </a:spcAft>
                <a:buClrTx/>
                <a:buSzTx/>
                <a:buFont typeface="Arial" panose="020B0604020202020204" pitchFamily="34" charset="0"/>
                <a:buChar char="•"/>
                <a:tabLst/>
              </a:pPr>
              <a:r>
                <a:rPr kumimoji="0" lang="en-US" altLang="en-US" sz="2000" b="0" i="0" strike="noStrike" cap="none" normalizeH="0" baseline="0" dirty="0">
                  <a:ln>
                    <a:noFill/>
                  </a:ln>
                  <a:effectLst/>
                  <a:latin typeface="Times New Roman" panose="02020603050405020304" pitchFamily="18" charset="0"/>
                  <a:cs typeface="Times New Roman" panose="02020603050405020304" pitchFamily="18" charset="0"/>
                </a:rPr>
                <a:t>Chapter 4: </a:t>
              </a:r>
              <a:br>
                <a:rPr kumimoji="0" lang="en-US" altLang="en-US" sz="2000" b="0" i="0" strike="noStrike" cap="none" normalizeH="0" baseline="0" dirty="0">
                  <a:ln>
                    <a:noFill/>
                  </a:ln>
                  <a:effectLst/>
                  <a:latin typeface="Times New Roman" panose="02020603050405020304" pitchFamily="18" charset="0"/>
                  <a:cs typeface="Times New Roman" panose="02020603050405020304" pitchFamily="18" charset="0"/>
                </a:rPr>
              </a:br>
              <a:r>
                <a:rPr kumimoji="0" lang="en-US" altLang="en-US" sz="2000" b="0" i="0" strike="noStrike" cap="none" normalizeH="0" baseline="0" dirty="0">
                  <a:ln>
                    <a:noFill/>
                  </a:ln>
                  <a:effectLst/>
                  <a:latin typeface="Times New Roman" panose="02020603050405020304" pitchFamily="18" charset="0"/>
                  <a:cs typeface="Times New Roman" panose="02020603050405020304" pitchFamily="18" charset="0"/>
                </a:rPr>
                <a:t>Design Features</a:t>
              </a:r>
            </a:p>
            <a:p>
              <a:pPr marL="228600" marR="0" lvl="0" indent="-228600" fontAlgn="base">
                <a:spcBef>
                  <a:spcPct val="0"/>
                </a:spcBef>
                <a:spcAft>
                  <a:spcPts val="1200"/>
                </a:spcAft>
                <a:buClrTx/>
                <a:buSzTx/>
                <a:buFont typeface="Arial" panose="020B0604020202020204" pitchFamily="34" charset="0"/>
                <a:buChar char="•"/>
                <a:tabLst/>
              </a:pPr>
              <a:r>
                <a:rPr lang="en-US" altLang="en-US" sz="2000" dirty="0">
                  <a:latin typeface="Times New Roman" panose="02020603050405020304" pitchFamily="18" charset="0"/>
                  <a:cs typeface="Times New Roman" panose="02020603050405020304" pitchFamily="18" charset="0"/>
                </a:rPr>
                <a:t>References and Additional Resources</a:t>
              </a:r>
              <a:endParaRPr kumimoji="0" lang="en-US" altLang="en-US" sz="2000" b="0" i="0" strike="noStrike" cap="none" normalizeH="0" baseline="0" dirty="0">
                <a:ln>
                  <a:noFill/>
                </a:ln>
                <a:effectLst/>
                <a:latin typeface="Times New Roman" panose="02020603050405020304" pitchFamily="18" charset="0"/>
                <a:cs typeface="Times New Roman" panose="02020603050405020304" pitchFamily="18" charset="0"/>
              </a:endParaRPr>
            </a:p>
          </p:txBody>
        </p:sp>
        <p:sp>
          <p:nvSpPr>
            <p:cNvPr id="12" name="object 5">
              <a:extLst>
                <a:ext uri="{FF2B5EF4-FFF2-40B4-BE49-F238E27FC236}">
                  <a16:creationId xmlns:a16="http://schemas.microsoft.com/office/drawing/2014/main" id="{D26A45CC-5E85-4687-93FD-38CA2B999100}"/>
                </a:ext>
              </a:extLst>
            </p:cNvPr>
            <p:cNvSpPr txBox="1">
              <a:spLocks/>
            </p:cNvSpPr>
            <p:nvPr/>
          </p:nvSpPr>
          <p:spPr>
            <a:xfrm>
              <a:off x="4281062" y="725631"/>
              <a:ext cx="3101373" cy="1524305"/>
            </a:xfrm>
            <a:prstGeom prst="rect">
              <a:avLst/>
            </a:prstGeom>
          </p:spPr>
          <p:txBody>
            <a:bodyPr vert="horz" wrap="square" lIns="91440" tIns="45720" rIns="91440" bIns="45720" rtlCol="0" anchor="ctr">
              <a:normAutofit/>
            </a:bodyPr>
            <a:lstStyle>
              <a:lvl1pPr>
                <a:defRPr sz="2000" b="1" i="0">
                  <a:solidFill>
                    <a:srgbClr val="7ABAB5"/>
                  </a:solidFill>
                  <a:latin typeface="Times New Roman"/>
                  <a:ea typeface="+mj-ea"/>
                  <a:cs typeface="Times New Roman"/>
                </a:defRPr>
              </a:lvl1pPr>
            </a:lstStyle>
            <a:p>
              <a:pPr marL="12700" algn="l" rtl="0">
                <a:lnSpc>
                  <a:spcPct val="90000"/>
                </a:lnSpc>
                <a:spcBef>
                  <a:spcPct val="0"/>
                </a:spcBef>
              </a:pPr>
              <a:r>
                <a:rPr lang="en-US" sz="2400" kern="1200" dirty="0">
                  <a:solidFill>
                    <a:schemeClr val="tx1"/>
                  </a:solidFill>
                  <a:latin typeface="Tahoma" panose="020B0604030504040204" pitchFamily="34" charset="0"/>
                  <a:ea typeface="Tahoma" panose="020B0604030504040204" pitchFamily="34" charset="0"/>
                  <a:cs typeface="Tahoma" panose="020B0604030504040204" pitchFamily="34" charset="0"/>
                </a:rPr>
                <a:t>TABLE OF CONTENTS</a:t>
              </a:r>
            </a:p>
          </p:txBody>
        </p:sp>
      </p:grpSp>
    </p:spTree>
    <p:extLst>
      <p:ext uri="{BB962C8B-B14F-4D97-AF65-F5344CB8AC3E}">
        <p14:creationId xmlns:p14="http://schemas.microsoft.com/office/powerpoint/2010/main" val="7746055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C108658-D60F-4C7D-ADAD-9A12CA380C42}"/>
              </a:ext>
            </a:extLst>
          </p:cNvPr>
          <p:cNvSpPr txBox="1"/>
          <p:nvPr/>
        </p:nvSpPr>
        <p:spPr>
          <a:xfrm>
            <a:off x="842271" y="1386017"/>
            <a:ext cx="3962400" cy="4252780"/>
          </a:xfrm>
          <a:prstGeom prst="rect">
            <a:avLst/>
          </a:prstGeom>
          <a:solidFill>
            <a:srgbClr val="38445E">
              <a:alpha val="25000"/>
            </a:srgbClr>
          </a:solidFill>
          <a:ln w="146050" cmpd="tri">
            <a:solidFill>
              <a:schemeClr val="bg1"/>
            </a:solidFill>
          </a:ln>
        </p:spPr>
        <p:txBody>
          <a:bodyPr wrap="square" lIns="182880" rtlCol="0" anchor="ctr">
            <a:no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Harmony with setting</a:t>
            </a: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Maintain vertical profile</a:t>
            </a: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Maintain masonry characteristics in stone size, and mortar width</a:t>
            </a: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Addition of lanes will change scale</a:t>
            </a: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Design to narrowest possible width</a:t>
            </a:r>
          </a:p>
        </p:txBody>
      </p:sp>
      <p:sp>
        <p:nvSpPr>
          <p:cNvPr id="11" name="object 2">
            <a:extLst>
              <a:ext uri="{FF2B5EF4-FFF2-40B4-BE49-F238E27FC236}">
                <a16:creationId xmlns:a16="http://schemas.microsoft.com/office/drawing/2014/main" id="{A09AEBDD-3FA0-4DEF-9759-AF820286A307}"/>
              </a:ext>
            </a:extLst>
          </p:cNvPr>
          <p:cNvSpPr txBox="1">
            <a:spLocks/>
          </p:cNvSpPr>
          <p:nvPr/>
        </p:nvSpPr>
        <p:spPr>
          <a:xfrm>
            <a:off x="838200" y="470006"/>
            <a:ext cx="5562600" cy="444394"/>
          </a:xfrm>
          <a:prstGeom prst="rect">
            <a:avLst/>
          </a:prstGeom>
        </p:spPr>
        <p:txBody>
          <a:bodyPr vert="horz" wrap="square" lIns="0" tIns="12700" rIns="0" bIns="0" rtlCol="0" anchor="ctr">
            <a:noAutofit/>
          </a:bodyPr>
          <a:lstStyle>
            <a:lvl1pPr>
              <a:defRPr sz="2000" b="1" i="0">
                <a:solidFill>
                  <a:srgbClr val="7ABAB5"/>
                </a:solidFill>
                <a:latin typeface="Times New Roman"/>
                <a:ea typeface="+mj-ea"/>
                <a:cs typeface="Times New Roman"/>
              </a:defRPr>
            </a:lvl1pPr>
          </a:lstStyle>
          <a:p>
            <a:pPr marL="12700">
              <a:spcBef>
                <a:spcPts val="100"/>
              </a:spcBef>
            </a:pPr>
            <a:r>
              <a:rPr lang="en-US" sz="2400" kern="0" dirty="0">
                <a:solidFill>
                  <a:schemeClr val="tx1"/>
                </a:solidFill>
                <a:latin typeface="Tahoma" panose="020B0604030504040204" pitchFamily="34" charset="0"/>
                <a:ea typeface="Tahoma" panose="020B0604030504040204" pitchFamily="34" charset="0"/>
                <a:cs typeface="Tahoma" panose="020B0604030504040204" pitchFamily="34" charset="0"/>
              </a:rPr>
              <a:t>SCALE</a:t>
            </a:r>
            <a:endParaRPr lang="en-US" kern="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nvGrpSpPr>
          <p:cNvPr id="13" name="Group 12">
            <a:extLst>
              <a:ext uri="{FF2B5EF4-FFF2-40B4-BE49-F238E27FC236}">
                <a16:creationId xmlns:a16="http://schemas.microsoft.com/office/drawing/2014/main" id="{2AA37B24-13C1-40AE-92F8-F2E224F5219A}"/>
              </a:ext>
            </a:extLst>
          </p:cNvPr>
          <p:cNvGrpSpPr/>
          <p:nvPr/>
        </p:nvGrpSpPr>
        <p:grpSpPr>
          <a:xfrm>
            <a:off x="5049116" y="4267201"/>
            <a:ext cx="4136638" cy="2754929"/>
            <a:chOff x="5253730" y="2093754"/>
            <a:chExt cx="3966470" cy="2641600"/>
          </a:xfrm>
        </p:grpSpPr>
        <p:pic>
          <p:nvPicPr>
            <p:cNvPr id="12" name="Picture 11">
              <a:extLst>
                <a:ext uri="{FF2B5EF4-FFF2-40B4-BE49-F238E27FC236}">
                  <a16:creationId xmlns:a16="http://schemas.microsoft.com/office/drawing/2014/main" id="{D17C40D2-52E7-4FEB-BFC5-EC7EACE1B55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267459" y="2093754"/>
              <a:ext cx="3952741" cy="2641600"/>
            </a:xfrm>
            <a:prstGeom prst="rect">
              <a:avLst/>
            </a:prstGeom>
            <a:ln>
              <a:solidFill>
                <a:schemeClr val="tx1"/>
              </a:solidFill>
            </a:ln>
          </p:spPr>
        </p:pic>
        <p:sp>
          <p:nvSpPr>
            <p:cNvPr id="8" name="TextBox 7">
              <a:extLst>
                <a:ext uri="{FF2B5EF4-FFF2-40B4-BE49-F238E27FC236}">
                  <a16:creationId xmlns:a16="http://schemas.microsoft.com/office/drawing/2014/main" id="{13D03562-9E6A-4B8B-9F72-40CEB03BD510}"/>
                </a:ext>
              </a:extLst>
            </p:cNvPr>
            <p:cNvSpPr txBox="1"/>
            <p:nvPr/>
          </p:nvSpPr>
          <p:spPr>
            <a:xfrm>
              <a:off x="5253730" y="4244804"/>
              <a:ext cx="3931412" cy="461665"/>
            </a:xfrm>
            <a:prstGeom prst="rect">
              <a:avLst/>
            </a:prstGeom>
            <a:noFill/>
          </p:spPr>
          <p:txBody>
            <a:bodyPr wrap="square" rtlCol="0">
              <a:spAutoFit/>
            </a:bodyPr>
            <a:lstStyle/>
            <a:p>
              <a:pPr algn="r"/>
              <a:r>
                <a:rPr lang="en-US" sz="1200" dirty="0">
                  <a:solidFill>
                    <a:schemeClr val="bg1"/>
                  </a:solidFill>
                  <a:latin typeface="Times New Roman" panose="02020603050405020304" pitchFamily="18" charset="0"/>
                  <a:cs typeface="Times New Roman" panose="02020603050405020304" pitchFamily="18" charset="0"/>
                </a:rPr>
                <a:t>(Plenary Group | Walsh Group | Granite | HDR; parapidbridges.com)</a:t>
              </a:r>
              <a:endParaRPr lang="en-US" sz="1200" dirty="0">
                <a:solidFill>
                  <a:schemeClr val="bg1"/>
                </a:solidFill>
              </a:endParaRPr>
            </a:p>
          </p:txBody>
        </p:sp>
      </p:grpSp>
      <p:grpSp>
        <p:nvGrpSpPr>
          <p:cNvPr id="17" name="Group 16">
            <a:extLst>
              <a:ext uri="{FF2B5EF4-FFF2-40B4-BE49-F238E27FC236}">
                <a16:creationId xmlns:a16="http://schemas.microsoft.com/office/drawing/2014/main" id="{9456B272-A17B-4221-8CF5-33A9E6E43426}"/>
              </a:ext>
            </a:extLst>
          </p:cNvPr>
          <p:cNvGrpSpPr/>
          <p:nvPr/>
        </p:nvGrpSpPr>
        <p:grpSpPr>
          <a:xfrm>
            <a:off x="5049116" y="1386017"/>
            <a:ext cx="3689332" cy="2576383"/>
            <a:chOff x="5717794" y="4941008"/>
            <a:chExt cx="3069002" cy="2143186"/>
          </a:xfrm>
        </p:grpSpPr>
        <p:pic>
          <p:nvPicPr>
            <p:cNvPr id="15" name="Picture 14">
              <a:extLst>
                <a:ext uri="{FF2B5EF4-FFF2-40B4-BE49-F238E27FC236}">
                  <a16:creationId xmlns:a16="http://schemas.microsoft.com/office/drawing/2014/main" id="{61015F0C-D7FC-4002-BEF3-FE60E51077B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17794" y="4941008"/>
              <a:ext cx="3052070" cy="2143186"/>
            </a:xfrm>
            <a:prstGeom prst="rect">
              <a:avLst/>
            </a:prstGeom>
            <a:ln>
              <a:solidFill>
                <a:schemeClr val="tx1"/>
              </a:solidFill>
            </a:ln>
          </p:spPr>
        </p:pic>
        <p:sp>
          <p:nvSpPr>
            <p:cNvPr id="16" name="TextBox 15">
              <a:extLst>
                <a:ext uri="{FF2B5EF4-FFF2-40B4-BE49-F238E27FC236}">
                  <a16:creationId xmlns:a16="http://schemas.microsoft.com/office/drawing/2014/main" id="{661335E2-E598-4C73-A30C-D71C25A8F7C1}"/>
                </a:ext>
              </a:extLst>
            </p:cNvPr>
            <p:cNvSpPr txBox="1"/>
            <p:nvPr/>
          </p:nvSpPr>
          <p:spPr>
            <a:xfrm>
              <a:off x="6248399" y="6807196"/>
              <a:ext cx="2538397" cy="276998"/>
            </a:xfrm>
            <a:prstGeom prst="rect">
              <a:avLst/>
            </a:prstGeom>
            <a:noFill/>
          </p:spPr>
          <p:txBody>
            <a:bodyPr wrap="square" rtlCol="0">
              <a:spAutoFit/>
            </a:bodyPr>
            <a:lstStyle/>
            <a:p>
              <a:pPr algn="r"/>
              <a:r>
                <a:rPr lang="en-US" sz="1200" dirty="0">
                  <a:solidFill>
                    <a:schemeClr val="bg1"/>
                  </a:solidFill>
                  <a:latin typeface="Times New Roman" panose="02020603050405020304" pitchFamily="18" charset="0"/>
                  <a:cs typeface="Times New Roman" panose="02020603050405020304" pitchFamily="18" charset="0"/>
                </a:rPr>
                <a:t>(Courtesy of Beam, Longest, and Neff</a:t>
              </a:r>
              <a:endParaRPr lang="en-US" sz="1200" dirty="0">
                <a:solidFill>
                  <a:schemeClr val="bg1"/>
                </a:solidFill>
              </a:endParaRPr>
            </a:p>
          </p:txBody>
        </p:sp>
      </p:grpSp>
      <p:graphicFrame>
        <p:nvGraphicFramePr>
          <p:cNvPr id="21" name="Table 20">
            <a:extLst>
              <a:ext uri="{FF2B5EF4-FFF2-40B4-BE49-F238E27FC236}">
                <a16:creationId xmlns:a16="http://schemas.microsoft.com/office/drawing/2014/main" id="{3D5D727C-1915-4BFD-BA8C-3ECE26C526D5}"/>
              </a:ext>
            </a:extLst>
          </p:cNvPr>
          <p:cNvGraphicFramePr>
            <a:graphicFrameLocks noGrp="1"/>
          </p:cNvGraphicFramePr>
          <p:nvPr>
            <p:extLst>
              <p:ext uri="{D42A27DB-BD31-4B8C-83A1-F6EECF244321}">
                <p14:modId xmlns:p14="http://schemas.microsoft.com/office/powerpoint/2010/main" val="624175253"/>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784025870"/>
                  </a:ext>
                </a:extLst>
              </a:tr>
            </a:tbl>
          </a:graphicData>
        </a:graphic>
      </p:graphicFrame>
      <p:grpSp>
        <p:nvGrpSpPr>
          <p:cNvPr id="22" name="Group 21">
            <a:extLst>
              <a:ext uri="{FF2B5EF4-FFF2-40B4-BE49-F238E27FC236}">
                <a16:creationId xmlns:a16="http://schemas.microsoft.com/office/drawing/2014/main" id="{B0807460-5BEB-4251-869F-BF90D36AEEDF}"/>
              </a:ext>
            </a:extLst>
          </p:cNvPr>
          <p:cNvGrpSpPr/>
          <p:nvPr/>
        </p:nvGrpSpPr>
        <p:grpSpPr>
          <a:xfrm>
            <a:off x="892809" y="7436776"/>
            <a:ext cx="8272781" cy="212073"/>
            <a:chOff x="896111" y="7106107"/>
            <a:chExt cx="8272781" cy="212073"/>
          </a:xfrm>
        </p:grpSpPr>
        <p:sp>
          <p:nvSpPr>
            <p:cNvPr id="23" name="object 2">
              <a:extLst>
                <a:ext uri="{FF2B5EF4-FFF2-40B4-BE49-F238E27FC236}">
                  <a16:creationId xmlns:a16="http://schemas.microsoft.com/office/drawing/2014/main" id="{059664BA-5B1D-4252-943D-A0FFA93FD30F}"/>
                </a:ext>
              </a:extLst>
            </p:cNvPr>
            <p:cNvSpPr txBox="1"/>
            <p:nvPr/>
          </p:nvSpPr>
          <p:spPr>
            <a:xfrm>
              <a:off x="901700" y="7111072"/>
              <a:ext cx="320802"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4</a:t>
              </a:r>
              <a:r>
                <a:rPr sz="1250" i="1" spc="-25" dirty="0">
                  <a:latin typeface="Tahoma"/>
                  <a:cs typeface="Tahoma"/>
                </a:rPr>
                <a:t>-</a:t>
              </a:r>
              <a:r>
                <a:rPr lang="en-US" sz="1250" i="1" spc="-30" dirty="0">
                  <a:latin typeface="Tahoma"/>
                  <a:cs typeface="Tahoma"/>
                </a:rPr>
                <a:t>8</a:t>
              </a:r>
              <a:endParaRPr sz="1250" dirty="0">
                <a:latin typeface="Tahoma"/>
                <a:cs typeface="Tahoma"/>
              </a:endParaRPr>
            </a:p>
          </p:txBody>
        </p:sp>
        <p:sp>
          <p:nvSpPr>
            <p:cNvPr id="24" name="object 3">
              <a:extLst>
                <a:ext uri="{FF2B5EF4-FFF2-40B4-BE49-F238E27FC236}">
                  <a16:creationId xmlns:a16="http://schemas.microsoft.com/office/drawing/2014/main" id="{728492C0-E32F-4DC5-929A-3A26934CD5AE}"/>
                </a:ext>
              </a:extLst>
            </p:cNvPr>
            <p:cNvSpPr txBox="1"/>
            <p:nvPr/>
          </p:nvSpPr>
          <p:spPr>
            <a:xfrm>
              <a:off x="7772400" y="7111073"/>
              <a:ext cx="1396492" cy="207047"/>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 4 </a:t>
              </a:r>
              <a:r>
                <a:rPr sz="1250" i="1" spc="-20" dirty="0">
                  <a:latin typeface="Tahoma"/>
                  <a:cs typeface="Tahoma"/>
                </a:rPr>
                <a:t>\</a:t>
              </a:r>
              <a:r>
                <a:rPr sz="1250" i="1" spc="-60" dirty="0">
                  <a:latin typeface="Tahoma"/>
                  <a:cs typeface="Tahoma"/>
                </a:rPr>
                <a:t> </a:t>
              </a:r>
              <a:r>
                <a:rPr lang="en-US" sz="1250" i="1" spc="-30" dirty="0">
                  <a:latin typeface="Tahoma"/>
                  <a:cs typeface="Tahoma"/>
                </a:rPr>
                <a:t>Scale</a:t>
              </a:r>
              <a:endParaRPr sz="1250" dirty="0">
                <a:latin typeface="Tahoma"/>
                <a:cs typeface="Tahoma"/>
              </a:endParaRPr>
            </a:p>
          </p:txBody>
        </p:sp>
        <p:sp>
          <p:nvSpPr>
            <p:cNvPr id="25" name="object 4">
              <a:extLst>
                <a:ext uri="{FF2B5EF4-FFF2-40B4-BE49-F238E27FC236}">
                  <a16:creationId xmlns:a16="http://schemas.microsoft.com/office/drawing/2014/main" id="{4E55904A-25D2-4525-A0C8-FE59D351C7D5}"/>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2314133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9D6298-051F-4789-A9AD-7B4A822C7C9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65865" y="2091266"/>
            <a:ext cx="4965854" cy="2793293"/>
          </a:xfrm>
          <a:prstGeom prst="rect">
            <a:avLst/>
          </a:prstGeom>
          <a:ln>
            <a:solidFill>
              <a:schemeClr val="tx1"/>
            </a:solidFill>
          </a:ln>
        </p:spPr>
      </p:pic>
      <p:pic>
        <p:nvPicPr>
          <p:cNvPr id="9" name="Picture 8">
            <a:extLst>
              <a:ext uri="{FF2B5EF4-FFF2-40B4-BE49-F238E27FC236}">
                <a16:creationId xmlns:a16="http://schemas.microsoft.com/office/drawing/2014/main" id="{AEBD7BB4-4498-4B69-84B0-EA699659C2C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67206" y="4428775"/>
            <a:ext cx="4965853" cy="2793292"/>
          </a:xfrm>
          <a:prstGeom prst="rect">
            <a:avLst/>
          </a:prstGeom>
          <a:ln>
            <a:solidFill>
              <a:schemeClr val="tx1"/>
            </a:solidFill>
          </a:ln>
        </p:spPr>
      </p:pic>
      <p:sp>
        <p:nvSpPr>
          <p:cNvPr id="10" name="TextBox 9">
            <a:extLst>
              <a:ext uri="{FF2B5EF4-FFF2-40B4-BE49-F238E27FC236}">
                <a16:creationId xmlns:a16="http://schemas.microsoft.com/office/drawing/2014/main" id="{74672F06-B428-4B05-9BC1-5DD25B6B220A}"/>
              </a:ext>
            </a:extLst>
          </p:cNvPr>
          <p:cNvSpPr txBox="1"/>
          <p:nvPr/>
        </p:nvSpPr>
        <p:spPr>
          <a:xfrm>
            <a:off x="5872243" y="2562761"/>
            <a:ext cx="3360816" cy="1323439"/>
          </a:xfrm>
          <a:prstGeom prst="rect">
            <a:avLst/>
          </a:prstGeom>
          <a:noFill/>
        </p:spPr>
        <p:txBody>
          <a:bodyPr wrap="square" rtlCol="0">
            <a:spAutoFit/>
          </a:bodyPr>
          <a:lstStyle/>
          <a:p>
            <a:pPr algn="just"/>
            <a:r>
              <a:rPr lang="en-US" sz="1600" i="1" dirty="0">
                <a:latin typeface="Times New Roman" panose="02020603050405020304" pitchFamily="18" charset="0"/>
                <a:cs typeface="Times New Roman" panose="02020603050405020304" pitchFamily="18" charset="0"/>
              </a:rPr>
              <a:t>The Oyster River Bridge replacement exhibits a successful retention in scale. Before replacement (left) and after (bottom), Durham, NH. (Images: courtesy of NHDOT).</a:t>
            </a:r>
          </a:p>
        </p:txBody>
      </p:sp>
      <p:sp>
        <p:nvSpPr>
          <p:cNvPr id="11" name="object 2">
            <a:extLst>
              <a:ext uri="{FF2B5EF4-FFF2-40B4-BE49-F238E27FC236}">
                <a16:creationId xmlns:a16="http://schemas.microsoft.com/office/drawing/2014/main" id="{A09AEBDD-3FA0-4DEF-9759-AF820286A307}"/>
              </a:ext>
            </a:extLst>
          </p:cNvPr>
          <p:cNvSpPr txBox="1">
            <a:spLocks/>
          </p:cNvSpPr>
          <p:nvPr/>
        </p:nvSpPr>
        <p:spPr>
          <a:xfrm>
            <a:off x="838200" y="470006"/>
            <a:ext cx="5562600" cy="444394"/>
          </a:xfrm>
          <a:prstGeom prst="rect">
            <a:avLst/>
          </a:prstGeom>
        </p:spPr>
        <p:txBody>
          <a:bodyPr vert="horz" wrap="square" lIns="0" tIns="12700" rIns="0" bIns="0" rtlCol="0" anchor="ctr">
            <a:noAutofit/>
          </a:bodyPr>
          <a:lstStyle>
            <a:lvl1pPr>
              <a:defRPr sz="2000" b="1" i="0">
                <a:solidFill>
                  <a:srgbClr val="7ABAB5"/>
                </a:solidFill>
                <a:latin typeface="Times New Roman"/>
                <a:ea typeface="+mj-ea"/>
                <a:cs typeface="Times New Roman"/>
              </a:defRPr>
            </a:lvl1pPr>
          </a:lstStyle>
          <a:p>
            <a:pPr marL="12700">
              <a:spcBef>
                <a:spcPts val="100"/>
              </a:spcBef>
            </a:pPr>
            <a:r>
              <a:rPr lang="en-US" sz="2400" kern="0" dirty="0">
                <a:solidFill>
                  <a:schemeClr val="tx1"/>
                </a:solidFill>
                <a:latin typeface="Tahoma" panose="020B0604030504040204" pitchFamily="34" charset="0"/>
                <a:ea typeface="Tahoma" panose="020B0604030504040204" pitchFamily="34" charset="0"/>
                <a:cs typeface="Tahoma" panose="020B0604030504040204" pitchFamily="34" charset="0"/>
              </a:rPr>
              <a:t>SCALE</a:t>
            </a:r>
            <a:endParaRPr lang="en-US" kern="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2" name="Table 11">
            <a:extLst>
              <a:ext uri="{FF2B5EF4-FFF2-40B4-BE49-F238E27FC236}">
                <a16:creationId xmlns:a16="http://schemas.microsoft.com/office/drawing/2014/main" id="{BD9C338A-E906-44F8-B35E-3BA820EBB3E8}"/>
              </a:ext>
            </a:extLst>
          </p:cNvPr>
          <p:cNvGraphicFramePr>
            <a:graphicFrameLocks noGrp="1"/>
          </p:cNvGraphicFramePr>
          <p:nvPr>
            <p:extLst>
              <p:ext uri="{D42A27DB-BD31-4B8C-83A1-F6EECF244321}">
                <p14:modId xmlns:p14="http://schemas.microsoft.com/office/powerpoint/2010/main" val="2849117584"/>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784025870"/>
                  </a:ext>
                </a:extLst>
              </a:tr>
            </a:tbl>
          </a:graphicData>
        </a:graphic>
      </p:graphicFrame>
      <p:grpSp>
        <p:nvGrpSpPr>
          <p:cNvPr id="13" name="Group 12">
            <a:extLst>
              <a:ext uri="{FF2B5EF4-FFF2-40B4-BE49-F238E27FC236}">
                <a16:creationId xmlns:a16="http://schemas.microsoft.com/office/drawing/2014/main" id="{B5E3ECBA-892C-4DE4-9DC0-217B97BC9391}"/>
              </a:ext>
            </a:extLst>
          </p:cNvPr>
          <p:cNvGrpSpPr/>
          <p:nvPr/>
        </p:nvGrpSpPr>
        <p:grpSpPr>
          <a:xfrm>
            <a:off x="892302" y="7449119"/>
            <a:ext cx="8322036" cy="230554"/>
            <a:chOff x="896111" y="7087626"/>
            <a:chExt cx="8322036" cy="230554"/>
          </a:xfrm>
        </p:grpSpPr>
        <p:sp>
          <p:nvSpPr>
            <p:cNvPr id="14" name="object 2">
              <a:extLst>
                <a:ext uri="{FF2B5EF4-FFF2-40B4-BE49-F238E27FC236}">
                  <a16:creationId xmlns:a16="http://schemas.microsoft.com/office/drawing/2014/main" id="{54023EBA-9247-4332-97A4-87F29E9204AB}"/>
                </a:ext>
              </a:extLst>
            </p:cNvPr>
            <p:cNvSpPr txBox="1"/>
            <p:nvPr/>
          </p:nvSpPr>
          <p:spPr>
            <a:xfrm>
              <a:off x="901700" y="7111072"/>
              <a:ext cx="1612900"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a:t>
              </a:r>
              <a:r>
                <a:rPr sz="1250" i="1" spc="-80" dirty="0">
                  <a:latin typeface="Tahoma"/>
                  <a:cs typeface="Tahoma"/>
                </a:rPr>
                <a:t> </a:t>
              </a:r>
              <a:r>
                <a:rPr lang="en-US" sz="1250" i="1" spc="-30" dirty="0">
                  <a:latin typeface="Tahoma"/>
                  <a:cs typeface="Tahoma"/>
                </a:rPr>
                <a:t>4 \ Scale</a:t>
              </a:r>
              <a:endParaRPr sz="1250" dirty="0">
                <a:latin typeface="Tahoma"/>
                <a:cs typeface="Tahoma"/>
              </a:endParaRPr>
            </a:p>
          </p:txBody>
        </p:sp>
        <p:sp>
          <p:nvSpPr>
            <p:cNvPr id="15" name="object 3">
              <a:extLst>
                <a:ext uri="{FF2B5EF4-FFF2-40B4-BE49-F238E27FC236}">
                  <a16:creationId xmlns:a16="http://schemas.microsoft.com/office/drawing/2014/main" id="{1CD226FA-A11E-4AE7-A789-A10BE4291F11}"/>
                </a:ext>
              </a:extLst>
            </p:cNvPr>
            <p:cNvSpPr txBox="1"/>
            <p:nvPr/>
          </p:nvSpPr>
          <p:spPr>
            <a:xfrm>
              <a:off x="8891249" y="7087626"/>
              <a:ext cx="326898" cy="207108"/>
            </a:xfrm>
            <a:prstGeom prst="rect">
              <a:avLst/>
            </a:prstGeom>
          </p:spPr>
          <p:txBody>
            <a:bodyPr vert="horz" wrap="square" lIns="0" tIns="14605" rIns="0" bIns="0" rtlCol="0">
              <a:spAutoFit/>
            </a:bodyPr>
            <a:lstStyle/>
            <a:p>
              <a:pPr marL="12700">
                <a:lnSpc>
                  <a:spcPct val="100000"/>
                </a:lnSpc>
                <a:spcBef>
                  <a:spcPts val="115"/>
                </a:spcBef>
              </a:pPr>
              <a:r>
                <a:rPr lang="en-US" sz="1250" i="1" spc="-30" dirty="0">
                  <a:latin typeface="Tahoma"/>
                  <a:cs typeface="Tahoma"/>
                </a:rPr>
                <a:t>4-9</a:t>
              </a:r>
              <a:endParaRPr sz="1250" dirty="0">
                <a:latin typeface="Tahoma"/>
                <a:cs typeface="Tahoma"/>
              </a:endParaRPr>
            </a:p>
          </p:txBody>
        </p:sp>
        <p:sp>
          <p:nvSpPr>
            <p:cNvPr id="16" name="object 4">
              <a:extLst>
                <a:ext uri="{FF2B5EF4-FFF2-40B4-BE49-F238E27FC236}">
                  <a16:creationId xmlns:a16="http://schemas.microsoft.com/office/drawing/2014/main" id="{2585FF78-BE4C-48B3-8460-7A401564C1C7}"/>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18479515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45FD32A-9DC3-4270-B8B2-AFA94A14B313}"/>
              </a:ext>
            </a:extLst>
          </p:cNvPr>
          <p:cNvSpPr txBox="1"/>
          <p:nvPr/>
        </p:nvSpPr>
        <p:spPr>
          <a:xfrm>
            <a:off x="1067783" y="2057400"/>
            <a:ext cx="4101785" cy="4267200"/>
          </a:xfrm>
          <a:prstGeom prst="rect">
            <a:avLst/>
          </a:prstGeom>
          <a:solidFill>
            <a:srgbClr val="38445E">
              <a:alpha val="25000"/>
            </a:srgbClr>
          </a:solidFill>
          <a:ln w="146050" cmpd="tri">
            <a:solidFill>
              <a:schemeClr val="bg1"/>
            </a:solidFill>
          </a:ln>
        </p:spPr>
        <p:txBody>
          <a:bodyPr wrap="square" lIns="182880" rtlCol="0" anchor="ctr">
            <a:no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Commonly stone, integrated into landscape</a:t>
            </a:r>
          </a:p>
          <a:p>
            <a:pPr marL="285750" indent="-285750">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Texture and height</a:t>
            </a:r>
          </a:p>
          <a:p>
            <a:pPr marL="285750" indent="-285750">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Use similar material and form to existing</a:t>
            </a:r>
          </a:p>
          <a:p>
            <a:pPr marL="285750" indent="-285750">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Exposures good surface for texture and color</a:t>
            </a:r>
          </a:p>
          <a:p>
            <a:pPr marL="285750" indent="-285750">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Only use form liners </a:t>
            </a:r>
            <a:r>
              <a:rPr lang="en-US" sz="2000">
                <a:latin typeface="Times New Roman" panose="02020603050405020304" pitchFamily="18" charset="0"/>
                <a:cs typeface="Times New Roman" panose="02020603050405020304" pitchFamily="18" charset="0"/>
              </a:rPr>
              <a:t>when examples are nearby</a:t>
            </a:r>
            <a:endParaRPr lang="en-US" sz="2000" dirty="0">
              <a:latin typeface="Times New Roman" panose="02020603050405020304" pitchFamily="18" charset="0"/>
              <a:cs typeface="Times New Roman" panose="02020603050405020304" pitchFamily="18" charset="0"/>
            </a:endParaRPr>
          </a:p>
        </p:txBody>
      </p:sp>
      <p:sp>
        <p:nvSpPr>
          <p:cNvPr id="14" name="object 2">
            <a:extLst>
              <a:ext uri="{FF2B5EF4-FFF2-40B4-BE49-F238E27FC236}">
                <a16:creationId xmlns:a16="http://schemas.microsoft.com/office/drawing/2014/main" id="{52024B13-9AE3-4325-BA66-D47B2DC9093F}"/>
              </a:ext>
            </a:extLst>
          </p:cNvPr>
          <p:cNvSpPr txBox="1">
            <a:spLocks/>
          </p:cNvSpPr>
          <p:nvPr/>
        </p:nvSpPr>
        <p:spPr>
          <a:xfrm>
            <a:off x="838200" y="470006"/>
            <a:ext cx="5562600" cy="444394"/>
          </a:xfrm>
          <a:prstGeom prst="rect">
            <a:avLst/>
          </a:prstGeom>
        </p:spPr>
        <p:txBody>
          <a:bodyPr vert="horz" wrap="square" lIns="0" tIns="12700" rIns="0" bIns="0" rtlCol="0" anchor="ctr">
            <a:noAutofit/>
          </a:bodyPr>
          <a:lstStyle>
            <a:lvl1pPr>
              <a:defRPr sz="2000" b="1" i="0">
                <a:solidFill>
                  <a:srgbClr val="7ABAB5"/>
                </a:solidFill>
                <a:latin typeface="Times New Roman"/>
                <a:ea typeface="+mj-ea"/>
                <a:cs typeface="Times New Roman"/>
              </a:defRPr>
            </a:lvl1pPr>
          </a:lstStyle>
          <a:p>
            <a:pPr marL="12700">
              <a:spcBef>
                <a:spcPts val="100"/>
              </a:spcBef>
            </a:pPr>
            <a:r>
              <a:rPr lang="en-US" sz="2400" kern="0" dirty="0">
                <a:solidFill>
                  <a:schemeClr val="tx1"/>
                </a:solidFill>
                <a:latin typeface="Tahoma" panose="020B0604030504040204" pitchFamily="34" charset="0"/>
                <a:ea typeface="Tahoma" panose="020B0604030504040204" pitchFamily="34" charset="0"/>
                <a:cs typeface="Tahoma" panose="020B0604030504040204" pitchFamily="34" charset="0"/>
              </a:rPr>
              <a:t>ABUTMENTS AND WING WALLS</a:t>
            </a:r>
            <a:endParaRPr lang="en-US" kern="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nvGrpSpPr>
          <p:cNvPr id="4" name="Group 3">
            <a:extLst>
              <a:ext uri="{FF2B5EF4-FFF2-40B4-BE49-F238E27FC236}">
                <a16:creationId xmlns:a16="http://schemas.microsoft.com/office/drawing/2014/main" id="{4039A2F8-C547-4A02-9432-B71F793CCFB2}"/>
              </a:ext>
            </a:extLst>
          </p:cNvPr>
          <p:cNvGrpSpPr/>
          <p:nvPr/>
        </p:nvGrpSpPr>
        <p:grpSpPr>
          <a:xfrm>
            <a:off x="5579759" y="4724400"/>
            <a:ext cx="3527794" cy="2447316"/>
            <a:chOff x="5257800" y="4863715"/>
            <a:chExt cx="3423961" cy="2375285"/>
          </a:xfrm>
        </p:grpSpPr>
        <p:pic>
          <p:nvPicPr>
            <p:cNvPr id="8" name="Picture 7">
              <a:extLst>
                <a:ext uri="{FF2B5EF4-FFF2-40B4-BE49-F238E27FC236}">
                  <a16:creationId xmlns:a16="http://schemas.microsoft.com/office/drawing/2014/main" id="{4B6F7FAF-FF31-4A3E-BCC7-878CB1D172A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257800" y="4863715"/>
              <a:ext cx="3276602" cy="2375285"/>
            </a:xfrm>
            <a:prstGeom prst="rect">
              <a:avLst/>
            </a:prstGeom>
            <a:ln>
              <a:solidFill>
                <a:schemeClr val="tx1"/>
              </a:solidFill>
            </a:ln>
          </p:spPr>
        </p:pic>
        <p:sp>
          <p:nvSpPr>
            <p:cNvPr id="15" name="TextBox 14">
              <a:extLst>
                <a:ext uri="{FF2B5EF4-FFF2-40B4-BE49-F238E27FC236}">
                  <a16:creationId xmlns:a16="http://schemas.microsoft.com/office/drawing/2014/main" id="{4D925E79-30B6-400B-BE80-0037096B0557}"/>
                </a:ext>
              </a:extLst>
            </p:cNvPr>
            <p:cNvSpPr txBox="1"/>
            <p:nvPr/>
          </p:nvSpPr>
          <p:spPr>
            <a:xfrm>
              <a:off x="6461884" y="6937802"/>
              <a:ext cx="2219877" cy="276999"/>
            </a:xfrm>
            <a:prstGeom prst="rect">
              <a:avLst/>
            </a:prstGeom>
            <a:no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(Courtesy of Urban Engineers)</a:t>
              </a:r>
              <a:endParaRPr lang="en-US" sz="1200" dirty="0">
                <a:solidFill>
                  <a:schemeClr val="bg1"/>
                </a:solidFill>
              </a:endParaRPr>
            </a:p>
          </p:txBody>
        </p:sp>
      </p:grpSp>
      <p:grpSp>
        <p:nvGrpSpPr>
          <p:cNvPr id="2" name="Group 1">
            <a:extLst>
              <a:ext uri="{FF2B5EF4-FFF2-40B4-BE49-F238E27FC236}">
                <a16:creationId xmlns:a16="http://schemas.microsoft.com/office/drawing/2014/main" id="{1A4F326B-1F0E-4CB5-9CDC-2F586CBC18B6}"/>
              </a:ext>
            </a:extLst>
          </p:cNvPr>
          <p:cNvGrpSpPr/>
          <p:nvPr/>
        </p:nvGrpSpPr>
        <p:grpSpPr>
          <a:xfrm>
            <a:off x="4939985" y="2057400"/>
            <a:ext cx="4050632" cy="2447316"/>
            <a:chOff x="5312579" y="2095792"/>
            <a:chExt cx="3931412" cy="2375285"/>
          </a:xfrm>
        </p:grpSpPr>
        <p:pic>
          <p:nvPicPr>
            <p:cNvPr id="5" name="Picture 4">
              <a:extLst>
                <a:ext uri="{FF2B5EF4-FFF2-40B4-BE49-F238E27FC236}">
                  <a16:creationId xmlns:a16="http://schemas.microsoft.com/office/drawing/2014/main" id="{DD296E23-D06D-458F-BE26-204022A898D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933523" y="2095792"/>
              <a:ext cx="3276601" cy="2375285"/>
            </a:xfrm>
            <a:prstGeom prst="rect">
              <a:avLst/>
            </a:prstGeom>
            <a:ln>
              <a:solidFill>
                <a:schemeClr val="tx1"/>
              </a:solidFill>
            </a:ln>
          </p:spPr>
        </p:pic>
        <p:sp>
          <p:nvSpPr>
            <p:cNvPr id="16" name="TextBox 15">
              <a:extLst>
                <a:ext uri="{FF2B5EF4-FFF2-40B4-BE49-F238E27FC236}">
                  <a16:creationId xmlns:a16="http://schemas.microsoft.com/office/drawing/2014/main" id="{B747508B-2745-484E-ADED-18F093EA1EBB}"/>
                </a:ext>
              </a:extLst>
            </p:cNvPr>
            <p:cNvSpPr txBox="1"/>
            <p:nvPr/>
          </p:nvSpPr>
          <p:spPr>
            <a:xfrm>
              <a:off x="5312579" y="3994034"/>
              <a:ext cx="3931412" cy="461665"/>
            </a:xfrm>
            <a:prstGeom prst="rect">
              <a:avLst/>
            </a:prstGeom>
            <a:noFill/>
          </p:spPr>
          <p:txBody>
            <a:bodyPr wrap="square" rtlCol="0">
              <a:spAutoFit/>
            </a:bodyPr>
            <a:lstStyle/>
            <a:p>
              <a:pPr algn="r"/>
              <a:r>
                <a:rPr lang="en-US" sz="1200" dirty="0">
                  <a:solidFill>
                    <a:schemeClr val="bg1"/>
                  </a:solidFill>
                  <a:latin typeface="Times New Roman" panose="02020603050405020304" pitchFamily="18" charset="0"/>
                  <a:cs typeface="Times New Roman" panose="02020603050405020304" pitchFamily="18" charset="0"/>
                </a:rPr>
                <a:t>(Plenary Group | Walsh Group | Granite | HDR; parapidbridges.com)</a:t>
              </a:r>
              <a:endParaRPr lang="en-US" sz="1200" dirty="0">
                <a:solidFill>
                  <a:schemeClr val="bg1"/>
                </a:solidFill>
              </a:endParaRPr>
            </a:p>
          </p:txBody>
        </p:sp>
      </p:grpSp>
      <p:graphicFrame>
        <p:nvGraphicFramePr>
          <p:cNvPr id="17" name="Table 16">
            <a:extLst>
              <a:ext uri="{FF2B5EF4-FFF2-40B4-BE49-F238E27FC236}">
                <a16:creationId xmlns:a16="http://schemas.microsoft.com/office/drawing/2014/main" id="{17BC0814-A04F-4E88-8EA5-78485BA42F30}"/>
              </a:ext>
            </a:extLst>
          </p:cNvPr>
          <p:cNvGraphicFramePr>
            <a:graphicFrameLocks noGrp="1"/>
          </p:cNvGraphicFramePr>
          <p:nvPr>
            <p:extLst>
              <p:ext uri="{D42A27DB-BD31-4B8C-83A1-F6EECF244321}">
                <p14:modId xmlns:p14="http://schemas.microsoft.com/office/powerpoint/2010/main" val="624175253"/>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784025870"/>
                  </a:ext>
                </a:extLst>
              </a:tr>
            </a:tbl>
          </a:graphicData>
        </a:graphic>
      </p:graphicFrame>
      <p:grpSp>
        <p:nvGrpSpPr>
          <p:cNvPr id="18" name="Group 17">
            <a:extLst>
              <a:ext uri="{FF2B5EF4-FFF2-40B4-BE49-F238E27FC236}">
                <a16:creationId xmlns:a16="http://schemas.microsoft.com/office/drawing/2014/main" id="{5F5050FF-8996-48DF-80DA-5873FE79E5E1}"/>
              </a:ext>
            </a:extLst>
          </p:cNvPr>
          <p:cNvGrpSpPr/>
          <p:nvPr/>
        </p:nvGrpSpPr>
        <p:grpSpPr>
          <a:xfrm>
            <a:off x="892809" y="7436776"/>
            <a:ext cx="8272781" cy="212074"/>
            <a:chOff x="896111" y="7106107"/>
            <a:chExt cx="8272781" cy="212074"/>
          </a:xfrm>
        </p:grpSpPr>
        <p:sp>
          <p:nvSpPr>
            <p:cNvPr id="19" name="object 2">
              <a:extLst>
                <a:ext uri="{FF2B5EF4-FFF2-40B4-BE49-F238E27FC236}">
                  <a16:creationId xmlns:a16="http://schemas.microsoft.com/office/drawing/2014/main" id="{742C33EB-3EF7-49A9-9941-711677E30123}"/>
                </a:ext>
              </a:extLst>
            </p:cNvPr>
            <p:cNvSpPr txBox="1"/>
            <p:nvPr/>
          </p:nvSpPr>
          <p:spPr>
            <a:xfrm>
              <a:off x="901700" y="7111072"/>
              <a:ext cx="320802"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4</a:t>
              </a:r>
              <a:r>
                <a:rPr sz="1250" i="1" spc="-25" dirty="0">
                  <a:latin typeface="Tahoma"/>
                  <a:cs typeface="Tahoma"/>
                </a:rPr>
                <a:t>-</a:t>
              </a:r>
              <a:r>
                <a:rPr lang="en-US" sz="1250" i="1" spc="-30" dirty="0">
                  <a:latin typeface="Tahoma"/>
                  <a:cs typeface="Tahoma"/>
                </a:rPr>
                <a:t>10</a:t>
              </a:r>
              <a:endParaRPr sz="1250" dirty="0">
                <a:latin typeface="Tahoma"/>
                <a:cs typeface="Tahoma"/>
              </a:endParaRPr>
            </a:p>
          </p:txBody>
        </p:sp>
        <p:sp>
          <p:nvSpPr>
            <p:cNvPr id="20" name="object 3">
              <a:extLst>
                <a:ext uri="{FF2B5EF4-FFF2-40B4-BE49-F238E27FC236}">
                  <a16:creationId xmlns:a16="http://schemas.microsoft.com/office/drawing/2014/main" id="{95CBEF99-878C-46F9-923E-F2C44EE8ED4A}"/>
                </a:ext>
              </a:extLst>
            </p:cNvPr>
            <p:cNvSpPr txBox="1"/>
            <p:nvPr/>
          </p:nvSpPr>
          <p:spPr>
            <a:xfrm>
              <a:off x="6480302" y="7111073"/>
              <a:ext cx="2688590"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 4 </a:t>
              </a:r>
              <a:r>
                <a:rPr sz="1250" i="1" spc="-20" dirty="0">
                  <a:latin typeface="Tahoma"/>
                  <a:cs typeface="Tahoma"/>
                </a:rPr>
                <a:t>\</a:t>
              </a:r>
              <a:r>
                <a:rPr sz="1250" i="1" spc="-60" dirty="0">
                  <a:latin typeface="Tahoma"/>
                  <a:cs typeface="Tahoma"/>
                </a:rPr>
                <a:t> </a:t>
              </a:r>
              <a:r>
                <a:rPr lang="en-US" sz="1250" i="1" spc="-30" dirty="0">
                  <a:latin typeface="Tahoma"/>
                  <a:cs typeface="Tahoma"/>
                </a:rPr>
                <a:t>Abutments and Wing Walls</a:t>
              </a:r>
              <a:endParaRPr sz="1250" dirty="0">
                <a:latin typeface="Tahoma"/>
                <a:cs typeface="Tahoma"/>
              </a:endParaRPr>
            </a:p>
          </p:txBody>
        </p:sp>
        <p:sp>
          <p:nvSpPr>
            <p:cNvPr id="21" name="object 4">
              <a:extLst>
                <a:ext uri="{FF2B5EF4-FFF2-40B4-BE49-F238E27FC236}">
                  <a16:creationId xmlns:a16="http://schemas.microsoft.com/office/drawing/2014/main" id="{B9EA64C9-DCAB-42FF-A15F-8748F40D4CE2}"/>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39342672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1542A8-5BEF-41BD-8143-D0E332AD80F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276733" y="2057400"/>
            <a:ext cx="3948326" cy="2961245"/>
          </a:xfrm>
          <a:prstGeom prst="rect">
            <a:avLst/>
          </a:prstGeom>
          <a:ln>
            <a:solidFill>
              <a:schemeClr val="tx1"/>
            </a:solidFill>
          </a:ln>
        </p:spPr>
      </p:pic>
      <p:sp>
        <p:nvSpPr>
          <p:cNvPr id="9" name="object 2">
            <a:extLst>
              <a:ext uri="{FF2B5EF4-FFF2-40B4-BE49-F238E27FC236}">
                <a16:creationId xmlns:a16="http://schemas.microsoft.com/office/drawing/2014/main" id="{BC7D3E44-4211-4A4D-BC4D-C9AEF357433A}"/>
              </a:ext>
            </a:extLst>
          </p:cNvPr>
          <p:cNvSpPr txBox="1">
            <a:spLocks/>
          </p:cNvSpPr>
          <p:nvPr/>
        </p:nvSpPr>
        <p:spPr>
          <a:xfrm>
            <a:off x="838200" y="470006"/>
            <a:ext cx="5562600" cy="444394"/>
          </a:xfrm>
          <a:prstGeom prst="rect">
            <a:avLst/>
          </a:prstGeom>
        </p:spPr>
        <p:txBody>
          <a:bodyPr vert="horz" wrap="square" lIns="0" tIns="12700" rIns="0" bIns="0" rtlCol="0" anchor="ctr">
            <a:noAutofit/>
          </a:bodyPr>
          <a:lstStyle>
            <a:lvl1pPr>
              <a:defRPr sz="2000" b="1" i="0">
                <a:solidFill>
                  <a:srgbClr val="7ABAB5"/>
                </a:solidFill>
                <a:latin typeface="Times New Roman"/>
                <a:ea typeface="+mj-ea"/>
                <a:cs typeface="Times New Roman"/>
              </a:defRPr>
            </a:lvl1pPr>
          </a:lstStyle>
          <a:p>
            <a:pPr marL="12700">
              <a:spcBef>
                <a:spcPts val="100"/>
              </a:spcBef>
            </a:pPr>
            <a:r>
              <a:rPr lang="en-US" sz="2400" kern="0" dirty="0">
                <a:solidFill>
                  <a:schemeClr val="tx1"/>
                </a:solidFill>
                <a:latin typeface="Tahoma" panose="020B0604030504040204" pitchFamily="34" charset="0"/>
                <a:ea typeface="Tahoma" panose="020B0604030504040204" pitchFamily="34" charset="0"/>
                <a:cs typeface="Tahoma" panose="020B0604030504040204" pitchFamily="34" charset="0"/>
              </a:rPr>
              <a:t>ABUTMENTS AND WING WALLS</a:t>
            </a:r>
            <a:endParaRPr lang="en-US" kern="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9" name="Picture 18">
            <a:extLst>
              <a:ext uri="{FF2B5EF4-FFF2-40B4-BE49-F238E27FC236}">
                <a16:creationId xmlns:a16="http://schemas.microsoft.com/office/drawing/2014/main" id="{18BD9FE8-D07F-4279-A4C6-7CEAEA041C5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57133" y="2057400"/>
            <a:ext cx="3948326" cy="2961245"/>
          </a:xfrm>
          <a:prstGeom prst="rect">
            <a:avLst/>
          </a:prstGeom>
        </p:spPr>
      </p:pic>
      <p:sp>
        <p:nvSpPr>
          <p:cNvPr id="20" name="TextBox 19">
            <a:extLst>
              <a:ext uri="{FF2B5EF4-FFF2-40B4-BE49-F238E27FC236}">
                <a16:creationId xmlns:a16="http://schemas.microsoft.com/office/drawing/2014/main" id="{A16AF50A-CC58-42E3-9BFE-200D4AA410CF}"/>
              </a:ext>
            </a:extLst>
          </p:cNvPr>
          <p:cNvSpPr txBox="1"/>
          <p:nvPr/>
        </p:nvSpPr>
        <p:spPr>
          <a:xfrm>
            <a:off x="957359" y="5151503"/>
            <a:ext cx="8267700" cy="1077218"/>
          </a:xfrm>
          <a:prstGeom prst="rect">
            <a:avLst/>
          </a:prstGeom>
          <a:noFill/>
        </p:spPr>
        <p:txBody>
          <a:bodyPr wrap="square" rtlCol="0">
            <a:spAutoFit/>
          </a:bodyPr>
          <a:lstStyle/>
          <a:p>
            <a:r>
              <a:rPr lang="en-US" sz="1600" i="1" dirty="0">
                <a:latin typeface="Times New Roman" panose="02020603050405020304" pitchFamily="18" charset="0"/>
                <a:cs typeface="Times New Roman" panose="02020603050405020304" pitchFamily="18" charset="0"/>
              </a:rPr>
              <a:t>A two-span, concrete channel beam bridge with rock masonry abutments and pier (left) replaced with a single-span concrete bridge, retaining the original stone abutments (right). A concrete sill was applied to the tops of the existing abutments to create a level surface for the new beams. (Images: courtesy of WSP).</a:t>
            </a:r>
          </a:p>
        </p:txBody>
      </p:sp>
      <p:graphicFrame>
        <p:nvGraphicFramePr>
          <p:cNvPr id="10" name="Table 9">
            <a:extLst>
              <a:ext uri="{FF2B5EF4-FFF2-40B4-BE49-F238E27FC236}">
                <a16:creationId xmlns:a16="http://schemas.microsoft.com/office/drawing/2014/main" id="{D74CB9DB-7EC7-4BB7-9D42-E68419158FEA}"/>
              </a:ext>
            </a:extLst>
          </p:cNvPr>
          <p:cNvGraphicFramePr>
            <a:graphicFrameLocks noGrp="1"/>
          </p:cNvGraphicFramePr>
          <p:nvPr>
            <p:extLst>
              <p:ext uri="{D42A27DB-BD31-4B8C-83A1-F6EECF244321}">
                <p14:modId xmlns:p14="http://schemas.microsoft.com/office/powerpoint/2010/main" val="2849117584"/>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784025870"/>
                  </a:ext>
                </a:extLst>
              </a:tr>
            </a:tbl>
          </a:graphicData>
        </a:graphic>
      </p:graphicFrame>
      <p:grpSp>
        <p:nvGrpSpPr>
          <p:cNvPr id="11" name="Group 10">
            <a:extLst>
              <a:ext uri="{FF2B5EF4-FFF2-40B4-BE49-F238E27FC236}">
                <a16:creationId xmlns:a16="http://schemas.microsoft.com/office/drawing/2014/main" id="{B5E6CC0E-D01E-499D-BDD3-5F9126169095}"/>
              </a:ext>
            </a:extLst>
          </p:cNvPr>
          <p:cNvGrpSpPr/>
          <p:nvPr/>
        </p:nvGrpSpPr>
        <p:grpSpPr>
          <a:xfrm>
            <a:off x="892302" y="7449119"/>
            <a:ext cx="8322036" cy="230554"/>
            <a:chOff x="896111" y="7087626"/>
            <a:chExt cx="8322036" cy="230554"/>
          </a:xfrm>
        </p:grpSpPr>
        <p:sp>
          <p:nvSpPr>
            <p:cNvPr id="12" name="object 2">
              <a:extLst>
                <a:ext uri="{FF2B5EF4-FFF2-40B4-BE49-F238E27FC236}">
                  <a16:creationId xmlns:a16="http://schemas.microsoft.com/office/drawing/2014/main" id="{4819950C-FF33-4328-B835-96BAA29C6481}"/>
                </a:ext>
              </a:extLst>
            </p:cNvPr>
            <p:cNvSpPr txBox="1"/>
            <p:nvPr/>
          </p:nvSpPr>
          <p:spPr>
            <a:xfrm>
              <a:off x="901699" y="7111072"/>
              <a:ext cx="2683509"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a:t>
              </a:r>
              <a:r>
                <a:rPr sz="1250" i="1" spc="-80" dirty="0">
                  <a:latin typeface="Tahoma"/>
                  <a:cs typeface="Tahoma"/>
                </a:rPr>
                <a:t> </a:t>
              </a:r>
              <a:r>
                <a:rPr lang="en-US" sz="1250" i="1" spc="-30" dirty="0">
                  <a:latin typeface="Tahoma"/>
                  <a:cs typeface="Tahoma"/>
                </a:rPr>
                <a:t>4 \ Abutments and Wing Walls</a:t>
              </a:r>
              <a:endParaRPr sz="1250" dirty="0">
                <a:latin typeface="Tahoma"/>
                <a:cs typeface="Tahoma"/>
              </a:endParaRPr>
            </a:p>
          </p:txBody>
        </p:sp>
        <p:sp>
          <p:nvSpPr>
            <p:cNvPr id="13" name="object 3">
              <a:extLst>
                <a:ext uri="{FF2B5EF4-FFF2-40B4-BE49-F238E27FC236}">
                  <a16:creationId xmlns:a16="http://schemas.microsoft.com/office/drawing/2014/main" id="{559C17F0-F8BC-43E1-A675-1F68F7E003EF}"/>
                </a:ext>
              </a:extLst>
            </p:cNvPr>
            <p:cNvSpPr txBox="1"/>
            <p:nvPr/>
          </p:nvSpPr>
          <p:spPr>
            <a:xfrm>
              <a:off x="8891249" y="7087626"/>
              <a:ext cx="326898" cy="207108"/>
            </a:xfrm>
            <a:prstGeom prst="rect">
              <a:avLst/>
            </a:prstGeom>
          </p:spPr>
          <p:txBody>
            <a:bodyPr vert="horz" wrap="square" lIns="0" tIns="14605" rIns="0" bIns="0" rtlCol="0">
              <a:spAutoFit/>
            </a:bodyPr>
            <a:lstStyle/>
            <a:p>
              <a:pPr marL="12700">
                <a:lnSpc>
                  <a:spcPct val="100000"/>
                </a:lnSpc>
                <a:spcBef>
                  <a:spcPts val="115"/>
                </a:spcBef>
              </a:pPr>
              <a:r>
                <a:rPr lang="en-US" sz="1250" i="1" spc="-30" dirty="0">
                  <a:latin typeface="Tahoma"/>
                  <a:cs typeface="Tahoma"/>
                </a:rPr>
                <a:t>4-11</a:t>
              </a:r>
              <a:endParaRPr sz="1250" dirty="0">
                <a:latin typeface="Tahoma"/>
                <a:cs typeface="Tahoma"/>
              </a:endParaRPr>
            </a:p>
          </p:txBody>
        </p:sp>
        <p:sp>
          <p:nvSpPr>
            <p:cNvPr id="18" name="object 4">
              <a:extLst>
                <a:ext uri="{FF2B5EF4-FFF2-40B4-BE49-F238E27FC236}">
                  <a16:creationId xmlns:a16="http://schemas.microsoft.com/office/drawing/2014/main" id="{B64B45C5-0BE7-4083-8F7A-C07A6DCD06CF}"/>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5611236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8215A92-5037-4ABE-BEC0-9D714C4D5C50}"/>
              </a:ext>
            </a:extLst>
          </p:cNvPr>
          <p:cNvSpPr txBox="1"/>
          <p:nvPr/>
        </p:nvSpPr>
        <p:spPr>
          <a:xfrm>
            <a:off x="845456" y="1238515"/>
            <a:ext cx="3968824" cy="2954655"/>
          </a:xfrm>
          <a:prstGeom prst="rect">
            <a:avLst/>
          </a:prstGeom>
          <a:solidFill>
            <a:srgbClr val="38445E">
              <a:alpha val="25000"/>
            </a:srgbClr>
          </a:solidFill>
          <a:ln w="146050" cmpd="tri">
            <a:solidFill>
              <a:schemeClr val="bg1"/>
            </a:solidFill>
          </a:ln>
        </p:spPr>
        <p:txBody>
          <a:bodyPr wrap="square" lIns="182880" tIns="91440" bIns="91440" rtlCol="0" anchor="ctr">
            <a:noAutofit/>
          </a:bodyPr>
          <a:lstStyle/>
          <a:p>
            <a:pPr marL="285750" indent="-285750">
              <a:spcBef>
                <a:spcPts val="1200"/>
              </a:spcBef>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Railing type should match bridge type</a:t>
            </a:r>
          </a:p>
          <a:p>
            <a:pPr marL="285750" indent="-285750">
              <a:spcBef>
                <a:spcPts val="1200"/>
              </a:spcBef>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Open railings often preferred in settings with scenic views</a:t>
            </a:r>
          </a:p>
          <a:p>
            <a:pPr marL="285750" indent="-285750">
              <a:spcBef>
                <a:spcPts val="1200"/>
              </a:spcBef>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True openings to replicate historic openings preferred over indentations when possible</a:t>
            </a:r>
          </a:p>
        </p:txBody>
      </p:sp>
      <p:sp>
        <p:nvSpPr>
          <p:cNvPr id="12" name="object 2">
            <a:extLst>
              <a:ext uri="{FF2B5EF4-FFF2-40B4-BE49-F238E27FC236}">
                <a16:creationId xmlns:a16="http://schemas.microsoft.com/office/drawing/2014/main" id="{AE48E250-C8C8-49F7-83A6-7F188FF77941}"/>
              </a:ext>
            </a:extLst>
          </p:cNvPr>
          <p:cNvSpPr txBox="1">
            <a:spLocks/>
          </p:cNvSpPr>
          <p:nvPr/>
        </p:nvSpPr>
        <p:spPr>
          <a:xfrm>
            <a:off x="838200" y="470006"/>
            <a:ext cx="4648200" cy="444394"/>
          </a:xfrm>
          <a:prstGeom prst="rect">
            <a:avLst/>
          </a:prstGeom>
        </p:spPr>
        <p:txBody>
          <a:bodyPr vert="horz" wrap="square" lIns="0" tIns="12700" rIns="0" bIns="0" rtlCol="0" anchor="ctr">
            <a:noAutofit/>
          </a:bodyPr>
          <a:lstStyle>
            <a:lvl1pPr>
              <a:defRPr sz="2000" b="1" i="0">
                <a:solidFill>
                  <a:srgbClr val="7ABAB5"/>
                </a:solidFill>
                <a:latin typeface="Times New Roman"/>
                <a:ea typeface="+mj-ea"/>
                <a:cs typeface="Times New Roman"/>
              </a:defRPr>
            </a:lvl1pPr>
          </a:lstStyle>
          <a:p>
            <a:pPr marL="12700">
              <a:spcBef>
                <a:spcPts val="100"/>
              </a:spcBef>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RAILS</a:t>
            </a:r>
            <a:endParaRPr lang="en-US" kern="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nvGrpSpPr>
          <p:cNvPr id="13" name="Group 12">
            <a:extLst>
              <a:ext uri="{FF2B5EF4-FFF2-40B4-BE49-F238E27FC236}">
                <a16:creationId xmlns:a16="http://schemas.microsoft.com/office/drawing/2014/main" id="{8D84B620-6951-44E8-BACC-CA47ED1D6554}"/>
              </a:ext>
            </a:extLst>
          </p:cNvPr>
          <p:cNvGrpSpPr/>
          <p:nvPr/>
        </p:nvGrpSpPr>
        <p:grpSpPr>
          <a:xfrm>
            <a:off x="891029" y="7490132"/>
            <a:ext cx="8272781" cy="212252"/>
            <a:chOff x="896111" y="7106107"/>
            <a:chExt cx="8272781" cy="204901"/>
          </a:xfrm>
        </p:grpSpPr>
        <p:sp>
          <p:nvSpPr>
            <p:cNvPr id="14" name="object 2">
              <a:extLst>
                <a:ext uri="{FF2B5EF4-FFF2-40B4-BE49-F238E27FC236}">
                  <a16:creationId xmlns:a16="http://schemas.microsoft.com/office/drawing/2014/main" id="{FFE3AED9-AF70-40A5-BF1F-2C2274DDCEF0}"/>
                </a:ext>
              </a:extLst>
            </p:cNvPr>
            <p:cNvSpPr txBox="1"/>
            <p:nvPr/>
          </p:nvSpPr>
          <p:spPr>
            <a:xfrm>
              <a:off x="901700" y="7111072"/>
              <a:ext cx="398782" cy="199935"/>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4</a:t>
              </a:r>
              <a:r>
                <a:rPr sz="1250" i="1" spc="-25" dirty="0">
                  <a:latin typeface="Tahoma"/>
                  <a:cs typeface="Tahoma"/>
                </a:rPr>
                <a:t>-</a:t>
              </a:r>
              <a:r>
                <a:rPr lang="en-US" sz="1250" i="1" spc="-30" dirty="0">
                  <a:latin typeface="Tahoma"/>
                  <a:cs typeface="Tahoma"/>
                </a:rPr>
                <a:t>12</a:t>
              </a:r>
              <a:endParaRPr sz="1250" dirty="0">
                <a:latin typeface="Tahoma"/>
                <a:cs typeface="Tahoma"/>
              </a:endParaRPr>
            </a:p>
          </p:txBody>
        </p:sp>
        <p:sp>
          <p:nvSpPr>
            <p:cNvPr id="19" name="object 3">
              <a:extLst>
                <a:ext uri="{FF2B5EF4-FFF2-40B4-BE49-F238E27FC236}">
                  <a16:creationId xmlns:a16="http://schemas.microsoft.com/office/drawing/2014/main" id="{3E2BBED6-9402-460A-91D6-5FB1703C70AD}"/>
                </a:ext>
              </a:extLst>
            </p:cNvPr>
            <p:cNvSpPr txBox="1"/>
            <p:nvPr/>
          </p:nvSpPr>
          <p:spPr>
            <a:xfrm>
              <a:off x="8006082" y="7111073"/>
              <a:ext cx="1162810" cy="199935"/>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 4 </a:t>
              </a:r>
              <a:r>
                <a:rPr sz="1250" i="1" spc="-20" dirty="0">
                  <a:latin typeface="Tahoma"/>
                  <a:cs typeface="Tahoma"/>
                </a:rPr>
                <a:t>\</a:t>
              </a:r>
              <a:r>
                <a:rPr sz="1250" i="1" spc="-60" dirty="0">
                  <a:latin typeface="Tahoma"/>
                  <a:cs typeface="Tahoma"/>
                </a:rPr>
                <a:t> </a:t>
              </a:r>
              <a:r>
                <a:rPr lang="en-US" sz="1250" i="1" spc="-30" dirty="0">
                  <a:latin typeface="Tahoma"/>
                  <a:cs typeface="Tahoma"/>
                </a:rPr>
                <a:t>Rails</a:t>
              </a:r>
              <a:endParaRPr sz="1250" dirty="0">
                <a:latin typeface="Tahoma"/>
                <a:cs typeface="Tahoma"/>
              </a:endParaRPr>
            </a:p>
          </p:txBody>
        </p:sp>
        <p:sp>
          <p:nvSpPr>
            <p:cNvPr id="20" name="object 4">
              <a:extLst>
                <a:ext uri="{FF2B5EF4-FFF2-40B4-BE49-F238E27FC236}">
                  <a16:creationId xmlns:a16="http://schemas.microsoft.com/office/drawing/2014/main" id="{0E481DB1-A6AC-4E2B-ADE5-4B0F49A92CC4}"/>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grpSp>
        <p:nvGrpSpPr>
          <p:cNvPr id="4" name="Group 3">
            <a:extLst>
              <a:ext uri="{FF2B5EF4-FFF2-40B4-BE49-F238E27FC236}">
                <a16:creationId xmlns:a16="http://schemas.microsoft.com/office/drawing/2014/main" id="{4645A84A-4C96-4E64-959E-8B0A1250DAAC}"/>
              </a:ext>
            </a:extLst>
          </p:cNvPr>
          <p:cNvGrpSpPr/>
          <p:nvPr/>
        </p:nvGrpSpPr>
        <p:grpSpPr>
          <a:xfrm>
            <a:off x="839033" y="4376678"/>
            <a:ext cx="3975247" cy="2862322"/>
            <a:chOff x="805543" y="4376678"/>
            <a:chExt cx="3975247" cy="2862322"/>
          </a:xfrm>
        </p:grpSpPr>
        <p:pic>
          <p:nvPicPr>
            <p:cNvPr id="8" name="Picture 7">
              <a:extLst>
                <a:ext uri="{FF2B5EF4-FFF2-40B4-BE49-F238E27FC236}">
                  <a16:creationId xmlns:a16="http://schemas.microsoft.com/office/drawing/2014/main" id="{C40C2823-7041-4E98-BF15-01A4CA041C0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3769" r="884" b="1"/>
            <a:stretch/>
          </p:blipFill>
          <p:spPr>
            <a:xfrm>
              <a:off x="853440" y="4376678"/>
              <a:ext cx="3927350" cy="2862322"/>
            </a:xfrm>
            <a:prstGeom prst="rect">
              <a:avLst/>
            </a:prstGeom>
            <a:ln>
              <a:solidFill>
                <a:schemeClr val="tx1"/>
              </a:solidFill>
            </a:ln>
          </p:spPr>
        </p:pic>
        <p:sp>
          <p:nvSpPr>
            <p:cNvPr id="11" name="TextBox 10">
              <a:extLst>
                <a:ext uri="{FF2B5EF4-FFF2-40B4-BE49-F238E27FC236}">
                  <a16:creationId xmlns:a16="http://schemas.microsoft.com/office/drawing/2014/main" id="{1B7F6229-B3CD-48C2-8034-E0029266F29F}"/>
                </a:ext>
              </a:extLst>
            </p:cNvPr>
            <p:cNvSpPr txBox="1"/>
            <p:nvPr/>
          </p:nvSpPr>
          <p:spPr>
            <a:xfrm>
              <a:off x="805543" y="4383981"/>
              <a:ext cx="1614714" cy="276999"/>
            </a:xfrm>
            <a:prstGeom prst="rect">
              <a:avLst/>
            </a:prstGeom>
            <a:no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(Courtesy of ODOT)</a:t>
              </a:r>
            </a:p>
          </p:txBody>
        </p:sp>
      </p:grpSp>
      <p:grpSp>
        <p:nvGrpSpPr>
          <p:cNvPr id="2" name="Group 1">
            <a:extLst>
              <a:ext uri="{FF2B5EF4-FFF2-40B4-BE49-F238E27FC236}">
                <a16:creationId xmlns:a16="http://schemas.microsoft.com/office/drawing/2014/main" id="{8F6D5D09-8004-4736-97B0-2215E4AA8101}"/>
              </a:ext>
            </a:extLst>
          </p:cNvPr>
          <p:cNvGrpSpPr/>
          <p:nvPr/>
        </p:nvGrpSpPr>
        <p:grpSpPr>
          <a:xfrm>
            <a:off x="5277610" y="4376678"/>
            <a:ext cx="3942590" cy="2862322"/>
            <a:chOff x="5277610" y="4376678"/>
            <a:chExt cx="3942590" cy="2862322"/>
          </a:xfrm>
        </p:grpSpPr>
        <p:pic>
          <p:nvPicPr>
            <p:cNvPr id="3" name="Picture 2">
              <a:extLst>
                <a:ext uri="{FF2B5EF4-FFF2-40B4-BE49-F238E27FC236}">
                  <a16:creationId xmlns:a16="http://schemas.microsoft.com/office/drawing/2014/main" id="{7F665BA2-B9B9-4A1E-A44B-3A1540068A0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77610" y="4376678"/>
              <a:ext cx="3927350" cy="2862322"/>
            </a:xfrm>
            <a:prstGeom prst="rect">
              <a:avLst/>
            </a:prstGeom>
            <a:ln>
              <a:solidFill>
                <a:schemeClr val="tx1"/>
              </a:solidFill>
            </a:ln>
          </p:spPr>
        </p:pic>
        <p:sp>
          <p:nvSpPr>
            <p:cNvPr id="15" name="TextBox 14">
              <a:extLst>
                <a:ext uri="{FF2B5EF4-FFF2-40B4-BE49-F238E27FC236}">
                  <a16:creationId xmlns:a16="http://schemas.microsoft.com/office/drawing/2014/main" id="{8346AB0D-4281-430C-82A7-77A901BA7213}"/>
                </a:ext>
              </a:extLst>
            </p:cNvPr>
            <p:cNvSpPr txBox="1"/>
            <p:nvPr/>
          </p:nvSpPr>
          <p:spPr>
            <a:xfrm>
              <a:off x="6081486" y="6962001"/>
              <a:ext cx="3138714" cy="276999"/>
            </a:xfrm>
            <a:prstGeom prst="rect">
              <a:avLst/>
            </a:prstGeom>
            <a:no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(Plenary Group | Walsh Group | Granite | HDR)</a:t>
              </a:r>
            </a:p>
          </p:txBody>
        </p:sp>
      </p:grpSp>
      <p:grpSp>
        <p:nvGrpSpPr>
          <p:cNvPr id="6" name="Group 5">
            <a:extLst>
              <a:ext uri="{FF2B5EF4-FFF2-40B4-BE49-F238E27FC236}">
                <a16:creationId xmlns:a16="http://schemas.microsoft.com/office/drawing/2014/main" id="{8A982073-446E-4030-B973-4B7590C05BAF}"/>
              </a:ext>
            </a:extLst>
          </p:cNvPr>
          <p:cNvGrpSpPr/>
          <p:nvPr/>
        </p:nvGrpSpPr>
        <p:grpSpPr>
          <a:xfrm>
            <a:off x="5277610" y="1306141"/>
            <a:ext cx="4123978" cy="2862322"/>
            <a:chOff x="5277610" y="1306141"/>
            <a:chExt cx="4123978" cy="2862322"/>
          </a:xfrm>
        </p:grpSpPr>
        <p:pic>
          <p:nvPicPr>
            <p:cNvPr id="5" name="Picture 4">
              <a:extLst>
                <a:ext uri="{FF2B5EF4-FFF2-40B4-BE49-F238E27FC236}">
                  <a16:creationId xmlns:a16="http://schemas.microsoft.com/office/drawing/2014/main" id="{C49DEC78-6605-4C53-9EC0-0BF216DE1DD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277610" y="1306141"/>
              <a:ext cx="3927350" cy="2862322"/>
            </a:xfrm>
            <a:prstGeom prst="rect">
              <a:avLst/>
            </a:prstGeom>
            <a:ln>
              <a:solidFill>
                <a:schemeClr val="tx1"/>
              </a:solidFill>
            </a:ln>
          </p:spPr>
        </p:pic>
        <p:sp>
          <p:nvSpPr>
            <p:cNvPr id="16" name="TextBox 15">
              <a:extLst>
                <a:ext uri="{FF2B5EF4-FFF2-40B4-BE49-F238E27FC236}">
                  <a16:creationId xmlns:a16="http://schemas.microsoft.com/office/drawing/2014/main" id="{37617300-73EC-4EA9-A313-2061E94D5CE5}"/>
                </a:ext>
              </a:extLst>
            </p:cNvPr>
            <p:cNvSpPr txBox="1"/>
            <p:nvPr/>
          </p:nvSpPr>
          <p:spPr>
            <a:xfrm>
              <a:off x="7786874" y="3841962"/>
              <a:ext cx="1614714" cy="276999"/>
            </a:xfrm>
            <a:prstGeom prst="rect">
              <a:avLst/>
            </a:prstGeom>
            <a:no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(Mercer County, NJ)</a:t>
              </a:r>
            </a:p>
          </p:txBody>
        </p:sp>
      </p:grpSp>
      <p:graphicFrame>
        <p:nvGraphicFramePr>
          <p:cNvPr id="21" name="Table 20">
            <a:extLst>
              <a:ext uri="{FF2B5EF4-FFF2-40B4-BE49-F238E27FC236}">
                <a16:creationId xmlns:a16="http://schemas.microsoft.com/office/drawing/2014/main" id="{4999B5D4-6F7D-4E3F-9BE7-121C8BBDFC84}"/>
              </a:ext>
            </a:extLst>
          </p:cNvPr>
          <p:cNvGraphicFramePr>
            <a:graphicFrameLocks noGrp="1"/>
          </p:cNvGraphicFramePr>
          <p:nvPr>
            <p:extLst>
              <p:ext uri="{D42A27DB-BD31-4B8C-83A1-F6EECF244321}">
                <p14:modId xmlns:p14="http://schemas.microsoft.com/office/powerpoint/2010/main" val="624175253"/>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784025870"/>
                  </a:ext>
                </a:extLst>
              </a:tr>
            </a:tbl>
          </a:graphicData>
        </a:graphic>
      </p:graphicFrame>
    </p:spTree>
    <p:extLst>
      <p:ext uri="{BB962C8B-B14F-4D97-AF65-F5344CB8AC3E}">
        <p14:creationId xmlns:p14="http://schemas.microsoft.com/office/powerpoint/2010/main" val="16780496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6DC40E1D-BDC1-48C0-83FB-5B591D5281FD}"/>
              </a:ext>
            </a:extLst>
          </p:cNvPr>
          <p:cNvSpPr txBox="1">
            <a:spLocks/>
          </p:cNvSpPr>
          <p:nvPr/>
        </p:nvSpPr>
        <p:spPr>
          <a:xfrm>
            <a:off x="838200" y="470006"/>
            <a:ext cx="4648200" cy="444394"/>
          </a:xfrm>
          <a:prstGeom prst="rect">
            <a:avLst/>
          </a:prstGeom>
        </p:spPr>
        <p:txBody>
          <a:bodyPr vert="horz" wrap="square" lIns="0" tIns="12700" rIns="0" bIns="0" rtlCol="0" anchor="ctr">
            <a:noAutofit/>
          </a:bodyPr>
          <a:lstStyle>
            <a:lvl1pPr>
              <a:defRPr sz="2000" b="1" i="0">
                <a:solidFill>
                  <a:srgbClr val="7ABAB5"/>
                </a:solidFill>
                <a:latin typeface="Times New Roman"/>
                <a:ea typeface="+mj-ea"/>
                <a:cs typeface="Times New Roman"/>
              </a:defRPr>
            </a:lvl1pPr>
          </a:lstStyle>
          <a:p>
            <a:pPr marL="12700">
              <a:spcBef>
                <a:spcPts val="100"/>
              </a:spcBef>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RAIL OPTIONS</a:t>
            </a:r>
            <a:endParaRPr lang="en-US" kern="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23" name="Table 22">
            <a:extLst>
              <a:ext uri="{FF2B5EF4-FFF2-40B4-BE49-F238E27FC236}">
                <a16:creationId xmlns:a16="http://schemas.microsoft.com/office/drawing/2014/main" id="{00DDD17B-49D9-427E-A7D0-3F634735570B}"/>
              </a:ext>
            </a:extLst>
          </p:cNvPr>
          <p:cNvGraphicFramePr>
            <a:graphicFrameLocks noGrp="1"/>
          </p:cNvGraphicFramePr>
          <p:nvPr>
            <p:extLst>
              <p:ext uri="{D42A27DB-BD31-4B8C-83A1-F6EECF244321}">
                <p14:modId xmlns:p14="http://schemas.microsoft.com/office/powerpoint/2010/main" val="327167657"/>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25000"/>
                      </a:scheme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25000"/>
                      </a:schemeClr>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25000"/>
                      </a:schemeClr>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65000"/>
                        <a:alpha val="25000"/>
                      </a:schemeClr>
                    </a:solidFill>
                  </a:tcPr>
                </a:tc>
                <a:extLst>
                  <a:ext uri="{0D108BD9-81ED-4DB2-BD59-A6C34878D82A}">
                    <a16:rowId xmlns:a16="http://schemas.microsoft.com/office/drawing/2014/main" val="1784025870"/>
                  </a:ext>
                </a:extLst>
              </a:tr>
            </a:tbl>
          </a:graphicData>
        </a:graphic>
      </p:graphicFrame>
      <p:grpSp>
        <p:nvGrpSpPr>
          <p:cNvPr id="5" name="Group 4">
            <a:extLst>
              <a:ext uri="{FF2B5EF4-FFF2-40B4-BE49-F238E27FC236}">
                <a16:creationId xmlns:a16="http://schemas.microsoft.com/office/drawing/2014/main" id="{1CD3396B-FAAF-400C-BF60-D630A2DBDA06}"/>
              </a:ext>
            </a:extLst>
          </p:cNvPr>
          <p:cNvGrpSpPr/>
          <p:nvPr/>
        </p:nvGrpSpPr>
        <p:grpSpPr>
          <a:xfrm>
            <a:off x="892302" y="7462636"/>
            <a:ext cx="8267700" cy="217037"/>
            <a:chOff x="896111" y="7101143"/>
            <a:chExt cx="8267700" cy="217037"/>
          </a:xfrm>
        </p:grpSpPr>
        <p:sp>
          <p:nvSpPr>
            <p:cNvPr id="6" name="object 2">
              <a:extLst>
                <a:ext uri="{FF2B5EF4-FFF2-40B4-BE49-F238E27FC236}">
                  <a16:creationId xmlns:a16="http://schemas.microsoft.com/office/drawing/2014/main" id="{5D183C29-B2CA-4118-B686-49BC922E9FAF}"/>
                </a:ext>
              </a:extLst>
            </p:cNvPr>
            <p:cNvSpPr txBox="1"/>
            <p:nvPr/>
          </p:nvSpPr>
          <p:spPr>
            <a:xfrm>
              <a:off x="901700" y="7111072"/>
              <a:ext cx="1612900"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a:t>
              </a:r>
              <a:r>
                <a:rPr sz="1250" i="1" spc="-80" dirty="0">
                  <a:latin typeface="Tahoma"/>
                  <a:cs typeface="Tahoma"/>
                </a:rPr>
                <a:t> </a:t>
              </a:r>
              <a:r>
                <a:rPr lang="en-US" sz="1250" i="1" spc="-30" dirty="0">
                  <a:latin typeface="Tahoma"/>
                  <a:cs typeface="Tahoma"/>
                </a:rPr>
                <a:t>4 \ Rails</a:t>
              </a:r>
              <a:endParaRPr sz="1250" dirty="0">
                <a:latin typeface="Tahoma"/>
                <a:cs typeface="Tahoma"/>
              </a:endParaRPr>
            </a:p>
          </p:txBody>
        </p:sp>
        <p:sp>
          <p:nvSpPr>
            <p:cNvPr id="7" name="object 3">
              <a:extLst>
                <a:ext uri="{FF2B5EF4-FFF2-40B4-BE49-F238E27FC236}">
                  <a16:creationId xmlns:a16="http://schemas.microsoft.com/office/drawing/2014/main" id="{C8A9C564-73F8-4C53-A27A-C64F7F0D6755}"/>
                </a:ext>
              </a:extLst>
            </p:cNvPr>
            <p:cNvSpPr txBox="1"/>
            <p:nvPr/>
          </p:nvSpPr>
          <p:spPr>
            <a:xfrm>
              <a:off x="8831051" y="7101143"/>
              <a:ext cx="326898" cy="207108"/>
            </a:xfrm>
            <a:prstGeom prst="rect">
              <a:avLst/>
            </a:prstGeom>
          </p:spPr>
          <p:txBody>
            <a:bodyPr vert="horz" wrap="square" lIns="0" tIns="14605" rIns="0" bIns="0" rtlCol="0">
              <a:spAutoFit/>
            </a:bodyPr>
            <a:lstStyle/>
            <a:p>
              <a:pPr marL="12700">
                <a:lnSpc>
                  <a:spcPct val="100000"/>
                </a:lnSpc>
                <a:spcBef>
                  <a:spcPts val="115"/>
                </a:spcBef>
              </a:pPr>
              <a:r>
                <a:rPr lang="en-US" sz="1250" i="1" spc="-30" dirty="0">
                  <a:latin typeface="Tahoma"/>
                  <a:cs typeface="Tahoma"/>
                </a:rPr>
                <a:t>4-13</a:t>
              </a:r>
              <a:endParaRPr sz="1250" dirty="0">
                <a:latin typeface="Tahoma"/>
                <a:cs typeface="Tahoma"/>
              </a:endParaRPr>
            </a:p>
          </p:txBody>
        </p:sp>
        <p:sp>
          <p:nvSpPr>
            <p:cNvPr id="8" name="object 4">
              <a:extLst>
                <a:ext uri="{FF2B5EF4-FFF2-40B4-BE49-F238E27FC236}">
                  <a16:creationId xmlns:a16="http://schemas.microsoft.com/office/drawing/2014/main" id="{EA4A1E8F-F45B-49C9-9A1A-59BD296BB24B}"/>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sp>
        <p:nvSpPr>
          <p:cNvPr id="12" name="Rectangle 11">
            <a:extLst>
              <a:ext uri="{FF2B5EF4-FFF2-40B4-BE49-F238E27FC236}">
                <a16:creationId xmlns:a16="http://schemas.microsoft.com/office/drawing/2014/main" id="{EBEFF825-59C6-433C-A3DE-AAAD6EEE4782}"/>
              </a:ext>
            </a:extLst>
          </p:cNvPr>
          <p:cNvSpPr>
            <a:spLocks noChangeArrowheads="1"/>
          </p:cNvSpPr>
          <p:nvPr/>
        </p:nvSpPr>
        <p:spPr bwMode="auto">
          <a:xfrm>
            <a:off x="838200" y="2057401"/>
            <a:ext cx="8915400" cy="3429000"/>
          </a:xfrm>
          <a:prstGeom prst="rect">
            <a:avLst/>
          </a:prstGeom>
          <a:no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2" rtlCol="0" anchorCtr="0" compatLnSpc="1">
            <a:prstTxWarp prst="textNoShape">
              <a:avLst/>
            </a:prstTxWarp>
            <a:noAutofit/>
          </a:bodyPr>
          <a:lstStyle/>
          <a:p>
            <a:pPr marL="342900" indent="-342900">
              <a:lnSpc>
                <a:spcPct val="200000"/>
              </a:lnSpc>
              <a:buClr>
                <a:srgbClr val="38445E"/>
              </a:buClr>
              <a:buFont typeface="Times New Roman" panose="02020603050405020304" pitchFamily="18" charset="0"/>
              <a:buChar char="►"/>
            </a:pPr>
            <a:r>
              <a:rPr lang="en-US" sz="2000" dirty="0">
                <a:latin typeface="Times New Roman" panose="02020603050405020304" pitchFamily="18" charset="0"/>
                <a:cs typeface="Times New Roman" panose="02020603050405020304" pitchFamily="18" charset="0"/>
              </a:rPr>
              <a:t>Oregon DOT Stealth Rail</a:t>
            </a:r>
          </a:p>
          <a:p>
            <a:pPr marL="342900" indent="-342900">
              <a:lnSpc>
                <a:spcPct val="200000"/>
              </a:lnSpc>
              <a:buClr>
                <a:srgbClr val="38445E"/>
              </a:buClr>
              <a:buFont typeface="Times New Roman" panose="02020603050405020304" pitchFamily="18" charset="0"/>
              <a:buChar char="►"/>
            </a:pPr>
            <a:r>
              <a:rPr lang="en-US" sz="2000" dirty="0">
                <a:latin typeface="Times New Roman" panose="02020603050405020304" pitchFamily="18" charset="0"/>
                <a:cs typeface="Times New Roman" panose="02020603050405020304" pitchFamily="18" charset="0"/>
              </a:rPr>
              <a:t>Nevada DOT Beaux Arts Bridge Rail</a:t>
            </a:r>
          </a:p>
          <a:p>
            <a:pPr marL="342900" indent="-342900">
              <a:lnSpc>
                <a:spcPct val="200000"/>
              </a:lnSpc>
              <a:buClr>
                <a:srgbClr val="38445E"/>
              </a:buClr>
              <a:buFont typeface="Times New Roman" panose="02020603050405020304" pitchFamily="18" charset="0"/>
              <a:buChar char="►"/>
            </a:pPr>
            <a:r>
              <a:rPr lang="en-US" sz="2000" dirty="0">
                <a:latin typeface="Times New Roman" panose="02020603050405020304" pitchFamily="18" charset="0"/>
                <a:cs typeface="Times New Roman" panose="02020603050405020304" pitchFamily="18" charset="0"/>
              </a:rPr>
              <a:t>Caltrans Concrete Barrier Type 80</a:t>
            </a:r>
          </a:p>
          <a:p>
            <a:pPr marL="342900" indent="-342900">
              <a:lnSpc>
                <a:spcPct val="200000"/>
              </a:lnSpc>
              <a:buClr>
                <a:srgbClr val="38445E"/>
              </a:buClr>
              <a:buFont typeface="Times New Roman" panose="02020603050405020304" pitchFamily="18" charset="0"/>
              <a:buChar char="►"/>
            </a:pPr>
            <a:r>
              <a:rPr lang="en-US" sz="2000" dirty="0">
                <a:latin typeface="Times New Roman" panose="02020603050405020304" pitchFamily="18" charset="0"/>
                <a:cs typeface="Times New Roman" panose="02020603050405020304" pitchFamily="18" charset="0"/>
              </a:rPr>
              <a:t>TxDOT T223</a:t>
            </a:r>
          </a:p>
          <a:p>
            <a:pPr marL="342900" indent="-342900">
              <a:lnSpc>
                <a:spcPct val="200000"/>
              </a:lnSpc>
              <a:buClr>
                <a:srgbClr val="38445E"/>
              </a:buClr>
              <a:buFont typeface="Times New Roman" panose="02020603050405020304" pitchFamily="18" charset="0"/>
              <a:buChar char="►"/>
            </a:pPr>
            <a:r>
              <a:rPr lang="en-US" sz="2000" dirty="0">
                <a:latin typeface="Times New Roman" panose="02020603050405020304" pitchFamily="18" charset="0"/>
                <a:cs typeface="Times New Roman" panose="02020603050405020304" pitchFamily="18" charset="0"/>
              </a:rPr>
              <a:t>Kansas Corral Rail 32” without curb</a:t>
            </a:r>
          </a:p>
          <a:p>
            <a:pPr marL="342900" indent="-342900">
              <a:lnSpc>
                <a:spcPct val="200000"/>
              </a:lnSpc>
              <a:buClr>
                <a:srgbClr val="38445E"/>
              </a:buClr>
              <a:buFont typeface="Times New Roman" panose="02020603050405020304" pitchFamily="18" charset="0"/>
              <a:buChar char="►"/>
            </a:pPr>
            <a:r>
              <a:rPr lang="en-US" sz="2000" dirty="0">
                <a:latin typeface="Times New Roman" panose="02020603050405020304" pitchFamily="18" charset="0"/>
                <a:cs typeface="Times New Roman" panose="02020603050405020304" pitchFamily="18" charset="0"/>
              </a:rPr>
              <a:t>Modified Kansas Corral Rail, 27”</a:t>
            </a:r>
          </a:p>
          <a:p>
            <a:pPr marL="342900" indent="-342900">
              <a:lnSpc>
                <a:spcPct val="200000"/>
              </a:lnSpc>
              <a:buClr>
                <a:srgbClr val="38445E"/>
              </a:buClr>
              <a:buFont typeface="Times New Roman" panose="02020603050405020304" pitchFamily="18" charset="0"/>
              <a:buChar char="►"/>
            </a:pPr>
            <a:r>
              <a:rPr lang="en-US" sz="2000" dirty="0">
                <a:latin typeface="Times New Roman" panose="02020603050405020304" pitchFamily="18" charset="0"/>
                <a:cs typeface="Times New Roman" panose="02020603050405020304" pitchFamily="18" charset="0"/>
              </a:rPr>
              <a:t>Timber Guardrail</a:t>
            </a:r>
          </a:p>
          <a:p>
            <a:pPr marL="342900" indent="-342900">
              <a:lnSpc>
                <a:spcPct val="200000"/>
              </a:lnSpc>
              <a:buClr>
                <a:srgbClr val="38445E"/>
              </a:buClr>
              <a:buFont typeface="Times New Roman" panose="02020603050405020304" pitchFamily="18" charset="0"/>
              <a:buChar char="►"/>
            </a:pPr>
            <a:r>
              <a:rPr lang="en-US" sz="2000" dirty="0">
                <a:latin typeface="Times New Roman" panose="02020603050405020304" pitchFamily="18" charset="0"/>
                <a:cs typeface="Times New Roman" panose="02020603050405020304" pitchFamily="18" charset="0"/>
              </a:rPr>
              <a:t>PennDOT Type 10M</a:t>
            </a:r>
          </a:p>
          <a:p>
            <a:pPr marL="342900" indent="-342900">
              <a:lnSpc>
                <a:spcPct val="200000"/>
              </a:lnSpc>
              <a:buClr>
                <a:srgbClr val="38445E"/>
              </a:buClr>
              <a:buFont typeface="Times New Roman" panose="02020603050405020304" pitchFamily="18" charset="0"/>
              <a:buChar char="►"/>
            </a:pPr>
            <a:r>
              <a:rPr lang="en-US" sz="2000" dirty="0">
                <a:latin typeface="Times New Roman" panose="02020603050405020304" pitchFamily="18" charset="0"/>
                <a:cs typeface="Times New Roman" panose="02020603050405020304" pitchFamily="18" charset="0"/>
              </a:rPr>
              <a:t>Texas Rail (Open Concrete Parapet)</a:t>
            </a:r>
          </a:p>
          <a:p>
            <a:pPr marL="342900" indent="-342900">
              <a:lnSpc>
                <a:spcPct val="200000"/>
              </a:lnSpc>
              <a:buClr>
                <a:srgbClr val="38445E"/>
              </a:buClr>
              <a:buFont typeface="Times New Roman" panose="02020603050405020304" pitchFamily="18" charset="0"/>
              <a:buChar char="►"/>
            </a:pPr>
            <a:r>
              <a:rPr lang="en-US" sz="2000" dirty="0">
                <a:latin typeface="Times New Roman" panose="02020603050405020304" pitchFamily="18" charset="0"/>
                <a:cs typeface="Times New Roman" panose="02020603050405020304" pitchFamily="18" charset="0"/>
              </a:rPr>
              <a:t>2 Tube Metal</a:t>
            </a:r>
          </a:p>
          <a:p>
            <a:pPr marL="342900" indent="-342900">
              <a:lnSpc>
                <a:spcPct val="200000"/>
              </a:lnSpc>
              <a:buClr>
                <a:srgbClr val="38445E"/>
              </a:buClr>
              <a:buFont typeface="Times New Roman" panose="02020603050405020304" pitchFamily="18" charset="0"/>
              <a:buChar char="►"/>
            </a:pPr>
            <a:r>
              <a:rPr lang="en-US" sz="2000" dirty="0">
                <a:latin typeface="Times New Roman" panose="02020603050405020304" pitchFamily="18" charset="0"/>
                <a:cs typeface="Times New Roman" panose="02020603050405020304" pitchFamily="18" charset="0"/>
              </a:rPr>
              <a:t>NMDOT Type D</a:t>
            </a:r>
          </a:p>
        </p:txBody>
      </p:sp>
      <p:sp>
        <p:nvSpPr>
          <p:cNvPr id="2" name="TextBox 1">
            <a:extLst>
              <a:ext uri="{FF2B5EF4-FFF2-40B4-BE49-F238E27FC236}">
                <a16:creationId xmlns:a16="http://schemas.microsoft.com/office/drawing/2014/main" id="{E9460F54-A7FA-4C73-BAE9-74043DA69EAD}"/>
              </a:ext>
            </a:extLst>
          </p:cNvPr>
          <p:cNvSpPr txBox="1"/>
          <p:nvPr/>
        </p:nvSpPr>
        <p:spPr>
          <a:xfrm>
            <a:off x="892302" y="6900446"/>
            <a:ext cx="8355942" cy="338554"/>
          </a:xfrm>
          <a:prstGeom prst="rect">
            <a:avLst/>
          </a:prstGeom>
          <a:noFill/>
        </p:spPr>
        <p:txBody>
          <a:bodyPr wrap="none" rtlCol="0">
            <a:spAutoFit/>
          </a:bodyPr>
          <a:lstStyle/>
          <a:p>
            <a:r>
              <a:rPr lang="en-US" sz="1600" i="1" dirty="0">
                <a:latin typeface="Times New Roman" panose="02020603050405020304" pitchFamily="18" charset="0"/>
                <a:cs typeface="Times New Roman" panose="02020603050405020304" pitchFamily="18" charset="0"/>
              </a:rPr>
              <a:t>These railing designs have been used by state and county DOTs for workhorse bridge replacements.</a:t>
            </a:r>
          </a:p>
        </p:txBody>
      </p:sp>
    </p:spTree>
    <p:extLst>
      <p:ext uri="{BB962C8B-B14F-4D97-AF65-F5344CB8AC3E}">
        <p14:creationId xmlns:p14="http://schemas.microsoft.com/office/powerpoint/2010/main" val="35638083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C8B56B4-78DF-4DB9-A9E7-EBCB78CF7B9E}"/>
              </a:ext>
            </a:extLst>
          </p:cNvPr>
          <p:cNvGraphicFramePr>
            <a:graphicFrameLocks noGrp="1"/>
          </p:cNvGraphicFramePr>
          <p:nvPr>
            <p:extLst>
              <p:ext uri="{D42A27DB-BD31-4B8C-83A1-F6EECF244321}">
                <p14:modId xmlns:p14="http://schemas.microsoft.com/office/powerpoint/2010/main" val="2359547510"/>
              </p:ext>
            </p:extLst>
          </p:nvPr>
        </p:nvGraphicFramePr>
        <p:xfrm>
          <a:off x="838200" y="1137331"/>
          <a:ext cx="8382000" cy="5638800"/>
        </p:xfrm>
        <a:graphic>
          <a:graphicData uri="http://schemas.openxmlformats.org/drawingml/2006/table">
            <a:tbl>
              <a:tblPr firstRow="1" bandRow="1">
                <a:tableStyleId>{5C22544A-7EE6-4342-B048-85BDC9FD1C3A}</a:tableStyleId>
              </a:tblPr>
              <a:tblGrid>
                <a:gridCol w="2362200">
                  <a:extLst>
                    <a:ext uri="{9D8B030D-6E8A-4147-A177-3AD203B41FA5}">
                      <a16:colId xmlns:a16="http://schemas.microsoft.com/office/drawing/2014/main" val="4131996778"/>
                    </a:ext>
                  </a:extLst>
                </a:gridCol>
                <a:gridCol w="6019800">
                  <a:extLst>
                    <a:ext uri="{9D8B030D-6E8A-4147-A177-3AD203B41FA5}">
                      <a16:colId xmlns:a16="http://schemas.microsoft.com/office/drawing/2014/main" val="3899777939"/>
                    </a:ext>
                  </a:extLst>
                </a:gridCol>
              </a:tblGrid>
              <a:tr h="562641">
                <a:tc>
                  <a:txBody>
                    <a:bodyPr/>
                    <a:lstStyle/>
                    <a:p>
                      <a:r>
                        <a:rPr lang="en-US" dirty="0">
                          <a:latin typeface="Tahoma" panose="020B0604030504040204" pitchFamily="34" charset="0"/>
                          <a:ea typeface="Tahoma" panose="020B0604030504040204" pitchFamily="34" charset="0"/>
                          <a:cs typeface="Tahoma" panose="020B0604030504040204" pitchFamily="34" charset="0"/>
                        </a:rPr>
                        <a:t>SUITABLE TO</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38445E"/>
                    </a:solidFill>
                  </a:tcPr>
                </a:tc>
                <a:tc>
                  <a:txBody>
                    <a:bodyPr/>
                    <a:lstStyle/>
                    <a:p>
                      <a:pPr algn="ctr"/>
                      <a:r>
                        <a:rPr lang="en-US" dirty="0">
                          <a:latin typeface="Tahoma" panose="020B0604030504040204" pitchFamily="34" charset="0"/>
                          <a:ea typeface="Tahoma" panose="020B0604030504040204" pitchFamily="34" charset="0"/>
                          <a:cs typeface="Tahoma" panose="020B0604030504040204" pitchFamily="34" charset="0"/>
                        </a:rPr>
                        <a:t>IMAGE</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38445E"/>
                    </a:solidFill>
                  </a:tcPr>
                </a:tc>
                <a:extLst>
                  <a:ext uri="{0D108BD9-81ED-4DB2-BD59-A6C34878D82A}">
                    <a16:rowId xmlns:a16="http://schemas.microsoft.com/office/drawing/2014/main" val="2963400125"/>
                  </a:ext>
                </a:extLst>
              </a:tr>
              <a:tr h="2028150">
                <a:tc>
                  <a:txBody>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TL-4 rating (to ODOT Design Standards)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Rocky terrain</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Reinforced concrete bridges</a:t>
                      </a:r>
                    </a:p>
                  </a:txBody>
                  <a:tcPr>
                    <a:lnL w="12700" cap="flat" cmpd="sng" algn="ctr">
                      <a:solidFill>
                        <a:schemeClr val="tx1"/>
                      </a:solidFill>
                      <a:prstDash val="solid"/>
                      <a:round/>
                      <a:headEnd type="none" w="med" len="med"/>
                      <a:tailEnd type="none" w="med" len="med"/>
                    </a:lnL>
                    <a:solidFill>
                      <a:srgbClr val="38445E">
                        <a:alpha val="25000"/>
                      </a:srgbClr>
                    </a:solidFill>
                  </a:tcPr>
                </a:tc>
                <a:tc rowSpan="3">
                  <a:txBody>
                    <a:bodyPr/>
                    <a:lstStyle/>
                    <a:p>
                      <a:endParaRPr lang="en-US" dirty="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blipFill>
                      <a:blip r:embed="rId3"/>
                      <a:stretch>
                        <a:fillRect/>
                      </a:stretch>
                    </a:blipFill>
                  </a:tcPr>
                </a:tc>
                <a:extLst>
                  <a:ext uri="{0D108BD9-81ED-4DB2-BD59-A6C34878D82A}">
                    <a16:rowId xmlns:a16="http://schemas.microsoft.com/office/drawing/2014/main" val="3037743347"/>
                  </a:ext>
                </a:extLst>
              </a:tr>
              <a:tr h="457200">
                <a:tc>
                  <a:txBody>
                    <a:bodyPr/>
                    <a:lstStyle/>
                    <a:p>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COST</a:t>
                      </a:r>
                    </a:p>
                  </a:txBody>
                  <a:tcPr anchor="ctr">
                    <a:lnL w="12700" cap="flat" cmpd="sng" algn="ctr">
                      <a:solidFill>
                        <a:schemeClr val="tx1"/>
                      </a:solidFill>
                      <a:prstDash val="solid"/>
                      <a:round/>
                      <a:headEnd type="none" w="med" len="med"/>
                      <a:tailEnd type="none" w="med" len="med"/>
                    </a:lnL>
                    <a:solidFill>
                      <a:srgbClr val="38445E"/>
                    </a:solidFill>
                  </a:tcPr>
                </a:tc>
                <a:tc vMerge="1">
                  <a:txBody>
                    <a:bodyPr/>
                    <a:lstStyle/>
                    <a:p>
                      <a:endParaRPr lang="en-US" dirty="0"/>
                    </a:p>
                  </a:txBody>
                  <a:tcPr/>
                </a:tc>
                <a:extLst>
                  <a:ext uri="{0D108BD9-81ED-4DB2-BD59-A6C34878D82A}">
                    <a16:rowId xmlns:a16="http://schemas.microsoft.com/office/drawing/2014/main" val="745583860"/>
                  </a:ext>
                </a:extLst>
              </a:tr>
              <a:tr h="2590809">
                <a:tc>
                  <a:txBody>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$1,000/LF (Oregon 2017)</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10x the cost of a standard rail</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38445E">
                        <a:alpha val="25000"/>
                      </a:srgbClr>
                    </a:solidFill>
                  </a:tcPr>
                </a:tc>
                <a:tc vMerge="1">
                  <a:txBody>
                    <a:bodyPr/>
                    <a:lstStyle/>
                    <a:p>
                      <a:endParaRPr lang="en-US" dirty="0"/>
                    </a:p>
                  </a:txBody>
                  <a:tcPr/>
                </a:tc>
                <a:extLst>
                  <a:ext uri="{0D108BD9-81ED-4DB2-BD59-A6C34878D82A}">
                    <a16:rowId xmlns:a16="http://schemas.microsoft.com/office/drawing/2014/main" val="373829923"/>
                  </a:ext>
                </a:extLst>
              </a:tr>
            </a:tbl>
          </a:graphicData>
        </a:graphic>
      </p:graphicFrame>
      <p:sp>
        <p:nvSpPr>
          <p:cNvPr id="9" name="TextBox 8">
            <a:extLst>
              <a:ext uri="{FF2B5EF4-FFF2-40B4-BE49-F238E27FC236}">
                <a16:creationId xmlns:a16="http://schemas.microsoft.com/office/drawing/2014/main" id="{36BDD9A7-3CFD-41DD-9962-2703C3242FC9}"/>
              </a:ext>
            </a:extLst>
          </p:cNvPr>
          <p:cNvSpPr txBox="1"/>
          <p:nvPr/>
        </p:nvSpPr>
        <p:spPr>
          <a:xfrm>
            <a:off x="6291578" y="6496569"/>
            <a:ext cx="2928622"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(Photo: Courtesy of Robert Hadlow, ODOT)</a:t>
            </a:r>
          </a:p>
        </p:txBody>
      </p:sp>
      <p:sp>
        <p:nvSpPr>
          <p:cNvPr id="19" name="object 2">
            <a:extLst>
              <a:ext uri="{FF2B5EF4-FFF2-40B4-BE49-F238E27FC236}">
                <a16:creationId xmlns:a16="http://schemas.microsoft.com/office/drawing/2014/main" id="{11A45914-4692-4A31-B28F-D431387B841F}"/>
              </a:ext>
            </a:extLst>
          </p:cNvPr>
          <p:cNvSpPr txBox="1">
            <a:spLocks/>
          </p:cNvSpPr>
          <p:nvPr/>
        </p:nvSpPr>
        <p:spPr>
          <a:xfrm>
            <a:off x="838200" y="470006"/>
            <a:ext cx="4648200" cy="444394"/>
          </a:xfrm>
          <a:prstGeom prst="rect">
            <a:avLst/>
          </a:prstGeom>
        </p:spPr>
        <p:txBody>
          <a:bodyPr vert="horz" wrap="square" lIns="0" tIns="12700" rIns="0" bIns="0" rtlCol="0" anchor="ctr">
            <a:noAutofit/>
          </a:bodyPr>
          <a:lstStyle>
            <a:lvl1pPr>
              <a:defRPr sz="2000" b="1" i="0">
                <a:solidFill>
                  <a:srgbClr val="7ABAB5"/>
                </a:solidFill>
                <a:latin typeface="Times New Roman"/>
                <a:ea typeface="+mj-ea"/>
                <a:cs typeface="Times New Roman"/>
              </a:defRPr>
            </a:lvl1pPr>
          </a:lstStyle>
          <a:p>
            <a:pPr marL="12700">
              <a:spcBef>
                <a:spcPts val="100"/>
              </a:spcBef>
            </a:pPr>
            <a:r>
              <a:rPr lang="en-US" sz="2400" kern="0" dirty="0">
                <a:solidFill>
                  <a:schemeClr val="tx1"/>
                </a:solidFill>
                <a:latin typeface="Tahoma" panose="020B0604030504040204" pitchFamily="34" charset="0"/>
                <a:ea typeface="Tahoma" panose="020B0604030504040204" pitchFamily="34" charset="0"/>
                <a:cs typeface="Tahoma" panose="020B0604030504040204" pitchFamily="34" charset="0"/>
              </a:rPr>
              <a:t>Oregon DOT Stealth Rail</a:t>
            </a:r>
            <a:endParaRPr lang="en-US" kern="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1" name="Table 10">
            <a:extLst>
              <a:ext uri="{FF2B5EF4-FFF2-40B4-BE49-F238E27FC236}">
                <a16:creationId xmlns:a16="http://schemas.microsoft.com/office/drawing/2014/main" id="{AE06AC5A-430A-4AB9-878E-A1CEC54E7139}"/>
              </a:ext>
            </a:extLst>
          </p:cNvPr>
          <p:cNvGraphicFramePr>
            <a:graphicFrameLocks noGrp="1"/>
          </p:cNvGraphicFramePr>
          <p:nvPr>
            <p:extLst>
              <p:ext uri="{D42A27DB-BD31-4B8C-83A1-F6EECF244321}">
                <p14:modId xmlns:p14="http://schemas.microsoft.com/office/powerpoint/2010/main" val="3558942342"/>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25000"/>
                      </a:scheme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25000"/>
                      </a:schemeClr>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25000"/>
                      </a:schemeClr>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65000"/>
                        <a:alpha val="25000"/>
                      </a:schemeClr>
                    </a:solidFill>
                  </a:tcPr>
                </a:tc>
                <a:extLst>
                  <a:ext uri="{0D108BD9-81ED-4DB2-BD59-A6C34878D82A}">
                    <a16:rowId xmlns:a16="http://schemas.microsoft.com/office/drawing/2014/main" val="1784025870"/>
                  </a:ext>
                </a:extLst>
              </a:tr>
            </a:tbl>
          </a:graphicData>
        </a:graphic>
      </p:graphicFrame>
      <p:grpSp>
        <p:nvGrpSpPr>
          <p:cNvPr id="10" name="Group 9">
            <a:extLst>
              <a:ext uri="{FF2B5EF4-FFF2-40B4-BE49-F238E27FC236}">
                <a16:creationId xmlns:a16="http://schemas.microsoft.com/office/drawing/2014/main" id="{F7511998-FBC2-438F-A392-658F844269E6}"/>
              </a:ext>
            </a:extLst>
          </p:cNvPr>
          <p:cNvGrpSpPr/>
          <p:nvPr/>
        </p:nvGrpSpPr>
        <p:grpSpPr>
          <a:xfrm>
            <a:off x="891029" y="7490132"/>
            <a:ext cx="8272781" cy="212252"/>
            <a:chOff x="896111" y="7106107"/>
            <a:chExt cx="8272781" cy="204901"/>
          </a:xfrm>
        </p:grpSpPr>
        <p:sp>
          <p:nvSpPr>
            <p:cNvPr id="12" name="object 2">
              <a:extLst>
                <a:ext uri="{FF2B5EF4-FFF2-40B4-BE49-F238E27FC236}">
                  <a16:creationId xmlns:a16="http://schemas.microsoft.com/office/drawing/2014/main" id="{A07C5D8C-828C-4339-BBAD-3FD5CDF55A52}"/>
                </a:ext>
              </a:extLst>
            </p:cNvPr>
            <p:cNvSpPr txBox="1"/>
            <p:nvPr/>
          </p:nvSpPr>
          <p:spPr>
            <a:xfrm>
              <a:off x="901700" y="7111072"/>
              <a:ext cx="398782" cy="199935"/>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4</a:t>
              </a:r>
              <a:r>
                <a:rPr sz="1250" i="1" spc="-25" dirty="0">
                  <a:latin typeface="Tahoma"/>
                  <a:cs typeface="Tahoma"/>
                </a:rPr>
                <a:t>-</a:t>
              </a:r>
              <a:r>
                <a:rPr lang="en-US" sz="1250" i="1" spc="-30" dirty="0">
                  <a:latin typeface="Tahoma"/>
                  <a:cs typeface="Tahoma"/>
                </a:rPr>
                <a:t>14</a:t>
              </a:r>
              <a:endParaRPr sz="1250" dirty="0">
                <a:latin typeface="Tahoma"/>
                <a:cs typeface="Tahoma"/>
              </a:endParaRPr>
            </a:p>
          </p:txBody>
        </p:sp>
        <p:sp>
          <p:nvSpPr>
            <p:cNvPr id="13" name="object 3">
              <a:extLst>
                <a:ext uri="{FF2B5EF4-FFF2-40B4-BE49-F238E27FC236}">
                  <a16:creationId xmlns:a16="http://schemas.microsoft.com/office/drawing/2014/main" id="{F1621451-5BDA-4F51-895B-DE929D94917C}"/>
                </a:ext>
              </a:extLst>
            </p:cNvPr>
            <p:cNvSpPr txBox="1"/>
            <p:nvPr/>
          </p:nvSpPr>
          <p:spPr>
            <a:xfrm>
              <a:off x="8006082" y="7111073"/>
              <a:ext cx="1162810" cy="199935"/>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 4 </a:t>
              </a:r>
              <a:r>
                <a:rPr sz="1250" i="1" spc="-20" dirty="0">
                  <a:latin typeface="Tahoma"/>
                  <a:cs typeface="Tahoma"/>
                </a:rPr>
                <a:t>\</a:t>
              </a:r>
              <a:r>
                <a:rPr sz="1250" i="1" spc="-60" dirty="0">
                  <a:latin typeface="Tahoma"/>
                  <a:cs typeface="Tahoma"/>
                </a:rPr>
                <a:t> </a:t>
              </a:r>
              <a:r>
                <a:rPr lang="en-US" sz="1250" i="1" spc="-30" dirty="0">
                  <a:latin typeface="Tahoma"/>
                  <a:cs typeface="Tahoma"/>
                </a:rPr>
                <a:t>Rails</a:t>
              </a:r>
              <a:endParaRPr sz="1250" dirty="0">
                <a:latin typeface="Tahoma"/>
                <a:cs typeface="Tahoma"/>
              </a:endParaRPr>
            </a:p>
          </p:txBody>
        </p:sp>
        <p:sp>
          <p:nvSpPr>
            <p:cNvPr id="18" name="object 4">
              <a:extLst>
                <a:ext uri="{FF2B5EF4-FFF2-40B4-BE49-F238E27FC236}">
                  <a16:creationId xmlns:a16="http://schemas.microsoft.com/office/drawing/2014/main" id="{CD55F6FF-76C0-482D-ACBE-EE031724AD65}"/>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32297467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C8B56B4-78DF-4DB9-A9E7-EBCB78CF7B9E}"/>
              </a:ext>
            </a:extLst>
          </p:cNvPr>
          <p:cNvGraphicFramePr>
            <a:graphicFrameLocks noGrp="1" noChangeAspect="1"/>
          </p:cNvGraphicFramePr>
          <p:nvPr>
            <p:extLst>
              <p:ext uri="{D42A27DB-BD31-4B8C-83A1-F6EECF244321}">
                <p14:modId xmlns:p14="http://schemas.microsoft.com/office/powerpoint/2010/main" val="243942849"/>
              </p:ext>
            </p:extLst>
          </p:nvPr>
        </p:nvGraphicFramePr>
        <p:xfrm>
          <a:off x="838200" y="1137334"/>
          <a:ext cx="8382000" cy="5644466"/>
        </p:xfrm>
        <a:graphic>
          <a:graphicData uri="http://schemas.openxmlformats.org/drawingml/2006/table">
            <a:tbl>
              <a:tblPr firstRow="1" bandRow="1">
                <a:tableStyleId>{5C22544A-7EE6-4342-B048-85BDC9FD1C3A}</a:tableStyleId>
              </a:tblPr>
              <a:tblGrid>
                <a:gridCol w="2362200">
                  <a:extLst>
                    <a:ext uri="{9D8B030D-6E8A-4147-A177-3AD203B41FA5}">
                      <a16:colId xmlns:a16="http://schemas.microsoft.com/office/drawing/2014/main" val="4131996778"/>
                    </a:ext>
                  </a:extLst>
                </a:gridCol>
                <a:gridCol w="6019800">
                  <a:extLst>
                    <a:ext uri="{9D8B030D-6E8A-4147-A177-3AD203B41FA5}">
                      <a16:colId xmlns:a16="http://schemas.microsoft.com/office/drawing/2014/main" val="3899777939"/>
                    </a:ext>
                  </a:extLst>
                </a:gridCol>
              </a:tblGrid>
              <a:tr h="562641">
                <a:tc>
                  <a:txBody>
                    <a:bodyPr/>
                    <a:lstStyle/>
                    <a:p>
                      <a:r>
                        <a:rPr lang="en-US" dirty="0">
                          <a:latin typeface="Tahoma" panose="020B0604030504040204" pitchFamily="34" charset="0"/>
                          <a:ea typeface="Tahoma" panose="020B0604030504040204" pitchFamily="34" charset="0"/>
                          <a:cs typeface="Tahoma" panose="020B0604030504040204" pitchFamily="34" charset="0"/>
                        </a:rPr>
                        <a:t>SUITABLE TO</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38445E"/>
                    </a:solidFill>
                  </a:tcPr>
                </a:tc>
                <a:tc>
                  <a:txBody>
                    <a:bodyPr/>
                    <a:lstStyle/>
                    <a:p>
                      <a:pPr algn="ctr"/>
                      <a:r>
                        <a:rPr lang="en-US" dirty="0">
                          <a:latin typeface="Tahoma" panose="020B0604030504040204" pitchFamily="34" charset="0"/>
                          <a:ea typeface="Tahoma" panose="020B0604030504040204" pitchFamily="34" charset="0"/>
                          <a:cs typeface="Tahoma" panose="020B0604030504040204" pitchFamily="34" charset="0"/>
                        </a:rPr>
                        <a:t>IMAGE</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38445E"/>
                    </a:solidFill>
                  </a:tcPr>
                </a:tc>
                <a:extLst>
                  <a:ext uri="{0D108BD9-81ED-4DB2-BD59-A6C34878D82A}">
                    <a16:rowId xmlns:a16="http://schemas.microsoft.com/office/drawing/2014/main" val="2963400125"/>
                  </a:ext>
                </a:extLst>
              </a:tr>
              <a:tr h="2028150">
                <a:tc>
                  <a:txBody>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TL-3</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Historic Beaux Arts style bridges in Nevada</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Reinforced concrete bridges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Rural and urban settings</a:t>
                      </a:r>
                    </a:p>
                  </a:txBody>
                  <a:tcPr>
                    <a:lnL w="12700" cap="flat" cmpd="sng" algn="ctr">
                      <a:solidFill>
                        <a:schemeClr val="tx1"/>
                      </a:solidFill>
                      <a:prstDash val="solid"/>
                      <a:round/>
                      <a:headEnd type="none" w="med" len="med"/>
                      <a:tailEnd type="none" w="med" len="med"/>
                    </a:lnL>
                    <a:solidFill>
                      <a:srgbClr val="38445E">
                        <a:alpha val="25000"/>
                      </a:srgbClr>
                    </a:solidFill>
                  </a:tcPr>
                </a:tc>
                <a:tc rowSpan="3">
                  <a:txBody>
                    <a:bodyPr/>
                    <a:lstStyle/>
                    <a:p>
                      <a:endParaRPr lang="en-US" dirty="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blipFill dpi="0" rotWithShape="1">
                      <a:blip r:embed="rId3"/>
                      <a:srcRect/>
                      <a:stretch>
                        <a:fillRect/>
                      </a:stretch>
                    </a:blipFill>
                  </a:tcPr>
                </a:tc>
                <a:extLst>
                  <a:ext uri="{0D108BD9-81ED-4DB2-BD59-A6C34878D82A}">
                    <a16:rowId xmlns:a16="http://schemas.microsoft.com/office/drawing/2014/main" val="3037743347"/>
                  </a:ext>
                </a:extLst>
              </a:tr>
              <a:tr h="457200">
                <a:tc>
                  <a:txBody>
                    <a:bodyPr/>
                    <a:lstStyle/>
                    <a:p>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COST</a:t>
                      </a:r>
                    </a:p>
                  </a:txBody>
                  <a:tcPr anchor="ctr">
                    <a:lnL w="12700" cap="flat" cmpd="sng" algn="ctr">
                      <a:solidFill>
                        <a:schemeClr val="tx1"/>
                      </a:solidFill>
                      <a:prstDash val="solid"/>
                      <a:round/>
                      <a:headEnd type="none" w="med" len="med"/>
                      <a:tailEnd type="none" w="med" len="med"/>
                    </a:lnL>
                    <a:solidFill>
                      <a:srgbClr val="38445E"/>
                    </a:solidFill>
                  </a:tcPr>
                </a:tc>
                <a:tc vMerge="1">
                  <a:txBody>
                    <a:bodyPr/>
                    <a:lstStyle/>
                    <a:p>
                      <a:endParaRPr lang="en-US" dirty="0"/>
                    </a:p>
                  </a:txBody>
                  <a:tcPr/>
                </a:tc>
                <a:extLst>
                  <a:ext uri="{0D108BD9-81ED-4DB2-BD59-A6C34878D82A}">
                    <a16:rowId xmlns:a16="http://schemas.microsoft.com/office/drawing/2014/main" val="745583860"/>
                  </a:ext>
                </a:extLst>
              </a:tr>
              <a:tr h="2338625">
                <a:tc>
                  <a:txBody>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Total bridge cost of example pictured: $622,000 (Nevada 2016)</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38445E">
                        <a:alpha val="25000"/>
                      </a:srgbClr>
                    </a:solidFill>
                  </a:tcPr>
                </a:tc>
                <a:tc vMerge="1">
                  <a:txBody>
                    <a:bodyPr/>
                    <a:lstStyle/>
                    <a:p>
                      <a:endParaRPr lang="en-US" dirty="0"/>
                    </a:p>
                  </a:txBody>
                  <a:tcPr/>
                </a:tc>
                <a:extLst>
                  <a:ext uri="{0D108BD9-81ED-4DB2-BD59-A6C34878D82A}">
                    <a16:rowId xmlns:a16="http://schemas.microsoft.com/office/drawing/2014/main" val="373829923"/>
                  </a:ext>
                </a:extLst>
              </a:tr>
            </a:tbl>
          </a:graphicData>
        </a:graphic>
      </p:graphicFrame>
      <p:sp>
        <p:nvSpPr>
          <p:cNvPr id="9" name="TextBox 8">
            <a:extLst>
              <a:ext uri="{FF2B5EF4-FFF2-40B4-BE49-F238E27FC236}">
                <a16:creationId xmlns:a16="http://schemas.microsoft.com/office/drawing/2014/main" id="{36BDD9A7-3CFD-41DD-9962-2703C3242FC9}"/>
              </a:ext>
            </a:extLst>
          </p:cNvPr>
          <p:cNvSpPr txBox="1"/>
          <p:nvPr/>
        </p:nvSpPr>
        <p:spPr>
          <a:xfrm>
            <a:off x="3200400" y="6479401"/>
            <a:ext cx="1683474"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(Photo: © Google 2016)</a:t>
            </a:r>
          </a:p>
        </p:txBody>
      </p:sp>
      <p:sp>
        <p:nvSpPr>
          <p:cNvPr id="10" name="object 2">
            <a:extLst>
              <a:ext uri="{FF2B5EF4-FFF2-40B4-BE49-F238E27FC236}">
                <a16:creationId xmlns:a16="http://schemas.microsoft.com/office/drawing/2014/main" id="{2A286C03-D5F3-4D31-A933-0E0AE1729CE6}"/>
              </a:ext>
            </a:extLst>
          </p:cNvPr>
          <p:cNvSpPr txBox="1">
            <a:spLocks/>
          </p:cNvSpPr>
          <p:nvPr/>
        </p:nvSpPr>
        <p:spPr>
          <a:xfrm>
            <a:off x="838200" y="470006"/>
            <a:ext cx="5562600" cy="444394"/>
          </a:xfrm>
          <a:prstGeom prst="rect">
            <a:avLst/>
          </a:prstGeom>
        </p:spPr>
        <p:txBody>
          <a:bodyPr vert="horz" wrap="square" lIns="0" tIns="12700" rIns="0" bIns="0" rtlCol="0" anchor="ctr">
            <a:noAutofit/>
          </a:bodyPr>
          <a:lstStyle>
            <a:lvl1pPr>
              <a:defRPr sz="2000" b="1" i="0">
                <a:solidFill>
                  <a:srgbClr val="7ABAB5"/>
                </a:solidFill>
                <a:latin typeface="Times New Roman"/>
                <a:ea typeface="+mj-ea"/>
                <a:cs typeface="Times New Roman"/>
              </a:defRPr>
            </a:lvl1pPr>
          </a:lstStyle>
          <a:p>
            <a:pPr marL="12700">
              <a:spcBef>
                <a:spcPts val="100"/>
              </a:spcBef>
            </a:pPr>
            <a:r>
              <a:rPr lang="en-US" sz="2400" kern="0" dirty="0">
                <a:solidFill>
                  <a:schemeClr val="tx1"/>
                </a:solidFill>
                <a:latin typeface="Tahoma" panose="020B0604030504040204" pitchFamily="34" charset="0"/>
                <a:ea typeface="Tahoma" panose="020B0604030504040204" pitchFamily="34" charset="0"/>
                <a:cs typeface="Tahoma" panose="020B0604030504040204" pitchFamily="34" charset="0"/>
              </a:rPr>
              <a:t>Nevada DOT Beaux Arts Bridge Rail</a:t>
            </a:r>
            <a:endParaRPr lang="en-US" kern="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5" name="Table 14">
            <a:extLst>
              <a:ext uri="{FF2B5EF4-FFF2-40B4-BE49-F238E27FC236}">
                <a16:creationId xmlns:a16="http://schemas.microsoft.com/office/drawing/2014/main" id="{AD99BD3A-ED23-498D-B29B-E8DB1AB9BEF7}"/>
              </a:ext>
            </a:extLst>
          </p:cNvPr>
          <p:cNvGraphicFramePr>
            <a:graphicFrameLocks noGrp="1"/>
          </p:cNvGraphicFramePr>
          <p:nvPr>
            <p:extLst>
              <p:ext uri="{D42A27DB-BD31-4B8C-83A1-F6EECF244321}">
                <p14:modId xmlns:p14="http://schemas.microsoft.com/office/powerpoint/2010/main" val="3558942342"/>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25000"/>
                      </a:scheme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25000"/>
                      </a:schemeClr>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25000"/>
                      </a:schemeClr>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65000"/>
                        <a:alpha val="25000"/>
                      </a:schemeClr>
                    </a:solidFill>
                  </a:tcPr>
                </a:tc>
                <a:extLst>
                  <a:ext uri="{0D108BD9-81ED-4DB2-BD59-A6C34878D82A}">
                    <a16:rowId xmlns:a16="http://schemas.microsoft.com/office/drawing/2014/main" val="1784025870"/>
                  </a:ext>
                </a:extLst>
              </a:tr>
            </a:tbl>
          </a:graphicData>
        </a:graphic>
      </p:graphicFrame>
      <p:grpSp>
        <p:nvGrpSpPr>
          <p:cNvPr id="16" name="Group 15">
            <a:extLst>
              <a:ext uri="{FF2B5EF4-FFF2-40B4-BE49-F238E27FC236}">
                <a16:creationId xmlns:a16="http://schemas.microsoft.com/office/drawing/2014/main" id="{957E4104-B7BA-48C7-8935-BB7FAB7474C5}"/>
              </a:ext>
            </a:extLst>
          </p:cNvPr>
          <p:cNvGrpSpPr/>
          <p:nvPr/>
        </p:nvGrpSpPr>
        <p:grpSpPr>
          <a:xfrm>
            <a:off x="892302" y="7467600"/>
            <a:ext cx="8267700" cy="223796"/>
            <a:chOff x="896111" y="7106107"/>
            <a:chExt cx="8267700" cy="223796"/>
          </a:xfrm>
        </p:grpSpPr>
        <p:sp>
          <p:nvSpPr>
            <p:cNvPr id="17" name="object 2">
              <a:extLst>
                <a:ext uri="{FF2B5EF4-FFF2-40B4-BE49-F238E27FC236}">
                  <a16:creationId xmlns:a16="http://schemas.microsoft.com/office/drawing/2014/main" id="{C7FC959E-2A79-4FEB-861A-9BDC20BBCDCB}"/>
                </a:ext>
              </a:extLst>
            </p:cNvPr>
            <p:cNvSpPr txBox="1"/>
            <p:nvPr/>
          </p:nvSpPr>
          <p:spPr>
            <a:xfrm>
              <a:off x="901700" y="7111072"/>
              <a:ext cx="1612900"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a:t>
              </a:r>
              <a:r>
                <a:rPr sz="1250" i="1" spc="-80" dirty="0">
                  <a:latin typeface="Tahoma"/>
                  <a:cs typeface="Tahoma"/>
                </a:rPr>
                <a:t> </a:t>
              </a:r>
              <a:r>
                <a:rPr lang="en-US" sz="1250" i="1" spc="-30" dirty="0">
                  <a:latin typeface="Tahoma"/>
                  <a:cs typeface="Tahoma"/>
                </a:rPr>
                <a:t>4 \ Rails</a:t>
              </a:r>
              <a:endParaRPr sz="1250" dirty="0">
                <a:latin typeface="Tahoma"/>
                <a:cs typeface="Tahoma"/>
              </a:endParaRPr>
            </a:p>
          </p:txBody>
        </p:sp>
        <p:sp>
          <p:nvSpPr>
            <p:cNvPr id="18" name="object 3">
              <a:extLst>
                <a:ext uri="{FF2B5EF4-FFF2-40B4-BE49-F238E27FC236}">
                  <a16:creationId xmlns:a16="http://schemas.microsoft.com/office/drawing/2014/main" id="{554F63CB-103F-4543-B664-FD13647778C5}"/>
                </a:ext>
              </a:extLst>
            </p:cNvPr>
            <p:cNvSpPr txBox="1"/>
            <p:nvPr/>
          </p:nvSpPr>
          <p:spPr>
            <a:xfrm>
              <a:off x="8836913" y="7122795"/>
              <a:ext cx="326898" cy="207108"/>
            </a:xfrm>
            <a:prstGeom prst="rect">
              <a:avLst/>
            </a:prstGeom>
          </p:spPr>
          <p:txBody>
            <a:bodyPr vert="horz" wrap="square" lIns="0" tIns="14605" rIns="0" bIns="0" rtlCol="0">
              <a:spAutoFit/>
            </a:bodyPr>
            <a:lstStyle/>
            <a:p>
              <a:pPr marL="12700">
                <a:lnSpc>
                  <a:spcPct val="100000"/>
                </a:lnSpc>
                <a:spcBef>
                  <a:spcPts val="115"/>
                </a:spcBef>
              </a:pPr>
              <a:r>
                <a:rPr lang="en-US" sz="1250" i="1" spc="-30" dirty="0">
                  <a:latin typeface="Tahoma"/>
                  <a:cs typeface="Tahoma"/>
                </a:rPr>
                <a:t>4-15</a:t>
              </a:r>
              <a:endParaRPr sz="1250" dirty="0">
                <a:latin typeface="Tahoma"/>
                <a:cs typeface="Tahoma"/>
              </a:endParaRPr>
            </a:p>
          </p:txBody>
        </p:sp>
        <p:sp>
          <p:nvSpPr>
            <p:cNvPr id="19" name="object 4">
              <a:extLst>
                <a:ext uri="{FF2B5EF4-FFF2-40B4-BE49-F238E27FC236}">
                  <a16:creationId xmlns:a16="http://schemas.microsoft.com/office/drawing/2014/main" id="{90991925-E190-4024-A9C9-4567D780E55B}"/>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18325024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C8B56B4-78DF-4DB9-A9E7-EBCB78CF7B9E}"/>
              </a:ext>
            </a:extLst>
          </p:cNvPr>
          <p:cNvGraphicFramePr>
            <a:graphicFrameLocks noGrp="1"/>
          </p:cNvGraphicFramePr>
          <p:nvPr>
            <p:extLst>
              <p:ext uri="{D42A27DB-BD31-4B8C-83A1-F6EECF244321}">
                <p14:modId xmlns:p14="http://schemas.microsoft.com/office/powerpoint/2010/main" val="3332754338"/>
              </p:ext>
            </p:extLst>
          </p:nvPr>
        </p:nvGraphicFramePr>
        <p:xfrm>
          <a:off x="838200" y="1137331"/>
          <a:ext cx="8382000" cy="5644469"/>
        </p:xfrm>
        <a:graphic>
          <a:graphicData uri="http://schemas.openxmlformats.org/drawingml/2006/table">
            <a:tbl>
              <a:tblPr firstRow="1" bandRow="1">
                <a:tableStyleId>{5C22544A-7EE6-4342-B048-85BDC9FD1C3A}</a:tableStyleId>
              </a:tblPr>
              <a:tblGrid>
                <a:gridCol w="2362200">
                  <a:extLst>
                    <a:ext uri="{9D8B030D-6E8A-4147-A177-3AD203B41FA5}">
                      <a16:colId xmlns:a16="http://schemas.microsoft.com/office/drawing/2014/main" val="4131996778"/>
                    </a:ext>
                  </a:extLst>
                </a:gridCol>
                <a:gridCol w="6019800">
                  <a:extLst>
                    <a:ext uri="{9D8B030D-6E8A-4147-A177-3AD203B41FA5}">
                      <a16:colId xmlns:a16="http://schemas.microsoft.com/office/drawing/2014/main" val="3899777939"/>
                    </a:ext>
                  </a:extLst>
                </a:gridCol>
              </a:tblGrid>
              <a:tr h="562641">
                <a:tc>
                  <a:txBody>
                    <a:bodyPr/>
                    <a:lstStyle/>
                    <a:p>
                      <a:r>
                        <a:rPr lang="en-US" dirty="0">
                          <a:latin typeface="Tahoma" panose="020B0604030504040204" pitchFamily="34" charset="0"/>
                          <a:ea typeface="Tahoma" panose="020B0604030504040204" pitchFamily="34" charset="0"/>
                          <a:cs typeface="Tahoma" panose="020B0604030504040204" pitchFamily="34" charset="0"/>
                        </a:rPr>
                        <a:t>SUITABLE TO</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38445E"/>
                    </a:solidFill>
                  </a:tcPr>
                </a:tc>
                <a:tc>
                  <a:txBody>
                    <a:bodyPr/>
                    <a:lstStyle/>
                    <a:p>
                      <a:pPr algn="ctr"/>
                      <a:r>
                        <a:rPr lang="en-US" dirty="0">
                          <a:latin typeface="Tahoma" panose="020B0604030504040204" pitchFamily="34" charset="0"/>
                          <a:ea typeface="Tahoma" panose="020B0604030504040204" pitchFamily="34" charset="0"/>
                          <a:cs typeface="Tahoma" panose="020B0604030504040204" pitchFamily="34" charset="0"/>
                        </a:rPr>
                        <a:t>IMAGE</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38445E"/>
                    </a:solidFill>
                  </a:tcPr>
                </a:tc>
                <a:extLst>
                  <a:ext uri="{0D108BD9-81ED-4DB2-BD59-A6C34878D82A}">
                    <a16:rowId xmlns:a16="http://schemas.microsoft.com/office/drawing/2014/main" val="2963400125"/>
                  </a:ext>
                </a:extLst>
              </a:tr>
              <a:tr h="1500428">
                <a:tc>
                  <a:txBody>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TL-4</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Coastal/Rural</a:t>
                      </a:r>
                    </a:p>
                  </a:txBody>
                  <a:tcPr>
                    <a:lnL w="12700" cap="flat" cmpd="sng" algn="ctr">
                      <a:solidFill>
                        <a:schemeClr val="tx1"/>
                      </a:solidFill>
                      <a:prstDash val="solid"/>
                      <a:round/>
                      <a:headEnd type="none" w="med" len="med"/>
                      <a:tailEnd type="none" w="med" len="med"/>
                    </a:lnL>
                    <a:solidFill>
                      <a:srgbClr val="38445E">
                        <a:alpha val="25000"/>
                      </a:srgbClr>
                    </a:solidFill>
                  </a:tcPr>
                </a:tc>
                <a:tc rowSpan="3">
                  <a:txBody>
                    <a:bodyPr/>
                    <a:lstStyle/>
                    <a:p>
                      <a:endParaRPr lang="en-US" dirty="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blipFill>
                      <a:blip r:embed="rId3"/>
                      <a:stretch>
                        <a:fillRect/>
                      </a:stretch>
                    </a:blipFill>
                  </a:tcPr>
                </a:tc>
                <a:extLst>
                  <a:ext uri="{0D108BD9-81ED-4DB2-BD59-A6C34878D82A}">
                    <a16:rowId xmlns:a16="http://schemas.microsoft.com/office/drawing/2014/main" val="3037743347"/>
                  </a:ext>
                </a:extLst>
              </a:tr>
              <a:tr h="457200">
                <a:tc>
                  <a:txBody>
                    <a:bodyPr/>
                    <a:lstStyle/>
                    <a:p>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COST</a:t>
                      </a:r>
                    </a:p>
                  </a:txBody>
                  <a:tcPr anchor="ctr">
                    <a:lnL w="12700" cap="flat" cmpd="sng" algn="ctr">
                      <a:solidFill>
                        <a:schemeClr val="tx1"/>
                      </a:solidFill>
                      <a:prstDash val="solid"/>
                      <a:round/>
                      <a:headEnd type="none" w="med" len="med"/>
                      <a:tailEnd type="none" w="med" len="med"/>
                    </a:lnL>
                    <a:solidFill>
                      <a:srgbClr val="38445E"/>
                    </a:solidFill>
                  </a:tcPr>
                </a:tc>
                <a:tc vMerge="1">
                  <a:txBody>
                    <a:bodyPr/>
                    <a:lstStyle/>
                    <a:p>
                      <a:endParaRPr lang="en-US" dirty="0"/>
                    </a:p>
                  </a:txBody>
                  <a:tcPr/>
                </a:tc>
                <a:extLst>
                  <a:ext uri="{0D108BD9-81ED-4DB2-BD59-A6C34878D82A}">
                    <a16:rowId xmlns:a16="http://schemas.microsoft.com/office/drawing/2014/main" val="745583860"/>
                  </a:ext>
                </a:extLst>
              </a:tr>
              <a:tr h="3124200">
                <a:tc>
                  <a:txBody>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$325/unit (To $1/10,000) – Caltrans 2018 Contract Cost Data – expected</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$120/LF (Virginia 2018 bid)</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$150/LF (Bridge Rail Guide, 2005)</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38445E">
                        <a:alpha val="25000"/>
                      </a:srgbClr>
                    </a:solidFill>
                  </a:tcPr>
                </a:tc>
                <a:tc vMerge="1">
                  <a:txBody>
                    <a:bodyPr/>
                    <a:lstStyle/>
                    <a:p>
                      <a:endParaRPr lang="en-US" dirty="0"/>
                    </a:p>
                  </a:txBody>
                  <a:tcPr/>
                </a:tc>
                <a:extLst>
                  <a:ext uri="{0D108BD9-81ED-4DB2-BD59-A6C34878D82A}">
                    <a16:rowId xmlns:a16="http://schemas.microsoft.com/office/drawing/2014/main" val="373829923"/>
                  </a:ext>
                </a:extLst>
              </a:tr>
            </a:tbl>
          </a:graphicData>
        </a:graphic>
      </p:graphicFrame>
      <p:sp>
        <p:nvSpPr>
          <p:cNvPr id="9" name="TextBox 8">
            <a:extLst>
              <a:ext uri="{FF2B5EF4-FFF2-40B4-BE49-F238E27FC236}">
                <a16:creationId xmlns:a16="http://schemas.microsoft.com/office/drawing/2014/main" id="{36BDD9A7-3CFD-41DD-9962-2703C3242FC9}"/>
              </a:ext>
            </a:extLst>
          </p:cNvPr>
          <p:cNvSpPr txBox="1"/>
          <p:nvPr/>
        </p:nvSpPr>
        <p:spPr>
          <a:xfrm>
            <a:off x="3200400" y="6480329"/>
            <a:ext cx="2681568" cy="276999"/>
          </a:xfrm>
          <a:prstGeom prst="rect">
            <a:avLst/>
          </a:prstGeom>
          <a:noFill/>
        </p:spPr>
        <p:txBody>
          <a:bodyPr wrap="none" rtlCol="0">
            <a:spAutoFit/>
          </a:bodyPr>
          <a:lstStyle/>
          <a:p>
            <a:r>
              <a:rPr lang="en-US" sz="1200" dirty="0">
                <a:solidFill>
                  <a:schemeClr val="bg1"/>
                </a:solidFill>
                <a:latin typeface="Times New Roman" panose="02020603050405020304" pitchFamily="18" charset="0"/>
                <a:cs typeface="Times New Roman" panose="02020603050405020304" pitchFamily="18" charset="0"/>
              </a:rPr>
              <a:t>(Photographer: Trevor </a:t>
            </a:r>
            <a:r>
              <a:rPr lang="en-US" sz="1200" dirty="0" err="1">
                <a:solidFill>
                  <a:schemeClr val="bg1"/>
                </a:solidFill>
                <a:latin typeface="Times New Roman" panose="02020603050405020304" pitchFamily="18" charset="0"/>
                <a:cs typeface="Times New Roman" panose="02020603050405020304" pitchFamily="18" charset="0"/>
              </a:rPr>
              <a:t>Wrayton</a:t>
            </a:r>
            <a:r>
              <a:rPr lang="en-US" sz="1200" dirty="0">
                <a:solidFill>
                  <a:schemeClr val="bg1"/>
                </a:solidFill>
                <a:latin typeface="Times New Roman" panose="02020603050405020304" pitchFamily="18" charset="0"/>
                <a:cs typeface="Times New Roman" panose="02020603050405020304" pitchFamily="18" charset="0"/>
              </a:rPr>
              <a:t>, VDOT)</a:t>
            </a:r>
          </a:p>
        </p:txBody>
      </p:sp>
      <p:sp>
        <p:nvSpPr>
          <p:cNvPr id="10" name="object 2">
            <a:extLst>
              <a:ext uri="{FF2B5EF4-FFF2-40B4-BE49-F238E27FC236}">
                <a16:creationId xmlns:a16="http://schemas.microsoft.com/office/drawing/2014/main" id="{2DC8503D-F2EE-4F9B-91EA-4D9D1D4B4D00}"/>
              </a:ext>
            </a:extLst>
          </p:cNvPr>
          <p:cNvSpPr txBox="1">
            <a:spLocks/>
          </p:cNvSpPr>
          <p:nvPr/>
        </p:nvSpPr>
        <p:spPr>
          <a:xfrm>
            <a:off x="838200" y="470006"/>
            <a:ext cx="5562600" cy="444394"/>
          </a:xfrm>
          <a:prstGeom prst="rect">
            <a:avLst/>
          </a:prstGeom>
        </p:spPr>
        <p:txBody>
          <a:bodyPr vert="horz" wrap="square" lIns="0" tIns="12700" rIns="0" bIns="0" rtlCol="0" anchor="ctr">
            <a:noAutofit/>
          </a:bodyPr>
          <a:lstStyle>
            <a:lvl1pPr>
              <a:defRPr sz="2000" b="1" i="0">
                <a:solidFill>
                  <a:srgbClr val="7ABAB5"/>
                </a:solidFill>
                <a:latin typeface="Times New Roman"/>
                <a:ea typeface="+mj-ea"/>
                <a:cs typeface="Times New Roman"/>
              </a:defRPr>
            </a:lvl1pPr>
          </a:lstStyle>
          <a:p>
            <a:pPr marL="12700">
              <a:spcBef>
                <a:spcPts val="100"/>
              </a:spcBef>
            </a:pPr>
            <a:r>
              <a:rPr lang="en-US" sz="2400" kern="0" dirty="0">
                <a:solidFill>
                  <a:schemeClr val="tx1"/>
                </a:solidFill>
                <a:latin typeface="Tahoma" panose="020B0604030504040204" pitchFamily="34" charset="0"/>
                <a:ea typeface="Tahoma" panose="020B0604030504040204" pitchFamily="34" charset="0"/>
                <a:cs typeface="Tahoma" panose="020B0604030504040204" pitchFamily="34" charset="0"/>
              </a:rPr>
              <a:t>Caltrans Concrete Barrier Type 80</a:t>
            </a:r>
            <a:endParaRPr lang="en-US" kern="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1" name="Table 10">
            <a:extLst>
              <a:ext uri="{FF2B5EF4-FFF2-40B4-BE49-F238E27FC236}">
                <a16:creationId xmlns:a16="http://schemas.microsoft.com/office/drawing/2014/main" id="{D7FF8359-2839-4861-A899-6D51E3F2E4F1}"/>
              </a:ext>
            </a:extLst>
          </p:cNvPr>
          <p:cNvGraphicFramePr>
            <a:graphicFrameLocks noGrp="1"/>
          </p:cNvGraphicFramePr>
          <p:nvPr>
            <p:extLst>
              <p:ext uri="{D42A27DB-BD31-4B8C-83A1-F6EECF244321}">
                <p14:modId xmlns:p14="http://schemas.microsoft.com/office/powerpoint/2010/main" val="3558942342"/>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25000"/>
                      </a:scheme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25000"/>
                      </a:schemeClr>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25000"/>
                      </a:schemeClr>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65000"/>
                        <a:alpha val="25000"/>
                      </a:schemeClr>
                    </a:solidFill>
                  </a:tcPr>
                </a:tc>
                <a:extLst>
                  <a:ext uri="{0D108BD9-81ED-4DB2-BD59-A6C34878D82A}">
                    <a16:rowId xmlns:a16="http://schemas.microsoft.com/office/drawing/2014/main" val="1784025870"/>
                  </a:ext>
                </a:extLst>
              </a:tr>
            </a:tbl>
          </a:graphicData>
        </a:graphic>
      </p:graphicFrame>
      <p:grpSp>
        <p:nvGrpSpPr>
          <p:cNvPr id="12" name="Group 11">
            <a:extLst>
              <a:ext uri="{FF2B5EF4-FFF2-40B4-BE49-F238E27FC236}">
                <a16:creationId xmlns:a16="http://schemas.microsoft.com/office/drawing/2014/main" id="{8B13848F-F285-42E0-8DAF-D4574D16C92A}"/>
              </a:ext>
            </a:extLst>
          </p:cNvPr>
          <p:cNvGrpSpPr/>
          <p:nvPr/>
        </p:nvGrpSpPr>
        <p:grpSpPr>
          <a:xfrm>
            <a:off x="891029" y="7490132"/>
            <a:ext cx="8272781" cy="212252"/>
            <a:chOff x="896111" y="7106107"/>
            <a:chExt cx="8272781" cy="204901"/>
          </a:xfrm>
        </p:grpSpPr>
        <p:sp>
          <p:nvSpPr>
            <p:cNvPr id="13" name="object 2">
              <a:extLst>
                <a:ext uri="{FF2B5EF4-FFF2-40B4-BE49-F238E27FC236}">
                  <a16:creationId xmlns:a16="http://schemas.microsoft.com/office/drawing/2014/main" id="{96F3D4A9-73EA-4834-921B-93A377312462}"/>
                </a:ext>
              </a:extLst>
            </p:cNvPr>
            <p:cNvSpPr txBox="1"/>
            <p:nvPr/>
          </p:nvSpPr>
          <p:spPr>
            <a:xfrm>
              <a:off x="901700" y="7111072"/>
              <a:ext cx="398782" cy="199935"/>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4</a:t>
              </a:r>
              <a:r>
                <a:rPr sz="1250" i="1" spc="-25" dirty="0">
                  <a:latin typeface="Tahoma"/>
                  <a:cs typeface="Tahoma"/>
                </a:rPr>
                <a:t>-</a:t>
              </a:r>
              <a:r>
                <a:rPr lang="en-US" sz="1250" i="1" spc="-30" dirty="0">
                  <a:latin typeface="Tahoma"/>
                  <a:cs typeface="Tahoma"/>
                </a:rPr>
                <a:t>16</a:t>
              </a:r>
              <a:endParaRPr sz="1250" dirty="0">
                <a:latin typeface="Tahoma"/>
                <a:cs typeface="Tahoma"/>
              </a:endParaRPr>
            </a:p>
          </p:txBody>
        </p:sp>
        <p:sp>
          <p:nvSpPr>
            <p:cNvPr id="14" name="object 3">
              <a:extLst>
                <a:ext uri="{FF2B5EF4-FFF2-40B4-BE49-F238E27FC236}">
                  <a16:creationId xmlns:a16="http://schemas.microsoft.com/office/drawing/2014/main" id="{4FB319EB-9ADD-4715-99DD-944DB9DA39A0}"/>
                </a:ext>
              </a:extLst>
            </p:cNvPr>
            <p:cNvSpPr txBox="1"/>
            <p:nvPr/>
          </p:nvSpPr>
          <p:spPr>
            <a:xfrm>
              <a:off x="8006082" y="7111073"/>
              <a:ext cx="1162810" cy="199935"/>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 4 </a:t>
              </a:r>
              <a:r>
                <a:rPr sz="1250" i="1" spc="-20" dirty="0">
                  <a:latin typeface="Tahoma"/>
                  <a:cs typeface="Tahoma"/>
                </a:rPr>
                <a:t>\</a:t>
              </a:r>
              <a:r>
                <a:rPr sz="1250" i="1" spc="-60" dirty="0">
                  <a:latin typeface="Tahoma"/>
                  <a:cs typeface="Tahoma"/>
                </a:rPr>
                <a:t> </a:t>
              </a:r>
              <a:r>
                <a:rPr lang="en-US" sz="1250" i="1" spc="-30" dirty="0">
                  <a:latin typeface="Tahoma"/>
                  <a:cs typeface="Tahoma"/>
                </a:rPr>
                <a:t>Rails</a:t>
              </a:r>
              <a:endParaRPr sz="1250" dirty="0">
                <a:latin typeface="Tahoma"/>
                <a:cs typeface="Tahoma"/>
              </a:endParaRPr>
            </a:p>
          </p:txBody>
        </p:sp>
        <p:sp>
          <p:nvSpPr>
            <p:cNvPr id="19" name="object 4">
              <a:extLst>
                <a:ext uri="{FF2B5EF4-FFF2-40B4-BE49-F238E27FC236}">
                  <a16:creationId xmlns:a16="http://schemas.microsoft.com/office/drawing/2014/main" id="{D782E906-C379-4294-8D38-EBB958FDCB27}"/>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36399157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C8B56B4-78DF-4DB9-A9E7-EBCB78CF7B9E}"/>
              </a:ext>
            </a:extLst>
          </p:cNvPr>
          <p:cNvGraphicFramePr>
            <a:graphicFrameLocks noGrp="1"/>
          </p:cNvGraphicFramePr>
          <p:nvPr>
            <p:extLst>
              <p:ext uri="{D42A27DB-BD31-4B8C-83A1-F6EECF244321}">
                <p14:modId xmlns:p14="http://schemas.microsoft.com/office/powerpoint/2010/main" val="4155822762"/>
              </p:ext>
            </p:extLst>
          </p:nvPr>
        </p:nvGraphicFramePr>
        <p:xfrm>
          <a:off x="838200" y="1137331"/>
          <a:ext cx="8382000" cy="5638800"/>
        </p:xfrm>
        <a:graphic>
          <a:graphicData uri="http://schemas.openxmlformats.org/drawingml/2006/table">
            <a:tbl>
              <a:tblPr firstRow="1" bandRow="1">
                <a:tableStyleId>{5C22544A-7EE6-4342-B048-85BDC9FD1C3A}</a:tableStyleId>
              </a:tblPr>
              <a:tblGrid>
                <a:gridCol w="2362200">
                  <a:extLst>
                    <a:ext uri="{9D8B030D-6E8A-4147-A177-3AD203B41FA5}">
                      <a16:colId xmlns:a16="http://schemas.microsoft.com/office/drawing/2014/main" val="4131996778"/>
                    </a:ext>
                  </a:extLst>
                </a:gridCol>
                <a:gridCol w="6019800">
                  <a:extLst>
                    <a:ext uri="{9D8B030D-6E8A-4147-A177-3AD203B41FA5}">
                      <a16:colId xmlns:a16="http://schemas.microsoft.com/office/drawing/2014/main" val="3899777939"/>
                    </a:ext>
                  </a:extLst>
                </a:gridCol>
              </a:tblGrid>
              <a:tr h="562641">
                <a:tc>
                  <a:txBody>
                    <a:bodyPr/>
                    <a:lstStyle/>
                    <a:p>
                      <a:r>
                        <a:rPr lang="en-US" dirty="0">
                          <a:latin typeface="Tahoma" panose="020B0604030504040204" pitchFamily="34" charset="0"/>
                          <a:ea typeface="Tahoma" panose="020B0604030504040204" pitchFamily="34" charset="0"/>
                          <a:cs typeface="Tahoma" panose="020B0604030504040204" pitchFamily="34" charset="0"/>
                        </a:rPr>
                        <a:t>SUITABLE TO</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38445E"/>
                    </a:solidFill>
                  </a:tcPr>
                </a:tc>
                <a:tc>
                  <a:txBody>
                    <a:bodyPr/>
                    <a:lstStyle/>
                    <a:p>
                      <a:pPr algn="ctr"/>
                      <a:r>
                        <a:rPr lang="en-US" dirty="0">
                          <a:latin typeface="Tahoma" panose="020B0604030504040204" pitchFamily="34" charset="0"/>
                          <a:ea typeface="Tahoma" panose="020B0604030504040204" pitchFamily="34" charset="0"/>
                          <a:cs typeface="Tahoma" panose="020B0604030504040204" pitchFamily="34" charset="0"/>
                        </a:rPr>
                        <a:t>IMAGE</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38445E"/>
                    </a:solidFill>
                  </a:tcPr>
                </a:tc>
                <a:extLst>
                  <a:ext uri="{0D108BD9-81ED-4DB2-BD59-A6C34878D82A}">
                    <a16:rowId xmlns:a16="http://schemas.microsoft.com/office/drawing/2014/main" val="2963400125"/>
                  </a:ext>
                </a:extLst>
              </a:tr>
              <a:tr h="2028150">
                <a:tc>
                  <a:txBody>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TL-3</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Rural</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Agricultural context</a:t>
                      </a:r>
                    </a:p>
                  </a:txBody>
                  <a:tcPr>
                    <a:lnL w="12700" cap="flat" cmpd="sng" algn="ctr">
                      <a:solidFill>
                        <a:schemeClr val="tx1"/>
                      </a:solidFill>
                      <a:prstDash val="solid"/>
                      <a:round/>
                      <a:headEnd type="none" w="med" len="med"/>
                      <a:tailEnd type="none" w="med" len="med"/>
                    </a:lnL>
                    <a:solidFill>
                      <a:srgbClr val="38445E">
                        <a:alpha val="25000"/>
                      </a:srgbClr>
                    </a:solidFill>
                  </a:tcPr>
                </a:tc>
                <a:tc rowSpan="3">
                  <a:txBody>
                    <a:bodyPr/>
                    <a:lstStyle/>
                    <a:p>
                      <a:endParaRPr lang="en-US" dirty="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blipFill>
                      <a:blip r:embed="rId3"/>
                      <a:stretch>
                        <a:fillRect/>
                      </a:stretch>
                    </a:blipFill>
                  </a:tcPr>
                </a:tc>
                <a:extLst>
                  <a:ext uri="{0D108BD9-81ED-4DB2-BD59-A6C34878D82A}">
                    <a16:rowId xmlns:a16="http://schemas.microsoft.com/office/drawing/2014/main" val="3037743347"/>
                  </a:ext>
                </a:extLst>
              </a:tr>
              <a:tr h="457200">
                <a:tc>
                  <a:txBody>
                    <a:bodyPr/>
                    <a:lstStyle/>
                    <a:p>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COST</a:t>
                      </a:r>
                    </a:p>
                  </a:txBody>
                  <a:tcPr anchor="ctr">
                    <a:lnL w="12700" cap="flat" cmpd="sng" algn="ctr">
                      <a:solidFill>
                        <a:schemeClr val="tx1"/>
                      </a:solidFill>
                      <a:prstDash val="solid"/>
                      <a:round/>
                      <a:headEnd type="none" w="med" len="med"/>
                      <a:tailEnd type="none" w="med" len="med"/>
                    </a:lnL>
                    <a:solidFill>
                      <a:srgbClr val="38445E"/>
                    </a:solidFill>
                  </a:tcPr>
                </a:tc>
                <a:tc vMerge="1">
                  <a:txBody>
                    <a:bodyPr/>
                    <a:lstStyle/>
                    <a:p>
                      <a:endParaRPr lang="en-US" dirty="0"/>
                    </a:p>
                  </a:txBody>
                  <a:tcPr/>
                </a:tc>
                <a:extLst>
                  <a:ext uri="{0D108BD9-81ED-4DB2-BD59-A6C34878D82A}">
                    <a16:rowId xmlns:a16="http://schemas.microsoft.com/office/drawing/2014/main" val="745583860"/>
                  </a:ext>
                </a:extLst>
              </a:tr>
              <a:tr h="2590809">
                <a:tc>
                  <a:txBody>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T223 is an improved version of the TxDOT T203 rail which costs $55/LF (TxDOT 2010)</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38445E">
                        <a:alpha val="25000"/>
                      </a:srgbClr>
                    </a:solidFill>
                  </a:tcPr>
                </a:tc>
                <a:tc vMerge="1">
                  <a:txBody>
                    <a:bodyPr/>
                    <a:lstStyle/>
                    <a:p>
                      <a:endParaRPr lang="en-US" dirty="0"/>
                    </a:p>
                  </a:txBody>
                  <a:tcPr/>
                </a:tc>
                <a:extLst>
                  <a:ext uri="{0D108BD9-81ED-4DB2-BD59-A6C34878D82A}">
                    <a16:rowId xmlns:a16="http://schemas.microsoft.com/office/drawing/2014/main" val="373829923"/>
                  </a:ext>
                </a:extLst>
              </a:tr>
            </a:tbl>
          </a:graphicData>
        </a:graphic>
      </p:graphicFrame>
      <p:sp>
        <p:nvSpPr>
          <p:cNvPr id="9" name="TextBox 8">
            <a:extLst>
              <a:ext uri="{FF2B5EF4-FFF2-40B4-BE49-F238E27FC236}">
                <a16:creationId xmlns:a16="http://schemas.microsoft.com/office/drawing/2014/main" id="{36BDD9A7-3CFD-41DD-9962-2703C3242FC9}"/>
              </a:ext>
            </a:extLst>
          </p:cNvPr>
          <p:cNvSpPr txBox="1"/>
          <p:nvPr/>
        </p:nvSpPr>
        <p:spPr>
          <a:xfrm>
            <a:off x="6449662" y="6496569"/>
            <a:ext cx="2801216" cy="276999"/>
          </a:xfrm>
          <a:prstGeom prst="rect">
            <a:avLst/>
          </a:prstGeom>
          <a:noFill/>
        </p:spPr>
        <p:txBody>
          <a:bodyPr wrap="none" rtlCol="0">
            <a:spAutoFit/>
          </a:bodyPr>
          <a:lstStyle/>
          <a:p>
            <a:r>
              <a:rPr lang="en-US" sz="1200" dirty="0">
                <a:solidFill>
                  <a:schemeClr val="bg1"/>
                </a:solidFill>
                <a:latin typeface="Times New Roman" panose="02020603050405020304" pitchFamily="18" charset="0"/>
                <a:cs typeface="Times New Roman" panose="02020603050405020304" pitchFamily="18" charset="0"/>
              </a:rPr>
              <a:t>(Photo: Courtesy of Renee Benn, TxDOT)</a:t>
            </a:r>
          </a:p>
        </p:txBody>
      </p:sp>
      <p:sp>
        <p:nvSpPr>
          <p:cNvPr id="10" name="object 2">
            <a:extLst>
              <a:ext uri="{FF2B5EF4-FFF2-40B4-BE49-F238E27FC236}">
                <a16:creationId xmlns:a16="http://schemas.microsoft.com/office/drawing/2014/main" id="{3A491C75-D965-401F-A6DD-DD43DFB92137}"/>
              </a:ext>
            </a:extLst>
          </p:cNvPr>
          <p:cNvSpPr txBox="1">
            <a:spLocks/>
          </p:cNvSpPr>
          <p:nvPr/>
        </p:nvSpPr>
        <p:spPr>
          <a:xfrm>
            <a:off x="838200" y="470006"/>
            <a:ext cx="5562600" cy="444394"/>
          </a:xfrm>
          <a:prstGeom prst="rect">
            <a:avLst/>
          </a:prstGeom>
        </p:spPr>
        <p:txBody>
          <a:bodyPr vert="horz" wrap="square" lIns="0" tIns="12700" rIns="0" bIns="0" rtlCol="0" anchor="ctr">
            <a:noAutofit/>
          </a:bodyPr>
          <a:lstStyle>
            <a:lvl1pPr>
              <a:defRPr sz="2000" b="1" i="0">
                <a:solidFill>
                  <a:srgbClr val="7ABAB5"/>
                </a:solidFill>
                <a:latin typeface="Times New Roman"/>
                <a:ea typeface="+mj-ea"/>
                <a:cs typeface="Times New Roman"/>
              </a:defRPr>
            </a:lvl1pPr>
          </a:lstStyle>
          <a:p>
            <a:pPr marL="12700">
              <a:spcBef>
                <a:spcPts val="100"/>
              </a:spcBef>
            </a:pPr>
            <a:r>
              <a:rPr lang="en-US" sz="2400" kern="0" dirty="0">
                <a:solidFill>
                  <a:schemeClr val="tx1"/>
                </a:solidFill>
                <a:latin typeface="Tahoma" panose="020B0604030504040204" pitchFamily="34" charset="0"/>
                <a:ea typeface="Tahoma" panose="020B0604030504040204" pitchFamily="34" charset="0"/>
                <a:cs typeface="Tahoma" panose="020B0604030504040204" pitchFamily="34" charset="0"/>
              </a:rPr>
              <a:t>TxDOT T223</a:t>
            </a:r>
            <a:endParaRPr lang="en-US" kern="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5" name="Table 14">
            <a:extLst>
              <a:ext uri="{FF2B5EF4-FFF2-40B4-BE49-F238E27FC236}">
                <a16:creationId xmlns:a16="http://schemas.microsoft.com/office/drawing/2014/main" id="{52AFB172-1504-4F97-B1AB-B8ECCEFDD954}"/>
              </a:ext>
            </a:extLst>
          </p:cNvPr>
          <p:cNvGraphicFramePr>
            <a:graphicFrameLocks noGrp="1"/>
          </p:cNvGraphicFramePr>
          <p:nvPr>
            <p:extLst>
              <p:ext uri="{D42A27DB-BD31-4B8C-83A1-F6EECF244321}">
                <p14:modId xmlns:p14="http://schemas.microsoft.com/office/powerpoint/2010/main" val="3558942342"/>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25000"/>
                      </a:scheme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25000"/>
                      </a:schemeClr>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25000"/>
                      </a:schemeClr>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65000"/>
                        <a:alpha val="25000"/>
                      </a:schemeClr>
                    </a:solidFill>
                  </a:tcPr>
                </a:tc>
                <a:extLst>
                  <a:ext uri="{0D108BD9-81ED-4DB2-BD59-A6C34878D82A}">
                    <a16:rowId xmlns:a16="http://schemas.microsoft.com/office/drawing/2014/main" val="1784025870"/>
                  </a:ext>
                </a:extLst>
              </a:tr>
            </a:tbl>
          </a:graphicData>
        </a:graphic>
      </p:graphicFrame>
      <p:grpSp>
        <p:nvGrpSpPr>
          <p:cNvPr id="16" name="Group 15">
            <a:extLst>
              <a:ext uri="{FF2B5EF4-FFF2-40B4-BE49-F238E27FC236}">
                <a16:creationId xmlns:a16="http://schemas.microsoft.com/office/drawing/2014/main" id="{E19CCFC2-497D-421E-A234-807D1F5F6605}"/>
              </a:ext>
            </a:extLst>
          </p:cNvPr>
          <p:cNvGrpSpPr/>
          <p:nvPr/>
        </p:nvGrpSpPr>
        <p:grpSpPr>
          <a:xfrm>
            <a:off x="892302" y="7462636"/>
            <a:ext cx="8267700" cy="217037"/>
            <a:chOff x="896111" y="7101143"/>
            <a:chExt cx="8267700" cy="217037"/>
          </a:xfrm>
        </p:grpSpPr>
        <p:sp>
          <p:nvSpPr>
            <p:cNvPr id="17" name="object 2">
              <a:extLst>
                <a:ext uri="{FF2B5EF4-FFF2-40B4-BE49-F238E27FC236}">
                  <a16:creationId xmlns:a16="http://schemas.microsoft.com/office/drawing/2014/main" id="{045EC9D9-169B-4EEF-A493-7146C54546A3}"/>
                </a:ext>
              </a:extLst>
            </p:cNvPr>
            <p:cNvSpPr txBox="1"/>
            <p:nvPr/>
          </p:nvSpPr>
          <p:spPr>
            <a:xfrm>
              <a:off x="901700" y="7111072"/>
              <a:ext cx="1612900"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a:t>
              </a:r>
              <a:r>
                <a:rPr sz="1250" i="1" spc="-80" dirty="0">
                  <a:latin typeface="Tahoma"/>
                  <a:cs typeface="Tahoma"/>
                </a:rPr>
                <a:t> </a:t>
              </a:r>
              <a:r>
                <a:rPr lang="en-US" sz="1250" i="1" spc="-30" dirty="0">
                  <a:latin typeface="Tahoma"/>
                  <a:cs typeface="Tahoma"/>
                </a:rPr>
                <a:t>4 \ Rails</a:t>
              </a:r>
              <a:endParaRPr sz="1250" dirty="0">
                <a:latin typeface="Tahoma"/>
                <a:cs typeface="Tahoma"/>
              </a:endParaRPr>
            </a:p>
          </p:txBody>
        </p:sp>
        <p:sp>
          <p:nvSpPr>
            <p:cNvPr id="18" name="object 3">
              <a:extLst>
                <a:ext uri="{FF2B5EF4-FFF2-40B4-BE49-F238E27FC236}">
                  <a16:creationId xmlns:a16="http://schemas.microsoft.com/office/drawing/2014/main" id="{9B9BC16B-D0E9-4512-B0E7-148F54909DE9}"/>
                </a:ext>
              </a:extLst>
            </p:cNvPr>
            <p:cNvSpPr txBox="1"/>
            <p:nvPr/>
          </p:nvSpPr>
          <p:spPr>
            <a:xfrm>
              <a:off x="8836913" y="7101143"/>
              <a:ext cx="326898" cy="207108"/>
            </a:xfrm>
            <a:prstGeom prst="rect">
              <a:avLst/>
            </a:prstGeom>
          </p:spPr>
          <p:txBody>
            <a:bodyPr vert="horz" wrap="square" lIns="0" tIns="14605" rIns="0" bIns="0" rtlCol="0">
              <a:spAutoFit/>
            </a:bodyPr>
            <a:lstStyle/>
            <a:p>
              <a:pPr marL="12700">
                <a:lnSpc>
                  <a:spcPct val="100000"/>
                </a:lnSpc>
                <a:spcBef>
                  <a:spcPts val="115"/>
                </a:spcBef>
              </a:pPr>
              <a:r>
                <a:rPr lang="en-US" sz="1250" i="1" spc="-30" dirty="0">
                  <a:latin typeface="Tahoma"/>
                  <a:cs typeface="Tahoma"/>
                </a:rPr>
                <a:t>4-17</a:t>
              </a:r>
              <a:endParaRPr sz="1250" dirty="0">
                <a:latin typeface="Tahoma"/>
                <a:cs typeface="Tahoma"/>
              </a:endParaRPr>
            </a:p>
          </p:txBody>
        </p:sp>
        <p:sp>
          <p:nvSpPr>
            <p:cNvPr id="19" name="object 4">
              <a:extLst>
                <a:ext uri="{FF2B5EF4-FFF2-40B4-BE49-F238E27FC236}">
                  <a16:creationId xmlns:a16="http://schemas.microsoft.com/office/drawing/2014/main" id="{721F5207-798A-4D53-AC48-833EFD761542}"/>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893168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9C7452-A347-438C-A0C8-9614BA1351A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282244"/>
            <a:ext cx="10058400" cy="8054644"/>
          </a:xfrm>
          <a:prstGeom prst="rect">
            <a:avLst/>
          </a:prstGeom>
        </p:spPr>
      </p:pic>
      <p:grpSp>
        <p:nvGrpSpPr>
          <p:cNvPr id="10" name="Group 9">
            <a:extLst>
              <a:ext uri="{FF2B5EF4-FFF2-40B4-BE49-F238E27FC236}">
                <a16:creationId xmlns:a16="http://schemas.microsoft.com/office/drawing/2014/main" id="{8DEBA4F4-A70A-46A7-957A-DE5802B55BE8}"/>
              </a:ext>
            </a:extLst>
          </p:cNvPr>
          <p:cNvGrpSpPr/>
          <p:nvPr/>
        </p:nvGrpSpPr>
        <p:grpSpPr>
          <a:xfrm>
            <a:off x="381000" y="414010"/>
            <a:ext cx="3327107" cy="6662136"/>
            <a:chOff x="4064293" y="384634"/>
            <a:chExt cx="3327107" cy="6662136"/>
          </a:xfrm>
        </p:grpSpPr>
        <p:sp>
          <p:nvSpPr>
            <p:cNvPr id="11" name="Rectangle 10">
              <a:extLst>
                <a:ext uri="{FF2B5EF4-FFF2-40B4-BE49-F238E27FC236}">
                  <a16:creationId xmlns:a16="http://schemas.microsoft.com/office/drawing/2014/main" id="{5D570624-8EBF-4A2C-A0BD-5789894627C0}"/>
                </a:ext>
              </a:extLst>
            </p:cNvPr>
            <p:cNvSpPr/>
            <p:nvPr/>
          </p:nvSpPr>
          <p:spPr>
            <a:xfrm>
              <a:off x="4064293" y="384634"/>
              <a:ext cx="3327107" cy="6662136"/>
            </a:xfrm>
            <a:prstGeom prst="rect">
              <a:avLst/>
            </a:prstGeom>
            <a:solidFill>
              <a:schemeClr val="bg1">
                <a:alpha val="89000"/>
              </a:schemeClr>
            </a:solidFill>
            <a:ln w="146050" cap="rnd" cmpd="tri">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77E1980-5CF6-4140-A147-A835FD2E22AD}"/>
                </a:ext>
              </a:extLst>
            </p:cNvPr>
            <p:cNvSpPr>
              <a:spLocks noChangeArrowheads="1"/>
            </p:cNvSpPr>
            <p:nvPr/>
          </p:nvSpPr>
          <p:spPr bwMode="auto">
            <a:xfrm>
              <a:off x="4174855" y="2433681"/>
              <a:ext cx="3105982" cy="427607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Autofit/>
            </a:bodyPr>
            <a:lstStyle/>
            <a:p>
              <a:pPr marL="184150" indent="-171450">
                <a:lnSpc>
                  <a:spcPts val="1880"/>
                </a:lnSpc>
                <a:spcBef>
                  <a:spcPts val="95"/>
                </a:spcBef>
                <a:buFont typeface="Arial" panose="020B0604020202020204" pitchFamily="34" charset="0"/>
                <a:buChar char="•"/>
              </a:pPr>
              <a:r>
                <a:rPr lang="en-US" sz="1400" spc="-5" dirty="0">
                  <a:latin typeface="Times New Roman"/>
                  <a:cs typeface="Times New Roman"/>
                </a:rPr>
                <a:t>Intent</a:t>
              </a:r>
              <a:endParaRPr lang="en-US" sz="1400" dirty="0">
                <a:latin typeface="Times New Roman"/>
                <a:cs typeface="Times New Roman"/>
              </a:endParaRPr>
            </a:p>
            <a:p>
              <a:pPr marL="184150" indent="-171450">
                <a:lnSpc>
                  <a:spcPts val="1885"/>
                </a:lnSpc>
                <a:buFont typeface="Arial" panose="020B0604020202020204" pitchFamily="34" charset="0"/>
                <a:buChar char="•"/>
              </a:pPr>
              <a:r>
                <a:rPr lang="en-US" sz="1400" spc="-10" dirty="0">
                  <a:latin typeface="Times New Roman"/>
                  <a:cs typeface="Times New Roman"/>
                </a:rPr>
                <a:t>How </a:t>
              </a:r>
              <a:r>
                <a:rPr lang="en-US" sz="1400" spc="-5" dirty="0">
                  <a:latin typeface="Times New Roman"/>
                  <a:cs typeface="Times New Roman"/>
                </a:rPr>
                <a:t>to Use This </a:t>
              </a:r>
              <a:r>
                <a:rPr lang="en-US" sz="1400" dirty="0">
                  <a:latin typeface="Times New Roman"/>
                  <a:cs typeface="Times New Roman"/>
                </a:rPr>
                <a:t>Idea</a:t>
              </a:r>
              <a:r>
                <a:rPr lang="en-US" sz="1400" spc="-20" dirty="0">
                  <a:latin typeface="Times New Roman"/>
                  <a:cs typeface="Times New Roman"/>
                </a:rPr>
                <a:t> </a:t>
              </a:r>
              <a:r>
                <a:rPr lang="en-US" sz="1400" spc="-5" dirty="0">
                  <a:latin typeface="Times New Roman"/>
                  <a:cs typeface="Times New Roman"/>
                </a:rPr>
                <a:t>Book</a:t>
              </a:r>
            </a:p>
            <a:p>
              <a:pPr marL="184150" indent="-171450">
                <a:lnSpc>
                  <a:spcPts val="1885"/>
                </a:lnSpc>
                <a:buFont typeface="Arial" panose="020B0604020202020204" pitchFamily="34" charset="0"/>
                <a:buChar char="•"/>
              </a:pPr>
              <a:r>
                <a:rPr lang="en-US" sz="1400" spc="-5" dirty="0">
                  <a:latin typeface="Times New Roman"/>
                  <a:cs typeface="Times New Roman"/>
                </a:rPr>
                <a:t>Approaches to Context-Sensitive Design/Solutions</a:t>
              </a:r>
            </a:p>
            <a:p>
              <a:pPr marL="184150" indent="-171450">
                <a:lnSpc>
                  <a:spcPts val="1885"/>
                </a:lnSpc>
                <a:buFont typeface="Arial" panose="020B0604020202020204" pitchFamily="34" charset="0"/>
                <a:buChar char="•"/>
              </a:pPr>
              <a:r>
                <a:rPr lang="en-US" sz="1400" spc="-5" dirty="0">
                  <a:latin typeface="Times New Roman"/>
                  <a:cs typeface="Times New Roman"/>
                </a:rPr>
                <a:t>Bridge</a:t>
              </a:r>
              <a:r>
                <a:rPr lang="en-US" sz="1400" spc="-10" dirty="0">
                  <a:latin typeface="Times New Roman"/>
                  <a:cs typeface="Times New Roman"/>
                </a:rPr>
                <a:t> </a:t>
              </a:r>
              <a:r>
                <a:rPr lang="en-US" sz="1400" spc="-5" dirty="0">
                  <a:latin typeface="Times New Roman"/>
                  <a:cs typeface="Times New Roman"/>
                </a:rPr>
                <a:t>Terminology</a:t>
              </a:r>
              <a:endParaRPr lang="en-US" sz="1400" dirty="0">
                <a:latin typeface="Times New Roman"/>
                <a:cs typeface="Times New Roman"/>
              </a:endParaRPr>
            </a:p>
          </p:txBody>
        </p:sp>
        <p:sp>
          <p:nvSpPr>
            <p:cNvPr id="13" name="object 5">
              <a:extLst>
                <a:ext uri="{FF2B5EF4-FFF2-40B4-BE49-F238E27FC236}">
                  <a16:creationId xmlns:a16="http://schemas.microsoft.com/office/drawing/2014/main" id="{708F5746-21FB-4C49-AA69-28FF02320450}"/>
                </a:ext>
              </a:extLst>
            </p:cNvPr>
            <p:cNvSpPr txBox="1">
              <a:spLocks/>
            </p:cNvSpPr>
            <p:nvPr/>
          </p:nvSpPr>
          <p:spPr>
            <a:xfrm>
              <a:off x="4281062" y="725631"/>
              <a:ext cx="3101373" cy="1524305"/>
            </a:xfrm>
            <a:prstGeom prst="rect">
              <a:avLst/>
            </a:prstGeom>
          </p:spPr>
          <p:txBody>
            <a:bodyPr vert="horz" wrap="square" lIns="91440" tIns="45720" rIns="91440" bIns="45720" rtlCol="0" anchor="ctr">
              <a:normAutofit/>
            </a:bodyPr>
            <a:lstStyle>
              <a:lvl1pPr>
                <a:defRPr sz="2000" b="1" i="0">
                  <a:solidFill>
                    <a:srgbClr val="7ABAB5"/>
                  </a:solidFill>
                  <a:latin typeface="Times New Roman"/>
                  <a:ea typeface="+mj-ea"/>
                  <a:cs typeface="Times New Roman"/>
                </a:defRPr>
              </a:lvl1pPr>
            </a:lstStyle>
            <a:p>
              <a:pPr marL="12700" algn="l" rtl="0">
                <a:lnSpc>
                  <a:spcPct val="90000"/>
                </a:lnSpc>
                <a:spcBef>
                  <a:spcPct val="0"/>
                </a:spcBef>
              </a:pPr>
              <a:r>
                <a:rPr lang="en-US" sz="2400" b="0" kern="1200" dirty="0">
                  <a:solidFill>
                    <a:schemeClr val="tx1"/>
                  </a:solidFill>
                  <a:latin typeface="Tahoma" panose="020B0604030504040204" pitchFamily="34" charset="0"/>
                  <a:ea typeface="Tahoma" panose="020B0604030504040204" pitchFamily="34" charset="0"/>
                  <a:cs typeface="Tahoma" panose="020B0604030504040204" pitchFamily="34" charset="0"/>
                </a:rPr>
                <a:t>CHAPTER 1</a:t>
              </a:r>
            </a:p>
            <a:p>
              <a:pPr marL="12700" algn="l" rtl="0">
                <a:lnSpc>
                  <a:spcPct val="90000"/>
                </a:lnSpc>
                <a:spcBef>
                  <a:spcPct val="0"/>
                </a:spcBef>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INTRODUCTION</a:t>
              </a:r>
              <a:endParaRPr lang="en-US" sz="24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C8B56B4-78DF-4DB9-A9E7-EBCB78CF7B9E}"/>
              </a:ext>
            </a:extLst>
          </p:cNvPr>
          <p:cNvGraphicFramePr>
            <a:graphicFrameLocks noGrp="1"/>
          </p:cNvGraphicFramePr>
          <p:nvPr>
            <p:extLst>
              <p:ext uri="{D42A27DB-BD31-4B8C-83A1-F6EECF244321}">
                <p14:modId xmlns:p14="http://schemas.microsoft.com/office/powerpoint/2010/main" val="2010594738"/>
              </p:ext>
            </p:extLst>
          </p:nvPr>
        </p:nvGraphicFramePr>
        <p:xfrm>
          <a:off x="838200" y="1137331"/>
          <a:ext cx="8382000" cy="5638800"/>
        </p:xfrm>
        <a:graphic>
          <a:graphicData uri="http://schemas.openxmlformats.org/drawingml/2006/table">
            <a:tbl>
              <a:tblPr firstRow="1" bandRow="1">
                <a:tableStyleId>{5C22544A-7EE6-4342-B048-85BDC9FD1C3A}</a:tableStyleId>
              </a:tblPr>
              <a:tblGrid>
                <a:gridCol w="2362200">
                  <a:extLst>
                    <a:ext uri="{9D8B030D-6E8A-4147-A177-3AD203B41FA5}">
                      <a16:colId xmlns:a16="http://schemas.microsoft.com/office/drawing/2014/main" val="4131996778"/>
                    </a:ext>
                  </a:extLst>
                </a:gridCol>
                <a:gridCol w="6019800">
                  <a:extLst>
                    <a:ext uri="{9D8B030D-6E8A-4147-A177-3AD203B41FA5}">
                      <a16:colId xmlns:a16="http://schemas.microsoft.com/office/drawing/2014/main" val="3899777939"/>
                    </a:ext>
                  </a:extLst>
                </a:gridCol>
              </a:tblGrid>
              <a:tr h="562641">
                <a:tc>
                  <a:txBody>
                    <a:bodyPr/>
                    <a:lstStyle/>
                    <a:p>
                      <a:r>
                        <a:rPr lang="en-US" dirty="0">
                          <a:latin typeface="Tahoma" panose="020B0604030504040204" pitchFamily="34" charset="0"/>
                          <a:ea typeface="Tahoma" panose="020B0604030504040204" pitchFamily="34" charset="0"/>
                          <a:cs typeface="Tahoma" panose="020B0604030504040204" pitchFamily="34" charset="0"/>
                        </a:rPr>
                        <a:t>SUITABLE TO</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38445E"/>
                    </a:solidFill>
                  </a:tcPr>
                </a:tc>
                <a:tc>
                  <a:txBody>
                    <a:bodyPr/>
                    <a:lstStyle/>
                    <a:p>
                      <a:pPr algn="ctr"/>
                      <a:r>
                        <a:rPr lang="en-US" dirty="0">
                          <a:latin typeface="Tahoma" panose="020B0604030504040204" pitchFamily="34" charset="0"/>
                          <a:ea typeface="Tahoma" panose="020B0604030504040204" pitchFamily="34" charset="0"/>
                          <a:cs typeface="Tahoma" panose="020B0604030504040204" pitchFamily="34" charset="0"/>
                        </a:rPr>
                        <a:t>IMAGE</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38445E"/>
                    </a:solidFill>
                  </a:tcPr>
                </a:tc>
                <a:extLst>
                  <a:ext uri="{0D108BD9-81ED-4DB2-BD59-A6C34878D82A}">
                    <a16:rowId xmlns:a16="http://schemas.microsoft.com/office/drawing/2014/main" val="2963400125"/>
                  </a:ext>
                </a:extLst>
              </a:tr>
              <a:tr h="2028150">
                <a:tc>
                  <a:txBody>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TL-4</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Rural</a:t>
                      </a:r>
                    </a:p>
                  </a:txBody>
                  <a:tcPr>
                    <a:lnL w="12700" cap="flat" cmpd="sng" algn="ctr">
                      <a:solidFill>
                        <a:schemeClr val="tx1"/>
                      </a:solidFill>
                      <a:prstDash val="solid"/>
                      <a:round/>
                      <a:headEnd type="none" w="med" len="med"/>
                      <a:tailEnd type="none" w="med" len="med"/>
                    </a:lnL>
                    <a:solidFill>
                      <a:srgbClr val="38445E">
                        <a:alpha val="25000"/>
                      </a:srgbClr>
                    </a:solidFill>
                  </a:tcPr>
                </a:tc>
                <a:tc rowSpan="3">
                  <a:txBody>
                    <a:bodyPr/>
                    <a:lstStyle/>
                    <a:p>
                      <a:endParaRPr lang="en-US" dirty="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blipFill>
                      <a:blip r:embed="rId3"/>
                      <a:stretch>
                        <a:fillRect/>
                      </a:stretch>
                    </a:blipFill>
                  </a:tcPr>
                </a:tc>
                <a:extLst>
                  <a:ext uri="{0D108BD9-81ED-4DB2-BD59-A6C34878D82A}">
                    <a16:rowId xmlns:a16="http://schemas.microsoft.com/office/drawing/2014/main" val="3037743347"/>
                  </a:ext>
                </a:extLst>
              </a:tr>
              <a:tr h="457200">
                <a:tc>
                  <a:txBody>
                    <a:bodyPr/>
                    <a:lstStyle/>
                    <a:p>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COST</a:t>
                      </a:r>
                    </a:p>
                  </a:txBody>
                  <a:tcPr anchor="ctr">
                    <a:lnL w="12700" cap="flat" cmpd="sng" algn="ctr">
                      <a:solidFill>
                        <a:schemeClr val="tx1"/>
                      </a:solidFill>
                      <a:prstDash val="solid"/>
                      <a:round/>
                      <a:headEnd type="none" w="med" len="med"/>
                      <a:tailEnd type="none" w="med" len="med"/>
                    </a:lnL>
                    <a:solidFill>
                      <a:srgbClr val="38445E"/>
                    </a:solidFill>
                  </a:tcPr>
                </a:tc>
                <a:tc vMerge="1">
                  <a:txBody>
                    <a:bodyPr/>
                    <a:lstStyle/>
                    <a:p>
                      <a:endParaRPr lang="en-US" dirty="0"/>
                    </a:p>
                  </a:txBody>
                  <a:tcPr/>
                </a:tc>
                <a:extLst>
                  <a:ext uri="{0D108BD9-81ED-4DB2-BD59-A6C34878D82A}">
                    <a16:rowId xmlns:a16="http://schemas.microsoft.com/office/drawing/2014/main" val="745583860"/>
                  </a:ext>
                </a:extLst>
              </a:tr>
              <a:tr h="2590809">
                <a:tc>
                  <a:txBody>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Approximately $250/LF (VDOT 2017)</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38445E">
                        <a:alpha val="25000"/>
                      </a:srgbClr>
                    </a:solidFill>
                  </a:tcPr>
                </a:tc>
                <a:tc vMerge="1">
                  <a:txBody>
                    <a:bodyPr/>
                    <a:lstStyle/>
                    <a:p>
                      <a:endParaRPr lang="en-US" dirty="0"/>
                    </a:p>
                  </a:txBody>
                  <a:tcPr/>
                </a:tc>
                <a:extLst>
                  <a:ext uri="{0D108BD9-81ED-4DB2-BD59-A6C34878D82A}">
                    <a16:rowId xmlns:a16="http://schemas.microsoft.com/office/drawing/2014/main" val="373829923"/>
                  </a:ext>
                </a:extLst>
              </a:tr>
            </a:tbl>
          </a:graphicData>
        </a:graphic>
      </p:graphicFrame>
      <p:sp>
        <p:nvSpPr>
          <p:cNvPr id="9" name="TextBox 8">
            <a:extLst>
              <a:ext uri="{FF2B5EF4-FFF2-40B4-BE49-F238E27FC236}">
                <a16:creationId xmlns:a16="http://schemas.microsoft.com/office/drawing/2014/main" id="{36BDD9A7-3CFD-41DD-9962-2703C3242FC9}"/>
              </a:ext>
            </a:extLst>
          </p:cNvPr>
          <p:cNvSpPr txBox="1"/>
          <p:nvPr/>
        </p:nvSpPr>
        <p:spPr>
          <a:xfrm>
            <a:off x="8057125" y="6492205"/>
            <a:ext cx="1163075"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(Photo: FHWA)</a:t>
            </a:r>
          </a:p>
        </p:txBody>
      </p:sp>
      <p:sp>
        <p:nvSpPr>
          <p:cNvPr id="10" name="object 2">
            <a:extLst>
              <a:ext uri="{FF2B5EF4-FFF2-40B4-BE49-F238E27FC236}">
                <a16:creationId xmlns:a16="http://schemas.microsoft.com/office/drawing/2014/main" id="{F96246CA-8A79-49DA-95F2-5A4E3D7AD786}"/>
              </a:ext>
            </a:extLst>
          </p:cNvPr>
          <p:cNvSpPr txBox="1">
            <a:spLocks/>
          </p:cNvSpPr>
          <p:nvPr/>
        </p:nvSpPr>
        <p:spPr>
          <a:xfrm>
            <a:off x="838200" y="470006"/>
            <a:ext cx="5562600" cy="444394"/>
          </a:xfrm>
          <a:prstGeom prst="rect">
            <a:avLst/>
          </a:prstGeom>
        </p:spPr>
        <p:txBody>
          <a:bodyPr vert="horz" wrap="square" lIns="0" tIns="12700" rIns="0" bIns="0" rtlCol="0" anchor="ctr">
            <a:noAutofit/>
          </a:bodyPr>
          <a:lstStyle>
            <a:lvl1pPr>
              <a:defRPr sz="2000" b="1" i="0">
                <a:solidFill>
                  <a:srgbClr val="7ABAB5"/>
                </a:solidFill>
                <a:latin typeface="Times New Roman"/>
                <a:ea typeface="+mj-ea"/>
                <a:cs typeface="Times New Roman"/>
              </a:defRPr>
            </a:lvl1pPr>
          </a:lstStyle>
          <a:p>
            <a:pPr marL="12700">
              <a:spcBef>
                <a:spcPts val="100"/>
              </a:spcBef>
            </a:pPr>
            <a:r>
              <a:rPr lang="en-US" sz="2400" kern="0" dirty="0">
                <a:solidFill>
                  <a:schemeClr val="tx1"/>
                </a:solidFill>
                <a:latin typeface="Tahoma" panose="020B0604030504040204" pitchFamily="34" charset="0"/>
                <a:ea typeface="Tahoma" panose="020B0604030504040204" pitchFamily="34" charset="0"/>
                <a:cs typeface="Tahoma" panose="020B0604030504040204" pitchFamily="34" charset="0"/>
              </a:rPr>
              <a:t>Kansas Corral Rail 32” without curb</a:t>
            </a:r>
            <a:endParaRPr lang="en-US" kern="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1" name="Table 10">
            <a:extLst>
              <a:ext uri="{FF2B5EF4-FFF2-40B4-BE49-F238E27FC236}">
                <a16:creationId xmlns:a16="http://schemas.microsoft.com/office/drawing/2014/main" id="{D1685633-0A3F-45B0-AA61-849D05087C08}"/>
              </a:ext>
            </a:extLst>
          </p:cNvPr>
          <p:cNvGraphicFramePr>
            <a:graphicFrameLocks noGrp="1"/>
          </p:cNvGraphicFramePr>
          <p:nvPr>
            <p:extLst>
              <p:ext uri="{D42A27DB-BD31-4B8C-83A1-F6EECF244321}">
                <p14:modId xmlns:p14="http://schemas.microsoft.com/office/powerpoint/2010/main" val="3558942342"/>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25000"/>
                      </a:scheme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25000"/>
                      </a:schemeClr>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25000"/>
                      </a:schemeClr>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65000"/>
                        <a:alpha val="25000"/>
                      </a:schemeClr>
                    </a:solidFill>
                  </a:tcPr>
                </a:tc>
                <a:extLst>
                  <a:ext uri="{0D108BD9-81ED-4DB2-BD59-A6C34878D82A}">
                    <a16:rowId xmlns:a16="http://schemas.microsoft.com/office/drawing/2014/main" val="1784025870"/>
                  </a:ext>
                </a:extLst>
              </a:tr>
            </a:tbl>
          </a:graphicData>
        </a:graphic>
      </p:graphicFrame>
      <p:grpSp>
        <p:nvGrpSpPr>
          <p:cNvPr id="12" name="Group 11">
            <a:extLst>
              <a:ext uri="{FF2B5EF4-FFF2-40B4-BE49-F238E27FC236}">
                <a16:creationId xmlns:a16="http://schemas.microsoft.com/office/drawing/2014/main" id="{FBDCC5D2-80B5-432F-81F6-7ED79B1CD3F6}"/>
              </a:ext>
            </a:extLst>
          </p:cNvPr>
          <p:cNvGrpSpPr/>
          <p:nvPr/>
        </p:nvGrpSpPr>
        <p:grpSpPr>
          <a:xfrm>
            <a:off x="891029" y="7490132"/>
            <a:ext cx="8272781" cy="212252"/>
            <a:chOff x="896111" y="7106107"/>
            <a:chExt cx="8272781" cy="204901"/>
          </a:xfrm>
        </p:grpSpPr>
        <p:sp>
          <p:nvSpPr>
            <p:cNvPr id="13" name="object 2">
              <a:extLst>
                <a:ext uri="{FF2B5EF4-FFF2-40B4-BE49-F238E27FC236}">
                  <a16:creationId xmlns:a16="http://schemas.microsoft.com/office/drawing/2014/main" id="{A0D041FF-2F99-4B48-8D0E-6B9D6F6E865E}"/>
                </a:ext>
              </a:extLst>
            </p:cNvPr>
            <p:cNvSpPr txBox="1"/>
            <p:nvPr/>
          </p:nvSpPr>
          <p:spPr>
            <a:xfrm>
              <a:off x="901700" y="7111072"/>
              <a:ext cx="398782" cy="199935"/>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4</a:t>
              </a:r>
              <a:r>
                <a:rPr sz="1250" i="1" spc="-25" dirty="0">
                  <a:latin typeface="Tahoma"/>
                  <a:cs typeface="Tahoma"/>
                </a:rPr>
                <a:t>-</a:t>
              </a:r>
              <a:r>
                <a:rPr lang="en-US" sz="1250" i="1" spc="-30" dirty="0">
                  <a:latin typeface="Tahoma"/>
                  <a:cs typeface="Tahoma"/>
                </a:rPr>
                <a:t>18</a:t>
              </a:r>
              <a:endParaRPr sz="1250" dirty="0">
                <a:latin typeface="Tahoma"/>
                <a:cs typeface="Tahoma"/>
              </a:endParaRPr>
            </a:p>
          </p:txBody>
        </p:sp>
        <p:sp>
          <p:nvSpPr>
            <p:cNvPr id="14" name="object 3">
              <a:extLst>
                <a:ext uri="{FF2B5EF4-FFF2-40B4-BE49-F238E27FC236}">
                  <a16:creationId xmlns:a16="http://schemas.microsoft.com/office/drawing/2014/main" id="{70EE3E1D-0BA6-472C-999F-E6D21AB8F9A3}"/>
                </a:ext>
              </a:extLst>
            </p:cNvPr>
            <p:cNvSpPr txBox="1"/>
            <p:nvPr/>
          </p:nvSpPr>
          <p:spPr>
            <a:xfrm>
              <a:off x="8006082" y="7111073"/>
              <a:ext cx="1162810" cy="199935"/>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 4 </a:t>
              </a:r>
              <a:r>
                <a:rPr sz="1250" i="1" spc="-20" dirty="0">
                  <a:latin typeface="Tahoma"/>
                  <a:cs typeface="Tahoma"/>
                </a:rPr>
                <a:t>\</a:t>
              </a:r>
              <a:r>
                <a:rPr sz="1250" i="1" spc="-60" dirty="0">
                  <a:latin typeface="Tahoma"/>
                  <a:cs typeface="Tahoma"/>
                </a:rPr>
                <a:t> </a:t>
              </a:r>
              <a:r>
                <a:rPr lang="en-US" sz="1250" i="1" spc="-30" dirty="0">
                  <a:latin typeface="Tahoma"/>
                  <a:cs typeface="Tahoma"/>
                </a:rPr>
                <a:t>Rails</a:t>
              </a:r>
              <a:endParaRPr sz="1250" dirty="0">
                <a:latin typeface="Tahoma"/>
                <a:cs typeface="Tahoma"/>
              </a:endParaRPr>
            </a:p>
          </p:txBody>
        </p:sp>
        <p:sp>
          <p:nvSpPr>
            <p:cNvPr id="19" name="object 4">
              <a:extLst>
                <a:ext uri="{FF2B5EF4-FFF2-40B4-BE49-F238E27FC236}">
                  <a16:creationId xmlns:a16="http://schemas.microsoft.com/office/drawing/2014/main" id="{7973CE20-2ECF-4C63-B3F8-04FA7F8470BF}"/>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28750895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C8B56B4-78DF-4DB9-A9E7-EBCB78CF7B9E}"/>
              </a:ext>
            </a:extLst>
          </p:cNvPr>
          <p:cNvGraphicFramePr>
            <a:graphicFrameLocks noGrp="1"/>
          </p:cNvGraphicFramePr>
          <p:nvPr>
            <p:extLst>
              <p:ext uri="{D42A27DB-BD31-4B8C-83A1-F6EECF244321}">
                <p14:modId xmlns:p14="http://schemas.microsoft.com/office/powerpoint/2010/main" val="2561230594"/>
              </p:ext>
            </p:extLst>
          </p:nvPr>
        </p:nvGraphicFramePr>
        <p:xfrm>
          <a:off x="838200" y="1137331"/>
          <a:ext cx="8382000" cy="5638800"/>
        </p:xfrm>
        <a:graphic>
          <a:graphicData uri="http://schemas.openxmlformats.org/drawingml/2006/table">
            <a:tbl>
              <a:tblPr firstRow="1" bandRow="1">
                <a:tableStyleId>{5C22544A-7EE6-4342-B048-85BDC9FD1C3A}</a:tableStyleId>
              </a:tblPr>
              <a:tblGrid>
                <a:gridCol w="2362200">
                  <a:extLst>
                    <a:ext uri="{9D8B030D-6E8A-4147-A177-3AD203B41FA5}">
                      <a16:colId xmlns:a16="http://schemas.microsoft.com/office/drawing/2014/main" val="4131996778"/>
                    </a:ext>
                  </a:extLst>
                </a:gridCol>
                <a:gridCol w="6019800">
                  <a:extLst>
                    <a:ext uri="{9D8B030D-6E8A-4147-A177-3AD203B41FA5}">
                      <a16:colId xmlns:a16="http://schemas.microsoft.com/office/drawing/2014/main" val="3899777939"/>
                    </a:ext>
                  </a:extLst>
                </a:gridCol>
              </a:tblGrid>
              <a:tr h="562641">
                <a:tc>
                  <a:txBody>
                    <a:bodyPr/>
                    <a:lstStyle/>
                    <a:p>
                      <a:r>
                        <a:rPr lang="en-US" dirty="0">
                          <a:latin typeface="Tahoma" panose="020B0604030504040204" pitchFamily="34" charset="0"/>
                          <a:ea typeface="Tahoma" panose="020B0604030504040204" pitchFamily="34" charset="0"/>
                          <a:cs typeface="Tahoma" panose="020B0604030504040204" pitchFamily="34" charset="0"/>
                        </a:rPr>
                        <a:t>SUITABLE TO</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38445E"/>
                    </a:solidFill>
                  </a:tcPr>
                </a:tc>
                <a:tc>
                  <a:txBody>
                    <a:bodyPr/>
                    <a:lstStyle/>
                    <a:p>
                      <a:pPr algn="ctr"/>
                      <a:r>
                        <a:rPr lang="en-US" dirty="0">
                          <a:latin typeface="Tahoma" panose="020B0604030504040204" pitchFamily="34" charset="0"/>
                          <a:ea typeface="Tahoma" panose="020B0604030504040204" pitchFamily="34" charset="0"/>
                          <a:cs typeface="Tahoma" panose="020B0604030504040204" pitchFamily="34" charset="0"/>
                        </a:rPr>
                        <a:t>IMAGE</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38445E"/>
                    </a:solidFill>
                  </a:tcPr>
                </a:tc>
                <a:extLst>
                  <a:ext uri="{0D108BD9-81ED-4DB2-BD59-A6C34878D82A}">
                    <a16:rowId xmlns:a16="http://schemas.microsoft.com/office/drawing/2014/main" val="2963400125"/>
                  </a:ext>
                </a:extLst>
              </a:tr>
              <a:tr h="2028150">
                <a:tc>
                  <a:txBody>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TL-2</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Rural</a:t>
                      </a:r>
                    </a:p>
                  </a:txBody>
                  <a:tcPr>
                    <a:lnL w="12700" cap="flat" cmpd="sng" algn="ctr">
                      <a:solidFill>
                        <a:schemeClr val="tx1"/>
                      </a:solidFill>
                      <a:prstDash val="solid"/>
                      <a:round/>
                      <a:headEnd type="none" w="med" len="med"/>
                      <a:tailEnd type="none" w="med" len="med"/>
                    </a:lnL>
                    <a:solidFill>
                      <a:srgbClr val="38445E">
                        <a:alpha val="25000"/>
                      </a:srgbClr>
                    </a:solidFill>
                  </a:tcPr>
                </a:tc>
                <a:tc rowSpan="3">
                  <a:txBody>
                    <a:bodyPr/>
                    <a:lstStyle/>
                    <a:p>
                      <a:endParaRPr lang="en-US" dirty="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blipFill>
                      <a:blip r:embed="rId3"/>
                      <a:stretch>
                        <a:fillRect/>
                      </a:stretch>
                    </a:blipFill>
                  </a:tcPr>
                </a:tc>
                <a:extLst>
                  <a:ext uri="{0D108BD9-81ED-4DB2-BD59-A6C34878D82A}">
                    <a16:rowId xmlns:a16="http://schemas.microsoft.com/office/drawing/2014/main" val="3037743347"/>
                  </a:ext>
                </a:extLst>
              </a:tr>
              <a:tr h="457200">
                <a:tc>
                  <a:txBody>
                    <a:bodyPr/>
                    <a:lstStyle/>
                    <a:p>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COST</a:t>
                      </a:r>
                    </a:p>
                  </a:txBody>
                  <a:tcPr anchor="ctr">
                    <a:lnL w="12700" cap="flat" cmpd="sng" algn="ctr">
                      <a:solidFill>
                        <a:schemeClr val="tx1"/>
                      </a:solidFill>
                      <a:prstDash val="solid"/>
                      <a:round/>
                      <a:headEnd type="none" w="med" len="med"/>
                      <a:tailEnd type="none" w="med" len="med"/>
                    </a:lnL>
                    <a:solidFill>
                      <a:srgbClr val="38445E"/>
                    </a:solidFill>
                  </a:tcPr>
                </a:tc>
                <a:tc vMerge="1">
                  <a:txBody>
                    <a:bodyPr/>
                    <a:lstStyle/>
                    <a:p>
                      <a:endParaRPr lang="en-US" dirty="0"/>
                    </a:p>
                  </a:txBody>
                  <a:tcPr/>
                </a:tc>
                <a:extLst>
                  <a:ext uri="{0D108BD9-81ED-4DB2-BD59-A6C34878D82A}">
                    <a16:rowId xmlns:a16="http://schemas.microsoft.com/office/drawing/2014/main" val="745583860"/>
                  </a:ext>
                </a:extLst>
              </a:tr>
              <a:tr h="2590809">
                <a:tc>
                  <a:txBody>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$350/LF (VDOT 2019)</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38445E">
                        <a:alpha val="25000"/>
                      </a:srgbClr>
                    </a:solidFill>
                  </a:tcPr>
                </a:tc>
                <a:tc vMerge="1">
                  <a:txBody>
                    <a:bodyPr/>
                    <a:lstStyle/>
                    <a:p>
                      <a:endParaRPr lang="en-US" dirty="0"/>
                    </a:p>
                  </a:txBody>
                  <a:tcPr/>
                </a:tc>
                <a:extLst>
                  <a:ext uri="{0D108BD9-81ED-4DB2-BD59-A6C34878D82A}">
                    <a16:rowId xmlns:a16="http://schemas.microsoft.com/office/drawing/2014/main" val="373829923"/>
                  </a:ext>
                </a:extLst>
              </a:tr>
            </a:tbl>
          </a:graphicData>
        </a:graphic>
      </p:graphicFrame>
      <p:sp>
        <p:nvSpPr>
          <p:cNvPr id="9" name="TextBox 8">
            <a:extLst>
              <a:ext uri="{FF2B5EF4-FFF2-40B4-BE49-F238E27FC236}">
                <a16:creationId xmlns:a16="http://schemas.microsoft.com/office/drawing/2014/main" id="{36BDD9A7-3CFD-41DD-9962-2703C3242FC9}"/>
              </a:ext>
            </a:extLst>
          </p:cNvPr>
          <p:cNvSpPr txBox="1"/>
          <p:nvPr/>
        </p:nvSpPr>
        <p:spPr>
          <a:xfrm>
            <a:off x="7536726" y="6496569"/>
            <a:ext cx="1683474"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(Photo: © Google 2016)</a:t>
            </a:r>
          </a:p>
        </p:txBody>
      </p:sp>
      <p:sp>
        <p:nvSpPr>
          <p:cNvPr id="10" name="object 2">
            <a:extLst>
              <a:ext uri="{FF2B5EF4-FFF2-40B4-BE49-F238E27FC236}">
                <a16:creationId xmlns:a16="http://schemas.microsoft.com/office/drawing/2014/main" id="{06490C84-06D1-40EE-B717-F28C10B501AA}"/>
              </a:ext>
            </a:extLst>
          </p:cNvPr>
          <p:cNvSpPr txBox="1">
            <a:spLocks/>
          </p:cNvSpPr>
          <p:nvPr/>
        </p:nvSpPr>
        <p:spPr>
          <a:xfrm>
            <a:off x="838200" y="470006"/>
            <a:ext cx="5562600" cy="444394"/>
          </a:xfrm>
          <a:prstGeom prst="rect">
            <a:avLst/>
          </a:prstGeom>
        </p:spPr>
        <p:txBody>
          <a:bodyPr vert="horz" wrap="square" lIns="0" tIns="12700" rIns="0" bIns="0" rtlCol="0" anchor="ctr">
            <a:noAutofit/>
          </a:bodyPr>
          <a:lstStyle>
            <a:lvl1pPr>
              <a:defRPr sz="2000" b="1" i="0">
                <a:solidFill>
                  <a:srgbClr val="7ABAB5"/>
                </a:solidFill>
                <a:latin typeface="Times New Roman"/>
                <a:ea typeface="+mj-ea"/>
                <a:cs typeface="Times New Roman"/>
              </a:defRPr>
            </a:lvl1pPr>
          </a:lstStyle>
          <a:p>
            <a:pPr marL="12700">
              <a:spcBef>
                <a:spcPts val="100"/>
              </a:spcBef>
            </a:pPr>
            <a:r>
              <a:rPr lang="en-US" sz="2400" kern="0" dirty="0">
                <a:solidFill>
                  <a:schemeClr val="tx1"/>
                </a:solidFill>
                <a:latin typeface="Tahoma" panose="020B0604030504040204" pitchFamily="34" charset="0"/>
                <a:ea typeface="Tahoma" panose="020B0604030504040204" pitchFamily="34" charset="0"/>
                <a:cs typeface="Tahoma" panose="020B0604030504040204" pitchFamily="34" charset="0"/>
              </a:rPr>
              <a:t>Modified Kansas Corral Rail, 27”</a:t>
            </a:r>
            <a:endParaRPr lang="en-US" kern="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5" name="Table 14">
            <a:extLst>
              <a:ext uri="{FF2B5EF4-FFF2-40B4-BE49-F238E27FC236}">
                <a16:creationId xmlns:a16="http://schemas.microsoft.com/office/drawing/2014/main" id="{5A33B00D-21D3-4EA6-B10E-BFF1CC5C66BC}"/>
              </a:ext>
            </a:extLst>
          </p:cNvPr>
          <p:cNvGraphicFramePr>
            <a:graphicFrameLocks noGrp="1"/>
          </p:cNvGraphicFramePr>
          <p:nvPr>
            <p:extLst>
              <p:ext uri="{D42A27DB-BD31-4B8C-83A1-F6EECF244321}">
                <p14:modId xmlns:p14="http://schemas.microsoft.com/office/powerpoint/2010/main" val="3558942342"/>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25000"/>
                      </a:scheme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25000"/>
                      </a:schemeClr>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25000"/>
                      </a:schemeClr>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65000"/>
                        <a:alpha val="25000"/>
                      </a:schemeClr>
                    </a:solidFill>
                  </a:tcPr>
                </a:tc>
                <a:extLst>
                  <a:ext uri="{0D108BD9-81ED-4DB2-BD59-A6C34878D82A}">
                    <a16:rowId xmlns:a16="http://schemas.microsoft.com/office/drawing/2014/main" val="1784025870"/>
                  </a:ext>
                </a:extLst>
              </a:tr>
            </a:tbl>
          </a:graphicData>
        </a:graphic>
      </p:graphicFrame>
      <p:grpSp>
        <p:nvGrpSpPr>
          <p:cNvPr id="16" name="Group 15">
            <a:extLst>
              <a:ext uri="{FF2B5EF4-FFF2-40B4-BE49-F238E27FC236}">
                <a16:creationId xmlns:a16="http://schemas.microsoft.com/office/drawing/2014/main" id="{50B73C08-3594-4FA7-BD43-B36C900CEB26}"/>
              </a:ext>
            </a:extLst>
          </p:cNvPr>
          <p:cNvGrpSpPr/>
          <p:nvPr/>
        </p:nvGrpSpPr>
        <p:grpSpPr>
          <a:xfrm>
            <a:off x="892302" y="7467600"/>
            <a:ext cx="8267700" cy="212073"/>
            <a:chOff x="896111" y="7106107"/>
            <a:chExt cx="8267700" cy="212073"/>
          </a:xfrm>
        </p:grpSpPr>
        <p:sp>
          <p:nvSpPr>
            <p:cNvPr id="17" name="object 2">
              <a:extLst>
                <a:ext uri="{FF2B5EF4-FFF2-40B4-BE49-F238E27FC236}">
                  <a16:creationId xmlns:a16="http://schemas.microsoft.com/office/drawing/2014/main" id="{34A6965F-E305-4CAA-973D-517E1A1A7F79}"/>
                </a:ext>
              </a:extLst>
            </p:cNvPr>
            <p:cNvSpPr txBox="1"/>
            <p:nvPr/>
          </p:nvSpPr>
          <p:spPr>
            <a:xfrm>
              <a:off x="901700" y="7111072"/>
              <a:ext cx="1612900"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a:t>
              </a:r>
              <a:r>
                <a:rPr sz="1250" i="1" spc="-80" dirty="0">
                  <a:latin typeface="Tahoma"/>
                  <a:cs typeface="Tahoma"/>
                </a:rPr>
                <a:t> </a:t>
              </a:r>
              <a:r>
                <a:rPr lang="en-US" sz="1250" i="1" spc="-30" dirty="0">
                  <a:latin typeface="Tahoma"/>
                  <a:cs typeface="Tahoma"/>
                </a:rPr>
                <a:t>4 \ Rails</a:t>
              </a:r>
              <a:endParaRPr sz="1250" dirty="0">
                <a:latin typeface="Tahoma"/>
                <a:cs typeface="Tahoma"/>
              </a:endParaRPr>
            </a:p>
          </p:txBody>
        </p:sp>
        <p:sp>
          <p:nvSpPr>
            <p:cNvPr id="18" name="object 3">
              <a:extLst>
                <a:ext uri="{FF2B5EF4-FFF2-40B4-BE49-F238E27FC236}">
                  <a16:creationId xmlns:a16="http://schemas.microsoft.com/office/drawing/2014/main" id="{D5DD90ED-1071-4B47-837D-B7BE98096745}"/>
                </a:ext>
              </a:extLst>
            </p:cNvPr>
            <p:cNvSpPr txBox="1"/>
            <p:nvPr/>
          </p:nvSpPr>
          <p:spPr>
            <a:xfrm>
              <a:off x="8836913" y="7111072"/>
              <a:ext cx="326898" cy="207108"/>
            </a:xfrm>
            <a:prstGeom prst="rect">
              <a:avLst/>
            </a:prstGeom>
          </p:spPr>
          <p:txBody>
            <a:bodyPr vert="horz" wrap="square" lIns="0" tIns="14605" rIns="0" bIns="0" rtlCol="0">
              <a:spAutoFit/>
            </a:bodyPr>
            <a:lstStyle/>
            <a:p>
              <a:pPr marL="12700">
                <a:lnSpc>
                  <a:spcPct val="100000"/>
                </a:lnSpc>
                <a:spcBef>
                  <a:spcPts val="115"/>
                </a:spcBef>
              </a:pPr>
              <a:r>
                <a:rPr lang="en-US" sz="1250" i="1" spc="-30" dirty="0">
                  <a:latin typeface="Tahoma"/>
                  <a:cs typeface="Tahoma"/>
                </a:rPr>
                <a:t>4-19</a:t>
              </a:r>
              <a:endParaRPr sz="1250" dirty="0">
                <a:latin typeface="Tahoma"/>
                <a:cs typeface="Tahoma"/>
              </a:endParaRPr>
            </a:p>
          </p:txBody>
        </p:sp>
        <p:sp>
          <p:nvSpPr>
            <p:cNvPr id="19" name="object 4">
              <a:extLst>
                <a:ext uri="{FF2B5EF4-FFF2-40B4-BE49-F238E27FC236}">
                  <a16:creationId xmlns:a16="http://schemas.microsoft.com/office/drawing/2014/main" id="{35A2349E-DEE4-4321-B45C-9CB54808152D}"/>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34625435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C8B56B4-78DF-4DB9-A9E7-EBCB78CF7B9E}"/>
              </a:ext>
            </a:extLst>
          </p:cNvPr>
          <p:cNvGraphicFramePr>
            <a:graphicFrameLocks noGrp="1"/>
          </p:cNvGraphicFramePr>
          <p:nvPr>
            <p:extLst>
              <p:ext uri="{D42A27DB-BD31-4B8C-83A1-F6EECF244321}">
                <p14:modId xmlns:p14="http://schemas.microsoft.com/office/powerpoint/2010/main" val="3202560526"/>
              </p:ext>
            </p:extLst>
          </p:nvPr>
        </p:nvGraphicFramePr>
        <p:xfrm>
          <a:off x="838200" y="1137331"/>
          <a:ext cx="8382000" cy="5638800"/>
        </p:xfrm>
        <a:graphic>
          <a:graphicData uri="http://schemas.openxmlformats.org/drawingml/2006/table">
            <a:tbl>
              <a:tblPr firstRow="1" bandRow="1">
                <a:tableStyleId>{5C22544A-7EE6-4342-B048-85BDC9FD1C3A}</a:tableStyleId>
              </a:tblPr>
              <a:tblGrid>
                <a:gridCol w="2362200">
                  <a:extLst>
                    <a:ext uri="{9D8B030D-6E8A-4147-A177-3AD203B41FA5}">
                      <a16:colId xmlns:a16="http://schemas.microsoft.com/office/drawing/2014/main" val="4131996778"/>
                    </a:ext>
                  </a:extLst>
                </a:gridCol>
                <a:gridCol w="6019800">
                  <a:extLst>
                    <a:ext uri="{9D8B030D-6E8A-4147-A177-3AD203B41FA5}">
                      <a16:colId xmlns:a16="http://schemas.microsoft.com/office/drawing/2014/main" val="3899777939"/>
                    </a:ext>
                  </a:extLst>
                </a:gridCol>
              </a:tblGrid>
              <a:tr h="562641">
                <a:tc>
                  <a:txBody>
                    <a:bodyPr/>
                    <a:lstStyle/>
                    <a:p>
                      <a:r>
                        <a:rPr lang="en-US" dirty="0">
                          <a:latin typeface="Tahoma" panose="020B0604030504040204" pitchFamily="34" charset="0"/>
                          <a:ea typeface="Tahoma" panose="020B0604030504040204" pitchFamily="34" charset="0"/>
                          <a:cs typeface="Tahoma" panose="020B0604030504040204" pitchFamily="34" charset="0"/>
                        </a:rPr>
                        <a:t>SUITABLE TO</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38445E"/>
                    </a:solidFill>
                  </a:tcPr>
                </a:tc>
                <a:tc>
                  <a:txBody>
                    <a:bodyPr/>
                    <a:lstStyle/>
                    <a:p>
                      <a:pPr algn="ctr"/>
                      <a:r>
                        <a:rPr lang="en-US" dirty="0">
                          <a:latin typeface="Tahoma" panose="020B0604030504040204" pitchFamily="34" charset="0"/>
                          <a:ea typeface="Tahoma" panose="020B0604030504040204" pitchFamily="34" charset="0"/>
                          <a:cs typeface="Tahoma" panose="020B0604030504040204" pitchFamily="34" charset="0"/>
                        </a:rPr>
                        <a:t>IMAGE</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38445E"/>
                    </a:solidFill>
                  </a:tcPr>
                </a:tc>
                <a:extLst>
                  <a:ext uri="{0D108BD9-81ED-4DB2-BD59-A6C34878D82A}">
                    <a16:rowId xmlns:a16="http://schemas.microsoft.com/office/drawing/2014/main" val="2963400125"/>
                  </a:ext>
                </a:extLst>
              </a:tr>
              <a:tr h="2028150">
                <a:tc>
                  <a:txBody>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Rural</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Village</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Agricultural Context</a:t>
                      </a:r>
                    </a:p>
                  </a:txBody>
                  <a:tcPr>
                    <a:lnL w="12700" cap="flat" cmpd="sng" algn="ctr">
                      <a:solidFill>
                        <a:schemeClr val="tx1"/>
                      </a:solidFill>
                      <a:prstDash val="solid"/>
                      <a:round/>
                      <a:headEnd type="none" w="med" len="med"/>
                      <a:tailEnd type="none" w="med" len="med"/>
                    </a:lnL>
                    <a:solidFill>
                      <a:srgbClr val="38445E">
                        <a:alpha val="25000"/>
                      </a:srgbClr>
                    </a:solidFill>
                  </a:tcPr>
                </a:tc>
                <a:tc rowSpan="3">
                  <a:txBody>
                    <a:bodyPr/>
                    <a:lstStyle/>
                    <a:p>
                      <a:endParaRPr lang="en-US" dirty="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blipFill>
                      <a:blip r:embed="rId3"/>
                      <a:stretch>
                        <a:fillRect/>
                      </a:stretch>
                    </a:blipFill>
                  </a:tcPr>
                </a:tc>
                <a:extLst>
                  <a:ext uri="{0D108BD9-81ED-4DB2-BD59-A6C34878D82A}">
                    <a16:rowId xmlns:a16="http://schemas.microsoft.com/office/drawing/2014/main" val="3037743347"/>
                  </a:ext>
                </a:extLst>
              </a:tr>
              <a:tr h="457200">
                <a:tc>
                  <a:txBody>
                    <a:bodyPr/>
                    <a:lstStyle/>
                    <a:p>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COST</a:t>
                      </a:r>
                    </a:p>
                  </a:txBody>
                  <a:tcPr anchor="ctr">
                    <a:lnL w="12700" cap="flat" cmpd="sng" algn="ctr">
                      <a:solidFill>
                        <a:schemeClr val="tx1"/>
                      </a:solidFill>
                      <a:prstDash val="solid"/>
                      <a:round/>
                      <a:headEnd type="none" w="med" len="med"/>
                      <a:tailEnd type="none" w="med" len="med"/>
                    </a:lnL>
                    <a:solidFill>
                      <a:srgbClr val="38445E"/>
                    </a:solidFill>
                  </a:tcPr>
                </a:tc>
                <a:tc vMerge="1">
                  <a:txBody>
                    <a:bodyPr/>
                    <a:lstStyle/>
                    <a:p>
                      <a:endParaRPr lang="en-US" dirty="0"/>
                    </a:p>
                  </a:txBody>
                  <a:tcPr/>
                </a:tc>
                <a:extLst>
                  <a:ext uri="{0D108BD9-81ED-4DB2-BD59-A6C34878D82A}">
                    <a16:rowId xmlns:a16="http://schemas.microsoft.com/office/drawing/2014/main" val="745583860"/>
                  </a:ext>
                </a:extLst>
              </a:tr>
              <a:tr h="2590809">
                <a:tc>
                  <a:txBody>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No cost information could be found for this rail.</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Example pictured is located in Oakland County, MI, constructed in 2015</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38445E">
                        <a:alpha val="25000"/>
                      </a:srgbClr>
                    </a:solidFill>
                  </a:tcPr>
                </a:tc>
                <a:tc vMerge="1">
                  <a:txBody>
                    <a:bodyPr/>
                    <a:lstStyle/>
                    <a:p>
                      <a:endParaRPr lang="en-US" dirty="0"/>
                    </a:p>
                  </a:txBody>
                  <a:tcPr/>
                </a:tc>
                <a:extLst>
                  <a:ext uri="{0D108BD9-81ED-4DB2-BD59-A6C34878D82A}">
                    <a16:rowId xmlns:a16="http://schemas.microsoft.com/office/drawing/2014/main" val="373829923"/>
                  </a:ext>
                </a:extLst>
              </a:tr>
            </a:tbl>
          </a:graphicData>
        </a:graphic>
      </p:graphicFrame>
      <p:sp>
        <p:nvSpPr>
          <p:cNvPr id="9" name="TextBox 8">
            <a:extLst>
              <a:ext uri="{FF2B5EF4-FFF2-40B4-BE49-F238E27FC236}">
                <a16:creationId xmlns:a16="http://schemas.microsoft.com/office/drawing/2014/main" id="{36BDD9A7-3CFD-41DD-9962-2703C3242FC9}"/>
              </a:ext>
            </a:extLst>
          </p:cNvPr>
          <p:cNvSpPr txBox="1"/>
          <p:nvPr/>
        </p:nvSpPr>
        <p:spPr>
          <a:xfrm>
            <a:off x="3200400" y="6496569"/>
            <a:ext cx="2880917" cy="276999"/>
          </a:xfrm>
          <a:prstGeom prst="rect">
            <a:avLst/>
          </a:prstGeom>
          <a:noFill/>
        </p:spPr>
        <p:txBody>
          <a:bodyPr wrap="none" rtlCol="0">
            <a:spAutoFit/>
          </a:bodyPr>
          <a:lstStyle/>
          <a:p>
            <a:r>
              <a:rPr lang="en-US" sz="1200" dirty="0">
                <a:solidFill>
                  <a:schemeClr val="bg1"/>
                </a:solidFill>
                <a:latin typeface="Times New Roman" panose="02020603050405020304" pitchFamily="18" charset="0"/>
                <a:cs typeface="Times New Roman" panose="02020603050405020304" pitchFamily="18" charset="0"/>
              </a:rPr>
              <a:t>(Photo: Courtesy of Ron Campbell, RCOC)</a:t>
            </a:r>
          </a:p>
        </p:txBody>
      </p:sp>
      <p:sp>
        <p:nvSpPr>
          <p:cNvPr id="10" name="object 2">
            <a:extLst>
              <a:ext uri="{FF2B5EF4-FFF2-40B4-BE49-F238E27FC236}">
                <a16:creationId xmlns:a16="http://schemas.microsoft.com/office/drawing/2014/main" id="{9975C149-9A4D-495E-96BB-BD8427E13D94}"/>
              </a:ext>
            </a:extLst>
          </p:cNvPr>
          <p:cNvSpPr txBox="1">
            <a:spLocks/>
          </p:cNvSpPr>
          <p:nvPr/>
        </p:nvSpPr>
        <p:spPr>
          <a:xfrm>
            <a:off x="838200" y="470006"/>
            <a:ext cx="5562600" cy="444394"/>
          </a:xfrm>
          <a:prstGeom prst="rect">
            <a:avLst/>
          </a:prstGeom>
        </p:spPr>
        <p:txBody>
          <a:bodyPr vert="horz" wrap="square" lIns="0" tIns="12700" rIns="0" bIns="0" rtlCol="0" anchor="ctr">
            <a:noAutofit/>
          </a:bodyPr>
          <a:lstStyle>
            <a:lvl1pPr>
              <a:defRPr sz="2000" b="1" i="0">
                <a:solidFill>
                  <a:srgbClr val="7ABAB5"/>
                </a:solidFill>
                <a:latin typeface="Times New Roman"/>
                <a:ea typeface="+mj-ea"/>
                <a:cs typeface="Times New Roman"/>
              </a:defRPr>
            </a:lvl1pPr>
          </a:lstStyle>
          <a:p>
            <a:pPr marL="12700">
              <a:spcBef>
                <a:spcPts val="100"/>
              </a:spcBef>
            </a:pPr>
            <a:r>
              <a:rPr lang="en-US" sz="2400" kern="0" dirty="0">
                <a:solidFill>
                  <a:schemeClr val="tx1"/>
                </a:solidFill>
                <a:latin typeface="Tahoma" panose="020B0604030504040204" pitchFamily="34" charset="0"/>
                <a:ea typeface="Tahoma" panose="020B0604030504040204" pitchFamily="34" charset="0"/>
                <a:cs typeface="Tahoma" panose="020B0604030504040204" pitchFamily="34" charset="0"/>
              </a:rPr>
              <a:t>Timber Guardrail</a:t>
            </a:r>
            <a:endParaRPr lang="en-US" kern="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1" name="Table 10">
            <a:extLst>
              <a:ext uri="{FF2B5EF4-FFF2-40B4-BE49-F238E27FC236}">
                <a16:creationId xmlns:a16="http://schemas.microsoft.com/office/drawing/2014/main" id="{0FF43D59-C1DB-4CBF-9A67-398B145D6EB9}"/>
              </a:ext>
            </a:extLst>
          </p:cNvPr>
          <p:cNvGraphicFramePr>
            <a:graphicFrameLocks noGrp="1"/>
          </p:cNvGraphicFramePr>
          <p:nvPr>
            <p:extLst>
              <p:ext uri="{D42A27DB-BD31-4B8C-83A1-F6EECF244321}">
                <p14:modId xmlns:p14="http://schemas.microsoft.com/office/powerpoint/2010/main" val="3558942342"/>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25000"/>
                      </a:scheme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25000"/>
                      </a:schemeClr>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25000"/>
                      </a:schemeClr>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65000"/>
                        <a:alpha val="25000"/>
                      </a:schemeClr>
                    </a:solidFill>
                  </a:tcPr>
                </a:tc>
                <a:extLst>
                  <a:ext uri="{0D108BD9-81ED-4DB2-BD59-A6C34878D82A}">
                    <a16:rowId xmlns:a16="http://schemas.microsoft.com/office/drawing/2014/main" val="1784025870"/>
                  </a:ext>
                </a:extLst>
              </a:tr>
            </a:tbl>
          </a:graphicData>
        </a:graphic>
      </p:graphicFrame>
      <p:grpSp>
        <p:nvGrpSpPr>
          <p:cNvPr id="12" name="Group 11">
            <a:extLst>
              <a:ext uri="{FF2B5EF4-FFF2-40B4-BE49-F238E27FC236}">
                <a16:creationId xmlns:a16="http://schemas.microsoft.com/office/drawing/2014/main" id="{8B88528A-2E50-4E3C-B95C-879779130AA3}"/>
              </a:ext>
            </a:extLst>
          </p:cNvPr>
          <p:cNvGrpSpPr/>
          <p:nvPr/>
        </p:nvGrpSpPr>
        <p:grpSpPr>
          <a:xfrm>
            <a:off x="891029" y="7490132"/>
            <a:ext cx="8272781" cy="212252"/>
            <a:chOff x="896111" y="7106107"/>
            <a:chExt cx="8272781" cy="204901"/>
          </a:xfrm>
        </p:grpSpPr>
        <p:sp>
          <p:nvSpPr>
            <p:cNvPr id="13" name="object 2">
              <a:extLst>
                <a:ext uri="{FF2B5EF4-FFF2-40B4-BE49-F238E27FC236}">
                  <a16:creationId xmlns:a16="http://schemas.microsoft.com/office/drawing/2014/main" id="{AB7B853A-88EE-4FB4-8A21-665292D10A45}"/>
                </a:ext>
              </a:extLst>
            </p:cNvPr>
            <p:cNvSpPr txBox="1"/>
            <p:nvPr/>
          </p:nvSpPr>
          <p:spPr>
            <a:xfrm>
              <a:off x="901700" y="7111072"/>
              <a:ext cx="398782" cy="199935"/>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4</a:t>
              </a:r>
              <a:r>
                <a:rPr sz="1250" i="1" spc="-25" dirty="0">
                  <a:latin typeface="Tahoma"/>
                  <a:cs typeface="Tahoma"/>
                </a:rPr>
                <a:t>-</a:t>
              </a:r>
              <a:r>
                <a:rPr lang="en-US" sz="1250" i="1" spc="-30" dirty="0">
                  <a:latin typeface="Tahoma"/>
                  <a:cs typeface="Tahoma"/>
                </a:rPr>
                <a:t>20</a:t>
              </a:r>
              <a:endParaRPr sz="1250" dirty="0">
                <a:latin typeface="Tahoma"/>
                <a:cs typeface="Tahoma"/>
              </a:endParaRPr>
            </a:p>
          </p:txBody>
        </p:sp>
        <p:sp>
          <p:nvSpPr>
            <p:cNvPr id="14" name="object 3">
              <a:extLst>
                <a:ext uri="{FF2B5EF4-FFF2-40B4-BE49-F238E27FC236}">
                  <a16:creationId xmlns:a16="http://schemas.microsoft.com/office/drawing/2014/main" id="{BB6288F4-624D-49D4-8B35-5C1AB1647B0E}"/>
                </a:ext>
              </a:extLst>
            </p:cNvPr>
            <p:cNvSpPr txBox="1"/>
            <p:nvPr/>
          </p:nvSpPr>
          <p:spPr>
            <a:xfrm>
              <a:off x="8006082" y="7111073"/>
              <a:ext cx="1162810" cy="199935"/>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 4 </a:t>
              </a:r>
              <a:r>
                <a:rPr sz="1250" i="1" spc="-20" dirty="0">
                  <a:latin typeface="Tahoma"/>
                  <a:cs typeface="Tahoma"/>
                </a:rPr>
                <a:t>\</a:t>
              </a:r>
              <a:r>
                <a:rPr sz="1250" i="1" spc="-60" dirty="0">
                  <a:latin typeface="Tahoma"/>
                  <a:cs typeface="Tahoma"/>
                </a:rPr>
                <a:t> </a:t>
              </a:r>
              <a:r>
                <a:rPr lang="en-US" sz="1250" i="1" spc="-30" dirty="0">
                  <a:latin typeface="Tahoma"/>
                  <a:cs typeface="Tahoma"/>
                </a:rPr>
                <a:t>Rails</a:t>
              </a:r>
              <a:endParaRPr sz="1250" dirty="0">
                <a:latin typeface="Tahoma"/>
                <a:cs typeface="Tahoma"/>
              </a:endParaRPr>
            </a:p>
          </p:txBody>
        </p:sp>
        <p:sp>
          <p:nvSpPr>
            <p:cNvPr id="19" name="object 4">
              <a:extLst>
                <a:ext uri="{FF2B5EF4-FFF2-40B4-BE49-F238E27FC236}">
                  <a16:creationId xmlns:a16="http://schemas.microsoft.com/office/drawing/2014/main" id="{EA067525-7798-40E5-940E-FF11C21870E3}"/>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36152524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C8B56B4-78DF-4DB9-A9E7-EBCB78CF7B9E}"/>
              </a:ext>
            </a:extLst>
          </p:cNvPr>
          <p:cNvGraphicFramePr>
            <a:graphicFrameLocks noGrp="1"/>
          </p:cNvGraphicFramePr>
          <p:nvPr>
            <p:extLst>
              <p:ext uri="{D42A27DB-BD31-4B8C-83A1-F6EECF244321}">
                <p14:modId xmlns:p14="http://schemas.microsoft.com/office/powerpoint/2010/main" val="3483986229"/>
              </p:ext>
            </p:extLst>
          </p:nvPr>
        </p:nvGraphicFramePr>
        <p:xfrm>
          <a:off x="838200" y="1137331"/>
          <a:ext cx="8382000" cy="5638800"/>
        </p:xfrm>
        <a:graphic>
          <a:graphicData uri="http://schemas.openxmlformats.org/drawingml/2006/table">
            <a:tbl>
              <a:tblPr firstRow="1" bandRow="1">
                <a:tableStyleId>{5C22544A-7EE6-4342-B048-85BDC9FD1C3A}</a:tableStyleId>
              </a:tblPr>
              <a:tblGrid>
                <a:gridCol w="2362200">
                  <a:extLst>
                    <a:ext uri="{9D8B030D-6E8A-4147-A177-3AD203B41FA5}">
                      <a16:colId xmlns:a16="http://schemas.microsoft.com/office/drawing/2014/main" val="4131996778"/>
                    </a:ext>
                  </a:extLst>
                </a:gridCol>
                <a:gridCol w="6019800">
                  <a:extLst>
                    <a:ext uri="{9D8B030D-6E8A-4147-A177-3AD203B41FA5}">
                      <a16:colId xmlns:a16="http://schemas.microsoft.com/office/drawing/2014/main" val="3899777939"/>
                    </a:ext>
                  </a:extLst>
                </a:gridCol>
              </a:tblGrid>
              <a:tr h="562641">
                <a:tc>
                  <a:txBody>
                    <a:bodyPr/>
                    <a:lstStyle/>
                    <a:p>
                      <a:r>
                        <a:rPr lang="en-US" dirty="0">
                          <a:latin typeface="Tahoma" panose="020B0604030504040204" pitchFamily="34" charset="0"/>
                          <a:ea typeface="Tahoma" panose="020B0604030504040204" pitchFamily="34" charset="0"/>
                          <a:cs typeface="Tahoma" panose="020B0604030504040204" pitchFamily="34" charset="0"/>
                        </a:rPr>
                        <a:t>SUITABLE TO</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38445E"/>
                    </a:solidFill>
                  </a:tcPr>
                </a:tc>
                <a:tc>
                  <a:txBody>
                    <a:bodyPr/>
                    <a:lstStyle/>
                    <a:p>
                      <a:pPr algn="ctr"/>
                      <a:r>
                        <a:rPr lang="en-US" dirty="0">
                          <a:latin typeface="Tahoma" panose="020B0604030504040204" pitchFamily="34" charset="0"/>
                          <a:ea typeface="Tahoma" panose="020B0604030504040204" pitchFamily="34" charset="0"/>
                          <a:cs typeface="Tahoma" panose="020B0604030504040204" pitchFamily="34" charset="0"/>
                        </a:rPr>
                        <a:t>IMAGE</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38445E"/>
                    </a:solidFill>
                  </a:tcPr>
                </a:tc>
                <a:extLst>
                  <a:ext uri="{0D108BD9-81ED-4DB2-BD59-A6C34878D82A}">
                    <a16:rowId xmlns:a16="http://schemas.microsoft.com/office/drawing/2014/main" val="2963400125"/>
                  </a:ext>
                </a:extLst>
              </a:tr>
              <a:tr h="2028150">
                <a:tc>
                  <a:txBody>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TL-4</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Rural</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Village</a:t>
                      </a:r>
                    </a:p>
                  </a:txBody>
                  <a:tcPr>
                    <a:lnL w="12700" cap="flat" cmpd="sng" algn="ctr">
                      <a:solidFill>
                        <a:schemeClr val="tx1"/>
                      </a:solidFill>
                      <a:prstDash val="solid"/>
                      <a:round/>
                      <a:headEnd type="none" w="med" len="med"/>
                      <a:tailEnd type="none" w="med" len="med"/>
                    </a:lnL>
                    <a:solidFill>
                      <a:srgbClr val="38445E">
                        <a:alpha val="25000"/>
                      </a:srgbClr>
                    </a:solidFill>
                  </a:tcPr>
                </a:tc>
                <a:tc rowSpan="3">
                  <a:txBody>
                    <a:bodyPr/>
                    <a:lstStyle/>
                    <a:p>
                      <a:endParaRPr lang="en-US" dirty="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blipFill>
                      <a:blip r:embed="rId3"/>
                      <a:stretch>
                        <a:fillRect/>
                      </a:stretch>
                    </a:blipFill>
                  </a:tcPr>
                </a:tc>
                <a:extLst>
                  <a:ext uri="{0D108BD9-81ED-4DB2-BD59-A6C34878D82A}">
                    <a16:rowId xmlns:a16="http://schemas.microsoft.com/office/drawing/2014/main" val="3037743347"/>
                  </a:ext>
                </a:extLst>
              </a:tr>
              <a:tr h="457200">
                <a:tc>
                  <a:txBody>
                    <a:bodyPr/>
                    <a:lstStyle/>
                    <a:p>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COST</a:t>
                      </a:r>
                    </a:p>
                  </a:txBody>
                  <a:tcPr anchor="ctr">
                    <a:lnL w="12700" cap="flat" cmpd="sng" algn="ctr">
                      <a:solidFill>
                        <a:schemeClr val="tx1"/>
                      </a:solidFill>
                      <a:prstDash val="solid"/>
                      <a:round/>
                      <a:headEnd type="none" w="med" len="med"/>
                      <a:tailEnd type="none" w="med" len="med"/>
                    </a:lnL>
                    <a:solidFill>
                      <a:srgbClr val="38445E"/>
                    </a:solidFill>
                  </a:tcPr>
                </a:tc>
                <a:tc vMerge="1">
                  <a:txBody>
                    <a:bodyPr/>
                    <a:lstStyle/>
                    <a:p>
                      <a:endParaRPr lang="en-US" dirty="0"/>
                    </a:p>
                  </a:txBody>
                  <a:tcPr/>
                </a:tc>
                <a:extLst>
                  <a:ext uri="{0D108BD9-81ED-4DB2-BD59-A6C34878D82A}">
                    <a16:rowId xmlns:a16="http://schemas.microsoft.com/office/drawing/2014/main" val="745583860"/>
                  </a:ext>
                </a:extLst>
              </a:tr>
              <a:tr h="2590809">
                <a:tc>
                  <a:txBody>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$250/LF, painted (PennDOT 2019)</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$200/LF, unpainted (PennDOT 2019)</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38445E">
                        <a:alpha val="25000"/>
                      </a:srgbClr>
                    </a:solidFill>
                  </a:tcPr>
                </a:tc>
                <a:tc vMerge="1">
                  <a:txBody>
                    <a:bodyPr/>
                    <a:lstStyle/>
                    <a:p>
                      <a:endParaRPr lang="en-US" dirty="0"/>
                    </a:p>
                  </a:txBody>
                  <a:tcPr/>
                </a:tc>
                <a:extLst>
                  <a:ext uri="{0D108BD9-81ED-4DB2-BD59-A6C34878D82A}">
                    <a16:rowId xmlns:a16="http://schemas.microsoft.com/office/drawing/2014/main" val="373829923"/>
                  </a:ext>
                </a:extLst>
              </a:tr>
            </a:tbl>
          </a:graphicData>
        </a:graphic>
      </p:graphicFrame>
      <p:sp>
        <p:nvSpPr>
          <p:cNvPr id="9" name="TextBox 8">
            <a:extLst>
              <a:ext uri="{FF2B5EF4-FFF2-40B4-BE49-F238E27FC236}">
                <a16:creationId xmlns:a16="http://schemas.microsoft.com/office/drawing/2014/main" id="{36BDD9A7-3CFD-41DD-9962-2703C3242FC9}"/>
              </a:ext>
            </a:extLst>
          </p:cNvPr>
          <p:cNvSpPr txBox="1"/>
          <p:nvPr/>
        </p:nvSpPr>
        <p:spPr>
          <a:xfrm>
            <a:off x="6226816" y="6496569"/>
            <a:ext cx="2993384"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(Photographer: Monica Harrower, PennDOT)</a:t>
            </a:r>
          </a:p>
        </p:txBody>
      </p:sp>
      <p:sp>
        <p:nvSpPr>
          <p:cNvPr id="10" name="object 2">
            <a:extLst>
              <a:ext uri="{FF2B5EF4-FFF2-40B4-BE49-F238E27FC236}">
                <a16:creationId xmlns:a16="http://schemas.microsoft.com/office/drawing/2014/main" id="{C5308C2F-1B3D-4701-9CD5-9DC272EEA652}"/>
              </a:ext>
            </a:extLst>
          </p:cNvPr>
          <p:cNvSpPr txBox="1">
            <a:spLocks/>
          </p:cNvSpPr>
          <p:nvPr/>
        </p:nvSpPr>
        <p:spPr>
          <a:xfrm>
            <a:off x="838200" y="470006"/>
            <a:ext cx="5562600" cy="444394"/>
          </a:xfrm>
          <a:prstGeom prst="rect">
            <a:avLst/>
          </a:prstGeom>
        </p:spPr>
        <p:txBody>
          <a:bodyPr vert="horz" wrap="square" lIns="0" tIns="12700" rIns="0" bIns="0" rtlCol="0" anchor="ctr">
            <a:noAutofit/>
          </a:bodyPr>
          <a:lstStyle>
            <a:lvl1pPr>
              <a:defRPr sz="2000" b="1" i="0">
                <a:solidFill>
                  <a:srgbClr val="7ABAB5"/>
                </a:solidFill>
                <a:latin typeface="Times New Roman"/>
                <a:ea typeface="+mj-ea"/>
                <a:cs typeface="Times New Roman"/>
              </a:defRPr>
            </a:lvl1pPr>
          </a:lstStyle>
          <a:p>
            <a:pPr marL="12700">
              <a:spcBef>
                <a:spcPts val="100"/>
              </a:spcBef>
            </a:pPr>
            <a:r>
              <a:rPr lang="en-US" sz="2400" kern="0" dirty="0">
                <a:solidFill>
                  <a:schemeClr val="tx1"/>
                </a:solidFill>
                <a:latin typeface="Tahoma" panose="020B0604030504040204" pitchFamily="34" charset="0"/>
                <a:ea typeface="Tahoma" panose="020B0604030504040204" pitchFamily="34" charset="0"/>
                <a:cs typeface="Tahoma" panose="020B0604030504040204" pitchFamily="34" charset="0"/>
              </a:rPr>
              <a:t>PennDOT Type 10M</a:t>
            </a:r>
            <a:endParaRPr lang="en-US" kern="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5" name="Table 14">
            <a:extLst>
              <a:ext uri="{FF2B5EF4-FFF2-40B4-BE49-F238E27FC236}">
                <a16:creationId xmlns:a16="http://schemas.microsoft.com/office/drawing/2014/main" id="{23405FA5-46C8-48AB-933D-4BBC4DDDA4B9}"/>
              </a:ext>
            </a:extLst>
          </p:cNvPr>
          <p:cNvGraphicFramePr>
            <a:graphicFrameLocks noGrp="1"/>
          </p:cNvGraphicFramePr>
          <p:nvPr>
            <p:extLst>
              <p:ext uri="{D42A27DB-BD31-4B8C-83A1-F6EECF244321}">
                <p14:modId xmlns:p14="http://schemas.microsoft.com/office/powerpoint/2010/main" val="3558942342"/>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25000"/>
                      </a:scheme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25000"/>
                      </a:schemeClr>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25000"/>
                      </a:schemeClr>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65000"/>
                        <a:alpha val="25000"/>
                      </a:schemeClr>
                    </a:solidFill>
                  </a:tcPr>
                </a:tc>
                <a:extLst>
                  <a:ext uri="{0D108BD9-81ED-4DB2-BD59-A6C34878D82A}">
                    <a16:rowId xmlns:a16="http://schemas.microsoft.com/office/drawing/2014/main" val="1784025870"/>
                  </a:ext>
                </a:extLst>
              </a:tr>
            </a:tbl>
          </a:graphicData>
        </a:graphic>
      </p:graphicFrame>
      <p:grpSp>
        <p:nvGrpSpPr>
          <p:cNvPr id="16" name="Group 15">
            <a:extLst>
              <a:ext uri="{FF2B5EF4-FFF2-40B4-BE49-F238E27FC236}">
                <a16:creationId xmlns:a16="http://schemas.microsoft.com/office/drawing/2014/main" id="{6FEDB7D8-9858-47D3-830D-B12C8E522956}"/>
              </a:ext>
            </a:extLst>
          </p:cNvPr>
          <p:cNvGrpSpPr/>
          <p:nvPr/>
        </p:nvGrpSpPr>
        <p:grpSpPr>
          <a:xfrm>
            <a:off x="892302" y="7467600"/>
            <a:ext cx="8267700" cy="212073"/>
            <a:chOff x="896111" y="7106107"/>
            <a:chExt cx="8267700" cy="212073"/>
          </a:xfrm>
        </p:grpSpPr>
        <p:sp>
          <p:nvSpPr>
            <p:cNvPr id="17" name="object 2">
              <a:extLst>
                <a:ext uri="{FF2B5EF4-FFF2-40B4-BE49-F238E27FC236}">
                  <a16:creationId xmlns:a16="http://schemas.microsoft.com/office/drawing/2014/main" id="{EF21B6C9-E333-4ACD-BC78-A5D029230122}"/>
                </a:ext>
              </a:extLst>
            </p:cNvPr>
            <p:cNvSpPr txBox="1"/>
            <p:nvPr/>
          </p:nvSpPr>
          <p:spPr>
            <a:xfrm>
              <a:off x="901700" y="7111072"/>
              <a:ext cx="1612900"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a:t>
              </a:r>
              <a:r>
                <a:rPr sz="1250" i="1" spc="-80" dirty="0">
                  <a:latin typeface="Tahoma"/>
                  <a:cs typeface="Tahoma"/>
                </a:rPr>
                <a:t> </a:t>
              </a:r>
              <a:r>
                <a:rPr lang="en-US" sz="1250" i="1" spc="-30" dirty="0">
                  <a:latin typeface="Tahoma"/>
                  <a:cs typeface="Tahoma"/>
                </a:rPr>
                <a:t>4 \ Rails</a:t>
              </a:r>
              <a:endParaRPr sz="1250" dirty="0">
                <a:latin typeface="Tahoma"/>
                <a:cs typeface="Tahoma"/>
              </a:endParaRPr>
            </a:p>
          </p:txBody>
        </p:sp>
        <p:sp>
          <p:nvSpPr>
            <p:cNvPr id="18" name="object 3">
              <a:extLst>
                <a:ext uri="{FF2B5EF4-FFF2-40B4-BE49-F238E27FC236}">
                  <a16:creationId xmlns:a16="http://schemas.microsoft.com/office/drawing/2014/main" id="{C7B0EC5F-402A-4974-A166-68308BE5FC7C}"/>
                </a:ext>
              </a:extLst>
            </p:cNvPr>
            <p:cNvSpPr txBox="1"/>
            <p:nvPr/>
          </p:nvSpPr>
          <p:spPr>
            <a:xfrm>
              <a:off x="8836913" y="7106107"/>
              <a:ext cx="326898" cy="207108"/>
            </a:xfrm>
            <a:prstGeom prst="rect">
              <a:avLst/>
            </a:prstGeom>
          </p:spPr>
          <p:txBody>
            <a:bodyPr vert="horz" wrap="square" lIns="0" tIns="14605" rIns="0" bIns="0" rtlCol="0">
              <a:spAutoFit/>
            </a:bodyPr>
            <a:lstStyle/>
            <a:p>
              <a:pPr marL="12700">
                <a:lnSpc>
                  <a:spcPct val="100000"/>
                </a:lnSpc>
                <a:spcBef>
                  <a:spcPts val="115"/>
                </a:spcBef>
              </a:pPr>
              <a:r>
                <a:rPr lang="en-US" sz="1250" i="1" spc="-30" dirty="0">
                  <a:latin typeface="Tahoma"/>
                  <a:cs typeface="Tahoma"/>
                </a:rPr>
                <a:t>4-21</a:t>
              </a:r>
              <a:endParaRPr sz="1250" dirty="0">
                <a:latin typeface="Tahoma"/>
                <a:cs typeface="Tahoma"/>
              </a:endParaRPr>
            </a:p>
          </p:txBody>
        </p:sp>
        <p:sp>
          <p:nvSpPr>
            <p:cNvPr id="19" name="object 4">
              <a:extLst>
                <a:ext uri="{FF2B5EF4-FFF2-40B4-BE49-F238E27FC236}">
                  <a16:creationId xmlns:a16="http://schemas.microsoft.com/office/drawing/2014/main" id="{1BC576EC-8A10-4C24-969D-52893DB8BDD5}"/>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30127230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C8B56B4-78DF-4DB9-A9E7-EBCB78CF7B9E}"/>
              </a:ext>
            </a:extLst>
          </p:cNvPr>
          <p:cNvGraphicFramePr>
            <a:graphicFrameLocks noGrp="1"/>
          </p:cNvGraphicFramePr>
          <p:nvPr>
            <p:extLst>
              <p:ext uri="{D42A27DB-BD31-4B8C-83A1-F6EECF244321}">
                <p14:modId xmlns:p14="http://schemas.microsoft.com/office/powerpoint/2010/main" val="729819454"/>
              </p:ext>
            </p:extLst>
          </p:nvPr>
        </p:nvGraphicFramePr>
        <p:xfrm>
          <a:off x="838200" y="1137331"/>
          <a:ext cx="8382000" cy="5638800"/>
        </p:xfrm>
        <a:graphic>
          <a:graphicData uri="http://schemas.openxmlformats.org/drawingml/2006/table">
            <a:tbl>
              <a:tblPr firstRow="1" bandRow="1">
                <a:tableStyleId>{5C22544A-7EE6-4342-B048-85BDC9FD1C3A}</a:tableStyleId>
              </a:tblPr>
              <a:tblGrid>
                <a:gridCol w="2362200">
                  <a:extLst>
                    <a:ext uri="{9D8B030D-6E8A-4147-A177-3AD203B41FA5}">
                      <a16:colId xmlns:a16="http://schemas.microsoft.com/office/drawing/2014/main" val="4131996778"/>
                    </a:ext>
                  </a:extLst>
                </a:gridCol>
                <a:gridCol w="6019800">
                  <a:extLst>
                    <a:ext uri="{9D8B030D-6E8A-4147-A177-3AD203B41FA5}">
                      <a16:colId xmlns:a16="http://schemas.microsoft.com/office/drawing/2014/main" val="3899777939"/>
                    </a:ext>
                  </a:extLst>
                </a:gridCol>
              </a:tblGrid>
              <a:tr h="562641">
                <a:tc>
                  <a:txBody>
                    <a:bodyPr/>
                    <a:lstStyle/>
                    <a:p>
                      <a:r>
                        <a:rPr lang="en-US" dirty="0">
                          <a:latin typeface="Tahoma" panose="020B0604030504040204" pitchFamily="34" charset="0"/>
                          <a:ea typeface="Tahoma" panose="020B0604030504040204" pitchFamily="34" charset="0"/>
                          <a:cs typeface="Tahoma" panose="020B0604030504040204" pitchFamily="34" charset="0"/>
                        </a:rPr>
                        <a:t>SUITABLE TO</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38445E"/>
                    </a:solidFill>
                  </a:tcPr>
                </a:tc>
                <a:tc>
                  <a:txBody>
                    <a:bodyPr/>
                    <a:lstStyle/>
                    <a:p>
                      <a:pPr algn="ctr"/>
                      <a:r>
                        <a:rPr lang="en-US" dirty="0">
                          <a:latin typeface="Tahoma" panose="020B0604030504040204" pitchFamily="34" charset="0"/>
                          <a:ea typeface="Tahoma" panose="020B0604030504040204" pitchFamily="34" charset="0"/>
                          <a:cs typeface="Tahoma" panose="020B0604030504040204" pitchFamily="34" charset="0"/>
                        </a:rPr>
                        <a:t>IMAGE</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38445E"/>
                    </a:solidFill>
                  </a:tcPr>
                </a:tc>
                <a:extLst>
                  <a:ext uri="{0D108BD9-81ED-4DB2-BD59-A6C34878D82A}">
                    <a16:rowId xmlns:a16="http://schemas.microsoft.com/office/drawing/2014/main" val="2963400125"/>
                  </a:ext>
                </a:extLst>
              </a:tr>
              <a:tr h="2028150">
                <a:tc>
                  <a:txBody>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TL-2</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Village</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Urban</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Gateway</a:t>
                      </a:r>
                    </a:p>
                  </a:txBody>
                  <a:tcPr>
                    <a:lnL w="12700" cap="flat" cmpd="sng" algn="ctr">
                      <a:solidFill>
                        <a:schemeClr val="tx1"/>
                      </a:solidFill>
                      <a:prstDash val="solid"/>
                      <a:round/>
                      <a:headEnd type="none" w="med" len="med"/>
                      <a:tailEnd type="none" w="med" len="med"/>
                    </a:lnL>
                    <a:solidFill>
                      <a:srgbClr val="38445E">
                        <a:alpha val="25000"/>
                      </a:srgbClr>
                    </a:solidFill>
                  </a:tcPr>
                </a:tc>
                <a:tc rowSpan="3">
                  <a:txBody>
                    <a:bodyPr/>
                    <a:lstStyle/>
                    <a:p>
                      <a:endParaRPr lang="en-US" dirty="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blipFill>
                      <a:blip r:embed="rId3"/>
                      <a:stretch>
                        <a:fillRect/>
                      </a:stretch>
                    </a:blipFill>
                  </a:tcPr>
                </a:tc>
                <a:extLst>
                  <a:ext uri="{0D108BD9-81ED-4DB2-BD59-A6C34878D82A}">
                    <a16:rowId xmlns:a16="http://schemas.microsoft.com/office/drawing/2014/main" val="3037743347"/>
                  </a:ext>
                </a:extLst>
              </a:tr>
              <a:tr h="457200">
                <a:tc>
                  <a:txBody>
                    <a:bodyPr/>
                    <a:lstStyle/>
                    <a:p>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COST</a:t>
                      </a:r>
                    </a:p>
                  </a:txBody>
                  <a:tcPr anchor="ctr">
                    <a:lnL w="12700" cap="flat" cmpd="sng" algn="ctr">
                      <a:solidFill>
                        <a:schemeClr val="tx1"/>
                      </a:solidFill>
                      <a:prstDash val="solid"/>
                      <a:round/>
                      <a:headEnd type="none" w="med" len="med"/>
                      <a:tailEnd type="none" w="med" len="med"/>
                    </a:lnL>
                    <a:solidFill>
                      <a:srgbClr val="38445E"/>
                    </a:solidFill>
                  </a:tcPr>
                </a:tc>
                <a:tc vMerge="1">
                  <a:txBody>
                    <a:bodyPr/>
                    <a:lstStyle/>
                    <a:p>
                      <a:endParaRPr lang="en-US" dirty="0"/>
                    </a:p>
                  </a:txBody>
                  <a:tcPr/>
                </a:tc>
                <a:extLst>
                  <a:ext uri="{0D108BD9-81ED-4DB2-BD59-A6C34878D82A}">
                    <a16:rowId xmlns:a16="http://schemas.microsoft.com/office/drawing/2014/main" val="745583860"/>
                  </a:ext>
                </a:extLst>
              </a:tr>
              <a:tr h="2590809">
                <a:tc>
                  <a:txBody>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$94/LF (TxDOT 2010)</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38445E">
                        <a:alpha val="25000"/>
                      </a:srgbClr>
                    </a:solidFill>
                  </a:tcPr>
                </a:tc>
                <a:tc vMerge="1">
                  <a:txBody>
                    <a:bodyPr/>
                    <a:lstStyle/>
                    <a:p>
                      <a:endParaRPr lang="en-US" dirty="0"/>
                    </a:p>
                  </a:txBody>
                  <a:tcPr/>
                </a:tc>
                <a:extLst>
                  <a:ext uri="{0D108BD9-81ED-4DB2-BD59-A6C34878D82A}">
                    <a16:rowId xmlns:a16="http://schemas.microsoft.com/office/drawing/2014/main" val="373829923"/>
                  </a:ext>
                </a:extLst>
              </a:tr>
            </a:tbl>
          </a:graphicData>
        </a:graphic>
      </p:graphicFrame>
      <p:sp>
        <p:nvSpPr>
          <p:cNvPr id="9" name="TextBox 8">
            <a:extLst>
              <a:ext uri="{FF2B5EF4-FFF2-40B4-BE49-F238E27FC236}">
                <a16:creationId xmlns:a16="http://schemas.microsoft.com/office/drawing/2014/main" id="{36BDD9A7-3CFD-41DD-9962-2703C3242FC9}"/>
              </a:ext>
            </a:extLst>
          </p:cNvPr>
          <p:cNvSpPr txBox="1"/>
          <p:nvPr/>
        </p:nvSpPr>
        <p:spPr>
          <a:xfrm>
            <a:off x="6217006" y="6496569"/>
            <a:ext cx="3003194"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(Photo: Courtesy of Beam, Longest and Neff)</a:t>
            </a:r>
          </a:p>
        </p:txBody>
      </p:sp>
      <p:sp>
        <p:nvSpPr>
          <p:cNvPr id="10" name="object 2">
            <a:extLst>
              <a:ext uri="{FF2B5EF4-FFF2-40B4-BE49-F238E27FC236}">
                <a16:creationId xmlns:a16="http://schemas.microsoft.com/office/drawing/2014/main" id="{82F8DAFB-7DFE-4AC3-8FC4-30E5577AE61F}"/>
              </a:ext>
            </a:extLst>
          </p:cNvPr>
          <p:cNvSpPr txBox="1">
            <a:spLocks/>
          </p:cNvSpPr>
          <p:nvPr/>
        </p:nvSpPr>
        <p:spPr>
          <a:xfrm>
            <a:off x="838200" y="470006"/>
            <a:ext cx="5562600" cy="444394"/>
          </a:xfrm>
          <a:prstGeom prst="rect">
            <a:avLst/>
          </a:prstGeom>
        </p:spPr>
        <p:txBody>
          <a:bodyPr vert="horz" wrap="square" lIns="0" tIns="12700" rIns="0" bIns="0" rtlCol="0" anchor="ctr">
            <a:noAutofit/>
          </a:bodyPr>
          <a:lstStyle>
            <a:lvl1pPr>
              <a:defRPr sz="2000" b="1" i="0">
                <a:solidFill>
                  <a:srgbClr val="7ABAB5"/>
                </a:solidFill>
                <a:latin typeface="Times New Roman"/>
                <a:ea typeface="+mj-ea"/>
                <a:cs typeface="Times New Roman"/>
              </a:defRPr>
            </a:lvl1pPr>
          </a:lstStyle>
          <a:p>
            <a:pPr marL="12700">
              <a:spcBef>
                <a:spcPts val="100"/>
              </a:spcBef>
            </a:pPr>
            <a:r>
              <a:rPr lang="en-US" sz="2400" kern="0" dirty="0">
                <a:solidFill>
                  <a:schemeClr val="tx1"/>
                </a:solidFill>
                <a:latin typeface="Tahoma" panose="020B0604030504040204" pitchFamily="34" charset="0"/>
                <a:ea typeface="Tahoma" panose="020B0604030504040204" pitchFamily="34" charset="0"/>
                <a:cs typeface="Tahoma" panose="020B0604030504040204" pitchFamily="34" charset="0"/>
              </a:rPr>
              <a:t>Texas Rail (Open Concrete Parapet)</a:t>
            </a:r>
            <a:endParaRPr lang="en-US" kern="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1" name="Table 10">
            <a:extLst>
              <a:ext uri="{FF2B5EF4-FFF2-40B4-BE49-F238E27FC236}">
                <a16:creationId xmlns:a16="http://schemas.microsoft.com/office/drawing/2014/main" id="{E20D795C-14A7-42E5-8077-E071D4D198A2}"/>
              </a:ext>
            </a:extLst>
          </p:cNvPr>
          <p:cNvGraphicFramePr>
            <a:graphicFrameLocks noGrp="1"/>
          </p:cNvGraphicFramePr>
          <p:nvPr>
            <p:extLst>
              <p:ext uri="{D42A27DB-BD31-4B8C-83A1-F6EECF244321}">
                <p14:modId xmlns:p14="http://schemas.microsoft.com/office/powerpoint/2010/main" val="3558942342"/>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25000"/>
                      </a:scheme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25000"/>
                      </a:schemeClr>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25000"/>
                      </a:schemeClr>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65000"/>
                        <a:alpha val="25000"/>
                      </a:schemeClr>
                    </a:solidFill>
                  </a:tcPr>
                </a:tc>
                <a:extLst>
                  <a:ext uri="{0D108BD9-81ED-4DB2-BD59-A6C34878D82A}">
                    <a16:rowId xmlns:a16="http://schemas.microsoft.com/office/drawing/2014/main" val="1784025870"/>
                  </a:ext>
                </a:extLst>
              </a:tr>
            </a:tbl>
          </a:graphicData>
        </a:graphic>
      </p:graphicFrame>
      <p:grpSp>
        <p:nvGrpSpPr>
          <p:cNvPr id="12" name="Group 11">
            <a:extLst>
              <a:ext uri="{FF2B5EF4-FFF2-40B4-BE49-F238E27FC236}">
                <a16:creationId xmlns:a16="http://schemas.microsoft.com/office/drawing/2014/main" id="{1528ADF8-8EDB-4776-8461-7E3C3E89BE64}"/>
              </a:ext>
            </a:extLst>
          </p:cNvPr>
          <p:cNvGrpSpPr/>
          <p:nvPr/>
        </p:nvGrpSpPr>
        <p:grpSpPr>
          <a:xfrm>
            <a:off x="891029" y="7490132"/>
            <a:ext cx="8272781" cy="212252"/>
            <a:chOff x="896111" y="7106107"/>
            <a:chExt cx="8272781" cy="204901"/>
          </a:xfrm>
        </p:grpSpPr>
        <p:sp>
          <p:nvSpPr>
            <p:cNvPr id="13" name="object 2">
              <a:extLst>
                <a:ext uri="{FF2B5EF4-FFF2-40B4-BE49-F238E27FC236}">
                  <a16:creationId xmlns:a16="http://schemas.microsoft.com/office/drawing/2014/main" id="{C0149131-BC64-4905-AFDD-28B54B1F57F1}"/>
                </a:ext>
              </a:extLst>
            </p:cNvPr>
            <p:cNvSpPr txBox="1"/>
            <p:nvPr/>
          </p:nvSpPr>
          <p:spPr>
            <a:xfrm>
              <a:off x="901700" y="7111072"/>
              <a:ext cx="398782" cy="199935"/>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4</a:t>
              </a:r>
              <a:r>
                <a:rPr sz="1250" i="1" spc="-25" dirty="0">
                  <a:latin typeface="Tahoma"/>
                  <a:cs typeface="Tahoma"/>
                </a:rPr>
                <a:t>-</a:t>
              </a:r>
              <a:r>
                <a:rPr lang="en-US" sz="1250" i="1" spc="-30" dirty="0">
                  <a:latin typeface="Tahoma"/>
                  <a:cs typeface="Tahoma"/>
                </a:rPr>
                <a:t>22</a:t>
              </a:r>
              <a:endParaRPr sz="1250" dirty="0">
                <a:latin typeface="Tahoma"/>
                <a:cs typeface="Tahoma"/>
              </a:endParaRPr>
            </a:p>
          </p:txBody>
        </p:sp>
        <p:sp>
          <p:nvSpPr>
            <p:cNvPr id="14" name="object 3">
              <a:extLst>
                <a:ext uri="{FF2B5EF4-FFF2-40B4-BE49-F238E27FC236}">
                  <a16:creationId xmlns:a16="http://schemas.microsoft.com/office/drawing/2014/main" id="{6E798429-521D-4CD2-B624-4A18F5A89963}"/>
                </a:ext>
              </a:extLst>
            </p:cNvPr>
            <p:cNvSpPr txBox="1"/>
            <p:nvPr/>
          </p:nvSpPr>
          <p:spPr>
            <a:xfrm>
              <a:off x="8006082" y="7111073"/>
              <a:ext cx="1162810" cy="199935"/>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 4 </a:t>
              </a:r>
              <a:r>
                <a:rPr sz="1250" i="1" spc="-20" dirty="0">
                  <a:latin typeface="Tahoma"/>
                  <a:cs typeface="Tahoma"/>
                </a:rPr>
                <a:t>\</a:t>
              </a:r>
              <a:r>
                <a:rPr sz="1250" i="1" spc="-60" dirty="0">
                  <a:latin typeface="Tahoma"/>
                  <a:cs typeface="Tahoma"/>
                </a:rPr>
                <a:t> </a:t>
              </a:r>
              <a:r>
                <a:rPr lang="en-US" sz="1250" i="1" spc="-30" dirty="0">
                  <a:latin typeface="Tahoma"/>
                  <a:cs typeface="Tahoma"/>
                </a:rPr>
                <a:t>Rails</a:t>
              </a:r>
              <a:endParaRPr sz="1250" dirty="0">
                <a:latin typeface="Tahoma"/>
                <a:cs typeface="Tahoma"/>
              </a:endParaRPr>
            </a:p>
          </p:txBody>
        </p:sp>
        <p:sp>
          <p:nvSpPr>
            <p:cNvPr id="19" name="object 4">
              <a:extLst>
                <a:ext uri="{FF2B5EF4-FFF2-40B4-BE49-F238E27FC236}">
                  <a16:creationId xmlns:a16="http://schemas.microsoft.com/office/drawing/2014/main" id="{3D417284-C3BF-47AF-A396-D2FCB66F970C}"/>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3141443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C8B56B4-78DF-4DB9-A9E7-EBCB78CF7B9E}"/>
              </a:ext>
            </a:extLst>
          </p:cNvPr>
          <p:cNvGraphicFramePr>
            <a:graphicFrameLocks noGrp="1"/>
          </p:cNvGraphicFramePr>
          <p:nvPr>
            <p:extLst>
              <p:ext uri="{D42A27DB-BD31-4B8C-83A1-F6EECF244321}">
                <p14:modId xmlns:p14="http://schemas.microsoft.com/office/powerpoint/2010/main" val="1347054370"/>
              </p:ext>
            </p:extLst>
          </p:nvPr>
        </p:nvGraphicFramePr>
        <p:xfrm>
          <a:off x="838200" y="1137331"/>
          <a:ext cx="8382000" cy="5638800"/>
        </p:xfrm>
        <a:graphic>
          <a:graphicData uri="http://schemas.openxmlformats.org/drawingml/2006/table">
            <a:tbl>
              <a:tblPr firstRow="1" bandRow="1">
                <a:tableStyleId>{5C22544A-7EE6-4342-B048-85BDC9FD1C3A}</a:tableStyleId>
              </a:tblPr>
              <a:tblGrid>
                <a:gridCol w="2362200">
                  <a:extLst>
                    <a:ext uri="{9D8B030D-6E8A-4147-A177-3AD203B41FA5}">
                      <a16:colId xmlns:a16="http://schemas.microsoft.com/office/drawing/2014/main" val="4131996778"/>
                    </a:ext>
                  </a:extLst>
                </a:gridCol>
                <a:gridCol w="6019800">
                  <a:extLst>
                    <a:ext uri="{9D8B030D-6E8A-4147-A177-3AD203B41FA5}">
                      <a16:colId xmlns:a16="http://schemas.microsoft.com/office/drawing/2014/main" val="3899777939"/>
                    </a:ext>
                  </a:extLst>
                </a:gridCol>
              </a:tblGrid>
              <a:tr h="562641">
                <a:tc>
                  <a:txBody>
                    <a:bodyPr/>
                    <a:lstStyle/>
                    <a:p>
                      <a:r>
                        <a:rPr lang="en-US" dirty="0">
                          <a:latin typeface="Tahoma" panose="020B0604030504040204" pitchFamily="34" charset="0"/>
                          <a:ea typeface="Tahoma" panose="020B0604030504040204" pitchFamily="34" charset="0"/>
                          <a:cs typeface="Tahoma" panose="020B0604030504040204" pitchFamily="34" charset="0"/>
                        </a:rPr>
                        <a:t>SUITABLE TO</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38445E"/>
                    </a:solidFill>
                  </a:tcPr>
                </a:tc>
                <a:tc>
                  <a:txBody>
                    <a:bodyPr/>
                    <a:lstStyle/>
                    <a:p>
                      <a:pPr algn="ctr"/>
                      <a:r>
                        <a:rPr lang="en-US" dirty="0">
                          <a:latin typeface="Tahoma" panose="020B0604030504040204" pitchFamily="34" charset="0"/>
                          <a:ea typeface="Tahoma" panose="020B0604030504040204" pitchFamily="34" charset="0"/>
                          <a:cs typeface="Tahoma" panose="020B0604030504040204" pitchFamily="34" charset="0"/>
                        </a:rPr>
                        <a:t>IMAGE</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38445E"/>
                    </a:solidFill>
                  </a:tcPr>
                </a:tc>
                <a:extLst>
                  <a:ext uri="{0D108BD9-81ED-4DB2-BD59-A6C34878D82A}">
                    <a16:rowId xmlns:a16="http://schemas.microsoft.com/office/drawing/2014/main" val="2963400125"/>
                  </a:ext>
                </a:extLst>
              </a:tr>
              <a:tr h="2028150">
                <a:tc>
                  <a:txBody>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Village</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Urban</a:t>
                      </a:r>
                    </a:p>
                  </a:txBody>
                  <a:tcPr>
                    <a:lnL w="12700" cap="flat" cmpd="sng" algn="ctr">
                      <a:solidFill>
                        <a:schemeClr val="tx1"/>
                      </a:solidFill>
                      <a:prstDash val="solid"/>
                      <a:round/>
                      <a:headEnd type="none" w="med" len="med"/>
                      <a:tailEnd type="none" w="med" len="med"/>
                    </a:lnL>
                    <a:solidFill>
                      <a:srgbClr val="38445E">
                        <a:alpha val="25000"/>
                      </a:srgbClr>
                    </a:solidFill>
                  </a:tcPr>
                </a:tc>
                <a:tc rowSpan="3">
                  <a:txBody>
                    <a:bodyPr/>
                    <a:lstStyle/>
                    <a:p>
                      <a:endParaRPr lang="en-US" dirty="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blipFill>
                      <a:blip r:embed="rId3"/>
                      <a:stretch>
                        <a:fillRect/>
                      </a:stretch>
                    </a:blipFill>
                  </a:tcPr>
                </a:tc>
                <a:extLst>
                  <a:ext uri="{0D108BD9-81ED-4DB2-BD59-A6C34878D82A}">
                    <a16:rowId xmlns:a16="http://schemas.microsoft.com/office/drawing/2014/main" val="3037743347"/>
                  </a:ext>
                </a:extLst>
              </a:tr>
              <a:tr h="457200">
                <a:tc>
                  <a:txBody>
                    <a:bodyPr/>
                    <a:lstStyle/>
                    <a:p>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COST</a:t>
                      </a:r>
                    </a:p>
                  </a:txBody>
                  <a:tcPr anchor="ctr">
                    <a:lnL w="12700" cap="flat" cmpd="sng" algn="ctr">
                      <a:solidFill>
                        <a:schemeClr val="tx1"/>
                      </a:solidFill>
                      <a:prstDash val="solid"/>
                      <a:round/>
                      <a:headEnd type="none" w="med" len="med"/>
                      <a:tailEnd type="none" w="med" len="med"/>
                    </a:lnL>
                    <a:solidFill>
                      <a:srgbClr val="38445E"/>
                    </a:solidFill>
                  </a:tcPr>
                </a:tc>
                <a:tc vMerge="1">
                  <a:txBody>
                    <a:bodyPr/>
                    <a:lstStyle/>
                    <a:p>
                      <a:endParaRPr lang="en-US" dirty="0"/>
                    </a:p>
                  </a:txBody>
                  <a:tcPr/>
                </a:tc>
                <a:extLst>
                  <a:ext uri="{0D108BD9-81ED-4DB2-BD59-A6C34878D82A}">
                    <a16:rowId xmlns:a16="http://schemas.microsoft.com/office/drawing/2014/main" val="745583860"/>
                  </a:ext>
                </a:extLst>
              </a:tr>
              <a:tr h="2590809">
                <a:tc>
                  <a:txBody>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$85/LF (Michigan bid, 2010)</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38445E">
                        <a:alpha val="25000"/>
                      </a:srgbClr>
                    </a:solidFill>
                  </a:tcPr>
                </a:tc>
                <a:tc vMerge="1">
                  <a:txBody>
                    <a:bodyPr/>
                    <a:lstStyle/>
                    <a:p>
                      <a:endParaRPr lang="en-US" dirty="0"/>
                    </a:p>
                  </a:txBody>
                  <a:tcPr/>
                </a:tc>
                <a:extLst>
                  <a:ext uri="{0D108BD9-81ED-4DB2-BD59-A6C34878D82A}">
                    <a16:rowId xmlns:a16="http://schemas.microsoft.com/office/drawing/2014/main" val="373829923"/>
                  </a:ext>
                </a:extLst>
              </a:tr>
            </a:tbl>
          </a:graphicData>
        </a:graphic>
      </p:graphicFrame>
      <p:sp>
        <p:nvSpPr>
          <p:cNvPr id="9" name="TextBox 8">
            <a:extLst>
              <a:ext uri="{FF2B5EF4-FFF2-40B4-BE49-F238E27FC236}">
                <a16:creationId xmlns:a16="http://schemas.microsoft.com/office/drawing/2014/main" id="{36BDD9A7-3CFD-41DD-9962-2703C3242FC9}"/>
              </a:ext>
            </a:extLst>
          </p:cNvPr>
          <p:cNvSpPr txBox="1"/>
          <p:nvPr/>
        </p:nvSpPr>
        <p:spPr>
          <a:xfrm>
            <a:off x="7292621" y="6468454"/>
            <a:ext cx="1927579"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(Photo: Paul Graham, WSP)</a:t>
            </a:r>
          </a:p>
        </p:txBody>
      </p:sp>
      <p:sp>
        <p:nvSpPr>
          <p:cNvPr id="10" name="object 2">
            <a:extLst>
              <a:ext uri="{FF2B5EF4-FFF2-40B4-BE49-F238E27FC236}">
                <a16:creationId xmlns:a16="http://schemas.microsoft.com/office/drawing/2014/main" id="{87B5E6D4-FEBC-4EED-8896-FE4029232F04}"/>
              </a:ext>
            </a:extLst>
          </p:cNvPr>
          <p:cNvSpPr txBox="1">
            <a:spLocks/>
          </p:cNvSpPr>
          <p:nvPr/>
        </p:nvSpPr>
        <p:spPr>
          <a:xfrm>
            <a:off x="838200" y="470006"/>
            <a:ext cx="5562600" cy="444394"/>
          </a:xfrm>
          <a:prstGeom prst="rect">
            <a:avLst/>
          </a:prstGeom>
        </p:spPr>
        <p:txBody>
          <a:bodyPr vert="horz" wrap="square" lIns="0" tIns="12700" rIns="0" bIns="0" rtlCol="0" anchor="ctr">
            <a:noAutofit/>
          </a:bodyPr>
          <a:lstStyle>
            <a:lvl1pPr>
              <a:defRPr sz="2000" b="1" i="0">
                <a:solidFill>
                  <a:srgbClr val="7ABAB5"/>
                </a:solidFill>
                <a:latin typeface="Times New Roman"/>
                <a:ea typeface="+mj-ea"/>
                <a:cs typeface="Times New Roman"/>
              </a:defRPr>
            </a:lvl1pPr>
          </a:lstStyle>
          <a:p>
            <a:pPr marL="12700">
              <a:spcBef>
                <a:spcPts val="100"/>
              </a:spcBef>
            </a:pPr>
            <a:r>
              <a:rPr lang="en-US" sz="2400" kern="0" dirty="0">
                <a:solidFill>
                  <a:schemeClr val="tx1"/>
                </a:solidFill>
                <a:latin typeface="Tahoma" panose="020B0604030504040204" pitchFamily="34" charset="0"/>
                <a:ea typeface="Tahoma" panose="020B0604030504040204" pitchFamily="34" charset="0"/>
                <a:cs typeface="Tahoma" panose="020B0604030504040204" pitchFamily="34" charset="0"/>
              </a:rPr>
              <a:t>2 Tube Metal</a:t>
            </a:r>
            <a:endParaRPr lang="en-US" kern="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5" name="Table 14">
            <a:extLst>
              <a:ext uri="{FF2B5EF4-FFF2-40B4-BE49-F238E27FC236}">
                <a16:creationId xmlns:a16="http://schemas.microsoft.com/office/drawing/2014/main" id="{D10CCA67-FC6C-43B8-9588-F228041DDDD4}"/>
              </a:ext>
            </a:extLst>
          </p:cNvPr>
          <p:cNvGraphicFramePr>
            <a:graphicFrameLocks noGrp="1"/>
          </p:cNvGraphicFramePr>
          <p:nvPr>
            <p:extLst>
              <p:ext uri="{D42A27DB-BD31-4B8C-83A1-F6EECF244321}">
                <p14:modId xmlns:p14="http://schemas.microsoft.com/office/powerpoint/2010/main" val="3558942342"/>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25000"/>
                      </a:scheme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25000"/>
                      </a:schemeClr>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25000"/>
                      </a:schemeClr>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65000"/>
                        <a:alpha val="25000"/>
                      </a:schemeClr>
                    </a:solidFill>
                  </a:tcPr>
                </a:tc>
                <a:extLst>
                  <a:ext uri="{0D108BD9-81ED-4DB2-BD59-A6C34878D82A}">
                    <a16:rowId xmlns:a16="http://schemas.microsoft.com/office/drawing/2014/main" val="1784025870"/>
                  </a:ext>
                </a:extLst>
              </a:tr>
            </a:tbl>
          </a:graphicData>
        </a:graphic>
      </p:graphicFrame>
      <p:grpSp>
        <p:nvGrpSpPr>
          <p:cNvPr id="16" name="Group 15">
            <a:extLst>
              <a:ext uri="{FF2B5EF4-FFF2-40B4-BE49-F238E27FC236}">
                <a16:creationId xmlns:a16="http://schemas.microsoft.com/office/drawing/2014/main" id="{EF0CD821-4574-48F4-8459-958458F36FC8}"/>
              </a:ext>
            </a:extLst>
          </p:cNvPr>
          <p:cNvGrpSpPr/>
          <p:nvPr/>
        </p:nvGrpSpPr>
        <p:grpSpPr>
          <a:xfrm>
            <a:off x="892302" y="7467600"/>
            <a:ext cx="8267700" cy="212073"/>
            <a:chOff x="896111" y="7106107"/>
            <a:chExt cx="8267700" cy="212073"/>
          </a:xfrm>
        </p:grpSpPr>
        <p:sp>
          <p:nvSpPr>
            <p:cNvPr id="17" name="object 2">
              <a:extLst>
                <a:ext uri="{FF2B5EF4-FFF2-40B4-BE49-F238E27FC236}">
                  <a16:creationId xmlns:a16="http://schemas.microsoft.com/office/drawing/2014/main" id="{2004E49B-543B-467B-BAA1-EC1B1BFBF016}"/>
                </a:ext>
              </a:extLst>
            </p:cNvPr>
            <p:cNvSpPr txBox="1"/>
            <p:nvPr/>
          </p:nvSpPr>
          <p:spPr>
            <a:xfrm>
              <a:off x="901700" y="7111072"/>
              <a:ext cx="1612900"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a:t>
              </a:r>
              <a:r>
                <a:rPr sz="1250" i="1" spc="-80" dirty="0">
                  <a:latin typeface="Tahoma"/>
                  <a:cs typeface="Tahoma"/>
                </a:rPr>
                <a:t> </a:t>
              </a:r>
              <a:r>
                <a:rPr lang="en-US" sz="1250" i="1" spc="-30" dirty="0">
                  <a:latin typeface="Tahoma"/>
                  <a:cs typeface="Tahoma"/>
                </a:rPr>
                <a:t>4 \ Rails</a:t>
              </a:r>
              <a:endParaRPr sz="1250" dirty="0">
                <a:latin typeface="Tahoma"/>
                <a:cs typeface="Tahoma"/>
              </a:endParaRPr>
            </a:p>
          </p:txBody>
        </p:sp>
        <p:sp>
          <p:nvSpPr>
            <p:cNvPr id="18" name="object 3">
              <a:extLst>
                <a:ext uri="{FF2B5EF4-FFF2-40B4-BE49-F238E27FC236}">
                  <a16:creationId xmlns:a16="http://schemas.microsoft.com/office/drawing/2014/main" id="{7428D0DD-C3AD-4589-845F-ECAD37412954}"/>
                </a:ext>
              </a:extLst>
            </p:cNvPr>
            <p:cNvSpPr txBox="1"/>
            <p:nvPr/>
          </p:nvSpPr>
          <p:spPr>
            <a:xfrm>
              <a:off x="8836913" y="7106107"/>
              <a:ext cx="326898" cy="207108"/>
            </a:xfrm>
            <a:prstGeom prst="rect">
              <a:avLst/>
            </a:prstGeom>
          </p:spPr>
          <p:txBody>
            <a:bodyPr vert="horz" wrap="square" lIns="0" tIns="14605" rIns="0" bIns="0" rtlCol="0">
              <a:spAutoFit/>
            </a:bodyPr>
            <a:lstStyle/>
            <a:p>
              <a:pPr marL="12700">
                <a:lnSpc>
                  <a:spcPct val="100000"/>
                </a:lnSpc>
                <a:spcBef>
                  <a:spcPts val="115"/>
                </a:spcBef>
              </a:pPr>
              <a:r>
                <a:rPr lang="en-US" sz="1250" i="1" spc="-30" dirty="0">
                  <a:latin typeface="Tahoma"/>
                  <a:cs typeface="Tahoma"/>
                </a:rPr>
                <a:t>4-23</a:t>
              </a:r>
              <a:endParaRPr sz="1250" dirty="0">
                <a:latin typeface="Tahoma"/>
                <a:cs typeface="Tahoma"/>
              </a:endParaRPr>
            </a:p>
          </p:txBody>
        </p:sp>
        <p:sp>
          <p:nvSpPr>
            <p:cNvPr id="19" name="object 4">
              <a:extLst>
                <a:ext uri="{FF2B5EF4-FFF2-40B4-BE49-F238E27FC236}">
                  <a16:creationId xmlns:a16="http://schemas.microsoft.com/office/drawing/2014/main" id="{FCC4ED3D-F340-4B75-A1B0-759AE8BB9929}"/>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16588534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C8B56B4-78DF-4DB9-A9E7-EBCB78CF7B9E}"/>
              </a:ext>
            </a:extLst>
          </p:cNvPr>
          <p:cNvGraphicFramePr>
            <a:graphicFrameLocks noGrp="1"/>
          </p:cNvGraphicFramePr>
          <p:nvPr>
            <p:extLst>
              <p:ext uri="{D42A27DB-BD31-4B8C-83A1-F6EECF244321}">
                <p14:modId xmlns:p14="http://schemas.microsoft.com/office/powerpoint/2010/main" val="677966200"/>
              </p:ext>
            </p:extLst>
          </p:nvPr>
        </p:nvGraphicFramePr>
        <p:xfrm>
          <a:off x="838200" y="1137331"/>
          <a:ext cx="8382000" cy="5638800"/>
        </p:xfrm>
        <a:graphic>
          <a:graphicData uri="http://schemas.openxmlformats.org/drawingml/2006/table">
            <a:tbl>
              <a:tblPr firstRow="1" bandRow="1">
                <a:tableStyleId>{5C22544A-7EE6-4342-B048-85BDC9FD1C3A}</a:tableStyleId>
              </a:tblPr>
              <a:tblGrid>
                <a:gridCol w="2362200">
                  <a:extLst>
                    <a:ext uri="{9D8B030D-6E8A-4147-A177-3AD203B41FA5}">
                      <a16:colId xmlns:a16="http://schemas.microsoft.com/office/drawing/2014/main" val="4131996778"/>
                    </a:ext>
                  </a:extLst>
                </a:gridCol>
                <a:gridCol w="6019800">
                  <a:extLst>
                    <a:ext uri="{9D8B030D-6E8A-4147-A177-3AD203B41FA5}">
                      <a16:colId xmlns:a16="http://schemas.microsoft.com/office/drawing/2014/main" val="3899777939"/>
                    </a:ext>
                  </a:extLst>
                </a:gridCol>
              </a:tblGrid>
              <a:tr h="562641">
                <a:tc>
                  <a:txBody>
                    <a:bodyPr/>
                    <a:lstStyle/>
                    <a:p>
                      <a:r>
                        <a:rPr lang="en-US" dirty="0">
                          <a:latin typeface="Tahoma" panose="020B0604030504040204" pitchFamily="34" charset="0"/>
                          <a:ea typeface="Tahoma" panose="020B0604030504040204" pitchFamily="34" charset="0"/>
                          <a:cs typeface="Tahoma" panose="020B0604030504040204" pitchFamily="34" charset="0"/>
                        </a:rPr>
                        <a:t>SUITABLE TO</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38445E"/>
                    </a:solidFill>
                  </a:tcPr>
                </a:tc>
                <a:tc>
                  <a:txBody>
                    <a:bodyPr/>
                    <a:lstStyle/>
                    <a:p>
                      <a:pPr algn="ctr"/>
                      <a:r>
                        <a:rPr lang="en-US" dirty="0">
                          <a:latin typeface="Tahoma" panose="020B0604030504040204" pitchFamily="34" charset="0"/>
                          <a:ea typeface="Tahoma" panose="020B0604030504040204" pitchFamily="34" charset="0"/>
                          <a:cs typeface="Tahoma" panose="020B0604030504040204" pitchFamily="34" charset="0"/>
                        </a:rPr>
                        <a:t>IMAGE</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38445E"/>
                    </a:solidFill>
                  </a:tcPr>
                </a:tc>
                <a:extLst>
                  <a:ext uri="{0D108BD9-81ED-4DB2-BD59-A6C34878D82A}">
                    <a16:rowId xmlns:a16="http://schemas.microsoft.com/office/drawing/2014/main" val="2963400125"/>
                  </a:ext>
                </a:extLst>
              </a:tr>
              <a:tr h="2028150">
                <a:tc>
                  <a:txBody>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Times New Roman" panose="02020603050405020304" pitchFamily="18" charset="0"/>
                          <a:cs typeface="Times New Roman" panose="02020603050405020304" pitchFamily="18" charset="0"/>
                        </a:rPr>
                        <a:t>Urban</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Low speeds, under 45mph</a:t>
                      </a:r>
                    </a:p>
                  </a:txBody>
                  <a:tcPr>
                    <a:lnL w="12700" cap="flat" cmpd="sng" algn="ctr">
                      <a:solidFill>
                        <a:schemeClr val="tx1"/>
                      </a:solidFill>
                      <a:prstDash val="solid"/>
                      <a:round/>
                      <a:headEnd type="none" w="med" len="med"/>
                      <a:tailEnd type="none" w="med" len="med"/>
                    </a:lnL>
                    <a:solidFill>
                      <a:srgbClr val="38445E">
                        <a:alpha val="25000"/>
                      </a:srgbClr>
                    </a:solidFill>
                  </a:tcPr>
                </a:tc>
                <a:tc rowSpan="3">
                  <a:txBody>
                    <a:bodyPr/>
                    <a:lstStyle/>
                    <a:p>
                      <a:endParaRPr lang="en-US" dirty="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blipFill>
                      <a:blip r:embed="rId3"/>
                      <a:stretch>
                        <a:fillRect/>
                      </a:stretch>
                    </a:blipFill>
                  </a:tcPr>
                </a:tc>
                <a:extLst>
                  <a:ext uri="{0D108BD9-81ED-4DB2-BD59-A6C34878D82A}">
                    <a16:rowId xmlns:a16="http://schemas.microsoft.com/office/drawing/2014/main" val="3037743347"/>
                  </a:ext>
                </a:extLst>
              </a:tr>
              <a:tr h="457200">
                <a:tc>
                  <a:txBody>
                    <a:bodyPr/>
                    <a:lstStyle/>
                    <a:p>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COST</a:t>
                      </a:r>
                    </a:p>
                  </a:txBody>
                  <a:tcPr anchor="ctr">
                    <a:lnL w="12700" cap="flat" cmpd="sng" algn="ctr">
                      <a:solidFill>
                        <a:schemeClr val="tx1"/>
                      </a:solidFill>
                      <a:prstDash val="solid"/>
                      <a:round/>
                      <a:headEnd type="none" w="med" len="med"/>
                      <a:tailEnd type="none" w="med" len="med"/>
                    </a:lnL>
                    <a:solidFill>
                      <a:srgbClr val="38445E"/>
                    </a:solidFill>
                  </a:tcPr>
                </a:tc>
                <a:tc vMerge="1">
                  <a:txBody>
                    <a:bodyPr/>
                    <a:lstStyle/>
                    <a:p>
                      <a:endParaRPr lang="en-US" dirty="0"/>
                    </a:p>
                  </a:txBody>
                  <a:tcPr/>
                </a:tc>
                <a:extLst>
                  <a:ext uri="{0D108BD9-81ED-4DB2-BD59-A6C34878D82A}">
                    <a16:rowId xmlns:a16="http://schemas.microsoft.com/office/drawing/2014/main" val="745583860"/>
                  </a:ext>
                </a:extLst>
              </a:tr>
              <a:tr h="2590809">
                <a:tc>
                  <a:txBody>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$295/LF (Santa Fe, NM bid)</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38445E">
                        <a:alpha val="25000"/>
                      </a:srgbClr>
                    </a:solidFill>
                  </a:tcPr>
                </a:tc>
                <a:tc vMerge="1">
                  <a:txBody>
                    <a:bodyPr/>
                    <a:lstStyle/>
                    <a:p>
                      <a:endParaRPr lang="en-US" dirty="0"/>
                    </a:p>
                  </a:txBody>
                  <a:tcPr/>
                </a:tc>
                <a:extLst>
                  <a:ext uri="{0D108BD9-81ED-4DB2-BD59-A6C34878D82A}">
                    <a16:rowId xmlns:a16="http://schemas.microsoft.com/office/drawing/2014/main" val="373829923"/>
                  </a:ext>
                </a:extLst>
              </a:tr>
            </a:tbl>
          </a:graphicData>
        </a:graphic>
      </p:graphicFrame>
      <p:sp>
        <p:nvSpPr>
          <p:cNvPr id="9" name="TextBox 8">
            <a:extLst>
              <a:ext uri="{FF2B5EF4-FFF2-40B4-BE49-F238E27FC236}">
                <a16:creationId xmlns:a16="http://schemas.microsoft.com/office/drawing/2014/main" id="{36BDD9A7-3CFD-41DD-9962-2703C3242FC9}"/>
              </a:ext>
            </a:extLst>
          </p:cNvPr>
          <p:cNvSpPr txBox="1"/>
          <p:nvPr/>
        </p:nvSpPr>
        <p:spPr>
          <a:xfrm>
            <a:off x="6413891" y="6496569"/>
            <a:ext cx="2749920"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(Photo: Courtesy of Richard </a:t>
            </a:r>
            <a:r>
              <a:rPr lang="en-US" sz="1200" dirty="0" err="1">
                <a:latin typeface="Times New Roman" panose="02020603050405020304" pitchFamily="18" charset="0"/>
                <a:cs typeface="Times New Roman" panose="02020603050405020304" pitchFamily="18" charset="0"/>
              </a:rPr>
              <a:t>Rotto</a:t>
            </a:r>
            <a:r>
              <a:rPr lang="en-US" sz="1200" dirty="0">
                <a:latin typeface="Times New Roman" panose="02020603050405020304" pitchFamily="18" charset="0"/>
                <a:cs typeface="Times New Roman" panose="02020603050405020304" pitchFamily="18" charset="0"/>
              </a:rPr>
              <a:t>, WSP)</a:t>
            </a:r>
          </a:p>
        </p:txBody>
      </p:sp>
      <p:sp>
        <p:nvSpPr>
          <p:cNvPr id="10" name="object 2">
            <a:extLst>
              <a:ext uri="{FF2B5EF4-FFF2-40B4-BE49-F238E27FC236}">
                <a16:creationId xmlns:a16="http://schemas.microsoft.com/office/drawing/2014/main" id="{52E6A58E-F562-4560-98C8-3C6B9207DC48}"/>
              </a:ext>
            </a:extLst>
          </p:cNvPr>
          <p:cNvSpPr txBox="1">
            <a:spLocks/>
          </p:cNvSpPr>
          <p:nvPr/>
        </p:nvSpPr>
        <p:spPr>
          <a:xfrm>
            <a:off x="838200" y="470006"/>
            <a:ext cx="5562600" cy="444394"/>
          </a:xfrm>
          <a:prstGeom prst="rect">
            <a:avLst/>
          </a:prstGeom>
        </p:spPr>
        <p:txBody>
          <a:bodyPr vert="horz" wrap="square" lIns="0" tIns="12700" rIns="0" bIns="0" rtlCol="0" anchor="ctr">
            <a:noAutofit/>
          </a:bodyPr>
          <a:lstStyle>
            <a:lvl1pPr>
              <a:defRPr sz="2000" b="1" i="0">
                <a:solidFill>
                  <a:srgbClr val="7ABAB5"/>
                </a:solidFill>
                <a:latin typeface="Times New Roman"/>
                <a:ea typeface="+mj-ea"/>
                <a:cs typeface="Times New Roman"/>
              </a:defRPr>
            </a:lvl1pPr>
          </a:lstStyle>
          <a:p>
            <a:pPr marL="12700">
              <a:spcBef>
                <a:spcPts val="100"/>
              </a:spcBef>
            </a:pPr>
            <a:r>
              <a:rPr lang="en-US" sz="2400" kern="0" dirty="0">
                <a:solidFill>
                  <a:schemeClr val="tx1"/>
                </a:solidFill>
                <a:latin typeface="Tahoma" panose="020B0604030504040204" pitchFamily="34" charset="0"/>
                <a:ea typeface="Tahoma" panose="020B0604030504040204" pitchFamily="34" charset="0"/>
                <a:cs typeface="Tahoma" panose="020B0604030504040204" pitchFamily="34" charset="0"/>
              </a:rPr>
              <a:t>NMDOT Type D</a:t>
            </a:r>
            <a:endParaRPr lang="en-US" kern="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1" name="Table 10">
            <a:extLst>
              <a:ext uri="{FF2B5EF4-FFF2-40B4-BE49-F238E27FC236}">
                <a16:creationId xmlns:a16="http://schemas.microsoft.com/office/drawing/2014/main" id="{66AC8ED4-A58F-41E9-BA53-F9252B99C71C}"/>
              </a:ext>
            </a:extLst>
          </p:cNvPr>
          <p:cNvGraphicFramePr>
            <a:graphicFrameLocks noGrp="1"/>
          </p:cNvGraphicFramePr>
          <p:nvPr>
            <p:extLst>
              <p:ext uri="{D42A27DB-BD31-4B8C-83A1-F6EECF244321}">
                <p14:modId xmlns:p14="http://schemas.microsoft.com/office/powerpoint/2010/main" val="3460064177"/>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25000"/>
                      </a:scheme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25000"/>
                      </a:schemeClr>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25000"/>
                      </a:schemeClr>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65000"/>
                        <a:alpha val="25000"/>
                      </a:schemeClr>
                    </a:solidFill>
                  </a:tcPr>
                </a:tc>
                <a:extLst>
                  <a:ext uri="{0D108BD9-81ED-4DB2-BD59-A6C34878D82A}">
                    <a16:rowId xmlns:a16="http://schemas.microsoft.com/office/drawing/2014/main" val="1784025870"/>
                  </a:ext>
                </a:extLst>
              </a:tr>
            </a:tbl>
          </a:graphicData>
        </a:graphic>
      </p:graphicFrame>
      <p:grpSp>
        <p:nvGrpSpPr>
          <p:cNvPr id="12" name="Group 11">
            <a:extLst>
              <a:ext uri="{FF2B5EF4-FFF2-40B4-BE49-F238E27FC236}">
                <a16:creationId xmlns:a16="http://schemas.microsoft.com/office/drawing/2014/main" id="{9A5ECC84-6520-400F-99AB-5D319C6D6AD0}"/>
              </a:ext>
            </a:extLst>
          </p:cNvPr>
          <p:cNvGrpSpPr/>
          <p:nvPr/>
        </p:nvGrpSpPr>
        <p:grpSpPr>
          <a:xfrm>
            <a:off x="891029" y="7490132"/>
            <a:ext cx="8272781" cy="212252"/>
            <a:chOff x="896111" y="7106107"/>
            <a:chExt cx="8272781" cy="204901"/>
          </a:xfrm>
        </p:grpSpPr>
        <p:sp>
          <p:nvSpPr>
            <p:cNvPr id="13" name="object 2">
              <a:extLst>
                <a:ext uri="{FF2B5EF4-FFF2-40B4-BE49-F238E27FC236}">
                  <a16:creationId xmlns:a16="http://schemas.microsoft.com/office/drawing/2014/main" id="{BC72D57D-7924-4421-82E9-E4B2D78E4AFF}"/>
                </a:ext>
              </a:extLst>
            </p:cNvPr>
            <p:cNvSpPr txBox="1"/>
            <p:nvPr/>
          </p:nvSpPr>
          <p:spPr>
            <a:xfrm>
              <a:off x="901700" y="7111072"/>
              <a:ext cx="398782" cy="199935"/>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4</a:t>
              </a:r>
              <a:r>
                <a:rPr sz="1250" i="1" spc="-25" dirty="0">
                  <a:latin typeface="Tahoma"/>
                  <a:cs typeface="Tahoma"/>
                </a:rPr>
                <a:t>-</a:t>
              </a:r>
              <a:r>
                <a:rPr lang="en-US" sz="1250" i="1" spc="-30" dirty="0">
                  <a:latin typeface="Tahoma"/>
                  <a:cs typeface="Tahoma"/>
                </a:rPr>
                <a:t>24</a:t>
              </a:r>
              <a:endParaRPr sz="1250" dirty="0">
                <a:latin typeface="Tahoma"/>
                <a:cs typeface="Tahoma"/>
              </a:endParaRPr>
            </a:p>
          </p:txBody>
        </p:sp>
        <p:sp>
          <p:nvSpPr>
            <p:cNvPr id="14" name="object 3">
              <a:extLst>
                <a:ext uri="{FF2B5EF4-FFF2-40B4-BE49-F238E27FC236}">
                  <a16:creationId xmlns:a16="http://schemas.microsoft.com/office/drawing/2014/main" id="{342BFB90-9D52-4D5F-99D7-BA98865DA1A1}"/>
                </a:ext>
              </a:extLst>
            </p:cNvPr>
            <p:cNvSpPr txBox="1"/>
            <p:nvPr/>
          </p:nvSpPr>
          <p:spPr>
            <a:xfrm>
              <a:off x="8006082" y="7111073"/>
              <a:ext cx="1162810" cy="199935"/>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 4 </a:t>
              </a:r>
              <a:r>
                <a:rPr sz="1250" i="1" spc="-20" dirty="0">
                  <a:latin typeface="Tahoma"/>
                  <a:cs typeface="Tahoma"/>
                </a:rPr>
                <a:t>\</a:t>
              </a:r>
              <a:r>
                <a:rPr sz="1250" i="1" spc="-60" dirty="0">
                  <a:latin typeface="Tahoma"/>
                  <a:cs typeface="Tahoma"/>
                </a:rPr>
                <a:t> </a:t>
              </a:r>
              <a:r>
                <a:rPr lang="en-US" sz="1250" i="1" spc="-30" dirty="0">
                  <a:latin typeface="Tahoma"/>
                  <a:cs typeface="Tahoma"/>
                </a:rPr>
                <a:t>Rails</a:t>
              </a:r>
              <a:endParaRPr sz="1250" dirty="0">
                <a:latin typeface="Tahoma"/>
                <a:cs typeface="Tahoma"/>
              </a:endParaRPr>
            </a:p>
          </p:txBody>
        </p:sp>
        <p:sp>
          <p:nvSpPr>
            <p:cNvPr id="19" name="object 4">
              <a:extLst>
                <a:ext uri="{FF2B5EF4-FFF2-40B4-BE49-F238E27FC236}">
                  <a16:creationId xmlns:a16="http://schemas.microsoft.com/office/drawing/2014/main" id="{80A76266-5435-4490-812B-99A5CA13129D}"/>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4633977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E782F7-A22A-42F6-9269-F1C5A5463B21}"/>
              </a:ext>
            </a:extLst>
          </p:cNvPr>
          <p:cNvSpPr>
            <a:spLocks noGrp="1"/>
          </p:cNvSpPr>
          <p:nvPr>
            <p:ph type="body" idx="1"/>
          </p:nvPr>
        </p:nvSpPr>
        <p:spPr>
          <a:xfrm>
            <a:off x="838200" y="1295400"/>
            <a:ext cx="3962399" cy="5816977"/>
          </a:xfrm>
        </p:spPr>
        <p:txBody>
          <a:bodyPr/>
          <a:lstStyle/>
          <a:p>
            <a:pPr marL="342900" indent="-342900"/>
            <a:r>
              <a:rPr lang="en-US" sz="900" dirty="0"/>
              <a:t>American Association of State Highway and Transportation Officials [AASHTO]. 2010. </a:t>
            </a:r>
            <a:r>
              <a:rPr lang="en-US" sz="900" i="1" dirty="0"/>
              <a:t>Bridge Aesthetics Sourcebook: Practical Ideas for Short and Medium Span Bridges.</a:t>
            </a:r>
            <a:r>
              <a:rPr lang="en-US" sz="900" dirty="0"/>
              <a:t> Prepared for AASHTO by the Subcommittee on Bridge Aesthetics of the Transportation Research Board, Washington, D.C. </a:t>
            </a:r>
            <a:r>
              <a:rPr lang="en-US" sz="900" u="sng" dirty="0">
                <a:hlinkClick r:id="rId3"/>
              </a:rPr>
              <a:t>https://store.transportation.org/Common/DownloadContentFiles?id=887</a:t>
            </a:r>
            <a:r>
              <a:rPr lang="en-US" sz="900" dirty="0"/>
              <a:t>.</a:t>
            </a:r>
          </a:p>
          <a:p>
            <a:pPr marL="342900" indent="-342900"/>
            <a:r>
              <a:rPr lang="en-US" sz="900" dirty="0"/>
              <a:t> </a:t>
            </a:r>
          </a:p>
          <a:p>
            <a:pPr marL="342900" indent="-342900"/>
            <a:r>
              <a:rPr lang="en-US" sz="900" dirty="0"/>
              <a:t>Federal Highway Administration [FHWA]. 2019. “Context Sensitive Solutions and Design.” Washington, D.C.: U.S. Department of Transportation. </a:t>
            </a:r>
            <a:r>
              <a:rPr lang="en-US" sz="900" u="sng" dirty="0">
                <a:hlinkClick r:id="rId4"/>
              </a:rPr>
              <a:t>https://www.fhwa.dot.gov/planning/css/what_is_css/</a:t>
            </a:r>
            <a:r>
              <a:rPr lang="en-US" sz="900" u="sng" dirty="0"/>
              <a:t>.</a:t>
            </a:r>
            <a:endParaRPr lang="en-US" sz="900" dirty="0"/>
          </a:p>
          <a:p>
            <a:pPr marL="342900" indent="-342900"/>
            <a:r>
              <a:rPr lang="en-US" sz="900" dirty="0"/>
              <a:t> </a:t>
            </a:r>
          </a:p>
          <a:p>
            <a:pPr marL="342900" indent="-342900"/>
            <a:r>
              <a:rPr lang="en-US" sz="900" dirty="0"/>
              <a:t>HNTB Corporation [HNTB]. 1995. </a:t>
            </a:r>
            <a:r>
              <a:rPr lang="en-US" sz="900" i="1" dirty="0"/>
              <a:t>Aesthetic Guidelines for Bridge Design. </a:t>
            </a:r>
            <a:r>
              <a:rPr lang="en-US" sz="900" dirty="0"/>
              <a:t>Prepared for Minnesota Department of Transportation, Office of Bridges and Structures, Saint Paul. </a:t>
            </a:r>
            <a:r>
              <a:rPr lang="en-US" sz="900" u="sng" dirty="0">
                <a:hlinkClick r:id="rId5"/>
              </a:rPr>
              <a:t>https://www.dot.state.mn.us/bridge/pdf/aestheticguidelinesforbridgedesign.pdf</a:t>
            </a:r>
            <a:r>
              <a:rPr lang="en-US" sz="900" dirty="0"/>
              <a:t>.</a:t>
            </a:r>
          </a:p>
          <a:p>
            <a:pPr marL="342900" indent="-342900"/>
            <a:r>
              <a:rPr lang="en-US" sz="900" dirty="0"/>
              <a:t> </a:t>
            </a:r>
          </a:p>
          <a:p>
            <a:pPr marL="342900" indent="-342900"/>
            <a:r>
              <a:rPr lang="en-US" sz="900" dirty="0"/>
              <a:t>KCI Technologies, Inc., and </a:t>
            </a:r>
            <a:r>
              <a:rPr lang="en-US" sz="900" dirty="0" err="1"/>
              <a:t>TranSystems</a:t>
            </a:r>
            <a:r>
              <a:rPr lang="en-US" sz="900" dirty="0"/>
              <a:t> [KCI and </a:t>
            </a:r>
            <a:r>
              <a:rPr lang="en-US" sz="900" dirty="0" err="1"/>
              <a:t>TranSystems</a:t>
            </a:r>
            <a:r>
              <a:rPr lang="en-US" sz="900" dirty="0"/>
              <a:t>]. 2012. </a:t>
            </a:r>
            <a:r>
              <a:rPr lang="en-US" sz="900" i="1" dirty="0"/>
              <a:t>Management Plan for Historic Highway Bridges. </a:t>
            </a:r>
            <a:r>
              <a:rPr lang="en-US" sz="900" dirty="0"/>
              <a:t>Prepared for Maryland State Highway Administration, Maryland Department of Transportation, Baltimore. </a:t>
            </a:r>
            <a:r>
              <a:rPr lang="en-US" sz="900" u="sng" dirty="0">
                <a:hlinkClick r:id="rId6"/>
              </a:rPr>
              <a:t>https://www.roads.maryland.gov/OPPEN/Maryland%20SHA%20Management%20Plan%20for%20Historic%20Highway%20Bridges.pdf</a:t>
            </a:r>
            <a:r>
              <a:rPr lang="en-US" sz="900" dirty="0"/>
              <a:t>.</a:t>
            </a:r>
          </a:p>
          <a:p>
            <a:pPr marL="342900" indent="-342900"/>
            <a:r>
              <a:rPr lang="en-US" sz="900" dirty="0"/>
              <a:t> </a:t>
            </a:r>
          </a:p>
          <a:p>
            <a:pPr marL="342900" indent="-342900"/>
            <a:r>
              <a:rPr lang="en-US" sz="900" dirty="0"/>
              <a:t>Maryland Department of Transportation [Maryland DOT]. 1993. </a:t>
            </a:r>
            <a:r>
              <a:rPr lang="en-US" sz="900" i="1" dirty="0"/>
              <a:t>Aesthetic Bridges Users Guide</a:t>
            </a:r>
            <a:r>
              <a:rPr lang="en-US" sz="900" dirty="0"/>
              <a:t> (revised 2005). Baltimore: Maryland DOT, State Highway Administration (SHA). </a:t>
            </a:r>
            <a:r>
              <a:rPr lang="en-US" sz="900" dirty="0">
                <a:hlinkClick r:id="rId7"/>
              </a:rPr>
              <a:t>https://www.roads.maryland.gov/OBD/oos-aesthetics-guide.pdf</a:t>
            </a:r>
            <a:r>
              <a:rPr lang="en-US" sz="900" dirty="0"/>
              <a:t>.</a:t>
            </a:r>
          </a:p>
          <a:p>
            <a:pPr marL="342900" indent="-342900"/>
            <a:r>
              <a:rPr lang="en-US" sz="900" dirty="0"/>
              <a:t> </a:t>
            </a:r>
          </a:p>
          <a:p>
            <a:pPr marL="342900" indent="-342900"/>
            <a:r>
              <a:rPr lang="en-US" sz="900" dirty="0"/>
              <a:t>Maryland Department of Transportation [Maryland DOT]. 2008. </a:t>
            </a:r>
            <a:r>
              <a:rPr lang="en-US" sz="900" i="1" dirty="0"/>
              <a:t>Context Sensitive Solutions: For work on Maryland Byways.</a:t>
            </a:r>
            <a:r>
              <a:rPr lang="en-US" sz="900" dirty="0"/>
              <a:t> Baltimore: SHA. </a:t>
            </a:r>
            <a:r>
              <a:rPr lang="en-US" sz="900" dirty="0">
                <a:hlinkClick r:id="rId8"/>
              </a:rPr>
              <a:t>https://www.roads.maryland.gov/OED/CSS-3.pdf</a:t>
            </a:r>
            <a:r>
              <a:rPr lang="en-US" sz="900" dirty="0"/>
              <a:t>.</a:t>
            </a:r>
          </a:p>
          <a:p>
            <a:pPr marL="342900" indent="-342900"/>
            <a:endParaRPr lang="en-US" sz="900" dirty="0"/>
          </a:p>
          <a:p>
            <a:pPr marL="342900" indent="-342900"/>
            <a:r>
              <a:rPr lang="en-US" sz="900" dirty="0" err="1"/>
              <a:t>McCahon</a:t>
            </a:r>
            <a:r>
              <a:rPr lang="en-US" sz="900" dirty="0"/>
              <a:t>, Mary E., Larry Sutherland, and Steven </a:t>
            </a:r>
            <a:r>
              <a:rPr lang="en-US" sz="900" dirty="0" err="1"/>
              <a:t>Shaup</a:t>
            </a:r>
            <a:r>
              <a:rPr lang="en-US" sz="900" dirty="0"/>
              <a:t>. 2012. </a:t>
            </a:r>
            <a:r>
              <a:rPr lang="en-US" sz="900" i="1" dirty="0"/>
              <a:t>NCHRP Web-Only Document 189: Design and Management of Historic Roads. </a:t>
            </a:r>
            <a:r>
              <a:rPr lang="en-US" sz="900" dirty="0"/>
              <a:t>Prepared for the Transportation Research Board by </a:t>
            </a:r>
            <a:r>
              <a:rPr lang="en-US" sz="900" dirty="0" err="1"/>
              <a:t>TranSystems</a:t>
            </a:r>
            <a:r>
              <a:rPr lang="en-US" sz="900" dirty="0"/>
              <a:t>, Inc., Fort Lauderdale, Florida. </a:t>
            </a:r>
            <a:r>
              <a:rPr lang="en-US" sz="900" u="sng" dirty="0">
                <a:hlinkClick r:id="rId9"/>
              </a:rPr>
              <a:t>https://download.nap.edu/cart/download.cgi?record_id=22790</a:t>
            </a:r>
            <a:r>
              <a:rPr lang="en-US" sz="900" dirty="0"/>
              <a:t>.</a:t>
            </a:r>
          </a:p>
          <a:p>
            <a:pPr marL="342900" indent="-342900"/>
            <a:r>
              <a:rPr lang="en-US" sz="900" dirty="0"/>
              <a:t> </a:t>
            </a:r>
          </a:p>
          <a:p>
            <a:pPr marL="342900" indent="-342900"/>
            <a:r>
              <a:rPr lang="en-US" sz="900" dirty="0"/>
              <a:t>Mead &amp; Hunt. 2013. </a:t>
            </a:r>
            <a:r>
              <a:rPr lang="en-US" sz="900" i="1" dirty="0"/>
              <a:t>Volume 2: Milwaukee County Parks and Parkways Historic Properties Management Plan. </a:t>
            </a:r>
            <a:r>
              <a:rPr lang="en-US" sz="900" dirty="0"/>
              <a:t>Madison, Wisconsin: Milwaukee County and Wisconsin Department of Transportation. </a:t>
            </a:r>
            <a:r>
              <a:rPr lang="en-US" sz="900" dirty="0">
                <a:hlinkClick r:id="rId10"/>
              </a:rPr>
              <a:t>http://www.thc.texas.gov/public/upload/preserve/survey/highway/Milw%20Co%20Historic%20Properties%20Management%20Plan.pdf</a:t>
            </a:r>
            <a:r>
              <a:rPr lang="en-US" sz="900" dirty="0"/>
              <a:t>.</a:t>
            </a:r>
          </a:p>
          <a:p>
            <a:pPr marL="342900" indent="-342900"/>
            <a:r>
              <a:rPr lang="en-US" sz="900" dirty="0"/>
              <a:t> </a:t>
            </a:r>
          </a:p>
        </p:txBody>
      </p:sp>
      <p:sp>
        <p:nvSpPr>
          <p:cNvPr id="6" name="object 2">
            <a:extLst>
              <a:ext uri="{FF2B5EF4-FFF2-40B4-BE49-F238E27FC236}">
                <a16:creationId xmlns:a16="http://schemas.microsoft.com/office/drawing/2014/main" id="{C3DEF741-8F81-4652-9277-4831542B866E}"/>
              </a:ext>
            </a:extLst>
          </p:cNvPr>
          <p:cNvSpPr txBox="1">
            <a:spLocks/>
          </p:cNvSpPr>
          <p:nvPr/>
        </p:nvSpPr>
        <p:spPr>
          <a:xfrm>
            <a:off x="838200" y="470006"/>
            <a:ext cx="8382000" cy="444394"/>
          </a:xfrm>
          <a:prstGeom prst="rect">
            <a:avLst/>
          </a:prstGeom>
        </p:spPr>
        <p:txBody>
          <a:bodyPr vert="horz" wrap="square" lIns="0" tIns="12700" rIns="0" bIns="0" rtlCol="0" anchor="ctr">
            <a:noAutofit/>
          </a:bodyPr>
          <a:lstStyle>
            <a:lvl1pPr>
              <a:defRPr sz="2000" b="1" i="0">
                <a:solidFill>
                  <a:srgbClr val="7ABAB5"/>
                </a:solidFill>
                <a:latin typeface="Times New Roman"/>
                <a:ea typeface="+mj-ea"/>
                <a:cs typeface="Times New Roman"/>
              </a:defRPr>
            </a:lvl1pPr>
          </a:lstStyle>
          <a:p>
            <a:pPr marL="12700">
              <a:spcBef>
                <a:spcPts val="100"/>
              </a:spcBef>
            </a:pPr>
            <a:r>
              <a:rPr lang="en-US" sz="2400" kern="0" dirty="0">
                <a:solidFill>
                  <a:schemeClr val="tx1"/>
                </a:solidFill>
                <a:latin typeface="Tahoma" panose="020B0604030504040204" pitchFamily="34" charset="0"/>
                <a:ea typeface="Tahoma" panose="020B0604030504040204" pitchFamily="34" charset="0"/>
                <a:cs typeface="Tahoma" panose="020B0604030504040204" pitchFamily="34" charset="0"/>
              </a:rPr>
              <a:t>REFERENCES CITED AND ADDITIONAL RESOURCES</a:t>
            </a:r>
            <a:endParaRPr lang="en-US" kern="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57669F71-2AAD-4E28-A5C8-D6066DE1817B}"/>
              </a:ext>
            </a:extLst>
          </p:cNvPr>
          <p:cNvSpPr/>
          <p:nvPr/>
        </p:nvSpPr>
        <p:spPr>
          <a:xfrm>
            <a:off x="5257803" y="1295400"/>
            <a:ext cx="3962397" cy="5943600"/>
          </a:xfrm>
          <a:prstGeom prst="rect">
            <a:avLst/>
          </a:prstGeom>
        </p:spPr>
        <p:txBody>
          <a:bodyPr lIns="0" tIns="0" rIns="0" bIns="0">
            <a:noAutofit/>
          </a:bodyPr>
          <a:lstStyle/>
          <a:p>
            <a:pPr marL="342900" indent="-342900"/>
            <a:r>
              <a:rPr lang="en-US" sz="800" dirty="0"/>
              <a:t>Oakland County Planning &amp; Economic Development Services [OCPEDS], Road Commission for Oakland County, and the City of Rochester Hills. 2010. </a:t>
            </a:r>
            <a:r>
              <a:rPr lang="en-US" sz="800" i="1" dirty="0"/>
              <a:t>Stoney Creek and Winkler Mill Pond Historic Districts: A report on the key findings and recommendations for the Stoney Creek and Winkler Mill Pond Historic Districts. </a:t>
            </a:r>
            <a:r>
              <a:rPr lang="en-US" sz="800" dirty="0"/>
              <a:t>City of Rochester Hills, Michigan. </a:t>
            </a:r>
            <a:r>
              <a:rPr lang="en-US" sz="800" u="sng" dirty="0">
                <a:hlinkClick r:id="rId11"/>
              </a:rPr>
              <a:t>https://www.rochesterhills.org/DocumentCenter/View/9347</a:t>
            </a:r>
            <a:r>
              <a:rPr lang="en-US" sz="800" dirty="0"/>
              <a:t>.</a:t>
            </a:r>
          </a:p>
          <a:p>
            <a:pPr marL="342900" indent="-342900"/>
            <a:endParaRPr lang="en-US" sz="800" dirty="0"/>
          </a:p>
          <a:p>
            <a:pPr marL="342900" indent="-342900"/>
            <a:r>
              <a:rPr lang="en-US" sz="800" dirty="0"/>
              <a:t>Parsons Brinkerhoff and Engineering and Industrial Heritage [PB and EIH]. 2005. </a:t>
            </a:r>
            <a:r>
              <a:rPr lang="en-US" sz="800" i="1" dirty="0"/>
              <a:t>A Context for Common Historic Bridge Types.</a:t>
            </a:r>
            <a:r>
              <a:rPr lang="en-US" sz="800" dirty="0"/>
              <a:t> NCHRP Project 25-25, Task 15. Prepared for National Cooperative Highway Research Program by Parsons Brinkerhoff and Engineering and Industrial Heritage. </a:t>
            </a:r>
            <a:r>
              <a:rPr lang="en-US" sz="800" dirty="0">
                <a:hlinkClick r:id="rId12"/>
              </a:rPr>
              <a:t>http://www.trb.org/NotesDocs/25-25(15)_FR.pdf</a:t>
            </a:r>
            <a:r>
              <a:rPr lang="en-US" sz="800" dirty="0"/>
              <a:t>.</a:t>
            </a:r>
          </a:p>
          <a:p>
            <a:pPr marL="342900" indent="-342900"/>
            <a:endParaRPr lang="en-US" sz="800" dirty="0"/>
          </a:p>
          <a:p>
            <a:pPr marL="342900" indent="-342900"/>
            <a:r>
              <a:rPr lang="en-US" sz="800" dirty="0"/>
              <a:t>Pennsylvania Department of Transportation [PennDOT]. 2014. </a:t>
            </a:r>
            <a:r>
              <a:rPr lang="en-US" sz="800" i="1" dirty="0"/>
              <a:t>Rapid Bridge Replacement Program: Final Technical Provisions</a:t>
            </a:r>
            <a:r>
              <a:rPr lang="en-US" sz="800" dirty="0"/>
              <a:t>. Harrisburg, PA: PennDOT. </a:t>
            </a:r>
            <a:r>
              <a:rPr lang="en-US" sz="800" dirty="0">
                <a:hlinkClick r:id="rId13"/>
              </a:rPr>
              <a:t>https://www.penndot.gov/ProjectAndPrograms/p3forpa/Documents/Rapid%20Bridge%20Replace%20Project/Technical%20Provisions.pdf</a:t>
            </a:r>
            <a:r>
              <a:rPr lang="en-US" sz="800" dirty="0"/>
              <a:t>.</a:t>
            </a:r>
          </a:p>
          <a:p>
            <a:pPr marL="342900" indent="-342900"/>
            <a:endParaRPr lang="en-US" sz="800" dirty="0"/>
          </a:p>
          <a:p>
            <a:pPr marL="342900" indent="-342900"/>
            <a:r>
              <a:rPr lang="en-US" sz="800" dirty="0"/>
              <a:t>Plenary Walsh Keystone Partners [PWKP]. 2015-2019. </a:t>
            </a:r>
            <a:r>
              <a:rPr lang="en-US" sz="800" i="1" dirty="0"/>
              <a:t>Rapid Bridge Replacement Project Blog</a:t>
            </a:r>
            <a:r>
              <a:rPr lang="en-US" sz="800" dirty="0"/>
              <a:t>. </a:t>
            </a:r>
            <a:r>
              <a:rPr lang="en-US" sz="800" u="sng" dirty="0">
                <a:hlinkClick r:id="rId14"/>
              </a:rPr>
              <a:t>http://parapidbridges.com/bridgeblog.html</a:t>
            </a:r>
            <a:r>
              <a:rPr lang="en-US" sz="800" dirty="0"/>
              <a:t>/</a:t>
            </a:r>
          </a:p>
          <a:p>
            <a:pPr marL="342900" indent="-342900"/>
            <a:r>
              <a:rPr lang="en-US" sz="800" dirty="0"/>
              <a:t> </a:t>
            </a:r>
          </a:p>
          <a:p>
            <a:pPr marL="342900" indent="-342900"/>
            <a:r>
              <a:rPr lang="en-US" sz="800" dirty="0"/>
              <a:t>Ryan, Thomas W., J. Eric Mann, Zachary M. Chill, and Bryan T. Ott. 2002 (revised 2012). </a:t>
            </a:r>
            <a:r>
              <a:rPr lang="en-US" sz="800" i="1" dirty="0"/>
              <a:t>Bridge Inspector’s Reference Manual (BRIM).</a:t>
            </a:r>
            <a:r>
              <a:rPr lang="en-US" sz="800" dirty="0"/>
              <a:t> Prepared for the Federal Highway Administration, Arlington, VA, by Michael Baker, Jr. Inc, Moon Township, PA. </a:t>
            </a:r>
            <a:r>
              <a:rPr lang="en-US" sz="800" u="sng" dirty="0">
                <a:hlinkClick r:id="rId15"/>
              </a:rPr>
              <a:t>https://www.fhwa.dot.gov/bridge/nbis/pubs/nhi12049.pdf</a:t>
            </a:r>
            <a:r>
              <a:rPr lang="en-US" sz="800" dirty="0"/>
              <a:t>.</a:t>
            </a:r>
          </a:p>
          <a:p>
            <a:pPr marL="342900" indent="-342900"/>
            <a:r>
              <a:rPr lang="en-US" sz="800" dirty="0"/>
              <a:t> </a:t>
            </a:r>
          </a:p>
          <a:p>
            <a:pPr marL="342900" indent="-342900"/>
            <a:r>
              <a:rPr lang="en-US" sz="800" dirty="0"/>
              <a:t>Simon, Alfred. 2006. </a:t>
            </a:r>
            <a:r>
              <a:rPr lang="en-US" sz="800" i="1" dirty="0"/>
              <a:t>Architectural and Visual Quality Design Guidelines for Context Sensitive Design and Context Sensitive Solutions.</a:t>
            </a:r>
            <a:r>
              <a:rPr lang="en-US" sz="800" dirty="0"/>
              <a:t> Prepared for the New Mexico Department of Transportation, Santa Fe, by the University of New Mexico School of Architecture and Planning. </a:t>
            </a:r>
            <a:r>
              <a:rPr lang="en-US" sz="800" u="sng" dirty="0">
                <a:hlinkClick r:id="rId16"/>
              </a:rPr>
              <a:t>https://www.nh.gov/dot/org/projectdevelopment/highwaydesign/contextsensitivesolutions/documents/NewMexicoDOTCSSGuide.pdf</a:t>
            </a:r>
            <a:r>
              <a:rPr lang="en-US" sz="800" dirty="0"/>
              <a:t>.</a:t>
            </a:r>
          </a:p>
          <a:p>
            <a:pPr marL="342900" indent="-342900"/>
            <a:r>
              <a:rPr lang="en-US" sz="800" dirty="0"/>
              <a:t> </a:t>
            </a:r>
          </a:p>
          <a:p>
            <a:pPr marL="342900" indent="-342900"/>
            <a:r>
              <a:rPr lang="en-US" sz="800" dirty="0"/>
              <a:t>Stantec Consulting Services, Inc. and EMH&amp;T, Inc. [Stantec]. 2018. </a:t>
            </a:r>
            <a:r>
              <a:rPr lang="en-US" sz="800" i="1" dirty="0"/>
              <a:t>Ohio Department of Transportation Aesthetic Design Guidelines.</a:t>
            </a:r>
            <a:r>
              <a:rPr lang="en-US" sz="800" dirty="0"/>
              <a:t> Columbus, OH: Ohio Department of Transportation. </a:t>
            </a:r>
            <a:r>
              <a:rPr lang="en-US" sz="800" dirty="0">
                <a:hlinkClick r:id="rId17"/>
              </a:rPr>
              <a:t>http://www.dot.state.oh.us/Divisions/Planning/Environment/manuals_guidance/Documents/Aesthetic%20Design%20Guidelines/ODOT%20Aesthetic%20Design%20Guidelines%202018.07.pdf</a:t>
            </a:r>
            <a:r>
              <a:rPr lang="en-US" sz="800" dirty="0"/>
              <a:t>.</a:t>
            </a:r>
          </a:p>
          <a:p>
            <a:pPr marL="342900" indent="-342900"/>
            <a:r>
              <a:rPr lang="en-US" sz="800" dirty="0"/>
              <a:t> </a:t>
            </a:r>
          </a:p>
          <a:p>
            <a:pPr marL="342900" indent="-342900"/>
            <a:r>
              <a:rPr lang="en-US" sz="800" dirty="0"/>
              <a:t>Texas Department of Transportation and Mead &amp; Hunt [TxDOT/Mead &amp; Hunt]. 2018. “Bridge Railing Manual.” Austin, TX: TxDOT.  </a:t>
            </a:r>
            <a:r>
              <a:rPr lang="en-US" sz="800" u="sng" dirty="0">
                <a:hlinkClick r:id="rId18"/>
              </a:rPr>
              <a:t>http://onlinemanuals.txdot.gov/txdotmanuals/rlg/concrete_railing.htm#i1067557</a:t>
            </a:r>
            <a:r>
              <a:rPr lang="en-US" sz="800" dirty="0"/>
              <a:t>.</a:t>
            </a:r>
          </a:p>
          <a:p>
            <a:pPr marL="342900" indent="-342900"/>
            <a:r>
              <a:rPr lang="en-US" sz="800" dirty="0"/>
              <a:t> </a:t>
            </a:r>
          </a:p>
          <a:p>
            <a:pPr marL="342900" indent="-342900"/>
            <a:r>
              <a:rPr lang="en-US" sz="800" dirty="0"/>
              <a:t>Transportation Research Board [TRB]. 2004. “Context-Sensitive Design Around the Country: Some Examples.” </a:t>
            </a:r>
            <a:r>
              <a:rPr lang="en-US" sz="800" i="1" dirty="0"/>
              <a:t>Transportation Research Circular</a:t>
            </a:r>
            <a:r>
              <a:rPr lang="en-US" sz="800" dirty="0"/>
              <a:t> E-C067 (July). </a:t>
            </a:r>
            <a:r>
              <a:rPr lang="en-US" sz="800" u="sng" dirty="0">
                <a:hlinkClick r:id="rId19"/>
              </a:rPr>
              <a:t>http://www.trb.org/publications/circulars/ec067.pdf</a:t>
            </a:r>
            <a:r>
              <a:rPr lang="en-US" sz="800" dirty="0"/>
              <a:t>.</a:t>
            </a:r>
          </a:p>
          <a:p>
            <a:pPr marL="342900" indent="-342900"/>
            <a:r>
              <a:rPr lang="en-US" sz="800" dirty="0"/>
              <a:t> </a:t>
            </a:r>
          </a:p>
          <a:p>
            <a:pPr marL="342900" indent="-342900"/>
            <a:r>
              <a:rPr lang="en-US" sz="800" dirty="0"/>
              <a:t>Urban Engineers [UE]. 2018. “Preserving Historic Route 206 Bridges.” </a:t>
            </a:r>
            <a:r>
              <a:rPr lang="en-US" sz="800" i="1" dirty="0"/>
              <a:t>Urban Engineers Excellence Blog</a:t>
            </a:r>
            <a:r>
              <a:rPr lang="en-US" sz="800" dirty="0"/>
              <a:t>. February 12. Cherry Hill, New Jersey: Urban Engineers. Accessed June 2019, </a:t>
            </a:r>
            <a:r>
              <a:rPr lang="en-US" sz="800" u="sng" dirty="0">
                <a:hlinkClick r:id="rId20"/>
              </a:rPr>
              <a:t>https://urbanengineers.com/blog/princeton-stony-brook-bridge-blog</a:t>
            </a:r>
            <a:r>
              <a:rPr lang="en-US" sz="800" dirty="0"/>
              <a:t>.</a:t>
            </a:r>
          </a:p>
        </p:txBody>
      </p:sp>
      <p:graphicFrame>
        <p:nvGraphicFramePr>
          <p:cNvPr id="5" name="Table 4">
            <a:extLst>
              <a:ext uri="{FF2B5EF4-FFF2-40B4-BE49-F238E27FC236}">
                <a16:creationId xmlns:a16="http://schemas.microsoft.com/office/drawing/2014/main" id="{11985B66-4355-4472-9AA6-DD4FDBF240B7}"/>
              </a:ext>
            </a:extLst>
          </p:cNvPr>
          <p:cNvGraphicFramePr>
            <a:graphicFrameLocks noGrp="1"/>
          </p:cNvGraphicFramePr>
          <p:nvPr>
            <p:extLst>
              <p:ext uri="{D42A27DB-BD31-4B8C-83A1-F6EECF244321}">
                <p14:modId xmlns:p14="http://schemas.microsoft.com/office/powerpoint/2010/main" val="2074683858"/>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8445E"/>
                    </a:solidFill>
                  </a:tcPr>
                </a:tc>
                <a:extLst>
                  <a:ext uri="{0D108BD9-81ED-4DB2-BD59-A6C34878D82A}">
                    <a16:rowId xmlns:a16="http://schemas.microsoft.com/office/drawing/2014/main" val="1784025870"/>
                  </a:ext>
                </a:extLst>
              </a:tr>
            </a:tbl>
          </a:graphicData>
        </a:graphic>
      </p:graphicFrame>
    </p:spTree>
    <p:extLst>
      <p:ext uri="{BB962C8B-B14F-4D97-AF65-F5344CB8AC3E}">
        <p14:creationId xmlns:p14="http://schemas.microsoft.com/office/powerpoint/2010/main" val="1698766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F2F623E5-4FB3-493D-BBC5-592305E21D91}"/>
              </a:ext>
            </a:extLst>
          </p:cNvPr>
          <p:cNvGrpSpPr/>
          <p:nvPr/>
        </p:nvGrpSpPr>
        <p:grpSpPr>
          <a:xfrm>
            <a:off x="892238" y="7467600"/>
            <a:ext cx="8273923" cy="223405"/>
            <a:chOff x="896111" y="7106107"/>
            <a:chExt cx="8273923" cy="223405"/>
          </a:xfrm>
        </p:grpSpPr>
        <p:grpSp>
          <p:nvGrpSpPr>
            <p:cNvPr id="18" name="Group 17">
              <a:extLst>
                <a:ext uri="{FF2B5EF4-FFF2-40B4-BE49-F238E27FC236}">
                  <a16:creationId xmlns:a16="http://schemas.microsoft.com/office/drawing/2014/main" id="{547070D7-081E-4623-A7B3-1D6111F2EBF6}"/>
                </a:ext>
              </a:extLst>
            </p:cNvPr>
            <p:cNvGrpSpPr/>
            <p:nvPr/>
          </p:nvGrpSpPr>
          <p:grpSpPr>
            <a:xfrm>
              <a:off x="901700" y="7111072"/>
              <a:ext cx="8268334" cy="218440"/>
              <a:chOff x="901700" y="7111072"/>
              <a:chExt cx="8268334" cy="218440"/>
            </a:xfrm>
          </p:grpSpPr>
          <p:sp>
            <p:nvSpPr>
              <p:cNvPr id="2" name="object 2"/>
              <p:cNvSpPr txBox="1"/>
              <p:nvPr/>
            </p:nvSpPr>
            <p:spPr>
              <a:xfrm>
                <a:off x="901700" y="7111072"/>
                <a:ext cx="247650" cy="218440"/>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1</a:t>
                </a:r>
                <a:r>
                  <a:rPr sz="1250" i="1" spc="-25" dirty="0">
                    <a:latin typeface="Tahoma"/>
                    <a:cs typeface="Tahoma"/>
                  </a:rPr>
                  <a:t>-</a:t>
                </a:r>
                <a:r>
                  <a:rPr sz="1250" i="1" spc="-30" dirty="0">
                    <a:latin typeface="Tahoma"/>
                    <a:cs typeface="Tahoma"/>
                  </a:rPr>
                  <a:t>2</a:t>
                </a:r>
                <a:endParaRPr sz="1250" dirty="0">
                  <a:latin typeface="Tahoma"/>
                  <a:cs typeface="Tahoma"/>
                </a:endParaRPr>
              </a:p>
            </p:txBody>
          </p:sp>
          <p:sp>
            <p:nvSpPr>
              <p:cNvPr id="3" name="object 3"/>
              <p:cNvSpPr txBox="1"/>
              <p:nvPr/>
            </p:nvSpPr>
            <p:spPr>
              <a:xfrm>
                <a:off x="7509509" y="7111072"/>
                <a:ext cx="1660525" cy="218440"/>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 1 </a:t>
                </a:r>
                <a:r>
                  <a:rPr sz="1250" i="1" spc="-20" dirty="0">
                    <a:latin typeface="Tahoma"/>
                    <a:cs typeface="Tahoma"/>
                  </a:rPr>
                  <a:t>\</a:t>
                </a:r>
                <a:r>
                  <a:rPr sz="1250" i="1" spc="-60" dirty="0">
                    <a:latin typeface="Tahoma"/>
                    <a:cs typeface="Tahoma"/>
                  </a:rPr>
                  <a:t> </a:t>
                </a:r>
                <a:r>
                  <a:rPr sz="1250" i="1" spc="-25" dirty="0">
                    <a:latin typeface="Tahoma"/>
                    <a:cs typeface="Tahoma"/>
                  </a:rPr>
                  <a:t>Introduction</a:t>
                </a:r>
                <a:endParaRPr sz="1250">
                  <a:latin typeface="Tahoma"/>
                  <a:cs typeface="Tahoma"/>
                </a:endParaRPr>
              </a:p>
            </p:txBody>
          </p:sp>
        </p:grpSp>
        <p:sp>
          <p:nvSpPr>
            <p:cNvPr id="4" name="object 4"/>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sp>
        <p:nvSpPr>
          <p:cNvPr id="5" name="object 5"/>
          <p:cNvSpPr txBox="1">
            <a:spLocks noGrp="1"/>
          </p:cNvSpPr>
          <p:nvPr>
            <p:ph type="title"/>
          </p:nvPr>
        </p:nvSpPr>
        <p:spPr>
          <a:xfrm>
            <a:off x="838200" y="457200"/>
            <a:ext cx="3962399" cy="457200"/>
          </a:xfrm>
          <a:prstGeom prst="rect">
            <a:avLst/>
          </a:prstGeom>
        </p:spPr>
        <p:txBody>
          <a:bodyPr vert="horz" wrap="square" lIns="0" tIns="0" rIns="0" bIns="0" rtlCol="0" anchor="ctr">
            <a:noAutofit/>
          </a:bodyPr>
          <a:lstStyle/>
          <a:p>
            <a:pPr marL="12700">
              <a:lnSpc>
                <a:spcPct val="100000"/>
              </a:lnSpc>
              <a:spcBef>
                <a:spcPts val="100"/>
              </a:spcBef>
            </a:pPr>
            <a:r>
              <a:rPr sz="2400" dirty="0">
                <a:solidFill>
                  <a:schemeClr val="tx1"/>
                </a:solidFill>
                <a:latin typeface="Tahoma" panose="020B0604030504040204" pitchFamily="34" charset="0"/>
                <a:ea typeface="Tahoma" panose="020B0604030504040204" pitchFamily="34" charset="0"/>
                <a:cs typeface="Tahoma" panose="020B0604030504040204" pitchFamily="34" charset="0"/>
              </a:rPr>
              <a:t>INTRO</a:t>
            </a:r>
            <a:r>
              <a:rPr sz="2400" spc="-15" dirty="0">
                <a:solidFill>
                  <a:schemeClr val="tx1"/>
                </a:solidFill>
                <a:latin typeface="Tahoma" panose="020B0604030504040204" pitchFamily="34" charset="0"/>
                <a:ea typeface="Tahoma" panose="020B0604030504040204" pitchFamily="34" charset="0"/>
                <a:cs typeface="Tahoma" panose="020B0604030504040204" pitchFamily="34" charset="0"/>
              </a:rPr>
              <a:t>D</a:t>
            </a:r>
            <a:r>
              <a:rPr sz="2400" dirty="0">
                <a:solidFill>
                  <a:schemeClr val="tx1"/>
                </a:solidFill>
                <a:latin typeface="Tahoma" panose="020B0604030504040204" pitchFamily="34" charset="0"/>
                <a:ea typeface="Tahoma" panose="020B0604030504040204" pitchFamily="34" charset="0"/>
                <a:cs typeface="Tahoma" panose="020B0604030504040204" pitchFamily="34" charset="0"/>
              </a:rPr>
              <a:t>U</a:t>
            </a:r>
            <a:r>
              <a:rPr sz="2400" spc="5" dirty="0">
                <a:solidFill>
                  <a:schemeClr val="tx1"/>
                </a:solidFill>
                <a:latin typeface="Tahoma" panose="020B0604030504040204" pitchFamily="34" charset="0"/>
                <a:ea typeface="Tahoma" panose="020B0604030504040204" pitchFamily="34" charset="0"/>
                <a:cs typeface="Tahoma" panose="020B0604030504040204" pitchFamily="34" charset="0"/>
              </a:rPr>
              <a:t>C</a:t>
            </a:r>
            <a:r>
              <a:rPr sz="2400" spc="-20" dirty="0">
                <a:solidFill>
                  <a:schemeClr val="tx1"/>
                </a:solidFill>
                <a:latin typeface="Tahoma" panose="020B0604030504040204" pitchFamily="34" charset="0"/>
                <a:ea typeface="Tahoma" panose="020B0604030504040204" pitchFamily="34" charset="0"/>
                <a:cs typeface="Tahoma" panose="020B0604030504040204" pitchFamily="34" charset="0"/>
              </a:rPr>
              <a:t>T</a:t>
            </a:r>
            <a:r>
              <a:rPr sz="2400" dirty="0">
                <a:solidFill>
                  <a:schemeClr val="tx1"/>
                </a:solidFill>
                <a:latin typeface="Tahoma" panose="020B0604030504040204" pitchFamily="34" charset="0"/>
                <a:ea typeface="Tahoma" panose="020B0604030504040204" pitchFamily="34" charset="0"/>
                <a:cs typeface="Tahoma" panose="020B0604030504040204" pitchFamily="34" charset="0"/>
              </a:rPr>
              <a:t>ION</a:t>
            </a:r>
          </a:p>
        </p:txBody>
      </p:sp>
      <p:sp>
        <p:nvSpPr>
          <p:cNvPr id="6" name="object 6"/>
          <p:cNvSpPr txBox="1"/>
          <p:nvPr/>
        </p:nvSpPr>
        <p:spPr>
          <a:xfrm>
            <a:off x="5281870" y="2057400"/>
            <a:ext cx="3938332" cy="4973668"/>
          </a:xfrm>
          <a:prstGeom prst="rect">
            <a:avLst/>
          </a:prstGeom>
        </p:spPr>
        <p:txBody>
          <a:bodyPr vert="horz" wrap="square" lIns="91440" tIns="0" rIns="91440" bIns="0" rtlCol="0">
            <a:noAutofit/>
          </a:bodyPr>
          <a:lstStyle/>
          <a:p>
            <a:pPr marL="12700" marR="5080" algn="just">
              <a:lnSpc>
                <a:spcPct val="95900"/>
              </a:lnSpc>
              <a:spcBef>
                <a:spcPts val="590"/>
              </a:spcBef>
            </a:pPr>
            <a:r>
              <a:rPr lang="en-US" sz="2000" i="1" dirty="0">
                <a:latin typeface="Times New Roman" panose="02020603050405020304" pitchFamily="18" charset="0"/>
                <a:cs typeface="Times New Roman" panose="02020603050405020304" pitchFamily="18" charset="0"/>
              </a:rPr>
              <a:t>“Context Sensitive Design (CSD) is design process that not only considers physical aspects or standard specifications of a transportation facility, but also the economic, social, and environmental resources in the community being served by that facility.” </a:t>
            </a:r>
            <a:r>
              <a:rPr lang="en-US" dirty="0">
                <a:latin typeface="Times New Roman" panose="02020603050405020304" pitchFamily="18" charset="0"/>
                <a:cs typeface="Times New Roman" panose="02020603050405020304" pitchFamily="18" charset="0"/>
              </a:rPr>
              <a:t>(FHWA)</a:t>
            </a:r>
            <a:endParaRPr lang="en-US" dirty="0">
              <a:latin typeface="Times New Roman"/>
              <a:cs typeface="Times New Roman"/>
            </a:endParaRPr>
          </a:p>
          <a:p>
            <a:pPr marL="12700" marR="5080" algn="just">
              <a:lnSpc>
                <a:spcPct val="95900"/>
              </a:lnSpc>
              <a:spcBef>
                <a:spcPts val="590"/>
              </a:spcBef>
            </a:pPr>
            <a:endParaRPr lang="en-US" dirty="0">
              <a:latin typeface="Times New Roman"/>
              <a:cs typeface="Times New Roman"/>
            </a:endParaRPr>
          </a:p>
          <a:p>
            <a:pPr marL="12700" marR="5080" algn="just">
              <a:lnSpc>
                <a:spcPct val="95900"/>
              </a:lnSpc>
              <a:spcBef>
                <a:spcPts val="590"/>
              </a:spcBef>
            </a:pPr>
            <a:r>
              <a:rPr lang="en-US" dirty="0">
                <a:latin typeface="Times New Roman"/>
                <a:cs typeface="Times New Roman"/>
              </a:rPr>
              <a:t>Workhorse bridges can be defined as spans of less than 300 feet, generally constant girder-type structures assembled from standard structural components and systems.</a:t>
            </a:r>
          </a:p>
        </p:txBody>
      </p:sp>
      <p:sp>
        <p:nvSpPr>
          <p:cNvPr id="14" name="Rectangle 13">
            <a:extLst>
              <a:ext uri="{FF2B5EF4-FFF2-40B4-BE49-F238E27FC236}">
                <a16:creationId xmlns:a16="http://schemas.microsoft.com/office/drawing/2014/main" id="{CFBC2199-D8AE-46F9-ADA2-21ABFF670E1E}"/>
              </a:ext>
            </a:extLst>
          </p:cNvPr>
          <p:cNvSpPr/>
          <p:nvPr/>
        </p:nvSpPr>
        <p:spPr>
          <a:xfrm>
            <a:off x="838199" y="914400"/>
            <a:ext cx="3962401" cy="381000"/>
          </a:xfrm>
          <a:prstGeom prst="rect">
            <a:avLst/>
          </a:prstGeom>
        </p:spPr>
        <p:txBody>
          <a:bodyPr wrap="square" lIns="0" tIns="0" rIns="0" bIns="0" anchor="ctr">
            <a:noAutofit/>
          </a:bodyPr>
          <a:lstStyle/>
          <a:p>
            <a:pPr marL="12700">
              <a:lnSpc>
                <a:spcPct val="100000"/>
              </a:lnSpc>
              <a:spcBef>
                <a:spcPts val="865"/>
              </a:spcBef>
            </a:pPr>
            <a:r>
              <a:rPr lang="en-US" sz="2000" spc="-5" dirty="0">
                <a:solidFill>
                  <a:srgbClr val="38445E"/>
                </a:solidFill>
                <a:latin typeface="Tahoma"/>
                <a:cs typeface="Tahoma"/>
              </a:rPr>
              <a:t>Intent</a:t>
            </a:r>
            <a:endParaRPr lang="en-US" sz="2400" dirty="0">
              <a:latin typeface="Tahoma"/>
              <a:cs typeface="Tahoma"/>
            </a:endParaRPr>
          </a:p>
        </p:txBody>
      </p:sp>
      <p:sp>
        <p:nvSpPr>
          <p:cNvPr id="9" name="Rectangle 8">
            <a:extLst>
              <a:ext uri="{FF2B5EF4-FFF2-40B4-BE49-F238E27FC236}">
                <a16:creationId xmlns:a16="http://schemas.microsoft.com/office/drawing/2014/main" id="{9D330AE8-C84C-435B-8A43-1DB16E2D4DC7}"/>
              </a:ext>
            </a:extLst>
          </p:cNvPr>
          <p:cNvSpPr/>
          <p:nvPr/>
        </p:nvSpPr>
        <p:spPr>
          <a:xfrm>
            <a:off x="838199" y="2057400"/>
            <a:ext cx="3962397" cy="4973669"/>
          </a:xfrm>
          <a:prstGeom prst="rect">
            <a:avLst/>
          </a:prstGeom>
        </p:spPr>
        <p:txBody>
          <a:bodyPr wrap="square">
            <a:spAutoFit/>
          </a:bodyPr>
          <a:lstStyle/>
          <a:p>
            <a:pPr marL="12700" marR="5080" algn="just">
              <a:lnSpc>
                <a:spcPct val="95900"/>
              </a:lnSpc>
              <a:spcBef>
                <a:spcPts val="590"/>
              </a:spcBef>
            </a:pPr>
            <a:r>
              <a:rPr lang="en-US" sz="2000" dirty="0">
                <a:latin typeface="Times New Roman"/>
                <a:cs typeface="Times New Roman"/>
              </a:rPr>
              <a:t>The </a:t>
            </a:r>
            <a:r>
              <a:rPr lang="en-US" sz="2000" spc="-5" dirty="0">
                <a:latin typeface="Times New Roman"/>
                <a:cs typeface="Times New Roman"/>
              </a:rPr>
              <a:t>intent </a:t>
            </a:r>
            <a:r>
              <a:rPr lang="en-US" sz="2000" spc="-10" dirty="0">
                <a:latin typeface="Times New Roman"/>
                <a:cs typeface="Times New Roman"/>
              </a:rPr>
              <a:t>of </a:t>
            </a:r>
            <a:r>
              <a:rPr lang="en-US" sz="2000" spc="-5" dirty="0">
                <a:latin typeface="Times New Roman"/>
                <a:cs typeface="Times New Roman"/>
              </a:rPr>
              <a:t>this design idea </a:t>
            </a:r>
            <a:r>
              <a:rPr lang="en-US" sz="2000" dirty="0">
                <a:latin typeface="Times New Roman"/>
                <a:cs typeface="Times New Roman"/>
              </a:rPr>
              <a:t>book is to </a:t>
            </a:r>
            <a:r>
              <a:rPr lang="en-US" sz="2000" spc="-5" dirty="0">
                <a:latin typeface="Times New Roman"/>
                <a:cs typeface="Times New Roman"/>
              </a:rPr>
              <a:t>present design features that  have </a:t>
            </a:r>
            <a:r>
              <a:rPr lang="en-US" sz="2000" dirty="0">
                <a:latin typeface="Times New Roman"/>
                <a:cs typeface="Times New Roman"/>
              </a:rPr>
              <a:t>been </a:t>
            </a:r>
            <a:r>
              <a:rPr lang="en-US" sz="2000" spc="-5" dirty="0">
                <a:latin typeface="Times New Roman"/>
                <a:cs typeface="Times New Roman"/>
              </a:rPr>
              <a:t>used </a:t>
            </a:r>
            <a:r>
              <a:rPr lang="en-US" sz="2000" dirty="0">
                <a:latin typeface="Times New Roman"/>
                <a:cs typeface="Times New Roman"/>
              </a:rPr>
              <a:t>to </a:t>
            </a:r>
            <a:r>
              <a:rPr lang="en-US" sz="2000" spc="-5" dirty="0">
                <a:latin typeface="Times New Roman"/>
                <a:cs typeface="Times New Roman"/>
              </a:rPr>
              <a:t>achieve context-sensitive designs in or adjacent to rural historic  districts through illustrations </a:t>
            </a:r>
            <a:r>
              <a:rPr lang="en-US" sz="2000" spc="-10" dirty="0">
                <a:latin typeface="Times New Roman"/>
                <a:cs typeface="Times New Roman"/>
              </a:rPr>
              <a:t>of </a:t>
            </a:r>
            <a:r>
              <a:rPr lang="en-US" sz="2000" spc="-5" dirty="0">
                <a:latin typeface="Times New Roman"/>
                <a:cs typeface="Times New Roman"/>
              </a:rPr>
              <a:t>successful workhorse bridge  designs exhibiting features that </a:t>
            </a:r>
            <a:r>
              <a:rPr lang="en-US" sz="2000" spc="-10" dirty="0">
                <a:latin typeface="Times New Roman"/>
                <a:cs typeface="Times New Roman"/>
              </a:rPr>
              <a:t>might </a:t>
            </a:r>
            <a:r>
              <a:rPr lang="en-US" sz="2000" dirty="0">
                <a:latin typeface="Times New Roman"/>
                <a:cs typeface="Times New Roman"/>
              </a:rPr>
              <a:t>be used in </a:t>
            </a:r>
            <a:r>
              <a:rPr lang="en-US" sz="2000" spc="-5" dirty="0">
                <a:latin typeface="Times New Roman"/>
                <a:cs typeface="Times New Roman"/>
              </a:rPr>
              <a:t>typical rural  settings. </a:t>
            </a:r>
          </a:p>
          <a:p>
            <a:pPr marL="12700" marR="5080" algn="just">
              <a:lnSpc>
                <a:spcPct val="95900"/>
              </a:lnSpc>
              <a:spcBef>
                <a:spcPts val="590"/>
              </a:spcBef>
            </a:pPr>
            <a:endParaRPr lang="en-US" sz="2000" spc="-10" dirty="0">
              <a:latin typeface="Times New Roman"/>
              <a:cs typeface="Times New Roman"/>
            </a:endParaRPr>
          </a:p>
          <a:p>
            <a:pPr marL="12700" marR="5080" algn="just">
              <a:lnSpc>
                <a:spcPct val="95900"/>
              </a:lnSpc>
              <a:spcBef>
                <a:spcPts val="590"/>
              </a:spcBef>
            </a:pPr>
            <a:r>
              <a:rPr lang="en-US" sz="2000" spc="-10" dirty="0">
                <a:latin typeface="Times New Roman"/>
                <a:cs typeface="Times New Roman"/>
              </a:rPr>
              <a:t>It </a:t>
            </a:r>
            <a:r>
              <a:rPr lang="en-US" sz="2000" spc="-5" dirty="0">
                <a:latin typeface="Times New Roman"/>
                <a:cs typeface="Times New Roman"/>
              </a:rPr>
              <a:t>is laid out for use during </a:t>
            </a:r>
            <a:r>
              <a:rPr lang="en-US" sz="2000" dirty="0">
                <a:latin typeface="Times New Roman"/>
                <a:cs typeface="Times New Roman"/>
              </a:rPr>
              <a:t>the design and public involvement process</a:t>
            </a:r>
            <a:r>
              <a:rPr lang="en-US" sz="2000" spc="-5" dirty="0">
                <a:latin typeface="Times New Roman"/>
                <a:cs typeface="Times New Roman"/>
              </a:rPr>
              <a:t>  to</a:t>
            </a:r>
            <a:r>
              <a:rPr lang="en-US" sz="2000" dirty="0">
                <a:latin typeface="Times New Roman"/>
                <a:cs typeface="Times New Roman"/>
              </a:rPr>
              <a:t> provide a </a:t>
            </a:r>
            <a:r>
              <a:rPr lang="en-US" sz="2000" spc="-5" dirty="0">
                <a:latin typeface="Times New Roman"/>
                <a:cs typeface="Times New Roman"/>
              </a:rPr>
              <a:t>range </a:t>
            </a:r>
            <a:r>
              <a:rPr lang="en-US" sz="2000" spc="-10" dirty="0">
                <a:latin typeface="Times New Roman"/>
                <a:cs typeface="Times New Roman"/>
              </a:rPr>
              <a:t>of </a:t>
            </a:r>
            <a:r>
              <a:rPr lang="en-US" sz="2000" spc="-5" dirty="0">
                <a:latin typeface="Times New Roman"/>
                <a:cs typeface="Times New Roman"/>
              </a:rPr>
              <a:t>possible bridge designs </a:t>
            </a:r>
            <a:r>
              <a:rPr lang="en-US" sz="2000" dirty="0">
                <a:latin typeface="Times New Roman"/>
                <a:cs typeface="Times New Roman"/>
              </a:rPr>
              <a:t>and </a:t>
            </a:r>
            <a:r>
              <a:rPr lang="en-US" sz="2000" spc="-5" dirty="0">
                <a:latin typeface="Times New Roman"/>
                <a:cs typeface="Times New Roman"/>
              </a:rPr>
              <a:t>approaches </a:t>
            </a:r>
            <a:r>
              <a:rPr lang="en-US" sz="2000" dirty="0">
                <a:latin typeface="Times New Roman"/>
                <a:cs typeface="Times New Roman"/>
              </a:rPr>
              <a:t>to  the </a:t>
            </a:r>
            <a:r>
              <a:rPr lang="en-US" sz="2000" spc="-5" dirty="0">
                <a:latin typeface="Times New Roman"/>
                <a:cs typeface="Times New Roman"/>
              </a:rPr>
              <a:t>CSD/S </a:t>
            </a:r>
            <a:r>
              <a:rPr lang="en-US" sz="2000" dirty="0">
                <a:latin typeface="Times New Roman"/>
                <a:cs typeface="Times New Roman"/>
              </a:rPr>
              <a:t>of </a:t>
            </a:r>
            <a:r>
              <a:rPr lang="en-US" sz="2000" spc="-5" dirty="0">
                <a:latin typeface="Times New Roman"/>
                <a:cs typeface="Times New Roman"/>
              </a:rPr>
              <a:t>workhorse bridge replacements. </a:t>
            </a:r>
          </a:p>
        </p:txBody>
      </p:sp>
      <p:graphicFrame>
        <p:nvGraphicFramePr>
          <p:cNvPr id="7" name="Table 6">
            <a:extLst>
              <a:ext uri="{FF2B5EF4-FFF2-40B4-BE49-F238E27FC236}">
                <a16:creationId xmlns:a16="http://schemas.microsoft.com/office/drawing/2014/main" id="{7FC2AF0F-2F5B-4575-9C5A-75E6C8CFA050}"/>
              </a:ext>
            </a:extLst>
          </p:cNvPr>
          <p:cNvGraphicFramePr>
            <a:graphicFrameLocks noGrp="1"/>
          </p:cNvGraphicFramePr>
          <p:nvPr>
            <p:extLst>
              <p:ext uri="{D42A27DB-BD31-4B8C-83A1-F6EECF244321}">
                <p14:modId xmlns:p14="http://schemas.microsoft.com/office/powerpoint/2010/main" val="2532716114"/>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784025870"/>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object 9"/>
          <p:cNvSpPr txBox="1"/>
          <p:nvPr/>
        </p:nvSpPr>
        <p:spPr>
          <a:xfrm>
            <a:off x="5257800" y="2080332"/>
            <a:ext cx="3944979" cy="5158667"/>
          </a:xfrm>
          <a:prstGeom prst="rect">
            <a:avLst/>
          </a:prstGeom>
        </p:spPr>
        <p:txBody>
          <a:bodyPr vert="horz" wrap="square" lIns="91440" tIns="91440" rIns="91440" bIns="91440" rtlCol="0">
            <a:noAutofit/>
          </a:bodyPr>
          <a:lstStyle/>
          <a:p>
            <a:pPr marL="12700" algn="just">
              <a:lnSpc>
                <a:spcPct val="100000"/>
              </a:lnSpc>
              <a:spcBef>
                <a:spcPts val="1200"/>
              </a:spcBef>
            </a:pPr>
            <a:r>
              <a:rPr lang="en-US" sz="2000" spc="-5" dirty="0">
                <a:latin typeface="Times New Roman" panose="02020603050405020304" pitchFamily="18" charset="0"/>
                <a:cs typeface="Times New Roman" panose="02020603050405020304" pitchFamily="18" charset="0"/>
              </a:rPr>
              <a:t>Chapters 2 and 3 of this design </a:t>
            </a:r>
            <a:r>
              <a:rPr lang="en-US" sz="2000" dirty="0">
                <a:latin typeface="Times New Roman" panose="02020603050405020304" pitchFamily="18" charset="0"/>
                <a:cs typeface="Times New Roman" panose="02020603050405020304" pitchFamily="18" charset="0"/>
              </a:rPr>
              <a:t>book provides guided questions and </a:t>
            </a:r>
            <a:r>
              <a:rPr lang="en-US" sz="2000" spc="-5" dirty="0">
                <a:latin typeface="Times New Roman" panose="02020603050405020304" pitchFamily="18" charset="0"/>
                <a:cs typeface="Times New Roman" panose="02020603050405020304" pitchFamily="18" charset="0"/>
              </a:rPr>
              <a:t>guiding principles</a:t>
            </a:r>
            <a:r>
              <a:rPr lang="en-US" sz="2000" dirty="0">
                <a:latin typeface="Times New Roman" panose="02020603050405020304" pitchFamily="18" charset="0"/>
                <a:cs typeface="Times New Roman" panose="02020603050405020304" pitchFamily="18" charset="0"/>
              </a:rPr>
              <a:t> </a:t>
            </a:r>
            <a:r>
              <a:rPr lang="en-US" sz="2000" spc="-5" dirty="0">
                <a:latin typeface="Times New Roman" panose="02020603050405020304" pitchFamily="18" charset="0"/>
                <a:cs typeface="Times New Roman" panose="02020603050405020304" pitchFamily="18" charset="0"/>
              </a:rPr>
              <a:t>designed </a:t>
            </a:r>
            <a:r>
              <a:rPr lang="en-US" sz="2000" dirty="0">
                <a:latin typeface="Times New Roman" panose="02020603050405020304" pitchFamily="18" charset="0"/>
                <a:cs typeface="Times New Roman" panose="02020603050405020304" pitchFamily="18" charset="0"/>
              </a:rPr>
              <a:t>to</a:t>
            </a:r>
            <a:r>
              <a:rPr lang="en-US" sz="2000" spc="9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steer </a:t>
            </a:r>
            <a:r>
              <a:rPr sz="2000" spc="-5" dirty="0">
                <a:latin typeface="Times New Roman" panose="02020603050405020304" pitchFamily="18" charset="0"/>
                <a:cs typeface="Times New Roman" panose="02020603050405020304" pitchFamily="18" charset="0"/>
              </a:rPr>
              <a:t>practitioners </a:t>
            </a:r>
            <a:r>
              <a:rPr sz="2000" dirty="0">
                <a:latin typeface="Times New Roman" panose="02020603050405020304" pitchFamily="18" charset="0"/>
                <a:cs typeface="Times New Roman" panose="02020603050405020304" pitchFamily="18" charset="0"/>
              </a:rPr>
              <a:t>and </a:t>
            </a:r>
            <a:r>
              <a:rPr sz="2000" spc="-5" dirty="0">
                <a:latin typeface="Times New Roman" panose="02020603050405020304" pitchFamily="18" charset="0"/>
                <a:cs typeface="Times New Roman" panose="02020603050405020304" pitchFamily="18" charset="0"/>
              </a:rPr>
              <a:t>stakeholders </a:t>
            </a:r>
            <a:r>
              <a:rPr sz="2000" dirty="0">
                <a:latin typeface="Times New Roman" panose="02020603050405020304" pitchFamily="18" charset="0"/>
                <a:cs typeface="Times New Roman" panose="02020603050405020304" pitchFamily="18" charset="0"/>
              </a:rPr>
              <a:t>to </a:t>
            </a:r>
            <a:r>
              <a:rPr lang="en-US" sz="2000" dirty="0">
                <a:latin typeface="Times New Roman" panose="02020603050405020304" pitchFamily="18" charset="0"/>
                <a:cs typeface="Times New Roman" panose="02020603050405020304" pitchFamily="18" charset="0"/>
              </a:rPr>
              <a:t>a successful replacement design</a:t>
            </a:r>
            <a:r>
              <a:rPr sz="2000" dirty="0">
                <a:latin typeface="Times New Roman" panose="02020603050405020304" pitchFamily="18" charset="0"/>
                <a:cs typeface="Times New Roman" panose="02020603050405020304" pitchFamily="18" charset="0"/>
              </a:rPr>
              <a:t>.</a:t>
            </a:r>
            <a:endParaRPr lang="en-US" sz="2000" spc="-5" dirty="0">
              <a:latin typeface="Times New Roman" panose="02020603050405020304" pitchFamily="18" charset="0"/>
              <a:cs typeface="Times New Roman" panose="02020603050405020304" pitchFamily="18" charset="0"/>
            </a:endParaRPr>
          </a:p>
          <a:p>
            <a:pPr marL="12700" algn="just">
              <a:lnSpc>
                <a:spcPct val="100000"/>
              </a:lnSpc>
              <a:spcBef>
                <a:spcPts val="1200"/>
              </a:spcBef>
            </a:pPr>
            <a:r>
              <a:rPr lang="en-US" sz="2000" spc="-5" dirty="0">
                <a:latin typeface="Times New Roman" panose="02020603050405020304" pitchFamily="18" charset="0"/>
                <a:cs typeface="Times New Roman" panose="02020603050405020304" pitchFamily="18" charset="0"/>
              </a:rPr>
              <a:t>Chapter 4 details the most common design elements or features that contribute to successful workhorse bridge  replacements in rural historic districts. </a:t>
            </a:r>
          </a:p>
          <a:p>
            <a:pPr marL="12700" algn="just">
              <a:lnSpc>
                <a:spcPct val="100000"/>
              </a:lnSpc>
            </a:pPr>
            <a:endParaRPr lang="en-US" sz="2000" spc="-5"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F12BCBF9-A451-4E09-9ED3-188EE4B1CC46}"/>
              </a:ext>
            </a:extLst>
          </p:cNvPr>
          <p:cNvSpPr/>
          <p:nvPr/>
        </p:nvSpPr>
        <p:spPr>
          <a:xfrm>
            <a:off x="855620" y="2057400"/>
            <a:ext cx="3944979" cy="5181599"/>
          </a:xfrm>
          <a:prstGeom prst="rect">
            <a:avLst/>
          </a:prstGeom>
        </p:spPr>
        <p:txBody>
          <a:bodyPr wrap="square" lIns="91440" tIns="91440" rIns="91440" bIns="91440">
            <a:noAutofit/>
          </a:bodyPr>
          <a:lstStyle/>
          <a:p>
            <a:pPr marL="12700" marR="5080" algn="just">
              <a:lnSpc>
                <a:spcPct val="96000"/>
              </a:lnSpc>
              <a:spcBef>
                <a:spcPts val="1200"/>
              </a:spcBef>
            </a:pPr>
            <a:r>
              <a:rPr lang="en-US" sz="2000" spc="-5" dirty="0">
                <a:latin typeface="Times New Roman" panose="02020603050405020304" pitchFamily="18" charset="0"/>
                <a:cs typeface="Times New Roman" panose="02020603050405020304" pitchFamily="18" charset="0"/>
              </a:rPr>
              <a:t>This </a:t>
            </a:r>
            <a:r>
              <a:rPr lang="en-US" sz="2000" spc="-5" dirty="0">
                <a:latin typeface="Times New Roman" panose="02020603050405020304" pitchFamily="18" charset="0"/>
                <a:ea typeface="Tahoma" panose="020B0604030504040204" pitchFamily="34" charset="0"/>
                <a:cs typeface="Times New Roman" panose="02020603050405020304" pitchFamily="18" charset="0"/>
              </a:rPr>
              <a:t>Design Idea Book </a:t>
            </a:r>
            <a:r>
              <a:rPr lang="en-US" sz="2000" spc="-5" dirty="0">
                <a:latin typeface="Times New Roman" panose="02020603050405020304" pitchFamily="18" charset="0"/>
                <a:cs typeface="Times New Roman" panose="02020603050405020304" pitchFamily="18" charset="0"/>
              </a:rPr>
              <a:t>can be used </a:t>
            </a:r>
            <a:r>
              <a:rPr lang="en-US" sz="2000" dirty="0">
                <a:latin typeface="Times New Roman" panose="02020603050405020304" pitchFamily="18" charset="0"/>
                <a:cs typeface="Times New Roman" panose="02020603050405020304" pitchFamily="18" charset="0"/>
              </a:rPr>
              <a:t>as</a:t>
            </a:r>
            <a:r>
              <a:rPr lang="en-US" sz="2000" spc="15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a</a:t>
            </a:r>
            <a:r>
              <a:rPr lang="en-US" sz="2000" spc="135" dirty="0">
                <a:latin typeface="Times New Roman" panose="02020603050405020304" pitchFamily="18" charset="0"/>
                <a:cs typeface="Times New Roman" panose="02020603050405020304" pitchFamily="18" charset="0"/>
              </a:rPr>
              <a:t> </a:t>
            </a:r>
            <a:r>
              <a:rPr lang="en-US" sz="2000" spc="-5" dirty="0">
                <a:latin typeface="Times New Roman" panose="02020603050405020304" pitchFamily="18" charset="0"/>
                <a:cs typeface="Times New Roman" panose="02020603050405020304" pitchFamily="18" charset="0"/>
              </a:rPr>
              <a:t>visual</a:t>
            </a:r>
            <a:r>
              <a:rPr lang="en-US" sz="2000" spc="145" dirty="0">
                <a:latin typeface="Times New Roman" panose="02020603050405020304" pitchFamily="18" charset="0"/>
                <a:cs typeface="Times New Roman" panose="02020603050405020304" pitchFamily="18" charset="0"/>
              </a:rPr>
              <a:t> </a:t>
            </a:r>
            <a:r>
              <a:rPr lang="en-US" sz="2000" spc="-5" dirty="0">
                <a:latin typeface="Times New Roman" panose="02020603050405020304" pitchFamily="18" charset="0"/>
                <a:cs typeface="Times New Roman" panose="02020603050405020304" pitchFamily="18" charset="0"/>
              </a:rPr>
              <a:t>guide</a:t>
            </a:r>
            <a:r>
              <a:rPr lang="en-US" sz="2000" spc="135"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during</a:t>
            </a:r>
            <a:r>
              <a:rPr lang="en-US" sz="2000" spc="135" dirty="0">
                <a:latin typeface="Times New Roman" panose="02020603050405020304" pitchFamily="18" charset="0"/>
                <a:cs typeface="Times New Roman" panose="02020603050405020304" pitchFamily="18" charset="0"/>
              </a:rPr>
              <a:t> </a:t>
            </a:r>
            <a:r>
              <a:rPr lang="en-US" sz="2000" spc="-5" dirty="0">
                <a:latin typeface="Times New Roman" panose="02020603050405020304" pitchFamily="18" charset="0"/>
                <a:cs typeface="Times New Roman" panose="02020603050405020304" pitchFamily="18" charset="0"/>
              </a:rPr>
              <a:t>design</a:t>
            </a:r>
            <a:r>
              <a:rPr lang="en-US" sz="2000" spc="140" dirty="0">
                <a:latin typeface="Times New Roman" panose="02020603050405020304" pitchFamily="18" charset="0"/>
                <a:cs typeface="Times New Roman" panose="02020603050405020304" pitchFamily="18" charset="0"/>
              </a:rPr>
              <a:t> </a:t>
            </a:r>
            <a:r>
              <a:rPr lang="en-US" sz="2000" spc="-5" dirty="0">
                <a:latin typeface="Times New Roman" panose="02020603050405020304" pitchFamily="18" charset="0"/>
                <a:cs typeface="Times New Roman" panose="02020603050405020304" pitchFamily="18" charset="0"/>
              </a:rPr>
              <a:t>and</a:t>
            </a:r>
            <a:r>
              <a:rPr lang="en-US" sz="2000" spc="145" dirty="0">
                <a:latin typeface="Times New Roman" panose="02020603050405020304" pitchFamily="18" charset="0"/>
                <a:cs typeface="Times New Roman" panose="02020603050405020304" pitchFamily="18" charset="0"/>
              </a:rPr>
              <a:t> </a:t>
            </a:r>
            <a:r>
              <a:rPr lang="en-US" sz="2000" spc="-5" dirty="0">
                <a:latin typeface="Times New Roman" panose="02020603050405020304" pitchFamily="18" charset="0"/>
                <a:cs typeface="Times New Roman" panose="02020603050405020304" pitchFamily="18" charset="0"/>
              </a:rPr>
              <a:t>public</a:t>
            </a:r>
            <a:r>
              <a:rPr lang="en-US" sz="2000" spc="150" dirty="0">
                <a:latin typeface="Times New Roman" panose="02020603050405020304" pitchFamily="18" charset="0"/>
                <a:cs typeface="Times New Roman" panose="02020603050405020304" pitchFamily="18" charset="0"/>
              </a:rPr>
              <a:t> </a:t>
            </a:r>
            <a:r>
              <a:rPr lang="en-US" sz="2000" spc="-5" dirty="0">
                <a:latin typeface="Times New Roman" panose="02020603050405020304" pitchFamily="18" charset="0"/>
                <a:cs typeface="Times New Roman" panose="02020603050405020304" pitchFamily="18" charset="0"/>
              </a:rPr>
              <a:t>meetings</a:t>
            </a:r>
            <a:r>
              <a:rPr lang="en-US" sz="2000" spc="13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to</a:t>
            </a:r>
            <a:r>
              <a:rPr lang="en-US" sz="2000" spc="145" dirty="0">
                <a:latin typeface="Times New Roman" panose="02020603050405020304" pitchFamily="18" charset="0"/>
                <a:cs typeface="Times New Roman" panose="02020603050405020304" pitchFamily="18" charset="0"/>
              </a:rPr>
              <a:t> </a:t>
            </a:r>
            <a:r>
              <a:rPr lang="en-US" sz="2000" spc="-5" dirty="0">
                <a:latin typeface="Times New Roman" panose="02020603050405020304" pitchFamily="18" charset="0"/>
                <a:cs typeface="Times New Roman" panose="02020603050405020304" pitchFamily="18" charset="0"/>
              </a:rPr>
              <a:t>aid</a:t>
            </a:r>
            <a:r>
              <a:rPr lang="en-US" sz="2000" spc="135" dirty="0">
                <a:latin typeface="Times New Roman" panose="02020603050405020304" pitchFamily="18" charset="0"/>
                <a:cs typeface="Times New Roman" panose="02020603050405020304" pitchFamily="18" charset="0"/>
              </a:rPr>
              <a:t> </a:t>
            </a:r>
            <a:r>
              <a:rPr lang="en-US" sz="2000" spc="-5" dirty="0">
                <a:latin typeface="Times New Roman" panose="02020603050405020304" pitchFamily="18" charset="0"/>
                <a:cs typeface="Times New Roman" panose="02020603050405020304" pitchFamily="18" charset="0"/>
              </a:rPr>
              <a:t>in </a:t>
            </a:r>
            <a:r>
              <a:rPr lang="en-US" sz="2000" spc="-20" dirty="0">
                <a:latin typeface="Times New Roman" panose="02020603050405020304" pitchFamily="18" charset="0"/>
                <a:cs typeface="Times New Roman" panose="02020603050405020304" pitchFamily="18" charset="0"/>
              </a:rPr>
              <a:t>m</a:t>
            </a:r>
            <a:r>
              <a:rPr lang="en-US" sz="2000" spc="10" dirty="0">
                <a:latin typeface="Times New Roman" panose="02020603050405020304" pitchFamily="18" charset="0"/>
                <a:cs typeface="Times New Roman" panose="02020603050405020304" pitchFamily="18" charset="0"/>
              </a:rPr>
              <a:t>a</a:t>
            </a:r>
            <a:r>
              <a:rPr lang="en-US" sz="2000" spc="-15" dirty="0">
                <a:latin typeface="Times New Roman" panose="02020603050405020304" pitchFamily="18" charset="0"/>
                <a:cs typeface="Times New Roman" panose="02020603050405020304" pitchFamily="18" charset="0"/>
              </a:rPr>
              <a:t>k</a:t>
            </a:r>
            <a:r>
              <a:rPr lang="en-US" sz="2000" dirty="0">
                <a:latin typeface="Times New Roman" panose="02020603050405020304" pitchFamily="18" charset="0"/>
                <a:cs typeface="Times New Roman" panose="02020603050405020304" pitchFamily="18" charset="0"/>
              </a:rPr>
              <a:t>ing c</a:t>
            </a:r>
            <a:r>
              <a:rPr lang="en-US" sz="2000" spc="10" dirty="0">
                <a:latin typeface="Times New Roman" panose="02020603050405020304" pitchFamily="18" charset="0"/>
                <a:cs typeface="Times New Roman" panose="02020603050405020304" pitchFamily="18" charset="0"/>
              </a:rPr>
              <a:t>o</a:t>
            </a:r>
            <a:r>
              <a:rPr lang="en-US" sz="2000" spc="-20" dirty="0">
                <a:latin typeface="Times New Roman" panose="02020603050405020304" pitchFamily="18" charset="0"/>
                <a:cs typeface="Times New Roman" panose="02020603050405020304" pitchFamily="18" charset="0"/>
              </a:rPr>
              <a:t>m</a:t>
            </a:r>
            <a:r>
              <a:rPr lang="en-US" sz="2000" dirty="0">
                <a:latin typeface="Times New Roman" panose="02020603050405020304" pitchFamily="18" charset="0"/>
                <a:cs typeface="Times New Roman" panose="02020603050405020304" pitchFamily="18" charset="0"/>
              </a:rPr>
              <a:t>pa</a:t>
            </a:r>
            <a:r>
              <a:rPr lang="en-US" sz="2000" spc="5" dirty="0">
                <a:latin typeface="Times New Roman" panose="02020603050405020304" pitchFamily="18" charset="0"/>
                <a:cs typeface="Times New Roman" panose="02020603050405020304" pitchFamily="18" charset="0"/>
              </a:rPr>
              <a:t>t</a:t>
            </a:r>
            <a:r>
              <a:rPr lang="en-US" sz="2000" dirty="0">
                <a:latin typeface="Times New Roman" panose="02020603050405020304" pitchFamily="18" charset="0"/>
                <a:cs typeface="Times New Roman" panose="02020603050405020304" pitchFamily="18" charset="0"/>
              </a:rPr>
              <a:t>ible </a:t>
            </a:r>
            <a:r>
              <a:rPr lang="en-US" sz="2000" spc="-15" dirty="0">
                <a:latin typeface="Times New Roman" panose="02020603050405020304" pitchFamily="18" charset="0"/>
                <a:cs typeface="Times New Roman" panose="02020603050405020304" pitchFamily="18" charset="0"/>
              </a:rPr>
              <a:t>d</a:t>
            </a:r>
            <a:r>
              <a:rPr lang="en-US" sz="2000" dirty="0">
                <a:latin typeface="Times New Roman" panose="02020603050405020304" pitchFamily="18" charset="0"/>
                <a:cs typeface="Times New Roman" panose="02020603050405020304" pitchFamily="18" charset="0"/>
              </a:rPr>
              <a:t>e</a:t>
            </a:r>
            <a:r>
              <a:rPr lang="en-US" sz="2000" spc="-10" dirty="0">
                <a:latin typeface="Times New Roman" panose="02020603050405020304" pitchFamily="18" charset="0"/>
                <a:cs typeface="Times New Roman" panose="02020603050405020304" pitchFamily="18" charset="0"/>
              </a:rPr>
              <a:t>s</a:t>
            </a:r>
            <a:r>
              <a:rPr lang="en-US" sz="2000" dirty="0">
                <a:latin typeface="Times New Roman" panose="02020603050405020304" pitchFamily="18" charset="0"/>
                <a:cs typeface="Times New Roman" panose="02020603050405020304" pitchFamily="18" charset="0"/>
              </a:rPr>
              <a:t>i</a:t>
            </a:r>
            <a:r>
              <a:rPr lang="en-US" sz="2000" spc="-15" dirty="0">
                <a:latin typeface="Times New Roman" panose="02020603050405020304" pitchFamily="18" charset="0"/>
                <a:cs typeface="Times New Roman" panose="02020603050405020304" pitchFamily="18" charset="0"/>
              </a:rPr>
              <a:t>g</a:t>
            </a:r>
            <a:r>
              <a:rPr lang="en-US" sz="2000" dirty="0">
                <a:latin typeface="Times New Roman" panose="02020603050405020304" pitchFamily="18" charset="0"/>
                <a:cs typeface="Times New Roman" panose="02020603050405020304" pitchFamily="18" charset="0"/>
              </a:rPr>
              <a:t>n cho</a:t>
            </a:r>
            <a:r>
              <a:rPr lang="en-US" sz="2000" spc="5" dirty="0">
                <a:latin typeface="Times New Roman" panose="02020603050405020304" pitchFamily="18" charset="0"/>
                <a:cs typeface="Times New Roman" panose="02020603050405020304" pitchFamily="18" charset="0"/>
              </a:rPr>
              <a:t>i</a:t>
            </a:r>
            <a:r>
              <a:rPr lang="en-US" sz="2000" dirty="0">
                <a:latin typeface="Times New Roman" panose="02020603050405020304" pitchFamily="18" charset="0"/>
                <a:cs typeface="Times New Roman" panose="02020603050405020304" pitchFamily="18" charset="0"/>
              </a:rPr>
              <a:t>c</a:t>
            </a:r>
            <a:r>
              <a:rPr lang="en-US" sz="2000" spc="-10" dirty="0">
                <a:latin typeface="Times New Roman" panose="02020603050405020304" pitchFamily="18" charset="0"/>
                <a:cs typeface="Times New Roman" panose="02020603050405020304" pitchFamily="18" charset="0"/>
              </a:rPr>
              <a:t>e</a:t>
            </a:r>
            <a:r>
              <a:rPr lang="en-US" sz="2000" dirty="0">
                <a:latin typeface="Times New Roman" panose="02020603050405020304" pitchFamily="18" charset="0"/>
                <a:cs typeface="Times New Roman" panose="02020603050405020304" pitchFamily="18" charset="0"/>
              </a:rPr>
              <a:t>s f</a:t>
            </a:r>
            <a:r>
              <a:rPr lang="en-US" sz="2000" spc="-15" dirty="0">
                <a:latin typeface="Times New Roman" panose="02020603050405020304" pitchFamily="18" charset="0"/>
                <a:cs typeface="Times New Roman" panose="02020603050405020304" pitchFamily="18" charset="0"/>
              </a:rPr>
              <a:t>o</a:t>
            </a:r>
            <a:r>
              <a:rPr lang="en-US" sz="2000" dirty="0">
                <a:latin typeface="Times New Roman" panose="02020603050405020304" pitchFamily="18" charset="0"/>
                <a:cs typeface="Times New Roman" panose="02020603050405020304" pitchFamily="18" charset="0"/>
              </a:rPr>
              <a:t>r </a:t>
            </a:r>
            <a:r>
              <a:rPr lang="en-US" sz="2000" spc="-10" dirty="0">
                <a:latin typeface="Times New Roman" panose="02020603050405020304" pitchFamily="18" charset="0"/>
                <a:cs typeface="Times New Roman" panose="02020603050405020304" pitchFamily="18" charset="0"/>
              </a:rPr>
              <a:t>w</a:t>
            </a:r>
            <a:r>
              <a:rPr lang="en-US" sz="2000" dirty="0">
                <a:latin typeface="Times New Roman" panose="02020603050405020304" pitchFamily="18" charset="0"/>
                <a:cs typeface="Times New Roman" panose="02020603050405020304" pitchFamily="18" charset="0"/>
              </a:rPr>
              <a:t>or</a:t>
            </a:r>
            <a:r>
              <a:rPr lang="en-US" sz="2000" spc="-15" dirty="0">
                <a:latin typeface="Times New Roman" panose="02020603050405020304" pitchFamily="18" charset="0"/>
                <a:cs typeface="Times New Roman" panose="02020603050405020304" pitchFamily="18" charset="0"/>
              </a:rPr>
              <a:t>k</a:t>
            </a:r>
            <a:r>
              <a:rPr lang="en-US" sz="2000" dirty="0">
                <a:latin typeface="Times New Roman" panose="02020603050405020304" pitchFamily="18" charset="0"/>
                <a:cs typeface="Times New Roman" panose="02020603050405020304" pitchFamily="18" charset="0"/>
              </a:rPr>
              <a:t>horse </a:t>
            </a:r>
            <a:r>
              <a:rPr lang="en-US" sz="2000" spc="-15" dirty="0">
                <a:latin typeface="Times New Roman" panose="02020603050405020304" pitchFamily="18" charset="0"/>
                <a:cs typeface="Times New Roman" panose="02020603050405020304" pitchFamily="18" charset="0"/>
              </a:rPr>
              <a:t>b</a:t>
            </a:r>
            <a:r>
              <a:rPr lang="en-US" sz="2000" dirty="0">
                <a:latin typeface="Times New Roman" panose="02020603050405020304" pitchFamily="18" charset="0"/>
                <a:cs typeface="Times New Roman" panose="02020603050405020304" pitchFamily="18" charset="0"/>
              </a:rPr>
              <a:t>rid</a:t>
            </a:r>
            <a:r>
              <a:rPr lang="en-US" sz="2000" spc="-15" dirty="0">
                <a:latin typeface="Times New Roman" panose="02020603050405020304" pitchFamily="18" charset="0"/>
                <a:cs typeface="Times New Roman" panose="02020603050405020304" pitchFamily="18" charset="0"/>
              </a:rPr>
              <a:t>g</a:t>
            </a:r>
            <a:r>
              <a:rPr lang="en-US" sz="2000" dirty="0">
                <a:latin typeface="Times New Roman" panose="02020603050405020304" pitchFamily="18" charset="0"/>
                <a:cs typeface="Times New Roman" panose="02020603050405020304" pitchFamily="18" charset="0"/>
              </a:rPr>
              <a:t>e </a:t>
            </a:r>
            <a:r>
              <a:rPr lang="en-US" sz="2000" spc="-5" dirty="0">
                <a:latin typeface="Times New Roman" panose="02020603050405020304" pitchFamily="18" charset="0"/>
                <a:cs typeface="Times New Roman" panose="02020603050405020304" pitchFamily="18" charset="0"/>
              </a:rPr>
              <a:t>replacements </a:t>
            </a:r>
            <a:r>
              <a:rPr lang="en-US" sz="2000" dirty="0">
                <a:latin typeface="Times New Roman" panose="02020603050405020304" pitchFamily="18" charset="0"/>
                <a:cs typeface="Times New Roman" panose="02020603050405020304" pitchFamily="18" charset="0"/>
              </a:rPr>
              <a:t>in or adjacent to </a:t>
            </a:r>
            <a:r>
              <a:rPr lang="en-US" sz="2000" spc="-5" dirty="0">
                <a:latin typeface="Times New Roman" panose="02020603050405020304" pitchFamily="18" charset="0"/>
                <a:cs typeface="Times New Roman" panose="02020603050405020304" pitchFamily="18" charset="0"/>
              </a:rPr>
              <a:t>rural historic</a:t>
            </a:r>
            <a:r>
              <a:rPr lang="en-US" sz="2000" spc="30" dirty="0">
                <a:latin typeface="Times New Roman" panose="02020603050405020304" pitchFamily="18" charset="0"/>
                <a:cs typeface="Times New Roman" panose="02020603050405020304" pitchFamily="18" charset="0"/>
              </a:rPr>
              <a:t> </a:t>
            </a:r>
            <a:r>
              <a:rPr lang="en-US" sz="2000" spc="-5" dirty="0">
                <a:latin typeface="Times New Roman" panose="02020603050405020304" pitchFamily="18" charset="0"/>
                <a:cs typeface="Times New Roman" panose="02020603050405020304" pitchFamily="18" charset="0"/>
              </a:rPr>
              <a:t>districts</a:t>
            </a:r>
            <a:r>
              <a:rPr lang="en-US" sz="2000" spc="-5" dirty="0">
                <a:latin typeface="Times New Roman"/>
                <a:cs typeface="Times New Roman"/>
              </a:rPr>
              <a:t>.</a:t>
            </a:r>
          </a:p>
          <a:p>
            <a:pPr marL="12700" marR="5080" algn="just">
              <a:lnSpc>
                <a:spcPct val="96000"/>
              </a:lnSpc>
              <a:spcBef>
                <a:spcPts val="1200"/>
              </a:spcBef>
            </a:pPr>
            <a:r>
              <a:rPr lang="en-US" sz="2000" spc="5" dirty="0">
                <a:latin typeface="Times New Roman"/>
                <a:cs typeface="Times New Roman"/>
              </a:rPr>
              <a:t>The </a:t>
            </a:r>
            <a:r>
              <a:rPr lang="en-US" sz="2000" spc="-5" dirty="0">
                <a:latin typeface="Times New Roman"/>
                <a:cs typeface="Times New Roman"/>
              </a:rPr>
              <a:t>bridge designs highlighted </a:t>
            </a:r>
            <a:r>
              <a:rPr lang="en-US" sz="2000" dirty="0">
                <a:latin typeface="Times New Roman"/>
                <a:cs typeface="Times New Roman"/>
              </a:rPr>
              <a:t>in this </a:t>
            </a:r>
            <a:r>
              <a:rPr lang="en-US" sz="2000" spc="-5" dirty="0">
                <a:latin typeface="Times New Roman"/>
                <a:cs typeface="Times New Roman"/>
              </a:rPr>
              <a:t>book </a:t>
            </a:r>
            <a:r>
              <a:rPr lang="en-US" sz="2000" dirty="0">
                <a:latin typeface="Times New Roman"/>
                <a:cs typeface="Times New Roman"/>
              </a:rPr>
              <a:t>are </a:t>
            </a:r>
            <a:r>
              <a:rPr lang="en-US" sz="2000" spc="-5" dirty="0">
                <a:latin typeface="Times New Roman"/>
                <a:cs typeface="Times New Roman"/>
              </a:rPr>
              <a:t>not </a:t>
            </a:r>
            <a:r>
              <a:rPr lang="en-US" sz="2000" i="1" dirty="0">
                <a:latin typeface="Times New Roman"/>
                <a:cs typeface="Times New Roman"/>
              </a:rPr>
              <a:t>all </a:t>
            </a:r>
            <a:r>
              <a:rPr lang="en-US" sz="2000" spc="-5" dirty="0">
                <a:latin typeface="Times New Roman"/>
                <a:cs typeface="Times New Roman"/>
              </a:rPr>
              <a:t>appropriate  </a:t>
            </a:r>
            <a:r>
              <a:rPr lang="en-US" sz="2000" dirty="0">
                <a:latin typeface="Times New Roman"/>
                <a:cs typeface="Times New Roman"/>
              </a:rPr>
              <a:t>for </a:t>
            </a:r>
            <a:r>
              <a:rPr lang="en-US" sz="2000" i="1" spc="-5" dirty="0">
                <a:latin typeface="Times New Roman"/>
                <a:cs typeface="Times New Roman"/>
              </a:rPr>
              <a:t>all </a:t>
            </a:r>
            <a:r>
              <a:rPr lang="en-US" sz="2000" spc="-5" dirty="0">
                <a:latin typeface="Times New Roman"/>
                <a:cs typeface="Times New Roman"/>
              </a:rPr>
              <a:t>rural historic districts. When considering the design </a:t>
            </a:r>
            <a:r>
              <a:rPr lang="en-US" sz="2000" dirty="0">
                <a:latin typeface="Times New Roman"/>
                <a:cs typeface="Times New Roman"/>
              </a:rPr>
              <a:t>of a  </a:t>
            </a:r>
            <a:r>
              <a:rPr lang="en-US" sz="2000" spc="-5" dirty="0">
                <a:latin typeface="Times New Roman"/>
                <a:cs typeface="Times New Roman"/>
              </a:rPr>
              <a:t>bridge in or adjacent to </a:t>
            </a:r>
            <a:r>
              <a:rPr lang="en-US" sz="2000" dirty="0">
                <a:latin typeface="Times New Roman"/>
                <a:cs typeface="Times New Roman"/>
              </a:rPr>
              <a:t>any </a:t>
            </a:r>
            <a:r>
              <a:rPr lang="en-US" sz="2000" spc="-5" dirty="0">
                <a:latin typeface="Times New Roman"/>
                <a:cs typeface="Times New Roman"/>
              </a:rPr>
              <a:t>historic district, decisions must </a:t>
            </a:r>
            <a:r>
              <a:rPr lang="en-US" sz="2000" dirty="0">
                <a:latin typeface="Times New Roman"/>
                <a:cs typeface="Times New Roman"/>
              </a:rPr>
              <a:t>be </a:t>
            </a:r>
            <a:r>
              <a:rPr lang="en-US" sz="2000" spc="-5" dirty="0">
                <a:latin typeface="Times New Roman"/>
                <a:cs typeface="Times New Roman"/>
              </a:rPr>
              <a:t>made </a:t>
            </a:r>
            <a:r>
              <a:rPr lang="en-US" sz="2000" dirty="0">
                <a:latin typeface="Times New Roman"/>
                <a:cs typeface="Times New Roman"/>
              </a:rPr>
              <a:t>in  </a:t>
            </a:r>
            <a:r>
              <a:rPr lang="en-US" sz="2000" spc="-5" dirty="0">
                <a:latin typeface="Times New Roman"/>
                <a:cs typeface="Times New Roman"/>
              </a:rPr>
              <a:t>conjunction with </a:t>
            </a:r>
            <a:r>
              <a:rPr lang="en-US" sz="2000" dirty="0">
                <a:latin typeface="Times New Roman"/>
                <a:cs typeface="Times New Roman"/>
              </a:rPr>
              <a:t>an </a:t>
            </a:r>
            <a:r>
              <a:rPr lang="en-US" sz="2000" spc="-5" dirty="0">
                <a:latin typeface="Times New Roman"/>
                <a:cs typeface="Times New Roman"/>
              </a:rPr>
              <a:t>understanding </a:t>
            </a:r>
            <a:r>
              <a:rPr lang="en-US" sz="2000" dirty="0">
                <a:latin typeface="Times New Roman"/>
                <a:cs typeface="Times New Roman"/>
              </a:rPr>
              <a:t>of </a:t>
            </a:r>
            <a:r>
              <a:rPr lang="en-US" sz="2000" spc="-5" dirty="0">
                <a:latin typeface="Times New Roman"/>
                <a:cs typeface="Times New Roman"/>
              </a:rPr>
              <a:t>the local historic </a:t>
            </a:r>
            <a:r>
              <a:rPr lang="en-US" sz="2000" dirty="0">
                <a:latin typeface="Times New Roman"/>
                <a:cs typeface="Times New Roman"/>
              </a:rPr>
              <a:t>context as well as current </a:t>
            </a:r>
            <a:r>
              <a:rPr lang="en-US" sz="2000" spc="-5" dirty="0">
                <a:latin typeface="Times New Roman"/>
                <a:cs typeface="Times New Roman"/>
              </a:rPr>
              <a:t>engineering </a:t>
            </a:r>
            <a:r>
              <a:rPr lang="en-US" sz="2000" dirty="0">
                <a:latin typeface="Times New Roman"/>
                <a:cs typeface="Times New Roman"/>
              </a:rPr>
              <a:t>and </a:t>
            </a:r>
            <a:r>
              <a:rPr lang="en-US" sz="2000" spc="-5" dirty="0">
                <a:latin typeface="Times New Roman"/>
                <a:cs typeface="Times New Roman"/>
              </a:rPr>
              <a:t>safety standards.</a:t>
            </a:r>
            <a:endParaRPr lang="en-US" spc="-10" dirty="0">
              <a:latin typeface="Times New Roman"/>
              <a:cs typeface="Times New Roman"/>
            </a:endParaRPr>
          </a:p>
          <a:p>
            <a:pPr marL="12700" marR="5080" algn="just">
              <a:lnSpc>
                <a:spcPct val="96000"/>
              </a:lnSpc>
              <a:spcBef>
                <a:spcPts val="590"/>
              </a:spcBef>
            </a:pPr>
            <a:endParaRPr lang="en-US" spc="-5" dirty="0">
              <a:latin typeface="Times New Roman"/>
              <a:cs typeface="Times New Roman"/>
            </a:endParaRPr>
          </a:p>
        </p:txBody>
      </p:sp>
      <p:sp>
        <p:nvSpPr>
          <p:cNvPr id="10" name="Rectangle 9">
            <a:extLst>
              <a:ext uri="{FF2B5EF4-FFF2-40B4-BE49-F238E27FC236}">
                <a16:creationId xmlns:a16="http://schemas.microsoft.com/office/drawing/2014/main" id="{DFE700AE-1EDF-4EBD-9154-B6AC42C6C3B0}"/>
              </a:ext>
            </a:extLst>
          </p:cNvPr>
          <p:cNvSpPr/>
          <p:nvPr/>
        </p:nvSpPr>
        <p:spPr>
          <a:xfrm>
            <a:off x="838199" y="914400"/>
            <a:ext cx="3962401" cy="381000"/>
          </a:xfrm>
          <a:prstGeom prst="rect">
            <a:avLst/>
          </a:prstGeom>
        </p:spPr>
        <p:txBody>
          <a:bodyPr wrap="square" lIns="0" tIns="0" rIns="0" bIns="0" anchor="ctr">
            <a:noAutofit/>
          </a:bodyPr>
          <a:lstStyle/>
          <a:p>
            <a:pPr marL="12700">
              <a:lnSpc>
                <a:spcPct val="100000"/>
              </a:lnSpc>
              <a:spcBef>
                <a:spcPts val="865"/>
              </a:spcBef>
            </a:pPr>
            <a:r>
              <a:rPr lang="en-US" sz="2000" spc="-10" dirty="0">
                <a:solidFill>
                  <a:srgbClr val="38445E"/>
                </a:solidFill>
                <a:latin typeface="Tahoma"/>
                <a:cs typeface="Tahoma"/>
              </a:rPr>
              <a:t>How to Use This Idea Book</a:t>
            </a:r>
            <a:endParaRPr lang="en-US" sz="2000" dirty="0">
              <a:latin typeface="Tahoma"/>
              <a:cs typeface="Tahoma"/>
            </a:endParaRPr>
          </a:p>
        </p:txBody>
      </p:sp>
      <p:grpSp>
        <p:nvGrpSpPr>
          <p:cNvPr id="11" name="Group 10">
            <a:extLst>
              <a:ext uri="{FF2B5EF4-FFF2-40B4-BE49-F238E27FC236}">
                <a16:creationId xmlns:a16="http://schemas.microsoft.com/office/drawing/2014/main" id="{FB938891-F7E2-4429-B352-C86D0978C803}"/>
              </a:ext>
            </a:extLst>
          </p:cNvPr>
          <p:cNvGrpSpPr/>
          <p:nvPr/>
        </p:nvGrpSpPr>
        <p:grpSpPr>
          <a:xfrm>
            <a:off x="897931" y="7471432"/>
            <a:ext cx="8273796" cy="212073"/>
            <a:chOff x="896111" y="7106107"/>
            <a:chExt cx="8273796" cy="212073"/>
          </a:xfrm>
        </p:grpSpPr>
        <p:sp>
          <p:nvSpPr>
            <p:cNvPr id="12" name="object 3">
              <a:extLst>
                <a:ext uri="{FF2B5EF4-FFF2-40B4-BE49-F238E27FC236}">
                  <a16:creationId xmlns:a16="http://schemas.microsoft.com/office/drawing/2014/main" id="{566D4FF1-7FDA-4C65-8DED-9AD99220EDCB}"/>
                </a:ext>
              </a:extLst>
            </p:cNvPr>
            <p:cNvSpPr txBox="1"/>
            <p:nvPr/>
          </p:nvSpPr>
          <p:spPr>
            <a:xfrm>
              <a:off x="901700" y="7111072"/>
              <a:ext cx="1839680"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 </a:t>
              </a:r>
              <a:r>
                <a:rPr lang="en-US" sz="1250" i="1" spc="-30" dirty="0">
                  <a:latin typeface="Tahoma"/>
                  <a:cs typeface="Tahoma"/>
                </a:rPr>
                <a:t>1</a:t>
              </a:r>
              <a:r>
                <a:rPr sz="1250" i="1" spc="-30" dirty="0">
                  <a:latin typeface="Tahoma"/>
                  <a:cs typeface="Tahoma"/>
                </a:rPr>
                <a:t> </a:t>
              </a:r>
              <a:r>
                <a:rPr sz="1250" i="1" spc="-20" dirty="0">
                  <a:latin typeface="Tahoma"/>
                  <a:cs typeface="Tahoma"/>
                </a:rPr>
                <a:t>\</a:t>
              </a:r>
              <a:r>
                <a:rPr sz="1250" i="1" spc="-35" dirty="0">
                  <a:latin typeface="Tahoma"/>
                  <a:cs typeface="Tahoma"/>
                </a:rPr>
                <a:t> </a:t>
              </a:r>
              <a:r>
                <a:rPr lang="en-US" sz="1250" i="1" spc="-30" dirty="0">
                  <a:latin typeface="Tahoma"/>
                  <a:cs typeface="Tahoma"/>
                </a:rPr>
                <a:t>Introduction</a:t>
              </a:r>
              <a:endParaRPr sz="1250" dirty="0">
                <a:latin typeface="Tahoma"/>
                <a:cs typeface="Tahoma"/>
              </a:endParaRPr>
            </a:p>
          </p:txBody>
        </p:sp>
        <p:sp>
          <p:nvSpPr>
            <p:cNvPr id="14" name="object 4">
              <a:extLst>
                <a:ext uri="{FF2B5EF4-FFF2-40B4-BE49-F238E27FC236}">
                  <a16:creationId xmlns:a16="http://schemas.microsoft.com/office/drawing/2014/main" id="{0E5B3C85-D812-4647-9254-DAEF5082E84B}"/>
                </a:ext>
              </a:extLst>
            </p:cNvPr>
            <p:cNvSpPr txBox="1"/>
            <p:nvPr/>
          </p:nvSpPr>
          <p:spPr>
            <a:xfrm>
              <a:off x="8922257" y="7111072"/>
              <a:ext cx="247650" cy="207108"/>
            </a:xfrm>
            <a:prstGeom prst="rect">
              <a:avLst/>
            </a:prstGeom>
          </p:spPr>
          <p:txBody>
            <a:bodyPr vert="horz" wrap="square" lIns="0" tIns="14605" rIns="0" bIns="0" rtlCol="0">
              <a:spAutoFit/>
            </a:bodyPr>
            <a:lstStyle/>
            <a:p>
              <a:pPr marL="12700">
                <a:lnSpc>
                  <a:spcPct val="100000"/>
                </a:lnSpc>
                <a:spcBef>
                  <a:spcPts val="115"/>
                </a:spcBef>
              </a:pPr>
              <a:r>
                <a:rPr lang="en-US" sz="1250" i="1" spc="-30" dirty="0">
                  <a:latin typeface="Tahoma"/>
                  <a:cs typeface="Tahoma"/>
                </a:rPr>
                <a:t>1</a:t>
              </a:r>
              <a:r>
                <a:rPr lang="en-US" sz="1250" i="1" spc="-25" dirty="0">
                  <a:latin typeface="Tahoma"/>
                  <a:cs typeface="Tahoma"/>
                </a:rPr>
                <a:t>-</a:t>
              </a:r>
              <a:r>
                <a:rPr sz="1250" i="1" spc="-30" dirty="0">
                  <a:latin typeface="Tahoma"/>
                  <a:cs typeface="Tahoma"/>
                </a:rPr>
                <a:t>3</a:t>
              </a:r>
              <a:endParaRPr sz="1250" dirty="0">
                <a:latin typeface="Tahoma"/>
                <a:cs typeface="Tahoma"/>
              </a:endParaRPr>
            </a:p>
          </p:txBody>
        </p:sp>
        <p:sp>
          <p:nvSpPr>
            <p:cNvPr id="15" name="object 5">
              <a:extLst>
                <a:ext uri="{FF2B5EF4-FFF2-40B4-BE49-F238E27FC236}">
                  <a16:creationId xmlns:a16="http://schemas.microsoft.com/office/drawing/2014/main" id="{31A7E775-0651-45A8-BD42-4A2CFB61EC00}"/>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graphicFrame>
        <p:nvGraphicFramePr>
          <p:cNvPr id="17" name="Table 16">
            <a:extLst>
              <a:ext uri="{FF2B5EF4-FFF2-40B4-BE49-F238E27FC236}">
                <a16:creationId xmlns:a16="http://schemas.microsoft.com/office/drawing/2014/main" id="{60232C91-C846-4C69-8B47-AAC960C1BFAC}"/>
              </a:ext>
            </a:extLst>
          </p:cNvPr>
          <p:cNvGraphicFramePr>
            <a:graphicFrameLocks noGrp="1"/>
          </p:cNvGraphicFramePr>
          <p:nvPr>
            <p:extLst>
              <p:ext uri="{D42A27DB-BD31-4B8C-83A1-F6EECF244321}">
                <p14:modId xmlns:p14="http://schemas.microsoft.com/office/powerpoint/2010/main" val="471267080"/>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784025870"/>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6">
            <a:extLst>
              <a:ext uri="{FF2B5EF4-FFF2-40B4-BE49-F238E27FC236}">
                <a16:creationId xmlns:a16="http://schemas.microsoft.com/office/drawing/2014/main" id="{4D478266-EC84-4270-AE34-447BF8B337C2}"/>
              </a:ext>
            </a:extLst>
          </p:cNvPr>
          <p:cNvSpPr txBox="1"/>
          <p:nvPr/>
        </p:nvSpPr>
        <p:spPr>
          <a:xfrm>
            <a:off x="1387538" y="3200401"/>
            <a:ext cx="7772400" cy="3886198"/>
          </a:xfrm>
          <a:prstGeom prst="rect">
            <a:avLst/>
          </a:prstGeom>
        </p:spPr>
        <p:txBody>
          <a:bodyPr vert="horz" wrap="square" lIns="0" tIns="23495" rIns="0" bIns="0" rtlCol="0">
            <a:noAutofit/>
          </a:bodyPr>
          <a:lstStyle/>
          <a:p>
            <a:pPr marL="355600" marR="5080" indent="-342900">
              <a:spcBef>
                <a:spcPts val="1200"/>
              </a:spcBef>
              <a:buFont typeface="Arial" panose="020B0604020202020204" pitchFamily="34" charset="0"/>
              <a:buChar char="•"/>
            </a:pPr>
            <a:r>
              <a:rPr b="1" i="1" dirty="0">
                <a:latin typeface="Times New Roman" panose="02020603050405020304" pitchFamily="18" charset="0"/>
                <a:ea typeface="Tahoma" panose="020B0604030504040204" pitchFamily="34" charset="0"/>
                <a:cs typeface="Times New Roman" panose="02020603050405020304" pitchFamily="18" charset="0"/>
              </a:rPr>
              <a:t>Regional </a:t>
            </a:r>
            <a:r>
              <a:rPr dirty="0">
                <a:latin typeface="Times New Roman" panose="02020603050405020304" pitchFamily="18" charset="0"/>
                <a:ea typeface="Tahoma" panose="020B0604030504040204" pitchFamily="34" charset="0"/>
                <a:cs typeface="Times New Roman" panose="02020603050405020304" pitchFamily="18" charset="0"/>
              </a:rPr>
              <a:t>– </a:t>
            </a:r>
            <a:r>
              <a:rPr spc="-5" dirty="0">
                <a:latin typeface="Times New Roman" panose="02020603050405020304" pitchFamily="18" charset="0"/>
                <a:ea typeface="Tahoma" panose="020B0604030504040204" pitchFamily="34" charset="0"/>
                <a:cs typeface="Times New Roman" panose="02020603050405020304" pitchFamily="18" charset="0"/>
              </a:rPr>
              <a:t>This approach draws </a:t>
            </a:r>
            <a:r>
              <a:rPr dirty="0">
                <a:latin typeface="Times New Roman" panose="02020603050405020304" pitchFamily="18" charset="0"/>
                <a:ea typeface="Tahoma" panose="020B0604030504040204" pitchFamily="34" charset="0"/>
                <a:cs typeface="Times New Roman" panose="02020603050405020304" pitchFamily="18" charset="0"/>
              </a:rPr>
              <a:t>influence </a:t>
            </a:r>
            <a:r>
              <a:rPr spc="-5" dirty="0">
                <a:latin typeface="Times New Roman" panose="02020603050405020304" pitchFamily="18" charset="0"/>
                <a:ea typeface="Tahoma" panose="020B0604030504040204" pitchFamily="34" charset="0"/>
                <a:cs typeface="Times New Roman" panose="02020603050405020304" pitchFamily="18" charset="0"/>
              </a:rPr>
              <a:t>from regional  bridge styles </a:t>
            </a:r>
            <a:r>
              <a:rPr dirty="0">
                <a:latin typeface="Times New Roman" panose="02020603050405020304" pitchFamily="18" charset="0"/>
                <a:ea typeface="Tahoma" panose="020B0604030504040204" pitchFamily="34" charset="0"/>
                <a:cs typeface="Times New Roman" panose="02020603050405020304" pitchFamily="18" charset="0"/>
              </a:rPr>
              <a:t>as </a:t>
            </a:r>
            <a:r>
              <a:rPr spc="-5" dirty="0">
                <a:latin typeface="Times New Roman" panose="02020603050405020304" pitchFamily="18" charset="0"/>
                <a:ea typeface="Tahoma" panose="020B0604030504040204" pitchFamily="34" charset="0"/>
                <a:cs typeface="Times New Roman" panose="02020603050405020304" pitchFamily="18" charset="0"/>
              </a:rPr>
              <a:t>well </a:t>
            </a:r>
            <a:r>
              <a:rPr dirty="0">
                <a:latin typeface="Times New Roman" panose="02020603050405020304" pitchFamily="18" charset="0"/>
                <a:ea typeface="Tahoma" panose="020B0604030504040204" pitchFamily="34" charset="0"/>
                <a:cs typeface="Times New Roman" panose="02020603050405020304" pitchFamily="18" charset="0"/>
              </a:rPr>
              <a:t>as </a:t>
            </a:r>
            <a:r>
              <a:rPr spc="-5" dirty="0">
                <a:latin typeface="Times New Roman" panose="02020603050405020304" pitchFamily="18" charset="0"/>
                <a:ea typeface="Tahoma" panose="020B0604030504040204" pitchFamily="34" charset="0"/>
                <a:cs typeface="Times New Roman" panose="02020603050405020304" pitchFamily="18" charset="0"/>
              </a:rPr>
              <a:t>from </a:t>
            </a:r>
            <a:r>
              <a:rPr dirty="0">
                <a:latin typeface="Times New Roman" panose="02020603050405020304" pitchFamily="18" charset="0"/>
                <a:ea typeface="Tahoma" panose="020B0604030504040204" pitchFamily="34" charset="0"/>
                <a:cs typeface="Times New Roman" panose="02020603050405020304" pitchFamily="18" charset="0"/>
              </a:rPr>
              <a:t>a </a:t>
            </a:r>
            <a:r>
              <a:rPr spc="-5" dirty="0">
                <a:latin typeface="Times New Roman" panose="02020603050405020304" pitchFamily="18" charset="0"/>
                <a:ea typeface="Tahoma" panose="020B0604030504040204" pitchFamily="34" charset="0"/>
                <a:cs typeface="Times New Roman" panose="02020603050405020304" pitchFamily="18" charset="0"/>
              </a:rPr>
              <a:t>desire </a:t>
            </a:r>
            <a:r>
              <a:rPr dirty="0">
                <a:latin typeface="Times New Roman" panose="02020603050405020304" pitchFamily="18" charset="0"/>
                <a:ea typeface="Tahoma" panose="020B0604030504040204" pitchFamily="34" charset="0"/>
                <a:cs typeface="Times New Roman" panose="02020603050405020304" pitchFamily="18" charset="0"/>
              </a:rPr>
              <a:t>to </a:t>
            </a:r>
            <a:r>
              <a:rPr spc="-5" dirty="0">
                <a:latin typeface="Times New Roman" panose="02020603050405020304" pitchFamily="18" charset="0"/>
                <a:ea typeface="Tahoma" panose="020B0604030504040204" pitchFamily="34" charset="0"/>
                <a:cs typeface="Times New Roman" panose="02020603050405020304" pitchFamily="18" charset="0"/>
              </a:rPr>
              <a:t>create </a:t>
            </a:r>
            <a:r>
              <a:rPr dirty="0">
                <a:latin typeface="Times New Roman" panose="02020603050405020304" pitchFamily="18" charset="0"/>
                <a:ea typeface="Tahoma" panose="020B0604030504040204" pitchFamily="34" charset="0"/>
                <a:cs typeface="Times New Roman" panose="02020603050405020304" pitchFamily="18" charset="0"/>
              </a:rPr>
              <a:t>a </a:t>
            </a:r>
            <a:r>
              <a:rPr spc="-5" dirty="0">
                <a:latin typeface="Times New Roman" panose="02020603050405020304" pitchFamily="18" charset="0"/>
                <a:ea typeface="Tahoma" panose="020B0604030504040204" pitchFamily="34" charset="0"/>
                <a:cs typeface="Times New Roman" panose="02020603050405020304" pitchFamily="18" charset="0"/>
              </a:rPr>
              <a:t>modern,  regional</a:t>
            </a:r>
            <a:r>
              <a:rPr dirty="0">
                <a:latin typeface="Times New Roman" panose="02020603050405020304" pitchFamily="18" charset="0"/>
                <a:ea typeface="Tahoma" panose="020B0604030504040204" pitchFamily="34" charset="0"/>
                <a:cs typeface="Times New Roman" panose="02020603050405020304" pitchFamily="18" charset="0"/>
              </a:rPr>
              <a:t> </a:t>
            </a:r>
            <a:r>
              <a:rPr spc="-5" dirty="0">
                <a:latin typeface="Times New Roman" panose="02020603050405020304" pitchFamily="18" charset="0"/>
                <a:ea typeface="Tahoma" panose="020B0604030504040204" pitchFamily="34" charset="0"/>
                <a:cs typeface="Times New Roman" panose="02020603050405020304" pitchFamily="18" charset="0"/>
              </a:rPr>
              <a:t>tradition.</a:t>
            </a:r>
            <a:endParaRPr lang="en-US" spc="-5" dirty="0">
              <a:latin typeface="Times New Roman" panose="02020603050405020304" pitchFamily="18" charset="0"/>
              <a:ea typeface="Tahoma" panose="020B0604030504040204" pitchFamily="34" charset="0"/>
              <a:cs typeface="Times New Roman" panose="02020603050405020304" pitchFamily="18" charset="0"/>
            </a:endParaRPr>
          </a:p>
          <a:p>
            <a:pPr marL="355600" marR="5080" indent="-342900">
              <a:spcBef>
                <a:spcPts val="1200"/>
              </a:spcBef>
              <a:buFont typeface="Arial" panose="020B0604020202020204" pitchFamily="34" charset="0"/>
              <a:buChar char="•"/>
            </a:pPr>
            <a:r>
              <a:rPr lang="en-US" b="1" i="1" spc="-5" dirty="0">
                <a:latin typeface="Times New Roman" panose="02020603050405020304" pitchFamily="18" charset="0"/>
                <a:ea typeface="Tahoma" panose="020B0604030504040204" pitchFamily="34" charset="0"/>
                <a:cs typeface="Times New Roman" panose="02020603050405020304" pitchFamily="18" charset="0"/>
              </a:rPr>
              <a:t>Replication </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spc="-5" dirty="0">
                <a:latin typeface="Times New Roman" panose="02020603050405020304" pitchFamily="18" charset="0"/>
                <a:ea typeface="Tahoma" panose="020B0604030504040204" pitchFamily="34" charset="0"/>
                <a:cs typeface="Times New Roman" panose="02020603050405020304" pitchFamily="18" charset="0"/>
              </a:rPr>
              <a:t>This approach </a:t>
            </a:r>
            <a:r>
              <a:rPr lang="en-US" dirty="0">
                <a:latin typeface="Times New Roman" panose="02020603050405020304" pitchFamily="18" charset="0"/>
                <a:ea typeface="Tahoma" panose="020B0604030504040204" pitchFamily="34" charset="0"/>
                <a:cs typeface="Times New Roman" panose="02020603050405020304" pitchFamily="18" charset="0"/>
              </a:rPr>
              <a:t>is </a:t>
            </a:r>
            <a:r>
              <a:rPr lang="en-US" spc="-5" dirty="0">
                <a:latin typeface="Times New Roman" panose="02020603050405020304" pitchFamily="18" charset="0"/>
                <a:ea typeface="Tahoma" panose="020B0604030504040204" pitchFamily="34" charset="0"/>
                <a:cs typeface="Times New Roman" panose="02020603050405020304" pitchFamily="18" charset="0"/>
              </a:rPr>
              <a:t>straightforward </a:t>
            </a:r>
            <a:r>
              <a:rPr lang="en-US" dirty="0">
                <a:latin typeface="Times New Roman" panose="02020603050405020304" pitchFamily="18" charset="0"/>
                <a:ea typeface="Tahoma" panose="020B0604030504040204" pitchFamily="34" charset="0"/>
                <a:cs typeface="Times New Roman" panose="02020603050405020304" pitchFamily="18" charset="0"/>
              </a:rPr>
              <a:t>in </a:t>
            </a:r>
            <a:r>
              <a:rPr lang="en-US" spc="-5" dirty="0">
                <a:latin typeface="Times New Roman" panose="02020603050405020304" pitchFamily="18" charset="0"/>
                <a:ea typeface="Tahoma" panose="020B0604030504040204" pitchFamily="34" charset="0"/>
                <a:cs typeface="Times New Roman" panose="02020603050405020304" pitchFamily="18" charset="0"/>
              </a:rPr>
              <a:t>its name;  replacing </a:t>
            </a:r>
            <a:r>
              <a:rPr lang="en-US" dirty="0">
                <a:latin typeface="Times New Roman" panose="02020603050405020304" pitchFamily="18" charset="0"/>
                <a:ea typeface="Tahoma" panose="020B0604030504040204" pitchFamily="34" charset="0"/>
                <a:cs typeface="Times New Roman" panose="02020603050405020304" pitchFamily="18" charset="0"/>
              </a:rPr>
              <a:t>a </a:t>
            </a:r>
            <a:r>
              <a:rPr lang="en-US" spc="-5" dirty="0">
                <a:latin typeface="Times New Roman" panose="02020603050405020304" pitchFamily="18" charset="0"/>
                <a:ea typeface="Tahoma" panose="020B0604030504040204" pitchFamily="34" charset="0"/>
                <a:cs typeface="Times New Roman" panose="02020603050405020304" pitchFamily="18" charset="0"/>
              </a:rPr>
              <a:t>bridge </a:t>
            </a:r>
            <a:r>
              <a:rPr lang="en-US" dirty="0">
                <a:latin typeface="Times New Roman" panose="02020603050405020304" pitchFamily="18" charset="0"/>
                <a:ea typeface="Tahoma" panose="020B0604030504040204" pitchFamily="34" charset="0"/>
                <a:cs typeface="Times New Roman" panose="02020603050405020304" pitchFamily="18" charset="0"/>
              </a:rPr>
              <a:t>with a </a:t>
            </a:r>
            <a:r>
              <a:rPr lang="en-US" spc="-5" dirty="0">
                <a:latin typeface="Times New Roman" panose="02020603050405020304" pitchFamily="18" charset="0"/>
                <a:ea typeface="Tahoma" panose="020B0604030504040204" pitchFamily="34" charset="0"/>
                <a:cs typeface="Times New Roman" panose="02020603050405020304" pitchFamily="18" charset="0"/>
              </a:rPr>
              <a:t>replica</a:t>
            </a:r>
            <a:r>
              <a:rPr lang="en-US" spc="-20" dirty="0">
                <a:latin typeface="Times New Roman" panose="02020603050405020304" pitchFamily="18" charset="0"/>
                <a:ea typeface="Tahoma" panose="020B0604030504040204" pitchFamily="34" charset="0"/>
                <a:cs typeface="Times New Roman" panose="02020603050405020304" pitchFamily="18" charset="0"/>
              </a:rPr>
              <a:t> </a:t>
            </a:r>
            <a:r>
              <a:rPr lang="en-US" spc="-5" dirty="0">
                <a:latin typeface="Times New Roman" panose="02020603050405020304" pitchFamily="18" charset="0"/>
                <a:ea typeface="Tahoma" panose="020B0604030504040204" pitchFamily="34" charset="0"/>
                <a:cs typeface="Times New Roman" panose="02020603050405020304" pitchFamily="18" charset="0"/>
              </a:rPr>
              <a:t>design.</a:t>
            </a:r>
          </a:p>
          <a:p>
            <a:pPr marL="355600" marR="5080" indent="-342900">
              <a:spcBef>
                <a:spcPts val="1200"/>
              </a:spcBef>
              <a:buFont typeface="Arial" panose="020B0604020202020204" pitchFamily="34" charset="0"/>
              <a:buChar char="•"/>
            </a:pPr>
            <a:r>
              <a:rPr lang="en-US" b="1" i="1" dirty="0">
                <a:latin typeface="Times New Roman" panose="02020603050405020304" pitchFamily="18" charset="0"/>
                <a:ea typeface="Tahoma" panose="020B0604030504040204" pitchFamily="34" charset="0"/>
                <a:cs typeface="Times New Roman" panose="02020603050405020304" pitchFamily="18" charset="0"/>
              </a:rPr>
              <a:t>Previous </a:t>
            </a:r>
            <a:r>
              <a:rPr lang="en-US" b="1" i="1" spc="-5" dirty="0">
                <a:latin typeface="Times New Roman" panose="02020603050405020304" pitchFamily="18" charset="0"/>
                <a:ea typeface="Tahoma" panose="020B0604030504040204" pitchFamily="34" charset="0"/>
                <a:cs typeface="Times New Roman" panose="02020603050405020304" pitchFamily="18" charset="0"/>
              </a:rPr>
              <a:t>Bridges </a:t>
            </a:r>
            <a:r>
              <a:rPr lang="en-US" dirty="0">
                <a:latin typeface="Times New Roman" panose="02020603050405020304" pitchFamily="18" charset="0"/>
                <a:ea typeface="Tahoma" panose="020B0604030504040204" pitchFamily="34" charset="0"/>
                <a:cs typeface="Times New Roman" panose="02020603050405020304" pitchFamily="18" charset="0"/>
              </a:rPr>
              <a:t>– This approach draws </a:t>
            </a:r>
            <a:r>
              <a:rPr lang="en-US" spc="-5" dirty="0">
                <a:latin typeface="Times New Roman" panose="02020603050405020304" pitchFamily="18" charset="0"/>
                <a:ea typeface="Tahoma" panose="020B0604030504040204" pitchFamily="34" charset="0"/>
                <a:cs typeface="Times New Roman" panose="02020603050405020304" pitchFamily="18" charset="0"/>
              </a:rPr>
              <a:t>design influence  </a:t>
            </a:r>
            <a:r>
              <a:rPr lang="en-US" dirty="0">
                <a:latin typeface="Times New Roman" panose="02020603050405020304" pitchFamily="18" charset="0"/>
                <a:ea typeface="Tahoma" panose="020B0604030504040204" pitchFamily="34" charset="0"/>
                <a:cs typeface="Times New Roman" panose="02020603050405020304" pitchFamily="18" charset="0"/>
              </a:rPr>
              <a:t>from previous </a:t>
            </a:r>
            <a:r>
              <a:rPr lang="en-US" spc="-5" dirty="0">
                <a:latin typeface="Times New Roman" panose="02020603050405020304" pitchFamily="18" charset="0"/>
                <a:ea typeface="Tahoma" panose="020B0604030504040204" pitchFamily="34" charset="0"/>
                <a:cs typeface="Times New Roman" panose="02020603050405020304" pitchFamily="18" charset="0"/>
              </a:rPr>
              <a:t>iterations of </a:t>
            </a:r>
            <a:r>
              <a:rPr lang="en-US" dirty="0">
                <a:latin typeface="Times New Roman" panose="02020603050405020304" pitchFamily="18" charset="0"/>
                <a:ea typeface="Tahoma" panose="020B0604030504040204" pitchFamily="34" charset="0"/>
                <a:cs typeface="Times New Roman" panose="02020603050405020304" pitchFamily="18" charset="0"/>
              </a:rPr>
              <a:t>the </a:t>
            </a:r>
            <a:r>
              <a:rPr lang="en-US" spc="-5" dirty="0">
                <a:latin typeface="Times New Roman" panose="02020603050405020304" pitchFamily="18" charset="0"/>
                <a:ea typeface="Tahoma" panose="020B0604030504040204" pitchFamily="34" charset="0"/>
                <a:cs typeface="Times New Roman" panose="02020603050405020304" pitchFamily="18" charset="0"/>
              </a:rPr>
              <a:t>existing</a:t>
            </a:r>
            <a:r>
              <a:rPr lang="en-US" spc="-50" dirty="0">
                <a:latin typeface="Times New Roman" panose="02020603050405020304" pitchFamily="18" charset="0"/>
                <a:ea typeface="Tahoma" panose="020B0604030504040204" pitchFamily="34" charset="0"/>
                <a:cs typeface="Times New Roman" panose="02020603050405020304" pitchFamily="18" charset="0"/>
              </a:rPr>
              <a:t> </a:t>
            </a:r>
            <a:r>
              <a:rPr lang="en-US" dirty="0">
                <a:latin typeface="Times New Roman" panose="02020603050405020304" pitchFamily="18" charset="0"/>
                <a:ea typeface="Tahoma" panose="020B0604030504040204" pitchFamily="34" charset="0"/>
                <a:cs typeface="Times New Roman" panose="02020603050405020304" pitchFamily="18" charset="0"/>
              </a:rPr>
              <a:t>bridge.</a:t>
            </a:r>
          </a:p>
          <a:p>
            <a:pPr marL="355600" marR="5080" indent="-342900">
              <a:spcBef>
                <a:spcPts val="1200"/>
              </a:spcBef>
              <a:buFont typeface="Arial" panose="020B0604020202020204" pitchFamily="34" charset="0"/>
              <a:buChar char="•"/>
            </a:pPr>
            <a:r>
              <a:rPr lang="en-US" b="1" i="1" spc="-5" dirty="0">
                <a:latin typeface="Times New Roman" panose="02020603050405020304" pitchFamily="18" charset="0"/>
                <a:ea typeface="Tahoma" panose="020B0604030504040204" pitchFamily="34" charset="0"/>
                <a:cs typeface="Times New Roman" panose="02020603050405020304" pitchFamily="18" charset="0"/>
              </a:rPr>
              <a:t>Stakeholder-Driven </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spc="-5" dirty="0">
                <a:latin typeface="Times New Roman" panose="02020603050405020304" pitchFamily="18" charset="0"/>
                <a:ea typeface="Tahoma" panose="020B0604030504040204" pitchFamily="34" charset="0"/>
                <a:cs typeface="Times New Roman" panose="02020603050405020304" pitchFamily="18" charset="0"/>
              </a:rPr>
              <a:t>This approach </a:t>
            </a:r>
            <a:r>
              <a:rPr lang="en-US" dirty="0">
                <a:latin typeface="Times New Roman" panose="02020603050405020304" pitchFamily="18" charset="0"/>
                <a:ea typeface="Tahoma" panose="020B0604030504040204" pitchFamily="34" charset="0"/>
                <a:cs typeface="Times New Roman" panose="02020603050405020304" pitchFamily="18" charset="0"/>
              </a:rPr>
              <a:t>is </a:t>
            </a:r>
            <a:r>
              <a:rPr lang="en-US" spc="-5" dirty="0">
                <a:latin typeface="Times New Roman" panose="02020603050405020304" pitchFamily="18" charset="0"/>
                <a:ea typeface="Tahoma" panose="020B0604030504040204" pitchFamily="34" charset="0"/>
                <a:cs typeface="Times New Roman" panose="02020603050405020304" pitchFamily="18" charset="0"/>
              </a:rPr>
              <a:t>centered </a:t>
            </a:r>
            <a:r>
              <a:rPr lang="en-US" dirty="0">
                <a:latin typeface="Times New Roman" panose="02020603050405020304" pitchFamily="18" charset="0"/>
                <a:ea typeface="Tahoma" panose="020B0604030504040204" pitchFamily="34" charset="0"/>
                <a:cs typeface="Times New Roman" panose="02020603050405020304" pitchFamily="18" charset="0"/>
              </a:rPr>
              <a:t>on </a:t>
            </a:r>
            <a:r>
              <a:rPr lang="en-US" spc="-5" dirty="0">
                <a:latin typeface="Times New Roman" panose="02020603050405020304" pitchFamily="18" charset="0"/>
                <a:ea typeface="Tahoma" panose="020B0604030504040204" pitchFamily="34" charset="0"/>
                <a:cs typeface="Times New Roman" panose="02020603050405020304" pitchFamily="18" charset="0"/>
              </a:rPr>
              <a:t>the  </a:t>
            </a:r>
            <a:r>
              <a:rPr lang="en-US" dirty="0">
                <a:latin typeface="Times New Roman" panose="02020603050405020304" pitchFamily="18" charset="0"/>
                <a:ea typeface="Tahoma" panose="020B0604030504040204" pitchFamily="34" charset="0"/>
                <a:cs typeface="Times New Roman" panose="02020603050405020304" pitchFamily="18" charset="0"/>
              </a:rPr>
              <a:t>public </a:t>
            </a:r>
            <a:r>
              <a:rPr lang="en-US" spc="-5" dirty="0">
                <a:latin typeface="Times New Roman" panose="02020603050405020304" pitchFamily="18" charset="0"/>
                <a:ea typeface="Tahoma" panose="020B0604030504040204" pitchFamily="34" charset="0"/>
                <a:cs typeface="Times New Roman" panose="02020603050405020304" pitchFamily="18" charset="0"/>
              </a:rPr>
              <a:t>involvement process </a:t>
            </a:r>
            <a:r>
              <a:rPr lang="en-US" dirty="0">
                <a:latin typeface="Times New Roman" panose="02020603050405020304" pitchFamily="18" charset="0"/>
                <a:ea typeface="Tahoma" panose="020B0604030504040204" pitchFamily="34" charset="0"/>
                <a:cs typeface="Times New Roman" panose="02020603050405020304" pitchFamily="18" charset="0"/>
              </a:rPr>
              <a:t>and </a:t>
            </a:r>
            <a:r>
              <a:rPr lang="en-US" spc="-5" dirty="0">
                <a:latin typeface="Times New Roman" panose="02020603050405020304" pitchFamily="18" charset="0"/>
                <a:ea typeface="Tahoma" panose="020B0604030504040204" pitchFamily="34" charset="0"/>
                <a:cs typeface="Times New Roman" panose="02020603050405020304" pitchFamily="18" charset="0"/>
              </a:rPr>
              <a:t>uses stakeholder input as </a:t>
            </a:r>
            <a:r>
              <a:rPr lang="en-US" dirty="0">
                <a:latin typeface="Times New Roman" panose="02020603050405020304" pitchFamily="18" charset="0"/>
                <a:ea typeface="Tahoma" panose="020B0604030504040204" pitchFamily="34" charset="0"/>
                <a:cs typeface="Times New Roman" panose="02020603050405020304" pitchFamily="18" charset="0"/>
              </a:rPr>
              <a:t>a  </a:t>
            </a:r>
            <a:r>
              <a:rPr lang="en-US" spc="-5" dirty="0">
                <a:latin typeface="Times New Roman" panose="02020603050405020304" pitchFamily="18" charset="0"/>
                <a:ea typeface="Tahoma" panose="020B0604030504040204" pitchFamily="34" charset="0"/>
                <a:cs typeface="Times New Roman" panose="02020603050405020304" pitchFamily="18" charset="0"/>
              </a:rPr>
              <a:t>driving factor </a:t>
            </a:r>
            <a:r>
              <a:rPr lang="en-US" dirty="0">
                <a:latin typeface="Times New Roman" panose="02020603050405020304" pitchFamily="18" charset="0"/>
                <a:ea typeface="Tahoma" panose="020B0604030504040204" pitchFamily="34" charset="0"/>
                <a:cs typeface="Times New Roman" panose="02020603050405020304" pitchFamily="18" charset="0"/>
              </a:rPr>
              <a:t>in </a:t>
            </a:r>
            <a:r>
              <a:rPr lang="en-US" spc="-5" dirty="0">
                <a:latin typeface="Times New Roman" panose="02020603050405020304" pitchFamily="18" charset="0"/>
                <a:ea typeface="Tahoma" panose="020B0604030504040204" pitchFamily="34" charset="0"/>
                <a:cs typeface="Times New Roman" panose="02020603050405020304" pitchFamily="18" charset="0"/>
              </a:rPr>
              <a:t>proposed design</a:t>
            </a:r>
            <a:r>
              <a:rPr lang="en-US" spc="-30" dirty="0">
                <a:latin typeface="Times New Roman" panose="02020603050405020304" pitchFamily="18" charset="0"/>
                <a:ea typeface="Tahoma" panose="020B0604030504040204" pitchFamily="34" charset="0"/>
                <a:cs typeface="Times New Roman" panose="02020603050405020304" pitchFamily="18" charset="0"/>
              </a:rPr>
              <a:t> </a:t>
            </a:r>
            <a:r>
              <a:rPr lang="en-US" spc="-5" dirty="0">
                <a:latin typeface="Times New Roman" panose="02020603050405020304" pitchFamily="18" charset="0"/>
                <a:ea typeface="Tahoma" panose="020B0604030504040204" pitchFamily="34" charset="0"/>
                <a:cs typeface="Times New Roman" panose="02020603050405020304" pitchFamily="18" charset="0"/>
              </a:rPr>
              <a:t>elements.</a:t>
            </a:r>
          </a:p>
          <a:p>
            <a:pPr marL="355600" marR="5080" indent="-342900">
              <a:spcBef>
                <a:spcPts val="1200"/>
              </a:spcBef>
              <a:buFont typeface="Arial" panose="020B0604020202020204" pitchFamily="34" charset="0"/>
              <a:buChar char="•"/>
            </a:pPr>
            <a:r>
              <a:rPr lang="en-US" b="1" i="1" spc="-5" dirty="0">
                <a:latin typeface="Times New Roman" panose="02020603050405020304" pitchFamily="18" charset="0"/>
                <a:ea typeface="Tahoma" panose="020B0604030504040204" pitchFamily="34" charset="0"/>
                <a:cs typeface="Times New Roman" panose="02020603050405020304" pitchFamily="18" charset="0"/>
              </a:rPr>
              <a:t>Design/Safety Driven </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spc="-5" dirty="0">
                <a:latin typeface="Times New Roman" panose="02020603050405020304" pitchFamily="18" charset="0"/>
                <a:ea typeface="Tahoma" panose="020B0604030504040204" pitchFamily="34" charset="0"/>
                <a:cs typeface="Times New Roman" panose="02020603050405020304" pitchFamily="18" charset="0"/>
              </a:rPr>
              <a:t>This approach stems </a:t>
            </a:r>
            <a:r>
              <a:rPr lang="en-US" dirty="0">
                <a:latin typeface="Times New Roman" panose="02020603050405020304" pitchFamily="18" charset="0"/>
                <a:ea typeface="Tahoma" panose="020B0604030504040204" pitchFamily="34" charset="0"/>
                <a:cs typeface="Times New Roman" panose="02020603050405020304" pitchFamily="18" charset="0"/>
              </a:rPr>
              <a:t>from the  </a:t>
            </a:r>
            <a:r>
              <a:rPr lang="en-US" spc="-5" dirty="0">
                <a:latin typeface="Times New Roman" panose="02020603050405020304" pitchFamily="18" charset="0"/>
                <a:ea typeface="Tahoma" panose="020B0604030504040204" pitchFamily="34" charset="0"/>
                <a:cs typeface="Times New Roman" panose="02020603050405020304" pitchFamily="18" charset="0"/>
              </a:rPr>
              <a:t>necessity </a:t>
            </a:r>
            <a:r>
              <a:rPr lang="en-US" dirty="0">
                <a:latin typeface="Times New Roman" panose="02020603050405020304" pitchFamily="18" charset="0"/>
                <a:ea typeface="Tahoma" panose="020B0604030504040204" pitchFamily="34" charset="0"/>
                <a:cs typeface="Times New Roman" panose="02020603050405020304" pitchFamily="18" charset="0"/>
              </a:rPr>
              <a:t>of a </a:t>
            </a:r>
            <a:r>
              <a:rPr lang="en-US" spc="-5" dirty="0">
                <a:latin typeface="Times New Roman" panose="02020603050405020304" pitchFamily="18" charset="0"/>
                <a:ea typeface="Tahoma" panose="020B0604030504040204" pitchFamily="34" charset="0"/>
                <a:cs typeface="Times New Roman" panose="02020603050405020304" pitchFamily="18" charset="0"/>
              </a:rPr>
              <a:t>replacement design </a:t>
            </a:r>
            <a:r>
              <a:rPr lang="en-US" dirty="0">
                <a:latin typeface="Times New Roman" panose="02020603050405020304" pitchFamily="18" charset="0"/>
                <a:ea typeface="Tahoma" panose="020B0604030504040204" pitchFamily="34" charset="0"/>
                <a:cs typeface="Times New Roman" panose="02020603050405020304" pitchFamily="18" charset="0"/>
              </a:rPr>
              <a:t>to address </a:t>
            </a:r>
            <a:r>
              <a:rPr lang="en-US" spc="-5" dirty="0">
                <a:latin typeface="Times New Roman" panose="02020603050405020304" pitchFamily="18" charset="0"/>
                <a:ea typeface="Tahoma" panose="020B0604030504040204" pitchFamily="34" charset="0"/>
                <a:cs typeface="Times New Roman" panose="02020603050405020304" pitchFamily="18" charset="0"/>
              </a:rPr>
              <a:t>design </a:t>
            </a:r>
            <a:r>
              <a:rPr lang="en-US" dirty="0">
                <a:latin typeface="Times New Roman" panose="02020603050405020304" pitchFamily="18" charset="0"/>
                <a:ea typeface="Tahoma" panose="020B0604030504040204" pitchFamily="34" charset="0"/>
                <a:cs typeface="Times New Roman" panose="02020603050405020304" pitchFamily="18" charset="0"/>
              </a:rPr>
              <a:t>and  </a:t>
            </a:r>
            <a:r>
              <a:rPr lang="en-US" spc="-5" dirty="0">
                <a:latin typeface="Times New Roman" panose="02020603050405020304" pitchFamily="18" charset="0"/>
                <a:ea typeface="Tahoma" panose="020B0604030504040204" pitchFamily="34" charset="0"/>
                <a:cs typeface="Times New Roman" panose="02020603050405020304" pitchFamily="18" charset="0"/>
              </a:rPr>
              <a:t>safety issues </a:t>
            </a:r>
            <a:r>
              <a:rPr lang="en-US" spc="-10" dirty="0">
                <a:latin typeface="Times New Roman" panose="02020603050405020304" pitchFamily="18" charset="0"/>
                <a:ea typeface="Tahoma" panose="020B0604030504040204" pitchFamily="34" charset="0"/>
                <a:cs typeface="Times New Roman" panose="02020603050405020304" pitchFamily="18" charset="0"/>
              </a:rPr>
              <a:t>of </a:t>
            </a:r>
            <a:r>
              <a:rPr lang="en-US" spc="-5" dirty="0">
                <a:latin typeface="Times New Roman" panose="02020603050405020304" pitchFamily="18" charset="0"/>
                <a:ea typeface="Tahoma" panose="020B0604030504040204" pitchFamily="34" charset="0"/>
                <a:cs typeface="Times New Roman" panose="02020603050405020304" pitchFamily="18" charset="0"/>
              </a:rPr>
              <a:t>the existing bridge.</a:t>
            </a:r>
            <a:endParaRPr lang="en-US" dirty="0">
              <a:latin typeface="Times New Roman" panose="02020603050405020304" pitchFamily="18" charset="0"/>
              <a:ea typeface="Tahoma" panose="020B0604030504040204" pitchFamily="34" charset="0"/>
              <a:cs typeface="Times New Roman" panose="02020603050405020304" pitchFamily="18" charset="0"/>
            </a:endParaRPr>
          </a:p>
          <a:p>
            <a:pPr marL="12700" marR="5080">
              <a:lnSpc>
                <a:spcPts val="1270"/>
              </a:lnSpc>
              <a:spcBef>
                <a:spcPts val="185"/>
              </a:spcBef>
            </a:pPr>
            <a:endParaRPr sz="1050" dirty="0">
              <a:latin typeface="Times New Roman"/>
              <a:cs typeface="Times New Roman"/>
            </a:endParaRPr>
          </a:p>
        </p:txBody>
      </p:sp>
      <p:sp>
        <p:nvSpPr>
          <p:cNvPr id="11" name="object 7">
            <a:extLst>
              <a:ext uri="{FF2B5EF4-FFF2-40B4-BE49-F238E27FC236}">
                <a16:creationId xmlns:a16="http://schemas.microsoft.com/office/drawing/2014/main" id="{0265EC91-4733-496A-895D-B966601FF3B1}"/>
              </a:ext>
            </a:extLst>
          </p:cNvPr>
          <p:cNvSpPr txBox="1"/>
          <p:nvPr/>
        </p:nvSpPr>
        <p:spPr>
          <a:xfrm>
            <a:off x="838200" y="914400"/>
            <a:ext cx="7351486" cy="381000"/>
          </a:xfrm>
          <a:prstGeom prst="rect">
            <a:avLst/>
          </a:prstGeom>
        </p:spPr>
        <p:txBody>
          <a:bodyPr vert="horz" wrap="square" lIns="0" tIns="0" rIns="0" bIns="0" rtlCol="0" anchor="ctr">
            <a:noAutofit/>
          </a:bodyPr>
          <a:lstStyle/>
          <a:p>
            <a:pPr marL="12700">
              <a:lnSpc>
                <a:spcPct val="100000"/>
              </a:lnSpc>
              <a:spcBef>
                <a:spcPts val="865"/>
              </a:spcBef>
            </a:pPr>
            <a:r>
              <a:rPr lang="en-US" sz="2000" spc="-10" dirty="0">
                <a:solidFill>
                  <a:srgbClr val="38445E"/>
                </a:solidFill>
                <a:latin typeface="Tahoma"/>
                <a:cs typeface="Tahoma"/>
              </a:rPr>
              <a:t>Approaches to Context Sensitive Design/Solutions</a:t>
            </a:r>
            <a:endParaRPr lang="en-US" sz="2000" dirty="0">
              <a:latin typeface="Tahoma"/>
              <a:cs typeface="Tahoma"/>
            </a:endParaRPr>
          </a:p>
        </p:txBody>
      </p:sp>
      <p:grpSp>
        <p:nvGrpSpPr>
          <p:cNvPr id="23" name="Group 22">
            <a:extLst>
              <a:ext uri="{FF2B5EF4-FFF2-40B4-BE49-F238E27FC236}">
                <a16:creationId xmlns:a16="http://schemas.microsoft.com/office/drawing/2014/main" id="{7528B0E8-9288-4084-BFF3-2E4EDE26A249}"/>
              </a:ext>
            </a:extLst>
          </p:cNvPr>
          <p:cNvGrpSpPr/>
          <p:nvPr/>
        </p:nvGrpSpPr>
        <p:grpSpPr>
          <a:xfrm>
            <a:off x="892238" y="7467600"/>
            <a:ext cx="8273923" cy="223405"/>
            <a:chOff x="896111" y="7106107"/>
            <a:chExt cx="8273923" cy="223405"/>
          </a:xfrm>
        </p:grpSpPr>
        <p:grpSp>
          <p:nvGrpSpPr>
            <p:cNvPr id="24" name="Group 23">
              <a:extLst>
                <a:ext uri="{FF2B5EF4-FFF2-40B4-BE49-F238E27FC236}">
                  <a16:creationId xmlns:a16="http://schemas.microsoft.com/office/drawing/2014/main" id="{D4EB8807-F53C-40F0-AB37-0BA8E864CC08}"/>
                </a:ext>
              </a:extLst>
            </p:cNvPr>
            <p:cNvGrpSpPr/>
            <p:nvPr/>
          </p:nvGrpSpPr>
          <p:grpSpPr>
            <a:xfrm>
              <a:off x="901700" y="7111072"/>
              <a:ext cx="8268334" cy="218440"/>
              <a:chOff x="901700" y="7111072"/>
              <a:chExt cx="8268334" cy="218440"/>
            </a:xfrm>
          </p:grpSpPr>
          <p:sp>
            <p:nvSpPr>
              <p:cNvPr id="26" name="object 2">
                <a:extLst>
                  <a:ext uri="{FF2B5EF4-FFF2-40B4-BE49-F238E27FC236}">
                    <a16:creationId xmlns:a16="http://schemas.microsoft.com/office/drawing/2014/main" id="{6B4C185A-0D09-4DB5-836E-C50DBBD9F81B}"/>
                  </a:ext>
                </a:extLst>
              </p:cNvPr>
              <p:cNvSpPr txBox="1"/>
              <p:nvPr/>
            </p:nvSpPr>
            <p:spPr>
              <a:xfrm>
                <a:off x="901700" y="7111072"/>
                <a:ext cx="247650" cy="207108"/>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1</a:t>
                </a:r>
                <a:r>
                  <a:rPr sz="1250" i="1" spc="-25" dirty="0">
                    <a:latin typeface="Tahoma"/>
                    <a:cs typeface="Tahoma"/>
                  </a:rPr>
                  <a:t>-</a:t>
                </a:r>
                <a:r>
                  <a:rPr lang="en-US" sz="1250" i="1" spc="-30" dirty="0">
                    <a:latin typeface="Tahoma"/>
                    <a:cs typeface="Tahoma"/>
                  </a:rPr>
                  <a:t>4</a:t>
                </a:r>
                <a:endParaRPr sz="1250" dirty="0">
                  <a:latin typeface="Tahoma"/>
                  <a:cs typeface="Tahoma"/>
                </a:endParaRPr>
              </a:p>
            </p:txBody>
          </p:sp>
          <p:sp>
            <p:nvSpPr>
              <p:cNvPr id="27" name="object 3">
                <a:extLst>
                  <a:ext uri="{FF2B5EF4-FFF2-40B4-BE49-F238E27FC236}">
                    <a16:creationId xmlns:a16="http://schemas.microsoft.com/office/drawing/2014/main" id="{9991B3A0-88DF-4869-8BDD-208E9DB3E787}"/>
                  </a:ext>
                </a:extLst>
              </p:cNvPr>
              <p:cNvSpPr txBox="1"/>
              <p:nvPr/>
            </p:nvSpPr>
            <p:spPr>
              <a:xfrm>
                <a:off x="7509509" y="7111072"/>
                <a:ext cx="1660525" cy="218440"/>
              </a:xfrm>
              <a:prstGeom prst="rect">
                <a:avLst/>
              </a:prstGeom>
            </p:spPr>
            <p:txBody>
              <a:bodyPr vert="horz" wrap="square" lIns="0" tIns="14605" rIns="0" bIns="0" rtlCol="0">
                <a:spAutoFit/>
              </a:bodyPr>
              <a:lstStyle/>
              <a:p>
                <a:pPr marL="12700">
                  <a:lnSpc>
                    <a:spcPct val="100000"/>
                  </a:lnSpc>
                  <a:spcBef>
                    <a:spcPts val="115"/>
                  </a:spcBef>
                </a:pPr>
                <a:r>
                  <a:rPr sz="1250" i="1" spc="-30" dirty="0">
                    <a:latin typeface="Tahoma"/>
                    <a:cs typeface="Tahoma"/>
                  </a:rPr>
                  <a:t>Chapter 1 </a:t>
                </a:r>
                <a:r>
                  <a:rPr sz="1250" i="1" spc="-20" dirty="0">
                    <a:latin typeface="Tahoma"/>
                    <a:cs typeface="Tahoma"/>
                  </a:rPr>
                  <a:t>\</a:t>
                </a:r>
                <a:r>
                  <a:rPr sz="1250" i="1" spc="-60" dirty="0">
                    <a:latin typeface="Tahoma"/>
                    <a:cs typeface="Tahoma"/>
                  </a:rPr>
                  <a:t> </a:t>
                </a:r>
                <a:r>
                  <a:rPr sz="1250" i="1" spc="-25" dirty="0">
                    <a:latin typeface="Tahoma"/>
                    <a:cs typeface="Tahoma"/>
                  </a:rPr>
                  <a:t>Introduction</a:t>
                </a:r>
                <a:endParaRPr sz="1250">
                  <a:latin typeface="Tahoma"/>
                  <a:cs typeface="Tahoma"/>
                </a:endParaRPr>
              </a:p>
            </p:txBody>
          </p:sp>
        </p:grpSp>
        <p:sp>
          <p:nvSpPr>
            <p:cNvPr id="25" name="object 4">
              <a:extLst>
                <a:ext uri="{FF2B5EF4-FFF2-40B4-BE49-F238E27FC236}">
                  <a16:creationId xmlns:a16="http://schemas.microsoft.com/office/drawing/2014/main" id="{E4BD0DCD-C010-4663-9373-A1584427219E}"/>
                </a:ext>
              </a:extLst>
            </p:cNvPr>
            <p:cNvSpPr/>
            <p:nvPr/>
          </p:nvSpPr>
          <p:spPr>
            <a:xfrm>
              <a:off x="896111" y="7106107"/>
              <a:ext cx="8267700" cy="0"/>
            </a:xfrm>
            <a:custGeom>
              <a:avLst/>
              <a:gdLst/>
              <a:ahLst/>
              <a:cxnLst/>
              <a:rect l="l" t="t" r="r" b="b"/>
              <a:pathLst>
                <a:path w="8267700">
                  <a:moveTo>
                    <a:pt x="0" y="0"/>
                  </a:moveTo>
                  <a:lnTo>
                    <a:pt x="8267446" y="0"/>
                  </a:lnTo>
                </a:path>
              </a:pathLst>
            </a:custGeom>
            <a:ln w="27431">
              <a:solidFill>
                <a:srgbClr val="000000"/>
              </a:solidFill>
            </a:ln>
          </p:spPr>
          <p:txBody>
            <a:bodyPr wrap="square" lIns="0" tIns="0" rIns="0" bIns="0" rtlCol="0"/>
            <a:lstStyle/>
            <a:p>
              <a:endParaRPr/>
            </a:p>
          </p:txBody>
        </p:sp>
      </p:grpSp>
      <p:sp>
        <p:nvSpPr>
          <p:cNvPr id="2" name="Rectangle 1">
            <a:extLst>
              <a:ext uri="{FF2B5EF4-FFF2-40B4-BE49-F238E27FC236}">
                <a16:creationId xmlns:a16="http://schemas.microsoft.com/office/drawing/2014/main" id="{36AE5267-8056-4850-AEED-40F271BD284C}"/>
              </a:ext>
            </a:extLst>
          </p:cNvPr>
          <p:cNvSpPr/>
          <p:nvPr/>
        </p:nvSpPr>
        <p:spPr>
          <a:xfrm>
            <a:off x="818147" y="1676402"/>
            <a:ext cx="8390022" cy="1219198"/>
          </a:xfrm>
          <a:prstGeom prst="rect">
            <a:avLst/>
          </a:prstGeom>
        </p:spPr>
        <p:txBody>
          <a:bodyPr wrap="square">
            <a:noAutofit/>
          </a:bodyPr>
          <a:lstStyle/>
          <a:p>
            <a:pPr marL="12700" marR="5080" algn="just">
              <a:lnSpc>
                <a:spcPct val="96000"/>
              </a:lnSpc>
              <a:spcBef>
                <a:spcPts val="1200"/>
              </a:spcBef>
            </a:pPr>
            <a:r>
              <a:rPr lang="en-US" sz="2000" spc="-5" dirty="0">
                <a:latin typeface="Times New Roman"/>
                <a:cs typeface="Times New Roman"/>
              </a:rPr>
              <a:t>Research conducted </a:t>
            </a:r>
            <a:r>
              <a:rPr lang="en-US" sz="2000" dirty="0">
                <a:latin typeface="Times New Roman"/>
                <a:cs typeface="Times New Roman"/>
              </a:rPr>
              <a:t>as </a:t>
            </a:r>
            <a:r>
              <a:rPr lang="en-US" sz="2000" spc="-5" dirty="0">
                <a:latin typeface="Times New Roman"/>
                <a:cs typeface="Times New Roman"/>
              </a:rPr>
              <a:t>part </a:t>
            </a:r>
            <a:r>
              <a:rPr lang="en-US" sz="2000" spc="-10" dirty="0">
                <a:latin typeface="Times New Roman"/>
                <a:cs typeface="Times New Roman"/>
              </a:rPr>
              <a:t>of </a:t>
            </a:r>
            <a:r>
              <a:rPr lang="en-US" sz="2000" spc="-5" dirty="0">
                <a:latin typeface="Times New Roman"/>
                <a:cs typeface="Times New Roman"/>
              </a:rPr>
              <a:t>NCHRP </a:t>
            </a:r>
            <a:r>
              <a:rPr lang="en-US" sz="2000" dirty="0">
                <a:latin typeface="Times New Roman"/>
                <a:cs typeface="Times New Roman"/>
              </a:rPr>
              <a:t>25-25, Task </a:t>
            </a:r>
            <a:r>
              <a:rPr lang="en-US" sz="2000" spc="-5" dirty="0">
                <a:latin typeface="Times New Roman"/>
                <a:cs typeface="Times New Roman"/>
              </a:rPr>
              <a:t>118, revealed five  general </a:t>
            </a:r>
            <a:r>
              <a:rPr lang="en-US" sz="2000" spc="-5" dirty="0">
                <a:latin typeface="Times New Roman" panose="02020603050405020304" pitchFamily="18" charset="0"/>
                <a:ea typeface="Tahoma" panose="020B0604030504040204" pitchFamily="34" charset="0"/>
                <a:cs typeface="Times New Roman" panose="02020603050405020304" pitchFamily="18" charset="0"/>
              </a:rPr>
              <a:t>approaches </a:t>
            </a:r>
            <a:r>
              <a:rPr lang="en-US" sz="2000" dirty="0">
                <a:latin typeface="Times New Roman" panose="02020603050405020304" pitchFamily="18" charset="0"/>
                <a:ea typeface="Tahoma" panose="020B0604030504040204" pitchFamily="34" charset="0"/>
                <a:cs typeface="Times New Roman" panose="02020603050405020304" pitchFamily="18" charset="0"/>
              </a:rPr>
              <a:t>to Context-Sensitive Design/Solutions (</a:t>
            </a:r>
            <a:r>
              <a:rPr lang="en-US" sz="2000" spc="-5" dirty="0">
                <a:latin typeface="Times New Roman" panose="02020603050405020304" pitchFamily="18" charset="0"/>
                <a:ea typeface="Tahoma" panose="020B0604030504040204" pitchFamily="34" charset="0"/>
                <a:cs typeface="Times New Roman" panose="02020603050405020304" pitchFamily="18" charset="0"/>
              </a:rPr>
              <a:t>CSD/S)</a:t>
            </a:r>
            <a:r>
              <a:rPr lang="en-US" sz="2000" spc="-5" dirty="0">
                <a:latin typeface="Times New Roman" panose="02020603050405020304" pitchFamily="18" charset="0"/>
                <a:cs typeface="Times New Roman" panose="02020603050405020304" pitchFamily="18" charset="0"/>
              </a:rPr>
              <a:t> </a:t>
            </a:r>
            <a:r>
              <a:rPr lang="en-US" sz="2000" spc="-5" dirty="0">
                <a:latin typeface="Times New Roman"/>
                <a:cs typeface="Times New Roman"/>
              </a:rPr>
              <a:t>for replacement bridges in </a:t>
            </a:r>
            <a:r>
              <a:rPr lang="en-US" sz="2000" dirty="0">
                <a:latin typeface="Times New Roman"/>
                <a:cs typeface="Times New Roman"/>
              </a:rPr>
              <a:t>or </a:t>
            </a:r>
            <a:r>
              <a:rPr lang="en-US" sz="2000" spc="-5" dirty="0">
                <a:latin typeface="Times New Roman"/>
                <a:cs typeface="Times New Roman"/>
              </a:rPr>
              <a:t>adjacent to rural  historic districts. Although each  bridge replacement </a:t>
            </a:r>
            <a:r>
              <a:rPr lang="en-US" sz="2000" dirty="0">
                <a:latin typeface="Times New Roman"/>
                <a:cs typeface="Times New Roman"/>
              </a:rPr>
              <a:t>is unique, </a:t>
            </a:r>
            <a:r>
              <a:rPr lang="en-US" sz="2000" spc="-5" dirty="0">
                <a:latin typeface="Times New Roman"/>
                <a:cs typeface="Times New Roman"/>
              </a:rPr>
              <a:t>most projects will follow one </a:t>
            </a:r>
            <a:r>
              <a:rPr lang="en-US" sz="2000" spc="-10" dirty="0">
                <a:latin typeface="Times New Roman"/>
                <a:cs typeface="Times New Roman"/>
              </a:rPr>
              <a:t>of </a:t>
            </a:r>
            <a:r>
              <a:rPr lang="en-US" sz="2000" spc="-5" dirty="0">
                <a:latin typeface="Times New Roman"/>
                <a:cs typeface="Times New Roman"/>
              </a:rPr>
              <a:t>these approaches:</a:t>
            </a:r>
          </a:p>
          <a:p>
            <a:pPr marL="12700" marR="5080" algn="just">
              <a:lnSpc>
                <a:spcPct val="96000"/>
              </a:lnSpc>
              <a:spcBef>
                <a:spcPts val="1200"/>
              </a:spcBef>
            </a:pPr>
            <a:endParaRPr lang="en-US" sz="2000" spc="-5" dirty="0">
              <a:latin typeface="Times New Roman" panose="02020603050405020304" pitchFamily="18" charset="0"/>
              <a:cs typeface="Times New Roman" panose="02020603050405020304" pitchFamily="18" charset="0"/>
            </a:endParaRPr>
          </a:p>
        </p:txBody>
      </p:sp>
      <p:graphicFrame>
        <p:nvGraphicFramePr>
          <p:cNvPr id="12" name="Table 11">
            <a:extLst>
              <a:ext uri="{FF2B5EF4-FFF2-40B4-BE49-F238E27FC236}">
                <a16:creationId xmlns:a16="http://schemas.microsoft.com/office/drawing/2014/main" id="{123B599C-1B96-49BC-83DA-16BAFD995704}"/>
              </a:ext>
            </a:extLst>
          </p:cNvPr>
          <p:cNvGraphicFramePr>
            <a:graphicFrameLocks noGrp="1"/>
          </p:cNvGraphicFramePr>
          <p:nvPr>
            <p:extLst>
              <p:ext uri="{D42A27DB-BD31-4B8C-83A1-F6EECF244321}">
                <p14:modId xmlns:p14="http://schemas.microsoft.com/office/powerpoint/2010/main" val="471267080"/>
              </p:ext>
            </p:extLst>
          </p:nvPr>
        </p:nvGraphicFramePr>
        <p:xfrm>
          <a:off x="0" y="5"/>
          <a:ext cx="247651" cy="7772395"/>
        </p:xfrm>
        <a:graphic>
          <a:graphicData uri="http://schemas.openxmlformats.org/drawingml/2006/table">
            <a:tbl>
              <a:tblPr firstRow="1" bandRow="1">
                <a:tableStyleId>{BC89EF96-8CEA-46FF-86C4-4CE0E7609802}</a:tableStyleId>
              </a:tblPr>
              <a:tblGrid>
                <a:gridCol w="247651">
                  <a:extLst>
                    <a:ext uri="{9D8B030D-6E8A-4147-A177-3AD203B41FA5}">
                      <a16:colId xmlns:a16="http://schemas.microsoft.com/office/drawing/2014/main" val="709966859"/>
                    </a:ext>
                  </a:extLst>
                </a:gridCol>
              </a:tblGrid>
              <a:tr h="1554479">
                <a:tc>
                  <a:txBody>
                    <a:bodyPr/>
                    <a:lstStyle/>
                    <a:p>
                      <a:endParaRPr lang="en-US" dirty="0"/>
                    </a:p>
                  </a:txBody>
                  <a:tcPr>
                    <a:lnL w="12700" cmpd="sng">
                      <a:noFill/>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solidFill>
                  </a:tcPr>
                </a:tc>
                <a:extLst>
                  <a:ext uri="{0D108BD9-81ED-4DB2-BD59-A6C34878D82A}">
                    <a16:rowId xmlns:a16="http://schemas.microsoft.com/office/drawing/2014/main" val="1191528462"/>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2600805127"/>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349206979"/>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3459674358"/>
                  </a:ext>
                </a:extLst>
              </a:tr>
              <a:tr h="1554479">
                <a:tc>
                  <a:txBody>
                    <a:bodyPr/>
                    <a:lstStyle/>
                    <a:p>
                      <a:endParaRPr lang="en-US" dirty="0"/>
                    </a:p>
                  </a:txBody>
                  <a:tcPr>
                    <a:lnL w="12700" cmpd="sng">
                      <a:noFill/>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38445E">
                        <a:alpha val="25000"/>
                      </a:srgbClr>
                    </a:solidFill>
                  </a:tcPr>
                </a:tc>
                <a:extLst>
                  <a:ext uri="{0D108BD9-81ED-4DB2-BD59-A6C34878D82A}">
                    <a16:rowId xmlns:a16="http://schemas.microsoft.com/office/drawing/2014/main" val="1784025870"/>
                  </a:ext>
                </a:extLst>
              </a:tr>
            </a:tbl>
          </a:graphicData>
        </a:graphic>
      </p:graphicFrame>
    </p:spTree>
    <p:extLst>
      <p:ext uri="{BB962C8B-B14F-4D97-AF65-F5344CB8AC3E}">
        <p14:creationId xmlns:p14="http://schemas.microsoft.com/office/powerpoint/2010/main" val="36732209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571</TotalTime>
  <Words>10263</Words>
  <Application>Microsoft Office PowerPoint</Application>
  <PresentationFormat>Custom</PresentationFormat>
  <Paragraphs>1020</Paragraphs>
  <Slides>67</Slides>
  <Notes>65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67</vt:i4>
      </vt:variant>
    </vt:vector>
  </HeadingPairs>
  <TitlesOfParts>
    <vt:vector size="73" baseType="lpstr">
      <vt:lpstr>MS Gothic</vt:lpstr>
      <vt:lpstr>Arial</vt:lpstr>
      <vt:lpstr>Calibri</vt:lpstr>
      <vt:lpstr>Tahoma</vt:lpstr>
      <vt:lpstr>Times New Roman</vt:lpstr>
      <vt:lpstr>Office Theme</vt:lpstr>
      <vt:lpstr>PowerPoint Presentation</vt:lpstr>
      <vt:lpstr>ACKNOWLEDGEMENT OF SPONSORSHIP</vt:lpstr>
      <vt:lpstr>ACKNOWLEDGEMENTS</vt:lpstr>
      <vt:lpstr>CONTRIBUTORS</vt:lpstr>
      <vt:lpstr>PowerPoint Presentation</vt:lpstr>
      <vt:lpstr>PowerPoint Presentation</vt:lpstr>
      <vt:lpstr>INTRODUCTION</vt:lpstr>
      <vt:lpstr>PowerPoint Presentation</vt:lpstr>
      <vt:lpstr>PowerPoint Presentation</vt:lpstr>
      <vt:lpstr>PowerPoint Presentation</vt:lpstr>
      <vt:lpstr>PowerPoint Presentation</vt:lpstr>
      <vt:lpstr>TOPICS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NCHRP 25-25, TASK 118:</dc:title>
  <dc:creator>Umlauf, Kate</dc:creator>
  <cp:lastModifiedBy>Umlauf, Kate</cp:lastModifiedBy>
  <cp:revision>77</cp:revision>
  <dcterms:created xsi:type="dcterms:W3CDTF">2019-10-16T18:59:16Z</dcterms:created>
  <dcterms:modified xsi:type="dcterms:W3CDTF">2019-12-20T16:28:46Z</dcterms:modified>
</cp:coreProperties>
</file>